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302" r:id="rId4"/>
    <p:sldId id="306" r:id="rId5"/>
    <p:sldId id="315" r:id="rId6"/>
    <p:sldId id="311" r:id="rId7"/>
    <p:sldId id="312" r:id="rId8"/>
    <p:sldId id="309" r:id="rId9"/>
    <p:sldId id="313" r:id="rId10"/>
    <p:sldId id="310" r:id="rId11"/>
    <p:sldId id="314" r:id="rId12"/>
    <p:sldId id="280" r:id="rId13"/>
    <p:sldId id="290" r:id="rId14"/>
    <p:sldId id="299" r:id="rId15"/>
    <p:sldId id="292" r:id="rId16"/>
    <p:sldId id="291" r:id="rId17"/>
    <p:sldId id="294" r:id="rId18"/>
    <p:sldId id="293" r:id="rId19"/>
    <p:sldId id="300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6"/>
            <p14:sldId id="303"/>
            <p14:sldId id="302"/>
            <p14:sldId id="274"/>
            <p14:sldId id="304"/>
            <p14:sldId id="306"/>
            <p14:sldId id="315"/>
            <p14:sldId id="307"/>
            <p14:sldId id="311"/>
            <p14:sldId id="312"/>
            <p14:sldId id="309"/>
            <p14:sldId id="313"/>
            <p14:sldId id="310"/>
            <p14:sldId id="314"/>
            <p14:sldId id="279"/>
            <p14:sldId id="273"/>
            <p14:sldId id="280"/>
            <p14:sldId id="290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02" autoAdjust="0"/>
    <p:restoredTop sz="99336" autoAdjust="0"/>
  </p:normalViewPr>
  <p:slideViewPr>
    <p:cSldViewPr>
      <p:cViewPr varScale="1">
        <p:scale>
          <a:sx n="72" d="100"/>
          <a:sy n="72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19/6/2015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705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51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5075BC"/>
                </a:solidFill>
                <a:ea typeface="+mn-ea"/>
                <a:cs typeface="+mn-cs"/>
              </a:rPr>
              <a:t>Lasers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PHYS8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rgbClr val="5075BC"/>
                </a:solidFill>
              </a:rPr>
              <a:t>Κβαντική Οπτική και </a:t>
            </a:r>
            <a:r>
              <a:rPr lang="en-US" b="1" dirty="0" smtClean="0">
                <a:solidFill>
                  <a:srgbClr val="5075BC"/>
                </a:solidFill>
              </a:rPr>
              <a:t>Lasers</a:t>
            </a:r>
            <a:endParaRPr lang="el-GR" b="1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5: </a:t>
            </a:r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Lasers</a:t>
            </a:r>
            <a:endParaRPr lang="el-GR" sz="2800" b="1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endParaRPr lang="el-GR" sz="2800" dirty="0" smtClean="0"/>
          </a:p>
          <a:p>
            <a:r>
              <a:rPr lang="el-GR" sz="2800" dirty="0" smtClean="0"/>
              <a:t>Κωνσταντίνος </a:t>
            </a:r>
            <a:r>
              <a:rPr lang="el-GR" sz="2800" dirty="0" err="1" smtClean="0"/>
              <a:t>Σιμσερίδης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Φυσικής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Απώλειες και ενίσχυση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Η ενίσχυση της ακτινοβολίας οφείλεται στην </a:t>
            </a:r>
            <a:r>
              <a:rPr lang="el-GR" sz="2000" b="1" dirty="0"/>
              <a:t>εξαναγκασμένη εκπομπή. </a:t>
            </a:r>
            <a:r>
              <a:rPr lang="el-GR" sz="2000" dirty="0" smtClean="0"/>
              <a:t>Σε </a:t>
            </a:r>
            <a:r>
              <a:rPr lang="el-GR" sz="2000" dirty="0"/>
              <a:t>ένα σύνηθες </a:t>
            </a:r>
            <a:r>
              <a:rPr lang="en-US" sz="2000" dirty="0" smtClean="0"/>
              <a:t>LASER </a:t>
            </a:r>
            <a:r>
              <a:rPr lang="en-US" sz="2000" dirty="0"/>
              <a:t>He-Ne </a:t>
            </a:r>
            <a:r>
              <a:rPr lang="el-GR" sz="2000" dirty="0"/>
              <a:t>η ενίσχυση του ενεργού μέσου είναι </a:t>
            </a:r>
            <a:r>
              <a:rPr lang="el-GR" sz="2000" b="1" dirty="0"/>
              <a:t>περίπου</a:t>
            </a:r>
            <a:r>
              <a:rPr lang="en-US" sz="2000" b="1" dirty="0"/>
              <a:t> 2%</a:t>
            </a:r>
            <a:r>
              <a:rPr lang="el-GR" sz="2000" dirty="0" smtClean="0"/>
              <a:t>: Δηλαδή </a:t>
            </a:r>
            <a:r>
              <a:rPr lang="el-GR" sz="2000" dirty="0"/>
              <a:t>σε ένα πέρασμα από το ενεργό μέσο (από το ένα κάτοπτρο στο άλλο) </a:t>
            </a:r>
            <a:r>
              <a:rPr lang="el-GR" sz="2000" dirty="0" smtClean="0"/>
              <a:t> η </a:t>
            </a:r>
            <a:r>
              <a:rPr lang="el-GR" sz="2000" dirty="0"/>
              <a:t>ποσότητα ακτινοβολίας αυξάνεται </a:t>
            </a:r>
            <a:r>
              <a:rPr lang="el-GR" sz="2000" b="1" dirty="0"/>
              <a:t>από 1 σε 1</a:t>
            </a:r>
            <a:r>
              <a:rPr lang="en-US" sz="2000" b="1" dirty="0"/>
              <a:t>.02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l-GR" sz="2000" b="1" dirty="0" smtClean="0"/>
              <a:t>Οι </a:t>
            </a:r>
            <a:r>
              <a:rPr lang="el-GR" sz="2000" b="1" dirty="0"/>
              <a:t>απώλειες </a:t>
            </a:r>
            <a:r>
              <a:rPr lang="el-GR" sz="2000" dirty="0"/>
              <a:t>οφείλονται σε κρούσεις των διεγερμένων ατόμων Η</a:t>
            </a:r>
            <a:r>
              <a:rPr lang="en-US" sz="2000" dirty="0"/>
              <a:t>e </a:t>
            </a:r>
            <a:r>
              <a:rPr lang="el-GR" sz="2000" dirty="0"/>
              <a:t>με τους τοίχους του σωλήνα </a:t>
            </a:r>
            <a:r>
              <a:rPr lang="el-GR" sz="2000" dirty="0" smtClean="0"/>
              <a:t>που </a:t>
            </a:r>
            <a:r>
              <a:rPr lang="el-GR" sz="2000" dirty="0"/>
              <a:t>περιέχει το αέριο</a:t>
            </a:r>
            <a:r>
              <a:rPr lang="en-US" sz="2000" dirty="0"/>
              <a:t>, </a:t>
            </a:r>
            <a:r>
              <a:rPr lang="el-GR" sz="2000" dirty="0"/>
              <a:t>απορρόφηση από άλλα μόρια κλπ</a:t>
            </a:r>
            <a:r>
              <a:rPr lang="el-GR" sz="2000" dirty="0" smtClean="0"/>
              <a:t>. </a:t>
            </a:r>
            <a:r>
              <a:rPr lang="el-GR" sz="2000" b="1" dirty="0" smtClean="0"/>
              <a:t>Θα </a:t>
            </a:r>
            <a:r>
              <a:rPr lang="el-GR" sz="2000" b="1" dirty="0"/>
              <a:t>πρέπει να είναι κάτω από</a:t>
            </a:r>
            <a:r>
              <a:rPr lang="en-US" sz="2000" b="1" dirty="0"/>
              <a:t> 2%. </a:t>
            </a:r>
            <a:endParaRPr lang="el-GR" sz="2000" b="1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l-GR" sz="2000" dirty="0" smtClean="0"/>
              <a:t>Πρέπει </a:t>
            </a:r>
            <a:r>
              <a:rPr lang="el-GR" sz="2000" b="1" dirty="0"/>
              <a:t>ο χρόνος ζωής των κατωτέρων </a:t>
            </a:r>
            <a:r>
              <a:rPr lang="en-US" sz="2000" b="1" dirty="0"/>
              <a:t>laser </a:t>
            </a:r>
            <a:r>
              <a:rPr lang="el-GR" sz="2000" b="1" dirty="0"/>
              <a:t>ενεργειακών σταθμών </a:t>
            </a:r>
            <a:r>
              <a:rPr lang="en-US" sz="2000" b="1" dirty="0" smtClean="0"/>
              <a:t>(</a:t>
            </a:r>
            <a:r>
              <a:rPr lang="el-GR" sz="2000" b="1" dirty="0"/>
              <a:t>δηλαδή αυτών που συμμετέχουν στο </a:t>
            </a:r>
            <a:r>
              <a:rPr lang="en-US" sz="2000" b="1" dirty="0"/>
              <a:t>lasing</a:t>
            </a:r>
            <a:r>
              <a:rPr lang="el-GR" sz="2000" b="1" dirty="0"/>
              <a:t>)</a:t>
            </a:r>
            <a:r>
              <a:rPr lang="en-US" sz="2000" b="1" dirty="0"/>
              <a:t> </a:t>
            </a:r>
            <a:r>
              <a:rPr lang="el-GR" sz="2000" b="1" dirty="0"/>
              <a:t>να είναι πολύ μικρός, </a:t>
            </a:r>
            <a:r>
              <a:rPr lang="el-GR" sz="2000" b="1" dirty="0" smtClean="0"/>
              <a:t>ώστε </a:t>
            </a:r>
            <a:r>
              <a:rPr lang="el-GR" sz="2000" b="1" dirty="0"/>
              <a:t>να έχουμε αναστροφή πληθυσμού</a:t>
            </a:r>
            <a:r>
              <a:rPr lang="el-GR" sz="2000" b="1" dirty="0" smtClean="0"/>
              <a:t>.</a:t>
            </a:r>
            <a:endParaRPr lang="en-US" sz="2000" dirty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432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Απώλειες και ενίσχυση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 smtClean="0"/>
              <a:t>Στο </a:t>
            </a:r>
            <a:r>
              <a:rPr lang="el-GR" sz="2000" dirty="0"/>
              <a:t>αέριο</a:t>
            </a:r>
            <a:r>
              <a:rPr lang="en-US" sz="2000" dirty="0"/>
              <a:t> Ne, </a:t>
            </a:r>
            <a:r>
              <a:rPr lang="el-GR" sz="2000" dirty="0"/>
              <a:t>το οποίο είναι το ενεργό μέσο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b="1" dirty="0" smtClean="0"/>
              <a:t>η </a:t>
            </a:r>
            <a:r>
              <a:rPr lang="el-GR" sz="2000" b="1" dirty="0"/>
              <a:t>μετάπτωση από την κατώτερη </a:t>
            </a:r>
            <a:r>
              <a:rPr lang="en-US" sz="2000" b="1" dirty="0" smtClean="0"/>
              <a:t>LASER </a:t>
            </a:r>
            <a:r>
              <a:rPr lang="el-GR" sz="2000" b="1" dirty="0"/>
              <a:t>ενεργειακή στάθμη δεν είναι πολύ γρήγορη</a:t>
            </a:r>
            <a:r>
              <a:rPr lang="el-GR" sz="2000" dirty="0"/>
              <a:t>, </a:t>
            </a:r>
            <a:r>
              <a:rPr lang="el-GR" sz="2000" dirty="0" smtClean="0"/>
              <a:t>αλλά </a:t>
            </a:r>
            <a:r>
              <a:rPr lang="el-GR" sz="2000" dirty="0"/>
              <a:t>επιταχύνεται μέσω κρούσεων με τα τοιχώματα του σωλήνα</a:t>
            </a:r>
            <a:r>
              <a:rPr lang="en-US" sz="2000" dirty="0"/>
              <a:t>. </a:t>
            </a:r>
            <a:r>
              <a:rPr lang="el-GR" sz="2000" dirty="0" smtClean="0"/>
              <a:t>Επειδή </a:t>
            </a:r>
            <a:r>
              <a:rPr lang="el-GR" sz="2000" dirty="0"/>
              <a:t>ο αριθμός των κρούσεων με τα τοιχώματα το σωλήνα</a:t>
            </a:r>
            <a:r>
              <a:rPr lang="en-US" sz="2000" dirty="0"/>
              <a:t> </a:t>
            </a:r>
            <a:r>
              <a:rPr lang="el-GR" sz="2000" dirty="0"/>
              <a:t>αυξάνεται καθώς ο σωλήνας </a:t>
            </a:r>
            <a:r>
              <a:rPr lang="el-GR" sz="2000" dirty="0" smtClean="0"/>
              <a:t>γίνεται </a:t>
            </a:r>
            <a:r>
              <a:rPr lang="el-GR" sz="2000" dirty="0"/>
              <a:t>μικρότερος, το </a:t>
            </a:r>
            <a:r>
              <a:rPr lang="en-US" sz="2000" dirty="0" smtClean="0"/>
              <a:t>LASER </a:t>
            </a:r>
            <a:r>
              <a:rPr lang="en-US" sz="2000" dirty="0"/>
              <a:t>gain </a:t>
            </a:r>
            <a:r>
              <a:rPr lang="el-GR" sz="2000" dirty="0"/>
              <a:t>είναι αντιστρόφως ανάλογο με την ακτίνα του </a:t>
            </a:r>
            <a:r>
              <a:rPr lang="el-GR" sz="2000" dirty="0" smtClean="0"/>
              <a:t>σωλήνα. Άρα </a:t>
            </a:r>
            <a:r>
              <a:rPr lang="el-GR" sz="2000" dirty="0"/>
              <a:t>η ακτίνα του σωλήνα πρέπει να είναι όσο το δυνατόν μικρότερη.</a:t>
            </a:r>
          </a:p>
          <a:p>
            <a:pPr marL="0" indent="0" algn="just">
              <a:buNone/>
            </a:pPr>
            <a:r>
              <a:rPr lang="en-US" sz="2000" dirty="0" smtClean="0"/>
              <a:t>Lab</a:t>
            </a:r>
            <a:r>
              <a:rPr lang="el-GR" sz="2000" dirty="0" smtClean="0"/>
              <a:t> </a:t>
            </a:r>
            <a:r>
              <a:rPr lang="en-US" sz="2000" dirty="0"/>
              <a:t>laser</a:t>
            </a:r>
            <a:r>
              <a:rPr lang="el-GR" sz="2000" dirty="0"/>
              <a:t> </a:t>
            </a:r>
            <a:r>
              <a:rPr lang="en-US" sz="2000" dirty="0"/>
              <a:t>output power </a:t>
            </a:r>
            <a:r>
              <a:rPr lang="el-GR" sz="2000" dirty="0"/>
              <a:t>~</a:t>
            </a:r>
            <a:r>
              <a:rPr lang="en-US" sz="2000" dirty="0"/>
              <a:t>100 </a:t>
            </a:r>
            <a:r>
              <a:rPr lang="en-US" sz="2000" dirty="0" err="1"/>
              <a:t>mW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Commercial </a:t>
            </a:r>
            <a:r>
              <a:rPr lang="en-US" sz="2000" dirty="0"/>
              <a:t>laser output power</a:t>
            </a:r>
            <a:r>
              <a:rPr lang="el-GR" sz="2000" dirty="0"/>
              <a:t> ~</a:t>
            </a:r>
            <a:r>
              <a:rPr lang="en-US" sz="2000" dirty="0"/>
              <a:t> 0.5-50 </a:t>
            </a:r>
            <a:r>
              <a:rPr lang="en-US" sz="2000" dirty="0" err="1"/>
              <a:t>mW</a:t>
            </a:r>
            <a:r>
              <a:rPr lang="en-US" sz="2000" dirty="0"/>
              <a:t>. </a:t>
            </a:r>
            <a:endParaRPr lang="el-GR" sz="2000" dirty="0" smtClean="0"/>
          </a:p>
          <a:p>
            <a:pPr marL="0" indent="0" algn="just">
              <a:buNone/>
            </a:pPr>
            <a:r>
              <a:rPr lang="el-GR" sz="2000" dirty="0" smtClean="0"/>
              <a:t>Επειδή </a:t>
            </a:r>
            <a:r>
              <a:rPr lang="el-GR" sz="2000" dirty="0"/>
              <a:t>το ένα κάτοπτρο αφήνει να περάσει μόνο από το </a:t>
            </a:r>
            <a:r>
              <a:rPr lang="en-US" sz="2000" dirty="0"/>
              <a:t>1% </a:t>
            </a:r>
            <a:r>
              <a:rPr lang="el-GR" sz="2000" dirty="0"/>
              <a:t>της ακτινοβολίας, </a:t>
            </a:r>
            <a:r>
              <a:rPr lang="el-GR" sz="2000" dirty="0" smtClean="0"/>
              <a:t>η </a:t>
            </a:r>
            <a:r>
              <a:rPr lang="el-GR" sz="2000" dirty="0"/>
              <a:t>ισχύς εντός της κοιλότητας </a:t>
            </a:r>
            <a:r>
              <a:rPr lang="el-GR" sz="2000" dirty="0" smtClean="0"/>
              <a:t>είναι </a:t>
            </a:r>
            <a:r>
              <a:rPr lang="en-US" sz="2000" dirty="0"/>
              <a:t>100 </a:t>
            </a:r>
            <a:r>
              <a:rPr lang="el-GR" sz="2000" dirty="0"/>
              <a:t>φορές μεγαλύτερη από την εκπεμπόμενη ισχύ.</a:t>
            </a:r>
          </a:p>
          <a:p>
            <a:pPr marL="0" indent="0" algn="just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2721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>
                <a:solidFill>
                  <a:srgbClr val="FF0000"/>
                </a:solidFill>
              </a:rPr>
              <a:t>0</a:t>
            </a:r>
            <a:r>
              <a:rPr lang="el-GR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>
                <a:solidFill>
                  <a:srgbClr val="FF0000"/>
                </a:solidFill>
              </a:rPr>
              <a:t>1.</a:t>
            </a:r>
            <a:r>
              <a:rPr lang="el-GR" sz="2000" dirty="0" smtClean="0"/>
              <a:t>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</a:t>
            </a:r>
            <a:r>
              <a:rPr lang="el-GR" sz="2000" dirty="0" smtClean="0"/>
              <a:t> Κωνσταντίνος </a:t>
            </a:r>
            <a:r>
              <a:rPr lang="el-GR" sz="2000" dirty="0" err="1" smtClean="0"/>
              <a:t>Σιμσερίδης</a:t>
            </a:r>
            <a:r>
              <a:rPr lang="el-GR" sz="2000" dirty="0" smtClean="0"/>
              <a:t>, 2015. «Κβαντική Οπτική &amp; </a:t>
            </a:r>
            <a:r>
              <a:rPr lang="en-US" sz="2000" dirty="0" smtClean="0"/>
              <a:t>Lasers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Lasers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http://opencourses.uoa.gr/courses/PHYS8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6: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7: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 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88600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400" dirty="0" smtClean="0"/>
              <a:t>T</a:t>
            </a:r>
            <a:r>
              <a:rPr lang="el-GR" sz="2400" dirty="0" smtClean="0"/>
              <a:t>ο </a:t>
            </a:r>
            <a:r>
              <a:rPr lang="en-US" sz="2400" dirty="0" smtClean="0"/>
              <a:t>LASER </a:t>
            </a:r>
            <a:r>
              <a:rPr lang="el-GR" sz="2400" dirty="0" smtClean="0"/>
              <a:t>στηρίζεται σε ιδέες του </a:t>
            </a:r>
            <a:r>
              <a:rPr lang="en-US" sz="2400" dirty="0" smtClean="0"/>
              <a:t>Einstein </a:t>
            </a:r>
            <a:r>
              <a:rPr lang="el-GR" sz="2400" dirty="0" smtClean="0"/>
              <a:t>που δημοσιεύτηκαν στα </a:t>
            </a:r>
            <a:r>
              <a:rPr lang="en-US" sz="2400" dirty="0" smtClean="0"/>
              <a:t>1916-</a:t>
            </a:r>
            <a:r>
              <a:rPr lang="el-GR" sz="2400" dirty="0" smtClean="0"/>
              <a:t>1917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l-GR" sz="2400" dirty="0" smtClean="0"/>
              <a:t>Δεκαετίες μετά (1950-1960), κατόπιν διεθνών προσπαθειών πολλών επιφανών και μη φυσικών, κατασκευάστηκαν τα πρώτα MASER και LASER. 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Το 1964 οι </a:t>
            </a:r>
            <a:r>
              <a:rPr lang="en-US" sz="2400" dirty="0" smtClean="0"/>
              <a:t>Charles Townes, </a:t>
            </a:r>
            <a:r>
              <a:rPr lang="en-US" sz="2400" dirty="0" err="1" smtClean="0"/>
              <a:t>Nikolay</a:t>
            </a:r>
            <a:r>
              <a:rPr lang="en-US" sz="2400" dirty="0" smtClean="0"/>
              <a:t> Basov, </a:t>
            </a:r>
            <a:r>
              <a:rPr lang="en-US" sz="2400" dirty="0" err="1" smtClean="0"/>
              <a:t>Aleksandr</a:t>
            </a:r>
            <a:r>
              <a:rPr lang="en-US" sz="2400" dirty="0" smtClean="0"/>
              <a:t> Prokhorov</a:t>
            </a:r>
            <a:r>
              <a:rPr lang="el-GR" sz="2400" dirty="0" smtClean="0"/>
              <a:t> μοιράστηκαν το Βραβείο Νόμπελ Φυσικής «για </a:t>
            </a:r>
            <a:r>
              <a:rPr lang="el-GR" sz="2400" dirty="0" smtClean="0"/>
              <a:t>θεμελιώδες </a:t>
            </a:r>
            <a:r>
              <a:rPr lang="el-GR" sz="2400" dirty="0" smtClean="0"/>
              <a:t>έργο στο πεδίο της κβαντικής ηλεκτρονικής, έργο που οδήγησε στην κατασκευή ταλαντωτών και ενισχυτών βασισμένων στην αρχή λειτουργίας των MASER-LASER».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Τα </a:t>
            </a:r>
            <a:r>
              <a:rPr lang="el-GR" sz="2400" dirty="0"/>
              <a:t>πρώτα </a:t>
            </a:r>
            <a:r>
              <a:rPr lang="en-US" sz="2400" dirty="0"/>
              <a:t>laser </a:t>
            </a:r>
            <a:r>
              <a:rPr lang="el-GR" sz="2400" dirty="0" smtClean="0"/>
              <a:t>χαρακτηρίστηκαν </a:t>
            </a:r>
            <a:r>
              <a:rPr lang="el-GR" sz="2400" dirty="0"/>
              <a:t>ακόμα και </a:t>
            </a:r>
            <a:r>
              <a:rPr lang="el-GR" sz="2400" dirty="0" smtClean="0"/>
              <a:t>ως </a:t>
            </a:r>
            <a:r>
              <a:rPr lang="el-GR" sz="2400" b="1" dirty="0" smtClean="0"/>
              <a:t>λύση</a:t>
            </a:r>
            <a:r>
              <a:rPr lang="en-US" sz="2400" b="1" dirty="0" smtClean="0"/>
              <a:t> </a:t>
            </a:r>
            <a:r>
              <a:rPr lang="el-GR" sz="2400" b="1" dirty="0"/>
              <a:t>σε αναζήτηση προβλήματος</a:t>
            </a:r>
            <a:r>
              <a:rPr lang="el-GR" sz="2400" dirty="0"/>
              <a:t>, </a:t>
            </a:r>
            <a:r>
              <a:rPr lang="el-GR" sz="2400" dirty="0" smtClean="0"/>
              <a:t>αλλά </a:t>
            </a:r>
            <a:r>
              <a:rPr lang="el-GR" sz="2400" dirty="0"/>
              <a:t>σήμερα τα </a:t>
            </a:r>
            <a:r>
              <a:rPr lang="en-US" sz="2400" dirty="0" smtClean="0"/>
              <a:t>LASER </a:t>
            </a:r>
            <a:r>
              <a:rPr lang="el-GR" sz="2400" dirty="0"/>
              <a:t>χρησιμοποιούνται </a:t>
            </a:r>
            <a:r>
              <a:rPr lang="el-GR" sz="2400" dirty="0" smtClean="0"/>
              <a:t>σε ιατρική</a:t>
            </a:r>
            <a:r>
              <a:rPr lang="el-GR" sz="2400" dirty="0"/>
              <a:t>, επικοινωνίες</a:t>
            </a:r>
            <a:r>
              <a:rPr lang="en-US" sz="2400" dirty="0"/>
              <a:t>, </a:t>
            </a:r>
            <a:r>
              <a:rPr lang="el-GR" sz="2400" dirty="0"/>
              <a:t>καθημερινή ζωή</a:t>
            </a:r>
            <a:r>
              <a:rPr lang="en-US" sz="2400" dirty="0"/>
              <a:t>, </a:t>
            </a:r>
            <a:r>
              <a:rPr lang="el-GR" sz="2400" dirty="0"/>
              <a:t>στρατό</a:t>
            </a:r>
            <a:r>
              <a:rPr lang="en-US" sz="2400" dirty="0"/>
              <a:t>, </a:t>
            </a:r>
            <a:r>
              <a:rPr lang="el-GR" sz="2400" dirty="0"/>
              <a:t>βιομηχανία, </a:t>
            </a:r>
            <a:r>
              <a:rPr lang="el-GR" sz="2400" dirty="0" err="1"/>
              <a:t>κοσμετική</a:t>
            </a:r>
            <a:r>
              <a:rPr lang="el-GR" sz="2400" dirty="0"/>
              <a:t>, </a:t>
            </a:r>
            <a:r>
              <a:rPr lang="el-GR" sz="2400" dirty="0" err="1" smtClean="0"/>
              <a:t>κ.ο.κ</a:t>
            </a:r>
            <a:r>
              <a:rPr lang="el-GR" sz="2400" dirty="0" smtClean="0"/>
              <a:t>.</a:t>
            </a:r>
            <a:endParaRPr lang="en-US" sz="2400" dirty="0"/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4000" b="1" kern="1200" dirty="0" smtClean="0">
                <a:solidFill>
                  <a:schemeClr val="accent1"/>
                </a:solidFill>
                <a:latin typeface="Calibri"/>
                <a:ea typeface="+mj-ea"/>
                <a:cs typeface="+mj-cs"/>
              </a:rPr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618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13995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Το </a:t>
            </a:r>
            <a:r>
              <a:rPr lang="en-US" sz="2200" dirty="0" smtClean="0"/>
              <a:t>LASER </a:t>
            </a:r>
            <a:r>
              <a:rPr lang="el-GR" sz="2200" dirty="0" smtClean="0"/>
              <a:t>είναι μια διάταξη που μετατρέπει </a:t>
            </a:r>
            <a:r>
              <a:rPr lang="el-GR" sz="2200" dirty="0"/>
              <a:t>ενέργεια </a:t>
            </a:r>
            <a:r>
              <a:rPr lang="el-GR" sz="2200" dirty="0">
                <a:solidFill>
                  <a:srgbClr val="FF0000"/>
                </a:solidFill>
              </a:rPr>
              <a:t>από άλλες μορφές </a:t>
            </a:r>
            <a:r>
              <a:rPr lang="el-GR" sz="2200" dirty="0" smtClean="0">
                <a:solidFill>
                  <a:srgbClr val="0070C0"/>
                </a:solidFill>
              </a:rPr>
              <a:t>σε συνεκτική ΗΜ ακτινοβολία</a:t>
            </a:r>
            <a:r>
              <a:rPr lang="en-US" sz="2200" dirty="0" smtClean="0"/>
              <a:t> </a:t>
            </a:r>
            <a:endParaRPr lang="el-GR" sz="2200" dirty="0"/>
          </a:p>
          <a:p>
            <a:endParaRPr lang="el-GR" sz="2200" dirty="0" smtClean="0"/>
          </a:p>
          <a:p>
            <a:r>
              <a:rPr lang="el-GR" sz="2200" dirty="0" smtClean="0"/>
              <a:t>Εισερχόμενη </a:t>
            </a:r>
            <a:r>
              <a:rPr lang="el-GR" sz="2200" dirty="0"/>
              <a:t>ενέργεια:  ΗΜ ακτινοβολία</a:t>
            </a:r>
            <a:r>
              <a:rPr lang="en-US" sz="2200" dirty="0"/>
              <a:t>, </a:t>
            </a:r>
            <a:r>
              <a:rPr lang="el-GR" sz="2200" dirty="0"/>
              <a:t>ηλεκτρική ενέργεια</a:t>
            </a:r>
            <a:r>
              <a:rPr lang="en-US" sz="2200" dirty="0"/>
              <a:t>, </a:t>
            </a:r>
            <a:r>
              <a:rPr lang="el-GR" sz="2200" dirty="0"/>
              <a:t>χημική ενέργεια </a:t>
            </a:r>
            <a:r>
              <a:rPr lang="el-GR" sz="2200" dirty="0" smtClean="0"/>
              <a:t>κλπ</a:t>
            </a:r>
            <a:endParaRPr lang="el-GR" sz="2200" dirty="0"/>
          </a:p>
          <a:p>
            <a:pPr>
              <a:buNone/>
            </a:pPr>
            <a:endParaRPr lang="el-GR" sz="2200" dirty="0" smtClean="0"/>
          </a:p>
          <a:p>
            <a:r>
              <a:rPr lang="el-GR" sz="2200" dirty="0" smtClean="0"/>
              <a:t>Εξερχόμενη </a:t>
            </a:r>
            <a:r>
              <a:rPr lang="el-GR" sz="2200" dirty="0"/>
              <a:t>ενέργεια: </a:t>
            </a:r>
            <a:r>
              <a:rPr lang="el-GR" sz="2200" dirty="0" smtClean="0">
                <a:solidFill>
                  <a:srgbClr val="0070C0"/>
                </a:solidFill>
              </a:rPr>
              <a:t>συνεκτική ΗΜ ακτινοβολία</a:t>
            </a:r>
            <a:endParaRPr lang="el-GR" sz="2200" dirty="0">
              <a:solidFill>
                <a:srgbClr val="0070C0"/>
              </a:solidFill>
            </a:endParaRPr>
          </a:p>
          <a:p>
            <a:endParaRPr lang="el-GR" sz="2200" dirty="0" smtClean="0"/>
          </a:p>
          <a:p>
            <a:r>
              <a:rPr lang="en-US" sz="2200" dirty="0" smtClean="0"/>
              <a:t>LASER </a:t>
            </a:r>
            <a:r>
              <a:rPr lang="en-US" sz="2200" dirty="0"/>
              <a:t>= Light Amplification by Stimulated Emission of </a:t>
            </a:r>
            <a:r>
              <a:rPr lang="en-US" sz="2200" dirty="0" smtClean="0"/>
              <a:t>Radiation</a:t>
            </a:r>
            <a:r>
              <a:rPr lang="en-US" sz="2200" dirty="0"/>
              <a:t/>
            </a:r>
            <a:br>
              <a:rPr lang="en-US" sz="2200" dirty="0"/>
            </a:br>
            <a:endParaRPr lang="el-GR" sz="2200" dirty="0" smtClean="0"/>
          </a:p>
          <a:p>
            <a:r>
              <a:rPr lang="en-US" sz="2200" dirty="0" smtClean="0"/>
              <a:t>to </a:t>
            </a:r>
            <a:r>
              <a:rPr lang="en-US" sz="2200" dirty="0"/>
              <a:t>lase, lasing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4000" b="1" kern="1200" dirty="0" smtClean="0">
                <a:solidFill>
                  <a:schemeClr val="accent1"/>
                </a:solidFill>
                <a:latin typeface="Calibri"/>
                <a:ea typeface="+mj-ea"/>
                <a:cs typeface="+mj-cs"/>
              </a:rPr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249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κειμένου 14"/>
          <p:cNvSpPr>
            <a:spLocks noGrp="1"/>
          </p:cNvSpPr>
          <p:nvPr>
            <p:ph type="body" sz="half" idx="2"/>
          </p:nvPr>
        </p:nvSpPr>
        <p:spPr>
          <a:xfrm>
            <a:off x="0" y="2996952"/>
            <a:ext cx="8965774" cy="345638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l-GR" sz="3200" b="1" dirty="0" smtClean="0"/>
              <a:t>Ενεργό Μέσο</a:t>
            </a:r>
            <a:r>
              <a:rPr lang="en-US" sz="3200" b="1" dirty="0" smtClean="0"/>
              <a:t> </a:t>
            </a:r>
            <a:r>
              <a:rPr lang="el-GR" sz="3200" b="1" dirty="0" smtClean="0"/>
              <a:t>(</a:t>
            </a:r>
            <a:r>
              <a:rPr lang="en-US" sz="3200" b="1" dirty="0" smtClean="0"/>
              <a:t>active medium</a:t>
            </a:r>
            <a:r>
              <a:rPr lang="el-GR" sz="3200" b="1" dirty="0" smtClean="0"/>
              <a:t>): </a:t>
            </a:r>
            <a:r>
              <a:rPr lang="el-GR" sz="3200" dirty="0"/>
              <a:t>συλλογή δομικών λίθων (ατόμων, μορίων, . . </a:t>
            </a:r>
            <a:r>
              <a:rPr lang="el-GR" sz="3200" dirty="0" smtClean="0"/>
              <a:t>.)</a:t>
            </a:r>
            <a:r>
              <a:rPr lang="en-US" sz="3200" dirty="0" smtClean="0"/>
              <a:t>.</a:t>
            </a:r>
            <a:endParaRPr lang="el-GR" sz="3200" dirty="0"/>
          </a:p>
          <a:p>
            <a:pPr algn="just"/>
            <a:endParaRPr lang="en-US" sz="3200" b="1" dirty="0" smtClean="0"/>
          </a:p>
          <a:p>
            <a:pPr algn="just"/>
            <a:r>
              <a:rPr lang="el-GR" sz="3200" b="1" dirty="0" smtClean="0"/>
              <a:t>Κοιλότητα </a:t>
            </a:r>
            <a:r>
              <a:rPr lang="en-US" sz="3200" b="1" dirty="0" smtClean="0"/>
              <a:t>(cavity</a:t>
            </a:r>
            <a:r>
              <a:rPr lang="el-GR" sz="3200" b="1" dirty="0" smtClean="0"/>
              <a:t>): </a:t>
            </a:r>
            <a:r>
              <a:rPr lang="el-GR" sz="3200" dirty="0"/>
              <a:t>ο χώρος όπου περιορίζεται το ενεργό μέσο, π.χ. γυάλινος σωλήνας.</a:t>
            </a:r>
            <a:r>
              <a:rPr lang="en-US" sz="3200" dirty="0"/>
              <a:t> </a:t>
            </a:r>
            <a:endParaRPr lang="el-GR" sz="3200" dirty="0"/>
          </a:p>
          <a:p>
            <a:pPr algn="just"/>
            <a:endParaRPr lang="en-US" sz="3200" dirty="0" smtClean="0"/>
          </a:p>
          <a:p>
            <a:pPr algn="just"/>
            <a:r>
              <a:rPr lang="el-GR" sz="3200" dirty="0" smtClean="0"/>
              <a:t>Στάσιμα </a:t>
            </a:r>
            <a:r>
              <a:rPr lang="el-GR" sz="3200" dirty="0"/>
              <a:t>κύματα στη διεύθυνση των κατόπτρων (παράλληλα στον «οπτικό άξονα» π.χ. </a:t>
            </a:r>
            <a:r>
              <a:rPr lang="en-US" sz="3200" i="1" dirty="0"/>
              <a:t>z</a:t>
            </a:r>
            <a:r>
              <a:rPr lang="el-GR" sz="3200" dirty="0"/>
              <a:t>). </a:t>
            </a:r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r>
              <a:rPr lang="el-GR" sz="3200" dirty="0" smtClean="0"/>
              <a:t>Η </a:t>
            </a:r>
            <a:r>
              <a:rPr lang="el-GR" sz="3200" dirty="0"/>
              <a:t>απόσταση των κατόπτρων </a:t>
            </a:r>
            <a:r>
              <a:rPr lang="en-US" sz="3200" b="1" i="1" dirty="0"/>
              <a:t>L</a:t>
            </a:r>
            <a:r>
              <a:rPr lang="el-GR" sz="3200" dirty="0"/>
              <a:t> καθορίζει τους επιτρεπόμενους </a:t>
            </a:r>
            <a:r>
              <a:rPr lang="el-GR" sz="3200" b="1" dirty="0"/>
              <a:t>τρόπους </a:t>
            </a:r>
            <a:r>
              <a:rPr lang="en-US" sz="3200" b="1" dirty="0"/>
              <a:t>(modes) </a:t>
            </a:r>
            <a:r>
              <a:rPr lang="el-GR" sz="3200" dirty="0"/>
              <a:t>της ΗΜ ακτινοβολίας δηλαδή τα </a:t>
            </a:r>
            <a:r>
              <a:rPr lang="el-GR" sz="3200" b="1" i="1" dirty="0"/>
              <a:t>ω</a:t>
            </a:r>
            <a:r>
              <a:rPr lang="en-US" sz="3200" b="1" baseline="-25000" dirty="0"/>
              <a:t>m</a:t>
            </a:r>
            <a:r>
              <a:rPr lang="en-US" sz="3200" dirty="0"/>
              <a:t>.</a:t>
            </a:r>
            <a:r>
              <a:rPr lang="el-GR" sz="3200" dirty="0"/>
              <a:t> </a:t>
            </a:r>
            <a:r>
              <a:rPr lang="el-GR" sz="3200" dirty="0" smtClean="0"/>
              <a:t>Είναι </a:t>
            </a:r>
            <a:r>
              <a:rPr lang="el-GR" sz="3200" dirty="0"/>
              <a:t>οι λεγόμενοι </a:t>
            </a:r>
            <a:r>
              <a:rPr lang="el-GR" sz="3200" b="1" dirty="0"/>
              <a:t>διαμήκεις τρόποι (</a:t>
            </a:r>
            <a:r>
              <a:rPr lang="en-US" sz="3200" b="1" dirty="0"/>
              <a:t>longitudinal modes</a:t>
            </a:r>
            <a:r>
              <a:rPr lang="el-GR" sz="3200" b="1" dirty="0"/>
              <a:t>).</a:t>
            </a:r>
            <a:r>
              <a:rPr lang="en-US" sz="3200" dirty="0"/>
              <a:t> </a:t>
            </a:r>
            <a:endParaRPr lang="en-US" sz="3200" dirty="0" smtClean="0"/>
          </a:p>
          <a:p>
            <a:pPr algn="just"/>
            <a:endParaRPr lang="el-GR" sz="3200" dirty="0"/>
          </a:p>
          <a:p>
            <a:pPr algn="just"/>
            <a:r>
              <a:rPr lang="el-GR" sz="3200" dirty="0" smtClean="0"/>
              <a:t>Οι</a:t>
            </a:r>
            <a:r>
              <a:rPr lang="el-GR" sz="3200" b="1" dirty="0" smtClean="0"/>
              <a:t> εγκάρσιοι τρόποι (</a:t>
            </a:r>
            <a:r>
              <a:rPr lang="en-US" sz="3200" b="1" dirty="0" smtClean="0"/>
              <a:t>transverse modes</a:t>
            </a:r>
            <a:r>
              <a:rPr lang="el-GR" sz="3200" b="1" dirty="0" smtClean="0"/>
              <a:t>)</a:t>
            </a:r>
            <a:r>
              <a:rPr lang="en-US" sz="3200" dirty="0" smtClean="0"/>
              <a:t> </a:t>
            </a:r>
            <a:r>
              <a:rPr lang="el-GR" sz="3200" dirty="0" smtClean="0"/>
              <a:t>που δημιουργούνται από το εύρος της κοιλότητας καθορίζουν την </a:t>
            </a:r>
            <a:r>
              <a:rPr lang="el-GR" sz="3200" dirty="0"/>
              <a:t>κατανομή της ενέργειας κατά μήκος και πλάτος της διατομής (π.χ. κάθετα στον «οπτικό άξονα» π.χ. στο επίπεδο </a:t>
            </a:r>
            <a:r>
              <a:rPr lang="en-US" sz="3200" i="1" dirty="0" err="1"/>
              <a:t>xy</a:t>
            </a:r>
            <a:r>
              <a:rPr lang="el-GR" sz="3200" dirty="0" smtClean="0"/>
              <a:t>).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διάταξη</a:t>
            </a:r>
            <a:r>
              <a:rPr lang="en-US" sz="4000" b="1" dirty="0" smtClean="0"/>
              <a:t> LASER</a:t>
            </a:r>
            <a:endParaRPr lang="el-GR" sz="4000" b="1" dirty="0"/>
          </a:p>
        </p:txBody>
      </p:sp>
      <p:pic>
        <p:nvPicPr>
          <p:cNvPr id="10" name="Picture 9" descr="LASER διάταξη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836712"/>
            <a:ext cx="5429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0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 descr="He-Ne energy diagram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2009264"/>
            <a:ext cx="5925229" cy="3420000"/>
          </a:xfrm>
          <a:prstGeom prst="rect">
            <a:avLst/>
          </a:prstGeom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Helium </a:t>
            </a:r>
            <a:r>
              <a:rPr lang="en-US" sz="4000" b="1" dirty="0"/>
              <a:t>– Neon </a:t>
            </a:r>
            <a:r>
              <a:rPr lang="en-US" sz="4000" b="1" dirty="0" smtClean="0"/>
              <a:t>LASER</a:t>
            </a:r>
            <a:endParaRPr lang="el-GR" sz="4000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5026050" y="908720"/>
            <a:ext cx="4041775" cy="47720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b="1" dirty="0"/>
              <a:t>Ενεργό μέσο αέριο</a:t>
            </a:r>
            <a:r>
              <a:rPr lang="en-US" b="1" dirty="0"/>
              <a:t> </a:t>
            </a:r>
            <a:r>
              <a:rPr lang="el-GR" b="1" dirty="0"/>
              <a:t>Νέον</a:t>
            </a:r>
            <a:r>
              <a:rPr lang="en-US" b="1" dirty="0"/>
              <a:t> (Ne</a:t>
            </a:r>
            <a:r>
              <a:rPr lang="el-GR" b="1" dirty="0"/>
              <a:t>)</a:t>
            </a:r>
          </a:p>
          <a:p>
            <a:pPr marL="0" indent="0" algn="ctr">
              <a:buNone/>
            </a:pPr>
            <a:r>
              <a:rPr lang="en-US" b="1" dirty="0" smtClean="0"/>
              <a:t>LASER </a:t>
            </a:r>
            <a:r>
              <a:rPr lang="en-US" b="1" dirty="0"/>
              <a:t>4 </a:t>
            </a:r>
            <a:r>
              <a:rPr lang="el-GR" b="1" dirty="0"/>
              <a:t>ενεργειακών σταθμών</a:t>
            </a:r>
            <a:r>
              <a:rPr lang="en-US" dirty="0"/>
              <a:t> </a:t>
            </a: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Επιτρεπόμενες </a:t>
            </a:r>
            <a:r>
              <a:rPr lang="el-GR" dirty="0"/>
              <a:t>μεταβάσεις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Κύρια </a:t>
            </a:r>
            <a:r>
              <a:rPr lang="el-GR" b="1" dirty="0">
                <a:solidFill>
                  <a:srgbClr val="FF0000"/>
                </a:solidFill>
              </a:rPr>
              <a:t>ορατή μετάβαση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baseline="-25000" dirty="0">
                <a:solidFill>
                  <a:srgbClr val="FF0000"/>
                </a:solidFill>
              </a:rPr>
              <a:t>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=&gt;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l-GR" b="1" baseline="-250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l-GR" b="1" dirty="0">
                <a:solidFill>
                  <a:srgbClr val="FF0000"/>
                </a:solidFill>
              </a:rPr>
              <a:t>ερυθρό </a:t>
            </a:r>
            <a:r>
              <a:rPr lang="en-US" b="1" dirty="0">
                <a:solidFill>
                  <a:srgbClr val="FF0000"/>
                </a:solidFill>
              </a:rPr>
              <a:t>632.8 nm</a:t>
            </a:r>
            <a:endParaRPr lang="el-G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777777"/>
              </a:solidFill>
            </a:endParaRP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777777"/>
                </a:solidFill>
              </a:rPr>
              <a:t>υπέρυθρη </a:t>
            </a:r>
            <a:r>
              <a:rPr lang="el-GR" b="1" dirty="0">
                <a:solidFill>
                  <a:srgbClr val="777777"/>
                </a:solidFill>
              </a:rPr>
              <a:t>μετάβαση</a:t>
            </a:r>
            <a:r>
              <a:rPr lang="en-US" b="1" dirty="0">
                <a:solidFill>
                  <a:srgbClr val="777777"/>
                </a:solidFill>
              </a:rPr>
              <a:t> </a:t>
            </a:r>
            <a:endParaRPr lang="el-GR" b="1" dirty="0">
              <a:solidFill>
                <a:srgbClr val="777777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777777"/>
                </a:solidFill>
              </a:rPr>
              <a:t>E</a:t>
            </a:r>
            <a:r>
              <a:rPr lang="el-GR" b="1" baseline="-25000" dirty="0">
                <a:solidFill>
                  <a:srgbClr val="777777"/>
                </a:solidFill>
              </a:rPr>
              <a:t>3</a:t>
            </a:r>
            <a:r>
              <a:rPr lang="en-US" b="1" dirty="0">
                <a:solidFill>
                  <a:srgbClr val="777777"/>
                </a:solidFill>
              </a:rPr>
              <a:t> </a:t>
            </a:r>
            <a:r>
              <a:rPr lang="el-GR" b="1" dirty="0">
                <a:solidFill>
                  <a:srgbClr val="777777"/>
                </a:solidFill>
              </a:rPr>
              <a:t>=&gt; </a:t>
            </a:r>
            <a:r>
              <a:rPr lang="en-US" b="1" dirty="0">
                <a:solidFill>
                  <a:srgbClr val="777777"/>
                </a:solidFill>
              </a:rPr>
              <a:t>E</a:t>
            </a:r>
            <a:r>
              <a:rPr lang="en-US" b="1" baseline="-25000" dirty="0">
                <a:solidFill>
                  <a:srgbClr val="777777"/>
                </a:solidFill>
              </a:rPr>
              <a:t>2</a:t>
            </a:r>
            <a:r>
              <a:rPr lang="el-GR" b="1" baseline="-25000" dirty="0">
                <a:solidFill>
                  <a:srgbClr val="777777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l-GR" b="1" dirty="0">
                <a:solidFill>
                  <a:srgbClr val="777777"/>
                </a:solidFill>
              </a:rPr>
              <a:t>1.152</a:t>
            </a:r>
            <a:r>
              <a:rPr lang="en-US" b="1" dirty="0">
                <a:solidFill>
                  <a:srgbClr val="777777"/>
                </a:solidFill>
              </a:rPr>
              <a:t> </a:t>
            </a:r>
            <a:r>
              <a:rPr lang="el-GR" b="1" dirty="0">
                <a:solidFill>
                  <a:srgbClr val="777777"/>
                </a:solidFill>
              </a:rPr>
              <a:t>μ</a:t>
            </a:r>
            <a:r>
              <a:rPr lang="en-US" b="1" dirty="0">
                <a:solidFill>
                  <a:srgbClr val="777777"/>
                </a:solidFill>
              </a:rPr>
              <a:t>m</a:t>
            </a:r>
            <a:endParaRPr lang="el-GR" b="1" dirty="0">
              <a:solidFill>
                <a:srgbClr val="777777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777777"/>
              </a:solidFill>
            </a:endParaRP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777777"/>
                </a:solidFill>
              </a:rPr>
              <a:t>υπέρυθρη </a:t>
            </a:r>
            <a:r>
              <a:rPr lang="el-GR" b="1" dirty="0">
                <a:solidFill>
                  <a:srgbClr val="777777"/>
                </a:solidFill>
              </a:rPr>
              <a:t>μετάβαση</a:t>
            </a:r>
            <a:r>
              <a:rPr lang="en-US" b="1" dirty="0">
                <a:solidFill>
                  <a:srgbClr val="777777"/>
                </a:solidFill>
              </a:rPr>
              <a:t> </a:t>
            </a:r>
            <a:endParaRPr lang="el-GR" b="1" dirty="0">
              <a:solidFill>
                <a:srgbClr val="777777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777777"/>
                </a:solidFill>
              </a:rPr>
              <a:t>E</a:t>
            </a:r>
            <a:r>
              <a:rPr lang="el-GR" b="1" baseline="-25000" dirty="0">
                <a:solidFill>
                  <a:srgbClr val="777777"/>
                </a:solidFill>
              </a:rPr>
              <a:t>5</a:t>
            </a:r>
            <a:r>
              <a:rPr lang="en-US" b="1" dirty="0">
                <a:solidFill>
                  <a:srgbClr val="777777"/>
                </a:solidFill>
              </a:rPr>
              <a:t> </a:t>
            </a:r>
            <a:r>
              <a:rPr lang="el-GR" b="1" dirty="0">
                <a:solidFill>
                  <a:srgbClr val="777777"/>
                </a:solidFill>
              </a:rPr>
              <a:t>=&gt; </a:t>
            </a:r>
            <a:r>
              <a:rPr lang="en-US" b="1" dirty="0">
                <a:solidFill>
                  <a:srgbClr val="777777"/>
                </a:solidFill>
              </a:rPr>
              <a:t>E</a:t>
            </a:r>
            <a:r>
              <a:rPr lang="el-GR" b="1" baseline="-25000" dirty="0">
                <a:solidFill>
                  <a:srgbClr val="777777"/>
                </a:solidFill>
              </a:rPr>
              <a:t>4 </a:t>
            </a:r>
          </a:p>
          <a:p>
            <a:pPr marL="0" indent="0" algn="ctr">
              <a:buNone/>
            </a:pPr>
            <a:r>
              <a:rPr lang="el-GR" b="1" dirty="0">
                <a:solidFill>
                  <a:srgbClr val="777777"/>
                </a:solidFill>
              </a:rPr>
              <a:t>3.391</a:t>
            </a:r>
            <a:r>
              <a:rPr lang="en-US" b="1" dirty="0">
                <a:solidFill>
                  <a:srgbClr val="777777"/>
                </a:solidFill>
              </a:rPr>
              <a:t> </a:t>
            </a:r>
            <a:r>
              <a:rPr lang="el-GR" b="1" dirty="0">
                <a:solidFill>
                  <a:srgbClr val="777777"/>
                </a:solidFill>
              </a:rPr>
              <a:t>μ</a:t>
            </a:r>
            <a:r>
              <a:rPr lang="en-US" b="1" dirty="0" smtClean="0">
                <a:solidFill>
                  <a:srgbClr val="777777"/>
                </a:solidFill>
              </a:rPr>
              <a:t>m</a:t>
            </a:r>
            <a:endParaRPr lang="el-GR" b="1" dirty="0">
              <a:solidFill>
                <a:srgbClr val="777777"/>
              </a:solidFill>
            </a:endParaRPr>
          </a:p>
        </p:txBody>
      </p:sp>
      <p:sp>
        <p:nvSpPr>
          <p:cNvPr id="10" name="Θέση κειμένου 9"/>
          <p:cNvSpPr txBox="1">
            <a:spLocks noGrp="1"/>
          </p:cNvSpPr>
          <p:nvPr>
            <p:ph type="body" idx="1"/>
          </p:nvPr>
        </p:nvSpPr>
        <p:spPr>
          <a:xfrm>
            <a:off x="2123728" y="60212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0" dirty="0" smtClean="0">
                <a:solidFill>
                  <a:srgbClr val="000000"/>
                </a:solidFill>
              </a:rPr>
              <a:t>Αναλογία ατόμων Η</a:t>
            </a:r>
            <a:r>
              <a:rPr lang="en-US" sz="1800" b="0" dirty="0" smtClean="0">
                <a:solidFill>
                  <a:srgbClr val="000000"/>
                </a:solidFill>
              </a:rPr>
              <a:t>e </a:t>
            </a:r>
            <a:r>
              <a:rPr lang="el-GR" sz="1800" b="0" dirty="0" smtClean="0">
                <a:solidFill>
                  <a:srgbClr val="000000"/>
                </a:solidFill>
              </a:rPr>
              <a:t>-</a:t>
            </a:r>
            <a:r>
              <a:rPr lang="en-US" sz="1800" b="0" dirty="0" smtClean="0">
                <a:solidFill>
                  <a:srgbClr val="000000"/>
                </a:solidFill>
              </a:rPr>
              <a:t> Ne</a:t>
            </a:r>
            <a:r>
              <a:rPr lang="el-GR" sz="1800" b="0" dirty="0" smtClean="0">
                <a:solidFill>
                  <a:srgbClr val="000000"/>
                </a:solidFill>
              </a:rPr>
              <a:t> περίπου 10 προς 1</a:t>
            </a:r>
            <a:r>
              <a:rPr lang="en-US" sz="1800" b="0" dirty="0" smtClean="0">
                <a:solidFill>
                  <a:srgbClr val="000000"/>
                </a:solidFill>
              </a:rPr>
              <a:t>. </a:t>
            </a:r>
            <a:endParaRPr lang="el-GR" sz="1800" b="0" dirty="0">
              <a:solidFill>
                <a:srgbClr val="0000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6263" y="692696"/>
            <a:ext cx="49497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Μηχανισμός διεγέρσεως</a:t>
            </a:r>
            <a:r>
              <a:rPr lang="el-GR" sz="2000" b="1" dirty="0" smtClean="0"/>
              <a:t>:</a:t>
            </a:r>
            <a:endParaRPr lang="en-US" sz="2000" b="1" dirty="0" smtClean="0"/>
          </a:p>
          <a:p>
            <a:pPr algn="just"/>
            <a:r>
              <a:rPr lang="el-GR" sz="2000" dirty="0" smtClean="0"/>
              <a:t>ηλεκτρική </a:t>
            </a:r>
            <a:r>
              <a:rPr lang="el-GR" sz="2000" dirty="0"/>
              <a:t>εκκένωση </a:t>
            </a:r>
            <a:r>
              <a:rPr lang="en-US" sz="2000" dirty="0"/>
              <a:t>=&gt; </a:t>
            </a:r>
            <a:r>
              <a:rPr lang="el-GR" sz="2000" dirty="0" smtClean="0"/>
              <a:t> επιταχυ</a:t>
            </a:r>
            <a:r>
              <a:rPr lang="el-GR" sz="2000" dirty="0" smtClean="0">
                <a:solidFill>
                  <a:srgbClr val="000000"/>
                </a:solidFill>
              </a:rPr>
              <a:t>νόμεν</a:t>
            </a:r>
            <a:r>
              <a:rPr lang="el-GR" sz="2000" dirty="0" smtClean="0"/>
              <a:t>α </a:t>
            </a:r>
            <a:r>
              <a:rPr lang="el-GR" sz="2000" dirty="0"/>
              <a:t>ηλεκτρόνια διεγείρουν άτομα </a:t>
            </a:r>
            <a:r>
              <a:rPr lang="en-US" sz="2000" dirty="0"/>
              <a:t>He </a:t>
            </a:r>
            <a:r>
              <a:rPr lang="el-GR" sz="2000" dirty="0"/>
              <a:t>και </a:t>
            </a:r>
            <a:r>
              <a:rPr lang="en-US" sz="2000" dirty="0"/>
              <a:t>Ne. </a:t>
            </a:r>
            <a:r>
              <a:rPr lang="el-GR" sz="2000" dirty="0" smtClean="0"/>
              <a:t> Μετά </a:t>
            </a:r>
            <a:r>
              <a:rPr lang="el-GR" sz="2000" dirty="0"/>
              <a:t>τα άτομα </a:t>
            </a:r>
            <a:r>
              <a:rPr lang="en-US" sz="2000" dirty="0"/>
              <a:t>He </a:t>
            </a:r>
            <a:r>
              <a:rPr lang="el-GR" sz="2000" dirty="0"/>
              <a:t>διεγείρουν άτομα </a:t>
            </a:r>
            <a:r>
              <a:rPr lang="en-US" sz="2000" dirty="0"/>
              <a:t>Ne.</a:t>
            </a:r>
            <a:endParaRPr lang="el-GR" sz="2000" dirty="0"/>
          </a:p>
        </p:txBody>
      </p:sp>
      <p:sp>
        <p:nvSpPr>
          <p:cNvPr id="13" name="Ορθογώνιο 12"/>
          <p:cNvSpPr/>
          <p:nvPr/>
        </p:nvSpPr>
        <p:spPr>
          <a:xfrm>
            <a:off x="0" y="5374957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Δύο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μετασταθείς</a:t>
            </a:r>
            <a:r>
              <a:rPr lang="el-GR" dirty="0">
                <a:solidFill>
                  <a:srgbClr val="FF0000"/>
                </a:solidFill>
              </a:rPr>
              <a:t> ενεργειακές στάθμες (</a:t>
            </a:r>
            <a:r>
              <a:rPr lang="en-US" dirty="0">
                <a:solidFill>
                  <a:srgbClr val="FF0000"/>
                </a:solidFill>
              </a:rPr>
              <a:t>meta-stable energy levels</a:t>
            </a:r>
            <a:r>
              <a:rPr lang="el-GR" dirty="0" smtClean="0">
                <a:solidFill>
                  <a:srgbClr val="FF0000"/>
                </a:solidFill>
              </a:rPr>
              <a:t>)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δρουν </a:t>
            </a:r>
            <a:r>
              <a:rPr lang="el-GR" dirty="0">
                <a:solidFill>
                  <a:srgbClr val="FF0000"/>
                </a:solidFill>
              </a:rPr>
              <a:t>ως άνω στάθμες: Ε5 και Ε3.</a:t>
            </a:r>
          </a:p>
        </p:txBody>
      </p:sp>
    </p:spTree>
    <p:extLst>
      <p:ext uri="{BB962C8B-B14F-4D97-AF65-F5344CB8AC3E}">
        <p14:creationId xmlns:p14="http://schemas.microsoft.com/office/powerpoint/2010/main" xmlns="" val="838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Ο ρόλος του αερίου </a:t>
            </a:r>
            <a:r>
              <a:rPr lang="en-US" sz="4000" b="1" dirty="0"/>
              <a:t>He</a:t>
            </a:r>
            <a:r>
              <a:rPr lang="el-GR" sz="4000" b="1" dirty="0"/>
              <a:t> </a:t>
            </a:r>
            <a:r>
              <a:rPr lang="el-GR" sz="4000" b="1" dirty="0" smtClean="0"/>
              <a:t>στο</a:t>
            </a:r>
            <a:r>
              <a:rPr lang="en-US" sz="4000" b="1" dirty="0" smtClean="0"/>
              <a:t> LASER </a:t>
            </a:r>
            <a:r>
              <a:rPr lang="en-US" sz="4000" b="1" dirty="0"/>
              <a:t>He-Ne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/>
              <a:t>Το αέριο </a:t>
            </a:r>
            <a:r>
              <a:rPr lang="en-US" sz="2000" b="1" dirty="0"/>
              <a:t>He </a:t>
            </a:r>
            <a:r>
              <a:rPr lang="el-GR" sz="2000" dirty="0"/>
              <a:t>στο</a:t>
            </a:r>
            <a:r>
              <a:rPr lang="en-US" sz="2000" dirty="0"/>
              <a:t> laser</a:t>
            </a:r>
            <a:r>
              <a:rPr lang="el-GR" sz="2000" dirty="0"/>
              <a:t> </a:t>
            </a:r>
            <a:r>
              <a:rPr lang="en-US" sz="2000" dirty="0"/>
              <a:t>He-Ne </a:t>
            </a:r>
            <a:r>
              <a:rPr lang="el-GR" sz="2000" b="1" dirty="0"/>
              <a:t>αυξάνει την απόδοση</a:t>
            </a:r>
            <a:r>
              <a:rPr lang="en-US" sz="2000" dirty="0"/>
              <a:t>. </a:t>
            </a:r>
            <a:r>
              <a:rPr lang="el-GR" sz="2000" dirty="0" smtClean="0"/>
              <a:t>Αυτό </a:t>
            </a:r>
            <a:r>
              <a:rPr lang="el-GR" sz="2000" dirty="0"/>
              <a:t>οφείλεται σε δύο </a:t>
            </a:r>
            <a:r>
              <a:rPr lang="el-GR" sz="2000" dirty="0" smtClean="0"/>
              <a:t>λόγο</a:t>
            </a:r>
            <a:r>
              <a:rPr lang="el-GR" sz="2000" dirty="0"/>
              <a:t>υ</a:t>
            </a:r>
            <a:r>
              <a:rPr lang="el-GR" sz="2000" dirty="0" smtClean="0"/>
              <a:t>ς: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l-GR" sz="2000" dirty="0" smtClean="0"/>
              <a:t>Α</a:t>
            </a:r>
            <a:r>
              <a:rPr lang="el-GR" sz="2000" dirty="0"/>
              <a:t>. Η άμεση διέγερση ατόμων </a:t>
            </a:r>
            <a:r>
              <a:rPr lang="en-US" sz="2000" dirty="0"/>
              <a:t>Ne </a:t>
            </a:r>
            <a:r>
              <a:rPr lang="el-GR" sz="2000" dirty="0"/>
              <a:t>είναι αναποτελεσματική, </a:t>
            </a:r>
            <a:r>
              <a:rPr lang="el-GR" sz="2000" dirty="0" smtClean="0"/>
              <a:t>ενώ </a:t>
            </a:r>
            <a:r>
              <a:rPr lang="el-GR" sz="2000" dirty="0"/>
              <a:t>των ατόμων </a:t>
            </a:r>
            <a:r>
              <a:rPr lang="en-US" sz="2000" dirty="0"/>
              <a:t>He </a:t>
            </a:r>
            <a:r>
              <a:rPr lang="el-GR" sz="2000" dirty="0"/>
              <a:t>αποτελεσματική.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l-GR" sz="2000" dirty="0" smtClean="0"/>
              <a:t>Β</a:t>
            </a:r>
            <a:r>
              <a:rPr lang="el-GR" sz="2000" dirty="0"/>
              <a:t>. Μια διεγερμένη στάθμη του ατόμου του</a:t>
            </a:r>
            <a:r>
              <a:rPr lang="en-US" sz="2000" dirty="0"/>
              <a:t> He </a:t>
            </a:r>
            <a:r>
              <a:rPr lang="en-US" sz="2000" dirty="0" smtClean="0"/>
              <a:t>(</a:t>
            </a:r>
            <a:r>
              <a:rPr lang="el-GR" sz="2000" dirty="0" err="1" smtClean="0"/>
              <a:t>επισημαινόμενη</a:t>
            </a:r>
            <a:r>
              <a:rPr lang="el-GR" sz="2000" dirty="0" smtClean="0"/>
              <a:t> </a:t>
            </a:r>
            <a:r>
              <a:rPr lang="en-US" sz="2000" dirty="0" smtClean="0"/>
              <a:t>E</a:t>
            </a:r>
            <a:r>
              <a:rPr lang="en-US" sz="2000" baseline="-25000" dirty="0" smtClean="0"/>
              <a:t>5</a:t>
            </a:r>
            <a:r>
              <a:rPr lang="en-US" sz="2000" dirty="0"/>
              <a:t>) </a:t>
            </a:r>
            <a:r>
              <a:rPr lang="el-GR" sz="2000" dirty="0" smtClean="0"/>
              <a:t>έχει </a:t>
            </a:r>
            <a:r>
              <a:rPr lang="el-GR" sz="2000" dirty="0"/>
              <a:t>σχεδόν την ίδια ενέργεια με </a:t>
            </a:r>
            <a:r>
              <a:rPr lang="el-GR" sz="2000" dirty="0" smtClean="0"/>
              <a:t>μια </a:t>
            </a:r>
            <a:r>
              <a:rPr lang="el-GR" sz="2000" dirty="0"/>
              <a:t>διεγερμένη στάθμη του ατόμου του</a:t>
            </a:r>
            <a:r>
              <a:rPr lang="en-US" sz="2000" dirty="0"/>
              <a:t> Ne (</a:t>
            </a:r>
            <a:r>
              <a:rPr lang="el-GR" sz="2000" dirty="0" err="1"/>
              <a:t>επισημαινόμενη</a:t>
            </a:r>
            <a:r>
              <a:rPr lang="en-US" sz="2000" dirty="0"/>
              <a:t> </a:t>
            </a:r>
            <a:r>
              <a:rPr lang="el-GR" sz="2000" dirty="0"/>
              <a:t>επίσης </a:t>
            </a:r>
            <a:r>
              <a:rPr lang="en-US" sz="2000" dirty="0"/>
              <a:t>E</a:t>
            </a:r>
            <a:r>
              <a:rPr lang="en-US" sz="2000" baseline="-25000" dirty="0"/>
              <a:t>5</a:t>
            </a:r>
            <a:r>
              <a:rPr lang="en-US" sz="2000" dirty="0" smtClean="0"/>
              <a:t>)</a:t>
            </a:r>
            <a:r>
              <a:rPr lang="el-GR" sz="2000" dirty="0" smtClean="0"/>
              <a:t>. Αυτό </a:t>
            </a:r>
            <a:r>
              <a:rPr lang="el-GR" sz="2000" dirty="0"/>
              <a:t>συμβαίνει και με τις </a:t>
            </a:r>
            <a:r>
              <a:rPr lang="el-GR" sz="2000" dirty="0" err="1"/>
              <a:t>επισημαινόμενες</a:t>
            </a:r>
            <a:r>
              <a:rPr lang="el-GR" sz="2000" dirty="0"/>
              <a:t> με </a:t>
            </a:r>
            <a:r>
              <a:rPr lang="en-US" sz="2000" dirty="0"/>
              <a:t>E</a:t>
            </a:r>
            <a:r>
              <a:rPr lang="el-GR" sz="2000" baseline="-25000" dirty="0"/>
              <a:t>3</a:t>
            </a:r>
            <a:r>
              <a:rPr lang="en-US" sz="2000" baseline="-25000" dirty="0"/>
              <a:t> </a:t>
            </a:r>
            <a:r>
              <a:rPr lang="el-GR" sz="2000" dirty="0"/>
              <a:t>διεγερμένες στάθμες. </a:t>
            </a:r>
          </a:p>
        </p:txBody>
      </p:sp>
    </p:spTree>
    <p:extLst>
      <p:ext uri="{BB962C8B-B14F-4D97-AF65-F5344CB8AC3E}">
        <p14:creationId xmlns:p14="http://schemas.microsoft.com/office/powerpoint/2010/main" xmlns="" val="14369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Ο ρόλος του αερίου </a:t>
            </a:r>
            <a:r>
              <a:rPr lang="en-US" sz="4000" b="1" dirty="0" smtClean="0"/>
              <a:t>He</a:t>
            </a:r>
            <a:r>
              <a:rPr lang="el-GR" sz="4000" b="1" dirty="0" smtClean="0"/>
              <a:t> στο </a:t>
            </a:r>
            <a:r>
              <a:rPr lang="en-US" sz="4000" b="1" dirty="0" smtClean="0"/>
              <a:t>laser He-Ne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Η </a:t>
            </a:r>
            <a:r>
              <a:rPr lang="el-GR" sz="2000" dirty="0"/>
              <a:t>διέγερση των ατόμων </a:t>
            </a:r>
            <a:r>
              <a:rPr lang="en-US" sz="2000" dirty="0"/>
              <a:t>Ne </a:t>
            </a:r>
            <a:r>
              <a:rPr lang="el-GR" sz="2000" dirty="0"/>
              <a:t>γίνεται σε τρία στάδια:</a:t>
            </a:r>
            <a:r>
              <a:rPr lang="en-US" sz="2000" dirty="0"/>
              <a:t> 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1. Η υψηλή τάση επιταχύνει ηλεκτρόνια από την κάθοδο</a:t>
            </a:r>
            <a:r>
              <a:rPr lang="en-US" sz="2000" dirty="0"/>
              <a:t> </a:t>
            </a:r>
            <a:r>
              <a:rPr lang="el-GR" sz="2000" dirty="0"/>
              <a:t>προς την άνοδο.</a:t>
            </a:r>
            <a:r>
              <a:rPr lang="en-US" sz="2000" dirty="0"/>
              <a:t> 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2. Τα ηλεκτρόνια αυτά συγκρούονται με άτομα </a:t>
            </a:r>
            <a:r>
              <a:rPr lang="en-US" sz="2000" dirty="0"/>
              <a:t>He </a:t>
            </a:r>
            <a:r>
              <a:rPr lang="el-GR" sz="2000" dirty="0"/>
              <a:t>και </a:t>
            </a:r>
            <a:r>
              <a:rPr lang="en-US" sz="2000" dirty="0" smtClean="0"/>
              <a:t> </a:t>
            </a:r>
            <a:r>
              <a:rPr lang="el-GR" sz="2000" dirty="0" smtClean="0"/>
              <a:t>τους </a:t>
            </a:r>
            <a:r>
              <a:rPr lang="el-GR" sz="2000" dirty="0"/>
              <a:t>μεταφέρουν την κινητική τους ενέργεια, </a:t>
            </a:r>
            <a:r>
              <a:rPr lang="el-GR" sz="2000" dirty="0" smtClean="0"/>
              <a:t>οπότε </a:t>
            </a:r>
            <a:r>
              <a:rPr lang="el-GR" sz="2000" dirty="0"/>
              <a:t>τα άτομα </a:t>
            </a:r>
            <a:r>
              <a:rPr lang="en-US" sz="2000" dirty="0"/>
              <a:t>He </a:t>
            </a:r>
            <a:r>
              <a:rPr lang="el-GR" sz="2000" dirty="0"/>
              <a:t>διεγείρονται μεταφέροντας ηλεκτρόνια σε υψηλότερες στάθμες</a:t>
            </a:r>
            <a:r>
              <a:rPr lang="el-GR" sz="2000" dirty="0" smtClean="0"/>
              <a:t>.</a:t>
            </a:r>
            <a:endParaRPr lang="en-US" sz="2000" dirty="0"/>
          </a:p>
          <a:p>
            <a:pPr marL="0" indent="0" algn="just">
              <a:buNone/>
            </a:pPr>
            <a:r>
              <a:rPr lang="el-GR" sz="2000" dirty="0"/>
              <a:t>3. Τα διεγερμένα άτομα </a:t>
            </a:r>
            <a:r>
              <a:rPr lang="en-US" sz="2000" dirty="0"/>
              <a:t>He </a:t>
            </a:r>
            <a:r>
              <a:rPr lang="el-GR" sz="2000" dirty="0"/>
              <a:t>συγκρούονται με άτομα </a:t>
            </a:r>
            <a:r>
              <a:rPr lang="en-US" sz="2000" dirty="0"/>
              <a:t>Ne </a:t>
            </a:r>
            <a:r>
              <a:rPr lang="el-GR" sz="2000" dirty="0"/>
              <a:t>και </a:t>
            </a:r>
            <a:r>
              <a:rPr lang="el-GR" sz="2000" dirty="0" smtClean="0"/>
              <a:t>τους </a:t>
            </a:r>
            <a:r>
              <a:rPr lang="el-GR" sz="2000" dirty="0"/>
              <a:t>μεταφέρουν</a:t>
            </a:r>
            <a:r>
              <a:rPr lang="en-US" sz="2000" dirty="0"/>
              <a:t> </a:t>
            </a:r>
            <a:r>
              <a:rPr lang="el-GR" sz="2000" dirty="0"/>
              <a:t>την  ενέργεια της διεγέρσεως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just">
              <a:buNone/>
            </a:pPr>
            <a:r>
              <a:rPr lang="el-GR" sz="2000" dirty="0"/>
              <a:t>Δηλαδή τα άτομα </a:t>
            </a:r>
            <a:r>
              <a:rPr lang="en-US" sz="2000" dirty="0"/>
              <a:t>He </a:t>
            </a:r>
            <a:r>
              <a:rPr lang="el-GR" sz="2000" dirty="0"/>
              <a:t>δεν συμμετέχουν στο </a:t>
            </a:r>
            <a:r>
              <a:rPr lang="en-US" sz="2000" dirty="0"/>
              <a:t>lasing, </a:t>
            </a:r>
            <a:r>
              <a:rPr lang="el-GR" sz="2000" dirty="0" smtClean="0"/>
              <a:t>αλλά </a:t>
            </a:r>
            <a:r>
              <a:rPr lang="el-GR" sz="2000" dirty="0"/>
              <a:t>αυξάνουν την απόδοση της διεγέρσεως των ατόμων </a:t>
            </a:r>
            <a:r>
              <a:rPr lang="en-US" sz="2000" dirty="0"/>
              <a:t>Ne </a:t>
            </a:r>
            <a:r>
              <a:rPr lang="el-GR" sz="2000" dirty="0"/>
              <a:t>στις άνω στάθμες του </a:t>
            </a:r>
            <a:r>
              <a:rPr lang="en-US" sz="2000" dirty="0"/>
              <a:t>lasing.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Έτσι η απόδοση </a:t>
            </a:r>
            <a:r>
              <a:rPr lang="en-US" sz="2000" dirty="0"/>
              <a:t>lasing </a:t>
            </a:r>
            <a:r>
              <a:rPr lang="el-GR" sz="2000" dirty="0"/>
              <a:t>αυξάνεται κατά περίπου </a:t>
            </a:r>
            <a:r>
              <a:rPr lang="en-US" sz="2000" dirty="0"/>
              <a:t>200 </a:t>
            </a:r>
            <a:r>
              <a:rPr lang="el-GR" sz="2000" dirty="0"/>
              <a:t> φορές </a:t>
            </a:r>
            <a:r>
              <a:rPr lang="en-US" sz="2000" dirty="0"/>
              <a:t>(!).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1677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Ερυθρό φως </a:t>
            </a:r>
            <a:r>
              <a:rPr lang="el-GR" sz="4000" b="1" dirty="0"/>
              <a:t>από</a:t>
            </a:r>
            <a:r>
              <a:rPr lang="en-US" sz="4000" b="1" dirty="0"/>
              <a:t> He-Ne Laser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Η </a:t>
            </a:r>
            <a:r>
              <a:rPr lang="el-GR" sz="2000" b="1" dirty="0">
                <a:solidFill>
                  <a:srgbClr val="FF0000"/>
                </a:solidFill>
              </a:rPr>
              <a:t>λύση </a:t>
            </a:r>
            <a:r>
              <a:rPr lang="el-GR" sz="2000" dirty="0" smtClean="0"/>
              <a:t>στο </a:t>
            </a:r>
            <a:r>
              <a:rPr lang="el-GR" sz="2000" dirty="0"/>
              <a:t>πρόβλημα αυτό είναι η </a:t>
            </a:r>
            <a:r>
              <a:rPr lang="el-GR" sz="2000" b="1" dirty="0">
                <a:solidFill>
                  <a:srgbClr val="FF0000"/>
                </a:solidFill>
              </a:rPr>
              <a:t>χρήση μιας ειδικής επενδύσεως των κατόπτρων </a:t>
            </a:r>
            <a:r>
              <a:rPr lang="el-GR" sz="2000" dirty="0"/>
              <a:t>ώστε να ανακλούν μόνο το ερυθρό φως.</a:t>
            </a:r>
            <a:r>
              <a:rPr lang="en-US" sz="2000" dirty="0"/>
              <a:t> </a:t>
            </a:r>
            <a:r>
              <a:rPr lang="el-GR" sz="2000" dirty="0"/>
              <a:t> </a:t>
            </a:r>
            <a:r>
              <a:rPr lang="el-GR" sz="2000" dirty="0" smtClean="0"/>
              <a:t>Έτσι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/>
              <a:t>το ερυθρό φως ανακλάται εντός της κοιλότητας και τα φωτόνια του </a:t>
            </a:r>
            <a:r>
              <a:rPr lang="el-GR" sz="2000" b="1" dirty="0">
                <a:solidFill>
                  <a:srgbClr val="FF0000"/>
                </a:solidFill>
              </a:rPr>
              <a:t>πολλαπλασιάζονται μέσω εξαναγκασμένης εκπομπής μεταξύ των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baseline="-25000" dirty="0">
                <a:solidFill>
                  <a:srgbClr val="FF0000"/>
                </a:solidFill>
              </a:rPr>
              <a:t>5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και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l-GR" sz="2000" b="1" dirty="0">
                <a:solidFill>
                  <a:srgbClr val="FF0000"/>
                </a:solidFill>
              </a:rPr>
              <a:t>, </a:t>
            </a:r>
            <a:r>
              <a:rPr lang="el-GR" sz="2000" dirty="0"/>
              <a:t>ενώ τα φωτόνια άλλων μηκών </a:t>
            </a:r>
            <a:r>
              <a:rPr lang="el-GR" sz="2000" dirty="0" smtClean="0"/>
              <a:t>κύματος</a:t>
            </a:r>
            <a:r>
              <a:rPr lang="en-US" sz="2000" dirty="0" smtClean="0"/>
              <a:t> </a:t>
            </a:r>
            <a:r>
              <a:rPr lang="el-GR" sz="2000" dirty="0"/>
              <a:t>διαπερνούν τα κάτοπτρα χωρίς να αναγκάζονται να περνούν διαρκώς μέσα από το ενεργό μέσο.</a:t>
            </a:r>
          </a:p>
          <a:p>
            <a:pPr marL="0" indent="0" algn="just">
              <a:buNone/>
            </a:pPr>
            <a:r>
              <a:rPr lang="el-GR" sz="2000" dirty="0" smtClean="0"/>
              <a:t>Με </a:t>
            </a:r>
            <a:r>
              <a:rPr lang="el-GR" sz="2000" dirty="0"/>
              <a:t>παρόμοιο τρόπο μπορούν να ενισχυθούν άλλα μήκη κύματος. Με αυτό τον τρόπο υπάρχουν σήμερα και </a:t>
            </a:r>
            <a:r>
              <a:rPr lang="el-GR" sz="2000" b="1" dirty="0">
                <a:solidFill>
                  <a:srgbClr val="FFC000"/>
                </a:solidFill>
              </a:rPr>
              <a:t>πορτοκαλί</a:t>
            </a:r>
            <a:r>
              <a:rPr lang="el-GR" sz="2000" dirty="0"/>
              <a:t>, </a:t>
            </a:r>
            <a:r>
              <a:rPr lang="el-GR" sz="2000" b="1" dirty="0">
                <a:solidFill>
                  <a:srgbClr val="FFFF00"/>
                </a:solidFill>
              </a:rPr>
              <a:t>κίτρινα</a:t>
            </a:r>
            <a:r>
              <a:rPr lang="el-GR" sz="2000" dirty="0"/>
              <a:t> και </a:t>
            </a:r>
            <a:r>
              <a:rPr lang="el-GR" sz="2000" b="1" dirty="0">
                <a:solidFill>
                  <a:srgbClr val="00B050"/>
                </a:solidFill>
              </a:rPr>
              <a:t>πράσινα</a:t>
            </a:r>
            <a:r>
              <a:rPr lang="el-GR" sz="2000" dirty="0"/>
              <a:t> </a:t>
            </a:r>
            <a:r>
              <a:rPr lang="en-US" sz="2000" dirty="0" smtClean="0"/>
              <a:t>LASERS </a:t>
            </a:r>
            <a:r>
              <a:rPr lang="en-US" sz="2000" dirty="0"/>
              <a:t>He-Ne </a:t>
            </a:r>
            <a:r>
              <a:rPr lang="el-GR" sz="2000" dirty="0"/>
              <a:t>χρησιμοποιώντας μεταβάσεις που δεν παρουσιάστηκαν στη βασική εικόνα. </a:t>
            </a:r>
          </a:p>
          <a:p>
            <a:pPr marL="0" indent="0" algn="just">
              <a:buNone/>
            </a:pPr>
            <a:r>
              <a:rPr lang="el-GR" sz="2000" dirty="0" smtClean="0"/>
              <a:t>Όμως </a:t>
            </a:r>
            <a:r>
              <a:rPr lang="el-GR" sz="2000" dirty="0"/>
              <a:t>μεγαλύτερη απόδοση έχει το </a:t>
            </a:r>
            <a:r>
              <a:rPr lang="el-GR" sz="2000" b="1" dirty="0">
                <a:solidFill>
                  <a:srgbClr val="FF0000"/>
                </a:solidFill>
              </a:rPr>
              <a:t>ερυθρό </a:t>
            </a:r>
            <a:r>
              <a:rPr lang="en-US" sz="2000" b="1" dirty="0" smtClean="0">
                <a:solidFill>
                  <a:srgbClr val="FF0000"/>
                </a:solidFill>
              </a:rPr>
              <a:t>632.8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nm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laser</a:t>
            </a:r>
            <a:r>
              <a:rPr lang="el-GR" sz="2000" dirty="0" smtClean="0"/>
              <a:t> </a:t>
            </a:r>
            <a:r>
              <a:rPr lang="en-US" sz="2000" dirty="0" smtClean="0"/>
              <a:t>He-Ne</a:t>
            </a:r>
            <a:r>
              <a:rPr lang="en-US" sz="2000" dirty="0"/>
              <a:t>.</a:t>
            </a:r>
            <a:r>
              <a:rPr lang="el-G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78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Ερυθρό φως </a:t>
            </a:r>
            <a:r>
              <a:rPr lang="el-GR" sz="4000" b="1" dirty="0"/>
              <a:t>από</a:t>
            </a:r>
            <a:r>
              <a:rPr lang="en-US" sz="4000" b="1" dirty="0"/>
              <a:t> He-Ne Laser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/>
              <a:t>Στις περισσότερες εφαρμογές </a:t>
            </a:r>
            <a:r>
              <a:rPr lang="en-US" sz="2000" dirty="0"/>
              <a:t> </a:t>
            </a:r>
            <a:r>
              <a:rPr lang="el-GR" sz="2000" dirty="0"/>
              <a:t>του </a:t>
            </a:r>
            <a:r>
              <a:rPr lang="en-US" sz="2000" dirty="0" smtClean="0"/>
              <a:t>LASER </a:t>
            </a:r>
            <a:r>
              <a:rPr lang="en-US" sz="2000" dirty="0"/>
              <a:t>He-Ne </a:t>
            </a:r>
            <a:r>
              <a:rPr lang="el-GR" sz="2000" dirty="0"/>
              <a:t>χρησιμοποιείται η μετάβαση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baseline="-25000" dirty="0">
                <a:solidFill>
                  <a:srgbClr val="FF0000"/>
                </a:solidFill>
              </a:rPr>
              <a:t>5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=&gt;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l-GR" sz="2000" b="1" baseline="-25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που δίνει</a:t>
            </a:r>
            <a:r>
              <a:rPr lang="el-GR" sz="2000" b="1" dirty="0">
                <a:solidFill>
                  <a:srgbClr val="FF0000"/>
                </a:solidFill>
              </a:rPr>
              <a:t> ερυθρό φως με </a:t>
            </a:r>
            <a:r>
              <a:rPr lang="el-GR" sz="2000" b="1" i="1" dirty="0">
                <a:solidFill>
                  <a:srgbClr val="FF0000"/>
                </a:solidFill>
              </a:rPr>
              <a:t>λ</a:t>
            </a:r>
            <a:r>
              <a:rPr lang="el-GR" sz="2000" b="1" dirty="0">
                <a:solidFill>
                  <a:srgbClr val="FF0000"/>
                </a:solidFill>
              </a:rPr>
              <a:t> = </a:t>
            </a:r>
            <a:r>
              <a:rPr lang="en-US" sz="2000" b="1" dirty="0">
                <a:solidFill>
                  <a:srgbClr val="FF0000"/>
                </a:solidFill>
              </a:rPr>
              <a:t>632.8 nm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που είναι η ισχυρότερη γραμμή στην ορατή περιοχή</a:t>
            </a:r>
            <a:r>
              <a:rPr lang="en-US" sz="2000" dirty="0"/>
              <a:t>.</a:t>
            </a:r>
            <a:r>
              <a:rPr lang="el-GR" sz="2000" dirty="0"/>
              <a:t> </a:t>
            </a:r>
          </a:p>
          <a:p>
            <a:pPr marL="0" indent="0" algn="just">
              <a:buNone/>
            </a:pPr>
            <a:r>
              <a:rPr lang="el-GR" sz="2000" b="1" dirty="0" smtClean="0">
                <a:solidFill>
                  <a:srgbClr val="777777"/>
                </a:solidFill>
              </a:rPr>
              <a:t>Ένα </a:t>
            </a:r>
            <a:r>
              <a:rPr lang="el-GR" sz="2000" b="1" dirty="0">
                <a:solidFill>
                  <a:srgbClr val="777777"/>
                </a:solidFill>
              </a:rPr>
              <a:t>πρόβλημα </a:t>
            </a:r>
            <a:r>
              <a:rPr lang="el-GR" sz="2000" dirty="0"/>
              <a:t>για την δημιουργία αυτών των φωτονίων είναι ότι η ενεργειακή στάθμη </a:t>
            </a:r>
            <a:r>
              <a:rPr lang="en-US" sz="2000" dirty="0"/>
              <a:t>E</a:t>
            </a:r>
            <a:r>
              <a:rPr lang="en-US" sz="2000" baseline="-25000" dirty="0"/>
              <a:t>5</a:t>
            </a:r>
            <a:r>
              <a:rPr lang="en-US" sz="2000" dirty="0"/>
              <a:t> </a:t>
            </a:r>
            <a:r>
              <a:rPr lang="el-GR" sz="2000" dirty="0"/>
              <a:t>μπορεί να εκπέμψει επίσης στο υπέρυθρο με </a:t>
            </a:r>
            <a:r>
              <a:rPr lang="el-GR" sz="2000" b="1" i="1" dirty="0">
                <a:solidFill>
                  <a:srgbClr val="777777"/>
                </a:solidFill>
              </a:rPr>
              <a:t>λ</a:t>
            </a:r>
            <a:r>
              <a:rPr lang="el-GR" sz="2000" b="1" dirty="0">
                <a:solidFill>
                  <a:srgbClr val="777777"/>
                </a:solidFill>
              </a:rPr>
              <a:t> =</a:t>
            </a:r>
            <a:r>
              <a:rPr lang="en-US" sz="2000" b="1" dirty="0">
                <a:solidFill>
                  <a:srgbClr val="777777"/>
                </a:solidFill>
              </a:rPr>
              <a:t> 3.3913 </a:t>
            </a:r>
            <a:r>
              <a:rPr lang="el-GR" sz="2000" b="1" dirty="0">
                <a:solidFill>
                  <a:srgbClr val="777777"/>
                </a:solidFill>
              </a:rPr>
              <a:t>μ</a:t>
            </a:r>
            <a:r>
              <a:rPr lang="en-US" sz="2000" b="1" dirty="0">
                <a:solidFill>
                  <a:srgbClr val="777777"/>
                </a:solidFill>
              </a:rPr>
              <a:t>m</a:t>
            </a:r>
            <a:r>
              <a:rPr lang="en-US" sz="2000" dirty="0"/>
              <a:t>, </a:t>
            </a:r>
            <a:r>
              <a:rPr lang="el-GR" sz="2000" dirty="0"/>
              <a:t>που αντιστοιχεί στη </a:t>
            </a:r>
            <a:r>
              <a:rPr lang="el-GR" sz="2000" b="1" dirty="0">
                <a:solidFill>
                  <a:srgbClr val="777777"/>
                </a:solidFill>
              </a:rPr>
              <a:t>μετάβαση</a:t>
            </a:r>
            <a:r>
              <a:rPr lang="en-US" sz="2000" b="1" dirty="0">
                <a:solidFill>
                  <a:srgbClr val="777777"/>
                </a:solidFill>
              </a:rPr>
              <a:t> E</a:t>
            </a:r>
            <a:r>
              <a:rPr lang="el-GR" sz="2000" b="1" baseline="-25000" dirty="0">
                <a:solidFill>
                  <a:srgbClr val="777777"/>
                </a:solidFill>
              </a:rPr>
              <a:t>5</a:t>
            </a:r>
            <a:r>
              <a:rPr lang="en-US" sz="2000" b="1" dirty="0">
                <a:solidFill>
                  <a:srgbClr val="777777"/>
                </a:solidFill>
              </a:rPr>
              <a:t> </a:t>
            </a:r>
            <a:r>
              <a:rPr lang="el-GR" sz="2000" b="1" dirty="0">
                <a:solidFill>
                  <a:srgbClr val="777777"/>
                </a:solidFill>
              </a:rPr>
              <a:t>=&gt; </a:t>
            </a:r>
            <a:r>
              <a:rPr lang="en-US" sz="2000" b="1" dirty="0">
                <a:solidFill>
                  <a:srgbClr val="777777"/>
                </a:solidFill>
              </a:rPr>
              <a:t>E</a:t>
            </a:r>
            <a:r>
              <a:rPr lang="el-GR" sz="2000" b="1" baseline="-25000" dirty="0">
                <a:solidFill>
                  <a:srgbClr val="777777"/>
                </a:solidFill>
              </a:rPr>
              <a:t>4 </a:t>
            </a:r>
            <a:r>
              <a:rPr lang="el-GR" sz="2000" dirty="0">
                <a:solidFill>
                  <a:srgbClr val="777777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l-GR" sz="2000" dirty="0" smtClean="0"/>
              <a:t>Κάτι </a:t>
            </a:r>
            <a:r>
              <a:rPr lang="el-GR" sz="2000" dirty="0"/>
              <a:t>τέτοιο μειώνει τον πληθυσμό της ενεργειακής στάθμης </a:t>
            </a:r>
            <a:r>
              <a:rPr lang="en-US" sz="2000" dirty="0"/>
              <a:t>E</a:t>
            </a:r>
            <a:r>
              <a:rPr lang="en-US" sz="2000" baseline="-25000" dirty="0"/>
              <a:t>5</a:t>
            </a:r>
            <a:r>
              <a:rPr lang="en-US" sz="2000" dirty="0"/>
              <a:t>, </a:t>
            </a:r>
            <a:r>
              <a:rPr lang="el-GR" sz="2000" dirty="0"/>
              <a:t>χωρίς να εκπέμπεται ορατή ακτινοβολία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3422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1524</Words>
  <Application>Microsoft Office PowerPoint</Application>
  <PresentationFormat>Προβολή στην οθόνη (4:3)</PresentationFormat>
  <Paragraphs>138</Paragraphs>
  <Slides>19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Κβαντική Οπτική και Lasers</vt:lpstr>
      <vt:lpstr>Εισαγωγή</vt:lpstr>
      <vt:lpstr>Εισαγωγή</vt:lpstr>
      <vt:lpstr>διάταξη LASER</vt:lpstr>
      <vt:lpstr>Helium – Neon LASER</vt:lpstr>
      <vt:lpstr>Ο ρόλος του αερίου He στο LASER He-Ne</vt:lpstr>
      <vt:lpstr>Ο ρόλος του αερίου He στο laser He-Ne</vt:lpstr>
      <vt:lpstr>Ερυθρό φως από He-Ne Laser</vt:lpstr>
      <vt:lpstr>Ερυθρό φως από He-Ne Laser</vt:lpstr>
      <vt:lpstr>Απώλειες και ενίσχυση</vt:lpstr>
      <vt:lpstr>Απώλειες και ενίσχυση</vt:lpstr>
      <vt:lpstr>Τέλος Ενότητας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user</cp:lastModifiedBy>
  <cp:revision>208</cp:revision>
  <dcterms:created xsi:type="dcterms:W3CDTF">2012-09-06T09:03:05Z</dcterms:created>
  <dcterms:modified xsi:type="dcterms:W3CDTF">2015-06-19T07:37:35Z</dcterms:modified>
</cp:coreProperties>
</file>