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405" r:id="rId10"/>
    <p:sldId id="264" r:id="rId11"/>
    <p:sldId id="906" r:id="rId12"/>
    <p:sldId id="265" r:id="rId13"/>
    <p:sldId id="266" r:id="rId14"/>
    <p:sldId id="907" r:id="rId15"/>
    <p:sldId id="307" r:id="rId16"/>
    <p:sldId id="520" r:id="rId17"/>
    <p:sldId id="908" r:id="rId18"/>
    <p:sldId id="909" r:id="rId19"/>
    <p:sldId id="1048" r:id="rId20"/>
    <p:sldId id="2147474583" r:id="rId21"/>
    <p:sldId id="1049" r:id="rId22"/>
    <p:sldId id="2147474584" r:id="rId23"/>
    <p:sldId id="2147474540" r:id="rId24"/>
    <p:sldId id="2147474541" r:id="rId25"/>
    <p:sldId id="2147474547" r:id="rId26"/>
    <p:sldId id="2147474582" r:id="rId27"/>
    <p:sldId id="913" r:id="rId28"/>
    <p:sldId id="330" r:id="rId29"/>
    <p:sldId id="915" r:id="rId30"/>
    <p:sldId id="914" r:id="rId31"/>
    <p:sldId id="911" r:id="rId32"/>
    <p:sldId id="314" r:id="rId33"/>
    <p:sldId id="357" r:id="rId34"/>
    <p:sldId id="917" r:id="rId35"/>
    <p:sldId id="918" r:id="rId36"/>
    <p:sldId id="919" r:id="rId37"/>
    <p:sldId id="920" r:id="rId38"/>
    <p:sldId id="270" r:id="rId39"/>
    <p:sldId id="271" r:id="rId40"/>
    <p:sldId id="916" r:id="rId41"/>
    <p:sldId id="36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284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298" r:id="rId67"/>
    <p:sldId id="299" r:id="rId68"/>
    <p:sldId id="309" r:id="rId69"/>
  </p:sldIdLst>
  <p:sldSz cx="9144000" cy="6858000" type="screen4x3"/>
  <p:notesSz cx="9144000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47" autoAdjust="0"/>
  </p:normalViewPr>
  <p:slideViewPr>
    <p:cSldViewPr>
      <p:cViewPr varScale="1">
        <p:scale>
          <a:sx n="63" d="100"/>
          <a:sy n="63" d="100"/>
        </p:scale>
        <p:origin x="1380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B5F64B-54CE-47CD-8D6D-AA437CF4AA3C}" type="doc">
      <dgm:prSet loTypeId="urn:microsoft.com/office/officeart/2005/8/layout/vProcess5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4421C9F-4517-40BE-8B67-FE9B3DC5376F}">
      <dgm:prSet/>
      <dgm:spPr/>
      <dgm:t>
        <a:bodyPr/>
        <a:lstStyle/>
        <a:p>
          <a:r>
            <a:rPr lang="el-GR" dirty="0"/>
            <a:t>1</a:t>
          </a:r>
          <a:r>
            <a:rPr lang="el-GR" baseline="30000" dirty="0"/>
            <a:t>ος</a:t>
          </a:r>
          <a:r>
            <a:rPr lang="el-GR" dirty="0"/>
            <a:t> μηχανισμός</a:t>
          </a:r>
          <a:r>
            <a:rPr lang="en-GB" dirty="0"/>
            <a:t>: </a:t>
          </a:r>
          <a:r>
            <a:rPr lang="el-GR" dirty="0"/>
            <a:t>Ισοζύγιο ακτινοβολίας</a:t>
          </a:r>
          <a:endParaRPr lang="en-US" dirty="0"/>
        </a:p>
      </dgm:t>
    </dgm:pt>
    <dgm:pt modelId="{559FFA8F-DA18-4BB6-8913-B695C1C0BF46}" type="parTrans" cxnId="{02AD32B1-CC9E-4856-8F9A-9FF105286A28}">
      <dgm:prSet/>
      <dgm:spPr/>
      <dgm:t>
        <a:bodyPr/>
        <a:lstStyle/>
        <a:p>
          <a:endParaRPr lang="en-US"/>
        </a:p>
      </dgm:t>
    </dgm:pt>
    <dgm:pt modelId="{3617EFF7-C891-4C83-91BB-E917F6D15440}" type="sibTrans" cxnId="{02AD32B1-CC9E-4856-8F9A-9FF105286A28}">
      <dgm:prSet/>
      <dgm:spPr/>
      <dgm:t>
        <a:bodyPr/>
        <a:lstStyle/>
        <a:p>
          <a:endParaRPr lang="en-US"/>
        </a:p>
      </dgm:t>
    </dgm:pt>
    <dgm:pt modelId="{A6E798A6-B710-4BF9-B9C5-2F82EB5C00DD}">
      <dgm:prSet/>
      <dgm:spPr/>
      <dgm:t>
        <a:bodyPr/>
        <a:lstStyle/>
        <a:p>
          <a:r>
            <a:rPr lang="el-GR" dirty="0"/>
            <a:t>2</a:t>
          </a:r>
          <a:r>
            <a:rPr lang="el-GR" baseline="30000" dirty="0"/>
            <a:t>ος</a:t>
          </a:r>
          <a:r>
            <a:rPr lang="el-GR" dirty="0"/>
            <a:t>  μηχανισμός</a:t>
          </a:r>
          <a:r>
            <a:rPr lang="en-GB" dirty="0"/>
            <a:t>: </a:t>
          </a:r>
          <a:r>
            <a:rPr lang="el-GR" dirty="0"/>
            <a:t>Ισοζύγιο νερού</a:t>
          </a:r>
          <a:endParaRPr lang="en-US" dirty="0"/>
        </a:p>
      </dgm:t>
    </dgm:pt>
    <dgm:pt modelId="{DFFAA8C5-4BE7-4897-98F7-DBACEA0B60C0}" type="parTrans" cxnId="{5EBDCC64-0062-4E15-BBB5-E8DB6C9DB7C3}">
      <dgm:prSet/>
      <dgm:spPr/>
      <dgm:t>
        <a:bodyPr/>
        <a:lstStyle/>
        <a:p>
          <a:endParaRPr lang="en-US"/>
        </a:p>
      </dgm:t>
    </dgm:pt>
    <dgm:pt modelId="{BD0FD4B8-A56B-4F77-A3ED-DEE517889188}" type="sibTrans" cxnId="{5EBDCC64-0062-4E15-BBB5-E8DB6C9DB7C3}">
      <dgm:prSet/>
      <dgm:spPr/>
      <dgm:t>
        <a:bodyPr/>
        <a:lstStyle/>
        <a:p>
          <a:endParaRPr lang="en-US"/>
        </a:p>
      </dgm:t>
    </dgm:pt>
    <dgm:pt modelId="{B1B69D38-0C05-4A8E-8ABC-31CD799FEE69}">
      <dgm:prSet/>
      <dgm:spPr/>
      <dgm:t>
        <a:bodyPr/>
        <a:lstStyle/>
        <a:p>
          <a:r>
            <a:rPr lang="el-GR" dirty="0"/>
            <a:t>3</a:t>
          </a:r>
          <a:r>
            <a:rPr lang="el-GR" baseline="30000" dirty="0"/>
            <a:t>ος</a:t>
          </a:r>
          <a:r>
            <a:rPr lang="el-GR" dirty="0"/>
            <a:t> μηχανισμός</a:t>
          </a:r>
          <a:r>
            <a:rPr lang="en-GB" dirty="0"/>
            <a:t>: </a:t>
          </a:r>
          <a:r>
            <a:rPr lang="el-GR" dirty="0"/>
            <a:t>Ενεργειακό ισοζύγιο</a:t>
          </a:r>
          <a:endParaRPr lang="en-US" dirty="0"/>
        </a:p>
      </dgm:t>
    </dgm:pt>
    <dgm:pt modelId="{FF599D5A-2BAB-4611-BC9D-78D3B599B0D0}" type="parTrans" cxnId="{550F0BAC-B517-4389-9E30-E52AA21C17B5}">
      <dgm:prSet/>
      <dgm:spPr/>
      <dgm:t>
        <a:bodyPr/>
        <a:lstStyle/>
        <a:p>
          <a:endParaRPr lang="en-US"/>
        </a:p>
      </dgm:t>
    </dgm:pt>
    <dgm:pt modelId="{A83F6A92-3C3E-47E9-985C-588C767B36DE}" type="sibTrans" cxnId="{550F0BAC-B517-4389-9E30-E52AA21C17B5}">
      <dgm:prSet/>
      <dgm:spPr/>
      <dgm:t>
        <a:bodyPr/>
        <a:lstStyle/>
        <a:p>
          <a:endParaRPr lang="en-US"/>
        </a:p>
      </dgm:t>
    </dgm:pt>
    <dgm:pt modelId="{85159659-3160-47E7-B7C6-453E270E1D13}">
      <dgm:prSet/>
      <dgm:spPr/>
      <dgm:t>
        <a:bodyPr/>
        <a:lstStyle/>
        <a:p>
          <a:r>
            <a:rPr lang="el-GR" dirty="0"/>
            <a:t>4</a:t>
          </a:r>
          <a:r>
            <a:rPr lang="el-GR" baseline="30000" dirty="0"/>
            <a:t>ος</a:t>
          </a:r>
          <a:r>
            <a:rPr lang="el-GR" dirty="0"/>
            <a:t> μηχανισμός</a:t>
          </a:r>
          <a:r>
            <a:rPr lang="en-GB" dirty="0"/>
            <a:t>: </a:t>
          </a:r>
          <a:r>
            <a:rPr lang="el-GR" dirty="0"/>
            <a:t>Κίνηση αερίων μαζών </a:t>
          </a:r>
          <a:endParaRPr lang="en-US" dirty="0"/>
        </a:p>
      </dgm:t>
    </dgm:pt>
    <dgm:pt modelId="{DCC2ADE4-A84D-4FB1-BAB0-E446692F3760}" type="parTrans" cxnId="{ACF91C42-ED3B-4EF2-A96D-C177479DE7FB}">
      <dgm:prSet/>
      <dgm:spPr/>
      <dgm:t>
        <a:bodyPr/>
        <a:lstStyle/>
        <a:p>
          <a:endParaRPr lang="en-US"/>
        </a:p>
      </dgm:t>
    </dgm:pt>
    <dgm:pt modelId="{DFE2E71A-EF93-49EC-A179-6B1CB0B8956E}" type="sibTrans" cxnId="{ACF91C42-ED3B-4EF2-A96D-C177479DE7FB}">
      <dgm:prSet/>
      <dgm:spPr/>
      <dgm:t>
        <a:bodyPr/>
        <a:lstStyle/>
        <a:p>
          <a:endParaRPr lang="en-US"/>
        </a:p>
      </dgm:t>
    </dgm:pt>
    <dgm:pt modelId="{478CF5EB-50E5-4489-A9EA-8F93F9BD4FFE}" type="pres">
      <dgm:prSet presAssocID="{C3B5F64B-54CE-47CD-8D6D-AA437CF4AA3C}" presName="outerComposite" presStyleCnt="0">
        <dgm:presLayoutVars>
          <dgm:chMax val="5"/>
          <dgm:dir/>
          <dgm:resizeHandles val="exact"/>
        </dgm:presLayoutVars>
      </dgm:prSet>
      <dgm:spPr/>
    </dgm:pt>
    <dgm:pt modelId="{02BA52B8-0F17-4F92-8DDB-37D78A8FF4FF}" type="pres">
      <dgm:prSet presAssocID="{C3B5F64B-54CE-47CD-8D6D-AA437CF4AA3C}" presName="dummyMaxCanvas" presStyleCnt="0">
        <dgm:presLayoutVars/>
      </dgm:prSet>
      <dgm:spPr/>
    </dgm:pt>
    <dgm:pt modelId="{FAEA3820-7616-4B5B-802C-117251CD91F2}" type="pres">
      <dgm:prSet presAssocID="{C3B5F64B-54CE-47CD-8D6D-AA437CF4AA3C}" presName="FourNodes_1" presStyleLbl="node1" presStyleIdx="0" presStyleCnt="4">
        <dgm:presLayoutVars>
          <dgm:bulletEnabled val="1"/>
        </dgm:presLayoutVars>
      </dgm:prSet>
      <dgm:spPr/>
    </dgm:pt>
    <dgm:pt modelId="{42E514A3-E974-4B9F-B7B8-41BE74BEC59D}" type="pres">
      <dgm:prSet presAssocID="{C3B5F64B-54CE-47CD-8D6D-AA437CF4AA3C}" presName="FourNodes_2" presStyleLbl="node1" presStyleIdx="1" presStyleCnt="4">
        <dgm:presLayoutVars>
          <dgm:bulletEnabled val="1"/>
        </dgm:presLayoutVars>
      </dgm:prSet>
      <dgm:spPr/>
    </dgm:pt>
    <dgm:pt modelId="{613C4400-BA01-4058-AE67-DEA959714E8B}" type="pres">
      <dgm:prSet presAssocID="{C3B5F64B-54CE-47CD-8D6D-AA437CF4AA3C}" presName="FourNodes_3" presStyleLbl="node1" presStyleIdx="2" presStyleCnt="4">
        <dgm:presLayoutVars>
          <dgm:bulletEnabled val="1"/>
        </dgm:presLayoutVars>
      </dgm:prSet>
      <dgm:spPr/>
    </dgm:pt>
    <dgm:pt modelId="{FB5B9E89-D647-41B9-B301-E80E34C8C6F8}" type="pres">
      <dgm:prSet presAssocID="{C3B5F64B-54CE-47CD-8D6D-AA437CF4AA3C}" presName="FourNodes_4" presStyleLbl="node1" presStyleIdx="3" presStyleCnt="4">
        <dgm:presLayoutVars>
          <dgm:bulletEnabled val="1"/>
        </dgm:presLayoutVars>
      </dgm:prSet>
      <dgm:spPr/>
    </dgm:pt>
    <dgm:pt modelId="{5C84A242-7468-4D3A-9AA9-2579D7BFB2EB}" type="pres">
      <dgm:prSet presAssocID="{C3B5F64B-54CE-47CD-8D6D-AA437CF4AA3C}" presName="FourConn_1-2" presStyleLbl="fgAccFollowNode1" presStyleIdx="0" presStyleCnt="3">
        <dgm:presLayoutVars>
          <dgm:bulletEnabled val="1"/>
        </dgm:presLayoutVars>
      </dgm:prSet>
      <dgm:spPr/>
    </dgm:pt>
    <dgm:pt modelId="{5294BB55-B0EB-486B-B796-6343D40E0262}" type="pres">
      <dgm:prSet presAssocID="{C3B5F64B-54CE-47CD-8D6D-AA437CF4AA3C}" presName="FourConn_2-3" presStyleLbl="fgAccFollowNode1" presStyleIdx="1" presStyleCnt="3">
        <dgm:presLayoutVars>
          <dgm:bulletEnabled val="1"/>
        </dgm:presLayoutVars>
      </dgm:prSet>
      <dgm:spPr/>
    </dgm:pt>
    <dgm:pt modelId="{C3D583CE-F996-4841-95C4-4145D936EE86}" type="pres">
      <dgm:prSet presAssocID="{C3B5F64B-54CE-47CD-8D6D-AA437CF4AA3C}" presName="FourConn_3-4" presStyleLbl="fgAccFollowNode1" presStyleIdx="2" presStyleCnt="3">
        <dgm:presLayoutVars>
          <dgm:bulletEnabled val="1"/>
        </dgm:presLayoutVars>
      </dgm:prSet>
      <dgm:spPr/>
    </dgm:pt>
    <dgm:pt modelId="{B3CE7389-5231-4933-BC38-DBDF5ED5903A}" type="pres">
      <dgm:prSet presAssocID="{C3B5F64B-54CE-47CD-8D6D-AA437CF4AA3C}" presName="FourNodes_1_text" presStyleLbl="node1" presStyleIdx="3" presStyleCnt="4">
        <dgm:presLayoutVars>
          <dgm:bulletEnabled val="1"/>
        </dgm:presLayoutVars>
      </dgm:prSet>
      <dgm:spPr/>
    </dgm:pt>
    <dgm:pt modelId="{9B67CF94-CEE1-478B-8548-047BBB0EBE18}" type="pres">
      <dgm:prSet presAssocID="{C3B5F64B-54CE-47CD-8D6D-AA437CF4AA3C}" presName="FourNodes_2_text" presStyleLbl="node1" presStyleIdx="3" presStyleCnt="4">
        <dgm:presLayoutVars>
          <dgm:bulletEnabled val="1"/>
        </dgm:presLayoutVars>
      </dgm:prSet>
      <dgm:spPr/>
    </dgm:pt>
    <dgm:pt modelId="{CD3614B8-4EAD-4855-815F-A452393219B5}" type="pres">
      <dgm:prSet presAssocID="{C3B5F64B-54CE-47CD-8D6D-AA437CF4AA3C}" presName="FourNodes_3_text" presStyleLbl="node1" presStyleIdx="3" presStyleCnt="4">
        <dgm:presLayoutVars>
          <dgm:bulletEnabled val="1"/>
        </dgm:presLayoutVars>
      </dgm:prSet>
      <dgm:spPr/>
    </dgm:pt>
    <dgm:pt modelId="{E2657B6B-D1FD-4D0C-B9C3-A4851D9E5601}" type="pres">
      <dgm:prSet presAssocID="{C3B5F64B-54CE-47CD-8D6D-AA437CF4AA3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669BF11-E04C-42B8-B44E-BAC3C7D98223}" type="presOf" srcId="{B1B69D38-0C05-4A8E-8ABC-31CD799FEE69}" destId="{613C4400-BA01-4058-AE67-DEA959714E8B}" srcOrd="0" destOrd="0" presId="urn:microsoft.com/office/officeart/2005/8/layout/vProcess5"/>
    <dgm:cxn modelId="{70D1E617-BD37-45E1-B537-A3E0F1BD92C5}" type="presOf" srcId="{64421C9F-4517-40BE-8B67-FE9B3DC5376F}" destId="{FAEA3820-7616-4B5B-802C-117251CD91F2}" srcOrd="0" destOrd="0" presId="urn:microsoft.com/office/officeart/2005/8/layout/vProcess5"/>
    <dgm:cxn modelId="{6C22B531-F02D-4AFC-88CF-85420E93491D}" type="presOf" srcId="{BD0FD4B8-A56B-4F77-A3ED-DEE517889188}" destId="{5294BB55-B0EB-486B-B796-6343D40E0262}" srcOrd="0" destOrd="0" presId="urn:microsoft.com/office/officeart/2005/8/layout/vProcess5"/>
    <dgm:cxn modelId="{9575DE3D-8F6B-4E51-A040-46C154DBC01C}" type="presOf" srcId="{A6E798A6-B710-4BF9-B9C5-2F82EB5C00DD}" destId="{42E514A3-E974-4B9F-B7B8-41BE74BEC59D}" srcOrd="0" destOrd="0" presId="urn:microsoft.com/office/officeart/2005/8/layout/vProcess5"/>
    <dgm:cxn modelId="{ACF91C42-ED3B-4EF2-A96D-C177479DE7FB}" srcId="{C3B5F64B-54CE-47CD-8D6D-AA437CF4AA3C}" destId="{85159659-3160-47E7-B7C6-453E270E1D13}" srcOrd="3" destOrd="0" parTransId="{DCC2ADE4-A84D-4FB1-BAB0-E446692F3760}" sibTransId="{DFE2E71A-EF93-49EC-A179-6B1CB0B8956E}"/>
    <dgm:cxn modelId="{5EBDCC64-0062-4E15-BBB5-E8DB6C9DB7C3}" srcId="{C3B5F64B-54CE-47CD-8D6D-AA437CF4AA3C}" destId="{A6E798A6-B710-4BF9-B9C5-2F82EB5C00DD}" srcOrd="1" destOrd="0" parTransId="{DFFAA8C5-4BE7-4897-98F7-DBACEA0B60C0}" sibTransId="{BD0FD4B8-A56B-4F77-A3ED-DEE517889188}"/>
    <dgm:cxn modelId="{59EF4B46-1290-482F-951B-BAF9F4DA405C}" type="presOf" srcId="{A83F6A92-3C3E-47E9-985C-588C767B36DE}" destId="{C3D583CE-F996-4841-95C4-4145D936EE86}" srcOrd="0" destOrd="0" presId="urn:microsoft.com/office/officeart/2005/8/layout/vProcess5"/>
    <dgm:cxn modelId="{F520949C-2A0F-4B35-9F21-BD7BF67F054F}" type="presOf" srcId="{85159659-3160-47E7-B7C6-453E270E1D13}" destId="{FB5B9E89-D647-41B9-B301-E80E34C8C6F8}" srcOrd="0" destOrd="0" presId="urn:microsoft.com/office/officeart/2005/8/layout/vProcess5"/>
    <dgm:cxn modelId="{19AC39A4-1862-49DD-9F5A-B0FE5E003F61}" type="presOf" srcId="{B1B69D38-0C05-4A8E-8ABC-31CD799FEE69}" destId="{CD3614B8-4EAD-4855-815F-A452393219B5}" srcOrd="1" destOrd="0" presId="urn:microsoft.com/office/officeart/2005/8/layout/vProcess5"/>
    <dgm:cxn modelId="{7111ABA8-C6B6-4C6D-B833-1A0AD482FDF4}" type="presOf" srcId="{C3B5F64B-54CE-47CD-8D6D-AA437CF4AA3C}" destId="{478CF5EB-50E5-4489-A9EA-8F93F9BD4FFE}" srcOrd="0" destOrd="0" presId="urn:microsoft.com/office/officeart/2005/8/layout/vProcess5"/>
    <dgm:cxn modelId="{550F0BAC-B517-4389-9E30-E52AA21C17B5}" srcId="{C3B5F64B-54CE-47CD-8D6D-AA437CF4AA3C}" destId="{B1B69D38-0C05-4A8E-8ABC-31CD799FEE69}" srcOrd="2" destOrd="0" parTransId="{FF599D5A-2BAB-4611-BC9D-78D3B599B0D0}" sibTransId="{A83F6A92-3C3E-47E9-985C-588C767B36DE}"/>
    <dgm:cxn modelId="{02AD32B1-CC9E-4856-8F9A-9FF105286A28}" srcId="{C3B5F64B-54CE-47CD-8D6D-AA437CF4AA3C}" destId="{64421C9F-4517-40BE-8B67-FE9B3DC5376F}" srcOrd="0" destOrd="0" parTransId="{559FFA8F-DA18-4BB6-8913-B695C1C0BF46}" sibTransId="{3617EFF7-C891-4C83-91BB-E917F6D15440}"/>
    <dgm:cxn modelId="{C2BBB3C2-9E98-427A-90DD-E2D2B453EAE8}" type="presOf" srcId="{3617EFF7-C891-4C83-91BB-E917F6D15440}" destId="{5C84A242-7468-4D3A-9AA9-2579D7BFB2EB}" srcOrd="0" destOrd="0" presId="urn:microsoft.com/office/officeart/2005/8/layout/vProcess5"/>
    <dgm:cxn modelId="{26B569DD-4156-4AEA-AD05-D56A3711E1E9}" type="presOf" srcId="{64421C9F-4517-40BE-8B67-FE9B3DC5376F}" destId="{B3CE7389-5231-4933-BC38-DBDF5ED5903A}" srcOrd="1" destOrd="0" presId="urn:microsoft.com/office/officeart/2005/8/layout/vProcess5"/>
    <dgm:cxn modelId="{05998DDD-DFEF-4B39-9438-25BE76F1981C}" type="presOf" srcId="{A6E798A6-B710-4BF9-B9C5-2F82EB5C00DD}" destId="{9B67CF94-CEE1-478B-8548-047BBB0EBE18}" srcOrd="1" destOrd="0" presId="urn:microsoft.com/office/officeart/2005/8/layout/vProcess5"/>
    <dgm:cxn modelId="{E70155EB-CAFB-4E6C-A7A4-DA454FA80663}" type="presOf" srcId="{85159659-3160-47E7-B7C6-453E270E1D13}" destId="{E2657B6B-D1FD-4D0C-B9C3-A4851D9E5601}" srcOrd="1" destOrd="0" presId="urn:microsoft.com/office/officeart/2005/8/layout/vProcess5"/>
    <dgm:cxn modelId="{8FCDCF87-2488-4B40-8906-D51DE70B7D12}" type="presParOf" srcId="{478CF5EB-50E5-4489-A9EA-8F93F9BD4FFE}" destId="{02BA52B8-0F17-4F92-8DDB-37D78A8FF4FF}" srcOrd="0" destOrd="0" presId="urn:microsoft.com/office/officeart/2005/8/layout/vProcess5"/>
    <dgm:cxn modelId="{68DCCFD3-CA29-435F-9A77-CF3EEB6C3280}" type="presParOf" srcId="{478CF5EB-50E5-4489-A9EA-8F93F9BD4FFE}" destId="{FAEA3820-7616-4B5B-802C-117251CD91F2}" srcOrd="1" destOrd="0" presId="urn:microsoft.com/office/officeart/2005/8/layout/vProcess5"/>
    <dgm:cxn modelId="{EFD58964-9900-439C-9D3B-8D97C1A6D3F6}" type="presParOf" srcId="{478CF5EB-50E5-4489-A9EA-8F93F9BD4FFE}" destId="{42E514A3-E974-4B9F-B7B8-41BE74BEC59D}" srcOrd="2" destOrd="0" presId="urn:microsoft.com/office/officeart/2005/8/layout/vProcess5"/>
    <dgm:cxn modelId="{0BA02A26-AB53-47D2-A353-0E31855F9972}" type="presParOf" srcId="{478CF5EB-50E5-4489-A9EA-8F93F9BD4FFE}" destId="{613C4400-BA01-4058-AE67-DEA959714E8B}" srcOrd="3" destOrd="0" presId="urn:microsoft.com/office/officeart/2005/8/layout/vProcess5"/>
    <dgm:cxn modelId="{9FE68A20-9592-4535-BC1E-100ECE70922A}" type="presParOf" srcId="{478CF5EB-50E5-4489-A9EA-8F93F9BD4FFE}" destId="{FB5B9E89-D647-41B9-B301-E80E34C8C6F8}" srcOrd="4" destOrd="0" presId="urn:microsoft.com/office/officeart/2005/8/layout/vProcess5"/>
    <dgm:cxn modelId="{21147030-A18C-4B64-BD88-E22B91A5A182}" type="presParOf" srcId="{478CF5EB-50E5-4489-A9EA-8F93F9BD4FFE}" destId="{5C84A242-7468-4D3A-9AA9-2579D7BFB2EB}" srcOrd="5" destOrd="0" presId="urn:microsoft.com/office/officeart/2005/8/layout/vProcess5"/>
    <dgm:cxn modelId="{547136DF-B48F-41A5-85A2-AA367CD5A072}" type="presParOf" srcId="{478CF5EB-50E5-4489-A9EA-8F93F9BD4FFE}" destId="{5294BB55-B0EB-486B-B796-6343D40E0262}" srcOrd="6" destOrd="0" presId="urn:microsoft.com/office/officeart/2005/8/layout/vProcess5"/>
    <dgm:cxn modelId="{2CD17AE6-C068-4E48-B34D-C4D69B0B2A76}" type="presParOf" srcId="{478CF5EB-50E5-4489-A9EA-8F93F9BD4FFE}" destId="{C3D583CE-F996-4841-95C4-4145D936EE86}" srcOrd="7" destOrd="0" presId="urn:microsoft.com/office/officeart/2005/8/layout/vProcess5"/>
    <dgm:cxn modelId="{C6F058A7-D9B8-4303-97ED-A2C4F11867EB}" type="presParOf" srcId="{478CF5EB-50E5-4489-A9EA-8F93F9BD4FFE}" destId="{B3CE7389-5231-4933-BC38-DBDF5ED5903A}" srcOrd="8" destOrd="0" presId="urn:microsoft.com/office/officeart/2005/8/layout/vProcess5"/>
    <dgm:cxn modelId="{8053ADB1-C4EB-4AD8-9AC7-FE972A41D518}" type="presParOf" srcId="{478CF5EB-50E5-4489-A9EA-8F93F9BD4FFE}" destId="{9B67CF94-CEE1-478B-8548-047BBB0EBE18}" srcOrd="9" destOrd="0" presId="urn:microsoft.com/office/officeart/2005/8/layout/vProcess5"/>
    <dgm:cxn modelId="{6B85703A-E594-4950-9FF9-051319ED773B}" type="presParOf" srcId="{478CF5EB-50E5-4489-A9EA-8F93F9BD4FFE}" destId="{CD3614B8-4EAD-4855-815F-A452393219B5}" srcOrd="10" destOrd="0" presId="urn:microsoft.com/office/officeart/2005/8/layout/vProcess5"/>
    <dgm:cxn modelId="{5B348C16-BDAB-4033-90F2-EF141A29D176}" type="presParOf" srcId="{478CF5EB-50E5-4489-A9EA-8F93F9BD4FFE}" destId="{E2657B6B-D1FD-4D0C-B9C3-A4851D9E560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A3820-7616-4B5B-802C-117251CD91F2}">
      <dsp:nvSpPr>
        <dsp:cNvPr id="0" name=""/>
        <dsp:cNvSpPr/>
      </dsp:nvSpPr>
      <dsp:spPr>
        <a:xfrm>
          <a:off x="0" y="0"/>
          <a:ext cx="4016397" cy="99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1</a:t>
          </a:r>
          <a:r>
            <a:rPr lang="el-GR" sz="2300" kern="1200" baseline="30000" dirty="0"/>
            <a:t>ος</a:t>
          </a:r>
          <a:r>
            <a:rPr lang="el-GR" sz="2300" kern="1200" dirty="0"/>
            <a:t> μηχανισμός</a:t>
          </a:r>
          <a:r>
            <a:rPr lang="en-GB" sz="2300" kern="1200" dirty="0"/>
            <a:t>: </a:t>
          </a:r>
          <a:r>
            <a:rPr lang="el-GR" sz="2300" kern="1200" dirty="0"/>
            <a:t>Ισοζύγιο ακτινοβολίας</a:t>
          </a:r>
          <a:endParaRPr lang="en-US" sz="2300" kern="1200" dirty="0"/>
        </a:p>
      </dsp:txBody>
      <dsp:txXfrm>
        <a:off x="29165" y="29165"/>
        <a:ext cx="2857728" cy="937451"/>
      </dsp:txXfrm>
    </dsp:sp>
    <dsp:sp modelId="{42E514A3-E974-4B9F-B7B8-41BE74BEC59D}">
      <dsp:nvSpPr>
        <dsp:cNvPr id="0" name=""/>
        <dsp:cNvSpPr/>
      </dsp:nvSpPr>
      <dsp:spPr>
        <a:xfrm>
          <a:off x="336373" y="1176832"/>
          <a:ext cx="4016397" cy="99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2</a:t>
          </a:r>
          <a:r>
            <a:rPr lang="el-GR" sz="2300" kern="1200" baseline="30000" dirty="0"/>
            <a:t>ος</a:t>
          </a:r>
          <a:r>
            <a:rPr lang="el-GR" sz="2300" kern="1200" dirty="0"/>
            <a:t>  μηχανισμός</a:t>
          </a:r>
          <a:r>
            <a:rPr lang="en-GB" sz="2300" kern="1200" dirty="0"/>
            <a:t>: </a:t>
          </a:r>
          <a:r>
            <a:rPr lang="el-GR" sz="2300" kern="1200" dirty="0"/>
            <a:t>Ισοζύγιο νερού</a:t>
          </a:r>
          <a:endParaRPr lang="en-US" sz="2300" kern="1200" dirty="0"/>
        </a:p>
      </dsp:txBody>
      <dsp:txXfrm>
        <a:off x="365538" y="1205997"/>
        <a:ext cx="2974436" cy="937451"/>
      </dsp:txXfrm>
    </dsp:sp>
    <dsp:sp modelId="{613C4400-BA01-4058-AE67-DEA959714E8B}">
      <dsp:nvSpPr>
        <dsp:cNvPr id="0" name=""/>
        <dsp:cNvSpPr/>
      </dsp:nvSpPr>
      <dsp:spPr>
        <a:xfrm>
          <a:off x="667726" y="2353665"/>
          <a:ext cx="4016397" cy="99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3</a:t>
          </a:r>
          <a:r>
            <a:rPr lang="el-GR" sz="2300" kern="1200" baseline="30000" dirty="0"/>
            <a:t>ος</a:t>
          </a:r>
          <a:r>
            <a:rPr lang="el-GR" sz="2300" kern="1200" dirty="0"/>
            <a:t> μηχανισμός</a:t>
          </a:r>
          <a:r>
            <a:rPr lang="en-GB" sz="2300" kern="1200" dirty="0"/>
            <a:t>: </a:t>
          </a:r>
          <a:r>
            <a:rPr lang="el-GR" sz="2300" kern="1200" dirty="0"/>
            <a:t>Ενεργειακό ισοζύγιο</a:t>
          </a:r>
          <a:endParaRPr lang="en-US" sz="2300" kern="1200" dirty="0"/>
        </a:p>
      </dsp:txBody>
      <dsp:txXfrm>
        <a:off x="696891" y="2382830"/>
        <a:ext cx="2979456" cy="937451"/>
      </dsp:txXfrm>
    </dsp:sp>
    <dsp:sp modelId="{FB5B9E89-D647-41B9-B301-E80E34C8C6F8}">
      <dsp:nvSpPr>
        <dsp:cNvPr id="0" name=""/>
        <dsp:cNvSpPr/>
      </dsp:nvSpPr>
      <dsp:spPr>
        <a:xfrm>
          <a:off x="1004099" y="3530498"/>
          <a:ext cx="4016397" cy="99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4</a:t>
          </a:r>
          <a:r>
            <a:rPr lang="el-GR" sz="2300" kern="1200" baseline="30000" dirty="0"/>
            <a:t>ος</a:t>
          </a:r>
          <a:r>
            <a:rPr lang="el-GR" sz="2300" kern="1200" dirty="0"/>
            <a:t> μηχανισμός</a:t>
          </a:r>
          <a:r>
            <a:rPr lang="en-GB" sz="2300" kern="1200" dirty="0"/>
            <a:t>: </a:t>
          </a:r>
          <a:r>
            <a:rPr lang="el-GR" sz="2300" kern="1200" dirty="0"/>
            <a:t>Κίνηση αερίων μαζών </a:t>
          </a:r>
          <a:endParaRPr lang="en-US" sz="2300" kern="1200" dirty="0"/>
        </a:p>
      </dsp:txBody>
      <dsp:txXfrm>
        <a:off x="1033264" y="3559663"/>
        <a:ext cx="2974436" cy="937451"/>
      </dsp:txXfrm>
    </dsp:sp>
    <dsp:sp modelId="{5C84A242-7468-4D3A-9AA9-2579D7BFB2EB}">
      <dsp:nvSpPr>
        <dsp:cNvPr id="0" name=""/>
        <dsp:cNvSpPr/>
      </dsp:nvSpPr>
      <dsp:spPr>
        <a:xfrm>
          <a:off x="3369139" y="762678"/>
          <a:ext cx="647258" cy="6472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3514772" y="762678"/>
        <a:ext cx="355992" cy="487062"/>
      </dsp:txXfrm>
    </dsp:sp>
    <dsp:sp modelId="{5294BB55-B0EB-486B-B796-6343D40E0262}">
      <dsp:nvSpPr>
        <dsp:cNvPr id="0" name=""/>
        <dsp:cNvSpPr/>
      </dsp:nvSpPr>
      <dsp:spPr>
        <a:xfrm>
          <a:off x="3705512" y="1939510"/>
          <a:ext cx="647258" cy="6472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3851145" y="1939510"/>
        <a:ext cx="355992" cy="487062"/>
      </dsp:txXfrm>
    </dsp:sp>
    <dsp:sp modelId="{C3D583CE-F996-4841-95C4-4145D936EE86}">
      <dsp:nvSpPr>
        <dsp:cNvPr id="0" name=""/>
        <dsp:cNvSpPr/>
      </dsp:nvSpPr>
      <dsp:spPr>
        <a:xfrm>
          <a:off x="4036865" y="3116343"/>
          <a:ext cx="647258" cy="6472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182498" y="3116343"/>
        <a:ext cx="355992" cy="487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7832-F538-41A6-97DC-079DF975CA3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9E7A-D8A5-4CB7-AD20-A91376BF6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59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56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4007" y="70103"/>
            <a:ext cx="9013190" cy="6693534"/>
          </a:xfrm>
          <a:custGeom>
            <a:avLst/>
            <a:gdLst/>
            <a:ahLst/>
            <a:cxnLst/>
            <a:rect l="l" t="t" r="r" b="b"/>
            <a:pathLst>
              <a:path w="9013190" h="6693534">
                <a:moveTo>
                  <a:pt x="0" y="329946"/>
                </a:moveTo>
                <a:lnTo>
                  <a:pt x="3577" y="281184"/>
                </a:lnTo>
                <a:lnTo>
                  <a:pt x="13968" y="234645"/>
                </a:lnTo>
                <a:lnTo>
                  <a:pt x="30664" y="190840"/>
                </a:lnTo>
                <a:lnTo>
                  <a:pt x="53153" y="150277"/>
                </a:lnTo>
                <a:lnTo>
                  <a:pt x="80925" y="113468"/>
                </a:lnTo>
                <a:lnTo>
                  <a:pt x="113469" y="80923"/>
                </a:lnTo>
                <a:lnTo>
                  <a:pt x="150276" y="53151"/>
                </a:lnTo>
                <a:lnTo>
                  <a:pt x="190835" y="30662"/>
                </a:lnTo>
                <a:lnTo>
                  <a:pt x="234636" y="13967"/>
                </a:lnTo>
                <a:lnTo>
                  <a:pt x="281168" y="3576"/>
                </a:lnTo>
                <a:lnTo>
                  <a:pt x="329920" y="0"/>
                </a:lnTo>
                <a:lnTo>
                  <a:pt x="8682990" y="0"/>
                </a:lnTo>
                <a:lnTo>
                  <a:pt x="8731751" y="3576"/>
                </a:lnTo>
                <a:lnTo>
                  <a:pt x="8778290" y="13967"/>
                </a:lnTo>
                <a:lnTo>
                  <a:pt x="8822095" y="30662"/>
                </a:lnTo>
                <a:lnTo>
                  <a:pt x="8862658" y="53151"/>
                </a:lnTo>
                <a:lnTo>
                  <a:pt x="8899467" y="80923"/>
                </a:lnTo>
                <a:lnTo>
                  <a:pt x="8932012" y="113468"/>
                </a:lnTo>
                <a:lnTo>
                  <a:pt x="8959784" y="150277"/>
                </a:lnTo>
                <a:lnTo>
                  <a:pt x="8982273" y="190840"/>
                </a:lnTo>
                <a:lnTo>
                  <a:pt x="8998968" y="234645"/>
                </a:lnTo>
                <a:lnTo>
                  <a:pt x="9009359" y="281184"/>
                </a:lnTo>
                <a:lnTo>
                  <a:pt x="9012936" y="329946"/>
                </a:lnTo>
                <a:lnTo>
                  <a:pt x="9012936" y="6363487"/>
                </a:lnTo>
                <a:lnTo>
                  <a:pt x="9009359" y="6412239"/>
                </a:lnTo>
                <a:lnTo>
                  <a:pt x="8998968" y="6458771"/>
                </a:lnTo>
                <a:lnTo>
                  <a:pt x="8982273" y="6502572"/>
                </a:lnTo>
                <a:lnTo>
                  <a:pt x="8959784" y="6543131"/>
                </a:lnTo>
                <a:lnTo>
                  <a:pt x="8932012" y="6579938"/>
                </a:lnTo>
                <a:lnTo>
                  <a:pt x="8899467" y="6612482"/>
                </a:lnTo>
                <a:lnTo>
                  <a:pt x="8862658" y="6640254"/>
                </a:lnTo>
                <a:lnTo>
                  <a:pt x="8822095" y="6662743"/>
                </a:lnTo>
                <a:lnTo>
                  <a:pt x="8778290" y="6679439"/>
                </a:lnTo>
                <a:lnTo>
                  <a:pt x="8731751" y="6689830"/>
                </a:lnTo>
                <a:lnTo>
                  <a:pt x="8682990" y="6693408"/>
                </a:lnTo>
                <a:lnTo>
                  <a:pt x="329920" y="6693408"/>
                </a:lnTo>
                <a:lnTo>
                  <a:pt x="281168" y="6689830"/>
                </a:lnTo>
                <a:lnTo>
                  <a:pt x="234636" y="6679439"/>
                </a:lnTo>
                <a:lnTo>
                  <a:pt x="190835" y="6662743"/>
                </a:lnTo>
                <a:lnTo>
                  <a:pt x="150276" y="6640254"/>
                </a:lnTo>
                <a:lnTo>
                  <a:pt x="113469" y="6612482"/>
                </a:lnTo>
                <a:lnTo>
                  <a:pt x="80925" y="6579938"/>
                </a:lnTo>
                <a:lnTo>
                  <a:pt x="53153" y="6543131"/>
                </a:lnTo>
                <a:lnTo>
                  <a:pt x="30664" y="6502572"/>
                </a:lnTo>
                <a:lnTo>
                  <a:pt x="13968" y="6458771"/>
                </a:lnTo>
                <a:lnTo>
                  <a:pt x="3577" y="6412239"/>
                </a:lnTo>
                <a:lnTo>
                  <a:pt x="0" y="6363487"/>
                </a:lnTo>
                <a:lnTo>
                  <a:pt x="0" y="329946"/>
                </a:lnTo>
                <a:close/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6140" y="672211"/>
            <a:ext cx="7611719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035" y="1839128"/>
            <a:ext cx="7767929" cy="2861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kartali@phys.uoa.g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484" y="67056"/>
            <a:ext cx="9020810" cy="6696709"/>
            <a:chOff x="62484" y="67056"/>
            <a:chExt cx="9020810" cy="66967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2" y="70104"/>
              <a:ext cx="9012936" cy="66903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532" y="70104"/>
              <a:ext cx="9013190" cy="6690359"/>
            </a:xfrm>
            <a:custGeom>
              <a:avLst/>
              <a:gdLst/>
              <a:ahLst/>
              <a:cxnLst/>
              <a:rect l="l" t="t" r="r" b="b"/>
              <a:pathLst>
                <a:path w="9013190" h="6690359">
                  <a:moveTo>
                    <a:pt x="0" y="329819"/>
                  </a:moveTo>
                  <a:lnTo>
                    <a:pt x="3575" y="281088"/>
                  </a:lnTo>
                  <a:lnTo>
                    <a:pt x="13961" y="234576"/>
                  </a:lnTo>
                  <a:lnTo>
                    <a:pt x="30648" y="190791"/>
                  </a:lnTo>
                  <a:lnTo>
                    <a:pt x="53126" y="150245"/>
                  </a:lnTo>
                  <a:lnTo>
                    <a:pt x="80884" y="113448"/>
                  </a:lnTo>
                  <a:lnTo>
                    <a:pt x="113414" y="80911"/>
                  </a:lnTo>
                  <a:lnTo>
                    <a:pt x="150203" y="53144"/>
                  </a:lnTo>
                  <a:lnTo>
                    <a:pt x="190744" y="30660"/>
                  </a:lnTo>
                  <a:lnTo>
                    <a:pt x="234525" y="13967"/>
                  </a:lnTo>
                  <a:lnTo>
                    <a:pt x="281036" y="3576"/>
                  </a:lnTo>
                  <a:lnTo>
                    <a:pt x="329768" y="0"/>
                  </a:lnTo>
                  <a:lnTo>
                    <a:pt x="8683117" y="0"/>
                  </a:lnTo>
                  <a:lnTo>
                    <a:pt x="8731847" y="3576"/>
                  </a:lnTo>
                  <a:lnTo>
                    <a:pt x="8778359" y="13967"/>
                  </a:lnTo>
                  <a:lnTo>
                    <a:pt x="8822144" y="30660"/>
                  </a:lnTo>
                  <a:lnTo>
                    <a:pt x="8862690" y="53144"/>
                  </a:lnTo>
                  <a:lnTo>
                    <a:pt x="8899487" y="80911"/>
                  </a:lnTo>
                  <a:lnTo>
                    <a:pt x="8932024" y="113448"/>
                  </a:lnTo>
                  <a:lnTo>
                    <a:pt x="8959791" y="150245"/>
                  </a:lnTo>
                  <a:lnTo>
                    <a:pt x="8982275" y="190791"/>
                  </a:lnTo>
                  <a:lnTo>
                    <a:pt x="8998968" y="234576"/>
                  </a:lnTo>
                  <a:lnTo>
                    <a:pt x="9009359" y="281088"/>
                  </a:lnTo>
                  <a:lnTo>
                    <a:pt x="9012936" y="329819"/>
                  </a:lnTo>
                  <a:lnTo>
                    <a:pt x="9012936" y="6360591"/>
                  </a:lnTo>
                  <a:lnTo>
                    <a:pt x="9009359" y="6409323"/>
                  </a:lnTo>
                  <a:lnTo>
                    <a:pt x="8998968" y="6455834"/>
                  </a:lnTo>
                  <a:lnTo>
                    <a:pt x="8982275" y="6499615"/>
                  </a:lnTo>
                  <a:lnTo>
                    <a:pt x="8959791" y="6540156"/>
                  </a:lnTo>
                  <a:lnTo>
                    <a:pt x="8932024" y="6576945"/>
                  </a:lnTo>
                  <a:lnTo>
                    <a:pt x="8899487" y="6609475"/>
                  </a:lnTo>
                  <a:lnTo>
                    <a:pt x="8862690" y="6637233"/>
                  </a:lnTo>
                  <a:lnTo>
                    <a:pt x="8822144" y="6659711"/>
                  </a:lnTo>
                  <a:lnTo>
                    <a:pt x="8778359" y="6676398"/>
                  </a:lnTo>
                  <a:lnTo>
                    <a:pt x="8731847" y="6686784"/>
                  </a:lnTo>
                  <a:lnTo>
                    <a:pt x="8683117" y="6690360"/>
                  </a:lnTo>
                  <a:lnTo>
                    <a:pt x="329768" y="6690360"/>
                  </a:lnTo>
                  <a:lnTo>
                    <a:pt x="281036" y="6686784"/>
                  </a:lnTo>
                  <a:lnTo>
                    <a:pt x="234525" y="6676398"/>
                  </a:lnTo>
                  <a:lnTo>
                    <a:pt x="190744" y="6659711"/>
                  </a:lnTo>
                  <a:lnTo>
                    <a:pt x="150203" y="6637233"/>
                  </a:lnTo>
                  <a:lnTo>
                    <a:pt x="113414" y="6609475"/>
                  </a:lnTo>
                  <a:lnTo>
                    <a:pt x="80884" y="6576945"/>
                  </a:lnTo>
                  <a:lnTo>
                    <a:pt x="53126" y="6540156"/>
                  </a:lnTo>
                  <a:lnTo>
                    <a:pt x="30648" y="6499615"/>
                  </a:lnTo>
                  <a:lnTo>
                    <a:pt x="13961" y="6455834"/>
                  </a:lnTo>
                  <a:lnTo>
                    <a:pt x="3575" y="6409323"/>
                  </a:lnTo>
                  <a:lnTo>
                    <a:pt x="0" y="6360591"/>
                  </a:lnTo>
                  <a:lnTo>
                    <a:pt x="0" y="32981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008" y="1397508"/>
              <a:ext cx="9019540" cy="120650"/>
            </a:xfrm>
            <a:custGeom>
              <a:avLst/>
              <a:gdLst/>
              <a:ahLst/>
              <a:cxnLst/>
              <a:rect l="l" t="t" r="r" b="b"/>
              <a:pathLst>
                <a:path w="9019540" h="120650">
                  <a:moveTo>
                    <a:pt x="9019032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9019032" y="120396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E6B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008" y="2976372"/>
              <a:ext cx="9019540" cy="111760"/>
            </a:xfrm>
            <a:custGeom>
              <a:avLst/>
              <a:gdLst/>
              <a:ahLst/>
              <a:cxnLst/>
              <a:rect l="l" t="t" r="r" b="b"/>
              <a:pathLst>
                <a:path w="9019540" h="111760">
                  <a:moveTo>
                    <a:pt x="9019032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9019032" y="111251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9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01521" y="3192906"/>
            <a:ext cx="5985510" cy="2613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95"/>
              </a:spcBef>
            </a:pPr>
            <a:r>
              <a:rPr sz="2200" spc="-15" dirty="0">
                <a:solidFill>
                  <a:srgbClr val="696363"/>
                </a:solidFill>
                <a:latin typeface="Cambria"/>
                <a:cs typeface="Cambria"/>
              </a:rPr>
              <a:t>Καθηγητής</a:t>
            </a:r>
            <a:r>
              <a:rPr sz="2200" spc="35" dirty="0">
                <a:solidFill>
                  <a:srgbClr val="696363"/>
                </a:solidFill>
                <a:latin typeface="Cambria"/>
                <a:cs typeface="Cambria"/>
              </a:rPr>
              <a:t> </a:t>
            </a:r>
            <a:r>
              <a:rPr sz="2200" spc="-15" dirty="0">
                <a:solidFill>
                  <a:srgbClr val="696363"/>
                </a:solidFill>
                <a:latin typeface="Cambria"/>
                <a:cs typeface="Cambria"/>
              </a:rPr>
              <a:t>Κων.</a:t>
            </a:r>
            <a:r>
              <a:rPr sz="2200" spc="15" dirty="0">
                <a:solidFill>
                  <a:srgbClr val="696363"/>
                </a:solidFill>
                <a:latin typeface="Cambria"/>
                <a:cs typeface="Cambria"/>
              </a:rPr>
              <a:t> </a:t>
            </a:r>
            <a:r>
              <a:rPr sz="2200" spc="-15" dirty="0">
                <a:solidFill>
                  <a:srgbClr val="696363"/>
                </a:solidFill>
                <a:latin typeface="Cambria"/>
                <a:cs typeface="Cambria"/>
              </a:rPr>
              <a:t>Καρτάλης</a:t>
            </a:r>
            <a:endParaRPr sz="22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00" dirty="0">
              <a:latin typeface="Cambria"/>
              <a:cs typeface="Cambria"/>
            </a:endParaRPr>
          </a:p>
          <a:p>
            <a:pPr marL="2063750" marR="2052955" indent="254000">
              <a:lnSpc>
                <a:spcPct val="112700"/>
              </a:lnSpc>
            </a:pPr>
            <a:r>
              <a:rPr lang="en-US" sz="2200" spc="-5" dirty="0">
                <a:solidFill>
                  <a:srgbClr val="696363"/>
                </a:solidFill>
                <a:latin typeface="Cambria"/>
                <a:cs typeface="Cambria"/>
              </a:rPr>
              <a:t>4</a:t>
            </a:r>
            <a:r>
              <a:rPr sz="2200" spc="-5" dirty="0">
                <a:solidFill>
                  <a:srgbClr val="696363"/>
                </a:solidFill>
                <a:latin typeface="Cambria"/>
                <a:cs typeface="Cambria"/>
              </a:rPr>
              <a:t>ο </a:t>
            </a:r>
            <a:r>
              <a:rPr sz="2200" dirty="0">
                <a:solidFill>
                  <a:srgbClr val="696363"/>
                </a:solidFill>
                <a:latin typeface="Cambria"/>
                <a:cs typeface="Cambria"/>
              </a:rPr>
              <a:t>εξάμηνο </a:t>
            </a:r>
            <a:r>
              <a:rPr sz="2200" spc="5" dirty="0">
                <a:solidFill>
                  <a:srgbClr val="696363"/>
                </a:solidFill>
                <a:latin typeface="Cambria"/>
                <a:cs typeface="Cambria"/>
              </a:rPr>
              <a:t> </a:t>
            </a:r>
            <a:r>
              <a:rPr sz="2200" spc="-25" dirty="0">
                <a:solidFill>
                  <a:srgbClr val="696363"/>
                </a:solidFill>
                <a:latin typeface="Cambria"/>
                <a:cs typeface="Cambria"/>
              </a:rPr>
              <a:t>Τμήμα</a:t>
            </a:r>
            <a:r>
              <a:rPr sz="2200" spc="-35" dirty="0">
                <a:solidFill>
                  <a:srgbClr val="696363"/>
                </a:solidFill>
                <a:latin typeface="Cambria"/>
                <a:cs typeface="Cambria"/>
              </a:rPr>
              <a:t> </a:t>
            </a:r>
            <a:r>
              <a:rPr sz="2200" spc="-10" dirty="0">
                <a:solidFill>
                  <a:srgbClr val="696363"/>
                </a:solidFill>
                <a:latin typeface="Cambria"/>
                <a:cs typeface="Cambria"/>
              </a:rPr>
              <a:t>Φυσικής</a:t>
            </a:r>
            <a:endParaRPr sz="22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2200" spc="-5" dirty="0">
                <a:solidFill>
                  <a:srgbClr val="696363"/>
                </a:solidFill>
                <a:latin typeface="Cambria"/>
                <a:cs typeface="Cambria"/>
              </a:rPr>
              <a:t>Εθνικό</a:t>
            </a:r>
            <a:r>
              <a:rPr sz="2200" spc="10" dirty="0">
                <a:solidFill>
                  <a:srgbClr val="696363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solidFill>
                  <a:srgbClr val="696363"/>
                </a:solidFill>
                <a:latin typeface="Cambria"/>
                <a:cs typeface="Cambria"/>
              </a:rPr>
              <a:t>και</a:t>
            </a:r>
            <a:r>
              <a:rPr sz="2200" spc="10" dirty="0">
                <a:solidFill>
                  <a:srgbClr val="696363"/>
                </a:solidFill>
                <a:latin typeface="Cambria"/>
                <a:cs typeface="Cambria"/>
              </a:rPr>
              <a:t> </a:t>
            </a:r>
            <a:r>
              <a:rPr sz="2200" spc="-10" dirty="0">
                <a:solidFill>
                  <a:srgbClr val="696363"/>
                </a:solidFill>
                <a:latin typeface="Cambria"/>
                <a:cs typeface="Cambria"/>
              </a:rPr>
              <a:t>Καποδιστριακό</a:t>
            </a:r>
            <a:r>
              <a:rPr sz="2200" spc="45" dirty="0">
                <a:solidFill>
                  <a:srgbClr val="696363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solidFill>
                  <a:srgbClr val="696363"/>
                </a:solidFill>
                <a:latin typeface="Cambria"/>
                <a:cs typeface="Cambria"/>
              </a:rPr>
              <a:t>Πανεπιστήμιο</a:t>
            </a:r>
            <a:r>
              <a:rPr sz="2200" spc="35" dirty="0">
                <a:solidFill>
                  <a:srgbClr val="696363"/>
                </a:solidFill>
                <a:latin typeface="Cambria"/>
                <a:cs typeface="Cambria"/>
              </a:rPr>
              <a:t> </a:t>
            </a:r>
            <a:r>
              <a:rPr sz="2200" dirty="0">
                <a:solidFill>
                  <a:srgbClr val="696363"/>
                </a:solidFill>
                <a:latin typeface="Cambria"/>
                <a:cs typeface="Cambria"/>
              </a:rPr>
              <a:t>Αθηνών</a:t>
            </a:r>
            <a:endParaRPr sz="22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00" dirty="0">
              <a:latin typeface="Cambria"/>
              <a:cs typeface="Cambria"/>
            </a:endParaRPr>
          </a:p>
          <a:p>
            <a:pPr marL="2540" algn="ctr">
              <a:lnSpc>
                <a:spcPct val="100000"/>
              </a:lnSpc>
              <a:spcBef>
                <a:spcPts val="5"/>
              </a:spcBef>
            </a:pPr>
            <a:r>
              <a:rPr sz="2200" b="1" spc="-10" dirty="0">
                <a:solidFill>
                  <a:srgbClr val="696363"/>
                </a:solidFill>
                <a:latin typeface="Times New Roman"/>
                <a:cs typeface="Times New Roman"/>
                <a:hlinkClick r:id="rId3"/>
              </a:rPr>
              <a:t>ckartali@phys.uoa.gr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007" y="1517903"/>
            <a:ext cx="9019540" cy="1458595"/>
          </a:xfrm>
          <a:prstGeom prst="rect">
            <a:avLst/>
          </a:prstGeom>
          <a:solidFill>
            <a:srgbClr val="D24717"/>
          </a:solidFill>
        </p:spPr>
        <p:txBody>
          <a:bodyPr vert="horz" wrap="square" lIns="0" tIns="123189" rIns="0" bIns="0" rtlCol="0">
            <a:spAutoFit/>
          </a:bodyPr>
          <a:lstStyle/>
          <a:p>
            <a:pPr marL="614680">
              <a:lnSpc>
                <a:spcPct val="100000"/>
              </a:lnSpc>
              <a:spcBef>
                <a:spcPts val="969"/>
              </a:spcBef>
            </a:pPr>
            <a:r>
              <a:rPr spc="-10" dirty="0">
                <a:latin typeface="Franklin Gothic Medium"/>
                <a:cs typeface="Franklin Gothic Medium"/>
              </a:rPr>
              <a:t>EI</a:t>
            </a:r>
            <a:r>
              <a:rPr spc="-10" dirty="0"/>
              <a:t>ΣΑΓΩΓΗ</a:t>
            </a:r>
            <a:r>
              <a:rPr spc="5" dirty="0"/>
              <a:t> </a:t>
            </a:r>
            <a:r>
              <a:rPr spc="-5" dirty="0"/>
              <a:t>ΣΤΗ</a:t>
            </a:r>
            <a:r>
              <a:rPr dirty="0"/>
              <a:t> </a:t>
            </a:r>
            <a:r>
              <a:rPr spc="-10" dirty="0"/>
              <a:t>ΦΥΣΙΚΗ</a:t>
            </a:r>
            <a:r>
              <a:rPr spc="-5" dirty="0"/>
              <a:t> </a:t>
            </a:r>
            <a:r>
              <a:rPr spc="-65" dirty="0"/>
              <a:t>ΑΤΜΟΣΦΑΙΡΑΣ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07" y="70103"/>
            <a:ext cx="9013190" cy="6693534"/>
          </a:xfrm>
          <a:custGeom>
            <a:avLst/>
            <a:gdLst/>
            <a:ahLst/>
            <a:cxnLst/>
            <a:rect l="l" t="t" r="r" b="b"/>
            <a:pathLst>
              <a:path w="9013190" h="6693534">
                <a:moveTo>
                  <a:pt x="0" y="329946"/>
                </a:moveTo>
                <a:lnTo>
                  <a:pt x="3577" y="281184"/>
                </a:lnTo>
                <a:lnTo>
                  <a:pt x="13968" y="234645"/>
                </a:lnTo>
                <a:lnTo>
                  <a:pt x="30664" y="190840"/>
                </a:lnTo>
                <a:lnTo>
                  <a:pt x="53153" y="150277"/>
                </a:lnTo>
                <a:lnTo>
                  <a:pt x="80925" y="113468"/>
                </a:lnTo>
                <a:lnTo>
                  <a:pt x="113469" y="80923"/>
                </a:lnTo>
                <a:lnTo>
                  <a:pt x="150276" y="53151"/>
                </a:lnTo>
                <a:lnTo>
                  <a:pt x="190835" y="30662"/>
                </a:lnTo>
                <a:lnTo>
                  <a:pt x="234636" y="13967"/>
                </a:lnTo>
                <a:lnTo>
                  <a:pt x="281168" y="3576"/>
                </a:lnTo>
                <a:lnTo>
                  <a:pt x="329920" y="0"/>
                </a:lnTo>
                <a:lnTo>
                  <a:pt x="8682990" y="0"/>
                </a:lnTo>
                <a:lnTo>
                  <a:pt x="8731751" y="3576"/>
                </a:lnTo>
                <a:lnTo>
                  <a:pt x="8778290" y="13967"/>
                </a:lnTo>
                <a:lnTo>
                  <a:pt x="8822095" y="30662"/>
                </a:lnTo>
                <a:lnTo>
                  <a:pt x="8862658" y="53151"/>
                </a:lnTo>
                <a:lnTo>
                  <a:pt x="8899467" y="80923"/>
                </a:lnTo>
                <a:lnTo>
                  <a:pt x="8932012" y="113468"/>
                </a:lnTo>
                <a:lnTo>
                  <a:pt x="8959784" y="150277"/>
                </a:lnTo>
                <a:lnTo>
                  <a:pt x="8982273" y="190840"/>
                </a:lnTo>
                <a:lnTo>
                  <a:pt x="8998968" y="234645"/>
                </a:lnTo>
                <a:lnTo>
                  <a:pt x="9009359" y="281184"/>
                </a:lnTo>
                <a:lnTo>
                  <a:pt x="9012936" y="329946"/>
                </a:lnTo>
                <a:lnTo>
                  <a:pt x="9012936" y="6363487"/>
                </a:lnTo>
                <a:lnTo>
                  <a:pt x="9009359" y="6412239"/>
                </a:lnTo>
                <a:lnTo>
                  <a:pt x="8998968" y="6458771"/>
                </a:lnTo>
                <a:lnTo>
                  <a:pt x="8982273" y="6502572"/>
                </a:lnTo>
                <a:lnTo>
                  <a:pt x="8959784" y="6543131"/>
                </a:lnTo>
                <a:lnTo>
                  <a:pt x="8932012" y="6579938"/>
                </a:lnTo>
                <a:lnTo>
                  <a:pt x="8899467" y="6612482"/>
                </a:lnTo>
                <a:lnTo>
                  <a:pt x="8862658" y="6640254"/>
                </a:lnTo>
                <a:lnTo>
                  <a:pt x="8822095" y="6662743"/>
                </a:lnTo>
                <a:lnTo>
                  <a:pt x="8778290" y="6679439"/>
                </a:lnTo>
                <a:lnTo>
                  <a:pt x="8731751" y="6689830"/>
                </a:lnTo>
                <a:lnTo>
                  <a:pt x="8682990" y="6693408"/>
                </a:lnTo>
                <a:lnTo>
                  <a:pt x="329920" y="6693408"/>
                </a:lnTo>
                <a:lnTo>
                  <a:pt x="281168" y="6689830"/>
                </a:lnTo>
                <a:lnTo>
                  <a:pt x="234636" y="6679439"/>
                </a:lnTo>
                <a:lnTo>
                  <a:pt x="190835" y="6662743"/>
                </a:lnTo>
                <a:lnTo>
                  <a:pt x="150276" y="6640254"/>
                </a:lnTo>
                <a:lnTo>
                  <a:pt x="113469" y="6612482"/>
                </a:lnTo>
                <a:lnTo>
                  <a:pt x="80925" y="6579938"/>
                </a:lnTo>
                <a:lnTo>
                  <a:pt x="53153" y="6543131"/>
                </a:lnTo>
                <a:lnTo>
                  <a:pt x="30664" y="6502572"/>
                </a:lnTo>
                <a:lnTo>
                  <a:pt x="13968" y="6458771"/>
                </a:lnTo>
                <a:lnTo>
                  <a:pt x="3577" y="6412239"/>
                </a:lnTo>
                <a:lnTo>
                  <a:pt x="0" y="6363487"/>
                </a:lnTo>
                <a:lnTo>
                  <a:pt x="0" y="329946"/>
                </a:lnTo>
                <a:close/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400" y="274320"/>
            <a:ext cx="7772400" cy="1143000"/>
          </a:xfrm>
          <a:custGeom>
            <a:avLst/>
            <a:gdLst/>
            <a:ahLst/>
            <a:cxnLst/>
            <a:rect l="l" t="t" r="r" b="b"/>
            <a:pathLst>
              <a:path w="7772400" h="1143000">
                <a:moveTo>
                  <a:pt x="7772400" y="0"/>
                </a:moveTo>
                <a:lnTo>
                  <a:pt x="0" y="0"/>
                </a:lnTo>
                <a:lnTo>
                  <a:pt x="0" y="1143000"/>
                </a:lnTo>
                <a:lnTo>
                  <a:pt x="7772400" y="1143000"/>
                </a:lnTo>
                <a:lnTo>
                  <a:pt x="77724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9200" y="609600"/>
            <a:ext cx="7157261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95"/>
              </a:spcBef>
            </a:pPr>
            <a:r>
              <a:rPr sz="2400" spc="-5" dirty="0"/>
              <a:t>ΠΡΟΣΟΜΟΙΩΣΗ</a:t>
            </a:r>
            <a:r>
              <a:rPr sz="2400" spc="20" dirty="0"/>
              <a:t> </a:t>
            </a:r>
            <a:r>
              <a:rPr lang="el-GR" sz="2400" spc="-10" dirty="0"/>
              <a:t>ΤΟΥ ΣΥΣΤΗΜΑΤΟΣ ΑΤΜΟΣΦΑΙΡΑ - ΓΗ</a:t>
            </a:r>
            <a:endParaRPr sz="2400" spc="-65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491" y="1571398"/>
            <a:ext cx="6999587" cy="49056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E00AE79-35F3-1B40-B6A7-0B58F03B3B9E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5334000" y="1676400"/>
            <a:ext cx="3550926" cy="7017306"/>
          </a:xfrm>
        </p:spPr>
        <p:txBody>
          <a:bodyPr/>
          <a:lstStyle/>
          <a:p>
            <a:pPr algn="just"/>
            <a:r>
              <a:rPr lang="el-GR" sz="2200" dirty="0"/>
              <a:t>Αλληλεπίδραση με την επιφάνεια (κρυόσφαιρα, υδρόσφαιρα, </a:t>
            </a:r>
          </a:p>
          <a:p>
            <a:pPr algn="just"/>
            <a:r>
              <a:rPr lang="el-GR" sz="2200" dirty="0"/>
              <a:t>βιόσφαιρα)</a:t>
            </a:r>
          </a:p>
          <a:p>
            <a:pPr algn="just"/>
            <a:endParaRPr lang="el-GR" sz="2200" dirty="0"/>
          </a:p>
          <a:p>
            <a:pPr algn="just"/>
            <a:r>
              <a:rPr lang="el-GR" sz="2200" dirty="0"/>
              <a:t>Μεταφορά θερμότητας</a:t>
            </a:r>
            <a:endParaRPr lang="en-GB" sz="2200" dirty="0"/>
          </a:p>
          <a:p>
            <a:pPr algn="just"/>
            <a:endParaRPr lang="en-GB" sz="2200" dirty="0"/>
          </a:p>
          <a:p>
            <a:pPr algn="just"/>
            <a:r>
              <a:rPr lang="el-GR" sz="2200" dirty="0"/>
              <a:t>Σημαντική αλληλεπίδραση μεταξύ των κύκλων</a:t>
            </a:r>
            <a:endParaRPr lang="en-GB" sz="2200" dirty="0"/>
          </a:p>
          <a:p>
            <a:pPr algn="just"/>
            <a:endParaRPr lang="en-GB" sz="2200" dirty="0"/>
          </a:p>
          <a:p>
            <a:pPr algn="just"/>
            <a:r>
              <a:rPr lang="el-GR" sz="2200" dirty="0"/>
              <a:t>Δ (Ενεργειακού Ισοζυγίου) </a:t>
            </a:r>
            <a:r>
              <a:rPr lang="el-GR" sz="2200" dirty="0">
                <a:sym typeface="Wingdings" panose="05000000000000000000" pitchFamily="2" charset="2"/>
              </a:rPr>
              <a:t> ΔΤ - Δ</a:t>
            </a:r>
            <a:r>
              <a:rPr lang="en-GB" sz="2200" dirty="0">
                <a:sym typeface="Wingdings" panose="05000000000000000000" pitchFamily="2" charset="2"/>
              </a:rPr>
              <a:t>P  </a:t>
            </a:r>
            <a:r>
              <a:rPr lang="el-GR" sz="2200" dirty="0">
                <a:sym typeface="Wingdings" panose="05000000000000000000" pitchFamily="2" charset="2"/>
              </a:rPr>
              <a:t>Κίνηση αερίων μαζών </a:t>
            </a:r>
            <a:endParaRPr lang="en-GB" sz="2200" dirty="0">
              <a:sym typeface="Wingdings" panose="05000000000000000000" pitchFamily="2" charset="2"/>
            </a:endParaRPr>
          </a:p>
          <a:p>
            <a:pPr algn="just"/>
            <a:endParaRPr lang="el-GR" sz="2200" dirty="0"/>
          </a:p>
          <a:p>
            <a:pPr algn="just"/>
            <a:endParaRPr lang="el-GR" sz="2200" dirty="0"/>
          </a:p>
          <a:p>
            <a:pPr algn="just"/>
            <a:endParaRPr lang="el-GR" sz="2200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n-US" dirty="0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7397491B-1C8C-025F-FACD-9B61E56E9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753581"/>
              </p:ext>
            </p:extLst>
          </p:nvPr>
        </p:nvGraphicFramePr>
        <p:xfrm>
          <a:off x="152400" y="1524000"/>
          <a:ext cx="5020497" cy="452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860CC03-C51F-92CD-DC19-379E02BC48D1}"/>
              </a:ext>
            </a:extLst>
          </p:cNvPr>
          <p:cNvSpPr txBox="1"/>
          <p:nvPr/>
        </p:nvSpPr>
        <p:spPr>
          <a:xfrm>
            <a:off x="708662" y="1524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ΠΩΣ Η ΦΥΣΙΚΗ ΜΑΣ ΕΠΙΤΡΕΠΕΙ ΝΑ ΠΕΡΙΓΡΑΨΟΥΜΕ ΤΗΝ ΑΤΜΟΣΦΑΙΡΑ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56432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124712"/>
            <a:ext cx="6324600" cy="4608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E1962-AFC8-8017-284F-8E368498F5E6}"/>
              </a:ext>
            </a:extLst>
          </p:cNvPr>
          <p:cNvSpPr txBox="1"/>
          <p:nvPr/>
        </p:nvSpPr>
        <p:spPr>
          <a:xfrm>
            <a:off x="5812971" y="1219200"/>
            <a:ext cx="3200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Εξίσωση συνέχειας</a:t>
            </a:r>
          </a:p>
          <a:p>
            <a:endParaRPr lang="el-GR" sz="2000" dirty="0"/>
          </a:p>
          <a:p>
            <a:endParaRPr lang="el-GR" sz="2000" dirty="0"/>
          </a:p>
          <a:p>
            <a:endParaRPr lang="el-GR" sz="2000" dirty="0"/>
          </a:p>
          <a:p>
            <a:r>
              <a:rPr lang="el-GR" sz="2000" dirty="0"/>
              <a:t>Εξισώσεις κίνησης (</a:t>
            </a:r>
            <a:r>
              <a:rPr lang="en-GB" sz="2000" dirty="0"/>
              <a:t>x, y, z)</a:t>
            </a:r>
          </a:p>
          <a:p>
            <a:endParaRPr lang="el-GR" sz="2000" dirty="0"/>
          </a:p>
          <a:p>
            <a:endParaRPr lang="el-GR" sz="2000" dirty="0"/>
          </a:p>
          <a:p>
            <a:endParaRPr lang="el-GR" sz="2000" dirty="0"/>
          </a:p>
          <a:p>
            <a:r>
              <a:rPr lang="el-GR" sz="2000" dirty="0"/>
              <a:t>Εξίσωση διαβατικής θέρμανσης – ψύξης</a:t>
            </a:r>
          </a:p>
          <a:p>
            <a:endParaRPr lang="en-GB" sz="2000" dirty="0"/>
          </a:p>
          <a:p>
            <a:r>
              <a:rPr lang="en-GB" sz="2000" dirty="0"/>
              <a:t>E</a:t>
            </a:r>
            <a:r>
              <a:rPr lang="el-GR" sz="2000" dirty="0"/>
              <a:t>ξίσωση υδρατμών</a:t>
            </a:r>
          </a:p>
          <a:p>
            <a:endParaRPr lang="el-GR" sz="2000" dirty="0"/>
          </a:p>
          <a:p>
            <a:r>
              <a:rPr lang="el-GR" sz="2000" dirty="0"/>
              <a:t>Καταστατική εξίσωση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597" y="1222231"/>
            <a:ext cx="7702922" cy="40318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36942-2C04-9A7A-7400-32933D484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362200"/>
            <a:ext cx="8382000" cy="1723549"/>
          </a:xfrm>
        </p:spPr>
        <p:txBody>
          <a:bodyPr/>
          <a:lstStyle/>
          <a:p>
            <a:pPr algn="ctr"/>
            <a:r>
              <a:rPr lang="el-GR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Γιατί χρειάζεται να προσομοιώσουμε την ατμόσφαιρα</a:t>
            </a:r>
            <a:r>
              <a:rPr lang="en-GB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;</a:t>
            </a:r>
            <a:r>
              <a:rPr lang="el-GR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GB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l-GR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l-GR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Ποιοί παράγοντες επηρεάζουν την ατμοσφαιρική κυκλοφορία</a:t>
            </a:r>
            <a:r>
              <a:rPr lang="en-GB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endParaRPr lang="el-GR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613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89154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85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1BDCE-3ABE-4D08-BB42-881B606252D7}" type="slidenum">
              <a:rPr lang="el-GR" altLang="el-GR" smtClean="0"/>
              <a:pPr>
                <a:defRPr/>
              </a:pPr>
              <a:t>16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920826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lobal warming&#10;&#10;Description automatically generated">
            <a:extLst>
              <a:ext uri="{FF2B5EF4-FFF2-40B4-BE49-F238E27FC236}">
                <a16:creationId xmlns:a16="http://schemas.microsoft.com/office/drawing/2014/main" id="{D224CD24-CE1D-F004-2359-1A18D94BF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2" y="1075996"/>
            <a:ext cx="8964276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04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8913"/>
            <a:ext cx="66294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3505200"/>
            <a:ext cx="7704138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250825" y="908050"/>
            <a:ext cx="2419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/>
              <a:t>Θερμοκρασία αέρα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411413" y="908050"/>
            <a:ext cx="0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47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D91CE19F-765C-233C-490B-A49F71041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4" y="1428750"/>
            <a:ext cx="3969544" cy="446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Map&#10;&#10;Description automatically generated">
            <a:extLst>
              <a:ext uri="{FF2B5EF4-FFF2-40B4-BE49-F238E27FC236}">
                <a16:creationId xmlns:a16="http://schemas.microsoft.com/office/drawing/2014/main" id="{0CD4A723-1755-2479-31E1-67899D863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54" y="1428750"/>
            <a:ext cx="3969544" cy="428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965067-A1E4-028A-9947-3C902E9DEA22}"/>
              </a:ext>
            </a:extLst>
          </p:cNvPr>
          <p:cNvSpPr txBox="1"/>
          <p:nvPr/>
        </p:nvSpPr>
        <p:spPr>
          <a:xfrm>
            <a:off x="482204" y="1035844"/>
            <a:ext cx="5398294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500" b="1" dirty="0">
                <a:solidFill>
                  <a:srgbClr val="002060"/>
                </a:solidFill>
                <a:latin typeface="+mj-lt"/>
              </a:rPr>
              <a:t>Compound Events of drought and heat wave – Summer 2022</a:t>
            </a:r>
            <a:endParaRPr lang="en-GB" sz="1500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624" y="842435"/>
            <a:ext cx="8182669" cy="498258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3353"/>
            <a:ext cx="66294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00438"/>
            <a:ext cx="7704138" cy="316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152400" y="908050"/>
            <a:ext cx="25177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 dirty="0"/>
              <a:t>Ποιά (-ες) αλλαγή</a:t>
            </a:r>
            <a:r>
              <a:rPr lang="en-GB" altLang="el-GR" dirty="0"/>
              <a:t>(-</a:t>
            </a:r>
            <a:r>
              <a:rPr lang="el-GR" altLang="el-GR" dirty="0"/>
              <a:t>ες) προκύπτει (-ουν) από το συνδυασμένο φαινόμενο της διαφάνειας 19</a:t>
            </a:r>
            <a:r>
              <a:rPr lang="en-GB" altLang="el-GR" dirty="0"/>
              <a:t>;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445300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469558CA-7CD7-48E1-167D-31A8BC9B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2" y="1421606"/>
            <a:ext cx="5356622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The derecho and hailstorms of 18 August 2022 | European Severe Storms  Laboratory">
            <a:extLst>
              <a:ext uri="{FF2B5EF4-FFF2-40B4-BE49-F238E27FC236}">
                <a16:creationId xmlns:a16="http://schemas.microsoft.com/office/drawing/2014/main" id="{74E9EB16-6035-9650-E36E-FC7788172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78" y="1626394"/>
            <a:ext cx="2384822" cy="362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5">
            <a:extLst>
              <a:ext uri="{FF2B5EF4-FFF2-40B4-BE49-F238E27FC236}">
                <a16:creationId xmlns:a16="http://schemas.microsoft.com/office/drawing/2014/main" id="{29975D47-7541-DEAA-27C0-2DC44CA93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944" y="1144192"/>
            <a:ext cx="212645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350"/>
              <a:t>The derecho event 2022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5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F730999-07F6-CE07-8EF9-611B8335CE62}"/>
              </a:ext>
            </a:extLst>
          </p:cNvPr>
          <p:cNvSpPr/>
          <p:nvPr/>
        </p:nvSpPr>
        <p:spPr>
          <a:xfrm>
            <a:off x="5593557" y="3218260"/>
            <a:ext cx="679847" cy="3226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10246" name="TextBox 1">
            <a:extLst>
              <a:ext uri="{FF2B5EF4-FFF2-40B4-BE49-F238E27FC236}">
                <a16:creationId xmlns:a16="http://schemas.microsoft.com/office/drawing/2014/main" id="{40260A61-CBD4-C3FA-CA2F-29DDD5AF6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44" y="1006078"/>
            <a:ext cx="250031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1350" dirty="0">
                <a:solidFill>
                  <a:srgbClr val="130745"/>
                </a:solidFill>
              </a:rPr>
              <a:t>Θαλάσσιοι καύσωνες </a:t>
            </a:r>
            <a:endParaRPr lang="en-GB" altLang="en-US" sz="1350" dirty="0">
              <a:solidFill>
                <a:srgbClr val="130745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8913"/>
            <a:ext cx="66294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00438"/>
            <a:ext cx="7704138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CAF7B12E-8DE2-039A-4C26-A7D6FD4A5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914400"/>
            <a:ext cx="25177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 dirty="0"/>
              <a:t>Ποιά (-ες) αλλαγή</a:t>
            </a:r>
            <a:r>
              <a:rPr lang="en-GB" altLang="el-GR" dirty="0"/>
              <a:t>(-</a:t>
            </a:r>
            <a:r>
              <a:rPr lang="el-GR" altLang="el-GR" dirty="0"/>
              <a:t>ες) προκύπτει (-ουν) από το συνδυασμένο φαινόμενο της διαφάνειας 21</a:t>
            </a:r>
            <a:r>
              <a:rPr lang="en-GB" altLang="el-GR" dirty="0"/>
              <a:t>;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535880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BFC1EE-C778-1893-3594-FAE34A42F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1"/>
            <a:ext cx="9143999" cy="4643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185FD-D79C-BCB6-718A-2364D3017941}"/>
              </a:ext>
            </a:extLst>
          </p:cNvPr>
          <p:cNvSpPr txBox="1"/>
          <p:nvPr/>
        </p:nvSpPr>
        <p:spPr>
          <a:xfrm>
            <a:off x="78581" y="5516002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dirty="0"/>
              <a:t>https://www.kathimerini.gr/society/562606096/kakokairia-daniel-neoi-kindynoi-nees-prokliseis/</a:t>
            </a:r>
          </a:p>
        </p:txBody>
      </p:sp>
    </p:spTree>
    <p:extLst>
      <p:ext uri="{BB962C8B-B14F-4D97-AF65-F5344CB8AC3E}">
        <p14:creationId xmlns:p14="http://schemas.microsoft.com/office/powerpoint/2010/main" val="98097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5B1F57-2F0E-07ED-8C88-472C39D77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244"/>
            <a:ext cx="9144000" cy="519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73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6CCA38-7323-06C7-E07F-EBA343BAF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914399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8913"/>
            <a:ext cx="66294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00438"/>
            <a:ext cx="7704138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250825" y="908050"/>
            <a:ext cx="2419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 dirty="0"/>
              <a:t>Ομοίως για τις διαφάνειες 23-25</a:t>
            </a:r>
          </a:p>
        </p:txBody>
      </p:sp>
    </p:spTree>
    <p:extLst>
      <p:ext uri="{BB962C8B-B14F-4D97-AF65-F5344CB8AC3E}">
        <p14:creationId xmlns:p14="http://schemas.microsoft.com/office/powerpoint/2010/main" val="524836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008" y="70104"/>
            <a:ext cx="9019540" cy="6690359"/>
            <a:chOff x="64008" y="70104"/>
            <a:chExt cx="9019540" cy="66903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2" y="70104"/>
              <a:ext cx="9012936" cy="66903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532" y="70104"/>
              <a:ext cx="9013190" cy="6690359"/>
            </a:xfrm>
            <a:custGeom>
              <a:avLst/>
              <a:gdLst/>
              <a:ahLst/>
              <a:cxnLst/>
              <a:rect l="l" t="t" r="r" b="b"/>
              <a:pathLst>
                <a:path w="9013190" h="6690359">
                  <a:moveTo>
                    <a:pt x="0" y="329819"/>
                  </a:moveTo>
                  <a:lnTo>
                    <a:pt x="3575" y="281088"/>
                  </a:lnTo>
                  <a:lnTo>
                    <a:pt x="13961" y="234576"/>
                  </a:lnTo>
                  <a:lnTo>
                    <a:pt x="30648" y="190791"/>
                  </a:lnTo>
                  <a:lnTo>
                    <a:pt x="53126" y="150245"/>
                  </a:lnTo>
                  <a:lnTo>
                    <a:pt x="80884" y="113448"/>
                  </a:lnTo>
                  <a:lnTo>
                    <a:pt x="113414" y="80911"/>
                  </a:lnTo>
                  <a:lnTo>
                    <a:pt x="150203" y="53144"/>
                  </a:lnTo>
                  <a:lnTo>
                    <a:pt x="190744" y="30660"/>
                  </a:lnTo>
                  <a:lnTo>
                    <a:pt x="234525" y="13967"/>
                  </a:lnTo>
                  <a:lnTo>
                    <a:pt x="281036" y="3576"/>
                  </a:lnTo>
                  <a:lnTo>
                    <a:pt x="329768" y="0"/>
                  </a:lnTo>
                  <a:lnTo>
                    <a:pt x="8683117" y="0"/>
                  </a:lnTo>
                  <a:lnTo>
                    <a:pt x="8731847" y="3576"/>
                  </a:lnTo>
                  <a:lnTo>
                    <a:pt x="8778359" y="13967"/>
                  </a:lnTo>
                  <a:lnTo>
                    <a:pt x="8822144" y="30660"/>
                  </a:lnTo>
                  <a:lnTo>
                    <a:pt x="8862690" y="53144"/>
                  </a:lnTo>
                  <a:lnTo>
                    <a:pt x="8899487" y="80911"/>
                  </a:lnTo>
                  <a:lnTo>
                    <a:pt x="8932024" y="113448"/>
                  </a:lnTo>
                  <a:lnTo>
                    <a:pt x="8959791" y="150245"/>
                  </a:lnTo>
                  <a:lnTo>
                    <a:pt x="8982275" y="190791"/>
                  </a:lnTo>
                  <a:lnTo>
                    <a:pt x="8998968" y="234576"/>
                  </a:lnTo>
                  <a:lnTo>
                    <a:pt x="9009359" y="281088"/>
                  </a:lnTo>
                  <a:lnTo>
                    <a:pt x="9012936" y="329819"/>
                  </a:lnTo>
                  <a:lnTo>
                    <a:pt x="9012936" y="6360591"/>
                  </a:lnTo>
                  <a:lnTo>
                    <a:pt x="9009359" y="6409323"/>
                  </a:lnTo>
                  <a:lnTo>
                    <a:pt x="8998968" y="6455834"/>
                  </a:lnTo>
                  <a:lnTo>
                    <a:pt x="8982275" y="6499615"/>
                  </a:lnTo>
                  <a:lnTo>
                    <a:pt x="8959791" y="6540156"/>
                  </a:lnTo>
                  <a:lnTo>
                    <a:pt x="8932024" y="6576945"/>
                  </a:lnTo>
                  <a:lnTo>
                    <a:pt x="8899487" y="6609475"/>
                  </a:lnTo>
                  <a:lnTo>
                    <a:pt x="8862690" y="6637233"/>
                  </a:lnTo>
                  <a:lnTo>
                    <a:pt x="8822144" y="6659711"/>
                  </a:lnTo>
                  <a:lnTo>
                    <a:pt x="8778359" y="6676398"/>
                  </a:lnTo>
                  <a:lnTo>
                    <a:pt x="8731847" y="6686784"/>
                  </a:lnTo>
                  <a:lnTo>
                    <a:pt x="8683117" y="6690360"/>
                  </a:lnTo>
                  <a:lnTo>
                    <a:pt x="329768" y="6690360"/>
                  </a:lnTo>
                  <a:lnTo>
                    <a:pt x="281036" y="6686784"/>
                  </a:lnTo>
                  <a:lnTo>
                    <a:pt x="234525" y="6676398"/>
                  </a:lnTo>
                  <a:lnTo>
                    <a:pt x="190744" y="6659711"/>
                  </a:lnTo>
                  <a:lnTo>
                    <a:pt x="150203" y="6637233"/>
                  </a:lnTo>
                  <a:lnTo>
                    <a:pt x="113414" y="6609475"/>
                  </a:lnTo>
                  <a:lnTo>
                    <a:pt x="80884" y="6576945"/>
                  </a:lnTo>
                  <a:lnTo>
                    <a:pt x="53126" y="6540156"/>
                  </a:lnTo>
                  <a:lnTo>
                    <a:pt x="30648" y="6499615"/>
                  </a:lnTo>
                  <a:lnTo>
                    <a:pt x="13961" y="6455834"/>
                  </a:lnTo>
                  <a:lnTo>
                    <a:pt x="3575" y="6409323"/>
                  </a:lnTo>
                  <a:lnTo>
                    <a:pt x="0" y="6360591"/>
                  </a:lnTo>
                  <a:lnTo>
                    <a:pt x="0" y="32981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008" y="1397508"/>
              <a:ext cx="9019540" cy="120650"/>
            </a:xfrm>
            <a:custGeom>
              <a:avLst/>
              <a:gdLst/>
              <a:ahLst/>
              <a:cxnLst/>
              <a:rect l="l" t="t" r="r" b="b"/>
              <a:pathLst>
                <a:path w="9019540" h="120650">
                  <a:moveTo>
                    <a:pt x="9019032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9019032" y="120396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E6B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3792" y="1517968"/>
            <a:ext cx="9019540" cy="675185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59055" rIns="0" bIns="0" rtlCol="0">
            <a:spAutoFit/>
          </a:bodyPr>
          <a:lstStyle/>
          <a:p>
            <a:pPr marL="3630929" marR="799465" indent="-2828925">
              <a:lnSpc>
                <a:spcPct val="100000"/>
              </a:lnSpc>
              <a:spcBef>
                <a:spcPts val="465"/>
              </a:spcBef>
            </a:pPr>
            <a:r>
              <a:rPr spc="-15" dirty="0"/>
              <a:t>Ισοζύγιο</a:t>
            </a:r>
            <a:r>
              <a:rPr dirty="0"/>
              <a:t> </a:t>
            </a:r>
            <a:r>
              <a:rPr spc="-20" dirty="0"/>
              <a:t>α</a:t>
            </a:r>
            <a:r>
              <a:rPr spc="-20" dirty="0" err="1"/>
              <a:t>κτινο</a:t>
            </a:r>
            <a:r>
              <a:rPr spc="-20" dirty="0"/>
              <a:t>βολίας</a:t>
            </a:r>
            <a:r>
              <a:rPr spc="55" dirty="0"/>
              <a:t> </a:t>
            </a:r>
            <a:r>
              <a:rPr lang="en-GB" spc="-5" dirty="0"/>
              <a:t> </a:t>
            </a:r>
            <a:endParaRPr spc="-15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2563661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Γενικός ορισμός</a:t>
            </a:r>
            <a:r>
              <a:rPr lang="en-GB" sz="2400" dirty="0"/>
              <a:t>: </a:t>
            </a:r>
            <a:r>
              <a:rPr lang="el-GR" sz="2400" dirty="0"/>
              <a:t> εισερχόμενη – εξερχόμενη ακτινοβολία από το σύστημα Γη-Ατμόσφαιρα σε </a:t>
            </a:r>
            <a:r>
              <a:rPr lang="en-GB" sz="2400" dirty="0"/>
              <a:t>W/m2</a:t>
            </a:r>
          </a:p>
          <a:p>
            <a:endParaRPr lang="en-GB" sz="2400" dirty="0"/>
          </a:p>
          <a:p>
            <a:r>
              <a:rPr lang="el-GR" sz="2400" dirty="0"/>
              <a:t>Αφορά δύο φασματικές περιοχές</a:t>
            </a:r>
            <a:r>
              <a:rPr lang="en-US" sz="2400" dirty="0"/>
              <a:t>: </a:t>
            </a:r>
          </a:p>
          <a:p>
            <a:endParaRPr lang="en-US" sz="2400" dirty="0"/>
          </a:p>
          <a:p>
            <a:r>
              <a:rPr lang="el-GR" sz="2400" dirty="0"/>
              <a:t>Μικρού μήκους κύματος (υπεριώδες-ορατό-εγγύς υπέρυθρο)  - Ηλιακή ακτινοβολία</a:t>
            </a:r>
          </a:p>
          <a:p>
            <a:endParaRPr lang="el-GR" sz="2400" dirty="0"/>
          </a:p>
          <a:p>
            <a:r>
              <a:rPr lang="el-GR" sz="2400" dirty="0"/>
              <a:t>Μεγάλου μήκους κύματος (μέσο και θερμικό υπέρυθρο)  - Γήινη ακτινοβολία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1929"/>
            <a:ext cx="9120168" cy="672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07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248" y="298411"/>
            <a:ext cx="8652198" cy="60681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990600"/>
            <a:ext cx="8181975" cy="467243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32" y="836675"/>
            <a:ext cx="7848600" cy="535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00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506021385" descr="Graphic map of global insolation at the top of the atmosphere for March 2003, trends described in caption">
            <a:extLst>
              <a:ext uri="{FF2B5EF4-FFF2-40B4-BE49-F238E27FC236}">
                <a16:creationId xmlns:a16="http://schemas.microsoft.com/office/drawing/2014/main" id="{4222362E-DBE0-CEB1-F5F3-CC3DF2890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3914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69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3998" y="533400"/>
            <a:ext cx="7477125" cy="528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94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27395" y="4901285"/>
            <a:ext cx="1883149" cy="947457"/>
            <a:chOff x="7471981" y="5554789"/>
            <a:chExt cx="2134235" cy="1073785"/>
          </a:xfrm>
        </p:grpSpPr>
        <p:sp>
          <p:nvSpPr>
            <p:cNvPr id="3" name="object 3"/>
            <p:cNvSpPr/>
            <p:nvPr/>
          </p:nvSpPr>
          <p:spPr>
            <a:xfrm>
              <a:off x="7476743" y="5559552"/>
              <a:ext cx="2124710" cy="1064260"/>
            </a:xfrm>
            <a:custGeom>
              <a:avLst/>
              <a:gdLst/>
              <a:ahLst/>
              <a:cxnLst/>
              <a:rect l="l" t="t" r="r" b="b"/>
              <a:pathLst>
                <a:path w="2124709" h="1064259">
                  <a:moveTo>
                    <a:pt x="2124455" y="1063752"/>
                  </a:moveTo>
                  <a:lnTo>
                    <a:pt x="2124455" y="486918"/>
                  </a:lnTo>
                  <a:lnTo>
                    <a:pt x="885444" y="486918"/>
                  </a:lnTo>
                  <a:lnTo>
                    <a:pt x="981455" y="0"/>
                  </a:lnTo>
                  <a:lnTo>
                    <a:pt x="354329" y="486918"/>
                  </a:lnTo>
                  <a:lnTo>
                    <a:pt x="0" y="486918"/>
                  </a:lnTo>
                  <a:lnTo>
                    <a:pt x="0" y="1063752"/>
                  </a:lnTo>
                  <a:lnTo>
                    <a:pt x="2124455" y="1063752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7476743" y="5559552"/>
              <a:ext cx="2124710" cy="1064260"/>
            </a:xfrm>
            <a:custGeom>
              <a:avLst/>
              <a:gdLst/>
              <a:ahLst/>
              <a:cxnLst/>
              <a:rect l="l" t="t" r="r" b="b"/>
              <a:pathLst>
                <a:path w="2124709" h="1064259">
                  <a:moveTo>
                    <a:pt x="0" y="486918"/>
                  </a:moveTo>
                  <a:lnTo>
                    <a:pt x="0" y="1063752"/>
                  </a:lnTo>
                  <a:lnTo>
                    <a:pt x="2124455" y="1063752"/>
                  </a:lnTo>
                  <a:lnTo>
                    <a:pt x="2124455" y="486918"/>
                  </a:lnTo>
                  <a:lnTo>
                    <a:pt x="885444" y="486918"/>
                  </a:lnTo>
                  <a:lnTo>
                    <a:pt x="981455" y="0"/>
                  </a:lnTo>
                  <a:lnTo>
                    <a:pt x="354329" y="486918"/>
                  </a:lnTo>
                  <a:lnTo>
                    <a:pt x="0" y="48691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55052" y="570155"/>
            <a:ext cx="7688356" cy="890868"/>
            <a:chOff x="703326" y="646176"/>
            <a:chExt cx="8713470" cy="100965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3326" y="646176"/>
              <a:ext cx="8713470" cy="100965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80993" y="1072134"/>
              <a:ext cx="1290955" cy="32384"/>
            </a:xfrm>
            <a:custGeom>
              <a:avLst/>
              <a:gdLst/>
              <a:ahLst/>
              <a:cxnLst/>
              <a:rect l="l" t="t" r="r" b="b"/>
              <a:pathLst>
                <a:path w="1290954" h="32384">
                  <a:moveTo>
                    <a:pt x="1290827" y="32004"/>
                  </a:moveTo>
                  <a:lnTo>
                    <a:pt x="1290827" y="0"/>
                  </a:lnTo>
                  <a:lnTo>
                    <a:pt x="0" y="0"/>
                  </a:lnTo>
                  <a:lnTo>
                    <a:pt x="0" y="32004"/>
                  </a:lnTo>
                  <a:lnTo>
                    <a:pt x="1290827" y="32004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3367277" y="1058418"/>
              <a:ext cx="1290955" cy="32384"/>
            </a:xfrm>
            <a:custGeom>
              <a:avLst/>
              <a:gdLst/>
              <a:ahLst/>
              <a:cxnLst/>
              <a:rect l="l" t="t" r="r" b="b"/>
              <a:pathLst>
                <a:path w="1290954" h="32384">
                  <a:moveTo>
                    <a:pt x="1290827" y="32004"/>
                  </a:moveTo>
                  <a:lnTo>
                    <a:pt x="1290827" y="0"/>
                  </a:lnTo>
                  <a:lnTo>
                    <a:pt x="0" y="0"/>
                  </a:lnTo>
                  <a:lnTo>
                    <a:pt x="0" y="32004"/>
                  </a:lnTo>
                  <a:lnTo>
                    <a:pt x="1290827" y="32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36189" y="587189"/>
            <a:ext cx="6581214" cy="37789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  <a:tabLst>
                <a:tab pos="414079" algn="l"/>
              </a:tabLst>
            </a:pPr>
            <a:r>
              <a:rPr lang="en-GB" sz="2382" spc="-4" dirty="0"/>
              <a:t>O </a:t>
            </a:r>
            <a:r>
              <a:rPr lang="el-GR" sz="2382" spc="-4" dirty="0"/>
              <a:t>ρ</a:t>
            </a:r>
            <a:r>
              <a:rPr sz="2382" spc="-4" dirty="0" err="1"/>
              <a:t>όλος</a:t>
            </a:r>
            <a:r>
              <a:rPr sz="2382" spc="-4" dirty="0"/>
              <a:t> της</a:t>
            </a:r>
            <a:r>
              <a:rPr sz="2382" dirty="0"/>
              <a:t> </a:t>
            </a:r>
            <a:r>
              <a:rPr sz="2382" spc="-4" dirty="0"/>
              <a:t>νέφωσης για </a:t>
            </a:r>
            <a:r>
              <a:rPr sz="2382" dirty="0"/>
              <a:t>την</a:t>
            </a:r>
            <a:r>
              <a:rPr sz="2382" spc="-9" dirty="0"/>
              <a:t> </a:t>
            </a:r>
            <a:r>
              <a:rPr sz="2382" spc="-4" dirty="0"/>
              <a:t>ηλιακή</a:t>
            </a:r>
            <a:r>
              <a:rPr sz="2382" dirty="0"/>
              <a:t> ακτινοβολία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2148672" y="1823925"/>
            <a:ext cx="5155826" cy="3647515"/>
            <a:chOff x="2282761" y="2067115"/>
            <a:chExt cx="5843270" cy="413385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2096" y="2152649"/>
              <a:ext cx="5080253" cy="3936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287523" y="2071877"/>
              <a:ext cx="5089525" cy="4124325"/>
            </a:xfrm>
            <a:custGeom>
              <a:avLst/>
              <a:gdLst/>
              <a:ahLst/>
              <a:cxnLst/>
              <a:rect l="l" t="t" r="r" b="b"/>
              <a:pathLst>
                <a:path w="5089525" h="4124325">
                  <a:moveTo>
                    <a:pt x="0" y="4123944"/>
                  </a:moveTo>
                  <a:lnTo>
                    <a:pt x="0" y="0"/>
                  </a:lnTo>
                  <a:lnTo>
                    <a:pt x="5089398" y="0"/>
                  </a:lnTo>
                  <a:lnTo>
                    <a:pt x="5089398" y="4123943"/>
                  </a:lnTo>
                  <a:lnTo>
                    <a:pt x="0" y="412394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5173979" y="5033010"/>
              <a:ext cx="2952115" cy="250190"/>
            </a:xfrm>
            <a:custGeom>
              <a:avLst/>
              <a:gdLst/>
              <a:ahLst/>
              <a:cxnLst/>
              <a:rect l="l" t="t" r="r" b="b"/>
              <a:pathLst>
                <a:path w="2952115" h="250189">
                  <a:moveTo>
                    <a:pt x="175260" y="0"/>
                  </a:moveTo>
                  <a:lnTo>
                    <a:pt x="0" y="76962"/>
                  </a:lnTo>
                  <a:lnTo>
                    <a:pt x="140970" y="156780"/>
                  </a:lnTo>
                  <a:lnTo>
                    <a:pt x="140970" y="112775"/>
                  </a:lnTo>
                  <a:lnTo>
                    <a:pt x="142494" y="78486"/>
                  </a:lnTo>
                  <a:lnTo>
                    <a:pt x="143256" y="78523"/>
                  </a:lnTo>
                  <a:lnTo>
                    <a:pt x="143256" y="67055"/>
                  </a:lnTo>
                  <a:lnTo>
                    <a:pt x="144018" y="55625"/>
                  </a:lnTo>
                  <a:lnTo>
                    <a:pt x="172472" y="57015"/>
                  </a:lnTo>
                  <a:lnTo>
                    <a:pt x="175260" y="0"/>
                  </a:lnTo>
                  <a:close/>
                </a:path>
                <a:path w="2952115" h="250189">
                  <a:moveTo>
                    <a:pt x="171354" y="79895"/>
                  </a:moveTo>
                  <a:lnTo>
                    <a:pt x="142494" y="78486"/>
                  </a:lnTo>
                  <a:lnTo>
                    <a:pt x="140970" y="112775"/>
                  </a:lnTo>
                  <a:lnTo>
                    <a:pt x="169677" y="114177"/>
                  </a:lnTo>
                  <a:lnTo>
                    <a:pt x="171354" y="79895"/>
                  </a:lnTo>
                  <a:close/>
                </a:path>
                <a:path w="2952115" h="250189">
                  <a:moveTo>
                    <a:pt x="169677" y="114177"/>
                  </a:moveTo>
                  <a:lnTo>
                    <a:pt x="140970" y="112775"/>
                  </a:lnTo>
                  <a:lnTo>
                    <a:pt x="140970" y="156780"/>
                  </a:lnTo>
                  <a:lnTo>
                    <a:pt x="166878" y="171450"/>
                  </a:lnTo>
                  <a:lnTo>
                    <a:pt x="169677" y="114177"/>
                  </a:lnTo>
                  <a:close/>
                </a:path>
                <a:path w="2952115" h="250189">
                  <a:moveTo>
                    <a:pt x="172472" y="57015"/>
                  </a:moveTo>
                  <a:lnTo>
                    <a:pt x="144018" y="55625"/>
                  </a:lnTo>
                  <a:lnTo>
                    <a:pt x="143256" y="67055"/>
                  </a:lnTo>
                  <a:lnTo>
                    <a:pt x="171913" y="68455"/>
                  </a:lnTo>
                  <a:lnTo>
                    <a:pt x="172472" y="57015"/>
                  </a:lnTo>
                  <a:close/>
                </a:path>
                <a:path w="2952115" h="250189">
                  <a:moveTo>
                    <a:pt x="171913" y="68455"/>
                  </a:moveTo>
                  <a:lnTo>
                    <a:pt x="143256" y="67055"/>
                  </a:lnTo>
                  <a:lnTo>
                    <a:pt x="143256" y="78523"/>
                  </a:lnTo>
                  <a:lnTo>
                    <a:pt x="171354" y="79895"/>
                  </a:lnTo>
                  <a:lnTo>
                    <a:pt x="171913" y="68455"/>
                  </a:lnTo>
                  <a:close/>
                </a:path>
                <a:path w="2952115" h="250189">
                  <a:moveTo>
                    <a:pt x="2951226" y="215645"/>
                  </a:moveTo>
                  <a:lnTo>
                    <a:pt x="171354" y="79895"/>
                  </a:lnTo>
                  <a:lnTo>
                    <a:pt x="169677" y="114177"/>
                  </a:lnTo>
                  <a:lnTo>
                    <a:pt x="2949702" y="249935"/>
                  </a:lnTo>
                  <a:lnTo>
                    <a:pt x="2951226" y="215645"/>
                  </a:lnTo>
                  <a:close/>
                </a:path>
                <a:path w="2952115" h="250189">
                  <a:moveTo>
                    <a:pt x="2951988" y="204215"/>
                  </a:moveTo>
                  <a:lnTo>
                    <a:pt x="2951988" y="192785"/>
                  </a:lnTo>
                  <a:lnTo>
                    <a:pt x="172472" y="57015"/>
                  </a:lnTo>
                  <a:lnTo>
                    <a:pt x="171913" y="68455"/>
                  </a:lnTo>
                  <a:lnTo>
                    <a:pt x="2951988" y="2042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733166" y="3770107"/>
            <a:ext cx="1789579" cy="20030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627563" marR="85169" indent="-3362" algn="ctr">
              <a:spcBef>
                <a:spcPts val="88"/>
              </a:spcBef>
            </a:pPr>
            <a:r>
              <a:rPr sz="1412" b="1" dirty="0">
                <a:latin typeface="Times New Roman"/>
                <a:cs typeface="Times New Roman"/>
              </a:rPr>
              <a:t>λίγη </a:t>
            </a:r>
            <a:r>
              <a:rPr sz="1412" b="1" spc="-4" dirty="0">
                <a:latin typeface="Times New Roman"/>
                <a:cs typeface="Times New Roman"/>
              </a:rPr>
              <a:t>νέφωση </a:t>
            </a:r>
            <a:r>
              <a:rPr sz="1412" b="1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στην </a:t>
            </a:r>
            <a:r>
              <a:rPr sz="1412" b="1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Ανταρκτική </a:t>
            </a:r>
            <a:r>
              <a:rPr sz="1412" b="1" dirty="0">
                <a:latin typeface="Times New Roman"/>
                <a:cs typeface="Times New Roman"/>
              </a:rPr>
              <a:t> (λιγότερη</a:t>
            </a:r>
            <a:r>
              <a:rPr sz="1412" b="1" spc="-75" dirty="0">
                <a:latin typeface="Times New Roman"/>
                <a:cs typeface="Times New Roman"/>
              </a:rPr>
              <a:t> </a:t>
            </a:r>
            <a:r>
              <a:rPr sz="1412" b="1" dirty="0">
                <a:latin typeface="Times New Roman"/>
                <a:cs typeface="Times New Roman"/>
              </a:rPr>
              <a:t>από </a:t>
            </a:r>
            <a:r>
              <a:rPr sz="1412" b="1" spc="-340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την</a:t>
            </a:r>
            <a:r>
              <a:rPr sz="1412" b="1" spc="-40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Αρκτική)</a:t>
            </a:r>
            <a:endParaRPr sz="1412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24">
              <a:latin typeface="Times New Roman"/>
              <a:cs typeface="Times New Roman"/>
            </a:endParaRPr>
          </a:p>
          <a:p>
            <a:pPr marL="11206"/>
            <a:r>
              <a:rPr sz="1588" b="1" dirty="0">
                <a:latin typeface="Times New Roman"/>
                <a:cs typeface="Times New Roman"/>
              </a:rPr>
              <a:t>ΑΡΑ</a:t>
            </a:r>
            <a:endParaRPr sz="1588">
              <a:latin typeface="Times New Roman"/>
              <a:cs typeface="Times New Roman"/>
            </a:endParaRPr>
          </a:p>
          <a:p>
            <a:pPr marL="378219" marR="4483" indent="-234215">
              <a:spcBef>
                <a:spcPts val="613"/>
              </a:spcBef>
            </a:pPr>
            <a:r>
              <a:rPr sz="1235" i="1" dirty="0">
                <a:latin typeface="Times New Roman"/>
                <a:cs typeface="Times New Roman"/>
              </a:rPr>
              <a:t>πολλή </a:t>
            </a:r>
            <a:r>
              <a:rPr sz="1235" i="1" spc="-4" dirty="0">
                <a:latin typeface="Times New Roman"/>
                <a:cs typeface="Times New Roman"/>
              </a:rPr>
              <a:t>ηλιακή ακτινοβολία </a:t>
            </a:r>
            <a:r>
              <a:rPr sz="1235" i="1" spc="-296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στην</a:t>
            </a:r>
            <a:r>
              <a:rPr sz="1235" i="1" spc="-18" dirty="0">
                <a:latin typeface="Times New Roman"/>
                <a:cs typeface="Times New Roman"/>
              </a:rPr>
              <a:t> </a:t>
            </a:r>
            <a:r>
              <a:rPr sz="1235" i="1" spc="-4" dirty="0">
                <a:latin typeface="Times New Roman"/>
                <a:cs typeface="Times New Roman"/>
              </a:rPr>
              <a:t>επιφάνειά της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01196" y="949592"/>
            <a:ext cx="4210050" cy="90899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41500" algn="ctr">
              <a:spcBef>
                <a:spcPts val="88"/>
              </a:spcBef>
            </a:pPr>
            <a:r>
              <a:rPr sz="2382" b="1" spc="-4" dirty="0">
                <a:latin typeface="Times New Roman"/>
                <a:cs typeface="Times New Roman"/>
              </a:rPr>
              <a:t>στην επιφάνεια</a:t>
            </a:r>
            <a:r>
              <a:rPr sz="2382" b="1" spc="-9" dirty="0">
                <a:latin typeface="Times New Roman"/>
                <a:cs typeface="Times New Roman"/>
              </a:rPr>
              <a:t> </a:t>
            </a:r>
            <a:r>
              <a:rPr sz="2382" b="1" spc="-4" dirty="0">
                <a:latin typeface="Times New Roman"/>
                <a:cs typeface="Times New Roman"/>
              </a:rPr>
              <a:t>της Γης</a:t>
            </a:r>
            <a:endParaRPr sz="2382" dirty="0">
              <a:latin typeface="Times New Roman"/>
              <a:cs typeface="Times New Roman"/>
            </a:endParaRPr>
          </a:p>
          <a:p>
            <a:pPr marL="11206">
              <a:spcBef>
                <a:spcPts val="1641"/>
              </a:spcBef>
            </a:pPr>
            <a:r>
              <a:rPr sz="2118" spc="-13" dirty="0">
                <a:latin typeface="Times New Roman"/>
                <a:cs typeface="Times New Roman"/>
              </a:rPr>
              <a:t>Παγκόσµια</a:t>
            </a:r>
            <a:r>
              <a:rPr sz="2118" spc="-4" dirty="0">
                <a:latin typeface="Times New Roman"/>
                <a:cs typeface="Times New Roman"/>
              </a:rPr>
              <a:t> </a:t>
            </a:r>
            <a:r>
              <a:rPr sz="2118" spc="-13" dirty="0">
                <a:latin typeface="Times New Roman"/>
                <a:cs typeface="Times New Roman"/>
              </a:rPr>
              <a:t>κατανοµή</a:t>
            </a:r>
            <a:r>
              <a:rPr sz="2118" spc="-9" dirty="0">
                <a:latin typeface="Times New Roman"/>
                <a:cs typeface="Times New Roman"/>
              </a:rPr>
              <a:t> </a:t>
            </a:r>
            <a:r>
              <a:rPr sz="2118" dirty="0">
                <a:latin typeface="Times New Roman"/>
                <a:cs typeface="Times New Roman"/>
              </a:rPr>
              <a:t>νέφωσης</a:t>
            </a:r>
            <a:r>
              <a:rPr sz="2118" spc="-9" dirty="0">
                <a:latin typeface="Times New Roman"/>
                <a:cs typeface="Times New Roman"/>
              </a:rPr>
              <a:t> </a:t>
            </a:r>
            <a:r>
              <a:rPr sz="2118" dirty="0">
                <a:latin typeface="Times New Roman"/>
                <a:cs typeface="Times New Roman"/>
              </a:rPr>
              <a:t>(σε</a:t>
            </a:r>
            <a:r>
              <a:rPr sz="2118" spc="-9" dirty="0">
                <a:latin typeface="Times New Roman"/>
                <a:cs typeface="Times New Roman"/>
              </a:rPr>
              <a:t> </a:t>
            </a:r>
            <a:r>
              <a:rPr sz="2118" spc="-4" dirty="0">
                <a:latin typeface="Times New Roman"/>
                <a:cs typeface="Times New Roman"/>
              </a:rPr>
              <a:t>%)</a:t>
            </a:r>
            <a:endParaRPr sz="2118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36681" y="5739428"/>
            <a:ext cx="3220570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825357" marR="4483" indent="-814711">
              <a:spcBef>
                <a:spcPts val="88"/>
              </a:spcBef>
            </a:pPr>
            <a:r>
              <a:rPr sz="1412" b="1" dirty="0">
                <a:latin typeface="Times New Roman"/>
                <a:cs typeface="Times New Roman"/>
              </a:rPr>
              <a:t>Λιγότερη</a:t>
            </a:r>
            <a:r>
              <a:rPr sz="1412" b="1" spc="-4" dirty="0">
                <a:latin typeface="Times New Roman"/>
                <a:cs typeface="Times New Roman"/>
              </a:rPr>
              <a:t> νέφωση</a:t>
            </a:r>
            <a:r>
              <a:rPr sz="1412" b="1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στο</a:t>
            </a:r>
            <a:r>
              <a:rPr sz="1412" b="1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Βόρειο</a:t>
            </a:r>
            <a:r>
              <a:rPr sz="1412" b="1" spc="4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σε</a:t>
            </a:r>
            <a:r>
              <a:rPr sz="1412" b="1" spc="4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σχέση</a:t>
            </a:r>
            <a:r>
              <a:rPr sz="1412" b="1" spc="22" dirty="0">
                <a:latin typeface="Times New Roman"/>
                <a:cs typeface="Times New Roman"/>
              </a:rPr>
              <a:t> </a:t>
            </a:r>
            <a:r>
              <a:rPr sz="1412" b="1" spc="-9" dirty="0">
                <a:latin typeface="Times New Roman"/>
                <a:cs typeface="Times New Roman"/>
              </a:rPr>
              <a:t>µε </a:t>
            </a:r>
            <a:r>
              <a:rPr sz="1412" b="1" spc="-340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το</a:t>
            </a:r>
            <a:r>
              <a:rPr sz="1412" b="1" spc="-9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Νότιο Ηµισφαίριο</a:t>
            </a:r>
            <a:endParaRPr sz="1412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7700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5052" y="570155"/>
            <a:ext cx="7688356" cy="890868"/>
            <a:chOff x="703326" y="646176"/>
            <a:chExt cx="8713470" cy="1009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3326" y="646176"/>
              <a:ext cx="8713470" cy="10096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81705" y="1143762"/>
              <a:ext cx="2044700" cy="32384"/>
            </a:xfrm>
            <a:custGeom>
              <a:avLst/>
              <a:gdLst/>
              <a:ahLst/>
              <a:cxnLst/>
              <a:rect l="l" t="t" r="r" b="b"/>
              <a:pathLst>
                <a:path w="2044700" h="32384">
                  <a:moveTo>
                    <a:pt x="2044445" y="32004"/>
                  </a:moveTo>
                  <a:lnTo>
                    <a:pt x="2044445" y="0"/>
                  </a:lnTo>
                  <a:lnTo>
                    <a:pt x="0" y="0"/>
                  </a:lnTo>
                  <a:lnTo>
                    <a:pt x="0" y="32004"/>
                  </a:lnTo>
                  <a:lnTo>
                    <a:pt x="2044445" y="32004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2967990" y="1130045"/>
              <a:ext cx="2044700" cy="32384"/>
            </a:xfrm>
            <a:custGeom>
              <a:avLst/>
              <a:gdLst/>
              <a:ahLst/>
              <a:cxnLst/>
              <a:rect l="l" t="t" r="r" b="b"/>
              <a:pathLst>
                <a:path w="2044700" h="32384">
                  <a:moveTo>
                    <a:pt x="2044445" y="32003"/>
                  </a:moveTo>
                  <a:lnTo>
                    <a:pt x="2044445" y="0"/>
                  </a:lnTo>
                  <a:lnTo>
                    <a:pt x="0" y="0"/>
                  </a:lnTo>
                  <a:lnTo>
                    <a:pt x="0" y="32003"/>
                  </a:lnTo>
                  <a:lnTo>
                    <a:pt x="2044445" y="320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28252" y="650389"/>
            <a:ext cx="7203140" cy="37789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382" dirty="0"/>
              <a:t>2.</a:t>
            </a:r>
            <a:r>
              <a:rPr sz="2382" spc="-9" dirty="0"/>
              <a:t> </a:t>
            </a:r>
            <a:r>
              <a:rPr sz="2382" spc="-4" dirty="0"/>
              <a:t>Ρόλος</a:t>
            </a:r>
            <a:r>
              <a:rPr sz="2382" spc="4" dirty="0"/>
              <a:t> </a:t>
            </a:r>
            <a:r>
              <a:rPr sz="2382" spc="-4" dirty="0"/>
              <a:t>των</a:t>
            </a:r>
            <a:r>
              <a:rPr sz="2382" spc="4" dirty="0"/>
              <a:t> </a:t>
            </a:r>
            <a:r>
              <a:rPr sz="2382" spc="-4" dirty="0"/>
              <a:t>Αερολυµάτων</a:t>
            </a:r>
            <a:r>
              <a:rPr sz="2382" spc="-9" dirty="0"/>
              <a:t> </a:t>
            </a:r>
            <a:r>
              <a:rPr sz="2382" dirty="0"/>
              <a:t>για την </a:t>
            </a:r>
            <a:r>
              <a:rPr sz="2382" spc="-4" dirty="0"/>
              <a:t>ηλιακή</a:t>
            </a:r>
            <a:r>
              <a:rPr sz="2382" spc="9" dirty="0"/>
              <a:t> </a:t>
            </a:r>
            <a:r>
              <a:rPr sz="2382" dirty="0"/>
              <a:t>ακτινοβολία</a:t>
            </a:r>
            <a:endParaRPr sz="2382"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7917" y="2179349"/>
            <a:ext cx="4703809" cy="331082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01488" y="835048"/>
            <a:ext cx="6054537" cy="1037048"/>
          </a:xfrm>
          <a:prstGeom prst="rect">
            <a:avLst/>
          </a:prstGeom>
        </p:spPr>
        <p:txBody>
          <a:bodyPr vert="horz" wrap="square" lIns="0" tIns="188819" rIns="0" bIns="0" rtlCol="0">
            <a:spAutoFit/>
          </a:bodyPr>
          <a:lstStyle/>
          <a:p>
            <a:pPr marL="2405471">
              <a:spcBef>
                <a:spcPts val="1487"/>
              </a:spcBef>
            </a:pPr>
            <a:r>
              <a:rPr sz="2382" b="1" spc="-4" dirty="0">
                <a:latin typeface="Times New Roman"/>
                <a:cs typeface="Times New Roman"/>
              </a:rPr>
              <a:t>στην επιφάνεια</a:t>
            </a:r>
            <a:r>
              <a:rPr sz="2382" b="1" spc="-9" dirty="0">
                <a:latin typeface="Times New Roman"/>
                <a:cs typeface="Times New Roman"/>
              </a:rPr>
              <a:t> </a:t>
            </a:r>
            <a:r>
              <a:rPr sz="2382" b="1" spc="-4" dirty="0">
                <a:latin typeface="Times New Roman"/>
                <a:cs typeface="Times New Roman"/>
              </a:rPr>
              <a:t>της Γης</a:t>
            </a:r>
            <a:endParaRPr sz="2382" dirty="0">
              <a:latin typeface="Times New Roman"/>
              <a:cs typeface="Times New Roman"/>
            </a:endParaRPr>
          </a:p>
          <a:p>
            <a:pPr marL="11206">
              <a:spcBef>
                <a:spcPts val="1244"/>
              </a:spcBef>
            </a:pPr>
            <a:r>
              <a:rPr sz="2118" b="1" spc="-4" dirty="0">
                <a:latin typeface="Times New Roman"/>
                <a:cs typeface="Times New Roman"/>
              </a:rPr>
              <a:t>Παγκόσµια</a:t>
            </a:r>
            <a:r>
              <a:rPr sz="2118" b="1" spc="-18" dirty="0">
                <a:latin typeface="Times New Roman"/>
                <a:cs typeface="Times New Roman"/>
              </a:rPr>
              <a:t> </a:t>
            </a:r>
            <a:r>
              <a:rPr sz="2118" b="1" spc="-4" dirty="0">
                <a:latin typeface="Times New Roman"/>
                <a:cs typeface="Times New Roman"/>
              </a:rPr>
              <a:t>κατανοµή</a:t>
            </a:r>
            <a:r>
              <a:rPr sz="2118" b="1" spc="-18" dirty="0">
                <a:latin typeface="Times New Roman"/>
                <a:cs typeface="Times New Roman"/>
              </a:rPr>
              <a:t> </a:t>
            </a:r>
            <a:r>
              <a:rPr sz="2118" b="1" dirty="0">
                <a:latin typeface="Times New Roman"/>
                <a:cs typeface="Times New Roman"/>
              </a:rPr>
              <a:t>οπτικού</a:t>
            </a:r>
            <a:r>
              <a:rPr sz="2118" b="1" spc="-18" dirty="0">
                <a:latin typeface="Times New Roman"/>
                <a:cs typeface="Times New Roman"/>
              </a:rPr>
              <a:t> </a:t>
            </a:r>
            <a:r>
              <a:rPr sz="2118" b="1" spc="-4" dirty="0">
                <a:latin typeface="Times New Roman"/>
                <a:cs typeface="Times New Roman"/>
              </a:rPr>
              <a:t>πάχους</a:t>
            </a:r>
            <a:r>
              <a:rPr sz="2118" b="1" dirty="0">
                <a:latin typeface="Times New Roman"/>
                <a:cs typeface="Times New Roman"/>
              </a:rPr>
              <a:t> </a:t>
            </a:r>
            <a:r>
              <a:rPr sz="2118" b="1" spc="-4" dirty="0">
                <a:latin typeface="Times New Roman"/>
                <a:cs typeface="Times New Roman"/>
              </a:rPr>
              <a:t>Αερολυµάτων</a:t>
            </a:r>
            <a:endParaRPr sz="2118" dirty="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283099" y="1843592"/>
            <a:ext cx="3473824" cy="35859"/>
            <a:chOff x="3568446" y="2089404"/>
            <a:chExt cx="3937000" cy="40640"/>
          </a:xfrm>
        </p:grpSpPr>
        <p:sp>
          <p:nvSpPr>
            <p:cNvPr id="15" name="object 15"/>
            <p:cNvSpPr/>
            <p:nvPr/>
          </p:nvSpPr>
          <p:spPr>
            <a:xfrm>
              <a:off x="3580638" y="2101596"/>
              <a:ext cx="3924300" cy="28575"/>
            </a:xfrm>
            <a:custGeom>
              <a:avLst/>
              <a:gdLst/>
              <a:ahLst/>
              <a:cxnLst/>
              <a:rect l="l" t="t" r="r" b="b"/>
              <a:pathLst>
                <a:path w="3924300" h="28575">
                  <a:moveTo>
                    <a:pt x="3924300" y="28193"/>
                  </a:moveTo>
                  <a:lnTo>
                    <a:pt x="3924300" y="0"/>
                  </a:lnTo>
                  <a:lnTo>
                    <a:pt x="0" y="0"/>
                  </a:lnTo>
                  <a:lnTo>
                    <a:pt x="0" y="28193"/>
                  </a:lnTo>
                  <a:lnTo>
                    <a:pt x="3924300" y="28193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3568446" y="2089404"/>
              <a:ext cx="3924300" cy="28575"/>
            </a:xfrm>
            <a:custGeom>
              <a:avLst/>
              <a:gdLst/>
              <a:ahLst/>
              <a:cxnLst/>
              <a:rect l="l" t="t" r="r" b="b"/>
              <a:pathLst>
                <a:path w="3924300" h="28575">
                  <a:moveTo>
                    <a:pt x="3924300" y="28193"/>
                  </a:moveTo>
                  <a:lnTo>
                    <a:pt x="3924300" y="0"/>
                  </a:lnTo>
                  <a:lnTo>
                    <a:pt x="0" y="0"/>
                  </a:lnTo>
                  <a:lnTo>
                    <a:pt x="0" y="28193"/>
                  </a:lnTo>
                  <a:lnTo>
                    <a:pt x="3924300" y="281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01488" y="1858607"/>
            <a:ext cx="5671857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b="1" spc="-4" dirty="0">
                <a:latin typeface="Times New Roman"/>
                <a:cs typeface="Times New Roman"/>
              </a:rPr>
              <a:t>(</a:t>
            </a:r>
            <a:r>
              <a:rPr sz="1588" b="1" spc="-4" dirty="0" err="1">
                <a:latin typeface="Times New Roman"/>
                <a:cs typeface="Times New Roman"/>
              </a:rPr>
              <a:t>συνολική</a:t>
            </a:r>
            <a:r>
              <a:rPr sz="1588" b="1" spc="4" dirty="0">
                <a:latin typeface="Times New Roman"/>
                <a:cs typeface="Times New Roman"/>
              </a:rPr>
              <a:t> </a:t>
            </a:r>
            <a:r>
              <a:rPr sz="1588" b="1" spc="-4" dirty="0">
                <a:latin typeface="Times New Roman"/>
                <a:cs typeface="Times New Roman"/>
              </a:rPr>
              <a:t>π</a:t>
            </a:r>
            <a:r>
              <a:rPr sz="1588" b="1" spc="-4" dirty="0" err="1">
                <a:latin typeface="Times New Roman"/>
                <a:cs typeface="Times New Roman"/>
              </a:rPr>
              <a:t>οσότητ</a:t>
            </a:r>
            <a:r>
              <a:rPr sz="1588" b="1" spc="-4" dirty="0">
                <a:latin typeface="Times New Roman"/>
                <a:cs typeface="Times New Roman"/>
              </a:rPr>
              <a:t>α</a:t>
            </a:r>
            <a:r>
              <a:rPr lang="el-GR" sz="1588" b="1" spc="-4" dirty="0">
                <a:latin typeface="Times New Roman"/>
                <a:cs typeface="Times New Roman"/>
              </a:rPr>
              <a:t> </a:t>
            </a:r>
            <a:r>
              <a:rPr sz="1588" b="1" spc="-4" dirty="0">
                <a:latin typeface="Times New Roman"/>
                <a:cs typeface="Times New Roman"/>
              </a:rPr>
              <a:t>α</a:t>
            </a:r>
            <a:r>
              <a:rPr sz="1588" b="1" spc="-4" dirty="0" err="1">
                <a:latin typeface="Times New Roman"/>
                <a:cs typeface="Times New Roman"/>
              </a:rPr>
              <a:t>ερολυµάτων</a:t>
            </a:r>
            <a:r>
              <a:rPr sz="1588" b="1" spc="-13" dirty="0">
                <a:latin typeface="Times New Roman"/>
                <a:cs typeface="Times New Roman"/>
              </a:rPr>
              <a:t> </a:t>
            </a:r>
            <a:r>
              <a:rPr sz="1588" b="1" spc="-4" dirty="0">
                <a:latin typeface="Times New Roman"/>
                <a:cs typeface="Times New Roman"/>
              </a:rPr>
              <a:t>στην ατµοσφαιρική</a:t>
            </a:r>
            <a:r>
              <a:rPr sz="1588" b="1" spc="-13" dirty="0">
                <a:latin typeface="Times New Roman"/>
                <a:cs typeface="Times New Roman"/>
              </a:rPr>
              <a:t> </a:t>
            </a:r>
            <a:r>
              <a:rPr lang="el-GR" sz="1588" b="1" spc="-4" dirty="0">
                <a:latin typeface="Times New Roman"/>
                <a:cs typeface="Times New Roman"/>
              </a:rPr>
              <a:t>στήλη</a:t>
            </a:r>
            <a:r>
              <a:rPr sz="1588" b="1" spc="-4" dirty="0">
                <a:latin typeface="Times New Roman"/>
                <a:cs typeface="Times New Roman"/>
              </a:rPr>
              <a:t>)</a:t>
            </a:r>
            <a:endParaRPr sz="1588" dirty="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37024" y="5799991"/>
            <a:ext cx="3840816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34656" marR="4483" indent="-1124010">
              <a:spcBef>
                <a:spcPts val="88"/>
              </a:spcBef>
            </a:pPr>
            <a:r>
              <a:rPr sz="1412" b="1" spc="-4" dirty="0">
                <a:latin typeface="Times New Roman"/>
                <a:cs typeface="Times New Roman"/>
              </a:rPr>
              <a:t>Περισσότερα</a:t>
            </a:r>
            <a:r>
              <a:rPr sz="1412" b="1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αερολύµατα</a:t>
            </a:r>
            <a:r>
              <a:rPr sz="1412" b="1" spc="-9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στο</a:t>
            </a:r>
            <a:r>
              <a:rPr sz="1412" b="1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Βόρειο</a:t>
            </a:r>
            <a:r>
              <a:rPr sz="1412" b="1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σε</a:t>
            </a:r>
            <a:r>
              <a:rPr sz="1412" b="1" spc="4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σχέση</a:t>
            </a:r>
            <a:r>
              <a:rPr sz="1412" b="1" spc="22" dirty="0">
                <a:latin typeface="Times New Roman"/>
                <a:cs typeface="Times New Roman"/>
              </a:rPr>
              <a:t> </a:t>
            </a:r>
            <a:r>
              <a:rPr sz="1412" b="1" spc="-9" dirty="0">
                <a:latin typeface="Times New Roman"/>
                <a:cs typeface="Times New Roman"/>
              </a:rPr>
              <a:t>µε </a:t>
            </a:r>
            <a:r>
              <a:rPr sz="1412" b="1" spc="-340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το</a:t>
            </a:r>
            <a:r>
              <a:rPr sz="1412" b="1" spc="-9" dirty="0">
                <a:latin typeface="Times New Roman"/>
                <a:cs typeface="Times New Roman"/>
              </a:rPr>
              <a:t> </a:t>
            </a:r>
            <a:r>
              <a:rPr sz="1412" b="1" spc="-4" dirty="0">
                <a:latin typeface="Times New Roman"/>
                <a:cs typeface="Times New Roman"/>
              </a:rPr>
              <a:t>Νότιο Ηµισφαίριο</a:t>
            </a:r>
            <a:endParaRPr sz="1412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6143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1792811-62F7-1AC7-60A0-D168D8B0C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6248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FA471442-91BE-2A98-DDBC-A476A1C4C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0681BB-9B9B-4679-F2FA-80F4E6A22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819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120775"/>
            <a:ext cx="720407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780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008" y="70104"/>
            <a:ext cx="9019540" cy="6690359"/>
            <a:chOff x="64008" y="70104"/>
            <a:chExt cx="9019540" cy="66903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2" y="70104"/>
              <a:ext cx="9012936" cy="66903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532" y="70104"/>
              <a:ext cx="9013190" cy="6690359"/>
            </a:xfrm>
            <a:custGeom>
              <a:avLst/>
              <a:gdLst/>
              <a:ahLst/>
              <a:cxnLst/>
              <a:rect l="l" t="t" r="r" b="b"/>
              <a:pathLst>
                <a:path w="9013190" h="6690359">
                  <a:moveTo>
                    <a:pt x="0" y="329819"/>
                  </a:moveTo>
                  <a:lnTo>
                    <a:pt x="3575" y="281088"/>
                  </a:lnTo>
                  <a:lnTo>
                    <a:pt x="13961" y="234576"/>
                  </a:lnTo>
                  <a:lnTo>
                    <a:pt x="30648" y="190791"/>
                  </a:lnTo>
                  <a:lnTo>
                    <a:pt x="53126" y="150245"/>
                  </a:lnTo>
                  <a:lnTo>
                    <a:pt x="80884" y="113448"/>
                  </a:lnTo>
                  <a:lnTo>
                    <a:pt x="113414" y="80911"/>
                  </a:lnTo>
                  <a:lnTo>
                    <a:pt x="150203" y="53144"/>
                  </a:lnTo>
                  <a:lnTo>
                    <a:pt x="190744" y="30660"/>
                  </a:lnTo>
                  <a:lnTo>
                    <a:pt x="234525" y="13967"/>
                  </a:lnTo>
                  <a:lnTo>
                    <a:pt x="281036" y="3576"/>
                  </a:lnTo>
                  <a:lnTo>
                    <a:pt x="329768" y="0"/>
                  </a:lnTo>
                  <a:lnTo>
                    <a:pt x="8683117" y="0"/>
                  </a:lnTo>
                  <a:lnTo>
                    <a:pt x="8731847" y="3576"/>
                  </a:lnTo>
                  <a:lnTo>
                    <a:pt x="8778359" y="13967"/>
                  </a:lnTo>
                  <a:lnTo>
                    <a:pt x="8822144" y="30660"/>
                  </a:lnTo>
                  <a:lnTo>
                    <a:pt x="8862690" y="53144"/>
                  </a:lnTo>
                  <a:lnTo>
                    <a:pt x="8899487" y="80911"/>
                  </a:lnTo>
                  <a:lnTo>
                    <a:pt x="8932024" y="113448"/>
                  </a:lnTo>
                  <a:lnTo>
                    <a:pt x="8959791" y="150245"/>
                  </a:lnTo>
                  <a:lnTo>
                    <a:pt x="8982275" y="190791"/>
                  </a:lnTo>
                  <a:lnTo>
                    <a:pt x="8998968" y="234576"/>
                  </a:lnTo>
                  <a:lnTo>
                    <a:pt x="9009359" y="281088"/>
                  </a:lnTo>
                  <a:lnTo>
                    <a:pt x="9012936" y="329819"/>
                  </a:lnTo>
                  <a:lnTo>
                    <a:pt x="9012936" y="6360591"/>
                  </a:lnTo>
                  <a:lnTo>
                    <a:pt x="9009359" y="6409323"/>
                  </a:lnTo>
                  <a:lnTo>
                    <a:pt x="8998968" y="6455834"/>
                  </a:lnTo>
                  <a:lnTo>
                    <a:pt x="8982275" y="6499615"/>
                  </a:lnTo>
                  <a:lnTo>
                    <a:pt x="8959791" y="6540156"/>
                  </a:lnTo>
                  <a:lnTo>
                    <a:pt x="8932024" y="6576945"/>
                  </a:lnTo>
                  <a:lnTo>
                    <a:pt x="8899487" y="6609475"/>
                  </a:lnTo>
                  <a:lnTo>
                    <a:pt x="8862690" y="6637233"/>
                  </a:lnTo>
                  <a:lnTo>
                    <a:pt x="8822144" y="6659711"/>
                  </a:lnTo>
                  <a:lnTo>
                    <a:pt x="8778359" y="6676398"/>
                  </a:lnTo>
                  <a:lnTo>
                    <a:pt x="8731847" y="6686784"/>
                  </a:lnTo>
                  <a:lnTo>
                    <a:pt x="8683117" y="6690360"/>
                  </a:lnTo>
                  <a:lnTo>
                    <a:pt x="329768" y="6690360"/>
                  </a:lnTo>
                  <a:lnTo>
                    <a:pt x="281036" y="6686784"/>
                  </a:lnTo>
                  <a:lnTo>
                    <a:pt x="234525" y="6676398"/>
                  </a:lnTo>
                  <a:lnTo>
                    <a:pt x="190744" y="6659711"/>
                  </a:lnTo>
                  <a:lnTo>
                    <a:pt x="150203" y="6637233"/>
                  </a:lnTo>
                  <a:lnTo>
                    <a:pt x="113414" y="6609475"/>
                  </a:lnTo>
                  <a:lnTo>
                    <a:pt x="80884" y="6576945"/>
                  </a:lnTo>
                  <a:lnTo>
                    <a:pt x="53126" y="6540156"/>
                  </a:lnTo>
                  <a:lnTo>
                    <a:pt x="30648" y="6499615"/>
                  </a:lnTo>
                  <a:lnTo>
                    <a:pt x="13961" y="6455834"/>
                  </a:lnTo>
                  <a:lnTo>
                    <a:pt x="3575" y="6409323"/>
                  </a:lnTo>
                  <a:lnTo>
                    <a:pt x="0" y="6360591"/>
                  </a:lnTo>
                  <a:lnTo>
                    <a:pt x="0" y="32981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008" y="1397508"/>
              <a:ext cx="9019540" cy="120650"/>
            </a:xfrm>
            <a:custGeom>
              <a:avLst/>
              <a:gdLst/>
              <a:ahLst/>
              <a:cxnLst/>
              <a:rect l="l" t="t" r="r" b="b"/>
              <a:pathLst>
                <a:path w="9019540" h="120650">
                  <a:moveTo>
                    <a:pt x="9019032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9019032" y="120396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E6B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3792" y="1517968"/>
            <a:ext cx="9019540" cy="675185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59055" rIns="0" bIns="0" rtlCol="0">
            <a:spAutoFit/>
          </a:bodyPr>
          <a:lstStyle/>
          <a:p>
            <a:pPr marL="3630929" marR="799465" indent="-2828925">
              <a:lnSpc>
                <a:spcPct val="100000"/>
              </a:lnSpc>
              <a:spcBef>
                <a:spcPts val="465"/>
              </a:spcBef>
            </a:pPr>
            <a:r>
              <a:rPr lang="el-GR" spc="-15" dirty="0"/>
              <a:t>Ενεργειακό ι</a:t>
            </a:r>
            <a:r>
              <a:rPr spc="-15" dirty="0" err="1"/>
              <a:t>σοζύγιο</a:t>
            </a:r>
            <a:endParaRPr spc="-15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2563661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Γενικός ορισμός</a:t>
            </a:r>
            <a:r>
              <a:rPr lang="en-GB" sz="2400" dirty="0"/>
              <a:t>: </a:t>
            </a:r>
            <a:r>
              <a:rPr lang="el-GR" sz="2400" dirty="0"/>
              <a:t> το άθροισμα σε </a:t>
            </a:r>
            <a:r>
              <a:rPr lang="en-GB" sz="2400" dirty="0"/>
              <a:t>W/m2</a:t>
            </a:r>
            <a:r>
              <a:rPr lang="el-GR" sz="2400" dirty="0"/>
              <a:t> </a:t>
            </a:r>
            <a:endParaRPr lang="en-GB" sz="2400" dirty="0"/>
          </a:p>
          <a:p>
            <a:endParaRPr lang="en-GB" sz="2400" dirty="0"/>
          </a:p>
          <a:p>
            <a:r>
              <a:rPr lang="el-GR" sz="2400" dirty="0"/>
              <a:t>του ισοζυγίου ακτινοβολίας, </a:t>
            </a:r>
            <a:endParaRPr lang="en-GB" sz="2400" dirty="0"/>
          </a:p>
          <a:p>
            <a:r>
              <a:rPr lang="el-GR" sz="2400" dirty="0"/>
              <a:t>της αισθητής θερμότητας (</a:t>
            </a:r>
            <a:r>
              <a:rPr lang="en-GB" sz="2400" dirty="0"/>
              <a:t>sensible heat) </a:t>
            </a:r>
            <a:r>
              <a:rPr lang="el-GR" sz="2400" dirty="0"/>
              <a:t>και </a:t>
            </a:r>
            <a:endParaRPr lang="en-GB" sz="2400" dirty="0"/>
          </a:p>
          <a:p>
            <a:r>
              <a:rPr lang="el-GR" sz="2400" dirty="0"/>
              <a:t>της λανθάνουσας θερμότητας (</a:t>
            </a:r>
            <a:r>
              <a:rPr lang="en-GB" sz="2400" dirty="0"/>
              <a:t>latent heat).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329938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484" y="67056"/>
            <a:ext cx="9020810" cy="6696709"/>
            <a:chOff x="62484" y="67056"/>
            <a:chExt cx="9020810" cy="66967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2" y="70104"/>
              <a:ext cx="9012936" cy="66903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532" y="70104"/>
              <a:ext cx="9013190" cy="6690359"/>
            </a:xfrm>
            <a:custGeom>
              <a:avLst/>
              <a:gdLst/>
              <a:ahLst/>
              <a:cxnLst/>
              <a:rect l="l" t="t" r="r" b="b"/>
              <a:pathLst>
                <a:path w="9013190" h="6690359">
                  <a:moveTo>
                    <a:pt x="0" y="329819"/>
                  </a:moveTo>
                  <a:lnTo>
                    <a:pt x="3575" y="281088"/>
                  </a:lnTo>
                  <a:lnTo>
                    <a:pt x="13961" y="234576"/>
                  </a:lnTo>
                  <a:lnTo>
                    <a:pt x="30648" y="190791"/>
                  </a:lnTo>
                  <a:lnTo>
                    <a:pt x="53126" y="150245"/>
                  </a:lnTo>
                  <a:lnTo>
                    <a:pt x="80884" y="113448"/>
                  </a:lnTo>
                  <a:lnTo>
                    <a:pt x="113414" y="80911"/>
                  </a:lnTo>
                  <a:lnTo>
                    <a:pt x="150203" y="53144"/>
                  </a:lnTo>
                  <a:lnTo>
                    <a:pt x="190744" y="30660"/>
                  </a:lnTo>
                  <a:lnTo>
                    <a:pt x="234525" y="13967"/>
                  </a:lnTo>
                  <a:lnTo>
                    <a:pt x="281036" y="3576"/>
                  </a:lnTo>
                  <a:lnTo>
                    <a:pt x="329768" y="0"/>
                  </a:lnTo>
                  <a:lnTo>
                    <a:pt x="8683117" y="0"/>
                  </a:lnTo>
                  <a:lnTo>
                    <a:pt x="8731847" y="3576"/>
                  </a:lnTo>
                  <a:lnTo>
                    <a:pt x="8778359" y="13967"/>
                  </a:lnTo>
                  <a:lnTo>
                    <a:pt x="8822144" y="30660"/>
                  </a:lnTo>
                  <a:lnTo>
                    <a:pt x="8862690" y="53144"/>
                  </a:lnTo>
                  <a:lnTo>
                    <a:pt x="8899487" y="80911"/>
                  </a:lnTo>
                  <a:lnTo>
                    <a:pt x="8932024" y="113448"/>
                  </a:lnTo>
                  <a:lnTo>
                    <a:pt x="8959791" y="150245"/>
                  </a:lnTo>
                  <a:lnTo>
                    <a:pt x="8982275" y="190791"/>
                  </a:lnTo>
                  <a:lnTo>
                    <a:pt x="8998968" y="234576"/>
                  </a:lnTo>
                  <a:lnTo>
                    <a:pt x="9009359" y="281088"/>
                  </a:lnTo>
                  <a:lnTo>
                    <a:pt x="9012936" y="329819"/>
                  </a:lnTo>
                  <a:lnTo>
                    <a:pt x="9012936" y="6360591"/>
                  </a:lnTo>
                  <a:lnTo>
                    <a:pt x="9009359" y="6409323"/>
                  </a:lnTo>
                  <a:lnTo>
                    <a:pt x="8998968" y="6455834"/>
                  </a:lnTo>
                  <a:lnTo>
                    <a:pt x="8982275" y="6499615"/>
                  </a:lnTo>
                  <a:lnTo>
                    <a:pt x="8959791" y="6540156"/>
                  </a:lnTo>
                  <a:lnTo>
                    <a:pt x="8932024" y="6576945"/>
                  </a:lnTo>
                  <a:lnTo>
                    <a:pt x="8899487" y="6609475"/>
                  </a:lnTo>
                  <a:lnTo>
                    <a:pt x="8862690" y="6637233"/>
                  </a:lnTo>
                  <a:lnTo>
                    <a:pt x="8822144" y="6659711"/>
                  </a:lnTo>
                  <a:lnTo>
                    <a:pt x="8778359" y="6676398"/>
                  </a:lnTo>
                  <a:lnTo>
                    <a:pt x="8731847" y="6686784"/>
                  </a:lnTo>
                  <a:lnTo>
                    <a:pt x="8683117" y="6690360"/>
                  </a:lnTo>
                  <a:lnTo>
                    <a:pt x="329768" y="6690360"/>
                  </a:lnTo>
                  <a:lnTo>
                    <a:pt x="281036" y="6686784"/>
                  </a:lnTo>
                  <a:lnTo>
                    <a:pt x="234525" y="6676398"/>
                  </a:lnTo>
                  <a:lnTo>
                    <a:pt x="190744" y="6659711"/>
                  </a:lnTo>
                  <a:lnTo>
                    <a:pt x="150203" y="6637233"/>
                  </a:lnTo>
                  <a:lnTo>
                    <a:pt x="113414" y="6609475"/>
                  </a:lnTo>
                  <a:lnTo>
                    <a:pt x="80884" y="6576945"/>
                  </a:lnTo>
                  <a:lnTo>
                    <a:pt x="53126" y="6540156"/>
                  </a:lnTo>
                  <a:lnTo>
                    <a:pt x="30648" y="6499615"/>
                  </a:lnTo>
                  <a:lnTo>
                    <a:pt x="13961" y="6455834"/>
                  </a:lnTo>
                  <a:lnTo>
                    <a:pt x="3575" y="6409323"/>
                  </a:lnTo>
                  <a:lnTo>
                    <a:pt x="0" y="6360591"/>
                  </a:lnTo>
                  <a:lnTo>
                    <a:pt x="0" y="32981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008" y="1397508"/>
              <a:ext cx="9019540" cy="120650"/>
            </a:xfrm>
            <a:custGeom>
              <a:avLst/>
              <a:gdLst/>
              <a:ahLst/>
              <a:cxnLst/>
              <a:rect l="l" t="t" r="r" b="b"/>
              <a:pathLst>
                <a:path w="9019540" h="120650">
                  <a:moveTo>
                    <a:pt x="9019032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9019032" y="120396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E6B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008" y="2976372"/>
              <a:ext cx="9019540" cy="111760"/>
            </a:xfrm>
            <a:custGeom>
              <a:avLst/>
              <a:gdLst/>
              <a:ahLst/>
              <a:cxnLst/>
              <a:rect l="l" t="t" r="r" b="b"/>
              <a:pathLst>
                <a:path w="9019540" h="111760">
                  <a:moveTo>
                    <a:pt x="9019032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9019032" y="111251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9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007" y="1517903"/>
            <a:ext cx="9019540" cy="1458595"/>
          </a:xfrm>
          <a:prstGeom prst="rect">
            <a:avLst/>
          </a:prstGeom>
          <a:solidFill>
            <a:srgbClr val="D24717"/>
          </a:solidFill>
        </p:spPr>
        <p:txBody>
          <a:bodyPr vert="horz" wrap="square" lIns="0" tIns="363855" rIns="0" bIns="0" rtlCol="0">
            <a:spAutoFit/>
          </a:bodyPr>
          <a:lstStyle/>
          <a:p>
            <a:pPr marL="832485">
              <a:lnSpc>
                <a:spcPct val="100000"/>
              </a:lnSpc>
              <a:spcBef>
                <a:spcPts val="2865"/>
              </a:spcBef>
            </a:pPr>
            <a:r>
              <a:rPr spc="-15" dirty="0"/>
              <a:t>Φασματική</a:t>
            </a:r>
            <a:r>
              <a:rPr spc="15" dirty="0"/>
              <a:t> </a:t>
            </a:r>
            <a:r>
              <a:rPr spc="-30" dirty="0"/>
              <a:t>κατανομή</a:t>
            </a:r>
            <a:r>
              <a:rPr spc="40" dirty="0"/>
              <a:t> </a:t>
            </a:r>
            <a:r>
              <a:rPr spc="-20" dirty="0"/>
              <a:t>ακτινοβολίας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8383" y="548640"/>
            <a:ext cx="640842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" y="1143000"/>
            <a:ext cx="9067800" cy="476707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143000"/>
            <a:ext cx="3742944" cy="5486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1143000"/>
            <a:ext cx="3823715" cy="54864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16754" y="395985"/>
            <a:ext cx="331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IR</a:t>
            </a:r>
          </a:p>
        </p:txBody>
      </p:sp>
      <p:sp>
        <p:nvSpPr>
          <p:cNvPr id="7" name="object 7"/>
          <p:cNvSpPr/>
          <p:nvPr/>
        </p:nvSpPr>
        <p:spPr>
          <a:xfrm>
            <a:off x="715518" y="787145"/>
            <a:ext cx="3886200" cy="0"/>
          </a:xfrm>
          <a:custGeom>
            <a:avLst/>
            <a:gdLst/>
            <a:ahLst/>
            <a:cxnLst/>
            <a:rect l="l" t="t" r="r" b="b"/>
            <a:pathLst>
              <a:path w="3886200">
                <a:moveTo>
                  <a:pt x="0" y="0"/>
                </a:moveTo>
                <a:lnTo>
                  <a:pt x="3886200" y="0"/>
                </a:lnTo>
              </a:path>
            </a:pathLst>
          </a:custGeom>
          <a:ln w="28956">
            <a:solidFill>
              <a:srgbClr val="CC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1C29C7-934F-5B57-5727-90679AF7464D}"/>
              </a:ext>
            </a:extLst>
          </p:cNvPr>
          <p:cNvSpPr txBox="1"/>
          <p:nvPr/>
        </p:nvSpPr>
        <p:spPr>
          <a:xfrm>
            <a:off x="2148231" y="387035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VIS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7134" y="1075764"/>
            <a:ext cx="5486399" cy="4202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0358" y="278330"/>
            <a:ext cx="6977343" cy="5794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859" rIns="0" bIns="0" rtlCol="0">
            <a:spAutoFit/>
          </a:bodyPr>
          <a:lstStyle/>
          <a:p>
            <a:pPr marL="85169" algn="ctr">
              <a:spcBef>
                <a:spcPts val="282"/>
              </a:spcBef>
            </a:pPr>
            <a:r>
              <a:rPr lang="el-GR" sz="1765" b="1" spc="-4" dirty="0">
                <a:solidFill>
                  <a:schemeClr val="tx1"/>
                </a:solidFill>
              </a:rPr>
              <a:t>ΔΙΑΔΟΣΗ ΑΚΤΙΝΟΒΟΛΙΑΣ ΣΤΗΝ ΑΤΜΟΣΦΑΙΡΑ</a:t>
            </a:r>
            <a:r>
              <a:rPr lang="el-GR" sz="1765" spc="-4" dirty="0"/>
              <a:t> </a:t>
            </a:r>
            <a:r>
              <a:rPr sz="1765" spc="-4" dirty="0"/>
              <a:t>α</a:t>
            </a:r>
            <a:r>
              <a:rPr sz="1765" spc="-4" dirty="0" err="1"/>
              <a:t>κτινο</a:t>
            </a:r>
            <a:r>
              <a:rPr sz="1765" spc="-4" dirty="0"/>
              <a:t>βολία</a:t>
            </a:r>
            <a:r>
              <a:rPr sz="1765" spc="13" dirty="0"/>
              <a:t> </a:t>
            </a:r>
            <a:r>
              <a:rPr sz="1765" spc="-4" dirty="0"/>
              <a:t>στην</a:t>
            </a:r>
            <a:r>
              <a:rPr sz="1765" spc="13" dirty="0"/>
              <a:t> </a:t>
            </a:r>
            <a:r>
              <a:rPr sz="1765" spc="-4" dirty="0"/>
              <a:t>κορυφή</a:t>
            </a:r>
            <a:r>
              <a:rPr sz="1765" spc="4" dirty="0"/>
              <a:t> </a:t>
            </a:r>
            <a:r>
              <a:rPr sz="1765" spc="-4" dirty="0"/>
              <a:t>της</a:t>
            </a:r>
            <a:r>
              <a:rPr sz="1765" spc="13" dirty="0"/>
              <a:t> </a:t>
            </a:r>
            <a:r>
              <a:rPr sz="1765" spc="-4" dirty="0"/>
              <a:t>ατµόσφαιρας</a:t>
            </a:r>
            <a:endParaRPr sz="1765" dirty="0"/>
          </a:p>
        </p:txBody>
      </p:sp>
      <p:sp>
        <p:nvSpPr>
          <p:cNvPr id="4" name="object 4"/>
          <p:cNvSpPr/>
          <p:nvPr/>
        </p:nvSpPr>
        <p:spPr>
          <a:xfrm>
            <a:off x="1581373" y="1009874"/>
            <a:ext cx="503144" cy="335056"/>
          </a:xfrm>
          <a:custGeom>
            <a:avLst/>
            <a:gdLst/>
            <a:ahLst/>
            <a:cxnLst/>
            <a:rect l="l" t="t" r="r" b="b"/>
            <a:pathLst>
              <a:path w="570230" h="379730">
                <a:moveTo>
                  <a:pt x="508844" y="333419"/>
                </a:moveTo>
                <a:lnTo>
                  <a:pt x="7619" y="761"/>
                </a:lnTo>
                <a:lnTo>
                  <a:pt x="3809" y="0"/>
                </a:lnTo>
                <a:lnTo>
                  <a:pt x="762" y="2285"/>
                </a:lnTo>
                <a:lnTo>
                  <a:pt x="0" y="6095"/>
                </a:lnTo>
                <a:lnTo>
                  <a:pt x="2286" y="9143"/>
                </a:lnTo>
                <a:lnTo>
                  <a:pt x="503700" y="341181"/>
                </a:lnTo>
                <a:lnTo>
                  <a:pt x="508844" y="333419"/>
                </a:lnTo>
                <a:close/>
              </a:path>
              <a:path w="570230" h="379730">
                <a:moveTo>
                  <a:pt x="521969" y="373421"/>
                </a:moveTo>
                <a:lnTo>
                  <a:pt x="521969" y="343661"/>
                </a:lnTo>
                <a:lnTo>
                  <a:pt x="521207" y="346709"/>
                </a:lnTo>
                <a:lnTo>
                  <a:pt x="518159" y="348995"/>
                </a:lnTo>
                <a:lnTo>
                  <a:pt x="514350" y="348233"/>
                </a:lnTo>
                <a:lnTo>
                  <a:pt x="503700" y="341181"/>
                </a:lnTo>
                <a:lnTo>
                  <a:pt x="485394" y="368807"/>
                </a:lnTo>
                <a:lnTo>
                  <a:pt x="521969" y="373421"/>
                </a:lnTo>
                <a:close/>
              </a:path>
              <a:path w="570230" h="379730">
                <a:moveTo>
                  <a:pt x="521969" y="343661"/>
                </a:moveTo>
                <a:lnTo>
                  <a:pt x="519683" y="340613"/>
                </a:lnTo>
                <a:lnTo>
                  <a:pt x="508844" y="333419"/>
                </a:lnTo>
                <a:lnTo>
                  <a:pt x="503700" y="341181"/>
                </a:lnTo>
                <a:lnTo>
                  <a:pt x="514350" y="348233"/>
                </a:lnTo>
                <a:lnTo>
                  <a:pt x="518159" y="348995"/>
                </a:lnTo>
                <a:lnTo>
                  <a:pt x="521207" y="346709"/>
                </a:lnTo>
                <a:lnTo>
                  <a:pt x="521969" y="343661"/>
                </a:lnTo>
                <a:close/>
              </a:path>
              <a:path w="570230" h="379730">
                <a:moveTo>
                  <a:pt x="569976" y="379475"/>
                </a:moveTo>
                <a:lnTo>
                  <a:pt x="527303" y="305561"/>
                </a:lnTo>
                <a:lnTo>
                  <a:pt x="508844" y="333419"/>
                </a:lnTo>
                <a:lnTo>
                  <a:pt x="519683" y="340613"/>
                </a:lnTo>
                <a:lnTo>
                  <a:pt x="521969" y="343661"/>
                </a:lnTo>
                <a:lnTo>
                  <a:pt x="521969" y="373421"/>
                </a:lnTo>
                <a:lnTo>
                  <a:pt x="569976" y="3794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89412" y="1546412"/>
            <a:ext cx="1344706" cy="201706"/>
          </a:xfrm>
          <a:custGeom>
            <a:avLst/>
            <a:gdLst/>
            <a:ahLst/>
            <a:cxnLst/>
            <a:rect l="l" t="t" r="r" b="b"/>
            <a:pathLst>
              <a:path w="1524000" h="228600">
                <a:moveTo>
                  <a:pt x="0" y="0"/>
                </a:moveTo>
                <a:lnTo>
                  <a:pt x="10025" y="44541"/>
                </a:lnTo>
                <a:lnTo>
                  <a:pt x="37337" y="80867"/>
                </a:lnTo>
                <a:lnTo>
                  <a:pt x="77795" y="105334"/>
                </a:lnTo>
                <a:lnTo>
                  <a:pt x="127254" y="114299"/>
                </a:lnTo>
                <a:lnTo>
                  <a:pt x="634746" y="114299"/>
                </a:lnTo>
                <a:lnTo>
                  <a:pt x="684204" y="123265"/>
                </a:lnTo>
                <a:lnTo>
                  <a:pt x="724662" y="147732"/>
                </a:lnTo>
                <a:lnTo>
                  <a:pt x="751974" y="184058"/>
                </a:lnTo>
                <a:lnTo>
                  <a:pt x="762000" y="228599"/>
                </a:lnTo>
                <a:lnTo>
                  <a:pt x="772025" y="184058"/>
                </a:lnTo>
                <a:lnTo>
                  <a:pt x="799338" y="147732"/>
                </a:lnTo>
                <a:lnTo>
                  <a:pt x="839795" y="123265"/>
                </a:lnTo>
                <a:lnTo>
                  <a:pt x="889253" y="114299"/>
                </a:lnTo>
                <a:lnTo>
                  <a:pt x="1396746" y="114299"/>
                </a:lnTo>
                <a:lnTo>
                  <a:pt x="1446204" y="105334"/>
                </a:lnTo>
                <a:lnTo>
                  <a:pt x="1486662" y="80867"/>
                </a:lnTo>
                <a:lnTo>
                  <a:pt x="1513974" y="44541"/>
                </a:lnTo>
                <a:lnTo>
                  <a:pt x="15240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6917" y="1673710"/>
            <a:ext cx="1892113" cy="33730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109263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απορροφώµενη ακτινοβολία 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από</a:t>
            </a:r>
            <a:r>
              <a:rPr kumimoji="0" sz="1059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το</a:t>
            </a:r>
            <a:r>
              <a:rPr kumimoji="0" sz="1059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έδαφος</a:t>
            </a:r>
            <a:r>
              <a:rPr kumimoji="0" sz="1059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(ξηρά+ωκεανούς)</a:t>
            </a:r>
            <a:endParaRPr kumimoji="0" sz="105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33620" y="2032747"/>
            <a:ext cx="1638299" cy="33730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85801" marR="4483" lvl="0" indent="-475155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απορροφώµενη ακτινοβολία </a:t>
            </a:r>
            <a:r>
              <a:rPr kumimoji="0" sz="1059" b="1" i="0" u="none" strike="noStrike" kern="1200" cap="none" spc="-2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από</a:t>
            </a:r>
            <a:r>
              <a:rPr kumimoji="0" sz="1059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τα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νέφη</a:t>
            </a:r>
            <a:endParaRPr kumimoji="0" sz="105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404584" y="1459678"/>
            <a:ext cx="1785657" cy="1147482"/>
            <a:chOff x="4839461" y="1654301"/>
            <a:chExt cx="2023745" cy="1300480"/>
          </a:xfrm>
        </p:grpSpPr>
        <p:sp>
          <p:nvSpPr>
            <p:cNvPr id="9" name="object 9"/>
            <p:cNvSpPr/>
            <p:nvPr/>
          </p:nvSpPr>
          <p:spPr>
            <a:xfrm>
              <a:off x="4839462" y="1654301"/>
              <a:ext cx="1418590" cy="1300480"/>
            </a:xfrm>
            <a:custGeom>
              <a:avLst/>
              <a:gdLst/>
              <a:ahLst/>
              <a:cxnLst/>
              <a:rect l="l" t="t" r="r" b="b"/>
              <a:pathLst>
                <a:path w="1418589" h="1300480">
                  <a:moveTo>
                    <a:pt x="76200" y="97536"/>
                  </a:moveTo>
                  <a:lnTo>
                    <a:pt x="37338" y="22098"/>
                  </a:lnTo>
                  <a:lnTo>
                    <a:pt x="0" y="99060"/>
                  </a:lnTo>
                  <a:lnTo>
                    <a:pt x="33528" y="98399"/>
                  </a:lnTo>
                  <a:lnTo>
                    <a:pt x="33680" y="98386"/>
                  </a:lnTo>
                  <a:lnTo>
                    <a:pt x="40386" y="647700"/>
                  </a:lnTo>
                  <a:lnTo>
                    <a:pt x="41910" y="650748"/>
                  </a:lnTo>
                  <a:lnTo>
                    <a:pt x="44958" y="652272"/>
                  </a:lnTo>
                  <a:lnTo>
                    <a:pt x="48768" y="650748"/>
                  </a:lnTo>
                  <a:lnTo>
                    <a:pt x="50292" y="647700"/>
                  </a:lnTo>
                  <a:lnTo>
                    <a:pt x="42837" y="98209"/>
                  </a:lnTo>
                  <a:lnTo>
                    <a:pt x="76200" y="97536"/>
                  </a:lnTo>
                  <a:close/>
                </a:path>
                <a:path w="1418589" h="1300480">
                  <a:moveTo>
                    <a:pt x="1418082" y="1296162"/>
                  </a:moveTo>
                  <a:lnTo>
                    <a:pt x="1417320" y="1292352"/>
                  </a:lnTo>
                  <a:lnTo>
                    <a:pt x="525500" y="58928"/>
                  </a:lnTo>
                  <a:lnTo>
                    <a:pt x="552450" y="39624"/>
                  </a:lnTo>
                  <a:lnTo>
                    <a:pt x="477012" y="0"/>
                  </a:lnTo>
                  <a:lnTo>
                    <a:pt x="490728" y="83820"/>
                  </a:lnTo>
                  <a:lnTo>
                    <a:pt x="509778" y="70180"/>
                  </a:lnTo>
                  <a:lnTo>
                    <a:pt x="517931" y="64338"/>
                  </a:lnTo>
                  <a:lnTo>
                    <a:pt x="1409700" y="1297686"/>
                  </a:lnTo>
                  <a:lnTo>
                    <a:pt x="1412748" y="1299972"/>
                  </a:lnTo>
                  <a:lnTo>
                    <a:pt x="1416558" y="1299210"/>
                  </a:lnTo>
                  <a:lnTo>
                    <a:pt x="1418082" y="12961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871972" y="1752599"/>
              <a:ext cx="986155" cy="228600"/>
            </a:xfrm>
            <a:custGeom>
              <a:avLst/>
              <a:gdLst/>
              <a:ahLst/>
              <a:cxnLst/>
              <a:rect l="l" t="t" r="r" b="b"/>
              <a:pathLst>
                <a:path w="986154" h="228600">
                  <a:moveTo>
                    <a:pt x="0" y="0"/>
                  </a:moveTo>
                  <a:lnTo>
                    <a:pt x="6429" y="44541"/>
                  </a:lnTo>
                  <a:lnTo>
                    <a:pt x="24003" y="80867"/>
                  </a:lnTo>
                  <a:lnTo>
                    <a:pt x="50149" y="105334"/>
                  </a:lnTo>
                  <a:lnTo>
                    <a:pt x="82295" y="114299"/>
                  </a:lnTo>
                  <a:lnTo>
                    <a:pt x="410717" y="114299"/>
                  </a:lnTo>
                  <a:lnTo>
                    <a:pt x="442864" y="123265"/>
                  </a:lnTo>
                  <a:lnTo>
                    <a:pt x="469011" y="147732"/>
                  </a:lnTo>
                  <a:lnTo>
                    <a:pt x="486584" y="184058"/>
                  </a:lnTo>
                  <a:lnTo>
                    <a:pt x="493013" y="228599"/>
                  </a:lnTo>
                  <a:lnTo>
                    <a:pt x="499443" y="184058"/>
                  </a:lnTo>
                  <a:lnTo>
                    <a:pt x="517017" y="147732"/>
                  </a:lnTo>
                  <a:lnTo>
                    <a:pt x="543163" y="123265"/>
                  </a:lnTo>
                  <a:lnTo>
                    <a:pt x="575310" y="114299"/>
                  </a:lnTo>
                  <a:lnTo>
                    <a:pt x="903731" y="114299"/>
                  </a:lnTo>
                  <a:lnTo>
                    <a:pt x="935878" y="105334"/>
                  </a:lnTo>
                  <a:lnTo>
                    <a:pt x="962025" y="80867"/>
                  </a:lnTo>
                  <a:lnTo>
                    <a:pt x="979598" y="44541"/>
                  </a:lnTo>
                  <a:lnTo>
                    <a:pt x="986027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045561" y="1673710"/>
            <a:ext cx="1478056" cy="33730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42918" marR="4483" lvl="0" indent="-332272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ανακλώµενη ακτινοβολία </a:t>
            </a:r>
            <a:r>
              <a:rPr kumimoji="0" sz="1059" b="1" i="0" u="none" strike="noStrike" kern="1200" cap="none" spc="-2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από</a:t>
            </a:r>
            <a:r>
              <a:rPr kumimoji="0" sz="1059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το</a:t>
            </a:r>
            <a:r>
              <a:rPr kumimoji="0" sz="1059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έδαφος</a:t>
            </a:r>
            <a:endParaRPr kumimoji="0" sz="105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69193" y="2108050"/>
            <a:ext cx="1478056" cy="33730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05675" marR="4483" lvl="0" indent="-395028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ανακλώµενη ακτινοβολία </a:t>
            </a:r>
            <a:r>
              <a:rPr kumimoji="0" sz="1059" b="1" i="0" u="none" strike="noStrike" kern="1200" cap="none" spc="-2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από</a:t>
            </a:r>
            <a:r>
              <a:rPr kumimoji="0" sz="1059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τα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νέφη</a:t>
            </a:r>
            <a:endParaRPr kumimoji="0" sz="105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58130" y="1479176"/>
            <a:ext cx="67235" cy="609600"/>
          </a:xfrm>
          <a:custGeom>
            <a:avLst/>
            <a:gdLst/>
            <a:ahLst/>
            <a:cxnLst/>
            <a:rect l="l" t="t" r="r" b="b"/>
            <a:pathLst>
              <a:path w="76200" h="690880">
                <a:moveTo>
                  <a:pt x="76200" y="76199"/>
                </a:moveTo>
                <a:lnTo>
                  <a:pt x="38100" y="0"/>
                </a:lnTo>
                <a:lnTo>
                  <a:pt x="0" y="76199"/>
                </a:lnTo>
                <a:lnTo>
                  <a:pt x="33527" y="76199"/>
                </a:lnTo>
                <a:lnTo>
                  <a:pt x="33527" y="63245"/>
                </a:lnTo>
                <a:lnTo>
                  <a:pt x="35051" y="60197"/>
                </a:lnTo>
                <a:lnTo>
                  <a:pt x="38100" y="58673"/>
                </a:lnTo>
                <a:lnTo>
                  <a:pt x="41909" y="60197"/>
                </a:lnTo>
                <a:lnTo>
                  <a:pt x="42672" y="63245"/>
                </a:lnTo>
                <a:lnTo>
                  <a:pt x="42672" y="76199"/>
                </a:lnTo>
                <a:lnTo>
                  <a:pt x="76200" y="76199"/>
                </a:lnTo>
                <a:close/>
              </a:path>
              <a:path w="76200" h="690880">
                <a:moveTo>
                  <a:pt x="42672" y="76199"/>
                </a:moveTo>
                <a:lnTo>
                  <a:pt x="42672" y="63245"/>
                </a:lnTo>
                <a:lnTo>
                  <a:pt x="41909" y="60197"/>
                </a:lnTo>
                <a:lnTo>
                  <a:pt x="38100" y="58673"/>
                </a:lnTo>
                <a:lnTo>
                  <a:pt x="35051" y="60197"/>
                </a:lnTo>
                <a:lnTo>
                  <a:pt x="33527" y="63245"/>
                </a:lnTo>
                <a:lnTo>
                  <a:pt x="33527" y="76199"/>
                </a:lnTo>
                <a:lnTo>
                  <a:pt x="42672" y="76199"/>
                </a:lnTo>
                <a:close/>
              </a:path>
              <a:path w="76200" h="690880">
                <a:moveTo>
                  <a:pt x="42672" y="685799"/>
                </a:moveTo>
                <a:lnTo>
                  <a:pt x="42672" y="76199"/>
                </a:lnTo>
                <a:lnTo>
                  <a:pt x="33527" y="76199"/>
                </a:lnTo>
                <a:lnTo>
                  <a:pt x="33527" y="685799"/>
                </a:lnTo>
                <a:lnTo>
                  <a:pt x="35051" y="688847"/>
                </a:lnTo>
                <a:lnTo>
                  <a:pt x="38100" y="690371"/>
                </a:lnTo>
                <a:lnTo>
                  <a:pt x="41909" y="688847"/>
                </a:lnTo>
                <a:lnTo>
                  <a:pt x="42672" y="6857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28149" y="2436158"/>
            <a:ext cx="1478056" cy="33730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63615" marR="4483" lvl="0" indent="-152968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ανακλώµενη ακτινοβολία </a:t>
            </a:r>
            <a:r>
              <a:rPr kumimoji="0" sz="1059" b="1" i="0" u="none" strike="noStrike" kern="1200" cap="none" spc="-2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από</a:t>
            </a:r>
            <a:r>
              <a:rPr kumimoji="0" sz="1059" b="1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την</a:t>
            </a:r>
            <a:r>
              <a:rPr kumimoji="0" sz="1059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ατµόσφαιρα</a:t>
            </a:r>
            <a:endParaRPr kumimoji="0" sz="105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301253" y="1141654"/>
            <a:ext cx="4198284" cy="1339103"/>
            <a:chOff x="3589020" y="1293875"/>
            <a:chExt cx="4758055" cy="1517650"/>
          </a:xfrm>
        </p:grpSpPr>
        <p:sp>
          <p:nvSpPr>
            <p:cNvPr id="16" name="object 16"/>
            <p:cNvSpPr/>
            <p:nvPr/>
          </p:nvSpPr>
          <p:spPr>
            <a:xfrm>
              <a:off x="3589020" y="1293875"/>
              <a:ext cx="4758055" cy="1517650"/>
            </a:xfrm>
            <a:custGeom>
              <a:avLst/>
              <a:gdLst/>
              <a:ahLst/>
              <a:cxnLst/>
              <a:rect l="l" t="t" r="r" b="b"/>
              <a:pathLst>
                <a:path w="4758055" h="1517650">
                  <a:moveTo>
                    <a:pt x="291846" y="142494"/>
                  </a:moveTo>
                  <a:lnTo>
                    <a:pt x="289560" y="140208"/>
                  </a:lnTo>
                  <a:lnTo>
                    <a:pt x="70256" y="29832"/>
                  </a:lnTo>
                  <a:lnTo>
                    <a:pt x="85344" y="0"/>
                  </a:lnTo>
                  <a:lnTo>
                    <a:pt x="0" y="0"/>
                  </a:lnTo>
                  <a:lnTo>
                    <a:pt x="51054" y="67818"/>
                  </a:lnTo>
                  <a:lnTo>
                    <a:pt x="52578" y="64808"/>
                  </a:lnTo>
                  <a:lnTo>
                    <a:pt x="65951" y="38341"/>
                  </a:lnTo>
                  <a:lnTo>
                    <a:pt x="285750" y="148590"/>
                  </a:lnTo>
                  <a:lnTo>
                    <a:pt x="289560" y="148590"/>
                  </a:lnTo>
                  <a:lnTo>
                    <a:pt x="291846" y="146304"/>
                  </a:lnTo>
                  <a:lnTo>
                    <a:pt x="291846" y="142494"/>
                  </a:lnTo>
                  <a:close/>
                </a:path>
                <a:path w="4758055" h="1517650">
                  <a:moveTo>
                    <a:pt x="4757928" y="1511046"/>
                  </a:moveTo>
                  <a:lnTo>
                    <a:pt x="4296143" y="525716"/>
                  </a:lnTo>
                  <a:lnTo>
                    <a:pt x="4326636" y="511302"/>
                  </a:lnTo>
                  <a:lnTo>
                    <a:pt x="4259580" y="458724"/>
                  </a:lnTo>
                  <a:lnTo>
                    <a:pt x="4257294" y="544068"/>
                  </a:lnTo>
                  <a:lnTo>
                    <a:pt x="4281678" y="532549"/>
                  </a:lnTo>
                  <a:lnTo>
                    <a:pt x="4287812" y="529653"/>
                  </a:lnTo>
                  <a:lnTo>
                    <a:pt x="4748784" y="1514856"/>
                  </a:lnTo>
                  <a:lnTo>
                    <a:pt x="4751832" y="1517142"/>
                  </a:lnTo>
                  <a:lnTo>
                    <a:pt x="4755642" y="1517142"/>
                  </a:lnTo>
                  <a:lnTo>
                    <a:pt x="4757928" y="1514856"/>
                  </a:lnTo>
                  <a:lnTo>
                    <a:pt x="4757928" y="15110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6928" y="1293875"/>
              <a:ext cx="220218" cy="149351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145689" y="2142789"/>
            <a:ext cx="2168338" cy="2307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618" rIns="0" bIns="0" rtlCol="0">
            <a:spAutoFit/>
          </a:bodyPr>
          <a:lstStyle/>
          <a:p>
            <a:pPr marL="85169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5" b="1" i="1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όπου:</a:t>
            </a:r>
            <a:r>
              <a:rPr kumimoji="0" sz="1235" b="1" i="1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35" b="1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</a:t>
            </a:r>
            <a:r>
              <a:rPr kumimoji="0" sz="1279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1279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35" b="1" i="1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λευκαύγεια εδάφους</a:t>
            </a:r>
            <a:endParaRPr kumimoji="0" sz="12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31078" y="2355925"/>
            <a:ext cx="5057215" cy="523875"/>
            <a:chOff x="1242822" y="2670048"/>
            <a:chExt cx="5731510" cy="593725"/>
          </a:xfrm>
        </p:grpSpPr>
        <p:sp>
          <p:nvSpPr>
            <p:cNvPr id="20" name="object 20"/>
            <p:cNvSpPr/>
            <p:nvPr/>
          </p:nvSpPr>
          <p:spPr>
            <a:xfrm>
              <a:off x="1249680" y="2676906"/>
              <a:ext cx="2264410" cy="15240"/>
            </a:xfrm>
            <a:custGeom>
              <a:avLst/>
              <a:gdLst/>
              <a:ahLst/>
              <a:cxnLst/>
              <a:rect l="l" t="t" r="r" b="b"/>
              <a:pathLst>
                <a:path w="2264410" h="15239">
                  <a:moveTo>
                    <a:pt x="2263901" y="15239"/>
                  </a:moveTo>
                  <a:lnTo>
                    <a:pt x="2263901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2263901" y="15239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242822" y="2670048"/>
              <a:ext cx="2264410" cy="15240"/>
            </a:xfrm>
            <a:custGeom>
              <a:avLst/>
              <a:gdLst/>
              <a:ahLst/>
              <a:cxnLst/>
              <a:rect l="l" t="t" r="r" b="b"/>
              <a:pathLst>
                <a:path w="2264410" h="15239">
                  <a:moveTo>
                    <a:pt x="2263902" y="15239"/>
                  </a:moveTo>
                  <a:lnTo>
                    <a:pt x="2263902" y="0"/>
                  </a:lnTo>
                  <a:lnTo>
                    <a:pt x="0" y="0"/>
                  </a:lnTo>
                  <a:lnTo>
                    <a:pt x="0" y="15239"/>
                  </a:lnTo>
                  <a:lnTo>
                    <a:pt x="2263902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919472" y="2806446"/>
              <a:ext cx="2054860" cy="457200"/>
            </a:xfrm>
            <a:custGeom>
              <a:avLst/>
              <a:gdLst/>
              <a:ahLst/>
              <a:cxnLst/>
              <a:rect l="l" t="t" r="r" b="b"/>
              <a:pathLst>
                <a:path w="2054859" h="457200">
                  <a:moveTo>
                    <a:pt x="2054352" y="457200"/>
                  </a:moveTo>
                  <a:lnTo>
                    <a:pt x="2054352" y="0"/>
                  </a:lnTo>
                  <a:lnTo>
                    <a:pt x="0" y="0"/>
                  </a:lnTo>
                  <a:lnTo>
                    <a:pt x="0" y="457200"/>
                  </a:lnTo>
                  <a:lnTo>
                    <a:pt x="2054352" y="457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545330" y="2500033"/>
            <a:ext cx="1638299" cy="33730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43741" marR="4483" lvl="0" indent="-233095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απορροφώµενη ακτινοβολία </a:t>
            </a:r>
            <a:r>
              <a:rPr kumimoji="0" sz="1059" b="1" i="0" u="none" strike="noStrike" kern="1200" cap="none" spc="-2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από</a:t>
            </a:r>
            <a:r>
              <a:rPr kumimoji="0" sz="1059" b="1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την</a:t>
            </a:r>
            <a:r>
              <a:rPr kumimoji="0" sz="1059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ατµόσφαιρα</a:t>
            </a:r>
            <a:endParaRPr kumimoji="0" sz="105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507455" y="1396476"/>
            <a:ext cx="573181" cy="126626"/>
          </a:xfrm>
          <a:custGeom>
            <a:avLst/>
            <a:gdLst/>
            <a:ahLst/>
            <a:cxnLst/>
            <a:rect l="l" t="t" r="r" b="b"/>
            <a:pathLst>
              <a:path w="649604" h="143510">
                <a:moveTo>
                  <a:pt x="144780" y="0"/>
                </a:moveTo>
                <a:lnTo>
                  <a:pt x="0" y="0"/>
                </a:lnTo>
                <a:lnTo>
                  <a:pt x="0" y="143256"/>
                </a:lnTo>
                <a:lnTo>
                  <a:pt x="144780" y="143256"/>
                </a:lnTo>
                <a:lnTo>
                  <a:pt x="144780" y="0"/>
                </a:lnTo>
                <a:close/>
              </a:path>
              <a:path w="649604" h="143510">
                <a:moveTo>
                  <a:pt x="649211" y="0"/>
                </a:moveTo>
                <a:lnTo>
                  <a:pt x="505206" y="0"/>
                </a:lnTo>
                <a:lnTo>
                  <a:pt x="505206" y="143256"/>
                </a:lnTo>
                <a:lnTo>
                  <a:pt x="649211" y="143256"/>
                </a:lnTo>
                <a:lnTo>
                  <a:pt x="649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545080" y="975135"/>
            <a:ext cx="2507316" cy="59519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0" marR="31378" lvl="0" indent="0" algn="r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2970" algn="l"/>
              </a:tabLst>
              <a:defRPr/>
            </a:pPr>
            <a:r>
              <a:rPr kumimoji="0" sz="1059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άµεση</a:t>
            </a:r>
            <a:r>
              <a:rPr kumimoji="0" sz="1059" b="1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ακτινοβολία	διάχυτη</a:t>
            </a:r>
            <a:r>
              <a:rPr kumimoji="0" sz="1059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ακτινοβολία</a:t>
            </a:r>
            <a:endParaRPr kumimoji="0" sz="105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4483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8214" algn="l"/>
              </a:tabLst>
              <a:defRPr/>
            </a:pP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	a</a:t>
            </a:r>
            <a:endParaRPr kumimoji="0" sz="12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9" name="object 10"/>
          <p:cNvSpPr txBox="1"/>
          <p:nvPr/>
        </p:nvSpPr>
        <p:spPr>
          <a:xfrm>
            <a:off x="1231078" y="3087270"/>
            <a:ext cx="3507441" cy="3017188"/>
          </a:xfrm>
          <a:prstGeom prst="rect">
            <a:avLst/>
          </a:prstGeom>
        </p:spPr>
        <p:txBody>
          <a:bodyPr vert="horz" wrap="square" lIns="0" tIns="186578" rIns="0" bIns="0" rtlCol="0">
            <a:spAutoFit/>
          </a:bodyPr>
          <a:lstStyle/>
          <a:p>
            <a:pPr marL="454422" marR="0" lvl="0" indent="0" algn="l" defTabSz="914400" rtl="0" eaLnBrk="1" fontAlgn="auto" latinLnBrk="0" hangingPunct="1">
              <a:lnSpc>
                <a:spcPct val="100000"/>
              </a:lnSpc>
              <a:spcBef>
                <a:spcPts val="14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18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ΣΥΜΒΟΛΙΣΜΟΙ</a:t>
            </a:r>
            <a:endParaRPr kumimoji="0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3448" marR="643812" lvl="0" indent="0" algn="l" defTabSz="914400" rtl="0" eaLnBrk="1" fontAlgn="auto" latinLnBrk="0" hangingPunct="1">
              <a:lnSpc>
                <a:spcPct val="153000"/>
              </a:lnSpc>
              <a:spcBef>
                <a:spcPts val="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 : ατµόσφαιρα (atmosphere) </a:t>
            </a:r>
            <a:r>
              <a:rPr kumimoji="0" sz="1765" b="1" i="0" u="none" strike="noStrike" kern="1200" cap="none" spc="-4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</a:t>
            </a:r>
            <a:r>
              <a:rPr kumimoji="0" sz="1765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</a:t>
            </a:r>
            <a:r>
              <a:rPr kumimoji="0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νέφη (clouds)</a:t>
            </a:r>
            <a:endParaRPr kumimoji="0" sz="17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1206" marR="4483" lvl="0" indent="2241" algn="l" defTabSz="914400" rtl="0" eaLnBrk="1" fontAlgn="auto" latinLnBrk="0" hangingPunct="1">
              <a:lnSpc>
                <a:spcPts val="3256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</a:t>
            </a:r>
            <a:r>
              <a:rPr kumimoji="0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</a:t>
            </a:r>
            <a:r>
              <a:rPr kumimoji="0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λευκαύγεια</a:t>
            </a:r>
            <a:r>
              <a:rPr kumimoji="0" sz="1765" b="1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(ή</a:t>
            </a:r>
            <a:r>
              <a:rPr kumimoji="0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ανακλαστικότητα) </a:t>
            </a:r>
            <a:r>
              <a:rPr kumimoji="0" sz="1765" b="1" i="0" u="none" strike="noStrike" kern="1200" cap="none" spc="-4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(1-α)</a:t>
            </a:r>
            <a:r>
              <a:rPr kumimoji="0" sz="1765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</a:t>
            </a:r>
            <a:r>
              <a:rPr kumimoji="0" sz="1765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απορροφητικότητα</a:t>
            </a:r>
            <a:endParaRPr kumimoji="0" sz="17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3448" marR="0" lvl="0" indent="0" algn="l" defTabSz="914400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 :διάχυτη</a:t>
            </a:r>
            <a:r>
              <a:rPr kumimoji="0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ηλιακή</a:t>
            </a:r>
            <a:r>
              <a:rPr kumimoji="0" sz="1765" b="1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ακτινοβολία</a:t>
            </a:r>
            <a:endParaRPr kumimoji="0" sz="17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3448" marR="0" lvl="0" indent="0" algn="l" defTabSz="914400" rtl="0" eaLnBrk="1" fontAlgn="auto" latinLnBrk="0" hangingPunct="1">
              <a:lnSpc>
                <a:spcPct val="100000"/>
              </a:lnSpc>
              <a:spcBef>
                <a:spcPts val="11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 </a:t>
            </a:r>
            <a:r>
              <a:rPr kumimoji="0" sz="1765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:άµεση</a:t>
            </a:r>
            <a:r>
              <a:rPr kumimoji="0" sz="1765" b="1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ηλιακή</a:t>
            </a:r>
            <a:r>
              <a:rPr kumimoji="0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ακτινοβολία</a:t>
            </a:r>
            <a:endParaRPr kumimoji="0" sz="17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23990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07" y="70103"/>
            <a:ext cx="9013190" cy="6693534"/>
          </a:xfrm>
          <a:custGeom>
            <a:avLst/>
            <a:gdLst/>
            <a:ahLst/>
            <a:cxnLst/>
            <a:rect l="l" t="t" r="r" b="b"/>
            <a:pathLst>
              <a:path w="9013190" h="6693534">
                <a:moveTo>
                  <a:pt x="0" y="329946"/>
                </a:moveTo>
                <a:lnTo>
                  <a:pt x="3577" y="281184"/>
                </a:lnTo>
                <a:lnTo>
                  <a:pt x="13968" y="234645"/>
                </a:lnTo>
                <a:lnTo>
                  <a:pt x="30664" y="190840"/>
                </a:lnTo>
                <a:lnTo>
                  <a:pt x="53153" y="150277"/>
                </a:lnTo>
                <a:lnTo>
                  <a:pt x="80925" y="113468"/>
                </a:lnTo>
                <a:lnTo>
                  <a:pt x="113469" y="80923"/>
                </a:lnTo>
                <a:lnTo>
                  <a:pt x="150276" y="53151"/>
                </a:lnTo>
                <a:lnTo>
                  <a:pt x="190835" y="30662"/>
                </a:lnTo>
                <a:lnTo>
                  <a:pt x="234636" y="13967"/>
                </a:lnTo>
                <a:lnTo>
                  <a:pt x="281168" y="3576"/>
                </a:lnTo>
                <a:lnTo>
                  <a:pt x="329920" y="0"/>
                </a:lnTo>
                <a:lnTo>
                  <a:pt x="8682990" y="0"/>
                </a:lnTo>
                <a:lnTo>
                  <a:pt x="8731751" y="3576"/>
                </a:lnTo>
                <a:lnTo>
                  <a:pt x="8778290" y="13967"/>
                </a:lnTo>
                <a:lnTo>
                  <a:pt x="8822095" y="30662"/>
                </a:lnTo>
                <a:lnTo>
                  <a:pt x="8862658" y="53151"/>
                </a:lnTo>
                <a:lnTo>
                  <a:pt x="8899467" y="80923"/>
                </a:lnTo>
                <a:lnTo>
                  <a:pt x="8932012" y="113468"/>
                </a:lnTo>
                <a:lnTo>
                  <a:pt x="8959784" y="150277"/>
                </a:lnTo>
                <a:lnTo>
                  <a:pt x="8982273" y="190840"/>
                </a:lnTo>
                <a:lnTo>
                  <a:pt x="8998968" y="234645"/>
                </a:lnTo>
                <a:lnTo>
                  <a:pt x="9009359" y="281184"/>
                </a:lnTo>
                <a:lnTo>
                  <a:pt x="9012936" y="329946"/>
                </a:lnTo>
                <a:lnTo>
                  <a:pt x="9012936" y="6363487"/>
                </a:lnTo>
                <a:lnTo>
                  <a:pt x="9009359" y="6412239"/>
                </a:lnTo>
                <a:lnTo>
                  <a:pt x="8998968" y="6458771"/>
                </a:lnTo>
                <a:lnTo>
                  <a:pt x="8982273" y="6502572"/>
                </a:lnTo>
                <a:lnTo>
                  <a:pt x="8959784" y="6543131"/>
                </a:lnTo>
                <a:lnTo>
                  <a:pt x="8932012" y="6579938"/>
                </a:lnTo>
                <a:lnTo>
                  <a:pt x="8899467" y="6612482"/>
                </a:lnTo>
                <a:lnTo>
                  <a:pt x="8862658" y="6640254"/>
                </a:lnTo>
                <a:lnTo>
                  <a:pt x="8822095" y="6662743"/>
                </a:lnTo>
                <a:lnTo>
                  <a:pt x="8778290" y="6679439"/>
                </a:lnTo>
                <a:lnTo>
                  <a:pt x="8731751" y="6689830"/>
                </a:lnTo>
                <a:lnTo>
                  <a:pt x="8682990" y="6693408"/>
                </a:lnTo>
                <a:lnTo>
                  <a:pt x="329920" y="6693408"/>
                </a:lnTo>
                <a:lnTo>
                  <a:pt x="281168" y="6689830"/>
                </a:lnTo>
                <a:lnTo>
                  <a:pt x="234636" y="6679439"/>
                </a:lnTo>
                <a:lnTo>
                  <a:pt x="190835" y="6662743"/>
                </a:lnTo>
                <a:lnTo>
                  <a:pt x="150276" y="6640254"/>
                </a:lnTo>
                <a:lnTo>
                  <a:pt x="113469" y="6612482"/>
                </a:lnTo>
                <a:lnTo>
                  <a:pt x="80925" y="6579938"/>
                </a:lnTo>
                <a:lnTo>
                  <a:pt x="53153" y="6543131"/>
                </a:lnTo>
                <a:lnTo>
                  <a:pt x="30664" y="6502572"/>
                </a:lnTo>
                <a:lnTo>
                  <a:pt x="13968" y="6458771"/>
                </a:lnTo>
                <a:lnTo>
                  <a:pt x="3577" y="6412239"/>
                </a:lnTo>
                <a:lnTo>
                  <a:pt x="0" y="6363487"/>
                </a:lnTo>
                <a:lnTo>
                  <a:pt x="0" y="329946"/>
                </a:lnTo>
                <a:close/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274320"/>
            <a:ext cx="7772400" cy="114300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248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45"/>
              </a:spcBef>
            </a:pPr>
            <a:r>
              <a:rPr b="1" spc="-5" dirty="0">
                <a:latin typeface="Times New Roman"/>
                <a:cs typeface="Times New Roman"/>
              </a:rPr>
              <a:t>Παράμετροι</a:t>
            </a:r>
            <a:r>
              <a:rPr b="1" spc="5" dirty="0">
                <a:latin typeface="Times New Roman"/>
                <a:cs typeface="Times New Roman"/>
              </a:rPr>
              <a:t> </a:t>
            </a:r>
            <a:r>
              <a:rPr b="1" spc="-10" dirty="0">
                <a:latin typeface="Times New Roman"/>
                <a:cs typeface="Times New Roman"/>
              </a:rPr>
              <a:t>ενδιαφέροντος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589915" indent="-273050">
              <a:lnSpc>
                <a:spcPct val="100000"/>
              </a:lnSpc>
              <a:spcBef>
                <a:spcPts val="705"/>
              </a:spcBef>
              <a:buClr>
                <a:srgbClr val="D24717"/>
              </a:buClr>
              <a:buSzPct val="84615"/>
              <a:buFont typeface="Segoe UI Symbol"/>
              <a:buChar char="⚫"/>
              <a:tabLst>
                <a:tab pos="591185" algn="l"/>
                <a:tab pos="4933315" algn="l"/>
              </a:tabLst>
            </a:pPr>
            <a:r>
              <a:rPr dirty="0"/>
              <a:t>Οπτική</a:t>
            </a:r>
            <a:r>
              <a:rPr spc="-5" dirty="0"/>
              <a:t> </a:t>
            </a:r>
            <a:r>
              <a:rPr dirty="0"/>
              <a:t>διαδρομή</a:t>
            </a:r>
            <a:r>
              <a:rPr spc="-10" dirty="0"/>
              <a:t> </a:t>
            </a:r>
            <a:r>
              <a:rPr spc="-100" dirty="0"/>
              <a:t>(</a:t>
            </a:r>
            <a:r>
              <a:rPr spc="-100" dirty="0">
                <a:latin typeface="Times New Roman"/>
                <a:cs typeface="Times New Roman"/>
              </a:rPr>
              <a:t>optical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105" dirty="0">
                <a:latin typeface="Times New Roman"/>
                <a:cs typeface="Times New Roman"/>
              </a:rPr>
              <a:t>path)	</a:t>
            </a:r>
            <a:r>
              <a:rPr spc="-245" dirty="0">
                <a:latin typeface="Times New Roman"/>
                <a:cs typeface="Times New Roman"/>
              </a:rPr>
              <a:t>dS</a:t>
            </a:r>
          </a:p>
          <a:p>
            <a:pPr marL="589915" indent="-273050">
              <a:lnSpc>
                <a:spcPct val="100000"/>
              </a:lnSpc>
              <a:spcBef>
                <a:spcPts val="600"/>
              </a:spcBef>
              <a:buClr>
                <a:srgbClr val="D24717"/>
              </a:buClr>
              <a:buSzPct val="84615"/>
              <a:buFont typeface="Segoe UI Symbol"/>
              <a:buChar char="⚫"/>
              <a:tabLst>
                <a:tab pos="591185" algn="l"/>
                <a:tab pos="4910455" algn="l"/>
              </a:tabLst>
            </a:pPr>
            <a:r>
              <a:rPr spc="-5" dirty="0"/>
              <a:t>Ο</a:t>
            </a:r>
            <a:r>
              <a:rPr spc="25" dirty="0"/>
              <a:t>π</a:t>
            </a:r>
            <a:r>
              <a:rPr spc="-5" dirty="0"/>
              <a:t>τι</a:t>
            </a:r>
            <a:r>
              <a:rPr spc="55" dirty="0"/>
              <a:t>κ</a:t>
            </a:r>
            <a:r>
              <a:rPr dirty="0"/>
              <a:t>ό</a:t>
            </a:r>
            <a:r>
              <a:rPr spc="-35" dirty="0"/>
              <a:t> </a:t>
            </a:r>
            <a:r>
              <a:rPr spc="-5" dirty="0"/>
              <a:t>π</a:t>
            </a:r>
            <a:r>
              <a:rPr spc="5" dirty="0"/>
              <a:t>ά</a:t>
            </a:r>
            <a:r>
              <a:rPr dirty="0"/>
              <a:t>χ</a:t>
            </a:r>
            <a:r>
              <a:rPr spc="-10" dirty="0"/>
              <a:t>ο</a:t>
            </a:r>
            <a:r>
              <a:rPr dirty="0"/>
              <a:t>ς</a:t>
            </a:r>
            <a:r>
              <a:rPr spc="5" dirty="0"/>
              <a:t> </a:t>
            </a:r>
            <a:r>
              <a:rPr spc="-85" dirty="0">
                <a:latin typeface="Times New Roman"/>
                <a:cs typeface="Times New Roman"/>
              </a:rPr>
              <a:t>(o</a:t>
            </a:r>
            <a:r>
              <a:rPr spc="-110" dirty="0">
                <a:latin typeface="Times New Roman"/>
                <a:cs typeface="Times New Roman"/>
              </a:rPr>
              <a:t>p</a:t>
            </a:r>
            <a:r>
              <a:rPr spc="-105" dirty="0">
                <a:latin typeface="Times New Roman"/>
                <a:cs typeface="Times New Roman"/>
              </a:rPr>
              <a:t>tic</a:t>
            </a:r>
            <a:r>
              <a:rPr spc="-155" dirty="0">
                <a:latin typeface="Times New Roman"/>
                <a:cs typeface="Times New Roman"/>
              </a:rPr>
              <a:t>a</a:t>
            </a:r>
            <a:r>
              <a:rPr spc="-100" dirty="0">
                <a:latin typeface="Times New Roman"/>
                <a:cs typeface="Times New Roman"/>
              </a:rPr>
              <a:t>l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105" dirty="0">
                <a:latin typeface="Times New Roman"/>
                <a:cs typeface="Times New Roman"/>
              </a:rPr>
              <a:t>de</a:t>
            </a:r>
            <a:r>
              <a:rPr spc="-125" dirty="0">
                <a:latin typeface="Times New Roman"/>
                <a:cs typeface="Times New Roman"/>
              </a:rPr>
              <a:t>p</a:t>
            </a:r>
            <a:r>
              <a:rPr spc="-60" dirty="0">
                <a:latin typeface="Times New Roman"/>
                <a:cs typeface="Times New Roman"/>
              </a:rPr>
              <a:t>th)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5" dirty="0"/>
              <a:t>ρ</a:t>
            </a:r>
            <a:r>
              <a:rPr spc="-229" dirty="0">
                <a:latin typeface="Times New Roman"/>
                <a:cs typeface="Times New Roman"/>
              </a:rPr>
              <a:t>d</a:t>
            </a:r>
            <a:r>
              <a:rPr spc="-250" dirty="0">
                <a:latin typeface="Times New Roman"/>
                <a:cs typeface="Times New Roman"/>
              </a:rPr>
              <a:t>S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55" dirty="0">
                <a:latin typeface="Times New Roman"/>
                <a:cs typeface="Times New Roman"/>
              </a:rPr>
              <a:t>(</a:t>
            </a:r>
            <a:r>
              <a:rPr sz="2400" dirty="0"/>
              <a:t>ρ</a:t>
            </a:r>
            <a:r>
              <a:rPr sz="2400" spc="-5" dirty="0"/>
              <a:t> </a:t>
            </a:r>
            <a:r>
              <a:rPr sz="2400" dirty="0"/>
              <a:t>η</a:t>
            </a:r>
            <a:r>
              <a:rPr sz="2400" spc="-15" dirty="0"/>
              <a:t> </a:t>
            </a:r>
            <a:r>
              <a:rPr sz="2400" spc="-5" dirty="0"/>
              <a:t>πυ</a:t>
            </a:r>
            <a:r>
              <a:rPr sz="2400" spc="-15" dirty="0"/>
              <a:t>κ</a:t>
            </a:r>
            <a:r>
              <a:rPr sz="2400" spc="25" dirty="0"/>
              <a:t>ν</a:t>
            </a:r>
            <a:r>
              <a:rPr sz="2400" dirty="0"/>
              <a:t>ότ</a:t>
            </a:r>
            <a:r>
              <a:rPr sz="2400" spc="5" dirty="0"/>
              <a:t>η</a:t>
            </a:r>
            <a:r>
              <a:rPr sz="2400" spc="-5" dirty="0"/>
              <a:t>τ</a:t>
            </a:r>
            <a:r>
              <a:rPr sz="2400" spc="10" dirty="0"/>
              <a:t>α</a:t>
            </a:r>
            <a:r>
              <a:rPr dirty="0"/>
              <a:t>)</a:t>
            </a:r>
            <a:endParaRPr sz="2400">
              <a:latin typeface="Times New Roman"/>
              <a:cs typeface="Times New Roman"/>
            </a:endParaRPr>
          </a:p>
          <a:p>
            <a:pPr marL="589915" indent="-273050">
              <a:lnSpc>
                <a:spcPct val="100000"/>
              </a:lnSpc>
              <a:spcBef>
                <a:spcPts val="600"/>
              </a:spcBef>
              <a:buClr>
                <a:srgbClr val="D24717"/>
              </a:buClr>
              <a:buSzPct val="84615"/>
              <a:buFont typeface="Segoe UI Symbol"/>
              <a:buChar char="⚫"/>
              <a:tabLst>
                <a:tab pos="591185" algn="l"/>
              </a:tabLst>
            </a:pPr>
            <a:r>
              <a:rPr dirty="0"/>
              <a:t>Διαπερατότητα</a:t>
            </a:r>
            <a:r>
              <a:rPr spc="-55" dirty="0"/>
              <a:t> </a:t>
            </a:r>
            <a:r>
              <a:rPr spc="-100" dirty="0">
                <a:latin typeface="Times New Roman"/>
                <a:cs typeface="Times New Roman"/>
              </a:rPr>
              <a:t>(transmitivity)</a:t>
            </a:r>
          </a:p>
          <a:p>
            <a:pPr marL="589915" indent="-273050">
              <a:lnSpc>
                <a:spcPct val="100000"/>
              </a:lnSpc>
              <a:spcBef>
                <a:spcPts val="600"/>
              </a:spcBef>
              <a:buClr>
                <a:srgbClr val="D24717"/>
              </a:buClr>
              <a:buSzPct val="84615"/>
              <a:buFont typeface="Segoe UI Symbol"/>
              <a:buChar char="⚫"/>
              <a:tabLst>
                <a:tab pos="591185" algn="l"/>
              </a:tabLst>
            </a:pPr>
            <a:r>
              <a:rPr dirty="0"/>
              <a:t>Ανακλαστικότητα</a:t>
            </a:r>
            <a:r>
              <a:rPr spc="-20" dirty="0"/>
              <a:t> </a:t>
            </a:r>
            <a:r>
              <a:rPr spc="-100" dirty="0">
                <a:latin typeface="Times New Roman"/>
                <a:cs typeface="Times New Roman"/>
              </a:rPr>
              <a:t>(reflectivity)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345" dirty="0">
                <a:latin typeface="Trebuchet MS"/>
                <a:cs typeface="Trebuchet MS"/>
              </a:rPr>
              <a:t>–</a:t>
            </a:r>
            <a:r>
              <a:rPr spc="-200" dirty="0">
                <a:latin typeface="Trebuchet MS"/>
                <a:cs typeface="Trebuchet MS"/>
              </a:rPr>
              <a:t> </a:t>
            </a:r>
            <a:r>
              <a:rPr dirty="0"/>
              <a:t>λευκαύγεια</a:t>
            </a:r>
            <a:r>
              <a:rPr spc="-10" dirty="0"/>
              <a:t> </a:t>
            </a:r>
            <a:r>
              <a:rPr spc="-105" dirty="0"/>
              <a:t>(</a:t>
            </a:r>
            <a:r>
              <a:rPr spc="-105" dirty="0">
                <a:latin typeface="Times New Roman"/>
                <a:cs typeface="Times New Roman"/>
              </a:rPr>
              <a:t>albedo)</a:t>
            </a:r>
          </a:p>
          <a:p>
            <a:pPr marL="589915" indent="-273050">
              <a:lnSpc>
                <a:spcPct val="100000"/>
              </a:lnSpc>
              <a:spcBef>
                <a:spcPts val="830"/>
              </a:spcBef>
              <a:buClr>
                <a:srgbClr val="D24717"/>
              </a:buClr>
              <a:buSzPct val="84615"/>
              <a:buFont typeface="Segoe UI Symbol"/>
              <a:buChar char="⚫"/>
              <a:tabLst>
                <a:tab pos="591185" algn="l"/>
              </a:tabLst>
            </a:pPr>
            <a:r>
              <a:rPr dirty="0"/>
              <a:t>Συντελεστής</a:t>
            </a:r>
            <a:r>
              <a:rPr spc="-65" dirty="0"/>
              <a:t> </a:t>
            </a:r>
            <a:r>
              <a:rPr dirty="0"/>
              <a:t>απορρόφησης</a:t>
            </a:r>
          </a:p>
          <a:p>
            <a:pPr marL="589915" indent="-273050">
              <a:lnSpc>
                <a:spcPct val="100000"/>
              </a:lnSpc>
              <a:spcBef>
                <a:spcPts val="375"/>
              </a:spcBef>
              <a:buClr>
                <a:srgbClr val="D24717"/>
              </a:buClr>
              <a:buSzPct val="84615"/>
              <a:buFont typeface="Segoe UI Symbol"/>
              <a:buChar char="⚫"/>
              <a:tabLst>
                <a:tab pos="591185" algn="l"/>
                <a:tab pos="4004945" algn="l"/>
              </a:tabLst>
            </a:pPr>
            <a:r>
              <a:rPr dirty="0"/>
              <a:t>Συντελεστ</a:t>
            </a:r>
            <a:r>
              <a:rPr spc="-10" dirty="0"/>
              <a:t>ή</a:t>
            </a:r>
            <a:r>
              <a:rPr dirty="0"/>
              <a:t>ς</a:t>
            </a:r>
            <a:r>
              <a:rPr spc="-30" dirty="0"/>
              <a:t> </a:t>
            </a:r>
            <a:r>
              <a:rPr dirty="0"/>
              <a:t>ε</a:t>
            </a:r>
            <a:r>
              <a:rPr spc="-10" dirty="0"/>
              <a:t>κ</a:t>
            </a:r>
            <a:r>
              <a:rPr spc="-5" dirty="0"/>
              <a:t>πομπή</a:t>
            </a:r>
            <a:r>
              <a:rPr dirty="0"/>
              <a:t>ς	</a:t>
            </a:r>
            <a:r>
              <a:rPr spc="-145" dirty="0">
                <a:latin typeface="Times New Roman"/>
                <a:cs typeface="Times New Roman"/>
              </a:rPr>
              <a:t>(emiss</a:t>
            </a:r>
            <a:r>
              <a:rPr spc="-90" dirty="0">
                <a:latin typeface="Times New Roman"/>
                <a:cs typeface="Times New Roman"/>
              </a:rPr>
              <a:t>i</a:t>
            </a:r>
            <a:r>
              <a:rPr spc="-110" dirty="0">
                <a:latin typeface="Times New Roman"/>
                <a:cs typeface="Times New Roman"/>
              </a:rPr>
              <a:t>on</a:t>
            </a:r>
            <a:r>
              <a:rPr spc="-100" dirty="0">
                <a:latin typeface="Times New Roman"/>
                <a:cs typeface="Times New Roman"/>
              </a:rPr>
              <a:t> </a:t>
            </a:r>
            <a:r>
              <a:rPr spc="-125" dirty="0">
                <a:latin typeface="Times New Roman"/>
                <a:cs typeface="Times New Roman"/>
              </a:rPr>
              <a:t>c</a:t>
            </a:r>
            <a:r>
              <a:rPr spc="-150" dirty="0">
                <a:latin typeface="Times New Roman"/>
                <a:cs typeface="Times New Roman"/>
              </a:rPr>
              <a:t>o</a:t>
            </a:r>
            <a:r>
              <a:rPr spc="-170" dirty="0">
                <a:latin typeface="Times New Roman"/>
                <a:cs typeface="Times New Roman"/>
              </a:rPr>
              <a:t>ef</a:t>
            </a:r>
            <a:r>
              <a:rPr spc="-155" dirty="0">
                <a:latin typeface="Times New Roman"/>
                <a:cs typeface="Times New Roman"/>
              </a:rPr>
              <a:t>f</a:t>
            </a:r>
            <a:r>
              <a:rPr spc="-100" dirty="0">
                <a:latin typeface="Times New Roman"/>
                <a:cs typeface="Times New Roman"/>
              </a:rPr>
              <a:t>icien</a:t>
            </a:r>
            <a:r>
              <a:rPr spc="-90" dirty="0">
                <a:latin typeface="Times New Roman"/>
                <a:cs typeface="Times New Roman"/>
              </a:rPr>
              <a:t>t</a:t>
            </a:r>
            <a:r>
              <a:rPr spc="-55" dirty="0">
                <a:latin typeface="Times New Roman"/>
                <a:cs typeface="Times New Roman"/>
              </a:rPr>
              <a:t>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484" y="67056"/>
            <a:ext cx="9020810" cy="6696709"/>
            <a:chOff x="62484" y="67056"/>
            <a:chExt cx="9020810" cy="66967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2" y="70104"/>
              <a:ext cx="9012936" cy="66903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532" y="70104"/>
              <a:ext cx="9013190" cy="6690359"/>
            </a:xfrm>
            <a:custGeom>
              <a:avLst/>
              <a:gdLst/>
              <a:ahLst/>
              <a:cxnLst/>
              <a:rect l="l" t="t" r="r" b="b"/>
              <a:pathLst>
                <a:path w="9013190" h="6690359">
                  <a:moveTo>
                    <a:pt x="0" y="329819"/>
                  </a:moveTo>
                  <a:lnTo>
                    <a:pt x="3575" y="281088"/>
                  </a:lnTo>
                  <a:lnTo>
                    <a:pt x="13961" y="234576"/>
                  </a:lnTo>
                  <a:lnTo>
                    <a:pt x="30648" y="190791"/>
                  </a:lnTo>
                  <a:lnTo>
                    <a:pt x="53126" y="150245"/>
                  </a:lnTo>
                  <a:lnTo>
                    <a:pt x="80884" y="113448"/>
                  </a:lnTo>
                  <a:lnTo>
                    <a:pt x="113414" y="80911"/>
                  </a:lnTo>
                  <a:lnTo>
                    <a:pt x="150203" y="53144"/>
                  </a:lnTo>
                  <a:lnTo>
                    <a:pt x="190744" y="30660"/>
                  </a:lnTo>
                  <a:lnTo>
                    <a:pt x="234525" y="13967"/>
                  </a:lnTo>
                  <a:lnTo>
                    <a:pt x="281036" y="3576"/>
                  </a:lnTo>
                  <a:lnTo>
                    <a:pt x="329768" y="0"/>
                  </a:lnTo>
                  <a:lnTo>
                    <a:pt x="8683117" y="0"/>
                  </a:lnTo>
                  <a:lnTo>
                    <a:pt x="8731847" y="3576"/>
                  </a:lnTo>
                  <a:lnTo>
                    <a:pt x="8778359" y="13967"/>
                  </a:lnTo>
                  <a:lnTo>
                    <a:pt x="8822144" y="30660"/>
                  </a:lnTo>
                  <a:lnTo>
                    <a:pt x="8862690" y="53144"/>
                  </a:lnTo>
                  <a:lnTo>
                    <a:pt x="8899487" y="80911"/>
                  </a:lnTo>
                  <a:lnTo>
                    <a:pt x="8932024" y="113448"/>
                  </a:lnTo>
                  <a:lnTo>
                    <a:pt x="8959791" y="150245"/>
                  </a:lnTo>
                  <a:lnTo>
                    <a:pt x="8982275" y="190791"/>
                  </a:lnTo>
                  <a:lnTo>
                    <a:pt x="8998968" y="234576"/>
                  </a:lnTo>
                  <a:lnTo>
                    <a:pt x="9009359" y="281088"/>
                  </a:lnTo>
                  <a:lnTo>
                    <a:pt x="9012936" y="329819"/>
                  </a:lnTo>
                  <a:lnTo>
                    <a:pt x="9012936" y="6360591"/>
                  </a:lnTo>
                  <a:lnTo>
                    <a:pt x="9009359" y="6409323"/>
                  </a:lnTo>
                  <a:lnTo>
                    <a:pt x="8998968" y="6455834"/>
                  </a:lnTo>
                  <a:lnTo>
                    <a:pt x="8982275" y="6499615"/>
                  </a:lnTo>
                  <a:lnTo>
                    <a:pt x="8959791" y="6540156"/>
                  </a:lnTo>
                  <a:lnTo>
                    <a:pt x="8932024" y="6576945"/>
                  </a:lnTo>
                  <a:lnTo>
                    <a:pt x="8899487" y="6609475"/>
                  </a:lnTo>
                  <a:lnTo>
                    <a:pt x="8862690" y="6637233"/>
                  </a:lnTo>
                  <a:lnTo>
                    <a:pt x="8822144" y="6659711"/>
                  </a:lnTo>
                  <a:lnTo>
                    <a:pt x="8778359" y="6676398"/>
                  </a:lnTo>
                  <a:lnTo>
                    <a:pt x="8731847" y="6686784"/>
                  </a:lnTo>
                  <a:lnTo>
                    <a:pt x="8683117" y="6690360"/>
                  </a:lnTo>
                  <a:lnTo>
                    <a:pt x="329768" y="6690360"/>
                  </a:lnTo>
                  <a:lnTo>
                    <a:pt x="281036" y="6686784"/>
                  </a:lnTo>
                  <a:lnTo>
                    <a:pt x="234525" y="6676398"/>
                  </a:lnTo>
                  <a:lnTo>
                    <a:pt x="190744" y="6659711"/>
                  </a:lnTo>
                  <a:lnTo>
                    <a:pt x="150203" y="6637233"/>
                  </a:lnTo>
                  <a:lnTo>
                    <a:pt x="113414" y="6609475"/>
                  </a:lnTo>
                  <a:lnTo>
                    <a:pt x="80884" y="6576945"/>
                  </a:lnTo>
                  <a:lnTo>
                    <a:pt x="53126" y="6540156"/>
                  </a:lnTo>
                  <a:lnTo>
                    <a:pt x="30648" y="6499615"/>
                  </a:lnTo>
                  <a:lnTo>
                    <a:pt x="13961" y="6455834"/>
                  </a:lnTo>
                  <a:lnTo>
                    <a:pt x="3575" y="6409323"/>
                  </a:lnTo>
                  <a:lnTo>
                    <a:pt x="0" y="6360591"/>
                  </a:lnTo>
                  <a:lnTo>
                    <a:pt x="0" y="32981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008" y="1397508"/>
              <a:ext cx="9019540" cy="120650"/>
            </a:xfrm>
            <a:custGeom>
              <a:avLst/>
              <a:gdLst/>
              <a:ahLst/>
              <a:cxnLst/>
              <a:rect l="l" t="t" r="r" b="b"/>
              <a:pathLst>
                <a:path w="9019540" h="120650">
                  <a:moveTo>
                    <a:pt x="9019032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9019032" y="120396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E6B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008" y="2976372"/>
              <a:ext cx="9019540" cy="111760"/>
            </a:xfrm>
            <a:custGeom>
              <a:avLst/>
              <a:gdLst/>
              <a:ahLst/>
              <a:cxnLst/>
              <a:rect l="l" t="t" r="r" b="b"/>
              <a:pathLst>
                <a:path w="9019540" h="111760">
                  <a:moveTo>
                    <a:pt x="9019032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9019032" y="111251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9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007" y="1517903"/>
            <a:ext cx="9019540" cy="1458595"/>
          </a:xfrm>
          <a:prstGeom prst="rect">
            <a:avLst/>
          </a:prstGeom>
          <a:solidFill>
            <a:srgbClr val="D24717"/>
          </a:solidFill>
        </p:spPr>
        <p:txBody>
          <a:bodyPr vert="horz" wrap="square" lIns="0" tIns="59055" rIns="0" bIns="0" rtlCol="0">
            <a:spAutoFit/>
          </a:bodyPr>
          <a:lstStyle/>
          <a:p>
            <a:pPr marL="2828290" marR="932180" indent="-1898014">
              <a:lnSpc>
                <a:spcPct val="100000"/>
              </a:lnSpc>
              <a:spcBef>
                <a:spcPts val="465"/>
              </a:spcBef>
            </a:pPr>
            <a:r>
              <a:rPr spc="-15" dirty="0"/>
              <a:t>Διαπερατότητα</a:t>
            </a:r>
            <a:r>
              <a:rPr spc="30" dirty="0"/>
              <a:t> </a:t>
            </a:r>
            <a:r>
              <a:rPr spc="-5" dirty="0"/>
              <a:t>ως</a:t>
            </a:r>
            <a:r>
              <a:rPr spc="-15" dirty="0"/>
              <a:t> συνάρτηση</a:t>
            </a:r>
            <a:r>
              <a:rPr spc="30" dirty="0"/>
              <a:t> </a:t>
            </a:r>
            <a:r>
              <a:rPr spc="-20" dirty="0"/>
              <a:t>του </a:t>
            </a:r>
            <a:r>
              <a:rPr spc="-890" dirty="0"/>
              <a:t> </a:t>
            </a:r>
            <a:r>
              <a:rPr spc="-30" dirty="0"/>
              <a:t>μήκους</a:t>
            </a:r>
            <a:r>
              <a:rPr spc="-10" dirty="0"/>
              <a:t> </a:t>
            </a:r>
            <a:r>
              <a:rPr spc="-25" dirty="0"/>
              <a:t>κύματος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521972"/>
            <a:ext cx="7429500" cy="282127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3721160"/>
            <a:ext cx="7325895" cy="262337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582" y="1085470"/>
            <a:ext cx="7418928" cy="453463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549" y="528827"/>
            <a:ext cx="8362224" cy="580034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484" y="67056"/>
            <a:ext cx="9020810" cy="6696709"/>
            <a:chOff x="62484" y="67056"/>
            <a:chExt cx="9020810" cy="66967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2" y="70104"/>
              <a:ext cx="9012936" cy="66903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532" y="70104"/>
              <a:ext cx="9013190" cy="6690359"/>
            </a:xfrm>
            <a:custGeom>
              <a:avLst/>
              <a:gdLst/>
              <a:ahLst/>
              <a:cxnLst/>
              <a:rect l="l" t="t" r="r" b="b"/>
              <a:pathLst>
                <a:path w="9013190" h="6690359">
                  <a:moveTo>
                    <a:pt x="0" y="329819"/>
                  </a:moveTo>
                  <a:lnTo>
                    <a:pt x="3575" y="281088"/>
                  </a:lnTo>
                  <a:lnTo>
                    <a:pt x="13961" y="234576"/>
                  </a:lnTo>
                  <a:lnTo>
                    <a:pt x="30648" y="190791"/>
                  </a:lnTo>
                  <a:lnTo>
                    <a:pt x="53126" y="150245"/>
                  </a:lnTo>
                  <a:lnTo>
                    <a:pt x="80884" y="113448"/>
                  </a:lnTo>
                  <a:lnTo>
                    <a:pt x="113414" y="80911"/>
                  </a:lnTo>
                  <a:lnTo>
                    <a:pt x="150203" y="53144"/>
                  </a:lnTo>
                  <a:lnTo>
                    <a:pt x="190744" y="30660"/>
                  </a:lnTo>
                  <a:lnTo>
                    <a:pt x="234525" y="13967"/>
                  </a:lnTo>
                  <a:lnTo>
                    <a:pt x="281036" y="3576"/>
                  </a:lnTo>
                  <a:lnTo>
                    <a:pt x="329768" y="0"/>
                  </a:lnTo>
                  <a:lnTo>
                    <a:pt x="8683117" y="0"/>
                  </a:lnTo>
                  <a:lnTo>
                    <a:pt x="8731847" y="3576"/>
                  </a:lnTo>
                  <a:lnTo>
                    <a:pt x="8778359" y="13967"/>
                  </a:lnTo>
                  <a:lnTo>
                    <a:pt x="8822144" y="30660"/>
                  </a:lnTo>
                  <a:lnTo>
                    <a:pt x="8862690" y="53144"/>
                  </a:lnTo>
                  <a:lnTo>
                    <a:pt x="8899487" y="80911"/>
                  </a:lnTo>
                  <a:lnTo>
                    <a:pt x="8932024" y="113448"/>
                  </a:lnTo>
                  <a:lnTo>
                    <a:pt x="8959791" y="150245"/>
                  </a:lnTo>
                  <a:lnTo>
                    <a:pt x="8982275" y="190791"/>
                  </a:lnTo>
                  <a:lnTo>
                    <a:pt x="8998968" y="234576"/>
                  </a:lnTo>
                  <a:lnTo>
                    <a:pt x="9009359" y="281088"/>
                  </a:lnTo>
                  <a:lnTo>
                    <a:pt x="9012936" y="329819"/>
                  </a:lnTo>
                  <a:lnTo>
                    <a:pt x="9012936" y="6360591"/>
                  </a:lnTo>
                  <a:lnTo>
                    <a:pt x="9009359" y="6409323"/>
                  </a:lnTo>
                  <a:lnTo>
                    <a:pt x="8998968" y="6455834"/>
                  </a:lnTo>
                  <a:lnTo>
                    <a:pt x="8982275" y="6499615"/>
                  </a:lnTo>
                  <a:lnTo>
                    <a:pt x="8959791" y="6540156"/>
                  </a:lnTo>
                  <a:lnTo>
                    <a:pt x="8932024" y="6576945"/>
                  </a:lnTo>
                  <a:lnTo>
                    <a:pt x="8899487" y="6609475"/>
                  </a:lnTo>
                  <a:lnTo>
                    <a:pt x="8862690" y="6637233"/>
                  </a:lnTo>
                  <a:lnTo>
                    <a:pt x="8822144" y="6659711"/>
                  </a:lnTo>
                  <a:lnTo>
                    <a:pt x="8778359" y="6676398"/>
                  </a:lnTo>
                  <a:lnTo>
                    <a:pt x="8731847" y="6686784"/>
                  </a:lnTo>
                  <a:lnTo>
                    <a:pt x="8683117" y="6690360"/>
                  </a:lnTo>
                  <a:lnTo>
                    <a:pt x="329768" y="6690360"/>
                  </a:lnTo>
                  <a:lnTo>
                    <a:pt x="281036" y="6686784"/>
                  </a:lnTo>
                  <a:lnTo>
                    <a:pt x="234525" y="6676398"/>
                  </a:lnTo>
                  <a:lnTo>
                    <a:pt x="190744" y="6659711"/>
                  </a:lnTo>
                  <a:lnTo>
                    <a:pt x="150203" y="6637233"/>
                  </a:lnTo>
                  <a:lnTo>
                    <a:pt x="113414" y="6609475"/>
                  </a:lnTo>
                  <a:lnTo>
                    <a:pt x="80884" y="6576945"/>
                  </a:lnTo>
                  <a:lnTo>
                    <a:pt x="53126" y="6540156"/>
                  </a:lnTo>
                  <a:lnTo>
                    <a:pt x="30648" y="6499615"/>
                  </a:lnTo>
                  <a:lnTo>
                    <a:pt x="13961" y="6455834"/>
                  </a:lnTo>
                  <a:lnTo>
                    <a:pt x="3575" y="6409323"/>
                  </a:lnTo>
                  <a:lnTo>
                    <a:pt x="0" y="6360591"/>
                  </a:lnTo>
                  <a:lnTo>
                    <a:pt x="0" y="32981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008" y="1397508"/>
              <a:ext cx="9019540" cy="120650"/>
            </a:xfrm>
            <a:custGeom>
              <a:avLst/>
              <a:gdLst/>
              <a:ahLst/>
              <a:cxnLst/>
              <a:rect l="l" t="t" r="r" b="b"/>
              <a:pathLst>
                <a:path w="9019540" h="120650">
                  <a:moveTo>
                    <a:pt x="9019032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9019032" y="120396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E6B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008" y="2976372"/>
              <a:ext cx="9019540" cy="111760"/>
            </a:xfrm>
            <a:custGeom>
              <a:avLst/>
              <a:gdLst/>
              <a:ahLst/>
              <a:cxnLst/>
              <a:rect l="l" t="t" r="r" b="b"/>
              <a:pathLst>
                <a:path w="9019540" h="111760">
                  <a:moveTo>
                    <a:pt x="9019032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9019032" y="111251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9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007" y="1517903"/>
            <a:ext cx="9019540" cy="1458595"/>
          </a:xfrm>
          <a:prstGeom prst="rect">
            <a:avLst/>
          </a:prstGeom>
          <a:solidFill>
            <a:srgbClr val="D24717"/>
          </a:solidFill>
        </p:spPr>
        <p:txBody>
          <a:bodyPr vert="horz" wrap="square" lIns="0" tIns="84455" rIns="0" bIns="0" rtlCol="0">
            <a:spAutoFit/>
          </a:bodyPr>
          <a:lstStyle/>
          <a:p>
            <a:pPr marL="2828290" marR="1039494" indent="-1791335">
              <a:lnSpc>
                <a:spcPts val="4780"/>
              </a:lnSpc>
              <a:spcBef>
                <a:spcPts val="665"/>
              </a:spcBef>
              <a:tabLst>
                <a:tab pos="1605280" algn="l"/>
              </a:tabLst>
            </a:pPr>
            <a:r>
              <a:rPr dirty="0">
                <a:latin typeface="Franklin Gothic Medium"/>
                <a:cs typeface="Franklin Gothic Medium"/>
              </a:rPr>
              <a:t>H	</a:t>
            </a:r>
            <a:r>
              <a:rPr spc="-25" dirty="0"/>
              <a:t>λευκαύγεια</a:t>
            </a:r>
            <a:r>
              <a:rPr spc="-10" dirty="0"/>
              <a:t> </a:t>
            </a:r>
            <a:r>
              <a:rPr spc="-5" dirty="0"/>
              <a:t>ως</a:t>
            </a:r>
            <a:r>
              <a:rPr spc="-20" dirty="0"/>
              <a:t> </a:t>
            </a:r>
            <a:r>
              <a:rPr spc="-10" dirty="0"/>
              <a:t>συνάρτηση</a:t>
            </a:r>
            <a:r>
              <a:rPr spc="10" dirty="0"/>
              <a:t> </a:t>
            </a:r>
            <a:r>
              <a:rPr spc="-20" dirty="0"/>
              <a:t>του </a:t>
            </a:r>
            <a:r>
              <a:rPr spc="-890" dirty="0"/>
              <a:t> </a:t>
            </a:r>
            <a:r>
              <a:rPr spc="-30" dirty="0"/>
              <a:t>μήκους</a:t>
            </a:r>
            <a:r>
              <a:rPr spc="-10" dirty="0"/>
              <a:t> </a:t>
            </a:r>
            <a:r>
              <a:rPr spc="-25" dirty="0"/>
              <a:t>κύματος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9718" y="872082"/>
            <a:ext cx="6647414" cy="48757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93367" y="6243320"/>
            <a:ext cx="62395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5" dirty="0">
                <a:latin typeface="Microsoft Sans Serif"/>
                <a:cs typeface="Microsoft Sans Serif"/>
              </a:rPr>
              <a:t>Εξαρτάται</a:t>
            </a:r>
            <a:r>
              <a:rPr sz="1400" spc="10" dirty="0">
                <a:latin typeface="Microsoft Sans Serif"/>
                <a:cs typeface="Microsoft Sans Serif"/>
              </a:rPr>
              <a:t> επίσης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65" dirty="0">
                <a:latin typeface="Microsoft Sans Serif"/>
                <a:cs typeface="Microsoft Sans Serif"/>
              </a:rPr>
              <a:t>από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90" dirty="0">
                <a:latin typeface="Microsoft Sans Serif"/>
                <a:cs typeface="Microsoft Sans Serif"/>
              </a:rPr>
              <a:t>το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είδος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65" dirty="0">
                <a:latin typeface="Microsoft Sans Serif"/>
                <a:cs typeface="Microsoft Sans Serif"/>
              </a:rPr>
              <a:t>του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υλικού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45" dirty="0">
                <a:latin typeface="Microsoft Sans Serif"/>
                <a:cs typeface="Microsoft Sans Serif"/>
              </a:rPr>
              <a:t>στο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οποίο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30" dirty="0">
                <a:latin typeface="Microsoft Sans Serif"/>
                <a:cs typeface="Microsoft Sans Serif"/>
              </a:rPr>
              <a:t>προσπίπτει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η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ακτινοβολία.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883" y="838568"/>
            <a:ext cx="6942621" cy="50380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345" y="304431"/>
            <a:ext cx="8182325" cy="588714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196" y="333756"/>
            <a:ext cx="7481857" cy="621724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9923" y="577216"/>
            <a:ext cx="6867152" cy="5429627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03" y="1557527"/>
            <a:ext cx="5715000" cy="40767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2302" y="733044"/>
            <a:ext cx="8091825" cy="536333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484" y="67056"/>
            <a:ext cx="9020810" cy="6696709"/>
            <a:chOff x="62484" y="67056"/>
            <a:chExt cx="9020810" cy="66967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2" y="70104"/>
              <a:ext cx="9012936" cy="66903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532" y="70104"/>
              <a:ext cx="9013190" cy="6690359"/>
            </a:xfrm>
            <a:custGeom>
              <a:avLst/>
              <a:gdLst/>
              <a:ahLst/>
              <a:cxnLst/>
              <a:rect l="l" t="t" r="r" b="b"/>
              <a:pathLst>
                <a:path w="9013190" h="6690359">
                  <a:moveTo>
                    <a:pt x="0" y="329819"/>
                  </a:moveTo>
                  <a:lnTo>
                    <a:pt x="3575" y="281088"/>
                  </a:lnTo>
                  <a:lnTo>
                    <a:pt x="13961" y="234576"/>
                  </a:lnTo>
                  <a:lnTo>
                    <a:pt x="30648" y="190791"/>
                  </a:lnTo>
                  <a:lnTo>
                    <a:pt x="53126" y="150245"/>
                  </a:lnTo>
                  <a:lnTo>
                    <a:pt x="80884" y="113448"/>
                  </a:lnTo>
                  <a:lnTo>
                    <a:pt x="113414" y="80911"/>
                  </a:lnTo>
                  <a:lnTo>
                    <a:pt x="150203" y="53144"/>
                  </a:lnTo>
                  <a:lnTo>
                    <a:pt x="190744" y="30660"/>
                  </a:lnTo>
                  <a:lnTo>
                    <a:pt x="234525" y="13967"/>
                  </a:lnTo>
                  <a:lnTo>
                    <a:pt x="281036" y="3576"/>
                  </a:lnTo>
                  <a:lnTo>
                    <a:pt x="329768" y="0"/>
                  </a:lnTo>
                  <a:lnTo>
                    <a:pt x="8683117" y="0"/>
                  </a:lnTo>
                  <a:lnTo>
                    <a:pt x="8731847" y="3576"/>
                  </a:lnTo>
                  <a:lnTo>
                    <a:pt x="8778359" y="13967"/>
                  </a:lnTo>
                  <a:lnTo>
                    <a:pt x="8822144" y="30660"/>
                  </a:lnTo>
                  <a:lnTo>
                    <a:pt x="8862690" y="53144"/>
                  </a:lnTo>
                  <a:lnTo>
                    <a:pt x="8899487" y="80911"/>
                  </a:lnTo>
                  <a:lnTo>
                    <a:pt x="8932024" y="113448"/>
                  </a:lnTo>
                  <a:lnTo>
                    <a:pt x="8959791" y="150245"/>
                  </a:lnTo>
                  <a:lnTo>
                    <a:pt x="8982275" y="190791"/>
                  </a:lnTo>
                  <a:lnTo>
                    <a:pt x="8998968" y="234576"/>
                  </a:lnTo>
                  <a:lnTo>
                    <a:pt x="9009359" y="281088"/>
                  </a:lnTo>
                  <a:lnTo>
                    <a:pt x="9012936" y="329819"/>
                  </a:lnTo>
                  <a:lnTo>
                    <a:pt x="9012936" y="6360591"/>
                  </a:lnTo>
                  <a:lnTo>
                    <a:pt x="9009359" y="6409323"/>
                  </a:lnTo>
                  <a:lnTo>
                    <a:pt x="8998968" y="6455834"/>
                  </a:lnTo>
                  <a:lnTo>
                    <a:pt x="8982275" y="6499615"/>
                  </a:lnTo>
                  <a:lnTo>
                    <a:pt x="8959791" y="6540156"/>
                  </a:lnTo>
                  <a:lnTo>
                    <a:pt x="8932024" y="6576945"/>
                  </a:lnTo>
                  <a:lnTo>
                    <a:pt x="8899487" y="6609475"/>
                  </a:lnTo>
                  <a:lnTo>
                    <a:pt x="8862690" y="6637233"/>
                  </a:lnTo>
                  <a:lnTo>
                    <a:pt x="8822144" y="6659711"/>
                  </a:lnTo>
                  <a:lnTo>
                    <a:pt x="8778359" y="6676398"/>
                  </a:lnTo>
                  <a:lnTo>
                    <a:pt x="8731847" y="6686784"/>
                  </a:lnTo>
                  <a:lnTo>
                    <a:pt x="8683117" y="6690360"/>
                  </a:lnTo>
                  <a:lnTo>
                    <a:pt x="329768" y="6690360"/>
                  </a:lnTo>
                  <a:lnTo>
                    <a:pt x="281036" y="6686784"/>
                  </a:lnTo>
                  <a:lnTo>
                    <a:pt x="234525" y="6676398"/>
                  </a:lnTo>
                  <a:lnTo>
                    <a:pt x="190744" y="6659711"/>
                  </a:lnTo>
                  <a:lnTo>
                    <a:pt x="150203" y="6637233"/>
                  </a:lnTo>
                  <a:lnTo>
                    <a:pt x="113414" y="6609475"/>
                  </a:lnTo>
                  <a:lnTo>
                    <a:pt x="80884" y="6576945"/>
                  </a:lnTo>
                  <a:lnTo>
                    <a:pt x="53126" y="6540156"/>
                  </a:lnTo>
                  <a:lnTo>
                    <a:pt x="30648" y="6499615"/>
                  </a:lnTo>
                  <a:lnTo>
                    <a:pt x="13961" y="6455834"/>
                  </a:lnTo>
                  <a:lnTo>
                    <a:pt x="3575" y="6409323"/>
                  </a:lnTo>
                  <a:lnTo>
                    <a:pt x="0" y="6360591"/>
                  </a:lnTo>
                  <a:lnTo>
                    <a:pt x="0" y="32981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008" y="1397508"/>
              <a:ext cx="9019540" cy="120650"/>
            </a:xfrm>
            <a:custGeom>
              <a:avLst/>
              <a:gdLst/>
              <a:ahLst/>
              <a:cxnLst/>
              <a:rect l="l" t="t" r="r" b="b"/>
              <a:pathLst>
                <a:path w="9019540" h="120650">
                  <a:moveTo>
                    <a:pt x="9019032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9019032" y="120396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E6B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008" y="2976372"/>
              <a:ext cx="9019540" cy="111760"/>
            </a:xfrm>
            <a:custGeom>
              <a:avLst/>
              <a:gdLst/>
              <a:ahLst/>
              <a:cxnLst/>
              <a:rect l="l" t="t" r="r" b="b"/>
              <a:pathLst>
                <a:path w="9019540" h="111760">
                  <a:moveTo>
                    <a:pt x="9019032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9019032" y="111251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9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007" y="1517903"/>
            <a:ext cx="9019540" cy="1458595"/>
          </a:xfrm>
          <a:prstGeom prst="rect">
            <a:avLst/>
          </a:prstGeom>
          <a:solidFill>
            <a:srgbClr val="D24717"/>
          </a:solidFill>
        </p:spPr>
        <p:txBody>
          <a:bodyPr vert="horz" wrap="square" lIns="0" tIns="3638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65"/>
              </a:spcBef>
            </a:pPr>
            <a:r>
              <a:rPr spc="-10" dirty="0"/>
              <a:t>Συντελεστής</a:t>
            </a:r>
            <a:r>
              <a:rPr spc="20" dirty="0"/>
              <a:t> </a:t>
            </a:r>
            <a:r>
              <a:rPr spc="-10" dirty="0"/>
              <a:t>απορρόφησης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686" y="1080550"/>
            <a:ext cx="6943725" cy="449682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6111" y="994462"/>
            <a:ext cx="6953250" cy="408109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7569" y="1021753"/>
            <a:ext cx="6819251" cy="476487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484" y="67056"/>
            <a:ext cx="9020810" cy="6696709"/>
            <a:chOff x="62484" y="67056"/>
            <a:chExt cx="9020810" cy="66967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2" y="70104"/>
              <a:ext cx="9012936" cy="66903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532" y="70104"/>
              <a:ext cx="9013190" cy="6690359"/>
            </a:xfrm>
            <a:custGeom>
              <a:avLst/>
              <a:gdLst/>
              <a:ahLst/>
              <a:cxnLst/>
              <a:rect l="l" t="t" r="r" b="b"/>
              <a:pathLst>
                <a:path w="9013190" h="6690359">
                  <a:moveTo>
                    <a:pt x="0" y="329819"/>
                  </a:moveTo>
                  <a:lnTo>
                    <a:pt x="3575" y="281088"/>
                  </a:lnTo>
                  <a:lnTo>
                    <a:pt x="13961" y="234576"/>
                  </a:lnTo>
                  <a:lnTo>
                    <a:pt x="30648" y="190791"/>
                  </a:lnTo>
                  <a:lnTo>
                    <a:pt x="53126" y="150245"/>
                  </a:lnTo>
                  <a:lnTo>
                    <a:pt x="80884" y="113448"/>
                  </a:lnTo>
                  <a:lnTo>
                    <a:pt x="113414" y="80911"/>
                  </a:lnTo>
                  <a:lnTo>
                    <a:pt x="150203" y="53144"/>
                  </a:lnTo>
                  <a:lnTo>
                    <a:pt x="190744" y="30660"/>
                  </a:lnTo>
                  <a:lnTo>
                    <a:pt x="234525" y="13967"/>
                  </a:lnTo>
                  <a:lnTo>
                    <a:pt x="281036" y="3576"/>
                  </a:lnTo>
                  <a:lnTo>
                    <a:pt x="329768" y="0"/>
                  </a:lnTo>
                  <a:lnTo>
                    <a:pt x="8683117" y="0"/>
                  </a:lnTo>
                  <a:lnTo>
                    <a:pt x="8731847" y="3576"/>
                  </a:lnTo>
                  <a:lnTo>
                    <a:pt x="8778359" y="13967"/>
                  </a:lnTo>
                  <a:lnTo>
                    <a:pt x="8822144" y="30660"/>
                  </a:lnTo>
                  <a:lnTo>
                    <a:pt x="8862690" y="53144"/>
                  </a:lnTo>
                  <a:lnTo>
                    <a:pt x="8899487" y="80911"/>
                  </a:lnTo>
                  <a:lnTo>
                    <a:pt x="8932024" y="113448"/>
                  </a:lnTo>
                  <a:lnTo>
                    <a:pt x="8959791" y="150245"/>
                  </a:lnTo>
                  <a:lnTo>
                    <a:pt x="8982275" y="190791"/>
                  </a:lnTo>
                  <a:lnTo>
                    <a:pt x="8998968" y="234576"/>
                  </a:lnTo>
                  <a:lnTo>
                    <a:pt x="9009359" y="281088"/>
                  </a:lnTo>
                  <a:lnTo>
                    <a:pt x="9012936" y="329819"/>
                  </a:lnTo>
                  <a:lnTo>
                    <a:pt x="9012936" y="6360591"/>
                  </a:lnTo>
                  <a:lnTo>
                    <a:pt x="9009359" y="6409323"/>
                  </a:lnTo>
                  <a:lnTo>
                    <a:pt x="8998968" y="6455834"/>
                  </a:lnTo>
                  <a:lnTo>
                    <a:pt x="8982275" y="6499615"/>
                  </a:lnTo>
                  <a:lnTo>
                    <a:pt x="8959791" y="6540156"/>
                  </a:lnTo>
                  <a:lnTo>
                    <a:pt x="8932024" y="6576945"/>
                  </a:lnTo>
                  <a:lnTo>
                    <a:pt x="8899487" y="6609475"/>
                  </a:lnTo>
                  <a:lnTo>
                    <a:pt x="8862690" y="6637233"/>
                  </a:lnTo>
                  <a:lnTo>
                    <a:pt x="8822144" y="6659711"/>
                  </a:lnTo>
                  <a:lnTo>
                    <a:pt x="8778359" y="6676398"/>
                  </a:lnTo>
                  <a:lnTo>
                    <a:pt x="8731847" y="6686784"/>
                  </a:lnTo>
                  <a:lnTo>
                    <a:pt x="8683117" y="6690360"/>
                  </a:lnTo>
                  <a:lnTo>
                    <a:pt x="329768" y="6690360"/>
                  </a:lnTo>
                  <a:lnTo>
                    <a:pt x="281036" y="6686784"/>
                  </a:lnTo>
                  <a:lnTo>
                    <a:pt x="234525" y="6676398"/>
                  </a:lnTo>
                  <a:lnTo>
                    <a:pt x="190744" y="6659711"/>
                  </a:lnTo>
                  <a:lnTo>
                    <a:pt x="150203" y="6637233"/>
                  </a:lnTo>
                  <a:lnTo>
                    <a:pt x="113414" y="6609475"/>
                  </a:lnTo>
                  <a:lnTo>
                    <a:pt x="80884" y="6576945"/>
                  </a:lnTo>
                  <a:lnTo>
                    <a:pt x="53126" y="6540156"/>
                  </a:lnTo>
                  <a:lnTo>
                    <a:pt x="30648" y="6499615"/>
                  </a:lnTo>
                  <a:lnTo>
                    <a:pt x="13961" y="6455834"/>
                  </a:lnTo>
                  <a:lnTo>
                    <a:pt x="3575" y="6409323"/>
                  </a:lnTo>
                  <a:lnTo>
                    <a:pt x="0" y="6360591"/>
                  </a:lnTo>
                  <a:lnTo>
                    <a:pt x="0" y="32981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008" y="1397508"/>
              <a:ext cx="9019540" cy="120650"/>
            </a:xfrm>
            <a:custGeom>
              <a:avLst/>
              <a:gdLst/>
              <a:ahLst/>
              <a:cxnLst/>
              <a:rect l="l" t="t" r="r" b="b"/>
              <a:pathLst>
                <a:path w="9019540" h="120650">
                  <a:moveTo>
                    <a:pt x="9019032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9019032" y="120396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E6B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008" y="2976372"/>
              <a:ext cx="9019540" cy="111760"/>
            </a:xfrm>
            <a:custGeom>
              <a:avLst/>
              <a:gdLst/>
              <a:ahLst/>
              <a:cxnLst/>
              <a:rect l="l" t="t" r="r" b="b"/>
              <a:pathLst>
                <a:path w="9019540" h="111760">
                  <a:moveTo>
                    <a:pt x="9019032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9019032" y="111251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9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007" y="1517903"/>
            <a:ext cx="9019540" cy="1458595"/>
          </a:xfrm>
          <a:prstGeom prst="rect">
            <a:avLst/>
          </a:prstGeom>
          <a:solidFill>
            <a:srgbClr val="D24717"/>
          </a:solidFill>
        </p:spPr>
        <p:txBody>
          <a:bodyPr vert="horz" wrap="square" lIns="0" tIns="59055" rIns="0" bIns="0" rtlCol="0">
            <a:spAutoFit/>
          </a:bodyPr>
          <a:lstStyle/>
          <a:p>
            <a:pPr marL="1180465" marR="557530" indent="-620395">
              <a:lnSpc>
                <a:spcPct val="100000"/>
              </a:lnSpc>
              <a:spcBef>
                <a:spcPts val="465"/>
              </a:spcBef>
            </a:pPr>
            <a:r>
              <a:rPr spc="-5" dirty="0"/>
              <a:t>Ο</a:t>
            </a:r>
            <a:r>
              <a:rPr dirty="0"/>
              <a:t> </a:t>
            </a:r>
            <a:r>
              <a:rPr spc="-25" dirty="0"/>
              <a:t>θερμικός</a:t>
            </a:r>
            <a:r>
              <a:rPr spc="25" dirty="0"/>
              <a:t> </a:t>
            </a:r>
            <a:r>
              <a:rPr spc="-10" dirty="0"/>
              <a:t>συντελεστής</a:t>
            </a:r>
            <a:r>
              <a:rPr spc="25" dirty="0"/>
              <a:t> </a:t>
            </a:r>
            <a:r>
              <a:rPr spc="-5" dirty="0"/>
              <a:t>εκπομπής</a:t>
            </a:r>
            <a:r>
              <a:rPr spc="5" dirty="0"/>
              <a:t> </a:t>
            </a:r>
            <a:r>
              <a:rPr spc="-10" dirty="0"/>
              <a:t>ως </a:t>
            </a:r>
            <a:r>
              <a:rPr spc="-890" dirty="0"/>
              <a:t> </a:t>
            </a:r>
            <a:r>
              <a:rPr spc="-10" dirty="0"/>
              <a:t>συνάρτηση</a:t>
            </a:r>
            <a:r>
              <a:rPr spc="30" dirty="0"/>
              <a:t> </a:t>
            </a:r>
            <a:r>
              <a:rPr spc="-20" dirty="0"/>
              <a:t>του</a:t>
            </a:r>
            <a:r>
              <a:rPr spc="-15" dirty="0"/>
              <a:t> </a:t>
            </a:r>
            <a:r>
              <a:rPr spc="-30" dirty="0"/>
              <a:t>μήκους</a:t>
            </a:r>
            <a:r>
              <a:rPr spc="-10" dirty="0"/>
              <a:t> </a:t>
            </a:r>
            <a:r>
              <a:rPr spc="-25" dirty="0"/>
              <a:t>κύματος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070" y="1337572"/>
            <a:ext cx="7058954" cy="36532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" y="0"/>
            <a:ext cx="9019032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307" y="1344765"/>
            <a:ext cx="6952909" cy="366060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019" y="1151108"/>
            <a:ext cx="6963487" cy="41239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1854" y="1844039"/>
            <a:ext cx="6883321" cy="324002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6123" y="758570"/>
            <a:ext cx="6685809" cy="528637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553212"/>
            <a:ext cx="8001000" cy="57531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779" y="348693"/>
            <a:ext cx="6724327" cy="570363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6944" y="1524000"/>
            <a:ext cx="6020536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283" y="1642872"/>
            <a:ext cx="7647432" cy="37155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79093" y="455803"/>
            <a:ext cx="6109970" cy="942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Microsoft Sans Serif"/>
                <a:cs typeface="Microsoft Sans Serif"/>
              </a:rPr>
              <a:t>Πως </a:t>
            </a:r>
            <a:r>
              <a:rPr sz="1800" spc="-70" dirty="0">
                <a:latin typeface="Microsoft Sans Serif"/>
                <a:cs typeface="Microsoft Sans Serif"/>
              </a:rPr>
              <a:t>εξηγείται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η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ενδοημερήσια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διαφορά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θερμοκρασίας;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4084954" algn="l"/>
              </a:tabLst>
            </a:pPr>
            <a:r>
              <a:rPr sz="1800" spc="-20" dirty="0">
                <a:latin typeface="Microsoft Sans Serif"/>
                <a:cs typeface="Microsoft Sans Serif"/>
              </a:rPr>
              <a:t>Ημέρα	</a:t>
            </a:r>
            <a:r>
              <a:rPr sz="1800" spc="-55" dirty="0">
                <a:latin typeface="Microsoft Sans Serif"/>
                <a:cs typeface="Microsoft Sans Serif"/>
              </a:rPr>
              <a:t>Νύκτα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1" y="70103"/>
            <a:ext cx="9012936" cy="669035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2484" y="67056"/>
            <a:ext cx="9020810" cy="6696709"/>
            <a:chOff x="62484" y="67056"/>
            <a:chExt cx="9020810" cy="6696709"/>
          </a:xfrm>
        </p:grpSpPr>
        <p:sp>
          <p:nvSpPr>
            <p:cNvPr id="4" name="object 4"/>
            <p:cNvSpPr/>
            <p:nvPr/>
          </p:nvSpPr>
          <p:spPr>
            <a:xfrm>
              <a:off x="65532" y="70104"/>
              <a:ext cx="9013190" cy="6690359"/>
            </a:xfrm>
            <a:custGeom>
              <a:avLst/>
              <a:gdLst/>
              <a:ahLst/>
              <a:cxnLst/>
              <a:rect l="l" t="t" r="r" b="b"/>
              <a:pathLst>
                <a:path w="9013190" h="6690359">
                  <a:moveTo>
                    <a:pt x="0" y="329819"/>
                  </a:moveTo>
                  <a:lnTo>
                    <a:pt x="3575" y="281088"/>
                  </a:lnTo>
                  <a:lnTo>
                    <a:pt x="13961" y="234576"/>
                  </a:lnTo>
                  <a:lnTo>
                    <a:pt x="30648" y="190791"/>
                  </a:lnTo>
                  <a:lnTo>
                    <a:pt x="53126" y="150245"/>
                  </a:lnTo>
                  <a:lnTo>
                    <a:pt x="80884" y="113448"/>
                  </a:lnTo>
                  <a:lnTo>
                    <a:pt x="113414" y="80911"/>
                  </a:lnTo>
                  <a:lnTo>
                    <a:pt x="150203" y="53144"/>
                  </a:lnTo>
                  <a:lnTo>
                    <a:pt x="190744" y="30660"/>
                  </a:lnTo>
                  <a:lnTo>
                    <a:pt x="234525" y="13967"/>
                  </a:lnTo>
                  <a:lnTo>
                    <a:pt x="281036" y="3576"/>
                  </a:lnTo>
                  <a:lnTo>
                    <a:pt x="329768" y="0"/>
                  </a:lnTo>
                  <a:lnTo>
                    <a:pt x="8683117" y="0"/>
                  </a:lnTo>
                  <a:lnTo>
                    <a:pt x="8731847" y="3576"/>
                  </a:lnTo>
                  <a:lnTo>
                    <a:pt x="8778359" y="13967"/>
                  </a:lnTo>
                  <a:lnTo>
                    <a:pt x="8822144" y="30660"/>
                  </a:lnTo>
                  <a:lnTo>
                    <a:pt x="8862690" y="53144"/>
                  </a:lnTo>
                  <a:lnTo>
                    <a:pt x="8899487" y="80911"/>
                  </a:lnTo>
                  <a:lnTo>
                    <a:pt x="8932024" y="113448"/>
                  </a:lnTo>
                  <a:lnTo>
                    <a:pt x="8959791" y="150245"/>
                  </a:lnTo>
                  <a:lnTo>
                    <a:pt x="8982275" y="190791"/>
                  </a:lnTo>
                  <a:lnTo>
                    <a:pt x="8998968" y="234576"/>
                  </a:lnTo>
                  <a:lnTo>
                    <a:pt x="9009359" y="281088"/>
                  </a:lnTo>
                  <a:lnTo>
                    <a:pt x="9012936" y="329819"/>
                  </a:lnTo>
                  <a:lnTo>
                    <a:pt x="9012936" y="6360591"/>
                  </a:lnTo>
                  <a:lnTo>
                    <a:pt x="9009359" y="6409323"/>
                  </a:lnTo>
                  <a:lnTo>
                    <a:pt x="8998968" y="6455834"/>
                  </a:lnTo>
                  <a:lnTo>
                    <a:pt x="8982275" y="6499615"/>
                  </a:lnTo>
                  <a:lnTo>
                    <a:pt x="8959791" y="6540156"/>
                  </a:lnTo>
                  <a:lnTo>
                    <a:pt x="8932024" y="6576945"/>
                  </a:lnTo>
                  <a:lnTo>
                    <a:pt x="8899487" y="6609475"/>
                  </a:lnTo>
                  <a:lnTo>
                    <a:pt x="8862690" y="6637233"/>
                  </a:lnTo>
                  <a:lnTo>
                    <a:pt x="8822144" y="6659711"/>
                  </a:lnTo>
                  <a:lnTo>
                    <a:pt x="8778359" y="6676398"/>
                  </a:lnTo>
                  <a:lnTo>
                    <a:pt x="8731847" y="6686784"/>
                  </a:lnTo>
                  <a:lnTo>
                    <a:pt x="8683117" y="6690360"/>
                  </a:lnTo>
                  <a:lnTo>
                    <a:pt x="329768" y="6690360"/>
                  </a:lnTo>
                  <a:lnTo>
                    <a:pt x="281036" y="6686784"/>
                  </a:lnTo>
                  <a:lnTo>
                    <a:pt x="234525" y="6676398"/>
                  </a:lnTo>
                  <a:lnTo>
                    <a:pt x="190744" y="6659711"/>
                  </a:lnTo>
                  <a:lnTo>
                    <a:pt x="150203" y="6637233"/>
                  </a:lnTo>
                  <a:lnTo>
                    <a:pt x="113414" y="6609475"/>
                  </a:lnTo>
                  <a:lnTo>
                    <a:pt x="80884" y="6576945"/>
                  </a:lnTo>
                  <a:lnTo>
                    <a:pt x="53126" y="6540156"/>
                  </a:lnTo>
                  <a:lnTo>
                    <a:pt x="30648" y="6499615"/>
                  </a:lnTo>
                  <a:lnTo>
                    <a:pt x="13961" y="6455834"/>
                  </a:lnTo>
                  <a:lnTo>
                    <a:pt x="3575" y="6409323"/>
                  </a:lnTo>
                  <a:lnTo>
                    <a:pt x="0" y="6360591"/>
                  </a:lnTo>
                  <a:lnTo>
                    <a:pt x="0" y="32981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008" y="1397508"/>
              <a:ext cx="9019540" cy="120650"/>
            </a:xfrm>
            <a:custGeom>
              <a:avLst/>
              <a:gdLst/>
              <a:ahLst/>
              <a:cxnLst/>
              <a:rect l="l" t="t" r="r" b="b"/>
              <a:pathLst>
                <a:path w="9019540" h="120650">
                  <a:moveTo>
                    <a:pt x="9019032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9019032" y="120396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E6B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008" y="2976372"/>
              <a:ext cx="9019540" cy="111760"/>
            </a:xfrm>
            <a:custGeom>
              <a:avLst/>
              <a:gdLst/>
              <a:ahLst/>
              <a:cxnLst/>
              <a:rect l="l" t="t" r="r" b="b"/>
              <a:pathLst>
                <a:path w="9019540" h="111760">
                  <a:moveTo>
                    <a:pt x="9019032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9019032" y="111251"/>
                  </a:lnTo>
                  <a:lnTo>
                    <a:pt x="9019032" y="0"/>
                  </a:lnTo>
                  <a:close/>
                </a:path>
              </a:pathLst>
            </a:custGeom>
            <a:solidFill>
              <a:srgbClr val="9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4007" y="1517903"/>
            <a:ext cx="9019540" cy="1458595"/>
          </a:xfrm>
          <a:prstGeom prst="rect">
            <a:avLst/>
          </a:prstGeom>
          <a:solidFill>
            <a:srgbClr val="D24717"/>
          </a:solidFill>
        </p:spPr>
        <p:txBody>
          <a:bodyPr vert="horz" wrap="square" lIns="0" tIns="217170" rIns="0" bIns="0" rtlCol="0">
            <a:spAutoFit/>
          </a:bodyPr>
          <a:lstStyle/>
          <a:p>
            <a:pPr marL="593090" marR="589280" algn="ctr">
              <a:lnSpc>
                <a:spcPct val="100000"/>
              </a:lnSpc>
              <a:spcBef>
                <a:spcPts val="1710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Γιατί</a:t>
            </a:r>
            <a:r>
              <a:rPr sz="2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μας</a:t>
            </a:r>
            <a:r>
              <a:rPr sz="2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ενδιαφέρει</a:t>
            </a:r>
            <a:r>
              <a:rPr sz="2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2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ισοζύγιο</a:t>
            </a:r>
            <a:r>
              <a:rPr sz="2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ακτινοβολίας</a:t>
            </a:r>
            <a:r>
              <a:rPr sz="2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μικρού </a:t>
            </a:r>
            <a:r>
              <a:rPr sz="2800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μήκους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κύματος</a:t>
            </a:r>
            <a:r>
              <a:rPr sz="2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(ηλιακής) </a:t>
            </a: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 μεγάλου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μήκους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ts val="3050"/>
              </a:lnSpc>
            </a:pP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κύματος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 (γήινης)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971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83D752-93B8-078A-BCB0-4A03525A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40" y="672211"/>
            <a:ext cx="7611719" cy="635000"/>
          </a:xfrm>
        </p:spPr>
        <p:txBody>
          <a:bodyPr wrap="square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200" dirty="0"/>
              <a:t>H κατανομή της θερμοκρασίας με το ύψος καθορίζει την αστάθεια ή ευστάθεια των επιμέρους τμημάτων της ατμόσφαιρας</a:t>
            </a:r>
            <a:endParaRPr lang="en-GB" sz="2200" dirty="0"/>
          </a:p>
        </p:txBody>
      </p:sp>
      <p:pic>
        <p:nvPicPr>
          <p:cNvPr id="2" name="object 2" descr="A diagram of the atmosphere and temperature&#10;&#10;Description automatically generated with medium confidenc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5334000" cy="6140831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D771205-B1A4-0984-27F4-110BC5D8E727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5715000" y="2438400"/>
            <a:ext cx="3200400" cy="1846659"/>
          </a:xfrm>
        </p:spPr>
        <p:txBody>
          <a:bodyPr/>
          <a:lstStyle/>
          <a:p>
            <a:pPr algn="just"/>
            <a:r>
              <a:rPr lang="el-GR" sz="2000" dirty="0"/>
              <a:t>H κατανομή της θερμοκρασίας με το ύψος καθορίζει την αστάθεια ή ευστάθεια των επιμέρους τμημάτων της ατμόσφαιρας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431" y="633897"/>
            <a:ext cx="7731579" cy="57235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Θέση αριθμού διαφάνειας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1A32E10-6085-43AB-A2F8-AAD6E5A442BA}" type="slidenum">
              <a:rPr lang="el-GR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l-GR" altLang="en-US" sz="1200">
              <a:latin typeface="Garamond" panose="02020404030301010803" pitchFamily="18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535"/>
            <a:ext cx="8991600" cy="566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1763688" y="399333"/>
            <a:ext cx="5434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l-GR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Χωροχρονικές</a:t>
            </a:r>
            <a:r>
              <a:rPr lang="el-GR" altLang="el-G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κλίμακες στην ατμόσφαιρα</a:t>
            </a:r>
          </a:p>
        </p:txBody>
      </p:sp>
    </p:spTree>
    <p:extLst>
      <p:ext uri="{BB962C8B-B14F-4D97-AF65-F5344CB8AC3E}">
        <p14:creationId xmlns:p14="http://schemas.microsoft.com/office/powerpoint/2010/main" val="1486868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9636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1303</TotalTime>
  <Words>613</Words>
  <Application>Microsoft Office PowerPoint</Application>
  <PresentationFormat>On-screen Show (4:3)</PresentationFormat>
  <Paragraphs>118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9" baseType="lpstr">
      <vt:lpstr>Calibri</vt:lpstr>
      <vt:lpstr>Calibri Light</vt:lpstr>
      <vt:lpstr>Cambria</vt:lpstr>
      <vt:lpstr>Franklin Gothic Medium</vt:lpstr>
      <vt:lpstr>Garamond</vt:lpstr>
      <vt:lpstr>Microsoft Sans Serif</vt:lpstr>
      <vt:lpstr>Segoe UI Symbol</vt:lpstr>
      <vt:lpstr>Times New Roman</vt:lpstr>
      <vt:lpstr>Trebuchet MS</vt:lpstr>
      <vt:lpstr>Wingdings</vt:lpstr>
      <vt:lpstr>Office Theme</vt:lpstr>
      <vt:lpstr>EIΣΑΓΩΓΗ ΣΤΗ ΦΥΣΙΚΗ ΑΤΜΟΣΦΑΙΡΑΣ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 κατανομή της θερμοκρασίας με το ύψος καθορίζει την αστάθεια ή ευστάθεια των επιμέρους τμημάτων της ατμόσφαιρας</vt:lpstr>
      <vt:lpstr>PowerPoint Presentation</vt:lpstr>
      <vt:lpstr>PowerPoint Presentation</vt:lpstr>
      <vt:lpstr>ΠΡΟΣΟΜΟΙΩΣΗ ΤΟΥ ΣΥΣΤΗΜΑΤΟΣ ΑΤΜΟΣΦΑΙΡΑ - ΓΗ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Ισοζύγιο ακτινοβολίας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 ρόλος της νέφωσης για την ηλιακή ακτινοβολία</vt:lpstr>
      <vt:lpstr>2. Ρόλος των Αερολυµάτων για την ηλιακή ακτινοβολία</vt:lpstr>
      <vt:lpstr>PowerPoint Presentation</vt:lpstr>
      <vt:lpstr>PowerPoint Presentation</vt:lpstr>
      <vt:lpstr>Ενεργειακό ισοζύγιο</vt:lpstr>
      <vt:lpstr>Φασματική κατανομή ακτινοβολίας</vt:lpstr>
      <vt:lpstr>PowerPoint Presentation</vt:lpstr>
      <vt:lpstr>PowerPoint Presentation</vt:lpstr>
      <vt:lpstr>ΔΙΑΔΟΣΗ ΑΚΤΙΝΟΒΟΛΙΑΣ ΣΤΗΝ ΑΤΜΟΣΦΑΙΡΑ ακτινοβολία στην κορυφή της ατµόσφαιρας</vt:lpstr>
      <vt:lpstr>Παράμετροι ενδιαφέροντος</vt:lpstr>
      <vt:lpstr>Διαπερατότητα ως συνάρτηση του  μήκους κύματος</vt:lpstr>
      <vt:lpstr>PowerPoint Presentation</vt:lpstr>
      <vt:lpstr>PowerPoint Presentation</vt:lpstr>
      <vt:lpstr>PowerPoint Presentation</vt:lpstr>
      <vt:lpstr>H λευκαύγεια ως συνάρτηση του  μήκους κύματος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Συντελεστής απορρόφησης</vt:lpstr>
      <vt:lpstr>PowerPoint Presentation</vt:lpstr>
      <vt:lpstr>PowerPoint Presentation</vt:lpstr>
      <vt:lpstr>PowerPoint Presentation</vt:lpstr>
      <vt:lpstr>Ο θερμικός συντελεστής εκπομπής ως  συνάρτηση του μήκους κύματος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AΤΜΟΣΦΑΙΡΙΚΗ ΚΥΚΛΟΦΟΡΙΑ ΗΛΙΑΚΗ ΚΑΙ ΓΗΙΝΗ ΑΚΤΙΝΟΒΟΛΙΑ</dc:title>
  <dc:creator>kkar</dc:creator>
  <cp:lastModifiedBy>Constantinos Cartalis</cp:lastModifiedBy>
  <cp:revision>19</cp:revision>
  <dcterms:created xsi:type="dcterms:W3CDTF">2022-02-28T13:53:11Z</dcterms:created>
  <dcterms:modified xsi:type="dcterms:W3CDTF">2024-03-18T19:56:53Z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2017-10-09T00:00:00Z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2022-02-28T00:00:00Z</vt:filetime>
  </property>
</Properties>
</file>