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692" r:id="rId3"/>
    <p:sldId id="257" r:id="rId4"/>
    <p:sldId id="258" r:id="rId5"/>
    <p:sldId id="259" r:id="rId6"/>
    <p:sldId id="260" r:id="rId7"/>
    <p:sldId id="262" r:id="rId8"/>
    <p:sldId id="819" r:id="rId9"/>
    <p:sldId id="288" r:id="rId10"/>
    <p:sldId id="639" r:id="rId11"/>
    <p:sldId id="786" r:id="rId12"/>
    <p:sldId id="820" r:id="rId13"/>
    <p:sldId id="653" r:id="rId14"/>
    <p:sldId id="654" r:id="rId15"/>
    <p:sldId id="655" r:id="rId16"/>
    <p:sldId id="656" r:id="rId17"/>
    <p:sldId id="657" r:id="rId18"/>
    <p:sldId id="644" r:id="rId19"/>
    <p:sldId id="645" r:id="rId20"/>
    <p:sldId id="663" r:id="rId21"/>
    <p:sldId id="261" r:id="rId22"/>
    <p:sldId id="503" r:id="rId23"/>
    <p:sldId id="750" r:id="rId24"/>
    <p:sldId id="818" r:id="rId25"/>
    <p:sldId id="266" r:id="rId26"/>
    <p:sldId id="265" r:id="rId27"/>
    <p:sldId id="268" r:id="rId28"/>
    <p:sldId id="706" r:id="rId29"/>
    <p:sldId id="746" r:id="rId30"/>
    <p:sldId id="271" r:id="rId31"/>
    <p:sldId id="272" r:id="rId32"/>
    <p:sldId id="273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961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961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2555" cy="6693534"/>
          </a:xfrm>
          <a:custGeom>
            <a:avLst/>
            <a:gdLst/>
            <a:ahLst/>
            <a:cxnLst/>
            <a:rect l="l" t="t" r="r" b="b"/>
            <a:pathLst>
              <a:path w="9012555" h="6693534">
                <a:moveTo>
                  <a:pt x="0" y="329946"/>
                </a:moveTo>
                <a:lnTo>
                  <a:pt x="3576" y="281177"/>
                </a:lnTo>
                <a:lnTo>
                  <a:pt x="13966" y="234696"/>
                </a:lnTo>
                <a:lnTo>
                  <a:pt x="30661" y="190880"/>
                </a:lnTo>
                <a:lnTo>
                  <a:pt x="53150" y="150241"/>
                </a:lnTo>
                <a:lnTo>
                  <a:pt x="80924" y="113411"/>
                </a:lnTo>
                <a:lnTo>
                  <a:pt x="113461" y="80899"/>
                </a:lnTo>
                <a:lnTo>
                  <a:pt x="150266" y="53213"/>
                </a:lnTo>
                <a:lnTo>
                  <a:pt x="190830" y="30606"/>
                </a:lnTo>
                <a:lnTo>
                  <a:pt x="234619" y="13970"/>
                </a:lnTo>
                <a:lnTo>
                  <a:pt x="281152" y="3555"/>
                </a:lnTo>
                <a:lnTo>
                  <a:pt x="329895" y="0"/>
                </a:lnTo>
                <a:lnTo>
                  <a:pt x="8682482" y="0"/>
                </a:lnTo>
                <a:lnTo>
                  <a:pt x="8731250" y="3555"/>
                </a:lnTo>
                <a:lnTo>
                  <a:pt x="8777732" y="13970"/>
                </a:lnTo>
                <a:lnTo>
                  <a:pt x="8821547" y="30606"/>
                </a:lnTo>
                <a:lnTo>
                  <a:pt x="8862187" y="53213"/>
                </a:lnTo>
                <a:lnTo>
                  <a:pt x="8899017" y="80899"/>
                </a:lnTo>
                <a:lnTo>
                  <a:pt x="8931529" y="113411"/>
                </a:lnTo>
                <a:lnTo>
                  <a:pt x="8959215" y="150241"/>
                </a:lnTo>
                <a:lnTo>
                  <a:pt x="8981821" y="190880"/>
                </a:lnTo>
                <a:lnTo>
                  <a:pt x="8998458" y="234696"/>
                </a:lnTo>
                <a:lnTo>
                  <a:pt x="9008872" y="281177"/>
                </a:lnTo>
                <a:lnTo>
                  <a:pt x="9012428" y="329946"/>
                </a:lnTo>
                <a:lnTo>
                  <a:pt x="9012428" y="6363233"/>
                </a:lnTo>
                <a:lnTo>
                  <a:pt x="9008872" y="6411988"/>
                </a:lnTo>
                <a:lnTo>
                  <a:pt x="8998458" y="6458521"/>
                </a:lnTo>
                <a:lnTo>
                  <a:pt x="8981821" y="6502323"/>
                </a:lnTo>
                <a:lnTo>
                  <a:pt x="8959215" y="6542874"/>
                </a:lnTo>
                <a:lnTo>
                  <a:pt x="8931529" y="6579692"/>
                </a:lnTo>
                <a:lnTo>
                  <a:pt x="8899017" y="6612229"/>
                </a:lnTo>
                <a:lnTo>
                  <a:pt x="8862187" y="6640004"/>
                </a:lnTo>
                <a:lnTo>
                  <a:pt x="8821547" y="6662492"/>
                </a:lnTo>
                <a:lnTo>
                  <a:pt x="8777732" y="6679186"/>
                </a:lnTo>
                <a:lnTo>
                  <a:pt x="8731250" y="6689576"/>
                </a:lnTo>
                <a:lnTo>
                  <a:pt x="8682482" y="6693154"/>
                </a:lnTo>
                <a:lnTo>
                  <a:pt x="329895" y="6693154"/>
                </a:lnTo>
                <a:lnTo>
                  <a:pt x="281152" y="6689576"/>
                </a:lnTo>
                <a:lnTo>
                  <a:pt x="234619" y="6679186"/>
                </a:lnTo>
                <a:lnTo>
                  <a:pt x="190830" y="6662492"/>
                </a:lnTo>
                <a:lnTo>
                  <a:pt x="150266" y="6640004"/>
                </a:lnTo>
                <a:lnTo>
                  <a:pt x="113461" y="6612229"/>
                </a:lnTo>
                <a:lnTo>
                  <a:pt x="80924" y="6579692"/>
                </a:lnTo>
                <a:lnTo>
                  <a:pt x="53150" y="6542874"/>
                </a:lnTo>
                <a:lnTo>
                  <a:pt x="30661" y="6502323"/>
                </a:lnTo>
                <a:lnTo>
                  <a:pt x="13966" y="6458521"/>
                </a:lnTo>
                <a:lnTo>
                  <a:pt x="3576" y="6411988"/>
                </a:lnTo>
                <a:lnTo>
                  <a:pt x="0" y="6363233"/>
                </a:lnTo>
                <a:lnTo>
                  <a:pt x="0" y="32994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1772" y="6173723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1336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6961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24968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0FAA1-CE84-4B83-A7C8-E653DF23C7FC}" type="datetimeFigureOut">
              <a:rPr lang="el-GR"/>
              <a:pPr>
                <a:defRPr/>
              </a:pPr>
              <a:t>4/4/2023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81990-AA57-4BEF-A46A-003797CB27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694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8D5E-3EBD-4345-A996-169F6EF2F9D0}" type="datetime1">
              <a:rPr lang="el-GR"/>
              <a:pPr>
                <a:defRPr/>
              </a:pPr>
              <a:t>4/4/2023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23A42-61B7-49F4-8E12-44F20C85C57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7398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007" y="70103"/>
            <a:ext cx="9012555" cy="6693534"/>
          </a:xfrm>
          <a:custGeom>
            <a:avLst/>
            <a:gdLst/>
            <a:ahLst/>
            <a:cxnLst/>
            <a:rect l="l" t="t" r="r" b="b"/>
            <a:pathLst>
              <a:path w="9012555" h="6693534">
                <a:moveTo>
                  <a:pt x="0" y="329946"/>
                </a:moveTo>
                <a:lnTo>
                  <a:pt x="3576" y="281177"/>
                </a:lnTo>
                <a:lnTo>
                  <a:pt x="13966" y="234696"/>
                </a:lnTo>
                <a:lnTo>
                  <a:pt x="30661" y="190880"/>
                </a:lnTo>
                <a:lnTo>
                  <a:pt x="53150" y="150241"/>
                </a:lnTo>
                <a:lnTo>
                  <a:pt x="80924" y="113411"/>
                </a:lnTo>
                <a:lnTo>
                  <a:pt x="113461" y="80899"/>
                </a:lnTo>
                <a:lnTo>
                  <a:pt x="150266" y="53213"/>
                </a:lnTo>
                <a:lnTo>
                  <a:pt x="190830" y="30606"/>
                </a:lnTo>
                <a:lnTo>
                  <a:pt x="234619" y="13970"/>
                </a:lnTo>
                <a:lnTo>
                  <a:pt x="281152" y="3555"/>
                </a:lnTo>
                <a:lnTo>
                  <a:pt x="329895" y="0"/>
                </a:lnTo>
                <a:lnTo>
                  <a:pt x="8682482" y="0"/>
                </a:lnTo>
                <a:lnTo>
                  <a:pt x="8731250" y="3555"/>
                </a:lnTo>
                <a:lnTo>
                  <a:pt x="8777732" y="13970"/>
                </a:lnTo>
                <a:lnTo>
                  <a:pt x="8821547" y="30606"/>
                </a:lnTo>
                <a:lnTo>
                  <a:pt x="8862187" y="53213"/>
                </a:lnTo>
                <a:lnTo>
                  <a:pt x="8899017" y="80899"/>
                </a:lnTo>
                <a:lnTo>
                  <a:pt x="8931529" y="113411"/>
                </a:lnTo>
                <a:lnTo>
                  <a:pt x="8959215" y="150241"/>
                </a:lnTo>
                <a:lnTo>
                  <a:pt x="8981821" y="190880"/>
                </a:lnTo>
                <a:lnTo>
                  <a:pt x="8998458" y="234696"/>
                </a:lnTo>
                <a:lnTo>
                  <a:pt x="9008872" y="281177"/>
                </a:lnTo>
                <a:lnTo>
                  <a:pt x="9012428" y="329946"/>
                </a:lnTo>
                <a:lnTo>
                  <a:pt x="9012428" y="6363233"/>
                </a:lnTo>
                <a:lnTo>
                  <a:pt x="9008872" y="6411988"/>
                </a:lnTo>
                <a:lnTo>
                  <a:pt x="8998458" y="6458521"/>
                </a:lnTo>
                <a:lnTo>
                  <a:pt x="8981821" y="6502323"/>
                </a:lnTo>
                <a:lnTo>
                  <a:pt x="8959215" y="6542874"/>
                </a:lnTo>
                <a:lnTo>
                  <a:pt x="8931529" y="6579692"/>
                </a:lnTo>
                <a:lnTo>
                  <a:pt x="8899017" y="6612229"/>
                </a:lnTo>
                <a:lnTo>
                  <a:pt x="8862187" y="6640004"/>
                </a:lnTo>
                <a:lnTo>
                  <a:pt x="8821547" y="6662492"/>
                </a:lnTo>
                <a:lnTo>
                  <a:pt x="8777732" y="6679186"/>
                </a:lnTo>
                <a:lnTo>
                  <a:pt x="8731250" y="6689576"/>
                </a:lnTo>
                <a:lnTo>
                  <a:pt x="8682482" y="6693154"/>
                </a:lnTo>
                <a:lnTo>
                  <a:pt x="329895" y="6693154"/>
                </a:lnTo>
                <a:lnTo>
                  <a:pt x="281152" y="6689576"/>
                </a:lnTo>
                <a:lnTo>
                  <a:pt x="234619" y="6679186"/>
                </a:lnTo>
                <a:lnTo>
                  <a:pt x="190830" y="6662492"/>
                </a:lnTo>
                <a:lnTo>
                  <a:pt x="150266" y="6640004"/>
                </a:lnTo>
                <a:lnTo>
                  <a:pt x="113461" y="6612229"/>
                </a:lnTo>
                <a:lnTo>
                  <a:pt x="80924" y="6579692"/>
                </a:lnTo>
                <a:lnTo>
                  <a:pt x="53150" y="6542874"/>
                </a:lnTo>
                <a:lnTo>
                  <a:pt x="30661" y="6502323"/>
                </a:lnTo>
                <a:lnTo>
                  <a:pt x="13966" y="6458521"/>
                </a:lnTo>
                <a:lnTo>
                  <a:pt x="3576" y="6411988"/>
                </a:lnTo>
                <a:lnTo>
                  <a:pt x="0" y="6363233"/>
                </a:lnTo>
                <a:lnTo>
                  <a:pt x="0" y="329946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2835" y="819657"/>
            <a:ext cx="6074409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9616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2380" y="1250187"/>
            <a:ext cx="7396480" cy="3666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skansknowclimatechange.com/feature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7" y="70103"/>
            <a:ext cx="9015730" cy="6689725"/>
          </a:xfrm>
          <a:custGeom>
            <a:avLst/>
            <a:gdLst/>
            <a:ahLst/>
            <a:cxnLst/>
            <a:rect l="l" t="t" r="r" b="b"/>
            <a:pathLst>
              <a:path w="9015730" h="6689725">
                <a:moveTo>
                  <a:pt x="0" y="329819"/>
                </a:moveTo>
                <a:lnTo>
                  <a:pt x="3576" y="281050"/>
                </a:lnTo>
                <a:lnTo>
                  <a:pt x="13964" y="234569"/>
                </a:lnTo>
                <a:lnTo>
                  <a:pt x="30656" y="190753"/>
                </a:lnTo>
                <a:lnTo>
                  <a:pt x="53140" y="150241"/>
                </a:lnTo>
                <a:lnTo>
                  <a:pt x="80911" y="113411"/>
                </a:lnTo>
                <a:lnTo>
                  <a:pt x="113449" y="80899"/>
                </a:lnTo>
                <a:lnTo>
                  <a:pt x="150253" y="53086"/>
                </a:lnTo>
                <a:lnTo>
                  <a:pt x="190804" y="30606"/>
                </a:lnTo>
                <a:lnTo>
                  <a:pt x="234594" y="13970"/>
                </a:lnTo>
                <a:lnTo>
                  <a:pt x="281114" y="3555"/>
                </a:lnTo>
                <a:lnTo>
                  <a:pt x="329857" y="0"/>
                </a:lnTo>
                <a:lnTo>
                  <a:pt x="8685530" y="0"/>
                </a:lnTo>
                <a:lnTo>
                  <a:pt x="8734298" y="3555"/>
                </a:lnTo>
                <a:lnTo>
                  <a:pt x="8780780" y="13970"/>
                </a:lnTo>
                <a:lnTo>
                  <a:pt x="8824722" y="30606"/>
                </a:lnTo>
                <a:lnTo>
                  <a:pt x="8865235" y="53086"/>
                </a:lnTo>
                <a:lnTo>
                  <a:pt x="8902065" y="80899"/>
                </a:lnTo>
                <a:lnTo>
                  <a:pt x="8934577" y="113411"/>
                </a:lnTo>
                <a:lnTo>
                  <a:pt x="8962390" y="150241"/>
                </a:lnTo>
                <a:lnTo>
                  <a:pt x="8984869" y="190753"/>
                </a:lnTo>
                <a:lnTo>
                  <a:pt x="9001506" y="234569"/>
                </a:lnTo>
                <a:lnTo>
                  <a:pt x="9011920" y="281050"/>
                </a:lnTo>
                <a:lnTo>
                  <a:pt x="9015476" y="329819"/>
                </a:lnTo>
                <a:lnTo>
                  <a:pt x="9015476" y="6359982"/>
                </a:lnTo>
                <a:lnTo>
                  <a:pt x="9011920" y="6408712"/>
                </a:lnTo>
                <a:lnTo>
                  <a:pt x="9001506" y="6455219"/>
                </a:lnTo>
                <a:lnTo>
                  <a:pt x="8984869" y="6498996"/>
                </a:lnTo>
                <a:lnTo>
                  <a:pt x="8962390" y="6539534"/>
                </a:lnTo>
                <a:lnTo>
                  <a:pt x="8934577" y="6576326"/>
                </a:lnTo>
                <a:lnTo>
                  <a:pt x="8902065" y="6608838"/>
                </a:lnTo>
                <a:lnTo>
                  <a:pt x="8865235" y="6636600"/>
                </a:lnTo>
                <a:lnTo>
                  <a:pt x="8824722" y="6659079"/>
                </a:lnTo>
                <a:lnTo>
                  <a:pt x="8780780" y="6675763"/>
                </a:lnTo>
                <a:lnTo>
                  <a:pt x="8734298" y="6686149"/>
                </a:lnTo>
                <a:lnTo>
                  <a:pt x="8685530" y="6689726"/>
                </a:lnTo>
                <a:lnTo>
                  <a:pt x="329857" y="6689726"/>
                </a:lnTo>
                <a:lnTo>
                  <a:pt x="281114" y="6686149"/>
                </a:lnTo>
                <a:lnTo>
                  <a:pt x="234594" y="6675763"/>
                </a:lnTo>
                <a:lnTo>
                  <a:pt x="190804" y="6659079"/>
                </a:lnTo>
                <a:lnTo>
                  <a:pt x="150253" y="6636600"/>
                </a:lnTo>
                <a:lnTo>
                  <a:pt x="113449" y="6608838"/>
                </a:lnTo>
                <a:lnTo>
                  <a:pt x="80911" y="6576326"/>
                </a:lnTo>
                <a:lnTo>
                  <a:pt x="53140" y="6539534"/>
                </a:lnTo>
                <a:lnTo>
                  <a:pt x="30656" y="6498996"/>
                </a:lnTo>
                <a:lnTo>
                  <a:pt x="13964" y="6455219"/>
                </a:lnTo>
                <a:lnTo>
                  <a:pt x="3576" y="6408712"/>
                </a:lnTo>
                <a:lnTo>
                  <a:pt x="0" y="6359982"/>
                </a:lnTo>
                <a:lnTo>
                  <a:pt x="0" y="329819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07" y="1399025"/>
            <a:ext cx="9018905" cy="118745"/>
          </a:xfrm>
          <a:custGeom>
            <a:avLst/>
            <a:gdLst/>
            <a:ahLst/>
            <a:cxnLst/>
            <a:rect l="l" t="t" r="r" b="b"/>
            <a:pathLst>
              <a:path w="9018905" h="118744">
                <a:moveTo>
                  <a:pt x="9018651" y="0"/>
                </a:moveTo>
                <a:lnTo>
                  <a:pt x="0" y="0"/>
                </a:lnTo>
                <a:lnTo>
                  <a:pt x="0" y="118370"/>
                </a:lnTo>
                <a:lnTo>
                  <a:pt x="9018651" y="118370"/>
                </a:lnTo>
                <a:lnTo>
                  <a:pt x="9018651" y="0"/>
                </a:lnTo>
                <a:close/>
              </a:path>
            </a:pathLst>
          </a:custGeom>
          <a:solidFill>
            <a:srgbClr val="E6A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446" y="1399025"/>
            <a:ext cx="9019540" cy="1758950"/>
          </a:xfrm>
          <a:prstGeom prst="rect">
            <a:avLst/>
          </a:prstGeom>
          <a:solidFill>
            <a:srgbClr val="D24617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911350" marR="1355725">
              <a:lnSpc>
                <a:spcPct val="100000"/>
              </a:lnSpc>
              <a:spcBef>
                <a:spcPts val="5"/>
              </a:spcBef>
            </a:pP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Φαινόμενο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θερμοκηπίου </a:t>
            </a:r>
            <a:r>
              <a:rPr sz="4000" spc="5" dirty="0">
                <a:solidFill>
                  <a:srgbClr val="FFFFFF"/>
                </a:solidFill>
                <a:latin typeface="Calibri"/>
                <a:cs typeface="Calibri"/>
              </a:rPr>
              <a:t> αίτια</a:t>
            </a: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4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ενεργειακό</a:t>
            </a:r>
            <a:r>
              <a:rPr sz="4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ισοζύγιο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6806"/>
            <a:ext cx="7772400" cy="459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s://www.medecc.org/wp-content/uploads/2018/03/Mean-temperatures-anomal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91" y="405829"/>
            <a:ext cx="6750844" cy="36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5178" y="4724400"/>
            <a:ext cx="6293644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dirty="0">
                <a:solidFill>
                  <a:srgbClr val="00153E"/>
                </a:solidFill>
              </a:rPr>
              <a:t>Warming of the atmosphere (annual mean temperature anomalies with respect to the period 1880-1899), in the Mediterranean Basin (blue lines, with and without smoothing) and for the globe (green line). In the Mediterranean region, average annual temperatures are now 1.4 °C higher than during the period 1880-1899, well above current global warming trends. Data from Berkeley Earth available at </a:t>
            </a:r>
            <a:r>
              <a:rPr lang="en-US" sz="1350" dirty="0">
                <a:solidFill>
                  <a:srgbClr val="00153E"/>
                </a:solidFill>
                <a:hlinkClick r:id="rId3"/>
              </a:rPr>
              <a:t>http://berkeleyearth.org/</a:t>
            </a:r>
            <a:endParaRPr lang="en-US" sz="1350" dirty="0">
              <a:solidFill>
                <a:srgbClr val="00153E"/>
              </a:solidFill>
            </a:endParaRPr>
          </a:p>
          <a:p>
            <a:pPr algn="just"/>
            <a:endParaRPr lang="en-US" sz="1350" dirty="0">
              <a:solidFill>
                <a:srgbClr val="00153E"/>
              </a:solidFill>
            </a:endParaRPr>
          </a:p>
          <a:p>
            <a:pPr algn="just"/>
            <a:r>
              <a:rPr lang="en-US" sz="1350" dirty="0">
                <a:solidFill>
                  <a:srgbClr val="00153E"/>
                </a:solidFill>
              </a:rPr>
              <a:t>Source: https://www.medecc.org/climate-and-environmental-change-in-the-mediterranean-main-facts/</a:t>
            </a:r>
            <a:endParaRPr lang="el-GR" sz="1350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8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291FD4-9BED-C1AD-2D7B-D67D3A875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733" y="2549554"/>
            <a:ext cx="6942534" cy="909638"/>
          </a:xfrm>
          <a:solidFill>
            <a:schemeClr val="accent1">
              <a:lumMod val="5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ΠΩΣ ΠΡΟΚΥΠΤΕΙ Η ΑΥΞΗΣΗ ΤΗΣ ΘΕΡΜΟΚΡΑΣΙΑΣ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31" y="5125642"/>
            <a:ext cx="7291388" cy="706040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l-GR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Marvel and G</a:t>
            </a:r>
            <a:r>
              <a:rPr lang="el-GR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Schmidt</a:t>
            </a:r>
            <a:r>
              <a:rPr lang="el-GR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Goddard Institute for Space Studies (GISS)</a:t>
            </a:r>
            <a:endParaRPr lang="el-GR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4" y="1127523"/>
            <a:ext cx="8065294" cy="45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" y="1098947"/>
            <a:ext cx="7986713" cy="439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9694"/>
            <a:ext cx="8143875" cy="39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" y="457200"/>
            <a:ext cx="8015288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914400"/>
            <a:ext cx="7886700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6" y="1007268"/>
            <a:ext cx="8689181" cy="524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Greenhouse Effect, What We Know — Alaskans Know Climate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85800"/>
            <a:ext cx="8000999" cy="524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571500" y="6096000"/>
            <a:ext cx="4572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050" dirty="0">
                <a:hlinkClick r:id="rId3"/>
              </a:rPr>
              <a:t>https://www.alaskansknowclimatechange.com/featured/</a:t>
            </a:r>
            <a:endParaRPr lang="en-US" altLang="el-GR" sz="105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050" dirty="0"/>
              <a:t>the-greenhouse-effect-what-we-know</a:t>
            </a:r>
            <a:endParaRPr lang="el-GR" altLang="el-GR" sz="1050" dirty="0"/>
          </a:p>
        </p:txBody>
      </p:sp>
    </p:spTree>
    <p:extLst>
      <p:ext uri="{BB962C8B-B14F-4D97-AF65-F5344CB8AC3E}">
        <p14:creationId xmlns:p14="http://schemas.microsoft.com/office/powerpoint/2010/main" val="3515676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85" y="962025"/>
            <a:ext cx="5815013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0988" y="5586412"/>
            <a:ext cx="15454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350"/>
              <a:t>IPCC, 2021</a:t>
            </a:r>
            <a:endParaRPr lang="el-GR" altLang="el-GR" sz="1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737616"/>
            <a:ext cx="6617208" cy="523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1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381C89-8948-4430-A312-221F12F3A458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400"/>
          </a:p>
        </p:txBody>
      </p:sp>
      <p:pic>
        <p:nvPicPr>
          <p:cNvPr id="24579" name="Picture 2" descr="http://www.env-edu.gr/documents/images/Air-Th-Im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8913"/>
            <a:ext cx="798988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3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tmospheric lifetimes GWP 100 of greenhouse gases [8] | Download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07" y="1614488"/>
            <a:ext cx="6565106" cy="346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014663" y="1207294"/>
            <a:ext cx="592931" cy="821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643E3B-BA0D-957B-9D06-E58FD516113C}"/>
              </a:ext>
            </a:extLst>
          </p:cNvPr>
          <p:cNvSpPr txBox="1"/>
          <p:nvPr/>
        </p:nvSpPr>
        <p:spPr>
          <a:xfrm>
            <a:off x="457200" y="2406957"/>
            <a:ext cx="8077200" cy="2047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67665" algn="just">
              <a:lnSpc>
                <a:spcPts val="1920"/>
              </a:lnSpc>
              <a:spcBef>
                <a:spcPts val="555"/>
              </a:spcBef>
            </a:pPr>
            <a:r>
              <a:rPr lang="el-GR" sz="2400" spc="-125" dirty="0">
                <a:latin typeface="Times New Roman"/>
                <a:cs typeface="Times New Roman"/>
              </a:rPr>
              <a:t>Το </a:t>
            </a:r>
            <a:r>
              <a:rPr lang="el-GR" sz="2400" spc="-15" dirty="0">
                <a:latin typeface="Times New Roman"/>
                <a:cs typeface="Times New Roman"/>
              </a:rPr>
              <a:t>“</a:t>
            </a:r>
            <a:r>
              <a:rPr lang="el-GR" sz="2400" b="1" spc="-15" dirty="0">
                <a:latin typeface="Times New Roman"/>
                <a:cs typeface="Times New Roman"/>
              </a:rPr>
              <a:t>radiative </a:t>
            </a:r>
            <a:r>
              <a:rPr lang="el-GR" sz="2400" b="1" spc="-10" dirty="0">
                <a:latin typeface="Times New Roman"/>
                <a:cs typeface="Times New Roman"/>
              </a:rPr>
              <a:t>forcing” </a:t>
            </a:r>
            <a:r>
              <a:rPr lang="el-GR" sz="2400" spc="-10" dirty="0">
                <a:latin typeface="Times New Roman"/>
                <a:cs typeface="Times New Roman"/>
              </a:rPr>
              <a:t>είναι </a:t>
            </a:r>
            <a:r>
              <a:rPr lang="el-GR" sz="2400" spc="-5" dirty="0">
                <a:latin typeface="Times New Roman"/>
                <a:cs typeface="Times New Roman"/>
              </a:rPr>
              <a:t>η άμεση </a:t>
            </a:r>
            <a:r>
              <a:rPr lang="el-GR" sz="2400" spc="-10" dirty="0">
                <a:latin typeface="Times New Roman"/>
                <a:cs typeface="Times New Roman"/>
              </a:rPr>
              <a:t>μέτρηση </a:t>
            </a:r>
            <a:r>
              <a:rPr lang="el-GR" sz="2400" spc="-15" dirty="0">
                <a:latin typeface="Times New Roman"/>
                <a:cs typeface="Times New Roman"/>
              </a:rPr>
              <a:t>της παγκόσμιας </a:t>
            </a:r>
            <a:r>
              <a:rPr lang="el-GR" sz="2400" spc="-5" dirty="0">
                <a:latin typeface="Times New Roman"/>
                <a:cs typeface="Times New Roman"/>
              </a:rPr>
              <a:t>μέσης </a:t>
            </a:r>
            <a:r>
              <a:rPr lang="el-GR" sz="2400" dirty="0">
                <a:latin typeface="Times New Roman"/>
                <a:cs typeface="Times New Roman"/>
              </a:rPr>
              <a:t> </a:t>
            </a:r>
            <a:r>
              <a:rPr lang="el-GR" sz="2400" spc="-10" dirty="0">
                <a:latin typeface="Times New Roman"/>
                <a:cs typeface="Times New Roman"/>
              </a:rPr>
              <a:t>τιμής </a:t>
            </a:r>
            <a:r>
              <a:rPr lang="el-GR" sz="2400" spc="-5" dirty="0">
                <a:latin typeface="Times New Roman"/>
                <a:cs typeface="Times New Roman"/>
              </a:rPr>
              <a:t>του ρυθμού </a:t>
            </a:r>
            <a:r>
              <a:rPr lang="el-GR" sz="2400" spc="-10" dirty="0">
                <a:latin typeface="Times New Roman"/>
                <a:cs typeface="Times New Roman"/>
              </a:rPr>
              <a:t>μεταβολής </a:t>
            </a:r>
            <a:r>
              <a:rPr lang="el-GR" sz="2400" spc="-15" dirty="0">
                <a:latin typeface="Times New Roman"/>
                <a:cs typeface="Times New Roman"/>
              </a:rPr>
              <a:t>της </a:t>
            </a:r>
            <a:r>
              <a:rPr lang="el-GR" sz="2400" spc="-10" dirty="0">
                <a:latin typeface="Times New Roman"/>
                <a:cs typeface="Times New Roman"/>
              </a:rPr>
              <a:t>ροής </a:t>
            </a:r>
            <a:r>
              <a:rPr lang="el-GR" sz="2400" spc="-15" dirty="0">
                <a:latin typeface="Times New Roman"/>
                <a:cs typeface="Times New Roman"/>
              </a:rPr>
              <a:t>ενέργειας </a:t>
            </a:r>
            <a:r>
              <a:rPr lang="el-GR" sz="2400" spc="-5" dirty="0">
                <a:latin typeface="Times New Roman"/>
                <a:cs typeface="Times New Roman"/>
              </a:rPr>
              <a:t>λόγω </a:t>
            </a:r>
            <a:r>
              <a:rPr lang="el-GR" sz="2400" spc="-15" dirty="0">
                <a:latin typeface="Times New Roman"/>
                <a:cs typeface="Times New Roman"/>
              </a:rPr>
              <a:t>της </a:t>
            </a:r>
            <a:r>
              <a:rPr lang="el-GR" sz="2400" spc="-10" dirty="0">
                <a:latin typeface="Times New Roman"/>
                <a:cs typeface="Times New Roman"/>
              </a:rPr>
              <a:t>γνωστής </a:t>
            </a:r>
            <a:r>
              <a:rPr lang="el-GR" sz="2400" spc="-5" dirty="0">
                <a:latin typeface="Times New Roman"/>
                <a:cs typeface="Times New Roman"/>
              </a:rPr>
              <a:t> </a:t>
            </a:r>
            <a:r>
              <a:rPr lang="el-GR" sz="2400" spc="-15" dirty="0">
                <a:latin typeface="Times New Roman"/>
                <a:cs typeface="Times New Roman"/>
              </a:rPr>
              <a:t>μεταβολής</a:t>
            </a:r>
            <a:r>
              <a:rPr lang="el-GR" sz="2400" spc="15" dirty="0">
                <a:latin typeface="Times New Roman"/>
                <a:cs typeface="Times New Roman"/>
              </a:rPr>
              <a:t> </a:t>
            </a:r>
            <a:r>
              <a:rPr lang="el-GR" sz="2400" spc="-15" dirty="0">
                <a:latin typeface="Times New Roman"/>
                <a:cs typeface="Times New Roman"/>
              </a:rPr>
              <a:t>της</a:t>
            </a:r>
            <a:r>
              <a:rPr lang="el-GR" sz="2400" spc="30" dirty="0">
                <a:latin typeface="Times New Roman"/>
                <a:cs typeface="Times New Roman"/>
              </a:rPr>
              <a:t> </a:t>
            </a:r>
            <a:r>
              <a:rPr lang="el-GR" sz="2400" spc="-10" dirty="0">
                <a:latin typeface="Times New Roman"/>
                <a:cs typeface="Times New Roman"/>
              </a:rPr>
              <a:t>συγκέντρωσης</a:t>
            </a:r>
            <a:r>
              <a:rPr lang="el-GR" sz="2400" spc="15" dirty="0">
                <a:latin typeface="Times New Roman"/>
                <a:cs typeface="Times New Roman"/>
              </a:rPr>
              <a:t> </a:t>
            </a:r>
            <a:r>
              <a:rPr lang="el-GR" sz="2400" dirty="0">
                <a:latin typeface="Times New Roman"/>
                <a:cs typeface="Times New Roman"/>
              </a:rPr>
              <a:t>ενός</a:t>
            </a:r>
            <a:r>
              <a:rPr lang="el-GR" sz="2400" spc="-10" dirty="0">
                <a:latin typeface="Times New Roman"/>
                <a:cs typeface="Times New Roman"/>
              </a:rPr>
              <a:t> θερμοκηπιακού</a:t>
            </a:r>
            <a:r>
              <a:rPr lang="el-GR" sz="2400" spc="-300" dirty="0">
                <a:latin typeface="Times New Roman"/>
                <a:cs typeface="Times New Roman"/>
              </a:rPr>
              <a:t> </a:t>
            </a:r>
            <a:r>
              <a:rPr lang="el-GR" sz="2400" spc="-10" dirty="0">
                <a:latin typeface="Times New Roman"/>
                <a:cs typeface="Times New Roman"/>
              </a:rPr>
              <a:t>αερίου.</a:t>
            </a:r>
          </a:p>
          <a:p>
            <a:pPr marL="12700" marR="367665" algn="just">
              <a:lnSpc>
                <a:spcPts val="1920"/>
              </a:lnSpc>
              <a:spcBef>
                <a:spcPts val="555"/>
              </a:spcBef>
            </a:pPr>
            <a:endParaRPr lang="el-GR"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79000"/>
              </a:lnSpc>
              <a:spcBef>
                <a:spcPts val="645"/>
              </a:spcBef>
            </a:pPr>
            <a:r>
              <a:rPr lang="el-GR" sz="2400" spc="-5" dirty="0">
                <a:latin typeface="Times New Roman"/>
                <a:cs typeface="Times New Roman"/>
              </a:rPr>
              <a:t>Οι </a:t>
            </a:r>
            <a:r>
              <a:rPr lang="el-GR" sz="2400" spc="-10" dirty="0">
                <a:latin typeface="Times New Roman"/>
                <a:cs typeface="Times New Roman"/>
              </a:rPr>
              <a:t>μεταβολές </a:t>
            </a:r>
            <a:r>
              <a:rPr lang="el-GR" sz="2400" spc="-15" dirty="0">
                <a:latin typeface="Times New Roman"/>
                <a:cs typeface="Times New Roman"/>
              </a:rPr>
              <a:t>της </a:t>
            </a:r>
            <a:r>
              <a:rPr lang="el-GR" sz="2400" spc="-10" dirty="0">
                <a:latin typeface="Times New Roman"/>
                <a:cs typeface="Times New Roman"/>
              </a:rPr>
              <a:t>ροής </a:t>
            </a:r>
            <a:r>
              <a:rPr lang="el-GR" sz="2400" spc="-20" dirty="0">
                <a:latin typeface="Times New Roman"/>
                <a:cs typeface="Times New Roman"/>
              </a:rPr>
              <a:t>ενέργειας </a:t>
            </a:r>
            <a:r>
              <a:rPr lang="el-GR" sz="2400" spc="-10" dirty="0">
                <a:latin typeface="Times New Roman"/>
                <a:cs typeface="Times New Roman"/>
              </a:rPr>
              <a:t>στο </a:t>
            </a:r>
            <a:r>
              <a:rPr lang="el-GR" sz="2400" spc="-5" dirty="0">
                <a:latin typeface="Times New Roman"/>
                <a:cs typeface="Times New Roman"/>
              </a:rPr>
              <a:t>μέλλον </a:t>
            </a:r>
            <a:r>
              <a:rPr lang="el-GR" sz="2400" spc="-40" dirty="0">
                <a:latin typeface="Times New Roman"/>
                <a:cs typeface="Times New Roman"/>
              </a:rPr>
              <a:t>εξαρτώνται </a:t>
            </a:r>
            <a:r>
              <a:rPr lang="el-GR" sz="2400" spc="5" dirty="0">
                <a:latin typeface="Times New Roman"/>
                <a:cs typeface="Times New Roman"/>
              </a:rPr>
              <a:t>από </a:t>
            </a:r>
            <a:r>
              <a:rPr lang="el-GR" sz="2400" spc="-10" dirty="0">
                <a:latin typeface="Times New Roman"/>
                <a:cs typeface="Times New Roman"/>
              </a:rPr>
              <a:t>το </a:t>
            </a:r>
            <a:r>
              <a:rPr lang="el-GR" sz="2400" spc="-15" dirty="0">
                <a:latin typeface="Times New Roman"/>
                <a:cs typeface="Times New Roman"/>
              </a:rPr>
              <a:t>πως </a:t>
            </a:r>
            <a:r>
              <a:rPr lang="el-GR" sz="2400" dirty="0">
                <a:latin typeface="Times New Roman"/>
                <a:cs typeface="Times New Roman"/>
              </a:rPr>
              <a:t>θα </a:t>
            </a:r>
            <a:r>
              <a:rPr lang="el-GR" sz="2400" spc="5" dirty="0">
                <a:latin typeface="Times New Roman"/>
                <a:cs typeface="Times New Roman"/>
              </a:rPr>
              <a:t> </a:t>
            </a:r>
            <a:r>
              <a:rPr lang="el-GR" sz="2400" dirty="0">
                <a:latin typeface="Times New Roman"/>
                <a:cs typeface="Times New Roman"/>
              </a:rPr>
              <a:t>μ</a:t>
            </a:r>
            <a:r>
              <a:rPr lang="el-GR" sz="2400" spc="-5" dirty="0">
                <a:latin typeface="Times New Roman"/>
                <a:cs typeface="Times New Roman"/>
              </a:rPr>
              <a:t>ετ</a:t>
            </a:r>
            <a:r>
              <a:rPr lang="el-GR" sz="2400" spc="-25" dirty="0">
                <a:latin typeface="Times New Roman"/>
                <a:cs typeface="Times New Roman"/>
              </a:rPr>
              <a:t>α</a:t>
            </a:r>
            <a:r>
              <a:rPr lang="el-GR" sz="2400" spc="-5" dirty="0">
                <a:latin typeface="Times New Roman"/>
                <a:cs typeface="Times New Roman"/>
              </a:rPr>
              <a:t>β</a:t>
            </a:r>
            <a:r>
              <a:rPr lang="el-GR" sz="2400" spc="-45" dirty="0">
                <a:latin typeface="Times New Roman"/>
                <a:cs typeface="Times New Roman"/>
              </a:rPr>
              <a:t>λ</a:t>
            </a:r>
            <a:r>
              <a:rPr lang="el-GR" sz="2400" spc="-15" dirty="0">
                <a:latin typeface="Times New Roman"/>
                <a:cs typeface="Times New Roman"/>
              </a:rPr>
              <a:t>η</a:t>
            </a:r>
            <a:r>
              <a:rPr lang="el-GR" sz="2400" spc="-5" dirty="0">
                <a:latin typeface="Times New Roman"/>
                <a:cs typeface="Times New Roman"/>
              </a:rPr>
              <a:t>θ</a:t>
            </a:r>
            <a:r>
              <a:rPr lang="el-GR" sz="2400" dirty="0">
                <a:latin typeface="Times New Roman"/>
                <a:cs typeface="Times New Roman"/>
              </a:rPr>
              <a:t>ε</a:t>
            </a:r>
            <a:r>
              <a:rPr lang="el-GR" sz="2400" spc="-5" dirty="0">
                <a:latin typeface="Times New Roman"/>
                <a:cs typeface="Times New Roman"/>
              </a:rPr>
              <a:t>ί</a:t>
            </a:r>
            <a:r>
              <a:rPr lang="el-GR" sz="2400" spc="25" dirty="0">
                <a:latin typeface="Times New Roman"/>
                <a:cs typeface="Times New Roman"/>
              </a:rPr>
              <a:t> </a:t>
            </a:r>
            <a:r>
              <a:rPr lang="el-GR" sz="2400" spc="-5" dirty="0">
                <a:latin typeface="Times New Roman"/>
                <a:cs typeface="Times New Roman"/>
              </a:rPr>
              <a:t>η</a:t>
            </a:r>
            <a:r>
              <a:rPr lang="el-GR" sz="2400" spc="-10" dirty="0">
                <a:latin typeface="Times New Roman"/>
                <a:cs typeface="Times New Roman"/>
              </a:rPr>
              <a:t> </a:t>
            </a:r>
            <a:r>
              <a:rPr lang="el-GR" sz="2400" dirty="0">
                <a:latin typeface="Times New Roman"/>
                <a:cs typeface="Times New Roman"/>
              </a:rPr>
              <a:t>σ</a:t>
            </a:r>
            <a:r>
              <a:rPr lang="el-GR" sz="2400" spc="-10" dirty="0">
                <a:latin typeface="Times New Roman"/>
                <a:cs typeface="Times New Roman"/>
              </a:rPr>
              <a:t>υ</a:t>
            </a:r>
            <a:r>
              <a:rPr lang="el-GR" sz="2400" dirty="0">
                <a:latin typeface="Times New Roman"/>
                <a:cs typeface="Times New Roman"/>
              </a:rPr>
              <a:t>γ</a:t>
            </a:r>
            <a:r>
              <a:rPr lang="el-GR" sz="2400" spc="-5" dirty="0">
                <a:latin typeface="Times New Roman"/>
                <a:cs typeface="Times New Roman"/>
              </a:rPr>
              <a:t>κέ</a:t>
            </a:r>
            <a:r>
              <a:rPr lang="el-GR" sz="2400" spc="10" dirty="0">
                <a:latin typeface="Times New Roman"/>
                <a:cs typeface="Times New Roman"/>
              </a:rPr>
              <a:t>ν</a:t>
            </a:r>
            <a:r>
              <a:rPr lang="el-GR" sz="2400" spc="-15" dirty="0">
                <a:latin typeface="Times New Roman"/>
                <a:cs typeface="Times New Roman"/>
              </a:rPr>
              <a:t>τρ</a:t>
            </a:r>
            <a:r>
              <a:rPr lang="el-GR" sz="2400" dirty="0">
                <a:latin typeface="Times New Roman"/>
                <a:cs typeface="Times New Roman"/>
              </a:rPr>
              <a:t>ωσ</a:t>
            </a:r>
            <a:r>
              <a:rPr lang="el-GR" sz="2400" spc="-5" dirty="0">
                <a:latin typeface="Times New Roman"/>
                <a:cs typeface="Times New Roman"/>
              </a:rPr>
              <a:t>η</a:t>
            </a:r>
            <a:r>
              <a:rPr lang="el-GR" sz="2400" spc="-60" dirty="0">
                <a:latin typeface="Times New Roman"/>
                <a:cs typeface="Times New Roman"/>
              </a:rPr>
              <a:t> </a:t>
            </a:r>
            <a:r>
              <a:rPr lang="el-GR" sz="2400" spc="-15" dirty="0">
                <a:latin typeface="Times New Roman"/>
                <a:cs typeface="Times New Roman"/>
              </a:rPr>
              <a:t>τ</a:t>
            </a:r>
            <a:r>
              <a:rPr lang="el-GR" sz="2400" spc="5" dirty="0">
                <a:latin typeface="Times New Roman"/>
                <a:cs typeface="Times New Roman"/>
              </a:rPr>
              <a:t>ο</a:t>
            </a:r>
            <a:r>
              <a:rPr lang="el-GR" sz="2400" spc="-5" dirty="0">
                <a:latin typeface="Times New Roman"/>
                <a:cs typeface="Times New Roman"/>
              </a:rPr>
              <a:t>υ</a:t>
            </a:r>
            <a:r>
              <a:rPr lang="el-GR" sz="2400" spc="-190" dirty="0">
                <a:latin typeface="Times New Roman"/>
                <a:cs typeface="Times New Roman"/>
              </a:rPr>
              <a:t> </a:t>
            </a:r>
            <a:r>
              <a:rPr lang="el-GR" sz="2400" spc="-15" dirty="0">
                <a:latin typeface="Times New Roman"/>
                <a:cs typeface="Times New Roman"/>
              </a:rPr>
              <a:t>α</a:t>
            </a:r>
            <a:r>
              <a:rPr lang="el-GR" sz="2400" spc="-5" dirty="0">
                <a:latin typeface="Times New Roman"/>
                <a:cs typeface="Times New Roman"/>
              </a:rPr>
              <a:t>ερ</a:t>
            </a:r>
            <a:r>
              <a:rPr lang="el-GR" sz="2400" spc="-15" dirty="0">
                <a:latin typeface="Times New Roman"/>
                <a:cs typeface="Times New Roman"/>
              </a:rPr>
              <a:t>ί</a:t>
            </a:r>
            <a:r>
              <a:rPr lang="el-GR" sz="2400" spc="5" dirty="0">
                <a:latin typeface="Times New Roman"/>
                <a:cs typeface="Times New Roman"/>
              </a:rPr>
              <a:t>ο</a:t>
            </a:r>
            <a:r>
              <a:rPr lang="el-GR" sz="2400" spc="-15" dirty="0">
                <a:latin typeface="Times New Roman"/>
                <a:cs typeface="Times New Roman"/>
              </a:rPr>
              <a:t>υ</a:t>
            </a:r>
            <a:r>
              <a:rPr lang="el-GR" sz="2400" spc="-5" dirty="0">
                <a:latin typeface="Times New Roman"/>
                <a:cs typeface="Times New Roman"/>
              </a:rPr>
              <a:t>.</a:t>
            </a:r>
            <a:endParaRPr lang="el-GR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555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" y="1213103"/>
            <a:ext cx="7562088" cy="41742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5514" y="5622442"/>
            <a:ext cx="3444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Πηγή.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Ιntergovernmental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Panel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for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Cli</a:t>
            </a:r>
            <a:r>
              <a:rPr sz="1800" b="1" spc="-65" dirty="0">
                <a:latin typeface="Times New Roman"/>
                <a:cs typeface="Times New Roman"/>
              </a:rPr>
              <a:t>m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te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spc="-25" dirty="0">
                <a:latin typeface="Times New Roman"/>
                <a:cs typeface="Times New Roman"/>
              </a:rPr>
              <a:t>h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spc="-20" dirty="0">
                <a:latin typeface="Times New Roman"/>
                <a:cs typeface="Times New Roman"/>
              </a:rPr>
              <a:t>n</a:t>
            </a:r>
            <a:r>
              <a:rPr sz="1800" b="1" spc="5" dirty="0">
                <a:latin typeface="Times New Roman"/>
                <a:cs typeface="Times New Roman"/>
              </a:rPr>
              <a:t>g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IPC</a:t>
            </a:r>
            <a:r>
              <a:rPr sz="1800" b="1" spc="-10" dirty="0">
                <a:latin typeface="Times New Roman"/>
                <a:cs typeface="Times New Roman"/>
              </a:rPr>
              <a:t>C</a:t>
            </a:r>
            <a:r>
              <a:rPr lang="el-GR" sz="1800" b="1" dirty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015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887" y="1599332"/>
            <a:ext cx="8204225" cy="36593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147320" algn="just">
              <a:lnSpc>
                <a:spcPct val="80000"/>
              </a:lnSpc>
            </a:pPr>
            <a:r>
              <a:rPr sz="2000" spc="-125" dirty="0">
                <a:latin typeface="Times New Roman"/>
                <a:cs typeface="Times New Roman"/>
              </a:rPr>
              <a:t>Το </a:t>
            </a:r>
            <a:r>
              <a:rPr sz="2000" b="1" spc="-25" dirty="0">
                <a:latin typeface="Times New Roman"/>
                <a:cs typeface="Times New Roman"/>
              </a:rPr>
              <a:t>Δυναμικό </a:t>
            </a:r>
            <a:r>
              <a:rPr sz="2000" b="1" spc="-15" dirty="0">
                <a:latin typeface="Times New Roman"/>
                <a:cs typeface="Times New Roman"/>
              </a:rPr>
              <a:t>Παγκόσμιας </a:t>
            </a:r>
            <a:r>
              <a:rPr sz="2000" b="1" spc="-10" dirty="0">
                <a:latin typeface="Times New Roman"/>
                <a:cs typeface="Times New Roman"/>
              </a:rPr>
              <a:t>Θέρμανσης </a:t>
            </a:r>
            <a:r>
              <a:rPr sz="2000" b="1" spc="-5" dirty="0">
                <a:latin typeface="Times New Roman"/>
                <a:cs typeface="Times New Roman"/>
              </a:rPr>
              <a:t>(Global </a:t>
            </a:r>
            <a:r>
              <a:rPr sz="2000" b="1" spc="-55" dirty="0">
                <a:latin typeface="Times New Roman"/>
                <a:cs typeface="Times New Roman"/>
              </a:rPr>
              <a:t>Warming </a:t>
            </a:r>
            <a:r>
              <a:rPr sz="2000" b="1" spc="-5" dirty="0">
                <a:latin typeface="Times New Roman"/>
                <a:cs typeface="Times New Roman"/>
              </a:rPr>
              <a:t>Potential)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ενός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θερμοκηπιακού</a:t>
            </a:r>
            <a:r>
              <a:rPr sz="2000" spc="-10" dirty="0">
                <a:latin typeface="Times New Roman"/>
                <a:cs typeface="Times New Roman"/>
              </a:rPr>
              <a:t> αερίου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είναι</a:t>
            </a:r>
            <a:r>
              <a:rPr sz="2000" spc="-5" dirty="0">
                <a:latin typeface="Times New Roman"/>
                <a:cs typeface="Times New Roman"/>
              </a:rPr>
              <a:t> ο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λόγος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της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προβλεπόμενης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μεταβολής </a:t>
            </a:r>
            <a:r>
              <a:rPr sz="2000" spc="-15" dirty="0">
                <a:latin typeface="Times New Roman"/>
                <a:cs typeface="Times New Roman"/>
              </a:rPr>
              <a:t>της </a:t>
            </a:r>
            <a:r>
              <a:rPr sz="2000" spc="-10" dirty="0">
                <a:latin typeface="Times New Roman"/>
                <a:cs typeface="Times New Roman"/>
              </a:rPr>
              <a:t>ροής </a:t>
            </a:r>
            <a:r>
              <a:rPr sz="2000" spc="-15" dirty="0">
                <a:latin typeface="Times New Roman"/>
                <a:cs typeface="Times New Roman"/>
              </a:rPr>
              <a:t>ενέργειας </a:t>
            </a:r>
            <a:r>
              <a:rPr sz="2000" spc="-5" dirty="0">
                <a:latin typeface="Times New Roman"/>
                <a:cs typeface="Times New Roman"/>
              </a:rPr>
              <a:t>λόγω </a:t>
            </a:r>
            <a:r>
              <a:rPr sz="2000" spc="-15" dirty="0">
                <a:latin typeface="Times New Roman"/>
                <a:cs typeface="Times New Roman"/>
              </a:rPr>
              <a:t>της </a:t>
            </a:r>
            <a:r>
              <a:rPr sz="2000" spc="-10" dirty="0">
                <a:latin typeface="Times New Roman"/>
                <a:cs typeface="Times New Roman"/>
              </a:rPr>
              <a:t>μεταβολής </a:t>
            </a:r>
            <a:r>
              <a:rPr sz="2000" spc="-5" dirty="0">
                <a:latin typeface="Times New Roman"/>
                <a:cs typeface="Times New Roman"/>
              </a:rPr>
              <a:t>του </a:t>
            </a:r>
            <a:r>
              <a:rPr sz="2000" spc="-10" dirty="0">
                <a:latin typeface="Times New Roman"/>
                <a:cs typeface="Times New Roman"/>
              </a:rPr>
              <a:t>αερίου αυτού </a:t>
            </a:r>
            <a:r>
              <a:rPr sz="2000" spc="-5" dirty="0">
                <a:latin typeface="Times New Roman"/>
                <a:cs typeface="Times New Roman"/>
              </a:rPr>
              <a:t> ως προς </a:t>
            </a:r>
            <a:r>
              <a:rPr sz="2000" spc="-15" dirty="0">
                <a:latin typeface="Times New Roman"/>
                <a:cs typeface="Times New Roman"/>
              </a:rPr>
              <a:t>την </a:t>
            </a:r>
            <a:r>
              <a:rPr sz="2000" spc="-5" dirty="0">
                <a:latin typeface="Times New Roman"/>
                <a:cs typeface="Times New Roman"/>
              </a:rPr>
              <a:t>αντίστοιχη </a:t>
            </a:r>
            <a:r>
              <a:rPr sz="2000" spc="-10" dirty="0">
                <a:latin typeface="Times New Roman"/>
                <a:cs typeface="Times New Roman"/>
              </a:rPr>
              <a:t>μεταβολή </a:t>
            </a:r>
            <a:r>
              <a:rPr sz="2000" spc="-5" dirty="0">
                <a:latin typeface="Times New Roman"/>
                <a:cs typeface="Times New Roman"/>
              </a:rPr>
              <a:t>λόγω του CO2 σε </a:t>
            </a:r>
            <a:r>
              <a:rPr sz="2000" spc="-15" dirty="0">
                <a:latin typeface="Times New Roman"/>
                <a:cs typeface="Times New Roman"/>
              </a:rPr>
              <a:t>δεδομένο </a:t>
            </a:r>
            <a:r>
              <a:rPr sz="2000" spc="-35" dirty="0">
                <a:latin typeface="Times New Roman"/>
                <a:cs typeface="Times New Roman"/>
              </a:rPr>
              <a:t>χρονικό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ορίζοντα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πολλών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ετών (πχ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100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ή </a:t>
            </a:r>
            <a:r>
              <a:rPr sz="2000" spc="-35" dirty="0">
                <a:latin typeface="Times New Roman"/>
                <a:cs typeface="Times New Roman"/>
              </a:rPr>
              <a:t>και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500</a:t>
            </a:r>
            <a:r>
              <a:rPr sz="2000" spc="-5" dirty="0">
                <a:latin typeface="Times New Roman"/>
                <a:cs typeface="Times New Roman"/>
              </a:rPr>
              <a:t> χρόνια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από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σήμερα).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45" dirty="0">
                <a:latin typeface="Times New Roman"/>
                <a:cs typeface="Times New Roman"/>
              </a:rPr>
              <a:t>Στο</a:t>
            </a:r>
            <a:r>
              <a:rPr sz="2000" spc="-2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Δυναμικό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Παγκόσμιας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Θέρμανσης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συνεισφέρουν: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spcBef>
                <a:spcPts val="125"/>
              </a:spcBef>
            </a:pPr>
            <a:r>
              <a:rPr sz="2000" spc="-10" dirty="0">
                <a:latin typeface="Times New Roman"/>
                <a:cs typeface="Times New Roman"/>
              </a:rPr>
              <a:t>Η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μεταβολή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ροής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ενέργειας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για</a:t>
            </a:r>
            <a:r>
              <a:rPr sz="2000" dirty="0">
                <a:latin typeface="Times New Roman"/>
                <a:cs typeface="Times New Roman"/>
              </a:rPr>
              <a:t> μια </a:t>
            </a:r>
            <a:r>
              <a:rPr sz="2000" spc="-5" dirty="0">
                <a:latin typeface="Times New Roman"/>
                <a:cs typeface="Times New Roman"/>
              </a:rPr>
              <a:t>γνωστή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ποσότητα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θερμοκηπιακού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</a:pP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sz="2000" spc="-5" dirty="0">
                <a:latin typeface="Times New Roman"/>
                <a:cs typeface="Times New Roman"/>
              </a:rPr>
              <a:t>ε</a:t>
            </a:r>
            <a:r>
              <a:rPr sz="2000" spc="-15" dirty="0">
                <a:latin typeface="Times New Roman"/>
                <a:cs typeface="Times New Roman"/>
              </a:rPr>
              <a:t>ρί</a:t>
            </a:r>
            <a:r>
              <a:rPr sz="2000" dirty="0">
                <a:latin typeface="Times New Roman"/>
                <a:cs typeface="Times New Roman"/>
              </a:rPr>
              <a:t>ο</a:t>
            </a:r>
            <a:r>
              <a:rPr sz="2000" spc="-5" dirty="0">
                <a:latin typeface="Times New Roman"/>
                <a:cs typeface="Times New Roman"/>
              </a:rPr>
              <a:t>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10" dirty="0">
                <a:latin typeface="Times New Roman"/>
                <a:cs typeface="Times New Roman"/>
              </a:rPr>
              <a:t>σ</a:t>
            </a:r>
            <a:r>
              <a:rPr sz="2000" spc="-5" dirty="0">
                <a:latin typeface="Times New Roman"/>
                <a:cs typeface="Times New Roman"/>
              </a:rPr>
              <a:t>ε</a:t>
            </a:r>
            <a:r>
              <a:rPr sz="2000" spc="-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25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2</a:t>
            </a:r>
            <a:r>
              <a:rPr sz="2000" dirty="0">
                <a:latin typeface="Times New Roman"/>
                <a:cs typeface="Times New Roman"/>
              </a:rPr>
              <a:t>),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Times New Roman"/>
                <a:cs typeface="Times New Roman"/>
              </a:rPr>
              <a:t>Ο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ρ</a:t>
            </a:r>
            <a:r>
              <a:rPr sz="2000" spc="-10" dirty="0">
                <a:latin typeface="Times New Roman"/>
                <a:cs typeface="Times New Roman"/>
              </a:rPr>
              <a:t>υθ</a:t>
            </a:r>
            <a:r>
              <a:rPr sz="2000" spc="5" dirty="0">
                <a:latin typeface="Times New Roman"/>
                <a:cs typeface="Times New Roman"/>
              </a:rPr>
              <a:t>μό</a:t>
            </a:r>
            <a:r>
              <a:rPr sz="2000" spc="-5" dirty="0">
                <a:latin typeface="Times New Roman"/>
                <a:cs typeface="Times New Roman"/>
              </a:rPr>
              <a:t>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</a:t>
            </a:r>
            <a:r>
              <a:rPr sz="2000" dirty="0">
                <a:latin typeface="Times New Roman"/>
                <a:cs typeface="Times New Roman"/>
              </a:rPr>
              <a:t>κ</a:t>
            </a:r>
            <a:r>
              <a:rPr sz="2000" spc="-5" dirty="0">
                <a:latin typeface="Times New Roman"/>
                <a:cs typeface="Times New Roman"/>
              </a:rPr>
              <a:t>π</a:t>
            </a:r>
            <a:r>
              <a:rPr sz="2000" spc="5" dirty="0">
                <a:latin typeface="Times New Roman"/>
                <a:cs typeface="Times New Roman"/>
              </a:rPr>
              <a:t>ο</a:t>
            </a:r>
            <a:r>
              <a:rPr sz="2000" dirty="0">
                <a:latin typeface="Times New Roman"/>
                <a:cs typeface="Times New Roman"/>
              </a:rPr>
              <a:t>μ</a:t>
            </a:r>
            <a:r>
              <a:rPr sz="2000" spc="-5" dirty="0">
                <a:latin typeface="Times New Roman"/>
                <a:cs typeface="Times New Roman"/>
              </a:rPr>
              <a:t>π</a:t>
            </a:r>
            <a:r>
              <a:rPr sz="2000" spc="-15" dirty="0">
                <a:latin typeface="Times New Roman"/>
                <a:cs typeface="Times New Roman"/>
              </a:rPr>
              <a:t>ή</a:t>
            </a:r>
            <a:r>
              <a:rPr sz="2000" spc="-5" dirty="0">
                <a:latin typeface="Times New Roman"/>
                <a:cs typeface="Times New Roman"/>
              </a:rPr>
              <a:t>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τ</a:t>
            </a:r>
            <a:r>
              <a:rPr sz="2000" spc="5" dirty="0">
                <a:latin typeface="Times New Roman"/>
                <a:cs typeface="Times New Roman"/>
              </a:rPr>
              <a:t>ο</a:t>
            </a:r>
            <a:r>
              <a:rPr sz="2000" spc="-5" dirty="0">
                <a:latin typeface="Times New Roman"/>
                <a:cs typeface="Times New Roman"/>
              </a:rPr>
              <a:t>υ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sz="2000" spc="-5" dirty="0">
                <a:latin typeface="Times New Roman"/>
                <a:cs typeface="Times New Roman"/>
              </a:rPr>
              <a:t>ε</a:t>
            </a:r>
            <a:r>
              <a:rPr sz="2000" spc="-15" dirty="0">
                <a:latin typeface="Times New Roman"/>
                <a:cs typeface="Times New Roman"/>
              </a:rPr>
              <a:t>ρί</a:t>
            </a:r>
            <a:r>
              <a:rPr sz="2000" spc="5" dirty="0">
                <a:latin typeface="Times New Roman"/>
                <a:cs typeface="Times New Roman"/>
              </a:rPr>
              <a:t>ο</a:t>
            </a:r>
            <a:r>
              <a:rPr sz="2000" spc="-10" dirty="0">
                <a:latin typeface="Times New Roman"/>
                <a:cs typeface="Times New Roman"/>
              </a:rPr>
              <a:t>υ,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Ο χ</a:t>
            </a:r>
            <a:r>
              <a:rPr sz="2000" spc="-15" dirty="0">
                <a:latin typeface="Times New Roman"/>
                <a:cs typeface="Times New Roman"/>
              </a:rPr>
              <a:t>ρ</a:t>
            </a:r>
            <a:r>
              <a:rPr sz="2000" dirty="0">
                <a:latin typeface="Times New Roman"/>
                <a:cs typeface="Times New Roman"/>
              </a:rPr>
              <a:t>όνο</a:t>
            </a:r>
            <a:r>
              <a:rPr sz="2000" spc="-5" dirty="0">
                <a:latin typeface="Times New Roman"/>
                <a:cs typeface="Times New Roman"/>
              </a:rPr>
              <a:t>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35" dirty="0">
                <a:latin typeface="Times New Roman"/>
                <a:cs typeface="Times New Roman"/>
              </a:rPr>
              <a:t>ζ</a:t>
            </a:r>
            <a:r>
              <a:rPr sz="2000" spc="-50" dirty="0">
                <a:latin typeface="Times New Roman"/>
                <a:cs typeface="Times New Roman"/>
              </a:rPr>
              <a:t>ω</a:t>
            </a:r>
            <a:r>
              <a:rPr sz="2000" spc="-65" dirty="0">
                <a:latin typeface="Times New Roman"/>
                <a:cs typeface="Times New Roman"/>
              </a:rPr>
              <a:t>ή</a:t>
            </a:r>
            <a:r>
              <a:rPr sz="2000" spc="-5" dirty="0">
                <a:latin typeface="Times New Roman"/>
                <a:cs typeface="Times New Roman"/>
              </a:rPr>
              <a:t>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τ</a:t>
            </a:r>
            <a:r>
              <a:rPr sz="2000" dirty="0">
                <a:latin typeface="Times New Roman"/>
                <a:cs typeface="Times New Roman"/>
              </a:rPr>
              <a:t>ο</a:t>
            </a:r>
            <a:r>
              <a:rPr sz="2000" spc="-5" dirty="0">
                <a:latin typeface="Times New Roman"/>
                <a:cs typeface="Times New Roman"/>
              </a:rPr>
              <a:t>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στ</a:t>
            </a:r>
            <a:r>
              <a:rPr sz="2000" spc="-25" dirty="0">
                <a:latin typeface="Times New Roman"/>
                <a:cs typeface="Times New Roman"/>
              </a:rPr>
              <a:t>η</a:t>
            </a:r>
            <a:r>
              <a:rPr sz="2000" spc="-5" dirty="0">
                <a:latin typeface="Times New Roman"/>
                <a:cs typeface="Times New Roman"/>
              </a:rPr>
              <a:t>ν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sz="2000" spc="-15" dirty="0">
                <a:latin typeface="Times New Roman"/>
                <a:cs typeface="Times New Roman"/>
              </a:rPr>
              <a:t>τ</a:t>
            </a:r>
            <a:r>
              <a:rPr sz="2000" dirty="0">
                <a:latin typeface="Times New Roman"/>
                <a:cs typeface="Times New Roman"/>
              </a:rPr>
              <a:t>μό</a:t>
            </a:r>
            <a:r>
              <a:rPr sz="2000" spc="-10" dirty="0">
                <a:latin typeface="Times New Roman"/>
                <a:cs typeface="Times New Roman"/>
              </a:rPr>
              <a:t>σ</a:t>
            </a:r>
            <a:r>
              <a:rPr sz="2000" spc="-5" dirty="0">
                <a:latin typeface="Times New Roman"/>
                <a:cs typeface="Times New Roman"/>
              </a:rPr>
              <a:t>φ</a:t>
            </a: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sz="2000" spc="-15" dirty="0">
                <a:latin typeface="Times New Roman"/>
                <a:cs typeface="Times New Roman"/>
              </a:rPr>
              <a:t>ι</a:t>
            </a:r>
            <a:r>
              <a:rPr sz="2000" spc="-20" dirty="0">
                <a:latin typeface="Times New Roman"/>
                <a:cs typeface="Times New Roman"/>
              </a:rPr>
              <a:t>ρ</a:t>
            </a:r>
            <a:r>
              <a:rPr sz="2000" spc="-5" dirty="0">
                <a:latin typeface="Times New Roman"/>
                <a:cs typeface="Times New Roman"/>
              </a:rPr>
              <a:t>α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247" y="923544"/>
            <a:ext cx="7417552" cy="4455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5514" y="5622442"/>
            <a:ext cx="3444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Πηγή.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Ιntergovernmental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Panel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for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Cli</a:t>
            </a:r>
            <a:r>
              <a:rPr sz="1800" b="1" spc="-65" dirty="0">
                <a:latin typeface="Times New Roman"/>
                <a:cs typeface="Times New Roman"/>
              </a:rPr>
              <a:t>m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dirty="0">
                <a:latin typeface="Times New Roman"/>
                <a:cs typeface="Times New Roman"/>
              </a:rPr>
              <a:t>te</a:t>
            </a:r>
            <a:r>
              <a:rPr sz="1800" b="1" spc="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spc="-25" dirty="0">
                <a:latin typeface="Times New Roman"/>
                <a:cs typeface="Times New Roman"/>
              </a:rPr>
              <a:t>h</a:t>
            </a:r>
            <a:r>
              <a:rPr sz="1800" b="1" spc="-15" dirty="0">
                <a:latin typeface="Times New Roman"/>
                <a:cs typeface="Times New Roman"/>
              </a:rPr>
              <a:t>a</a:t>
            </a:r>
            <a:r>
              <a:rPr sz="1800" b="1" spc="-20" dirty="0">
                <a:latin typeface="Times New Roman"/>
                <a:cs typeface="Times New Roman"/>
              </a:rPr>
              <a:t>n</a:t>
            </a:r>
            <a:r>
              <a:rPr sz="1800" b="1" spc="5" dirty="0">
                <a:latin typeface="Times New Roman"/>
                <a:cs typeface="Times New Roman"/>
              </a:rPr>
              <a:t>g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IPC</a:t>
            </a:r>
            <a:r>
              <a:rPr sz="1800" b="1" spc="-10" dirty="0">
                <a:latin typeface="Times New Roman"/>
                <a:cs typeface="Times New Roman"/>
              </a:rPr>
              <a:t>C</a:t>
            </a:r>
            <a:r>
              <a:rPr lang="en-GB" sz="1800" b="1" dirty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152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40494" y="5723335"/>
            <a:ext cx="10640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l-GR" sz="1350"/>
              <a:t>Nature 2019</a:t>
            </a:r>
            <a:endParaRPr lang="el-GR" altLang="el-GR" sz="135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5723751"/>
            <a:ext cx="23522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Bloomberg Green 2020</a:t>
            </a:r>
            <a:endParaRPr lang="el-GR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647" y="840968"/>
            <a:ext cx="68916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5" dirty="0"/>
              <a:t>To</a:t>
            </a:r>
            <a:r>
              <a:rPr sz="3200" spc="-110" dirty="0"/>
              <a:t> </a:t>
            </a:r>
            <a:r>
              <a:rPr sz="3200" spc="-10" dirty="0"/>
              <a:t>Φαινόμενο</a:t>
            </a:r>
            <a:r>
              <a:rPr sz="3200" spc="30" dirty="0"/>
              <a:t> </a:t>
            </a:r>
            <a:r>
              <a:rPr sz="3200" spc="-5" dirty="0"/>
              <a:t>του</a:t>
            </a:r>
            <a:r>
              <a:rPr sz="3200" spc="-245" dirty="0"/>
              <a:t> </a:t>
            </a:r>
            <a:r>
              <a:rPr sz="3200" spc="-5" dirty="0"/>
              <a:t>Θερμοκηπίου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470916" y="1702307"/>
            <a:ext cx="8229600" cy="4608195"/>
          </a:xfrm>
          <a:custGeom>
            <a:avLst/>
            <a:gdLst/>
            <a:ahLst/>
            <a:cxnLst/>
            <a:rect l="l" t="t" r="r" b="b"/>
            <a:pathLst>
              <a:path w="8229600" h="4608195">
                <a:moveTo>
                  <a:pt x="0" y="4608068"/>
                </a:moveTo>
                <a:lnTo>
                  <a:pt x="8229600" y="4608068"/>
                </a:lnTo>
                <a:lnTo>
                  <a:pt x="8229600" y="0"/>
                </a:lnTo>
                <a:lnTo>
                  <a:pt x="0" y="0"/>
                </a:lnTo>
                <a:lnTo>
                  <a:pt x="0" y="4608068"/>
                </a:lnTo>
                <a:close/>
              </a:path>
            </a:pathLst>
          </a:custGeom>
          <a:ln w="9143">
            <a:solidFill>
              <a:srgbClr val="D24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6647" y="2036775"/>
            <a:ext cx="7470775" cy="191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795"/>
              </a:lnSpc>
              <a:spcBef>
                <a:spcPts val="100"/>
              </a:spcBef>
              <a:buClr>
                <a:srgbClr val="9B2C1F"/>
              </a:buClr>
              <a:buSzPct val="85416"/>
              <a:buFont typeface="Segoe UI Symbol"/>
              <a:buChar char="⚫"/>
              <a:tabLst>
                <a:tab pos="241935" algn="l"/>
                <a:tab pos="4323715" algn="l"/>
              </a:tabLst>
            </a:pPr>
            <a:r>
              <a:rPr sz="2400" spc="-135" dirty="0">
                <a:latin typeface="Times New Roman"/>
                <a:cs typeface="Times New Roman"/>
              </a:rPr>
              <a:t>99%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"/>
                <a:cs typeface="Cambria"/>
              </a:rPr>
              <a:t>της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ηλιακής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ακτινοβολίας	&lt;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4.0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Cambria"/>
                <a:cs typeface="Cambria"/>
              </a:rPr>
              <a:t>μ</a:t>
            </a:r>
            <a:r>
              <a:rPr sz="2400" spc="-70" dirty="0">
                <a:latin typeface="Times New Roman"/>
                <a:cs typeface="Times New Roman"/>
              </a:rPr>
              <a:t>m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Cambria"/>
                <a:cs typeface="Cambria"/>
              </a:rPr>
              <a:t>(μικρούμήκους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ts val="2795"/>
              </a:lnSpc>
            </a:pPr>
            <a:r>
              <a:rPr sz="2400" dirty="0">
                <a:latin typeface="Cambria"/>
                <a:cs typeface="Cambria"/>
              </a:rPr>
              <a:t>κύματος)</a:t>
            </a:r>
            <a:r>
              <a:rPr sz="2400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Clr>
                <a:srgbClr val="9B2C1F"/>
              </a:buClr>
              <a:buSzPct val="83333"/>
              <a:buFont typeface="Segoe UI Symbol"/>
              <a:buChar char="⚫"/>
              <a:tabLst>
                <a:tab pos="241935" algn="l"/>
              </a:tabLst>
            </a:pPr>
            <a:r>
              <a:rPr sz="2400" spc="-100" dirty="0">
                <a:latin typeface="Times New Roman"/>
                <a:cs typeface="Times New Roman"/>
              </a:rPr>
              <a:t>99</a:t>
            </a:r>
            <a:r>
              <a:rPr sz="2400" spc="-200" dirty="0">
                <a:latin typeface="Times New Roman"/>
                <a:cs typeface="Times New Roman"/>
              </a:rPr>
              <a:t>%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"/>
                <a:cs typeface="Cambria"/>
              </a:rPr>
              <a:t>γή</a:t>
            </a:r>
            <a:r>
              <a:rPr sz="2400" spc="-15" dirty="0">
                <a:latin typeface="Cambria"/>
                <a:cs typeface="Cambria"/>
              </a:rPr>
              <a:t>ι</a:t>
            </a:r>
            <a:r>
              <a:rPr sz="2400" dirty="0">
                <a:latin typeface="Cambria"/>
                <a:cs typeface="Cambria"/>
              </a:rPr>
              <a:t>ν</a:t>
            </a:r>
            <a:r>
              <a:rPr sz="2400" spc="-15" dirty="0">
                <a:latin typeface="Cambria"/>
                <a:cs typeface="Cambria"/>
              </a:rPr>
              <a:t>η</a:t>
            </a:r>
            <a:r>
              <a:rPr sz="2400" dirty="0">
                <a:latin typeface="Cambria"/>
                <a:cs typeface="Cambria"/>
              </a:rPr>
              <a:t>ς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α</a:t>
            </a:r>
            <a:r>
              <a:rPr sz="2400" dirty="0">
                <a:latin typeface="Cambria"/>
                <a:cs typeface="Cambria"/>
              </a:rPr>
              <a:t>κ</a:t>
            </a:r>
            <a:r>
              <a:rPr sz="2400" spc="5" dirty="0">
                <a:latin typeface="Cambria"/>
                <a:cs typeface="Cambria"/>
              </a:rPr>
              <a:t>τ</a:t>
            </a:r>
            <a:r>
              <a:rPr sz="2400" spc="-10" dirty="0">
                <a:latin typeface="Cambria"/>
                <a:cs typeface="Cambria"/>
              </a:rPr>
              <a:t>ι</a:t>
            </a:r>
            <a:r>
              <a:rPr sz="2400" spc="40" dirty="0">
                <a:latin typeface="Cambria"/>
                <a:cs typeface="Cambria"/>
              </a:rPr>
              <a:t>ν</a:t>
            </a:r>
            <a:r>
              <a:rPr sz="2400" dirty="0">
                <a:latin typeface="Cambria"/>
                <a:cs typeface="Cambria"/>
              </a:rPr>
              <a:t>οβολί</a:t>
            </a:r>
            <a:r>
              <a:rPr sz="2400" spc="-15" dirty="0">
                <a:latin typeface="Cambria"/>
                <a:cs typeface="Cambria"/>
              </a:rPr>
              <a:t>α</a:t>
            </a:r>
            <a:r>
              <a:rPr sz="2400" dirty="0">
                <a:latin typeface="Cambria"/>
                <a:cs typeface="Cambria"/>
              </a:rPr>
              <a:t>ς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&gt; </a:t>
            </a:r>
            <a:r>
              <a:rPr sz="2400" spc="-35" dirty="0">
                <a:latin typeface="Times New Roman"/>
                <a:cs typeface="Times New Roman"/>
              </a:rPr>
              <a:t>4.0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Cambria"/>
                <a:cs typeface="Cambria"/>
              </a:rPr>
              <a:t>μ</a:t>
            </a:r>
            <a:r>
              <a:rPr sz="2400" spc="-140" dirty="0">
                <a:latin typeface="Times New Roman"/>
                <a:cs typeface="Times New Roman"/>
              </a:rPr>
              <a:t>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"/>
                <a:cs typeface="Cambria"/>
              </a:rPr>
              <a:t>(μ</a:t>
            </a:r>
            <a:r>
              <a:rPr sz="2400" spc="-10" dirty="0">
                <a:latin typeface="Cambria"/>
                <a:cs typeface="Cambria"/>
              </a:rPr>
              <a:t>ε</a:t>
            </a:r>
            <a:r>
              <a:rPr sz="2400" dirty="0">
                <a:latin typeface="Cambria"/>
                <a:cs typeface="Cambria"/>
              </a:rPr>
              <a:t>γάλου</a:t>
            </a:r>
            <a:r>
              <a:rPr sz="2400" spc="-60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μ</a:t>
            </a:r>
            <a:r>
              <a:rPr sz="2400" dirty="0">
                <a:latin typeface="Cambria"/>
                <a:cs typeface="Cambria"/>
              </a:rPr>
              <a:t>ή</a:t>
            </a:r>
            <a:r>
              <a:rPr sz="2400" spc="45" dirty="0">
                <a:latin typeface="Cambria"/>
                <a:cs typeface="Cambria"/>
              </a:rPr>
              <a:t>κ</a:t>
            </a:r>
            <a:r>
              <a:rPr sz="2400" dirty="0">
                <a:latin typeface="Cambria"/>
                <a:cs typeface="Cambria"/>
              </a:rPr>
              <a:t>ους</a:t>
            </a:r>
            <a:endParaRPr sz="240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</a:pPr>
            <a:r>
              <a:rPr sz="2400" spc="-5" dirty="0">
                <a:latin typeface="Cambria"/>
                <a:cs typeface="Cambria"/>
              </a:rPr>
              <a:t>κύματος</a:t>
            </a:r>
            <a:r>
              <a:rPr sz="2400" spc="-7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ή</a:t>
            </a:r>
            <a:r>
              <a:rPr sz="2400" spc="-1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θερμική)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9482" y="4221226"/>
            <a:ext cx="2651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5515" algn="l"/>
              </a:tabLst>
            </a:pPr>
            <a:r>
              <a:rPr sz="2400" spc="-125" dirty="0">
                <a:latin typeface="Times New Roman"/>
                <a:cs typeface="Times New Roman"/>
              </a:rPr>
              <a:t>CFCs:	</a:t>
            </a:r>
            <a:r>
              <a:rPr sz="2400" spc="-10" dirty="0">
                <a:latin typeface="Cambria"/>
                <a:cs typeface="Cambria"/>
              </a:rPr>
              <a:t>απορροφούν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302" y="4271213"/>
            <a:ext cx="744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Cambria"/>
                <a:cs typeface="Cambria"/>
              </a:rPr>
              <a:t>γ</a:t>
            </a:r>
            <a:r>
              <a:rPr sz="2400" dirty="0">
                <a:latin typeface="Cambria"/>
                <a:cs typeface="Cambria"/>
              </a:rPr>
              <a:t>ή</a:t>
            </a:r>
            <a:r>
              <a:rPr sz="2400" spc="-15" dirty="0">
                <a:latin typeface="Cambria"/>
                <a:cs typeface="Cambria"/>
              </a:rPr>
              <a:t>ι</a:t>
            </a:r>
            <a:r>
              <a:rPr sz="2400" dirty="0">
                <a:latin typeface="Cambria"/>
                <a:cs typeface="Cambria"/>
              </a:rPr>
              <a:t>νη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748" y="4138548"/>
            <a:ext cx="4053204" cy="849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0200" indent="-229235">
              <a:lnSpc>
                <a:spcPct val="100000"/>
              </a:lnSpc>
              <a:spcBef>
                <a:spcPts val="459"/>
              </a:spcBef>
              <a:buClr>
                <a:srgbClr val="9B2C1F"/>
              </a:buClr>
              <a:buSzPct val="83333"/>
              <a:buFont typeface="Segoe UI Symbol"/>
              <a:buChar char="⚫"/>
              <a:tabLst>
                <a:tab pos="330835" algn="l"/>
                <a:tab pos="1144270" algn="l"/>
                <a:tab pos="1973580" algn="l"/>
                <a:tab pos="2781300" algn="l"/>
                <a:tab pos="3595370" algn="l"/>
              </a:tabLst>
            </a:pPr>
            <a:r>
              <a:rPr sz="2400" b="1" spc="-190" dirty="0">
                <a:latin typeface="Times New Roman"/>
                <a:cs typeface="Times New Roman"/>
              </a:rPr>
              <a:t>H</a:t>
            </a:r>
            <a:r>
              <a:rPr sz="2400" b="1" spc="-284" baseline="-13888" dirty="0">
                <a:latin typeface="Times New Roman"/>
                <a:cs typeface="Times New Roman"/>
              </a:rPr>
              <a:t>2</a:t>
            </a:r>
            <a:r>
              <a:rPr sz="2400" b="1" spc="-190" dirty="0">
                <a:latin typeface="Times New Roman"/>
                <a:cs typeface="Times New Roman"/>
              </a:rPr>
              <a:t>O,	</a:t>
            </a:r>
            <a:r>
              <a:rPr sz="2400" b="1" spc="-15" dirty="0">
                <a:latin typeface="Times New Roman"/>
                <a:cs typeface="Times New Roman"/>
              </a:rPr>
              <a:t>CO</a:t>
            </a:r>
            <a:r>
              <a:rPr sz="2400" b="1" spc="-22" baseline="-13888" dirty="0">
                <a:latin typeface="Times New Roman"/>
                <a:cs typeface="Times New Roman"/>
              </a:rPr>
              <a:t>2</a:t>
            </a:r>
            <a:r>
              <a:rPr sz="2400" b="1" spc="-15" dirty="0">
                <a:latin typeface="Times New Roman"/>
                <a:cs typeface="Times New Roman"/>
              </a:rPr>
              <a:t>,	</a:t>
            </a:r>
            <a:r>
              <a:rPr sz="2400" b="1" spc="-60" dirty="0">
                <a:latin typeface="Times New Roman"/>
                <a:cs typeface="Times New Roman"/>
              </a:rPr>
              <a:t>CH</a:t>
            </a:r>
            <a:r>
              <a:rPr sz="2400" b="1" spc="-89" baseline="-13888" dirty="0">
                <a:latin typeface="Times New Roman"/>
                <a:cs typeface="Times New Roman"/>
              </a:rPr>
              <a:t>4</a:t>
            </a:r>
            <a:r>
              <a:rPr sz="2400" b="1" spc="-60" dirty="0">
                <a:latin typeface="Times New Roman"/>
                <a:cs typeface="Times New Roman"/>
              </a:rPr>
              <a:t>,	</a:t>
            </a:r>
            <a:r>
              <a:rPr sz="2400" b="1" spc="-185" dirty="0">
                <a:latin typeface="Times New Roman"/>
                <a:cs typeface="Times New Roman"/>
              </a:rPr>
              <a:t>N</a:t>
            </a:r>
            <a:r>
              <a:rPr sz="2400" b="1" spc="-277" baseline="-13888" dirty="0">
                <a:latin typeface="Times New Roman"/>
                <a:cs typeface="Times New Roman"/>
              </a:rPr>
              <a:t>2</a:t>
            </a:r>
            <a:r>
              <a:rPr sz="2400" b="1" spc="-185" dirty="0">
                <a:latin typeface="Times New Roman"/>
                <a:cs typeface="Times New Roman"/>
              </a:rPr>
              <a:t>O,	</a:t>
            </a:r>
            <a:r>
              <a:rPr sz="2400" b="1" spc="15" dirty="0">
                <a:latin typeface="Times New Roman"/>
                <a:cs typeface="Times New Roman"/>
              </a:rPr>
              <a:t>O</a:t>
            </a:r>
            <a:r>
              <a:rPr sz="2400" b="1" spc="22" baseline="-13888" dirty="0">
                <a:latin typeface="Times New Roman"/>
                <a:cs typeface="Times New Roman"/>
              </a:rPr>
              <a:t>3</a:t>
            </a:r>
            <a:r>
              <a:rPr sz="2400" b="1" spc="15" dirty="0">
                <a:latin typeface="Times New Roman"/>
                <a:cs typeface="Times New Roman"/>
              </a:rPr>
              <a:t>,</a:t>
            </a:r>
            <a:endParaRPr sz="2400" b="1" dirty="0">
              <a:latin typeface="Times New Roman"/>
              <a:cs typeface="Times New Roman"/>
            </a:endParaRPr>
          </a:p>
          <a:p>
            <a:pPr marL="330200">
              <a:lnSpc>
                <a:spcPct val="100000"/>
              </a:lnSpc>
              <a:spcBef>
                <a:spcPts val="365"/>
              </a:spcBef>
            </a:pPr>
            <a:r>
              <a:rPr sz="2400" dirty="0">
                <a:latin typeface="Cambria"/>
                <a:cs typeface="Cambria"/>
              </a:rPr>
              <a:t>ακτινοβολία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835" y="608533"/>
            <a:ext cx="4598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>
                <a:latin typeface="Calibri"/>
                <a:cs typeface="Calibri"/>
              </a:rPr>
              <a:t>Ισοζύγιο</a:t>
            </a:r>
            <a:r>
              <a:rPr sz="4000" spc="-17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ακτινοβολίας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75302" y="2743198"/>
            <a:ext cx="3182620" cy="2179320"/>
            <a:chOff x="3575302" y="2743198"/>
            <a:chExt cx="3182620" cy="2179320"/>
          </a:xfrm>
        </p:grpSpPr>
        <p:sp>
          <p:nvSpPr>
            <p:cNvPr id="4" name="object 4"/>
            <p:cNvSpPr/>
            <p:nvPr/>
          </p:nvSpPr>
          <p:spPr>
            <a:xfrm>
              <a:off x="4895088" y="3057143"/>
              <a:ext cx="1469390" cy="1490980"/>
            </a:xfrm>
            <a:custGeom>
              <a:avLst/>
              <a:gdLst/>
              <a:ahLst/>
              <a:cxnLst/>
              <a:rect l="l" t="t" r="r" b="b"/>
              <a:pathLst>
                <a:path w="1469389" h="1490979">
                  <a:moveTo>
                    <a:pt x="752729" y="2413"/>
                  </a:moveTo>
                  <a:lnTo>
                    <a:pt x="733933" y="0"/>
                  </a:lnTo>
                  <a:lnTo>
                    <a:pt x="713232" y="2413"/>
                  </a:lnTo>
                  <a:lnTo>
                    <a:pt x="752729" y="2413"/>
                  </a:lnTo>
                  <a:close/>
                </a:path>
                <a:path w="1469389" h="1490979">
                  <a:moveTo>
                    <a:pt x="1469009" y="708660"/>
                  </a:moveTo>
                  <a:lnTo>
                    <a:pt x="1464310" y="652145"/>
                  </a:lnTo>
                  <a:lnTo>
                    <a:pt x="1455166" y="597027"/>
                  </a:lnTo>
                  <a:lnTo>
                    <a:pt x="1450467" y="578993"/>
                  </a:lnTo>
                  <a:lnTo>
                    <a:pt x="1446149" y="560578"/>
                  </a:lnTo>
                  <a:lnTo>
                    <a:pt x="1441577" y="543687"/>
                  </a:lnTo>
                  <a:lnTo>
                    <a:pt x="1437005" y="525399"/>
                  </a:lnTo>
                  <a:lnTo>
                    <a:pt x="1430782" y="508508"/>
                  </a:lnTo>
                  <a:lnTo>
                    <a:pt x="1412494" y="456692"/>
                  </a:lnTo>
                  <a:lnTo>
                    <a:pt x="1380744" y="392430"/>
                  </a:lnTo>
                  <a:lnTo>
                    <a:pt x="1343914" y="329946"/>
                  </a:lnTo>
                  <a:lnTo>
                    <a:pt x="1301369" y="273558"/>
                  </a:lnTo>
                  <a:lnTo>
                    <a:pt x="1228598" y="195453"/>
                  </a:lnTo>
                  <a:lnTo>
                    <a:pt x="1175258" y="149860"/>
                  </a:lnTo>
                  <a:lnTo>
                    <a:pt x="1115822" y="109982"/>
                  </a:lnTo>
                  <a:lnTo>
                    <a:pt x="1069848" y="84201"/>
                  </a:lnTo>
                  <a:lnTo>
                    <a:pt x="1053465" y="76454"/>
                  </a:lnTo>
                  <a:lnTo>
                    <a:pt x="1038225" y="68834"/>
                  </a:lnTo>
                  <a:lnTo>
                    <a:pt x="1004824" y="53594"/>
                  </a:lnTo>
                  <a:lnTo>
                    <a:pt x="954532" y="35179"/>
                  </a:lnTo>
                  <a:lnTo>
                    <a:pt x="936117" y="30607"/>
                  </a:lnTo>
                  <a:lnTo>
                    <a:pt x="919353" y="25908"/>
                  </a:lnTo>
                  <a:lnTo>
                    <a:pt x="882904" y="16891"/>
                  </a:lnTo>
                  <a:lnTo>
                    <a:pt x="864616" y="13843"/>
                  </a:lnTo>
                  <a:lnTo>
                    <a:pt x="847979" y="10795"/>
                  </a:lnTo>
                  <a:lnTo>
                    <a:pt x="828167" y="7620"/>
                  </a:lnTo>
                  <a:lnTo>
                    <a:pt x="773303" y="3048"/>
                  </a:lnTo>
                  <a:lnTo>
                    <a:pt x="697103" y="3048"/>
                  </a:lnTo>
                  <a:lnTo>
                    <a:pt x="640842" y="7620"/>
                  </a:lnTo>
                  <a:lnTo>
                    <a:pt x="605917" y="13843"/>
                  </a:lnTo>
                  <a:lnTo>
                    <a:pt x="587375" y="16891"/>
                  </a:lnTo>
                  <a:lnTo>
                    <a:pt x="517779" y="35179"/>
                  </a:lnTo>
                  <a:lnTo>
                    <a:pt x="465963" y="53594"/>
                  </a:lnTo>
                  <a:lnTo>
                    <a:pt x="417322" y="76454"/>
                  </a:lnTo>
                  <a:lnTo>
                    <a:pt x="400431" y="84201"/>
                  </a:lnTo>
                  <a:lnTo>
                    <a:pt x="354711" y="109982"/>
                  </a:lnTo>
                  <a:lnTo>
                    <a:pt x="295402" y="149860"/>
                  </a:lnTo>
                  <a:lnTo>
                    <a:pt x="242189" y="195453"/>
                  </a:lnTo>
                  <a:lnTo>
                    <a:pt x="191897" y="245872"/>
                  </a:lnTo>
                  <a:lnTo>
                    <a:pt x="146050" y="300863"/>
                  </a:lnTo>
                  <a:lnTo>
                    <a:pt x="106553" y="360680"/>
                  </a:lnTo>
                  <a:lnTo>
                    <a:pt x="73025" y="424561"/>
                  </a:lnTo>
                  <a:lnTo>
                    <a:pt x="51816" y="473329"/>
                  </a:lnTo>
                  <a:lnTo>
                    <a:pt x="33655" y="525399"/>
                  </a:lnTo>
                  <a:lnTo>
                    <a:pt x="19939" y="578993"/>
                  </a:lnTo>
                  <a:lnTo>
                    <a:pt x="6096" y="652145"/>
                  </a:lnTo>
                  <a:lnTo>
                    <a:pt x="1524" y="708660"/>
                  </a:lnTo>
                  <a:lnTo>
                    <a:pt x="1524" y="726948"/>
                  </a:lnTo>
                  <a:lnTo>
                    <a:pt x="0" y="746887"/>
                  </a:lnTo>
                  <a:lnTo>
                    <a:pt x="1524" y="765175"/>
                  </a:lnTo>
                  <a:lnTo>
                    <a:pt x="1524" y="785114"/>
                  </a:lnTo>
                  <a:lnTo>
                    <a:pt x="4572" y="823087"/>
                  </a:lnTo>
                  <a:lnTo>
                    <a:pt x="12192" y="878078"/>
                  </a:lnTo>
                  <a:lnTo>
                    <a:pt x="24384" y="933069"/>
                  </a:lnTo>
                  <a:lnTo>
                    <a:pt x="28956" y="949960"/>
                  </a:lnTo>
                  <a:lnTo>
                    <a:pt x="33655" y="968375"/>
                  </a:lnTo>
                  <a:lnTo>
                    <a:pt x="57912" y="1036828"/>
                  </a:lnTo>
                  <a:lnTo>
                    <a:pt x="106553" y="1133221"/>
                  </a:lnTo>
                  <a:lnTo>
                    <a:pt x="146050" y="1192784"/>
                  </a:lnTo>
                  <a:lnTo>
                    <a:pt x="191897" y="1247521"/>
                  </a:lnTo>
                  <a:lnTo>
                    <a:pt x="242189" y="1298067"/>
                  </a:lnTo>
                  <a:lnTo>
                    <a:pt x="295402" y="1343914"/>
                  </a:lnTo>
                  <a:lnTo>
                    <a:pt x="354711" y="1383665"/>
                  </a:lnTo>
                  <a:lnTo>
                    <a:pt x="400431" y="1409192"/>
                  </a:lnTo>
                  <a:lnTo>
                    <a:pt x="417322" y="1416939"/>
                  </a:lnTo>
                  <a:lnTo>
                    <a:pt x="432181" y="1424559"/>
                  </a:lnTo>
                  <a:lnTo>
                    <a:pt x="499364" y="1452118"/>
                  </a:lnTo>
                  <a:lnTo>
                    <a:pt x="551053" y="1467485"/>
                  </a:lnTo>
                  <a:lnTo>
                    <a:pt x="642366" y="1485900"/>
                  </a:lnTo>
                  <a:lnTo>
                    <a:pt x="697103" y="1490472"/>
                  </a:lnTo>
                  <a:lnTo>
                    <a:pt x="773303" y="1490472"/>
                  </a:lnTo>
                  <a:lnTo>
                    <a:pt x="828167" y="1485900"/>
                  </a:lnTo>
                  <a:lnTo>
                    <a:pt x="882904" y="1476629"/>
                  </a:lnTo>
                  <a:lnTo>
                    <a:pt x="953008" y="1458214"/>
                  </a:lnTo>
                  <a:lnTo>
                    <a:pt x="1004824" y="1439926"/>
                  </a:lnTo>
                  <a:lnTo>
                    <a:pt x="1069848" y="1409192"/>
                  </a:lnTo>
                  <a:lnTo>
                    <a:pt x="1115822" y="1383665"/>
                  </a:lnTo>
                  <a:lnTo>
                    <a:pt x="1175258" y="1343914"/>
                  </a:lnTo>
                  <a:lnTo>
                    <a:pt x="1228598" y="1298067"/>
                  </a:lnTo>
                  <a:lnTo>
                    <a:pt x="1278890" y="1247521"/>
                  </a:lnTo>
                  <a:lnTo>
                    <a:pt x="1301369" y="1219962"/>
                  </a:lnTo>
                  <a:lnTo>
                    <a:pt x="1324356" y="1192784"/>
                  </a:lnTo>
                  <a:lnTo>
                    <a:pt x="1363853" y="1133221"/>
                  </a:lnTo>
                  <a:lnTo>
                    <a:pt x="1397254" y="1068832"/>
                  </a:lnTo>
                  <a:lnTo>
                    <a:pt x="1418717" y="1020064"/>
                  </a:lnTo>
                  <a:lnTo>
                    <a:pt x="1430782" y="985139"/>
                  </a:lnTo>
                  <a:lnTo>
                    <a:pt x="1437005" y="968375"/>
                  </a:lnTo>
                  <a:lnTo>
                    <a:pt x="1441577" y="949960"/>
                  </a:lnTo>
                  <a:lnTo>
                    <a:pt x="1446149" y="933069"/>
                  </a:lnTo>
                  <a:lnTo>
                    <a:pt x="1450467" y="914781"/>
                  </a:lnTo>
                  <a:lnTo>
                    <a:pt x="1455166" y="896366"/>
                  </a:lnTo>
                  <a:lnTo>
                    <a:pt x="1464310" y="841375"/>
                  </a:lnTo>
                  <a:lnTo>
                    <a:pt x="1469009" y="785114"/>
                  </a:lnTo>
                  <a:lnTo>
                    <a:pt x="1469009" y="70866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96611" y="3058667"/>
              <a:ext cx="1469390" cy="1493520"/>
            </a:xfrm>
            <a:custGeom>
              <a:avLst/>
              <a:gdLst/>
              <a:ahLst/>
              <a:cxnLst/>
              <a:rect l="l" t="t" r="r" b="b"/>
              <a:pathLst>
                <a:path w="1469389" h="1493520">
                  <a:moveTo>
                    <a:pt x="735329" y="1493266"/>
                  </a:moveTo>
                  <a:lnTo>
                    <a:pt x="716914" y="1491869"/>
                  </a:lnTo>
                  <a:lnTo>
                    <a:pt x="697102" y="1491869"/>
                  </a:lnTo>
                  <a:lnTo>
                    <a:pt x="678941" y="1490345"/>
                  </a:lnTo>
                  <a:lnTo>
                    <a:pt x="660653" y="1488821"/>
                  </a:lnTo>
                  <a:lnTo>
                    <a:pt x="642365" y="1487297"/>
                  </a:lnTo>
                  <a:lnTo>
                    <a:pt x="624204" y="1484249"/>
                  </a:lnTo>
                  <a:lnTo>
                    <a:pt x="605916" y="1481074"/>
                  </a:lnTo>
                  <a:lnTo>
                    <a:pt x="587375" y="1478026"/>
                  </a:lnTo>
                  <a:lnTo>
                    <a:pt x="569340" y="1473454"/>
                  </a:lnTo>
                  <a:lnTo>
                    <a:pt x="517778" y="1459611"/>
                  </a:lnTo>
                  <a:lnTo>
                    <a:pt x="465963" y="1441196"/>
                  </a:lnTo>
                  <a:lnTo>
                    <a:pt x="417322" y="1418209"/>
                  </a:lnTo>
                  <a:lnTo>
                    <a:pt x="400430" y="1410462"/>
                  </a:lnTo>
                  <a:lnTo>
                    <a:pt x="354711" y="1384808"/>
                  </a:lnTo>
                  <a:lnTo>
                    <a:pt x="295401" y="1345057"/>
                  </a:lnTo>
                  <a:lnTo>
                    <a:pt x="242188" y="1299083"/>
                  </a:lnTo>
                  <a:lnTo>
                    <a:pt x="191897" y="1248537"/>
                  </a:lnTo>
                  <a:lnTo>
                    <a:pt x="146050" y="1193546"/>
                  </a:lnTo>
                  <a:lnTo>
                    <a:pt x="106552" y="1133856"/>
                  </a:lnTo>
                  <a:lnTo>
                    <a:pt x="89915" y="1101725"/>
                  </a:lnTo>
                  <a:lnTo>
                    <a:pt x="73025" y="1069467"/>
                  </a:lnTo>
                  <a:lnTo>
                    <a:pt x="65404" y="1054227"/>
                  </a:lnTo>
                  <a:lnTo>
                    <a:pt x="57912" y="1037336"/>
                  </a:lnTo>
                  <a:lnTo>
                    <a:pt x="51815" y="1020445"/>
                  </a:lnTo>
                  <a:lnTo>
                    <a:pt x="45592" y="1003681"/>
                  </a:lnTo>
                  <a:lnTo>
                    <a:pt x="39497" y="985520"/>
                  </a:lnTo>
                  <a:lnTo>
                    <a:pt x="33654" y="968756"/>
                  </a:lnTo>
                  <a:lnTo>
                    <a:pt x="28955" y="950341"/>
                  </a:lnTo>
                  <a:lnTo>
                    <a:pt x="24384" y="933323"/>
                  </a:lnTo>
                  <a:lnTo>
                    <a:pt x="19938" y="915035"/>
                  </a:lnTo>
                  <a:lnTo>
                    <a:pt x="15366" y="896620"/>
                  </a:lnTo>
                  <a:lnTo>
                    <a:pt x="6096" y="841502"/>
                  </a:lnTo>
                  <a:lnTo>
                    <a:pt x="3048" y="803148"/>
                  </a:lnTo>
                  <a:lnTo>
                    <a:pt x="1524" y="785114"/>
                  </a:lnTo>
                  <a:lnTo>
                    <a:pt x="1524" y="765175"/>
                  </a:lnTo>
                  <a:lnTo>
                    <a:pt x="0" y="746887"/>
                  </a:lnTo>
                  <a:lnTo>
                    <a:pt x="1524" y="726821"/>
                  </a:lnTo>
                  <a:lnTo>
                    <a:pt x="1524" y="708533"/>
                  </a:lnTo>
                  <a:lnTo>
                    <a:pt x="3048" y="690118"/>
                  </a:lnTo>
                  <a:lnTo>
                    <a:pt x="4572" y="670306"/>
                  </a:lnTo>
                  <a:lnTo>
                    <a:pt x="12191" y="615061"/>
                  </a:lnTo>
                  <a:lnTo>
                    <a:pt x="19938" y="578612"/>
                  </a:lnTo>
                  <a:lnTo>
                    <a:pt x="24384" y="560197"/>
                  </a:lnTo>
                  <a:lnTo>
                    <a:pt x="28955" y="543179"/>
                  </a:lnTo>
                  <a:lnTo>
                    <a:pt x="33654" y="524891"/>
                  </a:lnTo>
                  <a:lnTo>
                    <a:pt x="39497" y="508000"/>
                  </a:lnTo>
                  <a:lnTo>
                    <a:pt x="45592" y="489712"/>
                  </a:lnTo>
                  <a:lnTo>
                    <a:pt x="51815" y="472821"/>
                  </a:lnTo>
                  <a:lnTo>
                    <a:pt x="57912" y="456057"/>
                  </a:lnTo>
                  <a:lnTo>
                    <a:pt x="65404" y="439166"/>
                  </a:lnTo>
                  <a:lnTo>
                    <a:pt x="73025" y="423799"/>
                  </a:lnTo>
                  <a:lnTo>
                    <a:pt x="89915" y="391668"/>
                  </a:lnTo>
                  <a:lnTo>
                    <a:pt x="106552" y="359918"/>
                  </a:lnTo>
                  <a:lnTo>
                    <a:pt x="146050" y="299974"/>
                  </a:lnTo>
                  <a:lnTo>
                    <a:pt x="191897" y="244729"/>
                  </a:lnTo>
                  <a:lnTo>
                    <a:pt x="242188" y="194310"/>
                  </a:lnTo>
                  <a:lnTo>
                    <a:pt x="295401" y="148590"/>
                  </a:lnTo>
                  <a:lnTo>
                    <a:pt x="354711" y="108712"/>
                  </a:lnTo>
                  <a:lnTo>
                    <a:pt x="400430" y="82804"/>
                  </a:lnTo>
                  <a:lnTo>
                    <a:pt x="417322" y="75057"/>
                  </a:lnTo>
                  <a:lnTo>
                    <a:pt x="432180" y="67437"/>
                  </a:lnTo>
                  <a:lnTo>
                    <a:pt x="482346" y="45974"/>
                  </a:lnTo>
                  <a:lnTo>
                    <a:pt x="534162" y="29083"/>
                  </a:lnTo>
                  <a:lnTo>
                    <a:pt x="587375" y="15367"/>
                  </a:lnTo>
                  <a:lnTo>
                    <a:pt x="605916" y="12319"/>
                  </a:lnTo>
                  <a:lnTo>
                    <a:pt x="622680" y="9271"/>
                  </a:lnTo>
                  <a:lnTo>
                    <a:pt x="640841" y="6096"/>
                  </a:lnTo>
                  <a:lnTo>
                    <a:pt x="660653" y="4572"/>
                  </a:lnTo>
                  <a:lnTo>
                    <a:pt x="678941" y="3048"/>
                  </a:lnTo>
                  <a:lnTo>
                    <a:pt x="697102" y="1524"/>
                  </a:lnTo>
                  <a:lnTo>
                    <a:pt x="715390" y="1524"/>
                  </a:lnTo>
                  <a:lnTo>
                    <a:pt x="735329" y="0"/>
                  </a:lnTo>
                  <a:lnTo>
                    <a:pt x="753363" y="1524"/>
                  </a:lnTo>
                  <a:lnTo>
                    <a:pt x="773302" y="1524"/>
                  </a:lnTo>
                  <a:lnTo>
                    <a:pt x="791717" y="3048"/>
                  </a:lnTo>
                  <a:lnTo>
                    <a:pt x="809625" y="4572"/>
                  </a:lnTo>
                  <a:lnTo>
                    <a:pt x="828166" y="6096"/>
                  </a:lnTo>
                  <a:lnTo>
                    <a:pt x="847978" y="9271"/>
                  </a:lnTo>
                  <a:lnTo>
                    <a:pt x="864615" y="12319"/>
                  </a:lnTo>
                  <a:lnTo>
                    <a:pt x="882903" y="15367"/>
                  </a:lnTo>
                  <a:lnTo>
                    <a:pt x="901318" y="19939"/>
                  </a:lnTo>
                  <a:lnTo>
                    <a:pt x="919352" y="24384"/>
                  </a:lnTo>
                  <a:lnTo>
                    <a:pt x="936116" y="29083"/>
                  </a:lnTo>
                  <a:lnTo>
                    <a:pt x="954532" y="33655"/>
                  </a:lnTo>
                  <a:lnTo>
                    <a:pt x="971168" y="39751"/>
                  </a:lnTo>
                  <a:lnTo>
                    <a:pt x="987933" y="45974"/>
                  </a:lnTo>
                  <a:lnTo>
                    <a:pt x="1004824" y="52197"/>
                  </a:lnTo>
                  <a:lnTo>
                    <a:pt x="1021334" y="59817"/>
                  </a:lnTo>
                  <a:lnTo>
                    <a:pt x="1038225" y="67437"/>
                  </a:lnTo>
                  <a:lnTo>
                    <a:pt x="1053464" y="75057"/>
                  </a:lnTo>
                  <a:lnTo>
                    <a:pt x="1115822" y="108712"/>
                  </a:lnTo>
                  <a:lnTo>
                    <a:pt x="1175258" y="148590"/>
                  </a:lnTo>
                  <a:lnTo>
                    <a:pt x="1228598" y="194310"/>
                  </a:lnTo>
                  <a:lnTo>
                    <a:pt x="1278889" y="244729"/>
                  </a:lnTo>
                  <a:lnTo>
                    <a:pt x="1301368" y="272542"/>
                  </a:lnTo>
                  <a:lnTo>
                    <a:pt x="1324355" y="299974"/>
                  </a:lnTo>
                  <a:lnTo>
                    <a:pt x="1363852" y="359918"/>
                  </a:lnTo>
                  <a:lnTo>
                    <a:pt x="1397253" y="423799"/>
                  </a:lnTo>
                  <a:lnTo>
                    <a:pt x="1418716" y="472821"/>
                  </a:lnTo>
                  <a:lnTo>
                    <a:pt x="1430782" y="508000"/>
                  </a:lnTo>
                  <a:lnTo>
                    <a:pt x="1437004" y="524891"/>
                  </a:lnTo>
                  <a:lnTo>
                    <a:pt x="1441577" y="543179"/>
                  </a:lnTo>
                  <a:lnTo>
                    <a:pt x="1446149" y="560197"/>
                  </a:lnTo>
                  <a:lnTo>
                    <a:pt x="1450466" y="578612"/>
                  </a:lnTo>
                  <a:lnTo>
                    <a:pt x="1455165" y="596646"/>
                  </a:lnTo>
                  <a:lnTo>
                    <a:pt x="1458214" y="615061"/>
                  </a:lnTo>
                  <a:lnTo>
                    <a:pt x="1461262" y="633349"/>
                  </a:lnTo>
                  <a:lnTo>
                    <a:pt x="1464310" y="651891"/>
                  </a:lnTo>
                  <a:lnTo>
                    <a:pt x="1465834" y="670306"/>
                  </a:lnTo>
                  <a:lnTo>
                    <a:pt x="1467358" y="688594"/>
                  </a:lnTo>
                  <a:lnTo>
                    <a:pt x="1469009" y="708533"/>
                  </a:lnTo>
                  <a:lnTo>
                    <a:pt x="1469009" y="726821"/>
                  </a:lnTo>
                  <a:lnTo>
                    <a:pt x="1469009" y="746887"/>
                  </a:lnTo>
                  <a:lnTo>
                    <a:pt x="1469009" y="766699"/>
                  </a:lnTo>
                  <a:lnTo>
                    <a:pt x="1469009" y="785114"/>
                  </a:lnTo>
                  <a:lnTo>
                    <a:pt x="1467358" y="804672"/>
                  </a:lnTo>
                  <a:lnTo>
                    <a:pt x="1461262" y="859917"/>
                  </a:lnTo>
                  <a:lnTo>
                    <a:pt x="1450466" y="915035"/>
                  </a:lnTo>
                  <a:lnTo>
                    <a:pt x="1446149" y="933323"/>
                  </a:lnTo>
                  <a:lnTo>
                    <a:pt x="1441577" y="950341"/>
                  </a:lnTo>
                  <a:lnTo>
                    <a:pt x="1437004" y="968756"/>
                  </a:lnTo>
                  <a:lnTo>
                    <a:pt x="1430782" y="985520"/>
                  </a:lnTo>
                  <a:lnTo>
                    <a:pt x="1412493" y="1037336"/>
                  </a:lnTo>
                  <a:lnTo>
                    <a:pt x="1380743" y="1101725"/>
                  </a:lnTo>
                  <a:lnTo>
                    <a:pt x="1343914" y="1164590"/>
                  </a:lnTo>
                  <a:lnTo>
                    <a:pt x="1301368" y="1220851"/>
                  </a:lnTo>
                  <a:lnTo>
                    <a:pt x="1228598" y="1299083"/>
                  </a:lnTo>
                  <a:lnTo>
                    <a:pt x="1175258" y="1345057"/>
                  </a:lnTo>
                  <a:lnTo>
                    <a:pt x="1115822" y="1384808"/>
                  </a:lnTo>
                  <a:lnTo>
                    <a:pt x="1069848" y="1410462"/>
                  </a:lnTo>
                  <a:lnTo>
                    <a:pt x="1053464" y="1418209"/>
                  </a:lnTo>
                  <a:lnTo>
                    <a:pt x="1038225" y="1425829"/>
                  </a:lnTo>
                  <a:lnTo>
                    <a:pt x="1021334" y="1433576"/>
                  </a:lnTo>
                  <a:lnTo>
                    <a:pt x="1004824" y="1441196"/>
                  </a:lnTo>
                  <a:lnTo>
                    <a:pt x="987933" y="1447419"/>
                  </a:lnTo>
                  <a:lnTo>
                    <a:pt x="971168" y="1453515"/>
                  </a:lnTo>
                  <a:lnTo>
                    <a:pt x="953008" y="1459611"/>
                  </a:lnTo>
                  <a:lnTo>
                    <a:pt x="936116" y="1464183"/>
                  </a:lnTo>
                  <a:lnTo>
                    <a:pt x="919352" y="1468882"/>
                  </a:lnTo>
                  <a:lnTo>
                    <a:pt x="901318" y="1473454"/>
                  </a:lnTo>
                  <a:lnTo>
                    <a:pt x="882903" y="1478026"/>
                  </a:lnTo>
                  <a:lnTo>
                    <a:pt x="864615" y="1481074"/>
                  </a:lnTo>
                  <a:lnTo>
                    <a:pt x="846454" y="1484249"/>
                  </a:lnTo>
                  <a:lnTo>
                    <a:pt x="828166" y="1487297"/>
                  </a:lnTo>
                  <a:lnTo>
                    <a:pt x="809625" y="1488821"/>
                  </a:lnTo>
                  <a:lnTo>
                    <a:pt x="791717" y="1490345"/>
                  </a:lnTo>
                  <a:lnTo>
                    <a:pt x="773302" y="1491869"/>
                  </a:lnTo>
                  <a:lnTo>
                    <a:pt x="753363" y="1491869"/>
                  </a:lnTo>
                  <a:lnTo>
                    <a:pt x="735329" y="1491869"/>
                  </a:lnTo>
                </a:path>
              </a:pathLst>
            </a:custGeom>
            <a:ln w="914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8007" y="3081527"/>
              <a:ext cx="572770" cy="1484630"/>
            </a:xfrm>
            <a:custGeom>
              <a:avLst/>
              <a:gdLst/>
              <a:ahLst/>
              <a:cxnLst/>
              <a:rect l="l" t="t" r="r" b="b"/>
              <a:pathLst>
                <a:path w="572770" h="1484629">
                  <a:moveTo>
                    <a:pt x="308228" y="0"/>
                  </a:moveTo>
                  <a:lnTo>
                    <a:pt x="264159" y="0"/>
                  </a:lnTo>
                  <a:lnTo>
                    <a:pt x="256286" y="1524"/>
                  </a:lnTo>
                  <a:lnTo>
                    <a:pt x="250443" y="4572"/>
                  </a:lnTo>
                  <a:lnTo>
                    <a:pt x="235076" y="10541"/>
                  </a:lnTo>
                  <a:lnTo>
                    <a:pt x="229107" y="13588"/>
                  </a:lnTo>
                  <a:lnTo>
                    <a:pt x="221361" y="16763"/>
                  </a:lnTo>
                  <a:lnTo>
                    <a:pt x="215137" y="21336"/>
                  </a:lnTo>
                  <a:lnTo>
                    <a:pt x="207390" y="25908"/>
                  </a:lnTo>
                  <a:lnTo>
                    <a:pt x="201549" y="31876"/>
                  </a:lnTo>
                  <a:lnTo>
                    <a:pt x="193928" y="38100"/>
                  </a:lnTo>
                  <a:lnTo>
                    <a:pt x="187705" y="42672"/>
                  </a:lnTo>
                  <a:lnTo>
                    <a:pt x="181737" y="50164"/>
                  </a:lnTo>
                  <a:lnTo>
                    <a:pt x="173989" y="56387"/>
                  </a:lnTo>
                  <a:lnTo>
                    <a:pt x="161670" y="71627"/>
                  </a:lnTo>
                  <a:lnTo>
                    <a:pt x="155828" y="79248"/>
                  </a:lnTo>
                  <a:lnTo>
                    <a:pt x="149605" y="88392"/>
                  </a:lnTo>
                  <a:lnTo>
                    <a:pt x="137413" y="105156"/>
                  </a:lnTo>
                  <a:lnTo>
                    <a:pt x="126745" y="125095"/>
                  </a:lnTo>
                  <a:lnTo>
                    <a:pt x="114300" y="146431"/>
                  </a:lnTo>
                  <a:lnTo>
                    <a:pt x="103886" y="167512"/>
                  </a:lnTo>
                  <a:lnTo>
                    <a:pt x="93090" y="191770"/>
                  </a:lnTo>
                  <a:lnTo>
                    <a:pt x="83819" y="216154"/>
                  </a:lnTo>
                  <a:lnTo>
                    <a:pt x="74802" y="242062"/>
                  </a:lnTo>
                  <a:lnTo>
                    <a:pt x="65404" y="268224"/>
                  </a:lnTo>
                  <a:lnTo>
                    <a:pt x="56514" y="297180"/>
                  </a:lnTo>
                  <a:lnTo>
                    <a:pt x="48894" y="326136"/>
                  </a:lnTo>
                  <a:lnTo>
                    <a:pt x="41147" y="356616"/>
                  </a:lnTo>
                  <a:lnTo>
                    <a:pt x="35051" y="387096"/>
                  </a:lnTo>
                  <a:lnTo>
                    <a:pt x="27304" y="419100"/>
                  </a:lnTo>
                  <a:lnTo>
                    <a:pt x="22732" y="452374"/>
                  </a:lnTo>
                  <a:lnTo>
                    <a:pt x="16890" y="485901"/>
                  </a:lnTo>
                  <a:lnTo>
                    <a:pt x="12318" y="519557"/>
                  </a:lnTo>
                  <a:lnTo>
                    <a:pt x="3047" y="627761"/>
                  </a:lnTo>
                  <a:lnTo>
                    <a:pt x="0" y="702564"/>
                  </a:lnTo>
                  <a:lnTo>
                    <a:pt x="0" y="778637"/>
                  </a:lnTo>
                  <a:lnTo>
                    <a:pt x="3047" y="854837"/>
                  </a:lnTo>
                  <a:lnTo>
                    <a:pt x="9143" y="926465"/>
                  </a:lnTo>
                  <a:lnTo>
                    <a:pt x="16890" y="996696"/>
                  </a:lnTo>
                  <a:lnTo>
                    <a:pt x="22732" y="1029970"/>
                  </a:lnTo>
                  <a:lnTo>
                    <a:pt x="27304" y="1063498"/>
                  </a:lnTo>
                  <a:lnTo>
                    <a:pt x="35051" y="1095502"/>
                  </a:lnTo>
                  <a:lnTo>
                    <a:pt x="41147" y="1125982"/>
                  </a:lnTo>
                  <a:lnTo>
                    <a:pt x="48894" y="1156462"/>
                  </a:lnTo>
                  <a:lnTo>
                    <a:pt x="65404" y="1212977"/>
                  </a:lnTo>
                  <a:lnTo>
                    <a:pt x="83819" y="1266444"/>
                  </a:lnTo>
                  <a:lnTo>
                    <a:pt x="103886" y="1314958"/>
                  </a:lnTo>
                  <a:lnTo>
                    <a:pt x="126745" y="1357630"/>
                  </a:lnTo>
                  <a:lnTo>
                    <a:pt x="149605" y="1394206"/>
                  </a:lnTo>
                  <a:lnTo>
                    <a:pt x="173989" y="1426210"/>
                  </a:lnTo>
                  <a:lnTo>
                    <a:pt x="181737" y="1432306"/>
                  </a:lnTo>
                  <a:lnTo>
                    <a:pt x="193928" y="1444625"/>
                  </a:lnTo>
                  <a:lnTo>
                    <a:pt x="215137" y="1461389"/>
                  </a:lnTo>
                  <a:lnTo>
                    <a:pt x="221361" y="1464437"/>
                  </a:lnTo>
                  <a:lnTo>
                    <a:pt x="229107" y="1469009"/>
                  </a:lnTo>
                  <a:lnTo>
                    <a:pt x="279526" y="1484249"/>
                  </a:lnTo>
                  <a:lnTo>
                    <a:pt x="293115" y="1484249"/>
                  </a:lnTo>
                  <a:lnTo>
                    <a:pt x="337565" y="1472057"/>
                  </a:lnTo>
                  <a:lnTo>
                    <a:pt x="350900" y="1464437"/>
                  </a:lnTo>
                  <a:lnTo>
                    <a:pt x="357124" y="1461389"/>
                  </a:lnTo>
                  <a:lnTo>
                    <a:pt x="364870" y="1455293"/>
                  </a:lnTo>
                  <a:lnTo>
                    <a:pt x="371093" y="1450721"/>
                  </a:lnTo>
                  <a:lnTo>
                    <a:pt x="378713" y="1444625"/>
                  </a:lnTo>
                  <a:lnTo>
                    <a:pt x="435228" y="1375918"/>
                  </a:lnTo>
                  <a:lnTo>
                    <a:pt x="458088" y="1336294"/>
                  </a:lnTo>
                  <a:lnTo>
                    <a:pt x="478027" y="1290574"/>
                  </a:lnTo>
                  <a:lnTo>
                    <a:pt x="497586" y="1240536"/>
                  </a:lnTo>
                  <a:lnTo>
                    <a:pt x="516127" y="1185418"/>
                  </a:lnTo>
                  <a:lnTo>
                    <a:pt x="531113" y="1125982"/>
                  </a:lnTo>
                  <a:lnTo>
                    <a:pt x="543432" y="1063498"/>
                  </a:lnTo>
                  <a:lnTo>
                    <a:pt x="554227" y="996696"/>
                  </a:lnTo>
                  <a:lnTo>
                    <a:pt x="563499" y="926465"/>
                  </a:lnTo>
                  <a:lnTo>
                    <a:pt x="569594" y="854837"/>
                  </a:lnTo>
                  <a:lnTo>
                    <a:pt x="572642" y="778637"/>
                  </a:lnTo>
                  <a:lnTo>
                    <a:pt x="572642" y="702564"/>
                  </a:lnTo>
                  <a:lnTo>
                    <a:pt x="571118" y="664337"/>
                  </a:lnTo>
                  <a:lnTo>
                    <a:pt x="566546" y="591185"/>
                  </a:lnTo>
                  <a:lnTo>
                    <a:pt x="558800" y="519557"/>
                  </a:lnTo>
                  <a:lnTo>
                    <a:pt x="555751" y="485901"/>
                  </a:lnTo>
                  <a:lnTo>
                    <a:pt x="543432" y="419100"/>
                  </a:lnTo>
                  <a:lnTo>
                    <a:pt x="531113" y="356616"/>
                  </a:lnTo>
                  <a:lnTo>
                    <a:pt x="516127" y="297180"/>
                  </a:lnTo>
                  <a:lnTo>
                    <a:pt x="497586" y="242062"/>
                  </a:lnTo>
                  <a:lnTo>
                    <a:pt x="468756" y="167512"/>
                  </a:lnTo>
                  <a:lnTo>
                    <a:pt x="445642" y="125095"/>
                  </a:lnTo>
                  <a:lnTo>
                    <a:pt x="435228" y="105156"/>
                  </a:lnTo>
                  <a:lnTo>
                    <a:pt x="423037" y="88392"/>
                  </a:lnTo>
                  <a:lnTo>
                    <a:pt x="416813" y="79248"/>
                  </a:lnTo>
                  <a:lnTo>
                    <a:pt x="404367" y="64008"/>
                  </a:lnTo>
                  <a:lnTo>
                    <a:pt x="390778" y="50164"/>
                  </a:lnTo>
                  <a:lnTo>
                    <a:pt x="384937" y="42672"/>
                  </a:lnTo>
                  <a:lnTo>
                    <a:pt x="378713" y="38100"/>
                  </a:lnTo>
                  <a:lnTo>
                    <a:pt x="371093" y="31876"/>
                  </a:lnTo>
                  <a:lnTo>
                    <a:pt x="364870" y="25908"/>
                  </a:lnTo>
                  <a:lnTo>
                    <a:pt x="357124" y="21336"/>
                  </a:lnTo>
                  <a:lnTo>
                    <a:pt x="350900" y="16763"/>
                  </a:lnTo>
                  <a:lnTo>
                    <a:pt x="343280" y="13588"/>
                  </a:lnTo>
                  <a:lnTo>
                    <a:pt x="337565" y="10541"/>
                  </a:lnTo>
                  <a:lnTo>
                    <a:pt x="322199" y="4572"/>
                  </a:lnTo>
                  <a:lnTo>
                    <a:pt x="316102" y="1524"/>
                  </a:lnTo>
                  <a:lnTo>
                    <a:pt x="308228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9531" y="3083051"/>
              <a:ext cx="572770" cy="1483995"/>
            </a:xfrm>
            <a:custGeom>
              <a:avLst/>
              <a:gdLst/>
              <a:ahLst/>
              <a:cxnLst/>
              <a:rect l="l" t="t" r="r" b="b"/>
              <a:pathLst>
                <a:path w="572770" h="1483995">
                  <a:moveTo>
                    <a:pt x="285622" y="0"/>
                  </a:moveTo>
                  <a:lnTo>
                    <a:pt x="279526" y="0"/>
                  </a:lnTo>
                  <a:lnTo>
                    <a:pt x="271779" y="1650"/>
                  </a:lnTo>
                  <a:lnTo>
                    <a:pt x="264159" y="1650"/>
                  </a:lnTo>
                  <a:lnTo>
                    <a:pt x="256285" y="3175"/>
                  </a:lnTo>
                  <a:lnTo>
                    <a:pt x="250443" y="6223"/>
                  </a:lnTo>
                  <a:lnTo>
                    <a:pt x="242823" y="9271"/>
                  </a:lnTo>
                  <a:lnTo>
                    <a:pt x="235076" y="12192"/>
                  </a:lnTo>
                  <a:lnTo>
                    <a:pt x="229107" y="15239"/>
                  </a:lnTo>
                  <a:lnTo>
                    <a:pt x="221360" y="18414"/>
                  </a:lnTo>
                  <a:lnTo>
                    <a:pt x="215137" y="22987"/>
                  </a:lnTo>
                  <a:lnTo>
                    <a:pt x="207390" y="27559"/>
                  </a:lnTo>
                  <a:lnTo>
                    <a:pt x="201548" y="33527"/>
                  </a:lnTo>
                  <a:lnTo>
                    <a:pt x="193928" y="39750"/>
                  </a:lnTo>
                  <a:lnTo>
                    <a:pt x="187705" y="44323"/>
                  </a:lnTo>
                  <a:lnTo>
                    <a:pt x="181737" y="51815"/>
                  </a:lnTo>
                  <a:lnTo>
                    <a:pt x="155828" y="80772"/>
                  </a:lnTo>
                  <a:lnTo>
                    <a:pt x="149605" y="89915"/>
                  </a:lnTo>
                  <a:lnTo>
                    <a:pt x="137413" y="106680"/>
                  </a:lnTo>
                  <a:lnTo>
                    <a:pt x="126745" y="126619"/>
                  </a:lnTo>
                  <a:lnTo>
                    <a:pt x="114300" y="147955"/>
                  </a:lnTo>
                  <a:lnTo>
                    <a:pt x="103885" y="169037"/>
                  </a:lnTo>
                  <a:lnTo>
                    <a:pt x="93090" y="193167"/>
                  </a:lnTo>
                  <a:lnTo>
                    <a:pt x="83819" y="217550"/>
                  </a:lnTo>
                  <a:lnTo>
                    <a:pt x="74802" y="243459"/>
                  </a:lnTo>
                  <a:lnTo>
                    <a:pt x="65404" y="269494"/>
                  </a:lnTo>
                  <a:lnTo>
                    <a:pt x="56514" y="298450"/>
                  </a:lnTo>
                  <a:lnTo>
                    <a:pt x="48894" y="327278"/>
                  </a:lnTo>
                  <a:lnTo>
                    <a:pt x="41147" y="357759"/>
                  </a:lnTo>
                  <a:lnTo>
                    <a:pt x="35051" y="388238"/>
                  </a:lnTo>
                  <a:lnTo>
                    <a:pt x="27304" y="420243"/>
                  </a:lnTo>
                  <a:lnTo>
                    <a:pt x="22732" y="453389"/>
                  </a:lnTo>
                  <a:lnTo>
                    <a:pt x="16890" y="486918"/>
                  </a:lnTo>
                  <a:lnTo>
                    <a:pt x="12318" y="520573"/>
                  </a:lnTo>
                  <a:lnTo>
                    <a:pt x="6095" y="592074"/>
                  </a:lnTo>
                  <a:lnTo>
                    <a:pt x="1523" y="665226"/>
                  </a:lnTo>
                  <a:lnTo>
                    <a:pt x="0" y="703326"/>
                  </a:lnTo>
                  <a:lnTo>
                    <a:pt x="0" y="741045"/>
                  </a:lnTo>
                  <a:lnTo>
                    <a:pt x="0" y="779272"/>
                  </a:lnTo>
                  <a:lnTo>
                    <a:pt x="1523" y="817245"/>
                  </a:lnTo>
                  <a:lnTo>
                    <a:pt x="3047" y="855345"/>
                  </a:lnTo>
                  <a:lnTo>
                    <a:pt x="9143" y="926973"/>
                  </a:lnTo>
                  <a:lnTo>
                    <a:pt x="16890" y="997077"/>
                  </a:lnTo>
                  <a:lnTo>
                    <a:pt x="22732" y="1030351"/>
                  </a:lnTo>
                  <a:lnTo>
                    <a:pt x="27304" y="1063752"/>
                  </a:lnTo>
                  <a:lnTo>
                    <a:pt x="35051" y="1095756"/>
                  </a:lnTo>
                  <a:lnTo>
                    <a:pt x="41147" y="1126236"/>
                  </a:lnTo>
                  <a:lnTo>
                    <a:pt x="48894" y="1156716"/>
                  </a:lnTo>
                  <a:lnTo>
                    <a:pt x="65404" y="1213104"/>
                  </a:lnTo>
                  <a:lnTo>
                    <a:pt x="83819" y="1266444"/>
                  </a:lnTo>
                  <a:lnTo>
                    <a:pt x="103885" y="1314831"/>
                  </a:lnTo>
                  <a:lnTo>
                    <a:pt x="126745" y="1357503"/>
                  </a:lnTo>
                  <a:lnTo>
                    <a:pt x="149605" y="1394079"/>
                  </a:lnTo>
                  <a:lnTo>
                    <a:pt x="173989" y="1425956"/>
                  </a:lnTo>
                  <a:lnTo>
                    <a:pt x="181737" y="1432052"/>
                  </a:lnTo>
                  <a:lnTo>
                    <a:pt x="187705" y="1438148"/>
                  </a:lnTo>
                  <a:lnTo>
                    <a:pt x="193928" y="1444371"/>
                  </a:lnTo>
                  <a:lnTo>
                    <a:pt x="201548" y="1450467"/>
                  </a:lnTo>
                  <a:lnTo>
                    <a:pt x="207390" y="1455039"/>
                  </a:lnTo>
                  <a:lnTo>
                    <a:pt x="215137" y="1461135"/>
                  </a:lnTo>
                  <a:lnTo>
                    <a:pt x="221360" y="1464183"/>
                  </a:lnTo>
                  <a:lnTo>
                    <a:pt x="229107" y="1468755"/>
                  </a:lnTo>
                  <a:lnTo>
                    <a:pt x="235076" y="1471803"/>
                  </a:lnTo>
                  <a:lnTo>
                    <a:pt x="242823" y="1474851"/>
                  </a:lnTo>
                  <a:lnTo>
                    <a:pt x="250443" y="1477899"/>
                  </a:lnTo>
                  <a:lnTo>
                    <a:pt x="256285" y="1479423"/>
                  </a:lnTo>
                  <a:lnTo>
                    <a:pt x="264159" y="1480947"/>
                  </a:lnTo>
                  <a:lnTo>
                    <a:pt x="271779" y="1482471"/>
                  </a:lnTo>
                  <a:lnTo>
                    <a:pt x="279526" y="1483995"/>
                  </a:lnTo>
                  <a:lnTo>
                    <a:pt x="285622" y="1483995"/>
                  </a:lnTo>
                  <a:lnTo>
                    <a:pt x="293115" y="1483995"/>
                  </a:lnTo>
                  <a:lnTo>
                    <a:pt x="300608" y="1482471"/>
                  </a:lnTo>
                  <a:lnTo>
                    <a:pt x="308228" y="1480947"/>
                  </a:lnTo>
                  <a:lnTo>
                    <a:pt x="316102" y="1479423"/>
                  </a:lnTo>
                  <a:lnTo>
                    <a:pt x="322198" y="1477899"/>
                  </a:lnTo>
                  <a:lnTo>
                    <a:pt x="329818" y="1474851"/>
                  </a:lnTo>
                  <a:lnTo>
                    <a:pt x="337565" y="1471803"/>
                  </a:lnTo>
                  <a:lnTo>
                    <a:pt x="343280" y="1468755"/>
                  </a:lnTo>
                  <a:lnTo>
                    <a:pt x="350900" y="1464183"/>
                  </a:lnTo>
                  <a:lnTo>
                    <a:pt x="357123" y="1461135"/>
                  </a:lnTo>
                  <a:lnTo>
                    <a:pt x="364870" y="1455039"/>
                  </a:lnTo>
                  <a:lnTo>
                    <a:pt x="371093" y="1450467"/>
                  </a:lnTo>
                  <a:lnTo>
                    <a:pt x="378713" y="1444371"/>
                  </a:lnTo>
                  <a:lnTo>
                    <a:pt x="384937" y="1438148"/>
                  </a:lnTo>
                  <a:lnTo>
                    <a:pt x="390778" y="1432052"/>
                  </a:lnTo>
                  <a:lnTo>
                    <a:pt x="396747" y="1425956"/>
                  </a:lnTo>
                  <a:lnTo>
                    <a:pt x="423037" y="1394079"/>
                  </a:lnTo>
                  <a:lnTo>
                    <a:pt x="445642" y="1357503"/>
                  </a:lnTo>
                  <a:lnTo>
                    <a:pt x="468756" y="1314831"/>
                  </a:lnTo>
                  <a:lnTo>
                    <a:pt x="478027" y="1290574"/>
                  </a:lnTo>
                  <a:lnTo>
                    <a:pt x="488441" y="1266444"/>
                  </a:lnTo>
                  <a:lnTo>
                    <a:pt x="506856" y="1213104"/>
                  </a:lnTo>
                  <a:lnTo>
                    <a:pt x="531113" y="1126236"/>
                  </a:lnTo>
                  <a:lnTo>
                    <a:pt x="543432" y="1063752"/>
                  </a:lnTo>
                  <a:lnTo>
                    <a:pt x="554227" y="997077"/>
                  </a:lnTo>
                  <a:lnTo>
                    <a:pt x="558800" y="962025"/>
                  </a:lnTo>
                  <a:lnTo>
                    <a:pt x="563498" y="926973"/>
                  </a:lnTo>
                  <a:lnTo>
                    <a:pt x="566546" y="891921"/>
                  </a:lnTo>
                  <a:lnTo>
                    <a:pt x="569594" y="855345"/>
                  </a:lnTo>
                  <a:lnTo>
                    <a:pt x="571118" y="817245"/>
                  </a:lnTo>
                  <a:lnTo>
                    <a:pt x="572642" y="779272"/>
                  </a:lnTo>
                  <a:lnTo>
                    <a:pt x="572642" y="741045"/>
                  </a:lnTo>
                  <a:lnTo>
                    <a:pt x="572642" y="703326"/>
                  </a:lnTo>
                  <a:lnTo>
                    <a:pt x="571118" y="666750"/>
                  </a:lnTo>
                  <a:lnTo>
                    <a:pt x="569594" y="628650"/>
                  </a:lnTo>
                  <a:lnTo>
                    <a:pt x="566546" y="592074"/>
                  </a:lnTo>
                  <a:lnTo>
                    <a:pt x="563498" y="557022"/>
                  </a:lnTo>
                  <a:lnTo>
                    <a:pt x="558800" y="520573"/>
                  </a:lnTo>
                  <a:lnTo>
                    <a:pt x="555751" y="486918"/>
                  </a:lnTo>
                  <a:lnTo>
                    <a:pt x="543432" y="420243"/>
                  </a:lnTo>
                  <a:lnTo>
                    <a:pt x="531113" y="357759"/>
                  </a:lnTo>
                  <a:lnTo>
                    <a:pt x="516127" y="298450"/>
                  </a:lnTo>
                  <a:lnTo>
                    <a:pt x="497585" y="243459"/>
                  </a:lnTo>
                  <a:lnTo>
                    <a:pt x="478027" y="193167"/>
                  </a:lnTo>
                  <a:lnTo>
                    <a:pt x="468756" y="169037"/>
                  </a:lnTo>
                  <a:lnTo>
                    <a:pt x="458088" y="147955"/>
                  </a:lnTo>
                  <a:lnTo>
                    <a:pt x="445642" y="126619"/>
                  </a:lnTo>
                  <a:lnTo>
                    <a:pt x="435228" y="106680"/>
                  </a:lnTo>
                  <a:lnTo>
                    <a:pt x="423037" y="89915"/>
                  </a:lnTo>
                  <a:lnTo>
                    <a:pt x="416813" y="80772"/>
                  </a:lnTo>
                  <a:lnTo>
                    <a:pt x="410717" y="73151"/>
                  </a:lnTo>
                  <a:lnTo>
                    <a:pt x="404367" y="65532"/>
                  </a:lnTo>
                  <a:lnTo>
                    <a:pt x="396747" y="58038"/>
                  </a:lnTo>
                  <a:lnTo>
                    <a:pt x="390778" y="51815"/>
                  </a:lnTo>
                  <a:lnTo>
                    <a:pt x="384937" y="44323"/>
                  </a:lnTo>
                  <a:lnTo>
                    <a:pt x="378713" y="39750"/>
                  </a:lnTo>
                  <a:lnTo>
                    <a:pt x="371093" y="33527"/>
                  </a:lnTo>
                  <a:lnTo>
                    <a:pt x="364870" y="27559"/>
                  </a:lnTo>
                  <a:lnTo>
                    <a:pt x="357123" y="22987"/>
                  </a:lnTo>
                  <a:lnTo>
                    <a:pt x="350900" y="18414"/>
                  </a:lnTo>
                  <a:lnTo>
                    <a:pt x="343280" y="15239"/>
                  </a:lnTo>
                  <a:lnTo>
                    <a:pt x="337565" y="12192"/>
                  </a:lnTo>
                  <a:lnTo>
                    <a:pt x="329818" y="9271"/>
                  </a:lnTo>
                  <a:lnTo>
                    <a:pt x="322198" y="6223"/>
                  </a:lnTo>
                  <a:lnTo>
                    <a:pt x="316102" y="3175"/>
                  </a:lnTo>
                  <a:lnTo>
                    <a:pt x="308228" y="1650"/>
                  </a:lnTo>
                  <a:lnTo>
                    <a:pt x="300608" y="1650"/>
                  </a:lnTo>
                  <a:lnTo>
                    <a:pt x="293115" y="0"/>
                  </a:lnTo>
                  <a:lnTo>
                    <a:pt x="285622" y="0"/>
                  </a:lnTo>
                </a:path>
              </a:pathLst>
            </a:custGeom>
            <a:ln w="914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6503" y="3599687"/>
              <a:ext cx="112775" cy="1158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76827" y="3659123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>
                  <a:moveTo>
                    <a:pt x="0" y="0"/>
                  </a:moveTo>
                  <a:lnTo>
                    <a:pt x="1981073" y="0"/>
                  </a:lnTo>
                </a:path>
              </a:pathLst>
            </a:custGeom>
            <a:ln w="396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76827" y="3601211"/>
              <a:ext cx="2094230" cy="115570"/>
            </a:xfrm>
            <a:custGeom>
              <a:avLst/>
              <a:gdLst/>
              <a:ahLst/>
              <a:cxnLst/>
              <a:rect l="l" t="t" r="r" b="b"/>
              <a:pathLst>
                <a:path w="2094229" h="115570">
                  <a:moveTo>
                    <a:pt x="0" y="36575"/>
                  </a:moveTo>
                  <a:lnTo>
                    <a:pt x="1999107" y="38100"/>
                  </a:lnTo>
                  <a:lnTo>
                    <a:pt x="1999107" y="78739"/>
                  </a:lnTo>
                  <a:lnTo>
                    <a:pt x="0" y="77088"/>
                  </a:lnTo>
                  <a:lnTo>
                    <a:pt x="0" y="36575"/>
                  </a:lnTo>
                  <a:close/>
                </a:path>
                <a:path w="2094229" h="115570">
                  <a:moveTo>
                    <a:pt x="1981200" y="0"/>
                  </a:moveTo>
                  <a:lnTo>
                    <a:pt x="2093722" y="57023"/>
                  </a:lnTo>
                  <a:lnTo>
                    <a:pt x="1981200" y="115443"/>
                  </a:lnTo>
                  <a:lnTo>
                    <a:pt x="1981200" y="0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6503" y="3944111"/>
              <a:ext cx="112775" cy="1127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576827" y="4000500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>
                  <a:moveTo>
                    <a:pt x="0" y="0"/>
                  </a:moveTo>
                  <a:lnTo>
                    <a:pt x="1981073" y="0"/>
                  </a:lnTo>
                </a:path>
              </a:pathLst>
            </a:custGeom>
            <a:ln w="3962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76827" y="3945636"/>
              <a:ext cx="2094230" cy="112395"/>
            </a:xfrm>
            <a:custGeom>
              <a:avLst/>
              <a:gdLst/>
              <a:ahLst/>
              <a:cxnLst/>
              <a:rect l="l" t="t" r="r" b="b"/>
              <a:pathLst>
                <a:path w="2094229" h="112395">
                  <a:moveTo>
                    <a:pt x="0" y="36575"/>
                  </a:moveTo>
                  <a:lnTo>
                    <a:pt x="1999107" y="37972"/>
                  </a:lnTo>
                  <a:lnTo>
                    <a:pt x="1999107" y="73025"/>
                  </a:lnTo>
                  <a:lnTo>
                    <a:pt x="0" y="71627"/>
                  </a:lnTo>
                  <a:lnTo>
                    <a:pt x="0" y="36575"/>
                  </a:lnTo>
                  <a:close/>
                </a:path>
                <a:path w="2094229" h="112395">
                  <a:moveTo>
                    <a:pt x="1981200" y="0"/>
                  </a:moveTo>
                  <a:lnTo>
                    <a:pt x="2093722" y="55499"/>
                  </a:lnTo>
                  <a:lnTo>
                    <a:pt x="1981200" y="112394"/>
                  </a:lnTo>
                  <a:lnTo>
                    <a:pt x="1981200" y="0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5567" y="4325111"/>
              <a:ext cx="243839" cy="2468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9" y="4669535"/>
              <a:ext cx="103632" cy="1280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69151" y="4334255"/>
              <a:ext cx="210185" cy="371475"/>
            </a:xfrm>
            <a:custGeom>
              <a:avLst/>
              <a:gdLst/>
              <a:ahLst/>
              <a:cxnLst/>
              <a:rect l="l" t="t" r="r" b="b"/>
              <a:pathLst>
                <a:path w="210185" h="371475">
                  <a:moveTo>
                    <a:pt x="33274" y="0"/>
                  </a:moveTo>
                  <a:lnTo>
                    <a:pt x="0" y="16764"/>
                  </a:lnTo>
                  <a:lnTo>
                    <a:pt x="176784" y="371475"/>
                  </a:lnTo>
                  <a:lnTo>
                    <a:pt x="210058" y="354584"/>
                  </a:lnTo>
                  <a:lnTo>
                    <a:pt x="3327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70675" y="4335780"/>
              <a:ext cx="243840" cy="466090"/>
            </a:xfrm>
            <a:custGeom>
              <a:avLst/>
              <a:gdLst/>
              <a:ahLst/>
              <a:cxnLst/>
              <a:rect l="l" t="t" r="r" b="b"/>
              <a:pathLst>
                <a:path w="243839" h="466089">
                  <a:moveTo>
                    <a:pt x="33274" y="0"/>
                  </a:moveTo>
                  <a:lnTo>
                    <a:pt x="218948" y="370586"/>
                  </a:lnTo>
                  <a:lnTo>
                    <a:pt x="185293" y="386842"/>
                  </a:lnTo>
                  <a:lnTo>
                    <a:pt x="0" y="16637"/>
                  </a:lnTo>
                  <a:lnTo>
                    <a:pt x="33274" y="0"/>
                  </a:lnTo>
                  <a:close/>
                </a:path>
                <a:path w="243839" h="466089">
                  <a:moveTo>
                    <a:pt x="243712" y="335280"/>
                  </a:moveTo>
                  <a:lnTo>
                    <a:pt x="243712" y="465836"/>
                  </a:lnTo>
                  <a:lnTo>
                    <a:pt x="143256" y="387985"/>
                  </a:lnTo>
                  <a:lnTo>
                    <a:pt x="243712" y="335280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943" y="3712463"/>
              <a:ext cx="347472" cy="1188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69151" y="3081527"/>
              <a:ext cx="243839" cy="2468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93079" y="2837687"/>
              <a:ext cx="40005" cy="271145"/>
            </a:xfrm>
            <a:custGeom>
              <a:avLst/>
              <a:gdLst/>
              <a:ahLst/>
              <a:cxnLst/>
              <a:rect l="l" t="t" r="r" b="b"/>
              <a:pathLst>
                <a:path w="40004" h="271144">
                  <a:moveTo>
                    <a:pt x="39624" y="0"/>
                  </a:moveTo>
                  <a:lnTo>
                    <a:pt x="1524" y="0"/>
                  </a:lnTo>
                  <a:lnTo>
                    <a:pt x="0" y="271017"/>
                  </a:lnTo>
                  <a:lnTo>
                    <a:pt x="38100" y="271017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6503" y="2743199"/>
              <a:ext cx="112775" cy="1127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58027" y="2744723"/>
              <a:ext cx="112395" cy="365760"/>
            </a:xfrm>
            <a:custGeom>
              <a:avLst/>
              <a:gdLst/>
              <a:ahLst/>
              <a:cxnLst/>
              <a:rect l="l" t="t" r="r" b="b"/>
              <a:pathLst>
                <a:path w="112395" h="365760">
                  <a:moveTo>
                    <a:pt x="36575" y="365251"/>
                  </a:moveTo>
                  <a:lnTo>
                    <a:pt x="38100" y="94487"/>
                  </a:lnTo>
                  <a:lnTo>
                    <a:pt x="76073" y="94487"/>
                  </a:lnTo>
                  <a:lnTo>
                    <a:pt x="74549" y="365251"/>
                  </a:lnTo>
                  <a:lnTo>
                    <a:pt x="36575" y="365251"/>
                  </a:lnTo>
                  <a:close/>
                </a:path>
                <a:path w="112395" h="365760">
                  <a:moveTo>
                    <a:pt x="0" y="112395"/>
                  </a:moveTo>
                  <a:lnTo>
                    <a:pt x="55499" y="0"/>
                  </a:lnTo>
                  <a:lnTo>
                    <a:pt x="112395" y="112395"/>
                  </a:lnTo>
                  <a:lnTo>
                    <a:pt x="0" y="112395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53455" y="4575048"/>
              <a:ext cx="115824" cy="3474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98135" y="3130295"/>
              <a:ext cx="267970" cy="198120"/>
            </a:xfrm>
            <a:custGeom>
              <a:avLst/>
              <a:gdLst/>
              <a:ahLst/>
              <a:cxnLst/>
              <a:rect l="l" t="t" r="r" b="b"/>
              <a:pathLst>
                <a:path w="267970" h="198120">
                  <a:moveTo>
                    <a:pt x="21589" y="0"/>
                  </a:moveTo>
                  <a:lnTo>
                    <a:pt x="0" y="32003"/>
                  </a:lnTo>
                  <a:lnTo>
                    <a:pt x="246634" y="197992"/>
                  </a:lnTo>
                  <a:lnTo>
                    <a:pt x="267715" y="165862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12791" y="3084575"/>
              <a:ext cx="124967" cy="1097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14315" y="3086099"/>
              <a:ext cx="353060" cy="247015"/>
            </a:xfrm>
            <a:custGeom>
              <a:avLst/>
              <a:gdLst/>
              <a:ahLst/>
              <a:cxnLst/>
              <a:rect l="l" t="t" r="r" b="b"/>
              <a:pathLst>
                <a:path w="353060" h="247014">
                  <a:moveTo>
                    <a:pt x="331724" y="246507"/>
                  </a:moveTo>
                  <a:lnTo>
                    <a:pt x="67056" y="68834"/>
                  </a:lnTo>
                  <a:lnTo>
                    <a:pt x="88646" y="36575"/>
                  </a:lnTo>
                  <a:lnTo>
                    <a:pt x="353060" y="214122"/>
                  </a:lnTo>
                  <a:lnTo>
                    <a:pt x="331724" y="246507"/>
                  </a:lnTo>
                  <a:close/>
                </a:path>
                <a:path w="353060" h="247014">
                  <a:moveTo>
                    <a:pt x="61468" y="112522"/>
                  </a:moveTo>
                  <a:lnTo>
                    <a:pt x="0" y="0"/>
                  </a:lnTo>
                  <a:lnTo>
                    <a:pt x="124587" y="17017"/>
                  </a:lnTo>
                  <a:lnTo>
                    <a:pt x="61468" y="112522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8367" y="3715511"/>
              <a:ext cx="115824" cy="11277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85715" y="3771900"/>
              <a:ext cx="340995" cy="0"/>
            </a:xfrm>
            <a:custGeom>
              <a:avLst/>
              <a:gdLst/>
              <a:ahLst/>
              <a:cxnLst/>
              <a:rect l="l" t="t" r="r" b="b"/>
              <a:pathLst>
                <a:path w="340995">
                  <a:moveTo>
                    <a:pt x="0" y="0"/>
                  </a:moveTo>
                  <a:lnTo>
                    <a:pt x="340995" y="0"/>
                  </a:lnTo>
                </a:path>
              </a:pathLst>
            </a:custGeom>
            <a:ln w="396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69891" y="3717036"/>
              <a:ext cx="457200" cy="112395"/>
            </a:xfrm>
            <a:custGeom>
              <a:avLst/>
              <a:gdLst/>
              <a:ahLst/>
              <a:cxnLst/>
              <a:rect l="l" t="t" r="r" b="b"/>
              <a:pathLst>
                <a:path w="457200" h="112395">
                  <a:moveTo>
                    <a:pt x="94487" y="73025"/>
                  </a:moveTo>
                  <a:lnTo>
                    <a:pt x="457111" y="73025"/>
                  </a:lnTo>
                  <a:lnTo>
                    <a:pt x="457111" y="36518"/>
                  </a:lnTo>
                  <a:lnTo>
                    <a:pt x="94487" y="36518"/>
                  </a:lnTo>
                  <a:lnTo>
                    <a:pt x="94487" y="73025"/>
                  </a:lnTo>
                  <a:close/>
                </a:path>
                <a:path w="457200" h="112395">
                  <a:moveTo>
                    <a:pt x="112649" y="112394"/>
                  </a:moveTo>
                  <a:lnTo>
                    <a:pt x="0" y="55499"/>
                  </a:lnTo>
                  <a:lnTo>
                    <a:pt x="112649" y="0"/>
                  </a:lnTo>
                  <a:lnTo>
                    <a:pt x="112649" y="112394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202179" y="2281427"/>
            <a:ext cx="1941830" cy="1030605"/>
          </a:xfrm>
          <a:prstGeom prst="rect">
            <a:avLst/>
          </a:prstGeom>
          <a:solidFill>
            <a:srgbClr val="FFCC99"/>
          </a:solidFill>
          <a:ln w="9144">
            <a:solidFill>
              <a:srgbClr val="FF66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600" b="1" dirty="0">
                <a:latin typeface="Times New Roman"/>
                <a:cs typeface="Times New Roman"/>
              </a:rPr>
              <a:t>I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c</a:t>
            </a:r>
            <a:r>
              <a:rPr sz="1600" b="1" spc="5" dirty="0">
                <a:latin typeface="Times New Roman"/>
                <a:cs typeface="Times New Roman"/>
              </a:rPr>
              <a:t>o</a:t>
            </a:r>
            <a:r>
              <a:rPr sz="1600" b="1" spc="-40" dirty="0">
                <a:latin typeface="Times New Roman"/>
                <a:cs typeface="Times New Roman"/>
              </a:rPr>
              <a:t>m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g</a:t>
            </a:r>
            <a:r>
              <a:rPr sz="1600" b="1" spc="-1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5" dirty="0">
                <a:latin typeface="Times New Roman"/>
                <a:cs typeface="Times New Roman"/>
              </a:rPr>
              <a:t>ia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15" dirty="0">
                <a:latin typeface="Times New Roman"/>
                <a:cs typeface="Times New Roman"/>
              </a:rPr>
              <a:t>o</a:t>
            </a:r>
            <a:r>
              <a:rPr sz="1600" b="1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Times New Roman"/>
                <a:cs typeface="Times New Roman"/>
              </a:rPr>
              <a:t>(</a:t>
            </a:r>
            <a:r>
              <a:rPr sz="1600" b="1" dirty="0">
                <a:latin typeface="Times New Roman"/>
                <a:cs typeface="Times New Roman"/>
              </a:rPr>
              <a:t>1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-</a:t>
            </a:r>
            <a:r>
              <a:rPr sz="1600" b="1" spc="-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Symbol"/>
                <a:cs typeface="Symbol"/>
              </a:rPr>
              <a:t></a:t>
            </a:r>
            <a:r>
              <a:rPr sz="1600" b="1" spc="-35" dirty="0">
                <a:latin typeface="Times New Roman"/>
                <a:cs typeface="Times New Roman"/>
              </a:rPr>
              <a:t>)</a:t>
            </a:r>
            <a:r>
              <a:rPr sz="1600" b="1" spc="-30" dirty="0">
                <a:latin typeface="Times New Roman"/>
                <a:cs typeface="Times New Roman"/>
              </a:rPr>
              <a:t>S</a:t>
            </a:r>
            <a:r>
              <a:rPr sz="1600" spc="-45" dirty="0">
                <a:latin typeface="Symbol"/>
                <a:cs typeface="Symbol"/>
              </a:rPr>
              <a:t></a:t>
            </a:r>
            <a:r>
              <a:rPr sz="1600" b="1" spc="-30" dirty="0">
                <a:latin typeface="Times New Roman"/>
                <a:cs typeface="Times New Roman"/>
              </a:rPr>
              <a:t>R</a:t>
            </a:r>
            <a:r>
              <a:rPr sz="1575" b="1" baseline="29100" dirty="0">
                <a:latin typeface="Times New Roman"/>
                <a:cs typeface="Times New Roman"/>
              </a:rPr>
              <a:t>2</a:t>
            </a:r>
            <a:endParaRPr sz="1575" baseline="29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09644" y="5024628"/>
            <a:ext cx="2057400" cy="1027430"/>
          </a:xfrm>
          <a:prstGeom prst="rect">
            <a:avLst/>
          </a:prstGeom>
          <a:solidFill>
            <a:srgbClr val="00FF00"/>
          </a:solidFill>
          <a:ln w="9144">
            <a:solidFill>
              <a:srgbClr val="008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28600" algn="ctr">
              <a:lnSpc>
                <a:spcPct val="100000"/>
              </a:lnSpc>
              <a:spcBef>
                <a:spcPts val="160"/>
              </a:spcBef>
            </a:pPr>
            <a:r>
              <a:rPr sz="1600" b="1" spc="5" dirty="0">
                <a:latin typeface="Times New Roman"/>
                <a:cs typeface="Times New Roman"/>
              </a:rPr>
              <a:t>O</a:t>
            </a:r>
            <a:r>
              <a:rPr sz="1600" b="1" spc="-10" dirty="0">
                <a:latin typeface="Times New Roman"/>
                <a:cs typeface="Times New Roman"/>
              </a:rPr>
              <a:t>ut</a:t>
            </a:r>
            <a:r>
              <a:rPr sz="1600" b="1" spc="5" dirty="0">
                <a:latin typeface="Times New Roman"/>
                <a:cs typeface="Times New Roman"/>
              </a:rPr>
              <a:t>goi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g</a:t>
            </a:r>
            <a:r>
              <a:rPr sz="1600" b="1" spc="-1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spc="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5" dirty="0">
                <a:latin typeface="Times New Roman"/>
                <a:cs typeface="Times New Roman"/>
              </a:rPr>
              <a:t>ia</a:t>
            </a:r>
            <a:r>
              <a:rPr sz="1600" b="1" spc="-10" dirty="0">
                <a:latin typeface="Times New Roman"/>
                <a:cs typeface="Times New Roman"/>
              </a:rPr>
              <a:t>t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15" dirty="0">
                <a:latin typeface="Times New Roman"/>
                <a:cs typeface="Times New Roman"/>
              </a:rPr>
              <a:t>o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31775" algn="ctr">
              <a:lnSpc>
                <a:spcPct val="100000"/>
              </a:lnSpc>
            </a:pPr>
            <a:r>
              <a:rPr sz="1600" spc="15" dirty="0">
                <a:latin typeface="Symbol"/>
                <a:cs typeface="Symbol"/>
              </a:rPr>
              <a:t></a:t>
            </a:r>
            <a:r>
              <a:rPr sz="1600" b="1" spc="10" dirty="0">
                <a:latin typeface="Times New Roman"/>
                <a:cs typeface="Times New Roman"/>
              </a:rPr>
              <a:t>T</a:t>
            </a:r>
            <a:r>
              <a:rPr sz="1575" b="1" baseline="29100" dirty="0">
                <a:latin typeface="Times New Roman"/>
                <a:cs typeface="Times New Roman"/>
              </a:rPr>
              <a:t>4</a:t>
            </a:r>
            <a:r>
              <a:rPr sz="1575" b="1" spc="-75" baseline="2910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4</a:t>
            </a:r>
            <a:r>
              <a:rPr sz="1600" spc="-40" dirty="0">
                <a:latin typeface="Symbol"/>
                <a:cs typeface="Symbol"/>
              </a:rPr>
              <a:t></a:t>
            </a:r>
            <a:r>
              <a:rPr sz="1600" b="1" spc="-30" dirty="0">
                <a:latin typeface="Times New Roman"/>
                <a:cs typeface="Times New Roman"/>
              </a:rPr>
              <a:t>R</a:t>
            </a:r>
            <a:r>
              <a:rPr sz="1575" b="1" baseline="29100" dirty="0">
                <a:latin typeface="Times New Roman"/>
                <a:cs typeface="Times New Roman"/>
              </a:rPr>
              <a:t>2</a:t>
            </a:r>
            <a:endParaRPr sz="1575" baseline="29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330" y="1020013"/>
            <a:ext cx="41998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0" dirty="0">
                <a:latin typeface="Calibri"/>
                <a:cs typeface="Calibri"/>
              </a:rPr>
              <a:t>Ενεργειακό</a:t>
            </a:r>
            <a:r>
              <a:rPr sz="4000" spc="-20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ισοζύγιο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630" y="1979498"/>
            <a:ext cx="7104380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74320">
              <a:lnSpc>
                <a:spcPts val="2715"/>
              </a:lnSpc>
              <a:spcBef>
                <a:spcPts val="100"/>
              </a:spcBef>
              <a:buClr>
                <a:srgbClr val="D24617"/>
              </a:buClr>
              <a:buSzPct val="83333"/>
              <a:buFont typeface="Segoe UI Symbol"/>
              <a:buChar char="⚫"/>
              <a:tabLst>
                <a:tab pos="299085" algn="l"/>
                <a:tab pos="299720" algn="l"/>
              </a:tabLst>
            </a:pPr>
            <a:r>
              <a:rPr sz="2400" spc="-5" dirty="0">
                <a:latin typeface="Cambria"/>
                <a:cs typeface="Cambria"/>
              </a:rPr>
              <a:t>Για </a:t>
            </a:r>
            <a:r>
              <a:rPr sz="2400" spc="5" dirty="0">
                <a:latin typeface="Cambria"/>
                <a:cs typeface="Cambria"/>
              </a:rPr>
              <a:t>να</a:t>
            </a:r>
            <a:r>
              <a:rPr sz="2400" spc="-10" dirty="0">
                <a:latin typeface="Cambria"/>
                <a:cs typeface="Cambria"/>
              </a:rPr>
              <a:t> προσδιορίσουμε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την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ενεργό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θερμοκρασία</a:t>
            </a:r>
            <a:r>
              <a:rPr sz="2400" spc="-1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της</a:t>
            </a:r>
            <a:endParaRPr sz="2400">
              <a:latin typeface="Cambria"/>
              <a:cs typeface="Cambria"/>
            </a:endParaRPr>
          </a:p>
          <a:p>
            <a:pPr marL="299085">
              <a:lnSpc>
                <a:spcPts val="2715"/>
              </a:lnSpc>
            </a:pPr>
            <a:r>
              <a:rPr sz="2400" spc="-5" dirty="0">
                <a:latin typeface="Cambria"/>
                <a:cs typeface="Cambria"/>
              </a:rPr>
              <a:t>Γης,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πρέπει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να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εξισώσουμε</a:t>
            </a:r>
            <a:r>
              <a:rPr sz="2400" spc="-3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δύο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όρους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627380" algn="ctr">
              <a:lnSpc>
                <a:spcPct val="100000"/>
              </a:lnSpc>
            </a:pPr>
            <a:r>
              <a:rPr sz="3100" spc="-55" dirty="0">
                <a:latin typeface="Symbol"/>
                <a:cs typeface="Symbol"/>
              </a:rPr>
              <a:t></a:t>
            </a:r>
            <a:r>
              <a:rPr sz="2350" spc="-50" dirty="0">
                <a:latin typeface="Times New Roman"/>
                <a:cs typeface="Times New Roman"/>
              </a:rPr>
              <a:t>1</a:t>
            </a:r>
            <a:r>
              <a:rPr sz="2350" spc="-45" dirty="0">
                <a:latin typeface="Symbol"/>
                <a:cs typeface="Symbol"/>
              </a:rPr>
              <a:t></a:t>
            </a:r>
            <a:r>
              <a:rPr sz="2650" spc="75" dirty="0">
                <a:latin typeface="Symbol"/>
                <a:cs typeface="Symbol"/>
              </a:rPr>
              <a:t></a:t>
            </a:r>
            <a:r>
              <a:rPr sz="3100" spc="-30" dirty="0">
                <a:latin typeface="Symbol"/>
                <a:cs typeface="Symbol"/>
              </a:rPr>
              <a:t></a:t>
            </a:r>
            <a:r>
              <a:rPr sz="2350" i="1" spc="235" dirty="0">
                <a:latin typeface="Times New Roman"/>
                <a:cs typeface="Times New Roman"/>
              </a:rPr>
              <a:t>S</a:t>
            </a:r>
            <a:r>
              <a:rPr sz="2650" spc="-60" dirty="0">
                <a:latin typeface="Symbol"/>
                <a:cs typeface="Symbol"/>
              </a:rPr>
              <a:t></a:t>
            </a:r>
            <a:r>
              <a:rPr sz="2650" spc="-95" dirty="0">
                <a:latin typeface="Times New Roman"/>
                <a:cs typeface="Times New Roman"/>
              </a:rPr>
              <a:t> </a:t>
            </a:r>
            <a:r>
              <a:rPr sz="2350" i="1" spc="45" dirty="0">
                <a:latin typeface="Times New Roman"/>
                <a:cs typeface="Times New Roman"/>
              </a:rPr>
              <a:t>R</a:t>
            </a:r>
            <a:r>
              <a:rPr sz="2025" spc="-7" baseline="30864" dirty="0">
                <a:latin typeface="Times New Roman"/>
                <a:cs typeface="Times New Roman"/>
              </a:rPr>
              <a:t>2</a:t>
            </a:r>
            <a:r>
              <a:rPr sz="2025" spc="172" baseline="30864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270" dirty="0">
                <a:latin typeface="Times New Roman"/>
                <a:cs typeface="Times New Roman"/>
              </a:rPr>
              <a:t> </a:t>
            </a:r>
            <a:r>
              <a:rPr sz="2650" spc="295" dirty="0">
                <a:latin typeface="Symbol"/>
                <a:cs typeface="Symbol"/>
              </a:rPr>
              <a:t></a:t>
            </a:r>
            <a:r>
              <a:rPr sz="2350" i="1" dirty="0">
                <a:latin typeface="Times New Roman"/>
                <a:cs typeface="Times New Roman"/>
              </a:rPr>
              <a:t>T</a:t>
            </a:r>
            <a:r>
              <a:rPr sz="2350" i="1" spc="-290" dirty="0">
                <a:latin typeface="Times New Roman"/>
                <a:cs typeface="Times New Roman"/>
              </a:rPr>
              <a:t> </a:t>
            </a:r>
            <a:r>
              <a:rPr sz="2025" spc="-7" baseline="30864" dirty="0">
                <a:latin typeface="Times New Roman"/>
                <a:cs typeface="Times New Roman"/>
              </a:rPr>
              <a:t>4</a:t>
            </a:r>
            <a:r>
              <a:rPr sz="2025" baseline="30864" dirty="0">
                <a:latin typeface="Times New Roman"/>
                <a:cs typeface="Times New Roman"/>
              </a:rPr>
              <a:t> </a:t>
            </a:r>
            <a:r>
              <a:rPr sz="2025" spc="-225" baseline="30864" dirty="0">
                <a:latin typeface="Times New Roman"/>
                <a:cs typeface="Times New Roman"/>
              </a:rPr>
              <a:t> </a:t>
            </a:r>
            <a:r>
              <a:rPr sz="2350" spc="-75" dirty="0">
                <a:latin typeface="Times New Roman"/>
                <a:cs typeface="Times New Roman"/>
              </a:rPr>
              <a:t>4</a:t>
            </a:r>
            <a:r>
              <a:rPr sz="2650" spc="-60" dirty="0">
                <a:latin typeface="Symbol"/>
                <a:cs typeface="Symbol"/>
              </a:rPr>
              <a:t></a:t>
            </a:r>
            <a:r>
              <a:rPr sz="2650" spc="-114" dirty="0">
                <a:latin typeface="Times New Roman"/>
                <a:cs typeface="Times New Roman"/>
              </a:rPr>
              <a:t> </a:t>
            </a:r>
            <a:r>
              <a:rPr sz="2350" i="1" spc="45" dirty="0">
                <a:latin typeface="Times New Roman"/>
                <a:cs typeface="Times New Roman"/>
              </a:rPr>
              <a:t>R</a:t>
            </a:r>
            <a:r>
              <a:rPr sz="2025" spc="-7" baseline="30864" dirty="0">
                <a:latin typeface="Times New Roman"/>
                <a:cs typeface="Times New Roman"/>
              </a:rPr>
              <a:t>2</a:t>
            </a:r>
            <a:endParaRPr sz="2025" baseline="30864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0944" y="3858767"/>
            <a:ext cx="1224915" cy="762000"/>
            <a:chOff x="2980944" y="3858767"/>
            <a:chExt cx="1224915" cy="762000"/>
          </a:xfrm>
        </p:grpSpPr>
        <p:sp>
          <p:nvSpPr>
            <p:cNvPr id="5" name="object 5"/>
            <p:cNvSpPr/>
            <p:nvPr/>
          </p:nvSpPr>
          <p:spPr>
            <a:xfrm>
              <a:off x="2987040" y="4325111"/>
              <a:ext cx="39370" cy="21590"/>
            </a:xfrm>
            <a:custGeom>
              <a:avLst/>
              <a:gdLst/>
              <a:ahLst/>
              <a:cxnLst/>
              <a:rect l="l" t="t" r="r" b="b"/>
              <a:pathLst>
                <a:path w="39369" h="21589">
                  <a:moveTo>
                    <a:pt x="0" y="21081"/>
                  </a:moveTo>
                  <a:lnTo>
                    <a:pt x="3937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28188" y="4332731"/>
              <a:ext cx="54610" cy="274320"/>
            </a:xfrm>
            <a:custGeom>
              <a:avLst/>
              <a:gdLst/>
              <a:ahLst/>
              <a:cxnLst/>
              <a:rect l="l" t="t" r="r" b="b"/>
              <a:pathLst>
                <a:path w="54610" h="274320">
                  <a:moveTo>
                    <a:pt x="0" y="0"/>
                  </a:moveTo>
                  <a:lnTo>
                    <a:pt x="54482" y="273939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0672" y="3864863"/>
              <a:ext cx="1115695" cy="741045"/>
            </a:xfrm>
            <a:custGeom>
              <a:avLst/>
              <a:gdLst/>
              <a:ahLst/>
              <a:cxnLst/>
              <a:rect l="l" t="t" r="r" b="b"/>
              <a:pathLst>
                <a:path w="1115695" h="741045">
                  <a:moveTo>
                    <a:pt x="0" y="740537"/>
                  </a:moveTo>
                  <a:lnTo>
                    <a:pt x="69976" y="0"/>
                  </a:lnTo>
                </a:path>
                <a:path w="1115695" h="741045">
                  <a:moveTo>
                    <a:pt x="73151" y="0"/>
                  </a:moveTo>
                  <a:lnTo>
                    <a:pt x="1115187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9930" y="4644226"/>
            <a:ext cx="6769734" cy="8705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720"/>
              </a:spcBef>
            </a:pPr>
            <a:r>
              <a:rPr sz="2000" spc="-5" dirty="0">
                <a:latin typeface="Cambria"/>
                <a:cs typeface="Cambria"/>
              </a:rPr>
              <a:t>όπ</a:t>
            </a:r>
            <a:r>
              <a:rPr sz="2000" spc="-15" dirty="0">
                <a:latin typeface="Cambria"/>
                <a:cs typeface="Cambria"/>
              </a:rPr>
              <a:t>ο</a:t>
            </a:r>
            <a:r>
              <a:rPr sz="2000" spc="-5" dirty="0">
                <a:latin typeface="Cambria"/>
                <a:cs typeface="Cambria"/>
              </a:rPr>
              <a:t>υ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i="1" spc="-110" dirty="0">
                <a:latin typeface="Calibri"/>
                <a:cs typeface="Calibri"/>
              </a:rPr>
              <a:t>F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=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90" dirty="0">
                <a:latin typeface="Times New Roman"/>
                <a:cs typeface="Times New Roman"/>
              </a:rPr>
              <a:t>136</a:t>
            </a:r>
            <a:r>
              <a:rPr sz="2000" spc="-75" dirty="0">
                <a:latin typeface="Times New Roman"/>
                <a:cs typeface="Times New Roman"/>
              </a:rPr>
              <a:t>8</a:t>
            </a:r>
            <a:r>
              <a:rPr sz="2000" spc="-105" dirty="0">
                <a:latin typeface="Times New Roman"/>
                <a:cs typeface="Times New Roman"/>
              </a:rPr>
              <a:t>W</a:t>
            </a:r>
            <a:r>
              <a:rPr sz="2000" spc="-80" dirty="0">
                <a:latin typeface="Times New Roman"/>
                <a:cs typeface="Times New Roman"/>
              </a:rPr>
              <a:t>m</a:t>
            </a:r>
            <a:r>
              <a:rPr sz="1950" spc="-44" baseline="17094" dirty="0">
                <a:latin typeface="Times New Roman"/>
                <a:cs typeface="Times New Roman"/>
              </a:rPr>
              <a:t>-</a:t>
            </a:r>
            <a:r>
              <a:rPr sz="1950" spc="-89" baseline="17094" dirty="0">
                <a:latin typeface="Times New Roman"/>
                <a:cs typeface="Times New Roman"/>
              </a:rPr>
              <a:t>2</a:t>
            </a:r>
            <a:r>
              <a:rPr sz="1950" spc="-120" baseline="17094" dirty="0">
                <a:latin typeface="Times New Roman"/>
                <a:cs typeface="Times New Roman"/>
              </a:rPr>
              <a:t> </a:t>
            </a:r>
            <a:r>
              <a:rPr sz="2000" spc="-170" dirty="0">
                <a:latin typeface="Times New Roman"/>
                <a:cs typeface="Times New Roman"/>
              </a:rPr>
              <a:t>a</a:t>
            </a:r>
            <a:r>
              <a:rPr sz="2000" spc="-90" dirty="0">
                <a:latin typeface="Times New Roman"/>
                <a:cs typeface="Times New Roman"/>
              </a:rPr>
              <a:t>nd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Cambria"/>
                <a:cs typeface="Cambria"/>
              </a:rPr>
              <a:t>α</a:t>
            </a:r>
            <a:r>
              <a:rPr sz="2000" i="1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(</a:t>
            </a:r>
            <a:r>
              <a:rPr sz="2000" spc="-15" dirty="0">
                <a:latin typeface="Cambria"/>
                <a:cs typeface="Cambria"/>
              </a:rPr>
              <a:t>μ</a:t>
            </a:r>
            <a:r>
              <a:rPr sz="2000" spc="-5" dirty="0">
                <a:latin typeface="Cambria"/>
                <a:cs typeface="Cambria"/>
              </a:rPr>
              <a:t>έ</a:t>
            </a:r>
            <a:r>
              <a:rPr sz="2000" spc="-15" dirty="0">
                <a:latin typeface="Cambria"/>
                <a:cs typeface="Cambria"/>
              </a:rPr>
              <a:t>σ</a:t>
            </a:r>
            <a:r>
              <a:rPr sz="2000" spc="-5" dirty="0">
                <a:latin typeface="Cambria"/>
                <a:cs typeface="Cambria"/>
              </a:rPr>
              <a:t>η</a:t>
            </a:r>
            <a:r>
              <a:rPr sz="2000" spc="-10" dirty="0">
                <a:latin typeface="Cambria"/>
                <a:cs typeface="Cambria"/>
              </a:rPr>
              <a:t> π</a:t>
            </a:r>
            <a:r>
              <a:rPr sz="2000" spc="-20" dirty="0">
                <a:latin typeface="Cambria"/>
                <a:cs typeface="Cambria"/>
              </a:rPr>
              <a:t>λ</a:t>
            </a:r>
            <a:r>
              <a:rPr sz="2000" dirty="0">
                <a:latin typeface="Cambria"/>
                <a:cs typeface="Cambria"/>
              </a:rPr>
              <a:t>α</a:t>
            </a:r>
            <a:r>
              <a:rPr sz="2000" spc="-5" dirty="0">
                <a:latin typeface="Cambria"/>
                <a:cs typeface="Cambria"/>
              </a:rPr>
              <a:t>νητ</a:t>
            </a:r>
            <a:r>
              <a:rPr sz="2000" spc="5" dirty="0">
                <a:latin typeface="Cambria"/>
                <a:cs typeface="Cambria"/>
              </a:rPr>
              <a:t>ι</a:t>
            </a:r>
            <a:r>
              <a:rPr sz="2000" spc="-5" dirty="0">
                <a:latin typeface="Cambria"/>
                <a:cs typeface="Cambria"/>
              </a:rPr>
              <a:t>κή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λ</a:t>
            </a:r>
            <a:r>
              <a:rPr sz="2000" spc="-5" dirty="0">
                <a:latin typeface="Cambria"/>
                <a:cs typeface="Cambria"/>
              </a:rPr>
              <a:t>ευ</a:t>
            </a:r>
            <a:r>
              <a:rPr sz="2000" dirty="0">
                <a:latin typeface="Cambria"/>
                <a:cs typeface="Cambria"/>
              </a:rPr>
              <a:t>κα</a:t>
            </a:r>
            <a:r>
              <a:rPr sz="2000" spc="-5" dirty="0">
                <a:latin typeface="Cambria"/>
                <a:cs typeface="Cambria"/>
              </a:rPr>
              <a:t>ύγε</a:t>
            </a:r>
            <a:r>
              <a:rPr sz="2000" dirty="0">
                <a:latin typeface="Cambria"/>
                <a:cs typeface="Cambria"/>
              </a:rPr>
              <a:t>ια</a:t>
            </a:r>
            <a:r>
              <a:rPr sz="2000" spc="-5" dirty="0">
                <a:latin typeface="Cambria"/>
                <a:cs typeface="Cambria"/>
              </a:rPr>
              <a:t>)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=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0</a:t>
            </a:r>
            <a:r>
              <a:rPr sz="2000" spc="-15" dirty="0">
                <a:latin typeface="Times New Roman"/>
                <a:cs typeface="Times New Roman"/>
              </a:rPr>
              <a:t>.</a:t>
            </a:r>
            <a:r>
              <a:rPr sz="2000" spc="-5" dirty="0">
                <a:latin typeface="Times New Roman"/>
                <a:cs typeface="Times New Roman"/>
              </a:rPr>
              <a:t>3.</a:t>
            </a:r>
            <a:endParaRPr sz="2000">
              <a:latin typeface="Times New Roman"/>
              <a:cs typeface="Times New Roman"/>
            </a:endParaRPr>
          </a:p>
          <a:p>
            <a:pPr marL="379095" indent="-341630">
              <a:lnSpc>
                <a:spcPct val="100000"/>
              </a:lnSpc>
              <a:spcBef>
                <a:spcPts val="750"/>
              </a:spcBef>
              <a:buClr>
                <a:srgbClr val="D24617"/>
              </a:buClr>
              <a:buSzPct val="83333"/>
              <a:buFont typeface="Wingdings"/>
              <a:buChar char=""/>
              <a:tabLst>
                <a:tab pos="379095" algn="l"/>
                <a:tab pos="379730" algn="l"/>
              </a:tabLst>
            </a:pP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Ε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ίν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α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ι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η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φ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υ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σ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ικ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ή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που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χ</a:t>
            </a:r>
            <a:r>
              <a:rPr sz="2400" b="1" spc="10" dirty="0">
                <a:solidFill>
                  <a:srgbClr val="C00000"/>
                </a:solidFill>
                <a:latin typeface="Cambria"/>
                <a:cs typeface="Cambria"/>
              </a:rPr>
              <a:t>ρ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ησι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μ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ο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π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ο</a:t>
            </a:r>
            <a:r>
              <a:rPr sz="2400" b="1" spc="-20" dirty="0">
                <a:solidFill>
                  <a:srgbClr val="C00000"/>
                </a:solidFill>
                <a:latin typeface="Cambria"/>
                <a:cs typeface="Cambria"/>
              </a:rPr>
              <a:t>ι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ο</a:t>
            </a:r>
            <a:r>
              <a:rPr sz="2400" b="1" spc="-5" dirty="0">
                <a:solidFill>
                  <a:srgbClr val="C00000"/>
                </a:solidFill>
                <a:latin typeface="Cambria"/>
                <a:cs typeface="Cambria"/>
              </a:rPr>
              <a:t>ύ</a:t>
            </a:r>
            <a:r>
              <a:rPr sz="2400" b="1" spc="-25" dirty="0">
                <a:solidFill>
                  <a:srgbClr val="C00000"/>
                </a:solidFill>
                <a:latin typeface="Cambria"/>
                <a:cs typeface="Cambria"/>
              </a:rPr>
              <a:t>μ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ε</a:t>
            </a:r>
            <a:r>
              <a:rPr sz="2400" b="1" spc="-2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λάθο</a:t>
            </a:r>
            <a:r>
              <a:rPr sz="2400" b="1" spc="5" dirty="0">
                <a:solidFill>
                  <a:srgbClr val="C00000"/>
                </a:solidFill>
                <a:latin typeface="Cambria"/>
                <a:cs typeface="Cambria"/>
              </a:rPr>
              <a:t>ς</a:t>
            </a:r>
            <a:r>
              <a:rPr sz="2400" spc="30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7983" y="4017645"/>
            <a:ext cx="920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Symbol"/>
                <a:cs typeface="Symbol"/>
              </a:rPr>
              <a:t></a:t>
            </a:r>
            <a:r>
              <a:rPr sz="2400" i="1" spc="-10" dirty="0">
                <a:latin typeface="Times New Roman"/>
                <a:cs typeface="Times New Roman"/>
              </a:rPr>
              <a:t>T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100" spc="-7" baseline="11904" dirty="0">
                <a:latin typeface="Times New Roman"/>
                <a:cs typeface="Times New Roman"/>
              </a:rPr>
              <a:t>4</a:t>
            </a:r>
            <a:endParaRPr sz="2100" baseline="1190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9477" y="3767709"/>
            <a:ext cx="962025" cy="894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660"/>
              </a:lnSpc>
              <a:spcBef>
                <a:spcPts val="90"/>
              </a:spcBef>
            </a:pPr>
            <a:r>
              <a:rPr sz="3150" u="heavy" spc="-3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3600" u="heavy" spc="-52" baseline="11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600" u="heavy" spc="-52" baseline="1157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2750" u="heavy" spc="-3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</a:t>
            </a:r>
            <a:r>
              <a:rPr sz="3150" u="heavy" spc="-3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sz="3600" i="1" u="heavy" spc="-52" baseline="115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endParaRPr sz="3600" baseline="1157">
              <a:latin typeface="Times New Roman"/>
              <a:cs typeface="Times New Roman"/>
            </a:endParaRPr>
          </a:p>
          <a:p>
            <a:pPr marL="21590" algn="ctr">
              <a:lnSpc>
                <a:spcPts val="3180"/>
              </a:lnSpc>
            </a:pPr>
            <a:r>
              <a:rPr sz="2400" spc="-95" dirty="0">
                <a:latin typeface="Times New Roman"/>
                <a:cs typeface="Times New Roman"/>
              </a:rPr>
              <a:t>4</a:t>
            </a:r>
            <a:r>
              <a:rPr sz="2750" spc="-95" dirty="0">
                <a:latin typeface="Symbol"/>
                <a:cs typeface="Symbol"/>
              </a:rPr>
              <a:t>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4946" y="4017645"/>
            <a:ext cx="2085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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255</a:t>
            </a:r>
            <a:r>
              <a:rPr sz="2400" i="1" spc="15" dirty="0">
                <a:latin typeface="Times New Roman"/>
                <a:cs typeface="Times New Roman"/>
              </a:rPr>
              <a:t>K</a:t>
            </a:r>
            <a:r>
              <a:rPr sz="2400" i="1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Symbol"/>
                <a:cs typeface="Symbol"/>
              </a:rPr>
              <a:t></a:t>
            </a:r>
            <a:r>
              <a:rPr sz="2400" spc="15" dirty="0">
                <a:latin typeface="Times New Roman"/>
                <a:cs typeface="Times New Roman"/>
              </a:rPr>
              <a:t>18</a:t>
            </a:r>
            <a:r>
              <a:rPr sz="2400" spc="15" dirty="0">
                <a:latin typeface="Symbol"/>
                <a:cs typeface="Symbol"/>
              </a:rPr>
              <a:t></a:t>
            </a:r>
            <a:r>
              <a:rPr sz="2400" i="1" spc="15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4923" y="301752"/>
            <a:ext cx="7467600" cy="5648325"/>
            <a:chOff x="534923" y="301752"/>
            <a:chExt cx="7467600" cy="5648325"/>
          </a:xfrm>
        </p:grpSpPr>
        <p:sp>
          <p:nvSpPr>
            <p:cNvPr id="3" name="object 3"/>
            <p:cNvSpPr/>
            <p:nvPr/>
          </p:nvSpPr>
          <p:spPr>
            <a:xfrm>
              <a:off x="534923" y="5942075"/>
              <a:ext cx="7467600" cy="5080"/>
            </a:xfrm>
            <a:custGeom>
              <a:avLst/>
              <a:gdLst/>
              <a:ahLst/>
              <a:cxnLst/>
              <a:rect l="l" t="t" r="r" b="b"/>
              <a:pathLst>
                <a:path w="7467600" h="5079">
                  <a:moveTo>
                    <a:pt x="0" y="0"/>
                  </a:moveTo>
                  <a:lnTo>
                    <a:pt x="7467600" y="0"/>
                  </a:lnTo>
                </a:path>
                <a:path w="7467600" h="5079">
                  <a:moveTo>
                    <a:pt x="0" y="4572"/>
                  </a:moveTo>
                  <a:lnTo>
                    <a:pt x="7467600" y="45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0" y="3733799"/>
              <a:ext cx="762000" cy="2209800"/>
            </a:xfrm>
            <a:custGeom>
              <a:avLst/>
              <a:gdLst/>
              <a:ahLst/>
              <a:cxnLst/>
              <a:rect l="l" t="t" r="r" b="b"/>
              <a:pathLst>
                <a:path w="762000" h="2209800">
                  <a:moveTo>
                    <a:pt x="762000" y="551688"/>
                  </a:moveTo>
                  <a:lnTo>
                    <a:pt x="381000" y="0"/>
                  </a:lnTo>
                  <a:lnTo>
                    <a:pt x="0" y="551688"/>
                  </a:lnTo>
                  <a:lnTo>
                    <a:pt x="192024" y="551688"/>
                  </a:lnTo>
                  <a:lnTo>
                    <a:pt x="192024" y="2209800"/>
                  </a:lnTo>
                  <a:lnTo>
                    <a:pt x="573024" y="2209800"/>
                  </a:lnTo>
                  <a:lnTo>
                    <a:pt x="573024" y="551688"/>
                  </a:lnTo>
                  <a:lnTo>
                    <a:pt x="762000" y="551688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3523" y="3735323"/>
              <a:ext cx="762000" cy="2209800"/>
            </a:xfrm>
            <a:custGeom>
              <a:avLst/>
              <a:gdLst/>
              <a:ahLst/>
              <a:cxnLst/>
              <a:rect l="l" t="t" r="r" b="b"/>
              <a:pathLst>
                <a:path w="762000" h="2209800">
                  <a:moveTo>
                    <a:pt x="0" y="552450"/>
                  </a:moveTo>
                  <a:lnTo>
                    <a:pt x="381000" y="0"/>
                  </a:lnTo>
                  <a:lnTo>
                    <a:pt x="762000" y="552450"/>
                  </a:lnTo>
                  <a:lnTo>
                    <a:pt x="571500" y="552450"/>
                  </a:lnTo>
                  <a:lnTo>
                    <a:pt x="571500" y="2209800"/>
                  </a:lnTo>
                  <a:lnTo>
                    <a:pt x="190500" y="2209800"/>
                  </a:lnTo>
                  <a:lnTo>
                    <a:pt x="190500" y="552450"/>
                  </a:lnTo>
                  <a:lnTo>
                    <a:pt x="0" y="5524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3000" y="5333999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685800" y="0"/>
                  </a:moveTo>
                  <a:lnTo>
                    <a:pt x="0" y="0"/>
                  </a:lnTo>
                  <a:lnTo>
                    <a:pt x="342900" y="6096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1000" y="2133600"/>
              <a:ext cx="2343785" cy="1402080"/>
            </a:xfrm>
            <a:custGeom>
              <a:avLst/>
              <a:gdLst/>
              <a:ahLst/>
              <a:cxnLst/>
              <a:rect l="l" t="t" r="r" b="b"/>
              <a:pathLst>
                <a:path w="2343784" h="1402079">
                  <a:moveTo>
                    <a:pt x="1328039" y="0"/>
                  </a:moveTo>
                  <a:lnTo>
                    <a:pt x="968121" y="6476"/>
                  </a:lnTo>
                  <a:lnTo>
                    <a:pt x="916686" y="8382"/>
                  </a:lnTo>
                  <a:lnTo>
                    <a:pt x="865377" y="10922"/>
                  </a:lnTo>
                  <a:lnTo>
                    <a:pt x="813942" y="14224"/>
                  </a:lnTo>
                  <a:lnTo>
                    <a:pt x="753872" y="19812"/>
                  </a:lnTo>
                  <a:lnTo>
                    <a:pt x="728472" y="43434"/>
                  </a:lnTo>
                  <a:lnTo>
                    <a:pt x="742441" y="71500"/>
                  </a:lnTo>
                  <a:lnTo>
                    <a:pt x="560704" y="89662"/>
                  </a:lnTo>
                  <a:lnTo>
                    <a:pt x="516509" y="95758"/>
                  </a:lnTo>
                  <a:lnTo>
                    <a:pt x="477265" y="103250"/>
                  </a:lnTo>
                  <a:lnTo>
                    <a:pt x="404875" y="126237"/>
                  </a:lnTo>
                  <a:lnTo>
                    <a:pt x="367919" y="143510"/>
                  </a:lnTo>
                  <a:lnTo>
                    <a:pt x="327405" y="165735"/>
                  </a:lnTo>
                  <a:lnTo>
                    <a:pt x="281686" y="193928"/>
                  </a:lnTo>
                  <a:lnTo>
                    <a:pt x="228473" y="228853"/>
                  </a:lnTo>
                  <a:lnTo>
                    <a:pt x="200913" y="264540"/>
                  </a:lnTo>
                  <a:lnTo>
                    <a:pt x="169925" y="296925"/>
                  </a:lnTo>
                  <a:lnTo>
                    <a:pt x="138429" y="328802"/>
                  </a:lnTo>
                  <a:lnTo>
                    <a:pt x="109474" y="362458"/>
                  </a:lnTo>
                  <a:lnTo>
                    <a:pt x="85725" y="400430"/>
                  </a:lnTo>
                  <a:lnTo>
                    <a:pt x="63753" y="449961"/>
                  </a:lnTo>
                  <a:lnTo>
                    <a:pt x="44830" y="500888"/>
                  </a:lnTo>
                  <a:lnTo>
                    <a:pt x="28321" y="552830"/>
                  </a:lnTo>
                  <a:lnTo>
                    <a:pt x="13588" y="605282"/>
                  </a:lnTo>
                  <a:lnTo>
                    <a:pt x="0" y="657860"/>
                  </a:lnTo>
                  <a:lnTo>
                    <a:pt x="2159" y="707898"/>
                  </a:lnTo>
                  <a:lnTo>
                    <a:pt x="5969" y="808736"/>
                  </a:lnTo>
                  <a:lnTo>
                    <a:pt x="8127" y="858012"/>
                  </a:lnTo>
                  <a:lnTo>
                    <a:pt x="10795" y="908050"/>
                  </a:lnTo>
                  <a:lnTo>
                    <a:pt x="14350" y="958214"/>
                  </a:lnTo>
                  <a:lnTo>
                    <a:pt x="24002" y="1002029"/>
                  </a:lnTo>
                  <a:lnTo>
                    <a:pt x="44450" y="1040764"/>
                  </a:lnTo>
                  <a:lnTo>
                    <a:pt x="73405" y="1075054"/>
                  </a:lnTo>
                  <a:lnTo>
                    <a:pt x="108965" y="1105280"/>
                  </a:lnTo>
                  <a:lnTo>
                    <a:pt x="148971" y="1132077"/>
                  </a:lnTo>
                  <a:lnTo>
                    <a:pt x="191642" y="1155827"/>
                  </a:lnTo>
                  <a:lnTo>
                    <a:pt x="234696" y="1177289"/>
                  </a:lnTo>
                  <a:lnTo>
                    <a:pt x="276225" y="1197102"/>
                  </a:lnTo>
                  <a:lnTo>
                    <a:pt x="314198" y="1215644"/>
                  </a:lnTo>
                  <a:lnTo>
                    <a:pt x="342138" y="1249172"/>
                  </a:lnTo>
                  <a:lnTo>
                    <a:pt x="377444" y="1279016"/>
                  </a:lnTo>
                  <a:lnTo>
                    <a:pt x="418338" y="1305433"/>
                  </a:lnTo>
                  <a:lnTo>
                    <a:pt x="463550" y="1328547"/>
                  </a:lnTo>
                  <a:lnTo>
                    <a:pt x="511555" y="1348613"/>
                  </a:lnTo>
                  <a:lnTo>
                    <a:pt x="560704" y="1365758"/>
                  </a:lnTo>
                  <a:lnTo>
                    <a:pt x="609473" y="1380109"/>
                  </a:lnTo>
                  <a:lnTo>
                    <a:pt x="656209" y="1392047"/>
                  </a:lnTo>
                  <a:lnTo>
                    <a:pt x="699642" y="1401572"/>
                  </a:lnTo>
                  <a:lnTo>
                    <a:pt x="1311528" y="1397253"/>
                  </a:lnTo>
                  <a:lnTo>
                    <a:pt x="1399032" y="1394840"/>
                  </a:lnTo>
                  <a:lnTo>
                    <a:pt x="1483867" y="1390903"/>
                  </a:lnTo>
                  <a:lnTo>
                    <a:pt x="1526159" y="1388110"/>
                  </a:lnTo>
                  <a:lnTo>
                    <a:pt x="1568577" y="1384808"/>
                  </a:lnTo>
                  <a:lnTo>
                    <a:pt x="1611249" y="1380871"/>
                  </a:lnTo>
                  <a:lnTo>
                    <a:pt x="1654683" y="1376172"/>
                  </a:lnTo>
                  <a:lnTo>
                    <a:pt x="1698878" y="1370711"/>
                  </a:lnTo>
                  <a:lnTo>
                    <a:pt x="1744217" y="1364488"/>
                  </a:lnTo>
                  <a:lnTo>
                    <a:pt x="1791080" y="1357376"/>
                  </a:lnTo>
                  <a:lnTo>
                    <a:pt x="1839467" y="1349248"/>
                  </a:lnTo>
                  <a:lnTo>
                    <a:pt x="1889760" y="1340230"/>
                  </a:lnTo>
                  <a:lnTo>
                    <a:pt x="1942084" y="1329944"/>
                  </a:lnTo>
                  <a:lnTo>
                    <a:pt x="1986407" y="1297939"/>
                  </a:lnTo>
                  <a:lnTo>
                    <a:pt x="2069973" y="1232408"/>
                  </a:lnTo>
                  <a:lnTo>
                    <a:pt x="2113407" y="1201420"/>
                  </a:lnTo>
                  <a:lnTo>
                    <a:pt x="2138553" y="1164716"/>
                  </a:lnTo>
                  <a:lnTo>
                    <a:pt x="2167254" y="1125220"/>
                  </a:lnTo>
                  <a:lnTo>
                    <a:pt x="2198624" y="1085214"/>
                  </a:lnTo>
                  <a:lnTo>
                    <a:pt x="2231516" y="1046988"/>
                  </a:lnTo>
                  <a:lnTo>
                    <a:pt x="2265426" y="1013333"/>
                  </a:lnTo>
                  <a:lnTo>
                    <a:pt x="2299080" y="986789"/>
                  </a:lnTo>
                  <a:lnTo>
                    <a:pt x="2341879" y="858012"/>
                  </a:lnTo>
                  <a:lnTo>
                    <a:pt x="2341118" y="808736"/>
                  </a:lnTo>
                  <a:lnTo>
                    <a:pt x="2341499" y="759078"/>
                  </a:lnTo>
                  <a:lnTo>
                    <a:pt x="2343404" y="660019"/>
                  </a:lnTo>
                  <a:lnTo>
                    <a:pt x="2343784" y="610362"/>
                  </a:lnTo>
                  <a:lnTo>
                    <a:pt x="2343023" y="561086"/>
                  </a:lnTo>
                  <a:lnTo>
                    <a:pt x="2340482" y="512063"/>
                  </a:lnTo>
                  <a:lnTo>
                    <a:pt x="2335529" y="463169"/>
                  </a:lnTo>
                  <a:lnTo>
                    <a:pt x="2327655" y="414782"/>
                  </a:lnTo>
                  <a:lnTo>
                    <a:pt x="2250821" y="358139"/>
                  </a:lnTo>
                  <a:lnTo>
                    <a:pt x="2194052" y="323723"/>
                  </a:lnTo>
                  <a:lnTo>
                    <a:pt x="2156333" y="300354"/>
                  </a:lnTo>
                  <a:lnTo>
                    <a:pt x="2144776" y="290449"/>
                  </a:lnTo>
                  <a:lnTo>
                    <a:pt x="2125091" y="267335"/>
                  </a:lnTo>
                  <a:lnTo>
                    <a:pt x="2113407" y="257555"/>
                  </a:lnTo>
                  <a:lnTo>
                    <a:pt x="2103120" y="252984"/>
                  </a:lnTo>
                  <a:lnTo>
                    <a:pt x="2080895" y="247650"/>
                  </a:lnTo>
                  <a:lnTo>
                    <a:pt x="2070608" y="243204"/>
                  </a:lnTo>
                  <a:lnTo>
                    <a:pt x="2027809" y="219583"/>
                  </a:lnTo>
                  <a:lnTo>
                    <a:pt x="1942591" y="173862"/>
                  </a:lnTo>
                  <a:lnTo>
                    <a:pt x="1857121" y="129539"/>
                  </a:lnTo>
                  <a:lnTo>
                    <a:pt x="1770634" y="85851"/>
                  </a:lnTo>
                  <a:lnTo>
                    <a:pt x="1726946" y="66548"/>
                  </a:lnTo>
                  <a:lnTo>
                    <a:pt x="1679955" y="50926"/>
                  </a:lnTo>
                  <a:lnTo>
                    <a:pt x="1630299" y="38480"/>
                  </a:lnTo>
                  <a:lnTo>
                    <a:pt x="1578990" y="28575"/>
                  </a:lnTo>
                  <a:lnTo>
                    <a:pt x="1526921" y="20700"/>
                  </a:lnTo>
                  <a:lnTo>
                    <a:pt x="1474851" y="14477"/>
                  </a:lnTo>
                  <a:lnTo>
                    <a:pt x="1328039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2523" y="2135124"/>
              <a:ext cx="2343785" cy="1402080"/>
            </a:xfrm>
            <a:custGeom>
              <a:avLst/>
              <a:gdLst/>
              <a:ahLst/>
              <a:cxnLst/>
              <a:rect l="l" t="t" r="r" b="b"/>
              <a:pathLst>
                <a:path w="2343784" h="1402079">
                  <a:moveTo>
                    <a:pt x="742441" y="71500"/>
                  </a:moveTo>
                  <a:lnTo>
                    <a:pt x="671576" y="78486"/>
                  </a:lnTo>
                  <a:lnTo>
                    <a:pt x="611759" y="84200"/>
                  </a:lnTo>
                  <a:lnTo>
                    <a:pt x="560704" y="89662"/>
                  </a:lnTo>
                  <a:lnTo>
                    <a:pt x="516509" y="95758"/>
                  </a:lnTo>
                  <a:lnTo>
                    <a:pt x="477265" y="103250"/>
                  </a:lnTo>
                  <a:lnTo>
                    <a:pt x="404875" y="126237"/>
                  </a:lnTo>
                  <a:lnTo>
                    <a:pt x="367918" y="143510"/>
                  </a:lnTo>
                  <a:lnTo>
                    <a:pt x="327405" y="165735"/>
                  </a:lnTo>
                  <a:lnTo>
                    <a:pt x="281686" y="193928"/>
                  </a:lnTo>
                  <a:lnTo>
                    <a:pt x="228473" y="228853"/>
                  </a:lnTo>
                  <a:lnTo>
                    <a:pt x="200913" y="264540"/>
                  </a:lnTo>
                  <a:lnTo>
                    <a:pt x="169925" y="296925"/>
                  </a:lnTo>
                  <a:lnTo>
                    <a:pt x="138429" y="328802"/>
                  </a:lnTo>
                  <a:lnTo>
                    <a:pt x="109474" y="362458"/>
                  </a:lnTo>
                  <a:lnTo>
                    <a:pt x="85725" y="400430"/>
                  </a:lnTo>
                  <a:lnTo>
                    <a:pt x="63753" y="449961"/>
                  </a:lnTo>
                  <a:lnTo>
                    <a:pt x="44830" y="500888"/>
                  </a:lnTo>
                  <a:lnTo>
                    <a:pt x="28321" y="552830"/>
                  </a:lnTo>
                  <a:lnTo>
                    <a:pt x="13588" y="605281"/>
                  </a:lnTo>
                  <a:lnTo>
                    <a:pt x="0" y="657860"/>
                  </a:lnTo>
                  <a:lnTo>
                    <a:pt x="2159" y="707898"/>
                  </a:lnTo>
                  <a:lnTo>
                    <a:pt x="4063" y="757936"/>
                  </a:lnTo>
                  <a:lnTo>
                    <a:pt x="5968" y="807974"/>
                  </a:lnTo>
                  <a:lnTo>
                    <a:pt x="8127" y="858012"/>
                  </a:lnTo>
                  <a:lnTo>
                    <a:pt x="10795" y="908050"/>
                  </a:lnTo>
                  <a:lnTo>
                    <a:pt x="14350" y="958214"/>
                  </a:lnTo>
                  <a:lnTo>
                    <a:pt x="24002" y="1002029"/>
                  </a:lnTo>
                  <a:lnTo>
                    <a:pt x="44450" y="1040764"/>
                  </a:lnTo>
                  <a:lnTo>
                    <a:pt x="73405" y="1075054"/>
                  </a:lnTo>
                  <a:lnTo>
                    <a:pt x="108965" y="1105280"/>
                  </a:lnTo>
                  <a:lnTo>
                    <a:pt x="148971" y="1132077"/>
                  </a:lnTo>
                  <a:lnTo>
                    <a:pt x="191642" y="1155827"/>
                  </a:lnTo>
                  <a:lnTo>
                    <a:pt x="234696" y="1177289"/>
                  </a:lnTo>
                  <a:lnTo>
                    <a:pt x="276225" y="1197102"/>
                  </a:lnTo>
                  <a:lnTo>
                    <a:pt x="314198" y="1215643"/>
                  </a:lnTo>
                  <a:lnTo>
                    <a:pt x="342138" y="1249172"/>
                  </a:lnTo>
                  <a:lnTo>
                    <a:pt x="377443" y="1279016"/>
                  </a:lnTo>
                  <a:lnTo>
                    <a:pt x="418338" y="1305433"/>
                  </a:lnTo>
                  <a:lnTo>
                    <a:pt x="463550" y="1328547"/>
                  </a:lnTo>
                  <a:lnTo>
                    <a:pt x="511555" y="1348613"/>
                  </a:lnTo>
                  <a:lnTo>
                    <a:pt x="560704" y="1365758"/>
                  </a:lnTo>
                  <a:lnTo>
                    <a:pt x="609473" y="1380109"/>
                  </a:lnTo>
                  <a:lnTo>
                    <a:pt x="656209" y="1392047"/>
                  </a:lnTo>
                  <a:lnTo>
                    <a:pt x="699642" y="1401572"/>
                  </a:lnTo>
                  <a:lnTo>
                    <a:pt x="769492" y="1400555"/>
                  </a:lnTo>
                  <a:lnTo>
                    <a:pt x="835660" y="1399921"/>
                  </a:lnTo>
                  <a:lnTo>
                    <a:pt x="898525" y="1399413"/>
                  </a:lnTo>
                  <a:lnTo>
                    <a:pt x="958214" y="1399159"/>
                  </a:lnTo>
                  <a:lnTo>
                    <a:pt x="1015238" y="1399031"/>
                  </a:lnTo>
                  <a:lnTo>
                    <a:pt x="1069593" y="1398904"/>
                  </a:lnTo>
                  <a:lnTo>
                    <a:pt x="1121664" y="1398777"/>
                  </a:lnTo>
                  <a:lnTo>
                    <a:pt x="1171702" y="1398651"/>
                  </a:lnTo>
                  <a:lnTo>
                    <a:pt x="1219708" y="1398397"/>
                  </a:lnTo>
                  <a:lnTo>
                    <a:pt x="1266316" y="1397889"/>
                  </a:lnTo>
                  <a:lnTo>
                    <a:pt x="1311528" y="1397253"/>
                  </a:lnTo>
                  <a:lnTo>
                    <a:pt x="1355725" y="1396238"/>
                  </a:lnTo>
                  <a:lnTo>
                    <a:pt x="1399031" y="1394840"/>
                  </a:lnTo>
                  <a:lnTo>
                    <a:pt x="1441577" y="1393063"/>
                  </a:lnTo>
                  <a:lnTo>
                    <a:pt x="1483867" y="1390903"/>
                  </a:lnTo>
                  <a:lnTo>
                    <a:pt x="1526159" y="1388110"/>
                  </a:lnTo>
                  <a:lnTo>
                    <a:pt x="1568577" y="1384808"/>
                  </a:lnTo>
                  <a:lnTo>
                    <a:pt x="1611249" y="1380871"/>
                  </a:lnTo>
                  <a:lnTo>
                    <a:pt x="1654683" y="1376172"/>
                  </a:lnTo>
                  <a:lnTo>
                    <a:pt x="1698878" y="1370711"/>
                  </a:lnTo>
                  <a:lnTo>
                    <a:pt x="1744217" y="1364488"/>
                  </a:lnTo>
                  <a:lnTo>
                    <a:pt x="1791080" y="1357376"/>
                  </a:lnTo>
                  <a:lnTo>
                    <a:pt x="1839467" y="1349248"/>
                  </a:lnTo>
                  <a:lnTo>
                    <a:pt x="1889760" y="1340230"/>
                  </a:lnTo>
                  <a:lnTo>
                    <a:pt x="1942084" y="1329943"/>
                  </a:lnTo>
                  <a:lnTo>
                    <a:pt x="1986406" y="1297939"/>
                  </a:lnTo>
                  <a:lnTo>
                    <a:pt x="2028316" y="1265047"/>
                  </a:lnTo>
                  <a:lnTo>
                    <a:pt x="2069973" y="1232408"/>
                  </a:lnTo>
                  <a:lnTo>
                    <a:pt x="2113406" y="1201420"/>
                  </a:lnTo>
                  <a:lnTo>
                    <a:pt x="2138553" y="1164716"/>
                  </a:lnTo>
                  <a:lnTo>
                    <a:pt x="2167254" y="1125220"/>
                  </a:lnTo>
                  <a:lnTo>
                    <a:pt x="2198624" y="1085214"/>
                  </a:lnTo>
                  <a:lnTo>
                    <a:pt x="2231516" y="1046988"/>
                  </a:lnTo>
                  <a:lnTo>
                    <a:pt x="2265426" y="1013333"/>
                  </a:lnTo>
                  <a:lnTo>
                    <a:pt x="2299080" y="986789"/>
                  </a:lnTo>
                  <a:lnTo>
                    <a:pt x="2306192" y="965326"/>
                  </a:lnTo>
                  <a:lnTo>
                    <a:pt x="2313431" y="943990"/>
                  </a:lnTo>
                  <a:lnTo>
                    <a:pt x="2320544" y="922527"/>
                  </a:lnTo>
                  <a:lnTo>
                    <a:pt x="2327655" y="900938"/>
                  </a:lnTo>
                  <a:lnTo>
                    <a:pt x="2331847" y="888111"/>
                  </a:lnTo>
                  <a:lnTo>
                    <a:pt x="2336546" y="874013"/>
                  </a:lnTo>
                  <a:lnTo>
                    <a:pt x="2340355" y="862711"/>
                  </a:lnTo>
                  <a:lnTo>
                    <a:pt x="2341879" y="858012"/>
                  </a:lnTo>
                  <a:lnTo>
                    <a:pt x="2341118" y="808736"/>
                  </a:lnTo>
                  <a:lnTo>
                    <a:pt x="2341499" y="759078"/>
                  </a:lnTo>
                  <a:lnTo>
                    <a:pt x="2342515" y="709549"/>
                  </a:lnTo>
                  <a:lnTo>
                    <a:pt x="2343404" y="660018"/>
                  </a:lnTo>
                  <a:lnTo>
                    <a:pt x="2343784" y="610362"/>
                  </a:lnTo>
                  <a:lnTo>
                    <a:pt x="2343023" y="561086"/>
                  </a:lnTo>
                  <a:lnTo>
                    <a:pt x="2340482" y="512063"/>
                  </a:lnTo>
                  <a:lnTo>
                    <a:pt x="2335529" y="463168"/>
                  </a:lnTo>
                  <a:lnTo>
                    <a:pt x="2327655" y="414781"/>
                  </a:lnTo>
                  <a:lnTo>
                    <a:pt x="2250821" y="358139"/>
                  </a:lnTo>
                  <a:lnTo>
                    <a:pt x="2194052" y="323723"/>
                  </a:lnTo>
                  <a:lnTo>
                    <a:pt x="2156333" y="300354"/>
                  </a:lnTo>
                  <a:lnTo>
                    <a:pt x="2144776" y="290449"/>
                  </a:lnTo>
                  <a:lnTo>
                    <a:pt x="2134870" y="278891"/>
                  </a:lnTo>
                  <a:lnTo>
                    <a:pt x="2125091" y="267335"/>
                  </a:lnTo>
                  <a:lnTo>
                    <a:pt x="2113406" y="257555"/>
                  </a:lnTo>
                  <a:lnTo>
                    <a:pt x="2103120" y="252984"/>
                  </a:lnTo>
                  <a:lnTo>
                    <a:pt x="2092071" y="250316"/>
                  </a:lnTo>
                  <a:lnTo>
                    <a:pt x="2080895" y="247650"/>
                  </a:lnTo>
                  <a:lnTo>
                    <a:pt x="2070608" y="243204"/>
                  </a:lnTo>
                  <a:lnTo>
                    <a:pt x="2027809" y="219583"/>
                  </a:lnTo>
                  <a:lnTo>
                    <a:pt x="1985137" y="196468"/>
                  </a:lnTo>
                  <a:lnTo>
                    <a:pt x="1942591" y="173862"/>
                  </a:lnTo>
                  <a:lnTo>
                    <a:pt x="1899920" y="151637"/>
                  </a:lnTo>
                  <a:lnTo>
                    <a:pt x="1857121" y="129539"/>
                  </a:lnTo>
                  <a:lnTo>
                    <a:pt x="1814067" y="107696"/>
                  </a:lnTo>
                  <a:lnTo>
                    <a:pt x="1770634" y="85851"/>
                  </a:lnTo>
                  <a:lnTo>
                    <a:pt x="1726946" y="66548"/>
                  </a:lnTo>
                  <a:lnTo>
                    <a:pt x="1679955" y="50926"/>
                  </a:lnTo>
                  <a:lnTo>
                    <a:pt x="1630299" y="38480"/>
                  </a:lnTo>
                  <a:lnTo>
                    <a:pt x="1578990" y="28575"/>
                  </a:lnTo>
                  <a:lnTo>
                    <a:pt x="1526921" y="20700"/>
                  </a:lnTo>
                  <a:lnTo>
                    <a:pt x="1474851" y="14477"/>
                  </a:lnTo>
                  <a:lnTo>
                    <a:pt x="1423924" y="9271"/>
                  </a:lnTo>
                  <a:lnTo>
                    <a:pt x="1374648" y="4572"/>
                  </a:lnTo>
                  <a:lnTo>
                    <a:pt x="1328039" y="0"/>
                  </a:lnTo>
                  <a:lnTo>
                    <a:pt x="1276603" y="1142"/>
                  </a:lnTo>
                  <a:lnTo>
                    <a:pt x="1225168" y="2031"/>
                  </a:lnTo>
                  <a:lnTo>
                    <a:pt x="1173734" y="2793"/>
                  </a:lnTo>
                  <a:lnTo>
                    <a:pt x="1122426" y="3428"/>
                  </a:lnTo>
                  <a:lnTo>
                    <a:pt x="1070990" y="4063"/>
                  </a:lnTo>
                  <a:lnTo>
                    <a:pt x="1019555" y="5079"/>
                  </a:lnTo>
                  <a:lnTo>
                    <a:pt x="968121" y="6476"/>
                  </a:lnTo>
                  <a:lnTo>
                    <a:pt x="916686" y="8381"/>
                  </a:lnTo>
                  <a:lnTo>
                    <a:pt x="865377" y="10922"/>
                  </a:lnTo>
                  <a:lnTo>
                    <a:pt x="813942" y="14224"/>
                  </a:lnTo>
                  <a:lnTo>
                    <a:pt x="753872" y="19812"/>
                  </a:lnTo>
                  <a:lnTo>
                    <a:pt x="728472" y="43434"/>
                  </a:lnTo>
                  <a:lnTo>
                    <a:pt x="742441" y="7150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23688" y="3505200"/>
              <a:ext cx="344805" cy="1828800"/>
            </a:xfrm>
            <a:custGeom>
              <a:avLst/>
              <a:gdLst/>
              <a:ahLst/>
              <a:cxnLst/>
              <a:rect l="l" t="t" r="r" b="b"/>
              <a:pathLst>
                <a:path w="344804" h="1828800">
                  <a:moveTo>
                    <a:pt x="344424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344424" y="1828800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54523" y="3506724"/>
              <a:ext cx="685800" cy="2438400"/>
            </a:xfrm>
            <a:custGeom>
              <a:avLst/>
              <a:gdLst/>
              <a:ahLst/>
              <a:cxnLst/>
              <a:rect l="l" t="t" r="r" b="b"/>
              <a:pathLst>
                <a:path w="685800" h="2438400">
                  <a:moveTo>
                    <a:pt x="0" y="1828800"/>
                  </a:moveTo>
                  <a:lnTo>
                    <a:pt x="171450" y="1828800"/>
                  </a:lnTo>
                  <a:lnTo>
                    <a:pt x="171450" y="0"/>
                  </a:lnTo>
                  <a:lnTo>
                    <a:pt x="514350" y="0"/>
                  </a:lnTo>
                  <a:lnTo>
                    <a:pt x="514350" y="1828800"/>
                  </a:lnTo>
                  <a:lnTo>
                    <a:pt x="685800" y="1828800"/>
                  </a:lnTo>
                  <a:lnTo>
                    <a:pt x="342900" y="2438400"/>
                  </a:lnTo>
                  <a:lnTo>
                    <a:pt x="0" y="1828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3000" y="304799"/>
              <a:ext cx="533400" cy="1828800"/>
            </a:xfrm>
            <a:custGeom>
              <a:avLst/>
              <a:gdLst/>
              <a:ahLst/>
              <a:cxnLst/>
              <a:rect l="l" t="t" r="r" b="b"/>
              <a:pathLst>
                <a:path w="533400" h="1828800">
                  <a:moveTo>
                    <a:pt x="533400" y="457200"/>
                  </a:moveTo>
                  <a:lnTo>
                    <a:pt x="266700" y="0"/>
                  </a:lnTo>
                  <a:lnTo>
                    <a:pt x="0" y="457200"/>
                  </a:lnTo>
                  <a:lnTo>
                    <a:pt x="134112" y="457200"/>
                  </a:lnTo>
                  <a:lnTo>
                    <a:pt x="134112" y="1828800"/>
                  </a:lnTo>
                  <a:lnTo>
                    <a:pt x="399288" y="1828800"/>
                  </a:lnTo>
                  <a:lnTo>
                    <a:pt x="399288" y="457200"/>
                  </a:lnTo>
                  <a:lnTo>
                    <a:pt x="533400" y="45720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54523" y="306324"/>
              <a:ext cx="533400" cy="1828800"/>
            </a:xfrm>
            <a:custGeom>
              <a:avLst/>
              <a:gdLst/>
              <a:ahLst/>
              <a:cxnLst/>
              <a:rect l="l" t="t" r="r" b="b"/>
              <a:pathLst>
                <a:path w="533400" h="1828800">
                  <a:moveTo>
                    <a:pt x="0" y="457200"/>
                  </a:moveTo>
                  <a:lnTo>
                    <a:pt x="266700" y="0"/>
                  </a:lnTo>
                  <a:lnTo>
                    <a:pt x="533400" y="457200"/>
                  </a:lnTo>
                  <a:lnTo>
                    <a:pt x="400050" y="457200"/>
                  </a:lnTo>
                  <a:lnTo>
                    <a:pt x="400050" y="1828800"/>
                  </a:lnTo>
                  <a:lnTo>
                    <a:pt x="133350" y="1828800"/>
                  </a:lnTo>
                  <a:lnTo>
                    <a:pt x="133350" y="457200"/>
                  </a:lnTo>
                  <a:lnTo>
                    <a:pt x="0" y="457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5330" y="6031484"/>
            <a:ext cx="301371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Times New Roman"/>
                <a:cs typeface="Times New Roman"/>
              </a:rPr>
              <a:t>Μ</a:t>
            </a:r>
            <a:r>
              <a:rPr sz="2000" spc="10" dirty="0">
                <a:latin typeface="Times New Roman"/>
                <a:cs typeface="Times New Roman"/>
              </a:rPr>
              <a:t>μ</a:t>
            </a:r>
            <a:r>
              <a:rPr sz="2000" spc="-5" dirty="0">
                <a:latin typeface="Times New Roman"/>
                <a:cs typeface="Times New Roman"/>
              </a:rPr>
              <a:t>κ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sz="2000" spc="-5" dirty="0">
                <a:latin typeface="Times New Roman"/>
                <a:cs typeface="Times New Roman"/>
              </a:rPr>
              <a:t>κτ</a:t>
            </a:r>
            <a:r>
              <a:rPr sz="2000" spc="-20" dirty="0">
                <a:latin typeface="Times New Roman"/>
                <a:cs typeface="Times New Roman"/>
              </a:rPr>
              <a:t>ι</a:t>
            </a:r>
            <a:r>
              <a:rPr sz="2000" dirty="0">
                <a:latin typeface="Times New Roman"/>
                <a:cs typeface="Times New Roman"/>
              </a:rPr>
              <a:t>ν</a:t>
            </a:r>
            <a:r>
              <a:rPr sz="2000" spc="5" dirty="0">
                <a:latin typeface="Times New Roman"/>
                <a:cs typeface="Times New Roman"/>
              </a:rPr>
              <a:t>ο</a:t>
            </a:r>
            <a:r>
              <a:rPr sz="2000" spc="-5" dirty="0">
                <a:latin typeface="Times New Roman"/>
                <a:cs typeface="Times New Roman"/>
              </a:rPr>
              <a:t>βο</a:t>
            </a:r>
            <a:r>
              <a:rPr sz="2000" spc="-15" dirty="0">
                <a:latin typeface="Times New Roman"/>
                <a:cs typeface="Times New Roman"/>
              </a:rPr>
              <a:t>λί</a:t>
            </a:r>
            <a:r>
              <a:rPr sz="2000" spc="-5" dirty="0">
                <a:latin typeface="Times New Roman"/>
                <a:cs typeface="Times New Roman"/>
              </a:rPr>
              <a:t>α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</a:t>
            </a:r>
            <a:r>
              <a:rPr sz="2000" dirty="0">
                <a:latin typeface="Times New Roman"/>
                <a:cs typeface="Times New Roman"/>
              </a:rPr>
              <a:t>κ</a:t>
            </a:r>
            <a:r>
              <a:rPr sz="2000" spc="-5" dirty="0">
                <a:latin typeface="Times New Roman"/>
                <a:cs typeface="Times New Roman"/>
              </a:rPr>
              <a:t>πέ</a:t>
            </a:r>
            <a:r>
              <a:rPr sz="2000" spc="10" dirty="0">
                <a:latin typeface="Times New Roman"/>
                <a:cs typeface="Times New Roman"/>
              </a:rPr>
              <a:t>μ</a:t>
            </a:r>
            <a:r>
              <a:rPr sz="2000" spc="-5" dirty="0">
                <a:latin typeface="Times New Roman"/>
                <a:cs typeface="Times New Roman"/>
              </a:rPr>
              <a:t>πετ</a:t>
            </a:r>
            <a:r>
              <a:rPr sz="2000" spc="-25" dirty="0">
                <a:latin typeface="Times New Roman"/>
                <a:cs typeface="Times New Roman"/>
              </a:rPr>
              <a:t>α</a:t>
            </a:r>
            <a:r>
              <a:rPr sz="2000" spc="-5" dirty="0">
                <a:latin typeface="Times New Roman"/>
                <a:cs typeface="Times New Roman"/>
              </a:rPr>
              <a:t>ι  </a:t>
            </a:r>
            <a:r>
              <a:rPr sz="2000" spc="-10" dirty="0">
                <a:latin typeface="Times New Roman"/>
                <a:cs typeface="Times New Roman"/>
              </a:rPr>
              <a:t>από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την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επιφάνεια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1752" y="2359151"/>
            <a:ext cx="1969135" cy="1228725"/>
            <a:chOff x="301752" y="2359151"/>
            <a:chExt cx="1969135" cy="1228725"/>
          </a:xfrm>
        </p:grpSpPr>
        <p:sp>
          <p:nvSpPr>
            <p:cNvPr id="15" name="object 15"/>
            <p:cNvSpPr/>
            <p:nvPr/>
          </p:nvSpPr>
          <p:spPr>
            <a:xfrm>
              <a:off x="304800" y="2362199"/>
              <a:ext cx="1959610" cy="1219200"/>
            </a:xfrm>
            <a:custGeom>
              <a:avLst/>
              <a:gdLst/>
              <a:ahLst/>
              <a:cxnLst/>
              <a:rect l="l" t="t" r="r" b="b"/>
              <a:pathLst>
                <a:path w="1959610" h="1219200">
                  <a:moveTo>
                    <a:pt x="1959483" y="587883"/>
                  </a:moveTo>
                  <a:lnTo>
                    <a:pt x="1956816" y="529336"/>
                  </a:lnTo>
                  <a:lnTo>
                    <a:pt x="1955419" y="477647"/>
                  </a:lnTo>
                  <a:lnTo>
                    <a:pt x="1953514" y="431927"/>
                  </a:lnTo>
                  <a:lnTo>
                    <a:pt x="1948942" y="390779"/>
                  </a:lnTo>
                  <a:lnTo>
                    <a:pt x="1939925" y="353568"/>
                  </a:lnTo>
                  <a:lnTo>
                    <a:pt x="1924685" y="320040"/>
                  </a:lnTo>
                  <a:lnTo>
                    <a:pt x="1926336" y="320040"/>
                  </a:lnTo>
                  <a:lnTo>
                    <a:pt x="1925955" y="319278"/>
                  </a:lnTo>
                  <a:lnTo>
                    <a:pt x="1901698" y="287020"/>
                  </a:lnTo>
                  <a:lnTo>
                    <a:pt x="1867027" y="255397"/>
                  </a:lnTo>
                  <a:lnTo>
                    <a:pt x="1819910" y="223774"/>
                  </a:lnTo>
                  <a:lnTo>
                    <a:pt x="1793875" y="193167"/>
                  </a:lnTo>
                  <a:lnTo>
                    <a:pt x="1759331" y="159893"/>
                  </a:lnTo>
                  <a:lnTo>
                    <a:pt x="1718183" y="125730"/>
                  </a:lnTo>
                  <a:lnTo>
                    <a:pt x="1672717" y="92075"/>
                  </a:lnTo>
                  <a:lnTo>
                    <a:pt x="1625092" y="60960"/>
                  </a:lnTo>
                  <a:lnTo>
                    <a:pt x="1577213" y="34036"/>
                  </a:lnTo>
                  <a:lnTo>
                    <a:pt x="1531620" y="13208"/>
                  </a:lnTo>
                  <a:lnTo>
                    <a:pt x="1490345" y="0"/>
                  </a:lnTo>
                  <a:lnTo>
                    <a:pt x="1244981" y="5334"/>
                  </a:lnTo>
                  <a:lnTo>
                    <a:pt x="1195959" y="7239"/>
                  </a:lnTo>
                  <a:lnTo>
                    <a:pt x="1146937" y="10033"/>
                  </a:lnTo>
                  <a:lnTo>
                    <a:pt x="1097788" y="13970"/>
                  </a:lnTo>
                  <a:lnTo>
                    <a:pt x="1062736" y="35179"/>
                  </a:lnTo>
                  <a:lnTo>
                    <a:pt x="1050671" y="41910"/>
                  </a:lnTo>
                  <a:lnTo>
                    <a:pt x="1004189" y="57658"/>
                  </a:lnTo>
                  <a:lnTo>
                    <a:pt x="956538" y="69977"/>
                  </a:lnTo>
                  <a:lnTo>
                    <a:pt x="904786" y="82296"/>
                  </a:lnTo>
                  <a:lnTo>
                    <a:pt x="853846" y="96139"/>
                  </a:lnTo>
                  <a:lnTo>
                    <a:pt x="752462" y="125857"/>
                  </a:lnTo>
                  <a:lnTo>
                    <a:pt x="740206" y="131064"/>
                  </a:lnTo>
                  <a:lnTo>
                    <a:pt x="728916" y="138557"/>
                  </a:lnTo>
                  <a:lnTo>
                    <a:pt x="717638" y="146812"/>
                  </a:lnTo>
                  <a:lnTo>
                    <a:pt x="705370" y="153797"/>
                  </a:lnTo>
                  <a:lnTo>
                    <a:pt x="691388" y="156591"/>
                  </a:lnTo>
                  <a:lnTo>
                    <a:pt x="674636" y="157861"/>
                  </a:lnTo>
                  <a:lnTo>
                    <a:pt x="661466" y="160528"/>
                  </a:lnTo>
                  <a:lnTo>
                    <a:pt x="658279" y="167767"/>
                  </a:lnTo>
                  <a:lnTo>
                    <a:pt x="668096" y="179451"/>
                  </a:lnTo>
                  <a:lnTo>
                    <a:pt x="684453" y="185928"/>
                  </a:lnTo>
                  <a:lnTo>
                    <a:pt x="703402" y="190246"/>
                  </a:lnTo>
                  <a:lnTo>
                    <a:pt x="721067" y="195707"/>
                  </a:lnTo>
                  <a:lnTo>
                    <a:pt x="671677" y="208534"/>
                  </a:lnTo>
                  <a:lnTo>
                    <a:pt x="621868" y="218059"/>
                  </a:lnTo>
                  <a:lnTo>
                    <a:pt x="571627" y="225425"/>
                  </a:lnTo>
                  <a:lnTo>
                    <a:pt x="469912" y="237744"/>
                  </a:lnTo>
                  <a:lnTo>
                    <a:pt x="458381" y="244983"/>
                  </a:lnTo>
                  <a:lnTo>
                    <a:pt x="422821" y="265684"/>
                  </a:lnTo>
                  <a:lnTo>
                    <a:pt x="391414" y="272034"/>
                  </a:lnTo>
                  <a:lnTo>
                    <a:pt x="375221" y="274574"/>
                  </a:lnTo>
                  <a:lnTo>
                    <a:pt x="360019" y="279654"/>
                  </a:lnTo>
                  <a:lnTo>
                    <a:pt x="324180" y="298831"/>
                  </a:lnTo>
                  <a:lnTo>
                    <a:pt x="303847" y="311531"/>
                  </a:lnTo>
                  <a:lnTo>
                    <a:pt x="295656" y="319024"/>
                  </a:lnTo>
                  <a:lnTo>
                    <a:pt x="296278" y="322453"/>
                  </a:lnTo>
                  <a:lnTo>
                    <a:pt x="302361" y="323088"/>
                  </a:lnTo>
                  <a:lnTo>
                    <a:pt x="310527" y="322072"/>
                  </a:lnTo>
                  <a:lnTo>
                    <a:pt x="319824" y="320040"/>
                  </a:lnTo>
                  <a:lnTo>
                    <a:pt x="320408" y="320040"/>
                  </a:lnTo>
                  <a:lnTo>
                    <a:pt x="297967" y="326263"/>
                  </a:lnTo>
                  <a:lnTo>
                    <a:pt x="266496" y="335534"/>
                  </a:lnTo>
                  <a:lnTo>
                    <a:pt x="242976" y="353695"/>
                  </a:lnTo>
                  <a:lnTo>
                    <a:pt x="218160" y="369951"/>
                  </a:lnTo>
                  <a:lnTo>
                    <a:pt x="172427" y="405638"/>
                  </a:lnTo>
                  <a:lnTo>
                    <a:pt x="161404" y="437515"/>
                  </a:lnTo>
                  <a:lnTo>
                    <a:pt x="156768" y="447802"/>
                  </a:lnTo>
                  <a:lnTo>
                    <a:pt x="126161" y="494538"/>
                  </a:lnTo>
                  <a:lnTo>
                    <a:pt x="95986" y="539115"/>
                  </a:lnTo>
                  <a:lnTo>
                    <a:pt x="67271" y="583311"/>
                  </a:lnTo>
                  <a:lnTo>
                    <a:pt x="41021" y="628523"/>
                  </a:lnTo>
                  <a:lnTo>
                    <a:pt x="18275" y="676275"/>
                  </a:lnTo>
                  <a:lnTo>
                    <a:pt x="0" y="728218"/>
                  </a:lnTo>
                  <a:lnTo>
                    <a:pt x="2921" y="772795"/>
                  </a:lnTo>
                  <a:lnTo>
                    <a:pt x="5588" y="818388"/>
                  </a:lnTo>
                  <a:lnTo>
                    <a:pt x="9296" y="864489"/>
                  </a:lnTo>
                  <a:lnTo>
                    <a:pt x="15316" y="910209"/>
                  </a:lnTo>
                  <a:lnTo>
                    <a:pt x="24942" y="954913"/>
                  </a:lnTo>
                  <a:lnTo>
                    <a:pt x="39471" y="997712"/>
                  </a:lnTo>
                  <a:lnTo>
                    <a:pt x="60210" y="1037717"/>
                  </a:lnTo>
                  <a:lnTo>
                    <a:pt x="88430" y="1074293"/>
                  </a:lnTo>
                  <a:lnTo>
                    <a:pt x="125412" y="1106805"/>
                  </a:lnTo>
                  <a:lnTo>
                    <a:pt x="178320" y="1140841"/>
                  </a:lnTo>
                  <a:lnTo>
                    <a:pt x="223393" y="1161288"/>
                  </a:lnTo>
                  <a:lnTo>
                    <a:pt x="270408" y="1175512"/>
                  </a:lnTo>
                  <a:lnTo>
                    <a:pt x="329196" y="1191006"/>
                  </a:lnTo>
                  <a:lnTo>
                    <a:pt x="357111" y="1198753"/>
                  </a:lnTo>
                  <a:lnTo>
                    <a:pt x="387985" y="1208024"/>
                  </a:lnTo>
                  <a:lnTo>
                    <a:pt x="423252" y="1219073"/>
                  </a:lnTo>
                  <a:lnTo>
                    <a:pt x="1030986" y="1206754"/>
                  </a:lnTo>
                  <a:lnTo>
                    <a:pt x="1081532" y="1205103"/>
                  </a:lnTo>
                  <a:lnTo>
                    <a:pt x="1135888" y="1201293"/>
                  </a:lnTo>
                  <a:lnTo>
                    <a:pt x="1188466" y="1194435"/>
                  </a:lnTo>
                  <a:lnTo>
                    <a:pt x="1239901" y="1184910"/>
                  </a:lnTo>
                  <a:lnTo>
                    <a:pt x="1290066" y="1173226"/>
                  </a:lnTo>
                  <a:lnTo>
                    <a:pt x="1339469" y="1159764"/>
                  </a:lnTo>
                  <a:lnTo>
                    <a:pt x="1388110" y="1144905"/>
                  </a:lnTo>
                  <a:lnTo>
                    <a:pt x="1436370" y="1129030"/>
                  </a:lnTo>
                  <a:lnTo>
                    <a:pt x="1581277" y="1080135"/>
                  </a:lnTo>
                  <a:lnTo>
                    <a:pt x="1630172" y="1064768"/>
                  </a:lnTo>
                  <a:lnTo>
                    <a:pt x="1667129" y="1030732"/>
                  </a:lnTo>
                  <a:lnTo>
                    <a:pt x="1703070" y="995807"/>
                  </a:lnTo>
                  <a:lnTo>
                    <a:pt x="1737614" y="959739"/>
                  </a:lnTo>
                  <a:lnTo>
                    <a:pt x="1770634" y="922401"/>
                  </a:lnTo>
                  <a:lnTo>
                    <a:pt x="1802003" y="884301"/>
                  </a:lnTo>
                  <a:lnTo>
                    <a:pt x="1831467" y="845058"/>
                  </a:lnTo>
                  <a:lnTo>
                    <a:pt x="1858899" y="804926"/>
                  </a:lnTo>
                  <a:lnTo>
                    <a:pt x="1884172" y="763524"/>
                  </a:lnTo>
                  <a:lnTo>
                    <a:pt x="1907032" y="721106"/>
                  </a:lnTo>
                  <a:lnTo>
                    <a:pt x="1927352" y="677799"/>
                  </a:lnTo>
                  <a:lnTo>
                    <a:pt x="1944878" y="633476"/>
                  </a:lnTo>
                  <a:lnTo>
                    <a:pt x="1959483" y="587883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324" y="2363723"/>
              <a:ext cx="1959610" cy="1219200"/>
            </a:xfrm>
            <a:custGeom>
              <a:avLst/>
              <a:gdLst/>
              <a:ahLst/>
              <a:cxnLst/>
              <a:rect l="l" t="t" r="r" b="b"/>
              <a:pathLst>
                <a:path w="1959610" h="1219200">
                  <a:moveTo>
                    <a:pt x="721106" y="196214"/>
                  </a:moveTo>
                  <a:lnTo>
                    <a:pt x="671779" y="209041"/>
                  </a:lnTo>
                  <a:lnTo>
                    <a:pt x="622033" y="218566"/>
                  </a:lnTo>
                  <a:lnTo>
                    <a:pt x="571868" y="225933"/>
                  </a:lnTo>
                  <a:lnTo>
                    <a:pt x="521284" y="232028"/>
                  </a:lnTo>
                  <a:lnTo>
                    <a:pt x="470293" y="238251"/>
                  </a:lnTo>
                  <a:lnTo>
                    <a:pt x="458774" y="245617"/>
                  </a:lnTo>
                  <a:lnTo>
                    <a:pt x="423252" y="266318"/>
                  </a:lnTo>
                  <a:lnTo>
                    <a:pt x="391896" y="272668"/>
                  </a:lnTo>
                  <a:lnTo>
                    <a:pt x="375729" y="275209"/>
                  </a:lnTo>
                  <a:lnTo>
                    <a:pt x="360540" y="280288"/>
                  </a:lnTo>
                  <a:lnTo>
                    <a:pt x="324751" y="299592"/>
                  </a:lnTo>
                  <a:lnTo>
                    <a:pt x="304444" y="312292"/>
                  </a:lnTo>
                  <a:lnTo>
                    <a:pt x="296265" y="319786"/>
                  </a:lnTo>
                  <a:lnTo>
                    <a:pt x="296887" y="323214"/>
                  </a:lnTo>
                  <a:lnTo>
                    <a:pt x="302958" y="323850"/>
                  </a:lnTo>
                  <a:lnTo>
                    <a:pt x="311124" y="322834"/>
                  </a:lnTo>
                  <a:lnTo>
                    <a:pt x="318058" y="321437"/>
                  </a:lnTo>
                  <a:lnTo>
                    <a:pt x="320408" y="320801"/>
                  </a:lnTo>
                  <a:lnTo>
                    <a:pt x="314832" y="322325"/>
                  </a:lnTo>
                  <a:lnTo>
                    <a:pt x="297967" y="327025"/>
                  </a:lnTo>
                  <a:lnTo>
                    <a:pt x="266496" y="336296"/>
                  </a:lnTo>
                  <a:lnTo>
                    <a:pt x="242976" y="354456"/>
                  </a:lnTo>
                  <a:lnTo>
                    <a:pt x="218160" y="370713"/>
                  </a:lnTo>
                  <a:lnTo>
                    <a:pt x="172427" y="406400"/>
                  </a:lnTo>
                  <a:lnTo>
                    <a:pt x="161404" y="438150"/>
                  </a:lnTo>
                  <a:lnTo>
                    <a:pt x="156768" y="448437"/>
                  </a:lnTo>
                  <a:lnTo>
                    <a:pt x="126161" y="495173"/>
                  </a:lnTo>
                  <a:lnTo>
                    <a:pt x="95986" y="539750"/>
                  </a:lnTo>
                  <a:lnTo>
                    <a:pt x="67271" y="583946"/>
                  </a:lnTo>
                  <a:lnTo>
                    <a:pt x="41021" y="629030"/>
                  </a:lnTo>
                  <a:lnTo>
                    <a:pt x="18275" y="676783"/>
                  </a:lnTo>
                  <a:lnTo>
                    <a:pt x="0" y="728726"/>
                  </a:lnTo>
                  <a:lnTo>
                    <a:pt x="2921" y="773176"/>
                  </a:lnTo>
                  <a:lnTo>
                    <a:pt x="5587" y="818768"/>
                  </a:lnTo>
                  <a:lnTo>
                    <a:pt x="9296" y="864870"/>
                  </a:lnTo>
                  <a:lnTo>
                    <a:pt x="15316" y="910589"/>
                  </a:lnTo>
                  <a:lnTo>
                    <a:pt x="24942" y="955166"/>
                  </a:lnTo>
                  <a:lnTo>
                    <a:pt x="39471" y="997965"/>
                  </a:lnTo>
                  <a:lnTo>
                    <a:pt x="60210" y="1037971"/>
                  </a:lnTo>
                  <a:lnTo>
                    <a:pt x="88430" y="1074547"/>
                  </a:lnTo>
                  <a:lnTo>
                    <a:pt x="125412" y="1107059"/>
                  </a:lnTo>
                  <a:lnTo>
                    <a:pt x="178320" y="1140967"/>
                  </a:lnTo>
                  <a:lnTo>
                    <a:pt x="223393" y="1161414"/>
                  </a:lnTo>
                  <a:lnTo>
                    <a:pt x="270408" y="1175639"/>
                  </a:lnTo>
                  <a:lnTo>
                    <a:pt x="329196" y="1191133"/>
                  </a:lnTo>
                  <a:lnTo>
                    <a:pt x="357111" y="1198879"/>
                  </a:lnTo>
                  <a:lnTo>
                    <a:pt x="387985" y="1208151"/>
                  </a:lnTo>
                  <a:lnTo>
                    <a:pt x="412965" y="1215898"/>
                  </a:lnTo>
                  <a:lnTo>
                    <a:pt x="423252" y="1219200"/>
                  </a:lnTo>
                  <a:lnTo>
                    <a:pt x="473900" y="1218184"/>
                  </a:lnTo>
                  <a:lnTo>
                    <a:pt x="524548" y="1217167"/>
                  </a:lnTo>
                  <a:lnTo>
                    <a:pt x="575195" y="1216278"/>
                  </a:lnTo>
                  <a:lnTo>
                    <a:pt x="625830" y="1215516"/>
                  </a:lnTo>
                  <a:lnTo>
                    <a:pt x="676490" y="1214627"/>
                  </a:lnTo>
                  <a:lnTo>
                    <a:pt x="727138" y="1213739"/>
                  </a:lnTo>
                  <a:lnTo>
                    <a:pt x="777773" y="1212850"/>
                  </a:lnTo>
                  <a:lnTo>
                    <a:pt x="828420" y="1211961"/>
                  </a:lnTo>
                  <a:lnTo>
                    <a:pt x="879055" y="1210945"/>
                  </a:lnTo>
                  <a:lnTo>
                    <a:pt x="929703" y="1209675"/>
                  </a:lnTo>
                  <a:lnTo>
                    <a:pt x="980313" y="1208404"/>
                  </a:lnTo>
                  <a:lnTo>
                    <a:pt x="1030985" y="1206880"/>
                  </a:lnTo>
                  <a:lnTo>
                    <a:pt x="1081532" y="1205229"/>
                  </a:lnTo>
                  <a:lnTo>
                    <a:pt x="1135888" y="1201420"/>
                  </a:lnTo>
                  <a:lnTo>
                    <a:pt x="1188466" y="1194562"/>
                  </a:lnTo>
                  <a:lnTo>
                    <a:pt x="1239901" y="1185037"/>
                  </a:lnTo>
                  <a:lnTo>
                    <a:pt x="1290066" y="1173352"/>
                  </a:lnTo>
                  <a:lnTo>
                    <a:pt x="1339469" y="1159890"/>
                  </a:lnTo>
                  <a:lnTo>
                    <a:pt x="1388109" y="1145031"/>
                  </a:lnTo>
                  <a:lnTo>
                    <a:pt x="1436370" y="1129284"/>
                  </a:lnTo>
                  <a:lnTo>
                    <a:pt x="1484502" y="1112901"/>
                  </a:lnTo>
                  <a:lnTo>
                    <a:pt x="1532763" y="1096517"/>
                  </a:lnTo>
                  <a:lnTo>
                    <a:pt x="1581277" y="1080389"/>
                  </a:lnTo>
                  <a:lnTo>
                    <a:pt x="1630171" y="1065022"/>
                  </a:lnTo>
                  <a:lnTo>
                    <a:pt x="1667128" y="1030986"/>
                  </a:lnTo>
                  <a:lnTo>
                    <a:pt x="1703070" y="996061"/>
                  </a:lnTo>
                  <a:lnTo>
                    <a:pt x="1737614" y="959992"/>
                  </a:lnTo>
                  <a:lnTo>
                    <a:pt x="1770633" y="922781"/>
                  </a:lnTo>
                  <a:lnTo>
                    <a:pt x="1802002" y="884681"/>
                  </a:lnTo>
                  <a:lnTo>
                    <a:pt x="1831467" y="845438"/>
                  </a:lnTo>
                  <a:lnTo>
                    <a:pt x="1858899" y="805306"/>
                  </a:lnTo>
                  <a:lnTo>
                    <a:pt x="1884171" y="764031"/>
                  </a:lnTo>
                  <a:lnTo>
                    <a:pt x="1907032" y="721613"/>
                  </a:lnTo>
                  <a:lnTo>
                    <a:pt x="1927352" y="678306"/>
                  </a:lnTo>
                  <a:lnTo>
                    <a:pt x="1944877" y="633984"/>
                  </a:lnTo>
                  <a:lnTo>
                    <a:pt x="1959483" y="588517"/>
                  </a:lnTo>
                  <a:lnTo>
                    <a:pt x="1956815" y="529971"/>
                  </a:lnTo>
                  <a:lnTo>
                    <a:pt x="1955419" y="478281"/>
                  </a:lnTo>
                  <a:lnTo>
                    <a:pt x="1953514" y="432562"/>
                  </a:lnTo>
                  <a:lnTo>
                    <a:pt x="1948942" y="391540"/>
                  </a:lnTo>
                  <a:lnTo>
                    <a:pt x="1939925" y="354329"/>
                  </a:lnTo>
                  <a:lnTo>
                    <a:pt x="1900174" y="287654"/>
                  </a:lnTo>
                  <a:lnTo>
                    <a:pt x="1865502" y="256031"/>
                  </a:lnTo>
                  <a:lnTo>
                    <a:pt x="1818386" y="224281"/>
                  </a:lnTo>
                  <a:lnTo>
                    <a:pt x="1792477" y="193675"/>
                  </a:lnTo>
                  <a:lnTo>
                    <a:pt x="1757933" y="160274"/>
                  </a:lnTo>
                  <a:lnTo>
                    <a:pt x="1716786" y="125984"/>
                  </a:lnTo>
                  <a:lnTo>
                    <a:pt x="1671446" y="92328"/>
                  </a:lnTo>
                  <a:lnTo>
                    <a:pt x="1623949" y="61087"/>
                  </a:lnTo>
                  <a:lnTo>
                    <a:pt x="1576196" y="34162"/>
                  </a:lnTo>
                  <a:lnTo>
                    <a:pt x="1530603" y="13208"/>
                  </a:lnTo>
                  <a:lnTo>
                    <a:pt x="1489328" y="0"/>
                  </a:lnTo>
                  <a:lnTo>
                    <a:pt x="1440307" y="1397"/>
                  </a:lnTo>
                  <a:lnTo>
                    <a:pt x="1391284" y="2412"/>
                  </a:lnTo>
                  <a:lnTo>
                    <a:pt x="1342263" y="3175"/>
                  </a:lnTo>
                  <a:lnTo>
                    <a:pt x="1293367" y="4063"/>
                  </a:lnTo>
                  <a:lnTo>
                    <a:pt x="1244345" y="5334"/>
                  </a:lnTo>
                  <a:lnTo>
                    <a:pt x="1195323" y="7238"/>
                  </a:lnTo>
                  <a:lnTo>
                    <a:pt x="1146302" y="10033"/>
                  </a:lnTo>
                  <a:lnTo>
                    <a:pt x="1097280" y="13970"/>
                  </a:lnTo>
                  <a:lnTo>
                    <a:pt x="1062228" y="35305"/>
                  </a:lnTo>
                  <a:lnTo>
                    <a:pt x="1050163" y="42037"/>
                  </a:lnTo>
                  <a:lnTo>
                    <a:pt x="1003807" y="57785"/>
                  </a:lnTo>
                  <a:lnTo>
                    <a:pt x="956246" y="70103"/>
                  </a:lnTo>
                  <a:lnTo>
                    <a:pt x="904570" y="82550"/>
                  </a:lnTo>
                  <a:lnTo>
                    <a:pt x="853706" y="96392"/>
                  </a:lnTo>
                  <a:lnTo>
                    <a:pt x="803173" y="110998"/>
                  </a:lnTo>
                  <a:lnTo>
                    <a:pt x="752449" y="126111"/>
                  </a:lnTo>
                  <a:lnTo>
                    <a:pt x="717676" y="147192"/>
                  </a:lnTo>
                  <a:lnTo>
                    <a:pt x="705421" y="154177"/>
                  </a:lnTo>
                  <a:lnTo>
                    <a:pt x="691464" y="156972"/>
                  </a:lnTo>
                  <a:lnTo>
                    <a:pt x="674738" y="158241"/>
                  </a:lnTo>
                  <a:lnTo>
                    <a:pt x="661581" y="160909"/>
                  </a:lnTo>
                  <a:lnTo>
                    <a:pt x="658406" y="168148"/>
                  </a:lnTo>
                  <a:lnTo>
                    <a:pt x="668210" y="179831"/>
                  </a:lnTo>
                  <a:lnTo>
                    <a:pt x="684529" y="186309"/>
                  </a:lnTo>
                  <a:lnTo>
                    <a:pt x="703465" y="190753"/>
                  </a:lnTo>
                  <a:lnTo>
                    <a:pt x="721106" y="19621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216152" y="454151"/>
            <a:ext cx="85725" cy="1076325"/>
            <a:chOff x="1216152" y="454151"/>
            <a:chExt cx="85725" cy="1076325"/>
          </a:xfrm>
        </p:grpSpPr>
        <p:sp>
          <p:nvSpPr>
            <p:cNvPr id="18" name="object 18"/>
            <p:cNvSpPr/>
            <p:nvPr/>
          </p:nvSpPr>
          <p:spPr>
            <a:xfrm>
              <a:off x="1260348" y="726947"/>
              <a:ext cx="0" cy="798830"/>
            </a:xfrm>
            <a:custGeom>
              <a:avLst/>
              <a:gdLst/>
              <a:ahLst/>
              <a:cxnLst/>
              <a:rect l="l" t="t" r="r" b="b"/>
              <a:pathLst>
                <a:path h="798830">
                  <a:moveTo>
                    <a:pt x="0" y="0"/>
                  </a:moveTo>
                  <a:lnTo>
                    <a:pt x="0" y="798576"/>
                  </a:lnTo>
                </a:path>
              </a:pathLst>
            </a:custGeom>
            <a:ln w="39624">
              <a:solidFill>
                <a:srgbClr val="9B2C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9200" y="457199"/>
              <a:ext cx="76200" cy="268605"/>
            </a:xfrm>
            <a:custGeom>
              <a:avLst/>
              <a:gdLst/>
              <a:ahLst/>
              <a:cxnLst/>
              <a:rect l="l" t="t" r="r" b="b"/>
              <a:pathLst>
                <a:path w="76200" h="268605">
                  <a:moveTo>
                    <a:pt x="38100" y="0"/>
                  </a:moveTo>
                  <a:lnTo>
                    <a:pt x="0" y="268224"/>
                  </a:lnTo>
                  <a:lnTo>
                    <a:pt x="76200" y="268224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0724" y="458723"/>
              <a:ext cx="76200" cy="1066800"/>
            </a:xfrm>
            <a:custGeom>
              <a:avLst/>
              <a:gdLst/>
              <a:ahLst/>
              <a:cxnLst/>
              <a:rect l="l" t="t" r="r" b="b"/>
              <a:pathLst>
                <a:path w="76200" h="1066800">
                  <a:moveTo>
                    <a:pt x="0" y="266700"/>
                  </a:moveTo>
                  <a:lnTo>
                    <a:pt x="38100" y="0"/>
                  </a:lnTo>
                  <a:lnTo>
                    <a:pt x="76200" y="266700"/>
                  </a:lnTo>
                  <a:lnTo>
                    <a:pt x="57150" y="266700"/>
                  </a:lnTo>
                  <a:lnTo>
                    <a:pt x="57150" y="1066800"/>
                  </a:lnTo>
                  <a:lnTo>
                    <a:pt x="19050" y="1066800"/>
                  </a:lnTo>
                  <a:lnTo>
                    <a:pt x="19050" y="266700"/>
                  </a:lnTo>
                  <a:lnTo>
                    <a:pt x="0" y="266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26539" y="173084"/>
            <a:ext cx="1727835" cy="113030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800" spc="-10" dirty="0">
                <a:latin typeface="Times New Roman"/>
                <a:cs typeface="Times New Roman"/>
              </a:rPr>
              <a:t>Γή</a:t>
            </a:r>
            <a:r>
              <a:rPr sz="1800" spc="-5" dirty="0">
                <a:latin typeface="Times New Roman"/>
                <a:cs typeface="Times New Roman"/>
              </a:rPr>
              <a:t>ιν</a:t>
            </a:r>
            <a:r>
              <a:rPr sz="1800" dirty="0">
                <a:latin typeface="Times New Roman"/>
                <a:cs typeface="Times New Roman"/>
              </a:rPr>
              <a:t>η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κτιν</a:t>
            </a:r>
            <a:r>
              <a:rPr sz="1800" spc="5" dirty="0">
                <a:latin typeface="Times New Roman"/>
                <a:cs typeface="Times New Roman"/>
              </a:rPr>
              <a:t>ο</a:t>
            </a:r>
            <a:r>
              <a:rPr sz="1800" dirty="0">
                <a:latin typeface="Times New Roman"/>
                <a:cs typeface="Times New Roman"/>
              </a:rPr>
              <a:t>β</a:t>
            </a:r>
            <a:r>
              <a:rPr sz="1800" spc="5" dirty="0">
                <a:latin typeface="Times New Roman"/>
                <a:cs typeface="Times New Roman"/>
              </a:rPr>
              <a:t>ο</a:t>
            </a:r>
            <a:r>
              <a:rPr sz="1800" spc="-10" dirty="0">
                <a:latin typeface="Times New Roman"/>
                <a:cs typeface="Times New Roman"/>
              </a:rPr>
              <a:t>λ</a:t>
            </a:r>
            <a:r>
              <a:rPr sz="1800" spc="-5" dirty="0">
                <a:latin typeface="Times New Roman"/>
                <a:cs typeface="Times New Roman"/>
              </a:rPr>
              <a:t>ία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800" spc="-10" dirty="0">
                <a:latin typeface="Times New Roman"/>
                <a:cs typeface="Times New Roman"/>
              </a:rPr>
              <a:t>δ</a:t>
            </a:r>
            <a:r>
              <a:rPr sz="1800" spc="-5" dirty="0">
                <a:latin typeface="Times New Roman"/>
                <a:cs typeface="Times New Roman"/>
              </a:rPr>
              <a:t>ι</a:t>
            </a:r>
            <a:r>
              <a:rPr sz="1800" spc="-15" dirty="0">
                <a:latin typeface="Times New Roman"/>
                <a:cs typeface="Times New Roman"/>
              </a:rPr>
              <a:t>α</a:t>
            </a:r>
            <a:r>
              <a:rPr sz="1800" spc="-10" dirty="0">
                <a:latin typeface="Times New Roman"/>
                <a:cs typeface="Times New Roman"/>
              </a:rPr>
              <a:t>φ</a:t>
            </a:r>
            <a:r>
              <a:rPr sz="1800" spc="5" dirty="0">
                <a:latin typeface="Times New Roman"/>
                <a:cs typeface="Times New Roman"/>
              </a:rPr>
              <a:t>ε</a:t>
            </a:r>
            <a:r>
              <a:rPr sz="1800" spc="-5" dirty="0">
                <a:latin typeface="Times New Roman"/>
                <a:cs typeface="Times New Roman"/>
              </a:rPr>
              <a:t>ύ</a:t>
            </a:r>
            <a:r>
              <a:rPr sz="1800" spc="-35" dirty="0">
                <a:latin typeface="Times New Roman"/>
                <a:cs typeface="Times New Roman"/>
              </a:rPr>
              <a:t>γ</a:t>
            </a:r>
            <a:r>
              <a:rPr sz="1800" spc="-15" dirty="0">
                <a:latin typeface="Times New Roman"/>
                <a:cs typeface="Times New Roman"/>
              </a:rPr>
              <a:t>ε</a:t>
            </a:r>
            <a:r>
              <a:rPr sz="1800" dirty="0">
                <a:latin typeface="Times New Roman"/>
                <a:cs typeface="Times New Roman"/>
              </a:rPr>
              <a:t>ι</a:t>
            </a:r>
            <a:r>
              <a:rPr sz="1800" spc="-2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σ</a:t>
            </a:r>
            <a:r>
              <a:rPr sz="1800" dirty="0">
                <a:latin typeface="Times New Roman"/>
                <a:cs typeface="Times New Roman"/>
              </a:rPr>
              <a:t>το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διάστημα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5375" y="2372944"/>
            <a:ext cx="133794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40" dirty="0">
                <a:latin typeface="Times New Roman"/>
                <a:cs typeface="Times New Roman"/>
              </a:rPr>
              <a:t>Τ</a:t>
            </a:r>
            <a:r>
              <a:rPr sz="1800" spc="130" dirty="0">
                <a:latin typeface="Times New Roman"/>
                <a:cs typeface="Times New Roman"/>
              </a:rPr>
              <a:t>ο</a:t>
            </a:r>
            <a:r>
              <a:rPr sz="1800" spc="-10" dirty="0">
                <a:latin typeface="Times New Roman"/>
                <a:cs typeface="Times New Roman"/>
              </a:rPr>
              <a:t>μ</a:t>
            </a:r>
            <a:r>
              <a:rPr sz="1800" spc="5" dirty="0">
                <a:latin typeface="Times New Roman"/>
                <a:cs typeface="Times New Roman"/>
              </a:rPr>
              <a:t>ε</a:t>
            </a:r>
            <a:r>
              <a:rPr sz="1800" dirty="0">
                <a:latin typeface="Times New Roman"/>
                <a:cs typeface="Times New Roman"/>
              </a:rPr>
              <a:t>γ</a:t>
            </a:r>
            <a:r>
              <a:rPr sz="1800" spc="-15" dirty="0">
                <a:latin typeface="Times New Roman"/>
                <a:cs typeface="Times New Roman"/>
              </a:rPr>
              <a:t>α</a:t>
            </a:r>
            <a:r>
              <a:rPr sz="1800" spc="-35" dirty="0">
                <a:latin typeface="Times New Roman"/>
                <a:cs typeface="Times New Roman"/>
              </a:rPr>
              <a:t>λ</a:t>
            </a:r>
            <a:r>
              <a:rPr sz="1800" spc="-5" dirty="0">
                <a:latin typeface="Times New Roman"/>
                <a:cs typeface="Times New Roman"/>
              </a:rPr>
              <a:t>ύ</a:t>
            </a:r>
            <a:r>
              <a:rPr sz="1800" spc="-10" dirty="0">
                <a:latin typeface="Times New Roman"/>
                <a:cs typeface="Times New Roman"/>
              </a:rPr>
              <a:t>τ</a:t>
            </a:r>
            <a:r>
              <a:rPr sz="1800" spc="-15" dirty="0">
                <a:latin typeface="Times New Roman"/>
                <a:cs typeface="Times New Roman"/>
              </a:rPr>
              <a:t>ερ</a:t>
            </a:r>
            <a:r>
              <a:rPr sz="1800" dirty="0">
                <a:latin typeface="Times New Roman"/>
                <a:cs typeface="Times New Roman"/>
              </a:rPr>
              <a:t>ο  </a:t>
            </a:r>
            <a:r>
              <a:rPr sz="1800" spc="-5" dirty="0">
                <a:latin typeface="Times New Roman"/>
                <a:cs typeface="Times New Roman"/>
              </a:rPr>
              <a:t>μέρος της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εξερχόμενης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Μμκ</a:t>
            </a:r>
            <a:endParaRPr sz="1800">
              <a:latin typeface="Times New Roman"/>
              <a:cs typeface="Times New Roman"/>
            </a:endParaRPr>
          </a:p>
          <a:p>
            <a:pPr marL="12700" marR="102870" algn="just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ακτινοβολίας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π</a:t>
            </a:r>
            <a:r>
              <a:rPr sz="1800" spc="5" dirty="0">
                <a:latin typeface="Times New Roman"/>
                <a:cs typeface="Times New Roman"/>
              </a:rPr>
              <a:t>ο</a:t>
            </a:r>
            <a:r>
              <a:rPr sz="1800" spc="-15" dirty="0">
                <a:latin typeface="Times New Roman"/>
                <a:cs typeface="Times New Roman"/>
              </a:rPr>
              <a:t>ρρ</a:t>
            </a:r>
            <a:r>
              <a:rPr sz="1800" spc="10" dirty="0">
                <a:latin typeface="Times New Roman"/>
                <a:cs typeface="Times New Roman"/>
              </a:rPr>
              <a:t>ο</a:t>
            </a:r>
            <a:r>
              <a:rPr sz="1800" spc="-10" dirty="0">
                <a:latin typeface="Times New Roman"/>
                <a:cs typeface="Times New Roman"/>
              </a:rPr>
              <a:t>φά</a:t>
            </a: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5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ι  </a:t>
            </a:r>
            <a:r>
              <a:rPr sz="1800" spc="-10" dirty="0">
                <a:latin typeface="Times New Roman"/>
                <a:cs typeface="Times New Roman"/>
              </a:rPr>
              <a:t>στην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5375" y="4294758"/>
            <a:ext cx="12966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ατμόσφαιρα </a:t>
            </a:r>
            <a:r>
              <a:rPr sz="1800" spc="-5" dirty="0">
                <a:latin typeface="Times New Roman"/>
                <a:cs typeface="Times New Roman"/>
              </a:rPr>
              <a:t> (αέρια </a:t>
            </a:r>
            <a:r>
              <a:rPr sz="1800" dirty="0">
                <a:latin typeface="Times New Roman"/>
                <a:cs typeface="Times New Roman"/>
              </a:rPr>
              <a:t> θ</a:t>
            </a:r>
            <a:r>
              <a:rPr sz="1800" spc="10" dirty="0">
                <a:latin typeface="Times New Roman"/>
                <a:cs typeface="Times New Roman"/>
              </a:rPr>
              <a:t>ε</a:t>
            </a:r>
            <a:r>
              <a:rPr sz="1800" spc="-15" dirty="0">
                <a:latin typeface="Times New Roman"/>
                <a:cs typeface="Times New Roman"/>
              </a:rPr>
              <a:t>ρ</a:t>
            </a:r>
            <a:r>
              <a:rPr sz="1800" spc="-5" dirty="0">
                <a:latin typeface="Times New Roman"/>
                <a:cs typeface="Times New Roman"/>
              </a:rPr>
              <a:t>μ</a:t>
            </a:r>
            <a:r>
              <a:rPr sz="1800" spc="5" dirty="0">
                <a:latin typeface="Times New Roman"/>
                <a:cs typeface="Times New Roman"/>
              </a:rPr>
              <a:t>ο</a:t>
            </a:r>
            <a:r>
              <a:rPr sz="1800" dirty="0">
                <a:latin typeface="Times New Roman"/>
                <a:cs typeface="Times New Roman"/>
              </a:rPr>
              <a:t>κ</a:t>
            </a:r>
            <a:r>
              <a:rPr sz="1800" spc="5" dirty="0">
                <a:latin typeface="Times New Roman"/>
                <a:cs typeface="Times New Roman"/>
              </a:rPr>
              <a:t>η</a:t>
            </a:r>
            <a:r>
              <a:rPr sz="1800" spc="-25" dirty="0">
                <a:latin typeface="Times New Roman"/>
                <a:cs typeface="Times New Roman"/>
              </a:rPr>
              <a:t>π</a:t>
            </a:r>
            <a:r>
              <a:rPr sz="1800" spc="-5" dirty="0">
                <a:latin typeface="Times New Roman"/>
                <a:cs typeface="Times New Roman"/>
              </a:rPr>
              <a:t>ί</a:t>
            </a:r>
            <a:r>
              <a:rPr sz="1800" spc="10" dirty="0">
                <a:latin typeface="Times New Roman"/>
                <a:cs typeface="Times New Roman"/>
              </a:rPr>
              <a:t>ο</a:t>
            </a:r>
            <a:r>
              <a:rPr sz="1800" spc="-5" dirty="0">
                <a:latin typeface="Times New Roman"/>
                <a:cs typeface="Times New Roman"/>
              </a:rPr>
              <a:t>υ</a:t>
            </a:r>
            <a:r>
              <a:rPr sz="1800" dirty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720588" y="237490"/>
            <a:ext cx="162813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Ατμοσφαιρική 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 ακτινοβολία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ι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α</a:t>
            </a:r>
            <a:r>
              <a:rPr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φ</a:t>
            </a:r>
            <a:r>
              <a:rPr sz="1800" spc="10" dirty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ύ</a:t>
            </a:r>
            <a:r>
              <a:rPr sz="1800" spc="-35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ι</a:t>
            </a:r>
            <a:r>
              <a:rPr sz="18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ρ</a:t>
            </a:r>
            <a:r>
              <a:rPr sz="1800" spc="10" dirty="0">
                <a:solidFill>
                  <a:srgbClr val="000000"/>
                </a:solidFill>
                <a:latin typeface="Times New Roman"/>
                <a:cs typeface="Times New Roman"/>
              </a:rPr>
              <a:t>ο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ς</a:t>
            </a:r>
            <a:r>
              <a:rPr sz="1800" spc="-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το  </a:t>
            </a:r>
            <a:r>
              <a:rPr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διάστημα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2988" y="2068448"/>
            <a:ext cx="2539365" cy="240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4405">
              <a:lnSpc>
                <a:spcPct val="100000"/>
              </a:lnSpc>
              <a:spcBef>
                <a:spcPts val="100"/>
              </a:spcBef>
            </a:pPr>
            <a:r>
              <a:rPr sz="1800" i="1" spc="-305" dirty="0">
                <a:latin typeface="Times New Roman"/>
                <a:cs typeface="Times New Roman"/>
              </a:rPr>
              <a:t>Τ</a:t>
            </a:r>
            <a:r>
              <a:rPr sz="1800" i="1" dirty="0">
                <a:latin typeface="Times New Roman"/>
                <a:cs typeface="Times New Roman"/>
              </a:rPr>
              <a:t>α</a:t>
            </a:r>
            <a:r>
              <a:rPr sz="1800" i="1" spc="-27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α</a:t>
            </a:r>
            <a:r>
              <a:rPr sz="1800" i="1" spc="5" dirty="0">
                <a:latin typeface="Times New Roman"/>
                <a:cs typeface="Times New Roman"/>
              </a:rPr>
              <a:t>έ</a:t>
            </a:r>
            <a:r>
              <a:rPr sz="1800" i="1" dirty="0">
                <a:latin typeface="Times New Roman"/>
                <a:cs typeface="Times New Roman"/>
              </a:rPr>
              <a:t>ρια</a:t>
            </a:r>
            <a:endParaRPr sz="1800">
              <a:latin typeface="Times New Roman"/>
              <a:cs typeface="Times New Roman"/>
            </a:endParaRPr>
          </a:p>
          <a:p>
            <a:pPr marL="954405" marR="157480">
              <a:lnSpc>
                <a:spcPct val="100000"/>
              </a:lnSpc>
            </a:pPr>
            <a:r>
              <a:rPr sz="1800" i="1" spc="-5" dirty="0">
                <a:latin typeface="Times New Roman"/>
                <a:cs typeface="Times New Roman"/>
              </a:rPr>
              <a:t>θερμοκηπίου </a:t>
            </a:r>
            <a:r>
              <a:rPr sz="1800" i="1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ε</a:t>
            </a:r>
            <a:r>
              <a:rPr sz="1800" i="1" dirty="0">
                <a:latin typeface="Times New Roman"/>
                <a:cs typeface="Times New Roman"/>
              </a:rPr>
              <a:t>κ</a:t>
            </a:r>
            <a:r>
              <a:rPr sz="1800" i="1" spc="5" dirty="0">
                <a:latin typeface="Times New Roman"/>
                <a:cs typeface="Times New Roman"/>
              </a:rPr>
              <a:t>πέμπ</a:t>
            </a:r>
            <a:r>
              <a:rPr sz="1800" i="1" spc="-15" dirty="0">
                <a:latin typeface="Times New Roman"/>
                <a:cs typeface="Times New Roman"/>
              </a:rPr>
              <a:t>ου</a:t>
            </a:r>
            <a:r>
              <a:rPr sz="1800" i="1" dirty="0">
                <a:latin typeface="Times New Roman"/>
                <a:cs typeface="Times New Roman"/>
              </a:rPr>
              <a:t>ν</a:t>
            </a:r>
            <a:r>
              <a:rPr sz="1800" i="1" spc="-7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Μ</a:t>
            </a:r>
            <a:r>
              <a:rPr sz="1800" i="1" spc="5" dirty="0">
                <a:latin typeface="Times New Roman"/>
                <a:cs typeface="Times New Roman"/>
              </a:rPr>
              <a:t>μ</a:t>
            </a:r>
            <a:r>
              <a:rPr sz="1800" i="1" dirty="0">
                <a:latin typeface="Times New Roman"/>
                <a:cs typeface="Times New Roman"/>
              </a:rPr>
              <a:t>κ</a:t>
            </a:r>
            <a:endParaRPr sz="1800">
              <a:latin typeface="Times New Roman"/>
              <a:cs typeface="Times New Roman"/>
            </a:endParaRPr>
          </a:p>
          <a:p>
            <a:pPr marL="954405">
              <a:lnSpc>
                <a:spcPct val="100000"/>
              </a:lnSpc>
            </a:pPr>
            <a:r>
              <a:rPr sz="1800" i="1" spc="-10" dirty="0">
                <a:latin typeface="Times New Roman"/>
                <a:cs typeface="Times New Roman"/>
              </a:rPr>
              <a:t>α</a:t>
            </a:r>
            <a:r>
              <a:rPr sz="1800" i="1" dirty="0">
                <a:latin typeface="Times New Roman"/>
                <a:cs typeface="Times New Roman"/>
              </a:rPr>
              <a:t>κτ</a:t>
            </a:r>
            <a:r>
              <a:rPr sz="1800" i="1" spc="5" dirty="0">
                <a:latin typeface="Times New Roman"/>
                <a:cs typeface="Times New Roman"/>
              </a:rPr>
              <a:t>ι</a:t>
            </a:r>
            <a:r>
              <a:rPr sz="1800" i="1" spc="-10" dirty="0">
                <a:latin typeface="Times New Roman"/>
                <a:cs typeface="Times New Roman"/>
              </a:rPr>
              <a:t>ν</a:t>
            </a:r>
            <a:r>
              <a:rPr sz="1800" i="1" spc="10" dirty="0">
                <a:latin typeface="Times New Roman"/>
                <a:cs typeface="Times New Roman"/>
              </a:rPr>
              <a:t>ο</a:t>
            </a:r>
            <a:r>
              <a:rPr sz="1800" i="1" spc="-10" dirty="0">
                <a:latin typeface="Times New Roman"/>
                <a:cs typeface="Times New Roman"/>
              </a:rPr>
              <a:t>β</a:t>
            </a:r>
            <a:r>
              <a:rPr sz="1800" i="1" spc="10" dirty="0">
                <a:latin typeface="Times New Roman"/>
                <a:cs typeface="Times New Roman"/>
              </a:rPr>
              <a:t>ο</a:t>
            </a:r>
            <a:r>
              <a:rPr sz="1800" i="1" spc="-15" dirty="0">
                <a:latin typeface="Times New Roman"/>
                <a:cs typeface="Times New Roman"/>
              </a:rPr>
              <a:t>λ</a:t>
            </a:r>
            <a:r>
              <a:rPr sz="1800" i="1" dirty="0">
                <a:latin typeface="Times New Roman"/>
                <a:cs typeface="Times New Roman"/>
              </a:rPr>
              <a:t>ία</a:t>
            </a:r>
            <a:r>
              <a:rPr sz="1800" i="1" spc="-160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π</a:t>
            </a:r>
            <a:r>
              <a:rPr sz="1800" i="1" dirty="0">
                <a:latin typeface="Times New Roman"/>
                <a:cs typeface="Times New Roman"/>
              </a:rPr>
              <a:t>ρ</a:t>
            </a:r>
            <a:r>
              <a:rPr sz="1800" i="1" spc="10" dirty="0">
                <a:latin typeface="Times New Roman"/>
                <a:cs typeface="Times New Roman"/>
              </a:rPr>
              <a:t>ο</a:t>
            </a:r>
            <a:r>
              <a:rPr sz="1800" i="1" dirty="0">
                <a:latin typeface="Times New Roman"/>
                <a:cs typeface="Times New Roman"/>
              </a:rPr>
              <a:t>ς</a:t>
            </a:r>
            <a:endParaRPr sz="1800">
              <a:latin typeface="Times New Roman"/>
              <a:cs typeface="Times New Roman"/>
            </a:endParaRPr>
          </a:p>
          <a:p>
            <a:pPr marL="954405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το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διάστημα</a:t>
            </a:r>
            <a:r>
              <a:rPr sz="1800" i="1" spc="-7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και</a:t>
            </a:r>
            <a:endParaRPr sz="1800">
              <a:latin typeface="Times New Roman"/>
              <a:cs typeface="Times New Roman"/>
            </a:endParaRPr>
          </a:p>
          <a:p>
            <a:pPr marL="954405">
              <a:lnSpc>
                <a:spcPct val="100000"/>
              </a:lnSpc>
              <a:spcBef>
                <a:spcPts val="5"/>
              </a:spcBef>
            </a:pPr>
            <a:r>
              <a:rPr sz="1800" i="1" dirty="0">
                <a:latin typeface="Times New Roman"/>
                <a:cs typeface="Times New Roman"/>
              </a:rPr>
              <a:t>την</a:t>
            </a:r>
            <a:r>
              <a:rPr sz="1800" i="1" spc="-100" dirty="0">
                <a:latin typeface="Times New Roman"/>
                <a:cs typeface="Times New Roman"/>
              </a:rPr>
              <a:t> </a:t>
            </a:r>
            <a:r>
              <a:rPr sz="1800" i="1" spc="10" dirty="0">
                <a:latin typeface="Times New Roman"/>
                <a:cs typeface="Times New Roman"/>
              </a:rPr>
              <a:t>επ</a:t>
            </a:r>
            <a:r>
              <a:rPr sz="1800" i="1" dirty="0">
                <a:latin typeface="Times New Roman"/>
                <a:cs typeface="Times New Roman"/>
              </a:rPr>
              <a:t>ι</a:t>
            </a:r>
            <a:r>
              <a:rPr sz="1800" i="1" spc="-10" dirty="0">
                <a:latin typeface="Times New Roman"/>
                <a:cs typeface="Times New Roman"/>
              </a:rPr>
              <a:t>φά</a:t>
            </a:r>
            <a:r>
              <a:rPr sz="1800" i="1" dirty="0">
                <a:latin typeface="Times New Roman"/>
                <a:cs typeface="Times New Roman"/>
              </a:rPr>
              <a:t>ν</a:t>
            </a:r>
            <a:r>
              <a:rPr sz="1800" i="1" spc="5" dirty="0">
                <a:latin typeface="Times New Roman"/>
                <a:cs typeface="Times New Roman"/>
              </a:rPr>
              <a:t>ε</a:t>
            </a:r>
            <a:r>
              <a:rPr sz="1800" i="1" dirty="0">
                <a:latin typeface="Times New Roman"/>
                <a:cs typeface="Times New Roman"/>
              </a:rPr>
              <a:t>ια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800" dirty="0">
                <a:latin typeface="Times New Roman"/>
                <a:cs typeface="Times New Roman"/>
              </a:rPr>
              <a:t>Μέρος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της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ατμοσφαιρικής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72988" y="4442586"/>
            <a:ext cx="1986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ακτινοβολίας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π</a:t>
            </a:r>
            <a:r>
              <a:rPr sz="1800" spc="10" dirty="0">
                <a:latin typeface="Times New Roman"/>
                <a:cs typeface="Times New Roman"/>
              </a:rPr>
              <a:t>ο</a:t>
            </a:r>
            <a:r>
              <a:rPr sz="1800" spc="-15" dirty="0">
                <a:latin typeface="Times New Roman"/>
                <a:cs typeface="Times New Roman"/>
              </a:rPr>
              <a:t>ρρ</a:t>
            </a:r>
            <a:r>
              <a:rPr sz="1800" spc="5" dirty="0">
                <a:latin typeface="Times New Roman"/>
                <a:cs typeface="Times New Roman"/>
              </a:rPr>
              <a:t>ο</a:t>
            </a:r>
            <a:r>
              <a:rPr sz="1800" spc="-10" dirty="0">
                <a:latin typeface="Times New Roman"/>
                <a:cs typeface="Times New Roman"/>
              </a:rPr>
              <a:t>φά</a:t>
            </a:r>
            <a:r>
              <a:rPr sz="1800" dirty="0">
                <a:latin typeface="Times New Roman"/>
                <a:cs typeface="Times New Roman"/>
              </a:rPr>
              <a:t>τ</a:t>
            </a:r>
            <a:r>
              <a:rPr sz="1800" spc="-15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ι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α</a:t>
            </a:r>
            <a:r>
              <a:rPr sz="1800" dirty="0">
                <a:latin typeface="Times New Roman"/>
                <a:cs typeface="Times New Roman"/>
              </a:rPr>
              <a:t>πό</a:t>
            </a:r>
            <a:r>
              <a:rPr sz="1800" spc="-21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τ</a:t>
            </a:r>
            <a:r>
              <a:rPr sz="1800" spc="-35" dirty="0">
                <a:latin typeface="Times New Roman"/>
                <a:cs typeface="Times New Roman"/>
              </a:rPr>
              <a:t>η</a:t>
            </a:r>
            <a:r>
              <a:rPr sz="1800" dirty="0">
                <a:latin typeface="Times New Roman"/>
                <a:cs typeface="Times New Roman"/>
              </a:rPr>
              <a:t>ν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επιφάνεια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Ένα</a:t>
            </a:r>
            <a:r>
              <a:rPr spc="-50" dirty="0"/>
              <a:t> </a:t>
            </a:r>
            <a:r>
              <a:rPr dirty="0"/>
              <a:t>απλό</a:t>
            </a:r>
            <a:r>
              <a:rPr spc="-100" dirty="0"/>
              <a:t> </a:t>
            </a:r>
            <a:r>
              <a:rPr spc="-25" dirty="0"/>
              <a:t>μοντέλο</a:t>
            </a:r>
            <a:r>
              <a:rPr spc="40" dirty="0"/>
              <a:t> </a:t>
            </a:r>
            <a:r>
              <a:rPr spc="-10" dirty="0"/>
              <a:t>υπολογισμού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292100" algn="just">
              <a:lnSpc>
                <a:spcPct val="100000"/>
              </a:lnSpc>
              <a:spcBef>
                <a:spcPts val="1135"/>
              </a:spcBef>
            </a:pPr>
            <a:r>
              <a:rPr spc="-175" dirty="0"/>
              <a:t>Τ</a:t>
            </a:r>
            <a:r>
              <a:rPr spc="-55" dirty="0"/>
              <a:t>ρ</a:t>
            </a:r>
            <a:r>
              <a:rPr spc="-60" dirty="0"/>
              <a:t>εί</a:t>
            </a:r>
            <a:r>
              <a:rPr dirty="0"/>
              <a:t>ς</a:t>
            </a:r>
            <a:r>
              <a:rPr spc="-100" dirty="0"/>
              <a:t> </a:t>
            </a:r>
            <a:r>
              <a:rPr dirty="0"/>
              <a:t>υπ</a:t>
            </a:r>
            <a:r>
              <a:rPr spc="-10" dirty="0"/>
              <a:t>ο</a:t>
            </a:r>
            <a:r>
              <a:rPr spc="5" dirty="0"/>
              <a:t>θ</a:t>
            </a:r>
            <a:r>
              <a:rPr spc="-10" dirty="0"/>
              <a:t>έ</a:t>
            </a:r>
            <a:r>
              <a:rPr dirty="0"/>
              <a:t>σ</a:t>
            </a:r>
            <a:r>
              <a:rPr spc="-15" dirty="0"/>
              <a:t>ε</a:t>
            </a:r>
            <a:r>
              <a:rPr spc="-10" dirty="0"/>
              <a:t>ι</a:t>
            </a:r>
            <a:r>
              <a:rPr dirty="0"/>
              <a:t>ς</a:t>
            </a:r>
            <a:r>
              <a:rPr spc="30" dirty="0">
                <a:latin typeface="Times New Roman"/>
                <a:cs typeface="Times New Roman"/>
              </a:rPr>
              <a:t>:</a:t>
            </a:r>
          </a:p>
          <a:p>
            <a:pPr marL="292100" marR="30480" indent="-228600" algn="just">
              <a:lnSpc>
                <a:spcPct val="98100"/>
              </a:lnSpc>
              <a:spcBef>
                <a:spcPts val="1085"/>
              </a:spcBef>
              <a:buClr>
                <a:srgbClr val="9B2C1F"/>
              </a:buClr>
              <a:buSzPct val="83333"/>
              <a:buFont typeface="Segoe UI Symbol"/>
              <a:buChar char="⚫"/>
              <a:tabLst>
                <a:tab pos="292100" algn="l"/>
              </a:tabLst>
            </a:pPr>
            <a:r>
              <a:rPr dirty="0"/>
              <a:t>Η </a:t>
            </a:r>
            <a:r>
              <a:rPr spc="-15" dirty="0"/>
              <a:t>εισερχόμενη </a:t>
            </a:r>
            <a:r>
              <a:rPr spc="-5" dirty="0"/>
              <a:t>(στην </a:t>
            </a:r>
            <a:r>
              <a:rPr spc="-10" dirty="0"/>
              <a:t>ατμόσφαιρα) </a:t>
            </a:r>
            <a:r>
              <a:rPr spc="-5" dirty="0"/>
              <a:t>μμκ</a:t>
            </a:r>
            <a:r>
              <a:rPr dirty="0"/>
              <a:t> ακτινοβολία </a:t>
            </a:r>
            <a:r>
              <a:rPr spc="5" dirty="0"/>
              <a:t> </a:t>
            </a:r>
            <a:r>
              <a:rPr spc="-5" dirty="0"/>
              <a:t>(μετά την </a:t>
            </a:r>
            <a:r>
              <a:rPr spc="-10" dirty="0"/>
              <a:t>αφαίρεση </a:t>
            </a:r>
            <a:r>
              <a:rPr spc="-15" dirty="0"/>
              <a:t>της </a:t>
            </a:r>
            <a:r>
              <a:rPr spc="5" dirty="0"/>
              <a:t>ανακλώμενης) </a:t>
            </a:r>
            <a:r>
              <a:rPr spc="-5" dirty="0"/>
              <a:t>διαδίδεται δια </a:t>
            </a:r>
            <a:r>
              <a:rPr spc="-515" dirty="0"/>
              <a:t> </a:t>
            </a:r>
            <a:r>
              <a:rPr spc="-5" dirty="0"/>
              <a:t>μέσω</a:t>
            </a:r>
            <a:r>
              <a:rPr dirty="0"/>
              <a:t> </a:t>
            </a:r>
            <a:r>
              <a:rPr spc="-5" dirty="0"/>
              <a:t>της</a:t>
            </a:r>
            <a:r>
              <a:rPr dirty="0"/>
              <a:t> </a:t>
            </a:r>
            <a:r>
              <a:rPr spc="-10" dirty="0"/>
              <a:t>ατμόσφαιρας</a:t>
            </a:r>
            <a:r>
              <a:rPr spc="-5" dirty="0"/>
              <a:t> </a:t>
            </a:r>
            <a:r>
              <a:rPr dirty="0"/>
              <a:t>και</a:t>
            </a:r>
            <a:r>
              <a:rPr spc="5" dirty="0"/>
              <a:t> </a:t>
            </a:r>
            <a:r>
              <a:rPr dirty="0"/>
              <a:t>τελικά</a:t>
            </a:r>
            <a:r>
              <a:rPr spc="5" dirty="0"/>
              <a:t> </a:t>
            </a:r>
            <a:r>
              <a:rPr spc="-15" dirty="0"/>
              <a:t>απορροφάται </a:t>
            </a:r>
            <a:r>
              <a:rPr spc="-10" dirty="0"/>
              <a:t> πλήρως</a:t>
            </a:r>
            <a:r>
              <a:rPr spc="-30" dirty="0"/>
              <a:t> </a:t>
            </a:r>
            <a:r>
              <a:rPr spc="-10" dirty="0"/>
              <a:t>από </a:t>
            </a:r>
            <a:r>
              <a:rPr spc="-5" dirty="0"/>
              <a:t>την</a:t>
            </a:r>
            <a:r>
              <a:rPr spc="-85" dirty="0"/>
              <a:t> </a:t>
            </a:r>
            <a:r>
              <a:rPr spc="-10" dirty="0"/>
              <a:t>επιφάνεια.</a:t>
            </a:r>
          </a:p>
          <a:p>
            <a:pPr marL="292100" indent="-228600" algn="just">
              <a:lnSpc>
                <a:spcPct val="100000"/>
              </a:lnSpc>
              <a:spcBef>
                <a:spcPts val="5"/>
              </a:spcBef>
              <a:buClr>
                <a:srgbClr val="9B2C1F"/>
              </a:buClr>
              <a:buSzPct val="83333"/>
              <a:buFont typeface="Segoe UI Symbol"/>
              <a:buChar char="⚫"/>
              <a:tabLst>
                <a:tab pos="292100" algn="l"/>
              </a:tabLst>
            </a:pPr>
            <a:r>
              <a:rPr dirty="0"/>
              <a:t>Η </a:t>
            </a:r>
            <a:r>
              <a:rPr spc="-10" dirty="0"/>
              <a:t>επιφάνεια</a:t>
            </a:r>
            <a:r>
              <a:rPr spc="15" dirty="0"/>
              <a:t> </a:t>
            </a:r>
            <a:r>
              <a:rPr spc="-5" dirty="0"/>
              <a:t>συμπεριφέρεται</a:t>
            </a:r>
            <a:r>
              <a:rPr spc="-60" dirty="0"/>
              <a:t> </a:t>
            </a:r>
            <a:r>
              <a:rPr dirty="0"/>
              <a:t>ως</a:t>
            </a:r>
            <a:r>
              <a:rPr spc="-5" dirty="0"/>
              <a:t> μέλαν</a:t>
            </a:r>
            <a:r>
              <a:rPr spc="10" dirty="0"/>
              <a:t> </a:t>
            </a:r>
            <a:r>
              <a:rPr spc="-5" dirty="0"/>
              <a:t>σώμα</a:t>
            </a:r>
            <a:r>
              <a:rPr spc="-105" dirty="0"/>
              <a:t> </a:t>
            </a:r>
            <a:r>
              <a:rPr spc="-45" dirty="0"/>
              <a:t>(</a:t>
            </a:r>
            <a:r>
              <a:rPr i="1" spc="-45" dirty="0">
                <a:latin typeface="Calibri"/>
                <a:cs typeface="Calibri"/>
              </a:rPr>
              <a:t>T</a:t>
            </a:r>
            <a:r>
              <a:rPr sz="2400" i="1" spc="-67" baseline="-13888" dirty="0">
                <a:latin typeface="Calibri"/>
                <a:cs typeface="Calibri"/>
              </a:rPr>
              <a:t>g</a:t>
            </a:r>
            <a:r>
              <a:rPr sz="2400" spc="-45" dirty="0"/>
              <a:t>).</a:t>
            </a:r>
            <a:endParaRPr sz="2400">
              <a:latin typeface="Calibri"/>
              <a:cs typeface="Calibri"/>
            </a:endParaRPr>
          </a:p>
          <a:p>
            <a:pPr marL="292100" marR="33655" indent="-228600" algn="just">
              <a:lnSpc>
                <a:spcPct val="97100"/>
              </a:lnSpc>
              <a:spcBef>
                <a:spcPts val="1095"/>
              </a:spcBef>
              <a:buClr>
                <a:srgbClr val="9B2C1F"/>
              </a:buClr>
              <a:buSzPct val="83333"/>
              <a:buFont typeface="Segoe UI Symbol"/>
              <a:buChar char="⚫"/>
              <a:tabLst>
                <a:tab pos="292100" algn="l"/>
              </a:tabLst>
            </a:pPr>
            <a:r>
              <a:rPr dirty="0"/>
              <a:t>Η</a:t>
            </a:r>
            <a:r>
              <a:rPr spc="5" dirty="0"/>
              <a:t> </a:t>
            </a:r>
            <a:r>
              <a:rPr spc="-5" dirty="0"/>
              <a:t>ατμόσφαιρα</a:t>
            </a:r>
            <a:r>
              <a:rPr dirty="0"/>
              <a:t> </a:t>
            </a:r>
            <a:r>
              <a:rPr spc="-10" dirty="0"/>
              <a:t>απορροφά</a:t>
            </a:r>
            <a:r>
              <a:rPr spc="-5" dirty="0"/>
              <a:t> </a:t>
            </a:r>
            <a:r>
              <a:rPr dirty="0"/>
              <a:t>το</a:t>
            </a:r>
            <a:r>
              <a:rPr spc="5" dirty="0"/>
              <a:t> </a:t>
            </a:r>
            <a:r>
              <a:rPr dirty="0"/>
              <a:t>σύνολο</a:t>
            </a:r>
            <a:r>
              <a:rPr spc="530" dirty="0"/>
              <a:t> </a:t>
            </a:r>
            <a:r>
              <a:rPr spc="-5" dirty="0"/>
              <a:t>της </a:t>
            </a:r>
            <a:r>
              <a:rPr dirty="0"/>
              <a:t> ακτινοβολίας και </a:t>
            </a:r>
            <a:r>
              <a:rPr spc="-10" dirty="0"/>
              <a:t>επαν</a:t>
            </a:r>
            <a:r>
              <a:rPr spc="-10" dirty="0">
                <a:latin typeface="Times New Roman"/>
                <a:cs typeface="Times New Roman"/>
              </a:rPr>
              <a:t>-</a:t>
            </a:r>
            <a:r>
              <a:rPr spc="-10" dirty="0"/>
              <a:t>εκπέμπει </a:t>
            </a:r>
            <a:r>
              <a:rPr spc="-5" dirty="0"/>
              <a:t>ως μέλαν </a:t>
            </a:r>
            <a:r>
              <a:rPr spc="-10" dirty="0"/>
              <a:t>σώμα </a:t>
            </a:r>
            <a:r>
              <a:rPr dirty="0"/>
              <a:t>και </a:t>
            </a:r>
            <a:r>
              <a:rPr spc="5" dirty="0"/>
              <a:t> </a:t>
            </a:r>
            <a:r>
              <a:rPr spc="-5" dirty="0"/>
              <a:t>προς</a:t>
            </a:r>
            <a:r>
              <a:rPr spc="-10" dirty="0"/>
              <a:t> </a:t>
            </a:r>
            <a:r>
              <a:rPr dirty="0"/>
              <a:t>το</a:t>
            </a:r>
            <a:r>
              <a:rPr spc="-5" dirty="0"/>
              <a:t> διάστημα</a:t>
            </a:r>
            <a:r>
              <a:rPr spc="5" dirty="0"/>
              <a:t> </a:t>
            </a:r>
            <a:r>
              <a:rPr dirty="0"/>
              <a:t>και</a:t>
            </a:r>
            <a:r>
              <a:rPr spc="-15" dirty="0"/>
              <a:t> </a:t>
            </a:r>
            <a:r>
              <a:rPr spc="-5" dirty="0"/>
              <a:t>προς</a:t>
            </a:r>
            <a:r>
              <a:rPr spc="-40" dirty="0"/>
              <a:t> </a:t>
            </a:r>
            <a:r>
              <a:rPr spc="-5" dirty="0"/>
              <a:t>την</a:t>
            </a:r>
            <a:r>
              <a:rPr spc="15" dirty="0"/>
              <a:t> </a:t>
            </a:r>
            <a:r>
              <a:rPr spc="-10" dirty="0"/>
              <a:t>επιφάνεια</a:t>
            </a:r>
            <a:r>
              <a:rPr spc="5" dirty="0"/>
              <a:t> </a:t>
            </a:r>
            <a:r>
              <a:rPr dirty="0"/>
              <a:t>της</a:t>
            </a:r>
            <a:r>
              <a:rPr spc="-80" dirty="0"/>
              <a:t> </a:t>
            </a:r>
            <a:r>
              <a:rPr spc="-5" dirty="0"/>
              <a:t>Γης.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4817" y="1833753"/>
            <a:ext cx="44926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5" dirty="0">
                <a:solidFill>
                  <a:srgbClr val="696161"/>
                </a:solidFill>
                <a:latin typeface="Franklin Gothic Medium"/>
                <a:cs typeface="Franklin Gothic Medium"/>
              </a:rPr>
              <a:t>E</a:t>
            </a:r>
            <a:r>
              <a:rPr sz="2400" spc="-25" dirty="0">
                <a:solidFill>
                  <a:srgbClr val="696161"/>
                </a:solidFill>
                <a:latin typeface="Calibri"/>
                <a:cs typeface="Calibri"/>
              </a:rPr>
              <a:t>ν</a:t>
            </a:r>
            <a:r>
              <a:rPr sz="2400" spc="-15" dirty="0">
                <a:solidFill>
                  <a:srgbClr val="696161"/>
                </a:solidFill>
                <a:latin typeface="Calibri"/>
                <a:cs typeface="Calibri"/>
              </a:rPr>
              <a:t>ε</a:t>
            </a:r>
            <a:r>
              <a:rPr sz="2400" spc="-50" dirty="0">
                <a:solidFill>
                  <a:srgbClr val="696161"/>
                </a:solidFill>
                <a:latin typeface="Calibri"/>
                <a:cs typeface="Calibri"/>
              </a:rPr>
              <a:t>ρ</a:t>
            </a:r>
            <a:r>
              <a:rPr sz="2400" spc="-20" dirty="0">
                <a:solidFill>
                  <a:srgbClr val="696161"/>
                </a:solidFill>
                <a:latin typeface="Calibri"/>
                <a:cs typeface="Calibri"/>
              </a:rPr>
              <a:t>γ</a:t>
            </a:r>
            <a:r>
              <a:rPr sz="2400" spc="-15" dirty="0">
                <a:solidFill>
                  <a:srgbClr val="696161"/>
                </a:solidFill>
                <a:latin typeface="Calibri"/>
                <a:cs typeface="Calibri"/>
              </a:rPr>
              <a:t>ε</a:t>
            </a:r>
            <a:r>
              <a:rPr sz="2400" spc="-35" dirty="0">
                <a:solidFill>
                  <a:srgbClr val="696161"/>
                </a:solidFill>
                <a:latin typeface="Calibri"/>
                <a:cs typeface="Calibri"/>
              </a:rPr>
              <a:t>ι</a:t>
            </a:r>
            <a:r>
              <a:rPr sz="2400" spc="-20" dirty="0">
                <a:solidFill>
                  <a:srgbClr val="696161"/>
                </a:solidFill>
                <a:latin typeface="Calibri"/>
                <a:cs typeface="Calibri"/>
              </a:rPr>
              <a:t>α</a:t>
            </a:r>
            <a:r>
              <a:rPr sz="2400" spc="-110" dirty="0">
                <a:solidFill>
                  <a:srgbClr val="696161"/>
                </a:solidFill>
                <a:latin typeface="Calibri"/>
                <a:cs typeface="Calibri"/>
              </a:rPr>
              <a:t>κ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ό</a:t>
            </a:r>
            <a:r>
              <a:rPr sz="2400" spc="-105" dirty="0">
                <a:solidFill>
                  <a:srgbClr val="69616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696161"/>
                </a:solidFill>
                <a:latin typeface="Calibri"/>
                <a:cs typeface="Calibri"/>
              </a:rPr>
              <a:t>ι</a:t>
            </a:r>
            <a:r>
              <a:rPr sz="2400" spc="-30" dirty="0">
                <a:solidFill>
                  <a:srgbClr val="696161"/>
                </a:solidFill>
                <a:latin typeface="Calibri"/>
                <a:cs typeface="Calibri"/>
              </a:rPr>
              <a:t>σ</a:t>
            </a:r>
            <a:r>
              <a:rPr sz="2400" spc="-20" dirty="0">
                <a:solidFill>
                  <a:srgbClr val="696161"/>
                </a:solidFill>
                <a:latin typeface="Calibri"/>
                <a:cs typeface="Calibri"/>
              </a:rPr>
              <a:t>ο</a:t>
            </a:r>
            <a:r>
              <a:rPr sz="2400" spc="-70" dirty="0">
                <a:solidFill>
                  <a:srgbClr val="696161"/>
                </a:solidFill>
                <a:latin typeface="Calibri"/>
                <a:cs typeface="Calibri"/>
              </a:rPr>
              <a:t>ζ</a:t>
            </a:r>
            <a:r>
              <a:rPr sz="2400" spc="-30" dirty="0">
                <a:solidFill>
                  <a:srgbClr val="696161"/>
                </a:solidFill>
                <a:latin typeface="Calibri"/>
                <a:cs typeface="Calibri"/>
              </a:rPr>
              <a:t>ύ</a:t>
            </a:r>
            <a:r>
              <a:rPr sz="2400" spc="-20" dirty="0">
                <a:solidFill>
                  <a:srgbClr val="696161"/>
                </a:solidFill>
                <a:latin typeface="Calibri"/>
                <a:cs typeface="Calibri"/>
              </a:rPr>
              <a:t>γ</a:t>
            </a:r>
            <a:r>
              <a:rPr sz="2400" spc="-35" dirty="0">
                <a:solidFill>
                  <a:srgbClr val="696161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ο</a:t>
            </a:r>
            <a:r>
              <a:rPr sz="2400" spc="-50" dirty="0">
                <a:solidFill>
                  <a:srgbClr val="69616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σ</a:t>
            </a:r>
            <a:r>
              <a:rPr sz="2400" spc="-25" dirty="0">
                <a:solidFill>
                  <a:srgbClr val="696161"/>
                </a:solidFill>
                <a:latin typeface="Calibri"/>
                <a:cs typeface="Calibri"/>
              </a:rPr>
              <a:t>τ</a:t>
            </a:r>
            <a:r>
              <a:rPr sz="2400" spc="-70" dirty="0">
                <a:solidFill>
                  <a:srgbClr val="696161"/>
                </a:solidFill>
                <a:latin typeface="Calibri"/>
                <a:cs typeface="Calibri"/>
              </a:rPr>
              <a:t>η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ν</a:t>
            </a:r>
            <a:r>
              <a:rPr sz="2400" spc="-65" dirty="0">
                <a:solidFill>
                  <a:srgbClr val="696161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696161"/>
                </a:solidFill>
                <a:latin typeface="Calibri"/>
                <a:cs typeface="Calibri"/>
              </a:rPr>
              <a:t>ε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π</a:t>
            </a:r>
            <a:r>
              <a:rPr sz="2400" spc="-15" dirty="0">
                <a:solidFill>
                  <a:srgbClr val="696161"/>
                </a:solidFill>
                <a:latin typeface="Calibri"/>
                <a:cs typeface="Calibri"/>
              </a:rPr>
              <a:t>ι</a:t>
            </a:r>
            <a:r>
              <a:rPr sz="2400" spc="-5" dirty="0">
                <a:solidFill>
                  <a:srgbClr val="696161"/>
                </a:solidFill>
                <a:latin typeface="Calibri"/>
                <a:cs typeface="Calibri"/>
              </a:rPr>
              <a:t>φ</a:t>
            </a:r>
            <a:r>
              <a:rPr sz="2400" spc="5" dirty="0">
                <a:solidFill>
                  <a:srgbClr val="696161"/>
                </a:solidFill>
                <a:latin typeface="Calibri"/>
                <a:cs typeface="Calibri"/>
              </a:rPr>
              <a:t>ά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ν</a:t>
            </a:r>
            <a:r>
              <a:rPr sz="2400" spc="15" dirty="0">
                <a:solidFill>
                  <a:srgbClr val="696161"/>
                </a:solidFill>
                <a:latin typeface="Calibri"/>
                <a:cs typeface="Calibri"/>
              </a:rPr>
              <a:t>ε</a:t>
            </a:r>
            <a:r>
              <a:rPr sz="2400" spc="-15" dirty="0">
                <a:solidFill>
                  <a:srgbClr val="696161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α  </a:t>
            </a:r>
            <a:r>
              <a:rPr sz="2400" spc="-135" dirty="0">
                <a:solidFill>
                  <a:srgbClr val="696161"/>
                </a:solidFill>
                <a:latin typeface="Calibri"/>
                <a:cs typeface="Calibri"/>
              </a:rPr>
              <a:t>κ</a:t>
            </a:r>
            <a:r>
              <a:rPr sz="2400" spc="-45" dirty="0">
                <a:solidFill>
                  <a:srgbClr val="696161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ι</a:t>
            </a:r>
            <a:r>
              <a:rPr sz="2400" spc="-125" dirty="0">
                <a:solidFill>
                  <a:srgbClr val="69616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σ</a:t>
            </a:r>
            <a:r>
              <a:rPr sz="2400" spc="-25" dirty="0">
                <a:solidFill>
                  <a:srgbClr val="696161"/>
                </a:solidFill>
                <a:latin typeface="Calibri"/>
                <a:cs typeface="Calibri"/>
              </a:rPr>
              <a:t>τ</a:t>
            </a:r>
            <a:r>
              <a:rPr sz="2400" spc="-70" dirty="0">
                <a:solidFill>
                  <a:srgbClr val="696161"/>
                </a:solidFill>
                <a:latin typeface="Calibri"/>
                <a:cs typeface="Calibri"/>
              </a:rPr>
              <a:t>η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ν</a:t>
            </a:r>
            <a:r>
              <a:rPr sz="2400" spc="-60" dirty="0">
                <a:solidFill>
                  <a:srgbClr val="696161"/>
                </a:solidFill>
                <a:latin typeface="Calibri"/>
                <a:cs typeface="Calibri"/>
              </a:rPr>
              <a:t> </a:t>
            </a:r>
            <a:r>
              <a:rPr sz="2400" spc="-110" dirty="0">
                <a:solidFill>
                  <a:srgbClr val="696161"/>
                </a:solidFill>
                <a:latin typeface="Calibri"/>
                <a:cs typeface="Calibri"/>
              </a:rPr>
              <a:t>κ</a:t>
            </a:r>
            <a:r>
              <a:rPr sz="2400" spc="-20" dirty="0">
                <a:solidFill>
                  <a:srgbClr val="696161"/>
                </a:solidFill>
                <a:latin typeface="Calibri"/>
                <a:cs typeface="Calibri"/>
              </a:rPr>
              <a:t>ο</a:t>
            </a:r>
            <a:r>
              <a:rPr sz="2400" spc="-25" dirty="0">
                <a:solidFill>
                  <a:srgbClr val="696161"/>
                </a:solidFill>
                <a:latin typeface="Calibri"/>
                <a:cs typeface="Calibri"/>
              </a:rPr>
              <a:t>ρ</a:t>
            </a:r>
            <a:r>
              <a:rPr sz="2400" spc="-30" dirty="0">
                <a:solidFill>
                  <a:srgbClr val="696161"/>
                </a:solidFill>
                <a:latin typeface="Calibri"/>
                <a:cs typeface="Calibri"/>
              </a:rPr>
              <a:t>υφ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ή</a:t>
            </a:r>
            <a:r>
              <a:rPr sz="2400" spc="-105" dirty="0">
                <a:solidFill>
                  <a:srgbClr val="696161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696161"/>
                </a:solidFill>
                <a:latin typeface="Calibri"/>
                <a:cs typeface="Calibri"/>
              </a:rPr>
              <a:t>τη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ς</a:t>
            </a:r>
            <a:r>
              <a:rPr sz="2400" spc="-135" dirty="0">
                <a:solidFill>
                  <a:srgbClr val="69616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96161"/>
                </a:solidFill>
                <a:latin typeface="Calibri"/>
                <a:cs typeface="Calibri"/>
              </a:rPr>
              <a:t>α</a:t>
            </a:r>
            <a:r>
              <a:rPr sz="2400" spc="5" dirty="0">
                <a:solidFill>
                  <a:srgbClr val="696161"/>
                </a:solidFill>
                <a:latin typeface="Calibri"/>
                <a:cs typeface="Calibri"/>
              </a:rPr>
              <a:t>τ</a:t>
            </a:r>
            <a:r>
              <a:rPr sz="2400" spc="-30" dirty="0">
                <a:solidFill>
                  <a:srgbClr val="696161"/>
                </a:solidFill>
                <a:latin typeface="Calibri"/>
                <a:cs typeface="Calibri"/>
              </a:rPr>
              <a:t>μ</a:t>
            </a:r>
            <a:r>
              <a:rPr sz="2400" spc="-5" dirty="0">
                <a:solidFill>
                  <a:srgbClr val="696161"/>
                </a:solidFill>
                <a:latin typeface="Calibri"/>
                <a:cs typeface="Calibri"/>
              </a:rPr>
              <a:t>όσφ</a:t>
            </a:r>
            <a:r>
              <a:rPr sz="2400" spc="-25" dirty="0">
                <a:solidFill>
                  <a:srgbClr val="696161"/>
                </a:solidFill>
                <a:latin typeface="Calibri"/>
                <a:cs typeface="Calibri"/>
              </a:rPr>
              <a:t>α</a:t>
            </a:r>
            <a:r>
              <a:rPr sz="2400" spc="-15" dirty="0">
                <a:solidFill>
                  <a:srgbClr val="696161"/>
                </a:solidFill>
                <a:latin typeface="Calibri"/>
                <a:cs typeface="Calibri"/>
              </a:rPr>
              <a:t>ι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ρ</a:t>
            </a:r>
            <a:r>
              <a:rPr sz="2400" spc="-20" dirty="0">
                <a:solidFill>
                  <a:srgbClr val="696161"/>
                </a:solidFill>
                <a:latin typeface="Calibri"/>
                <a:cs typeface="Calibri"/>
              </a:rPr>
              <a:t>α</a:t>
            </a:r>
            <a:r>
              <a:rPr sz="2400" dirty="0">
                <a:solidFill>
                  <a:srgbClr val="696161"/>
                </a:solidFill>
                <a:latin typeface="Calibri"/>
                <a:cs typeface="Calibri"/>
              </a:rPr>
              <a:t>ς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0100" y="3398518"/>
            <a:ext cx="2197735" cy="558165"/>
            <a:chOff x="800100" y="3398518"/>
            <a:chExt cx="2197735" cy="558165"/>
          </a:xfrm>
        </p:grpSpPr>
        <p:sp>
          <p:nvSpPr>
            <p:cNvPr id="4" name="object 4"/>
            <p:cNvSpPr/>
            <p:nvPr/>
          </p:nvSpPr>
          <p:spPr>
            <a:xfrm>
              <a:off x="800100" y="3945636"/>
              <a:ext cx="2197735" cy="0"/>
            </a:xfrm>
            <a:custGeom>
              <a:avLst/>
              <a:gdLst/>
              <a:ahLst/>
              <a:cxnLst/>
              <a:rect l="l" t="t" r="r" b="b"/>
              <a:pathLst>
                <a:path w="2197735">
                  <a:moveTo>
                    <a:pt x="0" y="0"/>
                  </a:moveTo>
                  <a:lnTo>
                    <a:pt x="2197227" y="0"/>
                  </a:lnTo>
                </a:path>
              </a:pathLst>
            </a:custGeom>
            <a:ln w="2133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1831" y="3855720"/>
              <a:ext cx="66675" cy="91440"/>
            </a:xfrm>
            <a:custGeom>
              <a:avLst/>
              <a:gdLst/>
              <a:ahLst/>
              <a:cxnLst/>
              <a:rect l="l" t="t" r="r" b="b"/>
              <a:pathLst>
                <a:path w="66675" h="91439">
                  <a:moveTo>
                    <a:pt x="24282" y="0"/>
                  </a:moveTo>
                  <a:lnTo>
                    <a:pt x="0" y="0"/>
                  </a:lnTo>
                  <a:lnTo>
                    <a:pt x="36626" y="91439"/>
                  </a:lnTo>
                  <a:lnTo>
                    <a:pt x="66497" y="14731"/>
                  </a:lnTo>
                  <a:lnTo>
                    <a:pt x="24333" y="14731"/>
                  </a:lnTo>
                  <a:lnTo>
                    <a:pt x="2428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5360" y="3505200"/>
              <a:ext cx="0" cy="363220"/>
            </a:xfrm>
            <a:custGeom>
              <a:avLst/>
              <a:gdLst/>
              <a:ahLst/>
              <a:cxnLst/>
              <a:rect l="l" t="t" r="r" b="b"/>
              <a:pathLst>
                <a:path h="363220">
                  <a:moveTo>
                    <a:pt x="0" y="0"/>
                  </a:moveTo>
                  <a:lnTo>
                    <a:pt x="0" y="362712"/>
                  </a:lnTo>
                </a:path>
              </a:pathLst>
            </a:custGeom>
            <a:ln w="2438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7552" y="3855720"/>
              <a:ext cx="27305" cy="15240"/>
            </a:xfrm>
            <a:custGeom>
              <a:avLst/>
              <a:gdLst/>
              <a:ahLst/>
              <a:cxnLst/>
              <a:rect l="l" t="t" r="r" b="b"/>
              <a:pathLst>
                <a:path w="27305" h="15239">
                  <a:moveTo>
                    <a:pt x="26796" y="0"/>
                  </a:moveTo>
                  <a:lnTo>
                    <a:pt x="0" y="0"/>
                  </a:lnTo>
                  <a:lnTo>
                    <a:pt x="0" y="14985"/>
                  </a:lnTo>
                  <a:lnTo>
                    <a:pt x="20510" y="14985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355" y="3506724"/>
              <a:ext cx="73025" cy="441959"/>
            </a:xfrm>
            <a:custGeom>
              <a:avLst/>
              <a:gdLst/>
              <a:ahLst/>
              <a:cxnLst/>
              <a:rect l="l" t="t" r="r" b="b"/>
              <a:pathLst>
                <a:path w="73025" h="441960">
                  <a:moveTo>
                    <a:pt x="45681" y="0"/>
                  </a:moveTo>
                  <a:lnTo>
                    <a:pt x="45681" y="362584"/>
                  </a:lnTo>
                  <a:lnTo>
                    <a:pt x="22555" y="362584"/>
                  </a:lnTo>
                  <a:lnTo>
                    <a:pt x="21335" y="0"/>
                  </a:lnTo>
                  <a:lnTo>
                    <a:pt x="45681" y="0"/>
                  </a:lnTo>
                  <a:close/>
                </a:path>
                <a:path w="73025" h="441960">
                  <a:moveTo>
                    <a:pt x="72555" y="350519"/>
                  </a:moveTo>
                  <a:lnTo>
                    <a:pt x="36766" y="441451"/>
                  </a:lnTo>
                  <a:lnTo>
                    <a:pt x="0" y="350519"/>
                  </a:lnTo>
                  <a:lnTo>
                    <a:pt x="72555" y="350519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41575" y="3474720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2312"/>
                  </a:lnTo>
                </a:path>
              </a:pathLst>
            </a:custGeom>
            <a:ln w="2438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3398520"/>
              <a:ext cx="73151" cy="883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06524" y="3400044"/>
              <a:ext cx="73660" cy="548640"/>
            </a:xfrm>
            <a:custGeom>
              <a:avLst/>
              <a:gdLst/>
              <a:ahLst/>
              <a:cxnLst/>
              <a:rect l="l" t="t" r="r" b="b"/>
              <a:pathLst>
                <a:path w="73660" h="548639">
                  <a:moveTo>
                    <a:pt x="24383" y="548131"/>
                  </a:moveTo>
                  <a:lnTo>
                    <a:pt x="48734" y="548131"/>
                  </a:lnTo>
                  <a:lnTo>
                    <a:pt x="48734" y="76149"/>
                  </a:lnTo>
                  <a:lnTo>
                    <a:pt x="24383" y="76149"/>
                  </a:lnTo>
                  <a:lnTo>
                    <a:pt x="24383" y="548131"/>
                  </a:lnTo>
                  <a:close/>
                </a:path>
                <a:path w="73660" h="548639">
                  <a:moveTo>
                    <a:pt x="0" y="91058"/>
                  </a:moveTo>
                  <a:lnTo>
                    <a:pt x="36194" y="0"/>
                  </a:lnTo>
                  <a:lnTo>
                    <a:pt x="73151" y="91058"/>
                  </a:lnTo>
                  <a:lnTo>
                    <a:pt x="0" y="91058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94004" y="2615183"/>
            <a:ext cx="2204085" cy="566420"/>
            <a:chOff x="794004" y="2615183"/>
            <a:chExt cx="2204085" cy="566420"/>
          </a:xfrm>
        </p:grpSpPr>
        <p:sp>
          <p:nvSpPr>
            <p:cNvPr id="13" name="object 13"/>
            <p:cNvSpPr/>
            <p:nvPr/>
          </p:nvSpPr>
          <p:spPr>
            <a:xfrm>
              <a:off x="794004" y="2625851"/>
              <a:ext cx="2204085" cy="0"/>
            </a:xfrm>
            <a:custGeom>
              <a:avLst/>
              <a:gdLst/>
              <a:ahLst/>
              <a:cxnLst/>
              <a:rect l="l" t="t" r="r" b="b"/>
              <a:pathLst>
                <a:path w="2204085">
                  <a:moveTo>
                    <a:pt x="0" y="0"/>
                  </a:moveTo>
                  <a:lnTo>
                    <a:pt x="2203577" y="0"/>
                  </a:lnTo>
                </a:path>
              </a:pathLst>
            </a:custGeom>
            <a:ln w="21336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9087" y="3084575"/>
              <a:ext cx="66675" cy="91440"/>
            </a:xfrm>
            <a:custGeom>
              <a:avLst/>
              <a:gdLst/>
              <a:ahLst/>
              <a:cxnLst/>
              <a:rect l="l" t="t" r="r" b="b"/>
              <a:pathLst>
                <a:path w="66675" h="91439">
                  <a:moveTo>
                    <a:pt x="24384" y="0"/>
                  </a:moveTo>
                  <a:lnTo>
                    <a:pt x="0" y="0"/>
                  </a:lnTo>
                  <a:lnTo>
                    <a:pt x="36703" y="91059"/>
                  </a:lnTo>
                  <a:lnTo>
                    <a:pt x="66675" y="16256"/>
                  </a:lnTo>
                  <a:lnTo>
                    <a:pt x="24384" y="16256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45664" y="2630423"/>
              <a:ext cx="0" cy="472440"/>
            </a:xfrm>
            <a:custGeom>
              <a:avLst/>
              <a:gdLst/>
              <a:ahLst/>
              <a:cxnLst/>
              <a:rect l="l" t="t" r="r" b="b"/>
              <a:pathLst>
                <a:path h="472439">
                  <a:moveTo>
                    <a:pt x="0" y="0"/>
                  </a:moveTo>
                  <a:lnTo>
                    <a:pt x="0" y="472186"/>
                  </a:lnTo>
                </a:path>
              </a:pathLst>
            </a:custGeom>
            <a:ln w="2438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57855" y="30845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2413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7652" y="15239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0611" y="2628861"/>
              <a:ext cx="73025" cy="551815"/>
            </a:xfrm>
            <a:custGeom>
              <a:avLst/>
              <a:gdLst/>
              <a:ahLst/>
              <a:cxnLst/>
              <a:rect l="l" t="t" r="r" b="b"/>
              <a:pathLst>
                <a:path w="73025" h="551814">
                  <a:moveTo>
                    <a:pt x="24383" y="472097"/>
                  </a:moveTo>
                  <a:lnTo>
                    <a:pt x="48734" y="472097"/>
                  </a:lnTo>
                  <a:lnTo>
                    <a:pt x="48734" y="0"/>
                  </a:lnTo>
                  <a:lnTo>
                    <a:pt x="24383" y="0"/>
                  </a:lnTo>
                  <a:lnTo>
                    <a:pt x="24383" y="472097"/>
                  </a:lnTo>
                  <a:close/>
                </a:path>
                <a:path w="73025" h="551814">
                  <a:moveTo>
                    <a:pt x="73025" y="457238"/>
                  </a:moveTo>
                  <a:lnTo>
                    <a:pt x="36575" y="551218"/>
                  </a:lnTo>
                  <a:lnTo>
                    <a:pt x="0" y="457238"/>
                  </a:lnTo>
                  <a:lnTo>
                    <a:pt x="73025" y="457238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92480" y="1417370"/>
            <a:ext cx="2205355" cy="670560"/>
            <a:chOff x="792480" y="1417370"/>
            <a:chExt cx="2205355" cy="670560"/>
          </a:xfrm>
        </p:grpSpPr>
        <p:sp>
          <p:nvSpPr>
            <p:cNvPr id="19" name="object 19"/>
            <p:cNvSpPr/>
            <p:nvPr/>
          </p:nvSpPr>
          <p:spPr>
            <a:xfrm>
              <a:off x="794004" y="2077211"/>
              <a:ext cx="2204085" cy="0"/>
            </a:xfrm>
            <a:custGeom>
              <a:avLst/>
              <a:gdLst/>
              <a:ahLst/>
              <a:cxnLst/>
              <a:rect l="l" t="t" r="r" b="b"/>
              <a:pathLst>
                <a:path w="2204085">
                  <a:moveTo>
                    <a:pt x="0" y="0"/>
                  </a:moveTo>
                  <a:lnTo>
                    <a:pt x="2203577" y="0"/>
                  </a:lnTo>
                </a:path>
              </a:pathLst>
            </a:custGeom>
            <a:ln w="21336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5736" y="1987295"/>
              <a:ext cx="69850" cy="93980"/>
            </a:xfrm>
            <a:custGeom>
              <a:avLst/>
              <a:gdLst/>
              <a:ahLst/>
              <a:cxnLst/>
              <a:rect l="l" t="t" r="r" b="b"/>
              <a:pathLst>
                <a:path w="69850" h="93980">
                  <a:moveTo>
                    <a:pt x="24942" y="0"/>
                  </a:moveTo>
                  <a:lnTo>
                    <a:pt x="0" y="0"/>
                  </a:lnTo>
                  <a:lnTo>
                    <a:pt x="38392" y="93979"/>
                  </a:lnTo>
                  <a:lnTo>
                    <a:pt x="69761" y="15112"/>
                  </a:lnTo>
                  <a:lnTo>
                    <a:pt x="24942" y="15112"/>
                  </a:lnTo>
                  <a:lnTo>
                    <a:pt x="2494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2312" y="1743455"/>
              <a:ext cx="0" cy="259079"/>
            </a:xfrm>
            <a:custGeom>
              <a:avLst/>
              <a:gdLst/>
              <a:ahLst/>
              <a:cxnLst/>
              <a:rect l="l" t="t" r="r" b="b"/>
              <a:pathLst>
                <a:path h="259080">
                  <a:moveTo>
                    <a:pt x="0" y="0"/>
                  </a:moveTo>
                  <a:lnTo>
                    <a:pt x="0" y="259080"/>
                  </a:lnTo>
                </a:path>
              </a:pathLst>
            </a:custGeom>
            <a:ln w="24384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4504" y="198729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23990" y="0"/>
                  </a:moveTo>
                  <a:lnTo>
                    <a:pt x="0" y="0"/>
                  </a:lnTo>
                  <a:lnTo>
                    <a:pt x="0" y="14986"/>
                  </a:lnTo>
                  <a:lnTo>
                    <a:pt x="18478" y="14986"/>
                  </a:lnTo>
                  <a:lnTo>
                    <a:pt x="2399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7260" y="1641284"/>
              <a:ext cx="73025" cy="441959"/>
            </a:xfrm>
            <a:custGeom>
              <a:avLst/>
              <a:gdLst/>
              <a:ahLst/>
              <a:cxnLst/>
              <a:rect l="l" t="t" r="r" b="b"/>
              <a:pathLst>
                <a:path w="73025" h="441960">
                  <a:moveTo>
                    <a:pt x="24384" y="362521"/>
                  </a:moveTo>
                  <a:lnTo>
                    <a:pt x="48483" y="362521"/>
                  </a:lnTo>
                  <a:lnTo>
                    <a:pt x="48483" y="0"/>
                  </a:lnTo>
                  <a:lnTo>
                    <a:pt x="24384" y="0"/>
                  </a:lnTo>
                  <a:lnTo>
                    <a:pt x="24384" y="362521"/>
                  </a:lnTo>
                  <a:close/>
                </a:path>
                <a:path w="73025" h="441960">
                  <a:moveTo>
                    <a:pt x="72999" y="347535"/>
                  </a:moveTo>
                  <a:lnTo>
                    <a:pt x="36969" y="441515"/>
                  </a:lnTo>
                  <a:lnTo>
                    <a:pt x="0" y="347535"/>
                  </a:lnTo>
                  <a:lnTo>
                    <a:pt x="72999" y="347535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45663" y="1716023"/>
              <a:ext cx="0" cy="365760"/>
            </a:xfrm>
            <a:custGeom>
              <a:avLst/>
              <a:gdLst/>
              <a:ahLst/>
              <a:cxnLst/>
              <a:rect l="l" t="t" r="r" b="b"/>
              <a:pathLst>
                <a:path h="365760">
                  <a:moveTo>
                    <a:pt x="0" y="0"/>
                  </a:moveTo>
                  <a:lnTo>
                    <a:pt x="0" y="365378"/>
                  </a:lnTo>
                </a:path>
              </a:pathLst>
            </a:custGeom>
            <a:ln w="2438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9087" y="1639823"/>
              <a:ext cx="73151" cy="9143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610612" y="1641347"/>
              <a:ext cx="73025" cy="438784"/>
            </a:xfrm>
            <a:custGeom>
              <a:avLst/>
              <a:gdLst/>
              <a:ahLst/>
              <a:cxnLst/>
              <a:rect l="l" t="t" r="r" b="b"/>
              <a:pathLst>
                <a:path w="73025" h="438785">
                  <a:moveTo>
                    <a:pt x="24383" y="438657"/>
                  </a:moveTo>
                  <a:lnTo>
                    <a:pt x="48734" y="438657"/>
                  </a:lnTo>
                  <a:lnTo>
                    <a:pt x="48734" y="76149"/>
                  </a:lnTo>
                  <a:lnTo>
                    <a:pt x="24383" y="76149"/>
                  </a:lnTo>
                  <a:lnTo>
                    <a:pt x="24383" y="438657"/>
                  </a:lnTo>
                  <a:close/>
                </a:path>
                <a:path w="73025" h="438785">
                  <a:moveTo>
                    <a:pt x="0" y="91312"/>
                  </a:moveTo>
                  <a:lnTo>
                    <a:pt x="36575" y="0"/>
                  </a:lnTo>
                  <a:lnTo>
                    <a:pt x="73025" y="91312"/>
                  </a:lnTo>
                  <a:lnTo>
                    <a:pt x="0" y="91312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2480" y="1417370"/>
              <a:ext cx="264795" cy="326390"/>
            </a:xfrm>
            <a:custGeom>
              <a:avLst/>
              <a:gdLst/>
              <a:ahLst/>
              <a:cxnLst/>
              <a:rect l="l" t="t" r="r" b="b"/>
              <a:pathLst>
                <a:path w="264794" h="326389">
                  <a:moveTo>
                    <a:pt x="264693" y="0"/>
                  </a:moveTo>
                  <a:lnTo>
                    <a:pt x="0" y="0"/>
                  </a:lnTo>
                  <a:lnTo>
                    <a:pt x="0" y="325831"/>
                  </a:lnTo>
                  <a:lnTo>
                    <a:pt x="264693" y="325831"/>
                  </a:lnTo>
                  <a:lnTo>
                    <a:pt x="264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89047" y="2209291"/>
            <a:ext cx="18288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25" b="1" spc="-135" baseline="4115" dirty="0">
                <a:latin typeface="Times New Roman"/>
                <a:cs typeface="Times New Roman"/>
              </a:rPr>
              <a:t>T</a:t>
            </a:r>
            <a:r>
              <a:rPr sz="850" b="1" spc="-5" dirty="0"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76397" y="2197100"/>
            <a:ext cx="67754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spc="-114" dirty="0">
                <a:latin typeface="Times New Roman"/>
                <a:cs typeface="Times New Roman"/>
              </a:rPr>
              <a:t>atmosphere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92729" y="4080205"/>
            <a:ext cx="18288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25" b="1" spc="-127" baseline="4115" dirty="0">
                <a:latin typeface="Times New Roman"/>
                <a:cs typeface="Times New Roman"/>
              </a:rPr>
              <a:t>T</a:t>
            </a:r>
            <a:r>
              <a:rPr sz="850" b="1" spc="-5" dirty="0">
                <a:latin typeface="Times New Roman"/>
                <a:cs typeface="Times New Roman"/>
              </a:rPr>
              <a:t>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46551" y="4068013"/>
            <a:ext cx="43116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spc="-155" dirty="0">
                <a:latin typeface="Times New Roman"/>
                <a:cs typeface="Times New Roman"/>
              </a:rPr>
              <a:t>g</a:t>
            </a:r>
            <a:r>
              <a:rPr sz="1350" spc="-120" dirty="0">
                <a:latin typeface="Times New Roman"/>
                <a:cs typeface="Times New Roman"/>
              </a:rPr>
              <a:t>r</a:t>
            </a:r>
            <a:r>
              <a:rPr sz="1350" spc="-130" dirty="0">
                <a:latin typeface="Times New Roman"/>
                <a:cs typeface="Times New Roman"/>
              </a:rPr>
              <a:t>oun</a:t>
            </a:r>
            <a:r>
              <a:rPr sz="1350" spc="-5" dirty="0">
                <a:latin typeface="Times New Roman"/>
                <a:cs typeface="Times New Roman"/>
              </a:rPr>
              <a:t>d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94453" y="4435220"/>
            <a:ext cx="29673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25" dirty="0">
                <a:solidFill>
                  <a:srgbClr val="696161"/>
                </a:solidFill>
                <a:latin typeface="Franklin Gothic Medium"/>
                <a:cs typeface="Franklin Gothic Medium"/>
              </a:rPr>
              <a:t>T</a:t>
            </a:r>
            <a:r>
              <a:rPr sz="2400" i="1" baseline="-13888" dirty="0">
                <a:solidFill>
                  <a:srgbClr val="696161"/>
                </a:solidFill>
                <a:latin typeface="Franklin Gothic Medium"/>
                <a:cs typeface="Franklin Gothic Medium"/>
              </a:rPr>
              <a:t>a</a:t>
            </a:r>
            <a:r>
              <a:rPr sz="2400" i="1" spc="-382" baseline="-13888" dirty="0">
                <a:solidFill>
                  <a:srgbClr val="696161"/>
                </a:solidFill>
                <a:latin typeface="Franklin Gothic Medium"/>
                <a:cs typeface="Franklin Gothic Medium"/>
              </a:rPr>
              <a:t> </a:t>
            </a:r>
            <a:r>
              <a:rPr sz="2400" dirty="0">
                <a:solidFill>
                  <a:srgbClr val="696161"/>
                </a:solidFill>
                <a:latin typeface="Franklin Gothic Medium"/>
                <a:cs typeface="Franklin Gothic Medium"/>
              </a:rPr>
              <a:t>=</a:t>
            </a:r>
            <a:r>
              <a:rPr sz="2400" spc="-15" dirty="0">
                <a:solidFill>
                  <a:srgbClr val="696161"/>
                </a:solidFill>
                <a:latin typeface="Franklin Gothic Medium"/>
                <a:cs typeface="Franklin Gothic Medium"/>
              </a:rPr>
              <a:t> </a:t>
            </a:r>
            <a:r>
              <a:rPr sz="2400" spc="5" dirty="0">
                <a:solidFill>
                  <a:srgbClr val="696161"/>
                </a:solidFill>
                <a:latin typeface="Franklin Gothic Medium"/>
                <a:cs typeface="Franklin Gothic Medium"/>
              </a:rPr>
              <a:t>25</a:t>
            </a:r>
            <a:r>
              <a:rPr sz="2400" dirty="0">
                <a:solidFill>
                  <a:srgbClr val="696161"/>
                </a:solidFill>
                <a:latin typeface="Franklin Gothic Medium"/>
                <a:cs typeface="Franklin Gothic Medium"/>
              </a:rPr>
              <a:t>5</a:t>
            </a:r>
            <a:r>
              <a:rPr sz="2400" spc="-114" dirty="0">
                <a:solidFill>
                  <a:srgbClr val="696161"/>
                </a:solidFill>
                <a:latin typeface="Franklin Gothic Medium"/>
                <a:cs typeface="Franklin Gothic Medium"/>
              </a:rPr>
              <a:t> </a:t>
            </a:r>
            <a:r>
              <a:rPr sz="2400" spc="35" dirty="0">
                <a:solidFill>
                  <a:srgbClr val="696161"/>
                </a:solidFill>
                <a:latin typeface="Franklin Gothic Medium"/>
                <a:cs typeface="Franklin Gothic Medium"/>
              </a:rPr>
              <a:t>K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7971" y="1428699"/>
            <a:ext cx="15430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b="1" spc="5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1628" y="3190189"/>
            <a:ext cx="15430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b="1" spc="5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45970" y="3170936"/>
            <a:ext cx="895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Times New Roman"/>
                <a:cs typeface="Times New Roman"/>
              </a:rPr>
              <a:t>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94636" y="3088640"/>
            <a:ext cx="43053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latin typeface="Symbol"/>
                <a:cs typeface="Symbol"/>
              </a:rPr>
              <a:t></a:t>
            </a:r>
            <a:r>
              <a:rPr sz="1500" b="1" spc="5" dirty="0">
                <a:latin typeface="Times New Roman"/>
                <a:cs typeface="Times New Roman"/>
              </a:rPr>
              <a:t>T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baseline="33333" dirty="0">
                <a:latin typeface="Times New Roman"/>
                <a:cs typeface="Times New Roman"/>
              </a:rPr>
              <a:t>4</a:t>
            </a:r>
            <a:endParaRPr sz="1500" baseline="33333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37230" y="1419301"/>
            <a:ext cx="901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99614" y="1330579"/>
            <a:ext cx="40005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00" spc="45" dirty="0">
                <a:latin typeface="Symbol"/>
                <a:cs typeface="Symbol"/>
              </a:rPr>
              <a:t></a:t>
            </a:r>
            <a:r>
              <a:rPr sz="1500" b="1" spc="45" dirty="0">
                <a:latin typeface="Times New Roman"/>
                <a:cs typeface="Times New Roman"/>
              </a:rPr>
              <a:t>T</a:t>
            </a:r>
            <a:r>
              <a:rPr sz="1500" b="1" spc="67" baseline="27777" dirty="0">
                <a:latin typeface="Times New Roman"/>
                <a:cs typeface="Times New Roman"/>
              </a:rPr>
              <a:t>4</a:t>
            </a:r>
            <a:endParaRPr sz="1500" baseline="27777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35910" y="3285819"/>
            <a:ext cx="901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88005" y="3197428"/>
            <a:ext cx="410209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500" dirty="0">
                <a:latin typeface="Symbol"/>
                <a:cs typeface="Symbol"/>
              </a:rPr>
              <a:t></a:t>
            </a:r>
            <a:r>
              <a:rPr sz="1500" b="1" spc="5" dirty="0">
                <a:latin typeface="Times New Roman"/>
                <a:cs typeface="Times New Roman"/>
              </a:rPr>
              <a:t>T</a:t>
            </a:r>
            <a:r>
              <a:rPr sz="1500" b="1" spc="-175" dirty="0">
                <a:latin typeface="Times New Roman"/>
                <a:cs typeface="Times New Roman"/>
              </a:rPr>
              <a:t> </a:t>
            </a:r>
            <a:r>
              <a:rPr sz="1500" b="1" baseline="36111" dirty="0">
                <a:latin typeface="Times New Roman"/>
                <a:cs typeface="Times New Roman"/>
              </a:rPr>
              <a:t>4</a:t>
            </a:r>
            <a:endParaRPr sz="1500" baseline="36111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32142" y="2705861"/>
            <a:ext cx="175895" cy="440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90"/>
              </a:spcBef>
            </a:pPr>
            <a:r>
              <a:rPr sz="1350" spc="-5" dirty="0">
                <a:latin typeface="Times New Roman"/>
                <a:cs typeface="Times New Roman"/>
              </a:rPr>
              <a:t>4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50" i="1" spc="-5" dirty="0">
                <a:latin typeface="Times New Roman"/>
                <a:cs typeface="Times New Roman"/>
              </a:rPr>
              <a:t>a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74385" y="2659610"/>
            <a:ext cx="1862455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64845" algn="l"/>
              </a:tabLst>
            </a:pPr>
            <a:r>
              <a:rPr sz="2350" dirty="0">
                <a:latin typeface="Times New Roman"/>
                <a:cs typeface="Times New Roman"/>
              </a:rPr>
              <a:t>1	</a:t>
            </a:r>
            <a:r>
              <a:rPr sz="2350" i="1" dirty="0">
                <a:latin typeface="Times New Roman"/>
                <a:cs typeface="Times New Roman"/>
              </a:rPr>
              <a:t>S</a:t>
            </a:r>
            <a:r>
              <a:rPr sz="2350" i="1" spc="-6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/</a:t>
            </a:r>
            <a:r>
              <a:rPr sz="2350" spc="-18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4</a:t>
            </a:r>
            <a:r>
              <a:rPr sz="2350" spc="-8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250" dirty="0">
                <a:latin typeface="Times New Roman"/>
                <a:cs typeface="Times New Roman"/>
              </a:rPr>
              <a:t> </a:t>
            </a:r>
            <a:r>
              <a:rPr sz="2700" spc="310" dirty="0">
                <a:latin typeface="Symbol"/>
                <a:cs typeface="Symbol"/>
              </a:rPr>
              <a:t></a:t>
            </a:r>
            <a:r>
              <a:rPr sz="2350" i="1" dirty="0">
                <a:latin typeface="Times New Roman"/>
                <a:cs typeface="Times New Roman"/>
              </a:rPr>
              <a:t>T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61103" y="2610434"/>
            <a:ext cx="12934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i="1" dirty="0">
                <a:latin typeface="Times New Roman"/>
                <a:cs typeface="Times New Roman"/>
              </a:rPr>
              <a:t>E</a:t>
            </a:r>
            <a:r>
              <a:rPr sz="2350" i="1" spc="-1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</a:t>
            </a:r>
            <a:r>
              <a:rPr sz="2350" spc="15" dirty="0">
                <a:latin typeface="Times New Roman"/>
                <a:cs typeface="Times New Roman"/>
              </a:rPr>
              <a:t> </a:t>
            </a:r>
            <a:r>
              <a:rPr sz="3100" spc="-5" dirty="0">
                <a:latin typeface="Symbol"/>
                <a:cs typeface="Symbol"/>
              </a:rPr>
              <a:t></a:t>
            </a:r>
            <a:r>
              <a:rPr sz="3100" spc="-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</a:t>
            </a:r>
            <a:r>
              <a:rPr sz="2700" spc="-70" dirty="0">
                <a:latin typeface="Symbol"/>
                <a:cs typeface="Symbol"/>
              </a:rPr>
              <a:t></a:t>
            </a:r>
            <a:r>
              <a:rPr sz="2700" spc="-275" dirty="0">
                <a:latin typeface="Times New Roman"/>
                <a:cs typeface="Times New Roman"/>
              </a:rPr>
              <a:t> </a:t>
            </a:r>
            <a:r>
              <a:rPr sz="3100" spc="-125" dirty="0">
                <a:latin typeface="Symbol"/>
                <a:cs typeface="Symbol"/>
              </a:rPr>
              <a:t></a:t>
            </a:r>
            <a:endParaRPr sz="3100">
              <a:latin typeface="Symbol"/>
              <a:cs typeface="Symbo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14034" y="3640582"/>
            <a:ext cx="11430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32421" y="3640582"/>
            <a:ext cx="170180" cy="452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i="1" spc="-5" dirty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50407" y="3854907"/>
            <a:ext cx="1143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5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92395" y="3593806"/>
            <a:ext cx="174434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22045" algn="l"/>
              </a:tabLst>
            </a:pPr>
            <a:r>
              <a:rPr sz="2400" i="1" dirty="0">
                <a:latin typeface="Times New Roman"/>
                <a:cs typeface="Times New Roman"/>
              </a:rPr>
              <a:t>E</a:t>
            </a:r>
            <a:r>
              <a:rPr sz="2400" i="1" spc="-15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Symbol"/>
                <a:cs typeface="Symbol"/>
              </a:rPr>
              <a:t></a:t>
            </a:r>
            <a:r>
              <a:rPr sz="2750" spc="-65" dirty="0">
                <a:latin typeface="Symbol"/>
                <a:cs typeface="Symbol"/>
              </a:rPr>
              <a:t></a:t>
            </a:r>
            <a:r>
              <a:rPr sz="2750" spc="-17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	</a:t>
            </a:r>
            <a:r>
              <a:rPr sz="2400" dirty="0">
                <a:latin typeface="Symbol"/>
                <a:cs typeface="Symbol"/>
              </a:rPr>
              <a:t></a:t>
            </a:r>
            <a:r>
              <a:rPr sz="2400" spc="-335" dirty="0">
                <a:latin typeface="Times New Roman"/>
                <a:cs typeface="Times New Roman"/>
              </a:rPr>
              <a:t> </a:t>
            </a:r>
            <a:r>
              <a:rPr sz="2750" spc="210" dirty="0">
                <a:latin typeface="Symbol"/>
                <a:cs typeface="Symbol"/>
              </a:rPr>
              <a:t>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835" y="680720"/>
            <a:ext cx="6925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libri"/>
                <a:cs typeface="Calibri"/>
              </a:rPr>
              <a:t>Ένα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περισσότερο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ρεαλιστικό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μοντέλο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330" y="1862708"/>
            <a:ext cx="8013700" cy="35915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6385" marR="5080" indent="-274320" algn="just">
              <a:lnSpc>
                <a:spcPct val="81200"/>
              </a:lnSpc>
              <a:spcBef>
                <a:spcPts val="740"/>
              </a:spcBef>
              <a:buClr>
                <a:srgbClr val="D246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Θα χρησιμοποιήσουμε </a:t>
            </a:r>
            <a:r>
              <a:rPr sz="2800" spc="5" dirty="0">
                <a:latin typeface="Cambria"/>
                <a:cs typeface="Cambria"/>
              </a:rPr>
              <a:t>ένα </a:t>
            </a:r>
            <a:r>
              <a:rPr sz="2800" spc="-5" dirty="0">
                <a:latin typeface="Cambria"/>
                <a:cs typeface="Cambria"/>
              </a:rPr>
              <a:t>μοντέλο που </a:t>
            </a:r>
            <a:r>
              <a:rPr sz="2800" spc="-10" dirty="0">
                <a:latin typeface="Cambria"/>
                <a:cs typeface="Cambria"/>
              </a:rPr>
              <a:t>επιτρέπει </a:t>
            </a:r>
            <a:r>
              <a:rPr sz="2800" spc="-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μέρος </a:t>
            </a:r>
            <a:r>
              <a:rPr sz="2800" spc="5" dirty="0">
                <a:latin typeface="Cambria"/>
                <a:cs typeface="Cambria"/>
              </a:rPr>
              <a:t>της </a:t>
            </a:r>
            <a:r>
              <a:rPr sz="2800" spc="-15" dirty="0">
                <a:latin typeface="Cambria"/>
                <a:cs typeface="Cambria"/>
              </a:rPr>
              <a:t>μμκ </a:t>
            </a:r>
            <a:r>
              <a:rPr sz="2800" dirty="0">
                <a:latin typeface="Cambria"/>
                <a:cs typeface="Cambria"/>
              </a:rPr>
              <a:t>ακτινοβολίας </a:t>
            </a:r>
            <a:r>
              <a:rPr sz="2800" spc="10" dirty="0">
                <a:latin typeface="Cambria"/>
                <a:cs typeface="Cambria"/>
              </a:rPr>
              <a:t>να </a:t>
            </a:r>
            <a:r>
              <a:rPr sz="2800" spc="-10" dirty="0">
                <a:latin typeface="Cambria"/>
                <a:cs typeface="Cambria"/>
              </a:rPr>
              <a:t>απορροφηθεί από </a:t>
            </a:r>
            <a:r>
              <a:rPr sz="2800" spc="-5" dirty="0">
                <a:latin typeface="Cambria"/>
                <a:cs typeface="Cambria"/>
              </a:rPr>
              <a:t> την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ατμόσφαιρα</a:t>
            </a:r>
            <a:r>
              <a:rPr sz="2800" spc="-5" dirty="0">
                <a:latin typeface="Cambria"/>
                <a:cs typeface="Cambria"/>
              </a:rPr>
              <a:t> </a:t>
            </a:r>
            <a:r>
              <a:rPr sz="2800" spc="10" dirty="0">
                <a:latin typeface="Cambria"/>
                <a:cs typeface="Cambria"/>
              </a:rPr>
              <a:t>και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επίσης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μέρος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5" dirty="0">
                <a:latin typeface="Cambria"/>
                <a:cs typeface="Cambria"/>
              </a:rPr>
              <a:t>της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Μμκ 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ακτινοβολίας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spc="10" dirty="0">
                <a:latin typeface="Cambria"/>
                <a:cs typeface="Cambria"/>
              </a:rPr>
              <a:t>να</a:t>
            </a:r>
            <a:r>
              <a:rPr sz="2800" spc="4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διέλθει</a:t>
            </a:r>
            <a:r>
              <a:rPr sz="2800" spc="-7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από</a:t>
            </a:r>
            <a:r>
              <a:rPr sz="2800" spc="-20" dirty="0">
                <a:latin typeface="Cambria"/>
                <a:cs typeface="Cambria"/>
              </a:rPr>
              <a:t> </a:t>
            </a:r>
            <a:r>
              <a:rPr sz="2800" spc="5" dirty="0">
                <a:latin typeface="Cambria"/>
                <a:cs typeface="Cambria"/>
              </a:rPr>
              <a:t>την</a:t>
            </a:r>
            <a:r>
              <a:rPr sz="2800" spc="-7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ατμόσφαιρα</a:t>
            </a:r>
            <a:r>
              <a:rPr sz="2800" spc="35" dirty="0">
                <a:latin typeface="Cambria"/>
                <a:cs typeface="Cambria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24617"/>
              </a:buClr>
              <a:buFont typeface="Segoe UI Symbol"/>
              <a:buChar char="⚫"/>
            </a:pPr>
            <a:endParaRPr sz="5150">
              <a:latin typeface="Times New Roman"/>
              <a:cs typeface="Times New Roman"/>
            </a:endParaRPr>
          </a:p>
          <a:p>
            <a:pPr marL="286385" marR="8890" indent="-274320" algn="just">
              <a:lnSpc>
                <a:spcPct val="78600"/>
              </a:lnSpc>
              <a:buClr>
                <a:srgbClr val="D24617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10" dirty="0">
                <a:latin typeface="Cambria"/>
                <a:cs typeface="Cambria"/>
              </a:rPr>
              <a:t>Ουσιαστικά</a:t>
            </a:r>
            <a:r>
              <a:rPr sz="2800" spc="-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χρειάζεται</a:t>
            </a:r>
            <a:r>
              <a:rPr sz="2800" spc="-5" dirty="0">
                <a:latin typeface="Cambria"/>
                <a:cs typeface="Cambria"/>
              </a:rPr>
              <a:t> </a:t>
            </a:r>
            <a:r>
              <a:rPr sz="2800" spc="5" dirty="0">
                <a:latin typeface="Cambria"/>
                <a:cs typeface="Cambria"/>
              </a:rPr>
              <a:t>να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χωρίσουμε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την 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ατμόσφαιρα</a:t>
            </a:r>
            <a:r>
              <a:rPr sz="2800" spc="-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σε</a:t>
            </a:r>
            <a:r>
              <a:rPr sz="2800" spc="-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περισσότερα</a:t>
            </a:r>
            <a:r>
              <a:rPr sz="2800" spc="-10" dirty="0">
                <a:latin typeface="Cambria"/>
                <a:cs typeface="Cambria"/>
              </a:rPr>
              <a:t> στρώματα,</a:t>
            </a:r>
            <a:r>
              <a:rPr sz="2800" spc="59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καθένα 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εξ’</a:t>
            </a:r>
            <a:r>
              <a:rPr sz="2800" spc="-1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αυτών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5" dirty="0">
                <a:latin typeface="Cambria"/>
                <a:cs typeface="Cambria"/>
              </a:rPr>
              <a:t>με</a:t>
            </a:r>
            <a:r>
              <a:rPr sz="2800" spc="1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τη</a:t>
            </a:r>
            <a:r>
              <a:rPr sz="2800" spc="-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δική</a:t>
            </a:r>
            <a:r>
              <a:rPr sz="2800" spc="-5" dirty="0">
                <a:latin typeface="Cambria"/>
                <a:cs typeface="Cambria"/>
              </a:rPr>
              <a:t> του</a:t>
            </a:r>
            <a:r>
              <a:rPr sz="2800" dirty="0">
                <a:latin typeface="Cambria"/>
                <a:cs typeface="Cambria"/>
              </a:rPr>
              <a:t> Τ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10" dirty="0">
                <a:latin typeface="Cambria"/>
                <a:cs typeface="Cambria"/>
              </a:rPr>
              <a:t>και</a:t>
            </a:r>
            <a:r>
              <a:rPr sz="2800" spc="1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συγκέντρωση 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αερίων</a:t>
            </a:r>
            <a:r>
              <a:rPr sz="2800" spc="-110" dirty="0">
                <a:latin typeface="Cambria"/>
                <a:cs typeface="Cambria"/>
              </a:rPr>
              <a:t> </a:t>
            </a:r>
            <a:r>
              <a:rPr sz="2800" spc="10" dirty="0">
                <a:latin typeface="Cambria"/>
                <a:cs typeface="Cambria"/>
              </a:rPr>
              <a:t>χημικών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spc="20" dirty="0">
                <a:latin typeface="Cambria"/>
                <a:cs typeface="Cambria"/>
              </a:rPr>
              <a:t>ενώσεων</a:t>
            </a:r>
            <a:r>
              <a:rPr sz="2800" spc="2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034" y="511886"/>
            <a:ext cx="5140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Τροποποιημένο</a:t>
            </a:r>
            <a:r>
              <a:rPr sz="2500" b="1" spc="-135" dirty="0">
                <a:latin typeface="Calibri"/>
                <a:cs typeface="Calibri"/>
              </a:rPr>
              <a:t> </a:t>
            </a:r>
            <a:r>
              <a:rPr sz="2500" b="1" dirty="0">
                <a:latin typeface="Calibri"/>
                <a:cs typeface="Calibri"/>
              </a:rPr>
              <a:t>μοντέλο</a:t>
            </a:r>
            <a:r>
              <a:rPr sz="2500" b="1" spc="-7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θερμοκηπίου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2023872"/>
            <a:ext cx="5867400" cy="381000"/>
          </a:xfrm>
          <a:custGeom>
            <a:avLst/>
            <a:gdLst/>
            <a:ahLst/>
            <a:cxnLst/>
            <a:rect l="l" t="t" r="r" b="b"/>
            <a:pathLst>
              <a:path w="5867400" h="381000">
                <a:moveTo>
                  <a:pt x="5867146" y="0"/>
                </a:moveTo>
                <a:lnTo>
                  <a:pt x="0" y="0"/>
                </a:lnTo>
                <a:lnTo>
                  <a:pt x="0" y="380491"/>
                </a:lnTo>
                <a:lnTo>
                  <a:pt x="5867146" y="380491"/>
                </a:lnTo>
                <a:lnTo>
                  <a:pt x="5867146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4967" y="2023617"/>
            <a:ext cx="2063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a</a:t>
            </a:r>
            <a:r>
              <a:rPr sz="1050" b="1" spc="-4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7822" y="2035810"/>
            <a:ext cx="908050" cy="307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latin typeface="Times New Roman"/>
                <a:cs typeface="Times New Roman"/>
              </a:rPr>
              <a:t>a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o 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p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h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"/>
              </a:spcBef>
            </a:pPr>
            <a:r>
              <a:rPr sz="1350" b="1" spc="7" baseline="3086" dirty="0">
                <a:latin typeface="Times New Roman"/>
                <a:cs typeface="Times New Roman"/>
              </a:rPr>
              <a:t>T</a:t>
            </a:r>
            <a:r>
              <a:rPr sz="1350" b="1" spc="37" baseline="3086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a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24583" y="1722120"/>
            <a:ext cx="5532120" cy="692150"/>
            <a:chOff x="1624583" y="1722120"/>
            <a:chExt cx="5532120" cy="692150"/>
          </a:xfrm>
        </p:grpSpPr>
        <p:sp>
          <p:nvSpPr>
            <p:cNvPr id="7" name="object 7"/>
            <p:cNvSpPr/>
            <p:nvPr/>
          </p:nvSpPr>
          <p:spPr>
            <a:xfrm>
              <a:off x="1632203" y="2025396"/>
              <a:ext cx="5516880" cy="381000"/>
            </a:xfrm>
            <a:custGeom>
              <a:avLst/>
              <a:gdLst/>
              <a:ahLst/>
              <a:cxnLst/>
              <a:rect l="l" t="t" r="r" b="b"/>
              <a:pathLst>
                <a:path w="5516880" h="381000">
                  <a:moveTo>
                    <a:pt x="0" y="0"/>
                  </a:moveTo>
                  <a:lnTo>
                    <a:pt x="5516372" y="0"/>
                  </a:lnTo>
                </a:path>
                <a:path w="5516880" h="381000">
                  <a:moveTo>
                    <a:pt x="0" y="381000"/>
                  </a:moveTo>
                  <a:lnTo>
                    <a:pt x="5516372" y="381000"/>
                  </a:lnTo>
                </a:path>
              </a:pathLst>
            </a:custGeom>
            <a:ln w="1524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8423" y="1722120"/>
              <a:ext cx="121919" cy="3048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625854" y="3014408"/>
            <a:ext cx="5520690" cy="311785"/>
            <a:chOff x="1625854" y="3014408"/>
            <a:chExt cx="5520690" cy="311785"/>
          </a:xfrm>
        </p:grpSpPr>
        <p:sp>
          <p:nvSpPr>
            <p:cNvPr id="10" name="object 10"/>
            <p:cNvSpPr/>
            <p:nvPr/>
          </p:nvSpPr>
          <p:spPr>
            <a:xfrm>
              <a:off x="1632204" y="3319271"/>
              <a:ext cx="5507990" cy="0"/>
            </a:xfrm>
            <a:custGeom>
              <a:avLst/>
              <a:gdLst/>
              <a:ahLst/>
              <a:cxnLst/>
              <a:rect l="l" t="t" r="r" b="b"/>
              <a:pathLst>
                <a:path w="5507990">
                  <a:moveTo>
                    <a:pt x="0" y="0"/>
                  </a:moveTo>
                  <a:lnTo>
                    <a:pt x="5507609" y="0"/>
                  </a:lnTo>
                </a:path>
              </a:pathLst>
            </a:custGeom>
            <a:ln w="12192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4728" y="3014471"/>
              <a:ext cx="121919" cy="304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016252" y="3015995"/>
              <a:ext cx="121920" cy="307975"/>
            </a:xfrm>
            <a:custGeom>
              <a:avLst/>
              <a:gdLst/>
              <a:ahLst/>
              <a:cxnLst/>
              <a:rect l="l" t="t" r="r" b="b"/>
              <a:pathLst>
                <a:path w="121919" h="307975">
                  <a:moveTo>
                    <a:pt x="82804" y="0"/>
                  </a:moveTo>
                  <a:lnTo>
                    <a:pt x="84836" y="251967"/>
                  </a:lnTo>
                  <a:lnTo>
                    <a:pt x="44704" y="252856"/>
                  </a:lnTo>
                  <a:lnTo>
                    <a:pt x="42672" y="0"/>
                  </a:lnTo>
                  <a:lnTo>
                    <a:pt x="82804" y="0"/>
                  </a:lnTo>
                  <a:close/>
                </a:path>
                <a:path w="121919" h="307975">
                  <a:moveTo>
                    <a:pt x="121666" y="243839"/>
                  </a:moveTo>
                  <a:lnTo>
                    <a:pt x="61087" y="307593"/>
                  </a:lnTo>
                  <a:lnTo>
                    <a:pt x="0" y="243839"/>
                  </a:lnTo>
                  <a:lnTo>
                    <a:pt x="121666" y="243839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81885" y="1499997"/>
            <a:ext cx="1149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7482" y="1499997"/>
            <a:ext cx="328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5425" algn="l"/>
              </a:tabLst>
            </a:pPr>
            <a:r>
              <a:rPr sz="1050" dirty="0">
                <a:latin typeface="Symbol"/>
                <a:cs typeface="Symbol"/>
              </a:rPr>
              <a:t>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1423" y="2800858"/>
            <a:ext cx="810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(</a:t>
            </a:r>
            <a:r>
              <a:rPr sz="1050" b="1" spc="27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1</a:t>
            </a:r>
            <a:r>
              <a:rPr sz="1050" b="1" spc="-1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–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a</a:t>
            </a:r>
            <a:r>
              <a:rPr sz="1050" b="1" spc="-3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-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Symbol"/>
                <a:cs typeface="Symbol"/>
              </a:rPr>
              <a:t>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)</a:t>
            </a:r>
            <a:r>
              <a:rPr sz="1050" b="1" spc="2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30679" y="3325367"/>
            <a:ext cx="5721350" cy="299085"/>
          </a:xfrm>
          <a:custGeom>
            <a:avLst/>
            <a:gdLst/>
            <a:ahLst/>
            <a:cxnLst/>
            <a:rect l="l" t="t" r="r" b="b"/>
            <a:pathLst>
              <a:path w="5721350" h="299085">
                <a:moveTo>
                  <a:pt x="5721096" y="0"/>
                </a:moveTo>
                <a:lnTo>
                  <a:pt x="0" y="0"/>
                </a:lnTo>
                <a:lnTo>
                  <a:pt x="0" y="298703"/>
                </a:lnTo>
                <a:lnTo>
                  <a:pt x="5721096" y="298703"/>
                </a:lnTo>
                <a:lnTo>
                  <a:pt x="5721096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30679" y="3339846"/>
            <a:ext cx="572135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42240" algn="r">
              <a:lnSpc>
                <a:spcPct val="100000"/>
              </a:lnSpc>
              <a:spcBef>
                <a:spcPts val="110"/>
              </a:spcBef>
              <a:tabLst>
                <a:tab pos="584835" algn="l"/>
              </a:tabLst>
            </a:pPr>
            <a:r>
              <a:rPr sz="1350" b="1" spc="7" baseline="3086" dirty="0">
                <a:latin typeface="Times New Roman"/>
                <a:cs typeface="Times New Roman"/>
              </a:rPr>
              <a:t>T </a:t>
            </a:r>
            <a:r>
              <a:rPr sz="1350" b="1" spc="97" baseline="3086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g	</a:t>
            </a:r>
            <a:r>
              <a:rPr sz="1350" spc="7" baseline="3086" dirty="0">
                <a:latin typeface="Times New Roman"/>
                <a:cs typeface="Times New Roman"/>
              </a:rPr>
              <a:t>g</a:t>
            </a:r>
            <a:r>
              <a:rPr sz="1350" spc="-15" baseline="3086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r </a:t>
            </a:r>
            <a:r>
              <a:rPr sz="1350" spc="7" baseline="3086" dirty="0">
                <a:latin typeface="Times New Roman"/>
                <a:cs typeface="Times New Roman"/>
              </a:rPr>
              <a:t>o</a:t>
            </a:r>
            <a:r>
              <a:rPr sz="1350" baseline="3086" dirty="0">
                <a:latin typeface="Times New Roman"/>
                <a:cs typeface="Times New Roman"/>
              </a:rPr>
              <a:t>  </a:t>
            </a:r>
            <a:r>
              <a:rPr sz="1350" spc="-157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u</a:t>
            </a:r>
            <a:r>
              <a:rPr sz="1350" baseline="3086" dirty="0">
                <a:latin typeface="Times New Roman"/>
                <a:cs typeface="Times New Roman"/>
              </a:rPr>
              <a:t> </a:t>
            </a:r>
            <a:r>
              <a:rPr sz="1350" spc="150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n</a:t>
            </a:r>
            <a:r>
              <a:rPr sz="1350" spc="-89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d</a:t>
            </a:r>
            <a:endParaRPr sz="1350" baseline="3086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3930" y="3667565"/>
            <a:ext cx="5731510" cy="1850389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800" dirty="0">
                <a:latin typeface="Cambria"/>
                <a:cs typeface="Cambria"/>
              </a:rPr>
              <a:t>Ηλιακή</a:t>
            </a:r>
            <a:r>
              <a:rPr sz="2800" spc="-12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ακτινοβολία</a:t>
            </a:r>
            <a:endParaRPr sz="2800">
              <a:latin typeface="Cambria"/>
              <a:cs typeface="Cambria"/>
            </a:endParaRPr>
          </a:p>
          <a:p>
            <a:pPr marL="287020" indent="-274955">
              <a:lnSpc>
                <a:spcPct val="100000"/>
              </a:lnSpc>
              <a:spcBef>
                <a:spcPts val="710"/>
              </a:spcBef>
              <a:buClr>
                <a:srgbClr val="D24617"/>
              </a:buClr>
              <a:buSzPct val="8541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400" dirty="0">
                <a:latin typeface="Symbol"/>
                <a:cs typeface="Symbol"/>
              </a:rPr>
              <a:t>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"/>
                <a:cs typeface="Cambria"/>
              </a:rPr>
              <a:t>α</a:t>
            </a:r>
            <a:r>
              <a:rPr sz="2400" spc="15" dirty="0">
                <a:latin typeface="Cambria"/>
                <a:cs typeface="Cambria"/>
              </a:rPr>
              <a:t>ν</a:t>
            </a:r>
            <a:r>
              <a:rPr sz="2400" spc="-15" dirty="0">
                <a:latin typeface="Cambria"/>
                <a:cs typeface="Cambria"/>
              </a:rPr>
              <a:t>α</a:t>
            </a:r>
            <a:r>
              <a:rPr sz="2400" spc="70" dirty="0">
                <a:latin typeface="Cambria"/>
                <a:cs typeface="Cambria"/>
              </a:rPr>
              <a:t>κ</a:t>
            </a:r>
            <a:r>
              <a:rPr sz="2400" dirty="0">
                <a:latin typeface="Cambria"/>
                <a:cs typeface="Cambria"/>
              </a:rPr>
              <a:t>λώ</a:t>
            </a:r>
            <a:r>
              <a:rPr sz="2400" spc="5" dirty="0">
                <a:latin typeface="Cambria"/>
                <a:cs typeface="Cambria"/>
              </a:rPr>
              <a:t>μ</a:t>
            </a:r>
            <a:r>
              <a:rPr sz="2400" spc="-10" dirty="0">
                <a:latin typeface="Cambria"/>
                <a:cs typeface="Cambria"/>
              </a:rPr>
              <a:t>ε</a:t>
            </a:r>
            <a:r>
              <a:rPr sz="2400" dirty="0">
                <a:latin typeface="Cambria"/>
                <a:cs typeface="Cambria"/>
              </a:rPr>
              <a:t>νη</a:t>
            </a:r>
            <a:endParaRPr sz="2400">
              <a:latin typeface="Cambria"/>
              <a:cs typeface="Cambria"/>
            </a:endParaRPr>
          </a:p>
          <a:p>
            <a:pPr marL="287020" indent="-274955">
              <a:lnSpc>
                <a:spcPct val="100000"/>
              </a:lnSpc>
              <a:spcBef>
                <a:spcPts val="220"/>
              </a:spcBef>
              <a:buClr>
                <a:srgbClr val="D24617"/>
              </a:buClr>
              <a:buSzPct val="83333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400" b="1" spc="-105" dirty="0">
                <a:latin typeface="Times New Roman"/>
                <a:cs typeface="Times New Roman"/>
              </a:rPr>
              <a:t>a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"/>
                <a:cs typeface="Cambria"/>
              </a:rPr>
              <a:t>απορροφώμενη </a:t>
            </a:r>
            <a:r>
              <a:rPr sz="2400" spc="-5" dirty="0">
                <a:latin typeface="Cambria"/>
                <a:cs typeface="Cambria"/>
              </a:rPr>
              <a:t>στην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ατμόσφαιρα</a:t>
            </a:r>
            <a:endParaRPr sz="2400">
              <a:latin typeface="Cambria"/>
              <a:cs typeface="Cambria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400" b="1" spc="80" dirty="0">
                <a:latin typeface="Times New Roman"/>
                <a:cs typeface="Times New Roman"/>
              </a:rPr>
              <a:t>(</a:t>
            </a:r>
            <a:r>
              <a:rPr sz="2400" b="1" spc="-105" dirty="0">
                <a:latin typeface="Times New Roman"/>
                <a:cs typeface="Times New Roman"/>
              </a:rPr>
              <a:t>1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35" dirty="0">
                <a:latin typeface="Arial"/>
                <a:cs typeface="Arial"/>
              </a:rPr>
              <a:t>–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Times New Roman"/>
                <a:cs typeface="Times New Roman"/>
              </a:rPr>
              <a:t>a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75" dirty="0">
                <a:latin typeface="Times New Roman"/>
                <a:cs typeface="Times New Roman"/>
              </a:rPr>
              <a:t>-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Symbol"/>
                <a:cs typeface="Symbol"/>
              </a:rPr>
              <a:t></a:t>
            </a:r>
            <a:r>
              <a:rPr sz="2400" b="1" spc="75" dirty="0">
                <a:latin typeface="Times New Roman"/>
                <a:cs typeface="Times New Roman"/>
              </a:rPr>
              <a:t>)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"/>
                <a:cs typeface="Cambria"/>
              </a:rPr>
              <a:t>α</a:t>
            </a:r>
            <a:r>
              <a:rPr sz="2400" spc="-5" dirty="0">
                <a:latin typeface="Cambria"/>
                <a:cs typeface="Cambria"/>
              </a:rPr>
              <a:t>π</a:t>
            </a:r>
            <a:r>
              <a:rPr sz="2400" spc="-10" dirty="0">
                <a:latin typeface="Cambria"/>
                <a:cs typeface="Cambria"/>
              </a:rPr>
              <a:t>ο</a:t>
            </a:r>
            <a:r>
              <a:rPr sz="2400" spc="-5" dirty="0">
                <a:latin typeface="Cambria"/>
                <a:cs typeface="Cambria"/>
              </a:rPr>
              <a:t>ρ</a:t>
            </a:r>
            <a:r>
              <a:rPr sz="2400" spc="-15" dirty="0">
                <a:latin typeface="Cambria"/>
                <a:cs typeface="Cambria"/>
              </a:rPr>
              <a:t>ρ</a:t>
            </a:r>
            <a:r>
              <a:rPr sz="2400" dirty="0">
                <a:latin typeface="Cambria"/>
                <a:cs typeface="Cambria"/>
              </a:rPr>
              <a:t>ο</a:t>
            </a:r>
            <a:r>
              <a:rPr sz="2400" spc="-10" dirty="0">
                <a:latin typeface="Cambria"/>
                <a:cs typeface="Cambria"/>
              </a:rPr>
              <a:t>φ</a:t>
            </a:r>
            <a:r>
              <a:rPr sz="2400" dirty="0">
                <a:latin typeface="Cambria"/>
                <a:cs typeface="Cambria"/>
              </a:rPr>
              <a:t>ώμ</a:t>
            </a:r>
            <a:r>
              <a:rPr sz="2400" spc="-10" dirty="0">
                <a:latin typeface="Cambria"/>
                <a:cs typeface="Cambria"/>
              </a:rPr>
              <a:t>ε</a:t>
            </a:r>
            <a:r>
              <a:rPr sz="2400" dirty="0">
                <a:latin typeface="Cambria"/>
                <a:cs typeface="Cambria"/>
              </a:rPr>
              <a:t>νη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στην</a:t>
            </a:r>
            <a:r>
              <a:rPr sz="2400" spc="-204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ε</a:t>
            </a:r>
            <a:r>
              <a:rPr sz="2400" spc="-5" dirty="0">
                <a:latin typeface="Cambria"/>
                <a:cs typeface="Cambria"/>
              </a:rPr>
              <a:t>π</a:t>
            </a:r>
            <a:r>
              <a:rPr sz="2400" spc="-15" dirty="0">
                <a:latin typeface="Cambria"/>
                <a:cs typeface="Cambria"/>
              </a:rPr>
              <a:t>ι</a:t>
            </a:r>
            <a:r>
              <a:rPr sz="2400" dirty="0">
                <a:latin typeface="Cambria"/>
                <a:cs typeface="Cambria"/>
              </a:rPr>
              <a:t>φ</a:t>
            </a:r>
            <a:r>
              <a:rPr sz="2400" spc="-15" dirty="0">
                <a:latin typeface="Cambria"/>
                <a:cs typeface="Cambria"/>
              </a:rPr>
              <a:t>ά</a:t>
            </a:r>
            <a:r>
              <a:rPr sz="2400" dirty="0">
                <a:latin typeface="Cambria"/>
                <a:cs typeface="Cambria"/>
              </a:rPr>
              <a:t>ν</a:t>
            </a:r>
            <a:r>
              <a:rPr sz="2400" spc="-15" dirty="0">
                <a:latin typeface="Cambria"/>
                <a:cs typeface="Cambria"/>
              </a:rPr>
              <a:t>ε</a:t>
            </a:r>
            <a:r>
              <a:rPr sz="2400" spc="-10" dirty="0">
                <a:latin typeface="Cambria"/>
                <a:cs typeface="Cambria"/>
              </a:rPr>
              <a:t>ι</a:t>
            </a:r>
            <a:r>
              <a:rPr sz="2400" dirty="0">
                <a:latin typeface="Cambria"/>
                <a:cs typeface="Cambria"/>
              </a:rPr>
              <a:t>α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10382" y="1722118"/>
            <a:ext cx="121920" cy="304800"/>
            <a:chOff x="2310382" y="1722118"/>
            <a:chExt cx="121920" cy="30480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383" y="1722120"/>
              <a:ext cx="118871" cy="3048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11907" y="1723644"/>
              <a:ext cx="119380" cy="302260"/>
            </a:xfrm>
            <a:custGeom>
              <a:avLst/>
              <a:gdLst/>
              <a:ahLst/>
              <a:cxnLst/>
              <a:rect l="l" t="t" r="r" b="b"/>
              <a:pathLst>
                <a:path w="119380" h="302260">
                  <a:moveTo>
                    <a:pt x="36575" y="301751"/>
                  </a:moveTo>
                  <a:lnTo>
                    <a:pt x="38735" y="51815"/>
                  </a:lnTo>
                  <a:lnTo>
                    <a:pt x="81787" y="51815"/>
                  </a:lnTo>
                  <a:lnTo>
                    <a:pt x="79629" y="301751"/>
                  </a:lnTo>
                  <a:lnTo>
                    <a:pt x="36575" y="301751"/>
                  </a:lnTo>
                  <a:close/>
                </a:path>
                <a:path w="119380" h="302260">
                  <a:moveTo>
                    <a:pt x="0" y="60959"/>
                  </a:moveTo>
                  <a:lnTo>
                    <a:pt x="58293" y="0"/>
                  </a:lnTo>
                  <a:lnTo>
                    <a:pt x="118872" y="60959"/>
                  </a:lnTo>
                  <a:lnTo>
                    <a:pt x="0" y="60959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137" y="549097"/>
            <a:ext cx="573278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0" dirty="0">
                <a:latin typeface="Calibri"/>
                <a:cs typeface="Calibri"/>
              </a:rPr>
              <a:t>Τροποποιημένο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μοντέλο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θερμοκηπίου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159" y="3714975"/>
            <a:ext cx="5895340" cy="13519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90"/>
              </a:spcBef>
            </a:pPr>
            <a:r>
              <a:rPr sz="2800" spc="-5" dirty="0">
                <a:latin typeface="Cambria"/>
                <a:cs typeface="Cambria"/>
              </a:rPr>
              <a:t>Γ</a:t>
            </a:r>
            <a:r>
              <a:rPr sz="2800" spc="10" dirty="0">
                <a:latin typeface="Cambria"/>
                <a:cs typeface="Cambria"/>
              </a:rPr>
              <a:t>ή</a:t>
            </a:r>
            <a:r>
              <a:rPr sz="2800" spc="-5" dirty="0">
                <a:latin typeface="Cambria"/>
                <a:cs typeface="Cambria"/>
              </a:rPr>
              <a:t>ι</a:t>
            </a:r>
            <a:r>
              <a:rPr sz="2800" spc="-15" dirty="0">
                <a:latin typeface="Cambria"/>
                <a:cs typeface="Cambria"/>
              </a:rPr>
              <a:t>ν</a:t>
            </a:r>
            <a:r>
              <a:rPr sz="2800" dirty="0">
                <a:latin typeface="Cambria"/>
                <a:cs typeface="Cambria"/>
              </a:rPr>
              <a:t>η</a:t>
            </a:r>
            <a:r>
              <a:rPr sz="2800" spc="-14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ακτι</a:t>
            </a:r>
            <a:r>
              <a:rPr sz="2800" spc="35" dirty="0">
                <a:latin typeface="Cambria"/>
                <a:cs typeface="Cambria"/>
              </a:rPr>
              <a:t>ν</a:t>
            </a:r>
            <a:r>
              <a:rPr sz="2800" dirty="0">
                <a:latin typeface="Cambria"/>
                <a:cs typeface="Cambria"/>
              </a:rPr>
              <a:t>οβολ</a:t>
            </a:r>
            <a:r>
              <a:rPr sz="2800" spc="-15" dirty="0">
                <a:latin typeface="Cambria"/>
                <a:cs typeface="Cambria"/>
              </a:rPr>
              <a:t>ί</a:t>
            </a:r>
            <a:r>
              <a:rPr sz="2800" dirty="0">
                <a:latin typeface="Cambria"/>
                <a:cs typeface="Cambria"/>
              </a:rPr>
              <a:t>α</a:t>
            </a:r>
            <a:endParaRPr sz="2800">
              <a:latin typeface="Cambria"/>
              <a:cs typeface="Cambria"/>
            </a:endParaRPr>
          </a:p>
          <a:p>
            <a:pPr marL="312420" indent="-274320">
              <a:lnSpc>
                <a:spcPct val="100000"/>
              </a:lnSpc>
              <a:spcBef>
                <a:spcPts val="330"/>
              </a:spcBef>
              <a:buClr>
                <a:srgbClr val="D24617"/>
              </a:buClr>
              <a:buSzPct val="85416"/>
              <a:buFont typeface="Segoe UI Symbol"/>
              <a:buChar char="⚫"/>
              <a:tabLst>
                <a:tab pos="311785" algn="l"/>
                <a:tab pos="312420" algn="l"/>
              </a:tabLst>
            </a:pPr>
            <a:r>
              <a:rPr sz="2400" b="1" spc="60" dirty="0">
                <a:latin typeface="Times New Roman"/>
                <a:cs typeface="Times New Roman"/>
              </a:rPr>
              <a:t>e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Cambria"/>
                <a:cs typeface="Cambria"/>
              </a:rPr>
              <a:t>ε</a:t>
            </a:r>
            <a:r>
              <a:rPr sz="2400" b="1" spc="-44" baseline="-20833" dirty="0">
                <a:latin typeface="Times New Roman"/>
                <a:cs typeface="Times New Roman"/>
              </a:rPr>
              <a:t>g</a:t>
            </a:r>
            <a:r>
              <a:rPr sz="2400" spc="-30" dirty="0">
                <a:latin typeface="Symbol"/>
                <a:cs typeface="Symbol"/>
              </a:rPr>
              <a:t></a:t>
            </a:r>
            <a:r>
              <a:rPr sz="2400" b="1" spc="-30" dirty="0">
                <a:latin typeface="Times New Roman"/>
                <a:cs typeface="Times New Roman"/>
              </a:rPr>
              <a:t>T</a:t>
            </a:r>
            <a:r>
              <a:rPr sz="2400" b="1" spc="-44" baseline="-13888" dirty="0">
                <a:latin typeface="Times New Roman"/>
                <a:cs typeface="Times New Roman"/>
              </a:rPr>
              <a:t>g</a:t>
            </a:r>
            <a:r>
              <a:rPr sz="2400" b="1" spc="-44" baseline="17361" dirty="0">
                <a:latin typeface="Times New Roman"/>
                <a:cs typeface="Times New Roman"/>
              </a:rPr>
              <a:t>4</a:t>
            </a:r>
            <a:r>
              <a:rPr sz="2400" b="1" spc="22" baseline="17361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"/>
                <a:cs typeface="Cambria"/>
              </a:rPr>
              <a:t>απορροφώμενη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στην</a:t>
            </a:r>
            <a:r>
              <a:rPr sz="2400" spc="9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ατμόσφαιρα</a:t>
            </a:r>
            <a:endParaRPr sz="2400">
              <a:latin typeface="Cambria"/>
              <a:cs typeface="Cambria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416"/>
              <a:buFont typeface="Segoe UI Symbol"/>
              <a:buChar char="⚫"/>
              <a:tabLst>
                <a:tab pos="311785" algn="l"/>
                <a:tab pos="312420" algn="l"/>
              </a:tabLst>
            </a:pPr>
            <a:r>
              <a:rPr sz="2400" b="1" spc="85" dirty="0">
                <a:latin typeface="Times New Roman"/>
                <a:cs typeface="Times New Roman"/>
              </a:rPr>
              <a:t>(</a:t>
            </a:r>
            <a:r>
              <a:rPr sz="2400" b="1" spc="-100" dirty="0">
                <a:latin typeface="Times New Roman"/>
                <a:cs typeface="Times New Roman"/>
              </a:rPr>
              <a:t>1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135" dirty="0">
                <a:latin typeface="Arial"/>
                <a:cs typeface="Arial"/>
              </a:rPr>
              <a:t>–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e</a:t>
            </a:r>
            <a:r>
              <a:rPr sz="2400" b="1" spc="75" dirty="0">
                <a:latin typeface="Times New Roman"/>
                <a:cs typeface="Times New Roman"/>
              </a:rPr>
              <a:t>)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Cambria"/>
                <a:cs typeface="Cambria"/>
              </a:rPr>
              <a:t>ε</a:t>
            </a:r>
            <a:r>
              <a:rPr sz="2400" b="1" spc="30" baseline="-20833" dirty="0">
                <a:latin typeface="Times New Roman"/>
                <a:cs typeface="Times New Roman"/>
              </a:rPr>
              <a:t>g</a:t>
            </a:r>
            <a:r>
              <a:rPr sz="2400" b="1" baseline="-20833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Symbol"/>
                <a:cs typeface="Symbol"/>
              </a:rPr>
              <a:t></a:t>
            </a:r>
            <a:r>
              <a:rPr sz="2400" b="1" spc="-235" dirty="0">
                <a:latin typeface="Times New Roman"/>
                <a:cs typeface="Times New Roman"/>
              </a:rPr>
              <a:t>T</a:t>
            </a:r>
            <a:r>
              <a:rPr sz="2400" b="1" spc="52" baseline="-13888" dirty="0">
                <a:latin typeface="Times New Roman"/>
                <a:cs typeface="Times New Roman"/>
              </a:rPr>
              <a:t>g</a:t>
            </a:r>
            <a:r>
              <a:rPr sz="2400" b="1" spc="-97" baseline="17361" dirty="0">
                <a:latin typeface="Times New Roman"/>
                <a:cs typeface="Times New Roman"/>
              </a:rPr>
              <a:t>4</a:t>
            </a:r>
            <a:r>
              <a:rPr sz="2400" b="1" spc="22" baseline="17361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"/>
                <a:cs typeface="Cambria"/>
              </a:rPr>
              <a:t>ε</a:t>
            </a:r>
            <a:r>
              <a:rPr sz="2400" spc="5" dirty="0">
                <a:latin typeface="Cambria"/>
                <a:cs typeface="Cambria"/>
              </a:rPr>
              <a:t>κ</a:t>
            </a:r>
            <a:r>
              <a:rPr sz="2400" spc="-5" dirty="0">
                <a:latin typeface="Cambria"/>
                <a:cs typeface="Cambria"/>
              </a:rPr>
              <a:t>π</a:t>
            </a:r>
            <a:r>
              <a:rPr sz="2400" spc="-15" dirty="0">
                <a:latin typeface="Cambria"/>
                <a:cs typeface="Cambria"/>
              </a:rPr>
              <a:t>ε</a:t>
            </a:r>
            <a:r>
              <a:rPr sz="2400" spc="5" dirty="0">
                <a:latin typeface="Cambria"/>
                <a:cs typeface="Cambria"/>
              </a:rPr>
              <a:t>μ</a:t>
            </a:r>
            <a:r>
              <a:rPr sz="2400" spc="-5" dirty="0">
                <a:latin typeface="Cambria"/>
                <a:cs typeface="Cambria"/>
              </a:rPr>
              <a:t>πόμεν</a:t>
            </a:r>
            <a:r>
              <a:rPr sz="2400" dirty="0">
                <a:latin typeface="Cambria"/>
                <a:cs typeface="Cambria"/>
              </a:rPr>
              <a:t>η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στο</a:t>
            </a:r>
            <a:r>
              <a:rPr sz="2400" spc="-17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δ</a:t>
            </a:r>
            <a:r>
              <a:rPr sz="2400" spc="-10" dirty="0">
                <a:latin typeface="Cambria"/>
                <a:cs typeface="Cambria"/>
              </a:rPr>
              <a:t>ι</a:t>
            </a:r>
            <a:r>
              <a:rPr sz="2400" spc="-15" dirty="0">
                <a:latin typeface="Cambria"/>
                <a:cs typeface="Cambria"/>
              </a:rPr>
              <a:t>ά</a:t>
            </a:r>
            <a:r>
              <a:rPr sz="2400" dirty="0">
                <a:latin typeface="Cambria"/>
                <a:cs typeface="Cambria"/>
              </a:rPr>
              <a:t>στ</a:t>
            </a:r>
            <a:r>
              <a:rPr sz="2400" spc="-15" dirty="0">
                <a:latin typeface="Cambria"/>
                <a:cs typeface="Cambria"/>
              </a:rPr>
              <a:t>η</a:t>
            </a:r>
            <a:r>
              <a:rPr sz="2400" spc="5" dirty="0">
                <a:latin typeface="Cambria"/>
                <a:cs typeface="Cambria"/>
              </a:rPr>
              <a:t>μ</a:t>
            </a:r>
            <a:r>
              <a:rPr sz="2400" dirty="0">
                <a:latin typeface="Cambria"/>
                <a:cs typeface="Cambria"/>
              </a:rPr>
              <a:t>α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0575" y="3316223"/>
            <a:ext cx="5721350" cy="307975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23495" rIns="0" bIns="0" rtlCol="0">
            <a:spAutoFit/>
          </a:bodyPr>
          <a:lstStyle/>
          <a:p>
            <a:pPr marR="139065" algn="r">
              <a:lnSpc>
                <a:spcPct val="100000"/>
              </a:lnSpc>
              <a:spcBef>
                <a:spcPts val="185"/>
              </a:spcBef>
              <a:tabLst>
                <a:tab pos="588010" algn="l"/>
              </a:tabLst>
            </a:pPr>
            <a:r>
              <a:rPr sz="1350" b="1" spc="7" baseline="3086" dirty="0">
                <a:latin typeface="Times New Roman"/>
                <a:cs typeface="Times New Roman"/>
              </a:rPr>
              <a:t>T </a:t>
            </a:r>
            <a:r>
              <a:rPr sz="1350" b="1" spc="97" baseline="3086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g	</a:t>
            </a:r>
            <a:r>
              <a:rPr sz="1350" spc="7" baseline="3086" dirty="0">
                <a:latin typeface="Times New Roman"/>
                <a:cs typeface="Times New Roman"/>
              </a:rPr>
              <a:t>g</a:t>
            </a:r>
            <a:r>
              <a:rPr sz="1350" spc="-15" baseline="3086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r</a:t>
            </a:r>
            <a:r>
              <a:rPr sz="1350" spc="-7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o</a:t>
            </a:r>
            <a:r>
              <a:rPr sz="1350" baseline="3086" dirty="0">
                <a:latin typeface="Times New Roman"/>
                <a:cs typeface="Times New Roman"/>
              </a:rPr>
              <a:t>  </a:t>
            </a:r>
            <a:r>
              <a:rPr sz="1350" spc="-157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u</a:t>
            </a:r>
            <a:r>
              <a:rPr sz="1350" baseline="3086" dirty="0">
                <a:latin typeface="Times New Roman"/>
                <a:cs typeface="Times New Roman"/>
              </a:rPr>
              <a:t> </a:t>
            </a:r>
            <a:r>
              <a:rPr sz="1350" spc="150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n</a:t>
            </a:r>
            <a:r>
              <a:rPr sz="1350" spc="-89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d</a:t>
            </a:r>
            <a:endParaRPr sz="1350" baseline="3086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0575" y="2023872"/>
            <a:ext cx="5867400" cy="381000"/>
          </a:xfrm>
          <a:custGeom>
            <a:avLst/>
            <a:gdLst/>
            <a:ahLst/>
            <a:cxnLst/>
            <a:rect l="l" t="t" r="r" b="b"/>
            <a:pathLst>
              <a:path w="5867400" h="381000">
                <a:moveTo>
                  <a:pt x="5866891" y="0"/>
                </a:moveTo>
                <a:lnTo>
                  <a:pt x="0" y="0"/>
                </a:lnTo>
                <a:lnTo>
                  <a:pt x="0" y="380491"/>
                </a:lnTo>
                <a:lnTo>
                  <a:pt x="5866891" y="380491"/>
                </a:lnTo>
                <a:lnTo>
                  <a:pt x="5866891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4482" y="2034285"/>
            <a:ext cx="2063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a</a:t>
            </a:r>
            <a:r>
              <a:rPr sz="1050" b="1" spc="-4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9190" y="2043429"/>
            <a:ext cx="77520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575" b="1" baseline="2645" dirty="0">
                <a:latin typeface="Times New Roman"/>
                <a:cs typeface="Times New Roman"/>
              </a:rPr>
              <a:t>e</a:t>
            </a:r>
            <a:r>
              <a:rPr sz="1575" b="1" spc="-22" baseline="2645" dirty="0">
                <a:latin typeface="Times New Roman"/>
                <a:cs typeface="Times New Roman"/>
              </a:rPr>
              <a:t> </a:t>
            </a:r>
            <a:r>
              <a:rPr lang="el-GR" sz="1200" b="1" dirty="0">
                <a:latin typeface="Times New Roman"/>
                <a:cs typeface="Times New Roman"/>
              </a:rPr>
              <a:t>ε</a:t>
            </a:r>
            <a:r>
              <a:rPr lang="el-GR" sz="1600" b="1" dirty="0">
                <a:latin typeface="Times New Roman"/>
                <a:cs typeface="Times New Roman"/>
              </a:rPr>
              <a:t> </a:t>
            </a:r>
            <a:r>
              <a:rPr lang="en-GB" sz="1600" b="1" baseline="-15873" dirty="0">
                <a:latin typeface="Times New Roman"/>
                <a:cs typeface="Times New Roman"/>
              </a:rPr>
              <a:t>g</a:t>
            </a:r>
            <a:r>
              <a:rPr lang="en-GB" sz="1600" b="1" spc="-7" baseline="-15873" dirty="0">
                <a:latin typeface="Times New Roman"/>
                <a:cs typeface="Times New Roman"/>
              </a:rPr>
              <a:t> </a:t>
            </a:r>
            <a:r>
              <a:rPr sz="1575" baseline="2645" dirty="0">
                <a:latin typeface="Symbol"/>
                <a:cs typeface="Symbol"/>
              </a:rPr>
              <a:t></a:t>
            </a:r>
            <a:r>
              <a:rPr sz="1575" spc="15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T</a:t>
            </a:r>
            <a:r>
              <a:rPr sz="1575" b="1" spc="-15" baseline="264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g</a:t>
            </a:r>
            <a:r>
              <a:rPr sz="700" b="1" spc="-70" dirty="0">
                <a:latin typeface="Times New Roman"/>
                <a:cs typeface="Times New Roman"/>
              </a:rPr>
              <a:t> </a:t>
            </a:r>
            <a:r>
              <a:rPr sz="1050" b="1" spc="-7" baseline="31746" dirty="0">
                <a:latin typeface="Times New Roman"/>
                <a:cs typeface="Times New Roman"/>
              </a:rPr>
              <a:t>4</a:t>
            </a:r>
            <a:endParaRPr sz="1050" baseline="31746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6448" y="2045919"/>
            <a:ext cx="908050" cy="3086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900" spc="5" dirty="0">
                <a:latin typeface="Times New Roman"/>
                <a:cs typeface="Times New Roman"/>
              </a:rPr>
              <a:t>a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10" dirty="0">
                <a:latin typeface="Times New Roman"/>
                <a:cs typeface="Times New Roman"/>
              </a:rPr>
              <a:t>m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o s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p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h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r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"/>
              </a:spcBef>
            </a:pPr>
            <a:r>
              <a:rPr sz="1350" b="1" spc="7" baseline="3086" dirty="0">
                <a:latin typeface="Times New Roman"/>
                <a:cs typeface="Times New Roman"/>
              </a:rPr>
              <a:t>T</a:t>
            </a:r>
            <a:r>
              <a:rPr sz="1350" b="1" spc="37" baseline="3086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a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54480" y="1722120"/>
            <a:ext cx="5529580" cy="692150"/>
            <a:chOff x="1554480" y="1722120"/>
            <a:chExt cx="5529580" cy="692150"/>
          </a:xfrm>
        </p:grpSpPr>
        <p:sp>
          <p:nvSpPr>
            <p:cNvPr id="10" name="object 10"/>
            <p:cNvSpPr/>
            <p:nvPr/>
          </p:nvSpPr>
          <p:spPr>
            <a:xfrm>
              <a:off x="1562100" y="2025396"/>
              <a:ext cx="5514340" cy="381000"/>
            </a:xfrm>
            <a:custGeom>
              <a:avLst/>
              <a:gdLst/>
              <a:ahLst/>
              <a:cxnLst/>
              <a:rect l="l" t="t" r="r" b="b"/>
              <a:pathLst>
                <a:path w="5514340" h="381000">
                  <a:moveTo>
                    <a:pt x="0" y="0"/>
                  </a:moveTo>
                  <a:lnTo>
                    <a:pt x="5513832" y="0"/>
                  </a:lnTo>
                </a:path>
                <a:path w="5514340" h="381000">
                  <a:moveTo>
                    <a:pt x="0" y="381000"/>
                  </a:moveTo>
                  <a:lnTo>
                    <a:pt x="5513832" y="381000"/>
                  </a:lnTo>
                </a:path>
              </a:pathLst>
            </a:custGeom>
            <a:ln w="1524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272" y="1722120"/>
              <a:ext cx="124968" cy="30480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562100" y="2938270"/>
            <a:ext cx="5504815" cy="390525"/>
            <a:chOff x="1562100" y="2938270"/>
            <a:chExt cx="5504815" cy="390525"/>
          </a:xfrm>
        </p:grpSpPr>
        <p:sp>
          <p:nvSpPr>
            <p:cNvPr id="13" name="object 13"/>
            <p:cNvSpPr/>
            <p:nvPr/>
          </p:nvSpPr>
          <p:spPr>
            <a:xfrm>
              <a:off x="1562100" y="3320795"/>
              <a:ext cx="5504815" cy="0"/>
            </a:xfrm>
            <a:custGeom>
              <a:avLst/>
              <a:gdLst/>
              <a:ahLst/>
              <a:cxnLst/>
              <a:rect l="l" t="t" r="r" b="b"/>
              <a:pathLst>
                <a:path w="5504815">
                  <a:moveTo>
                    <a:pt x="0" y="0"/>
                  </a:moveTo>
                  <a:lnTo>
                    <a:pt x="5504433" y="0"/>
                  </a:lnTo>
                </a:path>
              </a:pathLst>
            </a:custGeom>
            <a:ln w="1524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4624" y="3014471"/>
              <a:ext cx="121919" cy="3048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46147" y="3015995"/>
              <a:ext cx="121920" cy="307975"/>
            </a:xfrm>
            <a:custGeom>
              <a:avLst/>
              <a:gdLst/>
              <a:ahLst/>
              <a:cxnLst/>
              <a:rect l="l" t="t" r="r" b="b"/>
              <a:pathLst>
                <a:path w="121919" h="307975">
                  <a:moveTo>
                    <a:pt x="79756" y="0"/>
                  </a:moveTo>
                  <a:lnTo>
                    <a:pt x="81787" y="251967"/>
                  </a:lnTo>
                  <a:lnTo>
                    <a:pt x="41656" y="252856"/>
                  </a:lnTo>
                  <a:lnTo>
                    <a:pt x="39624" y="0"/>
                  </a:lnTo>
                  <a:lnTo>
                    <a:pt x="79756" y="0"/>
                  </a:lnTo>
                  <a:close/>
                </a:path>
                <a:path w="121919" h="307975">
                  <a:moveTo>
                    <a:pt x="121665" y="243839"/>
                  </a:moveTo>
                  <a:lnTo>
                    <a:pt x="60959" y="307593"/>
                  </a:lnTo>
                  <a:lnTo>
                    <a:pt x="0" y="243839"/>
                  </a:lnTo>
                  <a:lnTo>
                    <a:pt x="121665" y="243839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04716" y="2994659"/>
              <a:ext cx="0" cy="328930"/>
            </a:xfrm>
            <a:custGeom>
              <a:avLst/>
              <a:gdLst/>
              <a:ahLst/>
              <a:cxnLst/>
              <a:rect l="l" t="t" r="r" b="b"/>
              <a:pathLst>
                <a:path h="328929">
                  <a:moveTo>
                    <a:pt x="0" y="0"/>
                  </a:moveTo>
                  <a:lnTo>
                    <a:pt x="0" y="328929"/>
                  </a:lnTo>
                </a:path>
              </a:pathLst>
            </a:custGeom>
            <a:ln w="396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9" y="2938271"/>
              <a:ext cx="121412" cy="6400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46804" y="2939795"/>
              <a:ext cx="118745" cy="384175"/>
            </a:xfrm>
            <a:custGeom>
              <a:avLst/>
              <a:gdLst/>
              <a:ahLst/>
              <a:cxnLst/>
              <a:rect l="l" t="t" r="r" b="b"/>
              <a:pathLst>
                <a:path w="118745" h="384175">
                  <a:moveTo>
                    <a:pt x="39624" y="383920"/>
                  </a:moveTo>
                  <a:lnTo>
                    <a:pt x="78625" y="383920"/>
                  </a:lnTo>
                  <a:lnTo>
                    <a:pt x="78625" y="54851"/>
                  </a:lnTo>
                  <a:lnTo>
                    <a:pt x="39624" y="54851"/>
                  </a:lnTo>
                  <a:lnTo>
                    <a:pt x="39624" y="383920"/>
                  </a:lnTo>
                  <a:close/>
                </a:path>
                <a:path w="118745" h="384175">
                  <a:moveTo>
                    <a:pt x="0" y="66801"/>
                  </a:moveTo>
                  <a:lnTo>
                    <a:pt x="60198" y="0"/>
                  </a:lnTo>
                  <a:lnTo>
                    <a:pt x="118745" y="66801"/>
                  </a:lnTo>
                  <a:lnTo>
                    <a:pt x="0" y="66801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11527" y="1499997"/>
            <a:ext cx="1149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96998" y="1499997"/>
            <a:ext cx="3314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8600" algn="l"/>
              </a:tabLst>
            </a:pPr>
            <a:r>
              <a:rPr sz="1050" dirty="0">
                <a:latin typeface="Symbol"/>
                <a:cs typeface="Symbol"/>
              </a:rPr>
              <a:t>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1066" y="2800858"/>
            <a:ext cx="8102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(</a:t>
            </a:r>
            <a:r>
              <a:rPr sz="1050" b="1" spc="27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1</a:t>
            </a:r>
            <a:r>
              <a:rPr sz="1050" b="1" spc="-1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–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a</a:t>
            </a:r>
            <a:r>
              <a:rPr sz="1050" b="1" spc="-3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-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Symbol"/>
                <a:cs typeface="Symbol"/>
              </a:rPr>
              <a:t>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)</a:t>
            </a:r>
            <a:r>
              <a:rPr sz="1050" b="1" spc="2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04436" y="2728925"/>
            <a:ext cx="32512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ε</a:t>
            </a:r>
            <a:r>
              <a:rPr sz="1050" b="1" spc="-25" dirty="0">
                <a:latin typeface="Times New Roman"/>
                <a:cs typeface="Times New Roman"/>
              </a:rPr>
              <a:t> </a:t>
            </a:r>
            <a:r>
              <a:rPr sz="1050" b="1" spc="-7" baseline="-15873" dirty="0">
                <a:latin typeface="Times New Roman"/>
                <a:cs typeface="Times New Roman"/>
              </a:rPr>
              <a:t>g</a:t>
            </a:r>
            <a:r>
              <a:rPr sz="1050" b="1" spc="67" baseline="-15873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Symbol"/>
                <a:cs typeface="Symbol"/>
              </a:rPr>
              <a:t></a:t>
            </a:r>
            <a:endParaRPr sz="1050" dirty="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42707" y="2701789"/>
            <a:ext cx="30988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b="1" spc="7" baseline="-13227" dirty="0">
                <a:latin typeface="Times New Roman"/>
                <a:cs typeface="Times New Roman"/>
              </a:rPr>
              <a:t>T</a:t>
            </a:r>
            <a:r>
              <a:rPr sz="1575" b="1" spc="-97" baseline="-13227" dirty="0">
                <a:latin typeface="Times New Roman"/>
                <a:cs typeface="Times New Roman"/>
              </a:rPr>
              <a:t> </a:t>
            </a:r>
            <a:r>
              <a:rPr sz="1050" b="1" spc="-7" baseline="-27777" dirty="0">
                <a:latin typeface="Times New Roman"/>
                <a:cs typeface="Times New Roman"/>
              </a:rPr>
              <a:t>g</a:t>
            </a:r>
            <a:r>
              <a:rPr sz="1050" b="1" baseline="-27777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4</a:t>
            </a:r>
            <a:endParaRPr sz="700" dirty="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37230" y="1722118"/>
            <a:ext cx="1740535" cy="304800"/>
            <a:chOff x="2237230" y="1722118"/>
            <a:chExt cx="1740535" cy="30480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232" y="1722120"/>
              <a:ext cx="121919" cy="3048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238756" y="1723644"/>
              <a:ext cx="121920" cy="302260"/>
            </a:xfrm>
            <a:custGeom>
              <a:avLst/>
              <a:gdLst/>
              <a:ahLst/>
              <a:cxnLst/>
              <a:rect l="l" t="t" r="r" b="b"/>
              <a:pathLst>
                <a:path w="121919" h="302260">
                  <a:moveTo>
                    <a:pt x="39624" y="301751"/>
                  </a:moveTo>
                  <a:lnTo>
                    <a:pt x="41782" y="51815"/>
                  </a:lnTo>
                  <a:lnTo>
                    <a:pt x="82168" y="51815"/>
                  </a:lnTo>
                  <a:lnTo>
                    <a:pt x="80010" y="301751"/>
                  </a:lnTo>
                  <a:lnTo>
                    <a:pt x="39624" y="301751"/>
                  </a:lnTo>
                  <a:close/>
                </a:path>
                <a:path w="121919" h="302260">
                  <a:moveTo>
                    <a:pt x="0" y="60959"/>
                  </a:moveTo>
                  <a:lnTo>
                    <a:pt x="59689" y="0"/>
                  </a:lnTo>
                  <a:lnTo>
                    <a:pt x="121919" y="60959"/>
                  </a:lnTo>
                  <a:lnTo>
                    <a:pt x="0" y="60959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9624" y="1722120"/>
              <a:ext cx="121920" cy="3048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851147" y="1723644"/>
              <a:ext cx="125095" cy="302260"/>
            </a:xfrm>
            <a:custGeom>
              <a:avLst/>
              <a:gdLst/>
              <a:ahLst/>
              <a:cxnLst/>
              <a:rect l="l" t="t" r="r" b="b"/>
              <a:pathLst>
                <a:path w="125095" h="302260">
                  <a:moveTo>
                    <a:pt x="42672" y="301751"/>
                  </a:moveTo>
                  <a:lnTo>
                    <a:pt x="81836" y="301751"/>
                  </a:lnTo>
                  <a:lnTo>
                    <a:pt x="81836" y="51815"/>
                  </a:lnTo>
                  <a:lnTo>
                    <a:pt x="42672" y="51815"/>
                  </a:lnTo>
                  <a:lnTo>
                    <a:pt x="42672" y="301751"/>
                  </a:lnTo>
                  <a:close/>
                </a:path>
                <a:path w="125095" h="302260">
                  <a:moveTo>
                    <a:pt x="0" y="60959"/>
                  </a:moveTo>
                  <a:lnTo>
                    <a:pt x="63500" y="0"/>
                  </a:lnTo>
                  <a:lnTo>
                    <a:pt x="124713" y="60959"/>
                  </a:lnTo>
                  <a:lnTo>
                    <a:pt x="0" y="60959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424425" y="1496393"/>
            <a:ext cx="698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Times New Roman"/>
                <a:cs typeface="Times New Roman"/>
              </a:rPr>
              <a:t>4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3920" y="1508886"/>
            <a:ext cx="117525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75" b="1" baseline="2645" dirty="0">
                <a:latin typeface="Times New Roman"/>
                <a:cs typeface="Times New Roman"/>
              </a:rPr>
              <a:t>(</a:t>
            </a:r>
            <a:r>
              <a:rPr sz="1575" b="1" spc="270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1</a:t>
            </a:r>
            <a:r>
              <a:rPr sz="1575" b="1" spc="-7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-</a:t>
            </a:r>
            <a:r>
              <a:rPr sz="1575" b="1" spc="-7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e</a:t>
            </a:r>
            <a:r>
              <a:rPr sz="1575" b="1" spc="284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)</a:t>
            </a:r>
            <a:r>
              <a:rPr sz="1575" b="1" spc="-7" baseline="2645" dirty="0">
                <a:latin typeface="Times New Roman"/>
                <a:cs typeface="Times New Roman"/>
              </a:rPr>
              <a:t> </a:t>
            </a:r>
            <a:r>
              <a:rPr lang="el-GR" sz="1200" b="1" dirty="0">
                <a:latin typeface="Times New Roman"/>
                <a:cs typeface="Times New Roman"/>
              </a:rPr>
              <a:t>ε</a:t>
            </a:r>
            <a:r>
              <a:rPr lang="el-GR" sz="1600" b="1" spc="-25" dirty="0">
                <a:latin typeface="Times New Roman"/>
                <a:cs typeface="Times New Roman"/>
              </a:rPr>
              <a:t> </a:t>
            </a:r>
            <a:r>
              <a:rPr lang="en-GB" sz="1600" b="1" spc="-7" baseline="-15873" dirty="0">
                <a:latin typeface="Times New Roman"/>
                <a:cs typeface="Times New Roman"/>
              </a:rPr>
              <a:t>g </a:t>
            </a:r>
            <a:r>
              <a:rPr sz="1575" baseline="2645" dirty="0">
                <a:latin typeface="Symbol"/>
                <a:cs typeface="Symbol"/>
              </a:rPr>
              <a:t></a:t>
            </a:r>
            <a:r>
              <a:rPr sz="1575" spc="-30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T</a:t>
            </a:r>
            <a:r>
              <a:rPr sz="1575" b="1" spc="322" baseline="264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g</a:t>
            </a:r>
            <a:endParaRPr sz="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643" y="703275"/>
            <a:ext cx="57340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5" dirty="0">
                <a:latin typeface="Calibri"/>
                <a:cs typeface="Calibri"/>
              </a:rPr>
              <a:t>Τροποποιημένο</a:t>
            </a:r>
            <a:r>
              <a:rPr b="1" spc="-14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μοντέλο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θερμοκηπίου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159" y="3864177"/>
            <a:ext cx="6652895" cy="179985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5"/>
              </a:spcBef>
            </a:pPr>
            <a:r>
              <a:rPr sz="2000" spc="-5" dirty="0">
                <a:latin typeface="Cambria"/>
                <a:cs typeface="Cambria"/>
              </a:rPr>
              <a:t>Γήινη</a:t>
            </a:r>
            <a:r>
              <a:rPr sz="2000" spc="-1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ακτινοβολία</a:t>
            </a:r>
          </a:p>
          <a:p>
            <a:pPr marL="312420" indent="-274320">
              <a:lnSpc>
                <a:spcPct val="100000"/>
              </a:lnSpc>
              <a:spcBef>
                <a:spcPts val="355"/>
              </a:spcBef>
              <a:buClr>
                <a:srgbClr val="D24617"/>
              </a:buClr>
              <a:buSzPct val="85000"/>
              <a:buFont typeface="Segoe UI Symbol"/>
              <a:buChar char="⚫"/>
              <a:tabLst>
                <a:tab pos="311785" algn="l"/>
                <a:tab pos="312420" algn="l"/>
              </a:tabLst>
            </a:pPr>
            <a:r>
              <a:rPr sz="2000" b="1" spc="4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ε</a:t>
            </a:r>
            <a:r>
              <a:rPr sz="2000" b="1" spc="-30" baseline="-20576" dirty="0">
                <a:latin typeface="Times New Roman"/>
                <a:cs typeface="Times New Roman"/>
              </a:rPr>
              <a:t>g</a:t>
            </a:r>
            <a:r>
              <a:rPr sz="2000" spc="-20" dirty="0">
                <a:latin typeface="Symbol"/>
                <a:cs typeface="Symbol"/>
              </a:rPr>
              <a:t></a:t>
            </a:r>
            <a:r>
              <a:rPr sz="2000" b="1" spc="-20" dirty="0">
                <a:latin typeface="Times New Roman"/>
                <a:cs typeface="Times New Roman"/>
              </a:rPr>
              <a:t>T</a:t>
            </a:r>
            <a:r>
              <a:rPr sz="2000" b="1" spc="-30" baseline="-12345" dirty="0">
                <a:latin typeface="Times New Roman"/>
                <a:cs typeface="Times New Roman"/>
              </a:rPr>
              <a:t>g</a:t>
            </a:r>
            <a:r>
              <a:rPr sz="2000" b="1" spc="-30" baseline="18518" dirty="0">
                <a:latin typeface="Times New Roman"/>
                <a:cs typeface="Times New Roman"/>
              </a:rPr>
              <a:t>4 </a:t>
            </a:r>
            <a:r>
              <a:rPr sz="2000" spc="-10" dirty="0">
                <a:latin typeface="Cambria"/>
                <a:cs typeface="Cambria"/>
              </a:rPr>
              <a:t>απορροφώμενη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στην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ατμόσφαιρα</a:t>
            </a:r>
            <a:endParaRPr sz="2000" dirty="0">
              <a:latin typeface="Cambria"/>
              <a:cs typeface="Cambria"/>
            </a:endParaRPr>
          </a:p>
          <a:p>
            <a:pPr marL="312420" indent="-274320">
              <a:lnSpc>
                <a:spcPct val="100000"/>
              </a:lnSpc>
              <a:spcBef>
                <a:spcPts val="600"/>
              </a:spcBef>
              <a:buClr>
                <a:srgbClr val="D24617"/>
              </a:buClr>
              <a:buSzPct val="85000"/>
              <a:buFont typeface="Segoe UI Symbol"/>
              <a:buChar char="⚫"/>
              <a:tabLst>
                <a:tab pos="311785" algn="l"/>
                <a:tab pos="312420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(1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20" dirty="0">
                <a:latin typeface="Arial"/>
                <a:cs typeface="Arial"/>
              </a:rPr>
              <a:t>–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65" dirty="0">
                <a:latin typeface="Times New Roman"/>
                <a:cs typeface="Times New Roman"/>
              </a:rPr>
              <a:t>e</a:t>
            </a:r>
            <a:r>
              <a:rPr sz="2000" b="1" spc="60" dirty="0">
                <a:latin typeface="Times New Roman"/>
                <a:cs typeface="Times New Roman"/>
              </a:rPr>
              <a:t>)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20" dirty="0">
                <a:latin typeface="Cambria"/>
                <a:cs typeface="Cambria"/>
              </a:rPr>
              <a:t>ε</a:t>
            </a:r>
            <a:r>
              <a:rPr sz="2000" b="1" spc="15" baseline="-20576" dirty="0">
                <a:latin typeface="Times New Roman"/>
                <a:cs typeface="Times New Roman"/>
              </a:rPr>
              <a:t>g </a:t>
            </a:r>
            <a:r>
              <a:rPr sz="2000" spc="40" dirty="0">
                <a:latin typeface="Symbol"/>
                <a:cs typeface="Symbol"/>
              </a:rPr>
              <a:t></a:t>
            </a:r>
            <a:r>
              <a:rPr sz="2000" b="1" spc="-190" dirty="0">
                <a:latin typeface="Times New Roman"/>
                <a:cs typeface="Times New Roman"/>
              </a:rPr>
              <a:t>T</a:t>
            </a:r>
            <a:r>
              <a:rPr sz="2000" b="1" spc="60" baseline="-12345" dirty="0">
                <a:latin typeface="Times New Roman"/>
                <a:cs typeface="Times New Roman"/>
              </a:rPr>
              <a:t>g</a:t>
            </a:r>
            <a:r>
              <a:rPr sz="2000" b="1" spc="-89" baseline="18518" dirty="0">
                <a:latin typeface="Times New Roman"/>
                <a:cs typeface="Times New Roman"/>
              </a:rPr>
              <a:t>4</a:t>
            </a:r>
            <a:r>
              <a:rPr sz="2000" b="1" spc="-67" baseline="18518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mbria"/>
                <a:cs typeface="Cambria"/>
              </a:rPr>
              <a:t>ε</a:t>
            </a:r>
            <a:r>
              <a:rPr sz="2000" dirty="0">
                <a:latin typeface="Cambria"/>
                <a:cs typeface="Cambria"/>
              </a:rPr>
              <a:t>κ</a:t>
            </a:r>
            <a:r>
              <a:rPr sz="2000" spc="-10" dirty="0">
                <a:latin typeface="Cambria"/>
                <a:cs typeface="Cambria"/>
              </a:rPr>
              <a:t>πε</a:t>
            </a:r>
            <a:r>
              <a:rPr sz="2000" spc="-15" dirty="0">
                <a:latin typeface="Cambria"/>
                <a:cs typeface="Cambria"/>
              </a:rPr>
              <a:t>μ</a:t>
            </a:r>
            <a:r>
              <a:rPr sz="2000" spc="-10" dirty="0">
                <a:latin typeface="Cambria"/>
                <a:cs typeface="Cambria"/>
              </a:rPr>
              <a:t>πό</a:t>
            </a:r>
            <a:r>
              <a:rPr sz="2000" spc="-20" dirty="0">
                <a:latin typeface="Cambria"/>
                <a:cs typeface="Cambria"/>
              </a:rPr>
              <a:t>μ</a:t>
            </a:r>
            <a:r>
              <a:rPr sz="2000" spc="-5" dirty="0">
                <a:latin typeface="Cambria"/>
                <a:cs typeface="Cambria"/>
              </a:rPr>
              <a:t>ενη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20" dirty="0">
                <a:latin typeface="Cambria"/>
                <a:cs typeface="Cambria"/>
              </a:rPr>
              <a:t>σ</a:t>
            </a:r>
            <a:r>
              <a:rPr sz="2000" spc="-5" dirty="0">
                <a:latin typeface="Cambria"/>
                <a:cs typeface="Cambria"/>
              </a:rPr>
              <a:t>το</a:t>
            </a:r>
            <a:r>
              <a:rPr sz="2000" spc="-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διά</a:t>
            </a:r>
            <a:r>
              <a:rPr sz="2000" spc="-15" dirty="0">
                <a:latin typeface="Cambria"/>
                <a:cs typeface="Cambria"/>
              </a:rPr>
              <a:t>σ</a:t>
            </a:r>
            <a:r>
              <a:rPr sz="2000" spc="-5" dirty="0">
                <a:latin typeface="Cambria"/>
                <a:cs typeface="Cambria"/>
              </a:rPr>
              <a:t>τη</a:t>
            </a:r>
            <a:r>
              <a:rPr sz="2000" spc="-20" dirty="0">
                <a:latin typeface="Cambria"/>
                <a:cs typeface="Cambria"/>
              </a:rPr>
              <a:t>μ</a:t>
            </a:r>
            <a:r>
              <a:rPr sz="2000" spc="-5" dirty="0">
                <a:latin typeface="Cambria"/>
                <a:cs typeface="Cambria"/>
              </a:rPr>
              <a:t>α</a:t>
            </a:r>
            <a:endParaRPr sz="2000" dirty="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525"/>
              </a:spcBef>
            </a:pPr>
            <a:r>
              <a:rPr lang="en-GB" sz="2000" spc="-150" dirty="0">
                <a:latin typeface="Times New Roman"/>
                <a:cs typeface="Times New Roman"/>
              </a:rPr>
              <a:t>A</a:t>
            </a:r>
            <a:r>
              <a:rPr lang="el-GR" sz="2000" spc="-150" dirty="0">
                <a:latin typeface="Times New Roman"/>
                <a:cs typeface="Times New Roman"/>
              </a:rPr>
              <a:t>τμόσφαιρα</a:t>
            </a:r>
            <a:endParaRPr sz="2000" dirty="0">
              <a:latin typeface="Times New Roman"/>
              <a:cs typeface="Times New Roman"/>
            </a:endParaRPr>
          </a:p>
          <a:p>
            <a:pPr marL="312420" indent="-274320">
              <a:lnSpc>
                <a:spcPct val="100000"/>
              </a:lnSpc>
              <a:spcBef>
                <a:spcPts val="15"/>
              </a:spcBef>
              <a:buClr>
                <a:srgbClr val="D24617"/>
              </a:buClr>
              <a:buSzPct val="85416"/>
              <a:buFont typeface="Segoe UI Symbol"/>
              <a:buChar char="⚫"/>
              <a:tabLst>
                <a:tab pos="311785" algn="l"/>
                <a:tab pos="312420" algn="l"/>
              </a:tabLst>
            </a:pPr>
            <a:r>
              <a:rPr sz="2000" spc="5" dirty="0">
                <a:latin typeface="Symbol"/>
                <a:cs typeface="Symbol"/>
              </a:rPr>
              <a:t></a:t>
            </a:r>
            <a:r>
              <a:rPr sz="2000" spc="7" baseline="-17361" dirty="0">
                <a:latin typeface="Symbol"/>
                <a:cs typeface="Symbol"/>
              </a:rPr>
              <a:t></a:t>
            </a:r>
            <a:r>
              <a:rPr sz="2000" spc="5" dirty="0">
                <a:latin typeface="Symbol"/>
                <a:cs typeface="Symbol"/>
              </a:rPr>
              <a:t></a:t>
            </a:r>
            <a:r>
              <a:rPr sz="2000" spc="-395" dirty="0">
                <a:latin typeface="Times New Roman"/>
                <a:cs typeface="Times New Roman"/>
              </a:rPr>
              <a:t> </a:t>
            </a:r>
            <a:r>
              <a:rPr sz="2000" b="1" spc="-210" dirty="0">
                <a:latin typeface="Times New Roman"/>
                <a:cs typeface="Times New Roman"/>
              </a:rPr>
              <a:t>T</a:t>
            </a:r>
            <a:r>
              <a:rPr sz="2000" b="1" spc="-315" baseline="-13888" dirty="0">
                <a:latin typeface="Times New Roman"/>
                <a:cs typeface="Times New Roman"/>
              </a:rPr>
              <a:t>a</a:t>
            </a:r>
            <a:r>
              <a:rPr sz="2000" b="1" spc="-315" baseline="20833" dirty="0">
                <a:latin typeface="Times New Roman"/>
                <a:cs typeface="Times New Roman"/>
              </a:rPr>
              <a:t>4</a:t>
            </a:r>
            <a:r>
              <a:rPr sz="2000" b="1" spc="-345" baseline="20833" dirty="0">
                <a:latin typeface="Times New Roman"/>
                <a:cs typeface="Times New Roman"/>
              </a:rPr>
              <a:t> </a:t>
            </a:r>
            <a:r>
              <a:rPr lang="el-GR" sz="2000" b="1" spc="-345" baseline="20833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Cambria"/>
                <a:cs typeface="Cambria"/>
              </a:rPr>
              <a:t>εκ</a:t>
            </a:r>
            <a:r>
              <a:rPr sz="2000" spc="-5" dirty="0">
                <a:latin typeface="Cambria"/>
                <a:cs typeface="Cambria"/>
              </a:rPr>
              <a:t>πεμπόμενη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προς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την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επιφάνεια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και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το</a:t>
            </a:r>
            <a:r>
              <a:rPr lang="el-GR" sz="2000" spc="400" dirty="0">
                <a:latin typeface="Cambria"/>
                <a:cs typeface="Cambria"/>
              </a:rPr>
              <a:t> </a:t>
            </a:r>
            <a:r>
              <a:rPr sz="2000" spc="-5" dirty="0" err="1">
                <a:latin typeface="Cambria"/>
                <a:cs typeface="Cambria"/>
              </a:rPr>
              <a:t>διάστημ</a:t>
            </a:r>
            <a:r>
              <a:rPr sz="2000" spc="-5" dirty="0">
                <a:latin typeface="Cambria"/>
                <a:cs typeface="Cambria"/>
              </a:rPr>
              <a:t>α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0575" y="3316223"/>
            <a:ext cx="5715000" cy="30480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28575" rIns="0" bIns="0" rtlCol="0">
            <a:spAutoFit/>
          </a:bodyPr>
          <a:lstStyle/>
          <a:p>
            <a:pPr marR="149225" algn="r">
              <a:lnSpc>
                <a:spcPct val="100000"/>
              </a:lnSpc>
              <a:spcBef>
                <a:spcPts val="225"/>
              </a:spcBef>
              <a:tabLst>
                <a:tab pos="584835" algn="l"/>
              </a:tabLst>
            </a:pPr>
            <a:r>
              <a:rPr sz="1350" b="1" spc="7" baseline="3086" dirty="0">
                <a:latin typeface="Times New Roman"/>
                <a:cs typeface="Times New Roman"/>
              </a:rPr>
              <a:t>T </a:t>
            </a:r>
            <a:r>
              <a:rPr sz="1350" b="1" spc="165" baseline="3086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g	</a:t>
            </a:r>
            <a:r>
              <a:rPr sz="1350" spc="7" baseline="3086" dirty="0">
                <a:latin typeface="Times New Roman"/>
                <a:cs typeface="Times New Roman"/>
              </a:rPr>
              <a:t>g</a:t>
            </a:r>
            <a:r>
              <a:rPr sz="1350" spc="-37" baseline="3086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r</a:t>
            </a:r>
            <a:r>
              <a:rPr sz="1350" spc="-30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o</a:t>
            </a:r>
            <a:r>
              <a:rPr sz="1350" spc="-37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u</a:t>
            </a:r>
            <a:r>
              <a:rPr sz="1350" spc="-37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n</a:t>
            </a:r>
            <a:r>
              <a:rPr sz="1350" spc="240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d</a:t>
            </a:r>
            <a:endParaRPr sz="1350" baseline="3086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0575" y="2020773"/>
            <a:ext cx="5858510" cy="381000"/>
          </a:xfrm>
          <a:custGeom>
            <a:avLst/>
            <a:gdLst/>
            <a:ahLst/>
            <a:cxnLst/>
            <a:rect l="l" t="t" r="r" b="b"/>
            <a:pathLst>
              <a:path w="5858509" h="381000">
                <a:moveTo>
                  <a:pt x="5858129" y="0"/>
                </a:moveTo>
                <a:lnTo>
                  <a:pt x="0" y="0"/>
                </a:lnTo>
                <a:lnTo>
                  <a:pt x="0" y="380923"/>
                </a:lnTo>
                <a:lnTo>
                  <a:pt x="5858129" y="380923"/>
                </a:lnTo>
                <a:lnTo>
                  <a:pt x="5858129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2704" y="2034362"/>
            <a:ext cx="20637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a</a:t>
            </a:r>
            <a:r>
              <a:rPr sz="1050" b="1" spc="-50" dirty="0">
                <a:latin typeface="Times New Roman"/>
                <a:cs typeface="Times New Roman"/>
              </a:rPr>
              <a:t> </a:t>
            </a:r>
            <a:r>
              <a:rPr sz="1050" b="1" spc="5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0" y="2101782"/>
            <a:ext cx="206374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Times New Roman"/>
                <a:cs typeface="Times New Roman"/>
              </a:rPr>
              <a:t>4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8496" y="2128646"/>
            <a:ext cx="77495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575" b="1" baseline="2645" dirty="0">
                <a:latin typeface="Times New Roman"/>
                <a:cs typeface="Times New Roman"/>
              </a:rPr>
              <a:t>e</a:t>
            </a:r>
            <a:r>
              <a:rPr sz="1575" b="1" spc="-60" baseline="2645" dirty="0">
                <a:latin typeface="Times New Roman"/>
                <a:cs typeface="Times New Roman"/>
              </a:rPr>
              <a:t> </a:t>
            </a:r>
            <a:r>
              <a:rPr lang="el-GR" sz="1200" b="1" dirty="0">
                <a:latin typeface="Times New Roman"/>
                <a:cs typeface="Times New Roman"/>
              </a:rPr>
              <a:t>ε</a:t>
            </a:r>
            <a:r>
              <a:rPr lang="el-GR" sz="1600" b="1" spc="-25" dirty="0">
                <a:latin typeface="Times New Roman"/>
                <a:cs typeface="Times New Roman"/>
              </a:rPr>
              <a:t> </a:t>
            </a:r>
            <a:r>
              <a:rPr lang="en-GB" sz="1600" b="1" spc="-7" baseline="-15873" dirty="0">
                <a:latin typeface="Times New Roman"/>
                <a:cs typeface="Times New Roman"/>
              </a:rPr>
              <a:t>g </a:t>
            </a:r>
            <a:r>
              <a:rPr sz="1575" baseline="2645" dirty="0">
                <a:latin typeface="Symbol"/>
                <a:cs typeface="Symbol"/>
              </a:rPr>
              <a:t></a:t>
            </a:r>
            <a:r>
              <a:rPr sz="1575" spc="-15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T</a:t>
            </a:r>
            <a:r>
              <a:rPr sz="1575" b="1" spc="150" baseline="264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g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81622" y="2052650"/>
            <a:ext cx="929005" cy="3086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900" spc="5" dirty="0">
                <a:latin typeface="Times New Roman"/>
                <a:cs typeface="Times New Roman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 </a:t>
            </a:r>
            <a:r>
              <a:rPr sz="900" spc="10" dirty="0">
                <a:latin typeface="Times New Roman"/>
                <a:cs typeface="Times New Roman"/>
              </a:rPr>
              <a:t>m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o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p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h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r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"/>
              </a:spcBef>
            </a:pPr>
            <a:r>
              <a:rPr sz="1350" b="1" spc="7" baseline="3086" dirty="0">
                <a:latin typeface="Times New Roman"/>
                <a:cs typeface="Times New Roman"/>
              </a:rPr>
              <a:t>T</a:t>
            </a:r>
            <a:r>
              <a:rPr sz="1350" b="1" spc="-22" baseline="3086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a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62100" y="2938270"/>
            <a:ext cx="5498465" cy="390525"/>
            <a:chOff x="1562100" y="2938270"/>
            <a:chExt cx="5498465" cy="390525"/>
          </a:xfrm>
        </p:grpSpPr>
        <p:sp>
          <p:nvSpPr>
            <p:cNvPr id="11" name="object 11"/>
            <p:cNvSpPr/>
            <p:nvPr/>
          </p:nvSpPr>
          <p:spPr>
            <a:xfrm>
              <a:off x="1562100" y="3320795"/>
              <a:ext cx="5498465" cy="0"/>
            </a:xfrm>
            <a:custGeom>
              <a:avLst/>
              <a:gdLst/>
              <a:ahLst/>
              <a:cxnLst/>
              <a:rect l="l" t="t" r="r" b="b"/>
              <a:pathLst>
                <a:path w="5498465">
                  <a:moveTo>
                    <a:pt x="0" y="0"/>
                  </a:moveTo>
                  <a:lnTo>
                    <a:pt x="5498083" y="0"/>
                  </a:lnTo>
                </a:path>
              </a:pathLst>
            </a:custGeom>
            <a:ln w="1524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4624" y="3014471"/>
              <a:ext cx="118872" cy="3078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46147" y="3015995"/>
              <a:ext cx="118745" cy="307975"/>
            </a:xfrm>
            <a:custGeom>
              <a:avLst/>
              <a:gdLst/>
              <a:ahLst/>
              <a:cxnLst/>
              <a:rect l="l" t="t" r="r" b="b"/>
              <a:pathLst>
                <a:path w="118744" h="307975">
                  <a:moveTo>
                    <a:pt x="77215" y="0"/>
                  </a:moveTo>
                  <a:lnTo>
                    <a:pt x="79247" y="254507"/>
                  </a:lnTo>
                  <a:lnTo>
                    <a:pt x="38607" y="255650"/>
                  </a:lnTo>
                  <a:lnTo>
                    <a:pt x="36575" y="0"/>
                  </a:lnTo>
                  <a:lnTo>
                    <a:pt x="77215" y="0"/>
                  </a:lnTo>
                  <a:close/>
                </a:path>
                <a:path w="118744" h="307975">
                  <a:moveTo>
                    <a:pt x="118618" y="243839"/>
                  </a:moveTo>
                  <a:lnTo>
                    <a:pt x="60070" y="307466"/>
                  </a:lnTo>
                  <a:lnTo>
                    <a:pt x="0" y="243839"/>
                  </a:lnTo>
                  <a:lnTo>
                    <a:pt x="118618" y="243839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00144" y="2993135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0"/>
                  </a:moveTo>
                  <a:lnTo>
                    <a:pt x="0" y="329056"/>
                  </a:lnTo>
                </a:path>
              </a:pathLst>
            </a:custGeom>
            <a:ln w="4267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2232" y="2938271"/>
              <a:ext cx="118745" cy="64135"/>
            </a:xfrm>
            <a:custGeom>
              <a:avLst/>
              <a:gdLst/>
              <a:ahLst/>
              <a:cxnLst/>
              <a:rect l="l" t="t" r="r" b="b"/>
              <a:pathLst>
                <a:path w="118745" h="64135">
                  <a:moveTo>
                    <a:pt x="112395" y="54229"/>
                  </a:moveTo>
                  <a:lnTo>
                    <a:pt x="60579" y="0"/>
                  </a:lnTo>
                  <a:lnTo>
                    <a:pt x="0" y="63754"/>
                  </a:lnTo>
                  <a:lnTo>
                    <a:pt x="38735" y="63754"/>
                  </a:lnTo>
                  <a:lnTo>
                    <a:pt x="38735" y="54229"/>
                  </a:lnTo>
                  <a:lnTo>
                    <a:pt x="112395" y="54229"/>
                  </a:lnTo>
                  <a:close/>
                </a:path>
                <a:path w="118745" h="64135">
                  <a:moveTo>
                    <a:pt x="118745" y="63881"/>
                  </a:moveTo>
                  <a:lnTo>
                    <a:pt x="109982" y="54864"/>
                  </a:lnTo>
                  <a:lnTo>
                    <a:pt x="79248" y="54864"/>
                  </a:lnTo>
                  <a:lnTo>
                    <a:pt x="79248" y="63881"/>
                  </a:lnTo>
                  <a:lnTo>
                    <a:pt x="118745" y="63881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43755" y="2939795"/>
              <a:ext cx="121920" cy="381000"/>
            </a:xfrm>
            <a:custGeom>
              <a:avLst/>
              <a:gdLst/>
              <a:ahLst/>
              <a:cxnLst/>
              <a:rect l="l" t="t" r="r" b="b"/>
              <a:pathLst>
                <a:path w="121920" h="381000">
                  <a:moveTo>
                    <a:pt x="39624" y="380618"/>
                  </a:moveTo>
                  <a:lnTo>
                    <a:pt x="79179" y="380618"/>
                  </a:lnTo>
                  <a:lnTo>
                    <a:pt x="79179" y="54838"/>
                  </a:lnTo>
                  <a:lnTo>
                    <a:pt x="39624" y="54838"/>
                  </a:lnTo>
                  <a:lnTo>
                    <a:pt x="39624" y="380618"/>
                  </a:lnTo>
                  <a:close/>
                </a:path>
                <a:path w="121920" h="381000">
                  <a:moveTo>
                    <a:pt x="0" y="63880"/>
                  </a:moveTo>
                  <a:lnTo>
                    <a:pt x="60706" y="0"/>
                  </a:lnTo>
                  <a:lnTo>
                    <a:pt x="121666" y="63880"/>
                  </a:lnTo>
                  <a:lnTo>
                    <a:pt x="0" y="63880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548129" y="1727531"/>
            <a:ext cx="5526405" cy="1069975"/>
            <a:chOff x="1554480" y="1719008"/>
            <a:chExt cx="5526405" cy="1069975"/>
          </a:xfrm>
        </p:grpSpPr>
        <p:sp>
          <p:nvSpPr>
            <p:cNvPr id="18" name="object 18"/>
            <p:cNvSpPr/>
            <p:nvPr/>
          </p:nvSpPr>
          <p:spPr>
            <a:xfrm>
              <a:off x="1562100" y="2025395"/>
              <a:ext cx="5511165" cy="381000"/>
            </a:xfrm>
            <a:custGeom>
              <a:avLst/>
              <a:gdLst/>
              <a:ahLst/>
              <a:cxnLst/>
              <a:rect l="l" t="t" r="r" b="b"/>
              <a:pathLst>
                <a:path w="5511165" h="381000">
                  <a:moveTo>
                    <a:pt x="0" y="0"/>
                  </a:moveTo>
                  <a:lnTo>
                    <a:pt x="5510783" y="0"/>
                  </a:lnTo>
                </a:path>
                <a:path w="5511165" h="381000">
                  <a:moveTo>
                    <a:pt x="0" y="381000"/>
                  </a:moveTo>
                  <a:lnTo>
                    <a:pt x="5510783" y="381000"/>
                  </a:lnTo>
                </a:path>
              </a:pathLst>
            </a:custGeom>
            <a:ln w="1524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272" y="1719071"/>
              <a:ext cx="124968" cy="3078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2664" y="1719071"/>
              <a:ext cx="121920" cy="3048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14188" y="1720595"/>
              <a:ext cx="121920" cy="307975"/>
            </a:xfrm>
            <a:custGeom>
              <a:avLst/>
              <a:gdLst/>
              <a:ahLst/>
              <a:cxnLst/>
              <a:rect l="l" t="t" r="r" b="b"/>
              <a:pathLst>
                <a:path w="121920" h="307975">
                  <a:moveTo>
                    <a:pt x="39624" y="307848"/>
                  </a:moveTo>
                  <a:lnTo>
                    <a:pt x="81831" y="307848"/>
                  </a:lnTo>
                  <a:lnTo>
                    <a:pt x="81831" y="54889"/>
                  </a:lnTo>
                  <a:lnTo>
                    <a:pt x="39624" y="54889"/>
                  </a:lnTo>
                  <a:lnTo>
                    <a:pt x="39624" y="307848"/>
                  </a:lnTo>
                  <a:close/>
                </a:path>
                <a:path w="121920" h="307975">
                  <a:moveTo>
                    <a:pt x="0" y="66801"/>
                  </a:moveTo>
                  <a:lnTo>
                    <a:pt x="62102" y="0"/>
                  </a:lnTo>
                  <a:lnTo>
                    <a:pt x="121920" y="66801"/>
                  </a:lnTo>
                  <a:lnTo>
                    <a:pt x="0" y="66801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12664" y="2721863"/>
              <a:ext cx="113030" cy="66675"/>
            </a:xfrm>
            <a:custGeom>
              <a:avLst/>
              <a:gdLst/>
              <a:ahLst/>
              <a:cxnLst/>
              <a:rect l="l" t="t" r="r" b="b"/>
              <a:pathLst>
                <a:path w="113029" h="66675">
                  <a:moveTo>
                    <a:pt x="40639" y="0"/>
                  </a:moveTo>
                  <a:lnTo>
                    <a:pt x="0" y="0"/>
                  </a:lnTo>
                  <a:lnTo>
                    <a:pt x="62991" y="66548"/>
                  </a:lnTo>
                  <a:lnTo>
                    <a:pt x="112775" y="11937"/>
                  </a:lnTo>
                  <a:lnTo>
                    <a:pt x="40639" y="11937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75147" y="2409443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5881"/>
                  </a:lnTo>
                </a:path>
              </a:pathLst>
            </a:custGeom>
            <a:ln w="396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91912" y="2721863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20" h="12064">
                  <a:moveTo>
                    <a:pt x="45212" y="0"/>
                  </a:moveTo>
                  <a:lnTo>
                    <a:pt x="0" y="0"/>
                  </a:lnTo>
                  <a:lnTo>
                    <a:pt x="0" y="11684"/>
                  </a:lnTo>
                  <a:lnTo>
                    <a:pt x="33782" y="11684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14188" y="2409469"/>
              <a:ext cx="121920" cy="378460"/>
            </a:xfrm>
            <a:custGeom>
              <a:avLst/>
              <a:gdLst/>
              <a:ahLst/>
              <a:cxnLst/>
              <a:rect l="l" t="t" r="r" b="b"/>
              <a:pathLst>
                <a:path w="121920" h="378460">
                  <a:moveTo>
                    <a:pt x="39624" y="326110"/>
                  </a:moveTo>
                  <a:lnTo>
                    <a:pt x="81831" y="326110"/>
                  </a:lnTo>
                  <a:lnTo>
                    <a:pt x="81831" y="0"/>
                  </a:lnTo>
                  <a:lnTo>
                    <a:pt x="39624" y="0"/>
                  </a:lnTo>
                  <a:lnTo>
                    <a:pt x="39624" y="326110"/>
                  </a:lnTo>
                  <a:close/>
                </a:path>
                <a:path w="121920" h="378460">
                  <a:moveTo>
                    <a:pt x="121920" y="316966"/>
                  </a:moveTo>
                  <a:lnTo>
                    <a:pt x="62102" y="377926"/>
                  </a:lnTo>
                  <a:lnTo>
                    <a:pt x="0" y="316966"/>
                  </a:lnTo>
                  <a:lnTo>
                    <a:pt x="121920" y="316966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09369" y="1499742"/>
            <a:ext cx="1149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96108" y="1499742"/>
            <a:ext cx="328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5425" algn="l"/>
              </a:tabLst>
            </a:pPr>
            <a:r>
              <a:rPr sz="1050" dirty="0">
                <a:latin typeface="Symbol"/>
                <a:cs typeface="Symbol"/>
              </a:rPr>
              <a:t>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71320" y="2799410"/>
            <a:ext cx="80772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(</a:t>
            </a:r>
            <a:r>
              <a:rPr sz="1050" b="1" spc="22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1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–</a:t>
            </a:r>
            <a:r>
              <a:rPr sz="1050" b="1" spc="-1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a</a:t>
            </a:r>
            <a:r>
              <a:rPr sz="1050" b="1" spc="-1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-</a:t>
            </a:r>
            <a:r>
              <a:rPr sz="1050" b="1" spc="-25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Symbol"/>
                <a:cs typeface="Symbol"/>
              </a:rPr>
              <a:t>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)</a:t>
            </a:r>
            <a:r>
              <a:rPr sz="1050" b="1" spc="45" dirty="0">
                <a:latin typeface="Times New Roman"/>
                <a:cs typeface="Times New Roman"/>
              </a:rPr>
              <a:t> </a:t>
            </a:r>
            <a:r>
              <a:rPr sz="1050" b="1" spc="5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19144" y="2734817"/>
            <a:ext cx="32512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ε</a:t>
            </a:r>
            <a:r>
              <a:rPr sz="1050" b="1" spc="-25" dirty="0">
                <a:latin typeface="Times New Roman"/>
                <a:cs typeface="Times New Roman"/>
              </a:rPr>
              <a:t> </a:t>
            </a:r>
            <a:r>
              <a:rPr sz="1050" b="1" spc="-7" baseline="-15873" dirty="0">
                <a:latin typeface="Times New Roman"/>
                <a:cs typeface="Times New Roman"/>
              </a:rPr>
              <a:t>g</a:t>
            </a:r>
            <a:r>
              <a:rPr sz="1050" b="1" spc="67" baseline="-15873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Symbol"/>
                <a:cs typeface="Symbol"/>
              </a:rPr>
              <a:t>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161028" y="2694495"/>
            <a:ext cx="19050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b="1" spc="-120" baseline="-26455" dirty="0">
                <a:latin typeface="Times New Roman"/>
                <a:cs typeface="Times New Roman"/>
              </a:rPr>
              <a:t>T</a:t>
            </a:r>
            <a:r>
              <a:rPr sz="700" b="1" spc="-80" dirty="0">
                <a:latin typeface="Times New Roman"/>
                <a:cs typeface="Times New Roman"/>
              </a:rPr>
              <a:t>4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34051" y="2795778"/>
            <a:ext cx="328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ε</a:t>
            </a:r>
            <a:r>
              <a:rPr sz="1050" b="1" spc="-30" dirty="0">
                <a:latin typeface="Times New Roman"/>
                <a:cs typeface="Times New Roman"/>
              </a:rPr>
              <a:t> </a:t>
            </a:r>
            <a:r>
              <a:rPr sz="1050" b="1" spc="-7" baseline="-15873" dirty="0">
                <a:latin typeface="Times New Roman"/>
                <a:cs typeface="Times New Roman"/>
              </a:rPr>
              <a:t>α</a:t>
            </a:r>
            <a:r>
              <a:rPr sz="1050" b="1" spc="52" baseline="-15873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Symbol"/>
                <a:cs typeface="Symbol"/>
              </a:rPr>
              <a:t>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97601" y="2742438"/>
            <a:ext cx="3187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b="1" baseline="-15873" dirty="0">
                <a:latin typeface="Times New Roman"/>
                <a:cs typeface="Times New Roman"/>
              </a:rPr>
              <a:t>T</a:t>
            </a:r>
            <a:r>
              <a:rPr sz="1575" b="1" spc="-97" baseline="-15873" dirty="0">
                <a:latin typeface="Times New Roman"/>
                <a:cs typeface="Times New Roman"/>
              </a:rPr>
              <a:t> </a:t>
            </a:r>
            <a:r>
              <a:rPr sz="1050" b="1" spc="-7" baseline="-39682" dirty="0">
                <a:latin typeface="Times New Roman"/>
                <a:cs typeface="Times New Roman"/>
              </a:rPr>
              <a:t>a</a:t>
            </a:r>
            <a:r>
              <a:rPr sz="1050" b="1" spc="104" baseline="-39682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37230" y="1719070"/>
            <a:ext cx="1737360" cy="311150"/>
            <a:chOff x="2237230" y="1719070"/>
            <a:chExt cx="1737360" cy="311150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7232" y="1719071"/>
              <a:ext cx="121919" cy="3048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238756" y="1720595"/>
              <a:ext cx="121920" cy="304800"/>
            </a:xfrm>
            <a:custGeom>
              <a:avLst/>
              <a:gdLst/>
              <a:ahLst/>
              <a:cxnLst/>
              <a:rect l="l" t="t" r="r" b="b"/>
              <a:pathLst>
                <a:path w="121919" h="304800">
                  <a:moveTo>
                    <a:pt x="39624" y="304800"/>
                  </a:moveTo>
                  <a:lnTo>
                    <a:pt x="41529" y="54863"/>
                  </a:lnTo>
                  <a:lnTo>
                    <a:pt x="81914" y="54863"/>
                  </a:lnTo>
                  <a:lnTo>
                    <a:pt x="80010" y="304800"/>
                  </a:lnTo>
                  <a:lnTo>
                    <a:pt x="39624" y="304800"/>
                  </a:lnTo>
                  <a:close/>
                </a:path>
                <a:path w="121919" h="304800">
                  <a:moveTo>
                    <a:pt x="0" y="66801"/>
                  </a:moveTo>
                  <a:lnTo>
                    <a:pt x="60832" y="0"/>
                  </a:lnTo>
                  <a:lnTo>
                    <a:pt x="121666" y="66801"/>
                  </a:lnTo>
                  <a:lnTo>
                    <a:pt x="0" y="66801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9624" y="1719071"/>
              <a:ext cx="118872" cy="3048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851147" y="1720595"/>
              <a:ext cx="121920" cy="307975"/>
            </a:xfrm>
            <a:custGeom>
              <a:avLst/>
              <a:gdLst/>
              <a:ahLst/>
              <a:cxnLst/>
              <a:rect l="l" t="t" r="r" b="b"/>
              <a:pathLst>
                <a:path w="121920" h="307975">
                  <a:moveTo>
                    <a:pt x="36575" y="307848"/>
                  </a:moveTo>
                  <a:lnTo>
                    <a:pt x="78958" y="307848"/>
                  </a:lnTo>
                  <a:lnTo>
                    <a:pt x="78958" y="54889"/>
                  </a:lnTo>
                  <a:lnTo>
                    <a:pt x="36575" y="54889"/>
                  </a:lnTo>
                  <a:lnTo>
                    <a:pt x="36575" y="307848"/>
                  </a:lnTo>
                  <a:close/>
                </a:path>
                <a:path w="121920" h="307975">
                  <a:moveTo>
                    <a:pt x="0" y="66801"/>
                  </a:moveTo>
                  <a:lnTo>
                    <a:pt x="62737" y="0"/>
                  </a:lnTo>
                  <a:lnTo>
                    <a:pt x="121665" y="66801"/>
                  </a:lnTo>
                  <a:lnTo>
                    <a:pt x="0" y="66801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786884" y="1508886"/>
            <a:ext cx="113639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b="1" baseline="2645" dirty="0">
                <a:latin typeface="Times New Roman"/>
                <a:cs typeface="Times New Roman"/>
              </a:rPr>
              <a:t>(</a:t>
            </a:r>
            <a:r>
              <a:rPr sz="1575" b="1" spc="277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1</a:t>
            </a:r>
            <a:r>
              <a:rPr sz="1575" b="1" spc="-15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- e</a:t>
            </a:r>
            <a:r>
              <a:rPr sz="1575" b="1" spc="284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)</a:t>
            </a:r>
            <a:r>
              <a:rPr sz="1575" b="1" spc="-7" baseline="2645" dirty="0">
                <a:latin typeface="Times New Roman"/>
                <a:cs typeface="Times New Roman"/>
              </a:rPr>
              <a:t> </a:t>
            </a:r>
            <a:r>
              <a:rPr lang="el-GR" sz="1200" b="1" dirty="0">
                <a:latin typeface="Times New Roman"/>
                <a:cs typeface="Times New Roman"/>
              </a:rPr>
              <a:t>ε</a:t>
            </a:r>
            <a:r>
              <a:rPr lang="el-GR" sz="1600" b="1" spc="-25" dirty="0">
                <a:latin typeface="Times New Roman"/>
                <a:cs typeface="Times New Roman"/>
              </a:rPr>
              <a:t> </a:t>
            </a:r>
            <a:r>
              <a:rPr lang="en-GB" sz="1600" b="1" spc="-7" baseline="-15873" dirty="0">
                <a:latin typeface="Times New Roman"/>
                <a:cs typeface="Times New Roman"/>
              </a:rPr>
              <a:t>g </a:t>
            </a:r>
            <a:r>
              <a:rPr sz="1575" baseline="2645" dirty="0">
                <a:latin typeface="Symbol"/>
                <a:cs typeface="Symbol"/>
              </a:rPr>
              <a:t></a:t>
            </a:r>
            <a:r>
              <a:rPr sz="1575" spc="-30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T</a:t>
            </a:r>
            <a:r>
              <a:rPr sz="1575" b="1" spc="-22" baseline="264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g</a:t>
            </a:r>
            <a:r>
              <a:rPr sz="700" b="1" spc="65" dirty="0">
                <a:latin typeface="Times New Roman"/>
                <a:cs typeface="Times New Roman"/>
              </a:rPr>
              <a:t> </a:t>
            </a:r>
            <a:r>
              <a:rPr sz="1050" b="1" spc="-7" baseline="31746" dirty="0">
                <a:latin typeface="Times New Roman"/>
                <a:cs typeface="Times New Roman"/>
              </a:rPr>
              <a:t>4</a:t>
            </a:r>
            <a:endParaRPr sz="1050" baseline="31746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88534" y="1499742"/>
            <a:ext cx="328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ε</a:t>
            </a:r>
            <a:r>
              <a:rPr sz="1050" b="1" spc="-30" dirty="0">
                <a:latin typeface="Times New Roman"/>
                <a:cs typeface="Times New Roman"/>
              </a:rPr>
              <a:t> </a:t>
            </a:r>
            <a:r>
              <a:rPr sz="1050" b="1" spc="-7" baseline="-15873" dirty="0">
                <a:latin typeface="Times New Roman"/>
                <a:cs typeface="Times New Roman"/>
              </a:rPr>
              <a:t>α</a:t>
            </a:r>
            <a:r>
              <a:rPr sz="1050" b="1" spc="52" baseline="-15873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Symbol"/>
                <a:cs typeface="Symbol"/>
              </a:rPr>
              <a:t>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72022" y="1446403"/>
            <a:ext cx="3187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b="1" baseline="-15873" dirty="0">
                <a:latin typeface="Times New Roman"/>
                <a:cs typeface="Times New Roman"/>
              </a:rPr>
              <a:t>T</a:t>
            </a:r>
            <a:r>
              <a:rPr sz="1575" b="1" spc="-97" baseline="-15873" dirty="0">
                <a:latin typeface="Times New Roman"/>
                <a:cs typeface="Times New Roman"/>
              </a:rPr>
              <a:t> </a:t>
            </a:r>
            <a:r>
              <a:rPr sz="1050" b="1" spc="-7" baseline="-35714" dirty="0">
                <a:latin typeface="Times New Roman"/>
                <a:cs typeface="Times New Roman"/>
              </a:rPr>
              <a:t>a</a:t>
            </a:r>
            <a:r>
              <a:rPr sz="1050" b="1" spc="104" baseline="-35714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506" y="3169853"/>
            <a:ext cx="8438694" cy="1227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355215">
              <a:lnSpc>
                <a:spcPct val="1209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Ισοζύγιο </a:t>
            </a:r>
            <a:r>
              <a:rPr sz="2400" dirty="0">
                <a:latin typeface="Cambria"/>
                <a:cs typeface="Cambria"/>
              </a:rPr>
              <a:t>ακτινοβολίας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mbria"/>
                <a:cs typeface="Cambria"/>
              </a:rPr>
              <a:t>Ατμοσφαιρικό</a:t>
            </a:r>
            <a:r>
              <a:rPr sz="2400" dirty="0">
                <a:latin typeface="Cambria"/>
                <a:cs typeface="Cambria"/>
              </a:rPr>
              <a:t> στρώμα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  <a:p>
            <a:pPr marL="2781935">
              <a:lnSpc>
                <a:spcPts val="2525"/>
              </a:lnSpc>
            </a:pPr>
            <a:r>
              <a:rPr sz="2400" spc="-175" dirty="0">
                <a:latin typeface="Times New Roman"/>
                <a:cs typeface="Times New Roman"/>
              </a:rPr>
              <a:t>a</a:t>
            </a:r>
            <a:r>
              <a:rPr sz="2400" spc="-250" dirty="0">
                <a:latin typeface="Times New Roman"/>
                <a:cs typeface="Times New Roman"/>
              </a:rPr>
              <a:t>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245" dirty="0">
                <a:latin typeface="Times New Roman"/>
                <a:cs typeface="Times New Roman"/>
              </a:rPr>
              <a:t>+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lang="en-GB" sz="2400" spc="-65" dirty="0">
                <a:latin typeface="Times New Roman"/>
                <a:cs typeface="Times New Roman"/>
              </a:rPr>
              <a:t>e </a:t>
            </a:r>
            <a:r>
              <a:rPr sz="2400" spc="-35" dirty="0" err="1">
                <a:latin typeface="Cambria"/>
                <a:cs typeface="Cambria"/>
              </a:rPr>
              <a:t>ε</a:t>
            </a:r>
            <a:r>
              <a:rPr sz="2400" spc="-195" baseline="-20833" dirty="0" err="1">
                <a:latin typeface="Times New Roman"/>
                <a:cs typeface="Times New Roman"/>
              </a:rPr>
              <a:t>g</a:t>
            </a:r>
            <a:r>
              <a:rPr sz="2400" spc="157" baseline="-20833" dirty="0">
                <a:latin typeface="Times New Roman"/>
                <a:cs typeface="Times New Roman"/>
              </a:rPr>
              <a:t> </a:t>
            </a:r>
            <a:r>
              <a:rPr sz="2400" spc="-85" dirty="0" err="1">
                <a:latin typeface="Times New Roman"/>
                <a:cs typeface="Times New Roman"/>
              </a:rPr>
              <a:t>e</a:t>
            </a:r>
            <a:r>
              <a:rPr sz="2400" spc="-10" dirty="0" err="1">
                <a:latin typeface="Symbol"/>
                <a:cs typeface="Symbol"/>
              </a:rPr>
              <a:t></a:t>
            </a:r>
            <a:r>
              <a:rPr sz="2400" spc="-120" dirty="0" err="1">
                <a:latin typeface="Times New Roman"/>
                <a:cs typeface="Times New Roman"/>
              </a:rPr>
              <a:t>T</a:t>
            </a:r>
            <a:r>
              <a:rPr sz="2400" spc="-195" baseline="-13888" dirty="0" err="1">
                <a:latin typeface="Times New Roman"/>
                <a:cs typeface="Times New Roman"/>
              </a:rPr>
              <a:t>g</a:t>
            </a:r>
            <a:r>
              <a:rPr sz="2400" spc="-97" baseline="-13888" dirty="0">
                <a:latin typeface="Times New Roman"/>
                <a:cs typeface="Times New Roman"/>
              </a:rPr>
              <a:t> </a:t>
            </a:r>
            <a:r>
              <a:rPr sz="2400" spc="-89" baseline="24305" dirty="0">
                <a:latin typeface="Times New Roman"/>
                <a:cs typeface="Times New Roman"/>
              </a:rPr>
              <a:t>4</a:t>
            </a:r>
            <a:r>
              <a:rPr sz="2400" spc="250" dirty="0">
                <a:latin typeface="Times New Roman"/>
                <a:cs typeface="Times New Roman"/>
              </a:rPr>
              <a:t>=</a:t>
            </a:r>
            <a:r>
              <a:rPr lang="el-GR" sz="2400" spc="250" dirty="0">
                <a:latin typeface="Times New Roman"/>
                <a:cs typeface="Times New Roman"/>
              </a:rPr>
              <a:t>αΕ + (1-ε)</a:t>
            </a:r>
            <a:r>
              <a:rPr lang="el-GR" sz="2400" spc="-35" dirty="0">
                <a:latin typeface="Cambria"/>
                <a:cs typeface="Cambria"/>
              </a:rPr>
              <a:t>ε</a:t>
            </a:r>
            <a:r>
              <a:rPr lang="en-GB" sz="2400" spc="-195" baseline="-20833" dirty="0">
                <a:latin typeface="Times New Roman"/>
                <a:cs typeface="Times New Roman"/>
              </a:rPr>
              <a:t>g</a:t>
            </a:r>
            <a:r>
              <a:rPr lang="en-GB" sz="2400" spc="157" baseline="-20833" dirty="0">
                <a:latin typeface="Times New Roman"/>
                <a:cs typeface="Times New Roman"/>
              </a:rPr>
              <a:t> </a:t>
            </a:r>
            <a:r>
              <a:rPr lang="en-GB" sz="2400" spc="-10" dirty="0">
                <a:latin typeface="Symbol"/>
                <a:cs typeface="Symbol"/>
              </a:rPr>
              <a:t></a:t>
            </a:r>
            <a:r>
              <a:rPr lang="en-GB" sz="2400" spc="-120" dirty="0" err="1">
                <a:latin typeface="Times New Roman"/>
                <a:cs typeface="Times New Roman"/>
              </a:rPr>
              <a:t>T</a:t>
            </a:r>
            <a:r>
              <a:rPr lang="en-GB" sz="2400" spc="-195" baseline="-13888" dirty="0" err="1">
                <a:latin typeface="Times New Roman"/>
                <a:cs typeface="Times New Roman"/>
              </a:rPr>
              <a:t>g</a:t>
            </a:r>
            <a:r>
              <a:rPr lang="en-GB" sz="2400" spc="-97" baseline="-13888" dirty="0">
                <a:latin typeface="Times New Roman"/>
                <a:cs typeface="Times New Roman"/>
              </a:rPr>
              <a:t> </a:t>
            </a:r>
            <a:r>
              <a:rPr lang="en-GB" sz="2400" spc="-89" baseline="24305" dirty="0">
                <a:latin typeface="Times New Roman"/>
                <a:cs typeface="Times New Roman"/>
              </a:rPr>
              <a:t>4 </a:t>
            </a:r>
            <a:r>
              <a:rPr lang="el-GR" sz="2400" spc="-89" baseline="24305" dirty="0">
                <a:latin typeface="Times New Roman"/>
                <a:cs typeface="Times New Roman"/>
              </a:rPr>
              <a:t> </a:t>
            </a:r>
            <a:r>
              <a:rPr lang="el-GR" sz="2400" spc="-89" dirty="0">
                <a:latin typeface="Times New Roman"/>
                <a:cs typeface="Times New Roman"/>
              </a:rPr>
              <a:t>+</a:t>
            </a:r>
            <a:r>
              <a:rPr lang="el-GR" sz="2400" spc="-89" baseline="24305" dirty="0">
                <a:latin typeface="Times New Roman"/>
                <a:cs typeface="Times New Roman"/>
              </a:rPr>
              <a:t> </a:t>
            </a:r>
            <a:r>
              <a:rPr sz="2400" spc="-200" dirty="0">
                <a:latin typeface="Times New Roman"/>
                <a:cs typeface="Times New Roman"/>
              </a:rPr>
              <a:t>2</a:t>
            </a:r>
            <a:r>
              <a:rPr sz="2400" spc="-110" dirty="0">
                <a:latin typeface="Cambria"/>
                <a:cs typeface="Cambria"/>
              </a:rPr>
              <a:t>ε</a:t>
            </a:r>
            <a:r>
              <a:rPr sz="2400" spc="-165" baseline="-17361" dirty="0">
                <a:latin typeface="Cambria"/>
                <a:cs typeface="Cambria"/>
              </a:rPr>
              <a:t>α</a:t>
            </a:r>
            <a:r>
              <a:rPr sz="2400" spc="-105" dirty="0">
                <a:latin typeface="Symbol"/>
                <a:cs typeface="Symbol"/>
              </a:rPr>
              <a:t></a:t>
            </a:r>
            <a:r>
              <a:rPr sz="2400" spc="-484" dirty="0">
                <a:latin typeface="Times New Roman"/>
                <a:cs typeface="Times New Roman"/>
              </a:rPr>
              <a:t>T</a:t>
            </a:r>
            <a:r>
              <a:rPr lang="el-GR" sz="2400" spc="-484" dirty="0">
                <a:latin typeface="Times New Roman"/>
                <a:cs typeface="Times New Roman"/>
              </a:rPr>
              <a:t> </a:t>
            </a:r>
            <a:r>
              <a:rPr sz="2400" spc="-187" baseline="-13888" dirty="0">
                <a:latin typeface="Times New Roman"/>
                <a:cs typeface="Times New Roman"/>
              </a:rPr>
              <a:t>a</a:t>
            </a:r>
            <a:r>
              <a:rPr sz="2400" spc="-262" baseline="-13888" dirty="0">
                <a:latin typeface="Times New Roman"/>
                <a:cs typeface="Times New Roman"/>
              </a:rPr>
              <a:t> </a:t>
            </a:r>
            <a:r>
              <a:rPr sz="2400" spc="-97" baseline="20833" dirty="0">
                <a:latin typeface="Times New Roman"/>
                <a:cs typeface="Times New Roman"/>
              </a:rPr>
              <a:t>4</a:t>
            </a:r>
            <a:endParaRPr sz="2400" baseline="2083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500" y="4768685"/>
            <a:ext cx="6635294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2525"/>
              </a:lnSpc>
              <a:spcBef>
                <a:spcPts val="100"/>
              </a:spcBef>
              <a:tabLst>
                <a:tab pos="2395855" algn="l"/>
              </a:tabLst>
            </a:pPr>
            <a:r>
              <a:rPr sz="2400" spc="10" dirty="0">
                <a:latin typeface="Cambria"/>
                <a:cs typeface="Cambria"/>
              </a:rPr>
              <a:t>Ε</a:t>
            </a:r>
            <a:r>
              <a:rPr sz="2400" spc="-10" dirty="0">
                <a:latin typeface="Cambria"/>
                <a:cs typeface="Cambria"/>
              </a:rPr>
              <a:t>πι</a:t>
            </a:r>
            <a:r>
              <a:rPr sz="2400" dirty="0">
                <a:latin typeface="Cambria"/>
                <a:cs typeface="Cambria"/>
              </a:rPr>
              <a:t>φ</a:t>
            </a:r>
            <a:r>
              <a:rPr sz="2400" spc="-15" dirty="0">
                <a:latin typeface="Cambria"/>
                <a:cs typeface="Cambria"/>
              </a:rPr>
              <a:t>ά</a:t>
            </a:r>
            <a:r>
              <a:rPr sz="2400" dirty="0">
                <a:latin typeface="Cambria"/>
                <a:cs typeface="Cambria"/>
              </a:rPr>
              <a:t>ν</a:t>
            </a:r>
            <a:r>
              <a:rPr sz="2400" spc="-20" dirty="0">
                <a:latin typeface="Cambria"/>
                <a:cs typeface="Cambria"/>
              </a:rPr>
              <a:t>ε</a:t>
            </a:r>
            <a:r>
              <a:rPr sz="2400" spc="-15" dirty="0">
                <a:latin typeface="Cambria"/>
                <a:cs typeface="Cambria"/>
              </a:rPr>
              <a:t>ια</a:t>
            </a:r>
            <a:r>
              <a:rPr sz="2400" spc="30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70" dirty="0">
                <a:latin typeface="Times New Roman"/>
                <a:cs typeface="Times New Roman"/>
              </a:rPr>
              <a:t>(</a:t>
            </a:r>
            <a:r>
              <a:rPr sz="2400" spc="-90" dirty="0">
                <a:latin typeface="Times New Roman"/>
                <a:cs typeface="Times New Roman"/>
              </a:rPr>
              <a:t>1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315" dirty="0">
                <a:latin typeface="Trebuchet MS"/>
                <a:cs typeface="Trebuchet MS"/>
              </a:rPr>
              <a:t>–</a:t>
            </a:r>
            <a:r>
              <a:rPr sz="2400" spc="-200" dirty="0">
                <a:latin typeface="Trebuchet MS"/>
                <a:cs typeface="Trebuchet MS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a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315" dirty="0">
                <a:latin typeface="Trebuchet MS"/>
                <a:cs typeface="Trebuchet MS"/>
              </a:rPr>
              <a:t>–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Symbol"/>
                <a:cs typeface="Symbol"/>
              </a:rPr>
              <a:t></a:t>
            </a:r>
            <a:r>
              <a:rPr sz="2400" spc="-114" dirty="0">
                <a:latin typeface="Times New Roman"/>
                <a:cs typeface="Times New Roman"/>
              </a:rPr>
              <a:t>)</a:t>
            </a:r>
            <a:r>
              <a:rPr sz="2400" spc="-190" dirty="0">
                <a:latin typeface="Times New Roman"/>
                <a:cs typeface="Times New Roman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245" dirty="0">
                <a:latin typeface="Times New Roman"/>
                <a:cs typeface="Times New Roman"/>
              </a:rPr>
              <a:t>+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Cambria"/>
                <a:cs typeface="Cambria"/>
              </a:rPr>
              <a:t>ε</a:t>
            </a:r>
            <a:r>
              <a:rPr sz="2400" spc="7" baseline="-17361" dirty="0">
                <a:latin typeface="Cambria"/>
                <a:cs typeface="Cambria"/>
              </a:rPr>
              <a:t>α</a:t>
            </a:r>
            <a:r>
              <a:rPr sz="2400" spc="-82" baseline="-17361" dirty="0">
                <a:latin typeface="Cambria"/>
                <a:cs typeface="Cambria"/>
              </a:rPr>
              <a:t> </a:t>
            </a:r>
            <a:r>
              <a:rPr sz="2400" spc="-85" dirty="0">
                <a:latin typeface="Symbol"/>
                <a:cs typeface="Symbol"/>
              </a:rPr>
              <a:t></a:t>
            </a:r>
            <a:r>
              <a:rPr sz="2400" spc="-114" dirty="0">
                <a:latin typeface="Times New Roman"/>
                <a:cs typeface="Times New Roman"/>
              </a:rPr>
              <a:t>T</a:t>
            </a:r>
            <a:r>
              <a:rPr lang="en-GB" sz="2400" spc="-114" baseline="-25000" dirty="0">
                <a:latin typeface="Times New Roman"/>
                <a:cs typeface="Times New Roman"/>
              </a:rPr>
              <a:t>a</a:t>
            </a:r>
            <a:r>
              <a:rPr sz="2400" spc="-370" dirty="0">
                <a:latin typeface="Times New Roman"/>
                <a:cs typeface="Times New Roman"/>
              </a:rPr>
              <a:t> </a:t>
            </a:r>
            <a:r>
              <a:rPr sz="2400" spc="-97" baseline="17361" dirty="0">
                <a:latin typeface="Times New Roman"/>
                <a:cs typeface="Times New Roman"/>
              </a:rPr>
              <a:t>4</a:t>
            </a:r>
            <a:r>
              <a:rPr sz="2400" spc="-195" baseline="17361" dirty="0">
                <a:latin typeface="Times New Roman"/>
                <a:cs typeface="Times New Roman"/>
              </a:rPr>
              <a:t> </a:t>
            </a:r>
            <a:r>
              <a:rPr sz="2400" spc="245" dirty="0">
                <a:latin typeface="Times New Roman"/>
                <a:cs typeface="Times New Roman"/>
              </a:rPr>
              <a:t>=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"/>
                <a:cs typeface="Cambria"/>
              </a:rPr>
              <a:t>ε</a:t>
            </a:r>
            <a:r>
              <a:rPr lang="en-GB" sz="2400" baseline="-25000" dirty="0">
                <a:latin typeface="Cambria"/>
                <a:cs typeface="Cambria"/>
              </a:rPr>
              <a:t>g</a:t>
            </a:r>
            <a:r>
              <a:rPr sz="2400" spc="105" dirty="0">
                <a:latin typeface="Cambria"/>
                <a:cs typeface="Cambria"/>
              </a:rPr>
              <a:t> </a:t>
            </a:r>
            <a:r>
              <a:rPr sz="1800" spc="-35" dirty="0">
                <a:latin typeface="Symbol"/>
                <a:cs typeface="Symbol"/>
              </a:rPr>
              <a:t></a:t>
            </a:r>
            <a:r>
              <a:rPr lang="en-GB" sz="1800" spc="-35" dirty="0">
                <a:latin typeface="Symbol"/>
                <a:cs typeface="Symbol"/>
              </a:rPr>
              <a:t> T </a:t>
            </a:r>
            <a:r>
              <a:rPr lang="en-GB" sz="1800" spc="-35" baseline="-25000" dirty="0">
                <a:latin typeface="+mj-lt"/>
                <a:cs typeface="Symbol"/>
              </a:rPr>
              <a:t>g</a:t>
            </a:r>
            <a:r>
              <a:rPr lang="en-GB" sz="1800" spc="-35" baseline="30000" dirty="0">
                <a:latin typeface="Symbol"/>
                <a:cs typeface="Symbol"/>
              </a:rPr>
              <a:t>4</a:t>
            </a:r>
            <a:r>
              <a:rPr lang="en-GB" sz="1800" spc="-35" dirty="0">
                <a:latin typeface="Symbol"/>
                <a:cs typeface="Symbol"/>
              </a:rPr>
              <a:t> </a:t>
            </a:r>
            <a:endParaRPr lang="en-GB" sz="2400" baseline="1736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6296" y="2639567"/>
            <a:ext cx="5715000" cy="304800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24765" rIns="0" bIns="0" rtlCol="0">
            <a:spAutoFit/>
          </a:bodyPr>
          <a:lstStyle/>
          <a:p>
            <a:pPr marR="146685" algn="r">
              <a:lnSpc>
                <a:spcPct val="100000"/>
              </a:lnSpc>
              <a:spcBef>
                <a:spcPts val="195"/>
              </a:spcBef>
              <a:tabLst>
                <a:tab pos="584835" algn="l"/>
              </a:tabLst>
            </a:pPr>
            <a:r>
              <a:rPr sz="1350" b="1" spc="7" baseline="3086" dirty="0">
                <a:latin typeface="Times New Roman"/>
                <a:cs typeface="Times New Roman"/>
              </a:rPr>
              <a:t>T </a:t>
            </a:r>
            <a:r>
              <a:rPr sz="1350" b="1" spc="165" baseline="3086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g	</a:t>
            </a:r>
            <a:r>
              <a:rPr sz="1350" spc="7" baseline="3086" dirty="0">
                <a:latin typeface="Times New Roman"/>
                <a:cs typeface="Times New Roman"/>
              </a:rPr>
              <a:t>g</a:t>
            </a:r>
            <a:r>
              <a:rPr sz="1350" spc="-37" baseline="3086" dirty="0">
                <a:latin typeface="Times New Roman"/>
                <a:cs typeface="Times New Roman"/>
              </a:rPr>
              <a:t> </a:t>
            </a:r>
            <a:r>
              <a:rPr sz="1350" baseline="3086" dirty="0">
                <a:latin typeface="Times New Roman"/>
                <a:cs typeface="Times New Roman"/>
              </a:rPr>
              <a:t>r</a:t>
            </a:r>
            <a:r>
              <a:rPr sz="1350" spc="-30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o</a:t>
            </a:r>
            <a:r>
              <a:rPr sz="1350" spc="-37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u</a:t>
            </a:r>
            <a:r>
              <a:rPr sz="1350" spc="-37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n</a:t>
            </a:r>
            <a:r>
              <a:rPr sz="1350" spc="240" baseline="3086" dirty="0">
                <a:latin typeface="Times New Roman"/>
                <a:cs typeface="Times New Roman"/>
              </a:rPr>
              <a:t> </a:t>
            </a:r>
            <a:r>
              <a:rPr sz="1350" spc="7" baseline="3086" dirty="0">
                <a:latin typeface="Times New Roman"/>
                <a:cs typeface="Times New Roman"/>
              </a:rPr>
              <a:t>d</a:t>
            </a:r>
            <a:endParaRPr sz="1350" baseline="308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6296" y="1371605"/>
            <a:ext cx="5861685" cy="300222"/>
          </a:xfrm>
          <a:custGeom>
            <a:avLst/>
            <a:gdLst/>
            <a:ahLst/>
            <a:cxnLst/>
            <a:rect l="l" t="t" r="r" b="b"/>
            <a:pathLst>
              <a:path w="5861684" h="381000">
                <a:moveTo>
                  <a:pt x="5861177" y="0"/>
                </a:moveTo>
                <a:lnTo>
                  <a:pt x="0" y="0"/>
                </a:lnTo>
                <a:lnTo>
                  <a:pt x="0" y="380682"/>
                </a:lnTo>
                <a:lnTo>
                  <a:pt x="5861177" y="380682"/>
                </a:lnTo>
                <a:lnTo>
                  <a:pt x="5861177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71472" y="1355293"/>
            <a:ext cx="20637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a</a:t>
            </a:r>
            <a:r>
              <a:rPr sz="1050" b="1" spc="-50" dirty="0">
                <a:latin typeface="Times New Roman"/>
                <a:cs typeface="Times New Roman"/>
              </a:rPr>
              <a:t> </a:t>
            </a:r>
            <a:r>
              <a:rPr sz="1050" b="1" spc="5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0566" y="1330591"/>
            <a:ext cx="571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latin typeface="Times New Roman"/>
                <a:cs typeface="Times New Roman"/>
              </a:rPr>
              <a:t>4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9121" y="1364741"/>
            <a:ext cx="68287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575" b="1" baseline="2645" dirty="0">
                <a:latin typeface="Times New Roman"/>
                <a:cs typeface="Times New Roman"/>
              </a:rPr>
              <a:t>e</a:t>
            </a:r>
            <a:r>
              <a:rPr sz="1575" b="1" spc="-60" baseline="2645" dirty="0">
                <a:latin typeface="Times New Roman"/>
                <a:cs typeface="Times New Roman"/>
              </a:rPr>
              <a:t> </a:t>
            </a:r>
            <a:r>
              <a:rPr lang="el-GR" sz="1575" b="1" spc="-60" baseline="2645" dirty="0">
                <a:latin typeface="Times New Roman"/>
                <a:cs typeface="Times New Roman"/>
              </a:rPr>
              <a:t> </a:t>
            </a:r>
            <a:r>
              <a:rPr lang="el-GR" sz="1200" b="1" dirty="0">
                <a:latin typeface="Times New Roman"/>
                <a:cs typeface="Times New Roman"/>
              </a:rPr>
              <a:t>ε</a:t>
            </a:r>
            <a:r>
              <a:rPr lang="en-GB" sz="1600" b="1" spc="-7" baseline="-15873" dirty="0">
                <a:latin typeface="Times New Roman"/>
                <a:cs typeface="Times New Roman"/>
              </a:rPr>
              <a:t>g</a:t>
            </a:r>
            <a:r>
              <a:rPr lang="el-GR" sz="1575" b="1" spc="-60" baseline="2645" dirty="0">
                <a:latin typeface="Times New Roman"/>
                <a:cs typeface="Times New Roman"/>
              </a:rPr>
              <a:t>  </a:t>
            </a:r>
            <a:r>
              <a:rPr sz="1575" baseline="2645" dirty="0">
                <a:latin typeface="Symbol"/>
                <a:cs typeface="Symbol"/>
              </a:rPr>
              <a:t></a:t>
            </a:r>
            <a:r>
              <a:rPr sz="1575" spc="-15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T</a:t>
            </a:r>
            <a:r>
              <a:rPr sz="1575" b="1" spc="150" baseline="264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g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0390" y="1373581"/>
            <a:ext cx="929005" cy="3086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900" spc="5" dirty="0">
                <a:latin typeface="Times New Roman"/>
                <a:cs typeface="Times New Roman"/>
              </a:rPr>
              <a:t>a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t </a:t>
            </a:r>
            <a:r>
              <a:rPr sz="900" spc="10" dirty="0">
                <a:latin typeface="Times New Roman"/>
                <a:cs typeface="Times New Roman"/>
              </a:rPr>
              <a:t>m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o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p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h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r</a:t>
            </a:r>
            <a:r>
              <a:rPr sz="900" spc="-50" dirty="0">
                <a:latin typeface="Times New Roman"/>
                <a:cs typeface="Times New Roman"/>
              </a:rPr>
              <a:t> 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0"/>
              </a:spcBef>
            </a:pPr>
            <a:r>
              <a:rPr sz="1350" b="1" spc="7" baseline="3086" dirty="0">
                <a:latin typeface="Times New Roman"/>
                <a:cs typeface="Times New Roman"/>
              </a:rPr>
              <a:t>T</a:t>
            </a:r>
            <a:r>
              <a:rPr sz="1350" b="1" spc="-22" baseline="3086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a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10867" y="1345691"/>
            <a:ext cx="5511165" cy="381000"/>
          </a:xfrm>
          <a:custGeom>
            <a:avLst/>
            <a:gdLst/>
            <a:ahLst/>
            <a:cxnLst/>
            <a:rect l="l" t="t" r="r" b="b"/>
            <a:pathLst>
              <a:path w="5511165" h="381000">
                <a:moveTo>
                  <a:pt x="0" y="0"/>
                </a:moveTo>
                <a:lnTo>
                  <a:pt x="5510783" y="0"/>
                </a:lnTo>
              </a:path>
              <a:path w="5511165" h="381000">
                <a:moveTo>
                  <a:pt x="0" y="381000"/>
                </a:moveTo>
                <a:lnTo>
                  <a:pt x="5510783" y="381000"/>
                </a:lnTo>
              </a:path>
            </a:pathLst>
          </a:custGeom>
          <a:ln w="1524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58136" y="820369"/>
            <a:ext cx="11557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5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4875" y="820369"/>
            <a:ext cx="385444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5425" algn="l"/>
              </a:tabLst>
            </a:pPr>
            <a:r>
              <a:rPr sz="1050" spc="5" dirty="0">
                <a:latin typeface="Symbol"/>
                <a:cs typeface="Symbol"/>
              </a:rPr>
              <a:t></a:t>
            </a:r>
            <a:r>
              <a:rPr sz="1050" b="1" spc="5" dirty="0">
                <a:latin typeface="Times New Roman"/>
                <a:cs typeface="Times New Roman"/>
              </a:rPr>
              <a:t>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0088" y="2120265"/>
            <a:ext cx="8070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(</a:t>
            </a:r>
            <a:r>
              <a:rPr sz="1050" b="1" spc="229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1</a:t>
            </a:r>
            <a:r>
              <a:rPr sz="1050" b="1" spc="-1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–</a:t>
            </a:r>
            <a:r>
              <a:rPr sz="1050" b="1" spc="-1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a</a:t>
            </a:r>
            <a:r>
              <a:rPr sz="1050" b="1" spc="-1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-</a:t>
            </a:r>
            <a:r>
              <a:rPr sz="1050" b="1" spc="-2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Symbol"/>
                <a:cs typeface="Symbol"/>
              </a:rPr>
              <a:t>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)</a:t>
            </a:r>
            <a:r>
              <a:rPr sz="1050" b="1" spc="4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4493" y="829513"/>
            <a:ext cx="124002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575" b="1" baseline="2645" dirty="0">
                <a:latin typeface="Times New Roman"/>
                <a:cs typeface="Times New Roman"/>
              </a:rPr>
              <a:t>(</a:t>
            </a:r>
            <a:r>
              <a:rPr sz="1575" b="1" spc="277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1</a:t>
            </a:r>
            <a:r>
              <a:rPr sz="1575" b="1" spc="-7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-</a:t>
            </a:r>
            <a:r>
              <a:rPr sz="1575" b="1" spc="-7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e</a:t>
            </a:r>
            <a:r>
              <a:rPr sz="1575" b="1" spc="284" baseline="2645" dirty="0">
                <a:latin typeface="Times New Roman"/>
                <a:cs typeface="Times New Roman"/>
              </a:rPr>
              <a:t> </a:t>
            </a:r>
            <a:r>
              <a:rPr sz="1575" b="1" baseline="2645" dirty="0">
                <a:latin typeface="Times New Roman"/>
                <a:cs typeface="Times New Roman"/>
              </a:rPr>
              <a:t>) </a:t>
            </a:r>
            <a:r>
              <a:rPr lang="el-GR" sz="1200" b="1" dirty="0">
                <a:latin typeface="Times New Roman"/>
                <a:cs typeface="Times New Roman"/>
              </a:rPr>
              <a:t>ε</a:t>
            </a:r>
            <a:r>
              <a:rPr lang="el-GR" sz="1200" b="1" spc="275" dirty="0">
                <a:latin typeface="Times New Roman"/>
                <a:cs typeface="Times New Roman"/>
              </a:rPr>
              <a:t> </a:t>
            </a:r>
            <a:r>
              <a:rPr lang="en-GB" sz="1600" b="1" spc="-7" baseline="-15873" dirty="0">
                <a:latin typeface="Times New Roman"/>
                <a:cs typeface="Times New Roman"/>
              </a:rPr>
              <a:t>g </a:t>
            </a:r>
            <a:r>
              <a:rPr sz="1575" spc="7" baseline="2645" dirty="0">
                <a:latin typeface="Symbol"/>
                <a:cs typeface="Symbol"/>
              </a:rPr>
              <a:t></a:t>
            </a:r>
            <a:r>
              <a:rPr sz="1575" spc="-30" baseline="2645" dirty="0">
                <a:latin typeface="Times New Roman"/>
                <a:cs typeface="Times New Roman"/>
              </a:rPr>
              <a:t> </a:t>
            </a:r>
            <a:r>
              <a:rPr sz="1575" b="1" spc="7" baseline="2645" dirty="0">
                <a:latin typeface="Times New Roman"/>
                <a:cs typeface="Times New Roman"/>
              </a:rPr>
              <a:t>T</a:t>
            </a:r>
            <a:r>
              <a:rPr sz="1575" b="1" spc="-30" baseline="264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g </a:t>
            </a:r>
            <a:r>
              <a:rPr sz="1050" b="1" spc="-7" baseline="31746" dirty="0">
                <a:latin typeface="Times New Roman"/>
                <a:cs typeface="Times New Roman"/>
              </a:rPr>
              <a:t>4</a:t>
            </a:r>
            <a:endParaRPr sz="1050" baseline="31746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8694" y="654761"/>
            <a:ext cx="42100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Times New Roman"/>
                <a:cs typeface="Times New Roman"/>
              </a:rPr>
              <a:t>ε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350" b="1" spc="7" baseline="-15432" dirty="0">
                <a:latin typeface="Times New Roman"/>
                <a:cs typeface="Times New Roman"/>
              </a:rPr>
              <a:t>α</a:t>
            </a:r>
            <a:r>
              <a:rPr sz="1350" b="1" spc="209" baseline="-15432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Symbol"/>
                <a:cs typeface="Symbol"/>
              </a:rPr>
              <a:t>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05094" y="635187"/>
            <a:ext cx="3937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100" b="1" spc="-7" baseline="-17857" dirty="0">
                <a:latin typeface="Times New Roman"/>
                <a:cs typeface="Times New Roman"/>
              </a:rPr>
              <a:t>T</a:t>
            </a:r>
            <a:r>
              <a:rPr sz="2100" b="1" spc="-67" baseline="-17857" dirty="0">
                <a:latin typeface="Times New Roman"/>
                <a:cs typeface="Times New Roman"/>
              </a:rPr>
              <a:t> </a:t>
            </a:r>
            <a:r>
              <a:rPr sz="1350" b="1" spc="7" baseline="-33950" dirty="0">
                <a:latin typeface="Times New Roman"/>
                <a:cs typeface="Times New Roman"/>
              </a:rPr>
              <a:t>a</a:t>
            </a:r>
            <a:r>
              <a:rPr sz="1350" b="1" spc="75" baseline="-33950" dirty="0">
                <a:latin typeface="Times New Roman"/>
                <a:cs typeface="Times New Roman"/>
              </a:rPr>
              <a:t> </a:t>
            </a:r>
            <a:r>
              <a:rPr sz="900" b="1" spc="5" dirty="0">
                <a:latin typeface="Times New Roman"/>
                <a:cs typeface="Times New Roman"/>
              </a:rPr>
              <a:t>4</a:t>
            </a:r>
            <a:endParaRPr sz="900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86430"/>
              </p:ext>
            </p:extLst>
          </p:nvPr>
        </p:nvGraphicFramePr>
        <p:xfrm>
          <a:off x="5306947" y="2233488"/>
          <a:ext cx="1066037" cy="245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20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994"/>
                        </a:lnSpc>
                        <a:spcBef>
                          <a:spcPts val="830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α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Symbol"/>
                          <a:cs typeface="Symbol"/>
                        </a:rPr>
                        <a:t>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100" b="1" baseline="3968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100" b="1" spc="-157" baseline="3968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1601724" y="2261614"/>
            <a:ext cx="5497830" cy="383540"/>
            <a:chOff x="1601724" y="2261614"/>
            <a:chExt cx="5497830" cy="383540"/>
          </a:xfrm>
        </p:grpSpPr>
        <p:sp>
          <p:nvSpPr>
            <p:cNvPr id="20" name="object 20"/>
            <p:cNvSpPr/>
            <p:nvPr/>
          </p:nvSpPr>
          <p:spPr>
            <a:xfrm>
              <a:off x="4243324" y="2306446"/>
              <a:ext cx="0" cy="334645"/>
            </a:xfrm>
            <a:custGeom>
              <a:avLst/>
              <a:gdLst/>
              <a:ahLst/>
              <a:cxnLst/>
              <a:rect l="l" t="t" r="r" b="b"/>
              <a:pathLst>
                <a:path h="334644">
                  <a:moveTo>
                    <a:pt x="0" y="0"/>
                  </a:moveTo>
                  <a:lnTo>
                    <a:pt x="0" y="334644"/>
                  </a:lnTo>
                </a:path>
              </a:pathLst>
            </a:custGeom>
            <a:ln w="539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1724" y="2631566"/>
              <a:ext cx="5497830" cy="0"/>
            </a:xfrm>
            <a:custGeom>
              <a:avLst/>
              <a:gdLst/>
              <a:ahLst/>
              <a:cxnLst/>
              <a:rect l="l" t="t" r="r" b="b"/>
              <a:pathLst>
                <a:path w="5497830">
                  <a:moveTo>
                    <a:pt x="0" y="0"/>
                  </a:moveTo>
                  <a:lnTo>
                    <a:pt x="5497830" y="0"/>
                  </a:lnTo>
                </a:path>
              </a:pathLst>
            </a:custGeom>
            <a:ln w="19050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3392" y="2337815"/>
              <a:ext cx="118871" cy="3048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994916" y="2339339"/>
              <a:ext cx="118745" cy="304800"/>
            </a:xfrm>
            <a:custGeom>
              <a:avLst/>
              <a:gdLst/>
              <a:ahLst/>
              <a:cxnLst/>
              <a:rect l="l" t="t" r="r" b="b"/>
              <a:pathLst>
                <a:path w="118744" h="304800">
                  <a:moveTo>
                    <a:pt x="77342" y="0"/>
                  </a:moveTo>
                  <a:lnTo>
                    <a:pt x="79247" y="251713"/>
                  </a:lnTo>
                  <a:lnTo>
                    <a:pt x="41528" y="252730"/>
                  </a:lnTo>
                  <a:lnTo>
                    <a:pt x="39623" y="0"/>
                  </a:lnTo>
                  <a:lnTo>
                    <a:pt x="77342" y="0"/>
                  </a:lnTo>
                  <a:close/>
                </a:path>
                <a:path w="118744" h="304800">
                  <a:moveTo>
                    <a:pt x="118617" y="237744"/>
                  </a:moveTo>
                  <a:lnTo>
                    <a:pt x="60070" y="304292"/>
                  </a:lnTo>
                  <a:lnTo>
                    <a:pt x="0" y="237744"/>
                  </a:lnTo>
                  <a:lnTo>
                    <a:pt x="118617" y="237744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998" y="2261614"/>
              <a:ext cx="124717" cy="66551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847086" y="1042414"/>
            <a:ext cx="3639820" cy="1069340"/>
            <a:chOff x="1847086" y="1042414"/>
            <a:chExt cx="3639820" cy="106934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7088" y="1042415"/>
              <a:ext cx="118872" cy="3048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48612" y="1044003"/>
              <a:ext cx="119380" cy="304800"/>
            </a:xfrm>
            <a:custGeom>
              <a:avLst/>
              <a:gdLst/>
              <a:ahLst/>
              <a:cxnLst/>
              <a:rect l="l" t="t" r="r" b="b"/>
              <a:pathLst>
                <a:path w="119380" h="304800">
                  <a:moveTo>
                    <a:pt x="39624" y="249872"/>
                  </a:moveTo>
                  <a:lnTo>
                    <a:pt x="78915" y="249872"/>
                  </a:lnTo>
                  <a:lnTo>
                    <a:pt x="78915" y="0"/>
                  </a:lnTo>
                  <a:lnTo>
                    <a:pt x="39624" y="0"/>
                  </a:lnTo>
                  <a:lnTo>
                    <a:pt x="39624" y="249872"/>
                  </a:lnTo>
                  <a:close/>
                </a:path>
                <a:path w="119380" h="304800">
                  <a:moveTo>
                    <a:pt x="118871" y="240728"/>
                  </a:moveTo>
                  <a:lnTo>
                    <a:pt x="58419" y="304609"/>
                  </a:lnTo>
                  <a:lnTo>
                    <a:pt x="0" y="240728"/>
                  </a:lnTo>
                  <a:lnTo>
                    <a:pt x="118871" y="240728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61432" y="1042415"/>
              <a:ext cx="121920" cy="3048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62955" y="1043939"/>
              <a:ext cx="121920" cy="304800"/>
            </a:xfrm>
            <a:custGeom>
              <a:avLst/>
              <a:gdLst/>
              <a:ahLst/>
              <a:cxnLst/>
              <a:rect l="l" t="t" r="r" b="b"/>
              <a:pathLst>
                <a:path w="121920" h="304800">
                  <a:moveTo>
                    <a:pt x="39624" y="304546"/>
                  </a:moveTo>
                  <a:lnTo>
                    <a:pt x="81831" y="304546"/>
                  </a:lnTo>
                  <a:lnTo>
                    <a:pt x="81831" y="51752"/>
                  </a:lnTo>
                  <a:lnTo>
                    <a:pt x="39624" y="51752"/>
                  </a:lnTo>
                  <a:lnTo>
                    <a:pt x="39624" y="304546"/>
                  </a:lnTo>
                  <a:close/>
                </a:path>
                <a:path w="121920" h="304800">
                  <a:moveTo>
                    <a:pt x="0" y="63626"/>
                  </a:moveTo>
                  <a:lnTo>
                    <a:pt x="62103" y="0"/>
                  </a:lnTo>
                  <a:lnTo>
                    <a:pt x="121920" y="63626"/>
                  </a:lnTo>
                  <a:lnTo>
                    <a:pt x="0" y="63626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61432" y="2045208"/>
              <a:ext cx="113030" cy="64135"/>
            </a:xfrm>
            <a:custGeom>
              <a:avLst/>
              <a:gdLst/>
              <a:ahLst/>
              <a:cxnLst/>
              <a:rect l="l" t="t" r="r" b="b"/>
              <a:pathLst>
                <a:path w="113029" h="64135">
                  <a:moveTo>
                    <a:pt x="40639" y="0"/>
                  </a:moveTo>
                  <a:lnTo>
                    <a:pt x="0" y="0"/>
                  </a:lnTo>
                  <a:lnTo>
                    <a:pt x="62991" y="64007"/>
                  </a:lnTo>
                  <a:lnTo>
                    <a:pt x="112775" y="11429"/>
                  </a:lnTo>
                  <a:lnTo>
                    <a:pt x="40639" y="11429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3915" y="1729740"/>
              <a:ext cx="0" cy="328930"/>
            </a:xfrm>
            <a:custGeom>
              <a:avLst/>
              <a:gdLst/>
              <a:ahLst/>
              <a:cxnLst/>
              <a:rect l="l" t="t" r="r" b="b"/>
              <a:pathLst>
                <a:path h="328930">
                  <a:moveTo>
                    <a:pt x="0" y="0"/>
                  </a:moveTo>
                  <a:lnTo>
                    <a:pt x="0" y="328675"/>
                  </a:lnTo>
                </a:path>
              </a:pathLst>
            </a:custGeom>
            <a:ln w="39624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40679" y="2045208"/>
              <a:ext cx="45720" cy="12700"/>
            </a:xfrm>
            <a:custGeom>
              <a:avLst/>
              <a:gdLst/>
              <a:ahLst/>
              <a:cxnLst/>
              <a:rect l="l" t="t" r="r" b="b"/>
              <a:pathLst>
                <a:path w="45720" h="12700">
                  <a:moveTo>
                    <a:pt x="45212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33782" y="12191"/>
                  </a:lnTo>
                  <a:lnTo>
                    <a:pt x="452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62955" y="1729727"/>
              <a:ext cx="121920" cy="381000"/>
            </a:xfrm>
            <a:custGeom>
              <a:avLst/>
              <a:gdLst/>
              <a:ahLst/>
              <a:cxnLst/>
              <a:rect l="l" t="t" r="r" b="b"/>
              <a:pathLst>
                <a:path w="121920" h="381000">
                  <a:moveTo>
                    <a:pt x="39624" y="325640"/>
                  </a:moveTo>
                  <a:lnTo>
                    <a:pt x="81831" y="325640"/>
                  </a:lnTo>
                  <a:lnTo>
                    <a:pt x="81831" y="0"/>
                  </a:lnTo>
                  <a:lnTo>
                    <a:pt x="39624" y="0"/>
                  </a:lnTo>
                  <a:lnTo>
                    <a:pt x="39624" y="325640"/>
                  </a:lnTo>
                  <a:close/>
                </a:path>
                <a:path w="121920" h="381000">
                  <a:moveTo>
                    <a:pt x="121920" y="313956"/>
                  </a:moveTo>
                  <a:lnTo>
                    <a:pt x="62103" y="380504"/>
                  </a:lnTo>
                  <a:lnTo>
                    <a:pt x="0" y="313956"/>
                  </a:lnTo>
                  <a:lnTo>
                    <a:pt x="121920" y="313956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86000" y="1042415"/>
              <a:ext cx="121919" cy="3048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287523" y="1043939"/>
              <a:ext cx="121920" cy="304800"/>
            </a:xfrm>
            <a:custGeom>
              <a:avLst/>
              <a:gdLst/>
              <a:ahLst/>
              <a:cxnLst/>
              <a:rect l="l" t="t" r="r" b="b"/>
              <a:pathLst>
                <a:path w="121919" h="304800">
                  <a:moveTo>
                    <a:pt x="39624" y="304546"/>
                  </a:moveTo>
                  <a:lnTo>
                    <a:pt x="41528" y="51815"/>
                  </a:lnTo>
                  <a:lnTo>
                    <a:pt x="81914" y="51815"/>
                  </a:lnTo>
                  <a:lnTo>
                    <a:pt x="80009" y="304546"/>
                  </a:lnTo>
                  <a:lnTo>
                    <a:pt x="39624" y="304546"/>
                  </a:lnTo>
                  <a:close/>
                </a:path>
                <a:path w="121919" h="304800">
                  <a:moveTo>
                    <a:pt x="0" y="63626"/>
                  </a:moveTo>
                  <a:lnTo>
                    <a:pt x="60832" y="0"/>
                  </a:lnTo>
                  <a:lnTo>
                    <a:pt x="121665" y="63626"/>
                  </a:lnTo>
                  <a:lnTo>
                    <a:pt x="0" y="63626"/>
                  </a:lnTo>
                  <a:close/>
                </a:path>
              </a:pathLst>
            </a:custGeom>
            <a:ln w="317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5344" y="1042415"/>
              <a:ext cx="121920" cy="3048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896867" y="1043939"/>
              <a:ext cx="121920" cy="304800"/>
            </a:xfrm>
            <a:custGeom>
              <a:avLst/>
              <a:gdLst/>
              <a:ahLst/>
              <a:cxnLst/>
              <a:rect l="l" t="t" r="r" b="b"/>
              <a:pathLst>
                <a:path w="121920" h="304800">
                  <a:moveTo>
                    <a:pt x="39624" y="304546"/>
                  </a:moveTo>
                  <a:lnTo>
                    <a:pt x="82006" y="304546"/>
                  </a:lnTo>
                  <a:lnTo>
                    <a:pt x="82006" y="51752"/>
                  </a:lnTo>
                  <a:lnTo>
                    <a:pt x="39624" y="51752"/>
                  </a:lnTo>
                  <a:lnTo>
                    <a:pt x="39624" y="304546"/>
                  </a:lnTo>
                  <a:close/>
                </a:path>
                <a:path w="121920" h="304800">
                  <a:moveTo>
                    <a:pt x="0" y="63626"/>
                  </a:moveTo>
                  <a:lnTo>
                    <a:pt x="62737" y="0"/>
                  </a:lnTo>
                  <a:lnTo>
                    <a:pt x="121666" y="63626"/>
                  </a:lnTo>
                  <a:lnTo>
                    <a:pt x="0" y="63626"/>
                  </a:lnTo>
                  <a:close/>
                </a:path>
              </a:pathLst>
            </a:custGeom>
            <a:ln w="3175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851147" y="2006295"/>
            <a:ext cx="720852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Times New Roman"/>
                <a:cs typeface="Times New Roman"/>
              </a:rPr>
              <a:t>ε</a:t>
            </a:r>
            <a:r>
              <a:rPr sz="1050" b="1" spc="275" dirty="0">
                <a:latin typeface="Times New Roman"/>
                <a:cs typeface="Times New Roman"/>
              </a:rPr>
              <a:t> </a:t>
            </a:r>
            <a:r>
              <a:rPr sz="1050" b="1" spc="-7" baseline="-15873" dirty="0">
                <a:latin typeface="Times New Roman"/>
                <a:cs typeface="Times New Roman"/>
              </a:rPr>
              <a:t>g</a:t>
            </a:r>
            <a:r>
              <a:rPr sz="1050" b="1" spc="375" baseline="-15873" dirty="0">
                <a:latin typeface="Times New Roman"/>
                <a:cs typeface="Times New Roman"/>
              </a:rPr>
              <a:t>  </a:t>
            </a:r>
            <a:r>
              <a:rPr sz="1200" spc="5" dirty="0">
                <a:latin typeface="Symbol"/>
                <a:cs typeface="Symbol"/>
              </a:rPr>
              <a:t></a:t>
            </a:r>
            <a:r>
              <a:rPr lang="en-GB" sz="1200" b="1" spc="7" baseline="2645" dirty="0">
                <a:latin typeface="Times New Roman"/>
                <a:cs typeface="Times New Roman"/>
              </a:rPr>
              <a:t> </a:t>
            </a:r>
            <a:r>
              <a:rPr lang="en-GB" sz="1400" b="1" spc="7" baseline="2645" dirty="0">
                <a:latin typeface="Times New Roman"/>
                <a:cs typeface="Times New Roman"/>
              </a:rPr>
              <a:t>T</a:t>
            </a:r>
            <a:r>
              <a:rPr lang="en-GB" sz="1200" b="1" spc="-30" baseline="2645" dirty="0">
                <a:latin typeface="Times New Roman"/>
                <a:cs typeface="Times New Roman"/>
              </a:rPr>
              <a:t> </a:t>
            </a:r>
            <a:r>
              <a:rPr lang="en-GB" sz="1200" b="1" spc="-5" baseline="-25000" dirty="0">
                <a:latin typeface="Times New Roman"/>
                <a:cs typeface="Times New Roman"/>
              </a:rPr>
              <a:t>g</a:t>
            </a:r>
            <a:r>
              <a:rPr lang="en-GB" sz="1200" b="1" spc="-5" dirty="0">
                <a:latin typeface="Times New Roman"/>
                <a:cs typeface="Times New Roman"/>
              </a:rPr>
              <a:t> </a:t>
            </a:r>
            <a:r>
              <a:rPr lang="en-GB" sz="1200" b="1" spc="-7" baseline="31746" dirty="0">
                <a:latin typeface="Times New Roman"/>
                <a:cs typeface="Times New Roman"/>
              </a:rPr>
              <a:t>4</a:t>
            </a:r>
            <a:endParaRPr sz="1200" dirty="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8C447256-93CE-E242-609E-F0298F50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030"/>
            <a:ext cx="8991600" cy="6147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7D7720-0A88-3168-649B-E324E88B9196}"/>
              </a:ext>
            </a:extLst>
          </p:cNvPr>
          <p:cNvSpPr txBox="1"/>
          <p:nvPr/>
        </p:nvSpPr>
        <p:spPr>
          <a:xfrm flipH="1">
            <a:off x="4572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από </a:t>
            </a:r>
            <a:r>
              <a:rPr lang="en-GB" dirty="0"/>
              <a:t>Ko</a:t>
            </a:r>
            <a:r>
              <a:rPr lang="el-GR" dirty="0"/>
              <a:t>υτσογιάννης και Ξανθόπουλος</a:t>
            </a: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034" y="794461"/>
            <a:ext cx="72263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Microsoft Sans Serif"/>
                <a:cs typeface="Microsoft Sans Serif"/>
              </a:rPr>
              <a:t>Ε</a:t>
            </a:r>
            <a:r>
              <a:rPr sz="3200" spc="10" dirty="0">
                <a:latin typeface="Microsoft Sans Serif"/>
                <a:cs typeface="Microsoft Sans Serif"/>
              </a:rPr>
              <a:t>ν</a:t>
            </a:r>
            <a:r>
              <a:rPr sz="3200" spc="-55" dirty="0">
                <a:latin typeface="Microsoft Sans Serif"/>
                <a:cs typeface="Microsoft Sans Serif"/>
              </a:rPr>
              <a:t>ι</a:t>
            </a:r>
            <a:r>
              <a:rPr sz="3200" spc="15" dirty="0">
                <a:latin typeface="Microsoft Sans Serif"/>
                <a:cs typeface="Microsoft Sans Serif"/>
              </a:rPr>
              <a:t>σχ</a:t>
            </a:r>
            <a:r>
              <a:rPr sz="3200" spc="25" dirty="0">
                <a:latin typeface="Microsoft Sans Serif"/>
                <a:cs typeface="Microsoft Sans Serif"/>
              </a:rPr>
              <a:t>υ</a:t>
            </a:r>
            <a:r>
              <a:rPr sz="3200" spc="65" dirty="0">
                <a:latin typeface="Microsoft Sans Serif"/>
                <a:cs typeface="Microsoft Sans Serif"/>
              </a:rPr>
              <a:t>μ</a:t>
            </a:r>
            <a:r>
              <a:rPr sz="3200" spc="-65" dirty="0">
                <a:latin typeface="Microsoft Sans Serif"/>
                <a:cs typeface="Microsoft Sans Serif"/>
              </a:rPr>
              <a:t>ένο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Φ.</a:t>
            </a:r>
            <a:r>
              <a:rPr sz="3200" spc="-35" dirty="0">
                <a:latin typeface="Microsoft Sans Serif"/>
                <a:cs typeface="Microsoft Sans Serif"/>
              </a:rPr>
              <a:t>Θ</a:t>
            </a:r>
            <a:r>
              <a:rPr sz="3200" spc="-5" dirty="0">
                <a:latin typeface="Microsoft Sans Serif"/>
                <a:cs typeface="Microsoft Sans Serif"/>
              </a:rPr>
              <a:t>.</a:t>
            </a:r>
            <a:r>
              <a:rPr sz="3200" spc="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κ</a:t>
            </a:r>
            <a:r>
              <a:rPr sz="3200" spc="-45" dirty="0">
                <a:latin typeface="Microsoft Sans Serif"/>
                <a:cs typeface="Microsoft Sans Serif"/>
              </a:rPr>
              <a:t>α</a:t>
            </a:r>
            <a:r>
              <a:rPr sz="3200" spc="-20" dirty="0">
                <a:latin typeface="Microsoft Sans Serif"/>
                <a:cs typeface="Microsoft Sans Serif"/>
              </a:rPr>
              <a:t>ι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Κ</a:t>
            </a:r>
            <a:r>
              <a:rPr sz="3200" spc="5" dirty="0">
                <a:latin typeface="Microsoft Sans Serif"/>
                <a:cs typeface="Microsoft Sans Serif"/>
              </a:rPr>
              <a:t>λ</a:t>
            </a:r>
            <a:r>
              <a:rPr sz="3200" spc="-55" dirty="0">
                <a:latin typeface="Microsoft Sans Serif"/>
                <a:cs typeface="Microsoft Sans Serif"/>
              </a:rPr>
              <a:t>ι</a:t>
            </a:r>
            <a:r>
              <a:rPr sz="3200" spc="25" dirty="0">
                <a:latin typeface="Microsoft Sans Serif"/>
                <a:cs typeface="Microsoft Sans Serif"/>
              </a:rPr>
              <a:t>μ</a:t>
            </a:r>
            <a:r>
              <a:rPr sz="3200" spc="35" dirty="0">
                <a:latin typeface="Microsoft Sans Serif"/>
                <a:cs typeface="Microsoft Sans Serif"/>
              </a:rPr>
              <a:t>α</a:t>
            </a:r>
            <a:r>
              <a:rPr sz="3200" spc="-335" dirty="0">
                <a:latin typeface="Microsoft Sans Serif"/>
                <a:cs typeface="Microsoft Sans Serif"/>
              </a:rPr>
              <a:t>τ</a:t>
            </a:r>
            <a:r>
              <a:rPr sz="3200" spc="-55" dirty="0">
                <a:latin typeface="Microsoft Sans Serif"/>
                <a:cs typeface="Microsoft Sans Serif"/>
              </a:rPr>
              <a:t>ι</a:t>
            </a:r>
            <a:r>
              <a:rPr sz="3200" dirty="0">
                <a:latin typeface="Microsoft Sans Serif"/>
                <a:cs typeface="Microsoft Sans Serif"/>
              </a:rPr>
              <a:t>κ</a:t>
            </a:r>
            <a:r>
              <a:rPr sz="3200" spc="-5" dirty="0">
                <a:latin typeface="Microsoft Sans Serif"/>
                <a:cs typeface="Microsoft Sans Serif"/>
              </a:rPr>
              <a:t>ό</a:t>
            </a:r>
            <a:r>
              <a:rPr sz="3200" spc="-20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σύστη</a:t>
            </a:r>
            <a:r>
              <a:rPr sz="3200" spc="-10" dirty="0">
                <a:latin typeface="Microsoft Sans Serif"/>
                <a:cs typeface="Microsoft Sans Serif"/>
              </a:rPr>
              <a:t>μ</a:t>
            </a:r>
            <a:r>
              <a:rPr sz="3200" dirty="0">
                <a:latin typeface="Microsoft Sans Serif"/>
                <a:cs typeface="Microsoft Sans Serif"/>
              </a:rPr>
              <a:t>α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752600"/>
            <a:ext cx="7688580" cy="2300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63500" algn="just">
              <a:lnSpc>
                <a:spcPts val="2150"/>
              </a:lnSpc>
            </a:pPr>
            <a:r>
              <a:rPr sz="2000" spc="-15" dirty="0" err="1">
                <a:latin typeface="Times New Roman"/>
                <a:cs typeface="Times New Roman"/>
              </a:rPr>
              <a:t>Ουσι</a:t>
            </a:r>
            <a:r>
              <a:rPr sz="2000" spc="-15" dirty="0">
                <a:latin typeface="Times New Roman"/>
                <a:cs typeface="Times New Roman"/>
              </a:rPr>
              <a:t>αστικά,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για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να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διατηρηθεί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το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ισοζύγιο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ακτινοβολίας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της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Γης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με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την</a:t>
            </a:r>
            <a:endParaRPr sz="2000" dirty="0">
              <a:latin typeface="Times New Roman"/>
              <a:cs typeface="Times New Roman"/>
            </a:endParaRPr>
          </a:p>
          <a:p>
            <a:pPr marL="63500" marR="41910" algn="just">
              <a:lnSpc>
                <a:spcPct val="79400"/>
              </a:lnSpc>
              <a:spcBef>
                <a:spcPts val="244"/>
              </a:spcBef>
            </a:pPr>
            <a:r>
              <a:rPr sz="2000" spc="-5" dirty="0">
                <a:latin typeface="Times New Roman"/>
                <a:cs typeface="Times New Roman"/>
              </a:rPr>
              <a:t>προσθήκη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στην</a:t>
            </a:r>
            <a:r>
              <a:rPr sz="2000" spc="-10" dirty="0">
                <a:latin typeface="Times New Roman"/>
                <a:cs typeface="Times New Roman"/>
              </a:rPr>
              <a:t> ατμόσφαιρα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περισσότερων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συστατικών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τα</a:t>
            </a:r>
            <a:r>
              <a:rPr sz="2000" spc="-5" dirty="0">
                <a:latin typeface="Times New Roman"/>
                <a:cs typeface="Times New Roman"/>
              </a:rPr>
              <a:t> οποία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απορροφούν </a:t>
            </a:r>
            <a:r>
              <a:rPr sz="2000" spc="-20" dirty="0">
                <a:latin typeface="Times New Roman"/>
                <a:cs typeface="Times New Roman"/>
              </a:rPr>
              <a:t>και </a:t>
            </a:r>
            <a:r>
              <a:rPr sz="2000" spc="-10" dirty="0">
                <a:latin typeface="Times New Roman"/>
                <a:cs typeface="Times New Roman"/>
              </a:rPr>
              <a:t>επανεκπέμπουν στο υπέρυθρο </a:t>
            </a:r>
            <a:r>
              <a:rPr sz="2000" spc="-15" dirty="0">
                <a:latin typeface="Times New Roman"/>
                <a:cs typeface="Times New Roman"/>
              </a:rPr>
              <a:t>(αντίστοιχη </a:t>
            </a:r>
            <a:r>
              <a:rPr sz="2000" spc="-10" dirty="0">
                <a:latin typeface="Times New Roman"/>
                <a:cs typeface="Times New Roman"/>
              </a:rPr>
              <a:t>μείωση </a:t>
            </a:r>
            <a:r>
              <a:rPr sz="2000" spc="-15" dirty="0">
                <a:latin typeface="Times New Roman"/>
                <a:cs typeface="Times New Roman"/>
              </a:rPr>
              <a:t>της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ικανότητας</a:t>
            </a:r>
            <a:r>
              <a:rPr sz="2000" spc="-10" dirty="0">
                <a:latin typeface="Times New Roman"/>
                <a:cs typeface="Times New Roman"/>
              </a:rPr>
              <a:t> ακτινοβολίας),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η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Γη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πρέπει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να</a:t>
            </a:r>
            <a:r>
              <a:rPr sz="20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ακτινοβολεί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σε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υψηλότερη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θερμοκρασία.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2000" spc="-20" dirty="0">
                <a:latin typeface="Times New Roman"/>
                <a:cs typeface="Times New Roman"/>
              </a:rPr>
              <a:t>Αυτή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είναι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και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η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βασική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απόκριση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του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Γήινου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κλιματικού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συστήματος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3930" y="1907619"/>
            <a:ext cx="7630159" cy="1211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  <a:tabLst>
                <a:tab pos="2332990" algn="l"/>
                <a:tab pos="3152775" algn="l"/>
                <a:tab pos="4277995" algn="l"/>
                <a:tab pos="7046595" algn="l"/>
                <a:tab pos="7329170" algn="l"/>
              </a:tabLst>
            </a:pPr>
            <a:r>
              <a:rPr sz="3600" b="1" dirty="0">
                <a:latin typeface="Calibri"/>
                <a:cs typeface="Calibri"/>
              </a:rPr>
              <a:t>Πως	</a:t>
            </a:r>
            <a:r>
              <a:rPr sz="3600" b="1" spc="-25" dirty="0">
                <a:latin typeface="Calibri"/>
                <a:cs typeface="Calibri"/>
              </a:rPr>
              <a:t>προσομοιώνεται		</a:t>
            </a:r>
            <a:r>
              <a:rPr sz="3600" b="1" dirty="0">
                <a:latin typeface="Calibri"/>
                <a:cs typeface="Calibri"/>
              </a:rPr>
              <a:t>η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συ</a:t>
            </a:r>
            <a:r>
              <a:rPr sz="3600" b="1" spc="15" dirty="0">
                <a:latin typeface="Calibri"/>
                <a:cs typeface="Calibri"/>
              </a:rPr>
              <a:t>μ</a:t>
            </a:r>
            <a:r>
              <a:rPr sz="3600" b="1" spc="-20" dirty="0">
                <a:latin typeface="Calibri"/>
                <a:cs typeface="Calibri"/>
              </a:rPr>
              <a:t>π</a:t>
            </a:r>
            <a:r>
              <a:rPr sz="3600" b="1" dirty="0">
                <a:latin typeface="Calibri"/>
                <a:cs typeface="Calibri"/>
              </a:rPr>
              <a:t>ερι</a:t>
            </a:r>
            <a:r>
              <a:rPr sz="3600" b="1" spc="-25" dirty="0">
                <a:latin typeface="Calibri"/>
                <a:cs typeface="Calibri"/>
              </a:rPr>
              <a:t>φ</a:t>
            </a:r>
            <a:r>
              <a:rPr sz="3600" b="1" dirty="0">
                <a:latin typeface="Calibri"/>
                <a:cs typeface="Calibri"/>
              </a:rPr>
              <a:t>ορά	</a:t>
            </a:r>
            <a:r>
              <a:rPr sz="3600" b="1" spc="-75" dirty="0">
                <a:latin typeface="Calibri"/>
                <a:cs typeface="Calibri"/>
              </a:rPr>
              <a:t>τ</a:t>
            </a:r>
            <a:r>
              <a:rPr sz="3600" b="1" spc="-20" dirty="0">
                <a:latin typeface="Calibri"/>
                <a:cs typeface="Calibri"/>
              </a:rPr>
              <a:t>ο</a:t>
            </a:r>
            <a:r>
              <a:rPr sz="3600" b="1" dirty="0">
                <a:latin typeface="Calibri"/>
                <a:cs typeface="Calibri"/>
              </a:rPr>
              <a:t>υ	</a:t>
            </a:r>
            <a:r>
              <a:rPr sz="3600" b="1" spc="-20" dirty="0">
                <a:latin typeface="Calibri"/>
                <a:cs typeface="Calibri"/>
              </a:rPr>
              <a:t>σ</a:t>
            </a:r>
            <a:r>
              <a:rPr sz="3600" b="1" spc="-5" dirty="0">
                <a:latin typeface="Calibri"/>
                <a:cs typeface="Calibri"/>
              </a:rPr>
              <a:t>υ</a:t>
            </a:r>
            <a:r>
              <a:rPr sz="3600" b="1" spc="20" dirty="0">
                <a:latin typeface="Calibri"/>
                <a:cs typeface="Calibri"/>
              </a:rPr>
              <a:t>σ</a:t>
            </a:r>
            <a:r>
              <a:rPr sz="3600" b="1" spc="-25" dirty="0">
                <a:latin typeface="Calibri"/>
                <a:cs typeface="Calibri"/>
              </a:rPr>
              <a:t>τ</a:t>
            </a:r>
            <a:r>
              <a:rPr sz="3600" b="1" dirty="0">
                <a:latin typeface="Calibri"/>
                <a:cs typeface="Calibri"/>
              </a:rPr>
              <a:t>ή</a:t>
            </a:r>
            <a:r>
              <a:rPr sz="3600" b="1" spc="-30" dirty="0">
                <a:latin typeface="Calibri"/>
                <a:cs typeface="Calibri"/>
              </a:rPr>
              <a:t>μ</a:t>
            </a:r>
            <a:r>
              <a:rPr sz="3600" b="1" spc="-20" dirty="0">
                <a:latin typeface="Calibri"/>
                <a:cs typeface="Calibri"/>
              </a:rPr>
              <a:t>α</a:t>
            </a:r>
            <a:r>
              <a:rPr sz="3600" b="1" spc="-25" dirty="0">
                <a:latin typeface="Calibri"/>
                <a:cs typeface="Calibri"/>
              </a:rPr>
              <a:t>τ</a:t>
            </a:r>
            <a:r>
              <a:rPr sz="3600" b="1" spc="-20" dirty="0">
                <a:latin typeface="Calibri"/>
                <a:cs typeface="Calibri"/>
              </a:rPr>
              <a:t>ο</a:t>
            </a:r>
            <a:r>
              <a:rPr sz="3600" b="1" dirty="0">
                <a:latin typeface="Calibri"/>
                <a:cs typeface="Calibri"/>
              </a:rPr>
              <a:t>ς	</a:t>
            </a:r>
            <a:r>
              <a:rPr sz="3600" b="1" spc="-40" dirty="0">
                <a:latin typeface="Calibri"/>
                <a:cs typeface="Calibri"/>
              </a:rPr>
              <a:t>Γ</a:t>
            </a:r>
            <a:r>
              <a:rPr sz="3600" b="1" spc="-15" dirty="0">
                <a:latin typeface="Calibri"/>
                <a:cs typeface="Calibri"/>
              </a:rPr>
              <a:t>η</a:t>
            </a:r>
            <a:r>
              <a:rPr sz="3600" b="1" dirty="0">
                <a:latin typeface="Calibri"/>
                <a:cs typeface="Calibri"/>
              </a:rPr>
              <a:t>-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4216" y="3099942"/>
            <a:ext cx="1838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60" dirty="0">
                <a:latin typeface="Calibri"/>
                <a:cs typeface="Calibri"/>
              </a:rPr>
              <a:t>κλιματικό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930" y="3099942"/>
            <a:ext cx="5351780" cy="11290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50"/>
              </a:spcBef>
              <a:tabLst>
                <a:tab pos="2673985" algn="l"/>
                <a:tab pos="3954779" algn="l"/>
                <a:tab pos="4640580" algn="l"/>
              </a:tabLst>
            </a:pPr>
            <a:r>
              <a:rPr sz="3600" b="1" dirty="0">
                <a:latin typeface="Calibri"/>
                <a:cs typeface="Calibri"/>
              </a:rPr>
              <a:t>α</a:t>
            </a:r>
            <a:r>
              <a:rPr sz="3600" b="1" spc="-15" dirty="0">
                <a:latin typeface="Calibri"/>
                <a:cs typeface="Calibri"/>
              </a:rPr>
              <a:t>τ</a:t>
            </a:r>
            <a:r>
              <a:rPr sz="3600" b="1" spc="-5" dirty="0">
                <a:latin typeface="Calibri"/>
                <a:cs typeface="Calibri"/>
              </a:rPr>
              <a:t>μ</a:t>
            </a:r>
            <a:r>
              <a:rPr sz="3600" b="1" spc="-30" dirty="0">
                <a:latin typeface="Calibri"/>
                <a:cs typeface="Calibri"/>
              </a:rPr>
              <a:t>ό</a:t>
            </a:r>
            <a:r>
              <a:rPr sz="3600" b="1" spc="5" dirty="0">
                <a:latin typeface="Calibri"/>
                <a:cs typeface="Calibri"/>
              </a:rPr>
              <a:t>σ</a:t>
            </a:r>
            <a:r>
              <a:rPr sz="3600" b="1" spc="-20" dirty="0">
                <a:latin typeface="Calibri"/>
                <a:cs typeface="Calibri"/>
              </a:rPr>
              <a:t>φ</a:t>
            </a:r>
            <a:r>
              <a:rPr sz="3600" b="1" dirty="0">
                <a:latin typeface="Calibri"/>
                <a:cs typeface="Calibri"/>
              </a:rPr>
              <a:t>α</a:t>
            </a:r>
            <a:r>
              <a:rPr sz="3600" b="1" spc="-15" dirty="0">
                <a:latin typeface="Calibri"/>
                <a:cs typeface="Calibri"/>
              </a:rPr>
              <a:t>ιρ</a:t>
            </a:r>
            <a:r>
              <a:rPr sz="3600" b="1" dirty="0">
                <a:latin typeface="Calibri"/>
                <a:cs typeface="Calibri"/>
              </a:rPr>
              <a:t>α	</a:t>
            </a:r>
            <a:r>
              <a:rPr sz="3600" b="1" spc="-20" dirty="0">
                <a:latin typeface="Calibri"/>
                <a:cs typeface="Calibri"/>
              </a:rPr>
              <a:t>(</a:t>
            </a:r>
            <a:r>
              <a:rPr sz="3600" b="1" spc="5" dirty="0">
                <a:latin typeface="Arial"/>
                <a:cs typeface="Arial"/>
              </a:rPr>
              <a:t>π.</a:t>
            </a:r>
            <a:r>
              <a:rPr sz="3600" b="1" spc="-10" dirty="0">
                <a:latin typeface="Arial"/>
                <a:cs typeface="Arial"/>
              </a:rPr>
              <a:t>χ</a:t>
            </a:r>
            <a:r>
              <a:rPr sz="3600" b="1" dirty="0">
                <a:latin typeface="Arial"/>
                <a:cs typeface="Arial"/>
              </a:rPr>
              <a:t>.	</a:t>
            </a:r>
            <a:r>
              <a:rPr sz="3600" b="1" spc="-20" dirty="0">
                <a:latin typeface="Calibri"/>
                <a:cs typeface="Calibri"/>
              </a:rPr>
              <a:t>σ</a:t>
            </a:r>
            <a:r>
              <a:rPr sz="3600" b="1" dirty="0">
                <a:latin typeface="Calibri"/>
                <a:cs typeface="Calibri"/>
              </a:rPr>
              <a:t>ε	έ</a:t>
            </a:r>
            <a:r>
              <a:rPr sz="3600" b="1" spc="15" dirty="0">
                <a:latin typeface="Calibri"/>
                <a:cs typeface="Calibri"/>
              </a:rPr>
              <a:t>ν</a:t>
            </a:r>
            <a:r>
              <a:rPr sz="3600" b="1" dirty="0">
                <a:latin typeface="Calibri"/>
                <a:cs typeface="Calibri"/>
              </a:rPr>
              <a:t>α  </a:t>
            </a:r>
            <a:r>
              <a:rPr sz="3600" b="1" spc="-20" dirty="0">
                <a:latin typeface="Calibri"/>
                <a:cs typeface="Calibri"/>
              </a:rPr>
              <a:t>μοντέλο</a:t>
            </a:r>
            <a:r>
              <a:rPr sz="3600" b="1" spc="-20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B4EDDDA-05CD-08A4-1AA1-CD50D7464E0D}"/>
              </a:ext>
            </a:extLst>
          </p:cNvPr>
          <p:cNvSpPr/>
          <p:nvPr/>
        </p:nvSpPr>
        <p:spPr>
          <a:xfrm>
            <a:off x="0" y="76200"/>
            <a:ext cx="9144000" cy="632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759" y="0"/>
            <a:ext cx="8473440" cy="6858000"/>
            <a:chOff x="365759" y="0"/>
            <a:chExt cx="847344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399" y="0"/>
              <a:ext cx="56388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5759" y="944880"/>
              <a:ext cx="3127375" cy="822960"/>
            </a:xfrm>
            <a:custGeom>
              <a:avLst/>
              <a:gdLst/>
              <a:ahLst/>
              <a:cxnLst/>
              <a:rect l="l" t="t" r="r" b="b"/>
              <a:pathLst>
                <a:path w="3127375" h="822960">
                  <a:moveTo>
                    <a:pt x="3126866" y="0"/>
                  </a:moveTo>
                  <a:lnTo>
                    <a:pt x="0" y="0"/>
                  </a:lnTo>
                  <a:lnTo>
                    <a:pt x="0" y="822833"/>
                  </a:lnTo>
                  <a:lnTo>
                    <a:pt x="3126866" y="822833"/>
                  </a:lnTo>
                  <a:lnTo>
                    <a:pt x="312686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585" y="973073"/>
            <a:ext cx="2649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  <a:latin typeface="Verdana"/>
                <a:cs typeface="Verdana"/>
              </a:rPr>
              <a:t>One-Dimensional </a:t>
            </a:r>
            <a:r>
              <a:rPr sz="2400" spc="-8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Verdana"/>
                <a:cs typeface="Verdana"/>
              </a:rPr>
              <a:t>Climate</a:t>
            </a:r>
            <a:r>
              <a:rPr sz="2400" spc="-1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0000"/>
                </a:solidFill>
                <a:latin typeface="Verdana"/>
                <a:cs typeface="Verdana"/>
              </a:rPr>
              <a:t>Model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10200" y="304800"/>
              <a:ext cx="3163570" cy="822960"/>
            </a:xfrm>
            <a:custGeom>
              <a:avLst/>
              <a:gdLst/>
              <a:ahLst/>
              <a:cxnLst/>
              <a:rect l="l" t="t" r="r" b="b"/>
              <a:pathLst>
                <a:path w="3163570" h="822960">
                  <a:moveTo>
                    <a:pt x="3163316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3163316" y="822960"/>
                  </a:lnTo>
                  <a:lnTo>
                    <a:pt x="31633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91988" y="330834"/>
            <a:ext cx="25882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4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400" spc="-25" dirty="0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sz="2400" spc="-2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400" spc="-35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sz="2400" spc="-2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400" spc="-35" dirty="0">
                <a:solidFill>
                  <a:srgbClr val="000000"/>
                </a:solidFill>
                <a:latin typeface="Verdana"/>
                <a:cs typeface="Verdana"/>
              </a:rPr>
              <a:t>im</a:t>
            </a:r>
            <a:r>
              <a:rPr sz="2400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400" spc="-3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400" spc="-2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400" spc="-3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400" spc="-3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400" spc="-3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400" dirty="0">
                <a:solidFill>
                  <a:srgbClr val="000000"/>
                </a:solidFill>
                <a:latin typeface="Verdana"/>
                <a:cs typeface="Verdana"/>
              </a:rPr>
              <a:t>l  </a:t>
            </a:r>
            <a:r>
              <a:rPr sz="2400" spc="-30" dirty="0">
                <a:solidFill>
                  <a:srgbClr val="000000"/>
                </a:solidFill>
                <a:latin typeface="Verdana"/>
                <a:cs typeface="Verdana"/>
              </a:rPr>
              <a:t>Climate</a:t>
            </a:r>
            <a:r>
              <a:rPr sz="24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Verdana"/>
                <a:cs typeface="Verdana"/>
              </a:rPr>
              <a:t>Model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41740" cy="6858000"/>
            <a:chOff x="0" y="0"/>
            <a:chExt cx="8841740" cy="6858000"/>
          </a:xfrm>
        </p:grpSpPr>
        <p:sp>
          <p:nvSpPr>
            <p:cNvPr id="3" name="object 3"/>
            <p:cNvSpPr/>
            <p:nvPr/>
          </p:nvSpPr>
          <p:spPr>
            <a:xfrm>
              <a:off x="461772" y="6173723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8229600" y="0"/>
                  </a:lnTo>
                </a:path>
              </a:pathLst>
            </a:custGeom>
            <a:ln w="21336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477000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0200" y="4419600"/>
              <a:ext cx="3431540" cy="1185545"/>
            </a:xfrm>
            <a:custGeom>
              <a:avLst/>
              <a:gdLst/>
              <a:ahLst/>
              <a:cxnLst/>
              <a:rect l="l" t="t" r="r" b="b"/>
              <a:pathLst>
                <a:path w="3431540" h="1185545">
                  <a:moveTo>
                    <a:pt x="3431540" y="0"/>
                  </a:moveTo>
                  <a:lnTo>
                    <a:pt x="0" y="0"/>
                  </a:lnTo>
                  <a:lnTo>
                    <a:pt x="0" y="1185545"/>
                  </a:lnTo>
                  <a:lnTo>
                    <a:pt x="3431540" y="1185545"/>
                  </a:lnTo>
                  <a:lnTo>
                    <a:pt x="34315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91988" y="4448632"/>
            <a:ext cx="29089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hr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5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-</a:t>
            </a:r>
            <a:r>
              <a:rPr sz="2400" spc="-5" dirty="0">
                <a:latin typeface="Verdana"/>
                <a:cs typeface="Verdana"/>
              </a:rPr>
              <a:t>D</a:t>
            </a:r>
            <a:r>
              <a:rPr sz="2400" spc="-4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m</a:t>
            </a:r>
            <a:r>
              <a:rPr sz="2400" spc="5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n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al  </a:t>
            </a:r>
            <a:r>
              <a:rPr sz="2400" spc="-10" dirty="0">
                <a:latin typeface="Verdana"/>
                <a:cs typeface="Verdana"/>
              </a:rPr>
              <a:t>Climate </a:t>
            </a:r>
            <a:r>
              <a:rPr sz="2400" spc="-5" dirty="0">
                <a:latin typeface="Verdana"/>
                <a:cs typeface="Verdana"/>
              </a:rPr>
              <a:t>Models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(GCM)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895350"/>
            <a:ext cx="8610600" cy="48246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ts val="2160"/>
              </a:lnSpc>
              <a:spcBef>
                <a:spcPts val="90"/>
              </a:spcBef>
            </a:pPr>
            <a:r>
              <a:rPr sz="2000" spc="-125" dirty="0">
                <a:latin typeface="Times New Roman"/>
                <a:cs typeface="Times New Roman"/>
              </a:rPr>
              <a:t>Το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σχήμα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είναι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πολύπλοκο,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όπως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και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οι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διεργασίες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που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συνεισφέρουν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στο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160"/>
              </a:lnSpc>
            </a:pPr>
            <a:r>
              <a:rPr sz="2000" spc="-10" dirty="0">
                <a:latin typeface="Times New Roman"/>
                <a:cs typeface="Times New Roman"/>
              </a:rPr>
              <a:t>ισοζύγιο.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184150" algn="just">
              <a:lnSpc>
                <a:spcPct val="79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1/ </a:t>
            </a:r>
            <a:r>
              <a:rPr sz="2000" spc="-5" dirty="0">
                <a:latin typeface="Times New Roman"/>
                <a:cs typeface="Times New Roman"/>
              </a:rPr>
              <a:t>Η </a:t>
            </a:r>
            <a:r>
              <a:rPr sz="2000" spc="-25" dirty="0">
                <a:latin typeface="Times New Roman"/>
                <a:cs typeface="Times New Roman"/>
              </a:rPr>
              <a:t>ηλιακή </a:t>
            </a:r>
            <a:r>
              <a:rPr sz="2000" spc="-5" dirty="0">
                <a:latin typeface="Times New Roman"/>
                <a:cs typeface="Times New Roman"/>
              </a:rPr>
              <a:t>ακτινοβολία </a:t>
            </a:r>
            <a:r>
              <a:rPr sz="2000" dirty="0">
                <a:latin typeface="Times New Roman"/>
                <a:cs typeface="Times New Roman"/>
              </a:rPr>
              <a:t>που </a:t>
            </a:r>
            <a:r>
              <a:rPr sz="2000" spc="-5" dirty="0">
                <a:latin typeface="Times New Roman"/>
                <a:cs typeface="Times New Roman"/>
              </a:rPr>
              <a:t>φθάνει </a:t>
            </a:r>
            <a:r>
              <a:rPr sz="2000" spc="-15" dirty="0">
                <a:latin typeface="Times New Roman"/>
                <a:cs typeface="Times New Roman"/>
              </a:rPr>
              <a:t>στο </a:t>
            </a:r>
            <a:r>
              <a:rPr sz="2000" spc="-10" dirty="0">
                <a:latin typeface="Times New Roman"/>
                <a:cs typeface="Times New Roman"/>
              </a:rPr>
              <a:t>όριο </a:t>
            </a:r>
            <a:r>
              <a:rPr sz="2000" spc="-15" dirty="0">
                <a:latin typeface="Times New Roman"/>
                <a:cs typeface="Times New Roman"/>
              </a:rPr>
              <a:t>της </a:t>
            </a:r>
            <a:r>
              <a:rPr sz="2000" spc="-10" dirty="0">
                <a:latin typeface="Times New Roman"/>
                <a:cs typeface="Times New Roman"/>
              </a:rPr>
              <a:t>ατμόσφαιρας, σαν μέση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τιμή</a:t>
            </a:r>
            <a:r>
              <a:rPr sz="2000" spc="-5" dirty="0">
                <a:latin typeface="Times New Roman"/>
                <a:cs typeface="Times New Roman"/>
              </a:rPr>
              <a:t> ημέρας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και </a:t>
            </a:r>
            <a:r>
              <a:rPr sz="2000" spc="-10" dirty="0">
                <a:latin typeface="Times New Roman"/>
                <a:cs typeface="Times New Roman"/>
              </a:rPr>
              <a:t>νύχτας,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τροπικών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και </a:t>
            </a:r>
            <a:r>
              <a:rPr sz="2000" spc="-15" dirty="0">
                <a:latin typeface="Times New Roman"/>
                <a:cs typeface="Times New Roman"/>
              </a:rPr>
              <a:t>πολικών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περιοχών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είναι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κατά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μέσο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όρο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~340Wm-2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2</a:t>
            </a:r>
            <a:r>
              <a:rPr sz="2000" spc="-5" dirty="0">
                <a:latin typeface="Times New Roman"/>
                <a:cs typeface="Times New Roman"/>
              </a:rPr>
              <a:t>/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15" dirty="0">
                <a:latin typeface="Times New Roman"/>
                <a:cs typeface="Times New Roman"/>
              </a:rPr>
              <a:t>Τ</a:t>
            </a:r>
            <a:r>
              <a:rPr sz="2000" spc="-5" dirty="0">
                <a:latin typeface="Times New Roman"/>
                <a:cs typeface="Times New Roman"/>
              </a:rPr>
              <a:t>ο</a:t>
            </a:r>
            <a:r>
              <a:rPr sz="2000" spc="-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σ</a:t>
            </a:r>
            <a:r>
              <a:rPr sz="2000" spc="-15" dirty="0">
                <a:latin typeface="Times New Roman"/>
                <a:cs typeface="Times New Roman"/>
              </a:rPr>
              <a:t>τρ</a:t>
            </a: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sz="2000" spc="-15" dirty="0">
                <a:latin typeface="Times New Roman"/>
                <a:cs typeface="Times New Roman"/>
              </a:rPr>
              <a:t>τ</a:t>
            </a:r>
            <a:r>
              <a:rPr sz="2000" spc="5" dirty="0">
                <a:latin typeface="Times New Roman"/>
                <a:cs typeface="Times New Roman"/>
              </a:rPr>
              <a:t>ο</a:t>
            </a:r>
            <a:r>
              <a:rPr sz="2000" spc="-5" dirty="0">
                <a:latin typeface="Times New Roman"/>
                <a:cs typeface="Times New Roman"/>
              </a:rPr>
              <a:t>σ</a:t>
            </a:r>
            <a:r>
              <a:rPr sz="2000" spc="-10" dirty="0">
                <a:latin typeface="Times New Roman"/>
                <a:cs typeface="Times New Roman"/>
              </a:rPr>
              <a:t>φ</a:t>
            </a: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sz="2000" spc="-15" dirty="0">
                <a:latin typeface="Times New Roman"/>
                <a:cs typeface="Times New Roman"/>
              </a:rPr>
              <a:t>ιρι</a:t>
            </a:r>
            <a:r>
              <a:rPr sz="2000" spc="-50" dirty="0">
                <a:latin typeface="Times New Roman"/>
                <a:cs typeface="Times New Roman"/>
              </a:rPr>
              <a:t>κ</a:t>
            </a:r>
            <a:r>
              <a:rPr sz="2000" spc="-5" dirty="0">
                <a:latin typeface="Times New Roman"/>
                <a:cs typeface="Times New Roman"/>
              </a:rPr>
              <a:t>ό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ό</a:t>
            </a:r>
            <a:r>
              <a:rPr sz="2000" spc="-114" dirty="0">
                <a:latin typeface="Times New Roman"/>
                <a:cs typeface="Times New Roman"/>
              </a:rPr>
              <a:t>ζ</a:t>
            </a:r>
            <a:r>
              <a:rPr sz="2000" spc="-20" dirty="0">
                <a:latin typeface="Times New Roman"/>
                <a:cs typeface="Times New Roman"/>
              </a:rPr>
              <a:t>ο</a:t>
            </a:r>
            <a:r>
              <a:rPr sz="2000" spc="-5" dirty="0">
                <a:latin typeface="Times New Roman"/>
                <a:cs typeface="Times New Roman"/>
              </a:rPr>
              <a:t>ν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α</a:t>
            </a:r>
            <a:r>
              <a:rPr sz="2000" spc="-5" dirty="0">
                <a:latin typeface="Times New Roman"/>
                <a:cs typeface="Times New Roman"/>
              </a:rPr>
              <a:t>π</a:t>
            </a:r>
            <a:r>
              <a:rPr sz="2000" spc="5" dirty="0">
                <a:latin typeface="Times New Roman"/>
                <a:cs typeface="Times New Roman"/>
              </a:rPr>
              <a:t>ο</a:t>
            </a:r>
            <a:r>
              <a:rPr sz="2000" spc="-15" dirty="0">
                <a:latin typeface="Times New Roman"/>
                <a:cs typeface="Times New Roman"/>
              </a:rPr>
              <a:t>ρρ</a:t>
            </a:r>
            <a:r>
              <a:rPr sz="2000" spc="5" dirty="0">
                <a:latin typeface="Times New Roman"/>
                <a:cs typeface="Times New Roman"/>
              </a:rPr>
              <a:t>ο</a:t>
            </a:r>
            <a:r>
              <a:rPr sz="2000" spc="-10" dirty="0">
                <a:latin typeface="Times New Roman"/>
                <a:cs typeface="Times New Roman"/>
              </a:rPr>
              <a:t>φ</a:t>
            </a:r>
            <a:r>
              <a:rPr sz="2000" spc="-5" dirty="0">
                <a:latin typeface="Times New Roman"/>
                <a:cs typeface="Times New Roman"/>
              </a:rPr>
              <a:t>ά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περ</a:t>
            </a:r>
            <a:r>
              <a:rPr sz="2000" spc="-20" dirty="0">
                <a:latin typeface="Times New Roman"/>
                <a:cs typeface="Times New Roman"/>
              </a:rPr>
              <a:t>ί</a:t>
            </a:r>
            <a:r>
              <a:rPr sz="2000" spc="-5" dirty="0">
                <a:latin typeface="Times New Roman"/>
                <a:cs typeface="Times New Roman"/>
              </a:rPr>
              <a:t>π</a:t>
            </a:r>
            <a:r>
              <a:rPr sz="2000" spc="5" dirty="0">
                <a:latin typeface="Times New Roman"/>
                <a:cs typeface="Times New Roman"/>
              </a:rPr>
              <a:t>ο</a:t>
            </a:r>
            <a:r>
              <a:rPr sz="2000" spc="-5" dirty="0">
                <a:latin typeface="Times New Roman"/>
                <a:cs typeface="Times New Roman"/>
              </a:rPr>
              <a:t>υ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3</a:t>
            </a:r>
            <a:r>
              <a:rPr sz="2000" spc="-15" dirty="0">
                <a:latin typeface="Times New Roman"/>
                <a:cs typeface="Times New Roman"/>
              </a:rPr>
              <a:t>%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79000"/>
              </a:lnSpc>
            </a:pPr>
            <a:r>
              <a:rPr sz="2000" dirty="0">
                <a:latin typeface="Times New Roman"/>
                <a:cs typeface="Times New Roman"/>
              </a:rPr>
              <a:t>3/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Το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39%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χρησιμοποιείται</a:t>
            </a:r>
            <a:r>
              <a:rPr sz="2000" spc="-5" dirty="0">
                <a:latin typeface="Times New Roman"/>
                <a:cs typeface="Times New Roman"/>
              </a:rPr>
              <a:t> σε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διεργασίες</a:t>
            </a:r>
            <a:r>
              <a:rPr sz="2000" spc="-5" dirty="0">
                <a:latin typeface="Times New Roman"/>
                <a:cs typeface="Times New Roman"/>
              </a:rPr>
              <a:t> που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περιλαμβάνουν</a:t>
            </a:r>
            <a:r>
              <a:rPr sz="2000" spc="-5" dirty="0">
                <a:latin typeface="Times New Roman"/>
                <a:cs typeface="Times New Roman"/>
              </a:rPr>
              <a:t> νέφη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(απορρόφηση,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επανασκέδαση,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σκέδαση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προς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το </a:t>
            </a:r>
            <a:r>
              <a:rPr sz="2000" spc="-5" dirty="0">
                <a:latin typeface="Times New Roman"/>
                <a:cs typeface="Times New Roman"/>
              </a:rPr>
              <a:t>έδαφος). </a:t>
            </a:r>
            <a:r>
              <a:rPr sz="2000" spc="-10" dirty="0">
                <a:latin typeface="Times New Roman"/>
                <a:cs typeface="Times New Roman"/>
              </a:rPr>
              <a:t>Από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το </a:t>
            </a:r>
            <a:r>
              <a:rPr sz="2000" spc="-5" dirty="0">
                <a:latin typeface="Times New Roman"/>
                <a:cs typeface="Times New Roman"/>
              </a:rPr>
              <a:t>υπόλοιπο,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ένα </a:t>
            </a:r>
            <a:r>
              <a:rPr sz="2000" spc="-10" dirty="0">
                <a:latin typeface="Times New Roman"/>
                <a:cs typeface="Times New Roman"/>
              </a:rPr>
              <a:t>μέρος απορροφάται από υδρατμούς </a:t>
            </a:r>
            <a:r>
              <a:rPr sz="2000" spc="-25" dirty="0">
                <a:latin typeface="Times New Roman"/>
                <a:cs typeface="Times New Roman"/>
              </a:rPr>
              <a:t>και </a:t>
            </a:r>
            <a:r>
              <a:rPr sz="2000" spc="-15" dirty="0">
                <a:latin typeface="Times New Roman"/>
                <a:cs typeface="Times New Roman"/>
              </a:rPr>
              <a:t>ατμοσφαιρικά αιωρήματα, </a:t>
            </a:r>
            <a:r>
              <a:rPr sz="2000" spc="-10" dirty="0">
                <a:latin typeface="Times New Roman"/>
                <a:cs typeface="Times New Roman"/>
              </a:rPr>
              <a:t>άλλο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ανακλάται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από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τα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ατμοσφαιρικά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αιωρήματα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και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την</a:t>
            </a:r>
            <a:r>
              <a:rPr sz="2000" spc="-10" dirty="0">
                <a:latin typeface="Times New Roman"/>
                <a:cs typeface="Times New Roman"/>
              </a:rPr>
              <a:t> επιφάνεια.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algn="just">
              <a:lnSpc>
                <a:spcPts val="2160"/>
              </a:lnSpc>
            </a:pPr>
            <a:r>
              <a:rPr sz="2000" b="1" spc="-180" dirty="0">
                <a:latin typeface="Times New Roman"/>
                <a:cs typeface="Times New Roman"/>
              </a:rPr>
              <a:t>Το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τελικό</a:t>
            </a:r>
            <a:r>
              <a:rPr sz="2000" b="1" spc="3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αποτέλεσμα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είναι</a:t>
            </a:r>
            <a:r>
              <a:rPr sz="2000" b="1" spc="3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ότι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περίπου</a:t>
            </a:r>
            <a:r>
              <a:rPr sz="2000" b="1" spc="3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το</a:t>
            </a:r>
            <a:r>
              <a:rPr sz="2000" b="1" spc="3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47%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της</a:t>
            </a:r>
            <a:r>
              <a:rPr sz="2000" b="1" spc="3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ηλιακής</a:t>
            </a:r>
            <a:r>
              <a:rPr lang="el-GR"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α</a:t>
            </a:r>
            <a:r>
              <a:rPr sz="2000" b="1" spc="-10" dirty="0" err="1">
                <a:latin typeface="Times New Roman"/>
                <a:cs typeface="Times New Roman"/>
              </a:rPr>
              <a:t>κτιν</a:t>
            </a:r>
            <a:r>
              <a:rPr sz="2000" b="1" dirty="0" err="1">
                <a:latin typeface="Times New Roman"/>
                <a:cs typeface="Times New Roman"/>
              </a:rPr>
              <a:t>ο</a:t>
            </a:r>
            <a:r>
              <a:rPr sz="2000" b="1" spc="-5" dirty="0">
                <a:latin typeface="Times New Roman"/>
                <a:cs typeface="Times New Roman"/>
              </a:rPr>
              <a:t>β</a:t>
            </a:r>
            <a:r>
              <a:rPr sz="2000" b="1" spc="5" dirty="0">
                <a:latin typeface="Times New Roman"/>
                <a:cs typeface="Times New Roman"/>
              </a:rPr>
              <a:t>ο</a:t>
            </a:r>
            <a:r>
              <a:rPr sz="2000" b="1" spc="-10" dirty="0">
                <a:latin typeface="Times New Roman"/>
                <a:cs typeface="Times New Roman"/>
              </a:rPr>
              <a:t>λ</a:t>
            </a:r>
            <a:r>
              <a:rPr sz="2000" b="1" dirty="0">
                <a:latin typeface="Times New Roman"/>
                <a:cs typeface="Times New Roman"/>
              </a:rPr>
              <a:t>ί</a:t>
            </a:r>
            <a:r>
              <a:rPr sz="2000" b="1" spc="-15" dirty="0">
                <a:latin typeface="Times New Roman"/>
                <a:cs typeface="Times New Roman"/>
              </a:rPr>
              <a:t>α</a:t>
            </a:r>
            <a:r>
              <a:rPr sz="2000" b="1" spc="-5" dirty="0">
                <a:latin typeface="Times New Roman"/>
                <a:cs typeface="Times New Roman"/>
              </a:rPr>
              <a:t>ς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φ</a:t>
            </a:r>
            <a:r>
              <a:rPr sz="2000" b="1" spc="-15" dirty="0">
                <a:latin typeface="Times New Roman"/>
                <a:cs typeface="Times New Roman"/>
              </a:rPr>
              <a:t>θά</a:t>
            </a:r>
            <a:r>
              <a:rPr sz="2000" b="1" spc="-5" dirty="0">
                <a:latin typeface="Times New Roman"/>
                <a:cs typeface="Times New Roman"/>
              </a:rPr>
              <a:t>ν</a:t>
            </a:r>
            <a:r>
              <a:rPr sz="2000" b="1" spc="-25" dirty="0">
                <a:latin typeface="Times New Roman"/>
                <a:cs typeface="Times New Roman"/>
              </a:rPr>
              <a:t>ε</a:t>
            </a:r>
            <a:r>
              <a:rPr sz="2000" b="1" spc="-5" dirty="0">
                <a:latin typeface="Times New Roman"/>
                <a:cs typeface="Times New Roman"/>
              </a:rPr>
              <a:t>ι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σ</a:t>
            </a:r>
            <a:r>
              <a:rPr sz="2000" b="1" spc="-20" dirty="0">
                <a:latin typeface="Times New Roman"/>
                <a:cs typeface="Times New Roman"/>
              </a:rPr>
              <a:t>τ</a:t>
            </a:r>
            <a:r>
              <a:rPr sz="2000" b="1" spc="-5" dirty="0">
                <a:latin typeface="Times New Roman"/>
                <a:cs typeface="Times New Roman"/>
              </a:rPr>
              <a:t>ο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έ</a:t>
            </a:r>
            <a:r>
              <a:rPr sz="2000" b="1" spc="-10" dirty="0">
                <a:latin typeface="Times New Roman"/>
                <a:cs typeface="Times New Roman"/>
              </a:rPr>
              <a:t>δ</a:t>
            </a:r>
            <a:r>
              <a:rPr sz="2000" b="1" spc="-20" dirty="0">
                <a:latin typeface="Times New Roman"/>
                <a:cs typeface="Times New Roman"/>
              </a:rPr>
              <a:t>α</a:t>
            </a:r>
            <a:r>
              <a:rPr sz="2000" b="1" spc="-25" dirty="0">
                <a:latin typeface="Times New Roman"/>
                <a:cs typeface="Times New Roman"/>
              </a:rPr>
              <a:t>φ</a:t>
            </a:r>
            <a:r>
              <a:rPr sz="2000" b="1" dirty="0">
                <a:latin typeface="Times New Roman"/>
                <a:cs typeface="Times New Roman"/>
              </a:rPr>
              <a:t>ο</a:t>
            </a:r>
            <a:r>
              <a:rPr sz="2000" b="1" spc="-5" dirty="0">
                <a:latin typeface="Times New Roman"/>
                <a:cs typeface="Times New Roman"/>
              </a:rPr>
              <a:t>ς.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46505"/>
            <a:ext cx="8763000" cy="4909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2520"/>
              </a:lnSpc>
              <a:spcBef>
                <a:spcPts val="105"/>
              </a:spcBef>
            </a:pPr>
            <a:r>
              <a:rPr sz="2200" spc="5" dirty="0">
                <a:latin typeface="Times New Roman"/>
                <a:cs typeface="Times New Roman"/>
              </a:rPr>
              <a:t>Η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ολική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επανεκπεμπόμενη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ακτινοβολία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από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το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έδαφος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είναι</a:t>
            </a:r>
            <a:r>
              <a:rPr lang="el-GR" sz="2200" spc="-1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Times New Roman"/>
                <a:cs typeface="Times New Roman"/>
              </a:rPr>
              <a:t>114% </a:t>
            </a:r>
            <a:r>
              <a:rPr sz="2200" dirty="0">
                <a:latin typeface="Times New Roman"/>
                <a:cs typeface="Times New Roman"/>
              </a:rPr>
              <a:t>της </a:t>
            </a:r>
            <a:r>
              <a:rPr sz="2200" spc="-10" dirty="0">
                <a:latin typeface="Times New Roman"/>
                <a:cs typeface="Times New Roman"/>
              </a:rPr>
              <a:t>εισερχόμενης. </a:t>
            </a:r>
            <a:r>
              <a:rPr sz="2200" dirty="0">
                <a:latin typeface="Times New Roman"/>
                <a:cs typeface="Times New Roman"/>
              </a:rPr>
              <a:t>Αυτό φαίνεται </a:t>
            </a:r>
            <a:r>
              <a:rPr sz="2200" spc="-35" dirty="0">
                <a:latin typeface="Times New Roman"/>
                <a:cs typeface="Times New Roman"/>
              </a:rPr>
              <a:t>παράδοξο, </a:t>
            </a:r>
            <a:r>
              <a:rPr sz="2200" spc="50" dirty="0">
                <a:latin typeface="Times New Roman"/>
                <a:cs typeface="Times New Roman"/>
              </a:rPr>
              <a:t>αλλάη 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επιφάνεια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της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Γης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είναι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θερμότερη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απ΄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ότι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θα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περιμέναμε,</a:t>
            </a:r>
            <a:r>
              <a:rPr sz="2200" spc="-18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λόγω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του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φυσικού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φαινομένου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του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θερμοκηπίου.</a:t>
            </a:r>
            <a:endParaRPr sz="22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Μόνο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το 5%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εκπέμπεται</a:t>
            </a:r>
            <a:r>
              <a:rPr sz="2200" spc="-8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κατευθείαν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στο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διάστημα.</a:t>
            </a:r>
            <a:endParaRPr sz="22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algn="just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Ποσοστό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109%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αλληλεπιδρά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με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θερμοκηπικά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αέρια,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νέφη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και</a:t>
            </a:r>
            <a:r>
              <a:rPr lang="el-GR"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α</a:t>
            </a:r>
            <a:r>
              <a:rPr sz="2200" spc="-5" dirty="0" err="1">
                <a:latin typeface="Times New Roman"/>
                <a:cs typeface="Times New Roman"/>
              </a:rPr>
              <a:t>ιωρήμ</a:t>
            </a:r>
            <a:r>
              <a:rPr sz="2200" spc="-5" dirty="0">
                <a:latin typeface="Times New Roman"/>
                <a:cs typeface="Times New Roman"/>
              </a:rPr>
              <a:t>ατα.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13%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απορροφάται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από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τα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νέφη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και</a:t>
            </a:r>
            <a:r>
              <a:rPr sz="2200" spc="-1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96%</a:t>
            </a:r>
            <a:r>
              <a:rPr lang="el-GR"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επα</a:t>
            </a:r>
            <a:r>
              <a:rPr sz="2200" spc="-5" dirty="0" err="1">
                <a:latin typeface="Times New Roman"/>
                <a:cs typeface="Times New Roman"/>
              </a:rPr>
              <a:t>νεκ</a:t>
            </a:r>
            <a:r>
              <a:rPr sz="2200" spc="-5" dirty="0">
                <a:latin typeface="Times New Roman"/>
                <a:cs typeface="Times New Roman"/>
              </a:rPr>
              <a:t>πέμπεται	προς</a:t>
            </a:r>
            <a:r>
              <a:rPr lang="el-GR" sz="2200" spc="-5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το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 err="1">
                <a:latin typeface="Times New Roman"/>
                <a:cs typeface="Times New Roman"/>
              </a:rPr>
              <a:t>έδ</a:t>
            </a:r>
            <a:r>
              <a:rPr sz="2200" spc="-5" dirty="0">
                <a:latin typeface="Times New Roman"/>
                <a:cs typeface="Times New Roman"/>
              </a:rPr>
              <a:t>αφος,</a:t>
            </a:r>
            <a:r>
              <a:rPr lang="el-GR" sz="2200" spc="-5" dirty="0">
                <a:latin typeface="Times New Roman"/>
                <a:cs typeface="Times New Roman"/>
              </a:rPr>
              <a:t> </a:t>
            </a:r>
            <a:r>
              <a:rPr sz="2200" spc="-10" dirty="0" err="1">
                <a:latin typeface="Times New Roman"/>
                <a:cs typeface="Times New Roman"/>
              </a:rPr>
              <a:t>ενώ</a:t>
            </a:r>
            <a:r>
              <a:rPr lang="el-GR" sz="2200" spc="-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τα</a:t>
            </a:r>
            <a:r>
              <a:rPr lang="el-GR" sz="2200" spc="-10" dirty="0">
                <a:latin typeface="Times New Roman"/>
                <a:cs typeface="Times New Roman"/>
              </a:rPr>
              <a:t> </a:t>
            </a:r>
            <a:r>
              <a:rPr sz="2200" dirty="0" err="1">
                <a:latin typeface="Times New Roman"/>
                <a:cs typeface="Times New Roman"/>
              </a:rPr>
              <a:t>νέφη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30" dirty="0">
                <a:latin typeface="Times New Roman"/>
                <a:cs typeface="Times New Roman"/>
              </a:rPr>
              <a:t>και</a:t>
            </a:r>
            <a:r>
              <a:rPr lang="el-GR" sz="2200" spc="-3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τα</a:t>
            </a:r>
            <a:r>
              <a:rPr lang="el-GR" sz="2200" spc="-25" dirty="0">
                <a:latin typeface="Times New Roman"/>
                <a:cs typeface="Times New Roman"/>
              </a:rPr>
              <a:t> </a:t>
            </a:r>
            <a:r>
              <a:rPr sz="2200" spc="-25" dirty="0" err="1">
                <a:latin typeface="Times New Roman"/>
                <a:cs typeface="Times New Roman"/>
              </a:rPr>
              <a:t>θερμοκη</a:t>
            </a:r>
            <a:r>
              <a:rPr sz="2200" spc="-25" dirty="0">
                <a:latin typeface="Times New Roman"/>
                <a:cs typeface="Times New Roman"/>
              </a:rPr>
              <a:t>πικά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αέρια</a:t>
            </a:r>
            <a:r>
              <a:rPr lang="el-GR"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επα</a:t>
            </a:r>
            <a:r>
              <a:rPr sz="2200" dirty="0" err="1">
                <a:latin typeface="Times New Roman"/>
                <a:cs typeface="Times New Roman"/>
              </a:rPr>
              <a:t>νεκ</a:t>
            </a:r>
            <a:r>
              <a:rPr sz="2200" dirty="0">
                <a:latin typeface="Times New Roman"/>
                <a:cs typeface="Times New Roman"/>
              </a:rPr>
              <a:t>πέμπουν</a:t>
            </a:r>
            <a:r>
              <a:rPr lang="el-GR" sz="2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64%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προς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το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διάστημα.</a:t>
            </a:r>
            <a:endParaRPr sz="22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 marR="297815" algn="just">
              <a:lnSpc>
                <a:spcPct val="80100"/>
              </a:lnSpc>
            </a:pPr>
            <a:r>
              <a:rPr sz="2200" b="1" spc="5" dirty="0">
                <a:latin typeface="Times New Roman"/>
                <a:cs typeface="Times New Roman"/>
              </a:rPr>
              <a:t>Η </a:t>
            </a:r>
            <a:r>
              <a:rPr sz="2200" b="1" spc="-15" dirty="0">
                <a:latin typeface="Times New Roman"/>
                <a:cs typeface="Times New Roman"/>
              </a:rPr>
              <a:t>τελική </a:t>
            </a:r>
            <a:r>
              <a:rPr sz="2200" b="1" spc="-5" dirty="0">
                <a:latin typeface="Times New Roman"/>
                <a:cs typeface="Times New Roman"/>
              </a:rPr>
              <a:t>ροή </a:t>
            </a:r>
            <a:r>
              <a:rPr sz="2200" b="1" spc="-25" dirty="0">
                <a:latin typeface="Times New Roman"/>
                <a:cs typeface="Times New Roman"/>
              </a:rPr>
              <a:t>ενέργειας </a:t>
            </a:r>
            <a:r>
              <a:rPr sz="2200" b="1" spc="-10" dirty="0">
                <a:latin typeface="Times New Roman"/>
                <a:cs typeface="Times New Roman"/>
              </a:rPr>
              <a:t>(με </a:t>
            </a:r>
            <a:r>
              <a:rPr sz="2200" b="1" dirty="0">
                <a:latin typeface="Times New Roman"/>
                <a:cs typeface="Times New Roman"/>
              </a:rPr>
              <a:t>τη </a:t>
            </a:r>
            <a:r>
              <a:rPr sz="2200" b="1" spc="-10" dirty="0">
                <a:latin typeface="Times New Roman"/>
                <a:cs typeface="Times New Roman"/>
              </a:rPr>
              <a:t>μορφή ακτινοβολίας) προς </a:t>
            </a:r>
            <a:r>
              <a:rPr sz="2200" b="1" spc="-5" dirty="0">
                <a:latin typeface="Times New Roman"/>
                <a:cs typeface="Times New Roman"/>
              </a:rPr>
              <a:t>το 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διάστημα αποτελείται </a:t>
            </a:r>
            <a:r>
              <a:rPr sz="2200" b="1" spc="-5" dirty="0">
                <a:latin typeface="Times New Roman"/>
                <a:cs typeface="Times New Roman"/>
              </a:rPr>
              <a:t>από </a:t>
            </a:r>
            <a:r>
              <a:rPr sz="2200" b="1" dirty="0">
                <a:latin typeface="Times New Roman"/>
                <a:cs typeface="Times New Roman"/>
              </a:rPr>
              <a:t>72% </a:t>
            </a:r>
            <a:r>
              <a:rPr sz="2200" b="1" spc="-10" dirty="0">
                <a:latin typeface="Times New Roman"/>
                <a:cs typeface="Times New Roman"/>
              </a:rPr>
              <a:t>ακτινοβολία </a:t>
            </a:r>
            <a:r>
              <a:rPr sz="2200" b="1" spc="5" dirty="0">
                <a:latin typeface="Times New Roman"/>
                <a:cs typeface="Times New Roman"/>
              </a:rPr>
              <a:t>σε </a:t>
            </a:r>
            <a:r>
              <a:rPr sz="2200" b="1" spc="-20" dirty="0">
                <a:latin typeface="Times New Roman"/>
                <a:cs typeface="Times New Roman"/>
              </a:rPr>
              <a:t>μεγάλα </a:t>
            </a:r>
            <a:r>
              <a:rPr sz="2200" b="1" spc="-10" dirty="0">
                <a:latin typeface="Times New Roman"/>
                <a:cs typeface="Times New Roman"/>
              </a:rPr>
              <a:t>μήκη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κ</a:t>
            </a:r>
            <a:r>
              <a:rPr sz="2200" b="1" spc="10" dirty="0">
                <a:latin typeface="Times New Roman"/>
                <a:cs typeface="Times New Roman"/>
              </a:rPr>
              <a:t>ύ</a:t>
            </a:r>
            <a:r>
              <a:rPr sz="2200" b="1" spc="-5" dirty="0">
                <a:latin typeface="Times New Roman"/>
                <a:cs typeface="Times New Roman"/>
              </a:rPr>
              <a:t>μ</a:t>
            </a:r>
            <a:r>
              <a:rPr sz="2200" b="1" spc="5" dirty="0">
                <a:latin typeface="Times New Roman"/>
                <a:cs typeface="Times New Roman"/>
              </a:rPr>
              <a:t>α</a:t>
            </a:r>
            <a:r>
              <a:rPr sz="2200" b="1" spc="-10" dirty="0">
                <a:latin typeface="Times New Roman"/>
                <a:cs typeface="Times New Roman"/>
              </a:rPr>
              <a:t>τ</a:t>
            </a:r>
            <a:r>
              <a:rPr sz="2200" b="1" dirty="0">
                <a:latin typeface="Times New Roman"/>
                <a:cs typeface="Times New Roman"/>
              </a:rPr>
              <a:t>ος</a:t>
            </a:r>
            <a:r>
              <a:rPr sz="2200" b="1" spc="-5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(</a:t>
            </a:r>
            <a:r>
              <a:rPr sz="2200" b="1" dirty="0">
                <a:latin typeface="Times New Roman"/>
                <a:cs typeface="Times New Roman"/>
              </a:rPr>
              <a:t>γήι</a:t>
            </a:r>
            <a:r>
              <a:rPr sz="2200" b="1" spc="-15" dirty="0">
                <a:latin typeface="Times New Roman"/>
                <a:cs typeface="Times New Roman"/>
              </a:rPr>
              <a:t>ν</a:t>
            </a:r>
            <a:r>
              <a:rPr sz="2200" b="1" spc="5" dirty="0">
                <a:latin typeface="Times New Roman"/>
                <a:cs typeface="Times New Roman"/>
              </a:rPr>
              <a:t>η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ε</a:t>
            </a:r>
            <a:r>
              <a:rPr sz="2200" b="1" spc="-10" dirty="0">
                <a:latin typeface="Times New Roman"/>
                <a:cs typeface="Times New Roman"/>
              </a:rPr>
              <a:t>κπ</a:t>
            </a:r>
            <a:r>
              <a:rPr sz="2200" b="1" spc="5" dirty="0">
                <a:latin typeface="Times New Roman"/>
                <a:cs typeface="Times New Roman"/>
              </a:rPr>
              <a:t>ο</a:t>
            </a:r>
            <a:r>
              <a:rPr sz="2200" b="1" spc="-10" dirty="0">
                <a:latin typeface="Times New Roman"/>
                <a:cs typeface="Times New Roman"/>
              </a:rPr>
              <a:t>μπ</a:t>
            </a:r>
            <a:r>
              <a:rPr sz="2200" b="1" dirty="0">
                <a:latin typeface="Times New Roman"/>
                <a:cs typeface="Times New Roman"/>
              </a:rPr>
              <a:t>ή)</a:t>
            </a:r>
            <a:r>
              <a:rPr sz="2200" b="1" spc="-35" dirty="0">
                <a:latin typeface="Times New Roman"/>
                <a:cs typeface="Times New Roman"/>
              </a:rPr>
              <a:t> </a:t>
            </a:r>
            <a:r>
              <a:rPr sz="2200" b="1" spc="-55" dirty="0">
                <a:latin typeface="Times New Roman"/>
                <a:cs typeface="Times New Roman"/>
              </a:rPr>
              <a:t>κ</a:t>
            </a:r>
            <a:r>
              <a:rPr sz="2200" b="1" spc="-30" dirty="0">
                <a:latin typeface="Times New Roman"/>
                <a:cs typeface="Times New Roman"/>
              </a:rPr>
              <a:t>α</a:t>
            </a:r>
            <a:r>
              <a:rPr sz="2200" b="1" dirty="0">
                <a:latin typeface="Times New Roman"/>
                <a:cs typeface="Times New Roman"/>
              </a:rPr>
              <a:t>ι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28</a:t>
            </a:r>
            <a:r>
              <a:rPr sz="2200" b="1" spc="5" dirty="0">
                <a:latin typeface="Times New Roman"/>
                <a:cs typeface="Times New Roman"/>
              </a:rPr>
              <a:t>%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ανα</a:t>
            </a:r>
            <a:r>
              <a:rPr sz="2200" b="1" spc="-10" dirty="0">
                <a:latin typeface="Times New Roman"/>
                <a:cs typeface="Times New Roman"/>
              </a:rPr>
              <a:t>κ</a:t>
            </a:r>
            <a:r>
              <a:rPr sz="2200" b="1" spc="10" dirty="0">
                <a:latin typeface="Times New Roman"/>
                <a:cs typeface="Times New Roman"/>
              </a:rPr>
              <a:t>λώ</a:t>
            </a:r>
            <a:r>
              <a:rPr sz="2200" b="1" spc="-5" dirty="0">
                <a:latin typeface="Times New Roman"/>
                <a:cs typeface="Times New Roman"/>
              </a:rPr>
              <a:t>μ</a:t>
            </a:r>
            <a:r>
              <a:rPr sz="2200" b="1" dirty="0">
                <a:latin typeface="Times New Roman"/>
                <a:cs typeface="Times New Roman"/>
              </a:rPr>
              <a:t>ε</a:t>
            </a:r>
            <a:r>
              <a:rPr sz="2200" b="1" spc="-20" dirty="0">
                <a:latin typeface="Times New Roman"/>
                <a:cs typeface="Times New Roman"/>
              </a:rPr>
              <a:t>ν</a:t>
            </a:r>
            <a:r>
              <a:rPr sz="2200" b="1" spc="5" dirty="0">
                <a:latin typeface="Times New Roman"/>
                <a:cs typeface="Times New Roman"/>
              </a:rPr>
              <a:t>η</a:t>
            </a:r>
            <a:r>
              <a:rPr sz="2200" b="1" spc="-16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η</a:t>
            </a:r>
            <a:r>
              <a:rPr sz="2200" b="1" spc="-15" dirty="0">
                <a:latin typeface="Times New Roman"/>
                <a:cs typeface="Times New Roman"/>
              </a:rPr>
              <a:t>λ</a:t>
            </a:r>
            <a:r>
              <a:rPr sz="2200" b="1" spc="-5" dirty="0">
                <a:latin typeface="Times New Roman"/>
                <a:cs typeface="Times New Roman"/>
              </a:rPr>
              <a:t>ια</a:t>
            </a:r>
            <a:r>
              <a:rPr sz="2200" b="1" spc="-10" dirty="0">
                <a:latin typeface="Times New Roman"/>
                <a:cs typeface="Times New Roman"/>
              </a:rPr>
              <a:t>κ</a:t>
            </a:r>
            <a:r>
              <a:rPr sz="2200" b="1" spc="5" dirty="0">
                <a:latin typeface="Times New Roman"/>
                <a:cs typeface="Times New Roman"/>
              </a:rPr>
              <a:t>ή</a:t>
            </a:r>
            <a:r>
              <a:rPr lang="el-GR" sz="2200" b="1" spc="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α</a:t>
            </a:r>
            <a:r>
              <a:rPr sz="2200" b="1" dirty="0" err="1">
                <a:latin typeface="Times New Roman"/>
                <a:cs typeface="Times New Roman"/>
              </a:rPr>
              <a:t>κτινο</a:t>
            </a:r>
            <a:r>
              <a:rPr sz="2200" b="1" dirty="0">
                <a:latin typeface="Times New Roman"/>
                <a:cs typeface="Times New Roman"/>
              </a:rPr>
              <a:t>βολία</a:t>
            </a:r>
            <a:r>
              <a:rPr sz="2200" b="1" spc="-95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σε</a:t>
            </a:r>
            <a:r>
              <a:rPr sz="2200" b="1" spc="-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μικρά</a:t>
            </a:r>
            <a:r>
              <a:rPr sz="2200" b="1" spc="-8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μήκη</a:t>
            </a:r>
            <a:r>
              <a:rPr sz="2200" b="1" spc="-7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κύματος.</a:t>
            </a:r>
            <a:endParaRPr sz="22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68E31-0B21-EE49-5498-B557E44A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46" y="0"/>
            <a:ext cx="83751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9B610-F486-B8B9-8CD1-52F2043C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6200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8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F1109-963A-AAA4-1870-577155915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862"/>
            <a:ext cx="8915400" cy="51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9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1363</Words>
  <Application>Microsoft Office PowerPoint</Application>
  <PresentationFormat>On-screen Show (4:3)</PresentationFormat>
  <Paragraphs>208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Arial Black</vt:lpstr>
      <vt:lpstr>Calibri</vt:lpstr>
      <vt:lpstr>Cambria</vt:lpstr>
      <vt:lpstr>Franklin Gothic Medium</vt:lpstr>
      <vt:lpstr>Microsoft Sans Serif</vt:lpstr>
      <vt:lpstr>Segoe UI Symbol</vt:lpstr>
      <vt:lpstr>Symbol</vt:lpstr>
      <vt:lpstr>Times New Roman</vt:lpstr>
      <vt:lpstr>Trebuchet MS</vt:lpstr>
      <vt:lpstr>Verdana</vt:lpstr>
      <vt:lpstr>Wingdings</vt:lpstr>
      <vt:lpstr>Office Theme</vt:lpstr>
      <vt:lpstr> Φαινόμενο θερμοκηπίου  αίτια – ενεργειακό ισοζύγιο</vt:lpstr>
      <vt:lpstr>PowerPoint Presentation</vt:lpstr>
      <vt:lpstr>To Φαινόμενο του Θερμοκηπίου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ΠΩΣ ΠΡΟΚΥΠΤΕΙ Η ΑΥΞΗΣΗ ΤΗΣ ΘΕΡΜΟΚΡΑΣΙΑΣ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Ισοζύγιο ακτινοβολίας</vt:lpstr>
      <vt:lpstr>Ενεργειακό ισοζύγιο</vt:lpstr>
      <vt:lpstr>Ατμοσφαιρική  ακτινοβολία  διαφεύγει προς το  διάστημα</vt:lpstr>
      <vt:lpstr>Ένα απλό μοντέλο υπολογισμού</vt:lpstr>
      <vt:lpstr>PowerPoint Presentation</vt:lpstr>
      <vt:lpstr>Ένα περισσότερο ρεαλιστικό μοντέλο</vt:lpstr>
      <vt:lpstr>Τροποποιημένο μοντέλο θερμοκηπίου</vt:lpstr>
      <vt:lpstr>Τροποποιημένο μοντέλο θερμοκηπίου</vt:lpstr>
      <vt:lpstr>Τροποποιημένο μοντέλο θερμοκηπίου</vt:lpstr>
      <vt:lpstr>PowerPoint Presentation</vt:lpstr>
      <vt:lpstr>Ενισχυμένο Φ.Θ. και Κλιματικό σύστημα</vt:lpstr>
      <vt:lpstr>PowerPoint Presentation</vt:lpstr>
      <vt:lpstr>One-Dimensional  Climate Model</vt:lpstr>
      <vt:lpstr>Two-Dimensional  Climate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Φαινόμενο θερμοκηπίου  αίτια – ενεργειακό ισοζύγιο</dc:title>
  <dc:creator>C Cartalis</dc:creator>
  <cp:lastModifiedBy>Constantinos Cartalis</cp:lastModifiedBy>
  <cp:revision>8</cp:revision>
  <dcterms:created xsi:type="dcterms:W3CDTF">2023-03-28T18:33:12Z</dcterms:created>
  <dcterms:modified xsi:type="dcterms:W3CDTF">2023-04-04T09:07:03Z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2023-03-28T00:00:00Z</vt:filetime>
  </property>
</Properties>
</file>