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1" r:id="rId11"/>
    <p:sldId id="273" r:id="rId12"/>
    <p:sldId id="274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277" userDrawn="1">
          <p15:clr>
            <a:srgbClr val="A4A3A4"/>
          </p15:clr>
        </p15:guide>
        <p15:guide id="2" orient="horz" pos="164" userDrawn="1">
          <p15:clr>
            <a:srgbClr val="A4A3A4"/>
          </p15:clr>
        </p15:guide>
        <p15:guide id="3" orient="horz" pos="981" userDrawn="1">
          <p15:clr>
            <a:srgbClr val="A4A3A4"/>
          </p15:clr>
        </p15:guide>
        <p15:guide id="4" pos="6902" userDrawn="1">
          <p15:clr>
            <a:srgbClr val="A4A3A4"/>
          </p15:clr>
        </p15:guide>
        <p15:guide id="5" pos="73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>
        <p:guide pos="1277"/>
        <p:guide orient="horz" pos="164"/>
        <p:guide orient="horz" pos="981"/>
        <p:guide pos="6902"/>
        <p:guide pos="73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09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310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61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582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673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3019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1721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473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98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32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219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800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4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321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793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947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410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1FCB-CF70-448F-988C-756048C05D2C}" type="datetimeFigureOut">
              <a:rPr lang="el-GR" smtClean="0"/>
              <a:t>17/1/2022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C6207B-F42C-472D-BFE8-C156968629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789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Boolean &amp; First-Order Logic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Book : Christos H. Papadimitriou - Computational Complexity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632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4063" y="1541462"/>
                <a:ext cx="8915400" cy="4527643"/>
              </a:xfrm>
            </p:spPr>
            <p:txBody>
              <a:bodyPr/>
              <a:lstStyle/>
              <a:p>
                <a:r>
                  <a:rPr lang="el-GR" dirty="0" smtClean="0"/>
                  <a:t>Η συστηματική απόδειξη θεωρημάτων είναι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αναδρομικά απαριθμήσιμη</a:t>
                </a:r>
                <a:r>
                  <a:rPr lang="el-GR" dirty="0" smtClean="0"/>
                  <a:t>.</a:t>
                </a:r>
              </a:p>
              <a:p>
                <a:r>
                  <a:rPr lang="el-GR" dirty="0" smtClean="0"/>
                  <a:t>Απόδειξη: Η μηχανή </a:t>
                </a:r>
                <a:r>
                  <a:rPr lang="en-US" dirty="0" smtClean="0"/>
                  <a:t>Turing </a:t>
                </a:r>
                <a:r>
                  <a:rPr lang="el-GR" dirty="0" smtClean="0"/>
                  <a:t>που δέχεται ένα προς απόδειξη θεώρημα (μία έκφραση 1</a:t>
                </a:r>
                <a:r>
                  <a:rPr lang="el-GR" baseline="30000" dirty="0" smtClean="0"/>
                  <a:t>ης</a:t>
                </a:r>
                <a:r>
                  <a:rPr lang="el-GR" dirty="0" smtClean="0"/>
                  <a:t> τάξης) δοκιμάζει </a:t>
                </a:r>
                <a:r>
                  <a:rPr lang="el-GR" u="sng" dirty="0" smtClean="0"/>
                  <a:t>όλες τις δυνατές αποδείξεις </a:t>
                </a:r>
                <a:r>
                  <a:rPr lang="el-GR" dirty="0" smtClean="0"/>
                  <a:t>σε λεξικογραφική σειρά.</a:t>
                </a:r>
              </a:p>
              <a:p>
                <a:r>
                  <a:rPr lang="el-GR" dirty="0" smtClean="0"/>
                  <a:t>Ερώτημα: Η εγκυρότητα είναι αναδρομικά απαριθμήσιμη;</a:t>
                </a:r>
              </a:p>
              <a:p>
                <a:r>
                  <a:rPr lang="el-GR" dirty="0" smtClean="0"/>
                  <a:t>Η Εγκυρότητα και η Συστηματική Απόδειξη Θεωρημάτων συμπίπτουν!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l-G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𝛟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αν και μόνο αν </a:t>
                </a:r>
                <a14:m>
                  <m:oMath xmlns:m="http://schemas.openxmlformats.org/officeDocument/2006/math">
                    <m:r>
                      <a:rPr lang="en-US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r>
                      <a:rPr lang="en-US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𝛟</m:t>
                    </m:r>
                  </m:oMath>
                </a14:m>
                <a:endParaRPr lang="el-GR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r>
                  <a:rPr lang="el-GR" dirty="0" smtClean="0"/>
                  <a:t>Προβληματισμός: Η αναζήτηση της αλήθειας δεν περιορίζεται μόνο στις έγκυρες εκφράσεις.</a:t>
                </a: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4063" y="1541462"/>
                <a:ext cx="8915400" cy="4527643"/>
              </a:xfrm>
              <a:blipFill rotWithShape="0">
                <a:blip r:embed="rId2"/>
                <a:stretch>
                  <a:fillRect l="-478" t="-8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2225" cy="1281113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Συστηματική Απόδειξη Θεωρημάτων (</a:t>
            </a:r>
            <a:r>
              <a:rPr lang="en-US" sz="2400" dirty="0" err="1" smtClean="0"/>
              <a:t>Theoremhood</a:t>
            </a:r>
            <a:r>
              <a:rPr lang="en-US" sz="2400" dirty="0" smtClean="0"/>
              <a:t>)</a:t>
            </a:r>
            <a:r>
              <a:rPr lang="el-GR" sz="2400" dirty="0" smtClean="0"/>
              <a:t> 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06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57338"/>
                <a:ext cx="8915400" cy="4126286"/>
              </a:xfrm>
            </p:spPr>
            <p:txBody>
              <a:bodyPr/>
              <a:lstStyle/>
              <a:p>
                <a:r>
                  <a:rPr lang="el-GR" dirty="0" smtClean="0"/>
                  <a:t>Μια έκφραση φ είναι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έγκυρη συνέπεια </a:t>
                </a:r>
                <a:r>
                  <a:rPr lang="el-GR" dirty="0" smtClean="0"/>
                  <a:t>ενός συνόλου εκφράσεων Δ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ϕ</m:t>
                    </m:r>
                  </m:oMath>
                </a14:m>
                <a:r>
                  <a:rPr lang="en-US" dirty="0" smtClean="0"/>
                  <a:t>) </a:t>
                </a:r>
                <a:r>
                  <a:rPr lang="el-GR" dirty="0" smtClean="0"/>
                  <a:t>αν </a:t>
                </a:r>
                <a:r>
                  <a:rPr lang="el-GR" u="sng" dirty="0" smtClean="0"/>
                  <a:t>κάθε μοντέλο που ικανοποιεί καθεμία από τις εκφράσεις του συνόλου Δ ικανοποιεί και την έκφραση φ</a:t>
                </a:r>
                <a:r>
                  <a:rPr lang="el-GR" dirty="0" smtClean="0"/>
                  <a:t>.</a:t>
                </a:r>
                <a:endParaRPr lang="en-US" dirty="0" smtClean="0"/>
              </a:p>
              <a:p>
                <a:r>
                  <a:rPr lang="el-GR" dirty="0" smtClean="0"/>
                  <a:t>Έστω Δ ένα σύνολο εκφράσεων και </a:t>
                </a:r>
                <a:r>
                  <a:rPr lang="en-US" dirty="0" smtClean="0"/>
                  <a:t>S </a:t>
                </a:r>
                <a:r>
                  <a:rPr lang="el-GR" dirty="0" smtClean="0"/>
                  <a:t>μια πεπερασμένη ακολουθία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dirty="0" smtClean="0"/>
                  <a:t> εκφράσεων 1</a:t>
                </a:r>
                <a:r>
                  <a:rPr lang="el-GR" baseline="30000" dirty="0" smtClean="0"/>
                  <a:t>ης</a:t>
                </a:r>
                <a:r>
                  <a:rPr lang="el-GR" dirty="0" smtClean="0"/>
                  <a:t> τάξης τέτοιες ώστε, για κάθε έκφραση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l-GR" dirty="0" smtClean="0"/>
                  <a:t> της ακολουθίας, με 1</a:t>
                </a:r>
                <a:r>
                  <a:rPr lang="en-US" dirty="0" smtClean="0"/>
                  <a:t> </a:t>
                </a:r>
                <a:r>
                  <a:rPr lang="el-GR" dirty="0" smtClean="0"/>
                  <a:t>≤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l-GR" dirty="0" smtClean="0"/>
                  <a:t>≤</a:t>
                </a:r>
                <a:r>
                  <a:rPr lang="en-US" dirty="0" smtClean="0"/>
                  <a:t> n, </a:t>
                </a:r>
                <a:r>
                  <a:rPr lang="el-GR" dirty="0" smtClean="0"/>
                  <a:t>ισχύει ένα από τα (</a:t>
                </a:r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ϕ</m:t>
                    </m:r>
                    <m: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l-GR" dirty="0" smtClean="0"/>
                  <a:t>ή (</a:t>
                </a:r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ϕ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l-GR" dirty="0" smtClean="0"/>
                  <a:t>, ή υπάρχουν δύο εκφράσεις της μορφής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l-GR" dirty="0" smtClean="0"/>
                  <a:t> και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  <m: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μεταξύ των εκφράσεων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l-GR" dirty="0" smtClean="0"/>
                  <a:t>.</a:t>
                </a:r>
                <a:endParaRPr lang="en-US" dirty="0"/>
              </a:p>
              <a:p>
                <a:r>
                  <a:rPr lang="el-GR" dirty="0"/>
                  <a:t>Η ακολουθία </a:t>
                </a:r>
                <a:r>
                  <a:rPr lang="en-US" dirty="0"/>
                  <a:t>S </a:t>
                </a:r>
                <a:r>
                  <a:rPr lang="el-GR" dirty="0"/>
                  <a:t>αποκαλείται απόδειξη της έκφρασης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l-GR" dirty="0" smtClean="0"/>
                  <a:t> από το Δ, </a:t>
                </a:r>
                <a:r>
                  <a:rPr lang="el-GR" dirty="0"/>
                  <a:t>και 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l-GR" dirty="0"/>
                  <a:t>ονομάζεται </a:t>
                </a:r>
                <a:r>
                  <a:rPr lang="el-GR" b="1" dirty="0">
                    <a:solidFill>
                      <a:srgbClr val="FF0000"/>
                    </a:solidFill>
                  </a:rPr>
                  <a:t>θεώρημα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Δ-1</a:t>
                </a:r>
                <a:r>
                  <a:rPr lang="el-GR" b="1" baseline="30000" dirty="0" smtClean="0">
                    <a:solidFill>
                      <a:srgbClr val="FF0000"/>
                    </a:solidFill>
                  </a:rPr>
                  <a:t>ης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b="1" dirty="0">
                    <a:solidFill>
                      <a:srgbClr val="FF0000"/>
                    </a:solidFill>
                  </a:rPr>
                  <a:t>τάξης</a:t>
                </a:r>
                <a:r>
                  <a:rPr lang="el-GR" dirty="0"/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l-GR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⊢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).</a:t>
                </a:r>
                <a:endParaRPr lang="el-GR" dirty="0"/>
              </a:p>
              <a:p>
                <a:r>
                  <a:rPr lang="el-GR" dirty="0" smtClean="0"/>
                  <a:t>Οι εκφράσεις του συνόλου Δ ονομάζονται </a:t>
                </a:r>
                <a:r>
                  <a:rPr lang="el-GR" u="sng" dirty="0" smtClean="0"/>
                  <a:t>μη</a:t>
                </a:r>
                <a:r>
                  <a:rPr lang="el-GR" u="sng" dirty="0" smtClean="0">
                    <a:solidFill>
                      <a:srgbClr val="002060"/>
                    </a:solidFill>
                  </a:rPr>
                  <a:t> </a:t>
                </a:r>
                <a:r>
                  <a:rPr lang="el-GR" u="sng" dirty="0" smtClean="0"/>
                  <a:t>λογικά αξιώματα</a:t>
                </a:r>
                <a:r>
                  <a:rPr lang="el-GR" dirty="0" smtClean="0"/>
                  <a:t>.</a:t>
                </a:r>
              </a:p>
              <a:p>
                <a:r>
                  <a:rPr lang="el-GR" dirty="0" smtClean="0"/>
                  <a:t>Τρεις βασικές </a:t>
                </a:r>
                <a:r>
                  <a:rPr lang="el-GR" u="sng" dirty="0" smtClean="0"/>
                  <a:t>τεχνικές απόδειξης θεωρημάτων Δ-1</a:t>
                </a:r>
                <a:r>
                  <a:rPr lang="el-GR" u="sng" baseline="30000" dirty="0" smtClean="0"/>
                  <a:t>ης</a:t>
                </a:r>
                <a:r>
                  <a:rPr lang="el-GR" u="sng" dirty="0" smtClean="0"/>
                  <a:t> τάξης</a:t>
                </a:r>
                <a:r>
                  <a:rPr lang="el-GR" dirty="0" smtClean="0"/>
                  <a:t>: </a:t>
                </a:r>
                <a:r>
                  <a:rPr lang="en-US" dirty="0" smtClean="0"/>
                  <a:t>(a) </a:t>
                </a:r>
                <a:r>
                  <a:rPr lang="el-GR" dirty="0" smtClean="0"/>
                  <a:t>η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αφαιρετική μέθοδος</a:t>
                </a:r>
                <a:r>
                  <a:rPr lang="el-GR" dirty="0" smtClean="0"/>
                  <a:t>, (</a:t>
                </a:r>
                <a:r>
                  <a:rPr lang="en-US" dirty="0" smtClean="0"/>
                  <a:t>b</a:t>
                </a:r>
                <a:r>
                  <a:rPr lang="el-GR" dirty="0" smtClean="0"/>
                  <a:t>) η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εις </a:t>
                </a:r>
                <a:r>
                  <a:rPr lang="el-GR" b="1" dirty="0" err="1" smtClean="0">
                    <a:solidFill>
                      <a:srgbClr val="FF0000"/>
                    </a:solidFill>
                  </a:rPr>
                  <a:t>άτοπον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 απαγωγή </a:t>
                </a:r>
                <a:r>
                  <a:rPr lang="el-GR" dirty="0" smtClean="0"/>
                  <a:t>και (</a:t>
                </a:r>
                <a:r>
                  <a:rPr lang="en-US" dirty="0" smtClean="0"/>
                  <a:t>c) </a:t>
                </a:r>
                <a:r>
                  <a:rPr lang="el-GR" dirty="0" smtClean="0"/>
                  <a:t>η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γενίκευση</a:t>
                </a:r>
                <a:r>
                  <a:rPr lang="el-GR" dirty="0" smtClean="0"/>
                  <a:t>.</a:t>
                </a:r>
                <a:endParaRPr lang="en-US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57338"/>
                <a:ext cx="8915400" cy="4126286"/>
              </a:xfrm>
              <a:blipFill rotWithShape="0">
                <a:blip r:embed="rId2"/>
                <a:stretch>
                  <a:fillRect l="-479" t="-7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Έγκυρες Συνέπειες (</a:t>
            </a:r>
            <a:r>
              <a:rPr lang="en-US" sz="2400" dirty="0" smtClean="0"/>
              <a:t>Valid Consequences)</a:t>
            </a:r>
            <a:r>
              <a:rPr lang="el-GR" sz="2400" dirty="0" smtClean="0"/>
              <a:t>  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46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57338"/>
                <a:ext cx="8915400" cy="3777622"/>
              </a:xfrm>
            </p:spPr>
            <p:txBody>
              <a:bodyPr/>
              <a:lstStyle/>
              <a:p>
                <a:r>
                  <a:rPr lang="el-GR" b="1" dirty="0" smtClean="0">
                    <a:solidFill>
                      <a:srgbClr val="FF0000"/>
                    </a:solidFill>
                  </a:rPr>
                  <a:t>Αφαιρετική Μέθοδος</a:t>
                </a:r>
                <a:r>
                  <a:rPr lang="el-GR" dirty="0" smtClean="0"/>
                  <a:t>: Έστω ότι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⋃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</m:e>
                    </m:d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⊢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n-US" dirty="0" smtClean="0"/>
                  <a:t>. </a:t>
                </a:r>
                <a:r>
                  <a:rPr lang="el-GR" dirty="0" smtClean="0"/>
                  <a:t>Τότε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⊢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</m:acc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l-GR" b="1" dirty="0" smtClean="0">
                    <a:solidFill>
                      <a:srgbClr val="FF0000"/>
                    </a:solidFill>
                  </a:rPr>
                  <a:t>Εις </a:t>
                </a:r>
                <a:r>
                  <a:rPr lang="el-GR" b="1" dirty="0" err="1" smtClean="0">
                    <a:solidFill>
                      <a:srgbClr val="FF0000"/>
                    </a:solidFill>
                  </a:rPr>
                  <a:t>Άτοπον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 Απαγωγή</a:t>
                </a:r>
                <a:r>
                  <a:rPr lang="el-GR" dirty="0" smtClean="0"/>
                  <a:t>: Αν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⋃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̲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¬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</m:acc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είναι ασυνεπής, τότε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⊢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ϕ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l-GR" b="1" dirty="0" smtClean="0">
                    <a:solidFill>
                      <a:srgbClr val="FF0000"/>
                    </a:solidFill>
                  </a:rPr>
                  <a:t>Γενίκευση</a:t>
                </a:r>
                <a:r>
                  <a:rPr lang="el-GR" dirty="0" smtClean="0"/>
                  <a:t>: Έστω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⊢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,</a:t>
                </a:r>
                <a:r>
                  <a:rPr lang="el-GR" dirty="0" smtClean="0"/>
                  <a:t> και </a:t>
                </a:r>
                <a:r>
                  <a:rPr lang="en-US" dirty="0" smtClean="0"/>
                  <a:t>x</a:t>
                </a:r>
                <a:r>
                  <a:rPr lang="el-GR" dirty="0" smtClean="0"/>
                  <a:t> μια μη ελεύθερη μεταβλητή σε οποιαδήποτε έκφραση του συνόλου Δ</a:t>
                </a:r>
                <a:r>
                  <a:rPr lang="en-US" dirty="0" smtClean="0"/>
                  <a:t>.</a:t>
                </a:r>
                <a:r>
                  <a:rPr lang="el-GR" dirty="0" smtClean="0"/>
                  <a:t> Τότε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⊢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acc>
                  </m:oMath>
                </a14:m>
                <a:r>
                  <a:rPr lang="en-US" dirty="0" smtClean="0"/>
                  <a:t>.</a:t>
                </a: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57338"/>
                <a:ext cx="8915400" cy="3777622"/>
              </a:xfrm>
              <a:blipFill rotWithShape="0">
                <a:blip r:embed="rId2"/>
                <a:stretch>
                  <a:fillRect l="-479" t="-96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Έγκυρες Συνέπειες (</a:t>
            </a:r>
            <a:r>
              <a:rPr lang="en-US" sz="2400" dirty="0" smtClean="0"/>
              <a:t>Valid Consequences)</a:t>
            </a:r>
            <a:r>
              <a:rPr lang="el-GR" sz="2400" dirty="0" smtClean="0"/>
              <a:t>  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7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Θέση περιεχομένου 4"/>
              <p:cNvSpPr>
                <a:spLocks noGrp="1"/>
              </p:cNvSpPr>
              <p:nvPr>
                <p:ph idx="1"/>
              </p:nvPr>
            </p:nvSpPr>
            <p:spPr>
              <a:xfrm>
                <a:off x="2027238" y="1557338"/>
                <a:ext cx="9274160" cy="450116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ϕ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a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=1∨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a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</m:d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⇒¬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mod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a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⇔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acc>
                  </m:oMath>
                </a14:m>
                <a:endParaRPr lang="el-GR" dirty="0" smtClean="0"/>
              </a:p>
              <a:p>
                <a:r>
                  <a:rPr lang="el-GR" dirty="0" smtClean="0"/>
                  <a:t>Η παραπάνω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έκφραση</a:t>
                </a:r>
                <a:r>
                  <a:rPr lang="el-GR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dirty="0" smtClean="0"/>
                  <a:t>δηλώνει πως το </a:t>
                </a:r>
                <a:r>
                  <a:rPr lang="en-US" dirty="0" smtClean="0"/>
                  <a:t>n </a:t>
                </a:r>
                <a:r>
                  <a:rPr lang="el-GR" dirty="0" smtClean="0"/>
                  <a:t>είναι πρώτος</a:t>
                </a:r>
                <a:r>
                  <a:rPr lang="en-US" dirty="0" smtClean="0"/>
                  <a:t> </a:t>
                </a:r>
                <a:r>
                  <a:rPr lang="el-GR" dirty="0" smtClean="0"/>
                  <a:t>αριθμός και ισοδύναμα πως η διαίρεση του (</a:t>
                </a:r>
                <a:r>
                  <a:rPr lang="en-US" dirty="0" smtClean="0"/>
                  <a:t>n-1</a:t>
                </a:r>
                <a:r>
                  <a:rPr lang="el-GR" dirty="0" smtClean="0"/>
                  <a:t>)! με το </a:t>
                </a:r>
                <a:r>
                  <a:rPr lang="en-US" dirty="0" smtClean="0"/>
                  <a:t>n </a:t>
                </a:r>
                <a:r>
                  <a:rPr lang="el-GR" dirty="0" smtClean="0"/>
                  <a:t>δίνει υπόλοιπο </a:t>
                </a:r>
                <a:r>
                  <a:rPr lang="en-US" dirty="0" smtClean="0"/>
                  <a:t>n-1.</a:t>
                </a:r>
                <a:endParaRPr lang="el-GR" dirty="0" smtClean="0"/>
              </a:p>
              <a:p>
                <a:r>
                  <a:rPr lang="el-GR" dirty="0" smtClean="0"/>
                  <a:t>Έχουμε κάνει </a:t>
                </a:r>
                <a:r>
                  <a:rPr lang="el-GR" u="sng" dirty="0" smtClean="0"/>
                  <a:t>παραδοχές</a:t>
                </a:r>
                <a:r>
                  <a:rPr lang="el-GR" dirty="0" smtClean="0"/>
                  <a:t>: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i="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l-GR" b="0" i="1" dirty="0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endParaRPr lang="el-GR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dirty="0" smtClean="0"/>
                  <a:t>Τον τρόπο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σύνταξης</a:t>
                </a:r>
                <a:r>
                  <a:rPr lang="el-GR" dirty="0" smtClean="0"/>
                  <a:t>,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ερμηνείας</a:t>
                </a:r>
                <a:r>
                  <a:rPr lang="el-GR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dirty="0" smtClean="0"/>
                  <a:t>και την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πολλαπλότητα</a:t>
                </a:r>
                <a:r>
                  <a:rPr lang="el-GR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dirty="0" smtClean="0"/>
                  <a:t>των συναρτήσεων </a:t>
                </a:r>
                <a:r>
                  <a:rPr lang="en-US" dirty="0" smtClean="0"/>
                  <a:t>f(x)=x! </a:t>
                </a:r>
                <a:r>
                  <a:rPr lang="el-GR" dirty="0" smtClean="0"/>
                  <a:t>και </a:t>
                </a:r>
                <a:r>
                  <a:rPr lang="en-US" dirty="0" smtClean="0"/>
                  <a:t>g</a:t>
                </a:r>
                <a:r>
                  <a:rPr lang="el-GR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 mod(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).</a:t>
                </a:r>
              </a:p>
              <a:p>
                <a:r>
                  <a:rPr lang="el-GR" dirty="0" smtClean="0"/>
                  <a:t>Το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μοντέλο</a:t>
                </a:r>
                <a:r>
                  <a:rPr lang="el-GR" dirty="0" smtClean="0"/>
                  <a:t> που συνθέτουν οι παραδοχές αυτές δίνουν </a:t>
                </a:r>
                <a:r>
                  <a:rPr lang="el-GR" u="sng" dirty="0" smtClean="0"/>
                  <a:t>νόημα</a:t>
                </a:r>
                <a:r>
                  <a:rPr lang="el-GR" dirty="0" smtClean="0"/>
                  <a:t> στην έκφραση φ.</a:t>
                </a:r>
                <a:endParaRPr lang="el-GR" dirty="0" smtClean="0">
                  <a:ea typeface="Cambria Math" panose="02040503050406030204" pitchFamily="18" charset="0"/>
                </a:endParaRPr>
              </a:p>
              <a:p>
                <a:pPr lvl="0">
                  <a:buClr>
                    <a:srgbClr val="A53010"/>
                  </a:buClr>
                </a:pPr>
                <a:r>
                  <a:rPr lang="el-GR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Η έκφραση φ είναι </a:t>
                </a:r>
                <a:r>
                  <a:rPr lang="el-GR" b="1" dirty="0">
                    <a:solidFill>
                      <a:srgbClr val="FF0000"/>
                    </a:solidFill>
                  </a:rPr>
                  <a:t>λογική έκφραση 1</a:t>
                </a:r>
                <a:r>
                  <a:rPr lang="el-GR" b="1" baseline="30000" dirty="0" smtClean="0">
                    <a:solidFill>
                      <a:srgbClr val="FF0000"/>
                    </a:solidFill>
                  </a:rPr>
                  <a:t>ης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 τάξης</a:t>
                </a:r>
                <a:r>
                  <a:rPr lang="el-GR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. Για την βαθύτερη κατανόηση της λογικής 1</a:t>
                </a:r>
                <a:r>
                  <a:rPr lang="el-GR" baseline="300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ης</a:t>
                </a:r>
                <a:r>
                  <a:rPr lang="el-GR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τάξης ξεκινάμε από τη μελέτη της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λογικής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Boolean</a:t>
                </a:r>
                <a:r>
                  <a:rPr lang="en-US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.</a:t>
                </a:r>
                <a:endParaRPr lang="el-GR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 lvl="0">
                  <a:buClr>
                    <a:srgbClr val="A53010"/>
                  </a:buClr>
                </a:pPr>
                <a:endParaRPr 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mc:Choice>
        <mc:Fallback xmlns="">
          <p:sp>
            <p:nvSpPr>
              <p:cNvPr id="5" name="Θέση περιεχομένου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7238" y="1557338"/>
                <a:ext cx="9274160" cy="4501166"/>
              </a:xfrm>
              <a:blipFill rotWithShape="0">
                <a:blip r:embed="rId2"/>
                <a:stretch>
                  <a:fillRect l="-46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Τίτλος 1"/>
          <p:cNvSpPr txBox="1"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Boolean &amp; 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Παράδειγμα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266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41524" y="1541239"/>
                <a:ext cx="9360253" cy="4746671"/>
              </a:xfrm>
            </p:spPr>
            <p:txBody>
              <a:bodyPr>
                <a:noAutofit/>
              </a:bodyPr>
              <a:lstStyle/>
              <a:p>
                <a:r>
                  <a:rPr lang="el-GR" dirty="0" smtClean="0"/>
                  <a:t>Βασικά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ενωτικά σύμβολα (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connectives)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:</a:t>
                </a:r>
                <a:r>
                  <a:rPr lang="en-US" b="1" dirty="0" smtClean="0"/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l-GR" b="0" i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(</a:t>
                </a:r>
                <a:r>
                  <a:rPr lang="el-GR" dirty="0"/>
                  <a:t>λογικό </a:t>
                </a:r>
                <a:r>
                  <a:rPr lang="en-US" dirty="0"/>
                  <a:t>AND),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dirty="0"/>
                  <a:t> (</a:t>
                </a:r>
                <a:r>
                  <a:rPr lang="el-GR" dirty="0"/>
                  <a:t>λογικό </a:t>
                </a:r>
                <a:r>
                  <a:rPr lang="en-US" dirty="0"/>
                  <a:t>OR),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 (</a:t>
                </a:r>
                <a:r>
                  <a:rPr lang="el-GR" dirty="0"/>
                  <a:t>λογικό ΝΟΤ</a:t>
                </a:r>
                <a:r>
                  <a:rPr lang="el-GR" dirty="0" smtClean="0"/>
                  <a:t>).</a:t>
                </a:r>
                <a:endParaRPr lang="en-US" dirty="0" smtClean="0"/>
              </a:p>
              <a:p>
                <a:r>
                  <a:rPr lang="el-GR" dirty="0" smtClean="0"/>
                  <a:t>Επιπλέον ενωτικά σύμβολα:</a:t>
                </a:r>
                <a:endParaRPr lang="el-GR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sz="1800" dirty="0"/>
                  <a:t> είναι συντομογραφία του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⇔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sz="1800" dirty="0"/>
                  <a:t> είναι συντομογραφία του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ϕ</m:t>
                                </m:r>
                              </m:e>
                              <m:sub>
                                <m:r>
                                  <a:rPr lang="en-US" sz="18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ϕ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ϕ</m:t>
                                </m:r>
                              </m:e>
                              <m:sub>
                                <m:r>
                                  <a:rPr lang="en-US" sz="18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l-GR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ϕ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l-GR" sz="1800" dirty="0"/>
              </a:p>
              <a:p>
                <a:r>
                  <a:rPr lang="el-GR" dirty="0"/>
                  <a:t>Θεώρημα: Κάθε </a:t>
                </a:r>
                <a:r>
                  <a:rPr lang="en-US" dirty="0"/>
                  <a:t>Boolean </a:t>
                </a:r>
                <a:r>
                  <a:rPr lang="el-GR" dirty="0"/>
                  <a:t>έκφραση μπορεί να εκφραστεί σε </a:t>
                </a:r>
                <a:r>
                  <a:rPr lang="el-GR" b="1" dirty="0">
                    <a:solidFill>
                      <a:srgbClr val="FF0000"/>
                    </a:solidFill>
                  </a:rPr>
                  <a:t>διαζευκτική κανονική μορφή (</a:t>
                </a:r>
                <a:r>
                  <a:rPr lang="en-US" b="1" dirty="0">
                    <a:solidFill>
                      <a:srgbClr val="FF0000"/>
                    </a:solidFill>
                  </a:rPr>
                  <a:t>disjunctive normal form)</a:t>
                </a:r>
                <a:r>
                  <a:rPr lang="en-US" b="1" dirty="0"/>
                  <a:t> </a:t>
                </a:r>
                <a:r>
                  <a:rPr lang="el-GR" dirty="0"/>
                  <a:t>και σε </a:t>
                </a:r>
                <a:r>
                  <a:rPr lang="el-GR" b="1" dirty="0">
                    <a:solidFill>
                      <a:srgbClr val="FF0000"/>
                    </a:solidFill>
                  </a:rPr>
                  <a:t>συζευκτική κανονική μορφή (</a:t>
                </a:r>
                <a:r>
                  <a:rPr lang="en-US" b="1" dirty="0">
                    <a:solidFill>
                      <a:srgbClr val="FF0000"/>
                    </a:solidFill>
                  </a:rPr>
                  <a:t>conjunctive normal form)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sz="1800" dirty="0" smtClean="0">
                    <a:solidFill>
                      <a:srgbClr val="002060"/>
                    </a:solidFill>
                  </a:rPr>
                  <a:t>φ </a:t>
                </a:r>
                <a14:m>
                  <m:oMath xmlns:m="http://schemas.openxmlformats.org/officeDocument/2006/math">
                    <m:r>
                      <a:rPr lang="en-US" sz="18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⋁"/>
                        <m:limLoc m:val="subSup"/>
                        <m:ctrlP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5"/>
                          </m:rPr>
                          <a:rPr lang="en-US" sz="18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18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m:rPr>
                        <m:nor/>
                      </m:rPr>
                      <a:rPr lang="el-GR" sz="1800" dirty="0">
                        <a:solidFill>
                          <a:srgbClr val="002060"/>
                        </a:solidFill>
                      </a:rPr>
                      <m:t>= </m:t>
                    </m:r>
                    <m:nary>
                      <m:naryPr>
                        <m:chr m:val="⋀"/>
                        <m:limLoc m:val="subSup"/>
                        <m:ctrlPr>
                          <a:rPr lang="el-GR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5"/>
                          </m:rPr>
                          <a:rPr lang="en-US" sz="1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1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800" dirty="0"/>
                  <a:t>, </a:t>
                </a:r>
                <a:r>
                  <a:rPr lang="el-GR" sz="1800" dirty="0"/>
                  <a:t>όπου 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8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  <a:r>
                  <a:rPr lang="el-GR" sz="1800" dirty="0"/>
                  <a:t>ή </a:t>
                </a:r>
                <a14:m>
                  <m:oMath xmlns:m="http://schemas.openxmlformats.org/officeDocument/2006/math">
                    <m:r>
                      <a:rPr lang="en-US" sz="1800" i="0">
                        <a:latin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800" dirty="0"/>
                  <a:t> (</a:t>
                </a:r>
                <a:r>
                  <a:rPr lang="el-GR" sz="1800" dirty="0"/>
                  <a:t>εν συντομία 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literals</a:t>
                </a:r>
                <a:r>
                  <a:rPr lang="en-US" sz="1800" dirty="0"/>
                  <a:t>)</a:t>
                </a:r>
              </a:p>
              <a:p>
                <a:r>
                  <a:rPr lang="el-GR" dirty="0"/>
                  <a:t>Μια </a:t>
                </a:r>
                <a:r>
                  <a:rPr lang="en-US" dirty="0"/>
                  <a:t>Boolean </a:t>
                </a:r>
                <a:r>
                  <a:rPr lang="el-GR" dirty="0"/>
                  <a:t>έκφραση φ είναι </a:t>
                </a:r>
                <a:r>
                  <a:rPr lang="el-GR" b="1" dirty="0" err="1" smtClean="0">
                    <a:solidFill>
                      <a:srgbClr val="FF0000"/>
                    </a:solidFill>
                  </a:rPr>
                  <a:t>ικανοποιήσιμη</a:t>
                </a:r>
                <a:r>
                  <a:rPr lang="el-GR" dirty="0" smtClean="0"/>
                  <a:t> αν υπάρχει </a:t>
                </a:r>
                <a:r>
                  <a:rPr lang="el-GR" b="1" dirty="0">
                    <a:solidFill>
                      <a:srgbClr val="FF0000"/>
                    </a:solidFill>
                  </a:rPr>
                  <a:t>ανάθεση αληθείας Τ</a:t>
                </a:r>
                <a:r>
                  <a:rPr lang="el-GR" dirty="0"/>
                  <a:t>, </a:t>
                </a:r>
                <a:r>
                  <a:rPr lang="el-GR" u="sng" dirty="0"/>
                  <a:t>κατάλληλη για την έκφραση φ</a:t>
                </a:r>
                <a:r>
                  <a:rPr lang="el-GR" dirty="0"/>
                  <a:t>, τέτοια ώστε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Τ</a:t>
                </a:r>
                <a14:m>
                  <m:oMath xmlns:m="http://schemas.openxmlformats.org/officeDocument/2006/math">
                    <m:r>
                      <a:rPr lang="el-GR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>
                    <a:solidFill>
                      <a:srgbClr val="002060"/>
                    </a:solidFill>
                  </a:rPr>
                  <a:t>φ</a:t>
                </a:r>
                <a:r>
                  <a:rPr lang="el-GR" dirty="0"/>
                  <a:t>.</a:t>
                </a:r>
                <a:endParaRPr lang="en-US" dirty="0"/>
              </a:p>
              <a:p>
                <a:r>
                  <a:rPr lang="el-GR" dirty="0"/>
                  <a:t>Μια </a:t>
                </a:r>
                <a:r>
                  <a:rPr lang="en-US" dirty="0"/>
                  <a:t>Boolean </a:t>
                </a:r>
                <a:r>
                  <a:rPr lang="el-GR" dirty="0"/>
                  <a:t>έκφραση φ είναι </a:t>
                </a:r>
                <a:r>
                  <a:rPr lang="el-GR" b="1" dirty="0">
                    <a:solidFill>
                      <a:srgbClr val="FF0000"/>
                    </a:solidFill>
                  </a:rPr>
                  <a:t>έγκυρη</a:t>
                </a:r>
                <a:r>
                  <a:rPr lang="el-GR" dirty="0"/>
                  <a:t>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ή ταυτολογία (</a:t>
                </a:r>
                <a14:m>
                  <m:oMath xmlns:m="http://schemas.openxmlformats.org/officeDocument/2006/math">
                    <m:r>
                      <a:rPr lang="el-G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b="1" dirty="0">
                    <a:solidFill>
                      <a:srgbClr val="FF0000"/>
                    </a:solidFill>
                  </a:rPr>
                  <a:t>φ)</a:t>
                </a:r>
                <a:r>
                  <a:rPr lang="el-GR" dirty="0"/>
                  <a:t> αν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Τ</a:t>
                </a:r>
                <a14:m>
                  <m:oMath xmlns:m="http://schemas.openxmlformats.org/officeDocument/2006/math">
                    <m:r>
                      <a:rPr lang="el-GR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>
                    <a:solidFill>
                      <a:srgbClr val="002060"/>
                    </a:solidFill>
                  </a:rPr>
                  <a:t>φ</a:t>
                </a:r>
                <a:r>
                  <a:rPr lang="el-GR" dirty="0"/>
                  <a:t> </a:t>
                </a:r>
                <a:r>
                  <a:rPr lang="el-GR" u="sng" dirty="0"/>
                  <a:t>για κάθε ανάθεση αληθείας </a:t>
                </a:r>
                <a:r>
                  <a:rPr lang="en-US" u="sng" dirty="0"/>
                  <a:t>T </a:t>
                </a:r>
                <a:r>
                  <a:rPr lang="el-GR" u="sng" dirty="0"/>
                  <a:t>κατάλληλη για τη φ</a:t>
                </a:r>
                <a:r>
                  <a:rPr lang="el-GR" dirty="0" smtClean="0"/>
                  <a:t>.</a:t>
                </a:r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41524" y="1541239"/>
                <a:ext cx="9360253" cy="4746671"/>
              </a:xfrm>
              <a:blipFill rotWithShape="0">
                <a:blip r:embed="rId2"/>
                <a:stretch>
                  <a:fillRect l="-456" t="-771" r="-782" b="-12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 smtClean="0"/>
              <a:t>Boolean Logic – Boolean Expressions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Συντακτικό – Σημασιολογία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35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41240"/>
                <a:ext cx="9365200" cy="4882138"/>
              </a:xfrm>
            </p:spPr>
            <p:txBody>
              <a:bodyPr/>
              <a:lstStyle/>
              <a:p>
                <a:r>
                  <a:rPr lang="el-GR" b="1" dirty="0" smtClean="0">
                    <a:solidFill>
                      <a:srgbClr val="FF0000"/>
                    </a:solidFill>
                  </a:rPr>
                  <a:t>Ποσοδείκτες (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quantifiers)</a:t>
                </a:r>
                <a:r>
                  <a:rPr lang="en-US" dirty="0" smtClean="0"/>
                  <a:t>: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(for all) </a:t>
                </a:r>
                <a:r>
                  <a:rPr lang="el-GR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και </a:t>
                </a:r>
                <a14:m>
                  <m:oMath xmlns:m="http://schemas.openxmlformats.org/officeDocument/2006/math">
                    <m:r>
                      <a:rPr lang="el-GR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m:rPr>
                            <m:sty m:val="p"/>
                          </m:rPr>
                          <a:rPr lang="en-US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xϕ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l-GR" dirty="0"/>
                  <a:t>συντομογραφία του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∀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¬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</m:d>
                      </m:e>
                    </m:acc>
                  </m:oMath>
                </a14:m>
                <a:r>
                  <a:rPr lang="el-GR" dirty="0"/>
                  <a:t>)</a:t>
                </a:r>
                <a:r>
                  <a:rPr lang="en-US" dirty="0" smtClean="0"/>
                  <a:t>.</a:t>
                </a:r>
                <a:endParaRPr lang="el-GR" dirty="0" smtClean="0"/>
              </a:p>
              <a:p>
                <a:r>
                  <a:rPr lang="el-GR" dirty="0"/>
                  <a:t>Ορίζουμε ένα </a:t>
                </a:r>
                <a:r>
                  <a:rPr lang="el-GR" b="1" dirty="0">
                    <a:solidFill>
                      <a:srgbClr val="FF0000"/>
                    </a:solidFill>
                  </a:rPr>
                  <a:t>λεξιλόγιο Σ=(Φ,Π,</a:t>
                </a:r>
                <a:r>
                  <a:rPr lang="en-US" b="1" dirty="0">
                    <a:solidFill>
                      <a:srgbClr val="FF0000"/>
                    </a:solidFill>
                  </a:rPr>
                  <a:t>r)</a:t>
                </a:r>
                <a:r>
                  <a:rPr lang="el-GR" dirty="0"/>
                  <a:t>, το οποίο αποτελείται από δύο </a:t>
                </a:r>
                <a:r>
                  <a:rPr lang="el-GR" u="sng" dirty="0"/>
                  <a:t>ασυμβίβαστα (</a:t>
                </a:r>
                <a:r>
                  <a:rPr lang="en-US" u="sng" dirty="0"/>
                  <a:t>disjoint) </a:t>
                </a:r>
                <a:r>
                  <a:rPr lang="el-GR" u="sng" dirty="0"/>
                  <a:t>μετρήσιμα (</a:t>
                </a:r>
                <a:r>
                  <a:rPr lang="en-US" u="sng" dirty="0"/>
                  <a:t>countable) </a:t>
                </a:r>
                <a:r>
                  <a:rPr lang="el-GR" u="sng" dirty="0"/>
                  <a:t>σύνολα</a:t>
                </a:r>
                <a:r>
                  <a:rPr lang="el-GR" dirty="0" smtClean="0"/>
                  <a:t>.</a:t>
                </a:r>
              </a:p>
              <a:p>
                <a:r>
                  <a:rPr lang="el-GR" dirty="0"/>
                  <a:t>Το σύνολο Φ είναι το </a:t>
                </a:r>
                <a:r>
                  <a:rPr lang="el-GR" u="sng" dirty="0"/>
                  <a:t>σύνολο των συμβόλων συναρτήσεων</a:t>
                </a:r>
                <a:r>
                  <a:rPr lang="el-GR" dirty="0"/>
                  <a:t> του λεξιλογίου </a:t>
                </a:r>
                <a:r>
                  <a:rPr lang="el-GR" dirty="0" smtClean="0"/>
                  <a:t>Σ </a:t>
                </a:r>
                <a:r>
                  <a:rPr lang="el-GR" dirty="0"/>
                  <a:t>και το σύνολο Π είναι το </a:t>
                </a:r>
                <a:r>
                  <a:rPr lang="el-GR" u="sng" dirty="0"/>
                  <a:t>σύνολο των σχεσιακών συμβόλων</a:t>
                </a:r>
                <a:r>
                  <a:rPr lang="el-GR" dirty="0"/>
                  <a:t>. Η συνάρτηση </a:t>
                </a:r>
                <a:r>
                  <a:rPr lang="en-US" dirty="0"/>
                  <a:t>r</a:t>
                </a:r>
                <a:r>
                  <a:rPr lang="el-GR" dirty="0"/>
                  <a:t> είναι η </a:t>
                </a:r>
                <a:r>
                  <a:rPr lang="el-GR" u="sng" dirty="0"/>
                  <a:t>συνάρτηση πολλαπλότητας</a:t>
                </a:r>
                <a:r>
                  <a:rPr lang="en-US" dirty="0"/>
                  <a:t> </a:t>
                </a:r>
                <a:r>
                  <a:rPr lang="el-GR" dirty="0"/>
                  <a:t>που αντιστοιχεί τα Φ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l-GR" dirty="0"/>
                  <a:t>Π σε μη αρνητικούς ακεραίους</a:t>
                </a:r>
                <a:r>
                  <a:rPr lang="el-GR" dirty="0" smtClean="0"/>
                  <a:t>.</a:t>
                </a:r>
              </a:p>
              <a:p>
                <a:r>
                  <a:rPr lang="el-GR" dirty="0"/>
                  <a:t>Κάθε μεταβλητή </a:t>
                </a:r>
                <a:r>
                  <a:rPr lang="en-US" dirty="0"/>
                  <a:t>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l-GR" dirty="0"/>
                  <a:t>Χ(φ) που εμφανίζεται σε μία έκφραση φ είναι είτε </a:t>
                </a:r>
                <a:r>
                  <a:rPr lang="el-GR" b="1" dirty="0">
                    <a:solidFill>
                      <a:srgbClr val="FF0000"/>
                    </a:solidFill>
                  </a:rPr>
                  <a:t>δεσμευμένη (</a:t>
                </a:r>
                <a:r>
                  <a:rPr lang="en-US" b="1" dirty="0">
                    <a:solidFill>
                      <a:srgbClr val="FF0000"/>
                    </a:solidFill>
                  </a:rPr>
                  <a:t>bound) </a:t>
                </a:r>
                <a:r>
                  <a:rPr lang="el-GR" dirty="0"/>
                  <a:t>είτε </a:t>
                </a:r>
                <a:r>
                  <a:rPr lang="el-GR" b="1" dirty="0">
                    <a:solidFill>
                      <a:srgbClr val="FF0000"/>
                    </a:solidFill>
                  </a:rPr>
                  <a:t>ελεύθερη (</a:t>
                </a:r>
                <a:r>
                  <a:rPr lang="en-US" b="1" dirty="0">
                    <a:solidFill>
                      <a:srgbClr val="FF0000"/>
                    </a:solidFill>
                  </a:rPr>
                  <a:t>free)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  <a:endParaRPr lang="el-GR" dirty="0">
                  <a:solidFill>
                    <a:schemeClr val="tx1"/>
                  </a:solidFill>
                </a:endParaRPr>
              </a:p>
              <a:p>
                <a:r>
                  <a:rPr lang="el-GR" dirty="0"/>
                  <a:t>Οι δεσμευμένες μεταβλητές είναι της μορφής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xϕ</m:t>
                        </m:r>
                      </m:e>
                    </m:acc>
                  </m:oMath>
                </a14:m>
                <a:r>
                  <a:rPr lang="el-GR" dirty="0"/>
                  <a:t>. Κάθε μεταβλητή του φ που δεν είναι δεσμευμένη ονομάζεται ελεύθερη</a:t>
                </a:r>
                <a:r>
                  <a:rPr lang="el-GR" dirty="0" smtClean="0"/>
                  <a:t>.</a:t>
                </a: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41240"/>
                <a:ext cx="9365200" cy="4882138"/>
              </a:xfrm>
              <a:blipFill rotWithShape="0">
                <a:blip r:embed="rId2"/>
                <a:stretch>
                  <a:fillRect l="-456" t="-749" r="-3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Συντακτικό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82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12236" y="1541240"/>
                <a:ext cx="8933400" cy="4588627"/>
              </a:xfrm>
            </p:spPr>
            <p:txBody>
              <a:bodyPr/>
              <a:lstStyle/>
              <a:p>
                <a:r>
                  <a:rPr lang="el-GR" dirty="0" smtClean="0"/>
                  <a:t>Ένα </a:t>
                </a:r>
                <a:r>
                  <a:rPr lang="el-GR" b="1" dirty="0">
                    <a:solidFill>
                      <a:srgbClr val="FF0000"/>
                    </a:solidFill>
                  </a:rPr>
                  <a:t>μοντέλο </a:t>
                </a:r>
                <a:r>
                  <a:rPr lang="en-US" b="1" dirty="0">
                    <a:solidFill>
                      <a:srgbClr val="FF0000"/>
                    </a:solidFill>
                  </a:rPr>
                  <a:t>M</a:t>
                </a:r>
                <a:r>
                  <a:rPr lang="en-US" dirty="0"/>
                  <a:t> </a:t>
                </a:r>
                <a:r>
                  <a:rPr lang="el-GR" u="sng" dirty="0"/>
                  <a:t>κατάλληλο για το λεξιλόγιο Σ</a:t>
                </a:r>
                <a:r>
                  <a:rPr lang="el-GR" dirty="0"/>
                  <a:t> είναι ένα ζεύγος </a:t>
                </a:r>
                <a:r>
                  <a:rPr lang="en-US" b="1" dirty="0">
                    <a:solidFill>
                      <a:srgbClr val="FF0000"/>
                    </a:solidFill>
                  </a:rPr>
                  <a:t>M=(U,</a:t>
                </a:r>
                <a:r>
                  <a:rPr lang="el-GR" b="1" dirty="0">
                    <a:solidFill>
                      <a:srgbClr val="FF0000"/>
                    </a:solidFill>
                  </a:rPr>
                  <a:t>μ)</a:t>
                </a:r>
                <a:r>
                  <a:rPr lang="el-GR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/>
                  <a:t>U</a:t>
                </a:r>
                <a:r>
                  <a:rPr lang="el-GR" dirty="0"/>
                  <a:t> είναι ένα (μη μηδενικό) σύνολο </a:t>
                </a:r>
                <a:r>
                  <a:rPr lang="el-GR" dirty="0" smtClean="0"/>
                  <a:t>και ονομάζεται </a:t>
                </a:r>
                <a:r>
                  <a:rPr lang="el-GR" u="sng" dirty="0" smtClean="0"/>
                  <a:t>σύμπαν (</a:t>
                </a:r>
                <a:r>
                  <a:rPr lang="en-US" u="sng" dirty="0" smtClean="0"/>
                  <a:t>universe)</a:t>
                </a:r>
                <a:r>
                  <a:rPr lang="en-US" dirty="0" smtClean="0"/>
                  <a:t> </a:t>
                </a:r>
                <a:r>
                  <a:rPr lang="el-GR" dirty="0" smtClean="0"/>
                  <a:t>του Μ</a:t>
                </a:r>
                <a:r>
                  <a:rPr lang="en-US" dirty="0" smtClean="0"/>
                  <a:t>.</a:t>
                </a:r>
              </a:p>
              <a:p>
                <a:r>
                  <a:rPr lang="el-GR" dirty="0" smtClean="0"/>
                  <a:t>μ είναι μια </a:t>
                </a:r>
                <a:r>
                  <a:rPr lang="el-GR" u="sng" dirty="0" smtClean="0"/>
                  <a:t>συνάρτηση που αναθέτει</a:t>
                </a:r>
                <a:r>
                  <a:rPr lang="el-GR" u="sng" dirty="0"/>
                  <a:t> στοιχεία</a:t>
                </a:r>
                <a:r>
                  <a:rPr lang="el-GR" dirty="0"/>
                  <a:t> του συνόλου </a:t>
                </a:r>
                <a:r>
                  <a:rPr lang="en-US" dirty="0"/>
                  <a:t>U</a:t>
                </a:r>
                <a:r>
                  <a:rPr lang="el-GR" dirty="0" smtClean="0"/>
                  <a:t> σε μεταβλητές, σύμβολα συναρτήσεων και σχεσιακά σύμβολα που ανήκουν στο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⋃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⋃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l-GR" dirty="0" smtClean="0"/>
                  <a:t>.</a:t>
                </a:r>
                <a:endParaRPr lang="el-GR" dirty="0"/>
              </a:p>
              <a:p>
                <a:r>
                  <a:rPr lang="el-GR" dirty="0" smtClean="0"/>
                  <a:t>Ένα μοντέλο Μ</a:t>
                </a:r>
                <a:r>
                  <a:rPr lang="en-US" dirty="0" smtClean="0"/>
                  <a:t>, </a:t>
                </a:r>
                <a:r>
                  <a:rPr lang="el-GR" dirty="0" smtClean="0"/>
                  <a:t>κατάλληλο για το λεξιλόγιο Σ,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ικανοποιεί</a:t>
                </a:r>
                <a:r>
                  <a:rPr lang="el-GR" dirty="0" smtClean="0"/>
                  <a:t> μια έκφραση φ (με λεξιλόγιο Σ) </a:t>
                </a:r>
                <a:r>
                  <a:rPr lang="en-US" dirty="0" smtClean="0"/>
                  <a:t>(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 smtClean="0">
                    <a:solidFill>
                      <a:srgbClr val="002060"/>
                    </a:solidFill>
                  </a:rPr>
                  <a:t> φ</a:t>
                </a:r>
                <a:r>
                  <a:rPr lang="en-US" dirty="0" smtClean="0"/>
                  <a:t>)</a:t>
                </a:r>
                <a:r>
                  <a:rPr lang="el-GR" dirty="0" smtClean="0"/>
                  <a:t>στις παρακάτω περιπτώσεις: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dirty="0" smtClean="0"/>
                  <a:t>Το φ είναι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ατομική έκφραση</a:t>
                </a:r>
                <a:r>
                  <a:rPr lang="el-GR" dirty="0" smtClean="0"/>
                  <a:t>, φ =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R(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) </a:t>
                </a:r>
                <a:r>
                  <a:rPr lang="en-US" dirty="0" smtClean="0"/>
                  <a:t>,</a:t>
                </a:r>
                <a:r>
                  <a:rPr lang="el-GR" dirty="0" smtClean="0"/>
                  <a:t>και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sup>
                        </m:sSubSup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k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sup>
                        </m:sSubSup>
                      </m:e>
                    </m:d>
                    <m: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p>
                    </m:sSup>
                  </m:oMath>
                </a14:m>
                <a:r>
                  <a:rPr lang="el-GR" dirty="0" smtClean="0"/>
                  <a:t>.</a:t>
                </a: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dirty="0" smtClean="0"/>
                  <a:t>Αν φ =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l-GR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¬ </m:t>
                        </m:r>
                        <m:r>
                          <m:rPr>
                            <m:sty m:val="p"/>
                          </m:rP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</m:acc>
                  </m:oMath>
                </a14:m>
                <a:r>
                  <a:rPr lang="el-GR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</a:t>
                </a:r>
                <a:r>
                  <a:rPr lang="el-GR" dirty="0" smtClean="0"/>
                  <a:t> τότε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n-US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 smtClean="0">
                    <a:solidFill>
                      <a:srgbClr val="002060"/>
                    </a:solidFill>
                  </a:rPr>
                  <a:t> φ </a:t>
                </a:r>
                <a:r>
                  <a:rPr lang="el-GR" dirty="0" smtClean="0"/>
                  <a:t>αν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l-GR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⊭</m:t>
                    </m:r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l-GR" dirty="0" smtClean="0"/>
                  <a:t>.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dirty="0" smtClean="0"/>
                  <a:t>Αν φ =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, </a:t>
                </a:r>
                <a:r>
                  <a:rPr lang="el-GR" dirty="0"/>
                  <a:t>τότε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n-US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>
                    <a:solidFill>
                      <a:srgbClr val="002060"/>
                    </a:solidFill>
                  </a:rPr>
                  <a:t> φ </a:t>
                </a:r>
                <a:r>
                  <a:rPr lang="el-GR" dirty="0"/>
                  <a:t>αν </a:t>
                </a:r>
                <a:r>
                  <a:rPr lang="el-GR" dirty="0" smtClean="0"/>
                  <a:t>ισχύει </a:t>
                </a:r>
                <a:r>
                  <a:rPr lang="el-GR" u="sng" dirty="0" smtClean="0"/>
                  <a:t>ένα</a:t>
                </a:r>
                <a:r>
                  <a:rPr lang="el-GR" dirty="0" smtClean="0"/>
                  <a:t> από τα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l-GR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και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l-GR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el-GR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dirty="0"/>
                  <a:t>Αν </a:t>
                </a:r>
                <a:r>
                  <a:rPr lang="el-GR" dirty="0" smtClean="0"/>
                  <a:t>φ =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acc>
                  </m:oMath>
                </a14:m>
                <a:r>
                  <a:rPr lang="en-US" dirty="0"/>
                  <a:t>, </a:t>
                </a:r>
                <a:r>
                  <a:rPr lang="el-GR" dirty="0"/>
                  <a:t>τότε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n-US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>
                    <a:solidFill>
                      <a:srgbClr val="002060"/>
                    </a:solidFill>
                  </a:rPr>
                  <a:t> φ </a:t>
                </a:r>
                <a:r>
                  <a:rPr lang="el-GR" dirty="0" smtClean="0"/>
                  <a:t>αν ισχύουν τα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l-GR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l-GR" dirty="0"/>
                  <a:t>και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l-GR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  <a:endParaRPr lang="el-GR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dirty="0" smtClean="0"/>
                  <a:t>Αν φ =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xψ</m:t>
                        </m:r>
                      </m:e>
                    </m:acc>
                  </m:oMath>
                </a14:m>
                <a:r>
                  <a:rPr lang="en-US" dirty="0" smtClean="0"/>
                  <a:t>, </a:t>
                </a:r>
                <a:r>
                  <a:rPr lang="el-GR" dirty="0" smtClean="0"/>
                  <a:t>τότε 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Μ </a:t>
                </a:r>
                <a14:m>
                  <m:oMath xmlns:m="http://schemas.openxmlformats.org/officeDocument/2006/math">
                    <m:r>
                      <a:rPr lang="en-US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l-GR" dirty="0">
                    <a:solidFill>
                      <a:srgbClr val="002060"/>
                    </a:solidFill>
                  </a:rPr>
                  <a:t> φ </a:t>
                </a:r>
                <a:r>
                  <a:rPr lang="el-GR" dirty="0" smtClean="0"/>
                  <a:t>αν για κάθε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ισχύει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⊨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l-GR" dirty="0" smtClean="0"/>
                  <a:t>με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u</m:t>
                        </m:r>
                      </m:sub>
                    </m:sSub>
                  </m:oMath>
                </a14:m>
                <a:r>
                  <a:rPr lang="el-GR" dirty="0" smtClean="0"/>
                  <a:t> ένα μοντέλο </a:t>
                </a:r>
                <a:r>
                  <a:rPr lang="el-GR" u="sng" dirty="0" smtClean="0"/>
                  <a:t>ταυτόσημο</a:t>
                </a:r>
                <a:r>
                  <a:rPr lang="el-GR" dirty="0" smtClean="0">
                    <a:solidFill>
                      <a:srgbClr val="002060"/>
                    </a:solidFill>
                  </a:rPr>
                  <a:t> </a:t>
                </a:r>
                <a:r>
                  <a:rPr lang="el-GR" dirty="0" smtClean="0"/>
                  <a:t>με το Μ, εκτός ίσως από την ανάθεση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sSub>
                          <m:sSubPr>
                            <m:ctrlPr>
                              <a:rPr lang="el-GR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</m:sub>
                        </m:sSub>
                      </m:sup>
                    </m:sSup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u</m:t>
                    </m:r>
                  </m:oMath>
                </a14:m>
                <a:r>
                  <a:rPr lang="en-US" dirty="0" smtClean="0"/>
                  <a:t>.</a:t>
                </a: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12236" y="1541240"/>
                <a:ext cx="8933400" cy="4588627"/>
              </a:xfrm>
              <a:blipFill rotWithShape="0">
                <a:blip r:embed="rId2"/>
                <a:stretch>
                  <a:fillRect l="-477" t="-7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Συντακτικό – Μοντέλα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39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57338"/>
                <a:ext cx="9191322" cy="461768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l-GR" dirty="0" smtClean="0"/>
                  <a:t>Κάθε </a:t>
                </a:r>
                <a:r>
                  <a:rPr lang="el-GR" dirty="0"/>
                  <a:t>έκφραση 1</a:t>
                </a:r>
                <a:r>
                  <a:rPr lang="el-GR" baseline="30000" dirty="0"/>
                  <a:t>ης</a:t>
                </a:r>
                <a:r>
                  <a:rPr lang="el-GR" dirty="0"/>
                  <a:t> τάξης μπορεί να εκφραστεί σε</a:t>
                </a:r>
                <a:r>
                  <a:rPr lang="en-US" dirty="0"/>
                  <a:t>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prenex</a:t>
                </a:r>
                <a:r>
                  <a:rPr lang="en-US" b="1" dirty="0">
                    <a:solidFill>
                      <a:srgbClr val="FF0000"/>
                    </a:solidFill>
                  </a:rPr>
                  <a:t> </a:t>
                </a:r>
                <a:r>
                  <a:rPr lang="el-GR" b="1" dirty="0">
                    <a:solidFill>
                      <a:srgbClr val="FF0000"/>
                    </a:solidFill>
                  </a:rPr>
                  <a:t>κανονική μορφή</a:t>
                </a:r>
                <a:r>
                  <a:rPr lang="el-GR" dirty="0"/>
                  <a:t>.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Modus Ponens</a:t>
                </a:r>
                <a:r>
                  <a:rPr lang="en-US" dirty="0" smtClean="0"/>
                  <a:t> : </a:t>
                </a:r>
                <a:r>
                  <a:rPr lang="el-GR" dirty="0"/>
                  <a:t>Αν </a:t>
                </a:r>
                <a:r>
                  <a:rPr lang="el-GR" dirty="0">
                    <a:solidFill>
                      <a:srgbClr val="002060"/>
                    </a:solidFill>
                  </a:rPr>
                  <a:t>ψ</a:t>
                </a:r>
                <a:r>
                  <a:rPr lang="el-GR" dirty="0"/>
                  <a:t> και </a:t>
                </a:r>
                <a:r>
                  <a:rPr lang="el-GR" u="sng" dirty="0" smtClean="0">
                    <a:solidFill>
                      <a:srgbClr val="002060"/>
                    </a:solidFill>
                  </a:rPr>
                  <a:t>ψ </a:t>
                </a:r>
                <a14:m>
                  <m:oMath xmlns:m="http://schemas.openxmlformats.org/officeDocument/2006/math">
                    <m:r>
                      <a:rPr lang="el-GR" i="0" u="sng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l-GR" u="sng" dirty="0">
                    <a:solidFill>
                      <a:srgbClr val="002060"/>
                    </a:solidFill>
                  </a:rPr>
                  <a:t> φ</a:t>
                </a:r>
                <a:r>
                  <a:rPr lang="el-GR" dirty="0">
                    <a:solidFill>
                      <a:srgbClr val="002060"/>
                    </a:solidFill>
                  </a:rPr>
                  <a:t> </a:t>
                </a:r>
                <a:r>
                  <a:rPr lang="el-GR" dirty="0"/>
                  <a:t>έγκυρες εκφράσεις, τότε και η </a:t>
                </a:r>
                <a:r>
                  <a:rPr lang="el-GR" dirty="0">
                    <a:solidFill>
                      <a:srgbClr val="002060"/>
                    </a:solidFill>
                  </a:rPr>
                  <a:t>φ</a:t>
                </a:r>
                <a:r>
                  <a:rPr lang="el-GR" dirty="0"/>
                  <a:t> είναι έγκυρη</a:t>
                </a:r>
                <a:r>
                  <a:rPr lang="el-GR" dirty="0" smtClean="0"/>
                  <a:t>.</a:t>
                </a:r>
                <a:endParaRPr lang="en-US" dirty="0" smtClean="0"/>
              </a:p>
              <a:p>
                <a:r>
                  <a:rPr lang="el-GR" dirty="0"/>
                  <a:t>Αν η μεταβλητή</a:t>
                </a:r>
                <a:r>
                  <a:rPr lang="en-US" dirty="0"/>
                  <a:t> x </a:t>
                </a:r>
                <a:r>
                  <a:rPr lang="el-GR" dirty="0"/>
                  <a:t>δεν εμφανίζεται ελεύθερη στην φ, τότε η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⇒∀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xϕ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l-GR" dirty="0"/>
                  <a:t>είναι έγκυρη</a:t>
                </a:r>
                <a:r>
                  <a:rPr lang="el-GR" dirty="0" smtClean="0"/>
                  <a:t>.</a:t>
                </a:r>
                <a:endParaRPr lang="el-GR" dirty="0"/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AX0</a:t>
                </a:r>
                <a:r>
                  <a:rPr lang="en-US" dirty="0" smtClean="0"/>
                  <a:t>: </a:t>
                </a:r>
                <a:r>
                  <a:rPr lang="el-GR" dirty="0" smtClean="0"/>
                  <a:t>Αν μια έκφραση φ εκπεφρασμένη </a:t>
                </a:r>
                <a:r>
                  <a:rPr lang="el-GR" u="sng" dirty="0" smtClean="0"/>
                  <a:t>σε μορφή </a:t>
                </a:r>
                <a:r>
                  <a:rPr lang="en-US" u="sng" dirty="0" smtClean="0"/>
                  <a:t>Boolean</a:t>
                </a:r>
                <a:r>
                  <a:rPr lang="en-US" dirty="0" smtClean="0"/>
                  <a:t> </a:t>
                </a:r>
                <a:r>
                  <a:rPr lang="el-GR" dirty="0" smtClean="0"/>
                  <a:t>είναι ταυτολογία, τότε η έκφραση φ είναι έγκυρη</a:t>
                </a:r>
                <a:r>
                  <a:rPr lang="en-US" dirty="0" smtClean="0"/>
                  <a:t>.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AX1</a:t>
                </a:r>
                <a:r>
                  <a:rPr lang="en-US" dirty="0" smtClean="0"/>
                  <a:t>:</a:t>
                </a:r>
                <a:r>
                  <a:rPr lang="el-GR" dirty="0" smtClean="0"/>
                  <a:t> Κάθε έκφραση με μία από τις παρακάτω μορφές είναι έγκυρη</a:t>
                </a:r>
                <a:r>
                  <a:rPr lang="en-US" dirty="0" smtClean="0"/>
                  <a:t>:</a:t>
                </a:r>
              </a:p>
              <a:p>
                <a:pPr marL="800100" lvl="1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</m:acc>
                  </m:oMath>
                </a14:m>
                <a:r>
                  <a:rPr lang="el-GR" dirty="0" smtClean="0"/>
                  <a:t>.</a:t>
                </a:r>
                <a:endParaRPr lang="en-US" dirty="0" smtClean="0"/>
              </a:p>
              <a:p>
                <a:pPr marL="800100" lvl="1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l-GR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∧…∧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sub>
                            </m:sSub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sub>
                              <m:sup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</m:t>
                                </m:r>
                              </m:sub>
                            </m:sSub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</m:t>
                                </m:r>
                              </m:sub>
                              <m:sup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</m:acc>
                  </m:oMath>
                </a14:m>
                <a:r>
                  <a:rPr lang="el-GR" dirty="0" smtClean="0"/>
                  <a:t>.</a:t>
                </a:r>
                <a:endParaRPr lang="en-US" dirty="0" smtClean="0"/>
              </a:p>
              <a:p>
                <a:pPr marL="800100" lvl="1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l-GR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∧…∧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sub>
                            </m:sSub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sub>
                              <m:sup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R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k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R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,…,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k</m:t>
                                    </m:r>
                                  </m:sub>
                                  <m:sup>
                                    <m:r>
                                      <a:rPr lang="en-US" i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</m:e>
                            </m:d>
                          </m:e>
                        </m:d>
                      </m:e>
                    </m:acc>
                  </m:oMath>
                </a14:m>
                <a:r>
                  <a:rPr lang="el-GR" dirty="0" smtClean="0"/>
                  <a:t>.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AX2</a:t>
                </a:r>
                <a:r>
                  <a:rPr lang="en-US" dirty="0" smtClean="0"/>
                  <a:t>: </a:t>
                </a:r>
                <a:r>
                  <a:rPr lang="el-GR" dirty="0" smtClean="0"/>
                  <a:t>Κάθε έκφραση της μορφής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xϕ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είναι έγκυρη.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AX3</a:t>
                </a:r>
                <a:r>
                  <a:rPr lang="en-US" dirty="0" smtClean="0"/>
                  <a:t>: </a:t>
                </a:r>
                <a:r>
                  <a:rPr lang="el-GR" dirty="0" smtClean="0"/>
                  <a:t>Αν φ μια έγκυρη έκφραση, τότε και η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xϕ</m:t>
                        </m:r>
                      </m:e>
                    </m:acc>
                  </m:oMath>
                </a14:m>
                <a:r>
                  <a:rPr lang="el-GR" dirty="0" smtClean="0">
                    <a:solidFill>
                      <a:srgbClr val="7030A0"/>
                    </a:solidFill>
                  </a:rPr>
                  <a:t> </a:t>
                </a:r>
                <a:r>
                  <a:rPr lang="el-GR" dirty="0" smtClean="0"/>
                  <a:t>είναι έγκυρη.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AX4</a:t>
                </a:r>
                <a:r>
                  <a:rPr lang="en-US" dirty="0" smtClean="0"/>
                  <a:t>: </a:t>
                </a:r>
                <a:r>
                  <a:rPr lang="el-GR" dirty="0" smtClean="0"/>
                  <a:t>Για κάθε φ και ψ η 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l-GR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∀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ϕ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⇒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</m:d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xϕ</m:t>
                                </m:r>
                              </m:e>
                            </m:d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xψ</m:t>
                                </m:r>
                              </m:e>
                            </m:d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είναι έγκυρη.</a:t>
                </a: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57338"/>
                <a:ext cx="9191322" cy="4617684"/>
              </a:xfrm>
              <a:blipFill rotWithShape="0">
                <a:blip r:embed="rId2"/>
                <a:stretch>
                  <a:fillRect l="-464" t="-131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Εγκυρότητα – Αξιώματα 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27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41239"/>
                <a:ext cx="8915400" cy="4464449"/>
              </a:xfrm>
            </p:spPr>
            <p:txBody>
              <a:bodyPr/>
              <a:lstStyle/>
              <a:p>
                <a:r>
                  <a:rPr lang="el-GR" b="1" dirty="0" smtClean="0">
                    <a:solidFill>
                      <a:srgbClr val="FF0000"/>
                    </a:solidFill>
                  </a:rPr>
                  <a:t>Αξιώματα</a:t>
                </a:r>
                <a:r>
                  <a:rPr lang="el-GR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dirty="0" smtClean="0"/>
                  <a:t>ονομάζονται μια σειρά </a:t>
                </a:r>
                <a:r>
                  <a:rPr lang="el-GR" u="sng" dirty="0" smtClean="0"/>
                  <a:t>έγκυρων λογικών εκφράσεων</a:t>
                </a:r>
                <a:r>
                  <a:rPr lang="el-GR" dirty="0" smtClean="0"/>
                  <a:t> που χρησιμοποιούνται για τη συστηματική εύρεση λογικών εκφράσεων (σε σταθερό λεξιλόγιο Σ).</a:t>
                </a:r>
              </a:p>
              <a:p>
                <a:r>
                  <a:rPr lang="el-GR" b="1" dirty="0" smtClean="0">
                    <a:solidFill>
                      <a:srgbClr val="FF0000"/>
                    </a:solidFill>
                  </a:rPr>
                  <a:t>Λ</a:t>
                </a:r>
                <a:r>
                  <a:rPr lang="el-GR" dirty="0" smtClean="0"/>
                  <a:t> είναι το </a:t>
                </a:r>
                <a:r>
                  <a:rPr lang="el-GR" u="sng" dirty="0" smtClean="0"/>
                  <a:t>(</a:t>
                </a:r>
                <a:r>
                  <a:rPr lang="el-GR" u="sng" dirty="0" err="1" smtClean="0"/>
                  <a:t>απειρο</a:t>
                </a:r>
                <a:r>
                  <a:rPr lang="el-GR" u="sng" dirty="0" smtClean="0"/>
                  <a:t>)σύνολο των λογικών αξιωμάτων</a:t>
                </a:r>
                <a:r>
                  <a:rPr lang="el-GR" dirty="0" smtClean="0"/>
                  <a:t> και περιέχει όλες τις εκφράσεις της προηγούμενης διαφάνειας</a:t>
                </a:r>
                <a:r>
                  <a:rPr lang="en-US" dirty="0" smtClean="0"/>
                  <a:t> </a:t>
                </a:r>
                <a:r>
                  <a:rPr lang="el-GR" dirty="0" smtClean="0"/>
                  <a:t>και τις γενικεύσεις τους.</a:t>
                </a:r>
              </a:p>
              <a:p>
                <a:r>
                  <a:rPr lang="el-GR" dirty="0" smtClean="0"/>
                  <a:t>Η παραγωγή («απόδειξη») νέων έγκυρων εκφράσεων στηρίζεται στο </a:t>
                </a:r>
                <a:r>
                  <a:rPr lang="en-US" dirty="0" smtClean="0"/>
                  <a:t>Modus Ponens. </a:t>
                </a:r>
                <a:r>
                  <a:rPr lang="el-GR" dirty="0" smtClean="0"/>
                  <a:t>Έστω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πεπερασμένη ακολουθία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𝐒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𝛟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𝛟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𝛟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𝐧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εκφράσεων 1</a:t>
                </a:r>
                <a:r>
                  <a:rPr lang="el-GR" baseline="30000" dirty="0" smtClean="0"/>
                  <a:t>ης</a:t>
                </a:r>
                <a:r>
                  <a:rPr lang="el-GR" dirty="0" smtClean="0"/>
                  <a:t> τάξης τέτοια ώστε, </a:t>
                </a:r>
                <a:r>
                  <a:rPr lang="el-GR" u="sng" dirty="0" smtClean="0"/>
                  <a:t>για κάθε έκφραση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u="sng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u="sng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της ακολουθίας, με 1</a:t>
                </a:r>
                <a:r>
                  <a:rPr lang="en-US" dirty="0" smtClean="0"/>
                  <a:t> </a:t>
                </a:r>
                <a:r>
                  <a:rPr lang="el-GR" dirty="0" smtClean="0"/>
                  <a:t>≤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l-GR" dirty="0" smtClean="0"/>
                  <a:t>≤</a:t>
                </a:r>
                <a:r>
                  <a:rPr lang="en-US" dirty="0" smtClean="0"/>
                  <a:t> n</a:t>
                </a:r>
                <a:r>
                  <a:rPr lang="el-GR" dirty="0" smtClean="0"/>
                  <a:t>, ισχύει ένα από τα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(a)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l-GR" dirty="0" smtClean="0"/>
                  <a:t>ή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(b)</a:t>
                </a:r>
                <a:r>
                  <a:rPr lang="en-US" dirty="0" smtClean="0"/>
                  <a:t> </a:t>
                </a:r>
                <a:r>
                  <a:rPr lang="el-GR" dirty="0" smtClean="0"/>
                  <a:t>υπάρχουν δύο εκφράσεις της μορφής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ψ</m:t>
                    </m:r>
                    <m:r>
                      <a:rPr lang="el-GR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  <m:r>
                          <a:rPr lang="el-GR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ϕ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μεταξύ των εκφράσεων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0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/>
                  <a:t> (</a:t>
                </a:r>
                <a:r>
                  <a:rPr lang="el-GR" dirty="0" smtClean="0"/>
                  <a:t>εφαρμογή του </a:t>
                </a:r>
                <a:r>
                  <a:rPr lang="en-US" dirty="0" smtClean="0"/>
                  <a:t>Modus Ponens).</a:t>
                </a:r>
              </a:p>
              <a:p>
                <a:r>
                  <a:rPr lang="el-GR" dirty="0" smtClean="0"/>
                  <a:t>Η ακολουθία </a:t>
                </a:r>
                <a:r>
                  <a:rPr lang="en-US" dirty="0" smtClean="0"/>
                  <a:t>S </a:t>
                </a:r>
                <a:r>
                  <a:rPr lang="el-GR" dirty="0" smtClean="0"/>
                  <a:t>αποκαλείται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απόδειξη</a:t>
                </a:r>
                <a:r>
                  <a:rPr lang="el-GR" dirty="0" smtClean="0"/>
                  <a:t> της έκφρασης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l-GR" dirty="0" smtClean="0"/>
                  <a:t>, και 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ονομάζεται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θεώρημα 1</a:t>
                </a:r>
                <a:r>
                  <a:rPr lang="el-GR" b="1" baseline="30000" dirty="0" smtClean="0">
                    <a:solidFill>
                      <a:srgbClr val="FF0000"/>
                    </a:solidFill>
                  </a:rPr>
                  <a:t>ης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 τάξης </a:t>
                </a:r>
                <a:r>
                  <a:rPr lang="el-GR" dirty="0" smtClean="0"/>
                  <a:t>(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 panose="02040503050406030204" pitchFamily="18" charset="0"/>
                      </a:rPr>
                      <m:t>⊢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 smtClean="0"/>
                  <a:t>).</a:t>
                </a:r>
                <a:endParaRPr lang="el-GR" dirty="0" smtClean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41239"/>
                <a:ext cx="8915400" cy="4464449"/>
              </a:xfrm>
              <a:blipFill rotWithShape="0">
                <a:blip r:embed="rId2"/>
                <a:stretch>
                  <a:fillRect l="-479" t="-8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Αξιώματα</a:t>
            </a:r>
            <a:r>
              <a:rPr lang="en-US" sz="2400" dirty="0" smtClean="0"/>
              <a:t> –</a:t>
            </a:r>
            <a:r>
              <a:rPr lang="el-GR" sz="2400" dirty="0" smtClean="0"/>
              <a:t> Αποδείξεις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95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41239"/>
                <a:ext cx="9652538" cy="4780539"/>
              </a:xfrm>
            </p:spPr>
            <p:txBody>
              <a:bodyPr>
                <a:normAutofit/>
              </a:bodyPr>
              <a:lstStyle/>
              <a:p>
                <a:r>
                  <a:rPr lang="el-GR" dirty="0" smtClean="0"/>
                  <a:t>Απόδειξη μεταβατικότητας της ισότητας (</a:t>
                </a:r>
                <a:r>
                  <a:rPr lang="en-US" dirty="0" smtClean="0"/>
                  <a:t>transitivity of equality)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̲"/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</m:d>
                          <m: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</m:acc>
                    </m:oMath>
                  </m:oMathPara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</a:t>
                </a:r>
                <a:r>
                  <a:rPr lang="en-US" dirty="0" smtClean="0"/>
                  <a:t>AX1c.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(απόδειξη στο βιβλίο)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i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l-GR" dirty="0"/>
                  <a:t>από </a:t>
                </a:r>
                <a:r>
                  <a:rPr lang="en-US" dirty="0" smtClean="0"/>
                  <a:t>AX3.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i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/>
                  <a:t>από </a:t>
                </a:r>
                <a:r>
                  <a:rPr lang="en-US" dirty="0" smtClean="0"/>
                  <a:t>AX2.</a:t>
                </a:r>
                <a:endParaRPr lang="el-G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i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</m:e>
                    </m:acc>
                  </m:oMath>
                </a14:m>
                <a:r>
                  <a:rPr lang="el-GR" dirty="0" smtClean="0"/>
                  <a:t> από τα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l-GR" dirty="0" smtClean="0"/>
                  <a:t> μέσω </a:t>
                </a:r>
                <a:r>
                  <a:rPr lang="en-US" dirty="0" smtClean="0"/>
                  <a:t>Modus Ponens.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↤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</a:t>
                </a:r>
                <a:r>
                  <a:rPr lang="en-US" dirty="0" smtClean="0"/>
                  <a:t>AX0.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τα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μέσω </a:t>
                </a:r>
                <a:r>
                  <a:rPr lang="en-US" dirty="0" smtClean="0"/>
                  <a:t>Modus Ponens.</a:t>
                </a: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41239"/>
                <a:ext cx="9652538" cy="4780539"/>
              </a:xfrm>
              <a:blipFill rotWithShape="0">
                <a:blip r:embed="rId2"/>
                <a:stretch>
                  <a:fillRect l="-442" t="-7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Παράδειγμα Απόδειξης 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19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023525" y="1541239"/>
                <a:ext cx="9827816" cy="478053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</a:t>
                </a:r>
                <a:r>
                  <a:rPr lang="en-US" dirty="0" smtClean="0"/>
                  <a:t>AX1a.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⇒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</m:acc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b="0" dirty="0" smtClean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</a:t>
                </a:r>
                <a:r>
                  <a:rPr lang="en-US" dirty="0" smtClean="0"/>
                  <a:t>AX0.</a:t>
                </a:r>
                <a:endParaRPr lang="el-G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⇒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</m:e>
                        </m:d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από τα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oMath>
                </a14:m>
                <a:r>
                  <a:rPr lang="el-GR" dirty="0" smtClean="0"/>
                  <a:t> μέσω </a:t>
                </a:r>
                <a:r>
                  <a:rPr lang="en-US" dirty="0" smtClean="0"/>
                  <a:t>Modus Ponens.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⇒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</m:e>
                        </m:d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</m:d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l-GR" dirty="0"/>
                  <a:t>από τα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l-GR" dirty="0"/>
                  <a:t>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l-GR" dirty="0"/>
                  <a:t> </a:t>
                </a:r>
                <a:r>
                  <a:rPr lang="el-GR" dirty="0" smtClean="0"/>
                  <a:t>μέσω </a:t>
                </a:r>
                <a:r>
                  <a:rPr lang="en-US" dirty="0"/>
                  <a:t>Modus </a:t>
                </a:r>
                <a:r>
                  <a:rPr lang="en-US" dirty="0" smtClean="0"/>
                  <a:t>Ponens.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̲"/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l-GR" dirty="0"/>
                  <a:t>από τα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l-GR" dirty="0"/>
                  <a:t>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l-GR" dirty="0"/>
                  <a:t> μέσω </a:t>
                </a:r>
                <a:r>
                  <a:rPr lang="en-US" dirty="0"/>
                  <a:t>Modus Ponens</a:t>
                </a:r>
                <a:r>
                  <a:rPr lang="en-US" dirty="0" smtClean="0"/>
                  <a:t>.</a:t>
                </a:r>
              </a:p>
              <a:p>
                <a:r>
                  <a:rPr lang="el-GR" dirty="0" smtClean="0"/>
                  <a:t>Επομένως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transitivity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symmetry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⋃{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ϕ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και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⊢</m:t>
                    </m:r>
                    <m:acc>
                      <m:accPr>
                        <m:chr m:val="̲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</m:d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</m:oMath>
                </a14:m>
                <a:r>
                  <a:rPr lang="en-US" dirty="0" smtClean="0"/>
                  <a:t>.</a:t>
                </a:r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23525" y="1541239"/>
                <a:ext cx="9827816" cy="4780539"/>
              </a:xfrm>
              <a:blipFill rotWithShape="0">
                <a:blip r:embed="rId2"/>
                <a:stretch>
                  <a:fillRect l="-434" t="-8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2027238" y="260350"/>
            <a:ext cx="8911687" cy="1280890"/>
          </a:xfrm>
        </p:spPr>
        <p:txBody>
          <a:bodyPr/>
          <a:lstStyle/>
          <a:p>
            <a:r>
              <a:rPr lang="en-US" dirty="0"/>
              <a:t>First-Order Logic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smtClean="0"/>
              <a:t>Παράδειγμα Απόδειξης 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36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2663</TotalTime>
  <Words>424</Words>
  <Application>Microsoft Office PowerPoint</Application>
  <PresentationFormat>Ευρεία οθόνη</PresentationFormat>
  <Paragraphs>89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Century Gothic</vt:lpstr>
      <vt:lpstr>Wingdings 3</vt:lpstr>
      <vt:lpstr>Wisp</vt:lpstr>
      <vt:lpstr>Boolean &amp; First-Order Logic</vt:lpstr>
      <vt:lpstr>Boolean &amp; First-Order Logic Παράδειγμα </vt:lpstr>
      <vt:lpstr>Boolean Logic – Boolean Expressions Συντακτικό – Σημασιολογία </vt:lpstr>
      <vt:lpstr>First-Order Logic Συντακτικό </vt:lpstr>
      <vt:lpstr>First-Order Logic Συντακτικό – Μοντέλα </vt:lpstr>
      <vt:lpstr>First-Order Logic Εγκυρότητα – Αξιώματα   </vt:lpstr>
      <vt:lpstr>First-Order Logic Αξιώματα – Αποδείξεις </vt:lpstr>
      <vt:lpstr>First-Order Logic Παράδειγμα Απόδειξης   </vt:lpstr>
      <vt:lpstr>First-Order Logic Παράδειγμα Απόδειξης   </vt:lpstr>
      <vt:lpstr>First-Order Logic Συστηματική Απόδειξη Θεωρημάτων (Theoremhood)   </vt:lpstr>
      <vt:lpstr>First-Order Logic Έγκυρες Συνέπειες (Valid Consequences)    </vt:lpstr>
      <vt:lpstr>First-Order Logic Έγκυρες Συνέπειες (Valid Consequences)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George Venitourakis</dc:creator>
  <cp:lastModifiedBy>George Venitourakis</cp:lastModifiedBy>
  <cp:revision>280</cp:revision>
  <dcterms:created xsi:type="dcterms:W3CDTF">2021-12-14T15:36:48Z</dcterms:created>
  <dcterms:modified xsi:type="dcterms:W3CDTF">2022-01-17T13:56:25Z</dcterms:modified>
</cp:coreProperties>
</file>