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69" r:id="rId2"/>
    <p:sldId id="270" r:id="rId3"/>
    <p:sldId id="267" r:id="rId4"/>
    <p:sldId id="261" r:id="rId5"/>
    <p:sldId id="264" r:id="rId6"/>
    <p:sldId id="265" r:id="rId7"/>
    <p:sldId id="263" r:id="rId8"/>
    <p:sldId id="268" r:id="rId9"/>
    <p:sldId id="266" r:id="rId10"/>
    <p:sldId id="271" r:id="rId11"/>
    <p:sldId id="280" r:id="rId12"/>
    <p:sldId id="262" r:id="rId13"/>
    <p:sldId id="281" r:id="rId14"/>
    <p:sldId id="282" r:id="rId15"/>
    <p:sldId id="283" r:id="rId16"/>
    <p:sldId id="284" r:id="rId17"/>
    <p:sldId id="286" r:id="rId18"/>
    <p:sldId id="287" r:id="rId19"/>
    <p:sldId id="285" r:id="rId20"/>
    <p:sldId id="288" r:id="rId21"/>
    <p:sldId id="289" r:id="rId22"/>
    <p:sldId id="290" r:id="rId23"/>
    <p:sldId id="291" r:id="rId24"/>
    <p:sldId id="292" r:id="rId25"/>
    <p:sldId id="293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326" autoAdjust="0"/>
  </p:normalViewPr>
  <p:slideViewPr>
    <p:cSldViewPr snapToGrid="0">
      <p:cViewPr varScale="1">
        <p:scale>
          <a:sx n="116" d="100"/>
          <a:sy n="116" d="100"/>
        </p:scale>
        <p:origin x="276" y="96"/>
      </p:cViewPr>
      <p:guideLst/>
    </p:cSldViewPr>
  </p:slideViewPr>
  <p:outlineViewPr>
    <p:cViewPr>
      <p:scale>
        <a:sx n="33" d="100"/>
        <a:sy n="33" d="100"/>
      </p:scale>
      <p:origin x="0" y="-1213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85208-7A45-4DF8-84C8-65FAE59DAB55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AA03A-7941-441F-B8CE-FEE800FB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5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AA03A-7941-441F-B8CE-FEE800FB4071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260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AA03A-7941-441F-B8CE-FEE800FB407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97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3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9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68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3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8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5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9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7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0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2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0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1CD3D-7F05-4E84-8A5D-A1ED4517C76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5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16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25"/>
            <a:ext cx="10515600" cy="64320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Computer Architecture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33" y="644434"/>
            <a:ext cx="11889378" cy="6148252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Data bus: No of bits (wires), one wire/bit = ??</a:t>
            </a:r>
          </a:p>
          <a:p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Address bus: No of bits =??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40524" y="2246812"/>
            <a:ext cx="1384665" cy="1463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Central</a:t>
            </a:r>
          </a:p>
          <a:p>
            <a:pPr algn="ctr"/>
            <a:r>
              <a:rPr lang="en-US" sz="1200" dirty="0" smtClean="0"/>
              <a:t>Processing </a:t>
            </a:r>
          </a:p>
          <a:p>
            <a:pPr algn="ctr"/>
            <a:r>
              <a:rPr lang="en-US" sz="1200" dirty="0" smtClean="0"/>
              <a:t>Unit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4214947" y="2246812"/>
            <a:ext cx="2307773" cy="3788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223657" y="2037806"/>
            <a:ext cx="566057" cy="8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721531" y="2046514"/>
            <a:ext cx="8011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02630" y="1500332"/>
            <a:ext cx="1515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Word-number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of bits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6958149" y="2246812"/>
            <a:ext cx="8708" cy="1463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966857" y="4606834"/>
            <a:ext cx="0" cy="1428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958149" y="3683504"/>
            <a:ext cx="22642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N=Number of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Word locations=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addresses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4223657" y="2394857"/>
            <a:ext cx="2299063" cy="26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223657" y="2394857"/>
            <a:ext cx="2299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223657" y="2320833"/>
            <a:ext cx="2299063" cy="1524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14947" y="2443842"/>
            <a:ext cx="2307773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14947" y="2586446"/>
            <a:ext cx="2307773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214947" y="2760617"/>
            <a:ext cx="2307773" cy="8709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ight Arrow 32"/>
          <p:cNvSpPr/>
          <p:nvPr/>
        </p:nvSpPr>
        <p:spPr>
          <a:xfrm>
            <a:off x="2325189" y="2664823"/>
            <a:ext cx="1802674" cy="957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412273" y="2246812"/>
            <a:ext cx="1506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Address Bus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2325189" y="3431177"/>
            <a:ext cx="1802674" cy="16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Left Arrow 41"/>
          <p:cNvSpPr/>
          <p:nvPr/>
        </p:nvSpPr>
        <p:spPr>
          <a:xfrm>
            <a:off x="2133600" y="3431177"/>
            <a:ext cx="191589" cy="1654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363717" y="3804642"/>
            <a:ext cx="141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Data Bus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219538" y="2151407"/>
            <a:ext cx="1111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Address 0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48" name="Elbow Connector 47"/>
          <p:cNvCxnSpPr>
            <a:stCxn id="44" idx="1"/>
          </p:cNvCxnSpPr>
          <p:nvPr/>
        </p:nvCxnSpPr>
        <p:spPr>
          <a:xfrm rot="10800000">
            <a:off x="6522720" y="2246813"/>
            <a:ext cx="696818" cy="89261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758545" y="5957455"/>
            <a:ext cx="1322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Address N-1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51" name="Elbow Connector 50"/>
          <p:cNvCxnSpPr>
            <a:stCxn id="49" idx="1"/>
          </p:cNvCxnSpPr>
          <p:nvPr/>
        </p:nvCxnSpPr>
        <p:spPr>
          <a:xfrm rot="10800000">
            <a:off x="6522721" y="6035041"/>
            <a:ext cx="1235825" cy="107081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017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526" y="16783"/>
            <a:ext cx="10515600" cy="10111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Permutations with repetitions P(n;q</a:t>
            </a:r>
            <a:r>
              <a:rPr lang="en-US" sz="3600" b="1" baseline="-25000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,q</a:t>
            </a:r>
            <a:r>
              <a:rPr lang="en-US" sz="3600" b="1" baseline="-25000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,…,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</a:rPr>
              <a:t>q</a:t>
            </a:r>
            <a:r>
              <a:rPr lang="en-US" sz="3600" b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): Example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11" y="1114697"/>
            <a:ext cx="11956868" cy="5536322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many different routes from A to B can use a data-packet? (use moves: u, r)</a:t>
            </a:r>
          </a:p>
          <a:p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There are 10 r’s and 3 u’s to be used. Therefore, 13!/(10!*3!)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Equivalent: No of words with 13 letters,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10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r’s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and 3 u’s to be used. 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Question: how many routes from A to B, through C?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169921" y="2540726"/>
            <a:ext cx="4789714" cy="1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69921" y="2956559"/>
            <a:ext cx="4789714" cy="1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69921" y="3363683"/>
            <a:ext cx="4789714" cy="1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69921" y="3770807"/>
            <a:ext cx="4789714" cy="1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69921" y="4213854"/>
            <a:ext cx="4789714" cy="1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69921" y="2566852"/>
            <a:ext cx="0" cy="1611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675017" y="2530929"/>
            <a:ext cx="8709" cy="169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06240" y="2558143"/>
            <a:ext cx="34834" cy="1655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41966" y="2549435"/>
            <a:ext cx="26125" cy="1673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94814" y="2549435"/>
            <a:ext cx="0" cy="1673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677989" y="2558143"/>
            <a:ext cx="8708" cy="1655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196147" y="2549434"/>
            <a:ext cx="0" cy="1673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662057" y="2549434"/>
            <a:ext cx="17417" cy="1681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097486" y="2549434"/>
            <a:ext cx="43543" cy="1681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563390" y="2549434"/>
            <a:ext cx="0" cy="1681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959635" y="2558143"/>
            <a:ext cx="0" cy="1673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3169921" y="3770807"/>
            <a:ext cx="78373" cy="4571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959635" y="2566852"/>
            <a:ext cx="87081" cy="6966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8334103" y="3381100"/>
            <a:ext cx="8708" cy="407124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223657" y="2272937"/>
            <a:ext cx="618309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4149633" y="1504405"/>
            <a:ext cx="766355" cy="6640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r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8425544" y="3308162"/>
            <a:ext cx="748935" cy="5083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u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169921" y="2553788"/>
            <a:ext cx="4789714" cy="1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660468" y="3640183"/>
            <a:ext cx="296091" cy="2994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8090263" y="2272937"/>
            <a:ext cx="335282" cy="363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6204856" y="3381100"/>
            <a:ext cx="82734" cy="4571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246220" y="3440966"/>
            <a:ext cx="333104" cy="2841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430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We would like to give user-id </a:t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to subsets of the class for the network.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The set of all the subsets is the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power set (</a:t>
            </a:r>
            <a:r>
              <a:rPr lang="el-GR" b="1" i="1" dirty="0" err="1" smtClean="0">
                <a:solidFill>
                  <a:schemeClr val="accent5">
                    <a:lumMod val="75000"/>
                  </a:schemeClr>
                </a:solidFill>
              </a:rPr>
              <a:t>δυναμοσύνολο</a:t>
            </a:r>
            <a:r>
              <a:rPr lang="el-GR" b="1" i="1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How many bits do we need to describe the subsets?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 a set of N elements: how many subsets are there?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In a set of N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elements: how many subsets of each kind (1-element, 2-element subsets, etc.) are there?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52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Combinations (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Συνδυασμοί)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If we would like to choose 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r</a:t>
                </a:r>
                <a:r>
                  <a:rPr lang="en-US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objects from a set of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n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:r>
                  <a:rPr lang="en-US" i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without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any particular order (we do not care about the permutation)</a:t>
                </a:r>
              </a:p>
              <a:p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We know that </a:t>
                </a:r>
                <a:r>
                  <a:rPr lang="en-US" b="1" dirty="0">
                    <a:solidFill>
                      <a:schemeClr val="accent5">
                        <a:lumMod val="75000"/>
                      </a:schemeClr>
                    </a:solidFill>
                  </a:rPr>
                  <a:t>P(</a:t>
                </a:r>
                <a:r>
                  <a:rPr lang="en-US" b="1" dirty="0" err="1">
                    <a:solidFill>
                      <a:schemeClr val="accent5">
                        <a:lumMod val="75000"/>
                      </a:schemeClr>
                    </a:solidFill>
                  </a:rPr>
                  <a:t>n,r</a:t>
                </a:r>
                <a:r>
                  <a:rPr lang="en-US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)=</a:t>
                </a:r>
                <a:r>
                  <a:rPr lang="en-US" b="1" dirty="0">
                    <a:solidFill>
                      <a:schemeClr val="accent5">
                        <a:lumMod val="75000"/>
                      </a:schemeClr>
                    </a:solidFill>
                  </a:rPr>
                  <a:t> n!/(n−r</a:t>
                </a:r>
                <a:r>
                  <a:rPr lang="en-US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)! 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</a:rPr>
                  <a:t>a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re all the possible permutations of n elements chosen from a set of n elements.</a:t>
                </a:r>
              </a:p>
              <a:p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We do not care about the permutations (their order in the subset), so divide the </a:t>
                </a:r>
                <a:r>
                  <a:rPr lang="en-US" b="1" dirty="0">
                    <a:solidFill>
                      <a:schemeClr val="accent5">
                        <a:lumMod val="75000"/>
                      </a:schemeClr>
                    </a:solidFill>
                  </a:rPr>
                  <a:t>P(</a:t>
                </a:r>
                <a:r>
                  <a:rPr lang="en-US" b="1" dirty="0" err="1">
                    <a:solidFill>
                      <a:schemeClr val="accent5">
                        <a:lumMod val="75000"/>
                      </a:schemeClr>
                    </a:solidFill>
                  </a:rPr>
                  <a:t>n,r</a:t>
                </a:r>
                <a:r>
                  <a:rPr lang="en-US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)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by </a:t>
                </a:r>
                <a:r>
                  <a:rPr lang="en-US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r!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</a:p>
              <a:p>
                <a:endParaRPr lang="en-US" dirty="0" smtClean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No of choices is </a:t>
                </a:r>
                <a:r>
                  <a:rPr lang="en-US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C(</a:t>
                </a:r>
                <a:r>
                  <a:rPr lang="en-US" b="1" dirty="0" err="1" smtClean="0">
                    <a:solidFill>
                      <a:schemeClr val="accent5">
                        <a:lumMod val="75000"/>
                      </a:schemeClr>
                    </a:solidFill>
                  </a:rPr>
                  <a:t>n,r</a:t>
                </a:r>
                <a:r>
                  <a:rPr lang="en-US" b="1" dirty="0">
                    <a:solidFill>
                      <a:schemeClr val="accent5">
                        <a:lumMod val="75000"/>
                      </a:schemeClr>
                    </a:solidFill>
                  </a:rPr>
                  <a:t>) = P(</a:t>
                </a:r>
                <a:r>
                  <a:rPr lang="en-US" b="1" dirty="0" err="1">
                    <a:solidFill>
                      <a:schemeClr val="accent5">
                        <a:lumMod val="75000"/>
                      </a:schemeClr>
                    </a:solidFill>
                  </a:rPr>
                  <a:t>n,r</a:t>
                </a:r>
                <a:r>
                  <a:rPr lang="en-US" b="1" dirty="0">
                    <a:solidFill>
                      <a:schemeClr val="accent5">
                        <a:lumMod val="75000"/>
                      </a:schemeClr>
                    </a:solidFill>
                  </a:rPr>
                  <a:t>)/r! = n!/(n−r)!r!=</a:t>
                </a:r>
                <a14:m>
                  <m:oMath xmlns:m="http://schemas.openxmlformats.org/officeDocument/2006/math">
                    <m:r>
                      <a:rPr lang="en-US" b="1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b="1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den>
                        </m:f>
                      </m:e>
                    </m:d>
                    <m:r>
                      <a:rPr lang="en-US" b="1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b="1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en-US" b="1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den>
                        </m:f>
                      </m:e>
                    </m:d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2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6601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Subsets (Combinations)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In sets we do not care about the order of the elements and hence, we use combinations</a:t>
                </a:r>
              </a:p>
              <a:p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In a set with </a:t>
                </a:r>
                <a:r>
                  <a:rPr lang="en-US" b="1" i="1" dirty="0" smtClean="0">
                    <a:solidFill>
                      <a:srgbClr val="FF0000"/>
                    </a:solidFill>
                  </a:rPr>
                  <a:t>n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elements a subset may have </a:t>
                </a:r>
                <a:r>
                  <a:rPr lang="en-US" b="1" i="1" dirty="0" smtClean="0">
                    <a:solidFill>
                      <a:srgbClr val="FF0000"/>
                    </a:solidFill>
                  </a:rPr>
                  <a:t>r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elements,  0 ≤ r ≤ n.</a:t>
                </a:r>
              </a:p>
              <a:p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No of subsets with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 elements is C(</a:t>
                </a:r>
                <a:r>
                  <a:rPr lang="en-US" dirty="0" err="1" smtClean="0">
                    <a:solidFill>
                      <a:schemeClr val="accent5">
                        <a:lumMod val="75000"/>
                      </a:schemeClr>
                    </a:solidFill>
                  </a:rPr>
                  <a:t>n,r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</a:rPr>
                  <a:t>)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= 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</a:rPr>
                  <a:t>n!/(n−r)!r!=</a:t>
                </a:r>
                <a14:m>
                  <m:oMath xmlns:m="http://schemas.openxmlformats.org/officeDocument/2006/math">
                    <m:r>
                      <a:rPr lang="en-US" b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0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</m:e>
                    </m:d>
                  </m:oMath>
                </a14:m>
                <a:endParaRPr lang="en-US" dirty="0" smtClean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No of subsets in total: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chemeClr val="accent5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>
                                <a:solidFill>
                                  <a:schemeClr val="accent5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i="1">
                                <a:solidFill>
                                  <a:schemeClr val="accent5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accent5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+…+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i="1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+…+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i="1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+…+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chemeClr val="accent5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>
                                <a:solidFill>
                                  <a:schemeClr val="accent5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i="1">
                                <a:solidFill>
                                  <a:schemeClr val="accent5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accent5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solidFill>
                                  <a:schemeClr val="accent5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= </a:t>
                </a:r>
                <a:r>
                  <a:rPr lang="en-US" b="1" i="1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b="1" i="1" baseline="30000" dirty="0" smtClean="0">
                    <a:solidFill>
                      <a:srgbClr val="FF0000"/>
                    </a:solidFill>
                  </a:rPr>
                  <a:t>n</a:t>
                </a:r>
              </a:p>
              <a:p>
                <a:endParaRPr 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7396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Subsets of a set with </a:t>
            </a:r>
            <a:r>
              <a:rPr lang="en-US" b="1" i="1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For a set </a:t>
            </a:r>
            <a:r>
              <a:rPr lang="en-US" b="1" i="1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of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elements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(distinct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Construct a word of n bits such that: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Use a “1” in the position x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iff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the corresponding element (x) exists in the subset else use a “0”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Example: For the set {a, b, c, d, e} we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epresent the subset  {a, d} as 10010, the {b, c, e} as 01101, the {a, b, c, d} as 11110, etc.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There is a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one-to-one correspondence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between the subsets and the binary words, hence the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l-GR" dirty="0" err="1" smtClean="0">
                <a:solidFill>
                  <a:schemeClr val="accent5">
                    <a:lumMod val="75000"/>
                  </a:schemeClr>
                </a:solidFill>
              </a:rPr>
              <a:t>δυναμοσύνολο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power set </a:t>
            </a:r>
            <a:r>
              <a:rPr lang="en-US" b="1" dirty="0" smtClean="0">
                <a:solidFill>
                  <a:srgbClr val="FF0000"/>
                </a:solidFill>
              </a:rPr>
              <a:t>|S|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has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elements-subsets (need n bits to describe all the subsets).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218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25"/>
            <a:ext cx="10515600" cy="64320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Computer Architecture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33" y="644434"/>
            <a:ext cx="11889378" cy="6148252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Data bus: How do we use the computer data word (k bits)?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40524" y="2246812"/>
            <a:ext cx="1384665" cy="1463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Central</a:t>
            </a:r>
          </a:p>
          <a:p>
            <a:pPr algn="ctr"/>
            <a:r>
              <a:rPr lang="en-US" sz="1200" dirty="0" smtClean="0"/>
              <a:t>Processing </a:t>
            </a:r>
          </a:p>
          <a:p>
            <a:pPr algn="ctr"/>
            <a:r>
              <a:rPr lang="en-US" sz="1200" dirty="0" smtClean="0"/>
              <a:t>Unit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4214947" y="2246812"/>
            <a:ext cx="2307773" cy="3788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223657" y="2037806"/>
            <a:ext cx="566057" cy="8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721531" y="2046514"/>
            <a:ext cx="8011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02630" y="1500332"/>
            <a:ext cx="1515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Word-number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of bits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6958149" y="2246812"/>
            <a:ext cx="8708" cy="1463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966857" y="4606834"/>
            <a:ext cx="0" cy="1428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958149" y="3683504"/>
            <a:ext cx="22642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N=Number of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Word locations=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addresses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4223657" y="2394857"/>
            <a:ext cx="2299063" cy="26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223657" y="2394857"/>
            <a:ext cx="2299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223657" y="2320833"/>
            <a:ext cx="2299063" cy="1524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14947" y="2443842"/>
            <a:ext cx="2307773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14947" y="2586446"/>
            <a:ext cx="2307773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214947" y="2760617"/>
            <a:ext cx="2307773" cy="8709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ight Arrow 32"/>
          <p:cNvSpPr/>
          <p:nvPr/>
        </p:nvSpPr>
        <p:spPr>
          <a:xfrm>
            <a:off x="2325189" y="2664823"/>
            <a:ext cx="1802674" cy="957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412273" y="2246812"/>
            <a:ext cx="1506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Address Bus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2325189" y="3431177"/>
            <a:ext cx="1802674" cy="16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Arrow 41"/>
          <p:cNvSpPr/>
          <p:nvPr/>
        </p:nvSpPr>
        <p:spPr>
          <a:xfrm>
            <a:off x="2133600" y="3431177"/>
            <a:ext cx="191589" cy="1654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2363717" y="3804642"/>
            <a:ext cx="141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Data Bus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219538" y="2151407"/>
            <a:ext cx="1111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Address 0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48" name="Elbow Connector 47"/>
          <p:cNvCxnSpPr>
            <a:stCxn id="44" idx="1"/>
          </p:cNvCxnSpPr>
          <p:nvPr/>
        </p:nvCxnSpPr>
        <p:spPr>
          <a:xfrm rot="10800000">
            <a:off x="6522720" y="2246813"/>
            <a:ext cx="696818" cy="89261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758545" y="5957455"/>
            <a:ext cx="1322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Address N-1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51" name="Elbow Connector 50"/>
          <p:cNvCxnSpPr>
            <a:stCxn id="49" idx="1"/>
          </p:cNvCxnSpPr>
          <p:nvPr/>
        </p:nvCxnSpPr>
        <p:spPr>
          <a:xfrm rot="10800000">
            <a:off x="6522721" y="6035041"/>
            <a:ext cx="1235825" cy="107081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389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25"/>
            <a:ext cx="10515600" cy="730295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Data Representation with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k-bit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words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31520"/>
            <a:ext cx="12131040" cy="6126480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Non negative integers with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k bits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b="1" baseline="30000" dirty="0" smtClean="0">
                <a:solidFill>
                  <a:schemeClr val="accent5">
                    <a:lumMod val="75000"/>
                  </a:schemeClr>
                </a:solidFill>
              </a:rPr>
              <a:t>k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words mapped on: 0 to 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k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-1</a:t>
            </a:r>
          </a:p>
          <a:p>
            <a:endParaRPr lang="en-US" baseline="30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baseline="300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baseline="30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baseline="300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Integers with k bits, words mapped on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-(2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k-1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-1) to 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k-1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-1 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l-GR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mtClean="0">
                <a:solidFill>
                  <a:schemeClr val="accent5">
                    <a:lumMod val="75000"/>
                  </a:schemeClr>
                </a:solidFill>
              </a:rPr>
              <a:t>Mapping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of non negative integers: 0000…0</a:t>
            </a:r>
            <a:r>
              <a:rPr lang="en-US" baseline="-25000" dirty="0" smtClean="0">
                <a:solidFill>
                  <a:schemeClr val="accent5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→0</a:t>
            </a:r>
            <a:r>
              <a:rPr lang="en-US" baseline="-25000" dirty="0" smtClean="0">
                <a:solidFill>
                  <a:schemeClr val="accent5">
                    <a:lumMod val="75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  11111…11</a:t>
            </a:r>
            <a:r>
              <a:rPr lang="en-US" baseline="-25000" dirty="0" smtClean="0">
                <a:solidFill>
                  <a:schemeClr val="accent5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→2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k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-1</a:t>
            </a:r>
            <a:r>
              <a:rPr lang="en-US" baseline="-25000" dirty="0" smtClean="0">
                <a:solidFill>
                  <a:schemeClr val="accent5">
                    <a:lumMod val="75000"/>
                  </a:schemeClr>
                </a:solidFill>
              </a:rPr>
              <a:t>D</a:t>
            </a:r>
            <a:endParaRPr lang="en-US" baseline="-250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049486" y="1149531"/>
            <a:ext cx="17417" cy="731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16060" y="20029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659085" y="1845778"/>
            <a:ext cx="69669" cy="66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9486" y="1845778"/>
            <a:ext cx="79255" cy="79255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3762103" y="1881051"/>
            <a:ext cx="55038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8977" y="1830147"/>
            <a:ext cx="79255" cy="79255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5312228" y="1845777"/>
            <a:ext cx="69669" cy="66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965371" y="1843307"/>
            <a:ext cx="69669" cy="66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821175" y="1852357"/>
            <a:ext cx="69669" cy="66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543076" y="20029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84197" y="200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87527" y="20029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740001" y="200297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-2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96312" y="1970706"/>
            <a:ext cx="625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-1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50337" y="2004759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….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4281120" y="3282231"/>
            <a:ext cx="0" cy="1104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15224" y="4320659"/>
            <a:ext cx="7505323" cy="90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26908" y="4640831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-(2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k-1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-1)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35744" y="4579667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k-1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-1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94319" y="46037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7435744" y="4293498"/>
            <a:ext cx="69669" cy="66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102151" y="4320659"/>
            <a:ext cx="69669" cy="66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70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0149" y="25350"/>
            <a:ext cx="12131040" cy="6126480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Non negative reals with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k bits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b="1" baseline="30000" dirty="0" smtClean="0">
                <a:solidFill>
                  <a:schemeClr val="accent5">
                    <a:lumMod val="75000"/>
                  </a:schemeClr>
                </a:solidFill>
              </a:rPr>
              <a:t>k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words, k-1 bits integer and 1 bit fractional 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mapped on: 0 to 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k-</a:t>
            </a:r>
            <a:r>
              <a:rPr lang="en-US" baseline="30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-1+(1/2)</a:t>
            </a:r>
          </a:p>
          <a:p>
            <a:endParaRPr lang="en-US" baseline="300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baseline="300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baseline="30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baseline="300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049486" y="1149531"/>
            <a:ext cx="17417" cy="731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16060" y="20029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659085" y="1845778"/>
            <a:ext cx="69669" cy="66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9486" y="1845778"/>
            <a:ext cx="79255" cy="79255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3762103" y="1917265"/>
            <a:ext cx="55038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7005" y="1892659"/>
            <a:ext cx="79255" cy="79255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5312228" y="1845777"/>
            <a:ext cx="69669" cy="66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965371" y="1843307"/>
            <a:ext cx="69669" cy="66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821175" y="1852357"/>
            <a:ext cx="69669" cy="66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543076" y="20029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84197" y="200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87527" y="20029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740001" y="200297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k-1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-2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96312" y="1970706"/>
            <a:ext cx="79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k-1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-1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50337" y="2004759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390931" y="1876354"/>
            <a:ext cx="0" cy="32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90931" y="1830147"/>
            <a:ext cx="0" cy="1405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24673" y="1876354"/>
            <a:ext cx="18107" cy="16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024673" y="1869774"/>
            <a:ext cx="0" cy="1331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685576" y="1830147"/>
            <a:ext cx="27161" cy="1405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130012" y="1852357"/>
            <a:ext cx="54321" cy="1506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760851" y="1884506"/>
            <a:ext cx="47052" cy="1184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596260" y="1262612"/>
            <a:ext cx="1497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</a:rPr>
              <a:t>k-1</a:t>
            </a:r>
            <a:r>
              <a:rPr lang="en-US" dirty="0" smtClean="0">
                <a:solidFill>
                  <a:srgbClr val="FF0000"/>
                </a:solidFill>
              </a:rPr>
              <a:t>-1+(1/2)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16060" y="-1267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45" name="Elbow Connector 44"/>
          <p:cNvCxnSpPr/>
          <p:nvPr/>
        </p:nvCxnSpPr>
        <p:spPr>
          <a:xfrm rot="5400000" flipH="1" flipV="1">
            <a:off x="8682380" y="1672964"/>
            <a:ext cx="377593" cy="126547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36694" y="1416779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1/2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79319" y="1460440"/>
            <a:ext cx="602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3/2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186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0149" y="25350"/>
            <a:ext cx="12131040" cy="6126480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Non negative reals with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k bits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b="1" baseline="30000" dirty="0" smtClean="0">
                <a:solidFill>
                  <a:schemeClr val="accent5">
                    <a:lumMod val="75000"/>
                  </a:schemeClr>
                </a:solidFill>
              </a:rPr>
              <a:t>k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words, k-2 bits integer and 2 bit fractional 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mapped on: 0 to 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k-</a:t>
            </a:r>
            <a:r>
              <a:rPr lang="en-US" baseline="30000" dirty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-1+</a:t>
            </a:r>
            <a:r>
              <a:rPr lang="en-US" dirty="0" smtClean="0">
                <a:solidFill>
                  <a:srgbClr val="00B050"/>
                </a:solidFill>
              </a:rPr>
              <a:t>(3/4)</a:t>
            </a:r>
          </a:p>
          <a:p>
            <a:endParaRPr lang="en-US" baseline="300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baseline="300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baseline="30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baseline="30000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Accuracy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(resolution): the closest distance to 0: here is 1/4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049486" y="1149531"/>
            <a:ext cx="17417" cy="731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16060" y="20029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659085" y="1845778"/>
            <a:ext cx="69669" cy="66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9486" y="1845778"/>
            <a:ext cx="79255" cy="79255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3762103" y="1917265"/>
            <a:ext cx="55038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7005" y="1892659"/>
            <a:ext cx="79255" cy="79255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5312228" y="1845777"/>
            <a:ext cx="69669" cy="66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965371" y="1843307"/>
            <a:ext cx="69669" cy="66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821175" y="1852357"/>
            <a:ext cx="69669" cy="66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543076" y="20029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84197" y="200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87527" y="20029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740001" y="200297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k-2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-2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96312" y="1970706"/>
            <a:ext cx="79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k-2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-1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50337" y="2004759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390931" y="1876354"/>
            <a:ext cx="0" cy="32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90931" y="1830147"/>
            <a:ext cx="0" cy="1405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24673" y="1876354"/>
            <a:ext cx="18107" cy="16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024673" y="1869774"/>
            <a:ext cx="0" cy="1331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685576" y="1830147"/>
            <a:ext cx="27161" cy="1405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130012" y="1852357"/>
            <a:ext cx="54321" cy="1506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760851" y="1884506"/>
            <a:ext cx="47052" cy="1184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947150" y="1145959"/>
            <a:ext cx="1497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</a:rPr>
              <a:t>k-2</a:t>
            </a:r>
            <a:r>
              <a:rPr lang="en-US" dirty="0" smtClean="0">
                <a:solidFill>
                  <a:srgbClr val="FF0000"/>
                </a:solidFill>
              </a:rPr>
              <a:t>-1+(2/4)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16060" y="-1267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217746" y="1869774"/>
            <a:ext cx="0" cy="10093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43076" y="1908964"/>
            <a:ext cx="0" cy="9400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47925" y="1682750"/>
            <a:ext cx="0" cy="862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187527" y="1876354"/>
            <a:ext cx="0" cy="9435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489213" y="1876354"/>
            <a:ext cx="69615" cy="9435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884197" y="1892659"/>
            <a:ext cx="0" cy="11031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947150" y="1892659"/>
            <a:ext cx="0" cy="7804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9175750" y="2127250"/>
            <a:ext cx="1549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2</a:t>
            </a:r>
            <a:r>
              <a:rPr lang="en-US" baseline="30000" dirty="0" smtClean="0">
                <a:solidFill>
                  <a:srgbClr val="00B050"/>
                </a:solidFill>
              </a:rPr>
              <a:t>k-2</a:t>
            </a:r>
            <a:r>
              <a:rPr lang="en-US" dirty="0" smtClean="0">
                <a:solidFill>
                  <a:srgbClr val="00B050"/>
                </a:solidFill>
              </a:rPr>
              <a:t>-1+(3/4)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47" name="Elbow Connector 46"/>
          <p:cNvCxnSpPr>
            <a:endCxn id="45" idx="1"/>
          </p:cNvCxnSpPr>
          <p:nvPr/>
        </p:nvCxnSpPr>
        <p:spPr>
          <a:xfrm rot="16200000" flipH="1">
            <a:off x="8890845" y="2027011"/>
            <a:ext cx="341210" cy="2286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963509" y="139775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1/4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58281" y="136302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5/4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53" name="Straight Arrow Connector 52"/>
          <p:cNvCxnSpPr>
            <a:endCxn id="50" idx="2"/>
          </p:cNvCxnSpPr>
          <p:nvPr/>
        </p:nvCxnSpPr>
        <p:spPr>
          <a:xfrm flipV="1">
            <a:off x="4217745" y="1767087"/>
            <a:ext cx="1" cy="14968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4844762" y="1625369"/>
            <a:ext cx="0" cy="33877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endCxn id="42" idx="1"/>
          </p:cNvCxnSpPr>
          <p:nvPr/>
        </p:nvCxnSpPr>
        <p:spPr>
          <a:xfrm rot="5400000" flipH="1" flipV="1">
            <a:off x="8572983" y="1518493"/>
            <a:ext cx="562034" cy="186299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8695925" y="1884506"/>
            <a:ext cx="0" cy="79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504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Number Systems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A number representation at any base (b) system (non negative real):</a:t>
            </a: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</a:rPr>
              <a:t>m-1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*b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m-1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+a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</a:rPr>
              <a:t>m-2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*b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m-2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+…+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l-GR" sz="2000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*b</a:t>
            </a:r>
            <a:r>
              <a:rPr lang="el-GR" sz="2000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*b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l-GR" sz="2000" baseline="-25000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*b</a:t>
            </a:r>
            <a:r>
              <a:rPr lang="el-GR" sz="2000" baseline="30000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</a:rPr>
              <a:t>-1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*b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-1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+a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l-GR" sz="2000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*b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l-GR" sz="2000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+….+a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</a:rPr>
              <a:t>-k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*b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-k</a:t>
            </a:r>
          </a:p>
          <a:p>
            <a:endParaRPr lang="en-US" sz="2000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			Integer part                                          fractional part</a:t>
            </a: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Example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Decimal: 1078.25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</a:rPr>
              <a:t>D</a:t>
            </a: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1*10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+0*10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+7*10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+8*10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sz="2000" dirty="0" smtClean="0">
                <a:solidFill>
                  <a:srgbClr val="002060"/>
                </a:solidFill>
              </a:rPr>
              <a:t>2*10</a:t>
            </a:r>
            <a:r>
              <a:rPr lang="en-US" sz="2000" baseline="30000" dirty="0" smtClean="0">
                <a:solidFill>
                  <a:srgbClr val="002060"/>
                </a:solidFill>
              </a:rPr>
              <a:t>-1</a:t>
            </a:r>
            <a:r>
              <a:rPr lang="en-US" sz="2000" dirty="0" smtClean="0">
                <a:solidFill>
                  <a:srgbClr val="002060"/>
                </a:solidFill>
              </a:rPr>
              <a:t>+5*10</a:t>
            </a:r>
            <a:r>
              <a:rPr lang="en-US" sz="2000" baseline="30000" dirty="0" smtClean="0">
                <a:solidFill>
                  <a:srgbClr val="002060"/>
                </a:solidFill>
              </a:rPr>
              <a:t>-2</a:t>
            </a: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Example Binary: 10000110110.01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</a:rPr>
              <a:t>B      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(=1078.25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1*2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10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+0*2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+0*2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+0*2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+0*2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+1*2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+1*2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+0*2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+1*2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+1*2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+0*2</a:t>
            </a:r>
            <a:r>
              <a:rPr lang="en-US" sz="2000" baseline="30000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sz="2000" dirty="0" smtClean="0">
                <a:solidFill>
                  <a:srgbClr val="002060"/>
                </a:solidFill>
              </a:rPr>
              <a:t>0*2</a:t>
            </a:r>
            <a:r>
              <a:rPr lang="en-US" sz="2000" baseline="30000" dirty="0" smtClean="0">
                <a:solidFill>
                  <a:srgbClr val="002060"/>
                </a:solidFill>
              </a:rPr>
              <a:t>-1</a:t>
            </a:r>
            <a:r>
              <a:rPr lang="en-US" sz="2000" dirty="0" smtClean="0">
                <a:solidFill>
                  <a:srgbClr val="002060"/>
                </a:solidFill>
              </a:rPr>
              <a:t>+1*2</a:t>
            </a:r>
            <a:r>
              <a:rPr lang="en-US" sz="2000" baseline="30000" dirty="0" smtClean="0">
                <a:solidFill>
                  <a:srgbClr val="002060"/>
                </a:solidFill>
              </a:rPr>
              <a:t>-2</a:t>
            </a:r>
            <a:endParaRPr lang="en-US" sz="2000" baseline="30000" dirty="0">
              <a:solidFill>
                <a:srgbClr val="002060"/>
              </a:solidFill>
            </a:endParaRPr>
          </a:p>
          <a:p>
            <a:endParaRPr lang="en-US" sz="2000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000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Most Significant Bit (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msb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)                Least Significant Bit (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lsb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000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000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000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000" baseline="300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249378" y="2761307"/>
            <a:ext cx="4291343" cy="90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49362" y="2779414"/>
            <a:ext cx="2353901" cy="9053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 rot="10800000" flipV="1">
            <a:off x="1837853" y="4372823"/>
            <a:ext cx="1095470" cy="986827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H="1">
            <a:off x="4309450" y="4508625"/>
            <a:ext cx="1068309" cy="470780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33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25"/>
            <a:ext cx="10515600" cy="64320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Computer Architecture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33" y="644434"/>
            <a:ext cx="11889378" cy="6148252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Data bus: No of bits (wires)= number of bits in the CPU/memory word</a:t>
            </a:r>
          </a:p>
          <a:p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Address bus bits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= ⌈log</a:t>
            </a:r>
            <a:r>
              <a:rPr lang="en-US" sz="2400" baseline="-25000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N⌉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=log</a:t>
            </a:r>
            <a:r>
              <a:rPr lang="en-US" sz="2400" baseline="-25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N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iff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integer, else the next greater integer than log</a:t>
            </a:r>
            <a:r>
              <a:rPr lang="en-US" sz="2400" baseline="-25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N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(the ceiling of log</a:t>
            </a:r>
            <a:r>
              <a:rPr lang="en-US" sz="2400" baseline="-25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N)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40524" y="2246812"/>
            <a:ext cx="1384665" cy="1463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Central</a:t>
            </a:r>
          </a:p>
          <a:p>
            <a:pPr algn="ctr"/>
            <a:r>
              <a:rPr lang="en-US" sz="1200" dirty="0" smtClean="0"/>
              <a:t>Processing </a:t>
            </a:r>
          </a:p>
          <a:p>
            <a:pPr algn="ctr"/>
            <a:r>
              <a:rPr lang="en-US" sz="1200" dirty="0" smtClean="0"/>
              <a:t>Unit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4214947" y="2246812"/>
            <a:ext cx="2307773" cy="3788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223657" y="2037806"/>
            <a:ext cx="566057" cy="8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721531" y="2046514"/>
            <a:ext cx="8011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02630" y="1500332"/>
            <a:ext cx="1515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Word-number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of bits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6958149" y="2246812"/>
            <a:ext cx="8708" cy="1463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966857" y="4606834"/>
            <a:ext cx="0" cy="1428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958149" y="3683504"/>
            <a:ext cx="22642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N=Number of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Word locations=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addresses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4223657" y="2394857"/>
            <a:ext cx="2299063" cy="26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223657" y="2394857"/>
            <a:ext cx="2299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223657" y="2320833"/>
            <a:ext cx="2299063" cy="1524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14947" y="2443842"/>
            <a:ext cx="2307773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14947" y="2586446"/>
            <a:ext cx="2307773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214947" y="2760617"/>
            <a:ext cx="2307773" cy="8709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ight Arrow 32"/>
          <p:cNvSpPr/>
          <p:nvPr/>
        </p:nvSpPr>
        <p:spPr>
          <a:xfrm>
            <a:off x="2325189" y="2664823"/>
            <a:ext cx="1802674" cy="957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412273" y="2246812"/>
            <a:ext cx="1506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Address Bus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2325189" y="3431177"/>
            <a:ext cx="1802674" cy="16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Arrow 41"/>
          <p:cNvSpPr/>
          <p:nvPr/>
        </p:nvSpPr>
        <p:spPr>
          <a:xfrm>
            <a:off x="2133600" y="3431177"/>
            <a:ext cx="191589" cy="1654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2363717" y="3804642"/>
            <a:ext cx="141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Data Bus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219538" y="2151407"/>
            <a:ext cx="1111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Address 0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48" name="Elbow Connector 47"/>
          <p:cNvCxnSpPr>
            <a:stCxn id="44" idx="1"/>
          </p:cNvCxnSpPr>
          <p:nvPr/>
        </p:nvCxnSpPr>
        <p:spPr>
          <a:xfrm rot="10800000">
            <a:off x="6522720" y="2246813"/>
            <a:ext cx="696818" cy="89261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758545" y="5957455"/>
            <a:ext cx="1322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Address N-1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51" name="Elbow Connector 50"/>
          <p:cNvCxnSpPr>
            <a:stCxn id="49" idx="1"/>
          </p:cNvCxnSpPr>
          <p:nvPr/>
        </p:nvCxnSpPr>
        <p:spPr>
          <a:xfrm rot="10800000">
            <a:off x="6522721" y="6035041"/>
            <a:ext cx="1235825" cy="107081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337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Backup slides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for Number Systems: multiplication/division by a base power (repetition from elementary school)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Decimal:  12300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*100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=12300</a:t>
            </a:r>
            <a:r>
              <a:rPr lang="en-US" dirty="0" smtClean="0">
                <a:solidFill>
                  <a:srgbClr val="FF0000"/>
                </a:solidFill>
              </a:rPr>
              <a:t>00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D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(shift left, symbol &lt;&lt;)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12300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/10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=1230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D   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(shift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right, &gt;&gt;)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endParaRPr lang="en-US" baseline="-250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endParaRPr lang="en-US" baseline="-250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Binary: 1100100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*100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=1100100</a:t>
            </a:r>
            <a:r>
              <a:rPr lang="en-US" dirty="0" smtClean="0">
                <a:solidFill>
                  <a:srgbClr val="FF0000"/>
                </a:solidFill>
              </a:rPr>
              <a:t>00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B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(shift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left, &lt;&lt;)</a:t>
            </a:r>
            <a:endParaRPr lang="en-US" baseline="-25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1100100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/10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=110010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B   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shift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right, &gt;&gt;)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endParaRPr lang="en-US" baseline="-250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endParaRPr lang="en-US" baseline="-25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703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Backup slides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for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Number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Systems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: Addition/Subtraction example with positive numbers (repetition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from elementary school)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" y="1560448"/>
            <a:ext cx="11954256" cy="5178679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 137         Decimal: a)  7*10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+6*10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=</a:t>
            </a:r>
            <a:r>
              <a:rPr lang="en-US" dirty="0" smtClean="0">
                <a:solidFill>
                  <a:srgbClr val="00B0F0"/>
                </a:solidFill>
              </a:rPr>
              <a:t>1*10</a:t>
            </a:r>
            <a:r>
              <a:rPr lang="en-US" baseline="30000" dirty="0" smtClean="0">
                <a:solidFill>
                  <a:srgbClr val="00B0F0"/>
                </a:solidFill>
              </a:rPr>
              <a:t>1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+3*10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0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 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</a:rPr>
              <a:t>876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                       b) 3*10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+7*10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en-US" dirty="0" smtClean="0">
                <a:solidFill>
                  <a:srgbClr val="00B0F0"/>
                </a:solidFill>
              </a:rPr>
              <a:t>1*10</a:t>
            </a:r>
            <a:r>
              <a:rPr lang="en-US" baseline="30000" dirty="0" smtClean="0">
                <a:solidFill>
                  <a:srgbClr val="00B0F0"/>
                </a:solidFill>
              </a:rPr>
              <a:t>1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=</a:t>
            </a:r>
            <a:r>
              <a:rPr lang="en-US" dirty="0" smtClean="0">
                <a:solidFill>
                  <a:srgbClr val="00B050"/>
                </a:solidFill>
              </a:rPr>
              <a:t>1*10</a:t>
            </a:r>
            <a:r>
              <a:rPr lang="en-US" baseline="30000" dirty="0" smtClean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+1*10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1013                          c) 1*10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+8*10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en-US" dirty="0" smtClean="0">
                <a:solidFill>
                  <a:srgbClr val="00B050"/>
                </a:solidFill>
              </a:rPr>
              <a:t>1*10</a:t>
            </a:r>
            <a:r>
              <a:rPr lang="en-US" baseline="30000" dirty="0" smtClean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=1*10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+0*10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  <a:p>
            <a:endParaRPr lang="en-US" baseline="30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1001       Binary: a) 1*2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+1*2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=</a:t>
            </a:r>
            <a:r>
              <a:rPr lang="en-US" dirty="0" smtClean="0">
                <a:solidFill>
                  <a:srgbClr val="00B0F0"/>
                </a:solidFill>
              </a:rPr>
              <a:t>1*2</a:t>
            </a:r>
            <a:r>
              <a:rPr lang="en-US" baseline="30000" dirty="0" smtClean="0">
                <a:solidFill>
                  <a:srgbClr val="00B0F0"/>
                </a:solidFill>
              </a:rPr>
              <a:t>1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+0*2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+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</a:rPr>
              <a:t>1011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                   b)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0*2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+1*2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en-US" dirty="0" smtClean="0">
                <a:solidFill>
                  <a:srgbClr val="00B0F0"/>
                </a:solidFill>
              </a:rPr>
              <a:t>1*2</a:t>
            </a:r>
            <a:r>
              <a:rPr lang="en-US" baseline="30000" dirty="0" smtClean="0">
                <a:solidFill>
                  <a:srgbClr val="00B0F0"/>
                </a:solidFill>
              </a:rPr>
              <a:t>1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=</a:t>
            </a:r>
            <a:r>
              <a:rPr lang="en-US" dirty="0" smtClean="0">
                <a:solidFill>
                  <a:srgbClr val="00B050"/>
                </a:solidFill>
              </a:rPr>
              <a:t>1*2</a:t>
            </a:r>
            <a:r>
              <a:rPr lang="en-US" baseline="30000" dirty="0">
                <a:solidFill>
                  <a:srgbClr val="00B050"/>
                </a:solidFill>
              </a:rPr>
              <a:t>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+0*2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10100                     c) 0*2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+0*2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en-US" dirty="0" smtClean="0">
                <a:solidFill>
                  <a:srgbClr val="00B050"/>
                </a:solidFill>
              </a:rPr>
              <a:t>1*2</a:t>
            </a:r>
            <a:r>
              <a:rPr lang="en-US" baseline="30000" dirty="0" smtClean="0">
                <a:solidFill>
                  <a:srgbClr val="00B050"/>
                </a:solidFill>
              </a:rPr>
              <a:t>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=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1*2</a:t>
            </a:r>
            <a:r>
              <a:rPr lang="en-US" baseline="30000" dirty="0">
                <a:solidFill>
                  <a:schemeClr val="accent5">
                    <a:lumMod val="75000"/>
                  </a:schemeClr>
                </a:solidFill>
              </a:rPr>
              <a:t>2 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   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(zero carry)</a:t>
            </a:r>
            <a:endParaRPr lang="en-US" baseline="30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aseline="30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d) 1*2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+1*2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3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=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1*2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4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0*2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3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870448" y="1906048"/>
            <a:ext cx="9144" cy="2834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897880" y="2385631"/>
            <a:ext cx="1005840" cy="2560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102352" y="3803427"/>
            <a:ext cx="45720" cy="2743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102352" y="4352544"/>
            <a:ext cx="795528" cy="228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lbow Connector 4"/>
          <p:cNvCxnSpPr/>
          <p:nvPr/>
        </p:nvCxnSpPr>
        <p:spPr>
          <a:xfrm rot="5400000">
            <a:off x="6376087" y="4950941"/>
            <a:ext cx="510746" cy="82379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46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7724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Number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Systems</a:t>
            </a:r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b=2: 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1’s Complement 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</a:rPr>
              <a:t>Συμπλήρωμα του 1)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55192"/>
            <a:ext cx="12124944" cy="6202807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For  a binary number A with b=2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A=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baseline="-25000" dirty="0">
                <a:solidFill>
                  <a:schemeClr val="accent1">
                    <a:lumMod val="75000"/>
                  </a:schemeClr>
                </a:solidFill>
              </a:rPr>
              <a:t>m-1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*b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m-1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+a</a:t>
            </a:r>
            <a:r>
              <a:rPr lang="en-US" baseline="-25000" dirty="0">
                <a:solidFill>
                  <a:schemeClr val="accent1">
                    <a:lumMod val="75000"/>
                  </a:schemeClr>
                </a:solidFill>
              </a:rPr>
              <a:t>m-2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*b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m-2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+…+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l-GR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*b</a:t>
            </a:r>
            <a:r>
              <a:rPr lang="el-GR" baseline="30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baseline="-25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*b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l-GR" baseline="-25000" dirty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*b</a:t>
            </a:r>
            <a:r>
              <a:rPr lang="el-GR" baseline="30000" dirty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baseline="-25000" dirty="0">
                <a:solidFill>
                  <a:schemeClr val="accent1">
                    <a:lumMod val="75000"/>
                  </a:schemeClr>
                </a:solidFill>
              </a:rPr>
              <a:t>-1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*b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-1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+a</a:t>
            </a:r>
            <a:r>
              <a:rPr lang="en-US" baseline="-250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l-GR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*b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l-GR" baseline="30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+….+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-k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*b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-k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A=a</a:t>
            </a:r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m-1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m-1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+a</a:t>
            </a:r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m-2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m-2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+…+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l-GR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*2</a:t>
            </a:r>
            <a:r>
              <a:rPr lang="el-GR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l-GR" baseline="-25000" dirty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*2</a:t>
            </a:r>
            <a:r>
              <a:rPr lang="el-GR" baseline="30000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dirty="0" smtClean="0">
                <a:solidFill>
                  <a:srgbClr val="002060"/>
                </a:solidFill>
              </a:rPr>
              <a:t>a</a:t>
            </a:r>
            <a:r>
              <a:rPr lang="en-US" baseline="-25000" dirty="0" smtClean="0">
                <a:solidFill>
                  <a:srgbClr val="002060"/>
                </a:solidFill>
              </a:rPr>
              <a:t>-1</a:t>
            </a:r>
            <a:r>
              <a:rPr lang="en-US" dirty="0" smtClean="0">
                <a:solidFill>
                  <a:srgbClr val="002060"/>
                </a:solidFill>
              </a:rPr>
              <a:t>*2</a:t>
            </a:r>
            <a:r>
              <a:rPr lang="en-US" baseline="30000" dirty="0" smtClean="0">
                <a:solidFill>
                  <a:srgbClr val="002060"/>
                </a:solidFill>
              </a:rPr>
              <a:t>-1</a:t>
            </a:r>
            <a:r>
              <a:rPr lang="en-US" dirty="0" smtClean="0">
                <a:solidFill>
                  <a:srgbClr val="002060"/>
                </a:solidFill>
              </a:rPr>
              <a:t>+a</a:t>
            </a:r>
            <a:r>
              <a:rPr lang="en-US" baseline="-25000" dirty="0" smtClean="0">
                <a:solidFill>
                  <a:srgbClr val="002060"/>
                </a:solidFill>
              </a:rPr>
              <a:t>-</a:t>
            </a:r>
            <a:r>
              <a:rPr lang="el-GR" baseline="-25000" dirty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*2</a:t>
            </a:r>
            <a:r>
              <a:rPr lang="en-US" baseline="30000" dirty="0" smtClean="0">
                <a:solidFill>
                  <a:srgbClr val="002060"/>
                </a:solidFill>
              </a:rPr>
              <a:t>-</a:t>
            </a:r>
            <a:r>
              <a:rPr lang="el-GR" baseline="30000" dirty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+….+2</a:t>
            </a:r>
            <a:r>
              <a:rPr lang="en-US" baseline="-25000" dirty="0" smtClean="0">
                <a:solidFill>
                  <a:srgbClr val="002060"/>
                </a:solidFill>
              </a:rPr>
              <a:t>-k</a:t>
            </a:r>
            <a:r>
              <a:rPr lang="en-US" dirty="0" smtClean="0">
                <a:solidFill>
                  <a:srgbClr val="002060"/>
                </a:solidFill>
              </a:rPr>
              <a:t>*b</a:t>
            </a:r>
            <a:r>
              <a:rPr lang="en-US" baseline="30000" dirty="0" smtClean="0">
                <a:solidFill>
                  <a:srgbClr val="002060"/>
                </a:solidFill>
              </a:rPr>
              <a:t>-k</a:t>
            </a:r>
            <a:endParaRPr lang="en-US" baseline="30000" dirty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rgbClr val="FF0000"/>
                </a:solidFill>
              </a:rPr>
              <a:t>1’s C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the negative of A is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Ā=2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-A-2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-k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Example with a 5-bit integer number (m=5) the A= 01011.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100000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-A           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-  01011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=                  10101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-k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 -00001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=                  10100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 Ā has all the bits of A inverted.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With n bits we produce 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-1 numbers, because it has 0=00000=11111 (double 0)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45836" y="294436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1495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7724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Number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Systems</a:t>
            </a:r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b=2: 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’s Complement 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</a:rPr>
              <a:t>Συμπλήρωμα του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55192"/>
            <a:ext cx="12124944" cy="6202807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For  a binary number A with b=2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A=a</a:t>
            </a:r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m-1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m-1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+a</a:t>
            </a:r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m-2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m-2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+…+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l-GR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*2</a:t>
            </a:r>
            <a:r>
              <a:rPr lang="el-GR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l-GR" baseline="-25000" dirty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*2</a:t>
            </a:r>
            <a:r>
              <a:rPr lang="el-GR" baseline="30000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dirty="0" smtClean="0">
                <a:solidFill>
                  <a:srgbClr val="002060"/>
                </a:solidFill>
              </a:rPr>
              <a:t>a</a:t>
            </a:r>
            <a:r>
              <a:rPr lang="en-US" baseline="-25000" dirty="0" smtClean="0">
                <a:solidFill>
                  <a:srgbClr val="002060"/>
                </a:solidFill>
              </a:rPr>
              <a:t>-1</a:t>
            </a:r>
            <a:r>
              <a:rPr lang="en-US" dirty="0" smtClean="0">
                <a:solidFill>
                  <a:srgbClr val="002060"/>
                </a:solidFill>
              </a:rPr>
              <a:t>*2</a:t>
            </a:r>
            <a:r>
              <a:rPr lang="en-US" baseline="30000" dirty="0" smtClean="0">
                <a:solidFill>
                  <a:srgbClr val="002060"/>
                </a:solidFill>
              </a:rPr>
              <a:t>-1</a:t>
            </a:r>
            <a:r>
              <a:rPr lang="en-US" dirty="0" smtClean="0">
                <a:solidFill>
                  <a:srgbClr val="002060"/>
                </a:solidFill>
              </a:rPr>
              <a:t>+a</a:t>
            </a:r>
            <a:r>
              <a:rPr lang="en-US" baseline="-25000" dirty="0" smtClean="0">
                <a:solidFill>
                  <a:srgbClr val="002060"/>
                </a:solidFill>
              </a:rPr>
              <a:t>-</a:t>
            </a:r>
            <a:r>
              <a:rPr lang="el-GR" baseline="-25000" dirty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*2</a:t>
            </a:r>
            <a:r>
              <a:rPr lang="en-US" baseline="30000" dirty="0" smtClean="0">
                <a:solidFill>
                  <a:srgbClr val="002060"/>
                </a:solidFill>
              </a:rPr>
              <a:t>-</a:t>
            </a:r>
            <a:r>
              <a:rPr lang="el-GR" baseline="30000" dirty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+….+2</a:t>
            </a:r>
            <a:r>
              <a:rPr lang="en-US" baseline="-25000" dirty="0" smtClean="0">
                <a:solidFill>
                  <a:srgbClr val="002060"/>
                </a:solidFill>
              </a:rPr>
              <a:t>-k</a:t>
            </a:r>
            <a:r>
              <a:rPr lang="en-US" dirty="0" smtClean="0">
                <a:solidFill>
                  <a:srgbClr val="002060"/>
                </a:solidFill>
              </a:rPr>
              <a:t>*b</a:t>
            </a:r>
            <a:r>
              <a:rPr lang="en-US" baseline="30000" dirty="0" smtClean="0">
                <a:solidFill>
                  <a:srgbClr val="002060"/>
                </a:solidFill>
              </a:rPr>
              <a:t>-k</a:t>
            </a:r>
            <a:endParaRPr lang="en-US" baseline="30000" dirty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’s C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the negative of A is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Ā=2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-A</a:t>
            </a:r>
            <a:endParaRPr lang="en-US" baseline="30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Example with a 5-bit integer number (m=5) the A= 01011.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100000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-A           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-  01011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=                  10101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 Ā has all the bits of A inverted and we add a “1” at the least significant bit (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lsb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OR: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 2’s C of A is the 1’s C with the addition of the “1” at the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lsb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45836" y="294436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4047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809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Number Systems</a:t>
            </a:r>
            <a:r>
              <a:rPr lang="el-GR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b=2: </a:t>
            </a:r>
            <a:r>
              <a:rPr lang="en-US" sz="3600" b="1" i="1" dirty="0">
                <a:solidFill>
                  <a:schemeClr val="accent1">
                    <a:lumMod val="50000"/>
                  </a:schemeClr>
                </a:solidFill>
              </a:rPr>
              <a:t>1’s 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</a:rPr>
              <a:t>and 2’s Complements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" y="700912"/>
            <a:ext cx="12027408" cy="606564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 all systems (1’s C and 2’s C) the positive numbers have the same representation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Example with 4-bit integers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Positive  Negatives 1’s C  Negatives 2’s C (advantage: one representation for 0)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8                                                                     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1000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lain" startAt="7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0111        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1000                                    1001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AutoNum type="arabicPlain" startAt="6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0110        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1001                                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1010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AutoNum type="arabicPlain" startAt="5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0101          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1010                                  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1011</a:t>
            </a:r>
          </a:p>
          <a:p>
            <a:pPr marL="457200" indent="-457200">
              <a:buAutoNum type="arabicPlain" startAt="4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0100             1011                                    1100</a:t>
            </a:r>
          </a:p>
          <a:p>
            <a:pPr marL="457200" indent="-457200">
              <a:buAutoNum type="arabicPlain" startAt="3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0011             1100                                 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1101        </a:t>
            </a:r>
          </a:p>
          <a:p>
            <a:pPr marL="457200" indent="-457200">
              <a:buAutoNum type="arabicPlain" startAt="2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0010             1101                                  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1110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AutoNum type="arabicPlain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0001             1110                                 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1111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0      0000             1111</a:t>
            </a:r>
          </a:p>
          <a:p>
            <a:pPr marL="514350" indent="-514350">
              <a:buAutoNum type="arabicPlain" startAt="6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472184" y="1691640"/>
            <a:ext cx="0" cy="4169664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776472" y="1691640"/>
            <a:ext cx="82296" cy="425196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41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4922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Number Systems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b=2: </a:t>
            </a:r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1’s and 2’s Complements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" y="746632"/>
            <a:ext cx="12082272" cy="6111367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Using k bits to represent integers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in 1’s and 2’s Complements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40080" y="2514600"/>
            <a:ext cx="1002182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58368" y="5257800"/>
            <a:ext cx="10003536" cy="274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84648" y="1600200"/>
            <a:ext cx="27432" cy="4608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84648" y="2514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0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138928" y="2465896"/>
            <a:ext cx="118872" cy="974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802624" y="2465896"/>
            <a:ext cx="118872" cy="974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810244" y="5242853"/>
            <a:ext cx="103632" cy="847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868358" y="2474848"/>
            <a:ext cx="118872" cy="974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488915" y="5187823"/>
            <a:ext cx="118872" cy="974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146515" y="5222812"/>
            <a:ext cx="118872" cy="974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8862060" y="2699265"/>
            <a:ext cx="0" cy="2293359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21496" y="2612007"/>
            <a:ext cx="77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baseline="30000" dirty="0" smtClean="0">
                <a:solidFill>
                  <a:schemeClr val="accent1">
                    <a:lumMod val="50000"/>
                  </a:schemeClr>
                </a:solidFill>
              </a:rPr>
              <a:t>k-1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-1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09373" y="254474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-(2</a:t>
            </a:r>
            <a:r>
              <a:rPr lang="en-US" baseline="30000" dirty="0" smtClean="0">
                <a:solidFill>
                  <a:schemeClr val="accent1">
                    <a:lumMod val="50000"/>
                  </a:schemeClr>
                </a:solidFill>
              </a:rPr>
              <a:t>k-1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-1)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41683" y="5302779"/>
            <a:ext cx="784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-2</a:t>
            </a:r>
            <a:r>
              <a:rPr lang="en-US" baseline="30000" dirty="0" smtClean="0">
                <a:solidFill>
                  <a:schemeClr val="accent1">
                    <a:lumMod val="50000"/>
                  </a:schemeClr>
                </a:solidFill>
              </a:rPr>
              <a:t>k-1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95932" y="2145270"/>
            <a:ext cx="1936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1’s Complement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95933" y="2145268"/>
            <a:ext cx="1936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1’s Complement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11107" y="4854687"/>
            <a:ext cx="1936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’s Complement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927794" y="2612007"/>
            <a:ext cx="0" cy="26245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363200" y="2653761"/>
            <a:ext cx="775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∞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4118" y="2694853"/>
            <a:ext cx="775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-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∞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488915" y="2612007"/>
            <a:ext cx="0" cy="250369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80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5291" y="191589"/>
            <a:ext cx="9144000" cy="9061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Graph (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Γράφος, Γράφημα)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91589" y="953998"/>
                <a:ext cx="11773988" cy="4503417"/>
              </a:xfrm>
            </p:spPr>
            <p:txBody>
              <a:bodyPr/>
              <a:lstStyle/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Ζεύγος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G=(V, E),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όπου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V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είναι οι κόμβοι ( κόμβος,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node, vertex )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με ταυτότητα </a:t>
                </a:r>
                <a:r>
                  <a:rPr lang="en-US" i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(label)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συνήθως φυσικούς αριθμούς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(V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N)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.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E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είναι οι ακμές (ακμή,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edge),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Ε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(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VxV)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ή Ε={ (</a:t>
                </a:r>
                <a:r>
                  <a:rPr lang="en-US" dirty="0" err="1" smtClean="0">
                    <a:solidFill>
                      <a:schemeClr val="accent5">
                        <a:lumMod val="75000"/>
                      </a:schemeClr>
                    </a:solidFill>
                  </a:rPr>
                  <a:t>i.j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) | </a:t>
                </a:r>
                <a:r>
                  <a:rPr lang="en-US" dirty="0" err="1">
                    <a:solidFill>
                      <a:schemeClr val="accent5">
                        <a:lumMod val="75000"/>
                      </a:schemeClr>
                    </a:solidFill>
                  </a:rPr>
                  <a:t>i</a:t>
                </a:r>
                <a:r>
                  <a:rPr lang="en-US" dirty="0" err="1" smtClean="0">
                    <a:solidFill>
                      <a:schemeClr val="accent5">
                        <a:lumMod val="75000"/>
                      </a:schemeClr>
                    </a:solidFill>
                  </a:rPr>
                  <a:t>,j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V}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υποσύνολο των διατεταγμένων ζευγών του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V,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όπου οι ακμή (</a:t>
                </a:r>
                <a:r>
                  <a:rPr lang="en-US" dirty="0" err="1" smtClean="0">
                    <a:solidFill>
                      <a:schemeClr val="accent5">
                        <a:lumMod val="75000"/>
                      </a:schemeClr>
                    </a:solidFill>
                  </a:rPr>
                  <a:t>i.j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)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έχει φορά και αναπαρίσταται με «βέλος» από το </a:t>
                </a:r>
                <a:r>
                  <a:rPr lang="en-US" dirty="0" err="1" smtClean="0">
                    <a:solidFill>
                      <a:schemeClr val="accent5">
                        <a:lumMod val="75000"/>
                      </a:schemeClr>
                    </a:solidFill>
                  </a:rPr>
                  <a:t>i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στο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j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και ο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graph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ονομάζεται κατευθυνόμενος (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directed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).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E</a:t>
                </a:r>
                <a:r>
                  <a:rPr lang="el-GR" dirty="0" err="1" smtClean="0">
                    <a:solidFill>
                      <a:schemeClr val="accent5">
                        <a:lumMod val="75000"/>
                      </a:schemeClr>
                    </a:solidFill>
                  </a:rPr>
                  <a:t>άν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)∋</m:t>
                    </m:r>
                  </m:oMath>
                </a14:m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(</a:t>
                </a:r>
                <a:r>
                  <a:rPr lang="en-US" dirty="0" err="1" smtClean="0">
                    <a:solidFill>
                      <a:schemeClr val="accent5">
                        <a:lumMod val="75000"/>
                      </a:schemeClr>
                    </a:solidFill>
                  </a:rPr>
                  <a:t>j,i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)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ο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graph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είναι μη κατευθυνόμενος (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undirected), |E|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V(V-1)/2.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el-GR" dirty="0" smtClean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91589" y="953998"/>
                <a:ext cx="11773988" cy="4503417"/>
              </a:xfrm>
              <a:blipFill rotWithShape="0">
                <a:blip r:embed="rId3"/>
                <a:stretch>
                  <a:fillRect l="-673" t="-1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705394" y="5965371"/>
            <a:ext cx="11138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Α)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Directed Graph						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</a:rPr>
              <a:t>Β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Undirected Graph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618764" y="3493089"/>
            <a:ext cx="2673077" cy="2251709"/>
            <a:chOff x="1944" y="1428"/>
            <a:chExt cx="6120" cy="6876"/>
          </a:xfrm>
        </p:grpSpPr>
        <p:sp>
          <p:nvSpPr>
            <p:cNvPr id="9" name="Oval 3"/>
            <p:cNvSpPr>
              <a:spLocks noChangeArrowheads="1"/>
            </p:cNvSpPr>
            <p:nvPr/>
          </p:nvSpPr>
          <p:spPr bwMode="auto">
            <a:xfrm>
              <a:off x="1944" y="1500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Oval 4"/>
            <p:cNvSpPr>
              <a:spLocks noChangeArrowheads="1"/>
            </p:cNvSpPr>
            <p:nvPr/>
          </p:nvSpPr>
          <p:spPr bwMode="auto">
            <a:xfrm>
              <a:off x="6624" y="1428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" name="AutoShape 5"/>
            <p:cNvCxnSpPr>
              <a:cxnSpLocks noChangeShapeType="1"/>
            </p:cNvCxnSpPr>
            <p:nvPr/>
          </p:nvCxnSpPr>
          <p:spPr bwMode="auto">
            <a:xfrm flipV="1">
              <a:off x="3444" y="2208"/>
              <a:ext cx="3180" cy="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2004" y="4464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AutoShape 7"/>
            <p:cNvCxnSpPr>
              <a:cxnSpLocks noChangeShapeType="1"/>
            </p:cNvCxnSpPr>
            <p:nvPr/>
          </p:nvCxnSpPr>
          <p:spPr bwMode="auto">
            <a:xfrm flipH="1" flipV="1">
              <a:off x="2681" y="3340"/>
              <a:ext cx="7" cy="11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4" name="AutoShape 8"/>
            <p:cNvCxnSpPr>
              <a:cxnSpLocks noChangeShapeType="1"/>
            </p:cNvCxnSpPr>
            <p:nvPr/>
          </p:nvCxnSpPr>
          <p:spPr bwMode="auto">
            <a:xfrm flipV="1">
              <a:off x="3384" y="2760"/>
              <a:ext cx="3672" cy="22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5" name="Oval 9"/>
            <p:cNvSpPr>
              <a:spLocks noChangeArrowheads="1"/>
            </p:cNvSpPr>
            <p:nvPr/>
          </p:nvSpPr>
          <p:spPr bwMode="auto">
            <a:xfrm>
              <a:off x="6624" y="4464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6" name="AutoShape 10"/>
            <p:cNvCxnSpPr>
              <a:cxnSpLocks noChangeShapeType="1"/>
            </p:cNvCxnSpPr>
            <p:nvPr/>
          </p:nvCxnSpPr>
          <p:spPr bwMode="auto">
            <a:xfrm flipH="1">
              <a:off x="7380" y="2940"/>
              <a:ext cx="72" cy="15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7" name="Oval 11"/>
            <p:cNvSpPr>
              <a:spLocks noChangeArrowheads="1"/>
            </p:cNvSpPr>
            <p:nvPr/>
          </p:nvSpPr>
          <p:spPr bwMode="auto">
            <a:xfrm>
              <a:off x="6408" y="6864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" name="AutoShape 12"/>
            <p:cNvCxnSpPr>
              <a:cxnSpLocks noChangeShapeType="1"/>
            </p:cNvCxnSpPr>
            <p:nvPr/>
          </p:nvCxnSpPr>
          <p:spPr bwMode="auto">
            <a:xfrm flipV="1">
              <a:off x="3324" y="7536"/>
              <a:ext cx="3084" cy="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9" name="Oval 13"/>
            <p:cNvSpPr>
              <a:spLocks noChangeArrowheads="1"/>
            </p:cNvSpPr>
            <p:nvPr/>
          </p:nvSpPr>
          <p:spPr bwMode="auto">
            <a:xfrm>
              <a:off x="2004" y="6786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6527072" y="3516667"/>
            <a:ext cx="2764973" cy="2309367"/>
            <a:chOff x="1980" y="972"/>
            <a:chExt cx="7032" cy="7362"/>
          </a:xfrm>
        </p:grpSpPr>
        <p:sp>
          <p:nvSpPr>
            <p:cNvPr id="22" name="Oval 3"/>
            <p:cNvSpPr>
              <a:spLocks noChangeArrowheads="1"/>
            </p:cNvSpPr>
            <p:nvPr/>
          </p:nvSpPr>
          <p:spPr bwMode="auto">
            <a:xfrm>
              <a:off x="1980" y="972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Oval 4"/>
            <p:cNvSpPr>
              <a:spLocks noChangeArrowheads="1"/>
            </p:cNvSpPr>
            <p:nvPr/>
          </p:nvSpPr>
          <p:spPr bwMode="auto">
            <a:xfrm>
              <a:off x="7572" y="972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Oval 5"/>
            <p:cNvSpPr>
              <a:spLocks noChangeArrowheads="1"/>
            </p:cNvSpPr>
            <p:nvPr/>
          </p:nvSpPr>
          <p:spPr bwMode="auto">
            <a:xfrm>
              <a:off x="7572" y="3954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6"/>
            <p:cNvSpPr>
              <a:spLocks noChangeArrowheads="1"/>
            </p:cNvSpPr>
            <p:nvPr/>
          </p:nvSpPr>
          <p:spPr bwMode="auto">
            <a:xfrm>
              <a:off x="1980" y="4397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Oval 7"/>
            <p:cNvSpPr>
              <a:spLocks noChangeArrowheads="1"/>
            </p:cNvSpPr>
            <p:nvPr/>
          </p:nvSpPr>
          <p:spPr bwMode="auto">
            <a:xfrm>
              <a:off x="2352" y="6894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7572" y="6006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" name="AutoShape 9"/>
            <p:cNvCxnSpPr>
              <a:cxnSpLocks noChangeShapeType="1"/>
            </p:cNvCxnSpPr>
            <p:nvPr/>
          </p:nvCxnSpPr>
          <p:spPr bwMode="auto">
            <a:xfrm flipV="1">
              <a:off x="3480" y="1668"/>
              <a:ext cx="4092" cy="3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9" name="AutoShape 10"/>
            <p:cNvCxnSpPr>
              <a:cxnSpLocks noChangeShapeType="1"/>
            </p:cNvCxnSpPr>
            <p:nvPr/>
          </p:nvCxnSpPr>
          <p:spPr bwMode="auto">
            <a:xfrm flipV="1">
              <a:off x="3480" y="4853"/>
              <a:ext cx="4092" cy="2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" name="AutoShape 11"/>
            <p:cNvCxnSpPr>
              <a:cxnSpLocks noChangeShapeType="1"/>
            </p:cNvCxnSpPr>
            <p:nvPr/>
          </p:nvCxnSpPr>
          <p:spPr bwMode="auto">
            <a:xfrm flipH="1" flipV="1">
              <a:off x="2808" y="5910"/>
              <a:ext cx="192" cy="9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1" name="AutoShape 12"/>
            <p:cNvCxnSpPr>
              <a:cxnSpLocks noChangeShapeType="1"/>
            </p:cNvCxnSpPr>
            <p:nvPr/>
          </p:nvCxnSpPr>
          <p:spPr bwMode="auto">
            <a:xfrm>
              <a:off x="2724" y="2412"/>
              <a:ext cx="0" cy="19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2" name="AutoShape 13"/>
            <p:cNvCxnSpPr>
              <a:cxnSpLocks noChangeShapeType="1"/>
            </p:cNvCxnSpPr>
            <p:nvPr/>
          </p:nvCxnSpPr>
          <p:spPr bwMode="auto">
            <a:xfrm flipV="1">
              <a:off x="8304" y="2412"/>
              <a:ext cx="96" cy="154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3" name="AutoShape 14"/>
            <p:cNvCxnSpPr>
              <a:cxnSpLocks noChangeShapeType="1"/>
            </p:cNvCxnSpPr>
            <p:nvPr/>
          </p:nvCxnSpPr>
          <p:spPr bwMode="auto">
            <a:xfrm flipH="1" flipV="1">
              <a:off x="3264" y="2124"/>
              <a:ext cx="4764" cy="19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  <p:extLst>
      <p:ext uri="{BB962C8B-B14F-4D97-AF65-F5344CB8AC3E}">
        <p14:creationId xmlns:p14="http://schemas.microsoft.com/office/powerpoint/2010/main" val="385439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701" y="127451"/>
            <a:ext cx="10961916" cy="191035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O </a:t>
            </a:r>
            <a:r>
              <a:rPr lang="el-GR" dirty="0" err="1" smtClean="0">
                <a:solidFill>
                  <a:schemeClr val="accent5">
                    <a:lumMod val="75000"/>
                  </a:schemeClr>
                </a:solidFill>
              </a:rPr>
              <a:t>γράφος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αναπαρίσταται με ένα </a:t>
            </a:r>
            <a:r>
              <a:rPr lang="el-GR" dirty="0" err="1" smtClean="0">
                <a:solidFill>
                  <a:schemeClr val="accent5">
                    <a:lumMod val="75000"/>
                  </a:schemeClr>
                </a:solidFill>
              </a:rPr>
              <a:t>δι-διάστατο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πίνακα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γειτνίασης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”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adjacency matrix)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με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V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γραμμές και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V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κολώνες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όπου η θέση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i,j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είναι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“1”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εάν υπάρχει η ακμή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i,j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και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“0”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αν δεν υπάρχει. 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“Path”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από το κόμβο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στο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k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υπάρχει εάν υπάρχουν όλα τα ενδιάμεσα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edges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από το κόμβο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στο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k.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942701" y="2299063"/>
          <a:ext cx="4386942" cy="1840230"/>
        </p:xfrm>
        <a:graphic>
          <a:graphicData uri="http://schemas.openxmlformats.org/drawingml/2006/table">
            <a:tbl>
              <a:tblPr/>
              <a:tblGrid>
                <a:gridCol w="626706"/>
                <a:gridCol w="626706"/>
                <a:gridCol w="626706"/>
                <a:gridCol w="626706"/>
                <a:gridCol w="626706"/>
                <a:gridCol w="626706"/>
                <a:gridCol w="626706"/>
              </a:tblGrid>
              <a:tr h="25737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Nodes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25737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B6DDE8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37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B6DDE8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37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B6DDE8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37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B6DDE8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37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B6DDE8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37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B6DDE8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77" marR="494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942701" y="2037806"/>
            <a:ext cx="1852750" cy="2589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Adjacency Matrix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6555377" y="2296785"/>
          <a:ext cx="4643842" cy="1873830"/>
        </p:xfrm>
        <a:graphic>
          <a:graphicData uri="http://schemas.openxmlformats.org/drawingml/2006/table">
            <a:tbl>
              <a:tblPr/>
              <a:tblGrid>
                <a:gridCol w="663406"/>
                <a:gridCol w="663406"/>
                <a:gridCol w="663406"/>
                <a:gridCol w="663406"/>
                <a:gridCol w="663406"/>
                <a:gridCol w="663406"/>
                <a:gridCol w="663406"/>
              </a:tblGrid>
              <a:tr h="26769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Nodes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26769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69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69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69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69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69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74" marR="52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6555377" y="2037806"/>
            <a:ext cx="1852750" cy="2589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Adjacency Matrix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8046" y="5329646"/>
            <a:ext cx="11451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Adjacency Matrix Directed Graph (example A)			Adjacency Matrix Undirected Graph (example B)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529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016" y="110036"/>
            <a:ext cx="11789229" cy="6747964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Cycle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(κύκλος)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ένα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path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που διασχίζει μια σειρά από κόμβους (από το κόμβο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στο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k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) και καταλήγει στον αρχικό κόμβο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μέσω ακμής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k,i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).</a:t>
            </a:r>
            <a:endParaRPr lang="el-GR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Acyclic Graph (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χωρίς κύκλο):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Tree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(δένδρο)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στο παράδειγμα ο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directed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είναι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acyclic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και ο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undirected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έχει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cycles: {1,3,4}, {1,2,4}, {1,2,4,3}.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Αν αφαιρέσουμε τα (1,3) και (1,4)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edges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(διακεκομμένες ακμές) τότε ο </a:t>
            </a:r>
            <a:r>
              <a:rPr lang="el-GR" dirty="0" err="1" smtClean="0">
                <a:solidFill>
                  <a:schemeClr val="accent5">
                    <a:lumMod val="75000"/>
                  </a:schemeClr>
                </a:solidFill>
              </a:rPr>
              <a:t>γράφος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μετατρέπεται σε δένδρο.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554480" y="3174275"/>
            <a:ext cx="3352800" cy="3048000"/>
            <a:chOff x="1980" y="972"/>
            <a:chExt cx="7032" cy="7362"/>
          </a:xfrm>
        </p:grpSpPr>
        <p:sp>
          <p:nvSpPr>
            <p:cNvPr id="7" name="Oval 3"/>
            <p:cNvSpPr>
              <a:spLocks noChangeArrowheads="1"/>
            </p:cNvSpPr>
            <p:nvPr/>
          </p:nvSpPr>
          <p:spPr bwMode="auto">
            <a:xfrm>
              <a:off x="1980" y="972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Oval 4"/>
            <p:cNvSpPr>
              <a:spLocks noChangeArrowheads="1"/>
            </p:cNvSpPr>
            <p:nvPr/>
          </p:nvSpPr>
          <p:spPr bwMode="auto">
            <a:xfrm>
              <a:off x="7572" y="972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Oval 5"/>
            <p:cNvSpPr>
              <a:spLocks noChangeArrowheads="1"/>
            </p:cNvSpPr>
            <p:nvPr/>
          </p:nvSpPr>
          <p:spPr bwMode="auto">
            <a:xfrm>
              <a:off x="7572" y="3954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1980" y="4397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2352" y="6894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7572" y="6006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AutoShape 9"/>
            <p:cNvCxnSpPr>
              <a:cxnSpLocks noChangeShapeType="1"/>
            </p:cNvCxnSpPr>
            <p:nvPr/>
          </p:nvCxnSpPr>
          <p:spPr bwMode="auto">
            <a:xfrm flipV="1">
              <a:off x="3480" y="1668"/>
              <a:ext cx="4092" cy="36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AutoShape 10"/>
            <p:cNvCxnSpPr>
              <a:cxnSpLocks noChangeShapeType="1"/>
            </p:cNvCxnSpPr>
            <p:nvPr/>
          </p:nvCxnSpPr>
          <p:spPr bwMode="auto">
            <a:xfrm flipV="1">
              <a:off x="3480" y="4853"/>
              <a:ext cx="4092" cy="216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5" name="AutoShape 11"/>
            <p:cNvCxnSpPr>
              <a:cxnSpLocks noChangeShapeType="1"/>
            </p:cNvCxnSpPr>
            <p:nvPr/>
          </p:nvCxnSpPr>
          <p:spPr bwMode="auto">
            <a:xfrm flipH="1" flipV="1">
              <a:off x="2808" y="5910"/>
              <a:ext cx="192" cy="98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" name="AutoShape 12"/>
            <p:cNvCxnSpPr>
              <a:cxnSpLocks noChangeShapeType="1"/>
            </p:cNvCxnSpPr>
            <p:nvPr/>
          </p:nvCxnSpPr>
          <p:spPr bwMode="auto">
            <a:xfrm>
              <a:off x="2724" y="2412"/>
              <a:ext cx="0" cy="198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7" name="AutoShape 13"/>
            <p:cNvCxnSpPr>
              <a:cxnSpLocks noChangeShapeType="1"/>
            </p:cNvCxnSpPr>
            <p:nvPr/>
          </p:nvCxnSpPr>
          <p:spPr bwMode="auto">
            <a:xfrm flipV="1">
              <a:off x="8304" y="2412"/>
              <a:ext cx="96" cy="154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" name="AutoShape 14"/>
            <p:cNvCxnSpPr>
              <a:cxnSpLocks noChangeShapeType="1"/>
            </p:cNvCxnSpPr>
            <p:nvPr/>
          </p:nvCxnSpPr>
          <p:spPr bwMode="auto">
            <a:xfrm flipH="1" flipV="1">
              <a:off x="3264" y="2124"/>
              <a:ext cx="4764" cy="194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</p:grpSp>
    </p:spTree>
    <p:extLst>
      <p:ext uri="{BB962C8B-B14F-4D97-AF65-F5344CB8AC3E}">
        <p14:creationId xmlns:p14="http://schemas.microsoft.com/office/powerpoint/2010/main" val="35878738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53579"/>
            <a:ext cx="12078789" cy="3493073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Tree with a </a:t>
            </a:r>
            <a:r>
              <a:rPr lang="en-US" dirty="0" smtClean="0">
                <a:solidFill>
                  <a:srgbClr val="C00000"/>
                </a:solidFill>
              </a:rPr>
              <a:t>root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ορίζεται ένας ξεχωριστός κόμβος του δένδρου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πρόγονος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” (ancestor)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όλων κόμβων το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root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Κάθε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j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: όταν υπάρχει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edge 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root,j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αποκαλείται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παιδί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”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child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του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root.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Το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k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όταν υπάρχει 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j,k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είναι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child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του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j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(το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j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είναι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parent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του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k)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και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απόγονος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” (descendant)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του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root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, αν υπάρχει 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k,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το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dirty="0" err="1" smtClean="0">
                <a:solidFill>
                  <a:schemeClr val="accent5">
                    <a:lumMod val="75000"/>
                  </a:schemeClr>
                </a:solidFill>
              </a:rPr>
              <a:t>ειναι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child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του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k,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κλπ. Ο κόμβος χωρίς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children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αποκαλείται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leaf (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φύλλο).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</a:rPr>
              <a:t>Το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root 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</a:rPr>
              <a:t>έχει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parent 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</a:rPr>
              <a:t>το ίδιο το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root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Height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(ύψος του δένδρου)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μέγιστη απόσταση (σε ακμές) του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root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από οποιοδήποτε κόμβο (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leaf).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71897" y="3677782"/>
            <a:ext cx="3352800" cy="3139441"/>
            <a:chOff x="1980" y="972"/>
            <a:chExt cx="7032" cy="7362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1980" y="972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7572" y="972"/>
              <a:ext cx="1440" cy="1440"/>
            </a:xfrm>
            <a:prstGeom prst="ellipse">
              <a:avLst/>
            </a:prstGeom>
            <a:solidFill>
              <a:srgbClr val="C00000"/>
            </a:soli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7572" y="3954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1980" y="4397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2352" y="6894"/>
              <a:ext cx="1440" cy="1440"/>
            </a:xfrm>
            <a:prstGeom prst="ellipse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" name="AutoShape 9"/>
            <p:cNvCxnSpPr>
              <a:cxnSpLocks noChangeShapeType="1"/>
            </p:cNvCxnSpPr>
            <p:nvPr/>
          </p:nvCxnSpPr>
          <p:spPr bwMode="auto">
            <a:xfrm flipV="1">
              <a:off x="3480" y="1668"/>
              <a:ext cx="4092" cy="3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2" name="AutoShape 10"/>
            <p:cNvCxnSpPr>
              <a:cxnSpLocks noChangeShapeType="1"/>
            </p:cNvCxnSpPr>
            <p:nvPr/>
          </p:nvCxnSpPr>
          <p:spPr bwMode="auto">
            <a:xfrm flipV="1">
              <a:off x="3480" y="4853"/>
              <a:ext cx="4092" cy="2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" name="AutoShape 11"/>
            <p:cNvCxnSpPr>
              <a:cxnSpLocks noChangeShapeType="1"/>
            </p:cNvCxnSpPr>
            <p:nvPr/>
          </p:nvCxnSpPr>
          <p:spPr bwMode="auto">
            <a:xfrm flipH="1" flipV="1">
              <a:off x="2808" y="5910"/>
              <a:ext cx="192" cy="9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5" name="AutoShape 13"/>
            <p:cNvCxnSpPr>
              <a:cxnSpLocks noChangeShapeType="1"/>
            </p:cNvCxnSpPr>
            <p:nvPr/>
          </p:nvCxnSpPr>
          <p:spPr bwMode="auto">
            <a:xfrm flipV="1">
              <a:off x="8304" y="2412"/>
              <a:ext cx="96" cy="154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7" name="TextBox 16"/>
          <p:cNvSpPr txBox="1"/>
          <p:nvPr/>
        </p:nvSpPr>
        <p:spPr>
          <a:xfrm>
            <a:off x="5451566" y="3423922"/>
            <a:ext cx="64791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Παράδειγμα δένδρου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με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root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Με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root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το 2,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leaves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είναι τα 1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6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και 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Το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height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είναι 3= απόσταση του 2 (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root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από το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Τα 1 και 4 είναι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children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του 2 (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root)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α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3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και 6 είναι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children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του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4,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το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5 child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του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3.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3446974" y="6059630"/>
            <a:ext cx="686580" cy="596186"/>
          </a:xfrm>
          <a:prstGeom prst="ellipse">
            <a:avLst/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Connector 19"/>
          <p:cNvCxnSpPr>
            <a:stCxn id="18" idx="0"/>
          </p:cNvCxnSpPr>
          <p:nvPr/>
        </p:nvCxnSpPr>
        <p:spPr>
          <a:xfrm flipV="1">
            <a:off x="3790264" y="5515934"/>
            <a:ext cx="642399" cy="5436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821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Permutations (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μεταθέσεις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with unlimited repetitions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000" dirty="0" smtClean="0">
                <a:solidFill>
                  <a:schemeClr val="accent5">
                    <a:lumMod val="50000"/>
                  </a:schemeClr>
                </a:solidFill>
              </a:rPr>
              <a:t>Μεταθέσεις,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arrangements, permutations, putting objects in a certain order.</a:t>
            </a:r>
            <a:endParaRPr lang="el-GR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How many 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</a:rPr>
              <a:t>distinct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words (identification tags) are with </a:t>
            </a:r>
            <a:r>
              <a:rPr lang="en-US" sz="2000" b="1" i="1" dirty="0" smtClean="0">
                <a:solidFill>
                  <a:schemeClr val="accent5">
                    <a:lumMod val="50000"/>
                  </a:schemeClr>
                </a:solidFill>
              </a:rPr>
              <a:t>n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reek letters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</a:rPr>
              <a:t>? 24</a:t>
            </a:r>
            <a:r>
              <a:rPr lang="en-US" sz="2000" i="1" baseline="30000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</a:p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Proof: Let the No of words with n-1 letters be T(n-1).</a:t>
            </a:r>
          </a:p>
          <a:p>
            <a:pPr lvl="1"/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For each word with n-1 letters we can create 24 new words by adding another letter in front.</a:t>
            </a:r>
          </a:p>
          <a:p>
            <a:pPr lvl="1"/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Then T(n)=24*T(n-1)</a:t>
            </a:r>
          </a:p>
          <a:p>
            <a:pPr lvl="1"/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        T(n-1)=24*T(n-2)</a:t>
            </a:r>
          </a:p>
          <a:p>
            <a:pPr lvl="1"/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          …..</a:t>
            </a:r>
          </a:p>
          <a:p>
            <a:pPr lvl="1"/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        T(2)=24*T(1)</a:t>
            </a:r>
          </a:p>
          <a:p>
            <a:pPr lvl="1"/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        T(1)=24</a:t>
            </a:r>
          </a:p>
          <a:p>
            <a:pPr lvl="1"/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Multiply the left and the right parts, T(n)=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</a:rPr>
              <a:t>24</a:t>
            </a:r>
            <a:r>
              <a:rPr lang="en-US" sz="2000" i="1" baseline="30000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</a:p>
          <a:p>
            <a:pPr lvl="1"/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For binary (the letters are bits {0, 1}) the number of words T(n)=2</a:t>
            </a:r>
            <a:r>
              <a:rPr lang="en-US" sz="2000" baseline="30000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=N and </a:t>
            </a:r>
            <a:r>
              <a:rPr lang="en-US" sz="2000" dirty="0" smtClean="0">
                <a:solidFill>
                  <a:srgbClr val="FF0000"/>
                </a:solidFill>
              </a:rPr>
              <a:t>n=log</a:t>
            </a:r>
            <a:r>
              <a:rPr lang="en-US" sz="2000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N </a:t>
            </a:r>
          </a:p>
          <a:p>
            <a:pPr lvl="1"/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Consequently: if we need </a:t>
            </a:r>
            <a:r>
              <a:rPr lang="en-US" sz="2000" dirty="0" smtClean="0">
                <a:solidFill>
                  <a:srgbClr val="FF0000"/>
                </a:solidFill>
              </a:rPr>
              <a:t>N identifications </a:t>
            </a:r>
            <a:r>
              <a:rPr lang="en-US" sz="2000" dirty="0" smtClean="0">
                <a:solidFill>
                  <a:srgbClr val="002060"/>
                </a:solidFill>
              </a:rPr>
              <a:t>(tags, addresses)</a:t>
            </a:r>
            <a:r>
              <a:rPr lang="en-US" sz="2000" dirty="0" smtClean="0">
                <a:solidFill>
                  <a:srgbClr val="C00000"/>
                </a:solidFill>
              </a:rPr>
              <a:t> 				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we construct </a:t>
            </a:r>
            <a:r>
              <a:rPr lang="en-US" sz="2000" dirty="0" smtClean="0">
                <a:solidFill>
                  <a:srgbClr val="FF0000"/>
                </a:solidFill>
              </a:rPr>
              <a:t>word-length ≥ log</a:t>
            </a:r>
            <a:r>
              <a:rPr lang="en-US" sz="2000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N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(at least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⌈log</a:t>
            </a:r>
            <a:r>
              <a:rPr lang="en-US" sz="2000" baseline="-25000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N⌉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1870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99588"/>
                <a:ext cx="10515600" cy="6077375"/>
              </a:xfrm>
            </p:spPr>
            <p:txBody>
              <a:bodyPr/>
              <a:lstStyle/>
              <a:p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Binary Tree (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δυαδικό δένδρο): περιλαμβάνει το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root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που έχει το πολύ 2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children,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και έχει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parent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το ίδιο το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root.</a:t>
                </a:r>
                <a:endParaRPr lang="el-GR" dirty="0" smtClean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Κάθε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vertex </a:t>
                </a:r>
                <a:r>
                  <a:rPr lang="el-GR" dirty="0">
                    <a:solidFill>
                      <a:schemeClr val="accent5">
                        <a:lumMod val="75000"/>
                      </a:schemeClr>
                    </a:solidFill>
                  </a:rPr>
                  <a:t>έ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χει έως 2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children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, όποιο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vertex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δεν έχει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children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είναι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leaf. </a:t>
                </a:r>
                <a:endParaRPr lang="el-GR" dirty="0" smtClean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Όλα τα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vertices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που απέχουν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k edges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από το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root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είναι στο ίδιο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level </a:t>
                </a:r>
                <a:r>
                  <a:rPr lang="el-GR" dirty="0">
                    <a:solidFill>
                      <a:schemeClr val="accent5">
                        <a:lumMod val="75000"/>
                      </a:schemeClr>
                    </a:solidFill>
                  </a:rPr>
                  <a:t>(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επίπεδο), το οποίο έχει το πολύ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vertices: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το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επίπεδο του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root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έχει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l-GR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l-GR" b="0" i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. </m:t>
                    </m:r>
                    <m:r>
                      <m:rPr>
                        <m:sty m:val="p"/>
                      </m:rPr>
                      <a:rPr lang="el-GR" b="0" i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Το</m:t>
                    </m:r>
                    <m:r>
                      <a:rPr lang="el-GR" b="0" i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root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έχει το πολύ δύο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children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άρα το επόμενο επίπεδο έχει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l-GR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vertices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, κάθε επόμενο επίπεδο διπλασιάζει (το πολύ) τα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vertices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άρα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l-GR" b="0" i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(σε απόσταση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k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)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και συνεπώς το 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binary tree (h=height)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έχει το πολύ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leaves.</a:t>
                </a:r>
              </a:p>
              <a:p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Επομένως, το δυαδικό δένδρο</a:t>
                </a:r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:r>
                  <a:rPr lang="el-GR" smtClean="0">
                    <a:solidFill>
                      <a:schemeClr val="accent5">
                        <a:lumMod val="75000"/>
                      </a:schemeClr>
                    </a:solidFill>
                  </a:rPr>
                  <a:t>ύψους </a:t>
                </a:r>
                <a:r>
                  <a:rPr lang="en-US" smtClean="0">
                    <a:solidFill>
                      <a:schemeClr val="accent5">
                        <a:lumMod val="75000"/>
                      </a:schemeClr>
                    </a:solidFill>
                  </a:rPr>
                  <a:t>h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έχει </a:t>
                </a:r>
                <a:r>
                  <a:rPr lang="el-GR" dirty="0">
                    <a:solidFill>
                      <a:schemeClr val="accent5">
                        <a:lumMod val="75000"/>
                      </a:schemeClr>
                    </a:solidFill>
                  </a:rPr>
                  <a:t>συνολικά μέγιστο </a:t>
                </a:r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αριθμό 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</a:rPr>
                  <a:t>vertices </a:t>
                </a:r>
                <a:r>
                  <a:rPr lang="el-GR" dirty="0">
                    <a:solidFill>
                      <a:schemeClr val="accent5">
                        <a:lumMod val="75000"/>
                      </a:schemeClr>
                    </a:solidFill>
                  </a:rPr>
                  <a:t>(κόμβους)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l-GR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l-GR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l-GR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  <m:e>
                        <m:sSup>
                          <m:sSupPr>
                            <m:ctrlPr>
                              <a:rPr lang="el-GR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l-GR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𝜅</m:t>
                            </m:r>
                          </m:sup>
                        </m:sSup>
                      </m:e>
                    </m:nary>
                  </m:oMath>
                </a14:m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l-GR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el-GR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-1.</a:t>
                </a:r>
                <a:endParaRPr 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9588"/>
                <a:ext cx="10515600" cy="6077375"/>
              </a:xfrm>
              <a:blipFill rotWithShape="0">
                <a:blip r:embed="rId2"/>
                <a:stretch>
                  <a:fillRect l="-1043" t="-1605" r="-18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353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E8B63F-A569-4195-9385-82534D725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Complete Binary Tree</a:t>
            </a:r>
            <a:endParaRPr lang="el-GR" dirty="0">
              <a:solidFill>
                <a:schemeClr val="accent1"/>
              </a:solidFill>
            </a:endParaRPr>
          </a:p>
        </p:txBody>
      </p:sp>
      <p:grpSp>
        <p:nvGrpSpPr>
          <p:cNvPr id="4" name="Group 4">
            <a:extLst>
              <a:ext uri="{FF2B5EF4-FFF2-40B4-BE49-F238E27FC236}">
                <a16:creationId xmlns="" xmlns:a16="http://schemas.microsoft.com/office/drawing/2014/main" id="{88D71789-4220-4C38-A938-CEE33447166C}"/>
              </a:ext>
            </a:extLst>
          </p:cNvPr>
          <p:cNvGrpSpPr>
            <a:grpSpLocks/>
          </p:cNvGrpSpPr>
          <p:nvPr/>
        </p:nvGrpSpPr>
        <p:grpSpPr bwMode="auto">
          <a:xfrm>
            <a:off x="3066010" y="1839076"/>
            <a:ext cx="6553200" cy="4160838"/>
            <a:chOff x="960" y="1488"/>
            <a:chExt cx="4128" cy="2621"/>
          </a:xfrm>
        </p:grpSpPr>
        <p:grpSp>
          <p:nvGrpSpPr>
            <p:cNvPr id="5" name="Group 5">
              <a:extLst>
                <a:ext uri="{FF2B5EF4-FFF2-40B4-BE49-F238E27FC236}">
                  <a16:creationId xmlns="" xmlns:a16="http://schemas.microsoft.com/office/drawing/2014/main" id="{39024C69-4647-4188-AD71-F4C9FE4BD5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70" y="1488"/>
              <a:ext cx="3284" cy="1964"/>
              <a:chOff x="970" y="1488"/>
              <a:chExt cx="3284" cy="1964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="" xmlns:a16="http://schemas.microsoft.com/office/drawing/2014/main" id="{2B25E61D-71AA-47F5-BE0E-480542AFB84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76" y="2327"/>
                <a:ext cx="3078" cy="661"/>
                <a:chOff x="1080" y="2183"/>
                <a:chExt cx="3078" cy="661"/>
              </a:xfrm>
            </p:grpSpPr>
            <p:sp>
              <p:nvSpPr>
                <p:cNvPr id="53" name="Oval 7">
                  <a:extLst>
                    <a:ext uri="{FF2B5EF4-FFF2-40B4-BE49-F238E27FC236}">
                      <a16:creationId xmlns="" xmlns:a16="http://schemas.microsoft.com/office/drawing/2014/main" id="{C7B4B0E0-77EC-4B1A-B89D-D07C3C69D2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0" y="2598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4" name="Oval 8">
                  <a:extLst>
                    <a:ext uri="{FF2B5EF4-FFF2-40B4-BE49-F238E27FC236}">
                      <a16:creationId xmlns="" xmlns:a16="http://schemas.microsoft.com/office/drawing/2014/main" id="{330F0072-2686-4581-8E54-F1A5B605E1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98" y="2598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5" name="Oval 9">
                  <a:extLst>
                    <a:ext uri="{FF2B5EF4-FFF2-40B4-BE49-F238E27FC236}">
                      <a16:creationId xmlns="" xmlns:a16="http://schemas.microsoft.com/office/drawing/2014/main" id="{A27695C4-865F-48EB-B567-B7E8CB8C90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03" y="2598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6" name="Oval 10">
                  <a:extLst>
                    <a:ext uri="{FF2B5EF4-FFF2-40B4-BE49-F238E27FC236}">
                      <a16:creationId xmlns="" xmlns:a16="http://schemas.microsoft.com/office/drawing/2014/main" id="{15868183-39D3-4248-A007-3CBF55247C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18" y="2604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9" name="Line 13">
                  <a:extLst>
                    <a:ext uri="{FF2B5EF4-FFF2-40B4-BE49-F238E27FC236}">
                      <a16:creationId xmlns="" xmlns:a16="http://schemas.microsoft.com/office/drawing/2014/main" id="{0265A255-A891-4F08-83EE-A827DCFAB0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200" y="2184"/>
                  <a:ext cx="357" cy="4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0" name="Line 14">
                  <a:extLst>
                    <a:ext uri="{FF2B5EF4-FFF2-40B4-BE49-F238E27FC236}">
                      <a16:creationId xmlns="" xmlns:a16="http://schemas.microsoft.com/office/drawing/2014/main" id="{DA17082A-0195-4DBE-9D8B-A2384C4300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00" y="2183"/>
                  <a:ext cx="312" cy="41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8" name="Group 15">
                <a:extLst>
                  <a:ext uri="{FF2B5EF4-FFF2-40B4-BE49-F238E27FC236}">
                    <a16:creationId xmlns="" xmlns:a16="http://schemas.microsoft.com/office/drawing/2014/main" id="{FA6C052C-9D3D-460F-BD6E-33EB73DFE2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40" y="1488"/>
                <a:ext cx="240" cy="365"/>
                <a:chOff x="4176" y="1104"/>
                <a:chExt cx="240" cy="365"/>
              </a:xfrm>
            </p:grpSpPr>
            <p:sp>
              <p:nvSpPr>
                <p:cNvPr id="51" name="Oval 16">
                  <a:extLst>
                    <a:ext uri="{FF2B5EF4-FFF2-40B4-BE49-F238E27FC236}">
                      <a16:creationId xmlns="" xmlns:a16="http://schemas.microsoft.com/office/drawing/2014/main" id="{981E367B-996E-4152-98C7-B2A4F307A2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76" y="1152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2" name="Text Box 17">
                  <a:extLst>
                    <a:ext uri="{FF2B5EF4-FFF2-40B4-BE49-F238E27FC236}">
                      <a16:creationId xmlns="" xmlns:a16="http://schemas.microsoft.com/office/drawing/2014/main" id="{DFF7DE3B-36BA-4879-8934-D4AB15210AF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76" y="1104"/>
                  <a:ext cx="240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endParaRPr lang="el-GR" altLang="el-GR" sz="3200">
                    <a:solidFill>
                      <a:schemeClr val="hlink"/>
                    </a:solidFill>
                  </a:endParaRPr>
                </a:p>
              </p:txBody>
            </p:sp>
          </p:grpSp>
          <p:grpSp>
            <p:nvGrpSpPr>
              <p:cNvPr id="9" name="Group 18">
                <a:extLst>
                  <a:ext uri="{FF2B5EF4-FFF2-40B4-BE49-F238E27FC236}">
                    <a16:creationId xmlns="" xmlns:a16="http://schemas.microsoft.com/office/drawing/2014/main" id="{D9CA75DB-AECC-47DD-9532-1EF93B94F71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6" y="1656"/>
                <a:ext cx="2160" cy="792"/>
                <a:chOff x="1560" y="1512"/>
                <a:chExt cx="2160" cy="792"/>
              </a:xfrm>
            </p:grpSpPr>
            <p:sp>
              <p:nvSpPr>
                <p:cNvPr id="49" name="Oval 20">
                  <a:extLst>
                    <a:ext uri="{FF2B5EF4-FFF2-40B4-BE49-F238E27FC236}">
                      <a16:creationId xmlns="" xmlns:a16="http://schemas.microsoft.com/office/drawing/2014/main" id="{7A0F2395-55EA-442F-A033-ECB0CF4B19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80" y="2062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47" name="Oval 23">
                  <a:extLst>
                    <a:ext uri="{FF2B5EF4-FFF2-40B4-BE49-F238E27FC236}">
                      <a16:creationId xmlns="" xmlns:a16="http://schemas.microsoft.com/office/drawing/2014/main" id="{3153DCA6-480D-4509-92DA-374888E9F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60" y="2064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45" name="Line 25">
                  <a:extLst>
                    <a:ext uri="{FF2B5EF4-FFF2-40B4-BE49-F238E27FC236}">
                      <a16:creationId xmlns="" xmlns:a16="http://schemas.microsoft.com/office/drawing/2014/main" id="{9A18DBC7-91D5-4254-A47C-BC50D04DAF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728" y="1536"/>
                  <a:ext cx="816" cy="52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6" name="Line 26">
                  <a:extLst>
                    <a:ext uri="{FF2B5EF4-FFF2-40B4-BE49-F238E27FC236}">
                      <a16:creationId xmlns="" xmlns:a16="http://schemas.microsoft.com/office/drawing/2014/main" id="{C32BD8BF-FC38-4F90-A1A5-C829C41395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84" y="1512"/>
                  <a:ext cx="816" cy="52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10" name="Group 27">
                <a:extLst>
                  <a:ext uri="{FF2B5EF4-FFF2-40B4-BE49-F238E27FC236}">
                    <a16:creationId xmlns="" xmlns:a16="http://schemas.microsoft.com/office/drawing/2014/main" id="{92A5D277-9D4F-44A1-B515-4DB1836548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70" y="2933"/>
                <a:ext cx="2174" cy="519"/>
                <a:chOff x="874" y="2789"/>
                <a:chExt cx="2174" cy="519"/>
              </a:xfrm>
            </p:grpSpPr>
            <p:sp>
              <p:nvSpPr>
                <p:cNvPr id="41" name="Oval 29">
                  <a:extLst>
                    <a:ext uri="{FF2B5EF4-FFF2-40B4-BE49-F238E27FC236}">
                      <a16:creationId xmlns="" xmlns:a16="http://schemas.microsoft.com/office/drawing/2014/main" id="{1F731B2C-E18B-4601-9C58-C529FD16B8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74" y="3067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9" name="Oval 32">
                  <a:extLst>
                    <a:ext uri="{FF2B5EF4-FFF2-40B4-BE49-F238E27FC236}">
                      <a16:creationId xmlns="" xmlns:a16="http://schemas.microsoft.com/office/drawing/2014/main" id="{3681EA4C-FA20-48D7-AF3A-176FA12606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78" y="3067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7" name="Oval 37">
                  <a:extLst>
                    <a:ext uri="{FF2B5EF4-FFF2-40B4-BE49-F238E27FC236}">
                      <a16:creationId xmlns="" xmlns:a16="http://schemas.microsoft.com/office/drawing/2014/main" id="{65FAB147-55A4-479A-9C01-FC33D3E1F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71" y="3068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5" name="Oval 40">
                  <a:extLst>
                    <a:ext uri="{FF2B5EF4-FFF2-40B4-BE49-F238E27FC236}">
                      <a16:creationId xmlns="" xmlns:a16="http://schemas.microsoft.com/office/drawing/2014/main" id="{AB1D8D21-57FA-4760-BBC1-C1016E2713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0" y="3067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7" name="Line 42">
                  <a:extLst>
                    <a:ext uri="{FF2B5EF4-FFF2-40B4-BE49-F238E27FC236}">
                      <a16:creationId xmlns="" xmlns:a16="http://schemas.microsoft.com/office/drawing/2014/main" id="{D74BD780-A1DF-4E58-8C68-9DA720B756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25" y="2789"/>
                  <a:ext cx="96" cy="26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33" name="Oval 45">
                  <a:extLst>
                    <a:ext uri="{FF2B5EF4-FFF2-40B4-BE49-F238E27FC236}">
                      <a16:creationId xmlns="" xmlns:a16="http://schemas.microsoft.com/office/drawing/2014/main" id="{95F212AD-D1AB-4D2B-B170-55C580E50B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08" y="3067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p:sp>
          <p:nvSpPr>
            <p:cNvPr id="6" name="Text Box 60">
              <a:extLst>
                <a:ext uri="{FF2B5EF4-FFF2-40B4-BE49-F238E27FC236}">
                  <a16:creationId xmlns="" xmlns:a16="http://schemas.microsoft.com/office/drawing/2014/main" id="{5010C0CD-1F93-4F2F-8226-17BBF7D21D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3744"/>
              <a:ext cx="41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n-US" altLang="el-GR" sz="3200" dirty="0"/>
            </a:p>
          </p:txBody>
        </p:sp>
      </p:grpSp>
      <p:sp>
        <p:nvSpPr>
          <p:cNvPr id="61" name="Line 13">
            <a:extLst>
              <a:ext uri="{FF2B5EF4-FFF2-40B4-BE49-F238E27FC236}">
                <a16:creationId xmlns="" xmlns:a16="http://schemas.microsoft.com/office/drawing/2014/main" id="{6D8385F6-64EA-43AF-8938-3692A7D476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52172" y="3172576"/>
            <a:ext cx="566738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2" name="Line 14">
            <a:extLst>
              <a:ext uri="{FF2B5EF4-FFF2-40B4-BE49-F238E27FC236}">
                <a16:creationId xmlns="" xmlns:a16="http://schemas.microsoft.com/office/drawing/2014/main" id="{7AD3101C-FB92-461C-AF6A-A390E32B0B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9955" y="3175536"/>
            <a:ext cx="495300" cy="6588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7" name="Line 57">
            <a:extLst>
              <a:ext uri="{FF2B5EF4-FFF2-40B4-BE49-F238E27FC236}">
                <a16:creationId xmlns="" xmlns:a16="http://schemas.microsoft.com/office/drawing/2014/main" id="{0292E80F-DEB6-43FD-B266-544225B1EB6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66272" y="4173049"/>
            <a:ext cx="152400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9" name="Line 42">
            <a:extLst>
              <a:ext uri="{FF2B5EF4-FFF2-40B4-BE49-F238E27FC236}">
                <a16:creationId xmlns="" xmlns:a16="http://schemas.microsoft.com/office/drawing/2014/main" id="{43EC6291-CE7B-4DB2-BE57-2725DE3925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56898" y="4180640"/>
            <a:ext cx="152400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3" name="Line 42">
            <a:extLst>
              <a:ext uri="{FF2B5EF4-FFF2-40B4-BE49-F238E27FC236}">
                <a16:creationId xmlns="" xmlns:a16="http://schemas.microsoft.com/office/drawing/2014/main" id="{59B76500-654A-45D0-B283-2C508A955C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88780" y="4132263"/>
            <a:ext cx="152400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4" name="Line 57">
            <a:extLst>
              <a:ext uri="{FF2B5EF4-FFF2-40B4-BE49-F238E27FC236}">
                <a16:creationId xmlns="" xmlns:a16="http://schemas.microsoft.com/office/drawing/2014/main" id="{02D4BD3D-5C83-4112-B468-56494E9D2E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57640" y="4132263"/>
            <a:ext cx="152400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cxnSp>
        <p:nvCxnSpPr>
          <p:cNvPr id="77" name="Connector: Curved 76">
            <a:extLst>
              <a:ext uri="{FF2B5EF4-FFF2-40B4-BE49-F238E27FC236}">
                <a16:creationId xmlns="" xmlns:a16="http://schemas.microsoft.com/office/drawing/2014/main" id="{74615EB6-7C2F-44C6-B251-78361AAF23BB}"/>
              </a:ext>
            </a:extLst>
          </p:cNvPr>
          <p:cNvCxnSpPr>
            <a:cxnSpLocks/>
          </p:cNvCxnSpPr>
          <p:nvPr/>
        </p:nvCxnSpPr>
        <p:spPr>
          <a:xfrm rot="16200000" flipV="1">
            <a:off x="5107502" y="4242166"/>
            <a:ext cx="435320" cy="139412"/>
          </a:xfrm>
          <a:prstGeom prst="curvedConnector2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or: Curved 79">
            <a:extLst>
              <a:ext uri="{FF2B5EF4-FFF2-40B4-BE49-F238E27FC236}">
                <a16:creationId xmlns="" xmlns:a16="http://schemas.microsoft.com/office/drawing/2014/main" id="{36731B59-1752-46F7-8CE4-9FDD6E8586E2}"/>
              </a:ext>
            </a:extLst>
          </p:cNvPr>
          <p:cNvCxnSpPr/>
          <p:nvPr/>
        </p:nvCxnSpPr>
        <p:spPr>
          <a:xfrm rot="16200000" flipV="1">
            <a:off x="3810375" y="4239566"/>
            <a:ext cx="435320" cy="139412"/>
          </a:xfrm>
          <a:prstGeom prst="curvedConnector2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or: Curved 102">
            <a:extLst>
              <a:ext uri="{FF2B5EF4-FFF2-40B4-BE49-F238E27FC236}">
                <a16:creationId xmlns="" xmlns:a16="http://schemas.microsoft.com/office/drawing/2014/main" id="{4415B208-8C3B-4F18-90BA-B6C9E3A631F2}"/>
              </a:ext>
            </a:extLst>
          </p:cNvPr>
          <p:cNvCxnSpPr>
            <a:cxnSpLocks/>
          </p:cNvCxnSpPr>
          <p:nvPr/>
        </p:nvCxnSpPr>
        <p:spPr>
          <a:xfrm rot="16200000" flipV="1">
            <a:off x="7579272" y="3195522"/>
            <a:ext cx="669926" cy="534096"/>
          </a:xfrm>
          <a:prstGeom prst="curvedConnector2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or: Curved 104">
            <a:extLst>
              <a:ext uri="{FF2B5EF4-FFF2-40B4-BE49-F238E27FC236}">
                <a16:creationId xmlns="" xmlns:a16="http://schemas.microsoft.com/office/drawing/2014/main" id="{3A25CC26-37E9-4EFB-AFE6-F95B86032612}"/>
              </a:ext>
            </a:extLst>
          </p:cNvPr>
          <p:cNvCxnSpPr>
            <a:cxnSpLocks/>
          </p:cNvCxnSpPr>
          <p:nvPr/>
        </p:nvCxnSpPr>
        <p:spPr>
          <a:xfrm rot="16200000" flipV="1">
            <a:off x="4540189" y="3157941"/>
            <a:ext cx="669926" cy="534096"/>
          </a:xfrm>
          <a:prstGeom prst="curvedConnector2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or: Curved 105">
            <a:extLst>
              <a:ext uri="{FF2B5EF4-FFF2-40B4-BE49-F238E27FC236}">
                <a16:creationId xmlns="" xmlns:a16="http://schemas.microsoft.com/office/drawing/2014/main" id="{9730CF5F-89FE-4A47-9C01-7404909676B9}"/>
              </a:ext>
            </a:extLst>
          </p:cNvPr>
          <p:cNvCxnSpPr>
            <a:cxnSpLocks/>
          </p:cNvCxnSpPr>
          <p:nvPr/>
        </p:nvCxnSpPr>
        <p:spPr>
          <a:xfrm rot="16200000" flipV="1">
            <a:off x="6455926" y="1839119"/>
            <a:ext cx="946148" cy="1216813"/>
          </a:xfrm>
          <a:prstGeom prst="curvedConnector2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or: Curved 113">
            <a:extLst>
              <a:ext uri="{FF2B5EF4-FFF2-40B4-BE49-F238E27FC236}">
                <a16:creationId xmlns="" xmlns:a16="http://schemas.microsoft.com/office/drawing/2014/main" id="{BB737E08-B0EB-499A-80AA-711A352DF3C7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81942" y="1737320"/>
            <a:ext cx="289719" cy="190500"/>
          </a:xfrm>
          <a:prstGeom prst="curvedConnector4">
            <a:avLst>
              <a:gd name="adj1" fmla="val -78904"/>
              <a:gd name="adj2" fmla="val 220000"/>
            </a:avLst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D170BDD-2CCE-4F61-9FD8-2C2FABBF16FD}"/>
              </a:ext>
            </a:extLst>
          </p:cNvPr>
          <p:cNvSpPr txBox="1"/>
          <p:nvPr/>
        </p:nvSpPr>
        <p:spPr>
          <a:xfrm>
            <a:off x="7409410" y="2296276"/>
            <a:ext cx="1787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Pointer to parent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81F1280-B7C1-4FFE-A463-E20B4CCD01D5}"/>
              </a:ext>
            </a:extLst>
          </p:cNvPr>
          <p:cNvSpPr txBox="1"/>
          <p:nvPr/>
        </p:nvSpPr>
        <p:spPr>
          <a:xfrm>
            <a:off x="6389779" y="1509314"/>
            <a:ext cx="590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root</a:t>
            </a:r>
            <a:endParaRPr lang="el-GR" b="1" dirty="0">
              <a:solidFill>
                <a:schemeClr val="accent2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="" xmlns:a16="http://schemas.microsoft.com/office/drawing/2014/main" id="{C0B950F4-A829-4407-BF83-48EF721FCB87}"/>
              </a:ext>
            </a:extLst>
          </p:cNvPr>
          <p:cNvCxnSpPr/>
          <p:nvPr/>
        </p:nvCxnSpPr>
        <p:spPr>
          <a:xfrm>
            <a:off x="923731" y="1687710"/>
            <a:ext cx="0" cy="326762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C2026962-0F7A-463B-BBFF-DBD9F12020A6}"/>
              </a:ext>
            </a:extLst>
          </p:cNvPr>
          <p:cNvSpPr txBox="1"/>
          <p:nvPr/>
        </p:nvSpPr>
        <p:spPr>
          <a:xfrm>
            <a:off x="1147665" y="3359901"/>
            <a:ext cx="14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Height (h = 3)</a:t>
            </a:r>
            <a:endParaRPr lang="el-G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5452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E8B63F-A569-4195-9385-82534D725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Full Binary Tree</a:t>
            </a:r>
            <a:endParaRPr lang="el-GR" dirty="0">
              <a:solidFill>
                <a:schemeClr val="accent1"/>
              </a:solidFill>
            </a:endParaRPr>
          </a:p>
        </p:txBody>
      </p:sp>
      <p:grpSp>
        <p:nvGrpSpPr>
          <p:cNvPr id="4" name="Group 4">
            <a:extLst>
              <a:ext uri="{FF2B5EF4-FFF2-40B4-BE49-F238E27FC236}">
                <a16:creationId xmlns="" xmlns:a16="http://schemas.microsoft.com/office/drawing/2014/main" id="{88D71789-4220-4C38-A938-CEE33447166C}"/>
              </a:ext>
            </a:extLst>
          </p:cNvPr>
          <p:cNvGrpSpPr>
            <a:grpSpLocks/>
          </p:cNvGrpSpPr>
          <p:nvPr/>
        </p:nvGrpSpPr>
        <p:grpSpPr bwMode="auto">
          <a:xfrm>
            <a:off x="3066010" y="1839076"/>
            <a:ext cx="6553200" cy="4160838"/>
            <a:chOff x="960" y="1488"/>
            <a:chExt cx="4128" cy="2621"/>
          </a:xfrm>
        </p:grpSpPr>
        <p:grpSp>
          <p:nvGrpSpPr>
            <p:cNvPr id="5" name="Group 5">
              <a:extLst>
                <a:ext uri="{FF2B5EF4-FFF2-40B4-BE49-F238E27FC236}">
                  <a16:creationId xmlns="" xmlns:a16="http://schemas.microsoft.com/office/drawing/2014/main" id="{39024C69-4647-4188-AD71-F4C9FE4BD5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70" y="1488"/>
              <a:ext cx="3469" cy="1965"/>
              <a:chOff x="970" y="1488"/>
              <a:chExt cx="3469" cy="1965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="" xmlns:a16="http://schemas.microsoft.com/office/drawing/2014/main" id="{2B25E61D-71AA-47F5-BE0E-480542AFB84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76" y="2327"/>
                <a:ext cx="3078" cy="661"/>
                <a:chOff x="1080" y="2183"/>
                <a:chExt cx="3078" cy="661"/>
              </a:xfrm>
            </p:grpSpPr>
            <p:sp>
              <p:nvSpPr>
                <p:cNvPr id="53" name="Oval 7">
                  <a:extLst>
                    <a:ext uri="{FF2B5EF4-FFF2-40B4-BE49-F238E27FC236}">
                      <a16:creationId xmlns="" xmlns:a16="http://schemas.microsoft.com/office/drawing/2014/main" id="{C7B4B0E0-77EC-4B1A-B89D-D07C3C69D2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0" y="2598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4" name="Oval 8">
                  <a:extLst>
                    <a:ext uri="{FF2B5EF4-FFF2-40B4-BE49-F238E27FC236}">
                      <a16:creationId xmlns="" xmlns:a16="http://schemas.microsoft.com/office/drawing/2014/main" id="{330F0072-2686-4581-8E54-F1A5B605E1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98" y="2598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5" name="Oval 9">
                  <a:extLst>
                    <a:ext uri="{FF2B5EF4-FFF2-40B4-BE49-F238E27FC236}">
                      <a16:creationId xmlns="" xmlns:a16="http://schemas.microsoft.com/office/drawing/2014/main" id="{A27695C4-865F-48EB-B567-B7E8CB8C90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03" y="2598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6" name="Oval 10">
                  <a:extLst>
                    <a:ext uri="{FF2B5EF4-FFF2-40B4-BE49-F238E27FC236}">
                      <a16:creationId xmlns="" xmlns:a16="http://schemas.microsoft.com/office/drawing/2014/main" id="{15868183-39D3-4248-A007-3CBF55247C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18" y="2604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9" name="Line 13">
                  <a:extLst>
                    <a:ext uri="{FF2B5EF4-FFF2-40B4-BE49-F238E27FC236}">
                      <a16:creationId xmlns="" xmlns:a16="http://schemas.microsoft.com/office/drawing/2014/main" id="{0265A255-A891-4F08-83EE-A827DCFAB0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200" y="2184"/>
                  <a:ext cx="357" cy="4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0" name="Line 14">
                  <a:extLst>
                    <a:ext uri="{FF2B5EF4-FFF2-40B4-BE49-F238E27FC236}">
                      <a16:creationId xmlns="" xmlns:a16="http://schemas.microsoft.com/office/drawing/2014/main" id="{DA17082A-0195-4DBE-9D8B-A2384C4300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00" y="2183"/>
                  <a:ext cx="312" cy="41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8" name="Group 15">
                <a:extLst>
                  <a:ext uri="{FF2B5EF4-FFF2-40B4-BE49-F238E27FC236}">
                    <a16:creationId xmlns="" xmlns:a16="http://schemas.microsoft.com/office/drawing/2014/main" id="{FA6C052C-9D3D-460F-BD6E-33EB73DFE2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40" y="1488"/>
                <a:ext cx="240" cy="365"/>
                <a:chOff x="4176" y="1104"/>
                <a:chExt cx="240" cy="365"/>
              </a:xfrm>
            </p:grpSpPr>
            <p:sp>
              <p:nvSpPr>
                <p:cNvPr id="51" name="Oval 16">
                  <a:extLst>
                    <a:ext uri="{FF2B5EF4-FFF2-40B4-BE49-F238E27FC236}">
                      <a16:creationId xmlns="" xmlns:a16="http://schemas.microsoft.com/office/drawing/2014/main" id="{981E367B-996E-4152-98C7-B2A4F307A2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76" y="1152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2" name="Text Box 17">
                  <a:extLst>
                    <a:ext uri="{FF2B5EF4-FFF2-40B4-BE49-F238E27FC236}">
                      <a16:creationId xmlns="" xmlns:a16="http://schemas.microsoft.com/office/drawing/2014/main" id="{DFF7DE3B-36BA-4879-8934-D4AB15210AF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76" y="1104"/>
                  <a:ext cx="240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endParaRPr lang="el-GR" altLang="el-GR" sz="3200">
                    <a:solidFill>
                      <a:schemeClr val="hlink"/>
                    </a:solidFill>
                  </a:endParaRPr>
                </a:p>
              </p:txBody>
            </p:sp>
          </p:grpSp>
          <p:grpSp>
            <p:nvGrpSpPr>
              <p:cNvPr id="9" name="Group 18">
                <a:extLst>
                  <a:ext uri="{FF2B5EF4-FFF2-40B4-BE49-F238E27FC236}">
                    <a16:creationId xmlns="" xmlns:a16="http://schemas.microsoft.com/office/drawing/2014/main" id="{D9CA75DB-AECC-47DD-9532-1EF93B94F71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6" y="1656"/>
                <a:ext cx="2160" cy="792"/>
                <a:chOff x="1560" y="1512"/>
                <a:chExt cx="2160" cy="792"/>
              </a:xfrm>
            </p:grpSpPr>
            <p:sp>
              <p:nvSpPr>
                <p:cNvPr id="49" name="Oval 20">
                  <a:extLst>
                    <a:ext uri="{FF2B5EF4-FFF2-40B4-BE49-F238E27FC236}">
                      <a16:creationId xmlns="" xmlns:a16="http://schemas.microsoft.com/office/drawing/2014/main" id="{7A0F2395-55EA-442F-A033-ECB0CF4B19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80" y="2062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47" name="Oval 23">
                  <a:extLst>
                    <a:ext uri="{FF2B5EF4-FFF2-40B4-BE49-F238E27FC236}">
                      <a16:creationId xmlns="" xmlns:a16="http://schemas.microsoft.com/office/drawing/2014/main" id="{3153DCA6-480D-4509-92DA-374888E9F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60" y="2064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45" name="Line 25">
                  <a:extLst>
                    <a:ext uri="{FF2B5EF4-FFF2-40B4-BE49-F238E27FC236}">
                      <a16:creationId xmlns="" xmlns:a16="http://schemas.microsoft.com/office/drawing/2014/main" id="{9A18DBC7-91D5-4254-A47C-BC50D04DAF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728" y="1536"/>
                  <a:ext cx="816" cy="52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6" name="Line 26">
                  <a:extLst>
                    <a:ext uri="{FF2B5EF4-FFF2-40B4-BE49-F238E27FC236}">
                      <a16:creationId xmlns="" xmlns:a16="http://schemas.microsoft.com/office/drawing/2014/main" id="{C32BD8BF-FC38-4F90-A1A5-C829C41395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84" y="1512"/>
                  <a:ext cx="816" cy="52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10" name="Group 27">
                <a:extLst>
                  <a:ext uri="{FF2B5EF4-FFF2-40B4-BE49-F238E27FC236}">
                    <a16:creationId xmlns="" xmlns:a16="http://schemas.microsoft.com/office/drawing/2014/main" id="{92A5D277-9D4F-44A1-B515-4DB1836548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70" y="2933"/>
                <a:ext cx="3469" cy="520"/>
                <a:chOff x="874" y="2789"/>
                <a:chExt cx="3469" cy="520"/>
              </a:xfrm>
            </p:grpSpPr>
            <p:sp>
              <p:nvSpPr>
                <p:cNvPr id="41" name="Oval 29">
                  <a:extLst>
                    <a:ext uri="{FF2B5EF4-FFF2-40B4-BE49-F238E27FC236}">
                      <a16:creationId xmlns="" xmlns:a16="http://schemas.microsoft.com/office/drawing/2014/main" id="{1F731B2C-E18B-4601-9C58-C529FD16B8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74" y="3067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9" name="Oval 32">
                  <a:extLst>
                    <a:ext uri="{FF2B5EF4-FFF2-40B4-BE49-F238E27FC236}">
                      <a16:creationId xmlns="" xmlns:a16="http://schemas.microsoft.com/office/drawing/2014/main" id="{3681EA4C-FA20-48D7-AF3A-176FA12606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78" y="3067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7" name="Oval 37">
                  <a:extLst>
                    <a:ext uri="{FF2B5EF4-FFF2-40B4-BE49-F238E27FC236}">
                      <a16:creationId xmlns="" xmlns:a16="http://schemas.microsoft.com/office/drawing/2014/main" id="{65FAB147-55A4-479A-9C01-FC33D3E1F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71" y="3068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5" name="Oval 40">
                  <a:extLst>
                    <a:ext uri="{FF2B5EF4-FFF2-40B4-BE49-F238E27FC236}">
                      <a16:creationId xmlns="" xmlns:a16="http://schemas.microsoft.com/office/drawing/2014/main" id="{AB1D8D21-57FA-4760-BBC1-C1016E2713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0" y="3067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7" name="Line 42">
                  <a:extLst>
                    <a:ext uri="{FF2B5EF4-FFF2-40B4-BE49-F238E27FC236}">
                      <a16:creationId xmlns="" xmlns:a16="http://schemas.microsoft.com/office/drawing/2014/main" id="{D74BD780-A1DF-4E58-8C68-9DA720B756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25" y="2789"/>
                  <a:ext cx="96" cy="26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33" name="Oval 45">
                  <a:extLst>
                    <a:ext uri="{FF2B5EF4-FFF2-40B4-BE49-F238E27FC236}">
                      <a16:creationId xmlns="" xmlns:a16="http://schemas.microsoft.com/office/drawing/2014/main" id="{95F212AD-D1AB-4D2B-B170-55C580E50B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08" y="3067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1" name="Oval 48">
                  <a:extLst>
                    <a:ext uri="{FF2B5EF4-FFF2-40B4-BE49-F238E27FC236}">
                      <a16:creationId xmlns="" xmlns:a16="http://schemas.microsoft.com/office/drawing/2014/main" id="{B406F6DC-B9B2-4A44-A2A2-1B1D925FDD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1" y="3069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29" name="Oval 51">
                  <a:extLst>
                    <a:ext uri="{FF2B5EF4-FFF2-40B4-BE49-F238E27FC236}">
                      <a16:creationId xmlns="" xmlns:a16="http://schemas.microsoft.com/office/drawing/2014/main" id="{C275A4DC-16DC-41C7-B8AB-4222D9B080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5" y="3067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27" name="Oval 54">
                  <a:extLst>
                    <a:ext uri="{FF2B5EF4-FFF2-40B4-BE49-F238E27FC236}">
                      <a16:creationId xmlns="" xmlns:a16="http://schemas.microsoft.com/office/drawing/2014/main" id="{44ED7C70-8A5F-4A1F-A2A2-AE38BAB28C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03" y="3067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 dirty="0"/>
                </a:p>
              </p:txBody>
            </p:sp>
          </p:grpSp>
        </p:grpSp>
        <p:sp>
          <p:nvSpPr>
            <p:cNvPr id="6" name="Text Box 60">
              <a:extLst>
                <a:ext uri="{FF2B5EF4-FFF2-40B4-BE49-F238E27FC236}">
                  <a16:creationId xmlns="" xmlns:a16="http://schemas.microsoft.com/office/drawing/2014/main" id="{5010C0CD-1F93-4F2F-8226-17BBF7D21D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3744"/>
              <a:ext cx="41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n-US" altLang="el-GR" sz="3200" dirty="0"/>
            </a:p>
          </p:txBody>
        </p:sp>
      </p:grpSp>
      <p:sp>
        <p:nvSpPr>
          <p:cNvPr id="61" name="Line 13">
            <a:extLst>
              <a:ext uri="{FF2B5EF4-FFF2-40B4-BE49-F238E27FC236}">
                <a16:creationId xmlns="" xmlns:a16="http://schemas.microsoft.com/office/drawing/2014/main" id="{6D8385F6-64EA-43AF-8938-3692A7D476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52172" y="3172576"/>
            <a:ext cx="566738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2" name="Line 14">
            <a:extLst>
              <a:ext uri="{FF2B5EF4-FFF2-40B4-BE49-F238E27FC236}">
                <a16:creationId xmlns="" xmlns:a16="http://schemas.microsoft.com/office/drawing/2014/main" id="{7AD3101C-FB92-461C-AF6A-A390E32B0B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9955" y="3175536"/>
            <a:ext cx="495300" cy="6588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7" name="Line 57">
            <a:extLst>
              <a:ext uri="{FF2B5EF4-FFF2-40B4-BE49-F238E27FC236}">
                <a16:creationId xmlns="" xmlns:a16="http://schemas.microsoft.com/office/drawing/2014/main" id="{0292E80F-DEB6-43FD-B266-544225B1EB6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66272" y="4173049"/>
            <a:ext cx="152400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9" name="Line 42">
            <a:extLst>
              <a:ext uri="{FF2B5EF4-FFF2-40B4-BE49-F238E27FC236}">
                <a16:creationId xmlns="" xmlns:a16="http://schemas.microsoft.com/office/drawing/2014/main" id="{43EC6291-CE7B-4DB2-BE57-2725DE3925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56898" y="4180640"/>
            <a:ext cx="152400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0" name="Line 57">
            <a:extLst>
              <a:ext uri="{FF2B5EF4-FFF2-40B4-BE49-F238E27FC236}">
                <a16:creationId xmlns="" xmlns:a16="http://schemas.microsoft.com/office/drawing/2014/main" id="{86DD0257-73CF-4C22-838D-F3924B370F2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4098" y="4175876"/>
            <a:ext cx="152400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2" name="Line 42">
            <a:extLst>
              <a:ext uri="{FF2B5EF4-FFF2-40B4-BE49-F238E27FC236}">
                <a16:creationId xmlns="" xmlns:a16="http://schemas.microsoft.com/office/drawing/2014/main" id="{191AAC6D-174F-43B4-A114-DF841555B5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4698" y="4173439"/>
            <a:ext cx="152400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3" name="Line 42">
            <a:extLst>
              <a:ext uri="{FF2B5EF4-FFF2-40B4-BE49-F238E27FC236}">
                <a16:creationId xmlns="" xmlns:a16="http://schemas.microsoft.com/office/drawing/2014/main" id="{59B76500-654A-45D0-B283-2C508A955C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88780" y="4132263"/>
            <a:ext cx="152400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4" name="Line 57">
            <a:extLst>
              <a:ext uri="{FF2B5EF4-FFF2-40B4-BE49-F238E27FC236}">
                <a16:creationId xmlns="" xmlns:a16="http://schemas.microsoft.com/office/drawing/2014/main" id="{02D4BD3D-5C83-4112-B468-56494E9D2E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57640" y="4132263"/>
            <a:ext cx="152400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5" name="Line 57">
            <a:extLst>
              <a:ext uri="{FF2B5EF4-FFF2-40B4-BE49-F238E27FC236}">
                <a16:creationId xmlns="" xmlns:a16="http://schemas.microsoft.com/office/drawing/2014/main" id="{974FD6BF-3C78-4F44-804F-5947A5AE0F8E}"/>
              </a:ext>
            </a:extLst>
          </p:cNvPr>
          <p:cNvSpPr>
            <a:spLocks noChangeShapeType="1"/>
          </p:cNvSpPr>
          <p:nvPr/>
        </p:nvSpPr>
        <p:spPr bwMode="auto">
          <a:xfrm>
            <a:off x="8252285" y="4175876"/>
            <a:ext cx="152400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cxnSp>
        <p:nvCxnSpPr>
          <p:cNvPr id="77" name="Connector: Curved 76">
            <a:extLst>
              <a:ext uri="{FF2B5EF4-FFF2-40B4-BE49-F238E27FC236}">
                <a16:creationId xmlns="" xmlns:a16="http://schemas.microsoft.com/office/drawing/2014/main" id="{74615EB6-7C2F-44C6-B251-78361AAF23BB}"/>
              </a:ext>
            </a:extLst>
          </p:cNvPr>
          <p:cNvCxnSpPr>
            <a:cxnSpLocks/>
          </p:cNvCxnSpPr>
          <p:nvPr/>
        </p:nvCxnSpPr>
        <p:spPr>
          <a:xfrm rot="16200000" flipV="1">
            <a:off x="5107502" y="4242166"/>
            <a:ext cx="435320" cy="139412"/>
          </a:xfrm>
          <a:prstGeom prst="curvedConnector2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or: Curved 79">
            <a:extLst>
              <a:ext uri="{FF2B5EF4-FFF2-40B4-BE49-F238E27FC236}">
                <a16:creationId xmlns="" xmlns:a16="http://schemas.microsoft.com/office/drawing/2014/main" id="{36731B59-1752-46F7-8CE4-9FDD6E8586E2}"/>
              </a:ext>
            </a:extLst>
          </p:cNvPr>
          <p:cNvCxnSpPr/>
          <p:nvPr/>
        </p:nvCxnSpPr>
        <p:spPr>
          <a:xfrm rot="16200000" flipV="1">
            <a:off x="3810375" y="4239566"/>
            <a:ext cx="435320" cy="139412"/>
          </a:xfrm>
          <a:prstGeom prst="curvedConnector2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or: Curved 80">
            <a:extLst>
              <a:ext uri="{FF2B5EF4-FFF2-40B4-BE49-F238E27FC236}">
                <a16:creationId xmlns="" xmlns:a16="http://schemas.microsoft.com/office/drawing/2014/main" id="{F1211EB4-39F2-4D8D-8B6C-02F061EE013E}"/>
              </a:ext>
            </a:extLst>
          </p:cNvPr>
          <p:cNvCxnSpPr/>
          <p:nvPr/>
        </p:nvCxnSpPr>
        <p:spPr>
          <a:xfrm rot="16200000" flipV="1">
            <a:off x="6781047" y="4245339"/>
            <a:ext cx="435320" cy="139412"/>
          </a:xfrm>
          <a:prstGeom prst="curvedConnector2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or: Curved 82">
            <a:extLst>
              <a:ext uri="{FF2B5EF4-FFF2-40B4-BE49-F238E27FC236}">
                <a16:creationId xmlns="" xmlns:a16="http://schemas.microsoft.com/office/drawing/2014/main" id="{821A1890-6D7D-40F7-BF9A-630AEBDAFE64}"/>
              </a:ext>
            </a:extLst>
          </p:cNvPr>
          <p:cNvCxnSpPr/>
          <p:nvPr/>
        </p:nvCxnSpPr>
        <p:spPr>
          <a:xfrm rot="16200000" flipV="1">
            <a:off x="8250469" y="4250806"/>
            <a:ext cx="435320" cy="139412"/>
          </a:xfrm>
          <a:prstGeom prst="curvedConnector2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or: Curved 102">
            <a:extLst>
              <a:ext uri="{FF2B5EF4-FFF2-40B4-BE49-F238E27FC236}">
                <a16:creationId xmlns="" xmlns:a16="http://schemas.microsoft.com/office/drawing/2014/main" id="{4415B208-8C3B-4F18-90BA-B6C9E3A631F2}"/>
              </a:ext>
            </a:extLst>
          </p:cNvPr>
          <p:cNvCxnSpPr>
            <a:cxnSpLocks/>
          </p:cNvCxnSpPr>
          <p:nvPr/>
        </p:nvCxnSpPr>
        <p:spPr>
          <a:xfrm rot="16200000" flipV="1">
            <a:off x="7579272" y="3195522"/>
            <a:ext cx="669926" cy="534096"/>
          </a:xfrm>
          <a:prstGeom prst="curvedConnector2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or: Curved 104">
            <a:extLst>
              <a:ext uri="{FF2B5EF4-FFF2-40B4-BE49-F238E27FC236}">
                <a16:creationId xmlns="" xmlns:a16="http://schemas.microsoft.com/office/drawing/2014/main" id="{3A25CC26-37E9-4EFB-AFE6-F95B86032612}"/>
              </a:ext>
            </a:extLst>
          </p:cNvPr>
          <p:cNvCxnSpPr>
            <a:cxnSpLocks/>
          </p:cNvCxnSpPr>
          <p:nvPr/>
        </p:nvCxnSpPr>
        <p:spPr>
          <a:xfrm rot="16200000" flipV="1">
            <a:off x="4540189" y="3157941"/>
            <a:ext cx="669926" cy="534096"/>
          </a:xfrm>
          <a:prstGeom prst="curvedConnector2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or: Curved 105">
            <a:extLst>
              <a:ext uri="{FF2B5EF4-FFF2-40B4-BE49-F238E27FC236}">
                <a16:creationId xmlns="" xmlns:a16="http://schemas.microsoft.com/office/drawing/2014/main" id="{9730CF5F-89FE-4A47-9C01-7404909676B9}"/>
              </a:ext>
            </a:extLst>
          </p:cNvPr>
          <p:cNvCxnSpPr>
            <a:cxnSpLocks/>
          </p:cNvCxnSpPr>
          <p:nvPr/>
        </p:nvCxnSpPr>
        <p:spPr>
          <a:xfrm rot="16200000" flipV="1">
            <a:off x="6455926" y="1839119"/>
            <a:ext cx="946148" cy="1216813"/>
          </a:xfrm>
          <a:prstGeom prst="curvedConnector2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or: Curved 113">
            <a:extLst>
              <a:ext uri="{FF2B5EF4-FFF2-40B4-BE49-F238E27FC236}">
                <a16:creationId xmlns="" xmlns:a16="http://schemas.microsoft.com/office/drawing/2014/main" id="{BB737E08-B0EB-499A-80AA-711A352DF3C7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81942" y="1737320"/>
            <a:ext cx="289719" cy="190500"/>
          </a:xfrm>
          <a:prstGeom prst="curvedConnector4">
            <a:avLst>
              <a:gd name="adj1" fmla="val -78904"/>
              <a:gd name="adj2" fmla="val 220000"/>
            </a:avLst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="" xmlns:a16="http://schemas.microsoft.com/office/drawing/2014/main" id="{D433B07D-B8BF-43D9-B6AD-78C8B85C33CB}"/>
              </a:ext>
            </a:extLst>
          </p:cNvPr>
          <p:cNvSpPr txBox="1"/>
          <p:nvPr/>
        </p:nvSpPr>
        <p:spPr>
          <a:xfrm>
            <a:off x="6408096" y="1507844"/>
            <a:ext cx="590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root</a:t>
            </a:r>
            <a:endParaRPr lang="el-GR" b="1" dirty="0">
              <a:solidFill>
                <a:schemeClr val="accent2"/>
              </a:solidFill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="" xmlns:a16="http://schemas.microsoft.com/office/drawing/2014/main" id="{70C349C4-98D4-4E3A-BCDA-E8CADFE3CACC}"/>
              </a:ext>
            </a:extLst>
          </p:cNvPr>
          <p:cNvSpPr txBox="1"/>
          <p:nvPr/>
        </p:nvSpPr>
        <p:spPr>
          <a:xfrm>
            <a:off x="7434939" y="2283661"/>
            <a:ext cx="1787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Pointer to parent</a:t>
            </a:r>
            <a:endParaRPr lang="el-GR" dirty="0">
              <a:solidFill>
                <a:schemeClr val="accent2"/>
              </a:solidFill>
            </a:endParaRP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="" xmlns:a16="http://schemas.microsoft.com/office/drawing/2014/main" id="{6E8AF182-D644-4052-8341-9AAF78F2CD97}"/>
              </a:ext>
            </a:extLst>
          </p:cNvPr>
          <p:cNvCxnSpPr/>
          <p:nvPr/>
        </p:nvCxnSpPr>
        <p:spPr>
          <a:xfrm>
            <a:off x="923731" y="1687710"/>
            <a:ext cx="0" cy="326762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="" xmlns:a16="http://schemas.microsoft.com/office/drawing/2014/main" id="{196C793B-6268-499A-887A-2CAB7DE91C38}"/>
              </a:ext>
            </a:extLst>
          </p:cNvPr>
          <p:cNvSpPr txBox="1"/>
          <p:nvPr/>
        </p:nvSpPr>
        <p:spPr>
          <a:xfrm>
            <a:off x="1147665" y="3359901"/>
            <a:ext cx="14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Height (h = 3)</a:t>
            </a:r>
            <a:endParaRPr lang="el-GR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="" xmlns:a16="http://schemas.microsoft.com/office/drawing/2014/main" id="{4BCE6361-3F23-413C-AC7A-7FCAF2B5AC0F}"/>
                  </a:ext>
                </a:extLst>
              </p:cNvPr>
              <p:cNvSpPr txBox="1"/>
              <p:nvPr/>
            </p:nvSpPr>
            <p:spPr>
              <a:xfrm>
                <a:off x="2973644" y="5525529"/>
                <a:ext cx="5634299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accent1"/>
                    </a:solidFill>
                  </a:rPr>
                  <a:t>Number of leaves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accent1"/>
                    </a:solidFill>
                  </a:rPr>
                  <a:t>	Number of nodes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l-GR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4BCE6361-3F23-413C-AC7A-7FCAF2B5AC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3644" y="5525529"/>
                <a:ext cx="5634299" cy="374270"/>
              </a:xfrm>
              <a:prstGeom prst="rect">
                <a:avLst/>
              </a:prstGeom>
              <a:blipFill>
                <a:blip r:embed="rId2"/>
                <a:stretch>
                  <a:fillRect l="-974" t="-6452" b="-241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41318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FED87DA-C75E-46D5-BF7F-A8DEC944B5F6}"/>
              </a:ext>
            </a:extLst>
          </p:cNvPr>
          <p:cNvSpPr/>
          <p:nvPr/>
        </p:nvSpPr>
        <p:spPr>
          <a:xfrm>
            <a:off x="71283" y="410842"/>
            <a:ext cx="2388637" cy="19034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Flowchart: Stored Data 4">
            <a:extLst>
              <a:ext uri="{FF2B5EF4-FFF2-40B4-BE49-F238E27FC236}">
                <a16:creationId xmlns="" xmlns:a16="http://schemas.microsoft.com/office/drawing/2014/main" id="{0FCAB501-0400-4E9E-8B91-0043C45E85C0}"/>
              </a:ext>
            </a:extLst>
          </p:cNvPr>
          <p:cNvSpPr/>
          <p:nvPr/>
        </p:nvSpPr>
        <p:spPr>
          <a:xfrm rot="5400000">
            <a:off x="1107866" y="796641"/>
            <a:ext cx="315884" cy="326646"/>
          </a:xfrm>
          <a:prstGeom prst="flowChartOnlineStorage">
            <a:avLst/>
          </a:prstGeom>
          <a:noFill/>
          <a:ln w="25400" cap="sq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Flowchart: Delay 5">
            <a:extLst>
              <a:ext uri="{FF2B5EF4-FFF2-40B4-BE49-F238E27FC236}">
                <a16:creationId xmlns="" xmlns:a16="http://schemas.microsoft.com/office/drawing/2014/main" id="{86E21C6D-F36D-4E1D-AC85-7B586AE9E303}"/>
              </a:ext>
            </a:extLst>
          </p:cNvPr>
          <p:cNvSpPr/>
          <p:nvPr/>
        </p:nvSpPr>
        <p:spPr>
          <a:xfrm rot="16200000">
            <a:off x="562551" y="1683197"/>
            <a:ext cx="326572" cy="419877"/>
          </a:xfrm>
          <a:prstGeom prst="flowChartDelay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Flowchart: Delay 6">
            <a:extLst>
              <a:ext uri="{FF2B5EF4-FFF2-40B4-BE49-F238E27FC236}">
                <a16:creationId xmlns="" xmlns:a16="http://schemas.microsoft.com/office/drawing/2014/main" id="{624959BF-8D12-4F35-A30E-29F8E9F20796}"/>
              </a:ext>
            </a:extLst>
          </p:cNvPr>
          <p:cNvSpPr/>
          <p:nvPr/>
        </p:nvSpPr>
        <p:spPr>
          <a:xfrm rot="16200000">
            <a:off x="1632460" y="1683198"/>
            <a:ext cx="326572" cy="419877"/>
          </a:xfrm>
          <a:prstGeom prst="flowChartDelay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58F591B4-D855-4AF5-BA6D-F7881A2FEB12}"/>
              </a:ext>
            </a:extLst>
          </p:cNvPr>
          <p:cNvCxnSpPr/>
          <p:nvPr/>
        </p:nvCxnSpPr>
        <p:spPr>
          <a:xfrm>
            <a:off x="1214527" y="1046681"/>
            <a:ext cx="0" cy="315884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DBF13889-2C3C-403E-A6DF-CDC5D05A6866}"/>
              </a:ext>
            </a:extLst>
          </p:cNvPr>
          <p:cNvCxnSpPr/>
          <p:nvPr/>
        </p:nvCxnSpPr>
        <p:spPr>
          <a:xfrm>
            <a:off x="1306022" y="1046681"/>
            <a:ext cx="0" cy="315884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E840817E-7322-4901-8AC4-CF0C5AFEC382}"/>
              </a:ext>
            </a:extLst>
          </p:cNvPr>
          <p:cNvCxnSpPr>
            <a:cxnSpLocks/>
          </p:cNvCxnSpPr>
          <p:nvPr/>
        </p:nvCxnSpPr>
        <p:spPr>
          <a:xfrm flipH="1">
            <a:off x="1316775" y="1362565"/>
            <a:ext cx="48869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593BC4C4-CFD4-4641-95C9-BDA4DF5AB646}"/>
              </a:ext>
            </a:extLst>
          </p:cNvPr>
          <p:cNvCxnSpPr>
            <a:cxnSpLocks/>
          </p:cNvCxnSpPr>
          <p:nvPr/>
        </p:nvCxnSpPr>
        <p:spPr>
          <a:xfrm>
            <a:off x="1805465" y="1362565"/>
            <a:ext cx="0" cy="367285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602B2B1B-744D-4FED-AFF7-E990B279D680}"/>
              </a:ext>
            </a:extLst>
          </p:cNvPr>
          <p:cNvCxnSpPr>
            <a:cxnSpLocks/>
          </p:cNvCxnSpPr>
          <p:nvPr/>
        </p:nvCxnSpPr>
        <p:spPr>
          <a:xfrm flipH="1">
            <a:off x="725837" y="1362565"/>
            <a:ext cx="48869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8C5FBD76-3C5C-476D-A87D-4B45D2F86FA0}"/>
              </a:ext>
            </a:extLst>
          </p:cNvPr>
          <p:cNvCxnSpPr>
            <a:cxnSpLocks/>
          </p:cNvCxnSpPr>
          <p:nvPr/>
        </p:nvCxnSpPr>
        <p:spPr>
          <a:xfrm>
            <a:off x="725837" y="1362565"/>
            <a:ext cx="0" cy="367285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3251457B-5601-4E11-B3FA-51E8BB7C7330}"/>
              </a:ext>
            </a:extLst>
          </p:cNvPr>
          <p:cNvCxnSpPr>
            <a:cxnSpLocks/>
          </p:cNvCxnSpPr>
          <p:nvPr/>
        </p:nvCxnSpPr>
        <p:spPr>
          <a:xfrm>
            <a:off x="1265602" y="333370"/>
            <a:ext cx="0" cy="468652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="" xmlns:a16="http://schemas.microsoft.com/office/drawing/2014/main" id="{D7D45A72-75F7-45B2-9B20-99DB0013B4DA}"/>
              </a:ext>
            </a:extLst>
          </p:cNvPr>
          <p:cNvCxnSpPr>
            <a:cxnSpLocks/>
          </p:cNvCxnSpPr>
          <p:nvPr/>
        </p:nvCxnSpPr>
        <p:spPr>
          <a:xfrm>
            <a:off x="846502" y="2056422"/>
            <a:ext cx="0" cy="581998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="" xmlns:a16="http://schemas.microsoft.com/office/drawing/2014/main" id="{747BE99E-BB87-4614-9582-650DAD2C08F4}"/>
              </a:ext>
            </a:extLst>
          </p:cNvPr>
          <p:cNvCxnSpPr>
            <a:cxnSpLocks/>
          </p:cNvCxnSpPr>
          <p:nvPr/>
        </p:nvCxnSpPr>
        <p:spPr>
          <a:xfrm>
            <a:off x="1919652" y="2056422"/>
            <a:ext cx="0" cy="581998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="" xmlns:a16="http://schemas.microsoft.com/office/drawing/2014/main" id="{23107DA3-23E1-43AE-886C-E1E981A1B580}"/>
              </a:ext>
            </a:extLst>
          </p:cNvPr>
          <p:cNvCxnSpPr>
            <a:cxnSpLocks/>
          </p:cNvCxnSpPr>
          <p:nvPr/>
        </p:nvCxnSpPr>
        <p:spPr>
          <a:xfrm>
            <a:off x="3428808" y="5842000"/>
            <a:ext cx="727094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="" xmlns:a16="http://schemas.microsoft.com/office/drawing/2014/main" id="{4031D211-6122-490B-824C-3CF2820B90E2}"/>
              </a:ext>
            </a:extLst>
          </p:cNvPr>
          <p:cNvCxnSpPr>
            <a:cxnSpLocks/>
          </p:cNvCxnSpPr>
          <p:nvPr/>
        </p:nvCxnSpPr>
        <p:spPr>
          <a:xfrm>
            <a:off x="3428808" y="2425700"/>
            <a:ext cx="727094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="" xmlns:a16="http://schemas.microsoft.com/office/drawing/2014/main" id="{308419E6-520D-4236-BF2F-B127BEA97D03}"/>
              </a:ext>
            </a:extLst>
          </p:cNvPr>
          <p:cNvCxnSpPr>
            <a:cxnSpLocks/>
          </p:cNvCxnSpPr>
          <p:nvPr/>
        </p:nvCxnSpPr>
        <p:spPr>
          <a:xfrm>
            <a:off x="3428808" y="4171950"/>
            <a:ext cx="727094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or: Elbow 125">
            <a:extLst>
              <a:ext uri="{FF2B5EF4-FFF2-40B4-BE49-F238E27FC236}">
                <a16:creationId xmlns="" xmlns:a16="http://schemas.microsoft.com/office/drawing/2014/main" id="{A04A46F9-18F3-4DEC-8F2C-7E230D885103}"/>
              </a:ext>
            </a:extLst>
          </p:cNvPr>
          <p:cNvCxnSpPr>
            <a:cxnSpLocks/>
            <a:endCxn id="181" idx="0"/>
          </p:cNvCxnSpPr>
          <p:nvPr/>
        </p:nvCxnSpPr>
        <p:spPr>
          <a:xfrm rot="10800000" flipV="1">
            <a:off x="5343348" y="2500886"/>
            <a:ext cx="1446700" cy="71224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or: Elbow 130">
            <a:extLst>
              <a:ext uri="{FF2B5EF4-FFF2-40B4-BE49-F238E27FC236}">
                <a16:creationId xmlns="" xmlns:a16="http://schemas.microsoft.com/office/drawing/2014/main" id="{BE1BFE54-DB40-4D12-8169-5782AE55E726}"/>
              </a:ext>
            </a:extLst>
          </p:cNvPr>
          <p:cNvCxnSpPr>
            <a:cxnSpLocks/>
            <a:endCxn id="215" idx="0"/>
          </p:cNvCxnSpPr>
          <p:nvPr/>
        </p:nvCxnSpPr>
        <p:spPr>
          <a:xfrm rot="5400000">
            <a:off x="4425830" y="4234131"/>
            <a:ext cx="694800" cy="6299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or: Elbow 135">
            <a:extLst>
              <a:ext uri="{FF2B5EF4-FFF2-40B4-BE49-F238E27FC236}">
                <a16:creationId xmlns="" xmlns:a16="http://schemas.microsoft.com/office/drawing/2014/main" id="{461ACD14-176A-46B6-9246-751DA97694F3}"/>
              </a:ext>
            </a:extLst>
          </p:cNvPr>
          <p:cNvCxnSpPr>
            <a:cxnSpLocks/>
          </p:cNvCxnSpPr>
          <p:nvPr/>
        </p:nvCxnSpPr>
        <p:spPr>
          <a:xfrm rot="5400000">
            <a:off x="7911833" y="4239373"/>
            <a:ext cx="594914" cy="58456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or: Elbow 139">
            <a:extLst>
              <a:ext uri="{FF2B5EF4-FFF2-40B4-BE49-F238E27FC236}">
                <a16:creationId xmlns="" xmlns:a16="http://schemas.microsoft.com/office/drawing/2014/main" id="{6793325B-CA33-4025-993A-75145D0B54B8}"/>
              </a:ext>
            </a:extLst>
          </p:cNvPr>
          <p:cNvCxnSpPr>
            <a:cxnSpLocks/>
          </p:cNvCxnSpPr>
          <p:nvPr/>
        </p:nvCxnSpPr>
        <p:spPr>
          <a:xfrm rot="16200000" flipH="1">
            <a:off x="9105265" y="4284615"/>
            <a:ext cx="601748" cy="48190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or: Elbow 143">
            <a:extLst>
              <a:ext uri="{FF2B5EF4-FFF2-40B4-BE49-F238E27FC236}">
                <a16:creationId xmlns="" xmlns:a16="http://schemas.microsoft.com/office/drawing/2014/main" id="{7BDD078A-E1CF-4B5D-B316-F80413CD234D}"/>
              </a:ext>
            </a:extLst>
          </p:cNvPr>
          <p:cNvCxnSpPr>
            <a:cxnSpLocks/>
            <a:endCxn id="198" idx="0"/>
          </p:cNvCxnSpPr>
          <p:nvPr/>
        </p:nvCxnSpPr>
        <p:spPr>
          <a:xfrm>
            <a:off x="7427119" y="2488565"/>
            <a:ext cx="1346020" cy="74683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or: Elbow 146">
            <a:extLst>
              <a:ext uri="{FF2B5EF4-FFF2-40B4-BE49-F238E27FC236}">
                <a16:creationId xmlns="" xmlns:a16="http://schemas.microsoft.com/office/drawing/2014/main" id="{28AD8865-F97D-495D-B32F-7A2172398F0B}"/>
              </a:ext>
            </a:extLst>
          </p:cNvPr>
          <p:cNvCxnSpPr>
            <a:cxnSpLocks/>
          </p:cNvCxnSpPr>
          <p:nvPr/>
        </p:nvCxnSpPr>
        <p:spPr>
          <a:xfrm rot="16200000" flipH="1">
            <a:off x="5666596" y="4266972"/>
            <a:ext cx="630574" cy="48006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TextBox 149">
                <a:extLst>
                  <a:ext uri="{FF2B5EF4-FFF2-40B4-BE49-F238E27FC236}">
                    <a16:creationId xmlns="" xmlns:a16="http://schemas.microsoft.com/office/drawing/2014/main" id="{8D04B903-8588-420C-B91B-4C58560F7BB9}"/>
                  </a:ext>
                </a:extLst>
              </p:cNvPr>
              <p:cNvSpPr txBox="1"/>
              <p:nvPr/>
            </p:nvSpPr>
            <p:spPr>
              <a:xfrm>
                <a:off x="4124732" y="5851773"/>
                <a:ext cx="20438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l-GR" sz="1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8D04B903-8588-420C-B91B-4C58560F7B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732" y="5851773"/>
                <a:ext cx="204382" cy="246221"/>
              </a:xfrm>
              <a:prstGeom prst="rect">
                <a:avLst/>
              </a:prstGeom>
              <a:blipFill>
                <a:blip r:embed="rId3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>
                <a:extLst>
                  <a:ext uri="{FF2B5EF4-FFF2-40B4-BE49-F238E27FC236}">
                    <a16:creationId xmlns="" xmlns:a16="http://schemas.microsoft.com/office/drawing/2014/main" id="{9A42899C-9639-4878-96C0-A8AACBF5E918}"/>
                  </a:ext>
                </a:extLst>
              </p:cNvPr>
              <p:cNvSpPr txBox="1"/>
              <p:nvPr/>
            </p:nvSpPr>
            <p:spPr>
              <a:xfrm>
                <a:off x="4718205" y="5904250"/>
                <a:ext cx="20438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sz="1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9A42899C-9639-4878-96C0-A8AACBF5E9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8205" y="5904250"/>
                <a:ext cx="204382" cy="246221"/>
              </a:xfrm>
              <a:prstGeom prst="rect">
                <a:avLst/>
              </a:prstGeom>
              <a:blipFill>
                <a:blip r:embed="rId4"/>
                <a:stretch>
                  <a:fillRect r="-588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56">
                <a:extLst>
                  <a:ext uri="{FF2B5EF4-FFF2-40B4-BE49-F238E27FC236}">
                    <a16:creationId xmlns="" xmlns:a16="http://schemas.microsoft.com/office/drawing/2014/main" id="{AE506C14-F533-4ABF-9A0E-3286A3A7F634}"/>
                  </a:ext>
                </a:extLst>
              </p:cNvPr>
              <p:cNvSpPr txBox="1"/>
              <p:nvPr/>
            </p:nvSpPr>
            <p:spPr>
              <a:xfrm>
                <a:off x="5855045" y="5904249"/>
                <a:ext cx="20438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sz="1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AE506C14-F533-4ABF-9A0E-3286A3A7F6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5045" y="5904249"/>
                <a:ext cx="204382" cy="246221"/>
              </a:xfrm>
              <a:prstGeom prst="rect">
                <a:avLst/>
              </a:prstGeom>
              <a:blipFill>
                <a:blip r:embed="rId5"/>
                <a:stretch>
                  <a:fillRect r="-588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TextBox 157">
                <a:extLst>
                  <a:ext uri="{FF2B5EF4-FFF2-40B4-BE49-F238E27FC236}">
                    <a16:creationId xmlns="" xmlns:a16="http://schemas.microsoft.com/office/drawing/2014/main" id="{2C67B125-765C-49F8-B02A-69516453AF53}"/>
                  </a:ext>
                </a:extLst>
              </p:cNvPr>
              <p:cNvSpPr txBox="1"/>
              <p:nvPr/>
            </p:nvSpPr>
            <p:spPr>
              <a:xfrm>
                <a:off x="6448518" y="5871144"/>
                <a:ext cx="20438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l-GR" sz="1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2C67B125-765C-49F8-B02A-69516453A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8518" y="5871144"/>
                <a:ext cx="204382" cy="246221"/>
              </a:xfrm>
              <a:prstGeom prst="rect">
                <a:avLst/>
              </a:prstGeom>
              <a:blipFill>
                <a:blip r:embed="rId6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TextBox 158">
                <a:extLst>
                  <a:ext uri="{FF2B5EF4-FFF2-40B4-BE49-F238E27FC236}">
                    <a16:creationId xmlns="" xmlns:a16="http://schemas.microsoft.com/office/drawing/2014/main" id="{5F0D6A65-082B-4A38-BC02-D703AB421BCC}"/>
                  </a:ext>
                </a:extLst>
              </p:cNvPr>
              <p:cNvSpPr txBox="1"/>
              <p:nvPr/>
            </p:nvSpPr>
            <p:spPr>
              <a:xfrm>
                <a:off x="7571267" y="5904248"/>
                <a:ext cx="20438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l-GR" sz="1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5F0D6A65-082B-4A38-BC02-D703AB421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267" y="5904248"/>
                <a:ext cx="204382" cy="246221"/>
              </a:xfrm>
              <a:prstGeom prst="rect">
                <a:avLst/>
              </a:prstGeom>
              <a:blipFill>
                <a:blip r:embed="rId7"/>
                <a:stretch>
                  <a:fillRect r="-588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159">
                <a:extLst>
                  <a:ext uri="{FF2B5EF4-FFF2-40B4-BE49-F238E27FC236}">
                    <a16:creationId xmlns="" xmlns:a16="http://schemas.microsoft.com/office/drawing/2014/main" id="{64365EED-62B4-4F75-97A8-E3EC350455CC}"/>
                  </a:ext>
                </a:extLst>
              </p:cNvPr>
              <p:cNvSpPr txBox="1"/>
              <p:nvPr/>
            </p:nvSpPr>
            <p:spPr>
              <a:xfrm>
                <a:off x="8164740" y="5902908"/>
                <a:ext cx="20438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l-GR" sz="1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64365EED-62B4-4F75-97A8-E3EC350455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4740" y="5902908"/>
                <a:ext cx="204382" cy="246221"/>
              </a:xfrm>
              <a:prstGeom prst="rect">
                <a:avLst/>
              </a:prstGeom>
              <a:blipFill>
                <a:blip r:embed="rId8"/>
                <a:stretch>
                  <a:fillRect r="-882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Box 160">
                <a:extLst>
                  <a:ext uri="{FF2B5EF4-FFF2-40B4-BE49-F238E27FC236}">
                    <a16:creationId xmlns="" xmlns:a16="http://schemas.microsoft.com/office/drawing/2014/main" id="{AC3D7B57-FB97-42E7-BF20-B13147EE8A3B}"/>
                  </a:ext>
                </a:extLst>
              </p:cNvPr>
              <p:cNvSpPr txBox="1"/>
              <p:nvPr/>
            </p:nvSpPr>
            <p:spPr>
              <a:xfrm>
                <a:off x="9292658" y="5918200"/>
                <a:ext cx="20438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l-GR" sz="1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AC3D7B57-FB97-42E7-BF20-B13147EE8A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658" y="5918200"/>
                <a:ext cx="204382" cy="246221"/>
              </a:xfrm>
              <a:prstGeom prst="rect">
                <a:avLst/>
              </a:prstGeom>
              <a:blipFill>
                <a:blip r:embed="rId9"/>
                <a:stretch>
                  <a:fillRect r="-588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TextBox 161">
                <a:extLst>
                  <a:ext uri="{FF2B5EF4-FFF2-40B4-BE49-F238E27FC236}">
                    <a16:creationId xmlns="" xmlns:a16="http://schemas.microsoft.com/office/drawing/2014/main" id="{2977AA54-9407-4605-ADF6-E3B3A70AFBE9}"/>
                  </a:ext>
                </a:extLst>
              </p:cNvPr>
              <p:cNvSpPr txBox="1"/>
              <p:nvPr/>
            </p:nvSpPr>
            <p:spPr>
              <a:xfrm>
                <a:off x="9886131" y="5943600"/>
                <a:ext cx="20438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l-GR" sz="1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2977AA54-9407-4605-ADF6-E3B3A70AFB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6131" y="5943600"/>
                <a:ext cx="204382" cy="246221"/>
              </a:xfrm>
              <a:prstGeom prst="rect">
                <a:avLst/>
              </a:prstGeom>
              <a:blipFill>
                <a:blip r:embed="rId10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3" name="TextBox 162">
                <a:extLst>
                  <a:ext uri="{FF2B5EF4-FFF2-40B4-BE49-F238E27FC236}">
                    <a16:creationId xmlns="" xmlns:a16="http://schemas.microsoft.com/office/drawing/2014/main" id="{399420F4-DD2F-471F-9784-47ADCCBDC596}"/>
                  </a:ext>
                </a:extLst>
              </p:cNvPr>
              <p:cNvSpPr txBox="1"/>
              <p:nvPr/>
            </p:nvSpPr>
            <p:spPr>
              <a:xfrm>
                <a:off x="3194192" y="3796695"/>
                <a:ext cx="4692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399420F4-DD2F-471F-9784-47ADCCBDC5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192" y="3796695"/>
                <a:ext cx="469231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4" name="TextBox 163">
                <a:extLst>
                  <a:ext uri="{FF2B5EF4-FFF2-40B4-BE49-F238E27FC236}">
                    <a16:creationId xmlns="" xmlns:a16="http://schemas.microsoft.com/office/drawing/2014/main" id="{2AEDE3BC-9C2D-4A35-B1F4-66F62E1801D4}"/>
                  </a:ext>
                </a:extLst>
              </p:cNvPr>
              <p:cNvSpPr txBox="1"/>
              <p:nvPr/>
            </p:nvSpPr>
            <p:spPr>
              <a:xfrm>
                <a:off x="3194192" y="5410419"/>
                <a:ext cx="4692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2AEDE3BC-9C2D-4A35-B1F4-66F62E1801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192" y="5410419"/>
                <a:ext cx="46923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5" name="TextBox 164">
                <a:extLst>
                  <a:ext uri="{FF2B5EF4-FFF2-40B4-BE49-F238E27FC236}">
                    <a16:creationId xmlns="" xmlns:a16="http://schemas.microsoft.com/office/drawing/2014/main" id="{7A524108-DD1B-4AD8-9600-5DD00E11126B}"/>
                  </a:ext>
                </a:extLst>
              </p:cNvPr>
              <p:cNvSpPr txBox="1"/>
              <p:nvPr/>
            </p:nvSpPr>
            <p:spPr>
              <a:xfrm>
                <a:off x="3195772" y="2045185"/>
                <a:ext cx="17246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 (control line)</a:t>
                </a:r>
                <a:endParaRPr lang="el-GR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A524108-DD1B-4AD8-9600-5DD00E1112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5772" y="2045185"/>
                <a:ext cx="1724639" cy="369332"/>
              </a:xfrm>
              <a:prstGeom prst="rect">
                <a:avLst/>
              </a:prstGeom>
              <a:blipFill rotWithShape="0">
                <a:blip r:embed="rId13"/>
                <a:stretch>
                  <a:fillRect t="-9836" r="-3534" b="-32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6" name="TextBox 165">
            <a:extLst>
              <a:ext uri="{FF2B5EF4-FFF2-40B4-BE49-F238E27FC236}">
                <a16:creationId xmlns="" xmlns:a16="http://schemas.microsoft.com/office/drawing/2014/main" id="{7B660194-F899-4AE2-8935-6E2D4ED26E37}"/>
              </a:ext>
            </a:extLst>
          </p:cNvPr>
          <p:cNvSpPr txBox="1"/>
          <p:nvPr/>
        </p:nvSpPr>
        <p:spPr>
          <a:xfrm>
            <a:off x="362783" y="2974588"/>
            <a:ext cx="2545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Multiplexer </a:t>
            </a:r>
            <a:r>
              <a:rPr lang="el-GR" dirty="0" smtClean="0">
                <a:solidFill>
                  <a:schemeClr val="accent1"/>
                </a:solidFill>
              </a:rPr>
              <a:t>(</a:t>
            </a:r>
            <a:r>
              <a:rPr lang="en-US" dirty="0" smtClean="0">
                <a:solidFill>
                  <a:schemeClr val="accent1"/>
                </a:solidFill>
              </a:rPr>
              <a:t>MUX) 2-to-1</a:t>
            </a:r>
            <a:endParaRPr lang="el-GR" dirty="0">
              <a:solidFill>
                <a:schemeClr val="accent1"/>
              </a:solidFill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="" xmlns:a16="http://schemas.microsoft.com/office/drawing/2014/main" id="{C33FEBA1-7F17-4254-A313-74EBFFF25640}"/>
              </a:ext>
            </a:extLst>
          </p:cNvPr>
          <p:cNvSpPr txBox="1"/>
          <p:nvPr/>
        </p:nvSpPr>
        <p:spPr>
          <a:xfrm>
            <a:off x="9045848" y="87446"/>
            <a:ext cx="304721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</a:rPr>
              <a:t>Παράδειγμα 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</a:rPr>
              <a:t>Δυαδικού Δένδρου: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Multiplexer 8-to-1: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Tree of MUX with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h=2</a:t>
            </a:r>
            <a:r>
              <a:rPr lang="en-US" dirty="0" smtClean="0">
                <a:solidFill>
                  <a:schemeClr val="accent1"/>
                </a:solidFill>
              </a:rPr>
              <a:t>, </a:t>
            </a:r>
          </a:p>
          <a:p>
            <a:r>
              <a:rPr lang="el-GR" dirty="0" smtClean="0">
                <a:solidFill>
                  <a:schemeClr val="accent1"/>
                </a:solidFill>
              </a:rPr>
              <a:t>2-</a:t>
            </a:r>
            <a:r>
              <a:rPr lang="en-US" dirty="0" smtClean="0">
                <a:solidFill>
                  <a:schemeClr val="accent1"/>
                </a:solidFill>
              </a:rPr>
              <a:t>to-1 MUXs 2</a:t>
            </a:r>
            <a:r>
              <a:rPr lang="en-US" baseline="30000" dirty="0" smtClean="0">
                <a:solidFill>
                  <a:schemeClr val="accent1"/>
                </a:solidFill>
              </a:rPr>
              <a:t>h+1</a:t>
            </a:r>
            <a:r>
              <a:rPr lang="en-US" dirty="0" smtClean="0">
                <a:solidFill>
                  <a:schemeClr val="accent1"/>
                </a:solidFill>
              </a:rPr>
              <a:t>-1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AND </a:t>
            </a:r>
            <a:r>
              <a:rPr lang="en-US" dirty="0">
                <a:solidFill>
                  <a:schemeClr val="accent1"/>
                </a:solidFill>
              </a:rPr>
              <a:t>gates </a:t>
            </a:r>
            <a:r>
              <a:rPr lang="en-US" dirty="0" smtClean="0">
                <a:solidFill>
                  <a:schemeClr val="accent1"/>
                </a:solidFill>
              </a:rPr>
              <a:t>2(2</a:t>
            </a:r>
            <a:r>
              <a:rPr lang="en-US" baseline="30000" dirty="0" smtClean="0">
                <a:solidFill>
                  <a:schemeClr val="accent1"/>
                </a:solidFill>
              </a:rPr>
              <a:t>h+1</a:t>
            </a:r>
            <a:r>
              <a:rPr lang="en-US" dirty="0" smtClean="0">
                <a:solidFill>
                  <a:schemeClr val="accent1"/>
                </a:solidFill>
              </a:rPr>
              <a:t>-1)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OR gates  </a:t>
            </a:r>
            <a:r>
              <a:rPr lang="en-US" dirty="0">
                <a:solidFill>
                  <a:schemeClr val="accent1"/>
                </a:solidFill>
              </a:rPr>
              <a:t>2</a:t>
            </a:r>
            <a:r>
              <a:rPr lang="en-US" baseline="30000" dirty="0">
                <a:solidFill>
                  <a:schemeClr val="accent1"/>
                </a:solidFill>
              </a:rPr>
              <a:t>h+1</a:t>
            </a:r>
            <a:r>
              <a:rPr lang="en-US" dirty="0">
                <a:solidFill>
                  <a:schemeClr val="accent1"/>
                </a:solidFill>
              </a:rPr>
              <a:t>-1</a:t>
            </a:r>
          </a:p>
          <a:p>
            <a:endParaRPr lang="el-GR" dirty="0">
              <a:solidFill>
                <a:schemeClr val="accent1"/>
              </a:solidFill>
            </a:endParaRPr>
          </a:p>
        </p:txBody>
      </p:sp>
      <p:cxnSp>
        <p:nvCxnSpPr>
          <p:cNvPr id="168" name="Straight Connector 167">
            <a:extLst>
              <a:ext uri="{FF2B5EF4-FFF2-40B4-BE49-F238E27FC236}">
                <a16:creationId xmlns="" xmlns:a16="http://schemas.microsoft.com/office/drawing/2014/main" id="{DD035546-70A7-4742-8200-5FF92C7228B0}"/>
              </a:ext>
            </a:extLst>
          </p:cNvPr>
          <p:cNvCxnSpPr>
            <a:cxnSpLocks/>
          </p:cNvCxnSpPr>
          <p:nvPr/>
        </p:nvCxnSpPr>
        <p:spPr>
          <a:xfrm>
            <a:off x="71283" y="2544912"/>
            <a:ext cx="251167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TextBox 170">
                <a:extLst>
                  <a:ext uri="{FF2B5EF4-FFF2-40B4-BE49-F238E27FC236}">
                    <a16:creationId xmlns="" xmlns:a16="http://schemas.microsoft.com/office/drawing/2014/main" id="{D6E21E7B-2349-445B-A885-CC6A4128CA0F}"/>
                  </a:ext>
                </a:extLst>
              </p:cNvPr>
              <p:cNvSpPr txBox="1"/>
              <p:nvPr/>
            </p:nvSpPr>
            <p:spPr>
              <a:xfrm>
                <a:off x="-90335" y="2229851"/>
                <a:ext cx="4692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D6E21E7B-2349-445B-A885-CC6A4128CA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0335" y="2229851"/>
                <a:ext cx="46923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TextBox 172">
                <a:extLst>
                  <a:ext uri="{FF2B5EF4-FFF2-40B4-BE49-F238E27FC236}">
                    <a16:creationId xmlns="" xmlns:a16="http://schemas.microsoft.com/office/drawing/2014/main" id="{3645972B-0C95-4005-89AC-54B90F21F001}"/>
                  </a:ext>
                </a:extLst>
              </p:cNvPr>
              <p:cNvSpPr txBox="1"/>
              <p:nvPr/>
            </p:nvSpPr>
            <p:spPr>
              <a:xfrm>
                <a:off x="1793882" y="2654395"/>
                <a:ext cx="29835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sz="1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3645972B-0C95-4005-89AC-54B90F21F0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882" y="2654395"/>
                <a:ext cx="298354" cy="24622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" name="TextBox 173">
                <a:extLst>
                  <a:ext uri="{FF2B5EF4-FFF2-40B4-BE49-F238E27FC236}">
                    <a16:creationId xmlns="" xmlns:a16="http://schemas.microsoft.com/office/drawing/2014/main" id="{6D175EC8-AFD3-4CD8-ABAC-16F3F1C16F77}"/>
                  </a:ext>
                </a:extLst>
              </p:cNvPr>
              <p:cNvSpPr txBox="1"/>
              <p:nvPr/>
            </p:nvSpPr>
            <p:spPr>
              <a:xfrm>
                <a:off x="637563" y="2639358"/>
                <a:ext cx="20438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l-GR" sz="1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D175EC8-AFD3-4CD8-ABAC-16F3F1C16F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563" y="2639358"/>
                <a:ext cx="204382" cy="246221"/>
              </a:xfrm>
              <a:prstGeom prst="rect">
                <a:avLst/>
              </a:prstGeom>
              <a:blipFill rotWithShape="0">
                <a:blip r:embed="rId16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 flipV="1">
            <a:off x="515898" y="2147582"/>
            <a:ext cx="79720" cy="37749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534548" y="2061555"/>
            <a:ext cx="166709" cy="13980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603584" y="2067259"/>
            <a:ext cx="108354" cy="4776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85358" y="679452"/>
            <a:ext cx="906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Output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55809" y="6350466"/>
            <a:ext cx="286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baseline="30000" dirty="0" smtClean="0">
                <a:solidFill>
                  <a:schemeClr val="accent5">
                    <a:lumMod val="50000"/>
                  </a:schemeClr>
                </a:solidFill>
              </a:rPr>
              <a:t>h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inputs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="" xmlns:a16="http://schemas.microsoft.com/office/drawing/2014/main" id="{4FED87DA-C75E-46D5-BF7F-A8DEC944B5F6}"/>
              </a:ext>
            </a:extLst>
          </p:cNvPr>
          <p:cNvSpPr/>
          <p:nvPr/>
        </p:nvSpPr>
        <p:spPr>
          <a:xfrm>
            <a:off x="6519745" y="1484309"/>
            <a:ext cx="1083736" cy="901687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48" name="Flowchart: Stored Data 147">
            <a:extLst>
              <a:ext uri="{FF2B5EF4-FFF2-40B4-BE49-F238E27FC236}">
                <a16:creationId xmlns="" xmlns:a16="http://schemas.microsoft.com/office/drawing/2014/main" id="{0FCAB501-0400-4E9E-8B91-0043C45E85C0}"/>
              </a:ext>
            </a:extLst>
          </p:cNvPr>
          <p:cNvSpPr/>
          <p:nvPr/>
        </p:nvSpPr>
        <p:spPr>
          <a:xfrm rot="5400000">
            <a:off x="6978938" y="1595598"/>
            <a:ext cx="170071" cy="175865"/>
          </a:xfrm>
          <a:prstGeom prst="flowChartOnlineStorage">
            <a:avLst/>
          </a:prstGeom>
          <a:noFill/>
          <a:ln w="25400" cap="sq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9" name="Flowchart: Delay 148">
            <a:extLst>
              <a:ext uri="{FF2B5EF4-FFF2-40B4-BE49-F238E27FC236}">
                <a16:creationId xmlns="" xmlns:a16="http://schemas.microsoft.com/office/drawing/2014/main" id="{86E21C6D-F36D-4E1D-AC85-7B586AE9E303}"/>
              </a:ext>
            </a:extLst>
          </p:cNvPr>
          <p:cNvSpPr/>
          <p:nvPr/>
        </p:nvSpPr>
        <p:spPr>
          <a:xfrm rot="16200000">
            <a:off x="6654504" y="1975769"/>
            <a:ext cx="175827" cy="226062"/>
          </a:xfrm>
          <a:prstGeom prst="flowChartDelay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1" name="Flowchart: Delay 150">
            <a:extLst>
              <a:ext uri="{FF2B5EF4-FFF2-40B4-BE49-F238E27FC236}">
                <a16:creationId xmlns="" xmlns:a16="http://schemas.microsoft.com/office/drawing/2014/main" id="{624959BF-8D12-4F35-A30E-29F8E9F20796}"/>
              </a:ext>
            </a:extLst>
          </p:cNvPr>
          <p:cNvSpPr/>
          <p:nvPr/>
        </p:nvSpPr>
        <p:spPr>
          <a:xfrm rot="16200000">
            <a:off x="7295702" y="1975769"/>
            <a:ext cx="175827" cy="226062"/>
          </a:xfrm>
          <a:prstGeom prst="flowChartDelay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2" name="Oval 151"/>
          <p:cNvSpPr/>
          <p:nvPr/>
        </p:nvSpPr>
        <p:spPr>
          <a:xfrm>
            <a:off x="6644025" y="2196481"/>
            <a:ext cx="89756" cy="752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7011586" y="1747365"/>
            <a:ext cx="0" cy="13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H="1">
            <a:off x="6742417" y="1885641"/>
            <a:ext cx="269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>
            <a:endCxn id="149" idx="3"/>
          </p:cNvCxnSpPr>
          <p:nvPr/>
        </p:nvCxnSpPr>
        <p:spPr>
          <a:xfrm>
            <a:off x="6742417" y="1885641"/>
            <a:ext cx="1" cy="115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7109218" y="1747365"/>
            <a:ext cx="0" cy="13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flipH="1">
            <a:off x="7109218" y="1885641"/>
            <a:ext cx="2778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7383614" y="1885641"/>
            <a:ext cx="1" cy="115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6790048" y="2176714"/>
            <a:ext cx="3598" cy="3118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52" idx="0"/>
          </p:cNvCxnSpPr>
          <p:nvPr/>
        </p:nvCxnSpPr>
        <p:spPr>
          <a:xfrm>
            <a:off x="6688903" y="2196481"/>
            <a:ext cx="0" cy="24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7447281" y="2178117"/>
            <a:ext cx="6379" cy="310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Rectangle 180">
            <a:extLst>
              <a:ext uri="{FF2B5EF4-FFF2-40B4-BE49-F238E27FC236}">
                <a16:creationId xmlns="" xmlns:a16="http://schemas.microsoft.com/office/drawing/2014/main" id="{4FED87DA-C75E-46D5-BF7F-A8DEC944B5F6}"/>
              </a:ext>
            </a:extLst>
          </p:cNvPr>
          <p:cNvSpPr/>
          <p:nvPr/>
        </p:nvSpPr>
        <p:spPr>
          <a:xfrm>
            <a:off x="4801480" y="3213132"/>
            <a:ext cx="1083736" cy="90168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82" name="Flowchart: Stored Data 181">
            <a:extLst>
              <a:ext uri="{FF2B5EF4-FFF2-40B4-BE49-F238E27FC236}">
                <a16:creationId xmlns="" xmlns:a16="http://schemas.microsoft.com/office/drawing/2014/main" id="{0FCAB501-0400-4E9E-8B91-0043C45E85C0}"/>
              </a:ext>
            </a:extLst>
          </p:cNvPr>
          <p:cNvSpPr/>
          <p:nvPr/>
        </p:nvSpPr>
        <p:spPr>
          <a:xfrm rot="5400000">
            <a:off x="5260673" y="3324421"/>
            <a:ext cx="170071" cy="175865"/>
          </a:xfrm>
          <a:prstGeom prst="flowChartOnlineStorage">
            <a:avLst/>
          </a:prstGeom>
          <a:noFill/>
          <a:ln w="25400" cap="sq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3" name="Flowchart: Delay 182">
            <a:extLst>
              <a:ext uri="{FF2B5EF4-FFF2-40B4-BE49-F238E27FC236}">
                <a16:creationId xmlns="" xmlns:a16="http://schemas.microsoft.com/office/drawing/2014/main" id="{86E21C6D-F36D-4E1D-AC85-7B586AE9E303}"/>
              </a:ext>
            </a:extLst>
          </p:cNvPr>
          <p:cNvSpPr/>
          <p:nvPr/>
        </p:nvSpPr>
        <p:spPr>
          <a:xfrm rot="16200000">
            <a:off x="4936239" y="3704592"/>
            <a:ext cx="175827" cy="226062"/>
          </a:xfrm>
          <a:prstGeom prst="flowChartDelay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4" name="Flowchart: Delay 183">
            <a:extLst>
              <a:ext uri="{FF2B5EF4-FFF2-40B4-BE49-F238E27FC236}">
                <a16:creationId xmlns="" xmlns:a16="http://schemas.microsoft.com/office/drawing/2014/main" id="{624959BF-8D12-4F35-A30E-29F8E9F20796}"/>
              </a:ext>
            </a:extLst>
          </p:cNvPr>
          <p:cNvSpPr/>
          <p:nvPr/>
        </p:nvSpPr>
        <p:spPr>
          <a:xfrm rot="16200000">
            <a:off x="5577437" y="3721049"/>
            <a:ext cx="175827" cy="226062"/>
          </a:xfrm>
          <a:prstGeom prst="flowChartDelay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5" name="Oval 184"/>
          <p:cNvSpPr/>
          <p:nvPr/>
        </p:nvSpPr>
        <p:spPr>
          <a:xfrm>
            <a:off x="4925760" y="3925304"/>
            <a:ext cx="89756" cy="752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7" name="Straight Connector 186"/>
          <p:cNvCxnSpPr/>
          <p:nvPr/>
        </p:nvCxnSpPr>
        <p:spPr>
          <a:xfrm>
            <a:off x="5293321" y="3476188"/>
            <a:ext cx="0" cy="13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H="1">
            <a:off x="5024152" y="3614464"/>
            <a:ext cx="269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>
            <a:endCxn id="183" idx="3"/>
          </p:cNvCxnSpPr>
          <p:nvPr/>
        </p:nvCxnSpPr>
        <p:spPr>
          <a:xfrm>
            <a:off x="5024152" y="3614464"/>
            <a:ext cx="1" cy="115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5390953" y="3476188"/>
            <a:ext cx="0" cy="13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flipH="1">
            <a:off x="5390953" y="3614464"/>
            <a:ext cx="2778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>
            <a:off x="5665349" y="3614464"/>
            <a:ext cx="1" cy="115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>
            <a:off x="5071783" y="3905537"/>
            <a:ext cx="3598" cy="3118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>
            <a:stCxn id="185" idx="0"/>
          </p:cNvCxnSpPr>
          <p:nvPr/>
        </p:nvCxnSpPr>
        <p:spPr>
          <a:xfrm>
            <a:off x="4970638" y="3925304"/>
            <a:ext cx="0" cy="24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5729016" y="3906940"/>
            <a:ext cx="6379" cy="310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>
            <a:stCxn id="182" idx="1"/>
          </p:cNvCxnSpPr>
          <p:nvPr/>
        </p:nvCxnSpPr>
        <p:spPr>
          <a:xfrm flipH="1" flipV="1">
            <a:off x="5343348" y="3141908"/>
            <a:ext cx="2360" cy="1854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Rectangle 197">
            <a:extLst>
              <a:ext uri="{FF2B5EF4-FFF2-40B4-BE49-F238E27FC236}">
                <a16:creationId xmlns="" xmlns:a16="http://schemas.microsoft.com/office/drawing/2014/main" id="{4FED87DA-C75E-46D5-BF7F-A8DEC944B5F6}"/>
              </a:ext>
            </a:extLst>
          </p:cNvPr>
          <p:cNvSpPr/>
          <p:nvPr/>
        </p:nvSpPr>
        <p:spPr>
          <a:xfrm>
            <a:off x="8231271" y="3235403"/>
            <a:ext cx="1083736" cy="90168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99" name="Flowchart: Stored Data 198">
            <a:extLst>
              <a:ext uri="{FF2B5EF4-FFF2-40B4-BE49-F238E27FC236}">
                <a16:creationId xmlns="" xmlns:a16="http://schemas.microsoft.com/office/drawing/2014/main" id="{0FCAB501-0400-4E9E-8B91-0043C45E85C0}"/>
              </a:ext>
            </a:extLst>
          </p:cNvPr>
          <p:cNvSpPr/>
          <p:nvPr/>
        </p:nvSpPr>
        <p:spPr>
          <a:xfrm rot="5400000">
            <a:off x="8690464" y="3346692"/>
            <a:ext cx="170071" cy="175865"/>
          </a:xfrm>
          <a:prstGeom prst="flowChartOnlineStorage">
            <a:avLst/>
          </a:prstGeom>
          <a:noFill/>
          <a:ln w="25400" cap="sq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0" name="Flowchart: Delay 199">
            <a:extLst>
              <a:ext uri="{FF2B5EF4-FFF2-40B4-BE49-F238E27FC236}">
                <a16:creationId xmlns="" xmlns:a16="http://schemas.microsoft.com/office/drawing/2014/main" id="{86E21C6D-F36D-4E1D-AC85-7B586AE9E303}"/>
              </a:ext>
            </a:extLst>
          </p:cNvPr>
          <p:cNvSpPr/>
          <p:nvPr/>
        </p:nvSpPr>
        <p:spPr>
          <a:xfrm rot="16200000">
            <a:off x="8366030" y="3726863"/>
            <a:ext cx="175827" cy="226062"/>
          </a:xfrm>
          <a:prstGeom prst="flowChartDelay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1" name="Flowchart: Delay 200">
            <a:extLst>
              <a:ext uri="{FF2B5EF4-FFF2-40B4-BE49-F238E27FC236}">
                <a16:creationId xmlns="" xmlns:a16="http://schemas.microsoft.com/office/drawing/2014/main" id="{624959BF-8D12-4F35-A30E-29F8E9F20796}"/>
              </a:ext>
            </a:extLst>
          </p:cNvPr>
          <p:cNvSpPr/>
          <p:nvPr/>
        </p:nvSpPr>
        <p:spPr>
          <a:xfrm rot="16200000">
            <a:off x="9007228" y="3726863"/>
            <a:ext cx="175827" cy="226062"/>
          </a:xfrm>
          <a:prstGeom prst="flowChartDelay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2" name="Oval 201"/>
          <p:cNvSpPr/>
          <p:nvPr/>
        </p:nvSpPr>
        <p:spPr>
          <a:xfrm>
            <a:off x="8355551" y="3947575"/>
            <a:ext cx="89756" cy="752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4" name="Straight Connector 203"/>
          <p:cNvCxnSpPr/>
          <p:nvPr/>
        </p:nvCxnSpPr>
        <p:spPr>
          <a:xfrm>
            <a:off x="8723112" y="3498459"/>
            <a:ext cx="0" cy="13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 flipH="1">
            <a:off x="8453943" y="3636735"/>
            <a:ext cx="269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endCxn id="200" idx="3"/>
          </p:cNvCxnSpPr>
          <p:nvPr/>
        </p:nvCxnSpPr>
        <p:spPr>
          <a:xfrm>
            <a:off x="8453943" y="3636735"/>
            <a:ext cx="1" cy="115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8820744" y="3498459"/>
            <a:ext cx="0" cy="13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flipH="1">
            <a:off x="8820744" y="3636735"/>
            <a:ext cx="2778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>
            <a:off x="9095140" y="3636735"/>
            <a:ext cx="1" cy="115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>
            <a:off x="8501574" y="3927808"/>
            <a:ext cx="3598" cy="3118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>
            <a:stCxn id="202" idx="0"/>
          </p:cNvCxnSpPr>
          <p:nvPr/>
        </p:nvCxnSpPr>
        <p:spPr>
          <a:xfrm>
            <a:off x="8400429" y="3947575"/>
            <a:ext cx="0" cy="24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>
            <a:off x="9158807" y="3929211"/>
            <a:ext cx="6379" cy="310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99" idx="1"/>
          </p:cNvCxnSpPr>
          <p:nvPr/>
        </p:nvCxnSpPr>
        <p:spPr>
          <a:xfrm flipH="1" flipV="1">
            <a:off x="8773139" y="3164179"/>
            <a:ext cx="2360" cy="1854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Rectangle 214">
            <a:extLst>
              <a:ext uri="{FF2B5EF4-FFF2-40B4-BE49-F238E27FC236}">
                <a16:creationId xmlns="" xmlns:a16="http://schemas.microsoft.com/office/drawing/2014/main" id="{4FED87DA-C75E-46D5-BF7F-A8DEC944B5F6}"/>
              </a:ext>
            </a:extLst>
          </p:cNvPr>
          <p:cNvSpPr/>
          <p:nvPr/>
        </p:nvSpPr>
        <p:spPr>
          <a:xfrm>
            <a:off x="3916376" y="4896517"/>
            <a:ext cx="1083736" cy="90168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16" name="Flowchart: Stored Data 215">
            <a:extLst>
              <a:ext uri="{FF2B5EF4-FFF2-40B4-BE49-F238E27FC236}">
                <a16:creationId xmlns="" xmlns:a16="http://schemas.microsoft.com/office/drawing/2014/main" id="{0FCAB501-0400-4E9E-8B91-0043C45E85C0}"/>
              </a:ext>
            </a:extLst>
          </p:cNvPr>
          <p:cNvSpPr/>
          <p:nvPr/>
        </p:nvSpPr>
        <p:spPr>
          <a:xfrm rot="5400000">
            <a:off x="4375569" y="5007806"/>
            <a:ext cx="170071" cy="175865"/>
          </a:xfrm>
          <a:prstGeom prst="flowChartOnlineStorage">
            <a:avLst/>
          </a:prstGeom>
          <a:noFill/>
          <a:ln w="25400" cap="sq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7" name="Flowchart: Delay 216">
            <a:extLst>
              <a:ext uri="{FF2B5EF4-FFF2-40B4-BE49-F238E27FC236}">
                <a16:creationId xmlns="" xmlns:a16="http://schemas.microsoft.com/office/drawing/2014/main" id="{86E21C6D-F36D-4E1D-AC85-7B586AE9E303}"/>
              </a:ext>
            </a:extLst>
          </p:cNvPr>
          <p:cNvSpPr/>
          <p:nvPr/>
        </p:nvSpPr>
        <p:spPr>
          <a:xfrm rot="16200000">
            <a:off x="4051135" y="5387977"/>
            <a:ext cx="175827" cy="226062"/>
          </a:xfrm>
          <a:prstGeom prst="flowChartDelay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8" name="Flowchart: Delay 217">
            <a:extLst>
              <a:ext uri="{FF2B5EF4-FFF2-40B4-BE49-F238E27FC236}">
                <a16:creationId xmlns="" xmlns:a16="http://schemas.microsoft.com/office/drawing/2014/main" id="{624959BF-8D12-4F35-A30E-29F8E9F20796}"/>
              </a:ext>
            </a:extLst>
          </p:cNvPr>
          <p:cNvSpPr/>
          <p:nvPr/>
        </p:nvSpPr>
        <p:spPr>
          <a:xfrm rot="16200000">
            <a:off x="4692333" y="5387977"/>
            <a:ext cx="175827" cy="226062"/>
          </a:xfrm>
          <a:prstGeom prst="flowChartDelay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9" name="Oval 218"/>
          <p:cNvSpPr/>
          <p:nvPr/>
        </p:nvSpPr>
        <p:spPr>
          <a:xfrm>
            <a:off x="4040656" y="5608689"/>
            <a:ext cx="89756" cy="752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1" name="Straight Connector 220"/>
          <p:cNvCxnSpPr/>
          <p:nvPr/>
        </p:nvCxnSpPr>
        <p:spPr>
          <a:xfrm>
            <a:off x="4408217" y="5159573"/>
            <a:ext cx="0" cy="13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flipH="1">
            <a:off x="4139048" y="5297849"/>
            <a:ext cx="269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>
            <a:endCxn id="217" idx="3"/>
          </p:cNvCxnSpPr>
          <p:nvPr/>
        </p:nvCxnSpPr>
        <p:spPr>
          <a:xfrm>
            <a:off x="4139048" y="5297849"/>
            <a:ext cx="1" cy="115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>
            <a:off x="4505849" y="5159573"/>
            <a:ext cx="0" cy="13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H="1">
            <a:off x="4505849" y="5297849"/>
            <a:ext cx="2778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>
            <a:off x="4780245" y="5297849"/>
            <a:ext cx="1" cy="115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>
            <a:off x="4186679" y="5588922"/>
            <a:ext cx="3598" cy="3118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>
            <a:stCxn id="219" idx="0"/>
          </p:cNvCxnSpPr>
          <p:nvPr/>
        </p:nvCxnSpPr>
        <p:spPr>
          <a:xfrm>
            <a:off x="4085534" y="5608689"/>
            <a:ext cx="0" cy="24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4843912" y="5590325"/>
            <a:ext cx="6379" cy="310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>
            <a:stCxn id="216" idx="1"/>
          </p:cNvCxnSpPr>
          <p:nvPr/>
        </p:nvCxnSpPr>
        <p:spPr>
          <a:xfrm flipH="1" flipV="1">
            <a:off x="4458244" y="4825293"/>
            <a:ext cx="2360" cy="1854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Rectangle 295">
            <a:extLst>
              <a:ext uri="{FF2B5EF4-FFF2-40B4-BE49-F238E27FC236}">
                <a16:creationId xmlns="" xmlns:a16="http://schemas.microsoft.com/office/drawing/2014/main" id="{4FED87DA-C75E-46D5-BF7F-A8DEC944B5F6}"/>
              </a:ext>
            </a:extLst>
          </p:cNvPr>
          <p:cNvSpPr/>
          <p:nvPr/>
        </p:nvSpPr>
        <p:spPr>
          <a:xfrm>
            <a:off x="5680048" y="4884541"/>
            <a:ext cx="1083736" cy="90168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97" name="Flowchart: Stored Data 296">
            <a:extLst>
              <a:ext uri="{FF2B5EF4-FFF2-40B4-BE49-F238E27FC236}">
                <a16:creationId xmlns="" xmlns:a16="http://schemas.microsoft.com/office/drawing/2014/main" id="{0FCAB501-0400-4E9E-8B91-0043C45E85C0}"/>
              </a:ext>
            </a:extLst>
          </p:cNvPr>
          <p:cNvSpPr/>
          <p:nvPr/>
        </p:nvSpPr>
        <p:spPr>
          <a:xfrm rot="5400000">
            <a:off x="6139241" y="4995830"/>
            <a:ext cx="170071" cy="175865"/>
          </a:xfrm>
          <a:prstGeom prst="flowChartOnlineStorage">
            <a:avLst/>
          </a:prstGeom>
          <a:noFill/>
          <a:ln w="25400" cap="sq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8" name="Flowchart: Delay 297">
            <a:extLst>
              <a:ext uri="{FF2B5EF4-FFF2-40B4-BE49-F238E27FC236}">
                <a16:creationId xmlns="" xmlns:a16="http://schemas.microsoft.com/office/drawing/2014/main" id="{86E21C6D-F36D-4E1D-AC85-7B586AE9E303}"/>
              </a:ext>
            </a:extLst>
          </p:cNvPr>
          <p:cNvSpPr/>
          <p:nvPr/>
        </p:nvSpPr>
        <p:spPr>
          <a:xfrm rot="16200000">
            <a:off x="5814807" y="5376001"/>
            <a:ext cx="175827" cy="226062"/>
          </a:xfrm>
          <a:prstGeom prst="flowChartDelay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9" name="Flowchart: Delay 298">
            <a:extLst>
              <a:ext uri="{FF2B5EF4-FFF2-40B4-BE49-F238E27FC236}">
                <a16:creationId xmlns="" xmlns:a16="http://schemas.microsoft.com/office/drawing/2014/main" id="{624959BF-8D12-4F35-A30E-29F8E9F20796}"/>
              </a:ext>
            </a:extLst>
          </p:cNvPr>
          <p:cNvSpPr/>
          <p:nvPr/>
        </p:nvSpPr>
        <p:spPr>
          <a:xfrm rot="16200000">
            <a:off x="6456005" y="5376001"/>
            <a:ext cx="175827" cy="226062"/>
          </a:xfrm>
          <a:prstGeom prst="flowChartDelay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0" name="Oval 299"/>
          <p:cNvSpPr/>
          <p:nvPr/>
        </p:nvSpPr>
        <p:spPr>
          <a:xfrm>
            <a:off x="5804328" y="5596713"/>
            <a:ext cx="89756" cy="752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2" name="Straight Connector 301"/>
          <p:cNvCxnSpPr/>
          <p:nvPr/>
        </p:nvCxnSpPr>
        <p:spPr>
          <a:xfrm>
            <a:off x="6171889" y="5147597"/>
            <a:ext cx="0" cy="13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/>
          <p:nvPr/>
        </p:nvCxnSpPr>
        <p:spPr>
          <a:xfrm flipH="1">
            <a:off x="5902720" y="5285873"/>
            <a:ext cx="269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>
            <a:endCxn id="298" idx="3"/>
          </p:cNvCxnSpPr>
          <p:nvPr/>
        </p:nvCxnSpPr>
        <p:spPr>
          <a:xfrm>
            <a:off x="5902720" y="5285873"/>
            <a:ext cx="1" cy="115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/>
          <p:nvPr/>
        </p:nvCxnSpPr>
        <p:spPr>
          <a:xfrm>
            <a:off x="6269521" y="5147597"/>
            <a:ext cx="0" cy="13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/>
          <p:cNvCxnSpPr/>
          <p:nvPr/>
        </p:nvCxnSpPr>
        <p:spPr>
          <a:xfrm flipH="1">
            <a:off x="6269521" y="5285873"/>
            <a:ext cx="2778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/>
          <p:nvPr/>
        </p:nvCxnSpPr>
        <p:spPr>
          <a:xfrm>
            <a:off x="6543917" y="5285873"/>
            <a:ext cx="1" cy="115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/>
          <p:nvPr/>
        </p:nvCxnSpPr>
        <p:spPr>
          <a:xfrm>
            <a:off x="5950351" y="5576946"/>
            <a:ext cx="3598" cy="3118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stCxn id="300" idx="0"/>
          </p:cNvCxnSpPr>
          <p:nvPr/>
        </p:nvCxnSpPr>
        <p:spPr>
          <a:xfrm>
            <a:off x="5849206" y="5596713"/>
            <a:ext cx="0" cy="24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/>
          <p:cNvCxnSpPr/>
          <p:nvPr/>
        </p:nvCxnSpPr>
        <p:spPr>
          <a:xfrm>
            <a:off x="6607584" y="5578349"/>
            <a:ext cx="6379" cy="310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/>
          <p:cNvCxnSpPr>
            <a:stCxn id="297" idx="1"/>
          </p:cNvCxnSpPr>
          <p:nvPr/>
        </p:nvCxnSpPr>
        <p:spPr>
          <a:xfrm flipH="1" flipV="1">
            <a:off x="6221916" y="4813317"/>
            <a:ext cx="2360" cy="1854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Rectangle 312">
            <a:extLst>
              <a:ext uri="{FF2B5EF4-FFF2-40B4-BE49-F238E27FC236}">
                <a16:creationId xmlns="" xmlns:a16="http://schemas.microsoft.com/office/drawing/2014/main" id="{4FED87DA-C75E-46D5-BF7F-A8DEC944B5F6}"/>
              </a:ext>
            </a:extLst>
          </p:cNvPr>
          <p:cNvSpPr/>
          <p:nvPr/>
        </p:nvSpPr>
        <p:spPr>
          <a:xfrm>
            <a:off x="7375138" y="4893529"/>
            <a:ext cx="1083736" cy="90168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14" name="Flowchart: Stored Data 313">
            <a:extLst>
              <a:ext uri="{FF2B5EF4-FFF2-40B4-BE49-F238E27FC236}">
                <a16:creationId xmlns="" xmlns:a16="http://schemas.microsoft.com/office/drawing/2014/main" id="{0FCAB501-0400-4E9E-8B91-0043C45E85C0}"/>
              </a:ext>
            </a:extLst>
          </p:cNvPr>
          <p:cNvSpPr/>
          <p:nvPr/>
        </p:nvSpPr>
        <p:spPr>
          <a:xfrm rot="5400000">
            <a:off x="7834331" y="5004818"/>
            <a:ext cx="170071" cy="175865"/>
          </a:xfrm>
          <a:prstGeom prst="flowChartOnlineStorage">
            <a:avLst/>
          </a:prstGeom>
          <a:noFill/>
          <a:ln w="25400" cap="sq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5" name="Flowchart: Delay 314">
            <a:extLst>
              <a:ext uri="{FF2B5EF4-FFF2-40B4-BE49-F238E27FC236}">
                <a16:creationId xmlns="" xmlns:a16="http://schemas.microsoft.com/office/drawing/2014/main" id="{86E21C6D-F36D-4E1D-AC85-7B586AE9E303}"/>
              </a:ext>
            </a:extLst>
          </p:cNvPr>
          <p:cNvSpPr/>
          <p:nvPr/>
        </p:nvSpPr>
        <p:spPr>
          <a:xfrm rot="16200000">
            <a:off x="7509897" y="5384989"/>
            <a:ext cx="175827" cy="226062"/>
          </a:xfrm>
          <a:prstGeom prst="flowChartDelay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6" name="Flowchart: Delay 315">
            <a:extLst>
              <a:ext uri="{FF2B5EF4-FFF2-40B4-BE49-F238E27FC236}">
                <a16:creationId xmlns="" xmlns:a16="http://schemas.microsoft.com/office/drawing/2014/main" id="{624959BF-8D12-4F35-A30E-29F8E9F20796}"/>
              </a:ext>
            </a:extLst>
          </p:cNvPr>
          <p:cNvSpPr/>
          <p:nvPr/>
        </p:nvSpPr>
        <p:spPr>
          <a:xfrm rot="16200000">
            <a:off x="8151095" y="5384989"/>
            <a:ext cx="175827" cy="226062"/>
          </a:xfrm>
          <a:prstGeom prst="flowChartDelay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7" name="Oval 316"/>
          <p:cNvSpPr/>
          <p:nvPr/>
        </p:nvSpPr>
        <p:spPr>
          <a:xfrm>
            <a:off x="7499418" y="5605701"/>
            <a:ext cx="89756" cy="752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9" name="Straight Connector 318"/>
          <p:cNvCxnSpPr/>
          <p:nvPr/>
        </p:nvCxnSpPr>
        <p:spPr>
          <a:xfrm>
            <a:off x="7866979" y="5156585"/>
            <a:ext cx="0" cy="13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/>
          <p:cNvCxnSpPr/>
          <p:nvPr/>
        </p:nvCxnSpPr>
        <p:spPr>
          <a:xfrm flipH="1">
            <a:off x="7597810" y="5294861"/>
            <a:ext cx="269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/>
          <p:cNvCxnSpPr>
            <a:endCxn id="315" idx="3"/>
          </p:cNvCxnSpPr>
          <p:nvPr/>
        </p:nvCxnSpPr>
        <p:spPr>
          <a:xfrm>
            <a:off x="7597810" y="5294861"/>
            <a:ext cx="1" cy="115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/>
          <p:nvPr/>
        </p:nvCxnSpPr>
        <p:spPr>
          <a:xfrm>
            <a:off x="7964611" y="5156585"/>
            <a:ext cx="0" cy="13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/>
          <p:cNvCxnSpPr/>
          <p:nvPr/>
        </p:nvCxnSpPr>
        <p:spPr>
          <a:xfrm flipH="1">
            <a:off x="7964611" y="5294861"/>
            <a:ext cx="2778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/>
          <p:nvPr/>
        </p:nvCxnSpPr>
        <p:spPr>
          <a:xfrm>
            <a:off x="8239007" y="5294861"/>
            <a:ext cx="1" cy="115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/>
          <p:cNvCxnSpPr/>
          <p:nvPr/>
        </p:nvCxnSpPr>
        <p:spPr>
          <a:xfrm>
            <a:off x="7645441" y="5585934"/>
            <a:ext cx="3598" cy="3118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/>
          <p:cNvCxnSpPr>
            <a:stCxn id="317" idx="0"/>
          </p:cNvCxnSpPr>
          <p:nvPr/>
        </p:nvCxnSpPr>
        <p:spPr>
          <a:xfrm>
            <a:off x="7544296" y="5605701"/>
            <a:ext cx="0" cy="24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Straight Connector 327"/>
          <p:cNvCxnSpPr/>
          <p:nvPr/>
        </p:nvCxnSpPr>
        <p:spPr>
          <a:xfrm>
            <a:off x="8302674" y="5587337"/>
            <a:ext cx="6379" cy="310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>
            <a:stCxn id="314" idx="1"/>
          </p:cNvCxnSpPr>
          <p:nvPr/>
        </p:nvCxnSpPr>
        <p:spPr>
          <a:xfrm flipH="1" flipV="1">
            <a:off x="7917006" y="4822305"/>
            <a:ext cx="2360" cy="1854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Rectangle 329">
            <a:extLst>
              <a:ext uri="{FF2B5EF4-FFF2-40B4-BE49-F238E27FC236}">
                <a16:creationId xmlns="" xmlns:a16="http://schemas.microsoft.com/office/drawing/2014/main" id="{4FED87DA-C75E-46D5-BF7F-A8DEC944B5F6}"/>
              </a:ext>
            </a:extLst>
          </p:cNvPr>
          <p:cNvSpPr/>
          <p:nvPr/>
        </p:nvSpPr>
        <p:spPr>
          <a:xfrm>
            <a:off x="9105224" y="4901062"/>
            <a:ext cx="1083736" cy="90168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31" name="Flowchart: Stored Data 330">
            <a:extLst>
              <a:ext uri="{FF2B5EF4-FFF2-40B4-BE49-F238E27FC236}">
                <a16:creationId xmlns="" xmlns:a16="http://schemas.microsoft.com/office/drawing/2014/main" id="{0FCAB501-0400-4E9E-8B91-0043C45E85C0}"/>
              </a:ext>
            </a:extLst>
          </p:cNvPr>
          <p:cNvSpPr/>
          <p:nvPr/>
        </p:nvSpPr>
        <p:spPr>
          <a:xfrm rot="5400000">
            <a:off x="9564417" y="5012351"/>
            <a:ext cx="170071" cy="175865"/>
          </a:xfrm>
          <a:prstGeom prst="flowChartOnlineStorage">
            <a:avLst/>
          </a:prstGeom>
          <a:noFill/>
          <a:ln w="25400" cap="sq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2" name="Flowchart: Delay 331">
            <a:extLst>
              <a:ext uri="{FF2B5EF4-FFF2-40B4-BE49-F238E27FC236}">
                <a16:creationId xmlns="" xmlns:a16="http://schemas.microsoft.com/office/drawing/2014/main" id="{86E21C6D-F36D-4E1D-AC85-7B586AE9E303}"/>
              </a:ext>
            </a:extLst>
          </p:cNvPr>
          <p:cNvSpPr/>
          <p:nvPr/>
        </p:nvSpPr>
        <p:spPr>
          <a:xfrm rot="16200000">
            <a:off x="9239983" y="5392522"/>
            <a:ext cx="175827" cy="226062"/>
          </a:xfrm>
          <a:prstGeom prst="flowChartDelay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3" name="Flowchart: Delay 332">
            <a:extLst>
              <a:ext uri="{FF2B5EF4-FFF2-40B4-BE49-F238E27FC236}">
                <a16:creationId xmlns="" xmlns:a16="http://schemas.microsoft.com/office/drawing/2014/main" id="{624959BF-8D12-4F35-A30E-29F8E9F20796}"/>
              </a:ext>
            </a:extLst>
          </p:cNvPr>
          <p:cNvSpPr/>
          <p:nvPr/>
        </p:nvSpPr>
        <p:spPr>
          <a:xfrm rot="16200000">
            <a:off x="9881181" y="5392522"/>
            <a:ext cx="175827" cy="226062"/>
          </a:xfrm>
          <a:prstGeom prst="flowChartDelay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4" name="Oval 333"/>
          <p:cNvSpPr/>
          <p:nvPr/>
        </p:nvSpPr>
        <p:spPr>
          <a:xfrm>
            <a:off x="9229504" y="5613234"/>
            <a:ext cx="89756" cy="752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6" name="Straight Connector 335"/>
          <p:cNvCxnSpPr/>
          <p:nvPr/>
        </p:nvCxnSpPr>
        <p:spPr>
          <a:xfrm>
            <a:off x="9597065" y="5164118"/>
            <a:ext cx="0" cy="13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 flipH="1">
            <a:off x="9327896" y="5302394"/>
            <a:ext cx="269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>
            <a:endCxn id="332" idx="3"/>
          </p:cNvCxnSpPr>
          <p:nvPr/>
        </p:nvCxnSpPr>
        <p:spPr>
          <a:xfrm>
            <a:off x="9327896" y="5302394"/>
            <a:ext cx="1" cy="115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>
            <a:off x="9694697" y="5164118"/>
            <a:ext cx="0" cy="13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H="1">
            <a:off x="9694697" y="5302394"/>
            <a:ext cx="2778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>
            <a:off x="9969093" y="5302394"/>
            <a:ext cx="1" cy="115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>
            <a:off x="9375527" y="5593467"/>
            <a:ext cx="3598" cy="3118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>
            <a:stCxn id="334" idx="0"/>
          </p:cNvCxnSpPr>
          <p:nvPr/>
        </p:nvCxnSpPr>
        <p:spPr>
          <a:xfrm>
            <a:off x="9274382" y="5613234"/>
            <a:ext cx="0" cy="24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/>
          <p:cNvCxnSpPr/>
          <p:nvPr/>
        </p:nvCxnSpPr>
        <p:spPr>
          <a:xfrm>
            <a:off x="10032760" y="5594870"/>
            <a:ext cx="6379" cy="310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Connector 345"/>
          <p:cNvCxnSpPr>
            <a:stCxn id="331" idx="1"/>
          </p:cNvCxnSpPr>
          <p:nvPr/>
        </p:nvCxnSpPr>
        <p:spPr>
          <a:xfrm flipH="1" flipV="1">
            <a:off x="9647092" y="4829838"/>
            <a:ext cx="2360" cy="1854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1551194" y="1759650"/>
            <a:ext cx="5410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7" name="TextBox 346"/>
          <p:cNvSpPr txBox="1"/>
          <p:nvPr/>
        </p:nvSpPr>
        <p:spPr>
          <a:xfrm>
            <a:off x="471262" y="1762221"/>
            <a:ext cx="5410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034608" y="77529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2" name="Straight Connector 231"/>
          <p:cNvCxnSpPr/>
          <p:nvPr/>
        </p:nvCxnSpPr>
        <p:spPr>
          <a:xfrm>
            <a:off x="7371504" y="2193263"/>
            <a:ext cx="0" cy="24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5665349" y="3925304"/>
            <a:ext cx="0" cy="24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9965459" y="5599952"/>
            <a:ext cx="0" cy="24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4727634" y="5593467"/>
            <a:ext cx="0" cy="24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9045848" y="3935537"/>
            <a:ext cx="0" cy="24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6511757" y="5576946"/>
            <a:ext cx="0" cy="24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>
            <a:off x="8165460" y="5585934"/>
            <a:ext cx="0" cy="24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48" idx="1"/>
            <a:endCxn id="17" idx="2"/>
          </p:cNvCxnSpPr>
          <p:nvPr/>
        </p:nvCxnSpPr>
        <p:spPr>
          <a:xfrm flipH="1" flipV="1">
            <a:off x="7038364" y="1048784"/>
            <a:ext cx="25609" cy="549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24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Introduction to binomial coefficients (</a:t>
            </a:r>
            <a:r>
              <a:rPr lang="el-GR" dirty="0" err="1" smtClean="0">
                <a:solidFill>
                  <a:srgbClr val="002060"/>
                </a:solidFill>
              </a:rPr>
              <a:t>διωνυμικοί</a:t>
            </a:r>
            <a:r>
              <a:rPr lang="el-GR" dirty="0" smtClean="0">
                <a:solidFill>
                  <a:srgbClr val="002060"/>
                </a:solidFill>
              </a:rPr>
              <a:t> συντελεστές)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We call the term </a:t>
            </a:r>
            <a:r>
              <a:rPr lang="en-US" b="1" i="1" dirty="0">
                <a:solidFill>
                  <a:srgbClr val="C00000"/>
                </a:solidFill>
              </a:rPr>
              <a:t>n!</a:t>
            </a:r>
            <a:r>
              <a:rPr lang="en-US" dirty="0">
                <a:solidFill>
                  <a:srgbClr val="C00000"/>
                </a:solidFill>
              </a:rPr>
              <a:t>  </a:t>
            </a:r>
            <a:r>
              <a:rPr lang="en-US" dirty="0">
                <a:solidFill>
                  <a:srgbClr val="002060"/>
                </a:solidFill>
              </a:rPr>
              <a:t>“</a:t>
            </a:r>
            <a:r>
              <a:rPr lang="en-US" b="1" i="1" dirty="0">
                <a:solidFill>
                  <a:srgbClr val="002060"/>
                </a:solidFill>
              </a:rPr>
              <a:t>n </a:t>
            </a:r>
            <a:r>
              <a:rPr lang="en-US" b="1" i="1" dirty="0" smtClean="0">
                <a:solidFill>
                  <a:srgbClr val="002060"/>
                </a:solidFill>
              </a:rPr>
              <a:t>factorial</a:t>
            </a:r>
            <a:r>
              <a:rPr lang="en-US" dirty="0" smtClean="0">
                <a:solidFill>
                  <a:srgbClr val="002060"/>
                </a:solidFill>
              </a:rPr>
              <a:t>” </a:t>
            </a:r>
            <a:r>
              <a:rPr lang="el-GR" dirty="0" smtClean="0">
                <a:solidFill>
                  <a:srgbClr val="002060"/>
                </a:solidFill>
              </a:rPr>
              <a:t>(παραγοντικό του </a:t>
            </a:r>
            <a:r>
              <a:rPr lang="en-US" dirty="0" smtClean="0">
                <a:solidFill>
                  <a:srgbClr val="002060"/>
                </a:solidFill>
              </a:rPr>
              <a:t>n). </a:t>
            </a:r>
            <a:r>
              <a:rPr lang="en-US" dirty="0">
                <a:solidFill>
                  <a:srgbClr val="002060"/>
                </a:solidFill>
              </a:rPr>
              <a:t>It denotes the number of distinct permutations </a:t>
            </a:r>
            <a:r>
              <a:rPr lang="el-GR" dirty="0" smtClean="0">
                <a:solidFill>
                  <a:srgbClr val="002060"/>
                </a:solidFill>
              </a:rPr>
              <a:t> (μεταθέσεις) </a:t>
            </a:r>
            <a:r>
              <a:rPr lang="en-US" dirty="0" smtClean="0">
                <a:solidFill>
                  <a:srgbClr val="002060"/>
                </a:solidFill>
              </a:rPr>
              <a:t>that </a:t>
            </a:r>
            <a:r>
              <a:rPr lang="en-US" dirty="0">
                <a:solidFill>
                  <a:srgbClr val="002060"/>
                </a:solidFill>
              </a:rPr>
              <a:t>can be produced by n distinct elements of a set. We will use the notation for this number as </a:t>
            </a:r>
            <a:r>
              <a:rPr lang="en-US" b="1" i="1" dirty="0">
                <a:solidFill>
                  <a:srgbClr val="C00000"/>
                </a:solidFill>
              </a:rPr>
              <a:t>P(n</a:t>
            </a:r>
            <a:r>
              <a:rPr lang="en-US" b="1" i="1" dirty="0" smtClean="0">
                <a:solidFill>
                  <a:srgbClr val="C00000"/>
                </a:solidFill>
              </a:rPr>
              <a:t>)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To </a:t>
            </a:r>
            <a:r>
              <a:rPr lang="en-US" dirty="0">
                <a:solidFill>
                  <a:srgbClr val="002060"/>
                </a:solidFill>
              </a:rPr>
              <a:t>form a line consisting of n positions with n distinct objects we use any of the n elements in the first place. Since we have removed one element (object) from the set they remain n-1 to choose for the second position. Since we have removed 2 elements from the set there are only n-2 available for the third place, etc. Therefore, the total number of permutations P(n) with n elements is n!=n*(n-1)*(n-2)….*2*1.</a:t>
            </a:r>
          </a:p>
        </p:txBody>
      </p:sp>
    </p:spTree>
    <p:extLst>
      <p:ext uri="{BB962C8B-B14F-4D97-AF65-F5344CB8AC3E}">
        <p14:creationId xmlns:p14="http://schemas.microsoft.com/office/powerpoint/2010/main" val="248320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Permutations </a:t>
            </a:r>
            <a:r>
              <a:rPr lang="el-GR" dirty="0" smtClean="0">
                <a:solidFill>
                  <a:srgbClr val="002060"/>
                </a:solidFill>
              </a:rPr>
              <a:t> </a:t>
            </a:r>
            <a:r>
              <a:rPr lang="el-GR" dirty="0">
                <a:solidFill>
                  <a:srgbClr val="002060"/>
                </a:solidFill>
              </a:rPr>
              <a:t>(μεταθέσεις)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Another similar proof: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Assume the permutations of 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n-1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objects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We call the number of possible permutations as 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T(n-1)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Assume an arbitrary permutation of n-1 objects.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In this permutation if we insert another object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, the n</a:t>
            </a:r>
            <a:r>
              <a:rPr lang="en-US" b="1" i="1" baseline="30000" dirty="0" smtClean="0">
                <a:solidFill>
                  <a:schemeClr val="accent5">
                    <a:lumMod val="50000"/>
                  </a:schemeClr>
                </a:solidFill>
              </a:rPr>
              <a:t>th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then for each permutation of n-1 objects we will produce 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n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new permutations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Example: 3 objects, </a:t>
            </a:r>
            <a:r>
              <a:rPr lang="en-US" b="1" dirty="0" smtClean="0">
                <a:solidFill>
                  <a:srgbClr val="00B050"/>
                </a:solidFill>
              </a:rPr>
              <a:t>a b c  </a:t>
            </a:r>
            <a:r>
              <a:rPr lang="en-US" dirty="0" smtClean="0">
                <a:solidFill>
                  <a:srgbClr val="002060"/>
                </a:solidFill>
              </a:rPr>
              <a:t>with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T(3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) </a:t>
            </a:r>
            <a:r>
              <a:rPr lang="en-US" dirty="0" smtClean="0">
                <a:solidFill>
                  <a:srgbClr val="002060"/>
                </a:solidFill>
              </a:rPr>
              <a:t>and we insert </a:t>
            </a:r>
            <a:r>
              <a:rPr lang="en-US" b="1" dirty="0" smtClean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For</a:t>
            </a:r>
            <a:r>
              <a:rPr lang="en-US" b="1" dirty="0" smtClean="0">
                <a:solidFill>
                  <a:srgbClr val="00B050"/>
                </a:solidFill>
              </a:rPr>
              <a:t>  </a:t>
            </a:r>
            <a:r>
              <a:rPr lang="en-US" dirty="0" smtClean="0">
                <a:solidFill>
                  <a:srgbClr val="002060"/>
                </a:solidFill>
              </a:rPr>
              <a:t>the arbitrary permutation </a:t>
            </a:r>
            <a:r>
              <a:rPr lang="en-US" b="1" dirty="0" smtClean="0">
                <a:solidFill>
                  <a:srgbClr val="00B050"/>
                </a:solidFill>
              </a:rPr>
              <a:t>a c b </a:t>
            </a:r>
            <a:r>
              <a:rPr lang="en-US" dirty="0" smtClean="0">
                <a:solidFill>
                  <a:srgbClr val="002060"/>
                </a:solidFill>
              </a:rPr>
              <a:t>we will produce </a:t>
            </a: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new permutations</a:t>
            </a:r>
            <a:r>
              <a:rPr lang="en-US" b="1" dirty="0" smtClean="0">
                <a:solidFill>
                  <a:srgbClr val="00B050"/>
                </a:solidFill>
              </a:rPr>
              <a:t>:</a:t>
            </a:r>
          </a:p>
          <a:p>
            <a:pPr lvl="1"/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rgbClr val="00B050"/>
                </a:solidFill>
              </a:rPr>
              <a:t> a  c b,   a </a:t>
            </a:r>
            <a:r>
              <a:rPr lang="en-US" b="1" dirty="0" smtClean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rgbClr val="00B050"/>
                </a:solidFill>
              </a:rPr>
              <a:t>  c  b,    a c </a:t>
            </a:r>
            <a:r>
              <a:rPr lang="en-US" b="1" dirty="0" smtClean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rgbClr val="00B050"/>
                </a:solidFill>
              </a:rPr>
              <a:t> b,    a c b </a:t>
            </a:r>
            <a:r>
              <a:rPr lang="en-US" b="1" dirty="0" smtClean="0">
                <a:solidFill>
                  <a:srgbClr val="FF0000"/>
                </a:solidFill>
              </a:rPr>
              <a:t>d  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T(4)=4*T(3)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480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Permutations </a:t>
            </a:r>
            <a:r>
              <a:rPr lang="el-GR" dirty="0">
                <a:solidFill>
                  <a:srgbClr val="002060"/>
                </a:solidFill>
              </a:rPr>
              <a:t> (μεταθέσεις)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Therefore: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T(n)=n*T(n-1)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T(n-1)=(n-1)*T(n-2)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T(n-2)=(n-2)*T(n-3)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…….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T(2)=2*T(1)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T(1)=1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Multiply left and right parts: </a:t>
            </a:r>
            <a:r>
              <a:rPr lang="en-US" b="1" i="1" dirty="0" smtClean="0">
                <a:solidFill>
                  <a:srgbClr val="002060"/>
                </a:solidFill>
              </a:rPr>
              <a:t>T(n)</a:t>
            </a:r>
            <a:r>
              <a:rPr lang="en-US" dirty="0" smtClean="0">
                <a:solidFill>
                  <a:srgbClr val="002060"/>
                </a:solidFill>
              </a:rPr>
              <a:t>=n*(n-1)*(n-2)*……*2*1=</a:t>
            </a:r>
            <a:r>
              <a:rPr lang="en-US" b="1" i="1" dirty="0" smtClean="0">
                <a:solidFill>
                  <a:srgbClr val="002060"/>
                </a:solidFill>
              </a:rPr>
              <a:t>n!</a:t>
            </a:r>
          </a:p>
        </p:txBody>
      </p:sp>
    </p:spTree>
    <p:extLst>
      <p:ext uri="{BB962C8B-B14F-4D97-AF65-F5344CB8AC3E}">
        <p14:creationId xmlns:p14="http://schemas.microsoft.com/office/powerpoint/2010/main" val="120818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Permutations with </a:t>
            </a:r>
            <a:r>
              <a:rPr lang="en-US" b="1" i="1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elements out of </a:t>
            </a:r>
            <a:r>
              <a:rPr lang="en-US" b="1" i="1" dirty="0" smtClean="0">
                <a:solidFill>
                  <a:srgbClr val="FF0000"/>
                </a:solidFill>
              </a:rPr>
              <a:t>n</a:t>
            </a:r>
            <a:r>
              <a:rPr lang="en-US" b="1" i="1" dirty="0" smtClean="0"/>
              <a:t> 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Following the same reasoning  if we are to choose 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</a:rPr>
              <a:t>r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elements from a set with 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elements and form lines with 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</a:rPr>
              <a:t>r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elements, then the number of the distinct lines (</a:t>
            </a:r>
            <a:r>
              <a:rPr lang="en-US" i="1" dirty="0">
                <a:solidFill>
                  <a:schemeClr val="accent5">
                    <a:lumMod val="50000"/>
                  </a:schemeClr>
                </a:solidFill>
              </a:rPr>
              <a:t>permutations denoted as </a:t>
            </a:r>
            <a:r>
              <a:rPr lang="en-US" b="1" i="1" dirty="0">
                <a:solidFill>
                  <a:srgbClr val="C00000"/>
                </a:solidFill>
              </a:rPr>
              <a:t>P(</a:t>
            </a:r>
            <a:r>
              <a:rPr lang="en-US" b="1" i="1" dirty="0" err="1">
                <a:solidFill>
                  <a:srgbClr val="C00000"/>
                </a:solidFill>
              </a:rPr>
              <a:t>n,r</a:t>
            </a:r>
            <a:r>
              <a:rPr lang="en-US" b="1" i="1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)  will be n*(n-1)*(n-2)….(n-r +1), 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which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is obviously equal to n!/(n-r)! = P(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n,r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59889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526" y="16783"/>
            <a:ext cx="10515600" cy="10111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Permutations with repetitions P(n;q</a:t>
            </a:r>
            <a:r>
              <a:rPr lang="en-US" sz="3600" b="1" baseline="-25000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,q</a:t>
            </a:r>
            <a:r>
              <a:rPr lang="en-US" sz="3600" b="1" baseline="-25000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,…,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</a:rPr>
              <a:t>q</a:t>
            </a:r>
            <a:r>
              <a:rPr lang="en-US" sz="3600" b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): Example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11" y="1114697"/>
            <a:ext cx="11956868" cy="5536322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many different routes from A to B can use a data-packet? (use moves: 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u, r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many through C ??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169921" y="2540726"/>
            <a:ext cx="4789714" cy="1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69921" y="2956559"/>
            <a:ext cx="4789714" cy="1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69921" y="3363683"/>
            <a:ext cx="4789714" cy="1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69921" y="3770807"/>
            <a:ext cx="4789714" cy="1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69921" y="4213854"/>
            <a:ext cx="4789714" cy="1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69921" y="2566852"/>
            <a:ext cx="0" cy="1611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675017" y="2530929"/>
            <a:ext cx="8709" cy="169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06240" y="2558143"/>
            <a:ext cx="34834" cy="1655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41966" y="2549435"/>
            <a:ext cx="26125" cy="1673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94814" y="2549435"/>
            <a:ext cx="0" cy="1673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677989" y="2558143"/>
            <a:ext cx="8708" cy="1655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196147" y="2549434"/>
            <a:ext cx="0" cy="1673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678384" y="2549434"/>
            <a:ext cx="17417" cy="1681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097486" y="2549434"/>
            <a:ext cx="43543" cy="1681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563390" y="2549434"/>
            <a:ext cx="0" cy="1681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959635" y="2558143"/>
            <a:ext cx="0" cy="1673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3169921" y="3770807"/>
            <a:ext cx="78373" cy="4571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959635" y="2566852"/>
            <a:ext cx="87081" cy="6966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8334103" y="3381100"/>
            <a:ext cx="8708" cy="407124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223657" y="2272937"/>
            <a:ext cx="618309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4136570" y="1504405"/>
            <a:ext cx="766355" cy="6640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accent5">
                    <a:lumMod val="50000"/>
                  </a:schemeClr>
                </a:solidFill>
              </a:rPr>
              <a:t>r</a:t>
            </a:r>
            <a:endParaRPr lang="en-US" b="1" i="1" dirty="0"/>
          </a:p>
        </p:txBody>
      </p:sp>
      <p:sp>
        <p:nvSpPr>
          <p:cNvPr id="40" name="Rectangle 39"/>
          <p:cNvSpPr/>
          <p:nvPr/>
        </p:nvSpPr>
        <p:spPr>
          <a:xfrm>
            <a:off x="8425544" y="3308162"/>
            <a:ext cx="748935" cy="5083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u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169921" y="2553788"/>
            <a:ext cx="4789714" cy="1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660468" y="3640183"/>
            <a:ext cx="296091" cy="2994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8090263" y="2272937"/>
            <a:ext cx="335282" cy="363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6204856" y="3381100"/>
            <a:ext cx="82734" cy="4571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246220" y="3440966"/>
            <a:ext cx="333104" cy="2841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3" name="Elbow Connector 12"/>
          <p:cNvCxnSpPr/>
          <p:nvPr/>
        </p:nvCxnSpPr>
        <p:spPr>
          <a:xfrm>
            <a:off x="3252654" y="3760103"/>
            <a:ext cx="1606734" cy="12700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828905" y="2978331"/>
            <a:ext cx="0" cy="7632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915988" y="2973976"/>
            <a:ext cx="174606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694715" y="2549434"/>
            <a:ext cx="0" cy="4071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757851" y="2566852"/>
            <a:ext cx="120178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0712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92776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Permutations with repetitions P(n;q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,q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,…,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q</a:t>
            </a:r>
            <a:r>
              <a:rPr lang="en-US" baseline="-25000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42151"/>
            <a:ext cx="12131040" cy="5515699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is the number of distinct words with </a:t>
            </a:r>
            <a:r>
              <a:rPr lang="en-US" i="1" dirty="0" err="1" smtClean="0">
                <a:solidFill>
                  <a:schemeClr val="accent5">
                    <a:lumMod val="50000"/>
                  </a:schemeClr>
                </a:solidFill>
              </a:rPr>
              <a:t>a,a,a,b,c,d,d,e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(using all the letters)?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If we could use a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 a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 a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(3 distinct a’s instead of 3 the same) and 2 distinct d’s (d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 d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) then there would be 8! words.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The 3 a’s if they were distinct they would produce 3! permutations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Since we cannot distinguish the a’s, we 8!/3! permutations and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f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or the d’s 2! permutations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Therefore the number of words is 8!/(3!*2!)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Accordingly, for n objects and using q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1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repetitions of the first, q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of the second,…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q</a:t>
            </a:r>
            <a:r>
              <a:rPr lang="en-US" baseline="-25000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of the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en-US" baseline="30000" dirty="0" err="1" smtClean="0">
                <a:solidFill>
                  <a:schemeClr val="accent5">
                    <a:lumMod val="50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 P(n;q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,q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,…,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q</a:t>
            </a:r>
            <a:r>
              <a:rPr lang="en-US" baseline="-25000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=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n!/(q</a:t>
            </a:r>
            <a:r>
              <a:rPr lang="en-US" b="1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! * q</a:t>
            </a:r>
            <a:r>
              <a:rPr lang="en-US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! *…..*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</a:rPr>
              <a:t>q</a:t>
            </a:r>
            <a:r>
              <a:rPr lang="en-US" b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!)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166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2905</TotalTime>
  <Words>2655</Words>
  <Application>Microsoft Office PowerPoint</Application>
  <PresentationFormat>Widescreen</PresentationFormat>
  <Paragraphs>472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Times New Roman</vt:lpstr>
      <vt:lpstr>Office Theme</vt:lpstr>
      <vt:lpstr>Computer Architecture</vt:lpstr>
      <vt:lpstr>Computer Architecture</vt:lpstr>
      <vt:lpstr>Permutations (μεταθέσεις) with unlimited repetitions</vt:lpstr>
      <vt:lpstr>Introduction to binomial coefficients (διωνυμικοί συντελεστές)</vt:lpstr>
      <vt:lpstr>Permutations  (μεταθέσεις)</vt:lpstr>
      <vt:lpstr>Permutations  (μεταθέσεις)</vt:lpstr>
      <vt:lpstr>Permutations with r elements out of n </vt:lpstr>
      <vt:lpstr>Permutations with repetitions P(n;q1,q2,…, qt): Example</vt:lpstr>
      <vt:lpstr>Permutations with repetitions P(n;q1,q2,…,qt)</vt:lpstr>
      <vt:lpstr>Permutations with repetitions P(n;q1,q2,…, qt): Example</vt:lpstr>
      <vt:lpstr>We would like to give user-id  to subsets of the class for the network.</vt:lpstr>
      <vt:lpstr>Combinations (Συνδυασμοί)</vt:lpstr>
      <vt:lpstr>Subsets (Combinations)</vt:lpstr>
      <vt:lpstr>Subsets of a set with n elements</vt:lpstr>
      <vt:lpstr>Computer Architecture</vt:lpstr>
      <vt:lpstr>Data Representation with k-bit words</vt:lpstr>
      <vt:lpstr>PowerPoint Presentation</vt:lpstr>
      <vt:lpstr>PowerPoint Presentation</vt:lpstr>
      <vt:lpstr>Number Systems</vt:lpstr>
      <vt:lpstr>Backup slides for Number Systems: multiplication/division by a base power (repetition from elementary school)</vt:lpstr>
      <vt:lpstr>Backup slides for Number Systems: Addition/Subtraction example with positive numbers (repetition from elementary school)</vt:lpstr>
      <vt:lpstr>Number Systems b=2: 1’s Complement  (Συμπλήρωμα του 1)</vt:lpstr>
      <vt:lpstr>Number Systems b=2: 2’s Complement  (Συμπλήρωμα του 2)</vt:lpstr>
      <vt:lpstr>Number Systems b=2: 1’s and 2’s Complements</vt:lpstr>
      <vt:lpstr>Number Systems b=2: 1’s and 2’s Complements</vt:lpstr>
      <vt:lpstr>Graph (Γράφος, Γράφημα)</vt:lpstr>
      <vt:lpstr>PowerPoint Presentation</vt:lpstr>
      <vt:lpstr>PowerPoint Presentation</vt:lpstr>
      <vt:lpstr>PowerPoint Presentation</vt:lpstr>
      <vt:lpstr>PowerPoint Presentation</vt:lpstr>
      <vt:lpstr>Complete Binary Tree</vt:lpstr>
      <vt:lpstr>Full Binary Tree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</dc:title>
  <dc:creator>Dionysis Reisis</dc:creator>
  <cp:lastModifiedBy>Dionysis Reisis</cp:lastModifiedBy>
  <cp:revision>189</cp:revision>
  <dcterms:created xsi:type="dcterms:W3CDTF">2019-10-15T15:59:52Z</dcterms:created>
  <dcterms:modified xsi:type="dcterms:W3CDTF">2020-08-27T13:48:39Z</dcterms:modified>
</cp:coreProperties>
</file>