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5" r:id="rId4"/>
    <p:sldId id="267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80" r:id="rId13"/>
    <p:sldId id="279" r:id="rId14"/>
    <p:sldId id="278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204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5208-7A45-4DF8-84C8-65FAE59DAB55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AA03A-7941-441F-B8CE-FEE800FB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A03A-7941-441F-B8CE-FEE800FB40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CD3D-7F05-4E84-8A5D-A1ED4517C76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91" y="191589"/>
            <a:ext cx="9144000" cy="906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Process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89" y="953998"/>
            <a:ext cx="11773988" cy="450341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process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is just an instance of an executing program,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including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current values of the program counter, registers, and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variables.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Multiprogramming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divide the CPU time into slices, give each process a slice, e.g. assuming k processes then the first is executed during the slice T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s_1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the second during T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s_2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kth during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s_k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and the first starts again where it was interrupted at the slice T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s_k+1. </a:t>
            </a:r>
          </a:p>
          <a:p>
            <a:pPr algn="l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158" y="3003555"/>
            <a:ext cx="47625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1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Semaphores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 integer variable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Two operations indivisible: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up(s), down(s)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Can be included in the operations: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wait(s), signal(s).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Mutex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shared variable that can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be: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unlocked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or locked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Monitor: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is a collection 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procedures, variables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and data structures that are all grouped together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special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kind of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module or package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The procedures are executed upon the “set” of conditions.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Resembles a guide for execution. Hence, we   avoid conflicts.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3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Deadlock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8"/>
            <a:ext cx="7461069" cy="516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3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004" y="0"/>
            <a:ext cx="12213879" cy="11497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Example : Use of Semaphores in Files </a:t>
            </a:r>
            <a:r>
              <a:rPr lang="en-US" i="1" dirty="0" smtClean="0">
                <a:solidFill>
                  <a:srgbClr val="002060"/>
                </a:solidFill>
              </a:rPr>
              <a:t>(Open, Close) </a:t>
            </a:r>
            <a:r>
              <a:rPr lang="en-US" dirty="0" smtClean="0">
                <a:solidFill>
                  <a:srgbClr val="002060"/>
                </a:solidFill>
              </a:rPr>
              <a:t>for read &amp; write operations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5" y="977773"/>
            <a:ext cx="12099202" cy="58123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 Semaphores: M </a:t>
            </a:r>
            <a:r>
              <a:rPr lang="en-US" dirty="0" smtClean="0">
                <a:solidFill>
                  <a:srgbClr val="002060"/>
                </a:solidFill>
              </a:rPr>
              <a:t>for the counter, </a:t>
            </a:r>
            <a:r>
              <a:rPr lang="en-US" dirty="0" smtClean="0">
                <a:solidFill>
                  <a:srgbClr val="FF0000"/>
                </a:solidFill>
              </a:rPr>
              <a:t>W </a:t>
            </a:r>
            <a:r>
              <a:rPr lang="en-US" dirty="0" smtClean="0">
                <a:solidFill>
                  <a:srgbClr val="002060"/>
                </a:solidFill>
              </a:rPr>
              <a:t>for the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Open</a:t>
            </a:r>
            <a:r>
              <a:rPr lang="en-US" dirty="0" smtClean="0">
                <a:solidFill>
                  <a:srgbClr val="002060"/>
                </a:solidFill>
              </a:rPr>
              <a:t> File						</a:t>
            </a:r>
            <a:r>
              <a:rPr lang="en-US" b="1" dirty="0" smtClean="0">
                <a:solidFill>
                  <a:srgbClr val="002060"/>
                </a:solidFill>
              </a:rPr>
              <a:t>Close</a:t>
            </a:r>
            <a:r>
              <a:rPr lang="en-US" dirty="0" smtClean="0">
                <a:solidFill>
                  <a:srgbClr val="002060"/>
                </a:solidFill>
              </a:rPr>
              <a:t> File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If </a:t>
            </a:r>
            <a:r>
              <a:rPr lang="en-US" i="1" u="sng" dirty="0" smtClean="0">
                <a:solidFill>
                  <a:srgbClr val="002060"/>
                </a:solidFill>
              </a:rPr>
              <a:t>Read</a:t>
            </a:r>
            <a:r>
              <a:rPr lang="en-US" dirty="0" smtClean="0">
                <a:solidFill>
                  <a:srgbClr val="002060"/>
                </a:solidFill>
              </a:rPr>
              <a:t> then						if </a:t>
            </a:r>
            <a:r>
              <a:rPr lang="en-US" i="1" u="sng" dirty="0" smtClean="0">
                <a:solidFill>
                  <a:srgbClr val="002060"/>
                </a:solidFill>
              </a:rPr>
              <a:t>Read</a:t>
            </a:r>
            <a:r>
              <a:rPr lang="en-US" dirty="0" smtClean="0">
                <a:solidFill>
                  <a:srgbClr val="002060"/>
                </a:solidFill>
              </a:rPr>
              <a:t> then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{ </a:t>
            </a:r>
            <a:r>
              <a:rPr lang="en-US" i="1" dirty="0" smtClean="0">
                <a:solidFill>
                  <a:srgbClr val="002060"/>
                </a:solidFill>
              </a:rPr>
              <a:t>wait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)						{</a:t>
            </a:r>
            <a:r>
              <a:rPr lang="en-US" i="1" dirty="0" smtClean="0">
                <a:solidFill>
                  <a:srgbClr val="002060"/>
                </a:solidFill>
              </a:rPr>
              <a:t>wait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counter++						     counter=counter-1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if counter==1 then wait(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002060"/>
                </a:solidFill>
              </a:rPr>
              <a:t>)			     if counter==0 signal(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signa</a:t>
            </a:r>
            <a:r>
              <a:rPr lang="en-US" dirty="0" smtClean="0">
                <a:solidFill>
                  <a:srgbClr val="002060"/>
                </a:solidFill>
              </a:rPr>
              <a:t>l(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)						</a:t>
            </a:r>
            <a:r>
              <a:rPr lang="en-US" i="1" dirty="0" smtClean="0">
                <a:solidFill>
                  <a:srgbClr val="002060"/>
                </a:solidFill>
              </a:rPr>
              <a:t>signal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}							}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Else </a:t>
            </a:r>
            <a:r>
              <a:rPr lang="en-US" i="1" dirty="0" smtClean="0">
                <a:solidFill>
                  <a:srgbClr val="002060"/>
                </a:solidFill>
              </a:rPr>
              <a:t>wait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002060"/>
                </a:solidFill>
              </a:rPr>
              <a:t>)						else </a:t>
            </a:r>
            <a:r>
              <a:rPr lang="en-US" i="1" dirty="0" smtClean="0">
                <a:solidFill>
                  <a:srgbClr val="002060"/>
                </a:solidFill>
              </a:rPr>
              <a:t>signal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81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59" y="136161"/>
            <a:ext cx="11736977" cy="6612981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</a:rPr>
              <a:t>Scheduler</a:t>
            </a:r>
            <a:r>
              <a:rPr lang="en-US" sz="3400" dirty="0"/>
              <a:t>: </a:t>
            </a:r>
            <a:r>
              <a:rPr lang="en-US" sz="3400" dirty="0">
                <a:solidFill>
                  <a:schemeClr val="accent5">
                    <a:lumMod val="75000"/>
                  </a:schemeClr>
                </a:solidFill>
              </a:rPr>
              <a:t>runs in the 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</a:rPr>
              <a:t>Kernel</a:t>
            </a:r>
            <a:endParaRPr lang="en-US" sz="3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400" dirty="0">
                <a:solidFill>
                  <a:schemeClr val="accent5">
                    <a:lumMod val="75000"/>
                  </a:schemeClr>
                </a:solidFill>
              </a:rPr>
              <a:t>Responsible to forward processes into the CPU: decides which is  </a:t>
            </a:r>
            <a:r>
              <a:rPr lang="en-US" sz="3400" b="1" i="1" dirty="0">
                <a:solidFill>
                  <a:schemeClr val="accent5">
                    <a:lumMod val="75000"/>
                  </a:schemeClr>
                </a:solidFill>
              </a:rPr>
              <a:t>Running</a:t>
            </a:r>
            <a:r>
              <a:rPr lang="en-US" sz="3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400" b="1" i="1" dirty="0">
                <a:solidFill>
                  <a:schemeClr val="accent5">
                    <a:lumMod val="75000"/>
                  </a:schemeClr>
                </a:solidFill>
              </a:rPr>
              <a:t>Ready-to-Run</a:t>
            </a:r>
            <a:r>
              <a:rPr lang="en-US" sz="3400" dirty="0">
                <a:solidFill>
                  <a:schemeClr val="accent5">
                    <a:lumMod val="75000"/>
                  </a:schemeClr>
                </a:solidFill>
              </a:rPr>
              <a:t> or it </a:t>
            </a:r>
            <a:r>
              <a:rPr lang="en-US" sz="3400" b="1" i="1" dirty="0">
                <a:solidFill>
                  <a:schemeClr val="accent5">
                    <a:lumMod val="75000"/>
                  </a:schemeClr>
                </a:solidFill>
              </a:rPr>
              <a:t>Block</a:t>
            </a:r>
            <a:r>
              <a:rPr lang="en-US" sz="3400" dirty="0">
                <a:solidFill>
                  <a:schemeClr val="accent5">
                    <a:lumMod val="75000"/>
                  </a:schemeClr>
                </a:solidFill>
              </a:rPr>
              <a:t>s them</a:t>
            </a:r>
          </a:p>
          <a:p>
            <a:pPr marL="0" indent="0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All systems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mtClean="0">
                <a:solidFill>
                  <a:schemeClr val="accent5">
                    <a:lumMod val="75000"/>
                  </a:schemeClr>
                </a:solidFill>
              </a:rPr>
              <a:t>	Fairness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- giving each process a fair share of the CPU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Policy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enforcement - seeing that stated policy is carried out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Balance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- keeping all parts of the system busy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Batch systems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Throughput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- maximize jobs per hour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Turnaround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time - minimize time between submission and termination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CPU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utilization - keep the CPU busy all the time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Interactive systems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Response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time - respond to requests quickly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Proportionality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- meet users’ expectations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Real-time systems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Meeting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deadlines - avoid losing data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Predictability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- avoid quality degradation in multimedia systems</a:t>
            </a:r>
          </a:p>
        </p:txBody>
      </p:sp>
    </p:spTree>
    <p:extLst>
      <p:ext uri="{BB962C8B-B14F-4D97-AF65-F5344CB8AC3E}">
        <p14:creationId xmlns:p14="http://schemas.microsoft.com/office/powerpoint/2010/main" val="1733797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95" y="14741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Scheduler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runs in the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Kernel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Responsible to forward processes into the CPU: decides which is 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Running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Ready-to-Run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or it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Block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 them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Shortest Job first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ound Robin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Multiple Queue</a:t>
            </a:r>
          </a:p>
          <a:p>
            <a:r>
              <a:rPr lang="en-US" smtClean="0">
                <a:solidFill>
                  <a:schemeClr val="accent5">
                    <a:lumMod val="75000"/>
                  </a:schemeClr>
                </a:solidFill>
              </a:rPr>
              <a:t>Multiple Queues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with Interrupt-Timer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65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Queue Low Level Scheduler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9829" y="2071406"/>
            <a:ext cx="9657805" cy="535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897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Scheduler with Multiple Queues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405" y="1690688"/>
            <a:ext cx="9785114" cy="529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Process Creation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43373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Four principal events cause processes to be created: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1. System initialization.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2. Execution of a process-creation system call by a running process.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3. A user request to create a new process.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4. Initiation of a batch job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Daemon: Background Process handling activity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such as email,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Web pages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news,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printing.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UNIX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†,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use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ps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can be used to list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running processes For Windows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the task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manager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62" y="118745"/>
            <a:ext cx="12102737" cy="665652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Process Termination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Normal exit (voluntary).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2. Error exit (voluntary).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3. Fatal error (involuntary).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4. Killed by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another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 (involuntary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unix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user command:   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kill -9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process_id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Process States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1. Running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(actually using the CPU at that instant).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2. Ready (runnable; temporarily stopped to let another process run).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3. Blocked (unable to run until some external event happens).</a:t>
            </a:r>
          </a:p>
        </p:txBody>
      </p:sp>
    </p:spTree>
    <p:extLst>
      <p:ext uri="{BB962C8B-B14F-4D97-AF65-F5344CB8AC3E}">
        <p14:creationId xmlns:p14="http://schemas.microsoft.com/office/powerpoint/2010/main" val="133026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 States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2225" y="1373923"/>
            <a:ext cx="7972425" cy="53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74"/>
            <a:ext cx="12192000" cy="6842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Process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Memory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File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Registers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	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Pointer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text segment info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Root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directory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counter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Pointer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data segment info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mtClean="0">
                <a:solidFill>
                  <a:schemeClr val="accent5">
                    <a:lumMod val="75000"/>
                  </a:schemeClr>
                </a:solidFill>
              </a:rPr>
              <a:t>Working directory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status word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Pointer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stack segment info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File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descriptors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Stack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pointer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					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User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 state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						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Group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ID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Priority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Scheduling parameters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 ID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Parent process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 group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Signals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Time when process started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CPU time used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Children’s CPU time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Time of next alarm</a:t>
            </a:r>
          </a:p>
        </p:txBody>
      </p:sp>
    </p:spTree>
    <p:extLst>
      <p:ext uri="{BB962C8B-B14F-4D97-AF65-F5344CB8AC3E}">
        <p14:creationId xmlns:p14="http://schemas.microsoft.com/office/powerpoint/2010/main" val="116709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CPU utilization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</a:rPr>
              <a:t>wr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 Degree of Multiprogramming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4" y="1690688"/>
            <a:ext cx="8705851" cy="51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638" y="-16146"/>
            <a:ext cx="9177338" cy="687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9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Critical Region (Section) solution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1. No two processes may be simultaneously inside their critical regions.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2. No assumptions may be made about speeds or the number of CPUs.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3. No process running outside its critical region may block any process.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4. No process should have to wait forever to enter its critical region.</a:t>
            </a:r>
          </a:p>
        </p:txBody>
      </p:sp>
    </p:spTree>
    <p:extLst>
      <p:ext uri="{BB962C8B-B14F-4D97-AF65-F5344CB8AC3E}">
        <p14:creationId xmlns:p14="http://schemas.microsoft.com/office/powerpoint/2010/main" val="97519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27000"/>
            <a:ext cx="11830050" cy="660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-Need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an indivisible command: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Test &amp; Set Lock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or TSL Rx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-Indivisible operation, needs hardware support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a straightforward example with a single FF.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-Write &amp; Read at the same cycle: write a 1, read Q and possibly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leave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the CPU.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When it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runs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again If it has red: 0 the process locked the FF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			   1 another process has locked the FF and the FF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remains locked.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10125" y="1606549"/>
            <a:ext cx="1457325" cy="1412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FF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267450" y="2562225"/>
            <a:ext cx="1323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57575" y="2562225"/>
            <a:ext cx="13430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57575" y="1476375"/>
            <a:ext cx="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591425" y="1476375"/>
            <a:ext cx="0" cy="1085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457575" y="990600"/>
            <a:ext cx="0" cy="48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524250" y="990600"/>
            <a:ext cx="914400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Write “1”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15225" y="595311"/>
            <a:ext cx="9144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read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0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536</Words>
  <Application>Microsoft Office PowerPoint</Application>
  <PresentationFormat>Widescreen</PresentationFormat>
  <Paragraphs>116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Process (es)</vt:lpstr>
      <vt:lpstr>Process Creation</vt:lpstr>
      <vt:lpstr>PowerPoint Presentation</vt:lpstr>
      <vt:lpstr>Process States</vt:lpstr>
      <vt:lpstr>PowerPoint Presentation</vt:lpstr>
      <vt:lpstr>CPU utilization wr Degree of Multiprogramming</vt:lpstr>
      <vt:lpstr>PowerPoint Presentation</vt:lpstr>
      <vt:lpstr>Critical Region (Section) solution</vt:lpstr>
      <vt:lpstr>PowerPoint Presentation</vt:lpstr>
      <vt:lpstr>Semaphores</vt:lpstr>
      <vt:lpstr>Deadlock</vt:lpstr>
      <vt:lpstr>Example : Use of Semaphores in Files (Open, Close) for read &amp; write operations</vt:lpstr>
      <vt:lpstr>PowerPoint Presentation</vt:lpstr>
      <vt:lpstr>Scheduler: runs in the Kernel</vt:lpstr>
      <vt:lpstr>Single Queue Low Level Scheduler</vt:lpstr>
      <vt:lpstr>Scheduler with Multiple Queues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Dionysis Reisis</dc:creator>
  <cp:lastModifiedBy>Dionysis Reisis</cp:lastModifiedBy>
  <cp:revision>99</cp:revision>
  <dcterms:created xsi:type="dcterms:W3CDTF">2019-10-15T15:59:52Z</dcterms:created>
  <dcterms:modified xsi:type="dcterms:W3CDTF">2021-03-16T16:41:10Z</dcterms:modified>
</cp:coreProperties>
</file>