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83" r:id="rId3"/>
    <p:sldId id="281" r:id="rId4"/>
    <p:sldId id="282" r:id="rId5"/>
    <p:sldId id="284" r:id="rId6"/>
    <p:sldId id="285" r:id="rId7"/>
    <p:sldId id="287" r:id="rId8"/>
    <p:sldId id="288" r:id="rId9"/>
    <p:sldId id="286" r:id="rId10"/>
    <p:sldId id="289" r:id="rId11"/>
    <p:sldId id="290" r:id="rId12"/>
    <p:sldId id="291" r:id="rId13"/>
    <p:sldId id="292" r:id="rId14"/>
    <p:sldId id="293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260" userDrawn="1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32"/>
      </p:cViewPr>
      <p:guideLst>
        <p:guide orient="horz" pos="2160"/>
        <p:guide orient="horz" pos="22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C85208-7A45-4DF8-84C8-65FAE59DAB55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EAA03A-7941-441F-B8CE-FEE800FB40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514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34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91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46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3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18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551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97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73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70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124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506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1CD3D-7F05-4E84-8A5D-A1ED4517C763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805CE-45D6-4701-A03E-51759CC48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55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omputerhope.com/jargon/c/cpu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Digital_dat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489397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Input &amp; Output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814" y="489396"/>
            <a:ext cx="11431931" cy="636860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Considers communication of the CPU &amp; main memory system to other systems called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Peripherals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Block device: stores information in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fixed-size data blocks with their addresses. HDs, USB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sticks,etc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Character device: stream of characters,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not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addressable and does not have any seek operation. Printers, network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interfaces, etc..</a:t>
            </a:r>
          </a:p>
          <a:p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Synchronous IF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uses clocks to synchronize the transmission</a:t>
            </a:r>
          </a:p>
          <a:p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Asynchronous IF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start/stop bits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Polling: the CPU “asks” each device for communication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Interrupt: each device “asks” the CPU for communication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Buffer: a memory used to isolate each device and/or decouple transfer speed</a:t>
            </a: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Controller (adapter): the electronic part that handles the device.</a:t>
            </a:r>
          </a:p>
          <a:p>
            <a:pPr marL="0" indent="0">
              <a:buNone/>
            </a:pP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10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-1"/>
            <a:ext cx="11900079" cy="6684077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88" y="0"/>
            <a:ext cx="8923586" cy="6684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415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2228045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Drivers are </a:t>
            </a:r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sw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ntities that adapt the device’s features to those of the computer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572" y="-16367"/>
            <a:ext cx="6983434" cy="6890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31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56" y="267281"/>
            <a:ext cx="11602792" cy="6236549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Buffer for great transfer speed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differences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System Peripheral Operation Off-Line (Spool-spooler)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 the Printer: we set a memory space to store the data blocks that the printer will print and shut the process that initiated the printing (off-line). Read &amp; Write pointers apply as in all the buffers. 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For handling the I/O devices we use an I/O processor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 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input/output processor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 or 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I/O processor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 is a processor separate from the 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  <a:hlinkClick r:id="rId2"/>
              </a:rPr>
              <a:t>CPU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designed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to handle only input/output processes for a device or the computer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CPU only needs to initiate the I/O processor by telling it what activity to perform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lvl="1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HD Access time: the time required to prepare for transfer.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Seek Time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Rotational Latency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Command processing time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Settle time</a:t>
            </a:r>
          </a:p>
        </p:txBody>
      </p:sp>
    </p:spTree>
    <p:extLst>
      <p:ext uri="{BB962C8B-B14F-4D97-AF65-F5344CB8AC3E}">
        <p14:creationId xmlns:p14="http://schemas.microsoft.com/office/powerpoint/2010/main" val="29801669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Data Protection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Error detection and correction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 or 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error control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 are techniques that enable reliable delivery of 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  <a:hlinkClick r:id="rId2" tooltip="Digital data"/>
              </a:rPr>
              <a:t>digital data</a:t>
            </a:r>
            <a:r>
              <a:rPr lang="en-US" u="sng" dirty="0">
                <a:solidFill>
                  <a:schemeClr val="accent5">
                    <a:lumMod val="75000"/>
                  </a:schemeClr>
                </a:solidFill>
              </a:rPr>
              <a:t> 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redundant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data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to a message &amp; check consistency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Example: for each byte (8-bit word) use the 7 bits for payload 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the 8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is the XOR (parity) of the payload.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Assuming the 8</a:t>
            </a:r>
            <a:r>
              <a:rPr lang="en-US" baseline="30000" dirty="0" smtClean="0">
                <a:solidFill>
                  <a:schemeClr val="accent5">
                    <a:lumMod val="75000"/>
                  </a:schemeClr>
                </a:solidFill>
              </a:rPr>
              <a:t>th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is always correct, it can detect </a:t>
            </a:r>
            <a:r>
              <a:rPr lang="en-US" dirty="0" smtClean="0">
                <a:solidFill>
                  <a:srgbClr val="FF0000"/>
                </a:solidFill>
              </a:rPr>
              <a:t>1 error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-bit</a:t>
            </a:r>
          </a:p>
          <a:p>
            <a:pPr lvl="1"/>
            <a:r>
              <a:rPr lang="en-US" dirty="0" err="1" smtClean="0">
                <a:solidFill>
                  <a:schemeClr val="accent5">
                    <a:lumMod val="75000"/>
                  </a:schemeClr>
                </a:solidFill>
              </a:rPr>
              <a:t>E.g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if w=1011001 its XOR is 0. 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If we read w’=1011001 with XOR=0 we assume it is correct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If we read w’=1011000 we check the XOR of w’ and there is an error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If we read w’=1001000 we cannot detect that there are 2 errors.</a:t>
            </a:r>
          </a:p>
        </p:txBody>
      </p:sp>
    </p:spTree>
    <p:extLst>
      <p:ext uri="{BB962C8B-B14F-4D97-AF65-F5344CB8AC3E}">
        <p14:creationId xmlns:p14="http://schemas.microsoft.com/office/powerpoint/2010/main" val="687452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8932" y="101327"/>
            <a:ext cx="11728268" cy="6595563"/>
          </a:xfrm>
        </p:spPr>
        <p:txBody>
          <a:bodyPr/>
          <a:lstStyle/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Convolutional Code:</a:t>
            </a:r>
            <a:r>
              <a:rPr lang="en-US" dirty="0" smtClean="0"/>
              <a:t>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processed on a bit-by-bit basis. They are particularly suitable for implementation in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hardware (telecommunications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Block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Code: they process an entire block of bits mainly with parity check techniques. Types are: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Reed-Solomon (CDs, HDs, telecommunications)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Turbo, in telecommunications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Low-Density Parity-Check (LDPC), in telecommunications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4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65" y="0"/>
            <a:ext cx="1987639" cy="6848296"/>
          </a:xfrm>
        </p:spPr>
        <p:txBody>
          <a:bodyPr>
            <a:normAutofit/>
          </a:bodyPr>
          <a:lstStyle/>
          <a:p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Peripheral Component Interconnect</a:t>
            </a:r>
          </a:p>
          <a:p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Industry Standard Architecture</a:t>
            </a:r>
          </a:p>
          <a:p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Intelligent Drive Electronics</a:t>
            </a:r>
          </a:p>
          <a:p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Small Computer System Interface </a:t>
            </a:r>
            <a:endParaRPr lang="en-US" sz="1800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Universal Serial Bus</a:t>
            </a:r>
          </a:p>
          <a:p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Serial Advanced Technology Attachment</a:t>
            </a:r>
          </a:p>
          <a:p>
            <a:r>
              <a:rPr lang="en-US" sz="1800" dirty="0" smtClean="0">
                <a:solidFill>
                  <a:schemeClr val="accent5">
                    <a:lumMod val="75000"/>
                  </a:schemeClr>
                </a:solidFill>
              </a:rPr>
              <a:t>Redundant Array of Inexpensive Disks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89437" y="0"/>
            <a:ext cx="9482607" cy="6860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278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40981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Circular Buffer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the read pointer follows the write pointer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6406" y="740981"/>
            <a:ext cx="7445464" cy="6015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0612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Double Buffer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the source writes to MEM1, the destination reads from MEM2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745423"/>
            <a:ext cx="10405056" cy="5025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91304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862" y="112734"/>
            <a:ext cx="11963400" cy="6745265"/>
          </a:xfrm>
        </p:spPr>
        <p:txBody>
          <a:bodyPr>
            <a:normAutofit lnSpcReduction="10000"/>
          </a:bodyPr>
          <a:lstStyle/>
          <a:p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Peripherals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have</a:t>
            </a:r>
            <a:r>
              <a:rPr lang="en-US" b="1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Control/Status Registers &amp; Buffer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: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I/O port: read/write the registers and the buffer separately.</a:t>
            </a:r>
          </a:p>
          <a:p>
            <a:pPr lvl="1"/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Memory Map: the registers are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addressed as part of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the memory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(buffer).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Protocol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a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set of rules or procedures for transmitting data between electronic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devices.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Handshaking: signal exchange to start/finish full communication</a:t>
            </a:r>
            <a:r>
              <a:rPr lang="en-US" dirty="0" smtClean="0"/>
              <a:t>.</a:t>
            </a:r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Bridge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connects two different networks-and see each other as a single network.</a:t>
            </a:r>
          </a:p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Router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connects networks that remain independent.</a:t>
            </a: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Direct Memory Access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DMA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): use a controller, a counter, start &amp; finish addresses to transfer </a:t>
            </a:r>
            <a:r>
              <a:rPr lang="en-US" b="1" i="1" dirty="0" smtClean="0">
                <a:solidFill>
                  <a:schemeClr val="accent5">
                    <a:lumMod val="7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data from one device to another. The counter generates the addresses.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47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796" y="607442"/>
            <a:ext cx="12034408" cy="5960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109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069340" cy="173864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Interrupt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: each device has a pin for interrupt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Interrupts have priorities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Interrupts can be masked by the programmer.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85617"/>
            <a:ext cx="11231140" cy="4492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7642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893" y="125614"/>
            <a:ext cx="11319456" cy="63009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In pipelined architectures we may encounter problems because of interrupts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An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interrupt that leaves the machine in a well-defined state is called a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precise interrupt.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Such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an interrupt has four properties: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1. The PC (Program Counter) is saved in a known place.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2. All instructions before the one pointed to by the PC have completed.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3. No instruction beyond the one pointed to by the PC has finished.</a:t>
            </a: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4. The execution state of the instruction pointed to by the PC is known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r>
              <a:rPr lang="en-US" sz="4000" b="1" i="1" dirty="0" smtClean="0">
                <a:solidFill>
                  <a:schemeClr val="accent5">
                    <a:lumMod val="75000"/>
                  </a:schemeClr>
                </a:solidFill>
              </a:rPr>
              <a:t>Kernel</a:t>
            </a:r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of the OS has at least: 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I.   Low level scheduler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II.   Interrupt Service Routines</a:t>
            </a:r>
          </a:p>
          <a:p>
            <a:pPr marL="0" indent="0">
              <a:buNone/>
            </a:pPr>
            <a:r>
              <a:rPr lang="en-US" sz="3200" dirty="0" smtClean="0">
                <a:solidFill>
                  <a:schemeClr val="accent5">
                    <a:lumMod val="75000"/>
                  </a:schemeClr>
                </a:solidFill>
              </a:rPr>
              <a:t>III. Timers</a:t>
            </a:r>
            <a:endParaRPr lang="en-US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06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100" y="497779"/>
            <a:ext cx="11903800" cy="617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0936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2430</TotalTime>
  <Words>549</Words>
  <Application>Microsoft Office PowerPoint</Application>
  <PresentationFormat>Widescreen</PresentationFormat>
  <Paragraphs>76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Input &amp; Output</vt:lpstr>
      <vt:lpstr>PowerPoint Presentation</vt:lpstr>
      <vt:lpstr>Circular Buffer: the read pointer follows the write pointer</vt:lpstr>
      <vt:lpstr>Double Buffer: the source writes to MEM1, the destination reads from MEM2</vt:lpstr>
      <vt:lpstr>PowerPoint Presentation</vt:lpstr>
      <vt:lpstr>PowerPoint Presentation</vt:lpstr>
      <vt:lpstr>Interrupt: each device has a pin for interrupt Interrupts have priorities Interrupts can be masked by the programmer.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Data Protection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</dc:title>
  <dc:creator>Dionysis Reisis</dc:creator>
  <cp:lastModifiedBy>Dionysis Reisis</cp:lastModifiedBy>
  <cp:revision>155</cp:revision>
  <dcterms:created xsi:type="dcterms:W3CDTF">2019-10-15T15:59:52Z</dcterms:created>
  <dcterms:modified xsi:type="dcterms:W3CDTF">2020-04-13T15:35:17Z</dcterms:modified>
</cp:coreProperties>
</file>