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83" r:id="rId3"/>
    <p:sldId id="284" r:id="rId4"/>
    <p:sldId id="286" r:id="rId5"/>
    <p:sldId id="28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2260" userDrawn="1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816" y="132"/>
      </p:cViewPr>
      <p:guideLst>
        <p:guide orient="horz" pos="2160"/>
        <p:guide orient="horz" pos="22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85208-7A45-4DF8-84C8-65FAE59DAB55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AA03A-7941-441F-B8CE-FEE800FB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51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AA03A-7941-441F-B8CE-FEE800FB40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35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3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91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68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3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85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55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9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73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70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12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06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1CD3D-7F05-4E84-8A5D-A1ED4517C763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5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5291" y="191589"/>
            <a:ext cx="9144000" cy="9061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Virtualization and the Cloud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589" y="953998"/>
            <a:ext cx="11773988" cy="580741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Virtualization Requirements: Safety, Fidelity, Efficiency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i="1" u="sng" dirty="0" smtClean="0">
                <a:solidFill>
                  <a:schemeClr val="accent5">
                    <a:lumMod val="75000"/>
                  </a:schemeClr>
                </a:solidFill>
              </a:rPr>
              <a:t>Sensitive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Instructions: different effects in: a) user b)kernel, modes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i="1" u="sng" dirty="0" smtClean="0">
                <a:solidFill>
                  <a:schemeClr val="accent5">
                    <a:lumMod val="75000"/>
                  </a:schemeClr>
                </a:solidFill>
              </a:rPr>
              <a:t>Privileged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Instructions: lead to 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</a:rPr>
              <a:t>trap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in user mode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Virtualization Technology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Intel: </a:t>
            </a:r>
            <a:r>
              <a:rPr lang="en-US" sz="2400" i="1" dirty="0" smtClean="0">
                <a:solidFill>
                  <a:schemeClr val="accent5">
                    <a:lumMod val="75000"/>
                  </a:schemeClr>
                </a:solidFill>
              </a:rPr>
              <a:t>Virtualization Technology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AMD: </a:t>
            </a:r>
            <a:r>
              <a:rPr lang="en-US" sz="2400" i="1" dirty="0" smtClean="0">
                <a:solidFill>
                  <a:schemeClr val="accent5">
                    <a:lumMod val="75000"/>
                  </a:schemeClr>
                </a:solidFill>
              </a:rPr>
              <a:t>Secure Virtual Machine</a:t>
            </a:r>
            <a:endParaRPr lang="en-US" sz="24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create containers in which virtual machines can be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run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guest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operating system runs in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container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until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it causes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an exception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and traps to the hypervisor,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e.g.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by executing an I/O instruction.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The set of operations that trap is controlled by a hardware bitmap set by the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hypervisor With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these extensions the classical </a:t>
            </a:r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trap-and-emulate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virtual machine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approach becomes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possible.</a:t>
            </a: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115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395"/>
            <a:ext cx="12192000" cy="2275044"/>
          </a:xfrm>
        </p:spPr>
        <p:txBody>
          <a:bodyPr>
            <a:normAutofit fontScale="90000"/>
          </a:bodyPr>
          <a:lstStyle/>
          <a:p>
            <a:r>
              <a:rPr lang="en-US" sz="2400" b="1" u="sng" dirty="0" smtClean="0">
                <a:solidFill>
                  <a:schemeClr val="accent5">
                    <a:lumMod val="75000"/>
                  </a:schemeClr>
                </a:solidFill>
              </a:rPr>
              <a:t>Hypervisors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Type </a:t>
            </a:r>
            <a:r>
              <a:rPr lang="en-US" sz="2400" b="1" i="1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: the only program running in the most privileged mode. support multiple copies of the actual hardware, called 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virtual machines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(run on bare metal)</a:t>
            </a:r>
            <a:b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Type </a:t>
            </a:r>
            <a:r>
              <a:rPr lang="en-US" sz="2400" b="1" i="1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: a program relying on the OS to allocate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and schedule resources</a:t>
            </a:r>
            <a:b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The OS over the Hypervisor (both) is </a:t>
            </a:r>
            <a:r>
              <a:rPr lang="en-US" sz="2400" b="1" i="1" dirty="0" smtClean="0">
                <a:solidFill>
                  <a:schemeClr val="accent5">
                    <a:lumMod val="75000"/>
                  </a:schemeClr>
                </a:solidFill>
              </a:rPr>
              <a:t>guest OS. </a:t>
            </a:r>
            <a:br>
              <a:rPr lang="en-US" sz="2400" b="1" i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For type 2 the OS over the hardware is the </a:t>
            </a:r>
            <a:r>
              <a:rPr lang="en-US" sz="2400" b="1" i="1" dirty="0" smtClean="0">
                <a:solidFill>
                  <a:schemeClr val="accent5">
                    <a:lumMod val="75000"/>
                  </a:schemeClr>
                </a:solidFill>
              </a:rPr>
              <a:t>host OS</a:t>
            </a:r>
            <a:br>
              <a:rPr lang="en-US" sz="2400" b="1" i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24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46" y="2198118"/>
            <a:ext cx="11616889" cy="465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54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Virtualizing Memory: Shadow page tables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52599"/>
            <a:ext cx="8460346" cy="520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081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779" y="133113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Virtualizing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33" y="1253330"/>
            <a:ext cx="12045287" cy="5502311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Today’s hardware supports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nested page tables (AMD)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or called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extended page tables (Intel) ERT.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In addition to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the 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</a:rPr>
              <a:t>guest </a:t>
            </a:r>
            <a:r>
              <a:rPr lang="en-US" u="sng" dirty="0">
                <a:solidFill>
                  <a:schemeClr val="accent5">
                    <a:lumMod val="75000"/>
                  </a:schemeClr>
                </a:solidFill>
              </a:rPr>
              <a:t>virtual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addresses, we now also have </a:t>
            </a:r>
            <a:r>
              <a:rPr lang="en-US" u="sng" dirty="0">
                <a:solidFill>
                  <a:schemeClr val="accent5">
                    <a:lumMod val="75000"/>
                  </a:schemeClr>
                </a:solidFill>
              </a:rPr>
              <a:t>guest physical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addresses and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subsequently </a:t>
            </a:r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</a:rPr>
              <a:t>host </a:t>
            </a:r>
            <a:r>
              <a:rPr lang="en-US" u="sng" dirty="0">
                <a:solidFill>
                  <a:schemeClr val="accent5">
                    <a:lumMod val="75000"/>
                  </a:schemeClr>
                </a:solidFill>
              </a:rPr>
              <a:t>physical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addresses (sometimes referred to as machine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physical addresses).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With EPT, the hypervisor still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has an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additional set of page tables, but now the CPU is able to handle much of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the intermediate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level in hardware also.</a:t>
            </a:r>
          </a:p>
        </p:txBody>
      </p:sp>
    </p:spTree>
    <p:extLst>
      <p:ext uri="{BB962C8B-B14F-4D97-AF65-F5344CB8AC3E}">
        <p14:creationId xmlns:p14="http://schemas.microsoft.com/office/powerpoint/2010/main" val="2339613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0530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Bauhaus 93" panose="04030905020B02020C02" pitchFamily="82" charset="0"/>
              </a:rPr>
              <a:t>Clouds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Bauhaus 93" panose="04030905020B02020C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5306"/>
            <a:ext cx="12192000" cy="625269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National Institute of Standards and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Technology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On-demand self-service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Broad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network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access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Resource pooling:   </a:t>
            </a:r>
            <a:r>
              <a:rPr lang="en-US" sz="2400" i="1" dirty="0" smtClean="0">
                <a:solidFill>
                  <a:schemeClr val="accent5">
                    <a:lumMod val="75000"/>
                  </a:schemeClr>
                </a:solidFill>
              </a:rPr>
              <a:t>assign resources dynamically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Rapid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elasticity: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    </a:t>
            </a:r>
            <a:r>
              <a:rPr lang="en-US" sz="2400" i="1" dirty="0" smtClean="0">
                <a:solidFill>
                  <a:schemeClr val="accent5">
                    <a:lumMod val="75000"/>
                  </a:schemeClr>
                </a:solidFill>
              </a:rPr>
              <a:t>acquire </a:t>
            </a:r>
            <a:r>
              <a:rPr lang="en-US" sz="2400" i="1" dirty="0">
                <a:solidFill>
                  <a:schemeClr val="accent5">
                    <a:lumMod val="75000"/>
                  </a:schemeClr>
                </a:solidFill>
              </a:rPr>
              <a:t>and release </a:t>
            </a:r>
            <a:r>
              <a:rPr lang="en-US" sz="2400" i="1" dirty="0" smtClean="0">
                <a:solidFill>
                  <a:schemeClr val="accent5">
                    <a:lumMod val="75000"/>
                  </a:schemeClr>
                </a:solidFill>
              </a:rPr>
              <a:t>resources elastically</a:t>
            </a:r>
            <a:endParaRPr lang="en-US" sz="24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Measured service:  </a:t>
            </a:r>
            <a:r>
              <a:rPr lang="en-US" sz="2400" i="1" dirty="0" smtClean="0">
                <a:solidFill>
                  <a:schemeClr val="accent5">
                    <a:lumMod val="75000"/>
                  </a:schemeClr>
                </a:solidFill>
              </a:rPr>
              <a:t>conform to the contracts</a:t>
            </a:r>
          </a:p>
          <a:p>
            <a:endParaRPr lang="en-US" sz="2400" i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Provide: </a:t>
            </a:r>
          </a:p>
          <a:p>
            <a:pPr lvl="1"/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Infrastructure 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As A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Service (IAAS)</a:t>
            </a:r>
          </a:p>
          <a:p>
            <a:pPr lvl="1"/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Seamless live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migration: move/change/replace machines while they </a:t>
            </a:r>
            <a:r>
              <a:rPr lang="en-US" sz="2800" smtClean="0">
                <a:solidFill>
                  <a:schemeClr val="accent5">
                    <a:lumMod val="75000"/>
                  </a:schemeClr>
                </a:solidFill>
              </a:rPr>
              <a:t>are operational.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115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7020</TotalTime>
  <Words>260</Words>
  <Application>Microsoft Office PowerPoint</Application>
  <PresentationFormat>Widescreen</PresentationFormat>
  <Paragraphs>29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Bauhaus 93</vt:lpstr>
      <vt:lpstr>Calibri</vt:lpstr>
      <vt:lpstr>Calibri Light</vt:lpstr>
      <vt:lpstr>Wingdings</vt:lpstr>
      <vt:lpstr>Office Theme</vt:lpstr>
      <vt:lpstr>Virtualization and the Cloud</vt:lpstr>
      <vt:lpstr>Hypervisors Type 1: the only program running in the most privileged mode. support multiple copies of the actual hardware, called virtual machines (run on bare metal) Type 2: a program relying on the OS to allocate and schedule resources The OS over the Hypervisor (both) is guest OS.  For type 2 the OS over the hardware is the host OS </vt:lpstr>
      <vt:lpstr>Virtualizing Memory: Shadow page tables</vt:lpstr>
      <vt:lpstr>Virtualizing Memory</vt:lpstr>
      <vt:lpstr>Clouds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</dc:title>
  <dc:creator>Dionysis Reisis</dc:creator>
  <cp:lastModifiedBy>Dionysis Reisis</cp:lastModifiedBy>
  <cp:revision>130</cp:revision>
  <dcterms:created xsi:type="dcterms:W3CDTF">2019-10-15T15:59:52Z</dcterms:created>
  <dcterms:modified xsi:type="dcterms:W3CDTF">2021-05-30T16:50:18Z</dcterms:modified>
</cp:coreProperties>
</file>