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notesSlides/notesSlide380.xml" ContentType="application/vnd.openxmlformats-officedocument.presentationml.notesSlide+xml"/>
  <Override PartName="/ppt/notesSlides/notesSlide381.xml" ContentType="application/vnd.openxmlformats-officedocument.presentationml.notesSlide+xml"/>
  <Override PartName="/ppt/notesSlides/notesSlide382.xml" ContentType="application/vnd.openxmlformats-officedocument.presentationml.notesSlide+xml"/>
  <Override PartName="/ppt/notesSlides/notesSlide383.xml" ContentType="application/vnd.openxmlformats-officedocument.presentationml.notesSlide+xml"/>
  <Override PartName="/ppt/notesSlides/notesSlide384.xml" ContentType="application/vnd.openxmlformats-officedocument.presentationml.notesSlide+xml"/>
  <Override PartName="/ppt/notesSlides/notesSlide385.xml" ContentType="application/vnd.openxmlformats-officedocument.presentationml.notesSlide+xml"/>
  <Override PartName="/ppt/notesSlides/notesSlide386.xml" ContentType="application/vnd.openxmlformats-officedocument.presentationml.notesSlide+xml"/>
  <Override PartName="/ppt/notesSlides/notesSlide387.xml" ContentType="application/vnd.openxmlformats-officedocument.presentationml.notesSlide+xml"/>
  <Override PartName="/ppt/notesSlides/notesSlide388.xml" ContentType="application/vnd.openxmlformats-officedocument.presentationml.notesSlide+xml"/>
  <Override PartName="/ppt/notesSlides/notesSlide389.xml" ContentType="application/vnd.openxmlformats-officedocument.presentationml.notesSlide+xml"/>
  <Override PartName="/ppt/notesSlides/notesSlide390.xml" ContentType="application/vnd.openxmlformats-officedocument.presentationml.notesSlide+xml"/>
  <Override PartName="/ppt/notesSlides/notesSlide391.xml" ContentType="application/vnd.openxmlformats-officedocument.presentationml.notesSlide+xml"/>
  <Override PartName="/ppt/notesSlides/notesSlide392.xml" ContentType="application/vnd.openxmlformats-officedocument.presentationml.notesSlide+xml"/>
  <Override PartName="/ppt/notesSlides/notesSlide393.xml" ContentType="application/vnd.openxmlformats-officedocument.presentationml.notesSlide+xml"/>
  <Override PartName="/ppt/notesSlides/notesSlide394.xml" ContentType="application/vnd.openxmlformats-officedocument.presentationml.notesSlide+xml"/>
  <Override PartName="/ppt/notesSlides/notesSlide395.xml" ContentType="application/vnd.openxmlformats-officedocument.presentationml.notesSlide+xml"/>
  <Override PartName="/ppt/notesSlides/notesSlide396.xml" ContentType="application/vnd.openxmlformats-officedocument.presentationml.notesSlide+xml"/>
  <Override PartName="/ppt/notesSlides/notesSlide397.xml" ContentType="application/vnd.openxmlformats-officedocument.presentationml.notesSlide+xml"/>
  <Override PartName="/ppt/notesSlides/notesSlide398.xml" ContentType="application/vnd.openxmlformats-officedocument.presentationml.notesSlide+xml"/>
  <Override PartName="/ppt/notesSlides/notesSlide399.xml" ContentType="application/vnd.openxmlformats-officedocument.presentationml.notesSlide+xml"/>
  <Override PartName="/ppt/notesSlides/notesSlide400.xml" ContentType="application/vnd.openxmlformats-officedocument.presentationml.notesSlide+xml"/>
  <Override PartName="/ppt/notesSlides/notesSlide401.xml" ContentType="application/vnd.openxmlformats-officedocument.presentationml.notesSlide+xml"/>
  <Override PartName="/ppt/notesSlides/notesSlide402.xml" ContentType="application/vnd.openxmlformats-officedocument.presentationml.notesSlide+xml"/>
  <Override PartName="/ppt/notesSlides/notesSlide403.xml" ContentType="application/vnd.openxmlformats-officedocument.presentationml.notesSlide+xml"/>
  <Override PartName="/ppt/notesSlides/notesSlide404.xml" ContentType="application/vnd.openxmlformats-officedocument.presentationml.notesSlide+xml"/>
  <Override PartName="/ppt/notesSlides/notesSlide405.xml" ContentType="application/vnd.openxmlformats-officedocument.presentationml.notesSlide+xml"/>
  <Override PartName="/ppt/notesSlides/notesSlide406.xml" ContentType="application/vnd.openxmlformats-officedocument.presentationml.notesSlide+xml"/>
  <Override PartName="/ppt/notesSlides/notesSlide407.xml" ContentType="application/vnd.openxmlformats-officedocument.presentationml.notesSlide+xml"/>
  <Override PartName="/ppt/notesSlides/notesSlide408.xml" ContentType="application/vnd.openxmlformats-officedocument.presentationml.notesSlide+xml"/>
  <Override PartName="/ppt/notesSlides/notesSlide409.xml" ContentType="application/vnd.openxmlformats-officedocument.presentationml.notesSlide+xml"/>
  <Override PartName="/ppt/notesSlides/notesSlide410.xml" ContentType="application/vnd.openxmlformats-officedocument.presentationml.notesSlide+xml"/>
  <Override PartName="/ppt/notesSlides/notesSlide411.xml" ContentType="application/vnd.openxmlformats-officedocument.presentationml.notesSlide+xml"/>
  <Override PartName="/ppt/notesSlides/notesSlide412.xml" ContentType="application/vnd.openxmlformats-officedocument.presentationml.notesSlide+xml"/>
  <Override PartName="/ppt/notesSlides/notesSlide413.xml" ContentType="application/vnd.openxmlformats-officedocument.presentationml.notesSlide+xml"/>
  <Override PartName="/ppt/notesSlides/notesSlide414.xml" ContentType="application/vnd.openxmlformats-officedocument.presentationml.notesSlide+xml"/>
  <Override PartName="/ppt/notesSlides/notesSlide415.xml" ContentType="application/vnd.openxmlformats-officedocument.presentationml.notesSlide+xml"/>
  <Override PartName="/ppt/notesSlides/notesSlide416.xml" ContentType="application/vnd.openxmlformats-officedocument.presentationml.notesSlide+xml"/>
  <Override PartName="/ppt/notesSlides/notesSlide417.xml" ContentType="application/vnd.openxmlformats-officedocument.presentationml.notesSlide+xml"/>
  <Override PartName="/ppt/notesSlides/notesSlide418.xml" ContentType="application/vnd.openxmlformats-officedocument.presentationml.notesSlide+xml"/>
  <Override PartName="/ppt/notesSlides/notesSlide419.xml" ContentType="application/vnd.openxmlformats-officedocument.presentationml.notesSlide+xml"/>
  <Override PartName="/ppt/notesSlides/notesSlide420.xml" ContentType="application/vnd.openxmlformats-officedocument.presentationml.notesSlide+xml"/>
  <Override PartName="/ppt/notesSlides/notesSlide421.xml" ContentType="application/vnd.openxmlformats-officedocument.presentationml.notesSlide+xml"/>
  <Override PartName="/ppt/notesSlides/notesSlide422.xml" ContentType="application/vnd.openxmlformats-officedocument.presentationml.notesSlide+xml"/>
  <Override PartName="/ppt/notesSlides/notesSlide423.xml" ContentType="application/vnd.openxmlformats-officedocument.presentationml.notesSlide+xml"/>
  <Override PartName="/ppt/notesSlides/notesSlide424.xml" ContentType="application/vnd.openxmlformats-officedocument.presentationml.notesSlide+xml"/>
  <Override PartName="/ppt/notesSlides/notesSlide425.xml" ContentType="application/vnd.openxmlformats-officedocument.presentationml.notesSlide+xml"/>
  <Override PartName="/ppt/notesSlides/notesSlide426.xml" ContentType="application/vnd.openxmlformats-officedocument.presentationml.notesSlide+xml"/>
  <Override PartName="/ppt/notesSlides/notesSlide427.xml" ContentType="application/vnd.openxmlformats-officedocument.presentationml.notesSlide+xml"/>
  <Override PartName="/ppt/notesSlides/notesSlide428.xml" ContentType="application/vnd.openxmlformats-officedocument.presentationml.notesSlide+xml"/>
  <Override PartName="/ppt/notesSlides/notesSlide429.xml" ContentType="application/vnd.openxmlformats-officedocument.presentationml.notesSlide+xml"/>
  <Override PartName="/ppt/notesSlides/notesSlide430.xml" ContentType="application/vnd.openxmlformats-officedocument.presentationml.notesSlide+xml"/>
  <Override PartName="/ppt/notesSlides/notesSlide431.xml" ContentType="application/vnd.openxmlformats-officedocument.presentationml.notesSlide+xml"/>
  <Override PartName="/ppt/notesSlides/notesSlide432.xml" ContentType="application/vnd.openxmlformats-officedocument.presentationml.notesSlide+xml"/>
  <Override PartName="/ppt/notesSlides/notesSlide433.xml" ContentType="application/vnd.openxmlformats-officedocument.presentationml.notesSlide+xml"/>
  <Override PartName="/ppt/notesSlides/notesSlide434.xml" ContentType="application/vnd.openxmlformats-officedocument.presentationml.notesSlide+xml"/>
  <Override PartName="/ppt/notesSlides/notesSlide435.xml" ContentType="application/vnd.openxmlformats-officedocument.presentationml.notesSlide+xml"/>
  <Override PartName="/ppt/notesSlides/notesSlide436.xml" ContentType="application/vnd.openxmlformats-officedocument.presentationml.notesSlide+xml"/>
  <Override PartName="/ppt/notesSlides/notesSlide437.xml" ContentType="application/vnd.openxmlformats-officedocument.presentationml.notesSlide+xml"/>
  <Override PartName="/ppt/notesSlides/notesSlide438.xml" ContentType="application/vnd.openxmlformats-officedocument.presentationml.notesSlide+xml"/>
  <Override PartName="/ppt/notesSlides/notesSlide439.xml" ContentType="application/vnd.openxmlformats-officedocument.presentationml.notesSlide+xml"/>
  <Override PartName="/ppt/notesSlides/notesSlide440.xml" ContentType="application/vnd.openxmlformats-officedocument.presentationml.notesSlide+xml"/>
  <Override PartName="/ppt/notesSlides/notesSlide441.xml" ContentType="application/vnd.openxmlformats-officedocument.presentationml.notesSlide+xml"/>
  <Override PartName="/ppt/notesSlides/notesSlide442.xml" ContentType="application/vnd.openxmlformats-officedocument.presentationml.notesSlide+xml"/>
  <Override PartName="/ppt/notesSlides/notesSlide443.xml" ContentType="application/vnd.openxmlformats-officedocument.presentationml.notesSlide+xml"/>
  <Override PartName="/ppt/notesSlides/notesSlide444.xml" ContentType="application/vnd.openxmlformats-officedocument.presentationml.notesSlide+xml"/>
  <Override PartName="/ppt/notesSlides/notesSlide445.xml" ContentType="application/vnd.openxmlformats-officedocument.presentationml.notesSlide+xml"/>
  <Override PartName="/ppt/notesSlides/notesSlide446.xml" ContentType="application/vnd.openxmlformats-officedocument.presentationml.notesSlide+xml"/>
  <Override PartName="/ppt/notesSlides/notesSlide447.xml" ContentType="application/vnd.openxmlformats-officedocument.presentationml.notesSlide+xml"/>
  <Override PartName="/ppt/notesSlides/notesSlide448.xml" ContentType="application/vnd.openxmlformats-officedocument.presentationml.notesSlide+xml"/>
  <Override PartName="/ppt/notesSlides/notesSlide449.xml" ContentType="application/vnd.openxmlformats-officedocument.presentationml.notesSlide+xml"/>
  <Override PartName="/ppt/notesSlides/notesSlide450.xml" ContentType="application/vnd.openxmlformats-officedocument.presentationml.notesSlide+xml"/>
  <Override PartName="/ppt/notesSlides/notesSlide451.xml" ContentType="application/vnd.openxmlformats-officedocument.presentationml.notesSlide+xml"/>
  <Override PartName="/ppt/notesSlides/notesSlide452.xml" ContentType="application/vnd.openxmlformats-officedocument.presentationml.notesSlide+xml"/>
  <Override PartName="/ppt/notesSlides/notesSlide453.xml" ContentType="application/vnd.openxmlformats-officedocument.presentationml.notesSlide+xml"/>
  <Override PartName="/ppt/notesSlides/notesSlide454.xml" ContentType="application/vnd.openxmlformats-officedocument.presentationml.notesSlide+xml"/>
  <Override PartName="/ppt/notesSlides/notesSlide455.xml" ContentType="application/vnd.openxmlformats-officedocument.presentationml.notesSlide+xml"/>
  <Override PartName="/ppt/notesSlides/notesSlide456.xml" ContentType="application/vnd.openxmlformats-officedocument.presentationml.notesSlide+xml"/>
  <Override PartName="/ppt/notesSlides/notesSlide457.xml" ContentType="application/vnd.openxmlformats-officedocument.presentationml.notesSlide+xml"/>
  <Override PartName="/ppt/notesSlides/notesSlide458.xml" ContentType="application/vnd.openxmlformats-officedocument.presentationml.notesSlide+xml"/>
  <Override PartName="/ppt/notesSlides/notesSlide459.xml" ContentType="application/vnd.openxmlformats-officedocument.presentationml.notesSlide+xml"/>
  <Override PartName="/ppt/notesSlides/notesSlide460.xml" ContentType="application/vnd.openxmlformats-officedocument.presentationml.notesSlide+xml"/>
  <Override PartName="/ppt/notesSlides/notesSlide461.xml" ContentType="application/vnd.openxmlformats-officedocument.presentationml.notesSlide+xml"/>
  <Override PartName="/ppt/notesSlides/notesSlide462.xml" ContentType="application/vnd.openxmlformats-officedocument.presentationml.notesSlide+xml"/>
  <Override PartName="/ppt/notesSlides/notesSlide463.xml" ContentType="application/vnd.openxmlformats-officedocument.presentationml.notesSlide+xml"/>
  <Override PartName="/ppt/notesSlides/notesSlide464.xml" ContentType="application/vnd.openxmlformats-officedocument.presentationml.notesSlide+xml"/>
  <Override PartName="/ppt/notesSlides/notesSlide465.xml" ContentType="application/vnd.openxmlformats-officedocument.presentationml.notesSlide+xml"/>
  <Override PartName="/ppt/notesSlides/notesSlide466.xml" ContentType="application/vnd.openxmlformats-officedocument.presentationml.notesSlide+xml"/>
  <Override PartName="/ppt/notesSlides/notesSlide467.xml" ContentType="application/vnd.openxmlformats-officedocument.presentationml.notesSlide+xml"/>
  <Override PartName="/ppt/notesSlides/notesSlide468.xml" ContentType="application/vnd.openxmlformats-officedocument.presentationml.notesSlide+xml"/>
  <Override PartName="/ppt/notesSlides/notesSlide469.xml" ContentType="application/vnd.openxmlformats-officedocument.presentationml.notesSlide+xml"/>
  <Override PartName="/ppt/notesSlides/notesSlide470.xml" ContentType="application/vnd.openxmlformats-officedocument.presentationml.notesSlide+xml"/>
  <Override PartName="/ppt/notesSlides/notesSlide471.xml" ContentType="application/vnd.openxmlformats-officedocument.presentationml.notesSlide+xml"/>
  <Override PartName="/ppt/notesSlides/notesSlide472.xml" ContentType="application/vnd.openxmlformats-officedocument.presentationml.notesSlide+xml"/>
  <Override PartName="/ppt/notesSlides/notesSlide473.xml" ContentType="application/vnd.openxmlformats-officedocument.presentationml.notesSlide+xml"/>
  <Override PartName="/ppt/notesSlides/notesSlide474.xml" ContentType="application/vnd.openxmlformats-officedocument.presentationml.notesSlide+xml"/>
  <Override PartName="/ppt/notesSlides/notesSlide475.xml" ContentType="application/vnd.openxmlformats-officedocument.presentationml.notesSlide+xml"/>
  <Override PartName="/ppt/notesSlides/notesSlide476.xml" ContentType="application/vnd.openxmlformats-officedocument.presentationml.notesSlide+xml"/>
  <Override PartName="/ppt/notesSlides/notesSlide477.xml" ContentType="application/vnd.openxmlformats-officedocument.presentationml.notesSlide+xml"/>
  <Override PartName="/ppt/notesSlides/notesSlide478.xml" ContentType="application/vnd.openxmlformats-officedocument.presentationml.notesSlide+xml"/>
  <Override PartName="/ppt/notesSlides/notesSlide479.xml" ContentType="application/vnd.openxmlformats-officedocument.presentationml.notesSlide+xml"/>
  <Override PartName="/ppt/notesSlides/notesSlide480.xml" ContentType="application/vnd.openxmlformats-officedocument.presentationml.notesSlide+xml"/>
  <Override PartName="/ppt/notesSlides/notesSlide481.xml" ContentType="application/vnd.openxmlformats-officedocument.presentationml.notesSlide+xml"/>
  <Override PartName="/ppt/notesSlides/notesSlide482.xml" ContentType="application/vnd.openxmlformats-officedocument.presentationml.notesSlide+xml"/>
  <Override PartName="/ppt/notesSlides/notesSlide483.xml" ContentType="application/vnd.openxmlformats-officedocument.presentationml.notesSlide+xml"/>
  <Override PartName="/ppt/notesSlides/notesSlide484.xml" ContentType="application/vnd.openxmlformats-officedocument.presentationml.notesSlide+xml"/>
  <Override PartName="/ppt/notesSlides/notesSlide485.xml" ContentType="application/vnd.openxmlformats-officedocument.presentationml.notesSlide+xml"/>
  <Override PartName="/ppt/notesSlides/notesSlide486.xml" ContentType="application/vnd.openxmlformats-officedocument.presentationml.notesSlide+xml"/>
  <Override PartName="/ppt/notesSlides/notesSlide487.xml" ContentType="application/vnd.openxmlformats-officedocument.presentationml.notesSlide+xml"/>
  <Override PartName="/ppt/notesSlides/notesSlide488.xml" ContentType="application/vnd.openxmlformats-officedocument.presentationml.notesSlide+xml"/>
  <Override PartName="/ppt/notesSlides/notesSlide489.xml" ContentType="application/vnd.openxmlformats-officedocument.presentationml.notesSlide+xml"/>
  <Override PartName="/ppt/notesSlides/notesSlide490.xml" ContentType="application/vnd.openxmlformats-officedocument.presentationml.notesSlide+xml"/>
  <Override PartName="/ppt/notesSlides/notesSlide491.xml" ContentType="application/vnd.openxmlformats-officedocument.presentationml.notesSlide+xml"/>
  <Override PartName="/ppt/notesSlides/notesSlide492.xml" ContentType="application/vnd.openxmlformats-officedocument.presentationml.notesSlide+xml"/>
  <Override PartName="/ppt/notesSlides/notesSlide493.xml" ContentType="application/vnd.openxmlformats-officedocument.presentationml.notesSlide+xml"/>
  <Override PartName="/ppt/notesSlides/notesSlide494.xml" ContentType="application/vnd.openxmlformats-officedocument.presentationml.notesSlide+xml"/>
  <Override PartName="/ppt/notesSlides/notesSlide495.xml" ContentType="application/vnd.openxmlformats-officedocument.presentationml.notesSlide+xml"/>
  <Override PartName="/ppt/notesSlides/notesSlide496.xml" ContentType="application/vnd.openxmlformats-officedocument.presentationml.notesSlide+xml"/>
  <Override PartName="/ppt/notesSlides/notesSlide497.xml" ContentType="application/vnd.openxmlformats-officedocument.presentationml.notesSlide+xml"/>
  <Override PartName="/ppt/notesSlides/notesSlide498.xml" ContentType="application/vnd.openxmlformats-officedocument.presentationml.notesSlide+xml"/>
  <Override PartName="/ppt/notesSlides/notesSlide499.xml" ContentType="application/vnd.openxmlformats-officedocument.presentationml.notesSlide+xml"/>
  <Override PartName="/ppt/notesSlides/notesSlide500.xml" ContentType="application/vnd.openxmlformats-officedocument.presentationml.notesSlide+xml"/>
  <Override PartName="/ppt/notesSlides/notesSlide501.xml" ContentType="application/vnd.openxmlformats-officedocument.presentationml.notesSlide+xml"/>
  <Override PartName="/ppt/notesSlides/notesSlide502.xml" ContentType="application/vnd.openxmlformats-officedocument.presentationml.notesSlide+xml"/>
  <Override PartName="/ppt/notesSlides/notesSlide503.xml" ContentType="application/vnd.openxmlformats-officedocument.presentationml.notesSlide+xml"/>
  <Override PartName="/ppt/notesSlides/notesSlide504.xml" ContentType="application/vnd.openxmlformats-officedocument.presentationml.notesSlide+xml"/>
  <Override PartName="/ppt/notesSlides/notesSlide505.xml" ContentType="application/vnd.openxmlformats-officedocument.presentationml.notesSlide+xml"/>
  <Override PartName="/ppt/notesSlides/notesSlide506.xml" ContentType="application/vnd.openxmlformats-officedocument.presentationml.notesSlide+xml"/>
  <Override PartName="/ppt/notesSlides/notesSlide507.xml" ContentType="application/vnd.openxmlformats-officedocument.presentationml.notesSlide+xml"/>
  <Override PartName="/ppt/notesSlides/notesSlide508.xml" ContentType="application/vnd.openxmlformats-officedocument.presentationml.notesSlide+xml"/>
  <Override PartName="/ppt/notesSlides/notesSlide509.xml" ContentType="application/vnd.openxmlformats-officedocument.presentationml.notesSlide+xml"/>
  <Override PartName="/ppt/notesSlides/notesSlide510.xml" ContentType="application/vnd.openxmlformats-officedocument.presentationml.notesSlide+xml"/>
  <Override PartName="/ppt/notesSlides/notesSlide511.xml" ContentType="application/vnd.openxmlformats-officedocument.presentationml.notesSlide+xml"/>
  <Override PartName="/ppt/notesSlides/notesSlide512.xml" ContentType="application/vnd.openxmlformats-officedocument.presentationml.notesSlide+xml"/>
  <Override PartName="/ppt/notesSlides/notesSlide513.xml" ContentType="application/vnd.openxmlformats-officedocument.presentationml.notesSlide+xml"/>
  <Override PartName="/ppt/notesSlides/notesSlide514.xml" ContentType="application/vnd.openxmlformats-officedocument.presentationml.notesSlide+xml"/>
  <Override PartName="/ppt/notesSlides/notesSlide515.xml" ContentType="application/vnd.openxmlformats-officedocument.presentationml.notesSlide+xml"/>
  <Override PartName="/ppt/notesSlides/notesSlide516.xml" ContentType="application/vnd.openxmlformats-officedocument.presentationml.notesSlide+xml"/>
  <Override PartName="/ppt/notesSlides/notesSlide517.xml" ContentType="application/vnd.openxmlformats-officedocument.presentationml.notesSlide+xml"/>
  <Override PartName="/ppt/notesSlides/notesSlide518.xml" ContentType="application/vnd.openxmlformats-officedocument.presentationml.notesSlide+xml"/>
  <Override PartName="/ppt/notesSlides/notesSlide519.xml" ContentType="application/vnd.openxmlformats-officedocument.presentationml.notesSlide+xml"/>
  <Override PartName="/ppt/notesSlides/notesSlide520.xml" ContentType="application/vnd.openxmlformats-officedocument.presentationml.notesSlide+xml"/>
  <Override PartName="/ppt/notesSlides/notesSlide521.xml" ContentType="application/vnd.openxmlformats-officedocument.presentationml.notesSlide+xml"/>
  <Override PartName="/ppt/notesSlides/notesSlide522.xml" ContentType="application/vnd.openxmlformats-officedocument.presentationml.notesSlide+xml"/>
  <Override PartName="/ppt/notesSlides/notesSlide523.xml" ContentType="application/vnd.openxmlformats-officedocument.presentationml.notesSlide+xml"/>
  <Override PartName="/ppt/notesSlides/notesSlide524.xml" ContentType="application/vnd.openxmlformats-officedocument.presentationml.notesSlide+xml"/>
  <Override PartName="/ppt/notesSlides/notesSlide525.xml" ContentType="application/vnd.openxmlformats-officedocument.presentationml.notesSlide+xml"/>
  <Override PartName="/ppt/notesSlides/notesSlide526.xml" ContentType="application/vnd.openxmlformats-officedocument.presentationml.notesSlide+xml"/>
  <Override PartName="/ppt/notesSlides/notesSlide527.xml" ContentType="application/vnd.openxmlformats-officedocument.presentationml.notesSlide+xml"/>
  <Override PartName="/ppt/notesSlides/notesSlide528.xml" ContentType="application/vnd.openxmlformats-officedocument.presentationml.notesSlide+xml"/>
  <Override PartName="/ppt/notesSlides/notesSlide529.xml" ContentType="application/vnd.openxmlformats-officedocument.presentationml.notesSlide+xml"/>
  <Override PartName="/ppt/notesSlides/notesSlide530.xml" ContentType="application/vnd.openxmlformats-officedocument.presentationml.notesSlide+xml"/>
  <Override PartName="/ppt/notesSlides/notesSlide531.xml" ContentType="application/vnd.openxmlformats-officedocument.presentationml.notesSlide+xml"/>
  <Override PartName="/ppt/notesSlides/notesSlide532.xml" ContentType="application/vnd.openxmlformats-officedocument.presentationml.notesSlide+xml"/>
  <Override PartName="/ppt/notesSlides/notesSlide533.xml" ContentType="application/vnd.openxmlformats-officedocument.presentationml.notesSlide+xml"/>
  <Override PartName="/ppt/notesSlides/notesSlide534.xml" ContentType="application/vnd.openxmlformats-officedocument.presentationml.notesSlide+xml"/>
  <Override PartName="/ppt/notesSlides/notesSlide535.xml" ContentType="application/vnd.openxmlformats-officedocument.presentationml.notesSlide+xml"/>
  <Override PartName="/ppt/notesSlides/notesSlide536.xml" ContentType="application/vnd.openxmlformats-officedocument.presentationml.notesSlide+xml"/>
  <Override PartName="/ppt/notesSlides/notesSlide537.xml" ContentType="application/vnd.openxmlformats-officedocument.presentationml.notesSlide+xml"/>
  <Override PartName="/ppt/notesSlides/notesSlide538.xml" ContentType="application/vnd.openxmlformats-officedocument.presentationml.notesSlide+xml"/>
  <Override PartName="/ppt/notesSlides/notesSlide539.xml" ContentType="application/vnd.openxmlformats-officedocument.presentationml.notesSlide+xml"/>
  <Override PartName="/ppt/notesSlides/notesSlide540.xml" ContentType="application/vnd.openxmlformats-officedocument.presentationml.notesSlide+xml"/>
  <Override PartName="/ppt/notesSlides/notesSlide541.xml" ContentType="application/vnd.openxmlformats-officedocument.presentationml.notesSlide+xml"/>
  <Override PartName="/ppt/notesSlides/notesSlide542.xml" ContentType="application/vnd.openxmlformats-officedocument.presentationml.notesSlide+xml"/>
  <Override PartName="/ppt/notesSlides/notesSlide543.xml" ContentType="application/vnd.openxmlformats-officedocument.presentationml.notesSlide+xml"/>
  <Override PartName="/ppt/notesSlides/notesSlide544.xml" ContentType="application/vnd.openxmlformats-officedocument.presentationml.notesSlide+xml"/>
  <Override PartName="/ppt/notesSlides/notesSlide545.xml" ContentType="application/vnd.openxmlformats-officedocument.presentationml.notesSlide+xml"/>
  <Override PartName="/ppt/notesSlides/notesSlide546.xml" ContentType="application/vnd.openxmlformats-officedocument.presentationml.notesSlide+xml"/>
  <Override PartName="/ppt/notesSlides/notesSlide547.xml" ContentType="application/vnd.openxmlformats-officedocument.presentationml.notesSlide+xml"/>
  <Override PartName="/ppt/notesSlides/notesSlide548.xml" ContentType="application/vnd.openxmlformats-officedocument.presentationml.notesSlide+xml"/>
  <Override PartName="/ppt/notesSlides/notesSlide549.xml" ContentType="application/vnd.openxmlformats-officedocument.presentationml.notesSlide+xml"/>
  <Override PartName="/ppt/notesSlides/notesSlide550.xml" ContentType="application/vnd.openxmlformats-officedocument.presentationml.notesSlide+xml"/>
  <Override PartName="/ppt/notesSlides/notesSlide551.xml" ContentType="application/vnd.openxmlformats-officedocument.presentationml.notesSlide+xml"/>
  <Override PartName="/ppt/notesSlides/notesSlide552.xml" ContentType="application/vnd.openxmlformats-officedocument.presentationml.notesSlide+xml"/>
  <Override PartName="/ppt/notesSlides/notesSlide553.xml" ContentType="application/vnd.openxmlformats-officedocument.presentationml.notesSlide+xml"/>
  <Override PartName="/ppt/notesSlides/notesSlide554.xml" ContentType="application/vnd.openxmlformats-officedocument.presentationml.notesSlide+xml"/>
  <Override PartName="/ppt/notesSlides/notesSlide555.xml" ContentType="application/vnd.openxmlformats-officedocument.presentationml.notesSlide+xml"/>
  <Override PartName="/ppt/notesSlides/notesSlide556.xml" ContentType="application/vnd.openxmlformats-officedocument.presentationml.notesSlide+xml"/>
  <Override PartName="/ppt/notesSlides/notesSlide557.xml" ContentType="application/vnd.openxmlformats-officedocument.presentationml.notesSlide+xml"/>
  <Override PartName="/ppt/notesSlides/notesSlide558.xml" ContentType="application/vnd.openxmlformats-officedocument.presentationml.notesSlide+xml"/>
  <Override PartName="/ppt/notesSlides/notesSlide559.xml" ContentType="application/vnd.openxmlformats-officedocument.presentationml.notesSlide+xml"/>
  <Override PartName="/ppt/notesSlides/notesSlide560.xml" ContentType="application/vnd.openxmlformats-officedocument.presentationml.notesSlide+xml"/>
  <Override PartName="/ppt/notesSlides/notesSlide561.xml" ContentType="application/vnd.openxmlformats-officedocument.presentationml.notesSlide+xml"/>
  <Override PartName="/ppt/notesSlides/notesSlide562.xml" ContentType="application/vnd.openxmlformats-officedocument.presentationml.notesSlide+xml"/>
  <Override PartName="/ppt/notesSlides/notesSlide563.xml" ContentType="application/vnd.openxmlformats-officedocument.presentationml.notesSlide+xml"/>
  <Override PartName="/ppt/notesSlides/notesSlide564.xml" ContentType="application/vnd.openxmlformats-officedocument.presentationml.notesSlide+xml"/>
  <Override PartName="/ppt/notesSlides/notesSlide565.xml" ContentType="application/vnd.openxmlformats-officedocument.presentationml.notesSlide+xml"/>
  <Override PartName="/ppt/notesSlides/notesSlide5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4"/>
  </p:sldMasterIdLst>
  <p:notesMasterIdLst>
    <p:notesMasterId r:id="rId576"/>
  </p:notesMasterIdLst>
  <p:sldIdLst>
    <p:sldId id="393" r:id="rId5"/>
    <p:sldId id="388" r:id="rId6"/>
    <p:sldId id="395" r:id="rId7"/>
    <p:sldId id="396" r:id="rId8"/>
    <p:sldId id="397" r:id="rId9"/>
    <p:sldId id="398" r:id="rId10"/>
    <p:sldId id="399" r:id="rId11"/>
    <p:sldId id="400" r:id="rId12"/>
    <p:sldId id="401" r:id="rId13"/>
    <p:sldId id="402" r:id="rId14"/>
    <p:sldId id="403" r:id="rId15"/>
    <p:sldId id="405" r:id="rId16"/>
    <p:sldId id="404" r:id="rId17"/>
    <p:sldId id="406" r:id="rId18"/>
    <p:sldId id="407" r:id="rId19"/>
    <p:sldId id="408" r:id="rId20"/>
    <p:sldId id="409" r:id="rId21"/>
    <p:sldId id="410" r:id="rId22"/>
    <p:sldId id="411" r:id="rId23"/>
    <p:sldId id="412" r:id="rId24"/>
    <p:sldId id="413" r:id="rId25"/>
    <p:sldId id="414" r:id="rId26"/>
    <p:sldId id="415" r:id="rId27"/>
    <p:sldId id="416" r:id="rId28"/>
    <p:sldId id="417" r:id="rId29"/>
    <p:sldId id="418" r:id="rId30"/>
    <p:sldId id="419" r:id="rId31"/>
    <p:sldId id="420" r:id="rId32"/>
    <p:sldId id="421" r:id="rId33"/>
    <p:sldId id="422" r:id="rId34"/>
    <p:sldId id="423" r:id="rId35"/>
    <p:sldId id="424" r:id="rId36"/>
    <p:sldId id="425" r:id="rId37"/>
    <p:sldId id="426" r:id="rId38"/>
    <p:sldId id="427" r:id="rId39"/>
    <p:sldId id="428" r:id="rId40"/>
    <p:sldId id="429" r:id="rId41"/>
    <p:sldId id="430" r:id="rId42"/>
    <p:sldId id="431" r:id="rId43"/>
    <p:sldId id="432" r:id="rId44"/>
    <p:sldId id="438" r:id="rId45"/>
    <p:sldId id="439" r:id="rId46"/>
    <p:sldId id="440" r:id="rId47"/>
    <p:sldId id="443" r:id="rId48"/>
    <p:sldId id="444" r:id="rId49"/>
    <p:sldId id="445" r:id="rId50"/>
    <p:sldId id="446" r:id="rId51"/>
    <p:sldId id="447" r:id="rId52"/>
    <p:sldId id="448" r:id="rId53"/>
    <p:sldId id="449" r:id="rId54"/>
    <p:sldId id="450" r:id="rId55"/>
    <p:sldId id="451" r:id="rId56"/>
    <p:sldId id="455" r:id="rId57"/>
    <p:sldId id="456" r:id="rId58"/>
    <p:sldId id="457" r:id="rId59"/>
    <p:sldId id="458" r:id="rId60"/>
    <p:sldId id="466" r:id="rId61"/>
    <p:sldId id="467" r:id="rId62"/>
    <p:sldId id="469" r:id="rId63"/>
    <p:sldId id="472" r:id="rId64"/>
    <p:sldId id="473" r:id="rId65"/>
    <p:sldId id="479" r:id="rId66"/>
    <p:sldId id="480" r:id="rId67"/>
    <p:sldId id="481" r:id="rId68"/>
    <p:sldId id="482" r:id="rId69"/>
    <p:sldId id="483" r:id="rId70"/>
    <p:sldId id="484" r:id="rId71"/>
    <p:sldId id="485" r:id="rId72"/>
    <p:sldId id="486" r:id="rId73"/>
    <p:sldId id="487" r:id="rId74"/>
    <p:sldId id="488" r:id="rId75"/>
    <p:sldId id="489" r:id="rId76"/>
    <p:sldId id="490" r:id="rId77"/>
    <p:sldId id="491" r:id="rId78"/>
    <p:sldId id="492" r:id="rId79"/>
    <p:sldId id="493" r:id="rId80"/>
    <p:sldId id="494" r:id="rId81"/>
    <p:sldId id="495" r:id="rId82"/>
    <p:sldId id="496" r:id="rId83"/>
    <p:sldId id="497" r:id="rId84"/>
    <p:sldId id="498" r:id="rId85"/>
    <p:sldId id="499" r:id="rId86"/>
    <p:sldId id="500" r:id="rId87"/>
    <p:sldId id="501" r:id="rId88"/>
    <p:sldId id="502" r:id="rId89"/>
    <p:sldId id="503" r:id="rId90"/>
    <p:sldId id="504" r:id="rId91"/>
    <p:sldId id="505" r:id="rId92"/>
    <p:sldId id="506" r:id="rId93"/>
    <p:sldId id="507" r:id="rId94"/>
    <p:sldId id="508" r:id="rId95"/>
    <p:sldId id="509" r:id="rId96"/>
    <p:sldId id="510" r:id="rId97"/>
    <p:sldId id="511" r:id="rId98"/>
    <p:sldId id="512" r:id="rId99"/>
    <p:sldId id="513" r:id="rId100"/>
    <p:sldId id="514" r:id="rId101"/>
    <p:sldId id="515" r:id="rId102"/>
    <p:sldId id="516" r:id="rId103"/>
    <p:sldId id="517" r:id="rId104"/>
    <p:sldId id="518" r:id="rId105"/>
    <p:sldId id="519" r:id="rId106"/>
    <p:sldId id="520" r:id="rId107"/>
    <p:sldId id="521" r:id="rId108"/>
    <p:sldId id="522" r:id="rId109"/>
    <p:sldId id="523" r:id="rId110"/>
    <p:sldId id="524" r:id="rId111"/>
    <p:sldId id="525" r:id="rId112"/>
    <p:sldId id="526" r:id="rId113"/>
    <p:sldId id="527" r:id="rId114"/>
    <p:sldId id="528" r:id="rId115"/>
    <p:sldId id="529" r:id="rId116"/>
    <p:sldId id="530" r:id="rId117"/>
    <p:sldId id="531" r:id="rId118"/>
    <p:sldId id="532" r:id="rId119"/>
    <p:sldId id="533" r:id="rId120"/>
    <p:sldId id="543" r:id="rId121"/>
    <p:sldId id="534" r:id="rId122"/>
    <p:sldId id="535" r:id="rId123"/>
    <p:sldId id="536" r:id="rId124"/>
    <p:sldId id="537" r:id="rId125"/>
    <p:sldId id="538" r:id="rId126"/>
    <p:sldId id="539" r:id="rId127"/>
    <p:sldId id="540" r:id="rId128"/>
    <p:sldId id="541" r:id="rId129"/>
    <p:sldId id="542" r:id="rId130"/>
    <p:sldId id="544" r:id="rId131"/>
    <p:sldId id="545" r:id="rId132"/>
    <p:sldId id="546" r:id="rId133"/>
    <p:sldId id="547" r:id="rId134"/>
    <p:sldId id="548" r:id="rId135"/>
    <p:sldId id="549" r:id="rId136"/>
    <p:sldId id="550" r:id="rId137"/>
    <p:sldId id="551" r:id="rId138"/>
    <p:sldId id="552" r:id="rId139"/>
    <p:sldId id="553" r:id="rId140"/>
    <p:sldId id="554" r:id="rId141"/>
    <p:sldId id="555" r:id="rId142"/>
    <p:sldId id="556" r:id="rId143"/>
    <p:sldId id="557" r:id="rId144"/>
    <p:sldId id="558" r:id="rId145"/>
    <p:sldId id="559" r:id="rId146"/>
    <p:sldId id="560" r:id="rId147"/>
    <p:sldId id="561" r:id="rId148"/>
    <p:sldId id="562" r:id="rId149"/>
    <p:sldId id="563" r:id="rId150"/>
    <p:sldId id="564" r:id="rId151"/>
    <p:sldId id="565" r:id="rId152"/>
    <p:sldId id="566" r:id="rId153"/>
    <p:sldId id="567" r:id="rId154"/>
    <p:sldId id="568" r:id="rId155"/>
    <p:sldId id="569" r:id="rId156"/>
    <p:sldId id="570" r:id="rId157"/>
    <p:sldId id="571" r:id="rId158"/>
    <p:sldId id="572" r:id="rId159"/>
    <p:sldId id="573" r:id="rId160"/>
    <p:sldId id="574" r:id="rId161"/>
    <p:sldId id="575" r:id="rId162"/>
    <p:sldId id="576" r:id="rId163"/>
    <p:sldId id="577" r:id="rId164"/>
    <p:sldId id="578" r:id="rId165"/>
    <p:sldId id="579" r:id="rId166"/>
    <p:sldId id="580" r:id="rId167"/>
    <p:sldId id="581" r:id="rId168"/>
    <p:sldId id="582" r:id="rId169"/>
    <p:sldId id="583" r:id="rId170"/>
    <p:sldId id="584" r:id="rId171"/>
    <p:sldId id="585" r:id="rId172"/>
    <p:sldId id="586" r:id="rId173"/>
    <p:sldId id="587" r:id="rId174"/>
    <p:sldId id="588" r:id="rId175"/>
    <p:sldId id="589" r:id="rId176"/>
    <p:sldId id="590" r:id="rId177"/>
    <p:sldId id="591" r:id="rId178"/>
    <p:sldId id="592" r:id="rId179"/>
    <p:sldId id="593" r:id="rId180"/>
    <p:sldId id="594" r:id="rId181"/>
    <p:sldId id="595" r:id="rId182"/>
    <p:sldId id="596" r:id="rId183"/>
    <p:sldId id="597" r:id="rId184"/>
    <p:sldId id="598" r:id="rId185"/>
    <p:sldId id="599" r:id="rId186"/>
    <p:sldId id="600" r:id="rId187"/>
    <p:sldId id="601" r:id="rId188"/>
    <p:sldId id="602" r:id="rId189"/>
    <p:sldId id="603" r:id="rId190"/>
    <p:sldId id="604" r:id="rId191"/>
    <p:sldId id="605" r:id="rId192"/>
    <p:sldId id="606" r:id="rId193"/>
    <p:sldId id="607" r:id="rId194"/>
    <p:sldId id="608" r:id="rId195"/>
    <p:sldId id="609" r:id="rId196"/>
    <p:sldId id="610" r:id="rId197"/>
    <p:sldId id="611" r:id="rId198"/>
    <p:sldId id="612" r:id="rId199"/>
    <p:sldId id="613" r:id="rId200"/>
    <p:sldId id="614" r:id="rId201"/>
    <p:sldId id="615" r:id="rId202"/>
    <p:sldId id="616" r:id="rId203"/>
    <p:sldId id="617" r:id="rId204"/>
    <p:sldId id="618" r:id="rId205"/>
    <p:sldId id="619" r:id="rId206"/>
    <p:sldId id="620" r:id="rId207"/>
    <p:sldId id="621" r:id="rId208"/>
    <p:sldId id="622" r:id="rId209"/>
    <p:sldId id="623" r:id="rId210"/>
    <p:sldId id="624" r:id="rId211"/>
    <p:sldId id="625" r:id="rId212"/>
    <p:sldId id="626" r:id="rId213"/>
    <p:sldId id="627" r:id="rId214"/>
    <p:sldId id="628" r:id="rId215"/>
    <p:sldId id="629" r:id="rId216"/>
    <p:sldId id="630" r:id="rId217"/>
    <p:sldId id="631" r:id="rId218"/>
    <p:sldId id="632" r:id="rId219"/>
    <p:sldId id="633" r:id="rId220"/>
    <p:sldId id="634" r:id="rId221"/>
    <p:sldId id="635" r:id="rId222"/>
    <p:sldId id="636" r:id="rId223"/>
    <p:sldId id="637" r:id="rId224"/>
    <p:sldId id="638" r:id="rId225"/>
    <p:sldId id="639" r:id="rId226"/>
    <p:sldId id="640" r:id="rId227"/>
    <p:sldId id="641" r:id="rId228"/>
    <p:sldId id="642" r:id="rId229"/>
    <p:sldId id="643" r:id="rId230"/>
    <p:sldId id="644" r:id="rId231"/>
    <p:sldId id="645" r:id="rId232"/>
    <p:sldId id="646" r:id="rId233"/>
    <p:sldId id="647" r:id="rId234"/>
    <p:sldId id="648" r:id="rId235"/>
    <p:sldId id="649" r:id="rId236"/>
    <p:sldId id="650" r:id="rId237"/>
    <p:sldId id="651" r:id="rId238"/>
    <p:sldId id="652" r:id="rId239"/>
    <p:sldId id="653" r:id="rId240"/>
    <p:sldId id="654" r:id="rId241"/>
    <p:sldId id="655" r:id="rId242"/>
    <p:sldId id="656" r:id="rId243"/>
    <p:sldId id="657" r:id="rId244"/>
    <p:sldId id="658" r:id="rId245"/>
    <p:sldId id="659" r:id="rId246"/>
    <p:sldId id="660" r:id="rId247"/>
    <p:sldId id="661" r:id="rId248"/>
    <p:sldId id="662" r:id="rId249"/>
    <p:sldId id="663" r:id="rId250"/>
    <p:sldId id="664" r:id="rId251"/>
    <p:sldId id="665" r:id="rId252"/>
    <p:sldId id="666" r:id="rId253"/>
    <p:sldId id="667" r:id="rId254"/>
    <p:sldId id="668" r:id="rId255"/>
    <p:sldId id="669" r:id="rId256"/>
    <p:sldId id="670" r:id="rId257"/>
    <p:sldId id="671" r:id="rId258"/>
    <p:sldId id="672" r:id="rId259"/>
    <p:sldId id="673" r:id="rId260"/>
    <p:sldId id="674" r:id="rId261"/>
    <p:sldId id="675" r:id="rId262"/>
    <p:sldId id="676" r:id="rId263"/>
    <p:sldId id="677" r:id="rId264"/>
    <p:sldId id="678" r:id="rId265"/>
    <p:sldId id="679" r:id="rId266"/>
    <p:sldId id="680" r:id="rId267"/>
    <p:sldId id="681" r:id="rId268"/>
    <p:sldId id="682" r:id="rId269"/>
    <p:sldId id="683" r:id="rId270"/>
    <p:sldId id="684" r:id="rId271"/>
    <p:sldId id="685" r:id="rId272"/>
    <p:sldId id="686" r:id="rId273"/>
    <p:sldId id="687" r:id="rId274"/>
    <p:sldId id="688" r:id="rId275"/>
    <p:sldId id="689" r:id="rId276"/>
    <p:sldId id="690" r:id="rId277"/>
    <p:sldId id="691" r:id="rId278"/>
    <p:sldId id="692" r:id="rId279"/>
    <p:sldId id="693" r:id="rId280"/>
    <p:sldId id="694" r:id="rId281"/>
    <p:sldId id="695" r:id="rId282"/>
    <p:sldId id="696" r:id="rId283"/>
    <p:sldId id="698" r:id="rId284"/>
    <p:sldId id="697" r:id="rId285"/>
    <p:sldId id="699" r:id="rId286"/>
    <p:sldId id="700" r:id="rId287"/>
    <p:sldId id="701" r:id="rId288"/>
    <p:sldId id="702" r:id="rId289"/>
    <p:sldId id="703" r:id="rId290"/>
    <p:sldId id="704" r:id="rId291"/>
    <p:sldId id="705" r:id="rId292"/>
    <p:sldId id="706" r:id="rId293"/>
    <p:sldId id="707" r:id="rId294"/>
    <p:sldId id="708" r:id="rId295"/>
    <p:sldId id="709" r:id="rId296"/>
    <p:sldId id="710" r:id="rId297"/>
    <p:sldId id="711" r:id="rId298"/>
    <p:sldId id="712" r:id="rId299"/>
    <p:sldId id="713" r:id="rId300"/>
    <p:sldId id="714" r:id="rId301"/>
    <p:sldId id="715" r:id="rId302"/>
    <p:sldId id="716" r:id="rId303"/>
    <p:sldId id="717" r:id="rId304"/>
    <p:sldId id="718" r:id="rId305"/>
    <p:sldId id="719" r:id="rId306"/>
    <p:sldId id="720" r:id="rId307"/>
    <p:sldId id="721" r:id="rId308"/>
    <p:sldId id="722" r:id="rId309"/>
    <p:sldId id="723" r:id="rId310"/>
    <p:sldId id="724" r:id="rId311"/>
    <p:sldId id="725" r:id="rId312"/>
    <p:sldId id="726" r:id="rId313"/>
    <p:sldId id="727" r:id="rId314"/>
    <p:sldId id="728" r:id="rId315"/>
    <p:sldId id="729" r:id="rId316"/>
    <p:sldId id="730" r:id="rId317"/>
    <p:sldId id="731" r:id="rId318"/>
    <p:sldId id="732" r:id="rId319"/>
    <p:sldId id="733" r:id="rId320"/>
    <p:sldId id="734" r:id="rId321"/>
    <p:sldId id="735" r:id="rId322"/>
    <p:sldId id="736" r:id="rId323"/>
    <p:sldId id="737" r:id="rId324"/>
    <p:sldId id="738" r:id="rId325"/>
    <p:sldId id="739" r:id="rId326"/>
    <p:sldId id="740" r:id="rId327"/>
    <p:sldId id="741" r:id="rId328"/>
    <p:sldId id="742" r:id="rId329"/>
    <p:sldId id="743" r:id="rId330"/>
    <p:sldId id="744" r:id="rId331"/>
    <p:sldId id="745" r:id="rId332"/>
    <p:sldId id="746" r:id="rId333"/>
    <p:sldId id="747" r:id="rId334"/>
    <p:sldId id="748" r:id="rId335"/>
    <p:sldId id="749" r:id="rId336"/>
    <p:sldId id="750" r:id="rId337"/>
    <p:sldId id="751" r:id="rId338"/>
    <p:sldId id="752" r:id="rId339"/>
    <p:sldId id="753" r:id="rId340"/>
    <p:sldId id="754" r:id="rId341"/>
    <p:sldId id="755" r:id="rId342"/>
    <p:sldId id="756" r:id="rId343"/>
    <p:sldId id="757" r:id="rId344"/>
    <p:sldId id="758" r:id="rId345"/>
    <p:sldId id="759" r:id="rId346"/>
    <p:sldId id="760" r:id="rId347"/>
    <p:sldId id="761" r:id="rId348"/>
    <p:sldId id="762" r:id="rId349"/>
    <p:sldId id="763" r:id="rId350"/>
    <p:sldId id="764" r:id="rId351"/>
    <p:sldId id="765" r:id="rId352"/>
    <p:sldId id="766" r:id="rId353"/>
    <p:sldId id="767" r:id="rId354"/>
    <p:sldId id="768" r:id="rId355"/>
    <p:sldId id="769" r:id="rId356"/>
    <p:sldId id="770" r:id="rId357"/>
    <p:sldId id="771" r:id="rId358"/>
    <p:sldId id="772" r:id="rId359"/>
    <p:sldId id="773" r:id="rId360"/>
    <p:sldId id="774" r:id="rId361"/>
    <p:sldId id="775" r:id="rId362"/>
    <p:sldId id="776" r:id="rId363"/>
    <p:sldId id="777" r:id="rId364"/>
    <p:sldId id="778" r:id="rId365"/>
    <p:sldId id="779" r:id="rId366"/>
    <p:sldId id="780" r:id="rId367"/>
    <p:sldId id="781" r:id="rId368"/>
    <p:sldId id="782" r:id="rId369"/>
    <p:sldId id="784" r:id="rId370"/>
    <p:sldId id="783" r:id="rId371"/>
    <p:sldId id="785" r:id="rId372"/>
    <p:sldId id="786" r:id="rId373"/>
    <p:sldId id="787" r:id="rId374"/>
    <p:sldId id="788" r:id="rId375"/>
    <p:sldId id="789" r:id="rId376"/>
    <p:sldId id="790" r:id="rId377"/>
    <p:sldId id="791" r:id="rId378"/>
    <p:sldId id="792" r:id="rId379"/>
    <p:sldId id="793" r:id="rId380"/>
    <p:sldId id="794" r:id="rId381"/>
    <p:sldId id="795" r:id="rId382"/>
    <p:sldId id="796" r:id="rId383"/>
    <p:sldId id="797" r:id="rId384"/>
    <p:sldId id="798" r:id="rId385"/>
    <p:sldId id="799" r:id="rId386"/>
    <p:sldId id="800" r:id="rId387"/>
    <p:sldId id="801" r:id="rId388"/>
    <p:sldId id="802" r:id="rId389"/>
    <p:sldId id="803" r:id="rId390"/>
    <p:sldId id="804" r:id="rId391"/>
    <p:sldId id="805" r:id="rId392"/>
    <p:sldId id="806" r:id="rId393"/>
    <p:sldId id="807" r:id="rId394"/>
    <p:sldId id="808" r:id="rId395"/>
    <p:sldId id="809" r:id="rId396"/>
    <p:sldId id="810" r:id="rId397"/>
    <p:sldId id="811" r:id="rId398"/>
    <p:sldId id="812" r:id="rId399"/>
    <p:sldId id="813" r:id="rId400"/>
    <p:sldId id="814" r:id="rId401"/>
    <p:sldId id="815" r:id="rId402"/>
    <p:sldId id="816" r:id="rId403"/>
    <p:sldId id="817" r:id="rId404"/>
    <p:sldId id="818" r:id="rId405"/>
    <p:sldId id="819" r:id="rId406"/>
    <p:sldId id="820" r:id="rId407"/>
    <p:sldId id="821" r:id="rId408"/>
    <p:sldId id="822" r:id="rId409"/>
    <p:sldId id="823" r:id="rId410"/>
    <p:sldId id="824" r:id="rId411"/>
    <p:sldId id="825" r:id="rId412"/>
    <p:sldId id="826" r:id="rId413"/>
    <p:sldId id="827" r:id="rId414"/>
    <p:sldId id="828" r:id="rId415"/>
    <p:sldId id="829" r:id="rId416"/>
    <p:sldId id="830" r:id="rId417"/>
    <p:sldId id="831" r:id="rId418"/>
    <p:sldId id="832" r:id="rId419"/>
    <p:sldId id="833" r:id="rId420"/>
    <p:sldId id="834" r:id="rId421"/>
    <p:sldId id="835" r:id="rId422"/>
    <p:sldId id="836" r:id="rId423"/>
    <p:sldId id="837" r:id="rId424"/>
    <p:sldId id="838" r:id="rId425"/>
    <p:sldId id="839" r:id="rId426"/>
    <p:sldId id="840" r:id="rId427"/>
    <p:sldId id="841" r:id="rId428"/>
    <p:sldId id="842" r:id="rId429"/>
    <p:sldId id="843" r:id="rId430"/>
    <p:sldId id="844" r:id="rId431"/>
    <p:sldId id="845" r:id="rId432"/>
    <p:sldId id="846" r:id="rId433"/>
    <p:sldId id="847" r:id="rId434"/>
    <p:sldId id="848" r:id="rId435"/>
    <p:sldId id="849" r:id="rId436"/>
    <p:sldId id="850" r:id="rId437"/>
    <p:sldId id="851" r:id="rId438"/>
    <p:sldId id="852" r:id="rId439"/>
    <p:sldId id="853" r:id="rId440"/>
    <p:sldId id="854" r:id="rId441"/>
    <p:sldId id="855" r:id="rId442"/>
    <p:sldId id="856" r:id="rId443"/>
    <p:sldId id="857" r:id="rId444"/>
    <p:sldId id="858" r:id="rId445"/>
    <p:sldId id="859" r:id="rId446"/>
    <p:sldId id="860" r:id="rId447"/>
    <p:sldId id="861" r:id="rId448"/>
    <p:sldId id="862" r:id="rId449"/>
    <p:sldId id="863" r:id="rId450"/>
    <p:sldId id="864" r:id="rId451"/>
    <p:sldId id="865" r:id="rId452"/>
    <p:sldId id="866" r:id="rId453"/>
    <p:sldId id="867" r:id="rId454"/>
    <p:sldId id="868" r:id="rId455"/>
    <p:sldId id="869" r:id="rId456"/>
    <p:sldId id="870" r:id="rId457"/>
    <p:sldId id="871" r:id="rId458"/>
    <p:sldId id="872" r:id="rId459"/>
    <p:sldId id="873" r:id="rId460"/>
    <p:sldId id="874" r:id="rId461"/>
    <p:sldId id="875" r:id="rId462"/>
    <p:sldId id="876" r:id="rId463"/>
    <p:sldId id="877" r:id="rId464"/>
    <p:sldId id="878" r:id="rId465"/>
    <p:sldId id="879" r:id="rId466"/>
    <p:sldId id="880" r:id="rId467"/>
    <p:sldId id="881" r:id="rId468"/>
    <p:sldId id="882" r:id="rId469"/>
    <p:sldId id="883" r:id="rId470"/>
    <p:sldId id="884" r:id="rId471"/>
    <p:sldId id="885" r:id="rId472"/>
    <p:sldId id="886" r:id="rId473"/>
    <p:sldId id="887" r:id="rId474"/>
    <p:sldId id="888" r:id="rId475"/>
    <p:sldId id="889" r:id="rId476"/>
    <p:sldId id="890" r:id="rId477"/>
    <p:sldId id="891" r:id="rId478"/>
    <p:sldId id="892" r:id="rId479"/>
    <p:sldId id="893" r:id="rId480"/>
    <p:sldId id="894" r:id="rId481"/>
    <p:sldId id="895" r:id="rId482"/>
    <p:sldId id="896" r:id="rId483"/>
    <p:sldId id="897" r:id="rId484"/>
    <p:sldId id="898" r:id="rId485"/>
    <p:sldId id="899" r:id="rId486"/>
    <p:sldId id="900" r:id="rId487"/>
    <p:sldId id="901" r:id="rId488"/>
    <p:sldId id="902" r:id="rId489"/>
    <p:sldId id="903" r:id="rId490"/>
    <p:sldId id="904" r:id="rId491"/>
    <p:sldId id="905" r:id="rId492"/>
    <p:sldId id="906" r:id="rId493"/>
    <p:sldId id="907" r:id="rId494"/>
    <p:sldId id="908" r:id="rId495"/>
    <p:sldId id="909" r:id="rId496"/>
    <p:sldId id="910" r:id="rId497"/>
    <p:sldId id="911" r:id="rId498"/>
    <p:sldId id="912" r:id="rId499"/>
    <p:sldId id="913" r:id="rId500"/>
    <p:sldId id="914" r:id="rId501"/>
    <p:sldId id="915" r:id="rId502"/>
    <p:sldId id="916" r:id="rId503"/>
    <p:sldId id="917" r:id="rId504"/>
    <p:sldId id="918" r:id="rId505"/>
    <p:sldId id="919" r:id="rId506"/>
    <p:sldId id="920" r:id="rId507"/>
    <p:sldId id="921" r:id="rId508"/>
    <p:sldId id="922" r:id="rId509"/>
    <p:sldId id="923" r:id="rId510"/>
    <p:sldId id="924" r:id="rId511"/>
    <p:sldId id="925" r:id="rId512"/>
    <p:sldId id="926" r:id="rId513"/>
    <p:sldId id="927" r:id="rId514"/>
    <p:sldId id="928" r:id="rId515"/>
    <p:sldId id="929" r:id="rId516"/>
    <p:sldId id="930" r:id="rId517"/>
    <p:sldId id="931" r:id="rId518"/>
    <p:sldId id="932" r:id="rId519"/>
    <p:sldId id="933" r:id="rId520"/>
    <p:sldId id="934" r:id="rId521"/>
    <p:sldId id="935" r:id="rId522"/>
    <p:sldId id="936" r:id="rId523"/>
    <p:sldId id="937" r:id="rId524"/>
    <p:sldId id="938" r:id="rId525"/>
    <p:sldId id="939" r:id="rId526"/>
    <p:sldId id="940" r:id="rId527"/>
    <p:sldId id="941" r:id="rId528"/>
    <p:sldId id="942" r:id="rId529"/>
    <p:sldId id="943" r:id="rId530"/>
    <p:sldId id="944" r:id="rId531"/>
    <p:sldId id="945" r:id="rId532"/>
    <p:sldId id="946" r:id="rId533"/>
    <p:sldId id="947" r:id="rId534"/>
    <p:sldId id="949" r:id="rId535"/>
    <p:sldId id="948" r:id="rId536"/>
    <p:sldId id="950" r:id="rId537"/>
    <p:sldId id="951" r:id="rId538"/>
    <p:sldId id="952" r:id="rId539"/>
    <p:sldId id="953" r:id="rId540"/>
    <p:sldId id="954" r:id="rId541"/>
    <p:sldId id="955" r:id="rId542"/>
    <p:sldId id="956" r:id="rId543"/>
    <p:sldId id="957" r:id="rId544"/>
    <p:sldId id="958" r:id="rId545"/>
    <p:sldId id="959" r:id="rId546"/>
    <p:sldId id="960" r:id="rId547"/>
    <p:sldId id="961" r:id="rId548"/>
    <p:sldId id="962" r:id="rId549"/>
    <p:sldId id="963" r:id="rId550"/>
    <p:sldId id="964" r:id="rId551"/>
    <p:sldId id="965" r:id="rId552"/>
    <p:sldId id="966" r:id="rId553"/>
    <p:sldId id="967" r:id="rId554"/>
    <p:sldId id="968" r:id="rId555"/>
    <p:sldId id="969" r:id="rId556"/>
    <p:sldId id="970" r:id="rId557"/>
    <p:sldId id="971" r:id="rId558"/>
    <p:sldId id="972" r:id="rId559"/>
    <p:sldId id="973" r:id="rId560"/>
    <p:sldId id="975" r:id="rId561"/>
    <p:sldId id="974" r:id="rId562"/>
    <p:sldId id="976" r:id="rId563"/>
    <p:sldId id="977" r:id="rId564"/>
    <p:sldId id="978" r:id="rId565"/>
    <p:sldId id="979" r:id="rId566"/>
    <p:sldId id="980" r:id="rId567"/>
    <p:sldId id="981" r:id="rId568"/>
    <p:sldId id="982" r:id="rId569"/>
    <p:sldId id="983" r:id="rId570"/>
    <p:sldId id="984" r:id="rId571"/>
    <p:sldId id="985" r:id="rId572"/>
    <p:sldId id="986" r:id="rId573"/>
    <p:sldId id="987" r:id="rId574"/>
    <p:sldId id="363" r:id="rId57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027F554-4A0F-4390-8684-FAF67228B41A}">
          <p14:sldIdLst>
            <p14:sldId id="393"/>
          </p14:sldIdLst>
        </p14:section>
        <p14:section name="Contents" id="{F2ED7597-50FB-4DC7-B0CA-E3BAC71C8E8E}">
          <p14:sldIdLst>
            <p14:sldId id="388"/>
            <p14:sldId id="395"/>
            <p14:sldId id="396"/>
            <p14:sldId id="397"/>
            <p14:sldId id="398"/>
            <p14:sldId id="399"/>
          </p14:sldIdLst>
        </p14:section>
        <p14:section name="Introduction" id="{258B1A88-E782-47F1-941E-BF21EFA18DBF}">
          <p14:sldIdLst>
            <p14:sldId id="400"/>
            <p14:sldId id="401"/>
            <p14:sldId id="402"/>
            <p14:sldId id="403"/>
            <p14:sldId id="405"/>
            <p14:sldId id="404"/>
            <p14:sldId id="406"/>
            <p14:sldId id="407"/>
            <p14:sldId id="408"/>
            <p14:sldId id="409"/>
            <p14:sldId id="410"/>
            <p14:sldId id="411"/>
            <p14:sldId id="412"/>
            <p14:sldId id="413"/>
            <p14:sldId id="414"/>
            <p14:sldId id="415"/>
            <p14:sldId id="416"/>
            <p14:sldId id="417"/>
            <p14:sldId id="418"/>
            <p14:sldId id="419"/>
            <p14:sldId id="420"/>
            <p14:sldId id="421"/>
            <p14:sldId id="422"/>
            <p14:sldId id="423"/>
            <p14:sldId id="424"/>
            <p14:sldId id="425"/>
            <p14:sldId id="426"/>
            <p14:sldId id="427"/>
            <p14:sldId id="428"/>
            <p14:sldId id="429"/>
          </p14:sldIdLst>
        </p14:section>
        <p14:section name="Core" id="{41AE41EE-BFC2-4D42-8E3F-8AAE7CAAC1D8}">
          <p14:sldIdLst>
            <p14:sldId id="430"/>
            <p14:sldId id="431"/>
            <p14:sldId id="432"/>
            <p14:sldId id="438"/>
            <p14:sldId id="439"/>
            <p14:sldId id="440"/>
            <p14:sldId id="443"/>
            <p14:sldId id="444"/>
            <p14:sldId id="445"/>
            <p14:sldId id="446"/>
            <p14:sldId id="447"/>
            <p14:sldId id="448"/>
            <p14:sldId id="449"/>
            <p14:sldId id="450"/>
            <p14:sldId id="451"/>
            <p14:sldId id="455"/>
            <p14:sldId id="456"/>
            <p14:sldId id="457"/>
            <p14:sldId id="458"/>
            <p14:sldId id="466"/>
            <p14:sldId id="467"/>
            <p14:sldId id="469"/>
            <p14:sldId id="472"/>
            <p14:sldId id="473"/>
            <p14:sldId id="479"/>
            <p14:sldId id="480"/>
            <p14:sldId id="481"/>
            <p14:sldId id="482"/>
            <p14:sldId id="483"/>
            <p14:sldId id="484"/>
            <p14:sldId id="485"/>
            <p14:sldId id="486"/>
            <p14:sldId id="487"/>
            <p14:sldId id="488"/>
            <p14:sldId id="489"/>
            <p14:sldId id="490"/>
            <p14:sldId id="491"/>
            <p14:sldId id="492"/>
            <p14:sldId id="493"/>
            <p14:sldId id="494"/>
            <p14:sldId id="495"/>
            <p14:sldId id="496"/>
            <p14:sldId id="497"/>
            <p14:sldId id="498"/>
            <p14:sldId id="499"/>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530"/>
            <p14:sldId id="531"/>
            <p14:sldId id="532"/>
            <p14:sldId id="533"/>
            <p14:sldId id="543"/>
            <p14:sldId id="534"/>
            <p14:sldId id="535"/>
            <p14:sldId id="536"/>
            <p14:sldId id="537"/>
            <p14:sldId id="538"/>
            <p14:sldId id="539"/>
            <p14:sldId id="540"/>
            <p14:sldId id="541"/>
            <p14:sldId id="542"/>
            <p14:sldId id="544"/>
            <p14:sldId id="545"/>
            <p14:sldId id="546"/>
            <p14:sldId id="547"/>
          </p14:sldIdLst>
        </p14:section>
        <p14:section name="Memory" id="{D4265D36-2E8A-437C-89BD-4E4B1E33DCE4}">
          <p14:sldIdLst>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568"/>
            <p14:sldId id="569"/>
            <p14:sldId id="570"/>
          </p14:sldIdLst>
        </p14:section>
        <p14:section name="Timer GPIO NVIC ADC/DAC" id="{16B393C1-5E1B-4087-8800-1B209DEE5CE4}">
          <p14:sldIdLst>
            <p14:sldId id="571"/>
            <p14:sldId id="572"/>
            <p14:sldId id="573"/>
            <p14:sldId id="574"/>
            <p14:sldId id="575"/>
            <p14:sldId id="576"/>
            <p14:sldId id="577"/>
            <p14:sldId id="578"/>
            <p14:sldId id="579"/>
            <p14:sldId id="580"/>
            <p14:sldId id="581"/>
            <p14:sldId id="582"/>
            <p14:sldId id="583"/>
            <p14:sldId id="584"/>
            <p14:sldId id="585"/>
            <p14:sldId id="586"/>
            <p14:sldId id="587"/>
            <p14:sldId id="588"/>
            <p14:sldId id="589"/>
            <p14:sldId id="590"/>
            <p14:sldId id="591"/>
            <p14:sldId id="592"/>
            <p14:sldId id="593"/>
            <p14:sldId id="594"/>
            <p14:sldId id="595"/>
            <p14:sldId id="596"/>
            <p14:sldId id="597"/>
            <p14:sldId id="598"/>
            <p14:sldId id="599"/>
            <p14:sldId id="600"/>
            <p14:sldId id="601"/>
            <p14:sldId id="602"/>
            <p14:sldId id="603"/>
            <p14:sldId id="604"/>
            <p14:sldId id="605"/>
            <p14:sldId id="606"/>
            <p14:sldId id="607"/>
            <p14:sldId id="608"/>
            <p14:sldId id="609"/>
            <p14:sldId id="610"/>
            <p14:sldId id="611"/>
            <p14:sldId id="612"/>
            <p14:sldId id="613"/>
            <p14:sldId id="614"/>
            <p14:sldId id="615"/>
            <p14:sldId id="616"/>
            <p14:sldId id="617"/>
            <p14:sldId id="618"/>
            <p14:sldId id="619"/>
            <p14:sldId id="620"/>
            <p14:sldId id="621"/>
            <p14:sldId id="622"/>
            <p14:sldId id="623"/>
            <p14:sldId id="624"/>
            <p14:sldId id="625"/>
            <p14:sldId id="626"/>
            <p14:sldId id="627"/>
            <p14:sldId id="628"/>
            <p14:sldId id="629"/>
            <p14:sldId id="630"/>
            <p14:sldId id="631"/>
            <p14:sldId id="632"/>
            <p14:sldId id="633"/>
            <p14:sldId id="634"/>
            <p14:sldId id="635"/>
            <p14:sldId id="636"/>
            <p14:sldId id="637"/>
            <p14:sldId id="638"/>
            <p14:sldId id="639"/>
            <p14:sldId id="640"/>
            <p14:sldId id="641"/>
            <p14:sldId id="642"/>
            <p14:sldId id="643"/>
            <p14:sldId id="644"/>
            <p14:sldId id="645"/>
            <p14:sldId id="646"/>
            <p14:sldId id="647"/>
            <p14:sldId id="648"/>
            <p14:sldId id="649"/>
            <p14:sldId id="650"/>
            <p14:sldId id="651"/>
            <p14:sldId id="652"/>
            <p14:sldId id="653"/>
            <p14:sldId id="654"/>
            <p14:sldId id="655"/>
            <p14:sldId id="656"/>
            <p14:sldId id="657"/>
            <p14:sldId id="658"/>
            <p14:sldId id="659"/>
            <p14:sldId id="660"/>
            <p14:sldId id="661"/>
            <p14:sldId id="662"/>
            <p14:sldId id="663"/>
            <p14:sldId id="664"/>
            <p14:sldId id="665"/>
            <p14:sldId id="666"/>
            <p14:sldId id="667"/>
            <p14:sldId id="668"/>
            <p14:sldId id="669"/>
          </p14:sldIdLst>
        </p14:section>
        <p14:section name="Comm" id="{E5813527-E898-4066-AD0D-4DF5E6A9FE17}">
          <p14:sldIdLst>
            <p14:sldId id="670"/>
            <p14:sldId id="671"/>
            <p14:sldId id="672"/>
            <p14:sldId id="673"/>
            <p14:sldId id="674"/>
            <p14:sldId id="675"/>
            <p14:sldId id="676"/>
            <p14:sldId id="677"/>
            <p14:sldId id="67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98"/>
            <p14:sldId id="697"/>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720"/>
            <p14:sldId id="721"/>
            <p14:sldId id="722"/>
            <p14:sldId id="723"/>
            <p14:sldId id="724"/>
            <p14:sldId id="725"/>
            <p14:sldId id="726"/>
            <p14:sldId id="727"/>
            <p14:sldId id="728"/>
            <p14:sldId id="729"/>
            <p14:sldId id="730"/>
            <p14:sldId id="731"/>
            <p14:sldId id="732"/>
            <p14:sldId id="733"/>
            <p14:sldId id="734"/>
            <p14:sldId id="735"/>
            <p14:sldId id="736"/>
            <p14:sldId id="737"/>
            <p14:sldId id="738"/>
            <p14:sldId id="739"/>
            <p14:sldId id="740"/>
            <p14:sldId id="741"/>
            <p14:sldId id="742"/>
            <p14:sldId id="743"/>
            <p14:sldId id="744"/>
            <p14:sldId id="745"/>
            <p14:sldId id="746"/>
            <p14:sldId id="747"/>
            <p14:sldId id="748"/>
            <p14:sldId id="749"/>
            <p14:sldId id="750"/>
            <p14:sldId id="751"/>
            <p14:sldId id="752"/>
            <p14:sldId id="753"/>
            <p14:sldId id="754"/>
            <p14:sldId id="755"/>
          </p14:sldIdLst>
        </p14:section>
        <p14:section name="Process" id="{3F7B9CBE-62E8-472F-86D7-9DDC021EF3C4}">
          <p14:sldIdLst>
            <p14:sldId id="756"/>
            <p14:sldId id="757"/>
            <p14:sldId id="758"/>
            <p14:sldId id="759"/>
            <p14:sldId id="760"/>
            <p14:sldId id="761"/>
            <p14:sldId id="762"/>
            <p14:sldId id="763"/>
            <p14:sldId id="764"/>
            <p14:sldId id="765"/>
            <p14:sldId id="766"/>
            <p14:sldId id="767"/>
            <p14:sldId id="768"/>
            <p14:sldId id="769"/>
            <p14:sldId id="770"/>
            <p14:sldId id="771"/>
            <p14:sldId id="772"/>
            <p14:sldId id="773"/>
            <p14:sldId id="774"/>
            <p14:sldId id="775"/>
            <p14:sldId id="776"/>
          </p14:sldIdLst>
        </p14:section>
        <p14:section name="Concurrency+RTOS" id="{11A7DC44-FF94-4E2D-BBB7-4F1C78D3F9F9}">
          <p14:sldIdLst>
            <p14:sldId id="777"/>
            <p14:sldId id="778"/>
            <p14:sldId id="779"/>
            <p14:sldId id="780"/>
            <p14:sldId id="781"/>
            <p14:sldId id="782"/>
            <p14:sldId id="784"/>
            <p14:sldId id="783"/>
            <p14:sldId id="785"/>
            <p14:sldId id="786"/>
            <p14:sldId id="787"/>
            <p14:sldId id="788"/>
            <p14:sldId id="789"/>
            <p14:sldId id="790"/>
            <p14:sldId id="791"/>
            <p14:sldId id="792"/>
            <p14:sldId id="793"/>
            <p14:sldId id="794"/>
            <p14:sldId id="795"/>
            <p14:sldId id="796"/>
            <p14:sldId id="797"/>
            <p14:sldId id="798"/>
            <p14:sldId id="799"/>
            <p14:sldId id="800"/>
            <p14:sldId id="801"/>
            <p14:sldId id="802"/>
            <p14:sldId id="803"/>
            <p14:sldId id="804"/>
          </p14:sldIdLst>
        </p14:section>
        <p14:section name="LABS" id="{93490308-33F2-4C00-AAD3-0CE6D1775618}">
          <p14:sldIdLst/>
        </p14:section>
        <p14:section name="Lab1" id="{52510A47-50E8-4774-B8FD-245AB99EF579}">
          <p14:sldIdLst>
            <p14:sldId id="805"/>
            <p14:sldId id="806"/>
            <p14:sldId id="807"/>
            <p14:sldId id="808"/>
            <p14:sldId id="809"/>
            <p14:sldId id="810"/>
            <p14:sldId id="811"/>
            <p14:sldId id="812"/>
            <p14:sldId id="813"/>
            <p14:sldId id="814"/>
            <p14:sldId id="815"/>
            <p14:sldId id="816"/>
            <p14:sldId id="817"/>
            <p14:sldId id="818"/>
            <p14:sldId id="819"/>
            <p14:sldId id="820"/>
            <p14:sldId id="821"/>
            <p14:sldId id="822"/>
            <p14:sldId id="823"/>
            <p14:sldId id="824"/>
            <p14:sldId id="825"/>
            <p14:sldId id="826"/>
            <p14:sldId id="827"/>
            <p14:sldId id="828"/>
            <p14:sldId id="829"/>
            <p14:sldId id="830"/>
            <p14:sldId id="831"/>
            <p14:sldId id="832"/>
            <p14:sldId id="833"/>
            <p14:sldId id="834"/>
            <p14:sldId id="835"/>
            <p14:sldId id="836"/>
            <p14:sldId id="837"/>
            <p14:sldId id="838"/>
            <p14:sldId id="839"/>
            <p14:sldId id="840"/>
            <p14:sldId id="841"/>
            <p14:sldId id="842"/>
            <p14:sldId id="843"/>
            <p14:sldId id="844"/>
            <p14:sldId id="845"/>
            <p14:sldId id="846"/>
            <p14:sldId id="847"/>
            <p14:sldId id="848"/>
            <p14:sldId id="849"/>
            <p14:sldId id="850"/>
            <p14:sldId id="851"/>
            <p14:sldId id="852"/>
            <p14:sldId id="853"/>
            <p14:sldId id="854"/>
            <p14:sldId id="855"/>
            <p14:sldId id="856"/>
            <p14:sldId id="857"/>
            <p14:sldId id="858"/>
            <p14:sldId id="859"/>
            <p14:sldId id="860"/>
            <p14:sldId id="861"/>
            <p14:sldId id="862"/>
            <p14:sldId id="863"/>
            <p14:sldId id="864"/>
            <p14:sldId id="865"/>
          </p14:sldIdLst>
        </p14:section>
        <p14:section name="Lab2" id="{315403C3-56A9-4897-8191-8951EF8A5CAA}">
          <p14:sldIdLst>
            <p14:sldId id="866"/>
            <p14:sldId id="867"/>
            <p14:sldId id="868"/>
            <p14:sldId id="869"/>
            <p14:sldId id="870"/>
            <p14:sldId id="871"/>
            <p14:sldId id="872"/>
            <p14:sldId id="873"/>
            <p14:sldId id="874"/>
            <p14:sldId id="875"/>
            <p14:sldId id="876"/>
            <p14:sldId id="877"/>
            <p14:sldId id="878"/>
            <p14:sldId id="879"/>
            <p14:sldId id="880"/>
            <p14:sldId id="881"/>
            <p14:sldId id="882"/>
            <p14:sldId id="883"/>
            <p14:sldId id="884"/>
            <p14:sldId id="885"/>
            <p14:sldId id="886"/>
            <p14:sldId id="887"/>
            <p14:sldId id="888"/>
            <p14:sldId id="889"/>
            <p14:sldId id="890"/>
            <p14:sldId id="891"/>
          </p14:sldIdLst>
        </p14:section>
        <p14:section name="Lab3" id="{37B71563-E967-47BB-88C7-8FA051B29800}">
          <p14:sldIdLst>
            <p14:sldId id="892"/>
            <p14:sldId id="893"/>
            <p14:sldId id="894"/>
            <p14:sldId id="895"/>
            <p14:sldId id="896"/>
            <p14:sldId id="897"/>
            <p14:sldId id="898"/>
            <p14:sldId id="899"/>
            <p14:sldId id="900"/>
            <p14:sldId id="901"/>
            <p14:sldId id="902"/>
            <p14:sldId id="903"/>
            <p14:sldId id="904"/>
            <p14:sldId id="905"/>
          </p14:sldIdLst>
        </p14:section>
        <p14:section name="Lab4" id="{89E2ECDF-05CB-4E7B-9774-80F9530F902E}">
          <p14:sldIdLst>
            <p14:sldId id="906"/>
            <p14:sldId id="907"/>
            <p14:sldId id="908"/>
            <p14:sldId id="909"/>
            <p14:sldId id="910"/>
            <p14:sldId id="911"/>
            <p14:sldId id="912"/>
            <p14:sldId id="913"/>
            <p14:sldId id="914"/>
            <p14:sldId id="915"/>
            <p14:sldId id="916"/>
            <p14:sldId id="917"/>
            <p14:sldId id="918"/>
            <p14:sldId id="919"/>
            <p14:sldId id="920"/>
            <p14:sldId id="921"/>
            <p14:sldId id="922"/>
          </p14:sldIdLst>
        </p14:section>
        <p14:section name="Lab5" id="{631FCA52-8E22-4332-B207-9785656D832C}">
          <p14:sldIdLst>
            <p14:sldId id="923"/>
            <p14:sldId id="924"/>
            <p14:sldId id="925"/>
            <p14:sldId id="926"/>
            <p14:sldId id="927"/>
            <p14:sldId id="928"/>
            <p14:sldId id="929"/>
            <p14:sldId id="930"/>
            <p14:sldId id="931"/>
            <p14:sldId id="932"/>
            <p14:sldId id="933"/>
            <p14:sldId id="934"/>
            <p14:sldId id="935"/>
            <p14:sldId id="936"/>
            <p14:sldId id="937"/>
            <p14:sldId id="938"/>
            <p14:sldId id="939"/>
            <p14:sldId id="940"/>
          </p14:sldIdLst>
        </p14:section>
        <p14:section name="Lab6" id="{D7E7A4F6-1719-49D7-A501-183424F520BB}">
          <p14:sldIdLst>
            <p14:sldId id="941"/>
            <p14:sldId id="942"/>
            <p14:sldId id="943"/>
            <p14:sldId id="944"/>
            <p14:sldId id="945"/>
            <p14:sldId id="946"/>
            <p14:sldId id="947"/>
            <p14:sldId id="949"/>
            <p14:sldId id="948"/>
            <p14:sldId id="950"/>
            <p14:sldId id="951"/>
          </p14:sldIdLst>
        </p14:section>
        <p14:section name="Lab7" id="{1909343A-1519-47D1-BD01-DA519A06E7B9}">
          <p14:sldIdLst>
            <p14:sldId id="952"/>
            <p14:sldId id="953"/>
            <p14:sldId id="954"/>
            <p14:sldId id="955"/>
            <p14:sldId id="956"/>
            <p14:sldId id="957"/>
          </p14:sldIdLst>
        </p14:section>
        <p14:section name="Lab8" id="{5EAF6F6C-AAC9-42B3-8C1D-55EF4BF791EC}">
          <p14:sldIdLst>
            <p14:sldId id="958"/>
            <p14:sldId id="959"/>
            <p14:sldId id="960"/>
            <p14:sldId id="961"/>
            <p14:sldId id="962"/>
            <p14:sldId id="963"/>
            <p14:sldId id="964"/>
            <p14:sldId id="965"/>
            <p14:sldId id="966"/>
            <p14:sldId id="967"/>
            <p14:sldId id="968"/>
            <p14:sldId id="969"/>
            <p14:sldId id="970"/>
            <p14:sldId id="971"/>
            <p14:sldId id="972"/>
            <p14:sldId id="973"/>
            <p14:sldId id="975"/>
            <p14:sldId id="974"/>
            <p14:sldId id="976"/>
            <p14:sldId id="977"/>
            <p14:sldId id="978"/>
          </p14:sldIdLst>
        </p14:section>
        <p14:section name="Lab9" id="{44FFC307-0BEF-44F0-8231-256A47D97F8C}">
          <p14:sldIdLst>
            <p14:sldId id="979"/>
            <p14:sldId id="980"/>
            <p14:sldId id="981"/>
            <p14:sldId id="982"/>
            <p14:sldId id="983"/>
            <p14:sldId id="984"/>
            <p14:sldId id="985"/>
            <p14:sldId id="986"/>
            <p14:sldId id="987"/>
            <p14:sldId id="3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EBE"/>
    <a:srgbClr val="706F6F"/>
    <a:srgbClr val="999998"/>
    <a:srgbClr val="9E9D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9" autoAdjust="0"/>
    <p:restoredTop sz="94131" autoAdjust="0"/>
  </p:normalViewPr>
  <p:slideViewPr>
    <p:cSldViewPr showGuides="1">
      <p:cViewPr varScale="1">
        <p:scale>
          <a:sx n="106" d="100"/>
          <a:sy n="106" d="100"/>
        </p:scale>
        <p:origin x="696" y="102"/>
      </p:cViewPr>
      <p:guideLst/>
    </p:cSldViewPr>
  </p:slideViewPr>
  <p:outlineViewPr>
    <p:cViewPr>
      <p:scale>
        <a:sx n="33" d="100"/>
        <a:sy n="33" d="100"/>
      </p:scale>
      <p:origin x="0" y="-17940"/>
    </p:cViewPr>
  </p:outlineViewPr>
  <p:notesTextViewPr>
    <p:cViewPr>
      <p:scale>
        <a:sx n="1" d="1"/>
        <a:sy n="1" d="1"/>
      </p:scale>
      <p:origin x="0" y="0"/>
    </p:cViewPr>
  </p:notesTextViewPr>
  <p:sorterViewPr>
    <p:cViewPr>
      <p:scale>
        <a:sx n="76" d="100"/>
        <a:sy n="76" d="100"/>
      </p:scale>
      <p:origin x="0" y="-12658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324" Type="http://schemas.openxmlformats.org/officeDocument/2006/relationships/slide" Target="slides/slide320.xml"/><Relationship Id="rId531" Type="http://schemas.openxmlformats.org/officeDocument/2006/relationships/slide" Target="slides/slide527.xml"/><Relationship Id="rId170" Type="http://schemas.openxmlformats.org/officeDocument/2006/relationships/slide" Target="slides/slide166.xml"/><Relationship Id="rId268" Type="http://schemas.openxmlformats.org/officeDocument/2006/relationships/slide" Target="slides/slide264.xml"/><Relationship Id="rId475" Type="http://schemas.openxmlformats.org/officeDocument/2006/relationships/slide" Target="slides/slide471.xml"/><Relationship Id="rId32" Type="http://schemas.openxmlformats.org/officeDocument/2006/relationships/slide" Target="slides/slide2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181" Type="http://schemas.openxmlformats.org/officeDocument/2006/relationships/slide" Target="slides/slide177.xml"/><Relationship Id="rId402" Type="http://schemas.openxmlformats.org/officeDocument/2006/relationships/slide" Target="slides/slide398.xml"/><Relationship Id="rId279" Type="http://schemas.openxmlformats.org/officeDocument/2006/relationships/slide" Target="slides/slide275.xml"/><Relationship Id="rId486" Type="http://schemas.openxmlformats.org/officeDocument/2006/relationships/slide" Target="slides/slide482.xml"/><Relationship Id="rId43" Type="http://schemas.openxmlformats.org/officeDocument/2006/relationships/slide" Target="slides/slide3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slide" Target="slides/slide549.xml"/><Relationship Id="rId192" Type="http://schemas.openxmlformats.org/officeDocument/2006/relationships/slide" Target="slides/slide188.xml"/><Relationship Id="rId206" Type="http://schemas.openxmlformats.org/officeDocument/2006/relationships/slide" Target="slides/slide202.xml"/><Relationship Id="rId413" Type="http://schemas.openxmlformats.org/officeDocument/2006/relationships/slide" Target="slides/slide409.xml"/><Relationship Id="rId497" Type="http://schemas.openxmlformats.org/officeDocument/2006/relationships/slide" Target="slides/slide493.xml"/><Relationship Id="rId357" Type="http://schemas.openxmlformats.org/officeDocument/2006/relationships/slide" Target="slides/slide353.xml"/><Relationship Id="rId54" Type="http://schemas.openxmlformats.org/officeDocument/2006/relationships/slide" Target="slides/slide50.xml"/><Relationship Id="rId217" Type="http://schemas.openxmlformats.org/officeDocument/2006/relationships/slide" Target="slides/slide213.xml"/><Relationship Id="rId564" Type="http://schemas.openxmlformats.org/officeDocument/2006/relationships/slide" Target="slides/slide560.xml"/><Relationship Id="rId424" Type="http://schemas.openxmlformats.org/officeDocument/2006/relationships/slide" Target="slides/slide420.xml"/><Relationship Id="rId270" Type="http://schemas.openxmlformats.org/officeDocument/2006/relationships/slide" Target="slides/slide266.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228" Type="http://schemas.openxmlformats.org/officeDocument/2006/relationships/slide" Target="slides/slide224.xml"/><Relationship Id="rId435" Type="http://schemas.openxmlformats.org/officeDocument/2006/relationships/slide" Target="slides/slide431.xml"/><Relationship Id="rId281" Type="http://schemas.openxmlformats.org/officeDocument/2006/relationships/slide" Target="slides/slide277.xml"/><Relationship Id="rId502" Type="http://schemas.openxmlformats.org/officeDocument/2006/relationships/slide" Target="slides/slide498.xml"/><Relationship Id="rId34" Type="http://schemas.openxmlformats.org/officeDocument/2006/relationships/slide" Target="slides/slide30.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44" Type="http://schemas.openxmlformats.org/officeDocument/2006/relationships/slide" Target="slides/slide540.xml"/><Relationship Id="rId7" Type="http://schemas.openxmlformats.org/officeDocument/2006/relationships/slide" Target="slides/slide3.xml"/><Relationship Id="rId183" Type="http://schemas.openxmlformats.org/officeDocument/2006/relationships/slide" Target="slides/slide179.xml"/><Relationship Id="rId239" Type="http://schemas.openxmlformats.org/officeDocument/2006/relationships/slide" Target="slides/slide235.xml"/><Relationship Id="rId390" Type="http://schemas.openxmlformats.org/officeDocument/2006/relationships/slide" Target="slides/slide386.xml"/><Relationship Id="rId404" Type="http://schemas.openxmlformats.org/officeDocument/2006/relationships/slide" Target="slides/slide400.xml"/><Relationship Id="rId446" Type="http://schemas.openxmlformats.org/officeDocument/2006/relationships/slide" Target="slides/slide442.xml"/><Relationship Id="rId250" Type="http://schemas.openxmlformats.org/officeDocument/2006/relationships/slide" Target="slides/slide246.xml"/><Relationship Id="rId292" Type="http://schemas.openxmlformats.org/officeDocument/2006/relationships/slide" Target="slides/slide288.xml"/><Relationship Id="rId306" Type="http://schemas.openxmlformats.org/officeDocument/2006/relationships/slide" Target="slides/slide302.xml"/><Relationship Id="rId488" Type="http://schemas.openxmlformats.org/officeDocument/2006/relationships/slide" Target="slides/slide484.xml"/><Relationship Id="rId45" Type="http://schemas.openxmlformats.org/officeDocument/2006/relationships/slide" Target="slides/slide41.xml"/><Relationship Id="rId87" Type="http://schemas.openxmlformats.org/officeDocument/2006/relationships/slide" Target="slides/slide83.xml"/><Relationship Id="rId110" Type="http://schemas.openxmlformats.org/officeDocument/2006/relationships/slide" Target="slides/slide106.xml"/><Relationship Id="rId348" Type="http://schemas.openxmlformats.org/officeDocument/2006/relationships/slide" Target="slides/slide344.xml"/><Relationship Id="rId513" Type="http://schemas.openxmlformats.org/officeDocument/2006/relationships/slide" Target="slides/slide509.xml"/><Relationship Id="rId555" Type="http://schemas.openxmlformats.org/officeDocument/2006/relationships/slide" Target="slides/slide551.xml"/><Relationship Id="rId152" Type="http://schemas.openxmlformats.org/officeDocument/2006/relationships/slide" Target="slides/slide148.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457" Type="http://schemas.openxmlformats.org/officeDocument/2006/relationships/slide" Target="slides/slide453.xml"/><Relationship Id="rId261" Type="http://schemas.openxmlformats.org/officeDocument/2006/relationships/slide" Target="slides/slide257.xml"/><Relationship Id="rId499" Type="http://schemas.openxmlformats.org/officeDocument/2006/relationships/slide" Target="slides/slide495.xml"/><Relationship Id="rId14" Type="http://schemas.openxmlformats.org/officeDocument/2006/relationships/slide" Target="slides/slide10.xml"/><Relationship Id="rId56" Type="http://schemas.openxmlformats.org/officeDocument/2006/relationships/slide" Target="slides/slide52.xml"/><Relationship Id="rId317" Type="http://schemas.openxmlformats.org/officeDocument/2006/relationships/slide" Target="slides/slide313.xml"/><Relationship Id="rId359" Type="http://schemas.openxmlformats.org/officeDocument/2006/relationships/slide" Target="slides/slide355.xml"/><Relationship Id="rId524" Type="http://schemas.openxmlformats.org/officeDocument/2006/relationships/slide" Target="slides/slide520.xml"/><Relationship Id="rId566" Type="http://schemas.openxmlformats.org/officeDocument/2006/relationships/slide" Target="slides/slide562.xml"/><Relationship Id="rId98" Type="http://schemas.openxmlformats.org/officeDocument/2006/relationships/slide" Target="slides/slide94.xml"/><Relationship Id="rId121" Type="http://schemas.openxmlformats.org/officeDocument/2006/relationships/slide" Target="slides/slide117.xml"/><Relationship Id="rId163" Type="http://schemas.openxmlformats.org/officeDocument/2006/relationships/slide" Target="slides/slide159.xml"/><Relationship Id="rId219" Type="http://schemas.openxmlformats.org/officeDocument/2006/relationships/slide" Target="slides/slide215.xml"/><Relationship Id="rId370" Type="http://schemas.openxmlformats.org/officeDocument/2006/relationships/slide" Target="slides/slide366.xml"/><Relationship Id="rId426" Type="http://schemas.openxmlformats.org/officeDocument/2006/relationships/slide" Target="slides/slide422.xml"/><Relationship Id="rId230" Type="http://schemas.openxmlformats.org/officeDocument/2006/relationships/slide" Target="slides/slide226.xml"/><Relationship Id="rId468" Type="http://schemas.openxmlformats.org/officeDocument/2006/relationships/slide" Target="slides/slide464.xml"/><Relationship Id="rId25" Type="http://schemas.openxmlformats.org/officeDocument/2006/relationships/slide" Target="slides/slide21.xml"/><Relationship Id="rId67" Type="http://schemas.openxmlformats.org/officeDocument/2006/relationships/slide" Target="slides/slide63.xml"/><Relationship Id="rId272" Type="http://schemas.openxmlformats.org/officeDocument/2006/relationships/slide" Target="slides/slide268.xml"/><Relationship Id="rId328" Type="http://schemas.openxmlformats.org/officeDocument/2006/relationships/slide" Target="slides/slide324.xml"/><Relationship Id="rId535" Type="http://schemas.openxmlformats.org/officeDocument/2006/relationships/slide" Target="slides/slide531.xml"/><Relationship Id="rId577" Type="http://schemas.openxmlformats.org/officeDocument/2006/relationships/presProps" Target="presProps.xml"/><Relationship Id="rId132" Type="http://schemas.openxmlformats.org/officeDocument/2006/relationships/slide" Target="slides/slide128.xml"/><Relationship Id="rId174" Type="http://schemas.openxmlformats.org/officeDocument/2006/relationships/slide" Target="slides/slide170.xml"/><Relationship Id="rId381" Type="http://schemas.openxmlformats.org/officeDocument/2006/relationships/slide" Target="slides/slide377.xml"/><Relationship Id="rId241" Type="http://schemas.openxmlformats.org/officeDocument/2006/relationships/slide" Target="slides/slide237.xml"/><Relationship Id="rId437" Type="http://schemas.openxmlformats.org/officeDocument/2006/relationships/slide" Target="slides/slide433.xml"/><Relationship Id="rId479" Type="http://schemas.openxmlformats.org/officeDocument/2006/relationships/slide" Target="slides/slide475.xml"/><Relationship Id="rId36" Type="http://schemas.openxmlformats.org/officeDocument/2006/relationships/slide" Target="slides/slide32.xml"/><Relationship Id="rId283" Type="http://schemas.openxmlformats.org/officeDocument/2006/relationships/slide" Target="slides/slide279.xml"/><Relationship Id="rId339" Type="http://schemas.openxmlformats.org/officeDocument/2006/relationships/slide" Target="slides/slide335.xml"/><Relationship Id="rId490" Type="http://schemas.openxmlformats.org/officeDocument/2006/relationships/slide" Target="slides/slide486.xml"/><Relationship Id="rId504" Type="http://schemas.openxmlformats.org/officeDocument/2006/relationships/slide" Target="slides/slide500.xml"/><Relationship Id="rId546" Type="http://schemas.openxmlformats.org/officeDocument/2006/relationships/slide" Target="slides/slide542.xml"/><Relationship Id="rId78" Type="http://schemas.openxmlformats.org/officeDocument/2006/relationships/slide" Target="slides/slide74.xml"/><Relationship Id="rId101" Type="http://schemas.openxmlformats.org/officeDocument/2006/relationships/slide" Target="slides/slide97.xml"/><Relationship Id="rId143" Type="http://schemas.openxmlformats.org/officeDocument/2006/relationships/slide" Target="slides/slide139.xml"/><Relationship Id="rId185" Type="http://schemas.openxmlformats.org/officeDocument/2006/relationships/slide" Target="slides/slide181.xml"/><Relationship Id="rId350" Type="http://schemas.openxmlformats.org/officeDocument/2006/relationships/slide" Target="slides/slide346.xml"/><Relationship Id="rId406" Type="http://schemas.openxmlformats.org/officeDocument/2006/relationships/slide" Target="slides/slide402.xml"/><Relationship Id="rId9" Type="http://schemas.openxmlformats.org/officeDocument/2006/relationships/slide" Target="slides/slide5.xml"/><Relationship Id="rId210" Type="http://schemas.openxmlformats.org/officeDocument/2006/relationships/slide" Target="slides/slide206.xml"/><Relationship Id="rId392" Type="http://schemas.openxmlformats.org/officeDocument/2006/relationships/slide" Target="slides/slide388.xml"/><Relationship Id="rId448" Type="http://schemas.openxmlformats.org/officeDocument/2006/relationships/slide" Target="slides/slide444.xml"/><Relationship Id="rId252" Type="http://schemas.openxmlformats.org/officeDocument/2006/relationships/slide" Target="slides/slide248.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47" Type="http://schemas.openxmlformats.org/officeDocument/2006/relationships/slide" Target="slides/slide43.xml"/><Relationship Id="rId89" Type="http://schemas.openxmlformats.org/officeDocument/2006/relationships/slide" Target="slides/slide85.xml"/><Relationship Id="rId112" Type="http://schemas.openxmlformats.org/officeDocument/2006/relationships/slide" Target="slides/slide108.xml"/><Relationship Id="rId154" Type="http://schemas.openxmlformats.org/officeDocument/2006/relationships/slide" Target="slides/slide150.xml"/><Relationship Id="rId361" Type="http://schemas.openxmlformats.org/officeDocument/2006/relationships/slide" Target="slides/slide357.xml"/><Relationship Id="rId557" Type="http://schemas.openxmlformats.org/officeDocument/2006/relationships/slide" Target="slides/slide553.xml"/><Relationship Id="rId196" Type="http://schemas.openxmlformats.org/officeDocument/2006/relationships/slide" Target="slides/slide192.xml"/><Relationship Id="rId417" Type="http://schemas.openxmlformats.org/officeDocument/2006/relationships/slide" Target="slides/slide413.xml"/><Relationship Id="rId459" Type="http://schemas.openxmlformats.org/officeDocument/2006/relationships/slide" Target="slides/slide455.xml"/><Relationship Id="rId16" Type="http://schemas.openxmlformats.org/officeDocument/2006/relationships/slide" Target="slides/slide12.xml"/><Relationship Id="rId221" Type="http://schemas.openxmlformats.org/officeDocument/2006/relationships/slide" Target="slides/slide217.xml"/><Relationship Id="rId263" Type="http://schemas.openxmlformats.org/officeDocument/2006/relationships/slide" Target="slides/slide259.xml"/><Relationship Id="rId319" Type="http://schemas.openxmlformats.org/officeDocument/2006/relationships/slide" Target="slides/slide315.xml"/><Relationship Id="rId470" Type="http://schemas.openxmlformats.org/officeDocument/2006/relationships/slide" Target="slides/slide466.xml"/><Relationship Id="rId526" Type="http://schemas.openxmlformats.org/officeDocument/2006/relationships/slide" Target="slides/slide522.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165" Type="http://schemas.openxmlformats.org/officeDocument/2006/relationships/slide" Target="slides/slide161.xml"/><Relationship Id="rId372" Type="http://schemas.openxmlformats.org/officeDocument/2006/relationships/slide" Target="slides/slide368.xml"/><Relationship Id="rId428" Type="http://schemas.openxmlformats.org/officeDocument/2006/relationships/slide" Target="slides/slide424.xml"/><Relationship Id="rId232" Type="http://schemas.openxmlformats.org/officeDocument/2006/relationships/slide" Target="slides/slide228.xml"/><Relationship Id="rId274" Type="http://schemas.openxmlformats.org/officeDocument/2006/relationships/slide" Target="slides/slide270.xml"/><Relationship Id="rId481" Type="http://schemas.openxmlformats.org/officeDocument/2006/relationships/slide" Target="slides/slide477.xml"/><Relationship Id="rId27" Type="http://schemas.openxmlformats.org/officeDocument/2006/relationships/slide" Target="slides/slide23.xml"/><Relationship Id="rId69" Type="http://schemas.openxmlformats.org/officeDocument/2006/relationships/slide" Target="slides/slide65.xml"/><Relationship Id="rId134" Type="http://schemas.openxmlformats.org/officeDocument/2006/relationships/slide" Target="slides/slide130.xml"/><Relationship Id="rId537" Type="http://schemas.openxmlformats.org/officeDocument/2006/relationships/slide" Target="slides/slide533.xml"/><Relationship Id="rId579" Type="http://schemas.openxmlformats.org/officeDocument/2006/relationships/theme" Target="theme/theme1.xml"/><Relationship Id="rId80" Type="http://schemas.openxmlformats.org/officeDocument/2006/relationships/slide" Target="slides/slide76.xml"/><Relationship Id="rId176" Type="http://schemas.openxmlformats.org/officeDocument/2006/relationships/slide" Target="slides/slide172.xml"/><Relationship Id="rId341" Type="http://schemas.openxmlformats.org/officeDocument/2006/relationships/slide" Target="slides/slide337.xml"/><Relationship Id="rId383" Type="http://schemas.openxmlformats.org/officeDocument/2006/relationships/slide" Target="slides/slide379.xml"/><Relationship Id="rId439" Type="http://schemas.openxmlformats.org/officeDocument/2006/relationships/slide" Target="slides/slide435.xml"/><Relationship Id="rId201" Type="http://schemas.openxmlformats.org/officeDocument/2006/relationships/slide" Target="slides/slide197.xml"/><Relationship Id="rId243" Type="http://schemas.openxmlformats.org/officeDocument/2006/relationships/slide" Target="slides/slide239.xml"/><Relationship Id="rId285" Type="http://schemas.openxmlformats.org/officeDocument/2006/relationships/slide" Target="slides/slide281.xml"/><Relationship Id="rId450" Type="http://schemas.openxmlformats.org/officeDocument/2006/relationships/slide" Target="slides/slide446.xml"/><Relationship Id="rId506" Type="http://schemas.openxmlformats.org/officeDocument/2006/relationships/slide" Target="slides/slide502.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492" Type="http://schemas.openxmlformats.org/officeDocument/2006/relationships/slide" Target="slides/slide488.xml"/><Relationship Id="rId548" Type="http://schemas.openxmlformats.org/officeDocument/2006/relationships/slide" Target="slides/slide544.xml"/><Relationship Id="rId91" Type="http://schemas.openxmlformats.org/officeDocument/2006/relationships/slide" Target="slides/slide87.xml"/><Relationship Id="rId145" Type="http://schemas.openxmlformats.org/officeDocument/2006/relationships/slide" Target="slides/slide141.xml"/><Relationship Id="rId187" Type="http://schemas.openxmlformats.org/officeDocument/2006/relationships/slide" Target="slides/slide183.xml"/><Relationship Id="rId352" Type="http://schemas.openxmlformats.org/officeDocument/2006/relationships/slide" Target="slides/slide348.xml"/><Relationship Id="rId394" Type="http://schemas.openxmlformats.org/officeDocument/2006/relationships/slide" Target="slides/slide390.xml"/><Relationship Id="rId408" Type="http://schemas.openxmlformats.org/officeDocument/2006/relationships/slide" Target="slides/slide404.xml"/><Relationship Id="rId212" Type="http://schemas.openxmlformats.org/officeDocument/2006/relationships/slide" Target="slides/slide208.xml"/><Relationship Id="rId254" Type="http://schemas.openxmlformats.org/officeDocument/2006/relationships/slide" Target="slides/slide250.xml"/><Relationship Id="rId49" Type="http://schemas.openxmlformats.org/officeDocument/2006/relationships/slide" Target="slides/slide45.xml"/><Relationship Id="rId114" Type="http://schemas.openxmlformats.org/officeDocument/2006/relationships/slide" Target="slides/slide110.xml"/><Relationship Id="rId296" Type="http://schemas.openxmlformats.org/officeDocument/2006/relationships/slide" Target="slides/slide292.xml"/><Relationship Id="rId461" Type="http://schemas.openxmlformats.org/officeDocument/2006/relationships/slide" Target="slides/slide457.xml"/><Relationship Id="rId517" Type="http://schemas.openxmlformats.org/officeDocument/2006/relationships/slide" Target="slides/slide513.xml"/><Relationship Id="rId559" Type="http://schemas.openxmlformats.org/officeDocument/2006/relationships/slide" Target="slides/slide555.xml"/><Relationship Id="rId60" Type="http://schemas.openxmlformats.org/officeDocument/2006/relationships/slide" Target="slides/slide56.xml"/><Relationship Id="rId156" Type="http://schemas.openxmlformats.org/officeDocument/2006/relationships/slide" Target="slides/slide152.xml"/><Relationship Id="rId198" Type="http://schemas.openxmlformats.org/officeDocument/2006/relationships/slide" Target="slides/slide194.xml"/><Relationship Id="rId321" Type="http://schemas.openxmlformats.org/officeDocument/2006/relationships/slide" Target="slides/slide317.xml"/><Relationship Id="rId363" Type="http://schemas.openxmlformats.org/officeDocument/2006/relationships/slide" Target="slides/slide359.xml"/><Relationship Id="rId419" Type="http://schemas.openxmlformats.org/officeDocument/2006/relationships/slide" Target="slides/slide415.xml"/><Relationship Id="rId570" Type="http://schemas.openxmlformats.org/officeDocument/2006/relationships/slide" Target="slides/slide566.xml"/><Relationship Id="rId223" Type="http://schemas.openxmlformats.org/officeDocument/2006/relationships/slide" Target="slides/slide219.xml"/><Relationship Id="rId430" Type="http://schemas.openxmlformats.org/officeDocument/2006/relationships/slide" Target="slides/slide426.xml"/><Relationship Id="rId18" Type="http://schemas.openxmlformats.org/officeDocument/2006/relationships/slide" Target="slides/slide14.xml"/><Relationship Id="rId265" Type="http://schemas.openxmlformats.org/officeDocument/2006/relationships/slide" Target="slides/slide261.xml"/><Relationship Id="rId472" Type="http://schemas.openxmlformats.org/officeDocument/2006/relationships/slide" Target="slides/slide468.xml"/><Relationship Id="rId528" Type="http://schemas.openxmlformats.org/officeDocument/2006/relationships/slide" Target="slides/slide524.xml"/><Relationship Id="rId125" Type="http://schemas.openxmlformats.org/officeDocument/2006/relationships/slide" Target="slides/slide121.xml"/><Relationship Id="rId167" Type="http://schemas.openxmlformats.org/officeDocument/2006/relationships/slide" Target="slides/slide163.xml"/><Relationship Id="rId332" Type="http://schemas.openxmlformats.org/officeDocument/2006/relationships/slide" Target="slides/slide328.xml"/><Relationship Id="rId374" Type="http://schemas.openxmlformats.org/officeDocument/2006/relationships/slide" Target="slides/slide370.xml"/><Relationship Id="rId71" Type="http://schemas.openxmlformats.org/officeDocument/2006/relationships/slide" Target="slides/slide67.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76" Type="http://schemas.openxmlformats.org/officeDocument/2006/relationships/slide" Target="slides/slide272.xml"/><Relationship Id="rId441" Type="http://schemas.openxmlformats.org/officeDocument/2006/relationships/slide" Target="slides/slide437.xml"/><Relationship Id="rId483" Type="http://schemas.openxmlformats.org/officeDocument/2006/relationships/slide" Target="slides/slide479.xml"/><Relationship Id="rId539" Type="http://schemas.openxmlformats.org/officeDocument/2006/relationships/slide" Target="slides/slide535.xml"/><Relationship Id="rId40" Type="http://schemas.openxmlformats.org/officeDocument/2006/relationships/slide" Target="slides/slide36.xml"/><Relationship Id="rId136" Type="http://schemas.openxmlformats.org/officeDocument/2006/relationships/slide" Target="slides/slide132.xml"/><Relationship Id="rId178" Type="http://schemas.openxmlformats.org/officeDocument/2006/relationships/slide" Target="slides/slide174.xml"/><Relationship Id="rId301" Type="http://schemas.openxmlformats.org/officeDocument/2006/relationships/slide" Target="slides/slide297.xml"/><Relationship Id="rId343" Type="http://schemas.openxmlformats.org/officeDocument/2006/relationships/slide" Target="slides/slide339.xml"/><Relationship Id="rId550" Type="http://schemas.openxmlformats.org/officeDocument/2006/relationships/slide" Target="slides/slide546.xml"/><Relationship Id="rId82" Type="http://schemas.openxmlformats.org/officeDocument/2006/relationships/slide" Target="slides/slide78.xml"/><Relationship Id="rId203" Type="http://schemas.openxmlformats.org/officeDocument/2006/relationships/slide" Target="slides/slide199.xml"/><Relationship Id="rId385" Type="http://schemas.openxmlformats.org/officeDocument/2006/relationships/slide" Target="slides/slide381.xml"/><Relationship Id="rId245" Type="http://schemas.openxmlformats.org/officeDocument/2006/relationships/slide" Target="slides/slide241.xml"/><Relationship Id="rId287" Type="http://schemas.openxmlformats.org/officeDocument/2006/relationships/slide" Target="slides/slide283.xml"/><Relationship Id="rId410" Type="http://schemas.openxmlformats.org/officeDocument/2006/relationships/slide" Target="slides/slide406.xml"/><Relationship Id="rId452" Type="http://schemas.openxmlformats.org/officeDocument/2006/relationships/slide" Target="slides/slide448.xml"/><Relationship Id="rId494" Type="http://schemas.openxmlformats.org/officeDocument/2006/relationships/slide" Target="slides/slide490.xml"/><Relationship Id="rId508" Type="http://schemas.openxmlformats.org/officeDocument/2006/relationships/slide" Target="slides/slide504.xml"/><Relationship Id="rId105" Type="http://schemas.openxmlformats.org/officeDocument/2006/relationships/slide" Target="slides/slide101.xml"/><Relationship Id="rId147" Type="http://schemas.openxmlformats.org/officeDocument/2006/relationships/slide" Target="slides/slide143.xml"/><Relationship Id="rId312" Type="http://schemas.openxmlformats.org/officeDocument/2006/relationships/slide" Target="slides/slide308.xml"/><Relationship Id="rId354" Type="http://schemas.openxmlformats.org/officeDocument/2006/relationships/slide" Target="slides/slide350.xml"/><Relationship Id="rId51" Type="http://schemas.openxmlformats.org/officeDocument/2006/relationships/slide" Target="slides/slide47.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561" Type="http://schemas.openxmlformats.org/officeDocument/2006/relationships/slide" Target="slides/slide557.xml"/><Relationship Id="rId214" Type="http://schemas.openxmlformats.org/officeDocument/2006/relationships/slide" Target="slides/slide210.xml"/><Relationship Id="rId256" Type="http://schemas.openxmlformats.org/officeDocument/2006/relationships/slide" Target="slides/slide252.xml"/><Relationship Id="rId298" Type="http://schemas.openxmlformats.org/officeDocument/2006/relationships/slide" Target="slides/slide294.xml"/><Relationship Id="rId421" Type="http://schemas.openxmlformats.org/officeDocument/2006/relationships/slide" Target="slides/slide417.xml"/><Relationship Id="rId463" Type="http://schemas.openxmlformats.org/officeDocument/2006/relationships/slide" Target="slides/slide459.xml"/><Relationship Id="rId519" Type="http://schemas.openxmlformats.org/officeDocument/2006/relationships/slide" Target="slides/slide515.xml"/><Relationship Id="rId116" Type="http://schemas.openxmlformats.org/officeDocument/2006/relationships/slide" Target="slides/slide112.xml"/><Relationship Id="rId158" Type="http://schemas.openxmlformats.org/officeDocument/2006/relationships/slide" Target="slides/slide154.xml"/><Relationship Id="rId323" Type="http://schemas.openxmlformats.org/officeDocument/2006/relationships/slide" Target="slides/slide319.xml"/><Relationship Id="rId530" Type="http://schemas.openxmlformats.org/officeDocument/2006/relationships/slide" Target="slides/slide526.xml"/><Relationship Id="rId20" Type="http://schemas.openxmlformats.org/officeDocument/2006/relationships/slide" Target="slides/slide16.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225" Type="http://schemas.openxmlformats.org/officeDocument/2006/relationships/slide" Target="slides/slide221.xml"/><Relationship Id="rId267" Type="http://schemas.openxmlformats.org/officeDocument/2006/relationships/slide" Target="slides/slide263.xml"/><Relationship Id="rId432" Type="http://schemas.openxmlformats.org/officeDocument/2006/relationships/slide" Target="slides/slide428.xml"/><Relationship Id="rId474" Type="http://schemas.openxmlformats.org/officeDocument/2006/relationships/slide" Target="slides/slide470.xml"/><Relationship Id="rId127" Type="http://schemas.openxmlformats.org/officeDocument/2006/relationships/slide" Target="slides/slide123.xml"/><Relationship Id="rId31" Type="http://schemas.openxmlformats.org/officeDocument/2006/relationships/slide" Target="slides/slide27.xml"/><Relationship Id="rId73" Type="http://schemas.openxmlformats.org/officeDocument/2006/relationships/slide" Target="slides/slide69.xml"/><Relationship Id="rId169" Type="http://schemas.openxmlformats.org/officeDocument/2006/relationships/slide" Target="slides/slide165.xml"/><Relationship Id="rId334" Type="http://schemas.openxmlformats.org/officeDocument/2006/relationships/slide" Target="slides/slide330.xml"/><Relationship Id="rId376" Type="http://schemas.openxmlformats.org/officeDocument/2006/relationships/slide" Target="slides/slide372.xml"/><Relationship Id="rId541" Type="http://schemas.openxmlformats.org/officeDocument/2006/relationships/slide" Target="slides/slide537.xml"/><Relationship Id="rId4" Type="http://schemas.openxmlformats.org/officeDocument/2006/relationships/slideMaster" Target="slideMasters/slideMaster1.xml"/><Relationship Id="rId180" Type="http://schemas.openxmlformats.org/officeDocument/2006/relationships/slide" Target="slides/slide176.xml"/><Relationship Id="rId236" Type="http://schemas.openxmlformats.org/officeDocument/2006/relationships/slide" Target="slides/slide232.xml"/><Relationship Id="rId278" Type="http://schemas.openxmlformats.org/officeDocument/2006/relationships/slide" Target="slides/slide274.xml"/><Relationship Id="rId401" Type="http://schemas.openxmlformats.org/officeDocument/2006/relationships/slide" Target="slides/slide397.xml"/><Relationship Id="rId443" Type="http://schemas.openxmlformats.org/officeDocument/2006/relationships/slide" Target="slides/slide439.xml"/><Relationship Id="rId303" Type="http://schemas.openxmlformats.org/officeDocument/2006/relationships/slide" Target="slides/slide299.xml"/><Relationship Id="rId485" Type="http://schemas.openxmlformats.org/officeDocument/2006/relationships/slide" Target="slides/slide481.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345" Type="http://schemas.openxmlformats.org/officeDocument/2006/relationships/slide" Target="slides/slide341.xml"/><Relationship Id="rId387" Type="http://schemas.openxmlformats.org/officeDocument/2006/relationships/slide" Target="slides/slide383.xml"/><Relationship Id="rId510" Type="http://schemas.openxmlformats.org/officeDocument/2006/relationships/slide" Target="slides/slide506.xml"/><Relationship Id="rId552" Type="http://schemas.openxmlformats.org/officeDocument/2006/relationships/slide" Target="slides/slide548.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412" Type="http://schemas.openxmlformats.org/officeDocument/2006/relationships/slide" Target="slides/slide408.xml"/><Relationship Id="rId107" Type="http://schemas.openxmlformats.org/officeDocument/2006/relationships/slide" Target="slides/slide103.xml"/><Relationship Id="rId289" Type="http://schemas.openxmlformats.org/officeDocument/2006/relationships/slide" Target="slides/slide285.xml"/><Relationship Id="rId454" Type="http://schemas.openxmlformats.org/officeDocument/2006/relationships/slide" Target="slides/slide450.xml"/><Relationship Id="rId496" Type="http://schemas.openxmlformats.org/officeDocument/2006/relationships/slide" Target="slides/slide492.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356" Type="http://schemas.openxmlformats.org/officeDocument/2006/relationships/slide" Target="slides/slide352.xml"/><Relationship Id="rId398" Type="http://schemas.openxmlformats.org/officeDocument/2006/relationships/slide" Target="slides/slide394.xml"/><Relationship Id="rId521" Type="http://schemas.openxmlformats.org/officeDocument/2006/relationships/slide" Target="slides/slide517.xml"/><Relationship Id="rId563" Type="http://schemas.openxmlformats.org/officeDocument/2006/relationships/slide" Target="slides/slide559.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423" Type="http://schemas.openxmlformats.org/officeDocument/2006/relationships/slide" Target="slides/slide419.xml"/><Relationship Id="rId258" Type="http://schemas.openxmlformats.org/officeDocument/2006/relationships/slide" Target="slides/slide254.xml"/><Relationship Id="rId465" Type="http://schemas.openxmlformats.org/officeDocument/2006/relationships/slide" Target="slides/slide461.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367" Type="http://schemas.openxmlformats.org/officeDocument/2006/relationships/slide" Target="slides/slide363.xml"/><Relationship Id="rId532" Type="http://schemas.openxmlformats.org/officeDocument/2006/relationships/slide" Target="slides/slide528.xml"/><Relationship Id="rId574" Type="http://schemas.openxmlformats.org/officeDocument/2006/relationships/slide" Target="slides/slide570.xml"/><Relationship Id="rId171" Type="http://schemas.openxmlformats.org/officeDocument/2006/relationships/slide" Target="slides/slide167.xml"/><Relationship Id="rId227" Type="http://schemas.openxmlformats.org/officeDocument/2006/relationships/slide" Target="slides/slide223.xml"/><Relationship Id="rId269" Type="http://schemas.openxmlformats.org/officeDocument/2006/relationships/slide" Target="slides/slide265.xml"/><Relationship Id="rId434" Type="http://schemas.openxmlformats.org/officeDocument/2006/relationships/slide" Target="slides/slide430.xml"/><Relationship Id="rId476" Type="http://schemas.openxmlformats.org/officeDocument/2006/relationships/slide" Target="slides/slide472.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336" Type="http://schemas.openxmlformats.org/officeDocument/2006/relationships/slide" Target="slides/slide332.xml"/><Relationship Id="rId501" Type="http://schemas.openxmlformats.org/officeDocument/2006/relationships/slide" Target="slides/slide497.xml"/><Relationship Id="rId543" Type="http://schemas.openxmlformats.org/officeDocument/2006/relationships/slide" Target="slides/slide539.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378" Type="http://schemas.openxmlformats.org/officeDocument/2006/relationships/slide" Target="slides/slide374.xml"/><Relationship Id="rId403" Type="http://schemas.openxmlformats.org/officeDocument/2006/relationships/slide" Target="slides/slide399.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487" Type="http://schemas.openxmlformats.org/officeDocument/2006/relationships/slide" Target="slides/slide483.xml"/><Relationship Id="rId291" Type="http://schemas.openxmlformats.org/officeDocument/2006/relationships/slide" Target="slides/slide287.xml"/><Relationship Id="rId305" Type="http://schemas.openxmlformats.org/officeDocument/2006/relationships/slide" Target="slides/slide301.xml"/><Relationship Id="rId347" Type="http://schemas.openxmlformats.org/officeDocument/2006/relationships/slide" Target="slides/slide343.xml"/><Relationship Id="rId512" Type="http://schemas.openxmlformats.org/officeDocument/2006/relationships/slide" Target="slides/slide508.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54" Type="http://schemas.openxmlformats.org/officeDocument/2006/relationships/slide" Target="slides/slide550.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414" Type="http://schemas.openxmlformats.org/officeDocument/2006/relationships/slide" Target="slides/slide410.xml"/><Relationship Id="rId456" Type="http://schemas.openxmlformats.org/officeDocument/2006/relationships/slide" Target="slides/slide452.xml"/><Relationship Id="rId498" Type="http://schemas.openxmlformats.org/officeDocument/2006/relationships/slide" Target="slides/slide494.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23" Type="http://schemas.openxmlformats.org/officeDocument/2006/relationships/slide" Target="slides/slide519.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162" Type="http://schemas.openxmlformats.org/officeDocument/2006/relationships/slide" Target="slides/slide158.xml"/><Relationship Id="rId218" Type="http://schemas.openxmlformats.org/officeDocument/2006/relationships/slide" Target="slides/slide214.xml"/><Relationship Id="rId425" Type="http://schemas.openxmlformats.org/officeDocument/2006/relationships/slide" Target="slides/slide421.xml"/><Relationship Id="rId467" Type="http://schemas.openxmlformats.org/officeDocument/2006/relationships/slide" Target="slides/slide463.xml"/><Relationship Id="rId271" Type="http://schemas.openxmlformats.org/officeDocument/2006/relationships/slide" Target="slides/slide267.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369" Type="http://schemas.openxmlformats.org/officeDocument/2006/relationships/slide" Target="slides/slide365.xml"/><Relationship Id="rId534" Type="http://schemas.openxmlformats.org/officeDocument/2006/relationships/slide" Target="slides/slide530.xml"/><Relationship Id="rId576" Type="http://schemas.openxmlformats.org/officeDocument/2006/relationships/notesMaster" Target="notesMasters/notesMaster1.xml"/><Relationship Id="rId173" Type="http://schemas.openxmlformats.org/officeDocument/2006/relationships/slide" Target="slides/slide169.xml"/><Relationship Id="rId229" Type="http://schemas.openxmlformats.org/officeDocument/2006/relationships/slide" Target="slides/slide225.xml"/><Relationship Id="rId380" Type="http://schemas.openxmlformats.org/officeDocument/2006/relationships/slide" Target="slides/slide376.xml"/><Relationship Id="rId436" Type="http://schemas.openxmlformats.org/officeDocument/2006/relationships/slide" Target="slides/slide432.xml"/><Relationship Id="rId240" Type="http://schemas.openxmlformats.org/officeDocument/2006/relationships/slide" Target="slides/slide236.xml"/><Relationship Id="rId478" Type="http://schemas.openxmlformats.org/officeDocument/2006/relationships/slide" Target="slides/slide474.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 Id="rId503" Type="http://schemas.openxmlformats.org/officeDocument/2006/relationships/slide" Target="slides/slide499.xml"/><Relationship Id="rId545" Type="http://schemas.openxmlformats.org/officeDocument/2006/relationships/slide" Target="slides/slide541.xml"/><Relationship Id="rId8" Type="http://schemas.openxmlformats.org/officeDocument/2006/relationships/slide" Target="slides/slide4.xml"/><Relationship Id="rId142" Type="http://schemas.openxmlformats.org/officeDocument/2006/relationships/slide" Target="slides/slide13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447" Type="http://schemas.openxmlformats.org/officeDocument/2006/relationships/slide" Target="slides/slide443.xml"/><Relationship Id="rId251" Type="http://schemas.openxmlformats.org/officeDocument/2006/relationships/slide" Target="slides/slide247.xml"/><Relationship Id="rId489" Type="http://schemas.openxmlformats.org/officeDocument/2006/relationships/slide" Target="slides/slide485.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514" Type="http://schemas.openxmlformats.org/officeDocument/2006/relationships/slide" Target="slides/slide510.xml"/><Relationship Id="rId556" Type="http://schemas.openxmlformats.org/officeDocument/2006/relationships/slide" Target="slides/slide552.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416" Type="http://schemas.openxmlformats.org/officeDocument/2006/relationships/slide" Target="slides/slide412.xml"/><Relationship Id="rId220" Type="http://schemas.openxmlformats.org/officeDocument/2006/relationships/slide" Target="slides/slide216.xml"/><Relationship Id="rId458" Type="http://schemas.openxmlformats.org/officeDocument/2006/relationships/slide" Target="slides/slide454.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525" Type="http://schemas.openxmlformats.org/officeDocument/2006/relationships/slide" Target="slides/slide521.xml"/><Relationship Id="rId567" Type="http://schemas.openxmlformats.org/officeDocument/2006/relationships/slide" Target="slides/slide563.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 Id="rId427" Type="http://schemas.openxmlformats.org/officeDocument/2006/relationships/slide" Target="slides/slide423.xml"/><Relationship Id="rId469" Type="http://schemas.openxmlformats.org/officeDocument/2006/relationships/slide" Target="slides/slide465.xml"/><Relationship Id="rId26" Type="http://schemas.openxmlformats.org/officeDocument/2006/relationships/slide" Target="slides/slide22.xml"/><Relationship Id="rId231" Type="http://schemas.openxmlformats.org/officeDocument/2006/relationships/slide" Target="slides/slide227.xml"/><Relationship Id="rId273" Type="http://schemas.openxmlformats.org/officeDocument/2006/relationships/slide" Target="slides/slide269.xml"/><Relationship Id="rId329" Type="http://schemas.openxmlformats.org/officeDocument/2006/relationships/slide" Target="slides/slide325.xml"/><Relationship Id="rId480" Type="http://schemas.openxmlformats.org/officeDocument/2006/relationships/slide" Target="slides/slide476.xml"/><Relationship Id="rId536" Type="http://schemas.openxmlformats.org/officeDocument/2006/relationships/slide" Target="slides/slide532.xml"/><Relationship Id="rId68" Type="http://schemas.openxmlformats.org/officeDocument/2006/relationships/slide" Target="slides/slide64.xml"/><Relationship Id="rId133" Type="http://schemas.openxmlformats.org/officeDocument/2006/relationships/slide" Target="slides/slide129.xml"/><Relationship Id="rId175" Type="http://schemas.openxmlformats.org/officeDocument/2006/relationships/slide" Target="slides/slide171.xml"/><Relationship Id="rId340" Type="http://schemas.openxmlformats.org/officeDocument/2006/relationships/slide" Target="slides/slide336.xml"/><Relationship Id="rId578" Type="http://schemas.openxmlformats.org/officeDocument/2006/relationships/viewProps" Target="viewProps.xml"/><Relationship Id="rId200" Type="http://schemas.openxmlformats.org/officeDocument/2006/relationships/slide" Target="slides/slide196.xml"/><Relationship Id="rId382" Type="http://schemas.openxmlformats.org/officeDocument/2006/relationships/slide" Target="slides/slide378.xml"/><Relationship Id="rId438" Type="http://schemas.openxmlformats.org/officeDocument/2006/relationships/slide" Target="slides/slide434.xml"/><Relationship Id="rId242" Type="http://schemas.openxmlformats.org/officeDocument/2006/relationships/slide" Target="slides/slide238.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37" Type="http://schemas.openxmlformats.org/officeDocument/2006/relationships/slide" Target="slides/slide33.xml"/><Relationship Id="rId79" Type="http://schemas.openxmlformats.org/officeDocument/2006/relationships/slide" Target="slides/slide75.xml"/><Relationship Id="rId102" Type="http://schemas.openxmlformats.org/officeDocument/2006/relationships/slide" Target="slides/slide98.xml"/><Relationship Id="rId144" Type="http://schemas.openxmlformats.org/officeDocument/2006/relationships/slide" Target="slides/slide140.xml"/><Relationship Id="rId547" Type="http://schemas.openxmlformats.org/officeDocument/2006/relationships/slide" Target="slides/slide543.xml"/><Relationship Id="rId90" Type="http://schemas.openxmlformats.org/officeDocument/2006/relationships/slide" Target="slides/slide86.xml"/><Relationship Id="rId186" Type="http://schemas.openxmlformats.org/officeDocument/2006/relationships/slide" Target="slides/slide182.xml"/><Relationship Id="rId351" Type="http://schemas.openxmlformats.org/officeDocument/2006/relationships/slide" Target="slides/slide347.xml"/><Relationship Id="rId393" Type="http://schemas.openxmlformats.org/officeDocument/2006/relationships/slide" Target="slides/slide389.xml"/><Relationship Id="rId407" Type="http://schemas.openxmlformats.org/officeDocument/2006/relationships/slide" Target="slides/slide403.xml"/><Relationship Id="rId449" Type="http://schemas.openxmlformats.org/officeDocument/2006/relationships/slide" Target="slides/slide445.xml"/><Relationship Id="rId211" Type="http://schemas.openxmlformats.org/officeDocument/2006/relationships/slide" Target="slides/slide207.xml"/><Relationship Id="rId253" Type="http://schemas.openxmlformats.org/officeDocument/2006/relationships/slide" Target="slides/slide249.xml"/><Relationship Id="rId295" Type="http://schemas.openxmlformats.org/officeDocument/2006/relationships/slide" Target="slides/slide291.xml"/><Relationship Id="rId309" Type="http://schemas.openxmlformats.org/officeDocument/2006/relationships/slide" Target="slides/slide305.xml"/><Relationship Id="rId460" Type="http://schemas.openxmlformats.org/officeDocument/2006/relationships/slide" Target="slides/slide456.xml"/><Relationship Id="rId516" Type="http://schemas.openxmlformats.org/officeDocument/2006/relationships/slide" Target="slides/slide512.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155" Type="http://schemas.openxmlformats.org/officeDocument/2006/relationships/slide" Target="slides/slide151.xml"/><Relationship Id="rId197" Type="http://schemas.openxmlformats.org/officeDocument/2006/relationships/slide" Target="slides/slide193.xml"/><Relationship Id="rId362" Type="http://schemas.openxmlformats.org/officeDocument/2006/relationships/slide" Target="slides/slide358.xml"/><Relationship Id="rId418" Type="http://schemas.openxmlformats.org/officeDocument/2006/relationships/slide" Target="slides/slide414.xml"/><Relationship Id="rId222" Type="http://schemas.openxmlformats.org/officeDocument/2006/relationships/slide" Target="slides/slide218.xml"/><Relationship Id="rId264" Type="http://schemas.openxmlformats.org/officeDocument/2006/relationships/slide" Target="slides/slide260.xml"/><Relationship Id="rId471" Type="http://schemas.openxmlformats.org/officeDocument/2006/relationships/slide" Target="slides/slide467.xml"/><Relationship Id="rId17" Type="http://schemas.openxmlformats.org/officeDocument/2006/relationships/slide" Target="slides/slide13.xml"/><Relationship Id="rId59" Type="http://schemas.openxmlformats.org/officeDocument/2006/relationships/slide" Target="slides/slide55.xml"/><Relationship Id="rId124" Type="http://schemas.openxmlformats.org/officeDocument/2006/relationships/slide" Target="slides/slide120.xml"/><Relationship Id="rId527" Type="http://schemas.openxmlformats.org/officeDocument/2006/relationships/slide" Target="slides/slide523.xml"/><Relationship Id="rId569" Type="http://schemas.openxmlformats.org/officeDocument/2006/relationships/slide" Target="slides/slide565.xml"/><Relationship Id="rId70" Type="http://schemas.openxmlformats.org/officeDocument/2006/relationships/slide" Target="slides/slide66.xml"/><Relationship Id="rId166" Type="http://schemas.openxmlformats.org/officeDocument/2006/relationships/slide" Target="slides/slide162.xml"/><Relationship Id="rId331" Type="http://schemas.openxmlformats.org/officeDocument/2006/relationships/slide" Target="slides/slide327.xml"/><Relationship Id="rId373" Type="http://schemas.openxmlformats.org/officeDocument/2006/relationships/slide" Target="slides/slide369.xml"/><Relationship Id="rId429" Type="http://schemas.openxmlformats.org/officeDocument/2006/relationships/slide" Target="slides/slide425.xml"/><Relationship Id="rId580" Type="http://schemas.openxmlformats.org/officeDocument/2006/relationships/tableStyles" Target="tableStyles.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28" Type="http://schemas.openxmlformats.org/officeDocument/2006/relationships/slide" Target="slides/slide24.xml"/><Relationship Id="rId275" Type="http://schemas.openxmlformats.org/officeDocument/2006/relationships/slide" Target="slides/slide271.xml"/><Relationship Id="rId300" Type="http://schemas.openxmlformats.org/officeDocument/2006/relationships/slide" Target="slides/slide296.xml"/><Relationship Id="rId482" Type="http://schemas.openxmlformats.org/officeDocument/2006/relationships/slide" Target="slides/slide478.xml"/><Relationship Id="rId538" Type="http://schemas.openxmlformats.org/officeDocument/2006/relationships/slide" Target="slides/slide534.xml"/><Relationship Id="rId81" Type="http://schemas.openxmlformats.org/officeDocument/2006/relationships/slide" Target="slides/slide77.xml"/><Relationship Id="rId135" Type="http://schemas.openxmlformats.org/officeDocument/2006/relationships/slide" Target="slides/slide131.xml"/><Relationship Id="rId177" Type="http://schemas.openxmlformats.org/officeDocument/2006/relationships/slide" Target="slides/slide173.xml"/><Relationship Id="rId342" Type="http://schemas.openxmlformats.org/officeDocument/2006/relationships/slide" Target="slides/slide338.xml"/><Relationship Id="rId384" Type="http://schemas.openxmlformats.org/officeDocument/2006/relationships/slide" Target="slides/slide380.xml"/><Relationship Id="rId202" Type="http://schemas.openxmlformats.org/officeDocument/2006/relationships/slide" Target="slides/slide198.xml"/><Relationship Id="rId244" Type="http://schemas.openxmlformats.org/officeDocument/2006/relationships/slide" Target="slides/slide240.xml"/><Relationship Id="rId39" Type="http://schemas.openxmlformats.org/officeDocument/2006/relationships/slide" Target="slides/slide35.xml"/><Relationship Id="rId286" Type="http://schemas.openxmlformats.org/officeDocument/2006/relationships/slide" Target="slides/slide282.xml"/><Relationship Id="rId451" Type="http://schemas.openxmlformats.org/officeDocument/2006/relationships/slide" Target="slides/slide447.xml"/><Relationship Id="rId493" Type="http://schemas.openxmlformats.org/officeDocument/2006/relationships/slide" Target="slides/slide489.xml"/><Relationship Id="rId507" Type="http://schemas.openxmlformats.org/officeDocument/2006/relationships/slide" Target="slides/slide503.xml"/><Relationship Id="rId549" Type="http://schemas.openxmlformats.org/officeDocument/2006/relationships/slide" Target="slides/slide545.xml"/><Relationship Id="rId50" Type="http://schemas.openxmlformats.org/officeDocument/2006/relationships/slide" Target="slides/slide46.xml"/><Relationship Id="rId104" Type="http://schemas.openxmlformats.org/officeDocument/2006/relationships/slide" Target="slides/slide100.xml"/><Relationship Id="rId146" Type="http://schemas.openxmlformats.org/officeDocument/2006/relationships/slide" Target="slides/slide142.xml"/><Relationship Id="rId188" Type="http://schemas.openxmlformats.org/officeDocument/2006/relationships/slide" Target="slides/slide184.xml"/><Relationship Id="rId311" Type="http://schemas.openxmlformats.org/officeDocument/2006/relationships/slide" Target="slides/slide307.xml"/><Relationship Id="rId353" Type="http://schemas.openxmlformats.org/officeDocument/2006/relationships/slide" Target="slides/slide349.xml"/><Relationship Id="rId395" Type="http://schemas.openxmlformats.org/officeDocument/2006/relationships/slide" Target="slides/slide391.xml"/><Relationship Id="rId409" Type="http://schemas.openxmlformats.org/officeDocument/2006/relationships/slide" Target="slides/slide405.xml"/><Relationship Id="rId560" Type="http://schemas.openxmlformats.org/officeDocument/2006/relationships/slide" Target="slides/slide556.xml"/><Relationship Id="rId92" Type="http://schemas.openxmlformats.org/officeDocument/2006/relationships/slide" Target="slides/slide88.xml"/><Relationship Id="rId213" Type="http://schemas.openxmlformats.org/officeDocument/2006/relationships/slide" Target="slides/slide209.xml"/><Relationship Id="rId420" Type="http://schemas.openxmlformats.org/officeDocument/2006/relationships/slide" Target="slides/slide416.xml"/><Relationship Id="rId255" Type="http://schemas.openxmlformats.org/officeDocument/2006/relationships/slide" Target="slides/slide251.xml"/><Relationship Id="rId297" Type="http://schemas.openxmlformats.org/officeDocument/2006/relationships/slide" Target="slides/slide293.xml"/><Relationship Id="rId462" Type="http://schemas.openxmlformats.org/officeDocument/2006/relationships/slide" Target="slides/slide458.xml"/><Relationship Id="rId518" Type="http://schemas.openxmlformats.org/officeDocument/2006/relationships/slide" Target="slides/slide514.xml"/><Relationship Id="rId115" Type="http://schemas.openxmlformats.org/officeDocument/2006/relationships/slide" Target="slides/slide111.xml"/><Relationship Id="rId157" Type="http://schemas.openxmlformats.org/officeDocument/2006/relationships/slide" Target="slides/slide153.xml"/><Relationship Id="rId322" Type="http://schemas.openxmlformats.org/officeDocument/2006/relationships/slide" Target="slides/slide318.xml"/><Relationship Id="rId364" Type="http://schemas.openxmlformats.org/officeDocument/2006/relationships/slide" Target="slides/slide360.xml"/><Relationship Id="rId61" Type="http://schemas.openxmlformats.org/officeDocument/2006/relationships/slide" Target="slides/slide57.xml"/><Relationship Id="rId199" Type="http://schemas.openxmlformats.org/officeDocument/2006/relationships/slide" Target="slides/slide195.xml"/><Relationship Id="rId571" Type="http://schemas.openxmlformats.org/officeDocument/2006/relationships/slide" Target="slides/slide567.xml"/><Relationship Id="rId19" Type="http://schemas.openxmlformats.org/officeDocument/2006/relationships/slide" Target="slides/slide15.xml"/><Relationship Id="rId224" Type="http://schemas.openxmlformats.org/officeDocument/2006/relationships/slide" Target="slides/slide220.xml"/><Relationship Id="rId266" Type="http://schemas.openxmlformats.org/officeDocument/2006/relationships/slide" Target="slides/slide262.xml"/><Relationship Id="rId431" Type="http://schemas.openxmlformats.org/officeDocument/2006/relationships/slide" Target="slides/slide427.xml"/><Relationship Id="rId473" Type="http://schemas.openxmlformats.org/officeDocument/2006/relationships/slide" Target="slides/slide469.xml"/><Relationship Id="rId529" Type="http://schemas.openxmlformats.org/officeDocument/2006/relationships/slide" Target="slides/slide525.xml"/><Relationship Id="rId30" Type="http://schemas.openxmlformats.org/officeDocument/2006/relationships/slide" Target="slides/slide26.xml"/><Relationship Id="rId126" Type="http://schemas.openxmlformats.org/officeDocument/2006/relationships/slide" Target="slides/slide122.xml"/><Relationship Id="rId168" Type="http://schemas.openxmlformats.org/officeDocument/2006/relationships/slide" Target="slides/slide164.xml"/><Relationship Id="rId333" Type="http://schemas.openxmlformats.org/officeDocument/2006/relationships/slide" Target="slides/slide329.xml"/><Relationship Id="rId540" Type="http://schemas.openxmlformats.org/officeDocument/2006/relationships/slide" Target="slides/slide536.xml"/><Relationship Id="rId72" Type="http://schemas.openxmlformats.org/officeDocument/2006/relationships/slide" Target="slides/slide68.xml"/><Relationship Id="rId375" Type="http://schemas.openxmlformats.org/officeDocument/2006/relationships/slide" Target="slides/slide371.xml"/><Relationship Id="rId3" Type="http://schemas.openxmlformats.org/officeDocument/2006/relationships/customXml" Target="../customXml/item3.xml"/><Relationship Id="rId235" Type="http://schemas.openxmlformats.org/officeDocument/2006/relationships/slide" Target="slides/slide231.xml"/><Relationship Id="rId277" Type="http://schemas.openxmlformats.org/officeDocument/2006/relationships/slide" Target="slides/slide273.xml"/><Relationship Id="rId400" Type="http://schemas.openxmlformats.org/officeDocument/2006/relationships/slide" Target="slides/slide396.xml"/><Relationship Id="rId442" Type="http://schemas.openxmlformats.org/officeDocument/2006/relationships/slide" Target="slides/slide438.xml"/><Relationship Id="rId484" Type="http://schemas.openxmlformats.org/officeDocument/2006/relationships/slide" Target="slides/slide480.xml"/><Relationship Id="rId137" Type="http://schemas.openxmlformats.org/officeDocument/2006/relationships/slide" Target="slides/slide133.xml"/><Relationship Id="rId302" Type="http://schemas.openxmlformats.org/officeDocument/2006/relationships/slide" Target="slides/slide298.xml"/><Relationship Id="rId344" Type="http://schemas.openxmlformats.org/officeDocument/2006/relationships/slide" Target="slides/slide340.xml"/><Relationship Id="rId41" Type="http://schemas.openxmlformats.org/officeDocument/2006/relationships/slide" Target="slides/slide37.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51" Type="http://schemas.openxmlformats.org/officeDocument/2006/relationships/slide" Target="slides/slide547.xml"/><Relationship Id="rId190" Type="http://schemas.openxmlformats.org/officeDocument/2006/relationships/slide" Target="slides/slide186.xml"/><Relationship Id="rId204" Type="http://schemas.openxmlformats.org/officeDocument/2006/relationships/slide" Target="slides/slide200.xml"/><Relationship Id="rId246" Type="http://schemas.openxmlformats.org/officeDocument/2006/relationships/slide" Target="slides/slide242.xml"/><Relationship Id="rId288" Type="http://schemas.openxmlformats.org/officeDocument/2006/relationships/slide" Target="slides/slide284.xml"/><Relationship Id="rId411" Type="http://schemas.openxmlformats.org/officeDocument/2006/relationships/slide" Target="slides/slide407.xml"/><Relationship Id="rId453" Type="http://schemas.openxmlformats.org/officeDocument/2006/relationships/slide" Target="slides/slide449.xml"/><Relationship Id="rId509" Type="http://schemas.openxmlformats.org/officeDocument/2006/relationships/slide" Target="slides/slide505.xml"/><Relationship Id="rId106" Type="http://schemas.openxmlformats.org/officeDocument/2006/relationships/slide" Target="slides/slide102.xml"/><Relationship Id="rId313" Type="http://schemas.openxmlformats.org/officeDocument/2006/relationships/slide" Target="slides/slide309.xml"/><Relationship Id="rId495" Type="http://schemas.openxmlformats.org/officeDocument/2006/relationships/slide" Target="slides/slide491.xml"/><Relationship Id="rId10" Type="http://schemas.openxmlformats.org/officeDocument/2006/relationships/slide" Target="slides/slide6.xml"/><Relationship Id="rId52" Type="http://schemas.openxmlformats.org/officeDocument/2006/relationships/slide" Target="slides/slide48.xml"/><Relationship Id="rId94" Type="http://schemas.openxmlformats.org/officeDocument/2006/relationships/slide" Target="slides/slide90.xml"/><Relationship Id="rId148" Type="http://schemas.openxmlformats.org/officeDocument/2006/relationships/slide" Target="slides/slide144.xml"/><Relationship Id="rId355" Type="http://schemas.openxmlformats.org/officeDocument/2006/relationships/slide" Target="slides/slide351.xml"/><Relationship Id="rId397" Type="http://schemas.openxmlformats.org/officeDocument/2006/relationships/slide" Target="slides/slide393.xml"/><Relationship Id="rId520" Type="http://schemas.openxmlformats.org/officeDocument/2006/relationships/slide" Target="slides/slide516.xml"/><Relationship Id="rId562" Type="http://schemas.openxmlformats.org/officeDocument/2006/relationships/slide" Target="slides/slide558.xml"/><Relationship Id="rId215" Type="http://schemas.openxmlformats.org/officeDocument/2006/relationships/slide" Target="slides/slide211.xml"/><Relationship Id="rId257" Type="http://schemas.openxmlformats.org/officeDocument/2006/relationships/slide" Target="slides/slide253.xml"/><Relationship Id="rId422" Type="http://schemas.openxmlformats.org/officeDocument/2006/relationships/slide" Target="slides/slide418.xml"/><Relationship Id="rId464" Type="http://schemas.openxmlformats.org/officeDocument/2006/relationships/slide" Target="slides/slide460.xml"/><Relationship Id="rId299" Type="http://schemas.openxmlformats.org/officeDocument/2006/relationships/slide" Target="slides/slide295.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573" Type="http://schemas.openxmlformats.org/officeDocument/2006/relationships/slide" Target="slides/slide569.xml"/><Relationship Id="rId226" Type="http://schemas.openxmlformats.org/officeDocument/2006/relationships/slide" Target="slides/slide222.xml"/><Relationship Id="rId433" Type="http://schemas.openxmlformats.org/officeDocument/2006/relationships/slide" Target="slides/slide429.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 Type="http://schemas.openxmlformats.org/officeDocument/2006/relationships/slide" Target="slides/slide1.xml"/><Relationship Id="rId237" Type="http://schemas.openxmlformats.org/officeDocument/2006/relationships/slide" Target="slides/slide233.xml"/><Relationship Id="rId444" Type="http://schemas.openxmlformats.org/officeDocument/2006/relationships/slide" Target="slides/slide440.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85" Type="http://schemas.openxmlformats.org/officeDocument/2006/relationships/slide" Target="slides/slide81.xml"/><Relationship Id="rId150" Type="http://schemas.openxmlformats.org/officeDocument/2006/relationships/slide" Target="slides/slide146.xml"/><Relationship Id="rId248" Type="http://schemas.openxmlformats.org/officeDocument/2006/relationships/slide" Target="slides/slide244.xml"/><Relationship Id="rId455" Type="http://schemas.openxmlformats.org/officeDocument/2006/relationships/slide" Target="slides/slide451.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 Id="rId96" Type="http://schemas.openxmlformats.org/officeDocument/2006/relationships/slide" Target="slides/slide92.xml"/><Relationship Id="rId161" Type="http://schemas.openxmlformats.org/officeDocument/2006/relationships/slide" Target="slides/slide157.xml"/><Relationship Id="rId399" Type="http://schemas.openxmlformats.org/officeDocument/2006/relationships/slide" Target="slides/slide395.xml"/><Relationship Id="rId259" Type="http://schemas.openxmlformats.org/officeDocument/2006/relationships/slide" Target="slides/slide255.xml"/><Relationship Id="rId466" Type="http://schemas.openxmlformats.org/officeDocument/2006/relationships/slide" Target="slides/slide462.xml"/><Relationship Id="rId23" Type="http://schemas.openxmlformats.org/officeDocument/2006/relationships/slide" Target="slides/slide19.xml"/><Relationship Id="rId119" Type="http://schemas.openxmlformats.org/officeDocument/2006/relationships/slide" Target="slides/slide115.xml"/><Relationship Id="rId326" Type="http://schemas.openxmlformats.org/officeDocument/2006/relationships/slide" Target="slides/slide322.xml"/><Relationship Id="rId533" Type="http://schemas.openxmlformats.org/officeDocument/2006/relationships/slide" Target="slides/slide529.xml"/><Relationship Id="rId172" Type="http://schemas.openxmlformats.org/officeDocument/2006/relationships/slide" Target="slides/slide168.xml"/><Relationship Id="rId477" Type="http://schemas.openxmlformats.org/officeDocument/2006/relationships/slide" Target="slides/slide473.xml"/><Relationship Id="rId337" Type="http://schemas.openxmlformats.org/officeDocument/2006/relationships/slide" Target="slides/slide3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C88880-A126-4084-AC05-E74F054CF106}" type="doc">
      <dgm:prSet loTypeId="urn:microsoft.com/office/officeart/2005/8/layout/default#1" loCatId="list" qsTypeId="urn:microsoft.com/office/officeart/2005/8/quickstyle/3d3" qsCatId="3D" csTypeId="urn:microsoft.com/office/officeart/2005/8/colors/accent1_2" csCatId="accent1" phldr="1"/>
      <dgm:spPr/>
      <dgm:t>
        <a:bodyPr/>
        <a:lstStyle/>
        <a:p>
          <a:endParaRPr lang="en-US"/>
        </a:p>
      </dgm:t>
    </dgm:pt>
    <dgm:pt modelId="{A3D54504-BE68-4BD4-8D6C-182F37542169}">
      <dgm:prSet phldrT="[Text]"/>
      <dgm:spPr/>
      <dgm:t>
        <a:bodyPr/>
        <a:lstStyle/>
        <a:p>
          <a:r>
            <a:rPr lang="en-US" dirty="0"/>
            <a:t>Virtual Processor 1</a:t>
          </a:r>
        </a:p>
      </dgm:t>
    </dgm:pt>
    <dgm:pt modelId="{1DC3FB1C-21F4-4321-B55C-548B529A9CBD}" type="parTrans" cxnId="{26CC4CD4-E56F-4999-B627-D2948ADA5A59}">
      <dgm:prSet/>
      <dgm:spPr/>
      <dgm:t>
        <a:bodyPr/>
        <a:lstStyle/>
        <a:p>
          <a:endParaRPr lang="en-US"/>
        </a:p>
      </dgm:t>
    </dgm:pt>
    <dgm:pt modelId="{B82425E2-084A-402F-AB8E-AC6B441725A7}" type="sibTrans" cxnId="{26CC4CD4-E56F-4999-B627-D2948ADA5A59}">
      <dgm:prSet/>
      <dgm:spPr/>
      <dgm:t>
        <a:bodyPr/>
        <a:lstStyle/>
        <a:p>
          <a:endParaRPr lang="en-US"/>
        </a:p>
      </dgm:t>
    </dgm:pt>
    <dgm:pt modelId="{DA0B3F4F-E3DC-4B13-8CE2-B7C58DD807F6}">
      <dgm:prSet phldrT="[Text]"/>
      <dgm:spPr/>
      <dgm:t>
        <a:bodyPr/>
        <a:lstStyle/>
        <a:p>
          <a:r>
            <a:rPr lang="en-US" dirty="0" err="1"/>
            <a:t>VP2</a:t>
          </a:r>
          <a:endParaRPr lang="en-US" dirty="0"/>
        </a:p>
      </dgm:t>
    </dgm:pt>
    <dgm:pt modelId="{2B1AE079-E423-4549-9727-A6A5DB45DE35}" type="parTrans" cxnId="{37DD2F72-7657-4188-90B8-9832CA30C6A5}">
      <dgm:prSet/>
      <dgm:spPr/>
      <dgm:t>
        <a:bodyPr/>
        <a:lstStyle/>
        <a:p>
          <a:endParaRPr lang="en-US"/>
        </a:p>
      </dgm:t>
    </dgm:pt>
    <dgm:pt modelId="{40429957-1B25-4737-8588-BFAE943749E9}" type="sibTrans" cxnId="{37DD2F72-7657-4188-90B8-9832CA30C6A5}">
      <dgm:prSet/>
      <dgm:spPr/>
      <dgm:t>
        <a:bodyPr/>
        <a:lstStyle/>
        <a:p>
          <a:endParaRPr lang="en-US"/>
        </a:p>
      </dgm:t>
    </dgm:pt>
    <dgm:pt modelId="{71B32B21-7FD7-48FB-904E-089F8233F72F}">
      <dgm:prSet phldrT="[Text]"/>
      <dgm:spPr/>
      <dgm:t>
        <a:bodyPr/>
        <a:lstStyle/>
        <a:p>
          <a:r>
            <a:rPr lang="en-US" dirty="0" err="1"/>
            <a:t>VPn</a:t>
          </a:r>
          <a:endParaRPr lang="en-US" dirty="0"/>
        </a:p>
      </dgm:t>
    </dgm:pt>
    <dgm:pt modelId="{AC85D7A0-779E-494C-BDDE-136B19884E53}" type="parTrans" cxnId="{F3C81C3F-D480-4155-8702-19202F300BE7}">
      <dgm:prSet/>
      <dgm:spPr/>
      <dgm:t>
        <a:bodyPr/>
        <a:lstStyle/>
        <a:p>
          <a:endParaRPr lang="en-US"/>
        </a:p>
      </dgm:t>
    </dgm:pt>
    <dgm:pt modelId="{9173DA25-521E-4D58-9F88-1D5C245B9C6D}" type="sibTrans" cxnId="{F3C81C3F-D480-4155-8702-19202F300BE7}">
      <dgm:prSet/>
      <dgm:spPr/>
      <dgm:t>
        <a:bodyPr/>
        <a:lstStyle/>
        <a:p>
          <a:endParaRPr lang="en-US"/>
        </a:p>
      </dgm:t>
    </dgm:pt>
    <dgm:pt modelId="{4C4A8D47-9DD7-488B-95C9-ABF97AF53C3F}">
      <dgm:prSet phldrT="[Text]"/>
      <dgm:spPr/>
      <dgm:t>
        <a:bodyPr/>
        <a:lstStyle/>
        <a:p>
          <a:r>
            <a:rPr lang="en-US" dirty="0"/>
            <a:t>RTOS</a:t>
          </a:r>
        </a:p>
      </dgm:t>
    </dgm:pt>
    <dgm:pt modelId="{FD478E0C-F0D5-4AC0-8E15-37CF7C5733BD}" type="parTrans" cxnId="{B492C11B-B64C-485D-B107-3936315668D3}">
      <dgm:prSet/>
      <dgm:spPr/>
      <dgm:t>
        <a:bodyPr/>
        <a:lstStyle/>
        <a:p>
          <a:endParaRPr lang="en-US"/>
        </a:p>
      </dgm:t>
    </dgm:pt>
    <dgm:pt modelId="{55C24A98-3289-44D9-8786-55657E36DBC8}" type="sibTrans" cxnId="{B492C11B-B64C-485D-B107-3936315668D3}">
      <dgm:prSet/>
      <dgm:spPr/>
      <dgm:t>
        <a:bodyPr/>
        <a:lstStyle/>
        <a:p>
          <a:endParaRPr lang="en-US"/>
        </a:p>
      </dgm:t>
    </dgm:pt>
    <dgm:pt modelId="{3BC76647-8DC4-4A27-99A7-2C2369AECCA9}">
      <dgm:prSet phldrT="[Text]"/>
      <dgm:spPr/>
      <dgm:t>
        <a:bodyPr/>
        <a:lstStyle/>
        <a:p>
          <a:r>
            <a:rPr lang="en-US" dirty="0"/>
            <a:t>HW </a:t>
          </a:r>
        </a:p>
      </dgm:t>
    </dgm:pt>
    <dgm:pt modelId="{A3528B02-CFA2-43BB-8008-F9FA9DC8336D}" type="parTrans" cxnId="{720F13DC-F551-43C9-A75B-66773C7AF4CC}">
      <dgm:prSet/>
      <dgm:spPr/>
      <dgm:t>
        <a:bodyPr/>
        <a:lstStyle/>
        <a:p>
          <a:endParaRPr lang="en-US"/>
        </a:p>
      </dgm:t>
    </dgm:pt>
    <dgm:pt modelId="{D22FA2EA-252E-4612-9199-C8FB3E615277}" type="sibTrans" cxnId="{720F13DC-F551-43C9-A75B-66773C7AF4CC}">
      <dgm:prSet/>
      <dgm:spPr/>
      <dgm:t>
        <a:bodyPr/>
        <a:lstStyle/>
        <a:p>
          <a:endParaRPr lang="en-US"/>
        </a:p>
      </dgm:t>
    </dgm:pt>
    <dgm:pt modelId="{0343A0F9-1E83-4876-9662-C3A23053827F}">
      <dgm:prSet phldrT="[Text]"/>
      <dgm:spPr>
        <a:noFill/>
        <a:effectLst/>
        <a:scene3d>
          <a:camera prst="orthographicFront">
            <a:rot lat="0" lon="0" rev="0"/>
          </a:camera>
          <a:lightRig rig="contrasting" dir="t">
            <a:rot lat="0" lon="0" rev="1200000"/>
          </a:lightRig>
        </a:scene3d>
        <a:sp3d contourW="19050" prstMaterial="metal"/>
      </dgm:spPr>
      <dgm:t>
        <a:bodyPr/>
        <a:lstStyle/>
        <a:p>
          <a:r>
            <a:rPr lang="en-US" baseline="0" dirty="0">
              <a:solidFill>
                <a:schemeClr val="tx1"/>
              </a:solidFill>
            </a:rPr>
            <a:t>…</a:t>
          </a:r>
        </a:p>
      </dgm:t>
    </dgm:pt>
    <dgm:pt modelId="{1E2ADB5C-D229-4425-907A-D19D5178F102}" type="sibTrans" cxnId="{68E5F8C4-FBA1-4F76-A5E5-0C394DF84C48}">
      <dgm:prSet/>
      <dgm:spPr/>
      <dgm:t>
        <a:bodyPr/>
        <a:lstStyle/>
        <a:p>
          <a:endParaRPr lang="en-US"/>
        </a:p>
      </dgm:t>
    </dgm:pt>
    <dgm:pt modelId="{A8200766-685E-492E-89A4-9A0947E6ED89}" type="parTrans" cxnId="{68E5F8C4-FBA1-4F76-A5E5-0C394DF84C48}">
      <dgm:prSet/>
      <dgm:spPr/>
      <dgm:t>
        <a:bodyPr/>
        <a:lstStyle/>
        <a:p>
          <a:endParaRPr lang="en-US"/>
        </a:p>
      </dgm:t>
    </dgm:pt>
    <dgm:pt modelId="{CDAB701A-32FE-4B9A-8774-5DE7EF2015EF}" type="pres">
      <dgm:prSet presAssocID="{75C88880-A126-4084-AC05-E74F054CF106}" presName="diagram" presStyleCnt="0">
        <dgm:presLayoutVars>
          <dgm:dir/>
          <dgm:resizeHandles val="exact"/>
        </dgm:presLayoutVars>
      </dgm:prSet>
      <dgm:spPr/>
      <dgm:t>
        <a:bodyPr/>
        <a:lstStyle/>
        <a:p>
          <a:endParaRPr lang="en-US"/>
        </a:p>
      </dgm:t>
    </dgm:pt>
    <dgm:pt modelId="{7302E3CD-EB45-40DF-AD8A-2C9036F71C9E}" type="pres">
      <dgm:prSet presAssocID="{A3D54504-BE68-4BD4-8D6C-182F37542169}" presName="node" presStyleLbl="node1" presStyleIdx="0" presStyleCnt="6">
        <dgm:presLayoutVars>
          <dgm:bulletEnabled val="1"/>
        </dgm:presLayoutVars>
      </dgm:prSet>
      <dgm:spPr/>
      <dgm:t>
        <a:bodyPr/>
        <a:lstStyle/>
        <a:p>
          <a:endParaRPr lang="en-US"/>
        </a:p>
      </dgm:t>
    </dgm:pt>
    <dgm:pt modelId="{B79A98C7-840A-415C-ACA5-B9E66BC9DFCD}" type="pres">
      <dgm:prSet presAssocID="{B82425E2-084A-402F-AB8E-AC6B441725A7}" presName="sibTrans" presStyleCnt="0"/>
      <dgm:spPr/>
    </dgm:pt>
    <dgm:pt modelId="{792B8B74-2019-47B1-97BF-C4D9C521C198}" type="pres">
      <dgm:prSet presAssocID="{DA0B3F4F-E3DC-4B13-8CE2-B7C58DD807F6}" presName="node" presStyleLbl="node1" presStyleIdx="1" presStyleCnt="6">
        <dgm:presLayoutVars>
          <dgm:bulletEnabled val="1"/>
        </dgm:presLayoutVars>
      </dgm:prSet>
      <dgm:spPr/>
      <dgm:t>
        <a:bodyPr/>
        <a:lstStyle/>
        <a:p>
          <a:endParaRPr lang="en-US"/>
        </a:p>
      </dgm:t>
    </dgm:pt>
    <dgm:pt modelId="{F4CF725B-A0E9-4C65-BD19-06F3B36251A8}" type="pres">
      <dgm:prSet presAssocID="{40429957-1B25-4737-8588-BFAE943749E9}" presName="sibTrans" presStyleCnt="0"/>
      <dgm:spPr/>
    </dgm:pt>
    <dgm:pt modelId="{506A3D43-30A6-4626-BB9F-CB8573983793}" type="pres">
      <dgm:prSet presAssocID="{0343A0F9-1E83-4876-9662-C3A23053827F}" presName="node" presStyleLbl="node1" presStyleIdx="2" presStyleCnt="6">
        <dgm:presLayoutVars>
          <dgm:bulletEnabled val="1"/>
        </dgm:presLayoutVars>
      </dgm:prSet>
      <dgm:spPr/>
      <dgm:t>
        <a:bodyPr/>
        <a:lstStyle/>
        <a:p>
          <a:endParaRPr lang="en-US"/>
        </a:p>
      </dgm:t>
    </dgm:pt>
    <dgm:pt modelId="{055CC0FF-AB7C-4621-90DC-FB1DB876E6B2}" type="pres">
      <dgm:prSet presAssocID="{1E2ADB5C-D229-4425-907A-D19D5178F102}" presName="sibTrans" presStyleCnt="0"/>
      <dgm:spPr/>
    </dgm:pt>
    <dgm:pt modelId="{FD91E4B6-7770-4D0D-B894-774AFDC35BC0}" type="pres">
      <dgm:prSet presAssocID="{71B32B21-7FD7-48FB-904E-089F8233F72F}" presName="node" presStyleLbl="node1" presStyleIdx="3" presStyleCnt="6">
        <dgm:presLayoutVars>
          <dgm:bulletEnabled val="1"/>
        </dgm:presLayoutVars>
      </dgm:prSet>
      <dgm:spPr/>
      <dgm:t>
        <a:bodyPr/>
        <a:lstStyle/>
        <a:p>
          <a:endParaRPr lang="en-US"/>
        </a:p>
      </dgm:t>
    </dgm:pt>
    <dgm:pt modelId="{4778BA52-65FC-415A-9D28-627B471337D1}" type="pres">
      <dgm:prSet presAssocID="{9173DA25-521E-4D58-9F88-1D5C245B9C6D}" presName="sibTrans" presStyleCnt="0"/>
      <dgm:spPr/>
    </dgm:pt>
    <dgm:pt modelId="{8F7813B0-8C94-4FBD-A2C8-9E9BEDA8E0B4}" type="pres">
      <dgm:prSet presAssocID="{4C4A8D47-9DD7-488B-95C9-ABF97AF53C3F}" presName="node" presStyleLbl="node1" presStyleIdx="4" presStyleCnt="6" custScaleX="289574">
        <dgm:presLayoutVars>
          <dgm:bulletEnabled val="1"/>
        </dgm:presLayoutVars>
      </dgm:prSet>
      <dgm:spPr/>
      <dgm:t>
        <a:bodyPr/>
        <a:lstStyle/>
        <a:p>
          <a:endParaRPr lang="en-US"/>
        </a:p>
      </dgm:t>
    </dgm:pt>
    <dgm:pt modelId="{5788B475-A6AF-4A66-831B-EC21769E2690}" type="pres">
      <dgm:prSet presAssocID="{55C24A98-3289-44D9-8786-55657E36DBC8}" presName="sibTrans" presStyleCnt="0"/>
      <dgm:spPr/>
    </dgm:pt>
    <dgm:pt modelId="{5EF87429-5B3E-46E3-8B56-AA5C78814A15}" type="pres">
      <dgm:prSet presAssocID="{3BC76647-8DC4-4A27-99A7-2C2369AECCA9}" presName="node" presStyleLbl="node1" presStyleIdx="5" presStyleCnt="6" custScaleX="286426">
        <dgm:presLayoutVars>
          <dgm:bulletEnabled val="1"/>
        </dgm:presLayoutVars>
      </dgm:prSet>
      <dgm:spPr/>
      <dgm:t>
        <a:bodyPr/>
        <a:lstStyle/>
        <a:p>
          <a:endParaRPr lang="en-US"/>
        </a:p>
      </dgm:t>
    </dgm:pt>
  </dgm:ptLst>
  <dgm:cxnLst>
    <dgm:cxn modelId="{98FC389F-96C2-4735-801E-22FB8C58EA01}" type="presOf" srcId="{75C88880-A126-4084-AC05-E74F054CF106}" destId="{CDAB701A-32FE-4B9A-8774-5DE7EF2015EF}" srcOrd="0" destOrd="0" presId="urn:microsoft.com/office/officeart/2005/8/layout/default#1"/>
    <dgm:cxn modelId="{D37FE2B6-C0BE-4A14-B4C3-55C16641A513}" type="presOf" srcId="{71B32B21-7FD7-48FB-904E-089F8233F72F}" destId="{FD91E4B6-7770-4D0D-B894-774AFDC35BC0}" srcOrd="0" destOrd="0" presId="urn:microsoft.com/office/officeart/2005/8/layout/default#1"/>
    <dgm:cxn modelId="{26CC4CD4-E56F-4999-B627-D2948ADA5A59}" srcId="{75C88880-A126-4084-AC05-E74F054CF106}" destId="{A3D54504-BE68-4BD4-8D6C-182F37542169}" srcOrd="0" destOrd="0" parTransId="{1DC3FB1C-21F4-4321-B55C-548B529A9CBD}" sibTransId="{B82425E2-084A-402F-AB8E-AC6B441725A7}"/>
    <dgm:cxn modelId="{720F13DC-F551-43C9-A75B-66773C7AF4CC}" srcId="{75C88880-A126-4084-AC05-E74F054CF106}" destId="{3BC76647-8DC4-4A27-99A7-2C2369AECCA9}" srcOrd="5" destOrd="0" parTransId="{A3528B02-CFA2-43BB-8008-F9FA9DC8336D}" sibTransId="{D22FA2EA-252E-4612-9199-C8FB3E615277}"/>
    <dgm:cxn modelId="{DAF5112D-7B58-4E8D-97D8-EEDD856323BF}" type="presOf" srcId="{0343A0F9-1E83-4876-9662-C3A23053827F}" destId="{506A3D43-30A6-4626-BB9F-CB8573983793}" srcOrd="0" destOrd="0" presId="urn:microsoft.com/office/officeart/2005/8/layout/default#1"/>
    <dgm:cxn modelId="{68C87EDE-DED2-4C9F-9948-FD00ECFAC07B}" type="presOf" srcId="{3BC76647-8DC4-4A27-99A7-2C2369AECCA9}" destId="{5EF87429-5B3E-46E3-8B56-AA5C78814A15}" srcOrd="0" destOrd="0" presId="urn:microsoft.com/office/officeart/2005/8/layout/default#1"/>
    <dgm:cxn modelId="{F3C81C3F-D480-4155-8702-19202F300BE7}" srcId="{75C88880-A126-4084-AC05-E74F054CF106}" destId="{71B32B21-7FD7-48FB-904E-089F8233F72F}" srcOrd="3" destOrd="0" parTransId="{AC85D7A0-779E-494C-BDDE-136B19884E53}" sibTransId="{9173DA25-521E-4D58-9F88-1D5C245B9C6D}"/>
    <dgm:cxn modelId="{50488327-2D36-478C-AFC0-062B31E19C2A}" type="presOf" srcId="{DA0B3F4F-E3DC-4B13-8CE2-B7C58DD807F6}" destId="{792B8B74-2019-47B1-97BF-C4D9C521C198}" srcOrd="0" destOrd="0" presId="urn:microsoft.com/office/officeart/2005/8/layout/default#1"/>
    <dgm:cxn modelId="{B8E6714F-57D4-4395-981A-590E5041F083}" type="presOf" srcId="{A3D54504-BE68-4BD4-8D6C-182F37542169}" destId="{7302E3CD-EB45-40DF-AD8A-2C9036F71C9E}" srcOrd="0" destOrd="0" presId="urn:microsoft.com/office/officeart/2005/8/layout/default#1"/>
    <dgm:cxn modelId="{B492C11B-B64C-485D-B107-3936315668D3}" srcId="{75C88880-A126-4084-AC05-E74F054CF106}" destId="{4C4A8D47-9DD7-488B-95C9-ABF97AF53C3F}" srcOrd="4" destOrd="0" parTransId="{FD478E0C-F0D5-4AC0-8E15-37CF7C5733BD}" sibTransId="{55C24A98-3289-44D9-8786-55657E36DBC8}"/>
    <dgm:cxn modelId="{37DD2F72-7657-4188-90B8-9832CA30C6A5}" srcId="{75C88880-A126-4084-AC05-E74F054CF106}" destId="{DA0B3F4F-E3DC-4B13-8CE2-B7C58DD807F6}" srcOrd="1" destOrd="0" parTransId="{2B1AE079-E423-4549-9727-A6A5DB45DE35}" sibTransId="{40429957-1B25-4737-8588-BFAE943749E9}"/>
    <dgm:cxn modelId="{B252D22D-88E1-4437-B011-D8B8C800531B}" type="presOf" srcId="{4C4A8D47-9DD7-488B-95C9-ABF97AF53C3F}" destId="{8F7813B0-8C94-4FBD-A2C8-9E9BEDA8E0B4}" srcOrd="0" destOrd="0" presId="urn:microsoft.com/office/officeart/2005/8/layout/default#1"/>
    <dgm:cxn modelId="{68E5F8C4-FBA1-4F76-A5E5-0C394DF84C48}" srcId="{75C88880-A126-4084-AC05-E74F054CF106}" destId="{0343A0F9-1E83-4876-9662-C3A23053827F}" srcOrd="2" destOrd="0" parTransId="{A8200766-685E-492E-89A4-9A0947E6ED89}" sibTransId="{1E2ADB5C-D229-4425-907A-D19D5178F102}"/>
    <dgm:cxn modelId="{F7267E0A-93EE-4DB7-AA6C-04E716D22C19}" type="presParOf" srcId="{CDAB701A-32FE-4B9A-8774-5DE7EF2015EF}" destId="{7302E3CD-EB45-40DF-AD8A-2C9036F71C9E}" srcOrd="0" destOrd="0" presId="urn:microsoft.com/office/officeart/2005/8/layout/default#1"/>
    <dgm:cxn modelId="{880DCAE2-751E-448A-A7FC-09DC1259EC4A}" type="presParOf" srcId="{CDAB701A-32FE-4B9A-8774-5DE7EF2015EF}" destId="{B79A98C7-840A-415C-ACA5-B9E66BC9DFCD}" srcOrd="1" destOrd="0" presId="urn:microsoft.com/office/officeart/2005/8/layout/default#1"/>
    <dgm:cxn modelId="{62DA0BFD-580B-440C-A5D6-3CF43366B050}" type="presParOf" srcId="{CDAB701A-32FE-4B9A-8774-5DE7EF2015EF}" destId="{792B8B74-2019-47B1-97BF-C4D9C521C198}" srcOrd="2" destOrd="0" presId="urn:microsoft.com/office/officeart/2005/8/layout/default#1"/>
    <dgm:cxn modelId="{E53B3599-C3BF-44EB-A68B-D4679FAFB101}" type="presParOf" srcId="{CDAB701A-32FE-4B9A-8774-5DE7EF2015EF}" destId="{F4CF725B-A0E9-4C65-BD19-06F3B36251A8}" srcOrd="3" destOrd="0" presId="urn:microsoft.com/office/officeart/2005/8/layout/default#1"/>
    <dgm:cxn modelId="{E13E0FC1-7C51-47A1-89E6-25A2CD99667D}" type="presParOf" srcId="{CDAB701A-32FE-4B9A-8774-5DE7EF2015EF}" destId="{506A3D43-30A6-4626-BB9F-CB8573983793}" srcOrd="4" destOrd="0" presId="urn:microsoft.com/office/officeart/2005/8/layout/default#1"/>
    <dgm:cxn modelId="{C7B47FC2-D55A-4329-BD8E-A26EE346E51E}" type="presParOf" srcId="{CDAB701A-32FE-4B9A-8774-5DE7EF2015EF}" destId="{055CC0FF-AB7C-4621-90DC-FB1DB876E6B2}" srcOrd="5" destOrd="0" presId="urn:microsoft.com/office/officeart/2005/8/layout/default#1"/>
    <dgm:cxn modelId="{010C1ABF-9E3F-4B51-953F-36FF6736CDE0}" type="presParOf" srcId="{CDAB701A-32FE-4B9A-8774-5DE7EF2015EF}" destId="{FD91E4B6-7770-4D0D-B894-774AFDC35BC0}" srcOrd="6" destOrd="0" presId="urn:microsoft.com/office/officeart/2005/8/layout/default#1"/>
    <dgm:cxn modelId="{ACBB6DED-F6A2-41BA-B1C3-E4A36DFB286D}" type="presParOf" srcId="{CDAB701A-32FE-4B9A-8774-5DE7EF2015EF}" destId="{4778BA52-65FC-415A-9D28-627B471337D1}" srcOrd="7" destOrd="0" presId="urn:microsoft.com/office/officeart/2005/8/layout/default#1"/>
    <dgm:cxn modelId="{75995B83-855A-433E-A1F7-560C97A6A6EF}" type="presParOf" srcId="{CDAB701A-32FE-4B9A-8774-5DE7EF2015EF}" destId="{8F7813B0-8C94-4FBD-A2C8-9E9BEDA8E0B4}" srcOrd="8" destOrd="0" presId="urn:microsoft.com/office/officeart/2005/8/layout/default#1"/>
    <dgm:cxn modelId="{8068A3CF-3468-4156-8F7E-1BF99A2C5D0F}" type="presParOf" srcId="{CDAB701A-32FE-4B9A-8774-5DE7EF2015EF}" destId="{5788B475-A6AF-4A66-831B-EC21769E2690}" srcOrd="9" destOrd="0" presId="urn:microsoft.com/office/officeart/2005/8/layout/default#1"/>
    <dgm:cxn modelId="{85BDD0B4-7F3B-4472-9054-1F51EE19A885}" type="presParOf" srcId="{CDAB701A-32FE-4B9A-8774-5DE7EF2015EF}" destId="{5EF87429-5B3E-46E3-8B56-AA5C78814A15}" srcOrd="1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5909EE-98F1-4759-BC2C-0680C91BD2BC}" type="doc">
      <dgm:prSet loTypeId="urn:microsoft.com/office/officeart/2005/8/layout/lProcess2" loCatId="relationship" qsTypeId="urn:microsoft.com/office/officeart/2005/8/quickstyle/simple1" qsCatId="simple" csTypeId="urn:microsoft.com/office/officeart/2005/8/colors/accent0_3" csCatId="mainScheme" phldr="1"/>
      <dgm:spPr/>
      <dgm:t>
        <a:bodyPr/>
        <a:lstStyle/>
        <a:p>
          <a:endParaRPr lang="en-US"/>
        </a:p>
      </dgm:t>
    </dgm:pt>
    <dgm:pt modelId="{D9C527A2-BBBD-4FB1-93CD-0ACCDF9D102C}">
      <dgm:prSet phldrT="[Text]"/>
      <dgm:spPr/>
      <dgm:t>
        <a:bodyPr/>
        <a:lstStyle/>
        <a:p>
          <a:r>
            <a:rPr lang="en-US" dirty="0"/>
            <a:t>Flash</a:t>
          </a:r>
        </a:p>
      </dgm:t>
    </dgm:pt>
    <dgm:pt modelId="{FE31FD70-F23A-48A1-9B24-4C9128D983F6}" type="parTrans" cxnId="{EB84A99C-E308-42BD-8B96-DF5B04509165}">
      <dgm:prSet/>
      <dgm:spPr/>
      <dgm:t>
        <a:bodyPr/>
        <a:lstStyle/>
        <a:p>
          <a:endParaRPr lang="en-US"/>
        </a:p>
      </dgm:t>
    </dgm:pt>
    <dgm:pt modelId="{5DBF6179-6282-425A-8C92-13D4303E498E}" type="sibTrans" cxnId="{EB84A99C-E308-42BD-8B96-DF5B04509165}">
      <dgm:prSet/>
      <dgm:spPr/>
      <dgm:t>
        <a:bodyPr/>
        <a:lstStyle/>
        <a:p>
          <a:endParaRPr lang="en-US"/>
        </a:p>
      </dgm:t>
    </dgm:pt>
    <dgm:pt modelId="{C035B424-574D-498A-BC99-2AFDB5FA7DAB}">
      <dgm:prSet phldrT="[Text]"/>
      <dgm:spPr/>
      <dgm:t>
        <a:bodyPr/>
        <a:lstStyle/>
        <a:p>
          <a:r>
            <a:rPr lang="en-US" dirty="0"/>
            <a:t>Registers</a:t>
          </a:r>
        </a:p>
      </dgm:t>
    </dgm:pt>
    <dgm:pt modelId="{C75CE8CF-7CC8-4061-BD9F-0B39F941559D}">
      <dgm:prSet phldrT="[Text]"/>
      <dgm:spPr/>
      <dgm:t>
        <a:bodyPr/>
        <a:lstStyle/>
        <a:p>
          <a:r>
            <a:rPr lang="en-US" dirty="0"/>
            <a:t>CPU</a:t>
          </a:r>
        </a:p>
      </dgm:t>
    </dgm:pt>
    <dgm:pt modelId="{1D8E070E-C4D2-4797-9300-382966C53E71}" type="sibTrans" cxnId="{B5393F16-8D6A-414E-B67C-A9B2AD18AACA}">
      <dgm:prSet/>
      <dgm:spPr/>
      <dgm:t>
        <a:bodyPr/>
        <a:lstStyle/>
        <a:p>
          <a:endParaRPr lang="en-US"/>
        </a:p>
      </dgm:t>
    </dgm:pt>
    <dgm:pt modelId="{1AC6167A-D87D-42F8-BD33-CFF564B60415}" type="parTrans" cxnId="{B5393F16-8D6A-414E-B67C-A9B2AD18AACA}">
      <dgm:prSet/>
      <dgm:spPr/>
      <dgm:t>
        <a:bodyPr/>
        <a:lstStyle/>
        <a:p>
          <a:endParaRPr lang="en-US"/>
        </a:p>
      </dgm:t>
    </dgm:pt>
    <dgm:pt modelId="{2FC67123-69EB-49A5-B95E-0BF599E09D49}" type="sibTrans" cxnId="{68795C5A-00F2-4FF0-9208-17B9D1F752FE}">
      <dgm:prSet/>
      <dgm:spPr/>
      <dgm:t>
        <a:bodyPr/>
        <a:lstStyle/>
        <a:p>
          <a:endParaRPr lang="en-US"/>
        </a:p>
      </dgm:t>
    </dgm:pt>
    <dgm:pt modelId="{E954D56D-00ED-4326-B6D4-24F582CDC166}" type="parTrans" cxnId="{68795C5A-00F2-4FF0-9208-17B9D1F752FE}">
      <dgm:prSet/>
      <dgm:spPr/>
      <dgm:t>
        <a:bodyPr/>
        <a:lstStyle/>
        <a:p>
          <a:endParaRPr lang="en-US"/>
        </a:p>
      </dgm:t>
    </dgm:pt>
    <dgm:pt modelId="{82229744-FE60-4697-95F7-A31820DD67F6}">
      <dgm:prSet phldrT="[Text]"/>
      <dgm:spPr/>
      <dgm:t>
        <a:bodyPr/>
        <a:lstStyle/>
        <a:p>
          <a:r>
            <a:rPr lang="en-US" dirty="0"/>
            <a:t>STACK</a:t>
          </a:r>
        </a:p>
      </dgm:t>
    </dgm:pt>
    <dgm:pt modelId="{E597491B-D6B6-42E8-B562-33A152C1289A}">
      <dgm:prSet phldrT="[Text]"/>
      <dgm:spPr/>
      <dgm:t>
        <a:bodyPr/>
        <a:lstStyle/>
        <a:p>
          <a:r>
            <a:rPr lang="en-US" dirty="0"/>
            <a:t>HEAP</a:t>
          </a:r>
        </a:p>
      </dgm:t>
    </dgm:pt>
    <dgm:pt modelId="{25C172C2-43DB-4A87-9981-CA94936D45DB}">
      <dgm:prSet phldrT="[Text]"/>
      <dgm:spPr/>
      <dgm:t>
        <a:bodyPr/>
        <a:lstStyle/>
        <a:p>
          <a:r>
            <a:rPr lang="en-US" dirty="0"/>
            <a:t>RAM</a:t>
          </a:r>
        </a:p>
      </dgm:t>
    </dgm:pt>
    <dgm:pt modelId="{99BB1D4D-5273-4CAD-8C19-C9B33E1A5672}" type="sibTrans" cxnId="{4BF9FA51-8227-4813-A8C1-0F0F0705A97C}">
      <dgm:prSet/>
      <dgm:spPr/>
      <dgm:t>
        <a:bodyPr/>
        <a:lstStyle/>
        <a:p>
          <a:endParaRPr lang="en-US"/>
        </a:p>
      </dgm:t>
    </dgm:pt>
    <dgm:pt modelId="{89300760-9F81-4515-8798-00F73F91F9E5}" type="parTrans" cxnId="{4BF9FA51-8227-4813-A8C1-0F0F0705A97C}">
      <dgm:prSet/>
      <dgm:spPr/>
      <dgm:t>
        <a:bodyPr/>
        <a:lstStyle/>
        <a:p>
          <a:endParaRPr lang="en-US"/>
        </a:p>
      </dgm:t>
    </dgm:pt>
    <dgm:pt modelId="{108B2DB2-D84B-47DA-A5B0-D6085F5813A0}" type="sibTrans" cxnId="{3EAF483F-2BE6-46D9-B5BE-51F87AAD9F3D}">
      <dgm:prSet/>
      <dgm:spPr/>
      <dgm:t>
        <a:bodyPr/>
        <a:lstStyle/>
        <a:p>
          <a:endParaRPr lang="en-US"/>
        </a:p>
      </dgm:t>
    </dgm:pt>
    <dgm:pt modelId="{ACBA0F74-E67A-40B2-9234-A8E8A0425956}" type="parTrans" cxnId="{3EAF483F-2BE6-46D9-B5BE-51F87AAD9F3D}">
      <dgm:prSet/>
      <dgm:spPr/>
      <dgm:t>
        <a:bodyPr/>
        <a:lstStyle/>
        <a:p>
          <a:endParaRPr lang="en-US"/>
        </a:p>
      </dgm:t>
    </dgm:pt>
    <dgm:pt modelId="{70544206-3A6A-45FC-A77B-956451961116}" type="sibTrans" cxnId="{A9104FFE-FB5B-4D4A-9AFF-EA6522775671}">
      <dgm:prSet/>
      <dgm:spPr/>
      <dgm:t>
        <a:bodyPr/>
        <a:lstStyle/>
        <a:p>
          <a:endParaRPr lang="en-US"/>
        </a:p>
      </dgm:t>
    </dgm:pt>
    <dgm:pt modelId="{A8032E14-9C52-498F-998F-B91F2E153FCF}" type="parTrans" cxnId="{A9104FFE-FB5B-4D4A-9AFF-EA6522775671}">
      <dgm:prSet/>
      <dgm:spPr/>
      <dgm:t>
        <a:bodyPr/>
        <a:lstStyle/>
        <a:p>
          <a:endParaRPr lang="en-US"/>
        </a:p>
      </dgm:t>
    </dgm:pt>
    <dgm:pt modelId="{C2CDE7BE-B4BD-424B-8B15-E86D20602032}">
      <dgm:prSet phldrT="[Text]"/>
      <dgm:spPr/>
      <dgm:t>
        <a:bodyPr/>
        <a:lstStyle/>
        <a:p>
          <a:r>
            <a:rPr lang="en-US" dirty="0"/>
            <a:t>CODE</a:t>
          </a:r>
          <a:br>
            <a:rPr lang="en-US" dirty="0"/>
          </a:br>
          <a:r>
            <a:rPr lang="en-US" dirty="0"/>
            <a:t>(.text)</a:t>
          </a:r>
          <a:br>
            <a:rPr lang="en-US" dirty="0"/>
          </a:br>
          <a:r>
            <a:rPr lang="en-US" dirty="0"/>
            <a:t>(.</a:t>
          </a:r>
          <a:r>
            <a:rPr lang="en-US" dirty="0" err="1"/>
            <a:t>const</a:t>
          </a:r>
          <a:r>
            <a:rPr lang="en-US" dirty="0"/>
            <a:t>)</a:t>
          </a:r>
        </a:p>
      </dgm:t>
    </dgm:pt>
    <dgm:pt modelId="{F706F48A-65E8-4780-A656-1560D6A402BC}" type="sibTrans" cxnId="{9B9E441F-5C55-4B43-80B5-D57FBD2EDFC5}">
      <dgm:prSet/>
      <dgm:spPr/>
      <dgm:t>
        <a:bodyPr/>
        <a:lstStyle/>
        <a:p>
          <a:endParaRPr lang="en-US"/>
        </a:p>
      </dgm:t>
    </dgm:pt>
    <dgm:pt modelId="{FAAF5107-0945-46DA-8EB8-08192BD9AF96}" type="parTrans" cxnId="{9B9E441F-5C55-4B43-80B5-D57FBD2EDFC5}">
      <dgm:prSet/>
      <dgm:spPr/>
      <dgm:t>
        <a:bodyPr/>
        <a:lstStyle/>
        <a:p>
          <a:endParaRPr lang="en-US"/>
        </a:p>
      </dgm:t>
    </dgm:pt>
    <dgm:pt modelId="{8100CF0E-2733-41EE-A171-80E2D10269E5}">
      <dgm:prSet phldrT="[Text]"/>
      <dgm:spPr/>
      <dgm:t>
        <a:bodyPr/>
        <a:lstStyle/>
        <a:p>
          <a:r>
            <a:rPr lang="en-US" dirty="0"/>
            <a:t>DATA</a:t>
          </a:r>
          <a:br>
            <a:rPr lang="en-US" dirty="0"/>
          </a:br>
          <a:r>
            <a:rPr lang="en-US" dirty="0"/>
            <a:t>(.data)</a:t>
          </a:r>
          <a:br>
            <a:rPr lang="en-US" dirty="0"/>
          </a:br>
          <a:r>
            <a:rPr lang="en-US" dirty="0"/>
            <a:t>(.</a:t>
          </a:r>
          <a:r>
            <a:rPr lang="en-US" dirty="0" err="1"/>
            <a:t>bss</a:t>
          </a:r>
          <a:r>
            <a:rPr lang="en-US" dirty="0"/>
            <a:t>)</a:t>
          </a:r>
        </a:p>
      </dgm:t>
    </dgm:pt>
    <dgm:pt modelId="{033F03A8-D5E4-4BE7-906C-E0F2A47C8501}" type="parTrans" cxnId="{FE069955-72C1-4F16-BE00-B8C682D9397D}">
      <dgm:prSet/>
      <dgm:spPr/>
      <dgm:t>
        <a:bodyPr/>
        <a:lstStyle/>
        <a:p>
          <a:endParaRPr lang="en-US"/>
        </a:p>
      </dgm:t>
    </dgm:pt>
    <dgm:pt modelId="{D12541E8-3855-4CA5-8949-BCEDD7C46090}" type="sibTrans" cxnId="{FE069955-72C1-4F16-BE00-B8C682D9397D}">
      <dgm:prSet/>
      <dgm:spPr/>
      <dgm:t>
        <a:bodyPr/>
        <a:lstStyle/>
        <a:p>
          <a:endParaRPr lang="en-US"/>
        </a:p>
      </dgm:t>
    </dgm:pt>
    <dgm:pt modelId="{32F5CEDC-8A29-4340-8C38-393B0CA3CA33}" type="pres">
      <dgm:prSet presAssocID="{B95909EE-98F1-4759-BC2C-0680C91BD2BC}" presName="theList" presStyleCnt="0">
        <dgm:presLayoutVars>
          <dgm:dir/>
          <dgm:animLvl val="lvl"/>
          <dgm:resizeHandles val="exact"/>
        </dgm:presLayoutVars>
      </dgm:prSet>
      <dgm:spPr/>
      <dgm:t>
        <a:bodyPr/>
        <a:lstStyle/>
        <a:p>
          <a:endParaRPr lang="en-US"/>
        </a:p>
      </dgm:t>
    </dgm:pt>
    <dgm:pt modelId="{7AC2C7C0-E416-4BD8-A91A-5F7043647E98}" type="pres">
      <dgm:prSet presAssocID="{D9C527A2-BBBD-4FB1-93CD-0ACCDF9D102C}" presName="compNode" presStyleCnt="0"/>
      <dgm:spPr/>
    </dgm:pt>
    <dgm:pt modelId="{3E5B10B7-8336-4539-9BAD-09AD615177F0}" type="pres">
      <dgm:prSet presAssocID="{D9C527A2-BBBD-4FB1-93CD-0ACCDF9D102C}" presName="aNode" presStyleLbl="bgShp" presStyleIdx="0" presStyleCnt="3"/>
      <dgm:spPr/>
      <dgm:t>
        <a:bodyPr/>
        <a:lstStyle/>
        <a:p>
          <a:endParaRPr lang="en-US"/>
        </a:p>
      </dgm:t>
    </dgm:pt>
    <dgm:pt modelId="{9D279F76-8360-4099-8C98-24672D827037}" type="pres">
      <dgm:prSet presAssocID="{D9C527A2-BBBD-4FB1-93CD-0ACCDF9D102C}" presName="textNode" presStyleLbl="bgShp" presStyleIdx="0" presStyleCnt="3"/>
      <dgm:spPr/>
      <dgm:t>
        <a:bodyPr/>
        <a:lstStyle/>
        <a:p>
          <a:endParaRPr lang="en-US"/>
        </a:p>
      </dgm:t>
    </dgm:pt>
    <dgm:pt modelId="{25895A31-52B6-4DC3-98BC-EE3CADCF0BD0}" type="pres">
      <dgm:prSet presAssocID="{D9C527A2-BBBD-4FB1-93CD-0ACCDF9D102C}" presName="compChildNode" presStyleCnt="0"/>
      <dgm:spPr/>
    </dgm:pt>
    <dgm:pt modelId="{B9B75FE2-940B-4BDB-84CF-C35488DFDCC1}" type="pres">
      <dgm:prSet presAssocID="{D9C527A2-BBBD-4FB1-93CD-0ACCDF9D102C}" presName="theInnerList" presStyleCnt="0"/>
      <dgm:spPr/>
    </dgm:pt>
    <dgm:pt modelId="{4070BE65-6F4E-445E-9FAB-292B2A1D1ECD}" type="pres">
      <dgm:prSet presAssocID="{C2CDE7BE-B4BD-424B-8B15-E86D20602032}" presName="childNode" presStyleLbl="node1" presStyleIdx="0" presStyleCnt="5" custScaleY="50347">
        <dgm:presLayoutVars>
          <dgm:bulletEnabled val="1"/>
        </dgm:presLayoutVars>
      </dgm:prSet>
      <dgm:spPr/>
      <dgm:t>
        <a:bodyPr/>
        <a:lstStyle/>
        <a:p>
          <a:endParaRPr lang="en-US"/>
        </a:p>
      </dgm:t>
    </dgm:pt>
    <dgm:pt modelId="{EC0EF2F2-6A54-42DF-9F94-4C05E6E90D09}" type="pres">
      <dgm:prSet presAssocID="{D9C527A2-BBBD-4FB1-93CD-0ACCDF9D102C}" presName="aSpace" presStyleCnt="0"/>
      <dgm:spPr/>
    </dgm:pt>
    <dgm:pt modelId="{86A6D359-F647-4B41-80A8-83BB3D895C6A}" type="pres">
      <dgm:prSet presAssocID="{25C172C2-43DB-4A87-9981-CA94936D45DB}" presName="compNode" presStyleCnt="0"/>
      <dgm:spPr/>
    </dgm:pt>
    <dgm:pt modelId="{A286E18E-38D4-425B-B8F1-41905A44445A}" type="pres">
      <dgm:prSet presAssocID="{25C172C2-43DB-4A87-9981-CA94936D45DB}" presName="aNode" presStyleLbl="bgShp" presStyleIdx="1" presStyleCnt="3"/>
      <dgm:spPr/>
      <dgm:t>
        <a:bodyPr/>
        <a:lstStyle/>
        <a:p>
          <a:endParaRPr lang="en-US"/>
        </a:p>
      </dgm:t>
    </dgm:pt>
    <dgm:pt modelId="{89B8ECC1-0BC3-47CE-BE8F-6AA0016DC0CF}" type="pres">
      <dgm:prSet presAssocID="{25C172C2-43DB-4A87-9981-CA94936D45DB}" presName="textNode" presStyleLbl="bgShp" presStyleIdx="1" presStyleCnt="3"/>
      <dgm:spPr/>
      <dgm:t>
        <a:bodyPr/>
        <a:lstStyle/>
        <a:p>
          <a:endParaRPr lang="en-US"/>
        </a:p>
      </dgm:t>
    </dgm:pt>
    <dgm:pt modelId="{1CA56693-4990-4E82-B65F-9CF64ECDDEEC}" type="pres">
      <dgm:prSet presAssocID="{25C172C2-43DB-4A87-9981-CA94936D45DB}" presName="compChildNode" presStyleCnt="0"/>
      <dgm:spPr/>
    </dgm:pt>
    <dgm:pt modelId="{46B47EDC-8F03-4B8B-938A-9736D4B58737}" type="pres">
      <dgm:prSet presAssocID="{25C172C2-43DB-4A87-9981-CA94936D45DB}" presName="theInnerList" presStyleCnt="0"/>
      <dgm:spPr/>
    </dgm:pt>
    <dgm:pt modelId="{87A38462-CA6E-48A2-BA03-CFB010063D23}" type="pres">
      <dgm:prSet presAssocID="{E597491B-D6B6-42E8-B562-33A152C1289A}" presName="childNode" presStyleLbl="node1" presStyleIdx="1" presStyleCnt="5">
        <dgm:presLayoutVars>
          <dgm:bulletEnabled val="1"/>
        </dgm:presLayoutVars>
      </dgm:prSet>
      <dgm:spPr/>
      <dgm:t>
        <a:bodyPr/>
        <a:lstStyle/>
        <a:p>
          <a:endParaRPr lang="en-US"/>
        </a:p>
      </dgm:t>
    </dgm:pt>
    <dgm:pt modelId="{A68BE3B6-766F-4632-AF18-E96E75FA9CFF}" type="pres">
      <dgm:prSet presAssocID="{E597491B-D6B6-42E8-B562-33A152C1289A}" presName="aSpace2" presStyleCnt="0"/>
      <dgm:spPr/>
    </dgm:pt>
    <dgm:pt modelId="{02647F8C-CD5A-489D-95DE-EC7914A7FFC6}" type="pres">
      <dgm:prSet presAssocID="{82229744-FE60-4697-95F7-A31820DD67F6}" presName="childNode" presStyleLbl="node1" presStyleIdx="2" presStyleCnt="5">
        <dgm:presLayoutVars>
          <dgm:bulletEnabled val="1"/>
        </dgm:presLayoutVars>
      </dgm:prSet>
      <dgm:spPr/>
      <dgm:t>
        <a:bodyPr/>
        <a:lstStyle/>
        <a:p>
          <a:endParaRPr lang="en-US"/>
        </a:p>
      </dgm:t>
    </dgm:pt>
    <dgm:pt modelId="{261D762A-288C-4FE3-A767-AA563D4675AF}" type="pres">
      <dgm:prSet presAssocID="{82229744-FE60-4697-95F7-A31820DD67F6}" presName="aSpace2" presStyleCnt="0"/>
      <dgm:spPr/>
    </dgm:pt>
    <dgm:pt modelId="{A7C92BD3-3BEF-43CD-927D-DB3BE8642616}" type="pres">
      <dgm:prSet presAssocID="{8100CF0E-2733-41EE-A171-80E2D10269E5}" presName="childNode" presStyleLbl="node1" presStyleIdx="3" presStyleCnt="5">
        <dgm:presLayoutVars>
          <dgm:bulletEnabled val="1"/>
        </dgm:presLayoutVars>
      </dgm:prSet>
      <dgm:spPr/>
      <dgm:t>
        <a:bodyPr/>
        <a:lstStyle/>
        <a:p>
          <a:endParaRPr lang="en-US"/>
        </a:p>
      </dgm:t>
    </dgm:pt>
    <dgm:pt modelId="{5C081A49-7363-4C7B-9CE4-732211F167CF}" type="pres">
      <dgm:prSet presAssocID="{25C172C2-43DB-4A87-9981-CA94936D45DB}" presName="aSpace" presStyleCnt="0"/>
      <dgm:spPr/>
    </dgm:pt>
    <dgm:pt modelId="{04C5308E-D38F-46CB-A261-6CBC9D181D10}" type="pres">
      <dgm:prSet presAssocID="{C75CE8CF-7CC8-4061-BD9F-0B39F941559D}" presName="compNode" presStyleCnt="0"/>
      <dgm:spPr/>
    </dgm:pt>
    <dgm:pt modelId="{40AF701C-813E-4C56-A6CE-ACDAA5C16854}" type="pres">
      <dgm:prSet presAssocID="{C75CE8CF-7CC8-4061-BD9F-0B39F941559D}" presName="aNode" presStyleLbl="bgShp" presStyleIdx="2" presStyleCnt="3"/>
      <dgm:spPr/>
      <dgm:t>
        <a:bodyPr/>
        <a:lstStyle/>
        <a:p>
          <a:endParaRPr lang="en-US"/>
        </a:p>
      </dgm:t>
    </dgm:pt>
    <dgm:pt modelId="{07C2E96D-F62C-4630-BC28-45B3B5BDD2CE}" type="pres">
      <dgm:prSet presAssocID="{C75CE8CF-7CC8-4061-BD9F-0B39F941559D}" presName="textNode" presStyleLbl="bgShp" presStyleIdx="2" presStyleCnt="3"/>
      <dgm:spPr/>
      <dgm:t>
        <a:bodyPr/>
        <a:lstStyle/>
        <a:p>
          <a:endParaRPr lang="en-US"/>
        </a:p>
      </dgm:t>
    </dgm:pt>
    <dgm:pt modelId="{DB43922B-A426-458C-882A-9A69047B5536}" type="pres">
      <dgm:prSet presAssocID="{C75CE8CF-7CC8-4061-BD9F-0B39F941559D}" presName="compChildNode" presStyleCnt="0"/>
      <dgm:spPr/>
    </dgm:pt>
    <dgm:pt modelId="{68244B50-13E8-4A31-803E-EA8FC7CB173C}" type="pres">
      <dgm:prSet presAssocID="{C75CE8CF-7CC8-4061-BD9F-0B39F941559D}" presName="theInnerList" presStyleCnt="0"/>
      <dgm:spPr/>
    </dgm:pt>
    <dgm:pt modelId="{DAB4A662-A129-4F37-B922-6C15CC2ABD0F}" type="pres">
      <dgm:prSet presAssocID="{C035B424-574D-498A-BC99-2AFDB5FA7DAB}" presName="childNode" presStyleLbl="node1" presStyleIdx="4" presStyleCnt="5" custScaleY="38178">
        <dgm:presLayoutVars>
          <dgm:bulletEnabled val="1"/>
        </dgm:presLayoutVars>
      </dgm:prSet>
      <dgm:spPr/>
      <dgm:t>
        <a:bodyPr/>
        <a:lstStyle/>
        <a:p>
          <a:endParaRPr lang="en-US"/>
        </a:p>
      </dgm:t>
    </dgm:pt>
  </dgm:ptLst>
  <dgm:cxnLst>
    <dgm:cxn modelId="{7F83BE30-7884-42F0-9B46-4510599122F0}" type="presOf" srcId="{25C172C2-43DB-4A87-9981-CA94936D45DB}" destId="{A286E18E-38D4-425B-B8F1-41905A44445A}" srcOrd="0" destOrd="0" presId="urn:microsoft.com/office/officeart/2005/8/layout/lProcess2"/>
    <dgm:cxn modelId="{80F7C2FC-424A-48C5-BEF2-4AD7AA703883}" type="presOf" srcId="{E597491B-D6B6-42E8-B562-33A152C1289A}" destId="{87A38462-CA6E-48A2-BA03-CFB010063D23}" srcOrd="0" destOrd="0" presId="urn:microsoft.com/office/officeart/2005/8/layout/lProcess2"/>
    <dgm:cxn modelId="{68795C5A-00F2-4FF0-9208-17B9D1F752FE}" srcId="{C75CE8CF-7CC8-4061-BD9F-0B39F941559D}" destId="{C035B424-574D-498A-BC99-2AFDB5FA7DAB}" srcOrd="0" destOrd="0" parTransId="{E954D56D-00ED-4326-B6D4-24F582CDC166}" sibTransId="{2FC67123-69EB-49A5-B95E-0BF599E09D49}"/>
    <dgm:cxn modelId="{EB84A99C-E308-42BD-8B96-DF5B04509165}" srcId="{B95909EE-98F1-4759-BC2C-0680C91BD2BC}" destId="{D9C527A2-BBBD-4FB1-93CD-0ACCDF9D102C}" srcOrd="0" destOrd="0" parTransId="{FE31FD70-F23A-48A1-9B24-4C9128D983F6}" sibTransId="{5DBF6179-6282-425A-8C92-13D4303E498E}"/>
    <dgm:cxn modelId="{A9104FFE-FB5B-4D4A-9AFF-EA6522775671}" srcId="{25C172C2-43DB-4A87-9981-CA94936D45DB}" destId="{E597491B-D6B6-42E8-B562-33A152C1289A}" srcOrd="0" destOrd="0" parTransId="{A8032E14-9C52-498F-998F-B91F2E153FCF}" sibTransId="{70544206-3A6A-45FC-A77B-956451961116}"/>
    <dgm:cxn modelId="{7433B459-0D77-4EDE-9640-FA09CA5ABE00}" type="presOf" srcId="{C035B424-574D-498A-BC99-2AFDB5FA7DAB}" destId="{DAB4A662-A129-4F37-B922-6C15CC2ABD0F}" srcOrd="0" destOrd="0" presId="urn:microsoft.com/office/officeart/2005/8/layout/lProcess2"/>
    <dgm:cxn modelId="{35BC0733-3DDF-41B7-8340-EF8B59C12F01}" type="presOf" srcId="{C75CE8CF-7CC8-4061-BD9F-0B39F941559D}" destId="{40AF701C-813E-4C56-A6CE-ACDAA5C16854}" srcOrd="0" destOrd="0" presId="urn:microsoft.com/office/officeart/2005/8/layout/lProcess2"/>
    <dgm:cxn modelId="{FE21600E-3F42-45AB-A05C-4DF1AD6C6B96}" type="presOf" srcId="{C75CE8CF-7CC8-4061-BD9F-0B39F941559D}" destId="{07C2E96D-F62C-4630-BC28-45B3B5BDD2CE}" srcOrd="1" destOrd="0" presId="urn:microsoft.com/office/officeart/2005/8/layout/lProcess2"/>
    <dgm:cxn modelId="{EF3ECBB4-316D-487C-A688-113F2CE55EED}" type="presOf" srcId="{B95909EE-98F1-4759-BC2C-0680C91BD2BC}" destId="{32F5CEDC-8A29-4340-8C38-393B0CA3CA33}" srcOrd="0" destOrd="0" presId="urn:microsoft.com/office/officeart/2005/8/layout/lProcess2"/>
    <dgm:cxn modelId="{4BF9FA51-8227-4813-A8C1-0F0F0705A97C}" srcId="{B95909EE-98F1-4759-BC2C-0680C91BD2BC}" destId="{25C172C2-43DB-4A87-9981-CA94936D45DB}" srcOrd="1" destOrd="0" parTransId="{89300760-9F81-4515-8798-00F73F91F9E5}" sibTransId="{99BB1D4D-5273-4CAD-8C19-C9B33E1A5672}"/>
    <dgm:cxn modelId="{93FB17CA-53E2-4064-8473-80946D9C970E}" type="presOf" srcId="{25C172C2-43DB-4A87-9981-CA94936D45DB}" destId="{89B8ECC1-0BC3-47CE-BE8F-6AA0016DC0CF}" srcOrd="1" destOrd="0" presId="urn:microsoft.com/office/officeart/2005/8/layout/lProcess2"/>
    <dgm:cxn modelId="{3EAF483F-2BE6-46D9-B5BE-51F87AAD9F3D}" srcId="{25C172C2-43DB-4A87-9981-CA94936D45DB}" destId="{82229744-FE60-4697-95F7-A31820DD67F6}" srcOrd="1" destOrd="0" parTransId="{ACBA0F74-E67A-40B2-9234-A8E8A0425956}" sibTransId="{108B2DB2-D84B-47DA-A5B0-D6085F5813A0}"/>
    <dgm:cxn modelId="{CF7BE5FE-9F29-4A9F-85A2-82E7FB17DEDE}" type="presOf" srcId="{8100CF0E-2733-41EE-A171-80E2D10269E5}" destId="{A7C92BD3-3BEF-43CD-927D-DB3BE8642616}" srcOrd="0" destOrd="0" presId="urn:microsoft.com/office/officeart/2005/8/layout/lProcess2"/>
    <dgm:cxn modelId="{3146B8E0-A6F3-48E3-BC51-972B55EEA09B}" type="presOf" srcId="{D9C527A2-BBBD-4FB1-93CD-0ACCDF9D102C}" destId="{3E5B10B7-8336-4539-9BAD-09AD615177F0}" srcOrd="0" destOrd="0" presId="urn:microsoft.com/office/officeart/2005/8/layout/lProcess2"/>
    <dgm:cxn modelId="{ED7673EF-6DCD-446B-9BDD-18F43F12832E}" type="presOf" srcId="{D9C527A2-BBBD-4FB1-93CD-0ACCDF9D102C}" destId="{9D279F76-8360-4099-8C98-24672D827037}" srcOrd="1" destOrd="0" presId="urn:microsoft.com/office/officeart/2005/8/layout/lProcess2"/>
    <dgm:cxn modelId="{FE069955-72C1-4F16-BE00-B8C682D9397D}" srcId="{25C172C2-43DB-4A87-9981-CA94936D45DB}" destId="{8100CF0E-2733-41EE-A171-80E2D10269E5}" srcOrd="2" destOrd="0" parTransId="{033F03A8-D5E4-4BE7-906C-E0F2A47C8501}" sibTransId="{D12541E8-3855-4CA5-8949-BCEDD7C46090}"/>
    <dgm:cxn modelId="{E273E79F-8F3F-47A6-9F9E-9011C8B805D0}" type="presOf" srcId="{C2CDE7BE-B4BD-424B-8B15-E86D20602032}" destId="{4070BE65-6F4E-445E-9FAB-292B2A1D1ECD}" srcOrd="0" destOrd="0" presId="urn:microsoft.com/office/officeart/2005/8/layout/lProcess2"/>
    <dgm:cxn modelId="{B5393F16-8D6A-414E-B67C-A9B2AD18AACA}" srcId="{B95909EE-98F1-4759-BC2C-0680C91BD2BC}" destId="{C75CE8CF-7CC8-4061-BD9F-0B39F941559D}" srcOrd="2" destOrd="0" parTransId="{1AC6167A-D87D-42F8-BD33-CFF564B60415}" sibTransId="{1D8E070E-C4D2-4797-9300-382966C53E71}"/>
    <dgm:cxn modelId="{5E9CA953-605B-476A-A255-5CD3567BE408}" type="presOf" srcId="{82229744-FE60-4697-95F7-A31820DD67F6}" destId="{02647F8C-CD5A-489D-95DE-EC7914A7FFC6}" srcOrd="0" destOrd="0" presId="urn:microsoft.com/office/officeart/2005/8/layout/lProcess2"/>
    <dgm:cxn modelId="{9B9E441F-5C55-4B43-80B5-D57FBD2EDFC5}" srcId="{D9C527A2-BBBD-4FB1-93CD-0ACCDF9D102C}" destId="{C2CDE7BE-B4BD-424B-8B15-E86D20602032}" srcOrd="0" destOrd="0" parTransId="{FAAF5107-0945-46DA-8EB8-08192BD9AF96}" sibTransId="{F706F48A-65E8-4780-A656-1560D6A402BC}"/>
    <dgm:cxn modelId="{1F084F09-5269-482C-9B94-097C434B746F}" type="presParOf" srcId="{32F5CEDC-8A29-4340-8C38-393B0CA3CA33}" destId="{7AC2C7C0-E416-4BD8-A91A-5F7043647E98}" srcOrd="0" destOrd="0" presId="urn:microsoft.com/office/officeart/2005/8/layout/lProcess2"/>
    <dgm:cxn modelId="{9C930550-8F68-47E4-A5D3-06E6F1F1A56C}" type="presParOf" srcId="{7AC2C7C0-E416-4BD8-A91A-5F7043647E98}" destId="{3E5B10B7-8336-4539-9BAD-09AD615177F0}" srcOrd="0" destOrd="0" presId="urn:microsoft.com/office/officeart/2005/8/layout/lProcess2"/>
    <dgm:cxn modelId="{AA31C1AC-AA24-41A1-8969-1E0F80E7B5D2}" type="presParOf" srcId="{7AC2C7C0-E416-4BD8-A91A-5F7043647E98}" destId="{9D279F76-8360-4099-8C98-24672D827037}" srcOrd="1" destOrd="0" presId="urn:microsoft.com/office/officeart/2005/8/layout/lProcess2"/>
    <dgm:cxn modelId="{1A34543D-9010-4B22-9B51-3B608556916B}" type="presParOf" srcId="{7AC2C7C0-E416-4BD8-A91A-5F7043647E98}" destId="{25895A31-52B6-4DC3-98BC-EE3CADCF0BD0}" srcOrd="2" destOrd="0" presId="urn:microsoft.com/office/officeart/2005/8/layout/lProcess2"/>
    <dgm:cxn modelId="{0D00C237-923A-4EE1-AB81-1EBB8AE4FCF0}" type="presParOf" srcId="{25895A31-52B6-4DC3-98BC-EE3CADCF0BD0}" destId="{B9B75FE2-940B-4BDB-84CF-C35488DFDCC1}" srcOrd="0" destOrd="0" presId="urn:microsoft.com/office/officeart/2005/8/layout/lProcess2"/>
    <dgm:cxn modelId="{ACCE812D-BE59-4BDF-B9FB-210DCE3C57A9}" type="presParOf" srcId="{B9B75FE2-940B-4BDB-84CF-C35488DFDCC1}" destId="{4070BE65-6F4E-445E-9FAB-292B2A1D1ECD}" srcOrd="0" destOrd="0" presId="urn:microsoft.com/office/officeart/2005/8/layout/lProcess2"/>
    <dgm:cxn modelId="{3CD95384-037B-4845-913E-B9F8F0978A0C}" type="presParOf" srcId="{32F5CEDC-8A29-4340-8C38-393B0CA3CA33}" destId="{EC0EF2F2-6A54-42DF-9F94-4C05E6E90D09}" srcOrd="1" destOrd="0" presId="urn:microsoft.com/office/officeart/2005/8/layout/lProcess2"/>
    <dgm:cxn modelId="{6F31B539-C828-40A7-9346-2C03EE2F32F8}" type="presParOf" srcId="{32F5CEDC-8A29-4340-8C38-393B0CA3CA33}" destId="{86A6D359-F647-4B41-80A8-83BB3D895C6A}" srcOrd="2" destOrd="0" presId="urn:microsoft.com/office/officeart/2005/8/layout/lProcess2"/>
    <dgm:cxn modelId="{F1FC83F9-8EB9-4C23-904B-CB2C670B9377}" type="presParOf" srcId="{86A6D359-F647-4B41-80A8-83BB3D895C6A}" destId="{A286E18E-38D4-425B-B8F1-41905A44445A}" srcOrd="0" destOrd="0" presId="urn:microsoft.com/office/officeart/2005/8/layout/lProcess2"/>
    <dgm:cxn modelId="{A2907B91-913E-41B6-AAA9-0F8F28DFBF9C}" type="presParOf" srcId="{86A6D359-F647-4B41-80A8-83BB3D895C6A}" destId="{89B8ECC1-0BC3-47CE-BE8F-6AA0016DC0CF}" srcOrd="1" destOrd="0" presId="urn:microsoft.com/office/officeart/2005/8/layout/lProcess2"/>
    <dgm:cxn modelId="{EA002709-918D-407D-B8A7-E7F223E50FC9}" type="presParOf" srcId="{86A6D359-F647-4B41-80A8-83BB3D895C6A}" destId="{1CA56693-4990-4E82-B65F-9CF64ECDDEEC}" srcOrd="2" destOrd="0" presId="urn:microsoft.com/office/officeart/2005/8/layout/lProcess2"/>
    <dgm:cxn modelId="{0A217203-C0EC-4A66-8290-C3DDF2B439F2}" type="presParOf" srcId="{1CA56693-4990-4E82-B65F-9CF64ECDDEEC}" destId="{46B47EDC-8F03-4B8B-938A-9736D4B58737}" srcOrd="0" destOrd="0" presId="urn:microsoft.com/office/officeart/2005/8/layout/lProcess2"/>
    <dgm:cxn modelId="{E72A819D-2131-4C1C-8283-847507F9DB46}" type="presParOf" srcId="{46B47EDC-8F03-4B8B-938A-9736D4B58737}" destId="{87A38462-CA6E-48A2-BA03-CFB010063D23}" srcOrd="0" destOrd="0" presId="urn:microsoft.com/office/officeart/2005/8/layout/lProcess2"/>
    <dgm:cxn modelId="{F4E7E716-79AA-49E3-AC9D-A0FCA76BFD3F}" type="presParOf" srcId="{46B47EDC-8F03-4B8B-938A-9736D4B58737}" destId="{A68BE3B6-766F-4632-AF18-E96E75FA9CFF}" srcOrd="1" destOrd="0" presId="urn:microsoft.com/office/officeart/2005/8/layout/lProcess2"/>
    <dgm:cxn modelId="{20B00883-6508-4EC1-9473-73E0D9153369}" type="presParOf" srcId="{46B47EDC-8F03-4B8B-938A-9736D4B58737}" destId="{02647F8C-CD5A-489D-95DE-EC7914A7FFC6}" srcOrd="2" destOrd="0" presId="urn:microsoft.com/office/officeart/2005/8/layout/lProcess2"/>
    <dgm:cxn modelId="{066B1E00-B773-4F35-BB2F-2E5621FA60B5}" type="presParOf" srcId="{46B47EDC-8F03-4B8B-938A-9736D4B58737}" destId="{261D762A-288C-4FE3-A767-AA563D4675AF}" srcOrd="3" destOrd="0" presId="urn:microsoft.com/office/officeart/2005/8/layout/lProcess2"/>
    <dgm:cxn modelId="{E95A0E58-2A02-44D7-A78B-780157AEC8DC}" type="presParOf" srcId="{46B47EDC-8F03-4B8B-938A-9736D4B58737}" destId="{A7C92BD3-3BEF-43CD-927D-DB3BE8642616}" srcOrd="4" destOrd="0" presId="urn:microsoft.com/office/officeart/2005/8/layout/lProcess2"/>
    <dgm:cxn modelId="{2E291B50-0897-4D9E-9672-9330AE817486}" type="presParOf" srcId="{32F5CEDC-8A29-4340-8C38-393B0CA3CA33}" destId="{5C081A49-7363-4C7B-9CE4-732211F167CF}" srcOrd="3" destOrd="0" presId="urn:microsoft.com/office/officeart/2005/8/layout/lProcess2"/>
    <dgm:cxn modelId="{A79F4432-8A94-4D99-AABE-18E614A84735}" type="presParOf" srcId="{32F5CEDC-8A29-4340-8C38-393B0CA3CA33}" destId="{04C5308E-D38F-46CB-A261-6CBC9D181D10}" srcOrd="4" destOrd="0" presId="urn:microsoft.com/office/officeart/2005/8/layout/lProcess2"/>
    <dgm:cxn modelId="{68EFDA18-BCE1-4EDB-A235-7EDA44990C34}" type="presParOf" srcId="{04C5308E-D38F-46CB-A261-6CBC9D181D10}" destId="{40AF701C-813E-4C56-A6CE-ACDAA5C16854}" srcOrd="0" destOrd="0" presId="urn:microsoft.com/office/officeart/2005/8/layout/lProcess2"/>
    <dgm:cxn modelId="{ACE6EEBD-E0E5-4995-AC0F-F4BF47B0E51F}" type="presParOf" srcId="{04C5308E-D38F-46CB-A261-6CBC9D181D10}" destId="{07C2E96D-F62C-4630-BC28-45B3B5BDD2CE}" srcOrd="1" destOrd="0" presId="urn:microsoft.com/office/officeart/2005/8/layout/lProcess2"/>
    <dgm:cxn modelId="{92FE2C94-6E95-4777-9170-BF6A201DC1FE}" type="presParOf" srcId="{04C5308E-D38F-46CB-A261-6CBC9D181D10}" destId="{DB43922B-A426-458C-882A-9A69047B5536}" srcOrd="2" destOrd="0" presId="urn:microsoft.com/office/officeart/2005/8/layout/lProcess2"/>
    <dgm:cxn modelId="{8F23B4A6-3DA9-4ACD-AFA8-E22BD17DEA86}" type="presParOf" srcId="{DB43922B-A426-458C-882A-9A69047B5536}" destId="{68244B50-13E8-4A31-803E-EA8FC7CB173C}" srcOrd="0" destOrd="0" presId="urn:microsoft.com/office/officeart/2005/8/layout/lProcess2"/>
    <dgm:cxn modelId="{C38E7C30-FCD7-4396-9848-CFD185E2DD6E}" type="presParOf" srcId="{68244B50-13E8-4A31-803E-EA8FC7CB173C}" destId="{DAB4A662-A129-4F37-B922-6C15CC2ABD0F}"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5909EE-98F1-4759-BC2C-0680C91BD2BC}" type="doc">
      <dgm:prSet loTypeId="urn:microsoft.com/office/officeart/2005/8/layout/lProcess2" loCatId="relationship" qsTypeId="urn:microsoft.com/office/officeart/2005/8/quickstyle/simple1" qsCatId="simple" csTypeId="urn:microsoft.com/office/officeart/2005/8/colors/accent0_3" csCatId="mainScheme" phldr="1"/>
      <dgm:spPr/>
      <dgm:t>
        <a:bodyPr/>
        <a:lstStyle/>
        <a:p>
          <a:endParaRPr lang="en-US"/>
        </a:p>
      </dgm:t>
    </dgm:pt>
    <dgm:pt modelId="{D9C527A2-BBBD-4FB1-93CD-0ACCDF9D102C}">
      <dgm:prSet phldrT="[Text]" custT="1"/>
      <dgm:spPr/>
      <dgm:t>
        <a:bodyPr/>
        <a:lstStyle/>
        <a:p>
          <a:r>
            <a:rPr lang="en-US" sz="4000" b="0" dirty="0"/>
            <a:t>Flash</a:t>
          </a:r>
        </a:p>
      </dgm:t>
    </dgm:pt>
    <dgm:pt modelId="{FE31FD70-F23A-48A1-9B24-4C9128D983F6}" type="parTrans" cxnId="{EB84A99C-E308-42BD-8B96-DF5B04509165}">
      <dgm:prSet/>
      <dgm:spPr/>
      <dgm:t>
        <a:bodyPr/>
        <a:lstStyle/>
        <a:p>
          <a:endParaRPr lang="en-US"/>
        </a:p>
      </dgm:t>
    </dgm:pt>
    <dgm:pt modelId="{5DBF6179-6282-425A-8C92-13D4303E498E}" type="sibTrans" cxnId="{EB84A99C-E308-42BD-8B96-DF5B04509165}">
      <dgm:prSet/>
      <dgm:spPr/>
      <dgm:t>
        <a:bodyPr/>
        <a:lstStyle/>
        <a:p>
          <a:endParaRPr lang="en-US"/>
        </a:p>
      </dgm:t>
    </dgm:pt>
    <dgm:pt modelId="{C035B424-574D-498A-BC99-2AFDB5FA7DAB}">
      <dgm:prSet phldrT="[Text]"/>
      <dgm:spPr/>
      <dgm:t>
        <a:bodyPr/>
        <a:lstStyle/>
        <a:p>
          <a:r>
            <a:rPr lang="en-US" dirty="0"/>
            <a:t>Registers</a:t>
          </a:r>
        </a:p>
      </dgm:t>
    </dgm:pt>
    <dgm:pt modelId="{C75CE8CF-7CC8-4061-BD9F-0B39F941559D}">
      <dgm:prSet phldrT="[Text]" custT="1"/>
      <dgm:spPr/>
      <dgm:t>
        <a:bodyPr/>
        <a:lstStyle/>
        <a:p>
          <a:r>
            <a:rPr lang="en-US" sz="3200" dirty="0"/>
            <a:t>CPU</a:t>
          </a:r>
        </a:p>
      </dgm:t>
    </dgm:pt>
    <dgm:pt modelId="{1D8E070E-C4D2-4797-9300-382966C53E71}" type="sibTrans" cxnId="{B5393F16-8D6A-414E-B67C-A9B2AD18AACA}">
      <dgm:prSet/>
      <dgm:spPr/>
      <dgm:t>
        <a:bodyPr/>
        <a:lstStyle/>
        <a:p>
          <a:endParaRPr lang="en-US"/>
        </a:p>
      </dgm:t>
    </dgm:pt>
    <dgm:pt modelId="{1AC6167A-D87D-42F8-BD33-CFF564B60415}" type="parTrans" cxnId="{B5393F16-8D6A-414E-B67C-A9B2AD18AACA}">
      <dgm:prSet/>
      <dgm:spPr/>
      <dgm:t>
        <a:bodyPr/>
        <a:lstStyle/>
        <a:p>
          <a:endParaRPr lang="en-US"/>
        </a:p>
      </dgm:t>
    </dgm:pt>
    <dgm:pt modelId="{2FC67123-69EB-49A5-B95E-0BF599E09D49}" type="sibTrans" cxnId="{68795C5A-00F2-4FF0-9208-17B9D1F752FE}">
      <dgm:prSet/>
      <dgm:spPr/>
      <dgm:t>
        <a:bodyPr/>
        <a:lstStyle/>
        <a:p>
          <a:endParaRPr lang="en-US"/>
        </a:p>
      </dgm:t>
    </dgm:pt>
    <dgm:pt modelId="{E954D56D-00ED-4326-B6D4-24F582CDC166}" type="parTrans" cxnId="{68795C5A-00F2-4FF0-9208-17B9D1F752FE}">
      <dgm:prSet/>
      <dgm:spPr/>
      <dgm:t>
        <a:bodyPr/>
        <a:lstStyle/>
        <a:p>
          <a:endParaRPr lang="en-US"/>
        </a:p>
      </dgm:t>
    </dgm:pt>
    <dgm:pt modelId="{E597491B-D6B6-42E8-B562-33A152C1289A}">
      <dgm:prSet phldrT="[Text]" custT="1"/>
      <dgm:spPr/>
      <dgm:t>
        <a:bodyPr/>
        <a:lstStyle/>
        <a:p>
          <a:r>
            <a:rPr lang="en-US" sz="1800" dirty="0"/>
            <a:t>HEAP</a:t>
          </a:r>
        </a:p>
      </dgm:t>
    </dgm:pt>
    <dgm:pt modelId="{25C172C2-43DB-4A87-9981-CA94936D45DB}">
      <dgm:prSet phldrT="[Text]"/>
      <dgm:spPr/>
      <dgm:t>
        <a:bodyPr/>
        <a:lstStyle/>
        <a:p>
          <a:r>
            <a:rPr lang="en-US" dirty="0"/>
            <a:t>RAM</a:t>
          </a:r>
        </a:p>
      </dgm:t>
    </dgm:pt>
    <dgm:pt modelId="{99BB1D4D-5273-4CAD-8C19-C9B33E1A5672}" type="sibTrans" cxnId="{4BF9FA51-8227-4813-A8C1-0F0F0705A97C}">
      <dgm:prSet/>
      <dgm:spPr/>
      <dgm:t>
        <a:bodyPr/>
        <a:lstStyle/>
        <a:p>
          <a:endParaRPr lang="en-US"/>
        </a:p>
      </dgm:t>
    </dgm:pt>
    <dgm:pt modelId="{89300760-9F81-4515-8798-00F73F91F9E5}" type="parTrans" cxnId="{4BF9FA51-8227-4813-A8C1-0F0F0705A97C}">
      <dgm:prSet/>
      <dgm:spPr/>
      <dgm:t>
        <a:bodyPr/>
        <a:lstStyle/>
        <a:p>
          <a:endParaRPr lang="en-US"/>
        </a:p>
      </dgm:t>
    </dgm:pt>
    <dgm:pt modelId="{70544206-3A6A-45FC-A77B-956451961116}" type="sibTrans" cxnId="{A9104FFE-FB5B-4D4A-9AFF-EA6522775671}">
      <dgm:prSet/>
      <dgm:spPr/>
      <dgm:t>
        <a:bodyPr/>
        <a:lstStyle/>
        <a:p>
          <a:endParaRPr lang="en-US"/>
        </a:p>
      </dgm:t>
    </dgm:pt>
    <dgm:pt modelId="{A8032E14-9C52-498F-998F-B91F2E153FCF}" type="parTrans" cxnId="{A9104FFE-FB5B-4D4A-9AFF-EA6522775671}">
      <dgm:prSet/>
      <dgm:spPr/>
      <dgm:t>
        <a:bodyPr/>
        <a:lstStyle/>
        <a:p>
          <a:endParaRPr lang="en-US"/>
        </a:p>
      </dgm:t>
    </dgm:pt>
    <dgm:pt modelId="{C2CDE7BE-B4BD-424B-8B15-E86D20602032}">
      <dgm:prSet phldrT="[Text]"/>
      <dgm:spPr/>
      <dgm:t>
        <a:bodyPr/>
        <a:lstStyle/>
        <a:p>
          <a:r>
            <a:rPr lang="en-US" dirty="0"/>
            <a:t>CODE</a:t>
          </a:r>
          <a:br>
            <a:rPr lang="en-US" dirty="0"/>
          </a:br>
          <a:r>
            <a:rPr lang="en-US" dirty="0"/>
            <a:t>(.text)</a:t>
          </a:r>
          <a:br>
            <a:rPr lang="en-US" dirty="0"/>
          </a:br>
          <a:r>
            <a:rPr lang="en-US" dirty="0"/>
            <a:t>(.</a:t>
          </a:r>
          <a:r>
            <a:rPr lang="en-US" dirty="0" err="1"/>
            <a:t>const</a:t>
          </a:r>
          <a:r>
            <a:rPr lang="en-US" dirty="0"/>
            <a:t>)</a:t>
          </a:r>
        </a:p>
      </dgm:t>
    </dgm:pt>
    <dgm:pt modelId="{F706F48A-65E8-4780-A656-1560D6A402BC}" type="sibTrans" cxnId="{9B9E441F-5C55-4B43-80B5-D57FBD2EDFC5}">
      <dgm:prSet/>
      <dgm:spPr/>
      <dgm:t>
        <a:bodyPr/>
        <a:lstStyle/>
        <a:p>
          <a:endParaRPr lang="en-US"/>
        </a:p>
      </dgm:t>
    </dgm:pt>
    <dgm:pt modelId="{FAAF5107-0945-46DA-8EB8-08192BD9AF96}" type="parTrans" cxnId="{9B9E441F-5C55-4B43-80B5-D57FBD2EDFC5}">
      <dgm:prSet/>
      <dgm:spPr/>
      <dgm:t>
        <a:bodyPr/>
        <a:lstStyle/>
        <a:p>
          <a:endParaRPr lang="en-US"/>
        </a:p>
      </dgm:t>
    </dgm:pt>
    <dgm:pt modelId="{8100CF0E-2733-41EE-A171-80E2D10269E5}">
      <dgm:prSet phldrT="[Text]" custT="1"/>
      <dgm:spPr/>
      <dgm:t>
        <a:bodyPr/>
        <a:lstStyle/>
        <a:p>
          <a:r>
            <a:rPr lang="en-US" sz="1800" dirty="0"/>
            <a:t>DATA</a:t>
          </a:r>
          <a:br>
            <a:rPr lang="en-US" sz="1800" dirty="0"/>
          </a:br>
          <a:r>
            <a:rPr lang="en-US" sz="1800" dirty="0"/>
            <a:t>(.data)</a:t>
          </a:r>
          <a:br>
            <a:rPr lang="en-US" sz="1800" dirty="0"/>
          </a:br>
          <a:r>
            <a:rPr lang="en-US" sz="1800" dirty="0"/>
            <a:t>(.</a:t>
          </a:r>
          <a:r>
            <a:rPr lang="en-US" sz="1800" dirty="0" err="1"/>
            <a:t>bss</a:t>
          </a:r>
          <a:r>
            <a:rPr lang="en-US" sz="1800" dirty="0"/>
            <a:t>)</a:t>
          </a:r>
        </a:p>
      </dgm:t>
    </dgm:pt>
    <dgm:pt modelId="{033F03A8-D5E4-4BE7-906C-E0F2A47C8501}" type="parTrans" cxnId="{FE069955-72C1-4F16-BE00-B8C682D9397D}">
      <dgm:prSet/>
      <dgm:spPr/>
      <dgm:t>
        <a:bodyPr/>
        <a:lstStyle/>
        <a:p>
          <a:endParaRPr lang="en-US"/>
        </a:p>
      </dgm:t>
    </dgm:pt>
    <dgm:pt modelId="{D12541E8-3855-4CA5-8949-BCEDD7C46090}" type="sibTrans" cxnId="{FE069955-72C1-4F16-BE00-B8C682D9397D}">
      <dgm:prSet/>
      <dgm:spPr/>
      <dgm:t>
        <a:bodyPr/>
        <a:lstStyle/>
        <a:p>
          <a:endParaRPr lang="en-US"/>
        </a:p>
      </dgm:t>
    </dgm:pt>
    <dgm:pt modelId="{32F5CEDC-8A29-4340-8C38-393B0CA3CA33}" type="pres">
      <dgm:prSet presAssocID="{B95909EE-98F1-4759-BC2C-0680C91BD2BC}" presName="theList" presStyleCnt="0">
        <dgm:presLayoutVars>
          <dgm:dir/>
          <dgm:animLvl val="lvl"/>
          <dgm:resizeHandles val="exact"/>
        </dgm:presLayoutVars>
      </dgm:prSet>
      <dgm:spPr/>
      <dgm:t>
        <a:bodyPr/>
        <a:lstStyle/>
        <a:p>
          <a:endParaRPr lang="en-US"/>
        </a:p>
      </dgm:t>
    </dgm:pt>
    <dgm:pt modelId="{7AC2C7C0-E416-4BD8-A91A-5F7043647E98}" type="pres">
      <dgm:prSet presAssocID="{D9C527A2-BBBD-4FB1-93CD-0ACCDF9D102C}" presName="compNode" presStyleCnt="0"/>
      <dgm:spPr/>
    </dgm:pt>
    <dgm:pt modelId="{3E5B10B7-8336-4539-9BAD-09AD615177F0}" type="pres">
      <dgm:prSet presAssocID="{D9C527A2-BBBD-4FB1-93CD-0ACCDF9D102C}" presName="aNode" presStyleLbl="bgShp" presStyleIdx="0" presStyleCnt="3" custScaleY="37904" custLinFactNeighborX="2324" custLinFactNeighborY="-26072"/>
      <dgm:spPr/>
      <dgm:t>
        <a:bodyPr/>
        <a:lstStyle/>
        <a:p>
          <a:endParaRPr lang="en-US"/>
        </a:p>
      </dgm:t>
    </dgm:pt>
    <dgm:pt modelId="{9D279F76-8360-4099-8C98-24672D827037}" type="pres">
      <dgm:prSet presAssocID="{D9C527A2-BBBD-4FB1-93CD-0ACCDF9D102C}" presName="textNode" presStyleLbl="bgShp" presStyleIdx="0" presStyleCnt="3"/>
      <dgm:spPr/>
      <dgm:t>
        <a:bodyPr/>
        <a:lstStyle/>
        <a:p>
          <a:endParaRPr lang="en-US"/>
        </a:p>
      </dgm:t>
    </dgm:pt>
    <dgm:pt modelId="{25895A31-52B6-4DC3-98BC-EE3CADCF0BD0}" type="pres">
      <dgm:prSet presAssocID="{D9C527A2-BBBD-4FB1-93CD-0ACCDF9D102C}" presName="compChildNode" presStyleCnt="0"/>
      <dgm:spPr/>
    </dgm:pt>
    <dgm:pt modelId="{B9B75FE2-940B-4BDB-84CF-C35488DFDCC1}" type="pres">
      <dgm:prSet presAssocID="{D9C527A2-BBBD-4FB1-93CD-0ACCDF9D102C}" presName="theInnerList" presStyleCnt="0"/>
      <dgm:spPr/>
    </dgm:pt>
    <dgm:pt modelId="{4070BE65-6F4E-445E-9FAB-292B2A1D1ECD}" type="pres">
      <dgm:prSet presAssocID="{C2CDE7BE-B4BD-424B-8B15-E86D20602032}" presName="childNode" presStyleLbl="node1" presStyleIdx="0" presStyleCnt="4" custScaleY="33309" custLinFactNeighborX="1937" custLinFactNeighborY="-51220">
        <dgm:presLayoutVars>
          <dgm:bulletEnabled val="1"/>
        </dgm:presLayoutVars>
      </dgm:prSet>
      <dgm:spPr/>
      <dgm:t>
        <a:bodyPr/>
        <a:lstStyle/>
        <a:p>
          <a:endParaRPr lang="en-US"/>
        </a:p>
      </dgm:t>
    </dgm:pt>
    <dgm:pt modelId="{EC0EF2F2-6A54-42DF-9F94-4C05E6E90D09}" type="pres">
      <dgm:prSet presAssocID="{D9C527A2-BBBD-4FB1-93CD-0ACCDF9D102C}" presName="aSpace" presStyleCnt="0"/>
      <dgm:spPr/>
    </dgm:pt>
    <dgm:pt modelId="{86A6D359-F647-4B41-80A8-83BB3D895C6A}" type="pres">
      <dgm:prSet presAssocID="{25C172C2-43DB-4A87-9981-CA94936D45DB}" presName="compNode" presStyleCnt="0"/>
      <dgm:spPr/>
    </dgm:pt>
    <dgm:pt modelId="{A286E18E-38D4-425B-B8F1-41905A44445A}" type="pres">
      <dgm:prSet presAssocID="{25C172C2-43DB-4A87-9981-CA94936D45DB}" presName="aNode" presStyleLbl="bgShp" presStyleIdx="1" presStyleCnt="3" custScaleX="103384" custScaleY="56659" custLinFactX="-4428" custLinFactNeighborX="-100000" custLinFactNeighborY="31065"/>
      <dgm:spPr/>
      <dgm:t>
        <a:bodyPr/>
        <a:lstStyle/>
        <a:p>
          <a:endParaRPr lang="en-US"/>
        </a:p>
      </dgm:t>
    </dgm:pt>
    <dgm:pt modelId="{89B8ECC1-0BC3-47CE-BE8F-6AA0016DC0CF}" type="pres">
      <dgm:prSet presAssocID="{25C172C2-43DB-4A87-9981-CA94936D45DB}" presName="textNode" presStyleLbl="bgShp" presStyleIdx="1" presStyleCnt="3"/>
      <dgm:spPr/>
      <dgm:t>
        <a:bodyPr/>
        <a:lstStyle/>
        <a:p>
          <a:endParaRPr lang="en-US"/>
        </a:p>
      </dgm:t>
    </dgm:pt>
    <dgm:pt modelId="{1CA56693-4990-4E82-B65F-9CF64ECDDEEC}" type="pres">
      <dgm:prSet presAssocID="{25C172C2-43DB-4A87-9981-CA94936D45DB}" presName="compChildNode" presStyleCnt="0"/>
      <dgm:spPr/>
    </dgm:pt>
    <dgm:pt modelId="{46B47EDC-8F03-4B8B-938A-9736D4B58737}" type="pres">
      <dgm:prSet presAssocID="{25C172C2-43DB-4A87-9981-CA94936D45DB}" presName="theInnerList" presStyleCnt="0"/>
      <dgm:spPr/>
    </dgm:pt>
    <dgm:pt modelId="{87A38462-CA6E-48A2-BA03-CFB010063D23}" type="pres">
      <dgm:prSet presAssocID="{E597491B-D6B6-42E8-B562-33A152C1289A}" presName="childNode" presStyleLbl="node1" presStyleIdx="1" presStyleCnt="4" custScaleX="103384" custScaleY="22031" custLinFactX="-29241" custLinFactY="57592" custLinFactNeighborX="-100000" custLinFactNeighborY="100000">
        <dgm:presLayoutVars>
          <dgm:bulletEnabled val="1"/>
        </dgm:presLayoutVars>
      </dgm:prSet>
      <dgm:spPr/>
      <dgm:t>
        <a:bodyPr/>
        <a:lstStyle/>
        <a:p>
          <a:endParaRPr lang="en-US"/>
        </a:p>
      </dgm:t>
    </dgm:pt>
    <dgm:pt modelId="{A68BE3B6-766F-4632-AF18-E96E75FA9CFF}" type="pres">
      <dgm:prSet presAssocID="{E597491B-D6B6-42E8-B562-33A152C1289A}" presName="aSpace2" presStyleCnt="0"/>
      <dgm:spPr/>
    </dgm:pt>
    <dgm:pt modelId="{A7C92BD3-3BEF-43CD-927D-DB3BE8642616}" type="pres">
      <dgm:prSet presAssocID="{8100CF0E-2733-41EE-A171-80E2D10269E5}" presName="childNode" presStyleLbl="node1" presStyleIdx="2" presStyleCnt="4" custScaleX="103384" custScaleY="32256" custLinFactX="-30732" custLinFactNeighborX="-100000" custLinFactNeighborY="-27032">
        <dgm:presLayoutVars>
          <dgm:bulletEnabled val="1"/>
        </dgm:presLayoutVars>
      </dgm:prSet>
      <dgm:spPr/>
      <dgm:t>
        <a:bodyPr/>
        <a:lstStyle/>
        <a:p>
          <a:endParaRPr lang="en-US"/>
        </a:p>
      </dgm:t>
    </dgm:pt>
    <dgm:pt modelId="{5C081A49-7363-4C7B-9CE4-732211F167CF}" type="pres">
      <dgm:prSet presAssocID="{25C172C2-43DB-4A87-9981-CA94936D45DB}" presName="aSpace" presStyleCnt="0"/>
      <dgm:spPr/>
    </dgm:pt>
    <dgm:pt modelId="{04C5308E-D38F-46CB-A261-6CBC9D181D10}" type="pres">
      <dgm:prSet presAssocID="{C75CE8CF-7CC8-4061-BD9F-0B39F941559D}" presName="compNode" presStyleCnt="0"/>
      <dgm:spPr/>
    </dgm:pt>
    <dgm:pt modelId="{40AF701C-813E-4C56-A6CE-ACDAA5C16854}" type="pres">
      <dgm:prSet presAssocID="{C75CE8CF-7CC8-4061-BD9F-0B39F941559D}" presName="aNode" presStyleLbl="bgShp" presStyleIdx="2" presStyleCnt="3" custScaleY="26955" custLinFactNeighborX="-43590" custLinFactNeighborY="-30851"/>
      <dgm:spPr/>
      <dgm:t>
        <a:bodyPr/>
        <a:lstStyle/>
        <a:p>
          <a:endParaRPr lang="en-US"/>
        </a:p>
      </dgm:t>
    </dgm:pt>
    <dgm:pt modelId="{07C2E96D-F62C-4630-BC28-45B3B5BDD2CE}" type="pres">
      <dgm:prSet presAssocID="{C75CE8CF-7CC8-4061-BD9F-0B39F941559D}" presName="textNode" presStyleLbl="bgShp" presStyleIdx="2" presStyleCnt="3"/>
      <dgm:spPr/>
      <dgm:t>
        <a:bodyPr/>
        <a:lstStyle/>
        <a:p>
          <a:endParaRPr lang="en-US"/>
        </a:p>
      </dgm:t>
    </dgm:pt>
    <dgm:pt modelId="{DB43922B-A426-458C-882A-9A69047B5536}" type="pres">
      <dgm:prSet presAssocID="{C75CE8CF-7CC8-4061-BD9F-0B39F941559D}" presName="compChildNode" presStyleCnt="0"/>
      <dgm:spPr/>
    </dgm:pt>
    <dgm:pt modelId="{68244B50-13E8-4A31-803E-EA8FC7CB173C}" type="pres">
      <dgm:prSet presAssocID="{C75CE8CF-7CC8-4061-BD9F-0B39F941559D}" presName="theInnerList" presStyleCnt="0"/>
      <dgm:spPr/>
    </dgm:pt>
    <dgm:pt modelId="{DAB4A662-A129-4F37-B922-6C15CC2ABD0F}" type="pres">
      <dgm:prSet presAssocID="{C035B424-574D-498A-BC99-2AFDB5FA7DAB}" presName="childNode" presStyleLbl="node1" presStyleIdx="3" presStyleCnt="4" custScaleY="21947" custLinFactNeighborX="-55466" custLinFactNeighborY="-61965">
        <dgm:presLayoutVars>
          <dgm:bulletEnabled val="1"/>
        </dgm:presLayoutVars>
      </dgm:prSet>
      <dgm:spPr/>
      <dgm:t>
        <a:bodyPr/>
        <a:lstStyle/>
        <a:p>
          <a:endParaRPr lang="en-US"/>
        </a:p>
      </dgm:t>
    </dgm:pt>
  </dgm:ptLst>
  <dgm:cxnLst>
    <dgm:cxn modelId="{27A170ED-2D5B-4330-B463-774D3D39A0C9}" type="presOf" srcId="{C75CE8CF-7CC8-4061-BD9F-0B39F941559D}" destId="{40AF701C-813E-4C56-A6CE-ACDAA5C16854}" srcOrd="0" destOrd="0" presId="urn:microsoft.com/office/officeart/2005/8/layout/lProcess2"/>
    <dgm:cxn modelId="{1C1CF685-C0AF-4028-98F2-C83007F6268D}" type="presOf" srcId="{25C172C2-43DB-4A87-9981-CA94936D45DB}" destId="{A286E18E-38D4-425B-B8F1-41905A44445A}" srcOrd="0" destOrd="0" presId="urn:microsoft.com/office/officeart/2005/8/layout/lProcess2"/>
    <dgm:cxn modelId="{F0E54EAD-FB13-4C2C-81AF-15F59EBA9929}" type="presOf" srcId="{25C172C2-43DB-4A87-9981-CA94936D45DB}" destId="{89B8ECC1-0BC3-47CE-BE8F-6AA0016DC0CF}" srcOrd="1" destOrd="0" presId="urn:microsoft.com/office/officeart/2005/8/layout/lProcess2"/>
    <dgm:cxn modelId="{FE069955-72C1-4F16-BE00-B8C682D9397D}" srcId="{25C172C2-43DB-4A87-9981-CA94936D45DB}" destId="{8100CF0E-2733-41EE-A171-80E2D10269E5}" srcOrd="1" destOrd="0" parTransId="{033F03A8-D5E4-4BE7-906C-E0F2A47C8501}" sibTransId="{D12541E8-3855-4CA5-8949-BCEDD7C46090}"/>
    <dgm:cxn modelId="{B5393F16-8D6A-414E-B67C-A9B2AD18AACA}" srcId="{B95909EE-98F1-4759-BC2C-0680C91BD2BC}" destId="{C75CE8CF-7CC8-4061-BD9F-0B39F941559D}" srcOrd="2" destOrd="0" parTransId="{1AC6167A-D87D-42F8-BD33-CFF564B60415}" sibTransId="{1D8E070E-C4D2-4797-9300-382966C53E71}"/>
    <dgm:cxn modelId="{C98CAD46-76B5-4C0E-A529-6060E31063F1}" type="presOf" srcId="{C035B424-574D-498A-BC99-2AFDB5FA7DAB}" destId="{DAB4A662-A129-4F37-B922-6C15CC2ABD0F}" srcOrd="0" destOrd="0" presId="urn:microsoft.com/office/officeart/2005/8/layout/lProcess2"/>
    <dgm:cxn modelId="{A9104FFE-FB5B-4D4A-9AFF-EA6522775671}" srcId="{25C172C2-43DB-4A87-9981-CA94936D45DB}" destId="{E597491B-D6B6-42E8-B562-33A152C1289A}" srcOrd="0" destOrd="0" parTransId="{A8032E14-9C52-498F-998F-B91F2E153FCF}" sibTransId="{70544206-3A6A-45FC-A77B-956451961116}"/>
    <dgm:cxn modelId="{A7C48711-C6EF-4D00-B26B-431A8D7F377E}" type="presOf" srcId="{8100CF0E-2733-41EE-A171-80E2D10269E5}" destId="{A7C92BD3-3BEF-43CD-927D-DB3BE8642616}" srcOrd="0" destOrd="0" presId="urn:microsoft.com/office/officeart/2005/8/layout/lProcess2"/>
    <dgm:cxn modelId="{EB84A99C-E308-42BD-8B96-DF5B04509165}" srcId="{B95909EE-98F1-4759-BC2C-0680C91BD2BC}" destId="{D9C527A2-BBBD-4FB1-93CD-0ACCDF9D102C}" srcOrd="0" destOrd="0" parTransId="{FE31FD70-F23A-48A1-9B24-4C9128D983F6}" sibTransId="{5DBF6179-6282-425A-8C92-13D4303E498E}"/>
    <dgm:cxn modelId="{3ACFFE76-B037-4949-8FB4-6BFECE0A96D0}" type="presOf" srcId="{C2CDE7BE-B4BD-424B-8B15-E86D20602032}" destId="{4070BE65-6F4E-445E-9FAB-292B2A1D1ECD}" srcOrd="0" destOrd="0" presId="urn:microsoft.com/office/officeart/2005/8/layout/lProcess2"/>
    <dgm:cxn modelId="{9B9E441F-5C55-4B43-80B5-D57FBD2EDFC5}" srcId="{D9C527A2-BBBD-4FB1-93CD-0ACCDF9D102C}" destId="{C2CDE7BE-B4BD-424B-8B15-E86D20602032}" srcOrd="0" destOrd="0" parTransId="{FAAF5107-0945-46DA-8EB8-08192BD9AF96}" sibTransId="{F706F48A-65E8-4780-A656-1560D6A402BC}"/>
    <dgm:cxn modelId="{4BF9FA51-8227-4813-A8C1-0F0F0705A97C}" srcId="{B95909EE-98F1-4759-BC2C-0680C91BD2BC}" destId="{25C172C2-43DB-4A87-9981-CA94936D45DB}" srcOrd="1" destOrd="0" parTransId="{89300760-9F81-4515-8798-00F73F91F9E5}" sibTransId="{99BB1D4D-5273-4CAD-8C19-C9B33E1A5672}"/>
    <dgm:cxn modelId="{EAD0C54F-96BC-48D7-8EB1-5B435E68F379}" type="presOf" srcId="{B95909EE-98F1-4759-BC2C-0680C91BD2BC}" destId="{32F5CEDC-8A29-4340-8C38-393B0CA3CA33}" srcOrd="0" destOrd="0" presId="urn:microsoft.com/office/officeart/2005/8/layout/lProcess2"/>
    <dgm:cxn modelId="{68FF387C-9C51-4C08-ACA5-D47FA4C168D9}" type="presOf" srcId="{D9C527A2-BBBD-4FB1-93CD-0ACCDF9D102C}" destId="{3E5B10B7-8336-4539-9BAD-09AD615177F0}" srcOrd="0" destOrd="0" presId="urn:microsoft.com/office/officeart/2005/8/layout/lProcess2"/>
    <dgm:cxn modelId="{B0E0C2F0-9408-4473-85EE-4619CDB0205E}" type="presOf" srcId="{E597491B-D6B6-42E8-B562-33A152C1289A}" destId="{87A38462-CA6E-48A2-BA03-CFB010063D23}" srcOrd="0" destOrd="0" presId="urn:microsoft.com/office/officeart/2005/8/layout/lProcess2"/>
    <dgm:cxn modelId="{68795C5A-00F2-4FF0-9208-17B9D1F752FE}" srcId="{C75CE8CF-7CC8-4061-BD9F-0B39F941559D}" destId="{C035B424-574D-498A-BC99-2AFDB5FA7DAB}" srcOrd="0" destOrd="0" parTransId="{E954D56D-00ED-4326-B6D4-24F582CDC166}" sibTransId="{2FC67123-69EB-49A5-B95E-0BF599E09D49}"/>
    <dgm:cxn modelId="{F9D5B2C6-AA16-4F55-AE9F-F06CA5FBAD68}" type="presOf" srcId="{C75CE8CF-7CC8-4061-BD9F-0B39F941559D}" destId="{07C2E96D-F62C-4630-BC28-45B3B5BDD2CE}" srcOrd="1" destOrd="0" presId="urn:microsoft.com/office/officeart/2005/8/layout/lProcess2"/>
    <dgm:cxn modelId="{E2CEA7C2-F051-43C4-A257-2C62CBE645EA}" type="presOf" srcId="{D9C527A2-BBBD-4FB1-93CD-0ACCDF9D102C}" destId="{9D279F76-8360-4099-8C98-24672D827037}" srcOrd="1" destOrd="0" presId="urn:microsoft.com/office/officeart/2005/8/layout/lProcess2"/>
    <dgm:cxn modelId="{242C8547-2BF3-4918-99D7-FD6C1F48DB47}" type="presParOf" srcId="{32F5CEDC-8A29-4340-8C38-393B0CA3CA33}" destId="{7AC2C7C0-E416-4BD8-A91A-5F7043647E98}" srcOrd="0" destOrd="0" presId="urn:microsoft.com/office/officeart/2005/8/layout/lProcess2"/>
    <dgm:cxn modelId="{EC595B2A-13B7-4F90-B551-E4C43656C4CC}" type="presParOf" srcId="{7AC2C7C0-E416-4BD8-A91A-5F7043647E98}" destId="{3E5B10B7-8336-4539-9BAD-09AD615177F0}" srcOrd="0" destOrd="0" presId="urn:microsoft.com/office/officeart/2005/8/layout/lProcess2"/>
    <dgm:cxn modelId="{0332CC29-6952-4F31-BB5F-DD2439FE566A}" type="presParOf" srcId="{7AC2C7C0-E416-4BD8-A91A-5F7043647E98}" destId="{9D279F76-8360-4099-8C98-24672D827037}" srcOrd="1" destOrd="0" presId="urn:microsoft.com/office/officeart/2005/8/layout/lProcess2"/>
    <dgm:cxn modelId="{E5DEDCE2-B280-44BC-B2F4-41811AB5A782}" type="presParOf" srcId="{7AC2C7C0-E416-4BD8-A91A-5F7043647E98}" destId="{25895A31-52B6-4DC3-98BC-EE3CADCF0BD0}" srcOrd="2" destOrd="0" presId="urn:microsoft.com/office/officeart/2005/8/layout/lProcess2"/>
    <dgm:cxn modelId="{FDFEE010-80E5-4721-BAD7-ED1062371F52}" type="presParOf" srcId="{25895A31-52B6-4DC3-98BC-EE3CADCF0BD0}" destId="{B9B75FE2-940B-4BDB-84CF-C35488DFDCC1}" srcOrd="0" destOrd="0" presId="urn:microsoft.com/office/officeart/2005/8/layout/lProcess2"/>
    <dgm:cxn modelId="{DB406F90-8D3F-469F-9FCF-2BC44EA10961}" type="presParOf" srcId="{B9B75FE2-940B-4BDB-84CF-C35488DFDCC1}" destId="{4070BE65-6F4E-445E-9FAB-292B2A1D1ECD}" srcOrd="0" destOrd="0" presId="urn:microsoft.com/office/officeart/2005/8/layout/lProcess2"/>
    <dgm:cxn modelId="{66290156-3DCA-4930-8AD0-7E359D5F5167}" type="presParOf" srcId="{32F5CEDC-8A29-4340-8C38-393B0CA3CA33}" destId="{EC0EF2F2-6A54-42DF-9F94-4C05E6E90D09}" srcOrd="1" destOrd="0" presId="urn:microsoft.com/office/officeart/2005/8/layout/lProcess2"/>
    <dgm:cxn modelId="{3F3D1ED3-65E5-4376-B908-AC60D4C3F7BE}" type="presParOf" srcId="{32F5CEDC-8A29-4340-8C38-393B0CA3CA33}" destId="{86A6D359-F647-4B41-80A8-83BB3D895C6A}" srcOrd="2" destOrd="0" presId="urn:microsoft.com/office/officeart/2005/8/layout/lProcess2"/>
    <dgm:cxn modelId="{B052DBAD-6AA5-4EEE-A4C2-7D424F3FE67E}" type="presParOf" srcId="{86A6D359-F647-4B41-80A8-83BB3D895C6A}" destId="{A286E18E-38D4-425B-B8F1-41905A44445A}" srcOrd="0" destOrd="0" presId="urn:microsoft.com/office/officeart/2005/8/layout/lProcess2"/>
    <dgm:cxn modelId="{95D86013-73CF-467F-9FC7-4A90DE36AE99}" type="presParOf" srcId="{86A6D359-F647-4B41-80A8-83BB3D895C6A}" destId="{89B8ECC1-0BC3-47CE-BE8F-6AA0016DC0CF}" srcOrd="1" destOrd="0" presId="urn:microsoft.com/office/officeart/2005/8/layout/lProcess2"/>
    <dgm:cxn modelId="{0357523F-49B4-4169-AC76-CA9A83F7447C}" type="presParOf" srcId="{86A6D359-F647-4B41-80A8-83BB3D895C6A}" destId="{1CA56693-4990-4E82-B65F-9CF64ECDDEEC}" srcOrd="2" destOrd="0" presId="urn:microsoft.com/office/officeart/2005/8/layout/lProcess2"/>
    <dgm:cxn modelId="{69641971-5EA1-43AA-B664-33849ADE2A40}" type="presParOf" srcId="{1CA56693-4990-4E82-B65F-9CF64ECDDEEC}" destId="{46B47EDC-8F03-4B8B-938A-9736D4B58737}" srcOrd="0" destOrd="0" presId="urn:microsoft.com/office/officeart/2005/8/layout/lProcess2"/>
    <dgm:cxn modelId="{A86FD5E6-FE00-447D-AA7E-875D8090A122}" type="presParOf" srcId="{46B47EDC-8F03-4B8B-938A-9736D4B58737}" destId="{87A38462-CA6E-48A2-BA03-CFB010063D23}" srcOrd="0" destOrd="0" presId="urn:microsoft.com/office/officeart/2005/8/layout/lProcess2"/>
    <dgm:cxn modelId="{D3C0BE16-C925-4A8A-BA4D-94F0C3F17E0E}" type="presParOf" srcId="{46B47EDC-8F03-4B8B-938A-9736D4B58737}" destId="{A68BE3B6-766F-4632-AF18-E96E75FA9CFF}" srcOrd="1" destOrd="0" presId="urn:microsoft.com/office/officeart/2005/8/layout/lProcess2"/>
    <dgm:cxn modelId="{B890FD65-388D-43AB-8CB6-08699C918E05}" type="presParOf" srcId="{46B47EDC-8F03-4B8B-938A-9736D4B58737}" destId="{A7C92BD3-3BEF-43CD-927D-DB3BE8642616}" srcOrd="2" destOrd="0" presId="urn:microsoft.com/office/officeart/2005/8/layout/lProcess2"/>
    <dgm:cxn modelId="{C4DC9EBF-50EF-4463-88C7-E522EC258428}" type="presParOf" srcId="{32F5CEDC-8A29-4340-8C38-393B0CA3CA33}" destId="{5C081A49-7363-4C7B-9CE4-732211F167CF}" srcOrd="3" destOrd="0" presId="urn:microsoft.com/office/officeart/2005/8/layout/lProcess2"/>
    <dgm:cxn modelId="{CC12C518-B3EC-4467-90F3-06531BA79050}" type="presParOf" srcId="{32F5CEDC-8A29-4340-8C38-393B0CA3CA33}" destId="{04C5308E-D38F-46CB-A261-6CBC9D181D10}" srcOrd="4" destOrd="0" presId="urn:microsoft.com/office/officeart/2005/8/layout/lProcess2"/>
    <dgm:cxn modelId="{02CAE9DF-CBD9-425D-A4A9-A8C1CCA46681}" type="presParOf" srcId="{04C5308E-D38F-46CB-A261-6CBC9D181D10}" destId="{40AF701C-813E-4C56-A6CE-ACDAA5C16854}" srcOrd="0" destOrd="0" presId="urn:microsoft.com/office/officeart/2005/8/layout/lProcess2"/>
    <dgm:cxn modelId="{FD36503C-475C-4373-9740-66C51F98DB88}" type="presParOf" srcId="{04C5308E-D38F-46CB-A261-6CBC9D181D10}" destId="{07C2E96D-F62C-4630-BC28-45B3B5BDD2CE}" srcOrd="1" destOrd="0" presId="urn:microsoft.com/office/officeart/2005/8/layout/lProcess2"/>
    <dgm:cxn modelId="{AEB40884-425B-49D4-B607-96BBB1528C61}" type="presParOf" srcId="{04C5308E-D38F-46CB-A261-6CBC9D181D10}" destId="{DB43922B-A426-458C-882A-9A69047B5536}" srcOrd="2" destOrd="0" presId="urn:microsoft.com/office/officeart/2005/8/layout/lProcess2"/>
    <dgm:cxn modelId="{58B70F2E-FEEB-47A3-B29D-1EBD80F2282B}" type="presParOf" srcId="{DB43922B-A426-458C-882A-9A69047B5536}" destId="{68244B50-13E8-4A31-803E-EA8FC7CB173C}" srcOrd="0" destOrd="0" presId="urn:microsoft.com/office/officeart/2005/8/layout/lProcess2"/>
    <dgm:cxn modelId="{F1945213-DD51-413F-A6F8-D9662B2F7668}" type="presParOf" srcId="{68244B50-13E8-4A31-803E-EA8FC7CB173C}" destId="{DAB4A662-A129-4F37-B922-6C15CC2ABD0F}"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C88880-A126-4084-AC05-E74F054CF106}" type="doc">
      <dgm:prSet loTypeId="urn:microsoft.com/office/officeart/2005/8/layout/default#2" loCatId="list" qsTypeId="urn:microsoft.com/office/officeart/2005/8/quickstyle/3d3" qsCatId="3D" csTypeId="urn:microsoft.com/office/officeart/2005/8/colors/accent1_2" csCatId="accent1" phldr="1"/>
      <dgm:spPr/>
      <dgm:t>
        <a:bodyPr/>
        <a:lstStyle/>
        <a:p>
          <a:endParaRPr lang="en-US"/>
        </a:p>
      </dgm:t>
    </dgm:pt>
    <dgm:pt modelId="{A3D54504-BE68-4BD4-8D6C-182F37542169}">
      <dgm:prSet phldrT="[Text]"/>
      <dgm:spPr/>
      <dgm:t>
        <a:bodyPr/>
        <a:lstStyle/>
        <a:p>
          <a:r>
            <a:rPr lang="en-US" dirty="0" err="1"/>
            <a:t>VP1</a:t>
          </a:r>
          <a:endParaRPr lang="en-US" dirty="0"/>
        </a:p>
      </dgm:t>
    </dgm:pt>
    <dgm:pt modelId="{1DC3FB1C-21F4-4321-B55C-548B529A9CBD}" type="parTrans" cxnId="{26CC4CD4-E56F-4999-B627-D2948ADA5A59}">
      <dgm:prSet/>
      <dgm:spPr/>
      <dgm:t>
        <a:bodyPr/>
        <a:lstStyle/>
        <a:p>
          <a:endParaRPr lang="en-US"/>
        </a:p>
      </dgm:t>
    </dgm:pt>
    <dgm:pt modelId="{B82425E2-084A-402F-AB8E-AC6B441725A7}" type="sibTrans" cxnId="{26CC4CD4-E56F-4999-B627-D2948ADA5A59}">
      <dgm:prSet/>
      <dgm:spPr/>
      <dgm:t>
        <a:bodyPr/>
        <a:lstStyle/>
        <a:p>
          <a:endParaRPr lang="en-US"/>
        </a:p>
      </dgm:t>
    </dgm:pt>
    <dgm:pt modelId="{DA0B3F4F-E3DC-4B13-8CE2-B7C58DD807F6}">
      <dgm:prSet phldrT="[Text]"/>
      <dgm:spPr/>
      <dgm:t>
        <a:bodyPr/>
        <a:lstStyle/>
        <a:p>
          <a:r>
            <a:rPr lang="en-US" dirty="0" err="1"/>
            <a:t>VP2</a:t>
          </a:r>
          <a:endParaRPr lang="en-US" dirty="0"/>
        </a:p>
      </dgm:t>
    </dgm:pt>
    <dgm:pt modelId="{2B1AE079-E423-4549-9727-A6A5DB45DE35}" type="parTrans" cxnId="{37DD2F72-7657-4188-90B8-9832CA30C6A5}">
      <dgm:prSet/>
      <dgm:spPr/>
      <dgm:t>
        <a:bodyPr/>
        <a:lstStyle/>
        <a:p>
          <a:endParaRPr lang="en-US"/>
        </a:p>
      </dgm:t>
    </dgm:pt>
    <dgm:pt modelId="{40429957-1B25-4737-8588-BFAE943749E9}" type="sibTrans" cxnId="{37DD2F72-7657-4188-90B8-9832CA30C6A5}">
      <dgm:prSet/>
      <dgm:spPr/>
      <dgm:t>
        <a:bodyPr/>
        <a:lstStyle/>
        <a:p>
          <a:endParaRPr lang="en-US"/>
        </a:p>
      </dgm:t>
    </dgm:pt>
    <dgm:pt modelId="{71B32B21-7FD7-48FB-904E-089F8233F72F}">
      <dgm:prSet phldrT="[Text]"/>
      <dgm:spPr/>
      <dgm:t>
        <a:bodyPr/>
        <a:lstStyle/>
        <a:p>
          <a:r>
            <a:rPr lang="en-US" dirty="0" err="1"/>
            <a:t>VPn</a:t>
          </a:r>
          <a:endParaRPr lang="en-US" dirty="0"/>
        </a:p>
      </dgm:t>
    </dgm:pt>
    <dgm:pt modelId="{AC85D7A0-779E-494C-BDDE-136B19884E53}" type="parTrans" cxnId="{F3C81C3F-D480-4155-8702-19202F300BE7}">
      <dgm:prSet/>
      <dgm:spPr/>
      <dgm:t>
        <a:bodyPr/>
        <a:lstStyle/>
        <a:p>
          <a:endParaRPr lang="en-US"/>
        </a:p>
      </dgm:t>
    </dgm:pt>
    <dgm:pt modelId="{9173DA25-521E-4D58-9F88-1D5C245B9C6D}" type="sibTrans" cxnId="{F3C81C3F-D480-4155-8702-19202F300BE7}">
      <dgm:prSet/>
      <dgm:spPr/>
      <dgm:t>
        <a:bodyPr/>
        <a:lstStyle/>
        <a:p>
          <a:endParaRPr lang="en-US"/>
        </a:p>
      </dgm:t>
    </dgm:pt>
    <dgm:pt modelId="{4C4A8D47-9DD7-488B-95C9-ABF97AF53C3F}">
      <dgm:prSet phldrT="[Text]"/>
      <dgm:spPr/>
      <dgm:t>
        <a:bodyPr/>
        <a:lstStyle/>
        <a:p>
          <a:r>
            <a:rPr lang="en-US" dirty="0"/>
            <a:t>RTOS</a:t>
          </a:r>
        </a:p>
      </dgm:t>
    </dgm:pt>
    <dgm:pt modelId="{FD478E0C-F0D5-4AC0-8E15-37CF7C5733BD}" type="parTrans" cxnId="{B492C11B-B64C-485D-B107-3936315668D3}">
      <dgm:prSet/>
      <dgm:spPr/>
      <dgm:t>
        <a:bodyPr/>
        <a:lstStyle/>
        <a:p>
          <a:endParaRPr lang="en-US"/>
        </a:p>
      </dgm:t>
    </dgm:pt>
    <dgm:pt modelId="{55C24A98-3289-44D9-8786-55657E36DBC8}" type="sibTrans" cxnId="{B492C11B-B64C-485D-B107-3936315668D3}">
      <dgm:prSet/>
      <dgm:spPr/>
      <dgm:t>
        <a:bodyPr/>
        <a:lstStyle/>
        <a:p>
          <a:endParaRPr lang="en-US"/>
        </a:p>
      </dgm:t>
    </dgm:pt>
    <dgm:pt modelId="{3BC76647-8DC4-4A27-99A7-2C2369AECCA9}">
      <dgm:prSet phldrT="[Text]"/>
      <dgm:spPr/>
      <dgm:t>
        <a:bodyPr/>
        <a:lstStyle/>
        <a:p>
          <a:r>
            <a:rPr lang="en-US" dirty="0"/>
            <a:t>HW </a:t>
          </a:r>
        </a:p>
      </dgm:t>
    </dgm:pt>
    <dgm:pt modelId="{A3528B02-CFA2-43BB-8008-F9FA9DC8336D}" type="parTrans" cxnId="{720F13DC-F551-43C9-A75B-66773C7AF4CC}">
      <dgm:prSet/>
      <dgm:spPr/>
      <dgm:t>
        <a:bodyPr/>
        <a:lstStyle/>
        <a:p>
          <a:endParaRPr lang="en-US"/>
        </a:p>
      </dgm:t>
    </dgm:pt>
    <dgm:pt modelId="{D22FA2EA-252E-4612-9199-C8FB3E615277}" type="sibTrans" cxnId="{720F13DC-F551-43C9-A75B-66773C7AF4CC}">
      <dgm:prSet/>
      <dgm:spPr/>
      <dgm:t>
        <a:bodyPr/>
        <a:lstStyle/>
        <a:p>
          <a:endParaRPr lang="en-US"/>
        </a:p>
      </dgm:t>
    </dgm:pt>
    <dgm:pt modelId="{0343A0F9-1E83-4876-9662-C3A23053827F}">
      <dgm:prSet phldrT="[Text]"/>
      <dgm:spPr>
        <a:noFill/>
        <a:effectLst/>
        <a:scene3d>
          <a:camera prst="orthographicFront">
            <a:rot lat="0" lon="0" rev="0"/>
          </a:camera>
          <a:lightRig rig="contrasting" dir="t">
            <a:rot lat="0" lon="0" rev="1200000"/>
          </a:lightRig>
        </a:scene3d>
        <a:sp3d contourW="19050" prstMaterial="metal"/>
      </dgm:spPr>
      <dgm:t>
        <a:bodyPr/>
        <a:lstStyle/>
        <a:p>
          <a:r>
            <a:rPr lang="en-US" baseline="0" dirty="0">
              <a:solidFill>
                <a:schemeClr val="tx1"/>
              </a:solidFill>
            </a:rPr>
            <a:t>…</a:t>
          </a:r>
        </a:p>
      </dgm:t>
    </dgm:pt>
    <dgm:pt modelId="{1E2ADB5C-D229-4425-907A-D19D5178F102}" type="sibTrans" cxnId="{68E5F8C4-FBA1-4F76-A5E5-0C394DF84C48}">
      <dgm:prSet/>
      <dgm:spPr/>
      <dgm:t>
        <a:bodyPr/>
        <a:lstStyle/>
        <a:p>
          <a:endParaRPr lang="en-US"/>
        </a:p>
      </dgm:t>
    </dgm:pt>
    <dgm:pt modelId="{A8200766-685E-492E-89A4-9A0947E6ED89}" type="parTrans" cxnId="{68E5F8C4-FBA1-4F76-A5E5-0C394DF84C48}">
      <dgm:prSet/>
      <dgm:spPr/>
      <dgm:t>
        <a:bodyPr/>
        <a:lstStyle/>
        <a:p>
          <a:endParaRPr lang="en-US"/>
        </a:p>
      </dgm:t>
    </dgm:pt>
    <dgm:pt modelId="{CDAB701A-32FE-4B9A-8774-5DE7EF2015EF}" type="pres">
      <dgm:prSet presAssocID="{75C88880-A126-4084-AC05-E74F054CF106}" presName="diagram" presStyleCnt="0">
        <dgm:presLayoutVars>
          <dgm:dir/>
          <dgm:resizeHandles val="exact"/>
        </dgm:presLayoutVars>
      </dgm:prSet>
      <dgm:spPr/>
      <dgm:t>
        <a:bodyPr/>
        <a:lstStyle/>
        <a:p>
          <a:endParaRPr lang="en-US"/>
        </a:p>
      </dgm:t>
    </dgm:pt>
    <dgm:pt modelId="{7302E3CD-EB45-40DF-AD8A-2C9036F71C9E}" type="pres">
      <dgm:prSet presAssocID="{A3D54504-BE68-4BD4-8D6C-182F37542169}" presName="node" presStyleLbl="node1" presStyleIdx="0" presStyleCnt="6">
        <dgm:presLayoutVars>
          <dgm:bulletEnabled val="1"/>
        </dgm:presLayoutVars>
      </dgm:prSet>
      <dgm:spPr/>
      <dgm:t>
        <a:bodyPr/>
        <a:lstStyle/>
        <a:p>
          <a:endParaRPr lang="en-US"/>
        </a:p>
      </dgm:t>
    </dgm:pt>
    <dgm:pt modelId="{B79A98C7-840A-415C-ACA5-B9E66BC9DFCD}" type="pres">
      <dgm:prSet presAssocID="{B82425E2-084A-402F-AB8E-AC6B441725A7}" presName="sibTrans" presStyleCnt="0"/>
      <dgm:spPr/>
    </dgm:pt>
    <dgm:pt modelId="{792B8B74-2019-47B1-97BF-C4D9C521C198}" type="pres">
      <dgm:prSet presAssocID="{DA0B3F4F-E3DC-4B13-8CE2-B7C58DD807F6}" presName="node" presStyleLbl="node1" presStyleIdx="1" presStyleCnt="6">
        <dgm:presLayoutVars>
          <dgm:bulletEnabled val="1"/>
        </dgm:presLayoutVars>
      </dgm:prSet>
      <dgm:spPr/>
      <dgm:t>
        <a:bodyPr/>
        <a:lstStyle/>
        <a:p>
          <a:endParaRPr lang="en-US"/>
        </a:p>
      </dgm:t>
    </dgm:pt>
    <dgm:pt modelId="{F4CF725B-A0E9-4C65-BD19-06F3B36251A8}" type="pres">
      <dgm:prSet presAssocID="{40429957-1B25-4737-8588-BFAE943749E9}" presName="sibTrans" presStyleCnt="0"/>
      <dgm:spPr/>
    </dgm:pt>
    <dgm:pt modelId="{506A3D43-30A6-4626-BB9F-CB8573983793}" type="pres">
      <dgm:prSet presAssocID="{0343A0F9-1E83-4876-9662-C3A23053827F}" presName="node" presStyleLbl="node1" presStyleIdx="2" presStyleCnt="6">
        <dgm:presLayoutVars>
          <dgm:bulletEnabled val="1"/>
        </dgm:presLayoutVars>
      </dgm:prSet>
      <dgm:spPr/>
      <dgm:t>
        <a:bodyPr/>
        <a:lstStyle/>
        <a:p>
          <a:endParaRPr lang="en-US"/>
        </a:p>
      </dgm:t>
    </dgm:pt>
    <dgm:pt modelId="{055CC0FF-AB7C-4621-90DC-FB1DB876E6B2}" type="pres">
      <dgm:prSet presAssocID="{1E2ADB5C-D229-4425-907A-D19D5178F102}" presName="sibTrans" presStyleCnt="0"/>
      <dgm:spPr/>
    </dgm:pt>
    <dgm:pt modelId="{FD91E4B6-7770-4D0D-B894-774AFDC35BC0}" type="pres">
      <dgm:prSet presAssocID="{71B32B21-7FD7-48FB-904E-089F8233F72F}" presName="node" presStyleLbl="node1" presStyleIdx="3" presStyleCnt="6">
        <dgm:presLayoutVars>
          <dgm:bulletEnabled val="1"/>
        </dgm:presLayoutVars>
      </dgm:prSet>
      <dgm:spPr/>
      <dgm:t>
        <a:bodyPr/>
        <a:lstStyle/>
        <a:p>
          <a:endParaRPr lang="en-US"/>
        </a:p>
      </dgm:t>
    </dgm:pt>
    <dgm:pt modelId="{4778BA52-65FC-415A-9D28-627B471337D1}" type="pres">
      <dgm:prSet presAssocID="{9173DA25-521E-4D58-9F88-1D5C245B9C6D}" presName="sibTrans" presStyleCnt="0"/>
      <dgm:spPr/>
    </dgm:pt>
    <dgm:pt modelId="{8F7813B0-8C94-4FBD-A2C8-9E9BEDA8E0B4}" type="pres">
      <dgm:prSet presAssocID="{4C4A8D47-9DD7-488B-95C9-ABF97AF53C3F}" presName="node" presStyleLbl="node1" presStyleIdx="4" presStyleCnt="6" custScaleX="289574">
        <dgm:presLayoutVars>
          <dgm:bulletEnabled val="1"/>
        </dgm:presLayoutVars>
      </dgm:prSet>
      <dgm:spPr/>
      <dgm:t>
        <a:bodyPr/>
        <a:lstStyle/>
        <a:p>
          <a:endParaRPr lang="en-US"/>
        </a:p>
      </dgm:t>
    </dgm:pt>
    <dgm:pt modelId="{5788B475-A6AF-4A66-831B-EC21769E2690}" type="pres">
      <dgm:prSet presAssocID="{55C24A98-3289-44D9-8786-55657E36DBC8}" presName="sibTrans" presStyleCnt="0"/>
      <dgm:spPr/>
    </dgm:pt>
    <dgm:pt modelId="{5EF87429-5B3E-46E3-8B56-AA5C78814A15}" type="pres">
      <dgm:prSet presAssocID="{3BC76647-8DC4-4A27-99A7-2C2369AECCA9}" presName="node" presStyleLbl="node1" presStyleIdx="5" presStyleCnt="6" custScaleX="286426">
        <dgm:presLayoutVars>
          <dgm:bulletEnabled val="1"/>
        </dgm:presLayoutVars>
      </dgm:prSet>
      <dgm:spPr/>
      <dgm:t>
        <a:bodyPr/>
        <a:lstStyle/>
        <a:p>
          <a:endParaRPr lang="en-US"/>
        </a:p>
      </dgm:t>
    </dgm:pt>
  </dgm:ptLst>
  <dgm:cxnLst>
    <dgm:cxn modelId="{26CC4CD4-E56F-4999-B627-D2948ADA5A59}" srcId="{75C88880-A126-4084-AC05-E74F054CF106}" destId="{A3D54504-BE68-4BD4-8D6C-182F37542169}" srcOrd="0" destOrd="0" parTransId="{1DC3FB1C-21F4-4321-B55C-548B529A9CBD}" sibTransId="{B82425E2-084A-402F-AB8E-AC6B441725A7}"/>
    <dgm:cxn modelId="{600BD604-AB5B-4750-A0C3-889CD07F34A4}" type="presOf" srcId="{3BC76647-8DC4-4A27-99A7-2C2369AECCA9}" destId="{5EF87429-5B3E-46E3-8B56-AA5C78814A15}" srcOrd="0" destOrd="0" presId="urn:microsoft.com/office/officeart/2005/8/layout/default#2"/>
    <dgm:cxn modelId="{9CF5D3BC-014E-4FCF-84CE-C98CEE5C45E3}" type="presOf" srcId="{75C88880-A126-4084-AC05-E74F054CF106}" destId="{CDAB701A-32FE-4B9A-8774-5DE7EF2015EF}" srcOrd="0" destOrd="0" presId="urn:microsoft.com/office/officeart/2005/8/layout/default#2"/>
    <dgm:cxn modelId="{61952536-7D9C-4557-A4A8-AEB67BF92862}" type="presOf" srcId="{DA0B3F4F-E3DC-4B13-8CE2-B7C58DD807F6}" destId="{792B8B74-2019-47B1-97BF-C4D9C521C198}" srcOrd="0" destOrd="0" presId="urn:microsoft.com/office/officeart/2005/8/layout/default#2"/>
    <dgm:cxn modelId="{720F13DC-F551-43C9-A75B-66773C7AF4CC}" srcId="{75C88880-A126-4084-AC05-E74F054CF106}" destId="{3BC76647-8DC4-4A27-99A7-2C2369AECCA9}" srcOrd="5" destOrd="0" parTransId="{A3528B02-CFA2-43BB-8008-F9FA9DC8336D}" sibTransId="{D22FA2EA-252E-4612-9199-C8FB3E615277}"/>
    <dgm:cxn modelId="{75843F80-AB37-4382-B899-9E96C9AAD503}" type="presOf" srcId="{4C4A8D47-9DD7-488B-95C9-ABF97AF53C3F}" destId="{8F7813B0-8C94-4FBD-A2C8-9E9BEDA8E0B4}" srcOrd="0" destOrd="0" presId="urn:microsoft.com/office/officeart/2005/8/layout/default#2"/>
    <dgm:cxn modelId="{F3C81C3F-D480-4155-8702-19202F300BE7}" srcId="{75C88880-A126-4084-AC05-E74F054CF106}" destId="{71B32B21-7FD7-48FB-904E-089F8233F72F}" srcOrd="3" destOrd="0" parTransId="{AC85D7A0-779E-494C-BDDE-136B19884E53}" sibTransId="{9173DA25-521E-4D58-9F88-1D5C245B9C6D}"/>
    <dgm:cxn modelId="{B492C11B-B64C-485D-B107-3936315668D3}" srcId="{75C88880-A126-4084-AC05-E74F054CF106}" destId="{4C4A8D47-9DD7-488B-95C9-ABF97AF53C3F}" srcOrd="4" destOrd="0" parTransId="{FD478E0C-F0D5-4AC0-8E15-37CF7C5733BD}" sibTransId="{55C24A98-3289-44D9-8786-55657E36DBC8}"/>
    <dgm:cxn modelId="{18258B0A-888F-48D7-8B14-81E1F3FCBFB7}" type="presOf" srcId="{0343A0F9-1E83-4876-9662-C3A23053827F}" destId="{506A3D43-30A6-4626-BB9F-CB8573983793}" srcOrd="0" destOrd="0" presId="urn:microsoft.com/office/officeart/2005/8/layout/default#2"/>
    <dgm:cxn modelId="{37DD2F72-7657-4188-90B8-9832CA30C6A5}" srcId="{75C88880-A126-4084-AC05-E74F054CF106}" destId="{DA0B3F4F-E3DC-4B13-8CE2-B7C58DD807F6}" srcOrd="1" destOrd="0" parTransId="{2B1AE079-E423-4549-9727-A6A5DB45DE35}" sibTransId="{40429957-1B25-4737-8588-BFAE943749E9}"/>
    <dgm:cxn modelId="{F1F3A478-A8E9-4A26-9EF9-183B8AF2077D}" type="presOf" srcId="{71B32B21-7FD7-48FB-904E-089F8233F72F}" destId="{FD91E4B6-7770-4D0D-B894-774AFDC35BC0}" srcOrd="0" destOrd="0" presId="urn:microsoft.com/office/officeart/2005/8/layout/default#2"/>
    <dgm:cxn modelId="{260C977E-787E-4685-9C8B-AFD13ADD3CE8}" type="presOf" srcId="{A3D54504-BE68-4BD4-8D6C-182F37542169}" destId="{7302E3CD-EB45-40DF-AD8A-2C9036F71C9E}" srcOrd="0" destOrd="0" presId="urn:microsoft.com/office/officeart/2005/8/layout/default#2"/>
    <dgm:cxn modelId="{68E5F8C4-FBA1-4F76-A5E5-0C394DF84C48}" srcId="{75C88880-A126-4084-AC05-E74F054CF106}" destId="{0343A0F9-1E83-4876-9662-C3A23053827F}" srcOrd="2" destOrd="0" parTransId="{A8200766-685E-492E-89A4-9A0947E6ED89}" sibTransId="{1E2ADB5C-D229-4425-907A-D19D5178F102}"/>
    <dgm:cxn modelId="{5C3D8202-002E-4E7B-8A08-5C8E1280A226}" type="presParOf" srcId="{CDAB701A-32FE-4B9A-8774-5DE7EF2015EF}" destId="{7302E3CD-EB45-40DF-AD8A-2C9036F71C9E}" srcOrd="0" destOrd="0" presId="urn:microsoft.com/office/officeart/2005/8/layout/default#2"/>
    <dgm:cxn modelId="{A944229C-CC60-4388-AD6E-0B782B744EFB}" type="presParOf" srcId="{CDAB701A-32FE-4B9A-8774-5DE7EF2015EF}" destId="{B79A98C7-840A-415C-ACA5-B9E66BC9DFCD}" srcOrd="1" destOrd="0" presId="urn:microsoft.com/office/officeart/2005/8/layout/default#2"/>
    <dgm:cxn modelId="{CAF6735B-E8A2-45FB-9B76-6797B2EF742F}" type="presParOf" srcId="{CDAB701A-32FE-4B9A-8774-5DE7EF2015EF}" destId="{792B8B74-2019-47B1-97BF-C4D9C521C198}" srcOrd="2" destOrd="0" presId="urn:microsoft.com/office/officeart/2005/8/layout/default#2"/>
    <dgm:cxn modelId="{63050BFE-6841-4DCF-AAA2-4AC3BF3DA45E}" type="presParOf" srcId="{CDAB701A-32FE-4B9A-8774-5DE7EF2015EF}" destId="{F4CF725B-A0E9-4C65-BD19-06F3B36251A8}" srcOrd="3" destOrd="0" presId="urn:microsoft.com/office/officeart/2005/8/layout/default#2"/>
    <dgm:cxn modelId="{A38D9939-881D-412B-8F85-FAA93FE86F54}" type="presParOf" srcId="{CDAB701A-32FE-4B9A-8774-5DE7EF2015EF}" destId="{506A3D43-30A6-4626-BB9F-CB8573983793}" srcOrd="4" destOrd="0" presId="urn:microsoft.com/office/officeart/2005/8/layout/default#2"/>
    <dgm:cxn modelId="{61A6B053-86B9-45BF-9D55-E9C8C8E83D97}" type="presParOf" srcId="{CDAB701A-32FE-4B9A-8774-5DE7EF2015EF}" destId="{055CC0FF-AB7C-4621-90DC-FB1DB876E6B2}" srcOrd="5" destOrd="0" presId="urn:microsoft.com/office/officeart/2005/8/layout/default#2"/>
    <dgm:cxn modelId="{00F336F4-6FBF-43FF-BB44-8946AF3C081E}" type="presParOf" srcId="{CDAB701A-32FE-4B9A-8774-5DE7EF2015EF}" destId="{FD91E4B6-7770-4D0D-B894-774AFDC35BC0}" srcOrd="6" destOrd="0" presId="urn:microsoft.com/office/officeart/2005/8/layout/default#2"/>
    <dgm:cxn modelId="{2341E03F-9303-4C62-8EC3-E944E29D29F0}" type="presParOf" srcId="{CDAB701A-32FE-4B9A-8774-5DE7EF2015EF}" destId="{4778BA52-65FC-415A-9D28-627B471337D1}" srcOrd="7" destOrd="0" presId="urn:microsoft.com/office/officeart/2005/8/layout/default#2"/>
    <dgm:cxn modelId="{825CC33C-BE0B-4ABA-A83D-EAB163F08CC0}" type="presParOf" srcId="{CDAB701A-32FE-4B9A-8774-5DE7EF2015EF}" destId="{8F7813B0-8C94-4FBD-A2C8-9E9BEDA8E0B4}" srcOrd="8" destOrd="0" presId="urn:microsoft.com/office/officeart/2005/8/layout/default#2"/>
    <dgm:cxn modelId="{9A37BA0F-B553-4328-A9FF-BCC4972A7F4B}" type="presParOf" srcId="{CDAB701A-32FE-4B9A-8774-5DE7EF2015EF}" destId="{5788B475-A6AF-4A66-831B-EC21769E2690}" srcOrd="9" destOrd="0" presId="urn:microsoft.com/office/officeart/2005/8/layout/default#2"/>
    <dgm:cxn modelId="{FF547B21-11E8-43CD-8B7B-B2A0571980BB}" type="presParOf" srcId="{CDAB701A-32FE-4B9A-8774-5DE7EF2015EF}" destId="{5EF87429-5B3E-46E3-8B56-AA5C78814A15}" srcOrd="10"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5B10B7-8336-4539-9BAD-09AD615177F0}">
      <dsp:nvSpPr>
        <dsp:cNvPr id="0" name=""/>
        <dsp:cNvSpPr/>
      </dsp:nvSpPr>
      <dsp:spPr>
        <a:xfrm>
          <a:off x="45656" y="117909"/>
          <a:ext cx="1913929" cy="160228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b="0" kern="1200" dirty="0"/>
            <a:t>Flash</a:t>
          </a:r>
        </a:p>
      </dsp:txBody>
      <dsp:txXfrm>
        <a:off x="45656" y="117909"/>
        <a:ext cx="1913929" cy="480686"/>
      </dsp:txXfrm>
    </dsp:sp>
    <dsp:sp modelId="{4070BE65-6F4E-445E-9FAB-292B2A1D1ECD}">
      <dsp:nvSpPr>
        <dsp:cNvPr id="0" name=""/>
        <dsp:cNvSpPr/>
      </dsp:nvSpPr>
      <dsp:spPr>
        <a:xfrm>
          <a:off x="222228" y="684593"/>
          <a:ext cx="1531143" cy="91523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dirty="0"/>
            <a:t>CODE</a:t>
          </a:r>
          <a:br>
            <a:rPr lang="en-US" sz="1900" kern="1200" dirty="0"/>
          </a:br>
          <a:r>
            <a:rPr lang="en-US" sz="1900" kern="1200" dirty="0"/>
            <a:t>(.text)</a:t>
          </a:r>
          <a:br>
            <a:rPr lang="en-US" sz="1900" kern="1200" dirty="0"/>
          </a:br>
          <a:r>
            <a:rPr lang="en-US" sz="1900" kern="1200" dirty="0"/>
            <a:t>(.</a:t>
          </a:r>
          <a:r>
            <a:rPr lang="en-US" sz="1900" kern="1200" dirty="0" err="1"/>
            <a:t>const</a:t>
          </a:r>
          <a:r>
            <a:rPr lang="en-US" sz="1900" kern="1200" dirty="0"/>
            <a:t>)</a:t>
          </a:r>
        </a:p>
      </dsp:txBody>
      <dsp:txXfrm>
        <a:off x="249034" y="711399"/>
        <a:ext cx="1477531" cy="861618"/>
      </dsp:txXfrm>
    </dsp:sp>
    <dsp:sp modelId="{A286E18E-38D4-425B-B8F1-41905A44445A}">
      <dsp:nvSpPr>
        <dsp:cNvPr id="0" name=""/>
        <dsp:cNvSpPr/>
      </dsp:nvSpPr>
      <dsp:spPr>
        <a:xfrm>
          <a:off x="59972" y="1832122"/>
          <a:ext cx="1978697" cy="239510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a:t>RAM</a:t>
          </a:r>
        </a:p>
      </dsp:txBody>
      <dsp:txXfrm>
        <a:off x="59972" y="1832122"/>
        <a:ext cx="1978697" cy="718531"/>
      </dsp:txXfrm>
    </dsp:sp>
    <dsp:sp modelId="{87A38462-CA6E-48A2-BA03-CFB010063D23}">
      <dsp:nvSpPr>
        <dsp:cNvPr id="0" name=""/>
        <dsp:cNvSpPr/>
      </dsp:nvSpPr>
      <dsp:spPr>
        <a:xfrm>
          <a:off x="277655" y="3545993"/>
          <a:ext cx="1582957" cy="605345"/>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t>HEAP</a:t>
          </a:r>
        </a:p>
      </dsp:txBody>
      <dsp:txXfrm>
        <a:off x="295385" y="3563723"/>
        <a:ext cx="1547497" cy="569885"/>
      </dsp:txXfrm>
    </dsp:sp>
    <dsp:sp modelId="{A7C92BD3-3BEF-43CD-927D-DB3BE8642616}">
      <dsp:nvSpPr>
        <dsp:cNvPr id="0" name=""/>
        <dsp:cNvSpPr/>
      </dsp:nvSpPr>
      <dsp:spPr>
        <a:xfrm>
          <a:off x="254826" y="2454614"/>
          <a:ext cx="1582957" cy="88629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t>DATA</a:t>
          </a:r>
          <a:br>
            <a:rPr lang="en-US" sz="1800" kern="1200" dirty="0"/>
          </a:br>
          <a:r>
            <a:rPr lang="en-US" sz="1800" kern="1200" dirty="0"/>
            <a:t>(.data)</a:t>
          </a:r>
          <a:br>
            <a:rPr lang="en-US" sz="1800" kern="1200" dirty="0"/>
          </a:br>
          <a:r>
            <a:rPr lang="en-US" sz="1800" kern="1200" dirty="0"/>
            <a:t>(.</a:t>
          </a:r>
          <a:r>
            <a:rPr lang="en-US" sz="1800" kern="1200" dirty="0" err="1"/>
            <a:t>bss</a:t>
          </a:r>
          <a:r>
            <a:rPr lang="en-US" sz="1800" kern="1200" dirty="0"/>
            <a:t>)</a:t>
          </a:r>
        </a:p>
      </dsp:txBody>
      <dsp:txXfrm>
        <a:off x="280785" y="2480573"/>
        <a:ext cx="1531039" cy="834379"/>
      </dsp:txXfrm>
    </dsp:sp>
    <dsp:sp modelId="{40AF701C-813E-4C56-A6CE-ACDAA5C16854}">
      <dsp:nvSpPr>
        <dsp:cNvPr id="0" name=""/>
        <dsp:cNvSpPr/>
      </dsp:nvSpPr>
      <dsp:spPr>
        <a:xfrm>
          <a:off x="3346611" y="109648"/>
          <a:ext cx="1913929" cy="113944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CPU</a:t>
          </a:r>
        </a:p>
      </dsp:txBody>
      <dsp:txXfrm>
        <a:off x="3346611" y="109648"/>
        <a:ext cx="1913929" cy="341834"/>
      </dsp:txXfrm>
    </dsp:sp>
    <dsp:sp modelId="{DAB4A662-A129-4F37-B922-6C15CC2ABD0F}">
      <dsp:nvSpPr>
        <dsp:cNvPr id="0" name=""/>
        <dsp:cNvSpPr/>
      </dsp:nvSpPr>
      <dsp:spPr>
        <a:xfrm>
          <a:off x="3523022" y="507788"/>
          <a:ext cx="1531143" cy="60303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dirty="0"/>
            <a:t>Registers</a:t>
          </a:r>
        </a:p>
      </dsp:txBody>
      <dsp:txXfrm>
        <a:off x="3540684" y="525450"/>
        <a:ext cx="1495819" cy="5677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17C3E4-834A-4FDE-8876-3ED4986C368E}" type="datetimeFigureOut">
              <a:rPr lang="en-US" smtClean="0"/>
              <a:t>2/28/2023</a:t>
            </a:fld>
            <a:endParaRPr lang="en-US" dirty="0"/>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25D16B-934A-4DDA-AA9D-F9317AC24A5D}" type="slidenum">
              <a:rPr lang="en-US" smtClean="0"/>
              <a:t>‹#›</a:t>
            </a:fld>
            <a:endParaRPr lang="en-US" dirty="0"/>
          </a:p>
        </p:txBody>
      </p:sp>
    </p:spTree>
    <p:extLst>
      <p:ext uri="{BB962C8B-B14F-4D97-AF65-F5344CB8AC3E}">
        <p14:creationId xmlns:p14="http://schemas.microsoft.com/office/powerpoint/2010/main" val="2422922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Airbus_A350_XWB#/media/File:Airbus_A-350_XWB_F-WWYB_cockpit_view.jp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3" Type="http://schemas.openxmlformats.org/officeDocument/2006/relationships/hyperlink" Target="https://commons.wikimedia.org/wiki/File:Pwm_5steps.gif" TargetMode="External"/><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renesas.com/br/en/products/gadget-renesas/boards/gr-adzuki/project-play-with-digital-compass.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renesas.com/br/en/img/misc/catalogs/pdf/r01pf0176eu0000-synergy.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3" Type="http://schemas.openxmlformats.org/officeDocument/2006/relationships/slide" Target="../slides/slide229.xml"/><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3" Type="http://schemas.openxmlformats.org/officeDocument/2006/relationships/hyperlink" Target="https://commons.wikimedia.org/wiki/File:Pwm_5steps.gif" TargetMode="External"/><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3" Type="http://schemas.openxmlformats.org/officeDocument/2006/relationships/hyperlink" Target="https://www.renesas.com/us/en/doc/products/renesas-synergy/apn/r11an0065eu0101-synergy-can-hal-mod-guide.pdf" TargetMode="External"/><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3" Type="http://schemas.openxmlformats.org/officeDocument/2006/relationships/hyperlink" Target="https://synergygallery.renesas.com/media/products/1/384/en-US/r11um0140eu0106-synergy-ssp-v175.pdf" TargetMode="External"/><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39.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4</a:t>
            </a:fld>
            <a:endParaRPr lang="en-US" dirty="0"/>
          </a:p>
        </p:txBody>
      </p:sp>
    </p:spTree>
    <p:extLst>
      <p:ext uri="{BB962C8B-B14F-4D97-AF65-F5344CB8AC3E}">
        <p14:creationId xmlns:p14="http://schemas.microsoft.com/office/powerpoint/2010/main" val="1276598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13</a:t>
            </a:fld>
            <a:endParaRPr lang="en-US" dirty="0"/>
          </a:p>
        </p:txBody>
      </p:sp>
    </p:spTree>
    <p:extLst>
      <p:ext uri="{BB962C8B-B14F-4D97-AF65-F5344CB8AC3E}">
        <p14:creationId xmlns:p14="http://schemas.microsoft.com/office/powerpoint/2010/main" val="58957031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instructions are presented in these slides, just the ones considered more representative</a:t>
            </a:r>
          </a:p>
        </p:txBody>
      </p:sp>
      <p:sp>
        <p:nvSpPr>
          <p:cNvPr id="4" name="Slide Number Placeholder 3"/>
          <p:cNvSpPr>
            <a:spLocks noGrp="1"/>
          </p:cNvSpPr>
          <p:nvPr>
            <p:ph type="sldNum" sz="quarter" idx="5"/>
          </p:nvPr>
        </p:nvSpPr>
        <p:spPr/>
        <p:txBody>
          <a:bodyPr/>
          <a:lstStyle/>
          <a:p>
            <a:fld id="{A425D16B-934A-4DDA-AA9D-F9317AC24A5D}" type="slidenum">
              <a:rPr lang="en-US" smtClean="0"/>
              <a:t>103</a:t>
            </a:fld>
            <a:endParaRPr lang="en-US" dirty="0"/>
          </a:p>
        </p:txBody>
      </p:sp>
    </p:spTree>
    <p:extLst>
      <p:ext uri="{BB962C8B-B14F-4D97-AF65-F5344CB8AC3E}">
        <p14:creationId xmlns:p14="http://schemas.microsoft.com/office/powerpoint/2010/main" val="34693757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 explanation of the shift operations</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104</a:t>
            </a:fld>
            <a:endParaRPr lang="en-US" dirty="0"/>
          </a:p>
        </p:txBody>
      </p:sp>
    </p:spTree>
    <p:extLst>
      <p:ext uri="{BB962C8B-B14F-4D97-AF65-F5344CB8AC3E}">
        <p14:creationId xmlns:p14="http://schemas.microsoft.com/office/powerpoint/2010/main" val="373170980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instructions are presented in these slides, just the ones considered more representative</a:t>
            </a:r>
          </a:p>
        </p:txBody>
      </p:sp>
      <p:sp>
        <p:nvSpPr>
          <p:cNvPr id="4" name="Slide Number Placeholder 3"/>
          <p:cNvSpPr>
            <a:spLocks noGrp="1"/>
          </p:cNvSpPr>
          <p:nvPr>
            <p:ph type="sldNum" sz="quarter" idx="5"/>
          </p:nvPr>
        </p:nvSpPr>
        <p:spPr/>
        <p:txBody>
          <a:bodyPr/>
          <a:lstStyle/>
          <a:p>
            <a:fld id="{A425D16B-934A-4DDA-AA9D-F9317AC24A5D}" type="slidenum">
              <a:rPr lang="en-US" smtClean="0"/>
              <a:t>105</a:t>
            </a:fld>
            <a:endParaRPr lang="en-US" dirty="0"/>
          </a:p>
        </p:txBody>
      </p:sp>
    </p:spTree>
    <p:extLst>
      <p:ext uri="{BB962C8B-B14F-4D97-AF65-F5344CB8AC3E}">
        <p14:creationId xmlns:p14="http://schemas.microsoft.com/office/powerpoint/2010/main" val="8571183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instructions are presented in these slides, just the ones considered more representative</a:t>
            </a:r>
          </a:p>
        </p:txBody>
      </p:sp>
      <p:sp>
        <p:nvSpPr>
          <p:cNvPr id="4" name="Slide Number Placeholder 3"/>
          <p:cNvSpPr>
            <a:spLocks noGrp="1"/>
          </p:cNvSpPr>
          <p:nvPr>
            <p:ph type="sldNum" sz="quarter" idx="5"/>
          </p:nvPr>
        </p:nvSpPr>
        <p:spPr/>
        <p:txBody>
          <a:bodyPr/>
          <a:lstStyle/>
          <a:p>
            <a:fld id="{A425D16B-934A-4DDA-AA9D-F9317AC24A5D}" type="slidenum">
              <a:rPr lang="en-US" smtClean="0"/>
              <a:t>106</a:t>
            </a:fld>
            <a:endParaRPr lang="en-US" dirty="0"/>
          </a:p>
        </p:txBody>
      </p:sp>
    </p:spTree>
    <p:extLst>
      <p:ext uri="{BB962C8B-B14F-4D97-AF65-F5344CB8AC3E}">
        <p14:creationId xmlns:p14="http://schemas.microsoft.com/office/powerpoint/2010/main" val="222928246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instructions are presented in these slides, just the ones considered more representative</a:t>
            </a:r>
          </a:p>
        </p:txBody>
      </p:sp>
      <p:sp>
        <p:nvSpPr>
          <p:cNvPr id="4" name="Slide Number Placeholder 3"/>
          <p:cNvSpPr>
            <a:spLocks noGrp="1"/>
          </p:cNvSpPr>
          <p:nvPr>
            <p:ph type="sldNum" sz="quarter" idx="5"/>
          </p:nvPr>
        </p:nvSpPr>
        <p:spPr/>
        <p:txBody>
          <a:bodyPr/>
          <a:lstStyle/>
          <a:p>
            <a:fld id="{A425D16B-934A-4DDA-AA9D-F9317AC24A5D}" type="slidenum">
              <a:rPr lang="en-US" smtClean="0"/>
              <a:t>107</a:t>
            </a:fld>
            <a:endParaRPr lang="en-US" dirty="0"/>
          </a:p>
        </p:txBody>
      </p:sp>
    </p:spTree>
    <p:extLst>
      <p:ext uri="{BB962C8B-B14F-4D97-AF65-F5344CB8AC3E}">
        <p14:creationId xmlns:p14="http://schemas.microsoft.com/office/powerpoint/2010/main" val="424868221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instructions are presented in these slides, just the ones considered more representative</a:t>
            </a:r>
          </a:p>
        </p:txBody>
      </p:sp>
      <p:sp>
        <p:nvSpPr>
          <p:cNvPr id="4" name="Slide Number Placeholder 3"/>
          <p:cNvSpPr>
            <a:spLocks noGrp="1"/>
          </p:cNvSpPr>
          <p:nvPr>
            <p:ph type="sldNum" sz="quarter" idx="5"/>
          </p:nvPr>
        </p:nvSpPr>
        <p:spPr/>
        <p:txBody>
          <a:bodyPr/>
          <a:lstStyle/>
          <a:p>
            <a:fld id="{A425D16B-934A-4DDA-AA9D-F9317AC24A5D}" type="slidenum">
              <a:rPr lang="en-US" smtClean="0"/>
              <a:t>108</a:t>
            </a:fld>
            <a:endParaRPr lang="en-US" dirty="0"/>
          </a:p>
        </p:txBody>
      </p:sp>
    </p:spTree>
    <p:extLst>
      <p:ext uri="{BB962C8B-B14F-4D97-AF65-F5344CB8AC3E}">
        <p14:creationId xmlns:p14="http://schemas.microsoft.com/office/powerpoint/2010/main" val="35766083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instructions are presented in these slides, just the ones considered more representative</a:t>
            </a:r>
          </a:p>
        </p:txBody>
      </p:sp>
      <p:sp>
        <p:nvSpPr>
          <p:cNvPr id="4" name="Slide Number Placeholder 3"/>
          <p:cNvSpPr>
            <a:spLocks noGrp="1"/>
          </p:cNvSpPr>
          <p:nvPr>
            <p:ph type="sldNum" sz="quarter" idx="5"/>
          </p:nvPr>
        </p:nvSpPr>
        <p:spPr/>
        <p:txBody>
          <a:bodyPr/>
          <a:lstStyle/>
          <a:p>
            <a:fld id="{A425D16B-934A-4DDA-AA9D-F9317AC24A5D}" type="slidenum">
              <a:rPr lang="en-US" smtClean="0"/>
              <a:t>109</a:t>
            </a:fld>
            <a:endParaRPr lang="en-US" dirty="0"/>
          </a:p>
        </p:txBody>
      </p:sp>
    </p:spTree>
    <p:extLst>
      <p:ext uri="{BB962C8B-B14F-4D97-AF65-F5344CB8AC3E}">
        <p14:creationId xmlns:p14="http://schemas.microsoft.com/office/powerpoint/2010/main" val="297007724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instructions are presented in these slides, just the ones considered more representative</a:t>
            </a:r>
          </a:p>
        </p:txBody>
      </p:sp>
      <p:sp>
        <p:nvSpPr>
          <p:cNvPr id="4" name="Slide Number Placeholder 3"/>
          <p:cNvSpPr>
            <a:spLocks noGrp="1"/>
          </p:cNvSpPr>
          <p:nvPr>
            <p:ph type="sldNum" sz="quarter" idx="5"/>
          </p:nvPr>
        </p:nvSpPr>
        <p:spPr/>
        <p:txBody>
          <a:bodyPr/>
          <a:lstStyle/>
          <a:p>
            <a:fld id="{A425D16B-934A-4DDA-AA9D-F9317AC24A5D}" type="slidenum">
              <a:rPr lang="en-US" smtClean="0"/>
              <a:t>110</a:t>
            </a:fld>
            <a:endParaRPr lang="en-US" dirty="0"/>
          </a:p>
        </p:txBody>
      </p:sp>
    </p:spTree>
    <p:extLst>
      <p:ext uri="{BB962C8B-B14F-4D97-AF65-F5344CB8AC3E}">
        <p14:creationId xmlns:p14="http://schemas.microsoft.com/office/powerpoint/2010/main" val="110972487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memory mapping systems. Renesas Cortex-M4 uses little-endian.</a:t>
            </a:r>
          </a:p>
        </p:txBody>
      </p:sp>
      <p:sp>
        <p:nvSpPr>
          <p:cNvPr id="4" name="Slide Number Placeholder 3"/>
          <p:cNvSpPr>
            <a:spLocks noGrp="1"/>
          </p:cNvSpPr>
          <p:nvPr>
            <p:ph type="sldNum" sz="quarter" idx="5"/>
          </p:nvPr>
        </p:nvSpPr>
        <p:spPr/>
        <p:txBody>
          <a:bodyPr/>
          <a:lstStyle/>
          <a:p>
            <a:fld id="{A425D16B-934A-4DDA-AA9D-F9317AC24A5D}" type="slidenum">
              <a:rPr lang="en-US" smtClean="0"/>
              <a:t>111</a:t>
            </a:fld>
            <a:endParaRPr lang="en-US" dirty="0"/>
          </a:p>
        </p:txBody>
      </p:sp>
    </p:spTree>
    <p:extLst>
      <p:ext uri="{BB962C8B-B14F-4D97-AF65-F5344CB8AC3E}">
        <p14:creationId xmlns:p14="http://schemas.microsoft.com/office/powerpoint/2010/main" val="222003923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memory mapping systems. Renesas Cortex-M4 uses little-endian.</a:t>
            </a:r>
          </a:p>
        </p:txBody>
      </p:sp>
      <p:sp>
        <p:nvSpPr>
          <p:cNvPr id="4" name="Slide Number Placeholder 3"/>
          <p:cNvSpPr>
            <a:spLocks noGrp="1"/>
          </p:cNvSpPr>
          <p:nvPr>
            <p:ph type="sldNum" sz="quarter" idx="5"/>
          </p:nvPr>
        </p:nvSpPr>
        <p:spPr/>
        <p:txBody>
          <a:bodyPr/>
          <a:lstStyle/>
          <a:p>
            <a:fld id="{A425D16B-934A-4DDA-AA9D-F9317AC24A5D}" type="slidenum">
              <a:rPr lang="en-US" smtClean="0"/>
              <a:t>112</a:t>
            </a:fld>
            <a:endParaRPr lang="en-US" dirty="0"/>
          </a:p>
        </p:txBody>
      </p:sp>
    </p:spTree>
    <p:extLst>
      <p:ext uri="{BB962C8B-B14F-4D97-AF65-F5344CB8AC3E}">
        <p14:creationId xmlns:p14="http://schemas.microsoft.com/office/powerpoint/2010/main" val="728662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14</a:t>
            </a:fld>
            <a:endParaRPr lang="en-US" dirty="0"/>
          </a:p>
        </p:txBody>
      </p:sp>
    </p:spTree>
    <p:extLst>
      <p:ext uri="{BB962C8B-B14F-4D97-AF65-F5344CB8AC3E}">
        <p14:creationId xmlns:p14="http://schemas.microsoft.com/office/powerpoint/2010/main" val="6254385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instructions are presented in these slides, just the ones considered more representative</a:t>
            </a:r>
          </a:p>
        </p:txBody>
      </p:sp>
      <p:sp>
        <p:nvSpPr>
          <p:cNvPr id="4" name="Slide Number Placeholder 3"/>
          <p:cNvSpPr>
            <a:spLocks noGrp="1"/>
          </p:cNvSpPr>
          <p:nvPr>
            <p:ph type="sldNum" sz="quarter" idx="5"/>
          </p:nvPr>
        </p:nvSpPr>
        <p:spPr/>
        <p:txBody>
          <a:bodyPr/>
          <a:lstStyle/>
          <a:p>
            <a:fld id="{A425D16B-934A-4DDA-AA9D-F9317AC24A5D}" type="slidenum">
              <a:rPr lang="en-US" smtClean="0"/>
              <a:t>113</a:t>
            </a:fld>
            <a:endParaRPr lang="en-US" dirty="0"/>
          </a:p>
        </p:txBody>
      </p:sp>
    </p:spTree>
    <p:extLst>
      <p:ext uri="{BB962C8B-B14F-4D97-AF65-F5344CB8AC3E}">
        <p14:creationId xmlns:p14="http://schemas.microsoft.com/office/powerpoint/2010/main" val="14270593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instructions are presented in these slides, just the ones considered more representative</a:t>
            </a:r>
          </a:p>
        </p:txBody>
      </p:sp>
      <p:sp>
        <p:nvSpPr>
          <p:cNvPr id="4" name="Slide Number Placeholder 3"/>
          <p:cNvSpPr>
            <a:spLocks noGrp="1"/>
          </p:cNvSpPr>
          <p:nvPr>
            <p:ph type="sldNum" sz="quarter" idx="5"/>
          </p:nvPr>
        </p:nvSpPr>
        <p:spPr/>
        <p:txBody>
          <a:bodyPr/>
          <a:lstStyle/>
          <a:p>
            <a:fld id="{A425D16B-934A-4DDA-AA9D-F9317AC24A5D}" type="slidenum">
              <a:rPr lang="en-US" smtClean="0"/>
              <a:t>114</a:t>
            </a:fld>
            <a:endParaRPr lang="en-US" dirty="0"/>
          </a:p>
        </p:txBody>
      </p:sp>
    </p:spTree>
    <p:extLst>
      <p:ext uri="{BB962C8B-B14F-4D97-AF65-F5344CB8AC3E}">
        <p14:creationId xmlns:p14="http://schemas.microsoft.com/office/powerpoint/2010/main" val="325541504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instructions are presented in these slides, just the ones considered more representative</a:t>
            </a:r>
          </a:p>
        </p:txBody>
      </p:sp>
      <p:sp>
        <p:nvSpPr>
          <p:cNvPr id="4" name="Slide Number Placeholder 3"/>
          <p:cNvSpPr>
            <a:spLocks noGrp="1"/>
          </p:cNvSpPr>
          <p:nvPr>
            <p:ph type="sldNum" sz="quarter" idx="5"/>
          </p:nvPr>
        </p:nvSpPr>
        <p:spPr/>
        <p:txBody>
          <a:bodyPr/>
          <a:lstStyle/>
          <a:p>
            <a:fld id="{A425D16B-934A-4DDA-AA9D-F9317AC24A5D}" type="slidenum">
              <a:rPr lang="en-US" smtClean="0"/>
              <a:t>115</a:t>
            </a:fld>
            <a:endParaRPr lang="en-US" dirty="0"/>
          </a:p>
        </p:txBody>
      </p:sp>
    </p:spTree>
    <p:extLst>
      <p:ext uri="{BB962C8B-B14F-4D97-AF65-F5344CB8AC3E}">
        <p14:creationId xmlns:p14="http://schemas.microsoft.com/office/powerpoint/2010/main" val="7169007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116</a:t>
            </a:fld>
            <a:endParaRPr lang="en-US" dirty="0"/>
          </a:p>
        </p:txBody>
      </p:sp>
    </p:spTree>
    <p:extLst>
      <p:ext uri="{BB962C8B-B14F-4D97-AF65-F5344CB8AC3E}">
        <p14:creationId xmlns:p14="http://schemas.microsoft.com/office/powerpoint/2010/main" val="108764574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117</a:t>
            </a:fld>
            <a:endParaRPr lang="en-US" dirty="0"/>
          </a:p>
        </p:txBody>
      </p:sp>
    </p:spTree>
    <p:extLst>
      <p:ext uri="{BB962C8B-B14F-4D97-AF65-F5344CB8AC3E}">
        <p14:creationId xmlns:p14="http://schemas.microsoft.com/office/powerpoint/2010/main" val="61169017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118</a:t>
            </a:fld>
            <a:endParaRPr lang="en-US" dirty="0"/>
          </a:p>
        </p:txBody>
      </p:sp>
    </p:spTree>
    <p:extLst>
      <p:ext uri="{BB962C8B-B14F-4D97-AF65-F5344CB8AC3E}">
        <p14:creationId xmlns:p14="http://schemas.microsoft.com/office/powerpoint/2010/main" val="275896574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119</a:t>
            </a:fld>
            <a:endParaRPr lang="en-US" dirty="0"/>
          </a:p>
        </p:txBody>
      </p:sp>
    </p:spTree>
    <p:extLst>
      <p:ext uri="{BB962C8B-B14F-4D97-AF65-F5344CB8AC3E}">
        <p14:creationId xmlns:p14="http://schemas.microsoft.com/office/powerpoint/2010/main" val="305605224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120</a:t>
            </a:fld>
            <a:endParaRPr lang="en-US" dirty="0"/>
          </a:p>
        </p:txBody>
      </p:sp>
    </p:spTree>
    <p:extLst>
      <p:ext uri="{BB962C8B-B14F-4D97-AF65-F5344CB8AC3E}">
        <p14:creationId xmlns:p14="http://schemas.microsoft.com/office/powerpoint/2010/main" val="428945213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121</a:t>
            </a:fld>
            <a:endParaRPr lang="en-US" dirty="0"/>
          </a:p>
        </p:txBody>
      </p:sp>
    </p:spTree>
    <p:extLst>
      <p:ext uri="{BB962C8B-B14F-4D97-AF65-F5344CB8AC3E}">
        <p14:creationId xmlns:p14="http://schemas.microsoft.com/office/powerpoint/2010/main" val="129393823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122</a:t>
            </a:fld>
            <a:endParaRPr lang="en-US" dirty="0"/>
          </a:p>
        </p:txBody>
      </p:sp>
    </p:spTree>
    <p:extLst>
      <p:ext uri="{BB962C8B-B14F-4D97-AF65-F5344CB8AC3E}">
        <p14:creationId xmlns:p14="http://schemas.microsoft.com/office/powerpoint/2010/main" val="3739082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15</a:t>
            </a:fld>
            <a:endParaRPr lang="en-US" dirty="0"/>
          </a:p>
        </p:txBody>
      </p:sp>
    </p:spTree>
    <p:extLst>
      <p:ext uri="{BB962C8B-B14F-4D97-AF65-F5344CB8AC3E}">
        <p14:creationId xmlns:p14="http://schemas.microsoft.com/office/powerpoint/2010/main" val="293485091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123</a:t>
            </a:fld>
            <a:endParaRPr lang="en-US" dirty="0"/>
          </a:p>
        </p:txBody>
      </p:sp>
    </p:spTree>
    <p:extLst>
      <p:ext uri="{BB962C8B-B14F-4D97-AF65-F5344CB8AC3E}">
        <p14:creationId xmlns:p14="http://schemas.microsoft.com/office/powerpoint/2010/main" val="119666371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124</a:t>
            </a:fld>
            <a:endParaRPr lang="en-US" dirty="0"/>
          </a:p>
        </p:txBody>
      </p:sp>
    </p:spTree>
    <p:extLst>
      <p:ext uri="{BB962C8B-B14F-4D97-AF65-F5344CB8AC3E}">
        <p14:creationId xmlns:p14="http://schemas.microsoft.com/office/powerpoint/2010/main" val="335770504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fld id="{A425D16B-934A-4DDA-AA9D-F9317AC24A5D}" type="slidenum">
              <a:rPr lang="en-US" smtClean="0"/>
              <a:t>125</a:t>
            </a:fld>
            <a:endParaRPr lang="en-US" dirty="0"/>
          </a:p>
        </p:txBody>
      </p:sp>
    </p:spTree>
    <p:extLst>
      <p:ext uri="{BB962C8B-B14F-4D97-AF65-F5344CB8AC3E}">
        <p14:creationId xmlns:p14="http://schemas.microsoft.com/office/powerpoint/2010/main" val="121123815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fld id="{A425D16B-934A-4DDA-AA9D-F9317AC24A5D}" type="slidenum">
              <a:rPr lang="en-US" smtClean="0"/>
              <a:t>126</a:t>
            </a:fld>
            <a:endParaRPr lang="en-US" dirty="0"/>
          </a:p>
        </p:txBody>
      </p:sp>
    </p:spTree>
    <p:extLst>
      <p:ext uri="{BB962C8B-B14F-4D97-AF65-F5344CB8AC3E}">
        <p14:creationId xmlns:p14="http://schemas.microsoft.com/office/powerpoint/2010/main" val="211517423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fld id="{A425D16B-934A-4DDA-AA9D-F9317AC24A5D}" type="slidenum">
              <a:rPr lang="en-US" smtClean="0"/>
              <a:t>127</a:t>
            </a:fld>
            <a:endParaRPr lang="en-US" dirty="0"/>
          </a:p>
        </p:txBody>
      </p:sp>
    </p:spTree>
    <p:extLst>
      <p:ext uri="{BB962C8B-B14F-4D97-AF65-F5344CB8AC3E}">
        <p14:creationId xmlns:p14="http://schemas.microsoft.com/office/powerpoint/2010/main" val="5806706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fld id="{A425D16B-934A-4DDA-AA9D-F9317AC24A5D}" type="slidenum">
              <a:rPr lang="en-US" smtClean="0"/>
              <a:t>128</a:t>
            </a:fld>
            <a:endParaRPr lang="en-US" dirty="0"/>
          </a:p>
        </p:txBody>
      </p:sp>
    </p:spTree>
    <p:extLst>
      <p:ext uri="{BB962C8B-B14F-4D97-AF65-F5344CB8AC3E}">
        <p14:creationId xmlns:p14="http://schemas.microsoft.com/office/powerpoint/2010/main" val="233333661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fld id="{A425D16B-934A-4DDA-AA9D-F9317AC24A5D}" type="slidenum">
              <a:rPr lang="en-US" smtClean="0"/>
              <a:t>129</a:t>
            </a:fld>
            <a:endParaRPr lang="en-US" dirty="0"/>
          </a:p>
        </p:txBody>
      </p:sp>
    </p:spTree>
    <p:extLst>
      <p:ext uri="{BB962C8B-B14F-4D97-AF65-F5344CB8AC3E}">
        <p14:creationId xmlns:p14="http://schemas.microsoft.com/office/powerpoint/2010/main" val="403935409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fld id="{A425D16B-934A-4DDA-AA9D-F9317AC24A5D}" type="slidenum">
              <a:rPr lang="en-US" smtClean="0"/>
              <a:t>130</a:t>
            </a:fld>
            <a:endParaRPr lang="en-US" dirty="0"/>
          </a:p>
        </p:txBody>
      </p:sp>
    </p:spTree>
    <p:extLst>
      <p:ext uri="{BB962C8B-B14F-4D97-AF65-F5344CB8AC3E}">
        <p14:creationId xmlns:p14="http://schemas.microsoft.com/office/powerpoint/2010/main" val="65406540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fld id="{A425D16B-934A-4DDA-AA9D-F9317AC24A5D}" type="slidenum">
              <a:rPr lang="en-US" smtClean="0"/>
              <a:t>131</a:t>
            </a:fld>
            <a:endParaRPr lang="en-US" dirty="0"/>
          </a:p>
        </p:txBody>
      </p:sp>
    </p:spTree>
    <p:extLst>
      <p:ext uri="{BB962C8B-B14F-4D97-AF65-F5344CB8AC3E}">
        <p14:creationId xmlns:p14="http://schemas.microsoft.com/office/powerpoint/2010/main" val="410906990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fld id="{A425D16B-934A-4DDA-AA9D-F9317AC24A5D}" type="slidenum">
              <a:rPr lang="en-US" smtClean="0"/>
              <a:t>132</a:t>
            </a:fld>
            <a:endParaRPr lang="en-US" dirty="0"/>
          </a:p>
        </p:txBody>
      </p:sp>
    </p:spTree>
    <p:extLst>
      <p:ext uri="{BB962C8B-B14F-4D97-AF65-F5344CB8AC3E}">
        <p14:creationId xmlns:p14="http://schemas.microsoft.com/office/powerpoint/2010/main" val="487395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16</a:t>
            </a:fld>
            <a:endParaRPr lang="en-US" dirty="0"/>
          </a:p>
        </p:txBody>
      </p:sp>
    </p:spTree>
    <p:extLst>
      <p:ext uri="{BB962C8B-B14F-4D97-AF65-F5344CB8AC3E}">
        <p14:creationId xmlns:p14="http://schemas.microsoft.com/office/powerpoint/2010/main" val="288109281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fld id="{A425D16B-934A-4DDA-AA9D-F9317AC24A5D}" type="slidenum">
              <a:rPr lang="en-US" smtClean="0"/>
              <a:t>133</a:t>
            </a:fld>
            <a:endParaRPr lang="en-US" dirty="0"/>
          </a:p>
        </p:txBody>
      </p:sp>
    </p:spTree>
    <p:extLst>
      <p:ext uri="{BB962C8B-B14F-4D97-AF65-F5344CB8AC3E}">
        <p14:creationId xmlns:p14="http://schemas.microsoft.com/office/powerpoint/2010/main" val="310800776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fld id="{A425D16B-934A-4DDA-AA9D-F9317AC24A5D}" type="slidenum">
              <a:rPr lang="en-US" smtClean="0"/>
              <a:t>134</a:t>
            </a:fld>
            <a:endParaRPr lang="en-US" dirty="0"/>
          </a:p>
        </p:txBody>
      </p:sp>
    </p:spTree>
    <p:extLst>
      <p:ext uri="{BB962C8B-B14F-4D97-AF65-F5344CB8AC3E}">
        <p14:creationId xmlns:p14="http://schemas.microsoft.com/office/powerpoint/2010/main" val="396304260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fld id="{A425D16B-934A-4DDA-AA9D-F9317AC24A5D}" type="slidenum">
              <a:rPr lang="en-US" smtClean="0"/>
              <a:t>135</a:t>
            </a:fld>
            <a:endParaRPr lang="en-US" dirty="0"/>
          </a:p>
        </p:txBody>
      </p:sp>
    </p:spTree>
    <p:extLst>
      <p:ext uri="{BB962C8B-B14F-4D97-AF65-F5344CB8AC3E}">
        <p14:creationId xmlns:p14="http://schemas.microsoft.com/office/powerpoint/2010/main" val="151088630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fld id="{A425D16B-934A-4DDA-AA9D-F9317AC24A5D}" type="slidenum">
              <a:rPr lang="en-US" smtClean="0"/>
              <a:t>136</a:t>
            </a:fld>
            <a:endParaRPr lang="en-US" dirty="0"/>
          </a:p>
        </p:txBody>
      </p:sp>
    </p:spTree>
    <p:extLst>
      <p:ext uri="{BB962C8B-B14F-4D97-AF65-F5344CB8AC3E}">
        <p14:creationId xmlns:p14="http://schemas.microsoft.com/office/powerpoint/2010/main" val="111793912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fld id="{A425D16B-934A-4DDA-AA9D-F9317AC24A5D}" type="slidenum">
              <a:rPr lang="en-US" smtClean="0"/>
              <a:t>137</a:t>
            </a:fld>
            <a:endParaRPr lang="en-US" dirty="0"/>
          </a:p>
        </p:txBody>
      </p:sp>
    </p:spTree>
    <p:extLst>
      <p:ext uri="{BB962C8B-B14F-4D97-AF65-F5344CB8AC3E}">
        <p14:creationId xmlns:p14="http://schemas.microsoft.com/office/powerpoint/2010/main" val="310265919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fld id="{A425D16B-934A-4DDA-AA9D-F9317AC24A5D}" type="slidenum">
              <a:rPr lang="en-US" smtClean="0"/>
              <a:t>138</a:t>
            </a:fld>
            <a:endParaRPr lang="en-US" dirty="0"/>
          </a:p>
        </p:txBody>
      </p:sp>
    </p:spTree>
    <p:extLst>
      <p:ext uri="{BB962C8B-B14F-4D97-AF65-F5344CB8AC3E}">
        <p14:creationId xmlns:p14="http://schemas.microsoft.com/office/powerpoint/2010/main" val="56214926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fld id="{A425D16B-934A-4DDA-AA9D-F9317AC24A5D}" type="slidenum">
              <a:rPr lang="en-US" smtClean="0"/>
              <a:t>139</a:t>
            </a:fld>
            <a:endParaRPr lang="en-US" dirty="0"/>
          </a:p>
        </p:txBody>
      </p:sp>
    </p:spTree>
    <p:extLst>
      <p:ext uri="{BB962C8B-B14F-4D97-AF65-F5344CB8AC3E}">
        <p14:creationId xmlns:p14="http://schemas.microsoft.com/office/powerpoint/2010/main" val="313274032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fld id="{A425D16B-934A-4DDA-AA9D-F9317AC24A5D}" type="slidenum">
              <a:rPr lang="en-US" smtClean="0"/>
              <a:t>140</a:t>
            </a:fld>
            <a:endParaRPr lang="en-US" dirty="0"/>
          </a:p>
        </p:txBody>
      </p:sp>
    </p:spTree>
    <p:extLst>
      <p:ext uri="{BB962C8B-B14F-4D97-AF65-F5344CB8AC3E}">
        <p14:creationId xmlns:p14="http://schemas.microsoft.com/office/powerpoint/2010/main" val="182365979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fld id="{A425D16B-934A-4DDA-AA9D-F9317AC24A5D}" type="slidenum">
              <a:rPr lang="en-US" smtClean="0"/>
              <a:t>141</a:t>
            </a:fld>
            <a:endParaRPr lang="en-US" dirty="0"/>
          </a:p>
        </p:txBody>
      </p:sp>
    </p:spTree>
    <p:extLst>
      <p:ext uri="{BB962C8B-B14F-4D97-AF65-F5344CB8AC3E}">
        <p14:creationId xmlns:p14="http://schemas.microsoft.com/office/powerpoint/2010/main" val="245511710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fld id="{A425D16B-934A-4DDA-AA9D-F9317AC24A5D}" type="slidenum">
              <a:rPr lang="en-US" smtClean="0"/>
              <a:t>142</a:t>
            </a:fld>
            <a:endParaRPr lang="en-US" dirty="0"/>
          </a:p>
        </p:txBody>
      </p:sp>
    </p:spTree>
    <p:extLst>
      <p:ext uri="{BB962C8B-B14F-4D97-AF65-F5344CB8AC3E}">
        <p14:creationId xmlns:p14="http://schemas.microsoft.com/office/powerpoint/2010/main" val="3636137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17</a:t>
            </a:fld>
            <a:endParaRPr lang="en-US" dirty="0"/>
          </a:p>
        </p:txBody>
      </p:sp>
    </p:spTree>
    <p:extLst>
      <p:ext uri="{BB962C8B-B14F-4D97-AF65-F5344CB8AC3E}">
        <p14:creationId xmlns:p14="http://schemas.microsoft.com/office/powerpoint/2010/main" val="36854868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fld id="{A425D16B-934A-4DDA-AA9D-F9317AC24A5D}" type="slidenum">
              <a:rPr lang="en-US" smtClean="0"/>
              <a:t>143</a:t>
            </a:fld>
            <a:endParaRPr lang="en-US" dirty="0"/>
          </a:p>
        </p:txBody>
      </p:sp>
    </p:spTree>
    <p:extLst>
      <p:ext uri="{BB962C8B-B14F-4D97-AF65-F5344CB8AC3E}">
        <p14:creationId xmlns:p14="http://schemas.microsoft.com/office/powerpoint/2010/main" val="68995683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 - byte lane select</a:t>
            </a:r>
          </a:p>
          <a:p>
            <a:r>
              <a:rPr lang="en-US" dirty="0"/>
              <a:t>BS0 is active when the processor accesses the </a:t>
            </a:r>
            <a:r>
              <a:rPr lang="en-US" dirty="0" err="1"/>
              <a:t>LSByte</a:t>
            </a:r>
            <a:r>
              <a:rPr lang="en-US" dirty="0"/>
              <a:t> in a line</a:t>
            </a:r>
            <a:br>
              <a:rPr lang="en-US" dirty="0"/>
            </a:br>
            <a:r>
              <a:rPr lang="en-US" dirty="0"/>
              <a:t>...</a:t>
            </a:r>
            <a:br>
              <a:rPr lang="en-US" dirty="0"/>
            </a:br>
            <a:r>
              <a:rPr lang="en-US" dirty="0"/>
              <a:t>BS3 is active when the processor accesses the </a:t>
            </a:r>
            <a:r>
              <a:rPr lang="en-US" dirty="0" err="1"/>
              <a:t>MSByte</a:t>
            </a:r>
            <a:r>
              <a:rPr lang="en-US" dirty="0"/>
              <a:t> in a memory line</a:t>
            </a:r>
          </a:p>
          <a:p>
            <a:endParaRPr lang="en-US" dirty="0"/>
          </a:p>
          <a:p>
            <a:r>
              <a:rPr lang="en-US" dirty="0"/>
              <a:t>for a 32-bit access, all </a:t>
            </a:r>
            <a:r>
              <a:rPr lang="en-US" dirty="0" err="1"/>
              <a:t>BSi</a:t>
            </a:r>
            <a:r>
              <a:rPr lang="en-US" dirty="0"/>
              <a:t> are active simultaneously</a:t>
            </a:r>
          </a:p>
        </p:txBody>
      </p:sp>
      <p:sp>
        <p:nvSpPr>
          <p:cNvPr id="4" name="Slide Number Placeholder 3"/>
          <p:cNvSpPr>
            <a:spLocks noGrp="1"/>
          </p:cNvSpPr>
          <p:nvPr>
            <p:ph type="sldNum" sz="quarter" idx="5"/>
          </p:nvPr>
        </p:nvSpPr>
        <p:spPr/>
        <p:txBody>
          <a:bodyPr/>
          <a:lstStyle/>
          <a:p>
            <a:fld id="{A425D16B-934A-4DDA-AA9D-F9317AC24A5D}" type="slidenum">
              <a:rPr lang="en-US" smtClean="0"/>
              <a:t>144</a:t>
            </a:fld>
            <a:endParaRPr lang="en-US" dirty="0"/>
          </a:p>
        </p:txBody>
      </p:sp>
    </p:spTree>
    <p:extLst>
      <p:ext uri="{BB962C8B-B14F-4D97-AF65-F5344CB8AC3E}">
        <p14:creationId xmlns:p14="http://schemas.microsoft.com/office/powerpoint/2010/main" val="224675614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https://en.wikipedia.org/wiki/Floating-gate_MOSFET#/media/File:Floating_gate_transistor-en.svg</a:t>
            </a:r>
          </a:p>
        </p:txBody>
      </p:sp>
      <p:sp>
        <p:nvSpPr>
          <p:cNvPr id="4" name="Slide Number Placeholder 3"/>
          <p:cNvSpPr>
            <a:spLocks noGrp="1"/>
          </p:cNvSpPr>
          <p:nvPr>
            <p:ph type="sldNum" sz="quarter" idx="5"/>
          </p:nvPr>
        </p:nvSpPr>
        <p:spPr/>
        <p:txBody>
          <a:bodyPr/>
          <a:lstStyle/>
          <a:p>
            <a:fld id="{A425D16B-934A-4DDA-AA9D-F9317AC24A5D}" type="slidenum">
              <a:rPr lang="en-US" smtClean="0"/>
              <a:t>145</a:t>
            </a:fld>
            <a:endParaRPr lang="en-US" dirty="0"/>
          </a:p>
        </p:txBody>
      </p:sp>
    </p:spTree>
    <p:extLst>
      <p:ext uri="{BB962C8B-B14F-4D97-AF65-F5344CB8AC3E}">
        <p14:creationId xmlns:p14="http://schemas.microsoft.com/office/powerpoint/2010/main" val="43217642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146</a:t>
            </a:fld>
            <a:endParaRPr lang="en-US" dirty="0"/>
          </a:p>
        </p:txBody>
      </p:sp>
    </p:spTree>
    <p:extLst>
      <p:ext uri="{BB962C8B-B14F-4D97-AF65-F5344CB8AC3E}">
        <p14:creationId xmlns:p14="http://schemas.microsoft.com/office/powerpoint/2010/main" val="309568391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147</a:t>
            </a:fld>
            <a:endParaRPr lang="en-US" dirty="0"/>
          </a:p>
        </p:txBody>
      </p:sp>
    </p:spTree>
    <p:extLst>
      <p:ext uri="{BB962C8B-B14F-4D97-AF65-F5344CB8AC3E}">
        <p14:creationId xmlns:p14="http://schemas.microsoft.com/office/powerpoint/2010/main" val="101526627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https://www.renesas.com/en-us/doc/products/memory/r10ds0269ej0100-memory.pdf</a:t>
            </a:r>
          </a:p>
        </p:txBody>
      </p:sp>
      <p:sp>
        <p:nvSpPr>
          <p:cNvPr id="4" name="Slide Number Placeholder 3"/>
          <p:cNvSpPr>
            <a:spLocks noGrp="1"/>
          </p:cNvSpPr>
          <p:nvPr>
            <p:ph type="sldNum" sz="quarter" idx="5"/>
          </p:nvPr>
        </p:nvSpPr>
        <p:spPr/>
        <p:txBody>
          <a:bodyPr/>
          <a:lstStyle/>
          <a:p>
            <a:fld id="{A425D16B-934A-4DDA-AA9D-F9317AC24A5D}" type="slidenum">
              <a:rPr lang="en-US" smtClean="0"/>
              <a:t>148</a:t>
            </a:fld>
            <a:endParaRPr lang="en-US" dirty="0"/>
          </a:p>
        </p:txBody>
      </p:sp>
    </p:spTree>
    <p:extLst>
      <p:ext uri="{BB962C8B-B14F-4D97-AF65-F5344CB8AC3E}">
        <p14:creationId xmlns:p14="http://schemas.microsoft.com/office/powerpoint/2010/main" val="135770654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149</a:t>
            </a:fld>
            <a:endParaRPr lang="en-US" dirty="0"/>
          </a:p>
        </p:txBody>
      </p:sp>
    </p:spTree>
    <p:extLst>
      <p:ext uri="{BB962C8B-B14F-4D97-AF65-F5344CB8AC3E}">
        <p14:creationId xmlns:p14="http://schemas.microsoft.com/office/powerpoint/2010/main" val="172419753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cycle:</a:t>
            </a:r>
          </a:p>
          <a:p>
            <a:r>
              <a:rPr lang="en-US" dirty="0"/>
              <a:t>1- processor sets the desired read address</a:t>
            </a:r>
          </a:p>
          <a:p>
            <a:r>
              <a:rPr lang="en-US" dirty="0"/>
              <a:t>2- processor activates CS</a:t>
            </a:r>
          </a:p>
          <a:p>
            <a:r>
              <a:rPr lang="en-US" dirty="0"/>
              <a:t>3- processor activates OE</a:t>
            </a:r>
          </a:p>
          <a:p>
            <a:r>
              <a:rPr lang="en-US" dirty="0"/>
              <a:t>4- after a maximum delay of 30 ns (</a:t>
            </a:r>
            <a:r>
              <a:rPr lang="en-US" dirty="0" err="1"/>
              <a:t>tOE</a:t>
            </a:r>
            <a:r>
              <a:rPr lang="en-US" dirty="0"/>
              <a:t>) the memory responds with the contents of the addressed location</a:t>
            </a:r>
            <a:endParaRPr lang="pt-B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150</a:t>
            </a:fld>
            <a:endParaRPr lang="en-US" dirty="0"/>
          </a:p>
        </p:txBody>
      </p:sp>
    </p:spTree>
    <p:extLst>
      <p:ext uri="{BB962C8B-B14F-4D97-AF65-F5344CB8AC3E}">
        <p14:creationId xmlns:p14="http://schemas.microsoft.com/office/powerpoint/2010/main" val="133569037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cycle:</a:t>
            </a:r>
          </a:p>
          <a:p>
            <a:r>
              <a:rPr lang="en-US" dirty="0"/>
              <a:t>1- processor sets the desired write address</a:t>
            </a:r>
          </a:p>
          <a:p>
            <a:r>
              <a:rPr lang="en-US" dirty="0"/>
              <a:t>2- processor activates CS</a:t>
            </a:r>
          </a:p>
          <a:p>
            <a:r>
              <a:rPr lang="en-US" dirty="0"/>
              <a:t>3- processor puts data to be written on the address bus</a:t>
            </a:r>
          </a:p>
          <a:p>
            <a:r>
              <a:rPr lang="en-US" dirty="0"/>
              <a:t>4- processor activates WE indicating a write to the memory. This signal must be kept for 40 ns (</a:t>
            </a:r>
            <a:r>
              <a:rPr lang="en-US" dirty="0" err="1"/>
              <a:t>tWP</a:t>
            </a:r>
            <a:r>
              <a:rPr lang="en-US" dirty="0"/>
              <a:t>). Other signals must remain stable during this time.</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151</a:t>
            </a:fld>
            <a:endParaRPr lang="en-US" dirty="0"/>
          </a:p>
        </p:txBody>
      </p:sp>
    </p:spTree>
    <p:extLst>
      <p:ext uri="{BB962C8B-B14F-4D97-AF65-F5344CB8AC3E}">
        <p14:creationId xmlns:p14="http://schemas.microsoft.com/office/powerpoint/2010/main" val="13738422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https://upload.wikimedia.org/wikipedia/commons/b/bd/DRAM_Cell_Structure_%28Model_of_Single_Circuit_Cell%29.PNG</a:t>
            </a:r>
          </a:p>
        </p:txBody>
      </p:sp>
      <p:sp>
        <p:nvSpPr>
          <p:cNvPr id="4" name="Slide Number Placeholder 3"/>
          <p:cNvSpPr>
            <a:spLocks noGrp="1"/>
          </p:cNvSpPr>
          <p:nvPr>
            <p:ph type="sldNum" sz="quarter" idx="5"/>
          </p:nvPr>
        </p:nvSpPr>
        <p:spPr/>
        <p:txBody>
          <a:bodyPr/>
          <a:lstStyle/>
          <a:p>
            <a:fld id="{A425D16B-934A-4DDA-AA9D-F9317AC24A5D}" type="slidenum">
              <a:rPr lang="en-US" smtClean="0"/>
              <a:t>152</a:t>
            </a:fld>
            <a:endParaRPr lang="en-US" dirty="0"/>
          </a:p>
        </p:txBody>
      </p:sp>
    </p:spTree>
    <p:extLst>
      <p:ext uri="{BB962C8B-B14F-4D97-AF65-F5344CB8AC3E}">
        <p14:creationId xmlns:p14="http://schemas.microsoft.com/office/powerpoint/2010/main" val="2400745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18</a:t>
            </a:fld>
            <a:endParaRPr lang="en-US" dirty="0"/>
          </a:p>
        </p:txBody>
      </p:sp>
    </p:spTree>
    <p:extLst>
      <p:ext uri="{BB962C8B-B14F-4D97-AF65-F5344CB8AC3E}">
        <p14:creationId xmlns:p14="http://schemas.microsoft.com/office/powerpoint/2010/main" val="321600875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https://www.renesas.com/en-us/doc/products/memory/r10ds0146ej0102_memory.pdf</a:t>
            </a:r>
          </a:p>
        </p:txBody>
      </p:sp>
      <p:sp>
        <p:nvSpPr>
          <p:cNvPr id="4" name="Slide Number Placeholder 3"/>
          <p:cNvSpPr>
            <a:spLocks noGrp="1"/>
          </p:cNvSpPr>
          <p:nvPr>
            <p:ph type="sldNum" sz="quarter" idx="5"/>
          </p:nvPr>
        </p:nvSpPr>
        <p:spPr/>
        <p:txBody>
          <a:bodyPr/>
          <a:lstStyle/>
          <a:p>
            <a:fld id="{A425D16B-934A-4DDA-AA9D-F9317AC24A5D}" type="slidenum">
              <a:rPr lang="en-US" smtClean="0"/>
              <a:t>153</a:t>
            </a:fld>
            <a:endParaRPr lang="en-US" dirty="0"/>
          </a:p>
        </p:txBody>
      </p:sp>
    </p:spTree>
    <p:extLst>
      <p:ext uri="{BB962C8B-B14F-4D97-AF65-F5344CB8AC3E}">
        <p14:creationId xmlns:p14="http://schemas.microsoft.com/office/powerpoint/2010/main" val="52460420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154</a:t>
            </a:fld>
            <a:endParaRPr lang="en-US" dirty="0"/>
          </a:p>
        </p:txBody>
      </p:sp>
    </p:spTree>
    <p:extLst>
      <p:ext uri="{BB962C8B-B14F-4D97-AF65-F5344CB8AC3E}">
        <p14:creationId xmlns:p14="http://schemas.microsoft.com/office/powerpoint/2010/main" val="227643469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Sections 5 to 11 of this course are on the subject of PERIPHERALS</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155</a:t>
            </a:fld>
            <a:endParaRPr lang="en-US" dirty="0"/>
          </a:p>
        </p:txBody>
      </p:sp>
    </p:spTree>
    <p:extLst>
      <p:ext uri="{BB962C8B-B14F-4D97-AF65-F5344CB8AC3E}">
        <p14:creationId xmlns:p14="http://schemas.microsoft.com/office/powerpoint/2010/main" val="208665127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156</a:t>
            </a:fld>
            <a:endParaRPr lang="en-US" dirty="0"/>
          </a:p>
        </p:txBody>
      </p:sp>
    </p:spTree>
    <p:extLst>
      <p:ext uri="{BB962C8B-B14F-4D97-AF65-F5344CB8AC3E}">
        <p14:creationId xmlns:p14="http://schemas.microsoft.com/office/powerpoint/2010/main" val="12430130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157</a:t>
            </a:fld>
            <a:endParaRPr lang="en-US" dirty="0"/>
          </a:p>
        </p:txBody>
      </p:sp>
    </p:spTree>
    <p:extLst>
      <p:ext uri="{BB962C8B-B14F-4D97-AF65-F5344CB8AC3E}">
        <p14:creationId xmlns:p14="http://schemas.microsoft.com/office/powerpoint/2010/main" val="262436393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158</a:t>
            </a:fld>
            <a:endParaRPr lang="en-US" dirty="0"/>
          </a:p>
        </p:txBody>
      </p:sp>
    </p:spTree>
    <p:extLst>
      <p:ext uri="{BB962C8B-B14F-4D97-AF65-F5344CB8AC3E}">
        <p14:creationId xmlns:p14="http://schemas.microsoft.com/office/powerpoint/2010/main" val="62216040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159</a:t>
            </a:fld>
            <a:endParaRPr lang="en-US" dirty="0"/>
          </a:p>
        </p:txBody>
      </p:sp>
    </p:spTree>
    <p:extLst>
      <p:ext uri="{BB962C8B-B14F-4D97-AF65-F5344CB8AC3E}">
        <p14:creationId xmlns:p14="http://schemas.microsoft.com/office/powerpoint/2010/main" val="273433886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160</a:t>
            </a:fld>
            <a:endParaRPr lang="en-US" dirty="0"/>
          </a:p>
        </p:txBody>
      </p:sp>
    </p:spTree>
    <p:extLst>
      <p:ext uri="{BB962C8B-B14F-4D97-AF65-F5344CB8AC3E}">
        <p14:creationId xmlns:p14="http://schemas.microsoft.com/office/powerpoint/2010/main" val="312581106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161</a:t>
            </a:fld>
            <a:endParaRPr lang="en-US" dirty="0"/>
          </a:p>
        </p:txBody>
      </p:sp>
    </p:spTree>
    <p:extLst>
      <p:ext uri="{BB962C8B-B14F-4D97-AF65-F5344CB8AC3E}">
        <p14:creationId xmlns:p14="http://schemas.microsoft.com/office/powerpoint/2010/main" val="117237458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162</a:t>
            </a:fld>
            <a:endParaRPr lang="en-US" dirty="0"/>
          </a:p>
        </p:txBody>
      </p:sp>
    </p:spTree>
    <p:extLst>
      <p:ext uri="{BB962C8B-B14F-4D97-AF65-F5344CB8AC3E}">
        <p14:creationId xmlns:p14="http://schemas.microsoft.com/office/powerpoint/2010/main" val="826760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https://pixabay.com/p-2005993/?no_redirect</a:t>
            </a:r>
          </a:p>
        </p:txBody>
      </p:sp>
      <p:sp>
        <p:nvSpPr>
          <p:cNvPr id="4" name="Slide Number Placeholder 3"/>
          <p:cNvSpPr>
            <a:spLocks noGrp="1"/>
          </p:cNvSpPr>
          <p:nvPr>
            <p:ph type="sldNum" sz="quarter" idx="5"/>
          </p:nvPr>
        </p:nvSpPr>
        <p:spPr/>
        <p:txBody>
          <a:bodyPr/>
          <a:lstStyle/>
          <a:p>
            <a:fld id="{A425D16B-934A-4DDA-AA9D-F9317AC24A5D}" type="slidenum">
              <a:rPr lang="en-US" smtClean="0"/>
              <a:t>19</a:t>
            </a:fld>
            <a:endParaRPr lang="en-US" dirty="0"/>
          </a:p>
        </p:txBody>
      </p:sp>
    </p:spTree>
    <p:extLst>
      <p:ext uri="{BB962C8B-B14F-4D97-AF65-F5344CB8AC3E}">
        <p14:creationId xmlns:p14="http://schemas.microsoft.com/office/powerpoint/2010/main" val="274401442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163</a:t>
            </a:fld>
            <a:endParaRPr lang="en-US" dirty="0"/>
          </a:p>
        </p:txBody>
      </p:sp>
    </p:spTree>
    <p:extLst>
      <p:ext uri="{BB962C8B-B14F-4D97-AF65-F5344CB8AC3E}">
        <p14:creationId xmlns:p14="http://schemas.microsoft.com/office/powerpoint/2010/main" val="83204370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164</a:t>
            </a:fld>
            <a:endParaRPr lang="en-US" dirty="0"/>
          </a:p>
        </p:txBody>
      </p:sp>
    </p:spTree>
    <p:extLst>
      <p:ext uri="{BB962C8B-B14F-4D97-AF65-F5344CB8AC3E}">
        <p14:creationId xmlns:p14="http://schemas.microsoft.com/office/powerpoint/2010/main" val="174790294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165</a:t>
            </a:fld>
            <a:endParaRPr lang="en-US" dirty="0"/>
          </a:p>
        </p:txBody>
      </p:sp>
    </p:spTree>
    <p:extLst>
      <p:ext uri="{BB962C8B-B14F-4D97-AF65-F5344CB8AC3E}">
        <p14:creationId xmlns:p14="http://schemas.microsoft.com/office/powerpoint/2010/main" val="62898179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166</a:t>
            </a:fld>
            <a:endParaRPr lang="en-US" dirty="0"/>
          </a:p>
        </p:txBody>
      </p:sp>
    </p:spTree>
    <p:extLst>
      <p:ext uri="{BB962C8B-B14F-4D97-AF65-F5344CB8AC3E}">
        <p14:creationId xmlns:p14="http://schemas.microsoft.com/office/powerpoint/2010/main" val="258393408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167</a:t>
            </a:fld>
            <a:endParaRPr lang="en-US" dirty="0"/>
          </a:p>
        </p:txBody>
      </p:sp>
    </p:spTree>
    <p:extLst>
      <p:ext uri="{BB962C8B-B14F-4D97-AF65-F5344CB8AC3E}">
        <p14:creationId xmlns:p14="http://schemas.microsoft.com/office/powerpoint/2010/main" val="17515903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168</a:t>
            </a:fld>
            <a:endParaRPr lang="en-US" dirty="0"/>
          </a:p>
        </p:txBody>
      </p:sp>
    </p:spTree>
    <p:extLst>
      <p:ext uri="{BB962C8B-B14F-4D97-AF65-F5344CB8AC3E}">
        <p14:creationId xmlns:p14="http://schemas.microsoft.com/office/powerpoint/2010/main" val="313452435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169</a:t>
            </a:fld>
            <a:endParaRPr lang="en-US" dirty="0"/>
          </a:p>
        </p:txBody>
      </p:sp>
    </p:spTree>
    <p:extLst>
      <p:ext uri="{BB962C8B-B14F-4D97-AF65-F5344CB8AC3E}">
        <p14:creationId xmlns:p14="http://schemas.microsoft.com/office/powerpoint/2010/main" val="174994582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LOCO - Low-speed on-chip </a:t>
            </a:r>
            <a:r>
              <a:rPr lang="en-US" dirty="0" err="1"/>
              <a:t>oscilator</a:t>
            </a:r>
            <a:r>
              <a:rPr lang="en-US" dirty="0"/>
              <a:t>, available on the S7G2 MCU, typically running at 32768 Hz</a:t>
            </a:r>
          </a:p>
          <a:p>
            <a:r>
              <a:rPr lang="en-US" dirty="0"/>
              <a:t>ICLK - System clock of the S7G2 core, typically running at 240 MHz</a:t>
            </a:r>
          </a:p>
          <a:p>
            <a:r>
              <a:rPr lang="en-US" dirty="0"/>
              <a:t>SYST_CSR - is one of the four registers of the </a:t>
            </a:r>
            <a:r>
              <a:rPr lang="en-US" dirty="0" err="1"/>
              <a:t>SysTick</a:t>
            </a:r>
            <a:r>
              <a:rPr lang="en-US" dirty="0"/>
              <a:t> Timer, next slide presents these register. </a:t>
            </a:r>
            <a:br>
              <a:rPr lang="en-US" dirty="0"/>
            </a:br>
            <a:r>
              <a:rPr lang="en-US" dirty="0"/>
              <a:t>                   SYST_CSR has 4 bits with individual </a:t>
            </a:r>
            <a:r>
              <a:rPr lang="en-US" dirty="0" err="1"/>
              <a:t>funtions</a:t>
            </a:r>
            <a:endParaRPr lang="en-US" dirty="0"/>
          </a:p>
          <a:p>
            <a:r>
              <a:rPr lang="en-US" dirty="0"/>
              <a:t>When the </a:t>
            </a:r>
            <a:r>
              <a:rPr lang="en-US" i="1" dirty="0"/>
              <a:t>load</a:t>
            </a:r>
            <a:r>
              <a:rPr lang="en-US" dirty="0"/>
              <a:t> input of the 24-bit counter is activated, the value of the SYST_RVR is loaded on the NEXT CLOCK, hence, the counting cycle starts at the reload value and decrements up to 0. Total of SYST_RVR + 1 clock cycles.</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170</a:t>
            </a:fld>
            <a:endParaRPr lang="en-US" dirty="0"/>
          </a:p>
        </p:txBody>
      </p:sp>
    </p:spTree>
    <p:extLst>
      <p:ext uri="{BB962C8B-B14F-4D97-AF65-F5344CB8AC3E}">
        <p14:creationId xmlns:p14="http://schemas.microsoft.com/office/powerpoint/2010/main" val="124180089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171</a:t>
            </a:fld>
            <a:endParaRPr lang="en-US" dirty="0"/>
          </a:p>
        </p:txBody>
      </p:sp>
    </p:spTree>
    <p:extLst>
      <p:ext uri="{BB962C8B-B14F-4D97-AF65-F5344CB8AC3E}">
        <p14:creationId xmlns:p14="http://schemas.microsoft.com/office/powerpoint/2010/main" val="362632539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172</a:t>
            </a:fld>
            <a:endParaRPr lang="en-US" dirty="0"/>
          </a:p>
        </p:txBody>
      </p:sp>
    </p:spTree>
    <p:extLst>
      <p:ext uri="{BB962C8B-B14F-4D97-AF65-F5344CB8AC3E}">
        <p14:creationId xmlns:p14="http://schemas.microsoft.com/office/powerpoint/2010/main" val="599620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hlinkClick r:id="rId3"/>
              </a:rPr>
              <a:t>https://en.wikipedia.org/wiki/Airbus_A350_XWB#/media/File:Airbus_A-350_XWB_F-WWYB_cockpit_view.jpg</a:t>
            </a:r>
            <a:r>
              <a:rPr lang="pt-BR" dirty="0"/>
              <a:t>  </a:t>
            </a:r>
          </a:p>
          <a:p>
            <a:endParaRPr lang="en-US" dirty="0"/>
          </a:p>
          <a:p>
            <a:r>
              <a:rPr lang="en-US" dirty="0"/>
              <a:t>https://upload.wikimedia.org/wikipedia/commons/4/4e/Avionics-Architecture.jpg</a:t>
            </a:r>
          </a:p>
        </p:txBody>
      </p:sp>
      <p:sp>
        <p:nvSpPr>
          <p:cNvPr id="4" name="Slide Number Placeholder 3"/>
          <p:cNvSpPr>
            <a:spLocks noGrp="1"/>
          </p:cNvSpPr>
          <p:nvPr>
            <p:ph type="sldNum" sz="quarter" idx="5"/>
          </p:nvPr>
        </p:nvSpPr>
        <p:spPr/>
        <p:txBody>
          <a:bodyPr/>
          <a:lstStyle/>
          <a:p>
            <a:fld id="{A425D16B-934A-4DDA-AA9D-F9317AC24A5D}" type="slidenum">
              <a:rPr lang="en-US" smtClean="0"/>
              <a:t>20</a:t>
            </a:fld>
            <a:endParaRPr lang="en-US" dirty="0"/>
          </a:p>
        </p:txBody>
      </p:sp>
    </p:spTree>
    <p:extLst>
      <p:ext uri="{BB962C8B-B14F-4D97-AF65-F5344CB8AC3E}">
        <p14:creationId xmlns:p14="http://schemas.microsoft.com/office/powerpoint/2010/main" val="110131822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173</a:t>
            </a:fld>
            <a:endParaRPr lang="en-US" dirty="0"/>
          </a:p>
        </p:txBody>
      </p:sp>
    </p:spTree>
    <p:extLst>
      <p:ext uri="{BB962C8B-B14F-4D97-AF65-F5344CB8AC3E}">
        <p14:creationId xmlns:p14="http://schemas.microsoft.com/office/powerpoint/2010/main" val="11198959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hlinkClick r:id="rId3"/>
              </a:rPr>
              <a:t>source: https://commons.wikimedia.org/wiki/File:Pwm_5steps.gif</a:t>
            </a:r>
            <a:r>
              <a:rPr lang="pt-BR" sz="1200" dirty="0"/>
              <a:t> (CC)</a:t>
            </a:r>
          </a:p>
        </p:txBody>
      </p:sp>
      <p:sp>
        <p:nvSpPr>
          <p:cNvPr id="4" name="Slide Number Placeholder 3"/>
          <p:cNvSpPr>
            <a:spLocks noGrp="1"/>
          </p:cNvSpPr>
          <p:nvPr>
            <p:ph type="sldNum" sz="quarter" idx="5"/>
          </p:nvPr>
        </p:nvSpPr>
        <p:spPr/>
        <p:txBody>
          <a:bodyPr/>
          <a:lstStyle/>
          <a:p>
            <a:fld id="{A425D16B-934A-4DDA-AA9D-F9317AC24A5D}" type="slidenum">
              <a:rPr lang="en-US" smtClean="0"/>
              <a:t>174</a:t>
            </a:fld>
            <a:endParaRPr lang="en-US" dirty="0"/>
          </a:p>
        </p:txBody>
      </p:sp>
    </p:spTree>
    <p:extLst>
      <p:ext uri="{BB962C8B-B14F-4D97-AF65-F5344CB8AC3E}">
        <p14:creationId xmlns:p14="http://schemas.microsoft.com/office/powerpoint/2010/main" val="235108245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https://commons.wikimedia.org/wiki/File:Pulse_density_modulation.svg</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175</a:t>
            </a:fld>
            <a:endParaRPr lang="en-US" dirty="0"/>
          </a:p>
        </p:txBody>
      </p:sp>
    </p:spTree>
    <p:extLst>
      <p:ext uri="{BB962C8B-B14F-4D97-AF65-F5344CB8AC3E}">
        <p14:creationId xmlns:p14="http://schemas.microsoft.com/office/powerpoint/2010/main" val="62220741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176</a:t>
            </a:fld>
            <a:endParaRPr lang="en-US" dirty="0"/>
          </a:p>
        </p:txBody>
      </p:sp>
    </p:spTree>
    <p:extLst>
      <p:ext uri="{BB962C8B-B14F-4D97-AF65-F5344CB8AC3E}">
        <p14:creationId xmlns:p14="http://schemas.microsoft.com/office/powerpoint/2010/main" val="4590346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177</a:t>
            </a:fld>
            <a:endParaRPr lang="en-US" dirty="0"/>
          </a:p>
        </p:txBody>
      </p:sp>
    </p:spTree>
    <p:extLst>
      <p:ext uri="{BB962C8B-B14F-4D97-AF65-F5344CB8AC3E}">
        <p14:creationId xmlns:p14="http://schemas.microsoft.com/office/powerpoint/2010/main" val="354162582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178</a:t>
            </a:fld>
            <a:endParaRPr lang="en-US" dirty="0"/>
          </a:p>
        </p:txBody>
      </p:sp>
    </p:spTree>
    <p:extLst>
      <p:ext uri="{BB962C8B-B14F-4D97-AF65-F5344CB8AC3E}">
        <p14:creationId xmlns:p14="http://schemas.microsoft.com/office/powerpoint/2010/main" val="98163000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179</a:t>
            </a:fld>
            <a:endParaRPr lang="en-US" dirty="0"/>
          </a:p>
        </p:txBody>
      </p:sp>
    </p:spTree>
    <p:extLst>
      <p:ext uri="{BB962C8B-B14F-4D97-AF65-F5344CB8AC3E}">
        <p14:creationId xmlns:p14="http://schemas.microsoft.com/office/powerpoint/2010/main" val="237836015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180</a:t>
            </a:fld>
            <a:endParaRPr lang="en-US" dirty="0"/>
          </a:p>
        </p:txBody>
      </p:sp>
    </p:spTree>
    <p:extLst>
      <p:ext uri="{BB962C8B-B14F-4D97-AF65-F5344CB8AC3E}">
        <p14:creationId xmlns:p14="http://schemas.microsoft.com/office/powerpoint/2010/main" val="217754321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of the registers that compose the interface of EACH General PWM Timer</a:t>
            </a:r>
          </a:p>
          <a:p>
            <a:r>
              <a:rPr lang="en-US" dirty="0"/>
              <a:t>Note that register names start with GT</a:t>
            </a:r>
            <a:endParaRPr lang="pt-B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181</a:t>
            </a:fld>
            <a:endParaRPr lang="en-US" dirty="0"/>
          </a:p>
        </p:txBody>
      </p:sp>
    </p:spTree>
    <p:extLst>
      <p:ext uri="{BB962C8B-B14F-4D97-AF65-F5344CB8AC3E}">
        <p14:creationId xmlns:p14="http://schemas.microsoft.com/office/powerpoint/2010/main" val="228960247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see next slide for an explanation of this block diagram</a:t>
            </a:r>
          </a:p>
        </p:txBody>
      </p:sp>
      <p:sp>
        <p:nvSpPr>
          <p:cNvPr id="4" name="Slide Number Placeholder 3"/>
          <p:cNvSpPr>
            <a:spLocks noGrp="1"/>
          </p:cNvSpPr>
          <p:nvPr>
            <p:ph type="sldNum" sz="quarter" idx="5"/>
          </p:nvPr>
        </p:nvSpPr>
        <p:spPr/>
        <p:txBody>
          <a:bodyPr/>
          <a:lstStyle/>
          <a:p>
            <a:fld id="{A425D16B-934A-4DDA-AA9D-F9317AC24A5D}" type="slidenum">
              <a:rPr lang="en-US" smtClean="0"/>
              <a:t>182</a:t>
            </a:fld>
            <a:endParaRPr lang="en-US" dirty="0"/>
          </a:p>
        </p:txBody>
      </p:sp>
    </p:spTree>
    <p:extLst>
      <p:ext uri="{BB962C8B-B14F-4D97-AF65-F5344CB8AC3E}">
        <p14:creationId xmlns:p14="http://schemas.microsoft.com/office/powerpoint/2010/main" val="367549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hlinkClick r:id="rId3"/>
              </a:rPr>
              <a:t>https://www.renesas.com/br/en/products/gadget-renesas/boards/gr-adzuki/project-play-with-digital-compass.html</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21</a:t>
            </a:fld>
            <a:endParaRPr lang="en-US" dirty="0"/>
          </a:p>
        </p:txBody>
      </p:sp>
    </p:spTree>
    <p:extLst>
      <p:ext uri="{BB962C8B-B14F-4D97-AF65-F5344CB8AC3E}">
        <p14:creationId xmlns:p14="http://schemas.microsoft.com/office/powerpoint/2010/main" val="295170177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183</a:t>
            </a:fld>
            <a:endParaRPr lang="en-US" dirty="0"/>
          </a:p>
        </p:txBody>
      </p:sp>
    </p:spTree>
    <p:extLst>
      <p:ext uri="{BB962C8B-B14F-4D97-AF65-F5344CB8AC3E}">
        <p14:creationId xmlns:p14="http://schemas.microsoft.com/office/powerpoint/2010/main" val="426818183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184</a:t>
            </a:fld>
            <a:endParaRPr lang="en-US" dirty="0"/>
          </a:p>
        </p:txBody>
      </p:sp>
    </p:spTree>
    <p:extLst>
      <p:ext uri="{BB962C8B-B14F-4D97-AF65-F5344CB8AC3E}">
        <p14:creationId xmlns:p14="http://schemas.microsoft.com/office/powerpoint/2010/main" val="262403804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185</a:t>
            </a:fld>
            <a:endParaRPr lang="en-US" dirty="0"/>
          </a:p>
        </p:txBody>
      </p:sp>
    </p:spTree>
    <p:extLst>
      <p:ext uri="{BB962C8B-B14F-4D97-AF65-F5344CB8AC3E}">
        <p14:creationId xmlns:p14="http://schemas.microsoft.com/office/powerpoint/2010/main" val="261005257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186</a:t>
            </a:fld>
            <a:endParaRPr lang="en-US" dirty="0"/>
          </a:p>
        </p:txBody>
      </p:sp>
    </p:spTree>
    <p:extLst>
      <p:ext uri="{BB962C8B-B14F-4D97-AF65-F5344CB8AC3E}">
        <p14:creationId xmlns:p14="http://schemas.microsoft.com/office/powerpoint/2010/main" val="287370351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Operation:</a:t>
            </a:r>
          </a:p>
          <a:p>
            <a:r>
              <a:rPr lang="en-US" dirty="0"/>
              <a:t>to operate as output pin, PMR is 0, selecting the value present at PODR to go to the output amplifier; PDR is 1 (direction = out)</a:t>
            </a:r>
          </a:p>
          <a:p>
            <a:r>
              <a:rPr lang="en-US" dirty="0"/>
              <a:t>to operate as input, PMR is 0 and PDR is 0. In this case the output amplifier is not enabled. When a pin read is requested the input amplifier is enabled and the logic value at the pin is copied to PIDR</a:t>
            </a:r>
          </a:p>
          <a:p>
            <a:r>
              <a:rPr lang="en-US" dirty="0"/>
              <a:t>When PMR is 1, the pin is connected to the peripheral. It can operate as input, output, or bidirectional</a:t>
            </a:r>
          </a:p>
          <a:p>
            <a:r>
              <a:rPr lang="en-US" dirty="0"/>
              <a:t>Signals at the pin may generate events or interrupts.</a:t>
            </a:r>
          </a:p>
          <a:p>
            <a:r>
              <a:rPr lang="en-US" dirty="0"/>
              <a:t>Events may change the value of PODR affecting the output.</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187</a:t>
            </a:fld>
            <a:endParaRPr lang="en-US" dirty="0"/>
          </a:p>
        </p:txBody>
      </p:sp>
    </p:spTree>
    <p:extLst>
      <p:ext uri="{BB962C8B-B14F-4D97-AF65-F5344CB8AC3E}">
        <p14:creationId xmlns:p14="http://schemas.microsoft.com/office/powerpoint/2010/main" val="261421999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188</a:t>
            </a:fld>
            <a:endParaRPr lang="en-US" dirty="0"/>
          </a:p>
        </p:txBody>
      </p:sp>
    </p:spTree>
    <p:extLst>
      <p:ext uri="{BB962C8B-B14F-4D97-AF65-F5344CB8AC3E}">
        <p14:creationId xmlns:p14="http://schemas.microsoft.com/office/powerpoint/2010/main" val="280312063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189</a:t>
            </a:fld>
            <a:endParaRPr lang="en-US" dirty="0"/>
          </a:p>
        </p:txBody>
      </p:sp>
    </p:spTree>
    <p:extLst>
      <p:ext uri="{BB962C8B-B14F-4D97-AF65-F5344CB8AC3E}">
        <p14:creationId xmlns:p14="http://schemas.microsoft.com/office/powerpoint/2010/main" val="111930630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current through the LED when P6.0 is at level 0?</a:t>
            </a:r>
          </a:p>
          <a:p>
            <a:r>
              <a:rPr lang="en-US" dirty="0"/>
              <a:t>LED voltage drop = 1.7V</a:t>
            </a:r>
          </a:p>
          <a:p>
            <a:r>
              <a:rPr lang="en-US" dirty="0"/>
              <a:t>P6.0 low level output voltage = 0.1V</a:t>
            </a:r>
          </a:p>
          <a:p>
            <a:r>
              <a:rPr lang="en-US" dirty="0"/>
              <a:t>(3.3 - 1.7 - 0.1)/470 = 3.2 mA</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190</a:t>
            </a:fld>
            <a:endParaRPr lang="en-US" dirty="0"/>
          </a:p>
        </p:txBody>
      </p:sp>
    </p:spTree>
    <p:extLst>
      <p:ext uri="{BB962C8B-B14F-4D97-AF65-F5344CB8AC3E}">
        <p14:creationId xmlns:p14="http://schemas.microsoft.com/office/powerpoint/2010/main" val="93392205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191</a:t>
            </a:fld>
            <a:endParaRPr lang="en-US" dirty="0"/>
          </a:p>
        </p:txBody>
      </p:sp>
    </p:spTree>
    <p:extLst>
      <p:ext uri="{BB962C8B-B14F-4D97-AF65-F5344CB8AC3E}">
        <p14:creationId xmlns:p14="http://schemas.microsoft.com/office/powerpoint/2010/main" val="291220489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https://commons.wikimedia.org/wiki/File:SSC_(Seoul_Semiconductor)_Z-Power_P4_LED_white.png</a:t>
            </a:r>
          </a:p>
        </p:txBody>
      </p:sp>
      <p:sp>
        <p:nvSpPr>
          <p:cNvPr id="4" name="Slide Number Placeholder 3"/>
          <p:cNvSpPr>
            <a:spLocks noGrp="1"/>
          </p:cNvSpPr>
          <p:nvPr>
            <p:ph type="sldNum" sz="quarter" idx="5"/>
          </p:nvPr>
        </p:nvSpPr>
        <p:spPr/>
        <p:txBody>
          <a:bodyPr/>
          <a:lstStyle/>
          <a:p>
            <a:fld id="{A425D16B-934A-4DDA-AA9D-F9317AC24A5D}" type="slidenum">
              <a:rPr lang="en-US" smtClean="0"/>
              <a:t>192</a:t>
            </a:fld>
            <a:endParaRPr lang="en-US" dirty="0"/>
          </a:p>
        </p:txBody>
      </p:sp>
    </p:spTree>
    <p:extLst>
      <p:ext uri="{BB962C8B-B14F-4D97-AF65-F5344CB8AC3E}">
        <p14:creationId xmlns:p14="http://schemas.microsoft.com/office/powerpoint/2010/main" val="2665930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22</a:t>
            </a:fld>
            <a:endParaRPr lang="en-US" dirty="0"/>
          </a:p>
        </p:txBody>
      </p:sp>
    </p:spTree>
    <p:extLst>
      <p:ext uri="{BB962C8B-B14F-4D97-AF65-F5344CB8AC3E}">
        <p14:creationId xmlns:p14="http://schemas.microsoft.com/office/powerpoint/2010/main" val="361388274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Q1 is a N-channel power MOS FET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R2 keeps the transistor OFF if P6.0 is floating (high-Z)</a:t>
            </a:r>
            <a:endParaRPr lang="pt-BR" dirty="0"/>
          </a:p>
          <a:p>
            <a:endParaRPr lang="en-US" dirty="0"/>
          </a:p>
          <a:p>
            <a:r>
              <a:rPr lang="en-US" dirty="0"/>
              <a:t>Current calculation:</a:t>
            </a:r>
          </a:p>
          <a:p>
            <a:r>
              <a:rPr lang="en-US" dirty="0"/>
              <a:t>(5V-3.2)/3.6 = 500 mA</a:t>
            </a:r>
            <a:br>
              <a:rPr lang="en-US" dirty="0"/>
            </a:br>
            <a:r>
              <a:rPr lang="en-US" dirty="0"/>
              <a:t>when led voltage is 3.05, current goes up to 540 mA</a:t>
            </a:r>
          </a:p>
          <a:p>
            <a:r>
              <a:rPr lang="en-US" dirty="0"/>
              <a:t>when led voltage is 3.35, current is 460 mA</a:t>
            </a:r>
          </a:p>
        </p:txBody>
      </p:sp>
      <p:sp>
        <p:nvSpPr>
          <p:cNvPr id="4" name="Slide Number Placeholder 3"/>
          <p:cNvSpPr>
            <a:spLocks noGrp="1"/>
          </p:cNvSpPr>
          <p:nvPr>
            <p:ph type="sldNum" sz="quarter" idx="5"/>
          </p:nvPr>
        </p:nvSpPr>
        <p:spPr/>
        <p:txBody>
          <a:bodyPr/>
          <a:lstStyle/>
          <a:p>
            <a:fld id="{A425D16B-934A-4DDA-AA9D-F9317AC24A5D}" type="slidenum">
              <a:rPr lang="en-US" smtClean="0"/>
              <a:t>193</a:t>
            </a:fld>
            <a:endParaRPr lang="en-US" dirty="0"/>
          </a:p>
        </p:txBody>
      </p:sp>
    </p:spTree>
    <p:extLst>
      <p:ext uri="{BB962C8B-B14F-4D97-AF65-F5344CB8AC3E}">
        <p14:creationId xmlns:p14="http://schemas.microsoft.com/office/powerpoint/2010/main" val="426046259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194</a:t>
            </a:fld>
            <a:endParaRPr lang="en-US" dirty="0"/>
          </a:p>
        </p:txBody>
      </p:sp>
    </p:spTree>
    <p:extLst>
      <p:ext uri="{BB962C8B-B14F-4D97-AF65-F5344CB8AC3E}">
        <p14:creationId xmlns:p14="http://schemas.microsoft.com/office/powerpoint/2010/main" val="286813443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further reference: http://www.modularcircuits.com/blog/articles/h-bridge-secrets/h-bridges-the-basics/</a:t>
            </a:r>
            <a:endParaRPr lang="pt-B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195</a:t>
            </a:fld>
            <a:endParaRPr lang="en-US" dirty="0"/>
          </a:p>
        </p:txBody>
      </p:sp>
    </p:spTree>
    <p:extLst>
      <p:ext uri="{BB962C8B-B14F-4D97-AF65-F5344CB8AC3E}">
        <p14:creationId xmlns:p14="http://schemas.microsoft.com/office/powerpoint/2010/main" val="18441267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R1 and R2 are low value resistors used for current sensing</a:t>
            </a:r>
          </a:p>
          <a:p>
            <a:endParaRPr lang="en-US" dirty="0"/>
          </a:p>
          <a:p>
            <a:r>
              <a:rPr lang="en-US" dirty="0"/>
              <a:t>Q1 is part of a Boost DC-DC converter</a:t>
            </a:r>
          </a:p>
          <a:p>
            <a:r>
              <a:rPr lang="en-US" dirty="0"/>
              <a:t>Q2 works as a switch used to dimmer the LED</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196</a:t>
            </a:fld>
            <a:endParaRPr lang="en-US" dirty="0"/>
          </a:p>
        </p:txBody>
      </p:sp>
    </p:spTree>
    <p:extLst>
      <p:ext uri="{BB962C8B-B14F-4D97-AF65-F5344CB8AC3E}">
        <p14:creationId xmlns:p14="http://schemas.microsoft.com/office/powerpoint/2010/main" val="375067040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197</a:t>
            </a:fld>
            <a:endParaRPr lang="en-US" dirty="0"/>
          </a:p>
        </p:txBody>
      </p:sp>
    </p:spTree>
    <p:extLst>
      <p:ext uri="{BB962C8B-B14F-4D97-AF65-F5344CB8AC3E}">
        <p14:creationId xmlns:p14="http://schemas.microsoft.com/office/powerpoint/2010/main" val="359972189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198</a:t>
            </a:fld>
            <a:endParaRPr lang="en-US" dirty="0"/>
          </a:p>
        </p:txBody>
      </p:sp>
    </p:spTree>
    <p:extLst>
      <p:ext uri="{BB962C8B-B14F-4D97-AF65-F5344CB8AC3E}">
        <p14:creationId xmlns:p14="http://schemas.microsoft.com/office/powerpoint/2010/main" val="20288522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199</a:t>
            </a:fld>
            <a:endParaRPr lang="en-US" dirty="0"/>
          </a:p>
        </p:txBody>
      </p:sp>
    </p:spTree>
    <p:extLst>
      <p:ext uri="{BB962C8B-B14F-4D97-AF65-F5344CB8AC3E}">
        <p14:creationId xmlns:p14="http://schemas.microsoft.com/office/powerpoint/2010/main" val="330431576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200</a:t>
            </a:fld>
            <a:endParaRPr lang="en-US" dirty="0"/>
          </a:p>
        </p:txBody>
      </p:sp>
    </p:spTree>
    <p:extLst>
      <p:ext uri="{BB962C8B-B14F-4D97-AF65-F5344CB8AC3E}">
        <p14:creationId xmlns:p14="http://schemas.microsoft.com/office/powerpoint/2010/main" val="381274620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201</a:t>
            </a:fld>
            <a:endParaRPr lang="en-US" dirty="0"/>
          </a:p>
        </p:txBody>
      </p:sp>
    </p:spTree>
    <p:extLst>
      <p:ext uri="{BB962C8B-B14F-4D97-AF65-F5344CB8AC3E}">
        <p14:creationId xmlns:p14="http://schemas.microsoft.com/office/powerpoint/2010/main" val="389886709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202</a:t>
            </a:fld>
            <a:endParaRPr lang="en-US" dirty="0"/>
          </a:p>
        </p:txBody>
      </p:sp>
    </p:spTree>
    <p:extLst>
      <p:ext uri="{BB962C8B-B14F-4D97-AF65-F5344CB8AC3E}">
        <p14:creationId xmlns:p14="http://schemas.microsoft.com/office/powerpoint/2010/main" val="802178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5</a:t>
            </a:fld>
            <a:endParaRPr lang="en-US" dirty="0"/>
          </a:p>
        </p:txBody>
      </p:sp>
    </p:spTree>
    <p:extLst>
      <p:ext uri="{BB962C8B-B14F-4D97-AF65-F5344CB8AC3E}">
        <p14:creationId xmlns:p14="http://schemas.microsoft.com/office/powerpoint/2010/main" val="1849160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https://www.renesas.com/en-us/solutions/automotive/technology/networking.html</a:t>
            </a:r>
          </a:p>
        </p:txBody>
      </p:sp>
      <p:sp>
        <p:nvSpPr>
          <p:cNvPr id="4" name="Slide Number Placeholder 3"/>
          <p:cNvSpPr>
            <a:spLocks noGrp="1"/>
          </p:cNvSpPr>
          <p:nvPr>
            <p:ph type="sldNum" sz="quarter" idx="5"/>
          </p:nvPr>
        </p:nvSpPr>
        <p:spPr/>
        <p:txBody>
          <a:bodyPr/>
          <a:lstStyle/>
          <a:p>
            <a:fld id="{A425D16B-934A-4DDA-AA9D-F9317AC24A5D}" type="slidenum">
              <a:rPr lang="en-US" smtClean="0"/>
              <a:t>23</a:t>
            </a:fld>
            <a:endParaRPr lang="en-US" dirty="0"/>
          </a:p>
        </p:txBody>
      </p:sp>
    </p:spTree>
    <p:extLst>
      <p:ext uri="{BB962C8B-B14F-4D97-AF65-F5344CB8AC3E}">
        <p14:creationId xmlns:p14="http://schemas.microsoft.com/office/powerpoint/2010/main" val="355924394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noProof="0" dirty="0">
                <a:solidFill>
                  <a:schemeClr val="tx1"/>
                </a:solidFill>
                <a:latin typeface="+mn-lt"/>
                <a:ea typeface="+mn-ea"/>
                <a:cs typeface="+mn-cs"/>
              </a:rPr>
              <a:t>DDI0403E_B p 569</a:t>
            </a:r>
          </a:p>
          <a:p>
            <a:r>
              <a:rPr lang="en-US" sz="1200" b="1" i="0" u="none" strike="noStrike" kern="1200" baseline="0" noProof="0" dirty="0">
                <a:solidFill>
                  <a:schemeClr val="tx1"/>
                </a:solidFill>
                <a:latin typeface="+mn-lt"/>
                <a:ea typeface="+mn-ea"/>
                <a:cs typeface="+mn-cs"/>
              </a:rPr>
              <a:t>Inactive </a:t>
            </a:r>
            <a:r>
              <a:rPr lang="en-US" sz="1200" b="0" i="0" u="none" strike="noStrike" kern="1200" baseline="0" noProof="0" dirty="0">
                <a:solidFill>
                  <a:schemeClr val="tx1"/>
                </a:solidFill>
                <a:latin typeface="+mn-lt"/>
                <a:ea typeface="+mn-ea"/>
                <a:cs typeface="+mn-cs"/>
              </a:rPr>
              <a:t>An exception that is not pending or active.</a:t>
            </a:r>
          </a:p>
          <a:p>
            <a:r>
              <a:rPr lang="en-US" sz="1200" b="1" i="0" u="none" strike="noStrike" kern="1200" baseline="0" noProof="0" dirty="0">
                <a:solidFill>
                  <a:schemeClr val="tx1"/>
                </a:solidFill>
                <a:latin typeface="+mn-lt"/>
                <a:ea typeface="+mn-ea"/>
                <a:cs typeface="+mn-cs"/>
              </a:rPr>
              <a:t>Pending </a:t>
            </a:r>
            <a:r>
              <a:rPr lang="en-US" sz="1200" b="0" i="0" u="none" strike="noStrike" kern="1200" baseline="0" noProof="0" dirty="0">
                <a:solidFill>
                  <a:schemeClr val="tx1"/>
                </a:solidFill>
                <a:latin typeface="+mn-lt"/>
                <a:ea typeface="+mn-ea"/>
                <a:cs typeface="+mn-cs"/>
              </a:rPr>
              <a:t>An exception that has been generated, but that the processor has not yet started processing. An</a:t>
            </a:r>
          </a:p>
          <a:p>
            <a:r>
              <a:rPr lang="en-US" sz="1200" b="0" i="0" u="none" strike="noStrike" kern="1200" baseline="0" noProof="0" dirty="0">
                <a:solidFill>
                  <a:schemeClr val="tx1"/>
                </a:solidFill>
                <a:latin typeface="+mn-lt"/>
                <a:ea typeface="+mn-ea"/>
                <a:cs typeface="+mn-cs"/>
              </a:rPr>
              <a:t>exception is generated when the corresponding exception event occurs.</a:t>
            </a:r>
          </a:p>
          <a:p>
            <a:r>
              <a:rPr lang="en-US" sz="1200" b="1" i="0" u="none" strike="noStrike" kern="1200" baseline="0" noProof="0" dirty="0">
                <a:solidFill>
                  <a:schemeClr val="tx1"/>
                </a:solidFill>
                <a:latin typeface="+mn-lt"/>
                <a:ea typeface="+mn-ea"/>
                <a:cs typeface="+mn-cs"/>
              </a:rPr>
              <a:t>Active </a:t>
            </a:r>
            <a:r>
              <a:rPr lang="en-US" sz="1200" b="0" i="0" u="none" strike="noStrike" kern="1200" baseline="0" noProof="0" dirty="0">
                <a:solidFill>
                  <a:schemeClr val="tx1"/>
                </a:solidFill>
                <a:latin typeface="+mn-lt"/>
                <a:ea typeface="+mn-ea"/>
                <a:cs typeface="+mn-cs"/>
              </a:rPr>
              <a:t>An exception for which the processor has started executing a corresponding exception handler, but</a:t>
            </a:r>
          </a:p>
          <a:p>
            <a:r>
              <a:rPr lang="en-US" sz="1200" b="0" i="0" u="none" strike="noStrike" kern="1200" baseline="0" noProof="0" dirty="0">
                <a:solidFill>
                  <a:schemeClr val="tx1"/>
                </a:solidFill>
                <a:latin typeface="+mn-lt"/>
                <a:ea typeface="+mn-ea"/>
                <a:cs typeface="+mn-cs"/>
              </a:rPr>
              <a:t>has not returned from that handler. The handler for an active exception is either running or</a:t>
            </a:r>
          </a:p>
          <a:p>
            <a:r>
              <a:rPr lang="en-US" sz="1200" b="0" i="0" u="none" strike="noStrike" kern="1200" baseline="0" noProof="0" dirty="0">
                <a:solidFill>
                  <a:schemeClr val="tx1"/>
                </a:solidFill>
                <a:latin typeface="+mn-lt"/>
                <a:ea typeface="+mn-ea"/>
                <a:cs typeface="+mn-cs"/>
              </a:rPr>
              <a:t>preempted by a the handler for a higher priority exception.</a:t>
            </a:r>
          </a:p>
          <a:p>
            <a:r>
              <a:rPr lang="en-US" sz="1200" b="1" i="0" u="none" strike="noStrike" kern="1200" baseline="0" noProof="0" dirty="0">
                <a:solidFill>
                  <a:schemeClr val="tx1"/>
                </a:solidFill>
                <a:latin typeface="+mn-lt"/>
                <a:ea typeface="+mn-ea"/>
                <a:cs typeface="+mn-cs"/>
              </a:rPr>
              <a:t>Active and pending</a:t>
            </a:r>
          </a:p>
          <a:p>
            <a:r>
              <a:rPr lang="en-US" sz="1200" b="0" i="0" u="none" strike="noStrike" kern="1200" baseline="0" noProof="0" dirty="0">
                <a:solidFill>
                  <a:schemeClr val="tx1"/>
                </a:solidFill>
                <a:latin typeface="+mn-lt"/>
                <a:ea typeface="+mn-ea"/>
                <a:cs typeface="+mn-cs"/>
              </a:rPr>
              <a:t>One instance of the exception is active, and a second instance of the exception is pending.</a:t>
            </a:r>
          </a:p>
          <a:p>
            <a:r>
              <a:rPr lang="en-US" sz="1200" b="0" i="0" u="none" strike="noStrike" kern="1200" baseline="0" noProof="0" dirty="0">
                <a:solidFill>
                  <a:schemeClr val="tx1"/>
                </a:solidFill>
                <a:latin typeface="+mn-lt"/>
                <a:ea typeface="+mn-ea"/>
                <a:cs typeface="+mn-cs"/>
              </a:rPr>
              <a:t>Only asynchronous exceptions can be active and pending. Any synchronous exception is either</a:t>
            </a:r>
          </a:p>
          <a:p>
            <a:r>
              <a:rPr lang="en-US" sz="1200" b="0" i="0" u="none" strike="noStrike" kern="1200" baseline="0" noProof="0" dirty="0">
                <a:solidFill>
                  <a:schemeClr val="tx1"/>
                </a:solidFill>
                <a:latin typeface="+mn-lt"/>
                <a:ea typeface="+mn-ea"/>
                <a:cs typeface="+mn-cs"/>
              </a:rPr>
              <a:t>inactive, pending, or active</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203</a:t>
            </a:fld>
            <a:endParaRPr lang="en-US" dirty="0"/>
          </a:p>
        </p:txBody>
      </p:sp>
    </p:spTree>
    <p:extLst>
      <p:ext uri="{BB962C8B-B14F-4D97-AF65-F5344CB8AC3E}">
        <p14:creationId xmlns:p14="http://schemas.microsoft.com/office/powerpoint/2010/main" val="348012516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presents an </a:t>
            </a:r>
            <a:r>
              <a:rPr lang="en-US" b="1" dirty="0"/>
              <a:t>equivalent</a:t>
            </a:r>
            <a:r>
              <a:rPr lang="en-US" dirty="0"/>
              <a:t> functionality to what is implemented in the NVIC</a:t>
            </a:r>
          </a:p>
          <a:p>
            <a:r>
              <a:rPr lang="en-US" dirty="0"/>
              <a:t>- internal interrupt request signals arrive via </a:t>
            </a:r>
            <a:r>
              <a:rPr lang="en-US" dirty="0" err="1"/>
              <a:t>IRQi</a:t>
            </a:r>
            <a:r>
              <a:rPr lang="en-US" dirty="0"/>
              <a:t> (I = 0..239); actual number of IRQ lines is implementation dependent and varies among Cortex-M4 MCUs.</a:t>
            </a:r>
          </a:p>
          <a:p>
            <a:r>
              <a:rPr lang="en-US" dirty="0"/>
              <a:t>- </a:t>
            </a:r>
            <a:r>
              <a:rPr lang="en-US" dirty="0" err="1"/>
              <a:t>IRQi</a:t>
            </a:r>
            <a:r>
              <a:rPr lang="en-US" dirty="0"/>
              <a:t> lines can be individually masked (when masked, NVIC ignores their state)</a:t>
            </a:r>
          </a:p>
          <a:p>
            <a:r>
              <a:rPr lang="en-US" dirty="0"/>
              <a:t>- the NVIC input lines are level sensitive (high level) and edge sensitive (positive edge)</a:t>
            </a:r>
          </a:p>
          <a:p>
            <a:r>
              <a:rPr lang="en-US" dirty="0"/>
              <a:t>- inputs are sampled on every processor clock, hence, a pulsed IRQ must have a minimum duration of 1 </a:t>
            </a:r>
            <a:r>
              <a:rPr lang="en-US" dirty="0" err="1"/>
              <a:t>clk</a:t>
            </a:r>
            <a:endParaRPr lang="en-US" dirty="0"/>
          </a:p>
          <a:p>
            <a:r>
              <a:rPr lang="en-US" dirty="0"/>
              <a:t>- the edge detector circuit detect a sample at low level followed by a sample at high level (samples are taken on the positive edge of the processor clock). Its output is 1 when an positive edge of </a:t>
            </a:r>
            <a:r>
              <a:rPr lang="en-US" dirty="0" err="1"/>
              <a:t>IRQi</a:t>
            </a:r>
            <a:r>
              <a:rPr lang="en-US" dirty="0"/>
              <a:t> is detected.</a:t>
            </a:r>
          </a:p>
          <a:p>
            <a:r>
              <a:rPr lang="en-US" dirty="0"/>
              <a:t>- the level detection circuit outputs a 1 if </a:t>
            </a:r>
            <a:r>
              <a:rPr lang="en-US" dirty="0" err="1"/>
              <a:t>IRQi</a:t>
            </a:r>
            <a:r>
              <a:rPr lang="en-US" dirty="0"/>
              <a:t> is high when the current state of this interrupt is NOT Active</a:t>
            </a:r>
          </a:p>
          <a:p>
            <a:r>
              <a:rPr lang="en-US" dirty="0"/>
              <a:t>- either way, the FF is set on the next </a:t>
            </a:r>
            <a:r>
              <a:rPr lang="en-US" dirty="0" err="1"/>
              <a:t>clk</a:t>
            </a:r>
            <a:r>
              <a:rPr lang="en-US" dirty="0"/>
              <a:t> indicating that </a:t>
            </a:r>
            <a:r>
              <a:rPr lang="en-US" dirty="0" err="1"/>
              <a:t>IRQi</a:t>
            </a:r>
            <a:r>
              <a:rPr lang="en-US" dirty="0"/>
              <a:t> is pending</a:t>
            </a:r>
          </a:p>
          <a:p>
            <a:r>
              <a:rPr lang="en-US" dirty="0"/>
              <a:t>- the priority arbitration circuit will select the highest priority pending IRQ and informs the core</a:t>
            </a:r>
          </a:p>
          <a:p>
            <a:r>
              <a:rPr lang="en-US" dirty="0"/>
              <a:t>- if PRIMASK and BASEPRIO determine that </a:t>
            </a:r>
            <a:r>
              <a:rPr lang="en-US" dirty="0" err="1"/>
              <a:t>IRQi</a:t>
            </a:r>
            <a:r>
              <a:rPr lang="en-US" dirty="0"/>
              <a:t> has sufficient priority then some registers are stacked and the ISR is started</a:t>
            </a:r>
          </a:p>
          <a:p>
            <a:r>
              <a:rPr lang="en-US" dirty="0"/>
              <a:t>- the start of the ISR clears the pending-status-latch and sets the active-status-latch</a:t>
            </a:r>
          </a:p>
          <a:p>
            <a:endParaRPr lang="en-US" dirty="0"/>
          </a:p>
          <a:p>
            <a:r>
              <a:rPr lang="en-US" dirty="0"/>
              <a:t>- NMI and </a:t>
            </a:r>
            <a:r>
              <a:rPr lang="en-US" dirty="0" err="1"/>
              <a:t>HardFault</a:t>
            </a:r>
            <a:r>
              <a:rPr lang="en-US" dirty="0"/>
              <a:t> have similar circuitry but NMI cannot be masked.</a:t>
            </a:r>
          </a:p>
          <a:p>
            <a:endParaRPr lang="en-US" dirty="0"/>
          </a:p>
          <a:p>
            <a:r>
              <a:rPr lang="en-US" dirty="0"/>
              <a:t>P-FF can be set/cleared by SW using the registers of NVIC</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204</a:t>
            </a:fld>
            <a:endParaRPr lang="en-US" dirty="0"/>
          </a:p>
        </p:txBody>
      </p:sp>
    </p:spTree>
    <p:extLst>
      <p:ext uri="{BB962C8B-B14F-4D97-AF65-F5344CB8AC3E}">
        <p14:creationId xmlns:p14="http://schemas.microsoft.com/office/powerpoint/2010/main" val="586444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205</a:t>
            </a:fld>
            <a:endParaRPr lang="en-US" dirty="0"/>
          </a:p>
        </p:txBody>
      </p:sp>
    </p:spTree>
    <p:extLst>
      <p:ext uri="{BB962C8B-B14F-4D97-AF65-F5344CB8AC3E}">
        <p14:creationId xmlns:p14="http://schemas.microsoft.com/office/powerpoint/2010/main" val="1632825993"/>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NVIC’s operation is very simple, there are few registers to control it. </a:t>
            </a:r>
          </a:p>
        </p:txBody>
      </p:sp>
      <p:sp>
        <p:nvSpPr>
          <p:cNvPr id="4" name="Slide Number Placeholder 3"/>
          <p:cNvSpPr>
            <a:spLocks noGrp="1"/>
          </p:cNvSpPr>
          <p:nvPr>
            <p:ph type="sldNum" sz="quarter" idx="5"/>
          </p:nvPr>
        </p:nvSpPr>
        <p:spPr/>
        <p:txBody>
          <a:bodyPr/>
          <a:lstStyle/>
          <a:p>
            <a:fld id="{A425D16B-934A-4DDA-AA9D-F9317AC24A5D}" type="slidenum">
              <a:rPr lang="en-US" smtClean="0"/>
              <a:t>206</a:t>
            </a:fld>
            <a:endParaRPr lang="en-US" dirty="0"/>
          </a:p>
        </p:txBody>
      </p:sp>
    </p:spTree>
    <p:extLst>
      <p:ext uri="{BB962C8B-B14F-4D97-AF65-F5344CB8AC3E}">
        <p14:creationId xmlns:p14="http://schemas.microsoft.com/office/powerpoint/2010/main" val="350051593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207</a:t>
            </a:fld>
            <a:endParaRPr lang="en-US" dirty="0"/>
          </a:p>
        </p:txBody>
      </p:sp>
    </p:spTree>
    <p:extLst>
      <p:ext uri="{BB962C8B-B14F-4D97-AF65-F5344CB8AC3E}">
        <p14:creationId xmlns:p14="http://schemas.microsoft.com/office/powerpoint/2010/main" val="56322820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208</a:t>
            </a:fld>
            <a:endParaRPr lang="en-US" dirty="0"/>
          </a:p>
        </p:txBody>
      </p:sp>
    </p:spTree>
    <p:extLst>
      <p:ext uri="{BB962C8B-B14F-4D97-AF65-F5344CB8AC3E}">
        <p14:creationId xmlns:p14="http://schemas.microsoft.com/office/powerpoint/2010/main" val="166492410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209</a:t>
            </a:fld>
            <a:endParaRPr lang="en-US" dirty="0"/>
          </a:p>
        </p:txBody>
      </p:sp>
    </p:spTree>
    <p:extLst>
      <p:ext uri="{BB962C8B-B14F-4D97-AF65-F5344CB8AC3E}">
        <p14:creationId xmlns:p14="http://schemas.microsoft.com/office/powerpoint/2010/main" val="334481849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210</a:t>
            </a:fld>
            <a:endParaRPr lang="en-US" dirty="0"/>
          </a:p>
        </p:txBody>
      </p:sp>
    </p:spTree>
    <p:extLst>
      <p:ext uri="{BB962C8B-B14F-4D97-AF65-F5344CB8AC3E}">
        <p14:creationId xmlns:p14="http://schemas.microsoft.com/office/powerpoint/2010/main" val="4213565123"/>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211</a:t>
            </a:fld>
            <a:endParaRPr lang="en-US" dirty="0"/>
          </a:p>
        </p:txBody>
      </p:sp>
    </p:spTree>
    <p:extLst>
      <p:ext uri="{BB962C8B-B14F-4D97-AF65-F5344CB8AC3E}">
        <p14:creationId xmlns:p14="http://schemas.microsoft.com/office/powerpoint/2010/main" val="90517891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212</a:t>
            </a:fld>
            <a:endParaRPr lang="en-US" dirty="0"/>
          </a:p>
        </p:txBody>
      </p:sp>
    </p:spTree>
    <p:extLst>
      <p:ext uri="{BB962C8B-B14F-4D97-AF65-F5344CB8AC3E}">
        <p14:creationId xmlns:p14="http://schemas.microsoft.com/office/powerpoint/2010/main" val="3543953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hlinkClick r:id="rId3"/>
              </a:rPr>
              <a:t>https://www.renesas.com/br/en/img/misc/catalogs/pdf/r01pf0176eu0000-synergy.pdf</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24</a:t>
            </a:fld>
            <a:endParaRPr lang="en-US" dirty="0"/>
          </a:p>
        </p:txBody>
      </p:sp>
    </p:spTree>
    <p:extLst>
      <p:ext uri="{BB962C8B-B14F-4D97-AF65-F5344CB8AC3E}">
        <p14:creationId xmlns:p14="http://schemas.microsoft.com/office/powerpoint/2010/main" val="35370494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http://infocenter.arm.com/help/index.jsp?topic=/com.arm.doc.100235_0002_00_en/fbx1478878011595.html</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213</a:t>
            </a:fld>
            <a:endParaRPr lang="en-US" dirty="0"/>
          </a:p>
        </p:txBody>
      </p:sp>
    </p:spTree>
    <p:extLst>
      <p:ext uri="{BB962C8B-B14F-4D97-AF65-F5344CB8AC3E}">
        <p14:creationId xmlns:p14="http://schemas.microsoft.com/office/powerpoint/2010/main" val="379263556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CMSIS-Core interrupt functions have a parameter of type </a:t>
            </a:r>
            <a:r>
              <a:rPr lang="en-US" dirty="0" err="1"/>
              <a:t>IRQn_Type</a:t>
            </a:r>
            <a:r>
              <a:rPr lang="en-US" dirty="0"/>
              <a:t>. This is the exception identifier that uses the constants defined here or the IRQ numbers managed by the Renesas Synergy SSP.</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214</a:t>
            </a:fld>
            <a:endParaRPr lang="en-US" dirty="0"/>
          </a:p>
        </p:txBody>
      </p:sp>
    </p:spTree>
    <p:extLst>
      <p:ext uri="{BB962C8B-B14F-4D97-AF65-F5344CB8AC3E}">
        <p14:creationId xmlns:p14="http://schemas.microsoft.com/office/powerpoint/2010/main" val="256098066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215</a:t>
            </a:fld>
            <a:endParaRPr lang="en-US" dirty="0"/>
          </a:p>
        </p:txBody>
      </p:sp>
    </p:spTree>
    <p:extLst>
      <p:ext uri="{BB962C8B-B14F-4D97-AF65-F5344CB8AC3E}">
        <p14:creationId xmlns:p14="http://schemas.microsoft.com/office/powerpoint/2010/main" val="213492951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216</a:t>
            </a:fld>
            <a:endParaRPr lang="en-US" dirty="0"/>
          </a:p>
        </p:txBody>
      </p:sp>
    </p:spTree>
    <p:extLst>
      <p:ext uri="{BB962C8B-B14F-4D97-AF65-F5344CB8AC3E}">
        <p14:creationId xmlns:p14="http://schemas.microsoft.com/office/powerpoint/2010/main" val="576713596"/>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217</a:t>
            </a:fld>
            <a:endParaRPr lang="en-US" dirty="0"/>
          </a:p>
        </p:txBody>
      </p:sp>
    </p:spTree>
    <p:extLst>
      <p:ext uri="{BB962C8B-B14F-4D97-AF65-F5344CB8AC3E}">
        <p14:creationId xmlns:p14="http://schemas.microsoft.com/office/powerpoint/2010/main" val="173446486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218</a:t>
            </a:fld>
            <a:endParaRPr lang="en-US" dirty="0"/>
          </a:p>
        </p:txBody>
      </p:sp>
    </p:spTree>
    <p:extLst>
      <p:ext uri="{BB962C8B-B14F-4D97-AF65-F5344CB8AC3E}">
        <p14:creationId xmlns:p14="http://schemas.microsoft.com/office/powerpoint/2010/main" val="98650351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219</a:t>
            </a:fld>
            <a:endParaRPr lang="en-US" dirty="0"/>
          </a:p>
        </p:txBody>
      </p:sp>
    </p:spTree>
    <p:extLst>
      <p:ext uri="{BB962C8B-B14F-4D97-AF65-F5344CB8AC3E}">
        <p14:creationId xmlns:p14="http://schemas.microsoft.com/office/powerpoint/2010/main" val="693852330"/>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220</a:t>
            </a:fld>
            <a:endParaRPr lang="en-US" dirty="0"/>
          </a:p>
        </p:txBody>
      </p:sp>
    </p:spTree>
    <p:extLst>
      <p:ext uri="{BB962C8B-B14F-4D97-AF65-F5344CB8AC3E}">
        <p14:creationId xmlns:p14="http://schemas.microsoft.com/office/powerpoint/2010/main" val="472973530"/>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221</a:t>
            </a:fld>
            <a:endParaRPr lang="en-US" dirty="0"/>
          </a:p>
        </p:txBody>
      </p:sp>
    </p:spTree>
    <p:extLst>
      <p:ext uri="{BB962C8B-B14F-4D97-AF65-F5344CB8AC3E}">
        <p14:creationId xmlns:p14="http://schemas.microsoft.com/office/powerpoint/2010/main" val="50451906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222</a:t>
            </a:fld>
            <a:endParaRPr lang="en-US" dirty="0"/>
          </a:p>
        </p:txBody>
      </p:sp>
    </p:spTree>
    <p:extLst>
      <p:ext uri="{BB962C8B-B14F-4D97-AF65-F5344CB8AC3E}">
        <p14:creationId xmlns:p14="http://schemas.microsoft.com/office/powerpoint/2010/main" val="2154030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Renesas </a:t>
            </a:r>
            <a:r>
              <a:rPr lang="en-US" dirty="0" err="1"/>
              <a:t>DevCon</a:t>
            </a:r>
            <a:r>
              <a:rPr lang="en-US" dirty="0"/>
              <a:t> 2015: FC05BA Overcoming the Challenges of Building IoT Applications</a:t>
            </a:r>
          </a:p>
        </p:txBody>
      </p:sp>
      <p:sp>
        <p:nvSpPr>
          <p:cNvPr id="4" name="Slide Number Placeholder 3"/>
          <p:cNvSpPr>
            <a:spLocks noGrp="1"/>
          </p:cNvSpPr>
          <p:nvPr>
            <p:ph type="sldNum" sz="quarter" idx="5"/>
          </p:nvPr>
        </p:nvSpPr>
        <p:spPr/>
        <p:txBody>
          <a:bodyPr/>
          <a:lstStyle/>
          <a:p>
            <a:fld id="{A425D16B-934A-4DDA-AA9D-F9317AC24A5D}" type="slidenum">
              <a:rPr lang="en-US" smtClean="0"/>
              <a:t>25</a:t>
            </a:fld>
            <a:endParaRPr lang="en-US" dirty="0"/>
          </a:p>
        </p:txBody>
      </p:sp>
    </p:spTree>
    <p:extLst>
      <p:ext uri="{BB962C8B-B14F-4D97-AF65-F5344CB8AC3E}">
        <p14:creationId xmlns:p14="http://schemas.microsoft.com/office/powerpoint/2010/main" val="1233953947"/>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223</a:t>
            </a:fld>
            <a:endParaRPr lang="en-US" dirty="0"/>
          </a:p>
        </p:txBody>
      </p:sp>
    </p:spTree>
    <p:extLst>
      <p:ext uri="{BB962C8B-B14F-4D97-AF65-F5344CB8AC3E}">
        <p14:creationId xmlns:p14="http://schemas.microsoft.com/office/powerpoint/2010/main" val="1961976047"/>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224</a:t>
            </a:fld>
            <a:endParaRPr lang="en-US" dirty="0"/>
          </a:p>
        </p:txBody>
      </p:sp>
    </p:spTree>
    <p:extLst>
      <p:ext uri="{BB962C8B-B14F-4D97-AF65-F5344CB8AC3E}">
        <p14:creationId xmlns:p14="http://schemas.microsoft.com/office/powerpoint/2010/main" val="1960971505"/>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 of an absolute rotary encoder:</a:t>
            </a:r>
            <a:endParaRPr lang="pt-BR" dirty="0"/>
          </a:p>
          <a:p>
            <a:r>
              <a:rPr lang="pt-BR" dirty="0"/>
              <a:t>https://commons.wikimedia.org/wiki/File:Encoder_Disc_(3-Bit).svg</a:t>
            </a:r>
          </a:p>
          <a:p>
            <a:endParaRPr lang="en-US" dirty="0"/>
          </a:p>
          <a:p>
            <a:r>
              <a:rPr lang="en-US" dirty="0"/>
              <a:t>P</a:t>
            </a:r>
            <a:r>
              <a:rPr lang="pt-BR" dirty="0"/>
              <a:t>hotograph of a rotary encoder.</a:t>
            </a:r>
          </a:p>
          <a:p>
            <a:r>
              <a:rPr lang="en-US" dirty="0"/>
              <a:t>By IP83 - Own work, CC BY-SA 3.0, https://commons.wikimedia.org/w/index.php?curid=131620</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225</a:t>
            </a:fld>
            <a:endParaRPr lang="en-US" dirty="0"/>
          </a:p>
        </p:txBody>
      </p:sp>
    </p:spTree>
    <p:extLst>
      <p:ext uri="{BB962C8B-B14F-4D97-AF65-F5344CB8AC3E}">
        <p14:creationId xmlns:p14="http://schemas.microsoft.com/office/powerpoint/2010/main" val="1534889516"/>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226</a:t>
            </a:fld>
            <a:endParaRPr lang="en-US" dirty="0"/>
          </a:p>
        </p:txBody>
      </p:sp>
    </p:spTree>
    <p:extLst>
      <p:ext uri="{BB962C8B-B14F-4D97-AF65-F5344CB8AC3E}">
        <p14:creationId xmlns:p14="http://schemas.microsoft.com/office/powerpoint/2010/main" val="2080883458"/>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227</a:t>
            </a:fld>
            <a:endParaRPr lang="en-US" dirty="0"/>
          </a:p>
        </p:txBody>
      </p:sp>
    </p:spTree>
    <p:extLst>
      <p:ext uri="{BB962C8B-B14F-4D97-AF65-F5344CB8AC3E}">
        <p14:creationId xmlns:p14="http://schemas.microsoft.com/office/powerpoint/2010/main" val="591569998"/>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sampled waveform</a:t>
            </a:r>
            <a:endParaRPr lang="pt-BR" dirty="0"/>
          </a:p>
          <a:p>
            <a:r>
              <a:rPr lang="pt-BR" dirty="0"/>
              <a:t>https://upload.wikimedia.org/wikipedia/commons/5/50/Signal_Sampling.png</a:t>
            </a:r>
          </a:p>
        </p:txBody>
      </p:sp>
      <p:sp>
        <p:nvSpPr>
          <p:cNvPr id="4" name="Slide Number Placeholder 3"/>
          <p:cNvSpPr>
            <a:spLocks noGrp="1"/>
          </p:cNvSpPr>
          <p:nvPr>
            <p:ph type="sldNum" sz="quarter" idx="5"/>
          </p:nvPr>
        </p:nvSpPr>
        <p:spPr/>
        <p:txBody>
          <a:bodyPr/>
          <a:lstStyle/>
          <a:p>
            <a:fld id="{A425D16B-934A-4DDA-AA9D-F9317AC24A5D}" type="slidenum">
              <a:rPr lang="en-US" smtClean="0"/>
              <a:t>228</a:t>
            </a:fld>
            <a:endParaRPr lang="en-US" dirty="0"/>
          </a:p>
        </p:txBody>
      </p:sp>
    </p:spTree>
    <p:extLst>
      <p:ext uri="{BB962C8B-B14F-4D97-AF65-F5344CB8AC3E}">
        <p14:creationId xmlns:p14="http://schemas.microsoft.com/office/powerpoint/2010/main" val="3538608791"/>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LSB represents the input voltage corresponding to the least significant bit of the output code. In this example, since there are 8 output codes and the input range is 8V, the LSB represents 1V. The maximum quantization error in an ideal ADC is ½ LSB. In this example, the maximum quantization error is +/- 0.5V</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229</a:t>
            </a:fld>
            <a:endParaRPr lang="en-US" dirty="0"/>
          </a:p>
        </p:txBody>
      </p:sp>
    </p:spTree>
    <p:extLst>
      <p:ext uri="{BB962C8B-B14F-4D97-AF65-F5344CB8AC3E}">
        <p14:creationId xmlns:p14="http://schemas.microsoft.com/office/powerpoint/2010/main" val="1271222971"/>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For a reduced number of quantization levels, it is feasible to use a graph representation of the transfer functions, as in the slide about </a:t>
            </a:r>
            <a:r>
              <a:rPr lang="en-US" sz="1200" dirty="0">
                <a:hlinkClick r:id="rId3" action="ppaction://hlinksldjump"/>
              </a:rPr>
              <a:t>Quantization</a:t>
            </a:r>
            <a:r>
              <a:rPr lang="en-US" sz="1200" dirty="0"/>
              <a:t>.</a:t>
            </a:r>
          </a:p>
          <a:p>
            <a:r>
              <a:rPr lang="en-US" sz="1200" dirty="0"/>
              <a:t>For a large numbers of quantization levels, a formula is best suited.</a:t>
            </a:r>
          </a:p>
          <a:p>
            <a:endParaRPr lang="en-US" sz="1200" dirty="0"/>
          </a:p>
          <a:p>
            <a:r>
              <a:rPr lang="en-US" sz="1200" dirty="0"/>
              <a:t>Another example, that can be seen on the graph on the previous page.</a:t>
            </a:r>
          </a:p>
          <a:p>
            <a:r>
              <a:rPr lang="en-US" sz="1200" dirty="0"/>
              <a:t>N = 3, </a:t>
            </a:r>
            <a:r>
              <a:rPr lang="en-US" sz="1200" dirty="0" err="1"/>
              <a:t>Vref</a:t>
            </a:r>
            <a:r>
              <a:rPr lang="en-US" sz="1200" dirty="0"/>
              <a:t> = 8, Vin = 3.8</a:t>
            </a:r>
          </a:p>
          <a:p>
            <a:r>
              <a:rPr lang="en-US" sz="1200" dirty="0"/>
              <a:t>q is 1V, n is int(3.8/8*8+.5) = int(4.3) = 4</a:t>
            </a:r>
            <a:endParaRPr lang="pt-BR" sz="1200" dirty="0"/>
          </a:p>
        </p:txBody>
      </p:sp>
      <p:sp>
        <p:nvSpPr>
          <p:cNvPr id="4" name="Slide Number Placeholder 3"/>
          <p:cNvSpPr>
            <a:spLocks noGrp="1"/>
          </p:cNvSpPr>
          <p:nvPr>
            <p:ph type="sldNum" sz="quarter" idx="5"/>
          </p:nvPr>
        </p:nvSpPr>
        <p:spPr/>
        <p:txBody>
          <a:bodyPr/>
          <a:lstStyle/>
          <a:p>
            <a:fld id="{A425D16B-934A-4DDA-AA9D-F9317AC24A5D}" type="slidenum">
              <a:rPr lang="en-US" smtClean="0"/>
              <a:t>230</a:t>
            </a:fld>
            <a:endParaRPr lang="en-US" dirty="0"/>
          </a:p>
        </p:txBody>
      </p:sp>
    </p:spTree>
    <p:extLst>
      <p:ext uri="{BB962C8B-B14F-4D97-AF65-F5344CB8AC3E}">
        <p14:creationId xmlns:p14="http://schemas.microsoft.com/office/powerpoint/2010/main" val="2378472354"/>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sz="1200" dirty="0"/>
          </a:p>
        </p:txBody>
      </p:sp>
      <p:sp>
        <p:nvSpPr>
          <p:cNvPr id="4" name="Slide Number Placeholder 3"/>
          <p:cNvSpPr>
            <a:spLocks noGrp="1"/>
          </p:cNvSpPr>
          <p:nvPr>
            <p:ph type="sldNum" sz="quarter" idx="5"/>
          </p:nvPr>
        </p:nvSpPr>
        <p:spPr/>
        <p:txBody>
          <a:bodyPr/>
          <a:lstStyle/>
          <a:p>
            <a:fld id="{A425D16B-934A-4DDA-AA9D-F9317AC24A5D}" type="slidenum">
              <a:rPr lang="en-US" smtClean="0"/>
              <a:t>231</a:t>
            </a:fld>
            <a:endParaRPr lang="en-US" dirty="0"/>
          </a:p>
        </p:txBody>
      </p:sp>
    </p:spTree>
    <p:extLst>
      <p:ext uri="{BB962C8B-B14F-4D97-AF65-F5344CB8AC3E}">
        <p14:creationId xmlns:p14="http://schemas.microsoft.com/office/powerpoint/2010/main" val="217488241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upper figure:</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https://upload.wikimedia.org/wikipedia/commons/1/15/Zeroorderhold.signal.svg</a:t>
            </a:r>
            <a:endParaRPr lang="en-US" dirty="0"/>
          </a:p>
          <a:p>
            <a:r>
              <a:rPr lang="en-US" dirty="0"/>
              <a:t>lower figure:</a:t>
            </a:r>
            <a:endParaRPr lang="pt-BR" dirty="0"/>
          </a:p>
          <a:p>
            <a:r>
              <a:rPr lang="pt-BR" dirty="0"/>
              <a:t>https://upload.wikimedia.org/wikipedia/commons/0/04/Digital.signal.discret.svg</a:t>
            </a:r>
          </a:p>
        </p:txBody>
      </p:sp>
      <p:sp>
        <p:nvSpPr>
          <p:cNvPr id="4" name="Slide Number Placeholder 3"/>
          <p:cNvSpPr>
            <a:spLocks noGrp="1"/>
          </p:cNvSpPr>
          <p:nvPr>
            <p:ph type="sldNum" sz="quarter" idx="5"/>
          </p:nvPr>
        </p:nvSpPr>
        <p:spPr/>
        <p:txBody>
          <a:bodyPr/>
          <a:lstStyle/>
          <a:p>
            <a:fld id="{A425D16B-934A-4DDA-AA9D-F9317AC24A5D}" type="slidenum">
              <a:rPr lang="en-US" smtClean="0"/>
              <a:t>232</a:t>
            </a:fld>
            <a:endParaRPr lang="en-US" dirty="0"/>
          </a:p>
        </p:txBody>
      </p:sp>
    </p:spTree>
    <p:extLst>
      <p:ext uri="{BB962C8B-B14F-4D97-AF65-F5344CB8AC3E}">
        <p14:creationId xmlns:p14="http://schemas.microsoft.com/office/powerpoint/2010/main" val="2989606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Renesas </a:t>
            </a:r>
            <a:r>
              <a:rPr lang="en-US" dirty="0" err="1"/>
              <a:t>DevCon</a:t>
            </a:r>
            <a:r>
              <a:rPr lang="en-US" dirty="0"/>
              <a:t> 2015: 6C04BA Renesas Next generation Microcontroller and Microprocessor Solutions Technology Roadmap</a:t>
            </a:r>
          </a:p>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26</a:t>
            </a:fld>
            <a:endParaRPr lang="en-US" dirty="0"/>
          </a:p>
        </p:txBody>
      </p:sp>
    </p:spTree>
    <p:extLst>
      <p:ext uri="{BB962C8B-B14F-4D97-AF65-F5344CB8AC3E}">
        <p14:creationId xmlns:p14="http://schemas.microsoft.com/office/powerpoint/2010/main" val="3129404435"/>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233</a:t>
            </a:fld>
            <a:endParaRPr lang="en-US" dirty="0"/>
          </a:p>
        </p:txBody>
      </p:sp>
    </p:spTree>
    <p:extLst>
      <p:ext uri="{BB962C8B-B14F-4D97-AF65-F5344CB8AC3E}">
        <p14:creationId xmlns:p14="http://schemas.microsoft.com/office/powerpoint/2010/main" val="495235849"/>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234</a:t>
            </a:fld>
            <a:endParaRPr lang="en-US" dirty="0"/>
          </a:p>
        </p:txBody>
      </p:sp>
    </p:spTree>
    <p:extLst>
      <p:ext uri="{BB962C8B-B14F-4D97-AF65-F5344CB8AC3E}">
        <p14:creationId xmlns:p14="http://schemas.microsoft.com/office/powerpoint/2010/main" val="2071003529"/>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235</a:t>
            </a:fld>
            <a:endParaRPr lang="en-US" dirty="0"/>
          </a:p>
        </p:txBody>
      </p:sp>
    </p:spTree>
    <p:extLst>
      <p:ext uri="{BB962C8B-B14F-4D97-AF65-F5344CB8AC3E}">
        <p14:creationId xmlns:p14="http://schemas.microsoft.com/office/powerpoint/2010/main" val="1352874047"/>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dirty="0" err="1"/>
              <a:t>pg</a:t>
            </a:r>
            <a:r>
              <a:rPr lang="en-US" dirty="0"/>
              <a:t> 95 of s7g2 datasheet</a:t>
            </a:r>
          </a:p>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236</a:t>
            </a:fld>
            <a:endParaRPr lang="en-US" dirty="0"/>
          </a:p>
        </p:txBody>
      </p:sp>
    </p:spTree>
    <p:extLst>
      <p:ext uri="{BB962C8B-B14F-4D97-AF65-F5344CB8AC3E}">
        <p14:creationId xmlns:p14="http://schemas.microsoft.com/office/powerpoint/2010/main" val="130582549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237</a:t>
            </a:fld>
            <a:endParaRPr lang="en-US" dirty="0"/>
          </a:p>
        </p:txBody>
      </p:sp>
    </p:spTree>
    <p:extLst>
      <p:ext uri="{BB962C8B-B14F-4D97-AF65-F5344CB8AC3E}">
        <p14:creationId xmlns:p14="http://schemas.microsoft.com/office/powerpoint/2010/main" val="430450617"/>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238</a:t>
            </a:fld>
            <a:endParaRPr lang="en-US" dirty="0"/>
          </a:p>
        </p:txBody>
      </p:sp>
    </p:spTree>
    <p:extLst>
      <p:ext uri="{BB962C8B-B14F-4D97-AF65-F5344CB8AC3E}">
        <p14:creationId xmlns:p14="http://schemas.microsoft.com/office/powerpoint/2010/main" val="3220040916"/>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239</a:t>
            </a:fld>
            <a:endParaRPr lang="en-US" dirty="0"/>
          </a:p>
        </p:txBody>
      </p:sp>
    </p:spTree>
    <p:extLst>
      <p:ext uri="{BB962C8B-B14F-4D97-AF65-F5344CB8AC3E}">
        <p14:creationId xmlns:p14="http://schemas.microsoft.com/office/powerpoint/2010/main" val="4276574008"/>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240</a:t>
            </a:fld>
            <a:endParaRPr lang="en-US" dirty="0"/>
          </a:p>
        </p:txBody>
      </p:sp>
    </p:spTree>
    <p:extLst>
      <p:ext uri="{BB962C8B-B14F-4D97-AF65-F5344CB8AC3E}">
        <p14:creationId xmlns:p14="http://schemas.microsoft.com/office/powerpoint/2010/main" val="2839686606"/>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241</a:t>
            </a:fld>
            <a:endParaRPr lang="en-US" dirty="0"/>
          </a:p>
        </p:txBody>
      </p:sp>
    </p:spTree>
    <p:extLst>
      <p:ext uri="{BB962C8B-B14F-4D97-AF65-F5344CB8AC3E}">
        <p14:creationId xmlns:p14="http://schemas.microsoft.com/office/powerpoint/2010/main" val="2706000602"/>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242</a:t>
            </a:fld>
            <a:endParaRPr lang="en-US" dirty="0"/>
          </a:p>
        </p:txBody>
      </p:sp>
    </p:spTree>
    <p:extLst>
      <p:ext uri="{BB962C8B-B14F-4D97-AF65-F5344CB8AC3E}">
        <p14:creationId xmlns:p14="http://schemas.microsoft.com/office/powerpoint/2010/main" val="2724195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27</a:t>
            </a:fld>
            <a:endParaRPr lang="en-US" dirty="0"/>
          </a:p>
        </p:txBody>
      </p:sp>
    </p:spTree>
    <p:extLst>
      <p:ext uri="{BB962C8B-B14F-4D97-AF65-F5344CB8AC3E}">
        <p14:creationId xmlns:p14="http://schemas.microsoft.com/office/powerpoint/2010/main" val="1313524844"/>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243</a:t>
            </a:fld>
            <a:endParaRPr lang="en-US" dirty="0"/>
          </a:p>
        </p:txBody>
      </p:sp>
    </p:spTree>
    <p:extLst>
      <p:ext uri="{BB962C8B-B14F-4D97-AF65-F5344CB8AC3E}">
        <p14:creationId xmlns:p14="http://schemas.microsoft.com/office/powerpoint/2010/main" val="1240575026"/>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244</a:t>
            </a:fld>
            <a:endParaRPr lang="en-US" dirty="0"/>
          </a:p>
        </p:txBody>
      </p:sp>
    </p:spTree>
    <p:extLst>
      <p:ext uri="{BB962C8B-B14F-4D97-AF65-F5344CB8AC3E}">
        <p14:creationId xmlns:p14="http://schemas.microsoft.com/office/powerpoint/2010/main" val="979089374"/>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single-bit DAC is often used in delta-sigma architectures using oversampling. The DAC is followed by a low-pass-filter whose analog output is proportional to the density of 1 or 0 in the input value stream.</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245</a:t>
            </a:fld>
            <a:endParaRPr lang="en-US" dirty="0"/>
          </a:p>
        </p:txBody>
      </p:sp>
    </p:spTree>
    <p:extLst>
      <p:ext uri="{BB962C8B-B14F-4D97-AF65-F5344CB8AC3E}">
        <p14:creationId xmlns:p14="http://schemas.microsoft.com/office/powerpoint/2010/main" val="356809193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hlinkClick r:id="rId3"/>
              </a:rPr>
              <a:t>source: https://commons.wikimedia.org/wiki/File:Pwm_5steps.gif</a:t>
            </a:r>
            <a:r>
              <a:rPr lang="pt-BR" sz="1200" dirty="0"/>
              <a:t> (CC)</a:t>
            </a:r>
          </a:p>
        </p:txBody>
      </p:sp>
      <p:sp>
        <p:nvSpPr>
          <p:cNvPr id="4" name="Slide Number Placeholder 3"/>
          <p:cNvSpPr>
            <a:spLocks noGrp="1"/>
          </p:cNvSpPr>
          <p:nvPr>
            <p:ph type="sldNum" sz="quarter" idx="5"/>
          </p:nvPr>
        </p:nvSpPr>
        <p:spPr/>
        <p:txBody>
          <a:bodyPr/>
          <a:lstStyle/>
          <a:p>
            <a:fld id="{A425D16B-934A-4DDA-AA9D-F9317AC24A5D}" type="slidenum">
              <a:rPr lang="en-US" smtClean="0"/>
              <a:t>246</a:t>
            </a:fld>
            <a:endParaRPr lang="en-US" dirty="0"/>
          </a:p>
        </p:txBody>
      </p:sp>
    </p:spTree>
    <p:extLst>
      <p:ext uri="{BB962C8B-B14F-4D97-AF65-F5344CB8AC3E}">
        <p14:creationId xmlns:p14="http://schemas.microsoft.com/office/powerpoint/2010/main" val="654406281"/>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dirty="0"/>
          </a:p>
        </p:txBody>
      </p:sp>
      <p:sp>
        <p:nvSpPr>
          <p:cNvPr id="4" name="Slide Number Placeholder 3"/>
          <p:cNvSpPr>
            <a:spLocks noGrp="1"/>
          </p:cNvSpPr>
          <p:nvPr>
            <p:ph type="sldNum" sz="quarter" idx="5"/>
          </p:nvPr>
        </p:nvSpPr>
        <p:spPr/>
        <p:txBody>
          <a:bodyPr/>
          <a:lstStyle/>
          <a:p>
            <a:fld id="{A425D16B-934A-4DDA-AA9D-F9317AC24A5D}" type="slidenum">
              <a:rPr lang="en-US" smtClean="0"/>
              <a:t>247</a:t>
            </a:fld>
            <a:endParaRPr lang="en-US" dirty="0"/>
          </a:p>
        </p:txBody>
      </p:sp>
    </p:spTree>
    <p:extLst>
      <p:ext uri="{BB962C8B-B14F-4D97-AF65-F5344CB8AC3E}">
        <p14:creationId xmlns:p14="http://schemas.microsoft.com/office/powerpoint/2010/main" val="1687864996"/>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dirty="0"/>
          </a:p>
        </p:txBody>
      </p:sp>
      <p:sp>
        <p:nvSpPr>
          <p:cNvPr id="4" name="Slide Number Placeholder 3"/>
          <p:cNvSpPr>
            <a:spLocks noGrp="1"/>
          </p:cNvSpPr>
          <p:nvPr>
            <p:ph type="sldNum" sz="quarter" idx="5"/>
          </p:nvPr>
        </p:nvSpPr>
        <p:spPr/>
        <p:txBody>
          <a:bodyPr/>
          <a:lstStyle/>
          <a:p>
            <a:fld id="{A425D16B-934A-4DDA-AA9D-F9317AC24A5D}" type="slidenum">
              <a:rPr lang="en-US" smtClean="0"/>
              <a:t>248</a:t>
            </a:fld>
            <a:endParaRPr lang="en-US" dirty="0"/>
          </a:p>
        </p:txBody>
      </p:sp>
    </p:spTree>
    <p:extLst>
      <p:ext uri="{BB962C8B-B14F-4D97-AF65-F5344CB8AC3E}">
        <p14:creationId xmlns:p14="http://schemas.microsoft.com/office/powerpoint/2010/main" val="555215923"/>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dirty="0"/>
          </a:p>
        </p:txBody>
      </p:sp>
      <p:sp>
        <p:nvSpPr>
          <p:cNvPr id="4" name="Slide Number Placeholder 3"/>
          <p:cNvSpPr>
            <a:spLocks noGrp="1"/>
          </p:cNvSpPr>
          <p:nvPr>
            <p:ph type="sldNum" sz="quarter" idx="5"/>
          </p:nvPr>
        </p:nvSpPr>
        <p:spPr/>
        <p:txBody>
          <a:bodyPr/>
          <a:lstStyle/>
          <a:p>
            <a:fld id="{A425D16B-934A-4DDA-AA9D-F9317AC24A5D}" type="slidenum">
              <a:rPr lang="en-US" smtClean="0"/>
              <a:t>249</a:t>
            </a:fld>
            <a:endParaRPr lang="en-US" dirty="0"/>
          </a:p>
        </p:txBody>
      </p:sp>
    </p:spTree>
    <p:extLst>
      <p:ext uri="{BB962C8B-B14F-4D97-AF65-F5344CB8AC3E}">
        <p14:creationId xmlns:p14="http://schemas.microsoft.com/office/powerpoint/2010/main" val="2324667707"/>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dirty="0"/>
          </a:p>
        </p:txBody>
      </p:sp>
      <p:sp>
        <p:nvSpPr>
          <p:cNvPr id="4" name="Slide Number Placeholder 3"/>
          <p:cNvSpPr>
            <a:spLocks noGrp="1"/>
          </p:cNvSpPr>
          <p:nvPr>
            <p:ph type="sldNum" sz="quarter" idx="5"/>
          </p:nvPr>
        </p:nvSpPr>
        <p:spPr/>
        <p:txBody>
          <a:bodyPr/>
          <a:lstStyle/>
          <a:p>
            <a:fld id="{A425D16B-934A-4DDA-AA9D-F9317AC24A5D}" type="slidenum">
              <a:rPr lang="en-US" smtClean="0"/>
              <a:t>250</a:t>
            </a:fld>
            <a:endParaRPr lang="en-US" dirty="0"/>
          </a:p>
        </p:txBody>
      </p:sp>
    </p:spTree>
    <p:extLst>
      <p:ext uri="{BB962C8B-B14F-4D97-AF65-F5344CB8AC3E}">
        <p14:creationId xmlns:p14="http://schemas.microsoft.com/office/powerpoint/2010/main" val="2290133076"/>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dirty="0"/>
          </a:p>
        </p:txBody>
      </p:sp>
      <p:sp>
        <p:nvSpPr>
          <p:cNvPr id="4" name="Slide Number Placeholder 3"/>
          <p:cNvSpPr>
            <a:spLocks noGrp="1"/>
          </p:cNvSpPr>
          <p:nvPr>
            <p:ph type="sldNum" sz="quarter" idx="5"/>
          </p:nvPr>
        </p:nvSpPr>
        <p:spPr/>
        <p:txBody>
          <a:bodyPr/>
          <a:lstStyle/>
          <a:p>
            <a:fld id="{A425D16B-934A-4DDA-AA9D-F9317AC24A5D}" type="slidenum">
              <a:rPr lang="en-US" smtClean="0"/>
              <a:t>251</a:t>
            </a:fld>
            <a:endParaRPr lang="en-US" dirty="0"/>
          </a:p>
        </p:txBody>
      </p:sp>
    </p:spTree>
    <p:extLst>
      <p:ext uri="{BB962C8B-B14F-4D97-AF65-F5344CB8AC3E}">
        <p14:creationId xmlns:p14="http://schemas.microsoft.com/office/powerpoint/2010/main" val="2237051226"/>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dirty="0"/>
          </a:p>
        </p:txBody>
      </p:sp>
      <p:sp>
        <p:nvSpPr>
          <p:cNvPr id="4" name="Slide Number Placeholder 3"/>
          <p:cNvSpPr>
            <a:spLocks noGrp="1"/>
          </p:cNvSpPr>
          <p:nvPr>
            <p:ph type="sldNum" sz="quarter" idx="5"/>
          </p:nvPr>
        </p:nvSpPr>
        <p:spPr/>
        <p:txBody>
          <a:bodyPr/>
          <a:lstStyle/>
          <a:p>
            <a:fld id="{A425D16B-934A-4DDA-AA9D-F9317AC24A5D}" type="slidenum">
              <a:rPr lang="en-US" smtClean="0"/>
              <a:t>252</a:t>
            </a:fld>
            <a:endParaRPr lang="en-US" dirty="0"/>
          </a:p>
        </p:txBody>
      </p:sp>
    </p:spTree>
    <p:extLst>
      <p:ext uri="{BB962C8B-B14F-4D97-AF65-F5344CB8AC3E}">
        <p14:creationId xmlns:p14="http://schemas.microsoft.com/office/powerpoint/2010/main" val="1093712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28</a:t>
            </a:fld>
            <a:endParaRPr lang="en-US" dirty="0"/>
          </a:p>
        </p:txBody>
      </p:sp>
    </p:spTree>
    <p:extLst>
      <p:ext uri="{BB962C8B-B14F-4D97-AF65-F5344CB8AC3E}">
        <p14:creationId xmlns:p14="http://schemas.microsoft.com/office/powerpoint/2010/main" val="3399056169"/>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dirty="0"/>
          </a:p>
        </p:txBody>
      </p:sp>
      <p:sp>
        <p:nvSpPr>
          <p:cNvPr id="4" name="Slide Number Placeholder 3"/>
          <p:cNvSpPr>
            <a:spLocks noGrp="1"/>
          </p:cNvSpPr>
          <p:nvPr>
            <p:ph type="sldNum" sz="quarter" idx="5"/>
          </p:nvPr>
        </p:nvSpPr>
        <p:spPr/>
        <p:txBody>
          <a:bodyPr/>
          <a:lstStyle/>
          <a:p>
            <a:fld id="{A425D16B-934A-4DDA-AA9D-F9317AC24A5D}" type="slidenum">
              <a:rPr lang="en-US" smtClean="0"/>
              <a:t>253</a:t>
            </a:fld>
            <a:endParaRPr lang="en-US" dirty="0"/>
          </a:p>
        </p:txBody>
      </p:sp>
    </p:spTree>
    <p:extLst>
      <p:ext uri="{BB962C8B-B14F-4D97-AF65-F5344CB8AC3E}">
        <p14:creationId xmlns:p14="http://schemas.microsoft.com/office/powerpoint/2010/main" val="2061859427"/>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dirty="0"/>
          </a:p>
        </p:txBody>
      </p:sp>
      <p:sp>
        <p:nvSpPr>
          <p:cNvPr id="4" name="Slide Number Placeholder 3"/>
          <p:cNvSpPr>
            <a:spLocks noGrp="1"/>
          </p:cNvSpPr>
          <p:nvPr>
            <p:ph type="sldNum" sz="quarter" idx="5"/>
          </p:nvPr>
        </p:nvSpPr>
        <p:spPr/>
        <p:txBody>
          <a:bodyPr/>
          <a:lstStyle/>
          <a:p>
            <a:fld id="{A425D16B-934A-4DDA-AA9D-F9317AC24A5D}" type="slidenum">
              <a:rPr lang="en-US" smtClean="0"/>
              <a:t>254</a:t>
            </a:fld>
            <a:endParaRPr lang="en-US" dirty="0"/>
          </a:p>
        </p:txBody>
      </p:sp>
    </p:spTree>
    <p:extLst>
      <p:ext uri="{BB962C8B-B14F-4D97-AF65-F5344CB8AC3E}">
        <p14:creationId xmlns:p14="http://schemas.microsoft.com/office/powerpoint/2010/main" val="2801552194"/>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dirty="0"/>
          </a:p>
        </p:txBody>
      </p:sp>
      <p:sp>
        <p:nvSpPr>
          <p:cNvPr id="4" name="Slide Number Placeholder 3"/>
          <p:cNvSpPr>
            <a:spLocks noGrp="1"/>
          </p:cNvSpPr>
          <p:nvPr>
            <p:ph type="sldNum" sz="quarter" idx="5"/>
          </p:nvPr>
        </p:nvSpPr>
        <p:spPr/>
        <p:txBody>
          <a:bodyPr/>
          <a:lstStyle/>
          <a:p>
            <a:fld id="{A425D16B-934A-4DDA-AA9D-F9317AC24A5D}" type="slidenum">
              <a:rPr lang="en-US" smtClean="0"/>
              <a:t>255</a:t>
            </a:fld>
            <a:endParaRPr lang="en-US" dirty="0"/>
          </a:p>
        </p:txBody>
      </p:sp>
    </p:spTree>
    <p:extLst>
      <p:ext uri="{BB962C8B-B14F-4D97-AF65-F5344CB8AC3E}">
        <p14:creationId xmlns:p14="http://schemas.microsoft.com/office/powerpoint/2010/main" val="3511142225"/>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https://www.renesas.com/en-us/support/technical-resources/engineer-school/mcu-programming-peripherals-03-serial-communication.html</a:t>
            </a:r>
          </a:p>
        </p:txBody>
      </p:sp>
      <p:sp>
        <p:nvSpPr>
          <p:cNvPr id="4" name="Slide Number Placeholder 3"/>
          <p:cNvSpPr>
            <a:spLocks noGrp="1"/>
          </p:cNvSpPr>
          <p:nvPr>
            <p:ph type="sldNum" sz="quarter" idx="5"/>
          </p:nvPr>
        </p:nvSpPr>
        <p:spPr/>
        <p:txBody>
          <a:bodyPr/>
          <a:lstStyle/>
          <a:p>
            <a:fld id="{A425D16B-934A-4DDA-AA9D-F9317AC24A5D}" type="slidenum">
              <a:rPr lang="en-US" smtClean="0"/>
              <a:t>256</a:t>
            </a:fld>
            <a:endParaRPr lang="en-US" dirty="0"/>
          </a:p>
        </p:txBody>
      </p:sp>
    </p:spTree>
    <p:extLst>
      <p:ext uri="{BB962C8B-B14F-4D97-AF65-F5344CB8AC3E}">
        <p14:creationId xmlns:p14="http://schemas.microsoft.com/office/powerpoint/2010/main" val="160554539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257</a:t>
            </a:fld>
            <a:endParaRPr lang="en-US" dirty="0"/>
          </a:p>
        </p:txBody>
      </p:sp>
    </p:spTree>
    <p:extLst>
      <p:ext uri="{BB962C8B-B14F-4D97-AF65-F5344CB8AC3E}">
        <p14:creationId xmlns:p14="http://schemas.microsoft.com/office/powerpoint/2010/main" val="291684271"/>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https://commons.wikimedia.org/wiki/File:Rs232_oscilloscope_trace.jpg</a:t>
            </a:r>
          </a:p>
        </p:txBody>
      </p:sp>
      <p:sp>
        <p:nvSpPr>
          <p:cNvPr id="4" name="Slide Number Placeholder 3"/>
          <p:cNvSpPr>
            <a:spLocks noGrp="1"/>
          </p:cNvSpPr>
          <p:nvPr>
            <p:ph type="sldNum" sz="quarter" idx="5"/>
          </p:nvPr>
        </p:nvSpPr>
        <p:spPr/>
        <p:txBody>
          <a:bodyPr/>
          <a:lstStyle/>
          <a:p>
            <a:fld id="{A425D16B-934A-4DDA-AA9D-F9317AC24A5D}" type="slidenum">
              <a:rPr lang="en-US" smtClean="0"/>
              <a:t>258</a:t>
            </a:fld>
            <a:endParaRPr lang="en-US" dirty="0"/>
          </a:p>
        </p:txBody>
      </p:sp>
    </p:spTree>
    <p:extLst>
      <p:ext uri="{BB962C8B-B14F-4D97-AF65-F5344CB8AC3E}">
        <p14:creationId xmlns:p14="http://schemas.microsoft.com/office/powerpoint/2010/main" val="3296775902"/>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https://commons.wikimedia.org/wiki/File:256qam.svg</a:t>
            </a:r>
          </a:p>
        </p:txBody>
      </p:sp>
      <p:sp>
        <p:nvSpPr>
          <p:cNvPr id="4" name="Slide Number Placeholder 3"/>
          <p:cNvSpPr>
            <a:spLocks noGrp="1"/>
          </p:cNvSpPr>
          <p:nvPr>
            <p:ph type="sldNum" sz="quarter" idx="5"/>
          </p:nvPr>
        </p:nvSpPr>
        <p:spPr/>
        <p:txBody>
          <a:bodyPr/>
          <a:lstStyle/>
          <a:p>
            <a:fld id="{A425D16B-934A-4DDA-AA9D-F9317AC24A5D}" type="slidenum">
              <a:rPr lang="en-US" smtClean="0"/>
              <a:t>259</a:t>
            </a:fld>
            <a:endParaRPr lang="en-US" dirty="0"/>
          </a:p>
        </p:txBody>
      </p:sp>
    </p:spTree>
    <p:extLst>
      <p:ext uri="{BB962C8B-B14F-4D97-AF65-F5344CB8AC3E}">
        <p14:creationId xmlns:p14="http://schemas.microsoft.com/office/powerpoint/2010/main" val="2294160193"/>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260</a:t>
            </a:fld>
            <a:endParaRPr lang="en-US" dirty="0"/>
          </a:p>
        </p:txBody>
      </p:sp>
    </p:spTree>
    <p:extLst>
      <p:ext uri="{BB962C8B-B14F-4D97-AF65-F5344CB8AC3E}">
        <p14:creationId xmlns:p14="http://schemas.microsoft.com/office/powerpoint/2010/main" val="4232191098"/>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https://commons.wikimedia.org/wiki/File:UART_Frame.svg</a:t>
            </a:r>
          </a:p>
        </p:txBody>
      </p:sp>
      <p:sp>
        <p:nvSpPr>
          <p:cNvPr id="4" name="Slide Number Placeholder 3"/>
          <p:cNvSpPr>
            <a:spLocks noGrp="1"/>
          </p:cNvSpPr>
          <p:nvPr>
            <p:ph type="sldNum" sz="quarter" idx="5"/>
          </p:nvPr>
        </p:nvSpPr>
        <p:spPr/>
        <p:txBody>
          <a:bodyPr/>
          <a:lstStyle/>
          <a:p>
            <a:fld id="{A425D16B-934A-4DDA-AA9D-F9317AC24A5D}" type="slidenum">
              <a:rPr lang="en-US" smtClean="0"/>
              <a:t>261</a:t>
            </a:fld>
            <a:endParaRPr lang="en-US" dirty="0"/>
          </a:p>
        </p:txBody>
      </p:sp>
    </p:spTree>
    <p:extLst>
      <p:ext uri="{BB962C8B-B14F-4D97-AF65-F5344CB8AC3E}">
        <p14:creationId xmlns:p14="http://schemas.microsoft.com/office/powerpoint/2010/main" val="3669378227"/>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262</a:t>
            </a:fld>
            <a:endParaRPr lang="en-US" dirty="0"/>
          </a:p>
        </p:txBody>
      </p:sp>
    </p:spTree>
    <p:extLst>
      <p:ext uri="{BB962C8B-B14F-4D97-AF65-F5344CB8AC3E}">
        <p14:creationId xmlns:p14="http://schemas.microsoft.com/office/powerpoint/2010/main" val="3220119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29</a:t>
            </a:fld>
            <a:endParaRPr lang="en-US" dirty="0"/>
          </a:p>
        </p:txBody>
      </p:sp>
    </p:spTree>
    <p:extLst>
      <p:ext uri="{BB962C8B-B14F-4D97-AF65-F5344CB8AC3E}">
        <p14:creationId xmlns:p14="http://schemas.microsoft.com/office/powerpoint/2010/main" val="1140692045"/>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t>https://en-eu.knowledgebase.renesas.com/English_Content/MCUMPU/Basic_Information/What_are_the_detection_methods_for_UART_reception_function.</a:t>
            </a:r>
          </a:p>
        </p:txBody>
      </p:sp>
      <p:sp>
        <p:nvSpPr>
          <p:cNvPr id="4" name="Slide Number Placeholder 3"/>
          <p:cNvSpPr>
            <a:spLocks noGrp="1"/>
          </p:cNvSpPr>
          <p:nvPr>
            <p:ph type="sldNum" sz="quarter" idx="5"/>
          </p:nvPr>
        </p:nvSpPr>
        <p:spPr/>
        <p:txBody>
          <a:bodyPr/>
          <a:lstStyle/>
          <a:p>
            <a:fld id="{A425D16B-934A-4DDA-AA9D-F9317AC24A5D}" type="slidenum">
              <a:rPr lang="en-US" smtClean="0"/>
              <a:t>263</a:t>
            </a:fld>
            <a:endParaRPr lang="en-US" dirty="0"/>
          </a:p>
        </p:txBody>
      </p:sp>
    </p:spTree>
    <p:extLst>
      <p:ext uri="{BB962C8B-B14F-4D97-AF65-F5344CB8AC3E}">
        <p14:creationId xmlns:p14="http://schemas.microsoft.com/office/powerpoint/2010/main" val="3205151897"/>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https://commons.wikimedia.org/wiki/File:RS-232_timing.svg</a:t>
            </a:r>
          </a:p>
        </p:txBody>
      </p:sp>
      <p:sp>
        <p:nvSpPr>
          <p:cNvPr id="4" name="Slide Number Placeholder 3"/>
          <p:cNvSpPr>
            <a:spLocks noGrp="1"/>
          </p:cNvSpPr>
          <p:nvPr>
            <p:ph type="sldNum" sz="quarter" idx="5"/>
          </p:nvPr>
        </p:nvSpPr>
        <p:spPr/>
        <p:txBody>
          <a:bodyPr/>
          <a:lstStyle/>
          <a:p>
            <a:fld id="{A425D16B-934A-4DDA-AA9D-F9317AC24A5D}" type="slidenum">
              <a:rPr lang="en-US" smtClean="0"/>
              <a:t>264</a:t>
            </a:fld>
            <a:endParaRPr lang="en-US" dirty="0"/>
          </a:p>
        </p:txBody>
      </p:sp>
    </p:spTree>
    <p:extLst>
      <p:ext uri="{BB962C8B-B14F-4D97-AF65-F5344CB8AC3E}">
        <p14:creationId xmlns:p14="http://schemas.microsoft.com/office/powerpoint/2010/main" val="984856132"/>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https://commons.wikimedia.org/wiki/File:RS-232_DE-9_Connector_Pinouts.png</a:t>
            </a:r>
          </a:p>
        </p:txBody>
      </p:sp>
      <p:sp>
        <p:nvSpPr>
          <p:cNvPr id="4" name="Slide Number Placeholder 3"/>
          <p:cNvSpPr>
            <a:spLocks noGrp="1"/>
          </p:cNvSpPr>
          <p:nvPr>
            <p:ph type="sldNum" sz="quarter" idx="5"/>
          </p:nvPr>
        </p:nvSpPr>
        <p:spPr/>
        <p:txBody>
          <a:bodyPr/>
          <a:lstStyle/>
          <a:p>
            <a:fld id="{A425D16B-934A-4DDA-AA9D-F9317AC24A5D}" type="slidenum">
              <a:rPr lang="en-US" smtClean="0"/>
              <a:t>265</a:t>
            </a:fld>
            <a:endParaRPr lang="en-US" dirty="0"/>
          </a:p>
        </p:txBody>
      </p:sp>
    </p:spTree>
    <p:extLst>
      <p:ext uri="{BB962C8B-B14F-4D97-AF65-F5344CB8AC3E}">
        <p14:creationId xmlns:p14="http://schemas.microsoft.com/office/powerpoint/2010/main" val="2049924840"/>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266</a:t>
            </a:fld>
            <a:endParaRPr lang="en-US" dirty="0"/>
          </a:p>
        </p:txBody>
      </p:sp>
    </p:spTree>
    <p:extLst>
      <p:ext uri="{BB962C8B-B14F-4D97-AF65-F5344CB8AC3E}">
        <p14:creationId xmlns:p14="http://schemas.microsoft.com/office/powerpoint/2010/main" val="1236226248"/>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https://upload.wikimedia.org/wikipedia/commons/thumb/e/ed/SPI_single_slave.svg/1280px-SPI_single_slave.svg.png</a:t>
            </a:r>
          </a:p>
        </p:txBody>
      </p:sp>
      <p:sp>
        <p:nvSpPr>
          <p:cNvPr id="4" name="Slide Number Placeholder 3"/>
          <p:cNvSpPr>
            <a:spLocks noGrp="1"/>
          </p:cNvSpPr>
          <p:nvPr>
            <p:ph type="sldNum" sz="quarter" idx="5"/>
          </p:nvPr>
        </p:nvSpPr>
        <p:spPr/>
        <p:txBody>
          <a:bodyPr/>
          <a:lstStyle/>
          <a:p>
            <a:fld id="{A425D16B-934A-4DDA-AA9D-F9317AC24A5D}" type="slidenum">
              <a:rPr lang="en-US" smtClean="0"/>
              <a:t>267</a:t>
            </a:fld>
            <a:endParaRPr lang="en-US" dirty="0"/>
          </a:p>
        </p:txBody>
      </p:sp>
    </p:spTree>
    <p:extLst>
      <p:ext uri="{BB962C8B-B14F-4D97-AF65-F5344CB8AC3E}">
        <p14:creationId xmlns:p14="http://schemas.microsoft.com/office/powerpoint/2010/main" val="2634952205"/>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https://upload.wikimedia.org/wikipedia/commons/thumb/b/bb/SPI_8-bit_circular_transfer.svg/1280px-SPI_8-bit_circular_transfer.svg.png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268</a:t>
            </a:fld>
            <a:endParaRPr lang="en-US" dirty="0"/>
          </a:p>
        </p:txBody>
      </p:sp>
    </p:spTree>
    <p:extLst>
      <p:ext uri="{BB962C8B-B14F-4D97-AF65-F5344CB8AC3E}">
        <p14:creationId xmlns:p14="http://schemas.microsoft.com/office/powerpoint/2010/main" val="3761838003"/>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https://upload.wikimedia.org/wikipedia/commons/thumb/6/6b/SPI_timing_diagram2.svg/1280px-SPI_timing_diagram2.svg.png</a:t>
            </a:r>
          </a:p>
        </p:txBody>
      </p:sp>
      <p:sp>
        <p:nvSpPr>
          <p:cNvPr id="4" name="Slide Number Placeholder 3"/>
          <p:cNvSpPr>
            <a:spLocks noGrp="1"/>
          </p:cNvSpPr>
          <p:nvPr>
            <p:ph type="sldNum" sz="quarter" idx="5"/>
          </p:nvPr>
        </p:nvSpPr>
        <p:spPr/>
        <p:txBody>
          <a:bodyPr/>
          <a:lstStyle/>
          <a:p>
            <a:fld id="{A425D16B-934A-4DDA-AA9D-F9317AC24A5D}" type="slidenum">
              <a:rPr lang="en-US" smtClean="0"/>
              <a:t>269</a:t>
            </a:fld>
            <a:endParaRPr lang="en-US" dirty="0"/>
          </a:p>
        </p:txBody>
      </p:sp>
    </p:spTree>
    <p:extLst>
      <p:ext uri="{BB962C8B-B14F-4D97-AF65-F5344CB8AC3E}">
        <p14:creationId xmlns:p14="http://schemas.microsoft.com/office/powerpoint/2010/main" val="1521850296"/>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https://upload.wikimedia.org/wikipedia/commons/thumb/f/fc/SPI_three_slaves.svg/1200px-SPI_three_slaves.svg.png</a:t>
            </a:r>
          </a:p>
        </p:txBody>
      </p:sp>
      <p:sp>
        <p:nvSpPr>
          <p:cNvPr id="4" name="Slide Number Placeholder 3"/>
          <p:cNvSpPr>
            <a:spLocks noGrp="1"/>
          </p:cNvSpPr>
          <p:nvPr>
            <p:ph type="sldNum" sz="quarter" idx="5"/>
          </p:nvPr>
        </p:nvSpPr>
        <p:spPr/>
        <p:txBody>
          <a:bodyPr/>
          <a:lstStyle/>
          <a:p>
            <a:fld id="{A425D16B-934A-4DDA-AA9D-F9317AC24A5D}" type="slidenum">
              <a:rPr lang="en-US" smtClean="0"/>
              <a:t>270</a:t>
            </a:fld>
            <a:endParaRPr lang="en-US" dirty="0"/>
          </a:p>
        </p:txBody>
      </p:sp>
    </p:spTree>
    <p:extLst>
      <p:ext uri="{BB962C8B-B14F-4D97-AF65-F5344CB8AC3E}">
        <p14:creationId xmlns:p14="http://schemas.microsoft.com/office/powerpoint/2010/main" val="1786250868"/>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271</a:t>
            </a:fld>
            <a:endParaRPr lang="en-US" dirty="0"/>
          </a:p>
        </p:txBody>
      </p:sp>
    </p:spTree>
    <p:extLst>
      <p:ext uri="{BB962C8B-B14F-4D97-AF65-F5344CB8AC3E}">
        <p14:creationId xmlns:p14="http://schemas.microsoft.com/office/powerpoint/2010/main" val="2411143323"/>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https://upload.wikimedia.org/wikipedia/commons/thumb/6/64/I2C_data_transfer.svg/2000px-I2C_data_transfer.svg.png</a:t>
            </a:r>
          </a:p>
        </p:txBody>
      </p:sp>
      <p:sp>
        <p:nvSpPr>
          <p:cNvPr id="4" name="Slide Number Placeholder 3"/>
          <p:cNvSpPr>
            <a:spLocks noGrp="1"/>
          </p:cNvSpPr>
          <p:nvPr>
            <p:ph type="sldNum" sz="quarter" idx="5"/>
          </p:nvPr>
        </p:nvSpPr>
        <p:spPr/>
        <p:txBody>
          <a:bodyPr/>
          <a:lstStyle/>
          <a:p>
            <a:fld id="{A425D16B-934A-4DDA-AA9D-F9317AC24A5D}" type="slidenum">
              <a:rPr lang="en-US" smtClean="0"/>
              <a:t>272</a:t>
            </a:fld>
            <a:endParaRPr lang="en-US" dirty="0"/>
          </a:p>
        </p:txBody>
      </p:sp>
    </p:spTree>
    <p:extLst>
      <p:ext uri="{BB962C8B-B14F-4D97-AF65-F5344CB8AC3E}">
        <p14:creationId xmlns:p14="http://schemas.microsoft.com/office/powerpoint/2010/main" val="2186999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30</a:t>
            </a:fld>
            <a:endParaRPr lang="en-US" dirty="0"/>
          </a:p>
        </p:txBody>
      </p:sp>
    </p:spTree>
    <p:extLst>
      <p:ext uri="{BB962C8B-B14F-4D97-AF65-F5344CB8AC3E}">
        <p14:creationId xmlns:p14="http://schemas.microsoft.com/office/powerpoint/2010/main" val="3476078779"/>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273</a:t>
            </a:fld>
            <a:endParaRPr lang="en-US" dirty="0"/>
          </a:p>
        </p:txBody>
      </p:sp>
    </p:spTree>
    <p:extLst>
      <p:ext uri="{BB962C8B-B14F-4D97-AF65-F5344CB8AC3E}">
        <p14:creationId xmlns:p14="http://schemas.microsoft.com/office/powerpoint/2010/main" val="3116914495"/>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274</a:t>
            </a:fld>
            <a:endParaRPr lang="en-US" dirty="0"/>
          </a:p>
        </p:txBody>
      </p:sp>
    </p:spTree>
    <p:extLst>
      <p:ext uri="{BB962C8B-B14F-4D97-AF65-F5344CB8AC3E}">
        <p14:creationId xmlns:p14="http://schemas.microsoft.com/office/powerpoint/2010/main" val="4272084650"/>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275</a:t>
            </a:fld>
            <a:endParaRPr lang="en-US" dirty="0"/>
          </a:p>
        </p:txBody>
      </p:sp>
    </p:spTree>
    <p:extLst>
      <p:ext uri="{BB962C8B-B14F-4D97-AF65-F5344CB8AC3E}">
        <p14:creationId xmlns:p14="http://schemas.microsoft.com/office/powerpoint/2010/main" val="692651651"/>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276</a:t>
            </a:fld>
            <a:endParaRPr lang="en-US" dirty="0"/>
          </a:p>
        </p:txBody>
      </p:sp>
    </p:spTree>
    <p:extLst>
      <p:ext uri="{BB962C8B-B14F-4D97-AF65-F5344CB8AC3E}">
        <p14:creationId xmlns:p14="http://schemas.microsoft.com/office/powerpoint/2010/main" val="3630187478"/>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277</a:t>
            </a:fld>
            <a:endParaRPr lang="en-US" dirty="0"/>
          </a:p>
        </p:txBody>
      </p:sp>
    </p:spTree>
    <p:extLst>
      <p:ext uri="{BB962C8B-B14F-4D97-AF65-F5344CB8AC3E}">
        <p14:creationId xmlns:p14="http://schemas.microsoft.com/office/powerpoint/2010/main" val="3221246885"/>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Table 36.1 IIC specifications (1/2)</a:t>
            </a:r>
          </a:p>
          <a:p>
            <a:r>
              <a:rPr lang="pt-BR" sz="1200" b="0" i="0" u="none" strike="noStrike" kern="1200" baseline="0" dirty="0">
                <a:solidFill>
                  <a:schemeClr val="tx1"/>
                </a:solidFill>
                <a:latin typeface="+mn-lt"/>
                <a:ea typeface="+mn-ea"/>
                <a:cs typeface="+mn-cs"/>
              </a:rPr>
              <a:t>Communications format  IIC-bus format or SMBus format</a:t>
            </a:r>
          </a:p>
          <a:p>
            <a:r>
              <a:rPr lang="pt-BR" sz="1200" b="0" i="0" u="none" strike="noStrike" kern="1200" baseline="0" dirty="0">
                <a:solidFill>
                  <a:schemeClr val="tx1"/>
                </a:solidFill>
                <a:latin typeface="+mn-lt"/>
                <a:ea typeface="+mn-ea"/>
                <a:cs typeface="+mn-cs"/>
              </a:rPr>
              <a:t> Master or slave mode selectable</a:t>
            </a:r>
          </a:p>
          <a:p>
            <a:r>
              <a:rPr lang="en-US" sz="1200" b="0" i="0" u="none" strike="noStrike" kern="1200" baseline="0" dirty="0">
                <a:solidFill>
                  <a:schemeClr val="tx1"/>
                </a:solidFill>
                <a:latin typeface="+mn-lt"/>
                <a:ea typeface="+mn-ea"/>
                <a:cs typeface="+mn-cs"/>
              </a:rPr>
              <a:t> Automatic securing of the setup times, hold times, and bus-free times for the transfer rate.</a:t>
            </a:r>
          </a:p>
          <a:p>
            <a:r>
              <a:rPr lang="en-US" sz="1200" b="0" i="0" u="none" strike="noStrike" kern="1200" baseline="0" dirty="0">
                <a:solidFill>
                  <a:schemeClr val="tx1"/>
                </a:solidFill>
                <a:latin typeface="+mn-lt"/>
                <a:ea typeface="+mn-ea"/>
                <a:cs typeface="+mn-cs"/>
              </a:rPr>
              <a:t>Transfer rate Fast-mode Plus supported, up to 1 Mbps.</a:t>
            </a:r>
          </a:p>
          <a:p>
            <a:r>
              <a:rPr lang="en-US" sz="1200" b="0" i="0" u="none" strike="noStrike" kern="1200" baseline="0" dirty="0">
                <a:solidFill>
                  <a:schemeClr val="tx1"/>
                </a:solidFill>
                <a:latin typeface="+mn-lt"/>
                <a:ea typeface="+mn-ea"/>
                <a:cs typeface="+mn-cs"/>
              </a:rPr>
              <a:t>SCL clock For master operation, the duty cycle of the SCL clock is selectable in the range from 4% to 96%.</a:t>
            </a:r>
          </a:p>
          <a:p>
            <a:r>
              <a:rPr lang="pt-BR" sz="1200" b="0" i="0" u="none" strike="noStrike" kern="1200" baseline="0" dirty="0">
                <a:solidFill>
                  <a:schemeClr val="tx1"/>
                </a:solidFill>
                <a:latin typeface="+mn-lt"/>
                <a:ea typeface="+mn-ea"/>
                <a:cs typeface="+mn-cs"/>
              </a:rPr>
              <a:t>Issuing and detecting</a:t>
            </a:r>
          </a:p>
          <a:p>
            <a:r>
              <a:rPr lang="pt-BR" sz="1200" b="0" i="0" u="none" strike="noStrike" kern="1200" baseline="0" dirty="0">
                <a:solidFill>
                  <a:schemeClr val="tx1"/>
                </a:solidFill>
                <a:latin typeface="+mn-lt"/>
                <a:ea typeface="+mn-ea"/>
                <a:cs typeface="+mn-cs"/>
              </a:rPr>
              <a:t>conditions</a:t>
            </a:r>
          </a:p>
          <a:p>
            <a:r>
              <a:rPr lang="en-US" sz="1200" b="0" i="0" u="none" strike="noStrike" kern="1200" baseline="0" dirty="0">
                <a:solidFill>
                  <a:schemeClr val="tx1"/>
                </a:solidFill>
                <a:latin typeface="+mn-lt"/>
                <a:ea typeface="+mn-ea"/>
                <a:cs typeface="+mn-cs"/>
              </a:rPr>
              <a:t>Start, restart, and stop conditions are automatically generated. Start conditions (including restart conditions)</a:t>
            </a:r>
          </a:p>
          <a:p>
            <a:r>
              <a:rPr lang="en-US" sz="1200" b="0" i="0" u="none" strike="noStrike" kern="1200" baseline="0" dirty="0">
                <a:solidFill>
                  <a:schemeClr val="tx1"/>
                </a:solidFill>
                <a:latin typeface="+mn-lt"/>
                <a:ea typeface="+mn-ea"/>
                <a:cs typeface="+mn-cs"/>
              </a:rPr>
              <a:t>and stop conditions are detectable.</a:t>
            </a:r>
          </a:p>
          <a:p>
            <a:r>
              <a:rPr lang="en-US" sz="1200" b="0" i="0" u="none" strike="noStrike" kern="1200" baseline="0" dirty="0">
                <a:solidFill>
                  <a:schemeClr val="tx1"/>
                </a:solidFill>
                <a:latin typeface="+mn-lt"/>
                <a:ea typeface="+mn-ea"/>
                <a:cs typeface="+mn-cs"/>
              </a:rPr>
              <a:t>Slave address  Configurable to up to three different slave addresses</a:t>
            </a:r>
          </a:p>
          <a:p>
            <a:r>
              <a:rPr lang="en-US" sz="1200" b="0" i="0" u="none" strike="noStrike" kern="1200" baseline="0" dirty="0">
                <a:solidFill>
                  <a:schemeClr val="tx1"/>
                </a:solidFill>
                <a:latin typeface="+mn-lt"/>
                <a:ea typeface="+mn-ea"/>
                <a:cs typeface="+mn-cs"/>
              </a:rPr>
              <a:t> 7-bit and 10-bit address formats supported, including simultaneous use</a:t>
            </a:r>
          </a:p>
          <a:p>
            <a:r>
              <a:rPr lang="en-US" sz="1200" b="0" i="0" u="none" strike="noStrike" kern="1200" baseline="0" dirty="0">
                <a:solidFill>
                  <a:schemeClr val="tx1"/>
                </a:solidFill>
                <a:latin typeface="+mn-lt"/>
                <a:ea typeface="+mn-ea"/>
                <a:cs typeface="+mn-cs"/>
              </a:rPr>
              <a:t> General call addresses, device ID addresses, and </a:t>
            </a:r>
            <a:r>
              <a:rPr lang="en-US" sz="1200" b="0" i="0" u="none" strike="noStrike" kern="1200" baseline="0" dirty="0" err="1">
                <a:solidFill>
                  <a:schemeClr val="tx1"/>
                </a:solidFill>
                <a:latin typeface="+mn-lt"/>
                <a:ea typeface="+mn-ea"/>
                <a:cs typeface="+mn-cs"/>
              </a:rPr>
              <a:t>SMBus</a:t>
            </a:r>
            <a:r>
              <a:rPr lang="en-US" sz="1200" b="0" i="0" u="none" strike="noStrike" kern="1200" baseline="0" dirty="0">
                <a:solidFill>
                  <a:schemeClr val="tx1"/>
                </a:solidFill>
                <a:latin typeface="+mn-lt"/>
                <a:ea typeface="+mn-ea"/>
                <a:cs typeface="+mn-cs"/>
              </a:rPr>
              <a:t> host addresses detectable.</a:t>
            </a:r>
          </a:p>
          <a:p>
            <a:r>
              <a:rPr lang="en-US" sz="1200" b="0" i="0" u="none" strike="noStrike" kern="1200" baseline="0" dirty="0">
                <a:solidFill>
                  <a:schemeClr val="tx1"/>
                </a:solidFill>
                <a:latin typeface="+mn-lt"/>
                <a:ea typeface="+mn-ea"/>
                <a:cs typeface="+mn-cs"/>
              </a:rPr>
              <a:t>Acknowledgment  For transmission, automatic loading of the acknowledge bit</a:t>
            </a:r>
          </a:p>
          <a:p>
            <a:r>
              <a:rPr lang="en-US" sz="1200" b="0" i="0" u="none" strike="noStrike" kern="1200" baseline="0" dirty="0">
                <a:solidFill>
                  <a:schemeClr val="tx1"/>
                </a:solidFill>
                <a:latin typeface="+mn-lt"/>
                <a:ea typeface="+mn-ea"/>
                <a:cs typeface="+mn-cs"/>
              </a:rPr>
              <a:t>Transfer of the next transmit data can be automatically suspended on detection of a not-acknowledge bit.</a:t>
            </a:r>
          </a:p>
          <a:p>
            <a:r>
              <a:rPr lang="en-US" sz="1200" b="0" i="0" u="none" strike="noStrike" kern="1200" baseline="0" dirty="0">
                <a:solidFill>
                  <a:schemeClr val="tx1"/>
                </a:solidFill>
                <a:latin typeface="+mn-lt"/>
                <a:ea typeface="+mn-ea"/>
                <a:cs typeface="+mn-cs"/>
              </a:rPr>
              <a:t> For reception, </a:t>
            </a:r>
            <a:r>
              <a:rPr lang="en-US" sz="1200" b="0" i="0" u="none" strike="noStrike" kern="1200" baseline="0" dirty="0" err="1">
                <a:solidFill>
                  <a:schemeClr val="tx1"/>
                </a:solidFill>
                <a:latin typeface="+mn-lt"/>
                <a:ea typeface="+mn-ea"/>
                <a:cs typeface="+mn-cs"/>
              </a:rPr>
              <a:t>automatical</a:t>
            </a:r>
            <a:r>
              <a:rPr lang="en-US" sz="1200" b="0" i="0" u="none" strike="noStrike" kern="1200" baseline="0" dirty="0">
                <a:solidFill>
                  <a:schemeClr val="tx1"/>
                </a:solidFill>
                <a:latin typeface="+mn-lt"/>
                <a:ea typeface="+mn-ea"/>
                <a:cs typeface="+mn-cs"/>
              </a:rPr>
              <a:t> transmission of the acknowledge bit.</a:t>
            </a:r>
          </a:p>
          <a:p>
            <a:r>
              <a:rPr lang="en-US" sz="1200" b="0" i="0" u="none" strike="noStrike" kern="1200" baseline="0" dirty="0">
                <a:solidFill>
                  <a:schemeClr val="tx1"/>
                </a:solidFill>
                <a:latin typeface="+mn-lt"/>
                <a:ea typeface="+mn-ea"/>
                <a:cs typeface="+mn-cs"/>
              </a:rPr>
              <a:t>If a wait between the eighth and ninth clock cycles is selected, the software can control the value in the</a:t>
            </a:r>
          </a:p>
          <a:p>
            <a:r>
              <a:rPr lang="en-US" sz="1200" b="0" i="0" u="none" strike="noStrike" kern="1200" baseline="0" dirty="0">
                <a:solidFill>
                  <a:schemeClr val="tx1"/>
                </a:solidFill>
                <a:latin typeface="+mn-lt"/>
                <a:ea typeface="+mn-ea"/>
                <a:cs typeface="+mn-cs"/>
              </a:rPr>
              <a:t>acknowledge field in response to the received value.</a:t>
            </a:r>
          </a:p>
          <a:p>
            <a:r>
              <a:rPr lang="en-US" sz="1200" b="0" i="0" u="none" strike="noStrike" kern="1200" baseline="0" dirty="0">
                <a:solidFill>
                  <a:schemeClr val="tx1"/>
                </a:solidFill>
                <a:latin typeface="+mn-lt"/>
                <a:ea typeface="+mn-ea"/>
                <a:cs typeface="+mn-cs"/>
              </a:rPr>
              <a:t>Wait function  During reception, the subsequent wait periods are available by holding the SCL clock low:</a:t>
            </a:r>
          </a:p>
          <a:p>
            <a:r>
              <a:rPr lang="en-US" sz="1200" b="0" i="0" u="none" strike="noStrike" kern="1200" baseline="0" dirty="0">
                <a:solidFill>
                  <a:schemeClr val="tx1"/>
                </a:solidFill>
                <a:latin typeface="+mn-lt"/>
                <a:ea typeface="+mn-ea"/>
                <a:cs typeface="+mn-cs"/>
              </a:rPr>
              <a:t>- Waiting between the eighth and ninth clock cycles</a:t>
            </a:r>
          </a:p>
          <a:p>
            <a:r>
              <a:rPr lang="en-US" sz="1200" b="0" i="0" u="none" strike="noStrike" kern="1200" baseline="0" dirty="0">
                <a:solidFill>
                  <a:schemeClr val="tx1"/>
                </a:solidFill>
                <a:latin typeface="+mn-lt"/>
                <a:ea typeface="+mn-ea"/>
                <a:cs typeface="+mn-cs"/>
              </a:rPr>
              <a:t>- Waiting between the ninth clock cycle and the first clock cycle of the next transfer</a:t>
            </a:r>
          </a:p>
          <a:p>
            <a:r>
              <a:rPr lang="pt-BR" sz="1200" b="0" i="0" u="none" strike="noStrike" kern="1200" baseline="0" dirty="0">
                <a:solidFill>
                  <a:schemeClr val="tx1"/>
                </a:solidFill>
                <a:latin typeface="+mn-lt"/>
                <a:ea typeface="+mn-ea"/>
                <a:cs typeface="+mn-cs"/>
              </a:rPr>
              <a:t>SDA output delay</a:t>
            </a:r>
          </a:p>
          <a:p>
            <a:r>
              <a:rPr lang="pt-BR" sz="1200" b="0" i="0" u="none" strike="noStrike" kern="1200" baseline="0" dirty="0">
                <a:solidFill>
                  <a:schemeClr val="tx1"/>
                </a:solidFill>
                <a:latin typeface="+mn-lt"/>
                <a:ea typeface="+mn-ea"/>
                <a:cs typeface="+mn-cs"/>
              </a:rPr>
              <a:t>function</a:t>
            </a:r>
          </a:p>
          <a:p>
            <a:r>
              <a:rPr lang="en-US" sz="1200" b="0" i="0" u="none" strike="noStrike" kern="1200" baseline="0" dirty="0">
                <a:solidFill>
                  <a:schemeClr val="tx1"/>
                </a:solidFill>
                <a:latin typeface="+mn-lt"/>
                <a:ea typeface="+mn-ea"/>
                <a:cs typeface="+mn-cs"/>
              </a:rPr>
              <a:t>Output timing of transmitted data, including the acknowledge bit, can be delayed.</a:t>
            </a:r>
          </a:p>
          <a:p>
            <a:r>
              <a:rPr lang="pt-BR" sz="1200" b="0" i="0" u="none" strike="noStrike" kern="1200" baseline="0" dirty="0">
                <a:solidFill>
                  <a:schemeClr val="tx1"/>
                </a:solidFill>
                <a:latin typeface="+mn-lt"/>
                <a:ea typeface="+mn-ea"/>
                <a:cs typeface="+mn-cs"/>
              </a:rPr>
              <a:t>Arbitration  For multi-master operation:</a:t>
            </a:r>
          </a:p>
          <a:p>
            <a:r>
              <a:rPr lang="en-US" sz="1200" b="0" i="0" u="none" strike="noStrike" kern="1200" baseline="0" dirty="0">
                <a:solidFill>
                  <a:schemeClr val="tx1"/>
                </a:solidFill>
                <a:latin typeface="+mn-lt"/>
                <a:ea typeface="+mn-ea"/>
                <a:cs typeface="+mn-cs"/>
              </a:rPr>
              <a:t>- SCL clock synchronization is possible when conflict occurs with the SCL signal from another master.</a:t>
            </a:r>
          </a:p>
          <a:p>
            <a:r>
              <a:rPr lang="en-US" sz="1200" b="0" i="0" u="none" strike="noStrike" kern="1200" baseline="0" dirty="0">
                <a:solidFill>
                  <a:schemeClr val="tx1"/>
                </a:solidFill>
                <a:latin typeface="+mn-lt"/>
                <a:ea typeface="+mn-ea"/>
                <a:cs typeface="+mn-cs"/>
              </a:rPr>
              <a:t>- When issuing the start condition would create conflict on the bus, loss of arbitration is detected by</a:t>
            </a:r>
          </a:p>
          <a:p>
            <a:r>
              <a:rPr lang="en-US" sz="1200" b="0" i="0" u="none" strike="noStrike" kern="1200" baseline="0" dirty="0">
                <a:solidFill>
                  <a:schemeClr val="tx1"/>
                </a:solidFill>
                <a:latin typeface="+mn-lt"/>
                <a:ea typeface="+mn-ea"/>
                <a:cs typeface="+mn-cs"/>
              </a:rPr>
              <a:t>testing for non-matching between the internal signal for the SDA line and the level on the SDA line.</a:t>
            </a:r>
          </a:p>
          <a:p>
            <a:r>
              <a:rPr lang="en-US" sz="1200" b="0" i="0" u="none" strike="noStrike" kern="1200" baseline="0" dirty="0">
                <a:solidFill>
                  <a:schemeClr val="tx1"/>
                </a:solidFill>
                <a:latin typeface="+mn-lt"/>
                <a:ea typeface="+mn-ea"/>
                <a:cs typeface="+mn-cs"/>
              </a:rPr>
              <a:t>- In master operation, loss of arbitration is detected by testing for non-matching between the signal on the</a:t>
            </a:r>
          </a:p>
          <a:p>
            <a:r>
              <a:rPr lang="en-US" sz="1200" b="0" i="0" u="none" strike="noStrike" kern="1200" baseline="0" dirty="0">
                <a:solidFill>
                  <a:schemeClr val="tx1"/>
                </a:solidFill>
                <a:latin typeface="+mn-lt"/>
                <a:ea typeface="+mn-ea"/>
                <a:cs typeface="+mn-cs"/>
              </a:rPr>
              <a:t>SDA line and the internal signal for the SDA line.</a:t>
            </a:r>
          </a:p>
          <a:p>
            <a:r>
              <a:rPr lang="en-US" sz="1200" b="0" i="0" u="none" strike="noStrike" kern="1200" baseline="0" dirty="0">
                <a:solidFill>
                  <a:schemeClr val="tx1"/>
                </a:solidFill>
                <a:latin typeface="+mn-lt"/>
                <a:ea typeface="+mn-ea"/>
                <a:cs typeface="+mn-cs"/>
              </a:rPr>
              <a:t> Loss of arbitration because the start condition occurs while the bus is busy is detectable, to prevent the</a:t>
            </a:r>
          </a:p>
          <a:p>
            <a:r>
              <a:rPr lang="en-US" sz="1200" b="0" i="0" u="none" strike="noStrike" kern="1200" baseline="0" dirty="0">
                <a:solidFill>
                  <a:schemeClr val="tx1"/>
                </a:solidFill>
                <a:latin typeface="+mn-lt"/>
                <a:ea typeface="+mn-ea"/>
                <a:cs typeface="+mn-cs"/>
              </a:rPr>
              <a:t>issuing of double start conditions.</a:t>
            </a:r>
          </a:p>
          <a:p>
            <a:r>
              <a:rPr lang="en-US" sz="1200" b="0" i="0" u="none" strike="noStrike" kern="1200" baseline="0" dirty="0">
                <a:solidFill>
                  <a:schemeClr val="tx1"/>
                </a:solidFill>
                <a:latin typeface="+mn-lt"/>
                <a:ea typeface="+mn-ea"/>
                <a:cs typeface="+mn-cs"/>
              </a:rPr>
              <a:t> Loss of arbitration is detectable on transfer of a not-acknowledge bit because the internal signal for the</a:t>
            </a:r>
          </a:p>
          <a:p>
            <a:r>
              <a:rPr lang="en-US" sz="1200" b="0" i="0" u="none" strike="noStrike" kern="1200" baseline="0" dirty="0">
                <a:solidFill>
                  <a:schemeClr val="tx1"/>
                </a:solidFill>
                <a:latin typeface="+mn-lt"/>
                <a:ea typeface="+mn-ea"/>
                <a:cs typeface="+mn-cs"/>
              </a:rPr>
              <a:t>SDA line and the level on the SDA line do not match.</a:t>
            </a:r>
          </a:p>
          <a:p>
            <a:r>
              <a:rPr lang="en-US" sz="1200" b="0" i="0" u="none" strike="noStrike" kern="1200" baseline="0" dirty="0">
                <a:solidFill>
                  <a:schemeClr val="tx1"/>
                </a:solidFill>
                <a:latin typeface="+mn-lt"/>
                <a:ea typeface="+mn-ea"/>
                <a:cs typeface="+mn-cs"/>
              </a:rPr>
              <a:t> Loss of arbitration because non-matching of internal and line levels for data is detectable in slave</a:t>
            </a:r>
          </a:p>
          <a:p>
            <a:r>
              <a:rPr lang="pt-BR" sz="1200" b="0" i="0" u="none" strike="noStrike" kern="1200" baseline="0" dirty="0">
                <a:solidFill>
                  <a:schemeClr val="tx1"/>
                </a:solidFill>
                <a:latin typeface="+mn-lt"/>
                <a:ea typeface="+mn-ea"/>
                <a:cs typeface="+mn-cs"/>
              </a:rPr>
              <a:t>transmission.</a:t>
            </a:r>
          </a:p>
          <a:p>
            <a:r>
              <a:rPr lang="en-US" sz="1200" b="0" i="0" u="none" strike="noStrike" kern="1200" baseline="0" dirty="0">
                <a:solidFill>
                  <a:schemeClr val="tx1"/>
                </a:solidFill>
                <a:latin typeface="+mn-lt"/>
                <a:ea typeface="+mn-ea"/>
                <a:cs typeface="+mn-cs"/>
              </a:rPr>
              <a:t>Timeout function Internal detection of long-interval stops of the SCL clock.</a:t>
            </a:r>
          </a:p>
          <a:p>
            <a:r>
              <a:rPr lang="en-US" sz="1200" b="0" i="0" u="none" strike="noStrike" kern="1200" baseline="0" dirty="0">
                <a:solidFill>
                  <a:schemeClr val="tx1"/>
                </a:solidFill>
                <a:latin typeface="+mn-lt"/>
                <a:ea typeface="+mn-ea"/>
                <a:cs typeface="+mn-cs"/>
              </a:rPr>
              <a:t>Noise cancellation  Digital noise filters for both the SCL and SDA signals</a:t>
            </a:r>
          </a:p>
          <a:p>
            <a:r>
              <a:rPr lang="en-US" sz="1200" b="0" i="0" u="none" strike="noStrike" kern="1200" baseline="0" dirty="0">
                <a:solidFill>
                  <a:schemeClr val="tx1"/>
                </a:solidFill>
                <a:latin typeface="+mn-lt"/>
                <a:ea typeface="+mn-ea"/>
                <a:cs typeface="+mn-cs"/>
              </a:rPr>
              <a:t> Programmable window for noise cancellation by the filters.</a:t>
            </a:r>
          </a:p>
          <a:p>
            <a:r>
              <a:rPr lang="pt-BR" sz="1200" b="0" i="0" u="none" strike="noStrike" kern="1200" baseline="0" dirty="0">
                <a:solidFill>
                  <a:schemeClr val="tx1"/>
                </a:solidFill>
                <a:latin typeface="+mn-lt"/>
                <a:ea typeface="+mn-ea"/>
                <a:cs typeface="+mn-cs"/>
              </a:rPr>
              <a:t>Interrupt sources  Four sources:</a:t>
            </a:r>
          </a:p>
          <a:p>
            <a:r>
              <a:rPr lang="en-US" sz="1200" b="0" i="0" u="none" strike="noStrike" kern="1200" baseline="0" dirty="0">
                <a:solidFill>
                  <a:schemeClr val="tx1"/>
                </a:solidFill>
                <a:latin typeface="+mn-lt"/>
                <a:ea typeface="+mn-ea"/>
                <a:cs typeface="+mn-cs"/>
              </a:rPr>
              <a:t>Error in transfer or occurrence of events</a:t>
            </a:r>
          </a:p>
          <a:p>
            <a:r>
              <a:rPr lang="en-US" sz="1200" b="0" i="0" u="none" strike="noStrike" kern="1200" baseline="0" dirty="0">
                <a:solidFill>
                  <a:schemeClr val="tx1"/>
                </a:solidFill>
                <a:latin typeface="+mn-lt"/>
                <a:ea typeface="+mn-ea"/>
                <a:cs typeface="+mn-cs"/>
              </a:rPr>
              <a:t>Detection of arbitration, NACK, timeout, a start condition including a restart condition, or a stop condition</a:t>
            </a:r>
          </a:p>
          <a:p>
            <a:r>
              <a:rPr lang="en-US" sz="1200" b="0" i="0" u="none" strike="noStrike" kern="1200" baseline="0" dirty="0">
                <a:solidFill>
                  <a:schemeClr val="tx1"/>
                </a:solidFill>
                <a:latin typeface="+mn-lt"/>
                <a:ea typeface="+mn-ea"/>
                <a:cs typeface="+mn-cs"/>
              </a:rPr>
              <a:t> Receive data full (including matching with a slave address)</a:t>
            </a:r>
          </a:p>
          <a:p>
            <a:r>
              <a:rPr lang="en-US" sz="1200" b="0" i="0" u="none" strike="noStrike" kern="1200" baseline="0" dirty="0">
                <a:solidFill>
                  <a:schemeClr val="tx1"/>
                </a:solidFill>
                <a:latin typeface="+mn-lt"/>
                <a:ea typeface="+mn-ea"/>
                <a:cs typeface="+mn-cs"/>
              </a:rPr>
              <a:t> Transmit data empty (including matching with a slave address)</a:t>
            </a:r>
          </a:p>
          <a:p>
            <a:r>
              <a:rPr lang="pt-BR" sz="1200" b="0" i="0" u="none" strike="noStrike" kern="1200" baseline="0" dirty="0">
                <a:solidFill>
                  <a:schemeClr val="tx1"/>
                </a:solidFill>
                <a:latin typeface="+mn-lt"/>
                <a:ea typeface="+mn-ea"/>
                <a:cs typeface="+mn-cs"/>
              </a:rPr>
              <a:t> Transmit end</a:t>
            </a:r>
          </a:p>
          <a:p>
            <a:r>
              <a:rPr lang="en-US" sz="1200" b="0" i="0" u="none" strike="noStrike" kern="1200" baseline="0" dirty="0">
                <a:solidFill>
                  <a:schemeClr val="tx1"/>
                </a:solidFill>
                <a:latin typeface="+mn-lt"/>
                <a:ea typeface="+mn-ea"/>
                <a:cs typeface="+mn-cs"/>
              </a:rPr>
              <a:t>Module-stop function Module-stop state can be set.</a:t>
            </a:r>
          </a:p>
          <a:p>
            <a:r>
              <a:rPr lang="en-US" sz="1200" b="0" i="0" u="none" strike="noStrike" kern="1200" baseline="0" dirty="0">
                <a:solidFill>
                  <a:schemeClr val="tx1"/>
                </a:solidFill>
                <a:latin typeface="+mn-lt"/>
                <a:ea typeface="+mn-ea"/>
                <a:cs typeface="+mn-cs"/>
              </a:rPr>
              <a:t>IIC operating modes Four modes: master transmit, master receive, slave transmit, and slave receive</a:t>
            </a:r>
          </a:p>
          <a:p>
            <a:r>
              <a:rPr lang="pt-BR" sz="1200" b="0" i="0" u="none" strike="noStrike" kern="1200" baseline="0" dirty="0">
                <a:solidFill>
                  <a:schemeClr val="tx1"/>
                </a:solidFill>
                <a:latin typeface="+mn-lt"/>
                <a:ea typeface="+mn-ea"/>
                <a:cs typeface="+mn-cs"/>
              </a:rPr>
              <a:t>Event link function</a:t>
            </a:r>
          </a:p>
          <a:p>
            <a:r>
              <a:rPr lang="pt-BR" sz="1200" b="0" i="0" u="none" strike="noStrike" kern="1200" baseline="0" dirty="0">
                <a:solidFill>
                  <a:schemeClr val="tx1"/>
                </a:solidFill>
                <a:latin typeface="+mn-lt"/>
                <a:ea typeface="+mn-ea"/>
                <a:cs typeface="+mn-cs"/>
              </a:rPr>
              <a:t>(output)</a:t>
            </a:r>
          </a:p>
          <a:p>
            <a:r>
              <a:rPr lang="pt-BR" sz="1200" b="0" i="0" u="none" strike="noStrike" kern="1200" baseline="0" dirty="0">
                <a:solidFill>
                  <a:schemeClr val="tx1"/>
                </a:solidFill>
                <a:latin typeface="+mn-lt"/>
                <a:ea typeface="+mn-ea"/>
                <a:cs typeface="+mn-cs"/>
              </a:rPr>
              <a:t>Four sources:</a:t>
            </a:r>
          </a:p>
          <a:p>
            <a:r>
              <a:rPr lang="en-US" sz="1200" b="0" i="0" u="none" strike="noStrike" kern="1200" baseline="0" dirty="0">
                <a:solidFill>
                  <a:schemeClr val="tx1"/>
                </a:solidFill>
                <a:latin typeface="+mn-lt"/>
                <a:ea typeface="+mn-ea"/>
                <a:cs typeface="+mn-cs"/>
              </a:rPr>
              <a:t> Transfer error or occurrence of events: arbitration detection, NACK, timeout, start or restart condition, or</a:t>
            </a:r>
          </a:p>
          <a:p>
            <a:r>
              <a:rPr lang="pt-BR" sz="1200" b="0" i="0" u="none" strike="noStrike" kern="1200" baseline="0" dirty="0">
                <a:solidFill>
                  <a:schemeClr val="tx1"/>
                </a:solidFill>
                <a:latin typeface="+mn-lt"/>
                <a:ea typeface="+mn-ea"/>
                <a:cs typeface="+mn-cs"/>
              </a:rPr>
              <a:t>stop condition</a:t>
            </a:r>
          </a:p>
          <a:p>
            <a:r>
              <a:rPr lang="en-US" sz="1200" b="0" i="0" u="none" strike="noStrike" kern="1200" baseline="0" dirty="0">
                <a:solidFill>
                  <a:schemeClr val="tx1"/>
                </a:solidFill>
                <a:latin typeface="+mn-lt"/>
                <a:ea typeface="+mn-ea"/>
                <a:cs typeface="+mn-cs"/>
              </a:rPr>
              <a:t> Receive data full, including matching with a slave address</a:t>
            </a:r>
          </a:p>
          <a:p>
            <a:r>
              <a:rPr lang="en-US" sz="1200" b="0" i="0" u="none" strike="noStrike" kern="1200" baseline="0" dirty="0">
                <a:solidFill>
                  <a:schemeClr val="tx1"/>
                </a:solidFill>
                <a:latin typeface="+mn-lt"/>
                <a:ea typeface="+mn-ea"/>
                <a:cs typeface="+mn-cs"/>
              </a:rPr>
              <a:t> Transmit data empty, including matching with a slave address</a:t>
            </a:r>
          </a:p>
          <a:p>
            <a:r>
              <a:rPr lang="pt-BR" sz="1200" b="0" i="0" u="none" strike="noStrike" kern="1200" baseline="0" dirty="0">
                <a:solidFill>
                  <a:schemeClr val="tx1"/>
                </a:solidFill>
                <a:latin typeface="+mn-lt"/>
                <a:ea typeface="+mn-ea"/>
                <a:cs typeface="+mn-cs"/>
              </a:rPr>
              <a:t> Transmit end.</a:t>
            </a:r>
          </a:p>
          <a:p>
            <a:r>
              <a:rPr lang="en-US" sz="1200" b="0" i="0" u="none" strike="noStrike" kern="1200" baseline="0" dirty="0">
                <a:solidFill>
                  <a:schemeClr val="tx1"/>
                </a:solidFill>
                <a:latin typeface="+mn-lt"/>
                <a:ea typeface="+mn-ea"/>
                <a:cs typeface="+mn-cs"/>
              </a:rPr>
              <a:t>Wakeup function*1  CPU can return from sleep state using a wakeup event.</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278</a:t>
            </a:fld>
            <a:endParaRPr lang="en-US" dirty="0"/>
          </a:p>
        </p:txBody>
      </p:sp>
    </p:spTree>
    <p:extLst>
      <p:ext uri="{BB962C8B-B14F-4D97-AF65-F5344CB8AC3E}">
        <p14:creationId xmlns:p14="http://schemas.microsoft.com/office/powerpoint/2010/main" val="533733064"/>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279</a:t>
            </a:fld>
            <a:endParaRPr lang="en-US" dirty="0"/>
          </a:p>
        </p:txBody>
      </p:sp>
    </p:spTree>
    <p:extLst>
      <p:ext uri="{BB962C8B-B14F-4D97-AF65-F5344CB8AC3E}">
        <p14:creationId xmlns:p14="http://schemas.microsoft.com/office/powerpoint/2010/main" val="3929499426"/>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280</a:t>
            </a:fld>
            <a:endParaRPr lang="en-US" dirty="0"/>
          </a:p>
        </p:txBody>
      </p:sp>
    </p:spTree>
    <p:extLst>
      <p:ext uri="{BB962C8B-B14F-4D97-AF65-F5344CB8AC3E}">
        <p14:creationId xmlns:p14="http://schemas.microsoft.com/office/powerpoint/2010/main" val="4095136237"/>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281</a:t>
            </a:fld>
            <a:endParaRPr lang="en-US" dirty="0"/>
          </a:p>
        </p:txBody>
      </p:sp>
    </p:spTree>
    <p:extLst>
      <p:ext uri="{BB962C8B-B14F-4D97-AF65-F5344CB8AC3E}">
        <p14:creationId xmlns:p14="http://schemas.microsoft.com/office/powerpoint/2010/main" val="2388539724"/>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282</a:t>
            </a:fld>
            <a:endParaRPr lang="en-US" dirty="0"/>
          </a:p>
        </p:txBody>
      </p:sp>
    </p:spTree>
    <p:extLst>
      <p:ext uri="{BB962C8B-B14F-4D97-AF65-F5344CB8AC3E}">
        <p14:creationId xmlns:p14="http://schemas.microsoft.com/office/powerpoint/2010/main" val="4051799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31</a:t>
            </a:fld>
            <a:endParaRPr lang="en-US" dirty="0"/>
          </a:p>
        </p:txBody>
      </p:sp>
    </p:spTree>
    <p:extLst>
      <p:ext uri="{BB962C8B-B14F-4D97-AF65-F5344CB8AC3E}">
        <p14:creationId xmlns:p14="http://schemas.microsoft.com/office/powerpoint/2010/main" val="528736311"/>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https://commons.wikimedia.org/wiki/File:CAN-Bus-frame_in_base_format_without_stuffbits.svg</a:t>
            </a:r>
          </a:p>
        </p:txBody>
      </p:sp>
      <p:sp>
        <p:nvSpPr>
          <p:cNvPr id="4" name="Slide Number Placeholder 3"/>
          <p:cNvSpPr>
            <a:spLocks noGrp="1"/>
          </p:cNvSpPr>
          <p:nvPr>
            <p:ph type="sldNum" sz="quarter" idx="5"/>
          </p:nvPr>
        </p:nvSpPr>
        <p:spPr/>
        <p:txBody>
          <a:bodyPr/>
          <a:lstStyle/>
          <a:p>
            <a:fld id="{A425D16B-934A-4DDA-AA9D-F9317AC24A5D}" type="slidenum">
              <a:rPr lang="en-US" smtClean="0"/>
              <a:t>283</a:t>
            </a:fld>
            <a:endParaRPr lang="en-US" dirty="0"/>
          </a:p>
        </p:txBody>
      </p:sp>
    </p:spTree>
    <p:extLst>
      <p:ext uri="{BB962C8B-B14F-4D97-AF65-F5344CB8AC3E}">
        <p14:creationId xmlns:p14="http://schemas.microsoft.com/office/powerpoint/2010/main" val="3014712780"/>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284</a:t>
            </a:fld>
            <a:endParaRPr lang="en-US" dirty="0"/>
          </a:p>
        </p:txBody>
      </p:sp>
    </p:spTree>
    <p:extLst>
      <p:ext uri="{BB962C8B-B14F-4D97-AF65-F5344CB8AC3E}">
        <p14:creationId xmlns:p14="http://schemas.microsoft.com/office/powerpoint/2010/main" val="3900533981"/>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285</a:t>
            </a:fld>
            <a:endParaRPr lang="en-US" dirty="0"/>
          </a:p>
        </p:txBody>
      </p:sp>
    </p:spTree>
    <p:extLst>
      <p:ext uri="{BB962C8B-B14F-4D97-AF65-F5344CB8AC3E}">
        <p14:creationId xmlns:p14="http://schemas.microsoft.com/office/powerpoint/2010/main" val="4137805205"/>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286</a:t>
            </a:fld>
            <a:endParaRPr lang="en-US" dirty="0"/>
          </a:p>
        </p:txBody>
      </p:sp>
    </p:spTree>
    <p:extLst>
      <p:ext uri="{BB962C8B-B14F-4D97-AF65-F5344CB8AC3E}">
        <p14:creationId xmlns:p14="http://schemas.microsoft.com/office/powerpoint/2010/main" val="665331082"/>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287</a:t>
            </a:fld>
            <a:endParaRPr lang="en-US" dirty="0"/>
          </a:p>
        </p:txBody>
      </p:sp>
    </p:spTree>
    <p:extLst>
      <p:ext uri="{BB962C8B-B14F-4D97-AF65-F5344CB8AC3E}">
        <p14:creationId xmlns:p14="http://schemas.microsoft.com/office/powerpoint/2010/main" val="3293605149"/>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Figure 37.1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288</a:t>
            </a:fld>
            <a:endParaRPr lang="en-US" dirty="0"/>
          </a:p>
        </p:txBody>
      </p:sp>
    </p:spTree>
    <p:extLst>
      <p:ext uri="{BB962C8B-B14F-4D97-AF65-F5344CB8AC3E}">
        <p14:creationId xmlns:p14="http://schemas.microsoft.com/office/powerpoint/2010/main" val="1862076008"/>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289</a:t>
            </a:fld>
            <a:endParaRPr lang="en-US" dirty="0"/>
          </a:p>
        </p:txBody>
      </p:sp>
    </p:spTree>
    <p:extLst>
      <p:ext uri="{BB962C8B-B14F-4D97-AF65-F5344CB8AC3E}">
        <p14:creationId xmlns:p14="http://schemas.microsoft.com/office/powerpoint/2010/main" val="3035182276"/>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290</a:t>
            </a:fld>
            <a:endParaRPr lang="en-US" dirty="0"/>
          </a:p>
        </p:txBody>
      </p:sp>
    </p:spTree>
    <p:extLst>
      <p:ext uri="{BB962C8B-B14F-4D97-AF65-F5344CB8AC3E}">
        <p14:creationId xmlns:p14="http://schemas.microsoft.com/office/powerpoint/2010/main" val="3085531873"/>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291</a:t>
            </a:fld>
            <a:endParaRPr lang="en-US" dirty="0"/>
          </a:p>
        </p:txBody>
      </p:sp>
    </p:spTree>
    <p:extLst>
      <p:ext uri="{BB962C8B-B14F-4D97-AF65-F5344CB8AC3E}">
        <p14:creationId xmlns:p14="http://schemas.microsoft.com/office/powerpoint/2010/main" val="1022549931"/>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292</a:t>
            </a:fld>
            <a:endParaRPr lang="en-US" dirty="0"/>
          </a:p>
        </p:txBody>
      </p:sp>
    </p:spTree>
    <p:extLst>
      <p:ext uri="{BB962C8B-B14F-4D97-AF65-F5344CB8AC3E}">
        <p14:creationId xmlns:p14="http://schemas.microsoft.com/office/powerpoint/2010/main" val="4000940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32</a:t>
            </a:fld>
            <a:endParaRPr lang="en-US" dirty="0"/>
          </a:p>
        </p:txBody>
      </p:sp>
    </p:spTree>
    <p:extLst>
      <p:ext uri="{BB962C8B-B14F-4D97-AF65-F5344CB8AC3E}">
        <p14:creationId xmlns:p14="http://schemas.microsoft.com/office/powerpoint/2010/main" val="2463469758"/>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hlinkClick r:id="rId3"/>
              </a:rPr>
              <a:t>https://www.renesas.com/us/en/doc/products/renesas-synergy/apn/r11an0065eu0101-synergy-can-hal-mod-guide.pdf</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293</a:t>
            </a:fld>
            <a:endParaRPr lang="en-US" dirty="0"/>
          </a:p>
        </p:txBody>
      </p:sp>
    </p:spTree>
    <p:extLst>
      <p:ext uri="{BB962C8B-B14F-4D97-AF65-F5344CB8AC3E}">
        <p14:creationId xmlns:p14="http://schemas.microsoft.com/office/powerpoint/2010/main" val="3136378724"/>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294</a:t>
            </a:fld>
            <a:endParaRPr lang="en-US" dirty="0"/>
          </a:p>
        </p:txBody>
      </p:sp>
    </p:spTree>
    <p:extLst>
      <p:ext uri="{BB962C8B-B14F-4D97-AF65-F5344CB8AC3E}">
        <p14:creationId xmlns:p14="http://schemas.microsoft.com/office/powerpoint/2010/main" val="3408213928"/>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295</a:t>
            </a:fld>
            <a:endParaRPr lang="en-US" dirty="0"/>
          </a:p>
        </p:txBody>
      </p:sp>
    </p:spTree>
    <p:extLst>
      <p:ext uri="{BB962C8B-B14F-4D97-AF65-F5344CB8AC3E}">
        <p14:creationId xmlns:p14="http://schemas.microsoft.com/office/powerpoint/2010/main" val="3212672751"/>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296</a:t>
            </a:fld>
            <a:endParaRPr lang="en-US" dirty="0"/>
          </a:p>
        </p:txBody>
      </p:sp>
    </p:spTree>
    <p:extLst>
      <p:ext uri="{BB962C8B-B14F-4D97-AF65-F5344CB8AC3E}">
        <p14:creationId xmlns:p14="http://schemas.microsoft.com/office/powerpoint/2010/main" val="3032745185"/>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297</a:t>
            </a:fld>
            <a:endParaRPr lang="en-US" dirty="0"/>
          </a:p>
        </p:txBody>
      </p:sp>
    </p:spTree>
    <p:extLst>
      <p:ext uri="{BB962C8B-B14F-4D97-AF65-F5344CB8AC3E}">
        <p14:creationId xmlns:p14="http://schemas.microsoft.com/office/powerpoint/2010/main" val="3098418735"/>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298</a:t>
            </a:fld>
            <a:endParaRPr lang="en-US" dirty="0"/>
          </a:p>
        </p:txBody>
      </p:sp>
    </p:spTree>
    <p:extLst>
      <p:ext uri="{BB962C8B-B14F-4D97-AF65-F5344CB8AC3E}">
        <p14:creationId xmlns:p14="http://schemas.microsoft.com/office/powerpoint/2010/main" val="3727646501"/>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Based on fig 4.1, USB 2.0</a:t>
            </a:r>
            <a:r>
              <a:rPr lang="pt-BR" baseline="0" dirty="0"/>
              <a:t> Specification</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299</a:t>
            </a:fld>
            <a:endParaRPr lang="en-US" dirty="0"/>
          </a:p>
        </p:txBody>
      </p:sp>
    </p:spTree>
    <p:extLst>
      <p:ext uri="{BB962C8B-B14F-4D97-AF65-F5344CB8AC3E}">
        <p14:creationId xmlns:p14="http://schemas.microsoft.com/office/powerpoint/2010/main" val="1430473849"/>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300</a:t>
            </a:fld>
            <a:endParaRPr lang="en-US" dirty="0"/>
          </a:p>
        </p:txBody>
      </p:sp>
    </p:spTree>
    <p:extLst>
      <p:ext uri="{BB962C8B-B14F-4D97-AF65-F5344CB8AC3E}">
        <p14:creationId xmlns:p14="http://schemas.microsoft.com/office/powerpoint/2010/main" val="3129513345"/>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Based on Fig 5.9 and Fig 10.2, USB</a:t>
            </a:r>
            <a:r>
              <a:rPr lang="pt-BR" baseline="0" dirty="0"/>
              <a:t> 2.0 Specification</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301</a:t>
            </a:fld>
            <a:endParaRPr lang="en-US" dirty="0"/>
          </a:p>
        </p:txBody>
      </p:sp>
    </p:spTree>
    <p:extLst>
      <p:ext uri="{BB962C8B-B14F-4D97-AF65-F5344CB8AC3E}">
        <p14:creationId xmlns:p14="http://schemas.microsoft.com/office/powerpoint/2010/main" val="2713133243"/>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302</a:t>
            </a:fld>
            <a:endParaRPr lang="en-US" dirty="0"/>
          </a:p>
        </p:txBody>
      </p:sp>
    </p:spTree>
    <p:extLst>
      <p:ext uri="{BB962C8B-B14F-4D97-AF65-F5344CB8AC3E}">
        <p14:creationId xmlns:p14="http://schemas.microsoft.com/office/powerpoint/2010/main" val="411506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6</a:t>
            </a:fld>
            <a:endParaRPr lang="en-US" dirty="0"/>
          </a:p>
        </p:txBody>
      </p:sp>
    </p:spTree>
    <p:extLst>
      <p:ext uri="{BB962C8B-B14F-4D97-AF65-F5344CB8AC3E}">
        <p14:creationId xmlns:p14="http://schemas.microsoft.com/office/powerpoint/2010/main" val="1024600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33</a:t>
            </a:fld>
            <a:endParaRPr lang="en-US" dirty="0"/>
          </a:p>
        </p:txBody>
      </p:sp>
    </p:spTree>
    <p:extLst>
      <p:ext uri="{BB962C8B-B14F-4D97-AF65-F5344CB8AC3E}">
        <p14:creationId xmlns:p14="http://schemas.microsoft.com/office/powerpoint/2010/main" val="1133189751"/>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303</a:t>
            </a:fld>
            <a:endParaRPr lang="en-US" dirty="0"/>
          </a:p>
        </p:txBody>
      </p:sp>
    </p:spTree>
    <p:extLst>
      <p:ext uri="{BB962C8B-B14F-4D97-AF65-F5344CB8AC3E}">
        <p14:creationId xmlns:p14="http://schemas.microsoft.com/office/powerpoint/2010/main" val="1122367148"/>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304</a:t>
            </a:fld>
            <a:endParaRPr lang="en-US" dirty="0"/>
          </a:p>
        </p:txBody>
      </p:sp>
    </p:spTree>
    <p:extLst>
      <p:ext uri="{BB962C8B-B14F-4D97-AF65-F5344CB8AC3E}">
        <p14:creationId xmlns:p14="http://schemas.microsoft.com/office/powerpoint/2010/main" val="3323212138"/>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305</a:t>
            </a:fld>
            <a:endParaRPr lang="en-US" dirty="0"/>
          </a:p>
        </p:txBody>
      </p:sp>
    </p:spTree>
    <p:extLst>
      <p:ext uri="{BB962C8B-B14F-4D97-AF65-F5344CB8AC3E}">
        <p14:creationId xmlns:p14="http://schemas.microsoft.com/office/powerpoint/2010/main" val="484350761"/>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306</a:t>
            </a:fld>
            <a:endParaRPr lang="en-US" dirty="0"/>
          </a:p>
        </p:txBody>
      </p:sp>
    </p:spTree>
    <p:extLst>
      <p:ext uri="{BB962C8B-B14F-4D97-AF65-F5344CB8AC3E}">
        <p14:creationId xmlns:p14="http://schemas.microsoft.com/office/powerpoint/2010/main" val="4152774286"/>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307</a:t>
            </a:fld>
            <a:endParaRPr lang="en-US" dirty="0"/>
          </a:p>
        </p:txBody>
      </p:sp>
    </p:spTree>
    <p:extLst>
      <p:ext uri="{BB962C8B-B14F-4D97-AF65-F5344CB8AC3E}">
        <p14:creationId xmlns:p14="http://schemas.microsoft.com/office/powerpoint/2010/main" val="1059093361"/>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308</a:t>
            </a:fld>
            <a:endParaRPr lang="en-US" dirty="0"/>
          </a:p>
        </p:txBody>
      </p:sp>
    </p:spTree>
    <p:extLst>
      <p:ext uri="{BB962C8B-B14F-4D97-AF65-F5344CB8AC3E}">
        <p14:creationId xmlns:p14="http://schemas.microsoft.com/office/powerpoint/2010/main" val="2852419049"/>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309</a:t>
            </a:fld>
            <a:endParaRPr lang="en-US" dirty="0"/>
          </a:p>
        </p:txBody>
      </p:sp>
    </p:spTree>
    <p:extLst>
      <p:ext uri="{BB962C8B-B14F-4D97-AF65-F5344CB8AC3E}">
        <p14:creationId xmlns:p14="http://schemas.microsoft.com/office/powerpoint/2010/main" val="2142135270"/>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310</a:t>
            </a:fld>
            <a:endParaRPr lang="en-US" dirty="0"/>
          </a:p>
        </p:txBody>
      </p:sp>
    </p:spTree>
    <p:extLst>
      <p:ext uri="{BB962C8B-B14F-4D97-AF65-F5344CB8AC3E}">
        <p14:creationId xmlns:p14="http://schemas.microsoft.com/office/powerpoint/2010/main" val="2724367236"/>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311</a:t>
            </a:fld>
            <a:endParaRPr lang="en-US" dirty="0"/>
          </a:p>
        </p:txBody>
      </p:sp>
    </p:spTree>
    <p:extLst>
      <p:ext uri="{BB962C8B-B14F-4D97-AF65-F5344CB8AC3E}">
        <p14:creationId xmlns:p14="http://schemas.microsoft.com/office/powerpoint/2010/main" val="3562000992"/>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312</a:t>
            </a:fld>
            <a:endParaRPr lang="en-US" dirty="0"/>
          </a:p>
        </p:txBody>
      </p:sp>
    </p:spTree>
    <p:extLst>
      <p:ext uri="{BB962C8B-B14F-4D97-AF65-F5344CB8AC3E}">
        <p14:creationId xmlns:p14="http://schemas.microsoft.com/office/powerpoint/2010/main" val="3462609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34</a:t>
            </a:fld>
            <a:endParaRPr lang="en-US" dirty="0"/>
          </a:p>
        </p:txBody>
      </p:sp>
    </p:spTree>
    <p:extLst>
      <p:ext uri="{BB962C8B-B14F-4D97-AF65-F5344CB8AC3E}">
        <p14:creationId xmlns:p14="http://schemas.microsoft.com/office/powerpoint/2010/main" val="600885387"/>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313</a:t>
            </a:fld>
            <a:endParaRPr lang="en-US" dirty="0"/>
          </a:p>
        </p:txBody>
      </p:sp>
    </p:spTree>
    <p:extLst>
      <p:ext uri="{BB962C8B-B14F-4D97-AF65-F5344CB8AC3E}">
        <p14:creationId xmlns:p14="http://schemas.microsoft.com/office/powerpoint/2010/main" val="3650488139"/>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314</a:t>
            </a:fld>
            <a:endParaRPr lang="en-US" dirty="0"/>
          </a:p>
        </p:txBody>
      </p:sp>
    </p:spTree>
    <p:extLst>
      <p:ext uri="{BB962C8B-B14F-4D97-AF65-F5344CB8AC3E}">
        <p14:creationId xmlns:p14="http://schemas.microsoft.com/office/powerpoint/2010/main" val="628781646"/>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315</a:t>
            </a:fld>
            <a:endParaRPr lang="en-US" dirty="0"/>
          </a:p>
        </p:txBody>
      </p:sp>
    </p:spTree>
    <p:extLst>
      <p:ext uri="{BB962C8B-B14F-4D97-AF65-F5344CB8AC3E}">
        <p14:creationId xmlns:p14="http://schemas.microsoft.com/office/powerpoint/2010/main" val="1637087336"/>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316</a:t>
            </a:fld>
            <a:endParaRPr lang="en-US" dirty="0"/>
          </a:p>
        </p:txBody>
      </p:sp>
    </p:spTree>
    <p:extLst>
      <p:ext uri="{BB962C8B-B14F-4D97-AF65-F5344CB8AC3E}">
        <p14:creationId xmlns:p14="http://schemas.microsoft.com/office/powerpoint/2010/main" val="2224584123"/>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317</a:t>
            </a:fld>
            <a:endParaRPr lang="en-US" dirty="0"/>
          </a:p>
        </p:txBody>
      </p:sp>
    </p:spTree>
    <p:extLst>
      <p:ext uri="{BB962C8B-B14F-4D97-AF65-F5344CB8AC3E}">
        <p14:creationId xmlns:p14="http://schemas.microsoft.com/office/powerpoint/2010/main" val="2956453358"/>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318</a:t>
            </a:fld>
            <a:endParaRPr lang="en-US" dirty="0"/>
          </a:p>
        </p:txBody>
      </p:sp>
    </p:spTree>
    <p:extLst>
      <p:ext uri="{BB962C8B-B14F-4D97-AF65-F5344CB8AC3E}">
        <p14:creationId xmlns:p14="http://schemas.microsoft.com/office/powerpoint/2010/main" val="2711049346"/>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319</a:t>
            </a:fld>
            <a:endParaRPr lang="en-US" dirty="0"/>
          </a:p>
        </p:txBody>
      </p:sp>
    </p:spTree>
    <p:extLst>
      <p:ext uri="{BB962C8B-B14F-4D97-AF65-F5344CB8AC3E}">
        <p14:creationId xmlns:p14="http://schemas.microsoft.com/office/powerpoint/2010/main" val="4146870047"/>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320</a:t>
            </a:fld>
            <a:endParaRPr lang="en-US" dirty="0"/>
          </a:p>
        </p:txBody>
      </p:sp>
    </p:spTree>
    <p:extLst>
      <p:ext uri="{BB962C8B-B14F-4D97-AF65-F5344CB8AC3E}">
        <p14:creationId xmlns:p14="http://schemas.microsoft.com/office/powerpoint/2010/main" val="2428596678"/>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321</a:t>
            </a:fld>
            <a:endParaRPr lang="en-US" dirty="0"/>
          </a:p>
        </p:txBody>
      </p:sp>
    </p:spTree>
    <p:extLst>
      <p:ext uri="{BB962C8B-B14F-4D97-AF65-F5344CB8AC3E}">
        <p14:creationId xmlns:p14="http://schemas.microsoft.com/office/powerpoint/2010/main" val="3256144136"/>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322</a:t>
            </a:fld>
            <a:endParaRPr lang="en-US" dirty="0"/>
          </a:p>
        </p:txBody>
      </p:sp>
    </p:spTree>
    <p:extLst>
      <p:ext uri="{BB962C8B-B14F-4D97-AF65-F5344CB8AC3E}">
        <p14:creationId xmlns:p14="http://schemas.microsoft.com/office/powerpoint/2010/main" val="1573326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600" dirty="0" smtClean="0"/>
              <a:t>Cortex Microcontroller Software Interface Standard.</a:t>
            </a:r>
            <a:endParaRPr lang="pt-BR" sz="1600" dirty="0"/>
          </a:p>
        </p:txBody>
      </p:sp>
      <p:sp>
        <p:nvSpPr>
          <p:cNvPr id="4" name="Slide Number Placeholder 3"/>
          <p:cNvSpPr>
            <a:spLocks noGrp="1"/>
          </p:cNvSpPr>
          <p:nvPr>
            <p:ph type="sldNum" sz="quarter" idx="5"/>
          </p:nvPr>
        </p:nvSpPr>
        <p:spPr/>
        <p:txBody>
          <a:bodyPr/>
          <a:lstStyle/>
          <a:p>
            <a:fld id="{A425D16B-934A-4DDA-AA9D-F9317AC24A5D}" type="slidenum">
              <a:rPr lang="en-US" smtClean="0"/>
              <a:t>35</a:t>
            </a:fld>
            <a:endParaRPr lang="en-US" dirty="0"/>
          </a:p>
        </p:txBody>
      </p:sp>
    </p:spTree>
    <p:extLst>
      <p:ext uri="{BB962C8B-B14F-4D97-AF65-F5344CB8AC3E}">
        <p14:creationId xmlns:p14="http://schemas.microsoft.com/office/powerpoint/2010/main" val="650014838"/>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323</a:t>
            </a:fld>
            <a:endParaRPr lang="en-US" dirty="0"/>
          </a:p>
        </p:txBody>
      </p:sp>
    </p:spTree>
    <p:extLst>
      <p:ext uri="{BB962C8B-B14F-4D97-AF65-F5344CB8AC3E}">
        <p14:creationId xmlns:p14="http://schemas.microsoft.com/office/powerpoint/2010/main" val="123450900"/>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324</a:t>
            </a:fld>
            <a:endParaRPr lang="en-US" dirty="0"/>
          </a:p>
        </p:txBody>
      </p:sp>
    </p:spTree>
    <p:extLst>
      <p:ext uri="{BB962C8B-B14F-4D97-AF65-F5344CB8AC3E}">
        <p14:creationId xmlns:p14="http://schemas.microsoft.com/office/powerpoint/2010/main" val="3365217415"/>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325</a:t>
            </a:fld>
            <a:endParaRPr lang="en-US" dirty="0"/>
          </a:p>
        </p:txBody>
      </p:sp>
    </p:spTree>
    <p:extLst>
      <p:ext uri="{BB962C8B-B14F-4D97-AF65-F5344CB8AC3E}">
        <p14:creationId xmlns:p14="http://schemas.microsoft.com/office/powerpoint/2010/main" val="3200470627"/>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326</a:t>
            </a:fld>
            <a:endParaRPr lang="en-US" dirty="0"/>
          </a:p>
        </p:txBody>
      </p:sp>
    </p:spTree>
    <p:extLst>
      <p:ext uri="{BB962C8B-B14F-4D97-AF65-F5344CB8AC3E}">
        <p14:creationId xmlns:p14="http://schemas.microsoft.com/office/powerpoint/2010/main" val="2131200737"/>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327</a:t>
            </a:fld>
            <a:endParaRPr lang="en-US" dirty="0"/>
          </a:p>
        </p:txBody>
      </p:sp>
    </p:spTree>
    <p:extLst>
      <p:ext uri="{BB962C8B-B14F-4D97-AF65-F5344CB8AC3E}">
        <p14:creationId xmlns:p14="http://schemas.microsoft.com/office/powerpoint/2010/main" val="60432496"/>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328</a:t>
            </a:fld>
            <a:endParaRPr lang="en-US" dirty="0"/>
          </a:p>
        </p:txBody>
      </p:sp>
    </p:spTree>
    <p:extLst>
      <p:ext uri="{BB962C8B-B14F-4D97-AF65-F5344CB8AC3E}">
        <p14:creationId xmlns:p14="http://schemas.microsoft.com/office/powerpoint/2010/main" val="2990476917"/>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329</a:t>
            </a:fld>
            <a:endParaRPr lang="en-US" dirty="0"/>
          </a:p>
        </p:txBody>
      </p:sp>
    </p:spTree>
    <p:extLst>
      <p:ext uri="{BB962C8B-B14F-4D97-AF65-F5344CB8AC3E}">
        <p14:creationId xmlns:p14="http://schemas.microsoft.com/office/powerpoint/2010/main" val="1495938892"/>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330</a:t>
            </a:fld>
            <a:endParaRPr lang="en-US" dirty="0"/>
          </a:p>
        </p:txBody>
      </p:sp>
    </p:spTree>
    <p:extLst>
      <p:ext uri="{BB962C8B-B14F-4D97-AF65-F5344CB8AC3E}">
        <p14:creationId xmlns:p14="http://schemas.microsoft.com/office/powerpoint/2010/main" val="3969274858"/>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331</a:t>
            </a:fld>
            <a:endParaRPr lang="en-US" dirty="0"/>
          </a:p>
        </p:txBody>
      </p:sp>
    </p:spTree>
    <p:extLst>
      <p:ext uri="{BB962C8B-B14F-4D97-AF65-F5344CB8AC3E}">
        <p14:creationId xmlns:p14="http://schemas.microsoft.com/office/powerpoint/2010/main" val="2754502935"/>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332</a:t>
            </a:fld>
            <a:endParaRPr lang="en-US" dirty="0"/>
          </a:p>
        </p:txBody>
      </p:sp>
    </p:spTree>
    <p:extLst>
      <p:ext uri="{BB962C8B-B14F-4D97-AF65-F5344CB8AC3E}">
        <p14:creationId xmlns:p14="http://schemas.microsoft.com/office/powerpoint/2010/main" val="2282287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800" b="1" dirty="0" smtClean="0"/>
              <a:t>Universal Sysncronous Bus</a:t>
            </a:r>
          </a:p>
          <a:p>
            <a:r>
              <a:rPr lang="en-US" sz="1800" b="1" i="0" kern="1200" dirty="0" smtClean="0">
                <a:solidFill>
                  <a:schemeClr val="tx1"/>
                </a:solidFill>
                <a:effectLst/>
                <a:latin typeface="+mn-lt"/>
                <a:ea typeface="+mn-ea"/>
                <a:cs typeface="+mn-cs"/>
              </a:rPr>
              <a:t>Transmission Control Protocol/Internet Protocol</a:t>
            </a:r>
            <a:endParaRPr lang="pt-BR" sz="1800" dirty="0"/>
          </a:p>
        </p:txBody>
      </p:sp>
      <p:sp>
        <p:nvSpPr>
          <p:cNvPr id="4" name="Slide Number Placeholder 3"/>
          <p:cNvSpPr>
            <a:spLocks noGrp="1"/>
          </p:cNvSpPr>
          <p:nvPr>
            <p:ph type="sldNum" sz="quarter" idx="5"/>
          </p:nvPr>
        </p:nvSpPr>
        <p:spPr/>
        <p:txBody>
          <a:bodyPr/>
          <a:lstStyle/>
          <a:p>
            <a:fld id="{A425D16B-934A-4DDA-AA9D-F9317AC24A5D}" type="slidenum">
              <a:rPr lang="en-US" smtClean="0"/>
              <a:t>36</a:t>
            </a:fld>
            <a:endParaRPr lang="en-US" dirty="0"/>
          </a:p>
        </p:txBody>
      </p:sp>
    </p:spTree>
    <p:extLst>
      <p:ext uri="{BB962C8B-B14F-4D97-AF65-F5344CB8AC3E}">
        <p14:creationId xmlns:p14="http://schemas.microsoft.com/office/powerpoint/2010/main" val="1788233464"/>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333</a:t>
            </a:fld>
            <a:endParaRPr lang="en-US" dirty="0"/>
          </a:p>
        </p:txBody>
      </p:sp>
    </p:spTree>
    <p:extLst>
      <p:ext uri="{BB962C8B-B14F-4D97-AF65-F5344CB8AC3E}">
        <p14:creationId xmlns:p14="http://schemas.microsoft.com/office/powerpoint/2010/main" val="1542156924"/>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334</a:t>
            </a:fld>
            <a:endParaRPr lang="en-US" dirty="0"/>
          </a:p>
        </p:txBody>
      </p:sp>
    </p:spTree>
    <p:extLst>
      <p:ext uri="{BB962C8B-B14F-4D97-AF65-F5344CB8AC3E}">
        <p14:creationId xmlns:p14="http://schemas.microsoft.com/office/powerpoint/2010/main" val="1174746605"/>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335</a:t>
            </a:fld>
            <a:endParaRPr lang="en-US" dirty="0"/>
          </a:p>
        </p:txBody>
      </p:sp>
    </p:spTree>
    <p:extLst>
      <p:ext uri="{BB962C8B-B14F-4D97-AF65-F5344CB8AC3E}">
        <p14:creationId xmlns:p14="http://schemas.microsoft.com/office/powerpoint/2010/main" val="2885008252"/>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336</a:t>
            </a:fld>
            <a:endParaRPr lang="en-US" dirty="0"/>
          </a:p>
        </p:txBody>
      </p:sp>
    </p:spTree>
    <p:extLst>
      <p:ext uri="{BB962C8B-B14F-4D97-AF65-F5344CB8AC3E}">
        <p14:creationId xmlns:p14="http://schemas.microsoft.com/office/powerpoint/2010/main" val="250495199"/>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337</a:t>
            </a:fld>
            <a:endParaRPr lang="en-US" dirty="0"/>
          </a:p>
        </p:txBody>
      </p:sp>
    </p:spTree>
    <p:extLst>
      <p:ext uri="{BB962C8B-B14F-4D97-AF65-F5344CB8AC3E}">
        <p14:creationId xmlns:p14="http://schemas.microsoft.com/office/powerpoint/2010/main" val="2460681250"/>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hlinkClick r:id="rId3"/>
              </a:rPr>
              <a:t>https://synergygallery.renesas.com/media/products/1/384/en-US/r11um0140eu0106-synergy-ssp-v175.pdf</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338</a:t>
            </a:fld>
            <a:endParaRPr lang="en-US" dirty="0"/>
          </a:p>
        </p:txBody>
      </p:sp>
    </p:spTree>
    <p:extLst>
      <p:ext uri="{BB962C8B-B14F-4D97-AF65-F5344CB8AC3E}">
        <p14:creationId xmlns:p14="http://schemas.microsoft.com/office/powerpoint/2010/main" val="3513632607"/>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339</a:t>
            </a:fld>
            <a:endParaRPr lang="en-US" dirty="0"/>
          </a:p>
        </p:txBody>
      </p:sp>
    </p:spTree>
    <p:extLst>
      <p:ext uri="{BB962C8B-B14F-4D97-AF65-F5344CB8AC3E}">
        <p14:creationId xmlns:p14="http://schemas.microsoft.com/office/powerpoint/2010/main" val="660816015"/>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https://commons.wikimedia.org/wiki/File:Waterfall_model.svg</a:t>
            </a:r>
          </a:p>
        </p:txBody>
      </p:sp>
      <p:sp>
        <p:nvSpPr>
          <p:cNvPr id="4" name="Slide Number Placeholder 3"/>
          <p:cNvSpPr>
            <a:spLocks noGrp="1"/>
          </p:cNvSpPr>
          <p:nvPr>
            <p:ph type="sldNum" sz="quarter" idx="5"/>
          </p:nvPr>
        </p:nvSpPr>
        <p:spPr/>
        <p:txBody>
          <a:bodyPr/>
          <a:lstStyle/>
          <a:p>
            <a:fld id="{A425D16B-934A-4DDA-AA9D-F9317AC24A5D}" type="slidenum">
              <a:rPr lang="en-US" smtClean="0"/>
              <a:t>340</a:t>
            </a:fld>
            <a:endParaRPr lang="en-US" dirty="0"/>
          </a:p>
        </p:txBody>
      </p:sp>
    </p:spTree>
    <p:extLst>
      <p:ext uri="{BB962C8B-B14F-4D97-AF65-F5344CB8AC3E}">
        <p14:creationId xmlns:p14="http://schemas.microsoft.com/office/powerpoint/2010/main" val="1894980877"/>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https://commons.wikimedia.org/wiki/File:Systems_Engineering_Process_II.svg</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341</a:t>
            </a:fld>
            <a:endParaRPr lang="en-US" dirty="0"/>
          </a:p>
        </p:txBody>
      </p:sp>
    </p:spTree>
    <p:extLst>
      <p:ext uri="{BB962C8B-B14F-4D97-AF65-F5344CB8AC3E}">
        <p14:creationId xmlns:p14="http://schemas.microsoft.com/office/powerpoint/2010/main" val="3765858059"/>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342</a:t>
            </a:fld>
            <a:endParaRPr lang="en-US" dirty="0"/>
          </a:p>
        </p:txBody>
      </p:sp>
    </p:spTree>
    <p:extLst>
      <p:ext uri="{BB962C8B-B14F-4D97-AF65-F5344CB8AC3E}">
        <p14:creationId xmlns:p14="http://schemas.microsoft.com/office/powerpoint/2010/main" val="2377507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37</a:t>
            </a:fld>
            <a:endParaRPr lang="en-US" dirty="0"/>
          </a:p>
        </p:txBody>
      </p:sp>
    </p:spTree>
    <p:extLst>
      <p:ext uri="{BB962C8B-B14F-4D97-AF65-F5344CB8AC3E}">
        <p14:creationId xmlns:p14="http://schemas.microsoft.com/office/powerpoint/2010/main" val="1415008121"/>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343</a:t>
            </a:fld>
            <a:endParaRPr lang="en-US" dirty="0"/>
          </a:p>
        </p:txBody>
      </p:sp>
    </p:spTree>
    <p:extLst>
      <p:ext uri="{BB962C8B-B14F-4D97-AF65-F5344CB8AC3E}">
        <p14:creationId xmlns:p14="http://schemas.microsoft.com/office/powerpoint/2010/main" val="89289797"/>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344</a:t>
            </a:fld>
            <a:endParaRPr lang="en-US" dirty="0"/>
          </a:p>
        </p:txBody>
      </p:sp>
    </p:spTree>
    <p:extLst>
      <p:ext uri="{BB962C8B-B14F-4D97-AF65-F5344CB8AC3E}">
        <p14:creationId xmlns:p14="http://schemas.microsoft.com/office/powerpoint/2010/main" val="2999469569"/>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345</a:t>
            </a:fld>
            <a:endParaRPr lang="en-US" dirty="0"/>
          </a:p>
        </p:txBody>
      </p:sp>
    </p:spTree>
    <p:extLst>
      <p:ext uri="{BB962C8B-B14F-4D97-AF65-F5344CB8AC3E}">
        <p14:creationId xmlns:p14="http://schemas.microsoft.com/office/powerpoint/2010/main" val="3896784480"/>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class - is a compile time concept</a:t>
            </a:r>
          </a:p>
          <a:p>
            <a:r>
              <a:rPr lang="en-US" noProof="0" dirty="0"/>
              <a:t>object - is a run time entity</a:t>
            </a:r>
          </a:p>
        </p:txBody>
      </p:sp>
      <p:sp>
        <p:nvSpPr>
          <p:cNvPr id="4" name="Slide Number Placeholder 3"/>
          <p:cNvSpPr>
            <a:spLocks noGrp="1"/>
          </p:cNvSpPr>
          <p:nvPr>
            <p:ph type="sldNum" sz="quarter" idx="5"/>
          </p:nvPr>
        </p:nvSpPr>
        <p:spPr/>
        <p:txBody>
          <a:bodyPr/>
          <a:lstStyle/>
          <a:p>
            <a:fld id="{A425D16B-934A-4DDA-AA9D-F9317AC24A5D}" type="slidenum">
              <a:rPr lang="en-US" smtClean="0"/>
              <a:t>346</a:t>
            </a:fld>
            <a:endParaRPr lang="en-US" dirty="0"/>
          </a:p>
        </p:txBody>
      </p:sp>
    </p:spTree>
    <p:extLst>
      <p:ext uri="{BB962C8B-B14F-4D97-AF65-F5344CB8AC3E}">
        <p14:creationId xmlns:p14="http://schemas.microsoft.com/office/powerpoint/2010/main" val="941612128"/>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347</a:t>
            </a:fld>
            <a:endParaRPr lang="en-US" dirty="0"/>
          </a:p>
        </p:txBody>
      </p:sp>
    </p:spTree>
    <p:extLst>
      <p:ext uri="{BB962C8B-B14F-4D97-AF65-F5344CB8AC3E}">
        <p14:creationId xmlns:p14="http://schemas.microsoft.com/office/powerpoint/2010/main" val="340243086"/>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possible representations for a class</a:t>
            </a:r>
          </a:p>
        </p:txBody>
      </p:sp>
      <p:sp>
        <p:nvSpPr>
          <p:cNvPr id="4" name="Slide Number Placeholder 3"/>
          <p:cNvSpPr>
            <a:spLocks noGrp="1"/>
          </p:cNvSpPr>
          <p:nvPr>
            <p:ph type="sldNum" sz="quarter" idx="5"/>
          </p:nvPr>
        </p:nvSpPr>
        <p:spPr/>
        <p:txBody>
          <a:bodyPr/>
          <a:lstStyle/>
          <a:p>
            <a:fld id="{A425D16B-934A-4DDA-AA9D-F9317AC24A5D}" type="slidenum">
              <a:rPr lang="en-US" smtClean="0"/>
              <a:t>348</a:t>
            </a:fld>
            <a:endParaRPr lang="en-US" dirty="0"/>
          </a:p>
        </p:txBody>
      </p:sp>
    </p:spTree>
    <p:extLst>
      <p:ext uri="{BB962C8B-B14F-4D97-AF65-F5344CB8AC3E}">
        <p14:creationId xmlns:p14="http://schemas.microsoft.com/office/powerpoint/2010/main" val="3026981972"/>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349</a:t>
            </a:fld>
            <a:endParaRPr lang="en-US" dirty="0"/>
          </a:p>
        </p:txBody>
      </p:sp>
    </p:spTree>
    <p:extLst>
      <p:ext uri="{BB962C8B-B14F-4D97-AF65-F5344CB8AC3E}">
        <p14:creationId xmlns:p14="http://schemas.microsoft.com/office/powerpoint/2010/main" val="3889294277"/>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350</a:t>
            </a:fld>
            <a:endParaRPr lang="en-US" dirty="0"/>
          </a:p>
        </p:txBody>
      </p:sp>
    </p:spTree>
    <p:extLst>
      <p:ext uri="{BB962C8B-B14F-4D97-AF65-F5344CB8AC3E}">
        <p14:creationId xmlns:p14="http://schemas.microsoft.com/office/powerpoint/2010/main" val="2175151391"/>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351</a:t>
            </a:fld>
            <a:endParaRPr lang="en-US" dirty="0"/>
          </a:p>
        </p:txBody>
      </p:sp>
    </p:spTree>
    <p:extLst>
      <p:ext uri="{BB962C8B-B14F-4D97-AF65-F5344CB8AC3E}">
        <p14:creationId xmlns:p14="http://schemas.microsoft.com/office/powerpoint/2010/main" val="3341923126"/>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352</a:t>
            </a:fld>
            <a:endParaRPr lang="en-US" dirty="0"/>
          </a:p>
        </p:txBody>
      </p:sp>
    </p:spTree>
    <p:extLst>
      <p:ext uri="{BB962C8B-B14F-4D97-AF65-F5344CB8AC3E}">
        <p14:creationId xmlns:p14="http://schemas.microsoft.com/office/powerpoint/2010/main" val="10437900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38</a:t>
            </a:fld>
            <a:endParaRPr lang="en-US" dirty="0"/>
          </a:p>
        </p:txBody>
      </p:sp>
    </p:spTree>
    <p:extLst>
      <p:ext uri="{BB962C8B-B14F-4D97-AF65-F5344CB8AC3E}">
        <p14:creationId xmlns:p14="http://schemas.microsoft.com/office/powerpoint/2010/main" val="3979020249"/>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353</a:t>
            </a:fld>
            <a:endParaRPr lang="en-US" dirty="0"/>
          </a:p>
        </p:txBody>
      </p:sp>
    </p:spTree>
    <p:extLst>
      <p:ext uri="{BB962C8B-B14F-4D97-AF65-F5344CB8AC3E}">
        <p14:creationId xmlns:p14="http://schemas.microsoft.com/office/powerpoint/2010/main" val="330914930"/>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354</a:t>
            </a:fld>
            <a:endParaRPr lang="en-US" dirty="0"/>
          </a:p>
        </p:txBody>
      </p:sp>
    </p:spTree>
    <p:extLst>
      <p:ext uri="{BB962C8B-B14F-4D97-AF65-F5344CB8AC3E}">
        <p14:creationId xmlns:p14="http://schemas.microsoft.com/office/powerpoint/2010/main" val="3552858433"/>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the aggregation relationship does not specify a given quantity, in the implementation the developer decide to limit to 10 parts</a:t>
            </a:r>
          </a:p>
        </p:txBody>
      </p:sp>
      <p:sp>
        <p:nvSpPr>
          <p:cNvPr id="4" name="Slide Number Placeholder 3"/>
          <p:cNvSpPr>
            <a:spLocks noGrp="1"/>
          </p:cNvSpPr>
          <p:nvPr>
            <p:ph type="sldNum" sz="quarter" idx="5"/>
          </p:nvPr>
        </p:nvSpPr>
        <p:spPr/>
        <p:txBody>
          <a:bodyPr/>
          <a:lstStyle/>
          <a:p>
            <a:fld id="{A425D16B-934A-4DDA-AA9D-F9317AC24A5D}" type="slidenum">
              <a:rPr lang="en-US" smtClean="0"/>
              <a:t>355</a:t>
            </a:fld>
            <a:endParaRPr lang="en-US" dirty="0"/>
          </a:p>
        </p:txBody>
      </p:sp>
    </p:spTree>
    <p:extLst>
      <p:ext uri="{BB962C8B-B14F-4D97-AF65-F5344CB8AC3E}">
        <p14:creationId xmlns:p14="http://schemas.microsoft.com/office/powerpoint/2010/main" val="201514281"/>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class </a:t>
            </a:r>
            <a:r>
              <a:rPr lang="en-US" noProof="0" dirty="0" err="1"/>
              <a:t>Todo</a:t>
            </a:r>
            <a:r>
              <a:rPr lang="en-US" noProof="0" dirty="0"/>
              <a:t> can access class </a:t>
            </a:r>
            <a:r>
              <a:rPr lang="en-US" noProof="0" dirty="0" err="1"/>
              <a:t>Parte</a:t>
            </a:r>
            <a:r>
              <a:rPr lang="en-US" noProof="0" dirty="0"/>
              <a:t> attributes using</a:t>
            </a:r>
            <a:r>
              <a:rPr lang="en-US" baseline="0" noProof="0" dirty="0"/>
              <a:t>: </a:t>
            </a:r>
            <a:r>
              <a:rPr lang="en-US" baseline="0" noProof="0" dirty="0" err="1"/>
              <a:t>obj.b_attr</a:t>
            </a:r>
            <a:r>
              <a:rPr lang="en-US" baseline="0" noProof="0" dirty="0"/>
              <a:t>;</a:t>
            </a:r>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356</a:t>
            </a:fld>
            <a:endParaRPr lang="en-US" dirty="0"/>
          </a:p>
        </p:txBody>
      </p:sp>
    </p:spTree>
    <p:extLst>
      <p:ext uri="{BB962C8B-B14F-4D97-AF65-F5344CB8AC3E}">
        <p14:creationId xmlns:p14="http://schemas.microsoft.com/office/powerpoint/2010/main" val="2351378852"/>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357</a:t>
            </a:fld>
            <a:endParaRPr lang="en-US" dirty="0"/>
          </a:p>
        </p:txBody>
      </p:sp>
    </p:spTree>
    <p:extLst>
      <p:ext uri="{BB962C8B-B14F-4D97-AF65-F5344CB8AC3E}">
        <p14:creationId xmlns:p14="http://schemas.microsoft.com/office/powerpoint/2010/main" val="3485848313"/>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358</a:t>
            </a:fld>
            <a:endParaRPr lang="en-US" dirty="0"/>
          </a:p>
        </p:txBody>
      </p:sp>
    </p:spTree>
    <p:extLst>
      <p:ext uri="{BB962C8B-B14F-4D97-AF65-F5344CB8AC3E}">
        <p14:creationId xmlns:p14="http://schemas.microsoft.com/office/powerpoint/2010/main" val="3053957970"/>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359</a:t>
            </a:fld>
            <a:endParaRPr lang="en-US" dirty="0"/>
          </a:p>
        </p:txBody>
      </p:sp>
    </p:spTree>
    <p:extLst>
      <p:ext uri="{BB962C8B-B14F-4D97-AF65-F5344CB8AC3E}">
        <p14:creationId xmlns:p14="http://schemas.microsoft.com/office/powerpoint/2010/main" val="684207220"/>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360</a:t>
            </a:fld>
            <a:endParaRPr lang="en-US" dirty="0"/>
          </a:p>
        </p:txBody>
      </p:sp>
    </p:spTree>
    <p:extLst>
      <p:ext uri="{BB962C8B-B14F-4D97-AF65-F5344CB8AC3E}">
        <p14:creationId xmlns:p14="http://schemas.microsoft.com/office/powerpoint/2010/main" val="2730591484"/>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361</a:t>
            </a:fld>
            <a:endParaRPr lang="en-US" dirty="0"/>
          </a:p>
        </p:txBody>
      </p:sp>
    </p:spTree>
    <p:extLst>
      <p:ext uri="{BB962C8B-B14F-4D97-AF65-F5344CB8AC3E}">
        <p14:creationId xmlns:p14="http://schemas.microsoft.com/office/powerpoint/2010/main" val="2857479279"/>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362</a:t>
            </a:fld>
            <a:endParaRPr lang="en-US" dirty="0"/>
          </a:p>
        </p:txBody>
      </p:sp>
    </p:spTree>
    <p:extLst>
      <p:ext uri="{BB962C8B-B14F-4D97-AF65-F5344CB8AC3E}">
        <p14:creationId xmlns:p14="http://schemas.microsoft.com/office/powerpoint/2010/main" val="2567326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39</a:t>
            </a:fld>
            <a:endParaRPr lang="en-US" dirty="0"/>
          </a:p>
        </p:txBody>
      </p:sp>
    </p:spTree>
    <p:extLst>
      <p:ext uri="{BB962C8B-B14F-4D97-AF65-F5344CB8AC3E}">
        <p14:creationId xmlns:p14="http://schemas.microsoft.com/office/powerpoint/2010/main" val="4082102226"/>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363</a:t>
            </a:fld>
            <a:endParaRPr lang="en-US" dirty="0"/>
          </a:p>
        </p:txBody>
      </p:sp>
    </p:spTree>
    <p:extLst>
      <p:ext uri="{BB962C8B-B14F-4D97-AF65-F5344CB8AC3E}">
        <p14:creationId xmlns:p14="http://schemas.microsoft.com/office/powerpoint/2010/main" val="3651125712"/>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364</a:t>
            </a:fld>
            <a:endParaRPr lang="en-US" dirty="0"/>
          </a:p>
        </p:txBody>
      </p:sp>
    </p:spTree>
    <p:extLst>
      <p:ext uri="{BB962C8B-B14F-4D97-AF65-F5344CB8AC3E}">
        <p14:creationId xmlns:p14="http://schemas.microsoft.com/office/powerpoint/2010/main" val="1748795925"/>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365</a:t>
            </a:fld>
            <a:endParaRPr lang="en-US" dirty="0"/>
          </a:p>
        </p:txBody>
      </p:sp>
    </p:spTree>
    <p:extLst>
      <p:ext uri="{BB962C8B-B14F-4D97-AF65-F5344CB8AC3E}">
        <p14:creationId xmlns:p14="http://schemas.microsoft.com/office/powerpoint/2010/main" val="456700865"/>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366</a:t>
            </a:fld>
            <a:endParaRPr lang="en-US" dirty="0"/>
          </a:p>
        </p:txBody>
      </p:sp>
    </p:spTree>
    <p:extLst>
      <p:ext uri="{BB962C8B-B14F-4D97-AF65-F5344CB8AC3E}">
        <p14:creationId xmlns:p14="http://schemas.microsoft.com/office/powerpoint/2010/main" val="2578197396"/>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367</a:t>
            </a:fld>
            <a:endParaRPr lang="en-US" dirty="0"/>
          </a:p>
        </p:txBody>
      </p:sp>
    </p:spTree>
    <p:extLst>
      <p:ext uri="{BB962C8B-B14F-4D97-AF65-F5344CB8AC3E}">
        <p14:creationId xmlns:p14="http://schemas.microsoft.com/office/powerpoint/2010/main" val="3813035344"/>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368</a:t>
            </a:fld>
            <a:endParaRPr lang="en-US" dirty="0"/>
          </a:p>
        </p:txBody>
      </p:sp>
    </p:spTree>
    <p:extLst>
      <p:ext uri="{BB962C8B-B14F-4D97-AF65-F5344CB8AC3E}">
        <p14:creationId xmlns:p14="http://schemas.microsoft.com/office/powerpoint/2010/main" val="3547916772"/>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369</a:t>
            </a:fld>
            <a:endParaRPr lang="en-US" dirty="0"/>
          </a:p>
        </p:txBody>
      </p:sp>
    </p:spTree>
    <p:extLst>
      <p:ext uri="{BB962C8B-B14F-4D97-AF65-F5344CB8AC3E}">
        <p14:creationId xmlns:p14="http://schemas.microsoft.com/office/powerpoint/2010/main" val="2291401978"/>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370</a:t>
            </a:fld>
            <a:endParaRPr lang="en-US" dirty="0"/>
          </a:p>
        </p:txBody>
      </p:sp>
    </p:spTree>
    <p:extLst>
      <p:ext uri="{BB962C8B-B14F-4D97-AF65-F5344CB8AC3E}">
        <p14:creationId xmlns:p14="http://schemas.microsoft.com/office/powerpoint/2010/main" val="3926032955"/>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371</a:t>
            </a:fld>
            <a:endParaRPr lang="en-US" dirty="0"/>
          </a:p>
        </p:txBody>
      </p:sp>
    </p:spTree>
    <p:extLst>
      <p:ext uri="{BB962C8B-B14F-4D97-AF65-F5344CB8AC3E}">
        <p14:creationId xmlns:p14="http://schemas.microsoft.com/office/powerpoint/2010/main" val="2557552926"/>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372</a:t>
            </a:fld>
            <a:endParaRPr lang="en-US" dirty="0"/>
          </a:p>
        </p:txBody>
      </p:sp>
    </p:spTree>
    <p:extLst>
      <p:ext uri="{BB962C8B-B14F-4D97-AF65-F5344CB8AC3E}">
        <p14:creationId xmlns:p14="http://schemas.microsoft.com/office/powerpoint/2010/main" val="6485984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clear yet what the 5</a:t>
            </a:r>
            <a:r>
              <a:rPr lang="en-US" baseline="30000" dirty="0"/>
              <a:t>th</a:t>
            </a:r>
            <a:r>
              <a:rPr lang="en-US" dirty="0"/>
              <a:t> generation will be</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40</a:t>
            </a:fld>
            <a:endParaRPr lang="en-US" dirty="0"/>
          </a:p>
        </p:txBody>
      </p:sp>
    </p:spTree>
    <p:extLst>
      <p:ext uri="{BB962C8B-B14F-4D97-AF65-F5344CB8AC3E}">
        <p14:creationId xmlns:p14="http://schemas.microsoft.com/office/powerpoint/2010/main" val="378380171"/>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373</a:t>
            </a:fld>
            <a:endParaRPr lang="en-US" dirty="0"/>
          </a:p>
        </p:txBody>
      </p:sp>
    </p:spTree>
    <p:extLst>
      <p:ext uri="{BB962C8B-B14F-4D97-AF65-F5344CB8AC3E}">
        <p14:creationId xmlns:p14="http://schemas.microsoft.com/office/powerpoint/2010/main" val="2164582745"/>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374</a:t>
            </a:fld>
            <a:endParaRPr lang="en-US" dirty="0"/>
          </a:p>
        </p:txBody>
      </p:sp>
    </p:spTree>
    <p:extLst>
      <p:ext uri="{BB962C8B-B14F-4D97-AF65-F5344CB8AC3E}">
        <p14:creationId xmlns:p14="http://schemas.microsoft.com/office/powerpoint/2010/main" val="2004685143"/>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375</a:t>
            </a:fld>
            <a:endParaRPr lang="en-US" dirty="0"/>
          </a:p>
        </p:txBody>
      </p:sp>
    </p:spTree>
    <p:extLst>
      <p:ext uri="{BB962C8B-B14F-4D97-AF65-F5344CB8AC3E}">
        <p14:creationId xmlns:p14="http://schemas.microsoft.com/office/powerpoint/2010/main" val="2729436138"/>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376</a:t>
            </a:fld>
            <a:endParaRPr lang="en-US" dirty="0"/>
          </a:p>
        </p:txBody>
      </p:sp>
    </p:spTree>
    <p:extLst>
      <p:ext uri="{BB962C8B-B14F-4D97-AF65-F5344CB8AC3E}">
        <p14:creationId xmlns:p14="http://schemas.microsoft.com/office/powerpoint/2010/main" val="2820243"/>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377</a:t>
            </a:fld>
            <a:endParaRPr lang="en-US" dirty="0"/>
          </a:p>
        </p:txBody>
      </p:sp>
    </p:spTree>
    <p:extLst>
      <p:ext uri="{BB962C8B-B14F-4D97-AF65-F5344CB8AC3E}">
        <p14:creationId xmlns:p14="http://schemas.microsoft.com/office/powerpoint/2010/main" val="2603552697"/>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Wait: can be due to semaphore, message, signal, ...</a:t>
            </a:r>
          </a:p>
        </p:txBody>
      </p:sp>
      <p:sp>
        <p:nvSpPr>
          <p:cNvPr id="4" name="Slide Number Placeholder 3"/>
          <p:cNvSpPr>
            <a:spLocks noGrp="1"/>
          </p:cNvSpPr>
          <p:nvPr>
            <p:ph type="sldNum" sz="quarter" idx="5"/>
          </p:nvPr>
        </p:nvSpPr>
        <p:spPr/>
        <p:txBody>
          <a:bodyPr/>
          <a:lstStyle/>
          <a:p>
            <a:fld id="{A425D16B-934A-4DDA-AA9D-F9317AC24A5D}" type="slidenum">
              <a:rPr lang="en-US" smtClean="0"/>
              <a:t>378</a:t>
            </a:fld>
            <a:endParaRPr lang="en-US" dirty="0"/>
          </a:p>
        </p:txBody>
      </p:sp>
    </p:spTree>
    <p:extLst>
      <p:ext uri="{BB962C8B-B14F-4D97-AF65-F5344CB8AC3E}">
        <p14:creationId xmlns:p14="http://schemas.microsoft.com/office/powerpoint/2010/main" val="3847555373"/>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literally hundreds of options of RTOS with similar functionality and different APIs.</a:t>
            </a:r>
            <a:br>
              <a:rPr lang="en-US" dirty="0"/>
            </a:br>
            <a:r>
              <a:rPr lang="en-US" dirty="0"/>
              <a:t>CMSIS-RTOS is an RTOS standard proposed by ARM that provides a common API for the RTOS.</a:t>
            </a:r>
          </a:p>
          <a:p>
            <a:endParaRPr lang="en-US" dirty="0"/>
          </a:p>
          <a:p>
            <a:endParaRPr lang="en-US" baseline="0" dirty="0"/>
          </a:p>
          <a:p>
            <a:r>
              <a:rPr lang="en-US" sz="1200" b="1" dirty="0">
                <a:latin typeface="+mn-lt"/>
                <a:cs typeface="+mn-cs"/>
              </a:rPr>
              <a:t>http://www.arm.com/products/processors/cortex-m/cortex-microcontroller-software-interface-standard.php</a:t>
            </a:r>
          </a:p>
          <a:p>
            <a:r>
              <a:rPr lang="en-US" sz="1200" b="1" dirty="0">
                <a:latin typeface="+mn-lt"/>
                <a:cs typeface="+mn-cs"/>
              </a:rPr>
              <a:t>CMSIS-CORE</a:t>
            </a:r>
            <a:r>
              <a:rPr lang="en-US" sz="1200" dirty="0">
                <a:latin typeface="+mn-lt"/>
                <a:cs typeface="+mn-cs"/>
              </a:rPr>
              <a:t>: API for the Cortex-M processor core and peripherals. It provides at standardized interface for Cortex-M0, Cortex-M3, Cortex-M4, SC000, and SC300. Included are also SIMD intrinsic functions for Cortex-M4 SIMD instructions.</a:t>
            </a:r>
          </a:p>
          <a:p>
            <a:r>
              <a:rPr lang="en-US" sz="1200" b="1" dirty="0">
                <a:latin typeface="+mn-lt"/>
                <a:cs typeface="+mn-cs"/>
              </a:rPr>
              <a:t>CMSIS-Driver</a:t>
            </a:r>
            <a:r>
              <a:rPr lang="en-US" sz="1200" dirty="0">
                <a:latin typeface="+mn-lt"/>
                <a:cs typeface="+mn-cs"/>
              </a:rPr>
              <a:t>: defines generic peripheral driver interfaces for middleware making it reusable across supported devices. The API is RTOS independent and connects microcontroller peripherals with middleware that implements for example communication stacks, file systems, or graphic user interfaces.</a:t>
            </a:r>
          </a:p>
          <a:p>
            <a:r>
              <a:rPr lang="en-US" sz="1200" b="1" dirty="0">
                <a:latin typeface="+mn-lt"/>
                <a:cs typeface="+mn-cs"/>
              </a:rPr>
              <a:t>CMSIS-DSP</a:t>
            </a:r>
            <a:r>
              <a:rPr lang="en-US" sz="1200" dirty="0">
                <a:latin typeface="+mn-lt"/>
                <a:cs typeface="+mn-cs"/>
              </a:rPr>
              <a:t>: DSP Library Collection with over 60 Functions for various data types: fix-point (fractional q7, q15, q31) and single precision floating-point (32-bit). The library is available for Cortex-M0, Cortex-M3, and Cortex-M4. The Cortex-M4 implementation is optimized for the SIMD instruction set.</a:t>
            </a:r>
          </a:p>
          <a:p>
            <a:r>
              <a:rPr lang="en-US" sz="1200" b="1" dirty="0">
                <a:latin typeface="+mn-lt"/>
                <a:cs typeface="+mn-cs"/>
              </a:rPr>
              <a:t>CMSIS-RTOS API</a:t>
            </a:r>
            <a:r>
              <a:rPr lang="en-US" sz="1200" dirty="0">
                <a:latin typeface="+mn-lt"/>
                <a:cs typeface="+mn-cs"/>
              </a:rPr>
              <a:t>: Common API for Real-Time operating systems. It provides a standardized programming interface that is portable to many RTOS and enables therefore software templates, middleware, libraries, and other components that can work across supported the RTOS systems.</a:t>
            </a:r>
          </a:p>
          <a:p>
            <a:r>
              <a:rPr lang="en-US" sz="1200" b="1" dirty="0">
                <a:latin typeface="+mn-lt"/>
                <a:cs typeface="+mn-cs"/>
              </a:rPr>
              <a:t>CMSIS-Pack</a:t>
            </a:r>
            <a:r>
              <a:rPr lang="en-US" sz="1200" dirty="0">
                <a:latin typeface="+mn-lt"/>
                <a:cs typeface="+mn-cs"/>
              </a:rPr>
              <a:t>: describes with a XML based package description (PDSC) file the user and device relevant parts of a file collection (called software pack) that includes source, header, and library files, documentation, Flash programming algorithms, source code templates, and example projects. Development tools and web infrastructures use the PDSC file to extract device parameters, software components, and evaluation board configurations.</a:t>
            </a:r>
          </a:p>
          <a:p>
            <a:r>
              <a:rPr lang="en-US" sz="1200" b="1" dirty="0">
                <a:latin typeface="+mn-lt"/>
                <a:cs typeface="+mn-cs"/>
              </a:rPr>
              <a:t>CMSIS-SVD</a:t>
            </a:r>
            <a:r>
              <a:rPr lang="en-US" sz="1200" dirty="0">
                <a:latin typeface="+mn-lt"/>
                <a:cs typeface="+mn-cs"/>
              </a:rPr>
              <a:t>: System View Description for Peripherals. Describes the peripherals of a device in an XML file and can be used to create peripheral awareness in debuggers or header files with peripheral register and interrupt definitions.</a:t>
            </a:r>
          </a:p>
          <a:p>
            <a:r>
              <a:rPr lang="en-US" sz="1200" b="1" dirty="0">
                <a:latin typeface="+mn-lt"/>
                <a:cs typeface="+mn-cs"/>
              </a:rPr>
              <a:t>CMSIS-DAP</a:t>
            </a:r>
            <a:r>
              <a:rPr lang="en-US" sz="1200" dirty="0">
                <a:latin typeface="+mn-lt"/>
                <a:cs typeface="+mn-cs"/>
              </a:rPr>
              <a:t>: Debug Access Port. Standardized firmware for a Debug Unit that connects to the </a:t>
            </a:r>
            <a:r>
              <a:rPr lang="en-US" sz="1200" dirty="0" err="1">
                <a:latin typeface="+mn-lt"/>
                <a:cs typeface="+mn-cs"/>
              </a:rPr>
              <a:t>CoreSight</a:t>
            </a:r>
            <a:r>
              <a:rPr lang="en-US" sz="1200" dirty="0">
                <a:latin typeface="+mn-lt"/>
                <a:cs typeface="+mn-cs"/>
              </a:rPr>
              <a:t> Debug Access Port. CMSIS-DAP is distributed as separate package and well suited for integration on evaluation boards. This component is provided as separate download.  </a:t>
            </a:r>
          </a:p>
        </p:txBody>
      </p:sp>
      <p:sp>
        <p:nvSpPr>
          <p:cNvPr id="4" name="Slide Number Placeholder 3"/>
          <p:cNvSpPr>
            <a:spLocks noGrp="1"/>
          </p:cNvSpPr>
          <p:nvPr>
            <p:ph type="sldNum" sz="quarter" idx="5"/>
          </p:nvPr>
        </p:nvSpPr>
        <p:spPr/>
        <p:txBody>
          <a:bodyPr/>
          <a:lstStyle/>
          <a:p>
            <a:fld id="{A425D16B-934A-4DDA-AA9D-F9317AC24A5D}" type="slidenum">
              <a:rPr lang="en-US" smtClean="0"/>
              <a:t>379</a:t>
            </a:fld>
            <a:endParaRPr lang="en-US" dirty="0"/>
          </a:p>
        </p:txBody>
      </p:sp>
    </p:spTree>
    <p:extLst>
      <p:ext uri="{BB962C8B-B14F-4D97-AF65-F5344CB8AC3E}">
        <p14:creationId xmlns:p14="http://schemas.microsoft.com/office/powerpoint/2010/main" val="2875569409"/>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https://www.keil.com/pack/doc/CMSIS/RTOS2/html/modules.html</a:t>
            </a:r>
          </a:p>
        </p:txBody>
      </p:sp>
      <p:sp>
        <p:nvSpPr>
          <p:cNvPr id="4" name="Slide Number Placeholder 3"/>
          <p:cNvSpPr>
            <a:spLocks noGrp="1"/>
          </p:cNvSpPr>
          <p:nvPr>
            <p:ph type="sldNum" sz="quarter" idx="5"/>
          </p:nvPr>
        </p:nvSpPr>
        <p:spPr/>
        <p:txBody>
          <a:bodyPr/>
          <a:lstStyle/>
          <a:p>
            <a:fld id="{A425D16B-934A-4DDA-AA9D-F9317AC24A5D}" type="slidenum">
              <a:rPr lang="en-US" smtClean="0"/>
              <a:t>380</a:t>
            </a:fld>
            <a:endParaRPr lang="en-US" dirty="0"/>
          </a:p>
        </p:txBody>
      </p:sp>
    </p:spTree>
    <p:extLst>
      <p:ext uri="{BB962C8B-B14F-4D97-AF65-F5344CB8AC3E}">
        <p14:creationId xmlns:p14="http://schemas.microsoft.com/office/powerpoint/2010/main" val="3732889965"/>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Notation presented in previous section:</a:t>
            </a:r>
          </a:p>
          <a:p>
            <a:r>
              <a:rPr lang="en-US" noProof="0" dirty="0"/>
              <a:t>icons represent stereotyped objects</a:t>
            </a:r>
          </a:p>
        </p:txBody>
      </p:sp>
      <p:sp>
        <p:nvSpPr>
          <p:cNvPr id="4" name="Slide Number Placeholder 3"/>
          <p:cNvSpPr>
            <a:spLocks noGrp="1"/>
          </p:cNvSpPr>
          <p:nvPr>
            <p:ph type="sldNum" sz="quarter" idx="5"/>
          </p:nvPr>
        </p:nvSpPr>
        <p:spPr/>
        <p:txBody>
          <a:bodyPr/>
          <a:lstStyle/>
          <a:p>
            <a:fld id="{A425D16B-934A-4DDA-AA9D-F9317AC24A5D}" type="slidenum">
              <a:rPr lang="en-US" smtClean="0"/>
              <a:t>381</a:t>
            </a:fld>
            <a:endParaRPr lang="en-US" dirty="0"/>
          </a:p>
        </p:txBody>
      </p:sp>
    </p:spTree>
    <p:extLst>
      <p:ext uri="{BB962C8B-B14F-4D97-AF65-F5344CB8AC3E}">
        <p14:creationId xmlns:p14="http://schemas.microsoft.com/office/powerpoint/2010/main" val="1848506905"/>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382</a:t>
            </a:fld>
            <a:endParaRPr lang="en-US" dirty="0"/>
          </a:p>
        </p:txBody>
      </p:sp>
    </p:spTree>
    <p:extLst>
      <p:ext uri="{BB962C8B-B14F-4D97-AF65-F5344CB8AC3E}">
        <p14:creationId xmlns:p14="http://schemas.microsoft.com/office/powerpoint/2010/main" val="15521175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41</a:t>
            </a:fld>
            <a:endParaRPr lang="en-US" dirty="0"/>
          </a:p>
        </p:txBody>
      </p:sp>
    </p:spTree>
    <p:extLst>
      <p:ext uri="{BB962C8B-B14F-4D97-AF65-F5344CB8AC3E}">
        <p14:creationId xmlns:p14="http://schemas.microsoft.com/office/powerpoint/2010/main" val="1682215190"/>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383</a:t>
            </a:fld>
            <a:endParaRPr lang="en-US" dirty="0"/>
          </a:p>
        </p:txBody>
      </p:sp>
    </p:spTree>
    <p:extLst>
      <p:ext uri="{BB962C8B-B14F-4D97-AF65-F5344CB8AC3E}">
        <p14:creationId xmlns:p14="http://schemas.microsoft.com/office/powerpoint/2010/main" val="1136122369"/>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384</a:t>
            </a:fld>
            <a:endParaRPr lang="en-US" dirty="0"/>
          </a:p>
        </p:txBody>
      </p:sp>
    </p:spTree>
    <p:extLst>
      <p:ext uri="{BB962C8B-B14F-4D97-AF65-F5344CB8AC3E}">
        <p14:creationId xmlns:p14="http://schemas.microsoft.com/office/powerpoint/2010/main" val="2265635565"/>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385</a:t>
            </a:fld>
            <a:endParaRPr lang="en-US" dirty="0"/>
          </a:p>
        </p:txBody>
      </p:sp>
    </p:spTree>
    <p:extLst>
      <p:ext uri="{BB962C8B-B14F-4D97-AF65-F5344CB8AC3E}">
        <p14:creationId xmlns:p14="http://schemas.microsoft.com/office/powerpoint/2010/main" val="3545189703"/>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http://www.keil.com/pack/doc/CMSIS/RTOS/html/group__CMSIS__RTOS__Mail.html</a:t>
            </a:r>
          </a:p>
        </p:txBody>
      </p:sp>
      <p:sp>
        <p:nvSpPr>
          <p:cNvPr id="4" name="Slide Number Placeholder 3"/>
          <p:cNvSpPr>
            <a:spLocks noGrp="1"/>
          </p:cNvSpPr>
          <p:nvPr>
            <p:ph type="sldNum" sz="quarter" idx="5"/>
          </p:nvPr>
        </p:nvSpPr>
        <p:spPr/>
        <p:txBody>
          <a:bodyPr/>
          <a:lstStyle/>
          <a:p>
            <a:fld id="{A425D16B-934A-4DDA-AA9D-F9317AC24A5D}" type="slidenum">
              <a:rPr lang="en-US" smtClean="0"/>
              <a:t>386</a:t>
            </a:fld>
            <a:endParaRPr lang="en-US" dirty="0"/>
          </a:p>
        </p:txBody>
      </p:sp>
    </p:spTree>
    <p:extLst>
      <p:ext uri="{BB962C8B-B14F-4D97-AF65-F5344CB8AC3E}">
        <p14:creationId xmlns:p14="http://schemas.microsoft.com/office/powerpoint/2010/main" val="203679105"/>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http://www.keil.com/pack/doc/CMSIS/RTOS/html/group__CMSIS__RTOS__Mail.html</a:t>
            </a:r>
          </a:p>
        </p:txBody>
      </p:sp>
      <p:sp>
        <p:nvSpPr>
          <p:cNvPr id="4" name="Slide Number Placeholder 3"/>
          <p:cNvSpPr>
            <a:spLocks noGrp="1"/>
          </p:cNvSpPr>
          <p:nvPr>
            <p:ph type="sldNum" sz="quarter" idx="5"/>
          </p:nvPr>
        </p:nvSpPr>
        <p:spPr/>
        <p:txBody>
          <a:bodyPr/>
          <a:lstStyle/>
          <a:p>
            <a:fld id="{A425D16B-934A-4DDA-AA9D-F9317AC24A5D}" type="slidenum">
              <a:rPr lang="en-US" smtClean="0"/>
              <a:t>387</a:t>
            </a:fld>
            <a:endParaRPr lang="en-US" dirty="0"/>
          </a:p>
        </p:txBody>
      </p:sp>
    </p:spTree>
    <p:extLst>
      <p:ext uri="{BB962C8B-B14F-4D97-AF65-F5344CB8AC3E}">
        <p14:creationId xmlns:p14="http://schemas.microsoft.com/office/powerpoint/2010/main" val="3127013820"/>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388</a:t>
            </a:fld>
            <a:endParaRPr lang="en-US" dirty="0"/>
          </a:p>
        </p:txBody>
      </p:sp>
    </p:spTree>
    <p:extLst>
      <p:ext uri="{BB962C8B-B14F-4D97-AF65-F5344CB8AC3E}">
        <p14:creationId xmlns:p14="http://schemas.microsoft.com/office/powerpoint/2010/main" val="2022171430"/>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389</a:t>
            </a:fld>
            <a:endParaRPr lang="en-US" dirty="0"/>
          </a:p>
        </p:txBody>
      </p:sp>
    </p:spTree>
    <p:extLst>
      <p:ext uri="{BB962C8B-B14F-4D97-AF65-F5344CB8AC3E}">
        <p14:creationId xmlns:p14="http://schemas.microsoft.com/office/powerpoint/2010/main" val="3575046937"/>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390</a:t>
            </a:fld>
            <a:endParaRPr lang="en-US" dirty="0"/>
          </a:p>
        </p:txBody>
      </p:sp>
    </p:spTree>
    <p:extLst>
      <p:ext uri="{BB962C8B-B14F-4D97-AF65-F5344CB8AC3E}">
        <p14:creationId xmlns:p14="http://schemas.microsoft.com/office/powerpoint/2010/main" val="616014370"/>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391</a:t>
            </a:fld>
            <a:endParaRPr lang="en-US" dirty="0"/>
          </a:p>
        </p:txBody>
      </p:sp>
    </p:spTree>
    <p:extLst>
      <p:ext uri="{BB962C8B-B14F-4D97-AF65-F5344CB8AC3E}">
        <p14:creationId xmlns:p14="http://schemas.microsoft.com/office/powerpoint/2010/main" val="3431690592"/>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392</a:t>
            </a:fld>
            <a:endParaRPr lang="en-US" dirty="0"/>
          </a:p>
        </p:txBody>
      </p:sp>
    </p:spTree>
    <p:extLst>
      <p:ext uri="{BB962C8B-B14F-4D97-AF65-F5344CB8AC3E}">
        <p14:creationId xmlns:p14="http://schemas.microsoft.com/office/powerpoint/2010/main" val="16376094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42</a:t>
            </a:fld>
            <a:endParaRPr lang="en-US" dirty="0"/>
          </a:p>
        </p:txBody>
      </p:sp>
    </p:spTree>
    <p:extLst>
      <p:ext uri="{BB962C8B-B14F-4D97-AF65-F5344CB8AC3E}">
        <p14:creationId xmlns:p14="http://schemas.microsoft.com/office/powerpoint/2010/main" val="3140250286"/>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395</a:t>
            </a:fld>
            <a:endParaRPr lang="en-US" dirty="0"/>
          </a:p>
        </p:txBody>
      </p:sp>
    </p:spTree>
    <p:extLst>
      <p:ext uri="{BB962C8B-B14F-4D97-AF65-F5344CB8AC3E}">
        <p14:creationId xmlns:p14="http://schemas.microsoft.com/office/powerpoint/2010/main" val="676254104"/>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396</a:t>
            </a:fld>
            <a:endParaRPr lang="en-US" dirty="0"/>
          </a:p>
        </p:txBody>
      </p:sp>
    </p:spTree>
    <p:extLst>
      <p:ext uri="{BB962C8B-B14F-4D97-AF65-F5344CB8AC3E}">
        <p14:creationId xmlns:p14="http://schemas.microsoft.com/office/powerpoint/2010/main" val="3833637951"/>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397</a:t>
            </a:fld>
            <a:endParaRPr lang="en-US" dirty="0"/>
          </a:p>
        </p:txBody>
      </p:sp>
    </p:spTree>
    <p:extLst>
      <p:ext uri="{BB962C8B-B14F-4D97-AF65-F5344CB8AC3E}">
        <p14:creationId xmlns:p14="http://schemas.microsoft.com/office/powerpoint/2010/main" val="1449545113"/>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398</a:t>
            </a:fld>
            <a:endParaRPr lang="en-US" dirty="0"/>
          </a:p>
        </p:txBody>
      </p:sp>
    </p:spTree>
    <p:extLst>
      <p:ext uri="{BB962C8B-B14F-4D97-AF65-F5344CB8AC3E}">
        <p14:creationId xmlns:p14="http://schemas.microsoft.com/office/powerpoint/2010/main" val="2278195841"/>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399</a:t>
            </a:fld>
            <a:endParaRPr lang="en-US" dirty="0"/>
          </a:p>
        </p:txBody>
      </p:sp>
    </p:spTree>
    <p:extLst>
      <p:ext uri="{BB962C8B-B14F-4D97-AF65-F5344CB8AC3E}">
        <p14:creationId xmlns:p14="http://schemas.microsoft.com/office/powerpoint/2010/main" val="1261803362"/>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400</a:t>
            </a:fld>
            <a:endParaRPr lang="en-US" dirty="0"/>
          </a:p>
        </p:txBody>
      </p:sp>
    </p:spTree>
    <p:extLst>
      <p:ext uri="{BB962C8B-B14F-4D97-AF65-F5344CB8AC3E}">
        <p14:creationId xmlns:p14="http://schemas.microsoft.com/office/powerpoint/2010/main" val="2461592194"/>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401</a:t>
            </a:fld>
            <a:endParaRPr lang="en-US" dirty="0"/>
          </a:p>
        </p:txBody>
      </p:sp>
    </p:spTree>
    <p:extLst>
      <p:ext uri="{BB962C8B-B14F-4D97-AF65-F5344CB8AC3E}">
        <p14:creationId xmlns:p14="http://schemas.microsoft.com/office/powerpoint/2010/main" val="2062432190"/>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402</a:t>
            </a:fld>
            <a:endParaRPr lang="en-US" dirty="0"/>
          </a:p>
        </p:txBody>
      </p:sp>
    </p:spTree>
    <p:extLst>
      <p:ext uri="{BB962C8B-B14F-4D97-AF65-F5344CB8AC3E}">
        <p14:creationId xmlns:p14="http://schemas.microsoft.com/office/powerpoint/2010/main" val="2808245017"/>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403</a:t>
            </a:fld>
            <a:endParaRPr lang="en-US" dirty="0"/>
          </a:p>
        </p:txBody>
      </p:sp>
    </p:spTree>
    <p:extLst>
      <p:ext uri="{BB962C8B-B14F-4D97-AF65-F5344CB8AC3E}">
        <p14:creationId xmlns:p14="http://schemas.microsoft.com/office/powerpoint/2010/main" val="2889137739"/>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404</a:t>
            </a:fld>
            <a:endParaRPr lang="en-US" dirty="0"/>
          </a:p>
        </p:txBody>
      </p:sp>
    </p:spTree>
    <p:extLst>
      <p:ext uri="{BB962C8B-B14F-4D97-AF65-F5344CB8AC3E}">
        <p14:creationId xmlns:p14="http://schemas.microsoft.com/office/powerpoint/2010/main" val="764332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7</a:t>
            </a:fld>
            <a:endParaRPr lang="en-US" dirty="0"/>
          </a:p>
        </p:txBody>
      </p:sp>
    </p:spTree>
    <p:extLst>
      <p:ext uri="{BB962C8B-B14F-4D97-AF65-F5344CB8AC3E}">
        <p14:creationId xmlns:p14="http://schemas.microsoft.com/office/powerpoint/2010/main" val="3844756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43</a:t>
            </a:fld>
            <a:endParaRPr lang="en-US" dirty="0"/>
          </a:p>
        </p:txBody>
      </p:sp>
    </p:spTree>
    <p:extLst>
      <p:ext uri="{BB962C8B-B14F-4D97-AF65-F5344CB8AC3E}">
        <p14:creationId xmlns:p14="http://schemas.microsoft.com/office/powerpoint/2010/main" val="2659053589"/>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405</a:t>
            </a:fld>
            <a:endParaRPr lang="en-US" dirty="0"/>
          </a:p>
        </p:txBody>
      </p:sp>
    </p:spTree>
    <p:extLst>
      <p:ext uri="{BB962C8B-B14F-4D97-AF65-F5344CB8AC3E}">
        <p14:creationId xmlns:p14="http://schemas.microsoft.com/office/powerpoint/2010/main" val="2386018573"/>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406</a:t>
            </a:fld>
            <a:endParaRPr lang="en-US" dirty="0"/>
          </a:p>
        </p:txBody>
      </p:sp>
    </p:spTree>
    <p:extLst>
      <p:ext uri="{BB962C8B-B14F-4D97-AF65-F5344CB8AC3E}">
        <p14:creationId xmlns:p14="http://schemas.microsoft.com/office/powerpoint/2010/main" val="589151508"/>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407</a:t>
            </a:fld>
            <a:endParaRPr lang="en-US" dirty="0"/>
          </a:p>
        </p:txBody>
      </p:sp>
    </p:spTree>
    <p:extLst>
      <p:ext uri="{BB962C8B-B14F-4D97-AF65-F5344CB8AC3E}">
        <p14:creationId xmlns:p14="http://schemas.microsoft.com/office/powerpoint/2010/main" val="1042313224"/>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408</a:t>
            </a:fld>
            <a:endParaRPr lang="en-US" dirty="0"/>
          </a:p>
        </p:txBody>
      </p:sp>
    </p:spTree>
    <p:extLst>
      <p:ext uri="{BB962C8B-B14F-4D97-AF65-F5344CB8AC3E}">
        <p14:creationId xmlns:p14="http://schemas.microsoft.com/office/powerpoint/2010/main" val="2936283714"/>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409</a:t>
            </a:fld>
            <a:endParaRPr lang="en-US" dirty="0"/>
          </a:p>
        </p:txBody>
      </p:sp>
    </p:spTree>
    <p:extLst>
      <p:ext uri="{BB962C8B-B14F-4D97-AF65-F5344CB8AC3E}">
        <p14:creationId xmlns:p14="http://schemas.microsoft.com/office/powerpoint/2010/main" val="1955197147"/>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410</a:t>
            </a:fld>
            <a:endParaRPr lang="en-US" dirty="0"/>
          </a:p>
        </p:txBody>
      </p:sp>
    </p:spTree>
    <p:extLst>
      <p:ext uri="{BB962C8B-B14F-4D97-AF65-F5344CB8AC3E}">
        <p14:creationId xmlns:p14="http://schemas.microsoft.com/office/powerpoint/2010/main" val="4100179676"/>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411</a:t>
            </a:fld>
            <a:endParaRPr lang="en-US" dirty="0"/>
          </a:p>
        </p:txBody>
      </p:sp>
    </p:spTree>
    <p:extLst>
      <p:ext uri="{BB962C8B-B14F-4D97-AF65-F5344CB8AC3E}">
        <p14:creationId xmlns:p14="http://schemas.microsoft.com/office/powerpoint/2010/main" val="1869788221"/>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412</a:t>
            </a:fld>
            <a:endParaRPr lang="en-US" dirty="0"/>
          </a:p>
        </p:txBody>
      </p:sp>
    </p:spTree>
    <p:extLst>
      <p:ext uri="{BB962C8B-B14F-4D97-AF65-F5344CB8AC3E}">
        <p14:creationId xmlns:p14="http://schemas.microsoft.com/office/powerpoint/2010/main" val="4232798174"/>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413</a:t>
            </a:fld>
            <a:endParaRPr lang="en-US" dirty="0"/>
          </a:p>
        </p:txBody>
      </p:sp>
    </p:spTree>
    <p:extLst>
      <p:ext uri="{BB962C8B-B14F-4D97-AF65-F5344CB8AC3E}">
        <p14:creationId xmlns:p14="http://schemas.microsoft.com/office/powerpoint/2010/main" val="1161423664"/>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414</a:t>
            </a:fld>
            <a:endParaRPr lang="en-US" dirty="0"/>
          </a:p>
        </p:txBody>
      </p:sp>
    </p:spTree>
    <p:extLst>
      <p:ext uri="{BB962C8B-B14F-4D97-AF65-F5344CB8AC3E}">
        <p14:creationId xmlns:p14="http://schemas.microsoft.com/office/powerpoint/2010/main" val="17414740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44</a:t>
            </a:fld>
            <a:endParaRPr lang="en-US" dirty="0"/>
          </a:p>
        </p:txBody>
      </p:sp>
    </p:spTree>
    <p:extLst>
      <p:ext uri="{BB962C8B-B14F-4D97-AF65-F5344CB8AC3E}">
        <p14:creationId xmlns:p14="http://schemas.microsoft.com/office/powerpoint/2010/main" val="2240310223"/>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415</a:t>
            </a:fld>
            <a:endParaRPr lang="en-US" dirty="0"/>
          </a:p>
        </p:txBody>
      </p:sp>
    </p:spTree>
    <p:extLst>
      <p:ext uri="{BB962C8B-B14F-4D97-AF65-F5344CB8AC3E}">
        <p14:creationId xmlns:p14="http://schemas.microsoft.com/office/powerpoint/2010/main" val="3025126178"/>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416</a:t>
            </a:fld>
            <a:endParaRPr lang="en-US" dirty="0"/>
          </a:p>
        </p:txBody>
      </p:sp>
    </p:spTree>
    <p:extLst>
      <p:ext uri="{BB962C8B-B14F-4D97-AF65-F5344CB8AC3E}">
        <p14:creationId xmlns:p14="http://schemas.microsoft.com/office/powerpoint/2010/main" val="1466604842"/>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417</a:t>
            </a:fld>
            <a:endParaRPr lang="en-US" dirty="0"/>
          </a:p>
        </p:txBody>
      </p:sp>
    </p:spTree>
    <p:extLst>
      <p:ext uri="{BB962C8B-B14F-4D97-AF65-F5344CB8AC3E}">
        <p14:creationId xmlns:p14="http://schemas.microsoft.com/office/powerpoint/2010/main" val="1475472671"/>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418</a:t>
            </a:fld>
            <a:endParaRPr lang="en-US" dirty="0"/>
          </a:p>
        </p:txBody>
      </p:sp>
    </p:spTree>
    <p:extLst>
      <p:ext uri="{BB962C8B-B14F-4D97-AF65-F5344CB8AC3E}">
        <p14:creationId xmlns:p14="http://schemas.microsoft.com/office/powerpoint/2010/main" val="1839385720"/>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419</a:t>
            </a:fld>
            <a:endParaRPr lang="en-US" dirty="0"/>
          </a:p>
        </p:txBody>
      </p:sp>
    </p:spTree>
    <p:extLst>
      <p:ext uri="{BB962C8B-B14F-4D97-AF65-F5344CB8AC3E}">
        <p14:creationId xmlns:p14="http://schemas.microsoft.com/office/powerpoint/2010/main" val="745377977"/>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420</a:t>
            </a:fld>
            <a:endParaRPr lang="en-US" dirty="0"/>
          </a:p>
        </p:txBody>
      </p:sp>
    </p:spTree>
    <p:extLst>
      <p:ext uri="{BB962C8B-B14F-4D97-AF65-F5344CB8AC3E}">
        <p14:creationId xmlns:p14="http://schemas.microsoft.com/office/powerpoint/2010/main" val="1738023678"/>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421</a:t>
            </a:fld>
            <a:endParaRPr lang="en-US" dirty="0"/>
          </a:p>
        </p:txBody>
      </p:sp>
    </p:spTree>
    <p:extLst>
      <p:ext uri="{BB962C8B-B14F-4D97-AF65-F5344CB8AC3E}">
        <p14:creationId xmlns:p14="http://schemas.microsoft.com/office/powerpoint/2010/main" val="1651579675"/>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422</a:t>
            </a:fld>
            <a:endParaRPr lang="en-US" dirty="0"/>
          </a:p>
        </p:txBody>
      </p:sp>
    </p:spTree>
    <p:extLst>
      <p:ext uri="{BB962C8B-B14F-4D97-AF65-F5344CB8AC3E}">
        <p14:creationId xmlns:p14="http://schemas.microsoft.com/office/powerpoint/2010/main" val="3030444621"/>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423</a:t>
            </a:fld>
            <a:endParaRPr lang="en-US" dirty="0"/>
          </a:p>
        </p:txBody>
      </p:sp>
    </p:spTree>
    <p:extLst>
      <p:ext uri="{BB962C8B-B14F-4D97-AF65-F5344CB8AC3E}">
        <p14:creationId xmlns:p14="http://schemas.microsoft.com/office/powerpoint/2010/main" val="1289967276"/>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424</a:t>
            </a:fld>
            <a:endParaRPr lang="en-US" dirty="0"/>
          </a:p>
        </p:txBody>
      </p:sp>
    </p:spTree>
    <p:extLst>
      <p:ext uri="{BB962C8B-B14F-4D97-AF65-F5344CB8AC3E}">
        <p14:creationId xmlns:p14="http://schemas.microsoft.com/office/powerpoint/2010/main" val="14835085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Notation: the green blocks represent registers that store the result of a pipeline stage</a:t>
            </a:r>
          </a:p>
          <a:p>
            <a:r>
              <a:rPr lang="en-US" dirty="0"/>
              <a:t>1- Fetch: use the PC as the address to access memory and get the code of an instruction. Result: binary instruction code</a:t>
            </a:r>
          </a:p>
          <a:p>
            <a:r>
              <a:rPr lang="en-US" dirty="0"/>
              <a:t>2- Decode: interpret the binary instruction code to determine the operation to be performed and its operands; access the register file to obtain the instruction operands. Result: values to be sent to ALU, control signals to the </a:t>
            </a:r>
            <a:r>
              <a:rPr lang="en-US" dirty="0" err="1"/>
              <a:t>datapath</a:t>
            </a:r>
            <a:endParaRPr lang="en-US" dirty="0"/>
          </a:p>
          <a:p>
            <a:r>
              <a:rPr lang="en-US" dirty="0"/>
              <a:t>3- Execute: perform a logic/arithmetic operation on the operands; OR calculate the address to access data memory. Result: ALU output (operation result or memory address)</a:t>
            </a:r>
          </a:p>
          <a:p>
            <a:r>
              <a:rPr lang="en-US" dirty="0"/>
              <a:t>4- Memory Access: if the instruction is a LD (memory read) or ST (memory write), access memory</a:t>
            </a:r>
          </a:p>
          <a:p>
            <a:r>
              <a:rPr lang="en-US" dirty="0"/>
              <a:t>5- Write Back: if the instruction produces a result to be stored in a register, the result being either the result of the ALU calculation or a value read from memory, write to the register file. </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45</a:t>
            </a:fld>
            <a:endParaRPr lang="en-US" dirty="0"/>
          </a:p>
        </p:txBody>
      </p:sp>
    </p:spTree>
    <p:extLst>
      <p:ext uri="{BB962C8B-B14F-4D97-AF65-F5344CB8AC3E}">
        <p14:creationId xmlns:p14="http://schemas.microsoft.com/office/powerpoint/2010/main" val="654780916"/>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425</a:t>
            </a:fld>
            <a:endParaRPr lang="en-US" dirty="0"/>
          </a:p>
        </p:txBody>
      </p:sp>
    </p:spTree>
    <p:extLst>
      <p:ext uri="{BB962C8B-B14F-4D97-AF65-F5344CB8AC3E}">
        <p14:creationId xmlns:p14="http://schemas.microsoft.com/office/powerpoint/2010/main" val="3269351400"/>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426</a:t>
            </a:fld>
            <a:endParaRPr lang="en-US" dirty="0"/>
          </a:p>
        </p:txBody>
      </p:sp>
    </p:spTree>
    <p:extLst>
      <p:ext uri="{BB962C8B-B14F-4D97-AF65-F5344CB8AC3E}">
        <p14:creationId xmlns:p14="http://schemas.microsoft.com/office/powerpoint/2010/main" val="2724079914"/>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427</a:t>
            </a:fld>
            <a:endParaRPr lang="en-US" dirty="0"/>
          </a:p>
        </p:txBody>
      </p:sp>
    </p:spTree>
    <p:extLst>
      <p:ext uri="{BB962C8B-B14F-4D97-AF65-F5344CB8AC3E}">
        <p14:creationId xmlns:p14="http://schemas.microsoft.com/office/powerpoint/2010/main" val="2518535117"/>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428</a:t>
            </a:fld>
            <a:endParaRPr lang="en-US" dirty="0"/>
          </a:p>
        </p:txBody>
      </p:sp>
    </p:spTree>
    <p:extLst>
      <p:ext uri="{BB962C8B-B14F-4D97-AF65-F5344CB8AC3E}">
        <p14:creationId xmlns:p14="http://schemas.microsoft.com/office/powerpoint/2010/main" val="883300719"/>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429</a:t>
            </a:fld>
            <a:endParaRPr lang="en-US" dirty="0"/>
          </a:p>
        </p:txBody>
      </p:sp>
    </p:spTree>
    <p:extLst>
      <p:ext uri="{BB962C8B-B14F-4D97-AF65-F5344CB8AC3E}">
        <p14:creationId xmlns:p14="http://schemas.microsoft.com/office/powerpoint/2010/main" val="557779945"/>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430</a:t>
            </a:fld>
            <a:endParaRPr lang="en-US" dirty="0"/>
          </a:p>
        </p:txBody>
      </p:sp>
    </p:spTree>
    <p:extLst>
      <p:ext uri="{BB962C8B-B14F-4D97-AF65-F5344CB8AC3E}">
        <p14:creationId xmlns:p14="http://schemas.microsoft.com/office/powerpoint/2010/main" val="1777600839"/>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431</a:t>
            </a:fld>
            <a:endParaRPr lang="en-US" dirty="0"/>
          </a:p>
        </p:txBody>
      </p:sp>
    </p:spTree>
    <p:extLst>
      <p:ext uri="{BB962C8B-B14F-4D97-AF65-F5344CB8AC3E}">
        <p14:creationId xmlns:p14="http://schemas.microsoft.com/office/powerpoint/2010/main" val="1792055917"/>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432</a:t>
            </a:fld>
            <a:endParaRPr lang="en-US" dirty="0"/>
          </a:p>
        </p:txBody>
      </p:sp>
    </p:spTree>
    <p:extLst>
      <p:ext uri="{BB962C8B-B14F-4D97-AF65-F5344CB8AC3E}">
        <p14:creationId xmlns:p14="http://schemas.microsoft.com/office/powerpoint/2010/main" val="2427764511"/>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433</a:t>
            </a:fld>
            <a:endParaRPr lang="en-US" dirty="0"/>
          </a:p>
        </p:txBody>
      </p:sp>
    </p:spTree>
    <p:extLst>
      <p:ext uri="{BB962C8B-B14F-4D97-AF65-F5344CB8AC3E}">
        <p14:creationId xmlns:p14="http://schemas.microsoft.com/office/powerpoint/2010/main" val="3277498106"/>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434</a:t>
            </a:fld>
            <a:endParaRPr lang="en-US" dirty="0"/>
          </a:p>
        </p:txBody>
      </p:sp>
    </p:spTree>
    <p:extLst>
      <p:ext uri="{BB962C8B-B14F-4D97-AF65-F5344CB8AC3E}">
        <p14:creationId xmlns:p14="http://schemas.microsoft.com/office/powerpoint/2010/main" val="5438211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46</a:t>
            </a:fld>
            <a:endParaRPr lang="en-US" dirty="0"/>
          </a:p>
        </p:txBody>
      </p:sp>
    </p:spTree>
    <p:extLst>
      <p:ext uri="{BB962C8B-B14F-4D97-AF65-F5344CB8AC3E}">
        <p14:creationId xmlns:p14="http://schemas.microsoft.com/office/powerpoint/2010/main" val="760886367"/>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435</a:t>
            </a:fld>
            <a:endParaRPr lang="en-US" dirty="0"/>
          </a:p>
        </p:txBody>
      </p:sp>
    </p:spTree>
    <p:extLst>
      <p:ext uri="{BB962C8B-B14F-4D97-AF65-F5344CB8AC3E}">
        <p14:creationId xmlns:p14="http://schemas.microsoft.com/office/powerpoint/2010/main" val="53959897"/>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436</a:t>
            </a:fld>
            <a:endParaRPr lang="en-US" dirty="0"/>
          </a:p>
        </p:txBody>
      </p:sp>
    </p:spTree>
    <p:extLst>
      <p:ext uri="{BB962C8B-B14F-4D97-AF65-F5344CB8AC3E}">
        <p14:creationId xmlns:p14="http://schemas.microsoft.com/office/powerpoint/2010/main" val="2209044960"/>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copy workspaces or projects to e2studio on other computers we use the Import/Export functionality.</a:t>
            </a:r>
            <a:br>
              <a:rPr lang="en-US" dirty="0"/>
            </a:br>
            <a:r>
              <a:rPr lang="en-US" dirty="0"/>
              <a:t>Projects should be exported as Renesas Synergy Archive File</a:t>
            </a:r>
          </a:p>
        </p:txBody>
      </p:sp>
      <p:sp>
        <p:nvSpPr>
          <p:cNvPr id="4" name="Slide Number Placeholder 3"/>
          <p:cNvSpPr>
            <a:spLocks noGrp="1"/>
          </p:cNvSpPr>
          <p:nvPr>
            <p:ph type="sldNum" sz="quarter" idx="5"/>
          </p:nvPr>
        </p:nvSpPr>
        <p:spPr/>
        <p:txBody>
          <a:bodyPr/>
          <a:lstStyle/>
          <a:p>
            <a:fld id="{A425D16B-934A-4DDA-AA9D-F9317AC24A5D}" type="slidenum">
              <a:rPr lang="en-US" smtClean="0"/>
              <a:t>437</a:t>
            </a:fld>
            <a:endParaRPr lang="en-US" dirty="0"/>
          </a:p>
        </p:txBody>
      </p:sp>
    </p:spTree>
    <p:extLst>
      <p:ext uri="{BB962C8B-B14F-4D97-AF65-F5344CB8AC3E}">
        <p14:creationId xmlns:p14="http://schemas.microsoft.com/office/powerpoint/2010/main" val="2399624899"/>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438</a:t>
            </a:fld>
            <a:endParaRPr lang="en-US" dirty="0"/>
          </a:p>
        </p:txBody>
      </p:sp>
    </p:spTree>
    <p:extLst>
      <p:ext uri="{BB962C8B-B14F-4D97-AF65-F5344CB8AC3E}">
        <p14:creationId xmlns:p14="http://schemas.microsoft.com/office/powerpoint/2010/main" val="1770153774"/>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439</a:t>
            </a:fld>
            <a:endParaRPr lang="en-US" dirty="0"/>
          </a:p>
        </p:txBody>
      </p:sp>
    </p:spTree>
    <p:extLst>
      <p:ext uri="{BB962C8B-B14F-4D97-AF65-F5344CB8AC3E}">
        <p14:creationId xmlns:p14="http://schemas.microsoft.com/office/powerpoint/2010/main" val="4004618867"/>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440</a:t>
            </a:fld>
            <a:endParaRPr lang="en-US" dirty="0"/>
          </a:p>
        </p:txBody>
      </p:sp>
    </p:spTree>
    <p:extLst>
      <p:ext uri="{BB962C8B-B14F-4D97-AF65-F5344CB8AC3E}">
        <p14:creationId xmlns:p14="http://schemas.microsoft.com/office/powerpoint/2010/main" val="1301205418"/>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441</a:t>
            </a:fld>
            <a:endParaRPr lang="en-US" dirty="0"/>
          </a:p>
        </p:txBody>
      </p:sp>
    </p:spTree>
    <p:extLst>
      <p:ext uri="{BB962C8B-B14F-4D97-AF65-F5344CB8AC3E}">
        <p14:creationId xmlns:p14="http://schemas.microsoft.com/office/powerpoint/2010/main" val="1500254361"/>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442</a:t>
            </a:fld>
            <a:endParaRPr lang="en-US" dirty="0"/>
          </a:p>
        </p:txBody>
      </p:sp>
    </p:spTree>
    <p:extLst>
      <p:ext uri="{BB962C8B-B14F-4D97-AF65-F5344CB8AC3E}">
        <p14:creationId xmlns:p14="http://schemas.microsoft.com/office/powerpoint/2010/main" val="2733806849"/>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443</a:t>
            </a:fld>
            <a:endParaRPr lang="en-US" dirty="0"/>
          </a:p>
        </p:txBody>
      </p:sp>
    </p:spTree>
    <p:extLst>
      <p:ext uri="{BB962C8B-B14F-4D97-AF65-F5344CB8AC3E}">
        <p14:creationId xmlns:p14="http://schemas.microsoft.com/office/powerpoint/2010/main" val="3244149386"/>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444</a:t>
            </a:fld>
            <a:endParaRPr lang="en-US" dirty="0"/>
          </a:p>
        </p:txBody>
      </p:sp>
    </p:spTree>
    <p:extLst>
      <p:ext uri="{BB962C8B-B14F-4D97-AF65-F5344CB8AC3E}">
        <p14:creationId xmlns:p14="http://schemas.microsoft.com/office/powerpoint/2010/main" val="15202718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47</a:t>
            </a:fld>
            <a:endParaRPr lang="en-US" dirty="0"/>
          </a:p>
        </p:txBody>
      </p:sp>
    </p:spTree>
    <p:extLst>
      <p:ext uri="{BB962C8B-B14F-4D97-AF65-F5344CB8AC3E}">
        <p14:creationId xmlns:p14="http://schemas.microsoft.com/office/powerpoint/2010/main" val="1468809882"/>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445</a:t>
            </a:fld>
            <a:endParaRPr lang="en-US" dirty="0"/>
          </a:p>
        </p:txBody>
      </p:sp>
    </p:spTree>
    <p:extLst>
      <p:ext uri="{BB962C8B-B14F-4D97-AF65-F5344CB8AC3E}">
        <p14:creationId xmlns:p14="http://schemas.microsoft.com/office/powerpoint/2010/main" val="1906562079"/>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446</a:t>
            </a:fld>
            <a:endParaRPr lang="en-US" dirty="0"/>
          </a:p>
        </p:txBody>
      </p:sp>
    </p:spTree>
    <p:extLst>
      <p:ext uri="{BB962C8B-B14F-4D97-AF65-F5344CB8AC3E}">
        <p14:creationId xmlns:p14="http://schemas.microsoft.com/office/powerpoint/2010/main" val="3216727714"/>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447</a:t>
            </a:fld>
            <a:endParaRPr lang="en-US" dirty="0"/>
          </a:p>
        </p:txBody>
      </p:sp>
    </p:spTree>
    <p:extLst>
      <p:ext uri="{BB962C8B-B14F-4D97-AF65-F5344CB8AC3E}">
        <p14:creationId xmlns:p14="http://schemas.microsoft.com/office/powerpoint/2010/main" val="2206311644"/>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448</a:t>
            </a:fld>
            <a:endParaRPr lang="en-US" dirty="0"/>
          </a:p>
        </p:txBody>
      </p:sp>
    </p:spTree>
    <p:extLst>
      <p:ext uri="{BB962C8B-B14F-4D97-AF65-F5344CB8AC3E}">
        <p14:creationId xmlns:p14="http://schemas.microsoft.com/office/powerpoint/2010/main" val="2740382012"/>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449</a:t>
            </a:fld>
            <a:endParaRPr lang="en-US" dirty="0"/>
          </a:p>
        </p:txBody>
      </p:sp>
    </p:spTree>
    <p:extLst>
      <p:ext uri="{BB962C8B-B14F-4D97-AF65-F5344CB8AC3E}">
        <p14:creationId xmlns:p14="http://schemas.microsoft.com/office/powerpoint/2010/main" val="2931767058"/>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450</a:t>
            </a:fld>
            <a:endParaRPr lang="en-US" dirty="0"/>
          </a:p>
        </p:txBody>
      </p:sp>
    </p:spTree>
    <p:extLst>
      <p:ext uri="{BB962C8B-B14F-4D97-AF65-F5344CB8AC3E}">
        <p14:creationId xmlns:p14="http://schemas.microsoft.com/office/powerpoint/2010/main" val="38200638"/>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451</a:t>
            </a:fld>
            <a:endParaRPr lang="en-US" dirty="0"/>
          </a:p>
        </p:txBody>
      </p:sp>
    </p:spTree>
    <p:extLst>
      <p:ext uri="{BB962C8B-B14F-4D97-AF65-F5344CB8AC3E}">
        <p14:creationId xmlns:p14="http://schemas.microsoft.com/office/powerpoint/2010/main" val="3695596328"/>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452</a:t>
            </a:fld>
            <a:endParaRPr lang="en-US" dirty="0"/>
          </a:p>
        </p:txBody>
      </p:sp>
    </p:spTree>
    <p:extLst>
      <p:ext uri="{BB962C8B-B14F-4D97-AF65-F5344CB8AC3E}">
        <p14:creationId xmlns:p14="http://schemas.microsoft.com/office/powerpoint/2010/main" val="1303442621"/>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453</a:t>
            </a:fld>
            <a:endParaRPr lang="en-US" dirty="0"/>
          </a:p>
        </p:txBody>
      </p:sp>
    </p:spTree>
    <p:extLst>
      <p:ext uri="{BB962C8B-B14F-4D97-AF65-F5344CB8AC3E}">
        <p14:creationId xmlns:p14="http://schemas.microsoft.com/office/powerpoint/2010/main" val="2512329067"/>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454</a:t>
            </a:fld>
            <a:endParaRPr lang="en-US" dirty="0"/>
          </a:p>
        </p:txBody>
      </p:sp>
    </p:spTree>
    <p:extLst>
      <p:ext uri="{BB962C8B-B14F-4D97-AF65-F5344CB8AC3E}">
        <p14:creationId xmlns:p14="http://schemas.microsoft.com/office/powerpoint/2010/main" val="23340154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48</a:t>
            </a:fld>
            <a:endParaRPr lang="en-US" dirty="0"/>
          </a:p>
        </p:txBody>
      </p:sp>
    </p:spTree>
    <p:extLst>
      <p:ext uri="{BB962C8B-B14F-4D97-AF65-F5344CB8AC3E}">
        <p14:creationId xmlns:p14="http://schemas.microsoft.com/office/powerpoint/2010/main" val="555942562"/>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455</a:t>
            </a:fld>
            <a:endParaRPr lang="en-US" dirty="0"/>
          </a:p>
        </p:txBody>
      </p:sp>
    </p:spTree>
    <p:extLst>
      <p:ext uri="{BB962C8B-B14F-4D97-AF65-F5344CB8AC3E}">
        <p14:creationId xmlns:p14="http://schemas.microsoft.com/office/powerpoint/2010/main" val="2127390796"/>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456</a:t>
            </a:fld>
            <a:endParaRPr lang="en-US" dirty="0"/>
          </a:p>
        </p:txBody>
      </p:sp>
    </p:spTree>
    <p:extLst>
      <p:ext uri="{BB962C8B-B14F-4D97-AF65-F5344CB8AC3E}">
        <p14:creationId xmlns:p14="http://schemas.microsoft.com/office/powerpoint/2010/main" val="2980971630"/>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457</a:t>
            </a:fld>
            <a:endParaRPr lang="en-US" dirty="0"/>
          </a:p>
        </p:txBody>
      </p:sp>
    </p:spTree>
    <p:extLst>
      <p:ext uri="{BB962C8B-B14F-4D97-AF65-F5344CB8AC3E}">
        <p14:creationId xmlns:p14="http://schemas.microsoft.com/office/powerpoint/2010/main" val="3252369531"/>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458</a:t>
            </a:fld>
            <a:endParaRPr lang="en-US" dirty="0"/>
          </a:p>
        </p:txBody>
      </p:sp>
    </p:spTree>
    <p:extLst>
      <p:ext uri="{BB962C8B-B14F-4D97-AF65-F5344CB8AC3E}">
        <p14:creationId xmlns:p14="http://schemas.microsoft.com/office/powerpoint/2010/main" val="610054005"/>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459</a:t>
            </a:fld>
            <a:endParaRPr lang="en-US" dirty="0"/>
          </a:p>
        </p:txBody>
      </p:sp>
    </p:spTree>
    <p:extLst>
      <p:ext uri="{BB962C8B-B14F-4D97-AF65-F5344CB8AC3E}">
        <p14:creationId xmlns:p14="http://schemas.microsoft.com/office/powerpoint/2010/main" val="2962564025"/>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460</a:t>
            </a:fld>
            <a:endParaRPr lang="en-US" dirty="0"/>
          </a:p>
        </p:txBody>
      </p:sp>
    </p:spTree>
    <p:extLst>
      <p:ext uri="{BB962C8B-B14F-4D97-AF65-F5344CB8AC3E}">
        <p14:creationId xmlns:p14="http://schemas.microsoft.com/office/powerpoint/2010/main" val="140214503"/>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461</a:t>
            </a:fld>
            <a:endParaRPr lang="en-US" dirty="0"/>
          </a:p>
        </p:txBody>
      </p:sp>
    </p:spTree>
    <p:extLst>
      <p:ext uri="{BB962C8B-B14F-4D97-AF65-F5344CB8AC3E}">
        <p14:creationId xmlns:p14="http://schemas.microsoft.com/office/powerpoint/2010/main" val="1385505243"/>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462</a:t>
            </a:fld>
            <a:endParaRPr lang="en-US" dirty="0"/>
          </a:p>
        </p:txBody>
      </p:sp>
    </p:spTree>
    <p:extLst>
      <p:ext uri="{BB962C8B-B14F-4D97-AF65-F5344CB8AC3E}">
        <p14:creationId xmlns:p14="http://schemas.microsoft.com/office/powerpoint/2010/main" val="3207105882"/>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463</a:t>
            </a:fld>
            <a:endParaRPr lang="en-US" dirty="0"/>
          </a:p>
        </p:txBody>
      </p:sp>
    </p:spTree>
    <p:extLst>
      <p:ext uri="{BB962C8B-B14F-4D97-AF65-F5344CB8AC3E}">
        <p14:creationId xmlns:p14="http://schemas.microsoft.com/office/powerpoint/2010/main" val="1906898884"/>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464</a:t>
            </a:fld>
            <a:endParaRPr lang="en-US" dirty="0"/>
          </a:p>
        </p:txBody>
      </p:sp>
    </p:spTree>
    <p:extLst>
      <p:ext uri="{BB962C8B-B14F-4D97-AF65-F5344CB8AC3E}">
        <p14:creationId xmlns:p14="http://schemas.microsoft.com/office/powerpoint/2010/main" val="16828083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49</a:t>
            </a:fld>
            <a:endParaRPr lang="en-US" dirty="0"/>
          </a:p>
        </p:txBody>
      </p:sp>
    </p:spTree>
    <p:extLst>
      <p:ext uri="{BB962C8B-B14F-4D97-AF65-F5344CB8AC3E}">
        <p14:creationId xmlns:p14="http://schemas.microsoft.com/office/powerpoint/2010/main" val="427651609"/>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465</a:t>
            </a:fld>
            <a:endParaRPr lang="en-US" dirty="0"/>
          </a:p>
        </p:txBody>
      </p:sp>
    </p:spTree>
    <p:extLst>
      <p:ext uri="{BB962C8B-B14F-4D97-AF65-F5344CB8AC3E}">
        <p14:creationId xmlns:p14="http://schemas.microsoft.com/office/powerpoint/2010/main" val="2609674089"/>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466</a:t>
            </a:fld>
            <a:endParaRPr lang="en-US" dirty="0"/>
          </a:p>
        </p:txBody>
      </p:sp>
    </p:spTree>
    <p:extLst>
      <p:ext uri="{BB962C8B-B14F-4D97-AF65-F5344CB8AC3E}">
        <p14:creationId xmlns:p14="http://schemas.microsoft.com/office/powerpoint/2010/main" val="821786312"/>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467</a:t>
            </a:fld>
            <a:endParaRPr lang="en-US" dirty="0"/>
          </a:p>
        </p:txBody>
      </p:sp>
    </p:spTree>
    <p:extLst>
      <p:ext uri="{BB962C8B-B14F-4D97-AF65-F5344CB8AC3E}">
        <p14:creationId xmlns:p14="http://schemas.microsoft.com/office/powerpoint/2010/main" val="4027569695"/>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468</a:t>
            </a:fld>
            <a:endParaRPr lang="en-US" dirty="0"/>
          </a:p>
        </p:txBody>
      </p:sp>
    </p:spTree>
    <p:extLst>
      <p:ext uri="{BB962C8B-B14F-4D97-AF65-F5344CB8AC3E}">
        <p14:creationId xmlns:p14="http://schemas.microsoft.com/office/powerpoint/2010/main" val="3731976984"/>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469</a:t>
            </a:fld>
            <a:endParaRPr lang="en-US" dirty="0"/>
          </a:p>
        </p:txBody>
      </p:sp>
    </p:spTree>
    <p:extLst>
      <p:ext uri="{BB962C8B-B14F-4D97-AF65-F5344CB8AC3E}">
        <p14:creationId xmlns:p14="http://schemas.microsoft.com/office/powerpoint/2010/main" val="1280956136"/>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470</a:t>
            </a:fld>
            <a:endParaRPr lang="en-US" dirty="0"/>
          </a:p>
        </p:txBody>
      </p:sp>
    </p:spTree>
    <p:extLst>
      <p:ext uri="{BB962C8B-B14F-4D97-AF65-F5344CB8AC3E}">
        <p14:creationId xmlns:p14="http://schemas.microsoft.com/office/powerpoint/2010/main" val="366853377"/>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471</a:t>
            </a:fld>
            <a:endParaRPr lang="en-US" dirty="0"/>
          </a:p>
        </p:txBody>
      </p:sp>
    </p:spTree>
    <p:extLst>
      <p:ext uri="{BB962C8B-B14F-4D97-AF65-F5344CB8AC3E}">
        <p14:creationId xmlns:p14="http://schemas.microsoft.com/office/powerpoint/2010/main" val="3599409252"/>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472</a:t>
            </a:fld>
            <a:endParaRPr lang="en-US" dirty="0"/>
          </a:p>
        </p:txBody>
      </p:sp>
    </p:spTree>
    <p:extLst>
      <p:ext uri="{BB962C8B-B14F-4D97-AF65-F5344CB8AC3E}">
        <p14:creationId xmlns:p14="http://schemas.microsoft.com/office/powerpoint/2010/main" val="2662820824"/>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473</a:t>
            </a:fld>
            <a:endParaRPr lang="en-US" dirty="0"/>
          </a:p>
        </p:txBody>
      </p:sp>
    </p:spTree>
    <p:extLst>
      <p:ext uri="{BB962C8B-B14F-4D97-AF65-F5344CB8AC3E}">
        <p14:creationId xmlns:p14="http://schemas.microsoft.com/office/powerpoint/2010/main" val="860335264"/>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474</a:t>
            </a:fld>
            <a:endParaRPr lang="en-US" dirty="0"/>
          </a:p>
        </p:txBody>
      </p:sp>
    </p:spTree>
    <p:extLst>
      <p:ext uri="{BB962C8B-B14F-4D97-AF65-F5344CB8AC3E}">
        <p14:creationId xmlns:p14="http://schemas.microsoft.com/office/powerpoint/2010/main" val="406897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50</a:t>
            </a:fld>
            <a:endParaRPr lang="en-US" dirty="0"/>
          </a:p>
        </p:txBody>
      </p:sp>
    </p:spTree>
    <p:extLst>
      <p:ext uri="{BB962C8B-B14F-4D97-AF65-F5344CB8AC3E}">
        <p14:creationId xmlns:p14="http://schemas.microsoft.com/office/powerpoint/2010/main" val="123608687"/>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475</a:t>
            </a:fld>
            <a:endParaRPr lang="en-US" dirty="0"/>
          </a:p>
        </p:txBody>
      </p:sp>
    </p:spTree>
    <p:extLst>
      <p:ext uri="{BB962C8B-B14F-4D97-AF65-F5344CB8AC3E}">
        <p14:creationId xmlns:p14="http://schemas.microsoft.com/office/powerpoint/2010/main" val="1526521887"/>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476</a:t>
            </a:fld>
            <a:endParaRPr lang="en-US" dirty="0"/>
          </a:p>
        </p:txBody>
      </p:sp>
    </p:spTree>
    <p:extLst>
      <p:ext uri="{BB962C8B-B14F-4D97-AF65-F5344CB8AC3E}">
        <p14:creationId xmlns:p14="http://schemas.microsoft.com/office/powerpoint/2010/main" val="255120359"/>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477</a:t>
            </a:fld>
            <a:endParaRPr lang="en-US" dirty="0"/>
          </a:p>
        </p:txBody>
      </p:sp>
    </p:spTree>
    <p:extLst>
      <p:ext uri="{BB962C8B-B14F-4D97-AF65-F5344CB8AC3E}">
        <p14:creationId xmlns:p14="http://schemas.microsoft.com/office/powerpoint/2010/main" val="2529439479"/>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478</a:t>
            </a:fld>
            <a:endParaRPr lang="en-US" dirty="0"/>
          </a:p>
        </p:txBody>
      </p:sp>
    </p:spTree>
    <p:extLst>
      <p:ext uri="{BB962C8B-B14F-4D97-AF65-F5344CB8AC3E}">
        <p14:creationId xmlns:p14="http://schemas.microsoft.com/office/powerpoint/2010/main" val="2210767917"/>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479</a:t>
            </a:fld>
            <a:endParaRPr lang="en-US" dirty="0"/>
          </a:p>
        </p:txBody>
      </p:sp>
    </p:spTree>
    <p:extLst>
      <p:ext uri="{BB962C8B-B14F-4D97-AF65-F5344CB8AC3E}">
        <p14:creationId xmlns:p14="http://schemas.microsoft.com/office/powerpoint/2010/main" val="2775296189"/>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480</a:t>
            </a:fld>
            <a:endParaRPr lang="en-US" dirty="0"/>
          </a:p>
        </p:txBody>
      </p:sp>
    </p:spTree>
    <p:extLst>
      <p:ext uri="{BB962C8B-B14F-4D97-AF65-F5344CB8AC3E}">
        <p14:creationId xmlns:p14="http://schemas.microsoft.com/office/powerpoint/2010/main" val="934709156"/>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481</a:t>
            </a:fld>
            <a:endParaRPr lang="en-US" dirty="0"/>
          </a:p>
        </p:txBody>
      </p:sp>
    </p:spTree>
    <p:extLst>
      <p:ext uri="{BB962C8B-B14F-4D97-AF65-F5344CB8AC3E}">
        <p14:creationId xmlns:p14="http://schemas.microsoft.com/office/powerpoint/2010/main" val="2762256218"/>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482</a:t>
            </a:fld>
            <a:endParaRPr lang="en-US" dirty="0"/>
          </a:p>
        </p:txBody>
      </p:sp>
    </p:spTree>
    <p:extLst>
      <p:ext uri="{BB962C8B-B14F-4D97-AF65-F5344CB8AC3E}">
        <p14:creationId xmlns:p14="http://schemas.microsoft.com/office/powerpoint/2010/main" val="608740606"/>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483</a:t>
            </a:fld>
            <a:endParaRPr lang="en-US" dirty="0"/>
          </a:p>
        </p:txBody>
      </p:sp>
    </p:spTree>
    <p:extLst>
      <p:ext uri="{BB962C8B-B14F-4D97-AF65-F5344CB8AC3E}">
        <p14:creationId xmlns:p14="http://schemas.microsoft.com/office/powerpoint/2010/main" val="3297718021"/>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484</a:t>
            </a:fld>
            <a:endParaRPr lang="en-US" dirty="0"/>
          </a:p>
        </p:txBody>
      </p:sp>
    </p:spTree>
    <p:extLst>
      <p:ext uri="{BB962C8B-B14F-4D97-AF65-F5344CB8AC3E}">
        <p14:creationId xmlns:p14="http://schemas.microsoft.com/office/powerpoint/2010/main" val="29892107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51</a:t>
            </a:fld>
            <a:endParaRPr lang="en-US" dirty="0"/>
          </a:p>
        </p:txBody>
      </p:sp>
    </p:spTree>
    <p:extLst>
      <p:ext uri="{BB962C8B-B14F-4D97-AF65-F5344CB8AC3E}">
        <p14:creationId xmlns:p14="http://schemas.microsoft.com/office/powerpoint/2010/main" val="3883297309"/>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485</a:t>
            </a:fld>
            <a:endParaRPr lang="en-US" dirty="0"/>
          </a:p>
        </p:txBody>
      </p:sp>
    </p:spTree>
    <p:extLst>
      <p:ext uri="{BB962C8B-B14F-4D97-AF65-F5344CB8AC3E}">
        <p14:creationId xmlns:p14="http://schemas.microsoft.com/office/powerpoint/2010/main" val="1540675319"/>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486</a:t>
            </a:fld>
            <a:endParaRPr lang="en-US" dirty="0"/>
          </a:p>
        </p:txBody>
      </p:sp>
    </p:spTree>
    <p:extLst>
      <p:ext uri="{BB962C8B-B14F-4D97-AF65-F5344CB8AC3E}">
        <p14:creationId xmlns:p14="http://schemas.microsoft.com/office/powerpoint/2010/main" val="3247114710"/>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The file lab3_images.zip is made available to students. It contains the file images.c that should be included in Lab3 project as part of the source files. </a:t>
            </a:r>
          </a:p>
          <a:p>
            <a:r>
              <a:rPr lang="pt-BR" dirty="0"/>
              <a:t>images.c has the definition of two test images: image0 and image1 (see next slide)</a:t>
            </a:r>
          </a:p>
        </p:txBody>
      </p:sp>
      <p:sp>
        <p:nvSpPr>
          <p:cNvPr id="4" name="Slide Number Placeholder 3"/>
          <p:cNvSpPr>
            <a:spLocks noGrp="1"/>
          </p:cNvSpPr>
          <p:nvPr>
            <p:ph type="sldNum" sz="quarter" idx="5"/>
          </p:nvPr>
        </p:nvSpPr>
        <p:spPr/>
        <p:txBody>
          <a:bodyPr/>
          <a:lstStyle/>
          <a:p>
            <a:fld id="{A425D16B-934A-4DDA-AA9D-F9317AC24A5D}" type="slidenum">
              <a:rPr lang="en-US" smtClean="0"/>
              <a:t>487</a:t>
            </a:fld>
            <a:endParaRPr lang="en-US" dirty="0"/>
          </a:p>
        </p:txBody>
      </p:sp>
    </p:spTree>
    <p:extLst>
      <p:ext uri="{BB962C8B-B14F-4D97-AF65-F5344CB8AC3E}">
        <p14:creationId xmlns:p14="http://schemas.microsoft.com/office/powerpoint/2010/main" val="1264072942"/>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Histograms were build by copying the values from the virtual console of e2studio into an excel spreadsheet and generating a chart.</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488</a:t>
            </a:fld>
            <a:endParaRPr lang="en-US" dirty="0"/>
          </a:p>
        </p:txBody>
      </p:sp>
    </p:spTree>
    <p:extLst>
      <p:ext uri="{BB962C8B-B14F-4D97-AF65-F5344CB8AC3E}">
        <p14:creationId xmlns:p14="http://schemas.microsoft.com/office/powerpoint/2010/main" val="2992979378"/>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489</a:t>
            </a:fld>
            <a:endParaRPr lang="en-US" dirty="0"/>
          </a:p>
        </p:txBody>
      </p:sp>
    </p:spTree>
    <p:extLst>
      <p:ext uri="{BB962C8B-B14F-4D97-AF65-F5344CB8AC3E}">
        <p14:creationId xmlns:p14="http://schemas.microsoft.com/office/powerpoint/2010/main" val="2784134994"/>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490</a:t>
            </a:fld>
            <a:endParaRPr lang="en-US" dirty="0"/>
          </a:p>
        </p:txBody>
      </p:sp>
    </p:spTree>
    <p:extLst>
      <p:ext uri="{BB962C8B-B14F-4D97-AF65-F5344CB8AC3E}">
        <p14:creationId xmlns:p14="http://schemas.microsoft.com/office/powerpoint/2010/main" val="4186390477"/>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491</a:t>
            </a:fld>
            <a:endParaRPr lang="en-US" dirty="0"/>
          </a:p>
        </p:txBody>
      </p:sp>
    </p:spTree>
    <p:extLst>
      <p:ext uri="{BB962C8B-B14F-4D97-AF65-F5344CB8AC3E}">
        <p14:creationId xmlns:p14="http://schemas.microsoft.com/office/powerpoint/2010/main" val="399166606"/>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492</a:t>
            </a:fld>
            <a:endParaRPr lang="en-US" dirty="0"/>
          </a:p>
        </p:txBody>
      </p:sp>
    </p:spTree>
    <p:extLst>
      <p:ext uri="{BB962C8B-B14F-4D97-AF65-F5344CB8AC3E}">
        <p14:creationId xmlns:p14="http://schemas.microsoft.com/office/powerpoint/2010/main" val="1292443666"/>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493</a:t>
            </a:fld>
            <a:endParaRPr lang="en-US" dirty="0"/>
          </a:p>
        </p:txBody>
      </p:sp>
    </p:spTree>
    <p:extLst>
      <p:ext uri="{BB962C8B-B14F-4D97-AF65-F5344CB8AC3E}">
        <p14:creationId xmlns:p14="http://schemas.microsoft.com/office/powerpoint/2010/main" val="256836277"/>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494</a:t>
            </a:fld>
            <a:endParaRPr lang="en-US" dirty="0"/>
          </a:p>
        </p:txBody>
      </p:sp>
    </p:spTree>
    <p:extLst>
      <p:ext uri="{BB962C8B-B14F-4D97-AF65-F5344CB8AC3E}">
        <p14:creationId xmlns:p14="http://schemas.microsoft.com/office/powerpoint/2010/main" val="25396037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52</a:t>
            </a:fld>
            <a:endParaRPr lang="en-US" dirty="0"/>
          </a:p>
        </p:txBody>
      </p:sp>
    </p:spTree>
    <p:extLst>
      <p:ext uri="{BB962C8B-B14F-4D97-AF65-F5344CB8AC3E}">
        <p14:creationId xmlns:p14="http://schemas.microsoft.com/office/powerpoint/2010/main" val="518200837"/>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495</a:t>
            </a:fld>
            <a:endParaRPr lang="en-US" dirty="0"/>
          </a:p>
        </p:txBody>
      </p:sp>
    </p:spTree>
    <p:extLst>
      <p:ext uri="{BB962C8B-B14F-4D97-AF65-F5344CB8AC3E}">
        <p14:creationId xmlns:p14="http://schemas.microsoft.com/office/powerpoint/2010/main" val="3486876978"/>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496</a:t>
            </a:fld>
            <a:endParaRPr lang="en-US" dirty="0"/>
          </a:p>
        </p:txBody>
      </p:sp>
    </p:spTree>
    <p:extLst>
      <p:ext uri="{BB962C8B-B14F-4D97-AF65-F5344CB8AC3E}">
        <p14:creationId xmlns:p14="http://schemas.microsoft.com/office/powerpoint/2010/main" val="175738136"/>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497</a:t>
            </a:fld>
            <a:endParaRPr lang="en-US" dirty="0"/>
          </a:p>
        </p:txBody>
      </p:sp>
    </p:spTree>
    <p:extLst>
      <p:ext uri="{BB962C8B-B14F-4D97-AF65-F5344CB8AC3E}">
        <p14:creationId xmlns:p14="http://schemas.microsoft.com/office/powerpoint/2010/main" val="4145430197"/>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498</a:t>
            </a:fld>
            <a:endParaRPr lang="en-US" dirty="0"/>
          </a:p>
        </p:txBody>
      </p:sp>
    </p:spTree>
    <p:extLst>
      <p:ext uri="{BB962C8B-B14F-4D97-AF65-F5344CB8AC3E}">
        <p14:creationId xmlns:p14="http://schemas.microsoft.com/office/powerpoint/2010/main" val="3078641728"/>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499</a:t>
            </a:fld>
            <a:endParaRPr lang="en-US" dirty="0"/>
          </a:p>
        </p:txBody>
      </p:sp>
    </p:spTree>
    <p:extLst>
      <p:ext uri="{BB962C8B-B14F-4D97-AF65-F5344CB8AC3E}">
        <p14:creationId xmlns:p14="http://schemas.microsoft.com/office/powerpoint/2010/main" val="3651618540"/>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500</a:t>
            </a:fld>
            <a:endParaRPr lang="en-US" dirty="0"/>
          </a:p>
        </p:txBody>
      </p:sp>
    </p:spTree>
    <p:extLst>
      <p:ext uri="{BB962C8B-B14F-4D97-AF65-F5344CB8AC3E}">
        <p14:creationId xmlns:p14="http://schemas.microsoft.com/office/powerpoint/2010/main" val="2442099646"/>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501</a:t>
            </a:fld>
            <a:endParaRPr lang="en-US" dirty="0"/>
          </a:p>
        </p:txBody>
      </p:sp>
    </p:spTree>
    <p:extLst>
      <p:ext uri="{BB962C8B-B14F-4D97-AF65-F5344CB8AC3E}">
        <p14:creationId xmlns:p14="http://schemas.microsoft.com/office/powerpoint/2010/main" val="2182730864"/>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502</a:t>
            </a:fld>
            <a:endParaRPr lang="en-US" dirty="0"/>
          </a:p>
        </p:txBody>
      </p:sp>
    </p:spTree>
    <p:extLst>
      <p:ext uri="{BB962C8B-B14F-4D97-AF65-F5344CB8AC3E}">
        <p14:creationId xmlns:p14="http://schemas.microsoft.com/office/powerpoint/2010/main" val="1900674681"/>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503</a:t>
            </a:fld>
            <a:endParaRPr lang="en-US" dirty="0"/>
          </a:p>
        </p:txBody>
      </p:sp>
    </p:spTree>
    <p:extLst>
      <p:ext uri="{BB962C8B-B14F-4D97-AF65-F5344CB8AC3E}">
        <p14:creationId xmlns:p14="http://schemas.microsoft.com/office/powerpoint/2010/main" val="2873677824"/>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504</a:t>
            </a:fld>
            <a:endParaRPr lang="en-US" dirty="0"/>
          </a:p>
        </p:txBody>
      </p:sp>
    </p:spTree>
    <p:extLst>
      <p:ext uri="{BB962C8B-B14F-4D97-AF65-F5344CB8AC3E}">
        <p14:creationId xmlns:p14="http://schemas.microsoft.com/office/powerpoint/2010/main" val="1987086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8</a:t>
            </a:fld>
            <a:endParaRPr lang="en-US" dirty="0"/>
          </a:p>
        </p:txBody>
      </p:sp>
    </p:spTree>
    <p:extLst>
      <p:ext uri="{BB962C8B-B14F-4D97-AF65-F5344CB8AC3E}">
        <p14:creationId xmlns:p14="http://schemas.microsoft.com/office/powerpoint/2010/main" val="14169831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53</a:t>
            </a:fld>
            <a:endParaRPr lang="en-US" dirty="0"/>
          </a:p>
        </p:txBody>
      </p:sp>
    </p:spTree>
    <p:extLst>
      <p:ext uri="{BB962C8B-B14F-4D97-AF65-F5344CB8AC3E}">
        <p14:creationId xmlns:p14="http://schemas.microsoft.com/office/powerpoint/2010/main" val="1742883491"/>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505</a:t>
            </a:fld>
            <a:endParaRPr lang="en-US" dirty="0"/>
          </a:p>
        </p:txBody>
      </p:sp>
    </p:spTree>
    <p:extLst>
      <p:ext uri="{BB962C8B-B14F-4D97-AF65-F5344CB8AC3E}">
        <p14:creationId xmlns:p14="http://schemas.microsoft.com/office/powerpoint/2010/main" val="1485033146"/>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506</a:t>
            </a:fld>
            <a:endParaRPr lang="en-US" dirty="0"/>
          </a:p>
        </p:txBody>
      </p:sp>
    </p:spTree>
    <p:extLst>
      <p:ext uri="{BB962C8B-B14F-4D97-AF65-F5344CB8AC3E}">
        <p14:creationId xmlns:p14="http://schemas.microsoft.com/office/powerpoint/2010/main" val="90131760"/>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507</a:t>
            </a:fld>
            <a:endParaRPr lang="en-US" dirty="0"/>
          </a:p>
        </p:txBody>
      </p:sp>
    </p:spTree>
    <p:extLst>
      <p:ext uri="{BB962C8B-B14F-4D97-AF65-F5344CB8AC3E}">
        <p14:creationId xmlns:p14="http://schemas.microsoft.com/office/powerpoint/2010/main" val="2379816385"/>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508</a:t>
            </a:fld>
            <a:endParaRPr lang="en-US" dirty="0"/>
          </a:p>
        </p:txBody>
      </p:sp>
    </p:spTree>
    <p:extLst>
      <p:ext uri="{BB962C8B-B14F-4D97-AF65-F5344CB8AC3E}">
        <p14:creationId xmlns:p14="http://schemas.microsoft.com/office/powerpoint/2010/main" val="244095447"/>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509</a:t>
            </a:fld>
            <a:endParaRPr lang="en-US" dirty="0"/>
          </a:p>
        </p:txBody>
      </p:sp>
    </p:spTree>
    <p:extLst>
      <p:ext uri="{BB962C8B-B14F-4D97-AF65-F5344CB8AC3E}">
        <p14:creationId xmlns:p14="http://schemas.microsoft.com/office/powerpoint/2010/main" val="158508339"/>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510</a:t>
            </a:fld>
            <a:endParaRPr lang="en-US" dirty="0"/>
          </a:p>
        </p:txBody>
      </p:sp>
    </p:spTree>
    <p:extLst>
      <p:ext uri="{BB962C8B-B14F-4D97-AF65-F5344CB8AC3E}">
        <p14:creationId xmlns:p14="http://schemas.microsoft.com/office/powerpoint/2010/main" val="4066023578"/>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511</a:t>
            </a:fld>
            <a:endParaRPr lang="en-US" dirty="0"/>
          </a:p>
        </p:txBody>
      </p:sp>
    </p:spTree>
    <p:extLst>
      <p:ext uri="{BB962C8B-B14F-4D97-AF65-F5344CB8AC3E}">
        <p14:creationId xmlns:p14="http://schemas.microsoft.com/office/powerpoint/2010/main" val="1050450505"/>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512</a:t>
            </a:fld>
            <a:endParaRPr lang="en-US" dirty="0"/>
          </a:p>
        </p:txBody>
      </p:sp>
    </p:spTree>
    <p:extLst>
      <p:ext uri="{BB962C8B-B14F-4D97-AF65-F5344CB8AC3E}">
        <p14:creationId xmlns:p14="http://schemas.microsoft.com/office/powerpoint/2010/main" val="1237280526"/>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513</a:t>
            </a:fld>
            <a:endParaRPr lang="en-US" dirty="0"/>
          </a:p>
        </p:txBody>
      </p:sp>
    </p:spTree>
    <p:extLst>
      <p:ext uri="{BB962C8B-B14F-4D97-AF65-F5344CB8AC3E}">
        <p14:creationId xmlns:p14="http://schemas.microsoft.com/office/powerpoint/2010/main" val="791345513"/>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514</a:t>
            </a:fld>
            <a:endParaRPr lang="en-US" dirty="0"/>
          </a:p>
        </p:txBody>
      </p:sp>
    </p:spTree>
    <p:extLst>
      <p:ext uri="{BB962C8B-B14F-4D97-AF65-F5344CB8AC3E}">
        <p14:creationId xmlns:p14="http://schemas.microsoft.com/office/powerpoint/2010/main" val="23952433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54</a:t>
            </a:fld>
            <a:endParaRPr lang="en-US" dirty="0"/>
          </a:p>
        </p:txBody>
      </p:sp>
    </p:spTree>
    <p:extLst>
      <p:ext uri="{BB962C8B-B14F-4D97-AF65-F5344CB8AC3E}">
        <p14:creationId xmlns:p14="http://schemas.microsoft.com/office/powerpoint/2010/main" val="316541329"/>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515</a:t>
            </a:fld>
            <a:endParaRPr lang="en-US" dirty="0"/>
          </a:p>
        </p:txBody>
      </p:sp>
    </p:spTree>
    <p:extLst>
      <p:ext uri="{BB962C8B-B14F-4D97-AF65-F5344CB8AC3E}">
        <p14:creationId xmlns:p14="http://schemas.microsoft.com/office/powerpoint/2010/main" val="390919211"/>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516</a:t>
            </a:fld>
            <a:endParaRPr lang="en-US" dirty="0"/>
          </a:p>
        </p:txBody>
      </p:sp>
    </p:spTree>
    <p:extLst>
      <p:ext uri="{BB962C8B-B14F-4D97-AF65-F5344CB8AC3E}">
        <p14:creationId xmlns:p14="http://schemas.microsoft.com/office/powerpoint/2010/main" val="559283957"/>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517</a:t>
            </a:fld>
            <a:endParaRPr lang="en-US" dirty="0"/>
          </a:p>
        </p:txBody>
      </p:sp>
    </p:spTree>
    <p:extLst>
      <p:ext uri="{BB962C8B-B14F-4D97-AF65-F5344CB8AC3E}">
        <p14:creationId xmlns:p14="http://schemas.microsoft.com/office/powerpoint/2010/main" val="1493008529"/>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518</a:t>
            </a:fld>
            <a:endParaRPr lang="en-US" dirty="0"/>
          </a:p>
        </p:txBody>
      </p:sp>
    </p:spTree>
    <p:extLst>
      <p:ext uri="{BB962C8B-B14F-4D97-AF65-F5344CB8AC3E}">
        <p14:creationId xmlns:p14="http://schemas.microsoft.com/office/powerpoint/2010/main" val="4268967161"/>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519</a:t>
            </a:fld>
            <a:endParaRPr lang="en-US" dirty="0"/>
          </a:p>
        </p:txBody>
      </p:sp>
    </p:spTree>
    <p:extLst>
      <p:ext uri="{BB962C8B-B14F-4D97-AF65-F5344CB8AC3E}">
        <p14:creationId xmlns:p14="http://schemas.microsoft.com/office/powerpoint/2010/main" val="1426226890"/>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520</a:t>
            </a:fld>
            <a:endParaRPr lang="en-US" dirty="0"/>
          </a:p>
        </p:txBody>
      </p:sp>
    </p:spTree>
    <p:extLst>
      <p:ext uri="{BB962C8B-B14F-4D97-AF65-F5344CB8AC3E}">
        <p14:creationId xmlns:p14="http://schemas.microsoft.com/office/powerpoint/2010/main" val="362548769"/>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521</a:t>
            </a:fld>
            <a:endParaRPr lang="en-US" dirty="0"/>
          </a:p>
        </p:txBody>
      </p:sp>
    </p:spTree>
    <p:extLst>
      <p:ext uri="{BB962C8B-B14F-4D97-AF65-F5344CB8AC3E}">
        <p14:creationId xmlns:p14="http://schemas.microsoft.com/office/powerpoint/2010/main" val="3155836388"/>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522</a:t>
            </a:fld>
            <a:endParaRPr lang="en-US" dirty="0"/>
          </a:p>
        </p:txBody>
      </p:sp>
    </p:spTree>
    <p:extLst>
      <p:ext uri="{BB962C8B-B14F-4D97-AF65-F5344CB8AC3E}">
        <p14:creationId xmlns:p14="http://schemas.microsoft.com/office/powerpoint/2010/main" val="4042201335"/>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523</a:t>
            </a:fld>
            <a:endParaRPr lang="en-US" dirty="0"/>
          </a:p>
        </p:txBody>
      </p:sp>
    </p:spTree>
    <p:extLst>
      <p:ext uri="{BB962C8B-B14F-4D97-AF65-F5344CB8AC3E}">
        <p14:creationId xmlns:p14="http://schemas.microsoft.com/office/powerpoint/2010/main" val="3078297037"/>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524</a:t>
            </a:fld>
            <a:endParaRPr lang="en-US" dirty="0"/>
          </a:p>
        </p:txBody>
      </p:sp>
    </p:spTree>
    <p:extLst>
      <p:ext uri="{BB962C8B-B14F-4D97-AF65-F5344CB8AC3E}">
        <p14:creationId xmlns:p14="http://schemas.microsoft.com/office/powerpoint/2010/main" val="9155907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55</a:t>
            </a:fld>
            <a:endParaRPr lang="en-US" dirty="0"/>
          </a:p>
        </p:txBody>
      </p:sp>
    </p:spTree>
    <p:extLst>
      <p:ext uri="{BB962C8B-B14F-4D97-AF65-F5344CB8AC3E}">
        <p14:creationId xmlns:p14="http://schemas.microsoft.com/office/powerpoint/2010/main" val="2575808672"/>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525</a:t>
            </a:fld>
            <a:endParaRPr lang="en-US" dirty="0"/>
          </a:p>
        </p:txBody>
      </p:sp>
    </p:spTree>
    <p:extLst>
      <p:ext uri="{BB962C8B-B14F-4D97-AF65-F5344CB8AC3E}">
        <p14:creationId xmlns:p14="http://schemas.microsoft.com/office/powerpoint/2010/main" val="2847958078"/>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526</a:t>
            </a:fld>
            <a:endParaRPr lang="en-US" dirty="0"/>
          </a:p>
        </p:txBody>
      </p:sp>
    </p:spTree>
    <p:extLst>
      <p:ext uri="{BB962C8B-B14F-4D97-AF65-F5344CB8AC3E}">
        <p14:creationId xmlns:p14="http://schemas.microsoft.com/office/powerpoint/2010/main" val="3585851629"/>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527</a:t>
            </a:fld>
            <a:endParaRPr lang="en-US" dirty="0"/>
          </a:p>
        </p:txBody>
      </p:sp>
    </p:spTree>
    <p:extLst>
      <p:ext uri="{BB962C8B-B14F-4D97-AF65-F5344CB8AC3E}">
        <p14:creationId xmlns:p14="http://schemas.microsoft.com/office/powerpoint/2010/main" val="1443618189"/>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528</a:t>
            </a:fld>
            <a:endParaRPr lang="en-US" dirty="0"/>
          </a:p>
        </p:txBody>
      </p:sp>
    </p:spTree>
    <p:extLst>
      <p:ext uri="{BB962C8B-B14F-4D97-AF65-F5344CB8AC3E}">
        <p14:creationId xmlns:p14="http://schemas.microsoft.com/office/powerpoint/2010/main" val="1726192029"/>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529</a:t>
            </a:fld>
            <a:endParaRPr lang="en-US" dirty="0"/>
          </a:p>
        </p:txBody>
      </p:sp>
    </p:spTree>
    <p:extLst>
      <p:ext uri="{BB962C8B-B14F-4D97-AF65-F5344CB8AC3E}">
        <p14:creationId xmlns:p14="http://schemas.microsoft.com/office/powerpoint/2010/main" val="3665530407"/>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530</a:t>
            </a:fld>
            <a:endParaRPr lang="en-US" dirty="0"/>
          </a:p>
        </p:txBody>
      </p:sp>
    </p:spTree>
    <p:extLst>
      <p:ext uri="{BB962C8B-B14F-4D97-AF65-F5344CB8AC3E}">
        <p14:creationId xmlns:p14="http://schemas.microsoft.com/office/powerpoint/2010/main" val="2447167253"/>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531</a:t>
            </a:fld>
            <a:endParaRPr lang="en-US" dirty="0"/>
          </a:p>
        </p:txBody>
      </p:sp>
    </p:spTree>
    <p:extLst>
      <p:ext uri="{BB962C8B-B14F-4D97-AF65-F5344CB8AC3E}">
        <p14:creationId xmlns:p14="http://schemas.microsoft.com/office/powerpoint/2010/main" val="453672529"/>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532</a:t>
            </a:fld>
            <a:endParaRPr lang="en-US" dirty="0"/>
          </a:p>
        </p:txBody>
      </p:sp>
    </p:spTree>
    <p:extLst>
      <p:ext uri="{BB962C8B-B14F-4D97-AF65-F5344CB8AC3E}">
        <p14:creationId xmlns:p14="http://schemas.microsoft.com/office/powerpoint/2010/main" val="1898786827"/>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533</a:t>
            </a:fld>
            <a:endParaRPr lang="en-US" dirty="0"/>
          </a:p>
        </p:txBody>
      </p:sp>
    </p:spTree>
    <p:extLst>
      <p:ext uri="{BB962C8B-B14F-4D97-AF65-F5344CB8AC3E}">
        <p14:creationId xmlns:p14="http://schemas.microsoft.com/office/powerpoint/2010/main" val="372867052"/>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534</a:t>
            </a:fld>
            <a:endParaRPr lang="en-US" dirty="0"/>
          </a:p>
        </p:txBody>
      </p:sp>
    </p:spTree>
    <p:extLst>
      <p:ext uri="{BB962C8B-B14F-4D97-AF65-F5344CB8AC3E}">
        <p14:creationId xmlns:p14="http://schemas.microsoft.com/office/powerpoint/2010/main" val="10845954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56</a:t>
            </a:fld>
            <a:endParaRPr lang="en-US" dirty="0"/>
          </a:p>
        </p:txBody>
      </p:sp>
    </p:spTree>
    <p:extLst>
      <p:ext uri="{BB962C8B-B14F-4D97-AF65-F5344CB8AC3E}">
        <p14:creationId xmlns:p14="http://schemas.microsoft.com/office/powerpoint/2010/main" val="1368546812"/>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535</a:t>
            </a:fld>
            <a:endParaRPr lang="en-US" dirty="0"/>
          </a:p>
        </p:txBody>
      </p:sp>
    </p:spTree>
    <p:extLst>
      <p:ext uri="{BB962C8B-B14F-4D97-AF65-F5344CB8AC3E}">
        <p14:creationId xmlns:p14="http://schemas.microsoft.com/office/powerpoint/2010/main" val="912460822"/>
      </p:ext>
    </p:extLst>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536</a:t>
            </a:fld>
            <a:endParaRPr lang="en-US" dirty="0"/>
          </a:p>
        </p:txBody>
      </p:sp>
    </p:spTree>
    <p:extLst>
      <p:ext uri="{BB962C8B-B14F-4D97-AF65-F5344CB8AC3E}">
        <p14:creationId xmlns:p14="http://schemas.microsoft.com/office/powerpoint/2010/main" val="60629184"/>
      </p:ext>
    </p:extLst>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537</a:t>
            </a:fld>
            <a:endParaRPr lang="en-US" dirty="0"/>
          </a:p>
        </p:txBody>
      </p:sp>
    </p:spTree>
    <p:extLst>
      <p:ext uri="{BB962C8B-B14F-4D97-AF65-F5344CB8AC3E}">
        <p14:creationId xmlns:p14="http://schemas.microsoft.com/office/powerpoint/2010/main" val="2490256074"/>
      </p:ext>
    </p:extLst>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538</a:t>
            </a:fld>
            <a:endParaRPr lang="en-US" dirty="0"/>
          </a:p>
        </p:txBody>
      </p:sp>
    </p:spTree>
    <p:extLst>
      <p:ext uri="{BB962C8B-B14F-4D97-AF65-F5344CB8AC3E}">
        <p14:creationId xmlns:p14="http://schemas.microsoft.com/office/powerpoint/2010/main" val="4162904149"/>
      </p:ext>
    </p:extLst>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539</a:t>
            </a:fld>
            <a:endParaRPr lang="en-US" dirty="0"/>
          </a:p>
        </p:txBody>
      </p:sp>
    </p:spTree>
    <p:extLst>
      <p:ext uri="{BB962C8B-B14F-4D97-AF65-F5344CB8AC3E}">
        <p14:creationId xmlns:p14="http://schemas.microsoft.com/office/powerpoint/2010/main" val="689056280"/>
      </p:ext>
    </p:extLst>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540</a:t>
            </a:fld>
            <a:endParaRPr lang="en-US" dirty="0"/>
          </a:p>
        </p:txBody>
      </p:sp>
    </p:spTree>
    <p:extLst>
      <p:ext uri="{BB962C8B-B14F-4D97-AF65-F5344CB8AC3E}">
        <p14:creationId xmlns:p14="http://schemas.microsoft.com/office/powerpoint/2010/main" val="76956526"/>
      </p:ext>
    </p:extLst>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541</a:t>
            </a:fld>
            <a:endParaRPr lang="en-US" dirty="0"/>
          </a:p>
        </p:txBody>
      </p:sp>
    </p:spTree>
    <p:extLst>
      <p:ext uri="{BB962C8B-B14F-4D97-AF65-F5344CB8AC3E}">
        <p14:creationId xmlns:p14="http://schemas.microsoft.com/office/powerpoint/2010/main" val="3824905768"/>
      </p:ext>
    </p:extLst>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542</a:t>
            </a:fld>
            <a:endParaRPr lang="en-US" dirty="0"/>
          </a:p>
        </p:txBody>
      </p:sp>
    </p:spTree>
    <p:extLst>
      <p:ext uri="{BB962C8B-B14F-4D97-AF65-F5344CB8AC3E}">
        <p14:creationId xmlns:p14="http://schemas.microsoft.com/office/powerpoint/2010/main" val="172376931"/>
      </p:ext>
    </p:extLst>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543</a:t>
            </a:fld>
            <a:endParaRPr lang="en-US" dirty="0"/>
          </a:p>
        </p:txBody>
      </p:sp>
    </p:spTree>
    <p:extLst>
      <p:ext uri="{BB962C8B-B14F-4D97-AF65-F5344CB8AC3E}">
        <p14:creationId xmlns:p14="http://schemas.microsoft.com/office/powerpoint/2010/main" val="3035106589"/>
      </p:ext>
    </p:extLst>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544</a:t>
            </a:fld>
            <a:endParaRPr lang="en-US" dirty="0"/>
          </a:p>
        </p:txBody>
      </p:sp>
    </p:spTree>
    <p:extLst>
      <p:ext uri="{BB962C8B-B14F-4D97-AF65-F5344CB8AC3E}">
        <p14:creationId xmlns:p14="http://schemas.microsoft.com/office/powerpoint/2010/main" val="19023353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Cortex-M family, the architectures of interest are: ARMv6-M, ARMv7-M and ARMv8-M</a:t>
            </a:r>
            <a:endParaRPr lang="pt-B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57</a:t>
            </a:fld>
            <a:endParaRPr lang="en-US" dirty="0"/>
          </a:p>
        </p:txBody>
      </p:sp>
    </p:spTree>
    <p:extLst>
      <p:ext uri="{BB962C8B-B14F-4D97-AF65-F5344CB8AC3E}">
        <p14:creationId xmlns:p14="http://schemas.microsoft.com/office/powerpoint/2010/main" val="1560988446"/>
      </p:ext>
    </p:extLst>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545</a:t>
            </a:fld>
            <a:endParaRPr lang="en-US" dirty="0"/>
          </a:p>
        </p:txBody>
      </p:sp>
    </p:spTree>
    <p:extLst>
      <p:ext uri="{BB962C8B-B14F-4D97-AF65-F5344CB8AC3E}">
        <p14:creationId xmlns:p14="http://schemas.microsoft.com/office/powerpoint/2010/main" val="1776200651"/>
      </p:ext>
    </p:extLst>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546</a:t>
            </a:fld>
            <a:endParaRPr lang="en-US" dirty="0"/>
          </a:p>
        </p:txBody>
      </p:sp>
    </p:spTree>
    <p:extLst>
      <p:ext uri="{BB962C8B-B14F-4D97-AF65-F5344CB8AC3E}">
        <p14:creationId xmlns:p14="http://schemas.microsoft.com/office/powerpoint/2010/main" val="1739817381"/>
      </p:ext>
    </p:extLst>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547</a:t>
            </a:fld>
            <a:endParaRPr lang="en-US" dirty="0"/>
          </a:p>
        </p:txBody>
      </p:sp>
    </p:spTree>
    <p:extLst>
      <p:ext uri="{BB962C8B-B14F-4D97-AF65-F5344CB8AC3E}">
        <p14:creationId xmlns:p14="http://schemas.microsoft.com/office/powerpoint/2010/main" val="2542248484"/>
      </p:ext>
    </p:extLst>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548</a:t>
            </a:fld>
            <a:endParaRPr lang="en-US" dirty="0"/>
          </a:p>
        </p:txBody>
      </p:sp>
    </p:spTree>
    <p:extLst>
      <p:ext uri="{BB962C8B-B14F-4D97-AF65-F5344CB8AC3E}">
        <p14:creationId xmlns:p14="http://schemas.microsoft.com/office/powerpoint/2010/main" val="2385628366"/>
      </p:ext>
    </p:extLst>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549</a:t>
            </a:fld>
            <a:endParaRPr lang="en-US" dirty="0"/>
          </a:p>
        </p:txBody>
      </p:sp>
    </p:spTree>
    <p:extLst>
      <p:ext uri="{BB962C8B-B14F-4D97-AF65-F5344CB8AC3E}">
        <p14:creationId xmlns:p14="http://schemas.microsoft.com/office/powerpoint/2010/main" val="3423269070"/>
      </p:ext>
    </p:extLst>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550</a:t>
            </a:fld>
            <a:endParaRPr lang="en-US" dirty="0"/>
          </a:p>
        </p:txBody>
      </p:sp>
    </p:spTree>
    <p:extLst>
      <p:ext uri="{BB962C8B-B14F-4D97-AF65-F5344CB8AC3E}">
        <p14:creationId xmlns:p14="http://schemas.microsoft.com/office/powerpoint/2010/main" val="122154226"/>
      </p:ext>
    </p:extLst>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551</a:t>
            </a:fld>
            <a:endParaRPr lang="en-US" dirty="0"/>
          </a:p>
        </p:txBody>
      </p:sp>
    </p:spTree>
    <p:extLst>
      <p:ext uri="{BB962C8B-B14F-4D97-AF65-F5344CB8AC3E}">
        <p14:creationId xmlns:p14="http://schemas.microsoft.com/office/powerpoint/2010/main" val="4140861288"/>
      </p:ext>
    </p:extLst>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552</a:t>
            </a:fld>
            <a:endParaRPr lang="en-US" dirty="0"/>
          </a:p>
        </p:txBody>
      </p:sp>
    </p:spTree>
    <p:extLst>
      <p:ext uri="{BB962C8B-B14F-4D97-AF65-F5344CB8AC3E}">
        <p14:creationId xmlns:p14="http://schemas.microsoft.com/office/powerpoint/2010/main" val="2253208398"/>
      </p:ext>
    </p:extLst>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553</a:t>
            </a:fld>
            <a:endParaRPr lang="en-US" dirty="0"/>
          </a:p>
        </p:txBody>
      </p:sp>
    </p:spTree>
    <p:extLst>
      <p:ext uri="{BB962C8B-B14F-4D97-AF65-F5344CB8AC3E}">
        <p14:creationId xmlns:p14="http://schemas.microsoft.com/office/powerpoint/2010/main" val="363732840"/>
      </p:ext>
    </p:extLst>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554</a:t>
            </a:fld>
            <a:endParaRPr lang="en-US" dirty="0"/>
          </a:p>
        </p:txBody>
      </p:sp>
    </p:spTree>
    <p:extLst>
      <p:ext uri="{BB962C8B-B14F-4D97-AF65-F5344CB8AC3E}">
        <p14:creationId xmlns:p14="http://schemas.microsoft.com/office/powerpoint/2010/main" val="22674511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2010, 20 billion ARM cores were produced. At that time, ARM predicted that by 2020 the number will reach 100 billion</a:t>
            </a:r>
            <a:r>
              <a:rPr lang="pt-BR"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a:t>
            </a:r>
            <a:r>
              <a:rPr lang="en-US" sz="1200" kern="1200" noProof="0" dirty="0">
                <a:solidFill>
                  <a:schemeClr val="tx1"/>
                </a:solidFill>
                <a:latin typeface="+mn-lt"/>
                <a:ea typeface="+mn-ea"/>
                <a:cs typeface="+mn-cs"/>
              </a:rPr>
              <a:t>hey miscalculated. 50 billion were reached by the end of 2013 and in 2016 ARM reached 100 billion cores.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latin typeface="+mn-lt"/>
                <a:ea typeface="+mn-ea"/>
                <a:cs typeface="+mn-cs"/>
              </a:rPr>
              <a:t>Horizontal axis represents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latin typeface="+mn-lt"/>
                <a:ea typeface="+mn-ea"/>
                <a:cs typeface="+mn-cs"/>
              </a:rPr>
              <a:t>Yellow lines are the architecture versions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latin typeface="+mn-lt"/>
                <a:ea typeface="+mn-ea"/>
                <a:cs typeface="+mn-cs"/>
              </a:rPr>
              <a:t>ARM7, ARM9, ARM11, Cortex are the families of HW devices plotted at the time they were introduced. Vertical axis represents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latin typeface="+mn-lt"/>
                <a:ea typeface="+mn-ea"/>
                <a:cs typeface="+mn-cs"/>
              </a:rPr>
              <a:t>Blue bars represent total sales of ARM chips on each quarter. Vertical axis represents quantities.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A425D16B-934A-4DDA-AA9D-F9317AC24A5D}" type="slidenum">
              <a:rPr lang="en-US" smtClean="0"/>
              <a:t>58</a:t>
            </a:fld>
            <a:endParaRPr lang="en-US" dirty="0"/>
          </a:p>
        </p:txBody>
      </p:sp>
    </p:spTree>
    <p:extLst>
      <p:ext uri="{BB962C8B-B14F-4D97-AF65-F5344CB8AC3E}">
        <p14:creationId xmlns:p14="http://schemas.microsoft.com/office/powerpoint/2010/main" val="3512256285"/>
      </p:ext>
    </p:extLst>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555</a:t>
            </a:fld>
            <a:endParaRPr lang="en-US" dirty="0"/>
          </a:p>
        </p:txBody>
      </p:sp>
    </p:spTree>
    <p:extLst>
      <p:ext uri="{BB962C8B-B14F-4D97-AF65-F5344CB8AC3E}">
        <p14:creationId xmlns:p14="http://schemas.microsoft.com/office/powerpoint/2010/main" val="3282783999"/>
      </p:ext>
    </p:extLst>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556</a:t>
            </a:fld>
            <a:endParaRPr lang="en-US" dirty="0"/>
          </a:p>
        </p:txBody>
      </p:sp>
    </p:spTree>
    <p:extLst>
      <p:ext uri="{BB962C8B-B14F-4D97-AF65-F5344CB8AC3E}">
        <p14:creationId xmlns:p14="http://schemas.microsoft.com/office/powerpoint/2010/main" val="4274902134"/>
      </p:ext>
    </p:extLst>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557</a:t>
            </a:fld>
            <a:endParaRPr lang="en-US" dirty="0"/>
          </a:p>
        </p:txBody>
      </p:sp>
    </p:spTree>
    <p:extLst>
      <p:ext uri="{BB962C8B-B14F-4D97-AF65-F5344CB8AC3E}">
        <p14:creationId xmlns:p14="http://schemas.microsoft.com/office/powerpoint/2010/main" val="2211958225"/>
      </p:ext>
    </p:extLst>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558</a:t>
            </a:fld>
            <a:endParaRPr lang="en-US" dirty="0"/>
          </a:p>
        </p:txBody>
      </p:sp>
    </p:spTree>
    <p:extLst>
      <p:ext uri="{BB962C8B-B14F-4D97-AF65-F5344CB8AC3E}">
        <p14:creationId xmlns:p14="http://schemas.microsoft.com/office/powerpoint/2010/main" val="2770507375"/>
      </p:ext>
    </p:extLst>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559</a:t>
            </a:fld>
            <a:endParaRPr lang="en-US" dirty="0"/>
          </a:p>
        </p:txBody>
      </p:sp>
    </p:spTree>
    <p:extLst>
      <p:ext uri="{BB962C8B-B14F-4D97-AF65-F5344CB8AC3E}">
        <p14:creationId xmlns:p14="http://schemas.microsoft.com/office/powerpoint/2010/main" val="3439422285"/>
      </p:ext>
    </p:extLst>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560</a:t>
            </a:fld>
            <a:endParaRPr lang="en-US" dirty="0"/>
          </a:p>
        </p:txBody>
      </p:sp>
    </p:spTree>
    <p:extLst>
      <p:ext uri="{BB962C8B-B14F-4D97-AF65-F5344CB8AC3E}">
        <p14:creationId xmlns:p14="http://schemas.microsoft.com/office/powerpoint/2010/main" val="1155865650"/>
      </p:ext>
    </p:extLst>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561</a:t>
            </a:fld>
            <a:endParaRPr lang="en-US" dirty="0"/>
          </a:p>
        </p:txBody>
      </p:sp>
    </p:spTree>
    <p:extLst>
      <p:ext uri="{BB962C8B-B14F-4D97-AF65-F5344CB8AC3E}">
        <p14:creationId xmlns:p14="http://schemas.microsoft.com/office/powerpoint/2010/main" val="2344708007"/>
      </p:ext>
    </p:extLst>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562</a:t>
            </a:fld>
            <a:endParaRPr lang="en-US" dirty="0"/>
          </a:p>
        </p:txBody>
      </p:sp>
    </p:spTree>
    <p:extLst>
      <p:ext uri="{BB962C8B-B14F-4D97-AF65-F5344CB8AC3E}">
        <p14:creationId xmlns:p14="http://schemas.microsoft.com/office/powerpoint/2010/main" val="1483425473"/>
      </p:ext>
    </p:extLst>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563</a:t>
            </a:fld>
            <a:endParaRPr lang="en-US" dirty="0"/>
          </a:p>
        </p:txBody>
      </p:sp>
    </p:spTree>
    <p:extLst>
      <p:ext uri="{BB962C8B-B14F-4D97-AF65-F5344CB8AC3E}">
        <p14:creationId xmlns:p14="http://schemas.microsoft.com/office/powerpoint/2010/main" val="62326183"/>
      </p:ext>
    </p:extLst>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564</a:t>
            </a:fld>
            <a:endParaRPr lang="en-US" dirty="0"/>
          </a:p>
        </p:txBody>
      </p:sp>
    </p:spTree>
    <p:extLst>
      <p:ext uri="{BB962C8B-B14F-4D97-AF65-F5344CB8AC3E}">
        <p14:creationId xmlns:p14="http://schemas.microsoft.com/office/powerpoint/2010/main" val="6540862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Cortex families are presented:</a:t>
            </a:r>
            <a:br>
              <a:rPr lang="en-US" dirty="0"/>
            </a:br>
            <a:r>
              <a:rPr lang="en-US" dirty="0"/>
              <a:t>Cortex-A</a:t>
            </a:r>
          </a:p>
          <a:p>
            <a:r>
              <a:rPr lang="en-US" dirty="0"/>
              <a:t>Cortex-R</a:t>
            </a:r>
          </a:p>
          <a:p>
            <a:r>
              <a:rPr lang="en-US" dirty="0"/>
              <a:t>Cortex-M</a:t>
            </a:r>
          </a:p>
          <a:p>
            <a:r>
              <a:rPr lang="en-US" dirty="0"/>
              <a:t>horizontal axis is time (when a core was released)</a:t>
            </a:r>
          </a:p>
          <a:p>
            <a:r>
              <a:rPr lang="en-US" dirty="0"/>
              <a:t>vertical axis is capability and performance</a:t>
            </a:r>
          </a:p>
        </p:txBody>
      </p:sp>
      <p:sp>
        <p:nvSpPr>
          <p:cNvPr id="4" name="Slide Number Placeholder 3"/>
          <p:cNvSpPr>
            <a:spLocks noGrp="1"/>
          </p:cNvSpPr>
          <p:nvPr>
            <p:ph type="sldNum" sz="quarter" idx="5"/>
          </p:nvPr>
        </p:nvSpPr>
        <p:spPr/>
        <p:txBody>
          <a:bodyPr/>
          <a:lstStyle/>
          <a:p>
            <a:fld id="{A425D16B-934A-4DDA-AA9D-F9317AC24A5D}" type="slidenum">
              <a:rPr lang="en-US" smtClean="0"/>
              <a:t>59</a:t>
            </a:fld>
            <a:endParaRPr lang="en-US" dirty="0"/>
          </a:p>
        </p:txBody>
      </p:sp>
    </p:spTree>
    <p:extLst>
      <p:ext uri="{BB962C8B-B14F-4D97-AF65-F5344CB8AC3E}">
        <p14:creationId xmlns:p14="http://schemas.microsoft.com/office/powerpoint/2010/main" val="1938246620"/>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565</a:t>
            </a:fld>
            <a:endParaRPr lang="en-US" dirty="0"/>
          </a:p>
        </p:txBody>
      </p:sp>
    </p:spTree>
    <p:extLst>
      <p:ext uri="{BB962C8B-B14F-4D97-AF65-F5344CB8AC3E}">
        <p14:creationId xmlns:p14="http://schemas.microsoft.com/office/powerpoint/2010/main" val="819953696"/>
      </p:ext>
    </p:extLst>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566</a:t>
            </a:fld>
            <a:endParaRPr lang="en-US" dirty="0"/>
          </a:p>
        </p:txBody>
      </p:sp>
    </p:spTree>
    <p:extLst>
      <p:ext uri="{BB962C8B-B14F-4D97-AF65-F5344CB8AC3E}">
        <p14:creationId xmlns:p14="http://schemas.microsoft.com/office/powerpoint/2010/main" val="3110341689"/>
      </p:ext>
    </p:extLst>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567</a:t>
            </a:fld>
            <a:endParaRPr lang="en-US" dirty="0"/>
          </a:p>
        </p:txBody>
      </p:sp>
    </p:spTree>
    <p:extLst>
      <p:ext uri="{BB962C8B-B14F-4D97-AF65-F5344CB8AC3E}">
        <p14:creationId xmlns:p14="http://schemas.microsoft.com/office/powerpoint/2010/main" val="956205612"/>
      </p:ext>
    </p:extLst>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568</a:t>
            </a:fld>
            <a:endParaRPr lang="en-US" dirty="0"/>
          </a:p>
        </p:txBody>
      </p:sp>
    </p:spTree>
    <p:extLst>
      <p:ext uri="{BB962C8B-B14F-4D97-AF65-F5344CB8AC3E}">
        <p14:creationId xmlns:p14="http://schemas.microsoft.com/office/powerpoint/2010/main" val="3817251711"/>
      </p:ext>
    </p:extLst>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569</a:t>
            </a:fld>
            <a:endParaRPr lang="en-US" dirty="0"/>
          </a:p>
        </p:txBody>
      </p:sp>
    </p:spTree>
    <p:extLst>
      <p:ext uri="{BB962C8B-B14F-4D97-AF65-F5344CB8AC3E}">
        <p14:creationId xmlns:p14="http://schemas.microsoft.com/office/powerpoint/2010/main" val="3874231900"/>
      </p:ext>
    </p:extLst>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425D16B-934A-4DDA-AA9D-F9317AC24A5D}" type="slidenum">
              <a:rPr lang="en-US" smtClean="0"/>
              <a:t>570</a:t>
            </a:fld>
            <a:endParaRPr lang="en-US" dirty="0"/>
          </a:p>
        </p:txBody>
      </p:sp>
    </p:spTree>
    <p:extLst>
      <p:ext uri="{BB962C8B-B14F-4D97-AF65-F5344CB8AC3E}">
        <p14:creationId xmlns:p14="http://schemas.microsoft.com/office/powerpoint/2010/main" val="2141972751"/>
      </p:ext>
    </p:extLst>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571</a:t>
            </a:fld>
            <a:endParaRPr lang="en-US" dirty="0"/>
          </a:p>
        </p:txBody>
      </p:sp>
    </p:spTree>
    <p:extLst>
      <p:ext uri="{BB962C8B-B14F-4D97-AF65-F5344CB8AC3E}">
        <p14:creationId xmlns:p14="http://schemas.microsoft.com/office/powerpoint/2010/main" val="41431862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60</a:t>
            </a:fld>
            <a:endParaRPr lang="en-US" dirty="0"/>
          </a:p>
        </p:txBody>
      </p:sp>
    </p:spTree>
    <p:extLst>
      <p:ext uri="{BB962C8B-B14F-4D97-AF65-F5344CB8AC3E}">
        <p14:creationId xmlns:p14="http://schemas.microsoft.com/office/powerpoint/2010/main" val="5546287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61</a:t>
            </a:fld>
            <a:endParaRPr lang="en-US" dirty="0"/>
          </a:p>
        </p:txBody>
      </p:sp>
    </p:spTree>
    <p:extLst>
      <p:ext uri="{BB962C8B-B14F-4D97-AF65-F5344CB8AC3E}">
        <p14:creationId xmlns:p14="http://schemas.microsoft.com/office/powerpoint/2010/main" val="24194730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62</a:t>
            </a:fld>
            <a:endParaRPr lang="en-US" dirty="0"/>
          </a:p>
        </p:txBody>
      </p:sp>
    </p:spTree>
    <p:extLst>
      <p:ext uri="{BB962C8B-B14F-4D97-AF65-F5344CB8AC3E}">
        <p14:creationId xmlns:p14="http://schemas.microsoft.com/office/powerpoint/2010/main" val="2420060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9</a:t>
            </a:fld>
            <a:endParaRPr lang="en-US" dirty="0"/>
          </a:p>
        </p:txBody>
      </p:sp>
    </p:spTree>
    <p:extLst>
      <p:ext uri="{BB962C8B-B14F-4D97-AF65-F5344CB8AC3E}">
        <p14:creationId xmlns:p14="http://schemas.microsoft.com/office/powerpoint/2010/main" val="1562276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63</a:t>
            </a:fld>
            <a:endParaRPr lang="en-US" dirty="0"/>
          </a:p>
        </p:txBody>
      </p:sp>
    </p:spTree>
    <p:extLst>
      <p:ext uri="{BB962C8B-B14F-4D97-AF65-F5344CB8AC3E}">
        <p14:creationId xmlns:p14="http://schemas.microsoft.com/office/powerpoint/2010/main" val="32850482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Remark the impressive low gate count on Cortex-M devices</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64</a:t>
            </a:fld>
            <a:endParaRPr lang="en-US" dirty="0"/>
          </a:p>
        </p:txBody>
      </p:sp>
    </p:spTree>
    <p:extLst>
      <p:ext uri="{BB962C8B-B14F-4D97-AF65-F5344CB8AC3E}">
        <p14:creationId xmlns:p14="http://schemas.microsoft.com/office/powerpoint/2010/main" val="17955442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65</a:t>
            </a:fld>
            <a:endParaRPr lang="en-US" dirty="0"/>
          </a:p>
        </p:txBody>
      </p:sp>
    </p:spTree>
    <p:extLst>
      <p:ext uri="{BB962C8B-B14F-4D97-AF65-F5344CB8AC3E}">
        <p14:creationId xmlns:p14="http://schemas.microsoft.com/office/powerpoint/2010/main" val="15428307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AMBA = Advanced Microcontroller Bus Architecture. An open standard that includes AHB and APB</a:t>
            </a:r>
          </a:p>
          <a:p>
            <a:r>
              <a:rPr lang="en-US" dirty="0"/>
              <a:t>AHB = </a:t>
            </a:r>
            <a:r>
              <a:rPr lang="en-US" altLang="pt-BR" sz="1200" dirty="0"/>
              <a:t>Advanced High-Performance Bus - The main system bus in microcontroller usage</a:t>
            </a:r>
            <a:endParaRPr lang="en-US" dirty="0"/>
          </a:p>
          <a:p>
            <a:r>
              <a:rPr lang="en-US" dirty="0"/>
              <a:t>APB = </a:t>
            </a:r>
            <a:r>
              <a:rPr lang="en-US" altLang="pt-BR" sz="1200" dirty="0"/>
              <a:t>Advanced Peripheral Bus - Minimal gate count for peripherals</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66</a:t>
            </a:fld>
            <a:endParaRPr lang="en-US" dirty="0"/>
          </a:p>
        </p:txBody>
      </p:sp>
    </p:spTree>
    <p:extLst>
      <p:ext uri="{BB962C8B-B14F-4D97-AF65-F5344CB8AC3E}">
        <p14:creationId xmlns:p14="http://schemas.microsoft.com/office/powerpoint/2010/main" val="21251240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67</a:t>
            </a:fld>
            <a:endParaRPr lang="en-US" dirty="0"/>
          </a:p>
        </p:txBody>
      </p:sp>
    </p:spTree>
    <p:extLst>
      <p:ext uri="{BB962C8B-B14F-4D97-AF65-F5344CB8AC3E}">
        <p14:creationId xmlns:p14="http://schemas.microsoft.com/office/powerpoint/2010/main" val="1517728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68</a:t>
            </a:fld>
            <a:endParaRPr lang="en-US" dirty="0"/>
          </a:p>
        </p:txBody>
      </p:sp>
    </p:spTree>
    <p:extLst>
      <p:ext uri="{BB962C8B-B14F-4D97-AF65-F5344CB8AC3E}">
        <p14:creationId xmlns:p14="http://schemas.microsoft.com/office/powerpoint/2010/main" val="24699733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69</a:t>
            </a:fld>
            <a:endParaRPr lang="en-US" dirty="0"/>
          </a:p>
        </p:txBody>
      </p:sp>
    </p:spTree>
    <p:extLst>
      <p:ext uri="{BB962C8B-B14F-4D97-AF65-F5344CB8AC3E}">
        <p14:creationId xmlns:p14="http://schemas.microsoft.com/office/powerpoint/2010/main" val="35226298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70</a:t>
            </a:fld>
            <a:endParaRPr lang="en-US" dirty="0"/>
          </a:p>
        </p:txBody>
      </p:sp>
    </p:spTree>
    <p:extLst>
      <p:ext uri="{BB962C8B-B14F-4D97-AF65-F5344CB8AC3E}">
        <p14:creationId xmlns:p14="http://schemas.microsoft.com/office/powerpoint/2010/main" val="38735201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71</a:t>
            </a:fld>
            <a:endParaRPr lang="en-US" dirty="0"/>
          </a:p>
        </p:txBody>
      </p:sp>
    </p:spTree>
    <p:extLst>
      <p:ext uri="{BB962C8B-B14F-4D97-AF65-F5344CB8AC3E}">
        <p14:creationId xmlns:p14="http://schemas.microsoft.com/office/powerpoint/2010/main" val="20858153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72</a:t>
            </a:fld>
            <a:endParaRPr lang="en-US" dirty="0"/>
          </a:p>
        </p:txBody>
      </p:sp>
    </p:spTree>
    <p:extLst>
      <p:ext uri="{BB962C8B-B14F-4D97-AF65-F5344CB8AC3E}">
        <p14:creationId xmlns:p14="http://schemas.microsoft.com/office/powerpoint/2010/main" val="2855537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10</a:t>
            </a:fld>
            <a:endParaRPr lang="en-US" dirty="0"/>
          </a:p>
        </p:txBody>
      </p:sp>
    </p:spTree>
    <p:extLst>
      <p:ext uri="{BB962C8B-B14F-4D97-AF65-F5344CB8AC3E}">
        <p14:creationId xmlns:p14="http://schemas.microsoft.com/office/powerpoint/2010/main" val="34695857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73</a:t>
            </a:fld>
            <a:endParaRPr lang="en-US" dirty="0"/>
          </a:p>
        </p:txBody>
      </p:sp>
    </p:spTree>
    <p:extLst>
      <p:ext uri="{BB962C8B-B14F-4D97-AF65-F5344CB8AC3E}">
        <p14:creationId xmlns:p14="http://schemas.microsoft.com/office/powerpoint/2010/main" val="11882470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Privilege </a:t>
            </a:r>
            <a:r>
              <a:rPr lang="en-US" sz="1200" b="0" i="0" u="none" strike="noStrike" kern="1200" baseline="0" dirty="0">
                <a:solidFill>
                  <a:schemeClr val="tx1"/>
                </a:solidFill>
                <a:latin typeface="+mn-lt"/>
                <a:ea typeface="+mn-ea"/>
                <a:cs typeface="+mn-cs"/>
              </a:rPr>
              <a:t>Code can execute as privileged or unprivileged. Unprivileged execution limits or excludes access to</a:t>
            </a:r>
          </a:p>
          <a:p>
            <a:r>
              <a:rPr lang="en-US" sz="1200" b="0" i="0" u="none" strike="noStrike" kern="1200" baseline="0" dirty="0">
                <a:solidFill>
                  <a:schemeClr val="tx1"/>
                </a:solidFill>
                <a:latin typeface="+mn-lt"/>
                <a:ea typeface="+mn-ea"/>
                <a:cs typeface="+mn-cs"/>
              </a:rPr>
              <a:t>some resources. Privileged execution has access to all resources.</a:t>
            </a:r>
          </a:p>
          <a:p>
            <a:r>
              <a:rPr lang="en-US" sz="1200" b="0" i="0" u="none" strike="noStrike" kern="1200" baseline="0" dirty="0">
                <a:solidFill>
                  <a:schemeClr val="tx1"/>
                </a:solidFill>
                <a:latin typeface="+mn-lt"/>
                <a:ea typeface="+mn-ea"/>
                <a:cs typeface="+mn-cs"/>
              </a:rPr>
              <a:t>Execution in Handler mode is always privileged. Execution in Thread mode can be privileged or </a:t>
            </a:r>
            <a:r>
              <a:rPr lang="pt-BR" sz="1200" b="0" i="0" u="none" strike="noStrike" kern="1200" baseline="0" dirty="0">
                <a:solidFill>
                  <a:schemeClr val="tx1"/>
                </a:solidFill>
                <a:latin typeface="+mn-lt"/>
                <a:ea typeface="+mn-ea"/>
                <a:cs typeface="+mn-cs"/>
              </a:rPr>
              <a:t>unprivileged. </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74</a:t>
            </a:fld>
            <a:endParaRPr lang="en-US" dirty="0"/>
          </a:p>
        </p:txBody>
      </p:sp>
    </p:spTree>
    <p:extLst>
      <p:ext uri="{BB962C8B-B14F-4D97-AF65-F5344CB8AC3E}">
        <p14:creationId xmlns:p14="http://schemas.microsoft.com/office/powerpoint/2010/main" val="34559655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75</a:t>
            </a:fld>
            <a:endParaRPr lang="en-US" dirty="0"/>
          </a:p>
        </p:txBody>
      </p:sp>
    </p:spTree>
    <p:extLst>
      <p:ext uri="{BB962C8B-B14F-4D97-AF65-F5344CB8AC3E}">
        <p14:creationId xmlns:p14="http://schemas.microsoft.com/office/powerpoint/2010/main" val="9096271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the 5 possible combinations of processor mode, privilege and stack.</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76</a:t>
            </a:fld>
            <a:endParaRPr lang="en-US" dirty="0"/>
          </a:p>
        </p:txBody>
      </p:sp>
    </p:spTree>
    <p:extLst>
      <p:ext uri="{BB962C8B-B14F-4D97-AF65-F5344CB8AC3E}">
        <p14:creationId xmlns:p14="http://schemas.microsoft.com/office/powerpoint/2010/main" val="19231511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77</a:t>
            </a:fld>
            <a:endParaRPr lang="en-US" dirty="0"/>
          </a:p>
        </p:txBody>
      </p:sp>
    </p:spTree>
    <p:extLst>
      <p:ext uri="{BB962C8B-B14F-4D97-AF65-F5344CB8AC3E}">
        <p14:creationId xmlns:p14="http://schemas.microsoft.com/office/powerpoint/2010/main" val="12405831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78</a:t>
            </a:fld>
            <a:endParaRPr lang="en-US" dirty="0"/>
          </a:p>
        </p:txBody>
      </p:sp>
    </p:spTree>
    <p:extLst>
      <p:ext uri="{BB962C8B-B14F-4D97-AF65-F5344CB8AC3E}">
        <p14:creationId xmlns:p14="http://schemas.microsoft.com/office/powerpoint/2010/main" val="13417518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79</a:t>
            </a:fld>
            <a:endParaRPr lang="en-US" dirty="0"/>
          </a:p>
        </p:txBody>
      </p:sp>
    </p:spTree>
    <p:extLst>
      <p:ext uri="{BB962C8B-B14F-4D97-AF65-F5344CB8AC3E}">
        <p14:creationId xmlns:p14="http://schemas.microsoft.com/office/powerpoint/2010/main" val="30140255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80</a:t>
            </a:fld>
            <a:endParaRPr lang="en-US" dirty="0"/>
          </a:p>
        </p:txBody>
      </p:sp>
    </p:spTree>
    <p:extLst>
      <p:ext uri="{BB962C8B-B14F-4D97-AF65-F5344CB8AC3E}">
        <p14:creationId xmlns:p14="http://schemas.microsoft.com/office/powerpoint/2010/main" val="28269210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81</a:t>
            </a:fld>
            <a:endParaRPr lang="en-US" dirty="0"/>
          </a:p>
        </p:txBody>
      </p:sp>
    </p:spTree>
    <p:extLst>
      <p:ext uri="{BB962C8B-B14F-4D97-AF65-F5344CB8AC3E}">
        <p14:creationId xmlns:p14="http://schemas.microsoft.com/office/powerpoint/2010/main" val="5350803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82</a:t>
            </a:fld>
            <a:endParaRPr lang="en-US" dirty="0"/>
          </a:p>
        </p:txBody>
      </p:sp>
    </p:spTree>
    <p:extLst>
      <p:ext uri="{BB962C8B-B14F-4D97-AF65-F5344CB8AC3E}">
        <p14:creationId xmlns:p14="http://schemas.microsoft.com/office/powerpoint/2010/main" val="1184524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11</a:t>
            </a:fld>
            <a:endParaRPr lang="en-US" dirty="0"/>
          </a:p>
        </p:txBody>
      </p:sp>
    </p:spTree>
    <p:extLst>
      <p:ext uri="{BB962C8B-B14F-4D97-AF65-F5344CB8AC3E}">
        <p14:creationId xmlns:p14="http://schemas.microsoft.com/office/powerpoint/2010/main" val="33177583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83</a:t>
            </a:fld>
            <a:endParaRPr lang="en-US" dirty="0"/>
          </a:p>
        </p:txBody>
      </p:sp>
    </p:spTree>
    <p:extLst>
      <p:ext uri="{BB962C8B-B14F-4D97-AF65-F5344CB8AC3E}">
        <p14:creationId xmlns:p14="http://schemas.microsoft.com/office/powerpoint/2010/main" val="12224711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84</a:t>
            </a:fld>
            <a:endParaRPr lang="en-US" dirty="0"/>
          </a:p>
        </p:txBody>
      </p:sp>
    </p:spTree>
    <p:extLst>
      <p:ext uri="{BB962C8B-B14F-4D97-AF65-F5344CB8AC3E}">
        <p14:creationId xmlns:p14="http://schemas.microsoft.com/office/powerpoint/2010/main" val="25910129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85</a:t>
            </a:fld>
            <a:endParaRPr lang="en-US" dirty="0"/>
          </a:p>
        </p:txBody>
      </p:sp>
    </p:spTree>
    <p:extLst>
      <p:ext uri="{BB962C8B-B14F-4D97-AF65-F5344CB8AC3E}">
        <p14:creationId xmlns:p14="http://schemas.microsoft.com/office/powerpoint/2010/main" val="7860406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86</a:t>
            </a:fld>
            <a:endParaRPr lang="en-US" dirty="0"/>
          </a:p>
        </p:txBody>
      </p:sp>
    </p:spTree>
    <p:extLst>
      <p:ext uri="{BB962C8B-B14F-4D97-AF65-F5344CB8AC3E}">
        <p14:creationId xmlns:p14="http://schemas.microsoft.com/office/powerpoint/2010/main" val="20851421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87</a:t>
            </a:fld>
            <a:endParaRPr lang="en-US" dirty="0"/>
          </a:p>
        </p:txBody>
      </p:sp>
    </p:spTree>
    <p:extLst>
      <p:ext uri="{BB962C8B-B14F-4D97-AF65-F5344CB8AC3E}">
        <p14:creationId xmlns:p14="http://schemas.microsoft.com/office/powerpoint/2010/main" val="22811884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88</a:t>
            </a:fld>
            <a:endParaRPr lang="en-US" dirty="0"/>
          </a:p>
        </p:txBody>
      </p:sp>
    </p:spTree>
    <p:extLst>
      <p:ext uri="{BB962C8B-B14F-4D97-AF65-F5344CB8AC3E}">
        <p14:creationId xmlns:p14="http://schemas.microsoft.com/office/powerpoint/2010/main" val="40624623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89</a:t>
            </a:fld>
            <a:endParaRPr lang="en-US" dirty="0"/>
          </a:p>
        </p:txBody>
      </p:sp>
    </p:spTree>
    <p:extLst>
      <p:ext uri="{BB962C8B-B14F-4D97-AF65-F5344CB8AC3E}">
        <p14:creationId xmlns:p14="http://schemas.microsoft.com/office/powerpoint/2010/main" val="130212839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90</a:t>
            </a:fld>
            <a:endParaRPr lang="en-US" dirty="0"/>
          </a:p>
        </p:txBody>
      </p:sp>
    </p:spTree>
    <p:extLst>
      <p:ext uri="{BB962C8B-B14F-4D97-AF65-F5344CB8AC3E}">
        <p14:creationId xmlns:p14="http://schemas.microsoft.com/office/powerpoint/2010/main" val="9310298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91</a:t>
            </a:fld>
            <a:endParaRPr lang="en-US" dirty="0"/>
          </a:p>
        </p:txBody>
      </p:sp>
    </p:spTree>
    <p:extLst>
      <p:ext uri="{BB962C8B-B14F-4D97-AF65-F5344CB8AC3E}">
        <p14:creationId xmlns:p14="http://schemas.microsoft.com/office/powerpoint/2010/main" val="36225153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92</a:t>
            </a:fld>
            <a:endParaRPr lang="en-US" dirty="0"/>
          </a:p>
        </p:txBody>
      </p:sp>
    </p:spTree>
    <p:extLst>
      <p:ext uri="{BB962C8B-B14F-4D97-AF65-F5344CB8AC3E}">
        <p14:creationId xmlns:p14="http://schemas.microsoft.com/office/powerpoint/2010/main" val="1221187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D16B-934A-4DDA-AA9D-F9317AC24A5D}" type="slidenum">
              <a:rPr lang="en-US" smtClean="0"/>
              <a:t>12</a:t>
            </a:fld>
            <a:endParaRPr lang="en-US" dirty="0"/>
          </a:p>
        </p:txBody>
      </p:sp>
    </p:spTree>
    <p:extLst>
      <p:ext uri="{BB962C8B-B14F-4D97-AF65-F5344CB8AC3E}">
        <p14:creationId xmlns:p14="http://schemas.microsoft.com/office/powerpoint/2010/main" val="21927543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93</a:t>
            </a:fld>
            <a:endParaRPr lang="en-US" dirty="0"/>
          </a:p>
        </p:txBody>
      </p:sp>
    </p:spTree>
    <p:extLst>
      <p:ext uri="{BB962C8B-B14F-4D97-AF65-F5344CB8AC3E}">
        <p14:creationId xmlns:p14="http://schemas.microsoft.com/office/powerpoint/2010/main" val="26503187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Remark: in most architectures, only the branches are conditional.</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94</a:t>
            </a:fld>
            <a:endParaRPr lang="en-US" dirty="0"/>
          </a:p>
        </p:txBody>
      </p:sp>
    </p:spTree>
    <p:extLst>
      <p:ext uri="{BB962C8B-B14F-4D97-AF65-F5344CB8AC3E}">
        <p14:creationId xmlns:p14="http://schemas.microsoft.com/office/powerpoint/2010/main" val="11217710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Remark: in most architectures, only the branches are conditional.</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95</a:t>
            </a:fld>
            <a:endParaRPr lang="en-US" dirty="0"/>
          </a:p>
        </p:txBody>
      </p:sp>
    </p:spTree>
    <p:extLst>
      <p:ext uri="{BB962C8B-B14F-4D97-AF65-F5344CB8AC3E}">
        <p14:creationId xmlns:p14="http://schemas.microsoft.com/office/powerpoint/2010/main" val="9432871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Remark: in most architectures, only the branches are conditional.</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96</a:t>
            </a:fld>
            <a:endParaRPr lang="en-US" dirty="0"/>
          </a:p>
        </p:txBody>
      </p:sp>
    </p:spTree>
    <p:extLst>
      <p:ext uri="{BB962C8B-B14F-4D97-AF65-F5344CB8AC3E}">
        <p14:creationId xmlns:p14="http://schemas.microsoft.com/office/powerpoint/2010/main" val="35520526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97</a:t>
            </a:fld>
            <a:endParaRPr lang="en-US" dirty="0"/>
          </a:p>
        </p:txBody>
      </p:sp>
    </p:spTree>
    <p:extLst>
      <p:ext uri="{BB962C8B-B14F-4D97-AF65-F5344CB8AC3E}">
        <p14:creationId xmlns:p14="http://schemas.microsoft.com/office/powerpoint/2010/main" val="171826303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98</a:t>
            </a:fld>
            <a:endParaRPr lang="en-US" dirty="0"/>
          </a:p>
        </p:txBody>
      </p:sp>
    </p:spTree>
    <p:extLst>
      <p:ext uri="{BB962C8B-B14F-4D97-AF65-F5344CB8AC3E}">
        <p14:creationId xmlns:p14="http://schemas.microsoft.com/office/powerpoint/2010/main" val="30008813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99</a:t>
            </a:fld>
            <a:endParaRPr lang="en-US" dirty="0"/>
          </a:p>
        </p:txBody>
      </p:sp>
    </p:spTree>
    <p:extLst>
      <p:ext uri="{BB962C8B-B14F-4D97-AF65-F5344CB8AC3E}">
        <p14:creationId xmlns:p14="http://schemas.microsoft.com/office/powerpoint/2010/main" val="390305467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instructions are presented in these slides, just the ones considered more representative</a:t>
            </a:r>
          </a:p>
          <a:p>
            <a:r>
              <a:rPr lang="en-US" dirty="0"/>
              <a:t>/CY represents the negated carry ( NOT CY )</a:t>
            </a:r>
            <a:endParaRPr lang="pt-BR" dirty="0"/>
          </a:p>
        </p:txBody>
      </p:sp>
      <p:sp>
        <p:nvSpPr>
          <p:cNvPr id="4" name="Slide Number Placeholder 3"/>
          <p:cNvSpPr>
            <a:spLocks noGrp="1"/>
          </p:cNvSpPr>
          <p:nvPr>
            <p:ph type="sldNum" sz="quarter" idx="5"/>
          </p:nvPr>
        </p:nvSpPr>
        <p:spPr/>
        <p:txBody>
          <a:bodyPr/>
          <a:lstStyle/>
          <a:p>
            <a:fld id="{A425D16B-934A-4DDA-AA9D-F9317AC24A5D}" type="slidenum">
              <a:rPr lang="en-US" smtClean="0"/>
              <a:t>100</a:t>
            </a:fld>
            <a:endParaRPr lang="en-US" dirty="0"/>
          </a:p>
        </p:txBody>
      </p:sp>
    </p:spTree>
    <p:extLst>
      <p:ext uri="{BB962C8B-B14F-4D97-AF65-F5344CB8AC3E}">
        <p14:creationId xmlns:p14="http://schemas.microsoft.com/office/powerpoint/2010/main" val="13704759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instructions are presented in these slides, just the ones considered more representative</a:t>
            </a:r>
          </a:p>
        </p:txBody>
      </p:sp>
      <p:sp>
        <p:nvSpPr>
          <p:cNvPr id="4" name="Slide Number Placeholder 3"/>
          <p:cNvSpPr>
            <a:spLocks noGrp="1"/>
          </p:cNvSpPr>
          <p:nvPr>
            <p:ph type="sldNum" sz="quarter" idx="5"/>
          </p:nvPr>
        </p:nvSpPr>
        <p:spPr/>
        <p:txBody>
          <a:bodyPr/>
          <a:lstStyle/>
          <a:p>
            <a:fld id="{A425D16B-934A-4DDA-AA9D-F9317AC24A5D}" type="slidenum">
              <a:rPr lang="en-US" smtClean="0"/>
              <a:t>101</a:t>
            </a:fld>
            <a:endParaRPr lang="en-US" dirty="0"/>
          </a:p>
        </p:txBody>
      </p:sp>
    </p:spTree>
    <p:extLst>
      <p:ext uri="{BB962C8B-B14F-4D97-AF65-F5344CB8AC3E}">
        <p14:creationId xmlns:p14="http://schemas.microsoft.com/office/powerpoint/2010/main" val="5075877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instructions are presented in these slides, just the ones considered more representative</a:t>
            </a:r>
          </a:p>
        </p:txBody>
      </p:sp>
      <p:sp>
        <p:nvSpPr>
          <p:cNvPr id="4" name="Slide Number Placeholder 3"/>
          <p:cNvSpPr>
            <a:spLocks noGrp="1"/>
          </p:cNvSpPr>
          <p:nvPr>
            <p:ph type="sldNum" sz="quarter" idx="5"/>
          </p:nvPr>
        </p:nvSpPr>
        <p:spPr/>
        <p:txBody>
          <a:bodyPr/>
          <a:lstStyle/>
          <a:p>
            <a:fld id="{A425D16B-934A-4DDA-AA9D-F9317AC24A5D}" type="slidenum">
              <a:rPr lang="en-US" smtClean="0"/>
              <a:t>102</a:t>
            </a:fld>
            <a:endParaRPr lang="en-US" dirty="0"/>
          </a:p>
        </p:txBody>
      </p:sp>
    </p:spTree>
    <p:extLst>
      <p:ext uri="{BB962C8B-B14F-4D97-AF65-F5344CB8AC3E}">
        <p14:creationId xmlns:p14="http://schemas.microsoft.com/office/powerpoint/2010/main" val="5972662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icture">
    <p:spTree>
      <p:nvGrpSpPr>
        <p:cNvPr id="1" name=""/>
        <p:cNvGrpSpPr/>
        <p:nvPr/>
      </p:nvGrpSpPr>
      <p:grpSpPr>
        <a:xfrm>
          <a:off x="0" y="0"/>
          <a:ext cx="0" cy="0"/>
          <a:chOff x="0" y="0"/>
          <a:chExt cx="0" cy="0"/>
        </a:xfrm>
      </p:grpSpPr>
      <p:sp>
        <p:nvSpPr>
          <p:cNvPr id="10" name="Bildplatzhalter 2"/>
          <p:cNvSpPr>
            <a:spLocks noGrp="1"/>
          </p:cNvSpPr>
          <p:nvPr>
            <p:ph type="pic" sz="quarter" idx="14"/>
          </p:nvPr>
        </p:nvSpPr>
        <p:spPr>
          <a:xfrm>
            <a:off x="468000" y="0"/>
            <a:ext cx="11253600" cy="6156000"/>
          </a:xfrm>
        </p:spPr>
        <p:txBody>
          <a:bodyPr lIns="144000" tIns="144000">
            <a:normAutofit/>
          </a:bodyPr>
          <a:lstStyle>
            <a:lvl1pPr>
              <a:defRPr sz="1000"/>
            </a:lvl1pPr>
          </a:lstStyle>
          <a:p>
            <a:r>
              <a:rPr lang="en-US" altLang="ja-JP"/>
              <a:t>Click icon to add picture</a:t>
            </a:r>
            <a:endParaRPr lang="en-US" dirty="0"/>
          </a:p>
        </p:txBody>
      </p:sp>
      <p:sp>
        <p:nvSpPr>
          <p:cNvPr id="12" name="Textplatzhalter 11"/>
          <p:cNvSpPr>
            <a:spLocks noGrp="1"/>
          </p:cNvSpPr>
          <p:nvPr>
            <p:ph type="body" sz="quarter" idx="11" hasCustomPrompt="1"/>
          </p:nvPr>
        </p:nvSpPr>
        <p:spPr>
          <a:xfrm>
            <a:off x="1080000" y="-1"/>
            <a:ext cx="5040000" cy="2592000"/>
          </a:xfrm>
          <a:solidFill>
            <a:schemeClr val="tx2"/>
          </a:solidFill>
        </p:spPr>
        <p:txBody>
          <a:bodyPr lIns="252000" tIns="252000" rIns="252000" bIns="252000" anchor="b" anchorCtr="0">
            <a:noAutofit/>
          </a:bodyPr>
          <a:lstStyle>
            <a:lvl1pPr>
              <a:lnSpc>
                <a:spcPct val="90000"/>
              </a:lnSpc>
              <a:spcAft>
                <a:spcPts val="0"/>
              </a:spcAft>
              <a:defRPr sz="3600" b="1" cap="all" baseline="0">
                <a:solidFill>
                  <a:schemeClr val="bg1"/>
                </a:solidFill>
                <a:latin typeface="+mj-lt"/>
              </a:defRPr>
            </a:lvl1pPr>
            <a:lvl2pPr marL="0" indent="0">
              <a:spcBef>
                <a:spcPts val="600"/>
              </a:spcBef>
              <a:spcAft>
                <a:spcPts val="0"/>
              </a:spcAft>
              <a:buNone/>
              <a:defRPr sz="2000" b="1" cap="all">
                <a:solidFill>
                  <a:schemeClr val="bg1"/>
                </a:solidFill>
                <a:latin typeface="+mj-lt"/>
              </a:defRPr>
            </a:lvl2pPr>
            <a:lvl3pPr>
              <a:defRPr b="1">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noProof="0" dirty="0" err="1"/>
              <a:t>Textmasterformat</a:t>
            </a:r>
            <a:r>
              <a:rPr lang="en-US" noProof="0" dirty="0"/>
              <a:t/>
            </a:r>
            <a:br>
              <a:rPr lang="en-US" noProof="0" dirty="0"/>
            </a:b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p:txBody>
      </p:sp>
      <p:sp>
        <p:nvSpPr>
          <p:cNvPr id="9" name="Textplatzhalter 11"/>
          <p:cNvSpPr>
            <a:spLocks noGrp="1"/>
          </p:cNvSpPr>
          <p:nvPr>
            <p:ph type="body" sz="quarter" idx="13"/>
          </p:nvPr>
        </p:nvSpPr>
        <p:spPr>
          <a:xfrm>
            <a:off x="1080000" y="2700000"/>
            <a:ext cx="5040000" cy="609737"/>
          </a:xfrm>
          <a:solidFill>
            <a:srgbClr val="9D9D9D"/>
          </a:solidFill>
        </p:spPr>
        <p:txBody>
          <a:bodyPr lIns="252000" tIns="180000" rIns="180000" bIns="180000" anchor="t" anchorCtr="0">
            <a:spAutoFit/>
          </a:bodyPr>
          <a:lstStyle>
            <a:lvl1pPr>
              <a:lnSpc>
                <a:spcPct val="100000"/>
              </a:lnSpc>
              <a:spcBef>
                <a:spcPts val="0"/>
              </a:spcBef>
              <a:spcAft>
                <a:spcPts val="0"/>
              </a:spcAft>
              <a:defRPr sz="1600" b="0" cap="all" baseline="0">
                <a:solidFill>
                  <a:schemeClr val="bg1"/>
                </a:solidFill>
                <a:latin typeface="+mj-lt"/>
              </a:defRPr>
            </a:lvl1pPr>
            <a:lvl2pPr marL="0" indent="0">
              <a:spcBef>
                <a:spcPts val="600"/>
              </a:spcBef>
              <a:spcAft>
                <a:spcPts val="0"/>
              </a:spcAft>
              <a:buNone/>
              <a:defRPr sz="1600" b="0" cap="none">
                <a:solidFill>
                  <a:schemeClr val="bg1"/>
                </a:solidFill>
                <a:latin typeface="+mj-lt"/>
              </a:defRPr>
            </a:lvl2pPr>
            <a:lvl3pPr>
              <a:defRPr b="1">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altLang="ja-JP" noProof="0"/>
              <a:t>Click to edit Master text styles</a:t>
            </a:r>
          </a:p>
        </p:txBody>
      </p:sp>
      <p:pic>
        <p:nvPicPr>
          <p:cNvPr id="5" name="Bild 4" descr="Badge_grey.png"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4432" y="0"/>
            <a:ext cx="1419800" cy="1275442"/>
          </a:xfrm>
          <a:prstGeom prst="rect">
            <a:avLst/>
          </a:prstGeom>
        </p:spPr>
      </p:pic>
    </p:spTree>
    <p:extLst>
      <p:ext uri="{BB962C8B-B14F-4D97-AF65-F5344CB8AC3E}">
        <p14:creationId xmlns:p14="http://schemas.microsoft.com/office/powerpoint/2010/main" val="3781772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2 Charts">
    <p:spTree>
      <p:nvGrpSpPr>
        <p:cNvPr id="1" name=""/>
        <p:cNvGrpSpPr/>
        <p:nvPr/>
      </p:nvGrpSpPr>
      <p:grpSpPr>
        <a:xfrm>
          <a:off x="0" y="0"/>
          <a:ext cx="0" cy="0"/>
          <a:chOff x="0" y="0"/>
          <a:chExt cx="0" cy="0"/>
        </a:xfrm>
      </p:grpSpPr>
      <p:sp>
        <p:nvSpPr>
          <p:cNvPr id="2" name="Titel 1"/>
          <p:cNvSpPr>
            <a:spLocks noGrp="1"/>
          </p:cNvSpPr>
          <p:nvPr>
            <p:ph type="title"/>
          </p:nvPr>
        </p:nvSpPr>
        <p:spPr>
          <a:xfrm>
            <a:off x="467999" y="597227"/>
            <a:ext cx="11244575" cy="455509"/>
          </a:xfrm>
        </p:spPr>
        <p:txBody>
          <a:bodyPr/>
          <a:lstStyle/>
          <a:p>
            <a:r>
              <a:rPr lang="en-US" altLang="ja-JP" noProof="0"/>
              <a:t>Click to edit Master title style</a:t>
            </a:r>
            <a:endParaRPr lang="ja-JP" altLang="en-US" noProof="0" dirty="0"/>
          </a:p>
        </p:txBody>
      </p:sp>
      <p:sp>
        <p:nvSpPr>
          <p:cNvPr id="23" name="Diagrammplatzhalter 8"/>
          <p:cNvSpPr>
            <a:spLocks noGrp="1"/>
          </p:cNvSpPr>
          <p:nvPr>
            <p:ph type="chart" sz="quarter" idx="16"/>
          </p:nvPr>
        </p:nvSpPr>
        <p:spPr>
          <a:xfrm>
            <a:off x="467999" y="1316991"/>
            <a:ext cx="5460584" cy="4248000"/>
          </a:xfrm>
          <a:noFill/>
        </p:spPr>
        <p:txBody>
          <a:bodyPr lIns="144000" tIns="144000" rIns="144000" bIns="144000">
            <a:noAutofit/>
          </a:bodyPr>
          <a:lstStyle/>
          <a:p>
            <a:r>
              <a:rPr lang="en-US" altLang="ja-JP"/>
              <a:t>Click icon to add chart</a:t>
            </a:r>
            <a:endParaRPr lang="en-US" dirty="0"/>
          </a:p>
        </p:txBody>
      </p:sp>
      <p:sp>
        <p:nvSpPr>
          <p:cNvPr id="24" name="Diagrammplatzhalter 8"/>
          <p:cNvSpPr>
            <a:spLocks noGrp="1"/>
          </p:cNvSpPr>
          <p:nvPr>
            <p:ph type="chart" sz="quarter" idx="17"/>
          </p:nvPr>
        </p:nvSpPr>
        <p:spPr>
          <a:xfrm>
            <a:off x="6239416" y="1316991"/>
            <a:ext cx="5460584" cy="4248000"/>
          </a:xfrm>
          <a:noFill/>
        </p:spPr>
        <p:txBody>
          <a:bodyPr lIns="144000" tIns="144000" rIns="144000" bIns="144000">
            <a:noAutofit/>
          </a:bodyPr>
          <a:lstStyle/>
          <a:p>
            <a:r>
              <a:rPr lang="en-US" altLang="ja-JP"/>
              <a:t>Click icon to add chart</a:t>
            </a:r>
            <a:endParaRPr lang="en-US" dirty="0"/>
          </a:p>
        </p:txBody>
      </p:sp>
      <p:cxnSp>
        <p:nvCxnSpPr>
          <p:cNvPr id="7" name="Gerade Verbindung 4">
            <a:extLst>
              <a:ext uri="{FF2B5EF4-FFF2-40B4-BE49-F238E27FC236}">
                <a16:creationId xmlns="" xmlns:a16="http://schemas.microsoft.com/office/drawing/2014/main" id="{2BAE940A-B6B2-4062-A10D-8E38DBE86AC8}"/>
              </a:ext>
            </a:extLst>
          </p:cNvPr>
          <p:cNvCxnSpPr/>
          <p:nvPr userDrawn="1"/>
        </p:nvCxnSpPr>
        <p:spPr>
          <a:xfrm>
            <a:off x="468000" y="1136991"/>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 xmlns:a16="http://schemas.microsoft.com/office/drawing/2014/main" id="{2AE69775-672D-4AA3-8EDA-94057BEF41E6}"/>
              </a:ext>
            </a:extLst>
          </p:cNvPr>
          <p:cNvSpPr txBox="1"/>
          <p:nvPr userDrawn="1"/>
        </p:nvSpPr>
        <p:spPr>
          <a:xfrm>
            <a:off x="5668715" y="6463074"/>
            <a:ext cx="612668" cy="253916"/>
          </a:xfrm>
          <a:prstGeom prst="rect">
            <a:avLst/>
          </a:prstGeom>
          <a:noFill/>
        </p:spPr>
        <p:txBody>
          <a:bodyPr wrap="none" rtlCol="0">
            <a:spAutoFit/>
          </a:bodyPr>
          <a:lstStyle/>
          <a:p>
            <a:r>
              <a:rPr kumimoji="1" lang="en-US" altLang="ja-JP" sz="1050" b="1" dirty="0">
                <a:solidFill>
                  <a:schemeClr val="tx2"/>
                </a:solidFill>
                <a:latin typeface="+mj-lt"/>
              </a:rPr>
              <a:t>Page </a:t>
            </a:r>
            <a:fld id="{7E07E68C-CA28-4DD4-ABB0-0D9CE8D6A15A}" type="slidenum">
              <a:rPr kumimoji="1" lang="ja-JP" altLang="en-US" sz="1050" b="1" smtClean="0">
                <a:solidFill>
                  <a:schemeClr val="tx2"/>
                </a:solidFill>
                <a:latin typeface="+mj-lt"/>
              </a:rPr>
              <a:t>‹#›</a:t>
            </a:fld>
            <a:endParaRPr kumimoji="1" lang="ja-JP" altLang="en-US" sz="1050" b="1" dirty="0">
              <a:solidFill>
                <a:schemeClr val="tx2"/>
              </a:solidFill>
              <a:latin typeface="+mj-lt"/>
            </a:endParaRPr>
          </a:p>
        </p:txBody>
      </p:sp>
    </p:spTree>
    <p:extLst>
      <p:ext uri="{BB962C8B-B14F-4D97-AF65-F5344CB8AC3E}">
        <p14:creationId xmlns:p14="http://schemas.microsoft.com/office/powerpoint/2010/main" val="3173291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hart large + caption">
    <p:spTree>
      <p:nvGrpSpPr>
        <p:cNvPr id="1" name=""/>
        <p:cNvGrpSpPr/>
        <p:nvPr/>
      </p:nvGrpSpPr>
      <p:grpSpPr>
        <a:xfrm>
          <a:off x="0" y="0"/>
          <a:ext cx="0" cy="0"/>
          <a:chOff x="0" y="0"/>
          <a:chExt cx="0" cy="0"/>
        </a:xfrm>
      </p:grpSpPr>
      <p:sp>
        <p:nvSpPr>
          <p:cNvPr id="2" name="Titel 1"/>
          <p:cNvSpPr>
            <a:spLocks noGrp="1"/>
          </p:cNvSpPr>
          <p:nvPr>
            <p:ph type="title"/>
          </p:nvPr>
        </p:nvSpPr>
        <p:spPr>
          <a:xfrm>
            <a:off x="468000" y="597227"/>
            <a:ext cx="11232000" cy="455509"/>
          </a:xfrm>
        </p:spPr>
        <p:txBody>
          <a:bodyPr/>
          <a:lstStyle/>
          <a:p>
            <a:r>
              <a:rPr lang="en-US" altLang="ja-JP" noProof="0"/>
              <a:t>Click to edit Master title style</a:t>
            </a:r>
            <a:endParaRPr lang="ja-JP" altLang="en-US" noProof="0" dirty="0"/>
          </a:p>
        </p:txBody>
      </p:sp>
      <p:sp>
        <p:nvSpPr>
          <p:cNvPr id="19" name="Diagrammplatzhalter 8"/>
          <p:cNvSpPr>
            <a:spLocks noGrp="1"/>
          </p:cNvSpPr>
          <p:nvPr>
            <p:ph type="chart" sz="quarter" idx="16"/>
          </p:nvPr>
        </p:nvSpPr>
        <p:spPr>
          <a:xfrm>
            <a:off x="468000" y="1316991"/>
            <a:ext cx="8712000" cy="4068000"/>
          </a:xfrm>
          <a:noFill/>
        </p:spPr>
        <p:txBody>
          <a:bodyPr lIns="144000" tIns="144000" rIns="144000" bIns="144000">
            <a:noAutofit/>
          </a:bodyPr>
          <a:lstStyle/>
          <a:p>
            <a:r>
              <a:rPr lang="en-US" altLang="ja-JP"/>
              <a:t>Click icon to add chart</a:t>
            </a:r>
            <a:endParaRPr lang="en-US" dirty="0"/>
          </a:p>
        </p:txBody>
      </p:sp>
      <p:sp>
        <p:nvSpPr>
          <p:cNvPr id="20" name="Textplatzhalter 6"/>
          <p:cNvSpPr>
            <a:spLocks noGrp="1"/>
          </p:cNvSpPr>
          <p:nvPr>
            <p:ph type="body" sz="quarter" idx="17"/>
          </p:nvPr>
        </p:nvSpPr>
        <p:spPr>
          <a:xfrm>
            <a:off x="9972000" y="1964991"/>
            <a:ext cx="1728000" cy="1239314"/>
          </a:xfrm>
        </p:spPr>
        <p:txBody>
          <a:bodyPr/>
          <a:lstStyle>
            <a:lvl1pPr>
              <a:defRPr sz="1400"/>
            </a:lvl1pPr>
            <a:lvl2pPr>
              <a:defRPr sz="1400"/>
            </a:lvl2pPr>
            <a:lvl3pPr>
              <a:defRPr sz="1400"/>
            </a:lvl3pPr>
            <a:lvl4pPr>
              <a:defRPr sz="1400"/>
            </a:lvl4pPr>
            <a:lvl5pPr>
              <a:defRPr sz="1400"/>
            </a:lvl5pPr>
          </a:lstStyle>
          <a:p>
            <a:pPr lvl="0"/>
            <a:r>
              <a:rPr lang="en-US" altLang="ja-JP" noProof="0"/>
              <a:t>Click to edit Master text styles</a:t>
            </a:r>
          </a:p>
          <a:p>
            <a:pPr lvl="1"/>
            <a:r>
              <a:rPr lang="en-US" altLang="ja-JP" noProof="0"/>
              <a:t>Second level</a:t>
            </a:r>
          </a:p>
          <a:p>
            <a:pPr lvl="2"/>
            <a:r>
              <a:rPr lang="en-US" altLang="ja-JP" noProof="0"/>
              <a:t>Third level</a:t>
            </a:r>
          </a:p>
        </p:txBody>
      </p:sp>
      <p:cxnSp>
        <p:nvCxnSpPr>
          <p:cNvPr id="7" name="Gerade Verbindung 4">
            <a:extLst>
              <a:ext uri="{FF2B5EF4-FFF2-40B4-BE49-F238E27FC236}">
                <a16:creationId xmlns="" xmlns:a16="http://schemas.microsoft.com/office/drawing/2014/main" id="{D3A74278-5E33-47CA-ADB1-29C6159D0314}"/>
              </a:ext>
            </a:extLst>
          </p:cNvPr>
          <p:cNvCxnSpPr/>
          <p:nvPr userDrawn="1"/>
        </p:nvCxnSpPr>
        <p:spPr>
          <a:xfrm>
            <a:off x="468000" y="1136991"/>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 xmlns:a16="http://schemas.microsoft.com/office/drawing/2014/main" id="{D4728CF0-38B4-4893-A4B1-B1730B2CF536}"/>
              </a:ext>
            </a:extLst>
          </p:cNvPr>
          <p:cNvSpPr txBox="1"/>
          <p:nvPr userDrawn="1"/>
        </p:nvSpPr>
        <p:spPr>
          <a:xfrm>
            <a:off x="5668715" y="6463074"/>
            <a:ext cx="612668" cy="253916"/>
          </a:xfrm>
          <a:prstGeom prst="rect">
            <a:avLst/>
          </a:prstGeom>
          <a:noFill/>
        </p:spPr>
        <p:txBody>
          <a:bodyPr wrap="none" rtlCol="0">
            <a:spAutoFit/>
          </a:bodyPr>
          <a:lstStyle/>
          <a:p>
            <a:r>
              <a:rPr kumimoji="1" lang="en-US" altLang="ja-JP" sz="1050" b="1" dirty="0">
                <a:solidFill>
                  <a:schemeClr val="tx2"/>
                </a:solidFill>
                <a:latin typeface="+mj-lt"/>
              </a:rPr>
              <a:t>Page </a:t>
            </a:r>
            <a:fld id="{7E07E68C-CA28-4DD4-ABB0-0D9CE8D6A15A}" type="slidenum">
              <a:rPr kumimoji="1" lang="ja-JP" altLang="en-US" sz="1050" b="1" smtClean="0">
                <a:solidFill>
                  <a:schemeClr val="tx2"/>
                </a:solidFill>
                <a:latin typeface="+mj-lt"/>
              </a:rPr>
              <a:t>‹#›</a:t>
            </a:fld>
            <a:endParaRPr kumimoji="1" lang="ja-JP" altLang="en-US" sz="1050" b="1" dirty="0">
              <a:solidFill>
                <a:schemeClr val="tx2"/>
              </a:solidFill>
              <a:latin typeface="+mj-lt"/>
            </a:endParaRPr>
          </a:p>
        </p:txBody>
      </p:sp>
    </p:spTree>
    <p:extLst>
      <p:ext uri="{BB962C8B-B14F-4D97-AF65-F5344CB8AC3E}">
        <p14:creationId xmlns:p14="http://schemas.microsoft.com/office/powerpoint/2010/main" val="3240299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large + caption ">
    <p:spTree>
      <p:nvGrpSpPr>
        <p:cNvPr id="1" name=""/>
        <p:cNvGrpSpPr/>
        <p:nvPr/>
      </p:nvGrpSpPr>
      <p:grpSpPr>
        <a:xfrm>
          <a:off x="0" y="0"/>
          <a:ext cx="0" cy="0"/>
          <a:chOff x="0" y="0"/>
          <a:chExt cx="0" cy="0"/>
        </a:xfrm>
      </p:grpSpPr>
      <p:sp>
        <p:nvSpPr>
          <p:cNvPr id="20" name="Textplatzhalter 6"/>
          <p:cNvSpPr>
            <a:spLocks noGrp="1"/>
          </p:cNvSpPr>
          <p:nvPr>
            <p:ph type="body" sz="quarter" idx="17"/>
          </p:nvPr>
        </p:nvSpPr>
        <p:spPr>
          <a:xfrm>
            <a:off x="468000" y="5940000"/>
            <a:ext cx="11244575" cy="234744"/>
          </a:xfrm>
        </p:spPr>
        <p:txBody>
          <a:bodyPr>
            <a:noAutofit/>
          </a:bodyPr>
          <a:lstStyle>
            <a:lvl1pPr>
              <a:defRPr sz="1400"/>
            </a:lvl1pPr>
            <a:lvl2pPr marL="0" indent="0">
              <a:buNone/>
              <a:defRPr sz="1400"/>
            </a:lvl2pPr>
            <a:lvl3pPr>
              <a:defRPr sz="1400"/>
            </a:lvl3pPr>
            <a:lvl4pPr>
              <a:defRPr sz="1400"/>
            </a:lvl4pPr>
            <a:lvl5pPr>
              <a:defRPr sz="1400"/>
            </a:lvl5pPr>
          </a:lstStyle>
          <a:p>
            <a:pPr lvl="0"/>
            <a:r>
              <a:rPr lang="en-US" altLang="ja-JP" noProof="0"/>
              <a:t>Click to edit Master text styles</a:t>
            </a:r>
          </a:p>
        </p:txBody>
      </p:sp>
      <p:sp>
        <p:nvSpPr>
          <p:cNvPr id="4" name="コンテンツ プレースホルダー 3"/>
          <p:cNvSpPr>
            <a:spLocks noGrp="1"/>
          </p:cNvSpPr>
          <p:nvPr>
            <p:ph sz="quarter" idx="18"/>
          </p:nvPr>
        </p:nvSpPr>
        <p:spPr>
          <a:xfrm>
            <a:off x="460375" y="540000"/>
            <a:ext cx="11261725" cy="1875385"/>
          </a:xfrm>
        </p:spPr>
        <p:txBody>
          <a:bodyPr/>
          <a:lstStyle/>
          <a:p>
            <a:pPr lvl="0"/>
            <a:r>
              <a:rPr kumimoji="1" lang="en-US" altLang="ja-JP" noProof="0"/>
              <a:t>Click to edit Master text styles</a:t>
            </a:r>
          </a:p>
          <a:p>
            <a:pPr lvl="1"/>
            <a:r>
              <a:rPr kumimoji="1" lang="en-US" altLang="ja-JP" noProof="0"/>
              <a:t>Second level</a:t>
            </a:r>
          </a:p>
          <a:p>
            <a:pPr lvl="2"/>
            <a:r>
              <a:rPr kumimoji="1" lang="en-US" altLang="ja-JP" noProof="0"/>
              <a:t>Third level</a:t>
            </a:r>
          </a:p>
          <a:p>
            <a:pPr lvl="3"/>
            <a:r>
              <a:rPr kumimoji="1" lang="en-US" altLang="ja-JP" noProof="0"/>
              <a:t>Fourth level</a:t>
            </a:r>
          </a:p>
          <a:p>
            <a:pPr lvl="4"/>
            <a:r>
              <a:rPr kumimoji="1" lang="en-US" altLang="ja-JP" noProof="0"/>
              <a:t>Fifth level</a:t>
            </a:r>
            <a:endParaRPr kumimoji="1" lang="en-US" noProof="0" dirty="0"/>
          </a:p>
        </p:txBody>
      </p:sp>
      <p:sp>
        <p:nvSpPr>
          <p:cNvPr id="7" name="テキスト ボックス 6">
            <a:extLst>
              <a:ext uri="{FF2B5EF4-FFF2-40B4-BE49-F238E27FC236}">
                <a16:creationId xmlns="" xmlns:a16="http://schemas.microsoft.com/office/drawing/2014/main" id="{E44D5E23-B915-4847-AEAE-600DBB5D7A81}"/>
              </a:ext>
            </a:extLst>
          </p:cNvPr>
          <p:cNvSpPr txBox="1"/>
          <p:nvPr userDrawn="1"/>
        </p:nvSpPr>
        <p:spPr>
          <a:xfrm>
            <a:off x="5668715" y="6463074"/>
            <a:ext cx="612668" cy="253916"/>
          </a:xfrm>
          <a:prstGeom prst="rect">
            <a:avLst/>
          </a:prstGeom>
          <a:noFill/>
        </p:spPr>
        <p:txBody>
          <a:bodyPr wrap="none" rtlCol="0">
            <a:spAutoFit/>
          </a:bodyPr>
          <a:lstStyle/>
          <a:p>
            <a:r>
              <a:rPr kumimoji="1" lang="en-US" altLang="ja-JP" sz="1050" b="1" dirty="0">
                <a:solidFill>
                  <a:schemeClr val="tx2"/>
                </a:solidFill>
                <a:latin typeface="+mj-lt"/>
              </a:rPr>
              <a:t>Page </a:t>
            </a:r>
            <a:fld id="{7E07E68C-CA28-4DD4-ABB0-0D9CE8D6A15A}" type="slidenum">
              <a:rPr kumimoji="1" lang="ja-JP" altLang="en-US" sz="1050" b="1" smtClean="0">
                <a:solidFill>
                  <a:schemeClr val="tx2"/>
                </a:solidFill>
                <a:latin typeface="+mj-lt"/>
              </a:rPr>
              <a:t>‹#›</a:t>
            </a:fld>
            <a:endParaRPr kumimoji="1" lang="ja-JP" altLang="en-US" sz="1050" b="1" dirty="0">
              <a:solidFill>
                <a:schemeClr val="tx2"/>
              </a:solidFill>
              <a:latin typeface="+mj-lt"/>
            </a:endParaRPr>
          </a:p>
        </p:txBody>
      </p:sp>
    </p:spTree>
    <p:extLst>
      <p:ext uri="{BB962C8B-B14F-4D97-AF65-F5344CB8AC3E}">
        <p14:creationId xmlns:p14="http://schemas.microsoft.com/office/powerpoint/2010/main" val="3546860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4 Charts + Caption">
    <p:spTree>
      <p:nvGrpSpPr>
        <p:cNvPr id="1" name=""/>
        <p:cNvGrpSpPr/>
        <p:nvPr/>
      </p:nvGrpSpPr>
      <p:grpSpPr>
        <a:xfrm>
          <a:off x="0" y="0"/>
          <a:ext cx="0" cy="0"/>
          <a:chOff x="0" y="0"/>
          <a:chExt cx="0" cy="0"/>
        </a:xfrm>
      </p:grpSpPr>
      <p:sp>
        <p:nvSpPr>
          <p:cNvPr id="2" name="Titel 1"/>
          <p:cNvSpPr>
            <a:spLocks noGrp="1"/>
          </p:cNvSpPr>
          <p:nvPr>
            <p:ph type="title"/>
          </p:nvPr>
        </p:nvSpPr>
        <p:spPr>
          <a:xfrm>
            <a:off x="468000" y="597227"/>
            <a:ext cx="11232000" cy="455509"/>
          </a:xfrm>
        </p:spPr>
        <p:txBody>
          <a:bodyPr/>
          <a:lstStyle/>
          <a:p>
            <a:r>
              <a:rPr lang="en-US" altLang="ja-JP" noProof="0"/>
              <a:t>Click to edit Master title style</a:t>
            </a:r>
            <a:endParaRPr lang="ja-JP" altLang="en-US" noProof="0" dirty="0"/>
          </a:p>
        </p:txBody>
      </p:sp>
      <p:sp>
        <p:nvSpPr>
          <p:cNvPr id="23" name="Diagrammplatzhalter 8"/>
          <p:cNvSpPr>
            <a:spLocks noGrp="1"/>
          </p:cNvSpPr>
          <p:nvPr>
            <p:ph type="chart" sz="quarter" idx="16"/>
          </p:nvPr>
        </p:nvSpPr>
        <p:spPr>
          <a:xfrm>
            <a:off x="468000" y="1316991"/>
            <a:ext cx="4272592" cy="2160000"/>
          </a:xfrm>
          <a:noFill/>
          <a:ln w="6350">
            <a:solidFill>
              <a:schemeClr val="bg2">
                <a:lumMod val="90000"/>
              </a:schemeClr>
            </a:solidFill>
          </a:ln>
        </p:spPr>
        <p:txBody>
          <a:bodyPr lIns="144000" tIns="144000" rIns="144000" bIns="144000">
            <a:noAutofit/>
          </a:bodyPr>
          <a:lstStyle/>
          <a:p>
            <a:r>
              <a:rPr lang="en-US" altLang="ja-JP"/>
              <a:t>Click icon to add chart</a:t>
            </a:r>
            <a:endParaRPr lang="en-US" dirty="0"/>
          </a:p>
        </p:txBody>
      </p:sp>
      <p:sp>
        <p:nvSpPr>
          <p:cNvPr id="24" name="Textplatzhalter 6"/>
          <p:cNvSpPr>
            <a:spLocks noGrp="1"/>
          </p:cNvSpPr>
          <p:nvPr>
            <p:ph type="body" sz="quarter" idx="17"/>
          </p:nvPr>
        </p:nvSpPr>
        <p:spPr>
          <a:xfrm>
            <a:off x="9972000" y="1964991"/>
            <a:ext cx="1728000" cy="1239314"/>
          </a:xfrm>
        </p:spPr>
        <p:txBody>
          <a:bodyPr/>
          <a:lstStyle>
            <a:lvl1pPr>
              <a:defRPr sz="1400"/>
            </a:lvl1pPr>
            <a:lvl2pPr>
              <a:defRPr sz="1400"/>
            </a:lvl2pPr>
            <a:lvl3pPr>
              <a:defRPr sz="1400"/>
            </a:lvl3pPr>
            <a:lvl4pPr>
              <a:defRPr sz="1400"/>
            </a:lvl4pPr>
            <a:lvl5pPr>
              <a:defRPr sz="1400"/>
            </a:lvl5pPr>
          </a:lstStyle>
          <a:p>
            <a:pPr lvl="0"/>
            <a:r>
              <a:rPr lang="en-US" altLang="ja-JP" noProof="0"/>
              <a:t>Click to edit Master text styles</a:t>
            </a:r>
          </a:p>
          <a:p>
            <a:pPr lvl="1"/>
            <a:r>
              <a:rPr lang="en-US" altLang="ja-JP" noProof="0"/>
              <a:t>Second level</a:t>
            </a:r>
          </a:p>
          <a:p>
            <a:pPr lvl="2"/>
            <a:r>
              <a:rPr lang="en-US" altLang="ja-JP" noProof="0"/>
              <a:t>Third level</a:t>
            </a:r>
          </a:p>
        </p:txBody>
      </p:sp>
      <p:sp>
        <p:nvSpPr>
          <p:cNvPr id="25" name="Diagrammplatzhalter 8"/>
          <p:cNvSpPr>
            <a:spLocks noGrp="1"/>
          </p:cNvSpPr>
          <p:nvPr>
            <p:ph type="chart" sz="quarter" idx="18"/>
          </p:nvPr>
        </p:nvSpPr>
        <p:spPr>
          <a:xfrm>
            <a:off x="4907408" y="1316991"/>
            <a:ext cx="4272592" cy="2160000"/>
          </a:xfrm>
          <a:noFill/>
          <a:ln w="6350">
            <a:solidFill>
              <a:schemeClr val="bg2">
                <a:lumMod val="90000"/>
              </a:schemeClr>
            </a:solidFill>
          </a:ln>
        </p:spPr>
        <p:txBody>
          <a:bodyPr lIns="144000" tIns="144000" rIns="144000" bIns="144000">
            <a:noAutofit/>
          </a:bodyPr>
          <a:lstStyle/>
          <a:p>
            <a:r>
              <a:rPr lang="en-US" altLang="ja-JP"/>
              <a:t>Click icon to add chart</a:t>
            </a:r>
            <a:endParaRPr lang="en-US" dirty="0"/>
          </a:p>
        </p:txBody>
      </p:sp>
      <p:sp>
        <p:nvSpPr>
          <p:cNvPr id="26" name="Diagrammplatzhalter 8"/>
          <p:cNvSpPr>
            <a:spLocks noGrp="1"/>
          </p:cNvSpPr>
          <p:nvPr>
            <p:ph type="chart" sz="quarter" idx="19"/>
          </p:nvPr>
        </p:nvSpPr>
        <p:spPr>
          <a:xfrm>
            <a:off x="468000" y="3620991"/>
            <a:ext cx="4272592" cy="2160000"/>
          </a:xfrm>
          <a:noFill/>
          <a:ln w="6350">
            <a:solidFill>
              <a:schemeClr val="bg2">
                <a:lumMod val="90000"/>
              </a:schemeClr>
            </a:solidFill>
          </a:ln>
        </p:spPr>
        <p:txBody>
          <a:bodyPr lIns="144000" tIns="144000" rIns="144000" bIns="144000">
            <a:noAutofit/>
          </a:bodyPr>
          <a:lstStyle/>
          <a:p>
            <a:r>
              <a:rPr lang="en-US" altLang="ja-JP"/>
              <a:t>Click icon to add chart</a:t>
            </a:r>
            <a:endParaRPr lang="en-US" dirty="0"/>
          </a:p>
        </p:txBody>
      </p:sp>
      <p:sp>
        <p:nvSpPr>
          <p:cNvPr id="27" name="Diagrammplatzhalter 8"/>
          <p:cNvSpPr>
            <a:spLocks noGrp="1"/>
          </p:cNvSpPr>
          <p:nvPr>
            <p:ph type="chart" sz="quarter" idx="20"/>
          </p:nvPr>
        </p:nvSpPr>
        <p:spPr>
          <a:xfrm>
            <a:off x="4907408" y="3620991"/>
            <a:ext cx="4272592" cy="2160000"/>
          </a:xfrm>
          <a:noFill/>
          <a:ln w="6350">
            <a:solidFill>
              <a:schemeClr val="bg2">
                <a:lumMod val="90000"/>
              </a:schemeClr>
            </a:solidFill>
          </a:ln>
        </p:spPr>
        <p:txBody>
          <a:bodyPr lIns="144000" tIns="144000" rIns="144000" bIns="144000">
            <a:noAutofit/>
          </a:bodyPr>
          <a:lstStyle/>
          <a:p>
            <a:r>
              <a:rPr lang="en-US" altLang="ja-JP"/>
              <a:t>Click icon to add chart</a:t>
            </a:r>
            <a:endParaRPr lang="en-US" dirty="0"/>
          </a:p>
        </p:txBody>
      </p:sp>
      <p:cxnSp>
        <p:nvCxnSpPr>
          <p:cNvPr id="10" name="Gerade Verbindung 4">
            <a:extLst>
              <a:ext uri="{FF2B5EF4-FFF2-40B4-BE49-F238E27FC236}">
                <a16:creationId xmlns="" xmlns:a16="http://schemas.microsoft.com/office/drawing/2014/main" id="{52C5DDBA-90B9-4961-A14B-98B9546E714F}"/>
              </a:ext>
            </a:extLst>
          </p:cNvPr>
          <p:cNvCxnSpPr/>
          <p:nvPr userDrawn="1"/>
        </p:nvCxnSpPr>
        <p:spPr>
          <a:xfrm>
            <a:off x="468000" y="1136991"/>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 xmlns:a16="http://schemas.microsoft.com/office/drawing/2014/main" id="{E1F78BC6-0B72-4CC4-A317-57441D7DC260}"/>
              </a:ext>
            </a:extLst>
          </p:cNvPr>
          <p:cNvSpPr txBox="1"/>
          <p:nvPr userDrawn="1"/>
        </p:nvSpPr>
        <p:spPr>
          <a:xfrm>
            <a:off x="5668715" y="6463074"/>
            <a:ext cx="612668" cy="253916"/>
          </a:xfrm>
          <a:prstGeom prst="rect">
            <a:avLst/>
          </a:prstGeom>
          <a:noFill/>
        </p:spPr>
        <p:txBody>
          <a:bodyPr wrap="none" rtlCol="0">
            <a:spAutoFit/>
          </a:bodyPr>
          <a:lstStyle/>
          <a:p>
            <a:r>
              <a:rPr kumimoji="1" lang="en-US" altLang="ja-JP" sz="1050" b="1" dirty="0">
                <a:solidFill>
                  <a:schemeClr val="tx2"/>
                </a:solidFill>
                <a:latin typeface="+mj-lt"/>
              </a:rPr>
              <a:t>Page </a:t>
            </a:r>
            <a:fld id="{7E07E68C-CA28-4DD4-ABB0-0D9CE8D6A15A}" type="slidenum">
              <a:rPr kumimoji="1" lang="ja-JP" altLang="en-US" sz="1050" b="1" smtClean="0">
                <a:solidFill>
                  <a:schemeClr val="tx2"/>
                </a:solidFill>
                <a:latin typeface="+mj-lt"/>
              </a:rPr>
              <a:t>‹#›</a:t>
            </a:fld>
            <a:endParaRPr kumimoji="1" lang="ja-JP" altLang="en-US" sz="1050" b="1" dirty="0">
              <a:solidFill>
                <a:schemeClr val="tx2"/>
              </a:solidFill>
              <a:latin typeface="+mj-lt"/>
            </a:endParaRPr>
          </a:p>
        </p:txBody>
      </p:sp>
    </p:spTree>
    <p:extLst>
      <p:ext uri="{BB962C8B-B14F-4D97-AF65-F5344CB8AC3E}">
        <p14:creationId xmlns:p14="http://schemas.microsoft.com/office/powerpoint/2010/main" val="1061197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able + Caption">
    <p:spTree>
      <p:nvGrpSpPr>
        <p:cNvPr id="1" name=""/>
        <p:cNvGrpSpPr/>
        <p:nvPr/>
      </p:nvGrpSpPr>
      <p:grpSpPr>
        <a:xfrm>
          <a:off x="0" y="0"/>
          <a:ext cx="0" cy="0"/>
          <a:chOff x="0" y="0"/>
          <a:chExt cx="0" cy="0"/>
        </a:xfrm>
      </p:grpSpPr>
      <p:sp>
        <p:nvSpPr>
          <p:cNvPr id="2" name="Titel 1"/>
          <p:cNvSpPr>
            <a:spLocks noGrp="1"/>
          </p:cNvSpPr>
          <p:nvPr>
            <p:ph type="title"/>
          </p:nvPr>
        </p:nvSpPr>
        <p:spPr>
          <a:xfrm>
            <a:off x="468000" y="597227"/>
            <a:ext cx="11232000" cy="455509"/>
          </a:xfrm>
        </p:spPr>
        <p:txBody>
          <a:bodyPr/>
          <a:lstStyle/>
          <a:p>
            <a:r>
              <a:rPr lang="en-US" altLang="ja-JP" noProof="0"/>
              <a:t>Click to edit Master title style</a:t>
            </a:r>
            <a:endParaRPr lang="ja-JP" altLang="en-US" noProof="0" dirty="0"/>
          </a:p>
        </p:txBody>
      </p:sp>
      <p:sp>
        <p:nvSpPr>
          <p:cNvPr id="19" name="Textplatzhalter 6"/>
          <p:cNvSpPr>
            <a:spLocks noGrp="1"/>
          </p:cNvSpPr>
          <p:nvPr>
            <p:ph type="body" sz="quarter" idx="17"/>
          </p:nvPr>
        </p:nvSpPr>
        <p:spPr>
          <a:xfrm>
            <a:off x="9972000" y="1964991"/>
            <a:ext cx="1728000" cy="1239314"/>
          </a:xfrm>
        </p:spPr>
        <p:txBody>
          <a:bodyPr/>
          <a:lstStyle>
            <a:lvl1pPr>
              <a:defRPr sz="1400"/>
            </a:lvl1pPr>
            <a:lvl2pPr>
              <a:defRPr sz="1400"/>
            </a:lvl2pPr>
            <a:lvl3pPr>
              <a:defRPr sz="1400"/>
            </a:lvl3pPr>
            <a:lvl4pPr>
              <a:defRPr sz="1400"/>
            </a:lvl4pPr>
            <a:lvl5pPr>
              <a:defRPr sz="1400"/>
            </a:lvl5pPr>
          </a:lstStyle>
          <a:p>
            <a:pPr lvl="0"/>
            <a:r>
              <a:rPr lang="en-US" altLang="ja-JP" noProof="0"/>
              <a:t>Click to edit Master text styles</a:t>
            </a:r>
          </a:p>
          <a:p>
            <a:pPr lvl="1"/>
            <a:r>
              <a:rPr lang="en-US" altLang="ja-JP" noProof="0"/>
              <a:t>Second level</a:t>
            </a:r>
          </a:p>
          <a:p>
            <a:pPr lvl="2"/>
            <a:r>
              <a:rPr lang="en-US" altLang="ja-JP" noProof="0"/>
              <a:t>Third level</a:t>
            </a:r>
          </a:p>
        </p:txBody>
      </p:sp>
      <p:sp>
        <p:nvSpPr>
          <p:cNvPr id="20" name="Tabellenplatzhalter 8"/>
          <p:cNvSpPr>
            <a:spLocks noGrp="1"/>
          </p:cNvSpPr>
          <p:nvPr>
            <p:ph type="tbl" sz="quarter" idx="18"/>
          </p:nvPr>
        </p:nvSpPr>
        <p:spPr>
          <a:xfrm>
            <a:off x="468000" y="1424991"/>
            <a:ext cx="8711997" cy="4248000"/>
          </a:xfrm>
        </p:spPr>
        <p:txBody>
          <a:bodyPr/>
          <a:lstStyle/>
          <a:p>
            <a:r>
              <a:rPr lang="en-US" altLang="ja-JP"/>
              <a:t>Click icon to add table</a:t>
            </a:r>
            <a:endParaRPr lang="en-US" dirty="0"/>
          </a:p>
        </p:txBody>
      </p:sp>
      <p:cxnSp>
        <p:nvCxnSpPr>
          <p:cNvPr id="7" name="Gerade Verbindung 4">
            <a:extLst>
              <a:ext uri="{FF2B5EF4-FFF2-40B4-BE49-F238E27FC236}">
                <a16:creationId xmlns="" xmlns:a16="http://schemas.microsoft.com/office/drawing/2014/main" id="{E5422D39-5700-42E9-887F-A22446232645}"/>
              </a:ext>
            </a:extLst>
          </p:cNvPr>
          <p:cNvCxnSpPr/>
          <p:nvPr userDrawn="1"/>
        </p:nvCxnSpPr>
        <p:spPr>
          <a:xfrm>
            <a:off x="468000" y="1136991"/>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 xmlns:a16="http://schemas.microsoft.com/office/drawing/2014/main" id="{6FF0E8D3-434B-43F4-ACAB-F8D5845A79BD}"/>
              </a:ext>
            </a:extLst>
          </p:cNvPr>
          <p:cNvSpPr txBox="1"/>
          <p:nvPr userDrawn="1"/>
        </p:nvSpPr>
        <p:spPr>
          <a:xfrm>
            <a:off x="5668715" y="6463074"/>
            <a:ext cx="612668" cy="253916"/>
          </a:xfrm>
          <a:prstGeom prst="rect">
            <a:avLst/>
          </a:prstGeom>
          <a:noFill/>
        </p:spPr>
        <p:txBody>
          <a:bodyPr wrap="none" rtlCol="0">
            <a:spAutoFit/>
          </a:bodyPr>
          <a:lstStyle/>
          <a:p>
            <a:r>
              <a:rPr kumimoji="1" lang="en-US" altLang="ja-JP" sz="1050" b="1" dirty="0">
                <a:solidFill>
                  <a:schemeClr val="tx2"/>
                </a:solidFill>
                <a:latin typeface="+mj-lt"/>
              </a:rPr>
              <a:t>Page </a:t>
            </a:r>
            <a:fld id="{7E07E68C-CA28-4DD4-ABB0-0D9CE8D6A15A}" type="slidenum">
              <a:rPr kumimoji="1" lang="ja-JP" altLang="en-US" sz="1050" b="1" smtClean="0">
                <a:solidFill>
                  <a:schemeClr val="tx2"/>
                </a:solidFill>
                <a:latin typeface="+mj-lt"/>
              </a:rPr>
              <a:t>‹#›</a:t>
            </a:fld>
            <a:endParaRPr kumimoji="1" lang="ja-JP" altLang="en-US" sz="1050" b="1" dirty="0">
              <a:solidFill>
                <a:schemeClr val="tx2"/>
              </a:solidFill>
              <a:latin typeface="+mj-lt"/>
            </a:endParaRPr>
          </a:p>
        </p:txBody>
      </p:sp>
    </p:spTree>
    <p:extLst>
      <p:ext uri="{BB962C8B-B14F-4D97-AF65-F5344CB8AC3E}">
        <p14:creationId xmlns:p14="http://schemas.microsoft.com/office/powerpoint/2010/main" val="64006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_picture ">
    <p:spTree>
      <p:nvGrpSpPr>
        <p:cNvPr id="1" name=""/>
        <p:cNvGrpSpPr/>
        <p:nvPr/>
      </p:nvGrpSpPr>
      <p:grpSpPr>
        <a:xfrm>
          <a:off x="0" y="0"/>
          <a:ext cx="0" cy="0"/>
          <a:chOff x="0" y="0"/>
          <a:chExt cx="0" cy="0"/>
        </a:xfrm>
      </p:grpSpPr>
      <p:sp>
        <p:nvSpPr>
          <p:cNvPr id="4" name="Bildplatzhalter 3"/>
          <p:cNvSpPr>
            <a:spLocks noGrp="1"/>
          </p:cNvSpPr>
          <p:nvPr>
            <p:ph type="pic" sz="quarter" idx="15"/>
          </p:nvPr>
        </p:nvSpPr>
        <p:spPr>
          <a:xfrm>
            <a:off x="468000" y="540000"/>
            <a:ext cx="11253600" cy="5616000"/>
          </a:xfrm>
          <a:noFill/>
          <a:ln w="6350">
            <a:solidFill>
              <a:schemeClr val="tx1">
                <a:lumMod val="20000"/>
                <a:lumOff val="80000"/>
              </a:schemeClr>
            </a:solidFill>
          </a:ln>
        </p:spPr>
        <p:txBody>
          <a:bodyPr lIns="144000" tIns="144000">
            <a:normAutofit/>
          </a:bodyPr>
          <a:lstStyle>
            <a:lvl1pPr>
              <a:defRPr sz="1000"/>
            </a:lvl1pPr>
          </a:lstStyle>
          <a:p>
            <a:r>
              <a:rPr lang="en-US" altLang="ja-JP"/>
              <a:t>Click icon to add picture</a:t>
            </a:r>
            <a:endParaRPr lang="en-US" dirty="0"/>
          </a:p>
        </p:txBody>
      </p:sp>
      <p:sp>
        <p:nvSpPr>
          <p:cNvPr id="5" name="Textplatzhalter 11"/>
          <p:cNvSpPr>
            <a:spLocks noGrp="1"/>
          </p:cNvSpPr>
          <p:nvPr>
            <p:ph type="body" sz="quarter" idx="11"/>
          </p:nvPr>
        </p:nvSpPr>
        <p:spPr>
          <a:xfrm>
            <a:off x="468000" y="1080000"/>
            <a:ext cx="7920000" cy="1500237"/>
          </a:xfrm>
          <a:solidFill>
            <a:schemeClr val="tx2"/>
          </a:solidFill>
        </p:spPr>
        <p:txBody>
          <a:bodyPr wrap="square" lIns="252000" tIns="180000" rIns="180000" bIns="180000">
            <a:spAutoFit/>
          </a:bodyPr>
          <a:lstStyle>
            <a:lvl1pPr>
              <a:defRPr sz="3600" b="1" cap="all" baseline="0">
                <a:solidFill>
                  <a:schemeClr val="bg1"/>
                </a:solidFill>
                <a:latin typeface="+mj-lt"/>
              </a:defRPr>
            </a:lvl1pPr>
            <a:lvl2pPr marL="0" indent="0">
              <a:buNone/>
              <a:defRPr sz="2000" b="1" cap="all">
                <a:solidFill>
                  <a:schemeClr val="bg1"/>
                </a:solidFill>
                <a:latin typeface="+mj-lt"/>
              </a:defRPr>
            </a:lvl2pPr>
            <a:lvl3pPr>
              <a:defRPr b="1">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altLang="ja-JP" noProof="0"/>
              <a:t>Click to edit Master text styles</a:t>
            </a:r>
          </a:p>
          <a:p>
            <a:pPr lvl="1"/>
            <a:r>
              <a:rPr lang="en-US" altLang="ja-JP" noProof="0"/>
              <a:t>Second level</a:t>
            </a:r>
          </a:p>
        </p:txBody>
      </p:sp>
      <p:sp>
        <p:nvSpPr>
          <p:cNvPr id="8" name="テキスト ボックス 7">
            <a:extLst>
              <a:ext uri="{FF2B5EF4-FFF2-40B4-BE49-F238E27FC236}">
                <a16:creationId xmlns="" xmlns:a16="http://schemas.microsoft.com/office/drawing/2014/main" id="{0C07C9A7-2C7A-479E-8A14-E5E5068DFD5E}"/>
              </a:ext>
            </a:extLst>
          </p:cNvPr>
          <p:cNvSpPr txBox="1"/>
          <p:nvPr userDrawn="1"/>
        </p:nvSpPr>
        <p:spPr>
          <a:xfrm>
            <a:off x="5668715" y="6463074"/>
            <a:ext cx="612668" cy="253916"/>
          </a:xfrm>
          <a:prstGeom prst="rect">
            <a:avLst/>
          </a:prstGeom>
          <a:noFill/>
        </p:spPr>
        <p:txBody>
          <a:bodyPr wrap="none" rtlCol="0">
            <a:spAutoFit/>
          </a:bodyPr>
          <a:lstStyle/>
          <a:p>
            <a:r>
              <a:rPr kumimoji="1" lang="en-US" altLang="ja-JP" sz="1050" b="1" dirty="0">
                <a:solidFill>
                  <a:schemeClr val="tx2"/>
                </a:solidFill>
                <a:latin typeface="+mj-lt"/>
              </a:rPr>
              <a:t>Page </a:t>
            </a:r>
            <a:fld id="{7E07E68C-CA28-4DD4-ABB0-0D9CE8D6A15A}" type="slidenum">
              <a:rPr kumimoji="1" lang="ja-JP" altLang="en-US" sz="1050" b="1" smtClean="0">
                <a:solidFill>
                  <a:schemeClr val="tx2"/>
                </a:solidFill>
                <a:latin typeface="+mj-lt"/>
              </a:rPr>
              <a:t>‹#›</a:t>
            </a:fld>
            <a:endParaRPr kumimoji="1" lang="ja-JP" altLang="en-US" sz="1050" b="1" dirty="0">
              <a:solidFill>
                <a:schemeClr val="tx2"/>
              </a:solidFill>
              <a:latin typeface="+mj-lt"/>
            </a:endParaRPr>
          </a:p>
        </p:txBody>
      </p:sp>
    </p:spTree>
    <p:extLst>
      <p:ext uri="{BB962C8B-B14F-4D97-AF65-F5344CB8AC3E}">
        <p14:creationId xmlns:p14="http://schemas.microsoft.com/office/powerpoint/2010/main" val="3392457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_grey">
    <p:spTree>
      <p:nvGrpSpPr>
        <p:cNvPr id="1" name=""/>
        <p:cNvGrpSpPr/>
        <p:nvPr/>
      </p:nvGrpSpPr>
      <p:grpSpPr>
        <a:xfrm>
          <a:off x="0" y="0"/>
          <a:ext cx="0" cy="0"/>
          <a:chOff x="0" y="0"/>
          <a:chExt cx="0" cy="0"/>
        </a:xfrm>
      </p:grpSpPr>
      <p:sp>
        <p:nvSpPr>
          <p:cNvPr id="6" name="Rechteck 5"/>
          <p:cNvSpPr/>
          <p:nvPr userDrawn="1"/>
        </p:nvSpPr>
        <p:spPr>
          <a:xfrm>
            <a:off x="479376" y="540000"/>
            <a:ext cx="11253600" cy="561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Textplatzhalter 11"/>
          <p:cNvSpPr>
            <a:spLocks noGrp="1"/>
          </p:cNvSpPr>
          <p:nvPr>
            <p:ph type="body" sz="quarter" idx="11"/>
          </p:nvPr>
        </p:nvSpPr>
        <p:spPr>
          <a:xfrm>
            <a:off x="468000" y="1080000"/>
            <a:ext cx="7920000" cy="1500237"/>
          </a:xfrm>
          <a:solidFill>
            <a:schemeClr val="tx2"/>
          </a:solidFill>
        </p:spPr>
        <p:txBody>
          <a:bodyPr lIns="252000" tIns="180000" rIns="180000" bIns="180000">
            <a:spAutoFit/>
          </a:bodyPr>
          <a:lstStyle>
            <a:lvl1pPr>
              <a:defRPr sz="3600" b="1" cap="all" baseline="0">
                <a:solidFill>
                  <a:schemeClr val="bg1"/>
                </a:solidFill>
                <a:latin typeface="+mj-lt"/>
              </a:defRPr>
            </a:lvl1pPr>
            <a:lvl2pPr marL="0" indent="0">
              <a:buNone/>
              <a:defRPr sz="2000" b="1" cap="all">
                <a:solidFill>
                  <a:schemeClr val="bg1"/>
                </a:solidFill>
                <a:latin typeface="+mj-lt"/>
              </a:defRPr>
            </a:lvl2pPr>
            <a:lvl3pPr>
              <a:defRPr b="1">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altLang="ja-JP" noProof="0"/>
              <a:t>Click to edit Master text styles</a:t>
            </a:r>
          </a:p>
          <a:p>
            <a:pPr lvl="1"/>
            <a:r>
              <a:rPr lang="en-US" altLang="ja-JP" noProof="0"/>
              <a:t>Second level</a:t>
            </a:r>
          </a:p>
        </p:txBody>
      </p:sp>
      <p:sp>
        <p:nvSpPr>
          <p:cNvPr id="4" name="テキスト ボックス 3">
            <a:extLst>
              <a:ext uri="{FF2B5EF4-FFF2-40B4-BE49-F238E27FC236}">
                <a16:creationId xmlns="" xmlns:a16="http://schemas.microsoft.com/office/drawing/2014/main" id="{9215D4EC-C520-47A7-A87B-61E2B6F34AB7}"/>
              </a:ext>
            </a:extLst>
          </p:cNvPr>
          <p:cNvSpPr txBox="1"/>
          <p:nvPr userDrawn="1"/>
        </p:nvSpPr>
        <p:spPr>
          <a:xfrm>
            <a:off x="5668715" y="6463074"/>
            <a:ext cx="612668" cy="253916"/>
          </a:xfrm>
          <a:prstGeom prst="rect">
            <a:avLst/>
          </a:prstGeom>
          <a:noFill/>
        </p:spPr>
        <p:txBody>
          <a:bodyPr wrap="none" rtlCol="0">
            <a:spAutoFit/>
          </a:bodyPr>
          <a:lstStyle/>
          <a:p>
            <a:r>
              <a:rPr kumimoji="1" lang="en-US" altLang="ja-JP" sz="1050" b="1" dirty="0">
                <a:solidFill>
                  <a:schemeClr val="tx2"/>
                </a:solidFill>
                <a:latin typeface="+mj-lt"/>
              </a:rPr>
              <a:t>Page </a:t>
            </a:r>
            <a:fld id="{7E07E68C-CA28-4DD4-ABB0-0D9CE8D6A15A}" type="slidenum">
              <a:rPr kumimoji="1" lang="ja-JP" altLang="en-US" sz="1050" b="1" smtClean="0">
                <a:solidFill>
                  <a:schemeClr val="tx2"/>
                </a:solidFill>
                <a:latin typeface="+mj-lt"/>
              </a:rPr>
              <a:t>‹#›</a:t>
            </a:fld>
            <a:endParaRPr kumimoji="1" lang="ja-JP" altLang="en-US" sz="1050" b="1" dirty="0">
              <a:solidFill>
                <a:schemeClr val="tx2"/>
              </a:solidFill>
              <a:latin typeface="+mj-lt"/>
            </a:endParaRPr>
          </a:p>
        </p:txBody>
      </p:sp>
    </p:spTree>
    <p:extLst>
      <p:ext uri="{BB962C8B-B14F-4D97-AF65-F5344CB8AC3E}">
        <p14:creationId xmlns:p14="http://schemas.microsoft.com/office/powerpoint/2010/main" val="1120298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_Slide">
    <p:spTree>
      <p:nvGrpSpPr>
        <p:cNvPr id="1" name=""/>
        <p:cNvGrpSpPr/>
        <p:nvPr/>
      </p:nvGrpSpPr>
      <p:grpSpPr>
        <a:xfrm>
          <a:off x="0" y="0"/>
          <a:ext cx="0" cy="0"/>
          <a:chOff x="0" y="0"/>
          <a:chExt cx="0" cy="0"/>
        </a:xfrm>
      </p:grpSpPr>
      <p:sp>
        <p:nvSpPr>
          <p:cNvPr id="6" name="Rechteck 5"/>
          <p:cNvSpPr/>
          <p:nvPr userDrawn="1"/>
        </p:nvSpPr>
        <p:spPr>
          <a:xfrm>
            <a:off x="468000" y="540000"/>
            <a:ext cx="11253600" cy="561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platzhalter 13"/>
          <p:cNvSpPr>
            <a:spLocks noGrp="1"/>
          </p:cNvSpPr>
          <p:nvPr>
            <p:ph type="body" sz="quarter" idx="13"/>
          </p:nvPr>
        </p:nvSpPr>
        <p:spPr>
          <a:xfrm>
            <a:off x="1080000" y="1387018"/>
            <a:ext cx="5280000" cy="300339"/>
          </a:xfrm>
        </p:spPr>
        <p:txBody>
          <a:bodyPr wrap="square">
            <a:spAutoFit/>
          </a:bodyPr>
          <a:lstStyle>
            <a:lvl1pPr>
              <a:spcAft>
                <a:spcPts val="0"/>
              </a:spcAft>
              <a:defRPr sz="1800" b="1" cap="none" baseline="0">
                <a:solidFill>
                  <a:schemeClr val="bg1"/>
                </a:solidFill>
                <a:latin typeface="+mj-lt"/>
              </a:defRPr>
            </a:lvl1pPr>
            <a:lvl2pPr>
              <a:defRPr sz="1100" b="1" cap="all" baseline="0">
                <a:latin typeface="+mj-lt"/>
              </a:defRPr>
            </a:lvl2pPr>
            <a:lvl3pPr>
              <a:defRPr sz="1100" b="1" cap="all" baseline="0">
                <a:latin typeface="+mj-lt"/>
              </a:defRPr>
            </a:lvl3pPr>
            <a:lvl4pPr>
              <a:defRPr sz="1100" b="1" cap="all" baseline="0">
                <a:latin typeface="+mj-lt"/>
              </a:defRPr>
            </a:lvl4pPr>
            <a:lvl5pPr>
              <a:defRPr sz="1100" b="1" cap="all" baseline="0">
                <a:latin typeface="+mj-lt"/>
              </a:defRPr>
            </a:lvl5pPr>
          </a:lstStyle>
          <a:p>
            <a:pPr lvl="0"/>
            <a:r>
              <a:rPr lang="en-US" altLang="ja-JP" noProof="0"/>
              <a:t>Click to edit Master text styles</a:t>
            </a:r>
          </a:p>
        </p:txBody>
      </p:sp>
      <p:cxnSp>
        <p:nvCxnSpPr>
          <p:cNvPr id="8" name="Gerade Verbindung 7"/>
          <p:cNvCxnSpPr/>
          <p:nvPr userDrawn="1"/>
        </p:nvCxnSpPr>
        <p:spPr>
          <a:xfrm>
            <a:off x="1080000" y="1124744"/>
            <a:ext cx="2400000" cy="0"/>
          </a:xfrm>
          <a:prstGeom prst="line">
            <a:avLst/>
          </a:prstGeom>
          <a:ln w="38100">
            <a:solidFill>
              <a:schemeClr val="bg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943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grey">
    <p:spTree>
      <p:nvGrpSpPr>
        <p:cNvPr id="1" name=""/>
        <p:cNvGrpSpPr/>
        <p:nvPr/>
      </p:nvGrpSpPr>
      <p:grpSpPr>
        <a:xfrm>
          <a:off x="0" y="0"/>
          <a:ext cx="0" cy="0"/>
          <a:chOff x="0" y="0"/>
          <a:chExt cx="0" cy="0"/>
        </a:xfrm>
      </p:grpSpPr>
      <p:sp>
        <p:nvSpPr>
          <p:cNvPr id="10" name="Rechteck 9"/>
          <p:cNvSpPr/>
          <p:nvPr userDrawn="1"/>
        </p:nvSpPr>
        <p:spPr>
          <a:xfrm>
            <a:off x="468000" y="0"/>
            <a:ext cx="11253600" cy="615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platzhalter 11"/>
          <p:cNvSpPr>
            <a:spLocks noGrp="1"/>
          </p:cNvSpPr>
          <p:nvPr>
            <p:ph type="body" sz="quarter" idx="11" hasCustomPrompt="1"/>
          </p:nvPr>
        </p:nvSpPr>
        <p:spPr>
          <a:xfrm>
            <a:off x="1080000" y="-1"/>
            <a:ext cx="5040000" cy="2592000"/>
          </a:xfrm>
          <a:solidFill>
            <a:schemeClr val="tx2"/>
          </a:solidFill>
        </p:spPr>
        <p:txBody>
          <a:bodyPr lIns="252000" tIns="252000" rIns="180000" bIns="252000" anchor="b" anchorCtr="0">
            <a:noAutofit/>
          </a:bodyPr>
          <a:lstStyle>
            <a:lvl1pPr>
              <a:lnSpc>
                <a:spcPct val="90000"/>
              </a:lnSpc>
              <a:spcAft>
                <a:spcPts val="0"/>
              </a:spcAft>
              <a:defRPr sz="3600" b="1" cap="all" baseline="0">
                <a:solidFill>
                  <a:schemeClr val="bg1"/>
                </a:solidFill>
                <a:latin typeface="+mj-lt"/>
              </a:defRPr>
            </a:lvl1pPr>
            <a:lvl2pPr marL="0" indent="0">
              <a:spcBef>
                <a:spcPts val="600"/>
              </a:spcBef>
              <a:spcAft>
                <a:spcPts val="0"/>
              </a:spcAft>
              <a:buNone/>
              <a:defRPr sz="2000" b="1" cap="all">
                <a:solidFill>
                  <a:schemeClr val="bg1"/>
                </a:solidFill>
                <a:latin typeface="+mj-lt"/>
              </a:defRPr>
            </a:lvl2pPr>
            <a:lvl3pPr>
              <a:defRPr b="1">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noProof="0" dirty="0" err="1"/>
              <a:t>Textmasterformat</a:t>
            </a:r>
            <a:r>
              <a:rPr lang="en-US" noProof="0" dirty="0"/>
              <a:t/>
            </a:r>
            <a:br>
              <a:rPr lang="en-US" noProof="0" dirty="0"/>
            </a:b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p:txBody>
      </p:sp>
      <p:sp>
        <p:nvSpPr>
          <p:cNvPr id="9" name="Textplatzhalter 11"/>
          <p:cNvSpPr>
            <a:spLocks noGrp="1"/>
          </p:cNvSpPr>
          <p:nvPr>
            <p:ph type="body" sz="quarter" idx="13"/>
          </p:nvPr>
        </p:nvSpPr>
        <p:spPr>
          <a:xfrm>
            <a:off x="1080000" y="2700000"/>
            <a:ext cx="5040000" cy="609737"/>
          </a:xfrm>
          <a:solidFill>
            <a:schemeClr val="bg1"/>
          </a:solidFill>
        </p:spPr>
        <p:txBody>
          <a:bodyPr lIns="252000" tIns="180000" rIns="180000" bIns="180000" anchor="t" anchorCtr="0">
            <a:spAutoFit/>
          </a:bodyPr>
          <a:lstStyle>
            <a:lvl1pPr>
              <a:lnSpc>
                <a:spcPct val="100000"/>
              </a:lnSpc>
              <a:spcBef>
                <a:spcPts val="0"/>
              </a:spcBef>
              <a:spcAft>
                <a:spcPts val="0"/>
              </a:spcAft>
              <a:defRPr sz="1600" b="0" cap="all" baseline="0">
                <a:solidFill>
                  <a:schemeClr val="accent1"/>
                </a:solidFill>
                <a:latin typeface="+mj-lt"/>
              </a:defRPr>
            </a:lvl1pPr>
            <a:lvl2pPr marL="0" indent="0">
              <a:spcBef>
                <a:spcPts val="600"/>
              </a:spcBef>
              <a:spcAft>
                <a:spcPts val="0"/>
              </a:spcAft>
              <a:buNone/>
              <a:defRPr sz="1600" b="0" cap="none">
                <a:solidFill>
                  <a:schemeClr val="bg1"/>
                </a:solidFill>
                <a:latin typeface="+mj-lt"/>
              </a:defRPr>
            </a:lvl2pPr>
            <a:lvl3pPr>
              <a:defRPr b="1">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altLang="ja-JP" noProof="0"/>
              <a:t>Click to edit Master text styles</a:t>
            </a:r>
          </a:p>
        </p:txBody>
      </p:sp>
    </p:spTree>
    <p:extLst>
      <p:ext uri="{BB962C8B-B14F-4D97-AF65-F5344CB8AC3E}">
        <p14:creationId xmlns:p14="http://schemas.microsoft.com/office/powerpoint/2010/main" val="1365875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p:nvPr>
        </p:nvSpPr>
        <p:spPr>
          <a:xfrm>
            <a:off x="467999" y="597227"/>
            <a:ext cx="11244575" cy="455509"/>
          </a:xfrm>
        </p:spPr>
        <p:txBody>
          <a:bodyPr/>
          <a:lstStyle/>
          <a:p>
            <a:r>
              <a:rPr lang="en-US" altLang="ja-JP" noProof="0"/>
              <a:t>Click to edit Master title style</a:t>
            </a:r>
            <a:endParaRPr lang="ja-JP" altLang="en-US" noProof="0" dirty="0"/>
          </a:p>
        </p:txBody>
      </p:sp>
      <p:sp>
        <p:nvSpPr>
          <p:cNvPr id="4" name="Inhaltsplatzhalter 2"/>
          <p:cNvSpPr>
            <a:spLocks noGrp="1"/>
          </p:cNvSpPr>
          <p:nvPr>
            <p:ph idx="1"/>
          </p:nvPr>
        </p:nvSpPr>
        <p:spPr>
          <a:xfrm>
            <a:off x="468000" y="1424991"/>
            <a:ext cx="11244574" cy="283153"/>
          </a:xfrm>
          <a:ln>
            <a:noFill/>
          </a:ln>
        </p:spPr>
        <p:txBody>
          <a:bodyPr wrap="square">
            <a:spAutoFit/>
          </a:bodyPr>
          <a:lstStyle>
            <a:lvl1pPr marL="177800" indent="-177800">
              <a:spcAft>
                <a:spcPts val="1800"/>
              </a:spcAft>
              <a:buClr>
                <a:schemeClr val="tx2"/>
              </a:buClr>
              <a:buFont typeface="Wingdings" panose="05000000000000000000" pitchFamily="2" charset="2"/>
              <a:buChar char="§"/>
              <a:tabLst>
                <a:tab pos="7177088" algn="r"/>
              </a:tabLst>
              <a:defRPr sz="1600"/>
            </a:lvl1pPr>
          </a:lstStyle>
          <a:p>
            <a:pPr lvl="0"/>
            <a:r>
              <a:rPr lang="en-US" altLang="ja-JP" noProof="0"/>
              <a:t>Click to edit Master text styles</a:t>
            </a:r>
          </a:p>
        </p:txBody>
      </p:sp>
      <p:cxnSp>
        <p:nvCxnSpPr>
          <p:cNvPr id="6" name="Gerade Verbindung 4">
            <a:extLst>
              <a:ext uri="{FF2B5EF4-FFF2-40B4-BE49-F238E27FC236}">
                <a16:creationId xmlns="" xmlns:a16="http://schemas.microsoft.com/office/drawing/2014/main" id="{57979797-8531-40C9-AA25-B52E6916CE05}"/>
              </a:ext>
            </a:extLst>
          </p:cNvPr>
          <p:cNvCxnSpPr/>
          <p:nvPr userDrawn="1"/>
        </p:nvCxnSpPr>
        <p:spPr>
          <a:xfrm>
            <a:off x="468000" y="1136991"/>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 xmlns:a16="http://schemas.microsoft.com/office/drawing/2014/main" id="{CCA12777-30D4-4D1C-8DE6-98573AE3C7ED}"/>
              </a:ext>
            </a:extLst>
          </p:cNvPr>
          <p:cNvSpPr txBox="1"/>
          <p:nvPr userDrawn="1"/>
        </p:nvSpPr>
        <p:spPr>
          <a:xfrm>
            <a:off x="5668715" y="6463074"/>
            <a:ext cx="612668" cy="253916"/>
          </a:xfrm>
          <a:prstGeom prst="rect">
            <a:avLst/>
          </a:prstGeom>
          <a:noFill/>
        </p:spPr>
        <p:txBody>
          <a:bodyPr wrap="none" rtlCol="0">
            <a:spAutoFit/>
          </a:bodyPr>
          <a:lstStyle/>
          <a:p>
            <a:r>
              <a:rPr kumimoji="1" lang="en-US" altLang="ja-JP" sz="1050" b="1" dirty="0">
                <a:solidFill>
                  <a:schemeClr val="tx2"/>
                </a:solidFill>
                <a:latin typeface="+mj-lt"/>
              </a:rPr>
              <a:t>Page </a:t>
            </a:r>
            <a:fld id="{7E07E68C-CA28-4DD4-ABB0-0D9CE8D6A15A}" type="slidenum">
              <a:rPr kumimoji="1" lang="ja-JP" altLang="en-US" sz="1050" b="1" smtClean="0">
                <a:solidFill>
                  <a:schemeClr val="tx2"/>
                </a:solidFill>
                <a:latin typeface="+mj-lt"/>
              </a:rPr>
              <a:t>‹#›</a:t>
            </a:fld>
            <a:endParaRPr kumimoji="1" lang="ja-JP" altLang="en-US" sz="1050" b="1" dirty="0">
              <a:solidFill>
                <a:schemeClr val="tx2"/>
              </a:solidFill>
              <a:latin typeface="+mj-lt"/>
            </a:endParaRPr>
          </a:p>
        </p:txBody>
      </p:sp>
    </p:spTree>
    <p:extLst>
      <p:ext uri="{BB962C8B-B14F-4D97-AF65-F5344CB8AC3E}">
        <p14:creationId xmlns:p14="http://schemas.microsoft.com/office/powerpoint/2010/main" val="774000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el 1"/>
          <p:cNvSpPr>
            <a:spLocks noGrp="1"/>
          </p:cNvSpPr>
          <p:nvPr>
            <p:ph type="title"/>
          </p:nvPr>
        </p:nvSpPr>
        <p:spPr>
          <a:xfrm>
            <a:off x="467999" y="597227"/>
            <a:ext cx="11244575" cy="455509"/>
          </a:xfrm>
        </p:spPr>
        <p:txBody>
          <a:bodyPr/>
          <a:lstStyle/>
          <a:p>
            <a:r>
              <a:rPr lang="en-US" altLang="ja-JP" noProof="0"/>
              <a:t>Click to edit Master title style</a:t>
            </a:r>
            <a:endParaRPr lang="ja-JP" altLang="en-US" noProof="0" dirty="0"/>
          </a:p>
        </p:txBody>
      </p:sp>
      <p:sp>
        <p:nvSpPr>
          <p:cNvPr id="4" name="Inhaltsplatzhalter 2"/>
          <p:cNvSpPr>
            <a:spLocks noGrp="1"/>
          </p:cNvSpPr>
          <p:nvPr>
            <p:ph idx="1"/>
          </p:nvPr>
        </p:nvSpPr>
        <p:spPr>
          <a:xfrm>
            <a:off x="468000" y="1424991"/>
            <a:ext cx="11244574" cy="1887696"/>
          </a:xfrm>
        </p:spPr>
        <p:txBody>
          <a:bodyPr/>
          <a:lstStyle>
            <a:lvl1pPr>
              <a:lnSpc>
                <a:spcPct val="120000"/>
              </a:lnSpc>
              <a:spcBef>
                <a:spcPts val="0"/>
              </a:spcBef>
              <a:spcAft>
                <a:spcPts val="800"/>
              </a:spcAft>
              <a:defRPr sz="1600"/>
            </a:lvl1pPr>
            <a:lvl2pPr>
              <a:lnSpc>
                <a:spcPct val="120000"/>
              </a:lnSpc>
              <a:spcBef>
                <a:spcPts val="0"/>
              </a:spcBef>
              <a:spcAft>
                <a:spcPts val="800"/>
              </a:spcAft>
              <a:defRPr sz="1600"/>
            </a:lvl2pPr>
            <a:lvl3pPr>
              <a:lnSpc>
                <a:spcPct val="120000"/>
              </a:lnSpc>
              <a:spcBef>
                <a:spcPts val="0"/>
              </a:spcBef>
              <a:spcAft>
                <a:spcPts val="800"/>
              </a:spcAft>
              <a:defRPr sz="1600"/>
            </a:lvl3pPr>
            <a:lvl4pPr>
              <a:lnSpc>
                <a:spcPct val="120000"/>
              </a:lnSpc>
              <a:spcBef>
                <a:spcPts val="0"/>
              </a:spcBef>
              <a:spcAft>
                <a:spcPts val="800"/>
              </a:spcAft>
              <a:defRPr sz="1600"/>
            </a:lvl4pPr>
            <a:lvl5pPr>
              <a:lnSpc>
                <a:spcPct val="120000"/>
              </a:lnSpc>
              <a:spcBef>
                <a:spcPts val="0"/>
              </a:spcBef>
              <a:spcAft>
                <a:spcPts val="800"/>
              </a:spcAft>
              <a:defRPr sz="1600"/>
            </a:lvl5pPr>
          </a:lstStyle>
          <a:p>
            <a:pPr lvl="0"/>
            <a:r>
              <a:rPr lang="en-US" altLang="ja-JP" noProof="0"/>
              <a:t>Click to edit Master text styles</a:t>
            </a:r>
          </a:p>
          <a:p>
            <a:pPr lvl="1"/>
            <a:r>
              <a:rPr lang="en-US" altLang="ja-JP" noProof="0"/>
              <a:t>Second level</a:t>
            </a:r>
          </a:p>
          <a:p>
            <a:pPr lvl="2"/>
            <a:r>
              <a:rPr lang="en-US" altLang="ja-JP" noProof="0"/>
              <a:t>Third level</a:t>
            </a:r>
          </a:p>
          <a:p>
            <a:pPr lvl="3"/>
            <a:r>
              <a:rPr lang="en-US" altLang="ja-JP" noProof="0"/>
              <a:t>Fourth level</a:t>
            </a:r>
          </a:p>
          <a:p>
            <a:pPr lvl="4"/>
            <a:r>
              <a:rPr lang="en-US" altLang="ja-JP" noProof="0"/>
              <a:t>Fifth level</a:t>
            </a:r>
            <a:endParaRPr lang="en-US" noProof="0" dirty="0"/>
          </a:p>
        </p:txBody>
      </p:sp>
      <p:cxnSp>
        <p:nvCxnSpPr>
          <p:cNvPr id="6" name="Gerade Verbindung 4">
            <a:extLst>
              <a:ext uri="{FF2B5EF4-FFF2-40B4-BE49-F238E27FC236}">
                <a16:creationId xmlns="" xmlns:a16="http://schemas.microsoft.com/office/drawing/2014/main" id="{A15355D3-CEB8-489E-88A7-11B56E874514}"/>
              </a:ext>
            </a:extLst>
          </p:cNvPr>
          <p:cNvCxnSpPr/>
          <p:nvPr userDrawn="1"/>
        </p:nvCxnSpPr>
        <p:spPr>
          <a:xfrm>
            <a:off x="468000" y="1136991"/>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 xmlns:a16="http://schemas.microsoft.com/office/drawing/2014/main" id="{628D4BE4-8D41-47B8-82B8-4716B88FC765}"/>
              </a:ext>
            </a:extLst>
          </p:cNvPr>
          <p:cNvSpPr txBox="1"/>
          <p:nvPr userDrawn="1"/>
        </p:nvSpPr>
        <p:spPr>
          <a:xfrm>
            <a:off x="5668715" y="6463074"/>
            <a:ext cx="612668" cy="253916"/>
          </a:xfrm>
          <a:prstGeom prst="rect">
            <a:avLst/>
          </a:prstGeom>
          <a:noFill/>
        </p:spPr>
        <p:txBody>
          <a:bodyPr wrap="none" rtlCol="0">
            <a:spAutoFit/>
          </a:bodyPr>
          <a:lstStyle/>
          <a:p>
            <a:r>
              <a:rPr kumimoji="1" lang="en-US" altLang="ja-JP" sz="1050" b="1" dirty="0">
                <a:solidFill>
                  <a:schemeClr val="tx2"/>
                </a:solidFill>
                <a:latin typeface="+mj-lt"/>
              </a:rPr>
              <a:t>Page </a:t>
            </a:r>
            <a:fld id="{7E07E68C-CA28-4DD4-ABB0-0D9CE8D6A15A}" type="slidenum">
              <a:rPr kumimoji="1" lang="ja-JP" altLang="en-US" sz="1050" b="1" smtClean="0">
                <a:solidFill>
                  <a:schemeClr val="tx2"/>
                </a:solidFill>
                <a:latin typeface="+mj-lt"/>
              </a:rPr>
              <a:t>‹#›</a:t>
            </a:fld>
            <a:endParaRPr kumimoji="1" lang="ja-JP" altLang="en-US" sz="1050" b="1" dirty="0">
              <a:solidFill>
                <a:schemeClr val="tx2"/>
              </a:solidFill>
              <a:latin typeface="+mj-lt"/>
            </a:endParaRPr>
          </a:p>
        </p:txBody>
      </p:sp>
    </p:spTree>
    <p:extLst>
      <p:ext uri="{BB962C8B-B14F-4D97-AF65-F5344CB8AC3E}">
        <p14:creationId xmlns:p14="http://schemas.microsoft.com/office/powerpoint/2010/main" val="3580911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Text 2col">
    <p:spTree>
      <p:nvGrpSpPr>
        <p:cNvPr id="1" name=""/>
        <p:cNvGrpSpPr/>
        <p:nvPr/>
      </p:nvGrpSpPr>
      <p:grpSpPr>
        <a:xfrm>
          <a:off x="0" y="0"/>
          <a:ext cx="0" cy="0"/>
          <a:chOff x="0" y="0"/>
          <a:chExt cx="0" cy="0"/>
        </a:xfrm>
      </p:grpSpPr>
      <p:sp>
        <p:nvSpPr>
          <p:cNvPr id="2" name="Titel 1"/>
          <p:cNvSpPr>
            <a:spLocks noGrp="1"/>
          </p:cNvSpPr>
          <p:nvPr>
            <p:ph type="title"/>
          </p:nvPr>
        </p:nvSpPr>
        <p:spPr>
          <a:xfrm>
            <a:off x="467999" y="597227"/>
            <a:ext cx="11244575" cy="455509"/>
          </a:xfrm>
        </p:spPr>
        <p:txBody>
          <a:bodyPr/>
          <a:lstStyle/>
          <a:p>
            <a:r>
              <a:rPr lang="en-US" altLang="ja-JP" noProof="0"/>
              <a:t>Click to edit Master title style</a:t>
            </a:r>
            <a:endParaRPr lang="ja-JP" altLang="en-US" noProof="0" dirty="0"/>
          </a:p>
        </p:txBody>
      </p:sp>
      <p:sp>
        <p:nvSpPr>
          <p:cNvPr id="13" name="Textplatzhalter 4"/>
          <p:cNvSpPr>
            <a:spLocks noGrp="1"/>
          </p:cNvSpPr>
          <p:nvPr>
            <p:ph type="body" sz="quarter" idx="14"/>
          </p:nvPr>
        </p:nvSpPr>
        <p:spPr>
          <a:xfrm>
            <a:off x="467999" y="1424991"/>
            <a:ext cx="5436506" cy="1887696"/>
          </a:xfrm>
        </p:spPr>
        <p:txBody>
          <a:bodyPr wrap="square">
            <a:spAutoFit/>
          </a:bodyPr>
          <a:lstStyle/>
          <a:p>
            <a:pPr lvl="0"/>
            <a:r>
              <a:rPr lang="en-US" altLang="ja-JP" noProof="0"/>
              <a:t>Click to edit Master text styles</a:t>
            </a:r>
          </a:p>
          <a:p>
            <a:pPr lvl="1"/>
            <a:r>
              <a:rPr lang="en-US" altLang="ja-JP" noProof="0"/>
              <a:t>Second level</a:t>
            </a:r>
          </a:p>
          <a:p>
            <a:pPr lvl="2"/>
            <a:r>
              <a:rPr lang="en-US" altLang="ja-JP" noProof="0"/>
              <a:t>Third level</a:t>
            </a:r>
          </a:p>
          <a:p>
            <a:pPr lvl="3"/>
            <a:r>
              <a:rPr lang="en-US" altLang="ja-JP" noProof="0"/>
              <a:t>Fourth level</a:t>
            </a:r>
          </a:p>
          <a:p>
            <a:pPr lvl="4"/>
            <a:r>
              <a:rPr lang="en-US" altLang="ja-JP" noProof="0"/>
              <a:t>Fifth level</a:t>
            </a:r>
            <a:endParaRPr lang="en-US" noProof="0" dirty="0"/>
          </a:p>
        </p:txBody>
      </p:sp>
      <p:sp>
        <p:nvSpPr>
          <p:cNvPr id="14" name="Textplatzhalter 4"/>
          <p:cNvSpPr>
            <a:spLocks noGrp="1"/>
          </p:cNvSpPr>
          <p:nvPr>
            <p:ph type="body" sz="quarter" idx="15"/>
          </p:nvPr>
        </p:nvSpPr>
        <p:spPr>
          <a:xfrm>
            <a:off x="6276068" y="1424991"/>
            <a:ext cx="5436506" cy="1887696"/>
          </a:xfrm>
        </p:spPr>
        <p:txBody>
          <a:bodyPr wrap="square">
            <a:spAutoFit/>
          </a:bodyPr>
          <a:lstStyle/>
          <a:p>
            <a:pPr lvl="0"/>
            <a:r>
              <a:rPr lang="en-US" altLang="ja-JP" noProof="0"/>
              <a:t>Click to edit Master text styles</a:t>
            </a:r>
          </a:p>
          <a:p>
            <a:pPr lvl="1"/>
            <a:r>
              <a:rPr lang="en-US" altLang="ja-JP" noProof="0"/>
              <a:t>Second level</a:t>
            </a:r>
          </a:p>
          <a:p>
            <a:pPr lvl="2"/>
            <a:r>
              <a:rPr lang="en-US" altLang="ja-JP" noProof="0"/>
              <a:t>Third level</a:t>
            </a:r>
          </a:p>
          <a:p>
            <a:pPr lvl="3"/>
            <a:r>
              <a:rPr lang="en-US" altLang="ja-JP" noProof="0"/>
              <a:t>Fourth level</a:t>
            </a:r>
          </a:p>
          <a:p>
            <a:pPr lvl="4"/>
            <a:r>
              <a:rPr lang="en-US" altLang="ja-JP" noProof="0"/>
              <a:t>Fifth level</a:t>
            </a:r>
            <a:endParaRPr lang="en-US" noProof="0" dirty="0"/>
          </a:p>
        </p:txBody>
      </p:sp>
      <p:cxnSp>
        <p:nvCxnSpPr>
          <p:cNvPr id="7" name="Gerade Verbindung 4">
            <a:extLst>
              <a:ext uri="{FF2B5EF4-FFF2-40B4-BE49-F238E27FC236}">
                <a16:creationId xmlns="" xmlns:a16="http://schemas.microsoft.com/office/drawing/2014/main" id="{BE3FFBE7-B0B8-40F2-A1F7-6933ED5360BE}"/>
              </a:ext>
            </a:extLst>
          </p:cNvPr>
          <p:cNvCxnSpPr/>
          <p:nvPr userDrawn="1"/>
        </p:nvCxnSpPr>
        <p:spPr>
          <a:xfrm>
            <a:off x="468000" y="1136991"/>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 xmlns:a16="http://schemas.microsoft.com/office/drawing/2014/main" id="{5EAF2150-6F57-40CA-BDAB-D10D46B6BCF5}"/>
              </a:ext>
            </a:extLst>
          </p:cNvPr>
          <p:cNvSpPr txBox="1"/>
          <p:nvPr userDrawn="1"/>
        </p:nvSpPr>
        <p:spPr>
          <a:xfrm>
            <a:off x="5668715" y="6463074"/>
            <a:ext cx="612668" cy="253916"/>
          </a:xfrm>
          <a:prstGeom prst="rect">
            <a:avLst/>
          </a:prstGeom>
          <a:noFill/>
        </p:spPr>
        <p:txBody>
          <a:bodyPr wrap="none" rtlCol="0">
            <a:spAutoFit/>
          </a:bodyPr>
          <a:lstStyle/>
          <a:p>
            <a:r>
              <a:rPr kumimoji="1" lang="en-US" altLang="ja-JP" sz="1050" b="1" dirty="0">
                <a:solidFill>
                  <a:schemeClr val="tx2"/>
                </a:solidFill>
                <a:latin typeface="+mj-lt"/>
              </a:rPr>
              <a:t>Page </a:t>
            </a:r>
            <a:fld id="{7E07E68C-CA28-4DD4-ABB0-0D9CE8D6A15A}" type="slidenum">
              <a:rPr kumimoji="1" lang="ja-JP" altLang="en-US" sz="1050" b="1" smtClean="0">
                <a:solidFill>
                  <a:schemeClr val="tx2"/>
                </a:solidFill>
                <a:latin typeface="+mj-lt"/>
              </a:rPr>
              <a:t>‹#›</a:t>
            </a:fld>
            <a:endParaRPr kumimoji="1" lang="ja-JP" altLang="en-US" sz="1050" b="1" dirty="0">
              <a:solidFill>
                <a:schemeClr val="tx2"/>
              </a:solidFill>
              <a:latin typeface="+mj-lt"/>
            </a:endParaRPr>
          </a:p>
        </p:txBody>
      </p:sp>
    </p:spTree>
    <p:extLst>
      <p:ext uri="{BB962C8B-B14F-4D97-AF65-F5344CB8AC3E}">
        <p14:creationId xmlns:p14="http://schemas.microsoft.com/office/powerpoint/2010/main" val="3490396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1 Picture">
    <p:spTree>
      <p:nvGrpSpPr>
        <p:cNvPr id="1" name=""/>
        <p:cNvGrpSpPr/>
        <p:nvPr/>
      </p:nvGrpSpPr>
      <p:grpSpPr>
        <a:xfrm>
          <a:off x="0" y="0"/>
          <a:ext cx="0" cy="0"/>
          <a:chOff x="0" y="0"/>
          <a:chExt cx="0" cy="0"/>
        </a:xfrm>
      </p:grpSpPr>
      <p:sp>
        <p:nvSpPr>
          <p:cNvPr id="2" name="Titel 1"/>
          <p:cNvSpPr>
            <a:spLocks noGrp="1"/>
          </p:cNvSpPr>
          <p:nvPr>
            <p:ph type="title"/>
          </p:nvPr>
        </p:nvSpPr>
        <p:spPr>
          <a:xfrm>
            <a:off x="467999" y="597227"/>
            <a:ext cx="11244575" cy="455509"/>
          </a:xfrm>
        </p:spPr>
        <p:txBody>
          <a:bodyPr/>
          <a:lstStyle/>
          <a:p>
            <a:r>
              <a:rPr lang="en-US" altLang="ja-JP" noProof="0"/>
              <a:t>Click to edit Master title style</a:t>
            </a:r>
            <a:endParaRPr lang="ja-JP" altLang="en-US" noProof="0" dirty="0"/>
          </a:p>
        </p:txBody>
      </p:sp>
      <p:sp>
        <p:nvSpPr>
          <p:cNvPr id="13" name="Textplatzhalter 4"/>
          <p:cNvSpPr>
            <a:spLocks noGrp="1"/>
          </p:cNvSpPr>
          <p:nvPr>
            <p:ph type="body" sz="quarter" idx="14"/>
          </p:nvPr>
        </p:nvSpPr>
        <p:spPr>
          <a:xfrm>
            <a:off x="467999" y="1424991"/>
            <a:ext cx="5424002" cy="1887696"/>
          </a:xfrm>
        </p:spPr>
        <p:txBody>
          <a:bodyPr wrap="square">
            <a:spAutoFit/>
          </a:bodyPr>
          <a:lstStyle/>
          <a:p>
            <a:pPr lvl="0"/>
            <a:r>
              <a:rPr lang="en-US" altLang="ja-JP" noProof="0"/>
              <a:t>Click to edit Master text styles</a:t>
            </a:r>
          </a:p>
          <a:p>
            <a:pPr lvl="1"/>
            <a:r>
              <a:rPr lang="en-US" altLang="ja-JP" noProof="0"/>
              <a:t>Second level</a:t>
            </a:r>
          </a:p>
          <a:p>
            <a:pPr lvl="2"/>
            <a:r>
              <a:rPr lang="en-US" altLang="ja-JP" noProof="0"/>
              <a:t>Third level</a:t>
            </a:r>
          </a:p>
          <a:p>
            <a:pPr lvl="3"/>
            <a:r>
              <a:rPr lang="en-US" altLang="ja-JP" noProof="0"/>
              <a:t>Fourth level</a:t>
            </a:r>
          </a:p>
          <a:p>
            <a:pPr lvl="4"/>
            <a:r>
              <a:rPr lang="en-US" altLang="ja-JP" noProof="0"/>
              <a:t>Fifth level</a:t>
            </a:r>
            <a:endParaRPr lang="en-US" noProof="0" dirty="0"/>
          </a:p>
        </p:txBody>
      </p:sp>
      <p:sp>
        <p:nvSpPr>
          <p:cNvPr id="15" name="Bildplatzhalter 3"/>
          <p:cNvSpPr>
            <a:spLocks noGrp="1"/>
          </p:cNvSpPr>
          <p:nvPr>
            <p:ph type="pic" sz="quarter" idx="15"/>
          </p:nvPr>
        </p:nvSpPr>
        <p:spPr>
          <a:xfrm>
            <a:off x="6300000" y="1424991"/>
            <a:ext cx="5400000" cy="4248000"/>
          </a:xfrm>
          <a:ln w="6350">
            <a:noFill/>
          </a:ln>
        </p:spPr>
        <p:txBody>
          <a:bodyPr lIns="144000" tIns="144000">
            <a:normAutofit/>
          </a:bodyPr>
          <a:lstStyle>
            <a:lvl1pPr>
              <a:defRPr sz="1000"/>
            </a:lvl1pPr>
          </a:lstStyle>
          <a:p>
            <a:r>
              <a:rPr lang="en-US" altLang="ja-JP"/>
              <a:t>Click icon to add picture</a:t>
            </a:r>
            <a:endParaRPr lang="en-US" dirty="0"/>
          </a:p>
        </p:txBody>
      </p:sp>
      <p:cxnSp>
        <p:nvCxnSpPr>
          <p:cNvPr id="7" name="Gerade Verbindung 4">
            <a:extLst>
              <a:ext uri="{FF2B5EF4-FFF2-40B4-BE49-F238E27FC236}">
                <a16:creationId xmlns="" xmlns:a16="http://schemas.microsoft.com/office/drawing/2014/main" id="{A82DFE47-0884-463E-8FD8-434DEC37F45F}"/>
              </a:ext>
            </a:extLst>
          </p:cNvPr>
          <p:cNvCxnSpPr/>
          <p:nvPr userDrawn="1"/>
        </p:nvCxnSpPr>
        <p:spPr>
          <a:xfrm>
            <a:off x="468000" y="1136991"/>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 xmlns:a16="http://schemas.microsoft.com/office/drawing/2014/main" id="{7C55447A-6505-45C3-AE39-4AE7D090C022}"/>
              </a:ext>
            </a:extLst>
          </p:cNvPr>
          <p:cNvSpPr txBox="1"/>
          <p:nvPr userDrawn="1"/>
        </p:nvSpPr>
        <p:spPr>
          <a:xfrm>
            <a:off x="5668715" y="6463074"/>
            <a:ext cx="612668" cy="253916"/>
          </a:xfrm>
          <a:prstGeom prst="rect">
            <a:avLst/>
          </a:prstGeom>
          <a:noFill/>
        </p:spPr>
        <p:txBody>
          <a:bodyPr wrap="none" rtlCol="0">
            <a:spAutoFit/>
          </a:bodyPr>
          <a:lstStyle/>
          <a:p>
            <a:r>
              <a:rPr kumimoji="1" lang="en-US" altLang="ja-JP" sz="1050" b="1" dirty="0">
                <a:solidFill>
                  <a:schemeClr val="tx2"/>
                </a:solidFill>
                <a:latin typeface="+mj-lt"/>
              </a:rPr>
              <a:t>Page </a:t>
            </a:r>
            <a:fld id="{7E07E68C-CA28-4DD4-ABB0-0D9CE8D6A15A}" type="slidenum">
              <a:rPr kumimoji="1" lang="ja-JP" altLang="en-US" sz="1050" b="1" smtClean="0">
                <a:solidFill>
                  <a:schemeClr val="tx2"/>
                </a:solidFill>
                <a:latin typeface="+mj-lt"/>
              </a:rPr>
              <a:t>‹#›</a:t>
            </a:fld>
            <a:endParaRPr kumimoji="1" lang="ja-JP" altLang="en-US" sz="1050" b="1" dirty="0">
              <a:solidFill>
                <a:schemeClr val="tx2"/>
              </a:solidFill>
              <a:latin typeface="+mj-lt"/>
            </a:endParaRPr>
          </a:p>
        </p:txBody>
      </p:sp>
    </p:spTree>
    <p:extLst>
      <p:ext uri="{BB962C8B-B14F-4D97-AF65-F5344CB8AC3E}">
        <p14:creationId xmlns:p14="http://schemas.microsoft.com/office/powerpoint/2010/main" val="323624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 4 pictures">
    <p:spTree>
      <p:nvGrpSpPr>
        <p:cNvPr id="1" name=""/>
        <p:cNvGrpSpPr/>
        <p:nvPr/>
      </p:nvGrpSpPr>
      <p:grpSpPr>
        <a:xfrm>
          <a:off x="0" y="0"/>
          <a:ext cx="0" cy="0"/>
          <a:chOff x="0" y="0"/>
          <a:chExt cx="0" cy="0"/>
        </a:xfrm>
      </p:grpSpPr>
      <p:sp>
        <p:nvSpPr>
          <p:cNvPr id="2" name="Titel 1"/>
          <p:cNvSpPr>
            <a:spLocks noGrp="1"/>
          </p:cNvSpPr>
          <p:nvPr>
            <p:ph type="title"/>
          </p:nvPr>
        </p:nvSpPr>
        <p:spPr>
          <a:xfrm>
            <a:off x="467999" y="597227"/>
            <a:ext cx="11244575" cy="455509"/>
          </a:xfrm>
        </p:spPr>
        <p:txBody>
          <a:bodyPr/>
          <a:lstStyle/>
          <a:p>
            <a:r>
              <a:rPr lang="en-US" altLang="ja-JP" noProof="0"/>
              <a:t>Click to edit Master title style</a:t>
            </a:r>
            <a:endParaRPr lang="ja-JP" altLang="en-US" noProof="0" dirty="0"/>
          </a:p>
        </p:txBody>
      </p:sp>
      <p:sp>
        <p:nvSpPr>
          <p:cNvPr id="13" name="Textplatzhalter 4"/>
          <p:cNvSpPr>
            <a:spLocks noGrp="1"/>
          </p:cNvSpPr>
          <p:nvPr>
            <p:ph type="body" sz="quarter" idx="14"/>
          </p:nvPr>
        </p:nvSpPr>
        <p:spPr>
          <a:xfrm>
            <a:off x="467999" y="1424991"/>
            <a:ext cx="5424002" cy="1887696"/>
          </a:xfrm>
        </p:spPr>
        <p:txBody>
          <a:bodyPr wrap="square">
            <a:spAutoFit/>
          </a:bodyPr>
          <a:lstStyle/>
          <a:p>
            <a:pPr lvl="0"/>
            <a:r>
              <a:rPr lang="en-US" altLang="ja-JP" noProof="0"/>
              <a:t>Click to edit Master text styles</a:t>
            </a:r>
          </a:p>
          <a:p>
            <a:pPr lvl="1"/>
            <a:r>
              <a:rPr lang="en-US" altLang="ja-JP" noProof="0"/>
              <a:t>Second level</a:t>
            </a:r>
          </a:p>
          <a:p>
            <a:pPr lvl="2"/>
            <a:r>
              <a:rPr lang="en-US" altLang="ja-JP" noProof="0"/>
              <a:t>Third level</a:t>
            </a:r>
          </a:p>
          <a:p>
            <a:pPr lvl="3"/>
            <a:r>
              <a:rPr lang="en-US" altLang="ja-JP" noProof="0"/>
              <a:t>Fourth level</a:t>
            </a:r>
          </a:p>
          <a:p>
            <a:pPr lvl="4"/>
            <a:r>
              <a:rPr lang="en-US" altLang="ja-JP" noProof="0"/>
              <a:t>Fifth level</a:t>
            </a:r>
            <a:endParaRPr lang="en-US" noProof="0" dirty="0"/>
          </a:p>
        </p:txBody>
      </p:sp>
      <p:sp>
        <p:nvSpPr>
          <p:cNvPr id="14" name="Bildplatzhalter 3"/>
          <p:cNvSpPr>
            <a:spLocks noGrp="1"/>
          </p:cNvSpPr>
          <p:nvPr>
            <p:ph type="pic" sz="quarter" idx="15"/>
          </p:nvPr>
        </p:nvSpPr>
        <p:spPr>
          <a:xfrm>
            <a:off x="6300000" y="1424991"/>
            <a:ext cx="2628000" cy="1980000"/>
          </a:xfrm>
          <a:ln w="6350">
            <a:solidFill>
              <a:schemeClr val="tx1">
                <a:lumMod val="20000"/>
                <a:lumOff val="80000"/>
              </a:schemeClr>
            </a:solidFill>
          </a:ln>
        </p:spPr>
        <p:txBody>
          <a:bodyPr lIns="144000" tIns="144000">
            <a:normAutofit/>
          </a:bodyPr>
          <a:lstStyle>
            <a:lvl1pPr>
              <a:defRPr sz="1000"/>
            </a:lvl1pPr>
          </a:lstStyle>
          <a:p>
            <a:r>
              <a:rPr lang="en-US" altLang="ja-JP"/>
              <a:t>Click icon to add picture</a:t>
            </a:r>
            <a:endParaRPr lang="en-US" dirty="0"/>
          </a:p>
        </p:txBody>
      </p:sp>
      <p:sp>
        <p:nvSpPr>
          <p:cNvPr id="16" name="Bildplatzhalter 3"/>
          <p:cNvSpPr>
            <a:spLocks noGrp="1"/>
          </p:cNvSpPr>
          <p:nvPr>
            <p:ph type="pic" sz="quarter" idx="16"/>
          </p:nvPr>
        </p:nvSpPr>
        <p:spPr>
          <a:xfrm>
            <a:off x="9072352" y="1424991"/>
            <a:ext cx="2628000" cy="1980000"/>
          </a:xfrm>
          <a:ln w="6350">
            <a:solidFill>
              <a:schemeClr val="tx1">
                <a:lumMod val="20000"/>
                <a:lumOff val="80000"/>
              </a:schemeClr>
            </a:solidFill>
          </a:ln>
        </p:spPr>
        <p:txBody>
          <a:bodyPr lIns="144000" tIns="144000">
            <a:normAutofit/>
          </a:bodyPr>
          <a:lstStyle>
            <a:lvl1pPr>
              <a:defRPr sz="1000"/>
            </a:lvl1pPr>
          </a:lstStyle>
          <a:p>
            <a:r>
              <a:rPr lang="en-US" altLang="ja-JP"/>
              <a:t>Click icon to add picture</a:t>
            </a:r>
            <a:endParaRPr lang="en-US" dirty="0"/>
          </a:p>
        </p:txBody>
      </p:sp>
      <p:sp>
        <p:nvSpPr>
          <p:cNvPr id="17" name="Bildplatzhalter 3"/>
          <p:cNvSpPr>
            <a:spLocks noGrp="1"/>
          </p:cNvSpPr>
          <p:nvPr>
            <p:ph type="pic" sz="quarter" idx="17"/>
          </p:nvPr>
        </p:nvSpPr>
        <p:spPr>
          <a:xfrm>
            <a:off x="6300000" y="3548991"/>
            <a:ext cx="2628000" cy="1980000"/>
          </a:xfrm>
          <a:ln w="6350">
            <a:solidFill>
              <a:schemeClr val="tx1">
                <a:lumMod val="20000"/>
                <a:lumOff val="80000"/>
              </a:schemeClr>
            </a:solidFill>
          </a:ln>
        </p:spPr>
        <p:txBody>
          <a:bodyPr lIns="144000" tIns="144000">
            <a:normAutofit/>
          </a:bodyPr>
          <a:lstStyle>
            <a:lvl1pPr>
              <a:defRPr sz="1000"/>
            </a:lvl1pPr>
          </a:lstStyle>
          <a:p>
            <a:r>
              <a:rPr lang="en-US" altLang="ja-JP"/>
              <a:t>Click icon to add picture</a:t>
            </a:r>
            <a:endParaRPr lang="en-US" dirty="0"/>
          </a:p>
        </p:txBody>
      </p:sp>
      <p:sp>
        <p:nvSpPr>
          <p:cNvPr id="18" name="Bildplatzhalter 3"/>
          <p:cNvSpPr>
            <a:spLocks noGrp="1"/>
          </p:cNvSpPr>
          <p:nvPr>
            <p:ph type="pic" sz="quarter" idx="18"/>
          </p:nvPr>
        </p:nvSpPr>
        <p:spPr>
          <a:xfrm>
            <a:off x="9072352" y="3548991"/>
            <a:ext cx="2628000" cy="1980000"/>
          </a:xfrm>
          <a:ln w="6350">
            <a:solidFill>
              <a:schemeClr val="tx1">
                <a:lumMod val="20000"/>
                <a:lumOff val="80000"/>
              </a:schemeClr>
            </a:solidFill>
          </a:ln>
        </p:spPr>
        <p:txBody>
          <a:bodyPr lIns="144000" tIns="144000">
            <a:normAutofit/>
          </a:bodyPr>
          <a:lstStyle>
            <a:lvl1pPr>
              <a:defRPr sz="1000"/>
            </a:lvl1pPr>
          </a:lstStyle>
          <a:p>
            <a:r>
              <a:rPr lang="en-US" altLang="ja-JP"/>
              <a:t>Click icon to add picture</a:t>
            </a:r>
            <a:endParaRPr lang="en-US" dirty="0"/>
          </a:p>
        </p:txBody>
      </p:sp>
      <p:cxnSp>
        <p:nvCxnSpPr>
          <p:cNvPr id="10" name="Gerade Verbindung 4">
            <a:extLst>
              <a:ext uri="{FF2B5EF4-FFF2-40B4-BE49-F238E27FC236}">
                <a16:creationId xmlns="" xmlns:a16="http://schemas.microsoft.com/office/drawing/2014/main" id="{B76D4DD0-4EDD-4DFD-9117-94AB0DE11A6B}"/>
              </a:ext>
            </a:extLst>
          </p:cNvPr>
          <p:cNvCxnSpPr/>
          <p:nvPr userDrawn="1"/>
        </p:nvCxnSpPr>
        <p:spPr>
          <a:xfrm>
            <a:off x="468000" y="1136991"/>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 xmlns:a16="http://schemas.microsoft.com/office/drawing/2014/main" id="{5C2371FC-0F29-480A-B969-A89E454B9A4D}"/>
              </a:ext>
            </a:extLst>
          </p:cNvPr>
          <p:cNvSpPr txBox="1"/>
          <p:nvPr userDrawn="1"/>
        </p:nvSpPr>
        <p:spPr>
          <a:xfrm>
            <a:off x="5668715" y="6463074"/>
            <a:ext cx="612668" cy="253916"/>
          </a:xfrm>
          <a:prstGeom prst="rect">
            <a:avLst/>
          </a:prstGeom>
          <a:noFill/>
        </p:spPr>
        <p:txBody>
          <a:bodyPr wrap="none" rtlCol="0">
            <a:spAutoFit/>
          </a:bodyPr>
          <a:lstStyle/>
          <a:p>
            <a:r>
              <a:rPr kumimoji="1" lang="en-US" altLang="ja-JP" sz="1050" b="1" dirty="0">
                <a:solidFill>
                  <a:schemeClr val="tx2"/>
                </a:solidFill>
                <a:latin typeface="+mj-lt"/>
              </a:rPr>
              <a:t>Page </a:t>
            </a:r>
            <a:fld id="{7E07E68C-CA28-4DD4-ABB0-0D9CE8D6A15A}" type="slidenum">
              <a:rPr kumimoji="1" lang="ja-JP" altLang="en-US" sz="1050" b="1" smtClean="0">
                <a:solidFill>
                  <a:schemeClr val="tx2"/>
                </a:solidFill>
                <a:latin typeface="+mj-lt"/>
              </a:rPr>
              <a:t>‹#›</a:t>
            </a:fld>
            <a:endParaRPr kumimoji="1" lang="ja-JP" altLang="en-US" sz="1050" b="1" dirty="0">
              <a:solidFill>
                <a:schemeClr val="tx2"/>
              </a:solidFill>
              <a:latin typeface="+mj-lt"/>
            </a:endParaRPr>
          </a:p>
        </p:txBody>
      </p:sp>
    </p:spTree>
    <p:extLst>
      <p:ext uri="{BB962C8B-B14F-4D97-AF65-F5344CB8AC3E}">
        <p14:creationId xmlns:p14="http://schemas.microsoft.com/office/powerpoint/2010/main" val="2403302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Picture large + Caption">
    <p:spTree>
      <p:nvGrpSpPr>
        <p:cNvPr id="1" name=""/>
        <p:cNvGrpSpPr/>
        <p:nvPr/>
      </p:nvGrpSpPr>
      <p:grpSpPr>
        <a:xfrm>
          <a:off x="0" y="0"/>
          <a:ext cx="0" cy="0"/>
          <a:chOff x="0" y="0"/>
          <a:chExt cx="0" cy="0"/>
        </a:xfrm>
      </p:grpSpPr>
      <p:sp>
        <p:nvSpPr>
          <p:cNvPr id="2" name="Titel 1"/>
          <p:cNvSpPr>
            <a:spLocks noGrp="1"/>
          </p:cNvSpPr>
          <p:nvPr>
            <p:ph type="title"/>
          </p:nvPr>
        </p:nvSpPr>
        <p:spPr>
          <a:xfrm>
            <a:off x="468000" y="597227"/>
            <a:ext cx="11232000" cy="455509"/>
          </a:xfrm>
        </p:spPr>
        <p:txBody>
          <a:bodyPr/>
          <a:lstStyle/>
          <a:p>
            <a:r>
              <a:rPr lang="en-US" altLang="ja-JP" noProof="0"/>
              <a:t>Click to edit Master title style</a:t>
            </a:r>
            <a:endParaRPr lang="ja-JP" altLang="en-US" noProof="0" dirty="0"/>
          </a:p>
        </p:txBody>
      </p:sp>
      <p:sp>
        <p:nvSpPr>
          <p:cNvPr id="19" name="Textplatzhalter 6"/>
          <p:cNvSpPr>
            <a:spLocks noGrp="1"/>
          </p:cNvSpPr>
          <p:nvPr>
            <p:ph type="body" sz="quarter" idx="17"/>
          </p:nvPr>
        </p:nvSpPr>
        <p:spPr>
          <a:xfrm>
            <a:off x="9972000" y="1964991"/>
            <a:ext cx="1728000" cy="1239314"/>
          </a:xfrm>
        </p:spPr>
        <p:txBody>
          <a:bodyPr/>
          <a:lstStyle>
            <a:lvl1pPr>
              <a:defRPr sz="1400"/>
            </a:lvl1pPr>
            <a:lvl2pPr>
              <a:defRPr sz="1400"/>
            </a:lvl2pPr>
            <a:lvl3pPr>
              <a:defRPr sz="1400"/>
            </a:lvl3pPr>
            <a:lvl4pPr>
              <a:defRPr sz="1400"/>
            </a:lvl4pPr>
            <a:lvl5pPr>
              <a:defRPr sz="1400"/>
            </a:lvl5pPr>
          </a:lstStyle>
          <a:p>
            <a:pPr lvl="0"/>
            <a:r>
              <a:rPr lang="en-US" altLang="ja-JP" noProof="0"/>
              <a:t>Click to edit Master text styles</a:t>
            </a:r>
          </a:p>
          <a:p>
            <a:pPr lvl="1"/>
            <a:r>
              <a:rPr lang="en-US" altLang="ja-JP" noProof="0"/>
              <a:t>Second level</a:t>
            </a:r>
          </a:p>
          <a:p>
            <a:pPr lvl="2"/>
            <a:r>
              <a:rPr lang="en-US" altLang="ja-JP" noProof="0"/>
              <a:t>Third level</a:t>
            </a:r>
          </a:p>
        </p:txBody>
      </p:sp>
      <p:sp>
        <p:nvSpPr>
          <p:cNvPr id="20" name="Bildplatzhalter 8"/>
          <p:cNvSpPr>
            <a:spLocks noGrp="1"/>
          </p:cNvSpPr>
          <p:nvPr>
            <p:ph type="pic" sz="quarter" idx="18"/>
          </p:nvPr>
        </p:nvSpPr>
        <p:spPr>
          <a:xfrm>
            <a:off x="468000" y="1424991"/>
            <a:ext cx="8712000" cy="4248000"/>
          </a:xfrm>
        </p:spPr>
        <p:txBody>
          <a:bodyPr lIns="144000" tIns="144000">
            <a:noAutofit/>
          </a:bodyPr>
          <a:lstStyle>
            <a:lvl1pPr>
              <a:defRPr sz="1000"/>
            </a:lvl1pPr>
          </a:lstStyle>
          <a:p>
            <a:r>
              <a:rPr lang="en-US" altLang="ja-JP"/>
              <a:t>Click icon to add picture</a:t>
            </a:r>
            <a:endParaRPr lang="en-US" dirty="0"/>
          </a:p>
        </p:txBody>
      </p:sp>
      <p:cxnSp>
        <p:nvCxnSpPr>
          <p:cNvPr id="7" name="Gerade Verbindung 4">
            <a:extLst>
              <a:ext uri="{FF2B5EF4-FFF2-40B4-BE49-F238E27FC236}">
                <a16:creationId xmlns="" xmlns:a16="http://schemas.microsoft.com/office/drawing/2014/main" id="{CE41CD3C-03A4-4769-A3DC-5D30FCB02D61}"/>
              </a:ext>
            </a:extLst>
          </p:cNvPr>
          <p:cNvCxnSpPr/>
          <p:nvPr userDrawn="1"/>
        </p:nvCxnSpPr>
        <p:spPr>
          <a:xfrm>
            <a:off x="468000" y="1136991"/>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 xmlns:a16="http://schemas.microsoft.com/office/drawing/2014/main" id="{F491FE76-0178-4C83-9226-A156A31B3252}"/>
              </a:ext>
            </a:extLst>
          </p:cNvPr>
          <p:cNvSpPr txBox="1"/>
          <p:nvPr userDrawn="1"/>
        </p:nvSpPr>
        <p:spPr>
          <a:xfrm>
            <a:off x="5668715" y="6463074"/>
            <a:ext cx="612668" cy="253916"/>
          </a:xfrm>
          <a:prstGeom prst="rect">
            <a:avLst/>
          </a:prstGeom>
          <a:noFill/>
        </p:spPr>
        <p:txBody>
          <a:bodyPr wrap="none" rtlCol="0">
            <a:spAutoFit/>
          </a:bodyPr>
          <a:lstStyle/>
          <a:p>
            <a:r>
              <a:rPr kumimoji="1" lang="en-US" altLang="ja-JP" sz="1050" b="1" dirty="0">
                <a:solidFill>
                  <a:schemeClr val="tx2"/>
                </a:solidFill>
                <a:latin typeface="+mj-lt"/>
              </a:rPr>
              <a:t>Page </a:t>
            </a:r>
            <a:fld id="{7E07E68C-CA28-4DD4-ABB0-0D9CE8D6A15A}" type="slidenum">
              <a:rPr kumimoji="1" lang="ja-JP" altLang="en-US" sz="1050" b="1" smtClean="0">
                <a:solidFill>
                  <a:schemeClr val="tx2"/>
                </a:solidFill>
                <a:latin typeface="+mj-lt"/>
              </a:rPr>
              <a:t>‹#›</a:t>
            </a:fld>
            <a:endParaRPr kumimoji="1" lang="ja-JP" altLang="en-US" sz="1050" b="1" dirty="0">
              <a:solidFill>
                <a:schemeClr val="tx2"/>
              </a:solidFill>
              <a:latin typeface="+mj-lt"/>
            </a:endParaRPr>
          </a:p>
        </p:txBody>
      </p:sp>
    </p:spTree>
    <p:extLst>
      <p:ext uri="{BB962C8B-B14F-4D97-AF65-F5344CB8AC3E}">
        <p14:creationId xmlns:p14="http://schemas.microsoft.com/office/powerpoint/2010/main" val="4206880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 Chart">
    <p:spTree>
      <p:nvGrpSpPr>
        <p:cNvPr id="1" name=""/>
        <p:cNvGrpSpPr/>
        <p:nvPr/>
      </p:nvGrpSpPr>
      <p:grpSpPr>
        <a:xfrm>
          <a:off x="0" y="0"/>
          <a:ext cx="0" cy="0"/>
          <a:chOff x="0" y="0"/>
          <a:chExt cx="0" cy="0"/>
        </a:xfrm>
      </p:grpSpPr>
      <p:sp>
        <p:nvSpPr>
          <p:cNvPr id="2" name="Titel 1"/>
          <p:cNvSpPr>
            <a:spLocks noGrp="1"/>
          </p:cNvSpPr>
          <p:nvPr>
            <p:ph type="title"/>
          </p:nvPr>
        </p:nvSpPr>
        <p:spPr>
          <a:xfrm>
            <a:off x="467999" y="597227"/>
            <a:ext cx="11244575" cy="455509"/>
          </a:xfrm>
        </p:spPr>
        <p:txBody>
          <a:bodyPr/>
          <a:lstStyle/>
          <a:p>
            <a:r>
              <a:rPr lang="en-US" altLang="ja-JP" noProof="0"/>
              <a:t>Click to edit Master title style</a:t>
            </a:r>
            <a:endParaRPr lang="ja-JP" altLang="en-US" noProof="0" dirty="0"/>
          </a:p>
        </p:txBody>
      </p:sp>
      <p:sp>
        <p:nvSpPr>
          <p:cNvPr id="24" name="Diagrammplatzhalter 8"/>
          <p:cNvSpPr>
            <a:spLocks noGrp="1"/>
          </p:cNvSpPr>
          <p:nvPr>
            <p:ph type="chart" sz="quarter" idx="17"/>
          </p:nvPr>
        </p:nvSpPr>
        <p:spPr>
          <a:xfrm>
            <a:off x="6480000" y="1316991"/>
            <a:ext cx="5220000" cy="4248000"/>
          </a:xfrm>
          <a:noFill/>
        </p:spPr>
        <p:txBody>
          <a:bodyPr lIns="144000" tIns="144000" rIns="144000" bIns="144000">
            <a:noAutofit/>
          </a:bodyPr>
          <a:lstStyle/>
          <a:p>
            <a:r>
              <a:rPr lang="en-US" altLang="ja-JP"/>
              <a:t>Click icon to add chart</a:t>
            </a:r>
            <a:endParaRPr lang="en-US" dirty="0"/>
          </a:p>
        </p:txBody>
      </p:sp>
      <p:sp>
        <p:nvSpPr>
          <p:cNvPr id="7" name="Textplatzhalter 4"/>
          <p:cNvSpPr>
            <a:spLocks noGrp="1"/>
          </p:cNvSpPr>
          <p:nvPr>
            <p:ph type="body" sz="quarter" idx="14"/>
          </p:nvPr>
        </p:nvSpPr>
        <p:spPr>
          <a:xfrm>
            <a:off x="467998" y="1424991"/>
            <a:ext cx="5417647" cy="1887696"/>
          </a:xfrm>
        </p:spPr>
        <p:txBody>
          <a:bodyPr wrap="square">
            <a:spAutoFit/>
          </a:bodyPr>
          <a:lstStyle/>
          <a:p>
            <a:pPr lvl="0"/>
            <a:r>
              <a:rPr lang="en-US" altLang="ja-JP" noProof="0"/>
              <a:t>Click to edit Master text styles</a:t>
            </a:r>
          </a:p>
          <a:p>
            <a:pPr lvl="1"/>
            <a:r>
              <a:rPr lang="en-US" altLang="ja-JP" noProof="0"/>
              <a:t>Second level</a:t>
            </a:r>
          </a:p>
          <a:p>
            <a:pPr lvl="2"/>
            <a:r>
              <a:rPr lang="en-US" altLang="ja-JP" noProof="0"/>
              <a:t>Third level</a:t>
            </a:r>
          </a:p>
          <a:p>
            <a:pPr lvl="3"/>
            <a:r>
              <a:rPr lang="en-US" altLang="ja-JP" noProof="0"/>
              <a:t>Fourth level</a:t>
            </a:r>
          </a:p>
          <a:p>
            <a:pPr lvl="4"/>
            <a:r>
              <a:rPr lang="en-US" altLang="ja-JP" noProof="0"/>
              <a:t>Fifth level</a:t>
            </a:r>
            <a:endParaRPr lang="en-US" noProof="0" dirty="0"/>
          </a:p>
        </p:txBody>
      </p:sp>
      <p:cxnSp>
        <p:nvCxnSpPr>
          <p:cNvPr id="8" name="Gerade Verbindung 4">
            <a:extLst>
              <a:ext uri="{FF2B5EF4-FFF2-40B4-BE49-F238E27FC236}">
                <a16:creationId xmlns="" xmlns:a16="http://schemas.microsoft.com/office/drawing/2014/main" id="{48124AEF-254D-4661-97A8-FC2C4E7C939F}"/>
              </a:ext>
            </a:extLst>
          </p:cNvPr>
          <p:cNvCxnSpPr/>
          <p:nvPr userDrawn="1"/>
        </p:nvCxnSpPr>
        <p:spPr>
          <a:xfrm>
            <a:off x="468000" y="1136991"/>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 xmlns:a16="http://schemas.microsoft.com/office/drawing/2014/main" id="{63DBF616-3B50-4D44-BED7-0BF75E4E5F14}"/>
              </a:ext>
            </a:extLst>
          </p:cNvPr>
          <p:cNvSpPr txBox="1"/>
          <p:nvPr userDrawn="1"/>
        </p:nvSpPr>
        <p:spPr>
          <a:xfrm>
            <a:off x="5668715" y="6463074"/>
            <a:ext cx="612668" cy="253916"/>
          </a:xfrm>
          <a:prstGeom prst="rect">
            <a:avLst/>
          </a:prstGeom>
          <a:noFill/>
        </p:spPr>
        <p:txBody>
          <a:bodyPr wrap="none" rtlCol="0">
            <a:spAutoFit/>
          </a:bodyPr>
          <a:lstStyle/>
          <a:p>
            <a:r>
              <a:rPr kumimoji="1" lang="en-US" altLang="ja-JP" sz="1050" b="1" dirty="0">
                <a:solidFill>
                  <a:schemeClr val="tx2"/>
                </a:solidFill>
                <a:latin typeface="+mj-lt"/>
              </a:rPr>
              <a:t>Page </a:t>
            </a:r>
            <a:fld id="{7E07E68C-CA28-4DD4-ABB0-0D9CE8D6A15A}" type="slidenum">
              <a:rPr kumimoji="1" lang="ja-JP" altLang="en-US" sz="1050" b="1" smtClean="0">
                <a:solidFill>
                  <a:schemeClr val="tx2"/>
                </a:solidFill>
                <a:latin typeface="+mj-lt"/>
              </a:rPr>
              <a:t>‹#›</a:t>
            </a:fld>
            <a:endParaRPr kumimoji="1" lang="ja-JP" altLang="en-US" sz="1050" b="1" dirty="0">
              <a:solidFill>
                <a:schemeClr val="tx2"/>
              </a:solidFill>
              <a:latin typeface="+mj-lt"/>
            </a:endParaRPr>
          </a:p>
        </p:txBody>
      </p:sp>
    </p:spTree>
    <p:extLst>
      <p:ext uri="{BB962C8B-B14F-4D97-AF65-F5344CB8AC3E}">
        <p14:creationId xmlns:p14="http://schemas.microsoft.com/office/powerpoint/2010/main" val="3344953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68000" y="116632"/>
            <a:ext cx="8520000" cy="886397"/>
          </a:xfrm>
          <a:prstGeom prst="rect">
            <a:avLst/>
          </a:prstGeom>
        </p:spPr>
        <p:txBody>
          <a:bodyPr vert="horz" wrap="square" lIns="0" tIns="0" rIns="0" bIns="0" rtlCol="0" anchor="b" anchorCtr="0">
            <a:spAutoFit/>
          </a:bodyPr>
          <a:lstStyle/>
          <a:p>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3" name="Textplatzhalter 2"/>
          <p:cNvSpPr>
            <a:spLocks noGrp="1"/>
          </p:cNvSpPr>
          <p:nvPr>
            <p:ph type="body" idx="1"/>
          </p:nvPr>
        </p:nvSpPr>
        <p:spPr>
          <a:xfrm>
            <a:off x="468000" y="1423831"/>
            <a:ext cx="9120000" cy="1887696"/>
          </a:xfrm>
          <a:prstGeom prst="rect">
            <a:avLst/>
          </a:prstGeom>
        </p:spPr>
        <p:txBody>
          <a:bodyPr vert="horz" lIns="0" tIns="0" rIns="0" bIns="0" rtlCol="0">
            <a:spAutoFit/>
          </a:bodyPr>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6" name="Foliennummernplatzhalter 5"/>
          <p:cNvSpPr>
            <a:spLocks noGrp="1"/>
          </p:cNvSpPr>
          <p:nvPr>
            <p:ph type="sldNum" sz="quarter" idx="4"/>
          </p:nvPr>
        </p:nvSpPr>
        <p:spPr>
          <a:xfrm>
            <a:off x="5760000" y="6509924"/>
            <a:ext cx="672075" cy="161583"/>
          </a:xfrm>
          <a:prstGeom prst="rect">
            <a:avLst/>
          </a:prstGeom>
        </p:spPr>
        <p:txBody>
          <a:bodyPr vert="horz" wrap="square" lIns="0" tIns="0" rIns="0" bIns="0" rtlCol="0" anchor="ctr">
            <a:spAutoFit/>
          </a:bodyPr>
          <a:lstStyle>
            <a:lvl1pPr algn="r">
              <a:defRPr lang="en-US" sz="1050" b="1" i="0" u="none" strike="noStrike" kern="1200" baseline="0" smtClean="0">
                <a:solidFill>
                  <a:schemeClr val="tx2"/>
                </a:solidFill>
                <a:latin typeface="+mj-lt"/>
                <a:ea typeface="+mn-ea"/>
                <a:cs typeface="+mn-cs"/>
              </a:defRPr>
            </a:lvl1pPr>
          </a:lstStyle>
          <a:p>
            <a:pPr algn="l"/>
            <a:r>
              <a:rPr lang="de-DE" dirty="0"/>
              <a:t>Page </a:t>
            </a:r>
            <a:fld id="{3FD030EF-7044-4946-962A-5D7D09BD1B34}" type="slidenum">
              <a:rPr lang="de-DE" smtClean="0"/>
              <a:pPr algn="l"/>
              <a:t>‹#›</a:t>
            </a:fld>
            <a:endParaRPr lang="de-DE" dirty="0"/>
          </a:p>
        </p:txBody>
      </p:sp>
      <p:sp>
        <p:nvSpPr>
          <p:cNvPr id="13" name="Textfeld 7"/>
          <p:cNvSpPr txBox="1"/>
          <p:nvPr/>
        </p:nvSpPr>
        <p:spPr>
          <a:xfrm>
            <a:off x="468000" y="6544800"/>
            <a:ext cx="2500685" cy="123111"/>
          </a:xfrm>
          <a:prstGeom prst="rect">
            <a:avLst/>
          </a:prstGeom>
          <a:noFill/>
        </p:spPr>
        <p:txBody>
          <a:bodyPr wrap="none" lIns="0" tIns="0" rIns="0" b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i="0" u="none" strike="noStrike" kern="1200" baseline="0" dirty="0">
                <a:solidFill>
                  <a:schemeClr val="tx2"/>
                </a:solidFill>
                <a:latin typeface="+mj-lt"/>
                <a:ea typeface="+mn-ea"/>
                <a:cs typeface="+mn-cs"/>
              </a:rPr>
              <a:t>© 2020 Renesas Electronics Corporation. All rights reserved. </a:t>
            </a:r>
            <a:endParaRPr lang="en-US" sz="800" dirty="0">
              <a:solidFill>
                <a:schemeClr val="tx2"/>
              </a:solidFill>
              <a:latin typeface="+mj-lt"/>
            </a:endParaRPr>
          </a:p>
        </p:txBody>
      </p:sp>
      <p:cxnSp>
        <p:nvCxnSpPr>
          <p:cNvPr id="16" name="Gerade Verbindung 15"/>
          <p:cNvCxnSpPr/>
          <p:nvPr/>
        </p:nvCxnSpPr>
        <p:spPr>
          <a:xfrm>
            <a:off x="468000" y="6336000"/>
            <a:ext cx="112536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図 8" descr="RENESAS+Taglin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688288" y="6400235"/>
            <a:ext cx="3092559" cy="341133"/>
          </a:xfrm>
          <a:prstGeom prst="rect">
            <a:avLst/>
          </a:prstGeom>
        </p:spPr>
      </p:pic>
    </p:spTree>
    <p:extLst>
      <p:ext uri="{BB962C8B-B14F-4D97-AF65-F5344CB8AC3E}">
        <p14:creationId xmlns:p14="http://schemas.microsoft.com/office/powerpoint/2010/main" val="118765573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68" r:id="rId9"/>
    <p:sldLayoutId id="2147483745" r:id="rId10"/>
    <p:sldLayoutId id="2147483746" r:id="rId11"/>
    <p:sldLayoutId id="2147483769" r:id="rId12"/>
    <p:sldLayoutId id="2147483747" r:id="rId13"/>
    <p:sldLayoutId id="2147483748" r:id="rId14"/>
    <p:sldLayoutId id="2147483771" r:id="rId15"/>
    <p:sldLayoutId id="2147483750" r:id="rId16"/>
    <p:sldLayoutId id="2147483751" r:id="rId17"/>
  </p:sldLayoutIdLst>
  <p:hf hdr="0" ftr="0" dt="0"/>
  <p:txStyles>
    <p:titleStyle>
      <a:lvl1pPr algn="l" defTabSz="914400" rtl="0" eaLnBrk="1" latinLnBrk="0" hangingPunct="1">
        <a:lnSpc>
          <a:spcPct val="90000"/>
        </a:lnSpc>
        <a:spcBef>
          <a:spcPct val="0"/>
        </a:spcBef>
        <a:buNone/>
        <a:defRPr kumimoji="1" sz="3200" b="1" kern="1200" cap="all" baseline="0">
          <a:solidFill>
            <a:schemeClr val="tx2"/>
          </a:solidFill>
          <a:latin typeface="+mj-lt"/>
          <a:ea typeface="+mj-ea"/>
          <a:cs typeface="+mj-cs"/>
        </a:defRPr>
      </a:lvl1pPr>
    </p:titleStyle>
    <p:bodyStyle>
      <a:lvl1pPr marL="0" indent="0" algn="l" defTabSz="914400" rtl="0" eaLnBrk="1" latinLnBrk="0" hangingPunct="1">
        <a:lnSpc>
          <a:spcPct val="120000"/>
        </a:lnSpc>
        <a:spcBef>
          <a:spcPts val="0"/>
        </a:spcBef>
        <a:spcAft>
          <a:spcPts val="800"/>
        </a:spcAft>
        <a:buFont typeface="Arial" panose="020B0604020202020204" pitchFamily="34" charset="0"/>
        <a:buNone/>
        <a:defRPr kumimoji="1" sz="1600" kern="1200">
          <a:solidFill>
            <a:schemeClr val="tx1"/>
          </a:solidFill>
          <a:latin typeface="+mn-lt"/>
          <a:ea typeface="+mn-ea"/>
          <a:cs typeface="+mn-cs"/>
        </a:defRPr>
      </a:lvl1pPr>
      <a:lvl2pPr marL="1778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2pPr>
      <a:lvl3pPr marL="3556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3pPr>
      <a:lvl4pPr marL="539750" indent="-184150"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4pPr>
      <a:lvl5pPr marL="719138" indent="-179388"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de-DE"/>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0">
          <p15:clr>
            <a:srgbClr val="F26B43"/>
          </p15:clr>
        </p15:guide>
        <p15:guide id="2" pos="676">
          <p15:clr>
            <a:srgbClr val="F26B43"/>
          </p15:clr>
        </p15:guide>
        <p15:guide id="3" pos="3841">
          <p15:clr>
            <a:srgbClr val="F26B43"/>
          </p15:clr>
        </p15:guide>
        <p15:guide id="4" pos="7378">
          <p15:clr>
            <a:srgbClr val="F26B43"/>
          </p15:clr>
        </p15:guide>
        <p15:guide id="5" pos="6289">
          <p15:clr>
            <a:srgbClr val="F26B43"/>
          </p15:clr>
        </p15:guide>
        <p15:guide id="6" orient="horz" pos="3884" userDrawn="1">
          <p15:clr>
            <a:srgbClr val="F26B43"/>
          </p15:clr>
        </p15:guide>
        <p15:guide id="7" orient="horz" pos="890" userDrawn="1">
          <p15:clr>
            <a:srgbClr val="F26B43"/>
          </p15:clr>
        </p15:guide>
        <p15:guide id="8" orient="horz" pos="618" userDrawn="1">
          <p15:clr>
            <a:srgbClr val="F26B43"/>
          </p15:clr>
        </p15:guide>
        <p15:guide id="9" orient="horz" pos="346" userDrawn="1">
          <p15:clr>
            <a:srgbClr val="F26B43"/>
          </p15:clr>
        </p15:guide>
        <p15:guide id="10" orient="horz" pos="4201" userDrawn="1">
          <p15:clr>
            <a:srgbClr val="F26B43"/>
          </p15:clr>
        </p15:guide>
        <p15:guide id="11" orient="horz" pos="709" userDrawn="1">
          <p15:clr>
            <a:srgbClr val="F26B43"/>
          </p15:clr>
        </p15:guide>
        <p15:guide id="12" orient="horz" pos="3984" userDrawn="1">
          <p15:clr>
            <a:srgbClr val="F26B43"/>
          </p15:clr>
        </p15:guide>
        <p15:guide id="13" pos="529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08.xml"/><Relationship Id="rId1" Type="http://schemas.openxmlformats.org/officeDocument/2006/relationships/slideLayout" Target="../slideLayouts/slideLayout4.xml"/><Relationship Id="rId4" Type="http://schemas.openxmlformats.org/officeDocument/2006/relationships/image" Target="../media/image64.emf"/></Relationships>
</file>

<file path=ppt/slides/_rels/slide11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19.xml"/><Relationship Id="rId1" Type="http://schemas.openxmlformats.org/officeDocument/2006/relationships/slideLayout" Target="../slideLayouts/slideLayout4.xml"/><Relationship Id="rId4" Type="http://schemas.openxmlformats.org/officeDocument/2006/relationships/image" Target="../media/image68.emf"/></Relationships>
</file>

<file path=ppt/slides/_rels/slide12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mitpress.mit.edu/catalog/item/default.asp?ttype=2&amp;tid=12746" TargetMode="Externa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3.xml"/><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png"/></Relationships>
</file>

<file path=ppt/slides/_rels/slide1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45.xml"/><Relationship Id="rId1" Type="http://schemas.openxmlformats.org/officeDocument/2006/relationships/slideLayout" Target="../slideLayouts/slideLayout4.xml"/><Relationship Id="rId5" Type="http://schemas.openxmlformats.org/officeDocument/2006/relationships/image" Target="../media/image83.emf"/><Relationship Id="rId4" Type="http://schemas.openxmlformats.org/officeDocument/2006/relationships/image" Target="../media/image82.emf"/></Relationships>
</file>

<file path=ppt/slides/_rels/slide149.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46.xml"/><Relationship Id="rId1" Type="http://schemas.openxmlformats.org/officeDocument/2006/relationships/slideLayout" Target="../slideLayouts/slideLayout4.xml"/><Relationship Id="rId4" Type="http://schemas.openxmlformats.org/officeDocument/2006/relationships/image" Target="../media/image85.emf"/></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147.xml"/><Relationship Id="rId1" Type="http://schemas.openxmlformats.org/officeDocument/2006/relationships/slideLayout" Target="../slideLayouts/slideLayout4.xml"/><Relationship Id="rId4" Type="http://schemas.openxmlformats.org/officeDocument/2006/relationships/image" Target="../media/image87.emf"/></Relationships>
</file>

<file path=ppt/slides/_rels/slide151.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48.xml"/><Relationship Id="rId1" Type="http://schemas.openxmlformats.org/officeDocument/2006/relationships/slideLayout" Target="../slideLayouts/slideLayout4.xml"/><Relationship Id="rId4" Type="http://schemas.openxmlformats.org/officeDocument/2006/relationships/image" Target="../media/image89.emf"/></Relationships>
</file>

<file path=ppt/slides/_rels/slide1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0.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58.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9.xm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162.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163.xml"/><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70.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167.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168.xml"/><Relationship Id="rId1" Type="http://schemas.openxmlformats.org/officeDocument/2006/relationships/slideLayout" Target="../slideLayouts/slideLayout4.xml"/><Relationship Id="rId6" Type="http://schemas.openxmlformats.org/officeDocument/2006/relationships/image" Target="../media/image100.emf"/><Relationship Id="rId5" Type="http://schemas.openxmlformats.org/officeDocument/2006/relationships/image" Target="../media/image99.emf"/><Relationship Id="rId4" Type="http://schemas.openxmlformats.org/officeDocument/2006/relationships/image" Target="../media/image98.emf"/></Relationships>
</file>

<file path=ppt/slides/_rels/slide172.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169.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171.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72.xml"/><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173.xml"/><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175.xml"/><Relationship Id="rId1" Type="http://schemas.openxmlformats.org/officeDocument/2006/relationships/slideLayout" Target="../slideLayouts/slideLayout4.xml"/><Relationship Id="rId4" Type="http://schemas.openxmlformats.org/officeDocument/2006/relationships/hyperlink" Target="https://www.renesas.com/us/en/doc/products/renesas-synergy/doc/r01um0001eu0140-synergy-s7g2.pdf" TargetMode="External"/></Relationships>
</file>

<file path=ppt/slides/_rels/slide179.xml.rels><?xml version="1.0" encoding="UTF-8" standalone="yes"?>
<Relationships xmlns="http://schemas.openxmlformats.org/package/2006/relationships"><Relationship Id="rId3" Type="http://schemas.openxmlformats.org/officeDocument/2006/relationships/hyperlink" Target="https://www.renesas.com/us/en/doc/products/renesas-synergy/doc/r01um0001eu0140-synergy-s7g2.pdf" TargetMode="External"/><Relationship Id="rId2" Type="http://schemas.openxmlformats.org/officeDocument/2006/relationships/notesSlide" Target="../notesSlides/notesSlide176.xml"/><Relationship Id="rId1" Type="http://schemas.openxmlformats.org/officeDocument/2006/relationships/slideLayout" Target="../slideLayouts/slideLayout4.xml"/><Relationship Id="rId4" Type="http://schemas.openxmlformats.org/officeDocument/2006/relationships/image" Target="../media/image106.emf"/></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80.xml.rels><?xml version="1.0" encoding="UTF-8" standalone="yes"?>
<Relationships xmlns="http://schemas.openxmlformats.org/package/2006/relationships"><Relationship Id="rId3" Type="http://schemas.openxmlformats.org/officeDocument/2006/relationships/hyperlink" Target="https://www.renesas.com/us/en/doc/products/renesas-synergy/doc/r01um0001eu0140-synergy-s7g2.pdf" TargetMode="External"/><Relationship Id="rId2" Type="http://schemas.openxmlformats.org/officeDocument/2006/relationships/notesSlide" Target="../notesSlides/notesSlide177.xml"/><Relationship Id="rId1" Type="http://schemas.openxmlformats.org/officeDocument/2006/relationships/slideLayout" Target="../slideLayouts/slideLayout4.xml"/><Relationship Id="rId4" Type="http://schemas.openxmlformats.org/officeDocument/2006/relationships/image" Target="../media/image107.emf"/></Relationships>
</file>

<file path=ppt/slides/_rels/slide181.xml.rels><?xml version="1.0" encoding="UTF-8" standalone="yes"?>
<Relationships xmlns="http://schemas.openxmlformats.org/package/2006/relationships"><Relationship Id="rId3" Type="http://schemas.openxmlformats.org/officeDocument/2006/relationships/hyperlink" Target="https://www.renesas.com/us/en/doc/products/renesas-synergy/doc/r01um0001eu0140-synergy-s7g2.pdf" TargetMode="External"/><Relationship Id="rId2" Type="http://schemas.openxmlformats.org/officeDocument/2006/relationships/notesSlide" Target="../notesSlides/notesSlide178.xml"/><Relationship Id="rId1" Type="http://schemas.openxmlformats.org/officeDocument/2006/relationships/slideLayout" Target="../slideLayouts/slideLayout4.xml"/><Relationship Id="rId4" Type="http://schemas.openxmlformats.org/officeDocument/2006/relationships/image" Target="../media/image108.emf"/></Relationships>
</file>

<file path=ppt/slides/_rels/slide182.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179.xml"/><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82.xml"/><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183.xml"/><Relationship Id="rId1" Type="http://schemas.openxmlformats.org/officeDocument/2006/relationships/slideLayout" Target="../slideLayouts/slideLayout4.xml"/><Relationship Id="rId4" Type="http://schemas.openxmlformats.org/officeDocument/2006/relationships/hyperlink" Target="https://www.renesas.com/us/en/doc/products/renesas-synergy/doc/r01um0001eu0140-synergy-s7g2.pdf"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184.xml"/><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185.xml"/><Relationship Id="rId1" Type="http://schemas.openxmlformats.org/officeDocument/2006/relationships/slideLayout" Target="../slideLayouts/slideLayout4.xml"/><Relationship Id="rId4" Type="http://schemas.openxmlformats.org/officeDocument/2006/relationships/hyperlink" Target="https://www.renesas.com/us/en/doc/products/renesas-synergy/doc/r01um0001eu0140-synergy-s7g2.pdf" TargetMode="External"/></Relationships>
</file>

<file path=ppt/slides/_rels/slide189.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18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187.xml"/><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89.xml"/><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90.xml"/><Relationship Id="rId1" Type="http://schemas.openxmlformats.org/officeDocument/2006/relationships/slideLayout" Target="../slideLayouts/slideLayout4.xml"/><Relationship Id="rId4" Type="http://schemas.openxmlformats.org/officeDocument/2006/relationships/image" Target="../media/image118.emf"/></Relationships>
</file>

<file path=ppt/slides/_rels/slide194.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191.xml"/><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192.xml"/><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193.xml"/><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19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199.xml"/><Relationship Id="rId1" Type="http://schemas.openxmlformats.org/officeDocument/2006/relationships/slideLayout" Target="../slideLayouts/slideLayout4.xml"/><Relationship Id="rId4" Type="http://schemas.openxmlformats.org/officeDocument/2006/relationships/image" Target="../media/image124.emf"/></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201.xml"/><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3" Type="http://schemas.openxmlformats.org/officeDocument/2006/relationships/hyperlink" Target="https://static.docs.arm.com/ddi0403/e/DDI0403E_B_armv7m_arm.pdf" TargetMode="External"/><Relationship Id="rId2" Type="http://schemas.openxmlformats.org/officeDocument/2006/relationships/notesSlide" Target="../notesSlides/notesSlide202.xml"/><Relationship Id="rId1" Type="http://schemas.openxmlformats.org/officeDocument/2006/relationships/slideLayout" Target="../slideLayouts/slideLayout4.xml"/><Relationship Id="rId5" Type="http://schemas.openxmlformats.org/officeDocument/2006/relationships/hyperlink" Target="http://infocenter.arm.com/help/topic/com.arm.doc.dui0553a/DUI0553A_cortex_m4_dgug.pdf" TargetMode="External"/><Relationship Id="rId4" Type="http://schemas.openxmlformats.org/officeDocument/2006/relationships/hyperlink" Target="http://infocenter.arm.com/help/topic/com.arm.doc.100166_0001_00_en/arm_cortexm4_processor_trm_100166_0001_00_en.pdf" TargetMode="External"/></Relationships>
</file>

<file path=ppt/slides/_rels/slide206.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203.xml"/><Relationship Id="rId1" Type="http://schemas.openxmlformats.org/officeDocument/2006/relationships/slideLayout" Target="../slideLayouts/slideLayout4.xml"/><Relationship Id="rId4" Type="http://schemas.openxmlformats.org/officeDocument/2006/relationships/hyperlink" Target="http://infocenter.arm.com/help/topic/com.arm.doc.100166_0001_00_en/arm_cortexm4_processor_trm_100166_0001_00_en.pdf" TargetMode="External"/></Relationships>
</file>

<file path=ppt/slides/_rels/slide207.xml.rels><?xml version="1.0" encoding="UTF-8" standalone="yes"?>
<Relationships xmlns="http://schemas.openxmlformats.org/package/2006/relationships"><Relationship Id="rId3" Type="http://schemas.openxmlformats.org/officeDocument/2006/relationships/hyperlink" Target="http://infocenter.arm.com/help/topic/com.arm.doc.100166_0001_00_en/arm_cortexm4_processor_trm_100166_0001_00_en.pdf" TargetMode="External"/><Relationship Id="rId2" Type="http://schemas.openxmlformats.org/officeDocument/2006/relationships/notesSlide" Target="../notesSlides/notesSlide204.xml"/><Relationship Id="rId1" Type="http://schemas.openxmlformats.org/officeDocument/2006/relationships/slideLayout" Target="../slideLayouts/slideLayout4.xml"/><Relationship Id="rId5" Type="http://schemas.openxmlformats.org/officeDocument/2006/relationships/image" Target="../media/image128.emf"/><Relationship Id="rId4" Type="http://schemas.openxmlformats.org/officeDocument/2006/relationships/image" Target="../media/image127.emf"/></Relationships>
</file>

<file path=ppt/slides/_rels/slide208.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205.xml"/><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210.xml"/><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0.xml.rels><?xml version="1.0" encoding="UTF-8" standalone="yes"?>
<Relationships xmlns="http://schemas.openxmlformats.org/package/2006/relationships"><Relationship Id="rId3" Type="http://schemas.openxmlformats.org/officeDocument/2006/relationships/hyperlink" Target="http://www.analog.com/en/analog-dialogue/articles/the-right-adc-architecture.html" TargetMode="External"/><Relationship Id="rId2" Type="http://schemas.openxmlformats.org/officeDocument/2006/relationships/notesSlide" Target="../notesSlides/notesSlide217.xml"/><Relationship Id="rId1" Type="http://schemas.openxmlformats.org/officeDocument/2006/relationships/slideLayout" Target="../slideLayouts/slideLayout4.xml"/><Relationship Id="rId5" Type="http://schemas.openxmlformats.org/officeDocument/2006/relationships/image" Target="../media/image131.png"/><Relationship Id="rId4" Type="http://schemas.openxmlformats.org/officeDocument/2006/relationships/hyperlink" Target="https://www.elsevier.com/books/data-conversion-handbook/analog-devices-inc-engineeri/978-0-7506-7841-4#description" TargetMode="Externa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220.xml"/><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221.xml"/><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22.xml"/><Relationship Id="rId1" Type="http://schemas.openxmlformats.org/officeDocument/2006/relationships/slideLayout" Target="../slideLayouts/slideLayout4.xml"/><Relationship Id="rId4" Type="http://schemas.openxmlformats.org/officeDocument/2006/relationships/image" Target="../media/image135.emf"/></Relationships>
</file>

<file path=ppt/slides/_rels/slide226.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223.xml"/><Relationship Id="rId1" Type="http://schemas.openxmlformats.org/officeDocument/2006/relationships/slideLayout" Target="../slideLayouts/slideLayout4.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4.xml"/></Relationships>
</file>

<file path=ppt/slides/_rels/slide22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25.xml"/><Relationship Id="rId1" Type="http://schemas.openxmlformats.org/officeDocument/2006/relationships/slideLayout" Target="../slideLayouts/slideLayout4.xml"/><Relationship Id="rId4" Type="http://schemas.openxmlformats.org/officeDocument/2006/relationships/image" Target="../media/image138.emf"/></Relationships>
</file>

<file path=ppt/slides/_rels/slide22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2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3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27.xml"/><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28.xml"/><Relationship Id="rId1" Type="http://schemas.openxmlformats.org/officeDocument/2006/relationships/slideLayout" Target="../slideLayouts/slideLayout4.xml"/></Relationships>
</file>

<file path=ppt/slides/_rels/slide23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29.xml"/><Relationship Id="rId1" Type="http://schemas.openxmlformats.org/officeDocument/2006/relationships/slideLayout" Target="../slideLayouts/slideLayout4.xml"/><Relationship Id="rId6" Type="http://schemas.openxmlformats.org/officeDocument/2006/relationships/hyperlink" Target="http://commons.wikimedia.org/wiki/File:Digital.signal.discret.svg" TargetMode="External"/><Relationship Id="rId5" Type="http://schemas.openxmlformats.org/officeDocument/2006/relationships/image" Target="../media/image141.png"/><Relationship Id="rId4" Type="http://schemas.openxmlformats.org/officeDocument/2006/relationships/hyperlink" Target="https://commons.wikimedia.org/wiki/File:Zeroorderhold.signal.svg" TargetMode="External"/></Relationships>
</file>

<file path=ppt/slides/_rels/slide233.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230.xml"/><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232.xml"/><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notesSlide" Target="../notesSlides/notesSlide233.xml"/><Relationship Id="rId1" Type="http://schemas.openxmlformats.org/officeDocument/2006/relationships/slideLayout" Target="../slideLayouts/slideLayout4.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235.xml"/><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3" Type="http://schemas.openxmlformats.org/officeDocument/2006/relationships/slide" Target="slide229.xml"/><Relationship Id="rId2" Type="http://schemas.openxmlformats.org/officeDocument/2006/relationships/notesSlide" Target="../notesSlides/notesSlide236.xml"/><Relationship Id="rId1" Type="http://schemas.openxmlformats.org/officeDocument/2006/relationships/slideLayout" Target="../slideLayouts/slideLayout4.xml"/><Relationship Id="rId4" Type="http://schemas.openxmlformats.org/officeDocument/2006/relationships/image" Target="../media/image146.emf"/></Relationships>
</file>

<file path=ppt/slides/_rels/slide2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notesSlide" Target="../notesSlides/notesSlide237.xml"/><Relationship Id="rId1" Type="http://schemas.openxmlformats.org/officeDocument/2006/relationships/slideLayout" Target="../slideLayouts/slideLayout4.xml"/></Relationships>
</file>

<file path=ppt/slides/_rels/slide241.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238.xml"/><Relationship Id="rId1" Type="http://schemas.openxmlformats.org/officeDocument/2006/relationships/slideLayout" Target="../slideLayouts/slideLayout4.xml"/></Relationships>
</file>

<file path=ppt/slides/_rels/slide242.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notesSlide" Target="../notesSlides/notesSlide239.xml"/><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40.xml"/><Relationship Id="rId1" Type="http://schemas.openxmlformats.org/officeDocument/2006/relationships/slideLayout" Target="../slideLayouts/slideLayout4.xml"/></Relationships>
</file>

<file path=ppt/slides/_rels/slide244.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notesSlide" Target="../notesSlides/notesSlide241.xml"/><Relationship Id="rId1" Type="http://schemas.openxmlformats.org/officeDocument/2006/relationships/slideLayout" Target="../slideLayouts/slideLayout4.xml"/></Relationships>
</file>

<file path=ppt/slides/_rels/slide245.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notesSlide" Target="../notesSlides/notesSlide242.xml"/><Relationship Id="rId1" Type="http://schemas.openxmlformats.org/officeDocument/2006/relationships/slideLayout" Target="../slideLayouts/slideLayout4.xml"/></Relationships>
</file>

<file path=ppt/slides/_rels/slide246.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243.xml"/><Relationship Id="rId1" Type="http://schemas.openxmlformats.org/officeDocument/2006/relationships/slideLayout" Target="../slideLayouts/slideLayout4.xml"/></Relationships>
</file>

<file path=ppt/slides/_rels/slide247.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notesSlide" Target="../notesSlides/notesSlide244.xml"/><Relationship Id="rId1" Type="http://schemas.openxmlformats.org/officeDocument/2006/relationships/slideLayout" Target="../slideLayouts/slideLayout4.xml"/></Relationships>
</file>

<file path=ppt/slides/_rels/slide248.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notesSlide" Target="../notesSlides/notesSlide245.xml"/><Relationship Id="rId1" Type="http://schemas.openxmlformats.org/officeDocument/2006/relationships/slideLayout" Target="../slideLayouts/slideLayout4.xml"/></Relationships>
</file>

<file path=ppt/slides/_rels/slide249.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notesSlide" Target="../notesSlides/notesSlide246.xml"/><Relationship Id="rId1" Type="http://schemas.openxmlformats.org/officeDocument/2006/relationships/slideLayout" Target="../slideLayouts/slideLayout4.xml"/><Relationship Id="rId4" Type="http://schemas.openxmlformats.org/officeDocument/2006/relationships/hyperlink" Target="https://www.elsevier.com/books/data-conversion-handbook/analog-devices-inc-engineeri/978-0-7506-7841-4#descriptio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4.xml"/></Relationships>
</file>

<file path=ppt/slides/_rels/slide251.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248.xml"/><Relationship Id="rId1" Type="http://schemas.openxmlformats.org/officeDocument/2006/relationships/slideLayout" Target="../slideLayouts/slideLayout4.xml"/></Relationships>
</file>

<file path=ppt/slides/_rels/slide252.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249.xml"/><Relationship Id="rId1" Type="http://schemas.openxmlformats.org/officeDocument/2006/relationships/slideLayout" Target="../slideLayouts/slideLayout4.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4.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4.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4.xml"/></Relationships>
</file>

<file path=ppt/slides/_rels/slide25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53.xml"/><Relationship Id="rId1" Type="http://schemas.openxmlformats.org/officeDocument/2006/relationships/slideLayout" Target="../slideLayouts/slideLayout4.xml"/><Relationship Id="rId5" Type="http://schemas.openxmlformats.org/officeDocument/2006/relationships/image" Target="../media/image159.png"/><Relationship Id="rId4" Type="http://schemas.openxmlformats.org/officeDocument/2006/relationships/image" Target="../media/image158.png"/></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4.xml"/></Relationships>
</file>

<file path=ppt/slides/_rels/slide25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55.xml"/><Relationship Id="rId1" Type="http://schemas.openxmlformats.org/officeDocument/2006/relationships/slideLayout" Target="../slideLayouts/slideLayout4.xml"/></Relationships>
</file>

<file path=ppt/slides/_rels/slide25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5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4.xml"/></Relationships>
</file>

<file path=ppt/slides/_rels/slide26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58.xml"/><Relationship Id="rId1" Type="http://schemas.openxmlformats.org/officeDocument/2006/relationships/slideLayout" Target="../slideLayouts/slideLayout4.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4.xml"/></Relationships>
</file>

<file path=ppt/slides/_rels/slide26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60.xml"/><Relationship Id="rId1" Type="http://schemas.openxmlformats.org/officeDocument/2006/relationships/slideLayout" Target="../slideLayouts/slideLayout4.xml"/><Relationship Id="rId5" Type="http://schemas.openxmlformats.org/officeDocument/2006/relationships/image" Target="../media/image165.png"/><Relationship Id="rId4" Type="http://schemas.openxmlformats.org/officeDocument/2006/relationships/image" Target="../media/image164.gif"/></Relationships>
</file>

<file path=ppt/slides/_rels/slide26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61.xml"/><Relationship Id="rId1" Type="http://schemas.openxmlformats.org/officeDocument/2006/relationships/slideLayout" Target="../slideLayouts/slideLayout4.xml"/></Relationships>
</file>

<file path=ppt/slides/_rels/slide26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62.xml"/><Relationship Id="rId1" Type="http://schemas.openxmlformats.org/officeDocument/2006/relationships/slideLayout" Target="../slideLayouts/slideLayout4.xml"/><Relationship Id="rId5" Type="http://schemas.openxmlformats.org/officeDocument/2006/relationships/image" Target="../media/image169.emf"/><Relationship Id="rId4" Type="http://schemas.openxmlformats.org/officeDocument/2006/relationships/image" Target="../media/image168.jpeg"/></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4.xml"/></Relationships>
</file>

<file path=ppt/slides/_rels/slide26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64.xml"/><Relationship Id="rId1" Type="http://schemas.openxmlformats.org/officeDocument/2006/relationships/slideLayout" Target="../slideLayouts/slideLayout4.xml"/></Relationships>
</file>

<file path=ppt/slides/_rels/slide26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65.xml"/><Relationship Id="rId1" Type="http://schemas.openxmlformats.org/officeDocument/2006/relationships/slideLayout" Target="../slideLayouts/slideLayout4.xml"/><Relationship Id="rId4" Type="http://schemas.openxmlformats.org/officeDocument/2006/relationships/image" Target="../media/image170.png"/></Relationships>
</file>

<file path=ppt/slides/_rels/slide26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6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ieeexplore.ieee.org/document/6899161"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67.xml"/><Relationship Id="rId1" Type="http://schemas.openxmlformats.org/officeDocument/2006/relationships/slideLayout" Target="../slideLayouts/slideLayout4.xml"/></Relationships>
</file>

<file path=ppt/slides/_rels/slide271.xml.rels><?xml version="1.0" encoding="UTF-8" standalone="yes"?>
<Relationships xmlns="http://schemas.openxmlformats.org/package/2006/relationships"><Relationship Id="rId3" Type="http://schemas.openxmlformats.org/officeDocument/2006/relationships/hyperlink" Target="https://www.nxp.com/docs/en/user-guide/UM10204.pdf" TargetMode="External"/><Relationship Id="rId2" Type="http://schemas.openxmlformats.org/officeDocument/2006/relationships/notesSlide" Target="../notesSlides/notesSlide268.xml"/><Relationship Id="rId1" Type="http://schemas.openxmlformats.org/officeDocument/2006/relationships/slideLayout" Target="../slideLayouts/slideLayout4.xml"/></Relationships>
</file>

<file path=ppt/slides/_rels/slide27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69.xml"/><Relationship Id="rId1" Type="http://schemas.openxmlformats.org/officeDocument/2006/relationships/slideLayout" Target="../slideLayouts/slideLayout4.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4.xml"/></Relationships>
</file>

<file path=ppt/slides/_rels/slide274.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notesSlide" Target="../notesSlides/notesSlide271.xml"/><Relationship Id="rId1" Type="http://schemas.openxmlformats.org/officeDocument/2006/relationships/slideLayout" Target="../slideLayouts/slideLayout4.xml"/><Relationship Id="rId4" Type="http://schemas.openxmlformats.org/officeDocument/2006/relationships/hyperlink" Target="https://www.renesas.com/us/en/doc/products/renesas-synergy/doc/r01um0001eu0140-synergy-s7g2.pdf" TargetMode="Externa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4.xml"/></Relationships>
</file>

<file path=ppt/slides/_rels/slide276.xml.rels><?xml version="1.0" encoding="UTF-8" standalone="yes"?>
<Relationships xmlns="http://schemas.openxmlformats.org/package/2006/relationships"><Relationship Id="rId3" Type="http://schemas.openxmlformats.org/officeDocument/2006/relationships/hyperlink" Target="https://www.renesas.com/us/en/doc/products/renesas-synergy/doc/r01um0001eu0140-synergy-s7g2.pdf" TargetMode="External"/><Relationship Id="rId2" Type="http://schemas.openxmlformats.org/officeDocument/2006/relationships/notesSlide" Target="../notesSlides/notesSlide273.xml"/><Relationship Id="rId1" Type="http://schemas.openxmlformats.org/officeDocument/2006/relationships/slideLayout" Target="../slideLayouts/slideLayout4.xml"/><Relationship Id="rId4" Type="http://schemas.openxmlformats.org/officeDocument/2006/relationships/image" Target="../media/image178.emf"/></Relationships>
</file>

<file path=ppt/slides/_rels/slide277.xml.rels><?xml version="1.0" encoding="UTF-8" standalone="yes"?>
<Relationships xmlns="http://schemas.openxmlformats.org/package/2006/relationships"><Relationship Id="rId3" Type="http://schemas.openxmlformats.org/officeDocument/2006/relationships/hyperlink" Target="https://www.renesas.com/us/en/doc/products/renesas-synergy/doc/r01um0001eu0140-synergy-s7g2.pdf" TargetMode="External"/><Relationship Id="rId2" Type="http://schemas.openxmlformats.org/officeDocument/2006/relationships/notesSlide" Target="../notesSlides/notesSlide274.xml"/><Relationship Id="rId1" Type="http://schemas.openxmlformats.org/officeDocument/2006/relationships/slideLayout" Target="../slideLayouts/slideLayout4.xml"/><Relationship Id="rId4" Type="http://schemas.openxmlformats.org/officeDocument/2006/relationships/image" Target="../media/image179.emf"/></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4.xml"/></Relationships>
</file>

<file path=ppt/slides/_rels/slide279.xml.rels><?xml version="1.0" encoding="UTF-8" standalone="yes"?>
<Relationships xmlns="http://schemas.openxmlformats.org/package/2006/relationships"><Relationship Id="rId3" Type="http://schemas.openxmlformats.org/officeDocument/2006/relationships/image" Target="../media/image180.emf"/><Relationship Id="rId2" Type="http://schemas.openxmlformats.org/officeDocument/2006/relationships/notesSlide" Target="../notesSlides/notesSlide276.xml"/><Relationship Id="rId1" Type="http://schemas.openxmlformats.org/officeDocument/2006/relationships/slideLayout" Target="../slideLayouts/slideLayout4.xml"/><Relationship Id="rId4" Type="http://schemas.openxmlformats.org/officeDocument/2006/relationships/hyperlink" Target="https://www.renesas.com/us/en/doc/products/renesas-synergy/doc/r01um0001eu0140-synergy-s7g2.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4.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4.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4.xml"/></Relationships>
</file>

<file path=ppt/slides/_rels/slide28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80.xml"/><Relationship Id="rId1" Type="http://schemas.openxmlformats.org/officeDocument/2006/relationships/slideLayout" Target="../slideLayouts/slideLayout4.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4.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4.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4.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4.xml"/></Relationships>
</file>

<file path=ppt/slides/_rels/slide28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85.xml"/><Relationship Id="rId1" Type="http://schemas.openxmlformats.org/officeDocument/2006/relationships/slideLayout" Target="../slideLayouts/slideLayout4.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4.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4.xml"/></Relationships>
</file>

<file path=ppt/slides/_rels/slide29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89.xml"/><Relationship Id="rId1" Type="http://schemas.openxmlformats.org/officeDocument/2006/relationships/slideLayout" Target="../slideLayouts/slideLayout4.xml"/><Relationship Id="rId4" Type="http://schemas.openxmlformats.org/officeDocument/2006/relationships/hyperlink" Target="https://www.renesas.com/en-us/doc/products/renesas-synergy/apn/r11an0065eu0101-synergy-can-hal-mod-guide.pdf" TargetMode="External"/></Relationships>
</file>

<file path=ppt/slides/_rels/slide293.xml.rels><?xml version="1.0" encoding="UTF-8" standalone="yes"?>
<Relationships xmlns="http://schemas.openxmlformats.org/package/2006/relationships"><Relationship Id="rId3" Type="http://schemas.openxmlformats.org/officeDocument/2006/relationships/hyperlink" Target="https://www.renesas.com/us/en/doc/products/renesas-synergy/apn/r11an0065eu0101-synergy-can-hal-mod-guide.pdf" TargetMode="External"/><Relationship Id="rId2" Type="http://schemas.openxmlformats.org/officeDocument/2006/relationships/notesSlide" Target="../notesSlides/notesSlide290.xml"/><Relationship Id="rId1" Type="http://schemas.openxmlformats.org/officeDocument/2006/relationships/slideLayout" Target="../slideLayouts/slideLayout4.xml"/><Relationship Id="rId5" Type="http://schemas.openxmlformats.org/officeDocument/2006/relationships/image" Target="../media/image186.png"/><Relationship Id="rId4" Type="http://schemas.openxmlformats.org/officeDocument/2006/relationships/image" Target="../media/image184.png"/></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4.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4.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4.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4.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4.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0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97.xml"/><Relationship Id="rId1" Type="http://schemas.openxmlformats.org/officeDocument/2006/relationships/slideLayout" Target="../slideLayouts/slideLayout4.xml"/><Relationship Id="rId5" Type="http://schemas.openxmlformats.org/officeDocument/2006/relationships/hyperlink" Target="https://commons.wikimedia.org/wiki/File:USB_Type-C_icon.svg" TargetMode="External"/><Relationship Id="rId4" Type="http://schemas.openxmlformats.org/officeDocument/2006/relationships/image" Target="../media/image188.png"/></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4.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4.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4.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4.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4.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4.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4.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4.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4.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4.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4.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4.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4.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4.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4.xml"/></Relationships>
</file>

<file path=ppt/slides/_rels/slide31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314.xml"/><Relationship Id="rId1" Type="http://schemas.openxmlformats.org/officeDocument/2006/relationships/slideLayout" Target="../slideLayouts/slideLayout4.xml"/></Relationships>
</file>

<file path=ppt/slides/_rels/slide31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315.xml"/><Relationship Id="rId1" Type="http://schemas.openxmlformats.org/officeDocument/2006/relationships/slideLayout" Target="../slideLayouts/slideLayout4.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31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4.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318.xml"/><Relationship Id="rId1" Type="http://schemas.openxmlformats.org/officeDocument/2006/relationships/slideLayout" Target="../slideLayouts/slideLayout4.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319.xml"/><Relationship Id="rId1" Type="http://schemas.openxmlformats.org/officeDocument/2006/relationships/slideLayout" Target="../slideLayouts/slideLayout4.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320.xml"/><Relationship Id="rId1" Type="http://schemas.openxmlformats.org/officeDocument/2006/relationships/slideLayout" Target="../slideLayouts/slideLayout4.xml"/></Relationships>
</file>

<file path=ppt/slides/_rels/slide32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321.xml"/><Relationship Id="rId1" Type="http://schemas.openxmlformats.org/officeDocument/2006/relationships/slideLayout" Target="../slideLayouts/slideLayout4.xml"/></Relationships>
</file>

<file path=ppt/slides/_rels/slide32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322.xml"/><Relationship Id="rId1" Type="http://schemas.openxmlformats.org/officeDocument/2006/relationships/slideLayout" Target="../slideLayouts/slideLayout4.xml"/><Relationship Id="rId4" Type="http://schemas.openxmlformats.org/officeDocument/2006/relationships/hyperlink" Target="https://rtos.com/wp-content/uploads/2017/10/EL-filex-programmers-guide.pdf" TargetMode="Externa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323.xml"/><Relationship Id="rId1" Type="http://schemas.openxmlformats.org/officeDocument/2006/relationships/slideLayout" Target="../slideLayouts/slideLayout4.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324.xml"/><Relationship Id="rId1" Type="http://schemas.openxmlformats.org/officeDocument/2006/relationships/slideLayout" Target="../slideLayouts/slideLayout4.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325.xml"/><Relationship Id="rId1" Type="http://schemas.openxmlformats.org/officeDocument/2006/relationships/slideLayout" Target="../slideLayouts/slideLayout4.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3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327.xml"/><Relationship Id="rId1" Type="http://schemas.openxmlformats.org/officeDocument/2006/relationships/slideLayout" Target="../slideLayouts/slideLayout4.xml"/></Relationships>
</file>

<file path=ppt/slides/_rels/slide33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328.xml"/><Relationship Id="rId1" Type="http://schemas.openxmlformats.org/officeDocument/2006/relationships/slideLayout" Target="../slideLayouts/slideLayout4.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329.xml"/><Relationship Id="rId1" Type="http://schemas.openxmlformats.org/officeDocument/2006/relationships/slideLayout" Target="../slideLayouts/slideLayout4.xml"/></Relationships>
</file>

<file path=ppt/slides/_rels/slide33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330.xml"/><Relationship Id="rId1" Type="http://schemas.openxmlformats.org/officeDocument/2006/relationships/slideLayout" Target="../slideLayouts/slideLayout4.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331.xml"/><Relationship Id="rId1" Type="http://schemas.openxmlformats.org/officeDocument/2006/relationships/slideLayout" Target="../slideLayouts/slideLayout4.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332.xml"/><Relationship Id="rId1" Type="http://schemas.openxmlformats.org/officeDocument/2006/relationships/slideLayout" Target="../slideLayouts/slideLayout4.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333.xml"/><Relationship Id="rId1" Type="http://schemas.openxmlformats.org/officeDocument/2006/relationships/slideLayout" Target="../slideLayouts/slideLayout4.xml"/></Relationships>
</file>

<file path=ppt/slides/_rels/slide337.xml.rels><?xml version="1.0" encoding="UTF-8" standalone="yes"?>
<Relationships xmlns="http://schemas.openxmlformats.org/package/2006/relationships"><Relationship Id="rId3" Type="http://schemas.openxmlformats.org/officeDocument/2006/relationships/hyperlink" Target="https://www.renesas.com/en-eu/doc/products/renesas-synergy/apn/r11an0218eu0101-synergy-sf-el-nx-mod-guide.pdf" TargetMode="External"/><Relationship Id="rId2" Type="http://schemas.openxmlformats.org/officeDocument/2006/relationships/notesSlide" Target="../notesSlides/notesSlide334.xml"/><Relationship Id="rId1" Type="http://schemas.openxmlformats.org/officeDocument/2006/relationships/slideLayout" Target="../slideLayouts/slideLayout4.xml"/><Relationship Id="rId4" Type="http://schemas.openxmlformats.org/officeDocument/2006/relationships/image" Target="../media/image195.png"/></Relationships>
</file>

<file path=ppt/slides/_rels/slide338.xml.rels><?xml version="1.0" encoding="UTF-8" standalone="yes"?>
<Relationships xmlns="http://schemas.openxmlformats.org/package/2006/relationships"><Relationship Id="rId3" Type="http://schemas.openxmlformats.org/officeDocument/2006/relationships/hyperlink" Target="https://synergygallery.renesas.com/media/products/1/384/en-US/r11um0140eu0106-synergy-ssp-v175.pdf" TargetMode="External"/><Relationship Id="rId2" Type="http://schemas.openxmlformats.org/officeDocument/2006/relationships/notesSlide" Target="../notesSlides/notesSlide335.xml"/><Relationship Id="rId1" Type="http://schemas.openxmlformats.org/officeDocument/2006/relationships/slideLayout" Target="../slideLayouts/slideLayout4.xml"/><Relationship Id="rId5" Type="http://schemas.openxmlformats.org/officeDocument/2006/relationships/image" Target="../media/image197.emf"/><Relationship Id="rId4" Type="http://schemas.openxmlformats.org/officeDocument/2006/relationships/image" Target="../media/image196.emf"/></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33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337.xml"/><Relationship Id="rId1" Type="http://schemas.openxmlformats.org/officeDocument/2006/relationships/slideLayout" Target="../slideLayouts/slideLayout4.xml"/></Relationships>
</file>

<file path=ppt/slides/_rels/slide34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338.xml"/><Relationship Id="rId1" Type="http://schemas.openxmlformats.org/officeDocument/2006/relationships/slideLayout" Target="../slideLayouts/slideLayout4.xml"/></Relationships>
</file>

<file path=ppt/slides/_rels/slide342.xml.rels><?xml version="1.0" encoding="UTF-8" standalone="yes"?>
<Relationships xmlns="http://schemas.openxmlformats.org/package/2006/relationships"><Relationship Id="rId3" Type="http://schemas.openxmlformats.org/officeDocument/2006/relationships/hyperlink" Target="http://www.omg.org/" TargetMode="External"/><Relationship Id="rId2" Type="http://schemas.openxmlformats.org/officeDocument/2006/relationships/notesSlide" Target="../notesSlides/notesSlide339.xml"/><Relationship Id="rId1" Type="http://schemas.openxmlformats.org/officeDocument/2006/relationships/slideLayout" Target="../slideLayouts/slideLayout4.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340.xml"/><Relationship Id="rId1" Type="http://schemas.openxmlformats.org/officeDocument/2006/relationships/slideLayout" Target="../slideLayouts/slideLayout4.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341.xml"/><Relationship Id="rId1" Type="http://schemas.openxmlformats.org/officeDocument/2006/relationships/slideLayout" Target="../slideLayouts/slideLayout4.xml"/></Relationships>
</file>

<file path=ppt/slides/_rels/slide345.xml.rels><?xml version="1.0" encoding="UTF-8" standalone="yes"?>
<Relationships xmlns="http://schemas.openxmlformats.org/package/2006/relationships"><Relationship Id="rId2" Type="http://schemas.openxmlformats.org/officeDocument/2006/relationships/notesSlide" Target="../notesSlides/notesSlide342.xml"/><Relationship Id="rId1" Type="http://schemas.openxmlformats.org/officeDocument/2006/relationships/slideLayout" Target="../slideLayouts/slideLayout4.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343.xml"/><Relationship Id="rId1" Type="http://schemas.openxmlformats.org/officeDocument/2006/relationships/slideLayout" Target="../slideLayouts/slideLayout4.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344.xml"/><Relationship Id="rId1" Type="http://schemas.openxmlformats.org/officeDocument/2006/relationships/slideLayout" Target="../slideLayouts/slideLayout4.xml"/></Relationships>
</file>

<file path=ppt/slides/_rels/slide34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345.xml"/><Relationship Id="rId1" Type="http://schemas.openxmlformats.org/officeDocument/2006/relationships/slideLayout" Target="../slideLayouts/slideLayout4.xml"/></Relationships>
</file>

<file path=ppt/slides/_rels/slide349.xml.rels><?xml version="1.0" encoding="UTF-8" standalone="yes"?>
<Relationships xmlns="http://schemas.openxmlformats.org/package/2006/relationships"><Relationship Id="rId3" Type="http://schemas.openxmlformats.org/officeDocument/2006/relationships/image" Target="../media/image201.emf"/><Relationship Id="rId2" Type="http://schemas.openxmlformats.org/officeDocument/2006/relationships/notesSlide" Target="../notesSlides/notesSlide346.xml"/><Relationship Id="rId1" Type="http://schemas.openxmlformats.org/officeDocument/2006/relationships/slideLayout" Target="../slideLayouts/slideLayout4.xml"/><Relationship Id="rId5" Type="http://schemas.openxmlformats.org/officeDocument/2006/relationships/image" Target="../media/image203.emf"/><Relationship Id="rId4" Type="http://schemas.openxmlformats.org/officeDocument/2006/relationships/image" Target="../media/image20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347.xml"/><Relationship Id="rId1" Type="http://schemas.openxmlformats.org/officeDocument/2006/relationships/slideLayout" Target="../slideLayouts/slideLayout4.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348.xml"/><Relationship Id="rId1" Type="http://schemas.openxmlformats.org/officeDocument/2006/relationships/slideLayout" Target="../slideLayouts/slideLayout4.xml"/></Relationships>
</file>

<file path=ppt/slides/_rels/slide352.x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notesSlide" Target="../notesSlides/notesSlide349.xml"/><Relationship Id="rId1" Type="http://schemas.openxmlformats.org/officeDocument/2006/relationships/slideLayout" Target="../slideLayouts/slideLayout4.xml"/></Relationships>
</file>

<file path=ppt/slides/_rels/slide353.xml.rels><?xml version="1.0" encoding="UTF-8" standalone="yes"?>
<Relationships xmlns="http://schemas.openxmlformats.org/package/2006/relationships"><Relationship Id="rId3" Type="http://schemas.openxmlformats.org/officeDocument/2006/relationships/image" Target="../media/image206.emf"/><Relationship Id="rId2" Type="http://schemas.openxmlformats.org/officeDocument/2006/relationships/notesSlide" Target="../notesSlides/notesSlide350.xml"/><Relationship Id="rId1" Type="http://schemas.openxmlformats.org/officeDocument/2006/relationships/slideLayout" Target="../slideLayouts/slideLayout4.xml"/></Relationships>
</file>

<file path=ppt/slides/_rels/slide354.xml.rels><?xml version="1.0" encoding="UTF-8" standalone="yes"?>
<Relationships xmlns="http://schemas.openxmlformats.org/package/2006/relationships"><Relationship Id="rId3" Type="http://schemas.openxmlformats.org/officeDocument/2006/relationships/image" Target="../media/image207.emf"/><Relationship Id="rId2" Type="http://schemas.openxmlformats.org/officeDocument/2006/relationships/notesSlide" Target="../notesSlides/notesSlide351.xml"/><Relationship Id="rId1" Type="http://schemas.openxmlformats.org/officeDocument/2006/relationships/slideLayout" Target="../slideLayouts/slideLayout4.xml"/></Relationships>
</file>

<file path=ppt/slides/_rels/slide355.xml.rels><?xml version="1.0" encoding="UTF-8" standalone="yes"?>
<Relationships xmlns="http://schemas.openxmlformats.org/package/2006/relationships"><Relationship Id="rId3" Type="http://schemas.openxmlformats.org/officeDocument/2006/relationships/image" Target="../media/image208.emf"/><Relationship Id="rId2" Type="http://schemas.openxmlformats.org/officeDocument/2006/relationships/notesSlide" Target="../notesSlides/notesSlide352.xml"/><Relationship Id="rId1" Type="http://schemas.openxmlformats.org/officeDocument/2006/relationships/slideLayout" Target="../slideLayouts/slideLayout4.xml"/></Relationships>
</file>

<file path=ppt/slides/_rels/slide356.xml.rels><?xml version="1.0" encoding="UTF-8" standalone="yes"?>
<Relationships xmlns="http://schemas.openxmlformats.org/package/2006/relationships"><Relationship Id="rId3" Type="http://schemas.openxmlformats.org/officeDocument/2006/relationships/image" Target="../media/image209.emf"/><Relationship Id="rId2" Type="http://schemas.openxmlformats.org/officeDocument/2006/relationships/notesSlide" Target="../notesSlides/notesSlide353.xml"/><Relationship Id="rId1" Type="http://schemas.openxmlformats.org/officeDocument/2006/relationships/slideLayout" Target="../slideLayouts/slideLayout4.xml"/><Relationship Id="rId4" Type="http://schemas.openxmlformats.org/officeDocument/2006/relationships/image" Target="../media/image210.emf"/></Relationships>
</file>

<file path=ppt/slides/_rels/slide357.x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notesSlide" Target="../notesSlides/notesSlide354.xml"/><Relationship Id="rId1" Type="http://schemas.openxmlformats.org/officeDocument/2006/relationships/slideLayout" Target="../slideLayouts/slideLayout4.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355.xml"/><Relationship Id="rId1" Type="http://schemas.openxmlformats.org/officeDocument/2006/relationships/slideLayout" Target="../slideLayouts/slideLayout4.xml"/></Relationships>
</file>

<file path=ppt/slides/_rels/slide35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35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357.xml"/><Relationship Id="rId1" Type="http://schemas.openxmlformats.org/officeDocument/2006/relationships/slideLayout" Target="../slideLayouts/slideLayout4.xml"/></Relationships>
</file>

<file path=ppt/slides/_rels/slide361.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358.xml"/><Relationship Id="rId1" Type="http://schemas.openxmlformats.org/officeDocument/2006/relationships/slideLayout" Target="../slideLayouts/slideLayout4.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359.xml"/><Relationship Id="rId1" Type="http://schemas.openxmlformats.org/officeDocument/2006/relationships/slideLayout" Target="../slideLayouts/slideLayout4.xml"/></Relationships>
</file>

<file path=ppt/slides/_rels/slide363.xml.rels><?xml version="1.0" encoding="UTF-8" standalone="yes"?>
<Relationships xmlns="http://schemas.openxmlformats.org/package/2006/relationships"><Relationship Id="rId2" Type="http://schemas.openxmlformats.org/officeDocument/2006/relationships/notesSlide" Target="../notesSlides/notesSlide360.xml"/><Relationship Id="rId1" Type="http://schemas.openxmlformats.org/officeDocument/2006/relationships/slideLayout" Target="../slideLayouts/slideLayout4.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361.xml"/><Relationship Id="rId1" Type="http://schemas.openxmlformats.org/officeDocument/2006/relationships/slideLayout" Target="../slideLayouts/slideLayout4.xml"/></Relationships>
</file>

<file path=ppt/slides/_rels/slide36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6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7.xml.rels><?xml version="1.0" encoding="UTF-8" standalone="yes"?>
<Relationships xmlns="http://schemas.openxmlformats.org/package/2006/relationships"><Relationship Id="rId2" Type="http://schemas.openxmlformats.org/officeDocument/2006/relationships/notesSlide" Target="../notesSlides/notesSlide364.xml"/><Relationship Id="rId1" Type="http://schemas.openxmlformats.org/officeDocument/2006/relationships/slideLayout" Target="../slideLayouts/slideLayout4.xml"/></Relationships>
</file>

<file path=ppt/slides/_rels/slide36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5.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9.xml.rels><?xml version="1.0" encoding="UTF-8" standalone="yes"?>
<Relationships xmlns="http://schemas.openxmlformats.org/package/2006/relationships"><Relationship Id="rId2" Type="http://schemas.openxmlformats.org/officeDocument/2006/relationships/notesSlide" Target="../notesSlides/notesSlide36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0.xml.rels><?xml version="1.0" encoding="UTF-8" standalone="yes"?>
<Relationships xmlns="http://schemas.openxmlformats.org/package/2006/relationships"><Relationship Id="rId2" Type="http://schemas.openxmlformats.org/officeDocument/2006/relationships/notesSlide" Target="../notesSlides/notesSlide367.xml"/><Relationship Id="rId1" Type="http://schemas.openxmlformats.org/officeDocument/2006/relationships/slideLayout" Target="../slideLayouts/slideLayout4.xml"/></Relationships>
</file>

<file path=ppt/slides/_rels/slide371.xml.rels><?xml version="1.0" encoding="UTF-8" standalone="yes"?>
<Relationships xmlns="http://schemas.openxmlformats.org/package/2006/relationships"><Relationship Id="rId2" Type="http://schemas.openxmlformats.org/officeDocument/2006/relationships/notesSlide" Target="../notesSlides/notesSlide368.xml"/><Relationship Id="rId1" Type="http://schemas.openxmlformats.org/officeDocument/2006/relationships/slideLayout" Target="../slideLayouts/slideLayout4.xml"/></Relationships>
</file>

<file path=ppt/slides/_rels/slide37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369.xml"/><Relationship Id="rId1" Type="http://schemas.openxmlformats.org/officeDocument/2006/relationships/slideLayout" Target="../slideLayouts/slideLayout4.xml"/></Relationships>
</file>

<file path=ppt/slides/_rels/slide373.xml.rels><?xml version="1.0" encoding="UTF-8" standalone="yes"?>
<Relationships xmlns="http://schemas.openxmlformats.org/package/2006/relationships"><Relationship Id="rId2" Type="http://schemas.openxmlformats.org/officeDocument/2006/relationships/notesSlide" Target="../notesSlides/notesSlide370.xml"/><Relationship Id="rId1" Type="http://schemas.openxmlformats.org/officeDocument/2006/relationships/slideLayout" Target="../slideLayouts/slideLayout4.xml"/></Relationships>
</file>

<file path=ppt/slides/_rels/slide374.xml.rels><?xml version="1.0" encoding="UTF-8" standalone="yes"?>
<Relationships xmlns="http://schemas.openxmlformats.org/package/2006/relationships"><Relationship Id="rId2" Type="http://schemas.openxmlformats.org/officeDocument/2006/relationships/notesSlide" Target="../notesSlides/notesSlide371.xml"/><Relationship Id="rId1" Type="http://schemas.openxmlformats.org/officeDocument/2006/relationships/slideLayout" Target="../slideLayouts/slideLayout4.xml"/></Relationships>
</file>

<file path=ppt/slides/_rels/slide37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373.xml"/><Relationship Id="rId1" Type="http://schemas.openxmlformats.org/officeDocument/2006/relationships/slideLayout" Target="../slideLayouts/slideLayout4.xml"/></Relationships>
</file>

<file path=ppt/slides/_rels/slide377.xml.rels><?xml version="1.0" encoding="UTF-8" standalone="yes"?>
<Relationships xmlns="http://schemas.openxmlformats.org/package/2006/relationships"><Relationship Id="rId2" Type="http://schemas.openxmlformats.org/officeDocument/2006/relationships/notesSlide" Target="../notesSlides/notesSlide374.xml"/><Relationship Id="rId1" Type="http://schemas.openxmlformats.org/officeDocument/2006/relationships/slideLayout" Target="../slideLayouts/slideLayout4.xml"/></Relationships>
</file>

<file path=ppt/slides/_rels/slide37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375.xml"/><Relationship Id="rId1" Type="http://schemas.openxmlformats.org/officeDocument/2006/relationships/slideLayout" Target="../slideLayouts/slideLayout4.xml"/></Relationships>
</file>

<file path=ppt/slides/_rels/slide379.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37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0.xml.rels><?xml version="1.0" encoding="UTF-8" standalone="yes"?>
<Relationships xmlns="http://schemas.openxmlformats.org/package/2006/relationships"><Relationship Id="rId3" Type="http://schemas.openxmlformats.org/officeDocument/2006/relationships/hyperlink" Target="https://www.keil.com/pack/doc/CMSIS/RTOS2/html/modules.html" TargetMode="External"/><Relationship Id="rId2" Type="http://schemas.openxmlformats.org/officeDocument/2006/relationships/notesSlide" Target="../notesSlides/notesSlide377.xml"/><Relationship Id="rId1" Type="http://schemas.openxmlformats.org/officeDocument/2006/relationships/slideLayout" Target="../slideLayouts/slideLayout4.xml"/><Relationship Id="rId4" Type="http://schemas.openxmlformats.org/officeDocument/2006/relationships/image" Target="../media/image217.png"/></Relationships>
</file>

<file path=ppt/slides/_rels/slide381.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378.xml"/><Relationship Id="rId1" Type="http://schemas.openxmlformats.org/officeDocument/2006/relationships/slideLayout" Target="../slideLayouts/slideLayout4.xml"/></Relationships>
</file>

<file path=ppt/slides/_rels/slide382.xml.rels><?xml version="1.0" encoding="UTF-8" standalone="yes"?>
<Relationships xmlns="http://schemas.openxmlformats.org/package/2006/relationships"><Relationship Id="rId3" Type="http://schemas.openxmlformats.org/officeDocument/2006/relationships/hyperlink" Target="http://www.keil.com/pack/doc/cmsis/rtos/html/group___c_m_s_i_s___r_t_o_s___kernel_ctrl.html" TargetMode="External"/><Relationship Id="rId2" Type="http://schemas.openxmlformats.org/officeDocument/2006/relationships/notesSlide" Target="../notesSlides/notesSlide379.xml"/><Relationship Id="rId1" Type="http://schemas.openxmlformats.org/officeDocument/2006/relationships/slideLayout" Target="../slideLayouts/slideLayout4.xml"/><Relationship Id="rId4" Type="http://schemas.openxmlformats.org/officeDocument/2006/relationships/hyperlink" Target="http://www.keil.com/pack/doc/cmsis/rtos/html/group___c_m_s_i_s___r_t_o_s___thread_mgmt.html" TargetMode="External"/></Relationships>
</file>

<file path=ppt/slides/_rels/slide383.xml.rels><?xml version="1.0" encoding="UTF-8" standalone="yes"?>
<Relationships xmlns="http://schemas.openxmlformats.org/package/2006/relationships"><Relationship Id="rId3" Type="http://schemas.openxmlformats.org/officeDocument/2006/relationships/hyperlink" Target="http://www.keil.com/pack/doc/cmsis/rtos/html/group___c_m_s_i_s___r_t_o_s___wait.html" TargetMode="External"/><Relationship Id="rId2" Type="http://schemas.openxmlformats.org/officeDocument/2006/relationships/notesSlide" Target="../notesSlides/notesSlide380.xml"/><Relationship Id="rId1" Type="http://schemas.openxmlformats.org/officeDocument/2006/relationships/slideLayout" Target="../slideLayouts/slideLayout4.xml"/><Relationship Id="rId4" Type="http://schemas.openxmlformats.org/officeDocument/2006/relationships/hyperlink" Target="http://www.keil.com/pack/doc/cmsis/rtos/html/group___c_m_s_i_s___r_t_o_s___timer_mgmt.html" TargetMode="External"/></Relationships>
</file>

<file path=ppt/slides/_rels/slide384.xml.rels><?xml version="1.0" encoding="UTF-8" standalone="yes"?>
<Relationships xmlns="http://schemas.openxmlformats.org/package/2006/relationships"><Relationship Id="rId3" Type="http://schemas.openxmlformats.org/officeDocument/2006/relationships/hyperlink" Target="http://www.keil.com/pack/doc/cmsis/rtos/html/group___c_m_s_i_s___r_t_o_s___signal_mgmt.html" TargetMode="External"/><Relationship Id="rId2" Type="http://schemas.openxmlformats.org/officeDocument/2006/relationships/notesSlide" Target="../notesSlides/notesSlide381.xml"/><Relationship Id="rId1" Type="http://schemas.openxmlformats.org/officeDocument/2006/relationships/slideLayout" Target="../slideLayouts/slideLayout4.xml"/><Relationship Id="rId5" Type="http://schemas.openxmlformats.org/officeDocument/2006/relationships/hyperlink" Target="http://www.keil.com/pack/doc/cmsis/rtos/html/group___c_m_s_i_s___r_t_o_s___semaphore_mgmt.html" TargetMode="External"/><Relationship Id="rId4" Type="http://schemas.openxmlformats.org/officeDocument/2006/relationships/hyperlink" Target="http://www.keil.com/pack/doc/cmsis/rtos/html/group___c_m_s_i_s___r_t_o_s___mutex_mgmt.html" TargetMode="External"/></Relationships>
</file>

<file path=ppt/slides/_rels/slide385.xml.rels><?xml version="1.0" encoding="UTF-8" standalone="yes"?>
<Relationships xmlns="http://schemas.openxmlformats.org/package/2006/relationships"><Relationship Id="rId3" Type="http://schemas.openxmlformats.org/officeDocument/2006/relationships/hyperlink" Target="http://www.keil.com/pack/doc/cmsis/rtos/html/group___c_m_s_i_s___r_t_o_s___pool_mgmt.html" TargetMode="External"/><Relationship Id="rId2" Type="http://schemas.openxmlformats.org/officeDocument/2006/relationships/notesSlide" Target="../notesSlides/notesSlide382.xml"/><Relationship Id="rId1" Type="http://schemas.openxmlformats.org/officeDocument/2006/relationships/slideLayout" Target="../slideLayouts/slideLayout4.xml"/><Relationship Id="rId5" Type="http://schemas.openxmlformats.org/officeDocument/2006/relationships/hyperlink" Target="http://www.keil.com/pack/doc/cmsis/rtos/html/group___c_m_s_i_s___r_t_o_s___mail.html" TargetMode="External"/><Relationship Id="rId4" Type="http://schemas.openxmlformats.org/officeDocument/2006/relationships/hyperlink" Target="http://www.keil.com/pack/doc/cmsis/rtos/html/group___c_m_s_i_s___r_t_o_s___message.html" TargetMode="External"/></Relationships>
</file>

<file path=ppt/slides/_rels/slide386.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notesSlide" Target="../notesSlides/notesSlide383.xml"/><Relationship Id="rId1" Type="http://schemas.openxmlformats.org/officeDocument/2006/relationships/slideLayout" Target="../slideLayouts/slideLayout4.xml"/></Relationships>
</file>

<file path=ppt/slides/_rels/slide387.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384.xml"/><Relationship Id="rId1" Type="http://schemas.openxmlformats.org/officeDocument/2006/relationships/slideLayout" Target="../slideLayouts/slideLayout4.xml"/></Relationships>
</file>

<file path=ppt/slides/_rels/slide388.xml.rels><?xml version="1.0" encoding="UTF-8" standalone="yes"?>
<Relationships xmlns="http://schemas.openxmlformats.org/package/2006/relationships"><Relationship Id="rId2" Type="http://schemas.openxmlformats.org/officeDocument/2006/relationships/notesSlide" Target="../notesSlides/notesSlide385.xml"/><Relationship Id="rId1" Type="http://schemas.openxmlformats.org/officeDocument/2006/relationships/slideLayout" Target="../slideLayouts/slideLayout4.xml"/></Relationships>
</file>

<file path=ppt/slides/_rels/slide389.xml.rels><?xml version="1.0" encoding="UTF-8" standalone="yes"?>
<Relationships xmlns="http://schemas.openxmlformats.org/package/2006/relationships"><Relationship Id="rId2" Type="http://schemas.openxmlformats.org/officeDocument/2006/relationships/notesSlide" Target="../notesSlides/notesSlide38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0.xml.rels><?xml version="1.0" encoding="UTF-8" standalone="yes"?>
<Relationships xmlns="http://schemas.openxmlformats.org/package/2006/relationships"><Relationship Id="rId3" Type="http://schemas.openxmlformats.org/officeDocument/2006/relationships/hyperlink" Target="https://www.renesas.com/" TargetMode="External"/><Relationship Id="rId2" Type="http://schemas.openxmlformats.org/officeDocument/2006/relationships/notesSlide" Target="../notesSlides/notesSlide387.xml"/><Relationship Id="rId1" Type="http://schemas.openxmlformats.org/officeDocument/2006/relationships/slideLayout" Target="../slideLayouts/slideLayout4.xml"/></Relationships>
</file>

<file path=ppt/slides/_rels/slide39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388.xml"/><Relationship Id="rId1" Type="http://schemas.openxmlformats.org/officeDocument/2006/relationships/slideLayout" Target="../slideLayouts/slideLayout4.xml"/><Relationship Id="rId4" Type="http://schemas.openxmlformats.org/officeDocument/2006/relationships/hyperlink" Target="https://www.renesas.com/" TargetMode="External"/></Relationships>
</file>

<file path=ppt/slides/_rels/slide39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389.xml"/><Relationship Id="rId1" Type="http://schemas.openxmlformats.org/officeDocument/2006/relationships/slideLayout" Target="../slideLayouts/slideLayout4.xml"/></Relationships>
</file>

<file path=ppt/slides/_rels/slide39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4.xml"/></Relationships>
</file>

<file path=ppt/slides/_rels/slide39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4.xml"/><Relationship Id="rId4" Type="http://schemas.openxmlformats.org/officeDocument/2006/relationships/image" Target="../media/image227.png"/></Relationships>
</file>

<file path=ppt/slides/_rels/slide39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390.xml"/><Relationship Id="rId1" Type="http://schemas.openxmlformats.org/officeDocument/2006/relationships/slideLayout" Target="../slideLayouts/slideLayout4.xml"/><Relationship Id="rId4" Type="http://schemas.openxmlformats.org/officeDocument/2006/relationships/image" Target="../media/image221.png"/></Relationships>
</file>

<file path=ppt/slides/_rels/slide39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391.xml"/><Relationship Id="rId1" Type="http://schemas.openxmlformats.org/officeDocument/2006/relationships/slideLayout" Target="../slideLayouts/slideLayout4.xml"/></Relationships>
</file>

<file path=ppt/slides/_rels/slide39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392.xml"/><Relationship Id="rId1" Type="http://schemas.openxmlformats.org/officeDocument/2006/relationships/slideLayout" Target="../slideLayouts/slideLayout4.xml"/></Relationships>
</file>

<file path=ppt/slides/_rels/slide39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393.xml"/><Relationship Id="rId1" Type="http://schemas.openxmlformats.org/officeDocument/2006/relationships/slideLayout" Target="../slideLayouts/slideLayout4.xml"/></Relationships>
</file>

<file path=ppt/slides/_rels/slide39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39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00.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395.xml"/><Relationship Id="rId1" Type="http://schemas.openxmlformats.org/officeDocument/2006/relationships/slideLayout" Target="../slideLayouts/slideLayout4.xml"/></Relationships>
</file>

<file path=ppt/slides/_rels/slide401.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396.xml"/><Relationship Id="rId1" Type="http://schemas.openxmlformats.org/officeDocument/2006/relationships/slideLayout" Target="../slideLayouts/slideLayout4.xml"/></Relationships>
</file>

<file path=ppt/slides/_rels/slide402.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397.xml"/><Relationship Id="rId1" Type="http://schemas.openxmlformats.org/officeDocument/2006/relationships/slideLayout" Target="../slideLayouts/slideLayout4.xml"/></Relationships>
</file>

<file path=ppt/slides/_rels/slide40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398.xml"/><Relationship Id="rId1" Type="http://schemas.openxmlformats.org/officeDocument/2006/relationships/slideLayout" Target="../slideLayouts/slideLayout4.xml"/></Relationships>
</file>

<file path=ppt/slides/_rels/slide404.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399.xml"/><Relationship Id="rId1" Type="http://schemas.openxmlformats.org/officeDocument/2006/relationships/slideLayout" Target="../slideLayouts/slideLayout4.xml"/></Relationships>
</file>

<file path=ppt/slides/_rels/slide405.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400.xml"/><Relationship Id="rId1" Type="http://schemas.openxmlformats.org/officeDocument/2006/relationships/slideLayout" Target="../slideLayouts/slideLayout4.xml"/></Relationships>
</file>

<file path=ppt/slides/_rels/slide406.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401.xml"/><Relationship Id="rId1" Type="http://schemas.openxmlformats.org/officeDocument/2006/relationships/slideLayout" Target="../slideLayouts/slideLayout4.xml"/></Relationships>
</file>

<file path=ppt/slides/_rels/slide40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402.xml"/><Relationship Id="rId1" Type="http://schemas.openxmlformats.org/officeDocument/2006/relationships/slideLayout" Target="../slideLayouts/slideLayout4.xml"/></Relationships>
</file>

<file path=ppt/slides/_rels/slide40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403.xml"/><Relationship Id="rId1" Type="http://schemas.openxmlformats.org/officeDocument/2006/relationships/slideLayout" Target="../slideLayouts/slideLayout4.xml"/></Relationships>
</file>

<file path=ppt/slides/_rels/slide409.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40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0.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405.xml"/><Relationship Id="rId1" Type="http://schemas.openxmlformats.org/officeDocument/2006/relationships/slideLayout" Target="../slideLayouts/slideLayout4.xml"/><Relationship Id="rId4" Type="http://schemas.openxmlformats.org/officeDocument/2006/relationships/image" Target="../media/image244.png"/></Relationships>
</file>

<file path=ppt/slides/_rels/slide41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406.xml"/><Relationship Id="rId1" Type="http://schemas.openxmlformats.org/officeDocument/2006/relationships/slideLayout" Target="../slideLayouts/slideLayout4.xml"/></Relationships>
</file>

<file path=ppt/slides/_rels/slide412.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6.png"/><Relationship Id="rId7" Type="http://schemas.openxmlformats.org/officeDocument/2006/relationships/image" Target="../media/image250.png"/><Relationship Id="rId2" Type="http://schemas.openxmlformats.org/officeDocument/2006/relationships/notesSlide" Target="../notesSlides/notesSlide407.xml"/><Relationship Id="rId1" Type="http://schemas.openxmlformats.org/officeDocument/2006/relationships/slideLayout" Target="../slideLayouts/slideLayout4.xml"/><Relationship Id="rId6" Type="http://schemas.openxmlformats.org/officeDocument/2006/relationships/image" Target="../media/image249.png"/><Relationship Id="rId5" Type="http://schemas.openxmlformats.org/officeDocument/2006/relationships/image" Target="../media/image248.png"/><Relationship Id="rId10" Type="http://schemas.openxmlformats.org/officeDocument/2006/relationships/image" Target="../media/image253.png"/><Relationship Id="rId4" Type="http://schemas.openxmlformats.org/officeDocument/2006/relationships/image" Target="../media/image247.png"/><Relationship Id="rId9" Type="http://schemas.openxmlformats.org/officeDocument/2006/relationships/image" Target="../media/image252.png"/></Relationships>
</file>

<file path=ppt/slides/_rels/slide413.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408.xml"/><Relationship Id="rId1" Type="http://schemas.openxmlformats.org/officeDocument/2006/relationships/slideLayout" Target="../slideLayouts/slideLayout4.xml"/></Relationships>
</file>

<file path=ppt/slides/_rels/slide414.xml.rels><?xml version="1.0" encoding="UTF-8" standalone="yes"?>
<Relationships xmlns="http://schemas.openxmlformats.org/package/2006/relationships"><Relationship Id="rId3" Type="http://schemas.openxmlformats.org/officeDocument/2006/relationships/image" Target="../media/image255.png"/><Relationship Id="rId7" Type="http://schemas.openxmlformats.org/officeDocument/2006/relationships/image" Target="../media/image259.png"/><Relationship Id="rId2" Type="http://schemas.openxmlformats.org/officeDocument/2006/relationships/notesSlide" Target="../notesSlides/notesSlide409.xml"/><Relationship Id="rId1" Type="http://schemas.openxmlformats.org/officeDocument/2006/relationships/slideLayout" Target="../slideLayouts/slideLayout4.xml"/><Relationship Id="rId6" Type="http://schemas.openxmlformats.org/officeDocument/2006/relationships/image" Target="../media/image258.emf"/><Relationship Id="rId5" Type="http://schemas.openxmlformats.org/officeDocument/2006/relationships/image" Target="../media/image257.png"/><Relationship Id="rId4" Type="http://schemas.openxmlformats.org/officeDocument/2006/relationships/image" Target="../media/image256.png"/></Relationships>
</file>

<file path=ppt/slides/_rels/slide415.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410.xml"/><Relationship Id="rId1" Type="http://schemas.openxmlformats.org/officeDocument/2006/relationships/slideLayout" Target="../slideLayouts/slideLayout4.xml"/></Relationships>
</file>

<file path=ppt/slides/_rels/slide416.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411.xml"/><Relationship Id="rId1" Type="http://schemas.openxmlformats.org/officeDocument/2006/relationships/slideLayout" Target="../slideLayouts/slideLayout4.xml"/><Relationship Id="rId4" Type="http://schemas.openxmlformats.org/officeDocument/2006/relationships/image" Target="../media/image262.png"/></Relationships>
</file>

<file path=ppt/slides/_rels/slide417.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412.xml"/><Relationship Id="rId1" Type="http://schemas.openxmlformats.org/officeDocument/2006/relationships/slideLayout" Target="../slideLayouts/slideLayout4.xml"/></Relationships>
</file>

<file path=ppt/slides/_rels/slide418.xml.rels><?xml version="1.0" encoding="UTF-8" standalone="yes"?>
<Relationships xmlns="http://schemas.openxmlformats.org/package/2006/relationships"><Relationship Id="rId3" Type="http://schemas.openxmlformats.org/officeDocument/2006/relationships/image" Target="../media/image264.emf"/><Relationship Id="rId2" Type="http://schemas.openxmlformats.org/officeDocument/2006/relationships/notesSlide" Target="../notesSlides/notesSlide413.xml"/><Relationship Id="rId1" Type="http://schemas.openxmlformats.org/officeDocument/2006/relationships/slideLayout" Target="../slideLayouts/slideLayout4.xml"/></Relationships>
</file>

<file path=ppt/slides/_rels/slide419.xml.rels><?xml version="1.0" encoding="UTF-8" standalone="yes"?>
<Relationships xmlns="http://schemas.openxmlformats.org/package/2006/relationships"><Relationship Id="rId3" Type="http://schemas.openxmlformats.org/officeDocument/2006/relationships/hyperlink" Target="https://www.renesas.com/us/en/doc/products/renesas-synergy/doc/r12um0004eu0100_synergy_sk_s7g2.pdf" TargetMode="External"/><Relationship Id="rId2" Type="http://schemas.openxmlformats.org/officeDocument/2006/relationships/notesSlide" Target="../notesSlides/notesSlide414.xml"/><Relationship Id="rId1" Type="http://schemas.openxmlformats.org/officeDocument/2006/relationships/slideLayout" Target="../slideLayouts/slideLayout4.xml"/><Relationship Id="rId4" Type="http://schemas.openxmlformats.org/officeDocument/2006/relationships/image" Target="../media/image265.emf"/></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0.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415.xml"/><Relationship Id="rId1" Type="http://schemas.openxmlformats.org/officeDocument/2006/relationships/slideLayout" Target="../slideLayouts/slideLayout4.xml"/></Relationships>
</file>

<file path=ppt/slides/_rels/slide421.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416.xml"/><Relationship Id="rId1" Type="http://schemas.openxmlformats.org/officeDocument/2006/relationships/slideLayout" Target="../slideLayouts/slideLayout4.xml"/><Relationship Id="rId5" Type="http://schemas.openxmlformats.org/officeDocument/2006/relationships/image" Target="../media/image269.png"/><Relationship Id="rId4" Type="http://schemas.openxmlformats.org/officeDocument/2006/relationships/image" Target="../media/image268.png"/></Relationships>
</file>

<file path=ppt/slides/_rels/slide42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417.xml"/><Relationship Id="rId1" Type="http://schemas.openxmlformats.org/officeDocument/2006/relationships/slideLayout" Target="../slideLayouts/slideLayout4.xml"/></Relationships>
</file>

<file path=ppt/slides/_rels/slide423.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418.xml"/><Relationship Id="rId1" Type="http://schemas.openxmlformats.org/officeDocument/2006/relationships/slideLayout" Target="../slideLayouts/slideLayout4.xml"/><Relationship Id="rId4" Type="http://schemas.openxmlformats.org/officeDocument/2006/relationships/image" Target="../media/image272.png"/></Relationships>
</file>

<file path=ppt/slides/_rels/slide424.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419.xml"/><Relationship Id="rId1" Type="http://schemas.openxmlformats.org/officeDocument/2006/relationships/slideLayout" Target="../slideLayouts/slideLayout4.xml"/><Relationship Id="rId4" Type="http://schemas.openxmlformats.org/officeDocument/2006/relationships/image" Target="../media/image274.png"/></Relationships>
</file>

<file path=ppt/slides/_rels/slide425.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420.xml"/><Relationship Id="rId1" Type="http://schemas.openxmlformats.org/officeDocument/2006/relationships/slideLayout" Target="../slideLayouts/slideLayout4.xml"/><Relationship Id="rId5" Type="http://schemas.openxmlformats.org/officeDocument/2006/relationships/image" Target="../media/image277.png"/><Relationship Id="rId4" Type="http://schemas.openxmlformats.org/officeDocument/2006/relationships/image" Target="../media/image276.png"/></Relationships>
</file>

<file path=ppt/slides/_rels/slide426.xml.rels><?xml version="1.0" encoding="UTF-8" standalone="yes"?>
<Relationships xmlns="http://schemas.openxmlformats.org/package/2006/relationships"><Relationship Id="rId2" Type="http://schemas.openxmlformats.org/officeDocument/2006/relationships/notesSlide" Target="../notesSlides/notesSlide421.xml"/><Relationship Id="rId1" Type="http://schemas.openxmlformats.org/officeDocument/2006/relationships/slideLayout" Target="../slideLayouts/slideLayout4.xml"/></Relationships>
</file>

<file path=ppt/slides/_rels/slide427.xml.rels><?xml version="1.0" encoding="UTF-8" standalone="yes"?>
<Relationships xmlns="http://schemas.openxmlformats.org/package/2006/relationships"><Relationship Id="rId2" Type="http://schemas.openxmlformats.org/officeDocument/2006/relationships/notesSlide" Target="../notesSlides/notesSlide422.xml"/><Relationship Id="rId1" Type="http://schemas.openxmlformats.org/officeDocument/2006/relationships/slideLayout" Target="../slideLayouts/slideLayout4.xml"/></Relationships>
</file>

<file path=ppt/slides/_rels/slide428.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423.xml"/><Relationship Id="rId1" Type="http://schemas.openxmlformats.org/officeDocument/2006/relationships/slideLayout" Target="../slideLayouts/slideLayout4.xml"/><Relationship Id="rId4" Type="http://schemas.openxmlformats.org/officeDocument/2006/relationships/image" Target="../media/image279.emf"/></Relationships>
</file>

<file path=ppt/slides/_rels/slide429.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42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0.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425.xml"/><Relationship Id="rId1" Type="http://schemas.openxmlformats.org/officeDocument/2006/relationships/slideLayout" Target="../slideLayouts/slideLayout4.xml"/></Relationships>
</file>

<file path=ppt/slides/_rels/slide431.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426.xml"/><Relationship Id="rId1" Type="http://schemas.openxmlformats.org/officeDocument/2006/relationships/slideLayout" Target="../slideLayouts/slideLayout4.xml"/></Relationships>
</file>

<file path=ppt/slides/_rels/slide432.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427.xml"/><Relationship Id="rId1" Type="http://schemas.openxmlformats.org/officeDocument/2006/relationships/slideLayout" Target="../slideLayouts/slideLayout4.xml"/></Relationships>
</file>

<file path=ppt/slides/_rels/slide433.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428.xml"/><Relationship Id="rId1" Type="http://schemas.openxmlformats.org/officeDocument/2006/relationships/slideLayout" Target="../slideLayouts/slideLayout4.xml"/></Relationships>
</file>

<file path=ppt/slides/_rels/slide434.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429.xml"/><Relationship Id="rId1" Type="http://schemas.openxmlformats.org/officeDocument/2006/relationships/slideLayout" Target="../slideLayouts/slideLayout4.xml"/></Relationships>
</file>

<file path=ppt/slides/_rels/slide435.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430.xml"/><Relationship Id="rId1" Type="http://schemas.openxmlformats.org/officeDocument/2006/relationships/slideLayout" Target="../slideLayouts/slideLayout4.xml"/></Relationships>
</file>

<file path=ppt/slides/_rels/slide436.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431.xml"/><Relationship Id="rId1" Type="http://schemas.openxmlformats.org/officeDocument/2006/relationships/slideLayout" Target="../slideLayouts/slideLayout4.xml"/><Relationship Id="rId4" Type="http://schemas.openxmlformats.org/officeDocument/2006/relationships/image" Target="../media/image285.png"/></Relationships>
</file>

<file path=ppt/slides/_rels/slide437.xml.rels><?xml version="1.0" encoding="UTF-8" standalone="yes"?>
<Relationships xmlns="http://schemas.openxmlformats.org/package/2006/relationships"><Relationship Id="rId3" Type="http://schemas.openxmlformats.org/officeDocument/2006/relationships/image" Target="../media/image286.emf"/><Relationship Id="rId2" Type="http://schemas.openxmlformats.org/officeDocument/2006/relationships/notesSlide" Target="../notesSlides/notesSlide432.xml"/><Relationship Id="rId1" Type="http://schemas.openxmlformats.org/officeDocument/2006/relationships/slideLayout" Target="../slideLayouts/slideLayout4.xml"/></Relationships>
</file>

<file path=ppt/slides/_rels/slide438.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433.xml"/><Relationship Id="rId1" Type="http://schemas.openxmlformats.org/officeDocument/2006/relationships/slideLayout" Target="../slideLayouts/slideLayout4.xml"/></Relationships>
</file>

<file path=ppt/slides/_rels/slide439.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43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0.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435.xml"/><Relationship Id="rId1" Type="http://schemas.openxmlformats.org/officeDocument/2006/relationships/slideLayout" Target="../slideLayouts/slideLayout4.xml"/><Relationship Id="rId4" Type="http://schemas.openxmlformats.org/officeDocument/2006/relationships/image" Target="../media/image290.png"/></Relationships>
</file>

<file path=ppt/slides/_rels/slide441.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436.xml"/><Relationship Id="rId1" Type="http://schemas.openxmlformats.org/officeDocument/2006/relationships/slideLayout" Target="../slideLayouts/slideLayout4.xml"/><Relationship Id="rId4" Type="http://schemas.openxmlformats.org/officeDocument/2006/relationships/image" Target="../media/image291.png"/></Relationships>
</file>

<file path=ppt/slides/_rels/slide442.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437.xml"/><Relationship Id="rId1" Type="http://schemas.openxmlformats.org/officeDocument/2006/relationships/slideLayout" Target="../slideLayouts/slideLayout4.xml"/><Relationship Id="rId5" Type="http://schemas.openxmlformats.org/officeDocument/2006/relationships/image" Target="../media/image293.emf"/><Relationship Id="rId4" Type="http://schemas.openxmlformats.org/officeDocument/2006/relationships/image" Target="../media/image292.png"/></Relationships>
</file>

<file path=ppt/slides/_rels/slide443.xml.rels><?xml version="1.0" encoding="UTF-8" standalone="yes"?>
<Relationships xmlns="http://schemas.openxmlformats.org/package/2006/relationships"><Relationship Id="rId3" Type="http://schemas.openxmlformats.org/officeDocument/2006/relationships/image" Target="../media/image294.emf"/><Relationship Id="rId2" Type="http://schemas.openxmlformats.org/officeDocument/2006/relationships/notesSlide" Target="../notesSlides/notesSlide438.xml"/><Relationship Id="rId1" Type="http://schemas.openxmlformats.org/officeDocument/2006/relationships/slideLayout" Target="../slideLayouts/slideLayout4.xml"/><Relationship Id="rId4" Type="http://schemas.openxmlformats.org/officeDocument/2006/relationships/hyperlink" Target="https://www.renesas.com/us/en/doc/products/tool/doc/006/r20ut2771ej0400_e2_start_s.pdf" TargetMode="External"/></Relationships>
</file>

<file path=ppt/slides/_rels/slide444.xml.rels><?xml version="1.0" encoding="UTF-8" standalone="yes"?>
<Relationships xmlns="http://schemas.openxmlformats.org/package/2006/relationships"><Relationship Id="rId2" Type="http://schemas.openxmlformats.org/officeDocument/2006/relationships/notesSlide" Target="../notesSlides/notesSlide439.xml"/><Relationship Id="rId1" Type="http://schemas.openxmlformats.org/officeDocument/2006/relationships/slideLayout" Target="../slideLayouts/slideLayout4.xml"/></Relationships>
</file>

<file path=ppt/slides/_rels/slide445.xml.rels><?xml version="1.0" encoding="UTF-8" standalone="yes"?>
<Relationships xmlns="http://schemas.openxmlformats.org/package/2006/relationships"><Relationship Id="rId3" Type="http://schemas.openxmlformats.org/officeDocument/2006/relationships/image" Target="../media/image295.emf"/><Relationship Id="rId2" Type="http://schemas.openxmlformats.org/officeDocument/2006/relationships/notesSlide" Target="../notesSlides/notesSlide440.xml"/><Relationship Id="rId1" Type="http://schemas.openxmlformats.org/officeDocument/2006/relationships/slideLayout" Target="../slideLayouts/slideLayout4.xml"/></Relationships>
</file>

<file path=ppt/slides/_rels/slide446.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441.xml"/><Relationship Id="rId1" Type="http://schemas.openxmlformats.org/officeDocument/2006/relationships/slideLayout" Target="../slideLayouts/slideLayout4.xml"/></Relationships>
</file>

<file path=ppt/slides/_rels/slide447.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442.xml"/><Relationship Id="rId1" Type="http://schemas.openxmlformats.org/officeDocument/2006/relationships/slideLayout" Target="../slideLayouts/slideLayout4.xml"/></Relationships>
</file>

<file path=ppt/slides/_rels/slide448.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443.xml"/><Relationship Id="rId1" Type="http://schemas.openxmlformats.org/officeDocument/2006/relationships/slideLayout" Target="../slideLayouts/slideLayout4.xml"/></Relationships>
</file>

<file path=ppt/slides/_rels/slide449.xml.rels><?xml version="1.0" encoding="UTF-8" standalone="yes"?>
<Relationships xmlns="http://schemas.openxmlformats.org/package/2006/relationships"><Relationship Id="rId2" Type="http://schemas.openxmlformats.org/officeDocument/2006/relationships/notesSlide" Target="../notesSlides/notesSlide4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0.xml.rels><?xml version="1.0" encoding="UTF-8" standalone="yes"?>
<Relationships xmlns="http://schemas.openxmlformats.org/package/2006/relationships"><Relationship Id="rId2" Type="http://schemas.openxmlformats.org/officeDocument/2006/relationships/notesSlide" Target="../notesSlides/notesSlide445.xml"/><Relationship Id="rId1" Type="http://schemas.openxmlformats.org/officeDocument/2006/relationships/slideLayout" Target="../slideLayouts/slideLayout4.xml"/></Relationships>
</file>

<file path=ppt/slides/_rels/slide451.xml.rels><?xml version="1.0" encoding="UTF-8" standalone="yes"?>
<Relationships xmlns="http://schemas.openxmlformats.org/package/2006/relationships"><Relationship Id="rId3" Type="http://schemas.openxmlformats.org/officeDocument/2006/relationships/hyperlink" Target="https://www.renesas.com/us/en/doc/products/tool/doc/006/r20ut2771ej0400_e2_start_s.pdf" TargetMode="External"/><Relationship Id="rId2" Type="http://schemas.openxmlformats.org/officeDocument/2006/relationships/notesSlide" Target="../notesSlides/notesSlide446.xml"/><Relationship Id="rId1" Type="http://schemas.openxmlformats.org/officeDocument/2006/relationships/slideLayout" Target="../slideLayouts/slideLayout4.xml"/></Relationships>
</file>

<file path=ppt/slides/_rels/slide452.xml.rels><?xml version="1.0" encoding="UTF-8" standalone="yes"?>
<Relationships xmlns="http://schemas.openxmlformats.org/package/2006/relationships"><Relationship Id="rId2" Type="http://schemas.openxmlformats.org/officeDocument/2006/relationships/notesSlide" Target="../notesSlides/notesSlide447.xml"/><Relationship Id="rId1" Type="http://schemas.openxmlformats.org/officeDocument/2006/relationships/slideLayout" Target="../slideLayouts/slideLayout4.xml"/></Relationships>
</file>

<file path=ppt/slides/_rels/slide453.xml.rels><?xml version="1.0" encoding="UTF-8" standalone="yes"?>
<Relationships xmlns="http://schemas.openxmlformats.org/package/2006/relationships"><Relationship Id="rId2" Type="http://schemas.openxmlformats.org/officeDocument/2006/relationships/notesSlide" Target="../notesSlides/notesSlide448.xml"/><Relationship Id="rId1" Type="http://schemas.openxmlformats.org/officeDocument/2006/relationships/slideLayout" Target="../slideLayouts/slideLayout4.xml"/></Relationships>
</file>

<file path=ppt/slides/_rels/slide454.xml.rels><?xml version="1.0" encoding="UTF-8" standalone="yes"?>
<Relationships xmlns="http://schemas.openxmlformats.org/package/2006/relationships"><Relationship Id="rId2" Type="http://schemas.openxmlformats.org/officeDocument/2006/relationships/notesSlide" Target="../notesSlides/notesSlide449.xml"/><Relationship Id="rId1" Type="http://schemas.openxmlformats.org/officeDocument/2006/relationships/slideLayout" Target="../slideLayouts/slideLayout4.xml"/></Relationships>
</file>

<file path=ppt/slides/_rels/slide455.xml.rels><?xml version="1.0" encoding="UTF-8" standalone="yes"?>
<Relationships xmlns="http://schemas.openxmlformats.org/package/2006/relationships"><Relationship Id="rId3" Type="http://schemas.openxmlformats.org/officeDocument/2006/relationships/hyperlink" Target="https://www.renesas.com/en-us/doc/products/renesas-synergy/doc/r12um0004eu0100_synergy_sk_s7g2.pdf" TargetMode="External"/><Relationship Id="rId2" Type="http://schemas.openxmlformats.org/officeDocument/2006/relationships/notesSlide" Target="../notesSlides/notesSlide450.xml"/><Relationship Id="rId1" Type="http://schemas.openxmlformats.org/officeDocument/2006/relationships/slideLayout" Target="../slideLayouts/slideLayout4.xml"/></Relationships>
</file>

<file path=ppt/slides/_rels/slide456.xml.rels><?xml version="1.0" encoding="UTF-8" standalone="yes"?>
<Relationships xmlns="http://schemas.openxmlformats.org/package/2006/relationships"><Relationship Id="rId3" Type="http://schemas.openxmlformats.org/officeDocument/2006/relationships/image" Target="../media/image299.emf"/><Relationship Id="rId2" Type="http://schemas.openxmlformats.org/officeDocument/2006/relationships/notesSlide" Target="../notesSlides/notesSlide451.xml"/><Relationship Id="rId1" Type="http://schemas.openxmlformats.org/officeDocument/2006/relationships/slideLayout" Target="../slideLayouts/slideLayout4.xml"/></Relationships>
</file>

<file path=ppt/slides/_rels/slide457.xml.rels><?xml version="1.0" encoding="UTF-8" standalone="yes"?>
<Relationships xmlns="http://schemas.openxmlformats.org/package/2006/relationships"><Relationship Id="rId3" Type="http://schemas.openxmlformats.org/officeDocument/2006/relationships/image" Target="../media/image300.emf"/><Relationship Id="rId2" Type="http://schemas.openxmlformats.org/officeDocument/2006/relationships/notesSlide" Target="../notesSlides/notesSlide452.xml"/><Relationship Id="rId1" Type="http://schemas.openxmlformats.org/officeDocument/2006/relationships/slideLayout" Target="../slideLayouts/slideLayout4.xml"/></Relationships>
</file>

<file path=ppt/slides/_rels/slide458.xml.rels><?xml version="1.0" encoding="UTF-8" standalone="yes"?>
<Relationships xmlns="http://schemas.openxmlformats.org/package/2006/relationships"><Relationship Id="rId3" Type="http://schemas.openxmlformats.org/officeDocument/2006/relationships/image" Target="../media/image301.emf"/><Relationship Id="rId2" Type="http://schemas.openxmlformats.org/officeDocument/2006/relationships/notesSlide" Target="../notesSlides/notesSlide453.xml"/><Relationship Id="rId1" Type="http://schemas.openxmlformats.org/officeDocument/2006/relationships/slideLayout" Target="../slideLayouts/slideLayout4.xml"/></Relationships>
</file>

<file path=ppt/slides/_rels/slide459.xml.rels><?xml version="1.0" encoding="UTF-8" standalone="yes"?>
<Relationships xmlns="http://schemas.openxmlformats.org/package/2006/relationships"><Relationship Id="rId3" Type="http://schemas.openxmlformats.org/officeDocument/2006/relationships/hyperlink" Target="https://www.renesas.com/en-us/doc/products/renesas-synergy/doc/r01um0001eu0120-synergy-s7g2.pdf" TargetMode="External"/><Relationship Id="rId2" Type="http://schemas.openxmlformats.org/officeDocument/2006/relationships/notesSlide" Target="../notesSlides/notesSlide45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460.xml.rels><?xml version="1.0" encoding="UTF-8" standalone="yes"?>
<Relationships xmlns="http://schemas.openxmlformats.org/package/2006/relationships"><Relationship Id="rId3" Type="http://schemas.openxmlformats.org/officeDocument/2006/relationships/image" Target="../media/image302.emf"/><Relationship Id="rId2" Type="http://schemas.openxmlformats.org/officeDocument/2006/relationships/notesSlide" Target="../notesSlides/notesSlide455.xml"/><Relationship Id="rId1" Type="http://schemas.openxmlformats.org/officeDocument/2006/relationships/slideLayout" Target="../slideLayouts/slideLayout4.xml"/><Relationship Id="rId4" Type="http://schemas.openxmlformats.org/officeDocument/2006/relationships/hyperlink" Target="https://www.renesas.com/us/en/doc/products/renesas-synergy/doc/r01um0001eu0140-synergy-s7g2.pdf" TargetMode="External"/></Relationships>
</file>

<file path=ppt/slides/_rels/slide461.xml.rels><?xml version="1.0" encoding="UTF-8" standalone="yes"?>
<Relationships xmlns="http://schemas.openxmlformats.org/package/2006/relationships"><Relationship Id="rId3" Type="http://schemas.openxmlformats.org/officeDocument/2006/relationships/hyperlink" Target="https://www.renesas.com/us/en/doc/products/renesas-synergy/doc/r01um0001eu0140-synergy-s7g2.pdf" TargetMode="External"/><Relationship Id="rId2" Type="http://schemas.openxmlformats.org/officeDocument/2006/relationships/notesSlide" Target="../notesSlides/notesSlide456.xml"/><Relationship Id="rId1" Type="http://schemas.openxmlformats.org/officeDocument/2006/relationships/slideLayout" Target="../slideLayouts/slideLayout4.xml"/><Relationship Id="rId4" Type="http://schemas.openxmlformats.org/officeDocument/2006/relationships/image" Target="../media/image303.emf"/></Relationships>
</file>

<file path=ppt/slides/_rels/slide462.xml.rels><?xml version="1.0" encoding="UTF-8" standalone="yes"?>
<Relationships xmlns="http://schemas.openxmlformats.org/package/2006/relationships"><Relationship Id="rId3" Type="http://schemas.openxmlformats.org/officeDocument/2006/relationships/hyperlink" Target="https://www.renesas.com/us/en/doc/products/renesas-synergy/doc/r01um0001eu0140-synergy-s7g2.pdf" TargetMode="External"/><Relationship Id="rId2" Type="http://schemas.openxmlformats.org/officeDocument/2006/relationships/notesSlide" Target="../notesSlides/notesSlide457.xml"/><Relationship Id="rId1" Type="http://schemas.openxmlformats.org/officeDocument/2006/relationships/slideLayout" Target="../slideLayouts/slideLayout4.xml"/><Relationship Id="rId5" Type="http://schemas.openxmlformats.org/officeDocument/2006/relationships/image" Target="../media/image305.emf"/><Relationship Id="rId4" Type="http://schemas.openxmlformats.org/officeDocument/2006/relationships/image" Target="../media/image304.emf"/></Relationships>
</file>

<file path=ppt/slides/_rels/slide463.xml.rels><?xml version="1.0" encoding="UTF-8" standalone="yes"?>
<Relationships xmlns="http://schemas.openxmlformats.org/package/2006/relationships"><Relationship Id="rId3" Type="http://schemas.openxmlformats.org/officeDocument/2006/relationships/hyperlink" Target="https://www.renesas.com/us/en/doc/products/renesas-synergy/doc/r01um0001eu0140-synergy-s7g2.pdf" TargetMode="External"/><Relationship Id="rId2" Type="http://schemas.openxmlformats.org/officeDocument/2006/relationships/notesSlide" Target="../notesSlides/notesSlide458.xml"/><Relationship Id="rId1" Type="http://schemas.openxmlformats.org/officeDocument/2006/relationships/slideLayout" Target="../slideLayouts/slideLayout4.xml"/><Relationship Id="rId4" Type="http://schemas.openxmlformats.org/officeDocument/2006/relationships/image" Target="../media/image306.emf"/></Relationships>
</file>

<file path=ppt/slides/_rels/slide464.xml.rels><?xml version="1.0" encoding="UTF-8" standalone="yes"?>
<Relationships xmlns="http://schemas.openxmlformats.org/package/2006/relationships"><Relationship Id="rId3" Type="http://schemas.openxmlformats.org/officeDocument/2006/relationships/hyperlink" Target="https://www.renesas.com/us/en/doc/products/renesas-synergy/doc/r01um0001eu0140-synergy-s7g2.pdf" TargetMode="External"/><Relationship Id="rId2" Type="http://schemas.openxmlformats.org/officeDocument/2006/relationships/notesSlide" Target="../notesSlides/notesSlide459.xml"/><Relationship Id="rId1" Type="http://schemas.openxmlformats.org/officeDocument/2006/relationships/slideLayout" Target="../slideLayouts/slideLayout4.xml"/><Relationship Id="rId4" Type="http://schemas.openxmlformats.org/officeDocument/2006/relationships/image" Target="../media/image307.emf"/></Relationships>
</file>

<file path=ppt/slides/_rels/slide465.xml.rels><?xml version="1.0" encoding="UTF-8" standalone="yes"?>
<Relationships xmlns="http://schemas.openxmlformats.org/package/2006/relationships"><Relationship Id="rId3" Type="http://schemas.openxmlformats.org/officeDocument/2006/relationships/hyperlink" Target="https://www.renesas.com/us/en/doc/products/renesas-synergy/doc/r01um0001eu0140-synergy-s7g2.pdf" TargetMode="External"/><Relationship Id="rId2" Type="http://schemas.openxmlformats.org/officeDocument/2006/relationships/notesSlide" Target="../notesSlides/notesSlide460.xml"/><Relationship Id="rId1" Type="http://schemas.openxmlformats.org/officeDocument/2006/relationships/slideLayout" Target="../slideLayouts/slideLayout4.xml"/><Relationship Id="rId4" Type="http://schemas.openxmlformats.org/officeDocument/2006/relationships/image" Target="../media/image308.emf"/></Relationships>
</file>

<file path=ppt/slides/_rels/slide466.xml.rels><?xml version="1.0" encoding="UTF-8" standalone="yes"?>
<Relationships xmlns="http://schemas.openxmlformats.org/package/2006/relationships"><Relationship Id="rId3" Type="http://schemas.openxmlformats.org/officeDocument/2006/relationships/hyperlink" Target="https://www.renesas.com/us/en/doc/products/renesas-synergy/doc/r01um0001eu0140-synergy-s7g2.pdf" TargetMode="External"/><Relationship Id="rId2" Type="http://schemas.openxmlformats.org/officeDocument/2006/relationships/notesSlide" Target="../notesSlides/notesSlide461.xml"/><Relationship Id="rId1" Type="http://schemas.openxmlformats.org/officeDocument/2006/relationships/slideLayout" Target="../slideLayouts/slideLayout4.xml"/><Relationship Id="rId4" Type="http://schemas.openxmlformats.org/officeDocument/2006/relationships/image" Target="../media/image309.emf"/></Relationships>
</file>

<file path=ppt/slides/_rels/slide467.xml.rels><?xml version="1.0" encoding="UTF-8" standalone="yes"?>
<Relationships xmlns="http://schemas.openxmlformats.org/package/2006/relationships"><Relationship Id="rId3" Type="http://schemas.openxmlformats.org/officeDocument/2006/relationships/hyperlink" Target="https://synergygallery.renesas.com/media/products/1/384/en-US/r11um0140eu0106-synergy-ssp-v175.pdf" TargetMode="External"/><Relationship Id="rId2" Type="http://schemas.openxmlformats.org/officeDocument/2006/relationships/notesSlide" Target="../notesSlides/notesSlide462.xml"/><Relationship Id="rId1" Type="http://schemas.openxmlformats.org/officeDocument/2006/relationships/slideLayout" Target="../slideLayouts/slideLayout4.xml"/><Relationship Id="rId5" Type="http://schemas.openxmlformats.org/officeDocument/2006/relationships/hyperlink" Target="https://www.renesas.com/us/en/doc/products/renesas-synergy/apn/r11an0091eu0101-synergy-gpt-hal-mod-guide.pdf" TargetMode="External"/><Relationship Id="rId4" Type="http://schemas.openxmlformats.org/officeDocument/2006/relationships/hyperlink" Target="https://www.renesas.com/en-us/doc/products/renesas-synergy/apn/r11an0091eu0101-synergy-gpt-hal-mod-guide.pdf" TargetMode="External"/></Relationships>
</file>

<file path=ppt/slides/_rels/slide468.xml.rels><?xml version="1.0" encoding="UTF-8" standalone="yes"?>
<Relationships xmlns="http://schemas.openxmlformats.org/package/2006/relationships"><Relationship Id="rId2" Type="http://schemas.openxmlformats.org/officeDocument/2006/relationships/notesSlide" Target="../notesSlides/notesSlide463.xml"/><Relationship Id="rId1" Type="http://schemas.openxmlformats.org/officeDocument/2006/relationships/slideLayout" Target="../slideLayouts/slideLayout4.xml"/></Relationships>
</file>

<file path=ppt/slides/_rels/slide469.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46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0.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465.xml"/><Relationship Id="rId1" Type="http://schemas.openxmlformats.org/officeDocument/2006/relationships/slideLayout" Target="../slideLayouts/slideLayout4.xml"/></Relationships>
</file>

<file path=ppt/slides/_rels/slide471.xml.rels><?xml version="1.0" encoding="UTF-8" standalone="yes"?>
<Relationships xmlns="http://schemas.openxmlformats.org/package/2006/relationships"><Relationship Id="rId2" Type="http://schemas.openxmlformats.org/officeDocument/2006/relationships/notesSlide" Target="../notesSlides/notesSlide466.xml"/><Relationship Id="rId1" Type="http://schemas.openxmlformats.org/officeDocument/2006/relationships/slideLayout" Target="../slideLayouts/slideLayout4.xml"/></Relationships>
</file>

<file path=ppt/slides/_rels/slide472.xml.rels><?xml version="1.0" encoding="UTF-8" standalone="yes"?>
<Relationships xmlns="http://schemas.openxmlformats.org/package/2006/relationships"><Relationship Id="rId2" Type="http://schemas.openxmlformats.org/officeDocument/2006/relationships/notesSlide" Target="../notesSlides/notesSlide467.xml"/><Relationship Id="rId1" Type="http://schemas.openxmlformats.org/officeDocument/2006/relationships/slideLayout" Target="../slideLayouts/slideLayout4.xml"/></Relationships>
</file>

<file path=ppt/slides/_rels/slide473.xml.rels><?xml version="1.0" encoding="UTF-8" standalone="yes"?>
<Relationships xmlns="http://schemas.openxmlformats.org/package/2006/relationships"><Relationship Id="rId2" Type="http://schemas.openxmlformats.org/officeDocument/2006/relationships/notesSlide" Target="../notesSlides/notesSlide468.xml"/><Relationship Id="rId1" Type="http://schemas.openxmlformats.org/officeDocument/2006/relationships/slideLayout" Target="../slideLayouts/slideLayout4.xml"/></Relationships>
</file>

<file path=ppt/slides/_rels/slide474.xml.rels><?xml version="1.0" encoding="UTF-8" standalone="yes"?>
<Relationships xmlns="http://schemas.openxmlformats.org/package/2006/relationships"><Relationship Id="rId2" Type="http://schemas.openxmlformats.org/officeDocument/2006/relationships/notesSlide" Target="../notesSlides/notesSlide469.xml"/><Relationship Id="rId1" Type="http://schemas.openxmlformats.org/officeDocument/2006/relationships/slideLayout" Target="../slideLayouts/slideLayout4.xml"/></Relationships>
</file>

<file path=ppt/slides/_rels/slide475.xml.rels><?xml version="1.0" encoding="UTF-8" standalone="yes"?>
<Relationships xmlns="http://schemas.openxmlformats.org/package/2006/relationships"><Relationship Id="rId2" Type="http://schemas.openxmlformats.org/officeDocument/2006/relationships/notesSlide" Target="../notesSlides/notesSlide470.xml"/><Relationship Id="rId1" Type="http://schemas.openxmlformats.org/officeDocument/2006/relationships/slideLayout" Target="../slideLayouts/slideLayout4.xml"/></Relationships>
</file>

<file path=ppt/slides/_rels/slide476.xml.rels><?xml version="1.0" encoding="UTF-8" standalone="yes"?>
<Relationships xmlns="http://schemas.openxmlformats.org/package/2006/relationships"><Relationship Id="rId2" Type="http://schemas.openxmlformats.org/officeDocument/2006/relationships/notesSlide" Target="../notesSlides/notesSlide471.xml"/><Relationship Id="rId1" Type="http://schemas.openxmlformats.org/officeDocument/2006/relationships/slideLayout" Target="../slideLayouts/slideLayout4.xml"/></Relationships>
</file>

<file path=ppt/slides/_rels/slide477.xml.rels><?xml version="1.0" encoding="UTF-8" standalone="yes"?>
<Relationships xmlns="http://schemas.openxmlformats.org/package/2006/relationships"><Relationship Id="rId2" Type="http://schemas.openxmlformats.org/officeDocument/2006/relationships/notesSlide" Target="../notesSlides/notesSlide472.xml"/><Relationship Id="rId1" Type="http://schemas.openxmlformats.org/officeDocument/2006/relationships/slideLayout" Target="../slideLayouts/slideLayout4.xml"/></Relationships>
</file>

<file path=ppt/slides/_rels/slide478.xml.rels><?xml version="1.0" encoding="UTF-8" standalone="yes"?>
<Relationships xmlns="http://schemas.openxmlformats.org/package/2006/relationships"><Relationship Id="rId2" Type="http://schemas.openxmlformats.org/officeDocument/2006/relationships/notesSlide" Target="../notesSlides/notesSlide473.xml"/><Relationship Id="rId1" Type="http://schemas.openxmlformats.org/officeDocument/2006/relationships/slideLayout" Target="../slideLayouts/slideLayout4.xml"/></Relationships>
</file>

<file path=ppt/slides/_rels/slide479.xml.rels><?xml version="1.0" encoding="UTF-8" standalone="yes"?>
<Relationships xmlns="http://schemas.openxmlformats.org/package/2006/relationships"><Relationship Id="rId2" Type="http://schemas.openxmlformats.org/officeDocument/2006/relationships/notesSlide" Target="../notesSlides/notesSlide47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0.xml.rels><?xml version="1.0" encoding="UTF-8" standalone="yes"?>
<Relationships xmlns="http://schemas.openxmlformats.org/package/2006/relationships"><Relationship Id="rId2" Type="http://schemas.openxmlformats.org/officeDocument/2006/relationships/notesSlide" Target="../notesSlides/notesSlide475.xml"/><Relationship Id="rId1" Type="http://schemas.openxmlformats.org/officeDocument/2006/relationships/slideLayout" Target="../slideLayouts/slideLayout4.xml"/></Relationships>
</file>

<file path=ppt/slides/_rels/slide481.xml.rels><?xml version="1.0" encoding="UTF-8" standalone="yes"?>
<Relationships xmlns="http://schemas.openxmlformats.org/package/2006/relationships"><Relationship Id="rId2" Type="http://schemas.openxmlformats.org/officeDocument/2006/relationships/notesSlide" Target="../notesSlides/notesSlide476.xml"/><Relationship Id="rId1" Type="http://schemas.openxmlformats.org/officeDocument/2006/relationships/slideLayout" Target="../slideLayouts/slideLayout4.xml"/></Relationships>
</file>

<file path=ppt/slides/_rels/slide482.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477.xml"/><Relationship Id="rId1" Type="http://schemas.openxmlformats.org/officeDocument/2006/relationships/slideLayout" Target="../slideLayouts/slideLayout4.xml"/></Relationships>
</file>

<file path=ppt/slides/_rels/slide483.xml.rels><?xml version="1.0" encoding="UTF-8" standalone="yes"?>
<Relationships xmlns="http://schemas.openxmlformats.org/package/2006/relationships"><Relationship Id="rId2" Type="http://schemas.openxmlformats.org/officeDocument/2006/relationships/notesSlide" Target="../notesSlides/notesSlide478.xml"/><Relationship Id="rId1" Type="http://schemas.openxmlformats.org/officeDocument/2006/relationships/slideLayout" Target="../slideLayouts/slideLayout4.xml"/></Relationships>
</file>

<file path=ppt/slides/_rels/slide484.xml.rels><?xml version="1.0" encoding="UTF-8" standalone="yes"?>
<Relationships xmlns="http://schemas.openxmlformats.org/package/2006/relationships"><Relationship Id="rId3" Type="http://schemas.openxmlformats.org/officeDocument/2006/relationships/image" Target="../media/image313.emf"/><Relationship Id="rId2" Type="http://schemas.openxmlformats.org/officeDocument/2006/relationships/notesSlide" Target="../notesSlides/notesSlide479.xml"/><Relationship Id="rId1" Type="http://schemas.openxmlformats.org/officeDocument/2006/relationships/slideLayout" Target="../slideLayouts/slideLayout4.xml"/></Relationships>
</file>

<file path=ppt/slides/_rels/slide485.xml.rels><?xml version="1.0" encoding="UTF-8" standalone="yes"?>
<Relationships xmlns="http://schemas.openxmlformats.org/package/2006/relationships"><Relationship Id="rId3" Type="http://schemas.openxmlformats.org/officeDocument/2006/relationships/image" Target="../media/image314.emf"/><Relationship Id="rId2" Type="http://schemas.openxmlformats.org/officeDocument/2006/relationships/notesSlide" Target="../notesSlides/notesSlide480.xml"/><Relationship Id="rId1" Type="http://schemas.openxmlformats.org/officeDocument/2006/relationships/slideLayout" Target="../slideLayouts/slideLayout4.xml"/><Relationship Id="rId4" Type="http://schemas.openxmlformats.org/officeDocument/2006/relationships/slide" Target="slide516.xml"/></Relationships>
</file>

<file path=ppt/slides/_rels/slide486.xml.rels><?xml version="1.0" encoding="UTF-8" standalone="yes"?>
<Relationships xmlns="http://schemas.openxmlformats.org/package/2006/relationships"><Relationship Id="rId3" Type="http://schemas.openxmlformats.org/officeDocument/2006/relationships/image" Target="../media/image315.emf"/><Relationship Id="rId2" Type="http://schemas.openxmlformats.org/officeDocument/2006/relationships/notesSlide" Target="../notesSlides/notesSlide481.xml"/><Relationship Id="rId1" Type="http://schemas.openxmlformats.org/officeDocument/2006/relationships/slideLayout" Target="../slideLayouts/slideLayout4.xml"/></Relationships>
</file>

<file path=ppt/slides/_rels/slide487.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482.xml"/><Relationship Id="rId1" Type="http://schemas.openxmlformats.org/officeDocument/2006/relationships/slideLayout" Target="../slideLayouts/slideLayout4.xml"/></Relationships>
</file>

<file path=ppt/slides/_rels/slide488.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483.xml"/><Relationship Id="rId1" Type="http://schemas.openxmlformats.org/officeDocument/2006/relationships/slideLayout" Target="../slideLayouts/slideLayout4.xml"/><Relationship Id="rId4" Type="http://schemas.openxmlformats.org/officeDocument/2006/relationships/image" Target="../media/image318.jpg"/></Relationships>
</file>

<file path=ppt/slides/_rels/slide489.xml.rels><?xml version="1.0" encoding="UTF-8" standalone="yes"?>
<Relationships xmlns="http://schemas.openxmlformats.org/package/2006/relationships"><Relationship Id="rId2" Type="http://schemas.openxmlformats.org/officeDocument/2006/relationships/notesSlide" Target="../notesSlides/notesSlide48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0.xml.rels><?xml version="1.0" encoding="UTF-8" standalone="yes"?>
<Relationships xmlns="http://schemas.openxmlformats.org/package/2006/relationships"><Relationship Id="rId2" Type="http://schemas.openxmlformats.org/officeDocument/2006/relationships/notesSlide" Target="../notesSlides/notesSlide485.xml"/><Relationship Id="rId1" Type="http://schemas.openxmlformats.org/officeDocument/2006/relationships/slideLayout" Target="../slideLayouts/slideLayout4.xml"/></Relationships>
</file>

<file path=ppt/slides/_rels/slide491.xml.rels><?xml version="1.0" encoding="UTF-8" standalone="yes"?>
<Relationships xmlns="http://schemas.openxmlformats.org/package/2006/relationships"><Relationship Id="rId3" Type="http://schemas.openxmlformats.org/officeDocument/2006/relationships/hyperlink" Target="https://synergygallery.renesas.com/media/products/1/384/en-US/r11um0140eu0106-synergy-ssp-v175.pdf" TargetMode="External"/><Relationship Id="rId2" Type="http://schemas.openxmlformats.org/officeDocument/2006/relationships/notesSlide" Target="../notesSlides/notesSlide486.xml"/><Relationship Id="rId1" Type="http://schemas.openxmlformats.org/officeDocument/2006/relationships/slideLayout" Target="../slideLayouts/slideLayout4.xml"/><Relationship Id="rId4" Type="http://schemas.openxmlformats.org/officeDocument/2006/relationships/hyperlink" Target="https://www.renesas.com/en-us/doc/products/renesas-synergy/apn/r11an0091eu0101-synergy-gpt-hal-mod-guide.pdf" TargetMode="External"/></Relationships>
</file>

<file path=ppt/slides/_rels/slide492.xml.rels><?xml version="1.0" encoding="UTF-8" standalone="yes"?>
<Relationships xmlns="http://schemas.openxmlformats.org/package/2006/relationships"><Relationship Id="rId3" Type="http://schemas.openxmlformats.org/officeDocument/2006/relationships/image" Target="../media/image302.emf"/><Relationship Id="rId2" Type="http://schemas.openxmlformats.org/officeDocument/2006/relationships/notesSlide" Target="../notesSlides/notesSlide487.xml"/><Relationship Id="rId1" Type="http://schemas.openxmlformats.org/officeDocument/2006/relationships/slideLayout" Target="../slideLayouts/slideLayout4.xml"/><Relationship Id="rId4" Type="http://schemas.openxmlformats.org/officeDocument/2006/relationships/hyperlink" Target="https://www.renesas.com/us/en/doc/products/renesas-synergy/doc/r01um0001eu0140-synergy-s7g2.pdf" TargetMode="External"/></Relationships>
</file>

<file path=ppt/slides/_rels/slide493.xml.rels><?xml version="1.0" encoding="UTF-8" standalone="yes"?>
<Relationships xmlns="http://schemas.openxmlformats.org/package/2006/relationships"><Relationship Id="rId3" Type="http://schemas.openxmlformats.org/officeDocument/2006/relationships/hyperlink" Target="https://www.renesas.com/us/en/doc/products/renesas-synergy/doc/r01um0001eu0140-synergy-s7g2.pdf" TargetMode="External"/><Relationship Id="rId2" Type="http://schemas.openxmlformats.org/officeDocument/2006/relationships/notesSlide" Target="../notesSlides/notesSlide488.xml"/><Relationship Id="rId1" Type="http://schemas.openxmlformats.org/officeDocument/2006/relationships/slideLayout" Target="../slideLayouts/slideLayout4.xml"/><Relationship Id="rId4" Type="http://schemas.openxmlformats.org/officeDocument/2006/relationships/image" Target="../media/image308.emf"/></Relationships>
</file>

<file path=ppt/slides/_rels/slide494.xml.rels><?xml version="1.0" encoding="UTF-8" standalone="yes"?>
<Relationships xmlns="http://schemas.openxmlformats.org/package/2006/relationships"><Relationship Id="rId3" Type="http://schemas.openxmlformats.org/officeDocument/2006/relationships/image" Target="../media/image309.emf"/><Relationship Id="rId2" Type="http://schemas.openxmlformats.org/officeDocument/2006/relationships/notesSlide" Target="../notesSlides/notesSlide489.xml"/><Relationship Id="rId1" Type="http://schemas.openxmlformats.org/officeDocument/2006/relationships/slideLayout" Target="../slideLayouts/slideLayout4.xml"/><Relationship Id="rId4" Type="http://schemas.openxmlformats.org/officeDocument/2006/relationships/hyperlink" Target="https://www.renesas.com/us/en/doc/products/renesas-synergy/doc/r01um0001eu0140-synergy-s7g2.pdf" TargetMode="External"/></Relationships>
</file>

<file path=ppt/slides/_rels/slide495.xml.rels><?xml version="1.0" encoding="UTF-8" standalone="yes"?>
<Relationships xmlns="http://schemas.openxmlformats.org/package/2006/relationships"><Relationship Id="rId3" Type="http://schemas.openxmlformats.org/officeDocument/2006/relationships/hyperlink" Target="https://www.renesas.com/us/en/doc/products/renesas-synergy/doc/r01um0001eu0140-synergy-s7g2.pdf" TargetMode="External"/><Relationship Id="rId2" Type="http://schemas.openxmlformats.org/officeDocument/2006/relationships/notesSlide" Target="../notesSlides/notesSlide490.xml"/><Relationship Id="rId1" Type="http://schemas.openxmlformats.org/officeDocument/2006/relationships/slideLayout" Target="../slideLayouts/slideLayout4.xml"/><Relationship Id="rId4" Type="http://schemas.openxmlformats.org/officeDocument/2006/relationships/image" Target="../media/image319.emf"/></Relationships>
</file>

<file path=ppt/slides/_rels/slide496.xml.rels><?xml version="1.0" encoding="UTF-8" standalone="yes"?>
<Relationships xmlns="http://schemas.openxmlformats.org/package/2006/relationships"><Relationship Id="rId3" Type="http://schemas.openxmlformats.org/officeDocument/2006/relationships/hyperlink" Target="https://www.renesas.com/us/en/doc/products/renesas-synergy/doc/r01um0001eu0140-synergy-s7g2.pdf" TargetMode="External"/><Relationship Id="rId2" Type="http://schemas.openxmlformats.org/officeDocument/2006/relationships/notesSlide" Target="../notesSlides/notesSlide491.xml"/><Relationship Id="rId1" Type="http://schemas.openxmlformats.org/officeDocument/2006/relationships/slideLayout" Target="../slideLayouts/slideLayout4.xml"/></Relationships>
</file>

<file path=ppt/slides/_rels/slide497.xml.rels><?xml version="1.0" encoding="UTF-8" standalone="yes"?>
<Relationships xmlns="http://schemas.openxmlformats.org/package/2006/relationships"><Relationship Id="rId3" Type="http://schemas.openxmlformats.org/officeDocument/2006/relationships/hyperlink" Target="https://www.renesas.com/us/en/doc/products/renesas-synergy/doc/r01um0001eu0140-synergy-s7g2.pdf" TargetMode="External"/><Relationship Id="rId2" Type="http://schemas.openxmlformats.org/officeDocument/2006/relationships/notesSlide" Target="../notesSlides/notesSlide492.xml"/><Relationship Id="rId1" Type="http://schemas.openxmlformats.org/officeDocument/2006/relationships/slideLayout" Target="../slideLayouts/slideLayout4.xml"/></Relationships>
</file>

<file path=ppt/slides/_rels/slide498.xml.rels><?xml version="1.0" encoding="UTF-8" standalone="yes"?>
<Relationships xmlns="http://schemas.openxmlformats.org/package/2006/relationships"><Relationship Id="rId3" Type="http://schemas.openxmlformats.org/officeDocument/2006/relationships/hyperlink" Target="https://www.renesas.com/us/en/doc/products/renesas-synergy/doc/r01um0001eu0140-synergy-s7g2.pdf" TargetMode="External"/><Relationship Id="rId2" Type="http://schemas.openxmlformats.org/officeDocument/2006/relationships/notesSlide" Target="../notesSlides/notesSlide493.xml"/><Relationship Id="rId1" Type="http://schemas.openxmlformats.org/officeDocument/2006/relationships/slideLayout" Target="../slideLayouts/slideLayout4.xml"/></Relationships>
</file>

<file path=ppt/slides/_rels/slide499.xml.rels><?xml version="1.0" encoding="UTF-8" standalone="yes"?>
<Relationships xmlns="http://schemas.openxmlformats.org/package/2006/relationships"><Relationship Id="rId3" Type="http://schemas.openxmlformats.org/officeDocument/2006/relationships/hyperlink" Target="https://www.renesas.com/us/en/doc/products/renesas-synergy/doc/r01um0001eu0140-synergy-s7g2.pdf" TargetMode="External"/><Relationship Id="rId2" Type="http://schemas.openxmlformats.org/officeDocument/2006/relationships/notesSlide" Target="../notesSlides/notesSlide49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00.xml.rels><?xml version="1.0" encoding="UTF-8" standalone="yes"?>
<Relationships xmlns="http://schemas.openxmlformats.org/package/2006/relationships"><Relationship Id="rId3" Type="http://schemas.openxmlformats.org/officeDocument/2006/relationships/hyperlink" Target="https://www.renesas.com/us/en/doc/products/renesas-synergy/doc/r01um0001eu0140-synergy-s7g2.pdf" TargetMode="External"/><Relationship Id="rId2" Type="http://schemas.openxmlformats.org/officeDocument/2006/relationships/notesSlide" Target="../notesSlides/notesSlide495.xml"/><Relationship Id="rId1" Type="http://schemas.openxmlformats.org/officeDocument/2006/relationships/slideLayout" Target="../slideLayouts/slideLayout4.xml"/></Relationships>
</file>

<file path=ppt/slides/_rels/slide501.xml.rels><?xml version="1.0" encoding="UTF-8" standalone="yes"?>
<Relationships xmlns="http://schemas.openxmlformats.org/package/2006/relationships"><Relationship Id="rId3" Type="http://schemas.openxmlformats.org/officeDocument/2006/relationships/hyperlink" Target="https://www.renesas.com/us/en/doc/products/renesas-synergy/doc/r01um0001eu0140-synergy-s7g2.pdf" TargetMode="External"/><Relationship Id="rId2" Type="http://schemas.openxmlformats.org/officeDocument/2006/relationships/notesSlide" Target="../notesSlides/notesSlide496.xml"/><Relationship Id="rId1" Type="http://schemas.openxmlformats.org/officeDocument/2006/relationships/slideLayout" Target="../slideLayouts/slideLayout4.xml"/></Relationships>
</file>

<file path=ppt/slides/_rels/slide502.xml.rels><?xml version="1.0" encoding="UTF-8" standalone="yes"?>
<Relationships xmlns="http://schemas.openxmlformats.org/package/2006/relationships"><Relationship Id="rId3" Type="http://schemas.openxmlformats.org/officeDocument/2006/relationships/hyperlink" Target="https://www.renesas.com/us/en/doc/products/renesas-synergy/doc/r01um0001eu0140-synergy-s7g2.pdf" TargetMode="External"/><Relationship Id="rId2" Type="http://schemas.openxmlformats.org/officeDocument/2006/relationships/notesSlide" Target="../notesSlides/notesSlide497.xml"/><Relationship Id="rId1" Type="http://schemas.openxmlformats.org/officeDocument/2006/relationships/slideLayout" Target="../slideLayouts/slideLayout4.xml"/></Relationships>
</file>

<file path=ppt/slides/_rels/slide503.xml.rels><?xml version="1.0" encoding="UTF-8" standalone="yes"?>
<Relationships xmlns="http://schemas.openxmlformats.org/package/2006/relationships"><Relationship Id="rId3" Type="http://schemas.openxmlformats.org/officeDocument/2006/relationships/hyperlink" Target="https://www.renesas.com/us/en/doc/products/renesas-synergy/doc/r01um0001eu0140-synergy-s7g2.pdf" TargetMode="External"/><Relationship Id="rId2" Type="http://schemas.openxmlformats.org/officeDocument/2006/relationships/notesSlide" Target="../notesSlides/notesSlide498.xml"/><Relationship Id="rId1" Type="http://schemas.openxmlformats.org/officeDocument/2006/relationships/slideLayout" Target="../slideLayouts/slideLayout4.xml"/></Relationships>
</file>

<file path=ppt/slides/_rels/slide504.xml.rels><?xml version="1.0" encoding="UTF-8" standalone="yes"?>
<Relationships xmlns="http://schemas.openxmlformats.org/package/2006/relationships"><Relationship Id="rId2" Type="http://schemas.openxmlformats.org/officeDocument/2006/relationships/notesSlide" Target="../notesSlides/notesSlide499.xml"/><Relationship Id="rId1" Type="http://schemas.openxmlformats.org/officeDocument/2006/relationships/slideLayout" Target="../slideLayouts/slideLayout4.xml"/></Relationships>
</file>

<file path=ppt/slides/_rels/slide505.xml.rels><?xml version="1.0" encoding="UTF-8" standalone="yes"?>
<Relationships xmlns="http://schemas.openxmlformats.org/package/2006/relationships"><Relationship Id="rId3" Type="http://schemas.openxmlformats.org/officeDocument/2006/relationships/image" Target="../media/image320.JPG"/><Relationship Id="rId2" Type="http://schemas.openxmlformats.org/officeDocument/2006/relationships/notesSlide" Target="../notesSlides/notesSlide500.xml"/><Relationship Id="rId1" Type="http://schemas.openxmlformats.org/officeDocument/2006/relationships/slideLayout" Target="../slideLayouts/slideLayout4.xml"/></Relationships>
</file>

<file path=ppt/slides/_rels/slide506.xml.rels><?xml version="1.0" encoding="UTF-8" standalone="yes"?>
<Relationships xmlns="http://schemas.openxmlformats.org/package/2006/relationships"><Relationship Id="rId2" Type="http://schemas.openxmlformats.org/officeDocument/2006/relationships/notesSlide" Target="../notesSlides/notesSlide501.xml"/><Relationship Id="rId1" Type="http://schemas.openxmlformats.org/officeDocument/2006/relationships/slideLayout" Target="../slideLayouts/slideLayout4.xml"/></Relationships>
</file>

<file path=ppt/slides/_rels/slide507.xml.rels><?xml version="1.0" encoding="UTF-8" standalone="yes"?>
<Relationships xmlns="http://schemas.openxmlformats.org/package/2006/relationships"><Relationship Id="rId2" Type="http://schemas.openxmlformats.org/officeDocument/2006/relationships/notesSlide" Target="../notesSlides/notesSlide502.xml"/><Relationship Id="rId1" Type="http://schemas.openxmlformats.org/officeDocument/2006/relationships/slideLayout" Target="../slideLayouts/slideLayout4.xml"/></Relationships>
</file>

<file path=ppt/slides/_rels/slide508.xml.rels><?xml version="1.0" encoding="UTF-8" standalone="yes"?>
<Relationships xmlns="http://schemas.openxmlformats.org/package/2006/relationships"><Relationship Id="rId3" Type="http://schemas.openxmlformats.org/officeDocument/2006/relationships/hyperlink" Target="https://synergygallery.renesas.com/media/products/1/384/en-US/r11um0140eu0106-synergy-ssp-v175.pdf" TargetMode="External"/><Relationship Id="rId2" Type="http://schemas.openxmlformats.org/officeDocument/2006/relationships/notesSlide" Target="../notesSlides/notesSlide503.xml"/><Relationship Id="rId1" Type="http://schemas.openxmlformats.org/officeDocument/2006/relationships/slideLayout" Target="../slideLayouts/slideLayout4.xml"/><Relationship Id="rId4" Type="http://schemas.openxmlformats.org/officeDocument/2006/relationships/hyperlink" Target="https://www.renesas.com/en-us/doc/products/renesas-synergy/apn/r11an0192eu0100-synergy-uart-comms-fw-mod-guide.pdf" TargetMode="External"/></Relationships>
</file>

<file path=ppt/slides/_rels/slide509.xml.rels><?xml version="1.0" encoding="UTF-8" standalone="yes"?>
<Relationships xmlns="http://schemas.openxmlformats.org/package/2006/relationships"><Relationship Id="rId2" Type="http://schemas.openxmlformats.org/officeDocument/2006/relationships/notesSlide" Target="../notesSlides/notesSlide50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0.xml.rels><?xml version="1.0" encoding="UTF-8" standalone="yes"?>
<Relationships xmlns="http://schemas.openxmlformats.org/package/2006/relationships"><Relationship Id="rId3" Type="http://schemas.openxmlformats.org/officeDocument/2006/relationships/hyperlink" Target="https://www.renesas.com/en-us/doc/products/renesas-synergy/doc/r12um0004eu0100_synergy_sk_s7g2.pdf" TargetMode="External"/><Relationship Id="rId2" Type="http://schemas.openxmlformats.org/officeDocument/2006/relationships/notesSlide" Target="../notesSlides/notesSlide505.xml"/><Relationship Id="rId1" Type="http://schemas.openxmlformats.org/officeDocument/2006/relationships/slideLayout" Target="../slideLayouts/slideLayout4.xml"/></Relationships>
</file>

<file path=ppt/slides/_rels/slide511.xml.rels><?xml version="1.0" encoding="UTF-8" standalone="yes"?>
<Relationships xmlns="http://schemas.openxmlformats.org/package/2006/relationships"><Relationship Id="rId3" Type="http://schemas.openxmlformats.org/officeDocument/2006/relationships/image" Target="../media/image299.emf"/><Relationship Id="rId2" Type="http://schemas.openxmlformats.org/officeDocument/2006/relationships/notesSlide" Target="../notesSlides/notesSlide506.xml"/><Relationship Id="rId1" Type="http://schemas.openxmlformats.org/officeDocument/2006/relationships/slideLayout" Target="../slideLayouts/slideLayout4.xml"/><Relationship Id="rId4" Type="http://schemas.openxmlformats.org/officeDocument/2006/relationships/hyperlink" Target="https://www.renesas.com/en-us/doc/products/renesas-synergy/doc/r12um0004eu0100_synergy_sk_s7g2.pdf" TargetMode="External"/></Relationships>
</file>

<file path=ppt/slides/_rels/slide512.xml.rels><?xml version="1.0" encoding="UTF-8" standalone="yes"?>
<Relationships xmlns="http://schemas.openxmlformats.org/package/2006/relationships"><Relationship Id="rId3" Type="http://schemas.openxmlformats.org/officeDocument/2006/relationships/hyperlink" Target="https://www.renesas.com/en-us/doc/products/renesas-synergy/doc/r12um0004eu0100_synergy_sk_s7g2.pdf" TargetMode="External"/><Relationship Id="rId2" Type="http://schemas.openxmlformats.org/officeDocument/2006/relationships/notesSlide" Target="../notesSlides/notesSlide507.xml"/><Relationship Id="rId1" Type="http://schemas.openxmlformats.org/officeDocument/2006/relationships/slideLayout" Target="../slideLayouts/slideLayout4.xml"/><Relationship Id="rId5" Type="http://schemas.openxmlformats.org/officeDocument/2006/relationships/image" Target="../media/image322.emf"/><Relationship Id="rId4" Type="http://schemas.openxmlformats.org/officeDocument/2006/relationships/image" Target="../media/image321.emf"/></Relationships>
</file>

<file path=ppt/slides/_rels/slide513.xml.rels><?xml version="1.0" encoding="UTF-8" standalone="yes"?>
<Relationships xmlns="http://schemas.openxmlformats.org/package/2006/relationships"><Relationship Id="rId3" Type="http://schemas.openxmlformats.org/officeDocument/2006/relationships/image" Target="../media/image323.emf"/><Relationship Id="rId2" Type="http://schemas.openxmlformats.org/officeDocument/2006/relationships/notesSlide" Target="../notesSlides/notesSlide508.xml"/><Relationship Id="rId1" Type="http://schemas.openxmlformats.org/officeDocument/2006/relationships/slideLayout" Target="../slideLayouts/slideLayout4.xml"/><Relationship Id="rId4" Type="http://schemas.openxmlformats.org/officeDocument/2006/relationships/hyperlink" Target="https://www.renesas.com/us/en/doc/products/renesas-synergy/doc/r01um0001eu0140-synergy-s7g2.pdf" TargetMode="External"/></Relationships>
</file>

<file path=ppt/slides/_rels/slide514.xml.rels><?xml version="1.0" encoding="UTF-8" standalone="yes"?>
<Relationships xmlns="http://schemas.openxmlformats.org/package/2006/relationships"><Relationship Id="rId3" Type="http://schemas.openxmlformats.org/officeDocument/2006/relationships/image" Target="../media/image324.emf"/><Relationship Id="rId2" Type="http://schemas.openxmlformats.org/officeDocument/2006/relationships/notesSlide" Target="../notesSlides/notesSlide509.xml"/><Relationship Id="rId1" Type="http://schemas.openxmlformats.org/officeDocument/2006/relationships/slideLayout" Target="../slideLayouts/slideLayout4.xml"/><Relationship Id="rId5" Type="http://schemas.openxmlformats.org/officeDocument/2006/relationships/hyperlink" Target="https://www.renesas.com/us/en/doc/products/renesas-synergy/doc/r01um0001eu0140-synergy-s7g2.pdf" TargetMode="External"/><Relationship Id="rId4" Type="http://schemas.openxmlformats.org/officeDocument/2006/relationships/image" Target="../media/image325.emf"/></Relationships>
</file>

<file path=ppt/slides/_rels/slide515.xml.rels><?xml version="1.0" encoding="UTF-8" standalone="yes"?>
<Relationships xmlns="http://schemas.openxmlformats.org/package/2006/relationships"><Relationship Id="rId3" Type="http://schemas.openxmlformats.org/officeDocument/2006/relationships/image" Target="../media/image326.emf"/><Relationship Id="rId2" Type="http://schemas.openxmlformats.org/officeDocument/2006/relationships/notesSlide" Target="../notesSlides/notesSlide510.xml"/><Relationship Id="rId1" Type="http://schemas.openxmlformats.org/officeDocument/2006/relationships/slideLayout" Target="../slideLayouts/slideLayout4.xml"/><Relationship Id="rId4" Type="http://schemas.openxmlformats.org/officeDocument/2006/relationships/hyperlink" Target="https://www.renesas.com/en-us/doc/products/renesas-synergy/apn/r11an0192eu0100-synergy-uart-comms-fw-mod-guide.pdf" TargetMode="External"/></Relationships>
</file>

<file path=ppt/slides/_rels/slide516.xml.rels><?xml version="1.0" encoding="UTF-8" standalone="yes"?>
<Relationships xmlns="http://schemas.openxmlformats.org/package/2006/relationships"><Relationship Id="rId3" Type="http://schemas.openxmlformats.org/officeDocument/2006/relationships/hyperlink" Target="https://en-support.renesas.com/knowledgeBase/16977402" TargetMode="External"/><Relationship Id="rId2" Type="http://schemas.openxmlformats.org/officeDocument/2006/relationships/notesSlide" Target="../notesSlides/notesSlide511.xml"/><Relationship Id="rId1" Type="http://schemas.openxmlformats.org/officeDocument/2006/relationships/slideLayout" Target="../slideLayouts/slideLayout4.xml"/></Relationships>
</file>

<file path=ppt/slides/_rels/slide517.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512.xml"/><Relationship Id="rId1" Type="http://schemas.openxmlformats.org/officeDocument/2006/relationships/slideLayout" Target="../slideLayouts/slideLayout4.xml"/></Relationships>
</file>

<file path=ppt/slides/_rels/slide518.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513.xml"/><Relationship Id="rId1" Type="http://schemas.openxmlformats.org/officeDocument/2006/relationships/slideLayout" Target="../slideLayouts/slideLayout4.xml"/></Relationships>
</file>

<file path=ppt/slides/_rels/slide519.xml.rels><?xml version="1.0" encoding="UTF-8" standalone="yes"?>
<Relationships xmlns="http://schemas.openxmlformats.org/package/2006/relationships"><Relationship Id="rId2" Type="http://schemas.openxmlformats.org/officeDocument/2006/relationships/notesSlide" Target="../notesSlides/notesSlide514.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0.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515.xml"/><Relationship Id="rId1" Type="http://schemas.openxmlformats.org/officeDocument/2006/relationships/slideLayout" Target="../slideLayouts/slideLayout4.xml"/></Relationships>
</file>

<file path=ppt/slides/_rels/slide521.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516.xml"/><Relationship Id="rId1" Type="http://schemas.openxmlformats.org/officeDocument/2006/relationships/slideLayout" Target="../slideLayouts/slideLayout4.xml"/></Relationships>
</file>

<file path=ppt/slides/_rels/slide522.xml.rels><?xml version="1.0" encoding="UTF-8" standalone="yes"?>
<Relationships xmlns="http://schemas.openxmlformats.org/package/2006/relationships"><Relationship Id="rId3" Type="http://schemas.openxmlformats.org/officeDocument/2006/relationships/image" Target="../media/image331.emf"/><Relationship Id="rId2" Type="http://schemas.openxmlformats.org/officeDocument/2006/relationships/notesSlide" Target="../notesSlides/notesSlide517.xml"/><Relationship Id="rId1" Type="http://schemas.openxmlformats.org/officeDocument/2006/relationships/slideLayout" Target="../slideLayouts/slideLayout4.xml"/></Relationships>
</file>

<file path=ppt/slides/_rels/slide523.xml.rels><?xml version="1.0" encoding="UTF-8" standalone="yes"?>
<Relationships xmlns="http://schemas.openxmlformats.org/package/2006/relationships"><Relationship Id="rId2" Type="http://schemas.openxmlformats.org/officeDocument/2006/relationships/notesSlide" Target="../notesSlides/notesSlide518.xml"/><Relationship Id="rId1" Type="http://schemas.openxmlformats.org/officeDocument/2006/relationships/slideLayout" Target="../slideLayouts/slideLayout4.xml"/></Relationships>
</file>

<file path=ppt/slides/_rels/slide524.xml.rels><?xml version="1.0" encoding="UTF-8" standalone="yes"?>
<Relationships xmlns="http://schemas.openxmlformats.org/package/2006/relationships"><Relationship Id="rId2" Type="http://schemas.openxmlformats.org/officeDocument/2006/relationships/notesSlide" Target="../notesSlides/notesSlide519.xml"/><Relationship Id="rId1" Type="http://schemas.openxmlformats.org/officeDocument/2006/relationships/slideLayout" Target="../slideLayouts/slideLayout4.xml"/></Relationships>
</file>

<file path=ppt/slides/_rels/slide525.xml.rels><?xml version="1.0" encoding="UTF-8" standalone="yes"?>
<Relationships xmlns="http://schemas.openxmlformats.org/package/2006/relationships"><Relationship Id="rId2" Type="http://schemas.openxmlformats.org/officeDocument/2006/relationships/notesSlide" Target="../notesSlides/notesSlide520.xml"/><Relationship Id="rId1" Type="http://schemas.openxmlformats.org/officeDocument/2006/relationships/slideLayout" Target="../slideLayouts/slideLayout4.xml"/></Relationships>
</file>

<file path=ppt/slides/_rels/slide526.xml.rels><?xml version="1.0" encoding="UTF-8" standalone="yes"?>
<Relationships xmlns="http://schemas.openxmlformats.org/package/2006/relationships"><Relationship Id="rId8" Type="http://schemas.openxmlformats.org/officeDocument/2006/relationships/hyperlink" Target="https://www.renesas.com/us/en/software/D6003641.html" TargetMode="External"/><Relationship Id="rId3" Type="http://schemas.openxmlformats.org/officeDocument/2006/relationships/hyperlink" Target="https://www.renesas.com/en-eu/doc/products/renesas-synergy/doc/r12um0004eu0100_synergy_sk_s7g2.pdf" TargetMode="External"/><Relationship Id="rId7" Type="http://schemas.openxmlformats.org/officeDocument/2006/relationships/hyperlink" Target="https://www.renesas.com/us/en/doc/products/renesas-synergy/apn/r12an0021eu0119-synergy-sk-s7g2-pk-s5d9-guix-hello-world.pdf" TargetMode="External"/><Relationship Id="rId2" Type="http://schemas.openxmlformats.org/officeDocument/2006/relationships/notesSlide" Target="../notesSlides/notesSlide521.xml"/><Relationship Id="rId1" Type="http://schemas.openxmlformats.org/officeDocument/2006/relationships/slideLayout" Target="../slideLayouts/slideLayout4.xml"/><Relationship Id="rId6" Type="http://schemas.openxmlformats.org/officeDocument/2006/relationships/hyperlink" Target="https://www.renesas.com/us/en/doc/products/renesas-synergy/apn/r12an0021eu0118-synergy-sk-s7g2-pk-s5d9-guix-hello-world.pdf" TargetMode="External"/><Relationship Id="rId5" Type="http://schemas.openxmlformats.org/officeDocument/2006/relationships/hyperlink" Target="https://synergygallery.renesas.com/media/products/1/384/en-US/r11um0140eu0106-synergy-ssp-v175.pdf" TargetMode="External"/><Relationship Id="rId4" Type="http://schemas.openxmlformats.org/officeDocument/2006/relationships/hyperlink" Target="https://www.renesas.com/us/en/doc/products/renesas-synergy/doc/r01um0001eu0140-synergy-s7g2.pdf" TargetMode="External"/></Relationships>
</file>

<file path=ppt/slides/_rels/slide527.xml.rels><?xml version="1.0" encoding="UTF-8" standalone="yes"?>
<Relationships xmlns="http://schemas.openxmlformats.org/package/2006/relationships"><Relationship Id="rId3" Type="http://schemas.openxmlformats.org/officeDocument/2006/relationships/image" Target="../media/image302.emf"/><Relationship Id="rId2" Type="http://schemas.openxmlformats.org/officeDocument/2006/relationships/notesSlide" Target="../notesSlides/notesSlide522.xml"/><Relationship Id="rId1" Type="http://schemas.openxmlformats.org/officeDocument/2006/relationships/slideLayout" Target="../slideLayouts/slideLayout4.xml"/><Relationship Id="rId4" Type="http://schemas.openxmlformats.org/officeDocument/2006/relationships/hyperlink" Target="https://www.renesas.com/us/en/doc/products/renesas-synergy/doc/r01um0001eu0140-synergy-s7g2.pdf" TargetMode="External"/></Relationships>
</file>

<file path=ppt/slides/_rels/slide528.xml.rels><?xml version="1.0" encoding="UTF-8" standalone="yes"?>
<Relationships xmlns="http://schemas.openxmlformats.org/package/2006/relationships"><Relationship Id="rId3" Type="http://schemas.openxmlformats.org/officeDocument/2006/relationships/image" Target="../media/image299.emf"/><Relationship Id="rId2" Type="http://schemas.openxmlformats.org/officeDocument/2006/relationships/notesSlide" Target="../notesSlides/notesSlide523.xml"/><Relationship Id="rId1" Type="http://schemas.openxmlformats.org/officeDocument/2006/relationships/slideLayout" Target="../slideLayouts/slideLayout4.xml"/></Relationships>
</file>

<file path=ppt/slides/_rels/slide529.xml.rels><?xml version="1.0" encoding="UTF-8" standalone="yes"?>
<Relationships xmlns="http://schemas.openxmlformats.org/package/2006/relationships"><Relationship Id="rId3" Type="http://schemas.openxmlformats.org/officeDocument/2006/relationships/image" Target="../media/image332.emf"/><Relationship Id="rId2" Type="http://schemas.openxmlformats.org/officeDocument/2006/relationships/notesSlide" Target="../notesSlides/notesSlide524.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30.xml.rels><?xml version="1.0" encoding="UTF-8" standalone="yes"?>
<Relationships xmlns="http://schemas.openxmlformats.org/package/2006/relationships"><Relationship Id="rId3" Type="http://schemas.openxmlformats.org/officeDocument/2006/relationships/image" Target="../media/image332.emf"/><Relationship Id="rId2" Type="http://schemas.openxmlformats.org/officeDocument/2006/relationships/notesSlide" Target="../notesSlides/notesSlide525.xml"/><Relationship Id="rId1" Type="http://schemas.openxmlformats.org/officeDocument/2006/relationships/slideLayout" Target="../slideLayouts/slideLayout4.xml"/><Relationship Id="rId4" Type="http://schemas.openxmlformats.org/officeDocument/2006/relationships/image" Target="../media/image333.emf"/></Relationships>
</file>

<file path=ppt/slides/_rels/slide531.xml.rels><?xml version="1.0" encoding="UTF-8" standalone="yes"?>
<Relationships xmlns="http://schemas.openxmlformats.org/package/2006/relationships"><Relationship Id="rId3" Type="http://schemas.openxmlformats.org/officeDocument/2006/relationships/image" Target="../media/image334.emf"/><Relationship Id="rId2" Type="http://schemas.openxmlformats.org/officeDocument/2006/relationships/notesSlide" Target="../notesSlides/notesSlide526.xml"/><Relationship Id="rId1" Type="http://schemas.openxmlformats.org/officeDocument/2006/relationships/slideLayout" Target="../slideLayouts/slideLayout4.xml"/></Relationships>
</file>

<file path=ppt/slides/_rels/slide532.xml.rels><?xml version="1.0" encoding="UTF-8" standalone="yes"?>
<Relationships xmlns="http://schemas.openxmlformats.org/package/2006/relationships"><Relationship Id="rId3" Type="http://schemas.openxmlformats.org/officeDocument/2006/relationships/image" Target="../media/image335.emf"/><Relationship Id="rId2" Type="http://schemas.openxmlformats.org/officeDocument/2006/relationships/notesSlide" Target="../notesSlides/notesSlide527.xml"/><Relationship Id="rId1" Type="http://schemas.openxmlformats.org/officeDocument/2006/relationships/slideLayout" Target="../slideLayouts/slideLayout4.xml"/><Relationship Id="rId4" Type="http://schemas.openxmlformats.org/officeDocument/2006/relationships/hyperlink" Target="https://www.renesas.com/us/en/doc/products/renesas-synergy/doc/r01um0001eu0140-synergy-s7g2.pdf" TargetMode="External"/></Relationships>
</file>

<file path=ppt/slides/_rels/slide533.xml.rels><?xml version="1.0" encoding="UTF-8" standalone="yes"?>
<Relationships xmlns="http://schemas.openxmlformats.org/package/2006/relationships"><Relationship Id="rId3" Type="http://schemas.openxmlformats.org/officeDocument/2006/relationships/hyperlink" Target="https://synergygallery.renesas.com/media/products/1/384/en-US/r11um0140eu0106-synergy-ssp-v175.pdf" TargetMode="External"/><Relationship Id="rId2" Type="http://schemas.openxmlformats.org/officeDocument/2006/relationships/notesSlide" Target="../notesSlides/notesSlide528.xml"/><Relationship Id="rId1" Type="http://schemas.openxmlformats.org/officeDocument/2006/relationships/slideLayout" Target="../slideLayouts/slideLayout4.xml"/></Relationships>
</file>

<file path=ppt/slides/_rels/slide534.xml.rels><?xml version="1.0" encoding="UTF-8" standalone="yes"?>
<Relationships xmlns="http://schemas.openxmlformats.org/package/2006/relationships"><Relationship Id="rId3" Type="http://schemas.openxmlformats.org/officeDocument/2006/relationships/hyperlink" Target="https://www.renesas.com/us/en/software/D6004128.html" TargetMode="External"/><Relationship Id="rId2" Type="http://schemas.openxmlformats.org/officeDocument/2006/relationships/notesSlide" Target="../notesSlides/notesSlide529.xml"/><Relationship Id="rId1" Type="http://schemas.openxmlformats.org/officeDocument/2006/relationships/slideLayout" Target="../slideLayouts/slideLayout4.xml"/><Relationship Id="rId5" Type="http://schemas.openxmlformats.org/officeDocument/2006/relationships/hyperlink" Target="https://www.renesas.com/us/en/products/synergy/hardware/microcontrollers.html#productinfo" TargetMode="External"/><Relationship Id="rId4" Type="http://schemas.openxmlformats.org/officeDocument/2006/relationships/hyperlink" Target="https://www.renesas.com/us/en/doc/products/renesas-synergy/apn/r12an0021eu0118-synergy-sk-s7g2-pk-s5d9-guix-hello-world.pdf" TargetMode="External"/></Relationships>
</file>

<file path=ppt/slides/_rels/slide535.xml.rels><?xml version="1.0" encoding="UTF-8" standalone="yes"?>
<Relationships xmlns="http://schemas.openxmlformats.org/package/2006/relationships"><Relationship Id="rId2" Type="http://schemas.openxmlformats.org/officeDocument/2006/relationships/notesSlide" Target="../notesSlides/notesSlide530.xml"/><Relationship Id="rId1" Type="http://schemas.openxmlformats.org/officeDocument/2006/relationships/slideLayout" Target="../slideLayouts/slideLayout4.xml"/></Relationships>
</file>

<file path=ppt/slides/_rels/slide536.xml.rels><?xml version="1.0" encoding="UTF-8" standalone="yes"?>
<Relationships xmlns="http://schemas.openxmlformats.org/package/2006/relationships"><Relationship Id="rId2" Type="http://schemas.openxmlformats.org/officeDocument/2006/relationships/notesSlide" Target="../notesSlides/notesSlide531.xml"/><Relationship Id="rId1" Type="http://schemas.openxmlformats.org/officeDocument/2006/relationships/slideLayout" Target="../slideLayouts/slideLayout4.xml"/></Relationships>
</file>

<file path=ppt/slides/_rels/slide537.xml.rels><?xml version="1.0" encoding="UTF-8" standalone="yes"?>
<Relationships xmlns="http://schemas.openxmlformats.org/package/2006/relationships"><Relationship Id="rId3" Type="http://schemas.openxmlformats.org/officeDocument/2006/relationships/image" Target="../media/image336.emf"/><Relationship Id="rId2" Type="http://schemas.openxmlformats.org/officeDocument/2006/relationships/notesSlide" Target="../notesSlides/notesSlide532.xml"/><Relationship Id="rId1" Type="http://schemas.openxmlformats.org/officeDocument/2006/relationships/slideLayout" Target="../slideLayouts/slideLayout4.xml"/></Relationships>
</file>

<file path=ppt/slides/_rels/slide538.xml.rels><?xml version="1.0" encoding="UTF-8" standalone="yes"?>
<Relationships xmlns="http://schemas.openxmlformats.org/package/2006/relationships"><Relationship Id="rId3" Type="http://schemas.openxmlformats.org/officeDocument/2006/relationships/image" Target="../media/image337.emf"/><Relationship Id="rId2" Type="http://schemas.openxmlformats.org/officeDocument/2006/relationships/notesSlide" Target="../notesSlides/notesSlide533.xml"/><Relationship Id="rId1" Type="http://schemas.openxmlformats.org/officeDocument/2006/relationships/slideLayout" Target="../slideLayouts/slideLayout4.xml"/></Relationships>
</file>

<file path=ppt/slides/_rels/slide539.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534.xml"/><Relationship Id="rId1" Type="http://schemas.openxmlformats.org/officeDocument/2006/relationships/slideLayout" Target="../slideLayouts/slideLayout4.xml"/><Relationship Id="rId6" Type="http://schemas.openxmlformats.org/officeDocument/2006/relationships/image" Target="../media/image341.png"/><Relationship Id="rId5" Type="http://schemas.openxmlformats.org/officeDocument/2006/relationships/image" Target="../media/image340.png"/><Relationship Id="rId4" Type="http://schemas.openxmlformats.org/officeDocument/2006/relationships/image" Target="../media/image339.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40.xml.rels><?xml version="1.0" encoding="UTF-8" standalone="yes"?>
<Relationships xmlns="http://schemas.openxmlformats.org/package/2006/relationships"><Relationship Id="rId2" Type="http://schemas.openxmlformats.org/officeDocument/2006/relationships/notesSlide" Target="../notesSlides/notesSlide535.xml"/><Relationship Id="rId1" Type="http://schemas.openxmlformats.org/officeDocument/2006/relationships/slideLayout" Target="../slideLayouts/slideLayout4.xml"/></Relationships>
</file>

<file path=ppt/slides/_rels/slide541.xml.rels><?xml version="1.0" encoding="UTF-8" standalone="yes"?>
<Relationships xmlns="http://schemas.openxmlformats.org/package/2006/relationships"><Relationship Id="rId2" Type="http://schemas.openxmlformats.org/officeDocument/2006/relationships/notesSlide" Target="../notesSlides/notesSlide536.xml"/><Relationship Id="rId1" Type="http://schemas.openxmlformats.org/officeDocument/2006/relationships/slideLayout" Target="../slideLayouts/slideLayout4.xml"/></Relationships>
</file>

<file path=ppt/slides/_rels/slide542.xml.rels><?xml version="1.0" encoding="UTF-8" standalone="yes"?>
<Relationships xmlns="http://schemas.openxmlformats.org/package/2006/relationships"><Relationship Id="rId2" Type="http://schemas.openxmlformats.org/officeDocument/2006/relationships/notesSlide" Target="../notesSlides/notesSlide537.xml"/><Relationship Id="rId1" Type="http://schemas.openxmlformats.org/officeDocument/2006/relationships/slideLayout" Target="../slideLayouts/slideLayout4.xml"/></Relationships>
</file>

<file path=ppt/slides/_rels/slide543.xml.rels><?xml version="1.0" encoding="UTF-8" standalone="yes"?>
<Relationships xmlns="http://schemas.openxmlformats.org/package/2006/relationships"><Relationship Id="rId2" Type="http://schemas.openxmlformats.org/officeDocument/2006/relationships/notesSlide" Target="../notesSlides/notesSlide538.xml"/><Relationship Id="rId1" Type="http://schemas.openxmlformats.org/officeDocument/2006/relationships/slideLayout" Target="../slideLayouts/slideLayout4.xml"/></Relationships>
</file>

<file path=ppt/slides/_rels/slide544.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notesSlide" Target="../notesSlides/notesSlide539.xml"/><Relationship Id="rId1" Type="http://schemas.openxmlformats.org/officeDocument/2006/relationships/slideLayout" Target="../slideLayouts/slideLayout4.xml"/></Relationships>
</file>

<file path=ppt/slides/_rels/slide545.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540.xml"/><Relationship Id="rId1" Type="http://schemas.openxmlformats.org/officeDocument/2006/relationships/slideLayout" Target="../slideLayouts/slideLayout4.xml"/></Relationships>
</file>

<file path=ppt/slides/_rels/slide546.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541.xml"/><Relationship Id="rId1" Type="http://schemas.openxmlformats.org/officeDocument/2006/relationships/slideLayout" Target="../slideLayouts/slideLayout4.xml"/></Relationships>
</file>

<file path=ppt/slides/_rels/slide547.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542.xml"/><Relationship Id="rId1" Type="http://schemas.openxmlformats.org/officeDocument/2006/relationships/slideLayout" Target="../slideLayouts/slideLayout4.xml"/></Relationships>
</file>

<file path=ppt/slides/_rels/slide548.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543.xml"/><Relationship Id="rId1" Type="http://schemas.openxmlformats.org/officeDocument/2006/relationships/slideLayout" Target="../slideLayouts/slideLayout4.xml"/></Relationships>
</file>

<file path=ppt/slides/_rels/slide549.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54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32.emf"/></Relationships>
</file>

<file path=ppt/slides/_rels/slide550.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545.xml"/><Relationship Id="rId1" Type="http://schemas.openxmlformats.org/officeDocument/2006/relationships/slideLayout" Target="../slideLayouts/slideLayout4.xml"/></Relationships>
</file>

<file path=ppt/slides/_rels/slide551.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546.xml"/><Relationship Id="rId1" Type="http://schemas.openxmlformats.org/officeDocument/2006/relationships/slideLayout" Target="../slideLayouts/slideLayout4.xml"/></Relationships>
</file>

<file path=ppt/slides/_rels/slide552.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547.xml"/><Relationship Id="rId1" Type="http://schemas.openxmlformats.org/officeDocument/2006/relationships/slideLayout" Target="../slideLayouts/slideLayout4.xml"/><Relationship Id="rId4" Type="http://schemas.openxmlformats.org/officeDocument/2006/relationships/image" Target="../media/image351.emf"/></Relationships>
</file>

<file path=ppt/slides/_rels/slide553.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notesSlide" Target="../notesSlides/notesSlide548.xml"/><Relationship Id="rId1" Type="http://schemas.openxmlformats.org/officeDocument/2006/relationships/slideLayout" Target="../slideLayouts/slideLayout4.xml"/></Relationships>
</file>

<file path=ppt/slides/_rels/slide554.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549.xml"/><Relationship Id="rId1" Type="http://schemas.openxmlformats.org/officeDocument/2006/relationships/slideLayout" Target="../slideLayouts/slideLayout4.xml"/><Relationship Id="rId4" Type="http://schemas.openxmlformats.org/officeDocument/2006/relationships/image" Target="../media/image354.emf"/></Relationships>
</file>

<file path=ppt/slides/_rels/slide555.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550.xml"/><Relationship Id="rId1" Type="http://schemas.openxmlformats.org/officeDocument/2006/relationships/slideLayout" Target="../slideLayouts/slideLayout4.xml"/><Relationship Id="rId4" Type="http://schemas.openxmlformats.org/officeDocument/2006/relationships/image" Target="../media/image354.emf"/></Relationships>
</file>

<file path=ppt/slides/_rels/slide556.xml.rels><?xml version="1.0" encoding="UTF-8" standalone="yes"?>
<Relationships xmlns="http://schemas.openxmlformats.org/package/2006/relationships"><Relationship Id="rId2" Type="http://schemas.openxmlformats.org/officeDocument/2006/relationships/notesSlide" Target="../notesSlides/notesSlide551.xml"/><Relationship Id="rId1" Type="http://schemas.openxmlformats.org/officeDocument/2006/relationships/slideLayout" Target="../slideLayouts/slideLayout4.xml"/></Relationships>
</file>

<file path=ppt/slides/_rels/slide557.xml.rels><?xml version="1.0" encoding="UTF-8" standalone="yes"?>
<Relationships xmlns="http://schemas.openxmlformats.org/package/2006/relationships"><Relationship Id="rId2" Type="http://schemas.openxmlformats.org/officeDocument/2006/relationships/notesSlide" Target="../notesSlides/notesSlide552.xml"/><Relationship Id="rId1" Type="http://schemas.openxmlformats.org/officeDocument/2006/relationships/slideLayout" Target="../slideLayouts/slideLayout4.xml"/></Relationships>
</file>

<file path=ppt/slides/_rels/slide558.xml.rels><?xml version="1.0" encoding="UTF-8" standalone="yes"?>
<Relationships xmlns="http://schemas.openxmlformats.org/package/2006/relationships"><Relationship Id="rId2" Type="http://schemas.openxmlformats.org/officeDocument/2006/relationships/notesSlide" Target="../notesSlides/notesSlide553.xml"/><Relationship Id="rId1" Type="http://schemas.openxmlformats.org/officeDocument/2006/relationships/slideLayout" Target="../slideLayouts/slideLayout4.xml"/></Relationships>
</file>

<file path=ppt/slides/_rels/slide559.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notesSlide" Target="../notesSlides/notesSlide554.xml"/><Relationship Id="rId1" Type="http://schemas.openxmlformats.org/officeDocument/2006/relationships/slideLayout" Target="../slideLayouts/slideLayout4.xml"/><Relationship Id="rId4" Type="http://schemas.openxmlformats.org/officeDocument/2006/relationships/image" Target="../media/image35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60.xml.rels><?xml version="1.0" encoding="UTF-8" standalone="yes"?>
<Relationships xmlns="http://schemas.openxmlformats.org/package/2006/relationships"><Relationship Id="rId2" Type="http://schemas.openxmlformats.org/officeDocument/2006/relationships/notesSlide" Target="../notesSlides/notesSlide555.xml"/><Relationship Id="rId1" Type="http://schemas.openxmlformats.org/officeDocument/2006/relationships/slideLayout" Target="../slideLayouts/slideLayout4.xml"/></Relationships>
</file>

<file path=ppt/slides/_rels/slide561.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556.xml"/><Relationship Id="rId1" Type="http://schemas.openxmlformats.org/officeDocument/2006/relationships/slideLayout" Target="../slideLayouts/slideLayout4.xml"/></Relationships>
</file>

<file path=ppt/slides/_rels/slide562.xml.rels><?xml version="1.0" encoding="UTF-8" standalone="yes"?>
<Relationships xmlns="http://schemas.openxmlformats.org/package/2006/relationships"><Relationship Id="rId2" Type="http://schemas.openxmlformats.org/officeDocument/2006/relationships/notesSlide" Target="../notesSlides/notesSlide557.xml"/><Relationship Id="rId1" Type="http://schemas.openxmlformats.org/officeDocument/2006/relationships/slideLayout" Target="../slideLayouts/slideLayout4.xml"/></Relationships>
</file>

<file path=ppt/slides/_rels/slide563.xml.rels><?xml version="1.0" encoding="UTF-8" standalone="yes"?>
<Relationships xmlns="http://schemas.openxmlformats.org/package/2006/relationships"><Relationship Id="rId2" Type="http://schemas.openxmlformats.org/officeDocument/2006/relationships/notesSlide" Target="../notesSlides/notesSlide558.xml"/><Relationship Id="rId1" Type="http://schemas.openxmlformats.org/officeDocument/2006/relationships/slideLayout" Target="../slideLayouts/slideLayout4.xml"/></Relationships>
</file>

<file path=ppt/slides/_rels/slide564.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notesSlide" Target="../notesSlides/notesSlide559.xml"/><Relationship Id="rId1" Type="http://schemas.openxmlformats.org/officeDocument/2006/relationships/slideLayout" Target="../slideLayouts/slideLayout4.xml"/></Relationships>
</file>

<file path=ppt/slides/_rels/slide565.xml.rels><?xml version="1.0" encoding="UTF-8" standalone="yes"?>
<Relationships xmlns="http://schemas.openxmlformats.org/package/2006/relationships"><Relationship Id="rId2" Type="http://schemas.openxmlformats.org/officeDocument/2006/relationships/notesSlide" Target="../notesSlides/notesSlide560.xml"/><Relationship Id="rId1" Type="http://schemas.openxmlformats.org/officeDocument/2006/relationships/slideLayout" Target="../slideLayouts/slideLayout4.xml"/></Relationships>
</file>

<file path=ppt/slides/_rels/slide566.xml.rels><?xml version="1.0" encoding="UTF-8" standalone="yes"?>
<Relationships xmlns="http://schemas.openxmlformats.org/package/2006/relationships"><Relationship Id="rId2" Type="http://schemas.openxmlformats.org/officeDocument/2006/relationships/notesSlide" Target="../notesSlides/notesSlide561.xml"/><Relationship Id="rId1" Type="http://schemas.openxmlformats.org/officeDocument/2006/relationships/slideLayout" Target="../slideLayouts/slideLayout4.xml"/></Relationships>
</file>

<file path=ppt/slides/_rels/slide567.xml.rels><?xml version="1.0" encoding="UTF-8" standalone="yes"?>
<Relationships xmlns="http://schemas.openxmlformats.org/package/2006/relationships"><Relationship Id="rId3" Type="http://schemas.openxmlformats.org/officeDocument/2006/relationships/image" Target="../media/image359.emf"/><Relationship Id="rId2" Type="http://schemas.openxmlformats.org/officeDocument/2006/relationships/notesSlide" Target="../notesSlides/notesSlide562.xml"/><Relationship Id="rId1" Type="http://schemas.openxmlformats.org/officeDocument/2006/relationships/slideLayout" Target="../slideLayouts/slideLayout4.xml"/><Relationship Id="rId4" Type="http://schemas.openxmlformats.org/officeDocument/2006/relationships/hyperlink" Target="https://synergygallery.renesas.com/media/products/1/373/en-US/r11um0140eu0100-synergy-ssp-v170.pdf" TargetMode="External"/></Relationships>
</file>

<file path=ppt/slides/_rels/slide568.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563.xml"/><Relationship Id="rId1" Type="http://schemas.openxmlformats.org/officeDocument/2006/relationships/slideLayout" Target="../slideLayouts/slideLayout4.xml"/></Relationships>
</file>

<file path=ppt/slides/_rels/slide569.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notesSlide" Target="../notesSlides/notesSlide56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0.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565.xml"/><Relationship Id="rId1" Type="http://schemas.openxmlformats.org/officeDocument/2006/relationships/slideLayout" Target="../slideLayouts/slideLayout4.xml"/></Relationships>
</file>

<file path=ppt/slides/_rels/slide571.xml.rels><?xml version="1.0" encoding="UTF-8" standalone="yes"?>
<Relationships xmlns="http://schemas.openxmlformats.org/package/2006/relationships"><Relationship Id="rId2" Type="http://schemas.openxmlformats.org/officeDocument/2006/relationships/notesSlide" Target="../notesSlides/notesSlide566.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51.emf"/></Relationships>
</file>

<file path=ppt/slides/_rels/slide7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51.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53.emf"/></Relationships>
</file>

<file path=ppt/slides/_rels/slide8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animal&#10;&#10;Description automatically generated">
            <a:extLst>
              <a:ext uri="{FF2B5EF4-FFF2-40B4-BE49-F238E27FC236}">
                <a16:creationId xmlns="" xmlns:a16="http://schemas.microsoft.com/office/drawing/2014/main" id="{16ED39CD-4C37-4324-AAAF-B8D68968753D}"/>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13530" b="13530"/>
          <a:stretch>
            <a:fillRect/>
          </a:stretch>
        </p:blipFill>
        <p:spPr/>
      </p:pic>
      <p:sp>
        <p:nvSpPr>
          <p:cNvPr id="3" name="Textplatzhalter 2"/>
          <p:cNvSpPr>
            <a:spLocks noGrp="1"/>
          </p:cNvSpPr>
          <p:nvPr>
            <p:ph type="body" sz="quarter" idx="11"/>
          </p:nvPr>
        </p:nvSpPr>
        <p:spPr/>
        <p:txBody>
          <a:bodyPr/>
          <a:lstStyle/>
          <a:p>
            <a:r>
              <a:rPr lang="en-US" altLang="ja-JP" dirty="0"/>
              <a:t>Embedded Systems</a:t>
            </a:r>
          </a:p>
          <a:p>
            <a:pPr lvl="1"/>
            <a:r>
              <a:rPr lang="en-US" altLang="ja-JP" dirty="0"/>
              <a:t>Based on Cortex-M4 and the Renesas Synergy Platform</a:t>
            </a:r>
          </a:p>
        </p:txBody>
      </p:sp>
      <p:sp>
        <p:nvSpPr>
          <p:cNvPr id="4" name="Textplatzhalter 3"/>
          <p:cNvSpPr>
            <a:spLocks noGrp="1"/>
          </p:cNvSpPr>
          <p:nvPr>
            <p:ph type="body" sz="quarter" idx="13"/>
          </p:nvPr>
        </p:nvSpPr>
        <p:spPr>
          <a:xfrm>
            <a:off x="1080000" y="2700000"/>
            <a:ext cx="5040000" cy="1840843"/>
          </a:xfrm>
        </p:spPr>
        <p:txBody>
          <a:bodyPr/>
          <a:lstStyle/>
          <a:p>
            <a:r>
              <a:rPr lang="en-US" dirty="0"/>
              <a:t>2020</a:t>
            </a:r>
          </a:p>
          <a:p>
            <a:r>
              <a:rPr lang="en-US" dirty="0"/>
              <a:t>Prof. Douglas </a:t>
            </a:r>
            <a:r>
              <a:rPr lang="en-US" dirty="0" err="1"/>
              <a:t>Renaux</a:t>
            </a:r>
            <a:r>
              <a:rPr lang="en-US" dirty="0"/>
              <a:t>, PhD</a:t>
            </a:r>
            <a:br>
              <a:rPr lang="en-US" dirty="0"/>
            </a:br>
            <a:r>
              <a:rPr lang="en-US" dirty="0"/>
              <a:t>Prof. Robson </a:t>
            </a:r>
            <a:r>
              <a:rPr lang="en-US" dirty="0" err="1"/>
              <a:t>Linhares</a:t>
            </a:r>
            <a:r>
              <a:rPr lang="en-US" dirty="0"/>
              <a:t>, Dr.</a:t>
            </a:r>
          </a:p>
          <a:p>
            <a:r>
              <a:rPr lang="en-US" dirty="0"/>
              <a:t>UTFPR / </a:t>
            </a:r>
            <a:r>
              <a:rPr lang="en-US" dirty="0" err="1"/>
              <a:t>esystech</a:t>
            </a:r>
            <a:endParaRPr lang="en-US" dirty="0"/>
          </a:p>
          <a:p>
            <a:endParaRPr lang="en-US" dirty="0"/>
          </a:p>
          <a:p>
            <a:r>
              <a:rPr lang="en-US" dirty="0"/>
              <a:t>Renesas Electronics Corporation</a:t>
            </a:r>
          </a:p>
        </p:txBody>
      </p:sp>
    </p:spTree>
    <p:extLst>
      <p:ext uri="{BB962C8B-B14F-4D97-AF65-F5344CB8AC3E}">
        <p14:creationId xmlns:p14="http://schemas.microsoft.com/office/powerpoint/2010/main" val="3881334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a:t>Characteristics of Embedded Systems (1/4)</a:t>
            </a:r>
            <a:endParaRPr kumimoji="1" lang="en-US" dirty="0"/>
          </a:p>
        </p:txBody>
      </p:sp>
      <p:sp>
        <p:nvSpPr>
          <p:cNvPr id="4" name="コンテンツ プレースホルダー 3"/>
          <p:cNvSpPr>
            <a:spLocks noGrp="1"/>
          </p:cNvSpPr>
          <p:nvPr>
            <p:ph idx="1"/>
          </p:nvPr>
        </p:nvSpPr>
        <p:spPr>
          <a:xfrm>
            <a:off x="468000" y="1424991"/>
            <a:ext cx="11244574" cy="2847446"/>
          </a:xfrm>
        </p:spPr>
        <p:txBody>
          <a:bodyPr/>
          <a:lstStyle/>
          <a:p>
            <a:pPr marL="0" lvl="1" indent="0">
              <a:lnSpc>
                <a:spcPct val="150000"/>
              </a:lnSpc>
              <a:buNone/>
            </a:pPr>
            <a:r>
              <a:rPr lang="en-US" dirty="0"/>
              <a:t>Typical characteristics of an Embedded System are:</a:t>
            </a:r>
          </a:p>
          <a:p>
            <a:pPr marL="342900" lvl="1" indent="-342900">
              <a:lnSpc>
                <a:spcPct val="150000"/>
              </a:lnSpc>
              <a:buFont typeface="+mj-lt"/>
              <a:buAutoNum type="arabicPeriod"/>
            </a:pPr>
            <a:r>
              <a:rPr lang="en-US" b="1" dirty="0"/>
              <a:t>Microcontroller based system</a:t>
            </a:r>
            <a:r>
              <a:rPr lang="en-US" dirty="0"/>
              <a:t> consisting of a processor, </a:t>
            </a:r>
            <a:br>
              <a:rPr lang="en-US" dirty="0"/>
            </a:br>
            <a:r>
              <a:rPr lang="en-US" dirty="0"/>
              <a:t>non-volatile memory (Flash), volatile memory (RAM), and a large number of inputs and output interfaces as well as communication channels.</a:t>
            </a:r>
          </a:p>
          <a:p>
            <a:pPr marL="342900" lvl="1" indent="-342900">
              <a:lnSpc>
                <a:spcPct val="150000"/>
              </a:lnSpc>
              <a:buFont typeface="+mj-lt"/>
              <a:buAutoNum type="arabicPeriod"/>
            </a:pPr>
            <a:r>
              <a:rPr lang="en-US" b="1" dirty="0"/>
              <a:t>Cost effective implementations </a:t>
            </a:r>
            <a:r>
              <a:rPr lang="en-US" dirty="0"/>
              <a:t>as many device architectures are cost-driven.</a:t>
            </a:r>
          </a:p>
          <a:p>
            <a:pPr marL="342900" lvl="1" indent="-342900">
              <a:lnSpc>
                <a:spcPct val="150000"/>
              </a:lnSpc>
              <a:buFont typeface="+mj-lt"/>
              <a:buAutoNum type="arabicPeriod"/>
            </a:pPr>
            <a:r>
              <a:rPr lang="en-US" b="1" dirty="0"/>
              <a:t>Energy efficient solutions</a:t>
            </a:r>
            <a:r>
              <a:rPr lang="en-US" dirty="0"/>
              <a:t> as many devices are battery powered. Current trend is to develop battery-less devices that harvest energy from the environment.</a:t>
            </a:r>
          </a:p>
        </p:txBody>
      </p:sp>
    </p:spTree>
    <p:extLst>
      <p:ext uri="{BB962C8B-B14F-4D97-AF65-F5344CB8AC3E}">
        <p14:creationId xmlns:p14="http://schemas.microsoft.com/office/powerpoint/2010/main" val="35146582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5" name="Content Placeholder 4">
            <a:extLst>
              <a:ext uri="{FF2B5EF4-FFF2-40B4-BE49-F238E27FC236}">
                <a16:creationId xmlns="" xmlns:a16="http://schemas.microsoft.com/office/drawing/2014/main" id="{2D640D1F-7813-4CCA-B3A5-F4FA63E1AA30}"/>
              </a:ext>
            </a:extLst>
          </p:cNvPr>
          <p:cNvSpPr>
            <a:spLocks noGrp="1"/>
          </p:cNvSpPr>
          <p:nvPr>
            <p:ph idx="1"/>
          </p:nvPr>
        </p:nvSpPr>
        <p:spPr>
          <a:xfrm>
            <a:off x="468000" y="1424991"/>
            <a:ext cx="11244574" cy="268279"/>
          </a:xfrm>
        </p:spPr>
        <p:txBody>
          <a:bodyPr/>
          <a:lstStyle/>
          <a:p>
            <a:r>
              <a:rPr lang="de-DE" b="1" dirty="0" err="1"/>
              <a:t>Arithmetic</a:t>
            </a:r>
            <a:r>
              <a:rPr lang="de-DE" b="1" dirty="0"/>
              <a:t> </a:t>
            </a:r>
            <a:r>
              <a:rPr lang="de-DE" b="1" dirty="0" err="1"/>
              <a:t>instructions</a:t>
            </a:r>
            <a:endParaRPr lang="en-US" b="1" dirty="0"/>
          </a:p>
        </p:txBody>
      </p:sp>
      <p:graphicFrame>
        <p:nvGraphicFramePr>
          <p:cNvPr id="6" name="Table 5">
            <a:extLst>
              <a:ext uri="{FF2B5EF4-FFF2-40B4-BE49-F238E27FC236}">
                <a16:creationId xmlns="" xmlns:a16="http://schemas.microsoft.com/office/drawing/2014/main" id="{7613C048-43B2-44F3-AE1D-201BBB2302B2}"/>
              </a:ext>
            </a:extLst>
          </p:cNvPr>
          <p:cNvGraphicFramePr>
            <a:graphicFrameLocks noGrp="1"/>
          </p:cNvGraphicFramePr>
          <p:nvPr>
            <p:extLst>
              <p:ext uri="{D42A27DB-BD31-4B8C-83A1-F6EECF244321}">
                <p14:modId xmlns:p14="http://schemas.microsoft.com/office/powerpoint/2010/main" val="3206009757"/>
              </p:ext>
            </p:extLst>
          </p:nvPr>
        </p:nvGraphicFramePr>
        <p:xfrm>
          <a:off x="459119" y="1844824"/>
          <a:ext cx="11253455" cy="4083304"/>
        </p:xfrm>
        <a:graphic>
          <a:graphicData uri="http://schemas.openxmlformats.org/drawingml/2006/table">
            <a:tbl>
              <a:tblPr firstRow="1" bandRow="1">
                <a:tableStyleId>{5C22544A-7EE6-4342-B048-85BDC9FD1C3A}</a:tableStyleId>
              </a:tblPr>
              <a:tblGrid>
                <a:gridCol w="2346441">
                  <a:extLst>
                    <a:ext uri="{9D8B030D-6E8A-4147-A177-3AD203B41FA5}">
                      <a16:colId xmlns="" xmlns:a16="http://schemas.microsoft.com/office/drawing/2014/main" val="1703403938"/>
                    </a:ext>
                  </a:extLst>
                </a:gridCol>
                <a:gridCol w="6623361">
                  <a:extLst>
                    <a:ext uri="{9D8B030D-6E8A-4147-A177-3AD203B41FA5}">
                      <a16:colId xmlns="" xmlns:a16="http://schemas.microsoft.com/office/drawing/2014/main" val="1188298465"/>
                    </a:ext>
                  </a:extLst>
                </a:gridCol>
                <a:gridCol w="2283653">
                  <a:extLst>
                    <a:ext uri="{9D8B030D-6E8A-4147-A177-3AD203B41FA5}">
                      <a16:colId xmlns="" xmlns:a16="http://schemas.microsoft.com/office/drawing/2014/main" val="2836685143"/>
                    </a:ext>
                  </a:extLst>
                </a:gridCol>
              </a:tblGrid>
              <a:tr h="370840">
                <a:tc>
                  <a:txBody>
                    <a:bodyPr/>
                    <a:lstStyle/>
                    <a:p>
                      <a:pPr>
                        <a:lnSpc>
                          <a:spcPct val="107000"/>
                        </a:lnSpc>
                        <a:spcAft>
                          <a:spcPts val="0"/>
                        </a:spcAft>
                      </a:pPr>
                      <a:r>
                        <a:rPr lang="en-US" sz="1800" b="1" dirty="0">
                          <a:effectLst/>
                          <a:latin typeface="Arial-BoldMT"/>
                          <a:ea typeface="Calibri" panose="020F0502020204030204" pitchFamily="34" charset="0"/>
                          <a:cs typeface="Arial-BoldMT"/>
                        </a:rPr>
                        <a:t>Instruction</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b="1" dirty="0">
                          <a:effectLst/>
                          <a:latin typeface="Arial-BoldMT"/>
                          <a:ea typeface="Calibri" panose="020F0502020204030204" pitchFamily="34" charset="0"/>
                          <a:cs typeface="Arial-BoldMT"/>
                        </a:rPr>
                        <a:t> Description </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Action</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783097123"/>
                  </a:ext>
                </a:extLst>
              </a:tr>
              <a:tr h="370840">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ADD Rd, Rn, </a:t>
                      </a:r>
                      <a:r>
                        <a:rPr lang="en-US" sz="1600" dirty="0" err="1">
                          <a:effectLst/>
                          <a:latin typeface="+mn-lt"/>
                          <a:ea typeface="Calibri" panose="020F0502020204030204" pitchFamily="34" charset="0"/>
                          <a:cs typeface="Times New Roman" panose="02020603050405020304" pitchFamily="18" charset="0"/>
                        </a:rPr>
                        <a:t>Op2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Add a register to </a:t>
                      </a:r>
                      <a:r>
                        <a:rPr lang="en-US" sz="1600" dirty="0" err="1">
                          <a:effectLst/>
                          <a:latin typeface="+mn-lt"/>
                          <a:ea typeface="Calibri" panose="020F0502020204030204" pitchFamily="34" charset="0"/>
                          <a:cs typeface="Times New Roman" panose="02020603050405020304" pitchFamily="18" charset="0"/>
                        </a:rPr>
                        <a:t>Operand2</a:t>
                      </a:r>
                      <a:r>
                        <a:rPr lang="en-US" sz="1600" dirty="0">
                          <a:effectLst/>
                          <a:latin typeface="+mn-lt"/>
                          <a:ea typeface="Calibri" panose="020F0502020204030204" pitchFamily="34" charset="0"/>
                          <a:cs typeface="Times New Roman" panose="02020603050405020304" pitchFamily="18" charset="0"/>
                        </a:rPr>
                        <a:t> </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Rd = Rn + </a:t>
                      </a:r>
                      <a:r>
                        <a:rPr lang="en-US" sz="1600" dirty="0" err="1">
                          <a:effectLst/>
                          <a:latin typeface="+mn-lt"/>
                          <a:ea typeface="Calibri" panose="020F0502020204030204" pitchFamily="34" charset="0"/>
                          <a:cs typeface="Times New Roman" panose="02020603050405020304" pitchFamily="18" charset="0"/>
                        </a:rPr>
                        <a:t>Op2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5444592"/>
                  </a:ext>
                </a:extLst>
              </a:tr>
              <a:tr h="370840">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ADC Rd, Rn, </a:t>
                      </a:r>
                      <a:r>
                        <a:rPr lang="en-US" sz="1600" dirty="0" err="1">
                          <a:effectLst/>
                          <a:latin typeface="+mn-lt"/>
                          <a:ea typeface="Calibri" panose="020F0502020204030204" pitchFamily="34" charset="0"/>
                          <a:cs typeface="Times New Roman" panose="02020603050405020304" pitchFamily="18" charset="0"/>
                        </a:rPr>
                        <a:t>Op2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Add a register to </a:t>
                      </a:r>
                      <a:r>
                        <a:rPr lang="en-US" sz="1600" dirty="0" err="1">
                          <a:effectLst/>
                          <a:latin typeface="+mn-lt"/>
                          <a:ea typeface="Calibri" panose="020F0502020204030204" pitchFamily="34" charset="0"/>
                          <a:cs typeface="Times New Roman" panose="02020603050405020304" pitchFamily="18" charset="0"/>
                        </a:rPr>
                        <a:t>Operand2</a:t>
                      </a:r>
                      <a:r>
                        <a:rPr lang="en-US" sz="1600" dirty="0">
                          <a:effectLst/>
                          <a:latin typeface="+mn-lt"/>
                          <a:ea typeface="Calibri" panose="020F0502020204030204" pitchFamily="34" charset="0"/>
                          <a:cs typeface="Times New Roman" panose="02020603050405020304" pitchFamily="18" charset="0"/>
                        </a:rPr>
                        <a:t> and to Carry</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Rd = Rn + </a:t>
                      </a:r>
                      <a:r>
                        <a:rPr lang="en-US" sz="1600" dirty="0" err="1">
                          <a:effectLst/>
                          <a:latin typeface="+mn-lt"/>
                          <a:ea typeface="Calibri" panose="020F0502020204030204" pitchFamily="34" charset="0"/>
                          <a:cs typeface="Times New Roman" panose="02020603050405020304" pitchFamily="18" charset="0"/>
                        </a:rPr>
                        <a:t>Op2</a:t>
                      </a:r>
                      <a:r>
                        <a:rPr lang="en-US" sz="1600" dirty="0">
                          <a:effectLst/>
                          <a:latin typeface="+mn-lt"/>
                          <a:ea typeface="Calibri" panose="020F0502020204030204" pitchFamily="34" charset="0"/>
                          <a:cs typeface="Times New Roman" panose="02020603050405020304" pitchFamily="18" charset="0"/>
                        </a:rPr>
                        <a:t> + CY</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923843261"/>
                  </a:ext>
                </a:extLst>
              </a:tr>
              <a:tr h="370840">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SUB Rd, Rn, </a:t>
                      </a:r>
                      <a:r>
                        <a:rPr lang="en-US" sz="1600" dirty="0" err="1">
                          <a:effectLst/>
                          <a:latin typeface="+mn-lt"/>
                          <a:ea typeface="Calibri" panose="020F0502020204030204" pitchFamily="34" charset="0"/>
                          <a:cs typeface="Times New Roman" panose="02020603050405020304" pitchFamily="18" charset="0"/>
                        </a:rPr>
                        <a:t>Op2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Subtract from a register the </a:t>
                      </a:r>
                      <a:r>
                        <a:rPr lang="en-US" sz="1600" dirty="0" err="1">
                          <a:effectLst/>
                          <a:latin typeface="+mn-lt"/>
                          <a:ea typeface="Calibri" panose="020F0502020204030204" pitchFamily="34" charset="0"/>
                          <a:cs typeface="Times New Roman" panose="02020603050405020304" pitchFamily="18" charset="0"/>
                        </a:rPr>
                        <a:t>Operand2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Rd = Rn - </a:t>
                      </a:r>
                      <a:r>
                        <a:rPr lang="en-US" sz="1600" dirty="0" err="1">
                          <a:effectLst/>
                          <a:latin typeface="+mn-lt"/>
                          <a:ea typeface="Calibri" panose="020F0502020204030204" pitchFamily="34" charset="0"/>
                          <a:cs typeface="Times New Roman" panose="02020603050405020304" pitchFamily="18" charset="0"/>
                        </a:rPr>
                        <a:t>Op2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685144"/>
                  </a:ext>
                </a:extLst>
              </a:tr>
              <a:tr h="370840">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SBC Rd, Rn, </a:t>
                      </a:r>
                      <a:r>
                        <a:rPr lang="en-US" sz="1600" dirty="0" err="1">
                          <a:effectLst/>
                          <a:latin typeface="+mn-lt"/>
                          <a:ea typeface="Calibri" panose="020F0502020204030204" pitchFamily="34" charset="0"/>
                          <a:cs typeface="Times New Roman" panose="02020603050405020304" pitchFamily="18" charset="0"/>
                        </a:rPr>
                        <a:t>Op2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Subtract from a register the </a:t>
                      </a:r>
                      <a:r>
                        <a:rPr lang="en-US" sz="1600" dirty="0" err="1">
                          <a:effectLst/>
                          <a:latin typeface="+mn-lt"/>
                          <a:ea typeface="Calibri" panose="020F0502020204030204" pitchFamily="34" charset="0"/>
                          <a:cs typeface="Times New Roman" panose="02020603050405020304" pitchFamily="18" charset="0"/>
                        </a:rPr>
                        <a:t>Operand2</a:t>
                      </a:r>
                      <a:r>
                        <a:rPr lang="en-US" sz="1600" dirty="0">
                          <a:effectLst/>
                          <a:latin typeface="+mn-lt"/>
                          <a:ea typeface="Calibri" panose="020F0502020204030204" pitchFamily="34" charset="0"/>
                          <a:cs typeface="Times New Roman" panose="02020603050405020304" pitchFamily="18" charset="0"/>
                        </a:rPr>
                        <a:t> and the Borrow (negation of Carry)</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20000"/>
                        </a:lnSpc>
                        <a:spcBef>
                          <a:spcPts val="300"/>
                        </a:spcBef>
                        <a:spcAft>
                          <a:spcPts val="300"/>
                        </a:spcAft>
                        <a:buClrTx/>
                        <a:buSzTx/>
                        <a:buFontTx/>
                        <a:buNone/>
                        <a:tabLst/>
                        <a:defRPr/>
                      </a:pPr>
                      <a:r>
                        <a:rPr lang="en-US" sz="1600" dirty="0">
                          <a:effectLst/>
                          <a:latin typeface="+mn-lt"/>
                          <a:ea typeface="Calibri" panose="020F0502020204030204" pitchFamily="34" charset="0"/>
                          <a:cs typeface="Times New Roman" panose="02020603050405020304" pitchFamily="18" charset="0"/>
                        </a:rPr>
                        <a:t>Rd = Rn - </a:t>
                      </a:r>
                      <a:r>
                        <a:rPr lang="en-US" sz="1600" dirty="0" err="1">
                          <a:effectLst/>
                          <a:latin typeface="+mn-lt"/>
                          <a:ea typeface="Calibri" panose="020F0502020204030204" pitchFamily="34" charset="0"/>
                          <a:cs typeface="Times New Roman" panose="02020603050405020304" pitchFamily="18" charset="0"/>
                        </a:rPr>
                        <a:t>Op2</a:t>
                      </a:r>
                      <a:r>
                        <a:rPr lang="en-US" sz="1600" dirty="0">
                          <a:effectLst/>
                          <a:latin typeface="+mn-lt"/>
                          <a:ea typeface="Calibri" panose="020F0502020204030204" pitchFamily="34" charset="0"/>
                          <a:cs typeface="Times New Roman" panose="02020603050405020304" pitchFamily="18" charset="0"/>
                        </a:rPr>
                        <a:t> - /CY</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177091849"/>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RSB</a:t>
                      </a:r>
                      <a:r>
                        <a:rPr lang="en-US" sz="1600" dirty="0">
                          <a:effectLst/>
                          <a:latin typeface="+mn-lt"/>
                          <a:ea typeface="Calibri" panose="020F0502020204030204" pitchFamily="34" charset="0"/>
                          <a:cs typeface="Times New Roman" panose="02020603050405020304" pitchFamily="18" charset="0"/>
                        </a:rPr>
                        <a:t> Rd, Rn, </a:t>
                      </a:r>
                      <a:r>
                        <a:rPr lang="en-US" sz="1600" dirty="0" err="1">
                          <a:effectLst/>
                          <a:latin typeface="+mn-lt"/>
                          <a:ea typeface="Calibri" panose="020F0502020204030204" pitchFamily="34" charset="0"/>
                          <a:cs typeface="Times New Roman" panose="02020603050405020304" pitchFamily="18" charset="0"/>
                        </a:rPr>
                        <a:t>Op2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Subtract from </a:t>
                      </a:r>
                      <a:r>
                        <a:rPr lang="en-US" sz="1600" dirty="0" err="1">
                          <a:effectLst/>
                          <a:latin typeface="+mn-lt"/>
                          <a:ea typeface="Calibri" panose="020F0502020204030204" pitchFamily="34" charset="0"/>
                          <a:cs typeface="Times New Roman" panose="02020603050405020304" pitchFamily="18" charset="0"/>
                        </a:rPr>
                        <a:t>Operand2</a:t>
                      </a:r>
                      <a:r>
                        <a:rPr lang="en-US" sz="1600" dirty="0">
                          <a:effectLst/>
                          <a:latin typeface="+mn-lt"/>
                          <a:ea typeface="Calibri" panose="020F0502020204030204" pitchFamily="34" charset="0"/>
                          <a:cs typeface="Times New Roman" panose="02020603050405020304" pitchFamily="18" charset="0"/>
                        </a:rPr>
                        <a:t> a register</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20000"/>
                        </a:lnSpc>
                        <a:spcBef>
                          <a:spcPts val="300"/>
                        </a:spcBef>
                        <a:spcAft>
                          <a:spcPts val="300"/>
                        </a:spcAft>
                        <a:buClrTx/>
                        <a:buSzTx/>
                        <a:buFontTx/>
                        <a:buNone/>
                        <a:tabLst/>
                        <a:defRPr/>
                      </a:pPr>
                      <a:r>
                        <a:rPr lang="en-US" sz="1600" dirty="0">
                          <a:effectLst/>
                          <a:latin typeface="+mn-lt"/>
                          <a:ea typeface="Calibri" panose="020F0502020204030204" pitchFamily="34" charset="0"/>
                          <a:cs typeface="Times New Roman" panose="02020603050405020304" pitchFamily="18" charset="0"/>
                        </a:rPr>
                        <a:t>Rd = </a:t>
                      </a:r>
                      <a:r>
                        <a:rPr lang="en-US" sz="1600" dirty="0" err="1">
                          <a:effectLst/>
                          <a:latin typeface="+mn-lt"/>
                          <a:ea typeface="Calibri" panose="020F0502020204030204" pitchFamily="34" charset="0"/>
                          <a:cs typeface="Times New Roman" panose="02020603050405020304" pitchFamily="18" charset="0"/>
                        </a:rPr>
                        <a:t>Op2</a:t>
                      </a:r>
                      <a:r>
                        <a:rPr lang="en-US" sz="1600" dirty="0">
                          <a:effectLst/>
                          <a:latin typeface="+mn-lt"/>
                          <a:ea typeface="Calibri" panose="020F0502020204030204" pitchFamily="34" charset="0"/>
                          <a:cs typeface="Times New Roman" panose="02020603050405020304" pitchFamily="18" charset="0"/>
                        </a:rPr>
                        <a:t> - Rn</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899899080"/>
                  </a:ext>
                </a:extLst>
              </a:tr>
              <a:tr h="370840">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RSC Rd, Rn, </a:t>
                      </a:r>
                      <a:r>
                        <a:rPr lang="en-US" sz="1600" dirty="0" err="1">
                          <a:effectLst/>
                          <a:latin typeface="+mn-lt"/>
                          <a:ea typeface="Calibri" panose="020F0502020204030204" pitchFamily="34" charset="0"/>
                          <a:cs typeface="Times New Roman" panose="02020603050405020304" pitchFamily="18" charset="0"/>
                        </a:rPr>
                        <a:t>Op2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20000"/>
                        </a:lnSpc>
                        <a:spcBef>
                          <a:spcPts val="300"/>
                        </a:spcBef>
                        <a:spcAft>
                          <a:spcPts val="300"/>
                        </a:spcAft>
                        <a:buClrTx/>
                        <a:buSzTx/>
                        <a:buFontTx/>
                        <a:buNone/>
                        <a:tabLst/>
                        <a:defRPr/>
                      </a:pPr>
                      <a:r>
                        <a:rPr lang="en-US" sz="1600" dirty="0">
                          <a:effectLst/>
                          <a:latin typeface="+mn-lt"/>
                          <a:ea typeface="Calibri" panose="020F0502020204030204" pitchFamily="34" charset="0"/>
                          <a:cs typeface="Times New Roman" panose="02020603050405020304" pitchFamily="18" charset="0"/>
                        </a:rPr>
                        <a:t>Subtract from </a:t>
                      </a:r>
                      <a:r>
                        <a:rPr lang="en-US" sz="1600" dirty="0" err="1">
                          <a:effectLst/>
                          <a:latin typeface="+mn-lt"/>
                          <a:ea typeface="Calibri" panose="020F0502020204030204" pitchFamily="34" charset="0"/>
                          <a:cs typeface="Times New Roman" panose="02020603050405020304" pitchFamily="18" charset="0"/>
                        </a:rPr>
                        <a:t>Operand2</a:t>
                      </a:r>
                      <a:r>
                        <a:rPr lang="en-US" sz="1600" dirty="0">
                          <a:effectLst/>
                          <a:latin typeface="+mn-lt"/>
                          <a:ea typeface="Calibri" panose="020F0502020204030204" pitchFamily="34" charset="0"/>
                          <a:cs typeface="Times New Roman" panose="02020603050405020304" pitchFamily="18" charset="0"/>
                        </a:rPr>
                        <a:t> a register</a:t>
                      </a:r>
                      <a:r>
                        <a:rPr lang="pt-BR" sz="1600" dirty="0">
                          <a:effectLst/>
                          <a:latin typeface="+mn-lt"/>
                          <a:ea typeface="Calibri" panose="020F0502020204030204" pitchFamily="34" charset="0"/>
                          <a:cs typeface="Times New Roman" panose="02020603050405020304" pitchFamily="18" charset="0"/>
                        </a:rPr>
                        <a:t> </a:t>
                      </a:r>
                      <a:r>
                        <a:rPr lang="pt-BR" sz="1600" dirty="0" err="1">
                          <a:effectLst/>
                          <a:latin typeface="+mn-lt"/>
                          <a:ea typeface="Calibri" panose="020F0502020204030204" pitchFamily="34" charset="0"/>
                          <a:cs typeface="Times New Roman" panose="02020603050405020304" pitchFamily="18" charset="0"/>
                        </a:rPr>
                        <a:t>and</a:t>
                      </a:r>
                      <a:r>
                        <a:rPr lang="pt-BR" sz="1600" dirty="0">
                          <a:effectLst/>
                          <a:latin typeface="+mn-lt"/>
                          <a:ea typeface="Calibri" panose="020F0502020204030204" pitchFamily="34" charset="0"/>
                          <a:cs typeface="Times New Roman" panose="02020603050405020304" pitchFamily="18" charset="0"/>
                        </a:rPr>
                        <a:t> </a:t>
                      </a:r>
                      <a:r>
                        <a:rPr lang="pt-BR" sz="1600" dirty="0" err="1">
                          <a:effectLst/>
                          <a:latin typeface="+mn-lt"/>
                          <a:ea typeface="Calibri" panose="020F0502020204030204" pitchFamily="34" charset="0"/>
                          <a:cs typeface="Times New Roman" panose="02020603050405020304" pitchFamily="18" charset="0"/>
                        </a:rPr>
                        <a:t>the</a:t>
                      </a:r>
                      <a:r>
                        <a:rPr lang="pt-BR" sz="1600" dirty="0">
                          <a:effectLst/>
                          <a:latin typeface="+mn-lt"/>
                          <a:ea typeface="Calibri" panose="020F0502020204030204" pitchFamily="34" charset="0"/>
                          <a:cs typeface="Times New Roman" panose="02020603050405020304" pitchFamily="18" charset="0"/>
                        </a:rPr>
                        <a:t> </a:t>
                      </a:r>
                      <a:r>
                        <a:rPr lang="pt-BR" sz="1600" dirty="0" err="1">
                          <a:effectLst/>
                          <a:latin typeface="+mn-lt"/>
                          <a:ea typeface="Calibri" panose="020F0502020204030204" pitchFamily="34" charset="0"/>
                          <a:cs typeface="Times New Roman" panose="02020603050405020304" pitchFamily="18" charset="0"/>
                        </a:rPr>
                        <a:t>Borrow</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20000"/>
                        </a:lnSpc>
                        <a:spcBef>
                          <a:spcPts val="300"/>
                        </a:spcBef>
                        <a:spcAft>
                          <a:spcPts val="300"/>
                        </a:spcAft>
                        <a:buClrTx/>
                        <a:buSzTx/>
                        <a:buFontTx/>
                        <a:buNone/>
                        <a:tabLst/>
                        <a:defRPr/>
                      </a:pPr>
                      <a:r>
                        <a:rPr lang="en-US" sz="1600" dirty="0">
                          <a:effectLst/>
                          <a:latin typeface="+mn-lt"/>
                          <a:ea typeface="Calibri" panose="020F0502020204030204" pitchFamily="34" charset="0"/>
                          <a:cs typeface="Times New Roman" panose="02020603050405020304" pitchFamily="18" charset="0"/>
                        </a:rPr>
                        <a:t>Rd = </a:t>
                      </a:r>
                      <a:r>
                        <a:rPr lang="en-US" sz="1600" dirty="0" err="1">
                          <a:effectLst/>
                          <a:latin typeface="+mn-lt"/>
                          <a:ea typeface="Calibri" panose="020F0502020204030204" pitchFamily="34" charset="0"/>
                          <a:cs typeface="Times New Roman" panose="02020603050405020304" pitchFamily="18" charset="0"/>
                        </a:rPr>
                        <a:t>Op2</a:t>
                      </a:r>
                      <a:r>
                        <a:rPr lang="en-US" sz="1600" dirty="0">
                          <a:effectLst/>
                          <a:latin typeface="+mn-lt"/>
                          <a:ea typeface="Calibri" panose="020F0502020204030204" pitchFamily="34" charset="0"/>
                          <a:cs typeface="Times New Roman" panose="02020603050405020304" pitchFamily="18" charset="0"/>
                        </a:rPr>
                        <a:t> - Rn - /CY</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423255552"/>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MOV</a:t>
                      </a:r>
                      <a:r>
                        <a:rPr lang="en-US" sz="1600" dirty="0">
                          <a:effectLst/>
                          <a:latin typeface="+mn-lt"/>
                          <a:ea typeface="Calibri" panose="020F0502020204030204" pitchFamily="34" charset="0"/>
                          <a:cs typeface="Times New Roman" panose="02020603050405020304" pitchFamily="18" charset="0"/>
                        </a:rPr>
                        <a:t> Rd, </a:t>
                      </a:r>
                      <a:r>
                        <a:rPr lang="en-US" sz="1600" dirty="0" err="1">
                          <a:effectLst/>
                          <a:latin typeface="+mn-lt"/>
                          <a:ea typeface="Calibri" panose="020F0502020204030204" pitchFamily="34" charset="0"/>
                          <a:cs typeface="Times New Roman" panose="02020603050405020304" pitchFamily="18" charset="0"/>
                        </a:rPr>
                        <a:t>Op2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Move to Rd from </a:t>
                      </a:r>
                      <a:r>
                        <a:rPr lang="en-US" sz="1600" dirty="0" err="1">
                          <a:effectLst/>
                          <a:latin typeface="+mn-lt"/>
                          <a:ea typeface="Calibri" panose="020F0502020204030204" pitchFamily="34" charset="0"/>
                          <a:cs typeface="Times New Roman" panose="02020603050405020304" pitchFamily="18" charset="0"/>
                        </a:rPr>
                        <a:t>Operand2</a:t>
                      </a:r>
                      <a:r>
                        <a:rPr lang="en-US" sz="1600" dirty="0">
                          <a:effectLst/>
                          <a:latin typeface="+mn-lt"/>
                          <a:ea typeface="Calibri" panose="020F0502020204030204" pitchFamily="34" charset="0"/>
                          <a:cs typeface="Times New Roman" panose="02020603050405020304" pitchFamily="18" charset="0"/>
                        </a:rPr>
                        <a:t> (put a copy of </a:t>
                      </a:r>
                      <a:r>
                        <a:rPr lang="en-US" sz="1600" dirty="0" err="1">
                          <a:effectLst/>
                          <a:latin typeface="+mn-lt"/>
                          <a:ea typeface="Calibri" panose="020F0502020204030204" pitchFamily="34" charset="0"/>
                          <a:cs typeface="Times New Roman" panose="02020603050405020304" pitchFamily="18" charset="0"/>
                        </a:rPr>
                        <a:t>Operand2</a:t>
                      </a:r>
                      <a:r>
                        <a:rPr lang="en-US" sz="1600" dirty="0">
                          <a:effectLst/>
                          <a:latin typeface="+mn-lt"/>
                          <a:ea typeface="Calibri" panose="020F0502020204030204" pitchFamily="34" charset="0"/>
                          <a:cs typeface="Times New Roman" panose="02020603050405020304" pitchFamily="18" charset="0"/>
                        </a:rPr>
                        <a:t> into Rd)</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Rd = </a:t>
                      </a:r>
                      <a:r>
                        <a:rPr lang="en-US" sz="1600" dirty="0" err="1">
                          <a:effectLst/>
                          <a:latin typeface="+mn-lt"/>
                          <a:ea typeface="Calibri" panose="020F0502020204030204" pitchFamily="34" charset="0"/>
                          <a:cs typeface="Times New Roman" panose="02020603050405020304" pitchFamily="18" charset="0"/>
                        </a:rPr>
                        <a:t>Op2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73545419"/>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MVN</a:t>
                      </a:r>
                      <a:r>
                        <a:rPr lang="en-US" sz="1600" dirty="0">
                          <a:effectLst/>
                          <a:latin typeface="+mn-lt"/>
                          <a:ea typeface="Calibri" panose="020F0502020204030204" pitchFamily="34" charset="0"/>
                          <a:cs typeface="Times New Roman" panose="02020603050405020304" pitchFamily="18" charset="0"/>
                        </a:rPr>
                        <a:t> Rd, </a:t>
                      </a:r>
                      <a:r>
                        <a:rPr lang="en-US" sz="1600" dirty="0" err="1">
                          <a:effectLst/>
                          <a:latin typeface="+mn-lt"/>
                          <a:ea typeface="Calibri" panose="020F0502020204030204" pitchFamily="34" charset="0"/>
                          <a:cs typeface="Times New Roman" panose="02020603050405020304" pitchFamily="18" charset="0"/>
                        </a:rPr>
                        <a:t>Op2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Move to Rd /</a:t>
                      </a:r>
                      <a:r>
                        <a:rPr lang="en-US" sz="1600" dirty="0" err="1">
                          <a:effectLst/>
                          <a:latin typeface="+mn-lt"/>
                          <a:ea typeface="Calibri" panose="020F0502020204030204" pitchFamily="34" charset="0"/>
                          <a:cs typeface="Times New Roman" panose="02020603050405020304" pitchFamily="18" charset="0"/>
                        </a:rPr>
                        <a:t>Operand2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Rd = /</a:t>
                      </a:r>
                      <a:r>
                        <a:rPr lang="en-US" sz="1600" dirty="0" err="1">
                          <a:effectLst/>
                          <a:latin typeface="+mn-lt"/>
                          <a:ea typeface="Calibri" panose="020F0502020204030204" pitchFamily="34" charset="0"/>
                          <a:cs typeface="Times New Roman" panose="02020603050405020304" pitchFamily="18" charset="0"/>
                        </a:rPr>
                        <a:t>Op2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248174003"/>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MOVT</a:t>
                      </a:r>
                      <a:r>
                        <a:rPr lang="en-US" sz="1600" dirty="0">
                          <a:effectLst/>
                          <a:latin typeface="+mn-lt"/>
                          <a:ea typeface="Calibri" panose="020F0502020204030204" pitchFamily="34" charset="0"/>
                          <a:cs typeface="Times New Roman" panose="02020603050405020304" pitchFamily="18" charset="0"/>
                        </a:rPr>
                        <a:t> Rd,&lt;</a:t>
                      </a:r>
                      <a:r>
                        <a:rPr lang="en-US" sz="1600" dirty="0" err="1">
                          <a:effectLst/>
                          <a:latin typeface="+mn-lt"/>
                          <a:ea typeface="Calibri" panose="020F0502020204030204" pitchFamily="34" charset="0"/>
                          <a:cs typeface="Times New Roman" panose="02020603050405020304" pitchFamily="18" charset="0"/>
                        </a:rPr>
                        <a:t>imm16</a:t>
                      </a:r>
                      <a:r>
                        <a:rPr lang="en-US" sz="1600" dirty="0">
                          <a:effectLst/>
                          <a:latin typeface="+mn-lt"/>
                          <a:ea typeface="Calibri" panose="020F0502020204030204" pitchFamily="34" charset="0"/>
                          <a:cs typeface="Times New Roman" panose="02020603050405020304" pitchFamily="18" charset="0"/>
                        </a:rPr>
                        <a:t>&gt;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Move to Rd[31:16] from </a:t>
                      </a:r>
                      <a:r>
                        <a:rPr lang="en-US" sz="1600" dirty="0" err="1">
                          <a:effectLst/>
                          <a:latin typeface="+mn-lt"/>
                          <a:ea typeface="Calibri" panose="020F0502020204030204" pitchFamily="34" charset="0"/>
                          <a:cs typeface="Times New Roman" panose="02020603050405020304" pitchFamily="18" charset="0"/>
                        </a:rPr>
                        <a:t>imm16</a:t>
                      </a:r>
                      <a:r>
                        <a:rPr lang="en-US" sz="1600" dirty="0">
                          <a:effectLst/>
                          <a:latin typeface="+mn-lt"/>
                          <a:ea typeface="Calibri" panose="020F0502020204030204" pitchFamily="34" charset="0"/>
                          <a:cs typeface="Times New Roman" panose="02020603050405020304" pitchFamily="18" charset="0"/>
                        </a:rPr>
                        <a:t>. Lower bits of Rd are unaffected</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Rd[31:16] = </a:t>
                      </a:r>
                      <a:r>
                        <a:rPr lang="en-US" sz="1600" dirty="0" err="1">
                          <a:effectLst/>
                          <a:latin typeface="+mn-lt"/>
                          <a:ea typeface="Calibri" panose="020F0502020204030204" pitchFamily="34" charset="0"/>
                          <a:cs typeface="Times New Roman" panose="02020603050405020304" pitchFamily="18" charset="0"/>
                        </a:rPr>
                        <a:t>imm16</a:t>
                      </a:r>
                      <a:r>
                        <a:rPr lang="en-US" sz="1600" dirty="0">
                          <a:effectLst/>
                          <a:latin typeface="+mn-lt"/>
                          <a:ea typeface="Calibri" panose="020F0502020204030204" pitchFamily="34" charset="0"/>
                          <a:cs typeface="Times New Roman" panose="02020603050405020304" pitchFamily="18" charset="0"/>
                        </a:rPr>
                        <a:t/>
                      </a:r>
                      <a:br>
                        <a:rPr lang="en-US" sz="1600" dirty="0">
                          <a:effectLst/>
                          <a:latin typeface="+mn-lt"/>
                          <a:ea typeface="Calibri" panose="020F0502020204030204" pitchFamily="34" charset="0"/>
                          <a:cs typeface="Times New Roman" panose="02020603050405020304" pitchFamily="18" charset="0"/>
                        </a:rPr>
                      </a:br>
                      <a:r>
                        <a:rPr lang="en-US" sz="1600" dirty="0">
                          <a:effectLst/>
                          <a:latin typeface="+mn-lt"/>
                          <a:ea typeface="Calibri" panose="020F0502020204030204" pitchFamily="34" charset="0"/>
                          <a:cs typeface="Times New Roman" panose="02020603050405020304" pitchFamily="18" charset="0"/>
                        </a:rPr>
                        <a:t>Rd[15:0] unchanged</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446355962"/>
                  </a:ext>
                </a:extLst>
              </a:tr>
            </a:tbl>
          </a:graphicData>
        </a:graphic>
      </p:graphicFrame>
    </p:spTree>
    <p:extLst>
      <p:ext uri="{BB962C8B-B14F-4D97-AF65-F5344CB8AC3E}">
        <p14:creationId xmlns:p14="http://schemas.microsoft.com/office/powerpoint/2010/main" val="2723923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5" name="Content Placeholder 4">
            <a:extLst>
              <a:ext uri="{FF2B5EF4-FFF2-40B4-BE49-F238E27FC236}">
                <a16:creationId xmlns="" xmlns:a16="http://schemas.microsoft.com/office/drawing/2014/main" id="{2D640D1F-7813-4CCA-B3A5-F4FA63E1AA30}"/>
              </a:ext>
            </a:extLst>
          </p:cNvPr>
          <p:cNvSpPr>
            <a:spLocks noGrp="1"/>
          </p:cNvSpPr>
          <p:nvPr>
            <p:ph idx="1"/>
          </p:nvPr>
        </p:nvSpPr>
        <p:spPr>
          <a:xfrm>
            <a:off x="468000" y="1424991"/>
            <a:ext cx="11244574" cy="268279"/>
          </a:xfrm>
        </p:spPr>
        <p:txBody>
          <a:bodyPr/>
          <a:lstStyle/>
          <a:p>
            <a:r>
              <a:rPr lang="de-DE" b="1" dirty="0" err="1"/>
              <a:t>Compare</a:t>
            </a:r>
            <a:r>
              <a:rPr lang="de-DE" b="1" dirty="0"/>
              <a:t> and Test</a:t>
            </a:r>
            <a:endParaRPr lang="en-US" b="1" dirty="0"/>
          </a:p>
        </p:txBody>
      </p:sp>
      <p:graphicFrame>
        <p:nvGraphicFramePr>
          <p:cNvPr id="7" name="Table 6">
            <a:extLst>
              <a:ext uri="{FF2B5EF4-FFF2-40B4-BE49-F238E27FC236}">
                <a16:creationId xmlns="" xmlns:a16="http://schemas.microsoft.com/office/drawing/2014/main" id="{B7268F36-BE98-41A0-A9F1-2E03025F2D99}"/>
              </a:ext>
            </a:extLst>
          </p:cNvPr>
          <p:cNvGraphicFramePr>
            <a:graphicFrameLocks noGrp="1"/>
          </p:cNvGraphicFramePr>
          <p:nvPr>
            <p:extLst>
              <p:ext uri="{D42A27DB-BD31-4B8C-83A1-F6EECF244321}">
                <p14:modId xmlns:p14="http://schemas.microsoft.com/office/powerpoint/2010/main" val="1419978737"/>
              </p:ext>
            </p:extLst>
          </p:nvPr>
        </p:nvGraphicFramePr>
        <p:xfrm>
          <a:off x="460375" y="1844824"/>
          <a:ext cx="11252199" cy="3708400"/>
        </p:xfrm>
        <a:graphic>
          <a:graphicData uri="http://schemas.openxmlformats.org/drawingml/2006/table">
            <a:tbl>
              <a:tblPr firstRow="1" bandRow="1">
                <a:tableStyleId>{5C22544A-7EE6-4342-B048-85BDC9FD1C3A}</a:tableStyleId>
              </a:tblPr>
              <a:tblGrid>
                <a:gridCol w="2346179">
                  <a:extLst>
                    <a:ext uri="{9D8B030D-6E8A-4147-A177-3AD203B41FA5}">
                      <a16:colId xmlns="" xmlns:a16="http://schemas.microsoft.com/office/drawing/2014/main" val="1703403938"/>
                    </a:ext>
                  </a:extLst>
                </a:gridCol>
                <a:gridCol w="6622622">
                  <a:extLst>
                    <a:ext uri="{9D8B030D-6E8A-4147-A177-3AD203B41FA5}">
                      <a16:colId xmlns="" xmlns:a16="http://schemas.microsoft.com/office/drawing/2014/main" val="1188298465"/>
                    </a:ext>
                  </a:extLst>
                </a:gridCol>
                <a:gridCol w="2283398">
                  <a:extLst>
                    <a:ext uri="{9D8B030D-6E8A-4147-A177-3AD203B41FA5}">
                      <a16:colId xmlns="" xmlns:a16="http://schemas.microsoft.com/office/drawing/2014/main" val="2836685143"/>
                    </a:ext>
                  </a:extLst>
                </a:gridCol>
              </a:tblGrid>
              <a:tr h="370840">
                <a:tc>
                  <a:txBody>
                    <a:bodyPr/>
                    <a:lstStyle/>
                    <a:p>
                      <a:pPr>
                        <a:lnSpc>
                          <a:spcPct val="107000"/>
                        </a:lnSpc>
                        <a:spcAft>
                          <a:spcPts val="0"/>
                        </a:spcAft>
                      </a:pPr>
                      <a:r>
                        <a:rPr lang="en-US" sz="1800" b="1" dirty="0">
                          <a:effectLst/>
                          <a:latin typeface="Arial-BoldMT"/>
                          <a:ea typeface="Calibri" panose="020F0502020204030204" pitchFamily="34" charset="0"/>
                          <a:cs typeface="Arial-BoldMT"/>
                        </a:rPr>
                        <a:t>Instruction</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b="1" dirty="0">
                          <a:effectLst/>
                          <a:latin typeface="Arial-BoldMT"/>
                          <a:ea typeface="Calibri" panose="020F0502020204030204" pitchFamily="34" charset="0"/>
                          <a:cs typeface="Arial-BoldMT"/>
                        </a:rPr>
                        <a:t> Description </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783097123"/>
                  </a:ext>
                </a:extLst>
              </a:tr>
              <a:tr h="370840">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CMP Rn, </a:t>
                      </a:r>
                      <a:r>
                        <a:rPr lang="en-US" sz="1600" dirty="0" err="1">
                          <a:effectLst/>
                          <a:latin typeface="+mn-lt"/>
                          <a:ea typeface="Calibri" panose="020F0502020204030204" pitchFamily="34" charset="0"/>
                          <a:cs typeface="Times New Roman" panose="02020603050405020304" pitchFamily="18" charset="0"/>
                        </a:rPr>
                        <a:t>Op2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Compare: Subtract from Rn the </a:t>
                      </a:r>
                      <a:r>
                        <a:rPr lang="en-US" sz="1600" dirty="0" err="1">
                          <a:effectLst/>
                          <a:latin typeface="+mn-lt"/>
                          <a:ea typeface="Calibri" panose="020F0502020204030204" pitchFamily="34" charset="0"/>
                          <a:cs typeface="Times New Roman" panose="02020603050405020304" pitchFamily="18" charset="0"/>
                        </a:rPr>
                        <a:t>Operand2</a:t>
                      </a:r>
                      <a:r>
                        <a:rPr lang="en-US" sz="1600" dirty="0">
                          <a:effectLst/>
                          <a:latin typeface="+mn-lt"/>
                          <a:ea typeface="Calibri" panose="020F0502020204030204" pitchFamily="34" charset="0"/>
                          <a:cs typeface="Times New Roman" panose="02020603050405020304" pitchFamily="18" charset="0"/>
                        </a:rPr>
                        <a:t>, discard result, change flags</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5444592"/>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CMN</a:t>
                      </a:r>
                      <a:r>
                        <a:rPr lang="en-US" sz="1600" dirty="0">
                          <a:effectLst/>
                          <a:latin typeface="+mn-lt"/>
                          <a:ea typeface="Calibri" panose="020F0502020204030204" pitchFamily="34" charset="0"/>
                          <a:cs typeface="Times New Roman" panose="02020603050405020304" pitchFamily="18" charset="0"/>
                        </a:rPr>
                        <a:t> Rn, </a:t>
                      </a:r>
                      <a:r>
                        <a:rPr lang="en-US" sz="1600" dirty="0" err="1">
                          <a:effectLst/>
                          <a:latin typeface="+mn-lt"/>
                          <a:ea typeface="Calibri" panose="020F0502020204030204" pitchFamily="34" charset="0"/>
                          <a:cs typeface="Times New Roman" panose="02020603050405020304" pitchFamily="18" charset="0"/>
                        </a:rPr>
                        <a:t>Op2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Compare negative: Add Rn to </a:t>
                      </a:r>
                      <a:r>
                        <a:rPr lang="en-US" sz="1600" dirty="0" err="1">
                          <a:effectLst/>
                          <a:latin typeface="+mn-lt"/>
                          <a:ea typeface="Calibri" panose="020F0502020204030204" pitchFamily="34" charset="0"/>
                          <a:cs typeface="Times New Roman" panose="02020603050405020304" pitchFamily="18" charset="0"/>
                        </a:rPr>
                        <a:t>Operand2</a:t>
                      </a:r>
                      <a:r>
                        <a:rPr lang="en-US" sz="1600" dirty="0">
                          <a:effectLst/>
                          <a:latin typeface="+mn-lt"/>
                          <a:ea typeface="Calibri" panose="020F0502020204030204" pitchFamily="34" charset="0"/>
                          <a:cs typeface="Times New Roman" panose="02020603050405020304" pitchFamily="18" charset="0"/>
                        </a:rPr>
                        <a:t>, discard result, change flags</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923843261"/>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TST</a:t>
                      </a:r>
                      <a:r>
                        <a:rPr lang="en-US" sz="1600" dirty="0">
                          <a:effectLst/>
                          <a:latin typeface="+mn-lt"/>
                          <a:ea typeface="Calibri" panose="020F0502020204030204" pitchFamily="34" charset="0"/>
                          <a:cs typeface="Times New Roman" panose="02020603050405020304" pitchFamily="18" charset="0"/>
                        </a:rPr>
                        <a:t> Rn, </a:t>
                      </a:r>
                      <a:r>
                        <a:rPr lang="en-US" sz="1600" dirty="0" err="1">
                          <a:effectLst/>
                          <a:latin typeface="+mn-lt"/>
                          <a:ea typeface="Calibri" panose="020F0502020204030204" pitchFamily="34" charset="0"/>
                          <a:cs typeface="Times New Roman" panose="02020603050405020304" pitchFamily="18" charset="0"/>
                        </a:rPr>
                        <a:t>Op2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Test: Rn AND </a:t>
                      </a:r>
                      <a:r>
                        <a:rPr lang="en-US" sz="1600" dirty="0" err="1">
                          <a:effectLst/>
                          <a:latin typeface="+mn-lt"/>
                          <a:ea typeface="Calibri" panose="020F0502020204030204" pitchFamily="34" charset="0"/>
                          <a:cs typeface="Times New Roman" panose="02020603050405020304" pitchFamily="18" charset="0"/>
                        </a:rPr>
                        <a:t>Operand2</a:t>
                      </a:r>
                      <a:r>
                        <a:rPr lang="en-US" sz="1600" dirty="0">
                          <a:effectLst/>
                          <a:latin typeface="+mn-lt"/>
                          <a:ea typeface="Calibri" panose="020F0502020204030204" pitchFamily="34" charset="0"/>
                          <a:cs typeface="Times New Roman" panose="02020603050405020304" pitchFamily="18" charset="0"/>
                        </a:rPr>
                        <a:t>, discard result, change flags</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685144"/>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TEQ</a:t>
                      </a:r>
                      <a:r>
                        <a:rPr lang="en-US" sz="1600" dirty="0">
                          <a:effectLst/>
                          <a:latin typeface="+mn-lt"/>
                          <a:ea typeface="Calibri" panose="020F0502020204030204" pitchFamily="34" charset="0"/>
                          <a:cs typeface="Times New Roman" panose="02020603050405020304" pitchFamily="18" charset="0"/>
                        </a:rPr>
                        <a:t> Rn, </a:t>
                      </a:r>
                      <a:r>
                        <a:rPr lang="en-US" sz="1600" dirty="0" err="1">
                          <a:effectLst/>
                          <a:latin typeface="+mn-lt"/>
                          <a:ea typeface="Calibri" panose="020F0502020204030204" pitchFamily="34" charset="0"/>
                          <a:cs typeface="Times New Roman" panose="02020603050405020304" pitchFamily="18" charset="0"/>
                        </a:rPr>
                        <a:t>Op2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Test equivalence: Rn </a:t>
                      </a:r>
                      <a:r>
                        <a:rPr lang="en-US" sz="1600" dirty="0" err="1">
                          <a:effectLst/>
                          <a:latin typeface="+mn-lt"/>
                          <a:ea typeface="Calibri" panose="020F0502020204030204" pitchFamily="34" charset="0"/>
                          <a:cs typeface="Times New Roman" panose="02020603050405020304" pitchFamily="18" charset="0"/>
                        </a:rPr>
                        <a:t>EOR</a:t>
                      </a:r>
                      <a:r>
                        <a:rPr lang="en-US" sz="1600" dirty="0">
                          <a:effectLst/>
                          <a:latin typeface="+mn-lt"/>
                          <a:ea typeface="Calibri" panose="020F0502020204030204" pitchFamily="34" charset="0"/>
                          <a:cs typeface="Times New Roman" panose="02020603050405020304" pitchFamily="18" charset="0"/>
                        </a:rPr>
                        <a:t> </a:t>
                      </a:r>
                      <a:r>
                        <a:rPr lang="en-US" sz="1600" dirty="0" err="1">
                          <a:effectLst/>
                          <a:latin typeface="+mn-lt"/>
                          <a:ea typeface="Calibri" panose="020F0502020204030204" pitchFamily="34" charset="0"/>
                          <a:cs typeface="Times New Roman" panose="02020603050405020304" pitchFamily="18" charset="0"/>
                        </a:rPr>
                        <a:t>Operand2</a:t>
                      </a:r>
                      <a:r>
                        <a:rPr lang="en-US" sz="1600" dirty="0">
                          <a:effectLst/>
                          <a:latin typeface="+mn-lt"/>
                          <a:ea typeface="Calibri" panose="020F0502020204030204" pitchFamily="34" charset="0"/>
                          <a:cs typeface="Times New Roman" panose="02020603050405020304" pitchFamily="18" charset="0"/>
                        </a:rPr>
                        <a:t>, discard result, change flags</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20000"/>
                        </a:lnSpc>
                        <a:spcBef>
                          <a:spcPts val="300"/>
                        </a:spcBef>
                        <a:spcAft>
                          <a:spcPts val="300"/>
                        </a:spcAft>
                        <a:buClrTx/>
                        <a:buSzTx/>
                        <a:buFontTx/>
                        <a:buNone/>
                        <a:tabLst/>
                        <a:defRPr/>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177091849"/>
                  </a:ext>
                </a:extLst>
              </a:tr>
              <a:tr h="370840">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20000"/>
                        </a:lnSpc>
                        <a:spcBef>
                          <a:spcPts val="300"/>
                        </a:spcBef>
                        <a:spcAft>
                          <a:spcPts val="300"/>
                        </a:spcAft>
                        <a:buClrTx/>
                        <a:buSzTx/>
                        <a:buFontTx/>
                        <a:buNone/>
                        <a:tabLst/>
                        <a:defRPr/>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899899080"/>
                  </a:ext>
                </a:extLst>
              </a:tr>
              <a:tr h="370840">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20000"/>
                        </a:lnSpc>
                        <a:spcBef>
                          <a:spcPts val="300"/>
                        </a:spcBef>
                        <a:spcAft>
                          <a:spcPts val="300"/>
                        </a:spcAft>
                        <a:buClrTx/>
                        <a:buSzTx/>
                        <a:buFontTx/>
                        <a:buNone/>
                        <a:tabLst/>
                        <a:defRPr/>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20000"/>
                        </a:lnSpc>
                        <a:spcBef>
                          <a:spcPts val="300"/>
                        </a:spcBef>
                        <a:spcAft>
                          <a:spcPts val="300"/>
                        </a:spcAft>
                        <a:buClrTx/>
                        <a:buSzTx/>
                        <a:buFontTx/>
                        <a:buNone/>
                        <a:tabLst/>
                        <a:defRPr/>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423255552"/>
                  </a:ext>
                </a:extLst>
              </a:tr>
              <a:tr h="370840">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73545419"/>
                  </a:ext>
                </a:extLst>
              </a:tr>
              <a:tr h="370840">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248174003"/>
                  </a:ext>
                </a:extLst>
              </a:tr>
              <a:tr h="370840">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446355962"/>
                  </a:ext>
                </a:extLst>
              </a:tr>
            </a:tbl>
          </a:graphicData>
        </a:graphic>
      </p:graphicFrame>
    </p:spTree>
    <p:extLst>
      <p:ext uri="{BB962C8B-B14F-4D97-AF65-F5344CB8AC3E}">
        <p14:creationId xmlns:p14="http://schemas.microsoft.com/office/powerpoint/2010/main" val="41031978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5" name="Content Placeholder 4">
            <a:extLst>
              <a:ext uri="{FF2B5EF4-FFF2-40B4-BE49-F238E27FC236}">
                <a16:creationId xmlns="" xmlns:a16="http://schemas.microsoft.com/office/drawing/2014/main" id="{2D640D1F-7813-4CCA-B3A5-F4FA63E1AA30}"/>
              </a:ext>
            </a:extLst>
          </p:cNvPr>
          <p:cNvSpPr>
            <a:spLocks noGrp="1"/>
          </p:cNvSpPr>
          <p:nvPr>
            <p:ph idx="1"/>
          </p:nvPr>
        </p:nvSpPr>
        <p:spPr>
          <a:xfrm>
            <a:off x="468000" y="1424991"/>
            <a:ext cx="11244574" cy="268279"/>
          </a:xfrm>
        </p:spPr>
        <p:txBody>
          <a:bodyPr/>
          <a:lstStyle/>
          <a:p>
            <a:r>
              <a:rPr lang="de-DE" b="1" dirty="0"/>
              <a:t>Logical</a:t>
            </a:r>
            <a:endParaRPr lang="en-US" b="1" dirty="0"/>
          </a:p>
        </p:txBody>
      </p:sp>
      <p:graphicFrame>
        <p:nvGraphicFramePr>
          <p:cNvPr id="7" name="Table 6">
            <a:extLst>
              <a:ext uri="{FF2B5EF4-FFF2-40B4-BE49-F238E27FC236}">
                <a16:creationId xmlns="" xmlns:a16="http://schemas.microsoft.com/office/drawing/2014/main" id="{B7268F36-BE98-41A0-A9F1-2E03025F2D99}"/>
              </a:ext>
            </a:extLst>
          </p:cNvPr>
          <p:cNvGraphicFramePr>
            <a:graphicFrameLocks noGrp="1"/>
          </p:cNvGraphicFramePr>
          <p:nvPr>
            <p:extLst>
              <p:ext uri="{D42A27DB-BD31-4B8C-83A1-F6EECF244321}">
                <p14:modId xmlns:p14="http://schemas.microsoft.com/office/powerpoint/2010/main" val="2494667010"/>
              </p:ext>
            </p:extLst>
          </p:nvPr>
        </p:nvGraphicFramePr>
        <p:xfrm>
          <a:off x="460375" y="1844824"/>
          <a:ext cx="11252199" cy="3708400"/>
        </p:xfrm>
        <a:graphic>
          <a:graphicData uri="http://schemas.openxmlformats.org/drawingml/2006/table">
            <a:tbl>
              <a:tblPr firstRow="1" bandRow="1">
                <a:tableStyleId>{5C22544A-7EE6-4342-B048-85BDC9FD1C3A}</a:tableStyleId>
              </a:tblPr>
              <a:tblGrid>
                <a:gridCol w="2346179">
                  <a:extLst>
                    <a:ext uri="{9D8B030D-6E8A-4147-A177-3AD203B41FA5}">
                      <a16:colId xmlns="" xmlns:a16="http://schemas.microsoft.com/office/drawing/2014/main" val="1703403938"/>
                    </a:ext>
                  </a:extLst>
                </a:gridCol>
                <a:gridCol w="6622622">
                  <a:extLst>
                    <a:ext uri="{9D8B030D-6E8A-4147-A177-3AD203B41FA5}">
                      <a16:colId xmlns="" xmlns:a16="http://schemas.microsoft.com/office/drawing/2014/main" val="1188298465"/>
                    </a:ext>
                  </a:extLst>
                </a:gridCol>
                <a:gridCol w="2283398">
                  <a:extLst>
                    <a:ext uri="{9D8B030D-6E8A-4147-A177-3AD203B41FA5}">
                      <a16:colId xmlns="" xmlns:a16="http://schemas.microsoft.com/office/drawing/2014/main" val="2836685143"/>
                    </a:ext>
                  </a:extLst>
                </a:gridCol>
              </a:tblGrid>
              <a:tr h="370840">
                <a:tc>
                  <a:txBody>
                    <a:bodyPr/>
                    <a:lstStyle/>
                    <a:p>
                      <a:pPr>
                        <a:lnSpc>
                          <a:spcPct val="107000"/>
                        </a:lnSpc>
                        <a:spcAft>
                          <a:spcPts val="0"/>
                        </a:spcAft>
                      </a:pPr>
                      <a:r>
                        <a:rPr lang="en-US" sz="1800" b="1" dirty="0">
                          <a:effectLst/>
                          <a:latin typeface="Arial-BoldMT"/>
                          <a:ea typeface="Calibri" panose="020F0502020204030204" pitchFamily="34" charset="0"/>
                          <a:cs typeface="Arial-BoldMT"/>
                        </a:rPr>
                        <a:t>Instruction</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b="1" dirty="0">
                          <a:effectLst/>
                          <a:latin typeface="Arial-BoldMT"/>
                          <a:ea typeface="Calibri" panose="020F0502020204030204" pitchFamily="34" charset="0"/>
                          <a:cs typeface="Arial-BoldMT"/>
                        </a:rPr>
                        <a:t> Description </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t-BR" sz="1800" dirty="0">
                          <a:effectLst/>
                          <a:latin typeface="Calibri" panose="020F0502020204030204" pitchFamily="34" charset="0"/>
                          <a:ea typeface="Calibri" panose="020F0502020204030204" pitchFamily="34" charset="0"/>
                          <a:cs typeface="Times New Roman" panose="02020603050405020304" pitchFamily="18" charset="0"/>
                        </a:rPr>
                        <a:t>Action</a:t>
                      </a:r>
                    </a:p>
                  </a:txBody>
                  <a:tcPr marL="68580" marR="68580" marT="0" marB="0"/>
                </a:tc>
                <a:extLst>
                  <a:ext uri="{0D108BD9-81ED-4DB2-BD59-A6C34878D82A}">
                    <a16:rowId xmlns="" xmlns:a16="http://schemas.microsoft.com/office/drawing/2014/main" val="2783097123"/>
                  </a:ext>
                </a:extLst>
              </a:tr>
              <a:tr h="370840">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AND Rd, Rn, </a:t>
                      </a:r>
                      <a:r>
                        <a:rPr lang="en-US" sz="1600" dirty="0" err="1">
                          <a:effectLst/>
                          <a:latin typeface="+mn-lt"/>
                          <a:ea typeface="Calibri" panose="020F0502020204030204" pitchFamily="34" charset="0"/>
                          <a:cs typeface="Times New Roman" panose="02020603050405020304" pitchFamily="18" charset="0"/>
                        </a:rPr>
                        <a:t>Op2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AND: bitwise logical AND a register to </a:t>
                      </a:r>
                      <a:r>
                        <a:rPr lang="en-US" sz="1600" dirty="0" err="1">
                          <a:effectLst/>
                          <a:latin typeface="+mn-lt"/>
                          <a:ea typeface="Calibri" panose="020F0502020204030204" pitchFamily="34" charset="0"/>
                          <a:cs typeface="Times New Roman" panose="02020603050405020304" pitchFamily="18" charset="0"/>
                        </a:rPr>
                        <a:t>Operand2</a:t>
                      </a:r>
                      <a:r>
                        <a:rPr lang="en-US" sz="1600" dirty="0">
                          <a:effectLst/>
                          <a:latin typeface="+mn-lt"/>
                          <a:ea typeface="Calibri" panose="020F0502020204030204" pitchFamily="34" charset="0"/>
                          <a:cs typeface="Times New Roman" panose="02020603050405020304" pitchFamily="18" charset="0"/>
                        </a:rPr>
                        <a:t> </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Rd = Rn AND </a:t>
                      </a:r>
                      <a:r>
                        <a:rPr lang="en-US" sz="1600" dirty="0" err="1">
                          <a:effectLst/>
                          <a:latin typeface="+mn-lt"/>
                          <a:ea typeface="Calibri" panose="020F0502020204030204" pitchFamily="34" charset="0"/>
                          <a:cs typeface="Times New Roman" panose="02020603050405020304" pitchFamily="18" charset="0"/>
                        </a:rPr>
                        <a:t>Op2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5444592"/>
                  </a:ext>
                </a:extLst>
              </a:tr>
              <a:tr h="370840">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ORR Rd, Rn, </a:t>
                      </a:r>
                      <a:r>
                        <a:rPr lang="en-US" sz="1600" dirty="0" err="1">
                          <a:effectLst/>
                          <a:latin typeface="+mn-lt"/>
                          <a:ea typeface="Calibri" panose="020F0502020204030204" pitchFamily="34" charset="0"/>
                          <a:cs typeface="Times New Roman" panose="02020603050405020304" pitchFamily="18" charset="0"/>
                        </a:rPr>
                        <a:t>Op2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OR: bitwise logical OR  a register to </a:t>
                      </a:r>
                      <a:r>
                        <a:rPr lang="en-US" sz="1600" dirty="0" err="1">
                          <a:effectLst/>
                          <a:latin typeface="+mn-lt"/>
                          <a:ea typeface="Calibri" panose="020F0502020204030204" pitchFamily="34" charset="0"/>
                          <a:cs typeface="Times New Roman" panose="02020603050405020304" pitchFamily="18" charset="0"/>
                        </a:rPr>
                        <a:t>Operand2</a:t>
                      </a:r>
                      <a:r>
                        <a:rPr lang="en-US" sz="1600" dirty="0">
                          <a:effectLst/>
                          <a:latin typeface="+mn-lt"/>
                          <a:ea typeface="Calibri" panose="020F0502020204030204" pitchFamily="34" charset="0"/>
                          <a:cs typeface="Times New Roman" panose="02020603050405020304" pitchFamily="18" charset="0"/>
                        </a:rPr>
                        <a:t> </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Rd = Rn OR </a:t>
                      </a:r>
                      <a:r>
                        <a:rPr lang="en-US" sz="1600" dirty="0" err="1">
                          <a:effectLst/>
                          <a:latin typeface="+mn-lt"/>
                          <a:ea typeface="Calibri" panose="020F0502020204030204" pitchFamily="34" charset="0"/>
                          <a:cs typeface="Times New Roman" panose="02020603050405020304" pitchFamily="18" charset="0"/>
                        </a:rPr>
                        <a:t>Op2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923843261"/>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EOR</a:t>
                      </a:r>
                      <a:r>
                        <a:rPr lang="en-US" sz="1600" dirty="0">
                          <a:effectLst/>
                          <a:latin typeface="+mn-lt"/>
                          <a:ea typeface="Calibri" panose="020F0502020204030204" pitchFamily="34" charset="0"/>
                          <a:cs typeface="Times New Roman" panose="02020603050405020304" pitchFamily="18" charset="0"/>
                        </a:rPr>
                        <a:t> Rd, Rn, </a:t>
                      </a:r>
                      <a:r>
                        <a:rPr lang="en-US" sz="1600" dirty="0" err="1">
                          <a:effectLst/>
                          <a:latin typeface="+mn-lt"/>
                          <a:ea typeface="Calibri" panose="020F0502020204030204" pitchFamily="34" charset="0"/>
                          <a:cs typeface="Times New Roman" panose="02020603050405020304" pitchFamily="18" charset="0"/>
                        </a:rPr>
                        <a:t>Op2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Exclusive OR: bitwise logical XOR a register to </a:t>
                      </a:r>
                      <a:r>
                        <a:rPr lang="en-US" sz="1600" dirty="0" err="1">
                          <a:effectLst/>
                          <a:latin typeface="+mn-lt"/>
                          <a:ea typeface="Calibri" panose="020F0502020204030204" pitchFamily="34" charset="0"/>
                          <a:cs typeface="Times New Roman" panose="02020603050405020304" pitchFamily="18" charset="0"/>
                        </a:rPr>
                        <a:t>Operand2</a:t>
                      </a:r>
                      <a:r>
                        <a:rPr lang="en-US" sz="1600" dirty="0">
                          <a:effectLst/>
                          <a:latin typeface="+mn-lt"/>
                          <a:ea typeface="Calibri" panose="020F0502020204030204" pitchFamily="34" charset="0"/>
                          <a:cs typeface="Times New Roman" panose="02020603050405020304" pitchFamily="18" charset="0"/>
                        </a:rPr>
                        <a:t> </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Rd = Rn XOR </a:t>
                      </a:r>
                      <a:r>
                        <a:rPr lang="en-US" sz="1600" dirty="0" err="1">
                          <a:effectLst/>
                          <a:latin typeface="+mn-lt"/>
                          <a:ea typeface="Calibri" panose="020F0502020204030204" pitchFamily="34" charset="0"/>
                          <a:cs typeface="Times New Roman" panose="02020603050405020304" pitchFamily="18" charset="0"/>
                        </a:rPr>
                        <a:t>Op2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685144"/>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ORN</a:t>
                      </a:r>
                      <a:r>
                        <a:rPr lang="en-US" sz="1600" dirty="0">
                          <a:effectLst/>
                          <a:latin typeface="+mn-lt"/>
                          <a:ea typeface="Calibri" panose="020F0502020204030204" pitchFamily="34" charset="0"/>
                          <a:cs typeface="Times New Roman" panose="02020603050405020304" pitchFamily="18" charset="0"/>
                        </a:rPr>
                        <a:t> Rd, Rn, </a:t>
                      </a:r>
                      <a:r>
                        <a:rPr lang="en-US" sz="1600" dirty="0" err="1">
                          <a:effectLst/>
                          <a:latin typeface="+mn-lt"/>
                          <a:ea typeface="Calibri" panose="020F0502020204030204" pitchFamily="34" charset="0"/>
                          <a:cs typeface="Times New Roman" panose="02020603050405020304" pitchFamily="18" charset="0"/>
                        </a:rPr>
                        <a:t>Op2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OR NOT: bitwise logical OR a register to NOT(</a:t>
                      </a:r>
                      <a:r>
                        <a:rPr lang="en-US" sz="1600" dirty="0" err="1">
                          <a:effectLst/>
                          <a:latin typeface="+mn-lt"/>
                          <a:ea typeface="Calibri" panose="020F0502020204030204" pitchFamily="34" charset="0"/>
                          <a:cs typeface="Times New Roman" panose="02020603050405020304" pitchFamily="18" charset="0"/>
                        </a:rPr>
                        <a:t>Operand2</a:t>
                      </a:r>
                      <a:r>
                        <a:rPr lang="en-US" sz="1600" dirty="0">
                          <a:effectLst/>
                          <a:latin typeface="+mn-lt"/>
                          <a:ea typeface="Calibri" panose="020F0502020204030204" pitchFamily="34" charset="0"/>
                          <a:cs typeface="Times New Roman" panose="02020603050405020304" pitchFamily="18" charset="0"/>
                        </a:rPr>
                        <a: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Rd = Rn OR /</a:t>
                      </a:r>
                      <a:r>
                        <a:rPr lang="en-US" sz="1600" dirty="0" err="1">
                          <a:effectLst/>
                          <a:latin typeface="+mn-lt"/>
                          <a:ea typeface="Calibri" panose="020F0502020204030204" pitchFamily="34" charset="0"/>
                          <a:cs typeface="Times New Roman" panose="02020603050405020304" pitchFamily="18" charset="0"/>
                        </a:rPr>
                        <a:t>Op2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177091849"/>
                  </a:ext>
                </a:extLst>
              </a:tr>
              <a:tr h="370840">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20000"/>
                        </a:lnSpc>
                        <a:spcBef>
                          <a:spcPts val="300"/>
                        </a:spcBef>
                        <a:spcAft>
                          <a:spcPts val="300"/>
                        </a:spcAft>
                        <a:buClrTx/>
                        <a:buSzTx/>
                        <a:buFontTx/>
                        <a:buNone/>
                        <a:tabLst/>
                        <a:defRPr/>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899899080"/>
                  </a:ext>
                </a:extLst>
              </a:tr>
              <a:tr h="370840">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20000"/>
                        </a:lnSpc>
                        <a:spcBef>
                          <a:spcPts val="300"/>
                        </a:spcBef>
                        <a:spcAft>
                          <a:spcPts val="300"/>
                        </a:spcAft>
                        <a:buClrTx/>
                        <a:buSzTx/>
                        <a:buFontTx/>
                        <a:buNone/>
                        <a:tabLst/>
                        <a:defRPr/>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20000"/>
                        </a:lnSpc>
                        <a:spcBef>
                          <a:spcPts val="300"/>
                        </a:spcBef>
                        <a:spcAft>
                          <a:spcPts val="300"/>
                        </a:spcAft>
                        <a:buClrTx/>
                        <a:buSzTx/>
                        <a:buFontTx/>
                        <a:buNone/>
                        <a:tabLst/>
                        <a:defRPr/>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423255552"/>
                  </a:ext>
                </a:extLst>
              </a:tr>
              <a:tr h="370840">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73545419"/>
                  </a:ext>
                </a:extLst>
              </a:tr>
              <a:tr h="370840">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248174003"/>
                  </a:ext>
                </a:extLst>
              </a:tr>
              <a:tr h="370840">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446355962"/>
                  </a:ext>
                </a:extLst>
              </a:tr>
            </a:tbl>
          </a:graphicData>
        </a:graphic>
      </p:graphicFrame>
    </p:spTree>
    <p:extLst>
      <p:ext uri="{BB962C8B-B14F-4D97-AF65-F5344CB8AC3E}">
        <p14:creationId xmlns:p14="http://schemas.microsoft.com/office/powerpoint/2010/main" val="11980620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5" name="Content Placeholder 4">
            <a:extLst>
              <a:ext uri="{FF2B5EF4-FFF2-40B4-BE49-F238E27FC236}">
                <a16:creationId xmlns="" xmlns:a16="http://schemas.microsoft.com/office/drawing/2014/main" id="{2D640D1F-7813-4CCA-B3A5-F4FA63E1AA30}"/>
              </a:ext>
            </a:extLst>
          </p:cNvPr>
          <p:cNvSpPr>
            <a:spLocks noGrp="1"/>
          </p:cNvSpPr>
          <p:nvPr>
            <p:ph idx="1"/>
          </p:nvPr>
        </p:nvSpPr>
        <p:spPr>
          <a:xfrm>
            <a:off x="468000" y="1424991"/>
            <a:ext cx="11244574" cy="268279"/>
          </a:xfrm>
        </p:spPr>
        <p:txBody>
          <a:bodyPr/>
          <a:lstStyle/>
          <a:p>
            <a:r>
              <a:rPr lang="de-DE" b="1" dirty="0" err="1"/>
              <a:t>Shift</a:t>
            </a:r>
            <a:r>
              <a:rPr lang="de-DE" b="1" dirty="0"/>
              <a:t> </a:t>
            </a:r>
            <a:r>
              <a:rPr lang="de-DE" b="1" dirty="0" err="1"/>
              <a:t>Instructions</a:t>
            </a:r>
            <a:endParaRPr lang="en-US" b="1" dirty="0"/>
          </a:p>
        </p:txBody>
      </p:sp>
      <p:graphicFrame>
        <p:nvGraphicFramePr>
          <p:cNvPr id="7" name="Table 6">
            <a:extLst>
              <a:ext uri="{FF2B5EF4-FFF2-40B4-BE49-F238E27FC236}">
                <a16:creationId xmlns="" xmlns:a16="http://schemas.microsoft.com/office/drawing/2014/main" id="{B7268F36-BE98-41A0-A9F1-2E03025F2D99}"/>
              </a:ext>
            </a:extLst>
          </p:cNvPr>
          <p:cNvGraphicFramePr>
            <a:graphicFrameLocks noGrp="1"/>
          </p:cNvGraphicFramePr>
          <p:nvPr>
            <p:extLst>
              <p:ext uri="{D42A27DB-BD31-4B8C-83A1-F6EECF244321}">
                <p14:modId xmlns:p14="http://schemas.microsoft.com/office/powerpoint/2010/main" val="1512901856"/>
              </p:ext>
            </p:extLst>
          </p:nvPr>
        </p:nvGraphicFramePr>
        <p:xfrm>
          <a:off x="460375" y="1844824"/>
          <a:ext cx="11252199" cy="3708400"/>
        </p:xfrm>
        <a:graphic>
          <a:graphicData uri="http://schemas.openxmlformats.org/drawingml/2006/table">
            <a:tbl>
              <a:tblPr firstRow="1" bandRow="1">
                <a:tableStyleId>{5C22544A-7EE6-4342-B048-85BDC9FD1C3A}</a:tableStyleId>
              </a:tblPr>
              <a:tblGrid>
                <a:gridCol w="2346179">
                  <a:extLst>
                    <a:ext uri="{9D8B030D-6E8A-4147-A177-3AD203B41FA5}">
                      <a16:colId xmlns="" xmlns:a16="http://schemas.microsoft.com/office/drawing/2014/main" val="1703403938"/>
                    </a:ext>
                  </a:extLst>
                </a:gridCol>
                <a:gridCol w="6622622">
                  <a:extLst>
                    <a:ext uri="{9D8B030D-6E8A-4147-A177-3AD203B41FA5}">
                      <a16:colId xmlns="" xmlns:a16="http://schemas.microsoft.com/office/drawing/2014/main" val="1188298465"/>
                    </a:ext>
                  </a:extLst>
                </a:gridCol>
                <a:gridCol w="2283398">
                  <a:extLst>
                    <a:ext uri="{9D8B030D-6E8A-4147-A177-3AD203B41FA5}">
                      <a16:colId xmlns="" xmlns:a16="http://schemas.microsoft.com/office/drawing/2014/main" val="2836685143"/>
                    </a:ext>
                  </a:extLst>
                </a:gridCol>
              </a:tblGrid>
              <a:tr h="370840">
                <a:tc>
                  <a:txBody>
                    <a:bodyPr/>
                    <a:lstStyle/>
                    <a:p>
                      <a:pPr>
                        <a:lnSpc>
                          <a:spcPct val="107000"/>
                        </a:lnSpc>
                        <a:spcAft>
                          <a:spcPts val="0"/>
                        </a:spcAft>
                      </a:pPr>
                      <a:r>
                        <a:rPr lang="en-US" sz="1800" b="1" dirty="0">
                          <a:effectLst/>
                          <a:latin typeface="Arial-BoldMT"/>
                          <a:ea typeface="Calibri" panose="020F0502020204030204" pitchFamily="34" charset="0"/>
                          <a:cs typeface="Arial-BoldMT"/>
                        </a:rPr>
                        <a:t>Instruction</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b="1" dirty="0">
                          <a:effectLst/>
                          <a:latin typeface="Arial-BoldMT"/>
                          <a:ea typeface="Calibri" panose="020F0502020204030204" pitchFamily="34" charset="0"/>
                          <a:cs typeface="Arial-BoldMT"/>
                        </a:rPr>
                        <a:t> Description </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imm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Sh</a:t>
                      </a:r>
                      <a:r>
                        <a:rPr lang="en-US" sz="1800" dirty="0">
                          <a:effectLst/>
                          <a:latin typeface="Calibri" panose="020F0502020204030204" pitchFamily="34" charset="0"/>
                          <a:ea typeface="Calibri" panose="020F0502020204030204" pitchFamily="34" charset="0"/>
                          <a:cs typeface="Times New Roman" panose="02020603050405020304" pitchFamily="18" charset="0"/>
                        </a:rPr>
                        <a:t> range</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783097123"/>
                  </a:ext>
                </a:extLst>
              </a:tr>
              <a:tr h="370840">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ASR Rd, Rn, </a:t>
                      </a:r>
                      <a:r>
                        <a:rPr lang="en-US" sz="1600" dirty="0" err="1">
                          <a:effectLst/>
                          <a:latin typeface="+mn-lt"/>
                          <a:ea typeface="Calibri" panose="020F0502020204030204" pitchFamily="34" charset="0"/>
                          <a:cs typeface="Times New Roman" panose="02020603050405020304" pitchFamily="18" charset="0"/>
                        </a:rPr>
                        <a:t>Sh</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Arithmetic Shift Right (preserves signal)</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1..32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5444592"/>
                  </a:ext>
                </a:extLst>
              </a:tr>
              <a:tr h="370840">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LSL Rd, Rn, </a:t>
                      </a:r>
                      <a:r>
                        <a:rPr lang="en-US" sz="1600" dirty="0" err="1">
                          <a:effectLst/>
                          <a:latin typeface="+mn-lt"/>
                          <a:ea typeface="Calibri" panose="020F0502020204030204" pitchFamily="34" charset="0"/>
                          <a:cs typeface="Times New Roman" panose="02020603050405020304" pitchFamily="18" charset="0"/>
                        </a:rPr>
                        <a:t>Sh</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Logical Shift Left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0..31</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923843261"/>
                  </a:ext>
                </a:extLst>
              </a:tr>
              <a:tr h="370840">
                <a:tc>
                  <a:txBody>
                    <a:bodyPr/>
                    <a:lstStyle/>
                    <a:p>
                      <a:pPr algn="l">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LSR</a:t>
                      </a:r>
                      <a:r>
                        <a:rPr lang="en-US" sz="1600" dirty="0">
                          <a:effectLst/>
                          <a:latin typeface="+mn-lt"/>
                          <a:ea typeface="Calibri" panose="020F0502020204030204" pitchFamily="34" charset="0"/>
                          <a:cs typeface="Times New Roman" panose="02020603050405020304" pitchFamily="18" charset="0"/>
                        </a:rPr>
                        <a:t> Rd, Rn, </a:t>
                      </a:r>
                      <a:r>
                        <a:rPr lang="en-US" sz="1600" dirty="0" err="1">
                          <a:effectLst/>
                          <a:latin typeface="+mn-lt"/>
                          <a:ea typeface="Calibri" panose="020F0502020204030204" pitchFamily="34" charset="0"/>
                          <a:cs typeface="Times New Roman" panose="02020603050405020304" pitchFamily="18" charset="0"/>
                        </a:rPr>
                        <a:t>Sh</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Logical Shift Right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1..32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685144"/>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ROR</a:t>
                      </a:r>
                      <a:r>
                        <a:rPr lang="en-US" sz="1600" dirty="0">
                          <a:effectLst/>
                          <a:latin typeface="+mn-lt"/>
                          <a:ea typeface="Calibri" panose="020F0502020204030204" pitchFamily="34" charset="0"/>
                          <a:cs typeface="Times New Roman" panose="02020603050405020304" pitchFamily="18" charset="0"/>
                        </a:rPr>
                        <a:t> Rd, Rn, </a:t>
                      </a:r>
                      <a:r>
                        <a:rPr lang="en-US" sz="1600" dirty="0" err="1">
                          <a:effectLst/>
                          <a:latin typeface="+mn-lt"/>
                          <a:ea typeface="Calibri" panose="020F0502020204030204" pitchFamily="34" charset="0"/>
                          <a:cs typeface="Times New Roman" panose="02020603050405020304" pitchFamily="18" charset="0"/>
                        </a:rPr>
                        <a:t>Sh</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Rotate Right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0..31</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177091849"/>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RRX</a:t>
                      </a:r>
                      <a:r>
                        <a:rPr lang="en-US" sz="1600" dirty="0">
                          <a:effectLst/>
                          <a:latin typeface="+mn-lt"/>
                          <a:ea typeface="Calibri" panose="020F0502020204030204" pitchFamily="34" charset="0"/>
                          <a:cs typeface="Times New Roman" panose="02020603050405020304" pitchFamily="18" charset="0"/>
                        </a:rPr>
                        <a:t> Rd, Rn</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Rotate Right Extended</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899899080"/>
                  </a:ext>
                </a:extLst>
              </a:tr>
              <a:tr h="370840">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20000"/>
                        </a:lnSpc>
                        <a:spcBef>
                          <a:spcPts val="300"/>
                        </a:spcBef>
                        <a:spcAft>
                          <a:spcPts val="300"/>
                        </a:spcAft>
                        <a:buClrTx/>
                        <a:buSzTx/>
                        <a:buFontTx/>
                        <a:buNone/>
                        <a:tabLst/>
                        <a:defRPr/>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20000"/>
                        </a:lnSpc>
                        <a:spcBef>
                          <a:spcPts val="300"/>
                        </a:spcBef>
                        <a:spcAft>
                          <a:spcPts val="300"/>
                        </a:spcAft>
                        <a:buClrTx/>
                        <a:buSzTx/>
                        <a:buFontTx/>
                        <a:buNone/>
                        <a:tabLst/>
                        <a:defRPr/>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423255552"/>
                  </a:ext>
                </a:extLst>
              </a:tr>
              <a:tr h="370840">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Remark: </a:t>
                      </a:r>
                      <a:r>
                        <a:rPr lang="en-US" sz="1600" dirty="0" err="1">
                          <a:effectLst/>
                          <a:latin typeface="+mn-lt"/>
                          <a:ea typeface="Calibri" panose="020F0502020204030204" pitchFamily="34" charset="0"/>
                          <a:cs typeface="Times New Roman" panose="02020603050405020304" pitchFamily="18" charset="0"/>
                        </a:rPr>
                        <a:t>Sh</a:t>
                      </a:r>
                      <a:r>
                        <a:rPr lang="en-US" sz="1600" dirty="0">
                          <a:effectLst/>
                          <a:latin typeface="+mn-lt"/>
                          <a:ea typeface="Calibri" panose="020F0502020204030204" pitchFamily="34" charset="0"/>
                          <a:cs typeface="Times New Roman" panose="02020603050405020304" pitchFamily="18" charset="0"/>
                        </a:rPr>
                        <a:t> is either</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the lower 8 bits of a register (value from 0..255)</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73545419"/>
                  </a:ext>
                </a:extLst>
              </a:tr>
              <a:tr h="370840">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a 5-bit immediate value representing either 1..32 or 0..31</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248174003"/>
                  </a:ext>
                </a:extLst>
              </a:tr>
              <a:tr h="370840">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446355962"/>
                  </a:ext>
                </a:extLst>
              </a:tr>
            </a:tbl>
          </a:graphicData>
        </a:graphic>
      </p:graphicFrame>
    </p:spTree>
    <p:extLst>
      <p:ext uri="{BB962C8B-B14F-4D97-AF65-F5344CB8AC3E}">
        <p14:creationId xmlns:p14="http://schemas.microsoft.com/office/powerpoint/2010/main" val="25070303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pic>
        <p:nvPicPr>
          <p:cNvPr id="8" name="Picture 7">
            <a:extLst>
              <a:ext uri="{FF2B5EF4-FFF2-40B4-BE49-F238E27FC236}">
                <a16:creationId xmlns="" xmlns:a16="http://schemas.microsoft.com/office/drawing/2014/main" id="{D0568E8C-D492-4B81-9B91-38BCB2E50429}"/>
              </a:ext>
            </a:extLst>
          </p:cNvPr>
          <p:cNvPicPr>
            <a:picLocks noChangeAspect="1"/>
          </p:cNvPicPr>
          <p:nvPr/>
        </p:nvPicPr>
        <p:blipFill>
          <a:blip r:embed="rId3"/>
          <a:stretch>
            <a:fillRect/>
          </a:stretch>
        </p:blipFill>
        <p:spPr>
          <a:xfrm>
            <a:off x="4871864" y="1261626"/>
            <a:ext cx="6910065" cy="4939682"/>
          </a:xfrm>
          <a:prstGeom prst="rect">
            <a:avLst/>
          </a:prstGeom>
        </p:spPr>
      </p:pic>
      <p:sp>
        <p:nvSpPr>
          <p:cNvPr id="9" name="TextBox 8">
            <a:extLst>
              <a:ext uri="{FF2B5EF4-FFF2-40B4-BE49-F238E27FC236}">
                <a16:creationId xmlns="" xmlns:a16="http://schemas.microsoft.com/office/drawing/2014/main" id="{7031FD1A-F981-4654-A81C-5E11579DD4A5}"/>
              </a:ext>
            </a:extLst>
          </p:cNvPr>
          <p:cNvSpPr txBox="1"/>
          <p:nvPr/>
        </p:nvSpPr>
        <p:spPr>
          <a:xfrm>
            <a:off x="467999" y="5678088"/>
            <a:ext cx="1976310" cy="523220"/>
          </a:xfrm>
          <a:prstGeom prst="rect">
            <a:avLst/>
          </a:prstGeom>
          <a:noFill/>
        </p:spPr>
        <p:txBody>
          <a:bodyPr wrap="none" rtlCol="0">
            <a:spAutoFit/>
          </a:bodyPr>
          <a:lstStyle/>
          <a:p>
            <a:r>
              <a:rPr lang="en-US" sz="1400" dirty="0"/>
              <a:t>source: ARM</a:t>
            </a:r>
          </a:p>
          <a:p>
            <a:r>
              <a:rPr lang="en-US" sz="1400" dirty="0"/>
              <a:t>T</a:t>
            </a:r>
            <a:r>
              <a:rPr lang="pt-BR" sz="1400" dirty="0" err="1"/>
              <a:t>he</a:t>
            </a:r>
            <a:r>
              <a:rPr lang="pt-BR" sz="1400" dirty="0"/>
              <a:t> </a:t>
            </a:r>
            <a:r>
              <a:rPr lang="pt-BR" sz="1400" dirty="0" err="1"/>
              <a:t>ARM</a:t>
            </a:r>
            <a:r>
              <a:rPr lang="pt-BR" sz="1400" dirty="0"/>
              <a:t> </a:t>
            </a:r>
            <a:r>
              <a:rPr lang="pt-BR" sz="1400" dirty="0" err="1"/>
              <a:t>Architecture</a:t>
            </a:r>
            <a:r>
              <a:rPr lang="pt-BR" sz="1400" dirty="0"/>
              <a:t> </a:t>
            </a:r>
          </a:p>
        </p:txBody>
      </p:sp>
    </p:spTree>
    <p:extLst>
      <p:ext uri="{BB962C8B-B14F-4D97-AF65-F5344CB8AC3E}">
        <p14:creationId xmlns:p14="http://schemas.microsoft.com/office/powerpoint/2010/main" val="29717510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5" name="Content Placeholder 4">
            <a:extLst>
              <a:ext uri="{FF2B5EF4-FFF2-40B4-BE49-F238E27FC236}">
                <a16:creationId xmlns="" xmlns:a16="http://schemas.microsoft.com/office/drawing/2014/main" id="{2D640D1F-7813-4CCA-B3A5-F4FA63E1AA30}"/>
              </a:ext>
            </a:extLst>
          </p:cNvPr>
          <p:cNvSpPr>
            <a:spLocks noGrp="1"/>
          </p:cNvSpPr>
          <p:nvPr>
            <p:ph idx="1"/>
          </p:nvPr>
        </p:nvSpPr>
        <p:spPr>
          <a:xfrm>
            <a:off x="468000" y="1424991"/>
            <a:ext cx="11244574" cy="268279"/>
          </a:xfrm>
        </p:spPr>
        <p:txBody>
          <a:bodyPr/>
          <a:lstStyle/>
          <a:p>
            <a:r>
              <a:rPr lang="en-US" b="1" dirty="0"/>
              <a:t>Shift Operators to be used in Operand2</a:t>
            </a:r>
          </a:p>
        </p:txBody>
      </p:sp>
      <p:graphicFrame>
        <p:nvGraphicFramePr>
          <p:cNvPr id="7" name="Table 6">
            <a:extLst>
              <a:ext uri="{FF2B5EF4-FFF2-40B4-BE49-F238E27FC236}">
                <a16:creationId xmlns="" xmlns:a16="http://schemas.microsoft.com/office/drawing/2014/main" id="{B7268F36-BE98-41A0-A9F1-2E03025F2D99}"/>
              </a:ext>
            </a:extLst>
          </p:cNvPr>
          <p:cNvGraphicFramePr>
            <a:graphicFrameLocks noGrp="1"/>
          </p:cNvGraphicFramePr>
          <p:nvPr>
            <p:extLst>
              <p:ext uri="{D42A27DB-BD31-4B8C-83A1-F6EECF244321}">
                <p14:modId xmlns:p14="http://schemas.microsoft.com/office/powerpoint/2010/main" val="416074993"/>
              </p:ext>
            </p:extLst>
          </p:nvPr>
        </p:nvGraphicFramePr>
        <p:xfrm>
          <a:off x="460375" y="1844824"/>
          <a:ext cx="11252199" cy="3708400"/>
        </p:xfrm>
        <a:graphic>
          <a:graphicData uri="http://schemas.openxmlformats.org/drawingml/2006/table">
            <a:tbl>
              <a:tblPr firstRow="1" bandRow="1">
                <a:tableStyleId>{5C22544A-7EE6-4342-B048-85BDC9FD1C3A}</a:tableStyleId>
              </a:tblPr>
              <a:tblGrid>
                <a:gridCol w="2346179">
                  <a:extLst>
                    <a:ext uri="{9D8B030D-6E8A-4147-A177-3AD203B41FA5}">
                      <a16:colId xmlns="" xmlns:a16="http://schemas.microsoft.com/office/drawing/2014/main" val="1703403938"/>
                    </a:ext>
                  </a:extLst>
                </a:gridCol>
                <a:gridCol w="6622622">
                  <a:extLst>
                    <a:ext uri="{9D8B030D-6E8A-4147-A177-3AD203B41FA5}">
                      <a16:colId xmlns="" xmlns:a16="http://schemas.microsoft.com/office/drawing/2014/main" val="1188298465"/>
                    </a:ext>
                  </a:extLst>
                </a:gridCol>
                <a:gridCol w="2283398">
                  <a:extLst>
                    <a:ext uri="{9D8B030D-6E8A-4147-A177-3AD203B41FA5}">
                      <a16:colId xmlns="" xmlns:a16="http://schemas.microsoft.com/office/drawing/2014/main" val="2836685143"/>
                    </a:ext>
                  </a:extLst>
                </a:gridCol>
              </a:tblGrid>
              <a:tr h="370840">
                <a:tc>
                  <a:txBody>
                    <a:bodyPr/>
                    <a:lstStyle/>
                    <a:p>
                      <a:pPr>
                        <a:lnSpc>
                          <a:spcPct val="107000"/>
                        </a:lnSpc>
                        <a:spcAft>
                          <a:spcPts val="0"/>
                        </a:spcAft>
                      </a:pPr>
                      <a:r>
                        <a:rPr lang="en-US" sz="1800" b="1" dirty="0">
                          <a:effectLst/>
                          <a:latin typeface="Arial-BoldMT"/>
                          <a:ea typeface="Calibri" panose="020F0502020204030204" pitchFamily="34" charset="0"/>
                          <a:cs typeface="Arial-BoldMT"/>
                        </a:rPr>
                        <a:t>Operator</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b="1" dirty="0">
                          <a:effectLst/>
                          <a:latin typeface="Arial-BoldMT"/>
                          <a:ea typeface="Calibri" panose="020F0502020204030204" pitchFamily="34" charset="0"/>
                          <a:cs typeface="Arial-BoldMT"/>
                        </a:rPr>
                        <a:t> Description </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imm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Sh</a:t>
                      </a:r>
                      <a:r>
                        <a:rPr lang="en-US" sz="1800" dirty="0">
                          <a:effectLst/>
                          <a:latin typeface="Calibri" panose="020F0502020204030204" pitchFamily="34" charset="0"/>
                          <a:ea typeface="Calibri" panose="020F0502020204030204" pitchFamily="34" charset="0"/>
                          <a:cs typeface="Times New Roman" panose="02020603050405020304" pitchFamily="18" charset="0"/>
                        </a:rPr>
                        <a:t> range</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783097123"/>
                  </a:ext>
                </a:extLst>
              </a:tr>
              <a:tr h="370840">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ASR </a:t>
                      </a:r>
                      <a:r>
                        <a:rPr lang="en-US" sz="1600" dirty="0" err="1">
                          <a:effectLst/>
                          <a:latin typeface="+mn-lt"/>
                          <a:ea typeface="Calibri" panose="020F0502020204030204" pitchFamily="34" charset="0"/>
                          <a:cs typeface="Times New Roman" panose="02020603050405020304" pitchFamily="18" charset="0"/>
                        </a:rPr>
                        <a:t>Sh</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Arithmetic Shift Right (preserves signal)</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1..32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5444592"/>
                  </a:ext>
                </a:extLst>
              </a:tr>
              <a:tr h="370840">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LSL </a:t>
                      </a:r>
                      <a:r>
                        <a:rPr lang="en-US" sz="1600" dirty="0" err="1">
                          <a:effectLst/>
                          <a:latin typeface="+mn-lt"/>
                          <a:ea typeface="Calibri" panose="020F0502020204030204" pitchFamily="34" charset="0"/>
                          <a:cs typeface="Times New Roman" panose="02020603050405020304" pitchFamily="18" charset="0"/>
                        </a:rPr>
                        <a:t>Sh</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Logical Shift Left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0..31</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923843261"/>
                  </a:ext>
                </a:extLst>
              </a:tr>
              <a:tr h="370840">
                <a:tc>
                  <a:txBody>
                    <a:bodyPr/>
                    <a:lstStyle/>
                    <a:p>
                      <a:pPr algn="l">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LSR</a:t>
                      </a:r>
                      <a:r>
                        <a:rPr lang="en-US" sz="1600" dirty="0">
                          <a:effectLst/>
                          <a:latin typeface="+mn-lt"/>
                          <a:ea typeface="Calibri" panose="020F0502020204030204" pitchFamily="34" charset="0"/>
                          <a:cs typeface="Times New Roman" panose="02020603050405020304" pitchFamily="18" charset="0"/>
                        </a:rPr>
                        <a:t> </a:t>
                      </a:r>
                      <a:r>
                        <a:rPr lang="en-US" sz="1600" dirty="0" err="1">
                          <a:effectLst/>
                          <a:latin typeface="+mn-lt"/>
                          <a:ea typeface="Calibri" panose="020F0502020204030204" pitchFamily="34" charset="0"/>
                          <a:cs typeface="Times New Roman" panose="02020603050405020304" pitchFamily="18" charset="0"/>
                        </a:rPr>
                        <a:t>Sh</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Logical Shift Right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1..32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685144"/>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ROR</a:t>
                      </a:r>
                      <a:r>
                        <a:rPr lang="en-US" sz="1600" dirty="0">
                          <a:effectLst/>
                          <a:latin typeface="+mn-lt"/>
                          <a:ea typeface="Calibri" panose="020F0502020204030204" pitchFamily="34" charset="0"/>
                          <a:cs typeface="Times New Roman" panose="02020603050405020304" pitchFamily="18" charset="0"/>
                        </a:rPr>
                        <a:t> </a:t>
                      </a:r>
                      <a:r>
                        <a:rPr lang="en-US" sz="1600" dirty="0" err="1">
                          <a:effectLst/>
                          <a:latin typeface="+mn-lt"/>
                          <a:ea typeface="Calibri" panose="020F0502020204030204" pitchFamily="34" charset="0"/>
                          <a:cs typeface="Times New Roman" panose="02020603050405020304" pitchFamily="18" charset="0"/>
                        </a:rPr>
                        <a:t>Sh</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Rotate Right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0..31</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177091849"/>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RRX</a:t>
                      </a:r>
                      <a:r>
                        <a:rPr lang="en-US" sz="1600" dirty="0">
                          <a:effectLst/>
                          <a:latin typeface="+mn-lt"/>
                          <a:ea typeface="Calibri" panose="020F0502020204030204" pitchFamily="34" charset="0"/>
                          <a:cs typeface="Times New Roman" panose="02020603050405020304" pitchFamily="18" charset="0"/>
                        </a:rPr>
                        <a:t> </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Rotate Right Extended</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899899080"/>
                  </a:ext>
                </a:extLst>
              </a:tr>
              <a:tr h="370840">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20000"/>
                        </a:lnSpc>
                        <a:spcBef>
                          <a:spcPts val="300"/>
                        </a:spcBef>
                        <a:spcAft>
                          <a:spcPts val="300"/>
                        </a:spcAft>
                        <a:buClrTx/>
                        <a:buSzTx/>
                        <a:buFontTx/>
                        <a:buNone/>
                        <a:tabLst/>
                        <a:defRPr/>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20000"/>
                        </a:lnSpc>
                        <a:spcBef>
                          <a:spcPts val="300"/>
                        </a:spcBef>
                        <a:spcAft>
                          <a:spcPts val="300"/>
                        </a:spcAft>
                        <a:buClrTx/>
                        <a:buSzTx/>
                        <a:buFontTx/>
                        <a:buNone/>
                        <a:tabLst/>
                        <a:defRPr/>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423255552"/>
                  </a:ext>
                </a:extLst>
              </a:tr>
              <a:tr h="370840">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Remark: </a:t>
                      </a:r>
                      <a:r>
                        <a:rPr lang="en-US" sz="1600" dirty="0" err="1">
                          <a:effectLst/>
                          <a:latin typeface="+mn-lt"/>
                          <a:ea typeface="Calibri" panose="020F0502020204030204" pitchFamily="34" charset="0"/>
                          <a:cs typeface="Times New Roman" panose="02020603050405020304" pitchFamily="18" charset="0"/>
                        </a:rPr>
                        <a:t>Sh</a:t>
                      </a:r>
                      <a:r>
                        <a:rPr lang="en-US" sz="1600" dirty="0">
                          <a:effectLst/>
                          <a:latin typeface="+mn-lt"/>
                          <a:ea typeface="Calibri" panose="020F0502020204030204" pitchFamily="34" charset="0"/>
                          <a:cs typeface="Times New Roman" panose="02020603050405020304" pitchFamily="18" charset="0"/>
                        </a:rPr>
                        <a:t> is either</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the lower 8 bits of a register (value from 0..255)</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73545419"/>
                  </a:ext>
                </a:extLst>
              </a:tr>
              <a:tr h="370840">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a 5-bit immediate value representing either 1..32 or 0..31</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248174003"/>
                  </a:ext>
                </a:extLst>
              </a:tr>
              <a:tr h="370840">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Usage:</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R4</a:t>
                      </a:r>
                      <a:r>
                        <a:rPr lang="en-US" sz="1600" dirty="0">
                          <a:effectLst/>
                          <a:latin typeface="+mn-lt"/>
                          <a:ea typeface="Calibri" panose="020F0502020204030204" pitchFamily="34" charset="0"/>
                          <a:cs typeface="Times New Roman" panose="02020603050405020304" pitchFamily="18" charset="0"/>
                        </a:rPr>
                        <a:t>, LSL #3   (</a:t>
                      </a:r>
                      <a:r>
                        <a:rPr lang="en-US" sz="1600" dirty="0" err="1">
                          <a:effectLst/>
                          <a:latin typeface="+mn-lt"/>
                          <a:ea typeface="Calibri" panose="020F0502020204030204" pitchFamily="34" charset="0"/>
                          <a:cs typeface="Times New Roman" panose="02020603050405020304" pitchFamily="18" charset="0"/>
                        </a:rPr>
                        <a:t>Operand2</a:t>
                      </a:r>
                      <a:r>
                        <a:rPr lang="en-US" sz="1600" dirty="0">
                          <a:effectLst/>
                          <a:latin typeface="+mn-lt"/>
                          <a:ea typeface="Calibri" panose="020F0502020204030204" pitchFamily="34" charset="0"/>
                          <a:cs typeface="Times New Roman" panose="02020603050405020304" pitchFamily="18" charset="0"/>
                        </a:rPr>
                        <a:t> is </a:t>
                      </a:r>
                      <a:r>
                        <a:rPr lang="en-US" sz="1600" dirty="0" err="1">
                          <a:effectLst/>
                          <a:latin typeface="+mn-lt"/>
                          <a:ea typeface="Calibri" panose="020F0502020204030204" pitchFamily="34" charset="0"/>
                          <a:cs typeface="Times New Roman" panose="02020603050405020304" pitchFamily="18" charset="0"/>
                        </a:rPr>
                        <a:t>R4</a:t>
                      </a:r>
                      <a:r>
                        <a:rPr lang="en-US" sz="1600" dirty="0">
                          <a:effectLst/>
                          <a:latin typeface="+mn-lt"/>
                          <a:ea typeface="Calibri" panose="020F0502020204030204" pitchFamily="34" charset="0"/>
                          <a:cs typeface="Times New Roman" panose="02020603050405020304" pitchFamily="18" charset="0"/>
                        </a:rPr>
                        <a:t> &lt;&lt; 3)</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446355962"/>
                  </a:ext>
                </a:extLst>
              </a:tr>
            </a:tbl>
          </a:graphicData>
        </a:graphic>
      </p:graphicFrame>
    </p:spTree>
    <p:extLst>
      <p:ext uri="{BB962C8B-B14F-4D97-AF65-F5344CB8AC3E}">
        <p14:creationId xmlns:p14="http://schemas.microsoft.com/office/powerpoint/2010/main" val="31358114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5" name="Content Placeholder 4">
            <a:extLst>
              <a:ext uri="{FF2B5EF4-FFF2-40B4-BE49-F238E27FC236}">
                <a16:creationId xmlns="" xmlns:a16="http://schemas.microsoft.com/office/drawing/2014/main" id="{2D640D1F-7813-4CCA-B3A5-F4FA63E1AA30}"/>
              </a:ext>
            </a:extLst>
          </p:cNvPr>
          <p:cNvSpPr>
            <a:spLocks noGrp="1"/>
          </p:cNvSpPr>
          <p:nvPr>
            <p:ph idx="1"/>
          </p:nvPr>
        </p:nvSpPr>
        <p:spPr>
          <a:xfrm>
            <a:off x="468000" y="1268760"/>
            <a:ext cx="11244574" cy="268279"/>
          </a:xfrm>
        </p:spPr>
        <p:txBody>
          <a:bodyPr/>
          <a:lstStyle/>
          <a:p>
            <a:r>
              <a:rPr lang="en-US" b="1" dirty="0"/>
              <a:t>Multiply</a:t>
            </a:r>
          </a:p>
        </p:txBody>
      </p:sp>
      <p:graphicFrame>
        <p:nvGraphicFramePr>
          <p:cNvPr id="6" name="Table 5">
            <a:extLst>
              <a:ext uri="{FF2B5EF4-FFF2-40B4-BE49-F238E27FC236}">
                <a16:creationId xmlns="" xmlns:a16="http://schemas.microsoft.com/office/drawing/2014/main" id="{DFD58D9B-D270-4D23-AE32-A195E895F469}"/>
              </a:ext>
            </a:extLst>
          </p:cNvPr>
          <p:cNvGraphicFramePr>
            <a:graphicFrameLocks noGrp="1"/>
          </p:cNvGraphicFramePr>
          <p:nvPr>
            <p:extLst>
              <p:ext uri="{D42A27DB-BD31-4B8C-83A1-F6EECF244321}">
                <p14:modId xmlns:p14="http://schemas.microsoft.com/office/powerpoint/2010/main" val="10324446"/>
              </p:ext>
            </p:extLst>
          </p:nvPr>
        </p:nvGraphicFramePr>
        <p:xfrm>
          <a:off x="465476" y="1680265"/>
          <a:ext cx="11244574" cy="4641596"/>
        </p:xfrm>
        <a:graphic>
          <a:graphicData uri="http://schemas.openxmlformats.org/drawingml/2006/table">
            <a:tbl>
              <a:tblPr firstRow="1" bandRow="1">
                <a:tableStyleId>{5C22544A-7EE6-4342-B048-85BDC9FD1C3A}</a:tableStyleId>
              </a:tblPr>
              <a:tblGrid>
                <a:gridCol w="2802599">
                  <a:extLst>
                    <a:ext uri="{9D8B030D-6E8A-4147-A177-3AD203B41FA5}">
                      <a16:colId xmlns="" xmlns:a16="http://schemas.microsoft.com/office/drawing/2014/main" val="1703403938"/>
                    </a:ext>
                  </a:extLst>
                </a:gridCol>
                <a:gridCol w="4306433">
                  <a:extLst>
                    <a:ext uri="{9D8B030D-6E8A-4147-A177-3AD203B41FA5}">
                      <a16:colId xmlns="" xmlns:a16="http://schemas.microsoft.com/office/drawing/2014/main" val="897620886"/>
                    </a:ext>
                  </a:extLst>
                </a:gridCol>
                <a:gridCol w="4135542">
                  <a:extLst>
                    <a:ext uri="{9D8B030D-6E8A-4147-A177-3AD203B41FA5}">
                      <a16:colId xmlns="" xmlns:a16="http://schemas.microsoft.com/office/drawing/2014/main" val="2978384886"/>
                    </a:ext>
                  </a:extLst>
                </a:gridCol>
              </a:tblGrid>
              <a:tr h="370840">
                <a:tc>
                  <a:txBody>
                    <a:bodyPr/>
                    <a:lstStyle/>
                    <a:p>
                      <a:pPr>
                        <a:lnSpc>
                          <a:spcPct val="107000"/>
                        </a:lnSpc>
                        <a:spcAft>
                          <a:spcPts val="0"/>
                        </a:spcAft>
                      </a:pPr>
                      <a:r>
                        <a:rPr lang="en-US" sz="1800" b="1" dirty="0">
                          <a:effectLst/>
                          <a:latin typeface="Arial-BoldMT"/>
                          <a:ea typeface="Calibri" panose="020F0502020204030204" pitchFamily="34" charset="0"/>
                          <a:cs typeface="Arial-BoldMT"/>
                        </a:rPr>
                        <a:t>Instruction</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b="1" dirty="0">
                          <a:effectLst/>
                          <a:latin typeface="Arial-BoldMT"/>
                          <a:ea typeface="Calibri" panose="020F0502020204030204" pitchFamily="34" charset="0"/>
                          <a:cs typeface="Arial-BoldMT"/>
                        </a:rPr>
                        <a:t> Description </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Action</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783097123"/>
                  </a:ext>
                </a:extLst>
              </a:tr>
              <a:tr h="370840">
                <a:tc gridSpan="3">
                  <a:txBody>
                    <a:bodyPr/>
                    <a:lstStyle/>
                    <a:p>
                      <a:pPr marL="0" marR="0" lvl="0" indent="0" algn="l" defTabSz="914400" rtl="0" eaLnBrk="1" fontAlgn="auto" latinLnBrk="0" hangingPunct="1">
                        <a:lnSpc>
                          <a:spcPct val="120000"/>
                        </a:lnSpc>
                        <a:spcBef>
                          <a:spcPts val="300"/>
                        </a:spcBef>
                        <a:spcAft>
                          <a:spcPts val="300"/>
                        </a:spcAft>
                        <a:buClrTx/>
                        <a:buSzTx/>
                        <a:buFontTx/>
                        <a:buNone/>
                        <a:tabLst/>
                        <a:defRPr/>
                      </a:pPr>
                      <a:r>
                        <a:rPr lang="en-US" sz="1600" b="1" dirty="0">
                          <a:effectLst/>
                          <a:latin typeface="+mn-lt"/>
                          <a:ea typeface="Calibri" panose="020F0502020204030204" pitchFamily="34" charset="0"/>
                          <a:cs typeface="Times New Roman" panose="02020603050405020304" pitchFamily="18" charset="0"/>
                        </a:rPr>
                        <a:t>Instructions that multiply 32-bit by 32-bit resulting 32-bit with wrapping (</a:t>
                      </a:r>
                      <a:r>
                        <a:rPr lang="en-US" sz="1600" b="1" dirty="0" err="1">
                          <a:effectLst/>
                          <a:latin typeface="+mn-lt"/>
                          <a:ea typeface="Calibri" panose="020F0502020204030204" pitchFamily="34" charset="0"/>
                          <a:cs typeface="Times New Roman" panose="02020603050405020304" pitchFamily="18" charset="0"/>
                        </a:rPr>
                        <a:t>LSW</a:t>
                      </a:r>
                      <a:r>
                        <a:rPr lang="en-US" sz="1600" b="1" dirty="0">
                          <a:effectLst/>
                          <a:latin typeface="+mn-lt"/>
                          <a:ea typeface="Calibri" panose="020F0502020204030204" pitchFamily="34" charset="0"/>
                          <a:cs typeface="Times New Roman" panose="02020603050405020304" pitchFamily="18" charset="0"/>
                        </a:rPr>
                        <a:t> is preserved and higher bits are discarded)</a:t>
                      </a:r>
                      <a:endParaRPr lang="pt-BR" sz="1600" b="1" dirty="0">
                        <a:effectLst/>
                        <a:latin typeface="+mn-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628032614"/>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MUL</a:t>
                      </a:r>
                      <a:r>
                        <a:rPr lang="en-US" sz="1600" dirty="0">
                          <a:effectLst/>
                          <a:latin typeface="+mn-lt"/>
                          <a:ea typeface="Calibri" panose="020F0502020204030204" pitchFamily="34" charset="0"/>
                          <a:cs typeface="Times New Roman" panose="02020603050405020304" pitchFamily="18" charset="0"/>
                        </a:rPr>
                        <a:t> Rd, Rm, </a:t>
                      </a:r>
                      <a:r>
                        <a:rPr lang="en-US" sz="1600" dirty="0" err="1">
                          <a:effectLst/>
                          <a:latin typeface="+mn-lt"/>
                          <a:ea typeface="Calibri" panose="020F0502020204030204" pitchFamily="34" charset="0"/>
                          <a:cs typeface="Times New Roman" panose="02020603050405020304" pitchFamily="18" charset="0"/>
                        </a:rPr>
                        <a:t>Rs</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a:effectLst/>
                          <a:latin typeface="+mn-lt"/>
                          <a:ea typeface="Calibri" panose="020F0502020204030204" pitchFamily="34" charset="0"/>
                          <a:cs typeface="Times New Roman" panose="02020603050405020304" pitchFamily="18" charset="0"/>
                        </a:rPr>
                        <a:t>Multiply</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a:effectLst/>
                          <a:latin typeface="+mn-lt"/>
                          <a:ea typeface="Calibri" panose="020F0502020204030204" pitchFamily="34" charset="0"/>
                          <a:cs typeface="Times New Roman" panose="02020603050405020304" pitchFamily="18" charset="0"/>
                        </a:rPr>
                        <a:t>Rd = Rm * Rs</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5444592"/>
                  </a:ext>
                </a:extLst>
              </a:tr>
              <a:tr h="370840">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MLA Rd, Rm, </a:t>
                      </a:r>
                      <a:r>
                        <a:rPr lang="en-US" sz="1600" dirty="0" err="1">
                          <a:effectLst/>
                          <a:latin typeface="+mn-lt"/>
                          <a:ea typeface="Calibri" panose="020F0502020204030204" pitchFamily="34" charset="0"/>
                          <a:cs typeface="Times New Roman" panose="02020603050405020304" pitchFamily="18" charset="0"/>
                        </a:rPr>
                        <a:t>Rs</a:t>
                      </a:r>
                      <a:r>
                        <a:rPr lang="en-US" sz="1600" dirty="0">
                          <a:effectLst/>
                          <a:latin typeface="+mn-lt"/>
                          <a:ea typeface="Calibri" panose="020F0502020204030204" pitchFamily="34" charset="0"/>
                          <a:cs typeface="Times New Roman" panose="02020603050405020304" pitchFamily="18" charset="0"/>
                        </a:rPr>
                        <a:t>, Rn</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a:effectLst/>
                          <a:latin typeface="+mn-lt"/>
                          <a:ea typeface="Calibri" panose="020F0502020204030204" pitchFamily="34" charset="0"/>
                          <a:cs typeface="Times New Roman" panose="02020603050405020304" pitchFamily="18" charset="0"/>
                        </a:rPr>
                        <a:t>Multiply and accumulate</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a:effectLst/>
                          <a:latin typeface="+mn-lt"/>
                          <a:ea typeface="Calibri" panose="020F0502020204030204" pitchFamily="34" charset="0"/>
                          <a:cs typeface="Times New Roman" panose="02020603050405020304" pitchFamily="18" charset="0"/>
                        </a:rPr>
                        <a:t>Rd = Rm * Rs + Rn</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923843261"/>
                  </a:ext>
                </a:extLst>
              </a:tr>
              <a:tr h="370840">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MLS Rd, Rm, </a:t>
                      </a:r>
                      <a:r>
                        <a:rPr lang="en-US" sz="1600" dirty="0" err="1">
                          <a:effectLst/>
                          <a:latin typeface="+mn-lt"/>
                          <a:ea typeface="Calibri" panose="020F0502020204030204" pitchFamily="34" charset="0"/>
                          <a:cs typeface="Times New Roman" panose="02020603050405020304" pitchFamily="18" charset="0"/>
                        </a:rPr>
                        <a:t>Rs</a:t>
                      </a:r>
                      <a:r>
                        <a:rPr lang="en-US" sz="1600" dirty="0">
                          <a:effectLst/>
                          <a:latin typeface="+mn-lt"/>
                          <a:ea typeface="Calibri" panose="020F0502020204030204" pitchFamily="34" charset="0"/>
                          <a:cs typeface="Times New Roman" panose="02020603050405020304" pitchFamily="18" charset="0"/>
                        </a:rPr>
                        <a:t>, Rn</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Multiply and subtract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Rd = Rm * </a:t>
                      </a:r>
                      <a:r>
                        <a:rPr lang="en-US" sz="1600" dirty="0" err="1">
                          <a:effectLst/>
                          <a:latin typeface="+mn-lt"/>
                          <a:ea typeface="Calibri" panose="020F0502020204030204" pitchFamily="34" charset="0"/>
                          <a:cs typeface="Times New Roman" panose="02020603050405020304" pitchFamily="18" charset="0"/>
                        </a:rPr>
                        <a:t>Rs</a:t>
                      </a:r>
                      <a:r>
                        <a:rPr lang="en-US" sz="1600" dirty="0">
                          <a:effectLst/>
                          <a:latin typeface="+mn-lt"/>
                          <a:ea typeface="Calibri" panose="020F0502020204030204" pitchFamily="34" charset="0"/>
                          <a:cs typeface="Times New Roman" panose="02020603050405020304" pitchFamily="18" charset="0"/>
                        </a:rPr>
                        <a:t> - Rn</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685144"/>
                  </a:ext>
                </a:extLst>
              </a:tr>
              <a:tr h="370840">
                <a:tc gridSpan="3">
                  <a:txBody>
                    <a:bodyPr/>
                    <a:lstStyle/>
                    <a:p>
                      <a:pPr>
                        <a:lnSpc>
                          <a:spcPct val="120000"/>
                        </a:lnSpc>
                        <a:spcBef>
                          <a:spcPts val="300"/>
                        </a:spcBef>
                        <a:spcAft>
                          <a:spcPts val="300"/>
                        </a:spcAft>
                      </a:pPr>
                      <a:r>
                        <a:rPr lang="en-US" sz="1600" b="1" dirty="0">
                          <a:effectLst/>
                          <a:latin typeface="+mn-lt"/>
                          <a:ea typeface="Calibri" panose="020F0502020204030204" pitchFamily="34" charset="0"/>
                          <a:cs typeface="Times New Roman" panose="02020603050405020304" pitchFamily="18" charset="0"/>
                        </a:rPr>
                        <a:t>Long multiplication: multiply 32-bit by 32-bit resulting 64-bit </a:t>
                      </a:r>
                      <a:endParaRPr lang="pt-BR" sz="1600" b="1" dirty="0">
                        <a:effectLst/>
                        <a:latin typeface="+mn-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4177091849"/>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UMULL</a:t>
                      </a:r>
                      <a:r>
                        <a:rPr lang="en-US" sz="1600" dirty="0">
                          <a:effectLst/>
                          <a:latin typeface="+mn-lt"/>
                          <a:ea typeface="Calibri" panose="020F0502020204030204" pitchFamily="34" charset="0"/>
                          <a:cs typeface="Times New Roman" panose="02020603050405020304" pitchFamily="18" charset="0"/>
                        </a:rPr>
                        <a:t> </a:t>
                      </a:r>
                      <a:r>
                        <a:rPr lang="en-US" sz="1600" dirty="0" err="1">
                          <a:effectLst/>
                          <a:latin typeface="+mn-lt"/>
                          <a:ea typeface="Calibri" panose="020F0502020204030204" pitchFamily="34" charset="0"/>
                          <a:cs typeface="Times New Roman" panose="02020603050405020304" pitchFamily="18" charset="0"/>
                        </a:rPr>
                        <a:t>RdLo</a:t>
                      </a:r>
                      <a:r>
                        <a:rPr lang="en-US" sz="1600" dirty="0">
                          <a:effectLst/>
                          <a:latin typeface="+mn-lt"/>
                          <a:ea typeface="Calibri" panose="020F0502020204030204" pitchFamily="34" charset="0"/>
                          <a:cs typeface="Times New Roman" panose="02020603050405020304" pitchFamily="18" charset="0"/>
                        </a:rPr>
                        <a:t>, </a:t>
                      </a:r>
                      <a:r>
                        <a:rPr lang="en-US" sz="1600" dirty="0" err="1">
                          <a:effectLst/>
                          <a:latin typeface="+mn-lt"/>
                          <a:ea typeface="Calibri" panose="020F0502020204030204" pitchFamily="34" charset="0"/>
                          <a:cs typeface="Times New Roman" panose="02020603050405020304" pitchFamily="18" charset="0"/>
                        </a:rPr>
                        <a:t>RdHi</a:t>
                      </a:r>
                      <a:r>
                        <a:rPr lang="en-US" sz="1600" dirty="0">
                          <a:effectLst/>
                          <a:latin typeface="+mn-lt"/>
                          <a:ea typeface="Calibri" panose="020F0502020204030204" pitchFamily="34" charset="0"/>
                          <a:cs typeface="Times New Roman" panose="02020603050405020304" pitchFamily="18" charset="0"/>
                        </a:rPr>
                        <a:t>, Rm, </a:t>
                      </a:r>
                      <a:r>
                        <a:rPr lang="en-US" sz="1600" dirty="0" err="1">
                          <a:effectLst/>
                          <a:latin typeface="+mn-lt"/>
                          <a:ea typeface="Calibri" panose="020F0502020204030204" pitchFamily="34" charset="0"/>
                          <a:cs typeface="Times New Roman" panose="02020603050405020304" pitchFamily="18" charset="0"/>
                        </a:rPr>
                        <a:t>Rs</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Unsigned long multiply</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RdHi:RdLo</a:t>
                      </a:r>
                      <a:r>
                        <a:rPr lang="en-US" sz="1600" dirty="0">
                          <a:effectLst/>
                          <a:latin typeface="+mn-lt"/>
                          <a:ea typeface="Calibri" panose="020F0502020204030204" pitchFamily="34" charset="0"/>
                          <a:cs typeface="Times New Roman" panose="02020603050405020304" pitchFamily="18" charset="0"/>
                        </a:rPr>
                        <a:t> = unsigned(Rm*</a:t>
                      </a:r>
                      <a:r>
                        <a:rPr lang="en-US" sz="1600" dirty="0" err="1">
                          <a:effectLst/>
                          <a:latin typeface="+mn-lt"/>
                          <a:ea typeface="Calibri" panose="020F0502020204030204" pitchFamily="34" charset="0"/>
                          <a:cs typeface="Times New Roman" panose="02020603050405020304" pitchFamily="18" charset="0"/>
                        </a:rPr>
                        <a:t>Rs</a:t>
                      </a:r>
                      <a:r>
                        <a:rPr lang="en-US" sz="1600" dirty="0">
                          <a:effectLst/>
                          <a:latin typeface="+mn-lt"/>
                          <a:ea typeface="Calibri" panose="020F0502020204030204" pitchFamily="34" charset="0"/>
                          <a:cs typeface="Times New Roman" panose="02020603050405020304" pitchFamily="18" charset="0"/>
                        </a:rPr>
                        <a: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899899080"/>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UMLAL</a:t>
                      </a:r>
                      <a:r>
                        <a:rPr lang="en-US" sz="1600" dirty="0">
                          <a:effectLst/>
                          <a:latin typeface="+mn-lt"/>
                          <a:ea typeface="Calibri" panose="020F0502020204030204" pitchFamily="34" charset="0"/>
                          <a:cs typeface="Times New Roman" panose="02020603050405020304" pitchFamily="18" charset="0"/>
                        </a:rPr>
                        <a:t> </a:t>
                      </a:r>
                      <a:r>
                        <a:rPr lang="en-US" sz="1600" dirty="0" err="1">
                          <a:effectLst/>
                          <a:latin typeface="+mn-lt"/>
                          <a:ea typeface="Calibri" panose="020F0502020204030204" pitchFamily="34" charset="0"/>
                          <a:cs typeface="Times New Roman" panose="02020603050405020304" pitchFamily="18" charset="0"/>
                        </a:rPr>
                        <a:t>RdLo</a:t>
                      </a:r>
                      <a:r>
                        <a:rPr lang="en-US" sz="1600" dirty="0">
                          <a:effectLst/>
                          <a:latin typeface="+mn-lt"/>
                          <a:ea typeface="Calibri" panose="020F0502020204030204" pitchFamily="34" charset="0"/>
                          <a:cs typeface="Times New Roman" panose="02020603050405020304" pitchFamily="18" charset="0"/>
                        </a:rPr>
                        <a:t>, </a:t>
                      </a:r>
                      <a:r>
                        <a:rPr lang="en-US" sz="1600" dirty="0" err="1">
                          <a:effectLst/>
                          <a:latin typeface="+mn-lt"/>
                          <a:ea typeface="Calibri" panose="020F0502020204030204" pitchFamily="34" charset="0"/>
                          <a:cs typeface="Times New Roman" panose="02020603050405020304" pitchFamily="18" charset="0"/>
                        </a:rPr>
                        <a:t>RdHi</a:t>
                      </a:r>
                      <a:r>
                        <a:rPr lang="en-US" sz="1600" dirty="0">
                          <a:effectLst/>
                          <a:latin typeface="+mn-lt"/>
                          <a:ea typeface="Calibri" panose="020F0502020204030204" pitchFamily="34" charset="0"/>
                          <a:cs typeface="Times New Roman" panose="02020603050405020304" pitchFamily="18" charset="0"/>
                        </a:rPr>
                        <a:t>, Rm, </a:t>
                      </a:r>
                      <a:r>
                        <a:rPr lang="en-US" sz="1600" dirty="0" err="1">
                          <a:effectLst/>
                          <a:latin typeface="+mn-lt"/>
                          <a:ea typeface="Calibri" panose="020F0502020204030204" pitchFamily="34" charset="0"/>
                          <a:cs typeface="Times New Roman" panose="02020603050405020304" pitchFamily="18" charset="0"/>
                        </a:rPr>
                        <a:t>Rs</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Unsigned long multiply and accumulate</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RdHi:RdLo</a:t>
                      </a:r>
                      <a:r>
                        <a:rPr lang="en-US" sz="1600" dirty="0">
                          <a:effectLst/>
                          <a:latin typeface="+mn-lt"/>
                          <a:ea typeface="Calibri" panose="020F0502020204030204" pitchFamily="34" charset="0"/>
                          <a:cs typeface="Times New Roman" panose="02020603050405020304" pitchFamily="18" charset="0"/>
                        </a:rPr>
                        <a:t> = unsigned(</a:t>
                      </a:r>
                      <a:r>
                        <a:rPr lang="en-US" sz="1600" dirty="0" err="1">
                          <a:effectLst/>
                          <a:latin typeface="+mn-lt"/>
                          <a:ea typeface="Calibri" panose="020F0502020204030204" pitchFamily="34" charset="0"/>
                          <a:cs typeface="Times New Roman" panose="02020603050405020304" pitchFamily="18" charset="0"/>
                        </a:rPr>
                        <a:t>RdHi:RdLo</a:t>
                      </a:r>
                      <a:r>
                        <a:rPr lang="en-US" sz="1600" dirty="0">
                          <a:effectLst/>
                          <a:latin typeface="+mn-lt"/>
                          <a:ea typeface="Calibri" panose="020F0502020204030204" pitchFamily="34" charset="0"/>
                          <a:cs typeface="Times New Roman" panose="02020603050405020304" pitchFamily="18" charset="0"/>
                        </a:rPr>
                        <a:t> + Rm*</a:t>
                      </a:r>
                      <a:r>
                        <a:rPr lang="en-US" sz="1600" dirty="0" err="1">
                          <a:effectLst/>
                          <a:latin typeface="+mn-lt"/>
                          <a:ea typeface="Calibri" panose="020F0502020204030204" pitchFamily="34" charset="0"/>
                          <a:cs typeface="Times New Roman" panose="02020603050405020304" pitchFamily="18" charset="0"/>
                        </a:rPr>
                        <a:t>Rs</a:t>
                      </a:r>
                      <a:r>
                        <a:rPr lang="en-US" sz="1600" dirty="0">
                          <a:effectLst/>
                          <a:latin typeface="+mn-lt"/>
                          <a:ea typeface="Calibri" panose="020F0502020204030204" pitchFamily="34" charset="0"/>
                          <a:cs typeface="Times New Roman" panose="02020603050405020304" pitchFamily="18" charset="0"/>
                        </a:rPr>
                        <a: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423255552"/>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UMAAL</a:t>
                      </a:r>
                      <a:r>
                        <a:rPr lang="en-US" sz="1600" dirty="0">
                          <a:effectLst/>
                          <a:latin typeface="+mn-lt"/>
                          <a:ea typeface="Calibri" panose="020F0502020204030204" pitchFamily="34" charset="0"/>
                          <a:cs typeface="Times New Roman" panose="02020603050405020304" pitchFamily="18" charset="0"/>
                        </a:rPr>
                        <a:t> </a:t>
                      </a:r>
                      <a:r>
                        <a:rPr lang="en-US" sz="1600" dirty="0" err="1">
                          <a:effectLst/>
                          <a:latin typeface="+mn-lt"/>
                          <a:ea typeface="Calibri" panose="020F0502020204030204" pitchFamily="34" charset="0"/>
                          <a:cs typeface="Times New Roman" panose="02020603050405020304" pitchFamily="18" charset="0"/>
                        </a:rPr>
                        <a:t>RdLo</a:t>
                      </a:r>
                      <a:r>
                        <a:rPr lang="en-US" sz="1600" dirty="0">
                          <a:effectLst/>
                          <a:latin typeface="+mn-lt"/>
                          <a:ea typeface="Calibri" panose="020F0502020204030204" pitchFamily="34" charset="0"/>
                          <a:cs typeface="Times New Roman" panose="02020603050405020304" pitchFamily="18" charset="0"/>
                        </a:rPr>
                        <a:t>, </a:t>
                      </a:r>
                      <a:r>
                        <a:rPr lang="en-US" sz="1600" dirty="0" err="1">
                          <a:effectLst/>
                          <a:latin typeface="+mn-lt"/>
                          <a:ea typeface="Calibri" panose="020F0502020204030204" pitchFamily="34" charset="0"/>
                          <a:cs typeface="Times New Roman" panose="02020603050405020304" pitchFamily="18" charset="0"/>
                        </a:rPr>
                        <a:t>RdHi</a:t>
                      </a:r>
                      <a:r>
                        <a:rPr lang="en-US" sz="1600" dirty="0">
                          <a:effectLst/>
                          <a:latin typeface="+mn-lt"/>
                          <a:ea typeface="Calibri" panose="020F0502020204030204" pitchFamily="34" charset="0"/>
                          <a:cs typeface="Times New Roman" panose="02020603050405020304" pitchFamily="18" charset="0"/>
                        </a:rPr>
                        <a:t>, Rm, </a:t>
                      </a:r>
                      <a:r>
                        <a:rPr lang="en-US" sz="1600" dirty="0" err="1">
                          <a:effectLst/>
                          <a:latin typeface="+mn-lt"/>
                          <a:ea typeface="Calibri" panose="020F0502020204030204" pitchFamily="34" charset="0"/>
                          <a:cs typeface="Times New Roman" panose="02020603050405020304" pitchFamily="18" charset="0"/>
                        </a:rPr>
                        <a:t>Rs</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Unsigned long multiply and accumulate double</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RdHi:RdLo</a:t>
                      </a:r>
                      <a:r>
                        <a:rPr lang="en-US" sz="1600" dirty="0">
                          <a:effectLst/>
                          <a:latin typeface="+mn-lt"/>
                          <a:ea typeface="Calibri" panose="020F0502020204030204" pitchFamily="34" charset="0"/>
                          <a:cs typeface="Times New Roman" panose="02020603050405020304" pitchFamily="18" charset="0"/>
                        </a:rPr>
                        <a:t> = unsigned(</a:t>
                      </a:r>
                      <a:r>
                        <a:rPr lang="en-US" sz="1600" dirty="0" err="1">
                          <a:effectLst/>
                          <a:latin typeface="+mn-lt"/>
                          <a:ea typeface="Calibri" panose="020F0502020204030204" pitchFamily="34" charset="0"/>
                          <a:cs typeface="Times New Roman" panose="02020603050405020304" pitchFamily="18" charset="0"/>
                        </a:rPr>
                        <a:t>RdHi+RdLo</a:t>
                      </a:r>
                      <a:r>
                        <a:rPr lang="en-US" sz="1600" dirty="0">
                          <a:effectLst/>
                          <a:latin typeface="+mn-lt"/>
                          <a:ea typeface="Calibri" panose="020F0502020204030204" pitchFamily="34" charset="0"/>
                          <a:cs typeface="Times New Roman" panose="02020603050405020304" pitchFamily="18" charset="0"/>
                        </a:rPr>
                        <a:t> + Rm*</a:t>
                      </a:r>
                      <a:r>
                        <a:rPr lang="en-US" sz="1600" dirty="0" err="1">
                          <a:effectLst/>
                          <a:latin typeface="+mn-lt"/>
                          <a:ea typeface="Calibri" panose="020F0502020204030204" pitchFamily="34" charset="0"/>
                          <a:cs typeface="Times New Roman" panose="02020603050405020304" pitchFamily="18" charset="0"/>
                        </a:rPr>
                        <a:t>Rs</a:t>
                      </a:r>
                      <a:r>
                        <a:rPr lang="en-US" sz="1600" dirty="0">
                          <a:effectLst/>
                          <a:latin typeface="+mn-lt"/>
                          <a:ea typeface="Calibri" panose="020F0502020204030204" pitchFamily="34" charset="0"/>
                          <a:cs typeface="Times New Roman" panose="02020603050405020304" pitchFamily="18" charset="0"/>
                        </a:rPr>
                        <a: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73545419"/>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SMULL</a:t>
                      </a:r>
                      <a:r>
                        <a:rPr lang="en-US" sz="1600" dirty="0">
                          <a:effectLst/>
                          <a:latin typeface="+mn-lt"/>
                          <a:ea typeface="Calibri" panose="020F0502020204030204" pitchFamily="34" charset="0"/>
                          <a:cs typeface="Times New Roman" panose="02020603050405020304" pitchFamily="18" charset="0"/>
                        </a:rPr>
                        <a:t> </a:t>
                      </a:r>
                      <a:r>
                        <a:rPr lang="en-US" sz="1600" dirty="0" err="1">
                          <a:effectLst/>
                          <a:latin typeface="+mn-lt"/>
                          <a:ea typeface="Calibri" panose="020F0502020204030204" pitchFamily="34" charset="0"/>
                          <a:cs typeface="Times New Roman" panose="02020603050405020304" pitchFamily="18" charset="0"/>
                        </a:rPr>
                        <a:t>RdLo</a:t>
                      </a:r>
                      <a:r>
                        <a:rPr lang="en-US" sz="1600" dirty="0">
                          <a:effectLst/>
                          <a:latin typeface="+mn-lt"/>
                          <a:ea typeface="Calibri" panose="020F0502020204030204" pitchFamily="34" charset="0"/>
                          <a:cs typeface="Times New Roman" panose="02020603050405020304" pitchFamily="18" charset="0"/>
                        </a:rPr>
                        <a:t>, </a:t>
                      </a:r>
                      <a:r>
                        <a:rPr lang="en-US" sz="1600" dirty="0" err="1">
                          <a:effectLst/>
                          <a:latin typeface="+mn-lt"/>
                          <a:ea typeface="Calibri" panose="020F0502020204030204" pitchFamily="34" charset="0"/>
                          <a:cs typeface="Times New Roman" panose="02020603050405020304" pitchFamily="18" charset="0"/>
                        </a:rPr>
                        <a:t>RdHi</a:t>
                      </a:r>
                      <a:r>
                        <a:rPr lang="en-US" sz="1600" dirty="0">
                          <a:effectLst/>
                          <a:latin typeface="+mn-lt"/>
                          <a:ea typeface="Calibri" panose="020F0502020204030204" pitchFamily="34" charset="0"/>
                          <a:cs typeface="Times New Roman" panose="02020603050405020304" pitchFamily="18" charset="0"/>
                        </a:rPr>
                        <a:t>, Rm, </a:t>
                      </a:r>
                      <a:r>
                        <a:rPr lang="en-US" sz="1600" dirty="0" err="1">
                          <a:effectLst/>
                          <a:latin typeface="+mn-lt"/>
                          <a:ea typeface="Calibri" panose="020F0502020204030204" pitchFamily="34" charset="0"/>
                          <a:cs typeface="Times New Roman" panose="02020603050405020304" pitchFamily="18" charset="0"/>
                        </a:rPr>
                        <a:t>Rs</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Signed long multiply</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RdHi:RdLo</a:t>
                      </a:r>
                      <a:r>
                        <a:rPr lang="en-US" sz="1600" dirty="0">
                          <a:effectLst/>
                          <a:latin typeface="+mn-lt"/>
                          <a:ea typeface="Calibri" panose="020F0502020204030204" pitchFamily="34" charset="0"/>
                          <a:cs typeface="Times New Roman" panose="02020603050405020304" pitchFamily="18" charset="0"/>
                        </a:rPr>
                        <a:t> = signed(Rm*</a:t>
                      </a:r>
                      <a:r>
                        <a:rPr lang="en-US" sz="1600" dirty="0" err="1">
                          <a:effectLst/>
                          <a:latin typeface="+mn-lt"/>
                          <a:ea typeface="Calibri" panose="020F0502020204030204" pitchFamily="34" charset="0"/>
                          <a:cs typeface="Times New Roman" panose="02020603050405020304" pitchFamily="18" charset="0"/>
                        </a:rPr>
                        <a:t>Rs</a:t>
                      </a:r>
                      <a:r>
                        <a:rPr lang="en-US" sz="1600" dirty="0">
                          <a:effectLst/>
                          <a:latin typeface="+mn-lt"/>
                          <a:ea typeface="Calibri" panose="020F0502020204030204" pitchFamily="34" charset="0"/>
                          <a:cs typeface="Times New Roman" panose="02020603050405020304" pitchFamily="18" charset="0"/>
                        </a:rPr>
                        <a: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248174003"/>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SMLAL</a:t>
                      </a:r>
                      <a:r>
                        <a:rPr lang="en-US" sz="1600" dirty="0">
                          <a:effectLst/>
                          <a:latin typeface="+mn-lt"/>
                          <a:ea typeface="Calibri" panose="020F0502020204030204" pitchFamily="34" charset="0"/>
                          <a:cs typeface="Times New Roman" panose="02020603050405020304" pitchFamily="18" charset="0"/>
                        </a:rPr>
                        <a:t> </a:t>
                      </a:r>
                      <a:r>
                        <a:rPr lang="en-US" sz="1600" dirty="0" err="1">
                          <a:effectLst/>
                          <a:latin typeface="+mn-lt"/>
                          <a:ea typeface="Calibri" panose="020F0502020204030204" pitchFamily="34" charset="0"/>
                          <a:cs typeface="Times New Roman" panose="02020603050405020304" pitchFamily="18" charset="0"/>
                        </a:rPr>
                        <a:t>RdLo</a:t>
                      </a:r>
                      <a:r>
                        <a:rPr lang="en-US" sz="1600" dirty="0">
                          <a:effectLst/>
                          <a:latin typeface="+mn-lt"/>
                          <a:ea typeface="Calibri" panose="020F0502020204030204" pitchFamily="34" charset="0"/>
                          <a:cs typeface="Times New Roman" panose="02020603050405020304" pitchFamily="18" charset="0"/>
                        </a:rPr>
                        <a:t>, </a:t>
                      </a:r>
                      <a:r>
                        <a:rPr lang="en-US" sz="1600" dirty="0" err="1">
                          <a:effectLst/>
                          <a:latin typeface="+mn-lt"/>
                          <a:ea typeface="Calibri" panose="020F0502020204030204" pitchFamily="34" charset="0"/>
                          <a:cs typeface="Times New Roman" panose="02020603050405020304" pitchFamily="18" charset="0"/>
                        </a:rPr>
                        <a:t>RdHi</a:t>
                      </a:r>
                      <a:r>
                        <a:rPr lang="en-US" sz="1600" dirty="0">
                          <a:effectLst/>
                          <a:latin typeface="+mn-lt"/>
                          <a:ea typeface="Calibri" panose="020F0502020204030204" pitchFamily="34" charset="0"/>
                          <a:cs typeface="Times New Roman" panose="02020603050405020304" pitchFamily="18" charset="0"/>
                        </a:rPr>
                        <a:t>, Rm, </a:t>
                      </a:r>
                      <a:r>
                        <a:rPr lang="en-US" sz="1600" dirty="0" err="1">
                          <a:effectLst/>
                          <a:latin typeface="+mn-lt"/>
                          <a:ea typeface="Calibri" panose="020F0502020204030204" pitchFamily="34" charset="0"/>
                          <a:cs typeface="Times New Roman" panose="02020603050405020304" pitchFamily="18" charset="0"/>
                        </a:rPr>
                        <a:t>Rs</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Signed long multiply and accumulate</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RdHi:RdLo</a:t>
                      </a:r>
                      <a:r>
                        <a:rPr lang="en-US" sz="1600" dirty="0">
                          <a:effectLst/>
                          <a:latin typeface="+mn-lt"/>
                          <a:ea typeface="Calibri" panose="020F0502020204030204" pitchFamily="34" charset="0"/>
                          <a:cs typeface="Times New Roman" panose="02020603050405020304" pitchFamily="18" charset="0"/>
                        </a:rPr>
                        <a:t> = signed(</a:t>
                      </a:r>
                      <a:r>
                        <a:rPr lang="en-US" sz="1600" dirty="0" err="1">
                          <a:effectLst/>
                          <a:latin typeface="+mn-lt"/>
                          <a:ea typeface="Calibri" panose="020F0502020204030204" pitchFamily="34" charset="0"/>
                          <a:cs typeface="Times New Roman" panose="02020603050405020304" pitchFamily="18" charset="0"/>
                        </a:rPr>
                        <a:t>RdHi:RdLo</a:t>
                      </a:r>
                      <a:r>
                        <a:rPr lang="en-US" sz="1600" dirty="0">
                          <a:effectLst/>
                          <a:latin typeface="+mn-lt"/>
                          <a:ea typeface="Calibri" panose="020F0502020204030204" pitchFamily="34" charset="0"/>
                          <a:cs typeface="Times New Roman" panose="02020603050405020304" pitchFamily="18" charset="0"/>
                        </a:rPr>
                        <a:t> + Rm*</a:t>
                      </a:r>
                      <a:r>
                        <a:rPr lang="en-US" sz="1600" dirty="0" err="1">
                          <a:effectLst/>
                          <a:latin typeface="+mn-lt"/>
                          <a:ea typeface="Calibri" panose="020F0502020204030204" pitchFamily="34" charset="0"/>
                          <a:cs typeface="Times New Roman" panose="02020603050405020304" pitchFamily="18" charset="0"/>
                        </a:rPr>
                        <a:t>Rs</a:t>
                      </a:r>
                      <a:r>
                        <a:rPr lang="en-US" sz="1600" dirty="0">
                          <a:effectLst/>
                          <a:latin typeface="+mn-lt"/>
                          <a:ea typeface="Calibri" panose="020F0502020204030204" pitchFamily="34" charset="0"/>
                          <a:cs typeface="Times New Roman" panose="02020603050405020304" pitchFamily="18" charset="0"/>
                        </a:rPr>
                        <a: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446355962"/>
                  </a:ext>
                </a:extLst>
              </a:tr>
            </a:tbl>
          </a:graphicData>
        </a:graphic>
      </p:graphicFrame>
    </p:spTree>
    <p:extLst>
      <p:ext uri="{BB962C8B-B14F-4D97-AF65-F5344CB8AC3E}">
        <p14:creationId xmlns:p14="http://schemas.microsoft.com/office/powerpoint/2010/main" val="31529110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574" cy="268279"/>
          </a:xfrm>
        </p:spPr>
        <p:txBody>
          <a:bodyPr/>
          <a:lstStyle/>
          <a:p>
            <a:r>
              <a:rPr lang="en-US" b="1" dirty="0"/>
              <a:t>Divide</a:t>
            </a:r>
          </a:p>
        </p:txBody>
      </p:sp>
      <p:graphicFrame>
        <p:nvGraphicFramePr>
          <p:cNvPr id="8" name="Table 7">
            <a:extLst>
              <a:ext uri="{FF2B5EF4-FFF2-40B4-BE49-F238E27FC236}">
                <a16:creationId xmlns="" xmlns:a16="http://schemas.microsoft.com/office/drawing/2014/main" id="{3E9D1E78-F96C-4F23-B113-644421BE0EE7}"/>
              </a:ext>
            </a:extLst>
          </p:cNvPr>
          <p:cNvGraphicFramePr>
            <a:graphicFrameLocks noGrp="1"/>
          </p:cNvGraphicFramePr>
          <p:nvPr>
            <p:extLst>
              <p:ext uri="{D42A27DB-BD31-4B8C-83A1-F6EECF244321}">
                <p14:modId xmlns:p14="http://schemas.microsoft.com/office/powerpoint/2010/main" val="3613733607"/>
              </p:ext>
            </p:extLst>
          </p:nvPr>
        </p:nvGraphicFramePr>
        <p:xfrm>
          <a:off x="467999" y="1844824"/>
          <a:ext cx="11100609" cy="1112520"/>
        </p:xfrm>
        <a:graphic>
          <a:graphicData uri="http://schemas.openxmlformats.org/drawingml/2006/table">
            <a:tbl>
              <a:tblPr firstRow="1" bandRow="1">
                <a:tableStyleId>{5C22544A-7EE6-4342-B048-85BDC9FD1C3A}</a:tableStyleId>
              </a:tblPr>
              <a:tblGrid>
                <a:gridCol w="2766717">
                  <a:extLst>
                    <a:ext uri="{9D8B030D-6E8A-4147-A177-3AD203B41FA5}">
                      <a16:colId xmlns="" xmlns:a16="http://schemas.microsoft.com/office/drawing/2014/main" val="1703403938"/>
                    </a:ext>
                  </a:extLst>
                </a:gridCol>
                <a:gridCol w="4251298">
                  <a:extLst>
                    <a:ext uri="{9D8B030D-6E8A-4147-A177-3AD203B41FA5}">
                      <a16:colId xmlns="" xmlns:a16="http://schemas.microsoft.com/office/drawing/2014/main" val="897620886"/>
                    </a:ext>
                  </a:extLst>
                </a:gridCol>
                <a:gridCol w="4082594">
                  <a:extLst>
                    <a:ext uri="{9D8B030D-6E8A-4147-A177-3AD203B41FA5}">
                      <a16:colId xmlns="" xmlns:a16="http://schemas.microsoft.com/office/drawing/2014/main" val="2978384886"/>
                    </a:ext>
                  </a:extLst>
                </a:gridCol>
              </a:tblGrid>
              <a:tr h="370840">
                <a:tc>
                  <a:txBody>
                    <a:bodyPr/>
                    <a:lstStyle/>
                    <a:p>
                      <a:pPr>
                        <a:lnSpc>
                          <a:spcPct val="107000"/>
                        </a:lnSpc>
                        <a:spcAft>
                          <a:spcPts val="0"/>
                        </a:spcAft>
                      </a:pPr>
                      <a:r>
                        <a:rPr lang="en-US" sz="1800" b="1" dirty="0">
                          <a:effectLst/>
                          <a:latin typeface="Arial-BoldMT"/>
                          <a:ea typeface="Calibri" panose="020F0502020204030204" pitchFamily="34" charset="0"/>
                          <a:cs typeface="Arial-BoldMT"/>
                        </a:rPr>
                        <a:t>Instruction</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b="1" dirty="0">
                          <a:effectLst/>
                          <a:latin typeface="Arial-BoldMT"/>
                          <a:ea typeface="Calibri" panose="020F0502020204030204" pitchFamily="34" charset="0"/>
                          <a:cs typeface="Arial-BoldMT"/>
                        </a:rPr>
                        <a:t> Description </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Action</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783097123"/>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UDIV</a:t>
                      </a:r>
                      <a:r>
                        <a:rPr lang="en-US" sz="1600" dirty="0">
                          <a:effectLst/>
                          <a:latin typeface="+mn-lt"/>
                          <a:ea typeface="Calibri" panose="020F0502020204030204" pitchFamily="34" charset="0"/>
                          <a:cs typeface="Times New Roman" panose="02020603050405020304" pitchFamily="18" charset="0"/>
                        </a:rPr>
                        <a:t> Rd, Rn, Rm</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Unsigned divide</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Rd = Rn / Rm</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5444592"/>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SDIV</a:t>
                      </a:r>
                      <a:r>
                        <a:rPr lang="en-US" sz="1600" dirty="0">
                          <a:effectLst/>
                          <a:latin typeface="+mn-lt"/>
                          <a:ea typeface="Calibri" panose="020F0502020204030204" pitchFamily="34" charset="0"/>
                          <a:cs typeface="Times New Roman" panose="02020603050405020304" pitchFamily="18" charset="0"/>
                        </a:rPr>
                        <a:t> Rd, Rn, Rm</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Signed divide</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Rd = Rn / Rm</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923843261"/>
                  </a:ext>
                </a:extLst>
              </a:tr>
            </a:tbl>
          </a:graphicData>
        </a:graphic>
      </p:graphicFrame>
    </p:spTree>
    <p:extLst>
      <p:ext uri="{BB962C8B-B14F-4D97-AF65-F5344CB8AC3E}">
        <p14:creationId xmlns:p14="http://schemas.microsoft.com/office/powerpoint/2010/main" val="5475974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574" cy="2006190"/>
          </a:xfrm>
        </p:spPr>
        <p:txBody>
          <a:bodyPr/>
          <a:lstStyle/>
          <a:p>
            <a:pPr>
              <a:lnSpc>
                <a:spcPct val="150000"/>
              </a:lnSpc>
            </a:pPr>
            <a:r>
              <a:rPr lang="en-US" dirty="0"/>
              <a:t>Bit field operations</a:t>
            </a:r>
            <a:br>
              <a:rPr lang="en-US" dirty="0"/>
            </a:br>
            <a:r>
              <a:rPr lang="en-US" dirty="0"/>
              <a:t>A bit field is a sequence of bits in a register. </a:t>
            </a:r>
            <a:br>
              <a:rPr lang="en-US" dirty="0"/>
            </a:br>
            <a:r>
              <a:rPr lang="en-US" dirty="0"/>
              <a:t>A bit field is characterized by two values:</a:t>
            </a:r>
          </a:p>
          <a:p>
            <a:pPr lvl="1">
              <a:lnSpc>
                <a:spcPct val="150000"/>
              </a:lnSpc>
            </a:pPr>
            <a:r>
              <a:rPr lang="en-US" dirty="0"/>
              <a:t>Width: the number of bits in the bit field (1..32);</a:t>
            </a:r>
          </a:p>
          <a:p>
            <a:pPr lvl="1">
              <a:lnSpc>
                <a:spcPct val="150000"/>
              </a:lnSpc>
            </a:pPr>
            <a:r>
              <a:rPr lang="en-US" dirty="0" err="1"/>
              <a:t>lsb</a:t>
            </a:r>
            <a:r>
              <a:rPr lang="en-US" dirty="0"/>
              <a:t>: the position of the least significant bit in the bitfield (0..31).</a:t>
            </a:r>
          </a:p>
        </p:txBody>
      </p:sp>
      <p:graphicFrame>
        <p:nvGraphicFramePr>
          <p:cNvPr id="6" name="Table 5">
            <a:extLst>
              <a:ext uri="{FF2B5EF4-FFF2-40B4-BE49-F238E27FC236}">
                <a16:creationId xmlns="" xmlns:a16="http://schemas.microsoft.com/office/drawing/2014/main" id="{DAA24E91-AB53-4711-A012-487D59989DEF}"/>
              </a:ext>
            </a:extLst>
          </p:cNvPr>
          <p:cNvGraphicFramePr>
            <a:graphicFrameLocks noGrp="1"/>
          </p:cNvGraphicFramePr>
          <p:nvPr>
            <p:extLst>
              <p:ext uri="{D42A27DB-BD31-4B8C-83A1-F6EECF244321}">
                <p14:modId xmlns:p14="http://schemas.microsoft.com/office/powerpoint/2010/main" val="3201909932"/>
              </p:ext>
            </p:extLst>
          </p:nvPr>
        </p:nvGraphicFramePr>
        <p:xfrm>
          <a:off x="467998" y="3648454"/>
          <a:ext cx="11244575" cy="2600008"/>
        </p:xfrm>
        <a:graphic>
          <a:graphicData uri="http://schemas.openxmlformats.org/drawingml/2006/table">
            <a:tbl>
              <a:tblPr firstRow="1" bandRow="1">
                <a:tableStyleId>{5C22544A-7EE6-4342-B048-85BDC9FD1C3A}</a:tableStyleId>
              </a:tblPr>
              <a:tblGrid>
                <a:gridCol w="2801807">
                  <a:extLst>
                    <a:ext uri="{9D8B030D-6E8A-4147-A177-3AD203B41FA5}">
                      <a16:colId xmlns="" xmlns:a16="http://schemas.microsoft.com/office/drawing/2014/main" val="1703403938"/>
                    </a:ext>
                  </a:extLst>
                </a:gridCol>
                <a:gridCol w="4308395">
                  <a:extLst>
                    <a:ext uri="{9D8B030D-6E8A-4147-A177-3AD203B41FA5}">
                      <a16:colId xmlns="" xmlns:a16="http://schemas.microsoft.com/office/drawing/2014/main" val="897620886"/>
                    </a:ext>
                  </a:extLst>
                </a:gridCol>
                <a:gridCol w="4134373">
                  <a:extLst>
                    <a:ext uri="{9D8B030D-6E8A-4147-A177-3AD203B41FA5}">
                      <a16:colId xmlns="" xmlns:a16="http://schemas.microsoft.com/office/drawing/2014/main" val="2978384886"/>
                    </a:ext>
                  </a:extLst>
                </a:gridCol>
              </a:tblGrid>
              <a:tr h="366840">
                <a:tc>
                  <a:txBody>
                    <a:bodyPr/>
                    <a:lstStyle/>
                    <a:p>
                      <a:pPr>
                        <a:lnSpc>
                          <a:spcPct val="107000"/>
                        </a:lnSpc>
                        <a:spcAft>
                          <a:spcPts val="0"/>
                        </a:spcAft>
                      </a:pPr>
                      <a:r>
                        <a:rPr lang="en-US" sz="1800" b="1" dirty="0">
                          <a:effectLst/>
                          <a:latin typeface="Arial-BoldMT"/>
                          <a:ea typeface="Calibri" panose="020F0502020204030204" pitchFamily="34" charset="0"/>
                          <a:cs typeface="Arial-BoldMT"/>
                        </a:rPr>
                        <a:t>Instruction</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b="1" dirty="0">
                          <a:effectLst/>
                          <a:latin typeface="Arial-BoldMT"/>
                          <a:ea typeface="Calibri" panose="020F0502020204030204" pitchFamily="34" charset="0"/>
                          <a:cs typeface="Arial-BoldMT"/>
                        </a:rPr>
                        <a:t> Description </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Action</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783097123"/>
                  </a:ext>
                </a:extLst>
              </a:tr>
              <a:tr h="366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BFC</a:t>
                      </a:r>
                      <a:r>
                        <a:rPr lang="en-US" sz="1600" dirty="0">
                          <a:effectLst/>
                          <a:latin typeface="+mn-lt"/>
                          <a:ea typeface="Calibri" panose="020F0502020204030204" pitchFamily="34" charset="0"/>
                          <a:cs typeface="Times New Roman" panose="02020603050405020304" pitchFamily="18" charset="0"/>
                        </a:rPr>
                        <a:t> Rd,#&lt;</a:t>
                      </a:r>
                      <a:r>
                        <a:rPr lang="en-US" sz="1600" dirty="0" err="1">
                          <a:effectLst/>
                          <a:latin typeface="+mn-lt"/>
                          <a:ea typeface="Calibri" panose="020F0502020204030204" pitchFamily="34" charset="0"/>
                          <a:cs typeface="Times New Roman" panose="02020603050405020304" pitchFamily="18" charset="0"/>
                        </a:rPr>
                        <a:t>lsb</a:t>
                      </a:r>
                      <a:r>
                        <a:rPr lang="en-US" sz="1600" dirty="0">
                          <a:effectLst/>
                          <a:latin typeface="+mn-lt"/>
                          <a:ea typeface="Calibri" panose="020F0502020204030204" pitchFamily="34" charset="0"/>
                          <a:cs typeface="Times New Roman" panose="02020603050405020304" pitchFamily="18" charset="0"/>
                        </a:rPr>
                        <a:t>&gt;,#&lt;width&gt;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Bit field clear</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clear Rd[(</a:t>
                      </a:r>
                      <a:r>
                        <a:rPr lang="en-US" sz="1600" dirty="0" err="1">
                          <a:effectLst/>
                          <a:latin typeface="+mn-lt"/>
                          <a:ea typeface="Calibri" panose="020F0502020204030204" pitchFamily="34" charset="0"/>
                          <a:cs typeface="Times New Roman" panose="02020603050405020304" pitchFamily="18" charset="0"/>
                        </a:rPr>
                        <a:t>width+lsb-1</a:t>
                      </a:r>
                      <a:r>
                        <a:rPr lang="en-US" sz="1600" dirty="0">
                          <a:effectLst/>
                          <a:latin typeface="+mn-lt"/>
                          <a:ea typeface="Calibri" panose="020F0502020204030204" pitchFamily="34" charset="0"/>
                          <a:cs typeface="Times New Roman" panose="02020603050405020304" pitchFamily="18" charset="0"/>
                        </a:rPr>
                        <a:t>)..</a:t>
                      </a:r>
                      <a:r>
                        <a:rPr lang="en-US" sz="1600" dirty="0" err="1">
                          <a:effectLst/>
                          <a:latin typeface="+mn-lt"/>
                          <a:ea typeface="Calibri" panose="020F0502020204030204" pitchFamily="34" charset="0"/>
                          <a:cs typeface="Times New Roman" panose="02020603050405020304" pitchFamily="18" charset="0"/>
                        </a:rPr>
                        <a:t>lsb</a:t>
                      </a:r>
                      <a:r>
                        <a:rPr lang="en-US" sz="1600" dirty="0">
                          <a:effectLst/>
                          <a:latin typeface="+mn-lt"/>
                          <a:ea typeface="Calibri" panose="020F0502020204030204" pitchFamily="34" charset="0"/>
                          <a:cs typeface="Times New Roman" panose="02020603050405020304" pitchFamily="18" charset="0"/>
                        </a:rPr>
                        <a:t>], others unchanged</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5444592"/>
                  </a:ext>
                </a:extLst>
              </a:tr>
              <a:tr h="366840">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BFI Rd, Rn,#&lt;</a:t>
                      </a:r>
                      <a:r>
                        <a:rPr lang="en-US" sz="1600" dirty="0" err="1">
                          <a:effectLst/>
                          <a:latin typeface="+mn-lt"/>
                          <a:ea typeface="Calibri" panose="020F0502020204030204" pitchFamily="34" charset="0"/>
                          <a:cs typeface="Times New Roman" panose="02020603050405020304" pitchFamily="18" charset="0"/>
                        </a:rPr>
                        <a:t>lsb</a:t>
                      </a:r>
                      <a:r>
                        <a:rPr lang="en-US" sz="1600" dirty="0">
                          <a:effectLst/>
                          <a:latin typeface="+mn-lt"/>
                          <a:ea typeface="Calibri" panose="020F0502020204030204" pitchFamily="34" charset="0"/>
                          <a:cs typeface="Times New Roman" panose="02020603050405020304" pitchFamily="18" charset="0"/>
                        </a:rPr>
                        <a:t>&gt;,#&lt;width&gt;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Bit field insert. Copy the &lt;width&gt; </a:t>
                      </a:r>
                      <a:r>
                        <a:rPr lang="en-US" sz="1600" dirty="0" err="1">
                          <a:effectLst/>
                          <a:latin typeface="+mn-lt"/>
                          <a:ea typeface="Calibri" panose="020F0502020204030204" pitchFamily="34" charset="0"/>
                          <a:cs typeface="Times New Roman" panose="02020603050405020304" pitchFamily="18" charset="0"/>
                        </a:rPr>
                        <a:t>LSb</a:t>
                      </a:r>
                      <a:r>
                        <a:rPr lang="en-US" sz="1600" dirty="0">
                          <a:effectLst/>
                          <a:latin typeface="+mn-lt"/>
                          <a:ea typeface="Calibri" panose="020F0502020204030204" pitchFamily="34" charset="0"/>
                          <a:cs typeface="Times New Roman" panose="02020603050405020304" pitchFamily="18" charset="0"/>
                        </a:rPr>
                        <a:t> of Rn to Rd</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Rd[(</a:t>
                      </a:r>
                      <a:r>
                        <a:rPr lang="en-US" sz="1600" dirty="0" err="1">
                          <a:effectLst/>
                          <a:latin typeface="+mn-lt"/>
                          <a:ea typeface="Calibri" panose="020F0502020204030204" pitchFamily="34" charset="0"/>
                          <a:cs typeface="Times New Roman" panose="02020603050405020304" pitchFamily="18" charset="0"/>
                        </a:rPr>
                        <a:t>width+lsb-1</a:t>
                      </a:r>
                      <a:r>
                        <a:rPr lang="en-US" sz="1600" dirty="0">
                          <a:effectLst/>
                          <a:latin typeface="+mn-lt"/>
                          <a:ea typeface="Calibri" panose="020F0502020204030204" pitchFamily="34" charset="0"/>
                          <a:cs typeface="Times New Roman" panose="02020603050405020304" pitchFamily="18" charset="0"/>
                        </a:rPr>
                        <a:t>)..</a:t>
                      </a:r>
                      <a:r>
                        <a:rPr lang="en-US" sz="1600" dirty="0" err="1">
                          <a:effectLst/>
                          <a:latin typeface="+mn-lt"/>
                          <a:ea typeface="Calibri" panose="020F0502020204030204" pitchFamily="34" charset="0"/>
                          <a:cs typeface="Times New Roman" panose="02020603050405020304" pitchFamily="18" charset="0"/>
                        </a:rPr>
                        <a:t>lsb</a:t>
                      </a:r>
                      <a:r>
                        <a:rPr lang="en-US" sz="1600" dirty="0">
                          <a:effectLst/>
                          <a:latin typeface="+mn-lt"/>
                          <a:ea typeface="Calibri" panose="020F0502020204030204" pitchFamily="34" charset="0"/>
                          <a:cs typeface="Times New Roman" panose="02020603050405020304" pitchFamily="18" charset="0"/>
                        </a:rPr>
                        <a:t>] = Rn[(width-1)..0]</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923843261"/>
                  </a:ext>
                </a:extLst>
              </a:tr>
              <a:tr h="366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SBFX</a:t>
                      </a:r>
                      <a:r>
                        <a:rPr lang="en-US" sz="1600" dirty="0">
                          <a:effectLst/>
                          <a:latin typeface="+mn-lt"/>
                          <a:ea typeface="Calibri" panose="020F0502020204030204" pitchFamily="34" charset="0"/>
                          <a:cs typeface="Times New Roman" panose="02020603050405020304" pitchFamily="18" charset="0"/>
                        </a:rPr>
                        <a:t> Rd, Rn,#&lt;</a:t>
                      </a:r>
                      <a:r>
                        <a:rPr lang="en-US" sz="1600" dirty="0" err="1">
                          <a:effectLst/>
                          <a:latin typeface="+mn-lt"/>
                          <a:ea typeface="Calibri" panose="020F0502020204030204" pitchFamily="34" charset="0"/>
                          <a:cs typeface="Times New Roman" panose="02020603050405020304" pitchFamily="18" charset="0"/>
                        </a:rPr>
                        <a:t>lsb</a:t>
                      </a:r>
                      <a:r>
                        <a:rPr lang="en-US" sz="1600" dirty="0">
                          <a:effectLst/>
                          <a:latin typeface="+mn-lt"/>
                          <a:ea typeface="Calibri" panose="020F0502020204030204" pitchFamily="34" charset="0"/>
                          <a:cs typeface="Times New Roman" panose="02020603050405020304" pitchFamily="18" charset="0"/>
                        </a:rPr>
                        <a:t>&gt;,#&lt;width&gt;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Signed bit field extract. </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Copy bitfield from Rn to </a:t>
                      </a:r>
                      <a:r>
                        <a:rPr lang="en-US" sz="1600" dirty="0" err="1">
                          <a:effectLst/>
                          <a:latin typeface="+mn-lt"/>
                          <a:ea typeface="Calibri" panose="020F0502020204030204" pitchFamily="34" charset="0"/>
                          <a:cs typeface="Times New Roman" panose="02020603050405020304" pitchFamily="18" charset="0"/>
                        </a:rPr>
                        <a:t>LSb</a:t>
                      </a:r>
                      <a:r>
                        <a:rPr lang="en-US" sz="1600" dirty="0">
                          <a:effectLst/>
                          <a:latin typeface="+mn-lt"/>
                          <a:ea typeface="Calibri" panose="020F0502020204030204" pitchFamily="34" charset="0"/>
                          <a:cs typeface="Times New Roman" panose="02020603050405020304" pitchFamily="18" charset="0"/>
                        </a:rPr>
                        <a:t> of Rd and sign extend.</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685144"/>
                  </a:ext>
                </a:extLst>
              </a:tr>
              <a:tr h="366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UBFX</a:t>
                      </a:r>
                      <a:r>
                        <a:rPr lang="en-US" sz="1600" dirty="0">
                          <a:effectLst/>
                          <a:latin typeface="+mn-lt"/>
                          <a:ea typeface="Calibri" panose="020F0502020204030204" pitchFamily="34" charset="0"/>
                          <a:cs typeface="Times New Roman" panose="02020603050405020304" pitchFamily="18" charset="0"/>
                        </a:rPr>
                        <a:t> Rd, Rn,#&lt;</a:t>
                      </a:r>
                      <a:r>
                        <a:rPr lang="en-US" sz="1600" dirty="0" err="1">
                          <a:effectLst/>
                          <a:latin typeface="+mn-lt"/>
                          <a:ea typeface="Calibri" panose="020F0502020204030204" pitchFamily="34" charset="0"/>
                          <a:cs typeface="Times New Roman" panose="02020603050405020304" pitchFamily="18" charset="0"/>
                        </a:rPr>
                        <a:t>lsb</a:t>
                      </a:r>
                      <a:r>
                        <a:rPr lang="en-US" sz="1600" dirty="0">
                          <a:effectLst/>
                          <a:latin typeface="+mn-lt"/>
                          <a:ea typeface="Calibri" panose="020F0502020204030204" pitchFamily="34" charset="0"/>
                          <a:cs typeface="Times New Roman" panose="02020603050405020304" pitchFamily="18" charset="0"/>
                        </a:rPr>
                        <a:t>&gt;,#&lt;width&gt;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Unsigned bit field extract. </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Copy bitfield from Rn to </a:t>
                      </a:r>
                      <a:r>
                        <a:rPr lang="en-US" sz="1600" dirty="0" err="1">
                          <a:effectLst/>
                          <a:latin typeface="+mn-lt"/>
                          <a:ea typeface="Calibri" panose="020F0502020204030204" pitchFamily="34" charset="0"/>
                          <a:cs typeface="Times New Roman" panose="02020603050405020304" pitchFamily="18" charset="0"/>
                        </a:rPr>
                        <a:t>LSb</a:t>
                      </a:r>
                      <a:r>
                        <a:rPr lang="en-US" sz="1600" dirty="0">
                          <a:effectLst/>
                          <a:latin typeface="+mn-lt"/>
                          <a:ea typeface="Calibri" panose="020F0502020204030204" pitchFamily="34" charset="0"/>
                          <a:cs typeface="Times New Roman" panose="02020603050405020304" pitchFamily="18" charset="0"/>
                        </a:rPr>
                        <a:t> of Rd and zero extend.</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899899080"/>
                  </a:ext>
                </a:extLst>
              </a:tr>
            </a:tbl>
          </a:graphicData>
        </a:graphic>
      </p:graphicFrame>
    </p:spTree>
    <p:extLst>
      <p:ext uri="{BB962C8B-B14F-4D97-AF65-F5344CB8AC3E}">
        <p14:creationId xmlns:p14="http://schemas.microsoft.com/office/powerpoint/2010/main" val="20268064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574" cy="268279"/>
          </a:xfrm>
        </p:spPr>
        <p:txBody>
          <a:bodyPr/>
          <a:lstStyle/>
          <a:p>
            <a:r>
              <a:rPr lang="en-US" b="1" dirty="0"/>
              <a:t>Memory access instructions</a:t>
            </a:r>
          </a:p>
        </p:txBody>
      </p:sp>
      <p:graphicFrame>
        <p:nvGraphicFramePr>
          <p:cNvPr id="5" name="Table 4">
            <a:extLst>
              <a:ext uri="{FF2B5EF4-FFF2-40B4-BE49-F238E27FC236}">
                <a16:creationId xmlns="" xmlns:a16="http://schemas.microsoft.com/office/drawing/2014/main" id="{49827878-53F5-40C5-BADA-845B4B2DB8A0}"/>
              </a:ext>
            </a:extLst>
          </p:cNvPr>
          <p:cNvGraphicFramePr>
            <a:graphicFrameLocks noGrp="1"/>
          </p:cNvGraphicFramePr>
          <p:nvPr>
            <p:extLst>
              <p:ext uri="{D42A27DB-BD31-4B8C-83A1-F6EECF244321}">
                <p14:modId xmlns:p14="http://schemas.microsoft.com/office/powerpoint/2010/main" val="3687202004"/>
              </p:ext>
            </p:extLst>
          </p:nvPr>
        </p:nvGraphicFramePr>
        <p:xfrm>
          <a:off x="460375" y="2240868"/>
          <a:ext cx="11244574" cy="3878542"/>
        </p:xfrm>
        <a:graphic>
          <a:graphicData uri="http://schemas.openxmlformats.org/drawingml/2006/table">
            <a:tbl>
              <a:tblPr firstRow="1" bandRow="1">
                <a:tableStyleId>{5C22544A-7EE6-4342-B048-85BDC9FD1C3A}</a:tableStyleId>
              </a:tblPr>
              <a:tblGrid>
                <a:gridCol w="2941506">
                  <a:extLst>
                    <a:ext uri="{9D8B030D-6E8A-4147-A177-3AD203B41FA5}">
                      <a16:colId xmlns="" xmlns:a16="http://schemas.microsoft.com/office/drawing/2014/main" val="1703403938"/>
                    </a:ext>
                  </a:extLst>
                </a:gridCol>
                <a:gridCol w="8303068">
                  <a:extLst>
                    <a:ext uri="{9D8B030D-6E8A-4147-A177-3AD203B41FA5}">
                      <a16:colId xmlns="" xmlns:a16="http://schemas.microsoft.com/office/drawing/2014/main" val="1188298465"/>
                    </a:ext>
                  </a:extLst>
                </a:gridCol>
              </a:tblGrid>
              <a:tr h="332025">
                <a:tc>
                  <a:txBody>
                    <a:bodyPr/>
                    <a:lstStyle/>
                    <a:p>
                      <a:pPr>
                        <a:lnSpc>
                          <a:spcPct val="107000"/>
                        </a:lnSpc>
                        <a:spcAft>
                          <a:spcPts val="0"/>
                        </a:spcAft>
                      </a:pPr>
                      <a:r>
                        <a:rPr lang="en-US" sz="1800" b="1" dirty="0">
                          <a:effectLst/>
                          <a:latin typeface="Arial-BoldMT"/>
                          <a:ea typeface="Calibri" panose="020F0502020204030204" pitchFamily="34" charset="0"/>
                          <a:cs typeface="Arial-BoldMT"/>
                        </a:rPr>
                        <a:t>Instruction type</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b="1" dirty="0">
                          <a:effectLst/>
                          <a:latin typeface="Arial-BoldMT"/>
                          <a:ea typeface="Calibri" panose="020F0502020204030204" pitchFamily="34" charset="0"/>
                          <a:cs typeface="Arial-BoldMT"/>
                        </a:rPr>
                        <a:t> Description </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783097123"/>
                  </a:ext>
                </a:extLst>
              </a:tr>
              <a:tr h="332025">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LDRB</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Load byte. Read a byte from memory and store in the </a:t>
                      </a:r>
                      <a:r>
                        <a:rPr lang="en-US" sz="1600" dirty="0" err="1">
                          <a:effectLst/>
                          <a:latin typeface="+mn-lt"/>
                          <a:ea typeface="Calibri" panose="020F0502020204030204" pitchFamily="34" charset="0"/>
                          <a:cs typeface="Times New Roman" panose="02020603050405020304" pitchFamily="18" charset="0"/>
                        </a:rPr>
                        <a:t>LSB</a:t>
                      </a:r>
                      <a:r>
                        <a:rPr lang="en-US" sz="1600" dirty="0">
                          <a:effectLst/>
                          <a:latin typeface="+mn-lt"/>
                          <a:ea typeface="Calibri" panose="020F0502020204030204" pitchFamily="34" charset="0"/>
                          <a:cs typeface="Times New Roman" panose="02020603050405020304" pitchFamily="18" charset="0"/>
                        </a:rPr>
                        <a:t> of a register.</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5444592"/>
                  </a:ext>
                </a:extLst>
              </a:tr>
              <a:tr h="532175">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LDRH</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Load half word. Read a half-word from memory and store in the lower half-word of a register.</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923843261"/>
                  </a:ext>
                </a:extLst>
              </a:tr>
              <a:tr h="332025">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LDR</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Load register. Read a word from memory and store in a register.</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641253758"/>
                  </a:ext>
                </a:extLst>
              </a:tr>
              <a:tr h="332025">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LDRD</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Load double. Read a double word form memory and store in two registers.</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677748345"/>
                  </a:ext>
                </a:extLst>
              </a:tr>
              <a:tr h="332025">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STRB</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Store byte. Store the </a:t>
                      </a:r>
                      <a:r>
                        <a:rPr lang="en-US" sz="1600" dirty="0" err="1">
                          <a:effectLst/>
                          <a:latin typeface="+mn-lt"/>
                          <a:ea typeface="Calibri" panose="020F0502020204030204" pitchFamily="34" charset="0"/>
                          <a:cs typeface="Times New Roman" panose="02020603050405020304" pitchFamily="18" charset="0"/>
                        </a:rPr>
                        <a:t>LSB</a:t>
                      </a:r>
                      <a:r>
                        <a:rPr lang="en-US" sz="1600" dirty="0">
                          <a:effectLst/>
                          <a:latin typeface="+mn-lt"/>
                          <a:ea typeface="Calibri" panose="020F0502020204030204" pitchFamily="34" charset="0"/>
                          <a:cs typeface="Times New Roman" panose="02020603050405020304" pitchFamily="18" charset="0"/>
                        </a:rPr>
                        <a:t> of a register into memory.</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608851517"/>
                  </a:ext>
                </a:extLst>
              </a:tr>
              <a:tr h="332025">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STRH</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Store half-word. Store the lower half of a register into memory.</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241604672"/>
                  </a:ext>
                </a:extLst>
              </a:tr>
              <a:tr h="332025">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STR</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Store register. Store a register into memory.</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956274015"/>
                  </a:ext>
                </a:extLst>
              </a:tr>
              <a:tr h="332025">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STRD</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Store double. Store the two registers into memory.</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69638755"/>
                  </a:ext>
                </a:extLst>
              </a:tr>
              <a:tr h="332025">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LDM</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Load multiple. Read several (up to 16) registers from memory.</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369568327"/>
                  </a:ext>
                </a:extLst>
              </a:tr>
              <a:tr h="332025">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STM</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Store multiple. Store several (up to 16) registers into memory.</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965031243"/>
                  </a:ext>
                </a:extLst>
              </a:tr>
            </a:tbl>
          </a:graphicData>
        </a:graphic>
      </p:graphicFrame>
    </p:spTree>
    <p:extLst>
      <p:ext uri="{BB962C8B-B14F-4D97-AF65-F5344CB8AC3E}">
        <p14:creationId xmlns:p14="http://schemas.microsoft.com/office/powerpoint/2010/main" val="1410686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a:t>Characteristics of Embedded Systems (2/4)</a:t>
            </a:r>
            <a:endParaRPr kumimoji="1" lang="en-US" dirty="0"/>
          </a:p>
        </p:txBody>
      </p:sp>
      <p:sp>
        <p:nvSpPr>
          <p:cNvPr id="4" name="コンテンツ プレースホルダー 3"/>
          <p:cNvSpPr>
            <a:spLocks noGrp="1"/>
          </p:cNvSpPr>
          <p:nvPr>
            <p:ph idx="1"/>
          </p:nvPr>
        </p:nvSpPr>
        <p:spPr>
          <a:xfrm>
            <a:off x="468000" y="1424991"/>
            <a:ext cx="11244574" cy="3421962"/>
          </a:xfrm>
        </p:spPr>
        <p:txBody>
          <a:bodyPr/>
          <a:lstStyle/>
          <a:p>
            <a:pPr marL="342900" lvl="1" indent="-342900">
              <a:lnSpc>
                <a:spcPct val="150000"/>
              </a:lnSpc>
              <a:buFont typeface="+mj-lt"/>
              <a:buAutoNum type="arabicPeriod" startAt="4"/>
            </a:pPr>
            <a:r>
              <a:rPr lang="en-US" b="1" dirty="0"/>
              <a:t>Heterogeneous.</a:t>
            </a:r>
            <a:r>
              <a:rPr lang="en-US" dirty="0"/>
              <a:t> While desktop computers are based on standard platforms (Windows PC, Apple IOS, ...) there is a large variety of hardware and software for embedded systems.</a:t>
            </a:r>
          </a:p>
          <a:p>
            <a:pPr marL="342900" lvl="1" indent="-342900">
              <a:lnSpc>
                <a:spcPct val="150000"/>
              </a:lnSpc>
              <a:buFont typeface="+mj-lt"/>
              <a:buAutoNum type="arabicPeriod" startAt="4"/>
            </a:pPr>
            <a:r>
              <a:rPr lang="en-US" b="1" dirty="0"/>
              <a:t>Variety of restrictions </a:t>
            </a:r>
            <a:r>
              <a:rPr lang="en-US" dirty="0"/>
              <a:t>to the design solutions, such as:</a:t>
            </a:r>
          </a:p>
          <a:p>
            <a:pPr marL="520700" lvl="2" indent="-342900">
              <a:lnSpc>
                <a:spcPct val="150000"/>
              </a:lnSpc>
              <a:buFont typeface="+mj-lt"/>
              <a:buAutoNum type="alphaLcParenR"/>
            </a:pPr>
            <a:r>
              <a:rPr lang="en-US" dirty="0"/>
              <a:t>Physical: Size, Weight, Temperature Range, Vibration, Dust, Spills, Water;</a:t>
            </a:r>
          </a:p>
          <a:p>
            <a:pPr marL="520700" lvl="2" indent="-342900">
              <a:lnSpc>
                <a:spcPct val="150000"/>
              </a:lnSpc>
              <a:buFont typeface="+mj-lt"/>
              <a:buAutoNum type="alphaLcParenR"/>
            </a:pPr>
            <a:r>
              <a:rPr lang="en-US" dirty="0"/>
              <a:t>Computational resources: processing speed, non-volatile memory, RAM, available I/O;</a:t>
            </a:r>
          </a:p>
          <a:p>
            <a:pPr marL="520700" lvl="2" indent="-342900">
              <a:lnSpc>
                <a:spcPct val="150000"/>
              </a:lnSpc>
              <a:buFont typeface="+mj-lt"/>
              <a:buAutoNum type="alphaLcParenR"/>
            </a:pPr>
            <a:r>
              <a:rPr lang="en-US" dirty="0"/>
              <a:t>Response time.</a:t>
            </a:r>
          </a:p>
          <a:p>
            <a:pPr marL="342900" lvl="1" indent="-342900">
              <a:lnSpc>
                <a:spcPct val="150000"/>
              </a:lnSpc>
              <a:buFont typeface="+mj-lt"/>
              <a:buAutoNum type="arabicPeriod" startAt="4"/>
            </a:pPr>
            <a:r>
              <a:rPr lang="en-US" b="1" dirty="0"/>
              <a:t>Interconnected.</a:t>
            </a:r>
            <a:r>
              <a:rPr lang="en-US" dirty="0"/>
              <a:t> Embedded devices and systems are ever more interconnected to each other. Trend is to increase the interconnection rate (IoT).</a:t>
            </a:r>
          </a:p>
        </p:txBody>
      </p:sp>
    </p:spTree>
    <p:extLst>
      <p:ext uri="{BB962C8B-B14F-4D97-AF65-F5344CB8AC3E}">
        <p14:creationId xmlns:p14="http://schemas.microsoft.com/office/powerpoint/2010/main" val="3853549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8436312" cy="3319370"/>
          </a:xfrm>
        </p:spPr>
        <p:txBody>
          <a:bodyPr/>
          <a:lstStyle/>
          <a:p>
            <a:pPr>
              <a:lnSpc>
                <a:spcPct val="150000"/>
              </a:lnSpc>
            </a:pPr>
            <a:r>
              <a:rPr lang="en-US" dirty="0"/>
              <a:t>Memory access instructions – addressing</a:t>
            </a:r>
          </a:p>
          <a:p>
            <a:pPr>
              <a:lnSpc>
                <a:spcPct val="150000"/>
              </a:lnSpc>
            </a:pPr>
            <a:r>
              <a:rPr lang="en-US" dirty="0"/>
              <a:t>For the purposes of addressing, memory is just a very large vector of bytes. For Cortex-M, it is a vector with 4G entries.</a:t>
            </a:r>
          </a:p>
          <a:p>
            <a:pPr>
              <a:lnSpc>
                <a:spcPct val="150000"/>
              </a:lnSpc>
            </a:pPr>
            <a:r>
              <a:rPr lang="en-US" dirty="0"/>
              <a:t>The four data types that can be accesses with LDR/STR instructions are shown here. In a little-endian memory system, when a data type occupies more than 1 byte in memory, its address is the address of the LSB (Least Significant Byte).</a:t>
            </a:r>
          </a:p>
          <a:p>
            <a:pPr>
              <a:lnSpc>
                <a:spcPct val="150000"/>
              </a:lnSpc>
            </a:pPr>
            <a:endParaRPr lang="en-US" dirty="0"/>
          </a:p>
          <a:p>
            <a:pPr>
              <a:lnSpc>
                <a:spcPct val="150000"/>
              </a:lnSpc>
            </a:pPr>
            <a:r>
              <a:rPr lang="en-US" sz="1400" dirty="0"/>
              <a:t>shown: byte at 0x0, half-word at 0x2, word at 0x4, and double-word at 0x8 </a:t>
            </a:r>
          </a:p>
        </p:txBody>
      </p:sp>
      <p:pic>
        <p:nvPicPr>
          <p:cNvPr id="6" name="Picture 5">
            <a:extLst>
              <a:ext uri="{FF2B5EF4-FFF2-40B4-BE49-F238E27FC236}">
                <a16:creationId xmlns="" xmlns:a16="http://schemas.microsoft.com/office/drawing/2014/main" id="{30B89DCA-3357-4517-BE92-BA41844A8D0E}"/>
              </a:ext>
            </a:extLst>
          </p:cNvPr>
          <p:cNvPicPr>
            <a:picLocks noChangeAspect="1"/>
          </p:cNvPicPr>
          <p:nvPr/>
        </p:nvPicPr>
        <p:blipFill>
          <a:blip r:embed="rId3"/>
          <a:stretch>
            <a:fillRect/>
          </a:stretch>
        </p:blipFill>
        <p:spPr>
          <a:xfrm>
            <a:off x="9444372" y="15597"/>
            <a:ext cx="2230901" cy="6372708"/>
          </a:xfrm>
          <a:prstGeom prst="rect">
            <a:avLst/>
          </a:prstGeom>
        </p:spPr>
      </p:pic>
      <p:sp>
        <p:nvSpPr>
          <p:cNvPr id="8" name="TextBox 7">
            <a:extLst>
              <a:ext uri="{FF2B5EF4-FFF2-40B4-BE49-F238E27FC236}">
                <a16:creationId xmlns="" xmlns:a16="http://schemas.microsoft.com/office/drawing/2014/main" id="{D23DF102-4952-4880-BFBC-E72BF60C2BD4}"/>
              </a:ext>
            </a:extLst>
          </p:cNvPr>
          <p:cNvSpPr txBox="1"/>
          <p:nvPr/>
        </p:nvSpPr>
        <p:spPr>
          <a:xfrm>
            <a:off x="7662432" y="5910177"/>
            <a:ext cx="1787733" cy="369332"/>
          </a:xfrm>
          <a:prstGeom prst="rect">
            <a:avLst/>
          </a:prstGeom>
          <a:noFill/>
        </p:spPr>
        <p:txBody>
          <a:bodyPr wrap="none" rtlCol="0">
            <a:spAutoFit/>
          </a:bodyPr>
          <a:lstStyle/>
          <a:p>
            <a:r>
              <a:rPr lang="en-US" dirty="0"/>
              <a:t>source: Authors</a:t>
            </a:r>
            <a:endParaRPr lang="pt-BR" dirty="0"/>
          </a:p>
        </p:txBody>
      </p:sp>
    </p:spTree>
    <p:extLst>
      <p:ext uri="{BB962C8B-B14F-4D97-AF65-F5344CB8AC3E}">
        <p14:creationId xmlns:p14="http://schemas.microsoft.com/office/powerpoint/2010/main" val="33875466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9" name="TextBox 8">
            <a:extLst>
              <a:ext uri="{FF2B5EF4-FFF2-40B4-BE49-F238E27FC236}">
                <a16:creationId xmlns="" xmlns:a16="http://schemas.microsoft.com/office/drawing/2014/main" id="{D408B329-2466-4BE0-917F-15E6145157CF}"/>
              </a:ext>
            </a:extLst>
          </p:cNvPr>
          <p:cNvSpPr txBox="1"/>
          <p:nvPr/>
        </p:nvSpPr>
        <p:spPr>
          <a:xfrm>
            <a:off x="437145" y="5960176"/>
            <a:ext cx="5211170" cy="307777"/>
          </a:xfrm>
          <a:prstGeom prst="rect">
            <a:avLst/>
          </a:prstGeom>
          <a:noFill/>
        </p:spPr>
        <p:txBody>
          <a:bodyPr wrap="none" rtlCol="0">
            <a:spAutoFit/>
          </a:bodyPr>
          <a:lstStyle/>
          <a:p>
            <a:r>
              <a:rPr lang="en-US" sz="1400" dirty="0"/>
              <a:t>source: </a:t>
            </a:r>
            <a:r>
              <a:rPr lang="en-US" sz="1400" dirty="0" err="1"/>
              <a:t>DDI0403E.B</a:t>
            </a:r>
            <a:r>
              <a:rPr lang="en-US" sz="1400" dirty="0"/>
              <a:t> </a:t>
            </a:r>
            <a:r>
              <a:rPr lang="en-US" sz="1400" dirty="0" err="1"/>
              <a:t>ARMv7</a:t>
            </a:r>
            <a:r>
              <a:rPr lang="en-US" sz="1400" dirty="0"/>
              <a:t>-M Architecture Reference Manual</a:t>
            </a:r>
            <a:endParaRPr lang="pt-BR" dirty="0"/>
          </a:p>
        </p:txBody>
      </p:sp>
      <p:pic>
        <p:nvPicPr>
          <p:cNvPr id="10" name="Picture 9">
            <a:extLst>
              <a:ext uri="{FF2B5EF4-FFF2-40B4-BE49-F238E27FC236}">
                <a16:creationId xmlns="" xmlns:a16="http://schemas.microsoft.com/office/drawing/2014/main" id="{0BAA7DC1-8673-4EEA-838E-5BE131A68EE0}"/>
              </a:ext>
            </a:extLst>
          </p:cNvPr>
          <p:cNvPicPr>
            <a:picLocks noChangeAspect="1"/>
          </p:cNvPicPr>
          <p:nvPr/>
        </p:nvPicPr>
        <p:blipFill>
          <a:blip r:embed="rId3"/>
          <a:stretch>
            <a:fillRect/>
          </a:stretch>
        </p:blipFill>
        <p:spPr>
          <a:xfrm>
            <a:off x="1199733" y="1250166"/>
            <a:ext cx="9792535" cy="2372791"/>
          </a:xfrm>
          <a:prstGeom prst="rect">
            <a:avLst/>
          </a:prstGeom>
        </p:spPr>
      </p:pic>
      <p:pic>
        <p:nvPicPr>
          <p:cNvPr id="11" name="Picture 10">
            <a:extLst>
              <a:ext uri="{FF2B5EF4-FFF2-40B4-BE49-F238E27FC236}">
                <a16:creationId xmlns="" xmlns:a16="http://schemas.microsoft.com/office/drawing/2014/main" id="{50E9ACAA-1AD8-4892-9FCB-5571077DD029}"/>
              </a:ext>
            </a:extLst>
          </p:cNvPr>
          <p:cNvPicPr>
            <a:picLocks noChangeAspect="1"/>
          </p:cNvPicPr>
          <p:nvPr/>
        </p:nvPicPr>
        <p:blipFill>
          <a:blip r:embed="rId4"/>
          <a:stretch>
            <a:fillRect/>
          </a:stretch>
        </p:blipFill>
        <p:spPr>
          <a:xfrm>
            <a:off x="1067924" y="3543844"/>
            <a:ext cx="10056151" cy="2314834"/>
          </a:xfrm>
          <a:prstGeom prst="rect">
            <a:avLst/>
          </a:prstGeom>
        </p:spPr>
      </p:pic>
    </p:spTree>
    <p:extLst>
      <p:ext uri="{BB962C8B-B14F-4D97-AF65-F5344CB8AC3E}">
        <p14:creationId xmlns:p14="http://schemas.microsoft.com/office/powerpoint/2010/main" val="4088970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6" name="TextBox 5">
            <a:extLst>
              <a:ext uri="{FF2B5EF4-FFF2-40B4-BE49-F238E27FC236}">
                <a16:creationId xmlns="" xmlns:a16="http://schemas.microsoft.com/office/drawing/2014/main" id="{5EFB9EA1-3C34-4B43-AAEF-2408948964A9}"/>
              </a:ext>
            </a:extLst>
          </p:cNvPr>
          <p:cNvSpPr txBox="1"/>
          <p:nvPr/>
        </p:nvSpPr>
        <p:spPr>
          <a:xfrm>
            <a:off x="437145" y="5960176"/>
            <a:ext cx="5211170" cy="307777"/>
          </a:xfrm>
          <a:prstGeom prst="rect">
            <a:avLst/>
          </a:prstGeom>
          <a:noFill/>
        </p:spPr>
        <p:txBody>
          <a:bodyPr wrap="none" rtlCol="0">
            <a:spAutoFit/>
          </a:bodyPr>
          <a:lstStyle/>
          <a:p>
            <a:r>
              <a:rPr lang="en-US" sz="1400" dirty="0"/>
              <a:t>source: </a:t>
            </a:r>
            <a:r>
              <a:rPr lang="en-US" sz="1400" dirty="0" err="1"/>
              <a:t>DDI0403E.B</a:t>
            </a:r>
            <a:r>
              <a:rPr lang="en-US" sz="1400" dirty="0"/>
              <a:t> </a:t>
            </a:r>
            <a:r>
              <a:rPr lang="en-US" sz="1400" dirty="0" err="1"/>
              <a:t>ARMv7</a:t>
            </a:r>
            <a:r>
              <a:rPr lang="en-US" sz="1400" dirty="0"/>
              <a:t>-M Architecture Reference Manual</a:t>
            </a:r>
            <a:endParaRPr lang="pt-BR" dirty="0"/>
          </a:p>
        </p:txBody>
      </p:sp>
      <p:pic>
        <p:nvPicPr>
          <p:cNvPr id="7" name="Picture 6">
            <a:extLst>
              <a:ext uri="{FF2B5EF4-FFF2-40B4-BE49-F238E27FC236}">
                <a16:creationId xmlns="" xmlns:a16="http://schemas.microsoft.com/office/drawing/2014/main" id="{2552EACA-B4B8-4564-B891-618F3263FA25}"/>
              </a:ext>
            </a:extLst>
          </p:cNvPr>
          <p:cNvPicPr>
            <a:picLocks noChangeAspect="1"/>
          </p:cNvPicPr>
          <p:nvPr/>
        </p:nvPicPr>
        <p:blipFill>
          <a:blip r:embed="rId3"/>
          <a:stretch>
            <a:fillRect/>
          </a:stretch>
        </p:blipFill>
        <p:spPr>
          <a:xfrm>
            <a:off x="1094576" y="1844824"/>
            <a:ext cx="10434648" cy="3923582"/>
          </a:xfrm>
          <a:prstGeom prst="rect">
            <a:avLst/>
          </a:prstGeom>
        </p:spPr>
      </p:pic>
    </p:spTree>
    <p:extLst>
      <p:ext uri="{BB962C8B-B14F-4D97-AF65-F5344CB8AC3E}">
        <p14:creationId xmlns:p14="http://schemas.microsoft.com/office/powerpoint/2010/main" val="9813422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574" cy="268279"/>
          </a:xfrm>
        </p:spPr>
        <p:txBody>
          <a:bodyPr/>
          <a:lstStyle/>
          <a:p>
            <a:r>
              <a:rPr lang="en-US" b="1" dirty="0"/>
              <a:t>Memory access instructions – addressing modes</a:t>
            </a:r>
          </a:p>
        </p:txBody>
      </p:sp>
      <p:graphicFrame>
        <p:nvGraphicFramePr>
          <p:cNvPr id="6" name="Table 5">
            <a:extLst>
              <a:ext uri="{FF2B5EF4-FFF2-40B4-BE49-F238E27FC236}">
                <a16:creationId xmlns="" xmlns:a16="http://schemas.microsoft.com/office/drawing/2014/main" id="{011A24A4-2BB9-47EE-AF43-AD871B5B5E03}"/>
              </a:ext>
            </a:extLst>
          </p:cNvPr>
          <p:cNvGraphicFramePr>
            <a:graphicFrameLocks noGrp="1"/>
          </p:cNvGraphicFramePr>
          <p:nvPr>
            <p:extLst>
              <p:ext uri="{D42A27DB-BD31-4B8C-83A1-F6EECF244321}">
                <p14:modId xmlns:p14="http://schemas.microsoft.com/office/powerpoint/2010/main" val="3257527570"/>
              </p:ext>
            </p:extLst>
          </p:nvPr>
        </p:nvGraphicFramePr>
        <p:xfrm>
          <a:off x="460375" y="2168860"/>
          <a:ext cx="11252198" cy="4097211"/>
        </p:xfrm>
        <a:graphic>
          <a:graphicData uri="http://schemas.openxmlformats.org/drawingml/2006/table">
            <a:tbl>
              <a:tblPr firstRow="1" bandRow="1">
                <a:tableStyleId>{5C22544A-7EE6-4342-B048-85BDC9FD1C3A}</a:tableStyleId>
              </a:tblPr>
              <a:tblGrid>
                <a:gridCol w="1476919">
                  <a:extLst>
                    <a:ext uri="{9D8B030D-6E8A-4147-A177-3AD203B41FA5}">
                      <a16:colId xmlns="" xmlns:a16="http://schemas.microsoft.com/office/drawing/2014/main" val="1703403938"/>
                    </a:ext>
                  </a:extLst>
                </a:gridCol>
                <a:gridCol w="4168940">
                  <a:extLst>
                    <a:ext uri="{9D8B030D-6E8A-4147-A177-3AD203B41FA5}">
                      <a16:colId xmlns="" xmlns:a16="http://schemas.microsoft.com/office/drawing/2014/main" val="1188298465"/>
                    </a:ext>
                  </a:extLst>
                </a:gridCol>
                <a:gridCol w="3646788">
                  <a:extLst>
                    <a:ext uri="{9D8B030D-6E8A-4147-A177-3AD203B41FA5}">
                      <a16:colId xmlns="" xmlns:a16="http://schemas.microsoft.com/office/drawing/2014/main" val="1070571380"/>
                    </a:ext>
                  </a:extLst>
                </a:gridCol>
                <a:gridCol w="1959551">
                  <a:extLst>
                    <a:ext uri="{9D8B030D-6E8A-4147-A177-3AD203B41FA5}">
                      <a16:colId xmlns="" xmlns:a16="http://schemas.microsoft.com/office/drawing/2014/main" val="2836685143"/>
                    </a:ext>
                  </a:extLst>
                </a:gridCol>
              </a:tblGrid>
              <a:tr h="370840">
                <a:tc>
                  <a:txBody>
                    <a:bodyPr/>
                    <a:lstStyle/>
                    <a:p>
                      <a:pPr>
                        <a:lnSpc>
                          <a:spcPct val="107000"/>
                        </a:lnSpc>
                        <a:spcAft>
                          <a:spcPts val="0"/>
                        </a:spcAft>
                      </a:pPr>
                      <a:r>
                        <a:rPr lang="en-US" sz="1800" b="1" dirty="0">
                          <a:effectLst/>
                          <a:latin typeface="Arial-BoldMT"/>
                          <a:ea typeface="Calibri" panose="020F0502020204030204" pitchFamily="34" charset="0"/>
                          <a:cs typeface="Arial-BoldMT"/>
                        </a:rPr>
                        <a:t>Indexing Mode</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kumimoji="1" lang="en-US" sz="1800" b="1" kern="1200" dirty="0">
                          <a:solidFill>
                            <a:schemeClr val="lt1"/>
                          </a:solidFill>
                          <a:effectLst/>
                          <a:latin typeface="Arial-BoldMT"/>
                          <a:ea typeface="Calibri" panose="020F0502020204030204" pitchFamily="34" charset="0"/>
                          <a:cs typeface="Arial-BoldMT"/>
                        </a:rPr>
                        <a:t>Example</a:t>
                      </a:r>
                      <a:endParaRPr kumimoji="1" lang="pt-BR" sz="1800" b="1" kern="1200" dirty="0">
                        <a:solidFill>
                          <a:schemeClr val="lt1"/>
                        </a:solidFill>
                        <a:effectLst/>
                        <a:latin typeface="Arial-BoldM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kumimoji="1" lang="en-US" sz="1800" b="1" kern="1200" dirty="0">
                          <a:solidFill>
                            <a:schemeClr val="lt1"/>
                          </a:solidFill>
                          <a:effectLst/>
                          <a:latin typeface="Arial-BoldMT"/>
                          <a:ea typeface="Calibri" panose="020F0502020204030204" pitchFamily="34" charset="0"/>
                          <a:cs typeface="Times New Roman" panose="02020603050405020304" pitchFamily="18" charset="0"/>
                        </a:rPr>
                        <a:t>Action</a:t>
                      </a:r>
                      <a:endParaRPr kumimoji="1" lang="pt-BR" sz="1800" b="1" kern="1200" dirty="0">
                        <a:solidFill>
                          <a:schemeClr val="lt1"/>
                        </a:solidFill>
                        <a:effectLst/>
                        <a:latin typeface="Arial-BoldM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kumimoji="1" lang="en-US" sz="1800" b="1" kern="1200" dirty="0">
                          <a:solidFill>
                            <a:schemeClr val="lt1"/>
                          </a:solidFill>
                          <a:effectLst/>
                          <a:latin typeface="Arial-BoldMT"/>
                          <a:ea typeface="Calibri" panose="020F0502020204030204" pitchFamily="34" charset="0"/>
                          <a:cs typeface="Times New Roman" panose="02020603050405020304" pitchFamily="18" charset="0"/>
                        </a:rPr>
                        <a:t>Change in base register</a:t>
                      </a:r>
                      <a:endParaRPr kumimoji="1" lang="pt-BR" sz="1800" b="1" kern="1200" dirty="0">
                        <a:solidFill>
                          <a:schemeClr val="lt1"/>
                        </a:solidFill>
                        <a:effectLst/>
                        <a:latin typeface="Arial-BoldM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783097123"/>
                  </a:ext>
                </a:extLst>
              </a:tr>
              <a:tr h="370840">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Pre-index with writeback (!)</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LDR</a:t>
                      </a:r>
                      <a:r>
                        <a:rPr lang="en-US" sz="1600" dirty="0">
                          <a:effectLst/>
                          <a:latin typeface="+mn-lt"/>
                          <a:ea typeface="Calibri" panose="020F0502020204030204" pitchFamily="34" charset="0"/>
                          <a:cs typeface="Times New Roman" panose="02020603050405020304" pitchFamily="18" charset="0"/>
                        </a:rPr>
                        <a:t> </a:t>
                      </a:r>
                      <a:r>
                        <a:rPr lang="en-US" sz="1600" dirty="0" err="1">
                          <a:effectLst/>
                          <a:latin typeface="+mn-lt"/>
                          <a:ea typeface="Calibri" panose="020F0502020204030204" pitchFamily="34" charset="0"/>
                          <a:cs typeface="Times New Roman" panose="02020603050405020304" pitchFamily="18" charset="0"/>
                        </a:rPr>
                        <a:t>R0</a:t>
                      </a:r>
                      <a:r>
                        <a:rPr lang="en-US" sz="1600" dirty="0">
                          <a:effectLst/>
                          <a:latin typeface="+mn-lt"/>
                          <a:ea typeface="Calibri" panose="020F0502020204030204" pitchFamily="34" charset="0"/>
                          <a:cs typeface="Times New Roman" panose="02020603050405020304" pitchFamily="18" charset="0"/>
                        </a:rPr>
                        <a:t>,[</a:t>
                      </a:r>
                      <a:r>
                        <a:rPr lang="en-US" sz="1600" dirty="0" err="1">
                          <a:effectLst/>
                          <a:latin typeface="+mn-lt"/>
                          <a:ea typeface="Calibri" panose="020F0502020204030204" pitchFamily="34" charset="0"/>
                          <a:cs typeface="Times New Roman" panose="02020603050405020304" pitchFamily="18" charset="0"/>
                        </a:rPr>
                        <a:t>R1</a:t>
                      </a:r>
                      <a:r>
                        <a:rPr lang="en-US" sz="1600" dirty="0">
                          <a:effectLst/>
                          <a:latin typeface="+mn-lt"/>
                          <a:ea typeface="Calibri" panose="020F0502020204030204" pitchFamily="34" charset="0"/>
                          <a:cs typeface="Times New Roman" panose="02020603050405020304" pitchFamily="18" charset="0"/>
                        </a:rPr>
                        <a:t>,#4] !</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R0</a:t>
                      </a:r>
                      <a:r>
                        <a:rPr lang="en-US" sz="1600" dirty="0">
                          <a:effectLst/>
                          <a:latin typeface="+mn-lt"/>
                          <a:ea typeface="Calibri" panose="020F0502020204030204" pitchFamily="34" charset="0"/>
                          <a:cs typeface="Times New Roman" panose="02020603050405020304" pitchFamily="18" charset="0"/>
                        </a:rPr>
                        <a:t> = [</a:t>
                      </a:r>
                      <a:r>
                        <a:rPr lang="en-US" sz="1600" dirty="0" err="1">
                          <a:effectLst/>
                          <a:latin typeface="+mn-lt"/>
                          <a:ea typeface="Calibri" panose="020F0502020204030204" pitchFamily="34" charset="0"/>
                          <a:cs typeface="Times New Roman" panose="02020603050405020304" pitchFamily="18" charset="0"/>
                        </a:rPr>
                        <a:t>R1</a:t>
                      </a:r>
                      <a:r>
                        <a:rPr lang="en-US" sz="1600" dirty="0">
                          <a:effectLst/>
                          <a:latin typeface="+mn-lt"/>
                          <a:ea typeface="Calibri" panose="020F0502020204030204" pitchFamily="34" charset="0"/>
                          <a:cs typeface="Times New Roman" panose="02020603050405020304" pitchFamily="18" charset="0"/>
                        </a:rPr>
                        <a:t> + 4] (</a:t>
                      </a:r>
                      <a:r>
                        <a:rPr lang="en-US" sz="1600" dirty="0" err="1">
                          <a:effectLst/>
                          <a:latin typeface="+mn-lt"/>
                          <a:ea typeface="Calibri" panose="020F0502020204030204" pitchFamily="34" charset="0"/>
                          <a:cs typeface="Times New Roman" panose="02020603050405020304" pitchFamily="18" charset="0"/>
                        </a:rPr>
                        <a:t>R0</a:t>
                      </a:r>
                      <a:r>
                        <a:rPr lang="en-US" sz="1600" dirty="0">
                          <a:effectLst/>
                          <a:latin typeface="+mn-lt"/>
                          <a:ea typeface="Calibri" panose="020F0502020204030204" pitchFamily="34" charset="0"/>
                          <a:cs typeface="Times New Roman" panose="02020603050405020304" pitchFamily="18" charset="0"/>
                        </a:rPr>
                        <a:t> gets the contents of memory location at address </a:t>
                      </a:r>
                      <a:r>
                        <a:rPr lang="en-US" sz="1600" dirty="0" err="1">
                          <a:effectLst/>
                          <a:latin typeface="+mn-lt"/>
                          <a:ea typeface="Calibri" panose="020F0502020204030204" pitchFamily="34" charset="0"/>
                          <a:cs typeface="Times New Roman" panose="02020603050405020304" pitchFamily="18" charset="0"/>
                        </a:rPr>
                        <a:t>R1+4</a:t>
                      </a:r>
                      <a:r>
                        <a:rPr lang="en-US" sz="1600" dirty="0">
                          <a:effectLst/>
                          <a:latin typeface="+mn-lt"/>
                          <a:ea typeface="Calibri" panose="020F0502020204030204" pitchFamily="34" charset="0"/>
                          <a:cs typeface="Times New Roman" panose="02020603050405020304" pitchFamily="18" charset="0"/>
                        </a:rPr>
                        <a: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R1</a:t>
                      </a:r>
                      <a:r>
                        <a:rPr lang="en-US" sz="1600" dirty="0">
                          <a:effectLst/>
                          <a:latin typeface="+mn-lt"/>
                          <a:ea typeface="Calibri" panose="020F0502020204030204" pitchFamily="34" charset="0"/>
                          <a:cs typeface="Times New Roman" panose="02020603050405020304" pitchFamily="18" charset="0"/>
                        </a:rPr>
                        <a:t> = </a:t>
                      </a:r>
                      <a:r>
                        <a:rPr lang="en-US" sz="1600" dirty="0" err="1">
                          <a:effectLst/>
                          <a:latin typeface="+mn-lt"/>
                          <a:ea typeface="Calibri" panose="020F0502020204030204" pitchFamily="34" charset="0"/>
                          <a:cs typeface="Times New Roman" panose="02020603050405020304" pitchFamily="18" charset="0"/>
                        </a:rPr>
                        <a:t>R1</a:t>
                      </a:r>
                      <a:r>
                        <a:rPr lang="en-US" sz="1600" dirty="0">
                          <a:effectLst/>
                          <a:latin typeface="+mn-lt"/>
                          <a:ea typeface="Calibri" panose="020F0502020204030204" pitchFamily="34" charset="0"/>
                          <a:cs typeface="Times New Roman" panose="02020603050405020304" pitchFamily="18" charset="0"/>
                        </a:rPr>
                        <a:t> + 4</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5444592"/>
                  </a:ext>
                </a:extLst>
              </a:tr>
              <a:tr h="370840">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LDR</a:t>
                      </a:r>
                      <a:r>
                        <a:rPr lang="en-US" sz="1600" dirty="0">
                          <a:effectLst/>
                          <a:latin typeface="+mn-lt"/>
                          <a:ea typeface="Calibri" panose="020F0502020204030204" pitchFamily="34" charset="0"/>
                          <a:cs typeface="Times New Roman" panose="02020603050405020304" pitchFamily="18" charset="0"/>
                        </a:rPr>
                        <a:t> </a:t>
                      </a:r>
                      <a:r>
                        <a:rPr lang="en-US" sz="1600" dirty="0" err="1">
                          <a:effectLst/>
                          <a:latin typeface="+mn-lt"/>
                          <a:ea typeface="Calibri" panose="020F0502020204030204" pitchFamily="34" charset="0"/>
                          <a:cs typeface="Times New Roman" panose="02020603050405020304" pitchFamily="18" charset="0"/>
                        </a:rPr>
                        <a:t>R0</a:t>
                      </a:r>
                      <a:r>
                        <a:rPr lang="en-US" sz="1600" dirty="0">
                          <a:effectLst/>
                          <a:latin typeface="+mn-lt"/>
                          <a:ea typeface="Calibri" panose="020F0502020204030204" pitchFamily="34" charset="0"/>
                          <a:cs typeface="Times New Roman" panose="02020603050405020304" pitchFamily="18" charset="0"/>
                        </a:rPr>
                        <a:t>,[</a:t>
                      </a:r>
                      <a:r>
                        <a:rPr lang="en-US" sz="1600" dirty="0" err="1">
                          <a:effectLst/>
                          <a:latin typeface="+mn-lt"/>
                          <a:ea typeface="Calibri" panose="020F0502020204030204" pitchFamily="34" charset="0"/>
                          <a:cs typeface="Times New Roman" panose="02020603050405020304" pitchFamily="18" charset="0"/>
                        </a:rPr>
                        <a:t>R1,R2</a:t>
                      </a:r>
                      <a:r>
                        <a:rPr lang="en-US" sz="1600" dirty="0">
                          <a:effectLst/>
                          <a:latin typeface="+mn-lt"/>
                          <a:ea typeface="Calibri" panose="020F0502020204030204" pitchFamily="34" charset="0"/>
                          <a:cs typeface="Times New Roman" panose="02020603050405020304" pitchFamily="18" charset="0"/>
                        </a:rPr>
                        <a:t>] !</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R0</a:t>
                      </a:r>
                      <a:r>
                        <a:rPr lang="en-US" sz="1600" dirty="0">
                          <a:effectLst/>
                          <a:latin typeface="+mn-lt"/>
                          <a:ea typeface="Calibri" panose="020F0502020204030204" pitchFamily="34" charset="0"/>
                          <a:cs typeface="Times New Roman" panose="02020603050405020304" pitchFamily="18" charset="0"/>
                        </a:rPr>
                        <a:t> = [</a:t>
                      </a:r>
                      <a:r>
                        <a:rPr lang="en-US" sz="1600" dirty="0" err="1">
                          <a:effectLst/>
                          <a:latin typeface="+mn-lt"/>
                          <a:ea typeface="Calibri" panose="020F0502020204030204" pitchFamily="34" charset="0"/>
                          <a:cs typeface="Times New Roman" panose="02020603050405020304" pitchFamily="18" charset="0"/>
                        </a:rPr>
                        <a:t>R1+R2</a:t>
                      </a:r>
                      <a:r>
                        <a:rPr lang="en-US" sz="1600" dirty="0">
                          <a:effectLst/>
                          <a:latin typeface="+mn-lt"/>
                          <a:ea typeface="Calibri" panose="020F0502020204030204" pitchFamily="34" charset="0"/>
                          <a:cs typeface="Times New Roman" panose="02020603050405020304" pitchFamily="18" charset="0"/>
                        </a:rPr>
                        <a: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R1</a:t>
                      </a:r>
                      <a:r>
                        <a:rPr lang="en-US" sz="1600" dirty="0">
                          <a:effectLst/>
                          <a:latin typeface="+mn-lt"/>
                          <a:ea typeface="Calibri" panose="020F0502020204030204" pitchFamily="34" charset="0"/>
                          <a:cs typeface="Times New Roman" panose="02020603050405020304" pitchFamily="18" charset="0"/>
                        </a:rPr>
                        <a:t> = </a:t>
                      </a:r>
                      <a:r>
                        <a:rPr lang="en-US" sz="1600" dirty="0" err="1">
                          <a:effectLst/>
                          <a:latin typeface="+mn-lt"/>
                          <a:ea typeface="Calibri" panose="020F0502020204030204" pitchFamily="34" charset="0"/>
                          <a:cs typeface="Times New Roman" panose="02020603050405020304" pitchFamily="18" charset="0"/>
                        </a:rPr>
                        <a:t>R1</a:t>
                      </a:r>
                      <a:r>
                        <a:rPr lang="en-US" sz="1600" dirty="0">
                          <a:effectLst/>
                          <a:latin typeface="+mn-lt"/>
                          <a:ea typeface="Calibri" panose="020F0502020204030204" pitchFamily="34" charset="0"/>
                          <a:cs typeface="Times New Roman" panose="02020603050405020304" pitchFamily="18" charset="0"/>
                        </a:rPr>
                        <a:t> + </a:t>
                      </a:r>
                      <a:r>
                        <a:rPr lang="en-US" sz="1600" dirty="0" err="1">
                          <a:effectLst/>
                          <a:latin typeface="+mn-lt"/>
                          <a:ea typeface="Calibri" panose="020F0502020204030204" pitchFamily="34" charset="0"/>
                          <a:cs typeface="Times New Roman" panose="02020603050405020304" pitchFamily="18" charset="0"/>
                        </a:rPr>
                        <a:t>R2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923843261"/>
                  </a:ext>
                </a:extLst>
              </a:tr>
              <a:tr h="370840">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LDR</a:t>
                      </a:r>
                      <a:r>
                        <a:rPr lang="en-US" sz="1600" dirty="0">
                          <a:effectLst/>
                          <a:latin typeface="+mn-lt"/>
                          <a:ea typeface="Calibri" panose="020F0502020204030204" pitchFamily="34" charset="0"/>
                          <a:cs typeface="Times New Roman" panose="02020603050405020304" pitchFamily="18" charset="0"/>
                        </a:rPr>
                        <a:t> </a:t>
                      </a:r>
                      <a:r>
                        <a:rPr lang="en-US" sz="1600" dirty="0" err="1">
                          <a:effectLst/>
                          <a:latin typeface="+mn-lt"/>
                          <a:ea typeface="Calibri" panose="020F0502020204030204" pitchFamily="34" charset="0"/>
                          <a:cs typeface="Times New Roman" panose="02020603050405020304" pitchFamily="18" charset="0"/>
                        </a:rPr>
                        <a:t>R0</a:t>
                      </a:r>
                      <a:r>
                        <a:rPr lang="en-US" sz="1600" dirty="0">
                          <a:effectLst/>
                          <a:latin typeface="+mn-lt"/>
                          <a:ea typeface="Calibri" panose="020F0502020204030204" pitchFamily="34" charset="0"/>
                          <a:cs typeface="Times New Roman" panose="02020603050405020304" pitchFamily="18" charset="0"/>
                        </a:rPr>
                        <a:t>,[</a:t>
                      </a:r>
                      <a:r>
                        <a:rPr lang="en-US" sz="1600" dirty="0" err="1">
                          <a:effectLst/>
                          <a:latin typeface="+mn-lt"/>
                          <a:ea typeface="Calibri" panose="020F0502020204030204" pitchFamily="34" charset="0"/>
                          <a:cs typeface="Times New Roman" panose="02020603050405020304" pitchFamily="18" charset="0"/>
                        </a:rPr>
                        <a:t>R1,R2,LSL</a:t>
                      </a:r>
                      <a:r>
                        <a:rPr lang="en-US" sz="1600" dirty="0">
                          <a:effectLst/>
                          <a:latin typeface="+mn-lt"/>
                          <a:ea typeface="Calibri" panose="020F0502020204030204" pitchFamily="34" charset="0"/>
                          <a:cs typeface="Times New Roman" panose="02020603050405020304" pitchFamily="18" charset="0"/>
                        </a:rPr>
                        <a:t> #2] !</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R0</a:t>
                      </a:r>
                      <a:r>
                        <a:rPr lang="en-US" sz="1600" dirty="0">
                          <a:effectLst/>
                          <a:latin typeface="+mn-lt"/>
                          <a:ea typeface="Calibri" panose="020F0502020204030204" pitchFamily="34" charset="0"/>
                          <a:cs typeface="Times New Roman" panose="02020603050405020304" pitchFamily="18" charset="0"/>
                        </a:rPr>
                        <a:t> = [</a:t>
                      </a:r>
                      <a:r>
                        <a:rPr lang="en-US" sz="1600" dirty="0" err="1">
                          <a:effectLst/>
                          <a:latin typeface="+mn-lt"/>
                          <a:ea typeface="Calibri" panose="020F0502020204030204" pitchFamily="34" charset="0"/>
                          <a:cs typeface="Times New Roman" panose="02020603050405020304" pitchFamily="18" charset="0"/>
                        </a:rPr>
                        <a:t>R1</a:t>
                      </a:r>
                      <a:r>
                        <a:rPr lang="en-US" sz="1600" dirty="0">
                          <a:effectLst/>
                          <a:latin typeface="+mn-lt"/>
                          <a:ea typeface="Calibri" panose="020F0502020204030204" pitchFamily="34" charset="0"/>
                          <a:cs typeface="Times New Roman" panose="02020603050405020304" pitchFamily="18" charset="0"/>
                        </a:rPr>
                        <a:t> + (</a:t>
                      </a:r>
                      <a:r>
                        <a:rPr lang="en-US" sz="1600" dirty="0" err="1">
                          <a:effectLst/>
                          <a:latin typeface="+mn-lt"/>
                          <a:ea typeface="Calibri" panose="020F0502020204030204" pitchFamily="34" charset="0"/>
                          <a:cs typeface="Times New Roman" panose="02020603050405020304" pitchFamily="18" charset="0"/>
                        </a:rPr>
                        <a:t>R2</a:t>
                      </a:r>
                      <a:r>
                        <a:rPr lang="en-US" sz="1600" dirty="0">
                          <a:effectLst/>
                          <a:latin typeface="+mn-lt"/>
                          <a:ea typeface="Calibri" panose="020F0502020204030204" pitchFamily="34" charset="0"/>
                          <a:cs typeface="Times New Roman" panose="02020603050405020304" pitchFamily="18" charset="0"/>
                        </a:rPr>
                        <a:t> &lt;&lt; 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R1</a:t>
                      </a:r>
                      <a:r>
                        <a:rPr lang="en-US" sz="1600" dirty="0">
                          <a:effectLst/>
                          <a:latin typeface="+mn-lt"/>
                          <a:ea typeface="Calibri" panose="020F0502020204030204" pitchFamily="34" charset="0"/>
                          <a:cs typeface="Times New Roman" panose="02020603050405020304" pitchFamily="18" charset="0"/>
                        </a:rPr>
                        <a:t> = </a:t>
                      </a:r>
                      <a:r>
                        <a:rPr lang="en-US" sz="1600" dirty="0" err="1">
                          <a:effectLst/>
                          <a:latin typeface="+mn-lt"/>
                          <a:ea typeface="Calibri" panose="020F0502020204030204" pitchFamily="34" charset="0"/>
                          <a:cs typeface="Times New Roman" panose="02020603050405020304" pitchFamily="18" charset="0"/>
                        </a:rPr>
                        <a:t>R1</a:t>
                      </a:r>
                      <a:r>
                        <a:rPr lang="en-US" sz="1600" dirty="0">
                          <a:effectLst/>
                          <a:latin typeface="+mn-lt"/>
                          <a:ea typeface="Calibri" panose="020F0502020204030204" pitchFamily="34" charset="0"/>
                          <a:cs typeface="Times New Roman" panose="02020603050405020304" pitchFamily="18" charset="0"/>
                        </a:rPr>
                        <a:t> + </a:t>
                      </a:r>
                      <a:r>
                        <a:rPr lang="en-US" sz="1600" dirty="0" err="1">
                          <a:effectLst/>
                          <a:latin typeface="+mn-lt"/>
                          <a:ea typeface="Calibri" panose="020F0502020204030204" pitchFamily="34" charset="0"/>
                          <a:cs typeface="Times New Roman" panose="02020603050405020304" pitchFamily="18" charset="0"/>
                        </a:rPr>
                        <a:t>R2</a:t>
                      </a:r>
                      <a:r>
                        <a:rPr lang="en-US" sz="1600" dirty="0">
                          <a:effectLst/>
                          <a:latin typeface="+mn-lt"/>
                          <a:ea typeface="Calibri" panose="020F0502020204030204" pitchFamily="34" charset="0"/>
                          <a:cs typeface="Times New Roman" panose="02020603050405020304" pitchFamily="18" charset="0"/>
                        </a:rPr>
                        <a:t> &lt;&lt; 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685144"/>
                  </a:ext>
                </a:extLst>
              </a:tr>
              <a:tr h="370840">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Pre-index</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LDR</a:t>
                      </a:r>
                      <a:r>
                        <a:rPr lang="en-US" sz="1600" dirty="0">
                          <a:effectLst/>
                          <a:latin typeface="+mn-lt"/>
                          <a:ea typeface="Calibri" panose="020F0502020204030204" pitchFamily="34" charset="0"/>
                          <a:cs typeface="Times New Roman" panose="02020603050405020304" pitchFamily="18" charset="0"/>
                        </a:rPr>
                        <a:t> </a:t>
                      </a:r>
                      <a:r>
                        <a:rPr lang="en-US" sz="1600" dirty="0" err="1">
                          <a:effectLst/>
                          <a:latin typeface="+mn-lt"/>
                          <a:ea typeface="Calibri" panose="020F0502020204030204" pitchFamily="34" charset="0"/>
                          <a:cs typeface="Times New Roman" panose="02020603050405020304" pitchFamily="18" charset="0"/>
                        </a:rPr>
                        <a:t>R0</a:t>
                      </a:r>
                      <a:r>
                        <a:rPr lang="en-US" sz="1600" dirty="0">
                          <a:effectLst/>
                          <a:latin typeface="+mn-lt"/>
                          <a:ea typeface="Calibri" panose="020F0502020204030204" pitchFamily="34" charset="0"/>
                          <a:cs typeface="Times New Roman" panose="02020603050405020304" pitchFamily="18" charset="0"/>
                        </a:rPr>
                        <a:t>,[</a:t>
                      </a:r>
                      <a:r>
                        <a:rPr lang="en-US" sz="1600" dirty="0" err="1">
                          <a:effectLst/>
                          <a:latin typeface="+mn-lt"/>
                          <a:ea typeface="Calibri" panose="020F0502020204030204" pitchFamily="34" charset="0"/>
                          <a:cs typeface="Times New Roman" panose="02020603050405020304" pitchFamily="18" charset="0"/>
                        </a:rPr>
                        <a:t>R1</a:t>
                      </a:r>
                      <a:r>
                        <a:rPr lang="en-US" sz="1600" dirty="0">
                          <a:effectLst/>
                          <a:latin typeface="+mn-lt"/>
                          <a:ea typeface="Calibri" panose="020F0502020204030204" pitchFamily="34" charset="0"/>
                          <a:cs typeface="Times New Roman" panose="02020603050405020304" pitchFamily="18" charset="0"/>
                        </a:rPr>
                        <a:t>,#4] </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R0</a:t>
                      </a:r>
                      <a:r>
                        <a:rPr lang="en-US" sz="1600" dirty="0">
                          <a:effectLst/>
                          <a:latin typeface="+mn-lt"/>
                          <a:ea typeface="Calibri" panose="020F0502020204030204" pitchFamily="34" charset="0"/>
                          <a:cs typeface="Times New Roman" panose="02020603050405020304" pitchFamily="18" charset="0"/>
                        </a:rPr>
                        <a:t> = [</a:t>
                      </a:r>
                      <a:r>
                        <a:rPr lang="en-US" sz="1600" dirty="0" err="1">
                          <a:effectLst/>
                          <a:latin typeface="+mn-lt"/>
                          <a:ea typeface="Calibri" panose="020F0502020204030204" pitchFamily="34" charset="0"/>
                          <a:cs typeface="Times New Roman" panose="02020603050405020304" pitchFamily="18" charset="0"/>
                        </a:rPr>
                        <a:t>R1</a:t>
                      </a:r>
                      <a:r>
                        <a:rPr lang="en-US" sz="1600" dirty="0">
                          <a:effectLst/>
                          <a:latin typeface="+mn-lt"/>
                          <a:ea typeface="Calibri" panose="020F0502020204030204" pitchFamily="34" charset="0"/>
                          <a:cs typeface="Times New Roman" panose="02020603050405020304" pitchFamily="18" charset="0"/>
                        </a:rPr>
                        <a:t> + 4]</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20000"/>
                        </a:lnSpc>
                        <a:spcBef>
                          <a:spcPts val="300"/>
                        </a:spcBef>
                        <a:spcAft>
                          <a:spcPts val="300"/>
                        </a:spcAft>
                        <a:buClrTx/>
                        <a:buSzTx/>
                        <a:buFontTx/>
                        <a:buNone/>
                        <a:tabLst/>
                        <a:defRPr/>
                      </a:pPr>
                      <a:r>
                        <a:rPr lang="en-US" sz="1600" dirty="0">
                          <a:effectLst/>
                          <a:latin typeface="+mn-lt"/>
                          <a:ea typeface="Calibri" panose="020F0502020204030204" pitchFamily="34" charset="0"/>
                          <a:cs typeface="Times New Roman" panose="02020603050405020304" pitchFamily="18" charset="0"/>
                        </a:rPr>
                        <a:t>no change</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177091849"/>
                  </a:ext>
                </a:extLst>
              </a:tr>
              <a:tr h="370840">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LDR</a:t>
                      </a:r>
                      <a:r>
                        <a:rPr lang="en-US" sz="1600" dirty="0">
                          <a:effectLst/>
                          <a:latin typeface="+mn-lt"/>
                          <a:ea typeface="Calibri" panose="020F0502020204030204" pitchFamily="34" charset="0"/>
                          <a:cs typeface="Times New Roman" panose="02020603050405020304" pitchFamily="18" charset="0"/>
                        </a:rPr>
                        <a:t> </a:t>
                      </a:r>
                      <a:r>
                        <a:rPr lang="en-US" sz="1600" dirty="0" err="1">
                          <a:effectLst/>
                          <a:latin typeface="+mn-lt"/>
                          <a:ea typeface="Calibri" panose="020F0502020204030204" pitchFamily="34" charset="0"/>
                          <a:cs typeface="Times New Roman" panose="02020603050405020304" pitchFamily="18" charset="0"/>
                        </a:rPr>
                        <a:t>R0</a:t>
                      </a:r>
                      <a:r>
                        <a:rPr lang="en-US" sz="1600" dirty="0">
                          <a:effectLst/>
                          <a:latin typeface="+mn-lt"/>
                          <a:ea typeface="Calibri" panose="020F0502020204030204" pitchFamily="34" charset="0"/>
                          <a:cs typeface="Times New Roman" panose="02020603050405020304" pitchFamily="18" charset="0"/>
                        </a:rPr>
                        <a:t>,[</a:t>
                      </a:r>
                      <a:r>
                        <a:rPr lang="en-US" sz="1600" dirty="0" err="1">
                          <a:effectLst/>
                          <a:latin typeface="+mn-lt"/>
                          <a:ea typeface="Calibri" panose="020F0502020204030204" pitchFamily="34" charset="0"/>
                          <a:cs typeface="Times New Roman" panose="02020603050405020304" pitchFamily="18" charset="0"/>
                        </a:rPr>
                        <a:t>R1,R2</a:t>
                      </a:r>
                      <a:r>
                        <a:rPr lang="en-US" sz="1600" dirty="0">
                          <a:effectLst/>
                          <a:latin typeface="+mn-lt"/>
                          <a:ea typeface="Calibri" panose="020F0502020204030204" pitchFamily="34" charset="0"/>
                          <a:cs typeface="Times New Roman" panose="02020603050405020304" pitchFamily="18" charset="0"/>
                        </a:rPr>
                        <a:t>] </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R0</a:t>
                      </a:r>
                      <a:r>
                        <a:rPr lang="en-US" sz="1600" dirty="0">
                          <a:effectLst/>
                          <a:latin typeface="+mn-lt"/>
                          <a:ea typeface="Calibri" panose="020F0502020204030204" pitchFamily="34" charset="0"/>
                          <a:cs typeface="Times New Roman" panose="02020603050405020304" pitchFamily="18" charset="0"/>
                        </a:rPr>
                        <a:t> = [</a:t>
                      </a:r>
                      <a:r>
                        <a:rPr lang="en-US" sz="1600" dirty="0" err="1">
                          <a:effectLst/>
                          <a:latin typeface="+mn-lt"/>
                          <a:ea typeface="Calibri" panose="020F0502020204030204" pitchFamily="34" charset="0"/>
                          <a:cs typeface="Times New Roman" panose="02020603050405020304" pitchFamily="18" charset="0"/>
                        </a:rPr>
                        <a:t>R1+R2</a:t>
                      </a:r>
                      <a:r>
                        <a:rPr lang="en-US" sz="1600" dirty="0">
                          <a:effectLst/>
                          <a:latin typeface="+mn-lt"/>
                          <a:ea typeface="Calibri" panose="020F0502020204030204" pitchFamily="34" charset="0"/>
                          <a:cs typeface="Times New Roman" panose="02020603050405020304" pitchFamily="18" charset="0"/>
                        </a:rPr>
                        <a: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20000"/>
                        </a:lnSpc>
                        <a:spcBef>
                          <a:spcPts val="300"/>
                        </a:spcBef>
                        <a:spcAft>
                          <a:spcPts val="300"/>
                        </a:spcAft>
                        <a:buClrTx/>
                        <a:buSzTx/>
                        <a:buFontTx/>
                        <a:buNone/>
                        <a:tabLst/>
                        <a:defRPr/>
                      </a:pPr>
                      <a:r>
                        <a:rPr lang="en-US" sz="1600" dirty="0">
                          <a:effectLst/>
                          <a:latin typeface="+mn-lt"/>
                          <a:ea typeface="Calibri" panose="020F0502020204030204" pitchFamily="34" charset="0"/>
                          <a:cs typeface="Times New Roman" panose="02020603050405020304" pitchFamily="18" charset="0"/>
                        </a:rPr>
                        <a:t>no change</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899899080"/>
                  </a:ext>
                </a:extLst>
              </a:tr>
              <a:tr h="370840">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LDR</a:t>
                      </a:r>
                      <a:r>
                        <a:rPr lang="en-US" sz="1600" dirty="0">
                          <a:effectLst/>
                          <a:latin typeface="+mn-lt"/>
                          <a:ea typeface="Calibri" panose="020F0502020204030204" pitchFamily="34" charset="0"/>
                          <a:cs typeface="Times New Roman" panose="02020603050405020304" pitchFamily="18" charset="0"/>
                        </a:rPr>
                        <a:t> </a:t>
                      </a:r>
                      <a:r>
                        <a:rPr lang="en-US" sz="1600" dirty="0" err="1">
                          <a:effectLst/>
                          <a:latin typeface="+mn-lt"/>
                          <a:ea typeface="Calibri" panose="020F0502020204030204" pitchFamily="34" charset="0"/>
                          <a:cs typeface="Times New Roman" panose="02020603050405020304" pitchFamily="18" charset="0"/>
                        </a:rPr>
                        <a:t>R0</a:t>
                      </a:r>
                      <a:r>
                        <a:rPr lang="en-US" sz="1600" dirty="0">
                          <a:effectLst/>
                          <a:latin typeface="+mn-lt"/>
                          <a:ea typeface="Calibri" panose="020F0502020204030204" pitchFamily="34" charset="0"/>
                          <a:cs typeface="Times New Roman" panose="02020603050405020304" pitchFamily="18" charset="0"/>
                        </a:rPr>
                        <a:t>,[</a:t>
                      </a:r>
                      <a:r>
                        <a:rPr lang="en-US" sz="1600" dirty="0" err="1">
                          <a:effectLst/>
                          <a:latin typeface="+mn-lt"/>
                          <a:ea typeface="Calibri" panose="020F0502020204030204" pitchFamily="34" charset="0"/>
                          <a:cs typeface="Times New Roman" panose="02020603050405020304" pitchFamily="18" charset="0"/>
                        </a:rPr>
                        <a:t>R1,R2,LSL</a:t>
                      </a:r>
                      <a:r>
                        <a:rPr lang="en-US" sz="1600" dirty="0">
                          <a:effectLst/>
                          <a:latin typeface="+mn-lt"/>
                          <a:ea typeface="Calibri" panose="020F0502020204030204" pitchFamily="34" charset="0"/>
                          <a:cs typeface="Times New Roman" panose="02020603050405020304" pitchFamily="18" charset="0"/>
                        </a:rPr>
                        <a:t> #2] </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R0</a:t>
                      </a:r>
                      <a:r>
                        <a:rPr lang="en-US" sz="1600" dirty="0">
                          <a:effectLst/>
                          <a:latin typeface="+mn-lt"/>
                          <a:ea typeface="Calibri" panose="020F0502020204030204" pitchFamily="34" charset="0"/>
                          <a:cs typeface="Times New Roman" panose="02020603050405020304" pitchFamily="18" charset="0"/>
                        </a:rPr>
                        <a:t> = [</a:t>
                      </a:r>
                      <a:r>
                        <a:rPr lang="en-US" sz="1600" dirty="0" err="1">
                          <a:effectLst/>
                          <a:latin typeface="+mn-lt"/>
                          <a:ea typeface="Calibri" panose="020F0502020204030204" pitchFamily="34" charset="0"/>
                          <a:cs typeface="Times New Roman" panose="02020603050405020304" pitchFamily="18" charset="0"/>
                        </a:rPr>
                        <a:t>R1</a:t>
                      </a:r>
                      <a:r>
                        <a:rPr lang="en-US" sz="1600" dirty="0">
                          <a:effectLst/>
                          <a:latin typeface="+mn-lt"/>
                          <a:ea typeface="Calibri" panose="020F0502020204030204" pitchFamily="34" charset="0"/>
                          <a:cs typeface="Times New Roman" panose="02020603050405020304" pitchFamily="18" charset="0"/>
                        </a:rPr>
                        <a:t> + (</a:t>
                      </a:r>
                      <a:r>
                        <a:rPr lang="en-US" sz="1600" dirty="0" err="1">
                          <a:effectLst/>
                          <a:latin typeface="+mn-lt"/>
                          <a:ea typeface="Calibri" panose="020F0502020204030204" pitchFamily="34" charset="0"/>
                          <a:cs typeface="Times New Roman" panose="02020603050405020304" pitchFamily="18" charset="0"/>
                        </a:rPr>
                        <a:t>R2</a:t>
                      </a:r>
                      <a:r>
                        <a:rPr lang="en-US" sz="1600" dirty="0">
                          <a:effectLst/>
                          <a:latin typeface="+mn-lt"/>
                          <a:ea typeface="Calibri" panose="020F0502020204030204" pitchFamily="34" charset="0"/>
                          <a:cs typeface="Times New Roman" panose="02020603050405020304" pitchFamily="18" charset="0"/>
                        </a:rPr>
                        <a:t> &lt;&lt; 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20000"/>
                        </a:lnSpc>
                        <a:spcBef>
                          <a:spcPts val="300"/>
                        </a:spcBef>
                        <a:spcAft>
                          <a:spcPts val="300"/>
                        </a:spcAft>
                        <a:buClrTx/>
                        <a:buSzTx/>
                        <a:buFontTx/>
                        <a:buNone/>
                        <a:tabLst/>
                        <a:defRPr/>
                      </a:pPr>
                      <a:r>
                        <a:rPr lang="en-US" sz="1600" dirty="0">
                          <a:effectLst/>
                          <a:latin typeface="+mn-lt"/>
                          <a:ea typeface="Calibri" panose="020F0502020204030204" pitchFamily="34" charset="0"/>
                          <a:cs typeface="Times New Roman" panose="02020603050405020304" pitchFamily="18" charset="0"/>
                        </a:rPr>
                        <a:t>no change</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423255552"/>
                  </a:ext>
                </a:extLst>
              </a:tr>
              <a:tr h="370840">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Pre-index</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LDR</a:t>
                      </a:r>
                      <a:r>
                        <a:rPr lang="en-US" sz="1600" dirty="0">
                          <a:effectLst/>
                          <a:latin typeface="+mn-lt"/>
                          <a:ea typeface="Calibri" panose="020F0502020204030204" pitchFamily="34" charset="0"/>
                          <a:cs typeface="Times New Roman" panose="02020603050405020304" pitchFamily="18" charset="0"/>
                        </a:rPr>
                        <a:t> </a:t>
                      </a:r>
                      <a:r>
                        <a:rPr lang="en-US" sz="1600" dirty="0" err="1">
                          <a:effectLst/>
                          <a:latin typeface="+mn-lt"/>
                          <a:ea typeface="Calibri" panose="020F0502020204030204" pitchFamily="34" charset="0"/>
                          <a:cs typeface="Times New Roman" panose="02020603050405020304" pitchFamily="18" charset="0"/>
                        </a:rPr>
                        <a:t>R0</a:t>
                      </a:r>
                      <a:r>
                        <a:rPr lang="en-US" sz="1600" dirty="0">
                          <a:effectLst/>
                          <a:latin typeface="+mn-lt"/>
                          <a:ea typeface="Calibri" panose="020F0502020204030204" pitchFamily="34" charset="0"/>
                          <a:cs typeface="Times New Roman" panose="02020603050405020304" pitchFamily="18" charset="0"/>
                        </a:rPr>
                        <a:t>,[</a:t>
                      </a:r>
                      <a:r>
                        <a:rPr lang="en-US" sz="1600" dirty="0" err="1">
                          <a:effectLst/>
                          <a:latin typeface="+mn-lt"/>
                          <a:ea typeface="Calibri" panose="020F0502020204030204" pitchFamily="34" charset="0"/>
                          <a:cs typeface="Times New Roman" panose="02020603050405020304" pitchFamily="18" charset="0"/>
                        </a:rPr>
                        <a:t>R1</a:t>
                      </a:r>
                      <a:r>
                        <a:rPr lang="en-US" sz="1600" dirty="0">
                          <a:effectLst/>
                          <a:latin typeface="+mn-lt"/>
                          <a:ea typeface="Calibri" panose="020F0502020204030204" pitchFamily="34" charset="0"/>
                          <a:cs typeface="Times New Roman" panose="02020603050405020304" pitchFamily="18" charset="0"/>
                        </a:rPr>
                        <a:t>],#4</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R0</a:t>
                      </a:r>
                      <a:r>
                        <a:rPr lang="en-US" sz="1600" dirty="0">
                          <a:effectLst/>
                          <a:latin typeface="+mn-lt"/>
                          <a:ea typeface="Calibri" panose="020F0502020204030204" pitchFamily="34" charset="0"/>
                          <a:cs typeface="Times New Roman" panose="02020603050405020304" pitchFamily="18" charset="0"/>
                        </a:rPr>
                        <a:t> = [</a:t>
                      </a:r>
                      <a:r>
                        <a:rPr lang="en-US" sz="1600" dirty="0" err="1">
                          <a:effectLst/>
                          <a:latin typeface="+mn-lt"/>
                          <a:ea typeface="Calibri" panose="020F0502020204030204" pitchFamily="34" charset="0"/>
                          <a:cs typeface="Times New Roman" panose="02020603050405020304" pitchFamily="18" charset="0"/>
                        </a:rPr>
                        <a:t>R1</a:t>
                      </a:r>
                      <a:r>
                        <a:rPr lang="en-US" sz="1600" dirty="0">
                          <a:effectLst/>
                          <a:latin typeface="+mn-lt"/>
                          <a:ea typeface="Calibri" panose="020F0502020204030204" pitchFamily="34" charset="0"/>
                          <a:cs typeface="Times New Roman" panose="02020603050405020304" pitchFamily="18" charset="0"/>
                        </a:rPr>
                        <a: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R1</a:t>
                      </a:r>
                      <a:r>
                        <a:rPr lang="en-US" sz="1600" dirty="0">
                          <a:effectLst/>
                          <a:latin typeface="+mn-lt"/>
                          <a:ea typeface="Calibri" panose="020F0502020204030204" pitchFamily="34" charset="0"/>
                          <a:cs typeface="Times New Roman" panose="02020603050405020304" pitchFamily="18" charset="0"/>
                        </a:rPr>
                        <a:t> = </a:t>
                      </a:r>
                      <a:r>
                        <a:rPr lang="en-US" sz="1600" dirty="0" err="1">
                          <a:effectLst/>
                          <a:latin typeface="+mn-lt"/>
                          <a:ea typeface="Calibri" panose="020F0502020204030204" pitchFamily="34" charset="0"/>
                          <a:cs typeface="Times New Roman" panose="02020603050405020304" pitchFamily="18" charset="0"/>
                        </a:rPr>
                        <a:t>R1</a:t>
                      </a:r>
                      <a:r>
                        <a:rPr lang="en-US" sz="1600" dirty="0">
                          <a:effectLst/>
                          <a:latin typeface="+mn-lt"/>
                          <a:ea typeface="Calibri" panose="020F0502020204030204" pitchFamily="34" charset="0"/>
                          <a:cs typeface="Times New Roman" panose="02020603050405020304" pitchFamily="18" charset="0"/>
                        </a:rPr>
                        <a:t> + 4</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73545419"/>
                  </a:ext>
                </a:extLst>
              </a:tr>
              <a:tr h="370840">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LDR</a:t>
                      </a:r>
                      <a:r>
                        <a:rPr lang="en-US" sz="1600" dirty="0">
                          <a:effectLst/>
                          <a:latin typeface="+mn-lt"/>
                          <a:ea typeface="Calibri" panose="020F0502020204030204" pitchFamily="34" charset="0"/>
                          <a:cs typeface="Times New Roman" panose="02020603050405020304" pitchFamily="18" charset="0"/>
                        </a:rPr>
                        <a:t> </a:t>
                      </a:r>
                      <a:r>
                        <a:rPr lang="en-US" sz="1600" dirty="0" err="1">
                          <a:effectLst/>
                          <a:latin typeface="+mn-lt"/>
                          <a:ea typeface="Calibri" panose="020F0502020204030204" pitchFamily="34" charset="0"/>
                          <a:cs typeface="Times New Roman" panose="02020603050405020304" pitchFamily="18" charset="0"/>
                        </a:rPr>
                        <a:t>R0</a:t>
                      </a:r>
                      <a:r>
                        <a:rPr lang="en-US" sz="1600" dirty="0">
                          <a:effectLst/>
                          <a:latin typeface="+mn-lt"/>
                          <a:ea typeface="Calibri" panose="020F0502020204030204" pitchFamily="34" charset="0"/>
                          <a:cs typeface="Times New Roman" panose="02020603050405020304" pitchFamily="18" charset="0"/>
                        </a:rPr>
                        <a:t>,[</a:t>
                      </a:r>
                      <a:r>
                        <a:rPr lang="en-US" sz="1600" dirty="0" err="1">
                          <a:effectLst/>
                          <a:latin typeface="+mn-lt"/>
                          <a:ea typeface="Calibri" panose="020F0502020204030204" pitchFamily="34" charset="0"/>
                          <a:cs typeface="Times New Roman" panose="02020603050405020304" pitchFamily="18" charset="0"/>
                        </a:rPr>
                        <a:t>R1</a:t>
                      </a:r>
                      <a:r>
                        <a:rPr lang="en-US" sz="1600" dirty="0">
                          <a:effectLst/>
                          <a:latin typeface="+mn-lt"/>
                          <a:ea typeface="Calibri" panose="020F0502020204030204" pitchFamily="34" charset="0"/>
                          <a:cs typeface="Times New Roman" panose="02020603050405020304" pitchFamily="18" charset="0"/>
                        </a:rPr>
                        <a:t>],</a:t>
                      </a:r>
                      <a:r>
                        <a:rPr lang="en-US" sz="1600" dirty="0" err="1">
                          <a:effectLst/>
                          <a:latin typeface="+mn-lt"/>
                          <a:ea typeface="Calibri" panose="020F0502020204030204" pitchFamily="34" charset="0"/>
                          <a:cs typeface="Times New Roman" panose="02020603050405020304" pitchFamily="18" charset="0"/>
                        </a:rPr>
                        <a:t>R2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R0</a:t>
                      </a:r>
                      <a:r>
                        <a:rPr lang="en-US" sz="1600" dirty="0">
                          <a:effectLst/>
                          <a:latin typeface="+mn-lt"/>
                          <a:ea typeface="Calibri" panose="020F0502020204030204" pitchFamily="34" charset="0"/>
                          <a:cs typeface="Times New Roman" panose="02020603050405020304" pitchFamily="18" charset="0"/>
                        </a:rPr>
                        <a:t> = [</a:t>
                      </a:r>
                      <a:r>
                        <a:rPr lang="en-US" sz="1600" dirty="0" err="1">
                          <a:effectLst/>
                          <a:latin typeface="+mn-lt"/>
                          <a:ea typeface="Calibri" panose="020F0502020204030204" pitchFamily="34" charset="0"/>
                          <a:cs typeface="Times New Roman" panose="02020603050405020304" pitchFamily="18" charset="0"/>
                        </a:rPr>
                        <a:t>R1</a:t>
                      </a:r>
                      <a:r>
                        <a:rPr lang="en-US" sz="1600" dirty="0">
                          <a:effectLst/>
                          <a:latin typeface="+mn-lt"/>
                          <a:ea typeface="Calibri" panose="020F0502020204030204" pitchFamily="34" charset="0"/>
                          <a:cs typeface="Times New Roman" panose="02020603050405020304" pitchFamily="18" charset="0"/>
                        </a:rPr>
                        <a: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R1</a:t>
                      </a:r>
                      <a:r>
                        <a:rPr lang="en-US" sz="1600" dirty="0">
                          <a:effectLst/>
                          <a:latin typeface="+mn-lt"/>
                          <a:ea typeface="Calibri" panose="020F0502020204030204" pitchFamily="34" charset="0"/>
                          <a:cs typeface="Times New Roman" panose="02020603050405020304" pitchFamily="18" charset="0"/>
                        </a:rPr>
                        <a:t> = </a:t>
                      </a:r>
                      <a:r>
                        <a:rPr lang="en-US" sz="1600" dirty="0" err="1">
                          <a:effectLst/>
                          <a:latin typeface="+mn-lt"/>
                          <a:ea typeface="Calibri" panose="020F0502020204030204" pitchFamily="34" charset="0"/>
                          <a:cs typeface="Times New Roman" panose="02020603050405020304" pitchFamily="18" charset="0"/>
                        </a:rPr>
                        <a:t>R1</a:t>
                      </a:r>
                      <a:r>
                        <a:rPr lang="en-US" sz="1600" dirty="0">
                          <a:effectLst/>
                          <a:latin typeface="+mn-lt"/>
                          <a:ea typeface="Calibri" panose="020F0502020204030204" pitchFamily="34" charset="0"/>
                          <a:cs typeface="Times New Roman" panose="02020603050405020304" pitchFamily="18" charset="0"/>
                        </a:rPr>
                        <a:t> + </a:t>
                      </a:r>
                      <a:r>
                        <a:rPr lang="en-US" sz="1600" dirty="0" err="1">
                          <a:effectLst/>
                          <a:latin typeface="+mn-lt"/>
                          <a:ea typeface="Calibri" panose="020F0502020204030204" pitchFamily="34" charset="0"/>
                          <a:cs typeface="Times New Roman" panose="02020603050405020304" pitchFamily="18" charset="0"/>
                        </a:rPr>
                        <a:t>R2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248174003"/>
                  </a:ext>
                </a:extLst>
              </a:tr>
              <a:tr h="370840">
                <a:tc>
                  <a:txBody>
                    <a:bodyPr/>
                    <a:lstStyle/>
                    <a:p>
                      <a:pPr>
                        <a:lnSpc>
                          <a:spcPct val="120000"/>
                        </a:lnSpc>
                        <a:spcBef>
                          <a:spcPts val="300"/>
                        </a:spcBef>
                        <a:spcAft>
                          <a:spcPts val="300"/>
                        </a:spcAft>
                      </a:pP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LDR</a:t>
                      </a:r>
                      <a:r>
                        <a:rPr lang="en-US" sz="1600" dirty="0">
                          <a:effectLst/>
                          <a:latin typeface="+mn-lt"/>
                          <a:ea typeface="Calibri" panose="020F0502020204030204" pitchFamily="34" charset="0"/>
                          <a:cs typeface="Times New Roman" panose="02020603050405020304" pitchFamily="18" charset="0"/>
                        </a:rPr>
                        <a:t> </a:t>
                      </a:r>
                      <a:r>
                        <a:rPr lang="en-US" sz="1600" dirty="0" err="1">
                          <a:effectLst/>
                          <a:latin typeface="+mn-lt"/>
                          <a:ea typeface="Calibri" panose="020F0502020204030204" pitchFamily="34" charset="0"/>
                          <a:cs typeface="Times New Roman" panose="02020603050405020304" pitchFamily="18" charset="0"/>
                        </a:rPr>
                        <a:t>R0</a:t>
                      </a:r>
                      <a:r>
                        <a:rPr lang="en-US" sz="1600" dirty="0">
                          <a:effectLst/>
                          <a:latin typeface="+mn-lt"/>
                          <a:ea typeface="Calibri" panose="020F0502020204030204" pitchFamily="34" charset="0"/>
                          <a:cs typeface="Times New Roman" panose="02020603050405020304" pitchFamily="18" charset="0"/>
                        </a:rPr>
                        <a:t>,[</a:t>
                      </a:r>
                      <a:r>
                        <a:rPr lang="en-US" sz="1600" dirty="0" err="1">
                          <a:effectLst/>
                          <a:latin typeface="+mn-lt"/>
                          <a:ea typeface="Calibri" panose="020F0502020204030204" pitchFamily="34" charset="0"/>
                          <a:cs typeface="Times New Roman" panose="02020603050405020304" pitchFamily="18" charset="0"/>
                        </a:rPr>
                        <a:t>R1</a:t>
                      </a:r>
                      <a:r>
                        <a:rPr lang="en-US" sz="1600" dirty="0">
                          <a:effectLst/>
                          <a:latin typeface="+mn-lt"/>
                          <a:ea typeface="Calibri" panose="020F0502020204030204" pitchFamily="34" charset="0"/>
                          <a:cs typeface="Times New Roman" panose="02020603050405020304" pitchFamily="18" charset="0"/>
                        </a:rPr>
                        <a:t>],</a:t>
                      </a:r>
                      <a:r>
                        <a:rPr lang="en-US" sz="1600" dirty="0" err="1">
                          <a:effectLst/>
                          <a:latin typeface="+mn-lt"/>
                          <a:ea typeface="Calibri" panose="020F0502020204030204" pitchFamily="34" charset="0"/>
                          <a:cs typeface="Times New Roman" panose="02020603050405020304" pitchFamily="18" charset="0"/>
                        </a:rPr>
                        <a:t>R2,LSL</a:t>
                      </a:r>
                      <a:r>
                        <a:rPr lang="en-US" sz="1600" dirty="0">
                          <a:effectLst/>
                          <a:latin typeface="+mn-lt"/>
                          <a:ea typeface="Calibri" panose="020F0502020204030204" pitchFamily="34" charset="0"/>
                          <a:cs typeface="Times New Roman" panose="02020603050405020304" pitchFamily="18" charset="0"/>
                        </a:rPr>
                        <a:t> #2 </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R0</a:t>
                      </a:r>
                      <a:r>
                        <a:rPr lang="en-US" sz="1600" dirty="0">
                          <a:effectLst/>
                          <a:latin typeface="+mn-lt"/>
                          <a:ea typeface="Calibri" panose="020F0502020204030204" pitchFamily="34" charset="0"/>
                          <a:cs typeface="Times New Roman" panose="02020603050405020304" pitchFamily="18" charset="0"/>
                        </a:rPr>
                        <a:t> = [</a:t>
                      </a:r>
                      <a:r>
                        <a:rPr lang="en-US" sz="1600" dirty="0" err="1">
                          <a:effectLst/>
                          <a:latin typeface="+mn-lt"/>
                          <a:ea typeface="Calibri" panose="020F0502020204030204" pitchFamily="34" charset="0"/>
                          <a:cs typeface="Times New Roman" panose="02020603050405020304" pitchFamily="18" charset="0"/>
                        </a:rPr>
                        <a:t>R1</a:t>
                      </a:r>
                      <a:r>
                        <a:rPr lang="en-US" sz="1600" dirty="0">
                          <a:effectLst/>
                          <a:latin typeface="+mn-lt"/>
                          <a:ea typeface="Calibri" panose="020F0502020204030204" pitchFamily="34" charset="0"/>
                          <a:cs typeface="Times New Roman" panose="02020603050405020304" pitchFamily="18" charset="0"/>
                        </a:rPr>
                        <a: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R1</a:t>
                      </a:r>
                      <a:r>
                        <a:rPr lang="en-US" sz="1600" dirty="0">
                          <a:effectLst/>
                          <a:latin typeface="+mn-lt"/>
                          <a:ea typeface="Calibri" panose="020F0502020204030204" pitchFamily="34" charset="0"/>
                          <a:cs typeface="Times New Roman" panose="02020603050405020304" pitchFamily="18" charset="0"/>
                        </a:rPr>
                        <a:t> = </a:t>
                      </a:r>
                      <a:r>
                        <a:rPr lang="en-US" sz="1600" dirty="0" err="1">
                          <a:effectLst/>
                          <a:latin typeface="+mn-lt"/>
                          <a:ea typeface="Calibri" panose="020F0502020204030204" pitchFamily="34" charset="0"/>
                          <a:cs typeface="Times New Roman" panose="02020603050405020304" pitchFamily="18" charset="0"/>
                        </a:rPr>
                        <a:t>R1</a:t>
                      </a:r>
                      <a:r>
                        <a:rPr lang="en-US" sz="1600" dirty="0">
                          <a:effectLst/>
                          <a:latin typeface="+mn-lt"/>
                          <a:ea typeface="Calibri" panose="020F0502020204030204" pitchFamily="34" charset="0"/>
                          <a:cs typeface="Times New Roman" panose="02020603050405020304" pitchFamily="18" charset="0"/>
                        </a:rPr>
                        <a:t> + </a:t>
                      </a:r>
                      <a:r>
                        <a:rPr lang="en-US" sz="1600" dirty="0" err="1">
                          <a:effectLst/>
                          <a:latin typeface="+mn-lt"/>
                          <a:ea typeface="Calibri" panose="020F0502020204030204" pitchFamily="34" charset="0"/>
                          <a:cs typeface="Times New Roman" panose="02020603050405020304" pitchFamily="18" charset="0"/>
                        </a:rPr>
                        <a:t>R2</a:t>
                      </a:r>
                      <a:r>
                        <a:rPr lang="en-US" sz="1600" dirty="0">
                          <a:effectLst/>
                          <a:latin typeface="+mn-lt"/>
                          <a:ea typeface="Calibri" panose="020F0502020204030204" pitchFamily="34" charset="0"/>
                          <a:cs typeface="Times New Roman" panose="02020603050405020304" pitchFamily="18" charset="0"/>
                        </a:rPr>
                        <a:t> &lt;&lt; 2</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446355962"/>
                  </a:ext>
                </a:extLst>
              </a:tr>
            </a:tbl>
          </a:graphicData>
        </a:graphic>
      </p:graphicFrame>
    </p:spTree>
    <p:extLst>
      <p:ext uri="{BB962C8B-B14F-4D97-AF65-F5344CB8AC3E}">
        <p14:creationId xmlns:p14="http://schemas.microsoft.com/office/powerpoint/2010/main" val="171287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574" cy="268279"/>
          </a:xfrm>
        </p:spPr>
        <p:txBody>
          <a:bodyPr/>
          <a:lstStyle/>
          <a:p>
            <a:r>
              <a:rPr lang="en-US" b="1" dirty="0"/>
              <a:t>Execution flow control instructions</a:t>
            </a:r>
          </a:p>
        </p:txBody>
      </p:sp>
      <p:graphicFrame>
        <p:nvGraphicFramePr>
          <p:cNvPr id="5" name="Table 4">
            <a:extLst>
              <a:ext uri="{FF2B5EF4-FFF2-40B4-BE49-F238E27FC236}">
                <a16:creationId xmlns="" xmlns:a16="http://schemas.microsoft.com/office/drawing/2014/main" id="{88A27B8B-C782-41CC-8B84-32F9C20E7C99}"/>
              </a:ext>
            </a:extLst>
          </p:cNvPr>
          <p:cNvGraphicFramePr>
            <a:graphicFrameLocks noGrp="1"/>
          </p:cNvGraphicFramePr>
          <p:nvPr>
            <p:extLst>
              <p:ext uri="{D42A27DB-BD31-4B8C-83A1-F6EECF244321}">
                <p14:modId xmlns:p14="http://schemas.microsoft.com/office/powerpoint/2010/main" val="2093030817"/>
              </p:ext>
            </p:extLst>
          </p:nvPr>
        </p:nvGraphicFramePr>
        <p:xfrm>
          <a:off x="467999" y="2064218"/>
          <a:ext cx="11244574" cy="3525012"/>
        </p:xfrm>
        <a:graphic>
          <a:graphicData uri="http://schemas.openxmlformats.org/drawingml/2006/table">
            <a:tbl>
              <a:tblPr firstRow="1" bandRow="1">
                <a:tableStyleId>{5C22544A-7EE6-4342-B048-85BDC9FD1C3A}</a:tableStyleId>
              </a:tblPr>
              <a:tblGrid>
                <a:gridCol w="2344589">
                  <a:extLst>
                    <a:ext uri="{9D8B030D-6E8A-4147-A177-3AD203B41FA5}">
                      <a16:colId xmlns="" xmlns:a16="http://schemas.microsoft.com/office/drawing/2014/main" val="1703403938"/>
                    </a:ext>
                  </a:extLst>
                </a:gridCol>
                <a:gridCol w="6496216">
                  <a:extLst>
                    <a:ext uri="{9D8B030D-6E8A-4147-A177-3AD203B41FA5}">
                      <a16:colId xmlns="" xmlns:a16="http://schemas.microsoft.com/office/drawing/2014/main" val="1188298465"/>
                    </a:ext>
                  </a:extLst>
                </a:gridCol>
                <a:gridCol w="2403769">
                  <a:extLst>
                    <a:ext uri="{9D8B030D-6E8A-4147-A177-3AD203B41FA5}">
                      <a16:colId xmlns="" xmlns:a16="http://schemas.microsoft.com/office/drawing/2014/main" val="2836685143"/>
                    </a:ext>
                  </a:extLst>
                </a:gridCol>
              </a:tblGrid>
              <a:tr h="370840">
                <a:tc>
                  <a:txBody>
                    <a:bodyPr/>
                    <a:lstStyle/>
                    <a:p>
                      <a:pPr>
                        <a:lnSpc>
                          <a:spcPct val="107000"/>
                        </a:lnSpc>
                        <a:spcAft>
                          <a:spcPts val="0"/>
                        </a:spcAft>
                      </a:pPr>
                      <a:r>
                        <a:rPr lang="en-US" sz="1800" b="1" dirty="0">
                          <a:effectLst/>
                          <a:latin typeface="Arial-BoldMT"/>
                          <a:ea typeface="Calibri" panose="020F0502020204030204" pitchFamily="34" charset="0"/>
                          <a:cs typeface="Arial-BoldMT"/>
                        </a:rPr>
                        <a:t>Instruction</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b="1">
                          <a:effectLst/>
                          <a:latin typeface="Arial-BoldMT"/>
                          <a:ea typeface="Calibri" panose="020F0502020204030204" pitchFamily="34" charset="0"/>
                          <a:cs typeface="Arial-BoldMT"/>
                        </a:rPr>
                        <a:t> Usage </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b="1" dirty="0">
                          <a:effectLst/>
                          <a:latin typeface="Arial-BoldMT"/>
                          <a:ea typeface="Calibri" panose="020F0502020204030204" pitchFamily="34" charset="0"/>
                          <a:cs typeface="Arial-BoldMT"/>
                        </a:rPr>
                        <a:t>Branch Range</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783097123"/>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B.N</a:t>
                      </a:r>
                      <a:r>
                        <a:rPr lang="en-US" sz="1600" dirty="0">
                          <a:effectLst/>
                          <a:latin typeface="+mn-lt"/>
                          <a:ea typeface="Calibri" panose="020F0502020204030204" pitchFamily="34" charset="0"/>
                          <a:cs typeface="Times New Roman" panose="02020603050405020304" pitchFamily="18" charset="0"/>
                        </a:rPr>
                        <a:t> &lt;label&gt;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16-bit Branch to target address.</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-256 to 254 bytes</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5444592"/>
                  </a:ext>
                </a:extLst>
              </a:tr>
              <a:tr h="370840">
                <a:tc>
                  <a:txBody>
                    <a:bodyPr/>
                    <a:lstStyle/>
                    <a:p>
                      <a:pPr>
                        <a:lnSpc>
                          <a:spcPct val="120000"/>
                        </a:lnSpc>
                        <a:spcBef>
                          <a:spcPts val="300"/>
                        </a:spcBef>
                        <a:spcAft>
                          <a:spcPts val="300"/>
                        </a:spcAft>
                      </a:pPr>
                      <a:r>
                        <a:rPr lang="en-US" sz="1600" i="1" dirty="0" err="1">
                          <a:effectLst/>
                          <a:latin typeface="+mn-lt"/>
                          <a:ea typeface="Calibri" panose="020F0502020204030204" pitchFamily="34" charset="0"/>
                          <a:cs typeface="TimesNewRomanPS-ItalicMT"/>
                        </a:rPr>
                        <a:t>B.W</a:t>
                      </a:r>
                      <a:r>
                        <a:rPr lang="en-US" sz="1600" i="1" dirty="0">
                          <a:effectLst/>
                          <a:latin typeface="+mn-lt"/>
                          <a:ea typeface="Calibri" panose="020F0502020204030204" pitchFamily="34" charset="0"/>
                          <a:cs typeface="TimesNewRomanPS-ItalicMT"/>
                        </a:rPr>
                        <a:t> </a:t>
                      </a:r>
                      <a:r>
                        <a:rPr lang="en-US" sz="1600" dirty="0">
                          <a:effectLst/>
                          <a:latin typeface="+mn-lt"/>
                          <a:ea typeface="Calibri" panose="020F0502020204030204" pitchFamily="34" charset="0"/>
                          <a:cs typeface="TimesNewRomanPSMT"/>
                        </a:rPr>
                        <a:t> &lt;label&gt;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NewRomanPSMT"/>
                        </a:rPr>
                        <a:t>32-bit Branch to target address. </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a:effectLst/>
                          <a:latin typeface="+mn-lt"/>
                          <a:ea typeface="Calibri" panose="020F0502020204030204" pitchFamily="34" charset="0"/>
                          <a:cs typeface="TimesNewRomanPSMT"/>
                        </a:rPr>
                        <a:t>+/–1 MB</a:t>
                      </a:r>
                      <a:endParaRPr lang="pt-BR" sz="16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923843261"/>
                  </a:ext>
                </a:extLst>
              </a:tr>
              <a:tr h="370840">
                <a:tc>
                  <a:txBody>
                    <a:bodyPr/>
                    <a:lstStyle/>
                    <a:p>
                      <a:pPr>
                        <a:lnSpc>
                          <a:spcPct val="120000"/>
                        </a:lnSpc>
                        <a:spcBef>
                          <a:spcPts val="300"/>
                        </a:spcBef>
                        <a:spcAft>
                          <a:spcPts val="300"/>
                        </a:spcAft>
                      </a:pPr>
                      <a:r>
                        <a:rPr lang="fr-FR" sz="1600" i="1" dirty="0" err="1">
                          <a:effectLst/>
                          <a:latin typeface="+mn-lt"/>
                          <a:ea typeface="Calibri" panose="020F0502020204030204" pitchFamily="34" charset="0"/>
                          <a:cs typeface="TimesNewRomanPS-ItalicMT"/>
                        </a:rPr>
                        <a:t>CBNZ</a:t>
                      </a:r>
                      <a:r>
                        <a:rPr lang="fr-FR" sz="1600" i="1" dirty="0">
                          <a:effectLst/>
                          <a:latin typeface="+mn-lt"/>
                          <a:ea typeface="Calibri" panose="020F0502020204030204" pitchFamily="34" charset="0"/>
                          <a:cs typeface="TimesNewRomanPS-ItalicMT"/>
                        </a:rPr>
                        <a:t> </a:t>
                      </a:r>
                      <a:r>
                        <a:rPr lang="en-US" sz="1600" dirty="0">
                          <a:effectLst/>
                          <a:latin typeface="+mn-lt"/>
                          <a:ea typeface="Calibri" panose="020F0502020204030204" pitchFamily="34" charset="0"/>
                          <a:cs typeface="TimesNewRomanPSMT"/>
                        </a:rPr>
                        <a:t>&lt;label&gt;</a:t>
                      </a:r>
                      <a:r>
                        <a:rPr lang="fr-FR" sz="1600" i="1" dirty="0">
                          <a:effectLst/>
                          <a:latin typeface="+mn-lt"/>
                          <a:ea typeface="Calibri" panose="020F0502020204030204" pitchFamily="34" charset="0"/>
                          <a:cs typeface="TimesNewRomanPS-ItalicMT"/>
                        </a:rPr>
                        <a:t/>
                      </a:r>
                      <a:br>
                        <a:rPr lang="fr-FR" sz="1600" i="1" dirty="0">
                          <a:effectLst/>
                          <a:latin typeface="+mn-lt"/>
                          <a:ea typeface="Calibri" panose="020F0502020204030204" pitchFamily="34" charset="0"/>
                          <a:cs typeface="TimesNewRomanPS-ItalicMT"/>
                        </a:rPr>
                      </a:br>
                      <a:r>
                        <a:rPr lang="fr-FR" sz="1600" i="1" dirty="0" err="1">
                          <a:effectLst/>
                          <a:latin typeface="+mn-lt"/>
                          <a:ea typeface="Calibri" panose="020F0502020204030204" pitchFamily="34" charset="0"/>
                          <a:cs typeface="TimesNewRomanPS-ItalicMT"/>
                        </a:rPr>
                        <a:t>CBZ</a:t>
                      </a:r>
                      <a:r>
                        <a:rPr lang="fr-FR" sz="1600" i="1" dirty="0">
                          <a:effectLst/>
                          <a:latin typeface="+mn-lt"/>
                          <a:ea typeface="Calibri" panose="020F0502020204030204" pitchFamily="34" charset="0"/>
                          <a:cs typeface="TimesNewRomanPS-ItalicMT"/>
                        </a:rPr>
                        <a:t> </a:t>
                      </a:r>
                      <a:r>
                        <a:rPr lang="en-US" sz="1600" dirty="0">
                          <a:effectLst/>
                          <a:latin typeface="+mn-lt"/>
                          <a:ea typeface="Calibri" panose="020F0502020204030204" pitchFamily="34" charset="0"/>
                          <a:cs typeface="TimesNewRomanPSMT"/>
                        </a:rPr>
                        <a:t>&lt;label&gt;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NewRomanPSMT"/>
                        </a:rPr>
                        <a:t>Compare and Branch on Nonzero. </a:t>
                      </a:r>
                      <a:br>
                        <a:rPr lang="en-US" sz="1600" dirty="0">
                          <a:effectLst/>
                          <a:latin typeface="+mn-lt"/>
                          <a:ea typeface="Calibri" panose="020F0502020204030204" pitchFamily="34" charset="0"/>
                          <a:cs typeface="TimesNewRomanPSMT"/>
                        </a:rPr>
                      </a:br>
                      <a:r>
                        <a:rPr lang="en-US" sz="1600" dirty="0">
                          <a:effectLst/>
                          <a:latin typeface="+mn-lt"/>
                          <a:ea typeface="Calibri" panose="020F0502020204030204" pitchFamily="34" charset="0"/>
                          <a:cs typeface="TimesNewRomanPSMT"/>
                        </a:rPr>
                        <a:t>Compare and Branch on Zero.</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a:effectLst/>
                          <a:latin typeface="+mn-lt"/>
                          <a:ea typeface="Calibri" panose="020F0502020204030204" pitchFamily="34" charset="0"/>
                          <a:cs typeface="TimesNewRomanPSMT"/>
                        </a:rPr>
                        <a:t> 0-126 B</a:t>
                      </a:r>
                      <a:endParaRPr lang="pt-BR" sz="16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685144"/>
                  </a:ext>
                </a:extLst>
              </a:tr>
              <a:tr h="370840">
                <a:tc>
                  <a:txBody>
                    <a:bodyPr/>
                    <a:lstStyle/>
                    <a:p>
                      <a:pPr>
                        <a:lnSpc>
                          <a:spcPct val="120000"/>
                        </a:lnSpc>
                        <a:spcBef>
                          <a:spcPts val="300"/>
                        </a:spcBef>
                        <a:spcAft>
                          <a:spcPts val="300"/>
                        </a:spcAft>
                      </a:pPr>
                      <a:r>
                        <a:rPr lang="en-US" sz="1600" i="1">
                          <a:effectLst/>
                          <a:latin typeface="+mn-lt"/>
                          <a:ea typeface="Calibri" panose="020F0502020204030204" pitchFamily="34" charset="0"/>
                          <a:cs typeface="TimesNewRomanPS-ItalicMT"/>
                        </a:rPr>
                        <a:t>BL </a:t>
                      </a:r>
                      <a:r>
                        <a:rPr lang="en-US" sz="1600">
                          <a:effectLst/>
                          <a:latin typeface="+mn-lt"/>
                          <a:ea typeface="Calibri" panose="020F0502020204030204" pitchFamily="34" charset="0"/>
                          <a:cs typeface="TimesNewRomanPSMT"/>
                        </a:rPr>
                        <a:t>&lt;label&gt;</a:t>
                      </a:r>
                      <a:endParaRPr lang="pt-BR"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NewRomanPSMT"/>
                        </a:rPr>
                        <a:t>Call a subroutine.</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a:effectLst/>
                          <a:latin typeface="+mn-lt"/>
                          <a:ea typeface="Calibri" panose="020F0502020204030204" pitchFamily="34" charset="0"/>
                          <a:cs typeface="TimesNewRomanPSMT"/>
                        </a:rPr>
                        <a:t> +/–16 MB</a:t>
                      </a:r>
                      <a:endParaRPr lang="pt-BR" sz="16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177091849"/>
                  </a:ext>
                </a:extLst>
              </a:tr>
              <a:tr h="370840">
                <a:tc>
                  <a:txBody>
                    <a:bodyPr/>
                    <a:lstStyle/>
                    <a:p>
                      <a:pPr>
                        <a:lnSpc>
                          <a:spcPct val="120000"/>
                        </a:lnSpc>
                        <a:spcBef>
                          <a:spcPts val="300"/>
                        </a:spcBef>
                        <a:spcAft>
                          <a:spcPts val="300"/>
                        </a:spcAft>
                      </a:pPr>
                      <a:r>
                        <a:rPr lang="en-US" sz="1600" i="1">
                          <a:effectLst/>
                          <a:latin typeface="+mn-lt"/>
                          <a:ea typeface="Calibri" panose="020F0502020204030204" pitchFamily="34" charset="0"/>
                          <a:cs typeface="TimesNewRomanPS-ItalicMT"/>
                        </a:rPr>
                        <a:t>BLX &lt;register&gt; </a:t>
                      </a:r>
                      <a:endParaRPr lang="pt-BR"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NewRomanPSMT"/>
                        </a:rPr>
                        <a:t>Call a subroutine, optionally change instruction set.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a:effectLst/>
                          <a:latin typeface="+mn-lt"/>
                          <a:ea typeface="Calibri" panose="020F0502020204030204" pitchFamily="34" charset="0"/>
                          <a:cs typeface="TimesNewRomanPSMT"/>
                        </a:rPr>
                        <a:t>Any</a:t>
                      </a:r>
                      <a:endParaRPr lang="pt-BR" sz="16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899899080"/>
                  </a:ext>
                </a:extLst>
              </a:tr>
              <a:tr h="370840">
                <a:tc>
                  <a:txBody>
                    <a:bodyPr/>
                    <a:lstStyle/>
                    <a:p>
                      <a:pPr>
                        <a:lnSpc>
                          <a:spcPct val="120000"/>
                        </a:lnSpc>
                        <a:spcBef>
                          <a:spcPts val="300"/>
                        </a:spcBef>
                        <a:spcAft>
                          <a:spcPts val="300"/>
                        </a:spcAft>
                      </a:pPr>
                      <a:r>
                        <a:rPr lang="en-US" sz="1600" i="1">
                          <a:effectLst/>
                          <a:latin typeface="+mn-lt"/>
                          <a:ea typeface="Calibri" panose="020F0502020204030204" pitchFamily="34" charset="0"/>
                          <a:cs typeface="TimesNewRomanPS-ItalicMT"/>
                        </a:rPr>
                        <a:t>BX &lt;register&gt;</a:t>
                      </a:r>
                      <a:endParaRPr lang="pt-BR"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NewRomanPSMT"/>
                        </a:rPr>
                        <a:t>Branch to target address, optionally change instruction set.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a:effectLst/>
                          <a:latin typeface="+mn-lt"/>
                          <a:ea typeface="Calibri" panose="020F0502020204030204" pitchFamily="34" charset="0"/>
                          <a:cs typeface="TimesNewRomanPSMT"/>
                        </a:rPr>
                        <a:t>Any</a:t>
                      </a:r>
                      <a:endParaRPr lang="pt-BR" sz="16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423255552"/>
                  </a:ext>
                </a:extLst>
              </a:tr>
              <a:tr h="370840">
                <a:tc>
                  <a:txBody>
                    <a:bodyPr/>
                    <a:lstStyle/>
                    <a:p>
                      <a:pPr>
                        <a:lnSpc>
                          <a:spcPct val="120000"/>
                        </a:lnSpc>
                        <a:spcBef>
                          <a:spcPts val="300"/>
                        </a:spcBef>
                        <a:spcAft>
                          <a:spcPts val="300"/>
                        </a:spcAft>
                      </a:pPr>
                      <a:r>
                        <a:rPr lang="en-US" sz="1600" i="1">
                          <a:effectLst/>
                          <a:latin typeface="+mn-lt"/>
                          <a:ea typeface="Calibri" panose="020F0502020204030204" pitchFamily="34" charset="0"/>
                          <a:cs typeface="TimesNewRomanPS-ItalicMT"/>
                        </a:rPr>
                        <a:t>TBB</a:t>
                      </a:r>
                      <a:endParaRPr lang="pt-BR"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LucidaSansTypewriteX"/>
                        </a:rPr>
                        <a:t>TBB</a:t>
                      </a:r>
                      <a:r>
                        <a:rPr lang="en-US" sz="1600" dirty="0">
                          <a:effectLst/>
                          <a:latin typeface="+mn-lt"/>
                          <a:ea typeface="Calibri" panose="020F0502020204030204" pitchFamily="34" charset="0"/>
                          <a:cs typeface="TimesNewRomanPSMT"/>
                        </a:rPr>
                        <a:t>: Table Branch, byte offsets. </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a:effectLst/>
                          <a:latin typeface="+mn-lt"/>
                          <a:ea typeface="Calibri" panose="020F0502020204030204" pitchFamily="34" charset="0"/>
                          <a:cs typeface="TimesNewRomanPSMT"/>
                        </a:rPr>
                        <a:t>0-510 B</a:t>
                      </a:r>
                      <a:endParaRPr lang="pt-BR" sz="16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73545419"/>
                  </a:ext>
                </a:extLst>
              </a:tr>
              <a:tr h="370840">
                <a:tc>
                  <a:txBody>
                    <a:bodyPr/>
                    <a:lstStyle/>
                    <a:p>
                      <a:pPr>
                        <a:lnSpc>
                          <a:spcPct val="120000"/>
                        </a:lnSpc>
                        <a:spcBef>
                          <a:spcPts val="300"/>
                        </a:spcBef>
                        <a:spcAft>
                          <a:spcPts val="300"/>
                        </a:spcAft>
                      </a:pPr>
                      <a:r>
                        <a:rPr lang="en-US" sz="1600" i="1">
                          <a:effectLst/>
                          <a:latin typeface="+mn-lt"/>
                          <a:ea typeface="Calibri" panose="020F0502020204030204" pitchFamily="34" charset="0"/>
                          <a:cs typeface="TimesNewRomanPS-ItalicMT"/>
                        </a:rPr>
                        <a:t>TBH</a:t>
                      </a:r>
                      <a:endParaRPr lang="pt-BR"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LucidaSansTypewriteX"/>
                        </a:rPr>
                        <a:t>TBH</a:t>
                      </a:r>
                      <a:r>
                        <a:rPr lang="en-US" sz="1600" dirty="0">
                          <a:effectLst/>
                          <a:latin typeface="+mn-lt"/>
                          <a:ea typeface="Calibri" panose="020F0502020204030204" pitchFamily="34" charset="0"/>
                          <a:cs typeface="TimesNewRomanPSMT"/>
                        </a:rPr>
                        <a:t>: Table Branch, halfword offsets.</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NewRomanPSMT"/>
                        </a:rPr>
                        <a:t>0-131070 B</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248174003"/>
                  </a:ext>
                </a:extLst>
              </a:tr>
            </a:tbl>
          </a:graphicData>
        </a:graphic>
      </p:graphicFrame>
    </p:spTree>
    <p:extLst>
      <p:ext uri="{BB962C8B-B14F-4D97-AF65-F5344CB8AC3E}">
        <p14:creationId xmlns:p14="http://schemas.microsoft.com/office/powerpoint/2010/main" val="11630973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574" cy="268279"/>
          </a:xfrm>
        </p:spPr>
        <p:txBody>
          <a:bodyPr/>
          <a:lstStyle/>
          <a:p>
            <a:r>
              <a:rPr lang="en-US" b="1" dirty="0"/>
              <a:t>Miscellaneous instructions</a:t>
            </a:r>
          </a:p>
        </p:txBody>
      </p:sp>
      <p:graphicFrame>
        <p:nvGraphicFramePr>
          <p:cNvPr id="6" name="Table 5">
            <a:extLst>
              <a:ext uri="{FF2B5EF4-FFF2-40B4-BE49-F238E27FC236}">
                <a16:creationId xmlns="" xmlns:a16="http://schemas.microsoft.com/office/drawing/2014/main" id="{0113EC76-F1E0-4E32-B8C3-7A143CCA1EC0}"/>
              </a:ext>
            </a:extLst>
          </p:cNvPr>
          <p:cNvGraphicFramePr>
            <a:graphicFrameLocks noGrp="1"/>
          </p:cNvGraphicFramePr>
          <p:nvPr>
            <p:extLst>
              <p:ext uri="{D42A27DB-BD31-4B8C-83A1-F6EECF244321}">
                <p14:modId xmlns:p14="http://schemas.microsoft.com/office/powerpoint/2010/main" val="1976992905"/>
              </p:ext>
            </p:extLst>
          </p:nvPr>
        </p:nvGraphicFramePr>
        <p:xfrm>
          <a:off x="467999" y="2064781"/>
          <a:ext cx="11244574" cy="4079240"/>
        </p:xfrm>
        <a:graphic>
          <a:graphicData uri="http://schemas.openxmlformats.org/drawingml/2006/table">
            <a:tbl>
              <a:tblPr firstRow="1" bandRow="1">
                <a:tableStyleId>{5C22544A-7EE6-4342-B048-85BDC9FD1C3A}</a:tableStyleId>
              </a:tblPr>
              <a:tblGrid>
                <a:gridCol w="2982071">
                  <a:extLst>
                    <a:ext uri="{9D8B030D-6E8A-4147-A177-3AD203B41FA5}">
                      <a16:colId xmlns="" xmlns:a16="http://schemas.microsoft.com/office/drawing/2014/main" val="1703403938"/>
                    </a:ext>
                  </a:extLst>
                </a:gridCol>
                <a:gridCol w="8262503">
                  <a:extLst>
                    <a:ext uri="{9D8B030D-6E8A-4147-A177-3AD203B41FA5}">
                      <a16:colId xmlns="" xmlns:a16="http://schemas.microsoft.com/office/drawing/2014/main" val="1188298465"/>
                    </a:ext>
                  </a:extLst>
                </a:gridCol>
              </a:tblGrid>
              <a:tr h="370840">
                <a:tc>
                  <a:txBody>
                    <a:bodyPr/>
                    <a:lstStyle/>
                    <a:p>
                      <a:pPr>
                        <a:lnSpc>
                          <a:spcPct val="107000"/>
                        </a:lnSpc>
                        <a:spcAft>
                          <a:spcPts val="0"/>
                        </a:spcAft>
                      </a:pPr>
                      <a:r>
                        <a:rPr lang="en-US" sz="1800" b="1" dirty="0">
                          <a:effectLst/>
                          <a:latin typeface="Arial-BoldMT"/>
                          <a:ea typeface="Calibri" panose="020F0502020204030204" pitchFamily="34" charset="0"/>
                          <a:cs typeface="Arial-BoldMT"/>
                        </a:rPr>
                        <a:t>Instruction</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b="1">
                          <a:effectLst/>
                          <a:latin typeface="Arial-BoldMT"/>
                          <a:ea typeface="Calibri" panose="020F0502020204030204" pitchFamily="34" charset="0"/>
                          <a:cs typeface="Arial-BoldMT"/>
                        </a:rPr>
                        <a:t> Usage </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783097123"/>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CPSID</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Change Processor State, Disable Interrupts.</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5444592"/>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CPSIE</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Change Processor State, Enable Interrupts.</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923843261"/>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DMB</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Data Memory Barrier.</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685144"/>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DSB</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Data Synchronization Barrier.</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177091849"/>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ISB</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Instruction Synchronization Barrier.</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899899080"/>
                  </a:ext>
                </a:extLst>
              </a:tr>
              <a:tr h="370840">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MRS</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Move to Register from Special Register.</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698027234"/>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MSR</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Move to Special Register from Register.</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263789427"/>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NOP</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No Operation.</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423255552"/>
                  </a:ext>
                </a:extLst>
              </a:tr>
              <a:tr h="370840">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SVC</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Supervisor Call.</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73545419"/>
                  </a:ext>
                </a:extLst>
              </a:tr>
              <a:tr h="370840">
                <a:tc>
                  <a:txBody>
                    <a:bodyPr/>
                    <a:lstStyle/>
                    <a:p>
                      <a:pPr>
                        <a:lnSpc>
                          <a:spcPct val="120000"/>
                        </a:lnSpc>
                        <a:spcBef>
                          <a:spcPts val="300"/>
                        </a:spcBef>
                        <a:spcAft>
                          <a:spcPts val="300"/>
                        </a:spcAft>
                      </a:pPr>
                      <a:r>
                        <a:rPr lang="en-US" sz="1600" dirty="0" err="1">
                          <a:effectLst/>
                          <a:latin typeface="+mn-lt"/>
                          <a:ea typeface="Calibri" panose="020F0502020204030204" pitchFamily="34" charset="0"/>
                          <a:cs typeface="Times New Roman" panose="02020603050405020304" pitchFamily="18" charset="0"/>
                        </a:rPr>
                        <a:t>WFI</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20000"/>
                        </a:lnSpc>
                        <a:spcBef>
                          <a:spcPts val="300"/>
                        </a:spcBef>
                        <a:spcAft>
                          <a:spcPts val="300"/>
                        </a:spcAft>
                      </a:pPr>
                      <a:r>
                        <a:rPr lang="en-US" sz="1600" dirty="0">
                          <a:effectLst/>
                          <a:latin typeface="+mn-lt"/>
                          <a:ea typeface="Calibri" panose="020F0502020204030204" pitchFamily="34" charset="0"/>
                          <a:cs typeface="Times New Roman" panose="02020603050405020304" pitchFamily="18" charset="0"/>
                        </a:rPr>
                        <a:t>Wait for Interrupt.</a:t>
                      </a:r>
                      <a:endParaRPr lang="pt-B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248174003"/>
                  </a:ext>
                </a:extLst>
              </a:tr>
            </a:tbl>
          </a:graphicData>
        </a:graphic>
      </p:graphicFrame>
    </p:spTree>
    <p:extLst>
      <p:ext uri="{BB962C8B-B14F-4D97-AF65-F5344CB8AC3E}">
        <p14:creationId xmlns:p14="http://schemas.microsoft.com/office/powerpoint/2010/main" val="42482823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3.5 – exceptions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574" cy="2580706"/>
          </a:xfrm>
        </p:spPr>
        <p:txBody>
          <a:bodyPr/>
          <a:lstStyle/>
          <a:p>
            <a:pPr>
              <a:lnSpc>
                <a:spcPct val="150000"/>
              </a:lnSpc>
            </a:pPr>
            <a:r>
              <a:rPr lang="en-US" dirty="0"/>
              <a:t>The normal flow of execution of a program is to execute the next instruction in memory, unless a Branch, Subroutine Call or Return is executed. Hence, a human processor could execute the same program in the same order.</a:t>
            </a:r>
          </a:p>
          <a:p>
            <a:pPr>
              <a:lnSpc>
                <a:spcPct val="150000"/>
              </a:lnSpc>
            </a:pPr>
            <a:r>
              <a:rPr lang="en-US" dirty="0"/>
              <a:t>An exception if a break in this normal flow of execution. Such a break can be caused by:</a:t>
            </a:r>
          </a:p>
          <a:p>
            <a:pPr lvl="1">
              <a:lnSpc>
                <a:spcPct val="150000"/>
              </a:lnSpc>
            </a:pPr>
            <a:r>
              <a:rPr lang="en-US" dirty="0"/>
              <a:t>Hardware interrupt,</a:t>
            </a:r>
          </a:p>
          <a:p>
            <a:pPr lvl="1">
              <a:lnSpc>
                <a:spcPct val="150000"/>
              </a:lnSpc>
            </a:pPr>
            <a:r>
              <a:rPr lang="en-US" dirty="0"/>
              <a:t>Fault (e.g. memory access error, divide by 0, invalid instruction code),</a:t>
            </a:r>
          </a:p>
          <a:p>
            <a:pPr lvl="1">
              <a:lnSpc>
                <a:spcPct val="150000"/>
              </a:lnSpc>
            </a:pPr>
            <a:r>
              <a:rPr lang="en-US" dirty="0"/>
              <a:t>Software generate exception.</a:t>
            </a:r>
          </a:p>
        </p:txBody>
      </p:sp>
    </p:spTree>
    <p:extLst>
      <p:ext uri="{BB962C8B-B14F-4D97-AF65-F5344CB8AC3E}">
        <p14:creationId xmlns:p14="http://schemas.microsoft.com/office/powerpoint/2010/main" val="20278944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3.5 – exceptions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574" cy="2006190"/>
          </a:xfrm>
        </p:spPr>
        <p:txBody>
          <a:bodyPr/>
          <a:lstStyle/>
          <a:p>
            <a:pPr>
              <a:lnSpc>
                <a:spcPct val="150000"/>
              </a:lnSpc>
            </a:pPr>
            <a:r>
              <a:rPr lang="en-US" dirty="0"/>
              <a:t>Exceptions occur </a:t>
            </a:r>
            <a:r>
              <a:rPr lang="en-US" b="1" dirty="0"/>
              <a:t>asynchronousl</a:t>
            </a:r>
            <a:r>
              <a:rPr lang="en-US" dirty="0"/>
              <a:t>y, this is, at any point of the execution. They may occur many time and on successive executions of the program they usually occur at different places of this program.</a:t>
            </a:r>
          </a:p>
          <a:p>
            <a:pPr>
              <a:lnSpc>
                <a:spcPct val="150000"/>
              </a:lnSpc>
            </a:pPr>
            <a:r>
              <a:rPr lang="en-US" dirty="0"/>
              <a:t>When an exception occurs it must be </a:t>
            </a:r>
            <a:r>
              <a:rPr lang="en-US" b="1" dirty="0"/>
              <a:t>serviced</a:t>
            </a:r>
            <a:r>
              <a:rPr lang="en-US" dirty="0"/>
              <a:t>. Meaning that a software routine must either respond to the interrupt request or take steps to resolve or mitigate the fault.</a:t>
            </a:r>
          </a:p>
          <a:p>
            <a:pPr>
              <a:lnSpc>
                <a:spcPct val="150000"/>
              </a:lnSpc>
            </a:pPr>
            <a:r>
              <a:rPr lang="en-US" dirty="0"/>
              <a:t>This routine is called: </a:t>
            </a:r>
            <a:r>
              <a:rPr lang="en-US" b="1" dirty="0"/>
              <a:t>exception handler routine, interrupt service routine, </a:t>
            </a:r>
            <a:r>
              <a:rPr lang="en-US" dirty="0"/>
              <a:t>or</a:t>
            </a:r>
            <a:r>
              <a:rPr lang="en-US" b="1" dirty="0"/>
              <a:t> interrupt handler</a:t>
            </a:r>
            <a:r>
              <a:rPr lang="en-US" dirty="0"/>
              <a:t>.</a:t>
            </a:r>
          </a:p>
        </p:txBody>
      </p:sp>
    </p:spTree>
    <p:extLst>
      <p:ext uri="{BB962C8B-B14F-4D97-AF65-F5344CB8AC3E}">
        <p14:creationId xmlns:p14="http://schemas.microsoft.com/office/powerpoint/2010/main" val="22142562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3.5 – exceptions – Interrupts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574" cy="1534266"/>
          </a:xfrm>
        </p:spPr>
        <p:txBody>
          <a:bodyPr/>
          <a:lstStyle/>
          <a:p>
            <a:pPr>
              <a:lnSpc>
                <a:spcPct val="150000"/>
              </a:lnSpc>
            </a:pPr>
            <a:r>
              <a:rPr lang="en-US" dirty="0"/>
              <a:t>Hardware Interrupts are one of the kind of exceptions.</a:t>
            </a:r>
          </a:p>
          <a:p>
            <a:pPr>
              <a:lnSpc>
                <a:spcPct val="150000"/>
              </a:lnSpc>
            </a:pPr>
            <a:r>
              <a:rPr lang="en-US" dirty="0"/>
              <a:t>Interrupts are an efficient way for a peripheral to inform the processor that it requires servicing. If interrupts were not available, the processor would have to periodically poll the peripherals (thus termed </a:t>
            </a:r>
            <a:r>
              <a:rPr lang="en-US" b="1" dirty="0"/>
              <a:t>polling</a:t>
            </a:r>
            <a:r>
              <a:rPr lang="en-US" dirty="0"/>
              <a:t>) to check if service is required. Polling is an inefficient technique. </a:t>
            </a:r>
          </a:p>
        </p:txBody>
      </p:sp>
    </p:spTree>
    <p:extLst>
      <p:ext uri="{BB962C8B-B14F-4D97-AF65-F5344CB8AC3E}">
        <p14:creationId xmlns:p14="http://schemas.microsoft.com/office/powerpoint/2010/main" val="2719947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3.5 – exceptions – Interrupts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3755792" cy="3955442"/>
          </a:xfrm>
        </p:spPr>
        <p:txBody>
          <a:bodyPr/>
          <a:lstStyle/>
          <a:p>
            <a:pPr>
              <a:lnSpc>
                <a:spcPct val="150000"/>
              </a:lnSpc>
            </a:pPr>
            <a:r>
              <a:rPr lang="en-US" dirty="0"/>
              <a:t>Basic concepts of interrupts:</a:t>
            </a:r>
          </a:p>
          <a:p>
            <a:pPr marL="342900" lvl="1" indent="-342900">
              <a:lnSpc>
                <a:spcPct val="150000"/>
              </a:lnSpc>
              <a:buFont typeface="+mj-lt"/>
              <a:buAutoNum type="arabicPeriod"/>
            </a:pPr>
            <a:r>
              <a:rPr lang="en-US" dirty="0"/>
              <a:t>Peripheral sends an</a:t>
            </a:r>
            <a:br>
              <a:rPr lang="en-US" dirty="0"/>
            </a:br>
            <a:r>
              <a:rPr lang="en-US" dirty="0"/>
              <a:t>Interrupt Request (IRQ) to</a:t>
            </a:r>
            <a:br>
              <a:rPr lang="en-US" dirty="0"/>
            </a:br>
            <a:r>
              <a:rPr lang="en-US" dirty="0"/>
              <a:t>an Interrupt Controller</a:t>
            </a:r>
          </a:p>
          <a:p>
            <a:pPr marL="342900" lvl="1" indent="-342900">
              <a:lnSpc>
                <a:spcPct val="150000"/>
              </a:lnSpc>
              <a:buFont typeface="+mj-lt"/>
              <a:buAutoNum type="arabicPeriod"/>
            </a:pPr>
            <a:r>
              <a:rPr lang="en-US" dirty="0"/>
              <a:t>Interrupt Controller selects the</a:t>
            </a:r>
            <a:br>
              <a:rPr lang="en-US" dirty="0"/>
            </a:br>
            <a:r>
              <a:rPr lang="en-US" dirty="0"/>
              <a:t>highest priority non-masked</a:t>
            </a:r>
            <a:br>
              <a:rPr lang="en-US" dirty="0"/>
            </a:br>
            <a:r>
              <a:rPr lang="en-US" dirty="0"/>
              <a:t>interrupt request and informs</a:t>
            </a:r>
            <a:br>
              <a:rPr lang="en-US" dirty="0"/>
            </a:br>
            <a:r>
              <a:rPr lang="en-US" dirty="0"/>
              <a:t>the core.</a:t>
            </a:r>
          </a:p>
          <a:p>
            <a:pPr marL="342900" lvl="1" indent="-342900">
              <a:lnSpc>
                <a:spcPct val="150000"/>
              </a:lnSpc>
              <a:buFont typeface="+mj-lt"/>
              <a:buAutoNum type="arabicPeriod"/>
            </a:pPr>
            <a:r>
              <a:rPr lang="en-US" dirty="0"/>
              <a:t>If the priority of the IRQ is sufficiently high, when the instruction currently in execution finishes then the </a:t>
            </a:r>
            <a:br>
              <a:rPr lang="en-US" dirty="0"/>
            </a:br>
            <a:r>
              <a:rPr lang="en-US" dirty="0"/>
              <a:t>IRQ is serviced.</a:t>
            </a:r>
          </a:p>
        </p:txBody>
      </p:sp>
      <p:pic>
        <p:nvPicPr>
          <p:cNvPr id="4" name="Picture 3">
            <a:extLst>
              <a:ext uri="{FF2B5EF4-FFF2-40B4-BE49-F238E27FC236}">
                <a16:creationId xmlns="" xmlns:a16="http://schemas.microsoft.com/office/drawing/2014/main" id="{34316EE9-709E-4420-B769-C6C946EB8635}"/>
              </a:ext>
            </a:extLst>
          </p:cNvPr>
          <p:cNvPicPr>
            <a:picLocks noChangeAspect="1"/>
          </p:cNvPicPr>
          <p:nvPr/>
        </p:nvPicPr>
        <p:blipFill>
          <a:blip r:embed="rId3"/>
          <a:stretch>
            <a:fillRect/>
          </a:stretch>
        </p:blipFill>
        <p:spPr>
          <a:xfrm>
            <a:off x="4527153" y="1286783"/>
            <a:ext cx="7678201" cy="4751501"/>
          </a:xfrm>
          <a:prstGeom prst="rect">
            <a:avLst/>
          </a:prstGeom>
        </p:spPr>
      </p:pic>
      <p:sp>
        <p:nvSpPr>
          <p:cNvPr id="5" name="TextBox 4">
            <a:extLst>
              <a:ext uri="{FF2B5EF4-FFF2-40B4-BE49-F238E27FC236}">
                <a16:creationId xmlns="" xmlns:a16="http://schemas.microsoft.com/office/drawing/2014/main" id="{6CC0E23A-1632-4261-A2BF-A47B688F62FB}"/>
              </a:ext>
            </a:extLst>
          </p:cNvPr>
          <p:cNvSpPr txBox="1"/>
          <p:nvPr/>
        </p:nvSpPr>
        <p:spPr>
          <a:xfrm>
            <a:off x="5087888" y="5645475"/>
            <a:ext cx="3000821" cy="523220"/>
          </a:xfrm>
          <a:prstGeom prst="rect">
            <a:avLst/>
          </a:prstGeom>
          <a:noFill/>
        </p:spPr>
        <p:txBody>
          <a:bodyPr wrap="none" rtlCol="0">
            <a:spAutoFit/>
          </a:bodyPr>
          <a:lstStyle/>
          <a:p>
            <a:r>
              <a:rPr lang="en-US" sz="1400" dirty="0"/>
              <a:t>source: ARM</a:t>
            </a:r>
          </a:p>
          <a:p>
            <a:r>
              <a:rPr lang="en-US" sz="1400" dirty="0"/>
              <a:t>ARM Cortex-M for Beginners </a:t>
            </a:r>
            <a:r>
              <a:rPr lang="pt-BR" sz="1400" dirty="0"/>
              <a:t>- </a:t>
            </a:r>
            <a:r>
              <a:rPr lang="pt-BR" sz="1400" dirty="0" err="1"/>
              <a:t>Yiu</a:t>
            </a:r>
            <a:endParaRPr lang="pt-BR" sz="1400" dirty="0"/>
          </a:p>
        </p:txBody>
      </p:sp>
    </p:spTree>
    <p:extLst>
      <p:ext uri="{BB962C8B-B14F-4D97-AF65-F5344CB8AC3E}">
        <p14:creationId xmlns:p14="http://schemas.microsoft.com/office/powerpoint/2010/main" val="3523990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a:t>Characteristics of Embedded Systems (3/4)</a:t>
            </a:r>
            <a:endParaRPr kumimoji="1" lang="en-US" dirty="0"/>
          </a:p>
        </p:txBody>
      </p:sp>
      <p:sp>
        <p:nvSpPr>
          <p:cNvPr id="4" name="コンテンツ プレースホルダー 3"/>
          <p:cNvSpPr>
            <a:spLocks noGrp="1"/>
          </p:cNvSpPr>
          <p:nvPr>
            <p:ph idx="1"/>
          </p:nvPr>
        </p:nvSpPr>
        <p:spPr>
          <a:xfrm>
            <a:off x="468000" y="1424991"/>
            <a:ext cx="11244574" cy="3586110"/>
          </a:xfrm>
        </p:spPr>
        <p:txBody>
          <a:bodyPr/>
          <a:lstStyle/>
          <a:p>
            <a:pPr marL="342900" lvl="1" indent="-342900">
              <a:lnSpc>
                <a:spcPct val="150000"/>
              </a:lnSpc>
              <a:buFont typeface="+mj-lt"/>
              <a:buAutoNum type="arabicPeriod" startAt="7"/>
            </a:pPr>
            <a:r>
              <a:rPr lang="en-US" b="1" dirty="0"/>
              <a:t>Reliability</a:t>
            </a:r>
            <a:br>
              <a:rPr lang="en-US" b="1" dirty="0"/>
            </a:br>
            <a:r>
              <a:rPr lang="en-US" dirty="0"/>
              <a:t>The ability of a system or component to function under stated conditions for a specified period of time.</a:t>
            </a:r>
          </a:p>
          <a:p>
            <a:pPr marL="342900" lvl="1" indent="-342900">
              <a:lnSpc>
                <a:spcPct val="150000"/>
              </a:lnSpc>
              <a:buFont typeface="+mj-lt"/>
              <a:buAutoNum type="arabicPeriod" startAt="7"/>
            </a:pPr>
            <a:r>
              <a:rPr lang="en-US" b="1" dirty="0"/>
              <a:t>Availability</a:t>
            </a:r>
            <a:br>
              <a:rPr lang="en-US" b="1" dirty="0"/>
            </a:br>
            <a:r>
              <a:rPr lang="en-US" dirty="0"/>
              <a:t>The ability of a system or component to function at a specific moment of interval of time.</a:t>
            </a:r>
          </a:p>
          <a:p>
            <a:pPr marL="342900" lvl="1" indent="-342900">
              <a:lnSpc>
                <a:spcPct val="150000"/>
              </a:lnSpc>
              <a:buFont typeface="+mj-lt"/>
              <a:buAutoNum type="arabicPeriod" startAt="7"/>
            </a:pPr>
            <a:r>
              <a:rPr lang="en-US" b="1" dirty="0"/>
              <a:t>Maintainability</a:t>
            </a:r>
            <a:br>
              <a:rPr lang="en-US" b="1" dirty="0"/>
            </a:br>
            <a:r>
              <a:rPr lang="en-US" dirty="0"/>
              <a:t>Measures how easily and how fast a system can be restored to operational status after a failure.</a:t>
            </a:r>
          </a:p>
          <a:p>
            <a:pPr marL="342900" lvl="1" indent="-342900">
              <a:lnSpc>
                <a:spcPct val="150000"/>
              </a:lnSpc>
              <a:buFont typeface="+mj-lt"/>
              <a:buAutoNum type="arabicPeriod" startAt="7"/>
            </a:pPr>
            <a:r>
              <a:rPr lang="en-US" b="1" dirty="0"/>
              <a:t>Testability</a:t>
            </a:r>
            <a:br>
              <a:rPr lang="en-US" b="1" dirty="0"/>
            </a:br>
            <a:r>
              <a:rPr lang="en-US" dirty="0"/>
              <a:t>The degree to which a system or component facilitates the establishment of test criteria and the performance of tests to determine whether those criteria have been met.</a:t>
            </a:r>
          </a:p>
        </p:txBody>
      </p:sp>
    </p:spTree>
    <p:extLst>
      <p:ext uri="{BB962C8B-B14F-4D97-AF65-F5344CB8AC3E}">
        <p14:creationId xmlns:p14="http://schemas.microsoft.com/office/powerpoint/2010/main" val="312538689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3.5 – exceptions – Interrupts – detailed process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2170338"/>
          </a:xfrm>
        </p:spPr>
        <p:txBody>
          <a:bodyPr/>
          <a:lstStyle/>
          <a:p>
            <a:pPr>
              <a:lnSpc>
                <a:spcPct val="150000"/>
              </a:lnSpc>
            </a:pPr>
            <a:r>
              <a:rPr lang="en-US" dirty="0"/>
              <a:t>1- An external device, such as a peripheral, requests an interrupt (IRQ) by signaling to the interrupt controller. </a:t>
            </a:r>
            <a:br>
              <a:rPr lang="en-US" dirty="0"/>
            </a:br>
            <a:r>
              <a:rPr lang="en-US" dirty="0"/>
              <a:t>The input lines of the interrupt controller (240 in the NVIC of a Cortex-M4) can be either level sensitive of edge sensitive.</a:t>
            </a:r>
          </a:p>
        </p:txBody>
      </p:sp>
    </p:spTree>
    <p:extLst>
      <p:ext uri="{BB962C8B-B14F-4D97-AF65-F5344CB8AC3E}">
        <p14:creationId xmlns:p14="http://schemas.microsoft.com/office/powerpoint/2010/main" val="314457989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3.5 – exceptions – Interrupts – detailed process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2211375"/>
          </a:xfrm>
        </p:spPr>
        <p:txBody>
          <a:bodyPr/>
          <a:lstStyle/>
          <a:p>
            <a:pPr>
              <a:lnSpc>
                <a:spcPct val="150000"/>
              </a:lnSpc>
            </a:pPr>
            <a:r>
              <a:rPr lang="en-US" dirty="0"/>
              <a:t>2- Upon receiving an </a:t>
            </a:r>
            <a:r>
              <a:rPr lang="en-US" dirty="0" err="1"/>
              <a:t>IRQi</a:t>
            </a:r>
            <a:r>
              <a:rPr lang="en-US" dirty="0"/>
              <a:t> (hardware signal on input </a:t>
            </a:r>
            <a:r>
              <a:rPr lang="en-US" dirty="0" err="1"/>
              <a:t>i</a:t>
            </a:r>
            <a:r>
              <a:rPr lang="en-US" dirty="0"/>
              <a:t> of the interrupt controller - IC) then the IC performs two checks:</a:t>
            </a:r>
          </a:p>
          <a:p>
            <a:pPr marL="342900" lvl="1" indent="-342900">
              <a:lnSpc>
                <a:spcPct val="150000"/>
              </a:lnSpc>
              <a:buFont typeface="+mj-lt"/>
              <a:buAutoNum type="alphaLcParenR"/>
            </a:pPr>
            <a:r>
              <a:rPr lang="en-US" dirty="0"/>
              <a:t>if input </a:t>
            </a:r>
            <a:r>
              <a:rPr lang="en-US" dirty="0" err="1"/>
              <a:t>i</a:t>
            </a:r>
            <a:r>
              <a:rPr lang="en-US" dirty="0"/>
              <a:t> is masked or not;</a:t>
            </a:r>
          </a:p>
          <a:p>
            <a:pPr marL="342900" lvl="1" indent="-342900">
              <a:lnSpc>
                <a:spcPct val="150000"/>
              </a:lnSpc>
              <a:buFont typeface="+mj-lt"/>
              <a:buAutoNum type="alphaLcParenR"/>
            </a:pPr>
            <a:r>
              <a:rPr lang="en-US" dirty="0"/>
              <a:t>if there is another request (</a:t>
            </a:r>
            <a:r>
              <a:rPr lang="en-US" dirty="0" err="1"/>
              <a:t>IRQj</a:t>
            </a:r>
            <a:r>
              <a:rPr lang="en-US" dirty="0"/>
              <a:t> on input j) already being sent to the processor.</a:t>
            </a:r>
          </a:p>
          <a:p>
            <a:pPr>
              <a:lnSpc>
                <a:spcPct val="150000"/>
              </a:lnSpc>
            </a:pPr>
            <a:r>
              <a:rPr lang="en-US" b="1" dirty="0"/>
              <a:t>If </a:t>
            </a:r>
            <a:r>
              <a:rPr lang="en-US" dirty="0" err="1"/>
              <a:t>IRQi</a:t>
            </a:r>
            <a:r>
              <a:rPr lang="en-US" dirty="0"/>
              <a:t> is not masked and if its priority is higher than </a:t>
            </a:r>
            <a:r>
              <a:rPr lang="en-US" dirty="0" err="1"/>
              <a:t>IRQj’s</a:t>
            </a:r>
            <a:r>
              <a:rPr lang="en-US" dirty="0"/>
              <a:t> priority (or no request is currently being sent to the processor) </a:t>
            </a:r>
          </a:p>
          <a:p>
            <a:pPr>
              <a:lnSpc>
                <a:spcPct val="150000"/>
              </a:lnSpc>
            </a:pPr>
            <a:r>
              <a:rPr lang="en-US" b="1" dirty="0"/>
              <a:t>then</a:t>
            </a:r>
            <a:r>
              <a:rPr lang="en-US" dirty="0"/>
              <a:t> </a:t>
            </a:r>
            <a:r>
              <a:rPr lang="en-US" dirty="0" err="1"/>
              <a:t>IRQi</a:t>
            </a:r>
            <a:r>
              <a:rPr lang="en-US" dirty="0"/>
              <a:t> is forwarded to the processor.</a:t>
            </a:r>
          </a:p>
        </p:txBody>
      </p:sp>
    </p:spTree>
    <p:extLst>
      <p:ext uri="{BB962C8B-B14F-4D97-AF65-F5344CB8AC3E}">
        <p14:creationId xmlns:p14="http://schemas.microsoft.com/office/powerpoint/2010/main" val="518506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3.5 – exceptions – Interrupts – detailed process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3877985"/>
          </a:xfrm>
        </p:spPr>
        <p:txBody>
          <a:bodyPr/>
          <a:lstStyle/>
          <a:p>
            <a:pPr>
              <a:lnSpc>
                <a:spcPct val="150000"/>
              </a:lnSpc>
            </a:pPr>
            <a:r>
              <a:rPr lang="en-US" dirty="0"/>
              <a:t>3- The processor, upon receiving an IRQ verifies if its priority is sufficiently high: </a:t>
            </a:r>
          </a:p>
          <a:p>
            <a:pPr marL="342900" lvl="1" indent="-342900">
              <a:lnSpc>
                <a:spcPct val="100000"/>
              </a:lnSpc>
              <a:buFont typeface="+mj-lt"/>
              <a:buAutoNum type="alphaLcParenR"/>
            </a:pPr>
            <a:r>
              <a:rPr lang="en-US" dirty="0"/>
              <a:t>PRIMASK and FAULTMASK, </a:t>
            </a:r>
            <a:br>
              <a:rPr lang="en-US" dirty="0"/>
            </a:br>
            <a:r>
              <a:rPr lang="en-US" dirty="0"/>
              <a:t>when set, impose a priority </a:t>
            </a:r>
            <a:br>
              <a:rPr lang="en-US" dirty="0"/>
            </a:br>
            <a:r>
              <a:rPr lang="en-US" dirty="0"/>
              <a:t>level of 0 or -1 respectively. </a:t>
            </a:r>
            <a:br>
              <a:rPr lang="en-US" dirty="0"/>
            </a:br>
            <a:r>
              <a:rPr lang="en-US" dirty="0"/>
              <a:t>Hence, when FAULTMASK </a:t>
            </a:r>
            <a:br>
              <a:rPr lang="en-US" dirty="0"/>
            </a:br>
            <a:r>
              <a:rPr lang="en-US" dirty="0"/>
              <a:t>is set, all exceptions from </a:t>
            </a:r>
            <a:br>
              <a:rPr lang="en-US" dirty="0"/>
            </a:br>
            <a:r>
              <a:rPr lang="en-US" dirty="0"/>
              <a:t>3 on are masked.</a:t>
            </a:r>
          </a:p>
          <a:p>
            <a:pPr marL="342900" lvl="1" indent="-342900">
              <a:lnSpc>
                <a:spcPct val="100000"/>
              </a:lnSpc>
              <a:buFont typeface="+mj-lt"/>
              <a:buAutoNum type="alphaLcParenR"/>
            </a:pPr>
            <a:r>
              <a:rPr lang="en-US" dirty="0"/>
              <a:t>If an exception is active </a:t>
            </a:r>
            <a:br>
              <a:rPr lang="en-US" dirty="0"/>
            </a:br>
            <a:r>
              <a:rPr lang="en-US" dirty="0"/>
              <a:t>(being serviced) then only a</a:t>
            </a:r>
            <a:br>
              <a:rPr lang="en-US" dirty="0"/>
            </a:br>
            <a:r>
              <a:rPr lang="en-US" dirty="0"/>
              <a:t>higher priority exception may</a:t>
            </a:r>
            <a:br>
              <a:rPr lang="en-US" dirty="0"/>
            </a:br>
            <a:r>
              <a:rPr lang="en-US" dirty="0"/>
              <a:t>preempt its handler.</a:t>
            </a:r>
          </a:p>
          <a:p>
            <a:pPr>
              <a:lnSpc>
                <a:spcPct val="100000"/>
              </a:lnSpc>
            </a:pPr>
            <a:r>
              <a:rPr lang="en-US" dirty="0"/>
              <a:t>If both these conditions are met, </a:t>
            </a:r>
            <a:br>
              <a:rPr lang="en-US" dirty="0"/>
            </a:br>
            <a:r>
              <a:rPr lang="en-US" dirty="0"/>
              <a:t>servicing starts at the end of the </a:t>
            </a:r>
            <a:br>
              <a:rPr lang="en-US" dirty="0"/>
            </a:br>
            <a:r>
              <a:rPr lang="en-US" dirty="0"/>
              <a:t>current instruction.</a:t>
            </a:r>
          </a:p>
        </p:txBody>
      </p:sp>
      <p:sp>
        <p:nvSpPr>
          <p:cNvPr id="4" name="Rectangle 3">
            <a:extLst>
              <a:ext uri="{FF2B5EF4-FFF2-40B4-BE49-F238E27FC236}">
                <a16:creationId xmlns="" xmlns:a16="http://schemas.microsoft.com/office/drawing/2014/main" id="{7374A637-9FC6-4084-A77C-CB886B9C5C50}"/>
              </a:ext>
            </a:extLst>
          </p:cNvPr>
          <p:cNvSpPr/>
          <p:nvPr/>
        </p:nvSpPr>
        <p:spPr>
          <a:xfrm>
            <a:off x="451271" y="5751614"/>
            <a:ext cx="3827800" cy="523220"/>
          </a:xfrm>
          <a:prstGeom prst="rect">
            <a:avLst/>
          </a:prstGeom>
        </p:spPr>
        <p:txBody>
          <a:bodyPr wrap="square">
            <a:spAutoFit/>
          </a:bodyPr>
          <a:lstStyle/>
          <a:p>
            <a:r>
              <a:rPr lang="en-US" sz="1400" dirty="0"/>
              <a:t>source: ARM</a:t>
            </a:r>
            <a:r>
              <a:rPr lang="pt-BR" sz="1400" dirty="0"/>
              <a:t/>
            </a:r>
            <a:br>
              <a:rPr lang="pt-BR" sz="1400" dirty="0"/>
            </a:br>
            <a:r>
              <a:rPr lang="pt-BR" sz="1400" dirty="0" err="1"/>
              <a:t>Cortex</a:t>
            </a:r>
            <a:r>
              <a:rPr lang="pt-BR" sz="1400" dirty="0"/>
              <a:t>™-</a:t>
            </a:r>
            <a:r>
              <a:rPr lang="pt-BR" sz="1400" dirty="0" err="1"/>
              <a:t>M4</a:t>
            </a:r>
            <a:r>
              <a:rPr lang="pt-BR" sz="1400" dirty="0"/>
              <a:t> </a:t>
            </a:r>
            <a:r>
              <a:rPr lang="pt-BR" sz="1400" dirty="0" err="1"/>
              <a:t>Devices</a:t>
            </a:r>
            <a:r>
              <a:rPr lang="pt-BR" sz="1400" dirty="0"/>
              <a:t> </a:t>
            </a:r>
            <a:r>
              <a:rPr lang="pt-BR" sz="1400" dirty="0" err="1"/>
              <a:t>Generic</a:t>
            </a:r>
            <a:r>
              <a:rPr lang="pt-BR" sz="1400" dirty="0"/>
              <a:t> </a:t>
            </a:r>
            <a:r>
              <a:rPr lang="pt-BR" sz="1400" dirty="0" err="1"/>
              <a:t>User</a:t>
            </a:r>
            <a:r>
              <a:rPr lang="pt-BR" sz="1400" dirty="0"/>
              <a:t> </a:t>
            </a:r>
            <a:r>
              <a:rPr lang="pt-BR" sz="1400" dirty="0" err="1"/>
              <a:t>Guide</a:t>
            </a:r>
            <a:endParaRPr lang="pt-BR" sz="1400" dirty="0"/>
          </a:p>
        </p:txBody>
      </p:sp>
      <p:grpSp>
        <p:nvGrpSpPr>
          <p:cNvPr id="5" name="Group 4">
            <a:extLst>
              <a:ext uri="{FF2B5EF4-FFF2-40B4-BE49-F238E27FC236}">
                <a16:creationId xmlns="" xmlns:a16="http://schemas.microsoft.com/office/drawing/2014/main" id="{DDABD367-57FF-46FE-A346-3C25839513F4}"/>
              </a:ext>
            </a:extLst>
          </p:cNvPr>
          <p:cNvGrpSpPr/>
          <p:nvPr/>
        </p:nvGrpSpPr>
        <p:grpSpPr>
          <a:xfrm>
            <a:off x="3905280" y="1885271"/>
            <a:ext cx="7920880" cy="4362407"/>
            <a:chOff x="460375" y="224644"/>
            <a:chExt cx="10957924" cy="6844369"/>
          </a:xfrm>
        </p:grpSpPr>
        <p:pic>
          <p:nvPicPr>
            <p:cNvPr id="6" name="Picture 5">
              <a:extLst>
                <a:ext uri="{FF2B5EF4-FFF2-40B4-BE49-F238E27FC236}">
                  <a16:creationId xmlns="" xmlns:a16="http://schemas.microsoft.com/office/drawing/2014/main" id="{514358EB-AB90-4B11-B6D1-10478EB845D8}"/>
                </a:ext>
              </a:extLst>
            </p:cNvPr>
            <p:cNvPicPr>
              <a:picLocks noChangeAspect="1"/>
            </p:cNvPicPr>
            <p:nvPr/>
          </p:nvPicPr>
          <p:blipFill>
            <a:blip r:embed="rId3"/>
            <a:stretch>
              <a:fillRect/>
            </a:stretch>
          </p:blipFill>
          <p:spPr>
            <a:xfrm>
              <a:off x="473998" y="224644"/>
              <a:ext cx="10944301" cy="4400334"/>
            </a:xfrm>
            <a:prstGeom prst="rect">
              <a:avLst/>
            </a:prstGeom>
          </p:spPr>
        </p:pic>
        <p:pic>
          <p:nvPicPr>
            <p:cNvPr id="8" name="Picture 7">
              <a:extLst>
                <a:ext uri="{FF2B5EF4-FFF2-40B4-BE49-F238E27FC236}">
                  <a16:creationId xmlns="" xmlns:a16="http://schemas.microsoft.com/office/drawing/2014/main" id="{03191D8C-3C7C-406B-BAAE-D1E52C8E243B}"/>
                </a:ext>
              </a:extLst>
            </p:cNvPr>
            <p:cNvPicPr>
              <a:picLocks noChangeAspect="1"/>
            </p:cNvPicPr>
            <p:nvPr/>
          </p:nvPicPr>
          <p:blipFill>
            <a:blip r:embed="rId4"/>
            <a:stretch>
              <a:fillRect/>
            </a:stretch>
          </p:blipFill>
          <p:spPr>
            <a:xfrm>
              <a:off x="460375" y="4567846"/>
              <a:ext cx="10915651" cy="2501167"/>
            </a:xfrm>
            <a:prstGeom prst="rect">
              <a:avLst/>
            </a:prstGeom>
          </p:spPr>
        </p:pic>
      </p:grpSp>
    </p:spTree>
    <p:extLst>
      <p:ext uri="{BB962C8B-B14F-4D97-AF65-F5344CB8AC3E}">
        <p14:creationId xmlns:p14="http://schemas.microsoft.com/office/powerpoint/2010/main" val="290619858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3.5 – exceptions – Interrupts – detailed process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2211375"/>
          </a:xfrm>
        </p:spPr>
        <p:txBody>
          <a:bodyPr/>
          <a:lstStyle/>
          <a:p>
            <a:pPr>
              <a:lnSpc>
                <a:spcPct val="150000"/>
              </a:lnSpc>
            </a:pPr>
            <a:r>
              <a:rPr lang="en-US" dirty="0"/>
              <a:t>4- Eight registers are pushed onto the Stack</a:t>
            </a:r>
            <a:br>
              <a:rPr lang="en-US" dirty="0"/>
            </a:br>
            <a:r>
              <a:rPr lang="en-US" dirty="0"/>
              <a:t>The Interrupt changes state to</a:t>
            </a:r>
            <a:br>
              <a:rPr lang="en-US" dirty="0"/>
            </a:br>
            <a:r>
              <a:rPr lang="en-US" dirty="0"/>
              <a:t>Active. </a:t>
            </a:r>
            <a:br>
              <a:rPr lang="en-US" dirty="0"/>
            </a:br>
            <a:r>
              <a:rPr lang="en-US" dirty="0"/>
              <a:t>Since R0-R3 and R12 are stacked,</a:t>
            </a:r>
            <a:br>
              <a:rPr lang="en-US" dirty="0"/>
            </a:br>
            <a:r>
              <a:rPr lang="en-US" dirty="0"/>
              <a:t>any C procedure following ATPCS</a:t>
            </a:r>
            <a:br>
              <a:rPr lang="en-US" dirty="0"/>
            </a:br>
            <a:r>
              <a:rPr lang="en-US" dirty="0"/>
              <a:t>can be registered as a handler.</a:t>
            </a:r>
          </a:p>
        </p:txBody>
      </p:sp>
      <p:pic>
        <p:nvPicPr>
          <p:cNvPr id="4" name="Picture 3">
            <a:extLst>
              <a:ext uri="{FF2B5EF4-FFF2-40B4-BE49-F238E27FC236}">
                <a16:creationId xmlns="" xmlns:a16="http://schemas.microsoft.com/office/drawing/2014/main" id="{194D1C75-EA0A-4E83-A7FA-FCB2BD96E5A6}"/>
              </a:ext>
            </a:extLst>
          </p:cNvPr>
          <p:cNvPicPr>
            <a:picLocks noChangeAspect="1"/>
          </p:cNvPicPr>
          <p:nvPr/>
        </p:nvPicPr>
        <p:blipFill>
          <a:blip r:embed="rId3"/>
          <a:stretch>
            <a:fillRect/>
          </a:stretch>
        </p:blipFill>
        <p:spPr>
          <a:xfrm>
            <a:off x="5575151" y="1248676"/>
            <a:ext cx="6131090" cy="4184333"/>
          </a:xfrm>
          <a:prstGeom prst="rect">
            <a:avLst/>
          </a:prstGeom>
        </p:spPr>
      </p:pic>
      <p:sp>
        <p:nvSpPr>
          <p:cNvPr id="5" name="Rectangle 4">
            <a:extLst>
              <a:ext uri="{FF2B5EF4-FFF2-40B4-BE49-F238E27FC236}">
                <a16:creationId xmlns="" xmlns:a16="http://schemas.microsoft.com/office/drawing/2014/main" id="{037460D5-E9DF-431B-BB0D-C5BC1485FA7F}"/>
              </a:ext>
            </a:extLst>
          </p:cNvPr>
          <p:cNvSpPr/>
          <p:nvPr/>
        </p:nvSpPr>
        <p:spPr>
          <a:xfrm>
            <a:off x="7806485" y="5517518"/>
            <a:ext cx="3600400" cy="523220"/>
          </a:xfrm>
          <a:prstGeom prst="rect">
            <a:avLst/>
          </a:prstGeom>
        </p:spPr>
        <p:txBody>
          <a:bodyPr wrap="square">
            <a:spAutoFit/>
          </a:bodyPr>
          <a:lstStyle/>
          <a:p>
            <a:r>
              <a:rPr lang="en-US" sz="1400" dirty="0"/>
              <a:t>source: ARM</a:t>
            </a:r>
            <a:r>
              <a:rPr lang="pt-BR" sz="1400" dirty="0"/>
              <a:t/>
            </a:r>
            <a:br>
              <a:rPr lang="pt-BR" sz="1400" dirty="0"/>
            </a:br>
            <a:r>
              <a:rPr lang="pt-BR" sz="1400" dirty="0" err="1"/>
              <a:t>Cortex</a:t>
            </a:r>
            <a:r>
              <a:rPr lang="pt-BR" sz="1400" dirty="0"/>
              <a:t>™-</a:t>
            </a:r>
            <a:r>
              <a:rPr lang="pt-BR" sz="1400" dirty="0" err="1"/>
              <a:t>M4</a:t>
            </a:r>
            <a:r>
              <a:rPr lang="pt-BR" sz="1400" dirty="0"/>
              <a:t> </a:t>
            </a:r>
            <a:r>
              <a:rPr lang="pt-BR" sz="1400" dirty="0" err="1"/>
              <a:t>Devices</a:t>
            </a:r>
            <a:r>
              <a:rPr lang="pt-BR" sz="1400" dirty="0"/>
              <a:t> </a:t>
            </a:r>
            <a:r>
              <a:rPr lang="pt-BR" sz="1400" dirty="0" err="1"/>
              <a:t>Generic</a:t>
            </a:r>
            <a:r>
              <a:rPr lang="pt-BR" sz="1400" dirty="0"/>
              <a:t> </a:t>
            </a:r>
            <a:r>
              <a:rPr lang="pt-BR" sz="1400" dirty="0" err="1"/>
              <a:t>User</a:t>
            </a:r>
            <a:r>
              <a:rPr lang="pt-BR" sz="1400" dirty="0"/>
              <a:t> </a:t>
            </a:r>
            <a:r>
              <a:rPr lang="pt-BR" sz="1400" dirty="0" err="1"/>
              <a:t>Guide</a:t>
            </a:r>
            <a:endParaRPr lang="pt-BR" sz="1400" dirty="0"/>
          </a:p>
        </p:txBody>
      </p:sp>
    </p:spTree>
    <p:extLst>
      <p:ext uri="{BB962C8B-B14F-4D97-AF65-F5344CB8AC3E}">
        <p14:creationId xmlns:p14="http://schemas.microsoft.com/office/powerpoint/2010/main" val="12024771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3.5 – exceptions – Interrupts – detailed process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4187840" cy="1801006"/>
          </a:xfrm>
        </p:spPr>
        <p:txBody>
          <a:bodyPr/>
          <a:lstStyle/>
          <a:p>
            <a:pPr>
              <a:lnSpc>
                <a:spcPct val="150000"/>
              </a:lnSpc>
            </a:pPr>
            <a:r>
              <a:rPr lang="en-US" dirty="0"/>
              <a:t>5- Register LR is loaded with one of the EXC_RETURN values, depending on the current state of the processor.</a:t>
            </a:r>
            <a:br>
              <a:rPr lang="en-US" dirty="0"/>
            </a:br>
            <a:r>
              <a:rPr lang="en-US" dirty="0"/>
              <a:t>Note that EXC_RETURN</a:t>
            </a:r>
            <a:br>
              <a:rPr lang="en-US" dirty="0"/>
            </a:br>
            <a:r>
              <a:rPr lang="en-US" dirty="0"/>
              <a:t>represents memory addresses</a:t>
            </a:r>
            <a:br>
              <a:rPr lang="en-US" dirty="0"/>
            </a:br>
            <a:r>
              <a:rPr lang="en-US" dirty="0"/>
              <a:t>in a region where code is not </a:t>
            </a:r>
            <a:br>
              <a:rPr lang="en-US" dirty="0"/>
            </a:br>
            <a:r>
              <a:rPr lang="en-US" dirty="0"/>
              <a:t>allowed.</a:t>
            </a:r>
          </a:p>
        </p:txBody>
      </p:sp>
      <p:sp>
        <p:nvSpPr>
          <p:cNvPr id="5" name="Rectangle 4">
            <a:extLst>
              <a:ext uri="{FF2B5EF4-FFF2-40B4-BE49-F238E27FC236}">
                <a16:creationId xmlns="" xmlns:a16="http://schemas.microsoft.com/office/drawing/2014/main" id="{037460D5-E9DF-431B-BB0D-C5BC1485FA7F}"/>
              </a:ext>
            </a:extLst>
          </p:cNvPr>
          <p:cNvSpPr/>
          <p:nvPr/>
        </p:nvSpPr>
        <p:spPr>
          <a:xfrm>
            <a:off x="7806485" y="5517518"/>
            <a:ext cx="3600400" cy="523220"/>
          </a:xfrm>
          <a:prstGeom prst="rect">
            <a:avLst/>
          </a:prstGeom>
        </p:spPr>
        <p:txBody>
          <a:bodyPr wrap="square">
            <a:spAutoFit/>
          </a:bodyPr>
          <a:lstStyle/>
          <a:p>
            <a:r>
              <a:rPr lang="en-US" sz="1400" dirty="0"/>
              <a:t>source: ARM</a:t>
            </a:r>
            <a:r>
              <a:rPr lang="pt-BR" sz="1400" dirty="0"/>
              <a:t/>
            </a:r>
            <a:br>
              <a:rPr lang="pt-BR" sz="1400" dirty="0"/>
            </a:br>
            <a:r>
              <a:rPr lang="pt-BR" sz="1400" dirty="0" err="1"/>
              <a:t>Cortex</a:t>
            </a:r>
            <a:r>
              <a:rPr lang="pt-BR" sz="1400" dirty="0"/>
              <a:t>™-</a:t>
            </a:r>
            <a:r>
              <a:rPr lang="pt-BR" sz="1400" dirty="0" err="1"/>
              <a:t>M4</a:t>
            </a:r>
            <a:r>
              <a:rPr lang="pt-BR" sz="1400" dirty="0"/>
              <a:t> </a:t>
            </a:r>
            <a:r>
              <a:rPr lang="pt-BR" sz="1400" dirty="0" err="1"/>
              <a:t>Devices</a:t>
            </a:r>
            <a:r>
              <a:rPr lang="pt-BR" sz="1400" dirty="0"/>
              <a:t> </a:t>
            </a:r>
            <a:r>
              <a:rPr lang="pt-BR" sz="1400" dirty="0" err="1"/>
              <a:t>Generic</a:t>
            </a:r>
            <a:r>
              <a:rPr lang="pt-BR" sz="1400" dirty="0"/>
              <a:t> </a:t>
            </a:r>
            <a:r>
              <a:rPr lang="pt-BR" sz="1400" dirty="0" err="1"/>
              <a:t>User</a:t>
            </a:r>
            <a:r>
              <a:rPr lang="pt-BR" sz="1400" dirty="0"/>
              <a:t> </a:t>
            </a:r>
            <a:r>
              <a:rPr lang="pt-BR" sz="1400" dirty="0" err="1"/>
              <a:t>Guide</a:t>
            </a:r>
            <a:endParaRPr lang="pt-BR" sz="1400" dirty="0"/>
          </a:p>
        </p:txBody>
      </p:sp>
      <p:pic>
        <p:nvPicPr>
          <p:cNvPr id="6" name="Picture 5">
            <a:extLst>
              <a:ext uri="{FF2B5EF4-FFF2-40B4-BE49-F238E27FC236}">
                <a16:creationId xmlns="" xmlns:a16="http://schemas.microsoft.com/office/drawing/2014/main" id="{28773E65-92CD-4170-975A-BE6DCA493D45}"/>
              </a:ext>
            </a:extLst>
          </p:cNvPr>
          <p:cNvPicPr>
            <a:picLocks noChangeAspect="1"/>
          </p:cNvPicPr>
          <p:nvPr/>
        </p:nvPicPr>
        <p:blipFill>
          <a:blip r:embed="rId3"/>
          <a:stretch>
            <a:fillRect/>
          </a:stretch>
        </p:blipFill>
        <p:spPr>
          <a:xfrm>
            <a:off x="5052667" y="1828539"/>
            <a:ext cx="6685149" cy="3632056"/>
          </a:xfrm>
          <a:prstGeom prst="rect">
            <a:avLst/>
          </a:prstGeom>
        </p:spPr>
      </p:pic>
    </p:spTree>
    <p:extLst>
      <p:ext uri="{BB962C8B-B14F-4D97-AF65-F5344CB8AC3E}">
        <p14:creationId xmlns:p14="http://schemas.microsoft.com/office/powerpoint/2010/main" val="299374747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6060049" cy="523220"/>
          </a:xfrm>
        </p:spPr>
        <p:txBody>
          <a:bodyPr/>
          <a:lstStyle/>
          <a:p>
            <a:r>
              <a:rPr lang="en-US" dirty="0"/>
              <a:t>3.5 – exceptions – Interrupts – detailed process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4187840" cy="2642262"/>
          </a:xfrm>
        </p:spPr>
        <p:txBody>
          <a:bodyPr/>
          <a:lstStyle/>
          <a:p>
            <a:pPr>
              <a:lnSpc>
                <a:spcPct val="150000"/>
              </a:lnSpc>
            </a:pPr>
            <a:r>
              <a:rPr lang="en-US" dirty="0"/>
              <a:t>6- The processor reads from the vector table </a:t>
            </a:r>
            <a:br>
              <a:rPr lang="en-US" dirty="0"/>
            </a:br>
            <a:r>
              <a:rPr lang="en-US" dirty="0"/>
              <a:t>the initial address of the handler for the </a:t>
            </a:r>
            <a:br>
              <a:rPr lang="en-US" dirty="0"/>
            </a:br>
            <a:r>
              <a:rPr lang="en-US" dirty="0"/>
              <a:t>Interrupt. This value is loaded to PC and the</a:t>
            </a:r>
            <a:br>
              <a:rPr lang="en-US" dirty="0"/>
            </a:br>
            <a:r>
              <a:rPr lang="en-US" dirty="0"/>
              <a:t>execution of the handler starts.</a:t>
            </a:r>
          </a:p>
          <a:p>
            <a:pPr>
              <a:lnSpc>
                <a:spcPct val="150000"/>
              </a:lnSpc>
            </a:pPr>
            <a:r>
              <a:rPr lang="en-US" i="1" dirty="0"/>
              <a:t>Important: </a:t>
            </a:r>
            <a:r>
              <a:rPr lang="en-US" dirty="0"/>
              <a:t>since the handler is Thumb-2 code</a:t>
            </a:r>
            <a:br>
              <a:rPr lang="en-US" dirty="0"/>
            </a:br>
            <a:r>
              <a:rPr lang="en-US" dirty="0"/>
              <a:t>the addresses in the vector table must have</a:t>
            </a:r>
            <a:br>
              <a:rPr lang="en-US" dirty="0"/>
            </a:br>
            <a:r>
              <a:rPr lang="en-US" dirty="0"/>
              <a:t>its </a:t>
            </a:r>
            <a:r>
              <a:rPr lang="en-US" dirty="0" err="1"/>
              <a:t>LSb</a:t>
            </a:r>
            <a:r>
              <a:rPr lang="en-US" dirty="0"/>
              <a:t> set to 1.</a:t>
            </a:r>
          </a:p>
        </p:txBody>
      </p:sp>
      <p:sp>
        <p:nvSpPr>
          <p:cNvPr id="5" name="Rectangle 4">
            <a:extLst>
              <a:ext uri="{FF2B5EF4-FFF2-40B4-BE49-F238E27FC236}">
                <a16:creationId xmlns="" xmlns:a16="http://schemas.microsoft.com/office/drawing/2014/main" id="{037460D5-E9DF-431B-BB0D-C5BC1485FA7F}"/>
              </a:ext>
            </a:extLst>
          </p:cNvPr>
          <p:cNvSpPr/>
          <p:nvPr/>
        </p:nvSpPr>
        <p:spPr>
          <a:xfrm>
            <a:off x="3963124" y="5638611"/>
            <a:ext cx="3600400" cy="523220"/>
          </a:xfrm>
          <a:prstGeom prst="rect">
            <a:avLst/>
          </a:prstGeom>
        </p:spPr>
        <p:txBody>
          <a:bodyPr wrap="square">
            <a:spAutoFit/>
          </a:bodyPr>
          <a:lstStyle/>
          <a:p>
            <a:r>
              <a:rPr lang="en-US" sz="1400" dirty="0"/>
              <a:t>source: ARM</a:t>
            </a:r>
            <a:r>
              <a:rPr lang="pt-BR" sz="1400" dirty="0"/>
              <a:t/>
            </a:r>
            <a:br>
              <a:rPr lang="pt-BR" sz="1400" dirty="0"/>
            </a:br>
            <a:r>
              <a:rPr lang="pt-BR" sz="1400" dirty="0" err="1"/>
              <a:t>Cortex</a:t>
            </a:r>
            <a:r>
              <a:rPr lang="pt-BR" sz="1400" dirty="0"/>
              <a:t>™-</a:t>
            </a:r>
            <a:r>
              <a:rPr lang="pt-BR" sz="1400" dirty="0" err="1"/>
              <a:t>M4</a:t>
            </a:r>
            <a:r>
              <a:rPr lang="pt-BR" sz="1400" dirty="0"/>
              <a:t> </a:t>
            </a:r>
            <a:r>
              <a:rPr lang="pt-BR" sz="1400" dirty="0" err="1"/>
              <a:t>Devices</a:t>
            </a:r>
            <a:r>
              <a:rPr lang="pt-BR" sz="1400" dirty="0"/>
              <a:t> </a:t>
            </a:r>
            <a:r>
              <a:rPr lang="pt-BR" sz="1400" dirty="0" err="1"/>
              <a:t>Generic</a:t>
            </a:r>
            <a:r>
              <a:rPr lang="pt-BR" sz="1400" dirty="0"/>
              <a:t> </a:t>
            </a:r>
            <a:r>
              <a:rPr lang="pt-BR" sz="1400" dirty="0" err="1"/>
              <a:t>User</a:t>
            </a:r>
            <a:r>
              <a:rPr lang="pt-BR" sz="1400" dirty="0"/>
              <a:t> </a:t>
            </a:r>
            <a:r>
              <a:rPr lang="pt-BR" sz="1400" dirty="0" err="1"/>
              <a:t>Guide</a:t>
            </a:r>
            <a:endParaRPr lang="pt-BR" sz="1400" dirty="0"/>
          </a:p>
        </p:txBody>
      </p:sp>
      <p:pic>
        <p:nvPicPr>
          <p:cNvPr id="9" name="Picture 8">
            <a:extLst>
              <a:ext uri="{FF2B5EF4-FFF2-40B4-BE49-F238E27FC236}">
                <a16:creationId xmlns="" xmlns:a16="http://schemas.microsoft.com/office/drawing/2014/main" id="{FCEA829A-3D61-4385-9D3A-CA593421E6DB}"/>
              </a:ext>
            </a:extLst>
          </p:cNvPr>
          <p:cNvPicPr>
            <a:picLocks noChangeAspect="1"/>
          </p:cNvPicPr>
          <p:nvPr/>
        </p:nvPicPr>
        <p:blipFill>
          <a:blip r:embed="rId3"/>
          <a:stretch>
            <a:fillRect/>
          </a:stretch>
        </p:blipFill>
        <p:spPr>
          <a:xfrm>
            <a:off x="7392144" y="165657"/>
            <a:ext cx="4641300" cy="6120680"/>
          </a:xfrm>
          <a:prstGeom prst="rect">
            <a:avLst/>
          </a:prstGeom>
        </p:spPr>
      </p:pic>
    </p:spTree>
    <p:extLst>
      <p:ext uri="{BB962C8B-B14F-4D97-AF65-F5344CB8AC3E}">
        <p14:creationId xmlns:p14="http://schemas.microsoft.com/office/powerpoint/2010/main" val="27023442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3.5 – exceptions – servicing</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2580706"/>
          </a:xfrm>
        </p:spPr>
        <p:txBody>
          <a:bodyPr/>
          <a:lstStyle/>
          <a:p>
            <a:pPr>
              <a:lnSpc>
                <a:spcPct val="150000"/>
              </a:lnSpc>
            </a:pPr>
            <a:r>
              <a:rPr lang="en-US" b="1" dirty="0"/>
              <a:t>Exception Servicing</a:t>
            </a:r>
          </a:p>
          <a:p>
            <a:pPr>
              <a:lnSpc>
                <a:spcPct val="150000"/>
              </a:lnSpc>
            </a:pPr>
            <a:r>
              <a:rPr lang="en-US" dirty="0"/>
              <a:t>The handler must service the interrupt request, in this process at least three actions must be taken:</a:t>
            </a:r>
          </a:p>
          <a:p>
            <a:pPr marL="342900" lvl="1" indent="-342900">
              <a:lnSpc>
                <a:spcPct val="150000"/>
              </a:lnSpc>
              <a:buFont typeface="+mj-lt"/>
              <a:buAutoNum type="arabicPeriod"/>
            </a:pPr>
            <a:r>
              <a:rPr lang="en-US" dirty="0"/>
              <a:t>The interrupt request signal must be deactivated, otherwise the processor would continuously be servicing this interrupt.</a:t>
            </a:r>
          </a:p>
          <a:p>
            <a:pPr marL="342900" lvl="1" indent="-342900">
              <a:lnSpc>
                <a:spcPct val="150000"/>
              </a:lnSpc>
              <a:buFont typeface="+mj-lt"/>
              <a:buAutoNum type="arabicPeriod"/>
            </a:pPr>
            <a:r>
              <a:rPr lang="en-US" dirty="0"/>
              <a:t>Any volatile data (such as a byte that arrived on the UART and is available in the Receiving Register) must be saved.</a:t>
            </a:r>
          </a:p>
          <a:p>
            <a:pPr marL="342900" lvl="1" indent="-342900">
              <a:lnSpc>
                <a:spcPct val="150000"/>
              </a:lnSpc>
              <a:buFont typeface="+mj-lt"/>
              <a:buAutoNum type="arabicPeriod"/>
            </a:pPr>
            <a:r>
              <a:rPr lang="en-US" dirty="0"/>
              <a:t>Apart from the registers saved in Step 4 of the entry process, any other register must be saved by the handler before modifying it and these registers must be restored before returning to the interrupted code.</a:t>
            </a:r>
          </a:p>
        </p:txBody>
      </p:sp>
    </p:spTree>
    <p:extLst>
      <p:ext uri="{BB962C8B-B14F-4D97-AF65-F5344CB8AC3E}">
        <p14:creationId xmlns:p14="http://schemas.microsoft.com/office/powerpoint/2010/main" val="90221374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3.5 – exceptions – RETURN</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1346010"/>
          </a:xfrm>
        </p:spPr>
        <p:txBody>
          <a:bodyPr/>
          <a:lstStyle/>
          <a:p>
            <a:pPr>
              <a:lnSpc>
                <a:spcPct val="150000"/>
              </a:lnSpc>
            </a:pPr>
            <a:r>
              <a:rPr lang="en-US" b="1" dirty="0"/>
              <a:t>Exception Return</a:t>
            </a:r>
          </a:p>
          <a:p>
            <a:r>
              <a:rPr lang="en-US" dirty="0"/>
              <a:t>The instruction that causes the return from the handler to the interrupted code is either:</a:t>
            </a:r>
            <a:br>
              <a:rPr lang="en-US" dirty="0"/>
            </a:br>
            <a:r>
              <a:rPr lang="en-US" dirty="0">
                <a:latin typeface="Courier New" panose="02070309020205020404" pitchFamily="49" charset="0"/>
                <a:cs typeface="Courier New" panose="02070309020205020404" pitchFamily="49" charset="0"/>
              </a:rPr>
              <a:t>BX LR   </a:t>
            </a:r>
            <a:r>
              <a:rPr lang="en-US" dirty="0"/>
              <a:t>or</a:t>
            </a:r>
            <a:br>
              <a:rPr lang="en-US" dirty="0"/>
            </a:br>
            <a:r>
              <a:rPr lang="en-US" dirty="0">
                <a:latin typeface="Courier New" panose="02070309020205020404" pitchFamily="49" charset="0"/>
                <a:cs typeface="Courier New" panose="02070309020205020404" pitchFamily="49" charset="0"/>
              </a:rPr>
              <a:t>POP {...,PC}   </a:t>
            </a:r>
            <a:r>
              <a:rPr lang="en-US" sz="1400" dirty="0">
                <a:latin typeface="Courier New" panose="02070309020205020404" pitchFamily="49" charset="0"/>
                <a:cs typeface="Courier New" panose="02070309020205020404" pitchFamily="49" charset="0"/>
              </a:rPr>
              <a:t>// if this instruction is used the </a:t>
            </a:r>
            <a:r>
              <a:rPr lang="en-US" sz="1400" dirty="0" err="1">
                <a:latin typeface="Courier New" panose="02070309020205020404" pitchFamily="49" charset="0"/>
                <a:cs typeface="Courier New" panose="02070309020205020404" pitchFamily="49" charset="0"/>
              </a:rPr>
              <a:t>the</a:t>
            </a:r>
            <a:r>
              <a:rPr lang="en-US" sz="1400" dirty="0">
                <a:latin typeface="Courier New" panose="02070309020205020404" pitchFamily="49" charset="0"/>
                <a:cs typeface="Courier New" panose="02070309020205020404" pitchFamily="49" charset="0"/>
              </a:rPr>
              <a:t> entry of the handler must be PUSH {...,LR}</a:t>
            </a:r>
          </a:p>
        </p:txBody>
      </p:sp>
    </p:spTree>
    <p:extLst>
      <p:ext uri="{BB962C8B-B14F-4D97-AF65-F5344CB8AC3E}">
        <p14:creationId xmlns:p14="http://schemas.microsoft.com/office/powerpoint/2010/main" val="322464278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3.5 – exceptions – RETURN</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1534266"/>
          </a:xfrm>
        </p:spPr>
        <p:txBody>
          <a:bodyPr/>
          <a:lstStyle/>
          <a:p>
            <a:pPr>
              <a:lnSpc>
                <a:spcPct val="150000"/>
              </a:lnSpc>
            </a:pPr>
            <a:r>
              <a:rPr lang="en-US" b="1" dirty="0"/>
              <a:t>Exception Return</a:t>
            </a:r>
          </a:p>
          <a:p>
            <a:pPr>
              <a:lnSpc>
                <a:spcPct val="150000"/>
              </a:lnSpc>
            </a:pPr>
            <a:r>
              <a:rPr lang="en-US" dirty="0"/>
              <a:t>What happens when a value such as 0xFFFF FFF1 is loaded to the PC?</a:t>
            </a:r>
            <a:br>
              <a:rPr lang="en-US" dirty="0"/>
            </a:br>
            <a:r>
              <a:rPr lang="en-US" dirty="0"/>
              <a:t>Being an invalid code address, the processor detects that this is an EXC_RETURN code and proceeds with the actions described in the table in the slide Step 5 of the Interrupt Entry. </a:t>
            </a:r>
          </a:p>
        </p:txBody>
      </p:sp>
    </p:spTree>
    <p:extLst>
      <p:ext uri="{BB962C8B-B14F-4D97-AF65-F5344CB8AC3E}">
        <p14:creationId xmlns:p14="http://schemas.microsoft.com/office/powerpoint/2010/main" val="120161528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3.5 – exception handling</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693010"/>
          </a:xfrm>
        </p:spPr>
        <p:txBody>
          <a:bodyPr/>
          <a:lstStyle/>
          <a:p>
            <a:pPr>
              <a:lnSpc>
                <a:spcPct val="150000"/>
              </a:lnSpc>
            </a:pPr>
            <a:r>
              <a:rPr lang="en-US" dirty="0"/>
              <a:t>Tail Chaining: optimization that avoids registers pop followed by registers push when one exception is handled right after another. </a:t>
            </a:r>
          </a:p>
        </p:txBody>
      </p:sp>
      <p:pic>
        <p:nvPicPr>
          <p:cNvPr id="5" name="Picture 4">
            <a:extLst>
              <a:ext uri="{FF2B5EF4-FFF2-40B4-BE49-F238E27FC236}">
                <a16:creationId xmlns="" xmlns:a16="http://schemas.microsoft.com/office/drawing/2014/main" id="{E1846172-16B4-4D03-8351-FB1A990D44AA}"/>
              </a:ext>
            </a:extLst>
          </p:cNvPr>
          <p:cNvPicPr>
            <a:picLocks noChangeAspect="1"/>
          </p:cNvPicPr>
          <p:nvPr/>
        </p:nvPicPr>
        <p:blipFill>
          <a:blip r:embed="rId3"/>
          <a:stretch>
            <a:fillRect/>
          </a:stretch>
        </p:blipFill>
        <p:spPr>
          <a:xfrm>
            <a:off x="1144506" y="2118001"/>
            <a:ext cx="10314001" cy="3891500"/>
          </a:xfrm>
          <a:prstGeom prst="rect">
            <a:avLst/>
          </a:prstGeom>
        </p:spPr>
      </p:pic>
      <p:sp>
        <p:nvSpPr>
          <p:cNvPr id="4" name="TextBox 3">
            <a:extLst>
              <a:ext uri="{FF2B5EF4-FFF2-40B4-BE49-F238E27FC236}">
                <a16:creationId xmlns="" xmlns:a16="http://schemas.microsoft.com/office/drawing/2014/main" id="{42EE3338-2D84-4094-B734-00335715A4EB}"/>
              </a:ext>
            </a:extLst>
          </p:cNvPr>
          <p:cNvSpPr txBox="1"/>
          <p:nvPr/>
        </p:nvSpPr>
        <p:spPr>
          <a:xfrm>
            <a:off x="479376" y="5805264"/>
            <a:ext cx="5668283" cy="523220"/>
          </a:xfrm>
          <a:prstGeom prst="rect">
            <a:avLst/>
          </a:prstGeom>
          <a:noFill/>
        </p:spPr>
        <p:txBody>
          <a:bodyPr wrap="none" rtlCol="0">
            <a:spAutoFit/>
          </a:bodyPr>
          <a:lstStyle/>
          <a:p>
            <a:r>
              <a:rPr lang="en-US" sz="1400" dirty="0"/>
              <a:t>source: ARM</a:t>
            </a:r>
            <a:br>
              <a:rPr lang="en-US" sz="1400" dirty="0"/>
            </a:br>
            <a:r>
              <a:rPr lang="en-US" sz="1400" dirty="0"/>
              <a:t>An Introduction to the ARM Cortex-</a:t>
            </a:r>
            <a:r>
              <a:rPr lang="en-US" sz="1400" dirty="0" err="1"/>
              <a:t>M3</a:t>
            </a:r>
            <a:r>
              <a:rPr lang="en-US" sz="1400" dirty="0"/>
              <a:t> Processor - </a:t>
            </a:r>
            <a:r>
              <a:rPr lang="en-US" sz="1400" dirty="0" err="1"/>
              <a:t>Shyam</a:t>
            </a:r>
            <a:r>
              <a:rPr lang="en-US" sz="1400" dirty="0"/>
              <a:t> </a:t>
            </a:r>
            <a:r>
              <a:rPr lang="en-US" sz="1400" dirty="0" err="1"/>
              <a:t>Sadasivan</a:t>
            </a:r>
            <a:endParaRPr lang="pt-BR" sz="1400" dirty="0"/>
          </a:p>
        </p:txBody>
      </p:sp>
    </p:spTree>
    <p:extLst>
      <p:ext uri="{BB962C8B-B14F-4D97-AF65-F5344CB8AC3E}">
        <p14:creationId xmlns:p14="http://schemas.microsoft.com/office/powerpoint/2010/main" val="122021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a:t>Characteristics of Embedded Systems (4/4)</a:t>
            </a:r>
            <a:endParaRPr kumimoji="1" lang="en-US" dirty="0"/>
          </a:p>
        </p:txBody>
      </p:sp>
      <p:sp>
        <p:nvSpPr>
          <p:cNvPr id="4" name="コンテンツ プレースホルダー 3"/>
          <p:cNvSpPr>
            <a:spLocks noGrp="1"/>
          </p:cNvSpPr>
          <p:nvPr>
            <p:ph idx="1"/>
          </p:nvPr>
        </p:nvSpPr>
        <p:spPr>
          <a:xfrm>
            <a:off x="468000" y="1424991"/>
            <a:ext cx="11244574" cy="2744854"/>
          </a:xfrm>
        </p:spPr>
        <p:txBody>
          <a:bodyPr/>
          <a:lstStyle/>
          <a:p>
            <a:pPr marL="342900" lvl="1" indent="-342900">
              <a:lnSpc>
                <a:spcPct val="150000"/>
              </a:lnSpc>
              <a:buFont typeface="+mj-lt"/>
              <a:buAutoNum type="arabicPeriod" startAt="11"/>
            </a:pPr>
            <a:r>
              <a:rPr lang="en-US" b="1" dirty="0"/>
              <a:t>Scalability</a:t>
            </a:r>
            <a:br>
              <a:rPr lang="en-US" b="1" dirty="0"/>
            </a:br>
            <a:r>
              <a:rPr lang="en-US" dirty="0"/>
              <a:t>The ability of a system to handle increased workload by repeatedly and cost-effectively adding components to extend the system´s capacity.</a:t>
            </a:r>
          </a:p>
          <a:p>
            <a:pPr marL="342900" lvl="1" indent="-342900">
              <a:lnSpc>
                <a:spcPct val="150000"/>
              </a:lnSpc>
              <a:buFont typeface="+mj-lt"/>
              <a:buAutoNum type="arabicPeriod" startAt="11"/>
            </a:pPr>
            <a:r>
              <a:rPr lang="en-US" b="1" dirty="0"/>
              <a:t>Safety</a:t>
            </a:r>
            <a:br>
              <a:rPr lang="en-US" b="1" dirty="0"/>
            </a:br>
            <a:r>
              <a:rPr lang="en-US" dirty="0"/>
              <a:t>Concerns the requirement: not to harm people, the environment or other assets.</a:t>
            </a:r>
          </a:p>
          <a:p>
            <a:pPr marL="342900" lvl="1" indent="-342900">
              <a:lnSpc>
                <a:spcPct val="150000"/>
              </a:lnSpc>
              <a:buFont typeface="+mj-lt"/>
              <a:buAutoNum type="arabicPeriod" startAt="11"/>
            </a:pPr>
            <a:r>
              <a:rPr lang="en-US" b="1" dirty="0"/>
              <a:t>Security</a:t>
            </a:r>
            <a:br>
              <a:rPr lang="en-US" b="1" dirty="0"/>
            </a:br>
            <a:r>
              <a:rPr lang="en-US" dirty="0"/>
              <a:t>The ability of a system to protect information and system resources with respect to integrity and confidentiality.</a:t>
            </a:r>
          </a:p>
        </p:txBody>
      </p:sp>
    </p:spTree>
    <p:extLst>
      <p:ext uri="{BB962C8B-B14F-4D97-AF65-F5344CB8AC3E}">
        <p14:creationId xmlns:p14="http://schemas.microsoft.com/office/powerpoint/2010/main" val="97045332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3.5 – exception handling</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693010"/>
          </a:xfrm>
        </p:spPr>
        <p:txBody>
          <a:bodyPr/>
          <a:lstStyle/>
          <a:p>
            <a:pPr>
              <a:lnSpc>
                <a:spcPct val="150000"/>
              </a:lnSpc>
            </a:pPr>
            <a:r>
              <a:rPr lang="en-US" dirty="0"/>
              <a:t>Late arrival: optimization where a higher priority interrupt is serviced first even if it arrives while a prior lower priority interrupt is already in the stage of pushing registers.</a:t>
            </a:r>
          </a:p>
        </p:txBody>
      </p:sp>
      <p:sp>
        <p:nvSpPr>
          <p:cNvPr id="4" name="TextBox 3">
            <a:extLst>
              <a:ext uri="{FF2B5EF4-FFF2-40B4-BE49-F238E27FC236}">
                <a16:creationId xmlns="" xmlns:a16="http://schemas.microsoft.com/office/drawing/2014/main" id="{42EE3338-2D84-4094-B734-00335715A4EB}"/>
              </a:ext>
            </a:extLst>
          </p:cNvPr>
          <p:cNvSpPr txBox="1"/>
          <p:nvPr/>
        </p:nvSpPr>
        <p:spPr>
          <a:xfrm>
            <a:off x="479376" y="5805264"/>
            <a:ext cx="5668283" cy="523220"/>
          </a:xfrm>
          <a:prstGeom prst="rect">
            <a:avLst/>
          </a:prstGeom>
          <a:noFill/>
        </p:spPr>
        <p:txBody>
          <a:bodyPr wrap="none" rtlCol="0">
            <a:spAutoFit/>
          </a:bodyPr>
          <a:lstStyle/>
          <a:p>
            <a:r>
              <a:rPr lang="en-US" sz="1400" dirty="0"/>
              <a:t>source: ARM</a:t>
            </a:r>
            <a:br>
              <a:rPr lang="en-US" sz="1400" dirty="0"/>
            </a:br>
            <a:r>
              <a:rPr lang="en-US" sz="1400" dirty="0"/>
              <a:t>An Introduction to the ARM Cortex-</a:t>
            </a:r>
            <a:r>
              <a:rPr lang="en-US" sz="1400" dirty="0" err="1"/>
              <a:t>M3</a:t>
            </a:r>
            <a:r>
              <a:rPr lang="en-US" sz="1400" dirty="0"/>
              <a:t> Processor - </a:t>
            </a:r>
            <a:r>
              <a:rPr lang="en-US" sz="1400" dirty="0" err="1"/>
              <a:t>Shyam</a:t>
            </a:r>
            <a:r>
              <a:rPr lang="en-US" sz="1400" dirty="0"/>
              <a:t> </a:t>
            </a:r>
            <a:r>
              <a:rPr lang="en-US" sz="1400" dirty="0" err="1"/>
              <a:t>Sadasivan</a:t>
            </a:r>
            <a:endParaRPr lang="pt-BR" sz="1400" dirty="0"/>
          </a:p>
        </p:txBody>
      </p:sp>
      <p:pic>
        <p:nvPicPr>
          <p:cNvPr id="6" name="Picture 5">
            <a:extLst>
              <a:ext uri="{FF2B5EF4-FFF2-40B4-BE49-F238E27FC236}">
                <a16:creationId xmlns="" xmlns:a16="http://schemas.microsoft.com/office/drawing/2014/main" id="{DCE8AB95-BFD9-460B-8CED-AAF0F6505B7A}"/>
              </a:ext>
            </a:extLst>
          </p:cNvPr>
          <p:cNvPicPr>
            <a:picLocks noChangeAspect="1"/>
          </p:cNvPicPr>
          <p:nvPr/>
        </p:nvPicPr>
        <p:blipFill>
          <a:blip r:embed="rId3"/>
          <a:stretch>
            <a:fillRect/>
          </a:stretch>
        </p:blipFill>
        <p:spPr>
          <a:xfrm>
            <a:off x="1559496" y="2381308"/>
            <a:ext cx="9613068" cy="3423956"/>
          </a:xfrm>
          <a:prstGeom prst="rect">
            <a:avLst/>
          </a:prstGeom>
        </p:spPr>
      </p:pic>
    </p:spTree>
    <p:extLst>
      <p:ext uri="{BB962C8B-B14F-4D97-AF65-F5344CB8AC3E}">
        <p14:creationId xmlns:p14="http://schemas.microsoft.com/office/powerpoint/2010/main" val="30311223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4 – Memory</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1739451"/>
          </a:xfrm>
        </p:spPr>
        <p:txBody>
          <a:bodyPr/>
          <a:lstStyle/>
          <a:p>
            <a:pPr lvl="1">
              <a:lnSpc>
                <a:spcPct val="150000"/>
              </a:lnSpc>
            </a:pPr>
            <a:r>
              <a:rPr lang="en-US" dirty="0"/>
              <a:t>Introduction</a:t>
            </a:r>
          </a:p>
          <a:p>
            <a:pPr lvl="1">
              <a:lnSpc>
                <a:spcPct val="150000"/>
              </a:lnSpc>
            </a:pPr>
            <a:r>
              <a:rPr lang="en-US" dirty="0"/>
              <a:t>Non-Volatile Memory</a:t>
            </a:r>
          </a:p>
          <a:p>
            <a:pPr lvl="1">
              <a:lnSpc>
                <a:spcPct val="150000"/>
              </a:lnSpc>
            </a:pPr>
            <a:r>
              <a:rPr lang="en-US" dirty="0"/>
              <a:t>Static RAM</a:t>
            </a:r>
          </a:p>
          <a:p>
            <a:pPr lvl="1">
              <a:lnSpc>
                <a:spcPct val="150000"/>
              </a:lnSpc>
            </a:pPr>
            <a:r>
              <a:rPr lang="en-US" dirty="0"/>
              <a:t>Dynamic RAM</a:t>
            </a:r>
          </a:p>
        </p:txBody>
      </p:sp>
    </p:spTree>
    <p:extLst>
      <p:ext uri="{BB962C8B-B14F-4D97-AF65-F5344CB8AC3E}">
        <p14:creationId xmlns:p14="http://schemas.microsoft.com/office/powerpoint/2010/main" val="11832684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memory – introduction</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1267526"/>
          </a:xfrm>
        </p:spPr>
        <p:txBody>
          <a:bodyPr/>
          <a:lstStyle/>
          <a:p>
            <a:pPr>
              <a:lnSpc>
                <a:spcPct val="150000"/>
              </a:lnSpc>
            </a:pPr>
            <a:r>
              <a:rPr lang="en-US" dirty="0"/>
              <a:t>Semiconductor Memory</a:t>
            </a:r>
          </a:p>
          <a:p>
            <a:pPr lvl="1">
              <a:lnSpc>
                <a:spcPct val="150000"/>
              </a:lnSpc>
            </a:pPr>
            <a:r>
              <a:rPr lang="en-US" dirty="0"/>
              <a:t>Electronic components that store information. </a:t>
            </a:r>
          </a:p>
          <a:p>
            <a:pPr lvl="1">
              <a:lnSpc>
                <a:spcPct val="150000"/>
              </a:lnSpc>
            </a:pPr>
            <a:r>
              <a:rPr lang="en-US" dirty="0"/>
              <a:t>Memory is an essential part of a microprocessor-based system.</a:t>
            </a:r>
          </a:p>
        </p:txBody>
      </p:sp>
    </p:spTree>
    <p:extLst>
      <p:ext uri="{BB962C8B-B14F-4D97-AF65-F5344CB8AC3E}">
        <p14:creationId xmlns:p14="http://schemas.microsoft.com/office/powerpoint/2010/main" val="14129208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memory – introduction</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2006190"/>
          </a:xfrm>
        </p:spPr>
        <p:txBody>
          <a:bodyPr/>
          <a:lstStyle/>
          <a:p>
            <a:pPr>
              <a:lnSpc>
                <a:spcPct val="150000"/>
              </a:lnSpc>
            </a:pPr>
            <a:r>
              <a:rPr lang="en-US" dirty="0"/>
              <a:t>Types of Memory devices:</a:t>
            </a:r>
          </a:p>
          <a:p>
            <a:pPr lvl="1">
              <a:lnSpc>
                <a:spcPct val="150000"/>
              </a:lnSpc>
            </a:pPr>
            <a:r>
              <a:rPr lang="en-US" b="1" dirty="0"/>
              <a:t>Volatile:</a:t>
            </a:r>
            <a:r>
              <a:rPr lang="en-US" dirty="0"/>
              <a:t> memory devices that do not retain information when power is removed. </a:t>
            </a:r>
            <a:br>
              <a:rPr lang="en-US" dirty="0"/>
            </a:br>
            <a:r>
              <a:rPr lang="en-US" dirty="0"/>
              <a:t>Example: PC main memory</a:t>
            </a:r>
          </a:p>
          <a:p>
            <a:pPr lvl="1">
              <a:lnSpc>
                <a:spcPct val="150000"/>
              </a:lnSpc>
            </a:pPr>
            <a:r>
              <a:rPr lang="en-US" b="1" dirty="0"/>
              <a:t>Non-volatile: </a:t>
            </a:r>
            <a:r>
              <a:rPr lang="en-US" dirty="0"/>
              <a:t>memory devices that retain information even when not powered.</a:t>
            </a:r>
            <a:br>
              <a:rPr lang="en-US" dirty="0"/>
            </a:br>
            <a:r>
              <a:rPr lang="en-US" dirty="0"/>
              <a:t>Example: flash drive</a:t>
            </a:r>
          </a:p>
        </p:txBody>
      </p:sp>
    </p:spTree>
    <p:extLst>
      <p:ext uri="{BB962C8B-B14F-4D97-AF65-F5344CB8AC3E}">
        <p14:creationId xmlns:p14="http://schemas.microsoft.com/office/powerpoint/2010/main" val="32001503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memory – introduction</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2006190"/>
          </a:xfrm>
        </p:spPr>
        <p:txBody>
          <a:bodyPr/>
          <a:lstStyle/>
          <a:p>
            <a:pPr>
              <a:lnSpc>
                <a:spcPct val="150000"/>
              </a:lnSpc>
            </a:pPr>
            <a:r>
              <a:rPr lang="en-US" dirty="0"/>
              <a:t>Types of Volatile Memory:</a:t>
            </a:r>
          </a:p>
          <a:p>
            <a:pPr lvl="1">
              <a:lnSpc>
                <a:spcPct val="150000"/>
              </a:lnSpc>
            </a:pPr>
            <a:r>
              <a:rPr lang="en-US" b="1" dirty="0"/>
              <a:t>Static: </a:t>
            </a:r>
            <a:r>
              <a:rPr lang="en-US" dirty="0"/>
              <a:t>retain information as long as the device is powered.</a:t>
            </a:r>
          </a:p>
          <a:p>
            <a:pPr lvl="1">
              <a:lnSpc>
                <a:spcPct val="150000"/>
              </a:lnSpc>
            </a:pPr>
            <a:r>
              <a:rPr lang="en-US" b="1" dirty="0"/>
              <a:t>Dynamic: </a:t>
            </a:r>
            <a:r>
              <a:rPr lang="en-US" dirty="0"/>
              <a:t>do not retain information, even when powered. Hence, dynamic memories do need to be constantly “remembered” of the information they store. This process is called refresh. It must occur every few milliseconds in order not to loose information.</a:t>
            </a:r>
          </a:p>
        </p:txBody>
      </p:sp>
    </p:spTree>
    <p:extLst>
      <p:ext uri="{BB962C8B-B14F-4D97-AF65-F5344CB8AC3E}">
        <p14:creationId xmlns:p14="http://schemas.microsoft.com/office/powerpoint/2010/main" val="169954920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Types of non-volatile memory</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3155223"/>
          </a:xfrm>
        </p:spPr>
        <p:txBody>
          <a:bodyPr/>
          <a:lstStyle/>
          <a:p>
            <a:pPr>
              <a:lnSpc>
                <a:spcPct val="150000"/>
              </a:lnSpc>
            </a:pPr>
            <a:r>
              <a:rPr lang="en-US" dirty="0"/>
              <a:t>Some of the types of non-volatile memory are:</a:t>
            </a:r>
          </a:p>
          <a:p>
            <a:pPr lvl="1">
              <a:lnSpc>
                <a:spcPct val="150000"/>
              </a:lnSpc>
            </a:pPr>
            <a:r>
              <a:rPr lang="en-US" dirty="0"/>
              <a:t>ROM: (or masked ROM) - Read Only Memory,</a:t>
            </a:r>
          </a:p>
          <a:p>
            <a:pPr lvl="1">
              <a:lnSpc>
                <a:spcPct val="150000"/>
              </a:lnSpc>
            </a:pPr>
            <a:r>
              <a:rPr lang="en-US" dirty="0"/>
              <a:t>EPROM: Erasable Programmable Read Only Memory,</a:t>
            </a:r>
          </a:p>
          <a:p>
            <a:pPr lvl="1">
              <a:lnSpc>
                <a:spcPct val="150000"/>
              </a:lnSpc>
            </a:pPr>
            <a:r>
              <a:rPr lang="en-US" dirty="0"/>
              <a:t>EEPROM: Electrically Erasable Programmable Read Only Memory,</a:t>
            </a:r>
          </a:p>
          <a:p>
            <a:pPr lvl="1">
              <a:lnSpc>
                <a:spcPct val="150000"/>
              </a:lnSpc>
            </a:pPr>
            <a:r>
              <a:rPr lang="en-US" dirty="0"/>
              <a:t>NOR Flash,</a:t>
            </a:r>
          </a:p>
          <a:p>
            <a:pPr lvl="1">
              <a:lnSpc>
                <a:spcPct val="150000"/>
              </a:lnSpc>
            </a:pPr>
            <a:r>
              <a:rPr lang="en-US" dirty="0"/>
              <a:t>NAND Flash,</a:t>
            </a:r>
          </a:p>
          <a:p>
            <a:pPr lvl="1">
              <a:lnSpc>
                <a:spcPct val="150000"/>
              </a:lnSpc>
            </a:pPr>
            <a:r>
              <a:rPr lang="en-US" dirty="0" err="1"/>
              <a:t>FeRAM</a:t>
            </a:r>
            <a:r>
              <a:rPr lang="en-US" dirty="0"/>
              <a:t>: Ferro Electric Random Access Memory.</a:t>
            </a:r>
          </a:p>
        </p:txBody>
      </p:sp>
    </p:spTree>
    <p:extLst>
      <p:ext uri="{BB962C8B-B14F-4D97-AF65-F5344CB8AC3E}">
        <p14:creationId xmlns:p14="http://schemas.microsoft.com/office/powerpoint/2010/main" val="302666952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Types of volatile memory</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1739451"/>
          </a:xfrm>
        </p:spPr>
        <p:txBody>
          <a:bodyPr/>
          <a:lstStyle/>
          <a:p>
            <a:pPr>
              <a:lnSpc>
                <a:spcPct val="150000"/>
              </a:lnSpc>
            </a:pPr>
            <a:r>
              <a:rPr lang="en-US" dirty="0"/>
              <a:t>Some of the types of volatile memory are:</a:t>
            </a:r>
          </a:p>
          <a:p>
            <a:pPr lvl="1">
              <a:lnSpc>
                <a:spcPct val="150000"/>
              </a:lnSpc>
            </a:pPr>
            <a:r>
              <a:rPr lang="en-US" dirty="0"/>
              <a:t>SRAM: Static Random Access Memory</a:t>
            </a:r>
          </a:p>
          <a:p>
            <a:pPr lvl="1">
              <a:lnSpc>
                <a:spcPct val="150000"/>
              </a:lnSpc>
            </a:pPr>
            <a:r>
              <a:rPr lang="en-US" dirty="0"/>
              <a:t>DRAM: Dynamic Random Access Memory</a:t>
            </a:r>
          </a:p>
          <a:p>
            <a:pPr lvl="1">
              <a:lnSpc>
                <a:spcPct val="150000"/>
              </a:lnSpc>
            </a:pPr>
            <a:r>
              <a:rPr lang="en-US" dirty="0"/>
              <a:t>DDR: Double Data Rate</a:t>
            </a:r>
          </a:p>
        </p:txBody>
      </p:sp>
    </p:spTree>
    <p:extLst>
      <p:ext uri="{BB962C8B-B14F-4D97-AF65-F5344CB8AC3E}">
        <p14:creationId xmlns:p14="http://schemas.microsoft.com/office/powerpoint/2010/main" val="406565577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memory – concept</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4632550"/>
          </a:xfrm>
        </p:spPr>
        <p:txBody>
          <a:bodyPr/>
          <a:lstStyle/>
          <a:p>
            <a:pPr>
              <a:lnSpc>
                <a:spcPct val="150000"/>
              </a:lnSpc>
            </a:pPr>
            <a:r>
              <a:rPr lang="en-US" dirty="0"/>
              <a:t>A memory device behaves like an array in C. </a:t>
            </a:r>
          </a:p>
          <a:p>
            <a:pPr>
              <a:lnSpc>
                <a:spcPct val="150000"/>
              </a:lnSpc>
            </a:pPr>
            <a:r>
              <a:rPr lang="en-US" dirty="0"/>
              <a:t>The memory device that is pictured here has size 2</a:t>
            </a:r>
            <a:r>
              <a:rPr lang="en-US" baseline="30000" dirty="0"/>
              <a:t>20</a:t>
            </a:r>
            <a:r>
              <a:rPr lang="en-US" dirty="0"/>
              <a:t> and every addressable location can store 8 bits. The three control lines indicate when the memory is being addressed, if it is being read or written.</a:t>
            </a:r>
          </a:p>
          <a:p>
            <a:pPr>
              <a:lnSpc>
                <a:spcPct val="150000"/>
              </a:lnSpc>
            </a:pPr>
            <a:r>
              <a:rPr lang="en-US" dirty="0"/>
              <a:t>A – address bus. Input. With N address lines it is possible</a:t>
            </a:r>
            <a:br>
              <a:rPr lang="en-US" dirty="0"/>
            </a:br>
            <a:r>
              <a:rPr lang="en-US" dirty="0"/>
              <a:t>      to index 2</a:t>
            </a:r>
            <a:r>
              <a:rPr lang="en-US" baseline="30000" dirty="0"/>
              <a:t>N</a:t>
            </a:r>
            <a:r>
              <a:rPr lang="en-US" dirty="0"/>
              <a:t> unique locations.</a:t>
            </a:r>
          </a:p>
          <a:p>
            <a:pPr>
              <a:lnSpc>
                <a:spcPct val="150000"/>
              </a:lnSpc>
            </a:pPr>
            <a:r>
              <a:rPr lang="en-US" dirty="0"/>
              <a:t>D – data bus. Bidirectional. Width corresponds to the number of </a:t>
            </a:r>
            <a:br>
              <a:rPr lang="en-US" dirty="0"/>
            </a:br>
            <a:r>
              <a:rPr lang="en-US" dirty="0"/>
              <a:t>      bits stored in each addressable location.</a:t>
            </a:r>
          </a:p>
          <a:p>
            <a:pPr>
              <a:lnSpc>
                <a:spcPct val="150000"/>
              </a:lnSpc>
            </a:pPr>
            <a:r>
              <a:rPr lang="en-US" dirty="0"/>
              <a:t>/CS – active low chip select. When active, this device is selected.</a:t>
            </a:r>
          </a:p>
          <a:p>
            <a:pPr>
              <a:lnSpc>
                <a:spcPct val="150000"/>
              </a:lnSpc>
            </a:pPr>
            <a:r>
              <a:rPr lang="en-US" dirty="0"/>
              <a:t>/OE – active low output enable. When active, indicates the</a:t>
            </a:r>
            <a:br>
              <a:rPr lang="en-US" dirty="0"/>
            </a:br>
            <a:r>
              <a:rPr lang="en-US" dirty="0"/>
              <a:t>          device is being read.</a:t>
            </a:r>
          </a:p>
          <a:p>
            <a:pPr>
              <a:lnSpc>
                <a:spcPct val="150000"/>
              </a:lnSpc>
            </a:pPr>
            <a:r>
              <a:rPr lang="en-US" dirty="0"/>
              <a:t>/WR – active low write. When active, indicates the device is being written to.</a:t>
            </a:r>
          </a:p>
        </p:txBody>
      </p:sp>
      <p:pic>
        <p:nvPicPr>
          <p:cNvPr id="4" name="Picture 3">
            <a:extLst>
              <a:ext uri="{FF2B5EF4-FFF2-40B4-BE49-F238E27FC236}">
                <a16:creationId xmlns="" xmlns:a16="http://schemas.microsoft.com/office/drawing/2014/main" id="{FBFB7561-4A04-4B1C-8D30-6CF3F4F518C2}"/>
              </a:ext>
            </a:extLst>
          </p:cNvPr>
          <p:cNvPicPr>
            <a:picLocks noChangeAspect="1"/>
          </p:cNvPicPr>
          <p:nvPr/>
        </p:nvPicPr>
        <p:blipFill>
          <a:blip r:embed="rId3"/>
          <a:stretch>
            <a:fillRect/>
          </a:stretch>
        </p:blipFill>
        <p:spPr>
          <a:xfrm>
            <a:off x="8755808" y="2717135"/>
            <a:ext cx="2956816" cy="3279932"/>
          </a:xfrm>
          <a:prstGeom prst="rect">
            <a:avLst/>
          </a:prstGeom>
        </p:spPr>
      </p:pic>
      <p:sp>
        <p:nvSpPr>
          <p:cNvPr id="5" name="TextBox 4">
            <a:extLst>
              <a:ext uri="{FF2B5EF4-FFF2-40B4-BE49-F238E27FC236}">
                <a16:creationId xmlns="" xmlns:a16="http://schemas.microsoft.com/office/drawing/2014/main" id="{3B90D02E-01B7-43D4-8AEF-4A523AA51A4A}"/>
              </a:ext>
            </a:extLst>
          </p:cNvPr>
          <p:cNvSpPr txBox="1"/>
          <p:nvPr/>
        </p:nvSpPr>
        <p:spPr>
          <a:xfrm>
            <a:off x="10050105" y="5997067"/>
            <a:ext cx="1428340" cy="307777"/>
          </a:xfrm>
          <a:prstGeom prst="rect">
            <a:avLst/>
          </a:prstGeom>
          <a:noFill/>
        </p:spPr>
        <p:txBody>
          <a:bodyPr wrap="none" rtlCol="0">
            <a:spAutoFit/>
          </a:bodyPr>
          <a:lstStyle/>
          <a:p>
            <a:r>
              <a:rPr lang="en-US" sz="1400" dirty="0"/>
              <a:t>source: Authors</a:t>
            </a:r>
            <a:endParaRPr lang="pt-BR" sz="1400" dirty="0"/>
          </a:p>
        </p:txBody>
      </p:sp>
    </p:spTree>
    <p:extLst>
      <p:ext uri="{BB962C8B-B14F-4D97-AF65-F5344CB8AC3E}">
        <p14:creationId xmlns:p14="http://schemas.microsoft.com/office/powerpoint/2010/main" val="396697772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memory – concept</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323678"/>
          </a:xfrm>
        </p:spPr>
        <p:txBody>
          <a:bodyPr/>
          <a:lstStyle/>
          <a:p>
            <a:pPr>
              <a:lnSpc>
                <a:spcPct val="150000"/>
              </a:lnSpc>
            </a:pPr>
            <a:r>
              <a:rPr lang="en-US" dirty="0"/>
              <a:t>A memory device behaves like an array in C</a:t>
            </a:r>
          </a:p>
        </p:txBody>
      </p:sp>
      <p:sp>
        <p:nvSpPr>
          <p:cNvPr id="5" name="TextBox 4">
            <a:extLst>
              <a:ext uri="{FF2B5EF4-FFF2-40B4-BE49-F238E27FC236}">
                <a16:creationId xmlns="" xmlns:a16="http://schemas.microsoft.com/office/drawing/2014/main" id="{3B90D02E-01B7-43D4-8AEF-4A523AA51A4A}"/>
              </a:ext>
            </a:extLst>
          </p:cNvPr>
          <p:cNvSpPr txBox="1"/>
          <p:nvPr/>
        </p:nvSpPr>
        <p:spPr>
          <a:xfrm>
            <a:off x="10050105" y="5997067"/>
            <a:ext cx="1428340" cy="307777"/>
          </a:xfrm>
          <a:prstGeom prst="rect">
            <a:avLst/>
          </a:prstGeom>
          <a:noFill/>
        </p:spPr>
        <p:txBody>
          <a:bodyPr wrap="none" rtlCol="0">
            <a:spAutoFit/>
          </a:bodyPr>
          <a:lstStyle/>
          <a:p>
            <a:r>
              <a:rPr lang="en-US" sz="1400" dirty="0"/>
              <a:t>source: Authors</a:t>
            </a:r>
            <a:endParaRPr lang="pt-BR" sz="1400" dirty="0"/>
          </a:p>
        </p:txBody>
      </p:sp>
      <p:pic>
        <p:nvPicPr>
          <p:cNvPr id="6" name="Picture 5">
            <a:extLst>
              <a:ext uri="{FF2B5EF4-FFF2-40B4-BE49-F238E27FC236}">
                <a16:creationId xmlns="" xmlns:a16="http://schemas.microsoft.com/office/drawing/2014/main" id="{28E505A6-9B6A-45FA-B6F9-C0C6320F160E}"/>
              </a:ext>
            </a:extLst>
          </p:cNvPr>
          <p:cNvPicPr>
            <a:picLocks noChangeAspect="1"/>
          </p:cNvPicPr>
          <p:nvPr/>
        </p:nvPicPr>
        <p:blipFill>
          <a:blip r:embed="rId3"/>
          <a:stretch>
            <a:fillRect/>
          </a:stretch>
        </p:blipFill>
        <p:spPr>
          <a:xfrm>
            <a:off x="1760821" y="2387382"/>
            <a:ext cx="2956816" cy="3279932"/>
          </a:xfrm>
          <a:prstGeom prst="rect">
            <a:avLst/>
          </a:prstGeom>
        </p:spPr>
      </p:pic>
      <p:sp>
        <p:nvSpPr>
          <p:cNvPr id="8" name="Retângulo 3">
            <a:extLst>
              <a:ext uri="{FF2B5EF4-FFF2-40B4-BE49-F238E27FC236}">
                <a16:creationId xmlns="" xmlns:a16="http://schemas.microsoft.com/office/drawing/2014/main" id="{2DD68C85-F7DC-4433-A364-8B55A68ECD78}"/>
              </a:ext>
            </a:extLst>
          </p:cNvPr>
          <p:cNvSpPr/>
          <p:nvPr/>
        </p:nvSpPr>
        <p:spPr bwMode="auto">
          <a:xfrm>
            <a:off x="9267821" y="668475"/>
            <a:ext cx="1728192" cy="5328592"/>
          </a:xfrm>
          <a:prstGeom prst="rect">
            <a:avLst/>
          </a:prstGeom>
          <a:solidFill>
            <a:schemeClr val="tx2">
              <a:lumMod val="20000"/>
              <a:lumOff val="8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ts val="0"/>
              </a:spcBef>
              <a:spcAft>
                <a:spcPct val="0"/>
              </a:spcAft>
              <a:buClr>
                <a:schemeClr val="accent2"/>
              </a:buClr>
              <a:buSzPct val="70000"/>
              <a:buNone/>
              <a:tabLst/>
            </a:pPr>
            <a:r>
              <a:rPr lang="en-US" dirty="0"/>
              <a:t>1 </a:t>
            </a:r>
            <a:r>
              <a:rPr lang="en-US" dirty="0" err="1"/>
              <a:t>MByte</a:t>
            </a:r>
            <a:r>
              <a:rPr lang="en-US" dirty="0"/>
              <a:t/>
            </a:r>
            <a:br>
              <a:rPr lang="en-US" dirty="0"/>
            </a:br>
            <a:r>
              <a:rPr lang="en-US" dirty="0"/>
              <a:t>Addressing </a:t>
            </a:r>
          </a:p>
          <a:p>
            <a:pPr marR="0" algn="ctr" defTabSz="914400" rtl="0" eaLnBrk="1" fontAlgn="base" latinLnBrk="0" hangingPunct="1">
              <a:lnSpc>
                <a:spcPct val="100000"/>
              </a:lnSpc>
              <a:spcBef>
                <a:spcPts val="0"/>
              </a:spcBef>
              <a:spcAft>
                <a:spcPct val="0"/>
              </a:spcAft>
              <a:buClr>
                <a:schemeClr val="accent2"/>
              </a:buClr>
              <a:buSzPct val="70000"/>
              <a:buNone/>
              <a:tabLst/>
            </a:pPr>
            <a:r>
              <a:rPr lang="en-US" dirty="0"/>
              <a:t>Space </a:t>
            </a:r>
            <a:endParaRPr kumimoji="0" lang="en-US" sz="2600" b="0" i="0" u="none" strike="noStrike" cap="none" normalizeH="0" baseline="0" dirty="0">
              <a:ln>
                <a:noFill/>
              </a:ln>
              <a:solidFill>
                <a:schemeClr val="tx1"/>
              </a:solidFill>
              <a:effectLst/>
              <a:latin typeface="Arial" charset="0"/>
            </a:endParaRPr>
          </a:p>
        </p:txBody>
      </p:sp>
      <p:sp>
        <p:nvSpPr>
          <p:cNvPr id="9" name="Retângulo 9">
            <a:extLst>
              <a:ext uri="{FF2B5EF4-FFF2-40B4-BE49-F238E27FC236}">
                <a16:creationId xmlns="" xmlns:a16="http://schemas.microsoft.com/office/drawing/2014/main" id="{D770438B-D9C5-4D28-8E39-9B0C24CBDAD6}"/>
              </a:ext>
            </a:extLst>
          </p:cNvPr>
          <p:cNvSpPr/>
          <p:nvPr/>
        </p:nvSpPr>
        <p:spPr bwMode="auto">
          <a:xfrm>
            <a:off x="9267821" y="5709035"/>
            <a:ext cx="172819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ts val="0"/>
              </a:spcBef>
              <a:spcAft>
                <a:spcPct val="0"/>
              </a:spcAft>
              <a:buClr>
                <a:schemeClr val="accent2"/>
              </a:buClr>
              <a:buSzPct val="70000"/>
              <a:buNone/>
              <a:tabLst/>
            </a:pPr>
            <a:r>
              <a:rPr kumimoji="0" lang="en-US" sz="1200" b="0" i="0" u="none" strike="noStrike" cap="none" normalizeH="0" baseline="0" dirty="0">
                <a:ln>
                  <a:noFill/>
                </a:ln>
                <a:solidFill>
                  <a:schemeClr val="tx1"/>
                </a:solidFill>
                <a:effectLst/>
                <a:latin typeface="Arial" charset="0"/>
              </a:rPr>
              <a:t>Byte</a:t>
            </a:r>
            <a:r>
              <a:rPr kumimoji="0" lang="en-US" sz="1200" b="0" i="0" u="none" strike="noStrike" cap="none" normalizeH="0" dirty="0">
                <a:ln>
                  <a:noFill/>
                </a:ln>
                <a:solidFill>
                  <a:schemeClr val="tx1"/>
                </a:solidFill>
                <a:effectLst/>
                <a:latin typeface="Arial" charset="0"/>
              </a:rPr>
              <a:t> 0</a:t>
            </a:r>
            <a:endParaRPr kumimoji="0" lang="en-US" sz="900" b="0" i="0" u="none" strike="noStrike" cap="none" normalizeH="0" baseline="0" dirty="0">
              <a:ln>
                <a:noFill/>
              </a:ln>
              <a:solidFill>
                <a:schemeClr val="tx1"/>
              </a:solidFill>
              <a:effectLst/>
              <a:latin typeface="Arial" charset="0"/>
            </a:endParaRPr>
          </a:p>
        </p:txBody>
      </p:sp>
      <p:sp>
        <p:nvSpPr>
          <p:cNvPr id="10" name="Retângulo 4">
            <a:extLst>
              <a:ext uri="{FF2B5EF4-FFF2-40B4-BE49-F238E27FC236}">
                <a16:creationId xmlns="" xmlns:a16="http://schemas.microsoft.com/office/drawing/2014/main" id="{8A322683-1B18-4B7F-A548-1702FBEA39D6}"/>
              </a:ext>
            </a:extLst>
          </p:cNvPr>
          <p:cNvSpPr/>
          <p:nvPr/>
        </p:nvSpPr>
        <p:spPr bwMode="auto">
          <a:xfrm>
            <a:off x="8403725" y="5709035"/>
            <a:ext cx="2160240" cy="28803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92150" marR="0" indent="-347663"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l"/>
              <a:tabLst/>
            </a:pPr>
            <a:endParaRPr kumimoji="0" lang="en-US" sz="2600" b="0" i="0" u="none" strike="noStrike" cap="none" normalizeH="0" baseline="0">
              <a:ln>
                <a:noFill/>
              </a:ln>
              <a:solidFill>
                <a:schemeClr val="tx1"/>
              </a:solidFill>
              <a:effectLst/>
              <a:latin typeface="Arial" charset="0"/>
            </a:endParaRPr>
          </a:p>
        </p:txBody>
      </p:sp>
      <p:sp>
        <p:nvSpPr>
          <p:cNvPr id="11" name="CaixaDeTexto 13">
            <a:extLst>
              <a:ext uri="{FF2B5EF4-FFF2-40B4-BE49-F238E27FC236}">
                <a16:creationId xmlns="" xmlns:a16="http://schemas.microsoft.com/office/drawing/2014/main" id="{4289A2BE-1F8B-4EBE-8644-FFD3A15CF5E9}"/>
              </a:ext>
            </a:extLst>
          </p:cNvPr>
          <p:cNvSpPr txBox="1"/>
          <p:nvPr/>
        </p:nvSpPr>
        <p:spPr>
          <a:xfrm>
            <a:off x="11212037" y="5709035"/>
            <a:ext cx="389850" cy="246221"/>
          </a:xfrm>
          <a:prstGeom prst="rect">
            <a:avLst/>
          </a:prstGeom>
          <a:noFill/>
        </p:spPr>
        <p:txBody>
          <a:bodyPr wrap="none" rtlCol="0">
            <a:spAutoFit/>
          </a:bodyPr>
          <a:lstStyle/>
          <a:p>
            <a:pPr>
              <a:buNone/>
            </a:pPr>
            <a:r>
              <a:rPr lang="en-US" sz="1000" dirty="0"/>
              <a:t>0x0</a:t>
            </a:r>
          </a:p>
        </p:txBody>
      </p:sp>
      <p:sp>
        <p:nvSpPr>
          <p:cNvPr id="12" name="Retângulo 9">
            <a:extLst>
              <a:ext uri="{FF2B5EF4-FFF2-40B4-BE49-F238E27FC236}">
                <a16:creationId xmlns="" xmlns:a16="http://schemas.microsoft.com/office/drawing/2014/main" id="{DA926EB4-373E-409A-92D0-745D8766917A}"/>
              </a:ext>
            </a:extLst>
          </p:cNvPr>
          <p:cNvSpPr/>
          <p:nvPr/>
        </p:nvSpPr>
        <p:spPr bwMode="auto">
          <a:xfrm>
            <a:off x="9267821" y="668475"/>
            <a:ext cx="172819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ts val="0"/>
              </a:spcBef>
              <a:spcAft>
                <a:spcPct val="0"/>
              </a:spcAft>
              <a:buClr>
                <a:schemeClr val="accent2"/>
              </a:buClr>
              <a:buSzPct val="70000"/>
              <a:buNone/>
              <a:tabLst/>
            </a:pPr>
            <a:r>
              <a:rPr kumimoji="0" lang="en-US" sz="1200" b="0" i="0" u="none" strike="noStrike" cap="none" normalizeH="0" baseline="0" dirty="0">
                <a:ln>
                  <a:noFill/>
                </a:ln>
                <a:solidFill>
                  <a:schemeClr val="tx1"/>
                </a:solidFill>
                <a:effectLst/>
                <a:latin typeface="Arial" charset="0"/>
              </a:rPr>
              <a:t>Byte</a:t>
            </a:r>
            <a:r>
              <a:rPr kumimoji="0" lang="en-US" sz="1200" b="0" i="0" u="none" strike="noStrike" cap="none" normalizeH="0" dirty="0">
                <a:ln>
                  <a:noFill/>
                </a:ln>
                <a:solidFill>
                  <a:schemeClr val="tx1"/>
                </a:solidFill>
                <a:effectLst/>
                <a:latin typeface="Arial" charset="0"/>
              </a:rPr>
              <a:t> </a:t>
            </a:r>
            <a:r>
              <a:rPr kumimoji="0" lang="en-US" sz="1200" b="0" i="0" u="none" strike="noStrike" cap="none" normalizeH="0" dirty="0" err="1">
                <a:ln>
                  <a:noFill/>
                </a:ln>
                <a:solidFill>
                  <a:schemeClr val="tx1"/>
                </a:solidFill>
                <a:effectLst/>
                <a:latin typeface="Arial" charset="0"/>
              </a:rPr>
              <a:t>0xFFFFF</a:t>
            </a:r>
            <a:endParaRPr kumimoji="0" lang="en-US" sz="900" b="0" i="0" u="none" strike="noStrike" cap="none" normalizeH="0" baseline="0" dirty="0">
              <a:ln>
                <a:noFill/>
              </a:ln>
              <a:solidFill>
                <a:schemeClr val="tx1"/>
              </a:solidFill>
              <a:effectLst/>
              <a:latin typeface="Arial" charset="0"/>
            </a:endParaRPr>
          </a:p>
        </p:txBody>
      </p:sp>
      <p:sp>
        <p:nvSpPr>
          <p:cNvPr id="13" name="CaixaDeTexto 15">
            <a:extLst>
              <a:ext uri="{FF2B5EF4-FFF2-40B4-BE49-F238E27FC236}">
                <a16:creationId xmlns="" xmlns:a16="http://schemas.microsoft.com/office/drawing/2014/main" id="{61FF27AB-71F1-4792-AE81-310C372B4D98}"/>
              </a:ext>
            </a:extLst>
          </p:cNvPr>
          <p:cNvSpPr txBox="1"/>
          <p:nvPr/>
        </p:nvSpPr>
        <p:spPr>
          <a:xfrm>
            <a:off x="11140029" y="668475"/>
            <a:ext cx="712054" cy="246221"/>
          </a:xfrm>
          <a:prstGeom prst="rect">
            <a:avLst/>
          </a:prstGeom>
          <a:noFill/>
        </p:spPr>
        <p:txBody>
          <a:bodyPr wrap="none" rtlCol="0">
            <a:spAutoFit/>
          </a:bodyPr>
          <a:lstStyle/>
          <a:p>
            <a:pPr>
              <a:buNone/>
            </a:pPr>
            <a:r>
              <a:rPr lang="en-US" sz="1000" dirty="0" err="1"/>
              <a:t>0xFFFFF</a:t>
            </a:r>
            <a:endParaRPr lang="en-US" sz="1000" dirty="0"/>
          </a:p>
        </p:txBody>
      </p:sp>
      <p:sp>
        <p:nvSpPr>
          <p:cNvPr id="14" name="Retângulo 9">
            <a:extLst>
              <a:ext uri="{FF2B5EF4-FFF2-40B4-BE49-F238E27FC236}">
                <a16:creationId xmlns="" xmlns:a16="http://schemas.microsoft.com/office/drawing/2014/main" id="{2D8CCEFC-DFD1-4E7A-967E-B4D6440BD655}"/>
              </a:ext>
            </a:extLst>
          </p:cNvPr>
          <p:cNvSpPr/>
          <p:nvPr/>
        </p:nvSpPr>
        <p:spPr bwMode="auto">
          <a:xfrm>
            <a:off x="9280161" y="964763"/>
            <a:ext cx="172819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ts val="0"/>
              </a:spcBef>
              <a:spcAft>
                <a:spcPct val="0"/>
              </a:spcAft>
              <a:buClr>
                <a:schemeClr val="accent2"/>
              </a:buClr>
              <a:buSzPct val="70000"/>
              <a:buNone/>
              <a:tabLst/>
            </a:pPr>
            <a:r>
              <a:rPr kumimoji="0" lang="en-US" sz="1200" b="0" i="0" u="none" strike="noStrike" cap="none" normalizeH="0" baseline="0" dirty="0">
                <a:ln>
                  <a:noFill/>
                </a:ln>
                <a:solidFill>
                  <a:schemeClr val="tx1"/>
                </a:solidFill>
                <a:effectLst/>
                <a:latin typeface="Arial" charset="0"/>
              </a:rPr>
              <a:t>Byte</a:t>
            </a:r>
            <a:r>
              <a:rPr kumimoji="0" lang="en-US" sz="1200" b="0" i="0" u="none" strike="noStrike" cap="none" normalizeH="0" dirty="0">
                <a:ln>
                  <a:noFill/>
                </a:ln>
                <a:solidFill>
                  <a:schemeClr val="tx1"/>
                </a:solidFill>
                <a:effectLst/>
                <a:latin typeface="Arial" charset="0"/>
              </a:rPr>
              <a:t> </a:t>
            </a:r>
            <a:r>
              <a:rPr kumimoji="0" lang="en-US" sz="1200" b="0" i="0" u="none" strike="noStrike" cap="none" normalizeH="0" dirty="0" err="1">
                <a:ln>
                  <a:noFill/>
                </a:ln>
                <a:solidFill>
                  <a:schemeClr val="tx1"/>
                </a:solidFill>
                <a:effectLst/>
                <a:latin typeface="Arial" charset="0"/>
              </a:rPr>
              <a:t>0xFFFFE</a:t>
            </a:r>
            <a:endParaRPr kumimoji="0" lang="en-US" sz="900" b="0" i="0" u="none" strike="noStrike" cap="none" normalizeH="0" baseline="0" dirty="0">
              <a:ln>
                <a:noFill/>
              </a:ln>
              <a:solidFill>
                <a:schemeClr val="tx1"/>
              </a:solidFill>
              <a:effectLst/>
              <a:latin typeface="Arial" charset="0"/>
            </a:endParaRPr>
          </a:p>
        </p:txBody>
      </p:sp>
      <p:sp>
        <p:nvSpPr>
          <p:cNvPr id="15" name="Retângulo 9">
            <a:extLst>
              <a:ext uri="{FF2B5EF4-FFF2-40B4-BE49-F238E27FC236}">
                <a16:creationId xmlns="" xmlns:a16="http://schemas.microsoft.com/office/drawing/2014/main" id="{6B6C7B8C-DE8F-4D2E-9AC4-80B643AA63BD}"/>
              </a:ext>
            </a:extLst>
          </p:cNvPr>
          <p:cNvSpPr/>
          <p:nvPr/>
        </p:nvSpPr>
        <p:spPr bwMode="auto">
          <a:xfrm>
            <a:off x="9277438" y="1243805"/>
            <a:ext cx="172819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ts val="0"/>
              </a:spcBef>
              <a:spcAft>
                <a:spcPct val="0"/>
              </a:spcAft>
              <a:buClr>
                <a:schemeClr val="accent2"/>
              </a:buClr>
              <a:buSzPct val="70000"/>
              <a:buNone/>
              <a:tabLst/>
            </a:pPr>
            <a:r>
              <a:rPr kumimoji="0" lang="en-US" sz="1200" b="0" i="0" u="none" strike="noStrike" cap="none" normalizeH="0" baseline="0" dirty="0">
                <a:ln>
                  <a:noFill/>
                </a:ln>
                <a:solidFill>
                  <a:schemeClr val="tx1"/>
                </a:solidFill>
                <a:effectLst/>
                <a:latin typeface="Arial" charset="0"/>
              </a:rPr>
              <a:t>Byte</a:t>
            </a:r>
            <a:r>
              <a:rPr kumimoji="0" lang="en-US" sz="1200" b="0" i="0" u="none" strike="noStrike" cap="none" normalizeH="0" dirty="0">
                <a:ln>
                  <a:noFill/>
                </a:ln>
                <a:solidFill>
                  <a:schemeClr val="tx1"/>
                </a:solidFill>
                <a:effectLst/>
                <a:latin typeface="Arial" charset="0"/>
              </a:rPr>
              <a:t> </a:t>
            </a:r>
            <a:r>
              <a:rPr kumimoji="0" lang="en-US" sz="1200" b="0" i="0" u="none" strike="noStrike" cap="none" normalizeH="0" dirty="0" err="1">
                <a:ln>
                  <a:noFill/>
                </a:ln>
                <a:solidFill>
                  <a:schemeClr val="tx1"/>
                </a:solidFill>
                <a:effectLst/>
                <a:latin typeface="Arial" charset="0"/>
              </a:rPr>
              <a:t>0xFFFFD</a:t>
            </a:r>
            <a:endParaRPr kumimoji="0" lang="en-US" sz="900" b="0" i="0" u="none" strike="noStrike" cap="none" normalizeH="0" baseline="0" dirty="0">
              <a:ln>
                <a:noFill/>
              </a:ln>
              <a:solidFill>
                <a:schemeClr val="tx1"/>
              </a:solidFill>
              <a:effectLst/>
              <a:latin typeface="Arial" charset="0"/>
            </a:endParaRPr>
          </a:p>
        </p:txBody>
      </p:sp>
      <p:sp>
        <p:nvSpPr>
          <p:cNvPr id="16" name="Retângulo 9">
            <a:extLst>
              <a:ext uri="{FF2B5EF4-FFF2-40B4-BE49-F238E27FC236}">
                <a16:creationId xmlns="" xmlns:a16="http://schemas.microsoft.com/office/drawing/2014/main" id="{98B2758D-F34E-4B47-9A9D-33791E746CD1}"/>
              </a:ext>
            </a:extLst>
          </p:cNvPr>
          <p:cNvSpPr/>
          <p:nvPr/>
        </p:nvSpPr>
        <p:spPr bwMode="auto">
          <a:xfrm>
            <a:off x="9277438" y="5412747"/>
            <a:ext cx="172819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ts val="0"/>
              </a:spcBef>
              <a:spcAft>
                <a:spcPct val="0"/>
              </a:spcAft>
              <a:buClr>
                <a:schemeClr val="accent2"/>
              </a:buClr>
              <a:buSzPct val="70000"/>
              <a:buNone/>
              <a:tabLst/>
            </a:pPr>
            <a:r>
              <a:rPr kumimoji="0" lang="en-US" sz="1200" b="0" i="0" u="none" strike="noStrike" cap="none" normalizeH="0" baseline="0" dirty="0">
                <a:ln>
                  <a:noFill/>
                </a:ln>
                <a:solidFill>
                  <a:schemeClr val="tx1"/>
                </a:solidFill>
                <a:effectLst/>
                <a:latin typeface="Arial" charset="0"/>
              </a:rPr>
              <a:t>Byte</a:t>
            </a:r>
            <a:r>
              <a:rPr kumimoji="0" lang="en-US" sz="1200" b="0" i="0" u="none" strike="noStrike" cap="none" normalizeH="0" dirty="0">
                <a:ln>
                  <a:noFill/>
                </a:ln>
                <a:solidFill>
                  <a:schemeClr val="tx1"/>
                </a:solidFill>
                <a:effectLst/>
                <a:latin typeface="Arial" charset="0"/>
              </a:rPr>
              <a:t> 1</a:t>
            </a:r>
            <a:endParaRPr kumimoji="0" lang="en-US" sz="900" b="0" i="0" u="none" strike="noStrike" cap="none" normalizeH="0" baseline="0" dirty="0">
              <a:ln>
                <a:noFill/>
              </a:ln>
              <a:solidFill>
                <a:schemeClr val="tx1"/>
              </a:solidFill>
              <a:effectLst/>
              <a:latin typeface="Arial" charset="0"/>
            </a:endParaRPr>
          </a:p>
        </p:txBody>
      </p:sp>
      <p:sp>
        <p:nvSpPr>
          <p:cNvPr id="17" name="TextBox 16">
            <a:extLst>
              <a:ext uri="{FF2B5EF4-FFF2-40B4-BE49-F238E27FC236}">
                <a16:creationId xmlns="" xmlns:a16="http://schemas.microsoft.com/office/drawing/2014/main" id="{14CFB785-F803-40F8-A9B6-633F0B46C6A4}"/>
              </a:ext>
            </a:extLst>
          </p:cNvPr>
          <p:cNvSpPr txBox="1"/>
          <p:nvPr/>
        </p:nvSpPr>
        <p:spPr>
          <a:xfrm>
            <a:off x="5547510" y="2955462"/>
            <a:ext cx="2981907" cy="2308324"/>
          </a:xfrm>
          <a:prstGeom prst="rect">
            <a:avLst/>
          </a:prstGeom>
          <a:noFill/>
        </p:spPr>
        <p:txBody>
          <a:bodyPr wrap="none" rtlCol="0">
            <a:spAutoFit/>
          </a:bodyPr>
          <a:lstStyle/>
          <a:p>
            <a:r>
              <a:rPr lang="en-US" sz="1600" dirty="0"/>
              <a:t>2</a:t>
            </a:r>
            <a:r>
              <a:rPr lang="en-US" sz="1600" baseline="30000" dirty="0"/>
              <a:t>20</a:t>
            </a:r>
            <a:r>
              <a:rPr lang="en-US" sz="1600" dirty="0"/>
              <a:t> = 1,048,576 </a:t>
            </a:r>
          </a:p>
          <a:p>
            <a:r>
              <a:rPr lang="en-US" sz="1600" dirty="0"/>
              <a:t>      = 1 Mega</a:t>
            </a:r>
          </a:p>
          <a:p>
            <a:r>
              <a:rPr lang="en-US" sz="1600" dirty="0"/>
              <a:t>addressable locations</a:t>
            </a:r>
          </a:p>
          <a:p>
            <a:endParaRPr lang="en-US" sz="1600" dirty="0"/>
          </a:p>
          <a:p>
            <a:r>
              <a:rPr lang="en-US" sz="1600" dirty="0"/>
              <a:t>each location holds 8 bits</a:t>
            </a:r>
          </a:p>
          <a:p>
            <a:endParaRPr lang="en-US" sz="1600" dirty="0"/>
          </a:p>
          <a:p>
            <a:r>
              <a:rPr lang="en-US" sz="1600" dirty="0"/>
              <a:t>hence, total storage is 1 Mbyte</a:t>
            </a:r>
          </a:p>
          <a:p>
            <a:r>
              <a:rPr lang="en-US" sz="1600" dirty="0"/>
              <a:t>corresponding to a vector of </a:t>
            </a:r>
            <a:br>
              <a:rPr lang="en-US" sz="1600" dirty="0"/>
            </a:br>
            <a:r>
              <a:rPr lang="en-US" sz="1600" dirty="0"/>
              <a:t>1,048,576 8-bit cells</a:t>
            </a:r>
            <a:endParaRPr lang="pt-BR" sz="1600" dirty="0"/>
          </a:p>
        </p:txBody>
      </p:sp>
      <p:sp>
        <p:nvSpPr>
          <p:cNvPr id="18" name="TextBox 17">
            <a:extLst>
              <a:ext uri="{FF2B5EF4-FFF2-40B4-BE49-F238E27FC236}">
                <a16:creationId xmlns="" xmlns:a16="http://schemas.microsoft.com/office/drawing/2014/main" id="{520E3CEC-824A-405E-8F87-D6217192247E}"/>
              </a:ext>
            </a:extLst>
          </p:cNvPr>
          <p:cNvSpPr txBox="1"/>
          <p:nvPr/>
        </p:nvSpPr>
        <p:spPr>
          <a:xfrm>
            <a:off x="3039129" y="2038014"/>
            <a:ext cx="1569660" cy="369332"/>
          </a:xfrm>
          <a:prstGeom prst="rect">
            <a:avLst/>
          </a:prstGeom>
          <a:noFill/>
        </p:spPr>
        <p:txBody>
          <a:bodyPr wrap="none" rtlCol="0">
            <a:spAutoFit/>
          </a:bodyPr>
          <a:lstStyle/>
          <a:p>
            <a:r>
              <a:rPr lang="en-US" dirty="0">
                <a:solidFill>
                  <a:srgbClr val="FF0000"/>
                </a:solidFill>
              </a:rPr>
              <a:t>Physical view</a:t>
            </a:r>
            <a:endParaRPr lang="pt-BR" dirty="0">
              <a:solidFill>
                <a:srgbClr val="FF0000"/>
              </a:solidFill>
            </a:endParaRPr>
          </a:p>
        </p:txBody>
      </p:sp>
      <p:sp>
        <p:nvSpPr>
          <p:cNvPr id="19" name="TextBox 18">
            <a:extLst>
              <a:ext uri="{FF2B5EF4-FFF2-40B4-BE49-F238E27FC236}">
                <a16:creationId xmlns="" xmlns:a16="http://schemas.microsoft.com/office/drawing/2014/main" id="{4E7C7D0F-049E-4746-8CAF-F47E22455D8E}"/>
              </a:ext>
            </a:extLst>
          </p:cNvPr>
          <p:cNvSpPr txBox="1"/>
          <p:nvPr/>
        </p:nvSpPr>
        <p:spPr>
          <a:xfrm>
            <a:off x="9483845" y="278993"/>
            <a:ext cx="1441420" cy="369332"/>
          </a:xfrm>
          <a:prstGeom prst="rect">
            <a:avLst/>
          </a:prstGeom>
          <a:noFill/>
        </p:spPr>
        <p:txBody>
          <a:bodyPr wrap="none" rtlCol="0">
            <a:spAutoFit/>
          </a:bodyPr>
          <a:lstStyle/>
          <a:p>
            <a:r>
              <a:rPr lang="en-US" dirty="0">
                <a:solidFill>
                  <a:srgbClr val="FF0000"/>
                </a:solidFill>
              </a:rPr>
              <a:t>Logical view</a:t>
            </a:r>
            <a:endParaRPr lang="pt-BR" dirty="0">
              <a:solidFill>
                <a:srgbClr val="FF0000"/>
              </a:solidFill>
            </a:endParaRPr>
          </a:p>
        </p:txBody>
      </p:sp>
    </p:spTree>
    <p:extLst>
      <p:ext uri="{BB962C8B-B14F-4D97-AF65-F5344CB8AC3E}">
        <p14:creationId xmlns:p14="http://schemas.microsoft.com/office/powerpoint/2010/main" val="21564253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memory – concept</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5123944" cy="2375522"/>
          </a:xfrm>
        </p:spPr>
        <p:txBody>
          <a:bodyPr/>
          <a:lstStyle/>
          <a:p>
            <a:pPr>
              <a:lnSpc>
                <a:spcPct val="150000"/>
              </a:lnSpc>
            </a:pPr>
            <a:r>
              <a:rPr lang="en-US" dirty="0"/>
              <a:t>From an external perspective, e.g. the perspective of the processor. This device is an array of 2</a:t>
            </a:r>
            <a:r>
              <a:rPr lang="en-US" baseline="30000" dirty="0"/>
              <a:t>20 </a:t>
            </a:r>
            <a:r>
              <a:rPr lang="en-US" dirty="0"/>
              <a:t>locations of 8 bits each. </a:t>
            </a:r>
            <a:br>
              <a:rPr lang="en-US" dirty="0"/>
            </a:br>
            <a:r>
              <a:rPr lang="en-US" dirty="0"/>
              <a:t>Hence, the size of the memory is 1 </a:t>
            </a:r>
            <a:r>
              <a:rPr lang="en-US" dirty="0" err="1"/>
              <a:t>MByte</a:t>
            </a:r>
            <a:r>
              <a:rPr lang="en-US" dirty="0"/>
              <a:t> (1,048,576) and the width is 8 bits. Or, 1 M x 8 bits resulting in 8 </a:t>
            </a:r>
            <a:r>
              <a:rPr lang="en-US" dirty="0" err="1"/>
              <a:t>Mbits</a:t>
            </a:r>
            <a:r>
              <a:rPr lang="en-US" dirty="0"/>
              <a:t> of total storage capacity.</a:t>
            </a:r>
          </a:p>
          <a:p>
            <a:pPr>
              <a:lnSpc>
                <a:spcPct val="150000"/>
              </a:lnSpc>
            </a:pPr>
            <a:endParaRPr lang="en-US" dirty="0"/>
          </a:p>
          <a:p>
            <a:pPr>
              <a:lnSpc>
                <a:spcPct val="150000"/>
              </a:lnSpc>
            </a:pPr>
            <a:r>
              <a:rPr lang="en-US" dirty="0"/>
              <a:t>Internally the organization is different. Possibly this memory is organized as a matrix of 1024 line and 1024 columns with 8 bits in each position. Resulting in the capacity of 1024 x 1024 x 8 = 8 </a:t>
            </a:r>
            <a:r>
              <a:rPr lang="en-US" dirty="0" err="1"/>
              <a:t>Mbits</a:t>
            </a:r>
            <a:r>
              <a:rPr lang="en-US" dirty="0"/>
              <a:t>.</a:t>
            </a:r>
          </a:p>
        </p:txBody>
      </p:sp>
      <p:sp>
        <p:nvSpPr>
          <p:cNvPr id="5" name="TextBox 4">
            <a:extLst>
              <a:ext uri="{FF2B5EF4-FFF2-40B4-BE49-F238E27FC236}">
                <a16:creationId xmlns="" xmlns:a16="http://schemas.microsoft.com/office/drawing/2014/main" id="{3B90D02E-01B7-43D4-8AEF-4A523AA51A4A}"/>
              </a:ext>
            </a:extLst>
          </p:cNvPr>
          <p:cNvSpPr txBox="1"/>
          <p:nvPr/>
        </p:nvSpPr>
        <p:spPr>
          <a:xfrm>
            <a:off x="10050105" y="5997067"/>
            <a:ext cx="1428340" cy="307777"/>
          </a:xfrm>
          <a:prstGeom prst="rect">
            <a:avLst/>
          </a:prstGeom>
          <a:noFill/>
        </p:spPr>
        <p:txBody>
          <a:bodyPr wrap="none" rtlCol="0">
            <a:spAutoFit/>
          </a:bodyPr>
          <a:lstStyle/>
          <a:p>
            <a:r>
              <a:rPr lang="en-US" sz="1400" dirty="0"/>
              <a:t>source: Authors</a:t>
            </a:r>
            <a:endParaRPr lang="pt-BR" sz="1400" dirty="0"/>
          </a:p>
        </p:txBody>
      </p:sp>
      <p:pic>
        <p:nvPicPr>
          <p:cNvPr id="20" name="Picture 19">
            <a:extLst>
              <a:ext uri="{FF2B5EF4-FFF2-40B4-BE49-F238E27FC236}">
                <a16:creationId xmlns="" xmlns:a16="http://schemas.microsoft.com/office/drawing/2014/main" id="{6BB76E4B-7147-468B-BBA4-AA6639B54DC4}"/>
              </a:ext>
            </a:extLst>
          </p:cNvPr>
          <p:cNvPicPr>
            <a:picLocks noChangeAspect="1"/>
          </p:cNvPicPr>
          <p:nvPr/>
        </p:nvPicPr>
        <p:blipFill>
          <a:blip r:embed="rId3"/>
          <a:stretch>
            <a:fillRect/>
          </a:stretch>
        </p:blipFill>
        <p:spPr>
          <a:xfrm>
            <a:off x="5892665" y="2348880"/>
            <a:ext cx="2956816" cy="3279932"/>
          </a:xfrm>
          <a:prstGeom prst="rect">
            <a:avLst/>
          </a:prstGeom>
        </p:spPr>
      </p:pic>
      <p:grpSp>
        <p:nvGrpSpPr>
          <p:cNvPr id="22" name="Group 21">
            <a:extLst>
              <a:ext uri="{FF2B5EF4-FFF2-40B4-BE49-F238E27FC236}">
                <a16:creationId xmlns="" xmlns:a16="http://schemas.microsoft.com/office/drawing/2014/main" id="{B728E5DE-FE27-4C8D-916B-FDF80B6DA477}"/>
              </a:ext>
            </a:extLst>
          </p:cNvPr>
          <p:cNvGrpSpPr/>
          <p:nvPr/>
        </p:nvGrpSpPr>
        <p:grpSpPr>
          <a:xfrm>
            <a:off x="9279518" y="342031"/>
            <a:ext cx="2584262" cy="5328592"/>
            <a:chOff x="8616280" y="764704"/>
            <a:chExt cx="2584262" cy="5328592"/>
          </a:xfrm>
        </p:grpSpPr>
        <p:sp>
          <p:nvSpPr>
            <p:cNvPr id="23" name="Retângulo 3">
              <a:extLst>
                <a:ext uri="{FF2B5EF4-FFF2-40B4-BE49-F238E27FC236}">
                  <a16:creationId xmlns="" xmlns:a16="http://schemas.microsoft.com/office/drawing/2014/main" id="{B12BC38E-DF1D-4E98-A61F-5CFD66AF729D}"/>
                </a:ext>
              </a:extLst>
            </p:cNvPr>
            <p:cNvSpPr/>
            <p:nvPr/>
          </p:nvSpPr>
          <p:spPr bwMode="auto">
            <a:xfrm>
              <a:off x="8616280" y="764704"/>
              <a:ext cx="1728192" cy="5328592"/>
            </a:xfrm>
            <a:prstGeom prst="rect">
              <a:avLst/>
            </a:prstGeom>
            <a:solidFill>
              <a:schemeClr val="tx2">
                <a:lumMod val="20000"/>
                <a:lumOff val="8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ts val="0"/>
                </a:spcBef>
                <a:spcAft>
                  <a:spcPct val="0"/>
                </a:spcAft>
                <a:buClr>
                  <a:schemeClr val="accent2"/>
                </a:buClr>
                <a:buSzPct val="70000"/>
                <a:buNone/>
                <a:tabLst/>
              </a:pPr>
              <a:r>
                <a:rPr lang="en-US" dirty="0"/>
                <a:t>1 </a:t>
              </a:r>
              <a:r>
                <a:rPr lang="en-US" dirty="0" err="1"/>
                <a:t>MByte</a:t>
              </a:r>
              <a:r>
                <a:rPr lang="en-US" dirty="0"/>
                <a:t/>
              </a:r>
              <a:br>
                <a:rPr lang="en-US" dirty="0"/>
              </a:br>
              <a:r>
                <a:rPr lang="en-US" dirty="0"/>
                <a:t>Addressing </a:t>
              </a:r>
            </a:p>
            <a:p>
              <a:pPr marR="0" algn="ctr" defTabSz="914400" rtl="0" eaLnBrk="1" fontAlgn="base" latinLnBrk="0" hangingPunct="1">
                <a:lnSpc>
                  <a:spcPct val="100000"/>
                </a:lnSpc>
                <a:spcBef>
                  <a:spcPts val="0"/>
                </a:spcBef>
                <a:spcAft>
                  <a:spcPct val="0"/>
                </a:spcAft>
                <a:buClr>
                  <a:schemeClr val="accent2"/>
                </a:buClr>
                <a:buSzPct val="70000"/>
                <a:buNone/>
                <a:tabLst/>
              </a:pPr>
              <a:r>
                <a:rPr lang="en-US" dirty="0"/>
                <a:t>Space </a:t>
              </a:r>
              <a:endParaRPr kumimoji="0" lang="en-US" sz="2600" b="0" i="0" u="none" strike="noStrike" cap="none" normalizeH="0" baseline="0" dirty="0">
                <a:ln>
                  <a:noFill/>
                </a:ln>
                <a:solidFill>
                  <a:schemeClr val="tx1"/>
                </a:solidFill>
                <a:effectLst/>
                <a:latin typeface="Arial" charset="0"/>
              </a:endParaRPr>
            </a:p>
          </p:txBody>
        </p:sp>
        <p:sp>
          <p:nvSpPr>
            <p:cNvPr id="24" name="Retângulo 9">
              <a:extLst>
                <a:ext uri="{FF2B5EF4-FFF2-40B4-BE49-F238E27FC236}">
                  <a16:creationId xmlns="" xmlns:a16="http://schemas.microsoft.com/office/drawing/2014/main" id="{4605729E-FCD8-40CC-830D-A8B9687AF7C8}"/>
                </a:ext>
              </a:extLst>
            </p:cNvPr>
            <p:cNvSpPr/>
            <p:nvPr/>
          </p:nvSpPr>
          <p:spPr bwMode="auto">
            <a:xfrm>
              <a:off x="8616280" y="5805264"/>
              <a:ext cx="172819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ts val="0"/>
                </a:spcBef>
                <a:spcAft>
                  <a:spcPct val="0"/>
                </a:spcAft>
                <a:buClr>
                  <a:schemeClr val="accent2"/>
                </a:buClr>
                <a:buSzPct val="70000"/>
                <a:buNone/>
                <a:tabLst/>
              </a:pPr>
              <a:r>
                <a:rPr kumimoji="0" lang="en-US" sz="1200" b="0" i="0" u="none" strike="noStrike" cap="none" normalizeH="0" baseline="0" dirty="0">
                  <a:ln>
                    <a:noFill/>
                  </a:ln>
                  <a:solidFill>
                    <a:schemeClr val="tx1"/>
                  </a:solidFill>
                  <a:effectLst/>
                  <a:latin typeface="Arial" charset="0"/>
                </a:rPr>
                <a:t>Byte</a:t>
              </a:r>
              <a:r>
                <a:rPr kumimoji="0" lang="en-US" sz="1200" b="0" i="0" u="none" strike="noStrike" cap="none" normalizeH="0" dirty="0">
                  <a:ln>
                    <a:noFill/>
                  </a:ln>
                  <a:solidFill>
                    <a:schemeClr val="tx1"/>
                  </a:solidFill>
                  <a:effectLst/>
                  <a:latin typeface="Arial" charset="0"/>
                </a:rPr>
                <a:t> 0</a:t>
              </a:r>
              <a:endParaRPr kumimoji="0" lang="en-US" sz="900" b="0" i="0" u="none" strike="noStrike" cap="none" normalizeH="0" baseline="0" dirty="0">
                <a:ln>
                  <a:noFill/>
                </a:ln>
                <a:solidFill>
                  <a:schemeClr val="tx1"/>
                </a:solidFill>
                <a:effectLst/>
                <a:latin typeface="Arial" charset="0"/>
              </a:endParaRPr>
            </a:p>
          </p:txBody>
        </p:sp>
        <p:sp>
          <p:nvSpPr>
            <p:cNvPr id="25" name="CaixaDeTexto 13">
              <a:extLst>
                <a:ext uri="{FF2B5EF4-FFF2-40B4-BE49-F238E27FC236}">
                  <a16:creationId xmlns="" xmlns:a16="http://schemas.microsoft.com/office/drawing/2014/main" id="{DA4DC140-BCCB-45AE-8F25-B5F833DAAC82}"/>
                </a:ext>
              </a:extLst>
            </p:cNvPr>
            <p:cNvSpPr txBox="1"/>
            <p:nvPr/>
          </p:nvSpPr>
          <p:spPr>
            <a:xfrm>
              <a:off x="10560496" y="5805264"/>
              <a:ext cx="389850" cy="246221"/>
            </a:xfrm>
            <a:prstGeom prst="rect">
              <a:avLst/>
            </a:prstGeom>
            <a:noFill/>
          </p:spPr>
          <p:txBody>
            <a:bodyPr wrap="none" rtlCol="0">
              <a:spAutoFit/>
            </a:bodyPr>
            <a:lstStyle/>
            <a:p>
              <a:pPr>
                <a:buNone/>
              </a:pPr>
              <a:r>
                <a:rPr lang="en-US" sz="1000" dirty="0"/>
                <a:t>0x0</a:t>
              </a:r>
            </a:p>
          </p:txBody>
        </p:sp>
        <p:sp>
          <p:nvSpPr>
            <p:cNvPr id="26" name="Retângulo 9">
              <a:extLst>
                <a:ext uri="{FF2B5EF4-FFF2-40B4-BE49-F238E27FC236}">
                  <a16:creationId xmlns="" xmlns:a16="http://schemas.microsoft.com/office/drawing/2014/main" id="{E91B956B-9546-49F1-8213-F23728D6583F}"/>
                </a:ext>
              </a:extLst>
            </p:cNvPr>
            <p:cNvSpPr/>
            <p:nvPr/>
          </p:nvSpPr>
          <p:spPr bwMode="auto">
            <a:xfrm>
              <a:off x="8616280" y="764704"/>
              <a:ext cx="172819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ts val="0"/>
                </a:spcBef>
                <a:spcAft>
                  <a:spcPct val="0"/>
                </a:spcAft>
                <a:buClr>
                  <a:schemeClr val="accent2"/>
                </a:buClr>
                <a:buSzPct val="70000"/>
                <a:buNone/>
                <a:tabLst/>
              </a:pPr>
              <a:r>
                <a:rPr kumimoji="0" lang="en-US" sz="1200" b="0" i="0" u="none" strike="noStrike" cap="none" normalizeH="0" baseline="0" dirty="0">
                  <a:ln>
                    <a:noFill/>
                  </a:ln>
                  <a:solidFill>
                    <a:schemeClr val="tx1"/>
                  </a:solidFill>
                  <a:effectLst/>
                  <a:latin typeface="Arial" charset="0"/>
                </a:rPr>
                <a:t>Byte</a:t>
              </a:r>
              <a:r>
                <a:rPr kumimoji="0" lang="en-US" sz="1200" b="0" i="0" u="none" strike="noStrike" cap="none" normalizeH="0" dirty="0">
                  <a:ln>
                    <a:noFill/>
                  </a:ln>
                  <a:solidFill>
                    <a:schemeClr val="tx1"/>
                  </a:solidFill>
                  <a:effectLst/>
                  <a:latin typeface="Arial" charset="0"/>
                </a:rPr>
                <a:t> </a:t>
              </a:r>
              <a:r>
                <a:rPr kumimoji="0" lang="en-US" sz="1200" b="0" i="0" u="none" strike="noStrike" cap="none" normalizeH="0" dirty="0" err="1">
                  <a:ln>
                    <a:noFill/>
                  </a:ln>
                  <a:solidFill>
                    <a:schemeClr val="tx1"/>
                  </a:solidFill>
                  <a:effectLst/>
                  <a:latin typeface="Arial" charset="0"/>
                </a:rPr>
                <a:t>0xFFFFF</a:t>
              </a:r>
              <a:endParaRPr kumimoji="0" lang="en-US" sz="900" b="0" i="0" u="none" strike="noStrike" cap="none" normalizeH="0" baseline="0" dirty="0">
                <a:ln>
                  <a:noFill/>
                </a:ln>
                <a:solidFill>
                  <a:schemeClr val="tx1"/>
                </a:solidFill>
                <a:effectLst/>
                <a:latin typeface="Arial" charset="0"/>
              </a:endParaRPr>
            </a:p>
          </p:txBody>
        </p:sp>
        <p:sp>
          <p:nvSpPr>
            <p:cNvPr id="27" name="CaixaDeTexto 15">
              <a:extLst>
                <a:ext uri="{FF2B5EF4-FFF2-40B4-BE49-F238E27FC236}">
                  <a16:creationId xmlns="" xmlns:a16="http://schemas.microsoft.com/office/drawing/2014/main" id="{782B7491-B5B1-4E07-B677-6272B09CB41C}"/>
                </a:ext>
              </a:extLst>
            </p:cNvPr>
            <p:cNvSpPr txBox="1"/>
            <p:nvPr/>
          </p:nvSpPr>
          <p:spPr>
            <a:xfrm>
              <a:off x="10488488" y="764704"/>
              <a:ext cx="712054" cy="246221"/>
            </a:xfrm>
            <a:prstGeom prst="rect">
              <a:avLst/>
            </a:prstGeom>
            <a:noFill/>
          </p:spPr>
          <p:txBody>
            <a:bodyPr wrap="none" rtlCol="0">
              <a:spAutoFit/>
            </a:bodyPr>
            <a:lstStyle/>
            <a:p>
              <a:pPr>
                <a:buNone/>
              </a:pPr>
              <a:r>
                <a:rPr lang="en-US" sz="1000" dirty="0" err="1"/>
                <a:t>0xFFFFF</a:t>
              </a:r>
              <a:endParaRPr lang="en-US" sz="1000" dirty="0"/>
            </a:p>
          </p:txBody>
        </p:sp>
        <p:sp>
          <p:nvSpPr>
            <p:cNvPr id="28" name="Retângulo 9">
              <a:extLst>
                <a:ext uri="{FF2B5EF4-FFF2-40B4-BE49-F238E27FC236}">
                  <a16:creationId xmlns="" xmlns:a16="http://schemas.microsoft.com/office/drawing/2014/main" id="{ADA6AAD6-4319-41E5-A7D6-CCA991CB7948}"/>
                </a:ext>
              </a:extLst>
            </p:cNvPr>
            <p:cNvSpPr/>
            <p:nvPr/>
          </p:nvSpPr>
          <p:spPr bwMode="auto">
            <a:xfrm>
              <a:off x="8628620" y="1060992"/>
              <a:ext cx="172819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ts val="0"/>
                </a:spcBef>
                <a:spcAft>
                  <a:spcPct val="0"/>
                </a:spcAft>
                <a:buClr>
                  <a:schemeClr val="accent2"/>
                </a:buClr>
                <a:buSzPct val="70000"/>
                <a:buNone/>
                <a:tabLst/>
              </a:pPr>
              <a:r>
                <a:rPr kumimoji="0" lang="en-US" sz="1200" b="0" i="0" u="none" strike="noStrike" cap="none" normalizeH="0" baseline="0" dirty="0">
                  <a:ln>
                    <a:noFill/>
                  </a:ln>
                  <a:solidFill>
                    <a:schemeClr val="tx1"/>
                  </a:solidFill>
                  <a:effectLst/>
                  <a:latin typeface="Arial" charset="0"/>
                </a:rPr>
                <a:t>Byte</a:t>
              </a:r>
              <a:r>
                <a:rPr kumimoji="0" lang="en-US" sz="1200" b="0" i="0" u="none" strike="noStrike" cap="none" normalizeH="0" dirty="0">
                  <a:ln>
                    <a:noFill/>
                  </a:ln>
                  <a:solidFill>
                    <a:schemeClr val="tx1"/>
                  </a:solidFill>
                  <a:effectLst/>
                  <a:latin typeface="Arial" charset="0"/>
                </a:rPr>
                <a:t> </a:t>
              </a:r>
              <a:r>
                <a:rPr kumimoji="0" lang="en-US" sz="1200" b="0" i="0" u="none" strike="noStrike" cap="none" normalizeH="0" dirty="0" err="1">
                  <a:ln>
                    <a:noFill/>
                  </a:ln>
                  <a:solidFill>
                    <a:schemeClr val="tx1"/>
                  </a:solidFill>
                  <a:effectLst/>
                  <a:latin typeface="Arial" charset="0"/>
                </a:rPr>
                <a:t>0xFFFFE</a:t>
              </a:r>
              <a:endParaRPr kumimoji="0" lang="en-US" sz="900" b="0" i="0" u="none" strike="noStrike" cap="none" normalizeH="0" baseline="0" dirty="0">
                <a:ln>
                  <a:noFill/>
                </a:ln>
                <a:solidFill>
                  <a:schemeClr val="tx1"/>
                </a:solidFill>
                <a:effectLst/>
                <a:latin typeface="Arial" charset="0"/>
              </a:endParaRPr>
            </a:p>
          </p:txBody>
        </p:sp>
        <p:sp>
          <p:nvSpPr>
            <p:cNvPr id="29" name="Retângulo 9">
              <a:extLst>
                <a:ext uri="{FF2B5EF4-FFF2-40B4-BE49-F238E27FC236}">
                  <a16:creationId xmlns="" xmlns:a16="http://schemas.microsoft.com/office/drawing/2014/main" id="{54626A0B-191F-401E-B1DE-560582A7127F}"/>
                </a:ext>
              </a:extLst>
            </p:cNvPr>
            <p:cNvSpPr/>
            <p:nvPr/>
          </p:nvSpPr>
          <p:spPr bwMode="auto">
            <a:xfrm>
              <a:off x="8625897" y="1340034"/>
              <a:ext cx="172819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ts val="0"/>
                </a:spcBef>
                <a:spcAft>
                  <a:spcPct val="0"/>
                </a:spcAft>
                <a:buClr>
                  <a:schemeClr val="accent2"/>
                </a:buClr>
                <a:buSzPct val="70000"/>
                <a:buNone/>
                <a:tabLst/>
              </a:pPr>
              <a:r>
                <a:rPr kumimoji="0" lang="en-US" sz="1200" b="0" i="0" u="none" strike="noStrike" cap="none" normalizeH="0" baseline="0" dirty="0">
                  <a:ln>
                    <a:noFill/>
                  </a:ln>
                  <a:solidFill>
                    <a:schemeClr val="tx1"/>
                  </a:solidFill>
                  <a:effectLst/>
                  <a:latin typeface="Arial" charset="0"/>
                </a:rPr>
                <a:t>Byte</a:t>
              </a:r>
              <a:r>
                <a:rPr kumimoji="0" lang="en-US" sz="1200" b="0" i="0" u="none" strike="noStrike" cap="none" normalizeH="0" dirty="0">
                  <a:ln>
                    <a:noFill/>
                  </a:ln>
                  <a:solidFill>
                    <a:schemeClr val="tx1"/>
                  </a:solidFill>
                  <a:effectLst/>
                  <a:latin typeface="Arial" charset="0"/>
                </a:rPr>
                <a:t> </a:t>
              </a:r>
              <a:r>
                <a:rPr kumimoji="0" lang="en-US" sz="1200" b="0" i="0" u="none" strike="noStrike" cap="none" normalizeH="0" dirty="0" err="1">
                  <a:ln>
                    <a:noFill/>
                  </a:ln>
                  <a:solidFill>
                    <a:schemeClr val="tx1"/>
                  </a:solidFill>
                  <a:effectLst/>
                  <a:latin typeface="Arial" charset="0"/>
                </a:rPr>
                <a:t>0xFFFFD</a:t>
              </a:r>
              <a:endParaRPr kumimoji="0" lang="en-US" sz="900" b="0" i="0" u="none" strike="noStrike" cap="none" normalizeH="0" baseline="0" dirty="0">
                <a:ln>
                  <a:noFill/>
                </a:ln>
                <a:solidFill>
                  <a:schemeClr val="tx1"/>
                </a:solidFill>
                <a:effectLst/>
                <a:latin typeface="Arial" charset="0"/>
              </a:endParaRPr>
            </a:p>
          </p:txBody>
        </p:sp>
        <p:sp>
          <p:nvSpPr>
            <p:cNvPr id="30" name="Retângulo 9">
              <a:extLst>
                <a:ext uri="{FF2B5EF4-FFF2-40B4-BE49-F238E27FC236}">
                  <a16:creationId xmlns="" xmlns:a16="http://schemas.microsoft.com/office/drawing/2014/main" id="{F38C0358-4C66-4768-A63A-99E9144F2E53}"/>
                </a:ext>
              </a:extLst>
            </p:cNvPr>
            <p:cNvSpPr/>
            <p:nvPr/>
          </p:nvSpPr>
          <p:spPr bwMode="auto">
            <a:xfrm>
              <a:off x="8625897" y="5508976"/>
              <a:ext cx="172819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ts val="0"/>
                </a:spcBef>
                <a:spcAft>
                  <a:spcPct val="0"/>
                </a:spcAft>
                <a:buClr>
                  <a:schemeClr val="accent2"/>
                </a:buClr>
                <a:buSzPct val="70000"/>
                <a:buNone/>
                <a:tabLst/>
              </a:pPr>
              <a:r>
                <a:rPr kumimoji="0" lang="en-US" sz="1200" b="0" i="0" u="none" strike="noStrike" cap="none" normalizeH="0" baseline="0" dirty="0">
                  <a:ln>
                    <a:noFill/>
                  </a:ln>
                  <a:solidFill>
                    <a:schemeClr val="tx1"/>
                  </a:solidFill>
                  <a:effectLst/>
                  <a:latin typeface="Arial" charset="0"/>
                </a:rPr>
                <a:t>Byte</a:t>
              </a:r>
              <a:r>
                <a:rPr kumimoji="0" lang="en-US" sz="1200" b="0" i="0" u="none" strike="noStrike" cap="none" normalizeH="0" dirty="0">
                  <a:ln>
                    <a:noFill/>
                  </a:ln>
                  <a:solidFill>
                    <a:schemeClr val="tx1"/>
                  </a:solidFill>
                  <a:effectLst/>
                  <a:latin typeface="Arial" charset="0"/>
                </a:rPr>
                <a:t> 1</a:t>
              </a:r>
              <a:endParaRPr kumimoji="0" lang="en-US" sz="900" b="0" i="0" u="none" strike="noStrike" cap="none" normalizeH="0" baseline="0" dirty="0">
                <a:ln>
                  <a:noFill/>
                </a:ln>
                <a:solidFill>
                  <a:schemeClr val="tx1"/>
                </a:solidFill>
                <a:effectLst/>
                <a:latin typeface="Arial" charset="0"/>
              </a:endParaRPr>
            </a:p>
          </p:txBody>
        </p:sp>
      </p:grpSp>
    </p:spTree>
    <p:extLst>
      <p:ext uri="{BB962C8B-B14F-4D97-AF65-F5344CB8AC3E}">
        <p14:creationId xmlns:p14="http://schemas.microsoft.com/office/powerpoint/2010/main" val="1198583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a:t>Characteristics of Embedded Systems</a:t>
            </a:r>
            <a:endParaRPr kumimoji="1" lang="en-US" dirty="0"/>
          </a:p>
        </p:txBody>
      </p:sp>
      <p:sp>
        <p:nvSpPr>
          <p:cNvPr id="4" name="コンテンツ プレースホルダー 3"/>
          <p:cNvSpPr>
            <a:spLocks noGrp="1"/>
          </p:cNvSpPr>
          <p:nvPr>
            <p:ph idx="1"/>
          </p:nvPr>
        </p:nvSpPr>
        <p:spPr>
          <a:xfrm>
            <a:off x="468000" y="1424991"/>
            <a:ext cx="11244574" cy="268279"/>
          </a:xfrm>
        </p:spPr>
        <p:txBody>
          <a:bodyPr/>
          <a:lstStyle/>
          <a:p>
            <a:pPr marL="0" lvl="1" indent="0">
              <a:buNone/>
            </a:pPr>
            <a:r>
              <a:rPr lang="en-US" dirty="0"/>
              <a:t>Relationship among 22 of the most common </a:t>
            </a:r>
            <a:r>
              <a:rPr lang="en-US" dirty="0" err="1"/>
              <a:t>ilities</a:t>
            </a:r>
            <a:r>
              <a:rPr lang="en-US" dirty="0"/>
              <a:t>: </a:t>
            </a:r>
          </a:p>
        </p:txBody>
      </p:sp>
      <p:pic>
        <p:nvPicPr>
          <p:cNvPr id="5" name="Picture 2" descr="http://strategic.mit.edu/images/ilities.jpg">
            <a:extLst>
              <a:ext uri="{FF2B5EF4-FFF2-40B4-BE49-F238E27FC236}">
                <a16:creationId xmlns="" xmlns:a16="http://schemas.microsoft.com/office/drawing/2014/main" id="{831E7394-6500-4952-A889-FD4B26AEB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00" y="1416897"/>
            <a:ext cx="6438900" cy="441007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a:extLst>
              <a:ext uri="{FF2B5EF4-FFF2-40B4-BE49-F238E27FC236}">
                <a16:creationId xmlns="" xmlns:a16="http://schemas.microsoft.com/office/drawing/2014/main" id="{E505A2D5-ECEA-4DE1-BC20-855B09ED22B4}"/>
              </a:ext>
            </a:extLst>
          </p:cNvPr>
          <p:cNvSpPr txBox="1">
            <a:spLocks/>
          </p:cNvSpPr>
          <p:nvPr/>
        </p:nvSpPr>
        <p:spPr>
          <a:xfrm>
            <a:off x="839416" y="5433009"/>
            <a:ext cx="9000000" cy="1387046"/>
          </a:xfrm>
          <a:prstGeom prst="rect">
            <a:avLst/>
          </a:prstGeom>
        </p:spPr>
        <p:txBody>
          <a:bodyPr vert="horz" lIns="0" tIns="0" rIns="0" bIns="0" rtlCol="0">
            <a:spAutoFit/>
          </a:bodyPr>
          <a:lstStyle>
            <a:lvl1pPr marL="0" indent="0" algn="l" defTabSz="914400" rtl="0" eaLnBrk="1" latinLnBrk="0" hangingPunct="1">
              <a:lnSpc>
                <a:spcPct val="120000"/>
              </a:lnSpc>
              <a:spcBef>
                <a:spcPts val="0"/>
              </a:spcBef>
              <a:spcAft>
                <a:spcPts val="800"/>
              </a:spcAft>
              <a:buFont typeface="Arial" panose="020B0604020202020204" pitchFamily="34" charset="0"/>
              <a:buNone/>
              <a:defRPr kumimoji="1" sz="1600" kern="1200">
                <a:solidFill>
                  <a:schemeClr val="tx1"/>
                </a:solidFill>
                <a:latin typeface="+mn-lt"/>
                <a:ea typeface="+mn-ea"/>
                <a:cs typeface="+mn-cs"/>
              </a:defRPr>
            </a:lvl1pPr>
            <a:lvl2pPr marL="1778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2pPr>
            <a:lvl3pPr marL="3556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3pPr>
            <a:lvl4pPr marL="539750" indent="-184150"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4pPr>
            <a:lvl5pPr marL="719138" indent="-179388"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457200" indent="-457200">
              <a:buFont typeface="+mj-lt"/>
              <a:buAutoNum type="arabicPeriod" startAt="7"/>
            </a:pPr>
            <a:endParaRPr lang="en-US" dirty="0"/>
          </a:p>
          <a:p>
            <a:pPr lvl="1" indent="0">
              <a:buFont typeface="Wingdings" panose="05000000000000000000" pitchFamily="2" charset="2"/>
              <a:buNone/>
            </a:pPr>
            <a:r>
              <a:rPr lang="en-US" sz="1200" dirty="0"/>
              <a:t>to read about this graph: Book Chapter about the </a:t>
            </a:r>
            <a:r>
              <a:rPr lang="en-US" sz="1200" dirty="0" err="1"/>
              <a:t>Ilities</a:t>
            </a:r>
            <a:r>
              <a:rPr lang="en-US" sz="1200" dirty="0"/>
              <a:t>: Chapter 4 from "</a:t>
            </a:r>
            <a:r>
              <a:rPr lang="en-US" sz="1200" dirty="0">
                <a:hlinkClick r:id="rId4"/>
              </a:rPr>
              <a:t>Engineering Systems: Meeting Human Needs in a Complex Technological World</a:t>
            </a:r>
            <a:r>
              <a:rPr lang="en-US" sz="1200" dirty="0"/>
              <a:t>" by de </a:t>
            </a:r>
            <a:r>
              <a:rPr lang="en-US" sz="1200" dirty="0" err="1"/>
              <a:t>Weck</a:t>
            </a:r>
            <a:r>
              <a:rPr lang="en-US" sz="1200" dirty="0"/>
              <a:t> O., </a:t>
            </a:r>
            <a:r>
              <a:rPr lang="en-US" sz="1200" dirty="0" err="1"/>
              <a:t>Roos</a:t>
            </a:r>
            <a:r>
              <a:rPr lang="en-US" sz="1200" dirty="0"/>
              <a:t> D. and Magee C, MIT Press, January 2012  (http://strategic.mit.edu)</a:t>
            </a:r>
          </a:p>
          <a:p>
            <a:pPr marL="635000" lvl="1" indent="-457200">
              <a:buFont typeface="+mj-lt"/>
              <a:buAutoNum type="arabicPeriod"/>
            </a:pPr>
            <a:endParaRPr lang="en-US" dirty="0"/>
          </a:p>
        </p:txBody>
      </p:sp>
    </p:spTree>
    <p:extLst>
      <p:ext uri="{BB962C8B-B14F-4D97-AF65-F5344CB8AC3E}">
        <p14:creationId xmlns:p14="http://schemas.microsoft.com/office/powerpoint/2010/main" val="10662170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sample problem</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1062342"/>
          </a:xfrm>
        </p:spPr>
        <p:txBody>
          <a:bodyPr/>
          <a:lstStyle/>
          <a:p>
            <a:pPr>
              <a:lnSpc>
                <a:spcPct val="150000"/>
              </a:lnSpc>
            </a:pPr>
            <a:r>
              <a:rPr lang="en-US" dirty="0"/>
              <a:t>Assume the only memory chip available is 1 M x 8 bits. How to implement 2M x 32bits = 8 </a:t>
            </a:r>
            <a:r>
              <a:rPr lang="en-US" dirty="0" err="1"/>
              <a:t>MBytes</a:t>
            </a:r>
            <a:r>
              <a:rPr lang="en-US" dirty="0"/>
              <a:t> of memory to a Cortex-M4 with data bus width of 32-bits?</a:t>
            </a:r>
            <a:br>
              <a:rPr lang="en-US" dirty="0"/>
            </a:br>
            <a:r>
              <a:rPr lang="en-US" dirty="0"/>
              <a:t>Memory should be located from address 0x1000 0000 on.</a:t>
            </a:r>
          </a:p>
        </p:txBody>
      </p:sp>
    </p:spTree>
    <p:extLst>
      <p:ext uri="{BB962C8B-B14F-4D97-AF65-F5344CB8AC3E}">
        <p14:creationId xmlns:p14="http://schemas.microsoft.com/office/powerpoint/2010/main" val="108162959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sample problem</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6780128" cy="4427366"/>
          </a:xfrm>
        </p:spPr>
        <p:txBody>
          <a:bodyPr/>
          <a:lstStyle/>
          <a:p>
            <a:pPr>
              <a:lnSpc>
                <a:spcPct val="150000"/>
              </a:lnSpc>
            </a:pPr>
            <a:r>
              <a:rPr lang="en-US" dirty="0"/>
              <a:t>The addressing space of a Cortex-M is 4 </a:t>
            </a:r>
            <a:r>
              <a:rPr lang="en-US" dirty="0" err="1"/>
              <a:t>GBytes</a:t>
            </a:r>
            <a:r>
              <a:rPr lang="en-US" dirty="0"/>
              <a:t>, i.e. 2</a:t>
            </a:r>
            <a:r>
              <a:rPr lang="en-US" baseline="30000" dirty="0"/>
              <a:t>32</a:t>
            </a:r>
            <a:r>
              <a:rPr lang="en-US" dirty="0"/>
              <a:t> = 4,294,967,296.</a:t>
            </a:r>
          </a:p>
          <a:p>
            <a:pPr>
              <a:lnSpc>
                <a:spcPct val="150000"/>
              </a:lnSpc>
            </a:pPr>
            <a:r>
              <a:rPr lang="en-US" dirty="0"/>
              <a:t>If physical memory is 32-bit wide (4 bytes) then there are 1 G lines (1,073,741,824). Each of these lines is addressable by its </a:t>
            </a:r>
            <a:r>
              <a:rPr lang="en-US" dirty="0" err="1"/>
              <a:t>LSByte</a:t>
            </a:r>
            <a:r>
              <a:rPr lang="en-US" dirty="0"/>
              <a:t> address.</a:t>
            </a:r>
          </a:p>
          <a:p>
            <a:pPr>
              <a:lnSpc>
                <a:spcPct val="150000"/>
              </a:lnSpc>
            </a:pPr>
            <a:r>
              <a:rPr lang="en-US" dirty="0"/>
              <a:t>Hence, 30 address lines are required to select a single</a:t>
            </a:r>
            <a:br>
              <a:rPr lang="en-US" dirty="0"/>
            </a:br>
            <a:r>
              <a:rPr lang="en-US" dirty="0"/>
              <a:t>memory line (as 2</a:t>
            </a:r>
            <a:r>
              <a:rPr lang="en-US" baseline="30000" dirty="0"/>
              <a:t>30</a:t>
            </a:r>
            <a:r>
              <a:rPr lang="en-US" dirty="0"/>
              <a:t> = 1 G)</a:t>
            </a:r>
          </a:p>
          <a:p>
            <a:pPr>
              <a:lnSpc>
                <a:spcPct val="150000"/>
              </a:lnSpc>
            </a:pPr>
            <a:r>
              <a:rPr lang="en-US" dirty="0"/>
              <a:t>The address lines A31-A2 are used to select on of the</a:t>
            </a:r>
            <a:br>
              <a:rPr lang="en-US" dirty="0"/>
            </a:br>
            <a:r>
              <a:rPr lang="en-US" dirty="0"/>
              <a:t>1G lines while address lines A1 and A0 are used to </a:t>
            </a:r>
            <a:br>
              <a:rPr lang="en-US" dirty="0"/>
            </a:br>
            <a:r>
              <a:rPr lang="en-US" dirty="0"/>
              <a:t>select a byte in the memory line</a:t>
            </a:r>
          </a:p>
          <a:p>
            <a:pPr>
              <a:lnSpc>
                <a:spcPct val="150000"/>
              </a:lnSpc>
            </a:pPr>
            <a:r>
              <a:rPr lang="en-US" dirty="0"/>
              <a:t>Memory address lines have their A1-A0 addresses set to 0.</a:t>
            </a:r>
            <a:br>
              <a:rPr lang="en-US" dirty="0"/>
            </a:br>
            <a:r>
              <a:rPr lang="en-US" dirty="0"/>
              <a:t>Hence, the first memory line is at address 0x0000 0000, the second at address 0x0000 0004 and so on.</a:t>
            </a:r>
          </a:p>
        </p:txBody>
      </p:sp>
      <p:sp>
        <p:nvSpPr>
          <p:cNvPr id="5" name="Retângulo 14">
            <a:extLst>
              <a:ext uri="{FF2B5EF4-FFF2-40B4-BE49-F238E27FC236}">
                <a16:creationId xmlns="" xmlns:a16="http://schemas.microsoft.com/office/drawing/2014/main" id="{6FD3700F-319B-4A7F-BCEC-A7B13B2ACB85}"/>
              </a:ext>
            </a:extLst>
          </p:cNvPr>
          <p:cNvSpPr/>
          <p:nvPr/>
        </p:nvSpPr>
        <p:spPr bwMode="auto">
          <a:xfrm>
            <a:off x="7765535" y="47154"/>
            <a:ext cx="3131840" cy="21328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92150" indent="-347663" fontAlgn="base">
              <a:spcBef>
                <a:spcPct val="20000"/>
              </a:spcBef>
              <a:spcAft>
                <a:spcPct val="0"/>
              </a:spcAft>
              <a:buClr>
                <a:schemeClr val="accent2"/>
              </a:buClr>
              <a:buSzPct val="70000"/>
              <a:buFont typeface="Wingdings" pitchFamily="2" charset="2"/>
              <a:buChar char="l"/>
            </a:pPr>
            <a:endParaRPr lang="en-US" sz="2600">
              <a:latin typeface="Arial" charset="0"/>
            </a:endParaRPr>
          </a:p>
        </p:txBody>
      </p:sp>
      <p:sp>
        <p:nvSpPr>
          <p:cNvPr id="6" name="Retângulo 3">
            <a:extLst>
              <a:ext uri="{FF2B5EF4-FFF2-40B4-BE49-F238E27FC236}">
                <a16:creationId xmlns="" xmlns:a16="http://schemas.microsoft.com/office/drawing/2014/main" id="{B1371F17-7892-4763-A18A-0D470CEC3706}"/>
              </a:ext>
            </a:extLst>
          </p:cNvPr>
          <p:cNvSpPr/>
          <p:nvPr/>
        </p:nvSpPr>
        <p:spPr bwMode="auto">
          <a:xfrm>
            <a:off x="8305087" y="919870"/>
            <a:ext cx="2592288" cy="5328592"/>
          </a:xfrm>
          <a:prstGeom prst="rect">
            <a:avLst/>
          </a:prstGeom>
          <a:ln>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Aft>
                <a:spcPct val="0"/>
              </a:spcAft>
              <a:buClr>
                <a:schemeClr val="accent2"/>
              </a:buClr>
              <a:buSzPct val="70000"/>
            </a:pPr>
            <a:r>
              <a:rPr lang="en-US" dirty="0"/>
              <a:t>4 </a:t>
            </a:r>
            <a:r>
              <a:rPr lang="en-US" dirty="0" err="1"/>
              <a:t>GBytes</a:t>
            </a:r>
            <a:r>
              <a:rPr lang="en-US" dirty="0"/>
              <a:t/>
            </a:r>
            <a:br>
              <a:rPr lang="en-US" dirty="0"/>
            </a:br>
            <a:r>
              <a:rPr lang="en-US" dirty="0"/>
              <a:t>addressing space</a:t>
            </a:r>
            <a:endParaRPr lang="en-US" sz="2600" dirty="0">
              <a:latin typeface="Arial" charset="0"/>
            </a:endParaRPr>
          </a:p>
        </p:txBody>
      </p:sp>
      <p:sp>
        <p:nvSpPr>
          <p:cNvPr id="8" name="Retângulo 4">
            <a:extLst>
              <a:ext uri="{FF2B5EF4-FFF2-40B4-BE49-F238E27FC236}">
                <a16:creationId xmlns="" xmlns:a16="http://schemas.microsoft.com/office/drawing/2014/main" id="{5FC6DD9B-21F1-4C9B-B7B9-C065801F43E7}"/>
              </a:ext>
            </a:extLst>
          </p:cNvPr>
          <p:cNvSpPr/>
          <p:nvPr/>
        </p:nvSpPr>
        <p:spPr bwMode="auto">
          <a:xfrm>
            <a:off x="8305087" y="5960430"/>
            <a:ext cx="2160240" cy="28803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92150" indent="-347663" fontAlgn="base">
              <a:spcBef>
                <a:spcPct val="20000"/>
              </a:spcBef>
              <a:spcAft>
                <a:spcPct val="0"/>
              </a:spcAft>
              <a:buClr>
                <a:schemeClr val="accent2"/>
              </a:buClr>
              <a:buSzPct val="70000"/>
              <a:buFont typeface="Wingdings" pitchFamily="2" charset="2"/>
              <a:buChar char="l"/>
            </a:pPr>
            <a:endParaRPr lang="en-US" sz="2600">
              <a:latin typeface="Arial" charset="0"/>
            </a:endParaRPr>
          </a:p>
        </p:txBody>
      </p:sp>
      <p:sp>
        <p:nvSpPr>
          <p:cNvPr id="9" name="Retângulo 9">
            <a:extLst>
              <a:ext uri="{FF2B5EF4-FFF2-40B4-BE49-F238E27FC236}">
                <a16:creationId xmlns="" xmlns:a16="http://schemas.microsoft.com/office/drawing/2014/main" id="{AEBC8E42-A86E-4D57-ACBC-FA625C1BD1CE}"/>
              </a:ext>
            </a:extLst>
          </p:cNvPr>
          <p:cNvSpPr/>
          <p:nvPr/>
        </p:nvSpPr>
        <p:spPr bwMode="auto">
          <a:xfrm>
            <a:off x="10249303" y="5960430"/>
            <a:ext cx="64807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ct val="0"/>
              </a:spcAft>
              <a:buClr>
                <a:schemeClr val="accent2"/>
              </a:buClr>
              <a:buSzPct val="70000"/>
            </a:pPr>
            <a:r>
              <a:rPr lang="en-US" sz="1200" dirty="0">
                <a:latin typeface="Arial" charset="0"/>
              </a:rPr>
              <a:t>Byte 0</a:t>
            </a:r>
            <a:endParaRPr lang="en-US" sz="900" dirty="0">
              <a:latin typeface="Arial" charset="0"/>
            </a:endParaRPr>
          </a:p>
        </p:txBody>
      </p:sp>
      <p:sp>
        <p:nvSpPr>
          <p:cNvPr id="10" name="Retângulo 10">
            <a:extLst>
              <a:ext uri="{FF2B5EF4-FFF2-40B4-BE49-F238E27FC236}">
                <a16:creationId xmlns="" xmlns:a16="http://schemas.microsoft.com/office/drawing/2014/main" id="{D8231ACF-90BF-47E8-9566-E0F9EC63C8F1}"/>
              </a:ext>
            </a:extLst>
          </p:cNvPr>
          <p:cNvSpPr/>
          <p:nvPr/>
        </p:nvSpPr>
        <p:spPr bwMode="auto">
          <a:xfrm>
            <a:off x="9601231" y="5960430"/>
            <a:ext cx="64807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ct val="0"/>
              </a:spcAft>
              <a:buClr>
                <a:schemeClr val="accent2"/>
              </a:buClr>
              <a:buSzPct val="70000"/>
            </a:pPr>
            <a:r>
              <a:rPr lang="en-US" sz="1200" dirty="0">
                <a:latin typeface="Arial" charset="0"/>
              </a:rPr>
              <a:t>Byte 1</a:t>
            </a:r>
            <a:endParaRPr lang="en-US" sz="900" dirty="0">
              <a:latin typeface="Arial" charset="0"/>
            </a:endParaRPr>
          </a:p>
        </p:txBody>
      </p:sp>
      <p:sp>
        <p:nvSpPr>
          <p:cNvPr id="11" name="Retângulo 11">
            <a:extLst>
              <a:ext uri="{FF2B5EF4-FFF2-40B4-BE49-F238E27FC236}">
                <a16:creationId xmlns="" xmlns:a16="http://schemas.microsoft.com/office/drawing/2014/main" id="{4FCFCA28-D141-41F0-9A00-5563E3B35CA5}"/>
              </a:ext>
            </a:extLst>
          </p:cNvPr>
          <p:cNvSpPr/>
          <p:nvPr/>
        </p:nvSpPr>
        <p:spPr bwMode="auto">
          <a:xfrm>
            <a:off x="8953159" y="5960430"/>
            <a:ext cx="64807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ct val="0"/>
              </a:spcAft>
              <a:buClr>
                <a:schemeClr val="accent2"/>
              </a:buClr>
              <a:buSzPct val="70000"/>
            </a:pPr>
            <a:r>
              <a:rPr lang="en-US" sz="1200" dirty="0">
                <a:latin typeface="Arial" charset="0"/>
              </a:rPr>
              <a:t>Byte 2</a:t>
            </a:r>
            <a:endParaRPr lang="en-US" sz="900" dirty="0">
              <a:latin typeface="Arial" charset="0"/>
            </a:endParaRPr>
          </a:p>
        </p:txBody>
      </p:sp>
      <p:sp>
        <p:nvSpPr>
          <p:cNvPr id="12" name="Retângulo 12">
            <a:extLst>
              <a:ext uri="{FF2B5EF4-FFF2-40B4-BE49-F238E27FC236}">
                <a16:creationId xmlns="" xmlns:a16="http://schemas.microsoft.com/office/drawing/2014/main" id="{B13EB2B7-4EBD-403E-B409-402B449DDE80}"/>
              </a:ext>
            </a:extLst>
          </p:cNvPr>
          <p:cNvSpPr/>
          <p:nvPr/>
        </p:nvSpPr>
        <p:spPr bwMode="auto">
          <a:xfrm>
            <a:off x="8305087" y="5960430"/>
            <a:ext cx="64807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ct val="0"/>
              </a:spcAft>
              <a:buClr>
                <a:schemeClr val="accent2"/>
              </a:buClr>
              <a:buSzPct val="70000"/>
            </a:pPr>
            <a:r>
              <a:rPr lang="en-US" sz="1200" dirty="0">
                <a:latin typeface="Arial" charset="0"/>
              </a:rPr>
              <a:t>Byte 3</a:t>
            </a:r>
            <a:endParaRPr lang="en-US" sz="900" dirty="0">
              <a:latin typeface="Arial" charset="0"/>
            </a:endParaRPr>
          </a:p>
        </p:txBody>
      </p:sp>
      <p:sp>
        <p:nvSpPr>
          <p:cNvPr id="13" name="CaixaDeTexto 13">
            <a:extLst>
              <a:ext uri="{FF2B5EF4-FFF2-40B4-BE49-F238E27FC236}">
                <a16:creationId xmlns="" xmlns:a16="http://schemas.microsoft.com/office/drawing/2014/main" id="{1FB827D1-1C5F-44C1-80DB-572DDA15F9C5}"/>
              </a:ext>
            </a:extLst>
          </p:cNvPr>
          <p:cNvSpPr txBox="1"/>
          <p:nvPr/>
        </p:nvSpPr>
        <p:spPr>
          <a:xfrm>
            <a:off x="11113399" y="5960431"/>
            <a:ext cx="389850" cy="246221"/>
          </a:xfrm>
          <a:prstGeom prst="rect">
            <a:avLst/>
          </a:prstGeom>
          <a:noFill/>
        </p:spPr>
        <p:txBody>
          <a:bodyPr wrap="none" rtlCol="0">
            <a:spAutoFit/>
          </a:bodyPr>
          <a:lstStyle/>
          <a:p>
            <a:pPr>
              <a:buNone/>
            </a:pPr>
            <a:r>
              <a:rPr lang="en-US" sz="1000" dirty="0"/>
              <a:t>0x0</a:t>
            </a:r>
          </a:p>
        </p:txBody>
      </p:sp>
      <p:sp>
        <p:nvSpPr>
          <p:cNvPr id="14" name="CaixaDeTexto 15">
            <a:extLst>
              <a:ext uri="{FF2B5EF4-FFF2-40B4-BE49-F238E27FC236}">
                <a16:creationId xmlns="" xmlns:a16="http://schemas.microsoft.com/office/drawing/2014/main" id="{12DC7E87-6105-4537-9359-2FB0DE5CB1CD}"/>
              </a:ext>
            </a:extLst>
          </p:cNvPr>
          <p:cNvSpPr txBox="1"/>
          <p:nvPr/>
        </p:nvSpPr>
        <p:spPr>
          <a:xfrm>
            <a:off x="11041392" y="919871"/>
            <a:ext cx="997389" cy="246221"/>
          </a:xfrm>
          <a:prstGeom prst="rect">
            <a:avLst/>
          </a:prstGeom>
          <a:noFill/>
        </p:spPr>
        <p:txBody>
          <a:bodyPr wrap="none" rtlCol="0">
            <a:spAutoFit/>
          </a:bodyPr>
          <a:lstStyle/>
          <a:p>
            <a:pPr>
              <a:buNone/>
            </a:pPr>
            <a:r>
              <a:rPr lang="en-US" sz="1000" dirty="0"/>
              <a:t>0xFFFF FFFC</a:t>
            </a:r>
          </a:p>
        </p:txBody>
      </p:sp>
      <p:sp>
        <p:nvSpPr>
          <p:cNvPr id="15" name="Retângulo 16">
            <a:extLst>
              <a:ext uri="{FF2B5EF4-FFF2-40B4-BE49-F238E27FC236}">
                <a16:creationId xmlns="" xmlns:a16="http://schemas.microsoft.com/office/drawing/2014/main" id="{336370C2-60D3-4C4E-B389-7392503F202B}"/>
              </a:ext>
            </a:extLst>
          </p:cNvPr>
          <p:cNvSpPr/>
          <p:nvPr/>
        </p:nvSpPr>
        <p:spPr bwMode="auto">
          <a:xfrm>
            <a:off x="8305087" y="919870"/>
            <a:ext cx="64807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ct val="0"/>
              </a:spcAft>
              <a:buClr>
                <a:schemeClr val="accent2"/>
              </a:buClr>
              <a:buSzPct val="70000"/>
            </a:pPr>
            <a:endParaRPr lang="en-US" sz="900" dirty="0">
              <a:latin typeface="Arial" charset="0"/>
            </a:endParaRPr>
          </a:p>
        </p:txBody>
      </p:sp>
      <p:sp>
        <p:nvSpPr>
          <p:cNvPr id="16" name="Retângulo 17">
            <a:extLst>
              <a:ext uri="{FF2B5EF4-FFF2-40B4-BE49-F238E27FC236}">
                <a16:creationId xmlns="" xmlns:a16="http://schemas.microsoft.com/office/drawing/2014/main" id="{65DEDAB0-E5C7-460B-A7A7-6D8401368B11}"/>
              </a:ext>
            </a:extLst>
          </p:cNvPr>
          <p:cNvSpPr/>
          <p:nvPr/>
        </p:nvSpPr>
        <p:spPr bwMode="auto">
          <a:xfrm>
            <a:off x="8953159" y="919870"/>
            <a:ext cx="64807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ct val="0"/>
              </a:spcAft>
              <a:buClr>
                <a:schemeClr val="accent2"/>
              </a:buClr>
              <a:buSzPct val="70000"/>
            </a:pPr>
            <a:endParaRPr lang="en-US" sz="900" dirty="0">
              <a:latin typeface="Arial" charset="0"/>
            </a:endParaRPr>
          </a:p>
        </p:txBody>
      </p:sp>
      <p:sp>
        <p:nvSpPr>
          <p:cNvPr id="17" name="Retângulo 18">
            <a:extLst>
              <a:ext uri="{FF2B5EF4-FFF2-40B4-BE49-F238E27FC236}">
                <a16:creationId xmlns="" xmlns:a16="http://schemas.microsoft.com/office/drawing/2014/main" id="{BDEF962F-0CB5-4CD5-973A-1F1184775B28}"/>
              </a:ext>
            </a:extLst>
          </p:cNvPr>
          <p:cNvSpPr/>
          <p:nvPr/>
        </p:nvSpPr>
        <p:spPr bwMode="auto">
          <a:xfrm>
            <a:off x="9601231" y="919870"/>
            <a:ext cx="64807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ct val="0"/>
              </a:spcAft>
              <a:buClr>
                <a:schemeClr val="accent2"/>
              </a:buClr>
              <a:buSzPct val="70000"/>
            </a:pPr>
            <a:endParaRPr lang="en-US" sz="900" dirty="0">
              <a:latin typeface="Arial" charset="0"/>
            </a:endParaRPr>
          </a:p>
        </p:txBody>
      </p:sp>
      <p:sp>
        <p:nvSpPr>
          <p:cNvPr id="18" name="Retângulo 19">
            <a:extLst>
              <a:ext uri="{FF2B5EF4-FFF2-40B4-BE49-F238E27FC236}">
                <a16:creationId xmlns="" xmlns:a16="http://schemas.microsoft.com/office/drawing/2014/main" id="{FAE6BACF-A546-4568-B07F-9E02F36B4332}"/>
              </a:ext>
            </a:extLst>
          </p:cNvPr>
          <p:cNvSpPr/>
          <p:nvPr/>
        </p:nvSpPr>
        <p:spPr bwMode="auto">
          <a:xfrm>
            <a:off x="10249303" y="919870"/>
            <a:ext cx="64807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ct val="0"/>
              </a:spcAft>
              <a:buClr>
                <a:schemeClr val="accent2"/>
              </a:buClr>
              <a:buSzPct val="70000"/>
            </a:pPr>
            <a:endParaRPr lang="en-US" sz="900" dirty="0">
              <a:latin typeface="Arial" charset="0"/>
            </a:endParaRPr>
          </a:p>
        </p:txBody>
      </p:sp>
      <p:sp>
        <p:nvSpPr>
          <p:cNvPr id="19" name="CaixaDeTexto 20">
            <a:extLst>
              <a:ext uri="{FF2B5EF4-FFF2-40B4-BE49-F238E27FC236}">
                <a16:creationId xmlns="" xmlns:a16="http://schemas.microsoft.com/office/drawing/2014/main" id="{AFC4D621-ADD9-423C-BD58-41EC4CE58470}"/>
              </a:ext>
            </a:extLst>
          </p:cNvPr>
          <p:cNvSpPr txBox="1"/>
          <p:nvPr/>
        </p:nvSpPr>
        <p:spPr>
          <a:xfrm>
            <a:off x="9025167" y="199790"/>
            <a:ext cx="1224136" cy="400110"/>
          </a:xfrm>
          <a:prstGeom prst="rect">
            <a:avLst/>
          </a:prstGeom>
          <a:noFill/>
          <a:ln>
            <a:solidFill>
              <a:schemeClr val="accent2">
                <a:lumMod val="75000"/>
              </a:schemeClr>
            </a:solidFill>
          </a:ln>
        </p:spPr>
        <p:txBody>
          <a:bodyPr wrap="square" rtlCol="0">
            <a:spAutoFit/>
          </a:bodyPr>
          <a:lstStyle/>
          <a:p>
            <a:pPr>
              <a:buNone/>
            </a:pPr>
            <a:r>
              <a:rPr lang="en-US" sz="1000" dirty="0"/>
              <a:t>Byte at address</a:t>
            </a:r>
            <a:br>
              <a:rPr lang="en-US" sz="1000" dirty="0"/>
            </a:br>
            <a:r>
              <a:rPr lang="en-US" sz="1000" dirty="0"/>
              <a:t> 0xFFFF FFFF</a:t>
            </a:r>
          </a:p>
        </p:txBody>
      </p:sp>
      <p:sp>
        <p:nvSpPr>
          <p:cNvPr id="20" name="Arco 21">
            <a:extLst>
              <a:ext uri="{FF2B5EF4-FFF2-40B4-BE49-F238E27FC236}">
                <a16:creationId xmlns="" xmlns:a16="http://schemas.microsoft.com/office/drawing/2014/main" id="{7B93E27E-48C1-42DC-9F07-F04DB0FD06CF}"/>
              </a:ext>
            </a:extLst>
          </p:cNvPr>
          <p:cNvSpPr/>
          <p:nvPr/>
        </p:nvSpPr>
        <p:spPr bwMode="auto">
          <a:xfrm rot="21232480" flipH="1">
            <a:off x="8494909" y="392756"/>
            <a:ext cx="966181" cy="910214"/>
          </a:xfrm>
          <a:prstGeom prst="arc">
            <a:avLst>
              <a:gd name="adj1" fmla="val 16200000"/>
              <a:gd name="adj2" fmla="val 1296950"/>
            </a:avLst>
          </a:prstGeom>
          <a:noFill/>
          <a:ln w="12700" cap="flat" cmpd="sng" algn="ctr">
            <a:solidFill>
              <a:schemeClr val="accent2">
                <a:lumMod val="75000"/>
              </a:schemeClr>
            </a:solidFill>
            <a:prstDash val="solid"/>
            <a:round/>
            <a:headEnd type="none" w="med" len="med"/>
            <a:tailEnd type="arrow"/>
          </a:ln>
          <a:effectLst/>
        </p:spPr>
        <p:txBody>
          <a:bodyPr rtlCol="0" anchor="ctr"/>
          <a:lstStyle/>
          <a:p>
            <a:pPr algn="ctr"/>
            <a:endParaRPr lang="en-US"/>
          </a:p>
        </p:txBody>
      </p:sp>
      <p:sp>
        <p:nvSpPr>
          <p:cNvPr id="22" name="Retângulo 22">
            <a:extLst>
              <a:ext uri="{FF2B5EF4-FFF2-40B4-BE49-F238E27FC236}">
                <a16:creationId xmlns="" xmlns:a16="http://schemas.microsoft.com/office/drawing/2014/main" id="{56D32AF6-0BF9-430C-A2AF-CF624D5E8A33}"/>
              </a:ext>
            </a:extLst>
          </p:cNvPr>
          <p:cNvSpPr/>
          <p:nvPr/>
        </p:nvSpPr>
        <p:spPr bwMode="auto">
          <a:xfrm>
            <a:off x="8305087" y="919870"/>
            <a:ext cx="2592288" cy="5328592"/>
          </a:xfrm>
          <a:prstGeom prst="rect">
            <a:avLst/>
          </a:prstGeom>
          <a:noFill/>
          <a:ln w="31750" cap="flat" cmpd="sng" algn="ctr">
            <a:solidFill>
              <a:schemeClr val="tx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ct val="0"/>
              </a:spcAft>
              <a:buClr>
                <a:schemeClr val="accent2"/>
              </a:buClr>
              <a:buSzPct val="70000"/>
            </a:pPr>
            <a:endParaRPr lang="en-US" sz="2600" dirty="0">
              <a:latin typeface="Arial" charset="0"/>
            </a:endParaRPr>
          </a:p>
        </p:txBody>
      </p:sp>
      <p:sp>
        <p:nvSpPr>
          <p:cNvPr id="23" name="CaixaDeTexto 23">
            <a:extLst>
              <a:ext uri="{FF2B5EF4-FFF2-40B4-BE49-F238E27FC236}">
                <a16:creationId xmlns="" xmlns:a16="http://schemas.microsoft.com/office/drawing/2014/main" id="{DA2C9D03-D24F-4BBD-9BEB-AFAF372B17D9}"/>
              </a:ext>
            </a:extLst>
          </p:cNvPr>
          <p:cNvSpPr txBox="1"/>
          <p:nvPr/>
        </p:nvSpPr>
        <p:spPr>
          <a:xfrm>
            <a:off x="10860863" y="199790"/>
            <a:ext cx="1224136" cy="400110"/>
          </a:xfrm>
          <a:prstGeom prst="rect">
            <a:avLst/>
          </a:prstGeom>
          <a:noFill/>
          <a:ln>
            <a:solidFill>
              <a:schemeClr val="accent2">
                <a:lumMod val="75000"/>
              </a:schemeClr>
            </a:solidFill>
          </a:ln>
        </p:spPr>
        <p:txBody>
          <a:bodyPr wrap="square" rtlCol="0">
            <a:spAutoFit/>
          </a:bodyPr>
          <a:lstStyle/>
          <a:p>
            <a:pPr>
              <a:buNone/>
            </a:pPr>
            <a:r>
              <a:rPr lang="en-US" sz="1000" dirty="0"/>
              <a:t>Memory lines addresses</a:t>
            </a:r>
          </a:p>
        </p:txBody>
      </p:sp>
      <p:sp>
        <p:nvSpPr>
          <p:cNvPr id="24" name="TextBox 23">
            <a:extLst>
              <a:ext uri="{FF2B5EF4-FFF2-40B4-BE49-F238E27FC236}">
                <a16:creationId xmlns="" xmlns:a16="http://schemas.microsoft.com/office/drawing/2014/main" id="{A96EDB23-E71A-49DF-AB71-C1ABC52415F9}"/>
              </a:ext>
            </a:extLst>
          </p:cNvPr>
          <p:cNvSpPr txBox="1"/>
          <p:nvPr/>
        </p:nvSpPr>
        <p:spPr>
          <a:xfrm>
            <a:off x="6851528" y="5960430"/>
            <a:ext cx="1428340" cy="307777"/>
          </a:xfrm>
          <a:prstGeom prst="rect">
            <a:avLst/>
          </a:prstGeom>
          <a:noFill/>
        </p:spPr>
        <p:txBody>
          <a:bodyPr wrap="none" rtlCol="0">
            <a:spAutoFit/>
          </a:bodyPr>
          <a:lstStyle/>
          <a:p>
            <a:r>
              <a:rPr lang="en-US" sz="1400" dirty="0"/>
              <a:t>source: Authors</a:t>
            </a:r>
            <a:endParaRPr lang="pt-BR" sz="1400" dirty="0"/>
          </a:p>
        </p:txBody>
      </p:sp>
    </p:spTree>
    <p:extLst>
      <p:ext uri="{BB962C8B-B14F-4D97-AF65-F5344CB8AC3E}">
        <p14:creationId xmlns:p14="http://schemas.microsoft.com/office/powerpoint/2010/main" val="186823368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sample problem</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6780128" cy="2744854"/>
          </a:xfrm>
        </p:spPr>
        <p:txBody>
          <a:bodyPr/>
          <a:lstStyle/>
          <a:p>
            <a:pPr>
              <a:lnSpc>
                <a:spcPct val="150000"/>
              </a:lnSpc>
            </a:pPr>
            <a:r>
              <a:rPr lang="en-US" dirty="0"/>
              <a:t>Since the capacity of each chips is 1 Mbit and 8 </a:t>
            </a:r>
            <a:r>
              <a:rPr lang="en-US" dirty="0" err="1"/>
              <a:t>Mbits</a:t>
            </a:r>
            <a:r>
              <a:rPr lang="en-US" dirty="0"/>
              <a:t> are required, 8 chips must be used.</a:t>
            </a:r>
          </a:p>
          <a:p>
            <a:pPr>
              <a:lnSpc>
                <a:spcPct val="150000"/>
              </a:lnSpc>
            </a:pPr>
            <a:r>
              <a:rPr lang="en-US" dirty="0"/>
              <a:t>Since the processor data bus is 32-bit wide and the memory is 8-bit wide, 4 chips are put side-by-side to complete one 32-bit wide memory line.</a:t>
            </a:r>
          </a:p>
          <a:p>
            <a:pPr>
              <a:lnSpc>
                <a:spcPct val="150000"/>
              </a:lnSpc>
            </a:pPr>
            <a:r>
              <a:rPr lang="en-US" dirty="0"/>
              <a:t>The first set of 4 chips have a combined capacity of 8 </a:t>
            </a:r>
            <a:r>
              <a:rPr lang="en-US" dirty="0" err="1"/>
              <a:t>MWords</a:t>
            </a:r>
            <a:r>
              <a:rPr lang="en-US" dirty="0"/>
              <a:t> and are mapped from address 0x1000 0000 to 0x103F FFFF.</a:t>
            </a:r>
            <a:br>
              <a:rPr lang="en-US" dirty="0"/>
            </a:br>
            <a:r>
              <a:rPr lang="en-US" dirty="0"/>
              <a:t>The second set of 4 chips are mapped from 0x1040 0000 to 0x107F FFFF.</a:t>
            </a:r>
          </a:p>
        </p:txBody>
      </p:sp>
      <p:sp>
        <p:nvSpPr>
          <p:cNvPr id="25" name="Retângulo 3">
            <a:extLst>
              <a:ext uri="{FF2B5EF4-FFF2-40B4-BE49-F238E27FC236}">
                <a16:creationId xmlns="" xmlns:a16="http://schemas.microsoft.com/office/drawing/2014/main" id="{1B419AB7-D4F8-44CB-9A73-EA5CB0C37572}"/>
              </a:ext>
            </a:extLst>
          </p:cNvPr>
          <p:cNvSpPr/>
          <p:nvPr/>
        </p:nvSpPr>
        <p:spPr bwMode="auto">
          <a:xfrm>
            <a:off x="8075712" y="872716"/>
            <a:ext cx="2592288" cy="5328592"/>
          </a:xfrm>
          <a:prstGeom prst="rect">
            <a:avLst/>
          </a:prstGeom>
          <a:solidFill>
            <a:srgbClr val="EEF8FC"/>
          </a:solidFill>
          <a:ln w="12700" cap="flat" cmpd="sng" algn="ctr">
            <a:solidFill>
              <a:schemeClr val="tx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92150" indent="-347663" fontAlgn="base">
              <a:spcBef>
                <a:spcPct val="20000"/>
              </a:spcBef>
              <a:spcAft>
                <a:spcPct val="0"/>
              </a:spcAft>
              <a:buClr>
                <a:schemeClr val="accent2"/>
              </a:buClr>
              <a:buSzPct val="70000"/>
              <a:buFont typeface="Wingdings" pitchFamily="2" charset="2"/>
              <a:buChar char="l"/>
            </a:pPr>
            <a:endParaRPr lang="en-US" sz="2600">
              <a:latin typeface="Arial" charset="0"/>
            </a:endParaRPr>
          </a:p>
        </p:txBody>
      </p:sp>
      <p:sp>
        <p:nvSpPr>
          <p:cNvPr id="26" name="Retângulo 4">
            <a:extLst>
              <a:ext uri="{FF2B5EF4-FFF2-40B4-BE49-F238E27FC236}">
                <a16:creationId xmlns="" xmlns:a16="http://schemas.microsoft.com/office/drawing/2014/main" id="{39B9AC5D-7DBE-465A-A6B0-08C89D2B9BD7}"/>
              </a:ext>
            </a:extLst>
          </p:cNvPr>
          <p:cNvSpPr/>
          <p:nvPr/>
        </p:nvSpPr>
        <p:spPr bwMode="auto">
          <a:xfrm>
            <a:off x="8075712" y="5913276"/>
            <a:ext cx="2160240" cy="28803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92150" indent="-347663" fontAlgn="base">
              <a:spcBef>
                <a:spcPct val="20000"/>
              </a:spcBef>
              <a:spcAft>
                <a:spcPct val="0"/>
              </a:spcAft>
              <a:buClr>
                <a:schemeClr val="accent2"/>
              </a:buClr>
              <a:buSzPct val="70000"/>
              <a:buFont typeface="Wingdings" pitchFamily="2" charset="2"/>
              <a:buChar char="l"/>
            </a:pPr>
            <a:endParaRPr lang="en-US" sz="2600">
              <a:latin typeface="Arial" charset="0"/>
            </a:endParaRPr>
          </a:p>
        </p:txBody>
      </p:sp>
      <p:sp>
        <p:nvSpPr>
          <p:cNvPr id="27" name="Retângulo 9">
            <a:extLst>
              <a:ext uri="{FF2B5EF4-FFF2-40B4-BE49-F238E27FC236}">
                <a16:creationId xmlns="" xmlns:a16="http://schemas.microsoft.com/office/drawing/2014/main" id="{5DC95F99-8D4F-4BD6-9AE1-40F58CFB8BBB}"/>
              </a:ext>
            </a:extLst>
          </p:cNvPr>
          <p:cNvSpPr/>
          <p:nvPr/>
        </p:nvSpPr>
        <p:spPr bwMode="auto">
          <a:xfrm>
            <a:off x="10019928" y="5913276"/>
            <a:ext cx="64807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ct val="0"/>
              </a:spcAft>
              <a:buClr>
                <a:schemeClr val="accent2"/>
              </a:buClr>
              <a:buSzPct val="70000"/>
            </a:pPr>
            <a:r>
              <a:rPr lang="en-US" sz="1200" dirty="0">
                <a:latin typeface="Arial" charset="0"/>
              </a:rPr>
              <a:t>Byte 0</a:t>
            </a:r>
            <a:endParaRPr lang="en-US" sz="900" dirty="0">
              <a:latin typeface="Arial" charset="0"/>
            </a:endParaRPr>
          </a:p>
        </p:txBody>
      </p:sp>
      <p:sp>
        <p:nvSpPr>
          <p:cNvPr id="28" name="Retângulo 10">
            <a:extLst>
              <a:ext uri="{FF2B5EF4-FFF2-40B4-BE49-F238E27FC236}">
                <a16:creationId xmlns="" xmlns:a16="http://schemas.microsoft.com/office/drawing/2014/main" id="{B2CDC123-3ACD-4EC0-B82E-29C27D481E47}"/>
              </a:ext>
            </a:extLst>
          </p:cNvPr>
          <p:cNvSpPr/>
          <p:nvPr/>
        </p:nvSpPr>
        <p:spPr bwMode="auto">
          <a:xfrm>
            <a:off x="9371856" y="5913276"/>
            <a:ext cx="64807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ct val="0"/>
              </a:spcAft>
              <a:buClr>
                <a:schemeClr val="accent2"/>
              </a:buClr>
              <a:buSzPct val="70000"/>
            </a:pPr>
            <a:r>
              <a:rPr lang="en-US" sz="1200" dirty="0">
                <a:latin typeface="Arial" charset="0"/>
              </a:rPr>
              <a:t>Byte 1</a:t>
            </a:r>
            <a:endParaRPr lang="en-US" sz="900" dirty="0">
              <a:latin typeface="Arial" charset="0"/>
            </a:endParaRPr>
          </a:p>
        </p:txBody>
      </p:sp>
      <p:sp>
        <p:nvSpPr>
          <p:cNvPr id="29" name="Retângulo 11">
            <a:extLst>
              <a:ext uri="{FF2B5EF4-FFF2-40B4-BE49-F238E27FC236}">
                <a16:creationId xmlns="" xmlns:a16="http://schemas.microsoft.com/office/drawing/2014/main" id="{10834DED-832C-445D-9EEA-A208669B862A}"/>
              </a:ext>
            </a:extLst>
          </p:cNvPr>
          <p:cNvSpPr/>
          <p:nvPr/>
        </p:nvSpPr>
        <p:spPr bwMode="auto">
          <a:xfrm>
            <a:off x="8723784" y="5913276"/>
            <a:ext cx="64807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ct val="0"/>
              </a:spcAft>
              <a:buClr>
                <a:schemeClr val="accent2"/>
              </a:buClr>
              <a:buSzPct val="70000"/>
            </a:pPr>
            <a:r>
              <a:rPr lang="en-US" sz="1200" dirty="0">
                <a:latin typeface="Arial" charset="0"/>
              </a:rPr>
              <a:t>Byte 2</a:t>
            </a:r>
            <a:endParaRPr lang="en-US" sz="900" dirty="0">
              <a:latin typeface="Arial" charset="0"/>
            </a:endParaRPr>
          </a:p>
        </p:txBody>
      </p:sp>
      <p:sp>
        <p:nvSpPr>
          <p:cNvPr id="30" name="Retângulo 12">
            <a:extLst>
              <a:ext uri="{FF2B5EF4-FFF2-40B4-BE49-F238E27FC236}">
                <a16:creationId xmlns="" xmlns:a16="http://schemas.microsoft.com/office/drawing/2014/main" id="{FF14D522-AC0C-447E-B693-9AA43CF5EE72}"/>
              </a:ext>
            </a:extLst>
          </p:cNvPr>
          <p:cNvSpPr/>
          <p:nvPr/>
        </p:nvSpPr>
        <p:spPr bwMode="auto">
          <a:xfrm>
            <a:off x="8075712" y="5913276"/>
            <a:ext cx="64807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ct val="0"/>
              </a:spcAft>
              <a:buClr>
                <a:schemeClr val="accent2"/>
              </a:buClr>
              <a:buSzPct val="70000"/>
            </a:pPr>
            <a:r>
              <a:rPr lang="en-US" sz="1200" dirty="0">
                <a:latin typeface="Arial" charset="0"/>
              </a:rPr>
              <a:t>Byte 3</a:t>
            </a:r>
            <a:endParaRPr lang="en-US" sz="900" dirty="0">
              <a:latin typeface="Arial" charset="0"/>
            </a:endParaRPr>
          </a:p>
        </p:txBody>
      </p:sp>
      <p:sp>
        <p:nvSpPr>
          <p:cNvPr id="31" name="CaixaDeTexto 13">
            <a:extLst>
              <a:ext uri="{FF2B5EF4-FFF2-40B4-BE49-F238E27FC236}">
                <a16:creationId xmlns="" xmlns:a16="http://schemas.microsoft.com/office/drawing/2014/main" id="{3F9A9EFA-216D-427D-987A-CD295AF364BB}"/>
              </a:ext>
            </a:extLst>
          </p:cNvPr>
          <p:cNvSpPr txBox="1"/>
          <p:nvPr/>
        </p:nvSpPr>
        <p:spPr>
          <a:xfrm>
            <a:off x="10884024" y="5913277"/>
            <a:ext cx="389850" cy="246221"/>
          </a:xfrm>
          <a:prstGeom prst="rect">
            <a:avLst/>
          </a:prstGeom>
          <a:noFill/>
        </p:spPr>
        <p:txBody>
          <a:bodyPr wrap="none" rtlCol="0">
            <a:spAutoFit/>
          </a:bodyPr>
          <a:lstStyle/>
          <a:p>
            <a:pPr>
              <a:buNone/>
            </a:pPr>
            <a:r>
              <a:rPr lang="en-US" sz="1000" dirty="0"/>
              <a:t>0x0</a:t>
            </a:r>
          </a:p>
        </p:txBody>
      </p:sp>
      <p:sp>
        <p:nvSpPr>
          <p:cNvPr id="32" name="CaixaDeTexto 15">
            <a:extLst>
              <a:ext uri="{FF2B5EF4-FFF2-40B4-BE49-F238E27FC236}">
                <a16:creationId xmlns="" xmlns:a16="http://schemas.microsoft.com/office/drawing/2014/main" id="{F8FC4879-C8BC-4B02-8A59-AB8998D070A6}"/>
              </a:ext>
            </a:extLst>
          </p:cNvPr>
          <p:cNvSpPr txBox="1"/>
          <p:nvPr/>
        </p:nvSpPr>
        <p:spPr>
          <a:xfrm>
            <a:off x="10812017" y="872717"/>
            <a:ext cx="997389" cy="246221"/>
          </a:xfrm>
          <a:prstGeom prst="rect">
            <a:avLst/>
          </a:prstGeom>
          <a:noFill/>
        </p:spPr>
        <p:txBody>
          <a:bodyPr wrap="none" rtlCol="0">
            <a:spAutoFit/>
          </a:bodyPr>
          <a:lstStyle/>
          <a:p>
            <a:pPr>
              <a:buNone/>
            </a:pPr>
            <a:r>
              <a:rPr lang="en-US" sz="1000" dirty="0"/>
              <a:t>0xFFFF FFFC</a:t>
            </a:r>
          </a:p>
        </p:txBody>
      </p:sp>
      <p:sp>
        <p:nvSpPr>
          <p:cNvPr id="33" name="Retângulo 16">
            <a:extLst>
              <a:ext uri="{FF2B5EF4-FFF2-40B4-BE49-F238E27FC236}">
                <a16:creationId xmlns="" xmlns:a16="http://schemas.microsoft.com/office/drawing/2014/main" id="{99DAE170-B030-488C-AD4A-7583D36ED5EC}"/>
              </a:ext>
            </a:extLst>
          </p:cNvPr>
          <p:cNvSpPr/>
          <p:nvPr/>
        </p:nvSpPr>
        <p:spPr bwMode="auto">
          <a:xfrm>
            <a:off x="8075712" y="872716"/>
            <a:ext cx="64807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ct val="0"/>
              </a:spcAft>
              <a:buClr>
                <a:schemeClr val="accent2"/>
              </a:buClr>
              <a:buSzPct val="70000"/>
            </a:pPr>
            <a:endParaRPr lang="en-US" sz="900" dirty="0">
              <a:latin typeface="Arial" charset="0"/>
            </a:endParaRPr>
          </a:p>
        </p:txBody>
      </p:sp>
      <p:sp>
        <p:nvSpPr>
          <p:cNvPr id="34" name="Retângulo 17">
            <a:extLst>
              <a:ext uri="{FF2B5EF4-FFF2-40B4-BE49-F238E27FC236}">
                <a16:creationId xmlns="" xmlns:a16="http://schemas.microsoft.com/office/drawing/2014/main" id="{6EE112AA-6582-4B05-A7A1-FB020BBB670F}"/>
              </a:ext>
            </a:extLst>
          </p:cNvPr>
          <p:cNvSpPr/>
          <p:nvPr/>
        </p:nvSpPr>
        <p:spPr bwMode="auto">
          <a:xfrm>
            <a:off x="8723784" y="872716"/>
            <a:ext cx="64807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ct val="0"/>
              </a:spcAft>
              <a:buClr>
                <a:schemeClr val="accent2"/>
              </a:buClr>
              <a:buSzPct val="70000"/>
            </a:pPr>
            <a:endParaRPr lang="en-US" sz="900" dirty="0">
              <a:latin typeface="Arial" charset="0"/>
            </a:endParaRPr>
          </a:p>
        </p:txBody>
      </p:sp>
      <p:sp>
        <p:nvSpPr>
          <p:cNvPr id="35" name="Retângulo 18">
            <a:extLst>
              <a:ext uri="{FF2B5EF4-FFF2-40B4-BE49-F238E27FC236}">
                <a16:creationId xmlns="" xmlns:a16="http://schemas.microsoft.com/office/drawing/2014/main" id="{3F53BF26-44A6-402E-88CD-8B83E78BB9E9}"/>
              </a:ext>
            </a:extLst>
          </p:cNvPr>
          <p:cNvSpPr/>
          <p:nvPr/>
        </p:nvSpPr>
        <p:spPr bwMode="auto">
          <a:xfrm>
            <a:off x="9371856" y="872716"/>
            <a:ext cx="64807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ct val="0"/>
              </a:spcAft>
              <a:buClr>
                <a:schemeClr val="accent2"/>
              </a:buClr>
              <a:buSzPct val="70000"/>
            </a:pPr>
            <a:endParaRPr lang="en-US" sz="900" dirty="0">
              <a:latin typeface="Arial" charset="0"/>
            </a:endParaRPr>
          </a:p>
        </p:txBody>
      </p:sp>
      <p:sp>
        <p:nvSpPr>
          <p:cNvPr id="36" name="Retângulo 19">
            <a:extLst>
              <a:ext uri="{FF2B5EF4-FFF2-40B4-BE49-F238E27FC236}">
                <a16:creationId xmlns="" xmlns:a16="http://schemas.microsoft.com/office/drawing/2014/main" id="{A2BEF076-8D90-499E-9D73-DDE63CC92783}"/>
              </a:ext>
            </a:extLst>
          </p:cNvPr>
          <p:cNvSpPr/>
          <p:nvPr/>
        </p:nvSpPr>
        <p:spPr bwMode="auto">
          <a:xfrm>
            <a:off x="10019928" y="872716"/>
            <a:ext cx="64807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ct val="0"/>
              </a:spcAft>
              <a:buClr>
                <a:schemeClr val="accent2"/>
              </a:buClr>
              <a:buSzPct val="70000"/>
            </a:pPr>
            <a:endParaRPr lang="en-US" sz="900" dirty="0">
              <a:latin typeface="Arial" charset="0"/>
            </a:endParaRPr>
          </a:p>
        </p:txBody>
      </p:sp>
      <p:sp>
        <p:nvSpPr>
          <p:cNvPr id="37" name="Retângulo 26">
            <a:extLst>
              <a:ext uri="{FF2B5EF4-FFF2-40B4-BE49-F238E27FC236}">
                <a16:creationId xmlns="" xmlns:a16="http://schemas.microsoft.com/office/drawing/2014/main" id="{871CFB82-ADD9-47A9-BAF8-7875E19CFF3B}"/>
              </a:ext>
            </a:extLst>
          </p:cNvPr>
          <p:cNvSpPr/>
          <p:nvPr/>
        </p:nvSpPr>
        <p:spPr bwMode="auto">
          <a:xfrm>
            <a:off x="8075712" y="3537012"/>
            <a:ext cx="2592288" cy="936104"/>
          </a:xfrm>
          <a:prstGeom prst="rect">
            <a:avLst/>
          </a:prstGeom>
          <a:solidFill>
            <a:srgbClr val="EEF8FC"/>
          </a:solidFill>
          <a:ln w="25400"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ct val="0"/>
              </a:spcAft>
              <a:buClr>
                <a:schemeClr val="accent2"/>
              </a:buClr>
              <a:buSzPct val="70000"/>
            </a:pPr>
            <a:r>
              <a:rPr lang="en-US" dirty="0"/>
              <a:t>A:1 </a:t>
            </a:r>
            <a:r>
              <a:rPr lang="en-US" dirty="0" err="1"/>
              <a:t>MWord</a:t>
            </a:r>
            <a:r>
              <a:rPr lang="en-US" dirty="0"/>
              <a:t> </a:t>
            </a:r>
            <a:endParaRPr lang="en-US" sz="2600" dirty="0">
              <a:latin typeface="Arial" charset="0"/>
            </a:endParaRPr>
          </a:p>
        </p:txBody>
      </p:sp>
      <p:sp>
        <p:nvSpPr>
          <p:cNvPr id="38" name="Retângulo 25">
            <a:extLst>
              <a:ext uri="{FF2B5EF4-FFF2-40B4-BE49-F238E27FC236}">
                <a16:creationId xmlns="" xmlns:a16="http://schemas.microsoft.com/office/drawing/2014/main" id="{60E3B956-A108-483E-A96B-F6686E45E123}"/>
              </a:ext>
            </a:extLst>
          </p:cNvPr>
          <p:cNvSpPr/>
          <p:nvPr/>
        </p:nvSpPr>
        <p:spPr bwMode="auto">
          <a:xfrm>
            <a:off x="8075712" y="2600908"/>
            <a:ext cx="2592288" cy="936104"/>
          </a:xfrm>
          <a:prstGeom prst="rect">
            <a:avLst/>
          </a:prstGeom>
          <a:solidFill>
            <a:srgbClr val="EEF8FC"/>
          </a:solidFill>
          <a:ln w="25400"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ct val="0"/>
              </a:spcAft>
              <a:buClr>
                <a:schemeClr val="accent2"/>
              </a:buClr>
              <a:buSzPct val="70000"/>
            </a:pPr>
            <a:r>
              <a:rPr lang="en-US" dirty="0"/>
              <a:t>B:1 </a:t>
            </a:r>
            <a:r>
              <a:rPr lang="en-US" dirty="0" err="1"/>
              <a:t>MWord</a:t>
            </a:r>
            <a:r>
              <a:rPr lang="en-US" dirty="0"/>
              <a:t> </a:t>
            </a:r>
            <a:endParaRPr lang="en-US" sz="2600" dirty="0">
              <a:latin typeface="Arial" charset="0"/>
            </a:endParaRPr>
          </a:p>
        </p:txBody>
      </p:sp>
      <p:sp>
        <p:nvSpPr>
          <p:cNvPr id="39" name="CaixaDeTexto 27">
            <a:extLst>
              <a:ext uri="{FF2B5EF4-FFF2-40B4-BE49-F238E27FC236}">
                <a16:creationId xmlns="" xmlns:a16="http://schemas.microsoft.com/office/drawing/2014/main" id="{F4020071-3041-480C-9394-2F6D4C4AFE90}"/>
              </a:ext>
            </a:extLst>
          </p:cNvPr>
          <p:cNvSpPr txBox="1"/>
          <p:nvPr/>
        </p:nvSpPr>
        <p:spPr>
          <a:xfrm>
            <a:off x="10668001" y="4257093"/>
            <a:ext cx="918841" cy="246221"/>
          </a:xfrm>
          <a:prstGeom prst="rect">
            <a:avLst/>
          </a:prstGeom>
          <a:noFill/>
        </p:spPr>
        <p:txBody>
          <a:bodyPr wrap="none" rtlCol="0">
            <a:spAutoFit/>
          </a:bodyPr>
          <a:lstStyle/>
          <a:p>
            <a:pPr>
              <a:buNone/>
            </a:pPr>
            <a:r>
              <a:rPr lang="en-US" sz="1000" dirty="0"/>
              <a:t>0x1000 0000</a:t>
            </a:r>
          </a:p>
        </p:txBody>
      </p:sp>
      <p:sp>
        <p:nvSpPr>
          <p:cNvPr id="40" name="CaixaDeTexto 29">
            <a:extLst>
              <a:ext uri="{FF2B5EF4-FFF2-40B4-BE49-F238E27FC236}">
                <a16:creationId xmlns="" xmlns:a16="http://schemas.microsoft.com/office/drawing/2014/main" id="{B7E1057D-FC0E-467C-961E-8EB295D64F3C}"/>
              </a:ext>
            </a:extLst>
          </p:cNvPr>
          <p:cNvSpPr txBox="1"/>
          <p:nvPr/>
        </p:nvSpPr>
        <p:spPr>
          <a:xfrm>
            <a:off x="10668001" y="3320989"/>
            <a:ext cx="918841" cy="246221"/>
          </a:xfrm>
          <a:prstGeom prst="rect">
            <a:avLst/>
          </a:prstGeom>
          <a:noFill/>
        </p:spPr>
        <p:txBody>
          <a:bodyPr wrap="none" rtlCol="0">
            <a:spAutoFit/>
          </a:bodyPr>
          <a:lstStyle/>
          <a:p>
            <a:pPr>
              <a:buNone/>
            </a:pPr>
            <a:r>
              <a:rPr lang="en-US" sz="1000" dirty="0"/>
              <a:t>0x1040 0000</a:t>
            </a:r>
          </a:p>
        </p:txBody>
      </p:sp>
      <p:sp>
        <p:nvSpPr>
          <p:cNvPr id="41" name="CaixaDeTexto 30">
            <a:extLst>
              <a:ext uri="{FF2B5EF4-FFF2-40B4-BE49-F238E27FC236}">
                <a16:creationId xmlns="" xmlns:a16="http://schemas.microsoft.com/office/drawing/2014/main" id="{3A3872C3-9E8B-4D34-AC8E-F3D09290065A}"/>
              </a:ext>
            </a:extLst>
          </p:cNvPr>
          <p:cNvSpPr txBox="1"/>
          <p:nvPr/>
        </p:nvSpPr>
        <p:spPr>
          <a:xfrm>
            <a:off x="10668001" y="3537013"/>
            <a:ext cx="973343" cy="246221"/>
          </a:xfrm>
          <a:prstGeom prst="rect">
            <a:avLst/>
          </a:prstGeom>
          <a:noFill/>
        </p:spPr>
        <p:txBody>
          <a:bodyPr wrap="none" rtlCol="0">
            <a:spAutoFit/>
          </a:bodyPr>
          <a:lstStyle/>
          <a:p>
            <a:pPr>
              <a:buNone/>
            </a:pPr>
            <a:r>
              <a:rPr lang="en-US" sz="1000" dirty="0"/>
              <a:t>0x103F FFFC</a:t>
            </a:r>
          </a:p>
        </p:txBody>
      </p:sp>
      <p:sp>
        <p:nvSpPr>
          <p:cNvPr id="42" name="CaixaDeTexto 31">
            <a:extLst>
              <a:ext uri="{FF2B5EF4-FFF2-40B4-BE49-F238E27FC236}">
                <a16:creationId xmlns="" xmlns:a16="http://schemas.microsoft.com/office/drawing/2014/main" id="{A970FDBE-40F8-45BE-82C5-F7BB27A73190}"/>
              </a:ext>
            </a:extLst>
          </p:cNvPr>
          <p:cNvSpPr txBox="1"/>
          <p:nvPr/>
        </p:nvSpPr>
        <p:spPr>
          <a:xfrm>
            <a:off x="10668001" y="2600909"/>
            <a:ext cx="973343" cy="246221"/>
          </a:xfrm>
          <a:prstGeom prst="rect">
            <a:avLst/>
          </a:prstGeom>
          <a:noFill/>
        </p:spPr>
        <p:txBody>
          <a:bodyPr wrap="none" rtlCol="0">
            <a:spAutoFit/>
          </a:bodyPr>
          <a:lstStyle/>
          <a:p>
            <a:pPr>
              <a:buNone/>
            </a:pPr>
            <a:r>
              <a:rPr lang="en-US" sz="1000" dirty="0"/>
              <a:t>0x107F FFFC</a:t>
            </a:r>
          </a:p>
        </p:txBody>
      </p:sp>
      <p:sp>
        <p:nvSpPr>
          <p:cNvPr id="43" name="Retângulo 32">
            <a:extLst>
              <a:ext uri="{FF2B5EF4-FFF2-40B4-BE49-F238E27FC236}">
                <a16:creationId xmlns="" xmlns:a16="http://schemas.microsoft.com/office/drawing/2014/main" id="{11860EE5-6849-4E7E-A565-824774BF26C8}"/>
              </a:ext>
            </a:extLst>
          </p:cNvPr>
          <p:cNvSpPr/>
          <p:nvPr/>
        </p:nvSpPr>
        <p:spPr bwMode="auto">
          <a:xfrm>
            <a:off x="8075712" y="2600908"/>
            <a:ext cx="648072" cy="288032"/>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ct val="0"/>
              </a:spcAft>
              <a:buClr>
                <a:schemeClr val="accent2"/>
              </a:buClr>
              <a:buSzPct val="70000"/>
            </a:pPr>
            <a:endParaRPr lang="en-US" sz="900" dirty="0">
              <a:latin typeface="Arial" charset="0"/>
            </a:endParaRPr>
          </a:p>
        </p:txBody>
      </p:sp>
      <p:sp>
        <p:nvSpPr>
          <p:cNvPr id="44" name="CaixaDeTexto 33">
            <a:extLst>
              <a:ext uri="{FF2B5EF4-FFF2-40B4-BE49-F238E27FC236}">
                <a16:creationId xmlns="" xmlns:a16="http://schemas.microsoft.com/office/drawing/2014/main" id="{DAB6CA01-E14F-4755-9EDD-E8F9F62F03EE}"/>
              </a:ext>
            </a:extLst>
          </p:cNvPr>
          <p:cNvSpPr txBox="1"/>
          <p:nvPr/>
        </p:nvSpPr>
        <p:spPr>
          <a:xfrm>
            <a:off x="8795792" y="1880828"/>
            <a:ext cx="1224136" cy="400110"/>
          </a:xfrm>
          <a:prstGeom prst="rect">
            <a:avLst/>
          </a:prstGeom>
          <a:noFill/>
          <a:ln>
            <a:solidFill>
              <a:schemeClr val="accent2">
                <a:lumMod val="75000"/>
              </a:schemeClr>
            </a:solidFill>
          </a:ln>
        </p:spPr>
        <p:txBody>
          <a:bodyPr wrap="square" rtlCol="0">
            <a:spAutoFit/>
          </a:bodyPr>
          <a:lstStyle/>
          <a:p>
            <a:pPr>
              <a:buNone/>
            </a:pPr>
            <a:r>
              <a:rPr lang="en-US" sz="1000" dirty="0"/>
              <a:t>Byte at address</a:t>
            </a:r>
            <a:br>
              <a:rPr lang="en-US" sz="1000" dirty="0"/>
            </a:br>
            <a:r>
              <a:rPr lang="en-US" sz="1000" dirty="0"/>
              <a:t> 0x107F FFFF</a:t>
            </a:r>
          </a:p>
        </p:txBody>
      </p:sp>
      <p:sp>
        <p:nvSpPr>
          <p:cNvPr id="45" name="Arco 34">
            <a:extLst>
              <a:ext uri="{FF2B5EF4-FFF2-40B4-BE49-F238E27FC236}">
                <a16:creationId xmlns="" xmlns:a16="http://schemas.microsoft.com/office/drawing/2014/main" id="{6D5CF75C-3F68-467F-BFFF-8038EE399854}"/>
              </a:ext>
            </a:extLst>
          </p:cNvPr>
          <p:cNvSpPr/>
          <p:nvPr/>
        </p:nvSpPr>
        <p:spPr bwMode="auto">
          <a:xfrm rot="21232480" flipH="1">
            <a:off x="8312425" y="2073793"/>
            <a:ext cx="966181" cy="910214"/>
          </a:xfrm>
          <a:prstGeom prst="arc">
            <a:avLst>
              <a:gd name="adj1" fmla="val 16200000"/>
              <a:gd name="adj2" fmla="val 1296950"/>
            </a:avLst>
          </a:prstGeom>
          <a:noFill/>
          <a:ln w="12700" cap="flat" cmpd="sng" algn="ctr">
            <a:solidFill>
              <a:schemeClr val="accent2">
                <a:lumMod val="75000"/>
              </a:schemeClr>
            </a:solidFill>
            <a:prstDash val="solid"/>
            <a:round/>
            <a:headEnd type="none" w="med" len="med"/>
            <a:tailEnd type="arrow"/>
          </a:ln>
          <a:effectLst/>
        </p:spPr>
        <p:txBody>
          <a:bodyPr rtlCol="0" anchor="ctr"/>
          <a:lstStyle/>
          <a:p>
            <a:pPr algn="ctr"/>
            <a:endParaRPr lang="en-US"/>
          </a:p>
        </p:txBody>
      </p:sp>
      <p:sp>
        <p:nvSpPr>
          <p:cNvPr id="46" name="TextBox 45">
            <a:extLst>
              <a:ext uri="{FF2B5EF4-FFF2-40B4-BE49-F238E27FC236}">
                <a16:creationId xmlns="" xmlns:a16="http://schemas.microsoft.com/office/drawing/2014/main" id="{7A51D38F-A132-45B5-A2C7-2268DFA3E174}"/>
              </a:ext>
            </a:extLst>
          </p:cNvPr>
          <p:cNvSpPr txBox="1"/>
          <p:nvPr/>
        </p:nvSpPr>
        <p:spPr>
          <a:xfrm>
            <a:off x="6442523" y="5913276"/>
            <a:ext cx="1428340" cy="307777"/>
          </a:xfrm>
          <a:prstGeom prst="rect">
            <a:avLst/>
          </a:prstGeom>
          <a:noFill/>
        </p:spPr>
        <p:txBody>
          <a:bodyPr wrap="none" rtlCol="0">
            <a:spAutoFit/>
          </a:bodyPr>
          <a:lstStyle/>
          <a:p>
            <a:r>
              <a:rPr lang="en-US" sz="1400" dirty="0"/>
              <a:t>source: Authors</a:t>
            </a:r>
            <a:endParaRPr lang="pt-BR" sz="1400" dirty="0"/>
          </a:p>
        </p:txBody>
      </p:sp>
    </p:spTree>
    <p:extLst>
      <p:ext uri="{BB962C8B-B14F-4D97-AF65-F5344CB8AC3E}">
        <p14:creationId xmlns:p14="http://schemas.microsoft.com/office/powerpoint/2010/main" val="29534064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sample problem</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675438" cy="1062342"/>
          </a:xfrm>
        </p:spPr>
        <p:txBody>
          <a:bodyPr/>
          <a:lstStyle/>
          <a:p>
            <a:pPr>
              <a:lnSpc>
                <a:spcPct val="150000"/>
              </a:lnSpc>
            </a:pPr>
            <a:r>
              <a:rPr lang="en-US" dirty="0"/>
              <a:t>Selecting the address lines for CS (Chip Select) and for memory line addressing.</a:t>
            </a:r>
            <a:br>
              <a:rPr lang="en-US" dirty="0"/>
            </a:br>
            <a:r>
              <a:rPr lang="en-US" dirty="0"/>
              <a:t>These are the 32-bit addresses from the Cortex-M processor:</a:t>
            </a:r>
          </a:p>
        </p:txBody>
      </p:sp>
      <p:sp>
        <p:nvSpPr>
          <p:cNvPr id="47" name="Retângulo 28">
            <a:extLst>
              <a:ext uri="{FF2B5EF4-FFF2-40B4-BE49-F238E27FC236}">
                <a16:creationId xmlns="" xmlns:a16="http://schemas.microsoft.com/office/drawing/2014/main" id="{ADE757B4-CFF9-4F11-B8F1-216ACCFE811A}"/>
              </a:ext>
            </a:extLst>
          </p:cNvPr>
          <p:cNvSpPr/>
          <p:nvPr/>
        </p:nvSpPr>
        <p:spPr bwMode="auto">
          <a:xfrm>
            <a:off x="2711624" y="1783159"/>
            <a:ext cx="432048" cy="432048"/>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Aft>
                <a:spcPct val="0"/>
              </a:spcAft>
              <a:buClr>
                <a:schemeClr val="accent2"/>
              </a:buClr>
              <a:buSzPct val="70000"/>
            </a:pPr>
            <a:r>
              <a:rPr lang="en-US" sz="1200" dirty="0">
                <a:latin typeface="Arial" charset="0"/>
              </a:rPr>
              <a:t>A</a:t>
            </a:r>
            <a:r>
              <a:rPr lang="en-US" sz="1200" baseline="-25000" dirty="0">
                <a:latin typeface="Arial" charset="0"/>
              </a:rPr>
              <a:t>31</a:t>
            </a:r>
            <a:endParaRPr lang="en-US" sz="700" baseline="-25000" dirty="0">
              <a:latin typeface="Arial" charset="0"/>
            </a:endParaRPr>
          </a:p>
        </p:txBody>
      </p:sp>
      <p:sp>
        <p:nvSpPr>
          <p:cNvPr id="48" name="Retângulo 35">
            <a:extLst>
              <a:ext uri="{FF2B5EF4-FFF2-40B4-BE49-F238E27FC236}">
                <a16:creationId xmlns="" xmlns:a16="http://schemas.microsoft.com/office/drawing/2014/main" id="{98703684-122E-452D-90C9-4D665BEDDEC1}"/>
              </a:ext>
            </a:extLst>
          </p:cNvPr>
          <p:cNvSpPr/>
          <p:nvPr/>
        </p:nvSpPr>
        <p:spPr bwMode="auto">
          <a:xfrm>
            <a:off x="3143672" y="1783159"/>
            <a:ext cx="432048" cy="432048"/>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Aft>
                <a:spcPct val="0"/>
              </a:spcAft>
              <a:buClr>
                <a:schemeClr val="accent2"/>
              </a:buClr>
              <a:buSzPct val="70000"/>
            </a:pPr>
            <a:r>
              <a:rPr lang="en-US" sz="1200" dirty="0">
                <a:latin typeface="Arial" charset="0"/>
              </a:rPr>
              <a:t>A</a:t>
            </a:r>
            <a:r>
              <a:rPr lang="en-US" sz="1200" baseline="-25000" dirty="0">
                <a:latin typeface="Arial" charset="0"/>
              </a:rPr>
              <a:t>30</a:t>
            </a:r>
            <a:endParaRPr lang="en-US" sz="700" baseline="-25000" dirty="0">
              <a:latin typeface="Arial" charset="0"/>
            </a:endParaRPr>
          </a:p>
        </p:txBody>
      </p:sp>
      <p:sp>
        <p:nvSpPr>
          <p:cNvPr id="49" name="Retângulo 36">
            <a:extLst>
              <a:ext uri="{FF2B5EF4-FFF2-40B4-BE49-F238E27FC236}">
                <a16:creationId xmlns="" xmlns:a16="http://schemas.microsoft.com/office/drawing/2014/main" id="{147585FB-1E62-4399-88B3-3CB555DE967C}"/>
              </a:ext>
            </a:extLst>
          </p:cNvPr>
          <p:cNvSpPr/>
          <p:nvPr/>
        </p:nvSpPr>
        <p:spPr bwMode="auto">
          <a:xfrm>
            <a:off x="3575720" y="1783159"/>
            <a:ext cx="432048" cy="432048"/>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Aft>
                <a:spcPct val="0"/>
              </a:spcAft>
              <a:buClr>
                <a:schemeClr val="accent2"/>
              </a:buClr>
              <a:buSzPct val="70000"/>
            </a:pPr>
            <a:r>
              <a:rPr lang="en-US" sz="1200" dirty="0">
                <a:latin typeface="Arial" charset="0"/>
              </a:rPr>
              <a:t>A</a:t>
            </a:r>
            <a:r>
              <a:rPr lang="en-US" sz="1200" baseline="-25000" dirty="0"/>
              <a:t>29</a:t>
            </a:r>
            <a:endParaRPr lang="en-US" sz="700" baseline="-25000" dirty="0">
              <a:latin typeface="Arial" charset="0"/>
            </a:endParaRPr>
          </a:p>
        </p:txBody>
      </p:sp>
      <p:sp>
        <p:nvSpPr>
          <p:cNvPr id="50" name="Retângulo 37">
            <a:extLst>
              <a:ext uri="{FF2B5EF4-FFF2-40B4-BE49-F238E27FC236}">
                <a16:creationId xmlns="" xmlns:a16="http://schemas.microsoft.com/office/drawing/2014/main" id="{43156FB2-146A-482D-850E-C604295F373A}"/>
              </a:ext>
            </a:extLst>
          </p:cNvPr>
          <p:cNvSpPr/>
          <p:nvPr/>
        </p:nvSpPr>
        <p:spPr bwMode="auto">
          <a:xfrm>
            <a:off x="4007768" y="1783159"/>
            <a:ext cx="432048" cy="432048"/>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Aft>
                <a:spcPct val="0"/>
              </a:spcAft>
              <a:buClr>
                <a:schemeClr val="accent2"/>
              </a:buClr>
              <a:buSzPct val="70000"/>
            </a:pPr>
            <a:r>
              <a:rPr lang="en-US" sz="1200" dirty="0">
                <a:latin typeface="Arial" charset="0"/>
              </a:rPr>
              <a:t>A</a:t>
            </a:r>
            <a:r>
              <a:rPr lang="en-US" sz="1200" baseline="-25000" dirty="0"/>
              <a:t>28</a:t>
            </a:r>
            <a:endParaRPr lang="en-US" sz="700" baseline="-25000" dirty="0">
              <a:latin typeface="Arial" charset="0"/>
            </a:endParaRPr>
          </a:p>
        </p:txBody>
      </p:sp>
      <p:sp>
        <p:nvSpPr>
          <p:cNvPr id="51" name="Retângulo 38">
            <a:extLst>
              <a:ext uri="{FF2B5EF4-FFF2-40B4-BE49-F238E27FC236}">
                <a16:creationId xmlns="" xmlns:a16="http://schemas.microsoft.com/office/drawing/2014/main" id="{DED5EFBF-E0E2-4A35-BA13-C7666C38531F}"/>
              </a:ext>
            </a:extLst>
          </p:cNvPr>
          <p:cNvSpPr/>
          <p:nvPr/>
        </p:nvSpPr>
        <p:spPr bwMode="auto">
          <a:xfrm>
            <a:off x="4439816" y="1783159"/>
            <a:ext cx="432048" cy="432048"/>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Aft>
                <a:spcPct val="0"/>
              </a:spcAft>
              <a:buClr>
                <a:schemeClr val="accent2"/>
              </a:buClr>
              <a:buSzPct val="70000"/>
            </a:pPr>
            <a:r>
              <a:rPr lang="en-US" sz="1200" dirty="0">
                <a:latin typeface="Arial" charset="0"/>
              </a:rPr>
              <a:t>A</a:t>
            </a:r>
            <a:r>
              <a:rPr lang="en-US" sz="1200" baseline="-25000" dirty="0"/>
              <a:t>27</a:t>
            </a:r>
            <a:endParaRPr lang="en-US" sz="700" baseline="-25000" dirty="0">
              <a:latin typeface="Arial" charset="0"/>
            </a:endParaRPr>
          </a:p>
        </p:txBody>
      </p:sp>
      <p:sp>
        <p:nvSpPr>
          <p:cNvPr id="52" name="Retângulo 39">
            <a:extLst>
              <a:ext uri="{FF2B5EF4-FFF2-40B4-BE49-F238E27FC236}">
                <a16:creationId xmlns="" xmlns:a16="http://schemas.microsoft.com/office/drawing/2014/main" id="{3353310A-6217-4B8E-A5CE-F08E482947B9}"/>
              </a:ext>
            </a:extLst>
          </p:cNvPr>
          <p:cNvSpPr/>
          <p:nvPr/>
        </p:nvSpPr>
        <p:spPr bwMode="auto">
          <a:xfrm>
            <a:off x="4871864" y="1783159"/>
            <a:ext cx="432048" cy="432048"/>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Aft>
                <a:spcPct val="0"/>
              </a:spcAft>
              <a:buClr>
                <a:schemeClr val="accent2"/>
              </a:buClr>
              <a:buSzPct val="70000"/>
            </a:pPr>
            <a:r>
              <a:rPr lang="en-US" sz="1200" dirty="0">
                <a:latin typeface="Arial" charset="0"/>
              </a:rPr>
              <a:t>A</a:t>
            </a:r>
            <a:r>
              <a:rPr lang="en-US" sz="1200" baseline="-25000" dirty="0"/>
              <a:t>26</a:t>
            </a:r>
            <a:endParaRPr lang="en-US" sz="700" baseline="-25000" dirty="0">
              <a:latin typeface="Arial" charset="0"/>
            </a:endParaRPr>
          </a:p>
        </p:txBody>
      </p:sp>
      <p:sp>
        <p:nvSpPr>
          <p:cNvPr id="53" name="Retângulo 40">
            <a:extLst>
              <a:ext uri="{FF2B5EF4-FFF2-40B4-BE49-F238E27FC236}">
                <a16:creationId xmlns="" xmlns:a16="http://schemas.microsoft.com/office/drawing/2014/main" id="{E364DE87-3DAA-4288-8EC2-FB237CF774B2}"/>
              </a:ext>
            </a:extLst>
          </p:cNvPr>
          <p:cNvSpPr/>
          <p:nvPr/>
        </p:nvSpPr>
        <p:spPr bwMode="auto">
          <a:xfrm>
            <a:off x="5303912" y="1783159"/>
            <a:ext cx="432048" cy="432048"/>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Aft>
                <a:spcPct val="0"/>
              </a:spcAft>
              <a:buClr>
                <a:schemeClr val="accent2"/>
              </a:buClr>
              <a:buSzPct val="70000"/>
            </a:pPr>
            <a:r>
              <a:rPr lang="en-US" sz="1200" dirty="0">
                <a:latin typeface="Arial" charset="0"/>
              </a:rPr>
              <a:t>A</a:t>
            </a:r>
            <a:r>
              <a:rPr lang="en-US" sz="1200" baseline="-25000" dirty="0"/>
              <a:t>25</a:t>
            </a:r>
            <a:endParaRPr lang="en-US" sz="700" baseline="-25000" dirty="0">
              <a:latin typeface="Arial" charset="0"/>
            </a:endParaRPr>
          </a:p>
        </p:txBody>
      </p:sp>
      <p:sp>
        <p:nvSpPr>
          <p:cNvPr id="54" name="Retângulo 41">
            <a:extLst>
              <a:ext uri="{FF2B5EF4-FFF2-40B4-BE49-F238E27FC236}">
                <a16:creationId xmlns="" xmlns:a16="http://schemas.microsoft.com/office/drawing/2014/main" id="{D82E5C98-28D3-4534-B50E-D9A81EC69FBA}"/>
              </a:ext>
            </a:extLst>
          </p:cNvPr>
          <p:cNvSpPr/>
          <p:nvPr/>
        </p:nvSpPr>
        <p:spPr bwMode="auto">
          <a:xfrm>
            <a:off x="5735960" y="1783159"/>
            <a:ext cx="432048" cy="432048"/>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Aft>
                <a:spcPct val="0"/>
              </a:spcAft>
              <a:buClr>
                <a:schemeClr val="accent2"/>
              </a:buClr>
              <a:buSzPct val="70000"/>
            </a:pPr>
            <a:r>
              <a:rPr lang="en-US" sz="1200" dirty="0">
                <a:latin typeface="Arial" charset="0"/>
              </a:rPr>
              <a:t>A</a:t>
            </a:r>
            <a:r>
              <a:rPr lang="en-US" sz="1200" baseline="-25000" dirty="0"/>
              <a:t>24</a:t>
            </a:r>
            <a:endParaRPr lang="en-US" sz="700" baseline="-25000" dirty="0">
              <a:latin typeface="Arial" charset="0"/>
            </a:endParaRPr>
          </a:p>
        </p:txBody>
      </p:sp>
      <p:sp>
        <p:nvSpPr>
          <p:cNvPr id="55" name="Retângulo 42">
            <a:extLst>
              <a:ext uri="{FF2B5EF4-FFF2-40B4-BE49-F238E27FC236}">
                <a16:creationId xmlns="" xmlns:a16="http://schemas.microsoft.com/office/drawing/2014/main" id="{8EC0A0DA-61D3-4539-8089-06F70A816EF2}"/>
              </a:ext>
            </a:extLst>
          </p:cNvPr>
          <p:cNvSpPr/>
          <p:nvPr/>
        </p:nvSpPr>
        <p:spPr bwMode="auto">
          <a:xfrm>
            <a:off x="6168008" y="1783159"/>
            <a:ext cx="432048" cy="432048"/>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Aft>
                <a:spcPct val="0"/>
              </a:spcAft>
              <a:buClr>
                <a:schemeClr val="accent2"/>
              </a:buClr>
              <a:buSzPct val="70000"/>
            </a:pPr>
            <a:r>
              <a:rPr lang="en-US" sz="1200" dirty="0">
                <a:latin typeface="Arial" charset="0"/>
              </a:rPr>
              <a:t>A</a:t>
            </a:r>
            <a:r>
              <a:rPr lang="en-US" sz="1200" baseline="-25000" dirty="0"/>
              <a:t>23</a:t>
            </a:r>
          </a:p>
        </p:txBody>
      </p:sp>
      <p:sp>
        <p:nvSpPr>
          <p:cNvPr id="56" name="Retângulo 43">
            <a:extLst>
              <a:ext uri="{FF2B5EF4-FFF2-40B4-BE49-F238E27FC236}">
                <a16:creationId xmlns="" xmlns:a16="http://schemas.microsoft.com/office/drawing/2014/main" id="{05C10A9B-1A2B-47E5-A575-1A391D98482D}"/>
              </a:ext>
            </a:extLst>
          </p:cNvPr>
          <p:cNvSpPr/>
          <p:nvPr/>
        </p:nvSpPr>
        <p:spPr bwMode="auto">
          <a:xfrm>
            <a:off x="6600056" y="1783159"/>
            <a:ext cx="432048" cy="432048"/>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Aft>
                <a:spcPct val="0"/>
              </a:spcAft>
              <a:buClr>
                <a:schemeClr val="accent2"/>
              </a:buClr>
              <a:buSzPct val="70000"/>
            </a:pPr>
            <a:r>
              <a:rPr lang="en-US" sz="1200" dirty="0">
                <a:latin typeface="Arial" charset="0"/>
              </a:rPr>
              <a:t>A</a:t>
            </a:r>
            <a:r>
              <a:rPr lang="en-US" sz="1200" baseline="-25000" dirty="0"/>
              <a:t>22</a:t>
            </a:r>
            <a:endParaRPr lang="en-US" sz="700" baseline="-25000" dirty="0">
              <a:latin typeface="Arial" charset="0"/>
            </a:endParaRPr>
          </a:p>
        </p:txBody>
      </p:sp>
      <p:sp>
        <p:nvSpPr>
          <p:cNvPr id="57" name="Retângulo 44">
            <a:extLst>
              <a:ext uri="{FF2B5EF4-FFF2-40B4-BE49-F238E27FC236}">
                <a16:creationId xmlns="" xmlns:a16="http://schemas.microsoft.com/office/drawing/2014/main" id="{013ADB8C-532F-47C8-8FAB-8D9AD874F169}"/>
              </a:ext>
            </a:extLst>
          </p:cNvPr>
          <p:cNvSpPr/>
          <p:nvPr/>
        </p:nvSpPr>
        <p:spPr bwMode="auto">
          <a:xfrm>
            <a:off x="7032104" y="1783159"/>
            <a:ext cx="432048" cy="432048"/>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Aft>
                <a:spcPct val="0"/>
              </a:spcAft>
              <a:buClr>
                <a:schemeClr val="accent2"/>
              </a:buClr>
              <a:buSzPct val="70000"/>
            </a:pPr>
            <a:r>
              <a:rPr lang="en-US" sz="1200" dirty="0">
                <a:latin typeface="Arial" charset="0"/>
              </a:rPr>
              <a:t>A</a:t>
            </a:r>
            <a:r>
              <a:rPr lang="en-US" sz="1200" baseline="-25000" dirty="0"/>
              <a:t>21</a:t>
            </a:r>
            <a:endParaRPr lang="en-US" sz="700" baseline="-25000" dirty="0">
              <a:latin typeface="Arial" charset="0"/>
            </a:endParaRPr>
          </a:p>
        </p:txBody>
      </p:sp>
      <p:sp>
        <p:nvSpPr>
          <p:cNvPr id="58" name="Retângulo 45">
            <a:extLst>
              <a:ext uri="{FF2B5EF4-FFF2-40B4-BE49-F238E27FC236}">
                <a16:creationId xmlns="" xmlns:a16="http://schemas.microsoft.com/office/drawing/2014/main" id="{5B73BB85-B7DC-4115-87B3-8596B390C6A2}"/>
              </a:ext>
            </a:extLst>
          </p:cNvPr>
          <p:cNvSpPr/>
          <p:nvPr/>
        </p:nvSpPr>
        <p:spPr bwMode="auto">
          <a:xfrm>
            <a:off x="8472264" y="1783159"/>
            <a:ext cx="432048" cy="432048"/>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Aft>
                <a:spcPct val="0"/>
              </a:spcAft>
              <a:buClr>
                <a:schemeClr val="accent2"/>
              </a:buClr>
              <a:buSzPct val="70000"/>
            </a:pPr>
            <a:r>
              <a:rPr lang="en-US" sz="1200" dirty="0">
                <a:latin typeface="Arial" charset="0"/>
              </a:rPr>
              <a:t>A</a:t>
            </a:r>
            <a:r>
              <a:rPr lang="en-US" sz="1200" baseline="-25000" dirty="0"/>
              <a:t>4</a:t>
            </a:r>
            <a:endParaRPr lang="en-US" sz="700" baseline="-25000" dirty="0">
              <a:latin typeface="Arial" charset="0"/>
            </a:endParaRPr>
          </a:p>
        </p:txBody>
      </p:sp>
      <p:sp>
        <p:nvSpPr>
          <p:cNvPr id="59" name="Retângulo 46">
            <a:extLst>
              <a:ext uri="{FF2B5EF4-FFF2-40B4-BE49-F238E27FC236}">
                <a16:creationId xmlns="" xmlns:a16="http://schemas.microsoft.com/office/drawing/2014/main" id="{E9EEFB29-D7E1-4D63-A3F5-2CA877694378}"/>
              </a:ext>
            </a:extLst>
          </p:cNvPr>
          <p:cNvSpPr/>
          <p:nvPr/>
        </p:nvSpPr>
        <p:spPr bwMode="auto">
          <a:xfrm>
            <a:off x="8904312" y="1783159"/>
            <a:ext cx="432048" cy="432048"/>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Aft>
                <a:spcPct val="0"/>
              </a:spcAft>
              <a:buClr>
                <a:schemeClr val="accent2"/>
              </a:buClr>
              <a:buSzPct val="70000"/>
            </a:pPr>
            <a:r>
              <a:rPr lang="en-US" sz="1200" dirty="0">
                <a:latin typeface="Arial" charset="0"/>
              </a:rPr>
              <a:t>A</a:t>
            </a:r>
            <a:r>
              <a:rPr lang="en-US" sz="1200" baseline="-25000" dirty="0"/>
              <a:t>3</a:t>
            </a:r>
            <a:endParaRPr lang="en-US" sz="700" baseline="-25000" dirty="0">
              <a:latin typeface="Arial" charset="0"/>
            </a:endParaRPr>
          </a:p>
        </p:txBody>
      </p:sp>
      <p:sp>
        <p:nvSpPr>
          <p:cNvPr id="60" name="Retângulo 47">
            <a:extLst>
              <a:ext uri="{FF2B5EF4-FFF2-40B4-BE49-F238E27FC236}">
                <a16:creationId xmlns="" xmlns:a16="http://schemas.microsoft.com/office/drawing/2014/main" id="{1560696B-2A4B-4F1F-828D-FD8F274C8BBA}"/>
              </a:ext>
            </a:extLst>
          </p:cNvPr>
          <p:cNvSpPr/>
          <p:nvPr/>
        </p:nvSpPr>
        <p:spPr bwMode="auto">
          <a:xfrm>
            <a:off x="9336360" y="1783159"/>
            <a:ext cx="432048" cy="432048"/>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Aft>
                <a:spcPct val="0"/>
              </a:spcAft>
              <a:buClr>
                <a:schemeClr val="accent2"/>
              </a:buClr>
              <a:buSzPct val="70000"/>
            </a:pPr>
            <a:r>
              <a:rPr lang="en-US" sz="1200" dirty="0">
                <a:latin typeface="Arial" charset="0"/>
              </a:rPr>
              <a:t>A</a:t>
            </a:r>
            <a:r>
              <a:rPr lang="en-US" sz="1200" baseline="-25000" dirty="0"/>
              <a:t>2</a:t>
            </a:r>
            <a:endParaRPr lang="en-US" sz="700" baseline="-25000" dirty="0">
              <a:latin typeface="Arial" charset="0"/>
            </a:endParaRPr>
          </a:p>
        </p:txBody>
      </p:sp>
      <p:sp>
        <p:nvSpPr>
          <p:cNvPr id="61" name="Retângulo 48">
            <a:extLst>
              <a:ext uri="{FF2B5EF4-FFF2-40B4-BE49-F238E27FC236}">
                <a16:creationId xmlns="" xmlns:a16="http://schemas.microsoft.com/office/drawing/2014/main" id="{0F4BBF6C-D7A7-4286-82EA-66C32B684DD0}"/>
              </a:ext>
            </a:extLst>
          </p:cNvPr>
          <p:cNvSpPr/>
          <p:nvPr/>
        </p:nvSpPr>
        <p:spPr bwMode="auto">
          <a:xfrm>
            <a:off x="9768408" y="1783159"/>
            <a:ext cx="432048" cy="432048"/>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Aft>
                <a:spcPct val="0"/>
              </a:spcAft>
              <a:buClr>
                <a:schemeClr val="accent2"/>
              </a:buClr>
              <a:buSzPct val="70000"/>
            </a:pPr>
            <a:r>
              <a:rPr lang="en-US" sz="1200" dirty="0">
                <a:latin typeface="Arial" charset="0"/>
              </a:rPr>
              <a:t>A</a:t>
            </a:r>
            <a:r>
              <a:rPr lang="en-US" sz="1200" baseline="-25000" dirty="0"/>
              <a:t>1</a:t>
            </a:r>
            <a:endParaRPr lang="en-US" sz="700" baseline="-25000" dirty="0">
              <a:latin typeface="Arial" charset="0"/>
            </a:endParaRPr>
          </a:p>
        </p:txBody>
      </p:sp>
      <p:sp>
        <p:nvSpPr>
          <p:cNvPr id="62" name="Retângulo 49">
            <a:extLst>
              <a:ext uri="{FF2B5EF4-FFF2-40B4-BE49-F238E27FC236}">
                <a16:creationId xmlns="" xmlns:a16="http://schemas.microsoft.com/office/drawing/2014/main" id="{9CD8489D-A6A5-4551-86C3-CFCE048F2C48}"/>
              </a:ext>
            </a:extLst>
          </p:cNvPr>
          <p:cNvSpPr/>
          <p:nvPr/>
        </p:nvSpPr>
        <p:spPr bwMode="auto">
          <a:xfrm>
            <a:off x="10200456" y="1783159"/>
            <a:ext cx="432048" cy="432048"/>
          </a:xfrm>
          <a:prstGeom prst="rect">
            <a:avLst/>
          </a:prstGeom>
          <a:solidFill>
            <a:srgbClr val="EEF8FC"/>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Aft>
                <a:spcPct val="0"/>
              </a:spcAft>
              <a:buClr>
                <a:schemeClr val="accent2"/>
              </a:buClr>
              <a:buSzPct val="70000"/>
            </a:pPr>
            <a:r>
              <a:rPr lang="en-US" sz="1200" dirty="0">
                <a:latin typeface="Arial" charset="0"/>
              </a:rPr>
              <a:t>A</a:t>
            </a:r>
            <a:r>
              <a:rPr lang="en-US" sz="1200" baseline="-25000" dirty="0"/>
              <a:t>0</a:t>
            </a:r>
            <a:endParaRPr lang="en-US" sz="700" baseline="-25000" dirty="0">
              <a:latin typeface="Arial" charset="0"/>
            </a:endParaRPr>
          </a:p>
        </p:txBody>
      </p:sp>
      <p:sp>
        <p:nvSpPr>
          <p:cNvPr id="63" name="CaixaDeTexto 50">
            <a:extLst>
              <a:ext uri="{FF2B5EF4-FFF2-40B4-BE49-F238E27FC236}">
                <a16:creationId xmlns="" xmlns:a16="http://schemas.microsoft.com/office/drawing/2014/main" id="{7FDBB3E3-C149-4C49-A77C-AC2CB547C9B3}"/>
              </a:ext>
            </a:extLst>
          </p:cNvPr>
          <p:cNvSpPr txBox="1"/>
          <p:nvPr/>
        </p:nvSpPr>
        <p:spPr>
          <a:xfrm>
            <a:off x="7680177" y="1423120"/>
            <a:ext cx="655949" cy="769441"/>
          </a:xfrm>
          <a:prstGeom prst="rect">
            <a:avLst/>
          </a:prstGeom>
          <a:noFill/>
        </p:spPr>
        <p:txBody>
          <a:bodyPr wrap="none" rtlCol="0">
            <a:spAutoFit/>
          </a:bodyPr>
          <a:lstStyle/>
          <a:p>
            <a:pPr>
              <a:buNone/>
            </a:pPr>
            <a:r>
              <a:rPr lang="en-US" sz="4400" dirty="0"/>
              <a:t>...</a:t>
            </a:r>
          </a:p>
        </p:txBody>
      </p:sp>
      <p:sp>
        <p:nvSpPr>
          <p:cNvPr id="64" name="Chave direita 51">
            <a:extLst>
              <a:ext uri="{FF2B5EF4-FFF2-40B4-BE49-F238E27FC236}">
                <a16:creationId xmlns="" xmlns:a16="http://schemas.microsoft.com/office/drawing/2014/main" id="{AF67D530-2495-4DAA-B448-8377B21B37A7}"/>
              </a:ext>
            </a:extLst>
          </p:cNvPr>
          <p:cNvSpPr/>
          <p:nvPr/>
        </p:nvSpPr>
        <p:spPr bwMode="auto">
          <a:xfrm rot="5400000">
            <a:off x="10056440" y="2071191"/>
            <a:ext cx="288032" cy="864096"/>
          </a:xfrm>
          <a:prstGeom prst="rightBrace">
            <a:avLst/>
          </a:prstGeom>
          <a:noFill/>
          <a:ln w="12700" cap="flat" cmpd="sng" algn="ctr">
            <a:solidFill>
              <a:schemeClr val="accent2">
                <a:lumMod val="75000"/>
              </a:schemeClr>
            </a:solidFill>
            <a:prstDash val="solid"/>
            <a:round/>
            <a:headEnd type="none" w="med" len="med"/>
            <a:tailEnd type="none"/>
          </a:ln>
          <a:effectLst/>
        </p:spPr>
        <p:txBody>
          <a:bodyPr rtlCol="0" anchor="ctr"/>
          <a:lstStyle/>
          <a:p>
            <a:pPr algn="ctr"/>
            <a:endParaRPr lang="en-US"/>
          </a:p>
        </p:txBody>
      </p:sp>
      <p:cxnSp>
        <p:nvCxnSpPr>
          <p:cNvPr id="65" name="Conector de seta reta 53">
            <a:extLst>
              <a:ext uri="{FF2B5EF4-FFF2-40B4-BE49-F238E27FC236}">
                <a16:creationId xmlns="" xmlns:a16="http://schemas.microsoft.com/office/drawing/2014/main" id="{5C44C663-9388-4E34-80DC-1ACFC96EBA0A}"/>
              </a:ext>
            </a:extLst>
          </p:cNvPr>
          <p:cNvCxnSpPr/>
          <p:nvPr/>
        </p:nvCxnSpPr>
        <p:spPr bwMode="auto">
          <a:xfrm>
            <a:off x="10200456" y="2791271"/>
            <a:ext cx="0" cy="2448272"/>
          </a:xfrm>
          <a:prstGeom prst="straightConnector1">
            <a:avLst/>
          </a:prstGeom>
          <a:noFill/>
          <a:ln w="12700" cap="flat" cmpd="sng" algn="ctr">
            <a:solidFill>
              <a:schemeClr val="accent2">
                <a:lumMod val="75000"/>
              </a:schemeClr>
            </a:solidFill>
            <a:prstDash val="solid"/>
            <a:round/>
            <a:headEnd type="none" w="med" len="med"/>
            <a:tailEnd type="stealth" w="lg" len="lg"/>
          </a:ln>
          <a:effectLst/>
        </p:spPr>
      </p:cxnSp>
      <p:sp>
        <p:nvSpPr>
          <p:cNvPr id="66" name="CaixaDeTexto 54">
            <a:extLst>
              <a:ext uri="{FF2B5EF4-FFF2-40B4-BE49-F238E27FC236}">
                <a16:creationId xmlns="" xmlns:a16="http://schemas.microsoft.com/office/drawing/2014/main" id="{1DE0A452-CE96-48D3-9671-A02432A8C288}"/>
              </a:ext>
            </a:extLst>
          </p:cNvPr>
          <p:cNvSpPr txBox="1"/>
          <p:nvPr/>
        </p:nvSpPr>
        <p:spPr>
          <a:xfrm>
            <a:off x="9048329" y="5311552"/>
            <a:ext cx="2650084" cy="584775"/>
          </a:xfrm>
          <a:prstGeom prst="rect">
            <a:avLst/>
          </a:prstGeom>
          <a:solidFill>
            <a:srgbClr val="EEF8FC"/>
          </a:solidFill>
          <a:ln w="19050">
            <a:solidFill>
              <a:schemeClr val="tx1"/>
            </a:solidFill>
          </a:ln>
        </p:spPr>
        <p:txBody>
          <a:bodyPr wrap="none" rtlCol="0">
            <a:spAutoFit/>
          </a:bodyPr>
          <a:lstStyle/>
          <a:p>
            <a:pPr>
              <a:buNone/>
            </a:pPr>
            <a:r>
              <a:rPr lang="en-US" sz="1600" dirty="0"/>
              <a:t>these address lines select</a:t>
            </a:r>
            <a:br>
              <a:rPr lang="en-US" sz="1600" dirty="0"/>
            </a:br>
            <a:r>
              <a:rPr lang="en-US" sz="1600" dirty="0"/>
              <a:t>the byte in the memory line</a:t>
            </a:r>
          </a:p>
        </p:txBody>
      </p:sp>
      <p:sp>
        <p:nvSpPr>
          <p:cNvPr id="67" name="Chave direita 55">
            <a:extLst>
              <a:ext uri="{FF2B5EF4-FFF2-40B4-BE49-F238E27FC236}">
                <a16:creationId xmlns="" xmlns:a16="http://schemas.microsoft.com/office/drawing/2014/main" id="{5772E31A-2CDC-4644-B241-803AD3736F9F}"/>
              </a:ext>
            </a:extLst>
          </p:cNvPr>
          <p:cNvSpPr/>
          <p:nvPr/>
        </p:nvSpPr>
        <p:spPr bwMode="auto">
          <a:xfrm rot="5400000">
            <a:off x="8292244" y="1387115"/>
            <a:ext cx="216024" cy="2736304"/>
          </a:xfrm>
          <a:prstGeom prst="rightBrace">
            <a:avLst/>
          </a:prstGeom>
          <a:noFill/>
          <a:ln w="12700" cap="flat" cmpd="sng" algn="ctr">
            <a:solidFill>
              <a:schemeClr val="accent2">
                <a:lumMod val="75000"/>
              </a:schemeClr>
            </a:solidFill>
            <a:prstDash val="solid"/>
            <a:round/>
            <a:headEnd type="none" w="med" len="med"/>
            <a:tailEnd type="none"/>
          </a:ln>
          <a:effectLst/>
        </p:spPr>
        <p:txBody>
          <a:bodyPr rtlCol="0" anchor="ctr"/>
          <a:lstStyle/>
          <a:p>
            <a:pPr algn="ctr"/>
            <a:endParaRPr lang="en-US"/>
          </a:p>
        </p:txBody>
      </p:sp>
      <p:sp>
        <p:nvSpPr>
          <p:cNvPr id="68" name="CaixaDeTexto 56">
            <a:extLst>
              <a:ext uri="{FF2B5EF4-FFF2-40B4-BE49-F238E27FC236}">
                <a16:creationId xmlns="" xmlns:a16="http://schemas.microsoft.com/office/drawing/2014/main" id="{BA82D7D2-60B6-47F5-A4C2-D4AE568442DA}"/>
              </a:ext>
            </a:extLst>
          </p:cNvPr>
          <p:cNvSpPr txBox="1"/>
          <p:nvPr/>
        </p:nvSpPr>
        <p:spPr>
          <a:xfrm>
            <a:off x="7248129" y="3007296"/>
            <a:ext cx="2258571" cy="830997"/>
          </a:xfrm>
          <a:prstGeom prst="rect">
            <a:avLst/>
          </a:prstGeom>
          <a:solidFill>
            <a:srgbClr val="EEF8FC"/>
          </a:solidFill>
          <a:ln w="19050">
            <a:solidFill>
              <a:schemeClr val="tx1"/>
            </a:solidFill>
          </a:ln>
        </p:spPr>
        <p:txBody>
          <a:bodyPr wrap="square" rtlCol="0">
            <a:spAutoFit/>
          </a:bodyPr>
          <a:lstStyle/>
          <a:p>
            <a:pPr>
              <a:buNone/>
            </a:pPr>
            <a:r>
              <a:rPr lang="en-US" sz="1600" dirty="0"/>
              <a:t>these 20 lines select one of the 1 G memory lines</a:t>
            </a:r>
          </a:p>
        </p:txBody>
      </p:sp>
      <p:sp>
        <p:nvSpPr>
          <p:cNvPr id="69" name="Chave direita 57">
            <a:extLst>
              <a:ext uri="{FF2B5EF4-FFF2-40B4-BE49-F238E27FC236}">
                <a16:creationId xmlns="" xmlns:a16="http://schemas.microsoft.com/office/drawing/2014/main" id="{EE68EEF2-5A89-4D08-B2FA-FD77F1061C1F}"/>
              </a:ext>
            </a:extLst>
          </p:cNvPr>
          <p:cNvSpPr/>
          <p:nvPr/>
        </p:nvSpPr>
        <p:spPr bwMode="auto">
          <a:xfrm rot="5400000">
            <a:off x="4799856" y="415007"/>
            <a:ext cx="216024" cy="4248472"/>
          </a:xfrm>
          <a:prstGeom prst="rightBrace">
            <a:avLst/>
          </a:prstGeom>
          <a:noFill/>
          <a:ln w="12700" cap="flat" cmpd="sng" algn="ctr">
            <a:solidFill>
              <a:schemeClr val="accent2">
                <a:lumMod val="75000"/>
              </a:schemeClr>
            </a:solidFill>
            <a:prstDash val="solid"/>
            <a:round/>
            <a:headEnd type="none" w="med" len="med"/>
            <a:tailEnd type="none"/>
          </a:ln>
          <a:effectLst/>
        </p:spPr>
        <p:txBody>
          <a:bodyPr rtlCol="0" anchor="ctr"/>
          <a:lstStyle/>
          <a:p>
            <a:pPr algn="ctr"/>
            <a:endParaRPr lang="en-US"/>
          </a:p>
        </p:txBody>
      </p:sp>
      <p:sp>
        <p:nvSpPr>
          <p:cNvPr id="70" name="CaixaDeTexto 58">
            <a:extLst>
              <a:ext uri="{FF2B5EF4-FFF2-40B4-BE49-F238E27FC236}">
                <a16:creationId xmlns="" xmlns:a16="http://schemas.microsoft.com/office/drawing/2014/main" id="{7C3CD078-83A3-4D8C-A265-E52D8803F6F4}"/>
              </a:ext>
            </a:extLst>
          </p:cNvPr>
          <p:cNvSpPr txBox="1"/>
          <p:nvPr/>
        </p:nvSpPr>
        <p:spPr>
          <a:xfrm>
            <a:off x="2999656" y="2699888"/>
            <a:ext cx="2952328" cy="2800767"/>
          </a:xfrm>
          <a:prstGeom prst="rect">
            <a:avLst/>
          </a:prstGeom>
          <a:solidFill>
            <a:srgbClr val="EEF8FC"/>
          </a:solidFill>
          <a:ln w="19050">
            <a:solidFill>
              <a:schemeClr val="tx1"/>
            </a:solidFill>
          </a:ln>
        </p:spPr>
        <p:txBody>
          <a:bodyPr wrap="square" rtlCol="0">
            <a:spAutoFit/>
          </a:bodyPr>
          <a:lstStyle/>
          <a:p>
            <a:pPr>
              <a:buNone/>
            </a:pPr>
            <a:r>
              <a:rPr lang="en-US" sz="1600" dirty="0"/>
              <a:t>these 10 address lines identify each of the 1 </a:t>
            </a:r>
            <a:r>
              <a:rPr lang="en-US" sz="1600" dirty="0" err="1"/>
              <a:t>MWord</a:t>
            </a:r>
            <a:r>
              <a:rPr lang="en-US" sz="1600" dirty="0"/>
              <a:t> regions.</a:t>
            </a:r>
          </a:p>
          <a:p>
            <a:pPr>
              <a:buNone/>
            </a:pPr>
            <a:endParaRPr lang="en-US" sz="1600" dirty="0"/>
          </a:p>
          <a:p>
            <a:pPr>
              <a:buNone/>
            </a:pPr>
            <a:r>
              <a:rPr lang="en-US" sz="1600" dirty="0"/>
              <a:t>In region A these address lines must be at 0001 0000 00 b </a:t>
            </a:r>
            <a:br>
              <a:rPr lang="en-US" sz="1600" dirty="0"/>
            </a:br>
            <a:r>
              <a:rPr lang="en-US" sz="1600" dirty="0"/>
              <a:t>( 0x100)</a:t>
            </a:r>
          </a:p>
          <a:p>
            <a:pPr>
              <a:buNone/>
            </a:pPr>
            <a:r>
              <a:rPr lang="en-US" sz="1600" dirty="0"/>
              <a:t>While for region B:</a:t>
            </a:r>
            <a:br>
              <a:rPr lang="en-US" sz="1600" dirty="0"/>
            </a:br>
            <a:r>
              <a:rPr lang="en-US" sz="1600" dirty="0"/>
              <a:t>0001 0000 01 b (</a:t>
            </a:r>
            <a:r>
              <a:rPr lang="en-US" sz="1600" dirty="0" err="1"/>
              <a:t>0x104</a:t>
            </a:r>
            <a:r>
              <a:rPr lang="en-US" sz="1600" dirty="0"/>
              <a:t>)</a:t>
            </a:r>
          </a:p>
          <a:p>
            <a:pPr>
              <a:buNone/>
            </a:pPr>
            <a:r>
              <a:rPr lang="en-US" sz="1600" dirty="0"/>
              <a:t>(these addresses are constant inside each of the </a:t>
            </a:r>
            <a:r>
              <a:rPr lang="en-US" sz="1600" dirty="0" err="1"/>
              <a:t>1MWord</a:t>
            </a:r>
            <a:r>
              <a:rPr lang="en-US" sz="1600" dirty="0"/>
              <a:t> regions)</a:t>
            </a:r>
          </a:p>
        </p:txBody>
      </p:sp>
      <p:sp>
        <p:nvSpPr>
          <p:cNvPr id="71" name="TextBox 70">
            <a:extLst>
              <a:ext uri="{FF2B5EF4-FFF2-40B4-BE49-F238E27FC236}">
                <a16:creationId xmlns="" xmlns:a16="http://schemas.microsoft.com/office/drawing/2014/main" id="{0EFA3568-D028-4CAC-9818-4951DB7B14FB}"/>
              </a:ext>
            </a:extLst>
          </p:cNvPr>
          <p:cNvSpPr txBox="1"/>
          <p:nvPr/>
        </p:nvSpPr>
        <p:spPr>
          <a:xfrm>
            <a:off x="10200456" y="5968336"/>
            <a:ext cx="1428340" cy="307777"/>
          </a:xfrm>
          <a:prstGeom prst="rect">
            <a:avLst/>
          </a:prstGeom>
          <a:noFill/>
        </p:spPr>
        <p:txBody>
          <a:bodyPr wrap="none" rtlCol="0">
            <a:spAutoFit/>
          </a:bodyPr>
          <a:lstStyle/>
          <a:p>
            <a:r>
              <a:rPr lang="en-US" sz="1400" dirty="0"/>
              <a:t>source: Authors</a:t>
            </a:r>
            <a:endParaRPr lang="pt-BR" sz="1400" dirty="0"/>
          </a:p>
        </p:txBody>
      </p:sp>
    </p:spTree>
    <p:extLst>
      <p:ext uri="{BB962C8B-B14F-4D97-AF65-F5344CB8AC3E}">
        <p14:creationId xmlns:p14="http://schemas.microsoft.com/office/powerpoint/2010/main" val="193642628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D5A3C72E-10C7-4FC2-8E9E-A4A7F20A317F}"/>
              </a:ext>
            </a:extLst>
          </p:cNvPr>
          <p:cNvSpPr>
            <a:spLocks noGrp="1"/>
          </p:cNvSpPr>
          <p:nvPr>
            <p:ph idx="1"/>
          </p:nvPr>
        </p:nvSpPr>
        <p:spPr>
          <a:xfrm>
            <a:off x="8976320" y="1424991"/>
            <a:ext cx="2664296" cy="3235245"/>
          </a:xfrm>
        </p:spPr>
        <p:txBody>
          <a:bodyPr/>
          <a:lstStyle/>
          <a:p>
            <a:r>
              <a:rPr lang="en-US" dirty="0"/>
              <a:t>/CS1 must be active</a:t>
            </a:r>
            <a:br>
              <a:rPr lang="en-US" dirty="0"/>
            </a:br>
            <a:r>
              <a:rPr lang="en-US" dirty="0"/>
              <a:t>in the range</a:t>
            </a:r>
            <a:br>
              <a:rPr lang="en-US" dirty="0"/>
            </a:br>
            <a:r>
              <a:rPr lang="en-US" dirty="0"/>
              <a:t>0x1000 0000 to</a:t>
            </a:r>
            <a:br>
              <a:rPr lang="en-US" dirty="0"/>
            </a:br>
            <a:r>
              <a:rPr lang="en-US" dirty="0"/>
              <a:t>0x103F FFFF</a:t>
            </a:r>
          </a:p>
          <a:p>
            <a:endParaRPr lang="en-US" dirty="0"/>
          </a:p>
          <a:p>
            <a:r>
              <a:rPr lang="en-US" dirty="0"/>
              <a:t>/CS2 must be active</a:t>
            </a:r>
            <a:br>
              <a:rPr lang="en-US" dirty="0"/>
            </a:br>
            <a:r>
              <a:rPr lang="en-US" dirty="0"/>
              <a:t>in the range</a:t>
            </a:r>
            <a:br>
              <a:rPr lang="en-US" dirty="0"/>
            </a:br>
            <a:r>
              <a:rPr lang="en-US" dirty="0"/>
              <a:t>0x1040 0000 to</a:t>
            </a:r>
            <a:br>
              <a:rPr lang="en-US" dirty="0"/>
            </a:br>
            <a:r>
              <a:rPr lang="en-US" dirty="0"/>
              <a:t>0x107F FFFF</a:t>
            </a:r>
          </a:p>
          <a:p>
            <a:endParaRPr lang="en-US" dirty="0"/>
          </a:p>
        </p:txBody>
      </p:sp>
      <p:pic>
        <p:nvPicPr>
          <p:cNvPr id="4" name="Picture 3">
            <a:extLst>
              <a:ext uri="{FF2B5EF4-FFF2-40B4-BE49-F238E27FC236}">
                <a16:creationId xmlns="" xmlns:a16="http://schemas.microsoft.com/office/drawing/2014/main" id="{4DA4782E-F09D-4DF1-AE59-1FDA545EAA1A}"/>
              </a:ext>
            </a:extLst>
          </p:cNvPr>
          <p:cNvPicPr>
            <a:picLocks noChangeAspect="1"/>
          </p:cNvPicPr>
          <p:nvPr/>
        </p:nvPicPr>
        <p:blipFill>
          <a:blip r:embed="rId3"/>
          <a:stretch>
            <a:fillRect/>
          </a:stretch>
        </p:blipFill>
        <p:spPr>
          <a:xfrm>
            <a:off x="335360" y="578191"/>
            <a:ext cx="8337168" cy="5701617"/>
          </a:xfrm>
          <a:prstGeom prst="rect">
            <a:avLst/>
          </a:prstGeom>
        </p:spPr>
      </p:pic>
      <p:sp>
        <p:nvSpPr>
          <p:cNvPr id="5" name="TextBox 4">
            <a:extLst>
              <a:ext uri="{FF2B5EF4-FFF2-40B4-BE49-F238E27FC236}">
                <a16:creationId xmlns="" xmlns:a16="http://schemas.microsoft.com/office/drawing/2014/main" id="{841082C7-9DCE-49F8-941E-617F91A2A436}"/>
              </a:ext>
            </a:extLst>
          </p:cNvPr>
          <p:cNvSpPr txBox="1"/>
          <p:nvPr/>
        </p:nvSpPr>
        <p:spPr>
          <a:xfrm>
            <a:off x="7212771" y="5972031"/>
            <a:ext cx="1428340" cy="307777"/>
          </a:xfrm>
          <a:prstGeom prst="rect">
            <a:avLst/>
          </a:prstGeom>
          <a:noFill/>
        </p:spPr>
        <p:txBody>
          <a:bodyPr wrap="none" rtlCol="0">
            <a:spAutoFit/>
          </a:bodyPr>
          <a:lstStyle/>
          <a:p>
            <a:r>
              <a:rPr lang="en-US" sz="1400" dirty="0"/>
              <a:t>source: Authors</a:t>
            </a:r>
            <a:endParaRPr lang="pt-BR" sz="1400" dirty="0"/>
          </a:p>
        </p:txBody>
      </p:sp>
    </p:spTree>
    <p:extLst>
      <p:ext uri="{BB962C8B-B14F-4D97-AF65-F5344CB8AC3E}">
        <p14:creationId xmlns:p14="http://schemas.microsoft.com/office/powerpoint/2010/main" val="168329569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nor Flash memory</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1534266"/>
          </a:xfrm>
        </p:spPr>
        <p:txBody>
          <a:bodyPr/>
          <a:lstStyle/>
          <a:p>
            <a:pPr>
              <a:lnSpc>
                <a:spcPct val="150000"/>
              </a:lnSpc>
            </a:pPr>
            <a:r>
              <a:rPr lang="en-US" dirty="0"/>
              <a:t>NOR Flash memory is frequently used in embedded systems to store non-volatile data, particularly code and constants.</a:t>
            </a:r>
          </a:p>
          <a:p>
            <a:pPr>
              <a:lnSpc>
                <a:spcPct val="150000"/>
              </a:lnSpc>
            </a:pPr>
            <a:r>
              <a:rPr lang="en-US" dirty="0"/>
              <a:t>Each bit of a NOR Flash memory is implemented by a single floating gate MOS. The floating gate may be charged and, since the floating gate is isolated, the charges are trapped into de gate. Hence, the two possible states are: charges trapped in the floating gate vs no charges trapped in the floating gate.</a:t>
            </a:r>
          </a:p>
        </p:txBody>
      </p:sp>
      <p:pic>
        <p:nvPicPr>
          <p:cNvPr id="29" name="Picture 2" descr="https://upload.wikimedia.org/wikipedia/commons/thumb/a/ae/Floating_gate_transistor-en.svg/283px-Floating_gate_transistor-en.svg.png">
            <a:extLst>
              <a:ext uri="{FF2B5EF4-FFF2-40B4-BE49-F238E27FC236}">
                <a16:creationId xmlns="" xmlns:a16="http://schemas.microsoft.com/office/drawing/2014/main" id="{EE55813E-5363-4E7E-8EA2-A1539EE9DE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817" y="4149080"/>
            <a:ext cx="4615535" cy="172878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 xmlns:a16="http://schemas.microsoft.com/office/drawing/2014/main" id="{610EF5D7-0039-42F2-AA74-E3A9DCA7C314}"/>
              </a:ext>
            </a:extLst>
          </p:cNvPr>
          <p:cNvSpPr txBox="1"/>
          <p:nvPr/>
        </p:nvSpPr>
        <p:spPr>
          <a:xfrm>
            <a:off x="9480376" y="5949678"/>
            <a:ext cx="2343911" cy="307777"/>
          </a:xfrm>
          <a:prstGeom prst="rect">
            <a:avLst/>
          </a:prstGeom>
          <a:noFill/>
        </p:spPr>
        <p:txBody>
          <a:bodyPr wrap="none" rtlCol="0">
            <a:spAutoFit/>
          </a:bodyPr>
          <a:lstStyle/>
          <a:p>
            <a:r>
              <a:rPr lang="en-US" sz="1400" dirty="0"/>
              <a:t>source: </a:t>
            </a:r>
            <a:r>
              <a:rPr lang="en-US" sz="1400" dirty="0" err="1"/>
              <a:t>wikimedia.org</a:t>
            </a:r>
            <a:r>
              <a:rPr lang="en-US" sz="1400" dirty="0"/>
              <a:t> (CC)</a:t>
            </a:r>
            <a:endParaRPr lang="pt-BR" sz="1400" dirty="0"/>
          </a:p>
        </p:txBody>
      </p:sp>
    </p:spTree>
    <p:extLst>
      <p:ext uri="{BB962C8B-B14F-4D97-AF65-F5344CB8AC3E}">
        <p14:creationId xmlns:p14="http://schemas.microsoft.com/office/powerpoint/2010/main" val="99344516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Example of a flash memory device 128K x 16 bits</a:t>
            </a:r>
            <a:endParaRPr kumimoji="1" lang="en-US" dirty="0"/>
          </a:p>
        </p:txBody>
      </p:sp>
      <p:pic>
        <p:nvPicPr>
          <p:cNvPr id="8" name="Content Placeholder 10">
            <a:extLst>
              <a:ext uri="{FF2B5EF4-FFF2-40B4-BE49-F238E27FC236}">
                <a16:creationId xmlns="" xmlns:a16="http://schemas.microsoft.com/office/drawing/2014/main" id="{9232DFD7-CCEB-47DF-9A42-49C9D8D7BE56}"/>
              </a:ext>
            </a:extLst>
          </p:cNvPr>
          <p:cNvPicPr>
            <a:picLocks noGrp="1" noChangeAspect="1"/>
          </p:cNvPicPr>
          <p:nvPr>
            <p:ph idx="1"/>
          </p:nvPr>
        </p:nvPicPr>
        <p:blipFill>
          <a:blip r:embed="rId3"/>
          <a:stretch>
            <a:fillRect/>
          </a:stretch>
        </p:blipFill>
        <p:spPr>
          <a:xfrm>
            <a:off x="8459656" y="1640717"/>
            <a:ext cx="3048264" cy="1792379"/>
          </a:xfrm>
          <a:prstGeom prst="rect">
            <a:avLst/>
          </a:prstGeom>
        </p:spPr>
      </p:pic>
      <p:pic>
        <p:nvPicPr>
          <p:cNvPr id="9" name="Picture 8">
            <a:extLst>
              <a:ext uri="{FF2B5EF4-FFF2-40B4-BE49-F238E27FC236}">
                <a16:creationId xmlns="" xmlns:a16="http://schemas.microsoft.com/office/drawing/2014/main" id="{F8B0D382-6685-4532-AD66-100030E8ABFD}"/>
              </a:ext>
            </a:extLst>
          </p:cNvPr>
          <p:cNvPicPr>
            <a:picLocks noChangeAspect="1"/>
          </p:cNvPicPr>
          <p:nvPr/>
        </p:nvPicPr>
        <p:blipFill>
          <a:blip r:embed="rId4"/>
          <a:stretch>
            <a:fillRect/>
          </a:stretch>
        </p:blipFill>
        <p:spPr>
          <a:xfrm>
            <a:off x="5578297" y="3678478"/>
            <a:ext cx="6511092" cy="2243522"/>
          </a:xfrm>
          <a:prstGeom prst="rect">
            <a:avLst/>
          </a:prstGeom>
        </p:spPr>
      </p:pic>
      <p:pic>
        <p:nvPicPr>
          <p:cNvPr id="10" name="Picture 9">
            <a:extLst>
              <a:ext uri="{FF2B5EF4-FFF2-40B4-BE49-F238E27FC236}">
                <a16:creationId xmlns="" xmlns:a16="http://schemas.microsoft.com/office/drawing/2014/main" id="{16677C9E-4D5D-49F2-849C-AF8C29EB8BEF}"/>
              </a:ext>
            </a:extLst>
          </p:cNvPr>
          <p:cNvPicPr>
            <a:picLocks noChangeAspect="1"/>
          </p:cNvPicPr>
          <p:nvPr/>
        </p:nvPicPr>
        <p:blipFill rotWithShape="1">
          <a:blip r:embed="rId5"/>
          <a:srcRect b="967"/>
          <a:stretch/>
        </p:blipFill>
        <p:spPr>
          <a:xfrm>
            <a:off x="191344" y="2096853"/>
            <a:ext cx="5200339" cy="3924436"/>
          </a:xfrm>
          <a:prstGeom prst="rect">
            <a:avLst/>
          </a:prstGeom>
        </p:spPr>
      </p:pic>
    </p:spTree>
    <p:extLst>
      <p:ext uri="{BB962C8B-B14F-4D97-AF65-F5344CB8AC3E}">
        <p14:creationId xmlns:p14="http://schemas.microsoft.com/office/powerpoint/2010/main" val="38569089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Example of a flash memory device 128K x 16 bits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693010"/>
          </a:xfrm>
        </p:spPr>
        <p:txBody>
          <a:bodyPr/>
          <a:lstStyle/>
          <a:p>
            <a:pPr>
              <a:lnSpc>
                <a:spcPct val="150000"/>
              </a:lnSpc>
            </a:pPr>
            <a:r>
              <a:rPr lang="en-US" dirty="0"/>
              <a:t>The operation of a NOR Flash memory is straightforward: the processor sets the address to be read, and activates Chip Select (CE#) and Output Enable (OE#) after a delay (TCE of TOE) valid data is presented on the data bus.</a:t>
            </a:r>
          </a:p>
        </p:txBody>
      </p:sp>
      <p:pic>
        <p:nvPicPr>
          <p:cNvPr id="6" name="Picture 5">
            <a:extLst>
              <a:ext uri="{FF2B5EF4-FFF2-40B4-BE49-F238E27FC236}">
                <a16:creationId xmlns="" xmlns:a16="http://schemas.microsoft.com/office/drawing/2014/main" id="{0C3E663E-7498-4314-B5DD-9F14C4381979}"/>
              </a:ext>
            </a:extLst>
          </p:cNvPr>
          <p:cNvPicPr>
            <a:picLocks noChangeAspect="1"/>
          </p:cNvPicPr>
          <p:nvPr/>
        </p:nvPicPr>
        <p:blipFill>
          <a:blip r:embed="rId3"/>
          <a:stretch>
            <a:fillRect/>
          </a:stretch>
        </p:blipFill>
        <p:spPr>
          <a:xfrm>
            <a:off x="4007768" y="2852936"/>
            <a:ext cx="7779170" cy="3170195"/>
          </a:xfrm>
          <a:prstGeom prst="rect">
            <a:avLst/>
          </a:prstGeom>
        </p:spPr>
      </p:pic>
    </p:spTree>
    <p:extLst>
      <p:ext uri="{BB962C8B-B14F-4D97-AF65-F5344CB8AC3E}">
        <p14:creationId xmlns:p14="http://schemas.microsoft.com/office/powerpoint/2010/main" val="28400016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SRAM example</a:t>
            </a:r>
            <a:endParaRPr kumimoji="1" lang="en-US" dirty="0"/>
          </a:p>
        </p:txBody>
      </p:sp>
      <p:pic>
        <p:nvPicPr>
          <p:cNvPr id="8" name="Picture 7">
            <a:extLst>
              <a:ext uri="{FF2B5EF4-FFF2-40B4-BE49-F238E27FC236}">
                <a16:creationId xmlns="" xmlns:a16="http://schemas.microsoft.com/office/drawing/2014/main" id="{BA861785-FA84-489B-AF24-38C97774F756}"/>
              </a:ext>
            </a:extLst>
          </p:cNvPr>
          <p:cNvPicPr>
            <a:picLocks noChangeAspect="1"/>
          </p:cNvPicPr>
          <p:nvPr/>
        </p:nvPicPr>
        <p:blipFill>
          <a:blip r:embed="rId3"/>
          <a:stretch>
            <a:fillRect/>
          </a:stretch>
        </p:blipFill>
        <p:spPr>
          <a:xfrm>
            <a:off x="1787397" y="1593002"/>
            <a:ext cx="5648298" cy="920470"/>
          </a:xfrm>
          <a:prstGeom prst="rect">
            <a:avLst/>
          </a:prstGeom>
        </p:spPr>
      </p:pic>
      <p:pic>
        <p:nvPicPr>
          <p:cNvPr id="9" name="Picture 8">
            <a:extLst>
              <a:ext uri="{FF2B5EF4-FFF2-40B4-BE49-F238E27FC236}">
                <a16:creationId xmlns="" xmlns:a16="http://schemas.microsoft.com/office/drawing/2014/main" id="{BBF98C17-7D25-4B28-AE94-7B0ADAD6D5DF}"/>
              </a:ext>
            </a:extLst>
          </p:cNvPr>
          <p:cNvPicPr>
            <a:picLocks noChangeAspect="1"/>
          </p:cNvPicPr>
          <p:nvPr/>
        </p:nvPicPr>
        <p:blipFill>
          <a:blip r:embed="rId4"/>
          <a:stretch>
            <a:fillRect/>
          </a:stretch>
        </p:blipFill>
        <p:spPr>
          <a:xfrm>
            <a:off x="7709391" y="2053237"/>
            <a:ext cx="3845070" cy="4150720"/>
          </a:xfrm>
          <a:prstGeom prst="rect">
            <a:avLst/>
          </a:prstGeom>
        </p:spPr>
      </p:pic>
      <p:pic>
        <p:nvPicPr>
          <p:cNvPr id="10" name="Picture 9">
            <a:extLst>
              <a:ext uri="{FF2B5EF4-FFF2-40B4-BE49-F238E27FC236}">
                <a16:creationId xmlns="" xmlns:a16="http://schemas.microsoft.com/office/drawing/2014/main" id="{AE9073AA-E9C8-40CE-94F7-ACE44BAD767B}"/>
              </a:ext>
            </a:extLst>
          </p:cNvPr>
          <p:cNvPicPr>
            <a:picLocks noChangeAspect="1"/>
          </p:cNvPicPr>
          <p:nvPr/>
        </p:nvPicPr>
        <p:blipFill>
          <a:blip r:embed="rId5"/>
          <a:stretch>
            <a:fillRect/>
          </a:stretch>
        </p:blipFill>
        <p:spPr>
          <a:xfrm>
            <a:off x="2517457" y="3626173"/>
            <a:ext cx="4644541" cy="2418080"/>
          </a:xfrm>
          <a:prstGeom prst="rect">
            <a:avLst/>
          </a:prstGeom>
        </p:spPr>
      </p:pic>
      <p:sp>
        <p:nvSpPr>
          <p:cNvPr id="11" name="TextBox 10">
            <a:extLst>
              <a:ext uri="{FF2B5EF4-FFF2-40B4-BE49-F238E27FC236}">
                <a16:creationId xmlns="" xmlns:a16="http://schemas.microsoft.com/office/drawing/2014/main" id="{529C5D14-56B4-4FE0-AD31-44656F9E1849}"/>
              </a:ext>
            </a:extLst>
          </p:cNvPr>
          <p:cNvSpPr txBox="1"/>
          <p:nvPr/>
        </p:nvSpPr>
        <p:spPr>
          <a:xfrm>
            <a:off x="10287510" y="6044253"/>
            <a:ext cx="1527982" cy="307777"/>
          </a:xfrm>
          <a:prstGeom prst="rect">
            <a:avLst/>
          </a:prstGeom>
          <a:noFill/>
        </p:spPr>
        <p:txBody>
          <a:bodyPr wrap="none" rtlCol="0">
            <a:spAutoFit/>
          </a:bodyPr>
          <a:lstStyle/>
          <a:p>
            <a:r>
              <a:rPr lang="en-US" sz="1400" dirty="0"/>
              <a:t>source: Renesas</a:t>
            </a:r>
            <a:endParaRPr lang="pt-BR" sz="1400" dirty="0"/>
          </a:p>
        </p:txBody>
      </p:sp>
    </p:spTree>
    <p:extLst>
      <p:ext uri="{BB962C8B-B14F-4D97-AF65-F5344CB8AC3E}">
        <p14:creationId xmlns:p14="http://schemas.microsoft.com/office/powerpoint/2010/main" val="77615174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internal organization</a:t>
            </a:r>
            <a:endParaRPr kumimoji="1" lang="en-US" dirty="0"/>
          </a:p>
        </p:txBody>
      </p:sp>
      <p:pic>
        <p:nvPicPr>
          <p:cNvPr id="7" name="Picture 6">
            <a:extLst>
              <a:ext uri="{FF2B5EF4-FFF2-40B4-BE49-F238E27FC236}">
                <a16:creationId xmlns="" xmlns:a16="http://schemas.microsoft.com/office/drawing/2014/main" id="{841CFF36-C23D-45AB-8517-72922E754974}"/>
              </a:ext>
            </a:extLst>
          </p:cNvPr>
          <p:cNvPicPr>
            <a:picLocks noChangeAspect="1"/>
          </p:cNvPicPr>
          <p:nvPr/>
        </p:nvPicPr>
        <p:blipFill>
          <a:blip r:embed="rId3"/>
          <a:stretch>
            <a:fillRect/>
          </a:stretch>
        </p:blipFill>
        <p:spPr>
          <a:xfrm>
            <a:off x="5270352" y="307802"/>
            <a:ext cx="6453649" cy="5940660"/>
          </a:xfrm>
          <a:prstGeom prst="rect">
            <a:avLst/>
          </a:prstGeom>
        </p:spPr>
      </p:pic>
      <p:pic>
        <p:nvPicPr>
          <p:cNvPr id="12" name="Picture 11">
            <a:extLst>
              <a:ext uri="{FF2B5EF4-FFF2-40B4-BE49-F238E27FC236}">
                <a16:creationId xmlns="" xmlns:a16="http://schemas.microsoft.com/office/drawing/2014/main" id="{ECB21573-5370-45FD-933C-24BE8835DAB8}"/>
              </a:ext>
            </a:extLst>
          </p:cNvPr>
          <p:cNvPicPr>
            <a:picLocks noChangeAspect="1"/>
          </p:cNvPicPr>
          <p:nvPr/>
        </p:nvPicPr>
        <p:blipFill>
          <a:blip r:embed="rId4"/>
          <a:stretch>
            <a:fillRect/>
          </a:stretch>
        </p:blipFill>
        <p:spPr>
          <a:xfrm>
            <a:off x="252574" y="4509120"/>
            <a:ext cx="5017778" cy="1630290"/>
          </a:xfrm>
          <a:prstGeom prst="rect">
            <a:avLst/>
          </a:prstGeom>
        </p:spPr>
      </p:pic>
    </p:spTree>
    <p:extLst>
      <p:ext uri="{BB962C8B-B14F-4D97-AF65-F5344CB8AC3E}">
        <p14:creationId xmlns:p14="http://schemas.microsoft.com/office/powerpoint/2010/main" val="12747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a:t>Sample Market segments</a:t>
            </a:r>
            <a:endParaRPr kumimoji="1" lang="en-US" dirty="0"/>
          </a:p>
        </p:txBody>
      </p:sp>
      <p:sp>
        <p:nvSpPr>
          <p:cNvPr id="4" name="コンテンツ プレースホルダー 3"/>
          <p:cNvSpPr>
            <a:spLocks noGrp="1"/>
          </p:cNvSpPr>
          <p:nvPr>
            <p:ph idx="1"/>
          </p:nvPr>
        </p:nvSpPr>
        <p:spPr>
          <a:xfrm>
            <a:off x="468000" y="1424991"/>
            <a:ext cx="11244574" cy="4248855"/>
          </a:xfrm>
        </p:spPr>
        <p:txBody>
          <a:bodyPr/>
          <a:lstStyle/>
          <a:p>
            <a:pPr lvl="1"/>
            <a:r>
              <a:rPr lang="en-US" dirty="0"/>
              <a:t>Consumer Electronics</a:t>
            </a:r>
          </a:p>
          <a:p>
            <a:pPr lvl="1"/>
            <a:r>
              <a:rPr lang="en-US" dirty="0"/>
              <a:t>Telecommunications</a:t>
            </a:r>
          </a:p>
          <a:p>
            <a:pPr lvl="1"/>
            <a:r>
              <a:rPr lang="en-US" dirty="0"/>
              <a:t>Home Automation</a:t>
            </a:r>
          </a:p>
          <a:p>
            <a:pPr lvl="1"/>
            <a:r>
              <a:rPr lang="en-US" dirty="0"/>
              <a:t>Industrial Automation</a:t>
            </a:r>
          </a:p>
          <a:p>
            <a:pPr lvl="1"/>
            <a:r>
              <a:rPr lang="en-US" dirty="0"/>
              <a:t>Transportation</a:t>
            </a:r>
          </a:p>
          <a:p>
            <a:pPr lvl="2"/>
            <a:r>
              <a:rPr lang="en-US" dirty="0"/>
              <a:t>Avionics</a:t>
            </a:r>
          </a:p>
          <a:p>
            <a:pPr lvl="2"/>
            <a:r>
              <a:rPr lang="en-US" dirty="0"/>
              <a:t>Navigation</a:t>
            </a:r>
          </a:p>
          <a:p>
            <a:pPr lvl="2"/>
            <a:r>
              <a:rPr lang="en-US" dirty="0"/>
              <a:t>Electric Vehicles</a:t>
            </a:r>
          </a:p>
          <a:p>
            <a:pPr lvl="1"/>
            <a:r>
              <a:rPr lang="en-US" dirty="0"/>
              <a:t>Defense</a:t>
            </a:r>
          </a:p>
          <a:p>
            <a:pPr lvl="1"/>
            <a:r>
              <a:rPr lang="en-US" dirty="0"/>
              <a:t>Medical Equipment</a:t>
            </a:r>
          </a:p>
          <a:p>
            <a:pPr lvl="1"/>
            <a:r>
              <a:rPr lang="en-US" dirty="0"/>
              <a:t>??? (many new areas to come)</a:t>
            </a:r>
          </a:p>
        </p:txBody>
      </p:sp>
      <p:pic>
        <p:nvPicPr>
          <p:cNvPr id="5" name="Picture 4">
            <a:extLst>
              <a:ext uri="{FF2B5EF4-FFF2-40B4-BE49-F238E27FC236}">
                <a16:creationId xmlns="" xmlns:a16="http://schemas.microsoft.com/office/drawing/2014/main" id="{BA472798-1FCC-4669-B3EA-4F22980284B8}"/>
              </a:ext>
            </a:extLst>
          </p:cNvPr>
          <p:cNvPicPr/>
          <p:nvPr/>
        </p:nvPicPr>
        <p:blipFill rotWithShape="1">
          <a:blip r:embed="rId3"/>
          <a:srcRect l="2727" t="17012" r="2727" b="16725"/>
          <a:stretch/>
        </p:blipFill>
        <p:spPr>
          <a:xfrm>
            <a:off x="3799200" y="1866900"/>
            <a:ext cx="7924800" cy="3124200"/>
          </a:xfrm>
          <a:prstGeom prst="rect">
            <a:avLst/>
          </a:prstGeom>
        </p:spPr>
      </p:pic>
      <p:sp>
        <p:nvSpPr>
          <p:cNvPr id="6" name="TextBox 5">
            <a:extLst>
              <a:ext uri="{FF2B5EF4-FFF2-40B4-BE49-F238E27FC236}">
                <a16:creationId xmlns="" xmlns:a16="http://schemas.microsoft.com/office/drawing/2014/main" id="{5EFCF2BC-8A24-4FAE-B52A-77B0F5F10DF4}"/>
              </a:ext>
            </a:extLst>
          </p:cNvPr>
          <p:cNvSpPr txBox="1"/>
          <p:nvPr/>
        </p:nvSpPr>
        <p:spPr>
          <a:xfrm>
            <a:off x="8364079" y="5054029"/>
            <a:ext cx="2622834" cy="307777"/>
          </a:xfrm>
          <a:prstGeom prst="rect">
            <a:avLst/>
          </a:prstGeom>
          <a:noFill/>
        </p:spPr>
        <p:txBody>
          <a:bodyPr wrap="none" rtlCol="0">
            <a:spAutoFit/>
          </a:bodyPr>
          <a:lstStyle/>
          <a:p>
            <a:r>
              <a:rPr lang="en-US" sz="1400" dirty="0"/>
              <a:t>source: Renesas </a:t>
            </a:r>
            <a:r>
              <a:rPr lang="en-US" sz="1400" dirty="0" err="1"/>
              <a:t>DevCon2015</a:t>
            </a:r>
            <a:endParaRPr lang="pt-BR" sz="1400" dirty="0"/>
          </a:p>
        </p:txBody>
      </p:sp>
    </p:spTree>
    <p:extLst>
      <p:ext uri="{BB962C8B-B14F-4D97-AF65-F5344CB8AC3E}">
        <p14:creationId xmlns:p14="http://schemas.microsoft.com/office/powerpoint/2010/main" val="183800950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read cycle</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323678"/>
          </a:xfrm>
        </p:spPr>
        <p:txBody>
          <a:bodyPr/>
          <a:lstStyle/>
          <a:p>
            <a:pPr>
              <a:lnSpc>
                <a:spcPct val="150000"/>
              </a:lnSpc>
            </a:pPr>
            <a:r>
              <a:rPr lang="en-US" dirty="0"/>
              <a:t>Read Cycle timing diagram</a:t>
            </a:r>
          </a:p>
        </p:txBody>
      </p:sp>
      <p:pic>
        <p:nvPicPr>
          <p:cNvPr id="5" name="Picture 4">
            <a:extLst>
              <a:ext uri="{FF2B5EF4-FFF2-40B4-BE49-F238E27FC236}">
                <a16:creationId xmlns="" xmlns:a16="http://schemas.microsoft.com/office/drawing/2014/main" id="{D01F8EB1-D608-4A47-BF14-E57F2BB772BD}"/>
              </a:ext>
            </a:extLst>
          </p:cNvPr>
          <p:cNvPicPr>
            <a:picLocks noChangeAspect="1"/>
          </p:cNvPicPr>
          <p:nvPr/>
        </p:nvPicPr>
        <p:blipFill>
          <a:blip r:embed="rId3"/>
          <a:stretch>
            <a:fillRect/>
          </a:stretch>
        </p:blipFill>
        <p:spPr>
          <a:xfrm>
            <a:off x="4723087" y="656692"/>
            <a:ext cx="7385581" cy="5378800"/>
          </a:xfrm>
          <a:prstGeom prst="rect">
            <a:avLst/>
          </a:prstGeom>
        </p:spPr>
      </p:pic>
      <p:pic>
        <p:nvPicPr>
          <p:cNvPr id="8" name="Picture 7">
            <a:extLst>
              <a:ext uri="{FF2B5EF4-FFF2-40B4-BE49-F238E27FC236}">
                <a16:creationId xmlns="" xmlns:a16="http://schemas.microsoft.com/office/drawing/2014/main" id="{A5A7A168-30C1-4370-A832-063184DC4518}"/>
              </a:ext>
            </a:extLst>
          </p:cNvPr>
          <p:cNvPicPr>
            <a:picLocks noChangeAspect="1"/>
          </p:cNvPicPr>
          <p:nvPr/>
        </p:nvPicPr>
        <p:blipFill rotWithShape="1">
          <a:blip r:embed="rId4"/>
          <a:srcRect r="30769"/>
          <a:stretch/>
        </p:blipFill>
        <p:spPr>
          <a:xfrm>
            <a:off x="109117" y="3689076"/>
            <a:ext cx="4474715" cy="2453729"/>
          </a:xfrm>
          <a:prstGeom prst="rect">
            <a:avLst/>
          </a:prstGeom>
        </p:spPr>
      </p:pic>
    </p:spTree>
    <p:extLst>
      <p:ext uri="{BB962C8B-B14F-4D97-AF65-F5344CB8AC3E}">
        <p14:creationId xmlns:p14="http://schemas.microsoft.com/office/powerpoint/2010/main" val="153164929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write cycle</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323678"/>
          </a:xfrm>
        </p:spPr>
        <p:txBody>
          <a:bodyPr/>
          <a:lstStyle/>
          <a:p>
            <a:pPr>
              <a:lnSpc>
                <a:spcPct val="150000"/>
              </a:lnSpc>
            </a:pPr>
            <a:r>
              <a:rPr lang="en-US" dirty="0"/>
              <a:t>Write Cycle timing diagram</a:t>
            </a:r>
          </a:p>
        </p:txBody>
      </p:sp>
      <p:pic>
        <p:nvPicPr>
          <p:cNvPr id="6" name="Picture 5">
            <a:extLst>
              <a:ext uri="{FF2B5EF4-FFF2-40B4-BE49-F238E27FC236}">
                <a16:creationId xmlns="" xmlns:a16="http://schemas.microsoft.com/office/drawing/2014/main" id="{B8545C1E-BA73-4211-BF89-56544D0012AE}"/>
              </a:ext>
            </a:extLst>
          </p:cNvPr>
          <p:cNvPicPr>
            <a:picLocks noChangeAspect="1"/>
          </p:cNvPicPr>
          <p:nvPr/>
        </p:nvPicPr>
        <p:blipFill>
          <a:blip r:embed="rId3"/>
          <a:stretch>
            <a:fillRect/>
          </a:stretch>
        </p:blipFill>
        <p:spPr>
          <a:xfrm>
            <a:off x="4718955" y="152636"/>
            <a:ext cx="7461721" cy="6149920"/>
          </a:xfrm>
          <a:prstGeom prst="rect">
            <a:avLst/>
          </a:prstGeom>
        </p:spPr>
      </p:pic>
      <p:pic>
        <p:nvPicPr>
          <p:cNvPr id="9" name="Picture 8">
            <a:extLst>
              <a:ext uri="{FF2B5EF4-FFF2-40B4-BE49-F238E27FC236}">
                <a16:creationId xmlns="" xmlns:a16="http://schemas.microsoft.com/office/drawing/2014/main" id="{7D87127E-43D9-4139-A7A9-632794D2284E}"/>
              </a:ext>
            </a:extLst>
          </p:cNvPr>
          <p:cNvPicPr>
            <a:picLocks noChangeAspect="1"/>
          </p:cNvPicPr>
          <p:nvPr/>
        </p:nvPicPr>
        <p:blipFill rotWithShape="1">
          <a:blip r:embed="rId4"/>
          <a:srcRect r="31131"/>
          <a:stretch/>
        </p:blipFill>
        <p:spPr>
          <a:xfrm>
            <a:off x="47328" y="3513598"/>
            <a:ext cx="4716523" cy="2722585"/>
          </a:xfrm>
          <a:prstGeom prst="rect">
            <a:avLst/>
          </a:prstGeom>
        </p:spPr>
      </p:pic>
    </p:spTree>
    <p:extLst>
      <p:ext uri="{BB962C8B-B14F-4D97-AF65-F5344CB8AC3E}">
        <p14:creationId xmlns:p14="http://schemas.microsoft.com/office/powerpoint/2010/main" val="231968224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dynamic ram</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5411976" cy="2375522"/>
          </a:xfrm>
        </p:spPr>
        <p:txBody>
          <a:bodyPr/>
          <a:lstStyle/>
          <a:p>
            <a:pPr>
              <a:lnSpc>
                <a:spcPct val="150000"/>
              </a:lnSpc>
            </a:pPr>
            <a:r>
              <a:rPr lang="en-US" dirty="0"/>
              <a:t>In a dynamic RAM, each bit is implemented by a circuit consisting of a capacitor and a transistor. </a:t>
            </a:r>
            <a:br>
              <a:rPr lang="en-US" dirty="0"/>
            </a:br>
            <a:r>
              <a:rPr lang="en-US" dirty="0"/>
              <a:t>The capacitor stores de information (charged vs discharged) and the transistor acts as a switch that connects the capacitor to the Bit Line when that particular bit is accessed.</a:t>
            </a:r>
          </a:p>
          <a:p>
            <a:pPr>
              <a:lnSpc>
                <a:spcPct val="150000"/>
              </a:lnSpc>
            </a:pPr>
            <a:r>
              <a:rPr lang="en-US" dirty="0"/>
              <a:t>Because the capacitance is very small and because of leakage, the charge of the capacitor only holds reliably for a few milliseconds, hence, this memory bit must be constantly refreshed.</a:t>
            </a:r>
          </a:p>
          <a:p>
            <a:pPr>
              <a:lnSpc>
                <a:spcPct val="150000"/>
              </a:lnSpc>
            </a:pPr>
            <a:r>
              <a:rPr lang="en-US" dirty="0"/>
              <a:t>Also, every read of a memory cell is destructive, hence, after a read the value must be rewritten.</a:t>
            </a:r>
          </a:p>
        </p:txBody>
      </p:sp>
      <p:pic>
        <p:nvPicPr>
          <p:cNvPr id="8" name="Picture 7">
            <a:extLst>
              <a:ext uri="{FF2B5EF4-FFF2-40B4-BE49-F238E27FC236}">
                <a16:creationId xmlns="" xmlns:a16="http://schemas.microsoft.com/office/drawing/2014/main" id="{C126984A-E48B-4BB1-839B-A26399231845}"/>
              </a:ext>
            </a:extLst>
          </p:cNvPr>
          <p:cNvPicPr>
            <a:picLocks noChangeAspect="1"/>
          </p:cNvPicPr>
          <p:nvPr/>
        </p:nvPicPr>
        <p:blipFill>
          <a:blip r:embed="rId3"/>
          <a:stretch>
            <a:fillRect/>
          </a:stretch>
        </p:blipFill>
        <p:spPr>
          <a:xfrm>
            <a:off x="6109287" y="609538"/>
            <a:ext cx="5715000" cy="5238750"/>
          </a:xfrm>
          <a:prstGeom prst="rect">
            <a:avLst/>
          </a:prstGeom>
        </p:spPr>
      </p:pic>
      <p:sp>
        <p:nvSpPr>
          <p:cNvPr id="10" name="TextBox 9">
            <a:extLst>
              <a:ext uri="{FF2B5EF4-FFF2-40B4-BE49-F238E27FC236}">
                <a16:creationId xmlns="" xmlns:a16="http://schemas.microsoft.com/office/drawing/2014/main" id="{4FFE6096-6013-4607-AAF3-EBC2AFBF4794}"/>
              </a:ext>
            </a:extLst>
          </p:cNvPr>
          <p:cNvSpPr txBox="1"/>
          <p:nvPr/>
        </p:nvSpPr>
        <p:spPr>
          <a:xfrm>
            <a:off x="9480106" y="5949678"/>
            <a:ext cx="2343911" cy="307777"/>
          </a:xfrm>
          <a:prstGeom prst="rect">
            <a:avLst/>
          </a:prstGeom>
          <a:noFill/>
        </p:spPr>
        <p:txBody>
          <a:bodyPr wrap="none" rtlCol="0">
            <a:spAutoFit/>
          </a:bodyPr>
          <a:lstStyle/>
          <a:p>
            <a:r>
              <a:rPr lang="en-US" sz="1400" dirty="0"/>
              <a:t>source: </a:t>
            </a:r>
            <a:r>
              <a:rPr lang="en-US" sz="1400" dirty="0" err="1"/>
              <a:t>wikimedia.org</a:t>
            </a:r>
            <a:r>
              <a:rPr lang="en-US" sz="1400" dirty="0"/>
              <a:t> (CC)</a:t>
            </a:r>
            <a:endParaRPr lang="pt-BR" sz="1400" dirty="0"/>
          </a:p>
        </p:txBody>
      </p:sp>
    </p:spTree>
    <p:extLst>
      <p:ext uri="{BB962C8B-B14F-4D97-AF65-F5344CB8AC3E}">
        <p14:creationId xmlns:p14="http://schemas.microsoft.com/office/powerpoint/2010/main" val="28440453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DDR – double data rate</a:t>
            </a:r>
            <a:endParaRPr kumimoji="1" lang="en-US" dirty="0"/>
          </a:p>
        </p:txBody>
      </p:sp>
      <p:pic>
        <p:nvPicPr>
          <p:cNvPr id="9" name="Picture 8">
            <a:extLst>
              <a:ext uri="{FF2B5EF4-FFF2-40B4-BE49-F238E27FC236}">
                <a16:creationId xmlns="" xmlns:a16="http://schemas.microsoft.com/office/drawing/2014/main" id="{F0345BBB-910B-4B11-801D-32C599FEFB1C}"/>
              </a:ext>
            </a:extLst>
          </p:cNvPr>
          <p:cNvPicPr>
            <a:picLocks noChangeAspect="1"/>
          </p:cNvPicPr>
          <p:nvPr/>
        </p:nvPicPr>
        <p:blipFill>
          <a:blip r:embed="rId3"/>
          <a:stretch>
            <a:fillRect/>
          </a:stretch>
        </p:blipFill>
        <p:spPr>
          <a:xfrm>
            <a:off x="2711624" y="1412776"/>
            <a:ext cx="7267062" cy="4651651"/>
          </a:xfrm>
          <a:prstGeom prst="rect">
            <a:avLst/>
          </a:prstGeom>
        </p:spPr>
      </p:pic>
    </p:spTree>
    <p:extLst>
      <p:ext uri="{BB962C8B-B14F-4D97-AF65-F5344CB8AC3E}">
        <p14:creationId xmlns:p14="http://schemas.microsoft.com/office/powerpoint/2010/main" val="156086477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5 – Timer and GPIO</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2683299"/>
          </a:xfrm>
        </p:spPr>
        <p:txBody>
          <a:bodyPr/>
          <a:lstStyle/>
          <a:p>
            <a:pPr marL="342900" lvl="1" indent="-342900">
              <a:lnSpc>
                <a:spcPct val="150000"/>
              </a:lnSpc>
              <a:buFont typeface="+mj-lt"/>
              <a:buAutoNum type="arabicPeriod"/>
            </a:pPr>
            <a:r>
              <a:rPr lang="en-US" dirty="0"/>
              <a:t>Introduction - Peripherals</a:t>
            </a:r>
          </a:p>
          <a:p>
            <a:pPr marL="342900" lvl="1" indent="-342900">
              <a:lnSpc>
                <a:spcPct val="150000"/>
              </a:lnSpc>
              <a:buFont typeface="+mj-lt"/>
              <a:buAutoNum type="arabicPeriod"/>
            </a:pPr>
            <a:r>
              <a:rPr lang="en-US" dirty="0"/>
              <a:t>Timer</a:t>
            </a:r>
          </a:p>
          <a:p>
            <a:pPr marL="342900" lvl="1" indent="-342900">
              <a:lnSpc>
                <a:spcPct val="150000"/>
              </a:lnSpc>
              <a:buFont typeface="+mj-lt"/>
              <a:buAutoNum type="arabicPeriod"/>
            </a:pPr>
            <a:r>
              <a:rPr lang="en-US" dirty="0"/>
              <a:t>PWM – Pulse Width Modulations</a:t>
            </a:r>
          </a:p>
          <a:p>
            <a:pPr marL="342900" lvl="1" indent="-342900">
              <a:lnSpc>
                <a:spcPct val="150000"/>
              </a:lnSpc>
              <a:buFont typeface="+mj-lt"/>
              <a:buAutoNum type="arabicPeriod"/>
            </a:pPr>
            <a:r>
              <a:rPr lang="en-US" dirty="0"/>
              <a:t>GPIO</a:t>
            </a:r>
          </a:p>
          <a:p>
            <a:pPr marL="342900" lvl="1" indent="-342900">
              <a:lnSpc>
                <a:spcPct val="150000"/>
              </a:lnSpc>
              <a:buFont typeface="+mj-lt"/>
              <a:buAutoNum type="arabicPeriod"/>
            </a:pPr>
            <a:r>
              <a:rPr lang="en-US" dirty="0"/>
              <a:t>Low-power Drivers (LED, Relay)</a:t>
            </a:r>
          </a:p>
          <a:p>
            <a:pPr marL="342900" lvl="1" indent="-342900">
              <a:lnSpc>
                <a:spcPct val="150000"/>
              </a:lnSpc>
              <a:buFont typeface="+mj-lt"/>
              <a:buAutoNum type="arabicPeriod"/>
            </a:pPr>
            <a:r>
              <a:rPr lang="en-US" dirty="0"/>
              <a:t>Power Drivers (DC Motor)</a:t>
            </a:r>
          </a:p>
        </p:txBody>
      </p:sp>
    </p:spTree>
    <p:extLst>
      <p:ext uri="{BB962C8B-B14F-4D97-AF65-F5344CB8AC3E}">
        <p14:creationId xmlns:p14="http://schemas.microsoft.com/office/powerpoint/2010/main" val="219088569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5.1 – peripherals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2683299"/>
          </a:xfrm>
        </p:spPr>
        <p:txBody>
          <a:bodyPr/>
          <a:lstStyle/>
          <a:p>
            <a:pPr>
              <a:lnSpc>
                <a:spcPct val="150000"/>
              </a:lnSpc>
            </a:pPr>
            <a:r>
              <a:rPr lang="en-US" dirty="0"/>
              <a:t>A Microprocessor-based system consists of three types of components:</a:t>
            </a:r>
          </a:p>
          <a:p>
            <a:pPr marL="342900" lvl="1" indent="-342900">
              <a:lnSpc>
                <a:spcPct val="150000"/>
              </a:lnSpc>
              <a:buFont typeface="+mj-lt"/>
              <a:buAutoNum type="arabicPeriod"/>
            </a:pPr>
            <a:r>
              <a:rPr lang="en-US" b="1" dirty="0"/>
              <a:t>Microprocessor</a:t>
            </a:r>
            <a:r>
              <a:rPr lang="en-US" dirty="0"/>
              <a:t> (the </a:t>
            </a:r>
            <a:r>
              <a:rPr lang="en-US" b="1" dirty="0"/>
              <a:t>core</a:t>
            </a:r>
            <a:r>
              <a:rPr lang="en-US" dirty="0"/>
              <a:t> of the MCU) - executes the instructions of a program;</a:t>
            </a:r>
          </a:p>
          <a:p>
            <a:pPr marL="342900" lvl="1" indent="-342900">
              <a:lnSpc>
                <a:spcPct val="150000"/>
              </a:lnSpc>
              <a:buFont typeface="+mj-lt"/>
              <a:buAutoNum type="arabicPeriod"/>
            </a:pPr>
            <a:r>
              <a:rPr lang="en-US" b="1" dirty="0"/>
              <a:t>Memory</a:t>
            </a:r>
            <a:r>
              <a:rPr lang="en-US" dirty="0"/>
              <a:t> - store code and data;</a:t>
            </a:r>
          </a:p>
          <a:p>
            <a:pPr marL="342900" lvl="1" indent="-342900">
              <a:lnSpc>
                <a:spcPct val="150000"/>
              </a:lnSpc>
              <a:buFont typeface="+mj-lt"/>
              <a:buAutoNum type="arabicPeriod"/>
            </a:pPr>
            <a:r>
              <a:rPr lang="en-US" b="1" dirty="0"/>
              <a:t>Peripherals</a:t>
            </a:r>
            <a:r>
              <a:rPr lang="en-US" dirty="0"/>
              <a:t> - perform specific functions particularly related to I/O. Peripherals provide the means for the system to sense, actuate and communicate with the world.</a:t>
            </a:r>
          </a:p>
          <a:p>
            <a:pPr>
              <a:lnSpc>
                <a:spcPct val="150000"/>
              </a:lnSpc>
            </a:pPr>
            <a:r>
              <a:rPr lang="en-US" dirty="0"/>
              <a:t>A microprocessor-based system without peripherals would be unable to interact with the rest of the world!</a:t>
            </a:r>
          </a:p>
        </p:txBody>
      </p:sp>
    </p:spTree>
    <p:extLst>
      <p:ext uri="{BB962C8B-B14F-4D97-AF65-F5344CB8AC3E}">
        <p14:creationId xmlns:p14="http://schemas.microsoft.com/office/powerpoint/2010/main" val="66410681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peripherals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4099071"/>
          </a:xfrm>
        </p:spPr>
        <p:txBody>
          <a:bodyPr/>
          <a:lstStyle/>
          <a:p>
            <a:pPr marL="0" lvl="1" indent="0">
              <a:lnSpc>
                <a:spcPct val="150000"/>
              </a:lnSpc>
              <a:buNone/>
            </a:pPr>
            <a:r>
              <a:rPr lang="en-US" dirty="0"/>
              <a:t>Classes of peripherals in a microprocessor-based system:</a:t>
            </a:r>
          </a:p>
          <a:p>
            <a:pPr lvl="1">
              <a:lnSpc>
                <a:spcPct val="150000"/>
              </a:lnSpc>
            </a:pPr>
            <a:r>
              <a:rPr lang="en-US" dirty="0"/>
              <a:t>Digital I/O: input/output of digital signals,</a:t>
            </a:r>
          </a:p>
          <a:p>
            <a:pPr lvl="1">
              <a:lnSpc>
                <a:spcPct val="150000"/>
              </a:lnSpc>
            </a:pPr>
            <a:r>
              <a:rPr lang="en-US" dirty="0"/>
              <a:t>Analog I/O: input/output of analog signals,</a:t>
            </a:r>
          </a:p>
          <a:p>
            <a:pPr lvl="1">
              <a:lnSpc>
                <a:spcPct val="150000"/>
              </a:lnSpc>
            </a:pPr>
            <a:r>
              <a:rPr lang="en-US" dirty="0"/>
              <a:t>Timing: pulse generation, pulse measurement, PWM, ...</a:t>
            </a:r>
          </a:p>
          <a:p>
            <a:pPr lvl="1">
              <a:lnSpc>
                <a:spcPct val="150000"/>
              </a:lnSpc>
            </a:pPr>
            <a:r>
              <a:rPr lang="en-US" dirty="0"/>
              <a:t>Storage: non-volatile memory, file system, ...</a:t>
            </a:r>
          </a:p>
          <a:p>
            <a:pPr lvl="1">
              <a:lnSpc>
                <a:spcPct val="150000"/>
              </a:lnSpc>
            </a:pPr>
            <a:r>
              <a:rPr lang="en-US" dirty="0"/>
              <a:t>Communications: RS-232, SPI, I2C, CAN, USB, Ethernet, ...</a:t>
            </a:r>
          </a:p>
          <a:p>
            <a:pPr lvl="1">
              <a:lnSpc>
                <a:spcPct val="150000"/>
              </a:lnSpc>
            </a:pPr>
            <a:r>
              <a:rPr lang="en-US" dirty="0"/>
              <a:t>HMI: touch-screen, keyboard, ...</a:t>
            </a:r>
          </a:p>
          <a:p>
            <a:pPr lvl="1">
              <a:lnSpc>
                <a:spcPct val="150000"/>
              </a:lnSpc>
            </a:pPr>
            <a:r>
              <a:rPr lang="en-US" dirty="0"/>
              <a:t>Imaging: camera interface, ...</a:t>
            </a:r>
          </a:p>
          <a:p>
            <a:pPr lvl="1">
              <a:lnSpc>
                <a:spcPct val="150000"/>
              </a:lnSpc>
            </a:pPr>
            <a:r>
              <a:rPr lang="en-US" dirty="0"/>
              <a:t>System management: clock generation, watchdog, power management, ...</a:t>
            </a:r>
          </a:p>
        </p:txBody>
      </p:sp>
    </p:spTree>
    <p:extLst>
      <p:ext uri="{BB962C8B-B14F-4D97-AF65-F5344CB8AC3E}">
        <p14:creationId xmlns:p14="http://schemas.microsoft.com/office/powerpoint/2010/main" val="423542046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5.2 – Timers/Counters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4365811"/>
          </a:xfrm>
        </p:spPr>
        <p:txBody>
          <a:bodyPr/>
          <a:lstStyle/>
          <a:p>
            <a:pPr marL="0" lvl="1" indent="0">
              <a:lnSpc>
                <a:spcPct val="150000"/>
              </a:lnSpc>
              <a:buNone/>
            </a:pPr>
            <a:r>
              <a:rPr lang="en-US" dirty="0"/>
              <a:t>Timers/Counters are essential components of a Microcontroller Unit (MCU). They consists of a </a:t>
            </a:r>
            <a:r>
              <a:rPr lang="en-US" b="1" dirty="0"/>
              <a:t>digital counter circuit </a:t>
            </a:r>
            <a:r>
              <a:rPr lang="en-US" dirty="0"/>
              <a:t>that counts pulses on their input. </a:t>
            </a:r>
            <a:r>
              <a:rPr lang="en-US" b="1" dirty="0"/>
              <a:t>Timers</a:t>
            </a:r>
            <a:r>
              <a:rPr lang="en-US" dirty="0"/>
              <a:t> count clock pulses and Counters count pulses of a signal present on their input pin.</a:t>
            </a:r>
            <a:br>
              <a:rPr lang="en-US" dirty="0"/>
            </a:br>
            <a:r>
              <a:rPr lang="en-US" b="1" dirty="0"/>
              <a:t>Timers/Counters </a:t>
            </a:r>
            <a:r>
              <a:rPr lang="en-US" dirty="0"/>
              <a:t>are used for:</a:t>
            </a:r>
          </a:p>
          <a:p>
            <a:pPr lvl="1">
              <a:lnSpc>
                <a:spcPct val="150000"/>
              </a:lnSpc>
            </a:pPr>
            <a:r>
              <a:rPr lang="en-US" dirty="0"/>
              <a:t>Measuring time, particularly time intervals,</a:t>
            </a:r>
          </a:p>
          <a:p>
            <a:pPr lvl="1">
              <a:lnSpc>
                <a:spcPct val="150000"/>
              </a:lnSpc>
            </a:pPr>
            <a:r>
              <a:rPr lang="en-US" dirty="0"/>
              <a:t>Counting events, </a:t>
            </a:r>
          </a:p>
          <a:p>
            <a:pPr lvl="1">
              <a:lnSpc>
                <a:spcPct val="150000"/>
              </a:lnSpc>
            </a:pPr>
            <a:r>
              <a:rPr lang="en-US" dirty="0"/>
              <a:t>Keeping track of current date and time (Real-Time Clock - RTC),</a:t>
            </a:r>
          </a:p>
          <a:p>
            <a:pPr lvl="1">
              <a:lnSpc>
                <a:spcPct val="150000"/>
              </a:lnSpc>
            </a:pPr>
            <a:r>
              <a:rPr lang="en-US" dirty="0"/>
              <a:t>Generating digital waveforms (PWM - Pulse-Width Modulation),</a:t>
            </a:r>
          </a:p>
          <a:p>
            <a:pPr lvl="1">
              <a:lnSpc>
                <a:spcPct val="150000"/>
              </a:lnSpc>
            </a:pPr>
            <a:r>
              <a:rPr lang="en-US" dirty="0"/>
              <a:t>Generating periodic interrupts to the MCU (Operating System Clock),</a:t>
            </a:r>
          </a:p>
          <a:p>
            <a:pPr lvl="1">
              <a:lnSpc>
                <a:spcPct val="150000"/>
              </a:lnSpc>
            </a:pPr>
            <a:r>
              <a:rPr lang="en-US" dirty="0"/>
              <a:t>Generating periodic signals to other peripheral, such as the command to start an Analog-to-Digital Conversion, </a:t>
            </a:r>
          </a:p>
          <a:p>
            <a:pPr lvl="1">
              <a:lnSpc>
                <a:spcPct val="150000"/>
              </a:lnSpc>
            </a:pPr>
            <a:r>
              <a:rPr lang="en-US" dirty="0"/>
              <a:t>Restart the MCU if software is unable to periodically restart a WATCHDOG timer.</a:t>
            </a:r>
          </a:p>
        </p:txBody>
      </p:sp>
    </p:spTree>
    <p:extLst>
      <p:ext uri="{BB962C8B-B14F-4D97-AF65-F5344CB8AC3E}">
        <p14:creationId xmlns:p14="http://schemas.microsoft.com/office/powerpoint/2010/main" val="284054028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TIMERS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4365811"/>
          </a:xfrm>
        </p:spPr>
        <p:txBody>
          <a:bodyPr/>
          <a:lstStyle/>
          <a:p>
            <a:pPr lvl="1">
              <a:lnSpc>
                <a:spcPct val="150000"/>
              </a:lnSpc>
            </a:pPr>
            <a:r>
              <a:rPr lang="en-US" dirty="0"/>
              <a:t>Timers/Counters vary in their characteristics, such as:</a:t>
            </a:r>
          </a:p>
          <a:p>
            <a:pPr lvl="2">
              <a:lnSpc>
                <a:spcPct val="150000"/>
              </a:lnSpc>
            </a:pPr>
            <a:r>
              <a:rPr lang="en-US" dirty="0"/>
              <a:t>edge of the input signal used for counting: positive, negative, or both edges;</a:t>
            </a:r>
          </a:p>
          <a:p>
            <a:pPr lvl="2">
              <a:lnSpc>
                <a:spcPct val="150000"/>
              </a:lnSpc>
            </a:pPr>
            <a:r>
              <a:rPr lang="en-US" dirty="0"/>
              <a:t>count direction: up, down, or both;</a:t>
            </a:r>
          </a:p>
          <a:p>
            <a:pPr lvl="2">
              <a:lnSpc>
                <a:spcPct val="150000"/>
              </a:lnSpc>
            </a:pPr>
            <a:r>
              <a:rPr lang="en-US" dirty="0"/>
              <a:t>what is being counted: clock pulses (timers) or other input signal (counters);</a:t>
            </a:r>
          </a:p>
          <a:p>
            <a:pPr lvl="2">
              <a:lnSpc>
                <a:spcPct val="150000"/>
              </a:lnSpc>
            </a:pPr>
            <a:r>
              <a:rPr lang="en-US" dirty="0"/>
              <a:t>periodic timers vs single-shot;</a:t>
            </a:r>
          </a:p>
          <a:p>
            <a:pPr lvl="2">
              <a:lnSpc>
                <a:spcPct val="150000"/>
              </a:lnSpc>
            </a:pPr>
            <a:r>
              <a:rPr lang="en-US" dirty="0"/>
              <a:t>a number of actions can be taken at the end of the timing period: change state of GPIO pin, generate IRQ, stop the timer, reload the timer;</a:t>
            </a:r>
          </a:p>
          <a:p>
            <a:pPr lvl="2">
              <a:lnSpc>
                <a:spcPct val="150000"/>
              </a:lnSpc>
            </a:pPr>
            <a:r>
              <a:rPr lang="en-US" dirty="0"/>
              <a:t>number of bits of the counter circuit: typically 32 bits for ARM MCUs;</a:t>
            </a:r>
          </a:p>
          <a:p>
            <a:pPr lvl="2">
              <a:lnSpc>
                <a:spcPct val="150000"/>
              </a:lnSpc>
            </a:pPr>
            <a:r>
              <a:rPr lang="en-US" dirty="0"/>
              <a:t>since the frequency of the input signal and number of bits of the counter determine the maximum timing period, a </a:t>
            </a:r>
            <a:r>
              <a:rPr lang="en-US" dirty="0" err="1"/>
              <a:t>prescaler</a:t>
            </a:r>
            <a:r>
              <a:rPr lang="en-US" dirty="0"/>
              <a:t> may be used to reduce the input frequency.</a:t>
            </a:r>
          </a:p>
        </p:txBody>
      </p:sp>
    </p:spTree>
    <p:extLst>
      <p:ext uri="{BB962C8B-B14F-4D97-AF65-F5344CB8AC3E}">
        <p14:creationId xmlns:p14="http://schemas.microsoft.com/office/powerpoint/2010/main" val="341014117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Timing sample problem 1</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2211375"/>
          </a:xfrm>
        </p:spPr>
        <p:txBody>
          <a:bodyPr/>
          <a:lstStyle/>
          <a:p>
            <a:pPr>
              <a:lnSpc>
                <a:spcPct val="150000"/>
              </a:lnSpc>
            </a:pPr>
            <a:r>
              <a:rPr lang="en-US" dirty="0"/>
              <a:t>Consider the problem where an LED, connected to a pin on an MCU, must be on during 0.9 second.</a:t>
            </a:r>
          </a:p>
          <a:p>
            <a:pPr>
              <a:lnSpc>
                <a:spcPct val="150000"/>
              </a:lnSpc>
            </a:pPr>
            <a:r>
              <a:rPr lang="en-US" dirty="0"/>
              <a:t>The first solution to be presented is a software-based solution:</a:t>
            </a:r>
          </a:p>
          <a:p>
            <a:pPr marL="342900" lvl="1" indent="-342900">
              <a:lnSpc>
                <a:spcPct val="150000"/>
              </a:lnSpc>
              <a:buFont typeface="+mj-lt"/>
              <a:buAutoNum type="arabicPeriod"/>
            </a:pPr>
            <a:r>
              <a:rPr lang="en-US" dirty="0"/>
              <a:t>Turn the LED on by activating the MCU pin connected to it;</a:t>
            </a:r>
          </a:p>
          <a:p>
            <a:pPr marL="342900" lvl="1" indent="-342900">
              <a:lnSpc>
                <a:spcPct val="150000"/>
              </a:lnSpc>
              <a:buFont typeface="+mj-lt"/>
              <a:buAutoNum type="arabicPeriod"/>
            </a:pPr>
            <a:r>
              <a:rPr lang="en-US" dirty="0"/>
              <a:t>Execute a loop N times, where N is chosen so that the execution of the loop takes 0.9 second;</a:t>
            </a:r>
          </a:p>
          <a:p>
            <a:pPr marL="342900" lvl="1" indent="-342900">
              <a:lnSpc>
                <a:spcPct val="150000"/>
              </a:lnSpc>
              <a:buFont typeface="+mj-lt"/>
              <a:buAutoNum type="arabicPeriod"/>
            </a:pPr>
            <a:r>
              <a:rPr lang="en-US" dirty="0"/>
              <a:t>Turn the LED off by deactivating the MCU pin connected to the LED</a:t>
            </a:r>
          </a:p>
        </p:txBody>
      </p:sp>
    </p:spTree>
    <p:extLst>
      <p:ext uri="{BB962C8B-B14F-4D97-AF65-F5344CB8AC3E}">
        <p14:creationId xmlns:p14="http://schemas.microsoft.com/office/powerpoint/2010/main" val="3143217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a:t>Consumer Electronics</a:t>
            </a:r>
            <a:endParaRPr kumimoji="1" lang="en-US" dirty="0"/>
          </a:p>
        </p:txBody>
      </p:sp>
      <p:sp>
        <p:nvSpPr>
          <p:cNvPr id="4" name="コンテンツ プレースホルダー 3"/>
          <p:cNvSpPr>
            <a:spLocks noGrp="1"/>
          </p:cNvSpPr>
          <p:nvPr>
            <p:ph idx="1"/>
          </p:nvPr>
        </p:nvSpPr>
        <p:spPr>
          <a:xfrm>
            <a:off x="468000" y="1424991"/>
            <a:ext cx="11244574" cy="4099071"/>
          </a:xfrm>
        </p:spPr>
        <p:txBody>
          <a:bodyPr/>
          <a:lstStyle/>
          <a:p>
            <a:pPr lvl="1">
              <a:lnSpc>
                <a:spcPct val="150000"/>
              </a:lnSpc>
            </a:pPr>
            <a:r>
              <a:rPr lang="en-US" dirty="0"/>
              <a:t>Phones</a:t>
            </a:r>
          </a:p>
          <a:p>
            <a:pPr lvl="1">
              <a:lnSpc>
                <a:spcPct val="150000"/>
              </a:lnSpc>
            </a:pPr>
            <a:r>
              <a:rPr lang="en-US" dirty="0"/>
              <a:t>Videogame consoles</a:t>
            </a:r>
          </a:p>
          <a:p>
            <a:pPr lvl="1">
              <a:lnSpc>
                <a:spcPct val="150000"/>
              </a:lnSpc>
            </a:pPr>
            <a:r>
              <a:rPr lang="en-US" dirty="0"/>
              <a:t>Printers</a:t>
            </a:r>
          </a:p>
          <a:p>
            <a:pPr lvl="1">
              <a:lnSpc>
                <a:spcPct val="150000"/>
              </a:lnSpc>
            </a:pPr>
            <a:r>
              <a:rPr lang="en-US" dirty="0"/>
              <a:t>Digital cameras</a:t>
            </a:r>
          </a:p>
          <a:p>
            <a:pPr lvl="1">
              <a:lnSpc>
                <a:spcPct val="150000"/>
              </a:lnSpc>
            </a:pPr>
            <a:r>
              <a:rPr lang="en-US" dirty="0"/>
              <a:t>Audio/Video:</a:t>
            </a:r>
          </a:p>
          <a:p>
            <a:pPr lvl="2">
              <a:lnSpc>
                <a:spcPct val="150000"/>
              </a:lnSpc>
            </a:pPr>
            <a:r>
              <a:rPr lang="en-US" dirty="0"/>
              <a:t>Television</a:t>
            </a:r>
          </a:p>
          <a:p>
            <a:pPr lvl="2">
              <a:lnSpc>
                <a:spcPct val="150000"/>
              </a:lnSpc>
            </a:pPr>
            <a:r>
              <a:rPr lang="en-US" dirty="0"/>
              <a:t>Music Players</a:t>
            </a:r>
          </a:p>
          <a:p>
            <a:pPr lvl="2">
              <a:lnSpc>
                <a:spcPct val="150000"/>
              </a:lnSpc>
            </a:pPr>
            <a:r>
              <a:rPr lang="en-US" dirty="0"/>
              <a:t>Home Entertainment Systems</a:t>
            </a:r>
          </a:p>
          <a:p>
            <a:pPr lvl="2">
              <a:lnSpc>
                <a:spcPct val="150000"/>
              </a:lnSpc>
            </a:pPr>
            <a:r>
              <a:rPr lang="en-US" dirty="0"/>
              <a:t>BRD players</a:t>
            </a:r>
          </a:p>
        </p:txBody>
      </p:sp>
      <p:pic>
        <p:nvPicPr>
          <p:cNvPr id="7" name="Picture 2" descr="Tv, Television, 4K, Black, Screen, Monitor">
            <a:extLst>
              <a:ext uri="{FF2B5EF4-FFF2-40B4-BE49-F238E27FC236}">
                <a16:creationId xmlns="" xmlns:a16="http://schemas.microsoft.com/office/drawing/2014/main" id="{D16B69EE-9849-4F43-BC5F-84BD9BC1AA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01" r="8571"/>
          <a:stretch/>
        </p:blipFill>
        <p:spPr bwMode="auto">
          <a:xfrm>
            <a:off x="7369174" y="549018"/>
            <a:ext cx="4343400" cy="2667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DC6E0D4A-FB39-40AD-BCF8-66E064677419}"/>
              </a:ext>
            </a:extLst>
          </p:cNvPr>
          <p:cNvSpPr txBox="1"/>
          <p:nvPr/>
        </p:nvSpPr>
        <p:spPr>
          <a:xfrm>
            <a:off x="9597651" y="3377213"/>
            <a:ext cx="2240806" cy="307777"/>
          </a:xfrm>
          <a:prstGeom prst="rect">
            <a:avLst/>
          </a:prstGeom>
          <a:noFill/>
        </p:spPr>
        <p:txBody>
          <a:bodyPr wrap="none" rtlCol="0">
            <a:spAutoFit/>
          </a:bodyPr>
          <a:lstStyle/>
          <a:p>
            <a:r>
              <a:rPr lang="en-US" sz="1400" dirty="0"/>
              <a:t>source: </a:t>
            </a:r>
            <a:r>
              <a:rPr lang="en-US" sz="1400" dirty="0" err="1"/>
              <a:t>pixabay.com</a:t>
            </a:r>
            <a:r>
              <a:rPr lang="en-US" sz="1400" dirty="0"/>
              <a:t> (CC)</a:t>
            </a:r>
            <a:endParaRPr lang="pt-BR" sz="1400" dirty="0"/>
          </a:p>
        </p:txBody>
      </p:sp>
      <p:pic>
        <p:nvPicPr>
          <p:cNvPr id="9" name="Picture 4" descr="PS4 Pro">
            <a:extLst>
              <a:ext uri="{FF2B5EF4-FFF2-40B4-BE49-F238E27FC236}">
                <a16:creationId xmlns="" xmlns:a16="http://schemas.microsoft.com/office/drawing/2014/main" id="{0B74A8A8-9448-481A-B784-717276CCF6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2344" y="2907973"/>
            <a:ext cx="340868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14193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software-based solution</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3827907"/>
          </a:xfrm>
        </p:spPr>
        <p:txBody>
          <a:bodyPr/>
          <a:lstStyle/>
          <a:p>
            <a:pPr>
              <a:spcAft>
                <a:spcPts val="0"/>
              </a:spcAft>
            </a:pPr>
            <a:r>
              <a:rPr lang="en-US" b="1" dirty="0">
                <a:solidFill>
                  <a:srgbClr val="7F0055"/>
                </a:solidFill>
                <a:latin typeface="Courier New" panose="02070309020205020404" pitchFamily="49" charset="0"/>
              </a:rPr>
              <a:t>void</a:t>
            </a:r>
            <a:r>
              <a:rPr lang="en-US" b="1" dirty="0">
                <a:solidFill>
                  <a:srgbClr val="000000"/>
                </a:solidFill>
                <a:latin typeface="Courier New" panose="02070309020205020404" pitchFamily="49" charset="0"/>
              </a:rPr>
              <a:t> </a:t>
            </a:r>
            <a:r>
              <a:rPr lang="en-US" b="1" dirty="0" err="1">
                <a:solidFill>
                  <a:srgbClr val="000000"/>
                </a:solidFill>
                <a:latin typeface="Courier New" panose="02070309020205020404" pitchFamily="49" charset="0"/>
              </a:rPr>
              <a:t>hal_entry</a:t>
            </a:r>
            <a:r>
              <a:rPr lang="en-US" b="1" dirty="0">
                <a:solidFill>
                  <a:srgbClr val="000000"/>
                </a:solidFill>
                <a:latin typeface="Courier New" panose="02070309020205020404" pitchFamily="49" charset="0"/>
              </a:rPr>
              <a:t>(</a:t>
            </a:r>
            <a:r>
              <a:rPr lang="en-US" b="1" dirty="0">
                <a:solidFill>
                  <a:srgbClr val="7F0055"/>
                </a:solidFill>
                <a:latin typeface="Courier New" panose="02070309020205020404" pitchFamily="49" charset="0"/>
              </a:rPr>
              <a:t>void</a:t>
            </a:r>
            <a:r>
              <a:rPr lang="en-US" b="1" dirty="0">
                <a:solidFill>
                  <a:srgbClr val="000000"/>
                </a:solidFill>
                <a:latin typeface="Courier New" panose="02070309020205020404" pitchFamily="49" charset="0"/>
              </a:rPr>
              <a:t>)</a:t>
            </a:r>
          </a:p>
          <a:p>
            <a:pPr>
              <a:spcAft>
                <a:spcPts val="0"/>
              </a:spcAft>
            </a:pPr>
            <a:r>
              <a:rPr lang="en-US" dirty="0">
                <a:solidFill>
                  <a:srgbClr val="000000"/>
                </a:solidFill>
                <a:latin typeface="Courier New" panose="02070309020205020404" pitchFamily="49" charset="0"/>
              </a:rPr>
              <a:t>{</a:t>
            </a:r>
          </a:p>
          <a:p>
            <a:pPr>
              <a:spcAft>
                <a:spcPts val="0"/>
              </a:spcAft>
            </a:pPr>
            <a:r>
              <a:rPr lang="en-US" dirty="0">
                <a:solidFill>
                  <a:srgbClr val="3F7F5F"/>
                </a:solidFill>
                <a:latin typeface="Courier New" panose="02070309020205020404" pitchFamily="49" charset="0"/>
              </a:rPr>
              <a:t>    // pins 0,1,2 are output, reset pin 0 to 0 to turn green led ON</a:t>
            </a:r>
          </a:p>
          <a:p>
            <a:pPr>
              <a:spcAft>
                <a:spcPts val="0"/>
              </a:spcAft>
            </a:pPr>
            <a:r>
              <a:rPr lang="en-US" dirty="0">
                <a:solidFill>
                  <a:srgbClr val="000000"/>
                </a:solidFill>
                <a:latin typeface="Courier New" panose="02070309020205020404" pitchFamily="49" charset="0"/>
              </a:rPr>
              <a:t>    R_IOPORT6-&gt;</a:t>
            </a:r>
            <a:r>
              <a:rPr lang="en-US" dirty="0">
                <a:solidFill>
                  <a:srgbClr val="0000C0"/>
                </a:solidFill>
                <a:latin typeface="Courier New" panose="02070309020205020404" pitchFamily="49" charset="0"/>
              </a:rPr>
              <a:t>PCNTR1</a:t>
            </a:r>
            <a:r>
              <a:rPr lang="en-US" dirty="0">
                <a:solidFill>
                  <a:srgbClr val="000000"/>
                </a:solidFill>
                <a:latin typeface="Courier New" panose="02070309020205020404" pitchFamily="49" charset="0"/>
              </a:rPr>
              <a:t> = 0x00060007;</a:t>
            </a:r>
          </a:p>
          <a:p>
            <a:pPr>
              <a:spcAft>
                <a:spcPts val="0"/>
              </a:spcAft>
            </a:pPr>
            <a:endParaRPr lang="en-US" dirty="0">
              <a:solidFill>
                <a:srgbClr val="000000"/>
              </a:solidFill>
              <a:latin typeface="Courier New" panose="02070309020205020404" pitchFamily="49" charset="0"/>
            </a:endParaRPr>
          </a:p>
          <a:p>
            <a:pPr>
              <a:spcAft>
                <a:spcPts val="0"/>
              </a:spcAft>
            </a:pPr>
            <a:r>
              <a:rPr lang="en-US" dirty="0">
                <a:solidFill>
                  <a:srgbClr val="000000"/>
                </a:solidFill>
                <a:latin typeface="Courier New" panose="02070309020205020404" pitchFamily="49" charset="0"/>
              </a:rPr>
              <a:t>    </a:t>
            </a:r>
            <a:r>
              <a:rPr lang="en-US" b="1" dirty="0">
                <a:solidFill>
                  <a:srgbClr val="7F0055"/>
                </a:solidFill>
                <a:latin typeface="Courier New" panose="02070309020205020404" pitchFamily="49" charset="0"/>
              </a:rPr>
              <a:t>__</a:t>
            </a:r>
            <a:r>
              <a:rPr lang="en-US" b="1" dirty="0" err="1">
                <a:solidFill>
                  <a:srgbClr val="7F0055"/>
                </a:solidFill>
                <a:latin typeface="Courier New" panose="02070309020205020404" pitchFamily="49" charset="0"/>
              </a:rPr>
              <a:t>asm</a:t>
            </a:r>
            <a:r>
              <a:rPr lang="en-US" b="1" dirty="0">
                <a:solidFill>
                  <a:srgbClr val="000000"/>
                </a:solidFill>
                <a:latin typeface="Courier New" panose="02070309020205020404" pitchFamily="49" charset="0"/>
              </a:rPr>
              <a:t>(</a:t>
            </a:r>
            <a:r>
              <a:rPr lang="en-US" b="1" dirty="0">
                <a:solidFill>
                  <a:srgbClr val="2A00FF"/>
                </a:solidFill>
                <a:latin typeface="Courier New" panose="02070309020205020404" pitchFamily="49" charset="0"/>
              </a:rPr>
              <a:t>"     </a:t>
            </a:r>
            <a:r>
              <a:rPr lang="en-US" b="1" dirty="0" err="1">
                <a:solidFill>
                  <a:srgbClr val="2A00FF"/>
                </a:solidFill>
                <a:latin typeface="Courier New" panose="02070309020205020404" pitchFamily="49" charset="0"/>
              </a:rPr>
              <a:t>ldr</a:t>
            </a:r>
            <a:r>
              <a:rPr lang="en-US" b="1" dirty="0">
                <a:solidFill>
                  <a:srgbClr val="2A00FF"/>
                </a:solidFill>
                <a:latin typeface="Courier New" panose="02070309020205020404" pitchFamily="49" charset="0"/>
              </a:rPr>
              <a:t> r4,=72000000-2"</a:t>
            </a:r>
            <a:r>
              <a:rPr lang="en-US" b="1" dirty="0">
                <a:solidFill>
                  <a:srgbClr val="000000"/>
                </a:solidFill>
                <a:latin typeface="Courier New" panose="02070309020205020404" pitchFamily="49" charset="0"/>
              </a:rPr>
              <a:t>);</a:t>
            </a:r>
          </a:p>
          <a:p>
            <a:pPr>
              <a:spcAft>
                <a:spcPts val="0"/>
              </a:spcAft>
            </a:pPr>
            <a:r>
              <a:rPr lang="en-US" dirty="0">
                <a:solidFill>
                  <a:srgbClr val="000000"/>
                </a:solidFill>
                <a:latin typeface="Courier New" panose="02070309020205020404" pitchFamily="49" charset="0"/>
              </a:rPr>
              <a:t>    </a:t>
            </a:r>
            <a:r>
              <a:rPr lang="en-US" b="1" dirty="0">
                <a:solidFill>
                  <a:srgbClr val="7F0055"/>
                </a:solidFill>
                <a:latin typeface="Courier New" panose="02070309020205020404" pitchFamily="49" charset="0"/>
              </a:rPr>
              <a:t>__</a:t>
            </a:r>
            <a:r>
              <a:rPr lang="en-US" b="1" dirty="0" err="1">
                <a:solidFill>
                  <a:srgbClr val="7F0055"/>
                </a:solidFill>
                <a:latin typeface="Courier New" panose="02070309020205020404" pitchFamily="49" charset="0"/>
              </a:rPr>
              <a:t>asm</a:t>
            </a:r>
            <a:r>
              <a:rPr lang="en-US" b="1" dirty="0">
                <a:solidFill>
                  <a:srgbClr val="000000"/>
                </a:solidFill>
                <a:latin typeface="Courier New" panose="02070309020205020404" pitchFamily="49" charset="0"/>
              </a:rPr>
              <a:t>(</a:t>
            </a:r>
            <a:r>
              <a:rPr lang="en-US" b="1" dirty="0">
                <a:solidFill>
                  <a:srgbClr val="2A00FF"/>
                </a:solidFill>
                <a:latin typeface="Courier New" panose="02070309020205020404" pitchFamily="49" charset="0"/>
              </a:rPr>
              <a:t>"loop:                "</a:t>
            </a:r>
            <a:r>
              <a:rPr lang="en-US" b="1" dirty="0">
                <a:solidFill>
                  <a:srgbClr val="000000"/>
                </a:solidFill>
                <a:latin typeface="Courier New" panose="02070309020205020404" pitchFamily="49" charset="0"/>
              </a:rPr>
              <a:t>);</a:t>
            </a:r>
          </a:p>
          <a:p>
            <a:pPr>
              <a:spcAft>
                <a:spcPts val="0"/>
              </a:spcAft>
            </a:pPr>
            <a:r>
              <a:rPr lang="en-US" dirty="0">
                <a:solidFill>
                  <a:srgbClr val="000000"/>
                </a:solidFill>
                <a:latin typeface="Courier New" panose="02070309020205020404" pitchFamily="49" charset="0"/>
              </a:rPr>
              <a:t>    </a:t>
            </a:r>
            <a:r>
              <a:rPr lang="en-US" b="1" dirty="0">
                <a:solidFill>
                  <a:srgbClr val="7F0055"/>
                </a:solidFill>
                <a:latin typeface="Courier New" panose="02070309020205020404" pitchFamily="49" charset="0"/>
              </a:rPr>
              <a:t>__</a:t>
            </a:r>
            <a:r>
              <a:rPr lang="en-US" b="1" dirty="0" err="1">
                <a:solidFill>
                  <a:srgbClr val="7F0055"/>
                </a:solidFill>
                <a:latin typeface="Courier New" panose="02070309020205020404" pitchFamily="49" charset="0"/>
              </a:rPr>
              <a:t>asm</a:t>
            </a:r>
            <a:r>
              <a:rPr lang="en-US" b="1" dirty="0">
                <a:solidFill>
                  <a:srgbClr val="000000"/>
                </a:solidFill>
                <a:latin typeface="Courier New" panose="02070309020205020404" pitchFamily="49" charset="0"/>
              </a:rPr>
              <a:t>(</a:t>
            </a:r>
            <a:r>
              <a:rPr lang="en-US" b="1" dirty="0">
                <a:solidFill>
                  <a:srgbClr val="2A00FF"/>
                </a:solidFill>
                <a:latin typeface="Courier New" panose="02070309020205020404" pitchFamily="49" charset="0"/>
              </a:rPr>
              <a:t>"     subs r4,r4,#1   "</a:t>
            </a:r>
            <a:r>
              <a:rPr lang="en-US" b="1" dirty="0">
                <a:solidFill>
                  <a:srgbClr val="000000"/>
                </a:solidFill>
                <a:latin typeface="Courier New" panose="02070309020205020404" pitchFamily="49" charset="0"/>
              </a:rPr>
              <a:t>);</a:t>
            </a:r>
          </a:p>
          <a:p>
            <a:pPr>
              <a:spcAft>
                <a:spcPts val="0"/>
              </a:spcAft>
            </a:pPr>
            <a:r>
              <a:rPr lang="en-US" dirty="0">
                <a:solidFill>
                  <a:srgbClr val="000000"/>
                </a:solidFill>
                <a:latin typeface="Courier New" panose="02070309020205020404" pitchFamily="49" charset="0"/>
              </a:rPr>
              <a:t>    </a:t>
            </a:r>
            <a:r>
              <a:rPr lang="en-US" b="1" dirty="0">
                <a:solidFill>
                  <a:srgbClr val="7F0055"/>
                </a:solidFill>
                <a:latin typeface="Courier New" panose="02070309020205020404" pitchFamily="49" charset="0"/>
              </a:rPr>
              <a:t>__</a:t>
            </a:r>
            <a:r>
              <a:rPr lang="en-US" b="1" dirty="0" err="1">
                <a:solidFill>
                  <a:srgbClr val="7F0055"/>
                </a:solidFill>
                <a:latin typeface="Courier New" panose="02070309020205020404" pitchFamily="49" charset="0"/>
              </a:rPr>
              <a:t>asm</a:t>
            </a:r>
            <a:r>
              <a:rPr lang="en-US" b="1" dirty="0">
                <a:solidFill>
                  <a:srgbClr val="000000"/>
                </a:solidFill>
                <a:latin typeface="Courier New" panose="02070309020205020404" pitchFamily="49" charset="0"/>
              </a:rPr>
              <a:t>(</a:t>
            </a:r>
            <a:r>
              <a:rPr lang="en-US" b="1" dirty="0">
                <a:solidFill>
                  <a:srgbClr val="2A00FF"/>
                </a:solidFill>
                <a:latin typeface="Courier New" panose="02070309020205020404" pitchFamily="49" charset="0"/>
              </a:rPr>
              <a:t>"     </a:t>
            </a:r>
            <a:r>
              <a:rPr lang="en-US" b="1" dirty="0" err="1">
                <a:solidFill>
                  <a:srgbClr val="2A00FF"/>
                </a:solidFill>
                <a:latin typeface="Courier New" panose="02070309020205020404" pitchFamily="49" charset="0"/>
              </a:rPr>
              <a:t>bne</a:t>
            </a:r>
            <a:r>
              <a:rPr lang="en-US" b="1" dirty="0">
                <a:solidFill>
                  <a:srgbClr val="2A00FF"/>
                </a:solidFill>
                <a:latin typeface="Courier New" panose="02070309020205020404" pitchFamily="49" charset="0"/>
              </a:rPr>
              <a:t> loop        "</a:t>
            </a:r>
            <a:r>
              <a:rPr lang="en-US" b="1" dirty="0">
                <a:solidFill>
                  <a:srgbClr val="000000"/>
                </a:solidFill>
                <a:latin typeface="Courier New" panose="02070309020205020404" pitchFamily="49" charset="0"/>
              </a:rPr>
              <a:t>);</a:t>
            </a:r>
          </a:p>
          <a:p>
            <a:pPr>
              <a:spcAft>
                <a:spcPts val="0"/>
              </a:spcAft>
            </a:pPr>
            <a:endParaRPr lang="en-US" dirty="0">
              <a:latin typeface="Courier New" panose="02070309020205020404" pitchFamily="49" charset="0"/>
            </a:endParaRPr>
          </a:p>
          <a:p>
            <a:pPr>
              <a:spcAft>
                <a:spcPts val="0"/>
              </a:spcAft>
            </a:pPr>
            <a:r>
              <a:rPr lang="en-US" dirty="0">
                <a:solidFill>
                  <a:srgbClr val="000000"/>
                </a:solidFill>
                <a:latin typeface="Courier New" panose="02070309020205020404" pitchFamily="49" charset="0"/>
              </a:rPr>
              <a:t>    </a:t>
            </a:r>
            <a:r>
              <a:rPr lang="en-US" dirty="0">
                <a:solidFill>
                  <a:srgbClr val="3F7F5F"/>
                </a:solidFill>
                <a:latin typeface="Courier New" panose="02070309020205020404" pitchFamily="49" charset="0"/>
              </a:rPr>
              <a:t>// pins 0,1,2 are output, set pin 0 to 1 to turn green led OFF</a:t>
            </a:r>
          </a:p>
          <a:p>
            <a:pPr>
              <a:spcAft>
                <a:spcPts val="0"/>
              </a:spcAft>
            </a:pPr>
            <a:r>
              <a:rPr lang="en-US" dirty="0">
                <a:solidFill>
                  <a:srgbClr val="000000"/>
                </a:solidFill>
                <a:latin typeface="Courier New" panose="02070309020205020404" pitchFamily="49" charset="0"/>
              </a:rPr>
              <a:t>    R_IOPORT6-&gt;</a:t>
            </a:r>
            <a:r>
              <a:rPr lang="en-US" dirty="0">
                <a:solidFill>
                  <a:srgbClr val="0000C0"/>
                </a:solidFill>
                <a:latin typeface="Courier New" panose="02070309020205020404" pitchFamily="49" charset="0"/>
              </a:rPr>
              <a:t>PCNTR1</a:t>
            </a:r>
            <a:r>
              <a:rPr lang="en-US" dirty="0">
                <a:solidFill>
                  <a:srgbClr val="000000"/>
                </a:solidFill>
                <a:latin typeface="Courier New" panose="02070309020205020404" pitchFamily="49" charset="0"/>
              </a:rPr>
              <a:t> = 0x00070007;</a:t>
            </a:r>
          </a:p>
          <a:p>
            <a:pPr>
              <a:spcAft>
                <a:spcPts val="0"/>
              </a:spcAft>
            </a:pPr>
            <a:r>
              <a:rPr lang="en-US" dirty="0">
                <a:solidFill>
                  <a:srgbClr val="000000"/>
                </a:solidFill>
                <a:latin typeface="Courier New" panose="02070309020205020404" pitchFamily="49" charset="0"/>
              </a:rPr>
              <a:t>}</a:t>
            </a:r>
            <a:endParaRPr lang="en-US" dirty="0"/>
          </a:p>
        </p:txBody>
      </p:sp>
    </p:spTree>
    <p:extLst>
      <p:ext uri="{BB962C8B-B14F-4D97-AF65-F5344CB8AC3E}">
        <p14:creationId xmlns:p14="http://schemas.microsoft.com/office/powerpoint/2010/main" val="121963439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software-based solution</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4043824" cy="3586110"/>
          </a:xfrm>
        </p:spPr>
        <p:txBody>
          <a:bodyPr/>
          <a:lstStyle/>
          <a:p>
            <a:pPr lvl="1">
              <a:lnSpc>
                <a:spcPct val="150000"/>
              </a:lnSpc>
            </a:pPr>
            <a:r>
              <a:rPr lang="en-US" dirty="0"/>
              <a:t>This is the Timing Diagram for the execution of the code of the previous slide.</a:t>
            </a:r>
          </a:p>
          <a:p>
            <a:pPr lvl="1">
              <a:lnSpc>
                <a:spcPct val="150000"/>
              </a:lnSpc>
            </a:pPr>
            <a:r>
              <a:rPr lang="en-US" dirty="0"/>
              <a:t>Due to branch forwarding at the decode stage of the BNE instruction, each loop takes 3 clock cycles.</a:t>
            </a:r>
          </a:p>
          <a:p>
            <a:pPr lvl="1">
              <a:lnSpc>
                <a:spcPct val="150000"/>
              </a:lnSpc>
            </a:pPr>
            <a:r>
              <a:rPr lang="en-US" dirty="0"/>
              <a:t>At 240 MHz (period of 4.16ns),</a:t>
            </a:r>
            <a:br>
              <a:rPr lang="en-US" dirty="0"/>
            </a:br>
            <a:r>
              <a:rPr lang="en-US" dirty="0"/>
              <a:t>it takes 12.5 ns for each </a:t>
            </a:r>
            <a:br>
              <a:rPr lang="en-US" dirty="0"/>
            </a:br>
            <a:r>
              <a:rPr lang="en-US" dirty="0"/>
              <a:t>loop; hence, 0.9 second </a:t>
            </a:r>
            <a:br>
              <a:rPr lang="en-US" dirty="0"/>
            </a:br>
            <a:r>
              <a:rPr lang="en-US" dirty="0"/>
              <a:t>takes 72,000,000 loops.</a:t>
            </a:r>
          </a:p>
          <a:p>
            <a:pPr lvl="1">
              <a:lnSpc>
                <a:spcPct val="150000"/>
              </a:lnSpc>
            </a:pPr>
            <a:r>
              <a:rPr lang="en-US" dirty="0"/>
              <a:t>Remark: the </a:t>
            </a:r>
            <a:r>
              <a:rPr lang="en-US" dirty="0" err="1"/>
              <a:t>loop_count</a:t>
            </a:r>
            <a:r>
              <a:rPr lang="en-US" dirty="0"/>
              <a:t> must</a:t>
            </a:r>
            <a:br>
              <a:rPr lang="en-US" dirty="0"/>
            </a:br>
            <a:r>
              <a:rPr lang="en-US" dirty="0"/>
              <a:t>be reduced by 2 to compensate</a:t>
            </a:r>
            <a:br>
              <a:rPr lang="en-US" dirty="0"/>
            </a:br>
            <a:r>
              <a:rPr lang="en-US" dirty="0"/>
              <a:t>for GPIO and load instructions. </a:t>
            </a:r>
          </a:p>
        </p:txBody>
      </p:sp>
      <p:sp>
        <p:nvSpPr>
          <p:cNvPr id="4" name="TextBox 3">
            <a:extLst>
              <a:ext uri="{FF2B5EF4-FFF2-40B4-BE49-F238E27FC236}">
                <a16:creationId xmlns="" xmlns:a16="http://schemas.microsoft.com/office/drawing/2014/main" id="{8A71DCF2-3521-48CC-B9B2-57D2370FAF17}"/>
              </a:ext>
            </a:extLst>
          </p:cNvPr>
          <p:cNvSpPr txBox="1"/>
          <p:nvPr/>
        </p:nvSpPr>
        <p:spPr>
          <a:xfrm>
            <a:off x="10366167" y="5867400"/>
            <a:ext cx="1428340" cy="307777"/>
          </a:xfrm>
          <a:prstGeom prst="rect">
            <a:avLst/>
          </a:prstGeom>
          <a:noFill/>
        </p:spPr>
        <p:txBody>
          <a:bodyPr wrap="none" rtlCol="0">
            <a:spAutoFit/>
          </a:bodyPr>
          <a:lstStyle/>
          <a:p>
            <a:r>
              <a:rPr lang="en-US" sz="1400" dirty="0"/>
              <a:t>source: Authors</a:t>
            </a:r>
            <a:endParaRPr lang="pt-BR" sz="1400" dirty="0"/>
          </a:p>
        </p:txBody>
      </p:sp>
      <p:pic>
        <p:nvPicPr>
          <p:cNvPr id="5" name="Picture 4">
            <a:extLst>
              <a:ext uri="{FF2B5EF4-FFF2-40B4-BE49-F238E27FC236}">
                <a16:creationId xmlns="" xmlns:a16="http://schemas.microsoft.com/office/drawing/2014/main" id="{C892C665-0419-4806-9572-C7548646CD91}"/>
              </a:ext>
            </a:extLst>
          </p:cNvPr>
          <p:cNvPicPr>
            <a:picLocks noChangeAspect="1"/>
          </p:cNvPicPr>
          <p:nvPr/>
        </p:nvPicPr>
        <p:blipFill>
          <a:blip r:embed="rId3"/>
          <a:stretch>
            <a:fillRect/>
          </a:stretch>
        </p:blipFill>
        <p:spPr>
          <a:xfrm>
            <a:off x="3390012" y="3068960"/>
            <a:ext cx="8457811" cy="2613634"/>
          </a:xfrm>
          <a:prstGeom prst="rect">
            <a:avLst/>
          </a:prstGeom>
        </p:spPr>
      </p:pic>
    </p:spTree>
    <p:extLst>
      <p:ext uri="{BB962C8B-B14F-4D97-AF65-F5344CB8AC3E}">
        <p14:creationId xmlns:p14="http://schemas.microsoft.com/office/powerpoint/2010/main" val="38356514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software-based solution</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4043824" cy="1062342"/>
          </a:xfrm>
        </p:spPr>
        <p:txBody>
          <a:bodyPr/>
          <a:lstStyle/>
          <a:p>
            <a:pPr lvl="1">
              <a:lnSpc>
                <a:spcPct val="150000"/>
              </a:lnSpc>
            </a:pPr>
            <a:r>
              <a:rPr lang="en-US" dirty="0"/>
              <a:t>Connecting a scope to the LED allows us to verify the timing of the software-based solution.</a:t>
            </a:r>
          </a:p>
        </p:txBody>
      </p:sp>
      <p:sp>
        <p:nvSpPr>
          <p:cNvPr id="6" name="TextBox 5">
            <a:extLst>
              <a:ext uri="{FF2B5EF4-FFF2-40B4-BE49-F238E27FC236}">
                <a16:creationId xmlns="" xmlns:a16="http://schemas.microsoft.com/office/drawing/2014/main" id="{72C7B070-B4DD-4EDA-9375-DBB7F06BDB51}"/>
              </a:ext>
            </a:extLst>
          </p:cNvPr>
          <p:cNvSpPr txBox="1"/>
          <p:nvPr/>
        </p:nvSpPr>
        <p:spPr>
          <a:xfrm>
            <a:off x="3647728" y="5984227"/>
            <a:ext cx="1428340" cy="307777"/>
          </a:xfrm>
          <a:prstGeom prst="rect">
            <a:avLst/>
          </a:prstGeom>
          <a:noFill/>
        </p:spPr>
        <p:txBody>
          <a:bodyPr wrap="none" rtlCol="0">
            <a:spAutoFit/>
          </a:bodyPr>
          <a:lstStyle/>
          <a:p>
            <a:r>
              <a:rPr lang="en-US" sz="1400" dirty="0"/>
              <a:t>source: Authors</a:t>
            </a:r>
            <a:endParaRPr lang="pt-BR" sz="1400" dirty="0"/>
          </a:p>
        </p:txBody>
      </p:sp>
      <p:pic>
        <p:nvPicPr>
          <p:cNvPr id="8" name="Picture 7">
            <a:extLst>
              <a:ext uri="{FF2B5EF4-FFF2-40B4-BE49-F238E27FC236}">
                <a16:creationId xmlns="" xmlns:a16="http://schemas.microsoft.com/office/drawing/2014/main" id="{9B5F16F1-1BF2-45DF-9FE7-D2A1205EF469}"/>
              </a:ext>
            </a:extLst>
          </p:cNvPr>
          <p:cNvPicPr>
            <a:picLocks noChangeAspect="1"/>
          </p:cNvPicPr>
          <p:nvPr/>
        </p:nvPicPr>
        <p:blipFill rotWithShape="1">
          <a:blip r:embed="rId3"/>
          <a:srcRect l="755" t="5555" r="15537" b="2711"/>
          <a:stretch/>
        </p:blipFill>
        <p:spPr>
          <a:xfrm>
            <a:off x="5038436" y="1317606"/>
            <a:ext cx="6629400" cy="4930856"/>
          </a:xfrm>
          <a:prstGeom prst="rect">
            <a:avLst/>
          </a:prstGeom>
        </p:spPr>
      </p:pic>
    </p:spTree>
    <p:extLst>
      <p:ext uri="{BB962C8B-B14F-4D97-AF65-F5344CB8AC3E}">
        <p14:creationId xmlns:p14="http://schemas.microsoft.com/office/powerpoint/2010/main" val="325479106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software-based solution</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4427366"/>
          </a:xfrm>
        </p:spPr>
        <p:txBody>
          <a:bodyPr/>
          <a:lstStyle/>
          <a:p>
            <a:pPr>
              <a:lnSpc>
                <a:spcPct val="150000"/>
              </a:lnSpc>
            </a:pPr>
            <a:r>
              <a:rPr lang="en-US" dirty="0"/>
              <a:t>Evaluation of the software-based solution:</a:t>
            </a:r>
          </a:p>
          <a:p>
            <a:pPr lvl="1">
              <a:lnSpc>
                <a:spcPct val="150000"/>
              </a:lnSpc>
            </a:pPr>
            <a:r>
              <a:rPr lang="en-US" dirty="0"/>
              <a:t>100% of the MCU processing capability was used for counting so that the exact timing of 0.9 seconds was obtained.</a:t>
            </a:r>
          </a:p>
          <a:p>
            <a:pPr lvl="1">
              <a:lnSpc>
                <a:spcPct val="150000"/>
              </a:lnSpc>
            </a:pPr>
            <a:r>
              <a:rPr lang="en-US" dirty="0"/>
              <a:t>No other activities where executed by the processor during this time.</a:t>
            </a:r>
          </a:p>
          <a:p>
            <a:pPr lvl="1">
              <a:lnSpc>
                <a:spcPct val="150000"/>
              </a:lnSpc>
            </a:pPr>
            <a:r>
              <a:rPr lang="en-US" dirty="0"/>
              <a:t>If interrupts where allowed, there would have been an error in timing.</a:t>
            </a:r>
          </a:p>
          <a:p>
            <a:pPr lvl="2">
              <a:lnSpc>
                <a:spcPct val="150000"/>
              </a:lnSpc>
            </a:pPr>
            <a:r>
              <a:rPr lang="en-US" dirty="0"/>
              <a:t>This software-based solution is called busy-wait. It should be avoided as it wastes processor cycles and energy.</a:t>
            </a:r>
          </a:p>
        </p:txBody>
      </p:sp>
    </p:spTree>
    <p:extLst>
      <p:ext uri="{BB962C8B-B14F-4D97-AF65-F5344CB8AC3E}">
        <p14:creationId xmlns:p14="http://schemas.microsoft.com/office/powerpoint/2010/main" val="161297590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A very simple timer</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795602"/>
          </a:xfrm>
        </p:spPr>
        <p:txBody>
          <a:bodyPr/>
          <a:lstStyle/>
          <a:p>
            <a:pPr lvl="1">
              <a:lnSpc>
                <a:spcPct val="150000"/>
              </a:lnSpc>
            </a:pPr>
            <a:r>
              <a:rPr lang="en-US" dirty="0"/>
              <a:t>To avoid the drawbacks of the software-based solution, a small piece of hardware is added to an MCU: a counter. </a:t>
            </a:r>
          </a:p>
          <a:p>
            <a:pPr lvl="1">
              <a:lnSpc>
                <a:spcPct val="150000"/>
              </a:lnSpc>
            </a:pPr>
            <a:r>
              <a:rPr lang="en-US" dirty="0"/>
              <a:t>This circuit performs the function of counting clock cycles, freeing the processor to perform other tasks.</a:t>
            </a:r>
          </a:p>
        </p:txBody>
      </p:sp>
    </p:spTree>
    <p:extLst>
      <p:ext uri="{BB962C8B-B14F-4D97-AF65-F5344CB8AC3E}">
        <p14:creationId xmlns:p14="http://schemas.microsoft.com/office/powerpoint/2010/main" val="91274147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A very simple timer</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3611776" cy="3155223"/>
          </a:xfrm>
        </p:spPr>
        <p:txBody>
          <a:bodyPr/>
          <a:lstStyle/>
          <a:p>
            <a:pPr>
              <a:lnSpc>
                <a:spcPct val="150000"/>
              </a:lnSpc>
            </a:pPr>
            <a:r>
              <a:rPr lang="en-US" dirty="0"/>
              <a:t>Description:</a:t>
            </a:r>
          </a:p>
          <a:p>
            <a:pPr lvl="1">
              <a:lnSpc>
                <a:spcPct val="150000"/>
              </a:lnSpc>
            </a:pPr>
            <a:r>
              <a:rPr lang="en-US" dirty="0"/>
              <a:t>The counter decrements its value on every positive edge of the CLK. </a:t>
            </a:r>
          </a:p>
          <a:p>
            <a:pPr lvl="1">
              <a:lnSpc>
                <a:spcPct val="150000"/>
              </a:lnSpc>
            </a:pPr>
            <a:r>
              <a:rPr lang="en-US" dirty="0"/>
              <a:t>The processor can write an initial count value by performing a load followed by a start command.</a:t>
            </a:r>
          </a:p>
          <a:p>
            <a:pPr lvl="1">
              <a:lnSpc>
                <a:spcPct val="150000"/>
              </a:lnSpc>
            </a:pPr>
            <a:r>
              <a:rPr lang="en-US" dirty="0"/>
              <a:t>When the count reaches 0 the Z output is activated.</a:t>
            </a:r>
          </a:p>
          <a:p>
            <a:pPr lvl="1">
              <a:lnSpc>
                <a:spcPct val="150000"/>
              </a:lnSpc>
            </a:pPr>
            <a:r>
              <a:rPr lang="en-US" dirty="0"/>
              <a:t>The Z output may command a change to the GPIO pin, generate an Interrupt Request (IRQ), and stop the counter.</a:t>
            </a:r>
          </a:p>
          <a:p>
            <a:pPr lvl="1">
              <a:lnSpc>
                <a:spcPct val="150000"/>
              </a:lnSpc>
            </a:pPr>
            <a:endParaRPr lang="en-US" dirty="0"/>
          </a:p>
          <a:p>
            <a:pPr lvl="1">
              <a:lnSpc>
                <a:spcPct val="150000"/>
              </a:lnSpc>
            </a:pPr>
            <a:endParaRPr lang="en-US" dirty="0"/>
          </a:p>
        </p:txBody>
      </p:sp>
      <p:sp>
        <p:nvSpPr>
          <p:cNvPr id="4" name="TextBox 3">
            <a:extLst>
              <a:ext uri="{FF2B5EF4-FFF2-40B4-BE49-F238E27FC236}">
                <a16:creationId xmlns="" xmlns:a16="http://schemas.microsoft.com/office/drawing/2014/main" id="{84B82A50-3EF6-427D-9FF4-B8FF6C65BC49}"/>
              </a:ext>
            </a:extLst>
          </p:cNvPr>
          <p:cNvSpPr txBox="1"/>
          <p:nvPr/>
        </p:nvSpPr>
        <p:spPr>
          <a:xfrm>
            <a:off x="10287000" y="5785519"/>
            <a:ext cx="1428340" cy="307777"/>
          </a:xfrm>
          <a:prstGeom prst="rect">
            <a:avLst/>
          </a:prstGeom>
          <a:noFill/>
        </p:spPr>
        <p:txBody>
          <a:bodyPr wrap="none" rtlCol="0">
            <a:spAutoFit/>
          </a:bodyPr>
          <a:lstStyle/>
          <a:p>
            <a:r>
              <a:rPr lang="en-US" sz="1400" dirty="0"/>
              <a:t>source: Authors</a:t>
            </a:r>
            <a:endParaRPr lang="pt-BR" sz="1400" dirty="0"/>
          </a:p>
        </p:txBody>
      </p:sp>
      <p:pic>
        <p:nvPicPr>
          <p:cNvPr id="5" name="Picture 4">
            <a:extLst>
              <a:ext uri="{FF2B5EF4-FFF2-40B4-BE49-F238E27FC236}">
                <a16:creationId xmlns="" xmlns:a16="http://schemas.microsoft.com/office/drawing/2014/main" id="{5399275A-044F-40E2-8178-68C178BC9737}"/>
              </a:ext>
            </a:extLst>
          </p:cNvPr>
          <p:cNvPicPr>
            <a:picLocks noChangeAspect="1"/>
          </p:cNvPicPr>
          <p:nvPr/>
        </p:nvPicPr>
        <p:blipFill>
          <a:blip r:embed="rId3"/>
          <a:stretch>
            <a:fillRect/>
          </a:stretch>
        </p:blipFill>
        <p:spPr>
          <a:xfrm>
            <a:off x="4048224" y="2280319"/>
            <a:ext cx="8074133" cy="3505200"/>
          </a:xfrm>
          <a:prstGeom prst="rect">
            <a:avLst/>
          </a:prstGeom>
        </p:spPr>
      </p:pic>
    </p:spTree>
    <p:extLst>
      <p:ext uri="{BB962C8B-B14F-4D97-AF65-F5344CB8AC3E}">
        <p14:creationId xmlns:p14="http://schemas.microsoft.com/office/powerpoint/2010/main" val="248186240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A very simple timer</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1859993"/>
          </a:xfrm>
        </p:spPr>
        <p:txBody>
          <a:bodyPr/>
          <a:lstStyle/>
          <a:p>
            <a:pPr lvl="1">
              <a:lnSpc>
                <a:spcPct val="150000"/>
              </a:lnSpc>
            </a:pPr>
            <a:r>
              <a:rPr lang="en-US" dirty="0" err="1"/>
              <a:t>clk</a:t>
            </a:r>
            <a:r>
              <a:rPr lang="en-US" dirty="0"/>
              <a:t> 1 - the value 5 is loaded to the counter.</a:t>
            </a:r>
          </a:p>
          <a:p>
            <a:pPr lvl="1">
              <a:lnSpc>
                <a:spcPct val="150000"/>
              </a:lnSpc>
            </a:pPr>
            <a:r>
              <a:rPr lang="en-US" dirty="0" err="1"/>
              <a:t>clk</a:t>
            </a:r>
            <a:r>
              <a:rPr lang="en-US" dirty="0"/>
              <a:t> 2 - the processor commands the start of the counting.</a:t>
            </a:r>
          </a:p>
          <a:p>
            <a:pPr lvl="1">
              <a:lnSpc>
                <a:spcPct val="150000"/>
              </a:lnSpc>
            </a:pPr>
            <a:r>
              <a:rPr lang="en-US" dirty="0" err="1"/>
              <a:t>clk</a:t>
            </a:r>
            <a:r>
              <a:rPr lang="en-US" dirty="0"/>
              <a:t> 3 to 7 - count value is decremented on every positive edge of the CLK.</a:t>
            </a:r>
          </a:p>
          <a:p>
            <a:pPr lvl="1">
              <a:lnSpc>
                <a:spcPct val="150000"/>
              </a:lnSpc>
            </a:pPr>
            <a:r>
              <a:rPr lang="en-US" dirty="0" err="1"/>
              <a:t>clk</a:t>
            </a:r>
            <a:r>
              <a:rPr lang="en-US" dirty="0"/>
              <a:t> 7 - count reaches 0 activating the Z output.</a:t>
            </a:r>
          </a:p>
          <a:p>
            <a:pPr lvl="1">
              <a:lnSpc>
                <a:spcPct val="150000"/>
              </a:lnSpc>
            </a:pPr>
            <a:endParaRPr lang="en-US" dirty="0"/>
          </a:p>
        </p:txBody>
      </p:sp>
      <p:sp>
        <p:nvSpPr>
          <p:cNvPr id="4" name="TextBox 3">
            <a:extLst>
              <a:ext uri="{FF2B5EF4-FFF2-40B4-BE49-F238E27FC236}">
                <a16:creationId xmlns="" xmlns:a16="http://schemas.microsoft.com/office/drawing/2014/main" id="{84B82A50-3EF6-427D-9FF4-B8FF6C65BC49}"/>
              </a:ext>
            </a:extLst>
          </p:cNvPr>
          <p:cNvSpPr txBox="1"/>
          <p:nvPr/>
        </p:nvSpPr>
        <p:spPr>
          <a:xfrm>
            <a:off x="10287000" y="5940235"/>
            <a:ext cx="1428340" cy="307777"/>
          </a:xfrm>
          <a:prstGeom prst="rect">
            <a:avLst/>
          </a:prstGeom>
          <a:noFill/>
        </p:spPr>
        <p:txBody>
          <a:bodyPr wrap="none" rtlCol="0">
            <a:spAutoFit/>
          </a:bodyPr>
          <a:lstStyle/>
          <a:p>
            <a:r>
              <a:rPr lang="en-US" sz="1400" dirty="0"/>
              <a:t>source: Authors</a:t>
            </a:r>
            <a:endParaRPr lang="pt-BR" sz="1400" dirty="0"/>
          </a:p>
        </p:txBody>
      </p:sp>
      <p:pic>
        <p:nvPicPr>
          <p:cNvPr id="6" name="Picture 5">
            <a:extLst>
              <a:ext uri="{FF2B5EF4-FFF2-40B4-BE49-F238E27FC236}">
                <a16:creationId xmlns="" xmlns:a16="http://schemas.microsoft.com/office/drawing/2014/main" id="{E437C32E-8F94-4A5E-AF6A-4F1996BF5522}"/>
              </a:ext>
            </a:extLst>
          </p:cNvPr>
          <p:cNvPicPr>
            <a:picLocks noChangeAspect="1"/>
          </p:cNvPicPr>
          <p:nvPr/>
        </p:nvPicPr>
        <p:blipFill>
          <a:blip r:embed="rId3"/>
          <a:stretch>
            <a:fillRect/>
          </a:stretch>
        </p:blipFill>
        <p:spPr>
          <a:xfrm>
            <a:off x="476660" y="3429000"/>
            <a:ext cx="9361040" cy="2881190"/>
          </a:xfrm>
          <a:prstGeom prst="rect">
            <a:avLst/>
          </a:prstGeom>
        </p:spPr>
      </p:pic>
    </p:spTree>
    <p:extLst>
      <p:ext uri="{BB962C8B-B14F-4D97-AF65-F5344CB8AC3E}">
        <p14:creationId xmlns:p14="http://schemas.microsoft.com/office/powerpoint/2010/main" val="132240357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166339"/>
            <a:ext cx="10308521" cy="886397"/>
          </a:xfrm>
        </p:spPr>
        <p:txBody>
          <a:bodyPr/>
          <a:lstStyle/>
          <a:p>
            <a:r>
              <a:rPr lang="en-US" dirty="0"/>
              <a:t>solving the Timing sample problem 1 using the simple timer</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3524555"/>
          </a:xfrm>
        </p:spPr>
        <p:txBody>
          <a:bodyPr/>
          <a:lstStyle/>
          <a:p>
            <a:pPr>
              <a:lnSpc>
                <a:spcPct val="150000"/>
              </a:lnSpc>
            </a:pPr>
            <a:r>
              <a:rPr lang="en-US" dirty="0"/>
              <a:t>Solution:</a:t>
            </a:r>
          </a:p>
          <a:p>
            <a:pPr lvl="1">
              <a:lnSpc>
                <a:spcPct val="150000"/>
              </a:lnSpc>
            </a:pPr>
            <a:r>
              <a:rPr lang="en-US" dirty="0"/>
              <a:t>Load the value 72,000,000 to the timer and start it.</a:t>
            </a:r>
          </a:p>
          <a:p>
            <a:pPr lvl="1">
              <a:lnSpc>
                <a:spcPct val="150000"/>
              </a:lnSpc>
            </a:pPr>
            <a:r>
              <a:rPr lang="en-US" dirty="0"/>
              <a:t>When the count reaches zero:</a:t>
            </a:r>
          </a:p>
          <a:p>
            <a:pPr lvl="2">
              <a:lnSpc>
                <a:spcPct val="150000"/>
              </a:lnSpc>
            </a:pPr>
            <a:r>
              <a:rPr lang="en-US" dirty="0"/>
              <a:t>Option 1: timer commands LED pin to turn LED off;</a:t>
            </a:r>
          </a:p>
          <a:p>
            <a:pPr lvl="2">
              <a:lnSpc>
                <a:spcPct val="150000"/>
              </a:lnSpc>
            </a:pPr>
            <a:r>
              <a:rPr lang="en-US" dirty="0"/>
              <a:t>Option 2: generate an IRQ and its service routine turns the LED off.</a:t>
            </a:r>
          </a:p>
          <a:p>
            <a:pPr lvl="1">
              <a:lnSpc>
                <a:spcPct val="150000"/>
              </a:lnSpc>
            </a:pPr>
            <a:r>
              <a:rPr lang="en-US" dirty="0"/>
              <a:t>Remark: for option 2, the value loaded to the timer should be lower to compensate for the entry into the interrupt service routine.</a:t>
            </a:r>
          </a:p>
          <a:p>
            <a:pPr lvl="1">
              <a:lnSpc>
                <a:spcPct val="150000"/>
              </a:lnSpc>
            </a:pPr>
            <a:endParaRPr lang="en-US" dirty="0"/>
          </a:p>
        </p:txBody>
      </p:sp>
    </p:spTree>
    <p:extLst>
      <p:ext uri="{BB962C8B-B14F-4D97-AF65-F5344CB8AC3E}">
        <p14:creationId xmlns:p14="http://schemas.microsoft.com/office/powerpoint/2010/main" val="173799382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166339"/>
            <a:ext cx="10308521" cy="886397"/>
          </a:xfrm>
        </p:spPr>
        <p:txBody>
          <a:bodyPr/>
          <a:lstStyle/>
          <a:p>
            <a:r>
              <a:rPr lang="en-US" dirty="0"/>
              <a:t>solving the Timing sample problem 1 using the simple timer</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2950038"/>
          </a:xfrm>
        </p:spPr>
        <p:txBody>
          <a:bodyPr/>
          <a:lstStyle/>
          <a:p>
            <a:pPr>
              <a:lnSpc>
                <a:spcPct val="150000"/>
              </a:lnSpc>
            </a:pPr>
            <a:r>
              <a:rPr lang="en-US" dirty="0"/>
              <a:t>Evaluation:</a:t>
            </a:r>
          </a:p>
          <a:p>
            <a:pPr lvl="1">
              <a:lnSpc>
                <a:spcPct val="150000"/>
              </a:lnSpc>
            </a:pPr>
            <a:r>
              <a:rPr lang="en-US" dirty="0"/>
              <a:t>The solution using a timer requires significantly less processing power, just a few cycles to configure the timer and to perform an action when the timing period finishes.</a:t>
            </a:r>
          </a:p>
          <a:p>
            <a:pPr lvl="1">
              <a:lnSpc>
                <a:spcPct val="150000"/>
              </a:lnSpc>
            </a:pPr>
            <a:r>
              <a:rPr lang="en-US" dirty="0"/>
              <a:t>Processor is free to perform other tasks OR</a:t>
            </a:r>
            <a:br>
              <a:rPr lang="en-US" dirty="0"/>
            </a:br>
            <a:r>
              <a:rPr lang="en-US" dirty="0"/>
              <a:t>processor can be put into a low energy sleep state.</a:t>
            </a:r>
          </a:p>
          <a:p>
            <a:pPr lvl="1">
              <a:lnSpc>
                <a:spcPct val="150000"/>
              </a:lnSpc>
            </a:pPr>
            <a:r>
              <a:rPr lang="en-US" dirty="0"/>
              <a:t>If interrupts are serviced during the timing period, this will not affect the timing precision.</a:t>
            </a:r>
          </a:p>
          <a:p>
            <a:pPr lvl="1">
              <a:lnSpc>
                <a:spcPct val="150000"/>
              </a:lnSpc>
            </a:pPr>
            <a:endParaRPr lang="en-US" dirty="0"/>
          </a:p>
        </p:txBody>
      </p:sp>
    </p:spTree>
    <p:extLst>
      <p:ext uri="{BB962C8B-B14F-4D97-AF65-F5344CB8AC3E}">
        <p14:creationId xmlns:p14="http://schemas.microsoft.com/office/powerpoint/2010/main" val="171377993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timer case study 1 – </a:t>
            </a:r>
            <a:r>
              <a:rPr lang="en-US" dirty="0" err="1"/>
              <a:t>systick</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2211375"/>
          </a:xfrm>
        </p:spPr>
        <p:txBody>
          <a:bodyPr/>
          <a:lstStyle/>
          <a:p>
            <a:pPr lvl="1">
              <a:lnSpc>
                <a:spcPct val="150000"/>
              </a:lnSpc>
            </a:pPr>
            <a:r>
              <a:rPr lang="en-US" dirty="0"/>
              <a:t>The SYSTICK is a timer available in all Cortex-M processors.</a:t>
            </a:r>
          </a:p>
          <a:p>
            <a:pPr lvl="1">
              <a:lnSpc>
                <a:spcPct val="150000"/>
              </a:lnSpc>
            </a:pPr>
            <a:r>
              <a:rPr lang="en-US" dirty="0"/>
              <a:t>It is a simple 24-bit counter with auto-reload.</a:t>
            </a:r>
          </a:p>
          <a:p>
            <a:pPr lvl="1">
              <a:lnSpc>
                <a:spcPct val="150000"/>
              </a:lnSpc>
            </a:pPr>
            <a:r>
              <a:rPr lang="en-US" dirty="0"/>
              <a:t>Its main use is to generate periodic interrupts required by most Embedded Operating Systems.</a:t>
            </a:r>
          </a:p>
          <a:p>
            <a:pPr lvl="1">
              <a:lnSpc>
                <a:spcPct val="150000"/>
              </a:lnSpc>
            </a:pPr>
            <a:r>
              <a:rPr lang="en-US" dirty="0"/>
              <a:t>Since its structure and operation is defined by ARM, its interface is standard, regardless of MCU supplier.</a:t>
            </a:r>
          </a:p>
          <a:p>
            <a:pPr lvl="1">
              <a:lnSpc>
                <a:spcPct val="150000"/>
              </a:lnSpc>
            </a:pPr>
            <a:endParaRPr lang="en-US" dirty="0"/>
          </a:p>
        </p:txBody>
      </p:sp>
    </p:spTree>
    <p:extLst>
      <p:ext uri="{BB962C8B-B14F-4D97-AF65-F5344CB8AC3E}">
        <p14:creationId xmlns:p14="http://schemas.microsoft.com/office/powerpoint/2010/main" val="1570859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a:t>Household Appliances</a:t>
            </a:r>
            <a:endParaRPr kumimoji="1" lang="en-US" dirty="0"/>
          </a:p>
        </p:txBody>
      </p:sp>
      <p:sp>
        <p:nvSpPr>
          <p:cNvPr id="4" name="コンテンツ プレースホルダー 3"/>
          <p:cNvSpPr>
            <a:spLocks noGrp="1"/>
          </p:cNvSpPr>
          <p:nvPr>
            <p:ph idx="1"/>
          </p:nvPr>
        </p:nvSpPr>
        <p:spPr>
          <a:xfrm>
            <a:off x="468000" y="1424991"/>
            <a:ext cx="11244574" cy="1739451"/>
          </a:xfrm>
        </p:spPr>
        <p:txBody>
          <a:bodyPr/>
          <a:lstStyle/>
          <a:p>
            <a:pPr lvl="1">
              <a:lnSpc>
                <a:spcPct val="150000"/>
              </a:lnSpc>
            </a:pPr>
            <a:r>
              <a:rPr lang="en-US" dirty="0"/>
              <a:t>Washing Machines</a:t>
            </a:r>
          </a:p>
          <a:p>
            <a:pPr lvl="1">
              <a:lnSpc>
                <a:spcPct val="150000"/>
              </a:lnSpc>
            </a:pPr>
            <a:r>
              <a:rPr lang="en-US" dirty="0"/>
              <a:t>Dishwasher</a:t>
            </a:r>
          </a:p>
          <a:p>
            <a:pPr lvl="1">
              <a:lnSpc>
                <a:spcPct val="150000"/>
              </a:lnSpc>
            </a:pPr>
            <a:r>
              <a:rPr lang="en-US" dirty="0"/>
              <a:t>Air Conditioners</a:t>
            </a:r>
          </a:p>
          <a:p>
            <a:pPr lvl="1">
              <a:lnSpc>
                <a:spcPct val="150000"/>
              </a:lnSpc>
            </a:pPr>
            <a:r>
              <a:rPr lang="en-US" dirty="0"/>
              <a:t>Microwave Oven</a:t>
            </a:r>
          </a:p>
        </p:txBody>
      </p:sp>
      <p:pic>
        <p:nvPicPr>
          <p:cNvPr id="10" name="Picture 2" descr="Image result for washing machine">
            <a:extLst>
              <a:ext uri="{FF2B5EF4-FFF2-40B4-BE49-F238E27FC236}">
                <a16:creationId xmlns="" xmlns:a16="http://schemas.microsoft.com/office/drawing/2014/main" id="{754408BF-7620-41A4-A2B3-C4CFBA37F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533400"/>
            <a:ext cx="4114800" cy="4114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1EB37A98-08D7-4C32-8676-9BB66141DD14}"/>
              </a:ext>
            </a:extLst>
          </p:cNvPr>
          <p:cNvSpPr txBox="1"/>
          <p:nvPr/>
        </p:nvSpPr>
        <p:spPr>
          <a:xfrm>
            <a:off x="8382000" y="5991405"/>
            <a:ext cx="2240806" cy="307777"/>
          </a:xfrm>
          <a:prstGeom prst="rect">
            <a:avLst/>
          </a:prstGeom>
          <a:noFill/>
        </p:spPr>
        <p:txBody>
          <a:bodyPr wrap="none" rtlCol="0">
            <a:spAutoFit/>
          </a:bodyPr>
          <a:lstStyle/>
          <a:p>
            <a:r>
              <a:rPr lang="en-US" sz="1400" dirty="0"/>
              <a:t>source: </a:t>
            </a:r>
            <a:r>
              <a:rPr lang="en-US" sz="1400" dirty="0" err="1"/>
              <a:t>pixabay.com</a:t>
            </a:r>
            <a:r>
              <a:rPr lang="en-US" sz="1400" dirty="0"/>
              <a:t> (CC)</a:t>
            </a:r>
            <a:endParaRPr lang="pt-BR" sz="1400" dirty="0"/>
          </a:p>
        </p:txBody>
      </p:sp>
      <p:pic>
        <p:nvPicPr>
          <p:cNvPr id="12" name="Picture 4" descr="Oven, Microwave Oven, Bake, Baking, Kitchen Stove">
            <a:extLst>
              <a:ext uri="{FF2B5EF4-FFF2-40B4-BE49-F238E27FC236}">
                <a16:creationId xmlns="" xmlns:a16="http://schemas.microsoft.com/office/drawing/2014/main" id="{6620CD2C-7474-425F-9A2A-D115910565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1372" y="4051070"/>
            <a:ext cx="3931125" cy="224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03531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timer case study 1 – </a:t>
            </a:r>
            <a:r>
              <a:rPr lang="en-US" dirty="0" err="1"/>
              <a:t>systick</a:t>
            </a:r>
            <a:endParaRPr kumimoji="1" lang="en-US" dirty="0"/>
          </a:p>
        </p:txBody>
      </p:sp>
      <p:pic>
        <p:nvPicPr>
          <p:cNvPr id="6" name="Picture 5">
            <a:extLst>
              <a:ext uri="{FF2B5EF4-FFF2-40B4-BE49-F238E27FC236}">
                <a16:creationId xmlns="" xmlns:a16="http://schemas.microsoft.com/office/drawing/2014/main" id="{EB5CF6E1-9922-475B-A507-5ED0E2990057}"/>
              </a:ext>
            </a:extLst>
          </p:cNvPr>
          <p:cNvPicPr>
            <a:picLocks noChangeAspect="1"/>
          </p:cNvPicPr>
          <p:nvPr/>
        </p:nvPicPr>
        <p:blipFill>
          <a:blip r:embed="rId3"/>
          <a:stretch>
            <a:fillRect/>
          </a:stretch>
        </p:blipFill>
        <p:spPr>
          <a:xfrm>
            <a:off x="623392" y="1587989"/>
            <a:ext cx="10604353" cy="4149893"/>
          </a:xfrm>
          <a:prstGeom prst="rect">
            <a:avLst/>
          </a:prstGeom>
        </p:spPr>
      </p:pic>
      <p:sp>
        <p:nvSpPr>
          <p:cNvPr id="8" name="TextBox 7">
            <a:extLst>
              <a:ext uri="{FF2B5EF4-FFF2-40B4-BE49-F238E27FC236}">
                <a16:creationId xmlns="" xmlns:a16="http://schemas.microsoft.com/office/drawing/2014/main" id="{B1E1235A-0E63-495F-BA57-FE65FE7FA8F2}"/>
              </a:ext>
            </a:extLst>
          </p:cNvPr>
          <p:cNvSpPr txBox="1"/>
          <p:nvPr/>
        </p:nvSpPr>
        <p:spPr>
          <a:xfrm>
            <a:off x="7405192" y="5464132"/>
            <a:ext cx="4424096" cy="738664"/>
          </a:xfrm>
          <a:prstGeom prst="rect">
            <a:avLst/>
          </a:prstGeom>
          <a:noFill/>
        </p:spPr>
        <p:txBody>
          <a:bodyPr wrap="none" rtlCol="0">
            <a:spAutoFit/>
          </a:bodyPr>
          <a:lstStyle/>
          <a:p>
            <a:r>
              <a:rPr lang="en-US" sz="1400" dirty="0"/>
              <a:t>source: Authors</a:t>
            </a:r>
            <a:br>
              <a:rPr lang="en-US" sz="1400" dirty="0"/>
            </a:br>
            <a:r>
              <a:rPr lang="en-US" sz="1400" dirty="0"/>
              <a:t>(based on ARM documentation:</a:t>
            </a:r>
            <a:br>
              <a:rPr lang="en-US" sz="1400" dirty="0"/>
            </a:br>
            <a:r>
              <a:rPr lang="en-US" sz="1400" dirty="0" err="1"/>
              <a:t>DDI0403D</a:t>
            </a:r>
            <a:r>
              <a:rPr lang="en-US" sz="1400" dirty="0"/>
              <a:t> </a:t>
            </a:r>
            <a:r>
              <a:rPr lang="en-US" sz="1400" dirty="0" err="1"/>
              <a:t>ARMv7</a:t>
            </a:r>
            <a:r>
              <a:rPr lang="en-US" sz="1400" dirty="0"/>
              <a:t>-M Architecture Reference Manual)</a:t>
            </a:r>
            <a:endParaRPr lang="pt-BR" sz="1400" dirty="0"/>
          </a:p>
        </p:txBody>
      </p:sp>
      <p:sp>
        <p:nvSpPr>
          <p:cNvPr id="9" name="TextBox 8">
            <a:extLst>
              <a:ext uri="{FF2B5EF4-FFF2-40B4-BE49-F238E27FC236}">
                <a16:creationId xmlns="" xmlns:a16="http://schemas.microsoft.com/office/drawing/2014/main" id="{77070832-33EC-48B1-BB3C-5496EC4AC843}"/>
              </a:ext>
            </a:extLst>
          </p:cNvPr>
          <p:cNvSpPr txBox="1"/>
          <p:nvPr/>
        </p:nvSpPr>
        <p:spPr>
          <a:xfrm>
            <a:off x="8262145" y="524423"/>
            <a:ext cx="3548792" cy="646331"/>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err="1"/>
              <a:t>SysTick</a:t>
            </a:r>
            <a:r>
              <a:rPr lang="en-US" dirty="0"/>
              <a:t> auto-reload has a period</a:t>
            </a:r>
            <a:br>
              <a:rPr lang="en-US" dirty="0"/>
            </a:br>
            <a:r>
              <a:rPr lang="en-US" dirty="0"/>
              <a:t>of </a:t>
            </a:r>
            <a:r>
              <a:rPr lang="en-US" dirty="0" err="1"/>
              <a:t>SYST_RVR</a:t>
            </a:r>
            <a:r>
              <a:rPr lang="en-US" dirty="0"/>
              <a:t> + 1 clock cycles.</a:t>
            </a:r>
            <a:endParaRPr lang="pt-BR" dirty="0"/>
          </a:p>
        </p:txBody>
      </p:sp>
    </p:spTree>
    <p:extLst>
      <p:ext uri="{BB962C8B-B14F-4D97-AF65-F5344CB8AC3E}">
        <p14:creationId xmlns:p14="http://schemas.microsoft.com/office/powerpoint/2010/main" val="184275952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timer case study 1 – </a:t>
            </a:r>
            <a:r>
              <a:rPr lang="en-US" dirty="0" err="1"/>
              <a:t>systick</a:t>
            </a:r>
            <a:endParaRPr kumimoji="1" lang="en-US" dirty="0"/>
          </a:p>
        </p:txBody>
      </p:sp>
      <p:sp>
        <p:nvSpPr>
          <p:cNvPr id="7" name="Content Placeholder 3">
            <a:extLst>
              <a:ext uri="{FF2B5EF4-FFF2-40B4-BE49-F238E27FC236}">
                <a16:creationId xmlns="" xmlns:a16="http://schemas.microsoft.com/office/drawing/2014/main" id="{9C8C38B7-68C2-4E66-94E8-1F73AF982D2A}"/>
              </a:ext>
            </a:extLst>
          </p:cNvPr>
          <p:cNvSpPr>
            <a:spLocks noGrp="1"/>
          </p:cNvSpPr>
          <p:nvPr>
            <p:ph idx="1"/>
          </p:nvPr>
        </p:nvSpPr>
        <p:spPr>
          <a:xfrm>
            <a:off x="7084258" y="1742841"/>
            <a:ext cx="4787178" cy="4133952"/>
          </a:xfrm>
        </p:spPr>
        <p:txBody>
          <a:bodyPr/>
          <a:lstStyle/>
          <a:p>
            <a:r>
              <a:rPr lang="en-US" dirty="0" err="1"/>
              <a:t>SYST_CSR</a:t>
            </a:r>
            <a:r>
              <a:rPr lang="en-US" dirty="0"/>
              <a:t> controls de operation of </a:t>
            </a:r>
            <a:r>
              <a:rPr lang="en-US" dirty="0" err="1"/>
              <a:t>SysTick</a:t>
            </a:r>
            <a:r>
              <a:rPr lang="en-US" dirty="0"/>
              <a:t>. When this register is read, </a:t>
            </a:r>
            <a:r>
              <a:rPr lang="en-US" dirty="0" err="1"/>
              <a:t>COUNTFLAG</a:t>
            </a:r>
            <a:r>
              <a:rPr lang="en-US" dirty="0"/>
              <a:t> is cleared.</a:t>
            </a:r>
          </a:p>
          <a:p>
            <a:endParaRPr lang="en-US" dirty="0"/>
          </a:p>
          <a:p>
            <a:r>
              <a:rPr lang="en-US" dirty="0" err="1"/>
              <a:t>SYST_RVR</a:t>
            </a:r>
            <a:r>
              <a:rPr lang="en-US" dirty="0"/>
              <a:t> holds de 24-bit reload value. Writing a 0 to this register disables </a:t>
            </a:r>
            <a:r>
              <a:rPr lang="en-US" dirty="0" err="1"/>
              <a:t>SysTick</a:t>
            </a:r>
            <a:r>
              <a:rPr lang="en-US" dirty="0"/>
              <a:t>.</a:t>
            </a:r>
          </a:p>
          <a:p>
            <a:endParaRPr lang="en-US" dirty="0"/>
          </a:p>
          <a:p>
            <a:r>
              <a:rPr lang="en-US" dirty="0" err="1"/>
              <a:t>SYST_CVR</a:t>
            </a:r>
            <a:r>
              <a:rPr lang="en-US" dirty="0"/>
              <a:t> is the current count value. By writing any value to it the register is cleared.</a:t>
            </a:r>
          </a:p>
          <a:p>
            <a:endParaRPr lang="en-US" dirty="0"/>
          </a:p>
          <a:p>
            <a:r>
              <a:rPr lang="en-US" dirty="0"/>
              <a:t>SYST_CALIB values are factory defined. </a:t>
            </a:r>
            <a:r>
              <a:rPr lang="en-US" dirty="0" err="1"/>
              <a:t>TENMS</a:t>
            </a:r>
            <a:r>
              <a:rPr lang="en-US" dirty="0"/>
              <a:t>, if available, holds the reload value corresponding to 10 </a:t>
            </a:r>
            <a:r>
              <a:rPr lang="en-US" dirty="0" err="1"/>
              <a:t>ms</a:t>
            </a:r>
            <a:r>
              <a:rPr lang="en-US" dirty="0"/>
              <a:t> for the reference clock.</a:t>
            </a:r>
          </a:p>
        </p:txBody>
      </p:sp>
      <p:pic>
        <p:nvPicPr>
          <p:cNvPr id="10" name="Picture 9">
            <a:extLst>
              <a:ext uri="{FF2B5EF4-FFF2-40B4-BE49-F238E27FC236}">
                <a16:creationId xmlns="" xmlns:a16="http://schemas.microsoft.com/office/drawing/2014/main" id="{1D38CF90-C8B1-4F9D-9985-42C63D880243}"/>
              </a:ext>
            </a:extLst>
          </p:cNvPr>
          <p:cNvPicPr>
            <a:picLocks noChangeAspect="1"/>
          </p:cNvPicPr>
          <p:nvPr/>
        </p:nvPicPr>
        <p:blipFill rotWithShape="1">
          <a:blip r:embed="rId3"/>
          <a:srcRect b="19769"/>
          <a:stretch/>
        </p:blipFill>
        <p:spPr>
          <a:xfrm>
            <a:off x="156488" y="1306277"/>
            <a:ext cx="6961951" cy="1523729"/>
          </a:xfrm>
          <a:prstGeom prst="rect">
            <a:avLst/>
          </a:prstGeom>
        </p:spPr>
      </p:pic>
      <p:pic>
        <p:nvPicPr>
          <p:cNvPr id="11" name="Picture 10">
            <a:extLst>
              <a:ext uri="{FF2B5EF4-FFF2-40B4-BE49-F238E27FC236}">
                <a16:creationId xmlns="" xmlns:a16="http://schemas.microsoft.com/office/drawing/2014/main" id="{AE3013A2-9BE1-40DF-831E-F67F85111ABE}"/>
              </a:ext>
            </a:extLst>
          </p:cNvPr>
          <p:cNvPicPr>
            <a:picLocks noChangeAspect="1"/>
          </p:cNvPicPr>
          <p:nvPr/>
        </p:nvPicPr>
        <p:blipFill>
          <a:blip r:embed="rId4"/>
          <a:stretch>
            <a:fillRect/>
          </a:stretch>
        </p:blipFill>
        <p:spPr>
          <a:xfrm>
            <a:off x="208914" y="2741974"/>
            <a:ext cx="6790051" cy="1017667"/>
          </a:xfrm>
          <a:prstGeom prst="rect">
            <a:avLst/>
          </a:prstGeom>
        </p:spPr>
      </p:pic>
      <p:pic>
        <p:nvPicPr>
          <p:cNvPr id="12" name="Picture 11">
            <a:extLst>
              <a:ext uri="{FF2B5EF4-FFF2-40B4-BE49-F238E27FC236}">
                <a16:creationId xmlns="" xmlns:a16="http://schemas.microsoft.com/office/drawing/2014/main" id="{41A1A13B-386C-481F-B66C-88D37DA3443F}"/>
              </a:ext>
            </a:extLst>
          </p:cNvPr>
          <p:cNvPicPr>
            <a:picLocks noChangeAspect="1"/>
          </p:cNvPicPr>
          <p:nvPr/>
        </p:nvPicPr>
        <p:blipFill>
          <a:blip r:embed="rId5"/>
          <a:stretch>
            <a:fillRect/>
          </a:stretch>
        </p:blipFill>
        <p:spPr>
          <a:xfrm>
            <a:off x="170812" y="3809817"/>
            <a:ext cx="6933301" cy="903000"/>
          </a:xfrm>
          <a:prstGeom prst="rect">
            <a:avLst/>
          </a:prstGeom>
        </p:spPr>
      </p:pic>
      <p:pic>
        <p:nvPicPr>
          <p:cNvPr id="13" name="Picture 12">
            <a:extLst>
              <a:ext uri="{FF2B5EF4-FFF2-40B4-BE49-F238E27FC236}">
                <a16:creationId xmlns="" xmlns:a16="http://schemas.microsoft.com/office/drawing/2014/main" id="{9CB4B32F-08C8-4CA5-9B10-E858E5DDC388}"/>
              </a:ext>
            </a:extLst>
          </p:cNvPr>
          <p:cNvPicPr>
            <a:picLocks noChangeAspect="1"/>
          </p:cNvPicPr>
          <p:nvPr/>
        </p:nvPicPr>
        <p:blipFill>
          <a:blip r:embed="rId6"/>
          <a:stretch>
            <a:fillRect/>
          </a:stretch>
        </p:blipFill>
        <p:spPr>
          <a:xfrm>
            <a:off x="228111" y="4756812"/>
            <a:ext cx="6818701" cy="1304333"/>
          </a:xfrm>
          <a:prstGeom prst="rect">
            <a:avLst/>
          </a:prstGeom>
        </p:spPr>
      </p:pic>
      <p:sp>
        <p:nvSpPr>
          <p:cNvPr id="14" name="TextBox 13">
            <a:extLst>
              <a:ext uri="{FF2B5EF4-FFF2-40B4-BE49-F238E27FC236}">
                <a16:creationId xmlns="" xmlns:a16="http://schemas.microsoft.com/office/drawing/2014/main" id="{71425EDD-6E28-48B4-BA1A-45E838AE92AA}"/>
              </a:ext>
            </a:extLst>
          </p:cNvPr>
          <p:cNvSpPr txBox="1"/>
          <p:nvPr/>
        </p:nvSpPr>
        <p:spPr>
          <a:xfrm>
            <a:off x="6810948" y="6041256"/>
            <a:ext cx="5060488" cy="307777"/>
          </a:xfrm>
          <a:prstGeom prst="rect">
            <a:avLst/>
          </a:prstGeom>
          <a:noFill/>
        </p:spPr>
        <p:txBody>
          <a:bodyPr wrap="none" rtlCol="0">
            <a:spAutoFit/>
          </a:bodyPr>
          <a:lstStyle/>
          <a:p>
            <a:r>
              <a:rPr lang="en-US" sz="1400" dirty="0"/>
              <a:t>source: </a:t>
            </a:r>
            <a:r>
              <a:rPr lang="en-US" sz="1400" dirty="0" err="1"/>
              <a:t>DDI0403D</a:t>
            </a:r>
            <a:r>
              <a:rPr lang="en-US" sz="1400" dirty="0"/>
              <a:t> </a:t>
            </a:r>
            <a:r>
              <a:rPr lang="en-US" sz="1400" dirty="0" err="1"/>
              <a:t>ARMv7</a:t>
            </a:r>
            <a:r>
              <a:rPr lang="en-US" sz="1400" dirty="0"/>
              <a:t>-M Architecture Reference Manual</a:t>
            </a:r>
            <a:endParaRPr lang="pt-BR" dirty="0"/>
          </a:p>
        </p:txBody>
      </p:sp>
    </p:spTree>
    <p:extLst>
      <p:ext uri="{BB962C8B-B14F-4D97-AF65-F5344CB8AC3E}">
        <p14:creationId xmlns:p14="http://schemas.microsoft.com/office/powerpoint/2010/main" val="396811072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timer case study 1 – </a:t>
            </a:r>
            <a:r>
              <a:rPr lang="en-US" dirty="0" err="1"/>
              <a:t>systick</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1164934"/>
          </a:xfrm>
        </p:spPr>
        <p:txBody>
          <a:bodyPr/>
          <a:lstStyle/>
          <a:p>
            <a:pPr lvl="1">
              <a:lnSpc>
                <a:spcPct val="150000"/>
              </a:lnSpc>
            </a:pPr>
            <a:r>
              <a:rPr lang="en-US" dirty="0"/>
              <a:t>Timing diagram for the scenario where SYST_RVR holds the value 2.</a:t>
            </a:r>
          </a:p>
          <a:p>
            <a:pPr lvl="1">
              <a:lnSpc>
                <a:spcPct val="150000"/>
              </a:lnSpc>
            </a:pPr>
            <a:r>
              <a:rPr lang="en-US" dirty="0"/>
              <a:t>As the reload occurs on the next positive edge of the clock, the </a:t>
            </a:r>
            <a:r>
              <a:rPr lang="en-US" dirty="0" err="1"/>
              <a:t>SysTick</a:t>
            </a:r>
            <a:r>
              <a:rPr lang="en-US" dirty="0"/>
              <a:t> period is of 3 clock cycles.</a:t>
            </a:r>
            <a:br>
              <a:rPr lang="en-US" dirty="0"/>
            </a:br>
            <a:r>
              <a:rPr lang="en-US" dirty="0"/>
              <a:t>If enabled, every reload generates a </a:t>
            </a:r>
            <a:r>
              <a:rPr lang="en-US" dirty="0" err="1"/>
              <a:t>SysTick</a:t>
            </a:r>
            <a:r>
              <a:rPr lang="en-US" dirty="0"/>
              <a:t> interrupt request (IRQ).</a:t>
            </a:r>
          </a:p>
        </p:txBody>
      </p:sp>
      <p:pic>
        <p:nvPicPr>
          <p:cNvPr id="4" name="Picture 3">
            <a:extLst>
              <a:ext uri="{FF2B5EF4-FFF2-40B4-BE49-F238E27FC236}">
                <a16:creationId xmlns="" xmlns:a16="http://schemas.microsoft.com/office/drawing/2014/main" id="{D0758576-A27E-4730-9A9D-3121E914835F}"/>
              </a:ext>
            </a:extLst>
          </p:cNvPr>
          <p:cNvPicPr>
            <a:picLocks noChangeAspect="1"/>
          </p:cNvPicPr>
          <p:nvPr/>
        </p:nvPicPr>
        <p:blipFill>
          <a:blip r:embed="rId3"/>
          <a:stretch>
            <a:fillRect/>
          </a:stretch>
        </p:blipFill>
        <p:spPr>
          <a:xfrm>
            <a:off x="1946630" y="3212976"/>
            <a:ext cx="8829890" cy="2636734"/>
          </a:xfrm>
          <a:prstGeom prst="rect">
            <a:avLst/>
          </a:prstGeom>
        </p:spPr>
      </p:pic>
      <p:sp>
        <p:nvSpPr>
          <p:cNvPr id="5" name="TextBox 4">
            <a:extLst>
              <a:ext uri="{FF2B5EF4-FFF2-40B4-BE49-F238E27FC236}">
                <a16:creationId xmlns="" xmlns:a16="http://schemas.microsoft.com/office/drawing/2014/main" id="{70F8B619-4BF3-43A8-BF56-0BCD5E135EFE}"/>
              </a:ext>
            </a:extLst>
          </p:cNvPr>
          <p:cNvSpPr txBox="1"/>
          <p:nvPr/>
        </p:nvSpPr>
        <p:spPr>
          <a:xfrm>
            <a:off x="9348180" y="5940685"/>
            <a:ext cx="1428340" cy="307777"/>
          </a:xfrm>
          <a:prstGeom prst="rect">
            <a:avLst/>
          </a:prstGeom>
          <a:noFill/>
        </p:spPr>
        <p:txBody>
          <a:bodyPr wrap="none" rtlCol="0">
            <a:spAutoFit/>
          </a:bodyPr>
          <a:lstStyle/>
          <a:p>
            <a:r>
              <a:rPr lang="en-US" sz="1400" dirty="0"/>
              <a:t>source: Authors</a:t>
            </a:r>
            <a:endParaRPr lang="pt-BR" sz="1400" dirty="0"/>
          </a:p>
        </p:txBody>
      </p:sp>
    </p:spTree>
    <p:extLst>
      <p:ext uri="{BB962C8B-B14F-4D97-AF65-F5344CB8AC3E}">
        <p14:creationId xmlns:p14="http://schemas.microsoft.com/office/powerpoint/2010/main" val="378403707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5.3 – </a:t>
            </a:r>
            <a:r>
              <a:rPr lang="en-US" dirty="0" err="1"/>
              <a:t>pwm</a:t>
            </a:r>
            <a:r>
              <a:rPr lang="en-US" dirty="0"/>
              <a:t> </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2847446"/>
          </a:xfrm>
        </p:spPr>
        <p:txBody>
          <a:bodyPr/>
          <a:lstStyle/>
          <a:p>
            <a:pPr lvl="1">
              <a:lnSpc>
                <a:spcPct val="150000"/>
              </a:lnSpc>
            </a:pPr>
            <a:r>
              <a:rPr lang="en-US" b="1" dirty="0"/>
              <a:t>Pulse Width Modulation </a:t>
            </a:r>
            <a:r>
              <a:rPr lang="en-US" dirty="0"/>
              <a:t>(PWM) is a modulation technique that allows the encoding of analog information in a binary digital signal.</a:t>
            </a:r>
            <a:br>
              <a:rPr lang="en-US" dirty="0"/>
            </a:br>
            <a:r>
              <a:rPr lang="en-US" dirty="0"/>
              <a:t>This is achieved by encoding the information in width of a pulse while maintaining the pulse frequency constant.</a:t>
            </a:r>
          </a:p>
          <a:p>
            <a:pPr lvl="1">
              <a:lnSpc>
                <a:spcPct val="150000"/>
              </a:lnSpc>
            </a:pPr>
            <a:r>
              <a:rPr lang="en-US" dirty="0"/>
              <a:t>A low pass filter with cut-off frequency way below the PWM frequency restores the analog information.</a:t>
            </a:r>
          </a:p>
          <a:p>
            <a:pPr lvl="1">
              <a:lnSpc>
                <a:spcPct val="150000"/>
              </a:lnSpc>
            </a:pPr>
            <a:r>
              <a:rPr lang="en-US" dirty="0"/>
              <a:t>PWM has several applications including: control of power electronics including switched power supplies, motor control, temperature control and light </a:t>
            </a:r>
            <a:r>
              <a:rPr lang="en-US" dirty="0" err="1"/>
              <a:t>dimmering</a:t>
            </a:r>
            <a:r>
              <a:rPr lang="en-US" dirty="0"/>
              <a:t>; audio power-amplifiers; and analog signal generation.</a:t>
            </a:r>
          </a:p>
          <a:p>
            <a:pPr lvl="1">
              <a:lnSpc>
                <a:spcPct val="150000"/>
              </a:lnSpc>
            </a:pPr>
            <a:r>
              <a:rPr lang="en-US" dirty="0"/>
              <a:t>Often, a low-pass filter is not required as the load itself performs this function.</a:t>
            </a:r>
          </a:p>
        </p:txBody>
      </p:sp>
    </p:spTree>
    <p:extLst>
      <p:ext uri="{BB962C8B-B14F-4D97-AF65-F5344CB8AC3E}">
        <p14:creationId xmlns:p14="http://schemas.microsoft.com/office/powerpoint/2010/main" val="361500896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pwm</a:t>
            </a:r>
            <a:r>
              <a:rPr lang="en-US" dirty="0"/>
              <a:t> </a:t>
            </a:r>
            <a:endParaRPr kumimoji="1" lang="en-US" dirty="0"/>
          </a:p>
        </p:txBody>
      </p:sp>
      <p:sp>
        <p:nvSpPr>
          <p:cNvPr id="6" name="Content Placeholder 3">
            <a:extLst>
              <a:ext uri="{FF2B5EF4-FFF2-40B4-BE49-F238E27FC236}">
                <a16:creationId xmlns="" xmlns:a16="http://schemas.microsoft.com/office/drawing/2014/main" id="{9736482D-03DA-406E-A2A5-CF6A1DDEF2DB}"/>
              </a:ext>
            </a:extLst>
          </p:cNvPr>
          <p:cNvSpPr>
            <a:spLocks noGrp="1"/>
          </p:cNvSpPr>
          <p:nvPr>
            <p:ph idx="1"/>
          </p:nvPr>
        </p:nvSpPr>
        <p:spPr>
          <a:xfrm>
            <a:off x="6968157" y="702384"/>
            <a:ext cx="4136400" cy="824588"/>
          </a:xfrm>
        </p:spPr>
        <p:txBody>
          <a:bodyPr/>
          <a:lstStyle/>
          <a:p>
            <a:r>
              <a:rPr lang="en-US" dirty="0"/>
              <a:t>The effect of 5 different duty cycles after passing a low-pass filter:</a:t>
            </a:r>
          </a:p>
        </p:txBody>
      </p:sp>
      <p:sp>
        <p:nvSpPr>
          <p:cNvPr id="8" name="TextBox 7">
            <a:extLst>
              <a:ext uri="{FF2B5EF4-FFF2-40B4-BE49-F238E27FC236}">
                <a16:creationId xmlns="" xmlns:a16="http://schemas.microsoft.com/office/drawing/2014/main" id="{CAF134B7-4535-466F-A51D-A19042C995E3}"/>
              </a:ext>
            </a:extLst>
          </p:cNvPr>
          <p:cNvSpPr txBox="1"/>
          <p:nvPr/>
        </p:nvSpPr>
        <p:spPr>
          <a:xfrm>
            <a:off x="467999" y="6011837"/>
            <a:ext cx="3169457" cy="307777"/>
          </a:xfrm>
          <a:prstGeom prst="rect">
            <a:avLst/>
          </a:prstGeom>
          <a:noFill/>
        </p:spPr>
        <p:txBody>
          <a:bodyPr wrap="none" rtlCol="0">
            <a:spAutoFit/>
          </a:bodyPr>
          <a:lstStyle/>
          <a:p>
            <a:r>
              <a:rPr lang="pt-BR" sz="1400" dirty="0" err="1"/>
              <a:t>source</a:t>
            </a:r>
            <a:r>
              <a:rPr lang="pt-BR" sz="1400" dirty="0"/>
              <a:t>: </a:t>
            </a:r>
            <a:r>
              <a:rPr lang="pt-BR" sz="1400" dirty="0" err="1"/>
              <a:t>commons.wikimedia.org</a:t>
            </a:r>
            <a:r>
              <a:rPr lang="pt-BR" sz="1400" dirty="0"/>
              <a:t> (CC)</a:t>
            </a:r>
          </a:p>
        </p:txBody>
      </p:sp>
      <p:pic>
        <p:nvPicPr>
          <p:cNvPr id="9" name="Picture 4" descr="File:Pwm 5steps.gif">
            <a:extLst>
              <a:ext uri="{FF2B5EF4-FFF2-40B4-BE49-F238E27FC236}">
                <a16:creationId xmlns="" xmlns:a16="http://schemas.microsoft.com/office/drawing/2014/main" id="{7002ECBA-611F-415B-99DC-FCBB9AE20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1600200"/>
            <a:ext cx="3810000" cy="41719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2E1854E2-9E3A-4965-9439-CF9B88DD1A65}"/>
              </a:ext>
            </a:extLst>
          </p:cNvPr>
          <p:cNvSpPr/>
          <p:nvPr/>
        </p:nvSpPr>
        <p:spPr>
          <a:xfrm>
            <a:off x="6096037" y="3429000"/>
            <a:ext cx="1371563"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low-pass filter</a:t>
            </a:r>
            <a:endParaRPr lang="pt-BR" dirty="0"/>
          </a:p>
        </p:txBody>
      </p:sp>
      <p:sp>
        <p:nvSpPr>
          <p:cNvPr id="11" name="Arrow: Right 10">
            <a:extLst>
              <a:ext uri="{FF2B5EF4-FFF2-40B4-BE49-F238E27FC236}">
                <a16:creationId xmlns="" xmlns:a16="http://schemas.microsoft.com/office/drawing/2014/main" id="{81BC8B10-06E7-4479-89BF-00A551EB2CD9}"/>
              </a:ext>
            </a:extLst>
          </p:cNvPr>
          <p:cNvSpPr/>
          <p:nvPr/>
        </p:nvSpPr>
        <p:spPr>
          <a:xfrm>
            <a:off x="5455200" y="3733800"/>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Arrow: Right 11">
            <a:extLst>
              <a:ext uri="{FF2B5EF4-FFF2-40B4-BE49-F238E27FC236}">
                <a16:creationId xmlns="" xmlns:a16="http://schemas.microsoft.com/office/drawing/2014/main" id="{D05B9A06-9687-4149-A34B-5EE7F40A5EF9}"/>
              </a:ext>
            </a:extLst>
          </p:cNvPr>
          <p:cNvSpPr/>
          <p:nvPr/>
        </p:nvSpPr>
        <p:spPr>
          <a:xfrm>
            <a:off x="7467600" y="3733166"/>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TextBox 12">
            <a:extLst>
              <a:ext uri="{FF2B5EF4-FFF2-40B4-BE49-F238E27FC236}">
                <a16:creationId xmlns="" xmlns:a16="http://schemas.microsoft.com/office/drawing/2014/main" id="{E7768C80-9A12-4CE5-82DD-5A47F0D0A7D9}"/>
              </a:ext>
            </a:extLst>
          </p:cNvPr>
          <p:cNvSpPr txBox="1"/>
          <p:nvPr/>
        </p:nvSpPr>
        <p:spPr>
          <a:xfrm>
            <a:off x="8610600" y="2001209"/>
            <a:ext cx="851515" cy="3693319"/>
          </a:xfrm>
          <a:prstGeom prst="rect">
            <a:avLst/>
          </a:prstGeom>
          <a:noFill/>
        </p:spPr>
        <p:txBody>
          <a:bodyPr wrap="none" rtlCol="0">
            <a:spAutoFit/>
          </a:bodyPr>
          <a:lstStyle/>
          <a:p>
            <a:r>
              <a:rPr lang="en-US" dirty="0"/>
              <a:t>0 V</a:t>
            </a:r>
          </a:p>
          <a:p>
            <a:endParaRPr lang="en-US" dirty="0"/>
          </a:p>
          <a:p>
            <a:endParaRPr lang="en-US" dirty="0"/>
          </a:p>
          <a:p>
            <a:r>
              <a:rPr lang="en-US" dirty="0"/>
              <a:t>1.25 V</a:t>
            </a:r>
          </a:p>
          <a:p>
            <a:endParaRPr lang="en-US" dirty="0"/>
          </a:p>
          <a:p>
            <a:endParaRPr lang="en-US" dirty="0"/>
          </a:p>
          <a:p>
            <a:r>
              <a:rPr lang="en-US" dirty="0"/>
              <a:t>2.5 V</a:t>
            </a:r>
          </a:p>
          <a:p>
            <a:endParaRPr lang="en-US" dirty="0"/>
          </a:p>
          <a:p>
            <a:endParaRPr lang="en-US" dirty="0"/>
          </a:p>
          <a:p>
            <a:r>
              <a:rPr lang="en-US" dirty="0"/>
              <a:t>3.75 V</a:t>
            </a:r>
          </a:p>
          <a:p>
            <a:endParaRPr lang="en-US" dirty="0"/>
          </a:p>
          <a:p>
            <a:endParaRPr lang="en-US" dirty="0"/>
          </a:p>
          <a:p>
            <a:r>
              <a:rPr lang="en-US" dirty="0" err="1"/>
              <a:t>5V</a:t>
            </a:r>
            <a:endParaRPr lang="pt-BR" dirty="0"/>
          </a:p>
        </p:txBody>
      </p:sp>
    </p:spTree>
    <p:extLst>
      <p:ext uri="{BB962C8B-B14F-4D97-AF65-F5344CB8AC3E}">
        <p14:creationId xmlns:p14="http://schemas.microsoft.com/office/powerpoint/2010/main" val="352416000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pwm</a:t>
            </a:r>
            <a:r>
              <a:rPr lang="en-US" dirty="0"/>
              <a:t> </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5051936" cy="1534266"/>
          </a:xfrm>
        </p:spPr>
        <p:txBody>
          <a:bodyPr/>
          <a:lstStyle/>
          <a:p>
            <a:pPr lvl="1">
              <a:lnSpc>
                <a:spcPct val="150000"/>
              </a:lnSpc>
            </a:pPr>
            <a:r>
              <a:rPr lang="en-US" dirty="0"/>
              <a:t>If the duty cycle of a PWM signal is varied on every PWM period, an analog signal can be produced (after a low-pass filter). </a:t>
            </a:r>
          </a:p>
          <a:p>
            <a:pPr lvl="1">
              <a:lnSpc>
                <a:spcPct val="150000"/>
              </a:lnSpc>
            </a:pPr>
            <a:r>
              <a:rPr lang="en-US" dirty="0"/>
              <a:t>The higher the frequency of the PWM signal when compared to the frequency of the analog signal, the better (less noisy) the analog signal will be. </a:t>
            </a:r>
          </a:p>
        </p:txBody>
      </p:sp>
      <p:pic>
        <p:nvPicPr>
          <p:cNvPr id="4" name="Picture 2" descr="https://upload.wikimedia.org/wikipedia/commons/thumb/e/e7/Pulse_density_modulation.svg/1280px-Pulse_density_modulation.svg.png">
            <a:extLst>
              <a:ext uri="{FF2B5EF4-FFF2-40B4-BE49-F238E27FC236}">
                <a16:creationId xmlns="" xmlns:a16="http://schemas.microsoft.com/office/drawing/2014/main" id="{B2EE11D6-F21E-41B1-B649-BA5AA74538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613" y="908720"/>
            <a:ext cx="5994400"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0D9E1530-8146-4A8B-B865-33B666215EEC}"/>
              </a:ext>
            </a:extLst>
          </p:cNvPr>
          <p:cNvSpPr txBox="1"/>
          <p:nvPr/>
        </p:nvSpPr>
        <p:spPr>
          <a:xfrm>
            <a:off x="8616280" y="5703702"/>
            <a:ext cx="3169457" cy="307777"/>
          </a:xfrm>
          <a:prstGeom prst="rect">
            <a:avLst/>
          </a:prstGeom>
          <a:noFill/>
        </p:spPr>
        <p:txBody>
          <a:bodyPr wrap="none" rtlCol="0">
            <a:spAutoFit/>
          </a:bodyPr>
          <a:lstStyle/>
          <a:p>
            <a:r>
              <a:rPr lang="en-US" sz="1400" dirty="0"/>
              <a:t>source: </a:t>
            </a:r>
            <a:r>
              <a:rPr lang="en-US" sz="1400" dirty="0" err="1"/>
              <a:t>commons.wikimedia.org</a:t>
            </a:r>
            <a:r>
              <a:rPr lang="en-US" sz="1400" dirty="0"/>
              <a:t> (CC)</a:t>
            </a:r>
          </a:p>
        </p:txBody>
      </p:sp>
    </p:spTree>
    <p:extLst>
      <p:ext uri="{BB962C8B-B14F-4D97-AF65-F5344CB8AC3E}">
        <p14:creationId xmlns:p14="http://schemas.microsoft.com/office/powerpoint/2010/main" val="288365411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a </a:t>
            </a:r>
            <a:r>
              <a:rPr lang="en-US" dirty="0" err="1"/>
              <a:t>pwm</a:t>
            </a:r>
            <a:r>
              <a:rPr lang="en-US" dirty="0"/>
              <a:t> timer</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5916032" cy="4899290"/>
          </a:xfrm>
        </p:spPr>
        <p:txBody>
          <a:bodyPr/>
          <a:lstStyle/>
          <a:p>
            <a:pPr>
              <a:lnSpc>
                <a:spcPct val="150000"/>
              </a:lnSpc>
            </a:pPr>
            <a:r>
              <a:rPr lang="en-US" dirty="0"/>
              <a:t>Operation:</a:t>
            </a:r>
          </a:p>
          <a:p>
            <a:pPr lvl="1">
              <a:lnSpc>
                <a:spcPct val="150000"/>
              </a:lnSpc>
            </a:pPr>
            <a:r>
              <a:rPr lang="en-US" dirty="0"/>
              <a:t>at start of period set the GPIO pin.</a:t>
            </a:r>
          </a:p>
          <a:p>
            <a:pPr lvl="1">
              <a:lnSpc>
                <a:spcPct val="150000"/>
              </a:lnSpc>
            </a:pPr>
            <a:r>
              <a:rPr lang="en-US" dirty="0"/>
              <a:t>counts up from 0.</a:t>
            </a:r>
          </a:p>
          <a:p>
            <a:pPr lvl="1">
              <a:lnSpc>
                <a:spcPct val="150000"/>
              </a:lnSpc>
            </a:pPr>
            <a:r>
              <a:rPr lang="en-US" dirty="0"/>
              <a:t>when counter matches Match Reg</a:t>
            </a:r>
            <a:br>
              <a:rPr lang="en-US" dirty="0"/>
            </a:br>
            <a:r>
              <a:rPr lang="en-US" dirty="0"/>
              <a:t>then reset GPIO pin.</a:t>
            </a:r>
          </a:p>
          <a:p>
            <a:pPr lvl="1">
              <a:lnSpc>
                <a:spcPct val="150000"/>
              </a:lnSpc>
            </a:pPr>
            <a:r>
              <a:rPr lang="en-US" dirty="0"/>
              <a:t>when counter matches Limit Reg</a:t>
            </a:r>
            <a:br>
              <a:rPr lang="en-US" dirty="0"/>
            </a:br>
            <a:r>
              <a:rPr lang="en-US" dirty="0"/>
              <a:t>then:</a:t>
            </a:r>
            <a:br>
              <a:rPr lang="en-US" dirty="0"/>
            </a:br>
            <a:r>
              <a:rPr lang="en-US" dirty="0"/>
              <a:t>set GPIO pin;</a:t>
            </a:r>
            <a:br>
              <a:rPr lang="en-US" dirty="0"/>
            </a:br>
            <a:r>
              <a:rPr lang="en-US" dirty="0"/>
              <a:t>generate IRQ;</a:t>
            </a:r>
            <a:br>
              <a:rPr lang="en-US" dirty="0"/>
            </a:br>
            <a:r>
              <a:rPr lang="en-US" dirty="0"/>
              <a:t>reset counter.</a:t>
            </a:r>
          </a:p>
          <a:p>
            <a:pPr lvl="1">
              <a:lnSpc>
                <a:spcPct val="150000"/>
              </a:lnSpc>
            </a:pPr>
            <a:r>
              <a:rPr lang="en-US" dirty="0"/>
              <a:t>interrupt service routine may </a:t>
            </a:r>
            <a:br>
              <a:rPr lang="en-US" dirty="0"/>
            </a:br>
            <a:r>
              <a:rPr lang="en-US" dirty="0"/>
              <a:t>reprogram the match register.</a:t>
            </a:r>
          </a:p>
        </p:txBody>
      </p:sp>
      <p:sp>
        <p:nvSpPr>
          <p:cNvPr id="6" name="TextBox 5">
            <a:extLst>
              <a:ext uri="{FF2B5EF4-FFF2-40B4-BE49-F238E27FC236}">
                <a16:creationId xmlns="" xmlns:a16="http://schemas.microsoft.com/office/drawing/2014/main" id="{6B2054EE-2E82-4059-B0EC-59E05E68F86E}"/>
              </a:ext>
            </a:extLst>
          </p:cNvPr>
          <p:cNvSpPr txBox="1"/>
          <p:nvPr/>
        </p:nvSpPr>
        <p:spPr>
          <a:xfrm>
            <a:off x="10295660" y="5890827"/>
            <a:ext cx="1428340" cy="307777"/>
          </a:xfrm>
          <a:prstGeom prst="rect">
            <a:avLst/>
          </a:prstGeom>
          <a:noFill/>
        </p:spPr>
        <p:txBody>
          <a:bodyPr wrap="none" rtlCol="0">
            <a:spAutoFit/>
          </a:bodyPr>
          <a:lstStyle/>
          <a:p>
            <a:r>
              <a:rPr lang="en-US" sz="1400" dirty="0"/>
              <a:t>source: Authors</a:t>
            </a:r>
            <a:endParaRPr lang="pt-BR" sz="1400" dirty="0"/>
          </a:p>
        </p:txBody>
      </p:sp>
      <p:pic>
        <p:nvPicPr>
          <p:cNvPr id="8" name="Picture 7">
            <a:extLst>
              <a:ext uri="{FF2B5EF4-FFF2-40B4-BE49-F238E27FC236}">
                <a16:creationId xmlns="" xmlns:a16="http://schemas.microsoft.com/office/drawing/2014/main" id="{98A50125-441E-439F-8C50-F181CD8088C9}"/>
              </a:ext>
            </a:extLst>
          </p:cNvPr>
          <p:cNvPicPr>
            <a:picLocks noChangeAspect="1"/>
          </p:cNvPicPr>
          <p:nvPr/>
        </p:nvPicPr>
        <p:blipFill>
          <a:blip r:embed="rId3"/>
          <a:stretch>
            <a:fillRect/>
          </a:stretch>
        </p:blipFill>
        <p:spPr>
          <a:xfrm>
            <a:off x="4457219" y="1562100"/>
            <a:ext cx="7281026" cy="4142600"/>
          </a:xfrm>
          <a:prstGeom prst="rect">
            <a:avLst/>
          </a:prstGeom>
        </p:spPr>
      </p:pic>
    </p:spTree>
    <p:extLst>
      <p:ext uri="{BB962C8B-B14F-4D97-AF65-F5344CB8AC3E}">
        <p14:creationId xmlns:p14="http://schemas.microsoft.com/office/powerpoint/2010/main" val="373670249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TIMER case study 2 – S7G2 GPT </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1431674"/>
          </a:xfrm>
        </p:spPr>
        <p:txBody>
          <a:bodyPr/>
          <a:lstStyle/>
          <a:p>
            <a:pPr>
              <a:lnSpc>
                <a:spcPct val="150000"/>
              </a:lnSpc>
            </a:pPr>
            <a:r>
              <a:rPr lang="en-US" dirty="0"/>
              <a:t>The Renesas S7G2 MCU has 14 timers of the type GPT (General PWM Timer).</a:t>
            </a:r>
            <a:br>
              <a:rPr lang="en-US" dirty="0"/>
            </a:br>
            <a:r>
              <a:rPr lang="en-US" dirty="0"/>
              <a:t>Each one is a complex circuit that provides significant flexibility for a variety of applications.</a:t>
            </a:r>
          </a:p>
        </p:txBody>
      </p:sp>
    </p:spTree>
    <p:extLst>
      <p:ext uri="{BB962C8B-B14F-4D97-AF65-F5344CB8AC3E}">
        <p14:creationId xmlns:p14="http://schemas.microsoft.com/office/powerpoint/2010/main" val="2919868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TIMER case study 2 – S7G2 GPT </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693010"/>
          </a:xfrm>
        </p:spPr>
        <p:txBody>
          <a:bodyPr/>
          <a:lstStyle/>
          <a:p>
            <a:pPr>
              <a:lnSpc>
                <a:spcPct val="150000"/>
              </a:lnSpc>
            </a:pPr>
            <a:r>
              <a:rPr lang="en-US" dirty="0"/>
              <a:t>Diagram shows the hardware modules of the S7G2 MCU.</a:t>
            </a:r>
            <a:br>
              <a:rPr lang="en-US" dirty="0"/>
            </a:br>
            <a:r>
              <a:rPr lang="en-US" dirty="0"/>
              <a:t>General PWM Timers (GPT) are identified.</a:t>
            </a:r>
          </a:p>
        </p:txBody>
      </p:sp>
      <p:pic>
        <p:nvPicPr>
          <p:cNvPr id="4" name="Picture 3">
            <a:extLst>
              <a:ext uri="{FF2B5EF4-FFF2-40B4-BE49-F238E27FC236}">
                <a16:creationId xmlns="" xmlns:a16="http://schemas.microsoft.com/office/drawing/2014/main" id="{29C9BAF2-5FCE-42ED-9F16-7C11E58ABBB1}"/>
              </a:ext>
            </a:extLst>
          </p:cNvPr>
          <p:cNvPicPr>
            <a:picLocks noChangeAspect="1"/>
          </p:cNvPicPr>
          <p:nvPr/>
        </p:nvPicPr>
        <p:blipFill>
          <a:blip r:embed="rId3"/>
          <a:stretch>
            <a:fillRect/>
          </a:stretch>
        </p:blipFill>
        <p:spPr>
          <a:xfrm>
            <a:off x="6854700" y="379756"/>
            <a:ext cx="4869300" cy="5868706"/>
          </a:xfrm>
          <a:prstGeom prst="rect">
            <a:avLst/>
          </a:prstGeom>
        </p:spPr>
      </p:pic>
      <p:sp>
        <p:nvSpPr>
          <p:cNvPr id="5" name="Oval 4">
            <a:extLst>
              <a:ext uri="{FF2B5EF4-FFF2-40B4-BE49-F238E27FC236}">
                <a16:creationId xmlns="" xmlns:a16="http://schemas.microsoft.com/office/drawing/2014/main" id="{D12C5963-05B1-4115-B865-5A21E94D671B}"/>
              </a:ext>
            </a:extLst>
          </p:cNvPr>
          <p:cNvSpPr/>
          <p:nvPr/>
        </p:nvSpPr>
        <p:spPr>
          <a:xfrm>
            <a:off x="6778500" y="2953009"/>
            <a:ext cx="914400" cy="9906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Box 5">
            <a:extLst>
              <a:ext uri="{FF2B5EF4-FFF2-40B4-BE49-F238E27FC236}">
                <a16:creationId xmlns="" xmlns:a16="http://schemas.microsoft.com/office/drawing/2014/main" id="{794C531B-2537-484A-8F0F-790220D3C97B}"/>
              </a:ext>
            </a:extLst>
          </p:cNvPr>
          <p:cNvSpPr txBox="1"/>
          <p:nvPr/>
        </p:nvSpPr>
        <p:spPr>
          <a:xfrm>
            <a:off x="1989073" y="5940685"/>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4"/>
              </a:rPr>
              <a:t>Manual</a:t>
            </a:r>
            <a:endParaRPr lang="pt-BR" sz="1400" dirty="0"/>
          </a:p>
        </p:txBody>
      </p:sp>
    </p:spTree>
    <p:extLst>
      <p:ext uri="{BB962C8B-B14F-4D97-AF65-F5344CB8AC3E}">
        <p14:creationId xmlns:p14="http://schemas.microsoft.com/office/powerpoint/2010/main" val="339075099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TIMER case study 2 – S7G2 GPT </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1739451"/>
          </a:xfrm>
        </p:spPr>
        <p:txBody>
          <a:bodyPr/>
          <a:lstStyle/>
          <a:p>
            <a:pPr>
              <a:lnSpc>
                <a:spcPct val="150000"/>
              </a:lnSpc>
            </a:pPr>
            <a:r>
              <a:rPr lang="en-US" dirty="0"/>
              <a:t>There are 14 timers, grouped into:</a:t>
            </a:r>
          </a:p>
          <a:p>
            <a:pPr lvl="1">
              <a:lnSpc>
                <a:spcPct val="150000"/>
              </a:lnSpc>
            </a:pPr>
            <a:r>
              <a:rPr lang="en-US" dirty="0"/>
              <a:t>4x EH - enhanced high resolution</a:t>
            </a:r>
          </a:p>
          <a:p>
            <a:pPr lvl="1">
              <a:lnSpc>
                <a:spcPct val="150000"/>
              </a:lnSpc>
            </a:pPr>
            <a:r>
              <a:rPr lang="en-US" dirty="0"/>
              <a:t>4x E - enhanced</a:t>
            </a:r>
          </a:p>
          <a:p>
            <a:pPr lvl="1">
              <a:lnSpc>
                <a:spcPct val="150000"/>
              </a:lnSpc>
            </a:pPr>
            <a:r>
              <a:rPr lang="en-US" dirty="0"/>
              <a:t>6x - conventional</a:t>
            </a:r>
          </a:p>
        </p:txBody>
      </p:sp>
      <p:sp>
        <p:nvSpPr>
          <p:cNvPr id="6" name="TextBox 5">
            <a:extLst>
              <a:ext uri="{FF2B5EF4-FFF2-40B4-BE49-F238E27FC236}">
                <a16:creationId xmlns="" xmlns:a16="http://schemas.microsoft.com/office/drawing/2014/main" id="{794C531B-2537-484A-8F0F-790220D3C97B}"/>
              </a:ext>
            </a:extLst>
          </p:cNvPr>
          <p:cNvSpPr txBox="1"/>
          <p:nvPr/>
        </p:nvSpPr>
        <p:spPr>
          <a:xfrm>
            <a:off x="1989073" y="5940685"/>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3"/>
              </a:rPr>
              <a:t>Manual</a:t>
            </a:r>
            <a:endParaRPr lang="pt-BR" sz="1400" dirty="0"/>
          </a:p>
        </p:txBody>
      </p:sp>
      <p:pic>
        <p:nvPicPr>
          <p:cNvPr id="8" name="Picture 7">
            <a:extLst>
              <a:ext uri="{FF2B5EF4-FFF2-40B4-BE49-F238E27FC236}">
                <a16:creationId xmlns="" xmlns:a16="http://schemas.microsoft.com/office/drawing/2014/main" id="{25469B06-712E-4614-B862-CB5CC18001E8}"/>
              </a:ext>
            </a:extLst>
          </p:cNvPr>
          <p:cNvPicPr>
            <a:picLocks noChangeAspect="1"/>
          </p:cNvPicPr>
          <p:nvPr/>
        </p:nvPicPr>
        <p:blipFill>
          <a:blip r:embed="rId4"/>
          <a:stretch>
            <a:fillRect/>
          </a:stretch>
        </p:blipFill>
        <p:spPr>
          <a:xfrm>
            <a:off x="1062191" y="3678425"/>
            <a:ext cx="10067618" cy="2123150"/>
          </a:xfrm>
          <a:prstGeom prst="rect">
            <a:avLst/>
          </a:prstGeom>
        </p:spPr>
      </p:pic>
    </p:spTree>
    <p:extLst>
      <p:ext uri="{BB962C8B-B14F-4D97-AF65-F5344CB8AC3E}">
        <p14:creationId xmlns:p14="http://schemas.microsoft.com/office/powerpoint/2010/main" val="3176012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a:t>Telecommunications</a:t>
            </a:r>
            <a:endParaRPr kumimoji="1" lang="en-US" dirty="0"/>
          </a:p>
        </p:txBody>
      </p:sp>
      <p:sp>
        <p:nvSpPr>
          <p:cNvPr id="4" name="コンテンツ プレースホルダー 3"/>
          <p:cNvSpPr>
            <a:spLocks noGrp="1"/>
          </p:cNvSpPr>
          <p:nvPr>
            <p:ph idx="1"/>
          </p:nvPr>
        </p:nvSpPr>
        <p:spPr>
          <a:xfrm>
            <a:off x="468000" y="1424991"/>
            <a:ext cx="11244574" cy="1267526"/>
          </a:xfrm>
        </p:spPr>
        <p:txBody>
          <a:bodyPr/>
          <a:lstStyle/>
          <a:p>
            <a:pPr lvl="1">
              <a:lnSpc>
                <a:spcPct val="150000"/>
              </a:lnSpc>
            </a:pPr>
            <a:r>
              <a:rPr lang="en-US" dirty="0"/>
              <a:t>Routers</a:t>
            </a:r>
          </a:p>
          <a:p>
            <a:pPr lvl="1">
              <a:lnSpc>
                <a:spcPct val="150000"/>
              </a:lnSpc>
            </a:pPr>
            <a:r>
              <a:rPr lang="en-US" dirty="0"/>
              <a:t>Satellite Phones</a:t>
            </a:r>
          </a:p>
          <a:p>
            <a:pPr lvl="1">
              <a:lnSpc>
                <a:spcPct val="150000"/>
              </a:lnSpc>
            </a:pPr>
            <a:r>
              <a:rPr lang="en-US" dirty="0"/>
              <a:t>Switches</a:t>
            </a:r>
          </a:p>
        </p:txBody>
      </p:sp>
      <p:pic>
        <p:nvPicPr>
          <p:cNvPr id="7" name="Picture 2" descr="https://upload.wikimedia.org/wikipedia/commons/thumb/2/27/Osa_device-wireless-router.svg/768px-Osa_device-wireless-router.svg.png">
            <a:extLst>
              <a:ext uri="{FF2B5EF4-FFF2-40B4-BE49-F238E27FC236}">
                <a16:creationId xmlns="" xmlns:a16="http://schemas.microsoft.com/office/drawing/2014/main" id="{DE8652F8-C9AD-460E-8968-C1953A853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7252" y="-38282"/>
            <a:ext cx="3581400" cy="3581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7AEAB2C0-2B5E-4C17-8131-52A2EF434B18}"/>
              </a:ext>
            </a:extLst>
          </p:cNvPr>
          <p:cNvSpPr txBox="1"/>
          <p:nvPr/>
        </p:nvSpPr>
        <p:spPr>
          <a:xfrm>
            <a:off x="9406398" y="2960646"/>
            <a:ext cx="2343911" cy="307777"/>
          </a:xfrm>
          <a:prstGeom prst="rect">
            <a:avLst/>
          </a:prstGeom>
          <a:noFill/>
        </p:spPr>
        <p:txBody>
          <a:bodyPr wrap="none" rtlCol="0">
            <a:spAutoFit/>
          </a:bodyPr>
          <a:lstStyle/>
          <a:p>
            <a:r>
              <a:rPr lang="en-US" sz="1400" dirty="0"/>
              <a:t>source: </a:t>
            </a:r>
            <a:r>
              <a:rPr lang="en-US" sz="1400" dirty="0" err="1"/>
              <a:t>wikimedia.org</a:t>
            </a:r>
            <a:r>
              <a:rPr lang="en-US" sz="1400" dirty="0"/>
              <a:t> (CC)</a:t>
            </a:r>
            <a:endParaRPr lang="pt-BR" sz="1400" dirty="0"/>
          </a:p>
        </p:txBody>
      </p:sp>
      <p:pic>
        <p:nvPicPr>
          <p:cNvPr id="9" name="Picture 4" descr="Ethernet, Switch, Network, It, Distributor, Nsa, Chip">
            <a:extLst>
              <a:ext uri="{FF2B5EF4-FFF2-40B4-BE49-F238E27FC236}">
                <a16:creationId xmlns="" xmlns:a16="http://schemas.microsoft.com/office/drawing/2014/main" id="{9E0CC608-F831-4C3C-B680-D980D7B64C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495"/>
          <a:stretch/>
        </p:blipFill>
        <p:spPr bwMode="auto">
          <a:xfrm>
            <a:off x="3194252" y="3053833"/>
            <a:ext cx="5867400" cy="318814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E9D16DE5-9AF3-4DBF-99A0-CF88D0CCCF89}"/>
              </a:ext>
            </a:extLst>
          </p:cNvPr>
          <p:cNvSpPr txBox="1"/>
          <p:nvPr/>
        </p:nvSpPr>
        <p:spPr>
          <a:xfrm>
            <a:off x="9061652" y="5940751"/>
            <a:ext cx="2240806" cy="307777"/>
          </a:xfrm>
          <a:prstGeom prst="rect">
            <a:avLst/>
          </a:prstGeom>
          <a:noFill/>
        </p:spPr>
        <p:txBody>
          <a:bodyPr wrap="none" rtlCol="0">
            <a:spAutoFit/>
          </a:bodyPr>
          <a:lstStyle/>
          <a:p>
            <a:r>
              <a:rPr lang="en-US" sz="1400" dirty="0"/>
              <a:t>source: </a:t>
            </a:r>
            <a:r>
              <a:rPr lang="en-US" sz="1400" dirty="0" err="1"/>
              <a:t>pixabay.com</a:t>
            </a:r>
            <a:r>
              <a:rPr lang="en-US" sz="1400" dirty="0"/>
              <a:t> (CC)</a:t>
            </a:r>
            <a:endParaRPr lang="pt-BR" sz="1400" dirty="0"/>
          </a:p>
        </p:txBody>
      </p:sp>
    </p:spTree>
    <p:extLst>
      <p:ext uri="{BB962C8B-B14F-4D97-AF65-F5344CB8AC3E}">
        <p14:creationId xmlns:p14="http://schemas.microsoft.com/office/powerpoint/2010/main" val="297682728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TIMER case study 2 – S7G2 GPT </a:t>
            </a:r>
            <a:endParaRPr kumimoji="1" lang="en-US" dirty="0"/>
          </a:p>
        </p:txBody>
      </p:sp>
      <p:sp>
        <p:nvSpPr>
          <p:cNvPr id="6" name="TextBox 5">
            <a:extLst>
              <a:ext uri="{FF2B5EF4-FFF2-40B4-BE49-F238E27FC236}">
                <a16:creationId xmlns="" xmlns:a16="http://schemas.microsoft.com/office/drawing/2014/main" id="{794C531B-2537-484A-8F0F-790220D3C97B}"/>
              </a:ext>
            </a:extLst>
          </p:cNvPr>
          <p:cNvSpPr txBox="1"/>
          <p:nvPr/>
        </p:nvSpPr>
        <p:spPr>
          <a:xfrm>
            <a:off x="10200456" y="5330198"/>
            <a:ext cx="1728192" cy="950786"/>
          </a:xfrm>
          <a:prstGeom prst="rect">
            <a:avLst/>
          </a:prstGeom>
          <a:noFill/>
        </p:spPr>
        <p:txBody>
          <a:bodyPr wrap="square" rtlCol="0">
            <a:spAutoFit/>
          </a:bodyPr>
          <a:lstStyle/>
          <a:p>
            <a:r>
              <a:rPr lang="en-US" sz="1400" dirty="0"/>
              <a:t>source: Renesas </a:t>
            </a:r>
            <a:r>
              <a:rPr lang="en-US" sz="1400" dirty="0" err="1"/>
              <a:t>S7</a:t>
            </a:r>
            <a:r>
              <a:rPr lang="en-US" sz="1400" dirty="0"/>
              <a:t> Series Microcontrollers User’s </a:t>
            </a:r>
            <a:r>
              <a:rPr lang="en-US" sz="1400" dirty="0">
                <a:hlinkClick r:id="rId3"/>
              </a:rPr>
              <a:t>Manual</a:t>
            </a:r>
            <a:endParaRPr lang="pt-BR" sz="1400" dirty="0"/>
          </a:p>
        </p:txBody>
      </p:sp>
      <p:pic>
        <p:nvPicPr>
          <p:cNvPr id="9" name="Picture 8">
            <a:extLst>
              <a:ext uri="{FF2B5EF4-FFF2-40B4-BE49-F238E27FC236}">
                <a16:creationId xmlns="" xmlns:a16="http://schemas.microsoft.com/office/drawing/2014/main" id="{AF37BD96-4AB8-494B-90C0-91AA20EE6B86}"/>
              </a:ext>
            </a:extLst>
          </p:cNvPr>
          <p:cNvPicPr>
            <a:picLocks noChangeAspect="1"/>
          </p:cNvPicPr>
          <p:nvPr/>
        </p:nvPicPr>
        <p:blipFill>
          <a:blip r:embed="rId4"/>
          <a:stretch>
            <a:fillRect/>
          </a:stretch>
        </p:blipFill>
        <p:spPr>
          <a:xfrm>
            <a:off x="1862771" y="1185943"/>
            <a:ext cx="7518976" cy="5062519"/>
          </a:xfrm>
          <a:prstGeom prst="rect">
            <a:avLst/>
          </a:prstGeom>
        </p:spPr>
      </p:pic>
    </p:spTree>
    <p:extLst>
      <p:ext uri="{BB962C8B-B14F-4D97-AF65-F5344CB8AC3E}">
        <p14:creationId xmlns:p14="http://schemas.microsoft.com/office/powerpoint/2010/main" val="131692184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TIMER case study 2 – S7G2 GPT </a:t>
            </a:r>
            <a:endParaRPr kumimoji="1" lang="en-US" dirty="0"/>
          </a:p>
        </p:txBody>
      </p:sp>
      <p:sp>
        <p:nvSpPr>
          <p:cNvPr id="6" name="TextBox 5">
            <a:extLst>
              <a:ext uri="{FF2B5EF4-FFF2-40B4-BE49-F238E27FC236}">
                <a16:creationId xmlns="" xmlns:a16="http://schemas.microsoft.com/office/drawing/2014/main" id="{794C531B-2537-484A-8F0F-790220D3C97B}"/>
              </a:ext>
            </a:extLst>
          </p:cNvPr>
          <p:cNvSpPr txBox="1"/>
          <p:nvPr/>
        </p:nvSpPr>
        <p:spPr>
          <a:xfrm>
            <a:off x="6888088" y="5971169"/>
            <a:ext cx="5832648" cy="307777"/>
          </a:xfrm>
          <a:prstGeom prst="rect">
            <a:avLst/>
          </a:prstGeom>
          <a:noFill/>
        </p:spPr>
        <p:txBody>
          <a:bodyPr wrap="square" rtlCol="0">
            <a:spAutoFit/>
          </a:bodyPr>
          <a:lstStyle/>
          <a:p>
            <a:r>
              <a:rPr lang="en-US" sz="1400" dirty="0"/>
              <a:t>source: Renesas </a:t>
            </a:r>
            <a:r>
              <a:rPr lang="en-US" sz="1400" dirty="0" err="1"/>
              <a:t>S7</a:t>
            </a:r>
            <a:r>
              <a:rPr lang="en-US" sz="1400" dirty="0"/>
              <a:t> Series Microcontrollers User’s </a:t>
            </a:r>
            <a:r>
              <a:rPr lang="en-US" sz="1400" dirty="0">
                <a:hlinkClick r:id="rId3"/>
              </a:rPr>
              <a:t>Manual</a:t>
            </a:r>
            <a:endParaRPr lang="pt-BR" sz="1400" dirty="0"/>
          </a:p>
        </p:txBody>
      </p:sp>
      <p:pic>
        <p:nvPicPr>
          <p:cNvPr id="5" name="Picture 4">
            <a:extLst>
              <a:ext uri="{FF2B5EF4-FFF2-40B4-BE49-F238E27FC236}">
                <a16:creationId xmlns="" xmlns:a16="http://schemas.microsoft.com/office/drawing/2014/main" id="{544FAAD3-A93A-471A-965D-33A2E71E0BFE}"/>
              </a:ext>
            </a:extLst>
          </p:cNvPr>
          <p:cNvPicPr>
            <a:picLocks noChangeAspect="1"/>
          </p:cNvPicPr>
          <p:nvPr/>
        </p:nvPicPr>
        <p:blipFill>
          <a:blip r:embed="rId4"/>
          <a:stretch>
            <a:fillRect/>
          </a:stretch>
        </p:blipFill>
        <p:spPr>
          <a:xfrm>
            <a:off x="467999" y="1526091"/>
            <a:ext cx="9998705" cy="4279500"/>
          </a:xfrm>
          <a:prstGeom prst="rect">
            <a:avLst/>
          </a:prstGeom>
        </p:spPr>
      </p:pic>
    </p:spTree>
    <p:extLst>
      <p:ext uri="{BB962C8B-B14F-4D97-AF65-F5344CB8AC3E}">
        <p14:creationId xmlns:p14="http://schemas.microsoft.com/office/powerpoint/2010/main" val="343038589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TIMER case study 2 – S7G2 GPT </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323678"/>
          </a:xfrm>
        </p:spPr>
        <p:txBody>
          <a:bodyPr/>
          <a:lstStyle/>
          <a:p>
            <a:pPr>
              <a:lnSpc>
                <a:spcPct val="150000"/>
              </a:lnSpc>
            </a:pPr>
            <a:r>
              <a:rPr lang="en-US" dirty="0"/>
              <a:t>Simplified view of a GPT</a:t>
            </a:r>
          </a:p>
        </p:txBody>
      </p:sp>
      <p:sp>
        <p:nvSpPr>
          <p:cNvPr id="8" name="TextBox 7">
            <a:extLst>
              <a:ext uri="{FF2B5EF4-FFF2-40B4-BE49-F238E27FC236}">
                <a16:creationId xmlns="" xmlns:a16="http://schemas.microsoft.com/office/drawing/2014/main" id="{02216305-CE65-44A3-94FD-238681916854}"/>
              </a:ext>
            </a:extLst>
          </p:cNvPr>
          <p:cNvSpPr txBox="1"/>
          <p:nvPr/>
        </p:nvSpPr>
        <p:spPr>
          <a:xfrm>
            <a:off x="10140268" y="5940685"/>
            <a:ext cx="1428340" cy="307777"/>
          </a:xfrm>
          <a:prstGeom prst="rect">
            <a:avLst/>
          </a:prstGeom>
          <a:noFill/>
        </p:spPr>
        <p:txBody>
          <a:bodyPr wrap="none" rtlCol="0">
            <a:spAutoFit/>
          </a:bodyPr>
          <a:lstStyle/>
          <a:p>
            <a:r>
              <a:rPr lang="en-US" sz="1400" dirty="0"/>
              <a:t>source: Authors</a:t>
            </a:r>
            <a:endParaRPr lang="pt-BR" sz="1400" dirty="0"/>
          </a:p>
        </p:txBody>
      </p:sp>
      <p:pic>
        <p:nvPicPr>
          <p:cNvPr id="9" name="Picture 8">
            <a:extLst>
              <a:ext uri="{FF2B5EF4-FFF2-40B4-BE49-F238E27FC236}">
                <a16:creationId xmlns="" xmlns:a16="http://schemas.microsoft.com/office/drawing/2014/main" id="{08A2541C-B817-46DE-B381-95857D9CF311}"/>
              </a:ext>
            </a:extLst>
          </p:cNvPr>
          <p:cNvPicPr>
            <a:picLocks noChangeAspect="1"/>
          </p:cNvPicPr>
          <p:nvPr/>
        </p:nvPicPr>
        <p:blipFill>
          <a:blip r:embed="rId3"/>
          <a:stretch>
            <a:fillRect/>
          </a:stretch>
        </p:blipFill>
        <p:spPr>
          <a:xfrm>
            <a:off x="3287688" y="1268759"/>
            <a:ext cx="7332803" cy="4949151"/>
          </a:xfrm>
          <a:prstGeom prst="rect">
            <a:avLst/>
          </a:prstGeom>
        </p:spPr>
      </p:pic>
    </p:spTree>
    <p:extLst>
      <p:ext uri="{BB962C8B-B14F-4D97-AF65-F5344CB8AC3E}">
        <p14:creationId xmlns:p14="http://schemas.microsoft.com/office/powerpoint/2010/main" val="160941894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TIMER case study 2 – S7G2 GPT </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3688702"/>
          </a:xfrm>
        </p:spPr>
        <p:txBody>
          <a:bodyPr/>
          <a:lstStyle/>
          <a:p>
            <a:pPr>
              <a:lnSpc>
                <a:spcPct val="150000"/>
              </a:lnSpc>
            </a:pPr>
            <a:r>
              <a:rPr lang="en-US" dirty="0"/>
              <a:t>GPT characteristics and operation:</a:t>
            </a:r>
          </a:p>
          <a:p>
            <a:pPr lvl="1">
              <a:lnSpc>
                <a:spcPct val="150000"/>
              </a:lnSpc>
            </a:pPr>
            <a:r>
              <a:rPr lang="en-US" dirty="0"/>
              <a:t>The counter (GTCNT) can count up (from 0 to GTPR), count down (from GTPR to 0) or up and down (from 0 to GTPR and back to 0).</a:t>
            </a:r>
            <a:br>
              <a:rPr lang="en-US" dirty="0"/>
            </a:br>
            <a:r>
              <a:rPr lang="en-US" dirty="0"/>
              <a:t>Hence, the period is either GTPR+1 or 2x GTPR;</a:t>
            </a:r>
          </a:p>
          <a:p>
            <a:pPr lvl="1">
              <a:lnSpc>
                <a:spcPct val="150000"/>
              </a:lnSpc>
            </a:pPr>
            <a:r>
              <a:rPr lang="en-US" dirty="0"/>
              <a:t>Due to a </a:t>
            </a:r>
            <a:r>
              <a:rPr lang="en-US" dirty="0" err="1"/>
              <a:t>prescaler</a:t>
            </a:r>
            <a:r>
              <a:rPr lang="en-US" dirty="0"/>
              <a:t>, the clock source can be selected from PCLKD to PLCKD/1024;</a:t>
            </a:r>
          </a:p>
          <a:p>
            <a:pPr lvl="1">
              <a:lnSpc>
                <a:spcPct val="150000"/>
              </a:lnSpc>
            </a:pPr>
            <a:r>
              <a:rPr lang="en-US" dirty="0"/>
              <a:t>A GPT can be used to trigger the start of an AD conversion, registers GTADTR are used to determine the timing to command the start;</a:t>
            </a:r>
          </a:p>
          <a:p>
            <a:pPr lvl="1">
              <a:lnSpc>
                <a:spcPct val="150000"/>
              </a:lnSpc>
            </a:pPr>
            <a:r>
              <a:rPr lang="en-US" dirty="0"/>
              <a:t>8 compare registers are available. On match, a number of actions can take place: set, reset, toggle an IO pin, generate an interrupt request, generate an event, ...</a:t>
            </a:r>
          </a:p>
        </p:txBody>
      </p:sp>
    </p:spTree>
    <p:extLst>
      <p:ext uri="{BB962C8B-B14F-4D97-AF65-F5344CB8AC3E}">
        <p14:creationId xmlns:p14="http://schemas.microsoft.com/office/powerpoint/2010/main" val="416505628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5.4 – GPIO</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00608" cy="2108782"/>
          </a:xfrm>
        </p:spPr>
        <p:txBody>
          <a:bodyPr/>
          <a:lstStyle/>
          <a:p>
            <a:pPr>
              <a:lnSpc>
                <a:spcPct val="150000"/>
              </a:lnSpc>
            </a:pPr>
            <a:r>
              <a:rPr lang="en-US" dirty="0"/>
              <a:t>General Purpose </a:t>
            </a:r>
            <a:r>
              <a:rPr lang="en-US" dirty="0" err="1"/>
              <a:t>Input/Output</a:t>
            </a:r>
            <a:r>
              <a:rPr lang="en-US" dirty="0"/>
              <a:t> (GPIO) is possibly the simplest form of I/O in a system.</a:t>
            </a:r>
          </a:p>
          <a:p>
            <a:pPr>
              <a:lnSpc>
                <a:spcPct val="150000"/>
              </a:lnSpc>
            </a:pPr>
            <a:r>
              <a:rPr lang="en-US" dirty="0"/>
              <a:t>An input pin can be connected to a key, a push-button, or any other digital signal. By reading the pin the program can detect if it is on high or low level and take appropriate action.</a:t>
            </a:r>
          </a:p>
          <a:p>
            <a:pPr>
              <a:lnSpc>
                <a:spcPct val="150000"/>
              </a:lnSpc>
            </a:pPr>
            <a:r>
              <a:rPr lang="en-US" dirty="0"/>
              <a:t>Input pins can generate interrupt requests (IRQ) when a required transition or level is detected.</a:t>
            </a:r>
          </a:p>
          <a:p>
            <a:pPr>
              <a:lnSpc>
                <a:spcPct val="150000"/>
              </a:lnSpc>
            </a:pPr>
            <a:r>
              <a:rPr lang="en-US" dirty="0"/>
              <a:t>An output pin can be connected to an LED, to a switch (transistor, relay) or any other device to be controlled by.</a:t>
            </a:r>
          </a:p>
        </p:txBody>
      </p:sp>
    </p:spTree>
    <p:extLst>
      <p:ext uri="{BB962C8B-B14F-4D97-AF65-F5344CB8AC3E}">
        <p14:creationId xmlns:p14="http://schemas.microsoft.com/office/powerpoint/2010/main" val="139967539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gpio</a:t>
            </a:r>
            <a:r>
              <a:rPr lang="en-US" dirty="0"/>
              <a:t> case study – s7g2 i/o ports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5628000" cy="1903598"/>
          </a:xfrm>
        </p:spPr>
        <p:txBody>
          <a:bodyPr/>
          <a:lstStyle/>
          <a:p>
            <a:pPr>
              <a:lnSpc>
                <a:spcPct val="150000"/>
              </a:lnSpc>
            </a:pPr>
            <a:r>
              <a:rPr lang="en-US" dirty="0"/>
              <a:t>The MCU used in the lab experiments (kit SK-S7G2) is the R7FS7G27H3A01CFC. Its packaging is a 176 pins LQFP (Low-profile Quad Flat Package). </a:t>
            </a:r>
            <a:br>
              <a:rPr lang="en-US" dirty="0"/>
            </a:br>
            <a:r>
              <a:rPr lang="en-US" dirty="0"/>
              <a:t>Of its 176 pins, 126 are available either for I/O or to be used by the integrated peripherals.</a:t>
            </a:r>
          </a:p>
          <a:p>
            <a:pPr>
              <a:lnSpc>
                <a:spcPct val="150000"/>
              </a:lnSpc>
            </a:pPr>
            <a:r>
              <a:rPr lang="en-US" dirty="0"/>
              <a:t>The I/O pins are grouped into 12 ports </a:t>
            </a:r>
            <a:br>
              <a:rPr lang="en-US" dirty="0"/>
            </a:br>
            <a:r>
              <a:rPr lang="en-US" dirty="0"/>
              <a:t>(P0 to PB) each with up to 16 pins.</a:t>
            </a:r>
          </a:p>
        </p:txBody>
      </p:sp>
      <p:pic>
        <p:nvPicPr>
          <p:cNvPr id="4" name="Picture 3">
            <a:extLst>
              <a:ext uri="{FF2B5EF4-FFF2-40B4-BE49-F238E27FC236}">
                <a16:creationId xmlns="" xmlns:a16="http://schemas.microsoft.com/office/drawing/2014/main" id="{393EFA44-D517-4EE4-9F05-BFD6964AB5FF}"/>
              </a:ext>
            </a:extLst>
          </p:cNvPr>
          <p:cNvPicPr>
            <a:picLocks noChangeAspect="1"/>
          </p:cNvPicPr>
          <p:nvPr/>
        </p:nvPicPr>
        <p:blipFill rotWithShape="1">
          <a:blip r:embed="rId3"/>
          <a:srcRect t="39338" r="5513"/>
          <a:stretch/>
        </p:blipFill>
        <p:spPr>
          <a:xfrm>
            <a:off x="6672064" y="764704"/>
            <a:ext cx="4680483" cy="3004941"/>
          </a:xfrm>
          <a:prstGeom prst="rect">
            <a:avLst/>
          </a:prstGeom>
        </p:spPr>
      </p:pic>
      <p:graphicFrame>
        <p:nvGraphicFramePr>
          <p:cNvPr id="5" name="Table 4">
            <a:extLst>
              <a:ext uri="{FF2B5EF4-FFF2-40B4-BE49-F238E27FC236}">
                <a16:creationId xmlns="" xmlns:a16="http://schemas.microsoft.com/office/drawing/2014/main" id="{667E7BF6-44BD-406F-B9E2-E921904018EF}"/>
              </a:ext>
            </a:extLst>
          </p:cNvPr>
          <p:cNvGraphicFramePr>
            <a:graphicFrameLocks noGrp="1"/>
          </p:cNvGraphicFramePr>
          <p:nvPr>
            <p:extLst>
              <p:ext uri="{D42A27DB-BD31-4B8C-83A1-F6EECF244321}">
                <p14:modId xmlns:p14="http://schemas.microsoft.com/office/powerpoint/2010/main" val="2781694020"/>
              </p:ext>
            </p:extLst>
          </p:nvPr>
        </p:nvGraphicFramePr>
        <p:xfrm>
          <a:off x="8616280" y="3652582"/>
          <a:ext cx="3048000" cy="2595880"/>
        </p:xfrm>
        <a:graphic>
          <a:graphicData uri="http://schemas.openxmlformats.org/drawingml/2006/table">
            <a:tbl>
              <a:tblPr firstRow="1" bandRow="1">
                <a:tableStyleId>{5C22544A-7EE6-4342-B048-85BDC9FD1C3A}</a:tableStyleId>
              </a:tblPr>
              <a:tblGrid>
                <a:gridCol w="685800">
                  <a:extLst>
                    <a:ext uri="{9D8B030D-6E8A-4147-A177-3AD203B41FA5}">
                      <a16:colId xmlns="" xmlns:a16="http://schemas.microsoft.com/office/drawing/2014/main" val="1756143549"/>
                    </a:ext>
                  </a:extLst>
                </a:gridCol>
                <a:gridCol w="685800">
                  <a:extLst>
                    <a:ext uri="{9D8B030D-6E8A-4147-A177-3AD203B41FA5}">
                      <a16:colId xmlns="" xmlns:a16="http://schemas.microsoft.com/office/drawing/2014/main" val="439469141"/>
                    </a:ext>
                  </a:extLst>
                </a:gridCol>
                <a:gridCol w="304800">
                  <a:extLst>
                    <a:ext uri="{9D8B030D-6E8A-4147-A177-3AD203B41FA5}">
                      <a16:colId xmlns="" xmlns:a16="http://schemas.microsoft.com/office/drawing/2014/main" val="558071661"/>
                    </a:ext>
                  </a:extLst>
                </a:gridCol>
                <a:gridCol w="685800">
                  <a:extLst>
                    <a:ext uri="{9D8B030D-6E8A-4147-A177-3AD203B41FA5}">
                      <a16:colId xmlns="" xmlns:a16="http://schemas.microsoft.com/office/drawing/2014/main" val="1329534168"/>
                    </a:ext>
                  </a:extLst>
                </a:gridCol>
                <a:gridCol w="685800">
                  <a:extLst>
                    <a:ext uri="{9D8B030D-6E8A-4147-A177-3AD203B41FA5}">
                      <a16:colId xmlns="" xmlns:a16="http://schemas.microsoft.com/office/drawing/2014/main" val="1388754577"/>
                    </a:ext>
                  </a:extLst>
                </a:gridCol>
              </a:tblGrid>
              <a:tr h="370840">
                <a:tc>
                  <a:txBody>
                    <a:bodyPr/>
                    <a:lstStyle/>
                    <a:p>
                      <a:r>
                        <a:rPr lang="en-US" dirty="0"/>
                        <a:t>Port</a:t>
                      </a:r>
                      <a:endParaRPr lang="pt-BR" dirty="0"/>
                    </a:p>
                  </a:txBody>
                  <a:tcPr/>
                </a:tc>
                <a:tc>
                  <a:txBody>
                    <a:bodyPr/>
                    <a:lstStyle/>
                    <a:p>
                      <a:r>
                        <a:rPr lang="en-US" dirty="0"/>
                        <a:t>pins</a:t>
                      </a:r>
                      <a:endParaRPr lang="pt-BR" dirty="0"/>
                    </a:p>
                  </a:txBody>
                  <a:tcPr/>
                </a:tc>
                <a:tc>
                  <a:txBody>
                    <a:bodyPr/>
                    <a:lstStyle/>
                    <a:p>
                      <a:endParaRPr lang="pt-BR" dirty="0"/>
                    </a:p>
                  </a:txBody>
                  <a:tcPr/>
                </a:tc>
                <a:tc>
                  <a:txBody>
                    <a:bodyPr/>
                    <a:lstStyle/>
                    <a:p>
                      <a:r>
                        <a:rPr lang="en-US" dirty="0"/>
                        <a:t>Port</a:t>
                      </a:r>
                      <a:endParaRPr lang="pt-BR" dirty="0"/>
                    </a:p>
                  </a:txBody>
                  <a:tcPr/>
                </a:tc>
                <a:tc>
                  <a:txBody>
                    <a:bodyPr/>
                    <a:lstStyle/>
                    <a:p>
                      <a:r>
                        <a:rPr lang="en-US" dirty="0"/>
                        <a:t>pins</a:t>
                      </a:r>
                      <a:endParaRPr lang="pt-BR" dirty="0"/>
                    </a:p>
                  </a:txBody>
                  <a:tcPr/>
                </a:tc>
                <a:extLst>
                  <a:ext uri="{0D108BD9-81ED-4DB2-BD59-A6C34878D82A}">
                    <a16:rowId xmlns="" xmlns:a16="http://schemas.microsoft.com/office/drawing/2014/main" val="2259243223"/>
                  </a:ext>
                </a:extLst>
              </a:tr>
              <a:tr h="370840">
                <a:tc>
                  <a:txBody>
                    <a:bodyPr/>
                    <a:lstStyle/>
                    <a:p>
                      <a:r>
                        <a:rPr lang="en-US" dirty="0" err="1"/>
                        <a:t>P0</a:t>
                      </a:r>
                      <a:endParaRPr lang="pt-BR" dirty="0"/>
                    </a:p>
                  </a:txBody>
                  <a:tcPr/>
                </a:tc>
                <a:tc>
                  <a:txBody>
                    <a:bodyPr/>
                    <a:lstStyle/>
                    <a:p>
                      <a:r>
                        <a:rPr lang="en-US" dirty="0"/>
                        <a:t>13</a:t>
                      </a:r>
                      <a:endParaRPr lang="pt-BR" dirty="0"/>
                    </a:p>
                  </a:txBody>
                  <a:tcPr/>
                </a:tc>
                <a:tc>
                  <a:txBody>
                    <a:bodyPr/>
                    <a:lstStyle/>
                    <a:p>
                      <a:endParaRPr lang="pt-BR" dirty="0"/>
                    </a:p>
                  </a:txBody>
                  <a:tcPr/>
                </a:tc>
                <a:tc>
                  <a:txBody>
                    <a:bodyPr/>
                    <a:lstStyle/>
                    <a:p>
                      <a:r>
                        <a:rPr lang="en-US" dirty="0" err="1"/>
                        <a:t>P6</a:t>
                      </a:r>
                      <a:endParaRPr lang="pt-BR" dirty="0"/>
                    </a:p>
                  </a:txBody>
                  <a:tcPr/>
                </a:tc>
                <a:tc>
                  <a:txBody>
                    <a:bodyPr/>
                    <a:lstStyle/>
                    <a:p>
                      <a:r>
                        <a:rPr lang="en-US" dirty="0"/>
                        <a:t>16</a:t>
                      </a:r>
                      <a:endParaRPr lang="pt-BR" dirty="0"/>
                    </a:p>
                  </a:txBody>
                  <a:tcPr/>
                </a:tc>
                <a:extLst>
                  <a:ext uri="{0D108BD9-81ED-4DB2-BD59-A6C34878D82A}">
                    <a16:rowId xmlns="" xmlns:a16="http://schemas.microsoft.com/office/drawing/2014/main" val="3595128437"/>
                  </a:ext>
                </a:extLst>
              </a:tr>
              <a:tr h="370840">
                <a:tc>
                  <a:txBody>
                    <a:bodyPr/>
                    <a:lstStyle/>
                    <a:p>
                      <a:r>
                        <a:rPr lang="en-US" dirty="0" err="1"/>
                        <a:t>P1</a:t>
                      </a:r>
                      <a:endParaRPr lang="pt-BR" dirty="0"/>
                    </a:p>
                  </a:txBody>
                  <a:tcPr/>
                </a:tc>
                <a:tc>
                  <a:txBody>
                    <a:bodyPr/>
                    <a:lstStyle/>
                    <a:p>
                      <a:r>
                        <a:rPr lang="en-US" dirty="0"/>
                        <a:t>16</a:t>
                      </a:r>
                      <a:endParaRPr lang="pt-BR" dirty="0"/>
                    </a:p>
                  </a:txBody>
                  <a:tcPr/>
                </a:tc>
                <a:tc>
                  <a:txBody>
                    <a:bodyPr/>
                    <a:lstStyle/>
                    <a:p>
                      <a:endParaRPr lang="pt-BR" dirty="0"/>
                    </a:p>
                  </a:txBody>
                  <a:tcPr/>
                </a:tc>
                <a:tc>
                  <a:txBody>
                    <a:bodyPr/>
                    <a:lstStyle/>
                    <a:p>
                      <a:r>
                        <a:rPr lang="en-US" dirty="0" err="1"/>
                        <a:t>P7</a:t>
                      </a:r>
                      <a:endParaRPr lang="pt-BR" dirty="0"/>
                    </a:p>
                  </a:txBody>
                  <a:tcPr/>
                </a:tc>
                <a:tc>
                  <a:txBody>
                    <a:bodyPr/>
                    <a:lstStyle/>
                    <a:p>
                      <a:r>
                        <a:rPr lang="en-US" dirty="0"/>
                        <a:t>8</a:t>
                      </a:r>
                      <a:endParaRPr lang="pt-BR" dirty="0"/>
                    </a:p>
                  </a:txBody>
                  <a:tcPr/>
                </a:tc>
                <a:extLst>
                  <a:ext uri="{0D108BD9-81ED-4DB2-BD59-A6C34878D82A}">
                    <a16:rowId xmlns="" xmlns:a16="http://schemas.microsoft.com/office/drawing/2014/main" val="2884441628"/>
                  </a:ext>
                </a:extLst>
              </a:tr>
              <a:tr h="370840">
                <a:tc>
                  <a:txBody>
                    <a:bodyPr/>
                    <a:lstStyle/>
                    <a:p>
                      <a:r>
                        <a:rPr lang="en-US" dirty="0" err="1"/>
                        <a:t>P2</a:t>
                      </a:r>
                      <a:endParaRPr lang="pt-BR" dirty="0"/>
                    </a:p>
                  </a:txBody>
                  <a:tcPr/>
                </a:tc>
                <a:tc>
                  <a:txBody>
                    <a:bodyPr/>
                    <a:lstStyle/>
                    <a:p>
                      <a:r>
                        <a:rPr lang="en-US" dirty="0"/>
                        <a:t>10</a:t>
                      </a:r>
                      <a:endParaRPr lang="pt-BR" dirty="0"/>
                    </a:p>
                  </a:txBody>
                  <a:tcPr/>
                </a:tc>
                <a:tc>
                  <a:txBody>
                    <a:bodyPr/>
                    <a:lstStyle/>
                    <a:p>
                      <a:endParaRPr lang="pt-BR" dirty="0"/>
                    </a:p>
                  </a:txBody>
                  <a:tcPr/>
                </a:tc>
                <a:tc>
                  <a:txBody>
                    <a:bodyPr/>
                    <a:lstStyle/>
                    <a:p>
                      <a:r>
                        <a:rPr lang="en-US" dirty="0" err="1"/>
                        <a:t>P8</a:t>
                      </a:r>
                      <a:endParaRPr lang="pt-BR" dirty="0"/>
                    </a:p>
                  </a:txBody>
                  <a:tcPr/>
                </a:tc>
                <a:tc>
                  <a:txBody>
                    <a:bodyPr/>
                    <a:lstStyle/>
                    <a:p>
                      <a:r>
                        <a:rPr lang="en-US" dirty="0"/>
                        <a:t>7</a:t>
                      </a:r>
                      <a:endParaRPr lang="pt-BR" dirty="0"/>
                    </a:p>
                  </a:txBody>
                  <a:tcPr/>
                </a:tc>
                <a:extLst>
                  <a:ext uri="{0D108BD9-81ED-4DB2-BD59-A6C34878D82A}">
                    <a16:rowId xmlns="" xmlns:a16="http://schemas.microsoft.com/office/drawing/2014/main" val="3603358297"/>
                  </a:ext>
                </a:extLst>
              </a:tr>
              <a:tr h="370840">
                <a:tc>
                  <a:txBody>
                    <a:bodyPr/>
                    <a:lstStyle/>
                    <a:p>
                      <a:r>
                        <a:rPr lang="en-US" dirty="0" err="1"/>
                        <a:t>P3</a:t>
                      </a:r>
                      <a:endParaRPr lang="pt-BR" dirty="0"/>
                    </a:p>
                  </a:txBody>
                  <a:tcPr/>
                </a:tc>
                <a:tc>
                  <a:txBody>
                    <a:bodyPr/>
                    <a:lstStyle/>
                    <a:p>
                      <a:r>
                        <a:rPr lang="en-US" dirty="0"/>
                        <a:t>16</a:t>
                      </a:r>
                      <a:endParaRPr lang="pt-BR" dirty="0"/>
                    </a:p>
                  </a:txBody>
                  <a:tcPr/>
                </a:tc>
                <a:tc>
                  <a:txBody>
                    <a:bodyPr/>
                    <a:lstStyle/>
                    <a:p>
                      <a:endParaRPr lang="pt-BR" dirty="0"/>
                    </a:p>
                  </a:txBody>
                  <a:tcPr/>
                </a:tc>
                <a:tc>
                  <a:txBody>
                    <a:bodyPr/>
                    <a:lstStyle/>
                    <a:p>
                      <a:r>
                        <a:rPr lang="en-US" dirty="0" err="1"/>
                        <a:t>P9</a:t>
                      </a:r>
                      <a:endParaRPr lang="pt-BR" dirty="0"/>
                    </a:p>
                  </a:txBody>
                  <a:tcPr/>
                </a:tc>
                <a:tc>
                  <a:txBody>
                    <a:bodyPr/>
                    <a:lstStyle/>
                    <a:p>
                      <a:r>
                        <a:rPr lang="en-US" dirty="0"/>
                        <a:t>6</a:t>
                      </a:r>
                      <a:endParaRPr lang="pt-BR" dirty="0"/>
                    </a:p>
                  </a:txBody>
                  <a:tcPr/>
                </a:tc>
                <a:extLst>
                  <a:ext uri="{0D108BD9-81ED-4DB2-BD59-A6C34878D82A}">
                    <a16:rowId xmlns="" xmlns:a16="http://schemas.microsoft.com/office/drawing/2014/main" val="1156109486"/>
                  </a:ext>
                </a:extLst>
              </a:tr>
              <a:tr h="370840">
                <a:tc>
                  <a:txBody>
                    <a:bodyPr/>
                    <a:lstStyle/>
                    <a:p>
                      <a:r>
                        <a:rPr lang="en-US" dirty="0" err="1"/>
                        <a:t>P4</a:t>
                      </a:r>
                      <a:endParaRPr lang="pt-BR" dirty="0"/>
                    </a:p>
                  </a:txBody>
                  <a:tcPr/>
                </a:tc>
                <a:tc>
                  <a:txBody>
                    <a:bodyPr/>
                    <a:lstStyle/>
                    <a:p>
                      <a:r>
                        <a:rPr lang="en-US" dirty="0"/>
                        <a:t>16</a:t>
                      </a:r>
                      <a:endParaRPr lang="pt-BR" dirty="0"/>
                    </a:p>
                  </a:txBody>
                  <a:tcPr/>
                </a:tc>
                <a:tc>
                  <a:txBody>
                    <a:bodyPr/>
                    <a:lstStyle/>
                    <a:p>
                      <a:endParaRPr lang="pt-BR" dirty="0"/>
                    </a:p>
                  </a:txBody>
                  <a:tcPr/>
                </a:tc>
                <a:tc>
                  <a:txBody>
                    <a:bodyPr/>
                    <a:lstStyle/>
                    <a:p>
                      <a:r>
                        <a:rPr lang="en-US" dirty="0"/>
                        <a:t>PA</a:t>
                      </a:r>
                      <a:endParaRPr lang="pt-BR" dirty="0"/>
                    </a:p>
                  </a:txBody>
                  <a:tcPr/>
                </a:tc>
                <a:tc>
                  <a:txBody>
                    <a:bodyPr/>
                    <a:lstStyle/>
                    <a:p>
                      <a:r>
                        <a:rPr lang="en-US" dirty="0"/>
                        <a:t>5</a:t>
                      </a:r>
                      <a:endParaRPr lang="pt-BR" dirty="0"/>
                    </a:p>
                  </a:txBody>
                  <a:tcPr/>
                </a:tc>
                <a:extLst>
                  <a:ext uri="{0D108BD9-81ED-4DB2-BD59-A6C34878D82A}">
                    <a16:rowId xmlns="" xmlns:a16="http://schemas.microsoft.com/office/drawing/2014/main" val="962786407"/>
                  </a:ext>
                </a:extLst>
              </a:tr>
              <a:tr h="370840">
                <a:tc>
                  <a:txBody>
                    <a:bodyPr/>
                    <a:lstStyle/>
                    <a:p>
                      <a:r>
                        <a:rPr lang="en-US" dirty="0" err="1"/>
                        <a:t>P5</a:t>
                      </a:r>
                      <a:endParaRPr lang="pt-BR" dirty="0"/>
                    </a:p>
                  </a:txBody>
                  <a:tcPr/>
                </a:tc>
                <a:tc>
                  <a:txBody>
                    <a:bodyPr/>
                    <a:lstStyle/>
                    <a:p>
                      <a:r>
                        <a:rPr lang="en-US" dirty="0"/>
                        <a:t>11</a:t>
                      </a:r>
                      <a:endParaRPr lang="pt-BR" dirty="0"/>
                    </a:p>
                  </a:txBody>
                  <a:tcPr/>
                </a:tc>
                <a:tc>
                  <a:txBody>
                    <a:bodyPr/>
                    <a:lstStyle/>
                    <a:p>
                      <a:endParaRPr lang="pt-BR" dirty="0"/>
                    </a:p>
                  </a:txBody>
                  <a:tcPr/>
                </a:tc>
                <a:tc>
                  <a:txBody>
                    <a:bodyPr/>
                    <a:lstStyle/>
                    <a:p>
                      <a:r>
                        <a:rPr lang="en-US" dirty="0" err="1"/>
                        <a:t>PB</a:t>
                      </a:r>
                      <a:endParaRPr lang="pt-BR" dirty="0"/>
                    </a:p>
                  </a:txBody>
                  <a:tcPr/>
                </a:tc>
                <a:tc>
                  <a:txBody>
                    <a:bodyPr/>
                    <a:lstStyle/>
                    <a:p>
                      <a:r>
                        <a:rPr lang="en-US" dirty="0"/>
                        <a:t>2</a:t>
                      </a:r>
                      <a:endParaRPr lang="pt-BR" dirty="0"/>
                    </a:p>
                  </a:txBody>
                  <a:tcPr/>
                </a:tc>
                <a:extLst>
                  <a:ext uri="{0D108BD9-81ED-4DB2-BD59-A6C34878D82A}">
                    <a16:rowId xmlns="" xmlns:a16="http://schemas.microsoft.com/office/drawing/2014/main" val="611373237"/>
                  </a:ext>
                </a:extLst>
              </a:tr>
            </a:tbl>
          </a:graphicData>
        </a:graphic>
      </p:graphicFrame>
    </p:spTree>
    <p:extLst>
      <p:ext uri="{BB962C8B-B14F-4D97-AF65-F5344CB8AC3E}">
        <p14:creationId xmlns:p14="http://schemas.microsoft.com/office/powerpoint/2010/main" val="76381290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gpio</a:t>
            </a:r>
            <a:r>
              <a:rPr lang="en-US" dirty="0"/>
              <a:t> case study – s7g2 i/o ports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4331856" cy="4735142"/>
          </a:xfrm>
        </p:spPr>
        <p:txBody>
          <a:bodyPr/>
          <a:lstStyle/>
          <a:p>
            <a:pPr>
              <a:lnSpc>
                <a:spcPct val="150000"/>
              </a:lnSpc>
            </a:pPr>
            <a:r>
              <a:rPr lang="en-US" dirty="0"/>
              <a:t>I/O pins can be configured in several ways:</a:t>
            </a:r>
          </a:p>
          <a:p>
            <a:pPr lvl="1">
              <a:lnSpc>
                <a:spcPct val="150000"/>
              </a:lnSpc>
            </a:pPr>
            <a:r>
              <a:rPr lang="en-US" dirty="0"/>
              <a:t>inputs may have an internal pull-up;</a:t>
            </a:r>
          </a:p>
          <a:p>
            <a:pPr lvl="1">
              <a:lnSpc>
                <a:spcPct val="150000"/>
              </a:lnSpc>
            </a:pPr>
            <a:r>
              <a:rPr lang="en-US" dirty="0"/>
              <a:t>outputs may be open-drain;</a:t>
            </a:r>
          </a:p>
          <a:p>
            <a:pPr lvl="1">
              <a:lnSpc>
                <a:spcPct val="150000"/>
              </a:lnSpc>
            </a:pPr>
            <a:r>
              <a:rPr lang="en-US" dirty="0"/>
              <a:t>output current capacity may be selectable: </a:t>
            </a:r>
            <a:br>
              <a:rPr lang="en-US" dirty="0"/>
            </a:br>
            <a:r>
              <a:rPr lang="en-US" dirty="0"/>
              <a:t>2, 4, 16/20 mA;</a:t>
            </a:r>
          </a:p>
          <a:p>
            <a:pPr lvl="1">
              <a:lnSpc>
                <a:spcPct val="150000"/>
              </a:lnSpc>
            </a:pPr>
            <a:r>
              <a:rPr lang="en-US" dirty="0"/>
              <a:t>some inputs are 5V tolerant.</a:t>
            </a:r>
          </a:p>
          <a:p>
            <a:pPr>
              <a:lnSpc>
                <a:spcPct val="150000"/>
              </a:lnSpc>
            </a:pPr>
            <a:r>
              <a:rPr lang="en-US" dirty="0"/>
              <a:t>Remarks:</a:t>
            </a:r>
          </a:p>
          <a:p>
            <a:pPr lvl="1">
              <a:lnSpc>
                <a:spcPct val="150000"/>
              </a:lnSpc>
            </a:pPr>
            <a:r>
              <a:rPr lang="en-US" dirty="0"/>
              <a:t>total current provided by the MCU is restricted to 80 mA;</a:t>
            </a:r>
          </a:p>
          <a:p>
            <a:pPr lvl="1">
              <a:lnSpc>
                <a:spcPct val="150000"/>
              </a:lnSpc>
            </a:pPr>
            <a:r>
              <a:rPr lang="en-US" dirty="0"/>
              <a:t>configuration capabilities vary from pin to pin, see table on the right.</a:t>
            </a:r>
          </a:p>
        </p:txBody>
      </p:sp>
      <p:pic>
        <p:nvPicPr>
          <p:cNvPr id="6" name="Picture 5">
            <a:extLst>
              <a:ext uri="{FF2B5EF4-FFF2-40B4-BE49-F238E27FC236}">
                <a16:creationId xmlns="" xmlns:a16="http://schemas.microsoft.com/office/drawing/2014/main" id="{3C734D60-BFDB-404C-9B25-C6AC27E9FC42}"/>
              </a:ext>
            </a:extLst>
          </p:cNvPr>
          <p:cNvPicPr>
            <a:picLocks noChangeAspect="1"/>
          </p:cNvPicPr>
          <p:nvPr/>
        </p:nvPicPr>
        <p:blipFill>
          <a:blip r:embed="rId3"/>
          <a:stretch>
            <a:fillRect/>
          </a:stretch>
        </p:blipFill>
        <p:spPr>
          <a:xfrm>
            <a:off x="5716806" y="1219141"/>
            <a:ext cx="6031592" cy="4858768"/>
          </a:xfrm>
          <a:prstGeom prst="rect">
            <a:avLst/>
          </a:prstGeom>
        </p:spPr>
      </p:pic>
      <p:sp>
        <p:nvSpPr>
          <p:cNvPr id="8" name="TextBox 7">
            <a:extLst>
              <a:ext uri="{FF2B5EF4-FFF2-40B4-BE49-F238E27FC236}">
                <a16:creationId xmlns="" xmlns:a16="http://schemas.microsoft.com/office/drawing/2014/main" id="{72986EF0-567C-4DA4-ABC0-BE3265657CE4}"/>
              </a:ext>
            </a:extLst>
          </p:cNvPr>
          <p:cNvSpPr txBox="1"/>
          <p:nvPr/>
        </p:nvSpPr>
        <p:spPr>
          <a:xfrm>
            <a:off x="5706505" y="6077909"/>
            <a:ext cx="6017994" cy="276999"/>
          </a:xfrm>
          <a:prstGeom prst="rect">
            <a:avLst/>
          </a:prstGeom>
          <a:noFill/>
        </p:spPr>
        <p:txBody>
          <a:bodyPr wrap="none" rtlCol="0">
            <a:spAutoFit/>
          </a:bodyPr>
          <a:lstStyle/>
          <a:p>
            <a:r>
              <a:rPr lang="en-US" sz="1200" dirty="0"/>
              <a:t>rem: not all pins listed above are available on the part number </a:t>
            </a:r>
            <a:r>
              <a:rPr lang="en-US" sz="1200" dirty="0" err="1"/>
              <a:t>R7FS7G27H3A01CFC</a:t>
            </a:r>
            <a:r>
              <a:rPr lang="en-US" sz="1200" dirty="0"/>
              <a:t> </a:t>
            </a:r>
            <a:endParaRPr lang="pt-BR" sz="1200" dirty="0"/>
          </a:p>
        </p:txBody>
      </p:sp>
      <p:sp>
        <p:nvSpPr>
          <p:cNvPr id="9" name="TextBox 8">
            <a:extLst>
              <a:ext uri="{FF2B5EF4-FFF2-40B4-BE49-F238E27FC236}">
                <a16:creationId xmlns="" xmlns:a16="http://schemas.microsoft.com/office/drawing/2014/main" id="{E66825D0-0C9A-46DD-917A-45CDCEFD7398}"/>
              </a:ext>
            </a:extLst>
          </p:cNvPr>
          <p:cNvSpPr txBox="1"/>
          <p:nvPr/>
        </p:nvSpPr>
        <p:spPr>
          <a:xfrm>
            <a:off x="7297210" y="568796"/>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4"/>
              </a:rPr>
              <a:t>Manual</a:t>
            </a:r>
            <a:endParaRPr lang="pt-BR" sz="1400" dirty="0"/>
          </a:p>
        </p:txBody>
      </p:sp>
    </p:spTree>
    <p:extLst>
      <p:ext uri="{BB962C8B-B14F-4D97-AF65-F5344CB8AC3E}">
        <p14:creationId xmlns:p14="http://schemas.microsoft.com/office/powerpoint/2010/main" val="90994722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gpio</a:t>
            </a:r>
            <a:r>
              <a:rPr lang="en-US" dirty="0"/>
              <a:t> case study – s7g2 i/o ports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4331856" cy="693010"/>
          </a:xfrm>
        </p:spPr>
        <p:txBody>
          <a:bodyPr/>
          <a:lstStyle/>
          <a:p>
            <a:pPr>
              <a:lnSpc>
                <a:spcPct val="150000"/>
              </a:lnSpc>
            </a:pPr>
            <a:r>
              <a:rPr lang="en-US" dirty="0"/>
              <a:t>Simplified block diagram</a:t>
            </a:r>
            <a:br>
              <a:rPr lang="en-US" dirty="0"/>
            </a:br>
            <a:r>
              <a:rPr lang="en-US" dirty="0"/>
              <a:t>of an I/O pin</a:t>
            </a:r>
          </a:p>
        </p:txBody>
      </p:sp>
      <p:graphicFrame>
        <p:nvGraphicFramePr>
          <p:cNvPr id="10" name="Table 9">
            <a:extLst>
              <a:ext uri="{FF2B5EF4-FFF2-40B4-BE49-F238E27FC236}">
                <a16:creationId xmlns="" xmlns:a16="http://schemas.microsoft.com/office/drawing/2014/main" id="{5EFF0B1B-F521-4446-8838-AEFBF75B3BDB}"/>
              </a:ext>
            </a:extLst>
          </p:cNvPr>
          <p:cNvGraphicFramePr>
            <a:graphicFrameLocks noGrp="1"/>
          </p:cNvGraphicFramePr>
          <p:nvPr>
            <p:extLst>
              <p:ext uri="{D42A27DB-BD31-4B8C-83A1-F6EECF244321}">
                <p14:modId xmlns:p14="http://schemas.microsoft.com/office/powerpoint/2010/main" val="2923211088"/>
              </p:ext>
            </p:extLst>
          </p:nvPr>
        </p:nvGraphicFramePr>
        <p:xfrm>
          <a:off x="1371600" y="4228522"/>
          <a:ext cx="3352800" cy="1854200"/>
        </p:xfrm>
        <a:graphic>
          <a:graphicData uri="http://schemas.openxmlformats.org/drawingml/2006/table">
            <a:tbl>
              <a:tblPr firstRow="1" bandRow="1">
                <a:tableStyleId>{5C22544A-7EE6-4342-B048-85BDC9FD1C3A}</a:tableStyleId>
              </a:tblPr>
              <a:tblGrid>
                <a:gridCol w="1197429">
                  <a:extLst>
                    <a:ext uri="{9D8B030D-6E8A-4147-A177-3AD203B41FA5}">
                      <a16:colId xmlns="" xmlns:a16="http://schemas.microsoft.com/office/drawing/2014/main" val="1756143549"/>
                    </a:ext>
                  </a:extLst>
                </a:gridCol>
                <a:gridCol w="2155371">
                  <a:extLst>
                    <a:ext uri="{9D8B030D-6E8A-4147-A177-3AD203B41FA5}">
                      <a16:colId xmlns="" xmlns:a16="http://schemas.microsoft.com/office/drawing/2014/main" val="439469141"/>
                    </a:ext>
                  </a:extLst>
                </a:gridCol>
              </a:tblGrid>
              <a:tr h="370840">
                <a:tc>
                  <a:txBody>
                    <a:bodyPr/>
                    <a:lstStyle/>
                    <a:p>
                      <a:r>
                        <a:rPr lang="en-US" sz="1600" dirty="0"/>
                        <a:t>Reg</a:t>
                      </a:r>
                      <a:endParaRPr lang="pt-BR" sz="1600" dirty="0"/>
                    </a:p>
                  </a:txBody>
                  <a:tcPr/>
                </a:tc>
                <a:tc>
                  <a:txBody>
                    <a:bodyPr/>
                    <a:lstStyle/>
                    <a:p>
                      <a:r>
                        <a:rPr lang="en-US" sz="1600" dirty="0"/>
                        <a:t>Description</a:t>
                      </a:r>
                      <a:endParaRPr lang="pt-BR" sz="1600" dirty="0"/>
                    </a:p>
                  </a:txBody>
                  <a:tcPr/>
                </a:tc>
                <a:extLst>
                  <a:ext uri="{0D108BD9-81ED-4DB2-BD59-A6C34878D82A}">
                    <a16:rowId xmlns="" xmlns:a16="http://schemas.microsoft.com/office/drawing/2014/main" val="2259243223"/>
                  </a:ext>
                </a:extLst>
              </a:tr>
              <a:tr h="370840">
                <a:tc>
                  <a:txBody>
                    <a:bodyPr/>
                    <a:lstStyle/>
                    <a:p>
                      <a:r>
                        <a:rPr lang="en-US" sz="1400" dirty="0" err="1"/>
                        <a:t>PODR</a:t>
                      </a:r>
                      <a:endParaRPr lang="pt-BR" sz="1400" dirty="0"/>
                    </a:p>
                  </a:txBody>
                  <a:tcPr/>
                </a:tc>
                <a:tc>
                  <a:txBody>
                    <a:bodyPr/>
                    <a:lstStyle/>
                    <a:p>
                      <a:r>
                        <a:rPr lang="en-US" sz="1400" dirty="0"/>
                        <a:t>Port output data</a:t>
                      </a:r>
                      <a:endParaRPr lang="pt-BR" sz="1400" dirty="0"/>
                    </a:p>
                  </a:txBody>
                  <a:tcPr/>
                </a:tc>
                <a:extLst>
                  <a:ext uri="{0D108BD9-81ED-4DB2-BD59-A6C34878D82A}">
                    <a16:rowId xmlns="" xmlns:a16="http://schemas.microsoft.com/office/drawing/2014/main" val="3595128437"/>
                  </a:ext>
                </a:extLst>
              </a:tr>
              <a:tr h="370840">
                <a:tc>
                  <a:txBody>
                    <a:bodyPr/>
                    <a:lstStyle/>
                    <a:p>
                      <a:r>
                        <a:rPr lang="en-US" sz="1400" dirty="0"/>
                        <a:t>PDR</a:t>
                      </a:r>
                      <a:endParaRPr lang="pt-BR" sz="1400" dirty="0"/>
                    </a:p>
                  </a:txBody>
                  <a:tcPr/>
                </a:tc>
                <a:tc>
                  <a:txBody>
                    <a:bodyPr/>
                    <a:lstStyle/>
                    <a:p>
                      <a:r>
                        <a:rPr lang="en-US" sz="1400" dirty="0"/>
                        <a:t>Port direction</a:t>
                      </a:r>
                      <a:endParaRPr lang="pt-BR" sz="1400" dirty="0"/>
                    </a:p>
                  </a:txBody>
                  <a:tcPr/>
                </a:tc>
                <a:extLst>
                  <a:ext uri="{0D108BD9-81ED-4DB2-BD59-A6C34878D82A}">
                    <a16:rowId xmlns="" xmlns:a16="http://schemas.microsoft.com/office/drawing/2014/main" val="2884441628"/>
                  </a:ext>
                </a:extLst>
              </a:tr>
              <a:tr h="370840">
                <a:tc>
                  <a:txBody>
                    <a:bodyPr/>
                    <a:lstStyle/>
                    <a:p>
                      <a:r>
                        <a:rPr kumimoji="1" lang="en-US" sz="1400" kern="1200" dirty="0" err="1">
                          <a:solidFill>
                            <a:schemeClr val="dk1"/>
                          </a:solidFill>
                          <a:latin typeface="+mn-lt"/>
                          <a:ea typeface="+mn-ea"/>
                          <a:cs typeface="+mn-cs"/>
                        </a:rPr>
                        <a:t>PIDR</a:t>
                      </a:r>
                      <a:endParaRPr kumimoji="1" lang="pt-BR" sz="1400" kern="1200" dirty="0">
                        <a:solidFill>
                          <a:schemeClr val="dk1"/>
                        </a:solidFill>
                        <a:latin typeface="+mn-lt"/>
                        <a:ea typeface="+mn-ea"/>
                        <a:cs typeface="+mn-cs"/>
                      </a:endParaRPr>
                    </a:p>
                  </a:txBody>
                  <a:tcPr/>
                </a:tc>
                <a:tc>
                  <a:txBody>
                    <a:bodyPr/>
                    <a:lstStyle/>
                    <a:p>
                      <a:r>
                        <a:rPr kumimoji="1" lang="en-US" sz="1400" kern="1200" dirty="0">
                          <a:solidFill>
                            <a:schemeClr val="dk1"/>
                          </a:solidFill>
                          <a:latin typeface="+mn-lt"/>
                          <a:ea typeface="+mn-ea"/>
                          <a:cs typeface="+mn-cs"/>
                        </a:rPr>
                        <a:t>Port input data</a:t>
                      </a:r>
                      <a:endParaRPr kumimoji="1" lang="pt-BR" sz="1400" kern="1200" dirty="0">
                        <a:solidFill>
                          <a:schemeClr val="dk1"/>
                        </a:solidFill>
                        <a:latin typeface="+mn-lt"/>
                        <a:ea typeface="+mn-ea"/>
                        <a:cs typeface="+mn-cs"/>
                      </a:endParaRPr>
                    </a:p>
                  </a:txBody>
                  <a:tcPr/>
                </a:tc>
                <a:extLst>
                  <a:ext uri="{0D108BD9-81ED-4DB2-BD59-A6C34878D82A}">
                    <a16:rowId xmlns="" xmlns:a16="http://schemas.microsoft.com/office/drawing/2014/main" val="3603358297"/>
                  </a:ext>
                </a:extLst>
              </a:tr>
              <a:tr h="370840">
                <a:tc>
                  <a:txBody>
                    <a:bodyPr/>
                    <a:lstStyle/>
                    <a:p>
                      <a:r>
                        <a:rPr lang="en-US" sz="1400" dirty="0" err="1"/>
                        <a:t>PMR</a:t>
                      </a:r>
                      <a:endParaRPr lang="pt-BR" sz="1400" dirty="0"/>
                    </a:p>
                  </a:txBody>
                  <a:tcPr/>
                </a:tc>
                <a:tc>
                  <a:txBody>
                    <a:bodyPr/>
                    <a:lstStyle/>
                    <a:p>
                      <a:r>
                        <a:rPr lang="en-US" sz="1400" dirty="0"/>
                        <a:t>Port mode: I/O vs </a:t>
                      </a:r>
                      <a:r>
                        <a:rPr lang="en-US" sz="1400" dirty="0" err="1"/>
                        <a:t>periph</a:t>
                      </a:r>
                      <a:r>
                        <a:rPr lang="en-US" sz="1400" dirty="0"/>
                        <a:t>.</a:t>
                      </a:r>
                      <a:endParaRPr lang="pt-BR" sz="1400" dirty="0"/>
                    </a:p>
                  </a:txBody>
                  <a:tcPr/>
                </a:tc>
                <a:extLst>
                  <a:ext uri="{0D108BD9-81ED-4DB2-BD59-A6C34878D82A}">
                    <a16:rowId xmlns="" xmlns:a16="http://schemas.microsoft.com/office/drawing/2014/main" val="1156109486"/>
                  </a:ext>
                </a:extLst>
              </a:tr>
            </a:tbl>
          </a:graphicData>
        </a:graphic>
      </p:graphicFrame>
      <p:sp>
        <p:nvSpPr>
          <p:cNvPr id="11" name="TextBox 10">
            <a:extLst>
              <a:ext uri="{FF2B5EF4-FFF2-40B4-BE49-F238E27FC236}">
                <a16:creationId xmlns="" xmlns:a16="http://schemas.microsoft.com/office/drawing/2014/main" id="{6CC30110-8661-49CF-96F6-E0B2D03F1FFB}"/>
              </a:ext>
            </a:extLst>
          </p:cNvPr>
          <p:cNvSpPr txBox="1"/>
          <p:nvPr/>
        </p:nvSpPr>
        <p:spPr>
          <a:xfrm>
            <a:off x="10331182" y="6013320"/>
            <a:ext cx="1428340" cy="307777"/>
          </a:xfrm>
          <a:prstGeom prst="rect">
            <a:avLst/>
          </a:prstGeom>
          <a:noFill/>
        </p:spPr>
        <p:txBody>
          <a:bodyPr wrap="none" rtlCol="0">
            <a:spAutoFit/>
          </a:bodyPr>
          <a:lstStyle/>
          <a:p>
            <a:r>
              <a:rPr lang="en-US" sz="1400" dirty="0"/>
              <a:t>source: Authors</a:t>
            </a:r>
            <a:endParaRPr lang="pt-BR" sz="1400" dirty="0"/>
          </a:p>
        </p:txBody>
      </p:sp>
      <p:pic>
        <p:nvPicPr>
          <p:cNvPr id="12" name="Picture 11">
            <a:extLst>
              <a:ext uri="{FF2B5EF4-FFF2-40B4-BE49-F238E27FC236}">
                <a16:creationId xmlns="" xmlns:a16="http://schemas.microsoft.com/office/drawing/2014/main" id="{FBBA1E35-D22E-4469-8D3D-448967E1A95D}"/>
              </a:ext>
            </a:extLst>
          </p:cNvPr>
          <p:cNvPicPr>
            <a:picLocks noChangeAspect="1"/>
          </p:cNvPicPr>
          <p:nvPr/>
        </p:nvPicPr>
        <p:blipFill>
          <a:blip r:embed="rId3"/>
          <a:stretch>
            <a:fillRect/>
          </a:stretch>
        </p:blipFill>
        <p:spPr>
          <a:xfrm>
            <a:off x="5159896" y="536903"/>
            <a:ext cx="6816933" cy="5830512"/>
          </a:xfrm>
          <a:prstGeom prst="rect">
            <a:avLst/>
          </a:prstGeom>
        </p:spPr>
      </p:pic>
    </p:spTree>
    <p:extLst>
      <p:ext uri="{BB962C8B-B14F-4D97-AF65-F5344CB8AC3E}">
        <p14:creationId xmlns:p14="http://schemas.microsoft.com/office/powerpoint/2010/main" val="387860115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gpio</a:t>
            </a:r>
            <a:r>
              <a:rPr lang="en-US" dirty="0"/>
              <a:t> case study – s7g2 i/o ports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4331856" cy="323678"/>
          </a:xfrm>
        </p:spPr>
        <p:txBody>
          <a:bodyPr/>
          <a:lstStyle/>
          <a:p>
            <a:pPr>
              <a:lnSpc>
                <a:spcPct val="150000"/>
              </a:lnSpc>
            </a:pPr>
            <a:r>
              <a:rPr lang="en-US" dirty="0"/>
              <a:t>Block diagram for an I/O pin</a:t>
            </a:r>
          </a:p>
        </p:txBody>
      </p:sp>
      <p:pic>
        <p:nvPicPr>
          <p:cNvPr id="8" name="Picture 7">
            <a:extLst>
              <a:ext uri="{FF2B5EF4-FFF2-40B4-BE49-F238E27FC236}">
                <a16:creationId xmlns="" xmlns:a16="http://schemas.microsoft.com/office/drawing/2014/main" id="{9794C326-F236-427A-BC5A-CC02331B24B4}"/>
              </a:ext>
            </a:extLst>
          </p:cNvPr>
          <p:cNvPicPr>
            <a:picLocks noChangeAspect="1"/>
          </p:cNvPicPr>
          <p:nvPr/>
        </p:nvPicPr>
        <p:blipFill>
          <a:blip r:embed="rId3"/>
          <a:stretch>
            <a:fillRect/>
          </a:stretch>
        </p:blipFill>
        <p:spPr>
          <a:xfrm>
            <a:off x="5303912" y="1077392"/>
            <a:ext cx="6150614" cy="5185967"/>
          </a:xfrm>
          <a:prstGeom prst="rect">
            <a:avLst/>
          </a:prstGeom>
        </p:spPr>
      </p:pic>
      <p:graphicFrame>
        <p:nvGraphicFramePr>
          <p:cNvPr id="9" name="Table 8">
            <a:extLst>
              <a:ext uri="{FF2B5EF4-FFF2-40B4-BE49-F238E27FC236}">
                <a16:creationId xmlns="" xmlns:a16="http://schemas.microsoft.com/office/drawing/2014/main" id="{EAE56B37-BF77-4201-98A9-3AB0B1BFCA6F}"/>
              </a:ext>
            </a:extLst>
          </p:cNvPr>
          <p:cNvGraphicFramePr>
            <a:graphicFrameLocks noGrp="1"/>
          </p:cNvGraphicFramePr>
          <p:nvPr>
            <p:extLst>
              <p:ext uri="{D42A27DB-BD31-4B8C-83A1-F6EECF244321}">
                <p14:modId xmlns:p14="http://schemas.microsoft.com/office/powerpoint/2010/main" val="1704163048"/>
              </p:ext>
            </p:extLst>
          </p:nvPr>
        </p:nvGraphicFramePr>
        <p:xfrm>
          <a:off x="498289" y="2587301"/>
          <a:ext cx="4572000" cy="3632200"/>
        </p:xfrm>
        <a:graphic>
          <a:graphicData uri="http://schemas.openxmlformats.org/drawingml/2006/table">
            <a:tbl>
              <a:tblPr firstRow="1" bandRow="1">
                <a:tableStyleId>{5C22544A-7EE6-4342-B048-85BDC9FD1C3A}</a:tableStyleId>
              </a:tblPr>
              <a:tblGrid>
                <a:gridCol w="762000">
                  <a:extLst>
                    <a:ext uri="{9D8B030D-6E8A-4147-A177-3AD203B41FA5}">
                      <a16:colId xmlns="" xmlns:a16="http://schemas.microsoft.com/office/drawing/2014/main" val="1756143549"/>
                    </a:ext>
                  </a:extLst>
                </a:gridCol>
                <a:gridCol w="1371600">
                  <a:extLst>
                    <a:ext uri="{9D8B030D-6E8A-4147-A177-3AD203B41FA5}">
                      <a16:colId xmlns="" xmlns:a16="http://schemas.microsoft.com/office/drawing/2014/main" val="439469141"/>
                    </a:ext>
                  </a:extLst>
                </a:gridCol>
                <a:gridCol w="228600">
                  <a:extLst>
                    <a:ext uri="{9D8B030D-6E8A-4147-A177-3AD203B41FA5}">
                      <a16:colId xmlns="" xmlns:a16="http://schemas.microsoft.com/office/drawing/2014/main" val="558071661"/>
                    </a:ext>
                  </a:extLst>
                </a:gridCol>
                <a:gridCol w="762000">
                  <a:extLst>
                    <a:ext uri="{9D8B030D-6E8A-4147-A177-3AD203B41FA5}">
                      <a16:colId xmlns="" xmlns:a16="http://schemas.microsoft.com/office/drawing/2014/main" val="1329534168"/>
                    </a:ext>
                  </a:extLst>
                </a:gridCol>
                <a:gridCol w="1447800">
                  <a:extLst>
                    <a:ext uri="{9D8B030D-6E8A-4147-A177-3AD203B41FA5}">
                      <a16:colId xmlns="" xmlns:a16="http://schemas.microsoft.com/office/drawing/2014/main" val="1388754577"/>
                    </a:ext>
                  </a:extLst>
                </a:gridCol>
              </a:tblGrid>
              <a:tr h="370840">
                <a:tc>
                  <a:txBody>
                    <a:bodyPr/>
                    <a:lstStyle/>
                    <a:p>
                      <a:r>
                        <a:rPr lang="en-US" sz="1600" dirty="0"/>
                        <a:t>Reg</a:t>
                      </a:r>
                      <a:endParaRPr lang="pt-BR" sz="1600" dirty="0"/>
                    </a:p>
                  </a:txBody>
                  <a:tcPr/>
                </a:tc>
                <a:tc>
                  <a:txBody>
                    <a:bodyPr/>
                    <a:lstStyle/>
                    <a:p>
                      <a:r>
                        <a:rPr lang="en-US" sz="1600" dirty="0"/>
                        <a:t>Description</a:t>
                      </a:r>
                      <a:endParaRPr lang="pt-BR" sz="1600" dirty="0"/>
                    </a:p>
                  </a:txBody>
                  <a:tcPr/>
                </a:tc>
                <a:tc>
                  <a:txBody>
                    <a:bodyPr/>
                    <a:lstStyle/>
                    <a:p>
                      <a:endParaRPr lang="pt-BR" sz="1600" dirty="0"/>
                    </a:p>
                  </a:txBody>
                  <a:tcPr/>
                </a:tc>
                <a:tc>
                  <a:txBody>
                    <a:bodyPr/>
                    <a:lstStyle/>
                    <a:p>
                      <a:r>
                        <a:rPr lang="en-US" sz="1600" dirty="0"/>
                        <a:t>Reg</a:t>
                      </a:r>
                      <a:endParaRPr lang="pt-BR" sz="1600" dirty="0"/>
                    </a:p>
                  </a:txBody>
                  <a:tcPr/>
                </a:tc>
                <a:tc>
                  <a:txBody>
                    <a:bodyPr/>
                    <a:lstStyle/>
                    <a:p>
                      <a:r>
                        <a:rPr lang="en-US" sz="1600" dirty="0"/>
                        <a:t>Description</a:t>
                      </a:r>
                      <a:endParaRPr lang="pt-BR" sz="1600" dirty="0"/>
                    </a:p>
                  </a:txBody>
                  <a:tcPr/>
                </a:tc>
                <a:extLst>
                  <a:ext uri="{0D108BD9-81ED-4DB2-BD59-A6C34878D82A}">
                    <a16:rowId xmlns="" xmlns:a16="http://schemas.microsoft.com/office/drawing/2014/main" val="2259243223"/>
                  </a:ext>
                </a:extLst>
              </a:tr>
              <a:tr h="370840">
                <a:tc>
                  <a:txBody>
                    <a:bodyPr/>
                    <a:lstStyle/>
                    <a:p>
                      <a:r>
                        <a:rPr lang="en-US" sz="1400" dirty="0"/>
                        <a:t>PCR</a:t>
                      </a:r>
                      <a:endParaRPr lang="pt-BR" sz="1400" dirty="0"/>
                    </a:p>
                  </a:txBody>
                  <a:tcPr/>
                </a:tc>
                <a:tc>
                  <a:txBody>
                    <a:bodyPr/>
                    <a:lstStyle/>
                    <a:p>
                      <a:r>
                        <a:rPr lang="en-US" sz="1400" dirty="0"/>
                        <a:t>Pull-up control</a:t>
                      </a:r>
                      <a:endParaRPr lang="pt-BR" sz="1400" dirty="0"/>
                    </a:p>
                  </a:txBody>
                  <a:tcPr/>
                </a:tc>
                <a:tc>
                  <a:txBody>
                    <a:bodyPr/>
                    <a:lstStyle/>
                    <a:p>
                      <a:endParaRPr lang="pt-BR" sz="1400" dirty="0"/>
                    </a:p>
                  </a:txBody>
                  <a:tcPr/>
                </a:tc>
                <a:tc>
                  <a:txBody>
                    <a:bodyPr/>
                    <a:lstStyle/>
                    <a:p>
                      <a:r>
                        <a:rPr lang="en-US" sz="1400" dirty="0" err="1"/>
                        <a:t>PODR</a:t>
                      </a:r>
                      <a:endParaRPr lang="pt-BR" sz="1400" dirty="0"/>
                    </a:p>
                  </a:txBody>
                  <a:tcPr/>
                </a:tc>
                <a:tc>
                  <a:txBody>
                    <a:bodyPr/>
                    <a:lstStyle/>
                    <a:p>
                      <a:r>
                        <a:rPr lang="en-US" sz="1400" dirty="0"/>
                        <a:t>Port output data</a:t>
                      </a:r>
                      <a:endParaRPr lang="pt-BR" sz="1400" dirty="0"/>
                    </a:p>
                  </a:txBody>
                  <a:tcPr/>
                </a:tc>
                <a:extLst>
                  <a:ext uri="{0D108BD9-81ED-4DB2-BD59-A6C34878D82A}">
                    <a16:rowId xmlns="" xmlns:a16="http://schemas.microsoft.com/office/drawing/2014/main" val="3595128437"/>
                  </a:ext>
                </a:extLst>
              </a:tr>
              <a:tr h="370840">
                <a:tc>
                  <a:txBody>
                    <a:bodyPr/>
                    <a:lstStyle/>
                    <a:p>
                      <a:r>
                        <a:rPr lang="en-US" sz="1400" dirty="0"/>
                        <a:t>PDR</a:t>
                      </a:r>
                      <a:endParaRPr lang="pt-BR" sz="1400" dirty="0"/>
                    </a:p>
                  </a:txBody>
                  <a:tcPr/>
                </a:tc>
                <a:tc>
                  <a:txBody>
                    <a:bodyPr/>
                    <a:lstStyle/>
                    <a:p>
                      <a:r>
                        <a:rPr lang="en-US" sz="1400" dirty="0"/>
                        <a:t>Port direction</a:t>
                      </a:r>
                      <a:endParaRPr lang="pt-BR" sz="1400" dirty="0"/>
                    </a:p>
                  </a:txBody>
                  <a:tcPr/>
                </a:tc>
                <a:tc>
                  <a:txBody>
                    <a:bodyPr/>
                    <a:lstStyle/>
                    <a:p>
                      <a:endParaRPr lang="pt-BR" sz="1400" dirty="0"/>
                    </a:p>
                  </a:txBody>
                  <a:tcPr/>
                </a:tc>
                <a:tc>
                  <a:txBody>
                    <a:bodyPr/>
                    <a:lstStyle/>
                    <a:p>
                      <a:r>
                        <a:rPr lang="en-US" sz="1400" dirty="0" err="1"/>
                        <a:t>PSEL</a:t>
                      </a:r>
                      <a:endParaRPr lang="pt-BR" sz="1400" dirty="0"/>
                    </a:p>
                  </a:txBody>
                  <a:tcPr/>
                </a:tc>
                <a:tc>
                  <a:txBody>
                    <a:bodyPr/>
                    <a:lstStyle/>
                    <a:p>
                      <a:r>
                        <a:rPr lang="en-US" sz="1400" dirty="0"/>
                        <a:t>Peripheral sel.</a:t>
                      </a:r>
                      <a:endParaRPr lang="pt-BR" sz="1400" dirty="0"/>
                    </a:p>
                  </a:txBody>
                  <a:tcPr/>
                </a:tc>
                <a:extLst>
                  <a:ext uri="{0D108BD9-81ED-4DB2-BD59-A6C34878D82A}">
                    <a16:rowId xmlns="" xmlns:a16="http://schemas.microsoft.com/office/drawing/2014/main" val="2884441628"/>
                  </a:ext>
                </a:extLst>
              </a:tr>
              <a:tr h="370840">
                <a:tc>
                  <a:txBody>
                    <a:bodyPr/>
                    <a:lstStyle/>
                    <a:p>
                      <a:r>
                        <a:rPr lang="en-US" sz="1400" dirty="0"/>
                        <a:t>DSCR</a:t>
                      </a:r>
                      <a:endParaRPr lang="pt-BR" sz="1400" dirty="0"/>
                    </a:p>
                  </a:txBody>
                  <a:tcPr/>
                </a:tc>
                <a:tc>
                  <a:txBody>
                    <a:bodyPr/>
                    <a:lstStyle/>
                    <a:p>
                      <a:r>
                        <a:rPr lang="en-US" sz="1400" dirty="0"/>
                        <a:t>Drive </a:t>
                      </a:r>
                      <a:r>
                        <a:rPr lang="en-US" sz="1400" dirty="0" err="1"/>
                        <a:t>capabil</a:t>
                      </a:r>
                      <a:r>
                        <a:rPr lang="en-US" sz="1400" dirty="0"/>
                        <a:t>.</a:t>
                      </a:r>
                      <a:endParaRPr lang="pt-BR" sz="1400" dirty="0"/>
                    </a:p>
                  </a:txBody>
                  <a:tcPr/>
                </a:tc>
                <a:tc>
                  <a:txBody>
                    <a:bodyPr/>
                    <a:lstStyle/>
                    <a:p>
                      <a:endParaRPr lang="pt-BR" sz="1400" dirty="0"/>
                    </a:p>
                  </a:txBody>
                  <a:tcPr/>
                </a:tc>
                <a:tc>
                  <a:txBody>
                    <a:bodyPr/>
                    <a:lstStyle/>
                    <a:p>
                      <a:r>
                        <a:rPr kumimoji="1" lang="en-US" sz="1400" kern="1200" dirty="0" err="1">
                          <a:solidFill>
                            <a:schemeClr val="dk1"/>
                          </a:solidFill>
                          <a:latin typeface="+mn-lt"/>
                          <a:ea typeface="+mn-ea"/>
                          <a:cs typeface="+mn-cs"/>
                        </a:rPr>
                        <a:t>PIDR</a:t>
                      </a:r>
                      <a:endParaRPr kumimoji="1" lang="pt-BR" sz="1400" kern="1200" dirty="0">
                        <a:solidFill>
                          <a:schemeClr val="dk1"/>
                        </a:solidFill>
                        <a:latin typeface="+mn-lt"/>
                        <a:ea typeface="+mn-ea"/>
                        <a:cs typeface="+mn-cs"/>
                      </a:endParaRPr>
                    </a:p>
                  </a:txBody>
                  <a:tcPr/>
                </a:tc>
                <a:tc>
                  <a:txBody>
                    <a:bodyPr/>
                    <a:lstStyle/>
                    <a:p>
                      <a:r>
                        <a:rPr kumimoji="1" lang="en-US" sz="1400" kern="1200" dirty="0">
                          <a:solidFill>
                            <a:schemeClr val="dk1"/>
                          </a:solidFill>
                          <a:latin typeface="+mn-lt"/>
                          <a:ea typeface="+mn-ea"/>
                          <a:cs typeface="+mn-cs"/>
                        </a:rPr>
                        <a:t>Port input data</a:t>
                      </a:r>
                      <a:endParaRPr kumimoji="1" lang="pt-BR" sz="1400" kern="1200" dirty="0">
                        <a:solidFill>
                          <a:schemeClr val="dk1"/>
                        </a:solidFill>
                        <a:latin typeface="+mn-lt"/>
                        <a:ea typeface="+mn-ea"/>
                        <a:cs typeface="+mn-cs"/>
                      </a:endParaRPr>
                    </a:p>
                  </a:txBody>
                  <a:tcPr/>
                </a:tc>
                <a:extLst>
                  <a:ext uri="{0D108BD9-81ED-4DB2-BD59-A6C34878D82A}">
                    <a16:rowId xmlns="" xmlns:a16="http://schemas.microsoft.com/office/drawing/2014/main" val="3603358297"/>
                  </a:ext>
                </a:extLst>
              </a:tr>
              <a:tr h="370840">
                <a:tc>
                  <a:txBody>
                    <a:bodyPr/>
                    <a:lstStyle/>
                    <a:p>
                      <a:r>
                        <a:rPr lang="en-US" sz="1200" dirty="0" err="1"/>
                        <a:t>NCODR</a:t>
                      </a:r>
                      <a:endParaRPr lang="pt-BR" sz="1400" dirty="0"/>
                    </a:p>
                  </a:txBody>
                  <a:tcPr/>
                </a:tc>
                <a:tc>
                  <a:txBody>
                    <a:bodyPr/>
                    <a:lstStyle/>
                    <a:p>
                      <a:r>
                        <a:rPr lang="en-US" sz="1400" dirty="0"/>
                        <a:t>open-drain </a:t>
                      </a:r>
                      <a:r>
                        <a:rPr lang="en-US" sz="1400" dirty="0" err="1"/>
                        <a:t>ctr</a:t>
                      </a:r>
                      <a:endParaRPr lang="pt-BR" sz="1400" dirty="0"/>
                    </a:p>
                  </a:txBody>
                  <a:tcPr/>
                </a:tc>
                <a:tc>
                  <a:txBody>
                    <a:bodyPr/>
                    <a:lstStyle/>
                    <a:p>
                      <a:endParaRPr lang="pt-BR" sz="1400" dirty="0"/>
                    </a:p>
                  </a:txBody>
                  <a:tcPr/>
                </a:tc>
                <a:tc>
                  <a:txBody>
                    <a:bodyPr/>
                    <a:lstStyle/>
                    <a:p>
                      <a:r>
                        <a:rPr lang="en-US" sz="1400" dirty="0" err="1"/>
                        <a:t>ISEL</a:t>
                      </a:r>
                      <a:endParaRPr lang="pt-BR" sz="1400" dirty="0"/>
                    </a:p>
                  </a:txBody>
                  <a:tcPr/>
                </a:tc>
                <a:tc>
                  <a:txBody>
                    <a:bodyPr/>
                    <a:lstStyle/>
                    <a:p>
                      <a:r>
                        <a:rPr lang="en-US" sz="1400" dirty="0"/>
                        <a:t>interrupt enable</a:t>
                      </a:r>
                      <a:endParaRPr lang="pt-BR" sz="1400" dirty="0"/>
                    </a:p>
                  </a:txBody>
                  <a:tcPr/>
                </a:tc>
                <a:extLst>
                  <a:ext uri="{0D108BD9-81ED-4DB2-BD59-A6C34878D82A}">
                    <a16:rowId xmlns="" xmlns:a16="http://schemas.microsoft.com/office/drawing/2014/main" val="1156109486"/>
                  </a:ext>
                </a:extLst>
              </a:tr>
              <a:tr h="370840">
                <a:tc>
                  <a:txBody>
                    <a:bodyPr/>
                    <a:lstStyle/>
                    <a:p>
                      <a:r>
                        <a:rPr lang="en-US" sz="1400" dirty="0" err="1"/>
                        <a:t>EOSR</a:t>
                      </a:r>
                      <a:endParaRPr lang="pt-BR" sz="1400" dirty="0"/>
                    </a:p>
                  </a:txBody>
                  <a:tcPr/>
                </a:tc>
                <a:tc>
                  <a:txBody>
                    <a:bodyPr/>
                    <a:lstStyle/>
                    <a:p>
                      <a:r>
                        <a:rPr lang="en-US" sz="1400" dirty="0" err="1"/>
                        <a:t>evt</a:t>
                      </a:r>
                      <a:r>
                        <a:rPr lang="en-US" sz="1400" dirty="0"/>
                        <a:t> output set</a:t>
                      </a:r>
                      <a:endParaRPr lang="pt-BR" sz="1400" dirty="0"/>
                    </a:p>
                  </a:txBody>
                  <a:tcPr/>
                </a:tc>
                <a:tc>
                  <a:txBody>
                    <a:bodyPr/>
                    <a:lstStyle/>
                    <a:p>
                      <a:endParaRPr lang="pt-BR" sz="1400" dirty="0"/>
                    </a:p>
                  </a:txBody>
                  <a:tcPr/>
                </a:tc>
                <a:tc>
                  <a:txBody>
                    <a:bodyPr/>
                    <a:lstStyle/>
                    <a:p>
                      <a:r>
                        <a:rPr lang="en-US" sz="1400" dirty="0" err="1"/>
                        <a:t>ASEL</a:t>
                      </a:r>
                      <a:endParaRPr lang="pt-BR" sz="1400" dirty="0"/>
                    </a:p>
                  </a:txBody>
                  <a:tcPr/>
                </a:tc>
                <a:tc>
                  <a:txBody>
                    <a:bodyPr/>
                    <a:lstStyle/>
                    <a:p>
                      <a:r>
                        <a:rPr lang="en-US" sz="1400" dirty="0"/>
                        <a:t>analog select</a:t>
                      </a:r>
                      <a:endParaRPr lang="pt-BR" sz="1400" dirty="0"/>
                    </a:p>
                  </a:txBody>
                  <a:tcPr/>
                </a:tc>
                <a:extLst>
                  <a:ext uri="{0D108BD9-81ED-4DB2-BD59-A6C34878D82A}">
                    <a16:rowId xmlns="" xmlns:a16="http://schemas.microsoft.com/office/drawing/2014/main" val="962786407"/>
                  </a:ext>
                </a:extLst>
              </a:tr>
              <a:tr h="370840">
                <a:tc>
                  <a:txBody>
                    <a:bodyPr/>
                    <a:lstStyle/>
                    <a:p>
                      <a:r>
                        <a:rPr lang="en-US" sz="1400" dirty="0" err="1"/>
                        <a:t>EORR</a:t>
                      </a:r>
                      <a:endParaRPr lang="pt-BR" sz="1400" dirty="0"/>
                    </a:p>
                  </a:txBody>
                  <a:tcPr/>
                </a:tc>
                <a:tc>
                  <a:txBody>
                    <a:bodyPr/>
                    <a:lstStyle/>
                    <a:p>
                      <a:r>
                        <a:rPr lang="en-US" sz="1400" dirty="0"/>
                        <a:t>event output reset</a:t>
                      </a:r>
                      <a:endParaRPr lang="pt-BR" sz="1400" dirty="0"/>
                    </a:p>
                  </a:txBody>
                  <a:tcPr/>
                </a:tc>
                <a:tc>
                  <a:txBody>
                    <a:bodyPr/>
                    <a:lstStyle/>
                    <a:p>
                      <a:endParaRPr lang="pt-BR" sz="1400" dirty="0"/>
                    </a:p>
                  </a:txBody>
                  <a:tcPr/>
                </a:tc>
                <a:tc>
                  <a:txBody>
                    <a:bodyPr/>
                    <a:lstStyle/>
                    <a:p>
                      <a:r>
                        <a:rPr lang="en-US" sz="1400" dirty="0" err="1"/>
                        <a:t>PMR</a:t>
                      </a:r>
                      <a:endParaRPr lang="pt-BR" sz="1400" dirty="0"/>
                    </a:p>
                  </a:txBody>
                  <a:tcPr/>
                </a:tc>
                <a:tc>
                  <a:txBody>
                    <a:bodyPr/>
                    <a:lstStyle/>
                    <a:p>
                      <a:r>
                        <a:rPr lang="en-US" sz="1400" dirty="0"/>
                        <a:t>Port mode:</a:t>
                      </a:r>
                      <a:br>
                        <a:rPr lang="en-US" sz="1400" dirty="0"/>
                      </a:br>
                      <a:r>
                        <a:rPr lang="en-US" sz="1400" dirty="0"/>
                        <a:t>I/O vs </a:t>
                      </a:r>
                      <a:r>
                        <a:rPr lang="en-US" sz="1400" dirty="0" err="1"/>
                        <a:t>periph</a:t>
                      </a:r>
                      <a:r>
                        <a:rPr lang="en-US" sz="1400" dirty="0"/>
                        <a:t>.</a:t>
                      </a:r>
                      <a:endParaRPr lang="pt-BR" sz="1400" dirty="0"/>
                    </a:p>
                  </a:txBody>
                  <a:tcPr/>
                </a:tc>
                <a:extLst>
                  <a:ext uri="{0D108BD9-81ED-4DB2-BD59-A6C34878D82A}">
                    <a16:rowId xmlns="" xmlns:a16="http://schemas.microsoft.com/office/drawing/2014/main" val="611373237"/>
                  </a:ext>
                </a:extLst>
              </a:tr>
              <a:tr h="370840">
                <a:tc>
                  <a:txBody>
                    <a:bodyPr/>
                    <a:lstStyle/>
                    <a:p>
                      <a:r>
                        <a:rPr lang="en-US" sz="1400" dirty="0" err="1"/>
                        <a:t>POSR</a:t>
                      </a:r>
                      <a:endParaRPr lang="pt-BR" sz="1400" dirty="0"/>
                    </a:p>
                  </a:txBody>
                  <a:tcPr/>
                </a:tc>
                <a:tc>
                  <a:txBody>
                    <a:bodyPr/>
                    <a:lstStyle/>
                    <a:p>
                      <a:r>
                        <a:rPr lang="en-US" sz="1400" dirty="0"/>
                        <a:t>port output set</a:t>
                      </a:r>
                      <a:endParaRPr lang="pt-BR" sz="1400" dirty="0"/>
                    </a:p>
                  </a:txBody>
                  <a:tcPr/>
                </a:tc>
                <a:tc>
                  <a:txBody>
                    <a:bodyPr/>
                    <a:lstStyle/>
                    <a:p>
                      <a:endParaRPr lang="pt-BR" sz="1400" dirty="0"/>
                    </a:p>
                  </a:txBody>
                  <a:tcPr/>
                </a:tc>
                <a:tc>
                  <a:txBody>
                    <a:bodyPr/>
                    <a:lstStyle/>
                    <a:p>
                      <a:r>
                        <a:rPr lang="en-US" sz="1400" dirty="0" err="1"/>
                        <a:t>EIDR</a:t>
                      </a:r>
                      <a:endParaRPr lang="pt-BR" sz="1400" dirty="0"/>
                    </a:p>
                  </a:txBody>
                  <a:tcPr/>
                </a:tc>
                <a:tc>
                  <a:txBody>
                    <a:bodyPr/>
                    <a:lstStyle/>
                    <a:p>
                      <a:r>
                        <a:rPr lang="en-US" sz="1400" dirty="0"/>
                        <a:t>event input data</a:t>
                      </a:r>
                      <a:endParaRPr lang="pt-BR" sz="1400" dirty="0"/>
                    </a:p>
                  </a:txBody>
                  <a:tcPr/>
                </a:tc>
                <a:extLst>
                  <a:ext uri="{0D108BD9-81ED-4DB2-BD59-A6C34878D82A}">
                    <a16:rowId xmlns="" xmlns:a16="http://schemas.microsoft.com/office/drawing/2014/main" val="675840445"/>
                  </a:ext>
                </a:extLst>
              </a:tr>
              <a:tr h="370840">
                <a:tc>
                  <a:txBody>
                    <a:bodyPr/>
                    <a:lstStyle/>
                    <a:p>
                      <a:r>
                        <a:rPr lang="en-US" sz="1400" dirty="0" err="1"/>
                        <a:t>PORR</a:t>
                      </a:r>
                      <a:endParaRPr lang="pt-BR" sz="1400" dirty="0"/>
                    </a:p>
                  </a:txBody>
                  <a:tcPr/>
                </a:tc>
                <a:tc>
                  <a:txBody>
                    <a:bodyPr/>
                    <a:lstStyle/>
                    <a:p>
                      <a:r>
                        <a:rPr lang="en-US" sz="1400" dirty="0"/>
                        <a:t>port output reset</a:t>
                      </a:r>
                      <a:endParaRPr lang="pt-BR" sz="1400" dirty="0"/>
                    </a:p>
                  </a:txBody>
                  <a:tcPr/>
                </a:tc>
                <a:tc>
                  <a:txBody>
                    <a:bodyPr/>
                    <a:lstStyle/>
                    <a:p>
                      <a:endParaRPr lang="pt-BR" sz="1400" dirty="0"/>
                    </a:p>
                  </a:txBody>
                  <a:tcPr/>
                </a:tc>
                <a:tc>
                  <a:txBody>
                    <a:bodyPr/>
                    <a:lstStyle/>
                    <a:p>
                      <a:r>
                        <a:rPr lang="en-US" sz="1400" dirty="0" err="1"/>
                        <a:t>EOF</a:t>
                      </a:r>
                      <a:r>
                        <a:rPr lang="en-US" sz="1400" dirty="0"/>
                        <a:t>/</a:t>
                      </a:r>
                      <a:br>
                        <a:rPr lang="en-US" sz="1400" dirty="0"/>
                      </a:br>
                      <a:r>
                        <a:rPr lang="en-US" sz="1400" dirty="0" err="1"/>
                        <a:t>EOR</a:t>
                      </a:r>
                      <a:endParaRPr lang="pt-BR" sz="1400" dirty="0"/>
                    </a:p>
                  </a:txBody>
                  <a:tcPr/>
                </a:tc>
                <a:tc>
                  <a:txBody>
                    <a:bodyPr/>
                    <a:lstStyle/>
                    <a:p>
                      <a:r>
                        <a:rPr lang="en-US" sz="1400" dirty="0"/>
                        <a:t>event on falling/</a:t>
                      </a:r>
                      <a:br>
                        <a:rPr lang="en-US" sz="1400" dirty="0"/>
                      </a:br>
                      <a:r>
                        <a:rPr lang="en-US" sz="1400" dirty="0"/>
                        <a:t>rising edge</a:t>
                      </a:r>
                      <a:endParaRPr lang="pt-BR" sz="1400" dirty="0"/>
                    </a:p>
                  </a:txBody>
                  <a:tcPr/>
                </a:tc>
                <a:extLst>
                  <a:ext uri="{0D108BD9-81ED-4DB2-BD59-A6C34878D82A}">
                    <a16:rowId xmlns="" xmlns:a16="http://schemas.microsoft.com/office/drawing/2014/main" val="133295119"/>
                  </a:ext>
                </a:extLst>
              </a:tr>
            </a:tbl>
          </a:graphicData>
        </a:graphic>
      </p:graphicFrame>
      <p:sp>
        <p:nvSpPr>
          <p:cNvPr id="13" name="TextBox 12">
            <a:extLst>
              <a:ext uri="{FF2B5EF4-FFF2-40B4-BE49-F238E27FC236}">
                <a16:creationId xmlns="" xmlns:a16="http://schemas.microsoft.com/office/drawing/2014/main" id="{4599E780-7DEC-45C1-9388-BD1EEE935B94}"/>
              </a:ext>
            </a:extLst>
          </p:cNvPr>
          <p:cNvSpPr txBox="1"/>
          <p:nvPr/>
        </p:nvSpPr>
        <p:spPr>
          <a:xfrm>
            <a:off x="7093384" y="764094"/>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4"/>
              </a:rPr>
              <a:t>Manual</a:t>
            </a:r>
            <a:endParaRPr lang="pt-BR" sz="1400" dirty="0"/>
          </a:p>
        </p:txBody>
      </p:sp>
    </p:spTree>
    <p:extLst>
      <p:ext uri="{BB962C8B-B14F-4D97-AF65-F5344CB8AC3E}">
        <p14:creationId xmlns:p14="http://schemas.microsoft.com/office/powerpoint/2010/main" val="56769147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5.5 – low-power drivers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3827800" cy="3319370"/>
          </a:xfrm>
        </p:spPr>
        <p:txBody>
          <a:bodyPr/>
          <a:lstStyle/>
          <a:p>
            <a:pPr>
              <a:lnSpc>
                <a:spcPct val="150000"/>
              </a:lnSpc>
            </a:pPr>
            <a:r>
              <a:rPr lang="en-US" dirty="0"/>
              <a:t>When a device connected to an output pin has low input current requirements (low typically means below 1 mA) then it can be directly connected to the I/O pin.</a:t>
            </a:r>
          </a:p>
          <a:p>
            <a:pPr>
              <a:lnSpc>
                <a:spcPct val="150000"/>
              </a:lnSpc>
            </a:pPr>
            <a:r>
              <a:rPr lang="en-US" dirty="0"/>
              <a:t>Example: the Renesas Development Kit for S7G2 has an audio amplifier and a speaker connector. </a:t>
            </a:r>
          </a:p>
          <a:p>
            <a:pPr>
              <a:lnSpc>
                <a:spcPct val="150000"/>
              </a:lnSpc>
            </a:pPr>
            <a:r>
              <a:rPr lang="en-US" dirty="0"/>
              <a:t>This audio amplifier is controlled</a:t>
            </a:r>
            <a:br>
              <a:rPr lang="en-US" dirty="0"/>
            </a:br>
            <a:r>
              <a:rPr lang="en-US" dirty="0"/>
              <a:t>by an output pin:</a:t>
            </a:r>
          </a:p>
          <a:p>
            <a:pPr lvl="1">
              <a:lnSpc>
                <a:spcPct val="150000"/>
              </a:lnSpc>
            </a:pPr>
            <a:r>
              <a:rPr lang="en-US" dirty="0"/>
              <a:t>P902 is an I/O pin of the S7G2 microcontroller that controls if </a:t>
            </a:r>
            <a:br>
              <a:rPr lang="en-US" dirty="0"/>
            </a:br>
            <a:r>
              <a:rPr lang="en-US" dirty="0"/>
              <a:t>the amplifier is enabled or not.</a:t>
            </a:r>
          </a:p>
          <a:p>
            <a:pPr>
              <a:lnSpc>
                <a:spcPct val="150000"/>
              </a:lnSpc>
            </a:pPr>
            <a:endParaRPr lang="en-US" dirty="0"/>
          </a:p>
        </p:txBody>
      </p:sp>
      <p:sp>
        <p:nvSpPr>
          <p:cNvPr id="10" name="TextBox 9">
            <a:extLst>
              <a:ext uri="{FF2B5EF4-FFF2-40B4-BE49-F238E27FC236}">
                <a16:creationId xmlns="" xmlns:a16="http://schemas.microsoft.com/office/drawing/2014/main" id="{4A93D840-49DA-4CD1-B29D-3423A34D0E5C}"/>
              </a:ext>
            </a:extLst>
          </p:cNvPr>
          <p:cNvSpPr txBox="1"/>
          <p:nvPr/>
        </p:nvSpPr>
        <p:spPr>
          <a:xfrm>
            <a:off x="6192897" y="5949593"/>
            <a:ext cx="5534079" cy="307777"/>
          </a:xfrm>
          <a:prstGeom prst="rect">
            <a:avLst/>
          </a:prstGeom>
          <a:noFill/>
        </p:spPr>
        <p:txBody>
          <a:bodyPr wrap="none" rtlCol="0">
            <a:spAutoFit/>
          </a:bodyPr>
          <a:lstStyle/>
          <a:p>
            <a:r>
              <a:rPr lang="en-US" sz="1400" dirty="0"/>
              <a:t>source: Renesas Development Kit </a:t>
            </a:r>
            <a:r>
              <a:rPr lang="en-US" sz="1400" dirty="0" err="1"/>
              <a:t>S7G2</a:t>
            </a:r>
            <a:r>
              <a:rPr lang="en-US" sz="1400" dirty="0"/>
              <a:t> (DK-</a:t>
            </a:r>
            <a:r>
              <a:rPr lang="en-US" sz="1400" dirty="0" err="1"/>
              <a:t>S7G2</a:t>
            </a:r>
            <a:r>
              <a:rPr lang="en-US" sz="1400" dirty="0"/>
              <a:t>) User’s Manual</a:t>
            </a:r>
            <a:endParaRPr lang="pt-BR" sz="1400" b="1" dirty="0"/>
          </a:p>
        </p:txBody>
      </p:sp>
      <p:pic>
        <p:nvPicPr>
          <p:cNvPr id="11" name="Picture 10">
            <a:extLst>
              <a:ext uri="{FF2B5EF4-FFF2-40B4-BE49-F238E27FC236}">
                <a16:creationId xmlns="" xmlns:a16="http://schemas.microsoft.com/office/drawing/2014/main" id="{D56FDC8C-67D9-42B5-B942-6431D54992AA}"/>
              </a:ext>
            </a:extLst>
          </p:cNvPr>
          <p:cNvPicPr>
            <a:picLocks noChangeAspect="1"/>
          </p:cNvPicPr>
          <p:nvPr/>
        </p:nvPicPr>
        <p:blipFill>
          <a:blip r:embed="rId3"/>
          <a:stretch>
            <a:fillRect/>
          </a:stretch>
        </p:blipFill>
        <p:spPr>
          <a:xfrm>
            <a:off x="4588747" y="2780928"/>
            <a:ext cx="7135253" cy="3135294"/>
          </a:xfrm>
          <a:prstGeom prst="rect">
            <a:avLst/>
          </a:prstGeom>
        </p:spPr>
      </p:pic>
    </p:spTree>
    <p:extLst>
      <p:ext uri="{BB962C8B-B14F-4D97-AF65-F5344CB8AC3E}">
        <p14:creationId xmlns:p14="http://schemas.microsoft.com/office/powerpoint/2010/main" val="564076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a:t>home Automation</a:t>
            </a:r>
            <a:endParaRPr kumimoji="1" lang="en-US" dirty="0"/>
          </a:p>
        </p:txBody>
      </p:sp>
      <p:pic>
        <p:nvPicPr>
          <p:cNvPr id="10" name="Picture 2" descr="Smart Home, Home, Technology, Multimedia, Smartphone">
            <a:extLst>
              <a:ext uri="{FF2B5EF4-FFF2-40B4-BE49-F238E27FC236}">
                <a16:creationId xmlns="" xmlns:a16="http://schemas.microsoft.com/office/drawing/2014/main" id="{B75DA3FD-F1F9-4DA9-9B8E-5DAE20AC7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895" y="1268760"/>
            <a:ext cx="6920671" cy="489493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FF162A36-13A7-409F-9ABC-F299D56697BB}"/>
              </a:ext>
            </a:extLst>
          </p:cNvPr>
          <p:cNvSpPr txBox="1"/>
          <p:nvPr/>
        </p:nvSpPr>
        <p:spPr>
          <a:xfrm>
            <a:off x="2423592" y="5855916"/>
            <a:ext cx="2240806" cy="307777"/>
          </a:xfrm>
          <a:prstGeom prst="rect">
            <a:avLst/>
          </a:prstGeom>
          <a:noFill/>
        </p:spPr>
        <p:txBody>
          <a:bodyPr wrap="none" rtlCol="0">
            <a:spAutoFit/>
          </a:bodyPr>
          <a:lstStyle/>
          <a:p>
            <a:r>
              <a:rPr lang="en-US" sz="1400" dirty="0"/>
              <a:t>source: </a:t>
            </a:r>
            <a:r>
              <a:rPr lang="en-US" sz="1400" dirty="0" err="1"/>
              <a:t>pixabay.com</a:t>
            </a:r>
            <a:r>
              <a:rPr lang="en-US" sz="1400" dirty="0"/>
              <a:t> (CC)</a:t>
            </a:r>
            <a:endParaRPr lang="pt-BR" sz="1400" dirty="0"/>
          </a:p>
        </p:txBody>
      </p:sp>
    </p:spTree>
    <p:extLst>
      <p:ext uri="{BB962C8B-B14F-4D97-AF65-F5344CB8AC3E}">
        <p14:creationId xmlns:p14="http://schemas.microsoft.com/office/powerpoint/2010/main" val="146597888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low-power drivers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6924144" cy="6171433"/>
          </a:xfrm>
        </p:spPr>
        <p:txBody>
          <a:bodyPr/>
          <a:lstStyle/>
          <a:p>
            <a:pPr>
              <a:lnSpc>
                <a:spcPct val="150000"/>
              </a:lnSpc>
            </a:pPr>
            <a:r>
              <a:rPr lang="en-US" dirty="0"/>
              <a:t>In the case of a small LED, which typically requires current around 2 to 5 mA to light up, a limited number can still be connected directly to output pins. </a:t>
            </a:r>
          </a:p>
          <a:p>
            <a:pPr>
              <a:lnSpc>
                <a:spcPct val="150000"/>
              </a:lnSpc>
            </a:pPr>
            <a:r>
              <a:rPr lang="en-US" dirty="0"/>
              <a:t>The S7G2 MCU has the same source and sink capability, meaning that an output pin configured for middle drive capacity can source 4mA when its output is high and can sink 4mA when its output is low.</a:t>
            </a:r>
          </a:p>
          <a:p>
            <a:pPr>
              <a:lnSpc>
                <a:spcPct val="150000"/>
              </a:lnSpc>
            </a:pPr>
            <a:r>
              <a:rPr lang="en-US" dirty="0"/>
              <a:t>This symmetry is not a rule, many digital logic ICs are capable to sink much higher currents than to source them. Hence, quite often, devices such as LEDs are turned on by an output pin sinking current, i.e. with a logic level 0. </a:t>
            </a:r>
          </a:p>
          <a:p>
            <a:pPr>
              <a:lnSpc>
                <a:spcPct val="150000"/>
              </a:lnSpc>
            </a:pPr>
            <a:endParaRPr lang="en-US" dirty="0"/>
          </a:p>
        </p:txBody>
      </p:sp>
      <p:pic>
        <p:nvPicPr>
          <p:cNvPr id="6" name="Picture 5">
            <a:extLst>
              <a:ext uri="{FF2B5EF4-FFF2-40B4-BE49-F238E27FC236}">
                <a16:creationId xmlns="" xmlns:a16="http://schemas.microsoft.com/office/drawing/2014/main" id="{269907DA-B783-4204-9427-9F9C37E19758}"/>
              </a:ext>
            </a:extLst>
          </p:cNvPr>
          <p:cNvPicPr>
            <a:picLocks noChangeAspect="1"/>
          </p:cNvPicPr>
          <p:nvPr/>
        </p:nvPicPr>
        <p:blipFill>
          <a:blip r:embed="rId3"/>
          <a:stretch>
            <a:fillRect/>
          </a:stretch>
        </p:blipFill>
        <p:spPr>
          <a:xfrm>
            <a:off x="9048328" y="609538"/>
            <a:ext cx="2334750" cy="4224463"/>
          </a:xfrm>
          <a:prstGeom prst="rect">
            <a:avLst/>
          </a:prstGeom>
        </p:spPr>
      </p:pic>
      <p:sp>
        <p:nvSpPr>
          <p:cNvPr id="8" name="TextBox 7">
            <a:extLst>
              <a:ext uri="{FF2B5EF4-FFF2-40B4-BE49-F238E27FC236}">
                <a16:creationId xmlns="" xmlns:a16="http://schemas.microsoft.com/office/drawing/2014/main" id="{4CC7A67F-A9F7-4D14-B5EB-E0A95FBA25BE}"/>
              </a:ext>
            </a:extLst>
          </p:cNvPr>
          <p:cNvSpPr txBox="1"/>
          <p:nvPr/>
        </p:nvSpPr>
        <p:spPr>
          <a:xfrm>
            <a:off x="8681697" y="5085184"/>
            <a:ext cx="2701381" cy="584775"/>
          </a:xfrm>
          <a:prstGeom prst="rect">
            <a:avLst/>
          </a:prstGeom>
          <a:noFill/>
        </p:spPr>
        <p:txBody>
          <a:bodyPr wrap="none" rtlCol="0">
            <a:spAutoFit/>
          </a:bodyPr>
          <a:lstStyle/>
          <a:p>
            <a:r>
              <a:rPr lang="en-US" sz="1600" dirty="0" err="1"/>
              <a:t>P6.0</a:t>
            </a:r>
            <a:r>
              <a:rPr lang="en-US" sz="1600" dirty="0"/>
              <a:t> = 0 (</a:t>
            </a:r>
            <a:r>
              <a:rPr lang="en-US" sz="1600" dirty="0" err="1"/>
              <a:t>0V</a:t>
            </a:r>
            <a:r>
              <a:rPr lang="en-US" sz="1600" dirty="0"/>
              <a:t>)  LED is ON</a:t>
            </a:r>
            <a:br>
              <a:rPr lang="en-US" sz="1600" dirty="0"/>
            </a:br>
            <a:r>
              <a:rPr lang="en-US" sz="1600" dirty="0" err="1"/>
              <a:t>P6.0</a:t>
            </a:r>
            <a:r>
              <a:rPr lang="en-US" sz="1600" dirty="0"/>
              <a:t> = 1 (</a:t>
            </a:r>
            <a:r>
              <a:rPr lang="en-US" sz="1600" dirty="0" err="1"/>
              <a:t>3.3V</a:t>
            </a:r>
            <a:r>
              <a:rPr lang="en-US" sz="1600" dirty="0"/>
              <a:t>) LED is OFF</a:t>
            </a:r>
            <a:endParaRPr lang="pt-BR" sz="1600" dirty="0"/>
          </a:p>
        </p:txBody>
      </p:sp>
      <p:sp>
        <p:nvSpPr>
          <p:cNvPr id="9" name="TextBox 8">
            <a:extLst>
              <a:ext uri="{FF2B5EF4-FFF2-40B4-BE49-F238E27FC236}">
                <a16:creationId xmlns="" xmlns:a16="http://schemas.microsoft.com/office/drawing/2014/main" id="{E1B1EA17-9FD4-4334-A1D4-7636CBF6AB86}"/>
              </a:ext>
            </a:extLst>
          </p:cNvPr>
          <p:cNvSpPr txBox="1"/>
          <p:nvPr/>
        </p:nvSpPr>
        <p:spPr>
          <a:xfrm>
            <a:off x="10052694" y="5944649"/>
            <a:ext cx="1428340" cy="307777"/>
          </a:xfrm>
          <a:prstGeom prst="rect">
            <a:avLst/>
          </a:prstGeom>
          <a:noFill/>
        </p:spPr>
        <p:txBody>
          <a:bodyPr wrap="none" rtlCol="0">
            <a:spAutoFit/>
          </a:bodyPr>
          <a:lstStyle/>
          <a:p>
            <a:r>
              <a:rPr lang="en-US" sz="1400" dirty="0"/>
              <a:t>source: Authors</a:t>
            </a:r>
            <a:endParaRPr lang="pt-BR" sz="1400" dirty="0"/>
          </a:p>
        </p:txBody>
      </p:sp>
    </p:spTree>
    <p:extLst>
      <p:ext uri="{BB962C8B-B14F-4D97-AF65-F5344CB8AC3E}">
        <p14:creationId xmlns:p14="http://schemas.microsoft.com/office/powerpoint/2010/main" val="205183861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5.6 – Power drivers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6924144" cy="3893886"/>
          </a:xfrm>
        </p:spPr>
        <p:txBody>
          <a:bodyPr/>
          <a:lstStyle/>
          <a:p>
            <a:pPr>
              <a:lnSpc>
                <a:spcPct val="150000"/>
              </a:lnSpc>
            </a:pPr>
            <a:r>
              <a:rPr lang="en-US" dirty="0"/>
              <a:t>Loads that require higher currents than in the previous examples are controlled by output pins connected to interface circuits, such as:</a:t>
            </a:r>
          </a:p>
          <a:p>
            <a:pPr lvl="1">
              <a:lnSpc>
                <a:spcPct val="150000"/>
              </a:lnSpc>
            </a:pPr>
            <a:r>
              <a:rPr lang="en-US" dirty="0"/>
              <a:t>Transistor (bipolar, MOS, or BICMOS),</a:t>
            </a:r>
          </a:p>
          <a:p>
            <a:pPr lvl="1">
              <a:lnSpc>
                <a:spcPct val="150000"/>
              </a:lnSpc>
            </a:pPr>
            <a:r>
              <a:rPr lang="en-US" dirty="0"/>
              <a:t>Relay,</a:t>
            </a:r>
          </a:p>
          <a:p>
            <a:pPr lvl="1">
              <a:lnSpc>
                <a:spcPct val="150000"/>
              </a:lnSpc>
            </a:pPr>
            <a:r>
              <a:rPr lang="en-US" dirty="0"/>
              <a:t>H-Bridge,</a:t>
            </a:r>
          </a:p>
          <a:p>
            <a:pPr lvl="1">
              <a:lnSpc>
                <a:spcPct val="150000"/>
              </a:lnSpc>
            </a:pPr>
            <a:r>
              <a:rPr lang="en-US" dirty="0"/>
              <a:t>Other power electronics circuits.</a:t>
            </a:r>
          </a:p>
          <a:p>
            <a:pPr>
              <a:lnSpc>
                <a:spcPct val="150000"/>
              </a:lnSpc>
            </a:pPr>
            <a:r>
              <a:rPr lang="en-US" dirty="0"/>
              <a:t>Such interface circuits also allow the use of much higher voltages on the load.</a:t>
            </a:r>
          </a:p>
          <a:p>
            <a:pPr>
              <a:lnSpc>
                <a:spcPct val="150000"/>
              </a:lnSpc>
            </a:pPr>
            <a:endParaRPr lang="en-US" dirty="0"/>
          </a:p>
        </p:txBody>
      </p:sp>
    </p:spTree>
    <p:extLst>
      <p:ext uri="{BB962C8B-B14F-4D97-AF65-F5344CB8AC3E}">
        <p14:creationId xmlns:p14="http://schemas.microsoft.com/office/powerpoint/2010/main" val="322239176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Power drivers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6924144" cy="2744854"/>
          </a:xfrm>
        </p:spPr>
        <p:txBody>
          <a:bodyPr/>
          <a:lstStyle/>
          <a:p>
            <a:pPr>
              <a:lnSpc>
                <a:spcPct val="150000"/>
              </a:lnSpc>
            </a:pPr>
            <a:r>
              <a:rPr lang="en-US" dirty="0"/>
              <a:t>Example 1 - Power LED</a:t>
            </a:r>
          </a:p>
          <a:p>
            <a:pPr>
              <a:lnSpc>
                <a:spcPct val="150000"/>
              </a:lnSpc>
            </a:pPr>
            <a:r>
              <a:rPr lang="en-US" dirty="0"/>
              <a:t>Consider a Power LED requiring</a:t>
            </a:r>
            <a:br>
              <a:rPr lang="en-US" dirty="0"/>
            </a:br>
            <a:r>
              <a:rPr lang="en-US" dirty="0"/>
              <a:t>a forward current of 500mA with a</a:t>
            </a:r>
            <a:br>
              <a:rPr lang="en-US" dirty="0"/>
            </a:br>
            <a:r>
              <a:rPr lang="en-US" dirty="0"/>
              <a:t>forward voltage of 3.2V ± 0.15V</a:t>
            </a:r>
            <a:br>
              <a:rPr lang="en-US" dirty="0"/>
            </a:br>
            <a:r>
              <a:rPr lang="en-US" dirty="0"/>
              <a:t>(varies with ambient temperature</a:t>
            </a:r>
            <a:br>
              <a:rPr lang="en-US" dirty="0"/>
            </a:br>
            <a:r>
              <a:rPr lang="en-US" dirty="0"/>
              <a:t> and component sample).</a:t>
            </a:r>
          </a:p>
          <a:p>
            <a:pPr>
              <a:lnSpc>
                <a:spcPct val="150000"/>
              </a:lnSpc>
            </a:pPr>
            <a:endParaRPr lang="en-US" dirty="0"/>
          </a:p>
        </p:txBody>
      </p:sp>
      <p:pic>
        <p:nvPicPr>
          <p:cNvPr id="4" name="Picture 2" descr="File:SSC (Seoul Semiconductor) Z-Power P4 LED white.png">
            <a:extLst>
              <a:ext uri="{FF2B5EF4-FFF2-40B4-BE49-F238E27FC236}">
                <a16:creationId xmlns="" xmlns:a16="http://schemas.microsoft.com/office/drawing/2014/main" id="{29700F15-0BAE-4FD8-8736-7DCABFCA0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553116" y="822804"/>
            <a:ext cx="6607239" cy="49616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0E1EE81B-8F41-491D-86B9-DBDC59068506}"/>
              </a:ext>
            </a:extLst>
          </p:cNvPr>
          <p:cNvSpPr txBox="1"/>
          <p:nvPr/>
        </p:nvSpPr>
        <p:spPr>
          <a:xfrm>
            <a:off x="9416521" y="5940685"/>
            <a:ext cx="2343911" cy="307777"/>
          </a:xfrm>
          <a:prstGeom prst="rect">
            <a:avLst/>
          </a:prstGeom>
          <a:noFill/>
        </p:spPr>
        <p:txBody>
          <a:bodyPr wrap="none" rtlCol="0">
            <a:spAutoFit/>
          </a:bodyPr>
          <a:lstStyle/>
          <a:p>
            <a:r>
              <a:rPr lang="en-US" sz="1400" dirty="0"/>
              <a:t>source: </a:t>
            </a:r>
            <a:r>
              <a:rPr lang="en-US" sz="1400" dirty="0" err="1"/>
              <a:t>wikimedia.org</a:t>
            </a:r>
            <a:r>
              <a:rPr lang="en-US" sz="1400" dirty="0"/>
              <a:t> (CC)</a:t>
            </a:r>
            <a:endParaRPr lang="pt-BR" sz="1400" dirty="0"/>
          </a:p>
        </p:txBody>
      </p:sp>
    </p:spTree>
    <p:extLst>
      <p:ext uri="{BB962C8B-B14F-4D97-AF65-F5344CB8AC3E}">
        <p14:creationId xmlns:p14="http://schemas.microsoft.com/office/powerpoint/2010/main" val="183335618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Power drivers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6924144" cy="5166030"/>
          </a:xfrm>
        </p:spPr>
        <p:txBody>
          <a:bodyPr/>
          <a:lstStyle/>
          <a:p>
            <a:pPr>
              <a:lnSpc>
                <a:spcPct val="150000"/>
              </a:lnSpc>
            </a:pPr>
            <a:r>
              <a:rPr lang="en-US" dirty="0"/>
              <a:t>Example 1 - Power LED</a:t>
            </a:r>
          </a:p>
          <a:p>
            <a:pPr>
              <a:lnSpc>
                <a:spcPct val="150000"/>
              </a:lnSpc>
            </a:pPr>
            <a:r>
              <a:rPr lang="en-US" dirty="0"/>
              <a:t>A low-cost solution consists of a transistor,</a:t>
            </a:r>
            <a:br>
              <a:rPr lang="en-US" dirty="0"/>
            </a:br>
            <a:r>
              <a:rPr lang="en-US" dirty="0"/>
              <a:t>acting as a power switch, and a series</a:t>
            </a:r>
            <a:br>
              <a:rPr lang="en-US" dirty="0"/>
            </a:br>
            <a:r>
              <a:rPr lang="en-US" dirty="0"/>
              <a:t>resistance, to limit the forward current.</a:t>
            </a:r>
          </a:p>
          <a:p>
            <a:pPr>
              <a:lnSpc>
                <a:spcPct val="150000"/>
              </a:lnSpc>
            </a:pPr>
            <a:r>
              <a:rPr lang="en-US" dirty="0"/>
              <a:t>When P6.0 is at logic level 1, Q1 is on and LED is on.</a:t>
            </a:r>
            <a:br>
              <a:rPr lang="en-US" dirty="0"/>
            </a:br>
            <a:r>
              <a:rPr lang="en-US" dirty="0"/>
              <a:t>When P6.0 is at logic level 0, Q1 and LED are off.</a:t>
            </a:r>
          </a:p>
          <a:p>
            <a:pPr>
              <a:lnSpc>
                <a:spcPct val="150000"/>
              </a:lnSpc>
            </a:pPr>
            <a:r>
              <a:rPr lang="en-US" b="1" dirty="0"/>
              <a:t>Drawbacks:</a:t>
            </a:r>
            <a:r>
              <a:rPr lang="en-US" dirty="0"/>
              <a:t/>
            </a:r>
            <a:br>
              <a:rPr lang="en-US" dirty="0"/>
            </a:br>
            <a:r>
              <a:rPr lang="en-US" dirty="0"/>
              <a:t>R1 dissipates 1W when LED is on.</a:t>
            </a:r>
            <a:br>
              <a:rPr lang="en-US" dirty="0"/>
            </a:br>
            <a:r>
              <a:rPr lang="en-US" dirty="0"/>
              <a:t>LED current, and brightness, vary with LED forward voltage.</a:t>
            </a:r>
            <a:br>
              <a:rPr lang="en-US" dirty="0"/>
            </a:br>
            <a:r>
              <a:rPr lang="en-US" b="1" dirty="0"/>
              <a:t>Advantages:</a:t>
            </a:r>
            <a:r>
              <a:rPr lang="en-US" dirty="0"/>
              <a:t/>
            </a:r>
            <a:br>
              <a:rPr lang="en-US" dirty="0"/>
            </a:br>
            <a:r>
              <a:rPr lang="en-US" dirty="0"/>
              <a:t>Load can operate from a power source with different voltage.</a:t>
            </a:r>
            <a:br>
              <a:rPr lang="en-US" dirty="0"/>
            </a:br>
            <a:r>
              <a:rPr lang="en-US" dirty="0"/>
              <a:t>(in this example, MCU VDD is 3.3V and LED is powered from 5V)</a:t>
            </a:r>
          </a:p>
          <a:p>
            <a:pPr>
              <a:lnSpc>
                <a:spcPct val="150000"/>
              </a:lnSpc>
            </a:pPr>
            <a:endParaRPr lang="en-US" dirty="0"/>
          </a:p>
        </p:txBody>
      </p:sp>
      <p:sp>
        <p:nvSpPr>
          <p:cNvPr id="5" name="TextBox 4">
            <a:extLst>
              <a:ext uri="{FF2B5EF4-FFF2-40B4-BE49-F238E27FC236}">
                <a16:creationId xmlns="" xmlns:a16="http://schemas.microsoft.com/office/drawing/2014/main" id="{0E1EE81B-8F41-491D-86B9-DBDC59068506}"/>
              </a:ext>
            </a:extLst>
          </p:cNvPr>
          <p:cNvSpPr txBox="1"/>
          <p:nvPr/>
        </p:nvSpPr>
        <p:spPr>
          <a:xfrm>
            <a:off x="9416521" y="5940685"/>
            <a:ext cx="1428340" cy="307777"/>
          </a:xfrm>
          <a:prstGeom prst="rect">
            <a:avLst/>
          </a:prstGeom>
          <a:noFill/>
        </p:spPr>
        <p:txBody>
          <a:bodyPr wrap="none" rtlCol="0">
            <a:spAutoFit/>
          </a:bodyPr>
          <a:lstStyle/>
          <a:p>
            <a:r>
              <a:rPr lang="en-US" sz="1400" dirty="0"/>
              <a:t>source: Authors</a:t>
            </a:r>
            <a:endParaRPr lang="pt-BR" sz="1400" dirty="0"/>
          </a:p>
        </p:txBody>
      </p:sp>
      <p:pic>
        <p:nvPicPr>
          <p:cNvPr id="6" name="Picture 2" descr="File:SSC (Seoul Semiconductor) Z-Power P4 LED white.png">
            <a:extLst>
              <a:ext uri="{FF2B5EF4-FFF2-40B4-BE49-F238E27FC236}">
                <a16:creationId xmlns="" xmlns:a16="http://schemas.microsoft.com/office/drawing/2014/main" id="{5D4C9346-61A0-47E0-BE5B-34C6AECC5E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4499" y="-118534"/>
            <a:ext cx="2345373" cy="17612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8F8817B4-ACD7-46C8-8522-C98659E8B17C}"/>
              </a:ext>
            </a:extLst>
          </p:cNvPr>
          <p:cNvSpPr txBox="1"/>
          <p:nvPr/>
        </p:nvSpPr>
        <p:spPr>
          <a:xfrm>
            <a:off x="7225533" y="122756"/>
            <a:ext cx="2343911" cy="307777"/>
          </a:xfrm>
          <a:prstGeom prst="rect">
            <a:avLst/>
          </a:prstGeom>
          <a:noFill/>
        </p:spPr>
        <p:txBody>
          <a:bodyPr wrap="none" rtlCol="0">
            <a:spAutoFit/>
          </a:bodyPr>
          <a:lstStyle/>
          <a:p>
            <a:r>
              <a:rPr lang="en-US" sz="1400" dirty="0"/>
              <a:t>source: </a:t>
            </a:r>
            <a:r>
              <a:rPr lang="en-US" sz="1400" dirty="0" err="1"/>
              <a:t>wikimedia.org</a:t>
            </a:r>
            <a:r>
              <a:rPr lang="en-US" sz="1400" dirty="0"/>
              <a:t> (CC)</a:t>
            </a:r>
            <a:endParaRPr lang="pt-BR" sz="1400" dirty="0"/>
          </a:p>
        </p:txBody>
      </p:sp>
      <p:pic>
        <p:nvPicPr>
          <p:cNvPr id="9" name="Picture 8">
            <a:extLst>
              <a:ext uri="{FF2B5EF4-FFF2-40B4-BE49-F238E27FC236}">
                <a16:creationId xmlns="" xmlns:a16="http://schemas.microsoft.com/office/drawing/2014/main" id="{E90E3823-061A-4ADA-B38F-22F84CB4A27A}"/>
              </a:ext>
            </a:extLst>
          </p:cNvPr>
          <p:cNvPicPr>
            <a:picLocks noChangeAspect="1"/>
          </p:cNvPicPr>
          <p:nvPr/>
        </p:nvPicPr>
        <p:blipFill>
          <a:blip r:embed="rId4"/>
          <a:stretch>
            <a:fillRect/>
          </a:stretch>
        </p:blipFill>
        <p:spPr>
          <a:xfrm>
            <a:off x="6744072" y="1422799"/>
            <a:ext cx="2998669" cy="4794629"/>
          </a:xfrm>
          <a:prstGeom prst="rect">
            <a:avLst/>
          </a:prstGeom>
        </p:spPr>
      </p:pic>
    </p:spTree>
    <p:extLst>
      <p:ext uri="{BB962C8B-B14F-4D97-AF65-F5344CB8AC3E}">
        <p14:creationId xmlns:p14="http://schemas.microsoft.com/office/powerpoint/2010/main" val="314711132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Power drivers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4259848" cy="3319370"/>
          </a:xfrm>
        </p:spPr>
        <p:txBody>
          <a:bodyPr/>
          <a:lstStyle/>
          <a:p>
            <a:pPr>
              <a:lnSpc>
                <a:spcPct val="150000"/>
              </a:lnSpc>
            </a:pPr>
            <a:r>
              <a:rPr lang="en-US" dirty="0"/>
              <a:t>Example 2 - Relay</a:t>
            </a:r>
          </a:p>
          <a:p>
            <a:pPr>
              <a:lnSpc>
                <a:spcPct val="150000"/>
              </a:lnSpc>
            </a:pPr>
            <a:r>
              <a:rPr lang="en-US" dirty="0"/>
              <a:t>If galvanic isolation between the MCU and the load is required, a solution is the use of a relay.</a:t>
            </a:r>
          </a:p>
          <a:p>
            <a:pPr>
              <a:lnSpc>
                <a:spcPct val="150000"/>
              </a:lnSpc>
            </a:pPr>
            <a:r>
              <a:rPr lang="en-US" dirty="0"/>
              <a:t>When P6.0 is at logic level 1, the transistor is ON, current flows through the relay coil and the contact closes, turning the electric motor ON.</a:t>
            </a:r>
            <a:br>
              <a:rPr lang="en-US" dirty="0"/>
            </a:br>
            <a:r>
              <a:rPr lang="en-US" dirty="0"/>
              <a:t>When P6.0 is at 0, the motor is off.</a:t>
            </a:r>
          </a:p>
          <a:p>
            <a:pPr>
              <a:lnSpc>
                <a:spcPct val="150000"/>
              </a:lnSpc>
            </a:pPr>
            <a:r>
              <a:rPr lang="en-US" dirty="0"/>
              <a:t>Since the relay coil is an inductive load to the transistor, the diode is required to avoid voltage spikes when the transistor switches off.</a:t>
            </a:r>
          </a:p>
          <a:p>
            <a:pPr>
              <a:lnSpc>
                <a:spcPct val="150000"/>
              </a:lnSpc>
            </a:pPr>
            <a:endParaRPr lang="en-US" dirty="0"/>
          </a:p>
        </p:txBody>
      </p:sp>
      <p:pic>
        <p:nvPicPr>
          <p:cNvPr id="10" name="Picture 9">
            <a:extLst>
              <a:ext uri="{FF2B5EF4-FFF2-40B4-BE49-F238E27FC236}">
                <a16:creationId xmlns="" xmlns:a16="http://schemas.microsoft.com/office/drawing/2014/main" id="{5FC7C91C-3457-4654-8EA6-E64E2E82DBD0}"/>
              </a:ext>
            </a:extLst>
          </p:cNvPr>
          <p:cNvPicPr>
            <a:picLocks noChangeAspect="1"/>
          </p:cNvPicPr>
          <p:nvPr/>
        </p:nvPicPr>
        <p:blipFill>
          <a:blip r:embed="rId3"/>
          <a:stretch>
            <a:fillRect/>
          </a:stretch>
        </p:blipFill>
        <p:spPr>
          <a:xfrm>
            <a:off x="4727848" y="1424991"/>
            <a:ext cx="7247292" cy="4230047"/>
          </a:xfrm>
          <a:prstGeom prst="rect">
            <a:avLst/>
          </a:prstGeom>
        </p:spPr>
      </p:pic>
      <p:sp>
        <p:nvSpPr>
          <p:cNvPr id="11" name="TextBox 10">
            <a:extLst>
              <a:ext uri="{FF2B5EF4-FFF2-40B4-BE49-F238E27FC236}">
                <a16:creationId xmlns="" xmlns:a16="http://schemas.microsoft.com/office/drawing/2014/main" id="{87E69363-3BD1-462B-B299-B9F58020A28E}"/>
              </a:ext>
            </a:extLst>
          </p:cNvPr>
          <p:cNvSpPr txBox="1"/>
          <p:nvPr/>
        </p:nvSpPr>
        <p:spPr>
          <a:xfrm>
            <a:off x="7636024" y="5234991"/>
            <a:ext cx="2723823" cy="369332"/>
          </a:xfrm>
          <a:prstGeom prst="rect">
            <a:avLst/>
          </a:prstGeom>
          <a:noFill/>
        </p:spPr>
        <p:txBody>
          <a:bodyPr wrap="none" rtlCol="0">
            <a:spAutoFit/>
          </a:bodyPr>
          <a:lstStyle/>
          <a:p>
            <a:r>
              <a:rPr lang="en-US" dirty="0" err="1"/>
              <a:t>Q1</a:t>
            </a:r>
            <a:r>
              <a:rPr lang="en-US" dirty="0"/>
              <a:t>: n-channel MOS FET</a:t>
            </a:r>
            <a:endParaRPr lang="pt-BR" dirty="0"/>
          </a:p>
        </p:txBody>
      </p:sp>
      <p:sp>
        <p:nvSpPr>
          <p:cNvPr id="12" name="TextBox 11">
            <a:extLst>
              <a:ext uri="{FF2B5EF4-FFF2-40B4-BE49-F238E27FC236}">
                <a16:creationId xmlns="" xmlns:a16="http://schemas.microsoft.com/office/drawing/2014/main" id="{88025E83-6097-4412-9988-397A8CCB74D8}"/>
              </a:ext>
            </a:extLst>
          </p:cNvPr>
          <p:cNvSpPr txBox="1"/>
          <p:nvPr/>
        </p:nvSpPr>
        <p:spPr>
          <a:xfrm>
            <a:off x="9416521" y="5940685"/>
            <a:ext cx="1428340" cy="307777"/>
          </a:xfrm>
          <a:prstGeom prst="rect">
            <a:avLst/>
          </a:prstGeom>
          <a:noFill/>
        </p:spPr>
        <p:txBody>
          <a:bodyPr wrap="none" rtlCol="0">
            <a:spAutoFit/>
          </a:bodyPr>
          <a:lstStyle/>
          <a:p>
            <a:r>
              <a:rPr lang="en-US" sz="1400" dirty="0"/>
              <a:t>source: Authors</a:t>
            </a:r>
            <a:endParaRPr lang="pt-BR" sz="1400" dirty="0"/>
          </a:p>
        </p:txBody>
      </p:sp>
    </p:spTree>
    <p:extLst>
      <p:ext uri="{BB962C8B-B14F-4D97-AF65-F5344CB8AC3E}">
        <p14:creationId xmlns:p14="http://schemas.microsoft.com/office/powerpoint/2010/main" val="129317319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Power drivers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4691896" cy="5535361"/>
          </a:xfrm>
        </p:spPr>
        <p:txBody>
          <a:bodyPr/>
          <a:lstStyle/>
          <a:p>
            <a:pPr>
              <a:lnSpc>
                <a:spcPct val="150000"/>
              </a:lnSpc>
            </a:pPr>
            <a:r>
              <a:rPr lang="en-US" dirty="0"/>
              <a:t>Example 3 - H-Bridge</a:t>
            </a:r>
          </a:p>
          <a:p>
            <a:pPr>
              <a:lnSpc>
                <a:spcPct val="150000"/>
              </a:lnSpc>
            </a:pPr>
            <a:r>
              <a:rPr lang="en-US" dirty="0"/>
              <a:t>An H-Bridge consists of four switches (in this case four n-</a:t>
            </a:r>
            <a:r>
              <a:rPr lang="en-US" dirty="0" err="1"/>
              <a:t>mos</a:t>
            </a:r>
            <a:r>
              <a:rPr lang="en-US" dirty="0"/>
              <a:t>). The load is a DC motor. When Q1 and Q4 are ON, the motor is energized. When Q2 and Q3 are ON the polarity is reversed.</a:t>
            </a:r>
          </a:p>
          <a:p>
            <a:pPr>
              <a:lnSpc>
                <a:spcPct val="150000"/>
              </a:lnSpc>
            </a:pPr>
            <a:r>
              <a:rPr lang="en-US" dirty="0"/>
              <a:t>Q1 and Q2 should never be ON at the same time as this would short circuit the power supply. For the same reason, Q3 and Q4 should never be ON at the same time.</a:t>
            </a:r>
          </a:p>
          <a:p>
            <a:pPr>
              <a:lnSpc>
                <a:spcPct val="150000"/>
              </a:lnSpc>
            </a:pPr>
            <a:r>
              <a:rPr lang="en-US" dirty="0"/>
              <a:t>Typically, the four switches are driven by PWM signals to control the current and the speed of the motor.</a:t>
            </a:r>
          </a:p>
          <a:p>
            <a:pPr>
              <a:lnSpc>
                <a:spcPct val="150000"/>
              </a:lnSpc>
            </a:pPr>
            <a:endParaRPr lang="en-US" dirty="0"/>
          </a:p>
        </p:txBody>
      </p:sp>
      <p:pic>
        <p:nvPicPr>
          <p:cNvPr id="8" name="Picture 7">
            <a:extLst>
              <a:ext uri="{FF2B5EF4-FFF2-40B4-BE49-F238E27FC236}">
                <a16:creationId xmlns="" xmlns:a16="http://schemas.microsoft.com/office/drawing/2014/main" id="{D54F43E3-C142-4D5F-926E-21F86B2CAFFD}"/>
              </a:ext>
            </a:extLst>
          </p:cNvPr>
          <p:cNvPicPr>
            <a:picLocks noChangeAspect="1"/>
          </p:cNvPicPr>
          <p:nvPr/>
        </p:nvPicPr>
        <p:blipFill>
          <a:blip r:embed="rId3"/>
          <a:stretch>
            <a:fillRect/>
          </a:stretch>
        </p:blipFill>
        <p:spPr>
          <a:xfrm>
            <a:off x="6816080" y="1501191"/>
            <a:ext cx="4655625" cy="4436167"/>
          </a:xfrm>
          <a:prstGeom prst="rect">
            <a:avLst/>
          </a:prstGeom>
        </p:spPr>
      </p:pic>
    </p:spTree>
    <p:extLst>
      <p:ext uri="{BB962C8B-B14F-4D97-AF65-F5344CB8AC3E}">
        <p14:creationId xmlns:p14="http://schemas.microsoft.com/office/powerpoint/2010/main" val="264728027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Power drivers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4043824" cy="3319370"/>
          </a:xfrm>
        </p:spPr>
        <p:txBody>
          <a:bodyPr/>
          <a:lstStyle/>
          <a:p>
            <a:pPr>
              <a:lnSpc>
                <a:spcPct val="150000"/>
              </a:lnSpc>
            </a:pPr>
            <a:r>
              <a:rPr lang="en-US" dirty="0"/>
              <a:t>Example 4 - </a:t>
            </a:r>
            <a:br>
              <a:rPr lang="en-US" dirty="0"/>
            </a:br>
            <a:r>
              <a:rPr lang="en-US" dirty="0"/>
              <a:t>Power LED driver using a switching power supply.</a:t>
            </a:r>
          </a:p>
          <a:p>
            <a:pPr>
              <a:lnSpc>
                <a:spcPct val="150000"/>
              </a:lnSpc>
            </a:pPr>
            <a:r>
              <a:rPr lang="en-US" dirty="0"/>
              <a:t>GPIO can turn LED on or OFF.</a:t>
            </a:r>
          </a:p>
          <a:p>
            <a:pPr>
              <a:lnSpc>
                <a:spcPct val="150000"/>
              </a:lnSpc>
            </a:pPr>
            <a:r>
              <a:rPr lang="en-US" dirty="0"/>
              <a:t>Alternatively, PWM can dimmer the LED.</a:t>
            </a:r>
          </a:p>
          <a:p>
            <a:pPr>
              <a:lnSpc>
                <a:spcPct val="150000"/>
              </a:lnSpc>
            </a:pPr>
            <a:r>
              <a:rPr lang="en-US" dirty="0"/>
              <a:t>When compared to Example 1, this circuit does not waste energy on a current limiting resistor, hence, it is energy efficient. </a:t>
            </a:r>
          </a:p>
          <a:p>
            <a:pPr>
              <a:lnSpc>
                <a:spcPct val="150000"/>
              </a:lnSpc>
            </a:pPr>
            <a:endParaRPr lang="en-US" dirty="0"/>
          </a:p>
        </p:txBody>
      </p:sp>
      <p:pic>
        <p:nvPicPr>
          <p:cNvPr id="5" name="Picture 4">
            <a:extLst>
              <a:ext uri="{FF2B5EF4-FFF2-40B4-BE49-F238E27FC236}">
                <a16:creationId xmlns="" xmlns:a16="http://schemas.microsoft.com/office/drawing/2014/main" id="{0BB97263-4146-4B6C-A634-9F635753C195}"/>
              </a:ext>
            </a:extLst>
          </p:cNvPr>
          <p:cNvPicPr>
            <a:picLocks noChangeAspect="1"/>
          </p:cNvPicPr>
          <p:nvPr/>
        </p:nvPicPr>
        <p:blipFill>
          <a:blip r:embed="rId3"/>
          <a:stretch>
            <a:fillRect/>
          </a:stretch>
        </p:blipFill>
        <p:spPr>
          <a:xfrm>
            <a:off x="4825894" y="1542424"/>
            <a:ext cx="6898106" cy="4192499"/>
          </a:xfrm>
          <a:prstGeom prst="rect">
            <a:avLst/>
          </a:prstGeom>
        </p:spPr>
      </p:pic>
      <p:sp>
        <p:nvSpPr>
          <p:cNvPr id="6" name="TextBox 5">
            <a:extLst>
              <a:ext uri="{FF2B5EF4-FFF2-40B4-BE49-F238E27FC236}">
                <a16:creationId xmlns="" xmlns:a16="http://schemas.microsoft.com/office/drawing/2014/main" id="{D46D04EA-0600-4E9B-990B-AD039CE57198}"/>
              </a:ext>
            </a:extLst>
          </p:cNvPr>
          <p:cNvSpPr txBox="1"/>
          <p:nvPr/>
        </p:nvSpPr>
        <p:spPr>
          <a:xfrm>
            <a:off x="9416521" y="5940685"/>
            <a:ext cx="1428340" cy="307777"/>
          </a:xfrm>
          <a:prstGeom prst="rect">
            <a:avLst/>
          </a:prstGeom>
          <a:noFill/>
        </p:spPr>
        <p:txBody>
          <a:bodyPr wrap="none" rtlCol="0">
            <a:spAutoFit/>
          </a:bodyPr>
          <a:lstStyle/>
          <a:p>
            <a:r>
              <a:rPr lang="en-US" sz="1400" dirty="0"/>
              <a:t>source: Authors</a:t>
            </a:r>
            <a:endParaRPr lang="pt-BR" sz="1400" dirty="0"/>
          </a:p>
        </p:txBody>
      </p:sp>
    </p:spTree>
    <p:extLst>
      <p:ext uri="{BB962C8B-B14F-4D97-AF65-F5344CB8AC3E}">
        <p14:creationId xmlns:p14="http://schemas.microsoft.com/office/powerpoint/2010/main" val="335332715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6 – Interrupt Controller</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4043824" cy="2211375"/>
          </a:xfrm>
        </p:spPr>
        <p:txBody>
          <a:bodyPr/>
          <a:lstStyle/>
          <a:p>
            <a:pPr lvl="1">
              <a:lnSpc>
                <a:spcPct val="150000"/>
              </a:lnSpc>
            </a:pPr>
            <a:r>
              <a:rPr lang="en-US" dirty="0"/>
              <a:t>NVIC</a:t>
            </a:r>
          </a:p>
          <a:p>
            <a:pPr lvl="2">
              <a:lnSpc>
                <a:spcPct val="150000"/>
              </a:lnSpc>
            </a:pPr>
            <a:r>
              <a:rPr lang="en-US" dirty="0"/>
              <a:t>Structure</a:t>
            </a:r>
          </a:p>
          <a:p>
            <a:pPr lvl="2">
              <a:lnSpc>
                <a:spcPct val="150000"/>
              </a:lnSpc>
            </a:pPr>
            <a:r>
              <a:rPr lang="en-US" dirty="0"/>
              <a:t>Registers</a:t>
            </a:r>
          </a:p>
          <a:p>
            <a:pPr lvl="1">
              <a:lnSpc>
                <a:spcPct val="150000"/>
              </a:lnSpc>
            </a:pPr>
            <a:r>
              <a:rPr lang="en-US" dirty="0"/>
              <a:t>CMSIS interface for NVIC operations</a:t>
            </a:r>
          </a:p>
          <a:p>
            <a:pPr>
              <a:lnSpc>
                <a:spcPct val="150000"/>
              </a:lnSpc>
            </a:pPr>
            <a:endParaRPr lang="en-US" dirty="0"/>
          </a:p>
        </p:txBody>
      </p:sp>
    </p:spTree>
    <p:extLst>
      <p:ext uri="{BB962C8B-B14F-4D97-AF65-F5344CB8AC3E}">
        <p14:creationId xmlns:p14="http://schemas.microsoft.com/office/powerpoint/2010/main" val="68192262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NVIC</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3524555"/>
          </a:xfrm>
        </p:spPr>
        <p:txBody>
          <a:bodyPr/>
          <a:lstStyle/>
          <a:p>
            <a:pPr>
              <a:lnSpc>
                <a:spcPct val="150000"/>
              </a:lnSpc>
            </a:pPr>
            <a:r>
              <a:rPr lang="en-US" dirty="0"/>
              <a:t>The Nested Vectored Interrupt Controller (NVIC) is an integral part of the Cortex-M4 architecture. Hence, all Cortex-M4 have the same interrupt controller.</a:t>
            </a:r>
          </a:p>
          <a:p>
            <a:pPr>
              <a:lnSpc>
                <a:spcPct val="150000"/>
              </a:lnSpc>
            </a:pPr>
            <a:r>
              <a:rPr lang="en-US" dirty="0"/>
              <a:t>Exception handling was examined in Section 3 (link)</a:t>
            </a:r>
          </a:p>
          <a:p>
            <a:pPr>
              <a:lnSpc>
                <a:spcPct val="150000"/>
              </a:lnSpc>
            </a:pPr>
            <a:r>
              <a:rPr lang="en-US" dirty="0"/>
              <a:t>Functionality of the NVIC:</a:t>
            </a:r>
          </a:p>
          <a:p>
            <a:pPr lvl="1">
              <a:lnSpc>
                <a:spcPct val="150000"/>
              </a:lnSpc>
            </a:pPr>
            <a:r>
              <a:rPr lang="en-US" b="1" dirty="0"/>
              <a:t>Detect</a:t>
            </a:r>
            <a:r>
              <a:rPr lang="en-US" dirty="0"/>
              <a:t> interrupt requests (IRQ) at its inputs and </a:t>
            </a:r>
            <a:r>
              <a:rPr lang="en-US" b="1" dirty="0"/>
              <a:t>combine</a:t>
            </a:r>
            <a:r>
              <a:rPr lang="en-US" dirty="0"/>
              <a:t> them into a single interrupt request to the microprocessor core</a:t>
            </a:r>
          </a:p>
          <a:p>
            <a:pPr lvl="1">
              <a:lnSpc>
                <a:spcPct val="150000"/>
              </a:lnSpc>
            </a:pPr>
            <a:r>
              <a:rPr lang="en-US" dirty="0"/>
              <a:t>Capability to </a:t>
            </a:r>
            <a:r>
              <a:rPr lang="en-US" b="1" dirty="0"/>
              <a:t>mask</a:t>
            </a:r>
            <a:r>
              <a:rPr lang="en-US" dirty="0"/>
              <a:t> any given input</a:t>
            </a:r>
          </a:p>
          <a:p>
            <a:pPr lvl="1">
              <a:lnSpc>
                <a:spcPct val="150000"/>
              </a:lnSpc>
            </a:pPr>
            <a:r>
              <a:rPr lang="en-US" dirty="0"/>
              <a:t>Associate inputs to interrupt </a:t>
            </a:r>
            <a:r>
              <a:rPr lang="en-US" b="1" dirty="0"/>
              <a:t>priority</a:t>
            </a:r>
            <a:r>
              <a:rPr lang="en-US" dirty="0"/>
              <a:t> levels</a:t>
            </a:r>
          </a:p>
          <a:p>
            <a:pPr>
              <a:lnSpc>
                <a:spcPct val="150000"/>
              </a:lnSpc>
            </a:pPr>
            <a:endParaRPr lang="en-US" dirty="0"/>
          </a:p>
        </p:txBody>
      </p:sp>
    </p:spTree>
    <p:extLst>
      <p:ext uri="{BB962C8B-B14F-4D97-AF65-F5344CB8AC3E}">
        <p14:creationId xmlns:p14="http://schemas.microsoft.com/office/powerpoint/2010/main" val="370761490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NVIC</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4475872" cy="4719241"/>
          </a:xfrm>
        </p:spPr>
        <p:txBody>
          <a:bodyPr/>
          <a:lstStyle/>
          <a:p>
            <a:pPr>
              <a:lnSpc>
                <a:spcPct val="150000"/>
              </a:lnSpc>
            </a:pPr>
            <a:r>
              <a:rPr lang="en-US" dirty="0"/>
              <a:t>The Cortex-M4 NVIC may have up to 240 IRQ inputs.</a:t>
            </a:r>
            <a:br>
              <a:rPr lang="en-US" dirty="0"/>
            </a:br>
            <a:r>
              <a:rPr lang="en-US" dirty="0"/>
              <a:t>Each input is an interrupt request coming from an integrated peripheral, an external pin, or even from the core itself to inform of a system exception.</a:t>
            </a:r>
          </a:p>
          <a:p>
            <a:pPr>
              <a:lnSpc>
                <a:spcPct val="150000"/>
              </a:lnSpc>
            </a:pPr>
            <a:r>
              <a:rPr lang="en-US" dirty="0"/>
              <a:t>The operation of the NVIC is configured by the core via a set of NVIC registers that provide the functionality of:</a:t>
            </a:r>
          </a:p>
          <a:p>
            <a:pPr lvl="1">
              <a:lnSpc>
                <a:spcPct val="100000"/>
              </a:lnSpc>
            </a:pPr>
            <a:r>
              <a:rPr lang="en-US" dirty="0"/>
              <a:t>input masking</a:t>
            </a:r>
          </a:p>
          <a:p>
            <a:pPr lvl="1">
              <a:lnSpc>
                <a:spcPct val="100000"/>
              </a:lnSpc>
            </a:pPr>
            <a:r>
              <a:rPr lang="en-US" dirty="0"/>
              <a:t>IRQ priority assignment</a:t>
            </a:r>
          </a:p>
          <a:p>
            <a:pPr lvl="1">
              <a:lnSpc>
                <a:spcPct val="100000"/>
              </a:lnSpc>
            </a:pPr>
            <a:r>
              <a:rPr lang="en-US" dirty="0"/>
              <a:t>check status of input</a:t>
            </a:r>
            <a:br>
              <a:rPr lang="en-US" dirty="0"/>
            </a:br>
            <a:r>
              <a:rPr lang="en-US" dirty="0"/>
              <a:t>(is there a pending IRQ?)</a:t>
            </a:r>
          </a:p>
        </p:txBody>
      </p:sp>
      <p:pic>
        <p:nvPicPr>
          <p:cNvPr id="4" name="Picture 3">
            <a:extLst>
              <a:ext uri="{FF2B5EF4-FFF2-40B4-BE49-F238E27FC236}">
                <a16:creationId xmlns="" xmlns:a16="http://schemas.microsoft.com/office/drawing/2014/main" id="{273239FF-787E-4666-8C12-63AC7136A776}"/>
              </a:ext>
            </a:extLst>
          </p:cNvPr>
          <p:cNvPicPr>
            <a:picLocks noChangeAspect="1"/>
          </p:cNvPicPr>
          <p:nvPr/>
        </p:nvPicPr>
        <p:blipFill>
          <a:blip r:embed="rId3"/>
          <a:stretch>
            <a:fillRect/>
          </a:stretch>
        </p:blipFill>
        <p:spPr>
          <a:xfrm>
            <a:off x="5116126" y="1424991"/>
            <a:ext cx="6619435" cy="4452281"/>
          </a:xfrm>
          <a:prstGeom prst="rect">
            <a:avLst/>
          </a:prstGeom>
        </p:spPr>
      </p:pic>
      <p:sp>
        <p:nvSpPr>
          <p:cNvPr id="5" name="TextBox 4">
            <a:extLst>
              <a:ext uri="{FF2B5EF4-FFF2-40B4-BE49-F238E27FC236}">
                <a16:creationId xmlns="" xmlns:a16="http://schemas.microsoft.com/office/drawing/2014/main" id="{4F6089D6-3652-4C21-830B-F2BF9C8EE1E0}"/>
              </a:ext>
            </a:extLst>
          </p:cNvPr>
          <p:cNvSpPr txBox="1"/>
          <p:nvPr/>
        </p:nvSpPr>
        <p:spPr>
          <a:xfrm>
            <a:off x="10295660" y="5990343"/>
            <a:ext cx="1428340" cy="307777"/>
          </a:xfrm>
          <a:prstGeom prst="rect">
            <a:avLst/>
          </a:prstGeom>
          <a:noFill/>
        </p:spPr>
        <p:txBody>
          <a:bodyPr wrap="none" rtlCol="0">
            <a:spAutoFit/>
          </a:bodyPr>
          <a:lstStyle/>
          <a:p>
            <a:r>
              <a:rPr lang="en-US" sz="1400" dirty="0"/>
              <a:t>source: Authors</a:t>
            </a:r>
            <a:endParaRPr lang="pt-BR" sz="1400" dirty="0"/>
          </a:p>
        </p:txBody>
      </p:sp>
    </p:spTree>
    <p:extLst>
      <p:ext uri="{BB962C8B-B14F-4D97-AF65-F5344CB8AC3E}">
        <p14:creationId xmlns:p14="http://schemas.microsoft.com/office/powerpoint/2010/main" val="1651953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a:t>12 Week COURSE OUTLINE (1/2)</a:t>
            </a:r>
            <a:endParaRPr kumimoji="1" lang="en-US" dirty="0"/>
          </a:p>
        </p:txBody>
      </p:sp>
      <p:sp>
        <p:nvSpPr>
          <p:cNvPr id="4" name="テキスト プレースホルダー 3"/>
          <p:cNvSpPr>
            <a:spLocks noGrp="1"/>
          </p:cNvSpPr>
          <p:nvPr>
            <p:ph type="body" sz="quarter" idx="14"/>
          </p:nvPr>
        </p:nvSpPr>
        <p:spPr>
          <a:xfrm>
            <a:off x="467999" y="1424991"/>
            <a:ext cx="5436506" cy="4124206"/>
          </a:xfrm>
        </p:spPr>
        <p:txBody>
          <a:bodyPr/>
          <a:lstStyle/>
          <a:p>
            <a:pPr marL="342900" lvl="1" indent="-342900">
              <a:lnSpc>
                <a:spcPct val="100000"/>
              </a:lnSpc>
              <a:spcAft>
                <a:spcPts val="600"/>
              </a:spcAft>
              <a:buFont typeface="+mj-lt"/>
              <a:buAutoNum type="arabicParenR"/>
            </a:pPr>
            <a:r>
              <a:rPr lang="en-US" dirty="0"/>
              <a:t>Introduction</a:t>
            </a:r>
          </a:p>
          <a:p>
            <a:pPr lvl="2">
              <a:lnSpc>
                <a:spcPct val="100000"/>
              </a:lnSpc>
              <a:spcAft>
                <a:spcPts val="600"/>
              </a:spcAft>
            </a:pPr>
            <a:r>
              <a:rPr lang="en-US" dirty="0"/>
              <a:t>What are embedded systems</a:t>
            </a:r>
          </a:p>
          <a:p>
            <a:pPr lvl="2">
              <a:lnSpc>
                <a:spcPct val="100000"/>
              </a:lnSpc>
              <a:spcAft>
                <a:spcPts val="600"/>
              </a:spcAft>
            </a:pPr>
            <a:r>
              <a:rPr lang="en-US" dirty="0"/>
              <a:t>Characteristics</a:t>
            </a:r>
          </a:p>
          <a:p>
            <a:pPr lvl="2">
              <a:lnSpc>
                <a:spcPct val="100000"/>
              </a:lnSpc>
              <a:spcAft>
                <a:spcPts val="600"/>
              </a:spcAft>
            </a:pPr>
            <a:r>
              <a:rPr lang="en-US" dirty="0"/>
              <a:t>Sample Market Segments</a:t>
            </a:r>
          </a:p>
          <a:p>
            <a:pPr lvl="2">
              <a:lnSpc>
                <a:spcPct val="100000"/>
              </a:lnSpc>
              <a:spcAft>
                <a:spcPts val="600"/>
              </a:spcAft>
            </a:pPr>
            <a:r>
              <a:rPr lang="en-US" dirty="0"/>
              <a:t>The IoT Era</a:t>
            </a:r>
          </a:p>
          <a:p>
            <a:pPr marL="342900" lvl="1" indent="-342900">
              <a:lnSpc>
                <a:spcPct val="100000"/>
              </a:lnSpc>
              <a:spcAft>
                <a:spcPts val="600"/>
              </a:spcAft>
              <a:buFont typeface="+mj-lt"/>
              <a:buAutoNum type="arabicParenR"/>
            </a:pPr>
            <a:r>
              <a:rPr lang="en-US" dirty="0"/>
              <a:t>Computer Architecture</a:t>
            </a:r>
          </a:p>
          <a:p>
            <a:pPr lvl="2">
              <a:lnSpc>
                <a:spcPct val="100000"/>
              </a:lnSpc>
              <a:spcAft>
                <a:spcPts val="600"/>
              </a:spcAft>
            </a:pPr>
            <a:r>
              <a:rPr lang="en-US" dirty="0"/>
              <a:t>RISC vs CISC</a:t>
            </a:r>
          </a:p>
          <a:p>
            <a:pPr marL="342900" lvl="1" indent="-342900">
              <a:lnSpc>
                <a:spcPct val="100000"/>
              </a:lnSpc>
              <a:spcAft>
                <a:spcPts val="600"/>
              </a:spcAft>
              <a:buFont typeface="+mj-lt"/>
              <a:buAutoNum type="arabicParenR"/>
            </a:pPr>
            <a:r>
              <a:rPr lang="en-US" dirty="0"/>
              <a:t>ARM Cortex-M Architecture</a:t>
            </a:r>
          </a:p>
          <a:p>
            <a:pPr lvl="2">
              <a:lnSpc>
                <a:spcPct val="100000"/>
              </a:lnSpc>
              <a:spcAft>
                <a:spcPts val="600"/>
              </a:spcAft>
            </a:pPr>
            <a:r>
              <a:rPr lang="en-US" dirty="0"/>
              <a:t>Block Diagram</a:t>
            </a:r>
          </a:p>
          <a:p>
            <a:pPr lvl="2">
              <a:lnSpc>
                <a:spcPct val="100000"/>
              </a:lnSpc>
              <a:spcAft>
                <a:spcPts val="600"/>
              </a:spcAft>
            </a:pPr>
            <a:r>
              <a:rPr lang="en-US" dirty="0"/>
              <a:t>Registers</a:t>
            </a:r>
          </a:p>
          <a:p>
            <a:pPr lvl="2">
              <a:lnSpc>
                <a:spcPct val="100000"/>
              </a:lnSpc>
              <a:spcAft>
                <a:spcPts val="600"/>
              </a:spcAft>
            </a:pPr>
            <a:r>
              <a:rPr lang="en-US" dirty="0"/>
              <a:t>Instruction set</a:t>
            </a:r>
          </a:p>
          <a:p>
            <a:pPr lvl="2">
              <a:lnSpc>
                <a:spcPct val="100000"/>
              </a:lnSpc>
              <a:spcAft>
                <a:spcPts val="600"/>
              </a:spcAft>
            </a:pPr>
            <a:r>
              <a:rPr lang="en-US" dirty="0"/>
              <a:t>Memory access</a:t>
            </a:r>
          </a:p>
          <a:p>
            <a:pPr lvl="2">
              <a:lnSpc>
                <a:spcPct val="100000"/>
              </a:lnSpc>
              <a:spcAft>
                <a:spcPts val="600"/>
              </a:spcAft>
            </a:pPr>
            <a:r>
              <a:rPr lang="en-US" dirty="0"/>
              <a:t>Exception handling</a:t>
            </a:r>
          </a:p>
        </p:txBody>
      </p:sp>
      <p:sp>
        <p:nvSpPr>
          <p:cNvPr id="5" name="テキスト プレースホルダー 4"/>
          <p:cNvSpPr>
            <a:spLocks noGrp="1"/>
          </p:cNvSpPr>
          <p:nvPr>
            <p:ph type="body" sz="quarter" idx="15"/>
          </p:nvPr>
        </p:nvSpPr>
        <p:spPr>
          <a:xfrm>
            <a:off x="6276068" y="1424991"/>
            <a:ext cx="5436506" cy="3477875"/>
          </a:xfrm>
        </p:spPr>
        <p:txBody>
          <a:bodyPr/>
          <a:lstStyle/>
          <a:p>
            <a:pPr marL="342900" lvl="1" indent="-342900">
              <a:lnSpc>
                <a:spcPct val="100000"/>
              </a:lnSpc>
              <a:spcAft>
                <a:spcPts val="600"/>
              </a:spcAft>
              <a:buFont typeface="+mj-lt"/>
              <a:buAutoNum type="arabicParenR" startAt="4"/>
            </a:pPr>
            <a:r>
              <a:rPr kumimoji="1" lang="en-US" dirty="0"/>
              <a:t>Memory</a:t>
            </a:r>
          </a:p>
          <a:p>
            <a:pPr lvl="2">
              <a:lnSpc>
                <a:spcPct val="100000"/>
              </a:lnSpc>
              <a:spcAft>
                <a:spcPts val="600"/>
              </a:spcAft>
            </a:pPr>
            <a:r>
              <a:rPr kumimoji="1" lang="en-US" dirty="0"/>
              <a:t>SRAM</a:t>
            </a:r>
          </a:p>
          <a:p>
            <a:pPr lvl="2">
              <a:lnSpc>
                <a:spcPct val="100000"/>
              </a:lnSpc>
              <a:spcAft>
                <a:spcPts val="600"/>
              </a:spcAft>
            </a:pPr>
            <a:r>
              <a:rPr lang="en-US" dirty="0"/>
              <a:t>DRAM (SDRAM, DDR)</a:t>
            </a:r>
          </a:p>
          <a:p>
            <a:pPr lvl="2">
              <a:lnSpc>
                <a:spcPct val="100000"/>
              </a:lnSpc>
              <a:spcAft>
                <a:spcPts val="600"/>
              </a:spcAft>
            </a:pPr>
            <a:r>
              <a:rPr lang="en-US" dirty="0"/>
              <a:t>ROM/EEPROM/Flash</a:t>
            </a:r>
          </a:p>
          <a:p>
            <a:pPr marL="342900" lvl="1" indent="-342900">
              <a:lnSpc>
                <a:spcPct val="100000"/>
              </a:lnSpc>
              <a:spcAft>
                <a:spcPts val="600"/>
              </a:spcAft>
              <a:buFont typeface="+mj-lt"/>
              <a:buAutoNum type="arabicParenR" startAt="4"/>
            </a:pPr>
            <a:r>
              <a:rPr kumimoji="1" lang="en-US" dirty="0"/>
              <a:t>Timer and GPIO</a:t>
            </a:r>
          </a:p>
          <a:p>
            <a:pPr lvl="2">
              <a:lnSpc>
                <a:spcPct val="100000"/>
              </a:lnSpc>
              <a:spcAft>
                <a:spcPts val="600"/>
              </a:spcAft>
            </a:pPr>
            <a:r>
              <a:rPr lang="en-US" dirty="0"/>
              <a:t>Timer</a:t>
            </a:r>
          </a:p>
          <a:p>
            <a:pPr lvl="2">
              <a:lnSpc>
                <a:spcPct val="100000"/>
              </a:lnSpc>
              <a:spcAft>
                <a:spcPts val="600"/>
              </a:spcAft>
            </a:pPr>
            <a:r>
              <a:rPr kumimoji="1" lang="en-US" dirty="0"/>
              <a:t>PWM</a:t>
            </a:r>
          </a:p>
          <a:p>
            <a:pPr lvl="2">
              <a:lnSpc>
                <a:spcPct val="100000"/>
              </a:lnSpc>
              <a:spcAft>
                <a:spcPts val="600"/>
              </a:spcAft>
            </a:pPr>
            <a:r>
              <a:rPr lang="en-US" dirty="0"/>
              <a:t>GPIO</a:t>
            </a:r>
          </a:p>
          <a:p>
            <a:pPr lvl="2">
              <a:lnSpc>
                <a:spcPct val="100000"/>
              </a:lnSpc>
              <a:spcAft>
                <a:spcPts val="600"/>
              </a:spcAft>
            </a:pPr>
            <a:r>
              <a:rPr kumimoji="1" lang="en-US" dirty="0"/>
              <a:t>Simple drivers (e.g. LED, Relay)</a:t>
            </a:r>
          </a:p>
          <a:p>
            <a:pPr lvl="2">
              <a:lnSpc>
                <a:spcPct val="100000"/>
              </a:lnSpc>
              <a:spcAft>
                <a:spcPts val="600"/>
              </a:spcAft>
            </a:pPr>
            <a:r>
              <a:rPr lang="en-US" dirty="0"/>
              <a:t>Power drivers (motors)</a:t>
            </a:r>
          </a:p>
          <a:p>
            <a:pPr marL="342900" lvl="1" indent="-342900">
              <a:lnSpc>
                <a:spcPct val="100000"/>
              </a:lnSpc>
              <a:spcAft>
                <a:spcPts val="600"/>
              </a:spcAft>
              <a:buFont typeface="+mj-lt"/>
              <a:buAutoNum type="arabicParenR" startAt="4"/>
            </a:pPr>
            <a:r>
              <a:rPr kumimoji="1" lang="en-US" dirty="0"/>
              <a:t>Interr</a:t>
            </a:r>
            <a:r>
              <a:rPr lang="en-US" dirty="0"/>
              <a:t>upt Controller</a:t>
            </a:r>
            <a:endParaRPr kumimoji="1" lang="en-US" dirty="0"/>
          </a:p>
        </p:txBody>
      </p:sp>
    </p:spTree>
    <p:extLst>
      <p:ext uri="{BB962C8B-B14F-4D97-AF65-F5344CB8AC3E}">
        <p14:creationId xmlns:p14="http://schemas.microsoft.com/office/powerpoint/2010/main" val="3400866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Transportation – Avionics</a:t>
            </a:r>
            <a:endParaRPr kumimoji="1" lang="en-US" dirty="0"/>
          </a:p>
        </p:txBody>
      </p:sp>
      <p:sp>
        <p:nvSpPr>
          <p:cNvPr id="4" name="コンテンツ プレースホルダー 3"/>
          <p:cNvSpPr>
            <a:spLocks noGrp="1"/>
          </p:cNvSpPr>
          <p:nvPr>
            <p:ph idx="1"/>
          </p:nvPr>
        </p:nvSpPr>
        <p:spPr>
          <a:xfrm>
            <a:off x="468000" y="1424991"/>
            <a:ext cx="11244574" cy="693010"/>
          </a:xfrm>
        </p:spPr>
        <p:txBody>
          <a:bodyPr/>
          <a:lstStyle/>
          <a:p>
            <a:pPr marL="0" lvl="1" indent="0">
              <a:lnSpc>
                <a:spcPct val="150000"/>
              </a:lnSpc>
              <a:buNone/>
            </a:pPr>
            <a:r>
              <a:rPr lang="en-US" dirty="0"/>
              <a:t>Glass cockpit of the </a:t>
            </a:r>
            <a:br>
              <a:rPr lang="en-US" dirty="0"/>
            </a:br>
            <a:r>
              <a:rPr lang="en-US" dirty="0"/>
              <a:t>Airbus A350 XWB</a:t>
            </a:r>
          </a:p>
        </p:txBody>
      </p:sp>
      <p:pic>
        <p:nvPicPr>
          <p:cNvPr id="10" name="Picture 4" descr="https://upload.wikimedia.org/wikipedia/commons/4/4e/Avionics-Architecture.jpg">
            <a:extLst>
              <a:ext uri="{FF2B5EF4-FFF2-40B4-BE49-F238E27FC236}">
                <a16:creationId xmlns="" xmlns:a16="http://schemas.microsoft.com/office/drawing/2014/main" id="{F66F0098-A6D2-4E89-AA09-556ED5C0DD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352" y="4347907"/>
            <a:ext cx="4091398" cy="16733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 xmlns:a16="http://schemas.microsoft.com/office/drawing/2014/main" id="{C43EA948-B093-4FAE-8B73-B9C7DDA72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1844" y="1355305"/>
            <a:ext cx="7002217" cy="46659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CBB43112-724A-41BA-8D40-6FA0764FC0F0}"/>
              </a:ext>
            </a:extLst>
          </p:cNvPr>
          <p:cNvSpPr txBox="1"/>
          <p:nvPr/>
        </p:nvSpPr>
        <p:spPr>
          <a:xfrm>
            <a:off x="10200456" y="6021726"/>
            <a:ext cx="1617751" cy="307777"/>
          </a:xfrm>
          <a:prstGeom prst="rect">
            <a:avLst/>
          </a:prstGeom>
          <a:noFill/>
        </p:spPr>
        <p:txBody>
          <a:bodyPr wrap="none" rtlCol="0">
            <a:spAutoFit/>
          </a:bodyPr>
          <a:lstStyle/>
          <a:p>
            <a:r>
              <a:rPr lang="en-US" sz="1400" dirty="0"/>
              <a:t>source: </a:t>
            </a:r>
            <a:r>
              <a:rPr lang="en-US" sz="1400" dirty="0" err="1"/>
              <a:t>flickr</a:t>
            </a:r>
            <a:r>
              <a:rPr lang="en-US" sz="1400" dirty="0"/>
              <a:t> (CC)</a:t>
            </a:r>
            <a:endParaRPr lang="pt-BR" sz="1400" dirty="0"/>
          </a:p>
        </p:txBody>
      </p:sp>
    </p:spTree>
    <p:extLst>
      <p:ext uri="{BB962C8B-B14F-4D97-AF65-F5344CB8AC3E}">
        <p14:creationId xmlns:p14="http://schemas.microsoft.com/office/powerpoint/2010/main" val="354412539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nvic</a:t>
            </a:r>
            <a:r>
              <a:rPr lang="en-US" dirty="0"/>
              <a:t> characteristics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72616" cy="2847446"/>
          </a:xfrm>
        </p:spPr>
        <p:txBody>
          <a:bodyPr/>
          <a:lstStyle/>
          <a:p>
            <a:pPr>
              <a:lnSpc>
                <a:spcPct val="150000"/>
              </a:lnSpc>
            </a:pPr>
            <a:r>
              <a:rPr lang="en-US" dirty="0"/>
              <a:t>The Nested Vectored Interrupt Controller provides support for:</a:t>
            </a:r>
          </a:p>
          <a:p>
            <a:pPr lvl="1">
              <a:lnSpc>
                <a:spcPct val="150000"/>
              </a:lnSpc>
            </a:pPr>
            <a:r>
              <a:rPr lang="en-US" b="1" dirty="0"/>
              <a:t>Nested exceptions </a:t>
            </a:r>
            <a:r>
              <a:rPr lang="en-US" dirty="0"/>
              <a:t>– each exception has an associated priority level. Nesting means that when an exception is being serviced, it can be interrupted by a higher priority exception that was activated. Once the higher priority exception has its service completed, the lower priority service resumes.</a:t>
            </a:r>
          </a:p>
          <a:p>
            <a:pPr lvl="1">
              <a:lnSpc>
                <a:spcPct val="150000"/>
              </a:lnSpc>
            </a:pPr>
            <a:r>
              <a:rPr lang="en-US" b="1" dirty="0"/>
              <a:t>Vectored exceptions </a:t>
            </a:r>
            <a:r>
              <a:rPr lang="en-US" dirty="0"/>
              <a:t>– the starting addresses of the service routines (handlers) are stored in a table (vector table). When </a:t>
            </a:r>
            <a:r>
              <a:rPr lang="en-US" dirty="0" err="1"/>
              <a:t>IRQi</a:t>
            </a:r>
            <a:r>
              <a:rPr lang="en-US" dirty="0"/>
              <a:t> is detected the processor simply reads entry </a:t>
            </a:r>
            <a:r>
              <a:rPr lang="en-US" dirty="0" err="1"/>
              <a:t>i</a:t>
            </a:r>
            <a:r>
              <a:rPr lang="en-US" dirty="0"/>
              <a:t> of the table and starts servicing, avoiding delays to start the handler.</a:t>
            </a:r>
          </a:p>
          <a:p>
            <a:pPr lvl="1">
              <a:lnSpc>
                <a:spcPct val="150000"/>
              </a:lnSpc>
            </a:pPr>
            <a:r>
              <a:rPr lang="en-US" b="1" dirty="0"/>
              <a:t>Interrupt masking </a:t>
            </a:r>
            <a:r>
              <a:rPr lang="en-US" dirty="0"/>
              <a:t>– each </a:t>
            </a:r>
            <a:r>
              <a:rPr lang="en-US" dirty="0" err="1"/>
              <a:t>IRQi</a:t>
            </a:r>
            <a:r>
              <a:rPr lang="en-US" dirty="0"/>
              <a:t> can be individually masked, i.e. ignored.</a:t>
            </a:r>
          </a:p>
        </p:txBody>
      </p:sp>
    </p:spTree>
    <p:extLst>
      <p:ext uri="{BB962C8B-B14F-4D97-AF65-F5344CB8AC3E}">
        <p14:creationId xmlns:p14="http://schemas.microsoft.com/office/powerpoint/2010/main" val="90396297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vector table</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72616" cy="3421962"/>
          </a:xfrm>
        </p:spPr>
        <p:txBody>
          <a:bodyPr/>
          <a:lstStyle/>
          <a:p>
            <a:pPr>
              <a:lnSpc>
                <a:spcPct val="150000"/>
              </a:lnSpc>
            </a:pPr>
            <a:r>
              <a:rPr lang="en-US" dirty="0"/>
              <a:t>By default, its start address is 0x0.</a:t>
            </a:r>
          </a:p>
          <a:p>
            <a:pPr>
              <a:lnSpc>
                <a:spcPct val="150000"/>
              </a:lnSpc>
            </a:pPr>
            <a:r>
              <a:rPr lang="en-US" dirty="0"/>
              <a:t>The table has a 31-bit address for each of the possible exceptions (number is implementation dependent).</a:t>
            </a:r>
          </a:p>
          <a:p>
            <a:pPr>
              <a:lnSpc>
                <a:spcPct val="150000"/>
              </a:lnSpc>
            </a:pPr>
            <a:r>
              <a:rPr lang="en-US" dirty="0"/>
              <a:t>The 32th bit (the </a:t>
            </a:r>
            <a:r>
              <a:rPr lang="en-US" dirty="0" err="1"/>
              <a:t>LSb</a:t>
            </a:r>
            <a:r>
              <a:rPr lang="en-US" dirty="0"/>
              <a:t>) is used to identify the instruction set (ARM or Thumb) and must be always set in a Cortex-M processor</a:t>
            </a:r>
          </a:p>
          <a:p>
            <a:pPr>
              <a:lnSpc>
                <a:spcPct val="150000"/>
              </a:lnSpc>
            </a:pPr>
            <a:r>
              <a:rPr lang="en-US" dirty="0"/>
              <a:t>The first entry in the table is the initial value of the SP.</a:t>
            </a:r>
          </a:p>
          <a:p>
            <a:pPr>
              <a:lnSpc>
                <a:spcPct val="150000"/>
              </a:lnSpc>
            </a:pPr>
            <a:r>
              <a:rPr lang="en-US" dirty="0"/>
              <a:t>The next 15 entries are for the system exceptions </a:t>
            </a:r>
            <a:br>
              <a:rPr lang="en-US" dirty="0"/>
            </a:br>
            <a:r>
              <a:rPr lang="en-US" dirty="0"/>
              <a:t>(Reset, NMI, … </a:t>
            </a:r>
            <a:r>
              <a:rPr lang="en-US" dirty="0" err="1"/>
              <a:t>SysTick</a:t>
            </a:r>
            <a:r>
              <a:rPr lang="en-US" dirty="0"/>
              <a:t>).</a:t>
            </a:r>
          </a:p>
          <a:p>
            <a:pPr>
              <a:lnSpc>
                <a:spcPct val="150000"/>
              </a:lnSpc>
            </a:pPr>
            <a:r>
              <a:rPr lang="en-US" dirty="0"/>
              <a:t>Then follow up to 240 entries for IRQ0 to IRQ239.</a:t>
            </a:r>
          </a:p>
        </p:txBody>
      </p:sp>
    </p:spTree>
    <p:extLst>
      <p:ext uri="{BB962C8B-B14F-4D97-AF65-F5344CB8AC3E}">
        <p14:creationId xmlns:p14="http://schemas.microsoft.com/office/powerpoint/2010/main" val="152912093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vector table for the </a:t>
            </a:r>
            <a:r>
              <a:rPr lang="en-US" dirty="0" err="1"/>
              <a:t>renesas</a:t>
            </a:r>
            <a:r>
              <a:rPr lang="en-US" dirty="0"/>
              <a:t> s7g2</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4259848" cy="693010"/>
          </a:xfrm>
        </p:spPr>
        <p:txBody>
          <a:bodyPr/>
          <a:lstStyle/>
          <a:p>
            <a:pPr>
              <a:lnSpc>
                <a:spcPct val="150000"/>
              </a:lnSpc>
            </a:pPr>
            <a:r>
              <a:rPr lang="en-US" dirty="0"/>
              <a:t>On the S7G2 the interrupt sources are managed by the ICU – Interrupt Control Unit.</a:t>
            </a:r>
            <a:br>
              <a:rPr lang="en-US" dirty="0"/>
            </a:br>
            <a:r>
              <a:rPr lang="en-US" dirty="0"/>
              <a:t>The ICU sits between the peripherals and the NVIC, preprocessing the interrupt requests before sending them to the NVIC.</a:t>
            </a:r>
          </a:p>
        </p:txBody>
      </p:sp>
      <p:grpSp>
        <p:nvGrpSpPr>
          <p:cNvPr id="4" name="Group 3">
            <a:extLst>
              <a:ext uri="{FF2B5EF4-FFF2-40B4-BE49-F238E27FC236}">
                <a16:creationId xmlns="" xmlns:a16="http://schemas.microsoft.com/office/drawing/2014/main" id="{07DBBC0A-CF7E-473A-A042-6D791DD69D05}"/>
              </a:ext>
            </a:extLst>
          </p:cNvPr>
          <p:cNvGrpSpPr>
            <a:grpSpLocks noChangeAspect="1"/>
          </p:cNvGrpSpPr>
          <p:nvPr/>
        </p:nvGrpSpPr>
        <p:grpSpPr>
          <a:xfrm>
            <a:off x="5855348" y="1150934"/>
            <a:ext cx="5868652" cy="5097528"/>
            <a:chOff x="4907868" y="152636"/>
            <a:chExt cx="7157161" cy="6216731"/>
          </a:xfrm>
        </p:grpSpPr>
        <p:pic>
          <p:nvPicPr>
            <p:cNvPr id="5" name="Picture 4">
              <a:extLst>
                <a:ext uri="{FF2B5EF4-FFF2-40B4-BE49-F238E27FC236}">
                  <a16:creationId xmlns="" xmlns:a16="http://schemas.microsoft.com/office/drawing/2014/main" id="{65D7FDBA-9023-4318-BBFF-699174FE9877}"/>
                </a:ext>
              </a:extLst>
            </p:cNvPr>
            <p:cNvPicPr>
              <a:picLocks noChangeAspect="1"/>
            </p:cNvPicPr>
            <p:nvPr/>
          </p:nvPicPr>
          <p:blipFill>
            <a:blip r:embed="rId3"/>
            <a:stretch>
              <a:fillRect/>
            </a:stretch>
          </p:blipFill>
          <p:spPr>
            <a:xfrm>
              <a:off x="4907868" y="152636"/>
              <a:ext cx="7157161" cy="4836160"/>
            </a:xfrm>
            <a:prstGeom prst="rect">
              <a:avLst/>
            </a:prstGeom>
          </p:spPr>
        </p:pic>
        <p:sp>
          <p:nvSpPr>
            <p:cNvPr id="6" name="TextBox 5">
              <a:extLst>
                <a:ext uri="{FF2B5EF4-FFF2-40B4-BE49-F238E27FC236}">
                  <a16:creationId xmlns="" xmlns:a16="http://schemas.microsoft.com/office/drawing/2014/main" id="{0C59310E-0B11-49FE-B428-8F45B3D24F23}"/>
                </a:ext>
              </a:extLst>
            </p:cNvPr>
            <p:cNvSpPr txBox="1"/>
            <p:nvPr/>
          </p:nvSpPr>
          <p:spPr>
            <a:xfrm>
              <a:off x="7392144" y="4642726"/>
              <a:ext cx="697627" cy="778675"/>
            </a:xfrm>
            <a:prstGeom prst="rect">
              <a:avLst/>
            </a:prstGeom>
            <a:noFill/>
          </p:spPr>
          <p:txBody>
            <a:bodyPr wrap="none" rtlCol="0">
              <a:spAutoFit/>
            </a:bodyPr>
            <a:lstStyle/>
            <a:p>
              <a:r>
                <a:rPr lang="en-US" sz="4000" dirty="0"/>
                <a:t>…</a:t>
              </a:r>
              <a:endParaRPr lang="pt-BR" sz="4000" dirty="0"/>
            </a:p>
          </p:txBody>
        </p:sp>
        <p:pic>
          <p:nvPicPr>
            <p:cNvPr id="8" name="Picture 7">
              <a:extLst>
                <a:ext uri="{FF2B5EF4-FFF2-40B4-BE49-F238E27FC236}">
                  <a16:creationId xmlns="" xmlns:a16="http://schemas.microsoft.com/office/drawing/2014/main" id="{032A8953-CF63-4F3F-9B1D-60AB0CD4BFD5}"/>
                </a:ext>
              </a:extLst>
            </p:cNvPr>
            <p:cNvPicPr>
              <a:picLocks noChangeAspect="1"/>
            </p:cNvPicPr>
            <p:nvPr/>
          </p:nvPicPr>
          <p:blipFill>
            <a:blip r:embed="rId4"/>
            <a:stretch>
              <a:fillRect/>
            </a:stretch>
          </p:blipFill>
          <p:spPr>
            <a:xfrm>
              <a:off x="4907868" y="5293607"/>
              <a:ext cx="6243481" cy="1075760"/>
            </a:xfrm>
            <a:prstGeom prst="rect">
              <a:avLst/>
            </a:prstGeom>
          </p:spPr>
        </p:pic>
      </p:grpSp>
    </p:spTree>
    <p:extLst>
      <p:ext uri="{BB962C8B-B14F-4D97-AF65-F5344CB8AC3E}">
        <p14:creationId xmlns:p14="http://schemas.microsoft.com/office/powerpoint/2010/main" val="256342742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exception handling state machine</a:t>
            </a:r>
            <a:endParaRPr kumimoji="1" lang="en-US" dirty="0"/>
          </a:p>
        </p:txBody>
      </p:sp>
      <p:grpSp>
        <p:nvGrpSpPr>
          <p:cNvPr id="10" name="Group 9">
            <a:extLst>
              <a:ext uri="{FF2B5EF4-FFF2-40B4-BE49-F238E27FC236}">
                <a16:creationId xmlns="" xmlns:a16="http://schemas.microsoft.com/office/drawing/2014/main" id="{F6FA3684-87E4-4D22-95F5-3DD469964610}"/>
              </a:ext>
            </a:extLst>
          </p:cNvPr>
          <p:cNvGrpSpPr/>
          <p:nvPr/>
        </p:nvGrpSpPr>
        <p:grpSpPr>
          <a:xfrm>
            <a:off x="695400" y="1484784"/>
            <a:ext cx="7161865" cy="4215744"/>
            <a:chOff x="695400" y="1913556"/>
            <a:chExt cx="7161865" cy="4215744"/>
          </a:xfrm>
        </p:grpSpPr>
        <p:sp>
          <p:nvSpPr>
            <p:cNvPr id="11" name="Rectangle: Rounded Corners 10">
              <a:extLst>
                <a:ext uri="{FF2B5EF4-FFF2-40B4-BE49-F238E27FC236}">
                  <a16:creationId xmlns="" xmlns:a16="http://schemas.microsoft.com/office/drawing/2014/main" id="{7B00E692-22DE-48AC-BF41-277A748058EE}"/>
                </a:ext>
              </a:extLst>
            </p:cNvPr>
            <p:cNvSpPr/>
            <p:nvPr/>
          </p:nvSpPr>
          <p:spPr>
            <a:xfrm>
              <a:off x="1812199" y="2187662"/>
              <a:ext cx="1728192" cy="86409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Inactive</a:t>
              </a:r>
            </a:p>
          </p:txBody>
        </p:sp>
        <p:sp>
          <p:nvSpPr>
            <p:cNvPr id="12" name="Rectangle: Rounded Corners 11">
              <a:extLst>
                <a:ext uri="{FF2B5EF4-FFF2-40B4-BE49-F238E27FC236}">
                  <a16:creationId xmlns="" xmlns:a16="http://schemas.microsoft.com/office/drawing/2014/main" id="{976ADD52-57C7-4CEA-BB34-7EF5335CD04D}"/>
                </a:ext>
              </a:extLst>
            </p:cNvPr>
            <p:cNvSpPr/>
            <p:nvPr/>
          </p:nvSpPr>
          <p:spPr>
            <a:xfrm>
              <a:off x="5620591" y="2187662"/>
              <a:ext cx="1728192" cy="86409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Pending</a:t>
              </a:r>
            </a:p>
          </p:txBody>
        </p:sp>
        <p:sp>
          <p:nvSpPr>
            <p:cNvPr id="13" name="Rectangle: Rounded Corners 12">
              <a:extLst>
                <a:ext uri="{FF2B5EF4-FFF2-40B4-BE49-F238E27FC236}">
                  <a16:creationId xmlns="" xmlns:a16="http://schemas.microsoft.com/office/drawing/2014/main" id="{6F816983-7C71-4FA8-8DCF-D377366EF447}"/>
                </a:ext>
              </a:extLst>
            </p:cNvPr>
            <p:cNvSpPr/>
            <p:nvPr/>
          </p:nvSpPr>
          <p:spPr>
            <a:xfrm>
              <a:off x="3673387" y="3644900"/>
              <a:ext cx="1728192" cy="86409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Active</a:t>
              </a:r>
            </a:p>
          </p:txBody>
        </p:sp>
        <p:sp>
          <p:nvSpPr>
            <p:cNvPr id="14" name="Rectangle: Rounded Corners 13">
              <a:extLst>
                <a:ext uri="{FF2B5EF4-FFF2-40B4-BE49-F238E27FC236}">
                  <a16:creationId xmlns="" xmlns:a16="http://schemas.microsoft.com/office/drawing/2014/main" id="{17AC459D-4931-4579-AE60-06EE4DF8D7EB}"/>
                </a:ext>
              </a:extLst>
            </p:cNvPr>
            <p:cNvSpPr/>
            <p:nvPr/>
          </p:nvSpPr>
          <p:spPr>
            <a:xfrm>
              <a:off x="3673387" y="5265204"/>
              <a:ext cx="1728192" cy="86409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Active and Pending</a:t>
              </a:r>
            </a:p>
          </p:txBody>
        </p:sp>
        <p:sp>
          <p:nvSpPr>
            <p:cNvPr id="15" name="Freeform: Shape 14">
              <a:extLst>
                <a:ext uri="{FF2B5EF4-FFF2-40B4-BE49-F238E27FC236}">
                  <a16:creationId xmlns="" xmlns:a16="http://schemas.microsoft.com/office/drawing/2014/main" id="{A9CDB2C0-7DE7-425C-ADA9-123A1DC1E28F}"/>
                </a:ext>
              </a:extLst>
            </p:cNvPr>
            <p:cNvSpPr/>
            <p:nvPr/>
          </p:nvSpPr>
          <p:spPr>
            <a:xfrm>
              <a:off x="3551583" y="2486841"/>
              <a:ext cx="2067339" cy="57576"/>
            </a:xfrm>
            <a:custGeom>
              <a:avLst/>
              <a:gdLst>
                <a:gd name="connsiteX0" fmla="*/ 0 w 2067339"/>
                <a:gd name="connsiteY0" fmla="*/ 57576 h 57576"/>
                <a:gd name="connsiteX1" fmla="*/ 2067339 w 2067339"/>
                <a:gd name="connsiteY1" fmla="*/ 44324 h 57576"/>
              </a:gdLst>
              <a:ahLst/>
              <a:cxnLst>
                <a:cxn ang="0">
                  <a:pos x="connsiteX0" y="connsiteY0"/>
                </a:cxn>
                <a:cxn ang="0">
                  <a:pos x="connsiteX1" y="connsiteY1"/>
                </a:cxn>
              </a:cxnLst>
              <a:rect l="l" t="t" r="r" b="b"/>
              <a:pathLst>
                <a:path w="2067339" h="57576">
                  <a:moveTo>
                    <a:pt x="0" y="57576"/>
                  </a:moveTo>
                  <a:cubicBezTo>
                    <a:pt x="921026" y="10089"/>
                    <a:pt x="1842052" y="-37398"/>
                    <a:pt x="2067339" y="44324"/>
                  </a:cubicBezTo>
                </a:path>
              </a:pathLst>
            </a:custGeom>
            <a:noFill/>
            <a:ln>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 xmlns:a16="http://schemas.microsoft.com/office/drawing/2014/main" id="{32A80729-9619-4094-B3EF-EC988B7D1A84}"/>
                </a:ext>
              </a:extLst>
            </p:cNvPr>
            <p:cNvSpPr/>
            <p:nvPr/>
          </p:nvSpPr>
          <p:spPr>
            <a:xfrm>
              <a:off x="5406887" y="3034748"/>
              <a:ext cx="1524000" cy="1099930"/>
            </a:xfrm>
            <a:custGeom>
              <a:avLst/>
              <a:gdLst>
                <a:gd name="connsiteX0" fmla="*/ 1524000 w 1524000"/>
                <a:gd name="connsiteY0" fmla="*/ 0 h 1099930"/>
                <a:gd name="connsiteX1" fmla="*/ 0 w 1524000"/>
                <a:gd name="connsiteY1" fmla="*/ 1099930 h 1099930"/>
              </a:gdLst>
              <a:ahLst/>
              <a:cxnLst>
                <a:cxn ang="0">
                  <a:pos x="connsiteX0" y="connsiteY0"/>
                </a:cxn>
                <a:cxn ang="0">
                  <a:pos x="connsiteX1" y="connsiteY1"/>
                </a:cxn>
              </a:cxnLst>
              <a:rect l="l" t="t" r="r" b="b"/>
              <a:pathLst>
                <a:path w="1524000" h="1099930">
                  <a:moveTo>
                    <a:pt x="1524000" y="0"/>
                  </a:moveTo>
                  <a:cubicBezTo>
                    <a:pt x="922130" y="515730"/>
                    <a:pt x="320261" y="1031461"/>
                    <a:pt x="0" y="1099930"/>
                  </a:cubicBezTo>
                </a:path>
              </a:pathLst>
            </a:custGeom>
            <a:noFill/>
            <a:ln>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Freeform: Shape 16">
              <a:extLst>
                <a:ext uri="{FF2B5EF4-FFF2-40B4-BE49-F238E27FC236}">
                  <a16:creationId xmlns="" xmlns:a16="http://schemas.microsoft.com/office/drawing/2014/main" id="{D4EDE177-64DE-45ED-8F13-8A376F243365}"/>
                </a:ext>
              </a:extLst>
            </p:cNvPr>
            <p:cNvSpPr/>
            <p:nvPr/>
          </p:nvSpPr>
          <p:spPr>
            <a:xfrm>
              <a:off x="2243571" y="3061252"/>
              <a:ext cx="1424507" cy="1014282"/>
            </a:xfrm>
            <a:custGeom>
              <a:avLst/>
              <a:gdLst>
                <a:gd name="connsiteX0" fmla="*/ 1205948 w 1205948"/>
                <a:gd name="connsiteY0" fmla="*/ 1086678 h 1086678"/>
                <a:gd name="connsiteX1" fmla="*/ 0 w 1205948"/>
                <a:gd name="connsiteY1" fmla="*/ 0 h 1086678"/>
                <a:gd name="connsiteX0" fmla="*/ 1205948 w 1205948"/>
                <a:gd name="connsiteY0" fmla="*/ 1086678 h 1086678"/>
                <a:gd name="connsiteX1" fmla="*/ 358293 w 1205948"/>
                <a:gd name="connsiteY1" fmla="*/ 632458 h 1086678"/>
                <a:gd name="connsiteX2" fmla="*/ 0 w 1205948"/>
                <a:gd name="connsiteY2" fmla="*/ 0 h 1086678"/>
              </a:gdLst>
              <a:ahLst/>
              <a:cxnLst>
                <a:cxn ang="0">
                  <a:pos x="connsiteX0" y="connsiteY0"/>
                </a:cxn>
                <a:cxn ang="0">
                  <a:pos x="connsiteX1" y="connsiteY1"/>
                </a:cxn>
                <a:cxn ang="0">
                  <a:pos x="connsiteX2" y="connsiteY2"/>
                </a:cxn>
              </a:cxnLst>
              <a:rect l="l" t="t" r="r" b="b"/>
              <a:pathLst>
                <a:path w="1205948" h="1086678">
                  <a:moveTo>
                    <a:pt x="1205948" y="1086678"/>
                  </a:moveTo>
                  <a:cubicBezTo>
                    <a:pt x="983674" y="896940"/>
                    <a:pt x="580567" y="822196"/>
                    <a:pt x="358293" y="632458"/>
                  </a:cubicBezTo>
                  <a:lnTo>
                    <a:pt x="0" y="0"/>
                  </a:lnTo>
                </a:path>
              </a:pathLst>
            </a:custGeom>
            <a:noFill/>
            <a:ln>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reeform: Shape 17">
              <a:extLst>
                <a:ext uri="{FF2B5EF4-FFF2-40B4-BE49-F238E27FC236}">
                  <a16:creationId xmlns="" xmlns:a16="http://schemas.microsoft.com/office/drawing/2014/main" id="{A7E67D33-5DAA-4F22-ACE8-4AA7DD9D137B}"/>
                </a:ext>
              </a:extLst>
            </p:cNvPr>
            <p:cNvSpPr/>
            <p:nvPr/>
          </p:nvSpPr>
          <p:spPr>
            <a:xfrm>
              <a:off x="4837043" y="4518991"/>
              <a:ext cx="109578" cy="755374"/>
            </a:xfrm>
            <a:custGeom>
              <a:avLst/>
              <a:gdLst>
                <a:gd name="connsiteX0" fmla="*/ 0 w 109578"/>
                <a:gd name="connsiteY0" fmla="*/ 0 h 755374"/>
                <a:gd name="connsiteX1" fmla="*/ 106018 w 109578"/>
                <a:gd name="connsiteY1" fmla="*/ 424070 h 755374"/>
                <a:gd name="connsiteX2" fmla="*/ 26505 w 109578"/>
                <a:gd name="connsiteY2" fmla="*/ 755374 h 755374"/>
              </a:gdLst>
              <a:ahLst/>
              <a:cxnLst>
                <a:cxn ang="0">
                  <a:pos x="connsiteX0" y="connsiteY0"/>
                </a:cxn>
                <a:cxn ang="0">
                  <a:pos x="connsiteX1" y="connsiteY1"/>
                </a:cxn>
                <a:cxn ang="0">
                  <a:pos x="connsiteX2" y="connsiteY2"/>
                </a:cxn>
              </a:cxnLst>
              <a:rect l="l" t="t" r="r" b="b"/>
              <a:pathLst>
                <a:path w="109578" h="755374">
                  <a:moveTo>
                    <a:pt x="0" y="0"/>
                  </a:moveTo>
                  <a:cubicBezTo>
                    <a:pt x="50800" y="149087"/>
                    <a:pt x="101601" y="298175"/>
                    <a:pt x="106018" y="424070"/>
                  </a:cubicBezTo>
                  <a:cubicBezTo>
                    <a:pt x="110435" y="549965"/>
                    <a:pt x="125896" y="704574"/>
                    <a:pt x="26505" y="755374"/>
                  </a:cubicBezTo>
                </a:path>
              </a:pathLst>
            </a:custGeom>
            <a:noFill/>
            <a:ln>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Shape 18">
              <a:extLst>
                <a:ext uri="{FF2B5EF4-FFF2-40B4-BE49-F238E27FC236}">
                  <a16:creationId xmlns="" xmlns:a16="http://schemas.microsoft.com/office/drawing/2014/main" id="{1C385070-650B-4125-B33D-1FBEA9CD44B3}"/>
                </a:ext>
              </a:extLst>
            </p:cNvPr>
            <p:cNvSpPr/>
            <p:nvPr/>
          </p:nvSpPr>
          <p:spPr>
            <a:xfrm>
              <a:off x="3988137" y="4518008"/>
              <a:ext cx="120037" cy="743105"/>
            </a:xfrm>
            <a:custGeom>
              <a:avLst/>
              <a:gdLst>
                <a:gd name="connsiteX0" fmla="*/ 120037 w 120037"/>
                <a:gd name="connsiteY0" fmla="*/ 743105 h 743105"/>
                <a:gd name="connsiteX1" fmla="*/ 767 w 120037"/>
                <a:gd name="connsiteY1" fmla="*/ 279279 h 743105"/>
                <a:gd name="connsiteX2" fmla="*/ 53776 w 120037"/>
                <a:gd name="connsiteY2" fmla="*/ 983 h 743105"/>
              </a:gdLst>
              <a:ahLst/>
              <a:cxnLst>
                <a:cxn ang="0">
                  <a:pos x="connsiteX0" y="connsiteY0"/>
                </a:cxn>
                <a:cxn ang="0">
                  <a:pos x="connsiteX1" y="connsiteY1"/>
                </a:cxn>
                <a:cxn ang="0">
                  <a:pos x="connsiteX2" y="connsiteY2"/>
                </a:cxn>
              </a:cxnLst>
              <a:rect l="l" t="t" r="r" b="b"/>
              <a:pathLst>
                <a:path w="120037" h="743105">
                  <a:moveTo>
                    <a:pt x="120037" y="743105"/>
                  </a:moveTo>
                  <a:cubicBezTo>
                    <a:pt x="65924" y="573035"/>
                    <a:pt x="11811" y="402966"/>
                    <a:pt x="767" y="279279"/>
                  </a:cubicBezTo>
                  <a:cubicBezTo>
                    <a:pt x="-10277" y="155592"/>
                    <a:pt x="102367" y="-14478"/>
                    <a:pt x="53776" y="983"/>
                  </a:cubicBezTo>
                </a:path>
              </a:pathLst>
            </a:custGeom>
            <a:noFill/>
            <a:ln>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TextBox 19">
              <a:extLst>
                <a:ext uri="{FF2B5EF4-FFF2-40B4-BE49-F238E27FC236}">
                  <a16:creationId xmlns="" xmlns:a16="http://schemas.microsoft.com/office/drawing/2014/main" id="{B81930E9-709C-436E-BEA5-A2BBB858C401}"/>
                </a:ext>
              </a:extLst>
            </p:cNvPr>
            <p:cNvSpPr txBox="1"/>
            <p:nvPr/>
          </p:nvSpPr>
          <p:spPr>
            <a:xfrm>
              <a:off x="3988137" y="1913556"/>
              <a:ext cx="1197764" cy="646331"/>
            </a:xfrm>
            <a:prstGeom prst="rect">
              <a:avLst/>
            </a:prstGeom>
            <a:noFill/>
          </p:spPr>
          <p:txBody>
            <a:bodyPr wrap="none" rtlCol="0">
              <a:spAutoFit/>
            </a:bodyPr>
            <a:lstStyle/>
            <a:p>
              <a:pPr algn="ctr"/>
              <a:r>
                <a:rPr lang="en-US" dirty="0"/>
                <a:t>Exception</a:t>
              </a:r>
              <a:br>
                <a:rPr lang="en-US" dirty="0"/>
              </a:br>
              <a:r>
                <a:rPr lang="en-US" dirty="0"/>
                <a:t>Request</a:t>
              </a:r>
            </a:p>
          </p:txBody>
        </p:sp>
        <p:sp>
          <p:nvSpPr>
            <p:cNvPr id="21" name="TextBox 20">
              <a:extLst>
                <a:ext uri="{FF2B5EF4-FFF2-40B4-BE49-F238E27FC236}">
                  <a16:creationId xmlns="" xmlns:a16="http://schemas.microsoft.com/office/drawing/2014/main" id="{E88A068B-6ED2-4A68-97A1-5EF7663A9B00}"/>
                </a:ext>
              </a:extLst>
            </p:cNvPr>
            <p:cNvSpPr txBox="1"/>
            <p:nvPr/>
          </p:nvSpPr>
          <p:spPr>
            <a:xfrm>
              <a:off x="6095244" y="3430617"/>
              <a:ext cx="1762021" cy="646331"/>
            </a:xfrm>
            <a:prstGeom prst="rect">
              <a:avLst/>
            </a:prstGeom>
            <a:noFill/>
          </p:spPr>
          <p:txBody>
            <a:bodyPr wrap="none" rtlCol="0">
              <a:spAutoFit/>
            </a:bodyPr>
            <a:lstStyle/>
            <a:p>
              <a:pPr algn="ctr"/>
              <a:r>
                <a:rPr lang="en-US" dirty="0"/>
                <a:t>Exception</a:t>
              </a:r>
              <a:br>
                <a:rPr lang="en-US" dirty="0"/>
              </a:br>
              <a:r>
                <a:rPr lang="en-US" dirty="0"/>
                <a:t>Servicing starts</a:t>
              </a:r>
            </a:p>
          </p:txBody>
        </p:sp>
        <p:sp>
          <p:nvSpPr>
            <p:cNvPr id="22" name="TextBox 21">
              <a:extLst>
                <a:ext uri="{FF2B5EF4-FFF2-40B4-BE49-F238E27FC236}">
                  <a16:creationId xmlns="" xmlns:a16="http://schemas.microsoft.com/office/drawing/2014/main" id="{138D9916-0552-4AA9-8A55-42C8012FEDE7}"/>
                </a:ext>
              </a:extLst>
            </p:cNvPr>
            <p:cNvSpPr txBox="1"/>
            <p:nvPr/>
          </p:nvSpPr>
          <p:spPr>
            <a:xfrm>
              <a:off x="1049235" y="3568593"/>
              <a:ext cx="1980029" cy="646331"/>
            </a:xfrm>
            <a:prstGeom prst="rect">
              <a:avLst/>
            </a:prstGeom>
            <a:noFill/>
          </p:spPr>
          <p:txBody>
            <a:bodyPr wrap="none" rtlCol="0">
              <a:spAutoFit/>
            </a:bodyPr>
            <a:lstStyle/>
            <a:p>
              <a:pPr algn="ctr"/>
              <a:r>
                <a:rPr lang="en-US" dirty="0"/>
                <a:t>Exception</a:t>
              </a:r>
              <a:br>
                <a:rPr lang="en-US" dirty="0"/>
              </a:br>
              <a:r>
                <a:rPr lang="en-US" dirty="0"/>
                <a:t>Servicing finishes</a:t>
              </a:r>
            </a:p>
          </p:txBody>
        </p:sp>
        <p:sp>
          <p:nvSpPr>
            <p:cNvPr id="23" name="TextBox 22">
              <a:extLst>
                <a:ext uri="{FF2B5EF4-FFF2-40B4-BE49-F238E27FC236}">
                  <a16:creationId xmlns="" xmlns:a16="http://schemas.microsoft.com/office/drawing/2014/main" id="{907EF2C8-4625-44D2-945B-B6620CE3DE8C}"/>
                </a:ext>
              </a:extLst>
            </p:cNvPr>
            <p:cNvSpPr txBox="1"/>
            <p:nvPr/>
          </p:nvSpPr>
          <p:spPr>
            <a:xfrm>
              <a:off x="4891832" y="4582876"/>
              <a:ext cx="1197764" cy="646331"/>
            </a:xfrm>
            <a:prstGeom prst="rect">
              <a:avLst/>
            </a:prstGeom>
            <a:noFill/>
          </p:spPr>
          <p:txBody>
            <a:bodyPr wrap="none" rtlCol="0">
              <a:spAutoFit/>
            </a:bodyPr>
            <a:lstStyle/>
            <a:p>
              <a:pPr algn="ctr"/>
              <a:r>
                <a:rPr lang="en-US" dirty="0"/>
                <a:t>Exception</a:t>
              </a:r>
              <a:br>
                <a:rPr lang="en-US" dirty="0"/>
              </a:br>
              <a:r>
                <a:rPr lang="en-US" dirty="0"/>
                <a:t>Request</a:t>
              </a:r>
            </a:p>
          </p:txBody>
        </p:sp>
        <p:sp>
          <p:nvSpPr>
            <p:cNvPr id="24" name="TextBox 23">
              <a:extLst>
                <a:ext uri="{FF2B5EF4-FFF2-40B4-BE49-F238E27FC236}">
                  <a16:creationId xmlns="" xmlns:a16="http://schemas.microsoft.com/office/drawing/2014/main" id="{B4BFE8D9-C4E6-4F0C-9680-D6778FBBCEF6}"/>
                </a:ext>
              </a:extLst>
            </p:cNvPr>
            <p:cNvSpPr txBox="1"/>
            <p:nvPr/>
          </p:nvSpPr>
          <p:spPr>
            <a:xfrm>
              <a:off x="2008108" y="4582875"/>
              <a:ext cx="1980029" cy="646331"/>
            </a:xfrm>
            <a:prstGeom prst="rect">
              <a:avLst/>
            </a:prstGeom>
            <a:noFill/>
          </p:spPr>
          <p:txBody>
            <a:bodyPr wrap="none" rtlCol="0">
              <a:spAutoFit/>
            </a:bodyPr>
            <a:lstStyle/>
            <a:p>
              <a:pPr algn="r"/>
              <a:r>
                <a:rPr lang="en-US" dirty="0"/>
                <a:t>Exception</a:t>
              </a:r>
              <a:br>
                <a:rPr lang="en-US" dirty="0"/>
              </a:br>
              <a:r>
                <a:rPr lang="en-US" dirty="0"/>
                <a:t>Servicing finishes</a:t>
              </a:r>
            </a:p>
          </p:txBody>
        </p:sp>
        <p:sp>
          <p:nvSpPr>
            <p:cNvPr id="25" name="Freeform: Shape 24">
              <a:extLst>
                <a:ext uri="{FF2B5EF4-FFF2-40B4-BE49-F238E27FC236}">
                  <a16:creationId xmlns="" xmlns:a16="http://schemas.microsoft.com/office/drawing/2014/main" id="{0BDC5966-3AE8-490C-BDFB-6DA726512E78}"/>
                </a:ext>
              </a:extLst>
            </p:cNvPr>
            <p:cNvSpPr/>
            <p:nvPr/>
          </p:nvSpPr>
          <p:spPr>
            <a:xfrm>
              <a:off x="839416" y="2486841"/>
              <a:ext cx="956182" cy="190445"/>
            </a:xfrm>
            <a:custGeom>
              <a:avLst/>
              <a:gdLst>
                <a:gd name="connsiteX0" fmla="*/ 0 w 2067339"/>
                <a:gd name="connsiteY0" fmla="*/ 57576 h 57576"/>
                <a:gd name="connsiteX1" fmla="*/ 2067339 w 2067339"/>
                <a:gd name="connsiteY1" fmla="*/ 44324 h 57576"/>
              </a:gdLst>
              <a:ahLst/>
              <a:cxnLst>
                <a:cxn ang="0">
                  <a:pos x="connsiteX0" y="connsiteY0"/>
                </a:cxn>
                <a:cxn ang="0">
                  <a:pos x="connsiteX1" y="connsiteY1"/>
                </a:cxn>
              </a:cxnLst>
              <a:rect l="l" t="t" r="r" b="b"/>
              <a:pathLst>
                <a:path w="2067339" h="57576">
                  <a:moveTo>
                    <a:pt x="0" y="57576"/>
                  </a:moveTo>
                  <a:cubicBezTo>
                    <a:pt x="921026" y="10089"/>
                    <a:pt x="1842052" y="-37398"/>
                    <a:pt x="2067339" y="44324"/>
                  </a:cubicBezTo>
                </a:path>
              </a:pathLst>
            </a:custGeom>
            <a:noFill/>
            <a:ln>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 xmlns:a16="http://schemas.microsoft.com/office/drawing/2014/main" id="{A925315B-BC82-4D38-8440-F3DA4FFF28D6}"/>
                </a:ext>
              </a:extLst>
            </p:cNvPr>
            <p:cNvSpPr/>
            <p:nvPr/>
          </p:nvSpPr>
          <p:spPr>
            <a:xfrm>
              <a:off x="695400" y="2559887"/>
              <a:ext cx="252028" cy="19044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 xmlns:a16="http://schemas.microsoft.com/office/drawing/2014/main" id="{7CFF1749-72CE-44E5-B5F7-F1709C8A9E3E}"/>
              </a:ext>
            </a:extLst>
          </p:cNvPr>
          <p:cNvSpPr txBox="1"/>
          <p:nvPr/>
        </p:nvSpPr>
        <p:spPr>
          <a:xfrm>
            <a:off x="6173126" y="5937393"/>
            <a:ext cx="1428340" cy="307777"/>
          </a:xfrm>
          <a:prstGeom prst="rect">
            <a:avLst/>
          </a:prstGeom>
          <a:noFill/>
        </p:spPr>
        <p:txBody>
          <a:bodyPr wrap="none" rtlCol="0">
            <a:spAutoFit/>
          </a:bodyPr>
          <a:lstStyle/>
          <a:p>
            <a:r>
              <a:rPr lang="en-US" sz="1400" dirty="0"/>
              <a:t>source: Authors</a:t>
            </a:r>
            <a:endParaRPr lang="pt-BR" sz="1400" dirty="0"/>
          </a:p>
        </p:txBody>
      </p:sp>
    </p:spTree>
    <p:extLst>
      <p:ext uri="{BB962C8B-B14F-4D97-AF65-F5344CB8AC3E}">
        <p14:creationId xmlns:p14="http://schemas.microsoft.com/office/powerpoint/2010/main" val="208304639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functional model of the </a:t>
            </a:r>
            <a:r>
              <a:rPr lang="en-US" dirty="0" err="1"/>
              <a:t>nvic</a:t>
            </a:r>
            <a:endParaRPr kumimoji="1" lang="en-US" dirty="0"/>
          </a:p>
        </p:txBody>
      </p:sp>
      <p:sp>
        <p:nvSpPr>
          <p:cNvPr id="27" name="TextBox 26">
            <a:extLst>
              <a:ext uri="{FF2B5EF4-FFF2-40B4-BE49-F238E27FC236}">
                <a16:creationId xmlns="" xmlns:a16="http://schemas.microsoft.com/office/drawing/2014/main" id="{7CFF1749-72CE-44E5-B5F7-F1709C8A9E3E}"/>
              </a:ext>
            </a:extLst>
          </p:cNvPr>
          <p:cNvSpPr txBox="1"/>
          <p:nvPr/>
        </p:nvSpPr>
        <p:spPr>
          <a:xfrm>
            <a:off x="10344472" y="5939108"/>
            <a:ext cx="1428340" cy="307777"/>
          </a:xfrm>
          <a:prstGeom prst="rect">
            <a:avLst/>
          </a:prstGeom>
          <a:noFill/>
        </p:spPr>
        <p:txBody>
          <a:bodyPr wrap="none" rtlCol="0">
            <a:spAutoFit/>
          </a:bodyPr>
          <a:lstStyle/>
          <a:p>
            <a:r>
              <a:rPr lang="en-US" sz="1400" dirty="0"/>
              <a:t>source: Authors</a:t>
            </a:r>
            <a:endParaRPr lang="pt-BR" sz="1400" dirty="0"/>
          </a:p>
        </p:txBody>
      </p:sp>
      <p:pic>
        <p:nvPicPr>
          <p:cNvPr id="28" name="Picture 27">
            <a:extLst>
              <a:ext uri="{FF2B5EF4-FFF2-40B4-BE49-F238E27FC236}">
                <a16:creationId xmlns="" xmlns:a16="http://schemas.microsoft.com/office/drawing/2014/main" id="{5F68F129-5044-4CAD-8ECF-BCB2EB843C9D}"/>
              </a:ext>
            </a:extLst>
          </p:cNvPr>
          <p:cNvPicPr>
            <a:picLocks noChangeAspect="1"/>
          </p:cNvPicPr>
          <p:nvPr/>
        </p:nvPicPr>
        <p:blipFill>
          <a:blip r:embed="rId3"/>
          <a:stretch>
            <a:fillRect/>
          </a:stretch>
        </p:blipFill>
        <p:spPr>
          <a:xfrm>
            <a:off x="1703512" y="1340768"/>
            <a:ext cx="8242319" cy="5042521"/>
          </a:xfrm>
          <a:prstGeom prst="rect">
            <a:avLst/>
          </a:prstGeom>
        </p:spPr>
      </p:pic>
    </p:spTree>
    <p:extLst>
      <p:ext uri="{BB962C8B-B14F-4D97-AF65-F5344CB8AC3E}">
        <p14:creationId xmlns:p14="http://schemas.microsoft.com/office/powerpoint/2010/main" val="316999775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nvic</a:t>
            </a:r>
            <a:r>
              <a:rPr lang="en-US" dirty="0"/>
              <a:t> – arm documentation</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72616" cy="2744854"/>
          </a:xfrm>
        </p:spPr>
        <p:txBody>
          <a:bodyPr/>
          <a:lstStyle/>
          <a:p>
            <a:pPr marL="342900" indent="-342900">
              <a:lnSpc>
                <a:spcPct val="150000"/>
              </a:lnSpc>
              <a:buFont typeface="Arial" panose="020B0604020202020204" pitchFamily="34" charset="0"/>
              <a:buChar char="•"/>
            </a:pPr>
            <a:r>
              <a:rPr lang="en-US" dirty="0"/>
              <a:t>ARMv7-M Architecture Reference Manual (2014)</a:t>
            </a:r>
            <a:br>
              <a:rPr lang="en-US" dirty="0"/>
            </a:br>
            <a:r>
              <a:rPr lang="en-US" dirty="0">
                <a:hlinkClick r:id="rId3"/>
              </a:rPr>
              <a:t>ARM DDI 0403E.b</a:t>
            </a:r>
            <a:endParaRPr lang="en-US" dirty="0"/>
          </a:p>
          <a:p>
            <a:pPr marL="342900" indent="-342900">
              <a:lnSpc>
                <a:spcPct val="150000"/>
              </a:lnSpc>
              <a:buFont typeface="Arial" panose="020B0604020202020204" pitchFamily="34" charset="0"/>
              <a:buChar char="•"/>
            </a:pPr>
            <a:r>
              <a:rPr lang="en-US" dirty="0"/>
              <a:t>ARM® Cortex® -M4 Processor Revision: r0p1 (2015)</a:t>
            </a:r>
            <a:br>
              <a:rPr lang="en-US" dirty="0"/>
            </a:br>
            <a:r>
              <a:rPr lang="en-US" dirty="0"/>
              <a:t>Technical Reference Manual</a:t>
            </a:r>
            <a:br>
              <a:rPr lang="en-US" dirty="0"/>
            </a:br>
            <a:r>
              <a:rPr lang="en-US" dirty="0">
                <a:hlinkClick r:id="rId4"/>
              </a:rPr>
              <a:t>ARM 100166_0001_00_en</a:t>
            </a:r>
            <a:endParaRPr lang="en-US" dirty="0"/>
          </a:p>
          <a:p>
            <a:pPr marL="342900" indent="-342900">
              <a:lnSpc>
                <a:spcPct val="150000"/>
              </a:lnSpc>
              <a:buFont typeface="Arial" panose="020B0604020202020204" pitchFamily="34" charset="0"/>
              <a:buChar char="•"/>
            </a:pPr>
            <a:r>
              <a:rPr lang="en-US" dirty="0"/>
              <a:t>Cortex™-M4 Devices Generic User Guide (2011)</a:t>
            </a:r>
            <a:br>
              <a:rPr lang="en-US" dirty="0"/>
            </a:br>
            <a:r>
              <a:rPr lang="en-US" dirty="0">
                <a:hlinkClick r:id="rId5"/>
              </a:rPr>
              <a:t>ARM DUI 0553A</a:t>
            </a:r>
            <a:endParaRPr lang="en-US" dirty="0"/>
          </a:p>
        </p:txBody>
      </p:sp>
    </p:spTree>
    <p:extLst>
      <p:ext uri="{BB962C8B-B14F-4D97-AF65-F5344CB8AC3E}">
        <p14:creationId xmlns:p14="http://schemas.microsoft.com/office/powerpoint/2010/main" val="216462661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nvic</a:t>
            </a:r>
            <a:r>
              <a:rPr lang="en-US" dirty="0"/>
              <a:t> registers</a:t>
            </a:r>
            <a:endParaRPr kumimoji="1" lang="en-US" dirty="0"/>
          </a:p>
        </p:txBody>
      </p:sp>
      <p:pic>
        <p:nvPicPr>
          <p:cNvPr id="6" name="Picture 5">
            <a:extLst>
              <a:ext uri="{FF2B5EF4-FFF2-40B4-BE49-F238E27FC236}">
                <a16:creationId xmlns="" xmlns:a16="http://schemas.microsoft.com/office/drawing/2014/main" id="{390C0499-7680-4886-BC7C-F61BDA66EA75}"/>
              </a:ext>
            </a:extLst>
          </p:cNvPr>
          <p:cNvPicPr>
            <a:picLocks noChangeAspect="1"/>
          </p:cNvPicPr>
          <p:nvPr/>
        </p:nvPicPr>
        <p:blipFill>
          <a:blip r:embed="rId3"/>
          <a:stretch>
            <a:fillRect/>
          </a:stretch>
        </p:blipFill>
        <p:spPr>
          <a:xfrm>
            <a:off x="695400" y="1772816"/>
            <a:ext cx="10286941" cy="3659032"/>
          </a:xfrm>
          <a:prstGeom prst="rect">
            <a:avLst/>
          </a:prstGeom>
        </p:spPr>
      </p:pic>
      <p:sp>
        <p:nvSpPr>
          <p:cNvPr id="8" name="TextBox 7">
            <a:extLst>
              <a:ext uri="{FF2B5EF4-FFF2-40B4-BE49-F238E27FC236}">
                <a16:creationId xmlns="" xmlns:a16="http://schemas.microsoft.com/office/drawing/2014/main" id="{E371ABA7-8095-4A56-B9EF-8F6711CA28A5}"/>
              </a:ext>
            </a:extLst>
          </p:cNvPr>
          <p:cNvSpPr txBox="1"/>
          <p:nvPr/>
        </p:nvSpPr>
        <p:spPr>
          <a:xfrm>
            <a:off x="6261742" y="5844151"/>
            <a:ext cx="4715393" cy="307777"/>
          </a:xfrm>
          <a:prstGeom prst="rect">
            <a:avLst/>
          </a:prstGeom>
          <a:noFill/>
        </p:spPr>
        <p:txBody>
          <a:bodyPr wrap="none" rtlCol="0">
            <a:spAutoFit/>
          </a:bodyPr>
          <a:lstStyle/>
          <a:p>
            <a:r>
              <a:rPr lang="en-US" sz="1400" dirty="0"/>
              <a:t>source: </a:t>
            </a:r>
            <a:r>
              <a:rPr lang="pt-BR" sz="1400" dirty="0"/>
              <a:t>ARM® </a:t>
            </a:r>
            <a:r>
              <a:rPr lang="pt-BR" sz="1400" dirty="0" err="1"/>
              <a:t>Cortex</a:t>
            </a:r>
            <a:r>
              <a:rPr lang="pt-BR" sz="1400" dirty="0"/>
              <a:t>® -M4 </a:t>
            </a:r>
            <a:r>
              <a:rPr lang="pt-BR" sz="1400" dirty="0" err="1"/>
              <a:t>Technical</a:t>
            </a:r>
            <a:r>
              <a:rPr lang="pt-BR" sz="1400" dirty="0"/>
              <a:t> </a:t>
            </a:r>
            <a:r>
              <a:rPr lang="pt-BR" sz="1400" dirty="0" err="1"/>
              <a:t>Reference</a:t>
            </a:r>
            <a:r>
              <a:rPr lang="pt-BR" sz="1400" dirty="0"/>
              <a:t> </a:t>
            </a:r>
            <a:r>
              <a:rPr lang="pt-BR" sz="1400" dirty="0">
                <a:hlinkClick r:id="rId4"/>
              </a:rPr>
              <a:t>Manual</a:t>
            </a:r>
            <a:endParaRPr lang="pt-BR" sz="1400" dirty="0"/>
          </a:p>
        </p:txBody>
      </p:sp>
    </p:spTree>
    <p:extLst>
      <p:ext uri="{BB962C8B-B14F-4D97-AF65-F5344CB8AC3E}">
        <p14:creationId xmlns:p14="http://schemas.microsoft.com/office/powerpoint/2010/main" val="172673445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nvic</a:t>
            </a:r>
            <a:r>
              <a:rPr lang="en-US" dirty="0"/>
              <a:t> registers – </a:t>
            </a:r>
            <a:r>
              <a:rPr lang="en-US" dirty="0" err="1"/>
              <a:t>ictr</a:t>
            </a:r>
            <a:r>
              <a:rPr lang="en-US" dirty="0"/>
              <a:t> </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4043824" cy="4858253"/>
          </a:xfrm>
        </p:spPr>
        <p:txBody>
          <a:bodyPr/>
          <a:lstStyle/>
          <a:p>
            <a:pPr>
              <a:lnSpc>
                <a:spcPct val="150000"/>
              </a:lnSpc>
            </a:pPr>
            <a:r>
              <a:rPr lang="en-US" dirty="0"/>
              <a:t>Since the number of input lines</a:t>
            </a:r>
            <a:br>
              <a:rPr lang="en-US" dirty="0"/>
            </a:br>
            <a:r>
              <a:rPr lang="en-US" dirty="0"/>
              <a:t>(</a:t>
            </a:r>
            <a:r>
              <a:rPr lang="en-US" dirty="0" err="1"/>
              <a:t>IRQi</a:t>
            </a:r>
            <a:r>
              <a:rPr lang="en-US" dirty="0"/>
              <a:t>) to the NVIC is implementation dependent, so is the number of registers to control the NVIC. </a:t>
            </a:r>
            <a:br>
              <a:rPr lang="en-US" dirty="0"/>
            </a:br>
            <a:r>
              <a:rPr lang="en-US" dirty="0"/>
              <a:t>ICTR informs how many control registers are actually implemented in any given NVIC.</a:t>
            </a:r>
          </a:p>
          <a:p>
            <a:pPr>
              <a:lnSpc>
                <a:spcPct val="150000"/>
              </a:lnSpc>
            </a:pPr>
            <a:r>
              <a:rPr lang="en-US" dirty="0"/>
              <a:t>For the Renesas S7G2, ICTR.INTLINESNUM holds the value 2, meaning that there are 3 registers of each type (ISER, ICER, ISPR, ICPR, IABR, with indexes 0..2; and 24 registers IPR, with indexes 0..23). The number of input lines </a:t>
            </a:r>
            <a:r>
              <a:rPr lang="en-US" dirty="0" err="1"/>
              <a:t>IRQi</a:t>
            </a:r>
            <a:r>
              <a:rPr lang="en-US" dirty="0"/>
              <a:t> on this processor is limited to 96.</a:t>
            </a:r>
          </a:p>
        </p:txBody>
      </p:sp>
      <p:sp>
        <p:nvSpPr>
          <p:cNvPr id="9" name="TextBox 8">
            <a:extLst>
              <a:ext uri="{FF2B5EF4-FFF2-40B4-BE49-F238E27FC236}">
                <a16:creationId xmlns="" xmlns:a16="http://schemas.microsoft.com/office/drawing/2014/main" id="{375F13B3-2A31-4CE1-B3ED-701D4E8DDFFC}"/>
              </a:ext>
            </a:extLst>
          </p:cNvPr>
          <p:cNvSpPr txBox="1"/>
          <p:nvPr/>
        </p:nvSpPr>
        <p:spPr>
          <a:xfrm>
            <a:off x="6261742" y="5844151"/>
            <a:ext cx="4715393" cy="307777"/>
          </a:xfrm>
          <a:prstGeom prst="rect">
            <a:avLst/>
          </a:prstGeom>
          <a:noFill/>
        </p:spPr>
        <p:txBody>
          <a:bodyPr wrap="none" rtlCol="0">
            <a:spAutoFit/>
          </a:bodyPr>
          <a:lstStyle/>
          <a:p>
            <a:r>
              <a:rPr lang="en-US" sz="1400" dirty="0"/>
              <a:t>source: </a:t>
            </a:r>
            <a:r>
              <a:rPr lang="pt-BR" sz="1400" dirty="0"/>
              <a:t>ARM® </a:t>
            </a:r>
            <a:r>
              <a:rPr lang="pt-BR" sz="1400" dirty="0" err="1"/>
              <a:t>Cortex</a:t>
            </a:r>
            <a:r>
              <a:rPr lang="pt-BR" sz="1400" dirty="0"/>
              <a:t>® -M4 </a:t>
            </a:r>
            <a:r>
              <a:rPr lang="pt-BR" sz="1400" dirty="0" err="1"/>
              <a:t>Technical</a:t>
            </a:r>
            <a:r>
              <a:rPr lang="pt-BR" sz="1400" dirty="0"/>
              <a:t> </a:t>
            </a:r>
            <a:r>
              <a:rPr lang="pt-BR" sz="1400" dirty="0" err="1"/>
              <a:t>Reference</a:t>
            </a:r>
            <a:r>
              <a:rPr lang="pt-BR" sz="1400" dirty="0"/>
              <a:t> </a:t>
            </a:r>
            <a:r>
              <a:rPr lang="pt-BR" sz="1400" dirty="0">
                <a:hlinkClick r:id="rId3"/>
              </a:rPr>
              <a:t>Manual</a:t>
            </a:r>
            <a:endParaRPr lang="pt-BR" sz="1400" dirty="0"/>
          </a:p>
        </p:txBody>
      </p:sp>
      <p:grpSp>
        <p:nvGrpSpPr>
          <p:cNvPr id="10" name="Group 9">
            <a:extLst>
              <a:ext uri="{FF2B5EF4-FFF2-40B4-BE49-F238E27FC236}">
                <a16:creationId xmlns="" xmlns:a16="http://schemas.microsoft.com/office/drawing/2014/main" id="{F339CB97-1CA1-4B3F-89CE-B6CB9BD766D1}"/>
              </a:ext>
            </a:extLst>
          </p:cNvPr>
          <p:cNvGrpSpPr>
            <a:grpSpLocks noChangeAspect="1"/>
          </p:cNvGrpSpPr>
          <p:nvPr/>
        </p:nvGrpSpPr>
        <p:grpSpPr>
          <a:xfrm>
            <a:off x="4799856" y="1378384"/>
            <a:ext cx="6779152" cy="4101232"/>
            <a:chOff x="3899756" y="1379198"/>
            <a:chExt cx="8090835" cy="4894770"/>
          </a:xfrm>
        </p:grpSpPr>
        <p:pic>
          <p:nvPicPr>
            <p:cNvPr id="11" name="Picture 10">
              <a:extLst>
                <a:ext uri="{FF2B5EF4-FFF2-40B4-BE49-F238E27FC236}">
                  <a16:creationId xmlns="" xmlns:a16="http://schemas.microsoft.com/office/drawing/2014/main" id="{31C63C3E-6E43-41B3-BDAD-9A37CC835DB5}"/>
                </a:ext>
              </a:extLst>
            </p:cNvPr>
            <p:cNvPicPr>
              <a:picLocks noChangeAspect="1"/>
            </p:cNvPicPr>
            <p:nvPr/>
          </p:nvPicPr>
          <p:blipFill>
            <a:blip r:embed="rId4"/>
            <a:stretch>
              <a:fillRect/>
            </a:stretch>
          </p:blipFill>
          <p:spPr>
            <a:xfrm>
              <a:off x="3899756" y="1379198"/>
              <a:ext cx="8090835" cy="2011612"/>
            </a:xfrm>
            <a:prstGeom prst="rect">
              <a:avLst/>
            </a:prstGeom>
          </p:spPr>
        </p:pic>
        <p:pic>
          <p:nvPicPr>
            <p:cNvPr id="12" name="Picture 11">
              <a:extLst>
                <a:ext uri="{FF2B5EF4-FFF2-40B4-BE49-F238E27FC236}">
                  <a16:creationId xmlns="" xmlns:a16="http://schemas.microsoft.com/office/drawing/2014/main" id="{8848C9C7-AF24-45D7-BCC2-0FDC1CD0FDE7}"/>
                </a:ext>
              </a:extLst>
            </p:cNvPr>
            <p:cNvPicPr>
              <a:picLocks noChangeAspect="1"/>
            </p:cNvPicPr>
            <p:nvPr/>
          </p:nvPicPr>
          <p:blipFill>
            <a:blip r:embed="rId5"/>
            <a:stretch>
              <a:fillRect/>
            </a:stretch>
          </p:blipFill>
          <p:spPr>
            <a:xfrm>
              <a:off x="6528048" y="3284984"/>
              <a:ext cx="5293382" cy="2988984"/>
            </a:xfrm>
            <a:prstGeom prst="rect">
              <a:avLst/>
            </a:prstGeom>
          </p:spPr>
        </p:pic>
      </p:grpSp>
    </p:spTree>
    <p:extLst>
      <p:ext uri="{BB962C8B-B14F-4D97-AF65-F5344CB8AC3E}">
        <p14:creationId xmlns:p14="http://schemas.microsoft.com/office/powerpoint/2010/main" val="568612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nvic</a:t>
            </a:r>
            <a:r>
              <a:rPr lang="en-US" dirty="0"/>
              <a:t> registers – </a:t>
            </a:r>
            <a:r>
              <a:rPr lang="en-US" dirty="0" err="1"/>
              <a:t>iSER</a:t>
            </a:r>
            <a:r>
              <a:rPr lang="en-US" dirty="0"/>
              <a:t> – s7g2 </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4233303"/>
            <a:ext cx="11172616" cy="2004009"/>
          </a:xfrm>
        </p:spPr>
        <p:txBody>
          <a:bodyPr/>
          <a:lstStyle/>
          <a:p>
            <a:pPr>
              <a:lnSpc>
                <a:spcPct val="150000"/>
              </a:lnSpc>
            </a:pPr>
            <a:r>
              <a:rPr lang="en-US" dirty="0"/>
              <a:t>In a Renesas S7G2, each bit of registers ISER[0] to ISER[2] corresponds to one of the 96 </a:t>
            </a:r>
            <a:r>
              <a:rPr lang="en-US" dirty="0" err="1"/>
              <a:t>IRQi</a:t>
            </a:r>
            <a:r>
              <a:rPr lang="en-US" dirty="0"/>
              <a:t>  lines.</a:t>
            </a:r>
            <a:br>
              <a:rPr lang="en-US" dirty="0"/>
            </a:br>
            <a:r>
              <a:rPr lang="en-US" dirty="0"/>
              <a:t/>
            </a:r>
            <a:br>
              <a:rPr lang="en-US" dirty="0"/>
            </a:br>
            <a:r>
              <a:rPr lang="en-US" dirty="0"/>
              <a:t>on write:  1 enables the interrupt line, 0 has no effect</a:t>
            </a:r>
            <a:br>
              <a:rPr lang="en-US" dirty="0"/>
            </a:br>
            <a:r>
              <a:rPr lang="en-US" dirty="0"/>
              <a:t>on read:   returns the current state of each </a:t>
            </a:r>
            <a:r>
              <a:rPr lang="en-US" dirty="0" err="1"/>
              <a:t>IRQi</a:t>
            </a:r>
            <a:r>
              <a:rPr lang="en-US" dirty="0"/>
              <a:t> line</a:t>
            </a:r>
            <a:br>
              <a:rPr lang="en-US" dirty="0"/>
            </a:br>
            <a:r>
              <a:rPr lang="en-US" dirty="0"/>
              <a:t>                0 = disabled, 1 = enabled</a:t>
            </a:r>
          </a:p>
        </p:txBody>
      </p:sp>
      <p:pic>
        <p:nvPicPr>
          <p:cNvPr id="8" name="Picture 7">
            <a:extLst>
              <a:ext uri="{FF2B5EF4-FFF2-40B4-BE49-F238E27FC236}">
                <a16:creationId xmlns="" xmlns:a16="http://schemas.microsoft.com/office/drawing/2014/main" id="{E9FD1991-D8E6-4852-88F8-2C67B2E9ED53}"/>
              </a:ext>
            </a:extLst>
          </p:cNvPr>
          <p:cNvPicPr>
            <a:picLocks noChangeAspect="1"/>
          </p:cNvPicPr>
          <p:nvPr/>
        </p:nvPicPr>
        <p:blipFill>
          <a:blip r:embed="rId3"/>
          <a:stretch>
            <a:fillRect/>
          </a:stretch>
        </p:blipFill>
        <p:spPr>
          <a:xfrm>
            <a:off x="1883532" y="1436734"/>
            <a:ext cx="10005292" cy="2520280"/>
          </a:xfrm>
          <a:prstGeom prst="rect">
            <a:avLst/>
          </a:prstGeom>
        </p:spPr>
      </p:pic>
    </p:spTree>
    <p:extLst>
      <p:ext uri="{BB962C8B-B14F-4D97-AF65-F5344CB8AC3E}">
        <p14:creationId xmlns:p14="http://schemas.microsoft.com/office/powerpoint/2010/main" val="44102896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nvic</a:t>
            </a:r>
            <a:r>
              <a:rPr lang="en-US" dirty="0"/>
              <a:t> registers – ICER/ISPR/ICPR/IABR – s7g2 </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3319370"/>
          </a:xfrm>
        </p:spPr>
        <p:txBody>
          <a:bodyPr/>
          <a:lstStyle/>
          <a:p>
            <a:pPr>
              <a:lnSpc>
                <a:spcPct val="150000"/>
              </a:lnSpc>
            </a:pPr>
            <a:r>
              <a:rPr lang="en-US" dirty="0"/>
              <a:t>Same bit assignment as for ISER.</a:t>
            </a:r>
          </a:p>
          <a:p>
            <a:pPr>
              <a:lnSpc>
                <a:spcPct val="150000"/>
              </a:lnSpc>
            </a:pPr>
            <a:r>
              <a:rPr lang="en-US" dirty="0"/>
              <a:t>ICER: on write: 1 </a:t>
            </a:r>
            <a:r>
              <a:rPr lang="en-US" b="1" dirty="0"/>
              <a:t>disables</a:t>
            </a:r>
            <a:r>
              <a:rPr lang="en-US" dirty="0"/>
              <a:t> the interrupt line, 0 has no effect</a:t>
            </a:r>
            <a:br>
              <a:rPr lang="en-US" dirty="0"/>
            </a:br>
            <a:r>
              <a:rPr lang="en-US" dirty="0"/>
              <a:t>           on read: report the current state of each </a:t>
            </a:r>
            <a:r>
              <a:rPr lang="en-US" dirty="0" err="1"/>
              <a:t>IRQi</a:t>
            </a:r>
            <a:r>
              <a:rPr lang="en-US" dirty="0"/>
              <a:t> line,  0 = disabled, 1 = enabled</a:t>
            </a:r>
          </a:p>
          <a:p>
            <a:pPr>
              <a:lnSpc>
                <a:spcPct val="150000"/>
              </a:lnSpc>
            </a:pPr>
            <a:r>
              <a:rPr lang="en-US" dirty="0"/>
              <a:t>ISPR: on write: 1 sets the interrupt line to </a:t>
            </a:r>
            <a:r>
              <a:rPr lang="en-US" b="1" dirty="0"/>
              <a:t>pending</a:t>
            </a:r>
            <a:r>
              <a:rPr lang="en-US" dirty="0"/>
              <a:t>, 0 has no effect</a:t>
            </a:r>
            <a:br>
              <a:rPr lang="en-US" dirty="0"/>
            </a:br>
            <a:r>
              <a:rPr lang="en-US" dirty="0"/>
              <a:t>           on read: report the current state of each </a:t>
            </a:r>
            <a:r>
              <a:rPr lang="en-US" dirty="0" err="1"/>
              <a:t>IRQi</a:t>
            </a:r>
            <a:r>
              <a:rPr lang="en-US" dirty="0"/>
              <a:t> line,  0 = not-pending, 1 = pending</a:t>
            </a:r>
          </a:p>
          <a:p>
            <a:pPr>
              <a:lnSpc>
                <a:spcPct val="150000"/>
              </a:lnSpc>
            </a:pPr>
            <a:r>
              <a:rPr lang="en-US" dirty="0"/>
              <a:t>ICPR: on write: 1 clears the pending state of the interrupt line, 0 has no effect</a:t>
            </a:r>
            <a:br>
              <a:rPr lang="en-US" dirty="0"/>
            </a:br>
            <a:r>
              <a:rPr lang="en-US" dirty="0"/>
              <a:t>           on read: report the current state of each </a:t>
            </a:r>
            <a:r>
              <a:rPr lang="en-US" dirty="0" err="1"/>
              <a:t>IRQi</a:t>
            </a:r>
            <a:r>
              <a:rPr lang="en-US" dirty="0"/>
              <a:t> line, 0 = not-pending, 1 = pending</a:t>
            </a:r>
          </a:p>
          <a:p>
            <a:pPr>
              <a:lnSpc>
                <a:spcPct val="150000"/>
              </a:lnSpc>
            </a:pPr>
            <a:r>
              <a:rPr lang="en-US" dirty="0"/>
              <a:t>IABR:  read only: report the current state of each </a:t>
            </a:r>
            <a:r>
              <a:rPr lang="en-US" dirty="0" err="1"/>
              <a:t>IRQi</a:t>
            </a:r>
            <a:r>
              <a:rPr lang="en-US" dirty="0"/>
              <a:t> line, 0 = not-active, 1 = active</a:t>
            </a:r>
          </a:p>
        </p:txBody>
      </p:sp>
    </p:spTree>
    <p:extLst>
      <p:ext uri="{BB962C8B-B14F-4D97-AF65-F5344CB8AC3E}">
        <p14:creationId xmlns:p14="http://schemas.microsoft.com/office/powerpoint/2010/main" val="4210204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Transportation – navigation</a:t>
            </a:r>
            <a:endParaRPr kumimoji="1" lang="en-US" dirty="0"/>
          </a:p>
        </p:txBody>
      </p:sp>
      <p:sp>
        <p:nvSpPr>
          <p:cNvPr id="4" name="コンテンツ プレースホルダー 3"/>
          <p:cNvSpPr>
            <a:spLocks noGrp="1"/>
          </p:cNvSpPr>
          <p:nvPr>
            <p:ph idx="1"/>
          </p:nvPr>
        </p:nvSpPr>
        <p:spPr>
          <a:xfrm>
            <a:off x="468000" y="1424991"/>
            <a:ext cx="11244574" cy="795602"/>
          </a:xfrm>
        </p:spPr>
        <p:txBody>
          <a:bodyPr/>
          <a:lstStyle/>
          <a:p>
            <a:pPr lvl="1">
              <a:lnSpc>
                <a:spcPct val="150000"/>
              </a:lnSpc>
            </a:pPr>
            <a:r>
              <a:rPr lang="en-US" dirty="0"/>
              <a:t>Automotive GPS</a:t>
            </a:r>
          </a:p>
          <a:p>
            <a:pPr lvl="1">
              <a:lnSpc>
                <a:spcPct val="150000"/>
              </a:lnSpc>
            </a:pPr>
            <a:r>
              <a:rPr lang="en-US" dirty="0"/>
              <a:t>Electronic Compass</a:t>
            </a:r>
          </a:p>
        </p:txBody>
      </p:sp>
      <p:pic>
        <p:nvPicPr>
          <p:cNvPr id="10" name="Picture 9">
            <a:extLst>
              <a:ext uri="{FF2B5EF4-FFF2-40B4-BE49-F238E27FC236}">
                <a16:creationId xmlns="" xmlns:a16="http://schemas.microsoft.com/office/drawing/2014/main" id="{70FF18E9-5033-4E36-AE8E-7D22E8008934}"/>
              </a:ext>
            </a:extLst>
          </p:cNvPr>
          <p:cNvPicPr>
            <a:picLocks noChangeAspect="1"/>
          </p:cNvPicPr>
          <p:nvPr/>
        </p:nvPicPr>
        <p:blipFill>
          <a:blip r:embed="rId3"/>
          <a:stretch>
            <a:fillRect/>
          </a:stretch>
        </p:blipFill>
        <p:spPr>
          <a:xfrm>
            <a:off x="5303912" y="1118604"/>
            <a:ext cx="6040651" cy="5030999"/>
          </a:xfrm>
          <a:prstGeom prst="rect">
            <a:avLst/>
          </a:prstGeom>
        </p:spPr>
      </p:pic>
      <p:sp>
        <p:nvSpPr>
          <p:cNvPr id="11" name="TextBox 10">
            <a:extLst>
              <a:ext uri="{FF2B5EF4-FFF2-40B4-BE49-F238E27FC236}">
                <a16:creationId xmlns="" xmlns:a16="http://schemas.microsoft.com/office/drawing/2014/main" id="{6B62F757-9B7B-4A11-B557-0C878B28871B}"/>
              </a:ext>
            </a:extLst>
          </p:cNvPr>
          <p:cNvSpPr txBox="1"/>
          <p:nvPr/>
        </p:nvSpPr>
        <p:spPr>
          <a:xfrm>
            <a:off x="9162183" y="5889897"/>
            <a:ext cx="2182379" cy="307777"/>
          </a:xfrm>
          <a:prstGeom prst="rect">
            <a:avLst/>
          </a:prstGeom>
          <a:noFill/>
        </p:spPr>
        <p:txBody>
          <a:bodyPr wrap="square" rtlCol="0">
            <a:spAutoFit/>
          </a:bodyPr>
          <a:lstStyle/>
          <a:p>
            <a:r>
              <a:rPr lang="en-US" sz="1400" dirty="0"/>
              <a:t>source: Renesas</a:t>
            </a:r>
            <a:endParaRPr lang="pt-BR" sz="1400" dirty="0"/>
          </a:p>
        </p:txBody>
      </p:sp>
    </p:spTree>
    <p:extLst>
      <p:ext uri="{BB962C8B-B14F-4D97-AF65-F5344CB8AC3E}">
        <p14:creationId xmlns:p14="http://schemas.microsoft.com/office/powerpoint/2010/main" val="34094866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NVIC priorities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1903598"/>
          </a:xfrm>
        </p:spPr>
        <p:txBody>
          <a:bodyPr/>
          <a:lstStyle/>
          <a:p>
            <a:pPr>
              <a:lnSpc>
                <a:spcPct val="150000"/>
              </a:lnSpc>
            </a:pPr>
            <a:r>
              <a:rPr lang="en-US" dirty="0"/>
              <a:t>On the Cortex-M4, each </a:t>
            </a:r>
            <a:r>
              <a:rPr lang="en-US" dirty="0" err="1"/>
              <a:t>IRQi</a:t>
            </a:r>
            <a:r>
              <a:rPr lang="en-US" dirty="0"/>
              <a:t> line has a register that defines its priority level in relation to the other </a:t>
            </a:r>
            <a:r>
              <a:rPr lang="en-US" dirty="0" err="1"/>
              <a:t>IRQi</a:t>
            </a:r>
            <a:r>
              <a:rPr lang="en-US" dirty="0"/>
              <a:t> lines. This register may have up to 8 bits (implementation defined).</a:t>
            </a:r>
            <a:br>
              <a:rPr lang="en-US" dirty="0"/>
            </a:br>
            <a:r>
              <a:rPr lang="en-US" dirty="0"/>
              <a:t>On the S7G2, 4-bit registers are implemented, allowing the definition of up to 16 priority levels. 0 is the highest priority and 15 is the lowest. Since these bits are left aligned, the actual values are 0, 0x10, 0x20, 0x30, … 0xF0.</a:t>
            </a:r>
          </a:p>
          <a:p>
            <a:pPr>
              <a:lnSpc>
                <a:spcPct val="150000"/>
              </a:lnSpc>
            </a:pPr>
            <a:r>
              <a:rPr lang="en-US" b="1" dirty="0"/>
              <a:t>A higher priority interrupt preempts a lower priority interrupt whose handler is being executed.</a:t>
            </a:r>
          </a:p>
        </p:txBody>
      </p:sp>
    </p:spTree>
    <p:extLst>
      <p:ext uri="{BB962C8B-B14F-4D97-AF65-F5344CB8AC3E}">
        <p14:creationId xmlns:p14="http://schemas.microsoft.com/office/powerpoint/2010/main" val="310893766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NVIC priorities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3052631"/>
          </a:xfrm>
        </p:spPr>
        <p:txBody>
          <a:bodyPr/>
          <a:lstStyle/>
          <a:p>
            <a:pPr>
              <a:lnSpc>
                <a:spcPct val="150000"/>
              </a:lnSpc>
            </a:pPr>
            <a:r>
              <a:rPr lang="en-US" dirty="0"/>
              <a:t>The bits of the priority register are divided into:</a:t>
            </a:r>
          </a:p>
          <a:p>
            <a:pPr lvl="1">
              <a:lnSpc>
                <a:spcPct val="150000"/>
              </a:lnSpc>
            </a:pPr>
            <a:r>
              <a:rPr lang="en-US" dirty="0"/>
              <a:t>Priority Group</a:t>
            </a:r>
          </a:p>
          <a:p>
            <a:pPr lvl="1">
              <a:lnSpc>
                <a:spcPct val="150000"/>
              </a:lnSpc>
            </a:pPr>
            <a:r>
              <a:rPr lang="en-US" dirty="0"/>
              <a:t>Priority Subgroup</a:t>
            </a:r>
          </a:p>
          <a:p>
            <a:pPr>
              <a:lnSpc>
                <a:spcPct val="150000"/>
              </a:lnSpc>
            </a:pPr>
            <a:endParaRPr lang="en-US" dirty="0"/>
          </a:p>
          <a:p>
            <a:pPr>
              <a:lnSpc>
                <a:spcPct val="150000"/>
              </a:lnSpc>
            </a:pPr>
            <a:r>
              <a:rPr lang="en-US" dirty="0"/>
              <a:t>The bits in the Priority Group define the number of priority levels for the purpose of preemption.</a:t>
            </a:r>
          </a:p>
          <a:p>
            <a:pPr>
              <a:lnSpc>
                <a:spcPct val="150000"/>
              </a:lnSpc>
            </a:pPr>
            <a:r>
              <a:rPr lang="en-US" dirty="0"/>
              <a:t>The bits in the Priority Subgroup define the number of sub-levels for the purpose of selecting which </a:t>
            </a:r>
            <a:r>
              <a:rPr lang="en-US" dirty="0" err="1"/>
              <a:t>IRQi</a:t>
            </a:r>
            <a:r>
              <a:rPr lang="en-US" dirty="0"/>
              <a:t> will be serviced first if two </a:t>
            </a:r>
            <a:r>
              <a:rPr lang="en-US" dirty="0" err="1"/>
              <a:t>IRQi</a:t>
            </a:r>
            <a:r>
              <a:rPr lang="en-US" dirty="0"/>
              <a:t> are simultaneously pending when the core accepts an interrupt.</a:t>
            </a:r>
          </a:p>
        </p:txBody>
      </p:sp>
    </p:spTree>
    <p:extLst>
      <p:ext uri="{BB962C8B-B14F-4D97-AF65-F5344CB8AC3E}">
        <p14:creationId xmlns:p14="http://schemas.microsoft.com/office/powerpoint/2010/main" val="145488981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NVIC priorities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2580706"/>
          </a:xfrm>
        </p:spPr>
        <p:txBody>
          <a:bodyPr/>
          <a:lstStyle/>
          <a:p>
            <a:pPr>
              <a:lnSpc>
                <a:spcPct val="150000"/>
              </a:lnSpc>
            </a:pPr>
            <a:r>
              <a:rPr lang="en-US" dirty="0"/>
              <a:t>The PRIGROUP bits of the AIRCR register are used to configure the division of bits among Priority Group and Subgroup.</a:t>
            </a:r>
          </a:p>
          <a:p>
            <a:pPr>
              <a:lnSpc>
                <a:spcPct val="150000"/>
              </a:lnSpc>
            </a:pPr>
            <a:r>
              <a:rPr lang="en-US" dirty="0"/>
              <a:t>AIRCR.PRIGROUP may be written with values in the range of 0 .. 7</a:t>
            </a:r>
          </a:p>
          <a:p>
            <a:pPr>
              <a:lnSpc>
                <a:spcPct val="150000"/>
              </a:lnSpc>
            </a:pPr>
            <a:r>
              <a:rPr lang="en-US" dirty="0"/>
              <a:t>On the S7G2, programming PRIGROUP with 0, 1, 2 or 3 has the effect of using the four bits for Priority Group and none for the Subgroup.</a:t>
            </a:r>
          </a:p>
          <a:p>
            <a:pPr>
              <a:lnSpc>
                <a:spcPct val="150000"/>
              </a:lnSpc>
            </a:pPr>
            <a:r>
              <a:rPr lang="en-US" dirty="0"/>
              <a:t>For PRIGROUP = 4 the division is 3.1 (3 for Group and 1 for Subgroup)</a:t>
            </a:r>
          </a:p>
          <a:p>
            <a:pPr>
              <a:lnSpc>
                <a:spcPct val="150000"/>
              </a:lnSpc>
            </a:pPr>
            <a:r>
              <a:rPr lang="en-US" dirty="0"/>
              <a:t>For PRIGROUP = 5 the division is 2.2, and so on…</a:t>
            </a:r>
          </a:p>
        </p:txBody>
      </p:sp>
    </p:spTree>
    <p:extLst>
      <p:ext uri="{BB962C8B-B14F-4D97-AF65-F5344CB8AC3E}">
        <p14:creationId xmlns:p14="http://schemas.microsoft.com/office/powerpoint/2010/main" val="423687529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cmsis</a:t>
            </a:r>
            <a:r>
              <a:rPr lang="en-US" dirty="0"/>
              <a:t>-core interrupt functions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2891696" cy="1903598"/>
          </a:xfrm>
        </p:spPr>
        <p:txBody>
          <a:bodyPr/>
          <a:lstStyle/>
          <a:p>
            <a:pPr>
              <a:lnSpc>
                <a:spcPct val="150000"/>
              </a:lnSpc>
            </a:pPr>
            <a:r>
              <a:rPr lang="en-US" dirty="0"/>
              <a:t>These is a partial list of the functions available in </a:t>
            </a:r>
            <a:br>
              <a:rPr lang="en-US" dirty="0"/>
            </a:br>
            <a:r>
              <a:rPr lang="en-US" dirty="0"/>
              <a:t>CMSIS-CORE that provide access to the NVIC as well </a:t>
            </a:r>
            <a:br>
              <a:rPr lang="en-US" dirty="0"/>
            </a:br>
            <a:r>
              <a:rPr lang="en-US" dirty="0"/>
              <a:t>as to other interrupt functionality.</a:t>
            </a:r>
            <a:br>
              <a:rPr lang="en-US" dirty="0"/>
            </a:br>
            <a:endParaRPr lang="en-US" dirty="0"/>
          </a:p>
          <a:p>
            <a:pPr>
              <a:lnSpc>
                <a:spcPct val="150000"/>
              </a:lnSpc>
            </a:pPr>
            <a:r>
              <a:rPr lang="en-US" dirty="0"/>
              <a:t>Next slides detail these functions</a:t>
            </a:r>
          </a:p>
        </p:txBody>
      </p:sp>
      <p:sp>
        <p:nvSpPr>
          <p:cNvPr id="4" name="TextBox 3">
            <a:extLst>
              <a:ext uri="{FF2B5EF4-FFF2-40B4-BE49-F238E27FC236}">
                <a16:creationId xmlns="" xmlns:a16="http://schemas.microsoft.com/office/drawing/2014/main" id="{2D1C499A-7168-4E4D-BA30-AC4F68ACF146}"/>
              </a:ext>
            </a:extLst>
          </p:cNvPr>
          <p:cNvSpPr txBox="1"/>
          <p:nvPr/>
        </p:nvSpPr>
        <p:spPr>
          <a:xfrm>
            <a:off x="9336360" y="5587848"/>
            <a:ext cx="2342051" cy="307777"/>
          </a:xfrm>
          <a:prstGeom prst="rect">
            <a:avLst/>
          </a:prstGeom>
          <a:noFill/>
        </p:spPr>
        <p:txBody>
          <a:bodyPr wrap="none" rtlCol="0">
            <a:spAutoFit/>
          </a:bodyPr>
          <a:lstStyle/>
          <a:p>
            <a:r>
              <a:rPr lang="en-US" sz="1400" dirty="0"/>
              <a:t>source: </a:t>
            </a:r>
            <a:r>
              <a:rPr lang="pt-BR" sz="1400" dirty="0" err="1"/>
              <a:t>infocenter.arm.com</a:t>
            </a:r>
            <a:endParaRPr lang="pt-BR" sz="1400" dirty="0"/>
          </a:p>
        </p:txBody>
      </p:sp>
      <p:pic>
        <p:nvPicPr>
          <p:cNvPr id="5" name="Picture 4">
            <a:extLst>
              <a:ext uri="{FF2B5EF4-FFF2-40B4-BE49-F238E27FC236}">
                <a16:creationId xmlns="" xmlns:a16="http://schemas.microsoft.com/office/drawing/2014/main" id="{437918B2-928A-4E79-AA6E-E2A2BF680FF9}"/>
              </a:ext>
            </a:extLst>
          </p:cNvPr>
          <p:cNvPicPr>
            <a:picLocks noChangeAspect="1"/>
          </p:cNvPicPr>
          <p:nvPr/>
        </p:nvPicPr>
        <p:blipFill>
          <a:blip r:embed="rId3"/>
          <a:stretch>
            <a:fillRect/>
          </a:stretch>
        </p:blipFill>
        <p:spPr>
          <a:xfrm>
            <a:off x="3575720" y="1683854"/>
            <a:ext cx="8220236" cy="3903994"/>
          </a:xfrm>
          <a:prstGeom prst="rect">
            <a:avLst/>
          </a:prstGeom>
        </p:spPr>
      </p:pic>
    </p:spTree>
    <p:extLst>
      <p:ext uri="{BB962C8B-B14F-4D97-AF65-F5344CB8AC3E}">
        <p14:creationId xmlns:p14="http://schemas.microsoft.com/office/powerpoint/2010/main" val="96457292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cmsis</a:t>
            </a:r>
            <a:r>
              <a:rPr lang="en-US" dirty="0"/>
              <a:t>-core interrupt functions</a:t>
            </a:r>
            <a:endParaRPr kumimoji="1" lang="en-US" dirty="0"/>
          </a:p>
        </p:txBody>
      </p:sp>
      <p:sp>
        <p:nvSpPr>
          <p:cNvPr id="8" name="Content Placeholder 3">
            <a:extLst>
              <a:ext uri="{FF2B5EF4-FFF2-40B4-BE49-F238E27FC236}">
                <a16:creationId xmlns="" xmlns:a16="http://schemas.microsoft.com/office/drawing/2014/main" id="{942EA339-9B3E-4E76-AF9C-B24EEB21EAF9}"/>
              </a:ext>
            </a:extLst>
          </p:cNvPr>
          <p:cNvSpPr>
            <a:spLocks noGrp="1"/>
          </p:cNvSpPr>
          <p:nvPr>
            <p:ph idx="1"/>
          </p:nvPr>
        </p:nvSpPr>
        <p:spPr>
          <a:xfrm>
            <a:off x="125653" y="1808820"/>
            <a:ext cx="12066347" cy="3970318"/>
          </a:xfrm>
        </p:spPr>
        <p:txBody>
          <a:bodyPr/>
          <a:lstStyle/>
          <a:p>
            <a:pPr>
              <a:lnSpc>
                <a:spcPct val="100000"/>
              </a:lnSpc>
              <a:spcAft>
                <a:spcPts val="0"/>
              </a:spcAft>
            </a:pPr>
            <a:r>
              <a:rPr lang="en-US" sz="1400" b="1" dirty="0" err="1">
                <a:solidFill>
                  <a:srgbClr val="7F0055"/>
                </a:solidFill>
                <a:latin typeface="Courier New" panose="02070309020205020404" pitchFamily="49" charset="0"/>
              </a:rPr>
              <a:t>typedef</a:t>
            </a:r>
            <a:r>
              <a:rPr lang="en-US" sz="1400" b="1" dirty="0">
                <a:solidFill>
                  <a:srgbClr val="000000"/>
                </a:solidFill>
                <a:latin typeface="Courier New" panose="02070309020205020404" pitchFamily="49" charset="0"/>
              </a:rPr>
              <a:t> </a:t>
            </a:r>
            <a:r>
              <a:rPr lang="en-US" sz="1400" b="1" dirty="0" err="1">
                <a:solidFill>
                  <a:srgbClr val="7F0055"/>
                </a:solidFill>
                <a:latin typeface="Courier New" panose="02070309020205020404" pitchFamily="49" charset="0"/>
              </a:rPr>
              <a:t>enum</a:t>
            </a:r>
            <a:r>
              <a:rPr lang="en-US" sz="1400" b="1" dirty="0">
                <a:solidFill>
                  <a:srgbClr val="000000"/>
                </a:solidFill>
                <a:latin typeface="Courier New" panose="02070309020205020404" pitchFamily="49" charset="0"/>
              </a:rPr>
              <a:t> {</a:t>
            </a:r>
          </a:p>
          <a:p>
            <a:pPr>
              <a:lnSpc>
                <a:spcPct val="100000"/>
              </a:lnSpc>
              <a:spcAft>
                <a:spcPts val="0"/>
              </a:spcAft>
            </a:pPr>
            <a:r>
              <a:rPr lang="en-US" sz="1400" dirty="0">
                <a:solidFill>
                  <a:srgbClr val="3F7F5F"/>
                </a:solidFill>
                <a:latin typeface="Courier New" panose="02070309020205020404" pitchFamily="49" charset="0"/>
              </a:rPr>
              <a:t>/* -------------------  </a:t>
            </a:r>
            <a:r>
              <a:rPr lang="en-US" sz="1400" u="sng" dirty="0">
                <a:solidFill>
                  <a:srgbClr val="3F7F5F"/>
                </a:solidFill>
                <a:latin typeface="Courier New" panose="02070309020205020404" pitchFamily="49" charset="0"/>
              </a:rPr>
              <a:t>Cortex-M4 Processor </a:t>
            </a:r>
            <a:r>
              <a:rPr lang="en-US" sz="1400" u="sng" dirty="0" err="1">
                <a:solidFill>
                  <a:srgbClr val="3F7F5F"/>
                </a:solidFill>
                <a:latin typeface="Courier New" panose="02070309020205020404" pitchFamily="49" charset="0"/>
              </a:rPr>
              <a:t>Exceptions</a:t>
            </a:r>
            <a:r>
              <a:rPr lang="en-US" sz="1400" u="sng" dirty="0">
                <a:solidFill>
                  <a:srgbClr val="3F7F5F"/>
                </a:solidFill>
                <a:latin typeface="Courier New" panose="02070309020205020404" pitchFamily="49" charset="0"/>
              </a:rPr>
              <a:t> </a:t>
            </a:r>
            <a:r>
              <a:rPr lang="en-US" sz="1400" u="sng" dirty="0" err="1">
                <a:solidFill>
                  <a:srgbClr val="3F7F5F"/>
                </a:solidFill>
                <a:latin typeface="Courier New" panose="02070309020205020404" pitchFamily="49" charset="0"/>
              </a:rPr>
              <a:t>Numbers</a:t>
            </a:r>
            <a:r>
              <a:rPr lang="en-US" sz="1400" u="sng" dirty="0">
                <a:solidFill>
                  <a:srgbClr val="3F7F5F"/>
                </a:solidFill>
                <a:latin typeface="Courier New" panose="02070309020205020404" pitchFamily="49" charset="0"/>
              </a:rPr>
              <a:t>  ------------------- */</a:t>
            </a:r>
          </a:p>
          <a:p>
            <a:pPr>
              <a:lnSpc>
                <a:spcPct val="100000"/>
              </a:lnSpc>
              <a:spcAft>
                <a:spcPts val="0"/>
              </a:spcAft>
            </a:pPr>
            <a:r>
              <a:rPr lang="en-US" sz="1400" dirty="0">
                <a:solidFill>
                  <a:srgbClr val="000000"/>
                </a:solidFill>
                <a:latin typeface="Courier New" panose="02070309020205020404" pitchFamily="49" charset="0"/>
              </a:rPr>
              <a:t>  </a:t>
            </a:r>
            <a:r>
              <a:rPr lang="en-US" sz="1400" i="1" dirty="0" err="1">
                <a:solidFill>
                  <a:srgbClr val="0000C0"/>
                </a:solidFill>
                <a:latin typeface="Courier New" panose="02070309020205020404" pitchFamily="49" charset="0"/>
              </a:rPr>
              <a:t>Reset_IRQn</a:t>
            </a:r>
            <a:r>
              <a:rPr lang="en-US" sz="1400" i="1" dirty="0">
                <a:solidFill>
                  <a:srgbClr val="000000"/>
                </a:solidFill>
                <a:latin typeface="Courier New" panose="02070309020205020404" pitchFamily="49" charset="0"/>
              </a:rPr>
              <a:t>            = -15,      </a:t>
            </a:r>
            <a:r>
              <a:rPr lang="en-US" sz="1400" i="1" dirty="0">
                <a:solidFill>
                  <a:srgbClr val="3F5FBF"/>
                </a:solidFill>
                <a:latin typeface="Courier New" panose="02070309020205020404" pitchFamily="49" charset="0"/>
              </a:rPr>
              <a:t>/*!&lt;   1  Reset Vector, invoked on Power up and warm reset                 */</a:t>
            </a:r>
          </a:p>
          <a:p>
            <a:pPr>
              <a:lnSpc>
                <a:spcPct val="100000"/>
              </a:lnSpc>
              <a:spcAft>
                <a:spcPts val="0"/>
              </a:spcAft>
            </a:pPr>
            <a:r>
              <a:rPr lang="en-US" sz="1400" dirty="0">
                <a:solidFill>
                  <a:srgbClr val="000000"/>
                </a:solidFill>
                <a:latin typeface="Courier New" panose="02070309020205020404" pitchFamily="49" charset="0"/>
              </a:rPr>
              <a:t>  </a:t>
            </a:r>
            <a:r>
              <a:rPr lang="en-US" sz="1400" i="1" dirty="0" err="1">
                <a:solidFill>
                  <a:srgbClr val="0000C0"/>
                </a:solidFill>
                <a:latin typeface="Courier New" panose="02070309020205020404" pitchFamily="49" charset="0"/>
              </a:rPr>
              <a:t>NonMaskableInt_IRQn</a:t>
            </a:r>
            <a:r>
              <a:rPr lang="en-US" sz="1400" i="1" dirty="0">
                <a:solidFill>
                  <a:srgbClr val="000000"/>
                </a:solidFill>
                <a:latin typeface="Courier New" panose="02070309020205020404" pitchFamily="49" charset="0"/>
              </a:rPr>
              <a:t>   = -14,      </a:t>
            </a:r>
            <a:r>
              <a:rPr lang="en-US" sz="1400" i="1" dirty="0">
                <a:solidFill>
                  <a:srgbClr val="3F5FBF"/>
                </a:solidFill>
                <a:latin typeface="Courier New" panose="02070309020205020404" pitchFamily="49" charset="0"/>
              </a:rPr>
              <a:t>/*!&lt;   2  Non </a:t>
            </a:r>
            <a:r>
              <a:rPr lang="en-US" sz="1400" i="1" u="sng" dirty="0">
                <a:solidFill>
                  <a:srgbClr val="3F5FBF"/>
                </a:solidFill>
                <a:latin typeface="Courier New" panose="02070309020205020404" pitchFamily="49" charset="0"/>
              </a:rPr>
              <a:t>maskable Interrupt, cannot be stopped or preempted           */</a:t>
            </a:r>
          </a:p>
          <a:p>
            <a:pPr>
              <a:lnSpc>
                <a:spcPct val="100000"/>
              </a:lnSpc>
              <a:spcAft>
                <a:spcPts val="0"/>
              </a:spcAft>
            </a:pPr>
            <a:r>
              <a:rPr lang="en-US" sz="1400" dirty="0">
                <a:solidFill>
                  <a:srgbClr val="000000"/>
                </a:solidFill>
                <a:latin typeface="Courier New" panose="02070309020205020404" pitchFamily="49" charset="0"/>
              </a:rPr>
              <a:t>  </a:t>
            </a:r>
            <a:r>
              <a:rPr lang="en-US" sz="1400" i="1" dirty="0" err="1">
                <a:solidFill>
                  <a:srgbClr val="0000C0"/>
                </a:solidFill>
                <a:latin typeface="Courier New" panose="02070309020205020404" pitchFamily="49" charset="0"/>
              </a:rPr>
              <a:t>HardFault_IRQn</a:t>
            </a:r>
            <a:r>
              <a:rPr lang="en-US" sz="1400" i="1" dirty="0">
                <a:solidFill>
                  <a:srgbClr val="000000"/>
                </a:solidFill>
                <a:latin typeface="Courier New" panose="02070309020205020404" pitchFamily="49" charset="0"/>
              </a:rPr>
              <a:t>        = -13,      </a:t>
            </a:r>
            <a:r>
              <a:rPr lang="en-US" sz="1400" i="1" dirty="0">
                <a:solidFill>
                  <a:srgbClr val="3F5FBF"/>
                </a:solidFill>
                <a:latin typeface="Courier New" panose="02070309020205020404" pitchFamily="49" charset="0"/>
              </a:rPr>
              <a:t>/*!&lt;   3  Hard Fault, all classes of Fault                                 */</a:t>
            </a:r>
          </a:p>
          <a:p>
            <a:pPr>
              <a:lnSpc>
                <a:spcPct val="100000"/>
              </a:lnSpc>
              <a:spcAft>
                <a:spcPts val="0"/>
              </a:spcAft>
            </a:pPr>
            <a:r>
              <a:rPr lang="en-US" sz="1400" dirty="0">
                <a:solidFill>
                  <a:srgbClr val="000000"/>
                </a:solidFill>
                <a:latin typeface="Courier New" panose="02070309020205020404" pitchFamily="49" charset="0"/>
              </a:rPr>
              <a:t>  </a:t>
            </a:r>
            <a:r>
              <a:rPr lang="en-US" sz="1400" i="1" dirty="0" err="1">
                <a:solidFill>
                  <a:srgbClr val="0000C0"/>
                </a:solidFill>
                <a:latin typeface="Courier New" panose="02070309020205020404" pitchFamily="49" charset="0"/>
              </a:rPr>
              <a:t>MemoryManagement_IRQn</a:t>
            </a:r>
            <a:r>
              <a:rPr lang="en-US" sz="1400" i="1" dirty="0">
                <a:solidFill>
                  <a:srgbClr val="000000"/>
                </a:solidFill>
                <a:latin typeface="Courier New" panose="02070309020205020404" pitchFamily="49" charset="0"/>
              </a:rPr>
              <a:t> = -12,      </a:t>
            </a:r>
            <a:r>
              <a:rPr lang="en-US" sz="1400" i="1" dirty="0">
                <a:solidFill>
                  <a:srgbClr val="3F5FBF"/>
                </a:solidFill>
                <a:latin typeface="Courier New" panose="02070309020205020404" pitchFamily="49" charset="0"/>
              </a:rPr>
              <a:t>/*!&lt;   4  Memory Management, MPU mismatch, including Access Violation</a:t>
            </a:r>
          </a:p>
          <a:p>
            <a:pPr>
              <a:lnSpc>
                <a:spcPct val="100000"/>
              </a:lnSpc>
              <a:spcAft>
                <a:spcPts val="0"/>
              </a:spcAft>
            </a:pPr>
            <a:r>
              <a:rPr lang="en-US" sz="1400" dirty="0">
                <a:solidFill>
                  <a:srgbClr val="3F5FBF"/>
                </a:solidFill>
                <a:latin typeface="Courier New" panose="02070309020205020404" pitchFamily="49" charset="0"/>
              </a:rPr>
              <a:t>                                              </a:t>
            </a:r>
            <a:r>
              <a:rPr lang="en-US" sz="1400" dirty="0" err="1">
                <a:solidFill>
                  <a:srgbClr val="3F5FBF"/>
                </a:solidFill>
                <a:latin typeface="Courier New" panose="02070309020205020404" pitchFamily="49" charset="0"/>
              </a:rPr>
              <a:t>and</a:t>
            </a:r>
            <a:r>
              <a:rPr lang="en-US" sz="1400" dirty="0">
                <a:solidFill>
                  <a:srgbClr val="3F5FBF"/>
                </a:solidFill>
                <a:latin typeface="Courier New" panose="02070309020205020404" pitchFamily="49" charset="0"/>
              </a:rPr>
              <a:t> No Match                                                     */</a:t>
            </a:r>
          </a:p>
          <a:p>
            <a:pPr>
              <a:lnSpc>
                <a:spcPct val="100000"/>
              </a:lnSpc>
              <a:spcAft>
                <a:spcPts val="0"/>
              </a:spcAft>
            </a:pPr>
            <a:r>
              <a:rPr lang="en-US" sz="1400" dirty="0">
                <a:solidFill>
                  <a:srgbClr val="000000"/>
                </a:solidFill>
                <a:latin typeface="Courier New" panose="02070309020205020404" pitchFamily="49" charset="0"/>
              </a:rPr>
              <a:t>  </a:t>
            </a:r>
            <a:r>
              <a:rPr lang="en-US" sz="1400" i="1" dirty="0" err="1">
                <a:solidFill>
                  <a:srgbClr val="0000C0"/>
                </a:solidFill>
                <a:latin typeface="Courier New" panose="02070309020205020404" pitchFamily="49" charset="0"/>
              </a:rPr>
              <a:t>BusFault_IRQn</a:t>
            </a:r>
            <a:r>
              <a:rPr lang="en-US" sz="1400" i="1" dirty="0">
                <a:solidFill>
                  <a:srgbClr val="000000"/>
                </a:solidFill>
                <a:latin typeface="Courier New" panose="02070309020205020404" pitchFamily="49" charset="0"/>
              </a:rPr>
              <a:t>         = -11,      </a:t>
            </a:r>
            <a:r>
              <a:rPr lang="en-US" sz="1400" i="1" dirty="0">
                <a:solidFill>
                  <a:srgbClr val="3F5FBF"/>
                </a:solidFill>
                <a:latin typeface="Courier New" panose="02070309020205020404" pitchFamily="49" charset="0"/>
              </a:rPr>
              <a:t>/*!&lt;   5  Bus Fault, Pre-Fetch-, Memory Access Fault, other address/memory</a:t>
            </a:r>
          </a:p>
          <a:p>
            <a:pPr>
              <a:lnSpc>
                <a:spcPct val="100000"/>
              </a:lnSpc>
              <a:spcAft>
                <a:spcPts val="0"/>
              </a:spcAft>
            </a:pPr>
            <a:r>
              <a:rPr lang="en-US" sz="1400" dirty="0">
                <a:solidFill>
                  <a:srgbClr val="3F5FBF"/>
                </a:solidFill>
                <a:latin typeface="Courier New" panose="02070309020205020404" pitchFamily="49" charset="0"/>
              </a:rPr>
              <a:t>                                              </a:t>
            </a:r>
            <a:r>
              <a:rPr lang="en-US" sz="1400" dirty="0" err="1">
                <a:solidFill>
                  <a:srgbClr val="3F5FBF"/>
                </a:solidFill>
                <a:latin typeface="Courier New" panose="02070309020205020404" pitchFamily="49" charset="0"/>
              </a:rPr>
              <a:t>related</a:t>
            </a:r>
            <a:r>
              <a:rPr lang="en-US" sz="1400" dirty="0">
                <a:solidFill>
                  <a:srgbClr val="3F5FBF"/>
                </a:solidFill>
                <a:latin typeface="Courier New" panose="02070309020205020404" pitchFamily="49" charset="0"/>
              </a:rPr>
              <a:t> </a:t>
            </a:r>
            <a:r>
              <a:rPr lang="en-US" sz="1400" dirty="0" err="1">
                <a:solidFill>
                  <a:srgbClr val="3F5FBF"/>
                </a:solidFill>
                <a:latin typeface="Courier New" panose="02070309020205020404" pitchFamily="49" charset="0"/>
              </a:rPr>
              <a:t>Fault</a:t>
            </a:r>
            <a:r>
              <a:rPr lang="en-US" sz="1400" dirty="0">
                <a:solidFill>
                  <a:srgbClr val="3F5FBF"/>
                </a:solidFill>
                <a:latin typeface="Courier New" panose="02070309020205020404" pitchFamily="49" charset="0"/>
              </a:rPr>
              <a:t>                                                    */</a:t>
            </a:r>
          </a:p>
          <a:p>
            <a:pPr>
              <a:lnSpc>
                <a:spcPct val="100000"/>
              </a:lnSpc>
              <a:spcAft>
                <a:spcPts val="0"/>
              </a:spcAft>
            </a:pPr>
            <a:r>
              <a:rPr lang="en-US" sz="1400" dirty="0">
                <a:solidFill>
                  <a:srgbClr val="000000"/>
                </a:solidFill>
                <a:latin typeface="Courier New" panose="02070309020205020404" pitchFamily="49" charset="0"/>
              </a:rPr>
              <a:t>  </a:t>
            </a:r>
            <a:r>
              <a:rPr lang="en-US" sz="1400" i="1" dirty="0" err="1">
                <a:solidFill>
                  <a:srgbClr val="0000C0"/>
                </a:solidFill>
                <a:latin typeface="Courier New" panose="02070309020205020404" pitchFamily="49" charset="0"/>
              </a:rPr>
              <a:t>UsageFault_IRQn</a:t>
            </a:r>
            <a:r>
              <a:rPr lang="en-US" sz="1400" i="1" dirty="0">
                <a:solidFill>
                  <a:srgbClr val="000000"/>
                </a:solidFill>
                <a:latin typeface="Courier New" panose="02070309020205020404" pitchFamily="49" charset="0"/>
              </a:rPr>
              <a:t>       = -10,      </a:t>
            </a:r>
            <a:r>
              <a:rPr lang="en-US" sz="1400" i="1" dirty="0">
                <a:solidFill>
                  <a:srgbClr val="3F5FBF"/>
                </a:solidFill>
                <a:latin typeface="Courier New" panose="02070309020205020404" pitchFamily="49" charset="0"/>
              </a:rPr>
              <a:t>/*!&lt;   6  </a:t>
            </a:r>
            <a:r>
              <a:rPr lang="en-US" sz="1400" i="1" dirty="0" err="1">
                <a:solidFill>
                  <a:srgbClr val="3F5FBF"/>
                </a:solidFill>
                <a:latin typeface="Courier New" panose="02070309020205020404" pitchFamily="49" charset="0"/>
              </a:rPr>
              <a:t>Usage</a:t>
            </a:r>
            <a:r>
              <a:rPr lang="en-US" sz="1400" i="1" dirty="0">
                <a:solidFill>
                  <a:srgbClr val="3F5FBF"/>
                </a:solidFill>
                <a:latin typeface="Courier New" panose="02070309020205020404" pitchFamily="49" charset="0"/>
              </a:rPr>
              <a:t> </a:t>
            </a:r>
            <a:r>
              <a:rPr lang="en-US" sz="1400" i="1" dirty="0" err="1">
                <a:solidFill>
                  <a:srgbClr val="3F5FBF"/>
                </a:solidFill>
                <a:latin typeface="Courier New" panose="02070309020205020404" pitchFamily="49" charset="0"/>
              </a:rPr>
              <a:t>Fault</a:t>
            </a:r>
            <a:r>
              <a:rPr lang="en-US" sz="1400" i="1" dirty="0">
                <a:solidFill>
                  <a:srgbClr val="3F5FBF"/>
                </a:solidFill>
                <a:latin typeface="Courier New" panose="02070309020205020404" pitchFamily="49" charset="0"/>
              </a:rPr>
              <a:t>, i.e. </a:t>
            </a:r>
            <a:r>
              <a:rPr lang="en-US" sz="1400" i="1" u="sng" dirty="0" err="1">
                <a:solidFill>
                  <a:srgbClr val="3F5FBF"/>
                </a:solidFill>
                <a:latin typeface="Courier New" panose="02070309020205020404" pitchFamily="49" charset="0"/>
              </a:rPr>
              <a:t>Undef</a:t>
            </a:r>
            <a:r>
              <a:rPr lang="en-US" sz="1400" i="1" u="sng" dirty="0">
                <a:solidFill>
                  <a:srgbClr val="3F5FBF"/>
                </a:solidFill>
                <a:latin typeface="Courier New" panose="02070309020205020404" pitchFamily="49" charset="0"/>
              </a:rPr>
              <a:t> </a:t>
            </a:r>
            <a:r>
              <a:rPr lang="en-US" sz="1400" i="1" u="sng" dirty="0" err="1">
                <a:solidFill>
                  <a:srgbClr val="3F5FBF"/>
                </a:solidFill>
                <a:latin typeface="Courier New" panose="02070309020205020404" pitchFamily="49" charset="0"/>
              </a:rPr>
              <a:t>Instruction</a:t>
            </a:r>
            <a:r>
              <a:rPr lang="en-US" sz="1400" i="1" u="sng" dirty="0">
                <a:solidFill>
                  <a:srgbClr val="3F5FBF"/>
                </a:solidFill>
                <a:latin typeface="Courier New" panose="02070309020205020404" pitchFamily="49" charset="0"/>
              </a:rPr>
              <a:t>, </a:t>
            </a:r>
            <a:r>
              <a:rPr lang="en-US" sz="1400" i="1" u="sng" dirty="0" err="1">
                <a:solidFill>
                  <a:srgbClr val="3F5FBF"/>
                </a:solidFill>
                <a:latin typeface="Courier New" panose="02070309020205020404" pitchFamily="49" charset="0"/>
              </a:rPr>
              <a:t>Illegal</a:t>
            </a:r>
            <a:r>
              <a:rPr lang="en-US" sz="1400" i="1" u="sng" dirty="0">
                <a:solidFill>
                  <a:srgbClr val="3F5FBF"/>
                </a:solidFill>
                <a:latin typeface="Courier New" panose="02070309020205020404" pitchFamily="49" charset="0"/>
              </a:rPr>
              <a:t> </a:t>
            </a:r>
            <a:r>
              <a:rPr lang="en-US" sz="1400" i="1" u="sng" dirty="0" err="1">
                <a:solidFill>
                  <a:srgbClr val="3F5FBF"/>
                </a:solidFill>
                <a:latin typeface="Courier New" panose="02070309020205020404" pitchFamily="49" charset="0"/>
              </a:rPr>
              <a:t>State</a:t>
            </a:r>
            <a:r>
              <a:rPr lang="en-US" sz="1400" i="1" u="sng" dirty="0">
                <a:solidFill>
                  <a:srgbClr val="3F5FBF"/>
                </a:solidFill>
                <a:latin typeface="Courier New" panose="02070309020205020404" pitchFamily="49" charset="0"/>
              </a:rPr>
              <a:t> </a:t>
            </a:r>
            <a:r>
              <a:rPr lang="en-US" sz="1400" i="1" u="sng" dirty="0" err="1">
                <a:solidFill>
                  <a:srgbClr val="3F5FBF"/>
                </a:solidFill>
                <a:latin typeface="Courier New" panose="02070309020205020404" pitchFamily="49" charset="0"/>
              </a:rPr>
              <a:t>Transition</a:t>
            </a:r>
            <a:r>
              <a:rPr lang="en-US" sz="1400" i="1" u="sng" dirty="0">
                <a:solidFill>
                  <a:srgbClr val="3F5FBF"/>
                </a:solidFill>
                <a:latin typeface="Courier New" panose="02070309020205020404" pitchFamily="49" charset="0"/>
              </a:rPr>
              <a:t>    */</a:t>
            </a:r>
          </a:p>
          <a:p>
            <a:pPr>
              <a:lnSpc>
                <a:spcPct val="100000"/>
              </a:lnSpc>
              <a:spcAft>
                <a:spcPts val="0"/>
              </a:spcAft>
            </a:pPr>
            <a:r>
              <a:rPr lang="en-US" sz="1400" dirty="0">
                <a:solidFill>
                  <a:srgbClr val="000000"/>
                </a:solidFill>
                <a:latin typeface="Courier New" panose="02070309020205020404" pitchFamily="49" charset="0"/>
              </a:rPr>
              <a:t>  </a:t>
            </a:r>
            <a:r>
              <a:rPr lang="en-US" sz="1400" i="1" dirty="0" err="1">
                <a:solidFill>
                  <a:srgbClr val="0000C0"/>
                </a:solidFill>
                <a:latin typeface="Courier New" panose="02070309020205020404" pitchFamily="49" charset="0"/>
              </a:rPr>
              <a:t>SVCall_IRQn</a:t>
            </a:r>
            <a:r>
              <a:rPr lang="en-US" sz="1400" i="1" dirty="0">
                <a:solidFill>
                  <a:srgbClr val="000000"/>
                </a:solidFill>
                <a:latin typeface="Courier New" panose="02070309020205020404" pitchFamily="49" charset="0"/>
              </a:rPr>
              <a:t>           =  -5,      </a:t>
            </a:r>
            <a:r>
              <a:rPr lang="en-US" sz="1400" i="1" dirty="0">
                <a:solidFill>
                  <a:srgbClr val="3F5FBF"/>
                </a:solidFill>
                <a:latin typeface="Courier New" panose="02070309020205020404" pitchFamily="49" charset="0"/>
              </a:rPr>
              <a:t>/*!&lt;  11  System Service Call via SVC instruction                          */</a:t>
            </a:r>
          </a:p>
          <a:p>
            <a:pPr>
              <a:lnSpc>
                <a:spcPct val="100000"/>
              </a:lnSpc>
              <a:spcAft>
                <a:spcPts val="0"/>
              </a:spcAft>
            </a:pPr>
            <a:r>
              <a:rPr lang="en-US" sz="1400" dirty="0">
                <a:solidFill>
                  <a:srgbClr val="000000"/>
                </a:solidFill>
                <a:latin typeface="Courier New" panose="02070309020205020404" pitchFamily="49" charset="0"/>
              </a:rPr>
              <a:t>  </a:t>
            </a:r>
            <a:r>
              <a:rPr lang="en-US" sz="1400" i="1" dirty="0" err="1">
                <a:solidFill>
                  <a:srgbClr val="0000C0"/>
                </a:solidFill>
                <a:latin typeface="Courier New" panose="02070309020205020404" pitchFamily="49" charset="0"/>
              </a:rPr>
              <a:t>DebugMonitor_IRQn</a:t>
            </a:r>
            <a:r>
              <a:rPr lang="en-US" sz="1400" i="1" dirty="0">
                <a:solidFill>
                  <a:srgbClr val="000000"/>
                </a:solidFill>
                <a:latin typeface="Courier New" panose="02070309020205020404" pitchFamily="49" charset="0"/>
              </a:rPr>
              <a:t>     =  -4,      </a:t>
            </a:r>
            <a:r>
              <a:rPr lang="en-US" sz="1400" i="1" dirty="0">
                <a:solidFill>
                  <a:srgbClr val="3F5FBF"/>
                </a:solidFill>
                <a:latin typeface="Courier New" panose="02070309020205020404" pitchFamily="49" charset="0"/>
              </a:rPr>
              <a:t>/*!&lt;  12  Debug Monitor                                                    */</a:t>
            </a:r>
          </a:p>
          <a:p>
            <a:pPr>
              <a:lnSpc>
                <a:spcPct val="100000"/>
              </a:lnSpc>
              <a:spcAft>
                <a:spcPts val="0"/>
              </a:spcAft>
            </a:pPr>
            <a:r>
              <a:rPr lang="en-US" sz="1400" dirty="0">
                <a:solidFill>
                  <a:srgbClr val="000000"/>
                </a:solidFill>
                <a:latin typeface="Courier New" panose="02070309020205020404" pitchFamily="49" charset="0"/>
              </a:rPr>
              <a:t>  </a:t>
            </a:r>
            <a:r>
              <a:rPr lang="en-US" sz="1400" i="1" dirty="0" err="1">
                <a:solidFill>
                  <a:srgbClr val="0000C0"/>
                </a:solidFill>
                <a:latin typeface="Courier New" panose="02070309020205020404" pitchFamily="49" charset="0"/>
              </a:rPr>
              <a:t>PendSV_IRQn</a:t>
            </a:r>
            <a:r>
              <a:rPr lang="en-US" sz="1400" i="1" dirty="0">
                <a:solidFill>
                  <a:srgbClr val="000000"/>
                </a:solidFill>
                <a:latin typeface="Courier New" panose="02070309020205020404" pitchFamily="49" charset="0"/>
              </a:rPr>
              <a:t>           =  -2,      </a:t>
            </a:r>
            <a:r>
              <a:rPr lang="en-US" sz="1400" i="1" dirty="0">
                <a:solidFill>
                  <a:srgbClr val="3F5FBF"/>
                </a:solidFill>
                <a:latin typeface="Courier New" panose="02070309020205020404" pitchFamily="49" charset="0"/>
              </a:rPr>
              <a:t>/*!&lt;  14  </a:t>
            </a:r>
            <a:r>
              <a:rPr lang="en-US" sz="1400" i="1" u="sng" dirty="0" err="1">
                <a:solidFill>
                  <a:srgbClr val="3F5FBF"/>
                </a:solidFill>
                <a:latin typeface="Courier New" panose="02070309020205020404" pitchFamily="49" charset="0"/>
              </a:rPr>
              <a:t>Pendable</a:t>
            </a:r>
            <a:r>
              <a:rPr lang="en-US" sz="1400" i="1" u="sng" dirty="0">
                <a:solidFill>
                  <a:srgbClr val="3F5FBF"/>
                </a:solidFill>
                <a:latin typeface="Courier New" panose="02070309020205020404" pitchFamily="49" charset="0"/>
              </a:rPr>
              <a:t> </a:t>
            </a:r>
            <a:r>
              <a:rPr lang="en-US" sz="1400" i="1" u="sng" dirty="0" err="1">
                <a:solidFill>
                  <a:srgbClr val="3F5FBF"/>
                </a:solidFill>
                <a:latin typeface="Courier New" panose="02070309020205020404" pitchFamily="49" charset="0"/>
              </a:rPr>
              <a:t>request</a:t>
            </a:r>
            <a:r>
              <a:rPr lang="en-US" sz="1400" i="1" u="sng" dirty="0">
                <a:solidFill>
                  <a:srgbClr val="3F5FBF"/>
                </a:solidFill>
                <a:latin typeface="Courier New" panose="02070309020205020404" pitchFamily="49" charset="0"/>
              </a:rPr>
              <a:t> for system </a:t>
            </a:r>
            <a:r>
              <a:rPr lang="en-US" sz="1400" i="1" u="sng" dirty="0" err="1">
                <a:solidFill>
                  <a:srgbClr val="3F5FBF"/>
                </a:solidFill>
                <a:latin typeface="Courier New" panose="02070309020205020404" pitchFamily="49" charset="0"/>
              </a:rPr>
              <a:t>service</a:t>
            </a:r>
            <a:r>
              <a:rPr lang="en-US" sz="1400" i="1" u="sng" dirty="0">
                <a:solidFill>
                  <a:srgbClr val="3F5FBF"/>
                </a:solidFill>
                <a:latin typeface="Courier New" panose="02070309020205020404" pitchFamily="49" charset="0"/>
              </a:rPr>
              <a:t>                              */</a:t>
            </a:r>
          </a:p>
          <a:p>
            <a:pPr>
              <a:lnSpc>
                <a:spcPct val="100000"/>
              </a:lnSpc>
              <a:spcAft>
                <a:spcPts val="0"/>
              </a:spcAft>
            </a:pPr>
            <a:r>
              <a:rPr lang="en-US" sz="1400" dirty="0">
                <a:solidFill>
                  <a:srgbClr val="000000"/>
                </a:solidFill>
                <a:latin typeface="Courier New" panose="02070309020205020404" pitchFamily="49" charset="0"/>
              </a:rPr>
              <a:t>  </a:t>
            </a:r>
            <a:r>
              <a:rPr lang="en-US" sz="1400" i="1" dirty="0">
                <a:solidFill>
                  <a:srgbClr val="0000C0"/>
                </a:solidFill>
                <a:latin typeface="Courier New" panose="02070309020205020404" pitchFamily="49" charset="0"/>
              </a:rPr>
              <a:t>SysTick_IRQn</a:t>
            </a:r>
            <a:r>
              <a:rPr lang="en-US" sz="1400" i="1" dirty="0">
                <a:solidFill>
                  <a:srgbClr val="000000"/>
                </a:solidFill>
                <a:latin typeface="Courier New" panose="02070309020205020404" pitchFamily="49" charset="0"/>
              </a:rPr>
              <a:t>          =  -1,      </a:t>
            </a:r>
            <a:r>
              <a:rPr lang="en-US" sz="1400" i="1" dirty="0">
                <a:solidFill>
                  <a:srgbClr val="3F5FBF"/>
                </a:solidFill>
                <a:latin typeface="Courier New" panose="02070309020205020404" pitchFamily="49" charset="0"/>
              </a:rPr>
              <a:t>/*!&lt;  15  System Tick Timer                                                */</a:t>
            </a:r>
          </a:p>
          <a:p>
            <a:pPr>
              <a:lnSpc>
                <a:spcPct val="100000"/>
              </a:lnSpc>
              <a:spcAft>
                <a:spcPts val="0"/>
              </a:spcAft>
            </a:pPr>
            <a:r>
              <a:rPr lang="en-US" sz="1400" dirty="0">
                <a:solidFill>
                  <a:srgbClr val="000000"/>
                </a:solidFill>
                <a:latin typeface="Courier New" panose="02070309020205020404" pitchFamily="49" charset="0"/>
              </a:rPr>
              <a:t>} </a:t>
            </a:r>
            <a:r>
              <a:rPr lang="en-US" sz="1400" dirty="0" err="1">
                <a:solidFill>
                  <a:srgbClr val="005032"/>
                </a:solidFill>
                <a:latin typeface="Courier New" panose="02070309020205020404" pitchFamily="49" charset="0"/>
              </a:rPr>
              <a:t>IRQn_Type</a:t>
            </a:r>
            <a:r>
              <a:rPr lang="en-US" sz="1400" dirty="0">
                <a:solidFill>
                  <a:srgbClr val="000000"/>
                </a:solidFill>
                <a:latin typeface="Courier New" panose="02070309020205020404" pitchFamily="49" charset="0"/>
              </a:rPr>
              <a:t>;</a:t>
            </a:r>
          </a:p>
          <a:p>
            <a:pPr>
              <a:lnSpc>
                <a:spcPct val="100000"/>
              </a:lnSpc>
              <a:spcAft>
                <a:spcPts val="0"/>
              </a:spcAft>
            </a:pPr>
            <a:endParaRPr lang="en-US" sz="1400" dirty="0">
              <a:solidFill>
                <a:srgbClr val="000000"/>
              </a:solidFill>
              <a:latin typeface="Courier New" panose="02070309020205020404" pitchFamily="49" charset="0"/>
            </a:endParaRPr>
          </a:p>
          <a:p>
            <a:pPr>
              <a:lnSpc>
                <a:spcPct val="100000"/>
              </a:lnSpc>
              <a:spcAft>
                <a:spcPts val="0"/>
              </a:spcAft>
            </a:pPr>
            <a:endParaRPr lang="en-US" sz="1400" dirty="0">
              <a:solidFill>
                <a:srgbClr val="000000"/>
              </a:solidFill>
              <a:latin typeface="Courier New" panose="02070309020205020404" pitchFamily="49" charset="0"/>
            </a:endParaRPr>
          </a:p>
          <a:p>
            <a:pPr>
              <a:lnSpc>
                <a:spcPct val="100000"/>
              </a:lnSpc>
              <a:spcAft>
                <a:spcPts val="0"/>
              </a:spcAft>
            </a:pPr>
            <a:r>
              <a:rPr lang="en-US" sz="2000" dirty="0"/>
              <a:t>T</a:t>
            </a:r>
            <a:r>
              <a:rPr lang="en-US" sz="2000" dirty="0" err="1"/>
              <a:t>his</a:t>
            </a:r>
            <a:r>
              <a:rPr lang="en-US" sz="2000" dirty="0"/>
              <a:t> </a:t>
            </a:r>
            <a:r>
              <a:rPr lang="en-US" sz="2000" dirty="0" err="1"/>
              <a:t>is</a:t>
            </a:r>
            <a:r>
              <a:rPr lang="en-US" sz="2000" dirty="0"/>
              <a:t> </a:t>
            </a:r>
            <a:r>
              <a:rPr lang="en-US" sz="2000" dirty="0" err="1"/>
              <a:t>the</a:t>
            </a:r>
            <a:r>
              <a:rPr lang="en-US" sz="2000" dirty="0"/>
              <a:t> </a:t>
            </a:r>
            <a:r>
              <a:rPr lang="en-US" sz="2000" dirty="0" err="1"/>
              <a:t>IRQn_Type</a:t>
            </a:r>
            <a:r>
              <a:rPr lang="en-US" sz="2000" dirty="0"/>
              <a:t> </a:t>
            </a:r>
            <a:r>
              <a:rPr lang="en-US" sz="2000" dirty="0" err="1"/>
              <a:t>enumeration</a:t>
            </a:r>
            <a:r>
              <a:rPr lang="en-US" sz="2000" dirty="0"/>
              <a:t> </a:t>
            </a:r>
            <a:r>
              <a:rPr lang="en-US" sz="2000" dirty="0" err="1"/>
              <a:t>defined</a:t>
            </a:r>
            <a:r>
              <a:rPr lang="en-US" sz="2000" dirty="0"/>
              <a:t> in file S7G2.h</a:t>
            </a:r>
          </a:p>
        </p:txBody>
      </p:sp>
    </p:spTree>
    <p:extLst>
      <p:ext uri="{BB962C8B-B14F-4D97-AF65-F5344CB8AC3E}">
        <p14:creationId xmlns:p14="http://schemas.microsoft.com/office/powerpoint/2010/main" val="115597421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cmsis</a:t>
            </a:r>
            <a:r>
              <a:rPr lang="en-US" dirty="0"/>
              <a:t>-core interrupt functions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2758897"/>
          </a:xfrm>
        </p:spPr>
        <p:txBody>
          <a:bodyPr/>
          <a:lstStyle/>
          <a:p>
            <a:pPr>
              <a:lnSpc>
                <a:spcPct val="150000"/>
              </a:lnSpc>
            </a:pPr>
            <a:r>
              <a:rPr lang="en-US" dirty="0">
                <a:latin typeface="Courier New" panose="02070309020205020404" pitchFamily="49" charset="0"/>
                <a:cs typeface="Courier New" panose="02070309020205020404" pitchFamily="49" charset="0"/>
              </a:rPr>
              <a:t>void __</a:t>
            </a:r>
            <a:r>
              <a:rPr lang="en-US" dirty="0" err="1">
                <a:latin typeface="Courier New" panose="02070309020205020404" pitchFamily="49" charset="0"/>
                <a:cs typeface="Courier New" panose="02070309020205020404" pitchFamily="49" charset="0"/>
              </a:rPr>
              <a:t>enable_irq</a:t>
            </a:r>
            <a:r>
              <a:rPr lang="en-US" dirty="0">
                <a:latin typeface="Courier New" panose="02070309020205020404" pitchFamily="49" charset="0"/>
                <a:cs typeface="Courier New" panose="02070309020205020404" pitchFamily="49" charset="0"/>
              </a:rPr>
              <a:t>(void)</a:t>
            </a:r>
            <a:br>
              <a:rPr lang="en-US" dirty="0">
                <a:latin typeface="Courier New" panose="02070309020205020404" pitchFamily="49" charset="0"/>
                <a:cs typeface="Courier New" panose="02070309020205020404" pitchFamily="49" charset="0"/>
              </a:rPr>
            </a:br>
            <a:r>
              <a:rPr lang="en-US" dirty="0">
                <a:cs typeface="Courier New" panose="02070309020205020404" pitchFamily="49" charset="0"/>
              </a:rPr>
              <a:t>Resets PRIMASK in the core, allowing interrupts from NVIC to be serviced.</a:t>
            </a:r>
            <a:br>
              <a:rPr lang="en-US" dirty="0">
                <a:cs typeface="Courier New" panose="02070309020205020404" pitchFamily="49" charset="0"/>
              </a:rPr>
            </a:br>
            <a:r>
              <a:rPr lang="en-US" dirty="0">
                <a:cs typeface="Courier New" panose="02070309020205020404" pitchFamily="49" charset="0"/>
              </a:rPr>
              <a:t>Example: </a:t>
            </a:r>
            <a:r>
              <a:rPr lang="en-US" dirty="0">
                <a:latin typeface="Courier New" panose="02070309020205020404" pitchFamily="49" charset="0"/>
                <a:cs typeface="Courier New" panose="02070309020205020404" pitchFamily="49" charset="0"/>
              </a:rPr>
              <a:t>__</a:t>
            </a:r>
            <a:r>
              <a:rPr lang="en-US" dirty="0" err="1">
                <a:latin typeface="Courier New" panose="02070309020205020404" pitchFamily="49" charset="0"/>
                <a:cs typeface="Courier New" panose="02070309020205020404" pitchFamily="49" charset="0"/>
              </a:rPr>
              <a:t>enable_irq</a:t>
            </a:r>
            <a:r>
              <a:rPr lang="en-US" dirty="0">
                <a:latin typeface="Courier New" panose="02070309020205020404" pitchFamily="49" charset="0"/>
                <a:cs typeface="Courier New" panose="02070309020205020404" pitchFamily="49" charset="0"/>
              </a:rPr>
              <a:t>( );</a:t>
            </a:r>
          </a:p>
          <a:p>
            <a:pPr>
              <a:lnSpc>
                <a:spcPct val="150000"/>
              </a:lnSpc>
            </a:pPr>
            <a:endParaRPr lang="en-US" dirty="0">
              <a:latin typeface="Courier New" panose="02070309020205020404" pitchFamily="49" charset="0"/>
              <a:cs typeface="Courier New" panose="02070309020205020404" pitchFamily="49" charset="0"/>
            </a:endParaRPr>
          </a:p>
          <a:p>
            <a:pPr>
              <a:lnSpc>
                <a:spcPct val="150000"/>
              </a:lnSpc>
            </a:pPr>
            <a:r>
              <a:rPr lang="en-US" dirty="0">
                <a:latin typeface="Courier New" panose="02070309020205020404" pitchFamily="49" charset="0"/>
                <a:cs typeface="Courier New" panose="02070309020205020404" pitchFamily="49" charset="0"/>
              </a:rPr>
              <a:t>void __</a:t>
            </a:r>
            <a:r>
              <a:rPr lang="en-US" dirty="0" err="1">
                <a:latin typeface="Courier New" panose="02070309020205020404" pitchFamily="49" charset="0"/>
                <a:cs typeface="Courier New" panose="02070309020205020404" pitchFamily="49" charset="0"/>
              </a:rPr>
              <a:t>disable_irq</a:t>
            </a:r>
            <a:r>
              <a:rPr lang="en-US" dirty="0">
                <a:latin typeface="Courier New" panose="02070309020205020404" pitchFamily="49" charset="0"/>
                <a:cs typeface="Courier New" panose="02070309020205020404" pitchFamily="49" charset="0"/>
              </a:rPr>
              <a:t>(void)</a:t>
            </a:r>
            <a:br>
              <a:rPr lang="en-US" dirty="0">
                <a:latin typeface="Courier New" panose="02070309020205020404" pitchFamily="49" charset="0"/>
                <a:cs typeface="Courier New" panose="02070309020205020404" pitchFamily="49" charset="0"/>
              </a:rPr>
            </a:br>
            <a:r>
              <a:rPr lang="en-US" dirty="0">
                <a:cs typeface="Courier New" panose="02070309020205020404" pitchFamily="49" charset="0"/>
              </a:rPr>
              <a:t>Sets PRIMASK in the core, preventing exceptions with configurable priorities (exceptions 4 and up) to be serviced.</a:t>
            </a:r>
            <a:br>
              <a:rPr lang="en-US" dirty="0">
                <a:cs typeface="Courier New" panose="02070309020205020404" pitchFamily="49" charset="0"/>
              </a:rPr>
            </a:br>
            <a:r>
              <a:rPr lang="en-US" dirty="0">
                <a:cs typeface="Courier New" panose="02070309020205020404" pitchFamily="49" charset="0"/>
              </a:rPr>
              <a:t>Example: </a:t>
            </a:r>
            <a:r>
              <a:rPr lang="en-US" dirty="0">
                <a:latin typeface="Courier New" panose="02070309020205020404" pitchFamily="49" charset="0"/>
                <a:cs typeface="Courier New" panose="02070309020205020404" pitchFamily="49" charset="0"/>
              </a:rPr>
              <a:t>__</a:t>
            </a:r>
            <a:r>
              <a:rPr lang="en-US" dirty="0" err="1">
                <a:latin typeface="Courier New" panose="02070309020205020404" pitchFamily="49" charset="0"/>
                <a:cs typeface="Courier New" panose="02070309020205020404" pitchFamily="49" charset="0"/>
              </a:rPr>
              <a:t>disable_irq</a:t>
            </a:r>
            <a:r>
              <a:rPr lang="en-US" dirty="0">
                <a:latin typeface="Courier New" panose="02070309020205020404" pitchFamily="49" charset="0"/>
                <a:cs typeface="Courier New" panose="02070309020205020404" pitchFamily="49" charset="0"/>
              </a:rPr>
              <a:t>( );</a:t>
            </a:r>
          </a:p>
        </p:txBody>
      </p:sp>
    </p:spTree>
    <p:extLst>
      <p:ext uri="{BB962C8B-B14F-4D97-AF65-F5344CB8AC3E}">
        <p14:creationId xmlns:p14="http://schemas.microsoft.com/office/powerpoint/2010/main" val="2582642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cmsis</a:t>
            </a:r>
            <a:r>
              <a:rPr lang="en-US" dirty="0"/>
              <a:t>-core interrupt functions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2758897"/>
          </a:xfrm>
        </p:spPr>
        <p:txBody>
          <a:bodyPr/>
          <a:lstStyle/>
          <a:p>
            <a:pPr>
              <a:lnSpc>
                <a:spcPct val="150000"/>
              </a:lnSpc>
            </a:pPr>
            <a:r>
              <a:rPr lang="en-US" dirty="0">
                <a:latin typeface="Courier New" panose="02070309020205020404" pitchFamily="49" charset="0"/>
                <a:cs typeface="Courier New" panose="02070309020205020404" pitchFamily="49" charset="0"/>
              </a:rPr>
              <a:t>void </a:t>
            </a:r>
            <a:r>
              <a:rPr lang="en-US" dirty="0" err="1">
                <a:latin typeface="Courier New" panose="02070309020205020404" pitchFamily="49" charset="0"/>
                <a:cs typeface="Courier New" panose="02070309020205020404" pitchFamily="49" charset="0"/>
              </a:rPr>
              <a:t>NVIC_EnableIRQ</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IRQn_Type</a:t>
            </a:r>
            <a:r>
              <a:rPr lang="en-US" dirty="0">
                <a:latin typeface="Courier New" panose="02070309020205020404" pitchFamily="49" charset="0"/>
                <a:cs typeface="Courier New" panose="02070309020205020404" pitchFamily="49" charset="0"/>
              </a:rPr>
              <a:t>)</a:t>
            </a:r>
            <a:br>
              <a:rPr lang="en-US" dirty="0">
                <a:latin typeface="Courier New" panose="02070309020205020404" pitchFamily="49" charset="0"/>
                <a:cs typeface="Courier New" panose="02070309020205020404" pitchFamily="49" charset="0"/>
              </a:rPr>
            </a:br>
            <a:r>
              <a:rPr lang="en-US" dirty="0">
                <a:cs typeface="Courier New" panose="02070309020205020404" pitchFamily="49" charset="0"/>
              </a:rPr>
              <a:t>Enables (</a:t>
            </a:r>
            <a:r>
              <a:rPr lang="en-US" b="1" dirty="0">
                <a:cs typeface="Courier New" panose="02070309020205020404" pitchFamily="49" charset="0"/>
              </a:rPr>
              <a:t>unmask</a:t>
            </a:r>
            <a:r>
              <a:rPr lang="en-US" dirty="0">
                <a:cs typeface="Courier New" panose="02070309020205020404" pitchFamily="49" charset="0"/>
              </a:rPr>
              <a:t>) a specific </a:t>
            </a:r>
            <a:r>
              <a:rPr lang="en-US" dirty="0" err="1">
                <a:cs typeface="Courier New" panose="02070309020205020404" pitchFamily="49" charset="0"/>
              </a:rPr>
              <a:t>IRQi</a:t>
            </a:r>
            <a:r>
              <a:rPr lang="en-US" dirty="0">
                <a:cs typeface="Courier New" panose="02070309020205020404" pitchFamily="49" charset="0"/>
              </a:rPr>
              <a:t> line</a:t>
            </a:r>
            <a:br>
              <a:rPr lang="en-US" dirty="0">
                <a:cs typeface="Courier New" panose="02070309020205020404" pitchFamily="49" charset="0"/>
              </a:rPr>
            </a:br>
            <a:r>
              <a:rPr lang="en-US" dirty="0">
                <a:cs typeface="Courier New" panose="02070309020205020404" pitchFamily="49" charset="0"/>
              </a:rPr>
              <a:t>Example: </a:t>
            </a:r>
            <a:r>
              <a:rPr lang="en-US" dirty="0" err="1">
                <a:latin typeface="Courier New" panose="02070309020205020404" pitchFamily="49" charset="0"/>
                <a:cs typeface="Courier New" panose="02070309020205020404" pitchFamily="49" charset="0"/>
              </a:rPr>
              <a:t>NVIC_Enable</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SysTick_IRQn</a:t>
            </a:r>
            <a:r>
              <a:rPr lang="en-US" dirty="0">
                <a:latin typeface="Courier New" panose="02070309020205020404" pitchFamily="49" charset="0"/>
                <a:cs typeface="Courier New" panose="02070309020205020404" pitchFamily="49" charset="0"/>
              </a:rPr>
              <a:t>);</a:t>
            </a:r>
          </a:p>
          <a:p>
            <a:pPr>
              <a:lnSpc>
                <a:spcPct val="150000"/>
              </a:lnSpc>
            </a:pPr>
            <a:endParaRPr lang="en-US" dirty="0">
              <a:latin typeface="Courier New" panose="02070309020205020404" pitchFamily="49" charset="0"/>
              <a:cs typeface="Courier New" panose="02070309020205020404" pitchFamily="49" charset="0"/>
            </a:endParaRPr>
          </a:p>
          <a:p>
            <a:pPr>
              <a:lnSpc>
                <a:spcPct val="150000"/>
              </a:lnSpc>
            </a:pPr>
            <a:r>
              <a:rPr lang="en-US" dirty="0">
                <a:latin typeface="Courier New" panose="02070309020205020404" pitchFamily="49" charset="0"/>
                <a:cs typeface="Courier New" panose="02070309020205020404" pitchFamily="49" charset="0"/>
              </a:rPr>
              <a:t>void </a:t>
            </a:r>
            <a:r>
              <a:rPr lang="en-US" dirty="0" err="1">
                <a:latin typeface="Courier New" panose="02070309020205020404" pitchFamily="49" charset="0"/>
                <a:cs typeface="Courier New" panose="02070309020205020404" pitchFamily="49" charset="0"/>
              </a:rPr>
              <a:t>NVIC_DisableIRQ</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IRQn_Type</a:t>
            </a:r>
            <a:r>
              <a:rPr lang="en-US" dirty="0">
                <a:latin typeface="Courier New" panose="02070309020205020404" pitchFamily="49" charset="0"/>
                <a:cs typeface="Courier New" panose="02070309020205020404" pitchFamily="49" charset="0"/>
              </a:rPr>
              <a:t>)</a:t>
            </a:r>
            <a:br>
              <a:rPr lang="en-US" dirty="0">
                <a:latin typeface="Courier New" panose="02070309020205020404" pitchFamily="49" charset="0"/>
                <a:cs typeface="Courier New" panose="02070309020205020404" pitchFamily="49" charset="0"/>
              </a:rPr>
            </a:br>
            <a:r>
              <a:rPr lang="en-US" dirty="0">
                <a:cs typeface="Courier New" panose="02070309020205020404" pitchFamily="49" charset="0"/>
              </a:rPr>
              <a:t>Disables (</a:t>
            </a:r>
            <a:r>
              <a:rPr lang="en-US" b="1" dirty="0">
                <a:cs typeface="Courier New" panose="02070309020205020404" pitchFamily="49" charset="0"/>
              </a:rPr>
              <a:t>mask</a:t>
            </a:r>
            <a:r>
              <a:rPr lang="en-US" dirty="0">
                <a:cs typeface="Courier New" panose="02070309020205020404" pitchFamily="49" charset="0"/>
              </a:rPr>
              <a:t>) a specific </a:t>
            </a:r>
            <a:r>
              <a:rPr lang="en-US" dirty="0" err="1">
                <a:cs typeface="Courier New" panose="02070309020205020404" pitchFamily="49" charset="0"/>
              </a:rPr>
              <a:t>IRQi</a:t>
            </a:r>
            <a:r>
              <a:rPr lang="en-US" dirty="0">
                <a:cs typeface="Courier New" panose="02070309020205020404" pitchFamily="49" charset="0"/>
              </a:rPr>
              <a:t> line</a:t>
            </a:r>
            <a:br>
              <a:rPr lang="en-US" dirty="0">
                <a:cs typeface="Courier New" panose="02070309020205020404" pitchFamily="49" charset="0"/>
              </a:rPr>
            </a:br>
            <a:r>
              <a:rPr lang="en-US" dirty="0">
                <a:cs typeface="Courier New" panose="02070309020205020404" pitchFamily="49" charset="0"/>
              </a:rPr>
              <a:t>Example: </a:t>
            </a:r>
            <a:r>
              <a:rPr lang="en-US" dirty="0" err="1">
                <a:latin typeface="Courier New" panose="02070309020205020404" pitchFamily="49" charset="0"/>
                <a:cs typeface="Courier New" panose="02070309020205020404" pitchFamily="49" charset="0"/>
              </a:rPr>
              <a:t>NVIC_Disable</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SysTick_IRQn</a:t>
            </a:r>
            <a:r>
              <a:rPr lang="en-US"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208085073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cmsis</a:t>
            </a:r>
            <a:r>
              <a:rPr lang="en-US" dirty="0"/>
              <a:t>-core interrupt functions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3498394"/>
          </a:xfrm>
        </p:spPr>
        <p:txBody>
          <a:bodyPr/>
          <a:lstStyle/>
          <a:p>
            <a:pPr>
              <a:lnSpc>
                <a:spcPct val="150000"/>
              </a:lnSpc>
            </a:pPr>
            <a:r>
              <a:rPr lang="en-US" dirty="0">
                <a:latin typeface="Courier New" panose="02070309020205020404" pitchFamily="49" charset="0"/>
                <a:cs typeface="Courier New" panose="02070309020205020404" pitchFamily="49" charset="0"/>
              </a:rPr>
              <a:t>uint32_t </a:t>
            </a:r>
            <a:r>
              <a:rPr lang="en-US" dirty="0" err="1">
                <a:latin typeface="Courier New" panose="02070309020205020404" pitchFamily="49" charset="0"/>
                <a:cs typeface="Courier New" panose="02070309020205020404" pitchFamily="49" charset="0"/>
              </a:rPr>
              <a:t>NVIC_GetPendingIRQ</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IRQn_Type</a:t>
            </a:r>
            <a:r>
              <a:rPr lang="en-US" dirty="0">
                <a:latin typeface="Courier New" panose="02070309020205020404" pitchFamily="49" charset="0"/>
                <a:cs typeface="Courier New" panose="02070309020205020404" pitchFamily="49" charset="0"/>
              </a:rPr>
              <a:t>)</a:t>
            </a:r>
            <a:br>
              <a:rPr lang="en-US" dirty="0">
                <a:latin typeface="Courier New" panose="02070309020205020404" pitchFamily="49" charset="0"/>
                <a:cs typeface="Courier New" panose="02070309020205020404" pitchFamily="49" charset="0"/>
              </a:rPr>
            </a:br>
            <a:r>
              <a:rPr lang="en-US" dirty="0">
                <a:cs typeface="Courier New" panose="02070309020205020404" pitchFamily="49" charset="0"/>
              </a:rPr>
              <a:t>Reads the Pending status (P_FF) returning 0 (not pending) or 1 (pending)</a:t>
            </a:r>
            <a:br>
              <a:rPr lang="en-US" dirty="0">
                <a:cs typeface="Courier New" panose="02070309020205020404" pitchFamily="49" charset="0"/>
              </a:rPr>
            </a:br>
            <a:r>
              <a:rPr lang="en-US" dirty="0">
                <a:cs typeface="Courier New" panose="02070309020205020404" pitchFamily="49" charset="0"/>
              </a:rPr>
              <a:t>Example:</a:t>
            </a:r>
            <a:r>
              <a:rPr lang="en-US" dirty="0">
                <a:latin typeface="Courier New" panose="02070309020205020404" pitchFamily="49" charset="0"/>
                <a:cs typeface="Courier New" panose="02070309020205020404" pitchFamily="49" charset="0"/>
              </a:rPr>
              <a:t> uint32_t pend = </a:t>
            </a:r>
            <a:r>
              <a:rPr lang="en-US" dirty="0" err="1">
                <a:latin typeface="Courier New" panose="02070309020205020404" pitchFamily="49" charset="0"/>
                <a:cs typeface="Courier New" panose="02070309020205020404" pitchFamily="49" charset="0"/>
              </a:rPr>
              <a:t>NVIC_GetPendingIRQ</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SysTick_IRQn</a:t>
            </a:r>
            <a:r>
              <a:rPr lang="en-US" dirty="0">
                <a:latin typeface="Courier New" panose="02070309020205020404" pitchFamily="49" charset="0"/>
                <a:cs typeface="Courier New" panose="02070309020205020404" pitchFamily="49" charset="0"/>
              </a:rPr>
              <a:t>);</a:t>
            </a:r>
          </a:p>
          <a:p>
            <a:pPr>
              <a:lnSpc>
                <a:spcPct val="150000"/>
              </a:lnSpc>
            </a:pPr>
            <a:r>
              <a:rPr lang="en-US" dirty="0">
                <a:latin typeface="Courier New" panose="02070309020205020404" pitchFamily="49" charset="0"/>
                <a:cs typeface="Courier New" panose="02070309020205020404" pitchFamily="49" charset="0"/>
              </a:rPr>
              <a:t>void </a:t>
            </a:r>
            <a:r>
              <a:rPr lang="en-US" dirty="0" err="1">
                <a:latin typeface="Courier New" panose="02070309020205020404" pitchFamily="49" charset="0"/>
                <a:cs typeface="Courier New" panose="02070309020205020404" pitchFamily="49" charset="0"/>
              </a:rPr>
              <a:t>NVIC_SetPendingIRQ</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IRQn_Type</a:t>
            </a:r>
            <a:r>
              <a:rPr lang="en-US" dirty="0">
                <a:latin typeface="Courier New" panose="02070309020205020404" pitchFamily="49" charset="0"/>
                <a:cs typeface="Courier New" panose="02070309020205020404" pitchFamily="49" charset="0"/>
              </a:rPr>
              <a:t>)</a:t>
            </a:r>
            <a:br>
              <a:rPr lang="en-US" dirty="0">
                <a:latin typeface="Courier New" panose="02070309020205020404" pitchFamily="49" charset="0"/>
                <a:cs typeface="Courier New" panose="02070309020205020404" pitchFamily="49" charset="0"/>
              </a:rPr>
            </a:br>
            <a:r>
              <a:rPr lang="en-US" dirty="0">
                <a:cs typeface="Courier New" panose="02070309020205020404" pitchFamily="49" charset="0"/>
              </a:rPr>
              <a:t>Sets the Pending status (P-FF) of a specific </a:t>
            </a:r>
            <a:r>
              <a:rPr lang="en-US" dirty="0" err="1">
                <a:cs typeface="Courier New" panose="02070309020205020404" pitchFamily="49" charset="0"/>
              </a:rPr>
              <a:t>IRQi</a:t>
            </a:r>
            <a:r>
              <a:rPr lang="en-US" dirty="0">
                <a:cs typeface="Courier New" panose="02070309020205020404" pitchFamily="49" charset="0"/>
              </a:rPr>
              <a:t> line</a:t>
            </a:r>
            <a:br>
              <a:rPr lang="en-US" dirty="0">
                <a:cs typeface="Courier New" panose="02070309020205020404" pitchFamily="49" charset="0"/>
              </a:rPr>
            </a:br>
            <a:r>
              <a:rPr lang="en-US" dirty="0">
                <a:cs typeface="Courier New" panose="02070309020205020404" pitchFamily="49" charset="0"/>
              </a:rPr>
              <a:t>Example: </a:t>
            </a:r>
            <a:r>
              <a:rPr lang="en-US" dirty="0" err="1">
                <a:latin typeface="Courier New" panose="02070309020205020404" pitchFamily="49" charset="0"/>
                <a:cs typeface="Courier New" panose="02070309020205020404" pitchFamily="49" charset="0"/>
              </a:rPr>
              <a:t>NVIC_SetPendingIRQ</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SysTick_IRQn</a:t>
            </a:r>
            <a:r>
              <a:rPr lang="en-US" dirty="0">
                <a:latin typeface="Courier New" panose="02070309020205020404" pitchFamily="49" charset="0"/>
                <a:cs typeface="Courier New" panose="02070309020205020404" pitchFamily="49" charset="0"/>
              </a:rPr>
              <a:t>);</a:t>
            </a:r>
          </a:p>
          <a:p>
            <a:pPr>
              <a:lnSpc>
                <a:spcPct val="150000"/>
              </a:lnSpc>
            </a:pPr>
            <a:r>
              <a:rPr lang="en-US" dirty="0">
                <a:latin typeface="Courier New" panose="02070309020205020404" pitchFamily="49" charset="0"/>
                <a:cs typeface="Courier New" panose="02070309020205020404" pitchFamily="49" charset="0"/>
              </a:rPr>
              <a:t>void </a:t>
            </a:r>
            <a:r>
              <a:rPr lang="en-US" dirty="0" err="1">
                <a:latin typeface="Courier New" panose="02070309020205020404" pitchFamily="49" charset="0"/>
                <a:cs typeface="Courier New" panose="02070309020205020404" pitchFamily="49" charset="0"/>
              </a:rPr>
              <a:t>NVIC_ClearPendingIRQ</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IRQn_Type</a:t>
            </a:r>
            <a:r>
              <a:rPr lang="en-US" dirty="0">
                <a:latin typeface="Courier New" panose="02070309020205020404" pitchFamily="49" charset="0"/>
                <a:cs typeface="Courier New" panose="02070309020205020404" pitchFamily="49" charset="0"/>
              </a:rPr>
              <a:t>)</a:t>
            </a:r>
            <a:br>
              <a:rPr lang="en-US" dirty="0">
                <a:latin typeface="Courier New" panose="02070309020205020404" pitchFamily="49" charset="0"/>
                <a:cs typeface="Courier New" panose="02070309020205020404" pitchFamily="49" charset="0"/>
              </a:rPr>
            </a:br>
            <a:r>
              <a:rPr lang="en-US" dirty="0">
                <a:cs typeface="Courier New" panose="02070309020205020404" pitchFamily="49" charset="0"/>
              </a:rPr>
              <a:t>Clears (resets) the Pending status (P-FF) of a specific </a:t>
            </a:r>
            <a:r>
              <a:rPr lang="en-US" dirty="0" err="1">
                <a:cs typeface="Courier New" panose="02070309020205020404" pitchFamily="49" charset="0"/>
              </a:rPr>
              <a:t>IRQi</a:t>
            </a:r>
            <a:r>
              <a:rPr lang="en-US" dirty="0">
                <a:cs typeface="Courier New" panose="02070309020205020404" pitchFamily="49" charset="0"/>
              </a:rPr>
              <a:t> line</a:t>
            </a:r>
            <a:br>
              <a:rPr lang="en-US" dirty="0">
                <a:cs typeface="Courier New" panose="02070309020205020404" pitchFamily="49" charset="0"/>
              </a:rPr>
            </a:br>
            <a:r>
              <a:rPr lang="en-US" dirty="0">
                <a:cs typeface="Courier New" panose="02070309020205020404" pitchFamily="49" charset="0"/>
              </a:rPr>
              <a:t>Example: </a:t>
            </a:r>
            <a:r>
              <a:rPr lang="en-US" dirty="0" err="1">
                <a:latin typeface="Courier New" panose="02070309020205020404" pitchFamily="49" charset="0"/>
                <a:cs typeface="Courier New" panose="02070309020205020404" pitchFamily="49" charset="0"/>
              </a:rPr>
              <a:t>NVIC_ClearPendingIRQ</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SysTick_IRQn</a:t>
            </a:r>
            <a:r>
              <a:rPr lang="en-US"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104619895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cmsis</a:t>
            </a:r>
            <a:r>
              <a:rPr lang="en-US" dirty="0"/>
              <a:t>-core interrupt functions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4072910"/>
          </a:xfrm>
        </p:spPr>
        <p:txBody>
          <a:bodyPr/>
          <a:lstStyle/>
          <a:p>
            <a:pPr>
              <a:lnSpc>
                <a:spcPct val="150000"/>
              </a:lnSpc>
            </a:pPr>
            <a:r>
              <a:rPr lang="en-US" dirty="0">
                <a:latin typeface="Courier New" panose="02070309020205020404" pitchFamily="49" charset="0"/>
                <a:cs typeface="Courier New" panose="02070309020205020404" pitchFamily="49" charset="0"/>
              </a:rPr>
              <a:t>void </a:t>
            </a:r>
            <a:r>
              <a:rPr lang="en-US" dirty="0" err="1">
                <a:latin typeface="Courier New" panose="02070309020205020404" pitchFamily="49" charset="0"/>
                <a:cs typeface="Courier New" panose="02070309020205020404" pitchFamily="49" charset="0"/>
              </a:rPr>
              <a:t>NVIC_SetPriority</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IRQn_Type</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IRQn</a:t>
            </a:r>
            <a:r>
              <a:rPr lang="en-US" dirty="0">
                <a:latin typeface="Courier New" panose="02070309020205020404" pitchFamily="49" charset="0"/>
                <a:cs typeface="Courier New" panose="02070309020205020404" pitchFamily="49" charset="0"/>
              </a:rPr>
              <a:t>, uint32_t priority) </a:t>
            </a:r>
            <a:br>
              <a:rPr lang="en-US" dirty="0">
                <a:latin typeface="Courier New" panose="02070309020205020404" pitchFamily="49" charset="0"/>
                <a:cs typeface="Courier New" panose="02070309020205020404" pitchFamily="49" charset="0"/>
              </a:rPr>
            </a:br>
            <a:r>
              <a:rPr lang="en-US" dirty="0">
                <a:cs typeface="Courier New" panose="02070309020205020404" pitchFamily="49" charset="0"/>
              </a:rPr>
              <a:t>Sets the priority of a specific </a:t>
            </a:r>
            <a:r>
              <a:rPr lang="en-US" dirty="0" err="1">
                <a:cs typeface="Courier New" panose="02070309020205020404" pitchFamily="49" charset="0"/>
              </a:rPr>
              <a:t>IRQi</a:t>
            </a:r>
            <a:r>
              <a:rPr lang="en-US" dirty="0">
                <a:cs typeface="Courier New" panose="02070309020205020404" pitchFamily="49" charset="0"/>
              </a:rPr>
              <a:t> line</a:t>
            </a:r>
            <a:br>
              <a:rPr lang="en-US" dirty="0">
                <a:cs typeface="Courier New" panose="02070309020205020404" pitchFamily="49" charset="0"/>
              </a:rPr>
            </a:br>
            <a:r>
              <a:rPr lang="en-US" dirty="0">
                <a:cs typeface="Courier New" panose="02070309020205020404" pitchFamily="49" charset="0"/>
              </a:rPr>
              <a:t>Example: </a:t>
            </a:r>
            <a:r>
              <a:rPr lang="en-US" dirty="0" err="1">
                <a:latin typeface="Courier New" panose="02070309020205020404" pitchFamily="49" charset="0"/>
                <a:cs typeface="Courier New" panose="02070309020205020404" pitchFamily="49" charset="0"/>
              </a:rPr>
              <a:t>NVIC_SetPriority</a:t>
            </a:r>
            <a:r>
              <a:rPr lang="en-US" dirty="0">
                <a:latin typeface="Courier New" panose="02070309020205020404" pitchFamily="49" charset="0"/>
                <a:cs typeface="Courier New" panose="02070309020205020404" pitchFamily="49" charset="0"/>
              </a:rPr>
              <a:t>(SysTick_IRQn,4);</a:t>
            </a:r>
          </a:p>
          <a:p>
            <a:pPr>
              <a:lnSpc>
                <a:spcPct val="150000"/>
              </a:lnSpc>
            </a:pPr>
            <a:endParaRPr lang="en-US" dirty="0">
              <a:latin typeface="Courier New" panose="02070309020205020404" pitchFamily="49" charset="0"/>
              <a:cs typeface="Courier New" panose="02070309020205020404" pitchFamily="49" charset="0"/>
            </a:endParaRPr>
          </a:p>
          <a:p>
            <a:pPr>
              <a:lnSpc>
                <a:spcPct val="150000"/>
              </a:lnSpc>
            </a:pPr>
            <a:r>
              <a:rPr lang="en-US" dirty="0">
                <a:latin typeface="Courier New" panose="02070309020205020404" pitchFamily="49" charset="0"/>
                <a:cs typeface="Courier New" panose="02070309020205020404" pitchFamily="49" charset="0"/>
              </a:rPr>
              <a:t>uint32_t </a:t>
            </a:r>
            <a:r>
              <a:rPr lang="en-US" dirty="0" err="1">
                <a:latin typeface="Courier New" panose="02070309020205020404" pitchFamily="49" charset="0"/>
                <a:cs typeface="Courier New" panose="02070309020205020404" pitchFamily="49" charset="0"/>
              </a:rPr>
              <a:t>NVIC_GetPriority</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IRQn_Type</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IRQn</a:t>
            </a:r>
            <a:r>
              <a:rPr lang="en-US" dirty="0">
                <a:latin typeface="Courier New" panose="02070309020205020404" pitchFamily="49" charset="0"/>
                <a:cs typeface="Courier New" panose="02070309020205020404" pitchFamily="49" charset="0"/>
              </a:rPr>
              <a:t>) </a:t>
            </a:r>
            <a:br>
              <a:rPr lang="en-US" dirty="0">
                <a:latin typeface="Courier New" panose="02070309020205020404" pitchFamily="49" charset="0"/>
                <a:cs typeface="Courier New" panose="02070309020205020404" pitchFamily="49" charset="0"/>
              </a:rPr>
            </a:br>
            <a:r>
              <a:rPr lang="en-US" dirty="0">
                <a:cs typeface="Courier New" panose="02070309020205020404" pitchFamily="49" charset="0"/>
              </a:rPr>
              <a:t>Get the priority level of a specific </a:t>
            </a:r>
            <a:r>
              <a:rPr lang="en-US" dirty="0" err="1">
                <a:cs typeface="Courier New" panose="02070309020205020404" pitchFamily="49" charset="0"/>
              </a:rPr>
              <a:t>IRQi</a:t>
            </a:r>
            <a:r>
              <a:rPr lang="en-US" dirty="0">
                <a:cs typeface="Courier New" panose="02070309020205020404" pitchFamily="49" charset="0"/>
              </a:rPr>
              <a:t> line</a:t>
            </a:r>
            <a:br>
              <a:rPr lang="en-US" dirty="0">
                <a:cs typeface="Courier New" panose="02070309020205020404" pitchFamily="49" charset="0"/>
              </a:rPr>
            </a:br>
            <a:r>
              <a:rPr lang="en-US" dirty="0">
                <a:cs typeface="Courier New" panose="02070309020205020404" pitchFamily="49" charset="0"/>
              </a:rPr>
              <a:t>Example: </a:t>
            </a:r>
            <a:r>
              <a:rPr lang="en-US" dirty="0">
                <a:latin typeface="Courier New" panose="02070309020205020404" pitchFamily="49" charset="0"/>
                <a:cs typeface="Courier New" panose="02070309020205020404" pitchFamily="49" charset="0"/>
              </a:rPr>
              <a:t>uint32_t </a:t>
            </a:r>
            <a:r>
              <a:rPr lang="en-US" dirty="0" err="1">
                <a:latin typeface="Courier New" panose="02070309020205020404" pitchFamily="49" charset="0"/>
                <a:cs typeface="Courier New" panose="02070309020205020404" pitchFamily="49" charset="0"/>
              </a:rPr>
              <a:t>prio</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NVIC_GetPriority</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SysTick_IRQn</a:t>
            </a:r>
            <a:r>
              <a:rPr lang="en-US" dirty="0">
                <a:latin typeface="Courier New" panose="02070309020205020404" pitchFamily="49" charset="0"/>
                <a:cs typeface="Courier New" panose="02070309020205020404" pitchFamily="49" charset="0"/>
              </a:rPr>
              <a:t>);</a:t>
            </a:r>
          </a:p>
          <a:p>
            <a:pPr>
              <a:lnSpc>
                <a:spcPct val="150000"/>
              </a:lnSpc>
            </a:pPr>
            <a:endParaRPr lang="en-US" dirty="0">
              <a:latin typeface="Courier New" panose="02070309020205020404" pitchFamily="49" charset="0"/>
              <a:cs typeface="Courier New" panose="02070309020205020404" pitchFamily="49" charset="0"/>
            </a:endParaRPr>
          </a:p>
          <a:p>
            <a:pPr>
              <a:lnSpc>
                <a:spcPct val="150000"/>
              </a:lnSpc>
            </a:pPr>
            <a:r>
              <a:rPr lang="en-US" dirty="0">
                <a:cs typeface="Courier New" panose="02070309020205020404" pitchFamily="49" charset="0"/>
              </a:rPr>
              <a:t>Rem: The integer value of the priority must be in the range of 0 .. 2N-1, where</a:t>
            </a:r>
            <a:br>
              <a:rPr lang="en-US" dirty="0">
                <a:cs typeface="Courier New" panose="02070309020205020404" pitchFamily="49" charset="0"/>
              </a:rPr>
            </a:br>
            <a:r>
              <a:rPr lang="en-US" dirty="0">
                <a:cs typeface="Courier New" panose="02070309020205020404" pitchFamily="49" charset="0"/>
              </a:rPr>
              <a:t>N is the number of priority bits implemented. For S7G2 the range is 0..15.</a:t>
            </a:r>
          </a:p>
        </p:txBody>
      </p:sp>
    </p:spTree>
    <p:extLst>
      <p:ext uri="{BB962C8B-B14F-4D97-AF65-F5344CB8AC3E}">
        <p14:creationId xmlns:p14="http://schemas.microsoft.com/office/powerpoint/2010/main" val="173675614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cmsis</a:t>
            </a:r>
            <a:r>
              <a:rPr lang="en-US" dirty="0"/>
              <a:t>-core interrupt functions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1077218"/>
          </a:xfrm>
        </p:spPr>
        <p:txBody>
          <a:bodyPr/>
          <a:lstStyle/>
          <a:p>
            <a:pPr>
              <a:lnSpc>
                <a:spcPct val="150000"/>
              </a:lnSpc>
            </a:pPr>
            <a:r>
              <a:rPr lang="en-US" dirty="0">
                <a:latin typeface="Courier New" panose="02070309020205020404" pitchFamily="49" charset="0"/>
                <a:cs typeface="Courier New" panose="02070309020205020404" pitchFamily="49" charset="0"/>
              </a:rPr>
              <a:t>uint32_t </a:t>
            </a:r>
            <a:r>
              <a:rPr lang="en-US" dirty="0" err="1">
                <a:latin typeface="Courier New" panose="02070309020205020404" pitchFamily="49" charset="0"/>
                <a:cs typeface="Courier New" panose="02070309020205020404" pitchFamily="49" charset="0"/>
              </a:rPr>
              <a:t>NVIC_GetActive</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IRQn_Type</a:t>
            </a:r>
            <a:r>
              <a:rPr lang="en-US" dirty="0">
                <a:latin typeface="Courier New" panose="02070309020205020404" pitchFamily="49" charset="0"/>
                <a:cs typeface="Courier New" panose="02070309020205020404" pitchFamily="49" charset="0"/>
              </a:rPr>
              <a:t>)</a:t>
            </a:r>
            <a:br>
              <a:rPr lang="en-US" dirty="0">
                <a:latin typeface="Courier New" panose="02070309020205020404" pitchFamily="49" charset="0"/>
                <a:cs typeface="Courier New" panose="02070309020205020404" pitchFamily="49" charset="0"/>
              </a:rPr>
            </a:br>
            <a:r>
              <a:rPr lang="en-US" dirty="0">
                <a:cs typeface="Courier New" panose="02070309020205020404" pitchFamily="49" charset="0"/>
              </a:rPr>
              <a:t>Reads the Active status (ACTIVE_FF) returning 0 (not active) or 1 (active)</a:t>
            </a:r>
            <a:br>
              <a:rPr lang="en-US" dirty="0">
                <a:cs typeface="Courier New" panose="02070309020205020404" pitchFamily="49" charset="0"/>
              </a:rPr>
            </a:br>
            <a:r>
              <a:rPr lang="en-US" dirty="0">
                <a:cs typeface="Courier New" panose="02070309020205020404" pitchFamily="49" charset="0"/>
              </a:rPr>
              <a:t>Example: </a:t>
            </a:r>
            <a:r>
              <a:rPr lang="en-US" dirty="0">
                <a:latin typeface="Courier New" panose="02070309020205020404" pitchFamily="49" charset="0"/>
                <a:cs typeface="Courier New" panose="02070309020205020404" pitchFamily="49" charset="0"/>
              </a:rPr>
              <a:t>uint32_t act = NVIC_ </a:t>
            </a:r>
            <a:r>
              <a:rPr lang="en-US" dirty="0" err="1">
                <a:latin typeface="Courier New" panose="02070309020205020404" pitchFamily="49" charset="0"/>
                <a:cs typeface="Courier New" panose="02070309020205020404" pitchFamily="49" charset="0"/>
              </a:rPr>
              <a:t>GetActive</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SysTick_IRQn</a:t>
            </a:r>
            <a:r>
              <a:rPr lang="en-US"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1002595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transportation – automotive</a:t>
            </a:r>
            <a:endParaRPr kumimoji="1" lang="en-US" dirty="0"/>
          </a:p>
        </p:txBody>
      </p:sp>
      <p:pic>
        <p:nvPicPr>
          <p:cNvPr id="6" name="Picture 5">
            <a:extLst>
              <a:ext uri="{FF2B5EF4-FFF2-40B4-BE49-F238E27FC236}">
                <a16:creationId xmlns="" xmlns:a16="http://schemas.microsoft.com/office/drawing/2014/main" id="{F0A97BAC-5B93-4E74-83EE-01B6E640E8D8}"/>
              </a:ext>
            </a:extLst>
          </p:cNvPr>
          <p:cNvPicPr>
            <a:picLocks noChangeAspect="1"/>
          </p:cNvPicPr>
          <p:nvPr/>
        </p:nvPicPr>
        <p:blipFill>
          <a:blip r:embed="rId3"/>
          <a:stretch>
            <a:fillRect/>
          </a:stretch>
        </p:blipFill>
        <p:spPr>
          <a:xfrm>
            <a:off x="1746142" y="1424991"/>
            <a:ext cx="8688288" cy="4708282"/>
          </a:xfrm>
          <a:prstGeom prst="rect">
            <a:avLst/>
          </a:prstGeom>
        </p:spPr>
      </p:pic>
      <p:sp>
        <p:nvSpPr>
          <p:cNvPr id="9" name="TextBox 8">
            <a:extLst>
              <a:ext uri="{FF2B5EF4-FFF2-40B4-BE49-F238E27FC236}">
                <a16:creationId xmlns="" xmlns:a16="http://schemas.microsoft.com/office/drawing/2014/main" id="{046E6748-68D3-4159-987F-96949E0FACBA}"/>
              </a:ext>
            </a:extLst>
          </p:cNvPr>
          <p:cNvSpPr txBox="1"/>
          <p:nvPr/>
        </p:nvSpPr>
        <p:spPr>
          <a:xfrm>
            <a:off x="467999" y="5940685"/>
            <a:ext cx="2418739" cy="307777"/>
          </a:xfrm>
          <a:prstGeom prst="rect">
            <a:avLst/>
          </a:prstGeom>
          <a:noFill/>
        </p:spPr>
        <p:txBody>
          <a:bodyPr wrap="none" rtlCol="0">
            <a:spAutoFit/>
          </a:bodyPr>
          <a:lstStyle/>
          <a:p>
            <a:r>
              <a:rPr lang="en-US" sz="1400" dirty="0"/>
              <a:t>source: </a:t>
            </a:r>
            <a:r>
              <a:rPr lang="en-US" sz="1400" dirty="0" err="1"/>
              <a:t>community.arm.com</a:t>
            </a:r>
            <a:endParaRPr lang="pt-BR" sz="1400" dirty="0"/>
          </a:p>
        </p:txBody>
      </p:sp>
    </p:spTree>
    <p:extLst>
      <p:ext uri="{BB962C8B-B14F-4D97-AF65-F5344CB8AC3E}">
        <p14:creationId xmlns:p14="http://schemas.microsoft.com/office/powerpoint/2010/main" val="396042390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7 – Analog Interfacing</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795602"/>
          </a:xfrm>
        </p:spPr>
        <p:txBody>
          <a:bodyPr/>
          <a:lstStyle/>
          <a:p>
            <a:pPr lvl="1">
              <a:lnSpc>
                <a:spcPct val="150000"/>
              </a:lnSpc>
            </a:pPr>
            <a:r>
              <a:rPr lang="en-US" dirty="0"/>
              <a:t>ADC – Analog to Digital Converter</a:t>
            </a:r>
          </a:p>
          <a:p>
            <a:pPr lvl="1">
              <a:lnSpc>
                <a:spcPct val="150000"/>
              </a:lnSpc>
            </a:pPr>
            <a:r>
              <a:rPr lang="en-US" dirty="0"/>
              <a:t>DAC – Digital to Analog Converter</a:t>
            </a:r>
          </a:p>
        </p:txBody>
      </p:sp>
      <p:sp>
        <p:nvSpPr>
          <p:cNvPr id="4" name="TextBox 3">
            <a:extLst>
              <a:ext uri="{FF2B5EF4-FFF2-40B4-BE49-F238E27FC236}">
                <a16:creationId xmlns="" xmlns:a16="http://schemas.microsoft.com/office/drawing/2014/main" id="{D4D182EF-6292-45B2-AF37-7155A1403C9D}"/>
              </a:ext>
            </a:extLst>
          </p:cNvPr>
          <p:cNvSpPr txBox="1"/>
          <p:nvPr/>
        </p:nvSpPr>
        <p:spPr>
          <a:xfrm>
            <a:off x="2053109" y="5157192"/>
            <a:ext cx="7792390" cy="830997"/>
          </a:xfrm>
          <a:prstGeom prst="rect">
            <a:avLst/>
          </a:prstGeom>
          <a:noFill/>
        </p:spPr>
        <p:txBody>
          <a:bodyPr wrap="none" rtlCol="0">
            <a:spAutoFit/>
          </a:bodyPr>
          <a:lstStyle/>
          <a:p>
            <a:r>
              <a:rPr lang="en-US" sz="1600" dirty="0"/>
              <a:t>recommended readings:</a:t>
            </a:r>
            <a:br>
              <a:rPr lang="en-US" sz="1600" dirty="0"/>
            </a:br>
            <a:r>
              <a:rPr lang="en-US" sz="1600" dirty="0"/>
              <a:t>1- </a:t>
            </a:r>
            <a:r>
              <a:rPr lang="en-US" sz="1600" dirty="0">
                <a:hlinkClick r:id="rId3"/>
              </a:rPr>
              <a:t>http://</a:t>
            </a:r>
            <a:r>
              <a:rPr lang="en-US" sz="1600" dirty="0" err="1">
                <a:hlinkClick r:id="rId3"/>
              </a:rPr>
              <a:t>www.analog.com</a:t>
            </a:r>
            <a:r>
              <a:rPr lang="en-US" sz="1600" dirty="0">
                <a:hlinkClick r:id="rId3"/>
              </a:rPr>
              <a:t>/</a:t>
            </a:r>
            <a:r>
              <a:rPr lang="en-US" sz="1600" dirty="0" err="1">
                <a:hlinkClick r:id="rId3"/>
              </a:rPr>
              <a:t>en</a:t>
            </a:r>
            <a:r>
              <a:rPr lang="en-US" sz="1600" dirty="0">
                <a:hlinkClick r:id="rId3"/>
              </a:rPr>
              <a:t>/analog-dialogue/articles/the-right-</a:t>
            </a:r>
            <a:r>
              <a:rPr lang="en-US" sz="1600" dirty="0" err="1">
                <a:hlinkClick r:id="rId3"/>
              </a:rPr>
              <a:t>adc</a:t>
            </a:r>
            <a:r>
              <a:rPr lang="en-US" sz="1600" dirty="0">
                <a:hlinkClick r:id="rId3"/>
              </a:rPr>
              <a:t>-</a:t>
            </a:r>
            <a:r>
              <a:rPr lang="en-US" sz="1600" dirty="0" err="1">
                <a:hlinkClick r:id="rId3"/>
              </a:rPr>
              <a:t>architecture.html</a:t>
            </a:r>
            <a:r>
              <a:rPr lang="en-US" sz="1600" dirty="0"/>
              <a:t/>
            </a:r>
            <a:br>
              <a:rPr lang="en-US" sz="1600" dirty="0"/>
            </a:br>
            <a:r>
              <a:rPr lang="en-US" sz="1600" dirty="0"/>
              <a:t>2- </a:t>
            </a:r>
            <a:r>
              <a:rPr lang="en-US" sz="1600" dirty="0">
                <a:hlinkClick r:id="rId4"/>
              </a:rPr>
              <a:t>The Data Conversion Handbook</a:t>
            </a:r>
            <a:r>
              <a:rPr lang="en-US" sz="1600" dirty="0"/>
              <a:t>, Edited by Walt Kester, Analog Devices Inc.</a:t>
            </a:r>
            <a:endParaRPr lang="pt-BR" sz="1600" dirty="0"/>
          </a:p>
        </p:txBody>
      </p:sp>
      <p:pic>
        <p:nvPicPr>
          <p:cNvPr id="5" name="Picture 4">
            <a:extLst>
              <a:ext uri="{FF2B5EF4-FFF2-40B4-BE49-F238E27FC236}">
                <a16:creationId xmlns="" xmlns:a16="http://schemas.microsoft.com/office/drawing/2014/main" id="{58D2FBFA-2EE2-4856-9665-475261097E26}"/>
              </a:ext>
            </a:extLst>
          </p:cNvPr>
          <p:cNvPicPr>
            <a:picLocks noChangeAspect="1"/>
          </p:cNvPicPr>
          <p:nvPr/>
        </p:nvPicPr>
        <p:blipFill>
          <a:blip r:embed="rId5"/>
          <a:stretch>
            <a:fillRect/>
          </a:stretch>
        </p:blipFill>
        <p:spPr>
          <a:xfrm>
            <a:off x="8856509" y="2940285"/>
            <a:ext cx="1885950" cy="2381250"/>
          </a:xfrm>
          <a:prstGeom prst="rect">
            <a:avLst/>
          </a:prstGeom>
        </p:spPr>
      </p:pic>
    </p:spTree>
    <p:extLst>
      <p:ext uri="{BB962C8B-B14F-4D97-AF65-F5344CB8AC3E}">
        <p14:creationId xmlns:p14="http://schemas.microsoft.com/office/powerpoint/2010/main" val="269759437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Analog </a:t>
            </a:r>
            <a:r>
              <a:rPr lang="en-US" cap="none" dirty="0"/>
              <a:t>VS</a:t>
            </a:r>
            <a:r>
              <a:rPr lang="en-US" dirty="0"/>
              <a:t> DIGITAL</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2375522"/>
          </a:xfrm>
        </p:spPr>
        <p:txBody>
          <a:bodyPr/>
          <a:lstStyle/>
          <a:p>
            <a:pPr lvl="1">
              <a:lnSpc>
                <a:spcPct val="150000"/>
              </a:lnSpc>
            </a:pPr>
            <a:r>
              <a:rPr lang="en-US" dirty="0"/>
              <a:t>Real world phenomena, such as audio, images, temperature, forces, pressure, and so, can be represented by waveforms that are continuous both in time and amplitude with an infinite resolution.</a:t>
            </a:r>
          </a:p>
          <a:p>
            <a:pPr lvl="1">
              <a:lnSpc>
                <a:spcPct val="150000"/>
              </a:lnSpc>
            </a:pPr>
            <a:r>
              <a:rPr lang="en-US" dirty="0"/>
              <a:t>Sensors are able to convert these physical quantities into analog electrical signals that can be processed by analog circuits. This was the most common case a few decades ago: radio, audio amplifiers, television, ...</a:t>
            </a:r>
          </a:p>
          <a:p>
            <a:pPr lvl="1">
              <a:lnSpc>
                <a:spcPct val="150000"/>
              </a:lnSpc>
            </a:pPr>
            <a:r>
              <a:rPr lang="en-US" dirty="0"/>
              <a:t>Nowadays, these physical quantities are converted to a sequence of numbers, i.e. they were digitized, so that they can be processed by a computer (digital processor). </a:t>
            </a:r>
          </a:p>
        </p:txBody>
      </p:sp>
    </p:spTree>
    <p:extLst>
      <p:ext uri="{BB962C8B-B14F-4D97-AF65-F5344CB8AC3E}">
        <p14:creationId xmlns:p14="http://schemas.microsoft.com/office/powerpoint/2010/main" val="331169224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Analog </a:t>
            </a:r>
            <a:r>
              <a:rPr lang="en-US" cap="none" dirty="0"/>
              <a:t>VS</a:t>
            </a:r>
            <a:r>
              <a:rPr lang="en-US" dirty="0"/>
              <a:t> DIGITAL</a:t>
            </a:r>
            <a:endParaRPr kumimoji="1" lang="en-US" dirty="0"/>
          </a:p>
        </p:txBody>
      </p:sp>
      <p:graphicFrame>
        <p:nvGraphicFramePr>
          <p:cNvPr id="6" name="Content Placeholder 5">
            <a:extLst>
              <a:ext uri="{FF2B5EF4-FFF2-40B4-BE49-F238E27FC236}">
                <a16:creationId xmlns="" xmlns:a16="http://schemas.microsoft.com/office/drawing/2014/main" id="{747C8674-D6F2-45D3-8A80-1B11000CA134}"/>
              </a:ext>
            </a:extLst>
          </p:cNvPr>
          <p:cNvGraphicFramePr>
            <a:graphicFrameLocks noGrp="1"/>
          </p:cNvGraphicFramePr>
          <p:nvPr>
            <p:ph idx="1"/>
            <p:extLst>
              <p:ext uri="{D42A27DB-BD31-4B8C-83A1-F6EECF244321}">
                <p14:modId xmlns:p14="http://schemas.microsoft.com/office/powerpoint/2010/main" val="279400506"/>
              </p:ext>
            </p:extLst>
          </p:nvPr>
        </p:nvGraphicFramePr>
        <p:xfrm>
          <a:off x="1595437" y="1772816"/>
          <a:ext cx="9001126" cy="3937000"/>
        </p:xfrm>
        <a:graphic>
          <a:graphicData uri="http://schemas.openxmlformats.org/drawingml/2006/table">
            <a:tbl>
              <a:tblPr firstRow="1" bandRow="1">
                <a:tableStyleId>{5C22544A-7EE6-4342-B048-85BDC9FD1C3A}</a:tableStyleId>
              </a:tblPr>
              <a:tblGrid>
                <a:gridCol w="4500563">
                  <a:extLst>
                    <a:ext uri="{9D8B030D-6E8A-4147-A177-3AD203B41FA5}">
                      <a16:colId xmlns="" xmlns:a16="http://schemas.microsoft.com/office/drawing/2014/main" val="954951873"/>
                    </a:ext>
                  </a:extLst>
                </a:gridCol>
                <a:gridCol w="4500563">
                  <a:extLst>
                    <a:ext uri="{9D8B030D-6E8A-4147-A177-3AD203B41FA5}">
                      <a16:colId xmlns="" xmlns:a16="http://schemas.microsoft.com/office/drawing/2014/main" val="2120299867"/>
                    </a:ext>
                  </a:extLst>
                </a:gridCol>
              </a:tblGrid>
              <a:tr h="370840">
                <a:tc>
                  <a:txBody>
                    <a:bodyPr/>
                    <a:lstStyle/>
                    <a:p>
                      <a:pPr algn="ctr"/>
                      <a:r>
                        <a:rPr lang="en-US" dirty="0"/>
                        <a:t>Analog</a:t>
                      </a:r>
                      <a:endParaRPr lang="pt-BR" dirty="0"/>
                    </a:p>
                  </a:txBody>
                  <a:tcPr/>
                </a:tc>
                <a:tc>
                  <a:txBody>
                    <a:bodyPr/>
                    <a:lstStyle/>
                    <a:p>
                      <a:pPr algn="ctr"/>
                      <a:r>
                        <a:rPr lang="en-US" dirty="0"/>
                        <a:t>Digital</a:t>
                      </a:r>
                      <a:endParaRPr lang="pt-BR" dirty="0"/>
                    </a:p>
                  </a:txBody>
                  <a:tcPr/>
                </a:tc>
                <a:extLst>
                  <a:ext uri="{0D108BD9-81ED-4DB2-BD59-A6C34878D82A}">
                    <a16:rowId xmlns="" xmlns:a16="http://schemas.microsoft.com/office/drawing/2014/main" val="2222961977"/>
                  </a:ext>
                </a:extLst>
              </a:tr>
              <a:tr h="370840">
                <a:tc>
                  <a:txBody>
                    <a:bodyPr/>
                    <a:lstStyle/>
                    <a:p>
                      <a:r>
                        <a:rPr lang="en-US" dirty="0"/>
                        <a:t>Physical quantities are converted to electrical signals that are </a:t>
                      </a:r>
                      <a:r>
                        <a:rPr lang="en-US" b="1" dirty="0"/>
                        <a:t>continuous</a:t>
                      </a:r>
                      <a:r>
                        <a:rPr lang="en-US" dirty="0"/>
                        <a:t> both in time and amplitude.</a:t>
                      </a:r>
                      <a:endParaRPr lang="pt-BR" dirty="0"/>
                    </a:p>
                  </a:txBody>
                  <a:tcPr/>
                </a:tc>
                <a:tc>
                  <a:txBody>
                    <a:bodyPr/>
                    <a:lstStyle/>
                    <a:p>
                      <a:r>
                        <a:rPr lang="en-US" dirty="0"/>
                        <a:t>Physical quantities are converted into numeric codes after being </a:t>
                      </a:r>
                      <a:r>
                        <a:rPr lang="en-US" b="1" dirty="0"/>
                        <a:t>discretized</a:t>
                      </a:r>
                      <a:r>
                        <a:rPr lang="en-US" dirty="0"/>
                        <a:t> both in the time (</a:t>
                      </a:r>
                      <a:r>
                        <a:rPr lang="en-US" b="1" dirty="0"/>
                        <a:t>sampling</a:t>
                      </a:r>
                      <a:r>
                        <a:rPr lang="en-US" dirty="0"/>
                        <a:t>) and in amplitude (</a:t>
                      </a:r>
                      <a:r>
                        <a:rPr lang="en-US" b="1" dirty="0"/>
                        <a:t>quantization</a:t>
                      </a:r>
                      <a:r>
                        <a:rPr lang="en-US" dirty="0"/>
                        <a:t>).</a:t>
                      </a:r>
                      <a:endParaRPr lang="pt-BR" dirty="0"/>
                    </a:p>
                  </a:txBody>
                  <a:tcPr/>
                </a:tc>
                <a:extLst>
                  <a:ext uri="{0D108BD9-81ED-4DB2-BD59-A6C34878D82A}">
                    <a16:rowId xmlns="" xmlns:a16="http://schemas.microsoft.com/office/drawing/2014/main" val="233296524"/>
                  </a:ext>
                </a:extLst>
              </a:tr>
              <a:tr h="370840">
                <a:tc>
                  <a:txBody>
                    <a:bodyPr/>
                    <a:lstStyle/>
                    <a:p>
                      <a:r>
                        <a:rPr lang="en-US" dirty="0"/>
                        <a:t>Analog signal are prone to </a:t>
                      </a:r>
                      <a:r>
                        <a:rPr lang="en-US" b="1" dirty="0"/>
                        <a:t>noise</a:t>
                      </a:r>
                      <a:r>
                        <a:rPr lang="en-US" dirty="0"/>
                        <a:t> and </a:t>
                      </a:r>
                      <a:r>
                        <a:rPr lang="en-US" b="1" dirty="0"/>
                        <a:t>distortion</a:t>
                      </a:r>
                      <a:r>
                        <a:rPr lang="en-US" dirty="0"/>
                        <a:t> during processing and transmission. Hence, </a:t>
                      </a:r>
                      <a:r>
                        <a:rPr lang="en-US" b="1" dirty="0"/>
                        <a:t>signal quality decreases</a:t>
                      </a:r>
                      <a:r>
                        <a:rPr lang="en-US" dirty="0"/>
                        <a:t> as the signal travels through a system.</a:t>
                      </a:r>
                      <a:endParaRPr lang="pt-BR" dirty="0"/>
                    </a:p>
                  </a:txBody>
                  <a:tcPr/>
                </a:tc>
                <a:tc>
                  <a:txBody>
                    <a:bodyPr/>
                    <a:lstStyle/>
                    <a:p>
                      <a:r>
                        <a:rPr lang="en-US" dirty="0"/>
                        <a:t>Digital signals are much more </a:t>
                      </a:r>
                      <a:r>
                        <a:rPr lang="en-US" b="1" dirty="0"/>
                        <a:t>robust</a:t>
                      </a:r>
                      <a:r>
                        <a:rPr lang="en-US" dirty="0"/>
                        <a:t> to noise and distortion. They can be </a:t>
                      </a:r>
                      <a:r>
                        <a:rPr lang="en-US" b="1" dirty="0"/>
                        <a:t>restored</a:t>
                      </a:r>
                      <a:r>
                        <a:rPr lang="en-US" dirty="0"/>
                        <a:t> to their original value after a noisy system stage.</a:t>
                      </a:r>
                      <a:endParaRPr lang="pt-BR" dirty="0"/>
                    </a:p>
                  </a:txBody>
                  <a:tcPr/>
                </a:tc>
                <a:extLst>
                  <a:ext uri="{0D108BD9-81ED-4DB2-BD59-A6C34878D82A}">
                    <a16:rowId xmlns="" xmlns:a16="http://schemas.microsoft.com/office/drawing/2014/main" val="318117382"/>
                  </a:ext>
                </a:extLst>
              </a:tr>
              <a:tr h="370840">
                <a:tc>
                  <a:txBody>
                    <a:bodyPr/>
                    <a:lstStyle/>
                    <a:p>
                      <a:r>
                        <a:rPr lang="en-US" dirty="0"/>
                        <a:t>Analog processing is typically done by a hardwired circuit that performs a </a:t>
                      </a:r>
                      <a:r>
                        <a:rPr lang="en-US" b="1" dirty="0"/>
                        <a:t>predefined processing </a:t>
                      </a:r>
                      <a:r>
                        <a:rPr lang="en-US" dirty="0"/>
                        <a:t>function.</a:t>
                      </a:r>
                      <a:endParaRPr lang="pt-BR" dirty="0"/>
                    </a:p>
                  </a:txBody>
                  <a:tcPr/>
                </a:tc>
                <a:tc>
                  <a:txBody>
                    <a:bodyPr/>
                    <a:lstStyle/>
                    <a:p>
                      <a:r>
                        <a:rPr lang="en-US" dirty="0"/>
                        <a:t>Digital signal processing is typically performed in </a:t>
                      </a:r>
                      <a:r>
                        <a:rPr lang="en-US" b="1" dirty="0"/>
                        <a:t>software</a:t>
                      </a:r>
                      <a:r>
                        <a:rPr lang="en-US" dirty="0"/>
                        <a:t>, thus, its function can be changed </a:t>
                      </a:r>
                      <a:r>
                        <a:rPr lang="en-US" b="1" dirty="0"/>
                        <a:t>dynamically.</a:t>
                      </a:r>
                      <a:endParaRPr lang="pt-BR" b="1" dirty="0"/>
                    </a:p>
                  </a:txBody>
                  <a:tcPr/>
                </a:tc>
                <a:extLst>
                  <a:ext uri="{0D108BD9-81ED-4DB2-BD59-A6C34878D82A}">
                    <a16:rowId xmlns="" xmlns:a16="http://schemas.microsoft.com/office/drawing/2014/main" val="3866335325"/>
                  </a:ext>
                </a:extLst>
              </a:tr>
            </a:tbl>
          </a:graphicData>
        </a:graphic>
      </p:graphicFrame>
    </p:spTree>
    <p:extLst>
      <p:ext uri="{BB962C8B-B14F-4D97-AF65-F5344CB8AC3E}">
        <p14:creationId xmlns:p14="http://schemas.microsoft.com/office/powerpoint/2010/main" val="29364816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interacting with an analog world</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3460326"/>
            <a:ext cx="11244624" cy="2272930"/>
          </a:xfrm>
        </p:spPr>
        <p:txBody>
          <a:bodyPr/>
          <a:lstStyle/>
          <a:p>
            <a:pPr>
              <a:lnSpc>
                <a:spcPct val="150000"/>
              </a:lnSpc>
            </a:pPr>
            <a:r>
              <a:rPr lang="en-US" dirty="0"/>
              <a:t>To interact with the physical quantities in the real world, sensors and actuators are required.</a:t>
            </a:r>
            <a:br>
              <a:rPr lang="en-US" dirty="0"/>
            </a:br>
            <a:r>
              <a:rPr lang="en-US" b="1" dirty="0"/>
              <a:t>Sensors</a:t>
            </a:r>
            <a:r>
              <a:rPr lang="en-US" dirty="0"/>
              <a:t> perceive (“read”) a phenomena and translate it to an electrical signal. The output of a sensor can be an analog signal or a digital signal. </a:t>
            </a:r>
            <a:br>
              <a:rPr lang="en-US" dirty="0"/>
            </a:br>
            <a:r>
              <a:rPr lang="en-US" dirty="0"/>
              <a:t>Analog sensors require an Analog-to-Digital conversion before the information is digitally processed.</a:t>
            </a:r>
          </a:p>
          <a:p>
            <a:pPr>
              <a:lnSpc>
                <a:spcPct val="150000"/>
              </a:lnSpc>
            </a:pPr>
            <a:r>
              <a:rPr lang="en-US" b="1" dirty="0"/>
              <a:t>Actuators</a:t>
            </a:r>
            <a:r>
              <a:rPr lang="en-US" dirty="0"/>
              <a:t> act upon (“write to”) the environment. The input of an actuator may be an analog or digital signal. To connect a digital processor to an analog actuator a Digital-to-Analog conversion is required.</a:t>
            </a:r>
          </a:p>
        </p:txBody>
      </p:sp>
      <p:pic>
        <p:nvPicPr>
          <p:cNvPr id="4" name="Picture 3">
            <a:extLst>
              <a:ext uri="{FF2B5EF4-FFF2-40B4-BE49-F238E27FC236}">
                <a16:creationId xmlns="" xmlns:a16="http://schemas.microsoft.com/office/drawing/2014/main" id="{9EC2EF24-6AC2-4555-9B86-33A078F92B47}"/>
              </a:ext>
            </a:extLst>
          </p:cNvPr>
          <p:cNvPicPr>
            <a:picLocks noChangeAspect="1"/>
          </p:cNvPicPr>
          <p:nvPr/>
        </p:nvPicPr>
        <p:blipFill>
          <a:blip r:embed="rId3"/>
          <a:stretch>
            <a:fillRect/>
          </a:stretch>
        </p:blipFill>
        <p:spPr>
          <a:xfrm>
            <a:off x="1199456" y="1412776"/>
            <a:ext cx="9221002" cy="1267981"/>
          </a:xfrm>
          <a:prstGeom prst="rect">
            <a:avLst/>
          </a:prstGeom>
        </p:spPr>
      </p:pic>
      <p:sp>
        <p:nvSpPr>
          <p:cNvPr id="5" name="TextBox 4">
            <a:extLst>
              <a:ext uri="{FF2B5EF4-FFF2-40B4-BE49-F238E27FC236}">
                <a16:creationId xmlns="" xmlns:a16="http://schemas.microsoft.com/office/drawing/2014/main" id="{D2CFED50-2197-4C1F-AA35-BC007C421DDC}"/>
              </a:ext>
            </a:extLst>
          </p:cNvPr>
          <p:cNvSpPr txBox="1"/>
          <p:nvPr/>
        </p:nvSpPr>
        <p:spPr>
          <a:xfrm>
            <a:off x="9912424" y="2762764"/>
            <a:ext cx="1428340" cy="307777"/>
          </a:xfrm>
          <a:prstGeom prst="rect">
            <a:avLst/>
          </a:prstGeom>
          <a:noFill/>
        </p:spPr>
        <p:txBody>
          <a:bodyPr wrap="none" rtlCol="0">
            <a:spAutoFit/>
          </a:bodyPr>
          <a:lstStyle/>
          <a:p>
            <a:r>
              <a:rPr lang="en-US" sz="1400" dirty="0"/>
              <a:t>source: Authors</a:t>
            </a:r>
            <a:endParaRPr lang="pt-BR" sz="1400" dirty="0"/>
          </a:p>
        </p:txBody>
      </p:sp>
    </p:spTree>
    <p:extLst>
      <p:ext uri="{BB962C8B-B14F-4D97-AF65-F5344CB8AC3E}">
        <p14:creationId xmlns:p14="http://schemas.microsoft.com/office/powerpoint/2010/main" val="158662754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sensors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4835912" cy="1636858"/>
          </a:xfrm>
        </p:spPr>
        <p:txBody>
          <a:bodyPr/>
          <a:lstStyle/>
          <a:p>
            <a:pPr>
              <a:lnSpc>
                <a:spcPct val="150000"/>
              </a:lnSpc>
            </a:pPr>
            <a:r>
              <a:rPr lang="en-US" dirty="0"/>
              <a:t>Two alternatives to the implementation to a sensor in a </a:t>
            </a:r>
            <a:r>
              <a:rPr lang="en-US" dirty="0" err="1"/>
              <a:t>microprocessed</a:t>
            </a:r>
            <a:r>
              <a:rPr lang="en-US" dirty="0"/>
              <a:t> system:</a:t>
            </a:r>
          </a:p>
          <a:p>
            <a:pPr marL="342900" lvl="1" indent="-342900">
              <a:lnSpc>
                <a:spcPct val="150000"/>
              </a:lnSpc>
              <a:buFont typeface="+mj-lt"/>
              <a:buAutoNum type="alphaLcParenR"/>
            </a:pPr>
            <a:r>
              <a:rPr lang="en-US" dirty="0"/>
              <a:t>Digital Sensor</a:t>
            </a:r>
          </a:p>
          <a:p>
            <a:pPr marL="342900" lvl="1" indent="-342900">
              <a:lnSpc>
                <a:spcPct val="150000"/>
              </a:lnSpc>
              <a:buFont typeface="+mj-lt"/>
              <a:buAutoNum type="alphaLcParenR"/>
            </a:pPr>
            <a:r>
              <a:rPr lang="en-US" dirty="0"/>
              <a:t>Analog Sensor + ADC</a:t>
            </a:r>
          </a:p>
        </p:txBody>
      </p:sp>
      <p:pic>
        <p:nvPicPr>
          <p:cNvPr id="6" name="Picture 5">
            <a:extLst>
              <a:ext uri="{FF2B5EF4-FFF2-40B4-BE49-F238E27FC236}">
                <a16:creationId xmlns="" xmlns:a16="http://schemas.microsoft.com/office/drawing/2014/main" id="{0597A3C1-B22E-4FF9-A278-2237BF27AD09}"/>
              </a:ext>
            </a:extLst>
          </p:cNvPr>
          <p:cNvPicPr>
            <a:picLocks noChangeAspect="1"/>
          </p:cNvPicPr>
          <p:nvPr/>
        </p:nvPicPr>
        <p:blipFill>
          <a:blip r:embed="rId3"/>
          <a:stretch>
            <a:fillRect/>
          </a:stretch>
        </p:blipFill>
        <p:spPr>
          <a:xfrm>
            <a:off x="3935760" y="1941018"/>
            <a:ext cx="7551060" cy="3710267"/>
          </a:xfrm>
          <a:prstGeom prst="rect">
            <a:avLst/>
          </a:prstGeom>
        </p:spPr>
      </p:pic>
      <p:sp>
        <p:nvSpPr>
          <p:cNvPr id="8" name="TextBox 7">
            <a:extLst>
              <a:ext uri="{FF2B5EF4-FFF2-40B4-BE49-F238E27FC236}">
                <a16:creationId xmlns="" xmlns:a16="http://schemas.microsoft.com/office/drawing/2014/main" id="{7545A6FD-AEB8-4021-8B60-610EBED2B890}"/>
              </a:ext>
            </a:extLst>
          </p:cNvPr>
          <p:cNvSpPr txBox="1"/>
          <p:nvPr/>
        </p:nvSpPr>
        <p:spPr>
          <a:xfrm>
            <a:off x="3545910" y="3617418"/>
            <a:ext cx="389850" cy="1477328"/>
          </a:xfrm>
          <a:prstGeom prst="rect">
            <a:avLst/>
          </a:prstGeom>
          <a:noFill/>
        </p:spPr>
        <p:txBody>
          <a:bodyPr wrap="none" rtlCol="0">
            <a:spAutoFit/>
          </a:bodyPr>
          <a:lstStyle/>
          <a:p>
            <a:r>
              <a:rPr lang="en-US" dirty="0"/>
              <a:t>a)</a:t>
            </a:r>
          </a:p>
          <a:p>
            <a:endParaRPr lang="en-US" dirty="0"/>
          </a:p>
          <a:p>
            <a:endParaRPr lang="en-US" dirty="0"/>
          </a:p>
          <a:p>
            <a:endParaRPr lang="en-US" dirty="0"/>
          </a:p>
          <a:p>
            <a:r>
              <a:rPr lang="en-US" dirty="0"/>
              <a:t>b)</a:t>
            </a:r>
            <a:endParaRPr lang="pt-BR" dirty="0"/>
          </a:p>
        </p:txBody>
      </p:sp>
      <p:sp>
        <p:nvSpPr>
          <p:cNvPr id="9" name="TextBox 8">
            <a:extLst>
              <a:ext uri="{FF2B5EF4-FFF2-40B4-BE49-F238E27FC236}">
                <a16:creationId xmlns="" xmlns:a16="http://schemas.microsoft.com/office/drawing/2014/main" id="{9BAAAD5B-76F9-4193-8694-9F1C55DEEBBE}"/>
              </a:ext>
            </a:extLst>
          </p:cNvPr>
          <p:cNvSpPr txBox="1"/>
          <p:nvPr/>
        </p:nvSpPr>
        <p:spPr>
          <a:xfrm>
            <a:off x="10092175" y="5940685"/>
            <a:ext cx="1428340" cy="307777"/>
          </a:xfrm>
          <a:prstGeom prst="rect">
            <a:avLst/>
          </a:prstGeom>
          <a:noFill/>
        </p:spPr>
        <p:txBody>
          <a:bodyPr wrap="none" rtlCol="0">
            <a:spAutoFit/>
          </a:bodyPr>
          <a:lstStyle/>
          <a:p>
            <a:r>
              <a:rPr lang="en-US" sz="1400" dirty="0"/>
              <a:t>source: Authors</a:t>
            </a:r>
            <a:endParaRPr lang="pt-BR" sz="1400" dirty="0"/>
          </a:p>
        </p:txBody>
      </p:sp>
    </p:spTree>
    <p:extLst>
      <p:ext uri="{BB962C8B-B14F-4D97-AF65-F5344CB8AC3E}">
        <p14:creationId xmlns:p14="http://schemas.microsoft.com/office/powerpoint/2010/main" val="376200197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Example of a digital sensor - encoder</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4835912" cy="3852850"/>
          </a:xfrm>
        </p:spPr>
        <p:txBody>
          <a:bodyPr/>
          <a:lstStyle/>
          <a:p>
            <a:pPr>
              <a:lnSpc>
                <a:spcPct val="150000"/>
              </a:lnSpc>
            </a:pPr>
            <a:r>
              <a:rPr lang="en-US" dirty="0"/>
              <a:t>A rotary optical encoder is an angular position sensor. It consists of a disc with transparent and opaque areas that are detected by a photodetector. </a:t>
            </a:r>
          </a:p>
          <a:p>
            <a:pPr>
              <a:lnSpc>
                <a:spcPct val="150000"/>
              </a:lnSpc>
            </a:pPr>
            <a:r>
              <a:rPr lang="en-US" dirty="0"/>
              <a:t>The disc show is of an absolute rotary encoder. </a:t>
            </a:r>
          </a:p>
          <a:p>
            <a:pPr>
              <a:lnSpc>
                <a:spcPct val="150000"/>
              </a:lnSpc>
            </a:pPr>
            <a:r>
              <a:rPr lang="en-US" dirty="0"/>
              <a:t>Alternatively, an incremental (or relative) rotary encoder generates pulses to represent angular movement of its axis. A set of two pulse stream, shifted by 90 degrees, allows the detection of the direction of movement in an incremental rotary encoder.</a:t>
            </a:r>
          </a:p>
        </p:txBody>
      </p:sp>
      <p:pic>
        <p:nvPicPr>
          <p:cNvPr id="10" name="Picture 2" descr="Image result for encoder">
            <a:extLst>
              <a:ext uri="{FF2B5EF4-FFF2-40B4-BE49-F238E27FC236}">
                <a16:creationId xmlns="" xmlns:a16="http://schemas.microsoft.com/office/drawing/2014/main" id="{C8F9DE46-5697-47AF-9748-2E998DC4D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9724" y="375126"/>
            <a:ext cx="2285109" cy="22851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 xmlns:a16="http://schemas.microsoft.com/office/drawing/2014/main" id="{5D4619A3-EABD-4C56-BF04-A038D2F19B11}"/>
              </a:ext>
            </a:extLst>
          </p:cNvPr>
          <p:cNvPicPr>
            <a:picLocks noChangeAspect="1"/>
          </p:cNvPicPr>
          <p:nvPr/>
        </p:nvPicPr>
        <p:blipFill>
          <a:blip r:embed="rId4"/>
          <a:stretch>
            <a:fillRect/>
          </a:stretch>
        </p:blipFill>
        <p:spPr>
          <a:xfrm>
            <a:off x="6888090" y="2737326"/>
            <a:ext cx="3316743" cy="3291268"/>
          </a:xfrm>
          <a:prstGeom prst="rect">
            <a:avLst/>
          </a:prstGeom>
        </p:spPr>
      </p:pic>
      <p:sp>
        <p:nvSpPr>
          <p:cNvPr id="12" name="TextBox 11">
            <a:extLst>
              <a:ext uri="{FF2B5EF4-FFF2-40B4-BE49-F238E27FC236}">
                <a16:creationId xmlns="" xmlns:a16="http://schemas.microsoft.com/office/drawing/2014/main" id="{D861C0A8-8D82-4932-AC2C-406A098AE8E9}"/>
              </a:ext>
            </a:extLst>
          </p:cNvPr>
          <p:cNvSpPr txBox="1"/>
          <p:nvPr/>
        </p:nvSpPr>
        <p:spPr>
          <a:xfrm>
            <a:off x="9264352" y="5874705"/>
            <a:ext cx="2343911" cy="307777"/>
          </a:xfrm>
          <a:prstGeom prst="rect">
            <a:avLst/>
          </a:prstGeom>
          <a:noFill/>
        </p:spPr>
        <p:txBody>
          <a:bodyPr wrap="none" rtlCol="0">
            <a:spAutoFit/>
          </a:bodyPr>
          <a:lstStyle/>
          <a:p>
            <a:r>
              <a:rPr lang="en-US" sz="1400" dirty="0"/>
              <a:t>source: </a:t>
            </a:r>
            <a:r>
              <a:rPr lang="en-US" sz="1400" dirty="0" err="1"/>
              <a:t>wikimedia.org</a:t>
            </a:r>
            <a:r>
              <a:rPr lang="en-US" sz="1400" dirty="0"/>
              <a:t> (CC)</a:t>
            </a:r>
            <a:endParaRPr lang="pt-BR" sz="1400" dirty="0"/>
          </a:p>
        </p:txBody>
      </p:sp>
    </p:spTree>
    <p:extLst>
      <p:ext uri="{BB962C8B-B14F-4D97-AF65-F5344CB8AC3E}">
        <p14:creationId xmlns:p14="http://schemas.microsoft.com/office/powerpoint/2010/main" val="306088219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example of an audio processing system</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3460326"/>
            <a:ext cx="11244624" cy="693010"/>
          </a:xfrm>
        </p:spPr>
        <p:txBody>
          <a:bodyPr/>
          <a:lstStyle/>
          <a:p>
            <a:pPr>
              <a:lnSpc>
                <a:spcPct val="150000"/>
              </a:lnSpc>
            </a:pPr>
            <a:r>
              <a:rPr lang="en-US" dirty="0"/>
              <a:t>In this example, the microphone is an analog sensor;</a:t>
            </a:r>
            <a:br>
              <a:rPr lang="en-US" dirty="0"/>
            </a:br>
            <a:r>
              <a:rPr lang="en-US" dirty="0"/>
              <a:t>the speaker is an analog actuator and its driver is the amplifier. </a:t>
            </a:r>
          </a:p>
        </p:txBody>
      </p:sp>
      <p:sp>
        <p:nvSpPr>
          <p:cNvPr id="5" name="TextBox 4">
            <a:extLst>
              <a:ext uri="{FF2B5EF4-FFF2-40B4-BE49-F238E27FC236}">
                <a16:creationId xmlns="" xmlns:a16="http://schemas.microsoft.com/office/drawing/2014/main" id="{D2CFED50-2197-4C1F-AA35-BC007C421DDC}"/>
              </a:ext>
            </a:extLst>
          </p:cNvPr>
          <p:cNvSpPr txBox="1"/>
          <p:nvPr/>
        </p:nvSpPr>
        <p:spPr>
          <a:xfrm>
            <a:off x="9912424" y="2762764"/>
            <a:ext cx="1428340" cy="307777"/>
          </a:xfrm>
          <a:prstGeom prst="rect">
            <a:avLst/>
          </a:prstGeom>
          <a:noFill/>
        </p:spPr>
        <p:txBody>
          <a:bodyPr wrap="none" rtlCol="0">
            <a:spAutoFit/>
          </a:bodyPr>
          <a:lstStyle/>
          <a:p>
            <a:r>
              <a:rPr lang="en-US" sz="1400" dirty="0"/>
              <a:t>source: Authors</a:t>
            </a:r>
            <a:endParaRPr lang="pt-BR" sz="1400" dirty="0"/>
          </a:p>
        </p:txBody>
      </p:sp>
      <p:pic>
        <p:nvPicPr>
          <p:cNvPr id="6" name="Picture 5">
            <a:extLst>
              <a:ext uri="{FF2B5EF4-FFF2-40B4-BE49-F238E27FC236}">
                <a16:creationId xmlns="" xmlns:a16="http://schemas.microsoft.com/office/drawing/2014/main" id="{22B13C94-A0E2-45DF-8D3E-46082E3B88D9}"/>
              </a:ext>
            </a:extLst>
          </p:cNvPr>
          <p:cNvPicPr>
            <a:picLocks noChangeAspect="1"/>
          </p:cNvPicPr>
          <p:nvPr/>
        </p:nvPicPr>
        <p:blipFill>
          <a:blip r:embed="rId3"/>
          <a:stretch>
            <a:fillRect/>
          </a:stretch>
        </p:blipFill>
        <p:spPr>
          <a:xfrm>
            <a:off x="0" y="1511494"/>
            <a:ext cx="12226898" cy="1270834"/>
          </a:xfrm>
          <a:prstGeom prst="rect">
            <a:avLst/>
          </a:prstGeom>
        </p:spPr>
      </p:pic>
    </p:spTree>
    <p:extLst>
      <p:ext uri="{BB962C8B-B14F-4D97-AF65-F5344CB8AC3E}">
        <p14:creationId xmlns:p14="http://schemas.microsoft.com/office/powerpoint/2010/main" val="293699961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the analog-to-digital conversion process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244624" cy="2108782"/>
          </a:xfrm>
        </p:spPr>
        <p:txBody>
          <a:bodyPr/>
          <a:lstStyle/>
          <a:p>
            <a:pPr>
              <a:lnSpc>
                <a:spcPct val="150000"/>
              </a:lnSpc>
            </a:pPr>
            <a:r>
              <a:rPr lang="en-US" dirty="0"/>
              <a:t>The conversion of an analog signal to digital requires several steps:</a:t>
            </a:r>
          </a:p>
          <a:p>
            <a:pPr marL="342900" lvl="1" indent="-342900">
              <a:lnSpc>
                <a:spcPct val="150000"/>
              </a:lnSpc>
              <a:buFont typeface="+mj-lt"/>
              <a:buAutoNum type="arabicPeriod"/>
            </a:pPr>
            <a:r>
              <a:rPr lang="en-US" dirty="0"/>
              <a:t>Low-pass filter to guarantee that the input signal spectrum is limited to a given frequency (</a:t>
            </a:r>
            <a:r>
              <a:rPr lang="en-US" dirty="0" err="1"/>
              <a:t>f</a:t>
            </a:r>
            <a:r>
              <a:rPr lang="en-US" baseline="-25000" dirty="0" err="1"/>
              <a:t>signal</a:t>
            </a:r>
            <a:r>
              <a:rPr lang="en-US" dirty="0"/>
              <a:t>)</a:t>
            </a:r>
          </a:p>
          <a:p>
            <a:pPr marL="342900" lvl="1" indent="-342900">
              <a:lnSpc>
                <a:spcPct val="150000"/>
              </a:lnSpc>
              <a:buFont typeface="+mj-lt"/>
              <a:buAutoNum type="arabicPeriod"/>
            </a:pPr>
            <a:r>
              <a:rPr lang="en-US" dirty="0"/>
              <a:t>Sampling (time discretization) - at periodic intervals take samples of the analog signal. The signal amplitude is still an analog value.</a:t>
            </a:r>
          </a:p>
          <a:p>
            <a:pPr marL="342900" lvl="1" indent="-342900">
              <a:lnSpc>
                <a:spcPct val="150000"/>
              </a:lnSpc>
              <a:buFont typeface="+mj-lt"/>
              <a:buAutoNum type="arabicPeriod"/>
            </a:pPr>
            <a:r>
              <a:rPr lang="en-US" dirty="0"/>
              <a:t>Quantization (amplitude discretization) - mapping of the continuous amplitude range into a set of discrete values.</a:t>
            </a:r>
          </a:p>
        </p:txBody>
      </p:sp>
    </p:spTree>
    <p:extLst>
      <p:ext uri="{BB962C8B-B14F-4D97-AF65-F5344CB8AC3E}">
        <p14:creationId xmlns:p14="http://schemas.microsoft.com/office/powerpoint/2010/main" val="365010187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sampling</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4619888" cy="2478114"/>
          </a:xfrm>
        </p:spPr>
        <p:txBody>
          <a:bodyPr/>
          <a:lstStyle/>
          <a:p>
            <a:pPr>
              <a:lnSpc>
                <a:spcPct val="150000"/>
              </a:lnSpc>
            </a:pPr>
            <a:r>
              <a:rPr lang="en-US" dirty="0"/>
              <a:t>The green curve represents an analog signal S(t).</a:t>
            </a:r>
          </a:p>
          <a:p>
            <a:pPr>
              <a:lnSpc>
                <a:spcPct val="150000"/>
              </a:lnSpc>
            </a:pPr>
            <a:r>
              <a:rPr lang="en-US" dirty="0"/>
              <a:t>This signal is sampled periodically, T being the sampling period, resulting in a discrete sequence of samples Si (</a:t>
            </a:r>
            <a:r>
              <a:rPr lang="en-US" dirty="0" err="1"/>
              <a:t>i</a:t>
            </a:r>
            <a:r>
              <a:rPr lang="en-US" dirty="0"/>
              <a:t> = 1,2,3,...).</a:t>
            </a:r>
          </a:p>
          <a:p>
            <a:pPr>
              <a:lnSpc>
                <a:spcPct val="150000"/>
              </a:lnSpc>
            </a:pPr>
            <a:r>
              <a:rPr lang="en-US" dirty="0"/>
              <a:t>The amplitude of each sample is an analog value.</a:t>
            </a:r>
          </a:p>
          <a:p>
            <a:pPr>
              <a:lnSpc>
                <a:spcPct val="150000"/>
              </a:lnSpc>
            </a:pPr>
            <a:r>
              <a:rPr lang="en-US" dirty="0"/>
              <a:t>Sampling is performed by a </a:t>
            </a:r>
            <a:r>
              <a:rPr lang="en-US" b="1" dirty="0"/>
              <a:t>Sample-and-Hold</a:t>
            </a:r>
            <a:r>
              <a:rPr lang="en-US" dirty="0"/>
              <a:t> (S&amp;H) circuit, represented by a switch and a capacitor. The switch closes momentarily, the capacitor is charged with the current value of the input signal, the switch opens and the value remains “memorized” by the capacitor.</a:t>
            </a:r>
          </a:p>
        </p:txBody>
      </p:sp>
      <p:pic>
        <p:nvPicPr>
          <p:cNvPr id="4" name="Picture 2" descr="https://upload.wikimedia.org/wikipedia/commons/5/50/Signal_Sampling.png">
            <a:extLst>
              <a:ext uri="{FF2B5EF4-FFF2-40B4-BE49-F238E27FC236}">
                <a16:creationId xmlns="" xmlns:a16="http://schemas.microsoft.com/office/drawing/2014/main" id="{DE2EFCAC-59D0-412D-843E-C22A863B0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7728" y="444493"/>
            <a:ext cx="6088000" cy="39486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DC91C243-2FB7-4672-A05C-979EE929C8E3}"/>
              </a:ext>
            </a:extLst>
          </p:cNvPr>
          <p:cNvSpPr txBox="1"/>
          <p:nvPr/>
        </p:nvSpPr>
        <p:spPr>
          <a:xfrm>
            <a:off x="8909612" y="694467"/>
            <a:ext cx="2343911" cy="307777"/>
          </a:xfrm>
          <a:prstGeom prst="rect">
            <a:avLst/>
          </a:prstGeom>
          <a:noFill/>
        </p:spPr>
        <p:txBody>
          <a:bodyPr wrap="none" rtlCol="0">
            <a:spAutoFit/>
          </a:bodyPr>
          <a:lstStyle/>
          <a:p>
            <a:r>
              <a:rPr lang="en-US" sz="1400" dirty="0"/>
              <a:t>source: </a:t>
            </a:r>
            <a:r>
              <a:rPr lang="en-US" sz="1400" dirty="0" err="1"/>
              <a:t>wikimedia.org</a:t>
            </a:r>
            <a:r>
              <a:rPr lang="en-US" sz="1400" dirty="0"/>
              <a:t> (CC)</a:t>
            </a:r>
            <a:endParaRPr lang="pt-BR" sz="1400" dirty="0"/>
          </a:p>
        </p:txBody>
      </p:sp>
      <p:pic>
        <p:nvPicPr>
          <p:cNvPr id="6" name="Picture 5">
            <a:extLst>
              <a:ext uri="{FF2B5EF4-FFF2-40B4-BE49-F238E27FC236}">
                <a16:creationId xmlns="" xmlns:a16="http://schemas.microsoft.com/office/drawing/2014/main" id="{E568E82A-751F-47B0-A998-748C5ECF8895}"/>
              </a:ext>
            </a:extLst>
          </p:cNvPr>
          <p:cNvPicPr>
            <a:picLocks noChangeAspect="1"/>
          </p:cNvPicPr>
          <p:nvPr/>
        </p:nvPicPr>
        <p:blipFill>
          <a:blip r:embed="rId4"/>
          <a:stretch>
            <a:fillRect/>
          </a:stretch>
        </p:blipFill>
        <p:spPr>
          <a:xfrm>
            <a:off x="5447928" y="4637097"/>
            <a:ext cx="6128716" cy="1549112"/>
          </a:xfrm>
          <a:prstGeom prst="rect">
            <a:avLst/>
          </a:prstGeom>
        </p:spPr>
      </p:pic>
      <p:sp>
        <p:nvSpPr>
          <p:cNvPr id="8" name="TextBox 7">
            <a:extLst>
              <a:ext uri="{FF2B5EF4-FFF2-40B4-BE49-F238E27FC236}">
                <a16:creationId xmlns="" xmlns:a16="http://schemas.microsoft.com/office/drawing/2014/main" id="{F7630D2E-010C-404E-950D-7DB4B316EE6D}"/>
              </a:ext>
            </a:extLst>
          </p:cNvPr>
          <p:cNvSpPr txBox="1"/>
          <p:nvPr/>
        </p:nvSpPr>
        <p:spPr>
          <a:xfrm>
            <a:off x="10007995" y="6001543"/>
            <a:ext cx="1428340" cy="307777"/>
          </a:xfrm>
          <a:prstGeom prst="rect">
            <a:avLst/>
          </a:prstGeom>
          <a:noFill/>
        </p:spPr>
        <p:txBody>
          <a:bodyPr wrap="none" rtlCol="0">
            <a:spAutoFit/>
          </a:bodyPr>
          <a:lstStyle/>
          <a:p>
            <a:r>
              <a:rPr lang="en-US" sz="1400" dirty="0"/>
              <a:t>source: Authors</a:t>
            </a:r>
            <a:endParaRPr lang="pt-BR" sz="1400" dirty="0"/>
          </a:p>
        </p:txBody>
      </p:sp>
    </p:spTree>
    <p:extLst>
      <p:ext uri="{BB962C8B-B14F-4D97-AF65-F5344CB8AC3E}">
        <p14:creationId xmlns:p14="http://schemas.microsoft.com/office/powerpoint/2010/main" val="401416342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Quantization</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5195952" cy="3011594"/>
          </a:xfrm>
        </p:spPr>
        <p:txBody>
          <a:bodyPr/>
          <a:lstStyle/>
          <a:p>
            <a:pPr>
              <a:lnSpc>
                <a:spcPct val="150000"/>
              </a:lnSpc>
            </a:pPr>
            <a:r>
              <a:rPr lang="en-US" dirty="0"/>
              <a:t>To illustrate de quantization performed by an ADC, consider the transfer function on the right. The horizontal axis is the analog input values to the ADC and the vertical axis are the digital codes produced by the ADC.</a:t>
            </a:r>
            <a:br>
              <a:rPr lang="en-US" dirty="0"/>
            </a:br>
            <a:r>
              <a:rPr lang="en-US" dirty="0"/>
              <a:t>In this example the ADC has 3 bits, hence, it is able to represent 8 binary values, from 0 (000) to 7 (111). The input range for this example is from 0 to 8 volts.</a:t>
            </a:r>
          </a:p>
          <a:p>
            <a:pPr>
              <a:lnSpc>
                <a:spcPct val="150000"/>
              </a:lnSpc>
            </a:pPr>
            <a:r>
              <a:rPr lang="en-US" dirty="0"/>
              <a:t>The bold line in the graph is the transfer function. If the input voltage is 3.8 volts, the output code will be 4 (100), representing 4 volts. The difference between the actual input value (3.8) and the output value (4) is the quantization error and it is due to the output assuming only a discrete set of values.</a:t>
            </a:r>
            <a:br>
              <a:rPr lang="en-US" dirty="0"/>
            </a:br>
            <a:endParaRPr lang="en-US" dirty="0"/>
          </a:p>
        </p:txBody>
      </p:sp>
      <p:pic>
        <p:nvPicPr>
          <p:cNvPr id="9" name="Picture 8">
            <a:extLst>
              <a:ext uri="{FF2B5EF4-FFF2-40B4-BE49-F238E27FC236}">
                <a16:creationId xmlns="" xmlns:a16="http://schemas.microsoft.com/office/drawing/2014/main" id="{E9E3D761-44F2-4C4C-8262-6DDC3674C83F}"/>
              </a:ext>
            </a:extLst>
          </p:cNvPr>
          <p:cNvPicPr>
            <a:picLocks noChangeAspect="1"/>
          </p:cNvPicPr>
          <p:nvPr/>
        </p:nvPicPr>
        <p:blipFill>
          <a:blip r:embed="rId3"/>
          <a:stretch>
            <a:fillRect/>
          </a:stretch>
        </p:blipFill>
        <p:spPr>
          <a:xfrm>
            <a:off x="5663952" y="764704"/>
            <a:ext cx="6343650" cy="4257675"/>
          </a:xfrm>
          <a:prstGeom prst="rect">
            <a:avLst/>
          </a:prstGeom>
        </p:spPr>
      </p:pic>
      <p:sp>
        <p:nvSpPr>
          <p:cNvPr id="10" name="TextBox 9">
            <a:extLst>
              <a:ext uri="{FF2B5EF4-FFF2-40B4-BE49-F238E27FC236}">
                <a16:creationId xmlns="" xmlns:a16="http://schemas.microsoft.com/office/drawing/2014/main" id="{D8B4E4FF-C232-406A-9873-677EA7036F24}"/>
              </a:ext>
            </a:extLst>
          </p:cNvPr>
          <p:cNvSpPr txBox="1"/>
          <p:nvPr/>
        </p:nvSpPr>
        <p:spPr>
          <a:xfrm>
            <a:off x="8589497" y="5790828"/>
            <a:ext cx="3101875" cy="523220"/>
          </a:xfrm>
          <a:prstGeom prst="rect">
            <a:avLst/>
          </a:prstGeom>
          <a:noFill/>
        </p:spPr>
        <p:txBody>
          <a:bodyPr wrap="none" rtlCol="0">
            <a:spAutoFit/>
          </a:bodyPr>
          <a:lstStyle/>
          <a:p>
            <a:r>
              <a:rPr lang="en-US" sz="1400" dirty="0"/>
              <a:t>source: Renesas </a:t>
            </a:r>
            <a:r>
              <a:rPr lang="en-US" sz="1400" dirty="0" err="1"/>
              <a:t>DevCon2015</a:t>
            </a:r>
            <a:r>
              <a:rPr lang="en-US" sz="1400" dirty="0"/>
              <a:t/>
            </a:r>
            <a:br>
              <a:rPr lang="en-US" sz="1400" dirty="0"/>
            </a:br>
            <a:r>
              <a:rPr lang="en-US" sz="1400" dirty="0"/>
              <a:t>Mitch Ferguson - ADC Specifications</a:t>
            </a:r>
            <a:endParaRPr lang="pt-BR" sz="1400" dirty="0"/>
          </a:p>
        </p:txBody>
      </p:sp>
      <p:cxnSp>
        <p:nvCxnSpPr>
          <p:cNvPr id="11" name="Straight Connector 10">
            <a:extLst>
              <a:ext uri="{FF2B5EF4-FFF2-40B4-BE49-F238E27FC236}">
                <a16:creationId xmlns="" xmlns:a16="http://schemas.microsoft.com/office/drawing/2014/main" id="{671CDA5B-B2C9-49E0-B871-7735890FA79F}"/>
              </a:ext>
            </a:extLst>
          </p:cNvPr>
          <p:cNvCxnSpPr>
            <a:cxnSpLocks/>
          </p:cNvCxnSpPr>
          <p:nvPr/>
        </p:nvCxnSpPr>
        <p:spPr>
          <a:xfrm>
            <a:off x="8441442" y="236182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 xmlns:a16="http://schemas.microsoft.com/office/drawing/2014/main" id="{63856506-B49E-470A-86A5-5AEC3582497F}"/>
              </a:ext>
            </a:extLst>
          </p:cNvPr>
          <p:cNvGrpSpPr/>
          <p:nvPr/>
        </p:nvGrpSpPr>
        <p:grpSpPr>
          <a:xfrm>
            <a:off x="6718930" y="2316870"/>
            <a:ext cx="1728192" cy="1223962"/>
            <a:chOff x="6888088" y="2240868"/>
            <a:chExt cx="1728192" cy="1188132"/>
          </a:xfrm>
        </p:grpSpPr>
        <p:cxnSp>
          <p:nvCxnSpPr>
            <p:cNvPr id="13" name="Straight Connector 12">
              <a:extLst>
                <a:ext uri="{FF2B5EF4-FFF2-40B4-BE49-F238E27FC236}">
                  <a16:creationId xmlns="" xmlns:a16="http://schemas.microsoft.com/office/drawing/2014/main" id="{83DF132B-F8E4-42FB-9F7A-2BE9A9213DB5}"/>
                </a:ext>
              </a:extLst>
            </p:cNvPr>
            <p:cNvCxnSpPr>
              <a:cxnSpLocks/>
            </p:cNvCxnSpPr>
            <p:nvPr/>
          </p:nvCxnSpPr>
          <p:spPr>
            <a:xfrm flipV="1">
              <a:off x="8610600" y="2240868"/>
              <a:ext cx="0" cy="1188132"/>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FE79F189-08AE-4228-B391-BE7BE8019E43}"/>
                </a:ext>
              </a:extLst>
            </p:cNvPr>
            <p:cNvCxnSpPr/>
            <p:nvPr/>
          </p:nvCxnSpPr>
          <p:spPr>
            <a:xfrm>
              <a:off x="6888088" y="2240868"/>
              <a:ext cx="1728192" cy="0"/>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196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transportation – automotive</a:t>
            </a:r>
            <a:endParaRPr kumimoji="1" lang="en-US" dirty="0"/>
          </a:p>
        </p:txBody>
      </p:sp>
      <p:pic>
        <p:nvPicPr>
          <p:cNvPr id="5" name="Picture 4">
            <a:extLst>
              <a:ext uri="{FF2B5EF4-FFF2-40B4-BE49-F238E27FC236}">
                <a16:creationId xmlns="" xmlns:a16="http://schemas.microsoft.com/office/drawing/2014/main" id="{30005EB6-11B0-4FE0-BE71-BCDCE9C30F07}"/>
              </a:ext>
            </a:extLst>
          </p:cNvPr>
          <p:cNvPicPr>
            <a:picLocks noChangeAspect="1"/>
          </p:cNvPicPr>
          <p:nvPr/>
        </p:nvPicPr>
        <p:blipFill>
          <a:blip r:embed="rId3"/>
          <a:stretch>
            <a:fillRect/>
          </a:stretch>
        </p:blipFill>
        <p:spPr>
          <a:xfrm>
            <a:off x="7752184" y="206587"/>
            <a:ext cx="4346848" cy="3325339"/>
          </a:xfrm>
          <a:prstGeom prst="rect">
            <a:avLst/>
          </a:prstGeom>
        </p:spPr>
      </p:pic>
      <p:sp>
        <p:nvSpPr>
          <p:cNvPr id="7" name="TextBox 6">
            <a:extLst>
              <a:ext uri="{FF2B5EF4-FFF2-40B4-BE49-F238E27FC236}">
                <a16:creationId xmlns="" xmlns:a16="http://schemas.microsoft.com/office/drawing/2014/main" id="{9457E993-8960-4DEE-8C4C-88439B94CD3C}"/>
              </a:ext>
            </a:extLst>
          </p:cNvPr>
          <p:cNvSpPr txBox="1"/>
          <p:nvPr/>
        </p:nvSpPr>
        <p:spPr>
          <a:xfrm>
            <a:off x="9525000" y="6011117"/>
            <a:ext cx="1527982" cy="307777"/>
          </a:xfrm>
          <a:prstGeom prst="rect">
            <a:avLst/>
          </a:prstGeom>
          <a:noFill/>
        </p:spPr>
        <p:txBody>
          <a:bodyPr wrap="none" rtlCol="0">
            <a:spAutoFit/>
          </a:bodyPr>
          <a:lstStyle/>
          <a:p>
            <a:r>
              <a:rPr lang="en-US" sz="1400" dirty="0"/>
              <a:t>source: Renesas</a:t>
            </a:r>
            <a:endParaRPr lang="pt-BR" sz="1400" dirty="0"/>
          </a:p>
        </p:txBody>
      </p:sp>
      <p:pic>
        <p:nvPicPr>
          <p:cNvPr id="8" name="Picture 2" descr="In-Vehicle Networking">
            <a:extLst>
              <a:ext uri="{FF2B5EF4-FFF2-40B4-BE49-F238E27FC236}">
                <a16:creationId xmlns="" xmlns:a16="http://schemas.microsoft.com/office/drawing/2014/main" id="{8B3CEA80-21D5-4D18-9376-1F19594BB8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489" y="2140096"/>
            <a:ext cx="6895765" cy="4003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74916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Output value calculation</a:t>
            </a:r>
            <a:endParaRPr kumimoji="1" lang="en-US" dirty="0"/>
          </a:p>
        </p:txBody>
      </p:sp>
      <mc:AlternateContent xmlns:mc="http://schemas.openxmlformats.org/markup-compatibility/2006" xmlns:a14="http://schemas.microsoft.com/office/drawing/2010/main">
        <mc:Choice Requires="a14">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72616" cy="5198218"/>
              </a:xfrm>
            </p:spPr>
            <p:txBody>
              <a:bodyPr/>
              <a:lstStyle/>
              <a:p>
                <a:pPr>
                  <a:lnSpc>
                    <a:spcPct val="150000"/>
                  </a:lnSpc>
                </a:pPr>
                <a:r>
                  <a:rPr lang="en-US" dirty="0"/>
                  <a:t>a) Unipolar: the quantization levels are distributed from 0 to </a:t>
                </a:r>
                <a:r>
                  <a:rPr lang="en-US" dirty="0" err="1"/>
                  <a:t>Vref</a:t>
                </a:r>
                <a:r>
                  <a:rPr lang="en-US" dirty="0"/>
                  <a:t>.</a:t>
                </a:r>
                <a:br>
                  <a:rPr lang="en-US" dirty="0"/>
                </a:br>
                <a:r>
                  <a:rPr lang="en-US" dirty="0"/>
                  <a:t>For an ADC with N-bit resolution, there are </a:t>
                </a:r>
                <a:r>
                  <a:rPr lang="en-US" dirty="0" err="1"/>
                  <a:t>2</a:t>
                </a:r>
                <a:r>
                  <a:rPr lang="en-US" baseline="30000" dirty="0" err="1"/>
                  <a:t>N</a:t>
                </a:r>
                <a:r>
                  <a:rPr lang="en-US" dirty="0"/>
                  <a:t> quantization levels.</a:t>
                </a:r>
                <a:br>
                  <a:rPr lang="en-US" dirty="0"/>
                </a:br>
                <a:r>
                  <a:rPr lang="en-US" dirty="0"/>
                  <a:t>Each quantization level corresponds to an input range q, where </a:t>
                </a:r>
                <a:br>
                  <a:rPr lang="en-US" dirty="0"/>
                </a:b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𝑞</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𝑉𝑟𝑒𝑓</m:t>
                          </m:r>
                        </m:num>
                        <m:den>
                          <m:sSup>
                            <m:sSupPr>
                              <m:ctrlPr>
                                <a:rPr lang="en-US" i="1">
                                  <a:latin typeface="Cambria Math" panose="02040503050406030204" pitchFamily="18" charset="0"/>
                                </a:rPr>
                              </m:ctrlPr>
                            </m:sSupPr>
                            <m:e>
                              <m:r>
                                <a:rPr lang="en-US" i="1">
                                  <a:latin typeface="Cambria Math" panose="02040503050406030204" pitchFamily="18" charset="0"/>
                                </a:rPr>
                                <m:t>2</m:t>
                              </m:r>
                            </m:e>
                            <m:sup>
                              <m:r>
                                <a:rPr lang="en-US" i="1">
                                  <a:latin typeface="Cambria Math" panose="02040503050406030204" pitchFamily="18" charset="0"/>
                                </a:rPr>
                                <m:t>𝑁</m:t>
                              </m:r>
                            </m:sup>
                          </m:sSup>
                        </m:den>
                      </m:f>
                    </m:oMath>
                  </m:oMathPara>
                </a14:m>
                <a:endParaRPr lang="en-US" dirty="0"/>
              </a:p>
              <a:p>
                <a:pPr>
                  <a:lnSpc>
                    <a:spcPct val="150000"/>
                  </a:lnSpc>
                  <a:spcBef>
                    <a:spcPts val="600"/>
                  </a:spcBef>
                </a:pPr>
                <a:r>
                  <a:rPr lang="en-US" dirty="0"/>
                  <a:t>Hence, q corresponds to the input range of the </a:t>
                </a:r>
                <a:r>
                  <a:rPr lang="en-US" dirty="0" err="1"/>
                  <a:t>LSb</a:t>
                </a:r>
                <a:r>
                  <a:rPr lang="en-US" dirty="0"/>
                  <a:t> (Least Significant bit) of the output code.</a:t>
                </a:r>
              </a:p>
              <a:p>
                <a:pPr>
                  <a:lnSpc>
                    <a:spcPct val="150000"/>
                  </a:lnSpc>
                  <a:spcBef>
                    <a:spcPts val="600"/>
                  </a:spcBef>
                </a:pPr>
                <a:r>
                  <a:rPr lang="en-US" dirty="0"/>
                  <a:t>The output code (n) of an unipolar ADC, for Vin in the range of 0..(</a:t>
                </a:r>
                <a:r>
                  <a:rPr lang="en-US" dirty="0" err="1"/>
                  <a:t>Vref</a:t>
                </a:r>
                <a:r>
                  <a:rPr lang="en-US" dirty="0"/>
                  <a:t>-q) is given by:</a:t>
                </a:r>
              </a:p>
              <a:p>
                <a:pPr>
                  <a:lnSpc>
                    <a:spcPct val="100000"/>
                  </a:lnSpc>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𝑖𝑛𝑡</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𝑉𝑖𝑛</m:t>
                              </m:r>
                            </m:num>
                            <m:den>
                              <m:r>
                                <a:rPr lang="en-US" i="1">
                                  <a:latin typeface="Cambria Math" panose="02040503050406030204" pitchFamily="18" charset="0"/>
                                </a:rPr>
                                <m:t>𝑉𝑟𝑒𝑓</m:t>
                              </m:r>
                            </m:den>
                          </m:f>
                          <m:r>
                            <a:rPr lang="en-US" i="1">
                              <a:latin typeface="Cambria Math" panose="02040503050406030204" pitchFamily="18" charset="0"/>
                            </a:rPr>
                            <m:t>∗</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2</m:t>
                                  </m:r>
                                </m:e>
                                <m:sup>
                                  <m:r>
                                    <a:rPr lang="en-US" i="1">
                                      <a:latin typeface="Cambria Math" panose="02040503050406030204" pitchFamily="18" charset="0"/>
                                    </a:rPr>
                                    <m:t>𝑁</m:t>
                                  </m:r>
                                </m:sup>
                              </m:sSup>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e>
                      </m:d>
                    </m:oMath>
                  </m:oMathPara>
                </a14:m>
                <a:endParaRPr lang="en-US" dirty="0"/>
              </a:p>
              <a:p>
                <a:pPr>
                  <a:lnSpc>
                    <a:spcPct val="150000"/>
                  </a:lnSpc>
                </a:pPr>
                <a:r>
                  <a:rPr lang="en-US" dirty="0"/>
                  <a:t>Example: N = 10 bits, </a:t>
                </a:r>
                <a:r>
                  <a:rPr lang="en-US" dirty="0" err="1"/>
                  <a:t>Vref</a:t>
                </a:r>
                <a:r>
                  <a:rPr lang="en-US" dirty="0"/>
                  <a:t> = </a:t>
                </a:r>
                <a:r>
                  <a:rPr lang="en-US" dirty="0" err="1"/>
                  <a:t>5V</a:t>
                </a:r>
                <a:r>
                  <a:rPr lang="en-US" dirty="0"/>
                  <a:t>, Vin = </a:t>
                </a:r>
                <a:r>
                  <a:rPr lang="en-US" dirty="0" err="1"/>
                  <a:t>2.5V</a:t>
                </a:r>
                <a:r>
                  <a:rPr lang="en-US" dirty="0"/>
                  <a:t/>
                </a:r>
                <a:br>
                  <a:rPr lang="en-US" dirty="0"/>
                </a:br>
                <a:r>
                  <a:rPr lang="en-US" dirty="0"/>
                  <a:t>q is 4.88 mV and the output code is 512 (10 0000 </a:t>
                </a:r>
                <a:r>
                  <a:rPr lang="en-US" dirty="0" err="1"/>
                  <a:t>0000b</a:t>
                </a:r>
                <a:r>
                  <a:rPr lang="en-US" dirty="0"/>
                  <a:t>)</a:t>
                </a:r>
              </a:p>
              <a:p>
                <a:pPr>
                  <a:lnSpc>
                    <a:spcPct val="150000"/>
                  </a:lnSpc>
                </a:pPr>
                <a:r>
                  <a:rPr lang="en-US" dirty="0"/>
                  <a:t/>
                </a:r>
                <a:br>
                  <a:rPr lang="en-US" dirty="0"/>
                </a:br>
                <a:endParaRPr lang="en-US" dirty="0"/>
              </a:p>
            </p:txBody>
          </p:sp>
        </mc:Choice>
        <mc:Fallback xmlns="">
          <p:sp>
            <p:nvSpPr>
              <p:cNvPr id="7" name="Content Placeholder 4">
                <a:extLst>
                  <a:ext uri="{FF2B5EF4-FFF2-40B4-BE49-F238E27FC236}">
                    <a16:creationId xmlns:a16="http://schemas.microsoft.com/office/drawing/2014/main" id="{50EAA71D-7EE0-4F08-BC83-D0776E17374C}"/>
                  </a:ext>
                </a:extLst>
              </p:cNvPr>
              <p:cNvSpPr>
                <a:spLocks noGrp="1" noRot="1" noChangeAspect="1" noMove="1" noResize="1" noEditPoints="1" noAdjustHandles="1" noChangeArrowheads="1" noChangeShapeType="1" noTextEdit="1"/>
              </p:cNvSpPr>
              <p:nvPr>
                <p:ph idx="1"/>
              </p:nvPr>
            </p:nvSpPr>
            <p:spPr>
              <a:xfrm>
                <a:off x="468000" y="1424991"/>
                <a:ext cx="11172616" cy="5198218"/>
              </a:xfrm>
              <a:blipFill>
                <a:blip r:embed="rId3"/>
                <a:stretch>
                  <a:fillRect l="-1146"/>
                </a:stretch>
              </a:blipFill>
            </p:spPr>
            <p:txBody>
              <a:bodyPr/>
              <a:lstStyle/>
              <a:p>
                <a:r>
                  <a:rPr lang="en-US">
                    <a:noFill/>
                  </a:rPr>
                  <a:t> </a:t>
                </a:r>
              </a:p>
            </p:txBody>
          </p:sp>
        </mc:Fallback>
      </mc:AlternateContent>
      <p:cxnSp>
        <p:nvCxnSpPr>
          <p:cNvPr id="11" name="Straight Connector 10">
            <a:extLst>
              <a:ext uri="{FF2B5EF4-FFF2-40B4-BE49-F238E27FC236}">
                <a16:creationId xmlns="" xmlns:a16="http://schemas.microsoft.com/office/drawing/2014/main" id="{671CDA5B-B2C9-49E0-B871-7735890FA79F}"/>
              </a:ext>
            </a:extLst>
          </p:cNvPr>
          <p:cNvCxnSpPr>
            <a:cxnSpLocks/>
          </p:cNvCxnSpPr>
          <p:nvPr/>
        </p:nvCxnSpPr>
        <p:spPr>
          <a:xfrm>
            <a:off x="8441442" y="236182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D6EDADF8-8353-4008-B244-FC100EC950C8}"/>
              </a:ext>
            </a:extLst>
          </p:cNvPr>
          <p:cNvSpPr txBox="1"/>
          <p:nvPr/>
        </p:nvSpPr>
        <p:spPr>
          <a:xfrm>
            <a:off x="7084588" y="5417465"/>
            <a:ext cx="4639412" cy="830997"/>
          </a:xfrm>
          <a:prstGeom prst="rect">
            <a:avLst/>
          </a:prstGeom>
          <a:noFill/>
          <a:ln>
            <a:solidFill>
              <a:schemeClr val="tx1"/>
            </a:solidFill>
          </a:ln>
        </p:spPr>
        <p:txBody>
          <a:bodyPr wrap="none" rtlCol="0">
            <a:spAutoFit/>
          </a:bodyPr>
          <a:lstStyle/>
          <a:p>
            <a:r>
              <a:rPr lang="en-US" sz="1600" dirty="0" err="1"/>
              <a:t>int</a:t>
            </a:r>
            <a:r>
              <a:rPr lang="en-US" sz="1600" dirty="0"/>
              <a:t>(x) results in the integer part of x by truncation.</a:t>
            </a:r>
            <a:br>
              <a:rPr lang="en-US" sz="1600" dirty="0"/>
            </a:br>
            <a:r>
              <a:rPr lang="en-US" sz="1600" dirty="0"/>
              <a:t>Hence, for x ≥ 0, </a:t>
            </a:r>
            <a:r>
              <a:rPr lang="en-US" sz="1600" dirty="0" err="1"/>
              <a:t>int</a:t>
            </a:r>
            <a:r>
              <a:rPr lang="en-US" sz="1600" dirty="0"/>
              <a:t>(x) = floor(x)</a:t>
            </a:r>
            <a:br>
              <a:rPr lang="en-US" sz="1600" dirty="0"/>
            </a:br>
            <a:r>
              <a:rPr lang="en-US" sz="1600" dirty="0"/>
              <a:t>and for x &lt; 0, </a:t>
            </a:r>
            <a:r>
              <a:rPr lang="en-US" sz="1600" dirty="0" err="1"/>
              <a:t>int</a:t>
            </a:r>
            <a:r>
              <a:rPr lang="en-US" sz="1600" dirty="0"/>
              <a:t>(x) = ceiling(x)</a:t>
            </a:r>
            <a:endParaRPr lang="pt-BR" sz="1600" dirty="0"/>
          </a:p>
        </p:txBody>
      </p:sp>
    </p:spTree>
    <p:extLst>
      <p:ext uri="{BB962C8B-B14F-4D97-AF65-F5344CB8AC3E}">
        <p14:creationId xmlns:p14="http://schemas.microsoft.com/office/powerpoint/2010/main" val="67369301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Output value calculation</a:t>
            </a:r>
            <a:endParaRPr kumimoji="1" lang="en-US" dirty="0"/>
          </a:p>
        </p:txBody>
      </p:sp>
      <mc:AlternateContent xmlns:mc="http://schemas.openxmlformats.org/markup-compatibility/2006" xmlns:a14="http://schemas.microsoft.com/office/drawing/2010/main">
        <mc:Choice Requires="a14">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72616" cy="4182492"/>
              </a:xfrm>
            </p:spPr>
            <p:txBody>
              <a:bodyPr/>
              <a:lstStyle/>
              <a:p>
                <a:pPr>
                  <a:lnSpc>
                    <a:spcPct val="150000"/>
                  </a:lnSpc>
                </a:pPr>
                <a:r>
                  <a:rPr lang="en-US" dirty="0"/>
                  <a:t>b) Bipolar: the quantization levels are distributed from V</a:t>
                </a:r>
                <a:r>
                  <a:rPr lang="en-US" baseline="-25000" dirty="0"/>
                  <a:t>-ref</a:t>
                </a:r>
                <a:r>
                  <a:rPr lang="en-US" dirty="0"/>
                  <a:t> to </a:t>
                </a:r>
                <a:r>
                  <a:rPr lang="en-US" dirty="0" err="1"/>
                  <a:t>V</a:t>
                </a:r>
                <a:r>
                  <a:rPr lang="en-US" baseline="-25000" dirty="0" err="1"/>
                  <a:t>+ref</a:t>
                </a:r>
                <a:r>
                  <a:rPr lang="en-US" dirty="0"/>
                  <a:t>. </a:t>
                </a:r>
                <a:br>
                  <a:rPr lang="en-US" dirty="0"/>
                </a:br>
                <a:r>
                  <a:rPr lang="en-US" dirty="0"/>
                  <a:t>Where typically, V</a:t>
                </a:r>
                <a:r>
                  <a:rPr lang="en-US" baseline="-25000" dirty="0"/>
                  <a:t>-ref </a:t>
                </a:r>
                <a:r>
                  <a:rPr lang="en-US" dirty="0"/>
                  <a:t>= - </a:t>
                </a:r>
                <a:r>
                  <a:rPr lang="en-US" dirty="0" err="1"/>
                  <a:t>V</a:t>
                </a:r>
                <a:r>
                  <a:rPr lang="en-US" baseline="-25000" dirty="0" err="1"/>
                  <a:t>+ref</a:t>
                </a:r>
                <a:r>
                  <a:rPr lang="en-US" dirty="0"/>
                  <a:t/>
                </a:r>
                <a:br>
                  <a:rPr lang="en-US" dirty="0"/>
                </a:br>
                <a:r>
                  <a:rPr lang="en-US" dirty="0"/>
                  <a:t>Each quantization level corresponds to an input range q, where </a:t>
                </a:r>
                <a:br>
                  <a:rPr lang="en-US" dirty="0"/>
                </a:b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𝑞</m:t>
                      </m:r>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m:t>
                              </m:r>
                              <m:r>
                                <a:rPr lang="en-US" i="1">
                                  <a:latin typeface="Cambria Math" panose="02040503050406030204" pitchFamily="18" charset="0"/>
                                </a:rPr>
                                <m:t>𝑟𝑒𝑓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m:t>
                              </m:r>
                              <m:r>
                                <a:rPr lang="en-US" i="1">
                                  <a:latin typeface="Cambria Math" panose="02040503050406030204" pitchFamily="18" charset="0"/>
                                </a:rPr>
                                <m:t>𝑟𝑒𝑓</m:t>
                              </m:r>
                            </m:sub>
                          </m:sSub>
                        </m:num>
                        <m:den>
                          <m:sSup>
                            <m:sSupPr>
                              <m:ctrlPr>
                                <a:rPr lang="en-US" i="1">
                                  <a:latin typeface="Cambria Math" panose="02040503050406030204" pitchFamily="18" charset="0"/>
                                </a:rPr>
                              </m:ctrlPr>
                            </m:sSupPr>
                            <m:e>
                              <m:r>
                                <a:rPr lang="en-US" i="1">
                                  <a:latin typeface="Cambria Math" panose="02040503050406030204" pitchFamily="18" charset="0"/>
                                </a:rPr>
                                <m:t>2</m:t>
                              </m:r>
                            </m:e>
                            <m:sup>
                              <m:r>
                                <a:rPr lang="en-US" i="1">
                                  <a:latin typeface="Cambria Math" panose="02040503050406030204" pitchFamily="18" charset="0"/>
                                </a:rPr>
                                <m:t>𝑁</m:t>
                              </m:r>
                            </m:sup>
                          </m:sSup>
                        </m:den>
                      </m:f>
                    </m:oMath>
                  </m:oMathPara>
                </a14:m>
                <a:endParaRPr lang="en-US" dirty="0"/>
              </a:p>
              <a:p>
                <a:pPr>
                  <a:lnSpc>
                    <a:spcPct val="150000"/>
                  </a:lnSpc>
                  <a:spcBef>
                    <a:spcPts val="600"/>
                  </a:spcBef>
                </a:pPr>
                <a:r>
                  <a:rPr lang="en-US" dirty="0"/>
                  <a:t>The output code (n) of a bipolar ADC, for Vin in the range of V</a:t>
                </a:r>
                <a:r>
                  <a:rPr lang="en-US" baseline="-25000" dirty="0"/>
                  <a:t>-ref</a:t>
                </a:r>
                <a:r>
                  <a:rPr lang="en-US" dirty="0"/>
                  <a:t> .. (</a:t>
                </a:r>
                <a:r>
                  <a:rPr lang="en-US" dirty="0" err="1"/>
                  <a:t>V</a:t>
                </a:r>
                <a:r>
                  <a:rPr lang="en-US" baseline="-25000" dirty="0" err="1"/>
                  <a:t>+ref</a:t>
                </a:r>
                <a:r>
                  <a:rPr lang="en-US" baseline="-25000" dirty="0"/>
                  <a:t> </a:t>
                </a:r>
                <a:r>
                  <a:rPr lang="en-US" dirty="0"/>
                  <a:t>-q) is given by:</a:t>
                </a:r>
              </a:p>
              <a:p>
                <a:pPr>
                  <a:lnSpc>
                    <a:spcPct val="100000"/>
                  </a:lnSpc>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𝑖𝑛𝑡</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𝑉𝑖𝑛</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m:t>
                                  </m:r>
                                  <m:r>
                                    <a:rPr lang="en-US" i="1">
                                      <a:latin typeface="Cambria Math" panose="02040503050406030204" pitchFamily="18" charset="0"/>
                                    </a:rPr>
                                    <m:t>𝑟𝑒𝑓</m:t>
                                  </m:r>
                                </m:sub>
                              </m:sSub>
                            </m:num>
                            <m:den>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m:t>
                                  </m:r>
                                  <m:r>
                                    <a:rPr lang="en-US" i="1">
                                      <a:latin typeface="Cambria Math" panose="02040503050406030204" pitchFamily="18" charset="0"/>
                                    </a:rPr>
                                    <m:t>𝑟𝑒𝑓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m:t>
                                  </m:r>
                                  <m:r>
                                    <a:rPr lang="en-US" i="1">
                                      <a:latin typeface="Cambria Math" panose="02040503050406030204" pitchFamily="18" charset="0"/>
                                    </a:rPr>
                                    <m:t>𝑟𝑒𝑓</m:t>
                                  </m:r>
                                </m:sub>
                              </m:sSub>
                            </m:den>
                          </m:f>
                          <m:r>
                            <a:rPr lang="en-US" i="1">
                              <a:latin typeface="Cambria Math" panose="02040503050406030204" pitchFamily="18" charset="0"/>
                            </a:rPr>
                            <m:t>∗</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2</m:t>
                                  </m:r>
                                </m:e>
                                <m:sup>
                                  <m:r>
                                    <a:rPr lang="en-US" i="1">
                                      <a:latin typeface="Cambria Math" panose="02040503050406030204" pitchFamily="18" charset="0"/>
                                    </a:rPr>
                                    <m:t>𝑁</m:t>
                                  </m:r>
                                </m:sup>
                              </m:sSup>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e>
                      </m:d>
                    </m:oMath>
                  </m:oMathPara>
                </a14:m>
                <a:endParaRPr lang="en-US" dirty="0"/>
              </a:p>
              <a:p>
                <a:pPr>
                  <a:lnSpc>
                    <a:spcPct val="150000"/>
                  </a:lnSpc>
                </a:pPr>
                <a:r>
                  <a:rPr lang="en-US" dirty="0"/>
                  <a:t>Example: N = 10 bits, </a:t>
                </a:r>
                <a:r>
                  <a:rPr lang="en-US" dirty="0" err="1"/>
                  <a:t>V</a:t>
                </a:r>
                <a:r>
                  <a:rPr lang="en-US" baseline="-25000" dirty="0" err="1"/>
                  <a:t>+ref</a:t>
                </a:r>
                <a:r>
                  <a:rPr lang="en-US" dirty="0"/>
                  <a:t> = 5V, V</a:t>
                </a:r>
                <a:r>
                  <a:rPr lang="en-US" baseline="-25000" dirty="0"/>
                  <a:t>-ref</a:t>
                </a:r>
                <a:r>
                  <a:rPr lang="en-US" dirty="0"/>
                  <a:t> = -5V, Vin = 0V</a:t>
                </a:r>
                <a:br>
                  <a:rPr lang="en-US" dirty="0"/>
                </a:br>
                <a:r>
                  <a:rPr lang="en-US" dirty="0"/>
                  <a:t>q is 9.76 mV and the output code is 512 (10 0000 0000b)</a:t>
                </a:r>
                <a:br>
                  <a:rPr lang="en-US" dirty="0"/>
                </a:br>
                <a:endParaRPr lang="en-US" dirty="0"/>
              </a:p>
            </p:txBody>
          </p:sp>
        </mc:Choice>
        <mc:Fallback xmlns="">
          <p:sp>
            <p:nvSpPr>
              <p:cNvPr id="7" name="Content Placeholder 4">
                <a:extLst>
                  <a:ext uri="{FF2B5EF4-FFF2-40B4-BE49-F238E27FC236}">
                    <a16:creationId xmlns:a16="http://schemas.microsoft.com/office/drawing/2014/main" id="{50EAA71D-7EE0-4F08-BC83-D0776E17374C}"/>
                  </a:ext>
                </a:extLst>
              </p:cNvPr>
              <p:cNvSpPr>
                <a:spLocks noGrp="1" noRot="1" noChangeAspect="1" noMove="1" noResize="1" noEditPoints="1" noAdjustHandles="1" noChangeArrowheads="1" noChangeShapeType="1" noTextEdit="1"/>
              </p:cNvSpPr>
              <p:nvPr>
                <p:ph idx="1"/>
              </p:nvPr>
            </p:nvSpPr>
            <p:spPr>
              <a:xfrm>
                <a:off x="468000" y="1424991"/>
                <a:ext cx="11172616" cy="4182492"/>
              </a:xfrm>
              <a:blipFill>
                <a:blip r:embed="rId3"/>
                <a:stretch>
                  <a:fillRect l="-1146"/>
                </a:stretch>
              </a:blipFill>
            </p:spPr>
            <p:txBody>
              <a:bodyPr/>
              <a:lstStyle/>
              <a:p>
                <a:r>
                  <a:rPr lang="en-US">
                    <a:noFill/>
                  </a:rPr>
                  <a:t> </a:t>
                </a:r>
              </a:p>
            </p:txBody>
          </p:sp>
        </mc:Fallback>
      </mc:AlternateContent>
      <p:cxnSp>
        <p:nvCxnSpPr>
          <p:cNvPr id="11" name="Straight Connector 10">
            <a:extLst>
              <a:ext uri="{FF2B5EF4-FFF2-40B4-BE49-F238E27FC236}">
                <a16:creationId xmlns="" xmlns:a16="http://schemas.microsoft.com/office/drawing/2014/main" id="{671CDA5B-B2C9-49E0-B871-7735890FA79F}"/>
              </a:ext>
            </a:extLst>
          </p:cNvPr>
          <p:cNvCxnSpPr>
            <a:cxnSpLocks/>
          </p:cNvCxnSpPr>
          <p:nvPr/>
        </p:nvCxnSpPr>
        <p:spPr>
          <a:xfrm>
            <a:off x="8441442" y="236182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82803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Analog-to-digital conversion example</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5411976" cy="2006190"/>
          </a:xfrm>
        </p:spPr>
        <p:txBody>
          <a:bodyPr/>
          <a:lstStyle/>
          <a:p>
            <a:pPr>
              <a:lnSpc>
                <a:spcPct val="150000"/>
              </a:lnSpc>
            </a:pPr>
            <a:r>
              <a:rPr lang="en-US" dirty="0"/>
              <a:t>On the upper figure, the grey line represents the input analog signal. The dashed lines indicate the sampling times. The red line is the output of the sample-and-hold. It changes value exactly at the sampling times.</a:t>
            </a:r>
          </a:p>
          <a:p>
            <a:pPr>
              <a:lnSpc>
                <a:spcPct val="150000"/>
              </a:lnSpc>
            </a:pPr>
            <a:r>
              <a:rPr lang="en-US" dirty="0"/>
              <a:t>In the lower figure, the red dots represent the output of the ADC. The effect of the quantization error is noticeable as the distance between the red dot and the input signal.</a:t>
            </a:r>
          </a:p>
          <a:p>
            <a:pPr>
              <a:lnSpc>
                <a:spcPct val="150000"/>
              </a:lnSpc>
            </a:pPr>
            <a:r>
              <a:rPr lang="en-US" dirty="0"/>
              <a:t>The output of the ADC is the following numeric sequence: 4,5,4,3,4,6,7,5,3,3,4,4,3.</a:t>
            </a:r>
          </a:p>
        </p:txBody>
      </p:sp>
      <p:pic>
        <p:nvPicPr>
          <p:cNvPr id="4" name="Content Placeholder 6">
            <a:extLst>
              <a:ext uri="{FF2B5EF4-FFF2-40B4-BE49-F238E27FC236}">
                <a16:creationId xmlns="" xmlns:a16="http://schemas.microsoft.com/office/drawing/2014/main" id="{843A8E5F-0211-4A59-A20A-169C6AFF10F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7392144" y="1061722"/>
            <a:ext cx="4385342" cy="2511294"/>
          </a:xfrm>
          <a:prstGeom prst="rect">
            <a:avLst/>
          </a:prstGeom>
        </p:spPr>
      </p:pic>
      <p:pic>
        <p:nvPicPr>
          <p:cNvPr id="5" name="Picture 4">
            <a:extLst>
              <a:ext uri="{FF2B5EF4-FFF2-40B4-BE49-F238E27FC236}">
                <a16:creationId xmlns="" xmlns:a16="http://schemas.microsoft.com/office/drawing/2014/main" id="{4BB2D135-8EF6-424E-9DDA-9068F03DE04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7437721" y="3563434"/>
            <a:ext cx="4389916" cy="2707115"/>
          </a:xfrm>
          <a:prstGeom prst="rect">
            <a:avLst/>
          </a:prstGeom>
        </p:spPr>
      </p:pic>
      <p:sp>
        <p:nvSpPr>
          <p:cNvPr id="6" name="TextBox 5">
            <a:extLst>
              <a:ext uri="{FF2B5EF4-FFF2-40B4-BE49-F238E27FC236}">
                <a16:creationId xmlns="" xmlns:a16="http://schemas.microsoft.com/office/drawing/2014/main" id="{13084C97-E8AE-4AE9-9CAF-A64F81EE11BC}"/>
              </a:ext>
            </a:extLst>
          </p:cNvPr>
          <p:cNvSpPr txBox="1"/>
          <p:nvPr/>
        </p:nvSpPr>
        <p:spPr>
          <a:xfrm>
            <a:off x="5303912" y="5962772"/>
            <a:ext cx="2343911" cy="307777"/>
          </a:xfrm>
          <a:prstGeom prst="rect">
            <a:avLst/>
          </a:prstGeom>
          <a:noFill/>
        </p:spPr>
        <p:txBody>
          <a:bodyPr wrap="none" rtlCol="0">
            <a:spAutoFit/>
          </a:bodyPr>
          <a:lstStyle/>
          <a:p>
            <a:r>
              <a:rPr lang="en-US" sz="1400" dirty="0"/>
              <a:t>source: </a:t>
            </a:r>
            <a:r>
              <a:rPr lang="en-US" sz="1400" dirty="0" err="1"/>
              <a:t>wikimedia.org</a:t>
            </a:r>
            <a:r>
              <a:rPr lang="en-US" sz="1400" dirty="0"/>
              <a:t> (CC)</a:t>
            </a:r>
            <a:endParaRPr lang="pt-BR" sz="1400" dirty="0"/>
          </a:p>
        </p:txBody>
      </p:sp>
    </p:spTree>
    <p:extLst>
      <p:ext uri="{BB962C8B-B14F-4D97-AF65-F5344CB8AC3E}">
        <p14:creationId xmlns:p14="http://schemas.microsoft.com/office/powerpoint/2010/main" val="213440852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simple </a:t>
            </a:r>
            <a:r>
              <a:rPr lang="en-US" dirty="0" err="1"/>
              <a:t>adc</a:t>
            </a:r>
            <a:r>
              <a:rPr lang="en-US" dirty="0"/>
              <a:t> (3-bit FLASH)</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7356192" cy="4058034"/>
          </a:xfrm>
        </p:spPr>
        <p:txBody>
          <a:bodyPr/>
          <a:lstStyle/>
          <a:p>
            <a:pPr>
              <a:lnSpc>
                <a:spcPct val="150000"/>
              </a:lnSpc>
            </a:pPr>
            <a:r>
              <a:rPr lang="en-US" dirty="0"/>
              <a:t>This circuit implements a 3-bit Flash ADC. It is the fastest ADC topology. Vin is in the range 0..Vref and </a:t>
            </a:r>
            <a:r>
              <a:rPr lang="en-US" dirty="0" err="1"/>
              <a:t>Vref</a:t>
            </a:r>
            <a:r>
              <a:rPr lang="en-US" dirty="0"/>
              <a:t> is 8V.</a:t>
            </a:r>
          </a:p>
          <a:p>
            <a:pPr>
              <a:lnSpc>
                <a:spcPct val="150000"/>
              </a:lnSpc>
            </a:pPr>
            <a:r>
              <a:rPr lang="en-US" dirty="0"/>
              <a:t>For an ADC with 2N possible output values, 2N -1 comparators are required. Thus, Flash ADCs are usually implemented for a small number of bits. </a:t>
            </a:r>
          </a:p>
          <a:p>
            <a:pPr>
              <a:lnSpc>
                <a:spcPct val="150000"/>
              </a:lnSpc>
            </a:pPr>
            <a:r>
              <a:rPr lang="en-US" dirty="0"/>
              <a:t>The resistor ladder provides the appropriate reference voltages for each comparator. In this case: 0.5V, 1.5V, 2.5V, ... 6.5V.</a:t>
            </a:r>
          </a:p>
          <a:p>
            <a:pPr>
              <a:lnSpc>
                <a:spcPct val="150000"/>
              </a:lnSpc>
            </a:pPr>
            <a:r>
              <a:rPr lang="en-US" dirty="0"/>
              <a:t>When a comparator detects that the input voltage (Vin) is higher than its reference voltage, its output changes to level 1.</a:t>
            </a:r>
          </a:p>
          <a:p>
            <a:pPr>
              <a:lnSpc>
                <a:spcPct val="150000"/>
              </a:lnSpc>
            </a:pPr>
            <a:r>
              <a:rPr lang="en-US" dirty="0"/>
              <a:t>The priority encoder (I7 is highest priority and I0 is lowest) generates the binary code corresponding to the highest priority active input.</a:t>
            </a:r>
          </a:p>
        </p:txBody>
      </p:sp>
      <p:pic>
        <p:nvPicPr>
          <p:cNvPr id="8" name="Picture 7">
            <a:extLst>
              <a:ext uri="{FF2B5EF4-FFF2-40B4-BE49-F238E27FC236}">
                <a16:creationId xmlns="" xmlns:a16="http://schemas.microsoft.com/office/drawing/2014/main" id="{C2F1AB05-ACDC-43B5-BFFA-D7506FA4FF39}"/>
              </a:ext>
            </a:extLst>
          </p:cNvPr>
          <p:cNvPicPr>
            <a:picLocks noChangeAspect="1"/>
          </p:cNvPicPr>
          <p:nvPr/>
        </p:nvPicPr>
        <p:blipFill>
          <a:blip r:embed="rId3"/>
          <a:stretch>
            <a:fillRect/>
          </a:stretch>
        </p:blipFill>
        <p:spPr>
          <a:xfrm>
            <a:off x="8304337" y="95996"/>
            <a:ext cx="3419663" cy="6181453"/>
          </a:xfrm>
          <a:prstGeom prst="rect">
            <a:avLst/>
          </a:prstGeom>
        </p:spPr>
      </p:pic>
      <p:sp>
        <p:nvSpPr>
          <p:cNvPr id="9" name="TextBox 8">
            <a:extLst>
              <a:ext uri="{FF2B5EF4-FFF2-40B4-BE49-F238E27FC236}">
                <a16:creationId xmlns="" xmlns:a16="http://schemas.microsoft.com/office/drawing/2014/main" id="{6488345E-66B0-49AA-B32A-468A1244BCFA}"/>
              </a:ext>
            </a:extLst>
          </p:cNvPr>
          <p:cNvSpPr txBox="1"/>
          <p:nvPr/>
        </p:nvSpPr>
        <p:spPr>
          <a:xfrm>
            <a:off x="10328791" y="6014848"/>
            <a:ext cx="1428340" cy="307777"/>
          </a:xfrm>
          <a:prstGeom prst="rect">
            <a:avLst/>
          </a:prstGeom>
          <a:noFill/>
        </p:spPr>
        <p:txBody>
          <a:bodyPr wrap="none" rtlCol="0">
            <a:spAutoFit/>
          </a:bodyPr>
          <a:lstStyle/>
          <a:p>
            <a:r>
              <a:rPr lang="en-US" sz="1400" dirty="0"/>
              <a:t>source: Authors</a:t>
            </a:r>
            <a:endParaRPr lang="pt-BR" sz="1400" dirty="0"/>
          </a:p>
        </p:txBody>
      </p:sp>
    </p:spTree>
    <p:extLst>
      <p:ext uri="{BB962C8B-B14F-4D97-AF65-F5344CB8AC3E}">
        <p14:creationId xmlns:p14="http://schemas.microsoft.com/office/powerpoint/2010/main" val="301793833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ADC Characteristics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11172616" cy="2642262"/>
          </a:xfrm>
        </p:spPr>
        <p:txBody>
          <a:bodyPr/>
          <a:lstStyle/>
          <a:p>
            <a:pPr>
              <a:lnSpc>
                <a:spcPct val="150000"/>
              </a:lnSpc>
            </a:pPr>
            <a:r>
              <a:rPr lang="en-US" b="1" dirty="0"/>
              <a:t>Resolution</a:t>
            </a:r>
            <a:r>
              <a:rPr lang="en-US" dirty="0"/>
              <a:t>: the number of bits (N) of the output code of the ADC. The number of quantization levels is given by 2</a:t>
            </a:r>
            <a:r>
              <a:rPr lang="en-US" baseline="30000" dirty="0"/>
              <a:t>N</a:t>
            </a:r>
            <a:r>
              <a:rPr lang="en-US" dirty="0"/>
              <a:t>. A 10-bit ADC has 1024 quantization levels. Hence, for a reference voltage of 1V, each quantization level is 0.97mV (1V/1024). The quantization error is up to  </a:t>
            </a:r>
            <a:r>
              <a:rPr lang="en-US" dirty="0">
                <a:latin typeface="Arial" panose="020B0604020202020204" pitchFamily="34" charset="0"/>
                <a:cs typeface="Arial" panose="020B0604020202020204" pitchFamily="34" charset="0"/>
              </a:rPr>
              <a:t>± 0.485mV (.97/2).</a:t>
            </a:r>
          </a:p>
          <a:p>
            <a:pPr>
              <a:lnSpc>
                <a:spcPct val="150000"/>
              </a:lnSpc>
            </a:pPr>
            <a:r>
              <a:rPr lang="en-US" b="1" dirty="0">
                <a:latin typeface="Arial" panose="020B0604020202020204" pitchFamily="34" charset="0"/>
                <a:cs typeface="Arial" panose="020B0604020202020204" pitchFamily="34" charset="0"/>
              </a:rPr>
              <a:t>Conversion time</a:t>
            </a:r>
            <a:r>
              <a:rPr lang="en-US" dirty="0">
                <a:latin typeface="Arial" panose="020B0604020202020204" pitchFamily="34" charset="0"/>
                <a:cs typeface="Arial" panose="020B0604020202020204" pitchFamily="34" charset="0"/>
              </a:rPr>
              <a:t>: how long does it take to the ADC to perform a conversion. Currently, most ADCs integrated in MCUs take from 0.1µs to 1µs. Flash ADCs may take less than 10 ns. The conversion time determines the maximum </a:t>
            </a:r>
            <a:r>
              <a:rPr lang="en-US" b="1" dirty="0">
                <a:latin typeface="Arial" panose="020B0604020202020204" pitchFamily="34" charset="0"/>
                <a:cs typeface="Arial" panose="020B0604020202020204" pitchFamily="34" charset="0"/>
              </a:rPr>
              <a:t>sampling frequency </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f</a:t>
            </a:r>
            <a:r>
              <a:rPr lang="en-US" baseline="-25000" dirty="0" err="1">
                <a:latin typeface="Arial" panose="020B0604020202020204" pitchFamily="34" charset="0"/>
                <a:cs typeface="Arial" panose="020B0604020202020204" pitchFamily="34" charset="0"/>
              </a:rPr>
              <a:t>sampling</a:t>
            </a:r>
            <a:r>
              <a:rPr lang="en-US" dirty="0">
                <a:latin typeface="Arial" panose="020B0604020202020204" pitchFamily="34" charset="0"/>
                <a:cs typeface="Arial" panose="020B0604020202020204" pitchFamily="34" charset="0"/>
              </a:rPr>
              <a:t>). By the Nyquist theorem, the sampling frequency should be larger than twice the highest frequency in the input signal, i.e. </a:t>
            </a:r>
            <a:r>
              <a:rPr lang="en-US" dirty="0" err="1">
                <a:latin typeface="Arial" panose="020B0604020202020204" pitchFamily="34" charset="0"/>
                <a:cs typeface="Arial" panose="020B0604020202020204" pitchFamily="34" charset="0"/>
              </a:rPr>
              <a:t>f</a:t>
            </a:r>
            <a:r>
              <a:rPr lang="en-US" baseline="-25000" dirty="0" err="1">
                <a:latin typeface="Arial" panose="020B0604020202020204" pitchFamily="34" charset="0"/>
                <a:cs typeface="Arial" panose="020B0604020202020204" pitchFamily="34" charset="0"/>
              </a:rPr>
              <a:t>sampling</a:t>
            </a:r>
            <a:r>
              <a:rPr lang="en-US" baseline="-25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&gt; 2 * </a:t>
            </a:r>
            <a:r>
              <a:rPr lang="en-US" dirty="0" err="1"/>
              <a:t>f</a:t>
            </a:r>
            <a:r>
              <a:rPr lang="en-US" baseline="-25000" dirty="0" err="1"/>
              <a:t>signal</a:t>
            </a:r>
            <a:r>
              <a:rPr lang="en-US" baseline="-25000" dirty="0"/>
              <a:t>.</a:t>
            </a:r>
            <a:endParaRPr lang="en-US" dirty="0"/>
          </a:p>
        </p:txBody>
      </p:sp>
    </p:spTree>
    <p:extLst>
      <p:ext uri="{BB962C8B-B14F-4D97-AF65-F5344CB8AC3E}">
        <p14:creationId xmlns:p14="http://schemas.microsoft.com/office/powerpoint/2010/main" val="70703847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adc</a:t>
            </a:r>
            <a:r>
              <a:rPr lang="en-US" dirty="0"/>
              <a:t> characteristics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5195952" cy="2108782"/>
          </a:xfrm>
        </p:spPr>
        <p:txBody>
          <a:bodyPr/>
          <a:lstStyle/>
          <a:p>
            <a:pPr>
              <a:lnSpc>
                <a:spcPct val="150000"/>
              </a:lnSpc>
            </a:pPr>
            <a:r>
              <a:rPr lang="en-US" b="1" dirty="0"/>
              <a:t>DC (and low frequency) errors.</a:t>
            </a:r>
          </a:p>
          <a:p>
            <a:pPr>
              <a:lnSpc>
                <a:spcPct val="150000"/>
              </a:lnSpc>
            </a:pPr>
            <a:r>
              <a:rPr lang="en-US" dirty="0"/>
              <a:t>The green line represents the ideal transfer function.</a:t>
            </a:r>
          </a:p>
          <a:p>
            <a:pPr>
              <a:lnSpc>
                <a:spcPct val="150000"/>
              </a:lnSpc>
            </a:pPr>
            <a:r>
              <a:rPr lang="en-US" dirty="0"/>
              <a:t>The black line represents the actual transfer function including </a:t>
            </a:r>
            <a:r>
              <a:rPr lang="en-US" b="1" dirty="0"/>
              <a:t>offse</a:t>
            </a:r>
            <a:r>
              <a:rPr lang="en-US" dirty="0"/>
              <a:t>t errors and </a:t>
            </a:r>
            <a:r>
              <a:rPr lang="en-US" b="1" dirty="0"/>
              <a:t>non-linearity</a:t>
            </a:r>
            <a:r>
              <a:rPr lang="en-US" dirty="0"/>
              <a:t> errors.</a:t>
            </a:r>
          </a:p>
          <a:p>
            <a:pPr>
              <a:lnSpc>
                <a:spcPct val="150000"/>
              </a:lnSpc>
            </a:pPr>
            <a:r>
              <a:rPr lang="en-US" dirty="0"/>
              <a:t>The red line corrects non-linearities but offset errors are still present.</a:t>
            </a:r>
          </a:p>
        </p:txBody>
      </p:sp>
      <p:pic>
        <p:nvPicPr>
          <p:cNvPr id="6" name="Picture 5">
            <a:extLst>
              <a:ext uri="{FF2B5EF4-FFF2-40B4-BE49-F238E27FC236}">
                <a16:creationId xmlns="" xmlns:a16="http://schemas.microsoft.com/office/drawing/2014/main" id="{E7EB23DD-7100-481E-A13C-FF91F110E51B}"/>
              </a:ext>
            </a:extLst>
          </p:cNvPr>
          <p:cNvPicPr>
            <a:picLocks noChangeAspect="1"/>
          </p:cNvPicPr>
          <p:nvPr/>
        </p:nvPicPr>
        <p:blipFill>
          <a:blip r:embed="rId3"/>
          <a:stretch>
            <a:fillRect/>
          </a:stretch>
        </p:blipFill>
        <p:spPr>
          <a:xfrm>
            <a:off x="6096000" y="476672"/>
            <a:ext cx="5604719" cy="5348842"/>
          </a:xfrm>
          <a:prstGeom prst="rect">
            <a:avLst/>
          </a:prstGeom>
        </p:spPr>
      </p:pic>
      <p:sp>
        <p:nvSpPr>
          <p:cNvPr id="10" name="TextBox 9">
            <a:extLst>
              <a:ext uri="{FF2B5EF4-FFF2-40B4-BE49-F238E27FC236}">
                <a16:creationId xmlns="" xmlns:a16="http://schemas.microsoft.com/office/drawing/2014/main" id="{09A72157-6CB1-4F9C-8705-3A7F7A18E9DC}"/>
              </a:ext>
            </a:extLst>
          </p:cNvPr>
          <p:cNvSpPr txBox="1"/>
          <p:nvPr/>
        </p:nvSpPr>
        <p:spPr>
          <a:xfrm>
            <a:off x="8656248" y="5858108"/>
            <a:ext cx="3101875" cy="523220"/>
          </a:xfrm>
          <a:prstGeom prst="rect">
            <a:avLst/>
          </a:prstGeom>
          <a:noFill/>
        </p:spPr>
        <p:txBody>
          <a:bodyPr wrap="none" rtlCol="0">
            <a:spAutoFit/>
          </a:bodyPr>
          <a:lstStyle/>
          <a:p>
            <a:r>
              <a:rPr lang="en-US" sz="1400" dirty="0"/>
              <a:t>source: Renesas </a:t>
            </a:r>
            <a:r>
              <a:rPr lang="en-US" sz="1400" dirty="0" err="1"/>
              <a:t>DevCon2015</a:t>
            </a:r>
            <a:r>
              <a:rPr lang="en-US" sz="1400" dirty="0"/>
              <a:t/>
            </a:r>
            <a:br>
              <a:rPr lang="en-US" sz="1400" dirty="0"/>
            </a:br>
            <a:r>
              <a:rPr lang="en-US" sz="1400" dirty="0"/>
              <a:t>Mitch Ferguson - ADC Specifications</a:t>
            </a:r>
            <a:endParaRPr lang="pt-BR" sz="1400" dirty="0"/>
          </a:p>
        </p:txBody>
      </p:sp>
    </p:spTree>
    <p:extLst>
      <p:ext uri="{BB962C8B-B14F-4D97-AF65-F5344CB8AC3E}">
        <p14:creationId xmlns:p14="http://schemas.microsoft.com/office/powerpoint/2010/main" val="254680231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adc</a:t>
            </a:r>
            <a:r>
              <a:rPr lang="en-US" dirty="0"/>
              <a:t> characteristics</a:t>
            </a:r>
            <a:endParaRPr kumimoji="1" lang="en-US" dirty="0"/>
          </a:p>
        </p:txBody>
      </p:sp>
      <p:sp>
        <p:nvSpPr>
          <p:cNvPr id="7" name="Content Placeholder 4">
            <a:extLst>
              <a:ext uri="{FF2B5EF4-FFF2-40B4-BE49-F238E27FC236}">
                <a16:creationId xmlns="" xmlns:a16="http://schemas.microsoft.com/office/drawing/2014/main" id="{50EAA71D-7EE0-4F08-BC83-D0776E17374C}"/>
              </a:ext>
            </a:extLst>
          </p:cNvPr>
          <p:cNvSpPr>
            <a:spLocks noGrp="1"/>
          </p:cNvSpPr>
          <p:nvPr>
            <p:ph idx="1"/>
          </p:nvPr>
        </p:nvSpPr>
        <p:spPr>
          <a:xfrm>
            <a:off x="468000" y="1424991"/>
            <a:ext cx="5195952" cy="2006190"/>
          </a:xfrm>
        </p:spPr>
        <p:txBody>
          <a:bodyPr/>
          <a:lstStyle/>
          <a:p>
            <a:pPr>
              <a:lnSpc>
                <a:spcPct val="150000"/>
              </a:lnSpc>
            </a:pPr>
            <a:r>
              <a:rPr lang="en-US" b="1" dirty="0"/>
              <a:t>Differential non-linearity (DNL)</a:t>
            </a:r>
          </a:p>
          <a:p>
            <a:pPr>
              <a:lnSpc>
                <a:spcPct val="150000"/>
              </a:lnSpc>
            </a:pPr>
            <a:r>
              <a:rPr lang="en-US" dirty="0"/>
              <a:t>The ideal transfer function is shown as the dotted line.</a:t>
            </a:r>
          </a:p>
          <a:p>
            <a:pPr>
              <a:lnSpc>
                <a:spcPct val="150000"/>
              </a:lnSpc>
            </a:pPr>
            <a:r>
              <a:rPr lang="en-US" dirty="0"/>
              <a:t>Actual transfer function is shown in bold line.</a:t>
            </a:r>
            <a:br>
              <a:rPr lang="en-US" dirty="0"/>
            </a:br>
            <a:r>
              <a:rPr lang="en-US" dirty="0"/>
              <a:t>DNL causes wider or narrower code widths. Also, increases quantization noise.</a:t>
            </a:r>
          </a:p>
        </p:txBody>
      </p:sp>
      <p:sp>
        <p:nvSpPr>
          <p:cNvPr id="10" name="TextBox 9">
            <a:extLst>
              <a:ext uri="{FF2B5EF4-FFF2-40B4-BE49-F238E27FC236}">
                <a16:creationId xmlns="" xmlns:a16="http://schemas.microsoft.com/office/drawing/2014/main" id="{09A72157-6CB1-4F9C-8705-3A7F7A18E9DC}"/>
              </a:ext>
            </a:extLst>
          </p:cNvPr>
          <p:cNvSpPr txBox="1"/>
          <p:nvPr/>
        </p:nvSpPr>
        <p:spPr>
          <a:xfrm>
            <a:off x="8656248" y="5858108"/>
            <a:ext cx="3101875" cy="523220"/>
          </a:xfrm>
          <a:prstGeom prst="rect">
            <a:avLst/>
          </a:prstGeom>
          <a:noFill/>
        </p:spPr>
        <p:txBody>
          <a:bodyPr wrap="none" rtlCol="0">
            <a:spAutoFit/>
          </a:bodyPr>
          <a:lstStyle/>
          <a:p>
            <a:r>
              <a:rPr lang="en-US" sz="1400" dirty="0"/>
              <a:t>source: Renesas </a:t>
            </a:r>
            <a:r>
              <a:rPr lang="en-US" sz="1400" dirty="0" err="1"/>
              <a:t>DevCon2015</a:t>
            </a:r>
            <a:r>
              <a:rPr lang="en-US" sz="1400" dirty="0"/>
              <a:t/>
            </a:r>
            <a:br>
              <a:rPr lang="en-US" sz="1400" dirty="0"/>
            </a:br>
            <a:r>
              <a:rPr lang="en-US" sz="1400" dirty="0"/>
              <a:t>Mitch Ferguson - ADC Specifications</a:t>
            </a:r>
            <a:endParaRPr lang="pt-BR" sz="1400" dirty="0"/>
          </a:p>
        </p:txBody>
      </p:sp>
      <p:pic>
        <p:nvPicPr>
          <p:cNvPr id="8" name="Picture 7">
            <a:extLst>
              <a:ext uri="{FF2B5EF4-FFF2-40B4-BE49-F238E27FC236}">
                <a16:creationId xmlns="" xmlns:a16="http://schemas.microsoft.com/office/drawing/2014/main" id="{754BF685-E409-459D-BA67-88E8888D5FE5}"/>
              </a:ext>
            </a:extLst>
          </p:cNvPr>
          <p:cNvPicPr>
            <a:picLocks noChangeAspect="1"/>
          </p:cNvPicPr>
          <p:nvPr/>
        </p:nvPicPr>
        <p:blipFill>
          <a:blip r:embed="rId3"/>
          <a:stretch>
            <a:fillRect/>
          </a:stretch>
        </p:blipFill>
        <p:spPr>
          <a:xfrm>
            <a:off x="5749230" y="260648"/>
            <a:ext cx="5814036" cy="5410200"/>
          </a:xfrm>
          <a:prstGeom prst="rect">
            <a:avLst/>
          </a:prstGeom>
        </p:spPr>
      </p:pic>
    </p:spTree>
    <p:extLst>
      <p:ext uri="{BB962C8B-B14F-4D97-AF65-F5344CB8AC3E}">
        <p14:creationId xmlns:p14="http://schemas.microsoft.com/office/powerpoint/2010/main" val="339666509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ADC Implementations</a:t>
            </a:r>
            <a:endParaRPr kumimoji="1" lang="en-US" dirty="0"/>
          </a:p>
        </p:txBody>
      </p:sp>
      <p:graphicFrame>
        <p:nvGraphicFramePr>
          <p:cNvPr id="5" name="Table 4">
            <a:extLst>
              <a:ext uri="{FF2B5EF4-FFF2-40B4-BE49-F238E27FC236}">
                <a16:creationId xmlns="" xmlns:a16="http://schemas.microsoft.com/office/drawing/2014/main" id="{7E22DFF6-FD2A-40B1-86E3-B745019445B0}"/>
              </a:ext>
            </a:extLst>
          </p:cNvPr>
          <p:cNvGraphicFramePr>
            <a:graphicFrameLocks noGrp="1"/>
          </p:cNvGraphicFramePr>
          <p:nvPr>
            <p:extLst>
              <p:ext uri="{D42A27DB-BD31-4B8C-83A1-F6EECF244321}">
                <p14:modId xmlns:p14="http://schemas.microsoft.com/office/powerpoint/2010/main" val="1539711561"/>
              </p:ext>
            </p:extLst>
          </p:nvPr>
        </p:nvGraphicFramePr>
        <p:xfrm>
          <a:off x="468313" y="2041624"/>
          <a:ext cx="11172303" cy="3403600"/>
        </p:xfrm>
        <a:graphic>
          <a:graphicData uri="http://schemas.openxmlformats.org/drawingml/2006/table">
            <a:tbl>
              <a:tblPr firstRow="1" bandRow="1">
                <a:tableStyleId>{5C22544A-7EE6-4342-B048-85BDC9FD1C3A}</a:tableStyleId>
              </a:tblPr>
              <a:tblGrid>
                <a:gridCol w="11172303">
                  <a:extLst>
                    <a:ext uri="{9D8B030D-6E8A-4147-A177-3AD203B41FA5}">
                      <a16:colId xmlns="" xmlns:a16="http://schemas.microsoft.com/office/drawing/2014/main" val="2514222582"/>
                    </a:ext>
                  </a:extLst>
                </a:gridCol>
              </a:tblGrid>
              <a:tr h="370840">
                <a:tc>
                  <a:txBody>
                    <a:bodyPr/>
                    <a:lstStyle/>
                    <a:p>
                      <a:r>
                        <a:rPr lang="en-US" dirty="0"/>
                        <a:t>Description</a:t>
                      </a:r>
                      <a:endParaRPr lang="pt-BR" dirty="0"/>
                    </a:p>
                  </a:txBody>
                  <a:tcPr/>
                </a:tc>
                <a:extLst>
                  <a:ext uri="{0D108BD9-81ED-4DB2-BD59-A6C34878D82A}">
                    <a16:rowId xmlns="" xmlns:a16="http://schemas.microsoft.com/office/drawing/2014/main" val="1188365723"/>
                  </a:ext>
                </a:extLst>
              </a:tr>
              <a:tr h="370840">
                <a:tc>
                  <a:txBody>
                    <a:bodyPr/>
                    <a:lstStyle/>
                    <a:p>
                      <a:r>
                        <a:rPr lang="en-US" dirty="0"/>
                        <a:t>It is the fastest but also the one that requires the most circuitry (</a:t>
                      </a:r>
                      <a:r>
                        <a:rPr lang="en-US" dirty="0" err="1"/>
                        <a:t>2</a:t>
                      </a:r>
                      <a:r>
                        <a:rPr lang="en-US" baseline="30000" dirty="0" err="1"/>
                        <a:t>N</a:t>
                      </a:r>
                      <a:r>
                        <a:rPr lang="en-US" dirty="0"/>
                        <a:t> comparators and resistors).</a:t>
                      </a:r>
                      <a:endParaRPr lang="pt-BR" dirty="0"/>
                    </a:p>
                  </a:txBody>
                  <a:tcPr/>
                </a:tc>
                <a:extLst>
                  <a:ext uri="{0D108BD9-81ED-4DB2-BD59-A6C34878D82A}">
                    <a16:rowId xmlns="" xmlns:a16="http://schemas.microsoft.com/office/drawing/2014/main" val="1507287149"/>
                  </a:ext>
                </a:extLst>
              </a:tr>
              <a:tr h="370840">
                <a:tc>
                  <a:txBody>
                    <a:bodyPr/>
                    <a:lstStyle/>
                    <a:p>
                      <a:r>
                        <a:rPr lang="en-US" dirty="0"/>
                        <a:t>Two ADCs in sequence, the first resolves the </a:t>
                      </a:r>
                      <a:r>
                        <a:rPr lang="en-US" dirty="0" err="1"/>
                        <a:t>MSb</a:t>
                      </a:r>
                      <a:r>
                        <a:rPr lang="en-US" dirty="0"/>
                        <a:t> and the second the </a:t>
                      </a:r>
                      <a:r>
                        <a:rPr lang="en-US" dirty="0" err="1"/>
                        <a:t>LSb</a:t>
                      </a:r>
                      <a:r>
                        <a:rPr lang="en-US" dirty="0"/>
                        <a:t>.</a:t>
                      </a:r>
                      <a:endParaRPr lang="pt-BR" dirty="0"/>
                    </a:p>
                  </a:txBody>
                  <a:tcPr/>
                </a:tc>
                <a:extLst>
                  <a:ext uri="{0D108BD9-81ED-4DB2-BD59-A6C34878D82A}">
                    <a16:rowId xmlns="" xmlns:a16="http://schemas.microsoft.com/office/drawing/2014/main" val="1441940026"/>
                  </a:ext>
                </a:extLst>
              </a:tr>
              <a:tr h="370840">
                <a:tc>
                  <a:txBody>
                    <a:bodyPr/>
                    <a:lstStyle/>
                    <a:p>
                      <a:r>
                        <a:rPr lang="en-US" dirty="0"/>
                        <a:t>Resolves bit-by-bit, thus, requiring a single comparator. Takes N clock cycles to generate the result.</a:t>
                      </a:r>
                      <a:endParaRPr lang="pt-BR" dirty="0"/>
                    </a:p>
                  </a:txBody>
                  <a:tcPr/>
                </a:tc>
                <a:extLst>
                  <a:ext uri="{0D108BD9-81ED-4DB2-BD59-A6C34878D82A}">
                    <a16:rowId xmlns="" xmlns:a16="http://schemas.microsoft.com/office/drawing/2014/main" val="562217774"/>
                  </a:ext>
                </a:extLst>
              </a:tr>
              <a:tr h="370840">
                <a:tc>
                  <a:txBody>
                    <a:bodyPr/>
                    <a:lstStyle/>
                    <a:p>
                      <a:r>
                        <a:rPr lang="en-US" dirty="0"/>
                        <a:t>Based on sigma-delta modulation, it is a 1-bit ADC that tracks the signal. It is based on oversampling, digital filtering and decimation.</a:t>
                      </a:r>
                      <a:endParaRPr lang="pt-BR" dirty="0"/>
                    </a:p>
                  </a:txBody>
                  <a:tcPr/>
                </a:tc>
                <a:extLst>
                  <a:ext uri="{0D108BD9-81ED-4DB2-BD59-A6C34878D82A}">
                    <a16:rowId xmlns="" xmlns:a16="http://schemas.microsoft.com/office/drawing/2014/main" val="4044462172"/>
                  </a:ext>
                </a:extLst>
              </a:tr>
              <a:tr h="370840">
                <a:tc>
                  <a:txBody>
                    <a:bodyPr/>
                    <a:lstStyle/>
                    <a:p>
                      <a:r>
                        <a:rPr lang="en-US" dirty="0"/>
                        <a:t>Uses a single comparator whose reference voltage is a ramp. Counts the number of clock pulses to the ramp to reach the value of the input signal.</a:t>
                      </a:r>
                      <a:endParaRPr lang="pt-BR" dirty="0"/>
                    </a:p>
                  </a:txBody>
                  <a:tcPr/>
                </a:tc>
                <a:extLst>
                  <a:ext uri="{0D108BD9-81ED-4DB2-BD59-A6C34878D82A}">
                    <a16:rowId xmlns="" xmlns:a16="http://schemas.microsoft.com/office/drawing/2014/main" val="1662581141"/>
                  </a:ext>
                </a:extLst>
              </a:tr>
              <a:tr h="370840">
                <a:tc>
                  <a:txBody>
                    <a:bodyPr/>
                    <a:lstStyle/>
                    <a:p>
                      <a:r>
                        <a:rPr lang="en-US" dirty="0"/>
                        <a:t>Integrates the input signal then integrates -</a:t>
                      </a:r>
                      <a:r>
                        <a:rPr lang="en-US" dirty="0" err="1"/>
                        <a:t>Vref</a:t>
                      </a:r>
                      <a:r>
                        <a:rPr lang="en-US" dirty="0"/>
                        <a:t> until the result of the integration reaches 0. Measures the time for the -</a:t>
                      </a:r>
                      <a:r>
                        <a:rPr lang="en-US" dirty="0" err="1"/>
                        <a:t>Vref</a:t>
                      </a:r>
                      <a:r>
                        <a:rPr lang="en-US" dirty="0"/>
                        <a:t> integration which is proportional to the amplitude of Vin.</a:t>
                      </a:r>
                      <a:endParaRPr lang="pt-BR" dirty="0"/>
                    </a:p>
                  </a:txBody>
                  <a:tcPr/>
                </a:tc>
                <a:extLst>
                  <a:ext uri="{0D108BD9-81ED-4DB2-BD59-A6C34878D82A}">
                    <a16:rowId xmlns="" xmlns:a16="http://schemas.microsoft.com/office/drawing/2014/main" val="1855466724"/>
                  </a:ext>
                </a:extLst>
              </a:tr>
            </a:tbl>
          </a:graphicData>
        </a:graphic>
      </p:graphicFrame>
      <p:sp>
        <p:nvSpPr>
          <p:cNvPr id="9" name="Content Placeholder 4">
            <a:extLst>
              <a:ext uri="{FF2B5EF4-FFF2-40B4-BE49-F238E27FC236}">
                <a16:creationId xmlns="" xmlns:a16="http://schemas.microsoft.com/office/drawing/2014/main" id="{686FC120-0123-446F-8611-11FAE802FB6D}"/>
              </a:ext>
            </a:extLst>
          </p:cNvPr>
          <p:cNvSpPr>
            <a:spLocks noGrp="1"/>
          </p:cNvSpPr>
          <p:nvPr>
            <p:ph idx="1"/>
          </p:nvPr>
        </p:nvSpPr>
        <p:spPr>
          <a:xfrm>
            <a:off x="468000" y="1424991"/>
            <a:ext cx="5195952" cy="323678"/>
          </a:xfrm>
        </p:spPr>
        <p:txBody>
          <a:bodyPr/>
          <a:lstStyle/>
          <a:p>
            <a:pPr>
              <a:lnSpc>
                <a:spcPct val="150000"/>
              </a:lnSpc>
            </a:pPr>
            <a:r>
              <a:rPr lang="en-US" dirty="0"/>
              <a:t>The most common ADC architectures (topologies) are:</a:t>
            </a:r>
          </a:p>
        </p:txBody>
      </p:sp>
    </p:spTree>
    <p:extLst>
      <p:ext uri="{BB962C8B-B14F-4D97-AF65-F5344CB8AC3E}">
        <p14:creationId xmlns:p14="http://schemas.microsoft.com/office/powerpoint/2010/main" val="5754223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SAR ADC</a:t>
            </a:r>
            <a:endParaRPr kumimoji="1" lang="en-US" dirty="0"/>
          </a:p>
        </p:txBody>
      </p:sp>
      <p:sp>
        <p:nvSpPr>
          <p:cNvPr id="9" name="Content Placeholder 4">
            <a:extLst>
              <a:ext uri="{FF2B5EF4-FFF2-40B4-BE49-F238E27FC236}">
                <a16:creationId xmlns="" xmlns:a16="http://schemas.microsoft.com/office/drawing/2014/main" id="{686FC120-0123-446F-8611-11FAE802FB6D}"/>
              </a:ext>
            </a:extLst>
          </p:cNvPr>
          <p:cNvSpPr>
            <a:spLocks noGrp="1"/>
          </p:cNvSpPr>
          <p:nvPr>
            <p:ph idx="1"/>
          </p:nvPr>
        </p:nvSpPr>
        <p:spPr>
          <a:xfrm>
            <a:off x="468000" y="1424991"/>
            <a:ext cx="3539768" cy="1534266"/>
          </a:xfrm>
        </p:spPr>
        <p:txBody>
          <a:bodyPr/>
          <a:lstStyle/>
          <a:p>
            <a:pPr>
              <a:lnSpc>
                <a:spcPct val="150000"/>
              </a:lnSpc>
            </a:pPr>
            <a:r>
              <a:rPr lang="en-US" dirty="0"/>
              <a:t>A SAR ADC (Successive Approximation Register Analog-to-Digital Converter) is based on a SAR, a Digital-to-Analog Converter and a Comparator.</a:t>
            </a:r>
          </a:p>
          <a:p>
            <a:pPr>
              <a:lnSpc>
                <a:spcPct val="150000"/>
              </a:lnSpc>
            </a:pPr>
            <a:r>
              <a:rPr lang="en-US" dirty="0"/>
              <a:t>The basic operation is to sequentially compare in input value to half of the analog range, decide if the input is in the upper or lower half, store this bit of information and move to the next comparison.</a:t>
            </a:r>
          </a:p>
        </p:txBody>
      </p:sp>
      <p:pic>
        <p:nvPicPr>
          <p:cNvPr id="6" name="Picture 5">
            <a:extLst>
              <a:ext uri="{FF2B5EF4-FFF2-40B4-BE49-F238E27FC236}">
                <a16:creationId xmlns="" xmlns:a16="http://schemas.microsoft.com/office/drawing/2014/main" id="{F63D28FF-DE50-456F-8604-0871292F3FE6}"/>
              </a:ext>
            </a:extLst>
          </p:cNvPr>
          <p:cNvPicPr>
            <a:picLocks noChangeAspect="1"/>
          </p:cNvPicPr>
          <p:nvPr/>
        </p:nvPicPr>
        <p:blipFill>
          <a:blip r:embed="rId3"/>
          <a:stretch>
            <a:fillRect/>
          </a:stretch>
        </p:blipFill>
        <p:spPr>
          <a:xfrm>
            <a:off x="4446692" y="1163308"/>
            <a:ext cx="7286053" cy="4269701"/>
          </a:xfrm>
          <a:prstGeom prst="rect">
            <a:avLst/>
          </a:prstGeom>
        </p:spPr>
      </p:pic>
      <p:sp>
        <p:nvSpPr>
          <p:cNvPr id="7" name="TextBox 6">
            <a:extLst>
              <a:ext uri="{FF2B5EF4-FFF2-40B4-BE49-F238E27FC236}">
                <a16:creationId xmlns="" xmlns:a16="http://schemas.microsoft.com/office/drawing/2014/main" id="{20671992-9715-4732-885D-D673C139B2E2}"/>
              </a:ext>
            </a:extLst>
          </p:cNvPr>
          <p:cNvSpPr txBox="1"/>
          <p:nvPr/>
        </p:nvSpPr>
        <p:spPr>
          <a:xfrm>
            <a:off x="10062350" y="5685270"/>
            <a:ext cx="1428340" cy="307777"/>
          </a:xfrm>
          <a:prstGeom prst="rect">
            <a:avLst/>
          </a:prstGeom>
          <a:noFill/>
        </p:spPr>
        <p:txBody>
          <a:bodyPr wrap="none" rtlCol="0">
            <a:spAutoFit/>
          </a:bodyPr>
          <a:lstStyle/>
          <a:p>
            <a:r>
              <a:rPr lang="en-US" sz="1400" dirty="0"/>
              <a:t>source: Authors</a:t>
            </a:r>
            <a:endParaRPr lang="pt-BR" sz="1400" dirty="0"/>
          </a:p>
        </p:txBody>
      </p:sp>
    </p:spTree>
    <p:extLst>
      <p:ext uri="{BB962C8B-B14F-4D97-AF65-F5344CB8AC3E}">
        <p14:creationId xmlns:p14="http://schemas.microsoft.com/office/powerpoint/2010/main" val="416289889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operation of the </a:t>
            </a:r>
            <a:r>
              <a:rPr lang="en-US" dirty="0" err="1"/>
              <a:t>sar</a:t>
            </a:r>
            <a:r>
              <a:rPr lang="en-US" dirty="0"/>
              <a:t> ADC</a:t>
            </a:r>
            <a:endParaRPr kumimoji="1" lang="en-US" dirty="0"/>
          </a:p>
        </p:txBody>
      </p:sp>
      <p:sp>
        <p:nvSpPr>
          <p:cNvPr id="9" name="Content Placeholder 4">
            <a:extLst>
              <a:ext uri="{FF2B5EF4-FFF2-40B4-BE49-F238E27FC236}">
                <a16:creationId xmlns="" xmlns:a16="http://schemas.microsoft.com/office/drawing/2014/main" id="{686FC120-0123-446F-8611-11FAE802FB6D}"/>
              </a:ext>
            </a:extLst>
          </p:cNvPr>
          <p:cNvSpPr>
            <a:spLocks noGrp="1"/>
          </p:cNvSpPr>
          <p:nvPr>
            <p:ph idx="1"/>
          </p:nvPr>
        </p:nvSpPr>
        <p:spPr>
          <a:xfrm>
            <a:off x="468000" y="1424991"/>
            <a:ext cx="5439080" cy="4657685"/>
          </a:xfrm>
        </p:spPr>
        <p:txBody>
          <a:bodyPr/>
          <a:lstStyle/>
          <a:p>
            <a:pPr>
              <a:lnSpc>
                <a:spcPct val="100000"/>
              </a:lnSpc>
            </a:pPr>
            <a:r>
              <a:rPr lang="en-US" dirty="0"/>
              <a:t>The same example as in the slide </a:t>
            </a:r>
            <a:r>
              <a:rPr lang="en-US" dirty="0">
                <a:hlinkClick r:id="rId3" action="ppaction://hlinksldjump"/>
              </a:rPr>
              <a:t>Quantization</a:t>
            </a:r>
            <a:r>
              <a:rPr lang="en-US" dirty="0"/>
              <a:t>.</a:t>
            </a:r>
            <a:br>
              <a:rPr lang="en-US" dirty="0"/>
            </a:br>
            <a:r>
              <a:rPr lang="en-US" dirty="0"/>
              <a:t>Vin = 3.8V, </a:t>
            </a:r>
            <a:r>
              <a:rPr lang="en-US" dirty="0" err="1"/>
              <a:t>Vref</a:t>
            </a:r>
            <a:r>
              <a:rPr lang="en-US" dirty="0"/>
              <a:t> = 8V, 3-bit ADC.</a:t>
            </a:r>
          </a:p>
          <a:p>
            <a:pPr>
              <a:lnSpc>
                <a:spcPct val="100000"/>
              </a:lnSpc>
            </a:pPr>
            <a:r>
              <a:rPr lang="en-US" dirty="0"/>
              <a:t>On the first clock cycle (Clk0):</a:t>
            </a:r>
          </a:p>
          <a:p>
            <a:pPr lvl="1">
              <a:lnSpc>
                <a:spcPct val="100000"/>
              </a:lnSpc>
            </a:pPr>
            <a:r>
              <a:rPr lang="en-US" dirty="0"/>
              <a:t>The SAR consists of a Shift Register (top) and a register holding the partial results (bottom). </a:t>
            </a:r>
          </a:p>
          <a:p>
            <a:pPr lvl="1">
              <a:lnSpc>
                <a:spcPct val="100000"/>
              </a:lnSpc>
            </a:pPr>
            <a:r>
              <a:rPr lang="en-US" dirty="0"/>
              <a:t>The start input of SAR is 1, this sets the first bit of the Shift Register in the SAR.</a:t>
            </a:r>
          </a:p>
          <a:p>
            <a:pPr lvl="1">
              <a:lnSpc>
                <a:spcPct val="100000"/>
              </a:lnSpc>
            </a:pPr>
            <a:r>
              <a:rPr lang="en-US" dirty="0"/>
              <a:t>The bit of the shift-register that is set, is used to compose the current reference value.</a:t>
            </a:r>
          </a:p>
          <a:p>
            <a:pPr lvl="1">
              <a:lnSpc>
                <a:spcPct val="100000"/>
              </a:lnSpc>
            </a:pPr>
            <a:r>
              <a:rPr lang="en-US" dirty="0"/>
              <a:t>The output 100 of the SAR is converted by the DAC to 4V, producing a 3.5V reference.</a:t>
            </a:r>
          </a:p>
          <a:p>
            <a:pPr lvl="1">
              <a:lnSpc>
                <a:spcPct val="100000"/>
              </a:lnSpc>
            </a:pPr>
            <a:r>
              <a:rPr lang="en-US" dirty="0"/>
              <a:t>The 3.8V input is compared to the 3.5V reference producing a 1 at the output of the comparator. </a:t>
            </a:r>
          </a:p>
          <a:p>
            <a:pPr marL="0" lvl="1" indent="0">
              <a:lnSpc>
                <a:spcPct val="100000"/>
              </a:lnSpc>
              <a:buNone/>
            </a:pPr>
            <a:r>
              <a:rPr lang="en-US" dirty="0"/>
              <a:t>This is the </a:t>
            </a:r>
            <a:r>
              <a:rPr lang="en-US" dirty="0" err="1"/>
              <a:t>MSb</a:t>
            </a:r>
            <a:r>
              <a:rPr lang="en-US" dirty="0"/>
              <a:t> of the result that is latched in the SAR at the start of Clk1.</a:t>
            </a:r>
            <a:br>
              <a:rPr lang="en-US" dirty="0"/>
            </a:br>
            <a:endParaRPr lang="en-US" dirty="0"/>
          </a:p>
        </p:txBody>
      </p:sp>
      <p:pic>
        <p:nvPicPr>
          <p:cNvPr id="8" name="Picture 7">
            <a:extLst>
              <a:ext uri="{FF2B5EF4-FFF2-40B4-BE49-F238E27FC236}">
                <a16:creationId xmlns="" xmlns:a16="http://schemas.microsoft.com/office/drawing/2014/main" id="{70B2A969-2372-492F-BFAB-DEC3298FEFF7}"/>
              </a:ext>
            </a:extLst>
          </p:cNvPr>
          <p:cNvPicPr>
            <a:picLocks noChangeAspect="1"/>
          </p:cNvPicPr>
          <p:nvPr/>
        </p:nvPicPr>
        <p:blipFill>
          <a:blip r:embed="rId4"/>
          <a:stretch>
            <a:fillRect/>
          </a:stretch>
        </p:blipFill>
        <p:spPr>
          <a:xfrm>
            <a:off x="5923015" y="1424991"/>
            <a:ext cx="5909081" cy="4083722"/>
          </a:xfrm>
          <a:prstGeom prst="rect">
            <a:avLst/>
          </a:prstGeom>
        </p:spPr>
      </p:pic>
      <p:sp>
        <p:nvSpPr>
          <p:cNvPr id="10" name="TextBox 9">
            <a:extLst>
              <a:ext uri="{FF2B5EF4-FFF2-40B4-BE49-F238E27FC236}">
                <a16:creationId xmlns="" xmlns:a16="http://schemas.microsoft.com/office/drawing/2014/main" id="{0172D960-9027-4C91-A102-E6600E3AF6CA}"/>
              </a:ext>
            </a:extLst>
          </p:cNvPr>
          <p:cNvSpPr txBox="1"/>
          <p:nvPr/>
        </p:nvSpPr>
        <p:spPr>
          <a:xfrm>
            <a:off x="10062350" y="5685270"/>
            <a:ext cx="1428340" cy="307777"/>
          </a:xfrm>
          <a:prstGeom prst="rect">
            <a:avLst/>
          </a:prstGeom>
          <a:noFill/>
        </p:spPr>
        <p:txBody>
          <a:bodyPr wrap="none" rtlCol="0">
            <a:spAutoFit/>
          </a:bodyPr>
          <a:lstStyle/>
          <a:p>
            <a:r>
              <a:rPr lang="en-US" sz="1400" dirty="0"/>
              <a:t>source: Authors</a:t>
            </a:r>
            <a:endParaRPr lang="pt-BR" sz="1400" dirty="0"/>
          </a:p>
        </p:txBody>
      </p:sp>
    </p:spTree>
    <p:extLst>
      <p:ext uri="{BB962C8B-B14F-4D97-AF65-F5344CB8AC3E}">
        <p14:creationId xmlns:p14="http://schemas.microsoft.com/office/powerpoint/2010/main" val="131485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Medical Equipment</a:t>
            </a:r>
            <a:endParaRPr kumimoji="1" lang="en-US" dirty="0"/>
          </a:p>
        </p:txBody>
      </p:sp>
      <p:sp>
        <p:nvSpPr>
          <p:cNvPr id="4" name="コンテンツ プレースホルダー 3"/>
          <p:cNvSpPr>
            <a:spLocks noGrp="1"/>
          </p:cNvSpPr>
          <p:nvPr>
            <p:ph idx="1"/>
          </p:nvPr>
        </p:nvSpPr>
        <p:spPr>
          <a:xfrm>
            <a:off x="468000" y="1424991"/>
            <a:ext cx="11244574" cy="2211375"/>
          </a:xfrm>
        </p:spPr>
        <p:txBody>
          <a:bodyPr/>
          <a:lstStyle/>
          <a:p>
            <a:pPr lvl="1">
              <a:lnSpc>
                <a:spcPct val="150000"/>
              </a:lnSpc>
            </a:pPr>
            <a:r>
              <a:rPr lang="en-US" dirty="0"/>
              <a:t>CT Scanners</a:t>
            </a:r>
          </a:p>
          <a:p>
            <a:pPr lvl="1">
              <a:lnSpc>
                <a:spcPct val="150000"/>
              </a:lnSpc>
            </a:pPr>
            <a:r>
              <a:rPr lang="en-US" dirty="0"/>
              <a:t>ECG (Electrocardiogram)</a:t>
            </a:r>
          </a:p>
          <a:p>
            <a:pPr lvl="1">
              <a:lnSpc>
                <a:spcPct val="150000"/>
              </a:lnSpc>
            </a:pPr>
            <a:r>
              <a:rPr lang="en-US" dirty="0"/>
              <a:t>Blood Glucose Monitor</a:t>
            </a:r>
          </a:p>
          <a:p>
            <a:pPr lvl="1">
              <a:lnSpc>
                <a:spcPct val="150000"/>
              </a:lnSpc>
            </a:pPr>
            <a:r>
              <a:rPr lang="en-US" dirty="0"/>
              <a:t>Blood Pressure Monitor</a:t>
            </a:r>
          </a:p>
          <a:p>
            <a:pPr lvl="1">
              <a:lnSpc>
                <a:spcPct val="150000"/>
              </a:lnSpc>
            </a:pPr>
            <a:r>
              <a:rPr lang="en-US" dirty="0"/>
              <a:t>Body Composition Analyzer</a:t>
            </a:r>
          </a:p>
        </p:txBody>
      </p:sp>
      <p:pic>
        <p:nvPicPr>
          <p:cNvPr id="6" name="Picture 5">
            <a:extLst>
              <a:ext uri="{FF2B5EF4-FFF2-40B4-BE49-F238E27FC236}">
                <a16:creationId xmlns="" xmlns:a16="http://schemas.microsoft.com/office/drawing/2014/main" id="{1ADF77F1-2DE8-4157-8D63-669909B23029}"/>
              </a:ext>
            </a:extLst>
          </p:cNvPr>
          <p:cNvPicPr>
            <a:picLocks noChangeAspect="1"/>
          </p:cNvPicPr>
          <p:nvPr/>
        </p:nvPicPr>
        <p:blipFill>
          <a:blip r:embed="rId3"/>
          <a:stretch>
            <a:fillRect/>
          </a:stretch>
        </p:blipFill>
        <p:spPr>
          <a:xfrm>
            <a:off x="4434644" y="2060848"/>
            <a:ext cx="7305751" cy="3819834"/>
          </a:xfrm>
          <a:prstGeom prst="rect">
            <a:avLst/>
          </a:prstGeom>
        </p:spPr>
      </p:pic>
      <p:sp>
        <p:nvSpPr>
          <p:cNvPr id="7" name="TextBox 6">
            <a:extLst>
              <a:ext uri="{FF2B5EF4-FFF2-40B4-BE49-F238E27FC236}">
                <a16:creationId xmlns="" xmlns:a16="http://schemas.microsoft.com/office/drawing/2014/main" id="{BC1D1289-0862-4825-91BD-95993A16192F}"/>
              </a:ext>
            </a:extLst>
          </p:cNvPr>
          <p:cNvSpPr txBox="1"/>
          <p:nvPr/>
        </p:nvSpPr>
        <p:spPr>
          <a:xfrm>
            <a:off x="10241220" y="5909191"/>
            <a:ext cx="1527982" cy="307777"/>
          </a:xfrm>
          <a:prstGeom prst="rect">
            <a:avLst/>
          </a:prstGeom>
          <a:noFill/>
        </p:spPr>
        <p:txBody>
          <a:bodyPr wrap="none" rtlCol="0">
            <a:spAutoFit/>
          </a:bodyPr>
          <a:lstStyle/>
          <a:p>
            <a:r>
              <a:rPr lang="en-US" sz="1400" dirty="0"/>
              <a:t>source: Renesas</a:t>
            </a:r>
            <a:endParaRPr lang="pt-BR" sz="1400" dirty="0"/>
          </a:p>
        </p:txBody>
      </p:sp>
    </p:spTree>
    <p:extLst>
      <p:ext uri="{BB962C8B-B14F-4D97-AF65-F5344CB8AC3E}">
        <p14:creationId xmlns:p14="http://schemas.microsoft.com/office/powerpoint/2010/main" val="10067869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operation of the </a:t>
            </a:r>
            <a:r>
              <a:rPr lang="en-US" dirty="0" err="1"/>
              <a:t>sar</a:t>
            </a:r>
            <a:r>
              <a:rPr lang="en-US" dirty="0"/>
              <a:t> ADC</a:t>
            </a:r>
            <a:endParaRPr kumimoji="1" lang="en-US" dirty="0"/>
          </a:p>
        </p:txBody>
      </p:sp>
      <p:sp>
        <p:nvSpPr>
          <p:cNvPr id="9" name="Content Placeholder 4">
            <a:extLst>
              <a:ext uri="{FF2B5EF4-FFF2-40B4-BE49-F238E27FC236}">
                <a16:creationId xmlns="" xmlns:a16="http://schemas.microsoft.com/office/drawing/2014/main" id="{686FC120-0123-446F-8611-11FAE802FB6D}"/>
              </a:ext>
            </a:extLst>
          </p:cNvPr>
          <p:cNvSpPr>
            <a:spLocks noGrp="1"/>
          </p:cNvSpPr>
          <p:nvPr>
            <p:ph idx="1"/>
          </p:nvPr>
        </p:nvSpPr>
        <p:spPr>
          <a:xfrm>
            <a:off x="468000" y="1424991"/>
            <a:ext cx="4691896" cy="4555093"/>
          </a:xfrm>
        </p:spPr>
        <p:txBody>
          <a:bodyPr/>
          <a:lstStyle/>
          <a:p>
            <a:pPr>
              <a:lnSpc>
                <a:spcPct val="100000"/>
              </a:lnSpc>
            </a:pPr>
            <a:r>
              <a:rPr lang="en-US" dirty="0"/>
              <a:t>On the second clock cycle (Clk1):</a:t>
            </a:r>
          </a:p>
          <a:p>
            <a:pPr lvl="1">
              <a:lnSpc>
                <a:spcPct val="100000"/>
              </a:lnSpc>
            </a:pPr>
            <a:r>
              <a:rPr lang="en-US" dirty="0"/>
              <a:t>The start input of SAR is 0.</a:t>
            </a:r>
          </a:p>
          <a:p>
            <a:pPr lvl="1">
              <a:lnSpc>
                <a:spcPct val="100000"/>
              </a:lnSpc>
            </a:pPr>
            <a:r>
              <a:rPr lang="en-US" dirty="0"/>
              <a:t>The SARs Shift Register shifted the 1 bit to the next position.</a:t>
            </a:r>
          </a:p>
          <a:p>
            <a:pPr lvl="1">
              <a:lnSpc>
                <a:spcPct val="100000"/>
              </a:lnSpc>
            </a:pPr>
            <a:r>
              <a:rPr lang="en-US" dirty="0"/>
              <a:t>The partial result register holds a 1 at b2 that was latched at the start of the cycle, while b1 holds a 1 from the middle bit of </a:t>
            </a:r>
            <a:br>
              <a:rPr lang="en-US" dirty="0"/>
            </a:br>
            <a:r>
              <a:rPr lang="en-US" dirty="0"/>
              <a:t>the shift-register.</a:t>
            </a:r>
          </a:p>
          <a:p>
            <a:pPr lvl="1">
              <a:lnSpc>
                <a:spcPct val="100000"/>
              </a:lnSpc>
            </a:pPr>
            <a:r>
              <a:rPr lang="en-US" dirty="0"/>
              <a:t>The output 110 of the SAR is converted by</a:t>
            </a:r>
            <a:br>
              <a:rPr lang="en-US" dirty="0"/>
            </a:br>
            <a:r>
              <a:rPr lang="en-US" dirty="0"/>
              <a:t>the DAC to 6V, producing a 5.5V reference.</a:t>
            </a:r>
          </a:p>
          <a:p>
            <a:pPr lvl="1">
              <a:lnSpc>
                <a:spcPct val="100000"/>
              </a:lnSpc>
            </a:pPr>
            <a:r>
              <a:rPr lang="en-US" dirty="0"/>
              <a:t>The 3.8V input is compared to the 5.5V reference</a:t>
            </a:r>
            <a:br>
              <a:rPr lang="en-US" dirty="0"/>
            </a:br>
            <a:r>
              <a:rPr lang="en-US" dirty="0"/>
              <a:t>producing a 0 at the output of the comparator.</a:t>
            </a:r>
          </a:p>
          <a:p>
            <a:pPr marL="0" lvl="1" indent="0">
              <a:lnSpc>
                <a:spcPct val="100000"/>
              </a:lnSpc>
              <a:buNone/>
            </a:pPr>
            <a:r>
              <a:rPr lang="en-US" dirty="0"/>
              <a:t>This is the next bit of the result that is latched in the SAR at the start of Clk2.</a:t>
            </a:r>
            <a:br>
              <a:rPr lang="en-US" dirty="0"/>
            </a:br>
            <a:r>
              <a:rPr lang="en-US" dirty="0"/>
              <a:t/>
            </a:r>
            <a:br>
              <a:rPr lang="en-US" dirty="0"/>
            </a:br>
            <a:endParaRPr lang="en-US" dirty="0"/>
          </a:p>
        </p:txBody>
      </p:sp>
      <p:sp>
        <p:nvSpPr>
          <p:cNvPr id="10" name="TextBox 9">
            <a:extLst>
              <a:ext uri="{FF2B5EF4-FFF2-40B4-BE49-F238E27FC236}">
                <a16:creationId xmlns="" xmlns:a16="http://schemas.microsoft.com/office/drawing/2014/main" id="{0172D960-9027-4C91-A102-E6600E3AF6CA}"/>
              </a:ext>
            </a:extLst>
          </p:cNvPr>
          <p:cNvSpPr txBox="1"/>
          <p:nvPr/>
        </p:nvSpPr>
        <p:spPr>
          <a:xfrm>
            <a:off x="10062350" y="5685270"/>
            <a:ext cx="1428340" cy="307777"/>
          </a:xfrm>
          <a:prstGeom prst="rect">
            <a:avLst/>
          </a:prstGeom>
          <a:noFill/>
        </p:spPr>
        <p:txBody>
          <a:bodyPr wrap="none" rtlCol="0">
            <a:spAutoFit/>
          </a:bodyPr>
          <a:lstStyle/>
          <a:p>
            <a:r>
              <a:rPr lang="en-US" sz="1400" dirty="0"/>
              <a:t>source: Authors</a:t>
            </a:r>
            <a:endParaRPr lang="pt-BR" sz="1400" dirty="0"/>
          </a:p>
        </p:txBody>
      </p:sp>
      <p:pic>
        <p:nvPicPr>
          <p:cNvPr id="6" name="Picture 5">
            <a:extLst>
              <a:ext uri="{FF2B5EF4-FFF2-40B4-BE49-F238E27FC236}">
                <a16:creationId xmlns="" xmlns:a16="http://schemas.microsoft.com/office/drawing/2014/main" id="{B258A2B4-5AB3-4AC1-AAB4-D9B13A78D2E2}"/>
              </a:ext>
            </a:extLst>
          </p:cNvPr>
          <p:cNvPicPr>
            <a:picLocks noChangeAspect="1"/>
          </p:cNvPicPr>
          <p:nvPr/>
        </p:nvPicPr>
        <p:blipFill>
          <a:blip r:embed="rId3"/>
          <a:stretch>
            <a:fillRect/>
          </a:stretch>
        </p:blipFill>
        <p:spPr>
          <a:xfrm>
            <a:off x="5019323" y="730513"/>
            <a:ext cx="6704677" cy="4633553"/>
          </a:xfrm>
          <a:prstGeom prst="rect">
            <a:avLst/>
          </a:prstGeom>
        </p:spPr>
      </p:pic>
    </p:spTree>
    <p:extLst>
      <p:ext uri="{BB962C8B-B14F-4D97-AF65-F5344CB8AC3E}">
        <p14:creationId xmlns:p14="http://schemas.microsoft.com/office/powerpoint/2010/main" val="366305991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operation of the </a:t>
            </a:r>
            <a:r>
              <a:rPr lang="en-US" dirty="0" err="1"/>
              <a:t>sar</a:t>
            </a:r>
            <a:r>
              <a:rPr lang="en-US" dirty="0"/>
              <a:t> ADC</a:t>
            </a:r>
            <a:endParaRPr kumimoji="1" lang="en-US" dirty="0"/>
          </a:p>
        </p:txBody>
      </p:sp>
      <p:sp>
        <p:nvSpPr>
          <p:cNvPr id="9" name="Content Placeholder 4">
            <a:extLst>
              <a:ext uri="{FF2B5EF4-FFF2-40B4-BE49-F238E27FC236}">
                <a16:creationId xmlns="" xmlns:a16="http://schemas.microsoft.com/office/drawing/2014/main" id="{686FC120-0123-446F-8611-11FAE802FB6D}"/>
              </a:ext>
            </a:extLst>
          </p:cNvPr>
          <p:cNvSpPr>
            <a:spLocks noGrp="1"/>
          </p:cNvSpPr>
          <p:nvPr>
            <p:ph idx="1"/>
          </p:nvPr>
        </p:nvSpPr>
        <p:spPr>
          <a:xfrm>
            <a:off x="468000" y="1424991"/>
            <a:ext cx="4979928" cy="3077766"/>
          </a:xfrm>
        </p:spPr>
        <p:txBody>
          <a:bodyPr/>
          <a:lstStyle/>
          <a:p>
            <a:pPr>
              <a:lnSpc>
                <a:spcPct val="100000"/>
              </a:lnSpc>
            </a:pPr>
            <a:r>
              <a:rPr lang="en-US" dirty="0"/>
              <a:t>On the third clock cycle (Clk2):</a:t>
            </a:r>
          </a:p>
          <a:p>
            <a:pPr lvl="1">
              <a:lnSpc>
                <a:spcPct val="100000"/>
              </a:lnSpc>
            </a:pPr>
            <a:r>
              <a:rPr lang="en-US" dirty="0"/>
              <a:t>The start input of SAR is 0.</a:t>
            </a:r>
          </a:p>
          <a:p>
            <a:pPr lvl="1">
              <a:lnSpc>
                <a:spcPct val="100000"/>
              </a:lnSpc>
            </a:pPr>
            <a:r>
              <a:rPr lang="en-US" dirty="0"/>
              <a:t>The SARs Shift Register shifted the 1 bit to the next position.</a:t>
            </a:r>
          </a:p>
          <a:p>
            <a:pPr lvl="1">
              <a:lnSpc>
                <a:spcPct val="100000"/>
              </a:lnSpc>
            </a:pPr>
            <a:r>
              <a:rPr lang="en-US" dirty="0"/>
              <a:t>The partial result register holds a 10 at b2 b1 from the two previous comparisons, </a:t>
            </a:r>
            <a:br>
              <a:rPr lang="en-US" dirty="0"/>
            </a:br>
            <a:r>
              <a:rPr lang="en-US" dirty="0"/>
              <a:t>while b0 holds a 1 from the last bit of the shift-register.</a:t>
            </a:r>
          </a:p>
          <a:p>
            <a:pPr lvl="1">
              <a:lnSpc>
                <a:spcPct val="100000"/>
              </a:lnSpc>
            </a:pPr>
            <a:r>
              <a:rPr lang="en-US" dirty="0"/>
              <a:t>The output 101 of the SAR is converted by the DAC to 5V, producing a 4.5V reference.</a:t>
            </a:r>
          </a:p>
          <a:p>
            <a:pPr lvl="1">
              <a:lnSpc>
                <a:spcPct val="100000"/>
              </a:lnSpc>
            </a:pPr>
            <a:r>
              <a:rPr lang="en-US" dirty="0"/>
              <a:t>The 3.8V input is compared to the 4.5V reference producing a 0 at the output of the comparator. </a:t>
            </a:r>
          </a:p>
          <a:p>
            <a:pPr marL="0" lvl="1" indent="0">
              <a:lnSpc>
                <a:spcPct val="100000"/>
              </a:lnSpc>
              <a:buNone/>
            </a:pPr>
            <a:r>
              <a:rPr lang="en-US" dirty="0"/>
              <a:t>This is the next bit of the result that is latched in the SAR at the start of the next clock</a:t>
            </a:r>
            <a:br>
              <a:rPr lang="en-US" dirty="0"/>
            </a:br>
            <a:r>
              <a:rPr lang="en-US" dirty="0"/>
              <a:t/>
            </a:r>
            <a:br>
              <a:rPr lang="en-US" dirty="0"/>
            </a:br>
            <a:endParaRPr lang="en-US" dirty="0"/>
          </a:p>
        </p:txBody>
      </p:sp>
      <p:sp>
        <p:nvSpPr>
          <p:cNvPr id="10" name="TextBox 9">
            <a:extLst>
              <a:ext uri="{FF2B5EF4-FFF2-40B4-BE49-F238E27FC236}">
                <a16:creationId xmlns="" xmlns:a16="http://schemas.microsoft.com/office/drawing/2014/main" id="{0172D960-9027-4C91-A102-E6600E3AF6CA}"/>
              </a:ext>
            </a:extLst>
          </p:cNvPr>
          <p:cNvSpPr txBox="1"/>
          <p:nvPr/>
        </p:nvSpPr>
        <p:spPr>
          <a:xfrm>
            <a:off x="10062350" y="5685270"/>
            <a:ext cx="1428340" cy="307777"/>
          </a:xfrm>
          <a:prstGeom prst="rect">
            <a:avLst/>
          </a:prstGeom>
          <a:noFill/>
        </p:spPr>
        <p:txBody>
          <a:bodyPr wrap="none" rtlCol="0">
            <a:spAutoFit/>
          </a:bodyPr>
          <a:lstStyle/>
          <a:p>
            <a:r>
              <a:rPr lang="en-US" sz="1400" dirty="0"/>
              <a:t>source: Authors</a:t>
            </a:r>
            <a:endParaRPr lang="pt-BR" sz="1400" dirty="0"/>
          </a:p>
        </p:txBody>
      </p:sp>
      <p:pic>
        <p:nvPicPr>
          <p:cNvPr id="7" name="Picture 6">
            <a:extLst>
              <a:ext uri="{FF2B5EF4-FFF2-40B4-BE49-F238E27FC236}">
                <a16:creationId xmlns="" xmlns:a16="http://schemas.microsoft.com/office/drawing/2014/main" id="{C9B8FE5B-C994-4712-BF94-83C68526FCA8}"/>
              </a:ext>
            </a:extLst>
          </p:cNvPr>
          <p:cNvPicPr>
            <a:picLocks noChangeAspect="1"/>
          </p:cNvPicPr>
          <p:nvPr/>
        </p:nvPicPr>
        <p:blipFill>
          <a:blip r:embed="rId3"/>
          <a:stretch>
            <a:fillRect/>
          </a:stretch>
        </p:blipFill>
        <p:spPr>
          <a:xfrm>
            <a:off x="5618744" y="1346881"/>
            <a:ext cx="6277579" cy="4338389"/>
          </a:xfrm>
          <a:prstGeom prst="rect">
            <a:avLst/>
          </a:prstGeom>
        </p:spPr>
      </p:pic>
    </p:spTree>
    <p:extLst>
      <p:ext uri="{BB962C8B-B14F-4D97-AF65-F5344CB8AC3E}">
        <p14:creationId xmlns:p14="http://schemas.microsoft.com/office/powerpoint/2010/main" val="345582919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operation of the </a:t>
            </a:r>
            <a:r>
              <a:rPr lang="en-US" dirty="0" err="1"/>
              <a:t>sar</a:t>
            </a:r>
            <a:r>
              <a:rPr lang="en-US" dirty="0"/>
              <a:t> ADC</a:t>
            </a:r>
            <a:endParaRPr kumimoji="1" lang="en-US" dirty="0"/>
          </a:p>
        </p:txBody>
      </p:sp>
      <p:sp>
        <p:nvSpPr>
          <p:cNvPr id="9" name="Content Placeholder 4">
            <a:extLst>
              <a:ext uri="{FF2B5EF4-FFF2-40B4-BE49-F238E27FC236}">
                <a16:creationId xmlns="" xmlns:a16="http://schemas.microsoft.com/office/drawing/2014/main" id="{686FC120-0123-446F-8611-11FAE802FB6D}"/>
              </a:ext>
            </a:extLst>
          </p:cNvPr>
          <p:cNvSpPr>
            <a:spLocks noGrp="1"/>
          </p:cNvSpPr>
          <p:nvPr>
            <p:ph idx="1"/>
          </p:nvPr>
        </p:nvSpPr>
        <p:spPr>
          <a:xfrm>
            <a:off x="468000" y="1424991"/>
            <a:ext cx="4979928" cy="3114186"/>
          </a:xfrm>
        </p:spPr>
        <p:txBody>
          <a:bodyPr/>
          <a:lstStyle/>
          <a:p>
            <a:pPr>
              <a:lnSpc>
                <a:spcPct val="150000"/>
              </a:lnSpc>
            </a:pPr>
            <a:r>
              <a:rPr lang="en-US" dirty="0"/>
              <a:t>On the next clock cycle the result is available.</a:t>
            </a:r>
          </a:p>
          <a:p>
            <a:pPr lvl="1">
              <a:lnSpc>
                <a:spcPct val="150000"/>
              </a:lnSpc>
            </a:pPr>
            <a:r>
              <a:rPr lang="en-US" dirty="0"/>
              <a:t>The last bit of the shift-register is shifted out to EOC (end-of-conversion).</a:t>
            </a:r>
          </a:p>
          <a:p>
            <a:pPr lvl="1">
              <a:lnSpc>
                <a:spcPct val="150000"/>
              </a:lnSpc>
            </a:pPr>
            <a:r>
              <a:rPr lang="en-US" dirty="0"/>
              <a:t>The result of the conversion is presented at b2 b1 b0 that hold the results of the three previous comparisons.</a:t>
            </a:r>
            <a:br>
              <a:rPr lang="en-US" dirty="0"/>
            </a:br>
            <a:r>
              <a:rPr lang="en-US" dirty="0"/>
              <a:t/>
            </a:r>
            <a:br>
              <a:rPr lang="en-US" dirty="0"/>
            </a:br>
            <a:endParaRPr lang="en-US" dirty="0"/>
          </a:p>
        </p:txBody>
      </p:sp>
      <p:sp>
        <p:nvSpPr>
          <p:cNvPr id="10" name="TextBox 9">
            <a:extLst>
              <a:ext uri="{FF2B5EF4-FFF2-40B4-BE49-F238E27FC236}">
                <a16:creationId xmlns="" xmlns:a16="http://schemas.microsoft.com/office/drawing/2014/main" id="{0172D960-9027-4C91-A102-E6600E3AF6CA}"/>
              </a:ext>
            </a:extLst>
          </p:cNvPr>
          <p:cNvSpPr txBox="1"/>
          <p:nvPr/>
        </p:nvSpPr>
        <p:spPr>
          <a:xfrm>
            <a:off x="10062350" y="5685270"/>
            <a:ext cx="1428340" cy="307777"/>
          </a:xfrm>
          <a:prstGeom prst="rect">
            <a:avLst/>
          </a:prstGeom>
          <a:noFill/>
        </p:spPr>
        <p:txBody>
          <a:bodyPr wrap="none" rtlCol="0">
            <a:spAutoFit/>
          </a:bodyPr>
          <a:lstStyle/>
          <a:p>
            <a:r>
              <a:rPr lang="en-US" sz="1400" dirty="0"/>
              <a:t>source: Authors</a:t>
            </a:r>
            <a:endParaRPr lang="pt-BR" sz="1400" dirty="0"/>
          </a:p>
        </p:txBody>
      </p:sp>
      <p:pic>
        <p:nvPicPr>
          <p:cNvPr id="6" name="Picture 5">
            <a:extLst>
              <a:ext uri="{FF2B5EF4-FFF2-40B4-BE49-F238E27FC236}">
                <a16:creationId xmlns="" xmlns:a16="http://schemas.microsoft.com/office/drawing/2014/main" id="{17D6E95F-30F2-480B-856B-04F541A57E74}"/>
              </a:ext>
            </a:extLst>
          </p:cNvPr>
          <p:cNvPicPr>
            <a:picLocks noChangeAspect="1"/>
          </p:cNvPicPr>
          <p:nvPr/>
        </p:nvPicPr>
        <p:blipFill>
          <a:blip r:embed="rId3"/>
          <a:stretch>
            <a:fillRect/>
          </a:stretch>
        </p:blipFill>
        <p:spPr>
          <a:xfrm>
            <a:off x="5703708" y="1502786"/>
            <a:ext cx="6020292" cy="3852428"/>
          </a:xfrm>
          <a:prstGeom prst="rect">
            <a:avLst/>
          </a:prstGeom>
        </p:spPr>
      </p:pic>
    </p:spTree>
    <p:extLst>
      <p:ext uri="{BB962C8B-B14F-4D97-AF65-F5344CB8AC3E}">
        <p14:creationId xmlns:p14="http://schemas.microsoft.com/office/powerpoint/2010/main" val="267870576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digital To analog conversion</a:t>
            </a:r>
            <a:endParaRPr kumimoji="1" lang="en-US" dirty="0"/>
          </a:p>
        </p:txBody>
      </p:sp>
      <p:sp>
        <p:nvSpPr>
          <p:cNvPr id="9" name="Content Placeholder 4">
            <a:extLst>
              <a:ext uri="{FF2B5EF4-FFF2-40B4-BE49-F238E27FC236}">
                <a16:creationId xmlns="" xmlns:a16="http://schemas.microsoft.com/office/drawing/2014/main" id="{686FC120-0123-446F-8611-11FAE802FB6D}"/>
              </a:ext>
            </a:extLst>
          </p:cNvPr>
          <p:cNvSpPr>
            <a:spLocks noGrp="1"/>
          </p:cNvSpPr>
          <p:nvPr>
            <p:ph idx="1"/>
          </p:nvPr>
        </p:nvSpPr>
        <p:spPr>
          <a:xfrm>
            <a:off x="468000" y="1424991"/>
            <a:ext cx="11172616" cy="3791294"/>
          </a:xfrm>
        </p:spPr>
        <p:txBody>
          <a:bodyPr/>
          <a:lstStyle/>
          <a:p>
            <a:pPr>
              <a:lnSpc>
                <a:spcPct val="150000"/>
              </a:lnSpc>
            </a:pPr>
            <a:r>
              <a:rPr lang="en-US" dirty="0"/>
              <a:t>The Digital to Analog Converter (DAC) performs the opposite conversion of the ADC, i.e. it converts a digital value into the corresponding analog value according to the formula:</a:t>
            </a:r>
          </a:p>
          <a:p>
            <a:pPr>
              <a:lnSpc>
                <a:spcPct val="150000"/>
              </a:lnSpc>
            </a:pPr>
            <a:endParaRPr lang="en-US" dirty="0"/>
          </a:p>
          <a:p>
            <a:pPr>
              <a:lnSpc>
                <a:spcPct val="150000"/>
              </a:lnSpc>
            </a:pPr>
            <a:endParaRPr lang="en-US" dirty="0"/>
          </a:p>
          <a:p>
            <a:pPr>
              <a:lnSpc>
                <a:spcPct val="150000"/>
              </a:lnSpc>
            </a:pPr>
            <a:endParaRPr lang="en-US" dirty="0"/>
          </a:p>
          <a:p>
            <a:pPr>
              <a:lnSpc>
                <a:spcPct val="150000"/>
              </a:lnSpc>
            </a:pPr>
            <a:r>
              <a:rPr lang="en-US" dirty="0"/>
              <a:t>for an N-bit DAC whose input value is </a:t>
            </a:r>
            <a:r>
              <a:rPr lang="en-US" i="1" dirty="0"/>
              <a:t>Digital Value</a:t>
            </a:r>
            <a:r>
              <a:rPr lang="en-US" dirty="0"/>
              <a:t> and its analog reference voltage is </a:t>
            </a:r>
            <a:r>
              <a:rPr lang="en-US" dirty="0" err="1"/>
              <a:t>V</a:t>
            </a:r>
            <a:r>
              <a:rPr lang="en-US" baseline="-25000" dirty="0" err="1"/>
              <a:t>ref</a:t>
            </a:r>
            <a:r>
              <a:rPr lang="en-US" dirty="0"/>
              <a:t> </a:t>
            </a:r>
          </a:p>
          <a:p>
            <a:pPr marL="0" lvl="1" indent="0">
              <a:lnSpc>
                <a:spcPct val="150000"/>
              </a:lnSpc>
              <a:buNone/>
            </a:pPr>
            <a:r>
              <a:rPr lang="en-US" dirty="0"/>
              <a:t/>
            </a:r>
            <a:br>
              <a:rPr lang="en-US" dirty="0"/>
            </a:br>
            <a:r>
              <a:rPr lang="en-US" dirty="0"/>
              <a:t/>
            </a:r>
            <a:br>
              <a:rPr lang="en-US" dirty="0"/>
            </a:br>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 xmlns:a16="http://schemas.microsoft.com/office/drawing/2014/main" id="{9D342574-023A-4BFB-BF58-D3CC233DE51B}"/>
                  </a:ext>
                </a:extLst>
              </p:cNvPr>
              <p:cNvSpPr txBox="1"/>
              <p:nvPr/>
            </p:nvSpPr>
            <p:spPr>
              <a:xfrm>
                <a:off x="3719736" y="2708920"/>
                <a:ext cx="4160498" cy="5241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𝐴𝑛𝑎𝑙𝑜𝑔</m:t>
                      </m:r>
                      <m:r>
                        <a:rPr lang="en-US" b="0" i="1" smtClean="0">
                          <a:latin typeface="Cambria Math" panose="02040503050406030204" pitchFamily="18" charset="0"/>
                        </a:rPr>
                        <m:t> </m:t>
                      </m:r>
                      <m:r>
                        <a:rPr lang="en-US" b="0" i="1" smtClean="0">
                          <a:latin typeface="Cambria Math" panose="02040503050406030204" pitchFamily="18" charset="0"/>
                        </a:rPr>
                        <m:t>𝑜𝑢𝑡𝑝𝑢𝑡</m:t>
                      </m:r>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𝑉</m:t>
                          </m:r>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𝐷𝑖𝑔𝑖𝑡𝑎𝑙</m:t>
                          </m:r>
                          <m:r>
                            <a:rPr lang="en-US" b="0" i="1" smtClean="0">
                              <a:latin typeface="Cambria Math" panose="02040503050406030204" pitchFamily="18" charset="0"/>
                            </a:rPr>
                            <m:t> </m:t>
                          </m:r>
                          <m:r>
                            <a:rPr lang="en-US" b="0" i="1" smtClean="0">
                              <a:latin typeface="Cambria Math" panose="02040503050406030204" pitchFamily="18" charset="0"/>
                            </a:rPr>
                            <m:t>𝑉𝑎𝑙𝑢𝑒</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𝑁</m:t>
                              </m:r>
                            </m:sup>
                          </m:sSup>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𝑟𝑒𝑓</m:t>
                          </m:r>
                        </m:sub>
                      </m:sSub>
                    </m:oMath>
                  </m:oMathPara>
                </a14:m>
                <a:endParaRPr lang="pt-BR" dirty="0"/>
              </a:p>
            </p:txBody>
          </p:sp>
        </mc:Choice>
        <mc:Fallback xmlns="">
          <p:sp>
            <p:nvSpPr>
              <p:cNvPr id="7" name="TextBox 6">
                <a:extLst>
                  <a:ext uri="{FF2B5EF4-FFF2-40B4-BE49-F238E27FC236}">
                    <a16:creationId xmlns:a16="http://schemas.microsoft.com/office/drawing/2014/main" id="{9D342574-023A-4BFB-BF58-D3CC233DE51B}"/>
                  </a:ext>
                </a:extLst>
              </p:cNvPr>
              <p:cNvSpPr txBox="1">
                <a:spLocks noRot="1" noChangeAspect="1" noMove="1" noResize="1" noEditPoints="1" noAdjustHandles="1" noChangeArrowheads="1" noChangeShapeType="1" noTextEdit="1"/>
              </p:cNvSpPr>
              <p:nvPr/>
            </p:nvSpPr>
            <p:spPr>
              <a:xfrm>
                <a:off x="3719736" y="2708920"/>
                <a:ext cx="4160498" cy="524118"/>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6213743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digital To analog conversion</a:t>
            </a:r>
            <a:endParaRPr kumimoji="1" lang="en-US" dirty="0"/>
          </a:p>
        </p:txBody>
      </p:sp>
      <p:sp>
        <p:nvSpPr>
          <p:cNvPr id="9" name="Content Placeholder 4">
            <a:extLst>
              <a:ext uri="{FF2B5EF4-FFF2-40B4-BE49-F238E27FC236}">
                <a16:creationId xmlns="" xmlns:a16="http://schemas.microsoft.com/office/drawing/2014/main" id="{686FC120-0123-446F-8611-11FAE802FB6D}"/>
              </a:ext>
            </a:extLst>
          </p:cNvPr>
          <p:cNvSpPr>
            <a:spLocks noGrp="1"/>
          </p:cNvSpPr>
          <p:nvPr>
            <p:ph idx="1"/>
          </p:nvPr>
        </p:nvSpPr>
        <p:spPr>
          <a:xfrm>
            <a:off x="468000" y="1424991"/>
            <a:ext cx="11172616" cy="5781583"/>
          </a:xfrm>
        </p:spPr>
        <p:txBody>
          <a:bodyPr/>
          <a:lstStyle/>
          <a:p>
            <a:pPr>
              <a:lnSpc>
                <a:spcPct val="150000"/>
              </a:lnSpc>
            </a:pPr>
            <a:r>
              <a:rPr lang="en-US" dirty="0"/>
              <a:t>The schematics symbol for a DAC is:</a:t>
            </a:r>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a:p>
            <a:pPr>
              <a:lnSpc>
                <a:spcPct val="150000"/>
              </a:lnSpc>
            </a:pPr>
            <a:r>
              <a:rPr lang="en-US" dirty="0"/>
              <a:t>The number of digital input lines is N for an N-bit DAC.</a:t>
            </a:r>
          </a:p>
          <a:p>
            <a:pPr marL="0" lvl="1" indent="0">
              <a:lnSpc>
                <a:spcPct val="150000"/>
              </a:lnSpc>
              <a:buNone/>
            </a:pPr>
            <a:r>
              <a:rPr lang="en-US" dirty="0"/>
              <a:t/>
            </a:r>
            <a:br>
              <a:rPr lang="en-US" dirty="0"/>
            </a:br>
            <a:r>
              <a:rPr lang="en-US" dirty="0"/>
              <a:t/>
            </a:r>
            <a:br>
              <a:rPr lang="en-US" dirty="0"/>
            </a:br>
            <a:endParaRPr lang="en-US" dirty="0"/>
          </a:p>
        </p:txBody>
      </p:sp>
      <p:pic>
        <p:nvPicPr>
          <p:cNvPr id="5" name="Picture 4">
            <a:extLst>
              <a:ext uri="{FF2B5EF4-FFF2-40B4-BE49-F238E27FC236}">
                <a16:creationId xmlns="" xmlns:a16="http://schemas.microsoft.com/office/drawing/2014/main" id="{EFBCF7CF-0132-428E-8A57-1AAAF754BC51}"/>
              </a:ext>
            </a:extLst>
          </p:cNvPr>
          <p:cNvPicPr>
            <a:picLocks noChangeAspect="1"/>
          </p:cNvPicPr>
          <p:nvPr/>
        </p:nvPicPr>
        <p:blipFill>
          <a:blip r:embed="rId3"/>
          <a:stretch>
            <a:fillRect/>
          </a:stretch>
        </p:blipFill>
        <p:spPr>
          <a:xfrm>
            <a:off x="1991544" y="1734538"/>
            <a:ext cx="6096518" cy="3388924"/>
          </a:xfrm>
          <a:prstGeom prst="rect">
            <a:avLst/>
          </a:prstGeom>
        </p:spPr>
      </p:pic>
      <p:sp>
        <p:nvSpPr>
          <p:cNvPr id="6" name="TextBox 5">
            <a:extLst>
              <a:ext uri="{FF2B5EF4-FFF2-40B4-BE49-F238E27FC236}">
                <a16:creationId xmlns="" xmlns:a16="http://schemas.microsoft.com/office/drawing/2014/main" id="{C566B56B-EDD2-4336-80DD-FC10A57B814E}"/>
              </a:ext>
            </a:extLst>
          </p:cNvPr>
          <p:cNvSpPr txBox="1"/>
          <p:nvPr/>
        </p:nvSpPr>
        <p:spPr>
          <a:xfrm>
            <a:off x="9936267" y="5888687"/>
            <a:ext cx="1428340" cy="307777"/>
          </a:xfrm>
          <a:prstGeom prst="rect">
            <a:avLst/>
          </a:prstGeom>
          <a:noFill/>
        </p:spPr>
        <p:txBody>
          <a:bodyPr wrap="none" rtlCol="0">
            <a:spAutoFit/>
          </a:bodyPr>
          <a:lstStyle/>
          <a:p>
            <a:r>
              <a:rPr lang="en-US" sz="1400" dirty="0"/>
              <a:t>source: Authors</a:t>
            </a:r>
            <a:endParaRPr lang="pt-BR" sz="1400" dirty="0"/>
          </a:p>
        </p:txBody>
      </p:sp>
    </p:spTree>
    <p:extLst>
      <p:ext uri="{BB962C8B-B14F-4D97-AF65-F5344CB8AC3E}">
        <p14:creationId xmlns:p14="http://schemas.microsoft.com/office/powerpoint/2010/main" val="42606281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single-bit digital to analog converter</a:t>
            </a:r>
            <a:endParaRPr kumimoji="1" lang="en-US" dirty="0"/>
          </a:p>
        </p:txBody>
      </p:sp>
      <p:sp>
        <p:nvSpPr>
          <p:cNvPr id="9" name="Content Placeholder 4">
            <a:extLst>
              <a:ext uri="{FF2B5EF4-FFF2-40B4-BE49-F238E27FC236}">
                <a16:creationId xmlns="" xmlns:a16="http://schemas.microsoft.com/office/drawing/2014/main" id="{686FC120-0123-446F-8611-11FAE802FB6D}"/>
              </a:ext>
            </a:extLst>
          </p:cNvPr>
          <p:cNvSpPr>
            <a:spLocks noGrp="1"/>
          </p:cNvSpPr>
          <p:nvPr>
            <p:ph idx="1"/>
          </p:nvPr>
        </p:nvSpPr>
        <p:spPr>
          <a:xfrm>
            <a:off x="468000" y="1424991"/>
            <a:ext cx="4043824" cy="851881"/>
          </a:xfrm>
        </p:spPr>
        <p:txBody>
          <a:bodyPr/>
          <a:lstStyle/>
          <a:p>
            <a:pPr>
              <a:lnSpc>
                <a:spcPct val="150000"/>
              </a:lnSpc>
            </a:pPr>
            <a:r>
              <a:rPr lang="en-US" dirty="0"/>
              <a:t>A single-bit DAC is the simplest form of a DAC. A single switch, which is controlled by the digital input, either connects the input of the analog amplifier to </a:t>
            </a:r>
            <a:r>
              <a:rPr lang="en-US" dirty="0" err="1"/>
              <a:t>Vref</a:t>
            </a:r>
            <a:r>
              <a:rPr lang="en-US" dirty="0"/>
              <a:t> or to ground. Hence, the possible analog output values are either 0 or </a:t>
            </a:r>
            <a:r>
              <a:rPr lang="en-US" dirty="0" err="1"/>
              <a:t>Vref</a:t>
            </a:r>
            <a:r>
              <a:rPr lang="en-US" dirty="0"/>
              <a:t>.</a:t>
            </a:r>
          </a:p>
          <a:p>
            <a:pPr marL="0" lvl="1" indent="0">
              <a:lnSpc>
                <a:spcPct val="150000"/>
              </a:lnSpc>
              <a:buNone/>
            </a:pPr>
            <a:r>
              <a:rPr lang="en-US" dirty="0"/>
              <a:t/>
            </a:r>
            <a:br>
              <a:rPr lang="en-US" dirty="0"/>
            </a:br>
            <a:r>
              <a:rPr lang="en-US" dirty="0"/>
              <a:t/>
            </a:r>
            <a:br>
              <a:rPr lang="en-US" dirty="0"/>
            </a:br>
            <a:endParaRPr lang="en-US" dirty="0"/>
          </a:p>
        </p:txBody>
      </p:sp>
      <p:sp>
        <p:nvSpPr>
          <p:cNvPr id="6" name="TextBox 5">
            <a:extLst>
              <a:ext uri="{FF2B5EF4-FFF2-40B4-BE49-F238E27FC236}">
                <a16:creationId xmlns="" xmlns:a16="http://schemas.microsoft.com/office/drawing/2014/main" id="{C566B56B-EDD2-4336-80DD-FC10A57B814E}"/>
              </a:ext>
            </a:extLst>
          </p:cNvPr>
          <p:cNvSpPr txBox="1"/>
          <p:nvPr/>
        </p:nvSpPr>
        <p:spPr>
          <a:xfrm>
            <a:off x="9936267" y="5888687"/>
            <a:ext cx="1428340" cy="307777"/>
          </a:xfrm>
          <a:prstGeom prst="rect">
            <a:avLst/>
          </a:prstGeom>
          <a:noFill/>
        </p:spPr>
        <p:txBody>
          <a:bodyPr wrap="none" rtlCol="0">
            <a:spAutoFit/>
          </a:bodyPr>
          <a:lstStyle/>
          <a:p>
            <a:r>
              <a:rPr lang="en-US" sz="1400" dirty="0"/>
              <a:t>source: Authors</a:t>
            </a:r>
            <a:endParaRPr lang="pt-BR" sz="1400" dirty="0"/>
          </a:p>
        </p:txBody>
      </p:sp>
      <p:pic>
        <p:nvPicPr>
          <p:cNvPr id="7" name="Picture 6">
            <a:extLst>
              <a:ext uri="{FF2B5EF4-FFF2-40B4-BE49-F238E27FC236}">
                <a16:creationId xmlns="" xmlns:a16="http://schemas.microsoft.com/office/drawing/2014/main" id="{F3A44202-C4EF-48AF-8A10-181B2A53CAB8}"/>
              </a:ext>
            </a:extLst>
          </p:cNvPr>
          <p:cNvPicPr>
            <a:picLocks noChangeAspect="1"/>
          </p:cNvPicPr>
          <p:nvPr/>
        </p:nvPicPr>
        <p:blipFill>
          <a:blip r:embed="rId3"/>
          <a:stretch>
            <a:fillRect/>
          </a:stretch>
        </p:blipFill>
        <p:spPr>
          <a:xfrm>
            <a:off x="4994170" y="1837228"/>
            <a:ext cx="6704476" cy="2422468"/>
          </a:xfrm>
          <a:prstGeom prst="rect">
            <a:avLst/>
          </a:prstGeom>
        </p:spPr>
      </p:pic>
    </p:spTree>
    <p:extLst>
      <p:ext uri="{BB962C8B-B14F-4D97-AF65-F5344CB8AC3E}">
        <p14:creationId xmlns:p14="http://schemas.microsoft.com/office/powerpoint/2010/main" val="292466041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using a </a:t>
            </a:r>
            <a:r>
              <a:rPr lang="en-US" dirty="0" err="1"/>
              <a:t>pwm</a:t>
            </a:r>
            <a:r>
              <a:rPr lang="en-US" dirty="0"/>
              <a:t> as a </a:t>
            </a:r>
            <a:r>
              <a:rPr lang="en-US" dirty="0" err="1"/>
              <a:t>dac</a:t>
            </a:r>
            <a:endParaRPr kumimoji="1" lang="en-US" dirty="0"/>
          </a:p>
        </p:txBody>
      </p:sp>
      <p:sp>
        <p:nvSpPr>
          <p:cNvPr id="8" name="Content Placeholder 3">
            <a:extLst>
              <a:ext uri="{FF2B5EF4-FFF2-40B4-BE49-F238E27FC236}">
                <a16:creationId xmlns="" xmlns:a16="http://schemas.microsoft.com/office/drawing/2014/main" id="{0EE3DF08-19DD-4D36-B389-526B0FA5991E}"/>
              </a:ext>
            </a:extLst>
          </p:cNvPr>
          <p:cNvSpPr>
            <a:spLocks noGrp="1"/>
          </p:cNvSpPr>
          <p:nvPr>
            <p:ph idx="1"/>
          </p:nvPr>
        </p:nvSpPr>
        <p:spPr>
          <a:xfrm>
            <a:off x="6747182" y="228148"/>
            <a:ext cx="4785422" cy="1477328"/>
          </a:xfrm>
        </p:spPr>
        <p:txBody>
          <a:bodyPr/>
          <a:lstStyle/>
          <a:p>
            <a:pPr>
              <a:lnSpc>
                <a:spcPct val="100000"/>
              </a:lnSpc>
            </a:pPr>
            <a:r>
              <a:rPr lang="en-US" dirty="0"/>
              <a:t>The effect of 5 different duty cycles after passing a low-pass filter whose cutoff frequency is much lower than the </a:t>
            </a:r>
            <a:r>
              <a:rPr lang="en-US" dirty="0" err="1"/>
              <a:t>PWM</a:t>
            </a:r>
            <a:r>
              <a:rPr lang="en-US" dirty="0"/>
              <a:t> frequency.</a:t>
            </a:r>
          </a:p>
        </p:txBody>
      </p:sp>
      <p:sp>
        <p:nvSpPr>
          <p:cNvPr id="10" name="TextBox 9">
            <a:extLst>
              <a:ext uri="{FF2B5EF4-FFF2-40B4-BE49-F238E27FC236}">
                <a16:creationId xmlns="" xmlns:a16="http://schemas.microsoft.com/office/drawing/2014/main" id="{1A5ECE32-9F76-4279-B944-684BDB5FEEFB}"/>
              </a:ext>
            </a:extLst>
          </p:cNvPr>
          <p:cNvSpPr txBox="1"/>
          <p:nvPr/>
        </p:nvSpPr>
        <p:spPr>
          <a:xfrm>
            <a:off x="467999" y="6011837"/>
            <a:ext cx="3169457" cy="307777"/>
          </a:xfrm>
          <a:prstGeom prst="rect">
            <a:avLst/>
          </a:prstGeom>
          <a:noFill/>
        </p:spPr>
        <p:txBody>
          <a:bodyPr wrap="none" rtlCol="0">
            <a:spAutoFit/>
          </a:bodyPr>
          <a:lstStyle/>
          <a:p>
            <a:r>
              <a:rPr lang="pt-BR" sz="1400" dirty="0" err="1"/>
              <a:t>source</a:t>
            </a:r>
            <a:r>
              <a:rPr lang="pt-BR" sz="1400" dirty="0"/>
              <a:t>: </a:t>
            </a:r>
            <a:r>
              <a:rPr lang="pt-BR" sz="1400" dirty="0" err="1"/>
              <a:t>commons.wikimedia.org</a:t>
            </a:r>
            <a:r>
              <a:rPr lang="pt-BR" sz="1400" dirty="0"/>
              <a:t> (CC)</a:t>
            </a:r>
          </a:p>
        </p:txBody>
      </p:sp>
      <p:pic>
        <p:nvPicPr>
          <p:cNvPr id="11" name="Picture 4" descr="File:Pwm 5steps.gif">
            <a:extLst>
              <a:ext uri="{FF2B5EF4-FFF2-40B4-BE49-F238E27FC236}">
                <a16:creationId xmlns="" xmlns:a16="http://schemas.microsoft.com/office/drawing/2014/main" id="{FCDB078E-409F-4B88-8400-E5D6C83C4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1600200"/>
            <a:ext cx="3810000" cy="41719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 xmlns:a16="http://schemas.microsoft.com/office/drawing/2014/main" id="{348A51E1-AD24-43D7-AB09-75F7EE37407C}"/>
              </a:ext>
            </a:extLst>
          </p:cNvPr>
          <p:cNvSpPr/>
          <p:nvPr/>
        </p:nvSpPr>
        <p:spPr>
          <a:xfrm>
            <a:off x="6096037" y="3429000"/>
            <a:ext cx="1371563"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low-pass filter</a:t>
            </a:r>
            <a:endParaRPr lang="pt-BR" dirty="0"/>
          </a:p>
        </p:txBody>
      </p:sp>
      <p:sp>
        <p:nvSpPr>
          <p:cNvPr id="13" name="Arrow: Right 12">
            <a:extLst>
              <a:ext uri="{FF2B5EF4-FFF2-40B4-BE49-F238E27FC236}">
                <a16:creationId xmlns="" xmlns:a16="http://schemas.microsoft.com/office/drawing/2014/main" id="{B9D7BD1E-286C-4CAD-8A94-2C56668BA893}"/>
              </a:ext>
            </a:extLst>
          </p:cNvPr>
          <p:cNvSpPr/>
          <p:nvPr/>
        </p:nvSpPr>
        <p:spPr>
          <a:xfrm>
            <a:off x="5455200" y="3733800"/>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Arrow: Right 13">
            <a:extLst>
              <a:ext uri="{FF2B5EF4-FFF2-40B4-BE49-F238E27FC236}">
                <a16:creationId xmlns="" xmlns:a16="http://schemas.microsoft.com/office/drawing/2014/main" id="{B42E5D15-0963-40D3-9895-CF2724BC276A}"/>
              </a:ext>
            </a:extLst>
          </p:cNvPr>
          <p:cNvSpPr/>
          <p:nvPr/>
        </p:nvSpPr>
        <p:spPr>
          <a:xfrm>
            <a:off x="7467600" y="3733166"/>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TextBox 14">
            <a:extLst>
              <a:ext uri="{FF2B5EF4-FFF2-40B4-BE49-F238E27FC236}">
                <a16:creationId xmlns="" xmlns:a16="http://schemas.microsoft.com/office/drawing/2014/main" id="{8F26DE16-5ED4-49B9-9197-CD3F09C5024C}"/>
              </a:ext>
            </a:extLst>
          </p:cNvPr>
          <p:cNvSpPr txBox="1"/>
          <p:nvPr/>
        </p:nvSpPr>
        <p:spPr>
          <a:xfrm>
            <a:off x="8610600" y="2001209"/>
            <a:ext cx="851515" cy="3693319"/>
          </a:xfrm>
          <a:prstGeom prst="rect">
            <a:avLst/>
          </a:prstGeom>
          <a:noFill/>
        </p:spPr>
        <p:txBody>
          <a:bodyPr wrap="none" rtlCol="0">
            <a:spAutoFit/>
          </a:bodyPr>
          <a:lstStyle/>
          <a:p>
            <a:r>
              <a:rPr lang="en-US" dirty="0"/>
              <a:t>0 V</a:t>
            </a:r>
          </a:p>
          <a:p>
            <a:endParaRPr lang="en-US" dirty="0"/>
          </a:p>
          <a:p>
            <a:endParaRPr lang="en-US" dirty="0"/>
          </a:p>
          <a:p>
            <a:r>
              <a:rPr lang="en-US" dirty="0"/>
              <a:t>1.25 V</a:t>
            </a:r>
          </a:p>
          <a:p>
            <a:endParaRPr lang="en-US" dirty="0"/>
          </a:p>
          <a:p>
            <a:endParaRPr lang="en-US" dirty="0"/>
          </a:p>
          <a:p>
            <a:r>
              <a:rPr lang="en-US" dirty="0"/>
              <a:t>2.5 V</a:t>
            </a:r>
          </a:p>
          <a:p>
            <a:endParaRPr lang="en-US" dirty="0"/>
          </a:p>
          <a:p>
            <a:endParaRPr lang="en-US" dirty="0"/>
          </a:p>
          <a:p>
            <a:r>
              <a:rPr lang="en-US" dirty="0"/>
              <a:t>3.75 V</a:t>
            </a:r>
          </a:p>
          <a:p>
            <a:endParaRPr lang="en-US" dirty="0"/>
          </a:p>
          <a:p>
            <a:endParaRPr lang="en-US" dirty="0"/>
          </a:p>
          <a:p>
            <a:r>
              <a:rPr lang="en-US" dirty="0" err="1"/>
              <a:t>5V</a:t>
            </a:r>
            <a:endParaRPr lang="pt-BR" dirty="0"/>
          </a:p>
        </p:txBody>
      </p:sp>
    </p:spTree>
    <p:extLst>
      <p:ext uri="{BB962C8B-B14F-4D97-AF65-F5344CB8AC3E}">
        <p14:creationId xmlns:p14="http://schemas.microsoft.com/office/powerpoint/2010/main" val="134454211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using a </a:t>
            </a:r>
            <a:r>
              <a:rPr lang="en-US" dirty="0" err="1"/>
              <a:t>pwm</a:t>
            </a:r>
            <a:r>
              <a:rPr lang="en-US" dirty="0"/>
              <a:t> as a </a:t>
            </a:r>
            <a:r>
              <a:rPr lang="en-US" dirty="0" err="1"/>
              <a:t>dac</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5051936" cy="1478866"/>
          </a:xfrm>
        </p:spPr>
        <p:txBody>
          <a:bodyPr/>
          <a:lstStyle/>
          <a:p>
            <a:pPr>
              <a:lnSpc>
                <a:spcPct val="150000"/>
              </a:lnSpc>
            </a:pPr>
            <a:r>
              <a:rPr lang="en-US" dirty="0"/>
              <a:t>The topology presented is a Kelvin Divider DAC, also called a string DAC. Among its advantages are its monotonicity and low-glitch.</a:t>
            </a:r>
            <a:br>
              <a:rPr lang="en-US" dirty="0"/>
            </a:br>
            <a:r>
              <a:rPr lang="en-US" dirty="0"/>
              <a:t>It requires 2</a:t>
            </a:r>
            <a:r>
              <a:rPr lang="en-US" baseline="30000" dirty="0"/>
              <a:t>N</a:t>
            </a:r>
            <a:r>
              <a:rPr lang="en-US" dirty="0"/>
              <a:t> resistors and switches for an N-bit DAC, which makes it impractical for a larger number of bits.</a:t>
            </a:r>
          </a:p>
          <a:p>
            <a:endParaRPr lang="en-US" dirty="0"/>
          </a:p>
        </p:txBody>
      </p:sp>
      <p:pic>
        <p:nvPicPr>
          <p:cNvPr id="16" name="Picture 15">
            <a:extLst>
              <a:ext uri="{FF2B5EF4-FFF2-40B4-BE49-F238E27FC236}">
                <a16:creationId xmlns="" xmlns:a16="http://schemas.microsoft.com/office/drawing/2014/main" id="{33132540-0E35-4B93-B2F6-7CEE813E7F78}"/>
              </a:ext>
            </a:extLst>
          </p:cNvPr>
          <p:cNvPicPr>
            <a:picLocks noChangeAspect="1"/>
          </p:cNvPicPr>
          <p:nvPr/>
        </p:nvPicPr>
        <p:blipFill>
          <a:blip r:embed="rId3"/>
          <a:stretch>
            <a:fillRect/>
          </a:stretch>
        </p:blipFill>
        <p:spPr>
          <a:xfrm>
            <a:off x="6204012" y="368660"/>
            <a:ext cx="5400600" cy="5750878"/>
          </a:xfrm>
          <a:prstGeom prst="rect">
            <a:avLst/>
          </a:prstGeom>
        </p:spPr>
      </p:pic>
      <p:sp>
        <p:nvSpPr>
          <p:cNvPr id="17" name="TextBox 16">
            <a:extLst>
              <a:ext uri="{FF2B5EF4-FFF2-40B4-BE49-F238E27FC236}">
                <a16:creationId xmlns="" xmlns:a16="http://schemas.microsoft.com/office/drawing/2014/main" id="{11D719B2-4CBF-414F-8DC0-B2D26AC34213}"/>
              </a:ext>
            </a:extLst>
          </p:cNvPr>
          <p:cNvSpPr txBox="1"/>
          <p:nvPr/>
        </p:nvSpPr>
        <p:spPr>
          <a:xfrm>
            <a:off x="9936267" y="5888687"/>
            <a:ext cx="1428340" cy="307777"/>
          </a:xfrm>
          <a:prstGeom prst="rect">
            <a:avLst/>
          </a:prstGeom>
          <a:noFill/>
        </p:spPr>
        <p:txBody>
          <a:bodyPr wrap="none" rtlCol="0">
            <a:spAutoFit/>
          </a:bodyPr>
          <a:lstStyle/>
          <a:p>
            <a:r>
              <a:rPr lang="en-US" sz="1400" dirty="0"/>
              <a:t>source: Authors</a:t>
            </a:r>
            <a:endParaRPr lang="pt-BR" sz="1400" dirty="0"/>
          </a:p>
        </p:txBody>
      </p:sp>
    </p:spTree>
    <p:extLst>
      <p:ext uri="{BB962C8B-B14F-4D97-AF65-F5344CB8AC3E}">
        <p14:creationId xmlns:p14="http://schemas.microsoft.com/office/powerpoint/2010/main" val="88470403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Operation of the 3-BIT DAC </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5051936" cy="3483518"/>
          </a:xfrm>
        </p:spPr>
        <p:txBody>
          <a:bodyPr/>
          <a:lstStyle/>
          <a:p>
            <a:pPr>
              <a:lnSpc>
                <a:spcPct val="150000"/>
              </a:lnSpc>
            </a:pPr>
            <a:r>
              <a:rPr lang="en-US" dirty="0"/>
              <a:t>In this example, </a:t>
            </a:r>
            <a:r>
              <a:rPr lang="en-US" dirty="0" err="1"/>
              <a:t>Vref</a:t>
            </a:r>
            <a:r>
              <a:rPr lang="en-US" dirty="0"/>
              <a:t> is 8V and the digital input has the value 4 (100b).</a:t>
            </a:r>
          </a:p>
          <a:p>
            <a:pPr>
              <a:lnSpc>
                <a:spcPct val="150000"/>
              </a:lnSpc>
            </a:pPr>
            <a:r>
              <a:rPr lang="en-US" dirty="0"/>
              <a:t>Output O4 of the decoder is active and commands the corresponding switch. The resistor string has values 1V apart</a:t>
            </a:r>
            <a:br>
              <a:rPr lang="en-US" dirty="0"/>
            </a:br>
            <a:r>
              <a:rPr lang="en-US" dirty="0"/>
              <a:t>at each of its taps.</a:t>
            </a:r>
          </a:p>
          <a:p>
            <a:pPr>
              <a:lnSpc>
                <a:spcPct val="150000"/>
              </a:lnSpc>
            </a:pPr>
            <a:r>
              <a:rPr lang="en-US" dirty="0"/>
              <a:t>The output analog amplifier simply provides isolation, avoiding that the impedance of the load affects the analog value at the taps of the resistor string.</a:t>
            </a:r>
          </a:p>
        </p:txBody>
      </p:sp>
      <p:sp>
        <p:nvSpPr>
          <p:cNvPr id="17" name="TextBox 16">
            <a:extLst>
              <a:ext uri="{FF2B5EF4-FFF2-40B4-BE49-F238E27FC236}">
                <a16:creationId xmlns="" xmlns:a16="http://schemas.microsoft.com/office/drawing/2014/main" id="{11D719B2-4CBF-414F-8DC0-B2D26AC34213}"/>
              </a:ext>
            </a:extLst>
          </p:cNvPr>
          <p:cNvSpPr txBox="1"/>
          <p:nvPr/>
        </p:nvSpPr>
        <p:spPr>
          <a:xfrm>
            <a:off x="9936267" y="5888687"/>
            <a:ext cx="1428340" cy="307777"/>
          </a:xfrm>
          <a:prstGeom prst="rect">
            <a:avLst/>
          </a:prstGeom>
          <a:noFill/>
        </p:spPr>
        <p:txBody>
          <a:bodyPr wrap="none" rtlCol="0">
            <a:spAutoFit/>
          </a:bodyPr>
          <a:lstStyle/>
          <a:p>
            <a:r>
              <a:rPr lang="en-US" sz="1400" dirty="0"/>
              <a:t>source: Authors</a:t>
            </a:r>
            <a:endParaRPr lang="pt-BR" sz="1400" dirty="0"/>
          </a:p>
        </p:txBody>
      </p:sp>
      <p:pic>
        <p:nvPicPr>
          <p:cNvPr id="6" name="Picture 5">
            <a:extLst>
              <a:ext uri="{FF2B5EF4-FFF2-40B4-BE49-F238E27FC236}">
                <a16:creationId xmlns="" xmlns:a16="http://schemas.microsoft.com/office/drawing/2014/main" id="{BAD831D3-3B0C-4388-A9FE-CA20FFAA396F}"/>
              </a:ext>
            </a:extLst>
          </p:cNvPr>
          <p:cNvPicPr>
            <a:picLocks noChangeAspect="1"/>
          </p:cNvPicPr>
          <p:nvPr/>
        </p:nvPicPr>
        <p:blipFill>
          <a:blip r:embed="rId3"/>
          <a:stretch>
            <a:fillRect/>
          </a:stretch>
        </p:blipFill>
        <p:spPr>
          <a:xfrm>
            <a:off x="6432074" y="296652"/>
            <a:ext cx="5476830" cy="5832052"/>
          </a:xfrm>
          <a:prstGeom prst="rect">
            <a:avLst/>
          </a:prstGeom>
        </p:spPr>
      </p:pic>
    </p:spTree>
    <p:extLst>
      <p:ext uri="{BB962C8B-B14F-4D97-AF65-F5344CB8AC3E}">
        <p14:creationId xmlns:p14="http://schemas.microsoft.com/office/powerpoint/2010/main" val="241153575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r2r ladder </a:t>
            </a:r>
            <a:r>
              <a:rPr lang="en-US" dirty="0" err="1"/>
              <a:t>dac</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3827800" cy="2170338"/>
          </a:xfrm>
        </p:spPr>
        <p:txBody>
          <a:bodyPr/>
          <a:lstStyle/>
          <a:p>
            <a:pPr>
              <a:lnSpc>
                <a:spcPct val="150000"/>
              </a:lnSpc>
            </a:pPr>
            <a:r>
              <a:rPr lang="en-US" dirty="0"/>
              <a:t>The R2R resistor ladder topology has the advantages of requiring only 2N resistors in the ladder and the values of these resistors are either R or 2R, avoiding components with a significant difference in value, as would be the case for the binary-weighted DAC that requires values of R, 2R, 4R, 8R, 16R, ...</a:t>
            </a:r>
          </a:p>
        </p:txBody>
      </p:sp>
      <p:pic>
        <p:nvPicPr>
          <p:cNvPr id="7" name="Picture 6">
            <a:extLst>
              <a:ext uri="{FF2B5EF4-FFF2-40B4-BE49-F238E27FC236}">
                <a16:creationId xmlns="" xmlns:a16="http://schemas.microsoft.com/office/drawing/2014/main" id="{70C46518-25B6-4398-B79F-62F882B50D56}"/>
              </a:ext>
            </a:extLst>
          </p:cNvPr>
          <p:cNvPicPr>
            <a:picLocks noChangeAspect="1"/>
          </p:cNvPicPr>
          <p:nvPr/>
        </p:nvPicPr>
        <p:blipFill>
          <a:blip r:embed="rId3"/>
          <a:stretch>
            <a:fillRect/>
          </a:stretch>
        </p:blipFill>
        <p:spPr>
          <a:xfrm>
            <a:off x="4295800" y="1772816"/>
            <a:ext cx="7592251" cy="3870000"/>
          </a:xfrm>
          <a:prstGeom prst="rect">
            <a:avLst/>
          </a:prstGeom>
        </p:spPr>
      </p:pic>
      <p:sp>
        <p:nvSpPr>
          <p:cNvPr id="8" name="TextBox 7">
            <a:extLst>
              <a:ext uri="{FF2B5EF4-FFF2-40B4-BE49-F238E27FC236}">
                <a16:creationId xmlns="" xmlns:a16="http://schemas.microsoft.com/office/drawing/2014/main" id="{93A4FE2F-0E97-49B7-BCAA-A48C392A111B}"/>
              </a:ext>
            </a:extLst>
          </p:cNvPr>
          <p:cNvSpPr txBox="1"/>
          <p:nvPr/>
        </p:nvSpPr>
        <p:spPr>
          <a:xfrm>
            <a:off x="5652818" y="5698253"/>
            <a:ext cx="6220806" cy="523220"/>
          </a:xfrm>
          <a:prstGeom prst="rect">
            <a:avLst/>
          </a:prstGeom>
          <a:noFill/>
        </p:spPr>
        <p:txBody>
          <a:bodyPr wrap="none" rtlCol="0">
            <a:spAutoFit/>
          </a:bodyPr>
          <a:lstStyle/>
          <a:p>
            <a:r>
              <a:rPr lang="en-US" sz="1400" dirty="0"/>
              <a:t>source:</a:t>
            </a:r>
            <a:br>
              <a:rPr lang="en-US" sz="1400" dirty="0"/>
            </a:br>
            <a:r>
              <a:rPr lang="en-US" sz="1400" dirty="0">
                <a:hlinkClick r:id="rId4"/>
              </a:rPr>
              <a:t>The Data Conversion Handbook</a:t>
            </a:r>
            <a:r>
              <a:rPr lang="en-US" sz="1400" dirty="0"/>
              <a:t>, Edited by Walt Kester, Analog Devices Inc.</a:t>
            </a:r>
            <a:endParaRPr lang="pt-BR" sz="1400" dirty="0"/>
          </a:p>
        </p:txBody>
      </p:sp>
    </p:spTree>
    <p:extLst>
      <p:ext uri="{BB962C8B-B14F-4D97-AF65-F5344CB8AC3E}">
        <p14:creationId xmlns:p14="http://schemas.microsoft.com/office/powerpoint/2010/main" val="1162700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The IoT era</a:t>
            </a:r>
            <a:endParaRPr kumimoji="1" lang="en-US" dirty="0"/>
          </a:p>
        </p:txBody>
      </p:sp>
      <p:sp>
        <p:nvSpPr>
          <p:cNvPr id="7" name="TextBox 6">
            <a:extLst>
              <a:ext uri="{FF2B5EF4-FFF2-40B4-BE49-F238E27FC236}">
                <a16:creationId xmlns="" xmlns:a16="http://schemas.microsoft.com/office/drawing/2014/main" id="{BC1D1289-0862-4825-91BD-95993A16192F}"/>
              </a:ext>
            </a:extLst>
          </p:cNvPr>
          <p:cNvSpPr txBox="1"/>
          <p:nvPr/>
        </p:nvSpPr>
        <p:spPr>
          <a:xfrm>
            <a:off x="10241220" y="5909191"/>
            <a:ext cx="1527982" cy="307777"/>
          </a:xfrm>
          <a:prstGeom prst="rect">
            <a:avLst/>
          </a:prstGeom>
          <a:noFill/>
        </p:spPr>
        <p:txBody>
          <a:bodyPr wrap="none" rtlCol="0">
            <a:spAutoFit/>
          </a:bodyPr>
          <a:lstStyle/>
          <a:p>
            <a:r>
              <a:rPr lang="en-US" sz="1400" dirty="0"/>
              <a:t>source: Renesas</a:t>
            </a:r>
            <a:endParaRPr lang="pt-BR" sz="1400" dirty="0"/>
          </a:p>
        </p:txBody>
      </p:sp>
      <p:pic>
        <p:nvPicPr>
          <p:cNvPr id="8" name="Picture 7">
            <a:extLst>
              <a:ext uri="{FF2B5EF4-FFF2-40B4-BE49-F238E27FC236}">
                <a16:creationId xmlns="" xmlns:a16="http://schemas.microsoft.com/office/drawing/2014/main" id="{01EA8122-4209-4B43-8D65-EFADDDC95C7A}"/>
              </a:ext>
            </a:extLst>
          </p:cNvPr>
          <p:cNvPicPr/>
          <p:nvPr/>
        </p:nvPicPr>
        <p:blipFill rotWithShape="1">
          <a:blip r:embed="rId3"/>
          <a:srcRect t="5600" b="10798"/>
          <a:stretch/>
        </p:blipFill>
        <p:spPr>
          <a:xfrm>
            <a:off x="1518286" y="1586304"/>
            <a:ext cx="9144000" cy="4300066"/>
          </a:xfrm>
          <a:prstGeom prst="rect">
            <a:avLst/>
          </a:prstGeom>
        </p:spPr>
      </p:pic>
    </p:spTree>
    <p:extLst>
      <p:ext uri="{BB962C8B-B14F-4D97-AF65-F5344CB8AC3E}">
        <p14:creationId xmlns:p14="http://schemas.microsoft.com/office/powerpoint/2010/main" val="300351434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DAC CASE STUDY the s7g2 </a:t>
            </a:r>
            <a:r>
              <a:rPr lang="en-US" dirty="0" err="1"/>
              <a:t>dac</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244624" cy="2683299"/>
          </a:xfrm>
        </p:spPr>
        <p:txBody>
          <a:bodyPr/>
          <a:lstStyle/>
          <a:p>
            <a:pPr>
              <a:lnSpc>
                <a:spcPct val="150000"/>
              </a:lnSpc>
            </a:pPr>
            <a:r>
              <a:rPr lang="en-US" dirty="0"/>
              <a:t>Characteristics:</a:t>
            </a:r>
          </a:p>
          <a:p>
            <a:pPr lvl="1">
              <a:lnSpc>
                <a:spcPct val="150000"/>
              </a:lnSpc>
            </a:pPr>
            <a:r>
              <a:rPr lang="en-US" dirty="0"/>
              <a:t>Two 12-bit DACs available: DAC0 and DAC1,</a:t>
            </a:r>
          </a:p>
          <a:p>
            <a:pPr lvl="1">
              <a:lnSpc>
                <a:spcPct val="150000"/>
              </a:lnSpc>
            </a:pPr>
            <a:r>
              <a:rPr lang="en-US" dirty="0"/>
              <a:t>The 12-bit value present at the </a:t>
            </a:r>
            <a:r>
              <a:rPr lang="en-US" dirty="0" err="1"/>
              <a:t>DADRi</a:t>
            </a:r>
            <a:r>
              <a:rPr lang="en-US" dirty="0"/>
              <a:t> register is converted to an analog value of       𝑉_(𝑟𝑒𝑓 )  𝐷𝐴𝐷𝑅𝑖/4096,</a:t>
            </a:r>
          </a:p>
          <a:p>
            <a:pPr lvl="1">
              <a:lnSpc>
                <a:spcPct val="150000"/>
              </a:lnSpc>
            </a:pPr>
            <a:r>
              <a:rPr lang="en-US" dirty="0"/>
              <a:t>Output amplifier is available, may be enabled under SW control,</a:t>
            </a:r>
          </a:p>
          <a:p>
            <a:pPr lvl="1">
              <a:lnSpc>
                <a:spcPct val="150000"/>
              </a:lnSpc>
            </a:pPr>
            <a:r>
              <a:rPr lang="en-US" dirty="0"/>
              <a:t>DAC operation may be synchronized to ADC1,</a:t>
            </a:r>
          </a:p>
          <a:p>
            <a:pPr lvl="1">
              <a:lnSpc>
                <a:spcPct val="150000"/>
              </a:lnSpc>
            </a:pPr>
            <a:r>
              <a:rPr lang="en-US" dirty="0"/>
              <a:t>DAC conversion may be started by an ELC event.</a:t>
            </a:r>
          </a:p>
        </p:txBody>
      </p:sp>
    </p:spTree>
    <p:extLst>
      <p:ext uri="{BB962C8B-B14F-4D97-AF65-F5344CB8AC3E}">
        <p14:creationId xmlns:p14="http://schemas.microsoft.com/office/powerpoint/2010/main" val="269956452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DAC CASE STUDY the s7g2 </a:t>
            </a:r>
            <a:r>
              <a:rPr lang="en-US" dirty="0" err="1"/>
              <a:t>dac</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3827800" cy="693010"/>
          </a:xfrm>
        </p:spPr>
        <p:txBody>
          <a:bodyPr/>
          <a:lstStyle/>
          <a:p>
            <a:pPr>
              <a:lnSpc>
                <a:spcPct val="150000"/>
              </a:lnSpc>
            </a:pPr>
            <a:r>
              <a:rPr lang="en-US" dirty="0"/>
              <a:t>DAC0 and DAC1</a:t>
            </a:r>
            <a:br>
              <a:rPr lang="en-US" dirty="0"/>
            </a:br>
            <a:r>
              <a:rPr lang="en-US" dirty="0"/>
              <a:t>block diagram</a:t>
            </a:r>
          </a:p>
        </p:txBody>
      </p:sp>
      <p:pic>
        <p:nvPicPr>
          <p:cNvPr id="5" name="Picture 4">
            <a:extLst>
              <a:ext uri="{FF2B5EF4-FFF2-40B4-BE49-F238E27FC236}">
                <a16:creationId xmlns="" xmlns:a16="http://schemas.microsoft.com/office/drawing/2014/main" id="{287BCB0F-5300-4214-A464-969F379AAF8E}"/>
              </a:ext>
            </a:extLst>
          </p:cNvPr>
          <p:cNvPicPr>
            <a:picLocks noChangeAspect="1"/>
          </p:cNvPicPr>
          <p:nvPr/>
        </p:nvPicPr>
        <p:blipFill>
          <a:blip r:embed="rId3"/>
          <a:stretch>
            <a:fillRect/>
          </a:stretch>
        </p:blipFill>
        <p:spPr>
          <a:xfrm>
            <a:off x="3861098" y="1196752"/>
            <a:ext cx="7881538" cy="5061116"/>
          </a:xfrm>
          <a:prstGeom prst="rect">
            <a:avLst/>
          </a:prstGeom>
        </p:spPr>
      </p:pic>
      <p:sp>
        <p:nvSpPr>
          <p:cNvPr id="6" name="TextBox 5">
            <a:extLst>
              <a:ext uri="{FF2B5EF4-FFF2-40B4-BE49-F238E27FC236}">
                <a16:creationId xmlns="" xmlns:a16="http://schemas.microsoft.com/office/drawing/2014/main" id="{0B4A658E-6A95-424A-87F6-BC36C3B44D31}"/>
              </a:ext>
            </a:extLst>
          </p:cNvPr>
          <p:cNvSpPr txBox="1"/>
          <p:nvPr/>
        </p:nvSpPr>
        <p:spPr>
          <a:xfrm>
            <a:off x="623392" y="5940685"/>
            <a:ext cx="3203313" cy="307777"/>
          </a:xfrm>
          <a:prstGeom prst="rect">
            <a:avLst/>
          </a:prstGeom>
          <a:noFill/>
        </p:spPr>
        <p:txBody>
          <a:bodyPr wrap="none" rtlCol="0">
            <a:spAutoFit/>
          </a:bodyPr>
          <a:lstStyle/>
          <a:p>
            <a:r>
              <a:rPr lang="en-US" sz="1400" dirty="0"/>
              <a:t>source: Renesas </a:t>
            </a:r>
            <a:r>
              <a:rPr lang="en-US" sz="1400" dirty="0" err="1"/>
              <a:t>S7G2</a:t>
            </a:r>
            <a:r>
              <a:rPr lang="en-US" sz="1400" dirty="0"/>
              <a:t> user’s manual</a:t>
            </a:r>
            <a:endParaRPr lang="pt-BR" sz="1400" dirty="0"/>
          </a:p>
        </p:txBody>
      </p:sp>
    </p:spTree>
    <p:extLst>
      <p:ext uri="{BB962C8B-B14F-4D97-AF65-F5344CB8AC3E}">
        <p14:creationId xmlns:p14="http://schemas.microsoft.com/office/powerpoint/2010/main" val="249988193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DAC CASE STUDY the s7g2 </a:t>
            </a:r>
            <a:r>
              <a:rPr lang="en-US" dirty="0" err="1"/>
              <a:t>dac</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3827800" cy="323678"/>
          </a:xfrm>
        </p:spPr>
        <p:txBody>
          <a:bodyPr/>
          <a:lstStyle/>
          <a:p>
            <a:pPr>
              <a:lnSpc>
                <a:spcPct val="150000"/>
              </a:lnSpc>
            </a:pPr>
            <a:r>
              <a:rPr lang="en-US" dirty="0"/>
              <a:t>Renesas S7G2 DAC characteristics:</a:t>
            </a:r>
          </a:p>
        </p:txBody>
      </p:sp>
      <p:pic>
        <p:nvPicPr>
          <p:cNvPr id="7" name="Picture 6">
            <a:extLst>
              <a:ext uri="{FF2B5EF4-FFF2-40B4-BE49-F238E27FC236}">
                <a16:creationId xmlns="" xmlns:a16="http://schemas.microsoft.com/office/drawing/2014/main" id="{5B503076-A3BC-4D8C-A1CF-44002735AFA6}"/>
              </a:ext>
            </a:extLst>
          </p:cNvPr>
          <p:cNvPicPr>
            <a:picLocks noChangeAspect="1"/>
          </p:cNvPicPr>
          <p:nvPr/>
        </p:nvPicPr>
        <p:blipFill>
          <a:blip r:embed="rId3"/>
          <a:stretch>
            <a:fillRect/>
          </a:stretch>
        </p:blipFill>
        <p:spPr>
          <a:xfrm>
            <a:off x="2927648" y="1916832"/>
            <a:ext cx="8895652" cy="4113498"/>
          </a:xfrm>
          <a:prstGeom prst="rect">
            <a:avLst/>
          </a:prstGeom>
        </p:spPr>
      </p:pic>
      <p:sp>
        <p:nvSpPr>
          <p:cNvPr id="8" name="TextBox 7">
            <a:extLst>
              <a:ext uri="{FF2B5EF4-FFF2-40B4-BE49-F238E27FC236}">
                <a16:creationId xmlns="" xmlns:a16="http://schemas.microsoft.com/office/drawing/2014/main" id="{B95A7FA2-F7C5-4C99-8AE1-5057908DC5D5}"/>
              </a:ext>
            </a:extLst>
          </p:cNvPr>
          <p:cNvSpPr txBox="1"/>
          <p:nvPr/>
        </p:nvSpPr>
        <p:spPr>
          <a:xfrm>
            <a:off x="8976320" y="6030330"/>
            <a:ext cx="2871299" cy="307777"/>
          </a:xfrm>
          <a:prstGeom prst="rect">
            <a:avLst/>
          </a:prstGeom>
          <a:noFill/>
        </p:spPr>
        <p:txBody>
          <a:bodyPr wrap="none" rtlCol="0">
            <a:spAutoFit/>
          </a:bodyPr>
          <a:lstStyle/>
          <a:p>
            <a:r>
              <a:rPr lang="en-US" sz="1400" dirty="0"/>
              <a:t>source: Renesas </a:t>
            </a:r>
            <a:r>
              <a:rPr lang="en-US" sz="1400" dirty="0" err="1"/>
              <a:t>S7G2</a:t>
            </a:r>
            <a:r>
              <a:rPr lang="en-US" sz="1400" dirty="0"/>
              <a:t> datasheet</a:t>
            </a:r>
            <a:endParaRPr lang="pt-BR" sz="1400" dirty="0"/>
          </a:p>
        </p:txBody>
      </p:sp>
    </p:spTree>
    <p:extLst>
      <p:ext uri="{BB962C8B-B14F-4D97-AF65-F5344CB8AC3E}">
        <p14:creationId xmlns:p14="http://schemas.microsoft.com/office/powerpoint/2010/main" val="104245971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8 – Serial Communications</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00608" cy="3155223"/>
          </a:xfrm>
        </p:spPr>
        <p:txBody>
          <a:bodyPr/>
          <a:lstStyle/>
          <a:p>
            <a:pPr lvl="1">
              <a:lnSpc>
                <a:spcPct val="150000"/>
              </a:lnSpc>
            </a:pPr>
            <a:r>
              <a:rPr lang="en-US" dirty="0"/>
              <a:t>Serial Communications - Introduction</a:t>
            </a:r>
          </a:p>
          <a:p>
            <a:pPr lvl="1">
              <a:lnSpc>
                <a:spcPct val="150000"/>
              </a:lnSpc>
            </a:pPr>
            <a:r>
              <a:rPr lang="en-US" dirty="0"/>
              <a:t>UART</a:t>
            </a:r>
          </a:p>
          <a:p>
            <a:pPr lvl="2">
              <a:lnSpc>
                <a:spcPct val="150000"/>
              </a:lnSpc>
            </a:pPr>
            <a:r>
              <a:rPr lang="en-US" dirty="0"/>
              <a:t>Concepts, Block Diagram, Registers</a:t>
            </a:r>
          </a:p>
          <a:p>
            <a:pPr lvl="1">
              <a:lnSpc>
                <a:spcPct val="150000"/>
              </a:lnSpc>
            </a:pPr>
            <a:r>
              <a:rPr lang="en-US" dirty="0"/>
              <a:t>SPI</a:t>
            </a:r>
          </a:p>
          <a:p>
            <a:pPr lvl="2">
              <a:lnSpc>
                <a:spcPct val="150000"/>
              </a:lnSpc>
            </a:pPr>
            <a:r>
              <a:rPr lang="en-US" dirty="0"/>
              <a:t>Concepts, Block Diagram, Registers</a:t>
            </a:r>
          </a:p>
          <a:p>
            <a:pPr lvl="1">
              <a:lnSpc>
                <a:spcPct val="150000"/>
              </a:lnSpc>
            </a:pPr>
            <a:r>
              <a:rPr lang="en-US" dirty="0"/>
              <a:t>I2C</a:t>
            </a:r>
          </a:p>
          <a:p>
            <a:pPr lvl="2">
              <a:lnSpc>
                <a:spcPct val="150000"/>
              </a:lnSpc>
            </a:pPr>
            <a:r>
              <a:rPr lang="en-US" dirty="0"/>
              <a:t>Concepts, Block Diagram, Registers</a:t>
            </a:r>
          </a:p>
        </p:txBody>
      </p:sp>
    </p:spTree>
    <p:extLst>
      <p:ext uri="{BB962C8B-B14F-4D97-AF65-F5344CB8AC3E}">
        <p14:creationId xmlns:p14="http://schemas.microsoft.com/office/powerpoint/2010/main" val="24996149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8.1 – Introduction to serial communications</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00608" cy="2108782"/>
          </a:xfrm>
        </p:spPr>
        <p:txBody>
          <a:bodyPr/>
          <a:lstStyle/>
          <a:p>
            <a:pPr>
              <a:lnSpc>
                <a:spcPct val="150000"/>
              </a:lnSpc>
            </a:pPr>
            <a:r>
              <a:rPr lang="en-US" b="1" dirty="0"/>
              <a:t>Concept:</a:t>
            </a:r>
          </a:p>
          <a:p>
            <a:pPr lvl="1">
              <a:lnSpc>
                <a:spcPct val="150000"/>
              </a:lnSpc>
            </a:pPr>
            <a:r>
              <a:rPr lang="en-US" dirty="0"/>
              <a:t>In serial communications ONE bit is transmitted at a time, from the transmitter device (TX) to the receiver device (RX). As opposed to parallel communications where several bits, e.g. 8 bits or 1 byte, are transmitted concurrently.</a:t>
            </a:r>
          </a:p>
          <a:p>
            <a:pPr lvl="1">
              <a:lnSpc>
                <a:spcPct val="150000"/>
              </a:lnSpc>
            </a:pPr>
            <a:r>
              <a:rPr lang="en-US" dirty="0"/>
              <a:t>In serial communications a reduced number of wires are required. </a:t>
            </a:r>
          </a:p>
          <a:p>
            <a:pPr lvl="1">
              <a:lnSpc>
                <a:spcPct val="150000"/>
              </a:lnSpc>
            </a:pPr>
            <a:r>
              <a:rPr lang="en-US" dirty="0"/>
              <a:t>Long distance wired communications typically use serial communication. </a:t>
            </a:r>
          </a:p>
        </p:txBody>
      </p:sp>
    </p:spTree>
    <p:extLst>
      <p:ext uri="{BB962C8B-B14F-4D97-AF65-F5344CB8AC3E}">
        <p14:creationId xmlns:p14="http://schemas.microsoft.com/office/powerpoint/2010/main" val="177559991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Examples of serial communications standards</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00608" cy="2211375"/>
          </a:xfrm>
        </p:spPr>
        <p:txBody>
          <a:bodyPr/>
          <a:lstStyle/>
          <a:p>
            <a:pPr lvl="1">
              <a:lnSpc>
                <a:spcPct val="150000"/>
              </a:lnSpc>
            </a:pPr>
            <a:r>
              <a:rPr lang="en-US" dirty="0"/>
              <a:t>UART: Universal Asynchronous Receiver Transmitter</a:t>
            </a:r>
          </a:p>
          <a:p>
            <a:pPr lvl="1">
              <a:lnSpc>
                <a:spcPct val="150000"/>
              </a:lnSpc>
            </a:pPr>
            <a:r>
              <a:rPr lang="en-US" dirty="0"/>
              <a:t>SPI: Serial Peripheral Interface</a:t>
            </a:r>
          </a:p>
          <a:p>
            <a:pPr lvl="1">
              <a:lnSpc>
                <a:spcPct val="150000"/>
              </a:lnSpc>
            </a:pPr>
            <a:r>
              <a:rPr lang="en-US" dirty="0"/>
              <a:t>I2C: Inter-Integrated Circuit</a:t>
            </a:r>
          </a:p>
          <a:p>
            <a:pPr lvl="1">
              <a:lnSpc>
                <a:spcPct val="150000"/>
              </a:lnSpc>
            </a:pPr>
            <a:r>
              <a:rPr lang="en-US" dirty="0"/>
              <a:t>USB: Universal Serial Bus</a:t>
            </a:r>
          </a:p>
          <a:p>
            <a:pPr lvl="1">
              <a:lnSpc>
                <a:spcPct val="150000"/>
              </a:lnSpc>
            </a:pPr>
            <a:r>
              <a:rPr lang="en-US" dirty="0"/>
              <a:t>Ethernet</a:t>
            </a:r>
          </a:p>
        </p:txBody>
      </p:sp>
    </p:spTree>
    <p:extLst>
      <p:ext uri="{BB962C8B-B14F-4D97-AF65-F5344CB8AC3E}">
        <p14:creationId xmlns:p14="http://schemas.microsoft.com/office/powerpoint/2010/main" val="3706164540"/>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direction of communication</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5411976" cy="4960845"/>
          </a:xfrm>
        </p:spPr>
        <p:txBody>
          <a:bodyPr/>
          <a:lstStyle/>
          <a:p>
            <a:pPr lvl="1">
              <a:lnSpc>
                <a:spcPct val="150000"/>
              </a:lnSpc>
            </a:pPr>
            <a:r>
              <a:rPr lang="en-US" b="1" dirty="0"/>
              <a:t>Simplex:</a:t>
            </a:r>
            <a:r>
              <a:rPr lang="en-US" dirty="0"/>
              <a:t> the communication occurs in a single direction – one device transmits and the other receives.</a:t>
            </a:r>
          </a:p>
          <a:p>
            <a:pPr lvl="1">
              <a:lnSpc>
                <a:spcPct val="150000"/>
              </a:lnSpc>
            </a:pPr>
            <a:r>
              <a:rPr lang="en-US" b="1" dirty="0"/>
              <a:t>Half-Duplex:</a:t>
            </a:r>
            <a:r>
              <a:rPr lang="en-US" dirty="0"/>
              <a:t> the communication occurs in both directions but not simultaneously. Both communicating devices (</a:t>
            </a:r>
            <a:r>
              <a:rPr lang="en-US" dirty="0" err="1"/>
              <a:t>DevA</a:t>
            </a:r>
            <a:r>
              <a:rPr lang="en-US" dirty="0"/>
              <a:t> and </a:t>
            </a:r>
            <a:r>
              <a:rPr lang="en-US" dirty="0" err="1"/>
              <a:t>DevB</a:t>
            </a:r>
            <a:r>
              <a:rPr lang="en-US" dirty="0"/>
              <a:t>) have transmitters and receivers. At a given time, either </a:t>
            </a:r>
            <a:r>
              <a:rPr lang="en-US" dirty="0" err="1"/>
              <a:t>DevA</a:t>
            </a:r>
            <a:r>
              <a:rPr lang="en-US" dirty="0"/>
              <a:t> transmits and </a:t>
            </a:r>
            <a:r>
              <a:rPr lang="en-US" dirty="0" err="1"/>
              <a:t>DevB</a:t>
            </a:r>
            <a:r>
              <a:rPr lang="en-US" dirty="0"/>
              <a:t> receives or vice-versa. A single wire is needed to carry the communication.</a:t>
            </a:r>
          </a:p>
          <a:p>
            <a:pPr lvl="1">
              <a:lnSpc>
                <a:spcPct val="150000"/>
              </a:lnSpc>
            </a:pPr>
            <a:r>
              <a:rPr lang="en-US" b="1" dirty="0"/>
              <a:t>Full-Duplex:</a:t>
            </a:r>
            <a:r>
              <a:rPr lang="en-US" dirty="0"/>
              <a:t> the communications occurs in both directions and can be simultaneous. Usually two wires are used: one to transmit from </a:t>
            </a:r>
            <a:r>
              <a:rPr lang="en-US" dirty="0" err="1"/>
              <a:t>DevA</a:t>
            </a:r>
            <a:r>
              <a:rPr lang="en-US" dirty="0"/>
              <a:t> to </a:t>
            </a:r>
            <a:r>
              <a:rPr lang="en-US" dirty="0" err="1"/>
              <a:t>DevB</a:t>
            </a:r>
            <a:r>
              <a:rPr lang="en-US" dirty="0"/>
              <a:t> and another to transmit from </a:t>
            </a:r>
            <a:r>
              <a:rPr lang="en-US" dirty="0" err="1"/>
              <a:t>DevB</a:t>
            </a:r>
            <a:r>
              <a:rPr lang="en-US" dirty="0"/>
              <a:t> to </a:t>
            </a:r>
            <a:r>
              <a:rPr lang="en-US" dirty="0" err="1"/>
              <a:t>DevA</a:t>
            </a:r>
            <a:r>
              <a:rPr lang="en-US" dirty="0"/>
              <a:t>.</a:t>
            </a:r>
            <a:br>
              <a:rPr lang="en-US" dirty="0"/>
            </a:br>
            <a:r>
              <a:rPr lang="en-US" dirty="0"/>
              <a:t>rem: a transceiver consists of a transmitter and a receiver.</a:t>
            </a:r>
          </a:p>
        </p:txBody>
      </p:sp>
      <p:pic>
        <p:nvPicPr>
          <p:cNvPr id="5" name="Picture 4">
            <a:extLst>
              <a:ext uri="{FF2B5EF4-FFF2-40B4-BE49-F238E27FC236}">
                <a16:creationId xmlns="" xmlns:a16="http://schemas.microsoft.com/office/drawing/2014/main" id="{3A6D1334-EEB0-4490-9A08-6E02FC1583C6}"/>
              </a:ext>
            </a:extLst>
          </p:cNvPr>
          <p:cNvPicPr>
            <a:picLocks noChangeAspect="1"/>
          </p:cNvPicPr>
          <p:nvPr/>
        </p:nvPicPr>
        <p:blipFill rotWithShape="1">
          <a:blip r:embed="rId3"/>
          <a:srcRect t="12468"/>
          <a:stretch/>
        </p:blipFill>
        <p:spPr>
          <a:xfrm>
            <a:off x="7525332" y="2334909"/>
            <a:ext cx="4198668" cy="1516559"/>
          </a:xfrm>
          <a:prstGeom prst="rect">
            <a:avLst/>
          </a:prstGeom>
        </p:spPr>
      </p:pic>
      <p:grpSp>
        <p:nvGrpSpPr>
          <p:cNvPr id="6" name="Group 5">
            <a:extLst>
              <a:ext uri="{FF2B5EF4-FFF2-40B4-BE49-F238E27FC236}">
                <a16:creationId xmlns="" xmlns:a16="http://schemas.microsoft.com/office/drawing/2014/main" id="{3B1E317F-1136-468F-B2A9-14FFC53843C4}"/>
              </a:ext>
            </a:extLst>
          </p:cNvPr>
          <p:cNvGrpSpPr/>
          <p:nvPr/>
        </p:nvGrpSpPr>
        <p:grpSpPr>
          <a:xfrm>
            <a:off x="7242430" y="1002761"/>
            <a:ext cx="4764473" cy="953824"/>
            <a:chOff x="7428148" y="1755096"/>
            <a:chExt cx="4764473" cy="953824"/>
          </a:xfrm>
        </p:grpSpPr>
        <p:pic>
          <p:nvPicPr>
            <p:cNvPr id="7" name="Picture 6">
              <a:extLst>
                <a:ext uri="{FF2B5EF4-FFF2-40B4-BE49-F238E27FC236}">
                  <a16:creationId xmlns="" xmlns:a16="http://schemas.microsoft.com/office/drawing/2014/main" id="{2169E735-8FAC-4CA3-A5AB-2BC7FFF29D0E}"/>
                </a:ext>
              </a:extLst>
            </p:cNvPr>
            <p:cNvPicPr>
              <a:picLocks noChangeAspect="1"/>
            </p:cNvPicPr>
            <p:nvPr/>
          </p:nvPicPr>
          <p:blipFill>
            <a:blip r:embed="rId4"/>
            <a:stretch>
              <a:fillRect/>
            </a:stretch>
          </p:blipFill>
          <p:spPr>
            <a:xfrm>
              <a:off x="7428148" y="1755096"/>
              <a:ext cx="4764473" cy="844099"/>
            </a:xfrm>
            <a:prstGeom prst="rect">
              <a:avLst/>
            </a:prstGeom>
          </p:spPr>
        </p:pic>
        <p:sp>
          <p:nvSpPr>
            <p:cNvPr id="8" name="Rectangle 7">
              <a:extLst>
                <a:ext uri="{FF2B5EF4-FFF2-40B4-BE49-F238E27FC236}">
                  <a16:creationId xmlns="" xmlns:a16="http://schemas.microsoft.com/office/drawing/2014/main" id="{056078E4-1704-41C9-A230-6472DBD3D139}"/>
                </a:ext>
              </a:extLst>
            </p:cNvPr>
            <p:cNvSpPr/>
            <p:nvPr/>
          </p:nvSpPr>
          <p:spPr>
            <a:xfrm>
              <a:off x="9156340" y="2492896"/>
              <a:ext cx="12601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9" name="Picture 8">
            <a:extLst>
              <a:ext uri="{FF2B5EF4-FFF2-40B4-BE49-F238E27FC236}">
                <a16:creationId xmlns="" xmlns:a16="http://schemas.microsoft.com/office/drawing/2014/main" id="{D8727EE8-379F-4EFD-B885-C2F978390FAB}"/>
              </a:ext>
            </a:extLst>
          </p:cNvPr>
          <p:cNvPicPr>
            <a:picLocks noChangeAspect="1"/>
          </p:cNvPicPr>
          <p:nvPr/>
        </p:nvPicPr>
        <p:blipFill rotWithShape="1">
          <a:blip r:embed="rId5"/>
          <a:srcRect t="22060"/>
          <a:stretch/>
        </p:blipFill>
        <p:spPr>
          <a:xfrm>
            <a:off x="7998514" y="4243121"/>
            <a:ext cx="3597787" cy="1358250"/>
          </a:xfrm>
          <a:prstGeom prst="rect">
            <a:avLst/>
          </a:prstGeom>
        </p:spPr>
      </p:pic>
      <p:sp>
        <p:nvSpPr>
          <p:cNvPr id="10" name="TextBox 9">
            <a:extLst>
              <a:ext uri="{FF2B5EF4-FFF2-40B4-BE49-F238E27FC236}">
                <a16:creationId xmlns="" xmlns:a16="http://schemas.microsoft.com/office/drawing/2014/main" id="{92940BFB-3F4A-40BD-AD05-F44A0F5FADFB}"/>
              </a:ext>
            </a:extLst>
          </p:cNvPr>
          <p:cNvSpPr txBox="1"/>
          <p:nvPr/>
        </p:nvSpPr>
        <p:spPr>
          <a:xfrm>
            <a:off x="10144881" y="5855239"/>
            <a:ext cx="1527982" cy="307777"/>
          </a:xfrm>
          <a:prstGeom prst="rect">
            <a:avLst/>
          </a:prstGeom>
          <a:noFill/>
        </p:spPr>
        <p:txBody>
          <a:bodyPr wrap="none" rtlCol="0">
            <a:spAutoFit/>
          </a:bodyPr>
          <a:lstStyle/>
          <a:p>
            <a:r>
              <a:rPr lang="pt-BR" sz="1400" dirty="0" err="1"/>
              <a:t>source</a:t>
            </a:r>
            <a:r>
              <a:rPr lang="pt-BR" sz="1400" dirty="0"/>
              <a:t>: </a:t>
            </a:r>
            <a:r>
              <a:rPr lang="pt-BR" sz="1400" dirty="0" err="1"/>
              <a:t>Renesas</a:t>
            </a:r>
            <a:endParaRPr lang="pt-BR" sz="1400" dirty="0"/>
          </a:p>
        </p:txBody>
      </p:sp>
    </p:spTree>
    <p:extLst>
      <p:ext uri="{BB962C8B-B14F-4D97-AF65-F5344CB8AC3E}">
        <p14:creationId xmlns:p14="http://schemas.microsoft.com/office/powerpoint/2010/main" val="418387130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synchronous vs asynchronous communications</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244624" cy="2272930"/>
          </a:xfrm>
        </p:spPr>
        <p:txBody>
          <a:bodyPr/>
          <a:lstStyle/>
          <a:p>
            <a:pPr lvl="1">
              <a:lnSpc>
                <a:spcPct val="150000"/>
              </a:lnSpc>
            </a:pPr>
            <a:r>
              <a:rPr lang="en-US" b="1" dirty="0"/>
              <a:t>Synchronous: </a:t>
            </a:r>
            <a:r>
              <a:rPr lang="en-US" dirty="0"/>
              <a:t>there is clock signal that identifies the time instances when a data bit is valid. Thus, the receiver uses the clock signal to recover the transmitted information. SPI and I2C are examples of synchronous communication protocols.</a:t>
            </a:r>
          </a:p>
          <a:p>
            <a:pPr lvl="1">
              <a:lnSpc>
                <a:spcPct val="150000"/>
              </a:lnSpc>
            </a:pPr>
            <a:r>
              <a:rPr lang="en-US" b="1" dirty="0"/>
              <a:t>Asynchronous:</a:t>
            </a:r>
            <a:r>
              <a:rPr lang="en-US" dirty="0"/>
              <a:t> there is no common clock signal, thus, the two communicating devices must previously agree on a mechanism to identify each bit in the data stream. Therefore, the synchronization information must be embedded in the data signal. Quite often there are transitions in the data signal to identify the time slot of each bit in the data stream. RS-232 is an example of asynchronous communication.</a:t>
            </a:r>
          </a:p>
        </p:txBody>
      </p:sp>
    </p:spTree>
    <p:extLst>
      <p:ext uri="{BB962C8B-B14F-4D97-AF65-F5344CB8AC3E}">
        <p14:creationId xmlns:p14="http://schemas.microsoft.com/office/powerpoint/2010/main" val="1718579667"/>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bit rate vs baud rate</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244624" cy="1801006"/>
          </a:xfrm>
        </p:spPr>
        <p:txBody>
          <a:bodyPr/>
          <a:lstStyle/>
          <a:p>
            <a:pPr lvl="1">
              <a:lnSpc>
                <a:spcPct val="150000"/>
              </a:lnSpc>
            </a:pPr>
            <a:r>
              <a:rPr lang="en-US" b="1" dirty="0"/>
              <a:t>Symbols: </a:t>
            </a:r>
            <a:r>
              <a:rPr lang="en-US" dirty="0"/>
              <a:t>when transmitting signals over a wire, each possible combination of amplitude, phase and frequency is called a symbol. Simple schemes use only two symbols: for instance 0V and 3.3V to </a:t>
            </a:r>
            <a:br>
              <a:rPr lang="en-US" dirty="0"/>
            </a:br>
            <a:r>
              <a:rPr lang="en-US" dirty="0"/>
              <a:t>represent 0 and 1, or the coding used by </a:t>
            </a:r>
            <a:br>
              <a:rPr lang="en-US" dirty="0"/>
            </a:br>
            <a:r>
              <a:rPr lang="en-US" dirty="0"/>
              <a:t>RS-232 where amplitudes from -3 to -15 </a:t>
            </a:r>
            <a:br>
              <a:rPr lang="en-US" dirty="0"/>
            </a:br>
            <a:r>
              <a:rPr lang="en-US" dirty="0"/>
              <a:t>represent a 1 while +3 to +15 represent a 0. </a:t>
            </a:r>
          </a:p>
        </p:txBody>
      </p:sp>
      <p:pic>
        <p:nvPicPr>
          <p:cNvPr id="5" name="Picture 4">
            <a:extLst>
              <a:ext uri="{FF2B5EF4-FFF2-40B4-BE49-F238E27FC236}">
                <a16:creationId xmlns="" xmlns:a16="http://schemas.microsoft.com/office/drawing/2014/main" id="{90CBF6A0-CA76-42B4-9F20-5600381F8693}"/>
              </a:ext>
            </a:extLst>
          </p:cNvPr>
          <p:cNvPicPr>
            <a:picLocks noChangeAspect="1"/>
          </p:cNvPicPr>
          <p:nvPr/>
        </p:nvPicPr>
        <p:blipFill>
          <a:blip r:embed="rId3"/>
          <a:stretch>
            <a:fillRect/>
          </a:stretch>
        </p:blipFill>
        <p:spPr>
          <a:xfrm>
            <a:off x="6204204" y="2585804"/>
            <a:ext cx="5475797" cy="3713298"/>
          </a:xfrm>
          <a:prstGeom prst="rect">
            <a:avLst/>
          </a:prstGeom>
        </p:spPr>
      </p:pic>
      <p:sp>
        <p:nvSpPr>
          <p:cNvPr id="6" name="TextBox 5">
            <a:extLst>
              <a:ext uri="{FF2B5EF4-FFF2-40B4-BE49-F238E27FC236}">
                <a16:creationId xmlns="" xmlns:a16="http://schemas.microsoft.com/office/drawing/2014/main" id="{236F9C93-8D52-4732-B496-5259F537AA5E}"/>
              </a:ext>
            </a:extLst>
          </p:cNvPr>
          <p:cNvSpPr txBox="1"/>
          <p:nvPr/>
        </p:nvSpPr>
        <p:spPr>
          <a:xfrm>
            <a:off x="2999656" y="5961283"/>
            <a:ext cx="3169457" cy="307777"/>
          </a:xfrm>
          <a:prstGeom prst="rect">
            <a:avLst/>
          </a:prstGeom>
          <a:noFill/>
        </p:spPr>
        <p:txBody>
          <a:bodyPr wrap="none" rtlCol="0">
            <a:spAutoFit/>
          </a:bodyPr>
          <a:lstStyle/>
          <a:p>
            <a:r>
              <a:rPr lang="pt-BR" sz="1400" dirty="0" err="1"/>
              <a:t>source</a:t>
            </a:r>
            <a:r>
              <a:rPr lang="pt-BR" sz="1400" dirty="0"/>
              <a:t>: </a:t>
            </a:r>
            <a:r>
              <a:rPr lang="pt-BR" sz="1400" dirty="0" err="1"/>
              <a:t>commons.wikimedia.org</a:t>
            </a:r>
            <a:r>
              <a:rPr lang="pt-BR" sz="1400" dirty="0"/>
              <a:t> (CC)</a:t>
            </a:r>
          </a:p>
        </p:txBody>
      </p:sp>
    </p:spTree>
    <p:extLst>
      <p:ext uri="{BB962C8B-B14F-4D97-AF65-F5344CB8AC3E}">
        <p14:creationId xmlns:p14="http://schemas.microsoft.com/office/powerpoint/2010/main" val="339127779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bit rate vs baud rate</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9804464" cy="4324774"/>
          </a:xfrm>
        </p:spPr>
        <p:txBody>
          <a:bodyPr/>
          <a:lstStyle/>
          <a:p>
            <a:pPr lvl="1">
              <a:lnSpc>
                <a:spcPct val="150000"/>
              </a:lnSpc>
            </a:pPr>
            <a:r>
              <a:rPr lang="en-US" b="1" dirty="0"/>
              <a:t>Symbols(</a:t>
            </a:r>
            <a:r>
              <a:rPr lang="en-US" b="1" dirty="0" err="1"/>
              <a:t>cont</a:t>
            </a:r>
            <a:r>
              <a:rPr lang="en-US" b="1" dirty="0"/>
              <a:t>): </a:t>
            </a:r>
            <a:r>
              <a:rPr lang="en-US" dirty="0"/>
              <a:t>a much larger set of symbols is also possible, for instance, 256QAM, one of the many encodings used for high speed ethernet, has 256 possible symbols, hence, each symbol encodes 8 bits.</a:t>
            </a:r>
          </a:p>
          <a:p>
            <a:pPr lvl="1">
              <a:lnSpc>
                <a:spcPct val="150000"/>
              </a:lnSpc>
            </a:pPr>
            <a:r>
              <a:rPr lang="en-US" b="1" dirty="0"/>
              <a:t>Bit rate: </a:t>
            </a:r>
            <a:r>
              <a:rPr lang="en-US" dirty="0"/>
              <a:t>is the number of bits that are transmitted</a:t>
            </a:r>
            <a:br>
              <a:rPr lang="en-US" dirty="0"/>
            </a:br>
            <a:r>
              <a:rPr lang="en-US" dirty="0"/>
              <a:t>per time unit. Expressed in bits/s.  </a:t>
            </a:r>
          </a:p>
          <a:p>
            <a:pPr lvl="1">
              <a:lnSpc>
                <a:spcPct val="150000"/>
              </a:lnSpc>
            </a:pPr>
            <a:r>
              <a:rPr lang="en-US" b="1" dirty="0"/>
              <a:t>Baud rate: </a:t>
            </a:r>
            <a:r>
              <a:rPr lang="en-US" dirty="0"/>
              <a:t>is the number of symbols that are</a:t>
            </a:r>
            <a:br>
              <a:rPr lang="en-US" dirty="0"/>
            </a:br>
            <a:r>
              <a:rPr lang="en-US" dirty="0"/>
              <a:t>transmitted per time unit. Expressed in baud/s.</a:t>
            </a:r>
          </a:p>
          <a:p>
            <a:pPr lvl="1">
              <a:lnSpc>
                <a:spcPct val="150000"/>
              </a:lnSpc>
            </a:pPr>
            <a:r>
              <a:rPr lang="en-US" dirty="0"/>
              <a:t>If a symbol encodes a single bit, such as the </a:t>
            </a:r>
            <a:br>
              <a:rPr lang="en-US" dirty="0"/>
            </a:br>
            <a:r>
              <a:rPr lang="en-US" dirty="0"/>
              <a:t>case for RS-232, then the baud rate and the</a:t>
            </a:r>
            <a:br>
              <a:rPr lang="en-US" dirty="0"/>
            </a:br>
            <a:r>
              <a:rPr lang="en-US" dirty="0"/>
              <a:t>bit rate are the same.</a:t>
            </a:r>
            <a:br>
              <a:rPr lang="en-US" dirty="0"/>
            </a:br>
            <a:r>
              <a:rPr lang="en-US" dirty="0"/>
              <a:t>Yet, for 256QAM, the bit rate is 8 times higher</a:t>
            </a:r>
            <a:br>
              <a:rPr lang="en-US" dirty="0"/>
            </a:br>
            <a:r>
              <a:rPr lang="en-US" dirty="0"/>
              <a:t>than the baud rate.</a:t>
            </a:r>
          </a:p>
        </p:txBody>
      </p:sp>
      <p:sp>
        <p:nvSpPr>
          <p:cNvPr id="6" name="TextBox 5">
            <a:extLst>
              <a:ext uri="{FF2B5EF4-FFF2-40B4-BE49-F238E27FC236}">
                <a16:creationId xmlns="" xmlns:a16="http://schemas.microsoft.com/office/drawing/2014/main" id="{236F9C93-8D52-4732-B496-5259F537AA5E}"/>
              </a:ext>
            </a:extLst>
          </p:cNvPr>
          <p:cNvSpPr txBox="1"/>
          <p:nvPr/>
        </p:nvSpPr>
        <p:spPr>
          <a:xfrm>
            <a:off x="4724708" y="5939108"/>
            <a:ext cx="3169457" cy="307777"/>
          </a:xfrm>
          <a:prstGeom prst="rect">
            <a:avLst/>
          </a:prstGeom>
          <a:noFill/>
        </p:spPr>
        <p:txBody>
          <a:bodyPr wrap="none" rtlCol="0">
            <a:spAutoFit/>
          </a:bodyPr>
          <a:lstStyle/>
          <a:p>
            <a:r>
              <a:rPr lang="pt-BR" sz="1400" dirty="0" err="1"/>
              <a:t>source</a:t>
            </a:r>
            <a:r>
              <a:rPr lang="pt-BR" sz="1400" dirty="0"/>
              <a:t>: </a:t>
            </a:r>
            <a:r>
              <a:rPr lang="pt-BR" sz="1400" dirty="0" err="1"/>
              <a:t>commons.wikimedia.org</a:t>
            </a:r>
            <a:r>
              <a:rPr lang="pt-BR" sz="1400" dirty="0"/>
              <a:t> (CC)</a:t>
            </a:r>
          </a:p>
        </p:txBody>
      </p:sp>
      <p:pic>
        <p:nvPicPr>
          <p:cNvPr id="7" name="Picture 2" descr="File:256qam.svg">
            <a:extLst>
              <a:ext uri="{FF2B5EF4-FFF2-40B4-BE49-F238E27FC236}">
                <a16:creationId xmlns="" xmlns:a16="http://schemas.microsoft.com/office/drawing/2014/main" id="{2F05DF08-8C28-44E0-AA6C-3161D9B6E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9651" y="2241586"/>
            <a:ext cx="3839008" cy="3904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369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C5956A-E3BA-4897-8884-FB7080D8C5C9}"/>
              </a:ext>
            </a:extLst>
          </p:cNvPr>
          <p:cNvSpPr>
            <a:spLocks noGrp="1"/>
          </p:cNvSpPr>
          <p:nvPr>
            <p:ph type="title"/>
          </p:nvPr>
        </p:nvSpPr>
        <p:spPr/>
        <p:txBody>
          <a:bodyPr/>
          <a:lstStyle/>
          <a:p>
            <a:r>
              <a:rPr lang="en-US" dirty="0"/>
              <a:t>Trends</a:t>
            </a:r>
          </a:p>
        </p:txBody>
      </p:sp>
      <p:pic>
        <p:nvPicPr>
          <p:cNvPr id="4" name="Picture 3">
            <a:extLst>
              <a:ext uri="{FF2B5EF4-FFF2-40B4-BE49-F238E27FC236}">
                <a16:creationId xmlns="" xmlns:a16="http://schemas.microsoft.com/office/drawing/2014/main" id="{3F053AED-ACB8-4AB1-B1AE-50FEB1DA4B56}"/>
              </a:ext>
            </a:extLst>
          </p:cNvPr>
          <p:cNvPicPr>
            <a:picLocks noChangeAspect="1"/>
          </p:cNvPicPr>
          <p:nvPr/>
        </p:nvPicPr>
        <p:blipFill rotWithShape="1">
          <a:blip r:embed="rId3"/>
          <a:srcRect l="2751" t="15876" r="3932" b="8526"/>
          <a:stretch/>
        </p:blipFill>
        <p:spPr>
          <a:xfrm>
            <a:off x="475217" y="1150816"/>
            <a:ext cx="11029540" cy="5026141"/>
          </a:xfrm>
          <a:prstGeom prst="rect">
            <a:avLst/>
          </a:prstGeom>
        </p:spPr>
      </p:pic>
      <p:sp>
        <p:nvSpPr>
          <p:cNvPr id="5" name="TextBox 4">
            <a:extLst>
              <a:ext uri="{FF2B5EF4-FFF2-40B4-BE49-F238E27FC236}">
                <a16:creationId xmlns="" xmlns:a16="http://schemas.microsoft.com/office/drawing/2014/main" id="{EAFE0A0A-244F-43FB-A0D1-4063E93FFCBC}"/>
              </a:ext>
            </a:extLst>
          </p:cNvPr>
          <p:cNvSpPr txBox="1"/>
          <p:nvPr/>
        </p:nvSpPr>
        <p:spPr>
          <a:xfrm>
            <a:off x="8148228" y="109225"/>
            <a:ext cx="3313728" cy="646331"/>
          </a:xfrm>
          <a:prstGeom prst="rect">
            <a:avLst/>
          </a:prstGeom>
          <a:noFill/>
        </p:spPr>
        <p:txBody>
          <a:bodyPr wrap="none" rtlCol="0">
            <a:spAutoFit/>
          </a:bodyPr>
          <a:lstStyle/>
          <a:p>
            <a:r>
              <a:rPr lang="en-US" dirty="0"/>
              <a:t>Five-year gap from state of the</a:t>
            </a:r>
            <a:br>
              <a:rPr lang="en-US" dirty="0"/>
            </a:br>
            <a:r>
              <a:rPr lang="en-US" dirty="0"/>
              <a:t>art to MCU technology</a:t>
            </a:r>
          </a:p>
        </p:txBody>
      </p:sp>
      <p:sp>
        <p:nvSpPr>
          <p:cNvPr id="6" name="TextBox 5">
            <a:extLst>
              <a:ext uri="{FF2B5EF4-FFF2-40B4-BE49-F238E27FC236}">
                <a16:creationId xmlns="" xmlns:a16="http://schemas.microsoft.com/office/drawing/2014/main" id="{C3B2674C-7C8D-4759-8A3A-E1D292D36F0B}"/>
              </a:ext>
            </a:extLst>
          </p:cNvPr>
          <p:cNvSpPr txBox="1"/>
          <p:nvPr/>
        </p:nvSpPr>
        <p:spPr>
          <a:xfrm>
            <a:off x="9976775" y="5976933"/>
            <a:ext cx="1527982" cy="307777"/>
          </a:xfrm>
          <a:prstGeom prst="rect">
            <a:avLst/>
          </a:prstGeom>
          <a:noFill/>
        </p:spPr>
        <p:txBody>
          <a:bodyPr wrap="none" rtlCol="0">
            <a:spAutoFit/>
          </a:bodyPr>
          <a:lstStyle/>
          <a:p>
            <a:r>
              <a:rPr lang="en-US" sz="1400" dirty="0"/>
              <a:t>source: Renesas</a:t>
            </a:r>
            <a:endParaRPr lang="pt-BR" sz="1400" dirty="0"/>
          </a:p>
        </p:txBody>
      </p:sp>
    </p:spTree>
    <p:extLst>
      <p:ext uri="{BB962C8B-B14F-4D97-AF65-F5344CB8AC3E}">
        <p14:creationId xmlns:p14="http://schemas.microsoft.com/office/powerpoint/2010/main" val="44237291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8.2 – </a:t>
            </a:r>
            <a:r>
              <a:rPr lang="en-US" dirty="0" err="1"/>
              <a:t>uart</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3647665"/>
          </a:xfrm>
        </p:spPr>
        <p:txBody>
          <a:bodyPr/>
          <a:lstStyle/>
          <a:p>
            <a:pPr>
              <a:lnSpc>
                <a:spcPct val="150000"/>
              </a:lnSpc>
            </a:pPr>
            <a:r>
              <a:rPr lang="en-US" dirty="0"/>
              <a:t>A UART is a peripheral present in most MCUs. Typically it receives data from the processor over the bus, hence, in parallel format, and handles the serialization and frame formatting. </a:t>
            </a:r>
            <a:br>
              <a:rPr lang="en-US" dirty="0"/>
            </a:br>
            <a:r>
              <a:rPr lang="en-US" dirty="0"/>
              <a:t>A UART (Universal Asynchronous Receiver Transmitter) is capable of transmitting asynchronous data frames to another device as well as receiving. Both devices must be configured for the same speed and frame format.</a:t>
            </a:r>
            <a:br>
              <a:rPr lang="en-US" dirty="0"/>
            </a:br>
            <a:r>
              <a:rPr lang="en-US" dirty="0"/>
              <a:t>Typical speeds used for asynchronous serial communication are: 110, 150, 300, 600, 1200, 2400, 4800, 9600, 19200,  38400, 57600, 115200 bits per second. Higher speeds may also be used as long as agreed among transmitter and receiver.</a:t>
            </a:r>
            <a:br>
              <a:rPr lang="en-US" dirty="0"/>
            </a:br>
            <a:r>
              <a:rPr lang="en-US" dirty="0"/>
              <a:t>Typically, the bit encoding defined by the RS-232 standard is used.</a:t>
            </a:r>
            <a:br>
              <a:rPr lang="en-US" dirty="0"/>
            </a:br>
            <a:r>
              <a:rPr lang="en-US" dirty="0"/>
              <a:t>RS-232 defines separate lines for transmission and reception, thus, it is </a:t>
            </a:r>
            <a:r>
              <a:rPr lang="en-US" b="1" dirty="0"/>
              <a:t>full duplex </a:t>
            </a:r>
            <a:r>
              <a:rPr lang="en-US" dirty="0"/>
              <a:t>communication.</a:t>
            </a:r>
          </a:p>
        </p:txBody>
      </p:sp>
    </p:spTree>
    <p:extLst>
      <p:ext uri="{BB962C8B-B14F-4D97-AF65-F5344CB8AC3E}">
        <p14:creationId xmlns:p14="http://schemas.microsoft.com/office/powerpoint/2010/main" val="258028080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uart</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2211375"/>
          </a:xfrm>
        </p:spPr>
        <p:txBody>
          <a:bodyPr/>
          <a:lstStyle/>
          <a:p>
            <a:pPr>
              <a:lnSpc>
                <a:spcPct val="150000"/>
              </a:lnSpc>
            </a:pPr>
            <a:r>
              <a:rPr lang="en-US" b="1" dirty="0"/>
              <a:t>Asynchronous</a:t>
            </a:r>
            <a:r>
              <a:rPr lang="en-US" dirty="0"/>
              <a:t> frame format – consists of a start bit, data bits, an optional parity bit and stop bits.</a:t>
            </a:r>
          </a:p>
          <a:p>
            <a:pPr>
              <a:lnSpc>
                <a:spcPct val="150000"/>
              </a:lnSpc>
            </a:pPr>
            <a:r>
              <a:rPr lang="en-US" dirty="0"/>
              <a:t>The frame format is configurable:</a:t>
            </a:r>
          </a:p>
          <a:p>
            <a:pPr lvl="1">
              <a:lnSpc>
                <a:spcPct val="150000"/>
              </a:lnSpc>
            </a:pPr>
            <a:r>
              <a:rPr lang="en-US" dirty="0"/>
              <a:t>number of data bits: 5 to 8,</a:t>
            </a:r>
          </a:p>
          <a:p>
            <a:pPr lvl="1">
              <a:lnSpc>
                <a:spcPct val="150000"/>
              </a:lnSpc>
            </a:pPr>
            <a:r>
              <a:rPr lang="en-US" dirty="0"/>
              <a:t>number of stop bits: 1, 1.5 or 2,</a:t>
            </a:r>
          </a:p>
          <a:p>
            <a:pPr lvl="1">
              <a:lnSpc>
                <a:spcPct val="150000"/>
              </a:lnSpc>
            </a:pPr>
            <a:r>
              <a:rPr lang="en-US" dirty="0"/>
              <a:t>parity: none, odd, even.</a:t>
            </a:r>
          </a:p>
        </p:txBody>
      </p:sp>
      <p:pic>
        <p:nvPicPr>
          <p:cNvPr id="5" name="Picture 2" descr="Image result for uart frame format">
            <a:extLst>
              <a:ext uri="{FF2B5EF4-FFF2-40B4-BE49-F238E27FC236}">
                <a16:creationId xmlns="" xmlns:a16="http://schemas.microsoft.com/office/drawing/2014/main" id="{E7FC8D04-49C5-4DAA-844D-61807FE0B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254" y="3714935"/>
            <a:ext cx="9697491" cy="22400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43070620-C4EF-4BF6-8068-6A1A69BD6D09}"/>
              </a:ext>
            </a:extLst>
          </p:cNvPr>
          <p:cNvSpPr txBox="1"/>
          <p:nvPr/>
        </p:nvSpPr>
        <p:spPr>
          <a:xfrm>
            <a:off x="8688288" y="5993586"/>
            <a:ext cx="3169457" cy="307777"/>
          </a:xfrm>
          <a:prstGeom prst="rect">
            <a:avLst/>
          </a:prstGeom>
          <a:noFill/>
        </p:spPr>
        <p:txBody>
          <a:bodyPr wrap="none" rtlCol="0">
            <a:spAutoFit/>
          </a:bodyPr>
          <a:lstStyle/>
          <a:p>
            <a:r>
              <a:rPr lang="en-US" sz="1400" dirty="0"/>
              <a:t>source: </a:t>
            </a:r>
            <a:r>
              <a:rPr lang="en-US" sz="1400" dirty="0" err="1"/>
              <a:t>commons.wikimedia.org</a:t>
            </a:r>
            <a:r>
              <a:rPr lang="en-US" sz="1400" dirty="0"/>
              <a:t> (CC)</a:t>
            </a:r>
          </a:p>
        </p:txBody>
      </p:sp>
    </p:spTree>
    <p:extLst>
      <p:ext uri="{BB962C8B-B14F-4D97-AF65-F5344CB8AC3E}">
        <p14:creationId xmlns:p14="http://schemas.microsoft.com/office/powerpoint/2010/main" val="277506320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uart</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2108782"/>
          </a:xfrm>
        </p:spPr>
        <p:txBody>
          <a:bodyPr/>
          <a:lstStyle/>
          <a:p>
            <a:pPr>
              <a:lnSpc>
                <a:spcPct val="150000"/>
              </a:lnSpc>
            </a:pPr>
            <a:r>
              <a:rPr lang="en-US" dirty="0"/>
              <a:t>How does the receiver synchronize with the transmitter?</a:t>
            </a:r>
          </a:p>
          <a:p>
            <a:pPr marL="342900" lvl="1" indent="-342900">
              <a:lnSpc>
                <a:spcPct val="150000"/>
              </a:lnSpc>
              <a:buFont typeface="+mj-lt"/>
              <a:buAutoNum type="arabicPeriod"/>
            </a:pPr>
            <a:r>
              <a:rPr lang="en-US" dirty="0"/>
              <a:t>Both the transmitter and the receiver are configured in the same way: speed and frame format.</a:t>
            </a:r>
          </a:p>
          <a:p>
            <a:pPr marL="342900" lvl="1" indent="-342900">
              <a:lnSpc>
                <a:spcPct val="150000"/>
              </a:lnSpc>
              <a:buFont typeface="+mj-lt"/>
              <a:buAutoNum type="arabicPeriod"/>
            </a:pPr>
            <a:r>
              <a:rPr lang="en-US" dirty="0"/>
              <a:t>Maximum clock skew allowed between the two sides is typically lower than 2%.</a:t>
            </a:r>
          </a:p>
          <a:p>
            <a:pPr marL="342900" lvl="1" indent="-342900">
              <a:lnSpc>
                <a:spcPct val="150000"/>
              </a:lnSpc>
              <a:buFont typeface="+mj-lt"/>
              <a:buAutoNum type="arabicPeriod"/>
            </a:pPr>
            <a:r>
              <a:rPr lang="en-US" dirty="0"/>
              <a:t>Receiver samples at a higher rate (e.g. 16 times de baud rate) for the start-bit transition. A delay of half-bit period determines the mid-bit position. From then on, sample every one-bit time.</a:t>
            </a:r>
          </a:p>
        </p:txBody>
      </p:sp>
    </p:spTree>
    <p:extLst>
      <p:ext uri="{BB962C8B-B14F-4D97-AF65-F5344CB8AC3E}">
        <p14:creationId xmlns:p14="http://schemas.microsoft.com/office/powerpoint/2010/main" val="426977183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uart</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323678"/>
          </a:xfrm>
        </p:spPr>
        <p:txBody>
          <a:bodyPr/>
          <a:lstStyle/>
          <a:p>
            <a:pPr>
              <a:lnSpc>
                <a:spcPct val="150000"/>
              </a:lnSpc>
            </a:pPr>
            <a:r>
              <a:rPr lang="en-US" dirty="0"/>
              <a:t>How does the receiver synchronize with the transmitter?</a:t>
            </a:r>
          </a:p>
        </p:txBody>
      </p:sp>
      <p:sp>
        <p:nvSpPr>
          <p:cNvPr id="5" name="TextBox 4">
            <a:extLst>
              <a:ext uri="{FF2B5EF4-FFF2-40B4-BE49-F238E27FC236}">
                <a16:creationId xmlns="" xmlns:a16="http://schemas.microsoft.com/office/drawing/2014/main" id="{6BAE8AA9-47BA-4C5E-A72B-36E6E53560F2}"/>
              </a:ext>
            </a:extLst>
          </p:cNvPr>
          <p:cNvSpPr txBox="1"/>
          <p:nvPr/>
        </p:nvSpPr>
        <p:spPr>
          <a:xfrm>
            <a:off x="10200456" y="5940685"/>
            <a:ext cx="1527982" cy="307777"/>
          </a:xfrm>
          <a:prstGeom prst="rect">
            <a:avLst/>
          </a:prstGeom>
          <a:noFill/>
        </p:spPr>
        <p:txBody>
          <a:bodyPr wrap="none" rtlCol="0">
            <a:spAutoFit/>
          </a:bodyPr>
          <a:lstStyle/>
          <a:p>
            <a:r>
              <a:rPr lang="pt-BR" sz="1400" dirty="0" err="1"/>
              <a:t>source</a:t>
            </a:r>
            <a:r>
              <a:rPr lang="pt-BR" sz="1400" dirty="0"/>
              <a:t>: </a:t>
            </a:r>
            <a:r>
              <a:rPr lang="pt-BR" sz="1400" dirty="0" err="1"/>
              <a:t>Renesas</a:t>
            </a:r>
            <a:endParaRPr lang="pt-BR" sz="1400" dirty="0"/>
          </a:p>
        </p:txBody>
      </p:sp>
      <p:pic>
        <p:nvPicPr>
          <p:cNvPr id="6" name="Picture 5">
            <a:extLst>
              <a:ext uri="{FF2B5EF4-FFF2-40B4-BE49-F238E27FC236}">
                <a16:creationId xmlns="" xmlns:a16="http://schemas.microsoft.com/office/drawing/2014/main" id="{7FAF8929-5FBA-4CD8-92A9-DC541FA094D6}"/>
              </a:ext>
            </a:extLst>
          </p:cNvPr>
          <p:cNvPicPr>
            <a:picLocks noChangeAspect="1"/>
          </p:cNvPicPr>
          <p:nvPr/>
        </p:nvPicPr>
        <p:blipFill>
          <a:blip r:embed="rId3"/>
          <a:stretch>
            <a:fillRect/>
          </a:stretch>
        </p:blipFill>
        <p:spPr>
          <a:xfrm>
            <a:off x="1088808" y="2168860"/>
            <a:ext cx="4895850" cy="1447800"/>
          </a:xfrm>
          <a:prstGeom prst="rect">
            <a:avLst/>
          </a:prstGeom>
        </p:spPr>
      </p:pic>
      <p:pic>
        <p:nvPicPr>
          <p:cNvPr id="7" name="Picture 2" descr="mi-sp102.gif">
            <a:extLst>
              <a:ext uri="{FF2B5EF4-FFF2-40B4-BE49-F238E27FC236}">
                <a16:creationId xmlns="" xmlns:a16="http://schemas.microsoft.com/office/drawing/2014/main" id="{4A5E6E33-1721-401B-BE36-465E44F59F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448" y="3681028"/>
            <a:ext cx="4895850" cy="11620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B4573623-5845-4D20-9C34-A7CDB52FB7C5}"/>
              </a:ext>
            </a:extLst>
          </p:cNvPr>
          <p:cNvPicPr>
            <a:picLocks noChangeAspect="1"/>
          </p:cNvPicPr>
          <p:nvPr/>
        </p:nvPicPr>
        <p:blipFill>
          <a:blip r:embed="rId5"/>
          <a:stretch>
            <a:fillRect/>
          </a:stretch>
        </p:blipFill>
        <p:spPr>
          <a:xfrm>
            <a:off x="1091444" y="5092216"/>
            <a:ext cx="4895850" cy="1181100"/>
          </a:xfrm>
          <a:prstGeom prst="rect">
            <a:avLst/>
          </a:prstGeom>
        </p:spPr>
      </p:pic>
    </p:spTree>
    <p:extLst>
      <p:ext uri="{BB962C8B-B14F-4D97-AF65-F5344CB8AC3E}">
        <p14:creationId xmlns:p14="http://schemas.microsoft.com/office/powerpoint/2010/main" val="369788941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uart</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4763904" cy="2170338"/>
          </a:xfrm>
        </p:spPr>
        <p:txBody>
          <a:bodyPr/>
          <a:lstStyle/>
          <a:p>
            <a:pPr>
              <a:lnSpc>
                <a:spcPct val="150000"/>
              </a:lnSpc>
            </a:pPr>
            <a:r>
              <a:rPr lang="en-US" dirty="0"/>
              <a:t>Example of the transmission of the character G (ASCII code 0x47) over an asynchronous line. Note that the </a:t>
            </a:r>
            <a:r>
              <a:rPr lang="en-US" dirty="0" err="1"/>
              <a:t>LSb</a:t>
            </a:r>
            <a:r>
              <a:rPr lang="en-US" dirty="0"/>
              <a:t> is transmitted first.</a:t>
            </a:r>
            <a:br>
              <a:rPr lang="en-US" dirty="0"/>
            </a:br>
            <a:r>
              <a:rPr lang="en-US" dirty="0"/>
              <a:t>Upper figure shows UART levels while lower figure shows RS-232 levels.</a:t>
            </a:r>
            <a:br>
              <a:rPr lang="en-US" dirty="0"/>
            </a:br>
            <a:r>
              <a:rPr lang="en-US" dirty="0"/>
              <a:t/>
            </a:r>
            <a:br>
              <a:rPr lang="en-US" dirty="0"/>
            </a:br>
            <a:r>
              <a:rPr lang="en-US" dirty="0"/>
              <a:t>Configuration: 8O1.5 (eight bits, odd parity, 1.5 stop bits).</a:t>
            </a:r>
            <a:br>
              <a:rPr lang="en-US" dirty="0"/>
            </a:br>
            <a:r>
              <a:rPr lang="en-US" dirty="0"/>
              <a:t>For a 9600 bps, the duration of each bit is 104.16 us.</a:t>
            </a:r>
          </a:p>
        </p:txBody>
      </p:sp>
      <p:sp>
        <p:nvSpPr>
          <p:cNvPr id="9" name="TextBox 8">
            <a:extLst>
              <a:ext uri="{FF2B5EF4-FFF2-40B4-BE49-F238E27FC236}">
                <a16:creationId xmlns="" xmlns:a16="http://schemas.microsoft.com/office/drawing/2014/main" id="{8289FA94-28FA-4BEE-9C29-96A4A91DB285}"/>
              </a:ext>
            </a:extLst>
          </p:cNvPr>
          <p:cNvSpPr txBox="1"/>
          <p:nvPr/>
        </p:nvSpPr>
        <p:spPr>
          <a:xfrm>
            <a:off x="8544272" y="5954186"/>
            <a:ext cx="3169457" cy="307777"/>
          </a:xfrm>
          <a:prstGeom prst="rect">
            <a:avLst/>
          </a:prstGeom>
          <a:noFill/>
        </p:spPr>
        <p:txBody>
          <a:bodyPr wrap="none" rtlCol="0">
            <a:spAutoFit/>
          </a:bodyPr>
          <a:lstStyle/>
          <a:p>
            <a:r>
              <a:rPr lang="pt-BR" sz="1400" dirty="0" err="1"/>
              <a:t>source</a:t>
            </a:r>
            <a:r>
              <a:rPr lang="pt-BR" sz="1400" dirty="0"/>
              <a:t>: </a:t>
            </a:r>
            <a:r>
              <a:rPr lang="pt-BR" sz="1400" dirty="0" err="1"/>
              <a:t>commons.wikimedia.org</a:t>
            </a:r>
            <a:r>
              <a:rPr lang="pt-BR" sz="1400" dirty="0"/>
              <a:t> (CC)</a:t>
            </a:r>
          </a:p>
        </p:txBody>
      </p:sp>
      <p:grpSp>
        <p:nvGrpSpPr>
          <p:cNvPr id="10" name="Group 9">
            <a:extLst>
              <a:ext uri="{FF2B5EF4-FFF2-40B4-BE49-F238E27FC236}">
                <a16:creationId xmlns="" xmlns:a16="http://schemas.microsoft.com/office/drawing/2014/main" id="{1AAF5280-19C0-4FB8-9929-3084E7293ED4}"/>
              </a:ext>
            </a:extLst>
          </p:cNvPr>
          <p:cNvGrpSpPr/>
          <p:nvPr/>
        </p:nvGrpSpPr>
        <p:grpSpPr>
          <a:xfrm>
            <a:off x="5524231" y="1772816"/>
            <a:ext cx="6189498" cy="3867808"/>
            <a:chOff x="5759999" y="2225046"/>
            <a:chExt cx="6189498" cy="3867808"/>
          </a:xfrm>
        </p:grpSpPr>
        <p:pic>
          <p:nvPicPr>
            <p:cNvPr id="11" name="Picture 10">
              <a:extLst>
                <a:ext uri="{FF2B5EF4-FFF2-40B4-BE49-F238E27FC236}">
                  <a16:creationId xmlns="" xmlns:a16="http://schemas.microsoft.com/office/drawing/2014/main" id="{2924F125-DDAA-410C-9AC3-2E39EAC9CBA8}"/>
                </a:ext>
              </a:extLst>
            </p:cNvPr>
            <p:cNvPicPr>
              <a:picLocks noChangeAspect="1"/>
            </p:cNvPicPr>
            <p:nvPr/>
          </p:nvPicPr>
          <p:blipFill rotWithShape="1">
            <a:blip r:embed="rId3"/>
            <a:srcRect t="14682"/>
            <a:stretch/>
          </p:blipFill>
          <p:spPr>
            <a:xfrm>
              <a:off x="5843972" y="2240868"/>
              <a:ext cx="6105525" cy="3851986"/>
            </a:xfrm>
            <a:prstGeom prst="rect">
              <a:avLst/>
            </a:prstGeom>
          </p:spPr>
        </p:pic>
        <p:sp>
          <p:nvSpPr>
            <p:cNvPr id="12" name="Rectangle 11">
              <a:extLst>
                <a:ext uri="{FF2B5EF4-FFF2-40B4-BE49-F238E27FC236}">
                  <a16:creationId xmlns="" xmlns:a16="http://schemas.microsoft.com/office/drawing/2014/main" id="{5D7F33F9-9C86-4285-BCE1-B17AFF2FBA37}"/>
                </a:ext>
              </a:extLst>
            </p:cNvPr>
            <p:cNvSpPr/>
            <p:nvPr/>
          </p:nvSpPr>
          <p:spPr>
            <a:xfrm>
              <a:off x="5759999" y="3320988"/>
              <a:ext cx="620223" cy="830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ctangle 12">
              <a:extLst>
                <a:ext uri="{FF2B5EF4-FFF2-40B4-BE49-F238E27FC236}">
                  <a16:creationId xmlns="" xmlns:a16="http://schemas.microsoft.com/office/drawing/2014/main" id="{B899F9E0-AE00-4A5E-97B5-1102F63561AB}"/>
                </a:ext>
              </a:extLst>
            </p:cNvPr>
            <p:cNvSpPr/>
            <p:nvPr/>
          </p:nvSpPr>
          <p:spPr>
            <a:xfrm>
              <a:off x="6708068" y="2225046"/>
              <a:ext cx="332191" cy="830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ctangle 13">
              <a:extLst>
                <a:ext uri="{FF2B5EF4-FFF2-40B4-BE49-F238E27FC236}">
                  <a16:creationId xmlns="" xmlns:a16="http://schemas.microsoft.com/office/drawing/2014/main" id="{F9F7C028-CD8C-411C-93BB-C1063F21B843}"/>
                </a:ext>
              </a:extLst>
            </p:cNvPr>
            <p:cNvSpPr/>
            <p:nvPr/>
          </p:nvSpPr>
          <p:spPr>
            <a:xfrm>
              <a:off x="11028548" y="2418394"/>
              <a:ext cx="230139" cy="830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86354086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uart</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00608" cy="693010"/>
          </a:xfrm>
        </p:spPr>
        <p:txBody>
          <a:bodyPr/>
          <a:lstStyle/>
          <a:p>
            <a:pPr>
              <a:lnSpc>
                <a:spcPct val="150000"/>
              </a:lnSpc>
            </a:pPr>
            <a:r>
              <a:rPr lang="en-US" dirty="0"/>
              <a:t>A frequently used connector for RS-232 is the DB-9. Shown here are the signals on each pin. </a:t>
            </a:r>
            <a:r>
              <a:rPr lang="en-US" dirty="0" err="1"/>
              <a:t>TxD</a:t>
            </a:r>
            <a:r>
              <a:rPr lang="en-US" dirty="0"/>
              <a:t> carries the transmitted data and </a:t>
            </a:r>
            <a:r>
              <a:rPr lang="en-US" dirty="0" err="1"/>
              <a:t>RxD</a:t>
            </a:r>
            <a:r>
              <a:rPr lang="en-US" dirty="0"/>
              <a:t> carries incoming data to the receiver. </a:t>
            </a:r>
          </a:p>
        </p:txBody>
      </p:sp>
      <p:sp>
        <p:nvSpPr>
          <p:cNvPr id="9" name="TextBox 8">
            <a:extLst>
              <a:ext uri="{FF2B5EF4-FFF2-40B4-BE49-F238E27FC236}">
                <a16:creationId xmlns="" xmlns:a16="http://schemas.microsoft.com/office/drawing/2014/main" id="{8289FA94-28FA-4BEE-9C29-96A4A91DB285}"/>
              </a:ext>
            </a:extLst>
          </p:cNvPr>
          <p:cNvSpPr txBox="1"/>
          <p:nvPr/>
        </p:nvSpPr>
        <p:spPr>
          <a:xfrm>
            <a:off x="8544272" y="5954186"/>
            <a:ext cx="3169457" cy="307777"/>
          </a:xfrm>
          <a:prstGeom prst="rect">
            <a:avLst/>
          </a:prstGeom>
          <a:noFill/>
        </p:spPr>
        <p:txBody>
          <a:bodyPr wrap="none" rtlCol="0">
            <a:spAutoFit/>
          </a:bodyPr>
          <a:lstStyle/>
          <a:p>
            <a:r>
              <a:rPr lang="pt-BR" sz="1400" dirty="0" err="1"/>
              <a:t>source</a:t>
            </a:r>
            <a:r>
              <a:rPr lang="pt-BR" sz="1400" dirty="0"/>
              <a:t>: </a:t>
            </a:r>
            <a:r>
              <a:rPr lang="pt-BR" sz="1400" dirty="0" err="1"/>
              <a:t>commons.wikimedia.org</a:t>
            </a:r>
            <a:r>
              <a:rPr lang="pt-BR" sz="1400" dirty="0"/>
              <a:t> (CC)</a:t>
            </a:r>
          </a:p>
        </p:txBody>
      </p:sp>
      <p:pic>
        <p:nvPicPr>
          <p:cNvPr id="15" name="Picture 2" descr="https://upload.wikimedia.org/wikipedia/commons/thumb/2/29/RS-232_DE-9_Connector_Pinouts.png/800px-RS-232_DE-9_Connector_Pinouts.png">
            <a:extLst>
              <a:ext uri="{FF2B5EF4-FFF2-40B4-BE49-F238E27FC236}">
                <a16:creationId xmlns="" xmlns:a16="http://schemas.microsoft.com/office/drawing/2014/main" id="{13ADDA3F-0024-44BD-87E7-E1A39C7528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726"/>
          <a:stretch/>
        </p:blipFill>
        <p:spPr bwMode="auto">
          <a:xfrm>
            <a:off x="1982557" y="2394913"/>
            <a:ext cx="7620000" cy="22526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s://upload.wikimedia.org/wikipedia/commons/thumb/7/78/9_pin_d-sub_connector_male_closeup.jpg/220px-9_pin_d-sub_connector_male_closeup.jpg">
            <a:extLst>
              <a:ext uri="{FF2B5EF4-FFF2-40B4-BE49-F238E27FC236}">
                <a16:creationId xmlns="" xmlns:a16="http://schemas.microsoft.com/office/drawing/2014/main" id="{10BD3E80-D316-4927-946E-9D5740F86F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648" y="4411137"/>
            <a:ext cx="209550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 xmlns:a16="http://schemas.microsoft.com/office/drawing/2014/main" id="{38068CB2-EDC6-443F-A9E1-05EF596122AF}"/>
              </a:ext>
            </a:extLst>
          </p:cNvPr>
          <p:cNvPicPr>
            <a:picLocks noChangeAspect="1"/>
          </p:cNvPicPr>
          <p:nvPr/>
        </p:nvPicPr>
        <p:blipFill rotWithShape="1">
          <a:blip r:embed="rId5"/>
          <a:srcRect t="10033"/>
          <a:stretch/>
        </p:blipFill>
        <p:spPr>
          <a:xfrm rot="10800000">
            <a:off x="8672877" y="4411137"/>
            <a:ext cx="2883201" cy="1543049"/>
          </a:xfrm>
          <a:prstGeom prst="rect">
            <a:avLst/>
          </a:prstGeom>
        </p:spPr>
      </p:pic>
      <p:sp>
        <p:nvSpPr>
          <p:cNvPr id="18" name="TextBox 17">
            <a:extLst>
              <a:ext uri="{FF2B5EF4-FFF2-40B4-BE49-F238E27FC236}">
                <a16:creationId xmlns="" xmlns:a16="http://schemas.microsoft.com/office/drawing/2014/main" id="{4DA21524-5F60-4914-8E6F-F209D6C03EDD}"/>
              </a:ext>
            </a:extLst>
          </p:cNvPr>
          <p:cNvSpPr txBox="1"/>
          <p:nvPr/>
        </p:nvSpPr>
        <p:spPr>
          <a:xfrm>
            <a:off x="3582045" y="5006610"/>
            <a:ext cx="684803" cy="369332"/>
          </a:xfrm>
          <a:prstGeom prst="rect">
            <a:avLst/>
          </a:prstGeom>
          <a:noFill/>
        </p:spPr>
        <p:txBody>
          <a:bodyPr wrap="none" rtlCol="0">
            <a:spAutoFit/>
          </a:bodyPr>
          <a:lstStyle/>
          <a:p>
            <a:r>
              <a:rPr lang="en-US" dirty="0"/>
              <a:t>male</a:t>
            </a:r>
            <a:endParaRPr lang="pt-BR" dirty="0"/>
          </a:p>
        </p:txBody>
      </p:sp>
      <p:sp>
        <p:nvSpPr>
          <p:cNvPr id="19" name="TextBox 18">
            <a:extLst>
              <a:ext uri="{FF2B5EF4-FFF2-40B4-BE49-F238E27FC236}">
                <a16:creationId xmlns="" xmlns:a16="http://schemas.microsoft.com/office/drawing/2014/main" id="{48339A8F-3AA4-4052-8953-EB54BEF35BD8}"/>
              </a:ext>
            </a:extLst>
          </p:cNvPr>
          <p:cNvSpPr txBox="1"/>
          <p:nvPr/>
        </p:nvSpPr>
        <p:spPr>
          <a:xfrm>
            <a:off x="7196713" y="5006610"/>
            <a:ext cx="877163" cy="369332"/>
          </a:xfrm>
          <a:prstGeom prst="rect">
            <a:avLst/>
          </a:prstGeom>
          <a:noFill/>
        </p:spPr>
        <p:txBody>
          <a:bodyPr wrap="none" rtlCol="0">
            <a:spAutoFit/>
          </a:bodyPr>
          <a:lstStyle/>
          <a:p>
            <a:r>
              <a:rPr lang="en-US" dirty="0"/>
              <a:t>female</a:t>
            </a:r>
            <a:endParaRPr lang="pt-BR" dirty="0"/>
          </a:p>
        </p:txBody>
      </p:sp>
    </p:spTree>
    <p:extLst>
      <p:ext uri="{BB962C8B-B14F-4D97-AF65-F5344CB8AC3E}">
        <p14:creationId xmlns:p14="http://schemas.microsoft.com/office/powerpoint/2010/main" val="71994310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it-IT" dirty="0"/>
              <a:t>8.3 – spi: Serial Peripheral Interface</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00608" cy="3319370"/>
          </a:xfrm>
        </p:spPr>
        <p:txBody>
          <a:bodyPr/>
          <a:lstStyle/>
          <a:p>
            <a:pPr>
              <a:lnSpc>
                <a:spcPct val="150000"/>
              </a:lnSpc>
            </a:pPr>
            <a:r>
              <a:rPr lang="en-US" b="1" dirty="0"/>
              <a:t>SPI = Serial Peripheral Interface</a:t>
            </a:r>
          </a:p>
          <a:p>
            <a:pPr lvl="1">
              <a:lnSpc>
                <a:spcPct val="150000"/>
              </a:lnSpc>
            </a:pPr>
            <a:r>
              <a:rPr lang="en-US" dirty="0"/>
              <a:t>Is a </a:t>
            </a:r>
            <a:r>
              <a:rPr lang="en-US" b="1" dirty="0"/>
              <a:t>synchronous</a:t>
            </a:r>
            <a:r>
              <a:rPr lang="en-US" dirty="0"/>
              <a:t> serial communication intended to be used to connect an MCU to external memory devices and peripherals such as: Flash EEPROM, ADC, DAC, temperature sensor, digital potentiometer, Real-Time Clock, …</a:t>
            </a:r>
          </a:p>
          <a:p>
            <a:pPr lvl="1">
              <a:lnSpc>
                <a:spcPct val="150000"/>
              </a:lnSpc>
            </a:pPr>
            <a:r>
              <a:rPr lang="en-US" dirty="0"/>
              <a:t>The </a:t>
            </a:r>
            <a:r>
              <a:rPr lang="en-US" b="1" dirty="0"/>
              <a:t>topology</a:t>
            </a:r>
            <a:r>
              <a:rPr lang="en-US" dirty="0"/>
              <a:t> is based in master and slave devices. There can be a single master, but multiple slaves are allowed.</a:t>
            </a:r>
          </a:p>
          <a:p>
            <a:pPr lvl="1">
              <a:lnSpc>
                <a:spcPct val="150000"/>
              </a:lnSpc>
            </a:pPr>
            <a:r>
              <a:rPr lang="en-US" dirty="0"/>
              <a:t>It uses 4 wires: data from master to slave, data from slave to master, clock and slave select. It is </a:t>
            </a:r>
            <a:r>
              <a:rPr lang="en-US" b="1" dirty="0"/>
              <a:t>full duplex </a:t>
            </a:r>
            <a:r>
              <a:rPr lang="en-US" dirty="0"/>
              <a:t>communication.</a:t>
            </a:r>
          </a:p>
          <a:p>
            <a:pPr lvl="1">
              <a:lnSpc>
                <a:spcPct val="150000"/>
              </a:lnSpc>
            </a:pPr>
            <a:r>
              <a:rPr lang="en-US" dirty="0"/>
              <a:t>There are many possible configurations; it has been reported that not all SPI devices are compatible, i.e. have a common configuration.</a:t>
            </a:r>
          </a:p>
        </p:txBody>
      </p:sp>
    </p:spTree>
    <p:extLst>
      <p:ext uri="{BB962C8B-B14F-4D97-AF65-F5344CB8AC3E}">
        <p14:creationId xmlns:p14="http://schemas.microsoft.com/office/powerpoint/2010/main" val="102059013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spi</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00608" cy="2211375"/>
          </a:xfrm>
        </p:spPr>
        <p:txBody>
          <a:bodyPr/>
          <a:lstStyle/>
          <a:p>
            <a:pPr>
              <a:lnSpc>
                <a:spcPct val="150000"/>
              </a:lnSpc>
            </a:pPr>
            <a:r>
              <a:rPr lang="en-US" dirty="0"/>
              <a:t>Single-slave connection:</a:t>
            </a:r>
          </a:p>
          <a:p>
            <a:pPr lvl="1">
              <a:lnSpc>
                <a:spcPct val="150000"/>
              </a:lnSpc>
            </a:pPr>
            <a:r>
              <a:rPr lang="en-US" dirty="0"/>
              <a:t>SCLK: Serial Clock. Generated by the master;</a:t>
            </a:r>
          </a:p>
          <a:p>
            <a:pPr lvl="1">
              <a:lnSpc>
                <a:spcPct val="150000"/>
              </a:lnSpc>
            </a:pPr>
            <a:r>
              <a:rPr lang="en-US" dirty="0"/>
              <a:t>MOSI: Master Out Slave In;</a:t>
            </a:r>
          </a:p>
          <a:p>
            <a:pPr lvl="1">
              <a:lnSpc>
                <a:spcPct val="150000"/>
              </a:lnSpc>
            </a:pPr>
            <a:r>
              <a:rPr lang="en-US" dirty="0"/>
              <a:t>MISO: Master In Slave Out;</a:t>
            </a:r>
          </a:p>
          <a:p>
            <a:pPr lvl="1">
              <a:lnSpc>
                <a:spcPct val="150000"/>
              </a:lnSpc>
            </a:pPr>
            <a:r>
              <a:rPr lang="en-US" dirty="0"/>
              <a:t>SS: Slave Select (active low).</a:t>
            </a:r>
          </a:p>
        </p:txBody>
      </p:sp>
      <p:cxnSp>
        <p:nvCxnSpPr>
          <p:cNvPr id="5" name="Straight Connector 4">
            <a:extLst>
              <a:ext uri="{FF2B5EF4-FFF2-40B4-BE49-F238E27FC236}">
                <a16:creationId xmlns="" xmlns:a16="http://schemas.microsoft.com/office/drawing/2014/main" id="{F5C65BC7-5951-4CDE-82C2-8A030DE8F822}"/>
              </a:ext>
            </a:extLst>
          </p:cNvPr>
          <p:cNvCxnSpPr/>
          <p:nvPr/>
        </p:nvCxnSpPr>
        <p:spPr>
          <a:xfrm>
            <a:off x="675148" y="3374244"/>
            <a:ext cx="21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2" descr="https://upload.wikimedia.org/wikipedia/commons/thumb/e/ed/SPI_single_slave.svg/1280px-SPI_single_slave.svg.png">
            <a:extLst>
              <a:ext uri="{FF2B5EF4-FFF2-40B4-BE49-F238E27FC236}">
                <a16:creationId xmlns="" xmlns:a16="http://schemas.microsoft.com/office/drawing/2014/main" id="{1DB7E9D2-460E-4940-9D4E-09C177B28E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98" b="16613"/>
          <a:stretch/>
        </p:blipFill>
        <p:spPr bwMode="auto">
          <a:xfrm>
            <a:off x="3665190" y="3974770"/>
            <a:ext cx="8512161" cy="19442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CC2D6A53-523B-4304-87E7-1D2BEC16FA95}"/>
              </a:ext>
            </a:extLst>
          </p:cNvPr>
          <p:cNvSpPr txBox="1"/>
          <p:nvPr/>
        </p:nvSpPr>
        <p:spPr>
          <a:xfrm>
            <a:off x="8544272" y="5918986"/>
            <a:ext cx="3169457" cy="307777"/>
          </a:xfrm>
          <a:prstGeom prst="rect">
            <a:avLst/>
          </a:prstGeom>
          <a:noFill/>
        </p:spPr>
        <p:txBody>
          <a:bodyPr wrap="none" rtlCol="0">
            <a:spAutoFit/>
          </a:bodyPr>
          <a:lstStyle/>
          <a:p>
            <a:r>
              <a:rPr lang="pt-BR" sz="1400" dirty="0" err="1"/>
              <a:t>source</a:t>
            </a:r>
            <a:r>
              <a:rPr lang="pt-BR" sz="1400" dirty="0"/>
              <a:t>: </a:t>
            </a:r>
            <a:r>
              <a:rPr lang="pt-BR" sz="1400" dirty="0" err="1"/>
              <a:t>commons.wikimedia.org</a:t>
            </a:r>
            <a:r>
              <a:rPr lang="pt-BR" sz="1400" dirty="0"/>
              <a:t> (CC)</a:t>
            </a:r>
          </a:p>
        </p:txBody>
      </p:sp>
    </p:spTree>
    <p:extLst>
      <p:ext uri="{BB962C8B-B14F-4D97-AF65-F5344CB8AC3E}">
        <p14:creationId xmlns:p14="http://schemas.microsoft.com/office/powerpoint/2010/main" val="46460773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Spi</a:t>
            </a:r>
            <a:r>
              <a:rPr lang="en-US" dirty="0"/>
              <a:t> – operation</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3827800" cy="3483518"/>
          </a:xfrm>
        </p:spPr>
        <p:txBody>
          <a:bodyPr/>
          <a:lstStyle/>
          <a:p>
            <a:pPr lvl="1">
              <a:lnSpc>
                <a:spcPct val="150000"/>
              </a:lnSpc>
            </a:pPr>
            <a:r>
              <a:rPr lang="en-US" dirty="0"/>
              <a:t>The Master selects a Slave by</a:t>
            </a:r>
            <a:br>
              <a:rPr lang="en-US" dirty="0"/>
            </a:br>
            <a:r>
              <a:rPr lang="en-US" dirty="0"/>
              <a:t>activating the /SS line.</a:t>
            </a:r>
          </a:p>
          <a:p>
            <a:pPr lvl="1">
              <a:lnSpc>
                <a:spcPct val="150000"/>
              </a:lnSpc>
            </a:pPr>
            <a:r>
              <a:rPr lang="en-US" dirty="0"/>
              <a:t>On every clock cycle, one bit is</a:t>
            </a:r>
            <a:br>
              <a:rPr lang="en-US" dirty="0"/>
            </a:br>
            <a:r>
              <a:rPr lang="en-US" dirty="0"/>
              <a:t>transferred from the master to </a:t>
            </a:r>
            <a:br>
              <a:rPr lang="en-US" dirty="0"/>
            </a:br>
            <a:r>
              <a:rPr lang="en-US" dirty="0"/>
              <a:t>the slave and another bit is transferred</a:t>
            </a:r>
            <a:br>
              <a:rPr lang="en-US" dirty="0"/>
            </a:br>
            <a:r>
              <a:rPr lang="en-US" dirty="0"/>
              <a:t>from the slave to the master.</a:t>
            </a:r>
            <a:br>
              <a:rPr lang="en-US" dirty="0"/>
            </a:br>
            <a:r>
              <a:rPr lang="en-US" dirty="0"/>
              <a:t>Not every transfer is significant.</a:t>
            </a:r>
          </a:p>
          <a:p>
            <a:pPr lvl="1">
              <a:lnSpc>
                <a:spcPct val="150000"/>
              </a:lnSpc>
            </a:pPr>
            <a:r>
              <a:rPr lang="en-US" dirty="0"/>
              <a:t>Typically the transfers occur in multiples</a:t>
            </a:r>
            <a:br>
              <a:rPr lang="en-US" dirty="0"/>
            </a:br>
            <a:r>
              <a:rPr lang="en-US" dirty="0"/>
              <a:t>of 8 bits.</a:t>
            </a:r>
          </a:p>
        </p:txBody>
      </p:sp>
      <p:pic>
        <p:nvPicPr>
          <p:cNvPr id="8" name="Picture 2" descr="https://upload.wikimedia.org/wikipedia/commons/thumb/b/bb/SPI_8-bit_circular_transfer.svg/1280px-SPI_8-bit_circular_transfer.svg.png">
            <a:extLst>
              <a:ext uri="{FF2B5EF4-FFF2-40B4-BE49-F238E27FC236}">
                <a16:creationId xmlns="" xmlns:a16="http://schemas.microsoft.com/office/drawing/2014/main" id="{D5B82D2F-8F6F-4BE9-8494-1FD776B33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800" y="784559"/>
            <a:ext cx="7284132" cy="29136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upload.wikimedia.org/wikipedia/commons/thumb/e/ed/SPI_single_slave.svg/1280px-SPI_single_slave.svg.png">
            <a:extLst>
              <a:ext uri="{FF2B5EF4-FFF2-40B4-BE49-F238E27FC236}">
                <a16:creationId xmlns="" xmlns:a16="http://schemas.microsoft.com/office/drawing/2014/main" id="{336EE7EA-9546-4580-9B08-29FD0BA8E1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98" b="16613"/>
          <a:stretch/>
        </p:blipFill>
        <p:spPr bwMode="auto">
          <a:xfrm>
            <a:off x="6096000" y="4653136"/>
            <a:ext cx="5631840" cy="12863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9A887017-E6C8-4A4E-9E73-674A9C5076B8}"/>
              </a:ext>
            </a:extLst>
          </p:cNvPr>
          <p:cNvSpPr txBox="1"/>
          <p:nvPr/>
        </p:nvSpPr>
        <p:spPr>
          <a:xfrm>
            <a:off x="8544272" y="5918986"/>
            <a:ext cx="3169457" cy="307777"/>
          </a:xfrm>
          <a:prstGeom prst="rect">
            <a:avLst/>
          </a:prstGeom>
          <a:noFill/>
        </p:spPr>
        <p:txBody>
          <a:bodyPr wrap="none" rtlCol="0">
            <a:spAutoFit/>
          </a:bodyPr>
          <a:lstStyle/>
          <a:p>
            <a:r>
              <a:rPr lang="pt-BR" sz="1400" dirty="0" err="1"/>
              <a:t>source</a:t>
            </a:r>
            <a:r>
              <a:rPr lang="pt-BR" sz="1400" dirty="0"/>
              <a:t>: </a:t>
            </a:r>
            <a:r>
              <a:rPr lang="pt-BR" sz="1400" dirty="0" err="1"/>
              <a:t>commons.wikimedia.org</a:t>
            </a:r>
            <a:r>
              <a:rPr lang="pt-BR" sz="1400" dirty="0"/>
              <a:t> (CC)</a:t>
            </a:r>
          </a:p>
        </p:txBody>
      </p:sp>
    </p:spTree>
    <p:extLst>
      <p:ext uri="{BB962C8B-B14F-4D97-AF65-F5344CB8AC3E}">
        <p14:creationId xmlns:p14="http://schemas.microsoft.com/office/powerpoint/2010/main" val="72250306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Spi</a:t>
            </a:r>
            <a:r>
              <a:rPr lang="en-US" dirty="0"/>
              <a:t> – configuration</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3827800" cy="2375522"/>
          </a:xfrm>
        </p:spPr>
        <p:txBody>
          <a:bodyPr/>
          <a:lstStyle/>
          <a:p>
            <a:pPr lvl="1">
              <a:lnSpc>
                <a:spcPct val="150000"/>
              </a:lnSpc>
            </a:pPr>
            <a:r>
              <a:rPr lang="en-US" dirty="0"/>
              <a:t>CPOL: </a:t>
            </a:r>
            <a:br>
              <a:rPr lang="en-US" dirty="0"/>
            </a:br>
            <a:r>
              <a:rPr lang="en-US" dirty="0"/>
              <a:t>clock polarity selection</a:t>
            </a:r>
          </a:p>
          <a:p>
            <a:pPr lvl="1">
              <a:lnSpc>
                <a:spcPct val="150000"/>
              </a:lnSpc>
            </a:pPr>
            <a:r>
              <a:rPr lang="en-US" dirty="0"/>
              <a:t>CPHA:</a:t>
            </a:r>
            <a:br>
              <a:rPr lang="en-US" dirty="0"/>
            </a:br>
            <a:r>
              <a:rPr lang="en-US" dirty="0"/>
              <a:t>clock phase selection</a:t>
            </a:r>
          </a:p>
          <a:p>
            <a:pPr>
              <a:lnSpc>
                <a:spcPct val="150000"/>
              </a:lnSpc>
            </a:pPr>
            <a:r>
              <a:rPr lang="en-US" dirty="0"/>
              <a:t>Observe that bits change on one clock edge and they are sampled on the other.</a:t>
            </a:r>
          </a:p>
        </p:txBody>
      </p:sp>
      <p:pic>
        <p:nvPicPr>
          <p:cNvPr id="7" name="Picture 2" descr="https://upload.wikimedia.org/wikipedia/commons/thumb/6/6b/SPI_timing_diagram2.svg/1280px-SPI_timing_diagram2.svg.png">
            <a:extLst>
              <a:ext uri="{FF2B5EF4-FFF2-40B4-BE49-F238E27FC236}">
                <a16:creationId xmlns="" xmlns:a16="http://schemas.microsoft.com/office/drawing/2014/main" id="{2290742C-D10F-4720-B4F3-D867398EE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840" y="1322076"/>
            <a:ext cx="7249377" cy="42138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C7EF4E53-AE19-4078-B650-7BF8B9B459A2}"/>
              </a:ext>
            </a:extLst>
          </p:cNvPr>
          <p:cNvSpPr txBox="1"/>
          <p:nvPr/>
        </p:nvSpPr>
        <p:spPr>
          <a:xfrm>
            <a:off x="8544272" y="5918986"/>
            <a:ext cx="3169457" cy="307777"/>
          </a:xfrm>
          <a:prstGeom prst="rect">
            <a:avLst/>
          </a:prstGeom>
          <a:noFill/>
        </p:spPr>
        <p:txBody>
          <a:bodyPr wrap="none" rtlCol="0">
            <a:spAutoFit/>
          </a:bodyPr>
          <a:lstStyle/>
          <a:p>
            <a:r>
              <a:rPr lang="pt-BR" sz="1400" dirty="0" err="1"/>
              <a:t>source</a:t>
            </a:r>
            <a:r>
              <a:rPr lang="pt-BR" sz="1400" dirty="0"/>
              <a:t>: </a:t>
            </a:r>
            <a:r>
              <a:rPr lang="pt-BR" sz="1400" dirty="0" err="1"/>
              <a:t>commons.wikimedia.org</a:t>
            </a:r>
            <a:r>
              <a:rPr lang="pt-BR" sz="1400" dirty="0"/>
              <a:t> (CC)</a:t>
            </a:r>
          </a:p>
        </p:txBody>
      </p:sp>
    </p:spTree>
    <p:extLst>
      <p:ext uri="{BB962C8B-B14F-4D97-AF65-F5344CB8AC3E}">
        <p14:creationId xmlns:p14="http://schemas.microsoft.com/office/powerpoint/2010/main" val="458628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Embedded systems architecture – Generic model</a:t>
            </a:r>
            <a:endParaRPr kumimoji="1" lang="en-US" dirty="0"/>
          </a:p>
        </p:txBody>
      </p:sp>
      <p:sp>
        <p:nvSpPr>
          <p:cNvPr id="4" name="コンテンツ プレースホルダー 3"/>
          <p:cNvSpPr>
            <a:spLocks noGrp="1"/>
          </p:cNvSpPr>
          <p:nvPr>
            <p:ph idx="1"/>
          </p:nvPr>
        </p:nvSpPr>
        <p:spPr>
          <a:xfrm>
            <a:off x="468000" y="1424991"/>
            <a:ext cx="11244574" cy="1534266"/>
          </a:xfrm>
        </p:spPr>
        <p:txBody>
          <a:bodyPr/>
          <a:lstStyle/>
          <a:p>
            <a:pPr lvl="1">
              <a:lnSpc>
                <a:spcPct val="150000"/>
              </a:lnSpc>
            </a:pPr>
            <a:r>
              <a:rPr lang="en-US" dirty="0"/>
              <a:t>One of the important characteristics of Embedded Systems (ES) is its diversity. Hence, a truly generic model for an ES does not exist.</a:t>
            </a:r>
          </a:p>
          <a:p>
            <a:pPr lvl="1">
              <a:lnSpc>
                <a:spcPct val="150000"/>
              </a:lnSpc>
            </a:pPr>
            <a:r>
              <a:rPr lang="en-US" dirty="0"/>
              <a:t>The model presented here attempts to represent a large set of the existing ES. Hence, it is adequate to understand Embedded Systems concepts.</a:t>
            </a:r>
          </a:p>
        </p:txBody>
      </p:sp>
      <p:sp>
        <p:nvSpPr>
          <p:cNvPr id="3" name="Rectangle 2">
            <a:extLst>
              <a:ext uri="{FF2B5EF4-FFF2-40B4-BE49-F238E27FC236}">
                <a16:creationId xmlns="" xmlns:a16="http://schemas.microsoft.com/office/drawing/2014/main" id="{6CB9828E-01C1-4997-B7FE-F063021D4B0A}"/>
              </a:ext>
            </a:extLst>
          </p:cNvPr>
          <p:cNvSpPr/>
          <p:nvPr/>
        </p:nvSpPr>
        <p:spPr>
          <a:xfrm>
            <a:off x="467999" y="5433009"/>
            <a:ext cx="8856984" cy="1015663"/>
          </a:xfrm>
          <a:prstGeom prst="rect">
            <a:avLst/>
          </a:prstGeom>
        </p:spPr>
        <p:txBody>
          <a:bodyPr wrap="square">
            <a:spAutoFit/>
          </a:bodyPr>
          <a:lstStyle/>
          <a:p>
            <a:r>
              <a:rPr lang="en-US" sz="1400" dirty="0"/>
              <a:t>suggested reading: (see IEEEXplore.ieee.org)</a:t>
            </a:r>
            <a:br>
              <a:rPr lang="en-US" sz="1400" dirty="0"/>
            </a:br>
            <a:r>
              <a:rPr lang="en-US" sz="1400" dirty="0"/>
              <a:t>D. </a:t>
            </a:r>
            <a:r>
              <a:rPr lang="en-US" sz="1400" dirty="0" err="1"/>
              <a:t>Renaux</a:t>
            </a:r>
            <a:r>
              <a:rPr lang="en-US" sz="1400" dirty="0"/>
              <a:t>, F. </a:t>
            </a:r>
            <a:r>
              <a:rPr lang="en-US" sz="1400" dirty="0" err="1"/>
              <a:t>Pottker</a:t>
            </a:r>
            <a:r>
              <a:rPr lang="en-US" sz="1400" dirty="0"/>
              <a:t>, "</a:t>
            </a:r>
            <a:r>
              <a:rPr lang="en-US" sz="1400" dirty="0">
                <a:hlinkClick r:id="rId3"/>
              </a:rPr>
              <a:t>Applicability of the CMSIS-RTOS Standard to the Internet of Things</a:t>
            </a:r>
            <a:r>
              <a:rPr lang="en-US" sz="1400" dirty="0"/>
              <a:t>", </a:t>
            </a:r>
            <a:r>
              <a:rPr lang="en-US" sz="1400" i="1" dirty="0"/>
              <a:t>10th Workshop on Software Technologies for Future Embedded and Ubiquitous Systems - SEUS/ISORC 2014</a:t>
            </a:r>
            <a:r>
              <a:rPr lang="en-US" sz="1400" dirty="0"/>
              <a:t>, June 2014.</a:t>
            </a:r>
            <a:r>
              <a:rPr lang="en-US" dirty="0"/>
              <a:t/>
            </a:r>
            <a:br>
              <a:rPr lang="en-US" dirty="0"/>
            </a:br>
            <a:endParaRPr lang="en-US" dirty="0"/>
          </a:p>
        </p:txBody>
      </p:sp>
    </p:spTree>
    <p:extLst>
      <p:ext uri="{BB962C8B-B14F-4D97-AF65-F5344CB8AC3E}">
        <p14:creationId xmlns:p14="http://schemas.microsoft.com/office/powerpoint/2010/main" val="107890664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err="1"/>
              <a:t>Spi</a:t>
            </a:r>
            <a:r>
              <a:rPr lang="en-US" dirty="0"/>
              <a:t> – multi-slave</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3395752" cy="1903598"/>
          </a:xfrm>
        </p:spPr>
        <p:txBody>
          <a:bodyPr/>
          <a:lstStyle/>
          <a:p>
            <a:pPr lvl="1">
              <a:lnSpc>
                <a:spcPct val="150000"/>
              </a:lnSpc>
            </a:pPr>
            <a:r>
              <a:rPr lang="en-US" dirty="0"/>
              <a:t>MISO lines must be tri-state to be interconnected. They must go to high-impedance when the /SS line is not active.</a:t>
            </a:r>
          </a:p>
          <a:p>
            <a:pPr lvl="1">
              <a:lnSpc>
                <a:spcPct val="150000"/>
              </a:lnSpc>
            </a:pPr>
            <a:r>
              <a:rPr lang="en-US" dirty="0"/>
              <a:t>The Master selects one of the slaves to exchange data with it. Hence, separate Slave Select lines are required.</a:t>
            </a:r>
          </a:p>
        </p:txBody>
      </p:sp>
      <p:sp>
        <p:nvSpPr>
          <p:cNvPr id="11" name="TextBox 10">
            <a:extLst>
              <a:ext uri="{FF2B5EF4-FFF2-40B4-BE49-F238E27FC236}">
                <a16:creationId xmlns="" xmlns:a16="http://schemas.microsoft.com/office/drawing/2014/main" id="{C7EF4E53-AE19-4078-B650-7BF8B9B459A2}"/>
              </a:ext>
            </a:extLst>
          </p:cNvPr>
          <p:cNvSpPr txBox="1"/>
          <p:nvPr/>
        </p:nvSpPr>
        <p:spPr>
          <a:xfrm>
            <a:off x="8544272" y="5918986"/>
            <a:ext cx="3169457" cy="307777"/>
          </a:xfrm>
          <a:prstGeom prst="rect">
            <a:avLst/>
          </a:prstGeom>
          <a:noFill/>
        </p:spPr>
        <p:txBody>
          <a:bodyPr wrap="none" rtlCol="0">
            <a:spAutoFit/>
          </a:bodyPr>
          <a:lstStyle/>
          <a:p>
            <a:r>
              <a:rPr lang="pt-BR" sz="1400" dirty="0" err="1"/>
              <a:t>source</a:t>
            </a:r>
            <a:r>
              <a:rPr lang="pt-BR" sz="1400" dirty="0"/>
              <a:t>: </a:t>
            </a:r>
            <a:r>
              <a:rPr lang="pt-BR" sz="1400" dirty="0" err="1"/>
              <a:t>commons.wikimedia.org</a:t>
            </a:r>
            <a:r>
              <a:rPr lang="pt-BR" sz="1400" dirty="0"/>
              <a:t> (CC)</a:t>
            </a:r>
          </a:p>
        </p:txBody>
      </p:sp>
      <p:pic>
        <p:nvPicPr>
          <p:cNvPr id="6" name="Picture 4" descr="https://upload.wikimedia.org/wikipedia/commons/thumb/f/fc/SPI_three_slaves.svg/1200px-SPI_three_slaves.svg.png">
            <a:extLst>
              <a:ext uri="{FF2B5EF4-FFF2-40B4-BE49-F238E27FC236}">
                <a16:creationId xmlns="" xmlns:a16="http://schemas.microsoft.com/office/drawing/2014/main" id="{AD7A1DD1-07C9-43C8-AC33-EB1943B0D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8787" y="814400"/>
            <a:ext cx="6590970" cy="52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45506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8.4 – i2c: Inter-Integrated Circuit </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3893886"/>
          </a:xfrm>
        </p:spPr>
        <p:txBody>
          <a:bodyPr/>
          <a:lstStyle/>
          <a:p>
            <a:pPr lvl="1">
              <a:lnSpc>
                <a:spcPct val="150000"/>
              </a:lnSpc>
            </a:pPr>
            <a:r>
              <a:rPr lang="en-US" dirty="0"/>
              <a:t>Synchronous half-duplex communications among multiple devices on a bus.</a:t>
            </a:r>
          </a:p>
          <a:p>
            <a:pPr lvl="1">
              <a:lnSpc>
                <a:spcPct val="150000"/>
              </a:lnSpc>
            </a:pPr>
            <a:r>
              <a:rPr lang="en-US" dirty="0"/>
              <a:t>Developed by a division of Philips in the 80’s. This division is now NXP.</a:t>
            </a:r>
          </a:p>
          <a:p>
            <a:pPr lvl="1">
              <a:lnSpc>
                <a:spcPct val="150000"/>
              </a:lnSpc>
            </a:pPr>
            <a:r>
              <a:rPr lang="en-US" dirty="0"/>
              <a:t>Needs only two wires: data and clock.</a:t>
            </a:r>
          </a:p>
          <a:p>
            <a:pPr lvl="1">
              <a:lnSpc>
                <a:spcPct val="150000"/>
              </a:lnSpc>
            </a:pPr>
            <a:r>
              <a:rPr lang="en-US" dirty="0"/>
              <a:t>Bus drivers are open-drain with pull-up resistors, allows for multiple transmitters connected to the same line.</a:t>
            </a:r>
          </a:p>
          <a:p>
            <a:pPr lvl="1">
              <a:lnSpc>
                <a:spcPct val="150000"/>
              </a:lnSpc>
            </a:pPr>
            <a:r>
              <a:rPr lang="en-US" dirty="0"/>
              <a:t>Multiple masters are allowed on a bus. A master is the one that initiates a data transfer. Addressing modes use 7-bit and 10-bit addressing.</a:t>
            </a:r>
          </a:p>
          <a:p>
            <a:pPr lvl="1">
              <a:lnSpc>
                <a:spcPct val="150000"/>
              </a:lnSpc>
            </a:pPr>
            <a:r>
              <a:rPr lang="en-US" dirty="0"/>
              <a:t>Data rates: 100kbps, 400 kbps, 1 Mbps, 3.4 Mbps. (version 4 added a 5 Mbps data rate using push-pull drivers on a unidirectional bus).</a:t>
            </a:r>
          </a:p>
          <a:p>
            <a:pPr lvl="1">
              <a:lnSpc>
                <a:spcPct val="150000"/>
              </a:lnSpc>
            </a:pPr>
            <a:r>
              <a:rPr lang="en-US" dirty="0"/>
              <a:t>Recommended reading: </a:t>
            </a:r>
            <a:r>
              <a:rPr lang="en-US" dirty="0">
                <a:hlinkClick r:id="rId3"/>
              </a:rPr>
              <a:t>UM10204</a:t>
            </a:r>
            <a:r>
              <a:rPr lang="en-US" dirty="0"/>
              <a:t> – I2C-bus specification and user manual. Rev 6 – 4-April-2014. NXP.</a:t>
            </a:r>
          </a:p>
        </p:txBody>
      </p:sp>
    </p:spTree>
    <p:extLst>
      <p:ext uri="{BB962C8B-B14F-4D97-AF65-F5344CB8AC3E}">
        <p14:creationId xmlns:p14="http://schemas.microsoft.com/office/powerpoint/2010/main" val="40985101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i2c – operation</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1534266"/>
          </a:xfrm>
        </p:spPr>
        <p:txBody>
          <a:bodyPr/>
          <a:lstStyle/>
          <a:p>
            <a:pPr lvl="1">
              <a:lnSpc>
                <a:spcPct val="150000"/>
              </a:lnSpc>
            </a:pPr>
            <a:r>
              <a:rPr lang="en-US" dirty="0"/>
              <a:t>The SCL line (Serial Clock) is driven by the bus master. When SCL is high the data line (SDA) is stable and can be read. When SCL is low then the data line can change.</a:t>
            </a:r>
          </a:p>
          <a:p>
            <a:pPr lvl="1">
              <a:lnSpc>
                <a:spcPct val="150000"/>
              </a:lnSpc>
            </a:pPr>
            <a:r>
              <a:rPr lang="en-US" dirty="0"/>
              <a:t>The exception of this rule is the signaling of the start-bit (negative edge of SDA while SCL is high) and stop-bit (positive edge of SDA while SCL is high).</a:t>
            </a:r>
          </a:p>
        </p:txBody>
      </p:sp>
      <p:pic>
        <p:nvPicPr>
          <p:cNvPr id="5" name="Picture 2" descr="https://upload.wikimedia.org/wikipedia/commons/thumb/6/64/I2C_data_transfer.svg/2000px-I2C_data_transfer.svg.png">
            <a:extLst>
              <a:ext uri="{FF2B5EF4-FFF2-40B4-BE49-F238E27FC236}">
                <a16:creationId xmlns="" xmlns:a16="http://schemas.microsoft.com/office/drawing/2014/main" id="{B3A5CEAC-E00D-47E2-B492-BDCC2585D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92" y="3898744"/>
            <a:ext cx="12192000" cy="20304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E047C97A-D885-42FA-AC9F-832E3DAC0A57}"/>
              </a:ext>
            </a:extLst>
          </p:cNvPr>
          <p:cNvSpPr txBox="1"/>
          <p:nvPr/>
        </p:nvSpPr>
        <p:spPr>
          <a:xfrm>
            <a:off x="8616280" y="5981762"/>
            <a:ext cx="3169457" cy="307777"/>
          </a:xfrm>
          <a:prstGeom prst="rect">
            <a:avLst/>
          </a:prstGeom>
          <a:noFill/>
        </p:spPr>
        <p:txBody>
          <a:bodyPr wrap="none" rtlCol="0">
            <a:spAutoFit/>
          </a:bodyPr>
          <a:lstStyle/>
          <a:p>
            <a:r>
              <a:rPr lang="pt-BR" sz="1400" dirty="0" err="1"/>
              <a:t>source</a:t>
            </a:r>
            <a:r>
              <a:rPr lang="pt-BR" sz="1400" dirty="0"/>
              <a:t>: </a:t>
            </a:r>
            <a:r>
              <a:rPr lang="pt-BR" sz="1400" dirty="0" err="1"/>
              <a:t>commons.wikimedia.org</a:t>
            </a:r>
            <a:r>
              <a:rPr lang="pt-BR" sz="1400" dirty="0"/>
              <a:t> (CC)</a:t>
            </a:r>
          </a:p>
        </p:txBody>
      </p:sp>
    </p:spTree>
    <p:extLst>
      <p:ext uri="{BB962C8B-B14F-4D97-AF65-F5344CB8AC3E}">
        <p14:creationId xmlns:p14="http://schemas.microsoft.com/office/powerpoint/2010/main" val="6871274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i2c – operation (7-bit addressing mode, master write)</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3627147"/>
          </a:xfrm>
        </p:spPr>
        <p:txBody>
          <a:bodyPr/>
          <a:lstStyle/>
          <a:p>
            <a:pPr marL="342900" lvl="1" indent="-342900">
              <a:lnSpc>
                <a:spcPct val="150000"/>
              </a:lnSpc>
              <a:buFont typeface="+mj-lt"/>
              <a:buAutoNum type="arabicPeriod"/>
            </a:pPr>
            <a:r>
              <a:rPr lang="en-US" dirty="0"/>
              <a:t>Master: sends the start bit.</a:t>
            </a:r>
          </a:p>
          <a:p>
            <a:pPr marL="342900" lvl="1" indent="-342900">
              <a:lnSpc>
                <a:spcPct val="150000"/>
              </a:lnSpc>
              <a:buFont typeface="+mj-lt"/>
              <a:buAutoNum type="arabicPeriod"/>
            </a:pPr>
            <a:r>
              <a:rPr lang="en-US" dirty="0"/>
              <a:t>Master: sends 7-bit slave address.</a:t>
            </a:r>
          </a:p>
          <a:p>
            <a:pPr marL="342900" lvl="1" indent="-342900">
              <a:lnSpc>
                <a:spcPct val="150000"/>
              </a:lnSpc>
              <a:buFont typeface="+mj-lt"/>
              <a:buAutoNum type="arabicPeriod"/>
            </a:pPr>
            <a:r>
              <a:rPr lang="en-US" dirty="0"/>
              <a:t>Master: sends the direction bit (0 = write).</a:t>
            </a:r>
          </a:p>
          <a:p>
            <a:pPr marL="342900" lvl="1" indent="-342900">
              <a:lnSpc>
                <a:spcPct val="150000"/>
              </a:lnSpc>
              <a:buFont typeface="+mj-lt"/>
              <a:buAutoNum type="arabicPeriod"/>
            </a:pPr>
            <a:r>
              <a:rPr lang="en-US" dirty="0"/>
              <a:t>Addressed slave: sends an ACK bit (0 = acknowledge).</a:t>
            </a:r>
          </a:p>
          <a:p>
            <a:pPr marL="342900" lvl="1" indent="-342900">
              <a:lnSpc>
                <a:spcPct val="150000"/>
              </a:lnSpc>
              <a:buFont typeface="+mj-lt"/>
              <a:buAutoNum type="arabicPeriod"/>
            </a:pPr>
            <a:r>
              <a:rPr lang="en-US" dirty="0"/>
              <a:t>Master: sends 8-bit data.</a:t>
            </a:r>
          </a:p>
          <a:p>
            <a:pPr marL="342900" lvl="1" indent="-342900">
              <a:lnSpc>
                <a:spcPct val="150000"/>
              </a:lnSpc>
              <a:buFont typeface="+mj-lt"/>
              <a:buAutoNum type="arabicPeriod"/>
            </a:pPr>
            <a:r>
              <a:rPr lang="en-US" dirty="0"/>
              <a:t>Addressed slave: sends ACK bit.</a:t>
            </a:r>
          </a:p>
          <a:p>
            <a:pPr marL="342900" lvl="1" indent="-342900">
              <a:lnSpc>
                <a:spcPct val="150000"/>
              </a:lnSpc>
              <a:buFont typeface="+mj-lt"/>
              <a:buAutoNum type="arabicPeriod"/>
            </a:pPr>
            <a:r>
              <a:rPr lang="en-US" dirty="0"/>
              <a:t>repeat steps 5 and 6 while there is data to transmit.</a:t>
            </a:r>
          </a:p>
          <a:p>
            <a:pPr marL="342900" lvl="1" indent="-342900">
              <a:lnSpc>
                <a:spcPct val="150000"/>
              </a:lnSpc>
              <a:buFont typeface="+mj-lt"/>
              <a:buAutoNum type="arabicPeriod"/>
            </a:pPr>
            <a:r>
              <a:rPr lang="en-US" dirty="0"/>
              <a:t>Master: sends stop bit.</a:t>
            </a:r>
          </a:p>
        </p:txBody>
      </p:sp>
    </p:spTree>
    <p:extLst>
      <p:ext uri="{BB962C8B-B14F-4D97-AF65-F5344CB8AC3E}">
        <p14:creationId xmlns:p14="http://schemas.microsoft.com/office/powerpoint/2010/main" val="250744462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i2c – operation (7-bit addressing mode, master write)</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693010"/>
          </a:xfrm>
        </p:spPr>
        <p:txBody>
          <a:bodyPr/>
          <a:lstStyle/>
          <a:p>
            <a:pPr lvl="1">
              <a:lnSpc>
                <a:spcPct val="150000"/>
              </a:lnSpc>
            </a:pPr>
            <a:r>
              <a:rPr lang="en-US" b="1" dirty="0"/>
              <a:t>I2C peripheral of Renesas S7G2 MCU</a:t>
            </a:r>
            <a:r>
              <a:rPr lang="en-US" dirty="0"/>
              <a:t/>
            </a:r>
            <a:br>
              <a:rPr lang="en-US" dirty="0"/>
            </a:br>
            <a:r>
              <a:rPr lang="en-US" dirty="0"/>
              <a:t>Timing diagram of a master sending data to a slave:</a:t>
            </a:r>
          </a:p>
        </p:txBody>
      </p:sp>
      <p:pic>
        <p:nvPicPr>
          <p:cNvPr id="5" name="Picture 4">
            <a:extLst>
              <a:ext uri="{FF2B5EF4-FFF2-40B4-BE49-F238E27FC236}">
                <a16:creationId xmlns="" xmlns:a16="http://schemas.microsoft.com/office/drawing/2014/main" id="{7C5FDD9B-4755-4A0E-BCCA-04EC25B0A39D}"/>
              </a:ext>
            </a:extLst>
          </p:cNvPr>
          <p:cNvPicPr>
            <a:picLocks noChangeAspect="1"/>
          </p:cNvPicPr>
          <p:nvPr/>
        </p:nvPicPr>
        <p:blipFill>
          <a:blip r:embed="rId3"/>
          <a:stretch>
            <a:fillRect/>
          </a:stretch>
        </p:blipFill>
        <p:spPr>
          <a:xfrm>
            <a:off x="519867" y="2348880"/>
            <a:ext cx="11152265" cy="3538816"/>
          </a:xfrm>
          <a:prstGeom prst="rect">
            <a:avLst/>
          </a:prstGeom>
        </p:spPr>
      </p:pic>
      <p:sp>
        <p:nvSpPr>
          <p:cNvPr id="6" name="TextBox 5">
            <a:extLst>
              <a:ext uri="{FF2B5EF4-FFF2-40B4-BE49-F238E27FC236}">
                <a16:creationId xmlns="" xmlns:a16="http://schemas.microsoft.com/office/drawing/2014/main" id="{FA648C4F-1B6A-4B24-8713-3B406A3A0C01}"/>
              </a:ext>
            </a:extLst>
          </p:cNvPr>
          <p:cNvSpPr txBox="1"/>
          <p:nvPr/>
        </p:nvSpPr>
        <p:spPr>
          <a:xfrm>
            <a:off x="6960096" y="5964686"/>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4"/>
              </a:rPr>
              <a:t>Manual</a:t>
            </a:r>
            <a:endParaRPr lang="pt-BR" sz="1400" dirty="0"/>
          </a:p>
        </p:txBody>
      </p:sp>
    </p:spTree>
    <p:extLst>
      <p:ext uri="{BB962C8B-B14F-4D97-AF65-F5344CB8AC3E}">
        <p14:creationId xmlns:p14="http://schemas.microsoft.com/office/powerpoint/2010/main" val="145671838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i2c – operation (7-bit addressing mode, master read)</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3627147"/>
          </a:xfrm>
        </p:spPr>
        <p:txBody>
          <a:bodyPr/>
          <a:lstStyle/>
          <a:p>
            <a:pPr marL="342900" lvl="1" indent="-342900">
              <a:lnSpc>
                <a:spcPct val="150000"/>
              </a:lnSpc>
              <a:buFont typeface="+mj-lt"/>
              <a:buAutoNum type="arabicPeriod"/>
            </a:pPr>
            <a:r>
              <a:rPr lang="en-US" dirty="0"/>
              <a:t>Master: sends the start bit.</a:t>
            </a:r>
          </a:p>
          <a:p>
            <a:pPr marL="342900" lvl="1" indent="-342900">
              <a:lnSpc>
                <a:spcPct val="150000"/>
              </a:lnSpc>
              <a:buFont typeface="+mj-lt"/>
              <a:buAutoNum type="arabicPeriod"/>
            </a:pPr>
            <a:r>
              <a:rPr lang="en-US" dirty="0"/>
              <a:t>Master: sends 7-bit slave address.</a:t>
            </a:r>
          </a:p>
          <a:p>
            <a:pPr marL="342900" lvl="1" indent="-342900">
              <a:lnSpc>
                <a:spcPct val="150000"/>
              </a:lnSpc>
              <a:buFont typeface="+mj-lt"/>
              <a:buAutoNum type="arabicPeriod"/>
            </a:pPr>
            <a:r>
              <a:rPr lang="en-US" dirty="0"/>
              <a:t>Master: sends the direction bit (1 = read).</a:t>
            </a:r>
          </a:p>
          <a:p>
            <a:pPr marL="342900" lvl="1" indent="-342900">
              <a:lnSpc>
                <a:spcPct val="150000"/>
              </a:lnSpc>
              <a:buFont typeface="+mj-lt"/>
              <a:buAutoNum type="arabicPeriod"/>
            </a:pPr>
            <a:r>
              <a:rPr lang="en-US" dirty="0"/>
              <a:t>Addressed slave: sends an ACK bit (0 = acknowledge).</a:t>
            </a:r>
          </a:p>
          <a:p>
            <a:pPr marL="342900" lvl="1" indent="-342900">
              <a:lnSpc>
                <a:spcPct val="150000"/>
              </a:lnSpc>
              <a:buFont typeface="+mj-lt"/>
              <a:buAutoNum type="arabicPeriod"/>
            </a:pPr>
            <a:r>
              <a:rPr lang="en-US" dirty="0"/>
              <a:t>Addressed slave: sends 8-bit data.</a:t>
            </a:r>
          </a:p>
          <a:p>
            <a:pPr marL="342900" lvl="1" indent="-342900">
              <a:lnSpc>
                <a:spcPct val="150000"/>
              </a:lnSpc>
              <a:buFont typeface="+mj-lt"/>
              <a:buAutoNum type="arabicPeriod"/>
            </a:pPr>
            <a:r>
              <a:rPr lang="en-US" dirty="0"/>
              <a:t>Master: sends ACK bit.</a:t>
            </a:r>
          </a:p>
          <a:p>
            <a:pPr marL="342900" lvl="1" indent="-342900">
              <a:lnSpc>
                <a:spcPct val="150000"/>
              </a:lnSpc>
              <a:buFont typeface="+mj-lt"/>
              <a:buAutoNum type="arabicPeriod"/>
            </a:pPr>
            <a:r>
              <a:rPr lang="en-US" dirty="0"/>
              <a:t>repeat steps 5 and 6 while there is data to transmit.</a:t>
            </a:r>
          </a:p>
          <a:p>
            <a:pPr marL="342900" lvl="1" indent="-342900">
              <a:lnSpc>
                <a:spcPct val="150000"/>
              </a:lnSpc>
              <a:buFont typeface="+mj-lt"/>
              <a:buAutoNum type="arabicPeriod"/>
            </a:pPr>
            <a:r>
              <a:rPr lang="en-US" dirty="0"/>
              <a:t>Master: sends stop bit.</a:t>
            </a:r>
          </a:p>
        </p:txBody>
      </p:sp>
    </p:spTree>
    <p:extLst>
      <p:ext uri="{BB962C8B-B14F-4D97-AF65-F5344CB8AC3E}">
        <p14:creationId xmlns:p14="http://schemas.microsoft.com/office/powerpoint/2010/main" val="58832451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i2c – operation (7-bit addressing mode, master read)</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693010"/>
          </a:xfrm>
        </p:spPr>
        <p:txBody>
          <a:bodyPr/>
          <a:lstStyle/>
          <a:p>
            <a:pPr lvl="1">
              <a:lnSpc>
                <a:spcPct val="150000"/>
              </a:lnSpc>
            </a:pPr>
            <a:r>
              <a:rPr lang="en-US" b="1" dirty="0"/>
              <a:t>I2C peripheral of Renesas S7G2 MCU</a:t>
            </a:r>
            <a:r>
              <a:rPr lang="en-US" dirty="0"/>
              <a:t/>
            </a:r>
            <a:br>
              <a:rPr lang="en-US" dirty="0"/>
            </a:br>
            <a:r>
              <a:rPr lang="en-US" dirty="0"/>
              <a:t>Timing diagram of a slave sending data to a master:</a:t>
            </a:r>
          </a:p>
        </p:txBody>
      </p:sp>
      <p:sp>
        <p:nvSpPr>
          <p:cNvPr id="6" name="TextBox 5">
            <a:extLst>
              <a:ext uri="{FF2B5EF4-FFF2-40B4-BE49-F238E27FC236}">
                <a16:creationId xmlns="" xmlns:a16="http://schemas.microsoft.com/office/drawing/2014/main" id="{FA648C4F-1B6A-4B24-8713-3B406A3A0C01}"/>
              </a:ext>
            </a:extLst>
          </p:cNvPr>
          <p:cNvSpPr txBox="1"/>
          <p:nvPr/>
        </p:nvSpPr>
        <p:spPr>
          <a:xfrm>
            <a:off x="6960096" y="5964686"/>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3"/>
              </a:rPr>
              <a:t>Manual</a:t>
            </a:r>
            <a:endParaRPr lang="pt-BR" sz="1400" dirty="0"/>
          </a:p>
        </p:txBody>
      </p:sp>
      <p:pic>
        <p:nvPicPr>
          <p:cNvPr id="7" name="Picture 6">
            <a:extLst>
              <a:ext uri="{FF2B5EF4-FFF2-40B4-BE49-F238E27FC236}">
                <a16:creationId xmlns="" xmlns:a16="http://schemas.microsoft.com/office/drawing/2014/main" id="{5CAFA0A8-69FF-457A-8435-9017DA693EA3}"/>
              </a:ext>
            </a:extLst>
          </p:cNvPr>
          <p:cNvPicPr>
            <a:picLocks noChangeAspect="1"/>
          </p:cNvPicPr>
          <p:nvPr/>
        </p:nvPicPr>
        <p:blipFill>
          <a:blip r:embed="rId4"/>
          <a:stretch>
            <a:fillRect/>
          </a:stretch>
        </p:blipFill>
        <p:spPr>
          <a:xfrm>
            <a:off x="692123" y="2262119"/>
            <a:ext cx="10807753" cy="3604162"/>
          </a:xfrm>
          <a:prstGeom prst="rect">
            <a:avLst/>
          </a:prstGeom>
        </p:spPr>
      </p:pic>
    </p:spTree>
    <p:extLst>
      <p:ext uri="{BB962C8B-B14F-4D97-AF65-F5344CB8AC3E}">
        <p14:creationId xmlns:p14="http://schemas.microsoft.com/office/powerpoint/2010/main" val="324059547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i2c case study – s7g2 </a:t>
            </a:r>
            <a:r>
              <a:rPr lang="en-US" dirty="0" err="1"/>
              <a:t>iic</a:t>
            </a:r>
            <a:endParaRPr kumimoji="1" lang="en-US" dirty="0"/>
          </a:p>
        </p:txBody>
      </p:sp>
      <p:sp>
        <p:nvSpPr>
          <p:cNvPr id="6" name="TextBox 5">
            <a:extLst>
              <a:ext uri="{FF2B5EF4-FFF2-40B4-BE49-F238E27FC236}">
                <a16:creationId xmlns="" xmlns:a16="http://schemas.microsoft.com/office/drawing/2014/main" id="{FA648C4F-1B6A-4B24-8713-3B406A3A0C01}"/>
              </a:ext>
            </a:extLst>
          </p:cNvPr>
          <p:cNvSpPr txBox="1"/>
          <p:nvPr/>
        </p:nvSpPr>
        <p:spPr>
          <a:xfrm>
            <a:off x="6960096" y="5964686"/>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3"/>
              </a:rPr>
              <a:t>Manual</a:t>
            </a:r>
            <a:endParaRPr lang="pt-BR" sz="1400" dirty="0"/>
          </a:p>
        </p:txBody>
      </p:sp>
      <p:graphicFrame>
        <p:nvGraphicFramePr>
          <p:cNvPr id="8" name="Content Placeholder 5">
            <a:extLst>
              <a:ext uri="{FF2B5EF4-FFF2-40B4-BE49-F238E27FC236}">
                <a16:creationId xmlns="" xmlns:a16="http://schemas.microsoft.com/office/drawing/2014/main" id="{4A7E9CC4-0D77-4A37-B22C-F4456D530102}"/>
              </a:ext>
            </a:extLst>
          </p:cNvPr>
          <p:cNvGraphicFramePr>
            <a:graphicFrameLocks noGrp="1"/>
          </p:cNvGraphicFramePr>
          <p:nvPr>
            <p:ph idx="1"/>
            <p:extLst>
              <p:ext uri="{D42A27DB-BD31-4B8C-83A1-F6EECF244321}">
                <p14:modId xmlns:p14="http://schemas.microsoft.com/office/powerpoint/2010/main" val="831513447"/>
              </p:ext>
            </p:extLst>
          </p:nvPr>
        </p:nvGraphicFramePr>
        <p:xfrm>
          <a:off x="467999" y="1346742"/>
          <a:ext cx="4392489" cy="4635658"/>
        </p:xfrm>
        <a:graphic>
          <a:graphicData uri="http://schemas.openxmlformats.org/drawingml/2006/table">
            <a:tbl>
              <a:tblPr firstRow="1" bandRow="1">
                <a:tableStyleId>{5C22544A-7EE6-4342-B048-85BDC9FD1C3A}</a:tableStyleId>
              </a:tblPr>
              <a:tblGrid>
                <a:gridCol w="1160977">
                  <a:extLst>
                    <a:ext uri="{9D8B030D-6E8A-4147-A177-3AD203B41FA5}">
                      <a16:colId xmlns="" xmlns:a16="http://schemas.microsoft.com/office/drawing/2014/main" val="1486623962"/>
                    </a:ext>
                  </a:extLst>
                </a:gridCol>
                <a:gridCol w="3231512">
                  <a:extLst>
                    <a:ext uri="{9D8B030D-6E8A-4147-A177-3AD203B41FA5}">
                      <a16:colId xmlns="" xmlns:a16="http://schemas.microsoft.com/office/drawing/2014/main" val="1962043047"/>
                    </a:ext>
                  </a:extLst>
                </a:gridCol>
              </a:tblGrid>
              <a:tr h="309347">
                <a:tc>
                  <a:txBody>
                    <a:bodyPr/>
                    <a:lstStyle/>
                    <a:p>
                      <a:r>
                        <a:rPr lang="en-US" sz="1400" dirty="0"/>
                        <a:t>Register</a:t>
                      </a:r>
                      <a:endParaRPr lang="pt-BR" sz="1400" dirty="0"/>
                    </a:p>
                  </a:txBody>
                  <a:tcPr/>
                </a:tc>
                <a:tc>
                  <a:txBody>
                    <a:bodyPr/>
                    <a:lstStyle/>
                    <a:p>
                      <a:r>
                        <a:rPr lang="en-US" sz="1400" dirty="0"/>
                        <a:t>Name</a:t>
                      </a:r>
                      <a:endParaRPr lang="pt-BR" sz="1400" dirty="0"/>
                    </a:p>
                  </a:txBody>
                  <a:tcPr/>
                </a:tc>
                <a:extLst>
                  <a:ext uri="{0D108BD9-81ED-4DB2-BD59-A6C34878D82A}">
                    <a16:rowId xmlns="" xmlns:a16="http://schemas.microsoft.com/office/drawing/2014/main" val="593789380"/>
                  </a:ext>
                </a:extLst>
              </a:tr>
              <a:tr h="309347">
                <a:tc>
                  <a:txBody>
                    <a:bodyPr/>
                    <a:lstStyle/>
                    <a:p>
                      <a:r>
                        <a:rPr lang="en-US" sz="1400" dirty="0" err="1"/>
                        <a:t>ICCRx</a:t>
                      </a:r>
                      <a:endParaRPr lang="pt-BR" sz="1400" dirty="0"/>
                    </a:p>
                  </a:txBody>
                  <a:tcPr/>
                </a:tc>
                <a:tc>
                  <a:txBody>
                    <a:bodyPr/>
                    <a:lstStyle/>
                    <a:p>
                      <a:r>
                        <a:rPr lang="en-US" sz="1400" dirty="0"/>
                        <a:t>I2C Control Register 1,2</a:t>
                      </a:r>
                      <a:endParaRPr lang="pt-BR" sz="1400" dirty="0"/>
                    </a:p>
                  </a:txBody>
                  <a:tcPr/>
                </a:tc>
                <a:extLst>
                  <a:ext uri="{0D108BD9-81ED-4DB2-BD59-A6C34878D82A}">
                    <a16:rowId xmlns="" xmlns:a16="http://schemas.microsoft.com/office/drawing/2014/main" val="1264707198"/>
                  </a:ext>
                </a:extLst>
              </a:tr>
              <a:tr h="309347">
                <a:tc>
                  <a:txBody>
                    <a:bodyPr/>
                    <a:lstStyle/>
                    <a:p>
                      <a:r>
                        <a:rPr lang="en-US" sz="1400" dirty="0" err="1"/>
                        <a:t>ICMRx</a:t>
                      </a:r>
                      <a:endParaRPr lang="pt-BR" sz="1400" dirty="0"/>
                    </a:p>
                  </a:txBody>
                  <a:tcPr/>
                </a:tc>
                <a:tc>
                  <a:txBody>
                    <a:bodyPr/>
                    <a:lstStyle/>
                    <a:p>
                      <a:r>
                        <a:rPr lang="en-US" sz="1400" dirty="0"/>
                        <a:t>I2C Mode Register 1,2,3</a:t>
                      </a:r>
                      <a:endParaRPr lang="pt-BR" sz="1400" dirty="0"/>
                    </a:p>
                  </a:txBody>
                  <a:tcPr/>
                </a:tc>
                <a:extLst>
                  <a:ext uri="{0D108BD9-81ED-4DB2-BD59-A6C34878D82A}">
                    <a16:rowId xmlns="" xmlns:a16="http://schemas.microsoft.com/office/drawing/2014/main" val="260094929"/>
                  </a:ext>
                </a:extLst>
              </a:tr>
              <a:tr h="309347">
                <a:tc>
                  <a:txBody>
                    <a:bodyPr/>
                    <a:lstStyle/>
                    <a:p>
                      <a:r>
                        <a:rPr lang="en-US" sz="1400" dirty="0"/>
                        <a:t>ICFER</a:t>
                      </a:r>
                      <a:endParaRPr lang="pt-BR" sz="1400" dirty="0"/>
                    </a:p>
                  </a:txBody>
                  <a:tcPr/>
                </a:tc>
                <a:tc>
                  <a:txBody>
                    <a:bodyPr/>
                    <a:lstStyle/>
                    <a:p>
                      <a:r>
                        <a:rPr lang="en-US" sz="1400" dirty="0"/>
                        <a:t>I2C Function Enable Register </a:t>
                      </a:r>
                      <a:endParaRPr lang="pt-BR" sz="1400" dirty="0"/>
                    </a:p>
                  </a:txBody>
                  <a:tcPr/>
                </a:tc>
                <a:extLst>
                  <a:ext uri="{0D108BD9-81ED-4DB2-BD59-A6C34878D82A}">
                    <a16:rowId xmlns="" xmlns:a16="http://schemas.microsoft.com/office/drawing/2014/main" val="3850306844"/>
                  </a:ext>
                </a:extLst>
              </a:tr>
              <a:tr h="309347">
                <a:tc>
                  <a:txBody>
                    <a:bodyPr/>
                    <a:lstStyle/>
                    <a:p>
                      <a:r>
                        <a:rPr lang="en-US" sz="1400" dirty="0"/>
                        <a:t>ICSER</a:t>
                      </a:r>
                      <a:endParaRPr lang="pt-BR" sz="1400" dirty="0"/>
                    </a:p>
                  </a:txBody>
                  <a:tcPr/>
                </a:tc>
                <a:tc>
                  <a:txBody>
                    <a:bodyPr/>
                    <a:lstStyle/>
                    <a:p>
                      <a:r>
                        <a:rPr lang="en-US" sz="1400" dirty="0"/>
                        <a:t>I2C Status Enable Register </a:t>
                      </a:r>
                      <a:endParaRPr lang="pt-BR" sz="1400" dirty="0"/>
                    </a:p>
                  </a:txBody>
                  <a:tcPr/>
                </a:tc>
                <a:extLst>
                  <a:ext uri="{0D108BD9-81ED-4DB2-BD59-A6C34878D82A}">
                    <a16:rowId xmlns="" xmlns:a16="http://schemas.microsoft.com/office/drawing/2014/main" val="2902731796"/>
                  </a:ext>
                </a:extLst>
              </a:tr>
              <a:tr h="309347">
                <a:tc>
                  <a:txBody>
                    <a:bodyPr/>
                    <a:lstStyle/>
                    <a:p>
                      <a:r>
                        <a:rPr lang="en-US" sz="1400" dirty="0"/>
                        <a:t>ICIER</a:t>
                      </a:r>
                      <a:endParaRPr lang="pt-BR" sz="1400" dirty="0"/>
                    </a:p>
                  </a:txBody>
                  <a:tcPr/>
                </a:tc>
                <a:tc>
                  <a:txBody>
                    <a:bodyPr/>
                    <a:lstStyle/>
                    <a:p>
                      <a:r>
                        <a:rPr lang="en-US" sz="1400" dirty="0"/>
                        <a:t>I2C Interrupt Enable Register </a:t>
                      </a:r>
                      <a:endParaRPr lang="pt-BR" sz="1400" dirty="0"/>
                    </a:p>
                  </a:txBody>
                  <a:tcPr/>
                </a:tc>
                <a:extLst>
                  <a:ext uri="{0D108BD9-81ED-4DB2-BD59-A6C34878D82A}">
                    <a16:rowId xmlns="" xmlns:a16="http://schemas.microsoft.com/office/drawing/2014/main" val="1887239653"/>
                  </a:ext>
                </a:extLst>
              </a:tr>
              <a:tr h="309347">
                <a:tc>
                  <a:txBody>
                    <a:bodyPr/>
                    <a:lstStyle/>
                    <a:p>
                      <a:r>
                        <a:rPr lang="en-US" sz="1400" dirty="0" err="1"/>
                        <a:t>ICSRx</a:t>
                      </a:r>
                      <a:endParaRPr lang="pt-BR" sz="1400" dirty="0"/>
                    </a:p>
                  </a:txBody>
                  <a:tcPr/>
                </a:tc>
                <a:tc>
                  <a:txBody>
                    <a:bodyPr/>
                    <a:lstStyle/>
                    <a:p>
                      <a:r>
                        <a:rPr lang="en-US" sz="1400" dirty="0"/>
                        <a:t>I2C Status Register 1,2</a:t>
                      </a:r>
                      <a:endParaRPr lang="pt-BR" sz="1400" dirty="0"/>
                    </a:p>
                  </a:txBody>
                  <a:tcPr/>
                </a:tc>
                <a:extLst>
                  <a:ext uri="{0D108BD9-81ED-4DB2-BD59-A6C34878D82A}">
                    <a16:rowId xmlns="" xmlns:a16="http://schemas.microsoft.com/office/drawing/2014/main" val="3522610121"/>
                  </a:ext>
                </a:extLst>
              </a:tr>
              <a:tr h="309347">
                <a:tc>
                  <a:txBody>
                    <a:bodyPr/>
                    <a:lstStyle/>
                    <a:p>
                      <a:r>
                        <a:rPr lang="en-US" sz="1400" dirty="0"/>
                        <a:t>ICWUR</a:t>
                      </a:r>
                      <a:endParaRPr lang="pt-BR" sz="1400" dirty="0"/>
                    </a:p>
                  </a:txBody>
                  <a:tcPr/>
                </a:tc>
                <a:tc>
                  <a:txBody>
                    <a:bodyPr/>
                    <a:lstStyle/>
                    <a:p>
                      <a:r>
                        <a:rPr lang="en-US" sz="1400" dirty="0"/>
                        <a:t>I2C Wakeup Unit Register </a:t>
                      </a:r>
                      <a:endParaRPr lang="pt-BR" sz="1400" dirty="0"/>
                    </a:p>
                  </a:txBody>
                  <a:tcPr/>
                </a:tc>
                <a:extLst>
                  <a:ext uri="{0D108BD9-81ED-4DB2-BD59-A6C34878D82A}">
                    <a16:rowId xmlns="" xmlns:a16="http://schemas.microsoft.com/office/drawing/2014/main" val="3318602702"/>
                  </a:ext>
                </a:extLst>
              </a:tr>
              <a:tr h="309347">
                <a:tc>
                  <a:txBody>
                    <a:bodyPr/>
                    <a:lstStyle/>
                    <a:p>
                      <a:r>
                        <a:rPr lang="en-US" sz="1400" dirty="0" err="1"/>
                        <a:t>SARLx</a:t>
                      </a:r>
                      <a:endParaRPr lang="pt-BR" sz="1400" dirty="0"/>
                    </a:p>
                  </a:txBody>
                  <a:tcPr/>
                </a:tc>
                <a:tc>
                  <a:txBody>
                    <a:bodyPr/>
                    <a:lstStyle/>
                    <a:p>
                      <a:r>
                        <a:rPr lang="en-US" sz="1400" dirty="0"/>
                        <a:t>Slave Address Register L 0,1,2</a:t>
                      </a:r>
                      <a:endParaRPr lang="pt-BR" sz="1400" dirty="0"/>
                    </a:p>
                  </a:txBody>
                  <a:tcPr/>
                </a:tc>
                <a:extLst>
                  <a:ext uri="{0D108BD9-81ED-4DB2-BD59-A6C34878D82A}">
                    <a16:rowId xmlns="" xmlns:a16="http://schemas.microsoft.com/office/drawing/2014/main" val="3342225317"/>
                  </a:ext>
                </a:extLst>
              </a:tr>
              <a:tr h="309347">
                <a:tc>
                  <a:txBody>
                    <a:bodyPr/>
                    <a:lstStyle/>
                    <a:p>
                      <a:r>
                        <a:rPr lang="en-US" sz="1400" dirty="0" err="1"/>
                        <a:t>SARUx</a:t>
                      </a:r>
                      <a:endParaRPr lang="pt-BR" sz="1400" dirty="0"/>
                    </a:p>
                  </a:txBody>
                  <a:tcPr/>
                </a:tc>
                <a:tc>
                  <a:txBody>
                    <a:bodyPr/>
                    <a:lstStyle/>
                    <a:p>
                      <a:r>
                        <a:rPr lang="en-US" sz="1400" dirty="0"/>
                        <a:t>Slave Address Register U 0,1,2</a:t>
                      </a:r>
                      <a:endParaRPr lang="pt-BR" sz="1400" dirty="0"/>
                    </a:p>
                  </a:txBody>
                  <a:tcPr/>
                </a:tc>
                <a:extLst>
                  <a:ext uri="{0D108BD9-81ED-4DB2-BD59-A6C34878D82A}">
                    <a16:rowId xmlns="" xmlns:a16="http://schemas.microsoft.com/office/drawing/2014/main" val="700652366"/>
                  </a:ext>
                </a:extLst>
              </a:tr>
              <a:tr h="309347">
                <a:tc>
                  <a:txBody>
                    <a:bodyPr/>
                    <a:lstStyle/>
                    <a:p>
                      <a:r>
                        <a:rPr lang="en-US" sz="1400" dirty="0"/>
                        <a:t>ICBRL</a:t>
                      </a:r>
                      <a:endParaRPr lang="pt-BR" sz="1400" dirty="0"/>
                    </a:p>
                  </a:txBody>
                  <a:tcPr/>
                </a:tc>
                <a:tc>
                  <a:txBody>
                    <a:bodyPr/>
                    <a:lstStyle/>
                    <a:p>
                      <a:r>
                        <a:rPr lang="en-US" sz="1400" dirty="0"/>
                        <a:t>I2C Bit Rate Low-Level Register</a:t>
                      </a:r>
                      <a:endParaRPr lang="pt-BR" sz="1400" dirty="0"/>
                    </a:p>
                  </a:txBody>
                  <a:tcPr/>
                </a:tc>
                <a:extLst>
                  <a:ext uri="{0D108BD9-81ED-4DB2-BD59-A6C34878D82A}">
                    <a16:rowId xmlns="" xmlns:a16="http://schemas.microsoft.com/office/drawing/2014/main" val="1497685774"/>
                  </a:ext>
                </a:extLst>
              </a:tr>
              <a:tr h="309347">
                <a:tc>
                  <a:txBody>
                    <a:bodyPr/>
                    <a:lstStyle/>
                    <a:p>
                      <a:r>
                        <a:rPr lang="en-US" sz="1400" dirty="0"/>
                        <a:t>ICBRH</a:t>
                      </a:r>
                      <a:endParaRPr lang="pt-BR" sz="1400" dirty="0"/>
                    </a:p>
                  </a:txBody>
                  <a:tcPr/>
                </a:tc>
                <a:tc>
                  <a:txBody>
                    <a:bodyPr/>
                    <a:lstStyle/>
                    <a:p>
                      <a:r>
                        <a:rPr lang="en-US" sz="1400" dirty="0"/>
                        <a:t>I2C Bit Rate High-Level Register</a:t>
                      </a:r>
                      <a:endParaRPr lang="pt-BR" sz="1400" dirty="0"/>
                    </a:p>
                  </a:txBody>
                  <a:tcPr/>
                </a:tc>
                <a:extLst>
                  <a:ext uri="{0D108BD9-81ED-4DB2-BD59-A6C34878D82A}">
                    <a16:rowId xmlns="" xmlns:a16="http://schemas.microsoft.com/office/drawing/2014/main" val="1495106772"/>
                  </a:ext>
                </a:extLst>
              </a:tr>
              <a:tr h="309347">
                <a:tc>
                  <a:txBody>
                    <a:bodyPr/>
                    <a:lstStyle/>
                    <a:p>
                      <a:r>
                        <a:rPr lang="en-US" sz="1400" dirty="0"/>
                        <a:t>ICDRT</a:t>
                      </a:r>
                      <a:endParaRPr lang="pt-BR" sz="1400" dirty="0"/>
                    </a:p>
                  </a:txBody>
                  <a:tcPr/>
                </a:tc>
                <a:tc>
                  <a:txBody>
                    <a:bodyPr/>
                    <a:lstStyle/>
                    <a:p>
                      <a:r>
                        <a:rPr lang="en-US" sz="1400" dirty="0"/>
                        <a:t>I2C Transmit Data Register</a:t>
                      </a:r>
                      <a:endParaRPr lang="pt-BR" sz="1400" dirty="0"/>
                    </a:p>
                  </a:txBody>
                  <a:tcPr/>
                </a:tc>
                <a:extLst>
                  <a:ext uri="{0D108BD9-81ED-4DB2-BD59-A6C34878D82A}">
                    <a16:rowId xmlns="" xmlns:a16="http://schemas.microsoft.com/office/drawing/2014/main" val="2470166426"/>
                  </a:ext>
                </a:extLst>
              </a:tr>
              <a:tr h="309347">
                <a:tc>
                  <a:txBody>
                    <a:bodyPr/>
                    <a:lstStyle/>
                    <a:p>
                      <a:r>
                        <a:rPr lang="en-US" sz="1400" dirty="0"/>
                        <a:t>ICDRR</a:t>
                      </a:r>
                      <a:endParaRPr lang="pt-BR" sz="1400" dirty="0"/>
                    </a:p>
                  </a:txBody>
                  <a:tcPr/>
                </a:tc>
                <a:tc>
                  <a:txBody>
                    <a:bodyPr/>
                    <a:lstStyle/>
                    <a:p>
                      <a:r>
                        <a:rPr lang="en-US" sz="1400" dirty="0"/>
                        <a:t>I2C Receive Data Register</a:t>
                      </a:r>
                      <a:endParaRPr lang="pt-BR" sz="1400" dirty="0"/>
                    </a:p>
                  </a:txBody>
                  <a:tcPr/>
                </a:tc>
                <a:extLst>
                  <a:ext uri="{0D108BD9-81ED-4DB2-BD59-A6C34878D82A}">
                    <a16:rowId xmlns="" xmlns:a16="http://schemas.microsoft.com/office/drawing/2014/main" val="2491640509"/>
                  </a:ext>
                </a:extLst>
              </a:tr>
              <a:tr h="285923">
                <a:tc>
                  <a:txBody>
                    <a:bodyPr/>
                    <a:lstStyle/>
                    <a:p>
                      <a:r>
                        <a:rPr lang="en-US" sz="1400" dirty="0"/>
                        <a:t>ICDRS</a:t>
                      </a:r>
                      <a:endParaRPr lang="pt-BR" sz="1400" dirty="0"/>
                    </a:p>
                  </a:txBody>
                  <a:tcPr/>
                </a:tc>
                <a:tc>
                  <a:txBody>
                    <a:bodyPr/>
                    <a:lstStyle/>
                    <a:p>
                      <a:r>
                        <a:rPr lang="en-US" sz="1400" dirty="0"/>
                        <a:t>I2C Shift Register</a:t>
                      </a:r>
                      <a:endParaRPr lang="pt-BR" sz="1400" dirty="0"/>
                    </a:p>
                  </a:txBody>
                  <a:tcPr/>
                </a:tc>
                <a:extLst>
                  <a:ext uri="{0D108BD9-81ED-4DB2-BD59-A6C34878D82A}">
                    <a16:rowId xmlns="" xmlns:a16="http://schemas.microsoft.com/office/drawing/2014/main" val="3945506798"/>
                  </a:ext>
                </a:extLst>
              </a:tr>
            </a:tbl>
          </a:graphicData>
        </a:graphic>
      </p:graphicFrame>
      <p:pic>
        <p:nvPicPr>
          <p:cNvPr id="9" name="Picture 8">
            <a:extLst>
              <a:ext uri="{FF2B5EF4-FFF2-40B4-BE49-F238E27FC236}">
                <a16:creationId xmlns="" xmlns:a16="http://schemas.microsoft.com/office/drawing/2014/main" id="{EF8419A3-423E-4FBD-A169-8791165CCAF5}"/>
              </a:ext>
            </a:extLst>
          </p:cNvPr>
          <p:cNvPicPr>
            <a:picLocks noChangeAspect="1"/>
          </p:cNvPicPr>
          <p:nvPr/>
        </p:nvPicPr>
        <p:blipFill>
          <a:blip r:embed="rId4"/>
          <a:stretch>
            <a:fillRect/>
          </a:stretch>
        </p:blipFill>
        <p:spPr>
          <a:xfrm>
            <a:off x="5456218" y="263163"/>
            <a:ext cx="6370106" cy="5701523"/>
          </a:xfrm>
          <a:prstGeom prst="rect">
            <a:avLst/>
          </a:prstGeom>
        </p:spPr>
      </p:pic>
    </p:spTree>
    <p:extLst>
      <p:ext uri="{BB962C8B-B14F-4D97-AF65-F5344CB8AC3E}">
        <p14:creationId xmlns:p14="http://schemas.microsoft.com/office/powerpoint/2010/main" val="91072296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i2c case study – s7g2 </a:t>
            </a:r>
            <a:r>
              <a:rPr lang="en-US" dirty="0" err="1"/>
              <a:t>iic</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2211375"/>
          </a:xfrm>
        </p:spPr>
        <p:txBody>
          <a:bodyPr/>
          <a:lstStyle/>
          <a:p>
            <a:pPr lvl="1">
              <a:lnSpc>
                <a:spcPct val="150000"/>
              </a:lnSpc>
            </a:pPr>
            <a:r>
              <a:rPr lang="en-US" dirty="0"/>
              <a:t>Characteristics of the I2C Bus Interface of the Renesas S7G2 MCU:</a:t>
            </a:r>
          </a:p>
          <a:p>
            <a:pPr lvl="1">
              <a:lnSpc>
                <a:spcPct val="150000"/>
              </a:lnSpc>
            </a:pPr>
            <a:r>
              <a:rPr lang="en-US" dirty="0"/>
              <a:t>May operate as master or as slave of an I2C bus with data rates up to 1 Mbps.</a:t>
            </a:r>
          </a:p>
          <a:p>
            <a:pPr lvl="1">
              <a:lnSpc>
                <a:spcPct val="150000"/>
              </a:lnSpc>
            </a:pPr>
            <a:r>
              <a:rPr lang="en-US" dirty="0"/>
              <a:t>Up to 3 different slave addresses may be configured, 7-bit or 10-bit.</a:t>
            </a:r>
          </a:p>
          <a:p>
            <a:pPr lvl="1">
              <a:lnSpc>
                <a:spcPct val="150000"/>
              </a:lnSpc>
            </a:pPr>
            <a:r>
              <a:rPr lang="en-US" dirty="0"/>
              <a:t>Digital noise filters for SCL and SDA signals.</a:t>
            </a:r>
          </a:p>
          <a:p>
            <a:pPr lvl="1">
              <a:lnSpc>
                <a:spcPct val="150000"/>
              </a:lnSpc>
            </a:pPr>
            <a:r>
              <a:rPr lang="en-US" dirty="0"/>
              <a:t>Four interrupt sources: Receive data full, Transmit data empty, Transmit end, Error (NACK, timeout, …).</a:t>
            </a:r>
          </a:p>
        </p:txBody>
      </p:sp>
    </p:spTree>
    <p:extLst>
      <p:ext uri="{BB962C8B-B14F-4D97-AF65-F5344CB8AC3E}">
        <p14:creationId xmlns:p14="http://schemas.microsoft.com/office/powerpoint/2010/main" val="2993645591"/>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i2c case study – s7g2 </a:t>
            </a:r>
            <a:r>
              <a:rPr lang="en-US" dirty="0" err="1"/>
              <a:t>iic</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4691896" cy="1903598"/>
          </a:xfrm>
        </p:spPr>
        <p:txBody>
          <a:bodyPr/>
          <a:lstStyle/>
          <a:p>
            <a:pPr>
              <a:lnSpc>
                <a:spcPct val="150000"/>
              </a:lnSpc>
            </a:pPr>
            <a:r>
              <a:rPr lang="en-US" dirty="0"/>
              <a:t>Connection of multiple</a:t>
            </a:r>
            <a:br>
              <a:rPr lang="en-US" dirty="0"/>
            </a:br>
            <a:r>
              <a:rPr lang="en-US" dirty="0"/>
              <a:t>devices on the I2C bus.</a:t>
            </a:r>
          </a:p>
          <a:p>
            <a:pPr>
              <a:lnSpc>
                <a:spcPct val="150000"/>
              </a:lnSpc>
            </a:pPr>
            <a:r>
              <a:rPr lang="en-US" dirty="0"/>
              <a:t>Notice open-drain outputs</a:t>
            </a:r>
            <a:br>
              <a:rPr lang="en-US" dirty="0"/>
            </a:br>
            <a:r>
              <a:rPr lang="en-US" dirty="0"/>
              <a:t>and pull-up resistors </a:t>
            </a:r>
            <a:br>
              <a:rPr lang="en-US" dirty="0"/>
            </a:br>
            <a:r>
              <a:rPr lang="en-US" dirty="0"/>
              <a:t>forming a wired AND.</a:t>
            </a:r>
          </a:p>
        </p:txBody>
      </p:sp>
      <p:pic>
        <p:nvPicPr>
          <p:cNvPr id="5" name="Picture 4">
            <a:extLst>
              <a:ext uri="{FF2B5EF4-FFF2-40B4-BE49-F238E27FC236}">
                <a16:creationId xmlns="" xmlns:a16="http://schemas.microsoft.com/office/drawing/2014/main" id="{749E8E3E-3483-491A-BDD2-E6DCD5301546}"/>
              </a:ext>
            </a:extLst>
          </p:cNvPr>
          <p:cNvPicPr>
            <a:picLocks noChangeAspect="1"/>
          </p:cNvPicPr>
          <p:nvPr/>
        </p:nvPicPr>
        <p:blipFill>
          <a:blip r:embed="rId3"/>
          <a:stretch>
            <a:fillRect/>
          </a:stretch>
        </p:blipFill>
        <p:spPr>
          <a:xfrm>
            <a:off x="5060000" y="1238943"/>
            <a:ext cx="6631456" cy="4580937"/>
          </a:xfrm>
          <a:prstGeom prst="rect">
            <a:avLst/>
          </a:prstGeom>
        </p:spPr>
      </p:pic>
      <p:sp>
        <p:nvSpPr>
          <p:cNvPr id="6" name="TextBox 5">
            <a:extLst>
              <a:ext uri="{FF2B5EF4-FFF2-40B4-BE49-F238E27FC236}">
                <a16:creationId xmlns="" xmlns:a16="http://schemas.microsoft.com/office/drawing/2014/main" id="{2844910B-C174-420D-932A-74C9FF5C7F7E}"/>
              </a:ext>
            </a:extLst>
          </p:cNvPr>
          <p:cNvSpPr txBox="1"/>
          <p:nvPr/>
        </p:nvSpPr>
        <p:spPr>
          <a:xfrm>
            <a:off x="6960096" y="5964686"/>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4"/>
              </a:rPr>
              <a:t>Manual</a:t>
            </a:r>
            <a:endParaRPr lang="pt-BR" sz="1400" dirty="0"/>
          </a:p>
        </p:txBody>
      </p:sp>
    </p:spTree>
    <p:extLst>
      <p:ext uri="{BB962C8B-B14F-4D97-AF65-F5344CB8AC3E}">
        <p14:creationId xmlns:p14="http://schemas.microsoft.com/office/powerpoint/2010/main" val="3698212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70FDC3-711C-4CA6-BF5A-6A6001BED9A2}"/>
              </a:ext>
            </a:extLst>
          </p:cNvPr>
          <p:cNvSpPr>
            <a:spLocks noGrp="1"/>
          </p:cNvSpPr>
          <p:nvPr>
            <p:ph type="title"/>
          </p:nvPr>
        </p:nvSpPr>
        <p:spPr>
          <a:xfrm>
            <a:off x="467999" y="609538"/>
            <a:ext cx="11244575" cy="443198"/>
          </a:xfrm>
        </p:spPr>
        <p:txBody>
          <a:bodyPr/>
          <a:lstStyle/>
          <a:p>
            <a:r>
              <a:rPr lang="en-US" dirty="0"/>
              <a:t>Embedded systems architecture Generic model</a:t>
            </a:r>
          </a:p>
        </p:txBody>
      </p:sp>
      <p:pic>
        <p:nvPicPr>
          <p:cNvPr id="4" name="Picture 3">
            <a:extLst>
              <a:ext uri="{FF2B5EF4-FFF2-40B4-BE49-F238E27FC236}">
                <a16:creationId xmlns="" xmlns:a16="http://schemas.microsoft.com/office/drawing/2014/main" id="{C3EE7773-9A5A-4C83-B3B5-A1D635A522F9}"/>
              </a:ext>
            </a:extLst>
          </p:cNvPr>
          <p:cNvPicPr>
            <a:picLocks noChangeAspect="1"/>
          </p:cNvPicPr>
          <p:nvPr/>
        </p:nvPicPr>
        <p:blipFill>
          <a:blip r:embed="rId3"/>
          <a:stretch>
            <a:fillRect/>
          </a:stretch>
        </p:blipFill>
        <p:spPr>
          <a:xfrm>
            <a:off x="3449168" y="1052736"/>
            <a:ext cx="5282235" cy="5229200"/>
          </a:xfrm>
          <a:prstGeom prst="rect">
            <a:avLst/>
          </a:prstGeom>
        </p:spPr>
      </p:pic>
      <p:sp>
        <p:nvSpPr>
          <p:cNvPr id="5" name="TextBox 4">
            <a:extLst>
              <a:ext uri="{FF2B5EF4-FFF2-40B4-BE49-F238E27FC236}">
                <a16:creationId xmlns="" xmlns:a16="http://schemas.microsoft.com/office/drawing/2014/main" id="{2919A5E7-6C11-4454-8E78-A35BD3066EB9}"/>
              </a:ext>
            </a:extLst>
          </p:cNvPr>
          <p:cNvSpPr txBox="1"/>
          <p:nvPr/>
        </p:nvSpPr>
        <p:spPr>
          <a:xfrm>
            <a:off x="9924839" y="5879130"/>
            <a:ext cx="1787733" cy="369332"/>
          </a:xfrm>
          <a:prstGeom prst="rect">
            <a:avLst/>
          </a:prstGeom>
          <a:noFill/>
        </p:spPr>
        <p:txBody>
          <a:bodyPr wrap="none" rtlCol="0">
            <a:spAutoFit/>
          </a:bodyPr>
          <a:lstStyle/>
          <a:p>
            <a:r>
              <a:rPr lang="en-US" dirty="0"/>
              <a:t>source: Authors</a:t>
            </a:r>
            <a:endParaRPr lang="pt-BR" dirty="0"/>
          </a:p>
        </p:txBody>
      </p:sp>
    </p:spTree>
    <p:extLst>
      <p:ext uri="{BB962C8B-B14F-4D97-AF65-F5344CB8AC3E}">
        <p14:creationId xmlns:p14="http://schemas.microsoft.com/office/powerpoint/2010/main" val="3562291463"/>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9 – CAN</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4691896" cy="1739451"/>
          </a:xfrm>
        </p:spPr>
        <p:txBody>
          <a:bodyPr/>
          <a:lstStyle/>
          <a:p>
            <a:pPr lvl="1">
              <a:lnSpc>
                <a:spcPct val="150000"/>
              </a:lnSpc>
            </a:pPr>
            <a:r>
              <a:rPr lang="sv-SE" dirty="0"/>
              <a:t>Introduction</a:t>
            </a:r>
          </a:p>
          <a:p>
            <a:pPr lvl="1">
              <a:lnSpc>
                <a:spcPct val="150000"/>
              </a:lnSpc>
            </a:pPr>
            <a:r>
              <a:rPr lang="sv-SE" dirty="0"/>
              <a:t>Block Diagram</a:t>
            </a:r>
          </a:p>
          <a:p>
            <a:pPr lvl="1">
              <a:lnSpc>
                <a:spcPct val="150000"/>
              </a:lnSpc>
            </a:pPr>
            <a:r>
              <a:rPr lang="sv-SE" dirty="0"/>
              <a:t>Registers</a:t>
            </a:r>
          </a:p>
          <a:p>
            <a:pPr lvl="1">
              <a:lnSpc>
                <a:spcPct val="150000"/>
              </a:lnSpc>
            </a:pPr>
            <a:r>
              <a:rPr lang="sv-SE" dirty="0"/>
              <a:t>SW Stack</a:t>
            </a:r>
          </a:p>
        </p:txBody>
      </p:sp>
    </p:spTree>
    <p:extLst>
      <p:ext uri="{BB962C8B-B14F-4D97-AF65-F5344CB8AC3E}">
        <p14:creationId xmlns:p14="http://schemas.microsoft.com/office/powerpoint/2010/main" val="3459332271"/>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9.1 – Introduction</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244624" cy="3893886"/>
          </a:xfrm>
        </p:spPr>
        <p:txBody>
          <a:bodyPr/>
          <a:lstStyle/>
          <a:p>
            <a:pPr>
              <a:lnSpc>
                <a:spcPct val="150000"/>
              </a:lnSpc>
            </a:pPr>
            <a:r>
              <a:rPr lang="en-US" dirty="0"/>
              <a:t>CAN is an acronym for Controller Area Network. It is defined by the ISO-11808: 2003 standard and has been mainly motivated by the needs of the automotive industry, such as the ever increasing use of embedded sensors into the vehicles and the need to optimize the internal space and reduce costs with cabling.</a:t>
            </a:r>
          </a:p>
          <a:p>
            <a:pPr>
              <a:lnSpc>
                <a:spcPct val="150000"/>
              </a:lnSpc>
            </a:pPr>
            <a:r>
              <a:rPr lang="en-US" dirty="0"/>
              <a:t>Characteristics of CAN:</a:t>
            </a:r>
          </a:p>
          <a:p>
            <a:pPr lvl="1">
              <a:lnSpc>
                <a:spcPct val="150000"/>
              </a:lnSpc>
            </a:pPr>
            <a:r>
              <a:rPr lang="en-US" dirty="0"/>
              <a:t>Two-wire multi-master serial bus</a:t>
            </a:r>
          </a:p>
          <a:p>
            <a:pPr lvl="1">
              <a:lnSpc>
                <a:spcPct val="150000"/>
              </a:lnSpc>
            </a:pPr>
            <a:r>
              <a:rPr lang="en-US" dirty="0"/>
              <a:t>Message-based protocol</a:t>
            </a:r>
          </a:p>
          <a:p>
            <a:pPr lvl="1">
              <a:lnSpc>
                <a:spcPct val="150000"/>
              </a:lnSpc>
            </a:pPr>
            <a:r>
              <a:rPr lang="en-US" dirty="0"/>
              <a:t>Contention resolution via decentralized arbitration</a:t>
            </a:r>
          </a:p>
          <a:p>
            <a:pPr lvl="1">
              <a:lnSpc>
                <a:spcPct val="150000"/>
              </a:lnSpc>
            </a:pPr>
            <a:r>
              <a:rPr lang="en-US" dirty="0"/>
              <a:t>All messages are broadcast and processed by the nodes only if needed</a:t>
            </a:r>
          </a:p>
          <a:p>
            <a:pPr lvl="1">
              <a:lnSpc>
                <a:spcPct val="150000"/>
              </a:lnSpc>
            </a:pPr>
            <a:r>
              <a:rPr lang="en-US" dirty="0"/>
              <a:t>Speeds up to 1 Mbps</a:t>
            </a:r>
          </a:p>
        </p:txBody>
      </p:sp>
    </p:spTree>
    <p:extLst>
      <p:ext uri="{BB962C8B-B14F-4D97-AF65-F5344CB8AC3E}">
        <p14:creationId xmlns:p14="http://schemas.microsoft.com/office/powerpoint/2010/main" val="22174817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CAN topology</a:t>
            </a:r>
            <a:endParaRPr kumimoji="1" lang="en-US"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5411976" cy="1739451"/>
          </a:xfrm>
        </p:spPr>
        <p:txBody>
          <a:bodyPr/>
          <a:lstStyle/>
          <a:p>
            <a:pPr>
              <a:lnSpc>
                <a:spcPct val="150000"/>
              </a:lnSpc>
            </a:pPr>
            <a:r>
              <a:rPr lang="en-US" dirty="0"/>
              <a:t>CAN nodes are interconnected in a bus topology.</a:t>
            </a:r>
          </a:p>
          <a:p>
            <a:pPr>
              <a:lnSpc>
                <a:spcPct val="150000"/>
              </a:lnSpc>
            </a:pPr>
            <a:r>
              <a:rPr lang="en-US" dirty="0"/>
              <a:t>CAN physical layer is implemented with two wires (CANH and CANL).</a:t>
            </a:r>
          </a:p>
          <a:p>
            <a:pPr>
              <a:lnSpc>
                <a:spcPct val="150000"/>
              </a:lnSpc>
            </a:pPr>
            <a:r>
              <a:rPr lang="en-US" dirty="0"/>
              <a:t>A logical 0 (called “dominant”) is obtained when CANH is approx. 3.5V and CANL is approx. 1.5V.</a:t>
            </a:r>
          </a:p>
          <a:p>
            <a:pPr>
              <a:lnSpc>
                <a:spcPct val="150000"/>
              </a:lnSpc>
            </a:pPr>
            <a:r>
              <a:rPr lang="en-US" dirty="0"/>
              <a:t>A logical 1 (called “recessive”) is obtained when both CANH and CANL are at approx. 2.5V.</a:t>
            </a:r>
          </a:p>
        </p:txBody>
      </p:sp>
      <p:sp>
        <p:nvSpPr>
          <p:cNvPr id="5" name="Retângulo 28">
            <a:extLst>
              <a:ext uri="{FF2B5EF4-FFF2-40B4-BE49-F238E27FC236}">
                <a16:creationId xmlns="" xmlns:a16="http://schemas.microsoft.com/office/drawing/2014/main" id="{789F6A3D-494B-4B77-88BC-F818D996640E}"/>
              </a:ext>
            </a:extLst>
          </p:cNvPr>
          <p:cNvSpPr/>
          <p:nvPr/>
        </p:nvSpPr>
        <p:spPr>
          <a:xfrm>
            <a:off x="7543800" y="15348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Node</a:t>
            </a:r>
          </a:p>
        </p:txBody>
      </p:sp>
      <p:cxnSp>
        <p:nvCxnSpPr>
          <p:cNvPr id="6" name="Conector reto 29">
            <a:extLst>
              <a:ext uri="{FF2B5EF4-FFF2-40B4-BE49-F238E27FC236}">
                <a16:creationId xmlns="" xmlns:a16="http://schemas.microsoft.com/office/drawing/2014/main" id="{3B42A7BF-63C4-4785-B7E3-6041869B5144}"/>
              </a:ext>
            </a:extLst>
          </p:cNvPr>
          <p:cNvCxnSpPr/>
          <p:nvPr/>
        </p:nvCxnSpPr>
        <p:spPr>
          <a:xfrm>
            <a:off x="7063456" y="3653968"/>
            <a:ext cx="3547252" cy="1"/>
          </a:xfrm>
          <a:prstGeom prst="line">
            <a:avLst/>
          </a:prstGeom>
          <a:ln w="38100"/>
        </p:spPr>
        <p:style>
          <a:lnRef idx="2">
            <a:schemeClr val="dk1"/>
          </a:lnRef>
          <a:fillRef idx="0">
            <a:schemeClr val="dk1"/>
          </a:fillRef>
          <a:effectRef idx="1">
            <a:schemeClr val="dk1"/>
          </a:effectRef>
          <a:fontRef idx="minor">
            <a:schemeClr val="tx1"/>
          </a:fontRef>
        </p:style>
      </p:cxnSp>
      <p:cxnSp>
        <p:nvCxnSpPr>
          <p:cNvPr id="7" name="Conector reto 31">
            <a:extLst>
              <a:ext uri="{FF2B5EF4-FFF2-40B4-BE49-F238E27FC236}">
                <a16:creationId xmlns="" xmlns:a16="http://schemas.microsoft.com/office/drawing/2014/main" id="{868A6ACD-7177-4CFA-9B86-3995B7904C07}"/>
              </a:ext>
            </a:extLst>
          </p:cNvPr>
          <p:cNvCxnSpPr/>
          <p:nvPr/>
        </p:nvCxnSpPr>
        <p:spPr>
          <a:xfrm>
            <a:off x="7924800" y="2068199"/>
            <a:ext cx="0" cy="1105716"/>
          </a:xfrm>
          <a:prstGeom prst="line">
            <a:avLst/>
          </a:prstGeom>
        </p:spPr>
        <p:style>
          <a:lnRef idx="2">
            <a:schemeClr val="dk1"/>
          </a:lnRef>
          <a:fillRef idx="0">
            <a:schemeClr val="dk1"/>
          </a:fillRef>
          <a:effectRef idx="1">
            <a:schemeClr val="dk1"/>
          </a:effectRef>
          <a:fontRef idx="minor">
            <a:schemeClr val="tx1"/>
          </a:fontRef>
        </p:style>
      </p:cxnSp>
      <p:sp>
        <p:nvSpPr>
          <p:cNvPr id="8" name="Retângulo 34">
            <a:extLst>
              <a:ext uri="{FF2B5EF4-FFF2-40B4-BE49-F238E27FC236}">
                <a16:creationId xmlns="" xmlns:a16="http://schemas.microsoft.com/office/drawing/2014/main" id="{92F30B91-F0D8-43B5-8452-7C0096D56FA9}"/>
              </a:ext>
            </a:extLst>
          </p:cNvPr>
          <p:cNvSpPr/>
          <p:nvPr/>
        </p:nvSpPr>
        <p:spPr>
          <a:xfrm>
            <a:off x="9203477" y="15348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Node</a:t>
            </a:r>
          </a:p>
        </p:txBody>
      </p:sp>
      <p:cxnSp>
        <p:nvCxnSpPr>
          <p:cNvPr id="9" name="Conector reto 35">
            <a:extLst>
              <a:ext uri="{FF2B5EF4-FFF2-40B4-BE49-F238E27FC236}">
                <a16:creationId xmlns="" xmlns:a16="http://schemas.microsoft.com/office/drawing/2014/main" id="{6A8FBC45-1B1E-497D-81BB-E82087D80869}"/>
              </a:ext>
            </a:extLst>
          </p:cNvPr>
          <p:cNvCxnSpPr/>
          <p:nvPr/>
        </p:nvCxnSpPr>
        <p:spPr>
          <a:xfrm>
            <a:off x="9448800" y="2068200"/>
            <a:ext cx="0" cy="1132200"/>
          </a:xfrm>
          <a:prstGeom prst="line">
            <a:avLst/>
          </a:prstGeom>
        </p:spPr>
        <p:style>
          <a:lnRef idx="2">
            <a:schemeClr val="dk1"/>
          </a:lnRef>
          <a:fillRef idx="0">
            <a:schemeClr val="dk1"/>
          </a:fillRef>
          <a:effectRef idx="1">
            <a:schemeClr val="dk1"/>
          </a:effectRef>
          <a:fontRef idx="minor">
            <a:schemeClr val="tx1"/>
          </a:fontRef>
        </p:style>
      </p:cxnSp>
      <p:sp>
        <p:nvSpPr>
          <p:cNvPr id="10" name="Retângulo 36">
            <a:extLst>
              <a:ext uri="{FF2B5EF4-FFF2-40B4-BE49-F238E27FC236}">
                <a16:creationId xmlns="" xmlns:a16="http://schemas.microsoft.com/office/drawing/2014/main" id="{606C1A65-FC13-4BA2-9A77-EEFA592636B7}"/>
              </a:ext>
            </a:extLst>
          </p:cNvPr>
          <p:cNvSpPr/>
          <p:nvPr/>
        </p:nvSpPr>
        <p:spPr>
          <a:xfrm>
            <a:off x="7200687" y="4724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Node</a:t>
            </a:r>
          </a:p>
        </p:txBody>
      </p:sp>
      <p:cxnSp>
        <p:nvCxnSpPr>
          <p:cNvPr id="11" name="Conector reto 37">
            <a:extLst>
              <a:ext uri="{FF2B5EF4-FFF2-40B4-BE49-F238E27FC236}">
                <a16:creationId xmlns="" xmlns:a16="http://schemas.microsoft.com/office/drawing/2014/main" id="{BC82AEB6-85D2-4E3D-BC1F-CA4E0CD166FC}"/>
              </a:ext>
            </a:extLst>
          </p:cNvPr>
          <p:cNvCxnSpPr/>
          <p:nvPr/>
        </p:nvCxnSpPr>
        <p:spPr>
          <a:xfrm>
            <a:off x="7543800" y="3173915"/>
            <a:ext cx="0" cy="1550485"/>
          </a:xfrm>
          <a:prstGeom prst="line">
            <a:avLst/>
          </a:prstGeom>
        </p:spPr>
        <p:style>
          <a:lnRef idx="2">
            <a:schemeClr val="dk1"/>
          </a:lnRef>
          <a:fillRef idx="0">
            <a:schemeClr val="dk1"/>
          </a:fillRef>
          <a:effectRef idx="1">
            <a:schemeClr val="dk1"/>
          </a:effectRef>
          <a:fontRef idx="minor">
            <a:schemeClr val="tx1"/>
          </a:fontRef>
        </p:style>
      </p:cxnSp>
      <p:sp>
        <p:nvSpPr>
          <p:cNvPr id="12" name="Retângulo 38">
            <a:extLst>
              <a:ext uri="{FF2B5EF4-FFF2-40B4-BE49-F238E27FC236}">
                <a16:creationId xmlns="" xmlns:a16="http://schemas.microsoft.com/office/drawing/2014/main" id="{8900785D-41DC-47D3-A0BB-EF24959F140B}"/>
              </a:ext>
            </a:extLst>
          </p:cNvPr>
          <p:cNvSpPr/>
          <p:nvPr/>
        </p:nvSpPr>
        <p:spPr>
          <a:xfrm>
            <a:off x="8390748" y="4724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Node</a:t>
            </a:r>
          </a:p>
        </p:txBody>
      </p:sp>
      <p:sp>
        <p:nvSpPr>
          <p:cNvPr id="13" name="Retângulo 40">
            <a:extLst>
              <a:ext uri="{FF2B5EF4-FFF2-40B4-BE49-F238E27FC236}">
                <a16:creationId xmlns="" xmlns:a16="http://schemas.microsoft.com/office/drawing/2014/main" id="{770ED42E-A18D-4EAA-9716-F232CC7A9C02}"/>
              </a:ext>
            </a:extLst>
          </p:cNvPr>
          <p:cNvSpPr/>
          <p:nvPr/>
        </p:nvSpPr>
        <p:spPr>
          <a:xfrm>
            <a:off x="9654256" y="47244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Node</a:t>
            </a:r>
          </a:p>
        </p:txBody>
      </p:sp>
      <p:sp>
        <p:nvSpPr>
          <p:cNvPr id="14" name="Content Placeholder 3">
            <a:extLst>
              <a:ext uri="{FF2B5EF4-FFF2-40B4-BE49-F238E27FC236}">
                <a16:creationId xmlns="" xmlns:a16="http://schemas.microsoft.com/office/drawing/2014/main" id="{D61E0810-7A81-401F-983C-8C926FD58B85}"/>
              </a:ext>
            </a:extLst>
          </p:cNvPr>
          <p:cNvSpPr txBox="1">
            <a:spLocks/>
          </p:cNvSpPr>
          <p:nvPr/>
        </p:nvSpPr>
        <p:spPr>
          <a:xfrm>
            <a:off x="6694029" y="2745960"/>
            <a:ext cx="586456" cy="369332"/>
          </a:xfrm>
          <a:prstGeom prst="rect">
            <a:avLst/>
          </a:prstGeom>
          <a:ln>
            <a:noFill/>
          </a:ln>
        </p:spPr>
        <p:txBody>
          <a:bodyPr vert="horz" wrap="square" lIns="0" tIns="0" rIns="0" bIns="0" rtlCol="0">
            <a:spAutoFit/>
          </a:bodyPr>
          <a:lstStyle>
            <a:lvl1pPr marL="177800" indent="-177800" algn="l" defTabSz="914400" rtl="0" eaLnBrk="1" latinLnBrk="0" hangingPunct="1">
              <a:lnSpc>
                <a:spcPct val="120000"/>
              </a:lnSpc>
              <a:spcBef>
                <a:spcPts val="0"/>
              </a:spcBef>
              <a:spcAft>
                <a:spcPts val="1800"/>
              </a:spcAft>
              <a:buClr>
                <a:schemeClr val="tx2"/>
              </a:buClr>
              <a:buFont typeface="Wingdings" panose="05000000000000000000" pitchFamily="2" charset="2"/>
              <a:buChar char="§"/>
              <a:tabLst>
                <a:tab pos="7177088" algn="r"/>
              </a:tabLst>
              <a:defRPr kumimoji="1" sz="2000" b="1" kern="1200">
                <a:solidFill>
                  <a:schemeClr val="tx1"/>
                </a:solidFill>
                <a:latin typeface="+mn-lt"/>
                <a:ea typeface="+mn-ea"/>
                <a:cs typeface="+mn-cs"/>
              </a:defRPr>
            </a:lvl1pPr>
            <a:lvl2pPr marL="1778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2pPr>
            <a:lvl3pPr marL="3556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3pPr>
            <a:lvl4pPr marL="539750" indent="-184150"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4pPr>
            <a:lvl5pPr marL="719138" indent="-179388"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lvl="2" indent="0">
              <a:buFont typeface="Wingdings" panose="05000000000000000000" pitchFamily="2" charset="2"/>
              <a:buNone/>
            </a:pPr>
            <a:r>
              <a:rPr lang="en-US" sz="2000" dirty="0"/>
              <a:t>Bus</a:t>
            </a:r>
            <a:endParaRPr lang="pt-BR" sz="2000" dirty="0"/>
          </a:p>
        </p:txBody>
      </p:sp>
      <p:cxnSp>
        <p:nvCxnSpPr>
          <p:cNvPr id="15" name="Conector reto 32">
            <a:extLst>
              <a:ext uri="{FF2B5EF4-FFF2-40B4-BE49-F238E27FC236}">
                <a16:creationId xmlns="" xmlns:a16="http://schemas.microsoft.com/office/drawing/2014/main" id="{94D25FB1-A8BF-495D-BECC-1FA2E5EB8D4F}"/>
              </a:ext>
            </a:extLst>
          </p:cNvPr>
          <p:cNvCxnSpPr/>
          <p:nvPr/>
        </p:nvCxnSpPr>
        <p:spPr>
          <a:xfrm>
            <a:off x="7063456" y="3200400"/>
            <a:ext cx="3547251" cy="0"/>
          </a:xfrm>
          <a:prstGeom prst="line">
            <a:avLst/>
          </a:prstGeom>
          <a:ln w="38100"/>
        </p:spPr>
        <p:style>
          <a:lnRef idx="2">
            <a:schemeClr val="dk1"/>
          </a:lnRef>
          <a:fillRef idx="0">
            <a:schemeClr val="dk1"/>
          </a:fillRef>
          <a:effectRef idx="1">
            <a:schemeClr val="dk1"/>
          </a:effectRef>
          <a:fontRef idx="minor">
            <a:schemeClr val="tx1"/>
          </a:fontRef>
        </p:style>
      </p:cxnSp>
      <p:sp>
        <p:nvSpPr>
          <p:cNvPr id="16" name="Content Placeholder 3">
            <a:extLst>
              <a:ext uri="{FF2B5EF4-FFF2-40B4-BE49-F238E27FC236}">
                <a16:creationId xmlns="" xmlns:a16="http://schemas.microsoft.com/office/drawing/2014/main" id="{56ACA940-2E37-49AF-9E9C-278F0CADB2F4}"/>
              </a:ext>
            </a:extLst>
          </p:cNvPr>
          <p:cNvSpPr txBox="1">
            <a:spLocks/>
          </p:cNvSpPr>
          <p:nvPr/>
        </p:nvSpPr>
        <p:spPr>
          <a:xfrm>
            <a:off x="10339080" y="3804934"/>
            <a:ext cx="586456" cy="268279"/>
          </a:xfrm>
          <a:prstGeom prst="rect">
            <a:avLst/>
          </a:prstGeom>
          <a:ln>
            <a:noFill/>
          </a:ln>
        </p:spPr>
        <p:txBody>
          <a:bodyPr vert="horz" wrap="square" lIns="0" tIns="0" rIns="0" bIns="0" rtlCol="0">
            <a:spAutoFit/>
          </a:bodyPr>
          <a:lstStyle>
            <a:lvl1pPr marL="177800" indent="-177800" algn="l" defTabSz="914400" rtl="0" eaLnBrk="1" latinLnBrk="0" hangingPunct="1">
              <a:lnSpc>
                <a:spcPct val="120000"/>
              </a:lnSpc>
              <a:spcBef>
                <a:spcPts val="0"/>
              </a:spcBef>
              <a:spcAft>
                <a:spcPts val="1800"/>
              </a:spcAft>
              <a:buClr>
                <a:schemeClr val="tx2"/>
              </a:buClr>
              <a:buFont typeface="Wingdings" panose="05000000000000000000" pitchFamily="2" charset="2"/>
              <a:buChar char="§"/>
              <a:tabLst>
                <a:tab pos="7177088" algn="r"/>
              </a:tabLst>
              <a:defRPr kumimoji="1" sz="2000" b="1" kern="1200">
                <a:solidFill>
                  <a:schemeClr val="tx1"/>
                </a:solidFill>
                <a:latin typeface="+mn-lt"/>
                <a:ea typeface="+mn-ea"/>
                <a:cs typeface="+mn-cs"/>
              </a:defRPr>
            </a:lvl1pPr>
            <a:lvl2pPr marL="1778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2pPr>
            <a:lvl3pPr marL="3556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3pPr>
            <a:lvl4pPr marL="539750" indent="-184150"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4pPr>
            <a:lvl5pPr marL="719138" indent="-179388"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lvl="2" indent="0">
              <a:buNone/>
            </a:pPr>
            <a:r>
              <a:rPr lang="en-US" dirty="0"/>
              <a:t>CANL</a:t>
            </a:r>
            <a:endParaRPr lang="pt-BR" dirty="0"/>
          </a:p>
        </p:txBody>
      </p:sp>
      <p:sp>
        <p:nvSpPr>
          <p:cNvPr id="17" name="Content Placeholder 3">
            <a:extLst>
              <a:ext uri="{FF2B5EF4-FFF2-40B4-BE49-F238E27FC236}">
                <a16:creationId xmlns="" xmlns:a16="http://schemas.microsoft.com/office/drawing/2014/main" id="{DD6771C5-717E-474C-A45C-67A3AA0BD2E5}"/>
              </a:ext>
            </a:extLst>
          </p:cNvPr>
          <p:cNvSpPr txBox="1">
            <a:spLocks/>
          </p:cNvSpPr>
          <p:nvPr/>
        </p:nvSpPr>
        <p:spPr>
          <a:xfrm>
            <a:off x="10339080" y="2861084"/>
            <a:ext cx="586456" cy="268279"/>
          </a:xfrm>
          <a:prstGeom prst="rect">
            <a:avLst/>
          </a:prstGeom>
          <a:ln>
            <a:noFill/>
          </a:ln>
        </p:spPr>
        <p:txBody>
          <a:bodyPr vert="horz" wrap="square" lIns="0" tIns="0" rIns="0" bIns="0" rtlCol="0">
            <a:spAutoFit/>
          </a:bodyPr>
          <a:lstStyle>
            <a:lvl1pPr marL="177800" indent="-177800" algn="l" defTabSz="914400" rtl="0" eaLnBrk="1" latinLnBrk="0" hangingPunct="1">
              <a:lnSpc>
                <a:spcPct val="120000"/>
              </a:lnSpc>
              <a:spcBef>
                <a:spcPts val="0"/>
              </a:spcBef>
              <a:spcAft>
                <a:spcPts val="1800"/>
              </a:spcAft>
              <a:buClr>
                <a:schemeClr val="tx2"/>
              </a:buClr>
              <a:buFont typeface="Wingdings" panose="05000000000000000000" pitchFamily="2" charset="2"/>
              <a:buChar char="§"/>
              <a:tabLst>
                <a:tab pos="7177088" algn="r"/>
              </a:tabLst>
              <a:defRPr kumimoji="1" sz="2000" b="1" kern="1200">
                <a:solidFill>
                  <a:schemeClr val="tx1"/>
                </a:solidFill>
                <a:latin typeface="+mn-lt"/>
                <a:ea typeface="+mn-ea"/>
                <a:cs typeface="+mn-cs"/>
              </a:defRPr>
            </a:lvl1pPr>
            <a:lvl2pPr marL="1778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2pPr>
            <a:lvl3pPr marL="3556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3pPr>
            <a:lvl4pPr marL="539750" indent="-184150"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4pPr>
            <a:lvl5pPr marL="719138" indent="-179388"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lvl="2" indent="0">
              <a:buNone/>
            </a:pPr>
            <a:r>
              <a:rPr lang="en-US" dirty="0"/>
              <a:t>CANH</a:t>
            </a:r>
            <a:endParaRPr lang="pt-BR" dirty="0"/>
          </a:p>
        </p:txBody>
      </p:sp>
      <p:cxnSp>
        <p:nvCxnSpPr>
          <p:cNvPr id="18" name="Conector reto 43">
            <a:extLst>
              <a:ext uri="{FF2B5EF4-FFF2-40B4-BE49-F238E27FC236}">
                <a16:creationId xmlns="" xmlns:a16="http://schemas.microsoft.com/office/drawing/2014/main" id="{23212583-4FD9-4758-9FE2-752B9A5FC8C1}"/>
              </a:ext>
            </a:extLst>
          </p:cNvPr>
          <p:cNvCxnSpPr/>
          <p:nvPr/>
        </p:nvCxnSpPr>
        <p:spPr>
          <a:xfrm>
            <a:off x="8131668" y="2068200"/>
            <a:ext cx="0" cy="1585769"/>
          </a:xfrm>
          <a:prstGeom prst="line">
            <a:avLst/>
          </a:prstGeom>
        </p:spPr>
        <p:style>
          <a:lnRef idx="2">
            <a:schemeClr val="dk1"/>
          </a:lnRef>
          <a:fillRef idx="0">
            <a:schemeClr val="dk1"/>
          </a:fillRef>
          <a:effectRef idx="1">
            <a:schemeClr val="dk1"/>
          </a:effectRef>
          <a:fontRef idx="minor">
            <a:schemeClr val="tx1"/>
          </a:fontRef>
        </p:style>
      </p:cxnSp>
      <p:cxnSp>
        <p:nvCxnSpPr>
          <p:cNvPr id="19" name="Conector reto 44">
            <a:extLst>
              <a:ext uri="{FF2B5EF4-FFF2-40B4-BE49-F238E27FC236}">
                <a16:creationId xmlns="" xmlns:a16="http://schemas.microsoft.com/office/drawing/2014/main" id="{D4FFF69D-2F25-4090-B83B-35C5B44FFFFC}"/>
              </a:ext>
            </a:extLst>
          </p:cNvPr>
          <p:cNvCxnSpPr/>
          <p:nvPr/>
        </p:nvCxnSpPr>
        <p:spPr>
          <a:xfrm>
            <a:off x="9660677" y="2068200"/>
            <a:ext cx="0" cy="1572174"/>
          </a:xfrm>
          <a:prstGeom prst="line">
            <a:avLst/>
          </a:prstGeom>
        </p:spPr>
        <p:style>
          <a:lnRef idx="2">
            <a:schemeClr val="dk1"/>
          </a:lnRef>
          <a:fillRef idx="0">
            <a:schemeClr val="dk1"/>
          </a:fillRef>
          <a:effectRef idx="1">
            <a:schemeClr val="dk1"/>
          </a:effectRef>
          <a:fontRef idx="minor">
            <a:schemeClr val="tx1"/>
          </a:fontRef>
        </p:style>
      </p:cxnSp>
      <p:cxnSp>
        <p:nvCxnSpPr>
          <p:cNvPr id="20" name="Conector reto 45">
            <a:extLst>
              <a:ext uri="{FF2B5EF4-FFF2-40B4-BE49-F238E27FC236}">
                <a16:creationId xmlns="" xmlns:a16="http://schemas.microsoft.com/office/drawing/2014/main" id="{08C5176F-14C4-49EE-8115-50597F7AFB50}"/>
              </a:ext>
            </a:extLst>
          </p:cNvPr>
          <p:cNvCxnSpPr/>
          <p:nvPr/>
        </p:nvCxnSpPr>
        <p:spPr>
          <a:xfrm>
            <a:off x="7772400" y="3653969"/>
            <a:ext cx="0" cy="1070431"/>
          </a:xfrm>
          <a:prstGeom prst="line">
            <a:avLst/>
          </a:prstGeom>
        </p:spPr>
        <p:style>
          <a:lnRef idx="2">
            <a:schemeClr val="dk1"/>
          </a:lnRef>
          <a:fillRef idx="0">
            <a:schemeClr val="dk1"/>
          </a:fillRef>
          <a:effectRef idx="1">
            <a:schemeClr val="dk1"/>
          </a:effectRef>
          <a:fontRef idx="minor">
            <a:schemeClr val="tx1"/>
          </a:fontRef>
        </p:style>
      </p:cxnSp>
      <p:cxnSp>
        <p:nvCxnSpPr>
          <p:cNvPr id="21" name="Conector reto 46">
            <a:extLst>
              <a:ext uri="{FF2B5EF4-FFF2-40B4-BE49-F238E27FC236}">
                <a16:creationId xmlns="" xmlns:a16="http://schemas.microsoft.com/office/drawing/2014/main" id="{D2414043-E629-467E-8EEE-9768AFBB30AC}"/>
              </a:ext>
            </a:extLst>
          </p:cNvPr>
          <p:cNvCxnSpPr/>
          <p:nvPr/>
        </p:nvCxnSpPr>
        <p:spPr>
          <a:xfrm>
            <a:off x="8686800" y="3173915"/>
            <a:ext cx="0" cy="1550485"/>
          </a:xfrm>
          <a:prstGeom prst="line">
            <a:avLst/>
          </a:prstGeom>
        </p:spPr>
        <p:style>
          <a:lnRef idx="2">
            <a:schemeClr val="dk1"/>
          </a:lnRef>
          <a:fillRef idx="0">
            <a:schemeClr val="dk1"/>
          </a:fillRef>
          <a:effectRef idx="1">
            <a:schemeClr val="dk1"/>
          </a:effectRef>
          <a:fontRef idx="minor">
            <a:schemeClr val="tx1"/>
          </a:fontRef>
        </p:style>
      </p:cxnSp>
      <p:cxnSp>
        <p:nvCxnSpPr>
          <p:cNvPr id="22" name="Conector reto 47">
            <a:extLst>
              <a:ext uri="{FF2B5EF4-FFF2-40B4-BE49-F238E27FC236}">
                <a16:creationId xmlns="" xmlns:a16="http://schemas.microsoft.com/office/drawing/2014/main" id="{CC15B37D-BCFD-44CB-837B-3F909861E79E}"/>
              </a:ext>
            </a:extLst>
          </p:cNvPr>
          <p:cNvCxnSpPr/>
          <p:nvPr/>
        </p:nvCxnSpPr>
        <p:spPr>
          <a:xfrm>
            <a:off x="8915400" y="3653969"/>
            <a:ext cx="0" cy="1070431"/>
          </a:xfrm>
          <a:prstGeom prst="line">
            <a:avLst/>
          </a:prstGeom>
        </p:spPr>
        <p:style>
          <a:lnRef idx="2">
            <a:schemeClr val="dk1"/>
          </a:lnRef>
          <a:fillRef idx="0">
            <a:schemeClr val="dk1"/>
          </a:fillRef>
          <a:effectRef idx="1">
            <a:schemeClr val="dk1"/>
          </a:effectRef>
          <a:fontRef idx="minor">
            <a:schemeClr val="tx1"/>
          </a:fontRef>
        </p:style>
      </p:cxnSp>
      <p:cxnSp>
        <p:nvCxnSpPr>
          <p:cNvPr id="23" name="Conector reto 48">
            <a:extLst>
              <a:ext uri="{FF2B5EF4-FFF2-40B4-BE49-F238E27FC236}">
                <a16:creationId xmlns="" xmlns:a16="http://schemas.microsoft.com/office/drawing/2014/main" id="{C5A6B3F0-238B-495A-A964-4F2085AF74AB}"/>
              </a:ext>
            </a:extLst>
          </p:cNvPr>
          <p:cNvCxnSpPr/>
          <p:nvPr/>
        </p:nvCxnSpPr>
        <p:spPr>
          <a:xfrm>
            <a:off x="9982200" y="3173915"/>
            <a:ext cx="0" cy="1550485"/>
          </a:xfrm>
          <a:prstGeom prst="line">
            <a:avLst/>
          </a:prstGeom>
        </p:spPr>
        <p:style>
          <a:lnRef idx="2">
            <a:schemeClr val="dk1"/>
          </a:lnRef>
          <a:fillRef idx="0">
            <a:schemeClr val="dk1"/>
          </a:fillRef>
          <a:effectRef idx="1">
            <a:schemeClr val="dk1"/>
          </a:effectRef>
          <a:fontRef idx="minor">
            <a:schemeClr val="tx1"/>
          </a:fontRef>
        </p:style>
      </p:cxnSp>
      <p:cxnSp>
        <p:nvCxnSpPr>
          <p:cNvPr id="24" name="Conector reto 49">
            <a:extLst>
              <a:ext uri="{FF2B5EF4-FFF2-40B4-BE49-F238E27FC236}">
                <a16:creationId xmlns="" xmlns:a16="http://schemas.microsoft.com/office/drawing/2014/main" id="{BB074224-801D-4071-971E-5CE0DAC0991C}"/>
              </a:ext>
            </a:extLst>
          </p:cNvPr>
          <p:cNvCxnSpPr/>
          <p:nvPr/>
        </p:nvCxnSpPr>
        <p:spPr>
          <a:xfrm>
            <a:off x="10210800" y="3653969"/>
            <a:ext cx="0" cy="1070431"/>
          </a:xfrm>
          <a:prstGeom prst="line">
            <a:avLst/>
          </a:prstGeom>
        </p:spPr>
        <p:style>
          <a:lnRef idx="2">
            <a:schemeClr val="dk1"/>
          </a:lnRef>
          <a:fillRef idx="0">
            <a:schemeClr val="dk1"/>
          </a:fillRef>
          <a:effectRef idx="1">
            <a:schemeClr val="dk1"/>
          </a:effectRef>
          <a:fontRef idx="minor">
            <a:schemeClr val="tx1"/>
          </a:fontRef>
        </p:style>
      </p:cxnSp>
      <p:sp>
        <p:nvSpPr>
          <p:cNvPr id="25" name="Retângulo 15">
            <a:extLst>
              <a:ext uri="{FF2B5EF4-FFF2-40B4-BE49-F238E27FC236}">
                <a16:creationId xmlns="" xmlns:a16="http://schemas.microsoft.com/office/drawing/2014/main" id="{CA1237B9-AC54-47C6-BE31-53246D5D4DB3}"/>
              </a:ext>
            </a:extLst>
          </p:cNvPr>
          <p:cNvSpPr/>
          <p:nvPr/>
        </p:nvSpPr>
        <p:spPr>
          <a:xfrm>
            <a:off x="6987257" y="3308055"/>
            <a:ext cx="152400" cy="22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6" name="Conector reto 18">
            <a:extLst>
              <a:ext uri="{FF2B5EF4-FFF2-40B4-BE49-F238E27FC236}">
                <a16:creationId xmlns="" xmlns:a16="http://schemas.microsoft.com/office/drawing/2014/main" id="{61374F5F-4771-47C0-B4D5-48C33F162D0A}"/>
              </a:ext>
            </a:extLst>
          </p:cNvPr>
          <p:cNvCxnSpPr>
            <a:endCxn id="25" idx="0"/>
          </p:cNvCxnSpPr>
          <p:nvPr/>
        </p:nvCxnSpPr>
        <p:spPr>
          <a:xfrm>
            <a:off x="7063457" y="3200400"/>
            <a:ext cx="0" cy="1076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ector reto 22">
            <a:extLst>
              <a:ext uri="{FF2B5EF4-FFF2-40B4-BE49-F238E27FC236}">
                <a16:creationId xmlns="" xmlns:a16="http://schemas.microsoft.com/office/drawing/2014/main" id="{7745FE14-815D-434B-B2C9-C9B30E5AA141}"/>
              </a:ext>
            </a:extLst>
          </p:cNvPr>
          <p:cNvCxnSpPr>
            <a:stCxn id="25" idx="2"/>
          </p:cNvCxnSpPr>
          <p:nvPr/>
        </p:nvCxnSpPr>
        <p:spPr>
          <a:xfrm flipH="1">
            <a:off x="7063456" y="3536655"/>
            <a:ext cx="1" cy="117314"/>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tângulo 51">
            <a:extLst>
              <a:ext uri="{FF2B5EF4-FFF2-40B4-BE49-F238E27FC236}">
                <a16:creationId xmlns="" xmlns:a16="http://schemas.microsoft.com/office/drawing/2014/main" id="{50CE870F-6FBF-472A-9697-4CF2EEA8C1FD}"/>
              </a:ext>
            </a:extLst>
          </p:cNvPr>
          <p:cNvSpPr/>
          <p:nvPr/>
        </p:nvSpPr>
        <p:spPr>
          <a:xfrm>
            <a:off x="10534508" y="3308055"/>
            <a:ext cx="152400" cy="22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9" name="Conector reto 52">
            <a:extLst>
              <a:ext uri="{FF2B5EF4-FFF2-40B4-BE49-F238E27FC236}">
                <a16:creationId xmlns="" xmlns:a16="http://schemas.microsoft.com/office/drawing/2014/main" id="{8E5CE8F3-8FBF-496B-9A2A-618737344843}"/>
              </a:ext>
            </a:extLst>
          </p:cNvPr>
          <p:cNvCxnSpPr>
            <a:endCxn id="28" idx="0"/>
          </p:cNvCxnSpPr>
          <p:nvPr/>
        </p:nvCxnSpPr>
        <p:spPr>
          <a:xfrm>
            <a:off x="10610708" y="3200400"/>
            <a:ext cx="0" cy="1076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ector reto 53">
            <a:extLst>
              <a:ext uri="{FF2B5EF4-FFF2-40B4-BE49-F238E27FC236}">
                <a16:creationId xmlns="" xmlns:a16="http://schemas.microsoft.com/office/drawing/2014/main" id="{5529E18E-F53C-4FB5-8BEF-F2F6ADEE6D92}"/>
              </a:ext>
            </a:extLst>
          </p:cNvPr>
          <p:cNvCxnSpPr>
            <a:stCxn id="28" idx="2"/>
          </p:cNvCxnSpPr>
          <p:nvPr/>
        </p:nvCxnSpPr>
        <p:spPr>
          <a:xfrm flipH="1">
            <a:off x="10610707" y="3536655"/>
            <a:ext cx="1" cy="117314"/>
          </a:xfrm>
          <a:prstGeom prst="line">
            <a:avLst/>
          </a:prstGeom>
        </p:spPr>
        <p:style>
          <a:lnRef idx="1">
            <a:schemeClr val="accent1"/>
          </a:lnRef>
          <a:fillRef idx="0">
            <a:schemeClr val="accent1"/>
          </a:fillRef>
          <a:effectRef idx="0">
            <a:schemeClr val="accent1"/>
          </a:effectRef>
          <a:fontRef idx="minor">
            <a:schemeClr val="tx1"/>
          </a:fontRef>
        </p:style>
      </p:cxnSp>
      <p:sp>
        <p:nvSpPr>
          <p:cNvPr id="31" name="Content Placeholder 3">
            <a:extLst>
              <a:ext uri="{FF2B5EF4-FFF2-40B4-BE49-F238E27FC236}">
                <a16:creationId xmlns="" xmlns:a16="http://schemas.microsoft.com/office/drawing/2014/main" id="{62386CB6-5CEF-415B-93EE-11DDA756598E}"/>
              </a:ext>
            </a:extLst>
          </p:cNvPr>
          <p:cNvSpPr txBox="1">
            <a:spLocks/>
          </p:cNvSpPr>
          <p:nvPr/>
        </p:nvSpPr>
        <p:spPr>
          <a:xfrm>
            <a:off x="6591300" y="3237689"/>
            <a:ext cx="380999" cy="369332"/>
          </a:xfrm>
          <a:prstGeom prst="rect">
            <a:avLst/>
          </a:prstGeom>
          <a:ln>
            <a:noFill/>
          </a:ln>
        </p:spPr>
        <p:txBody>
          <a:bodyPr vert="horz" wrap="square" lIns="0" tIns="0" rIns="0" bIns="0" rtlCol="0">
            <a:spAutoFit/>
          </a:bodyPr>
          <a:lstStyle>
            <a:lvl1pPr marL="177800" indent="-177800" algn="l" defTabSz="914400" rtl="0" eaLnBrk="1" latinLnBrk="0" hangingPunct="1">
              <a:lnSpc>
                <a:spcPct val="120000"/>
              </a:lnSpc>
              <a:spcBef>
                <a:spcPts val="0"/>
              </a:spcBef>
              <a:spcAft>
                <a:spcPts val="1800"/>
              </a:spcAft>
              <a:buClr>
                <a:schemeClr val="tx2"/>
              </a:buClr>
              <a:buFont typeface="Wingdings" panose="05000000000000000000" pitchFamily="2" charset="2"/>
              <a:buChar char="§"/>
              <a:tabLst>
                <a:tab pos="7177088" algn="r"/>
              </a:tabLst>
              <a:defRPr kumimoji="1" sz="2000" b="1" kern="1200">
                <a:solidFill>
                  <a:schemeClr val="tx1"/>
                </a:solidFill>
                <a:latin typeface="+mn-lt"/>
                <a:ea typeface="+mn-ea"/>
                <a:cs typeface="+mn-cs"/>
              </a:defRPr>
            </a:lvl1pPr>
            <a:lvl2pPr marL="1778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2pPr>
            <a:lvl3pPr marL="3556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3pPr>
            <a:lvl4pPr marL="539750" indent="-184150"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4pPr>
            <a:lvl5pPr marL="719138" indent="-179388"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lvl="2" indent="0">
              <a:buFont typeface="Wingdings" panose="05000000000000000000" pitchFamily="2" charset="2"/>
              <a:buNone/>
            </a:pPr>
            <a:r>
              <a:rPr lang="en-US" sz="2000" dirty="0"/>
              <a:t>R</a:t>
            </a:r>
            <a:r>
              <a:rPr lang="en-US" sz="2000" baseline="-25000" dirty="0"/>
              <a:t>L</a:t>
            </a:r>
            <a:endParaRPr lang="pt-BR" sz="2000" dirty="0"/>
          </a:p>
        </p:txBody>
      </p:sp>
      <p:sp>
        <p:nvSpPr>
          <p:cNvPr id="32" name="Content Placeholder 3">
            <a:extLst>
              <a:ext uri="{FF2B5EF4-FFF2-40B4-BE49-F238E27FC236}">
                <a16:creationId xmlns="" xmlns:a16="http://schemas.microsoft.com/office/drawing/2014/main" id="{FBF12618-7D84-4E5C-9C3B-F03FB1F9F67F}"/>
              </a:ext>
            </a:extLst>
          </p:cNvPr>
          <p:cNvSpPr txBox="1">
            <a:spLocks/>
          </p:cNvSpPr>
          <p:nvPr/>
        </p:nvSpPr>
        <p:spPr>
          <a:xfrm>
            <a:off x="10128261" y="3237689"/>
            <a:ext cx="380999" cy="369332"/>
          </a:xfrm>
          <a:prstGeom prst="rect">
            <a:avLst/>
          </a:prstGeom>
          <a:ln>
            <a:noFill/>
          </a:ln>
        </p:spPr>
        <p:txBody>
          <a:bodyPr vert="horz" wrap="square" lIns="0" tIns="0" rIns="0" bIns="0" rtlCol="0">
            <a:spAutoFit/>
          </a:bodyPr>
          <a:lstStyle>
            <a:lvl1pPr marL="177800" indent="-177800" algn="l" defTabSz="914400" rtl="0" eaLnBrk="1" latinLnBrk="0" hangingPunct="1">
              <a:lnSpc>
                <a:spcPct val="120000"/>
              </a:lnSpc>
              <a:spcBef>
                <a:spcPts val="0"/>
              </a:spcBef>
              <a:spcAft>
                <a:spcPts val="1800"/>
              </a:spcAft>
              <a:buClr>
                <a:schemeClr val="tx2"/>
              </a:buClr>
              <a:buFont typeface="Wingdings" panose="05000000000000000000" pitchFamily="2" charset="2"/>
              <a:buChar char="§"/>
              <a:tabLst>
                <a:tab pos="7177088" algn="r"/>
              </a:tabLst>
              <a:defRPr kumimoji="1" sz="2000" b="1" kern="1200">
                <a:solidFill>
                  <a:schemeClr val="tx1"/>
                </a:solidFill>
                <a:latin typeface="+mn-lt"/>
                <a:ea typeface="+mn-ea"/>
                <a:cs typeface="+mn-cs"/>
              </a:defRPr>
            </a:lvl1pPr>
            <a:lvl2pPr marL="1778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2pPr>
            <a:lvl3pPr marL="3556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3pPr>
            <a:lvl4pPr marL="539750" indent="-184150"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4pPr>
            <a:lvl5pPr marL="719138" indent="-179388"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lvl="2" indent="0">
              <a:buFont typeface="Wingdings" panose="05000000000000000000" pitchFamily="2" charset="2"/>
              <a:buNone/>
            </a:pPr>
            <a:r>
              <a:rPr lang="en-US" sz="2000" dirty="0"/>
              <a:t>R</a:t>
            </a:r>
            <a:r>
              <a:rPr lang="en-US" sz="2000" baseline="-25000" dirty="0"/>
              <a:t>L</a:t>
            </a:r>
            <a:endParaRPr lang="pt-BR" sz="2000" dirty="0"/>
          </a:p>
        </p:txBody>
      </p:sp>
      <p:sp>
        <p:nvSpPr>
          <p:cNvPr id="33" name="Elipse 24">
            <a:extLst>
              <a:ext uri="{FF2B5EF4-FFF2-40B4-BE49-F238E27FC236}">
                <a16:creationId xmlns="" xmlns:a16="http://schemas.microsoft.com/office/drawing/2014/main" id="{536A09CD-A357-455A-9416-18800404D32C}"/>
              </a:ext>
            </a:extLst>
          </p:cNvPr>
          <p:cNvSpPr/>
          <p:nvPr/>
        </p:nvSpPr>
        <p:spPr>
          <a:xfrm>
            <a:off x="7505700" y="316148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Elipse 61">
            <a:extLst>
              <a:ext uri="{FF2B5EF4-FFF2-40B4-BE49-F238E27FC236}">
                <a16:creationId xmlns="" xmlns:a16="http://schemas.microsoft.com/office/drawing/2014/main" id="{79A8309F-1249-4C65-B827-01BC8096E04B}"/>
              </a:ext>
            </a:extLst>
          </p:cNvPr>
          <p:cNvSpPr/>
          <p:nvPr/>
        </p:nvSpPr>
        <p:spPr>
          <a:xfrm>
            <a:off x="7734300" y="361586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Elipse 62">
            <a:extLst>
              <a:ext uri="{FF2B5EF4-FFF2-40B4-BE49-F238E27FC236}">
                <a16:creationId xmlns="" xmlns:a16="http://schemas.microsoft.com/office/drawing/2014/main" id="{867C5278-1F72-4868-BC39-CA8EAF43A9BF}"/>
              </a:ext>
            </a:extLst>
          </p:cNvPr>
          <p:cNvSpPr/>
          <p:nvPr/>
        </p:nvSpPr>
        <p:spPr>
          <a:xfrm>
            <a:off x="7886700" y="315386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Elipse 63">
            <a:extLst>
              <a:ext uri="{FF2B5EF4-FFF2-40B4-BE49-F238E27FC236}">
                <a16:creationId xmlns="" xmlns:a16="http://schemas.microsoft.com/office/drawing/2014/main" id="{56E86C43-DDE3-4849-B71D-0ECD817E02CA}"/>
              </a:ext>
            </a:extLst>
          </p:cNvPr>
          <p:cNvSpPr/>
          <p:nvPr/>
        </p:nvSpPr>
        <p:spPr>
          <a:xfrm>
            <a:off x="8093568" y="360702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Elipse 64">
            <a:extLst>
              <a:ext uri="{FF2B5EF4-FFF2-40B4-BE49-F238E27FC236}">
                <a16:creationId xmlns="" xmlns:a16="http://schemas.microsoft.com/office/drawing/2014/main" id="{639C2662-AE21-444D-B317-AAA1688DB46A}"/>
              </a:ext>
            </a:extLst>
          </p:cNvPr>
          <p:cNvSpPr/>
          <p:nvPr/>
        </p:nvSpPr>
        <p:spPr>
          <a:xfrm>
            <a:off x="8648700" y="315386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Elipse 65">
            <a:extLst>
              <a:ext uri="{FF2B5EF4-FFF2-40B4-BE49-F238E27FC236}">
                <a16:creationId xmlns="" xmlns:a16="http://schemas.microsoft.com/office/drawing/2014/main" id="{A9EDC14F-4B1A-469F-AA0C-9A13B6A6A8FA}"/>
              </a:ext>
            </a:extLst>
          </p:cNvPr>
          <p:cNvSpPr/>
          <p:nvPr/>
        </p:nvSpPr>
        <p:spPr>
          <a:xfrm>
            <a:off x="8877300" y="361586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Elipse 66">
            <a:extLst>
              <a:ext uri="{FF2B5EF4-FFF2-40B4-BE49-F238E27FC236}">
                <a16:creationId xmlns="" xmlns:a16="http://schemas.microsoft.com/office/drawing/2014/main" id="{5CF5B295-D546-4D62-8B78-FF9065A0D30C}"/>
              </a:ext>
            </a:extLst>
          </p:cNvPr>
          <p:cNvSpPr/>
          <p:nvPr/>
        </p:nvSpPr>
        <p:spPr>
          <a:xfrm>
            <a:off x="9410700" y="3150238"/>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Elipse 67">
            <a:extLst>
              <a:ext uri="{FF2B5EF4-FFF2-40B4-BE49-F238E27FC236}">
                <a16:creationId xmlns="" xmlns:a16="http://schemas.microsoft.com/office/drawing/2014/main" id="{64D2D736-0085-4023-B50B-D5D670BA425F}"/>
              </a:ext>
            </a:extLst>
          </p:cNvPr>
          <p:cNvSpPr/>
          <p:nvPr/>
        </p:nvSpPr>
        <p:spPr>
          <a:xfrm>
            <a:off x="9622577" y="360702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Elipse 68">
            <a:extLst>
              <a:ext uri="{FF2B5EF4-FFF2-40B4-BE49-F238E27FC236}">
                <a16:creationId xmlns="" xmlns:a16="http://schemas.microsoft.com/office/drawing/2014/main" id="{CAC435D2-CA8F-4DFD-BF95-3384E0239824}"/>
              </a:ext>
            </a:extLst>
          </p:cNvPr>
          <p:cNvSpPr/>
          <p:nvPr/>
        </p:nvSpPr>
        <p:spPr>
          <a:xfrm>
            <a:off x="9944100" y="3150238"/>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Elipse 69">
            <a:extLst>
              <a:ext uri="{FF2B5EF4-FFF2-40B4-BE49-F238E27FC236}">
                <a16:creationId xmlns="" xmlns:a16="http://schemas.microsoft.com/office/drawing/2014/main" id="{489BB71E-992D-4F7C-8C06-992866F1BFB1}"/>
              </a:ext>
            </a:extLst>
          </p:cNvPr>
          <p:cNvSpPr/>
          <p:nvPr/>
        </p:nvSpPr>
        <p:spPr>
          <a:xfrm>
            <a:off x="10172700" y="360702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TextBox 42">
            <a:extLst>
              <a:ext uri="{FF2B5EF4-FFF2-40B4-BE49-F238E27FC236}">
                <a16:creationId xmlns="" xmlns:a16="http://schemas.microsoft.com/office/drawing/2014/main" id="{E07AB072-C90F-46C5-922F-6D9E53BE90B0}"/>
              </a:ext>
            </a:extLst>
          </p:cNvPr>
          <p:cNvSpPr txBox="1"/>
          <p:nvPr/>
        </p:nvSpPr>
        <p:spPr>
          <a:xfrm>
            <a:off x="9793041" y="5929647"/>
            <a:ext cx="1428340" cy="307777"/>
          </a:xfrm>
          <a:prstGeom prst="rect">
            <a:avLst/>
          </a:prstGeom>
          <a:noFill/>
        </p:spPr>
        <p:txBody>
          <a:bodyPr wrap="none" rtlCol="0">
            <a:spAutoFit/>
          </a:bodyPr>
          <a:lstStyle/>
          <a:p>
            <a:r>
              <a:rPr lang="en-US" sz="1400" dirty="0"/>
              <a:t>source: Authors</a:t>
            </a:r>
            <a:endParaRPr lang="pt-BR" sz="1400" dirty="0"/>
          </a:p>
        </p:txBody>
      </p:sp>
    </p:spTree>
    <p:extLst>
      <p:ext uri="{BB962C8B-B14F-4D97-AF65-F5344CB8AC3E}">
        <p14:creationId xmlns:p14="http://schemas.microsoft.com/office/powerpoint/2010/main" val="165202921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CAN Bus Frame</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3319370"/>
          </a:xfrm>
        </p:spPr>
        <p:txBody>
          <a:bodyPr/>
          <a:lstStyle/>
          <a:p>
            <a:pPr>
              <a:lnSpc>
                <a:spcPct val="150000"/>
              </a:lnSpc>
            </a:pPr>
            <a:r>
              <a:rPr lang="en-US" dirty="0"/>
              <a:t>The standard CAN frame is defined as follows:</a:t>
            </a:r>
          </a:p>
          <a:p>
            <a:pPr lvl="1">
              <a:lnSpc>
                <a:spcPct val="150000"/>
              </a:lnSpc>
            </a:pPr>
            <a:r>
              <a:rPr lang="en-US" dirty="0"/>
              <a:t>Arbitration field (Identifier) </a:t>
            </a:r>
            <a:r>
              <a:rPr lang="en-US" dirty="0">
                <a:sym typeface="Wingdings" panose="05000000000000000000" pitchFamily="2" charset="2"/>
              </a:rPr>
              <a:t></a:t>
            </a:r>
            <a:r>
              <a:rPr lang="en-US" dirty="0"/>
              <a:t> defines the message identifier and its priority;</a:t>
            </a:r>
          </a:p>
          <a:p>
            <a:pPr lvl="1">
              <a:lnSpc>
                <a:spcPct val="150000"/>
              </a:lnSpc>
            </a:pPr>
            <a:r>
              <a:rPr lang="en-US" dirty="0"/>
              <a:t>Data </a:t>
            </a:r>
            <a:r>
              <a:rPr lang="en-US" dirty="0">
                <a:sym typeface="Wingdings" panose="05000000000000000000" pitchFamily="2" charset="2"/>
              </a:rPr>
              <a:t></a:t>
            </a:r>
            <a:r>
              <a:rPr lang="en-US" dirty="0"/>
              <a:t> data to be transmitted (0 to 64 bits);</a:t>
            </a:r>
          </a:p>
          <a:p>
            <a:pPr lvl="1">
              <a:lnSpc>
                <a:spcPct val="150000"/>
              </a:lnSpc>
            </a:pPr>
            <a:r>
              <a:rPr lang="en-US" dirty="0"/>
              <a:t>SOF, CRC, ACK and End of Frame </a:t>
            </a:r>
            <a:r>
              <a:rPr lang="en-US" dirty="0">
                <a:sym typeface="Wingdings" panose="05000000000000000000" pitchFamily="2" charset="2"/>
              </a:rPr>
              <a:t></a:t>
            </a:r>
            <a:r>
              <a:rPr lang="en-US" dirty="0"/>
              <a:t> error checking and synchronization;</a:t>
            </a:r>
          </a:p>
          <a:p>
            <a:pPr lvl="1">
              <a:lnSpc>
                <a:spcPct val="150000"/>
              </a:lnSpc>
            </a:pPr>
            <a:r>
              <a:rPr lang="en-US" dirty="0"/>
              <a:t>IFS (Interframe Space) </a:t>
            </a:r>
            <a:r>
              <a:rPr lang="en-US" dirty="0">
                <a:sym typeface="Wingdings" panose="05000000000000000000" pitchFamily="2" charset="2"/>
              </a:rPr>
              <a:t></a:t>
            </a:r>
            <a:r>
              <a:rPr lang="en-US" dirty="0"/>
              <a:t> idle time used to process buffers.	</a:t>
            </a:r>
          </a:p>
        </p:txBody>
      </p:sp>
      <p:pic>
        <p:nvPicPr>
          <p:cNvPr id="44" name="Picture 2" descr="E:\private\users\esystech\synergy\Projeto Curso ARM 2017\referencias\barramentos\1280px-CAN-Bus-frame_in_base_format_without_stuffbits.svg.png">
            <a:extLst>
              <a:ext uri="{FF2B5EF4-FFF2-40B4-BE49-F238E27FC236}">
                <a16:creationId xmlns="" xmlns:a16="http://schemas.microsoft.com/office/drawing/2014/main" id="{0B093AA8-EF55-415C-9DC6-F6629AA6C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150" y="3861048"/>
            <a:ext cx="8807700" cy="2222568"/>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 xmlns:a16="http://schemas.microsoft.com/office/drawing/2014/main" id="{CB43F9A3-375D-47DB-B87F-F7996F3DC83D}"/>
              </a:ext>
            </a:extLst>
          </p:cNvPr>
          <p:cNvSpPr txBox="1"/>
          <p:nvPr/>
        </p:nvSpPr>
        <p:spPr>
          <a:xfrm>
            <a:off x="7104112" y="6083616"/>
            <a:ext cx="4756430" cy="307777"/>
          </a:xfrm>
          <a:prstGeom prst="rect">
            <a:avLst/>
          </a:prstGeom>
          <a:noFill/>
        </p:spPr>
        <p:txBody>
          <a:bodyPr wrap="none" rtlCol="0">
            <a:spAutoFit/>
          </a:bodyPr>
          <a:lstStyle/>
          <a:p>
            <a:r>
              <a:rPr lang="en-US" sz="1400" dirty="0"/>
              <a:t>Source: CAN Bus (https://en.wikipedia.org/wiki/CAN_bus)</a:t>
            </a:r>
            <a:endParaRPr lang="pt-BR" sz="1400" dirty="0"/>
          </a:p>
        </p:txBody>
      </p:sp>
    </p:spTree>
    <p:extLst>
      <p:ext uri="{BB962C8B-B14F-4D97-AF65-F5344CB8AC3E}">
        <p14:creationId xmlns:p14="http://schemas.microsoft.com/office/powerpoint/2010/main" val="3699264528"/>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CAN Bus Frame (cont.)</a:t>
            </a:r>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3421962"/>
          </a:xfrm>
        </p:spPr>
        <p:txBody>
          <a:bodyPr/>
          <a:lstStyle/>
          <a:p>
            <a:pPr>
              <a:lnSpc>
                <a:spcPct val="150000"/>
              </a:lnSpc>
            </a:pPr>
            <a:r>
              <a:rPr lang="en-US" dirty="0"/>
              <a:t>Control </a:t>
            </a:r>
            <a:r>
              <a:rPr lang="en-US" dirty="0">
                <a:sym typeface="Wingdings" panose="05000000000000000000" pitchFamily="2" charset="2"/>
              </a:rPr>
              <a:t></a:t>
            </a:r>
            <a:r>
              <a:rPr lang="en-US" dirty="0"/>
              <a:t> define the following sub-fields:</a:t>
            </a:r>
          </a:p>
          <a:p>
            <a:pPr lvl="1">
              <a:lnSpc>
                <a:spcPct val="150000"/>
              </a:lnSpc>
            </a:pPr>
            <a:r>
              <a:rPr lang="en-US" dirty="0"/>
              <a:t>Data length (0 to 8 bytes),</a:t>
            </a:r>
          </a:p>
          <a:p>
            <a:pPr lvl="1">
              <a:lnSpc>
                <a:spcPct val="150000"/>
              </a:lnSpc>
            </a:pPr>
            <a:r>
              <a:rPr lang="en-US" dirty="0" err="1"/>
              <a:t>Requ</a:t>
            </a:r>
            <a:r>
              <a:rPr lang="en-US" dirty="0"/>
              <a:t>. Request (RTR) </a:t>
            </a:r>
            <a:r>
              <a:rPr lang="en-US" dirty="0">
                <a:sym typeface="Wingdings" panose="05000000000000000000" pitchFamily="2" charset="2"/>
              </a:rPr>
              <a:t></a:t>
            </a:r>
            <a:r>
              <a:rPr lang="en-US" dirty="0"/>
              <a:t> used to identify a Remote Frame </a:t>
            </a:r>
            <a:r>
              <a:rPr lang="en-US" dirty="0">
                <a:sym typeface="Wingdings" panose="05000000000000000000" pitchFamily="2" charset="2"/>
              </a:rPr>
              <a:t></a:t>
            </a:r>
            <a:r>
              <a:rPr lang="en-US" dirty="0"/>
              <a:t> see following slides,</a:t>
            </a:r>
          </a:p>
          <a:p>
            <a:pPr lvl="1">
              <a:lnSpc>
                <a:spcPct val="150000"/>
              </a:lnSpc>
            </a:pPr>
            <a:r>
              <a:rPr lang="en-US" dirty="0"/>
              <a:t>ID Ext. (IDE) </a:t>
            </a:r>
            <a:r>
              <a:rPr lang="en-US" dirty="0">
                <a:sym typeface="Wingdings" panose="05000000000000000000" pitchFamily="2" charset="2"/>
              </a:rPr>
              <a:t></a:t>
            </a:r>
            <a:r>
              <a:rPr lang="en-US" dirty="0"/>
              <a:t> used to identify a Standard or Extended Frame:</a:t>
            </a:r>
          </a:p>
          <a:p>
            <a:pPr lvl="2">
              <a:lnSpc>
                <a:spcPct val="150000"/>
              </a:lnSpc>
            </a:pPr>
            <a:r>
              <a:rPr lang="en-US" dirty="0"/>
              <a:t>Standard Frame </a:t>
            </a:r>
            <a:r>
              <a:rPr lang="en-US" dirty="0">
                <a:sym typeface="Wingdings" panose="05000000000000000000" pitchFamily="2" charset="2"/>
              </a:rPr>
              <a:t></a:t>
            </a:r>
            <a:r>
              <a:rPr lang="en-US" dirty="0"/>
              <a:t> IDE is dominant “0”, 11-bit identifier as shown in picture,</a:t>
            </a:r>
          </a:p>
          <a:p>
            <a:pPr lvl="2">
              <a:lnSpc>
                <a:spcPct val="150000"/>
              </a:lnSpc>
            </a:pPr>
            <a:r>
              <a:rPr lang="en-US" dirty="0"/>
              <a:t>Extended Frame </a:t>
            </a:r>
            <a:r>
              <a:rPr lang="en-US" dirty="0">
                <a:sym typeface="Wingdings" panose="05000000000000000000" pitchFamily="2" charset="2"/>
              </a:rPr>
              <a:t></a:t>
            </a:r>
            <a:r>
              <a:rPr lang="en-US" dirty="0"/>
              <a:t> IDE is recessive “1”, 29-bit identifier. The remaining 18 bits of the identifier are placed right after the IDE bit, followed by an extra RTR bit. The original RTR is called SRR (Substitute Remote Request) and acts as a placeholder.	</a:t>
            </a:r>
          </a:p>
        </p:txBody>
      </p:sp>
    </p:spTree>
    <p:extLst>
      <p:ext uri="{BB962C8B-B14F-4D97-AF65-F5344CB8AC3E}">
        <p14:creationId xmlns:p14="http://schemas.microsoft.com/office/powerpoint/2010/main" val="692994808"/>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CAN Message Types</a:t>
            </a:r>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3627147"/>
          </a:xfrm>
        </p:spPr>
        <p:txBody>
          <a:bodyPr/>
          <a:lstStyle/>
          <a:p>
            <a:pPr lvl="1">
              <a:lnSpc>
                <a:spcPct val="150000"/>
              </a:lnSpc>
            </a:pPr>
            <a:r>
              <a:rPr lang="en-US" b="1" dirty="0"/>
              <a:t>Data</a:t>
            </a:r>
            <a:r>
              <a:rPr lang="en-US" dirty="0"/>
              <a:t> Frame </a:t>
            </a:r>
            <a:r>
              <a:rPr lang="en-US" dirty="0">
                <a:sym typeface="Wingdings" panose="05000000000000000000" pitchFamily="2" charset="2"/>
              </a:rPr>
              <a:t></a:t>
            </a:r>
            <a:r>
              <a:rPr lang="en-US" dirty="0"/>
              <a:t> carries data sent by a Node:</a:t>
            </a:r>
          </a:p>
          <a:p>
            <a:pPr lvl="2">
              <a:lnSpc>
                <a:spcPct val="150000"/>
              </a:lnSpc>
            </a:pPr>
            <a:r>
              <a:rPr lang="en-US" dirty="0"/>
              <a:t>The RTR bit is dominant “0” to identify a Data Frame;</a:t>
            </a:r>
          </a:p>
          <a:p>
            <a:pPr lvl="2">
              <a:lnSpc>
                <a:spcPct val="150000"/>
              </a:lnSpc>
            </a:pPr>
            <a:r>
              <a:rPr lang="en-US" dirty="0"/>
              <a:t>It is always preceded by an Interframe Space.</a:t>
            </a:r>
          </a:p>
          <a:p>
            <a:pPr lvl="1">
              <a:lnSpc>
                <a:spcPct val="150000"/>
              </a:lnSpc>
            </a:pPr>
            <a:r>
              <a:rPr lang="en-US" b="1" dirty="0"/>
              <a:t>Remote </a:t>
            </a:r>
            <a:r>
              <a:rPr lang="en-US" dirty="0"/>
              <a:t>Frame </a:t>
            </a:r>
            <a:r>
              <a:rPr lang="en-US" dirty="0">
                <a:sym typeface="Wingdings" panose="05000000000000000000" pitchFamily="2" charset="2"/>
              </a:rPr>
              <a:t></a:t>
            </a:r>
            <a:r>
              <a:rPr lang="en-US" dirty="0"/>
              <a:t> carries a request for a transmission of data from another Node:</a:t>
            </a:r>
          </a:p>
          <a:p>
            <a:pPr lvl="2">
              <a:lnSpc>
                <a:spcPct val="150000"/>
              </a:lnSpc>
            </a:pPr>
            <a:r>
              <a:rPr lang="en-US" dirty="0"/>
              <a:t>The Arbitration/Identifier field carries the Identifier of the requested Node;</a:t>
            </a:r>
          </a:p>
          <a:p>
            <a:pPr lvl="2">
              <a:lnSpc>
                <a:spcPct val="150000"/>
              </a:lnSpc>
            </a:pPr>
            <a:r>
              <a:rPr lang="en-US" dirty="0"/>
              <a:t>The RTR bit is recessive “1” to identify a Remote Frame;</a:t>
            </a:r>
          </a:p>
          <a:p>
            <a:pPr lvl="2">
              <a:lnSpc>
                <a:spcPct val="150000"/>
              </a:lnSpc>
            </a:pPr>
            <a:r>
              <a:rPr lang="en-US" dirty="0"/>
              <a:t>The Data field is empty and the Data Length part of Control field determines the length of the requested message;</a:t>
            </a:r>
          </a:p>
          <a:p>
            <a:pPr lvl="2">
              <a:lnSpc>
                <a:spcPct val="150000"/>
              </a:lnSpc>
            </a:pPr>
            <a:r>
              <a:rPr lang="en-US" dirty="0"/>
              <a:t>It is always preceded by an Interframe Space.	</a:t>
            </a:r>
          </a:p>
        </p:txBody>
      </p:sp>
    </p:spTree>
    <p:extLst>
      <p:ext uri="{BB962C8B-B14F-4D97-AF65-F5344CB8AC3E}">
        <p14:creationId xmlns:p14="http://schemas.microsoft.com/office/powerpoint/2010/main" val="18748882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CAN Message Types</a:t>
            </a:r>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1739451"/>
          </a:xfrm>
        </p:spPr>
        <p:txBody>
          <a:bodyPr/>
          <a:lstStyle/>
          <a:p>
            <a:pPr lvl="1">
              <a:lnSpc>
                <a:spcPct val="150000"/>
              </a:lnSpc>
            </a:pPr>
            <a:r>
              <a:rPr lang="en-US" b="1" dirty="0"/>
              <a:t>Error</a:t>
            </a:r>
            <a:r>
              <a:rPr lang="en-US" dirty="0"/>
              <a:t> frame </a:t>
            </a:r>
            <a:r>
              <a:rPr lang="en-US" dirty="0">
                <a:sym typeface="Wingdings" panose="05000000000000000000" pitchFamily="2" charset="2"/>
              </a:rPr>
              <a:t></a:t>
            </a:r>
            <a:r>
              <a:rPr lang="en-US" dirty="0"/>
              <a:t> special format used to signal an error;</a:t>
            </a:r>
          </a:p>
          <a:p>
            <a:pPr lvl="2">
              <a:lnSpc>
                <a:spcPct val="150000"/>
              </a:lnSpc>
            </a:pPr>
            <a:r>
              <a:rPr lang="en-US" dirty="0"/>
              <a:t>Not preceded by an Interframe Space.</a:t>
            </a:r>
          </a:p>
          <a:p>
            <a:pPr lvl="1">
              <a:lnSpc>
                <a:spcPct val="150000"/>
              </a:lnSpc>
            </a:pPr>
            <a:r>
              <a:rPr lang="en-US" b="1" dirty="0"/>
              <a:t>Overload</a:t>
            </a:r>
            <a:r>
              <a:rPr lang="en-US" dirty="0"/>
              <a:t> frame </a:t>
            </a:r>
            <a:r>
              <a:rPr lang="en-US" dirty="0">
                <a:sym typeface="Wingdings" panose="05000000000000000000" pitchFamily="2" charset="2"/>
              </a:rPr>
              <a:t></a:t>
            </a:r>
            <a:r>
              <a:rPr lang="en-US" dirty="0"/>
              <a:t> special format used to provide an extra delay between messages (receiver too busy);</a:t>
            </a:r>
          </a:p>
          <a:p>
            <a:pPr lvl="2">
              <a:lnSpc>
                <a:spcPct val="150000"/>
              </a:lnSpc>
            </a:pPr>
            <a:r>
              <a:rPr lang="en-US" dirty="0"/>
              <a:t>Not preceded by an Interframe Space.</a:t>
            </a:r>
          </a:p>
        </p:txBody>
      </p:sp>
    </p:spTree>
    <p:extLst>
      <p:ext uri="{BB962C8B-B14F-4D97-AF65-F5344CB8AC3E}">
        <p14:creationId xmlns:p14="http://schemas.microsoft.com/office/powerpoint/2010/main" val="3179426569"/>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CAN Arbitration Process</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3421962"/>
          </a:xfrm>
        </p:spPr>
        <p:txBody>
          <a:bodyPr/>
          <a:lstStyle/>
          <a:p>
            <a:pPr lvl="1">
              <a:lnSpc>
                <a:spcPct val="150000"/>
              </a:lnSpc>
            </a:pPr>
            <a:r>
              <a:rPr lang="en-US" dirty="0"/>
              <a:t>Every message has a priority level corresponding to its identifier (arbitration field) </a:t>
            </a:r>
            <a:r>
              <a:rPr lang="en-US" dirty="0">
                <a:sym typeface="Wingdings" panose="05000000000000000000" pitchFamily="2" charset="2"/>
              </a:rPr>
              <a:t></a:t>
            </a:r>
            <a:r>
              <a:rPr lang="en-US" dirty="0"/>
              <a:t> the lower the value, the higher the priority.</a:t>
            </a:r>
          </a:p>
          <a:p>
            <a:pPr lvl="1">
              <a:lnSpc>
                <a:spcPct val="150000"/>
              </a:lnSpc>
            </a:pPr>
            <a:r>
              <a:rPr lang="en-US" dirty="0"/>
              <a:t>When two or more nodes try to transmit at the same frame time: </a:t>
            </a:r>
          </a:p>
          <a:p>
            <a:pPr lvl="2">
              <a:lnSpc>
                <a:spcPct val="150000"/>
              </a:lnSpc>
            </a:pPr>
            <a:r>
              <a:rPr lang="en-US" dirty="0"/>
              <a:t>Identifier bits 0 are “dominant” over identifier bits 1 “recessive”;</a:t>
            </a:r>
          </a:p>
          <a:p>
            <a:pPr lvl="2">
              <a:lnSpc>
                <a:spcPct val="150000"/>
              </a:lnSpc>
            </a:pPr>
            <a:r>
              <a:rPr lang="en-US" dirty="0"/>
              <a:t>The node that sends a 1 and reads back a 0 stops transmitting on that frame </a:t>
            </a:r>
            <a:r>
              <a:rPr lang="en-US" dirty="0">
                <a:sym typeface="Wingdings" panose="05000000000000000000" pitchFamily="2" charset="2"/>
              </a:rPr>
              <a:t></a:t>
            </a:r>
            <a:r>
              <a:rPr lang="en-US" dirty="0"/>
              <a:t> retries on the next frame;</a:t>
            </a:r>
          </a:p>
          <a:p>
            <a:pPr lvl="2">
              <a:lnSpc>
                <a:spcPct val="150000"/>
              </a:lnSpc>
            </a:pPr>
            <a:r>
              <a:rPr lang="en-US" dirty="0"/>
              <a:t>The node that sends a 0 and reads back a 0 retains control and goes on to send the next identifier bit;</a:t>
            </a:r>
          </a:p>
          <a:p>
            <a:pPr lvl="2">
              <a:lnSpc>
                <a:spcPct val="150000"/>
              </a:lnSpc>
            </a:pPr>
            <a:r>
              <a:rPr lang="en-US" dirty="0"/>
              <a:t>After all the identifier bits are tested, the node that keeps on retaining control (</a:t>
            </a:r>
            <a:r>
              <a:rPr lang="en-US" dirty="0" err="1"/>
              <a:t>i</a:t>
            </a:r>
            <a:r>
              <a:rPr lang="en-US" dirty="0"/>
              <a:t>. e. the node whose message identifier has the highest priority) sends the message contents.</a:t>
            </a:r>
          </a:p>
        </p:txBody>
      </p:sp>
    </p:spTree>
    <p:extLst>
      <p:ext uri="{BB962C8B-B14F-4D97-AF65-F5344CB8AC3E}">
        <p14:creationId xmlns:p14="http://schemas.microsoft.com/office/powerpoint/2010/main" val="355576166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9.2 – block diagram</a:t>
            </a:r>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4187840" cy="1164934"/>
          </a:xfrm>
        </p:spPr>
        <p:txBody>
          <a:bodyPr/>
          <a:lstStyle/>
          <a:p>
            <a:pPr>
              <a:lnSpc>
                <a:spcPct val="150000"/>
              </a:lnSpc>
            </a:pPr>
            <a:r>
              <a:rPr lang="en-US" dirty="0"/>
              <a:t>Implementation for the CAN Module of the S7G2 MCU.</a:t>
            </a:r>
          </a:p>
          <a:p>
            <a:pPr>
              <a:lnSpc>
                <a:spcPct val="150000"/>
              </a:lnSpc>
            </a:pPr>
            <a:r>
              <a:rPr lang="en-US" dirty="0"/>
              <a:t>Message reception and transmission organized in </a:t>
            </a:r>
            <a:r>
              <a:rPr lang="en-US" i="1" dirty="0"/>
              <a:t>mailboxes</a:t>
            </a:r>
            <a:r>
              <a:rPr lang="en-US" dirty="0"/>
              <a:t> </a:t>
            </a:r>
            <a:r>
              <a:rPr lang="en-US" dirty="0">
                <a:sym typeface="Wingdings" panose="05000000000000000000" pitchFamily="2" charset="2"/>
              </a:rPr>
              <a:t></a:t>
            </a:r>
            <a:r>
              <a:rPr lang="en-US" dirty="0"/>
              <a:t> configurable as single or FIFOs for different types of messages.</a:t>
            </a:r>
          </a:p>
        </p:txBody>
      </p:sp>
      <p:pic>
        <p:nvPicPr>
          <p:cNvPr id="5" name="Picture 2">
            <a:extLst>
              <a:ext uri="{FF2B5EF4-FFF2-40B4-BE49-F238E27FC236}">
                <a16:creationId xmlns="" xmlns:a16="http://schemas.microsoft.com/office/drawing/2014/main" id="{5A201638-E628-4565-AD95-A31F5269B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295400"/>
            <a:ext cx="691134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6">
            <a:extLst>
              <a:ext uri="{FF2B5EF4-FFF2-40B4-BE49-F238E27FC236}">
                <a16:creationId xmlns="" xmlns:a16="http://schemas.microsoft.com/office/drawing/2014/main" id="{EBE4F95C-DD99-4B26-9D02-2FE8440C4229}"/>
              </a:ext>
            </a:extLst>
          </p:cNvPr>
          <p:cNvSpPr txBox="1"/>
          <p:nvPr/>
        </p:nvSpPr>
        <p:spPr>
          <a:xfrm>
            <a:off x="6960096" y="6032375"/>
            <a:ext cx="4886466" cy="307777"/>
          </a:xfrm>
          <a:prstGeom prst="rect">
            <a:avLst/>
          </a:prstGeom>
          <a:noFill/>
        </p:spPr>
        <p:txBody>
          <a:bodyPr wrap="none" rtlCol="0">
            <a:spAutoFit/>
          </a:bodyPr>
          <a:lstStyle/>
          <a:p>
            <a:r>
              <a:rPr lang="en-US" sz="1400" dirty="0"/>
              <a:t>Source: </a:t>
            </a:r>
            <a:r>
              <a:rPr lang="en-US" sz="1400" dirty="0" err="1"/>
              <a:t>Renesas</a:t>
            </a:r>
            <a:r>
              <a:rPr lang="en-US" sz="1400" dirty="0"/>
              <a:t> Synergy MCUs User’s Manual: Hardware</a:t>
            </a:r>
            <a:endParaRPr lang="pt-BR" sz="1400" dirty="0"/>
          </a:p>
        </p:txBody>
      </p:sp>
    </p:spTree>
    <p:extLst>
      <p:ext uri="{BB962C8B-B14F-4D97-AF65-F5344CB8AC3E}">
        <p14:creationId xmlns:p14="http://schemas.microsoft.com/office/powerpoint/2010/main" val="3283548628"/>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9.3 – Registers – Case Study</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00608" cy="4099071"/>
          </a:xfrm>
        </p:spPr>
        <p:txBody>
          <a:bodyPr/>
          <a:lstStyle/>
          <a:p>
            <a:pPr>
              <a:lnSpc>
                <a:spcPct val="150000"/>
              </a:lnSpc>
            </a:pPr>
            <a:r>
              <a:rPr lang="en-US" dirty="0"/>
              <a:t>Implementation for the CAN Module of the R7FS7G27H3A01CFC Renesas ARM Cortex-M4 MCU:</a:t>
            </a:r>
          </a:p>
          <a:p>
            <a:pPr lvl="1">
              <a:lnSpc>
                <a:spcPct val="150000"/>
              </a:lnSpc>
            </a:pPr>
            <a:r>
              <a:rPr lang="en-US" dirty="0"/>
              <a:t>CTLR </a:t>
            </a:r>
            <a:r>
              <a:rPr lang="en-US" dirty="0">
                <a:sym typeface="Wingdings" panose="05000000000000000000" pitchFamily="2" charset="2"/>
              </a:rPr>
              <a:t></a:t>
            </a:r>
            <a:r>
              <a:rPr lang="en-US" dirty="0"/>
              <a:t> mailbox mode, bus operation and/or reset, timestamp configuration;</a:t>
            </a:r>
          </a:p>
          <a:p>
            <a:pPr lvl="1">
              <a:lnSpc>
                <a:spcPct val="150000"/>
              </a:lnSpc>
            </a:pPr>
            <a:r>
              <a:rPr lang="en-US" dirty="0"/>
              <a:t>BCR </a:t>
            </a:r>
            <a:r>
              <a:rPr lang="en-US" dirty="0">
                <a:sym typeface="Wingdings" panose="05000000000000000000" pitchFamily="2" charset="2"/>
              </a:rPr>
              <a:t></a:t>
            </a:r>
            <a:r>
              <a:rPr lang="en-US" dirty="0"/>
              <a:t> data transfer rate configuration;</a:t>
            </a:r>
          </a:p>
          <a:p>
            <a:pPr lvl="1">
              <a:lnSpc>
                <a:spcPct val="150000"/>
              </a:lnSpc>
            </a:pPr>
            <a:r>
              <a:rPr lang="en-US" dirty="0"/>
              <a:t>MKR[0…7] </a:t>
            </a:r>
            <a:r>
              <a:rPr lang="en-US" dirty="0">
                <a:sym typeface="Wingdings" panose="05000000000000000000" pitchFamily="2" charset="2"/>
              </a:rPr>
              <a:t> </a:t>
            </a:r>
            <a:r>
              <a:rPr lang="en-US" dirty="0"/>
              <a:t>define masks for reception of specific messages (IDs) into specific mailboxes (depending on MKR index);</a:t>
            </a:r>
          </a:p>
          <a:p>
            <a:pPr lvl="1">
              <a:lnSpc>
                <a:spcPct val="150000"/>
              </a:lnSpc>
            </a:pPr>
            <a:r>
              <a:rPr lang="en-US" dirty="0"/>
              <a:t>FIDCR[0..1] </a:t>
            </a:r>
            <a:r>
              <a:rPr lang="en-US" dirty="0">
                <a:sym typeface="Wingdings" panose="05000000000000000000" pitchFamily="2" charset="2"/>
              </a:rPr>
              <a:t></a:t>
            </a:r>
            <a:r>
              <a:rPr lang="en-US" dirty="0"/>
              <a:t> similar to MKR but for FIFO mailboxes;</a:t>
            </a:r>
          </a:p>
          <a:p>
            <a:pPr lvl="1">
              <a:lnSpc>
                <a:spcPct val="150000"/>
              </a:lnSpc>
            </a:pPr>
            <a:r>
              <a:rPr lang="en-US" dirty="0"/>
              <a:t>MKIVLR </a:t>
            </a:r>
            <a:r>
              <a:rPr lang="en-US" dirty="0">
                <a:sym typeface="Wingdings" panose="05000000000000000000" pitchFamily="2" charset="2"/>
              </a:rPr>
              <a:t></a:t>
            </a:r>
            <a:r>
              <a:rPr lang="en-US" dirty="0"/>
              <a:t> enables or disables masking (via MKR) for message acceptance; </a:t>
            </a:r>
          </a:p>
          <a:p>
            <a:pPr lvl="1">
              <a:lnSpc>
                <a:spcPct val="150000"/>
              </a:lnSpc>
            </a:pPr>
            <a:r>
              <a:rPr lang="en-US" dirty="0"/>
              <a:t>MIER </a:t>
            </a:r>
            <a:r>
              <a:rPr lang="en-US" dirty="0">
                <a:sym typeface="Wingdings" panose="05000000000000000000" pitchFamily="2" charset="2"/>
              </a:rPr>
              <a:t></a:t>
            </a:r>
            <a:r>
              <a:rPr lang="en-US" dirty="0"/>
              <a:t> enable/disable mailbox interrupts;</a:t>
            </a:r>
          </a:p>
          <a:p>
            <a:pPr lvl="1">
              <a:lnSpc>
                <a:spcPct val="150000"/>
              </a:lnSpc>
            </a:pPr>
            <a:r>
              <a:rPr lang="en-US" dirty="0"/>
              <a:t>MCTL_TX[0..31] </a:t>
            </a:r>
            <a:r>
              <a:rPr lang="en-US" dirty="0">
                <a:sym typeface="Wingdings" panose="05000000000000000000" pitchFamily="2" charset="2"/>
              </a:rPr>
              <a:t></a:t>
            </a:r>
            <a:r>
              <a:rPr lang="en-US" dirty="0"/>
              <a:t> transmission control for each mailbox;</a:t>
            </a:r>
          </a:p>
          <a:p>
            <a:pPr lvl="1">
              <a:lnSpc>
                <a:spcPct val="150000"/>
              </a:lnSpc>
            </a:pPr>
            <a:r>
              <a:rPr lang="en-US" dirty="0"/>
              <a:t>MCTL_RX[0..31] </a:t>
            </a:r>
            <a:r>
              <a:rPr lang="en-US" dirty="0">
                <a:sym typeface="Wingdings" panose="05000000000000000000" pitchFamily="2" charset="2"/>
              </a:rPr>
              <a:t></a:t>
            </a:r>
            <a:r>
              <a:rPr lang="en-US" dirty="0"/>
              <a:t> reception control for each mailbox;</a:t>
            </a:r>
          </a:p>
        </p:txBody>
      </p:sp>
    </p:spTree>
    <p:extLst>
      <p:ext uri="{BB962C8B-B14F-4D97-AF65-F5344CB8AC3E}">
        <p14:creationId xmlns:p14="http://schemas.microsoft.com/office/powerpoint/2010/main" val="3739725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1. Hardwired HW</a:t>
            </a:r>
            <a:endParaRPr kumimoji="1" lang="en-US" dirty="0"/>
          </a:p>
        </p:txBody>
      </p:sp>
      <p:sp>
        <p:nvSpPr>
          <p:cNvPr id="4" name="コンテンツ プレースホルダー 3"/>
          <p:cNvSpPr>
            <a:spLocks noGrp="1"/>
          </p:cNvSpPr>
          <p:nvPr>
            <p:ph idx="1"/>
          </p:nvPr>
        </p:nvSpPr>
        <p:spPr>
          <a:xfrm>
            <a:off x="468000" y="1424991"/>
            <a:ext cx="5123944" cy="4488921"/>
          </a:xfrm>
        </p:spPr>
        <p:txBody>
          <a:bodyPr/>
          <a:lstStyle/>
          <a:p>
            <a:pPr lvl="1">
              <a:lnSpc>
                <a:spcPct val="150000"/>
              </a:lnSpc>
            </a:pPr>
            <a:r>
              <a:rPr lang="en-US" dirty="0"/>
              <a:t>This level is composed of hardware devices </a:t>
            </a:r>
            <a:br>
              <a:rPr lang="en-US" dirty="0"/>
            </a:br>
            <a:r>
              <a:rPr lang="en-US" dirty="0"/>
              <a:t>(MCU, Memory, I/O, connectors) whose </a:t>
            </a:r>
            <a:br>
              <a:rPr lang="en-US" dirty="0"/>
            </a:br>
            <a:r>
              <a:rPr lang="en-US" dirty="0"/>
              <a:t>connection is determined by the copper </a:t>
            </a:r>
            <a:br>
              <a:rPr lang="en-US" dirty="0"/>
            </a:br>
            <a:r>
              <a:rPr lang="en-US" dirty="0"/>
              <a:t>traces on a PCB, hence, not changeable after fabrication.</a:t>
            </a:r>
          </a:p>
          <a:p>
            <a:pPr lvl="1">
              <a:lnSpc>
                <a:spcPct val="150000"/>
              </a:lnSpc>
            </a:pPr>
            <a:r>
              <a:rPr lang="en-US" dirty="0"/>
              <a:t>Currently, a significant portion of the HW functionality of an ES is integrated into a SoC (System on Chip). External HW consists of the remaining HW not in the SoC and comprises, among others, sensors, actuators, Human-Machine Interface devices, Storage devices, and a large variety of communication interfaces.</a:t>
            </a:r>
          </a:p>
        </p:txBody>
      </p:sp>
      <p:pic>
        <p:nvPicPr>
          <p:cNvPr id="5" name="Picture 2" descr="Image result for renesas synergy pcb">
            <a:extLst>
              <a:ext uri="{FF2B5EF4-FFF2-40B4-BE49-F238E27FC236}">
                <a16:creationId xmlns="" xmlns:a16="http://schemas.microsoft.com/office/drawing/2014/main" id="{EC52C82A-C224-4100-8A56-B848F7D59E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7690" y="1916832"/>
            <a:ext cx="4876800" cy="2743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C35F91FA-D7B4-4B18-B25B-7BD95FE50545}"/>
              </a:ext>
            </a:extLst>
          </p:cNvPr>
          <p:cNvSpPr txBox="1"/>
          <p:nvPr/>
        </p:nvSpPr>
        <p:spPr>
          <a:xfrm>
            <a:off x="8456117" y="4660032"/>
            <a:ext cx="3124573" cy="307777"/>
          </a:xfrm>
          <a:prstGeom prst="rect">
            <a:avLst/>
          </a:prstGeom>
          <a:noFill/>
        </p:spPr>
        <p:txBody>
          <a:bodyPr wrap="none" rtlCol="0">
            <a:spAutoFit/>
          </a:bodyPr>
          <a:lstStyle/>
          <a:p>
            <a:r>
              <a:rPr lang="en-US" sz="1400" dirty="0" err="1"/>
              <a:t>Skywire</a:t>
            </a:r>
            <a:r>
              <a:rPr lang="en-US" sz="1400" dirty="0"/>
              <a:t> Renesas Synergy </a:t>
            </a:r>
            <a:r>
              <a:rPr lang="en-US" sz="1400" dirty="0" err="1"/>
              <a:t>PMOD</a:t>
            </a:r>
            <a:r>
              <a:rPr lang="en-US" sz="1400" dirty="0"/>
              <a:t> Kit</a:t>
            </a:r>
            <a:endParaRPr lang="pt-BR" sz="1400" dirty="0"/>
          </a:p>
        </p:txBody>
      </p:sp>
    </p:spTree>
    <p:extLst>
      <p:ext uri="{BB962C8B-B14F-4D97-AF65-F5344CB8AC3E}">
        <p14:creationId xmlns:p14="http://schemas.microsoft.com/office/powerpoint/2010/main" val="2458039555"/>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9.3 – Registers – Case Study</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00608" cy="4940327"/>
          </a:xfrm>
        </p:spPr>
        <p:txBody>
          <a:bodyPr/>
          <a:lstStyle/>
          <a:p>
            <a:pPr lvl="1">
              <a:lnSpc>
                <a:spcPct val="150000"/>
              </a:lnSpc>
            </a:pPr>
            <a:r>
              <a:rPr lang="en-US" dirty="0"/>
              <a:t>MB[0..31] </a:t>
            </a:r>
            <a:r>
              <a:rPr lang="en-US" dirty="0">
                <a:sym typeface="Wingdings" panose="05000000000000000000" pitchFamily="2" charset="2"/>
              </a:rPr>
              <a:t></a:t>
            </a:r>
            <a:r>
              <a:rPr lang="en-US" dirty="0"/>
              <a:t> register groups for each mailbox:</a:t>
            </a:r>
          </a:p>
          <a:p>
            <a:pPr lvl="2">
              <a:lnSpc>
                <a:spcPct val="150000"/>
              </a:lnSpc>
            </a:pPr>
            <a:r>
              <a:rPr lang="en-US" dirty="0"/>
              <a:t>MB[0..31].ID </a:t>
            </a:r>
            <a:r>
              <a:rPr lang="en-US" dirty="0">
                <a:sym typeface="Wingdings" panose="05000000000000000000" pitchFamily="2" charset="2"/>
              </a:rPr>
              <a:t></a:t>
            </a:r>
            <a:r>
              <a:rPr lang="en-US" dirty="0"/>
              <a:t> received or transmitted message identifiers;</a:t>
            </a:r>
          </a:p>
          <a:p>
            <a:pPr lvl="2">
              <a:lnSpc>
                <a:spcPct val="150000"/>
              </a:lnSpc>
            </a:pPr>
            <a:r>
              <a:rPr lang="en-US" dirty="0"/>
              <a:t>MB[0..31].DL </a:t>
            </a:r>
            <a:r>
              <a:rPr lang="en-US" dirty="0">
                <a:sym typeface="Wingdings" panose="05000000000000000000" pitchFamily="2" charset="2"/>
              </a:rPr>
              <a:t></a:t>
            </a:r>
            <a:r>
              <a:rPr lang="en-US" dirty="0"/>
              <a:t> data length;</a:t>
            </a:r>
          </a:p>
          <a:p>
            <a:pPr lvl="2">
              <a:lnSpc>
                <a:spcPct val="150000"/>
              </a:lnSpc>
            </a:pPr>
            <a:r>
              <a:rPr lang="en-US" dirty="0"/>
              <a:t>MB[0..31].D[0..7] </a:t>
            </a:r>
            <a:r>
              <a:rPr lang="en-US" dirty="0">
                <a:sym typeface="Wingdings" panose="05000000000000000000" pitchFamily="2" charset="2"/>
              </a:rPr>
              <a:t></a:t>
            </a:r>
            <a:r>
              <a:rPr lang="en-US" dirty="0"/>
              <a:t> received or transmitted data;</a:t>
            </a:r>
          </a:p>
          <a:p>
            <a:pPr lvl="2">
              <a:lnSpc>
                <a:spcPct val="150000"/>
              </a:lnSpc>
            </a:pPr>
            <a:r>
              <a:rPr lang="en-US" dirty="0"/>
              <a:t>MB[0..31].TS </a:t>
            </a:r>
            <a:r>
              <a:rPr lang="en-US" dirty="0">
                <a:sym typeface="Wingdings" panose="05000000000000000000" pitchFamily="2" charset="2"/>
              </a:rPr>
              <a:t></a:t>
            </a:r>
            <a:r>
              <a:rPr lang="en-US" dirty="0"/>
              <a:t> timestamp for received messages.</a:t>
            </a:r>
          </a:p>
          <a:p>
            <a:pPr lvl="1">
              <a:lnSpc>
                <a:spcPct val="150000"/>
              </a:lnSpc>
            </a:pPr>
            <a:r>
              <a:rPr lang="en-US" dirty="0"/>
              <a:t>RFCR, TFCR </a:t>
            </a:r>
            <a:r>
              <a:rPr lang="en-US" dirty="0">
                <a:sym typeface="Wingdings" panose="05000000000000000000" pitchFamily="2" charset="2"/>
              </a:rPr>
              <a:t></a:t>
            </a:r>
            <a:r>
              <a:rPr lang="en-US" dirty="0"/>
              <a:t> receive and transmit FIFO control;</a:t>
            </a:r>
          </a:p>
          <a:p>
            <a:pPr lvl="1">
              <a:lnSpc>
                <a:spcPct val="150000"/>
              </a:lnSpc>
            </a:pPr>
            <a:r>
              <a:rPr lang="en-US" dirty="0"/>
              <a:t>RFPCR, TFPCR </a:t>
            </a:r>
            <a:r>
              <a:rPr lang="en-US" dirty="0">
                <a:sym typeface="Wingdings" panose="05000000000000000000" pitchFamily="2" charset="2"/>
              </a:rPr>
              <a:t></a:t>
            </a:r>
            <a:r>
              <a:rPr lang="en-US" dirty="0"/>
              <a:t> increment of the CPU-controlled pointer for receive and transmit FIFOs;</a:t>
            </a:r>
          </a:p>
          <a:p>
            <a:pPr lvl="1">
              <a:lnSpc>
                <a:spcPct val="150000"/>
              </a:lnSpc>
            </a:pPr>
            <a:r>
              <a:rPr lang="en-US" dirty="0"/>
              <a:t>STR </a:t>
            </a:r>
            <a:r>
              <a:rPr lang="en-US" dirty="0">
                <a:sym typeface="Wingdings" panose="05000000000000000000" pitchFamily="2" charset="2"/>
              </a:rPr>
              <a:t></a:t>
            </a:r>
            <a:r>
              <a:rPr lang="en-US" dirty="0"/>
              <a:t> global CAN status register (new data received, receive and transmit FIFO status, CAN mode status and error status);</a:t>
            </a:r>
          </a:p>
          <a:p>
            <a:pPr lvl="1">
              <a:lnSpc>
                <a:spcPct val="150000"/>
              </a:lnSpc>
            </a:pPr>
            <a:r>
              <a:rPr lang="en-US" dirty="0"/>
              <a:t>EIER </a:t>
            </a:r>
            <a:r>
              <a:rPr lang="en-US" dirty="0">
                <a:sym typeface="Wingdings" panose="05000000000000000000" pitchFamily="2" charset="2"/>
              </a:rPr>
              <a:t></a:t>
            </a:r>
            <a:r>
              <a:rPr lang="en-US" dirty="0"/>
              <a:t> enable / disable error interrupts;</a:t>
            </a:r>
          </a:p>
          <a:p>
            <a:pPr lvl="1">
              <a:lnSpc>
                <a:spcPct val="150000"/>
              </a:lnSpc>
            </a:pPr>
            <a:r>
              <a:rPr lang="en-US" dirty="0"/>
              <a:t>EIFR </a:t>
            </a:r>
            <a:r>
              <a:rPr lang="en-US" dirty="0">
                <a:sym typeface="Wingdings" panose="05000000000000000000" pitchFamily="2" charset="2"/>
              </a:rPr>
              <a:t></a:t>
            </a:r>
            <a:r>
              <a:rPr lang="en-US" dirty="0"/>
              <a:t> status of error detection.</a:t>
            </a:r>
          </a:p>
        </p:txBody>
      </p:sp>
    </p:spTree>
    <p:extLst>
      <p:ext uri="{BB962C8B-B14F-4D97-AF65-F5344CB8AC3E}">
        <p14:creationId xmlns:p14="http://schemas.microsoft.com/office/powerpoint/2010/main" val="3914954648"/>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9.3 – Registers – Case Study</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00608" cy="1739451"/>
          </a:xfrm>
        </p:spPr>
        <p:txBody>
          <a:bodyPr/>
          <a:lstStyle/>
          <a:p>
            <a:pPr lvl="1">
              <a:lnSpc>
                <a:spcPct val="150000"/>
              </a:lnSpc>
            </a:pPr>
            <a:r>
              <a:rPr lang="en-US" dirty="0"/>
              <a:t>RECR, TECR </a:t>
            </a:r>
            <a:r>
              <a:rPr lang="en-US" dirty="0">
                <a:sym typeface="Wingdings" panose="05000000000000000000" pitchFamily="2" charset="2"/>
              </a:rPr>
              <a:t></a:t>
            </a:r>
            <a:r>
              <a:rPr lang="en-US" dirty="0"/>
              <a:t> receive / transmit error count;</a:t>
            </a:r>
          </a:p>
          <a:p>
            <a:pPr lvl="1">
              <a:lnSpc>
                <a:spcPct val="150000"/>
              </a:lnSpc>
            </a:pPr>
            <a:r>
              <a:rPr lang="en-US" dirty="0"/>
              <a:t>ECSR </a:t>
            </a:r>
            <a:r>
              <a:rPr lang="en-US" dirty="0">
                <a:sym typeface="Wingdings" panose="05000000000000000000" pitchFamily="2" charset="2"/>
              </a:rPr>
              <a:t></a:t>
            </a:r>
            <a:r>
              <a:rPr lang="en-US" dirty="0"/>
              <a:t> status of CAN bus errors;</a:t>
            </a:r>
          </a:p>
          <a:p>
            <a:pPr lvl="1">
              <a:lnSpc>
                <a:spcPct val="150000"/>
              </a:lnSpc>
            </a:pPr>
            <a:r>
              <a:rPr lang="en-US" dirty="0"/>
              <a:t>TSR </a:t>
            </a:r>
            <a:r>
              <a:rPr lang="en-US" dirty="0">
                <a:sym typeface="Wingdings" panose="05000000000000000000" pitchFamily="2" charset="2"/>
              </a:rPr>
              <a:t></a:t>
            </a:r>
            <a:r>
              <a:rPr lang="en-US" dirty="0"/>
              <a:t> stores the timestamp;</a:t>
            </a:r>
          </a:p>
          <a:p>
            <a:pPr lvl="1">
              <a:lnSpc>
                <a:spcPct val="150000"/>
              </a:lnSpc>
            </a:pPr>
            <a:r>
              <a:rPr lang="en-US" dirty="0"/>
              <a:t>TCR </a:t>
            </a:r>
            <a:r>
              <a:rPr lang="en-US" dirty="0">
                <a:sym typeface="Wingdings" panose="05000000000000000000" pitchFamily="2" charset="2"/>
              </a:rPr>
              <a:t></a:t>
            </a:r>
            <a:r>
              <a:rPr lang="en-US" dirty="0"/>
              <a:t> test control.</a:t>
            </a:r>
          </a:p>
        </p:txBody>
      </p:sp>
    </p:spTree>
    <p:extLst>
      <p:ext uri="{BB962C8B-B14F-4D97-AF65-F5344CB8AC3E}">
        <p14:creationId xmlns:p14="http://schemas.microsoft.com/office/powerpoint/2010/main" val="1106956844"/>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9.4 – Software Stack – Case Study</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5051936" cy="795602"/>
          </a:xfrm>
        </p:spPr>
        <p:txBody>
          <a:bodyPr/>
          <a:lstStyle/>
          <a:p>
            <a:pPr>
              <a:lnSpc>
                <a:spcPct val="150000"/>
              </a:lnSpc>
            </a:pPr>
            <a:r>
              <a:rPr lang="en-US" dirty="0"/>
              <a:t>Example of CAN stack for Renesas Synergy microcontroller hardware.</a:t>
            </a:r>
          </a:p>
          <a:p>
            <a:pPr>
              <a:lnSpc>
                <a:spcPct val="150000"/>
              </a:lnSpc>
            </a:pPr>
            <a:r>
              <a:rPr lang="en-US" dirty="0"/>
              <a:t>(https://www.renesas.com/en-us/software/D6001427.html)</a:t>
            </a:r>
          </a:p>
        </p:txBody>
      </p:sp>
      <p:pic>
        <p:nvPicPr>
          <p:cNvPr id="5" name="Picture 2">
            <a:extLst>
              <a:ext uri="{FF2B5EF4-FFF2-40B4-BE49-F238E27FC236}">
                <a16:creationId xmlns="" xmlns:a16="http://schemas.microsoft.com/office/drawing/2014/main" id="{911DEF93-1E82-4EB8-A3E1-6E51E0438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3992" y="1466633"/>
            <a:ext cx="5549400" cy="3976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6">
            <a:extLst>
              <a:ext uri="{FF2B5EF4-FFF2-40B4-BE49-F238E27FC236}">
                <a16:creationId xmlns="" xmlns:a16="http://schemas.microsoft.com/office/drawing/2014/main" id="{FE5FC21B-1432-4AB6-BCB9-8F91811CFF68}"/>
              </a:ext>
            </a:extLst>
          </p:cNvPr>
          <p:cNvSpPr txBox="1"/>
          <p:nvPr/>
        </p:nvSpPr>
        <p:spPr>
          <a:xfrm>
            <a:off x="6960096" y="5795038"/>
            <a:ext cx="4778616" cy="523220"/>
          </a:xfrm>
          <a:prstGeom prst="rect">
            <a:avLst/>
          </a:prstGeom>
          <a:noFill/>
        </p:spPr>
        <p:txBody>
          <a:bodyPr wrap="none" rtlCol="0">
            <a:spAutoFit/>
          </a:bodyPr>
          <a:lstStyle/>
          <a:p>
            <a:r>
              <a:rPr lang="en-US" sz="1400" dirty="0"/>
              <a:t>Source: </a:t>
            </a:r>
            <a:r>
              <a:rPr lang="en-US" sz="1400" dirty="0" err="1"/>
              <a:t>Renesas</a:t>
            </a:r>
            <a:r>
              <a:rPr lang="en-US" sz="1400" dirty="0"/>
              <a:t> Synergy CAN HAL Driver Module Guide</a:t>
            </a:r>
          </a:p>
          <a:p>
            <a:r>
              <a:rPr lang="pt-BR" sz="1400" dirty="0">
                <a:solidFill>
                  <a:srgbClr val="FF0000"/>
                </a:solidFill>
                <a:hlinkClick r:id="rId4"/>
              </a:rPr>
              <a:t>r11an0065eu0101-synergy-can-hal-mod-guide</a:t>
            </a:r>
            <a:endParaRPr lang="pt-BR" sz="1400" dirty="0">
              <a:solidFill>
                <a:srgbClr val="FF0000"/>
              </a:solidFill>
            </a:endParaRPr>
          </a:p>
        </p:txBody>
      </p:sp>
    </p:spTree>
    <p:extLst>
      <p:ext uri="{BB962C8B-B14F-4D97-AF65-F5344CB8AC3E}">
        <p14:creationId xmlns:p14="http://schemas.microsoft.com/office/powerpoint/2010/main" val="416928520"/>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9.4 – Software Stack – Case Study</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8004264" cy="693010"/>
          </a:xfrm>
        </p:spPr>
        <p:txBody>
          <a:bodyPr/>
          <a:lstStyle/>
          <a:p>
            <a:pPr>
              <a:lnSpc>
                <a:spcPct val="150000"/>
              </a:lnSpc>
            </a:pPr>
            <a:r>
              <a:rPr lang="en-US" dirty="0"/>
              <a:t>Example of CAN API for Renesas Synergy microcontroller hardware</a:t>
            </a:r>
          </a:p>
        </p:txBody>
      </p:sp>
      <p:sp>
        <p:nvSpPr>
          <p:cNvPr id="17" name="TextBox 6">
            <a:extLst>
              <a:ext uri="{FF2B5EF4-FFF2-40B4-BE49-F238E27FC236}">
                <a16:creationId xmlns="" xmlns:a16="http://schemas.microsoft.com/office/drawing/2014/main" id="{A7CA362F-1E50-4CEF-AFB9-00CCF256A759}"/>
              </a:ext>
            </a:extLst>
          </p:cNvPr>
          <p:cNvSpPr txBox="1"/>
          <p:nvPr/>
        </p:nvSpPr>
        <p:spPr>
          <a:xfrm>
            <a:off x="8358834" y="5355213"/>
            <a:ext cx="3399132" cy="954107"/>
          </a:xfrm>
          <a:prstGeom prst="rect">
            <a:avLst/>
          </a:prstGeom>
          <a:noFill/>
        </p:spPr>
        <p:txBody>
          <a:bodyPr wrap="square" rtlCol="0">
            <a:spAutoFit/>
          </a:bodyPr>
          <a:lstStyle/>
          <a:p>
            <a:r>
              <a:rPr lang="en-US" sz="1400" dirty="0"/>
              <a:t>Source: </a:t>
            </a:r>
            <a:r>
              <a:rPr lang="en-US" sz="1400" dirty="0" err="1"/>
              <a:t>Renesas</a:t>
            </a:r>
            <a:r>
              <a:rPr lang="en-US" sz="1400" dirty="0"/>
              <a:t> Synergy CAN HAL Driver Module Guide</a:t>
            </a:r>
          </a:p>
          <a:p>
            <a:r>
              <a:rPr lang="pt-BR" sz="1400" dirty="0">
                <a:solidFill>
                  <a:srgbClr val="FF0000"/>
                </a:solidFill>
                <a:hlinkClick r:id="rId3"/>
              </a:rPr>
              <a:t>r11an0065eu0101-synergy-can-hal-mod-guide</a:t>
            </a:r>
            <a:endParaRPr lang="pt-BR" sz="1400" dirty="0">
              <a:solidFill>
                <a:srgbClr val="FF0000"/>
              </a:solidFill>
            </a:endParaRPr>
          </a:p>
        </p:txBody>
      </p:sp>
      <p:grpSp>
        <p:nvGrpSpPr>
          <p:cNvPr id="18" name="Grupo 1">
            <a:extLst>
              <a:ext uri="{FF2B5EF4-FFF2-40B4-BE49-F238E27FC236}">
                <a16:creationId xmlns="" xmlns:a16="http://schemas.microsoft.com/office/drawing/2014/main" id="{B4903808-FE52-427D-AAFE-8E4397A05763}"/>
              </a:ext>
            </a:extLst>
          </p:cNvPr>
          <p:cNvGrpSpPr/>
          <p:nvPr/>
        </p:nvGrpSpPr>
        <p:grpSpPr>
          <a:xfrm>
            <a:off x="434034" y="1872573"/>
            <a:ext cx="7924800" cy="4356516"/>
            <a:chOff x="1524000" y="2133600"/>
            <a:chExt cx="7000875" cy="4124325"/>
          </a:xfrm>
        </p:grpSpPr>
        <p:pic>
          <p:nvPicPr>
            <p:cNvPr id="19" name="Picture 2">
              <a:extLst>
                <a:ext uri="{FF2B5EF4-FFF2-40B4-BE49-F238E27FC236}">
                  <a16:creationId xmlns="" xmlns:a16="http://schemas.microsoft.com/office/drawing/2014/main" id="{41797564-C998-47FF-8877-E0218831C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133600"/>
              <a:ext cx="698182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a:extLst>
                <a:ext uri="{FF2B5EF4-FFF2-40B4-BE49-F238E27FC236}">
                  <a16:creationId xmlns="" xmlns:a16="http://schemas.microsoft.com/office/drawing/2014/main" id="{6613C4A6-99D6-4006-B4D8-97CC7D4370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800600"/>
              <a:ext cx="7000875"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Seta para a direita 3">
            <a:extLst>
              <a:ext uri="{FF2B5EF4-FFF2-40B4-BE49-F238E27FC236}">
                <a16:creationId xmlns="" xmlns:a16="http://schemas.microsoft.com/office/drawing/2014/main" id="{930CAF22-9912-4216-950B-9536342E8206}"/>
              </a:ext>
            </a:extLst>
          </p:cNvPr>
          <p:cNvSpPr/>
          <p:nvPr/>
        </p:nvSpPr>
        <p:spPr>
          <a:xfrm rot="12656600">
            <a:off x="8507093" y="3004957"/>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Seta para a direita 10">
            <a:extLst>
              <a:ext uri="{FF2B5EF4-FFF2-40B4-BE49-F238E27FC236}">
                <a16:creationId xmlns="" xmlns:a16="http://schemas.microsoft.com/office/drawing/2014/main" id="{AE8EF89F-F218-42D9-AA15-7FD182D2F099}"/>
              </a:ext>
            </a:extLst>
          </p:cNvPr>
          <p:cNvSpPr/>
          <p:nvPr/>
        </p:nvSpPr>
        <p:spPr>
          <a:xfrm rot="9863375">
            <a:off x="8514520" y="3831726"/>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Seta para a direita 11">
            <a:extLst>
              <a:ext uri="{FF2B5EF4-FFF2-40B4-BE49-F238E27FC236}">
                <a16:creationId xmlns="" xmlns:a16="http://schemas.microsoft.com/office/drawing/2014/main" id="{0178F9A0-3969-46C6-8724-6723A073D898}"/>
              </a:ext>
            </a:extLst>
          </p:cNvPr>
          <p:cNvSpPr/>
          <p:nvPr/>
        </p:nvSpPr>
        <p:spPr>
          <a:xfrm rot="8379485">
            <a:off x="8563951" y="4213364"/>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Seta para a direita 12">
            <a:extLst>
              <a:ext uri="{FF2B5EF4-FFF2-40B4-BE49-F238E27FC236}">
                <a16:creationId xmlns="" xmlns:a16="http://schemas.microsoft.com/office/drawing/2014/main" id="{CA69A6DC-C530-4B7C-BED2-EC3EFE5B37A0}"/>
              </a:ext>
            </a:extLst>
          </p:cNvPr>
          <p:cNvSpPr/>
          <p:nvPr/>
        </p:nvSpPr>
        <p:spPr>
          <a:xfrm rot="11699211">
            <a:off x="8513857" y="3428753"/>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Content Placeholder 3">
            <a:extLst>
              <a:ext uri="{FF2B5EF4-FFF2-40B4-BE49-F238E27FC236}">
                <a16:creationId xmlns="" xmlns:a16="http://schemas.microsoft.com/office/drawing/2014/main" id="{3C6CE888-5ED6-4B34-876E-32A963C23B9A}"/>
              </a:ext>
            </a:extLst>
          </p:cNvPr>
          <p:cNvSpPr txBox="1">
            <a:spLocks/>
          </p:cNvSpPr>
          <p:nvPr/>
        </p:nvSpPr>
        <p:spPr>
          <a:xfrm>
            <a:off x="9232594" y="3440035"/>
            <a:ext cx="1255736" cy="615553"/>
          </a:xfrm>
          <a:prstGeom prst="rect">
            <a:avLst/>
          </a:prstGeom>
          <a:ln>
            <a:noFill/>
          </a:ln>
        </p:spPr>
        <p:txBody>
          <a:bodyPr vert="horz" wrap="square" lIns="0" tIns="0" rIns="0" bIns="0" rtlCol="0">
            <a:spAutoFit/>
          </a:bodyPr>
          <a:lstStyle>
            <a:lvl1pPr marL="177800" indent="-177800" algn="l" defTabSz="914400" rtl="0" eaLnBrk="1" latinLnBrk="0" hangingPunct="1">
              <a:lnSpc>
                <a:spcPct val="120000"/>
              </a:lnSpc>
              <a:spcBef>
                <a:spcPts val="0"/>
              </a:spcBef>
              <a:spcAft>
                <a:spcPts val="1800"/>
              </a:spcAft>
              <a:buClr>
                <a:schemeClr val="tx2"/>
              </a:buClr>
              <a:buFont typeface="Wingdings" panose="05000000000000000000" pitchFamily="2" charset="2"/>
              <a:buChar char="§"/>
              <a:tabLst>
                <a:tab pos="7177088" algn="r"/>
              </a:tabLst>
              <a:defRPr kumimoji="1" sz="2000" b="1" kern="1200">
                <a:solidFill>
                  <a:schemeClr val="tx1"/>
                </a:solidFill>
                <a:latin typeface="+mn-lt"/>
                <a:ea typeface="+mn-ea"/>
                <a:cs typeface="+mn-cs"/>
              </a:defRPr>
            </a:lvl1pPr>
            <a:lvl2pPr marL="1778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2pPr>
            <a:lvl3pPr marL="3556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3pPr>
            <a:lvl4pPr marL="539750" indent="-184150"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4pPr>
            <a:lvl5pPr marL="719138" indent="-179388"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lvl="3" indent="0">
              <a:lnSpc>
                <a:spcPct val="100000"/>
              </a:lnSpc>
              <a:buNone/>
            </a:pPr>
            <a:r>
              <a:rPr lang="en-US" sz="2000" dirty="0"/>
              <a:t>Basic API functions</a:t>
            </a:r>
          </a:p>
        </p:txBody>
      </p:sp>
      <p:sp>
        <p:nvSpPr>
          <p:cNvPr id="26" name="Retângulo 14">
            <a:extLst>
              <a:ext uri="{FF2B5EF4-FFF2-40B4-BE49-F238E27FC236}">
                <a16:creationId xmlns="" xmlns:a16="http://schemas.microsoft.com/office/drawing/2014/main" id="{AC565DE9-C2DF-479B-9533-A55A2738762F}"/>
              </a:ext>
            </a:extLst>
          </p:cNvPr>
          <p:cNvSpPr/>
          <p:nvPr/>
        </p:nvSpPr>
        <p:spPr>
          <a:xfrm>
            <a:off x="2112974" y="2104763"/>
            <a:ext cx="4417060" cy="201449"/>
          </a:xfrm>
          <a:prstGeom prst="rect">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15">
            <a:extLst>
              <a:ext uri="{FF2B5EF4-FFF2-40B4-BE49-F238E27FC236}">
                <a16:creationId xmlns="" xmlns:a16="http://schemas.microsoft.com/office/drawing/2014/main" id="{C87B2256-22FF-4AEA-BA94-B0A27A675B4F}"/>
              </a:ext>
            </a:extLst>
          </p:cNvPr>
          <p:cNvSpPr/>
          <p:nvPr/>
        </p:nvSpPr>
        <p:spPr>
          <a:xfrm>
            <a:off x="2092654" y="3297947"/>
            <a:ext cx="3276600" cy="201449"/>
          </a:xfrm>
          <a:prstGeom prst="rect">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16">
            <a:extLst>
              <a:ext uri="{FF2B5EF4-FFF2-40B4-BE49-F238E27FC236}">
                <a16:creationId xmlns="" xmlns:a16="http://schemas.microsoft.com/office/drawing/2014/main" id="{5BA9AFD7-9C60-438B-91D5-6BD003D22E46}"/>
              </a:ext>
            </a:extLst>
          </p:cNvPr>
          <p:cNvSpPr/>
          <p:nvPr/>
        </p:nvSpPr>
        <p:spPr>
          <a:xfrm>
            <a:off x="2092654" y="3706421"/>
            <a:ext cx="4742180" cy="379542"/>
          </a:xfrm>
          <a:prstGeom prst="rect">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17">
            <a:extLst>
              <a:ext uri="{FF2B5EF4-FFF2-40B4-BE49-F238E27FC236}">
                <a16:creationId xmlns="" xmlns:a16="http://schemas.microsoft.com/office/drawing/2014/main" id="{00E32F49-620A-43E0-8F60-300A80379BD1}"/>
              </a:ext>
            </a:extLst>
          </p:cNvPr>
          <p:cNvSpPr/>
          <p:nvPr/>
        </p:nvSpPr>
        <p:spPr>
          <a:xfrm>
            <a:off x="2087574" y="4333319"/>
            <a:ext cx="5052060" cy="201449"/>
          </a:xfrm>
          <a:prstGeom prst="rect">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8928650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10 – USB</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5051936" cy="1739451"/>
          </a:xfrm>
        </p:spPr>
        <p:txBody>
          <a:bodyPr/>
          <a:lstStyle/>
          <a:p>
            <a:pPr lvl="1">
              <a:lnSpc>
                <a:spcPct val="150000"/>
              </a:lnSpc>
            </a:pPr>
            <a:r>
              <a:rPr lang="sv-SE" dirty="0"/>
              <a:t>Introduction</a:t>
            </a:r>
          </a:p>
          <a:p>
            <a:pPr lvl="1">
              <a:lnSpc>
                <a:spcPct val="150000"/>
              </a:lnSpc>
            </a:pPr>
            <a:r>
              <a:rPr lang="sv-SE" dirty="0"/>
              <a:t>Block Diagram</a:t>
            </a:r>
          </a:p>
          <a:p>
            <a:pPr lvl="1">
              <a:lnSpc>
                <a:spcPct val="150000"/>
              </a:lnSpc>
            </a:pPr>
            <a:r>
              <a:rPr lang="sv-SE" dirty="0"/>
              <a:t>Registers</a:t>
            </a:r>
          </a:p>
          <a:p>
            <a:pPr lvl="1">
              <a:lnSpc>
                <a:spcPct val="150000"/>
              </a:lnSpc>
            </a:pPr>
            <a:r>
              <a:rPr lang="sv-SE" dirty="0"/>
              <a:t>SW Stack</a:t>
            </a:r>
          </a:p>
        </p:txBody>
      </p:sp>
    </p:spTree>
    <p:extLst>
      <p:ext uri="{BB962C8B-B14F-4D97-AF65-F5344CB8AC3E}">
        <p14:creationId xmlns:p14="http://schemas.microsoft.com/office/powerpoint/2010/main" val="56996102"/>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10.1 – Introduction</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1534266"/>
          </a:xfrm>
        </p:spPr>
        <p:txBody>
          <a:bodyPr/>
          <a:lstStyle/>
          <a:p>
            <a:pPr>
              <a:lnSpc>
                <a:spcPct val="150000"/>
              </a:lnSpc>
            </a:pPr>
            <a:r>
              <a:rPr lang="en-US" dirty="0"/>
              <a:t>USB is an acronym for </a:t>
            </a:r>
            <a:r>
              <a:rPr lang="en-US" b="1" dirty="0"/>
              <a:t>Universal Serial Bus</a:t>
            </a:r>
            <a:r>
              <a:rPr lang="en-US" dirty="0"/>
              <a:t>. It has been proposed by a consortium of companies, such as Microsoft, Intel, IBM, Compaq and NEC and is designed to support a wide range of applications that require communication with distinct characteristics (real-time, high or low bandwidth, with or without message delivery guarantee etc.). </a:t>
            </a:r>
          </a:p>
          <a:p>
            <a:pPr>
              <a:lnSpc>
                <a:spcPct val="150000"/>
              </a:lnSpc>
            </a:pPr>
            <a:r>
              <a:rPr lang="en-US" dirty="0"/>
              <a:t>Current specification is 3.2 (Sep, 2017).</a:t>
            </a:r>
          </a:p>
        </p:txBody>
      </p:sp>
    </p:spTree>
    <p:extLst>
      <p:ext uri="{BB962C8B-B14F-4D97-AF65-F5344CB8AC3E}">
        <p14:creationId xmlns:p14="http://schemas.microsoft.com/office/powerpoint/2010/main" val="408343098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10.1 – Introduction</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3627147"/>
          </a:xfrm>
        </p:spPr>
        <p:txBody>
          <a:bodyPr/>
          <a:lstStyle/>
          <a:p>
            <a:pPr>
              <a:lnSpc>
                <a:spcPct val="150000"/>
              </a:lnSpc>
            </a:pPr>
            <a:r>
              <a:rPr lang="en-US" dirty="0"/>
              <a:t>Examples of devices that make use of USB:</a:t>
            </a:r>
          </a:p>
          <a:p>
            <a:pPr lvl="1">
              <a:lnSpc>
                <a:spcPct val="150000"/>
              </a:lnSpc>
            </a:pPr>
            <a:r>
              <a:rPr lang="en-US" dirty="0"/>
              <a:t>Printers</a:t>
            </a:r>
          </a:p>
          <a:p>
            <a:pPr lvl="1">
              <a:lnSpc>
                <a:spcPct val="150000"/>
              </a:lnSpc>
            </a:pPr>
            <a:r>
              <a:rPr lang="en-US" dirty="0"/>
              <a:t>Cameras </a:t>
            </a:r>
            <a:r>
              <a:rPr lang="en-US" dirty="0">
                <a:sym typeface="Wingdings" panose="05000000000000000000" pitchFamily="2" charset="2"/>
              </a:rPr>
              <a:t></a:t>
            </a:r>
            <a:r>
              <a:rPr lang="en-US" dirty="0"/>
              <a:t> interface for photo and video upload</a:t>
            </a:r>
          </a:p>
          <a:p>
            <a:pPr lvl="1">
              <a:lnSpc>
                <a:spcPct val="150000"/>
              </a:lnSpc>
            </a:pPr>
            <a:r>
              <a:rPr lang="en-US" dirty="0"/>
              <a:t>Smartphones </a:t>
            </a:r>
            <a:r>
              <a:rPr lang="en-US" dirty="0">
                <a:sym typeface="Wingdings" panose="05000000000000000000" pitchFamily="2" charset="2"/>
              </a:rPr>
              <a:t></a:t>
            </a:r>
            <a:r>
              <a:rPr lang="en-US" dirty="0"/>
              <a:t> interface for battery charging and file transfer</a:t>
            </a:r>
          </a:p>
          <a:p>
            <a:pPr lvl="1">
              <a:lnSpc>
                <a:spcPct val="150000"/>
              </a:lnSpc>
            </a:pPr>
            <a:r>
              <a:rPr lang="en-US" dirty="0"/>
              <a:t>Human Interface Devices </a:t>
            </a:r>
            <a:r>
              <a:rPr lang="en-US" dirty="0">
                <a:sym typeface="Wingdings" panose="05000000000000000000" pitchFamily="2" charset="2"/>
              </a:rPr>
              <a:t> </a:t>
            </a:r>
            <a:r>
              <a:rPr lang="en-US" dirty="0"/>
              <a:t>keyboard, mouse etc.</a:t>
            </a:r>
          </a:p>
          <a:p>
            <a:pPr lvl="1">
              <a:lnSpc>
                <a:spcPct val="150000"/>
              </a:lnSpc>
            </a:pPr>
            <a:r>
              <a:rPr lang="en-US" dirty="0"/>
              <a:t>Development electronic boards </a:t>
            </a:r>
            <a:r>
              <a:rPr lang="en-US" dirty="0">
                <a:sym typeface="Wingdings" panose="05000000000000000000" pitchFamily="2" charset="2"/>
              </a:rPr>
              <a:t> </a:t>
            </a:r>
            <a:r>
              <a:rPr lang="en-US" dirty="0"/>
              <a:t>debug interface (JTAG emulation)</a:t>
            </a:r>
          </a:p>
          <a:p>
            <a:pPr lvl="1">
              <a:lnSpc>
                <a:spcPct val="150000"/>
              </a:lnSpc>
            </a:pPr>
            <a:r>
              <a:rPr lang="en-US" dirty="0"/>
              <a:t>Game joysticks</a:t>
            </a:r>
          </a:p>
          <a:p>
            <a:pPr lvl="1">
              <a:lnSpc>
                <a:spcPct val="150000"/>
              </a:lnSpc>
            </a:pPr>
            <a:r>
              <a:rPr lang="en-US" dirty="0"/>
              <a:t>…</a:t>
            </a:r>
          </a:p>
        </p:txBody>
      </p:sp>
    </p:spTree>
    <p:extLst>
      <p:ext uri="{BB962C8B-B14F-4D97-AF65-F5344CB8AC3E}">
        <p14:creationId xmlns:p14="http://schemas.microsoft.com/office/powerpoint/2010/main" val="1572919363"/>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10.1 – Introduction</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2683299"/>
          </a:xfrm>
        </p:spPr>
        <p:txBody>
          <a:bodyPr/>
          <a:lstStyle/>
          <a:p>
            <a:pPr>
              <a:lnSpc>
                <a:spcPct val="150000"/>
              </a:lnSpc>
            </a:pPr>
            <a:r>
              <a:rPr lang="en-US" dirty="0"/>
              <a:t>Characteristics of USB:</a:t>
            </a:r>
          </a:p>
          <a:p>
            <a:pPr lvl="1">
              <a:lnSpc>
                <a:spcPct val="150000"/>
              </a:lnSpc>
            </a:pPr>
            <a:r>
              <a:rPr lang="en-US" dirty="0"/>
              <a:t>Four (or five)-wire serial bus with single master (host) and up to 127 slaves (devices);</a:t>
            </a:r>
          </a:p>
          <a:p>
            <a:pPr lvl="2">
              <a:lnSpc>
                <a:spcPct val="150000"/>
              </a:lnSpc>
            </a:pPr>
            <a:r>
              <a:rPr lang="en-US" dirty="0"/>
              <a:t>Exception </a:t>
            </a:r>
            <a:r>
              <a:rPr lang="en-US" dirty="0">
                <a:sym typeface="Wingdings" panose="05000000000000000000" pitchFamily="2" charset="2"/>
              </a:rPr>
              <a:t></a:t>
            </a:r>
            <a:r>
              <a:rPr lang="en-US" dirty="0"/>
              <a:t> USB On-The-Go (OTG) </a:t>
            </a:r>
            <a:r>
              <a:rPr lang="en-US" dirty="0">
                <a:sym typeface="Wingdings" panose="05000000000000000000" pitchFamily="2" charset="2"/>
              </a:rPr>
              <a:t></a:t>
            </a:r>
            <a:r>
              <a:rPr lang="en-US" dirty="0"/>
              <a:t> allows negotiation between two devices (point to point) to be a temporary host;</a:t>
            </a:r>
          </a:p>
          <a:p>
            <a:pPr lvl="2">
              <a:lnSpc>
                <a:spcPct val="150000"/>
              </a:lnSpc>
            </a:pPr>
            <a:r>
              <a:rPr lang="en-US" dirty="0"/>
              <a:t>Example of OTG use: a camera device connected to a printer device to print photos;</a:t>
            </a:r>
          </a:p>
          <a:p>
            <a:pPr lvl="1">
              <a:lnSpc>
                <a:spcPct val="150000"/>
              </a:lnSpc>
            </a:pPr>
            <a:r>
              <a:rPr lang="en-US" dirty="0"/>
              <a:t>Defines low speed (1.5 Mbps), full speed (12 Mbps) and high speed (up to 5 Gbps at version 3.0) bandwidth</a:t>
            </a:r>
          </a:p>
          <a:p>
            <a:pPr lvl="1">
              <a:lnSpc>
                <a:spcPct val="150000"/>
              </a:lnSpc>
            </a:pPr>
            <a:r>
              <a:rPr lang="en-US" dirty="0"/>
              <a:t>Rem: USB 3.0 uses a 9-pin connector (USB-A 3.0 connector) or a 24-pin USB-C connector.</a:t>
            </a:r>
          </a:p>
        </p:txBody>
      </p:sp>
    </p:spTree>
    <p:extLst>
      <p:ext uri="{BB962C8B-B14F-4D97-AF65-F5344CB8AC3E}">
        <p14:creationId xmlns:p14="http://schemas.microsoft.com/office/powerpoint/2010/main" val="150423369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10.1 – Introduction</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2478114"/>
          </a:xfrm>
        </p:spPr>
        <p:txBody>
          <a:bodyPr/>
          <a:lstStyle/>
          <a:p>
            <a:pPr lvl="1">
              <a:lnSpc>
                <a:spcPct val="150000"/>
              </a:lnSpc>
            </a:pPr>
            <a:r>
              <a:rPr lang="en-US" dirty="0"/>
              <a:t>Four types of data transfers </a:t>
            </a:r>
            <a:r>
              <a:rPr lang="en-US" dirty="0">
                <a:sym typeface="Wingdings" panose="05000000000000000000" pitchFamily="2" charset="2"/>
              </a:rPr>
              <a:t></a:t>
            </a:r>
            <a:r>
              <a:rPr lang="en-US" dirty="0"/>
              <a:t> meet the requirements of different communication types</a:t>
            </a:r>
          </a:p>
          <a:p>
            <a:pPr lvl="1">
              <a:lnSpc>
                <a:spcPct val="150000"/>
              </a:lnSpc>
            </a:pPr>
            <a:r>
              <a:rPr lang="en-US" dirty="0"/>
              <a:t>Device class identification by the host via enumeration protocol </a:t>
            </a:r>
            <a:r>
              <a:rPr lang="en-US" dirty="0">
                <a:sym typeface="Wingdings" panose="05000000000000000000" pitchFamily="2" charset="2"/>
              </a:rPr>
              <a:t></a:t>
            </a:r>
            <a:r>
              <a:rPr lang="en-US" dirty="0"/>
              <a:t> allows plug-and-play and hot swap capabilities, as well as instantiation of the proper class driver software by the host</a:t>
            </a:r>
          </a:p>
          <a:p>
            <a:pPr lvl="1">
              <a:lnSpc>
                <a:spcPct val="150000"/>
              </a:lnSpc>
            </a:pPr>
            <a:r>
              <a:rPr lang="en-US" dirty="0"/>
              <a:t>Bus power capabilities </a:t>
            </a:r>
            <a:r>
              <a:rPr lang="en-US" dirty="0">
                <a:sym typeface="Wingdings" panose="05000000000000000000" pitchFamily="2" charset="2"/>
              </a:rPr>
              <a:t></a:t>
            </a:r>
            <a:r>
              <a:rPr lang="en-US" dirty="0"/>
              <a:t> some USB devices do not need an extra power source </a:t>
            </a:r>
          </a:p>
          <a:p>
            <a:pPr lvl="2">
              <a:lnSpc>
                <a:spcPct val="150000"/>
              </a:lnSpc>
            </a:pPr>
            <a:r>
              <a:rPr lang="en-US" dirty="0"/>
              <a:t>USB host is able to detect overcurrent conditions, so that power can be removed from the device causing the problem without affecting the other devices already connected</a:t>
            </a:r>
          </a:p>
        </p:txBody>
      </p:sp>
    </p:spTree>
    <p:extLst>
      <p:ext uri="{BB962C8B-B14F-4D97-AF65-F5344CB8AC3E}">
        <p14:creationId xmlns:p14="http://schemas.microsoft.com/office/powerpoint/2010/main" val="4052448431"/>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USB topology</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5483984" cy="4427366"/>
          </a:xfrm>
        </p:spPr>
        <p:txBody>
          <a:bodyPr/>
          <a:lstStyle/>
          <a:p>
            <a:pPr lvl="1">
              <a:lnSpc>
                <a:spcPct val="150000"/>
              </a:lnSpc>
            </a:pPr>
            <a:r>
              <a:rPr lang="en-US" dirty="0"/>
              <a:t>USB </a:t>
            </a:r>
            <a:r>
              <a:rPr lang="en-US" b="1" dirty="0"/>
              <a:t>Host</a:t>
            </a:r>
            <a:r>
              <a:rPr lang="en-US" dirty="0"/>
              <a:t> Controller is the master and generates transactions (via Root Hub).</a:t>
            </a:r>
          </a:p>
          <a:p>
            <a:pPr lvl="1">
              <a:lnSpc>
                <a:spcPct val="150000"/>
              </a:lnSpc>
            </a:pPr>
            <a:r>
              <a:rPr lang="en-US" dirty="0"/>
              <a:t>Each Hub is physically connected (by wire) to a Node or another Hub.</a:t>
            </a:r>
          </a:p>
          <a:p>
            <a:pPr lvl="1">
              <a:lnSpc>
                <a:spcPct val="150000"/>
              </a:lnSpc>
            </a:pPr>
            <a:r>
              <a:rPr lang="en-US" dirty="0"/>
              <a:t>Nodes are slaves which perform the functions </a:t>
            </a:r>
            <a:r>
              <a:rPr lang="en-US" dirty="0">
                <a:sym typeface="Wingdings" panose="05000000000000000000" pitchFamily="2" charset="2"/>
              </a:rPr>
              <a:t></a:t>
            </a:r>
            <a:r>
              <a:rPr lang="en-US" dirty="0"/>
              <a:t> also known as </a:t>
            </a:r>
            <a:r>
              <a:rPr lang="en-US" b="1" dirty="0"/>
              <a:t>Devices</a:t>
            </a:r>
            <a:r>
              <a:rPr lang="en-US" dirty="0"/>
              <a:t>.</a:t>
            </a:r>
          </a:p>
          <a:p>
            <a:pPr lvl="1">
              <a:lnSpc>
                <a:spcPct val="150000"/>
              </a:lnSpc>
            </a:pPr>
            <a:r>
              <a:rPr lang="en-US" dirty="0"/>
              <a:t>Each level defines a tier </a:t>
            </a:r>
            <a:r>
              <a:rPr lang="en-US" dirty="0">
                <a:sym typeface="Wingdings" panose="05000000000000000000" pitchFamily="2" charset="2"/>
              </a:rPr>
              <a:t></a:t>
            </a:r>
            <a:r>
              <a:rPr lang="en-US" dirty="0"/>
              <a:t> maximum of 7 as USB 2.0 Specification.</a:t>
            </a:r>
          </a:p>
          <a:p>
            <a:pPr lvl="1">
              <a:lnSpc>
                <a:spcPct val="150000"/>
              </a:lnSpc>
            </a:pPr>
            <a:r>
              <a:rPr lang="en-US" dirty="0"/>
              <a:t>Nodes can be inserted or removed when necessary </a:t>
            </a:r>
            <a:r>
              <a:rPr lang="en-US" dirty="0">
                <a:sym typeface="Wingdings" panose="05000000000000000000" pitchFamily="2" charset="2"/>
              </a:rPr>
              <a:t></a:t>
            </a:r>
            <a:r>
              <a:rPr lang="en-US" dirty="0"/>
              <a:t> upon insertion, the enumeration process is executed to identify the device class and configure it.</a:t>
            </a:r>
          </a:p>
        </p:txBody>
      </p:sp>
      <p:sp>
        <p:nvSpPr>
          <p:cNvPr id="5" name="Retângulo 6">
            <a:extLst>
              <a:ext uri="{FF2B5EF4-FFF2-40B4-BE49-F238E27FC236}">
                <a16:creationId xmlns="" xmlns:a16="http://schemas.microsoft.com/office/drawing/2014/main" id="{7F72596A-D81F-423F-A88B-EDECDD9CD9A4}"/>
              </a:ext>
            </a:extLst>
          </p:cNvPr>
          <p:cNvSpPr/>
          <p:nvPr/>
        </p:nvSpPr>
        <p:spPr>
          <a:xfrm>
            <a:off x="8015312" y="1843906"/>
            <a:ext cx="1524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USB Host </a:t>
            </a:r>
            <a:r>
              <a:rPr lang="pt-BR" dirty="0" err="1"/>
              <a:t>Controller</a:t>
            </a:r>
            <a:endParaRPr lang="pt-BR" dirty="0"/>
          </a:p>
        </p:txBody>
      </p:sp>
      <p:sp>
        <p:nvSpPr>
          <p:cNvPr id="6" name="Retângulo 8">
            <a:extLst>
              <a:ext uri="{FF2B5EF4-FFF2-40B4-BE49-F238E27FC236}">
                <a16:creationId xmlns="" xmlns:a16="http://schemas.microsoft.com/office/drawing/2014/main" id="{AE0F0305-96CF-40DD-90F6-F8922CC024C1}"/>
              </a:ext>
            </a:extLst>
          </p:cNvPr>
          <p:cNvSpPr/>
          <p:nvPr/>
        </p:nvSpPr>
        <p:spPr>
          <a:xfrm>
            <a:off x="8015312" y="2377306"/>
            <a:ext cx="1524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Root Hub</a:t>
            </a:r>
          </a:p>
        </p:txBody>
      </p:sp>
      <p:sp>
        <p:nvSpPr>
          <p:cNvPr id="7" name="Retângulo 10">
            <a:extLst>
              <a:ext uri="{FF2B5EF4-FFF2-40B4-BE49-F238E27FC236}">
                <a16:creationId xmlns="" xmlns:a16="http://schemas.microsoft.com/office/drawing/2014/main" id="{4F2054AA-EB0E-4FF7-87F3-241D0B2232DE}"/>
              </a:ext>
            </a:extLst>
          </p:cNvPr>
          <p:cNvSpPr/>
          <p:nvPr/>
        </p:nvSpPr>
        <p:spPr>
          <a:xfrm>
            <a:off x="9539312" y="3162166"/>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Node</a:t>
            </a:r>
          </a:p>
        </p:txBody>
      </p:sp>
      <p:sp>
        <p:nvSpPr>
          <p:cNvPr id="8" name="Retângulo 13">
            <a:extLst>
              <a:ext uri="{FF2B5EF4-FFF2-40B4-BE49-F238E27FC236}">
                <a16:creationId xmlns="" xmlns:a16="http://schemas.microsoft.com/office/drawing/2014/main" id="{D335EA75-F31E-450C-9A16-BC2A08A4D831}"/>
              </a:ext>
            </a:extLst>
          </p:cNvPr>
          <p:cNvSpPr/>
          <p:nvPr/>
        </p:nvSpPr>
        <p:spPr>
          <a:xfrm>
            <a:off x="5957912" y="3977506"/>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Node</a:t>
            </a:r>
          </a:p>
        </p:txBody>
      </p:sp>
      <p:sp>
        <p:nvSpPr>
          <p:cNvPr id="9" name="Retângulo 14">
            <a:extLst>
              <a:ext uri="{FF2B5EF4-FFF2-40B4-BE49-F238E27FC236}">
                <a16:creationId xmlns="" xmlns:a16="http://schemas.microsoft.com/office/drawing/2014/main" id="{86FC62AE-0241-443C-82E2-844C97498A4F}"/>
              </a:ext>
            </a:extLst>
          </p:cNvPr>
          <p:cNvSpPr/>
          <p:nvPr/>
        </p:nvSpPr>
        <p:spPr>
          <a:xfrm>
            <a:off x="7100912" y="3982586"/>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Node</a:t>
            </a:r>
          </a:p>
        </p:txBody>
      </p:sp>
      <p:sp>
        <p:nvSpPr>
          <p:cNvPr id="10" name="Retângulo 16">
            <a:extLst>
              <a:ext uri="{FF2B5EF4-FFF2-40B4-BE49-F238E27FC236}">
                <a16:creationId xmlns="" xmlns:a16="http://schemas.microsoft.com/office/drawing/2014/main" id="{65A9A069-F034-442C-AFD0-FC5CF52A0A82}"/>
              </a:ext>
            </a:extLst>
          </p:cNvPr>
          <p:cNvSpPr/>
          <p:nvPr/>
        </p:nvSpPr>
        <p:spPr>
          <a:xfrm>
            <a:off x="8055952" y="4739506"/>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Node</a:t>
            </a:r>
          </a:p>
        </p:txBody>
      </p:sp>
      <p:sp>
        <p:nvSpPr>
          <p:cNvPr id="11" name="Retângulo 17">
            <a:extLst>
              <a:ext uri="{FF2B5EF4-FFF2-40B4-BE49-F238E27FC236}">
                <a16:creationId xmlns="" xmlns:a16="http://schemas.microsoft.com/office/drawing/2014/main" id="{7789B6A6-5112-4FD9-B57B-7D76C91F1309}"/>
              </a:ext>
            </a:extLst>
          </p:cNvPr>
          <p:cNvSpPr/>
          <p:nvPr/>
        </p:nvSpPr>
        <p:spPr>
          <a:xfrm>
            <a:off x="9508832" y="4739506"/>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Node</a:t>
            </a:r>
          </a:p>
        </p:txBody>
      </p:sp>
      <p:cxnSp>
        <p:nvCxnSpPr>
          <p:cNvPr id="12" name="Conector reto 19">
            <a:extLst>
              <a:ext uri="{FF2B5EF4-FFF2-40B4-BE49-F238E27FC236}">
                <a16:creationId xmlns="" xmlns:a16="http://schemas.microsoft.com/office/drawing/2014/main" id="{B591FA87-191A-4022-B945-C89145D74924}"/>
              </a:ext>
            </a:extLst>
          </p:cNvPr>
          <p:cNvCxnSpPr>
            <a:endCxn id="15" idx="0"/>
          </p:cNvCxnSpPr>
          <p:nvPr/>
        </p:nvCxnSpPr>
        <p:spPr>
          <a:xfrm flipH="1">
            <a:off x="7490167" y="2910706"/>
            <a:ext cx="687705" cy="287655"/>
          </a:xfrm>
          <a:prstGeom prst="line">
            <a:avLst/>
          </a:prstGeom>
        </p:spPr>
        <p:style>
          <a:lnRef idx="2">
            <a:schemeClr val="dk1"/>
          </a:lnRef>
          <a:fillRef idx="0">
            <a:schemeClr val="dk1"/>
          </a:fillRef>
          <a:effectRef idx="1">
            <a:schemeClr val="dk1"/>
          </a:effectRef>
          <a:fontRef idx="minor">
            <a:schemeClr val="tx1"/>
          </a:fontRef>
        </p:style>
      </p:cxnSp>
      <p:cxnSp>
        <p:nvCxnSpPr>
          <p:cNvPr id="13" name="Conector reto 21">
            <a:extLst>
              <a:ext uri="{FF2B5EF4-FFF2-40B4-BE49-F238E27FC236}">
                <a16:creationId xmlns="" xmlns:a16="http://schemas.microsoft.com/office/drawing/2014/main" id="{5D0172A5-BC47-432D-9D48-061E3E6A634A}"/>
              </a:ext>
            </a:extLst>
          </p:cNvPr>
          <p:cNvCxnSpPr>
            <a:endCxn id="7" idx="0"/>
          </p:cNvCxnSpPr>
          <p:nvPr/>
        </p:nvCxnSpPr>
        <p:spPr>
          <a:xfrm>
            <a:off x="9386912" y="2910706"/>
            <a:ext cx="609600" cy="251460"/>
          </a:xfrm>
          <a:prstGeom prst="line">
            <a:avLst/>
          </a:prstGeom>
        </p:spPr>
        <p:style>
          <a:lnRef idx="2">
            <a:schemeClr val="dk1"/>
          </a:lnRef>
          <a:fillRef idx="0">
            <a:schemeClr val="dk1"/>
          </a:fillRef>
          <a:effectRef idx="1">
            <a:schemeClr val="dk1"/>
          </a:effectRef>
          <a:fontRef idx="minor">
            <a:schemeClr val="tx1"/>
          </a:fontRef>
        </p:style>
      </p:cxnSp>
      <p:cxnSp>
        <p:nvCxnSpPr>
          <p:cNvPr id="14" name="Conector reto 25">
            <a:extLst>
              <a:ext uri="{FF2B5EF4-FFF2-40B4-BE49-F238E27FC236}">
                <a16:creationId xmlns="" xmlns:a16="http://schemas.microsoft.com/office/drawing/2014/main" id="{03F9312D-3BE6-4E53-842B-18B830D74FB9}"/>
              </a:ext>
            </a:extLst>
          </p:cNvPr>
          <p:cNvCxnSpPr>
            <a:stCxn id="15" idx="3"/>
            <a:endCxn id="8" idx="0"/>
          </p:cNvCxnSpPr>
          <p:nvPr/>
        </p:nvCxnSpPr>
        <p:spPr>
          <a:xfrm flipH="1">
            <a:off x="6415112" y="3653646"/>
            <a:ext cx="703721" cy="323860"/>
          </a:xfrm>
          <a:prstGeom prst="line">
            <a:avLst/>
          </a:prstGeom>
        </p:spPr>
        <p:style>
          <a:lnRef idx="2">
            <a:schemeClr val="dk1"/>
          </a:lnRef>
          <a:fillRef idx="0">
            <a:schemeClr val="dk1"/>
          </a:fillRef>
          <a:effectRef idx="1">
            <a:schemeClr val="dk1"/>
          </a:effectRef>
          <a:fontRef idx="minor">
            <a:schemeClr val="tx1"/>
          </a:fontRef>
        </p:style>
      </p:cxnSp>
      <p:sp>
        <p:nvSpPr>
          <p:cNvPr id="15" name="Elipse 27">
            <a:extLst>
              <a:ext uri="{FF2B5EF4-FFF2-40B4-BE49-F238E27FC236}">
                <a16:creationId xmlns="" xmlns:a16="http://schemas.microsoft.com/office/drawing/2014/main" id="{A690CE18-DE96-4644-A210-9D1F41A376AA}"/>
              </a:ext>
            </a:extLst>
          </p:cNvPr>
          <p:cNvSpPr/>
          <p:nvPr/>
        </p:nvSpPr>
        <p:spPr>
          <a:xfrm>
            <a:off x="6965022" y="3198361"/>
            <a:ext cx="1050290" cy="533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BR" dirty="0"/>
              <a:t>Hub</a:t>
            </a:r>
          </a:p>
        </p:txBody>
      </p:sp>
      <p:cxnSp>
        <p:nvCxnSpPr>
          <p:cNvPr id="16" name="Conector reto 30">
            <a:extLst>
              <a:ext uri="{FF2B5EF4-FFF2-40B4-BE49-F238E27FC236}">
                <a16:creationId xmlns="" xmlns:a16="http://schemas.microsoft.com/office/drawing/2014/main" id="{754CA6E3-A7D9-4658-9000-84847EB1B0EF}"/>
              </a:ext>
            </a:extLst>
          </p:cNvPr>
          <p:cNvCxnSpPr>
            <a:stCxn id="15" idx="4"/>
            <a:endCxn id="9" idx="0"/>
          </p:cNvCxnSpPr>
          <p:nvPr/>
        </p:nvCxnSpPr>
        <p:spPr>
          <a:xfrm>
            <a:off x="7490167" y="3731761"/>
            <a:ext cx="67945" cy="250825"/>
          </a:xfrm>
          <a:prstGeom prst="line">
            <a:avLst/>
          </a:prstGeom>
        </p:spPr>
        <p:style>
          <a:lnRef idx="2">
            <a:schemeClr val="dk1"/>
          </a:lnRef>
          <a:fillRef idx="0">
            <a:schemeClr val="dk1"/>
          </a:fillRef>
          <a:effectRef idx="1">
            <a:schemeClr val="dk1"/>
          </a:effectRef>
          <a:fontRef idx="minor">
            <a:schemeClr val="tx1"/>
          </a:fontRef>
        </p:style>
      </p:cxnSp>
      <p:cxnSp>
        <p:nvCxnSpPr>
          <p:cNvPr id="17" name="Conector reto 33">
            <a:extLst>
              <a:ext uri="{FF2B5EF4-FFF2-40B4-BE49-F238E27FC236}">
                <a16:creationId xmlns="" xmlns:a16="http://schemas.microsoft.com/office/drawing/2014/main" id="{D9C96DD4-72E8-47F5-8F3B-F6693C0DCEE3}"/>
              </a:ext>
            </a:extLst>
          </p:cNvPr>
          <p:cNvCxnSpPr>
            <a:stCxn id="15" idx="5"/>
            <a:endCxn id="18" idx="1"/>
          </p:cNvCxnSpPr>
          <p:nvPr/>
        </p:nvCxnSpPr>
        <p:spPr>
          <a:xfrm>
            <a:off x="7861501" y="3653646"/>
            <a:ext cx="1004781" cy="357525"/>
          </a:xfrm>
          <a:prstGeom prst="line">
            <a:avLst/>
          </a:prstGeom>
        </p:spPr>
        <p:style>
          <a:lnRef idx="2">
            <a:schemeClr val="dk1"/>
          </a:lnRef>
          <a:fillRef idx="0">
            <a:schemeClr val="dk1"/>
          </a:fillRef>
          <a:effectRef idx="1">
            <a:schemeClr val="dk1"/>
          </a:effectRef>
          <a:fontRef idx="minor">
            <a:schemeClr val="tx1"/>
          </a:fontRef>
        </p:style>
      </p:cxnSp>
      <p:sp>
        <p:nvSpPr>
          <p:cNvPr id="18" name="Elipse 41">
            <a:extLst>
              <a:ext uri="{FF2B5EF4-FFF2-40B4-BE49-F238E27FC236}">
                <a16:creationId xmlns="" xmlns:a16="http://schemas.microsoft.com/office/drawing/2014/main" id="{C5C9E428-6510-448E-9A77-BB9300501373}"/>
              </a:ext>
            </a:extLst>
          </p:cNvPr>
          <p:cNvSpPr/>
          <p:nvPr/>
        </p:nvSpPr>
        <p:spPr>
          <a:xfrm>
            <a:off x="8712471" y="3933056"/>
            <a:ext cx="1050290" cy="533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BR" dirty="0"/>
              <a:t>Hub</a:t>
            </a:r>
          </a:p>
        </p:txBody>
      </p:sp>
      <p:cxnSp>
        <p:nvCxnSpPr>
          <p:cNvPr id="19" name="Conector reto 44">
            <a:extLst>
              <a:ext uri="{FF2B5EF4-FFF2-40B4-BE49-F238E27FC236}">
                <a16:creationId xmlns="" xmlns:a16="http://schemas.microsoft.com/office/drawing/2014/main" id="{4E841E6D-EE0F-4725-B510-7F7AA0B9696F}"/>
              </a:ext>
            </a:extLst>
          </p:cNvPr>
          <p:cNvCxnSpPr>
            <a:stCxn id="18" idx="3"/>
            <a:endCxn id="10" idx="0"/>
          </p:cNvCxnSpPr>
          <p:nvPr/>
        </p:nvCxnSpPr>
        <p:spPr>
          <a:xfrm flipH="1">
            <a:off x="8513152" y="4388341"/>
            <a:ext cx="353130" cy="351165"/>
          </a:xfrm>
          <a:prstGeom prst="line">
            <a:avLst/>
          </a:prstGeom>
        </p:spPr>
        <p:style>
          <a:lnRef idx="2">
            <a:schemeClr val="dk1"/>
          </a:lnRef>
          <a:fillRef idx="0">
            <a:schemeClr val="dk1"/>
          </a:fillRef>
          <a:effectRef idx="1">
            <a:schemeClr val="dk1"/>
          </a:effectRef>
          <a:fontRef idx="minor">
            <a:schemeClr val="tx1"/>
          </a:fontRef>
        </p:style>
      </p:cxnSp>
      <p:cxnSp>
        <p:nvCxnSpPr>
          <p:cNvPr id="20" name="Conector reto 47">
            <a:extLst>
              <a:ext uri="{FF2B5EF4-FFF2-40B4-BE49-F238E27FC236}">
                <a16:creationId xmlns="" xmlns:a16="http://schemas.microsoft.com/office/drawing/2014/main" id="{E04FF582-39B5-441E-8BBE-929227B52276}"/>
              </a:ext>
            </a:extLst>
          </p:cNvPr>
          <p:cNvCxnSpPr>
            <a:stCxn id="18" idx="5"/>
            <a:endCxn id="11" idx="0"/>
          </p:cNvCxnSpPr>
          <p:nvPr/>
        </p:nvCxnSpPr>
        <p:spPr>
          <a:xfrm>
            <a:off x="9608950" y="4388341"/>
            <a:ext cx="357082" cy="351165"/>
          </a:xfrm>
          <a:prstGeom prst="line">
            <a:avLst/>
          </a:prstGeom>
        </p:spPr>
        <p:style>
          <a:lnRef idx="2">
            <a:schemeClr val="dk1"/>
          </a:lnRef>
          <a:fillRef idx="0">
            <a:schemeClr val="dk1"/>
          </a:fillRef>
          <a:effectRef idx="1">
            <a:schemeClr val="dk1"/>
          </a:effectRef>
          <a:fontRef idx="minor">
            <a:schemeClr val="tx1"/>
          </a:fontRef>
        </p:style>
      </p:cxnSp>
      <p:sp>
        <p:nvSpPr>
          <p:cNvPr id="21" name="Content Placeholder 3">
            <a:extLst>
              <a:ext uri="{FF2B5EF4-FFF2-40B4-BE49-F238E27FC236}">
                <a16:creationId xmlns="" xmlns:a16="http://schemas.microsoft.com/office/drawing/2014/main" id="{ECCDF15B-22B7-4E78-A7A6-5C6B70835609}"/>
              </a:ext>
            </a:extLst>
          </p:cNvPr>
          <p:cNvSpPr txBox="1">
            <a:spLocks/>
          </p:cNvSpPr>
          <p:nvPr/>
        </p:nvSpPr>
        <p:spPr>
          <a:xfrm>
            <a:off x="10730009" y="2119534"/>
            <a:ext cx="875737" cy="369332"/>
          </a:xfrm>
          <a:prstGeom prst="rect">
            <a:avLst/>
          </a:prstGeom>
          <a:ln>
            <a:noFill/>
          </a:ln>
        </p:spPr>
        <p:txBody>
          <a:bodyPr vert="horz" wrap="square" lIns="0" tIns="0" rIns="0" bIns="0" rtlCol="0">
            <a:spAutoFit/>
          </a:bodyPr>
          <a:lstStyle>
            <a:lvl1pPr marL="177800" indent="-177800" algn="l" defTabSz="914400" rtl="0" eaLnBrk="1" latinLnBrk="0" hangingPunct="1">
              <a:lnSpc>
                <a:spcPct val="120000"/>
              </a:lnSpc>
              <a:spcBef>
                <a:spcPts val="0"/>
              </a:spcBef>
              <a:spcAft>
                <a:spcPts val="1800"/>
              </a:spcAft>
              <a:buClr>
                <a:schemeClr val="tx2"/>
              </a:buClr>
              <a:buFont typeface="Wingdings" panose="05000000000000000000" pitchFamily="2" charset="2"/>
              <a:buChar char="§"/>
              <a:tabLst>
                <a:tab pos="7177088" algn="r"/>
              </a:tabLst>
              <a:defRPr kumimoji="1" sz="2000" b="1" kern="1200">
                <a:solidFill>
                  <a:schemeClr val="tx1"/>
                </a:solidFill>
                <a:latin typeface="+mn-lt"/>
                <a:ea typeface="+mn-ea"/>
                <a:cs typeface="+mn-cs"/>
              </a:defRPr>
            </a:lvl1pPr>
            <a:lvl2pPr marL="1778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2pPr>
            <a:lvl3pPr marL="3556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3pPr>
            <a:lvl4pPr marL="539750" indent="-184150"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4pPr>
            <a:lvl5pPr marL="719138" indent="-179388"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lvl="2" indent="0">
              <a:buFont typeface="Wingdings" panose="05000000000000000000" pitchFamily="2" charset="2"/>
              <a:buNone/>
            </a:pPr>
            <a:r>
              <a:rPr lang="en-US" sz="2000" dirty="0"/>
              <a:t>Tier 1</a:t>
            </a:r>
            <a:endParaRPr lang="pt-BR" sz="2000" dirty="0"/>
          </a:p>
        </p:txBody>
      </p:sp>
      <p:sp>
        <p:nvSpPr>
          <p:cNvPr id="22" name="Content Placeholder 3">
            <a:extLst>
              <a:ext uri="{FF2B5EF4-FFF2-40B4-BE49-F238E27FC236}">
                <a16:creationId xmlns="" xmlns:a16="http://schemas.microsoft.com/office/drawing/2014/main" id="{AC6A49EE-E06D-4D55-9698-5E70CA91EEEB}"/>
              </a:ext>
            </a:extLst>
          </p:cNvPr>
          <p:cNvSpPr txBox="1">
            <a:spLocks/>
          </p:cNvSpPr>
          <p:nvPr/>
        </p:nvSpPr>
        <p:spPr>
          <a:xfrm>
            <a:off x="10730009" y="3109499"/>
            <a:ext cx="875737" cy="335413"/>
          </a:xfrm>
          <a:prstGeom prst="rect">
            <a:avLst/>
          </a:prstGeom>
          <a:ln>
            <a:noFill/>
          </a:ln>
        </p:spPr>
        <p:txBody>
          <a:bodyPr vert="horz" wrap="square" lIns="0" tIns="0" rIns="0" bIns="0" rtlCol="0">
            <a:spAutoFit/>
          </a:bodyPr>
          <a:lstStyle>
            <a:lvl1pPr marL="177800" indent="-177800" algn="l" defTabSz="914400" rtl="0" eaLnBrk="1" latinLnBrk="0" hangingPunct="1">
              <a:lnSpc>
                <a:spcPct val="120000"/>
              </a:lnSpc>
              <a:spcBef>
                <a:spcPts val="0"/>
              </a:spcBef>
              <a:spcAft>
                <a:spcPts val="1800"/>
              </a:spcAft>
              <a:buClr>
                <a:schemeClr val="tx2"/>
              </a:buClr>
              <a:buFont typeface="Wingdings" panose="05000000000000000000" pitchFamily="2" charset="2"/>
              <a:buChar char="§"/>
              <a:tabLst>
                <a:tab pos="7177088" algn="r"/>
              </a:tabLst>
              <a:defRPr kumimoji="1" sz="2000" b="1" kern="1200">
                <a:solidFill>
                  <a:schemeClr val="tx1"/>
                </a:solidFill>
                <a:latin typeface="+mn-lt"/>
                <a:ea typeface="+mn-ea"/>
                <a:cs typeface="+mn-cs"/>
              </a:defRPr>
            </a:lvl1pPr>
            <a:lvl2pPr marL="1778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2pPr>
            <a:lvl3pPr marL="3556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3pPr>
            <a:lvl4pPr marL="539750" indent="-184150"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4pPr>
            <a:lvl5pPr marL="719138" indent="-179388"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lvl="2" indent="0">
              <a:buFont typeface="Wingdings" panose="05000000000000000000" pitchFamily="2" charset="2"/>
              <a:buNone/>
            </a:pPr>
            <a:r>
              <a:rPr lang="en-US" sz="2000" dirty="0"/>
              <a:t>Tier 2</a:t>
            </a:r>
            <a:endParaRPr lang="pt-BR" sz="2000" dirty="0"/>
          </a:p>
        </p:txBody>
      </p:sp>
      <p:sp>
        <p:nvSpPr>
          <p:cNvPr id="23" name="Content Placeholder 3">
            <a:extLst>
              <a:ext uri="{FF2B5EF4-FFF2-40B4-BE49-F238E27FC236}">
                <a16:creationId xmlns="" xmlns:a16="http://schemas.microsoft.com/office/drawing/2014/main" id="{8016BEE2-58B5-4F51-AFB4-6CAEA8CF62CE}"/>
              </a:ext>
            </a:extLst>
          </p:cNvPr>
          <p:cNvSpPr txBox="1">
            <a:spLocks/>
          </p:cNvSpPr>
          <p:nvPr/>
        </p:nvSpPr>
        <p:spPr>
          <a:xfrm>
            <a:off x="10730008" y="4019009"/>
            <a:ext cx="875737" cy="335413"/>
          </a:xfrm>
          <a:prstGeom prst="rect">
            <a:avLst/>
          </a:prstGeom>
          <a:ln>
            <a:noFill/>
          </a:ln>
        </p:spPr>
        <p:txBody>
          <a:bodyPr vert="horz" wrap="square" lIns="0" tIns="0" rIns="0" bIns="0" rtlCol="0">
            <a:spAutoFit/>
          </a:bodyPr>
          <a:lstStyle>
            <a:lvl1pPr marL="177800" indent="-177800" algn="l" defTabSz="914400" rtl="0" eaLnBrk="1" latinLnBrk="0" hangingPunct="1">
              <a:lnSpc>
                <a:spcPct val="120000"/>
              </a:lnSpc>
              <a:spcBef>
                <a:spcPts val="0"/>
              </a:spcBef>
              <a:spcAft>
                <a:spcPts val="1800"/>
              </a:spcAft>
              <a:buClr>
                <a:schemeClr val="tx2"/>
              </a:buClr>
              <a:buFont typeface="Wingdings" panose="05000000000000000000" pitchFamily="2" charset="2"/>
              <a:buChar char="§"/>
              <a:tabLst>
                <a:tab pos="7177088" algn="r"/>
              </a:tabLst>
              <a:defRPr kumimoji="1" sz="2000" b="1" kern="1200">
                <a:solidFill>
                  <a:schemeClr val="tx1"/>
                </a:solidFill>
                <a:latin typeface="+mn-lt"/>
                <a:ea typeface="+mn-ea"/>
                <a:cs typeface="+mn-cs"/>
              </a:defRPr>
            </a:lvl1pPr>
            <a:lvl2pPr marL="1778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2pPr>
            <a:lvl3pPr marL="3556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3pPr>
            <a:lvl4pPr marL="539750" indent="-184150"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4pPr>
            <a:lvl5pPr marL="719138" indent="-179388"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lvl="2" indent="0">
              <a:buFont typeface="Wingdings" panose="05000000000000000000" pitchFamily="2" charset="2"/>
              <a:buNone/>
            </a:pPr>
            <a:r>
              <a:rPr lang="en-US" sz="2000" dirty="0"/>
              <a:t>Tier 3</a:t>
            </a:r>
            <a:endParaRPr lang="pt-BR" sz="2000" dirty="0"/>
          </a:p>
        </p:txBody>
      </p:sp>
      <p:sp>
        <p:nvSpPr>
          <p:cNvPr id="24" name="Content Placeholder 3">
            <a:extLst>
              <a:ext uri="{FF2B5EF4-FFF2-40B4-BE49-F238E27FC236}">
                <a16:creationId xmlns="" xmlns:a16="http://schemas.microsoft.com/office/drawing/2014/main" id="{1A3E99DF-1C13-4A49-8572-2E4F3BC5425D}"/>
              </a:ext>
            </a:extLst>
          </p:cNvPr>
          <p:cNvSpPr txBox="1">
            <a:spLocks/>
          </p:cNvSpPr>
          <p:nvPr/>
        </p:nvSpPr>
        <p:spPr>
          <a:xfrm>
            <a:off x="10730009" y="4821540"/>
            <a:ext cx="875737" cy="335413"/>
          </a:xfrm>
          <a:prstGeom prst="rect">
            <a:avLst/>
          </a:prstGeom>
          <a:ln>
            <a:noFill/>
          </a:ln>
        </p:spPr>
        <p:txBody>
          <a:bodyPr vert="horz" wrap="square" lIns="0" tIns="0" rIns="0" bIns="0" rtlCol="0">
            <a:spAutoFit/>
          </a:bodyPr>
          <a:lstStyle>
            <a:lvl1pPr marL="177800" indent="-177800" algn="l" defTabSz="914400" rtl="0" eaLnBrk="1" latinLnBrk="0" hangingPunct="1">
              <a:lnSpc>
                <a:spcPct val="120000"/>
              </a:lnSpc>
              <a:spcBef>
                <a:spcPts val="0"/>
              </a:spcBef>
              <a:spcAft>
                <a:spcPts val="1800"/>
              </a:spcAft>
              <a:buClr>
                <a:schemeClr val="tx2"/>
              </a:buClr>
              <a:buFont typeface="Wingdings" panose="05000000000000000000" pitchFamily="2" charset="2"/>
              <a:buChar char="§"/>
              <a:tabLst>
                <a:tab pos="7177088" algn="r"/>
              </a:tabLst>
              <a:defRPr kumimoji="1" sz="2000" b="1" kern="1200">
                <a:solidFill>
                  <a:schemeClr val="tx1"/>
                </a:solidFill>
                <a:latin typeface="+mn-lt"/>
                <a:ea typeface="+mn-ea"/>
                <a:cs typeface="+mn-cs"/>
              </a:defRPr>
            </a:lvl1pPr>
            <a:lvl2pPr marL="1778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2pPr>
            <a:lvl3pPr marL="3556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3pPr>
            <a:lvl4pPr marL="539750" indent="-184150"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4pPr>
            <a:lvl5pPr marL="719138" indent="-179388"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lvl="2" indent="0">
              <a:buFont typeface="Wingdings" panose="05000000000000000000" pitchFamily="2" charset="2"/>
              <a:buNone/>
            </a:pPr>
            <a:r>
              <a:rPr lang="en-US" sz="2000" dirty="0"/>
              <a:t>Tier 4</a:t>
            </a:r>
            <a:endParaRPr lang="pt-BR" sz="2000" dirty="0"/>
          </a:p>
        </p:txBody>
      </p:sp>
      <p:sp>
        <p:nvSpPr>
          <p:cNvPr id="25" name="TextBox 24">
            <a:extLst>
              <a:ext uri="{FF2B5EF4-FFF2-40B4-BE49-F238E27FC236}">
                <a16:creationId xmlns="" xmlns:a16="http://schemas.microsoft.com/office/drawing/2014/main" id="{937AF2E6-C34B-402F-9454-2D1BA129E228}"/>
              </a:ext>
            </a:extLst>
          </p:cNvPr>
          <p:cNvSpPr txBox="1"/>
          <p:nvPr/>
        </p:nvSpPr>
        <p:spPr>
          <a:xfrm>
            <a:off x="10344472" y="5986320"/>
            <a:ext cx="1428340" cy="307777"/>
          </a:xfrm>
          <a:prstGeom prst="rect">
            <a:avLst/>
          </a:prstGeom>
          <a:noFill/>
        </p:spPr>
        <p:txBody>
          <a:bodyPr wrap="none" rtlCol="0">
            <a:spAutoFit/>
          </a:bodyPr>
          <a:lstStyle/>
          <a:p>
            <a:r>
              <a:rPr lang="en-US" sz="1400" dirty="0"/>
              <a:t>source: Authors</a:t>
            </a:r>
            <a:endParaRPr lang="pt-BR" sz="1400" dirty="0"/>
          </a:p>
        </p:txBody>
      </p:sp>
    </p:spTree>
    <p:extLst>
      <p:ext uri="{BB962C8B-B14F-4D97-AF65-F5344CB8AC3E}">
        <p14:creationId xmlns:p14="http://schemas.microsoft.com/office/powerpoint/2010/main" val="3035923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a:t>12 Week COURSE OUTLINE (2/2)</a:t>
            </a:r>
            <a:endParaRPr kumimoji="1" lang="en-US" dirty="0"/>
          </a:p>
        </p:txBody>
      </p:sp>
      <p:sp>
        <p:nvSpPr>
          <p:cNvPr id="4" name="テキスト プレースホルダー 3"/>
          <p:cNvSpPr>
            <a:spLocks noGrp="1"/>
          </p:cNvSpPr>
          <p:nvPr>
            <p:ph type="body" sz="quarter" idx="14"/>
          </p:nvPr>
        </p:nvSpPr>
        <p:spPr>
          <a:xfrm>
            <a:off x="467999" y="1424991"/>
            <a:ext cx="5436506" cy="5093702"/>
          </a:xfrm>
        </p:spPr>
        <p:txBody>
          <a:bodyPr/>
          <a:lstStyle/>
          <a:p>
            <a:pPr marL="342900" lvl="1" indent="-342900">
              <a:lnSpc>
                <a:spcPct val="100000"/>
              </a:lnSpc>
              <a:spcAft>
                <a:spcPts val="600"/>
              </a:spcAft>
              <a:buFont typeface="+mj-lt"/>
              <a:buAutoNum type="arabicParenR" startAt="7"/>
            </a:pPr>
            <a:r>
              <a:rPr lang="en-US" dirty="0"/>
              <a:t>Analog Interfacing</a:t>
            </a:r>
          </a:p>
          <a:p>
            <a:pPr lvl="2">
              <a:lnSpc>
                <a:spcPct val="100000"/>
              </a:lnSpc>
              <a:spcAft>
                <a:spcPts val="600"/>
              </a:spcAft>
            </a:pPr>
            <a:r>
              <a:rPr lang="en-US" dirty="0"/>
              <a:t>ADC / DAC</a:t>
            </a:r>
          </a:p>
          <a:p>
            <a:pPr marL="342900" lvl="1" indent="-342900">
              <a:lnSpc>
                <a:spcPct val="100000"/>
              </a:lnSpc>
              <a:spcAft>
                <a:spcPts val="600"/>
              </a:spcAft>
              <a:buFont typeface="+mj-lt"/>
              <a:buAutoNum type="arabicParenR" startAt="7"/>
            </a:pPr>
            <a:r>
              <a:rPr lang="en-US" dirty="0"/>
              <a:t>Serial Communication</a:t>
            </a:r>
          </a:p>
          <a:p>
            <a:pPr lvl="2">
              <a:lnSpc>
                <a:spcPct val="100000"/>
              </a:lnSpc>
              <a:spcAft>
                <a:spcPts val="600"/>
              </a:spcAft>
            </a:pPr>
            <a:r>
              <a:rPr lang="en-US" dirty="0"/>
              <a:t>UART</a:t>
            </a:r>
          </a:p>
          <a:p>
            <a:pPr lvl="2">
              <a:lnSpc>
                <a:spcPct val="100000"/>
              </a:lnSpc>
              <a:spcAft>
                <a:spcPts val="600"/>
              </a:spcAft>
            </a:pPr>
            <a:r>
              <a:rPr lang="en-US" dirty="0"/>
              <a:t>SPI</a:t>
            </a:r>
          </a:p>
          <a:p>
            <a:pPr lvl="2">
              <a:lnSpc>
                <a:spcPct val="100000"/>
              </a:lnSpc>
              <a:spcAft>
                <a:spcPts val="600"/>
              </a:spcAft>
            </a:pPr>
            <a:r>
              <a:rPr lang="en-US" dirty="0"/>
              <a:t>I2C</a:t>
            </a:r>
          </a:p>
          <a:p>
            <a:pPr marL="342900" lvl="1" indent="-342900">
              <a:lnSpc>
                <a:spcPct val="100000"/>
              </a:lnSpc>
              <a:spcAft>
                <a:spcPts val="600"/>
              </a:spcAft>
              <a:buFont typeface="+mj-lt"/>
              <a:buAutoNum type="arabicParenR" startAt="7"/>
            </a:pPr>
            <a:r>
              <a:rPr lang="en-US" dirty="0"/>
              <a:t>CAN</a:t>
            </a:r>
          </a:p>
          <a:p>
            <a:pPr lvl="2">
              <a:lnSpc>
                <a:spcPct val="100000"/>
              </a:lnSpc>
              <a:spcAft>
                <a:spcPts val="600"/>
              </a:spcAft>
            </a:pPr>
            <a:r>
              <a:rPr lang="en-US" dirty="0"/>
              <a:t>Physical interface</a:t>
            </a:r>
          </a:p>
          <a:p>
            <a:pPr lvl="2">
              <a:lnSpc>
                <a:spcPct val="100000"/>
              </a:lnSpc>
              <a:spcAft>
                <a:spcPts val="600"/>
              </a:spcAft>
            </a:pPr>
            <a:r>
              <a:rPr lang="en-US" dirty="0"/>
              <a:t>Stack</a:t>
            </a:r>
          </a:p>
          <a:p>
            <a:pPr marL="342900" lvl="1" indent="-342900">
              <a:lnSpc>
                <a:spcPct val="100000"/>
              </a:lnSpc>
              <a:spcAft>
                <a:spcPts val="600"/>
              </a:spcAft>
              <a:buFont typeface="+mj-lt"/>
              <a:buAutoNum type="arabicParenR" startAt="10"/>
            </a:pPr>
            <a:r>
              <a:rPr lang="en-US" dirty="0"/>
              <a:t>USB</a:t>
            </a:r>
          </a:p>
          <a:p>
            <a:pPr lvl="2">
              <a:lnSpc>
                <a:spcPct val="100000"/>
              </a:lnSpc>
              <a:spcAft>
                <a:spcPts val="600"/>
              </a:spcAft>
            </a:pPr>
            <a:r>
              <a:rPr lang="en-US" dirty="0"/>
              <a:t>Physical interface</a:t>
            </a:r>
          </a:p>
          <a:p>
            <a:pPr lvl="2">
              <a:lnSpc>
                <a:spcPct val="100000"/>
              </a:lnSpc>
              <a:spcAft>
                <a:spcPts val="600"/>
              </a:spcAft>
            </a:pPr>
            <a:r>
              <a:rPr lang="en-US" dirty="0"/>
              <a:t>Stack</a:t>
            </a:r>
          </a:p>
          <a:p>
            <a:pPr marL="342900" lvl="1" indent="-342900">
              <a:lnSpc>
                <a:spcPct val="100000"/>
              </a:lnSpc>
              <a:spcAft>
                <a:spcPts val="600"/>
              </a:spcAft>
              <a:buFont typeface="+mj-lt"/>
              <a:buAutoNum type="arabicParenR" startAt="10"/>
            </a:pPr>
            <a:r>
              <a:rPr lang="en-US" dirty="0"/>
              <a:t>Ethernet</a:t>
            </a:r>
          </a:p>
          <a:p>
            <a:pPr lvl="2">
              <a:lnSpc>
                <a:spcPct val="100000"/>
              </a:lnSpc>
              <a:spcAft>
                <a:spcPts val="600"/>
              </a:spcAft>
            </a:pPr>
            <a:r>
              <a:rPr lang="en-US" dirty="0"/>
              <a:t>Physical interface</a:t>
            </a:r>
          </a:p>
          <a:p>
            <a:pPr lvl="2">
              <a:lnSpc>
                <a:spcPct val="100000"/>
              </a:lnSpc>
              <a:spcAft>
                <a:spcPts val="600"/>
              </a:spcAft>
            </a:pPr>
            <a:r>
              <a:rPr lang="en-US" dirty="0"/>
              <a:t>Stack</a:t>
            </a:r>
          </a:p>
          <a:p>
            <a:pPr lvl="1">
              <a:lnSpc>
                <a:spcPct val="100000"/>
              </a:lnSpc>
            </a:pPr>
            <a:endParaRPr lang="en-US" dirty="0"/>
          </a:p>
        </p:txBody>
      </p:sp>
      <p:sp>
        <p:nvSpPr>
          <p:cNvPr id="5" name="テキスト プレースホルダー 4"/>
          <p:cNvSpPr>
            <a:spLocks noGrp="1"/>
          </p:cNvSpPr>
          <p:nvPr>
            <p:ph type="body" sz="quarter" idx="15"/>
          </p:nvPr>
        </p:nvSpPr>
        <p:spPr>
          <a:xfrm>
            <a:off x="6276068" y="1424991"/>
            <a:ext cx="5436506" cy="4124206"/>
          </a:xfrm>
        </p:spPr>
        <p:txBody>
          <a:bodyPr/>
          <a:lstStyle/>
          <a:p>
            <a:pPr marL="342900" lvl="1" indent="-342900">
              <a:lnSpc>
                <a:spcPct val="100000"/>
              </a:lnSpc>
              <a:spcAft>
                <a:spcPts val="600"/>
              </a:spcAft>
              <a:buFont typeface="+mj-lt"/>
              <a:buAutoNum type="arabicParenR" startAt="12"/>
            </a:pPr>
            <a:r>
              <a:rPr kumimoji="1" lang="en-US" dirty="0"/>
              <a:t>Software Development</a:t>
            </a:r>
          </a:p>
          <a:p>
            <a:pPr lvl="2">
              <a:lnSpc>
                <a:spcPct val="100000"/>
              </a:lnSpc>
              <a:spcAft>
                <a:spcPts val="600"/>
              </a:spcAft>
            </a:pPr>
            <a:r>
              <a:rPr kumimoji="1" lang="en-US" dirty="0"/>
              <a:t>Software Process</a:t>
            </a:r>
          </a:p>
          <a:p>
            <a:pPr lvl="2">
              <a:lnSpc>
                <a:spcPct val="100000"/>
              </a:lnSpc>
              <a:spcAft>
                <a:spcPts val="600"/>
              </a:spcAft>
            </a:pPr>
            <a:r>
              <a:rPr lang="en-US" dirty="0"/>
              <a:t>UML Class Diagram</a:t>
            </a:r>
          </a:p>
          <a:p>
            <a:pPr lvl="2">
              <a:lnSpc>
                <a:spcPct val="100000"/>
              </a:lnSpc>
              <a:spcAft>
                <a:spcPts val="600"/>
              </a:spcAft>
            </a:pPr>
            <a:r>
              <a:rPr lang="en-US" dirty="0"/>
              <a:t>UML State Machine Diagram</a:t>
            </a:r>
          </a:p>
          <a:p>
            <a:pPr marL="342900" lvl="1" indent="-342900">
              <a:lnSpc>
                <a:spcPct val="100000"/>
              </a:lnSpc>
              <a:spcAft>
                <a:spcPts val="600"/>
              </a:spcAft>
              <a:buFont typeface="+mj-lt"/>
              <a:buAutoNum type="arabicParenR" startAt="12"/>
            </a:pPr>
            <a:r>
              <a:rPr kumimoji="1" lang="en-US" dirty="0"/>
              <a:t>Concurrent Programming</a:t>
            </a:r>
          </a:p>
          <a:p>
            <a:pPr lvl="2">
              <a:lnSpc>
                <a:spcPct val="100000"/>
              </a:lnSpc>
              <a:spcAft>
                <a:spcPts val="600"/>
              </a:spcAft>
            </a:pPr>
            <a:r>
              <a:rPr lang="en-US" dirty="0"/>
              <a:t>Tasks / Context Switching, Scheduling</a:t>
            </a:r>
          </a:p>
          <a:p>
            <a:pPr lvl="2">
              <a:lnSpc>
                <a:spcPct val="100000"/>
              </a:lnSpc>
              <a:spcAft>
                <a:spcPts val="600"/>
              </a:spcAft>
            </a:pPr>
            <a:r>
              <a:rPr lang="en-US" dirty="0"/>
              <a:t>Semaphores, Signals / Messages</a:t>
            </a:r>
          </a:p>
          <a:p>
            <a:pPr lvl="2">
              <a:lnSpc>
                <a:spcPct val="100000"/>
              </a:lnSpc>
              <a:spcAft>
                <a:spcPts val="600"/>
              </a:spcAft>
            </a:pPr>
            <a:r>
              <a:rPr lang="en-US" dirty="0"/>
              <a:t>Common problems to avoid: deadlock, priority inversion</a:t>
            </a:r>
          </a:p>
          <a:p>
            <a:pPr marL="342900" lvl="1" indent="-342900">
              <a:lnSpc>
                <a:spcPct val="100000"/>
              </a:lnSpc>
              <a:spcAft>
                <a:spcPts val="600"/>
              </a:spcAft>
              <a:buFont typeface="+mj-lt"/>
              <a:buAutoNum type="arabicParenR" startAt="12"/>
            </a:pPr>
            <a:r>
              <a:rPr kumimoji="1" lang="en-US" dirty="0"/>
              <a:t>RTOS</a:t>
            </a:r>
          </a:p>
          <a:p>
            <a:pPr lvl="2">
              <a:lnSpc>
                <a:spcPct val="100000"/>
              </a:lnSpc>
              <a:spcAft>
                <a:spcPts val="600"/>
              </a:spcAft>
            </a:pPr>
            <a:r>
              <a:rPr lang="en-US" dirty="0"/>
              <a:t>Thread Management</a:t>
            </a:r>
          </a:p>
          <a:p>
            <a:pPr lvl="2">
              <a:lnSpc>
                <a:spcPct val="100000"/>
              </a:lnSpc>
              <a:spcAft>
                <a:spcPts val="600"/>
              </a:spcAft>
            </a:pPr>
            <a:r>
              <a:rPr lang="en-US" dirty="0"/>
              <a:t>Inter-thread communication and synchronization</a:t>
            </a:r>
          </a:p>
          <a:p>
            <a:pPr lvl="2">
              <a:lnSpc>
                <a:spcPct val="100000"/>
              </a:lnSpc>
              <a:spcAft>
                <a:spcPts val="600"/>
              </a:spcAft>
            </a:pPr>
            <a:r>
              <a:rPr lang="en-US" dirty="0"/>
              <a:t>Timing Services</a:t>
            </a:r>
          </a:p>
          <a:p>
            <a:pPr lvl="2">
              <a:lnSpc>
                <a:spcPct val="100000"/>
              </a:lnSpc>
              <a:spcAft>
                <a:spcPts val="600"/>
              </a:spcAft>
            </a:pPr>
            <a:r>
              <a:rPr lang="en-US" dirty="0"/>
              <a:t>Memory Management </a:t>
            </a:r>
            <a:endParaRPr kumimoji="1" lang="en-US" dirty="0"/>
          </a:p>
        </p:txBody>
      </p:sp>
    </p:spTree>
    <p:extLst>
      <p:ext uri="{BB962C8B-B14F-4D97-AF65-F5344CB8AC3E}">
        <p14:creationId xmlns:p14="http://schemas.microsoft.com/office/powerpoint/2010/main" val="4020318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2. Soft wired HW</a:t>
            </a:r>
            <a:endParaRPr kumimoji="1" lang="en-US" dirty="0"/>
          </a:p>
        </p:txBody>
      </p:sp>
      <p:sp>
        <p:nvSpPr>
          <p:cNvPr id="4" name="コンテンツ プレースホルダー 3"/>
          <p:cNvSpPr>
            <a:spLocks noGrp="1"/>
          </p:cNvSpPr>
          <p:nvPr>
            <p:ph idx="1"/>
          </p:nvPr>
        </p:nvSpPr>
        <p:spPr>
          <a:xfrm>
            <a:off x="468000" y="1424991"/>
            <a:ext cx="5123944" cy="4324774"/>
          </a:xfrm>
        </p:spPr>
        <p:txBody>
          <a:bodyPr/>
          <a:lstStyle/>
          <a:p>
            <a:pPr lvl="1">
              <a:lnSpc>
                <a:spcPct val="150000"/>
              </a:lnSpc>
            </a:pPr>
            <a:r>
              <a:rPr lang="en-US" dirty="0"/>
              <a:t>In contrast to Level 1, the soft wired HW level consists </a:t>
            </a:r>
            <a:br>
              <a:rPr lang="en-US" dirty="0"/>
            </a:br>
            <a:r>
              <a:rPr lang="en-US" dirty="0"/>
              <a:t>of components whose connection is programmable, </a:t>
            </a:r>
            <a:br>
              <a:rPr lang="en-US" dirty="0"/>
            </a:br>
            <a:r>
              <a:rPr lang="en-US" dirty="0"/>
              <a:t>hence, can be modified at any time.</a:t>
            </a:r>
          </a:p>
          <a:p>
            <a:pPr lvl="1">
              <a:lnSpc>
                <a:spcPct val="150000"/>
              </a:lnSpc>
            </a:pPr>
            <a:r>
              <a:rPr lang="en-US" dirty="0"/>
              <a:t>Currently, the most common programmable devices </a:t>
            </a:r>
            <a:br>
              <a:rPr lang="en-US" dirty="0"/>
            </a:br>
            <a:r>
              <a:rPr lang="en-US" dirty="0"/>
              <a:t>are FPGAs, however, a variety of programmable logic devices (PLD) are available: FPGA, CPLD, GAL, PAL, PLA, and even ROM.</a:t>
            </a:r>
          </a:p>
          <a:p>
            <a:pPr lvl="1">
              <a:lnSpc>
                <a:spcPct val="150000"/>
              </a:lnSpc>
            </a:pPr>
            <a:endParaRPr lang="en-US" dirty="0"/>
          </a:p>
          <a:p>
            <a:pPr lvl="1">
              <a:lnSpc>
                <a:spcPct val="150000"/>
              </a:lnSpc>
            </a:pPr>
            <a:r>
              <a:rPr lang="en-US" dirty="0"/>
              <a:t>The two hardware layers (1 and 2) compose the physical part of an embedded system. The remaining layers (3 to 9) are software layers.</a:t>
            </a:r>
          </a:p>
        </p:txBody>
      </p:sp>
      <p:pic>
        <p:nvPicPr>
          <p:cNvPr id="7" name="Picture 2" descr="Image result for fpga">
            <a:extLst>
              <a:ext uri="{FF2B5EF4-FFF2-40B4-BE49-F238E27FC236}">
                <a16:creationId xmlns="" xmlns:a16="http://schemas.microsoft.com/office/drawing/2014/main" id="{FC309D80-A93A-4970-B70E-79FF1209D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152" y="645012"/>
            <a:ext cx="37338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934872"/>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USB Physical interface</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5483984" cy="4735142"/>
          </a:xfrm>
        </p:spPr>
        <p:txBody>
          <a:bodyPr/>
          <a:lstStyle/>
          <a:p>
            <a:pPr>
              <a:lnSpc>
                <a:spcPct val="150000"/>
              </a:lnSpc>
            </a:pPr>
            <a:r>
              <a:rPr lang="en-US" dirty="0"/>
              <a:t>USB 1.1 and 2.0  </a:t>
            </a:r>
            <a:r>
              <a:rPr lang="en-US" dirty="0">
                <a:sym typeface="Wingdings" panose="05000000000000000000" pitchFamily="2" charset="2"/>
              </a:rPr>
              <a:t></a:t>
            </a:r>
            <a:r>
              <a:rPr lang="en-US" dirty="0"/>
              <a:t> 4 shielded wires.</a:t>
            </a:r>
          </a:p>
          <a:p>
            <a:pPr lvl="1">
              <a:lnSpc>
                <a:spcPct val="150000"/>
              </a:lnSpc>
            </a:pPr>
            <a:r>
              <a:rPr lang="en-US" dirty="0"/>
              <a:t>2 wires for data </a:t>
            </a:r>
            <a:r>
              <a:rPr lang="en-US" dirty="0">
                <a:sym typeface="Wingdings" panose="05000000000000000000" pitchFamily="2" charset="2"/>
              </a:rPr>
              <a:t></a:t>
            </a:r>
            <a:r>
              <a:rPr lang="en-US" dirty="0"/>
              <a:t> differential</a:t>
            </a:r>
          </a:p>
          <a:p>
            <a:pPr lvl="1">
              <a:lnSpc>
                <a:spcPct val="150000"/>
              </a:lnSpc>
            </a:pPr>
            <a:r>
              <a:rPr lang="en-US" dirty="0"/>
              <a:t>2 wires for power (5 Vdc and GND)</a:t>
            </a:r>
          </a:p>
          <a:p>
            <a:pPr>
              <a:lnSpc>
                <a:spcPct val="150000"/>
              </a:lnSpc>
            </a:pPr>
            <a:r>
              <a:rPr lang="en-US" dirty="0"/>
              <a:t>Type A </a:t>
            </a:r>
            <a:r>
              <a:rPr lang="en-US" dirty="0">
                <a:sym typeface="Wingdings" panose="05000000000000000000" pitchFamily="2" charset="2"/>
              </a:rPr>
              <a:t></a:t>
            </a:r>
            <a:r>
              <a:rPr lang="en-US" dirty="0"/>
              <a:t> host.</a:t>
            </a:r>
          </a:p>
          <a:p>
            <a:pPr>
              <a:lnSpc>
                <a:spcPct val="150000"/>
              </a:lnSpc>
            </a:pPr>
            <a:r>
              <a:rPr lang="en-US" dirty="0"/>
              <a:t>Type B </a:t>
            </a:r>
            <a:r>
              <a:rPr lang="en-US" dirty="0">
                <a:sym typeface="Wingdings" panose="05000000000000000000" pitchFamily="2" charset="2"/>
              </a:rPr>
              <a:t></a:t>
            </a:r>
            <a:r>
              <a:rPr lang="en-US" dirty="0"/>
              <a:t> device.</a:t>
            </a:r>
          </a:p>
          <a:p>
            <a:pPr>
              <a:lnSpc>
                <a:spcPct val="150000"/>
              </a:lnSpc>
            </a:pPr>
            <a:r>
              <a:rPr lang="en-US" dirty="0"/>
              <a:t>Mini and Micro variations use the same electrical interface in smaller form factors.</a:t>
            </a:r>
          </a:p>
          <a:p>
            <a:pPr>
              <a:lnSpc>
                <a:spcPct val="150000"/>
              </a:lnSpc>
            </a:pPr>
            <a:r>
              <a:rPr lang="en-US" dirty="0"/>
              <a:t>OTG </a:t>
            </a:r>
            <a:r>
              <a:rPr lang="en-US" dirty="0">
                <a:sym typeface="Wingdings" panose="05000000000000000000" pitchFamily="2" charset="2"/>
              </a:rPr>
              <a:t></a:t>
            </a:r>
            <a:r>
              <a:rPr lang="en-US" dirty="0"/>
              <a:t> extra pin to identify the role of the device (A or B). The receptacle is called Micro-AB and accepts both Micro-A and Micro-B connectors.</a:t>
            </a:r>
          </a:p>
          <a:p>
            <a:pPr>
              <a:lnSpc>
                <a:spcPct val="150000"/>
              </a:lnSpc>
            </a:pPr>
            <a:r>
              <a:rPr lang="en-US" dirty="0"/>
              <a:t>USB 3.0 </a:t>
            </a:r>
            <a:r>
              <a:rPr lang="en-US" dirty="0">
                <a:sym typeface="Wingdings" panose="05000000000000000000" pitchFamily="2" charset="2"/>
              </a:rPr>
              <a:t></a:t>
            </a:r>
            <a:r>
              <a:rPr lang="en-US" dirty="0"/>
              <a:t> 5 extra wires.</a:t>
            </a:r>
          </a:p>
        </p:txBody>
      </p:sp>
      <p:sp>
        <p:nvSpPr>
          <p:cNvPr id="26" name="TextBox 6">
            <a:extLst>
              <a:ext uri="{FF2B5EF4-FFF2-40B4-BE49-F238E27FC236}">
                <a16:creationId xmlns="" xmlns:a16="http://schemas.microsoft.com/office/drawing/2014/main" id="{18611588-073F-4EA3-804F-D2071CE86203}"/>
              </a:ext>
            </a:extLst>
          </p:cNvPr>
          <p:cNvSpPr txBox="1"/>
          <p:nvPr/>
        </p:nvSpPr>
        <p:spPr>
          <a:xfrm>
            <a:off x="6716026" y="3607904"/>
            <a:ext cx="5353330" cy="646331"/>
          </a:xfrm>
          <a:prstGeom prst="rect">
            <a:avLst/>
          </a:prstGeom>
          <a:noFill/>
        </p:spPr>
        <p:txBody>
          <a:bodyPr wrap="square" rtlCol="0">
            <a:spAutoFit/>
          </a:bodyPr>
          <a:lstStyle/>
          <a:p>
            <a:r>
              <a:rPr lang="en-US" sz="1200" dirty="0"/>
              <a:t>Source: By </a:t>
            </a:r>
            <a:r>
              <a:rPr lang="en-US" sz="1200" dirty="0" err="1"/>
              <a:t>Milos.bmx</a:t>
            </a:r>
            <a:r>
              <a:rPr lang="en-US" sz="1200" dirty="0"/>
              <a:t> (Own work) [CC BY-SA 3.0 (https://creativecommons.org/licenses/by-sa/3.0)], via Wikimedia Commons </a:t>
            </a:r>
          </a:p>
          <a:p>
            <a:r>
              <a:rPr lang="pt-BR" sz="1200" dirty="0">
                <a:solidFill>
                  <a:srgbClr val="FF0000"/>
                </a:solidFill>
              </a:rPr>
              <a:t>https://commons.wikimedia.org/wiki/File%3AUSB3.0_connectors.svg</a:t>
            </a:r>
          </a:p>
        </p:txBody>
      </p:sp>
      <p:pic>
        <p:nvPicPr>
          <p:cNvPr id="27" name="Picture 4" descr="File:USB3.0 connectors.svg">
            <a:extLst>
              <a:ext uri="{FF2B5EF4-FFF2-40B4-BE49-F238E27FC236}">
                <a16:creationId xmlns="" xmlns:a16="http://schemas.microsoft.com/office/drawing/2014/main" id="{702AEA8D-1B40-49BB-B6FD-C0E07534E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6200" y="147277"/>
            <a:ext cx="5257800" cy="39078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 xmlns:a16="http://schemas.microsoft.com/office/drawing/2014/main" id="{42CC5D43-CF81-4354-AC55-7B1E707A7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6363" y="4901879"/>
            <a:ext cx="2205038" cy="80672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FE315DA8-439B-4D2E-BD6C-3F36FA765603}"/>
              </a:ext>
            </a:extLst>
          </p:cNvPr>
          <p:cNvSpPr txBox="1"/>
          <p:nvPr/>
        </p:nvSpPr>
        <p:spPr>
          <a:xfrm>
            <a:off x="8797476" y="4654755"/>
            <a:ext cx="902811" cy="369332"/>
          </a:xfrm>
          <a:prstGeom prst="rect">
            <a:avLst/>
          </a:prstGeom>
          <a:noFill/>
        </p:spPr>
        <p:txBody>
          <a:bodyPr wrap="none" rtlCol="0">
            <a:spAutoFit/>
          </a:bodyPr>
          <a:lstStyle/>
          <a:p>
            <a:r>
              <a:rPr lang="en-US" dirty="0"/>
              <a:t>USB-C</a:t>
            </a:r>
            <a:endParaRPr lang="pt-BR" dirty="0"/>
          </a:p>
        </p:txBody>
      </p:sp>
      <p:sp>
        <p:nvSpPr>
          <p:cNvPr id="30" name="TextBox 29">
            <a:extLst>
              <a:ext uri="{FF2B5EF4-FFF2-40B4-BE49-F238E27FC236}">
                <a16:creationId xmlns="" xmlns:a16="http://schemas.microsoft.com/office/drawing/2014/main" id="{19F209E9-43AD-4F88-83A2-F14F90583B13}"/>
              </a:ext>
            </a:extLst>
          </p:cNvPr>
          <p:cNvSpPr txBox="1"/>
          <p:nvPr/>
        </p:nvSpPr>
        <p:spPr>
          <a:xfrm>
            <a:off x="7158970" y="5796060"/>
            <a:ext cx="4467441" cy="461665"/>
          </a:xfrm>
          <a:prstGeom prst="rect">
            <a:avLst/>
          </a:prstGeom>
          <a:noFill/>
        </p:spPr>
        <p:txBody>
          <a:bodyPr wrap="none" rtlCol="0">
            <a:spAutoFit/>
          </a:bodyPr>
          <a:lstStyle/>
          <a:p>
            <a:pPr algn="ctr"/>
            <a:r>
              <a:rPr lang="pt-BR" sz="1200" dirty="0" err="1">
                <a:hlinkClick r:id="rId5">
                  <a:extLst>
                    <a:ext uri="{A12FA001-AC4F-418D-AE19-62706E023703}">
                      <ahyp:hlinkClr xmlns="" xmlns:ahyp="http://schemas.microsoft.com/office/drawing/2018/hyperlinkcolor" val="tx"/>
                    </a:ext>
                  </a:extLst>
                </a:hlinkClick>
              </a:rPr>
              <a:t>CC0</a:t>
            </a:r>
            <a:r>
              <a:rPr lang="pt-BR" sz="1200" dirty="0">
                <a:solidFill>
                  <a:srgbClr val="FF0000"/>
                </a:solidFill>
                <a:hlinkClick r:id="rId5">
                  <a:extLst>
                    <a:ext uri="{A12FA001-AC4F-418D-AE19-62706E023703}">
                      <ahyp:hlinkClr xmlns="" xmlns:ahyp="http://schemas.microsoft.com/office/drawing/2018/hyperlinkcolor" val="tx"/>
                    </a:ext>
                  </a:extLst>
                </a:hlinkClick>
              </a:rPr>
              <a:t/>
            </a:r>
            <a:br>
              <a:rPr lang="pt-BR" sz="1200" dirty="0">
                <a:solidFill>
                  <a:srgbClr val="FF0000"/>
                </a:solidFill>
                <a:hlinkClick r:id="rId5">
                  <a:extLst>
                    <a:ext uri="{A12FA001-AC4F-418D-AE19-62706E023703}">
                      <ahyp:hlinkClr xmlns="" xmlns:ahyp="http://schemas.microsoft.com/office/drawing/2018/hyperlinkcolor" val="tx"/>
                    </a:ext>
                  </a:extLst>
                </a:hlinkClick>
              </a:rPr>
            </a:br>
            <a:r>
              <a:rPr lang="pt-BR" sz="1200" dirty="0">
                <a:solidFill>
                  <a:srgbClr val="FF0000"/>
                </a:solidFill>
                <a:hlinkClick r:id="rId5">
                  <a:extLst>
                    <a:ext uri="{A12FA001-AC4F-418D-AE19-62706E023703}">
                      <ahyp:hlinkClr xmlns="" xmlns:ahyp="http://schemas.microsoft.com/office/drawing/2018/hyperlinkcolor" val="tx"/>
                    </a:ext>
                  </a:extLst>
                </a:hlinkClick>
              </a:rPr>
              <a:t>https://</a:t>
            </a:r>
            <a:r>
              <a:rPr lang="pt-BR" sz="1200" dirty="0" err="1">
                <a:solidFill>
                  <a:srgbClr val="FF0000"/>
                </a:solidFill>
                <a:hlinkClick r:id="rId5">
                  <a:extLst>
                    <a:ext uri="{A12FA001-AC4F-418D-AE19-62706E023703}">
                      <ahyp:hlinkClr xmlns="" xmlns:ahyp="http://schemas.microsoft.com/office/drawing/2018/hyperlinkcolor" val="tx"/>
                    </a:ext>
                  </a:extLst>
                </a:hlinkClick>
              </a:rPr>
              <a:t>commons.wikimedia.org</a:t>
            </a:r>
            <a:r>
              <a:rPr lang="pt-BR" sz="1200" dirty="0">
                <a:solidFill>
                  <a:srgbClr val="FF0000"/>
                </a:solidFill>
                <a:hlinkClick r:id="rId5">
                  <a:extLst>
                    <a:ext uri="{A12FA001-AC4F-418D-AE19-62706E023703}">
                      <ahyp:hlinkClr xmlns="" xmlns:ahyp="http://schemas.microsoft.com/office/drawing/2018/hyperlinkcolor" val="tx"/>
                    </a:ext>
                  </a:extLst>
                </a:hlinkClick>
              </a:rPr>
              <a:t>/wiki/</a:t>
            </a:r>
            <a:r>
              <a:rPr lang="pt-BR" sz="1200" dirty="0" err="1">
                <a:solidFill>
                  <a:srgbClr val="FF0000"/>
                </a:solidFill>
                <a:hlinkClick r:id="rId5">
                  <a:extLst>
                    <a:ext uri="{A12FA001-AC4F-418D-AE19-62706E023703}">
                      <ahyp:hlinkClr xmlns="" xmlns:ahyp="http://schemas.microsoft.com/office/drawing/2018/hyperlinkcolor" val="tx"/>
                    </a:ext>
                  </a:extLst>
                </a:hlinkClick>
              </a:rPr>
              <a:t>File:USB_Type-C_icon.svg</a:t>
            </a:r>
            <a:endParaRPr lang="pt-BR" sz="1200" dirty="0">
              <a:solidFill>
                <a:srgbClr val="FF0000"/>
              </a:solidFill>
            </a:endParaRPr>
          </a:p>
        </p:txBody>
      </p:sp>
    </p:spTree>
    <p:extLst>
      <p:ext uri="{BB962C8B-B14F-4D97-AF65-F5344CB8AC3E}">
        <p14:creationId xmlns:p14="http://schemas.microsoft.com/office/powerpoint/2010/main" val="1886021968"/>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USB Logical View</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3433363" cy="3754874"/>
          </a:xfrm>
        </p:spPr>
        <p:txBody>
          <a:bodyPr/>
          <a:lstStyle/>
          <a:p>
            <a:pPr>
              <a:lnSpc>
                <a:spcPct val="100000"/>
              </a:lnSpc>
            </a:pPr>
            <a:r>
              <a:rPr lang="en-US" dirty="0"/>
              <a:t>Communication flows are performed via </a:t>
            </a:r>
            <a:r>
              <a:rPr lang="en-US" b="1" dirty="0"/>
              <a:t>pipes</a:t>
            </a:r>
            <a:r>
              <a:rPr lang="en-US" dirty="0"/>
              <a:t> </a:t>
            </a:r>
            <a:r>
              <a:rPr lang="en-US" dirty="0">
                <a:sym typeface="Wingdings" panose="05000000000000000000" pitchFamily="2" charset="2"/>
              </a:rPr>
              <a:t> </a:t>
            </a:r>
            <a:r>
              <a:rPr lang="en-US" dirty="0"/>
              <a:t>composed of </a:t>
            </a:r>
            <a:r>
              <a:rPr lang="en-US" b="1" dirty="0"/>
              <a:t>endpoints</a:t>
            </a:r>
            <a:r>
              <a:rPr lang="en-US" dirty="0"/>
              <a:t> </a:t>
            </a:r>
            <a:r>
              <a:rPr lang="en-US" dirty="0">
                <a:sym typeface="Wingdings" panose="05000000000000000000" pitchFamily="2" charset="2"/>
              </a:rPr>
              <a:t></a:t>
            </a:r>
            <a:r>
              <a:rPr lang="en-US" dirty="0"/>
              <a:t> unidirectional data paths.</a:t>
            </a:r>
          </a:p>
          <a:p>
            <a:pPr>
              <a:lnSpc>
                <a:spcPct val="100000"/>
              </a:lnSpc>
            </a:pPr>
            <a:r>
              <a:rPr lang="en-US" dirty="0"/>
              <a:t>Endpoint / pipe bundles form an </a:t>
            </a:r>
            <a:r>
              <a:rPr lang="en-US" b="1" dirty="0"/>
              <a:t>interface</a:t>
            </a:r>
            <a:r>
              <a:rPr lang="en-US" dirty="0"/>
              <a:t> </a:t>
            </a:r>
            <a:r>
              <a:rPr lang="en-US" dirty="0">
                <a:sym typeface="Wingdings" panose="05000000000000000000" pitchFamily="2" charset="2"/>
              </a:rPr>
              <a:t></a:t>
            </a:r>
            <a:r>
              <a:rPr lang="en-US" dirty="0"/>
              <a:t> a view to the function / device behavior as it is exposed to the host.</a:t>
            </a:r>
          </a:p>
          <a:p>
            <a:pPr>
              <a:lnSpc>
                <a:spcPct val="100000"/>
              </a:lnSpc>
            </a:pPr>
            <a:r>
              <a:rPr lang="en-US" dirty="0"/>
              <a:t>The host side instantiates a </a:t>
            </a:r>
            <a:r>
              <a:rPr lang="en-US" b="1" dirty="0"/>
              <a:t>class driver </a:t>
            </a:r>
            <a:r>
              <a:rPr lang="en-US" dirty="0"/>
              <a:t>during device enumeration </a:t>
            </a:r>
            <a:r>
              <a:rPr lang="en-US" dirty="0">
                <a:sym typeface="Wingdings" panose="05000000000000000000" pitchFamily="2" charset="2"/>
              </a:rPr>
              <a:t></a:t>
            </a:r>
            <a:r>
              <a:rPr lang="en-US" dirty="0"/>
              <a:t> manages the interfaces and provides an API to the app level.</a:t>
            </a:r>
          </a:p>
          <a:p>
            <a:pPr>
              <a:lnSpc>
                <a:spcPct val="100000"/>
              </a:lnSpc>
            </a:pPr>
            <a:r>
              <a:rPr lang="en-US" b="1" dirty="0"/>
              <a:t>Default pipe </a:t>
            </a:r>
            <a:r>
              <a:rPr lang="en-US" dirty="0"/>
              <a:t>is bidirectional (endpoint 0 in both directions) and is used for device configuration.</a:t>
            </a:r>
          </a:p>
        </p:txBody>
      </p:sp>
      <p:sp>
        <p:nvSpPr>
          <p:cNvPr id="9" name="Retângulo 49">
            <a:extLst>
              <a:ext uri="{FF2B5EF4-FFF2-40B4-BE49-F238E27FC236}">
                <a16:creationId xmlns="" xmlns:a16="http://schemas.microsoft.com/office/drawing/2014/main" id="{C005342B-5FDD-4D24-B2B6-32F5553B7028}"/>
              </a:ext>
            </a:extLst>
          </p:cNvPr>
          <p:cNvSpPr/>
          <p:nvPr/>
        </p:nvSpPr>
        <p:spPr>
          <a:xfrm>
            <a:off x="8447400" y="1108235"/>
            <a:ext cx="3276600" cy="4876800"/>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0" name="Cilindro 73">
            <a:extLst>
              <a:ext uri="{FF2B5EF4-FFF2-40B4-BE49-F238E27FC236}">
                <a16:creationId xmlns="" xmlns:a16="http://schemas.microsoft.com/office/drawing/2014/main" id="{E56C44CD-FFA6-46BF-B468-E20F47D9D8AA}"/>
              </a:ext>
            </a:extLst>
          </p:cNvPr>
          <p:cNvSpPr/>
          <p:nvPr/>
        </p:nvSpPr>
        <p:spPr>
          <a:xfrm rot="5400000">
            <a:off x="8224603" y="1440243"/>
            <a:ext cx="138534" cy="1216152"/>
          </a:xfrm>
          <a:prstGeom prst="can">
            <a:avLst>
              <a:gd name="adj" fmla="val 60753"/>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4">
            <a:extLst>
              <a:ext uri="{FF2B5EF4-FFF2-40B4-BE49-F238E27FC236}">
                <a16:creationId xmlns="" xmlns:a16="http://schemas.microsoft.com/office/drawing/2014/main" id="{9B29BA79-4815-464E-8A06-A167E8B83F13}"/>
              </a:ext>
            </a:extLst>
          </p:cNvPr>
          <p:cNvSpPr/>
          <p:nvPr/>
        </p:nvSpPr>
        <p:spPr>
          <a:xfrm>
            <a:off x="4078600" y="1108235"/>
            <a:ext cx="3302000" cy="4876800"/>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3" name="Retângulo 7">
            <a:extLst>
              <a:ext uri="{FF2B5EF4-FFF2-40B4-BE49-F238E27FC236}">
                <a16:creationId xmlns="" xmlns:a16="http://schemas.microsoft.com/office/drawing/2014/main" id="{3496D1D4-938E-4FC2-9869-D50DA22C9C7E}"/>
              </a:ext>
            </a:extLst>
          </p:cNvPr>
          <p:cNvSpPr/>
          <p:nvPr/>
        </p:nvSpPr>
        <p:spPr>
          <a:xfrm>
            <a:off x="4930914" y="1184435"/>
            <a:ext cx="1895966" cy="3048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pt-BR" sz="1600" dirty="0" err="1"/>
              <a:t>App</a:t>
            </a:r>
            <a:r>
              <a:rPr lang="pt-BR" sz="1600" dirty="0"/>
              <a:t> software</a:t>
            </a:r>
          </a:p>
        </p:txBody>
      </p:sp>
      <p:sp>
        <p:nvSpPr>
          <p:cNvPr id="14" name="Retângulo 28">
            <a:extLst>
              <a:ext uri="{FF2B5EF4-FFF2-40B4-BE49-F238E27FC236}">
                <a16:creationId xmlns="" xmlns:a16="http://schemas.microsoft.com/office/drawing/2014/main" id="{6CC6AE61-82E7-44EC-98C3-4EA780227B12}"/>
              </a:ext>
            </a:extLst>
          </p:cNvPr>
          <p:cNvSpPr/>
          <p:nvPr/>
        </p:nvSpPr>
        <p:spPr>
          <a:xfrm>
            <a:off x="4926397" y="2841193"/>
            <a:ext cx="1895966" cy="131504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pPr algn="ctr"/>
            <a:endParaRPr lang="pt-BR" sz="1600" dirty="0"/>
          </a:p>
        </p:txBody>
      </p:sp>
      <p:sp>
        <p:nvSpPr>
          <p:cNvPr id="15" name="Retângulo 31">
            <a:extLst>
              <a:ext uri="{FF2B5EF4-FFF2-40B4-BE49-F238E27FC236}">
                <a16:creationId xmlns="" xmlns:a16="http://schemas.microsoft.com/office/drawing/2014/main" id="{FCCF7DCA-B104-4F43-B65E-7EA1345C5C4F}"/>
              </a:ext>
            </a:extLst>
          </p:cNvPr>
          <p:cNvSpPr/>
          <p:nvPr/>
        </p:nvSpPr>
        <p:spPr>
          <a:xfrm>
            <a:off x="4926397" y="1946435"/>
            <a:ext cx="1887784" cy="533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pt-BR" sz="1600" dirty="0" err="1"/>
              <a:t>Class</a:t>
            </a:r>
            <a:r>
              <a:rPr lang="pt-BR" sz="1600" dirty="0"/>
              <a:t> driver</a:t>
            </a:r>
          </a:p>
        </p:txBody>
      </p:sp>
      <p:sp>
        <p:nvSpPr>
          <p:cNvPr id="16" name="Retângulo 32">
            <a:extLst>
              <a:ext uri="{FF2B5EF4-FFF2-40B4-BE49-F238E27FC236}">
                <a16:creationId xmlns="" xmlns:a16="http://schemas.microsoft.com/office/drawing/2014/main" id="{A7D2F79A-3A9D-4326-AAD6-65EEDD19B210}"/>
              </a:ext>
            </a:extLst>
          </p:cNvPr>
          <p:cNvSpPr/>
          <p:nvPr/>
        </p:nvSpPr>
        <p:spPr>
          <a:xfrm>
            <a:off x="5099426" y="2989992"/>
            <a:ext cx="1534414" cy="533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pt-BR" sz="1600" dirty="0"/>
              <a:t>USB driver</a:t>
            </a:r>
          </a:p>
        </p:txBody>
      </p:sp>
      <p:sp>
        <p:nvSpPr>
          <p:cNvPr id="17" name="Retângulo 34">
            <a:extLst>
              <a:ext uri="{FF2B5EF4-FFF2-40B4-BE49-F238E27FC236}">
                <a16:creationId xmlns="" xmlns:a16="http://schemas.microsoft.com/office/drawing/2014/main" id="{430C0321-37AA-494E-8F73-AE0F3FC0FF6B}"/>
              </a:ext>
            </a:extLst>
          </p:cNvPr>
          <p:cNvSpPr/>
          <p:nvPr/>
        </p:nvSpPr>
        <p:spPr>
          <a:xfrm>
            <a:off x="5087969" y="3511105"/>
            <a:ext cx="1545871" cy="533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pt-BR" sz="1600" dirty="0"/>
              <a:t>USB Host </a:t>
            </a:r>
            <a:r>
              <a:rPr lang="pt-BR" sz="1600" dirty="0" err="1"/>
              <a:t>Ctrl</a:t>
            </a:r>
            <a:r>
              <a:rPr lang="pt-BR" sz="1600" dirty="0"/>
              <a:t> driver (HCD)</a:t>
            </a:r>
          </a:p>
        </p:txBody>
      </p:sp>
      <p:sp>
        <p:nvSpPr>
          <p:cNvPr id="18" name="Retângulo 35">
            <a:extLst>
              <a:ext uri="{FF2B5EF4-FFF2-40B4-BE49-F238E27FC236}">
                <a16:creationId xmlns="" xmlns:a16="http://schemas.microsoft.com/office/drawing/2014/main" id="{1E233423-8CE4-4AC3-8F56-B9777C4F8649}"/>
              </a:ext>
            </a:extLst>
          </p:cNvPr>
          <p:cNvSpPr/>
          <p:nvPr/>
        </p:nvSpPr>
        <p:spPr>
          <a:xfrm>
            <a:off x="4810120" y="4554985"/>
            <a:ext cx="2418080" cy="1277650"/>
          </a:xfrm>
          <a:prstGeom prst="rect">
            <a:avLst/>
          </a:prstGeom>
          <a:solidFill>
            <a:schemeClr val="bg2">
              <a:lumMod val="9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pPr algn="ctr"/>
            <a:endParaRPr lang="pt-BR" sz="1600" dirty="0"/>
          </a:p>
        </p:txBody>
      </p:sp>
      <p:sp>
        <p:nvSpPr>
          <p:cNvPr id="19" name="Retângulo 36">
            <a:extLst>
              <a:ext uri="{FF2B5EF4-FFF2-40B4-BE49-F238E27FC236}">
                <a16:creationId xmlns="" xmlns:a16="http://schemas.microsoft.com/office/drawing/2014/main" id="{A2713764-FAD5-409A-A25F-89FE33ADB727}"/>
              </a:ext>
            </a:extLst>
          </p:cNvPr>
          <p:cNvSpPr/>
          <p:nvPr/>
        </p:nvSpPr>
        <p:spPr>
          <a:xfrm>
            <a:off x="4942200" y="4708730"/>
            <a:ext cx="762000" cy="971505"/>
          </a:xfrm>
          <a:prstGeom prst="rect">
            <a:avLst/>
          </a:prstGeom>
          <a:solidFill>
            <a:schemeClr val="bg2">
              <a:lumMod val="9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pPr algn="ctr"/>
            <a:r>
              <a:rPr lang="pt-BR" sz="1600" dirty="0"/>
              <a:t>USB Host </a:t>
            </a:r>
            <a:r>
              <a:rPr lang="pt-BR" sz="1600" dirty="0" err="1"/>
              <a:t>Ctrl</a:t>
            </a:r>
            <a:endParaRPr lang="pt-BR" sz="1600" dirty="0"/>
          </a:p>
        </p:txBody>
      </p:sp>
      <p:sp>
        <p:nvSpPr>
          <p:cNvPr id="20" name="Retângulo 37">
            <a:extLst>
              <a:ext uri="{FF2B5EF4-FFF2-40B4-BE49-F238E27FC236}">
                <a16:creationId xmlns="" xmlns:a16="http://schemas.microsoft.com/office/drawing/2014/main" id="{83755CD4-EAC2-4226-8606-85211F632062}"/>
              </a:ext>
            </a:extLst>
          </p:cNvPr>
          <p:cNvSpPr/>
          <p:nvPr/>
        </p:nvSpPr>
        <p:spPr>
          <a:xfrm>
            <a:off x="6522080" y="4951431"/>
            <a:ext cx="609600" cy="476205"/>
          </a:xfrm>
          <a:prstGeom prst="rect">
            <a:avLst/>
          </a:prstGeom>
          <a:solidFill>
            <a:schemeClr val="bg2">
              <a:lumMod val="9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pPr algn="ctr"/>
            <a:r>
              <a:rPr lang="pt-BR" sz="1600" dirty="0"/>
              <a:t>SIE</a:t>
            </a:r>
          </a:p>
        </p:txBody>
      </p:sp>
      <p:sp>
        <p:nvSpPr>
          <p:cNvPr id="21" name="Seta para cima e para baixo 9">
            <a:extLst>
              <a:ext uri="{FF2B5EF4-FFF2-40B4-BE49-F238E27FC236}">
                <a16:creationId xmlns="" xmlns:a16="http://schemas.microsoft.com/office/drawing/2014/main" id="{CB4ED182-39A0-4226-9B18-C08F2951C93C}"/>
              </a:ext>
            </a:extLst>
          </p:cNvPr>
          <p:cNvSpPr/>
          <p:nvPr/>
        </p:nvSpPr>
        <p:spPr>
          <a:xfrm>
            <a:off x="5798179" y="1489235"/>
            <a:ext cx="152400" cy="441810"/>
          </a:xfrm>
          <a:prstGeom prst="upDownArrow">
            <a:avLst>
              <a:gd name="adj1" fmla="val 50000"/>
              <a:gd name="adj2" fmla="val 26667"/>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CaixaDeTexto 11">
            <a:extLst>
              <a:ext uri="{FF2B5EF4-FFF2-40B4-BE49-F238E27FC236}">
                <a16:creationId xmlns="" xmlns:a16="http://schemas.microsoft.com/office/drawing/2014/main" id="{6877F49E-09D4-40FD-8B44-301F6C68DC65}"/>
              </a:ext>
            </a:extLst>
          </p:cNvPr>
          <p:cNvSpPr txBox="1"/>
          <p:nvPr/>
        </p:nvSpPr>
        <p:spPr>
          <a:xfrm>
            <a:off x="4078600" y="3020438"/>
            <a:ext cx="939800" cy="830997"/>
          </a:xfrm>
          <a:prstGeom prst="rect">
            <a:avLst/>
          </a:prstGeom>
          <a:noFill/>
        </p:spPr>
        <p:txBody>
          <a:bodyPr wrap="square" rtlCol="0">
            <a:spAutoFit/>
          </a:bodyPr>
          <a:lstStyle/>
          <a:p>
            <a:r>
              <a:rPr lang="pt-BR" sz="1600" dirty="0"/>
              <a:t>USB System SW</a:t>
            </a:r>
          </a:p>
        </p:txBody>
      </p:sp>
      <p:sp>
        <p:nvSpPr>
          <p:cNvPr id="23" name="CaixaDeTexto 38">
            <a:extLst>
              <a:ext uri="{FF2B5EF4-FFF2-40B4-BE49-F238E27FC236}">
                <a16:creationId xmlns="" xmlns:a16="http://schemas.microsoft.com/office/drawing/2014/main" id="{31612CF5-AC2C-4FEC-9DCC-F65D57DFFD1E}"/>
              </a:ext>
            </a:extLst>
          </p:cNvPr>
          <p:cNvSpPr txBox="1"/>
          <p:nvPr/>
        </p:nvSpPr>
        <p:spPr>
          <a:xfrm>
            <a:off x="4557644" y="1581397"/>
            <a:ext cx="1487877" cy="276999"/>
          </a:xfrm>
          <a:prstGeom prst="rect">
            <a:avLst/>
          </a:prstGeom>
          <a:noFill/>
        </p:spPr>
        <p:txBody>
          <a:bodyPr wrap="square" rtlCol="0">
            <a:spAutoFit/>
          </a:bodyPr>
          <a:lstStyle/>
          <a:p>
            <a:r>
              <a:rPr lang="pt-BR" sz="1200" dirty="0" err="1"/>
              <a:t>Class</a:t>
            </a:r>
            <a:r>
              <a:rPr lang="pt-BR" sz="1200" dirty="0"/>
              <a:t> driver API</a:t>
            </a:r>
          </a:p>
        </p:txBody>
      </p:sp>
      <p:sp>
        <p:nvSpPr>
          <p:cNvPr id="24" name="Seta para cima e para baixo 39">
            <a:extLst>
              <a:ext uri="{FF2B5EF4-FFF2-40B4-BE49-F238E27FC236}">
                <a16:creationId xmlns="" xmlns:a16="http://schemas.microsoft.com/office/drawing/2014/main" id="{9E2A7810-F233-4D87-9F34-ADA98764C5FC}"/>
              </a:ext>
            </a:extLst>
          </p:cNvPr>
          <p:cNvSpPr/>
          <p:nvPr/>
        </p:nvSpPr>
        <p:spPr>
          <a:xfrm>
            <a:off x="5247000" y="4085115"/>
            <a:ext cx="152400" cy="604520"/>
          </a:xfrm>
          <a:prstGeom prst="upDownArrow">
            <a:avLst>
              <a:gd name="adj1" fmla="val 50000"/>
              <a:gd name="adj2" fmla="val 26667"/>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CaixaDeTexto 40">
            <a:extLst>
              <a:ext uri="{FF2B5EF4-FFF2-40B4-BE49-F238E27FC236}">
                <a16:creationId xmlns="" xmlns:a16="http://schemas.microsoft.com/office/drawing/2014/main" id="{3C2FF94F-9D76-4276-9C1E-EDB366196015}"/>
              </a:ext>
            </a:extLst>
          </p:cNvPr>
          <p:cNvSpPr txBox="1"/>
          <p:nvPr/>
        </p:nvSpPr>
        <p:spPr>
          <a:xfrm>
            <a:off x="5442581" y="4198328"/>
            <a:ext cx="1371600" cy="307777"/>
          </a:xfrm>
          <a:prstGeom prst="rect">
            <a:avLst/>
          </a:prstGeom>
          <a:noFill/>
        </p:spPr>
        <p:txBody>
          <a:bodyPr wrap="square" rtlCol="0">
            <a:spAutoFit/>
          </a:bodyPr>
          <a:lstStyle/>
          <a:p>
            <a:r>
              <a:rPr lang="pt-BR" sz="1400" dirty="0"/>
              <a:t>USB </a:t>
            </a:r>
            <a:r>
              <a:rPr lang="pt-BR" sz="1400" dirty="0" err="1"/>
              <a:t>transfers</a:t>
            </a:r>
            <a:endParaRPr lang="pt-BR" sz="1400" dirty="0"/>
          </a:p>
        </p:txBody>
      </p:sp>
      <p:sp>
        <p:nvSpPr>
          <p:cNvPr id="31" name="CaixaDeTexto 42">
            <a:extLst>
              <a:ext uri="{FF2B5EF4-FFF2-40B4-BE49-F238E27FC236}">
                <a16:creationId xmlns="" xmlns:a16="http://schemas.microsoft.com/office/drawing/2014/main" id="{0B96B4CC-434C-4D20-922A-489F9B194B1D}"/>
              </a:ext>
            </a:extLst>
          </p:cNvPr>
          <p:cNvSpPr txBox="1"/>
          <p:nvPr/>
        </p:nvSpPr>
        <p:spPr>
          <a:xfrm>
            <a:off x="4167500" y="4918235"/>
            <a:ext cx="698500" cy="584775"/>
          </a:xfrm>
          <a:prstGeom prst="rect">
            <a:avLst/>
          </a:prstGeom>
          <a:noFill/>
        </p:spPr>
        <p:txBody>
          <a:bodyPr wrap="square" rtlCol="0">
            <a:spAutoFit/>
          </a:bodyPr>
          <a:lstStyle/>
          <a:p>
            <a:r>
              <a:rPr lang="pt-BR" sz="1600" dirty="0"/>
              <a:t>USB HW </a:t>
            </a:r>
          </a:p>
        </p:txBody>
      </p:sp>
      <p:sp>
        <p:nvSpPr>
          <p:cNvPr id="32" name="Seta para cima e para baixo 43">
            <a:extLst>
              <a:ext uri="{FF2B5EF4-FFF2-40B4-BE49-F238E27FC236}">
                <a16:creationId xmlns="" xmlns:a16="http://schemas.microsoft.com/office/drawing/2014/main" id="{48F1752E-8309-4ED0-9217-315D376AF8EC}"/>
              </a:ext>
            </a:extLst>
          </p:cNvPr>
          <p:cNvSpPr/>
          <p:nvPr/>
        </p:nvSpPr>
        <p:spPr>
          <a:xfrm rot="16200000">
            <a:off x="6052181" y="4809260"/>
            <a:ext cx="152400" cy="787402"/>
          </a:xfrm>
          <a:prstGeom prst="upDownArrow">
            <a:avLst>
              <a:gd name="adj1" fmla="val 50000"/>
              <a:gd name="adj2" fmla="val 26667"/>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45">
            <a:extLst>
              <a:ext uri="{FF2B5EF4-FFF2-40B4-BE49-F238E27FC236}">
                <a16:creationId xmlns="" xmlns:a16="http://schemas.microsoft.com/office/drawing/2014/main" id="{2BA30D87-8810-48E3-B56A-4872C7BF9FF8}"/>
              </a:ext>
            </a:extLst>
          </p:cNvPr>
          <p:cNvSpPr txBox="1"/>
          <p:nvPr/>
        </p:nvSpPr>
        <p:spPr>
          <a:xfrm>
            <a:off x="5628000" y="5280125"/>
            <a:ext cx="990600" cy="400110"/>
          </a:xfrm>
          <a:prstGeom prst="rect">
            <a:avLst/>
          </a:prstGeom>
          <a:noFill/>
        </p:spPr>
        <p:txBody>
          <a:bodyPr wrap="square" rtlCol="0">
            <a:spAutoFit/>
          </a:bodyPr>
          <a:lstStyle/>
          <a:p>
            <a:r>
              <a:rPr lang="pt-BR" sz="1000" dirty="0" err="1"/>
              <a:t>Transactions</a:t>
            </a:r>
            <a:r>
              <a:rPr lang="pt-BR" sz="1000" dirty="0"/>
              <a:t> (USB frames)</a:t>
            </a:r>
          </a:p>
        </p:txBody>
      </p:sp>
      <p:sp>
        <p:nvSpPr>
          <p:cNvPr id="34" name="Seta para cima e para baixo 46">
            <a:extLst>
              <a:ext uri="{FF2B5EF4-FFF2-40B4-BE49-F238E27FC236}">
                <a16:creationId xmlns="" xmlns:a16="http://schemas.microsoft.com/office/drawing/2014/main" id="{EDEF99BA-A4D4-4111-A636-791B838F5502}"/>
              </a:ext>
            </a:extLst>
          </p:cNvPr>
          <p:cNvSpPr/>
          <p:nvPr/>
        </p:nvSpPr>
        <p:spPr>
          <a:xfrm>
            <a:off x="5798179" y="2500300"/>
            <a:ext cx="152400" cy="489692"/>
          </a:xfrm>
          <a:prstGeom prst="upDownArrow">
            <a:avLst>
              <a:gd name="adj1" fmla="val 50000"/>
              <a:gd name="adj2" fmla="val 26667"/>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CaixaDeTexto 48">
            <a:extLst>
              <a:ext uri="{FF2B5EF4-FFF2-40B4-BE49-F238E27FC236}">
                <a16:creationId xmlns="" xmlns:a16="http://schemas.microsoft.com/office/drawing/2014/main" id="{5A854926-897D-4D83-8B59-45F0EEEC8A75}"/>
              </a:ext>
            </a:extLst>
          </p:cNvPr>
          <p:cNvSpPr txBox="1"/>
          <p:nvPr/>
        </p:nvSpPr>
        <p:spPr>
          <a:xfrm>
            <a:off x="5029857" y="2517190"/>
            <a:ext cx="743938" cy="276999"/>
          </a:xfrm>
          <a:prstGeom prst="rect">
            <a:avLst/>
          </a:prstGeom>
          <a:noFill/>
        </p:spPr>
        <p:txBody>
          <a:bodyPr wrap="square" rtlCol="0">
            <a:spAutoFit/>
          </a:bodyPr>
          <a:lstStyle/>
          <a:p>
            <a:r>
              <a:rPr lang="pt-BR" sz="1200" dirty="0"/>
              <a:t>Buffers</a:t>
            </a:r>
            <a:endParaRPr lang="pt-BR" sz="1400" dirty="0"/>
          </a:p>
        </p:txBody>
      </p:sp>
      <p:sp>
        <p:nvSpPr>
          <p:cNvPr id="36" name="Retângulo 54">
            <a:extLst>
              <a:ext uri="{FF2B5EF4-FFF2-40B4-BE49-F238E27FC236}">
                <a16:creationId xmlns="" xmlns:a16="http://schemas.microsoft.com/office/drawing/2014/main" id="{9B6DDB58-2638-4300-869A-C245C80E8B6B}"/>
              </a:ext>
            </a:extLst>
          </p:cNvPr>
          <p:cNvSpPr/>
          <p:nvPr/>
        </p:nvSpPr>
        <p:spPr>
          <a:xfrm>
            <a:off x="8969514" y="1946435"/>
            <a:ext cx="1895966" cy="533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pt-BR" sz="1600" dirty="0" err="1"/>
              <a:t>Function</a:t>
            </a:r>
            <a:r>
              <a:rPr lang="pt-BR" sz="1600" dirty="0"/>
              <a:t> SW (</a:t>
            </a:r>
            <a:r>
              <a:rPr lang="pt-BR" sz="1600" dirty="0" err="1"/>
              <a:t>Device</a:t>
            </a:r>
            <a:r>
              <a:rPr lang="pt-BR" sz="1600" dirty="0"/>
              <a:t>)</a:t>
            </a:r>
          </a:p>
        </p:txBody>
      </p:sp>
      <p:sp>
        <p:nvSpPr>
          <p:cNvPr id="37" name="Retângulo 55">
            <a:extLst>
              <a:ext uri="{FF2B5EF4-FFF2-40B4-BE49-F238E27FC236}">
                <a16:creationId xmlns="" xmlns:a16="http://schemas.microsoft.com/office/drawing/2014/main" id="{C7CF170E-E6F5-4F39-BE30-77B90E784314}"/>
              </a:ext>
            </a:extLst>
          </p:cNvPr>
          <p:cNvSpPr/>
          <p:nvPr/>
        </p:nvSpPr>
        <p:spPr>
          <a:xfrm>
            <a:off x="8964997" y="3034058"/>
            <a:ext cx="1895966" cy="74374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pPr algn="ctr"/>
            <a:endParaRPr lang="pt-BR" sz="1600" dirty="0"/>
          </a:p>
        </p:txBody>
      </p:sp>
      <p:sp>
        <p:nvSpPr>
          <p:cNvPr id="38" name="Retângulo 57">
            <a:extLst>
              <a:ext uri="{FF2B5EF4-FFF2-40B4-BE49-F238E27FC236}">
                <a16:creationId xmlns="" xmlns:a16="http://schemas.microsoft.com/office/drawing/2014/main" id="{E115987F-D32D-4E75-A72E-60938060FE10}"/>
              </a:ext>
            </a:extLst>
          </p:cNvPr>
          <p:cNvSpPr/>
          <p:nvPr/>
        </p:nvSpPr>
        <p:spPr>
          <a:xfrm>
            <a:off x="9055164" y="3109227"/>
            <a:ext cx="1744276" cy="533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pt-BR" sz="1600" dirty="0"/>
              <a:t>USB </a:t>
            </a:r>
            <a:r>
              <a:rPr lang="pt-BR" sz="1600" dirty="0" err="1"/>
              <a:t>Device</a:t>
            </a:r>
            <a:r>
              <a:rPr lang="pt-BR" sz="1600" dirty="0"/>
              <a:t> </a:t>
            </a:r>
            <a:r>
              <a:rPr lang="pt-BR" sz="1600" dirty="0" err="1"/>
              <a:t>Ctrl</a:t>
            </a:r>
            <a:r>
              <a:rPr lang="pt-BR" sz="1600" dirty="0"/>
              <a:t> Driver (DCD)</a:t>
            </a:r>
          </a:p>
        </p:txBody>
      </p:sp>
      <p:sp>
        <p:nvSpPr>
          <p:cNvPr id="39" name="Retângulo 59">
            <a:extLst>
              <a:ext uri="{FF2B5EF4-FFF2-40B4-BE49-F238E27FC236}">
                <a16:creationId xmlns="" xmlns:a16="http://schemas.microsoft.com/office/drawing/2014/main" id="{D0F262B7-40DA-47F5-BEC2-3DE5781BCC67}"/>
              </a:ext>
            </a:extLst>
          </p:cNvPr>
          <p:cNvSpPr/>
          <p:nvPr/>
        </p:nvSpPr>
        <p:spPr>
          <a:xfrm>
            <a:off x="8676000" y="4567177"/>
            <a:ext cx="2418080" cy="1277650"/>
          </a:xfrm>
          <a:prstGeom prst="rect">
            <a:avLst/>
          </a:prstGeom>
          <a:solidFill>
            <a:schemeClr val="bg2">
              <a:lumMod val="9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pPr algn="ctr"/>
            <a:endParaRPr lang="pt-BR" sz="1600" dirty="0"/>
          </a:p>
        </p:txBody>
      </p:sp>
      <p:sp>
        <p:nvSpPr>
          <p:cNvPr id="40" name="Retângulo 60">
            <a:extLst>
              <a:ext uri="{FF2B5EF4-FFF2-40B4-BE49-F238E27FC236}">
                <a16:creationId xmlns="" xmlns:a16="http://schemas.microsoft.com/office/drawing/2014/main" id="{9C4DD62F-E5ED-47D0-919C-69558DCDE4F5}"/>
              </a:ext>
            </a:extLst>
          </p:cNvPr>
          <p:cNvSpPr/>
          <p:nvPr/>
        </p:nvSpPr>
        <p:spPr>
          <a:xfrm>
            <a:off x="10179680" y="4720249"/>
            <a:ext cx="762000" cy="971505"/>
          </a:xfrm>
          <a:prstGeom prst="rect">
            <a:avLst/>
          </a:prstGeom>
          <a:solidFill>
            <a:schemeClr val="bg2">
              <a:lumMod val="9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pPr algn="ctr"/>
            <a:r>
              <a:rPr lang="pt-BR" sz="1600" dirty="0"/>
              <a:t>USB </a:t>
            </a:r>
            <a:r>
              <a:rPr lang="pt-BR" sz="1600" dirty="0" err="1"/>
              <a:t>Dev</a:t>
            </a:r>
            <a:endParaRPr lang="pt-BR" sz="1600" dirty="0"/>
          </a:p>
          <a:p>
            <a:pPr algn="ctr"/>
            <a:r>
              <a:rPr lang="pt-BR" sz="1600" dirty="0" err="1"/>
              <a:t>Ctrl</a:t>
            </a:r>
            <a:endParaRPr lang="pt-BR" sz="1600" dirty="0"/>
          </a:p>
        </p:txBody>
      </p:sp>
      <p:sp>
        <p:nvSpPr>
          <p:cNvPr id="41" name="Retângulo 61">
            <a:extLst>
              <a:ext uri="{FF2B5EF4-FFF2-40B4-BE49-F238E27FC236}">
                <a16:creationId xmlns="" xmlns:a16="http://schemas.microsoft.com/office/drawing/2014/main" id="{8315701F-5CE9-410D-9619-B6FCC35A453F}"/>
              </a:ext>
            </a:extLst>
          </p:cNvPr>
          <p:cNvSpPr/>
          <p:nvPr/>
        </p:nvSpPr>
        <p:spPr>
          <a:xfrm>
            <a:off x="8746498" y="4955143"/>
            <a:ext cx="609600" cy="476205"/>
          </a:xfrm>
          <a:prstGeom prst="rect">
            <a:avLst/>
          </a:prstGeom>
          <a:solidFill>
            <a:schemeClr val="bg2">
              <a:lumMod val="9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pPr algn="ctr"/>
            <a:r>
              <a:rPr lang="pt-BR" sz="1600" dirty="0"/>
              <a:t>SIE</a:t>
            </a:r>
          </a:p>
        </p:txBody>
      </p:sp>
      <p:sp>
        <p:nvSpPr>
          <p:cNvPr id="42" name="Seta para cima e para baixo 62">
            <a:extLst>
              <a:ext uri="{FF2B5EF4-FFF2-40B4-BE49-F238E27FC236}">
                <a16:creationId xmlns="" xmlns:a16="http://schemas.microsoft.com/office/drawing/2014/main" id="{3B6384DA-AF46-42E1-A386-90070B04C738}"/>
              </a:ext>
            </a:extLst>
          </p:cNvPr>
          <p:cNvSpPr/>
          <p:nvPr/>
        </p:nvSpPr>
        <p:spPr>
          <a:xfrm>
            <a:off x="9836779" y="2500299"/>
            <a:ext cx="152400" cy="533759"/>
          </a:xfrm>
          <a:prstGeom prst="upDownArrow">
            <a:avLst>
              <a:gd name="adj1" fmla="val 50000"/>
              <a:gd name="adj2" fmla="val 26667"/>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CaixaDeTexto 63">
            <a:extLst>
              <a:ext uri="{FF2B5EF4-FFF2-40B4-BE49-F238E27FC236}">
                <a16:creationId xmlns="" xmlns:a16="http://schemas.microsoft.com/office/drawing/2014/main" id="{0BF4FD77-0B87-44C1-AC77-252A1F8152D1}"/>
              </a:ext>
            </a:extLst>
          </p:cNvPr>
          <p:cNvSpPr txBox="1"/>
          <p:nvPr/>
        </p:nvSpPr>
        <p:spPr>
          <a:xfrm>
            <a:off x="10885800" y="3013235"/>
            <a:ext cx="929640" cy="830997"/>
          </a:xfrm>
          <a:prstGeom prst="rect">
            <a:avLst/>
          </a:prstGeom>
          <a:noFill/>
        </p:spPr>
        <p:txBody>
          <a:bodyPr wrap="square" rtlCol="0">
            <a:spAutoFit/>
          </a:bodyPr>
          <a:lstStyle/>
          <a:p>
            <a:r>
              <a:rPr lang="pt-BR" sz="1600" dirty="0"/>
              <a:t>USB System SW</a:t>
            </a:r>
          </a:p>
        </p:txBody>
      </p:sp>
      <p:sp>
        <p:nvSpPr>
          <p:cNvPr id="44" name="Seta para cima e para baixo 65">
            <a:extLst>
              <a:ext uri="{FF2B5EF4-FFF2-40B4-BE49-F238E27FC236}">
                <a16:creationId xmlns="" xmlns:a16="http://schemas.microsoft.com/office/drawing/2014/main" id="{EEBC037D-DDBE-4B0E-8A32-FFA8107FA39C}"/>
              </a:ext>
            </a:extLst>
          </p:cNvPr>
          <p:cNvSpPr/>
          <p:nvPr/>
        </p:nvSpPr>
        <p:spPr>
          <a:xfrm>
            <a:off x="10460631" y="3642627"/>
            <a:ext cx="100049" cy="1047008"/>
          </a:xfrm>
          <a:prstGeom prst="upDownArrow">
            <a:avLst>
              <a:gd name="adj1" fmla="val 50000"/>
              <a:gd name="adj2" fmla="val 26667"/>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CaixaDeTexto 66">
            <a:extLst>
              <a:ext uri="{FF2B5EF4-FFF2-40B4-BE49-F238E27FC236}">
                <a16:creationId xmlns="" xmlns:a16="http://schemas.microsoft.com/office/drawing/2014/main" id="{25097DD6-B080-4B68-AAD1-E996DAF5060B}"/>
              </a:ext>
            </a:extLst>
          </p:cNvPr>
          <p:cNvSpPr txBox="1"/>
          <p:nvPr/>
        </p:nvSpPr>
        <p:spPr>
          <a:xfrm>
            <a:off x="9132691" y="4044504"/>
            <a:ext cx="1371600" cy="307777"/>
          </a:xfrm>
          <a:prstGeom prst="rect">
            <a:avLst/>
          </a:prstGeom>
          <a:noFill/>
        </p:spPr>
        <p:txBody>
          <a:bodyPr wrap="square" rtlCol="0">
            <a:spAutoFit/>
          </a:bodyPr>
          <a:lstStyle/>
          <a:p>
            <a:r>
              <a:rPr lang="pt-BR" sz="1400" dirty="0"/>
              <a:t>USB </a:t>
            </a:r>
            <a:r>
              <a:rPr lang="pt-BR" sz="1400" dirty="0" err="1"/>
              <a:t>transfers</a:t>
            </a:r>
            <a:endParaRPr lang="pt-BR" sz="1400" dirty="0"/>
          </a:p>
        </p:txBody>
      </p:sp>
      <p:sp>
        <p:nvSpPr>
          <p:cNvPr id="46" name="CaixaDeTexto 67">
            <a:extLst>
              <a:ext uri="{FF2B5EF4-FFF2-40B4-BE49-F238E27FC236}">
                <a16:creationId xmlns="" xmlns:a16="http://schemas.microsoft.com/office/drawing/2014/main" id="{60F97316-B4A3-472E-92F4-61F5601B3D82}"/>
              </a:ext>
            </a:extLst>
          </p:cNvPr>
          <p:cNvSpPr txBox="1"/>
          <p:nvPr/>
        </p:nvSpPr>
        <p:spPr>
          <a:xfrm>
            <a:off x="11114400" y="4888665"/>
            <a:ext cx="698500" cy="584775"/>
          </a:xfrm>
          <a:prstGeom prst="rect">
            <a:avLst/>
          </a:prstGeom>
          <a:noFill/>
        </p:spPr>
        <p:txBody>
          <a:bodyPr wrap="square" rtlCol="0">
            <a:spAutoFit/>
          </a:bodyPr>
          <a:lstStyle/>
          <a:p>
            <a:r>
              <a:rPr lang="pt-BR" sz="1600" dirty="0"/>
              <a:t>USB HW </a:t>
            </a:r>
          </a:p>
        </p:txBody>
      </p:sp>
      <p:sp>
        <p:nvSpPr>
          <p:cNvPr id="47" name="Seta para cima e para baixo 68">
            <a:extLst>
              <a:ext uri="{FF2B5EF4-FFF2-40B4-BE49-F238E27FC236}">
                <a16:creationId xmlns="" xmlns:a16="http://schemas.microsoft.com/office/drawing/2014/main" id="{19CC82A4-787C-4DCF-94A4-08939A5DF730}"/>
              </a:ext>
            </a:extLst>
          </p:cNvPr>
          <p:cNvSpPr/>
          <p:nvPr/>
        </p:nvSpPr>
        <p:spPr>
          <a:xfrm rot="16200000">
            <a:off x="9703881" y="4793647"/>
            <a:ext cx="152400" cy="799198"/>
          </a:xfrm>
          <a:prstGeom prst="upDownArrow">
            <a:avLst>
              <a:gd name="adj1" fmla="val 50000"/>
              <a:gd name="adj2" fmla="val 26667"/>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CaixaDeTexto 69">
            <a:extLst>
              <a:ext uri="{FF2B5EF4-FFF2-40B4-BE49-F238E27FC236}">
                <a16:creationId xmlns="" xmlns:a16="http://schemas.microsoft.com/office/drawing/2014/main" id="{BD31CBFE-AC30-437B-8B73-4CF7BBD74C2C}"/>
              </a:ext>
            </a:extLst>
          </p:cNvPr>
          <p:cNvSpPr txBox="1"/>
          <p:nvPr/>
        </p:nvSpPr>
        <p:spPr>
          <a:xfrm>
            <a:off x="9273802" y="5270410"/>
            <a:ext cx="1101304" cy="400110"/>
          </a:xfrm>
          <a:prstGeom prst="rect">
            <a:avLst/>
          </a:prstGeom>
          <a:noFill/>
        </p:spPr>
        <p:txBody>
          <a:bodyPr wrap="square" rtlCol="0">
            <a:spAutoFit/>
          </a:bodyPr>
          <a:lstStyle/>
          <a:p>
            <a:r>
              <a:rPr lang="pt-BR" sz="1000" dirty="0" err="1"/>
              <a:t>Transactions</a:t>
            </a:r>
            <a:r>
              <a:rPr lang="pt-BR" sz="1000" dirty="0"/>
              <a:t> (USB frames)</a:t>
            </a:r>
          </a:p>
        </p:txBody>
      </p:sp>
      <p:sp>
        <p:nvSpPr>
          <p:cNvPr id="49" name="CaixaDeTexto 71">
            <a:extLst>
              <a:ext uri="{FF2B5EF4-FFF2-40B4-BE49-F238E27FC236}">
                <a16:creationId xmlns="" xmlns:a16="http://schemas.microsoft.com/office/drawing/2014/main" id="{F1AD7B02-4A24-43E5-9A57-6B179A3540E5}"/>
              </a:ext>
            </a:extLst>
          </p:cNvPr>
          <p:cNvSpPr txBox="1"/>
          <p:nvPr/>
        </p:nvSpPr>
        <p:spPr>
          <a:xfrm>
            <a:off x="9224640" y="2583836"/>
            <a:ext cx="743938" cy="276999"/>
          </a:xfrm>
          <a:prstGeom prst="rect">
            <a:avLst/>
          </a:prstGeom>
          <a:noFill/>
        </p:spPr>
        <p:txBody>
          <a:bodyPr wrap="square" rtlCol="0">
            <a:spAutoFit/>
          </a:bodyPr>
          <a:lstStyle/>
          <a:p>
            <a:r>
              <a:rPr lang="pt-BR" sz="1200" dirty="0"/>
              <a:t>Buffers</a:t>
            </a:r>
            <a:endParaRPr lang="pt-BR" sz="1400" dirty="0"/>
          </a:p>
        </p:txBody>
      </p:sp>
      <p:sp>
        <p:nvSpPr>
          <p:cNvPr id="50" name="Cilindro 12">
            <a:extLst>
              <a:ext uri="{FF2B5EF4-FFF2-40B4-BE49-F238E27FC236}">
                <a16:creationId xmlns="" xmlns:a16="http://schemas.microsoft.com/office/drawing/2014/main" id="{D2BE4653-DBF3-4EBD-A7A0-7D834B8A6FB0}"/>
              </a:ext>
            </a:extLst>
          </p:cNvPr>
          <p:cNvSpPr/>
          <p:nvPr/>
        </p:nvSpPr>
        <p:spPr>
          <a:xfrm rot="5400000">
            <a:off x="7841882" y="1000152"/>
            <a:ext cx="138534" cy="1823098"/>
          </a:xfrm>
          <a:prstGeom prst="can">
            <a:avLst>
              <a:gd name="adj" fmla="val 60753"/>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Cilindro 72">
            <a:extLst>
              <a:ext uri="{FF2B5EF4-FFF2-40B4-BE49-F238E27FC236}">
                <a16:creationId xmlns="" xmlns:a16="http://schemas.microsoft.com/office/drawing/2014/main" id="{0E802386-B559-431A-B50D-57EE6C89FD43}"/>
              </a:ext>
            </a:extLst>
          </p:cNvPr>
          <p:cNvSpPr/>
          <p:nvPr/>
        </p:nvSpPr>
        <p:spPr>
          <a:xfrm rot="5400000">
            <a:off x="7765682" y="1145140"/>
            <a:ext cx="138534" cy="1823098"/>
          </a:xfrm>
          <a:prstGeom prst="can">
            <a:avLst>
              <a:gd name="adj" fmla="val 60753"/>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Cilindro 74">
            <a:extLst>
              <a:ext uri="{FF2B5EF4-FFF2-40B4-BE49-F238E27FC236}">
                <a16:creationId xmlns="" xmlns:a16="http://schemas.microsoft.com/office/drawing/2014/main" id="{0BB60F7F-5D11-4409-A93D-D1E612A937EC}"/>
              </a:ext>
            </a:extLst>
          </p:cNvPr>
          <p:cNvSpPr/>
          <p:nvPr/>
        </p:nvSpPr>
        <p:spPr>
          <a:xfrm rot="5400000">
            <a:off x="8199203" y="1906114"/>
            <a:ext cx="138534" cy="1216152"/>
          </a:xfrm>
          <a:prstGeom prst="can">
            <a:avLst>
              <a:gd name="adj" fmla="val 60753"/>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3" name="Cilindro 75">
            <a:extLst>
              <a:ext uri="{FF2B5EF4-FFF2-40B4-BE49-F238E27FC236}">
                <a16:creationId xmlns="" xmlns:a16="http://schemas.microsoft.com/office/drawing/2014/main" id="{BA9FD5C8-B5A6-42E0-922A-C3C9981BF159}"/>
              </a:ext>
            </a:extLst>
          </p:cNvPr>
          <p:cNvSpPr/>
          <p:nvPr/>
        </p:nvSpPr>
        <p:spPr>
          <a:xfrm rot="5400000">
            <a:off x="7816482" y="1466023"/>
            <a:ext cx="138534" cy="1823098"/>
          </a:xfrm>
          <a:prstGeom prst="can">
            <a:avLst>
              <a:gd name="adj" fmla="val 60753"/>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4" name="Cilindro 76">
            <a:extLst>
              <a:ext uri="{FF2B5EF4-FFF2-40B4-BE49-F238E27FC236}">
                <a16:creationId xmlns="" xmlns:a16="http://schemas.microsoft.com/office/drawing/2014/main" id="{98560602-622C-406B-9A62-AB7097386D20}"/>
              </a:ext>
            </a:extLst>
          </p:cNvPr>
          <p:cNvSpPr/>
          <p:nvPr/>
        </p:nvSpPr>
        <p:spPr>
          <a:xfrm rot="5400000">
            <a:off x="7740282" y="1611011"/>
            <a:ext cx="138534" cy="1823098"/>
          </a:xfrm>
          <a:prstGeom prst="can">
            <a:avLst>
              <a:gd name="adj" fmla="val 60753"/>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5" name="CaixaDeTexto 77">
            <a:extLst>
              <a:ext uri="{FF2B5EF4-FFF2-40B4-BE49-F238E27FC236}">
                <a16:creationId xmlns="" xmlns:a16="http://schemas.microsoft.com/office/drawing/2014/main" id="{AF54F452-FECB-42B9-AA1B-F61FC533EFC8}"/>
              </a:ext>
            </a:extLst>
          </p:cNvPr>
          <p:cNvSpPr txBox="1"/>
          <p:nvPr/>
        </p:nvSpPr>
        <p:spPr>
          <a:xfrm>
            <a:off x="7048140" y="1565435"/>
            <a:ext cx="1853806" cy="276999"/>
          </a:xfrm>
          <a:prstGeom prst="rect">
            <a:avLst/>
          </a:prstGeom>
          <a:noFill/>
        </p:spPr>
        <p:txBody>
          <a:bodyPr wrap="square" rtlCol="0">
            <a:spAutoFit/>
          </a:bodyPr>
          <a:lstStyle/>
          <a:p>
            <a:r>
              <a:rPr lang="pt-BR" sz="1200" dirty="0"/>
              <a:t>Interface 1 (</a:t>
            </a:r>
            <a:r>
              <a:rPr lang="pt-BR" sz="1200" dirty="0" err="1"/>
              <a:t>pipe</a:t>
            </a:r>
            <a:r>
              <a:rPr lang="pt-BR" sz="1200" dirty="0"/>
              <a:t> </a:t>
            </a:r>
            <a:r>
              <a:rPr lang="pt-BR" sz="1200" dirty="0" err="1"/>
              <a:t>bundle</a:t>
            </a:r>
            <a:r>
              <a:rPr lang="pt-BR" sz="1200" dirty="0"/>
              <a:t>)</a:t>
            </a:r>
            <a:endParaRPr lang="pt-BR" sz="1400" dirty="0"/>
          </a:p>
        </p:txBody>
      </p:sp>
      <p:sp>
        <p:nvSpPr>
          <p:cNvPr id="56" name="CaixaDeTexto 78">
            <a:extLst>
              <a:ext uri="{FF2B5EF4-FFF2-40B4-BE49-F238E27FC236}">
                <a16:creationId xmlns="" xmlns:a16="http://schemas.microsoft.com/office/drawing/2014/main" id="{2A23F70C-F4B2-4137-B1AC-18B29299AFDF}"/>
              </a:ext>
            </a:extLst>
          </p:cNvPr>
          <p:cNvSpPr txBox="1"/>
          <p:nvPr/>
        </p:nvSpPr>
        <p:spPr>
          <a:xfrm>
            <a:off x="6999600" y="2632235"/>
            <a:ext cx="1902345" cy="276999"/>
          </a:xfrm>
          <a:prstGeom prst="rect">
            <a:avLst/>
          </a:prstGeom>
          <a:noFill/>
        </p:spPr>
        <p:txBody>
          <a:bodyPr wrap="square" rtlCol="0">
            <a:spAutoFit/>
          </a:bodyPr>
          <a:lstStyle/>
          <a:p>
            <a:r>
              <a:rPr lang="pt-BR" sz="1200" dirty="0"/>
              <a:t>Interface N (</a:t>
            </a:r>
            <a:r>
              <a:rPr lang="pt-BR" sz="1200" dirty="0" err="1"/>
              <a:t>pipe</a:t>
            </a:r>
            <a:r>
              <a:rPr lang="pt-BR" sz="1200" dirty="0"/>
              <a:t> </a:t>
            </a:r>
            <a:r>
              <a:rPr lang="pt-BR" sz="1200" dirty="0" err="1"/>
              <a:t>bundle</a:t>
            </a:r>
            <a:r>
              <a:rPr lang="pt-BR" sz="1200" dirty="0"/>
              <a:t>)</a:t>
            </a:r>
            <a:endParaRPr lang="pt-BR" sz="1400" dirty="0"/>
          </a:p>
        </p:txBody>
      </p:sp>
      <p:sp>
        <p:nvSpPr>
          <p:cNvPr id="57" name="Cilindro 79">
            <a:extLst>
              <a:ext uri="{FF2B5EF4-FFF2-40B4-BE49-F238E27FC236}">
                <a16:creationId xmlns="" xmlns:a16="http://schemas.microsoft.com/office/drawing/2014/main" id="{426F92B6-ADA5-45A4-B7FA-1339393F81CE}"/>
              </a:ext>
            </a:extLst>
          </p:cNvPr>
          <p:cNvSpPr/>
          <p:nvPr/>
        </p:nvSpPr>
        <p:spPr>
          <a:xfrm rot="5400000">
            <a:off x="7857122" y="2422774"/>
            <a:ext cx="138534" cy="1823098"/>
          </a:xfrm>
          <a:prstGeom prst="can">
            <a:avLst>
              <a:gd name="adj" fmla="val 60753"/>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8" name="CaixaDeTexto 80">
            <a:extLst>
              <a:ext uri="{FF2B5EF4-FFF2-40B4-BE49-F238E27FC236}">
                <a16:creationId xmlns="" xmlns:a16="http://schemas.microsoft.com/office/drawing/2014/main" id="{0A6551E3-C7FB-4128-969F-CFDACF02F803}"/>
              </a:ext>
            </a:extLst>
          </p:cNvPr>
          <p:cNvSpPr txBox="1"/>
          <p:nvPr/>
        </p:nvSpPr>
        <p:spPr>
          <a:xfrm>
            <a:off x="7017546" y="2979692"/>
            <a:ext cx="1853806" cy="276999"/>
          </a:xfrm>
          <a:prstGeom prst="rect">
            <a:avLst/>
          </a:prstGeom>
          <a:noFill/>
        </p:spPr>
        <p:txBody>
          <a:bodyPr wrap="square" rtlCol="0">
            <a:spAutoFit/>
          </a:bodyPr>
          <a:lstStyle/>
          <a:p>
            <a:r>
              <a:rPr lang="pt-BR" sz="1200" dirty="0"/>
              <a:t>Default </a:t>
            </a:r>
            <a:r>
              <a:rPr lang="pt-BR" sz="1200" dirty="0" err="1"/>
              <a:t>pipe</a:t>
            </a:r>
            <a:r>
              <a:rPr lang="pt-BR" sz="1200" dirty="0"/>
              <a:t> (</a:t>
            </a:r>
            <a:r>
              <a:rPr lang="pt-BR" sz="1200" dirty="0" err="1"/>
              <a:t>endpoint</a:t>
            </a:r>
            <a:r>
              <a:rPr lang="pt-BR" sz="1200" dirty="0"/>
              <a:t> 0)</a:t>
            </a:r>
            <a:endParaRPr lang="pt-BR" sz="1400" dirty="0"/>
          </a:p>
        </p:txBody>
      </p:sp>
      <p:cxnSp>
        <p:nvCxnSpPr>
          <p:cNvPr id="59" name="Conector de seta reta 18">
            <a:extLst>
              <a:ext uri="{FF2B5EF4-FFF2-40B4-BE49-F238E27FC236}">
                <a16:creationId xmlns="" xmlns:a16="http://schemas.microsoft.com/office/drawing/2014/main" id="{5629B502-3672-488D-AE18-D744DF86CBED}"/>
              </a:ext>
            </a:extLst>
          </p:cNvPr>
          <p:cNvCxnSpPr>
            <a:stCxn id="41" idx="1"/>
            <a:endCxn id="20" idx="3"/>
          </p:cNvCxnSpPr>
          <p:nvPr/>
        </p:nvCxnSpPr>
        <p:spPr>
          <a:xfrm flipH="1" flipV="1">
            <a:off x="7131680" y="5189534"/>
            <a:ext cx="1614818" cy="3712"/>
          </a:xfrm>
          <a:prstGeom prst="straightConnector1">
            <a:avLst/>
          </a:prstGeom>
          <a:ln>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60" name="CaixaDeTexto 81">
            <a:extLst>
              <a:ext uri="{FF2B5EF4-FFF2-40B4-BE49-F238E27FC236}">
                <a16:creationId xmlns="" xmlns:a16="http://schemas.microsoft.com/office/drawing/2014/main" id="{6F84806C-713C-497D-9CA1-4A0B2B5B3027}"/>
              </a:ext>
            </a:extLst>
          </p:cNvPr>
          <p:cNvSpPr txBox="1"/>
          <p:nvPr/>
        </p:nvSpPr>
        <p:spPr>
          <a:xfrm>
            <a:off x="7380600" y="4858932"/>
            <a:ext cx="1043121" cy="307777"/>
          </a:xfrm>
          <a:prstGeom prst="rect">
            <a:avLst/>
          </a:prstGeom>
          <a:noFill/>
        </p:spPr>
        <p:txBody>
          <a:bodyPr wrap="square" rtlCol="0">
            <a:spAutoFit/>
          </a:bodyPr>
          <a:lstStyle/>
          <a:p>
            <a:r>
              <a:rPr lang="pt-BR" sz="1400" dirty="0"/>
              <a:t>USB </a:t>
            </a:r>
            <a:r>
              <a:rPr lang="pt-BR" sz="1400" dirty="0" err="1"/>
              <a:t>wire</a:t>
            </a:r>
            <a:endParaRPr lang="pt-BR" sz="1400" dirty="0"/>
          </a:p>
        </p:txBody>
      </p:sp>
      <p:sp>
        <p:nvSpPr>
          <p:cNvPr id="61" name="CaixaDeTexto 82">
            <a:extLst>
              <a:ext uri="{FF2B5EF4-FFF2-40B4-BE49-F238E27FC236}">
                <a16:creationId xmlns="" xmlns:a16="http://schemas.microsoft.com/office/drawing/2014/main" id="{BEAF3990-1CEB-4512-A4B2-4B2AA0555CC8}"/>
              </a:ext>
            </a:extLst>
          </p:cNvPr>
          <p:cNvSpPr txBox="1"/>
          <p:nvPr/>
        </p:nvSpPr>
        <p:spPr>
          <a:xfrm>
            <a:off x="5429881" y="762522"/>
            <a:ext cx="1417321" cy="338554"/>
          </a:xfrm>
          <a:prstGeom prst="rect">
            <a:avLst/>
          </a:prstGeom>
          <a:noFill/>
        </p:spPr>
        <p:txBody>
          <a:bodyPr wrap="square" rtlCol="0">
            <a:spAutoFit/>
          </a:bodyPr>
          <a:lstStyle/>
          <a:p>
            <a:r>
              <a:rPr lang="pt-BR" sz="1600" dirty="0"/>
              <a:t>Host </a:t>
            </a:r>
            <a:r>
              <a:rPr lang="pt-BR" sz="1600" dirty="0" err="1"/>
              <a:t>side</a:t>
            </a:r>
            <a:endParaRPr lang="pt-BR" sz="1600" dirty="0"/>
          </a:p>
        </p:txBody>
      </p:sp>
      <p:sp>
        <p:nvSpPr>
          <p:cNvPr id="62" name="CaixaDeTexto 83">
            <a:extLst>
              <a:ext uri="{FF2B5EF4-FFF2-40B4-BE49-F238E27FC236}">
                <a16:creationId xmlns="" xmlns:a16="http://schemas.microsoft.com/office/drawing/2014/main" id="{84875991-F73D-4007-B028-B738F523307B}"/>
              </a:ext>
            </a:extLst>
          </p:cNvPr>
          <p:cNvSpPr txBox="1"/>
          <p:nvPr/>
        </p:nvSpPr>
        <p:spPr>
          <a:xfrm>
            <a:off x="9116688" y="727235"/>
            <a:ext cx="2241552" cy="338554"/>
          </a:xfrm>
          <a:prstGeom prst="rect">
            <a:avLst/>
          </a:prstGeom>
          <a:noFill/>
        </p:spPr>
        <p:txBody>
          <a:bodyPr wrap="square" rtlCol="0">
            <a:spAutoFit/>
          </a:bodyPr>
          <a:lstStyle/>
          <a:p>
            <a:r>
              <a:rPr lang="pt-BR" sz="1600" dirty="0" err="1"/>
              <a:t>Device</a:t>
            </a:r>
            <a:r>
              <a:rPr lang="pt-BR" sz="1600" dirty="0"/>
              <a:t> (</a:t>
            </a:r>
            <a:r>
              <a:rPr lang="pt-BR" sz="1600" dirty="0" err="1"/>
              <a:t>function</a:t>
            </a:r>
            <a:r>
              <a:rPr lang="pt-BR" sz="1600" dirty="0"/>
              <a:t>) </a:t>
            </a:r>
            <a:r>
              <a:rPr lang="pt-BR" sz="1600" dirty="0" err="1"/>
              <a:t>side</a:t>
            </a:r>
            <a:endParaRPr lang="pt-BR" sz="1600" dirty="0"/>
          </a:p>
        </p:txBody>
      </p:sp>
      <p:sp>
        <p:nvSpPr>
          <p:cNvPr id="63" name="TextBox 62">
            <a:extLst>
              <a:ext uri="{FF2B5EF4-FFF2-40B4-BE49-F238E27FC236}">
                <a16:creationId xmlns="" xmlns:a16="http://schemas.microsoft.com/office/drawing/2014/main" id="{2C04881C-35B9-4E58-B425-815BF42A8A40}"/>
              </a:ext>
            </a:extLst>
          </p:cNvPr>
          <p:cNvSpPr txBox="1"/>
          <p:nvPr/>
        </p:nvSpPr>
        <p:spPr>
          <a:xfrm>
            <a:off x="10400230" y="6027481"/>
            <a:ext cx="1428340" cy="307777"/>
          </a:xfrm>
          <a:prstGeom prst="rect">
            <a:avLst/>
          </a:prstGeom>
          <a:noFill/>
        </p:spPr>
        <p:txBody>
          <a:bodyPr wrap="none" rtlCol="0">
            <a:spAutoFit/>
          </a:bodyPr>
          <a:lstStyle/>
          <a:p>
            <a:r>
              <a:rPr lang="en-US" sz="1400" dirty="0"/>
              <a:t>source: Authors</a:t>
            </a:r>
            <a:endParaRPr lang="pt-BR" sz="1400" dirty="0"/>
          </a:p>
        </p:txBody>
      </p:sp>
    </p:spTree>
    <p:extLst>
      <p:ext uri="{BB962C8B-B14F-4D97-AF65-F5344CB8AC3E}">
        <p14:creationId xmlns:p14="http://schemas.microsoft.com/office/powerpoint/2010/main" val="338159942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USB Host Controller</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3216778"/>
          </a:xfrm>
        </p:spPr>
        <p:txBody>
          <a:bodyPr/>
          <a:lstStyle/>
          <a:p>
            <a:pPr lvl="1">
              <a:lnSpc>
                <a:spcPct val="150000"/>
              </a:lnSpc>
            </a:pPr>
            <a:r>
              <a:rPr lang="en-US" dirty="0"/>
              <a:t>The USB Host Controller hardware layer offers an HCI (Host Controller Interface) to the Host Controller Driver in software </a:t>
            </a:r>
            <a:r>
              <a:rPr lang="en-US" dirty="0">
                <a:sym typeface="Wingdings" panose="05000000000000000000" pitchFamily="2" charset="2"/>
              </a:rPr>
              <a:t></a:t>
            </a:r>
            <a:r>
              <a:rPr lang="en-US" dirty="0"/>
              <a:t> standardizes the register access and allows interoperability between the host OS and different hardware implementations. </a:t>
            </a:r>
          </a:p>
          <a:p>
            <a:pPr lvl="1">
              <a:lnSpc>
                <a:spcPct val="150000"/>
              </a:lnSpc>
            </a:pPr>
            <a:r>
              <a:rPr lang="en-US" dirty="0"/>
              <a:t>Some HCI standards have been historically defined:</a:t>
            </a:r>
          </a:p>
          <a:p>
            <a:pPr lvl="2">
              <a:lnSpc>
                <a:spcPct val="150000"/>
              </a:lnSpc>
            </a:pPr>
            <a:r>
              <a:rPr lang="en-US" b="1" dirty="0"/>
              <a:t>OHCI</a:t>
            </a:r>
            <a:r>
              <a:rPr lang="en-US" dirty="0"/>
              <a:t> (Open Host Controller Interface) </a:t>
            </a:r>
            <a:r>
              <a:rPr lang="en-US" dirty="0">
                <a:sym typeface="Wingdings" panose="05000000000000000000" pitchFamily="2" charset="2"/>
              </a:rPr>
              <a:t></a:t>
            </a:r>
            <a:r>
              <a:rPr lang="en-US" dirty="0"/>
              <a:t> defined for USB 1.1, manages the USB bus mainly in hardware (internal FIFO descriptors management)</a:t>
            </a:r>
          </a:p>
          <a:p>
            <a:pPr lvl="2">
              <a:lnSpc>
                <a:spcPct val="150000"/>
              </a:lnSpc>
            </a:pPr>
            <a:r>
              <a:rPr lang="en-US" b="1" dirty="0"/>
              <a:t>UHCI </a:t>
            </a:r>
            <a:r>
              <a:rPr lang="en-US" dirty="0"/>
              <a:t>(Universal Host Controller Interface) </a:t>
            </a:r>
            <a:r>
              <a:rPr lang="en-US" dirty="0">
                <a:sym typeface="Wingdings" panose="05000000000000000000" pitchFamily="2" charset="2"/>
              </a:rPr>
              <a:t></a:t>
            </a:r>
            <a:r>
              <a:rPr lang="en-US" dirty="0"/>
              <a:t> proprietary interface by Intel, defined for USB 1.1, manages most of the USB bus operation in software (HCD level)</a:t>
            </a:r>
          </a:p>
        </p:txBody>
      </p:sp>
    </p:spTree>
    <p:extLst>
      <p:ext uri="{BB962C8B-B14F-4D97-AF65-F5344CB8AC3E}">
        <p14:creationId xmlns:p14="http://schemas.microsoft.com/office/powerpoint/2010/main" val="534158144"/>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USB Host Controller</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1903598"/>
          </a:xfrm>
        </p:spPr>
        <p:txBody>
          <a:bodyPr/>
          <a:lstStyle/>
          <a:p>
            <a:pPr lvl="1">
              <a:lnSpc>
                <a:spcPct val="150000"/>
              </a:lnSpc>
            </a:pPr>
            <a:r>
              <a:rPr lang="en-US" b="1" dirty="0"/>
              <a:t>EHCI</a:t>
            </a:r>
            <a:r>
              <a:rPr lang="en-US" dirty="0"/>
              <a:t> (Enhanced Host Controller Interface) </a:t>
            </a:r>
            <a:r>
              <a:rPr lang="en-US" dirty="0">
                <a:sym typeface="Wingdings" panose="05000000000000000000" pitchFamily="2" charset="2"/>
              </a:rPr>
              <a:t></a:t>
            </a:r>
            <a:r>
              <a:rPr lang="en-US" dirty="0"/>
              <a:t> defined for USB 2.0, manages high-speed communication on a USB bus. EHCI controllers have been usually implemented in PC motherboards in conjunction with UHCI or OHCI drivers (that managed the low and full-speed devices).</a:t>
            </a:r>
          </a:p>
          <a:p>
            <a:pPr lvl="1">
              <a:lnSpc>
                <a:spcPct val="150000"/>
              </a:lnSpc>
            </a:pPr>
            <a:r>
              <a:rPr lang="en-US" b="1" dirty="0" err="1"/>
              <a:t>xHCI</a:t>
            </a:r>
            <a:r>
              <a:rPr lang="en-US" dirty="0"/>
              <a:t> (Extensible Host Controller Interface) </a:t>
            </a:r>
            <a:r>
              <a:rPr lang="en-US" dirty="0">
                <a:sym typeface="Wingdings" panose="05000000000000000000" pitchFamily="2" charset="2"/>
              </a:rPr>
              <a:t></a:t>
            </a:r>
            <a:r>
              <a:rPr lang="en-US" dirty="0"/>
              <a:t> defined for USB 3.0, manages all the USB bus speeds. It is meant to replace the previous UHCI/OHCI/EHCI standards.</a:t>
            </a:r>
          </a:p>
        </p:txBody>
      </p:sp>
    </p:spTree>
    <p:extLst>
      <p:ext uri="{BB962C8B-B14F-4D97-AF65-F5344CB8AC3E}">
        <p14:creationId xmlns:p14="http://schemas.microsoft.com/office/powerpoint/2010/main" val="161630935"/>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USB Packets</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4907920" cy="1636858"/>
          </a:xfrm>
        </p:spPr>
        <p:txBody>
          <a:bodyPr/>
          <a:lstStyle/>
          <a:p>
            <a:pPr>
              <a:lnSpc>
                <a:spcPct val="150000"/>
              </a:lnSpc>
            </a:pPr>
            <a:r>
              <a:rPr lang="en-US" dirty="0"/>
              <a:t>USB Transfers are performed by a sequence of transactions, which are composed of:</a:t>
            </a:r>
          </a:p>
          <a:p>
            <a:pPr lvl="1">
              <a:lnSpc>
                <a:spcPct val="150000"/>
              </a:lnSpc>
            </a:pPr>
            <a:r>
              <a:rPr lang="en-US" dirty="0"/>
              <a:t>A </a:t>
            </a:r>
            <a:r>
              <a:rPr lang="en-US" b="1" dirty="0"/>
              <a:t>Token</a:t>
            </a:r>
            <a:r>
              <a:rPr lang="en-US" dirty="0"/>
              <a:t> packet, carrying addressing, direction and packet type information (IN, OUT or SETUP). The token can be of PID type </a:t>
            </a:r>
            <a:r>
              <a:rPr lang="en-US" b="1" dirty="0"/>
              <a:t>Start-Of-Frame (SOF)</a:t>
            </a:r>
            <a:r>
              <a:rPr lang="en-US" dirty="0"/>
              <a:t>,</a:t>
            </a:r>
            <a:r>
              <a:rPr lang="en-US" b="1" dirty="0"/>
              <a:t> </a:t>
            </a:r>
            <a:r>
              <a:rPr lang="en-US" dirty="0"/>
              <a:t>issued every 1 </a:t>
            </a:r>
            <a:r>
              <a:rPr lang="en-US" dirty="0" err="1"/>
              <a:t>ms</a:t>
            </a:r>
            <a:r>
              <a:rPr lang="en-US" dirty="0"/>
              <a:t> (full-speed) or 125 us (high-speed) and used for synchronization.</a:t>
            </a:r>
          </a:p>
          <a:p>
            <a:pPr lvl="2">
              <a:lnSpc>
                <a:spcPct val="150000"/>
              </a:lnSpc>
            </a:pPr>
            <a:r>
              <a:rPr lang="en-US" dirty="0"/>
              <a:t>Frame </a:t>
            </a:r>
            <a:r>
              <a:rPr lang="en-US" dirty="0">
                <a:sym typeface="Wingdings" panose="05000000000000000000" pitchFamily="2" charset="2"/>
              </a:rPr>
              <a:t></a:t>
            </a:r>
            <a:r>
              <a:rPr lang="en-US" dirty="0"/>
              <a:t> interval during which a sequence of transactions is performed for the endpoints controlled by the host..</a:t>
            </a:r>
          </a:p>
        </p:txBody>
      </p:sp>
      <p:graphicFrame>
        <p:nvGraphicFramePr>
          <p:cNvPr id="5" name="Tabela 1">
            <a:extLst>
              <a:ext uri="{FF2B5EF4-FFF2-40B4-BE49-F238E27FC236}">
                <a16:creationId xmlns="" xmlns:a16="http://schemas.microsoft.com/office/drawing/2014/main" id="{2A7788A2-9ADA-4AA0-8ED4-72302DAB128A}"/>
              </a:ext>
            </a:extLst>
          </p:cNvPr>
          <p:cNvGraphicFramePr>
            <a:graphicFrameLocks noGrp="1"/>
          </p:cNvGraphicFramePr>
          <p:nvPr>
            <p:extLst>
              <p:ext uri="{D42A27DB-BD31-4B8C-83A1-F6EECF244321}">
                <p14:modId xmlns:p14="http://schemas.microsoft.com/office/powerpoint/2010/main" val="931341802"/>
              </p:ext>
            </p:extLst>
          </p:nvPr>
        </p:nvGraphicFramePr>
        <p:xfrm>
          <a:off x="5735960" y="1549896"/>
          <a:ext cx="5791200" cy="1254760"/>
        </p:xfrm>
        <a:graphic>
          <a:graphicData uri="http://schemas.openxmlformats.org/drawingml/2006/table">
            <a:tbl>
              <a:tblPr firstRow="1" bandRow="1">
                <a:tableStyleId>{5C22544A-7EE6-4342-B048-85BDC9FD1C3A}</a:tableStyleId>
              </a:tblPr>
              <a:tblGrid>
                <a:gridCol w="838200">
                  <a:extLst>
                    <a:ext uri="{9D8B030D-6E8A-4147-A177-3AD203B41FA5}">
                      <a16:colId xmlns="" xmlns:a16="http://schemas.microsoft.com/office/drawing/2014/main" val="20000"/>
                    </a:ext>
                  </a:extLst>
                </a:gridCol>
                <a:gridCol w="1066800">
                  <a:extLst>
                    <a:ext uri="{9D8B030D-6E8A-4147-A177-3AD203B41FA5}">
                      <a16:colId xmlns="" xmlns:a16="http://schemas.microsoft.com/office/drawing/2014/main" val="20001"/>
                    </a:ext>
                  </a:extLst>
                </a:gridCol>
                <a:gridCol w="1143000">
                  <a:extLst>
                    <a:ext uri="{9D8B030D-6E8A-4147-A177-3AD203B41FA5}">
                      <a16:colId xmlns="" xmlns:a16="http://schemas.microsoft.com/office/drawing/2014/main" val="20002"/>
                    </a:ext>
                  </a:extLst>
                </a:gridCol>
                <a:gridCol w="1066800">
                  <a:extLst>
                    <a:ext uri="{9D8B030D-6E8A-4147-A177-3AD203B41FA5}">
                      <a16:colId xmlns="" xmlns:a16="http://schemas.microsoft.com/office/drawing/2014/main" val="20003"/>
                    </a:ext>
                  </a:extLst>
                </a:gridCol>
                <a:gridCol w="1676400">
                  <a:extLst>
                    <a:ext uri="{9D8B030D-6E8A-4147-A177-3AD203B41FA5}">
                      <a16:colId xmlns="" xmlns:a16="http://schemas.microsoft.com/office/drawing/2014/main" val="20004"/>
                    </a:ext>
                  </a:extLst>
                </a:gridCol>
              </a:tblGrid>
              <a:tr h="137160">
                <a:tc>
                  <a:txBody>
                    <a:bodyPr/>
                    <a:lstStyle/>
                    <a:p>
                      <a:r>
                        <a:rPr lang="pt-BR" dirty="0"/>
                        <a:t>Field</a:t>
                      </a:r>
                    </a:p>
                  </a:txBody>
                  <a:tcPr/>
                </a:tc>
                <a:tc>
                  <a:txBody>
                    <a:bodyPr/>
                    <a:lstStyle/>
                    <a:p>
                      <a:r>
                        <a:rPr lang="pt-BR" dirty="0"/>
                        <a:t>PID</a:t>
                      </a:r>
                    </a:p>
                  </a:txBody>
                  <a:tcPr/>
                </a:tc>
                <a:tc>
                  <a:txBody>
                    <a:bodyPr/>
                    <a:lstStyle/>
                    <a:p>
                      <a:r>
                        <a:rPr lang="pt-BR" dirty="0"/>
                        <a:t>ADDR</a:t>
                      </a:r>
                    </a:p>
                  </a:txBody>
                  <a:tcPr/>
                </a:tc>
                <a:tc>
                  <a:txBody>
                    <a:bodyPr/>
                    <a:lstStyle/>
                    <a:p>
                      <a:r>
                        <a:rPr lang="pt-BR" dirty="0"/>
                        <a:t>ENDP</a:t>
                      </a:r>
                    </a:p>
                  </a:txBody>
                  <a:tcPr/>
                </a:tc>
                <a:tc>
                  <a:txBody>
                    <a:bodyPr/>
                    <a:lstStyle/>
                    <a:p>
                      <a:r>
                        <a:rPr lang="pt-BR" dirty="0"/>
                        <a:t>CRC5</a:t>
                      </a:r>
                    </a:p>
                  </a:txBody>
                  <a:tcPr/>
                </a:tc>
                <a:extLst>
                  <a:ext uri="{0D108BD9-81ED-4DB2-BD59-A6C34878D82A}">
                    <a16:rowId xmlns="" xmlns:a16="http://schemas.microsoft.com/office/drawing/2014/main" val="10000"/>
                  </a:ext>
                </a:extLst>
              </a:tr>
              <a:tr h="370840">
                <a:tc>
                  <a:txBody>
                    <a:bodyPr/>
                    <a:lstStyle/>
                    <a:p>
                      <a:r>
                        <a:rPr lang="pt-BR" sz="1400" dirty="0"/>
                        <a:t>Bits</a:t>
                      </a:r>
                    </a:p>
                  </a:txBody>
                  <a:tcPr/>
                </a:tc>
                <a:tc>
                  <a:txBody>
                    <a:bodyPr/>
                    <a:lstStyle/>
                    <a:p>
                      <a:r>
                        <a:rPr lang="pt-BR" sz="1400" dirty="0"/>
                        <a:t>8</a:t>
                      </a:r>
                    </a:p>
                  </a:txBody>
                  <a:tcPr/>
                </a:tc>
                <a:tc>
                  <a:txBody>
                    <a:bodyPr/>
                    <a:lstStyle/>
                    <a:p>
                      <a:r>
                        <a:rPr lang="pt-BR" sz="1400" dirty="0"/>
                        <a:t>7</a:t>
                      </a:r>
                    </a:p>
                  </a:txBody>
                  <a:tcPr/>
                </a:tc>
                <a:tc>
                  <a:txBody>
                    <a:bodyPr/>
                    <a:lstStyle/>
                    <a:p>
                      <a:r>
                        <a:rPr lang="pt-BR" sz="1400" dirty="0"/>
                        <a:t>4</a:t>
                      </a:r>
                    </a:p>
                  </a:txBody>
                  <a:tcPr/>
                </a:tc>
                <a:tc>
                  <a:txBody>
                    <a:bodyPr/>
                    <a:lstStyle/>
                    <a:p>
                      <a:r>
                        <a:rPr lang="pt-BR" sz="1400" dirty="0"/>
                        <a:t>5</a:t>
                      </a:r>
                    </a:p>
                  </a:txBody>
                  <a:tcPr/>
                </a:tc>
                <a:extLst>
                  <a:ext uri="{0D108BD9-81ED-4DB2-BD59-A6C34878D82A}">
                    <a16:rowId xmlns="" xmlns:a16="http://schemas.microsoft.com/office/drawing/2014/main" val="10001"/>
                  </a:ext>
                </a:extLst>
              </a:tr>
              <a:tr h="370840">
                <a:tc>
                  <a:txBody>
                    <a:bodyPr/>
                    <a:lstStyle/>
                    <a:p>
                      <a:r>
                        <a:rPr lang="pt-BR" sz="1400" dirty="0" err="1"/>
                        <a:t>Desc</a:t>
                      </a:r>
                      <a:endParaRPr lang="pt-BR" sz="1400" dirty="0"/>
                    </a:p>
                  </a:txBody>
                  <a:tcPr/>
                </a:tc>
                <a:tc>
                  <a:txBody>
                    <a:bodyPr/>
                    <a:lstStyle/>
                    <a:p>
                      <a:r>
                        <a:rPr lang="pt-BR" sz="1400" dirty="0" err="1"/>
                        <a:t>Type</a:t>
                      </a:r>
                      <a:r>
                        <a:rPr lang="pt-BR" sz="1400" baseline="0" dirty="0"/>
                        <a:t> </a:t>
                      </a:r>
                      <a:r>
                        <a:rPr lang="pt-BR" sz="1400" baseline="0" dirty="0" err="1"/>
                        <a:t>of</a:t>
                      </a:r>
                      <a:r>
                        <a:rPr lang="pt-BR" sz="1400" baseline="0" dirty="0"/>
                        <a:t> </a:t>
                      </a:r>
                      <a:r>
                        <a:rPr lang="pt-BR" sz="1400" baseline="0" dirty="0" err="1"/>
                        <a:t>packet</a:t>
                      </a:r>
                      <a:endParaRPr lang="pt-BR" sz="1400" dirty="0"/>
                    </a:p>
                  </a:txBody>
                  <a:tcPr/>
                </a:tc>
                <a:tc>
                  <a:txBody>
                    <a:bodyPr/>
                    <a:lstStyle/>
                    <a:p>
                      <a:r>
                        <a:rPr lang="pt-BR" sz="1400" dirty="0" err="1"/>
                        <a:t>Device</a:t>
                      </a:r>
                      <a:r>
                        <a:rPr lang="pt-BR" sz="1400" dirty="0"/>
                        <a:t> </a:t>
                      </a:r>
                      <a:r>
                        <a:rPr lang="pt-BR" sz="1400" dirty="0" err="1"/>
                        <a:t>address</a:t>
                      </a:r>
                      <a:endParaRPr lang="pt-BR" sz="1400" dirty="0"/>
                    </a:p>
                  </a:txBody>
                  <a:tcPr/>
                </a:tc>
                <a:tc>
                  <a:txBody>
                    <a:bodyPr/>
                    <a:lstStyle/>
                    <a:p>
                      <a:r>
                        <a:rPr lang="pt-BR" sz="1400" dirty="0" err="1"/>
                        <a:t>Endpoint</a:t>
                      </a:r>
                      <a:r>
                        <a:rPr lang="pt-BR" sz="1400" dirty="0"/>
                        <a:t> </a:t>
                      </a:r>
                      <a:r>
                        <a:rPr lang="pt-BR" sz="1400" dirty="0" err="1"/>
                        <a:t>address</a:t>
                      </a:r>
                      <a:endParaRPr lang="pt-BR" sz="1400" dirty="0"/>
                    </a:p>
                  </a:txBody>
                  <a:tcPr/>
                </a:tc>
                <a:tc>
                  <a:txBody>
                    <a:bodyPr/>
                    <a:lstStyle/>
                    <a:p>
                      <a:r>
                        <a:rPr lang="pt-BR" sz="1400" dirty="0"/>
                        <a:t>CRC</a:t>
                      </a:r>
                      <a:r>
                        <a:rPr lang="pt-BR" sz="1400" baseline="0" dirty="0"/>
                        <a:t> </a:t>
                      </a:r>
                      <a:r>
                        <a:rPr lang="pt-BR" sz="1400" baseline="0" dirty="0" err="1"/>
                        <a:t>of</a:t>
                      </a:r>
                      <a:r>
                        <a:rPr lang="pt-BR" sz="1400" baseline="0" dirty="0"/>
                        <a:t> ADDR </a:t>
                      </a:r>
                      <a:r>
                        <a:rPr lang="pt-BR" sz="1400" baseline="0" dirty="0" err="1"/>
                        <a:t>and</a:t>
                      </a:r>
                      <a:r>
                        <a:rPr lang="pt-BR" sz="1400" baseline="0" dirty="0"/>
                        <a:t> ENDP</a:t>
                      </a:r>
                      <a:endParaRPr lang="pt-BR" sz="1400" dirty="0"/>
                    </a:p>
                  </a:txBody>
                  <a:tcPr/>
                </a:tc>
                <a:extLst>
                  <a:ext uri="{0D108BD9-81ED-4DB2-BD59-A6C34878D82A}">
                    <a16:rowId xmlns="" xmlns:a16="http://schemas.microsoft.com/office/drawing/2014/main" val="10002"/>
                  </a:ext>
                </a:extLst>
              </a:tr>
            </a:tbl>
          </a:graphicData>
        </a:graphic>
      </p:graphicFrame>
      <p:graphicFrame>
        <p:nvGraphicFramePr>
          <p:cNvPr id="6" name="Tabela 26">
            <a:extLst>
              <a:ext uri="{FF2B5EF4-FFF2-40B4-BE49-F238E27FC236}">
                <a16:creationId xmlns="" xmlns:a16="http://schemas.microsoft.com/office/drawing/2014/main" id="{1731382F-5A09-4146-B7D6-72D1674BB5A8}"/>
              </a:ext>
            </a:extLst>
          </p:cNvPr>
          <p:cNvGraphicFramePr>
            <a:graphicFrameLocks noGrp="1"/>
          </p:cNvGraphicFramePr>
          <p:nvPr>
            <p:extLst>
              <p:ext uri="{D42A27DB-BD31-4B8C-83A1-F6EECF244321}">
                <p14:modId xmlns:p14="http://schemas.microsoft.com/office/powerpoint/2010/main" val="2006150143"/>
              </p:ext>
            </p:extLst>
          </p:nvPr>
        </p:nvGraphicFramePr>
        <p:xfrm>
          <a:off x="5735960" y="4293096"/>
          <a:ext cx="5867400" cy="1254760"/>
        </p:xfrm>
        <a:graphic>
          <a:graphicData uri="http://schemas.openxmlformats.org/drawingml/2006/table">
            <a:tbl>
              <a:tblPr firstRow="1" bandRow="1">
                <a:tableStyleId>{5C22544A-7EE6-4342-B048-85BDC9FD1C3A}</a:tableStyleId>
              </a:tblPr>
              <a:tblGrid>
                <a:gridCol w="838200">
                  <a:extLst>
                    <a:ext uri="{9D8B030D-6E8A-4147-A177-3AD203B41FA5}">
                      <a16:colId xmlns="" xmlns:a16="http://schemas.microsoft.com/office/drawing/2014/main" val="20000"/>
                    </a:ext>
                  </a:extLst>
                </a:gridCol>
                <a:gridCol w="1066800">
                  <a:extLst>
                    <a:ext uri="{9D8B030D-6E8A-4147-A177-3AD203B41FA5}">
                      <a16:colId xmlns="" xmlns:a16="http://schemas.microsoft.com/office/drawing/2014/main" val="20001"/>
                    </a:ext>
                  </a:extLst>
                </a:gridCol>
                <a:gridCol w="2514600">
                  <a:extLst>
                    <a:ext uri="{9D8B030D-6E8A-4147-A177-3AD203B41FA5}">
                      <a16:colId xmlns="" xmlns:a16="http://schemas.microsoft.com/office/drawing/2014/main" val="20002"/>
                    </a:ext>
                  </a:extLst>
                </a:gridCol>
                <a:gridCol w="1447800">
                  <a:extLst>
                    <a:ext uri="{9D8B030D-6E8A-4147-A177-3AD203B41FA5}">
                      <a16:colId xmlns="" xmlns:a16="http://schemas.microsoft.com/office/drawing/2014/main" val="20003"/>
                    </a:ext>
                  </a:extLst>
                </a:gridCol>
              </a:tblGrid>
              <a:tr h="137160">
                <a:tc>
                  <a:txBody>
                    <a:bodyPr/>
                    <a:lstStyle/>
                    <a:p>
                      <a:r>
                        <a:rPr lang="pt-BR" dirty="0"/>
                        <a:t>Field</a:t>
                      </a:r>
                    </a:p>
                  </a:txBody>
                  <a:tcPr/>
                </a:tc>
                <a:tc>
                  <a:txBody>
                    <a:bodyPr/>
                    <a:lstStyle/>
                    <a:p>
                      <a:r>
                        <a:rPr lang="pt-BR" dirty="0"/>
                        <a:t>PID</a:t>
                      </a:r>
                    </a:p>
                  </a:txBody>
                  <a:tcPr/>
                </a:tc>
                <a:tc>
                  <a:txBody>
                    <a:bodyPr/>
                    <a:lstStyle/>
                    <a:p>
                      <a:r>
                        <a:rPr lang="pt-BR" dirty="0"/>
                        <a:t>Frame </a:t>
                      </a:r>
                      <a:r>
                        <a:rPr lang="pt-BR" dirty="0" err="1"/>
                        <a:t>number</a:t>
                      </a:r>
                      <a:endParaRPr lang="pt-BR" dirty="0"/>
                    </a:p>
                  </a:txBody>
                  <a:tcPr/>
                </a:tc>
                <a:tc>
                  <a:txBody>
                    <a:bodyPr/>
                    <a:lstStyle/>
                    <a:p>
                      <a:r>
                        <a:rPr lang="pt-BR" dirty="0"/>
                        <a:t>CRC5</a:t>
                      </a:r>
                    </a:p>
                  </a:txBody>
                  <a:tcPr/>
                </a:tc>
                <a:extLst>
                  <a:ext uri="{0D108BD9-81ED-4DB2-BD59-A6C34878D82A}">
                    <a16:rowId xmlns="" xmlns:a16="http://schemas.microsoft.com/office/drawing/2014/main" val="10000"/>
                  </a:ext>
                </a:extLst>
              </a:tr>
              <a:tr h="370840">
                <a:tc>
                  <a:txBody>
                    <a:bodyPr/>
                    <a:lstStyle/>
                    <a:p>
                      <a:r>
                        <a:rPr lang="pt-BR" sz="1400" dirty="0"/>
                        <a:t>Bits</a:t>
                      </a:r>
                    </a:p>
                  </a:txBody>
                  <a:tcPr/>
                </a:tc>
                <a:tc>
                  <a:txBody>
                    <a:bodyPr/>
                    <a:lstStyle/>
                    <a:p>
                      <a:r>
                        <a:rPr lang="pt-BR" sz="1400" dirty="0"/>
                        <a:t>8</a:t>
                      </a:r>
                    </a:p>
                  </a:txBody>
                  <a:tcPr/>
                </a:tc>
                <a:tc>
                  <a:txBody>
                    <a:bodyPr/>
                    <a:lstStyle/>
                    <a:p>
                      <a:r>
                        <a:rPr lang="pt-BR" sz="1400" dirty="0"/>
                        <a:t>11</a:t>
                      </a:r>
                    </a:p>
                  </a:txBody>
                  <a:tcPr/>
                </a:tc>
                <a:tc>
                  <a:txBody>
                    <a:bodyPr/>
                    <a:lstStyle/>
                    <a:p>
                      <a:r>
                        <a:rPr lang="pt-BR" sz="1400" dirty="0"/>
                        <a:t>5</a:t>
                      </a:r>
                    </a:p>
                  </a:txBody>
                  <a:tcPr/>
                </a:tc>
                <a:extLst>
                  <a:ext uri="{0D108BD9-81ED-4DB2-BD59-A6C34878D82A}">
                    <a16:rowId xmlns="" xmlns:a16="http://schemas.microsoft.com/office/drawing/2014/main" val="10001"/>
                  </a:ext>
                </a:extLst>
              </a:tr>
              <a:tr h="370840">
                <a:tc>
                  <a:txBody>
                    <a:bodyPr/>
                    <a:lstStyle/>
                    <a:p>
                      <a:r>
                        <a:rPr lang="pt-BR" sz="1400" dirty="0" err="1"/>
                        <a:t>Desc</a:t>
                      </a:r>
                      <a:endParaRPr lang="pt-BR" sz="1400" dirty="0"/>
                    </a:p>
                  </a:txBody>
                  <a:tcPr/>
                </a:tc>
                <a:tc>
                  <a:txBody>
                    <a:bodyPr/>
                    <a:lstStyle/>
                    <a:p>
                      <a:r>
                        <a:rPr lang="pt-BR" sz="1400" dirty="0" err="1"/>
                        <a:t>Type</a:t>
                      </a:r>
                      <a:r>
                        <a:rPr lang="pt-BR" sz="1400" baseline="0" dirty="0"/>
                        <a:t> </a:t>
                      </a:r>
                      <a:r>
                        <a:rPr lang="pt-BR" sz="1400" baseline="0" dirty="0" err="1"/>
                        <a:t>of</a:t>
                      </a:r>
                      <a:r>
                        <a:rPr lang="pt-BR" sz="1400" baseline="0" dirty="0"/>
                        <a:t> </a:t>
                      </a:r>
                      <a:r>
                        <a:rPr lang="pt-BR" sz="1400" baseline="0" dirty="0" err="1"/>
                        <a:t>packet</a:t>
                      </a:r>
                      <a:endParaRPr lang="pt-BR" sz="1400" dirty="0"/>
                    </a:p>
                  </a:txBody>
                  <a:tcPr/>
                </a:tc>
                <a:tc>
                  <a:txBody>
                    <a:bodyPr/>
                    <a:lstStyle/>
                    <a:p>
                      <a:r>
                        <a:rPr lang="pt-BR" sz="1400" dirty="0" err="1"/>
                        <a:t>Current</a:t>
                      </a:r>
                      <a:r>
                        <a:rPr lang="pt-BR" sz="1400" baseline="0" dirty="0"/>
                        <a:t> frame</a:t>
                      </a:r>
                      <a:endParaRPr lang="pt-BR" sz="1400" dirty="0"/>
                    </a:p>
                  </a:txBody>
                  <a:tcPr/>
                </a:tc>
                <a:tc>
                  <a:txBody>
                    <a:bodyPr/>
                    <a:lstStyle/>
                    <a:p>
                      <a:r>
                        <a:rPr lang="pt-BR" sz="1400" dirty="0"/>
                        <a:t>CRC</a:t>
                      </a:r>
                      <a:r>
                        <a:rPr lang="pt-BR" sz="1400" baseline="0" dirty="0"/>
                        <a:t> </a:t>
                      </a:r>
                      <a:r>
                        <a:rPr lang="pt-BR" sz="1400" baseline="0" dirty="0" err="1"/>
                        <a:t>of</a:t>
                      </a:r>
                      <a:r>
                        <a:rPr lang="pt-BR" sz="1400" baseline="0" dirty="0"/>
                        <a:t> Frame </a:t>
                      </a:r>
                      <a:r>
                        <a:rPr lang="pt-BR" sz="1400" baseline="0" dirty="0" err="1"/>
                        <a:t>Number</a:t>
                      </a:r>
                      <a:endParaRPr lang="pt-BR" sz="1400" dirty="0"/>
                    </a:p>
                  </a:txBody>
                  <a:tcPr/>
                </a:tc>
                <a:extLst>
                  <a:ext uri="{0D108BD9-81ED-4DB2-BD59-A6C34878D82A}">
                    <a16:rowId xmlns="" xmlns:a16="http://schemas.microsoft.com/office/drawing/2014/main" val="10002"/>
                  </a:ext>
                </a:extLst>
              </a:tr>
            </a:tbl>
          </a:graphicData>
        </a:graphic>
      </p:graphicFrame>
      <p:sp>
        <p:nvSpPr>
          <p:cNvPr id="7" name="TextBox 6">
            <a:extLst>
              <a:ext uri="{FF2B5EF4-FFF2-40B4-BE49-F238E27FC236}">
                <a16:creationId xmlns="" xmlns:a16="http://schemas.microsoft.com/office/drawing/2014/main" id="{FC0DB426-01DC-49B7-B14B-7E8F7FE4D579}"/>
              </a:ext>
            </a:extLst>
          </p:cNvPr>
          <p:cNvSpPr txBox="1"/>
          <p:nvPr/>
        </p:nvSpPr>
        <p:spPr>
          <a:xfrm>
            <a:off x="7869560" y="2863215"/>
            <a:ext cx="1089337" cy="276999"/>
          </a:xfrm>
          <a:prstGeom prst="rect">
            <a:avLst/>
          </a:prstGeom>
          <a:noFill/>
        </p:spPr>
        <p:txBody>
          <a:bodyPr wrap="none" rtlCol="0">
            <a:spAutoFit/>
          </a:bodyPr>
          <a:lstStyle/>
          <a:p>
            <a:r>
              <a:rPr lang="en-US" sz="1200" dirty="0"/>
              <a:t>Token packet</a:t>
            </a:r>
            <a:endParaRPr lang="pt-BR" sz="1200" dirty="0"/>
          </a:p>
        </p:txBody>
      </p:sp>
      <p:sp>
        <p:nvSpPr>
          <p:cNvPr id="8" name="TextBox 6">
            <a:extLst>
              <a:ext uri="{FF2B5EF4-FFF2-40B4-BE49-F238E27FC236}">
                <a16:creationId xmlns="" xmlns:a16="http://schemas.microsoft.com/office/drawing/2014/main" id="{005487DA-F48A-4CB7-B0ED-8E9B7F423535}"/>
              </a:ext>
            </a:extLst>
          </p:cNvPr>
          <p:cNvSpPr txBox="1"/>
          <p:nvPr/>
        </p:nvSpPr>
        <p:spPr>
          <a:xfrm>
            <a:off x="8021959" y="5664696"/>
            <a:ext cx="997389" cy="276999"/>
          </a:xfrm>
          <a:prstGeom prst="rect">
            <a:avLst/>
          </a:prstGeom>
          <a:noFill/>
        </p:spPr>
        <p:txBody>
          <a:bodyPr wrap="none" rtlCol="0">
            <a:spAutoFit/>
          </a:bodyPr>
          <a:lstStyle/>
          <a:p>
            <a:r>
              <a:rPr lang="en-US" sz="1200" dirty="0"/>
              <a:t>SOF packet</a:t>
            </a:r>
            <a:endParaRPr lang="pt-BR" sz="1200" dirty="0"/>
          </a:p>
        </p:txBody>
      </p:sp>
    </p:spTree>
    <p:extLst>
      <p:ext uri="{BB962C8B-B14F-4D97-AF65-F5344CB8AC3E}">
        <p14:creationId xmlns:p14="http://schemas.microsoft.com/office/powerpoint/2010/main" val="1838767997"/>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USB Packets</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4907920" cy="4488921"/>
          </a:xfrm>
        </p:spPr>
        <p:txBody>
          <a:bodyPr/>
          <a:lstStyle/>
          <a:p>
            <a:pPr lvl="1">
              <a:lnSpc>
                <a:spcPct val="150000"/>
              </a:lnSpc>
            </a:pPr>
            <a:r>
              <a:rPr lang="en-US" dirty="0"/>
              <a:t>A </a:t>
            </a:r>
            <a:r>
              <a:rPr lang="en-US" b="1" dirty="0"/>
              <a:t>Data</a:t>
            </a:r>
            <a:r>
              <a:rPr lang="en-US" dirty="0"/>
              <a:t> packet, carrying the effective data being transferred. Data packets are issued either by the host or the device, depending on the endpoint direction (identified by the previous Token packet). PID indicates type DATA0 or DATA1 (toggling for full-speed transfers) or DATA2 (high-speed transfers).</a:t>
            </a:r>
          </a:p>
          <a:p>
            <a:pPr lvl="1">
              <a:lnSpc>
                <a:spcPct val="150000"/>
              </a:lnSpc>
            </a:pPr>
            <a:r>
              <a:rPr lang="en-US" dirty="0"/>
              <a:t>A </a:t>
            </a:r>
            <a:r>
              <a:rPr lang="en-US" b="1" dirty="0"/>
              <a:t>Handshake</a:t>
            </a:r>
            <a:r>
              <a:rPr lang="en-US" dirty="0"/>
              <a:t> packet, used to report the status of a data transaction. Handshake packets are issued by the receiver of the Data packet. PID indicates ACK, NACK, a halt condition (STALL) or no response yet (NYET).</a:t>
            </a:r>
          </a:p>
        </p:txBody>
      </p:sp>
      <p:graphicFrame>
        <p:nvGraphicFramePr>
          <p:cNvPr id="9" name="Tabela 1">
            <a:extLst>
              <a:ext uri="{FF2B5EF4-FFF2-40B4-BE49-F238E27FC236}">
                <a16:creationId xmlns="" xmlns:a16="http://schemas.microsoft.com/office/drawing/2014/main" id="{048854FE-54E1-43B2-BE19-2D8979380137}"/>
              </a:ext>
            </a:extLst>
          </p:cNvPr>
          <p:cNvGraphicFramePr>
            <a:graphicFrameLocks noGrp="1"/>
          </p:cNvGraphicFramePr>
          <p:nvPr>
            <p:extLst>
              <p:ext uri="{D42A27DB-BD31-4B8C-83A1-F6EECF244321}">
                <p14:modId xmlns:p14="http://schemas.microsoft.com/office/powerpoint/2010/main" val="4171264273"/>
              </p:ext>
            </p:extLst>
          </p:nvPr>
        </p:nvGraphicFramePr>
        <p:xfrm>
          <a:off x="5872336" y="1511424"/>
          <a:ext cx="5715001" cy="1254760"/>
        </p:xfrm>
        <a:graphic>
          <a:graphicData uri="http://schemas.openxmlformats.org/drawingml/2006/table">
            <a:tbl>
              <a:tblPr firstRow="1" bandRow="1">
                <a:tableStyleId>{5C22544A-7EE6-4342-B048-85BDC9FD1C3A}</a:tableStyleId>
              </a:tblPr>
              <a:tblGrid>
                <a:gridCol w="1013952">
                  <a:extLst>
                    <a:ext uri="{9D8B030D-6E8A-4147-A177-3AD203B41FA5}">
                      <a16:colId xmlns="" xmlns:a16="http://schemas.microsoft.com/office/drawing/2014/main" val="20000"/>
                    </a:ext>
                  </a:extLst>
                </a:gridCol>
                <a:gridCol w="891048">
                  <a:extLst>
                    <a:ext uri="{9D8B030D-6E8A-4147-A177-3AD203B41FA5}">
                      <a16:colId xmlns="" xmlns:a16="http://schemas.microsoft.com/office/drawing/2014/main" val="20001"/>
                    </a:ext>
                  </a:extLst>
                </a:gridCol>
                <a:gridCol w="2796049">
                  <a:extLst>
                    <a:ext uri="{9D8B030D-6E8A-4147-A177-3AD203B41FA5}">
                      <a16:colId xmlns="" xmlns:a16="http://schemas.microsoft.com/office/drawing/2014/main" val="20002"/>
                    </a:ext>
                  </a:extLst>
                </a:gridCol>
                <a:gridCol w="1013952">
                  <a:extLst>
                    <a:ext uri="{9D8B030D-6E8A-4147-A177-3AD203B41FA5}">
                      <a16:colId xmlns="" xmlns:a16="http://schemas.microsoft.com/office/drawing/2014/main" val="20003"/>
                    </a:ext>
                  </a:extLst>
                </a:gridCol>
              </a:tblGrid>
              <a:tr h="137160">
                <a:tc>
                  <a:txBody>
                    <a:bodyPr/>
                    <a:lstStyle/>
                    <a:p>
                      <a:r>
                        <a:rPr lang="pt-BR" dirty="0"/>
                        <a:t>Field</a:t>
                      </a:r>
                    </a:p>
                  </a:txBody>
                  <a:tcPr/>
                </a:tc>
                <a:tc>
                  <a:txBody>
                    <a:bodyPr/>
                    <a:lstStyle/>
                    <a:p>
                      <a:r>
                        <a:rPr lang="pt-BR" dirty="0"/>
                        <a:t>PID</a:t>
                      </a:r>
                    </a:p>
                  </a:txBody>
                  <a:tcPr/>
                </a:tc>
                <a:tc>
                  <a:txBody>
                    <a:bodyPr/>
                    <a:lstStyle/>
                    <a:p>
                      <a:r>
                        <a:rPr lang="pt-BR" dirty="0"/>
                        <a:t>DATA</a:t>
                      </a:r>
                    </a:p>
                  </a:txBody>
                  <a:tcPr/>
                </a:tc>
                <a:tc>
                  <a:txBody>
                    <a:bodyPr/>
                    <a:lstStyle/>
                    <a:p>
                      <a:r>
                        <a:rPr lang="pt-BR" dirty="0"/>
                        <a:t>CRC16</a:t>
                      </a:r>
                    </a:p>
                  </a:txBody>
                  <a:tcPr/>
                </a:tc>
                <a:extLst>
                  <a:ext uri="{0D108BD9-81ED-4DB2-BD59-A6C34878D82A}">
                    <a16:rowId xmlns="" xmlns:a16="http://schemas.microsoft.com/office/drawing/2014/main" val="10000"/>
                  </a:ext>
                </a:extLst>
              </a:tr>
              <a:tr h="370840">
                <a:tc>
                  <a:txBody>
                    <a:bodyPr/>
                    <a:lstStyle/>
                    <a:p>
                      <a:r>
                        <a:rPr lang="pt-BR" sz="1400" dirty="0"/>
                        <a:t>Bits</a:t>
                      </a:r>
                    </a:p>
                  </a:txBody>
                  <a:tcPr/>
                </a:tc>
                <a:tc>
                  <a:txBody>
                    <a:bodyPr/>
                    <a:lstStyle/>
                    <a:p>
                      <a:r>
                        <a:rPr lang="pt-BR" sz="1400" dirty="0"/>
                        <a:t>8</a:t>
                      </a:r>
                    </a:p>
                  </a:txBody>
                  <a:tcPr/>
                </a:tc>
                <a:tc>
                  <a:txBody>
                    <a:bodyPr/>
                    <a:lstStyle/>
                    <a:p>
                      <a:r>
                        <a:rPr lang="pt-BR" sz="1400" dirty="0"/>
                        <a:t>0-8192</a:t>
                      </a:r>
                    </a:p>
                  </a:txBody>
                  <a:tcPr/>
                </a:tc>
                <a:tc>
                  <a:txBody>
                    <a:bodyPr/>
                    <a:lstStyle/>
                    <a:p>
                      <a:r>
                        <a:rPr lang="pt-BR" sz="1400" dirty="0"/>
                        <a:t>16</a:t>
                      </a:r>
                    </a:p>
                  </a:txBody>
                  <a:tcPr/>
                </a:tc>
                <a:extLst>
                  <a:ext uri="{0D108BD9-81ED-4DB2-BD59-A6C34878D82A}">
                    <a16:rowId xmlns="" xmlns:a16="http://schemas.microsoft.com/office/drawing/2014/main" val="10001"/>
                  </a:ext>
                </a:extLst>
              </a:tr>
              <a:tr h="370840">
                <a:tc>
                  <a:txBody>
                    <a:bodyPr/>
                    <a:lstStyle/>
                    <a:p>
                      <a:r>
                        <a:rPr lang="pt-BR" sz="1400" dirty="0" err="1"/>
                        <a:t>Desc</a:t>
                      </a:r>
                      <a:endParaRPr lang="pt-BR" sz="1400" dirty="0"/>
                    </a:p>
                  </a:txBody>
                  <a:tcPr/>
                </a:tc>
                <a:tc>
                  <a:txBody>
                    <a:bodyPr/>
                    <a:lstStyle/>
                    <a:p>
                      <a:r>
                        <a:rPr lang="pt-BR" sz="1400" dirty="0" err="1"/>
                        <a:t>Type</a:t>
                      </a:r>
                      <a:r>
                        <a:rPr lang="pt-BR" sz="1400" baseline="0" dirty="0"/>
                        <a:t> </a:t>
                      </a:r>
                      <a:r>
                        <a:rPr lang="pt-BR" sz="1400" baseline="0" dirty="0" err="1"/>
                        <a:t>of</a:t>
                      </a:r>
                      <a:r>
                        <a:rPr lang="pt-BR" sz="1400" baseline="0" dirty="0"/>
                        <a:t> </a:t>
                      </a:r>
                      <a:r>
                        <a:rPr lang="pt-BR" sz="1400" baseline="0" dirty="0" err="1"/>
                        <a:t>packet</a:t>
                      </a:r>
                      <a:endParaRPr lang="pt-BR" sz="1400" dirty="0"/>
                    </a:p>
                  </a:txBody>
                  <a:tcPr/>
                </a:tc>
                <a:tc>
                  <a:txBody>
                    <a:bodyPr/>
                    <a:lstStyle/>
                    <a:p>
                      <a:r>
                        <a:rPr lang="pt-BR" sz="1400" dirty="0"/>
                        <a:t>Data</a:t>
                      </a:r>
                    </a:p>
                  </a:txBody>
                  <a:tcPr/>
                </a:tc>
                <a:tc>
                  <a:txBody>
                    <a:bodyPr/>
                    <a:lstStyle/>
                    <a:p>
                      <a:r>
                        <a:rPr lang="pt-BR" sz="1400" dirty="0"/>
                        <a:t>CRC</a:t>
                      </a:r>
                      <a:r>
                        <a:rPr lang="pt-BR" sz="1400" baseline="0" dirty="0"/>
                        <a:t> </a:t>
                      </a:r>
                      <a:r>
                        <a:rPr lang="pt-BR" sz="1400" baseline="0" dirty="0" err="1"/>
                        <a:t>of</a:t>
                      </a:r>
                      <a:r>
                        <a:rPr lang="pt-BR" sz="1400" baseline="0" dirty="0"/>
                        <a:t> DATA</a:t>
                      </a:r>
                      <a:endParaRPr lang="pt-BR" sz="1400" dirty="0"/>
                    </a:p>
                  </a:txBody>
                  <a:tcPr/>
                </a:tc>
                <a:extLst>
                  <a:ext uri="{0D108BD9-81ED-4DB2-BD59-A6C34878D82A}">
                    <a16:rowId xmlns="" xmlns:a16="http://schemas.microsoft.com/office/drawing/2014/main" val="10002"/>
                  </a:ext>
                </a:extLst>
              </a:tr>
            </a:tbl>
          </a:graphicData>
        </a:graphic>
      </p:graphicFrame>
      <p:graphicFrame>
        <p:nvGraphicFramePr>
          <p:cNvPr id="10" name="Tabela 26">
            <a:extLst>
              <a:ext uri="{FF2B5EF4-FFF2-40B4-BE49-F238E27FC236}">
                <a16:creationId xmlns="" xmlns:a16="http://schemas.microsoft.com/office/drawing/2014/main" id="{6D014D6C-99E4-4028-A85C-887D84E94CEC}"/>
              </a:ext>
            </a:extLst>
          </p:cNvPr>
          <p:cNvGraphicFramePr>
            <a:graphicFrameLocks noGrp="1"/>
          </p:cNvGraphicFramePr>
          <p:nvPr>
            <p:extLst>
              <p:ext uri="{D42A27DB-BD31-4B8C-83A1-F6EECF244321}">
                <p14:modId xmlns:p14="http://schemas.microsoft.com/office/powerpoint/2010/main" val="1934365310"/>
              </p:ext>
            </p:extLst>
          </p:nvPr>
        </p:nvGraphicFramePr>
        <p:xfrm>
          <a:off x="7320136" y="3645024"/>
          <a:ext cx="1905000" cy="1254760"/>
        </p:xfrm>
        <a:graphic>
          <a:graphicData uri="http://schemas.openxmlformats.org/drawingml/2006/table">
            <a:tbl>
              <a:tblPr firstRow="1" bandRow="1">
                <a:tableStyleId>{5C22544A-7EE6-4342-B048-85BDC9FD1C3A}</a:tableStyleId>
              </a:tblPr>
              <a:tblGrid>
                <a:gridCol w="838200">
                  <a:extLst>
                    <a:ext uri="{9D8B030D-6E8A-4147-A177-3AD203B41FA5}">
                      <a16:colId xmlns="" xmlns:a16="http://schemas.microsoft.com/office/drawing/2014/main" val="20000"/>
                    </a:ext>
                  </a:extLst>
                </a:gridCol>
                <a:gridCol w="1066800">
                  <a:extLst>
                    <a:ext uri="{9D8B030D-6E8A-4147-A177-3AD203B41FA5}">
                      <a16:colId xmlns="" xmlns:a16="http://schemas.microsoft.com/office/drawing/2014/main" val="20001"/>
                    </a:ext>
                  </a:extLst>
                </a:gridCol>
              </a:tblGrid>
              <a:tr h="137160">
                <a:tc>
                  <a:txBody>
                    <a:bodyPr/>
                    <a:lstStyle/>
                    <a:p>
                      <a:r>
                        <a:rPr lang="pt-BR" dirty="0"/>
                        <a:t>Field</a:t>
                      </a:r>
                    </a:p>
                  </a:txBody>
                  <a:tcPr/>
                </a:tc>
                <a:tc>
                  <a:txBody>
                    <a:bodyPr/>
                    <a:lstStyle/>
                    <a:p>
                      <a:r>
                        <a:rPr lang="pt-BR" dirty="0"/>
                        <a:t>PID</a:t>
                      </a:r>
                    </a:p>
                  </a:txBody>
                  <a:tcPr/>
                </a:tc>
                <a:extLst>
                  <a:ext uri="{0D108BD9-81ED-4DB2-BD59-A6C34878D82A}">
                    <a16:rowId xmlns="" xmlns:a16="http://schemas.microsoft.com/office/drawing/2014/main" val="10000"/>
                  </a:ext>
                </a:extLst>
              </a:tr>
              <a:tr h="370840">
                <a:tc>
                  <a:txBody>
                    <a:bodyPr/>
                    <a:lstStyle/>
                    <a:p>
                      <a:r>
                        <a:rPr lang="pt-BR" sz="1400" dirty="0"/>
                        <a:t>Bits</a:t>
                      </a:r>
                    </a:p>
                  </a:txBody>
                  <a:tcPr/>
                </a:tc>
                <a:tc>
                  <a:txBody>
                    <a:bodyPr/>
                    <a:lstStyle/>
                    <a:p>
                      <a:r>
                        <a:rPr lang="pt-BR" sz="1400" dirty="0"/>
                        <a:t>8</a:t>
                      </a:r>
                    </a:p>
                  </a:txBody>
                  <a:tcPr/>
                </a:tc>
                <a:extLst>
                  <a:ext uri="{0D108BD9-81ED-4DB2-BD59-A6C34878D82A}">
                    <a16:rowId xmlns="" xmlns:a16="http://schemas.microsoft.com/office/drawing/2014/main" val="10001"/>
                  </a:ext>
                </a:extLst>
              </a:tr>
              <a:tr h="370840">
                <a:tc>
                  <a:txBody>
                    <a:bodyPr/>
                    <a:lstStyle/>
                    <a:p>
                      <a:r>
                        <a:rPr lang="pt-BR" sz="1400" dirty="0" err="1"/>
                        <a:t>Desc</a:t>
                      </a:r>
                      <a:endParaRPr lang="pt-BR" sz="1400" dirty="0"/>
                    </a:p>
                  </a:txBody>
                  <a:tcPr/>
                </a:tc>
                <a:tc>
                  <a:txBody>
                    <a:bodyPr/>
                    <a:lstStyle/>
                    <a:p>
                      <a:r>
                        <a:rPr lang="pt-BR" sz="1400" dirty="0" err="1"/>
                        <a:t>Type</a:t>
                      </a:r>
                      <a:r>
                        <a:rPr lang="pt-BR" sz="1400" baseline="0" dirty="0"/>
                        <a:t> </a:t>
                      </a:r>
                      <a:r>
                        <a:rPr lang="pt-BR" sz="1400" baseline="0" dirty="0" err="1"/>
                        <a:t>of</a:t>
                      </a:r>
                      <a:r>
                        <a:rPr lang="pt-BR" sz="1400" baseline="0" dirty="0"/>
                        <a:t> </a:t>
                      </a:r>
                      <a:r>
                        <a:rPr lang="pt-BR" sz="1400" baseline="0" dirty="0" err="1"/>
                        <a:t>packet</a:t>
                      </a:r>
                      <a:endParaRPr lang="pt-BR" sz="1400" dirty="0"/>
                    </a:p>
                  </a:txBody>
                  <a:tcPr/>
                </a:tc>
                <a:extLst>
                  <a:ext uri="{0D108BD9-81ED-4DB2-BD59-A6C34878D82A}">
                    <a16:rowId xmlns="" xmlns:a16="http://schemas.microsoft.com/office/drawing/2014/main" val="10002"/>
                  </a:ext>
                </a:extLst>
              </a:tr>
            </a:tbl>
          </a:graphicData>
        </a:graphic>
      </p:graphicFrame>
      <p:sp>
        <p:nvSpPr>
          <p:cNvPr id="11" name="TextBox 10">
            <a:extLst>
              <a:ext uri="{FF2B5EF4-FFF2-40B4-BE49-F238E27FC236}">
                <a16:creationId xmlns="" xmlns:a16="http://schemas.microsoft.com/office/drawing/2014/main" id="{A0ADDC16-4C4B-447E-B6BD-9CBE89A0CA9F}"/>
              </a:ext>
            </a:extLst>
          </p:cNvPr>
          <p:cNvSpPr txBox="1"/>
          <p:nvPr/>
        </p:nvSpPr>
        <p:spPr>
          <a:xfrm>
            <a:off x="7990696" y="2806824"/>
            <a:ext cx="1003801" cy="276999"/>
          </a:xfrm>
          <a:prstGeom prst="rect">
            <a:avLst/>
          </a:prstGeom>
          <a:noFill/>
        </p:spPr>
        <p:txBody>
          <a:bodyPr wrap="none" rtlCol="0">
            <a:spAutoFit/>
          </a:bodyPr>
          <a:lstStyle/>
          <a:p>
            <a:r>
              <a:rPr lang="en-US" sz="1200" dirty="0"/>
              <a:t>Data packet</a:t>
            </a:r>
            <a:endParaRPr lang="pt-BR" sz="1200" dirty="0"/>
          </a:p>
        </p:txBody>
      </p:sp>
      <p:sp>
        <p:nvSpPr>
          <p:cNvPr id="12" name="TextBox 6">
            <a:extLst>
              <a:ext uri="{FF2B5EF4-FFF2-40B4-BE49-F238E27FC236}">
                <a16:creationId xmlns="" xmlns:a16="http://schemas.microsoft.com/office/drawing/2014/main" id="{D67C8C03-366D-4E51-9117-ABCBE8BF0E5F}"/>
              </a:ext>
            </a:extLst>
          </p:cNvPr>
          <p:cNvSpPr txBox="1"/>
          <p:nvPr/>
        </p:nvSpPr>
        <p:spPr>
          <a:xfrm>
            <a:off x="7548736" y="4940424"/>
            <a:ext cx="1454244" cy="276999"/>
          </a:xfrm>
          <a:prstGeom prst="rect">
            <a:avLst/>
          </a:prstGeom>
          <a:noFill/>
        </p:spPr>
        <p:txBody>
          <a:bodyPr wrap="none" rtlCol="0">
            <a:spAutoFit/>
          </a:bodyPr>
          <a:lstStyle/>
          <a:p>
            <a:r>
              <a:rPr lang="en-US" sz="1200" dirty="0"/>
              <a:t>Handshake packet</a:t>
            </a:r>
            <a:endParaRPr lang="pt-BR" sz="1200" dirty="0"/>
          </a:p>
        </p:txBody>
      </p:sp>
    </p:spTree>
    <p:extLst>
      <p:ext uri="{BB962C8B-B14F-4D97-AF65-F5344CB8AC3E}">
        <p14:creationId xmlns:p14="http://schemas.microsoft.com/office/powerpoint/2010/main" val="2265353339"/>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USB Transfers</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244624" cy="3791294"/>
          </a:xfrm>
        </p:spPr>
        <p:txBody>
          <a:bodyPr/>
          <a:lstStyle/>
          <a:p>
            <a:pPr>
              <a:lnSpc>
                <a:spcPct val="150000"/>
              </a:lnSpc>
            </a:pPr>
            <a:r>
              <a:rPr lang="en-US" dirty="0"/>
              <a:t>USB defines four types of data transfers:</a:t>
            </a:r>
          </a:p>
          <a:p>
            <a:pPr lvl="1">
              <a:lnSpc>
                <a:spcPct val="150000"/>
              </a:lnSpc>
            </a:pPr>
            <a:r>
              <a:rPr lang="en-US" b="1" dirty="0"/>
              <a:t>Control</a:t>
            </a:r>
            <a:r>
              <a:rPr lang="en-US" dirty="0"/>
              <a:t> </a:t>
            </a:r>
            <a:r>
              <a:rPr lang="en-US" dirty="0">
                <a:sym typeface="Wingdings" panose="05000000000000000000" pitchFamily="2" charset="2"/>
              </a:rPr>
              <a:t></a:t>
            </a:r>
            <a:r>
              <a:rPr lang="en-US" dirty="0"/>
              <a:t> control commands to configure device, delivery guaranteed, low bandwidth required.</a:t>
            </a:r>
          </a:p>
          <a:p>
            <a:pPr lvl="2">
              <a:lnSpc>
                <a:spcPct val="150000"/>
              </a:lnSpc>
            </a:pPr>
            <a:r>
              <a:rPr lang="en-US" dirty="0"/>
              <a:t>Control transfers are performed in three stages:</a:t>
            </a:r>
          </a:p>
          <a:p>
            <a:pPr lvl="3">
              <a:lnSpc>
                <a:spcPct val="150000"/>
              </a:lnSpc>
            </a:pPr>
            <a:r>
              <a:rPr lang="en-US" dirty="0"/>
              <a:t>A </a:t>
            </a:r>
            <a:r>
              <a:rPr lang="en-US" i="1" dirty="0"/>
              <a:t>Setup</a:t>
            </a:r>
            <a:r>
              <a:rPr lang="en-US" dirty="0"/>
              <a:t> stage, starting with a token packet of type SETUP and a data packet containing a USB device request </a:t>
            </a:r>
            <a:r>
              <a:rPr lang="en-US" dirty="0">
                <a:sym typeface="Wingdings" panose="05000000000000000000" pitchFamily="2" charset="2"/>
              </a:rPr>
              <a:t></a:t>
            </a:r>
            <a:r>
              <a:rPr lang="en-US" dirty="0"/>
              <a:t> see following slides.</a:t>
            </a:r>
          </a:p>
          <a:p>
            <a:pPr lvl="3">
              <a:lnSpc>
                <a:spcPct val="150000"/>
              </a:lnSpc>
            </a:pPr>
            <a:r>
              <a:rPr lang="en-US" dirty="0"/>
              <a:t>An optional </a:t>
            </a:r>
            <a:r>
              <a:rPr lang="en-US" i="1" dirty="0"/>
              <a:t>Data</a:t>
            </a:r>
            <a:r>
              <a:rPr lang="en-US" dirty="0"/>
              <a:t> stage, starting with a token packet of type IN or OUT (depending on direction) and a data packet containing the data pertaining to the USB device request.</a:t>
            </a:r>
          </a:p>
          <a:p>
            <a:pPr lvl="3">
              <a:lnSpc>
                <a:spcPct val="150000"/>
              </a:lnSpc>
            </a:pPr>
            <a:r>
              <a:rPr lang="en-US" dirty="0"/>
              <a:t>A </a:t>
            </a:r>
            <a:r>
              <a:rPr lang="en-US" i="1" dirty="0"/>
              <a:t>Status</a:t>
            </a:r>
            <a:r>
              <a:rPr lang="en-US" dirty="0"/>
              <a:t> stage, starting with a token packet of type IN or OUT (inverse of Data direction) and containing request status information.</a:t>
            </a:r>
          </a:p>
        </p:txBody>
      </p:sp>
    </p:spTree>
    <p:extLst>
      <p:ext uri="{BB962C8B-B14F-4D97-AF65-F5344CB8AC3E}">
        <p14:creationId xmlns:p14="http://schemas.microsoft.com/office/powerpoint/2010/main" val="297189407"/>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USB Transfers</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244624" cy="2108782"/>
          </a:xfrm>
        </p:spPr>
        <p:txBody>
          <a:bodyPr/>
          <a:lstStyle/>
          <a:p>
            <a:pPr lvl="1">
              <a:lnSpc>
                <a:spcPct val="150000"/>
              </a:lnSpc>
            </a:pPr>
            <a:r>
              <a:rPr lang="en-US" b="1" dirty="0"/>
              <a:t>Bulk</a:t>
            </a:r>
            <a:r>
              <a:rPr lang="en-US" dirty="0"/>
              <a:t> </a:t>
            </a:r>
            <a:r>
              <a:rPr lang="en-US" dirty="0">
                <a:sym typeface="Wingdings" panose="05000000000000000000" pitchFamily="2" charset="2"/>
              </a:rPr>
              <a:t></a:t>
            </a:r>
            <a:r>
              <a:rPr lang="en-US" dirty="0"/>
              <a:t> large amounts of data, non real-time, delivery guaranteed, variable use of bandwidth </a:t>
            </a:r>
            <a:r>
              <a:rPr lang="en-US" dirty="0">
                <a:sym typeface="Wingdings" panose="05000000000000000000" pitchFamily="2" charset="2"/>
              </a:rPr>
              <a:t></a:t>
            </a:r>
            <a:r>
              <a:rPr lang="en-US" dirty="0"/>
              <a:t> used for reliable data transfers, such as mass storage data.</a:t>
            </a:r>
          </a:p>
          <a:p>
            <a:pPr lvl="2">
              <a:lnSpc>
                <a:spcPct val="150000"/>
              </a:lnSpc>
            </a:pPr>
            <a:r>
              <a:rPr lang="en-US" dirty="0"/>
              <a:t>Token packets for bulk transfers are of type IN or OUT, depending on transfer direction.</a:t>
            </a:r>
          </a:p>
          <a:p>
            <a:pPr lvl="1">
              <a:lnSpc>
                <a:spcPct val="150000"/>
              </a:lnSpc>
            </a:pPr>
            <a:r>
              <a:rPr lang="en-US" b="1" dirty="0"/>
              <a:t>Interrupt</a:t>
            </a:r>
            <a:r>
              <a:rPr lang="en-US" dirty="0"/>
              <a:t> </a:t>
            </a:r>
            <a:r>
              <a:rPr lang="en-US" dirty="0">
                <a:sym typeface="Wingdings" panose="05000000000000000000" pitchFamily="2" charset="2"/>
              </a:rPr>
              <a:t></a:t>
            </a:r>
            <a:r>
              <a:rPr lang="en-US" dirty="0"/>
              <a:t> real-time, small and periodic amounts of data </a:t>
            </a:r>
            <a:r>
              <a:rPr lang="en-US" dirty="0">
                <a:sym typeface="Wingdings" panose="05000000000000000000" pitchFamily="2" charset="2"/>
              </a:rPr>
              <a:t></a:t>
            </a:r>
            <a:r>
              <a:rPr lang="en-US" dirty="0"/>
              <a:t> used for event notification (e.g. key typed on a keyboard).</a:t>
            </a:r>
          </a:p>
          <a:p>
            <a:pPr lvl="2">
              <a:lnSpc>
                <a:spcPct val="150000"/>
              </a:lnSpc>
            </a:pPr>
            <a:r>
              <a:rPr lang="en-US" dirty="0"/>
              <a:t>Token packets for interrupt transfers are of type IN or OUT, depending on transfer direction.</a:t>
            </a:r>
          </a:p>
        </p:txBody>
      </p:sp>
    </p:spTree>
    <p:extLst>
      <p:ext uri="{BB962C8B-B14F-4D97-AF65-F5344CB8AC3E}">
        <p14:creationId xmlns:p14="http://schemas.microsoft.com/office/powerpoint/2010/main" val="3523789730"/>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USB Transfers</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244624" cy="2478114"/>
          </a:xfrm>
        </p:spPr>
        <p:txBody>
          <a:bodyPr/>
          <a:lstStyle/>
          <a:p>
            <a:pPr lvl="1">
              <a:lnSpc>
                <a:spcPct val="150000"/>
              </a:lnSpc>
            </a:pPr>
            <a:r>
              <a:rPr lang="en-US" b="1" dirty="0"/>
              <a:t>Isochronous</a:t>
            </a:r>
            <a:r>
              <a:rPr lang="en-US" dirty="0"/>
              <a:t> </a:t>
            </a:r>
            <a:r>
              <a:rPr lang="en-US" dirty="0">
                <a:sym typeface="Wingdings" panose="05000000000000000000" pitchFamily="2" charset="2"/>
              </a:rPr>
              <a:t></a:t>
            </a:r>
            <a:r>
              <a:rPr lang="en-US" dirty="0"/>
              <a:t> large amounts of data, delivery not guaranteed, steady rate of transmission and reception, bandwidth depending on sampling characteristics </a:t>
            </a:r>
            <a:r>
              <a:rPr lang="en-US" dirty="0">
                <a:sym typeface="Wingdings" panose="05000000000000000000" pitchFamily="2" charset="2"/>
              </a:rPr>
              <a:t></a:t>
            </a:r>
            <a:r>
              <a:rPr lang="en-US" dirty="0"/>
              <a:t> used for streaming data, such as voice or video.</a:t>
            </a:r>
          </a:p>
          <a:p>
            <a:pPr lvl="2">
              <a:lnSpc>
                <a:spcPct val="150000"/>
              </a:lnSpc>
            </a:pPr>
            <a:r>
              <a:rPr lang="en-US" dirty="0"/>
              <a:t>Token packets for isochronous transfers are of type IN or OUT, depending on transfer direction.</a:t>
            </a:r>
          </a:p>
          <a:p>
            <a:pPr lvl="2">
              <a:lnSpc>
                <a:spcPct val="150000"/>
              </a:lnSpc>
            </a:pPr>
            <a:r>
              <a:rPr lang="en-US" dirty="0"/>
              <a:t>Isochronous transfers do not use Handshake packets.</a:t>
            </a:r>
          </a:p>
          <a:p>
            <a:pPr>
              <a:lnSpc>
                <a:spcPct val="150000"/>
              </a:lnSpc>
            </a:pPr>
            <a:r>
              <a:rPr lang="en-US" dirty="0"/>
              <a:t>Individual endpoints are configured to a specific type of data transfer, depending on the class driver loaded by the host during the enumeration process </a:t>
            </a:r>
            <a:r>
              <a:rPr lang="en-US" dirty="0">
                <a:sym typeface="Wingdings" panose="05000000000000000000" pitchFamily="2" charset="2"/>
              </a:rPr>
              <a:t></a:t>
            </a:r>
            <a:r>
              <a:rPr lang="en-US" dirty="0"/>
              <a:t> see following slides.</a:t>
            </a:r>
          </a:p>
        </p:txBody>
      </p:sp>
    </p:spTree>
    <p:extLst>
      <p:ext uri="{BB962C8B-B14F-4D97-AF65-F5344CB8AC3E}">
        <p14:creationId xmlns:p14="http://schemas.microsoft.com/office/powerpoint/2010/main" val="3343617842"/>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USB Transfers SCHEDULING</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244624" cy="2108782"/>
          </a:xfrm>
        </p:spPr>
        <p:txBody>
          <a:bodyPr/>
          <a:lstStyle/>
          <a:p>
            <a:pPr>
              <a:lnSpc>
                <a:spcPct val="150000"/>
              </a:lnSpc>
            </a:pPr>
            <a:r>
              <a:rPr lang="en-US" dirty="0"/>
              <a:t>Rules for transfer scheduling:</a:t>
            </a:r>
          </a:p>
          <a:p>
            <a:pPr lvl="1">
              <a:lnSpc>
                <a:spcPct val="150000"/>
              </a:lnSpc>
            </a:pPr>
            <a:r>
              <a:rPr lang="en-US" dirty="0"/>
              <a:t>Periodic transfers (isochronous and interrupt) </a:t>
            </a:r>
            <a:r>
              <a:rPr lang="en-US" dirty="0">
                <a:sym typeface="Wingdings" panose="05000000000000000000" pitchFamily="2" charset="2"/>
              </a:rPr>
              <a:t></a:t>
            </a:r>
            <a:r>
              <a:rPr lang="en-US" dirty="0"/>
              <a:t> limited to 90% of the bandwidth of a frame.</a:t>
            </a:r>
          </a:p>
          <a:p>
            <a:pPr lvl="1">
              <a:lnSpc>
                <a:spcPct val="150000"/>
              </a:lnSpc>
            </a:pPr>
            <a:r>
              <a:rPr lang="en-US" dirty="0"/>
              <a:t>Control </a:t>
            </a:r>
            <a:r>
              <a:rPr lang="en-US" dirty="0">
                <a:sym typeface="Wingdings" panose="05000000000000000000" pitchFamily="2" charset="2"/>
              </a:rPr>
              <a:t></a:t>
            </a:r>
            <a:r>
              <a:rPr lang="en-US" dirty="0"/>
              <a:t> use as much as necessary of the remaining 10% (plus the remaining amount in the 90% of the bandwidth that is not used for periodic transfers).</a:t>
            </a:r>
          </a:p>
          <a:p>
            <a:pPr lvl="1">
              <a:lnSpc>
                <a:spcPct val="150000"/>
              </a:lnSpc>
            </a:pPr>
            <a:r>
              <a:rPr lang="en-US" dirty="0"/>
              <a:t>Bulk </a:t>
            </a:r>
            <a:r>
              <a:rPr lang="en-US" dirty="0">
                <a:sym typeface="Wingdings" panose="05000000000000000000" pitchFamily="2" charset="2"/>
              </a:rPr>
              <a:t></a:t>
            </a:r>
            <a:r>
              <a:rPr lang="en-US" dirty="0"/>
              <a:t> use the bandwidth that is left.</a:t>
            </a:r>
          </a:p>
        </p:txBody>
      </p:sp>
    </p:spTree>
    <p:extLst>
      <p:ext uri="{BB962C8B-B14F-4D97-AF65-F5344CB8AC3E}">
        <p14:creationId xmlns:p14="http://schemas.microsoft.com/office/powerpoint/2010/main" val="2264824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Software Layers</a:t>
            </a:r>
            <a:endParaRPr kumimoji="1" lang="en-US" dirty="0"/>
          </a:p>
        </p:txBody>
      </p:sp>
      <p:sp>
        <p:nvSpPr>
          <p:cNvPr id="4" name="コンテンツ プレースホルダー 3"/>
          <p:cNvSpPr>
            <a:spLocks noGrp="1"/>
          </p:cNvSpPr>
          <p:nvPr>
            <p:ph idx="1"/>
          </p:nvPr>
        </p:nvSpPr>
        <p:spPr>
          <a:xfrm>
            <a:off x="468000" y="1424991"/>
            <a:ext cx="11100608" cy="2744854"/>
          </a:xfrm>
        </p:spPr>
        <p:txBody>
          <a:bodyPr/>
          <a:lstStyle/>
          <a:p>
            <a:pPr>
              <a:lnSpc>
                <a:spcPct val="150000"/>
              </a:lnSpc>
            </a:pPr>
            <a:r>
              <a:rPr lang="en-US" dirty="0"/>
              <a:t>The upper layers (3 to 9) are software layers.</a:t>
            </a:r>
            <a:br>
              <a:rPr lang="en-US" dirty="0"/>
            </a:br>
            <a:r>
              <a:rPr lang="en-US" dirty="0"/>
              <a:t>Embedded Systems Software have two distinct characteristics:</a:t>
            </a:r>
          </a:p>
          <a:p>
            <a:pPr marL="342900" lvl="1" indent="-342900">
              <a:lnSpc>
                <a:spcPct val="150000"/>
              </a:lnSpc>
              <a:buFont typeface="+mj-lt"/>
              <a:buAutoNum type="arabicPeriod"/>
            </a:pPr>
            <a:r>
              <a:rPr lang="en-US" dirty="0"/>
              <a:t>Typically the development environment (compiler toolchain) generates a single binary file that integrates all software components: device drivers, libraries (RTOS, Services, ...) and the Application. Hence, avoiding the process of reading an executable file and loading it on memory.</a:t>
            </a:r>
          </a:p>
          <a:p>
            <a:pPr marL="342900" lvl="1" indent="-342900">
              <a:lnSpc>
                <a:spcPct val="150000"/>
              </a:lnSpc>
              <a:buFont typeface="+mj-lt"/>
              <a:buAutoNum type="arabicPeriod"/>
            </a:pPr>
            <a:r>
              <a:rPr lang="en-US" dirty="0"/>
              <a:t>While on desktops applications are changed and upgraded quite frequently, in embedded systems, typically a single multitasking application is executed along the life of the device. Upgrades may occur but are much less frequent.</a:t>
            </a:r>
          </a:p>
        </p:txBody>
      </p:sp>
    </p:spTree>
    <p:extLst>
      <p:ext uri="{BB962C8B-B14F-4D97-AF65-F5344CB8AC3E}">
        <p14:creationId xmlns:p14="http://schemas.microsoft.com/office/powerpoint/2010/main" val="2627486886"/>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USB Enumeration</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244624" cy="4632550"/>
          </a:xfrm>
        </p:spPr>
        <p:txBody>
          <a:bodyPr/>
          <a:lstStyle/>
          <a:p>
            <a:pPr>
              <a:lnSpc>
                <a:spcPct val="150000"/>
              </a:lnSpc>
            </a:pPr>
            <a:r>
              <a:rPr lang="en-US" dirty="0"/>
              <a:t>The USB enumeration protocol is executed whenever a new device is inserted into the bus. This protocol comprises the following steps:</a:t>
            </a:r>
          </a:p>
          <a:p>
            <a:pPr lvl="1">
              <a:lnSpc>
                <a:spcPct val="150000"/>
              </a:lnSpc>
            </a:pPr>
            <a:r>
              <a:rPr lang="en-US" dirty="0"/>
              <a:t>USB root hub detects when a device is connected (D- or D+  are pulled up with resistors).</a:t>
            </a:r>
          </a:p>
          <a:p>
            <a:pPr lvl="1">
              <a:lnSpc>
                <a:spcPct val="150000"/>
              </a:lnSpc>
            </a:pPr>
            <a:r>
              <a:rPr lang="en-US" dirty="0"/>
              <a:t>USB host powers and resets the device.</a:t>
            </a:r>
          </a:p>
          <a:p>
            <a:pPr lvl="1">
              <a:lnSpc>
                <a:spcPct val="150000"/>
              </a:lnSpc>
            </a:pPr>
            <a:r>
              <a:rPr lang="en-US" dirty="0"/>
              <a:t>USB host issues device requests through the Default Control Pipe (default address 0) to get the Device Descriptor </a:t>
            </a:r>
            <a:r>
              <a:rPr lang="en-US" dirty="0">
                <a:sym typeface="Wingdings" panose="05000000000000000000" pitchFamily="2" charset="2"/>
              </a:rPr>
              <a:t></a:t>
            </a:r>
            <a:r>
              <a:rPr lang="en-US" dirty="0"/>
              <a:t> see following slides.</a:t>
            </a:r>
          </a:p>
          <a:p>
            <a:pPr lvl="1">
              <a:lnSpc>
                <a:spcPct val="150000"/>
              </a:lnSpc>
            </a:pPr>
            <a:r>
              <a:rPr lang="en-US" dirty="0"/>
              <a:t>USB host assigns a unique address to the device.</a:t>
            </a:r>
          </a:p>
          <a:p>
            <a:pPr lvl="1">
              <a:lnSpc>
                <a:spcPct val="150000"/>
              </a:lnSpc>
            </a:pPr>
            <a:r>
              <a:rPr lang="en-US" dirty="0"/>
              <a:t>USB host issues device requests through the Default Control Pipe to get the Configuration Descriptors </a:t>
            </a:r>
            <a:r>
              <a:rPr lang="en-US" dirty="0">
                <a:sym typeface="Wingdings" panose="05000000000000000000" pitchFamily="2" charset="2"/>
              </a:rPr>
              <a:t></a:t>
            </a:r>
            <a:r>
              <a:rPr lang="en-US" dirty="0"/>
              <a:t> see following slides.</a:t>
            </a:r>
          </a:p>
          <a:p>
            <a:pPr lvl="1">
              <a:lnSpc>
                <a:spcPct val="150000"/>
              </a:lnSpc>
            </a:pPr>
            <a:r>
              <a:rPr lang="en-US" dirty="0"/>
              <a:t>USB host enables a valid configuration </a:t>
            </a:r>
            <a:r>
              <a:rPr lang="en-US" dirty="0">
                <a:sym typeface="Wingdings" panose="05000000000000000000" pitchFamily="2" charset="2"/>
              </a:rPr>
              <a:t></a:t>
            </a:r>
            <a:r>
              <a:rPr lang="en-US" dirty="0"/>
              <a:t> all corresponding interfaces and endpoints are configured, and the device may draw the current described in the descriptor for the selected configuration.</a:t>
            </a:r>
          </a:p>
        </p:txBody>
      </p:sp>
    </p:spTree>
    <p:extLst>
      <p:ext uri="{BB962C8B-B14F-4D97-AF65-F5344CB8AC3E}">
        <p14:creationId xmlns:p14="http://schemas.microsoft.com/office/powerpoint/2010/main" val="1820357065"/>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USB Enumeration</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244624" cy="4735142"/>
          </a:xfrm>
        </p:spPr>
        <p:txBody>
          <a:bodyPr/>
          <a:lstStyle/>
          <a:p>
            <a:pPr>
              <a:lnSpc>
                <a:spcPct val="150000"/>
              </a:lnSpc>
            </a:pPr>
            <a:r>
              <a:rPr lang="en-US" dirty="0"/>
              <a:t>Some steps of the enumeration protocol require issuing USB device requests to the device being enumerated.</a:t>
            </a:r>
          </a:p>
          <a:p>
            <a:pPr>
              <a:lnSpc>
                <a:spcPct val="150000"/>
              </a:lnSpc>
            </a:pPr>
            <a:r>
              <a:rPr lang="en-US" dirty="0"/>
              <a:t>The USB device requests are issued during the Setup stage of a Control transfer. A device request is 8 bytes long and contains the following fields:</a:t>
            </a:r>
          </a:p>
          <a:p>
            <a:pPr lvl="1">
              <a:lnSpc>
                <a:spcPct val="150000"/>
              </a:lnSpc>
            </a:pPr>
            <a:r>
              <a:rPr lang="en-US" i="1" dirty="0" err="1"/>
              <a:t>bmRequestType</a:t>
            </a:r>
            <a:r>
              <a:rPr lang="en-US" dirty="0"/>
              <a:t> (1 byte) </a:t>
            </a:r>
            <a:r>
              <a:rPr lang="en-US" dirty="0">
                <a:sym typeface="Wingdings" panose="05000000000000000000" pitchFamily="2" charset="2"/>
              </a:rPr>
              <a:t></a:t>
            </a:r>
            <a:r>
              <a:rPr lang="en-US" dirty="0"/>
              <a:t> request direction, type (standard, class, vendor, reserved) and recipient (device, interface, endpoint, other).</a:t>
            </a:r>
          </a:p>
          <a:p>
            <a:pPr lvl="1">
              <a:lnSpc>
                <a:spcPct val="150000"/>
              </a:lnSpc>
            </a:pPr>
            <a:r>
              <a:rPr lang="en-US" i="1" dirty="0" err="1"/>
              <a:t>bRequest</a:t>
            </a:r>
            <a:r>
              <a:rPr lang="en-US" dirty="0"/>
              <a:t> (1 byte) </a:t>
            </a:r>
            <a:r>
              <a:rPr lang="en-US" dirty="0">
                <a:sym typeface="Wingdings" panose="05000000000000000000" pitchFamily="2" charset="2"/>
              </a:rPr>
              <a:t></a:t>
            </a:r>
            <a:r>
              <a:rPr lang="en-US" dirty="0"/>
              <a:t> specific request (set address, get and set configuration, get and set descriptor, get and set interface etc.).</a:t>
            </a:r>
          </a:p>
          <a:p>
            <a:pPr lvl="1">
              <a:lnSpc>
                <a:spcPct val="150000"/>
              </a:lnSpc>
            </a:pPr>
            <a:r>
              <a:rPr lang="en-US" i="1" dirty="0" err="1"/>
              <a:t>wValue</a:t>
            </a:r>
            <a:r>
              <a:rPr lang="en-US" dirty="0"/>
              <a:t> (2 bytes), </a:t>
            </a:r>
            <a:r>
              <a:rPr lang="en-US" i="1" dirty="0" err="1"/>
              <a:t>wIndex</a:t>
            </a:r>
            <a:r>
              <a:rPr lang="en-US" dirty="0"/>
              <a:t> (2 bytes) </a:t>
            </a:r>
            <a:r>
              <a:rPr lang="en-US" dirty="0">
                <a:sym typeface="Wingdings" panose="05000000000000000000" pitchFamily="2" charset="2"/>
              </a:rPr>
              <a:t></a:t>
            </a:r>
            <a:r>
              <a:rPr lang="en-US" dirty="0"/>
              <a:t> value and index that depend on request.</a:t>
            </a:r>
          </a:p>
          <a:p>
            <a:pPr lvl="1">
              <a:lnSpc>
                <a:spcPct val="150000"/>
              </a:lnSpc>
            </a:pPr>
            <a:r>
              <a:rPr lang="en-US" i="1" dirty="0" err="1"/>
              <a:t>wLength</a:t>
            </a:r>
            <a:r>
              <a:rPr lang="en-US" dirty="0"/>
              <a:t> (2 bytes) </a:t>
            </a:r>
            <a:r>
              <a:rPr lang="en-US" dirty="0">
                <a:sym typeface="Wingdings" panose="05000000000000000000" pitchFamily="2" charset="2"/>
              </a:rPr>
              <a:t></a:t>
            </a:r>
            <a:r>
              <a:rPr lang="en-US" dirty="0"/>
              <a:t> number of bytes to transfer if there is a data stage.</a:t>
            </a:r>
          </a:p>
          <a:p>
            <a:pPr>
              <a:lnSpc>
                <a:spcPct val="150000"/>
              </a:lnSpc>
            </a:pPr>
            <a:endParaRPr lang="en-US" dirty="0"/>
          </a:p>
          <a:p>
            <a:pPr>
              <a:lnSpc>
                <a:spcPct val="150000"/>
              </a:lnSpc>
            </a:pPr>
            <a:r>
              <a:rPr lang="en-US" dirty="0"/>
              <a:t>Refer to USB 2.0 Specification, Section 9.3 for more detailed information.</a:t>
            </a:r>
          </a:p>
        </p:txBody>
      </p:sp>
    </p:spTree>
    <p:extLst>
      <p:ext uri="{BB962C8B-B14F-4D97-AF65-F5344CB8AC3E}">
        <p14:creationId xmlns:p14="http://schemas.microsoft.com/office/powerpoint/2010/main" val="3692812711"/>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USB Enumeration</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5483984" cy="1534266"/>
          </a:xfrm>
        </p:spPr>
        <p:txBody>
          <a:bodyPr/>
          <a:lstStyle/>
          <a:p>
            <a:pPr>
              <a:lnSpc>
                <a:spcPct val="150000"/>
              </a:lnSpc>
            </a:pPr>
            <a:r>
              <a:rPr lang="en-US" dirty="0"/>
              <a:t>Descriptors sent by the device during enumeration process (in response to GET_DESCRIPTOR requests):</a:t>
            </a:r>
          </a:p>
          <a:p>
            <a:pPr lvl="1">
              <a:lnSpc>
                <a:spcPct val="150000"/>
              </a:lnSpc>
            </a:pPr>
            <a:r>
              <a:rPr lang="en-US" b="1" dirty="0"/>
              <a:t>Device descriptor </a:t>
            </a:r>
            <a:r>
              <a:rPr lang="en-US" dirty="0">
                <a:sym typeface="Wingdings" panose="05000000000000000000" pitchFamily="2" charset="2"/>
              </a:rPr>
              <a:t></a:t>
            </a:r>
            <a:r>
              <a:rPr lang="en-US" dirty="0"/>
              <a:t> defines the device class, device subclass, device protocol, max packet size for default endpoint, vendor, product, release number, indices for manufacturer, product and serial number strings, and the number of configurations.</a:t>
            </a:r>
          </a:p>
        </p:txBody>
      </p:sp>
      <p:sp>
        <p:nvSpPr>
          <p:cNvPr id="5" name="TextBox 6">
            <a:extLst>
              <a:ext uri="{FF2B5EF4-FFF2-40B4-BE49-F238E27FC236}">
                <a16:creationId xmlns="" xmlns:a16="http://schemas.microsoft.com/office/drawing/2014/main" id="{E858FCFC-0BCC-47FB-B05A-CE994FECE982}"/>
              </a:ext>
            </a:extLst>
          </p:cNvPr>
          <p:cNvSpPr txBox="1"/>
          <p:nvPr/>
        </p:nvSpPr>
        <p:spPr>
          <a:xfrm>
            <a:off x="8351840" y="5940623"/>
            <a:ext cx="3417218" cy="307777"/>
          </a:xfrm>
          <a:prstGeom prst="rect">
            <a:avLst/>
          </a:prstGeom>
          <a:noFill/>
        </p:spPr>
        <p:txBody>
          <a:bodyPr wrap="none" rtlCol="0">
            <a:spAutoFit/>
          </a:bodyPr>
          <a:lstStyle/>
          <a:p>
            <a:r>
              <a:rPr lang="en-US" sz="1400" dirty="0"/>
              <a:t>Source: </a:t>
            </a:r>
            <a:r>
              <a:rPr lang="pt-BR" sz="1400" dirty="0"/>
              <a:t>USB 2.0 </a:t>
            </a:r>
            <a:r>
              <a:rPr lang="pt-BR" sz="1400" dirty="0" err="1"/>
              <a:t>Specification</a:t>
            </a:r>
            <a:r>
              <a:rPr lang="pt-BR" sz="1400" dirty="0"/>
              <a:t>, </a:t>
            </a:r>
            <a:r>
              <a:rPr lang="pt-BR" sz="1400" dirty="0" err="1"/>
              <a:t>Table</a:t>
            </a:r>
            <a:r>
              <a:rPr lang="pt-BR" sz="1400" dirty="0"/>
              <a:t> 9-8</a:t>
            </a:r>
            <a:endParaRPr lang="pt-BR" sz="1400" dirty="0">
              <a:solidFill>
                <a:srgbClr val="FF0000"/>
              </a:solidFill>
            </a:endParaRPr>
          </a:p>
        </p:txBody>
      </p:sp>
      <p:graphicFrame>
        <p:nvGraphicFramePr>
          <p:cNvPr id="6" name="Tabela 1">
            <a:extLst>
              <a:ext uri="{FF2B5EF4-FFF2-40B4-BE49-F238E27FC236}">
                <a16:creationId xmlns="" xmlns:a16="http://schemas.microsoft.com/office/drawing/2014/main" id="{EF955D03-031F-4A0A-996C-670642B2FD86}"/>
              </a:ext>
            </a:extLst>
          </p:cNvPr>
          <p:cNvGraphicFramePr>
            <a:graphicFrameLocks noGrp="1"/>
          </p:cNvGraphicFramePr>
          <p:nvPr/>
        </p:nvGraphicFramePr>
        <p:xfrm>
          <a:off x="6248400" y="990600"/>
          <a:ext cx="5486400" cy="4766733"/>
        </p:xfrm>
        <a:graphic>
          <a:graphicData uri="http://schemas.openxmlformats.org/drawingml/2006/table">
            <a:tbl>
              <a:tblPr firstRow="1" bandRow="1">
                <a:tableStyleId>{5C22544A-7EE6-4342-B048-85BDC9FD1C3A}</a:tableStyleId>
              </a:tblPr>
              <a:tblGrid>
                <a:gridCol w="1828800">
                  <a:extLst>
                    <a:ext uri="{9D8B030D-6E8A-4147-A177-3AD203B41FA5}">
                      <a16:colId xmlns="" xmlns:a16="http://schemas.microsoft.com/office/drawing/2014/main" val="20000"/>
                    </a:ext>
                  </a:extLst>
                </a:gridCol>
                <a:gridCol w="914400">
                  <a:extLst>
                    <a:ext uri="{9D8B030D-6E8A-4147-A177-3AD203B41FA5}">
                      <a16:colId xmlns="" xmlns:a16="http://schemas.microsoft.com/office/drawing/2014/main" val="20001"/>
                    </a:ext>
                  </a:extLst>
                </a:gridCol>
                <a:gridCol w="2743200">
                  <a:extLst>
                    <a:ext uri="{9D8B030D-6E8A-4147-A177-3AD203B41FA5}">
                      <a16:colId xmlns="" xmlns:a16="http://schemas.microsoft.com/office/drawing/2014/main" val="20002"/>
                    </a:ext>
                  </a:extLst>
                </a:gridCol>
              </a:tblGrid>
              <a:tr h="0">
                <a:tc>
                  <a:txBody>
                    <a:bodyPr/>
                    <a:lstStyle/>
                    <a:p>
                      <a:r>
                        <a:rPr lang="pt-BR" sz="1200" dirty="0"/>
                        <a:t>Field </a:t>
                      </a:r>
                    </a:p>
                  </a:txBody>
                  <a:tcPr/>
                </a:tc>
                <a:tc>
                  <a:txBody>
                    <a:bodyPr/>
                    <a:lstStyle/>
                    <a:p>
                      <a:r>
                        <a:rPr lang="pt-BR" sz="1200" dirty="0" err="1"/>
                        <a:t>Size</a:t>
                      </a:r>
                      <a:r>
                        <a:rPr lang="pt-BR" sz="1200" baseline="0" dirty="0"/>
                        <a:t> (bytes)</a:t>
                      </a:r>
                      <a:endParaRPr lang="pt-BR" sz="1200" dirty="0"/>
                    </a:p>
                  </a:txBody>
                  <a:tcPr/>
                </a:tc>
                <a:tc>
                  <a:txBody>
                    <a:bodyPr/>
                    <a:lstStyle/>
                    <a:p>
                      <a:r>
                        <a:rPr lang="pt-BR" sz="1200" dirty="0" err="1"/>
                        <a:t>Descr</a:t>
                      </a:r>
                      <a:endParaRPr lang="pt-BR" sz="1200" dirty="0"/>
                    </a:p>
                  </a:txBody>
                  <a:tcPr/>
                </a:tc>
                <a:extLst>
                  <a:ext uri="{0D108BD9-81ED-4DB2-BD59-A6C34878D82A}">
                    <a16:rowId xmlns="" xmlns:a16="http://schemas.microsoft.com/office/drawing/2014/main" val="10000"/>
                  </a:ext>
                </a:extLst>
              </a:tr>
              <a:tr h="347133">
                <a:tc>
                  <a:txBody>
                    <a:bodyPr/>
                    <a:lstStyle/>
                    <a:p>
                      <a:r>
                        <a:rPr lang="pt-BR" sz="1200" dirty="0" err="1"/>
                        <a:t>bLength</a:t>
                      </a:r>
                      <a:endParaRPr lang="pt-BR" sz="1200" dirty="0"/>
                    </a:p>
                  </a:txBody>
                  <a:tcPr/>
                </a:tc>
                <a:tc>
                  <a:txBody>
                    <a:bodyPr/>
                    <a:lstStyle/>
                    <a:p>
                      <a:r>
                        <a:rPr lang="pt-BR" sz="1200" dirty="0"/>
                        <a:t>1</a:t>
                      </a:r>
                    </a:p>
                  </a:txBody>
                  <a:tcPr/>
                </a:tc>
                <a:tc>
                  <a:txBody>
                    <a:bodyPr/>
                    <a:lstStyle/>
                    <a:p>
                      <a:r>
                        <a:rPr lang="pt-BR" sz="1200" dirty="0" err="1"/>
                        <a:t>Size</a:t>
                      </a:r>
                      <a:r>
                        <a:rPr lang="pt-BR" sz="1200" baseline="0" dirty="0"/>
                        <a:t> </a:t>
                      </a:r>
                      <a:r>
                        <a:rPr lang="pt-BR" sz="1200" baseline="0" dirty="0" err="1"/>
                        <a:t>of</a:t>
                      </a:r>
                      <a:r>
                        <a:rPr lang="pt-BR" sz="1200" baseline="0" dirty="0"/>
                        <a:t> </a:t>
                      </a:r>
                      <a:r>
                        <a:rPr lang="pt-BR" sz="1200" baseline="0" dirty="0" err="1"/>
                        <a:t>descriptor</a:t>
                      </a:r>
                      <a:endParaRPr lang="pt-BR" sz="1200" dirty="0"/>
                    </a:p>
                  </a:txBody>
                  <a:tcPr/>
                </a:tc>
                <a:extLst>
                  <a:ext uri="{0D108BD9-81ED-4DB2-BD59-A6C34878D82A}">
                    <a16:rowId xmlns="" xmlns:a16="http://schemas.microsoft.com/office/drawing/2014/main" val="10001"/>
                  </a:ext>
                </a:extLst>
              </a:tr>
              <a:tr h="304800">
                <a:tc>
                  <a:txBody>
                    <a:bodyPr/>
                    <a:lstStyle/>
                    <a:p>
                      <a:r>
                        <a:rPr lang="pt-BR" sz="1200" dirty="0" err="1"/>
                        <a:t>bDescriptorType</a:t>
                      </a:r>
                      <a:endParaRPr lang="pt-BR" sz="1200" dirty="0"/>
                    </a:p>
                  </a:txBody>
                  <a:tcPr/>
                </a:tc>
                <a:tc>
                  <a:txBody>
                    <a:bodyPr/>
                    <a:lstStyle/>
                    <a:p>
                      <a:r>
                        <a:rPr lang="pt-BR" sz="1200" dirty="0"/>
                        <a:t>1</a:t>
                      </a:r>
                    </a:p>
                  </a:txBody>
                  <a:tcPr/>
                </a:tc>
                <a:tc>
                  <a:txBody>
                    <a:bodyPr/>
                    <a:lstStyle/>
                    <a:p>
                      <a:r>
                        <a:rPr lang="pt-BR" sz="1200" dirty="0"/>
                        <a:t>DEVICE </a:t>
                      </a:r>
                      <a:r>
                        <a:rPr lang="pt-BR" sz="1200" dirty="0" err="1"/>
                        <a:t>descriptor</a:t>
                      </a:r>
                      <a:r>
                        <a:rPr lang="pt-BR" sz="1200" baseline="0" dirty="0"/>
                        <a:t> </a:t>
                      </a:r>
                      <a:r>
                        <a:rPr lang="pt-BR" sz="1200" baseline="0" dirty="0" err="1"/>
                        <a:t>type</a:t>
                      </a:r>
                      <a:endParaRPr lang="pt-BR" sz="1200" dirty="0"/>
                    </a:p>
                  </a:txBody>
                  <a:tcPr/>
                </a:tc>
                <a:extLst>
                  <a:ext uri="{0D108BD9-81ED-4DB2-BD59-A6C34878D82A}">
                    <a16:rowId xmlns="" xmlns:a16="http://schemas.microsoft.com/office/drawing/2014/main" val="10002"/>
                  </a:ext>
                </a:extLst>
              </a:tr>
              <a:tr h="304800">
                <a:tc>
                  <a:txBody>
                    <a:bodyPr/>
                    <a:lstStyle/>
                    <a:p>
                      <a:r>
                        <a:rPr lang="pt-BR" sz="1200" dirty="0" err="1"/>
                        <a:t>bcdUSB</a:t>
                      </a:r>
                      <a:endParaRPr lang="pt-BR" sz="1200" dirty="0"/>
                    </a:p>
                  </a:txBody>
                  <a:tcPr/>
                </a:tc>
                <a:tc>
                  <a:txBody>
                    <a:bodyPr/>
                    <a:lstStyle/>
                    <a:p>
                      <a:r>
                        <a:rPr lang="pt-BR" sz="1200" dirty="0"/>
                        <a:t>2</a:t>
                      </a:r>
                    </a:p>
                  </a:txBody>
                  <a:tcPr/>
                </a:tc>
                <a:tc>
                  <a:txBody>
                    <a:bodyPr/>
                    <a:lstStyle/>
                    <a:p>
                      <a:r>
                        <a:rPr lang="pt-BR" sz="1200" dirty="0"/>
                        <a:t>USB </a:t>
                      </a:r>
                      <a:r>
                        <a:rPr lang="pt-BR" sz="1200" dirty="0" err="1"/>
                        <a:t>Spec</a:t>
                      </a:r>
                      <a:r>
                        <a:rPr lang="pt-BR" sz="1200" dirty="0"/>
                        <a:t> </a:t>
                      </a:r>
                      <a:r>
                        <a:rPr lang="pt-BR" sz="1200" dirty="0" err="1"/>
                        <a:t>Relase</a:t>
                      </a:r>
                      <a:r>
                        <a:rPr lang="pt-BR" sz="1200" baseline="0" dirty="0"/>
                        <a:t> </a:t>
                      </a:r>
                      <a:r>
                        <a:rPr lang="pt-BR" sz="1200" baseline="0" dirty="0" err="1"/>
                        <a:t>Number</a:t>
                      </a:r>
                      <a:r>
                        <a:rPr lang="pt-BR" sz="1200" baseline="0" dirty="0"/>
                        <a:t> in BCD</a:t>
                      </a:r>
                      <a:endParaRPr lang="pt-BR" sz="1200" dirty="0"/>
                    </a:p>
                  </a:txBody>
                  <a:tcPr/>
                </a:tc>
                <a:extLst>
                  <a:ext uri="{0D108BD9-81ED-4DB2-BD59-A6C34878D82A}">
                    <a16:rowId xmlns="" xmlns:a16="http://schemas.microsoft.com/office/drawing/2014/main" val="10003"/>
                  </a:ext>
                </a:extLst>
              </a:tr>
              <a:tr h="304800">
                <a:tc>
                  <a:txBody>
                    <a:bodyPr/>
                    <a:lstStyle/>
                    <a:p>
                      <a:r>
                        <a:rPr lang="pt-BR" sz="1200" dirty="0" err="1"/>
                        <a:t>bDeviceClass</a:t>
                      </a:r>
                      <a:endParaRPr lang="pt-BR" sz="1200" dirty="0"/>
                    </a:p>
                  </a:txBody>
                  <a:tcPr/>
                </a:tc>
                <a:tc>
                  <a:txBody>
                    <a:bodyPr/>
                    <a:lstStyle/>
                    <a:p>
                      <a:r>
                        <a:rPr lang="pt-BR" sz="1200" dirty="0"/>
                        <a:t>1</a:t>
                      </a:r>
                    </a:p>
                  </a:txBody>
                  <a:tcPr/>
                </a:tc>
                <a:tc>
                  <a:txBody>
                    <a:bodyPr/>
                    <a:lstStyle/>
                    <a:p>
                      <a:r>
                        <a:rPr lang="pt-BR" sz="1200" dirty="0" err="1"/>
                        <a:t>Class</a:t>
                      </a:r>
                      <a:r>
                        <a:rPr lang="pt-BR" sz="1200" dirty="0"/>
                        <a:t> </a:t>
                      </a:r>
                      <a:r>
                        <a:rPr lang="pt-BR" sz="1200" dirty="0" err="1"/>
                        <a:t>code</a:t>
                      </a:r>
                      <a:endParaRPr lang="pt-BR" sz="1200" dirty="0"/>
                    </a:p>
                  </a:txBody>
                  <a:tcPr/>
                </a:tc>
                <a:extLst>
                  <a:ext uri="{0D108BD9-81ED-4DB2-BD59-A6C34878D82A}">
                    <a16:rowId xmlns="" xmlns:a16="http://schemas.microsoft.com/office/drawing/2014/main" val="10004"/>
                  </a:ext>
                </a:extLst>
              </a:tr>
              <a:tr h="304800">
                <a:tc>
                  <a:txBody>
                    <a:bodyPr/>
                    <a:lstStyle/>
                    <a:p>
                      <a:r>
                        <a:rPr lang="pt-BR" sz="1200" dirty="0" err="1"/>
                        <a:t>bDeviceSubClass</a:t>
                      </a:r>
                      <a:endParaRPr lang="pt-BR" sz="1200" dirty="0"/>
                    </a:p>
                  </a:txBody>
                  <a:tcPr/>
                </a:tc>
                <a:tc>
                  <a:txBody>
                    <a:bodyPr/>
                    <a:lstStyle/>
                    <a:p>
                      <a:r>
                        <a:rPr lang="pt-BR" sz="1200" dirty="0"/>
                        <a:t>1</a:t>
                      </a:r>
                    </a:p>
                  </a:txBody>
                  <a:tcPr/>
                </a:tc>
                <a:tc>
                  <a:txBody>
                    <a:bodyPr/>
                    <a:lstStyle/>
                    <a:p>
                      <a:r>
                        <a:rPr lang="pt-BR" sz="1200" dirty="0" err="1"/>
                        <a:t>Subclass</a:t>
                      </a:r>
                      <a:r>
                        <a:rPr lang="pt-BR" sz="1200" baseline="0" dirty="0"/>
                        <a:t> </a:t>
                      </a:r>
                      <a:r>
                        <a:rPr lang="pt-BR" sz="1200" baseline="0" dirty="0" err="1"/>
                        <a:t>code</a:t>
                      </a:r>
                      <a:endParaRPr lang="pt-BR" sz="1200" dirty="0"/>
                    </a:p>
                  </a:txBody>
                  <a:tcPr/>
                </a:tc>
                <a:extLst>
                  <a:ext uri="{0D108BD9-81ED-4DB2-BD59-A6C34878D82A}">
                    <a16:rowId xmlns="" xmlns:a16="http://schemas.microsoft.com/office/drawing/2014/main" val="10005"/>
                  </a:ext>
                </a:extLst>
              </a:tr>
              <a:tr h="304800">
                <a:tc>
                  <a:txBody>
                    <a:bodyPr/>
                    <a:lstStyle/>
                    <a:p>
                      <a:r>
                        <a:rPr lang="pt-BR" sz="1200" dirty="0" err="1"/>
                        <a:t>bDeviceProtocol</a:t>
                      </a:r>
                      <a:endParaRPr lang="pt-BR" sz="1200" dirty="0"/>
                    </a:p>
                  </a:txBody>
                  <a:tcPr/>
                </a:tc>
                <a:tc>
                  <a:txBody>
                    <a:bodyPr/>
                    <a:lstStyle/>
                    <a:p>
                      <a:r>
                        <a:rPr lang="pt-BR" sz="1200" dirty="0"/>
                        <a:t>1</a:t>
                      </a:r>
                    </a:p>
                  </a:txBody>
                  <a:tcPr/>
                </a:tc>
                <a:tc>
                  <a:txBody>
                    <a:bodyPr/>
                    <a:lstStyle/>
                    <a:p>
                      <a:r>
                        <a:rPr lang="pt-BR" sz="1200" dirty="0" err="1"/>
                        <a:t>Protocol</a:t>
                      </a:r>
                      <a:r>
                        <a:rPr lang="pt-BR" sz="1200" baseline="0" dirty="0"/>
                        <a:t> </a:t>
                      </a:r>
                      <a:r>
                        <a:rPr lang="pt-BR" sz="1200" baseline="0" dirty="0" err="1"/>
                        <a:t>code</a:t>
                      </a:r>
                      <a:endParaRPr lang="pt-BR" sz="1200" dirty="0"/>
                    </a:p>
                  </a:txBody>
                  <a:tcPr/>
                </a:tc>
                <a:extLst>
                  <a:ext uri="{0D108BD9-81ED-4DB2-BD59-A6C34878D82A}">
                    <a16:rowId xmlns="" xmlns:a16="http://schemas.microsoft.com/office/drawing/2014/main" val="10006"/>
                  </a:ext>
                </a:extLst>
              </a:tr>
              <a:tr h="304800">
                <a:tc>
                  <a:txBody>
                    <a:bodyPr/>
                    <a:lstStyle/>
                    <a:p>
                      <a:r>
                        <a:rPr lang="pt-BR" sz="1200" dirty="0"/>
                        <a:t>bMaxPacketSize0</a:t>
                      </a:r>
                    </a:p>
                  </a:txBody>
                  <a:tcPr/>
                </a:tc>
                <a:tc>
                  <a:txBody>
                    <a:bodyPr/>
                    <a:lstStyle/>
                    <a:p>
                      <a:r>
                        <a:rPr lang="pt-BR" sz="1200" dirty="0"/>
                        <a:t>1</a:t>
                      </a:r>
                    </a:p>
                  </a:txBody>
                  <a:tcPr/>
                </a:tc>
                <a:tc>
                  <a:txBody>
                    <a:bodyPr/>
                    <a:lstStyle/>
                    <a:p>
                      <a:r>
                        <a:rPr lang="pt-BR" sz="1200" dirty="0"/>
                        <a:t>Max </a:t>
                      </a:r>
                      <a:r>
                        <a:rPr lang="pt-BR" sz="1200" dirty="0" err="1"/>
                        <a:t>packet</a:t>
                      </a:r>
                      <a:r>
                        <a:rPr lang="pt-BR" sz="1200" baseline="0" dirty="0"/>
                        <a:t> </a:t>
                      </a:r>
                      <a:r>
                        <a:rPr lang="pt-BR" sz="1200" baseline="0" dirty="0" err="1"/>
                        <a:t>size</a:t>
                      </a:r>
                      <a:r>
                        <a:rPr lang="pt-BR" sz="1200" baseline="0" dirty="0"/>
                        <a:t> for </a:t>
                      </a:r>
                      <a:r>
                        <a:rPr lang="pt-BR" sz="1200" baseline="0" dirty="0" err="1"/>
                        <a:t>endp</a:t>
                      </a:r>
                      <a:r>
                        <a:rPr lang="pt-BR" sz="1200" baseline="0" dirty="0"/>
                        <a:t> 0</a:t>
                      </a:r>
                      <a:endParaRPr lang="pt-BR" sz="1200" dirty="0"/>
                    </a:p>
                  </a:txBody>
                  <a:tcPr/>
                </a:tc>
                <a:extLst>
                  <a:ext uri="{0D108BD9-81ED-4DB2-BD59-A6C34878D82A}">
                    <a16:rowId xmlns="" xmlns:a16="http://schemas.microsoft.com/office/drawing/2014/main" val="10007"/>
                  </a:ext>
                </a:extLst>
              </a:tr>
              <a:tr h="304800">
                <a:tc>
                  <a:txBody>
                    <a:bodyPr/>
                    <a:lstStyle/>
                    <a:p>
                      <a:r>
                        <a:rPr lang="pt-BR" sz="1200" dirty="0" err="1"/>
                        <a:t>idVendor</a:t>
                      </a:r>
                      <a:endParaRPr lang="pt-BR" sz="1200" dirty="0"/>
                    </a:p>
                  </a:txBody>
                  <a:tcPr/>
                </a:tc>
                <a:tc>
                  <a:txBody>
                    <a:bodyPr/>
                    <a:lstStyle/>
                    <a:p>
                      <a:r>
                        <a:rPr lang="pt-BR" sz="1200" dirty="0"/>
                        <a:t>2</a:t>
                      </a:r>
                    </a:p>
                  </a:txBody>
                  <a:tcPr/>
                </a:tc>
                <a:tc>
                  <a:txBody>
                    <a:bodyPr/>
                    <a:lstStyle/>
                    <a:p>
                      <a:r>
                        <a:rPr lang="pt-BR" sz="1200" dirty="0" err="1"/>
                        <a:t>Vendor</a:t>
                      </a:r>
                      <a:r>
                        <a:rPr lang="pt-BR" sz="1200" dirty="0"/>
                        <a:t> ID</a:t>
                      </a:r>
                    </a:p>
                  </a:txBody>
                  <a:tcPr/>
                </a:tc>
                <a:extLst>
                  <a:ext uri="{0D108BD9-81ED-4DB2-BD59-A6C34878D82A}">
                    <a16:rowId xmlns="" xmlns:a16="http://schemas.microsoft.com/office/drawing/2014/main" val="10008"/>
                  </a:ext>
                </a:extLst>
              </a:tr>
              <a:tr h="304800">
                <a:tc>
                  <a:txBody>
                    <a:bodyPr/>
                    <a:lstStyle/>
                    <a:p>
                      <a:r>
                        <a:rPr lang="pt-BR" sz="1200" dirty="0" err="1"/>
                        <a:t>idProduct</a:t>
                      </a:r>
                      <a:endParaRPr lang="pt-BR" sz="1200" dirty="0"/>
                    </a:p>
                  </a:txBody>
                  <a:tcPr/>
                </a:tc>
                <a:tc>
                  <a:txBody>
                    <a:bodyPr/>
                    <a:lstStyle/>
                    <a:p>
                      <a:r>
                        <a:rPr lang="pt-BR" sz="1200" dirty="0"/>
                        <a:t>2</a:t>
                      </a:r>
                    </a:p>
                  </a:txBody>
                  <a:tcPr/>
                </a:tc>
                <a:tc>
                  <a:txBody>
                    <a:bodyPr/>
                    <a:lstStyle/>
                    <a:p>
                      <a:r>
                        <a:rPr lang="pt-BR" sz="1200" dirty="0" err="1"/>
                        <a:t>Product</a:t>
                      </a:r>
                      <a:r>
                        <a:rPr lang="pt-BR" sz="1200" baseline="0" dirty="0"/>
                        <a:t> ID</a:t>
                      </a:r>
                      <a:endParaRPr lang="pt-BR" sz="1200" dirty="0"/>
                    </a:p>
                  </a:txBody>
                  <a:tcPr/>
                </a:tc>
                <a:extLst>
                  <a:ext uri="{0D108BD9-81ED-4DB2-BD59-A6C34878D82A}">
                    <a16:rowId xmlns="" xmlns:a16="http://schemas.microsoft.com/office/drawing/2014/main" val="10009"/>
                  </a:ext>
                </a:extLst>
              </a:tr>
              <a:tr h="304800">
                <a:tc>
                  <a:txBody>
                    <a:bodyPr/>
                    <a:lstStyle/>
                    <a:p>
                      <a:r>
                        <a:rPr lang="pt-BR" sz="1200" dirty="0" err="1"/>
                        <a:t>bcdDevice</a:t>
                      </a:r>
                      <a:endParaRPr lang="pt-BR" sz="1200" dirty="0"/>
                    </a:p>
                  </a:txBody>
                  <a:tcPr/>
                </a:tc>
                <a:tc>
                  <a:txBody>
                    <a:bodyPr/>
                    <a:lstStyle/>
                    <a:p>
                      <a:r>
                        <a:rPr lang="pt-BR" sz="1200" dirty="0"/>
                        <a:t>2</a:t>
                      </a:r>
                    </a:p>
                  </a:txBody>
                  <a:tcPr/>
                </a:tc>
                <a:tc>
                  <a:txBody>
                    <a:bodyPr/>
                    <a:lstStyle/>
                    <a:p>
                      <a:r>
                        <a:rPr lang="pt-BR" sz="1200" dirty="0" err="1"/>
                        <a:t>Device</a:t>
                      </a:r>
                      <a:r>
                        <a:rPr lang="pt-BR" sz="1200" dirty="0"/>
                        <a:t> release</a:t>
                      </a:r>
                      <a:r>
                        <a:rPr lang="pt-BR" sz="1200" baseline="0" dirty="0"/>
                        <a:t> </a:t>
                      </a:r>
                      <a:r>
                        <a:rPr lang="pt-BR" sz="1200" baseline="0" dirty="0" err="1"/>
                        <a:t>number</a:t>
                      </a:r>
                      <a:r>
                        <a:rPr lang="pt-BR" sz="1200" baseline="0" dirty="0"/>
                        <a:t> in BCD</a:t>
                      </a:r>
                      <a:endParaRPr lang="pt-BR" sz="1200" dirty="0"/>
                    </a:p>
                  </a:txBody>
                  <a:tcPr/>
                </a:tc>
                <a:extLst>
                  <a:ext uri="{0D108BD9-81ED-4DB2-BD59-A6C34878D82A}">
                    <a16:rowId xmlns="" xmlns:a16="http://schemas.microsoft.com/office/drawing/2014/main" val="10010"/>
                  </a:ext>
                </a:extLst>
              </a:tr>
              <a:tr h="304800">
                <a:tc>
                  <a:txBody>
                    <a:bodyPr/>
                    <a:lstStyle/>
                    <a:p>
                      <a:r>
                        <a:rPr lang="pt-BR" sz="1200" dirty="0" err="1"/>
                        <a:t>iManufacturer</a:t>
                      </a:r>
                      <a:endParaRPr lang="pt-BR" sz="1200" dirty="0"/>
                    </a:p>
                  </a:txBody>
                  <a:tcPr/>
                </a:tc>
                <a:tc>
                  <a:txBody>
                    <a:bodyPr/>
                    <a:lstStyle/>
                    <a:p>
                      <a:r>
                        <a:rPr lang="pt-BR" sz="1200" dirty="0"/>
                        <a:t>1</a:t>
                      </a:r>
                    </a:p>
                  </a:txBody>
                  <a:tcPr/>
                </a:tc>
                <a:tc>
                  <a:txBody>
                    <a:bodyPr/>
                    <a:lstStyle/>
                    <a:p>
                      <a:r>
                        <a:rPr lang="pt-BR" sz="1200" dirty="0"/>
                        <a:t>Index </a:t>
                      </a:r>
                      <a:r>
                        <a:rPr lang="pt-BR" sz="1200" dirty="0" err="1"/>
                        <a:t>of</a:t>
                      </a:r>
                      <a:r>
                        <a:rPr lang="pt-BR" sz="1200" dirty="0"/>
                        <a:t> </a:t>
                      </a:r>
                      <a:r>
                        <a:rPr lang="pt-BR" sz="1200" dirty="0" err="1"/>
                        <a:t>string</a:t>
                      </a:r>
                      <a:r>
                        <a:rPr lang="pt-BR" sz="1200" dirty="0"/>
                        <a:t> </a:t>
                      </a:r>
                      <a:r>
                        <a:rPr lang="pt-BR" sz="1200" dirty="0" err="1"/>
                        <a:t>desc</a:t>
                      </a:r>
                      <a:r>
                        <a:rPr lang="pt-BR" sz="1200" dirty="0"/>
                        <a:t> for </a:t>
                      </a:r>
                      <a:r>
                        <a:rPr lang="pt-BR" sz="1200" dirty="0" err="1"/>
                        <a:t>manufacturer</a:t>
                      </a:r>
                      <a:endParaRPr lang="pt-BR" sz="1200" dirty="0"/>
                    </a:p>
                  </a:txBody>
                  <a:tcPr/>
                </a:tc>
                <a:extLst>
                  <a:ext uri="{0D108BD9-81ED-4DB2-BD59-A6C34878D82A}">
                    <a16:rowId xmlns="" xmlns:a16="http://schemas.microsoft.com/office/drawing/2014/main" val="10011"/>
                  </a:ext>
                </a:extLst>
              </a:tr>
              <a:tr h="304800">
                <a:tc>
                  <a:txBody>
                    <a:bodyPr/>
                    <a:lstStyle/>
                    <a:p>
                      <a:r>
                        <a:rPr lang="pt-BR" sz="1200" dirty="0" err="1"/>
                        <a:t>iProduct</a:t>
                      </a:r>
                      <a:endParaRPr lang="pt-BR" sz="1200" dirty="0"/>
                    </a:p>
                  </a:txBody>
                  <a:tcPr/>
                </a:tc>
                <a:tc>
                  <a:txBody>
                    <a:bodyPr/>
                    <a:lstStyle/>
                    <a:p>
                      <a:r>
                        <a:rPr lang="pt-BR" sz="1200" dirty="0"/>
                        <a:t>1</a:t>
                      </a:r>
                    </a:p>
                  </a:txBody>
                  <a:tcPr/>
                </a:tc>
                <a:tc>
                  <a:txBody>
                    <a:bodyPr/>
                    <a:lstStyle/>
                    <a:p>
                      <a:r>
                        <a:rPr lang="pt-BR" sz="1200" dirty="0"/>
                        <a:t>Index</a:t>
                      </a:r>
                      <a:r>
                        <a:rPr lang="pt-BR" sz="1200" baseline="0" dirty="0"/>
                        <a:t> </a:t>
                      </a:r>
                      <a:r>
                        <a:rPr lang="pt-BR" sz="1200" baseline="0" dirty="0" err="1"/>
                        <a:t>of</a:t>
                      </a:r>
                      <a:r>
                        <a:rPr lang="pt-BR" sz="1200" baseline="0" dirty="0"/>
                        <a:t> </a:t>
                      </a:r>
                      <a:r>
                        <a:rPr lang="pt-BR" sz="1200" baseline="0" dirty="0" err="1"/>
                        <a:t>string</a:t>
                      </a:r>
                      <a:r>
                        <a:rPr lang="pt-BR" sz="1200" baseline="0" dirty="0"/>
                        <a:t> </a:t>
                      </a:r>
                      <a:r>
                        <a:rPr lang="pt-BR" sz="1200" baseline="0" dirty="0" err="1"/>
                        <a:t>desc</a:t>
                      </a:r>
                      <a:r>
                        <a:rPr lang="pt-BR" sz="1200" baseline="0" dirty="0"/>
                        <a:t> for </a:t>
                      </a:r>
                      <a:r>
                        <a:rPr lang="pt-BR" sz="1200" baseline="0" dirty="0" err="1"/>
                        <a:t>product</a:t>
                      </a:r>
                      <a:endParaRPr lang="pt-BR" sz="1200" dirty="0"/>
                    </a:p>
                  </a:txBody>
                  <a:tcPr/>
                </a:tc>
                <a:extLst>
                  <a:ext uri="{0D108BD9-81ED-4DB2-BD59-A6C34878D82A}">
                    <a16:rowId xmlns="" xmlns:a16="http://schemas.microsoft.com/office/drawing/2014/main" val="10012"/>
                  </a:ext>
                </a:extLst>
              </a:tr>
              <a:tr h="304800">
                <a:tc>
                  <a:txBody>
                    <a:bodyPr/>
                    <a:lstStyle/>
                    <a:p>
                      <a:r>
                        <a:rPr lang="pt-BR" sz="1200" dirty="0" err="1"/>
                        <a:t>iSerialNumber</a:t>
                      </a:r>
                      <a:endParaRPr lang="pt-BR" sz="1200" dirty="0"/>
                    </a:p>
                  </a:txBody>
                  <a:tcPr/>
                </a:tc>
                <a:tc>
                  <a:txBody>
                    <a:bodyPr/>
                    <a:lstStyle/>
                    <a:p>
                      <a:r>
                        <a:rPr lang="pt-BR" sz="1200" dirty="0"/>
                        <a:t>1</a:t>
                      </a:r>
                    </a:p>
                  </a:txBody>
                  <a:tcPr/>
                </a:tc>
                <a:tc>
                  <a:txBody>
                    <a:bodyPr/>
                    <a:lstStyle/>
                    <a:p>
                      <a:r>
                        <a:rPr lang="pt-BR" sz="1200" dirty="0"/>
                        <a:t>Index </a:t>
                      </a:r>
                      <a:r>
                        <a:rPr lang="pt-BR" sz="1200" dirty="0" err="1"/>
                        <a:t>of</a:t>
                      </a:r>
                      <a:r>
                        <a:rPr lang="pt-BR" sz="1200" dirty="0"/>
                        <a:t> </a:t>
                      </a:r>
                      <a:r>
                        <a:rPr lang="pt-BR" sz="1200" dirty="0" err="1"/>
                        <a:t>string</a:t>
                      </a:r>
                      <a:r>
                        <a:rPr lang="pt-BR" sz="1200" baseline="0" dirty="0"/>
                        <a:t> </a:t>
                      </a:r>
                      <a:r>
                        <a:rPr lang="pt-BR" sz="1200" baseline="0" dirty="0" err="1"/>
                        <a:t>desc</a:t>
                      </a:r>
                      <a:r>
                        <a:rPr lang="pt-BR" sz="1200" baseline="0" dirty="0"/>
                        <a:t> for serial</a:t>
                      </a:r>
                      <a:endParaRPr lang="pt-BR" sz="1200" dirty="0"/>
                    </a:p>
                  </a:txBody>
                  <a:tcPr/>
                </a:tc>
                <a:extLst>
                  <a:ext uri="{0D108BD9-81ED-4DB2-BD59-A6C34878D82A}">
                    <a16:rowId xmlns="" xmlns:a16="http://schemas.microsoft.com/office/drawing/2014/main" val="10013"/>
                  </a:ext>
                </a:extLst>
              </a:tr>
              <a:tr h="304800">
                <a:tc>
                  <a:txBody>
                    <a:bodyPr/>
                    <a:lstStyle/>
                    <a:p>
                      <a:r>
                        <a:rPr lang="pt-BR" sz="1200" dirty="0" err="1"/>
                        <a:t>bNumConfigurations</a:t>
                      </a:r>
                      <a:endParaRPr lang="pt-BR" sz="1200" dirty="0"/>
                    </a:p>
                  </a:txBody>
                  <a:tcPr/>
                </a:tc>
                <a:tc>
                  <a:txBody>
                    <a:bodyPr/>
                    <a:lstStyle/>
                    <a:p>
                      <a:r>
                        <a:rPr lang="pt-BR" sz="1200" dirty="0"/>
                        <a:t>1</a:t>
                      </a:r>
                    </a:p>
                  </a:txBody>
                  <a:tcPr/>
                </a:tc>
                <a:tc>
                  <a:txBody>
                    <a:bodyPr/>
                    <a:lstStyle/>
                    <a:p>
                      <a:r>
                        <a:rPr lang="pt-BR" sz="1200" dirty="0" err="1"/>
                        <a:t>Number</a:t>
                      </a:r>
                      <a:r>
                        <a:rPr lang="pt-BR" sz="1200" dirty="0"/>
                        <a:t> </a:t>
                      </a:r>
                      <a:r>
                        <a:rPr lang="pt-BR" sz="1200" dirty="0" err="1"/>
                        <a:t>of</a:t>
                      </a:r>
                      <a:r>
                        <a:rPr lang="pt-BR" sz="1200" dirty="0"/>
                        <a:t> </a:t>
                      </a:r>
                      <a:r>
                        <a:rPr lang="pt-BR" sz="1200" dirty="0" err="1"/>
                        <a:t>possible</a:t>
                      </a:r>
                      <a:r>
                        <a:rPr lang="pt-BR" sz="1200" dirty="0"/>
                        <a:t> </a:t>
                      </a:r>
                      <a:r>
                        <a:rPr lang="pt-BR" sz="1200" dirty="0" err="1"/>
                        <a:t>configurations</a:t>
                      </a:r>
                      <a:endParaRPr lang="pt-BR" sz="1200" dirty="0"/>
                    </a:p>
                  </a:txBody>
                  <a:tcPr/>
                </a:tc>
                <a:extLst>
                  <a:ext uri="{0D108BD9-81ED-4DB2-BD59-A6C34878D82A}">
                    <a16:rowId xmlns="" xmlns:a16="http://schemas.microsoft.com/office/drawing/2014/main" val="10014"/>
                  </a:ext>
                </a:extLst>
              </a:tr>
            </a:tbl>
          </a:graphicData>
        </a:graphic>
      </p:graphicFrame>
      <p:sp>
        <p:nvSpPr>
          <p:cNvPr id="7" name="CaixaDeTexto 9">
            <a:extLst>
              <a:ext uri="{FF2B5EF4-FFF2-40B4-BE49-F238E27FC236}">
                <a16:creationId xmlns="" xmlns:a16="http://schemas.microsoft.com/office/drawing/2014/main" id="{E9B5D5C7-E6BE-408C-B6B9-55814A85A623}"/>
              </a:ext>
            </a:extLst>
          </p:cNvPr>
          <p:cNvSpPr txBox="1"/>
          <p:nvPr/>
        </p:nvSpPr>
        <p:spPr>
          <a:xfrm>
            <a:off x="7945136" y="609600"/>
            <a:ext cx="1802096" cy="338554"/>
          </a:xfrm>
          <a:prstGeom prst="rect">
            <a:avLst/>
          </a:prstGeom>
          <a:noFill/>
        </p:spPr>
        <p:txBody>
          <a:bodyPr wrap="none" rtlCol="0">
            <a:spAutoFit/>
          </a:bodyPr>
          <a:lstStyle/>
          <a:p>
            <a:r>
              <a:rPr lang="pt-BR" sz="1600" dirty="0" err="1"/>
              <a:t>Device</a:t>
            </a:r>
            <a:r>
              <a:rPr lang="pt-BR" sz="1600" dirty="0"/>
              <a:t> </a:t>
            </a:r>
            <a:r>
              <a:rPr lang="pt-BR" sz="1600" dirty="0" err="1"/>
              <a:t>Descriptor</a:t>
            </a:r>
            <a:endParaRPr lang="pt-BR" sz="1600" dirty="0"/>
          </a:p>
        </p:txBody>
      </p:sp>
    </p:spTree>
    <p:extLst>
      <p:ext uri="{BB962C8B-B14F-4D97-AF65-F5344CB8AC3E}">
        <p14:creationId xmlns:p14="http://schemas.microsoft.com/office/powerpoint/2010/main" val="152683779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USB Enumeration</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5483984" cy="3380926"/>
          </a:xfrm>
        </p:spPr>
        <p:txBody>
          <a:bodyPr/>
          <a:lstStyle/>
          <a:p>
            <a:pPr lvl="1">
              <a:lnSpc>
                <a:spcPct val="150000"/>
              </a:lnSpc>
            </a:pPr>
            <a:r>
              <a:rPr lang="en-US" b="1" dirty="0"/>
              <a:t>Configuration descriptor </a:t>
            </a:r>
            <a:r>
              <a:rPr lang="en-US" dirty="0">
                <a:sym typeface="Wingdings" panose="05000000000000000000" pitchFamily="2" charset="2"/>
              </a:rPr>
              <a:t></a:t>
            </a:r>
            <a:r>
              <a:rPr lang="en-US" dirty="0"/>
              <a:t> defines the number of interfaces for this configuration, the configuration value and an index for this configuration’s string, if the device is self-powered when running that configuration and the max power consumption (in case it is bus powered).</a:t>
            </a:r>
          </a:p>
          <a:p>
            <a:pPr lvl="2">
              <a:lnSpc>
                <a:spcPct val="150000"/>
              </a:lnSpc>
            </a:pPr>
            <a:r>
              <a:rPr lang="en-US" dirty="0"/>
              <a:t>A GET_DESCRIPTOR request to a Configuration Descriptor returns also the Interface and Endpoint descriptors pertaining to the given Configuration, in sequential order </a:t>
            </a:r>
            <a:r>
              <a:rPr lang="en-US" dirty="0">
                <a:sym typeface="Wingdings" panose="05000000000000000000" pitchFamily="2" charset="2"/>
              </a:rPr>
              <a:t></a:t>
            </a:r>
            <a:r>
              <a:rPr lang="en-US" dirty="0"/>
              <a:t> see next slides.</a:t>
            </a:r>
          </a:p>
        </p:txBody>
      </p:sp>
      <p:sp>
        <p:nvSpPr>
          <p:cNvPr id="8" name="TextBox 6">
            <a:extLst>
              <a:ext uri="{FF2B5EF4-FFF2-40B4-BE49-F238E27FC236}">
                <a16:creationId xmlns="" xmlns:a16="http://schemas.microsoft.com/office/drawing/2014/main" id="{A856C7CE-8E54-411B-85A9-4A4D7667F197}"/>
              </a:ext>
            </a:extLst>
          </p:cNvPr>
          <p:cNvSpPr txBox="1"/>
          <p:nvPr/>
        </p:nvSpPr>
        <p:spPr>
          <a:xfrm>
            <a:off x="8256240" y="5940685"/>
            <a:ext cx="3516604" cy="307777"/>
          </a:xfrm>
          <a:prstGeom prst="rect">
            <a:avLst/>
          </a:prstGeom>
          <a:noFill/>
        </p:spPr>
        <p:txBody>
          <a:bodyPr wrap="none" rtlCol="0">
            <a:spAutoFit/>
          </a:bodyPr>
          <a:lstStyle/>
          <a:p>
            <a:r>
              <a:rPr lang="en-US" sz="1400" dirty="0"/>
              <a:t>Source: </a:t>
            </a:r>
            <a:r>
              <a:rPr lang="pt-BR" sz="1400" dirty="0"/>
              <a:t>USB 2.0 </a:t>
            </a:r>
            <a:r>
              <a:rPr lang="pt-BR" sz="1400" dirty="0" err="1"/>
              <a:t>Specification</a:t>
            </a:r>
            <a:r>
              <a:rPr lang="pt-BR" sz="1400" dirty="0"/>
              <a:t>, </a:t>
            </a:r>
            <a:r>
              <a:rPr lang="pt-BR" sz="1400" dirty="0" err="1"/>
              <a:t>Table</a:t>
            </a:r>
            <a:r>
              <a:rPr lang="pt-BR" sz="1400" dirty="0"/>
              <a:t> 9-10</a:t>
            </a:r>
            <a:endParaRPr lang="pt-BR" sz="1400" dirty="0">
              <a:solidFill>
                <a:srgbClr val="FF0000"/>
              </a:solidFill>
            </a:endParaRPr>
          </a:p>
        </p:txBody>
      </p:sp>
      <p:graphicFrame>
        <p:nvGraphicFramePr>
          <p:cNvPr id="9" name="Tabela 9">
            <a:extLst>
              <a:ext uri="{FF2B5EF4-FFF2-40B4-BE49-F238E27FC236}">
                <a16:creationId xmlns="" xmlns:a16="http://schemas.microsoft.com/office/drawing/2014/main" id="{C3B3008F-97BD-41B1-A2C7-643503857212}"/>
              </a:ext>
            </a:extLst>
          </p:cNvPr>
          <p:cNvGraphicFramePr>
            <a:graphicFrameLocks noGrp="1"/>
          </p:cNvGraphicFramePr>
          <p:nvPr/>
        </p:nvGraphicFramePr>
        <p:xfrm>
          <a:off x="6172200" y="1676400"/>
          <a:ext cx="5486400" cy="3425613"/>
        </p:xfrm>
        <a:graphic>
          <a:graphicData uri="http://schemas.openxmlformats.org/drawingml/2006/table">
            <a:tbl>
              <a:tblPr firstRow="1" bandRow="1">
                <a:tableStyleId>{5C22544A-7EE6-4342-B048-85BDC9FD1C3A}</a:tableStyleId>
              </a:tblPr>
              <a:tblGrid>
                <a:gridCol w="1828800">
                  <a:extLst>
                    <a:ext uri="{9D8B030D-6E8A-4147-A177-3AD203B41FA5}">
                      <a16:colId xmlns="" xmlns:a16="http://schemas.microsoft.com/office/drawing/2014/main" val="20000"/>
                    </a:ext>
                  </a:extLst>
                </a:gridCol>
                <a:gridCol w="914400">
                  <a:extLst>
                    <a:ext uri="{9D8B030D-6E8A-4147-A177-3AD203B41FA5}">
                      <a16:colId xmlns="" xmlns:a16="http://schemas.microsoft.com/office/drawing/2014/main" val="20001"/>
                    </a:ext>
                  </a:extLst>
                </a:gridCol>
                <a:gridCol w="2743200">
                  <a:extLst>
                    <a:ext uri="{9D8B030D-6E8A-4147-A177-3AD203B41FA5}">
                      <a16:colId xmlns="" xmlns:a16="http://schemas.microsoft.com/office/drawing/2014/main" val="20002"/>
                    </a:ext>
                  </a:extLst>
                </a:gridCol>
              </a:tblGrid>
              <a:tr h="0">
                <a:tc>
                  <a:txBody>
                    <a:bodyPr/>
                    <a:lstStyle/>
                    <a:p>
                      <a:r>
                        <a:rPr lang="pt-BR" sz="1200" dirty="0"/>
                        <a:t>Field </a:t>
                      </a:r>
                    </a:p>
                  </a:txBody>
                  <a:tcPr/>
                </a:tc>
                <a:tc>
                  <a:txBody>
                    <a:bodyPr/>
                    <a:lstStyle/>
                    <a:p>
                      <a:r>
                        <a:rPr lang="pt-BR" sz="1200" dirty="0" err="1"/>
                        <a:t>Size</a:t>
                      </a:r>
                      <a:r>
                        <a:rPr lang="pt-BR" sz="1200" baseline="0" dirty="0"/>
                        <a:t> (bytes)</a:t>
                      </a:r>
                      <a:endParaRPr lang="pt-BR" sz="1200" dirty="0"/>
                    </a:p>
                  </a:txBody>
                  <a:tcPr/>
                </a:tc>
                <a:tc>
                  <a:txBody>
                    <a:bodyPr/>
                    <a:lstStyle/>
                    <a:p>
                      <a:r>
                        <a:rPr lang="pt-BR" sz="1200" dirty="0" err="1"/>
                        <a:t>Descr</a:t>
                      </a:r>
                      <a:endParaRPr lang="pt-BR" sz="1200" dirty="0"/>
                    </a:p>
                  </a:txBody>
                  <a:tcPr/>
                </a:tc>
                <a:extLst>
                  <a:ext uri="{0D108BD9-81ED-4DB2-BD59-A6C34878D82A}">
                    <a16:rowId xmlns="" xmlns:a16="http://schemas.microsoft.com/office/drawing/2014/main" val="10000"/>
                  </a:ext>
                </a:extLst>
              </a:tr>
              <a:tr h="347133">
                <a:tc>
                  <a:txBody>
                    <a:bodyPr/>
                    <a:lstStyle/>
                    <a:p>
                      <a:r>
                        <a:rPr lang="pt-BR" sz="1200" dirty="0" err="1"/>
                        <a:t>bLength</a:t>
                      </a:r>
                      <a:endParaRPr lang="pt-BR" sz="1200" dirty="0"/>
                    </a:p>
                  </a:txBody>
                  <a:tcPr/>
                </a:tc>
                <a:tc>
                  <a:txBody>
                    <a:bodyPr/>
                    <a:lstStyle/>
                    <a:p>
                      <a:r>
                        <a:rPr lang="pt-BR" sz="1200" dirty="0"/>
                        <a:t>1</a:t>
                      </a:r>
                    </a:p>
                  </a:txBody>
                  <a:tcPr/>
                </a:tc>
                <a:tc>
                  <a:txBody>
                    <a:bodyPr/>
                    <a:lstStyle/>
                    <a:p>
                      <a:r>
                        <a:rPr lang="pt-BR" sz="1200" dirty="0" err="1"/>
                        <a:t>Size</a:t>
                      </a:r>
                      <a:r>
                        <a:rPr lang="pt-BR" sz="1200" baseline="0" dirty="0"/>
                        <a:t> </a:t>
                      </a:r>
                      <a:r>
                        <a:rPr lang="pt-BR" sz="1200" baseline="0" dirty="0" err="1"/>
                        <a:t>of</a:t>
                      </a:r>
                      <a:r>
                        <a:rPr lang="pt-BR" sz="1200" baseline="0" dirty="0"/>
                        <a:t> </a:t>
                      </a:r>
                      <a:r>
                        <a:rPr lang="pt-BR" sz="1200" baseline="0" dirty="0" err="1"/>
                        <a:t>descriptor</a:t>
                      </a:r>
                      <a:endParaRPr lang="pt-BR" sz="1200" dirty="0"/>
                    </a:p>
                  </a:txBody>
                  <a:tcPr/>
                </a:tc>
                <a:extLst>
                  <a:ext uri="{0D108BD9-81ED-4DB2-BD59-A6C34878D82A}">
                    <a16:rowId xmlns="" xmlns:a16="http://schemas.microsoft.com/office/drawing/2014/main" val="10001"/>
                  </a:ext>
                </a:extLst>
              </a:tr>
              <a:tr h="304800">
                <a:tc>
                  <a:txBody>
                    <a:bodyPr/>
                    <a:lstStyle/>
                    <a:p>
                      <a:r>
                        <a:rPr lang="pt-BR" sz="1200" dirty="0" err="1"/>
                        <a:t>bDescriptorType</a:t>
                      </a:r>
                      <a:endParaRPr lang="pt-BR" sz="1200" dirty="0"/>
                    </a:p>
                  </a:txBody>
                  <a:tcPr/>
                </a:tc>
                <a:tc>
                  <a:txBody>
                    <a:bodyPr/>
                    <a:lstStyle/>
                    <a:p>
                      <a:r>
                        <a:rPr lang="pt-BR" sz="1200" dirty="0"/>
                        <a:t>1</a:t>
                      </a:r>
                    </a:p>
                  </a:txBody>
                  <a:tcPr/>
                </a:tc>
                <a:tc>
                  <a:txBody>
                    <a:bodyPr/>
                    <a:lstStyle/>
                    <a:p>
                      <a:r>
                        <a:rPr lang="pt-BR" sz="1200" dirty="0"/>
                        <a:t>CONFIGURATION </a:t>
                      </a:r>
                      <a:r>
                        <a:rPr lang="pt-BR" sz="1200" dirty="0" err="1"/>
                        <a:t>descriptor</a:t>
                      </a:r>
                      <a:r>
                        <a:rPr lang="pt-BR" sz="1200" baseline="0" dirty="0"/>
                        <a:t> </a:t>
                      </a:r>
                      <a:r>
                        <a:rPr lang="pt-BR" sz="1200" baseline="0" dirty="0" err="1"/>
                        <a:t>type</a:t>
                      </a:r>
                      <a:endParaRPr lang="pt-BR" sz="1200" dirty="0"/>
                    </a:p>
                  </a:txBody>
                  <a:tcPr/>
                </a:tc>
                <a:extLst>
                  <a:ext uri="{0D108BD9-81ED-4DB2-BD59-A6C34878D82A}">
                    <a16:rowId xmlns="" xmlns:a16="http://schemas.microsoft.com/office/drawing/2014/main" val="10002"/>
                  </a:ext>
                </a:extLst>
              </a:tr>
              <a:tr h="304800">
                <a:tc>
                  <a:txBody>
                    <a:bodyPr/>
                    <a:lstStyle/>
                    <a:p>
                      <a:r>
                        <a:rPr lang="pt-BR" sz="1200" dirty="0" err="1"/>
                        <a:t>wTotalLength</a:t>
                      </a:r>
                      <a:endParaRPr lang="pt-BR" sz="1200" dirty="0"/>
                    </a:p>
                  </a:txBody>
                  <a:tcPr/>
                </a:tc>
                <a:tc>
                  <a:txBody>
                    <a:bodyPr/>
                    <a:lstStyle/>
                    <a:p>
                      <a:r>
                        <a:rPr lang="pt-BR" sz="1200" dirty="0"/>
                        <a:t>2</a:t>
                      </a:r>
                    </a:p>
                  </a:txBody>
                  <a:tcPr/>
                </a:tc>
                <a:tc>
                  <a:txBody>
                    <a:bodyPr/>
                    <a:lstStyle/>
                    <a:p>
                      <a:r>
                        <a:rPr lang="pt-BR" sz="1200" dirty="0"/>
                        <a:t>Total </a:t>
                      </a:r>
                      <a:r>
                        <a:rPr lang="pt-BR" sz="1200" dirty="0" err="1"/>
                        <a:t>length</a:t>
                      </a:r>
                      <a:r>
                        <a:rPr lang="pt-BR" sz="1200" baseline="0" dirty="0"/>
                        <a:t> </a:t>
                      </a:r>
                      <a:r>
                        <a:rPr lang="pt-BR" sz="1200" baseline="0" dirty="0" err="1"/>
                        <a:t>of</a:t>
                      </a:r>
                      <a:r>
                        <a:rPr lang="pt-BR" sz="1200" baseline="0" dirty="0"/>
                        <a:t> </a:t>
                      </a:r>
                      <a:r>
                        <a:rPr lang="pt-BR" sz="1200" baseline="0" dirty="0" err="1"/>
                        <a:t>configuration</a:t>
                      </a:r>
                      <a:r>
                        <a:rPr lang="pt-BR" sz="1200" baseline="0" dirty="0"/>
                        <a:t> data (includes Interface </a:t>
                      </a:r>
                      <a:r>
                        <a:rPr lang="pt-BR" sz="1200" baseline="0" dirty="0" err="1"/>
                        <a:t>and</a:t>
                      </a:r>
                      <a:r>
                        <a:rPr lang="pt-BR" sz="1200" baseline="0" dirty="0"/>
                        <a:t> </a:t>
                      </a:r>
                      <a:r>
                        <a:rPr lang="pt-BR" sz="1200" baseline="0" dirty="0" err="1"/>
                        <a:t>Endpoint</a:t>
                      </a:r>
                      <a:r>
                        <a:rPr lang="pt-BR" sz="1200" baseline="0" dirty="0"/>
                        <a:t> </a:t>
                      </a:r>
                      <a:r>
                        <a:rPr lang="pt-BR" sz="1200" baseline="0" dirty="0" err="1"/>
                        <a:t>descriptor</a:t>
                      </a:r>
                      <a:r>
                        <a:rPr lang="pt-BR" sz="1200" baseline="0" dirty="0"/>
                        <a:t> </a:t>
                      </a:r>
                      <a:r>
                        <a:rPr lang="pt-BR" sz="1200" baseline="0" dirty="0" err="1"/>
                        <a:t>sizes</a:t>
                      </a:r>
                      <a:r>
                        <a:rPr lang="pt-BR" sz="1200" baseline="0" dirty="0"/>
                        <a:t>)</a:t>
                      </a:r>
                      <a:endParaRPr lang="pt-BR" sz="1200" dirty="0"/>
                    </a:p>
                  </a:txBody>
                  <a:tcPr/>
                </a:tc>
                <a:extLst>
                  <a:ext uri="{0D108BD9-81ED-4DB2-BD59-A6C34878D82A}">
                    <a16:rowId xmlns="" xmlns:a16="http://schemas.microsoft.com/office/drawing/2014/main" val="10003"/>
                  </a:ext>
                </a:extLst>
              </a:tr>
              <a:tr h="304800">
                <a:tc>
                  <a:txBody>
                    <a:bodyPr/>
                    <a:lstStyle/>
                    <a:p>
                      <a:r>
                        <a:rPr lang="pt-BR" sz="1200" dirty="0" err="1"/>
                        <a:t>bNumInterfaces</a:t>
                      </a:r>
                      <a:endParaRPr lang="pt-BR" sz="1200" dirty="0"/>
                    </a:p>
                  </a:txBody>
                  <a:tcPr/>
                </a:tc>
                <a:tc>
                  <a:txBody>
                    <a:bodyPr/>
                    <a:lstStyle/>
                    <a:p>
                      <a:r>
                        <a:rPr lang="pt-BR" sz="1200" dirty="0"/>
                        <a:t>1</a:t>
                      </a:r>
                    </a:p>
                  </a:txBody>
                  <a:tcPr/>
                </a:tc>
                <a:tc>
                  <a:txBody>
                    <a:bodyPr/>
                    <a:lstStyle/>
                    <a:p>
                      <a:r>
                        <a:rPr lang="pt-BR" sz="1200" dirty="0" err="1"/>
                        <a:t>Number</a:t>
                      </a:r>
                      <a:r>
                        <a:rPr lang="pt-BR" sz="1200" baseline="0" dirty="0"/>
                        <a:t> </a:t>
                      </a:r>
                      <a:r>
                        <a:rPr lang="pt-BR" sz="1200" baseline="0" dirty="0" err="1"/>
                        <a:t>of</a:t>
                      </a:r>
                      <a:r>
                        <a:rPr lang="pt-BR" sz="1200" baseline="0" dirty="0"/>
                        <a:t> interfaces</a:t>
                      </a:r>
                      <a:endParaRPr lang="pt-BR" sz="1200" dirty="0"/>
                    </a:p>
                  </a:txBody>
                  <a:tcPr/>
                </a:tc>
                <a:extLst>
                  <a:ext uri="{0D108BD9-81ED-4DB2-BD59-A6C34878D82A}">
                    <a16:rowId xmlns="" xmlns:a16="http://schemas.microsoft.com/office/drawing/2014/main" val="10004"/>
                  </a:ext>
                </a:extLst>
              </a:tr>
              <a:tr h="304800">
                <a:tc>
                  <a:txBody>
                    <a:bodyPr/>
                    <a:lstStyle/>
                    <a:p>
                      <a:r>
                        <a:rPr lang="pt-BR" sz="1200" dirty="0" err="1"/>
                        <a:t>bConfigurationValue</a:t>
                      </a:r>
                      <a:endParaRPr lang="pt-BR" sz="1200" dirty="0"/>
                    </a:p>
                  </a:txBody>
                  <a:tcPr/>
                </a:tc>
                <a:tc>
                  <a:txBody>
                    <a:bodyPr/>
                    <a:lstStyle/>
                    <a:p>
                      <a:r>
                        <a:rPr lang="pt-BR" sz="1200" dirty="0"/>
                        <a:t>1</a:t>
                      </a:r>
                    </a:p>
                  </a:txBody>
                  <a:tcPr/>
                </a:tc>
                <a:tc>
                  <a:txBody>
                    <a:bodyPr/>
                    <a:lstStyle/>
                    <a:p>
                      <a:r>
                        <a:rPr lang="pt-BR" sz="1200" dirty="0" err="1"/>
                        <a:t>Configuration</a:t>
                      </a:r>
                      <a:r>
                        <a:rPr lang="pt-BR" sz="1200" dirty="0"/>
                        <a:t> ID</a:t>
                      </a:r>
                    </a:p>
                  </a:txBody>
                  <a:tcPr/>
                </a:tc>
                <a:extLst>
                  <a:ext uri="{0D108BD9-81ED-4DB2-BD59-A6C34878D82A}">
                    <a16:rowId xmlns="" xmlns:a16="http://schemas.microsoft.com/office/drawing/2014/main" val="10005"/>
                  </a:ext>
                </a:extLst>
              </a:tr>
              <a:tr h="304800">
                <a:tc>
                  <a:txBody>
                    <a:bodyPr/>
                    <a:lstStyle/>
                    <a:p>
                      <a:r>
                        <a:rPr lang="pt-BR" sz="1200" dirty="0" err="1"/>
                        <a:t>iConfiguration</a:t>
                      </a:r>
                      <a:endParaRPr lang="pt-BR" sz="1200" dirty="0"/>
                    </a:p>
                  </a:txBody>
                  <a:tcPr/>
                </a:tc>
                <a:tc>
                  <a:txBody>
                    <a:bodyPr/>
                    <a:lstStyle/>
                    <a:p>
                      <a:r>
                        <a:rPr lang="pt-BR" sz="1200" dirty="0"/>
                        <a:t>1</a:t>
                      </a:r>
                    </a:p>
                  </a:txBody>
                  <a:tcPr/>
                </a:tc>
                <a:tc>
                  <a:txBody>
                    <a:bodyPr/>
                    <a:lstStyle/>
                    <a:p>
                      <a:r>
                        <a:rPr lang="pt-BR" sz="1200" dirty="0"/>
                        <a:t>Index </a:t>
                      </a:r>
                      <a:r>
                        <a:rPr lang="pt-BR" sz="1200" dirty="0" err="1"/>
                        <a:t>of</a:t>
                      </a:r>
                      <a:r>
                        <a:rPr lang="pt-BR" sz="1200" dirty="0"/>
                        <a:t> </a:t>
                      </a:r>
                      <a:r>
                        <a:rPr lang="pt-BR" sz="1200" dirty="0" err="1"/>
                        <a:t>string</a:t>
                      </a:r>
                      <a:r>
                        <a:rPr lang="pt-BR" sz="1200" dirty="0"/>
                        <a:t> </a:t>
                      </a:r>
                      <a:r>
                        <a:rPr lang="pt-BR" sz="1200" dirty="0" err="1"/>
                        <a:t>desc</a:t>
                      </a:r>
                      <a:r>
                        <a:rPr lang="pt-BR" sz="1200" dirty="0"/>
                        <a:t> for</a:t>
                      </a:r>
                      <a:r>
                        <a:rPr lang="pt-BR" sz="1200" baseline="0" dirty="0"/>
                        <a:t> </a:t>
                      </a:r>
                      <a:r>
                        <a:rPr lang="pt-BR" sz="1200" baseline="0" dirty="0" err="1"/>
                        <a:t>this</a:t>
                      </a:r>
                      <a:r>
                        <a:rPr lang="pt-BR" sz="1200" baseline="0" dirty="0"/>
                        <a:t> </a:t>
                      </a:r>
                      <a:r>
                        <a:rPr lang="pt-BR" sz="1200" baseline="0" dirty="0" err="1"/>
                        <a:t>config</a:t>
                      </a:r>
                      <a:endParaRPr lang="pt-BR" sz="1200" dirty="0"/>
                    </a:p>
                  </a:txBody>
                  <a:tcPr/>
                </a:tc>
                <a:extLst>
                  <a:ext uri="{0D108BD9-81ED-4DB2-BD59-A6C34878D82A}">
                    <a16:rowId xmlns="" xmlns:a16="http://schemas.microsoft.com/office/drawing/2014/main" val="10006"/>
                  </a:ext>
                </a:extLst>
              </a:tr>
              <a:tr h="304800">
                <a:tc>
                  <a:txBody>
                    <a:bodyPr/>
                    <a:lstStyle/>
                    <a:p>
                      <a:r>
                        <a:rPr lang="pt-BR" sz="1200" dirty="0" err="1"/>
                        <a:t>bmAttributes</a:t>
                      </a:r>
                      <a:endParaRPr lang="pt-BR" sz="1200" dirty="0"/>
                    </a:p>
                  </a:txBody>
                  <a:tcPr/>
                </a:tc>
                <a:tc>
                  <a:txBody>
                    <a:bodyPr/>
                    <a:lstStyle/>
                    <a:p>
                      <a:r>
                        <a:rPr lang="pt-BR" sz="1200" dirty="0"/>
                        <a:t>1</a:t>
                      </a:r>
                    </a:p>
                  </a:txBody>
                  <a:tcPr/>
                </a:tc>
                <a:tc>
                  <a:txBody>
                    <a:bodyPr/>
                    <a:lstStyle/>
                    <a:p>
                      <a:r>
                        <a:rPr lang="pt-BR" sz="1200" dirty="0" err="1"/>
                        <a:t>Configuration</a:t>
                      </a:r>
                      <a:r>
                        <a:rPr lang="pt-BR" sz="1200" dirty="0"/>
                        <a:t> </a:t>
                      </a:r>
                      <a:r>
                        <a:rPr lang="pt-BR" sz="1200" dirty="0" err="1"/>
                        <a:t>characteristics</a:t>
                      </a:r>
                      <a:endParaRPr lang="pt-BR" sz="1200" dirty="0"/>
                    </a:p>
                  </a:txBody>
                  <a:tcPr/>
                </a:tc>
                <a:extLst>
                  <a:ext uri="{0D108BD9-81ED-4DB2-BD59-A6C34878D82A}">
                    <a16:rowId xmlns="" xmlns:a16="http://schemas.microsoft.com/office/drawing/2014/main" val="10007"/>
                  </a:ext>
                </a:extLst>
              </a:tr>
              <a:tr h="304800">
                <a:tc>
                  <a:txBody>
                    <a:bodyPr/>
                    <a:lstStyle/>
                    <a:p>
                      <a:r>
                        <a:rPr lang="pt-BR" sz="1200" dirty="0" err="1"/>
                        <a:t>bMaxPower</a:t>
                      </a:r>
                      <a:endParaRPr lang="pt-BR" sz="1200" dirty="0"/>
                    </a:p>
                  </a:txBody>
                  <a:tcPr/>
                </a:tc>
                <a:tc>
                  <a:txBody>
                    <a:bodyPr/>
                    <a:lstStyle/>
                    <a:p>
                      <a:r>
                        <a:rPr lang="pt-BR" sz="1200" dirty="0"/>
                        <a:t>1</a:t>
                      </a:r>
                    </a:p>
                  </a:txBody>
                  <a:tcPr/>
                </a:tc>
                <a:tc>
                  <a:txBody>
                    <a:bodyPr/>
                    <a:lstStyle/>
                    <a:p>
                      <a:r>
                        <a:rPr lang="pt-BR" sz="1200" dirty="0"/>
                        <a:t>Max </a:t>
                      </a:r>
                      <a:r>
                        <a:rPr lang="pt-BR" sz="1200" dirty="0" err="1"/>
                        <a:t>power</a:t>
                      </a:r>
                      <a:r>
                        <a:rPr lang="pt-BR" sz="1200" dirty="0"/>
                        <a:t> </a:t>
                      </a:r>
                      <a:r>
                        <a:rPr lang="pt-BR" sz="1200" dirty="0" err="1"/>
                        <a:t>consumption</a:t>
                      </a:r>
                      <a:r>
                        <a:rPr lang="pt-BR" sz="1200" baseline="0" dirty="0"/>
                        <a:t> in </a:t>
                      </a:r>
                      <a:r>
                        <a:rPr lang="pt-BR" sz="1200" baseline="0" dirty="0" err="1"/>
                        <a:t>mA</a:t>
                      </a:r>
                      <a:r>
                        <a:rPr lang="pt-BR" sz="1200" baseline="0" dirty="0"/>
                        <a:t> </a:t>
                      </a:r>
                      <a:r>
                        <a:rPr lang="pt-BR" sz="1200" baseline="0" dirty="0" err="1"/>
                        <a:t>when</a:t>
                      </a:r>
                      <a:r>
                        <a:rPr lang="pt-BR" sz="1200" baseline="0" dirty="0"/>
                        <a:t> </a:t>
                      </a:r>
                      <a:r>
                        <a:rPr lang="pt-BR" sz="1200" baseline="0" dirty="0" err="1"/>
                        <a:t>operating</a:t>
                      </a:r>
                      <a:r>
                        <a:rPr lang="pt-BR" sz="1200" baseline="0" dirty="0"/>
                        <a:t> </a:t>
                      </a:r>
                      <a:r>
                        <a:rPr lang="pt-BR" sz="1200" baseline="0" dirty="0" err="1"/>
                        <a:t>on</a:t>
                      </a:r>
                      <a:r>
                        <a:rPr lang="pt-BR" sz="1200" baseline="0" dirty="0"/>
                        <a:t> </a:t>
                      </a:r>
                      <a:r>
                        <a:rPr lang="pt-BR" sz="1200" baseline="0" dirty="0" err="1"/>
                        <a:t>this</a:t>
                      </a:r>
                      <a:r>
                        <a:rPr lang="pt-BR" sz="1200" baseline="0" dirty="0"/>
                        <a:t> </a:t>
                      </a:r>
                      <a:r>
                        <a:rPr lang="pt-BR" sz="1200" baseline="0" dirty="0" err="1"/>
                        <a:t>configuration</a:t>
                      </a:r>
                      <a:endParaRPr lang="pt-BR" sz="1200" dirty="0"/>
                    </a:p>
                  </a:txBody>
                  <a:tcPr/>
                </a:tc>
                <a:extLst>
                  <a:ext uri="{0D108BD9-81ED-4DB2-BD59-A6C34878D82A}">
                    <a16:rowId xmlns="" xmlns:a16="http://schemas.microsoft.com/office/drawing/2014/main" val="10008"/>
                  </a:ext>
                </a:extLst>
              </a:tr>
            </a:tbl>
          </a:graphicData>
        </a:graphic>
      </p:graphicFrame>
      <p:sp>
        <p:nvSpPr>
          <p:cNvPr id="10" name="CaixaDeTexto 10">
            <a:extLst>
              <a:ext uri="{FF2B5EF4-FFF2-40B4-BE49-F238E27FC236}">
                <a16:creationId xmlns="" xmlns:a16="http://schemas.microsoft.com/office/drawing/2014/main" id="{55F4281A-890C-4950-8D2C-D2FD0AF1D6AD}"/>
              </a:ext>
            </a:extLst>
          </p:cNvPr>
          <p:cNvSpPr txBox="1"/>
          <p:nvPr/>
        </p:nvSpPr>
        <p:spPr>
          <a:xfrm>
            <a:off x="7467600" y="1320800"/>
            <a:ext cx="2395207" cy="338554"/>
          </a:xfrm>
          <a:prstGeom prst="rect">
            <a:avLst/>
          </a:prstGeom>
          <a:noFill/>
        </p:spPr>
        <p:txBody>
          <a:bodyPr wrap="none" rtlCol="0">
            <a:spAutoFit/>
          </a:bodyPr>
          <a:lstStyle/>
          <a:p>
            <a:r>
              <a:rPr lang="pt-BR" sz="1600" dirty="0" err="1"/>
              <a:t>Configuration</a:t>
            </a:r>
            <a:r>
              <a:rPr lang="pt-BR" sz="1600" dirty="0"/>
              <a:t> </a:t>
            </a:r>
            <a:r>
              <a:rPr lang="pt-BR" sz="1600" dirty="0" err="1"/>
              <a:t>Descriptor</a:t>
            </a:r>
            <a:endParaRPr lang="pt-BR" sz="1600" dirty="0"/>
          </a:p>
        </p:txBody>
      </p:sp>
    </p:spTree>
    <p:extLst>
      <p:ext uri="{BB962C8B-B14F-4D97-AF65-F5344CB8AC3E}">
        <p14:creationId xmlns:p14="http://schemas.microsoft.com/office/powerpoint/2010/main" val="763498357"/>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USB Enumeration</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4187840" cy="1062342"/>
          </a:xfrm>
        </p:spPr>
        <p:txBody>
          <a:bodyPr/>
          <a:lstStyle/>
          <a:p>
            <a:pPr lvl="1">
              <a:lnSpc>
                <a:spcPct val="150000"/>
              </a:lnSpc>
            </a:pPr>
            <a:r>
              <a:rPr lang="en-US" b="1" dirty="0"/>
              <a:t>Interface descriptor </a:t>
            </a:r>
            <a:r>
              <a:rPr lang="en-US" dirty="0">
                <a:sym typeface="Wingdings" panose="05000000000000000000" pitchFamily="2" charset="2"/>
              </a:rPr>
              <a:t></a:t>
            </a:r>
            <a:r>
              <a:rPr lang="en-US" dirty="0"/>
              <a:t> defines the interface number, the number of endpoints, the interface class, subclass and protocol, and an index to a string describing this interface.</a:t>
            </a:r>
          </a:p>
        </p:txBody>
      </p:sp>
      <p:sp>
        <p:nvSpPr>
          <p:cNvPr id="7" name="TextBox 6">
            <a:extLst>
              <a:ext uri="{FF2B5EF4-FFF2-40B4-BE49-F238E27FC236}">
                <a16:creationId xmlns="" xmlns:a16="http://schemas.microsoft.com/office/drawing/2014/main" id="{3B5077FE-CC9D-4256-AE07-22704EF9EDAC}"/>
              </a:ext>
            </a:extLst>
          </p:cNvPr>
          <p:cNvSpPr txBox="1"/>
          <p:nvPr/>
        </p:nvSpPr>
        <p:spPr>
          <a:xfrm>
            <a:off x="8256240" y="5939672"/>
            <a:ext cx="3516604" cy="307777"/>
          </a:xfrm>
          <a:prstGeom prst="rect">
            <a:avLst/>
          </a:prstGeom>
          <a:noFill/>
        </p:spPr>
        <p:txBody>
          <a:bodyPr wrap="none" rtlCol="0">
            <a:spAutoFit/>
          </a:bodyPr>
          <a:lstStyle/>
          <a:p>
            <a:r>
              <a:rPr lang="en-US" sz="1400" dirty="0"/>
              <a:t>Source: </a:t>
            </a:r>
            <a:r>
              <a:rPr lang="pt-BR" sz="1400" dirty="0"/>
              <a:t>USB 2.0 </a:t>
            </a:r>
            <a:r>
              <a:rPr lang="pt-BR" sz="1400" dirty="0" err="1"/>
              <a:t>Specification</a:t>
            </a:r>
            <a:r>
              <a:rPr lang="pt-BR" sz="1400" dirty="0"/>
              <a:t>, </a:t>
            </a:r>
            <a:r>
              <a:rPr lang="pt-BR" sz="1400" dirty="0" err="1"/>
              <a:t>Table</a:t>
            </a:r>
            <a:r>
              <a:rPr lang="pt-BR" sz="1400" dirty="0"/>
              <a:t> 9-12</a:t>
            </a:r>
            <a:endParaRPr lang="pt-BR" sz="1400" dirty="0">
              <a:solidFill>
                <a:srgbClr val="FF0000"/>
              </a:solidFill>
            </a:endParaRPr>
          </a:p>
        </p:txBody>
      </p:sp>
      <p:graphicFrame>
        <p:nvGraphicFramePr>
          <p:cNvPr id="11" name="Tabela 7">
            <a:extLst>
              <a:ext uri="{FF2B5EF4-FFF2-40B4-BE49-F238E27FC236}">
                <a16:creationId xmlns="" xmlns:a16="http://schemas.microsoft.com/office/drawing/2014/main" id="{2560661E-9AD8-4449-ADA8-3CC2CFDBB97D}"/>
              </a:ext>
            </a:extLst>
          </p:cNvPr>
          <p:cNvGraphicFramePr>
            <a:graphicFrameLocks noGrp="1"/>
          </p:cNvGraphicFramePr>
          <p:nvPr/>
        </p:nvGraphicFramePr>
        <p:xfrm>
          <a:off x="6172200" y="1676400"/>
          <a:ext cx="5486400" cy="3395133"/>
        </p:xfrm>
        <a:graphic>
          <a:graphicData uri="http://schemas.openxmlformats.org/drawingml/2006/table">
            <a:tbl>
              <a:tblPr firstRow="1" bandRow="1">
                <a:tableStyleId>{5C22544A-7EE6-4342-B048-85BDC9FD1C3A}</a:tableStyleId>
              </a:tblPr>
              <a:tblGrid>
                <a:gridCol w="1828800">
                  <a:extLst>
                    <a:ext uri="{9D8B030D-6E8A-4147-A177-3AD203B41FA5}">
                      <a16:colId xmlns="" xmlns:a16="http://schemas.microsoft.com/office/drawing/2014/main" val="20000"/>
                    </a:ext>
                  </a:extLst>
                </a:gridCol>
                <a:gridCol w="914400">
                  <a:extLst>
                    <a:ext uri="{9D8B030D-6E8A-4147-A177-3AD203B41FA5}">
                      <a16:colId xmlns="" xmlns:a16="http://schemas.microsoft.com/office/drawing/2014/main" val="20001"/>
                    </a:ext>
                  </a:extLst>
                </a:gridCol>
                <a:gridCol w="2743200">
                  <a:extLst>
                    <a:ext uri="{9D8B030D-6E8A-4147-A177-3AD203B41FA5}">
                      <a16:colId xmlns="" xmlns:a16="http://schemas.microsoft.com/office/drawing/2014/main" val="20002"/>
                    </a:ext>
                  </a:extLst>
                </a:gridCol>
              </a:tblGrid>
              <a:tr h="0">
                <a:tc>
                  <a:txBody>
                    <a:bodyPr/>
                    <a:lstStyle/>
                    <a:p>
                      <a:r>
                        <a:rPr lang="pt-BR" sz="1200" dirty="0"/>
                        <a:t>Field </a:t>
                      </a:r>
                    </a:p>
                  </a:txBody>
                  <a:tcPr/>
                </a:tc>
                <a:tc>
                  <a:txBody>
                    <a:bodyPr/>
                    <a:lstStyle/>
                    <a:p>
                      <a:r>
                        <a:rPr lang="pt-BR" sz="1200" dirty="0" err="1"/>
                        <a:t>Size</a:t>
                      </a:r>
                      <a:r>
                        <a:rPr lang="pt-BR" sz="1200" baseline="0" dirty="0"/>
                        <a:t> (bytes)</a:t>
                      </a:r>
                      <a:endParaRPr lang="pt-BR" sz="1200" dirty="0"/>
                    </a:p>
                  </a:txBody>
                  <a:tcPr/>
                </a:tc>
                <a:tc>
                  <a:txBody>
                    <a:bodyPr/>
                    <a:lstStyle/>
                    <a:p>
                      <a:r>
                        <a:rPr lang="pt-BR" sz="1200" dirty="0" err="1"/>
                        <a:t>Descr</a:t>
                      </a:r>
                      <a:endParaRPr lang="pt-BR" sz="1200" dirty="0"/>
                    </a:p>
                  </a:txBody>
                  <a:tcPr/>
                </a:tc>
                <a:extLst>
                  <a:ext uri="{0D108BD9-81ED-4DB2-BD59-A6C34878D82A}">
                    <a16:rowId xmlns="" xmlns:a16="http://schemas.microsoft.com/office/drawing/2014/main" val="10000"/>
                  </a:ext>
                </a:extLst>
              </a:tr>
              <a:tr h="347133">
                <a:tc>
                  <a:txBody>
                    <a:bodyPr/>
                    <a:lstStyle/>
                    <a:p>
                      <a:r>
                        <a:rPr lang="pt-BR" sz="1200" dirty="0" err="1"/>
                        <a:t>bLength</a:t>
                      </a:r>
                      <a:endParaRPr lang="pt-BR" sz="1200" dirty="0"/>
                    </a:p>
                  </a:txBody>
                  <a:tcPr/>
                </a:tc>
                <a:tc>
                  <a:txBody>
                    <a:bodyPr/>
                    <a:lstStyle/>
                    <a:p>
                      <a:r>
                        <a:rPr lang="pt-BR" sz="1200" dirty="0"/>
                        <a:t>1</a:t>
                      </a:r>
                    </a:p>
                  </a:txBody>
                  <a:tcPr/>
                </a:tc>
                <a:tc>
                  <a:txBody>
                    <a:bodyPr/>
                    <a:lstStyle/>
                    <a:p>
                      <a:r>
                        <a:rPr lang="pt-BR" sz="1200" dirty="0" err="1"/>
                        <a:t>Size</a:t>
                      </a:r>
                      <a:r>
                        <a:rPr lang="pt-BR" sz="1200" baseline="0" dirty="0"/>
                        <a:t> </a:t>
                      </a:r>
                      <a:r>
                        <a:rPr lang="pt-BR" sz="1200" baseline="0" dirty="0" err="1"/>
                        <a:t>of</a:t>
                      </a:r>
                      <a:r>
                        <a:rPr lang="pt-BR" sz="1200" baseline="0" dirty="0"/>
                        <a:t> </a:t>
                      </a:r>
                      <a:r>
                        <a:rPr lang="pt-BR" sz="1200" baseline="0" dirty="0" err="1"/>
                        <a:t>descriptor</a:t>
                      </a:r>
                      <a:endParaRPr lang="pt-BR" sz="1200" dirty="0"/>
                    </a:p>
                  </a:txBody>
                  <a:tcPr/>
                </a:tc>
                <a:extLst>
                  <a:ext uri="{0D108BD9-81ED-4DB2-BD59-A6C34878D82A}">
                    <a16:rowId xmlns="" xmlns:a16="http://schemas.microsoft.com/office/drawing/2014/main" val="10001"/>
                  </a:ext>
                </a:extLst>
              </a:tr>
              <a:tr h="304800">
                <a:tc>
                  <a:txBody>
                    <a:bodyPr/>
                    <a:lstStyle/>
                    <a:p>
                      <a:r>
                        <a:rPr lang="pt-BR" sz="1200" dirty="0" err="1"/>
                        <a:t>bDescriptorType</a:t>
                      </a:r>
                      <a:endParaRPr lang="pt-BR" sz="1200" dirty="0"/>
                    </a:p>
                  </a:txBody>
                  <a:tcPr/>
                </a:tc>
                <a:tc>
                  <a:txBody>
                    <a:bodyPr/>
                    <a:lstStyle/>
                    <a:p>
                      <a:r>
                        <a:rPr lang="pt-BR" sz="1200" dirty="0"/>
                        <a:t>1</a:t>
                      </a:r>
                    </a:p>
                  </a:txBody>
                  <a:tcPr/>
                </a:tc>
                <a:tc>
                  <a:txBody>
                    <a:bodyPr/>
                    <a:lstStyle/>
                    <a:p>
                      <a:r>
                        <a:rPr lang="pt-BR" sz="1200" dirty="0"/>
                        <a:t>INTERFACE </a:t>
                      </a:r>
                      <a:r>
                        <a:rPr lang="pt-BR" sz="1200" dirty="0" err="1"/>
                        <a:t>descriptor</a:t>
                      </a:r>
                      <a:r>
                        <a:rPr lang="pt-BR" sz="1200" baseline="0" dirty="0"/>
                        <a:t> </a:t>
                      </a:r>
                      <a:r>
                        <a:rPr lang="pt-BR" sz="1200" baseline="0" dirty="0" err="1"/>
                        <a:t>type</a:t>
                      </a:r>
                      <a:endParaRPr lang="pt-BR" sz="1200" dirty="0"/>
                    </a:p>
                  </a:txBody>
                  <a:tcPr/>
                </a:tc>
                <a:extLst>
                  <a:ext uri="{0D108BD9-81ED-4DB2-BD59-A6C34878D82A}">
                    <a16:rowId xmlns="" xmlns:a16="http://schemas.microsoft.com/office/drawing/2014/main" val="10002"/>
                  </a:ext>
                </a:extLst>
              </a:tr>
              <a:tr h="304800">
                <a:tc>
                  <a:txBody>
                    <a:bodyPr/>
                    <a:lstStyle/>
                    <a:p>
                      <a:r>
                        <a:rPr lang="pt-BR" sz="1200" dirty="0" err="1"/>
                        <a:t>bInterfaceNumber</a:t>
                      </a:r>
                      <a:endParaRPr lang="pt-BR" sz="1200" dirty="0"/>
                    </a:p>
                  </a:txBody>
                  <a:tcPr/>
                </a:tc>
                <a:tc>
                  <a:txBody>
                    <a:bodyPr/>
                    <a:lstStyle/>
                    <a:p>
                      <a:r>
                        <a:rPr lang="pt-BR" sz="1200" dirty="0"/>
                        <a:t>1</a:t>
                      </a:r>
                    </a:p>
                  </a:txBody>
                  <a:tcPr/>
                </a:tc>
                <a:tc>
                  <a:txBody>
                    <a:bodyPr/>
                    <a:lstStyle/>
                    <a:p>
                      <a:r>
                        <a:rPr lang="pt-BR" sz="1200" dirty="0"/>
                        <a:t>Zero-</a:t>
                      </a:r>
                      <a:r>
                        <a:rPr lang="pt-BR" sz="1200" dirty="0" err="1"/>
                        <a:t>based</a:t>
                      </a:r>
                      <a:r>
                        <a:rPr lang="pt-BR" sz="1200" dirty="0"/>
                        <a:t> </a:t>
                      </a:r>
                      <a:r>
                        <a:rPr lang="pt-BR" sz="1200" dirty="0" err="1"/>
                        <a:t>number</a:t>
                      </a:r>
                      <a:r>
                        <a:rPr lang="pt-BR" sz="1200" baseline="0" dirty="0"/>
                        <a:t> </a:t>
                      </a:r>
                      <a:r>
                        <a:rPr lang="pt-BR" sz="1200" baseline="0" dirty="0" err="1"/>
                        <a:t>of</a:t>
                      </a:r>
                      <a:r>
                        <a:rPr lang="pt-BR" sz="1200" baseline="0" dirty="0"/>
                        <a:t> </a:t>
                      </a:r>
                      <a:r>
                        <a:rPr lang="pt-BR" sz="1200" baseline="0" dirty="0" err="1"/>
                        <a:t>this</a:t>
                      </a:r>
                      <a:r>
                        <a:rPr lang="pt-BR" sz="1200" baseline="0" dirty="0"/>
                        <a:t> interface</a:t>
                      </a:r>
                      <a:endParaRPr lang="pt-BR" sz="1200" dirty="0"/>
                    </a:p>
                  </a:txBody>
                  <a:tcPr/>
                </a:tc>
                <a:extLst>
                  <a:ext uri="{0D108BD9-81ED-4DB2-BD59-A6C34878D82A}">
                    <a16:rowId xmlns="" xmlns:a16="http://schemas.microsoft.com/office/drawing/2014/main" val="10003"/>
                  </a:ext>
                </a:extLst>
              </a:tr>
              <a:tr h="304800">
                <a:tc>
                  <a:txBody>
                    <a:bodyPr/>
                    <a:lstStyle/>
                    <a:p>
                      <a:r>
                        <a:rPr lang="pt-BR" sz="1200" dirty="0" err="1"/>
                        <a:t>bAlternateSetting</a:t>
                      </a:r>
                      <a:endParaRPr lang="pt-BR" sz="1200" dirty="0"/>
                    </a:p>
                  </a:txBody>
                  <a:tcPr/>
                </a:tc>
                <a:tc>
                  <a:txBody>
                    <a:bodyPr/>
                    <a:lstStyle/>
                    <a:p>
                      <a:r>
                        <a:rPr lang="pt-BR" sz="1200" dirty="0"/>
                        <a:t>1</a:t>
                      </a:r>
                    </a:p>
                  </a:txBody>
                  <a:tcPr/>
                </a:tc>
                <a:tc>
                  <a:txBody>
                    <a:bodyPr/>
                    <a:lstStyle/>
                    <a:p>
                      <a:r>
                        <a:rPr lang="pt-BR" sz="1200" dirty="0" err="1"/>
                        <a:t>Value</a:t>
                      </a:r>
                      <a:r>
                        <a:rPr lang="pt-BR" sz="1200" baseline="0" dirty="0"/>
                        <a:t> </a:t>
                      </a:r>
                      <a:r>
                        <a:rPr lang="pt-BR" sz="1200" baseline="0" dirty="0" err="1"/>
                        <a:t>to</a:t>
                      </a:r>
                      <a:r>
                        <a:rPr lang="pt-BR" sz="1200" baseline="0" dirty="0"/>
                        <a:t> </a:t>
                      </a:r>
                      <a:r>
                        <a:rPr lang="pt-BR" sz="1200" baseline="0" dirty="0" err="1"/>
                        <a:t>select</a:t>
                      </a:r>
                      <a:r>
                        <a:rPr lang="pt-BR" sz="1200" baseline="0" dirty="0"/>
                        <a:t> </a:t>
                      </a:r>
                      <a:r>
                        <a:rPr lang="pt-BR" sz="1200" baseline="0" dirty="0" err="1"/>
                        <a:t>this</a:t>
                      </a:r>
                      <a:r>
                        <a:rPr lang="pt-BR" sz="1200" baseline="0" dirty="0"/>
                        <a:t> </a:t>
                      </a:r>
                      <a:r>
                        <a:rPr lang="pt-BR" sz="1200" baseline="0" dirty="0" err="1"/>
                        <a:t>alternate</a:t>
                      </a:r>
                      <a:r>
                        <a:rPr lang="pt-BR" sz="1200" baseline="0" dirty="0"/>
                        <a:t> setting</a:t>
                      </a:r>
                      <a:endParaRPr lang="pt-BR" sz="1200" dirty="0"/>
                    </a:p>
                  </a:txBody>
                  <a:tcPr/>
                </a:tc>
                <a:extLst>
                  <a:ext uri="{0D108BD9-81ED-4DB2-BD59-A6C34878D82A}">
                    <a16:rowId xmlns="" xmlns:a16="http://schemas.microsoft.com/office/drawing/2014/main" val="10004"/>
                  </a:ext>
                </a:extLst>
              </a:tr>
              <a:tr h="304800">
                <a:tc>
                  <a:txBody>
                    <a:bodyPr/>
                    <a:lstStyle/>
                    <a:p>
                      <a:r>
                        <a:rPr lang="pt-BR" sz="1200" dirty="0" err="1"/>
                        <a:t>bNumEndpoints</a:t>
                      </a:r>
                      <a:endParaRPr lang="pt-BR" sz="1200" dirty="0"/>
                    </a:p>
                  </a:txBody>
                  <a:tcPr/>
                </a:tc>
                <a:tc>
                  <a:txBody>
                    <a:bodyPr/>
                    <a:lstStyle/>
                    <a:p>
                      <a:r>
                        <a:rPr lang="pt-BR" sz="1200" dirty="0"/>
                        <a:t>1</a:t>
                      </a:r>
                    </a:p>
                  </a:txBody>
                  <a:tcPr/>
                </a:tc>
                <a:tc>
                  <a:txBody>
                    <a:bodyPr/>
                    <a:lstStyle/>
                    <a:p>
                      <a:r>
                        <a:rPr lang="pt-BR" sz="1200" dirty="0" err="1"/>
                        <a:t>Number</a:t>
                      </a:r>
                      <a:r>
                        <a:rPr lang="pt-BR" sz="1200" baseline="0" dirty="0"/>
                        <a:t> </a:t>
                      </a:r>
                      <a:r>
                        <a:rPr lang="pt-BR" sz="1200" baseline="0" dirty="0" err="1"/>
                        <a:t>of</a:t>
                      </a:r>
                      <a:r>
                        <a:rPr lang="pt-BR" sz="1200" baseline="0" dirty="0"/>
                        <a:t> </a:t>
                      </a:r>
                      <a:r>
                        <a:rPr lang="pt-BR" sz="1200" baseline="0" dirty="0" err="1"/>
                        <a:t>endpoints</a:t>
                      </a:r>
                      <a:r>
                        <a:rPr lang="pt-BR" sz="1200" baseline="0" dirty="0"/>
                        <a:t> </a:t>
                      </a:r>
                      <a:r>
                        <a:rPr lang="pt-BR" sz="1200" baseline="0" dirty="0" err="1"/>
                        <a:t>used</a:t>
                      </a:r>
                      <a:r>
                        <a:rPr lang="pt-BR" sz="1200" baseline="0" dirty="0"/>
                        <a:t> </a:t>
                      </a:r>
                      <a:r>
                        <a:rPr lang="pt-BR" sz="1200" baseline="0" dirty="0" err="1"/>
                        <a:t>by</a:t>
                      </a:r>
                      <a:r>
                        <a:rPr lang="pt-BR" sz="1200" baseline="0" dirty="0"/>
                        <a:t> </a:t>
                      </a:r>
                      <a:r>
                        <a:rPr lang="pt-BR" sz="1200" baseline="0" dirty="0" err="1"/>
                        <a:t>this</a:t>
                      </a:r>
                      <a:r>
                        <a:rPr lang="pt-BR" sz="1200" baseline="0" dirty="0"/>
                        <a:t> interface</a:t>
                      </a:r>
                      <a:endParaRPr lang="pt-BR" sz="1200" dirty="0"/>
                    </a:p>
                  </a:txBody>
                  <a:tcPr/>
                </a:tc>
                <a:extLst>
                  <a:ext uri="{0D108BD9-81ED-4DB2-BD59-A6C34878D82A}">
                    <a16:rowId xmlns="" xmlns:a16="http://schemas.microsoft.com/office/drawing/2014/main" val="10005"/>
                  </a:ext>
                </a:extLst>
              </a:tr>
              <a:tr h="304800">
                <a:tc>
                  <a:txBody>
                    <a:bodyPr/>
                    <a:lstStyle/>
                    <a:p>
                      <a:r>
                        <a:rPr lang="pt-BR" sz="1200" dirty="0" err="1"/>
                        <a:t>bInterfaceClass</a:t>
                      </a:r>
                      <a:endParaRPr lang="pt-BR" sz="1200" dirty="0"/>
                    </a:p>
                  </a:txBody>
                  <a:tcPr/>
                </a:tc>
                <a:tc>
                  <a:txBody>
                    <a:bodyPr/>
                    <a:lstStyle/>
                    <a:p>
                      <a:r>
                        <a:rPr lang="pt-BR" sz="1200" dirty="0"/>
                        <a:t>1</a:t>
                      </a:r>
                    </a:p>
                  </a:txBody>
                  <a:tcPr/>
                </a:tc>
                <a:tc>
                  <a:txBody>
                    <a:bodyPr/>
                    <a:lstStyle/>
                    <a:p>
                      <a:r>
                        <a:rPr lang="pt-BR" sz="1200" dirty="0" err="1"/>
                        <a:t>Class</a:t>
                      </a:r>
                      <a:r>
                        <a:rPr lang="pt-BR" sz="1200" baseline="0" dirty="0"/>
                        <a:t> </a:t>
                      </a:r>
                      <a:r>
                        <a:rPr lang="pt-BR" sz="1200" baseline="0" dirty="0" err="1"/>
                        <a:t>code</a:t>
                      </a:r>
                      <a:r>
                        <a:rPr lang="pt-BR" sz="1200" baseline="0" dirty="0"/>
                        <a:t> for </a:t>
                      </a:r>
                      <a:r>
                        <a:rPr lang="pt-BR" sz="1200" baseline="0" dirty="0" err="1"/>
                        <a:t>this</a:t>
                      </a:r>
                      <a:r>
                        <a:rPr lang="pt-BR" sz="1200" baseline="0" dirty="0"/>
                        <a:t> interface</a:t>
                      </a:r>
                      <a:endParaRPr lang="pt-BR" sz="1200" dirty="0"/>
                    </a:p>
                  </a:txBody>
                  <a:tcPr/>
                </a:tc>
                <a:extLst>
                  <a:ext uri="{0D108BD9-81ED-4DB2-BD59-A6C34878D82A}">
                    <a16:rowId xmlns="" xmlns:a16="http://schemas.microsoft.com/office/drawing/2014/main" val="10006"/>
                  </a:ext>
                </a:extLst>
              </a:tr>
              <a:tr h="304800">
                <a:tc>
                  <a:txBody>
                    <a:bodyPr/>
                    <a:lstStyle/>
                    <a:p>
                      <a:r>
                        <a:rPr lang="pt-BR" sz="1200" dirty="0" err="1"/>
                        <a:t>bInterfaceSubClass</a:t>
                      </a:r>
                      <a:endParaRPr lang="pt-BR" sz="1200" dirty="0"/>
                    </a:p>
                  </a:txBody>
                  <a:tcPr/>
                </a:tc>
                <a:tc>
                  <a:txBody>
                    <a:bodyPr/>
                    <a:lstStyle/>
                    <a:p>
                      <a:r>
                        <a:rPr lang="pt-BR" sz="1200" dirty="0"/>
                        <a:t>1</a:t>
                      </a:r>
                    </a:p>
                  </a:txBody>
                  <a:tcPr/>
                </a:tc>
                <a:tc>
                  <a:txBody>
                    <a:bodyPr/>
                    <a:lstStyle/>
                    <a:p>
                      <a:r>
                        <a:rPr lang="pt-BR" sz="1200" dirty="0" err="1"/>
                        <a:t>Subclass</a:t>
                      </a:r>
                      <a:r>
                        <a:rPr lang="pt-BR" sz="1200" baseline="0" dirty="0"/>
                        <a:t> </a:t>
                      </a:r>
                      <a:r>
                        <a:rPr lang="pt-BR" sz="1200" baseline="0" dirty="0" err="1"/>
                        <a:t>code</a:t>
                      </a:r>
                      <a:r>
                        <a:rPr lang="pt-BR" sz="1200" baseline="0" dirty="0"/>
                        <a:t> for </a:t>
                      </a:r>
                      <a:r>
                        <a:rPr lang="pt-BR" sz="1200" baseline="0" dirty="0" err="1"/>
                        <a:t>this</a:t>
                      </a:r>
                      <a:r>
                        <a:rPr lang="pt-BR" sz="1200" baseline="0" dirty="0"/>
                        <a:t> interface</a:t>
                      </a:r>
                      <a:endParaRPr lang="pt-BR" sz="1200" dirty="0"/>
                    </a:p>
                  </a:txBody>
                  <a:tcPr/>
                </a:tc>
                <a:extLst>
                  <a:ext uri="{0D108BD9-81ED-4DB2-BD59-A6C34878D82A}">
                    <a16:rowId xmlns="" xmlns:a16="http://schemas.microsoft.com/office/drawing/2014/main" val="10007"/>
                  </a:ext>
                </a:extLst>
              </a:tr>
              <a:tr h="304800">
                <a:tc>
                  <a:txBody>
                    <a:bodyPr/>
                    <a:lstStyle/>
                    <a:p>
                      <a:r>
                        <a:rPr lang="pt-BR" sz="1200" dirty="0" err="1"/>
                        <a:t>bInterfaceProtocol</a:t>
                      </a:r>
                      <a:endParaRPr lang="pt-BR" sz="1200" dirty="0"/>
                    </a:p>
                  </a:txBody>
                  <a:tcPr/>
                </a:tc>
                <a:tc>
                  <a:txBody>
                    <a:bodyPr/>
                    <a:lstStyle/>
                    <a:p>
                      <a:r>
                        <a:rPr lang="pt-BR" sz="1200" dirty="0"/>
                        <a:t>1</a:t>
                      </a:r>
                    </a:p>
                  </a:txBody>
                  <a:tcPr/>
                </a:tc>
                <a:tc>
                  <a:txBody>
                    <a:bodyPr/>
                    <a:lstStyle/>
                    <a:p>
                      <a:r>
                        <a:rPr lang="pt-BR" sz="1200" dirty="0" err="1"/>
                        <a:t>Protocol</a:t>
                      </a:r>
                      <a:r>
                        <a:rPr lang="pt-BR" sz="1200" dirty="0"/>
                        <a:t> </a:t>
                      </a:r>
                      <a:r>
                        <a:rPr lang="pt-BR" sz="1200" dirty="0" err="1"/>
                        <a:t>code</a:t>
                      </a:r>
                      <a:r>
                        <a:rPr lang="pt-BR" sz="1200" dirty="0"/>
                        <a:t> for </a:t>
                      </a:r>
                      <a:r>
                        <a:rPr lang="pt-BR" sz="1200" dirty="0" err="1"/>
                        <a:t>this</a:t>
                      </a:r>
                      <a:r>
                        <a:rPr lang="pt-BR" sz="1200" dirty="0"/>
                        <a:t> interface</a:t>
                      </a:r>
                    </a:p>
                  </a:txBody>
                  <a:tcPr/>
                </a:tc>
                <a:extLst>
                  <a:ext uri="{0D108BD9-81ED-4DB2-BD59-A6C34878D82A}">
                    <a16:rowId xmlns="" xmlns:a16="http://schemas.microsoft.com/office/drawing/2014/main" val="10008"/>
                  </a:ext>
                </a:extLst>
              </a:tr>
              <a:tr h="304800">
                <a:tc>
                  <a:txBody>
                    <a:bodyPr/>
                    <a:lstStyle/>
                    <a:p>
                      <a:r>
                        <a:rPr lang="pt-BR" sz="1200" dirty="0" err="1"/>
                        <a:t>iInterface</a:t>
                      </a:r>
                      <a:endParaRPr lang="pt-BR" sz="1200" dirty="0"/>
                    </a:p>
                  </a:txBody>
                  <a:tcPr/>
                </a:tc>
                <a:tc>
                  <a:txBody>
                    <a:bodyPr/>
                    <a:lstStyle/>
                    <a:p>
                      <a:r>
                        <a:rPr lang="pt-BR" sz="1200" dirty="0"/>
                        <a:t>1</a:t>
                      </a:r>
                    </a:p>
                  </a:txBody>
                  <a:tcPr/>
                </a:tc>
                <a:tc>
                  <a:txBody>
                    <a:bodyPr/>
                    <a:lstStyle/>
                    <a:p>
                      <a:r>
                        <a:rPr lang="pt-BR" sz="1200" dirty="0"/>
                        <a:t>Index </a:t>
                      </a:r>
                      <a:r>
                        <a:rPr lang="pt-BR" sz="1200" dirty="0" err="1"/>
                        <a:t>of</a:t>
                      </a:r>
                      <a:r>
                        <a:rPr lang="pt-BR" sz="1200" dirty="0"/>
                        <a:t> </a:t>
                      </a:r>
                      <a:r>
                        <a:rPr lang="pt-BR" sz="1200" dirty="0" err="1"/>
                        <a:t>string</a:t>
                      </a:r>
                      <a:r>
                        <a:rPr lang="pt-BR" sz="1200" dirty="0"/>
                        <a:t> </a:t>
                      </a:r>
                      <a:r>
                        <a:rPr lang="pt-BR" sz="1200" dirty="0" err="1"/>
                        <a:t>desc</a:t>
                      </a:r>
                      <a:r>
                        <a:rPr lang="pt-BR" sz="1200" dirty="0"/>
                        <a:t> for </a:t>
                      </a:r>
                      <a:r>
                        <a:rPr lang="pt-BR" sz="1200" dirty="0" err="1"/>
                        <a:t>this</a:t>
                      </a:r>
                      <a:r>
                        <a:rPr lang="pt-BR" sz="1200" dirty="0"/>
                        <a:t> interface</a:t>
                      </a:r>
                    </a:p>
                  </a:txBody>
                  <a:tcPr/>
                </a:tc>
                <a:extLst>
                  <a:ext uri="{0D108BD9-81ED-4DB2-BD59-A6C34878D82A}">
                    <a16:rowId xmlns="" xmlns:a16="http://schemas.microsoft.com/office/drawing/2014/main" val="10009"/>
                  </a:ext>
                </a:extLst>
              </a:tr>
            </a:tbl>
          </a:graphicData>
        </a:graphic>
      </p:graphicFrame>
      <p:sp>
        <p:nvSpPr>
          <p:cNvPr id="12" name="CaixaDeTexto 8">
            <a:extLst>
              <a:ext uri="{FF2B5EF4-FFF2-40B4-BE49-F238E27FC236}">
                <a16:creationId xmlns="" xmlns:a16="http://schemas.microsoft.com/office/drawing/2014/main" id="{6279264B-A38E-4A09-A162-1291115399C3}"/>
              </a:ext>
            </a:extLst>
          </p:cNvPr>
          <p:cNvSpPr txBox="1"/>
          <p:nvPr/>
        </p:nvSpPr>
        <p:spPr>
          <a:xfrm>
            <a:off x="7467600" y="1320800"/>
            <a:ext cx="1976823" cy="338554"/>
          </a:xfrm>
          <a:prstGeom prst="rect">
            <a:avLst/>
          </a:prstGeom>
          <a:noFill/>
        </p:spPr>
        <p:txBody>
          <a:bodyPr wrap="none" rtlCol="0">
            <a:spAutoFit/>
          </a:bodyPr>
          <a:lstStyle/>
          <a:p>
            <a:r>
              <a:rPr lang="pt-BR" sz="1600" dirty="0"/>
              <a:t>Interface </a:t>
            </a:r>
            <a:r>
              <a:rPr lang="pt-BR" sz="1600" dirty="0" err="1"/>
              <a:t>Descriptor</a:t>
            </a:r>
            <a:endParaRPr lang="pt-BR" sz="1600" dirty="0"/>
          </a:p>
        </p:txBody>
      </p:sp>
    </p:spTree>
    <p:extLst>
      <p:ext uri="{BB962C8B-B14F-4D97-AF65-F5344CB8AC3E}">
        <p14:creationId xmlns:p14="http://schemas.microsoft.com/office/powerpoint/2010/main" val="1221849439"/>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USB Enumeration</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4187840" cy="3483518"/>
          </a:xfrm>
        </p:spPr>
        <p:txBody>
          <a:bodyPr/>
          <a:lstStyle/>
          <a:p>
            <a:pPr lvl="1">
              <a:lnSpc>
                <a:spcPct val="150000"/>
              </a:lnSpc>
            </a:pPr>
            <a:r>
              <a:rPr lang="en-US" b="1" dirty="0"/>
              <a:t>Endpoint descriptor </a:t>
            </a:r>
            <a:r>
              <a:rPr lang="en-US" dirty="0">
                <a:sym typeface="Wingdings" panose="05000000000000000000" pitchFamily="2" charset="2"/>
              </a:rPr>
              <a:t></a:t>
            </a:r>
            <a:r>
              <a:rPr lang="en-US" dirty="0"/>
              <a:t> defines the endpoint address and direction, the endpoint type (control, isochronous, bulk or interrupt), the max packet size and the polling interval for periodic endpoints (isochronous and interrupt).</a:t>
            </a:r>
          </a:p>
          <a:p>
            <a:pPr lvl="1">
              <a:lnSpc>
                <a:spcPct val="150000"/>
              </a:lnSpc>
            </a:pPr>
            <a:endParaRPr lang="en-US" dirty="0"/>
          </a:p>
          <a:p>
            <a:pPr lvl="1">
              <a:lnSpc>
                <a:spcPct val="150000"/>
              </a:lnSpc>
            </a:pPr>
            <a:r>
              <a:rPr lang="en-US" dirty="0"/>
              <a:t>Refer to USB 2.0 Specification, Section 9.6 for more detailed information.</a:t>
            </a:r>
          </a:p>
        </p:txBody>
      </p:sp>
      <p:sp>
        <p:nvSpPr>
          <p:cNvPr id="8" name="TextBox 6">
            <a:extLst>
              <a:ext uri="{FF2B5EF4-FFF2-40B4-BE49-F238E27FC236}">
                <a16:creationId xmlns="" xmlns:a16="http://schemas.microsoft.com/office/drawing/2014/main" id="{75A9AEEB-6EB6-46EA-8D64-C87144CDAAE2}"/>
              </a:ext>
            </a:extLst>
          </p:cNvPr>
          <p:cNvSpPr txBox="1"/>
          <p:nvPr/>
        </p:nvSpPr>
        <p:spPr>
          <a:xfrm>
            <a:off x="8256240" y="5940685"/>
            <a:ext cx="3516604" cy="307777"/>
          </a:xfrm>
          <a:prstGeom prst="rect">
            <a:avLst/>
          </a:prstGeom>
          <a:noFill/>
        </p:spPr>
        <p:txBody>
          <a:bodyPr wrap="none" rtlCol="0">
            <a:spAutoFit/>
          </a:bodyPr>
          <a:lstStyle/>
          <a:p>
            <a:r>
              <a:rPr lang="en-US" sz="1400" dirty="0"/>
              <a:t>Source: </a:t>
            </a:r>
            <a:r>
              <a:rPr lang="pt-BR" sz="1400" dirty="0"/>
              <a:t>USB 2.0 </a:t>
            </a:r>
            <a:r>
              <a:rPr lang="pt-BR" sz="1400" dirty="0" err="1"/>
              <a:t>Specification</a:t>
            </a:r>
            <a:r>
              <a:rPr lang="pt-BR" sz="1400" dirty="0"/>
              <a:t>, </a:t>
            </a:r>
            <a:r>
              <a:rPr lang="pt-BR" sz="1400" dirty="0" err="1"/>
              <a:t>Table</a:t>
            </a:r>
            <a:r>
              <a:rPr lang="pt-BR" sz="1400" dirty="0"/>
              <a:t> 9-13</a:t>
            </a:r>
            <a:endParaRPr lang="pt-BR" sz="1400" dirty="0">
              <a:solidFill>
                <a:srgbClr val="FF0000"/>
              </a:solidFill>
            </a:endParaRPr>
          </a:p>
        </p:txBody>
      </p:sp>
      <p:graphicFrame>
        <p:nvGraphicFramePr>
          <p:cNvPr id="9" name="Tabela 8">
            <a:extLst>
              <a:ext uri="{FF2B5EF4-FFF2-40B4-BE49-F238E27FC236}">
                <a16:creationId xmlns="" xmlns:a16="http://schemas.microsoft.com/office/drawing/2014/main" id="{85EF8B5E-7A4E-4B98-8B95-B60B27FFE750}"/>
              </a:ext>
            </a:extLst>
          </p:cNvPr>
          <p:cNvGraphicFramePr>
            <a:graphicFrameLocks noGrp="1"/>
          </p:cNvGraphicFramePr>
          <p:nvPr>
            <p:extLst>
              <p:ext uri="{D42A27DB-BD31-4B8C-83A1-F6EECF244321}">
                <p14:modId xmlns:p14="http://schemas.microsoft.com/office/powerpoint/2010/main" val="2280649724"/>
              </p:ext>
            </p:extLst>
          </p:nvPr>
        </p:nvGraphicFramePr>
        <p:xfrm>
          <a:off x="6096000" y="1556792"/>
          <a:ext cx="5486400" cy="2328333"/>
        </p:xfrm>
        <a:graphic>
          <a:graphicData uri="http://schemas.openxmlformats.org/drawingml/2006/table">
            <a:tbl>
              <a:tblPr firstRow="1" bandRow="1">
                <a:tableStyleId>{5C22544A-7EE6-4342-B048-85BDC9FD1C3A}</a:tableStyleId>
              </a:tblPr>
              <a:tblGrid>
                <a:gridCol w="1828800">
                  <a:extLst>
                    <a:ext uri="{9D8B030D-6E8A-4147-A177-3AD203B41FA5}">
                      <a16:colId xmlns="" xmlns:a16="http://schemas.microsoft.com/office/drawing/2014/main" val="20000"/>
                    </a:ext>
                  </a:extLst>
                </a:gridCol>
                <a:gridCol w="914400">
                  <a:extLst>
                    <a:ext uri="{9D8B030D-6E8A-4147-A177-3AD203B41FA5}">
                      <a16:colId xmlns="" xmlns:a16="http://schemas.microsoft.com/office/drawing/2014/main" val="20001"/>
                    </a:ext>
                  </a:extLst>
                </a:gridCol>
                <a:gridCol w="2743200">
                  <a:extLst>
                    <a:ext uri="{9D8B030D-6E8A-4147-A177-3AD203B41FA5}">
                      <a16:colId xmlns="" xmlns:a16="http://schemas.microsoft.com/office/drawing/2014/main" val="20002"/>
                    </a:ext>
                  </a:extLst>
                </a:gridCol>
              </a:tblGrid>
              <a:tr h="0">
                <a:tc>
                  <a:txBody>
                    <a:bodyPr/>
                    <a:lstStyle/>
                    <a:p>
                      <a:r>
                        <a:rPr lang="pt-BR" sz="1200" dirty="0"/>
                        <a:t>Field </a:t>
                      </a:r>
                    </a:p>
                  </a:txBody>
                  <a:tcPr/>
                </a:tc>
                <a:tc>
                  <a:txBody>
                    <a:bodyPr/>
                    <a:lstStyle/>
                    <a:p>
                      <a:r>
                        <a:rPr lang="pt-BR" sz="1200" dirty="0" err="1"/>
                        <a:t>Size</a:t>
                      </a:r>
                      <a:r>
                        <a:rPr lang="pt-BR" sz="1200" baseline="0" dirty="0"/>
                        <a:t> (bytes)</a:t>
                      </a:r>
                      <a:endParaRPr lang="pt-BR" sz="1200" dirty="0"/>
                    </a:p>
                  </a:txBody>
                  <a:tcPr/>
                </a:tc>
                <a:tc>
                  <a:txBody>
                    <a:bodyPr/>
                    <a:lstStyle/>
                    <a:p>
                      <a:r>
                        <a:rPr lang="pt-BR" sz="1200" dirty="0" err="1"/>
                        <a:t>Descr</a:t>
                      </a:r>
                      <a:endParaRPr lang="pt-BR" sz="1200" dirty="0"/>
                    </a:p>
                  </a:txBody>
                  <a:tcPr/>
                </a:tc>
                <a:extLst>
                  <a:ext uri="{0D108BD9-81ED-4DB2-BD59-A6C34878D82A}">
                    <a16:rowId xmlns="" xmlns:a16="http://schemas.microsoft.com/office/drawing/2014/main" val="10000"/>
                  </a:ext>
                </a:extLst>
              </a:tr>
              <a:tr h="347133">
                <a:tc>
                  <a:txBody>
                    <a:bodyPr/>
                    <a:lstStyle/>
                    <a:p>
                      <a:r>
                        <a:rPr lang="pt-BR" sz="1200" dirty="0" err="1"/>
                        <a:t>bLength</a:t>
                      </a:r>
                      <a:endParaRPr lang="pt-BR" sz="1200" dirty="0"/>
                    </a:p>
                  </a:txBody>
                  <a:tcPr/>
                </a:tc>
                <a:tc>
                  <a:txBody>
                    <a:bodyPr/>
                    <a:lstStyle/>
                    <a:p>
                      <a:r>
                        <a:rPr lang="pt-BR" sz="1200" dirty="0"/>
                        <a:t>1</a:t>
                      </a:r>
                    </a:p>
                  </a:txBody>
                  <a:tcPr/>
                </a:tc>
                <a:tc>
                  <a:txBody>
                    <a:bodyPr/>
                    <a:lstStyle/>
                    <a:p>
                      <a:r>
                        <a:rPr lang="pt-BR" sz="1200" dirty="0" err="1"/>
                        <a:t>Size</a:t>
                      </a:r>
                      <a:r>
                        <a:rPr lang="pt-BR" sz="1200" baseline="0" dirty="0"/>
                        <a:t> </a:t>
                      </a:r>
                      <a:r>
                        <a:rPr lang="pt-BR" sz="1200" baseline="0" dirty="0" err="1"/>
                        <a:t>of</a:t>
                      </a:r>
                      <a:r>
                        <a:rPr lang="pt-BR" sz="1200" baseline="0" dirty="0"/>
                        <a:t> </a:t>
                      </a:r>
                      <a:r>
                        <a:rPr lang="pt-BR" sz="1200" baseline="0" dirty="0" err="1"/>
                        <a:t>descriptor</a:t>
                      </a:r>
                      <a:endParaRPr lang="pt-BR" sz="1200" dirty="0"/>
                    </a:p>
                  </a:txBody>
                  <a:tcPr/>
                </a:tc>
                <a:extLst>
                  <a:ext uri="{0D108BD9-81ED-4DB2-BD59-A6C34878D82A}">
                    <a16:rowId xmlns="" xmlns:a16="http://schemas.microsoft.com/office/drawing/2014/main" val="10001"/>
                  </a:ext>
                </a:extLst>
              </a:tr>
              <a:tr h="304800">
                <a:tc>
                  <a:txBody>
                    <a:bodyPr/>
                    <a:lstStyle/>
                    <a:p>
                      <a:r>
                        <a:rPr lang="pt-BR" sz="1200" dirty="0" err="1"/>
                        <a:t>bDescriptorType</a:t>
                      </a:r>
                      <a:endParaRPr lang="pt-BR" sz="1200" dirty="0"/>
                    </a:p>
                  </a:txBody>
                  <a:tcPr/>
                </a:tc>
                <a:tc>
                  <a:txBody>
                    <a:bodyPr/>
                    <a:lstStyle/>
                    <a:p>
                      <a:r>
                        <a:rPr lang="pt-BR" sz="1200" dirty="0"/>
                        <a:t>1</a:t>
                      </a:r>
                    </a:p>
                  </a:txBody>
                  <a:tcPr/>
                </a:tc>
                <a:tc>
                  <a:txBody>
                    <a:bodyPr/>
                    <a:lstStyle/>
                    <a:p>
                      <a:r>
                        <a:rPr lang="pt-BR" sz="1200" dirty="0"/>
                        <a:t>ENDPOINT </a:t>
                      </a:r>
                      <a:r>
                        <a:rPr lang="pt-BR" sz="1200" dirty="0" err="1"/>
                        <a:t>descriptor</a:t>
                      </a:r>
                      <a:r>
                        <a:rPr lang="pt-BR" sz="1200" baseline="0" dirty="0"/>
                        <a:t> </a:t>
                      </a:r>
                      <a:r>
                        <a:rPr lang="pt-BR" sz="1200" baseline="0" dirty="0" err="1"/>
                        <a:t>type</a:t>
                      </a:r>
                      <a:endParaRPr lang="pt-BR" sz="1200" dirty="0"/>
                    </a:p>
                  </a:txBody>
                  <a:tcPr/>
                </a:tc>
                <a:extLst>
                  <a:ext uri="{0D108BD9-81ED-4DB2-BD59-A6C34878D82A}">
                    <a16:rowId xmlns="" xmlns:a16="http://schemas.microsoft.com/office/drawing/2014/main" val="10002"/>
                  </a:ext>
                </a:extLst>
              </a:tr>
              <a:tr h="304800">
                <a:tc>
                  <a:txBody>
                    <a:bodyPr/>
                    <a:lstStyle/>
                    <a:p>
                      <a:r>
                        <a:rPr lang="pt-BR" sz="1200" dirty="0" err="1"/>
                        <a:t>bEndpointAddress</a:t>
                      </a:r>
                      <a:endParaRPr lang="pt-BR" sz="1200" dirty="0"/>
                    </a:p>
                  </a:txBody>
                  <a:tcPr/>
                </a:tc>
                <a:tc>
                  <a:txBody>
                    <a:bodyPr/>
                    <a:lstStyle/>
                    <a:p>
                      <a:r>
                        <a:rPr lang="pt-BR" sz="1200" dirty="0"/>
                        <a:t>1</a:t>
                      </a:r>
                    </a:p>
                  </a:txBody>
                  <a:tcPr/>
                </a:tc>
                <a:tc>
                  <a:txBody>
                    <a:bodyPr/>
                    <a:lstStyle/>
                    <a:p>
                      <a:r>
                        <a:rPr lang="pt-BR" sz="1200" dirty="0" err="1"/>
                        <a:t>Address</a:t>
                      </a:r>
                      <a:r>
                        <a:rPr lang="pt-BR" sz="1200" baseline="0" dirty="0"/>
                        <a:t> for </a:t>
                      </a:r>
                      <a:r>
                        <a:rPr lang="pt-BR" sz="1200" baseline="0" dirty="0" err="1"/>
                        <a:t>this</a:t>
                      </a:r>
                      <a:r>
                        <a:rPr lang="pt-BR" sz="1200" baseline="0" dirty="0"/>
                        <a:t> </a:t>
                      </a:r>
                      <a:r>
                        <a:rPr lang="pt-BR" sz="1200" baseline="0" dirty="0" err="1"/>
                        <a:t>endpoint</a:t>
                      </a:r>
                      <a:endParaRPr lang="pt-BR" sz="1200" dirty="0"/>
                    </a:p>
                  </a:txBody>
                  <a:tcPr/>
                </a:tc>
                <a:extLst>
                  <a:ext uri="{0D108BD9-81ED-4DB2-BD59-A6C34878D82A}">
                    <a16:rowId xmlns="" xmlns:a16="http://schemas.microsoft.com/office/drawing/2014/main" val="10003"/>
                  </a:ext>
                </a:extLst>
              </a:tr>
              <a:tr h="304800">
                <a:tc>
                  <a:txBody>
                    <a:bodyPr/>
                    <a:lstStyle/>
                    <a:p>
                      <a:r>
                        <a:rPr lang="pt-BR" sz="1200" dirty="0" err="1"/>
                        <a:t>bmAttributes</a:t>
                      </a:r>
                      <a:endParaRPr lang="pt-BR" sz="1200" dirty="0"/>
                    </a:p>
                  </a:txBody>
                  <a:tcPr/>
                </a:tc>
                <a:tc>
                  <a:txBody>
                    <a:bodyPr/>
                    <a:lstStyle/>
                    <a:p>
                      <a:r>
                        <a:rPr lang="pt-BR" sz="1200" dirty="0"/>
                        <a:t>1</a:t>
                      </a:r>
                    </a:p>
                  </a:txBody>
                  <a:tcPr/>
                </a:tc>
                <a:tc>
                  <a:txBody>
                    <a:bodyPr/>
                    <a:lstStyle/>
                    <a:p>
                      <a:r>
                        <a:rPr lang="pt-BR" sz="1200" dirty="0" err="1"/>
                        <a:t>Endpoint</a:t>
                      </a:r>
                      <a:r>
                        <a:rPr lang="pt-BR" sz="1200" dirty="0"/>
                        <a:t> </a:t>
                      </a:r>
                      <a:r>
                        <a:rPr lang="pt-BR" sz="1200" dirty="0" err="1"/>
                        <a:t>attributes</a:t>
                      </a:r>
                      <a:r>
                        <a:rPr lang="pt-BR" sz="1200" dirty="0"/>
                        <a:t> (</a:t>
                      </a:r>
                      <a:r>
                        <a:rPr lang="pt-BR" sz="1200" dirty="0" err="1"/>
                        <a:t>type</a:t>
                      </a:r>
                      <a:r>
                        <a:rPr lang="pt-BR" sz="1200" baseline="0" dirty="0"/>
                        <a:t> etc.)</a:t>
                      </a:r>
                      <a:endParaRPr lang="pt-BR" sz="1200" dirty="0"/>
                    </a:p>
                  </a:txBody>
                  <a:tcPr/>
                </a:tc>
                <a:extLst>
                  <a:ext uri="{0D108BD9-81ED-4DB2-BD59-A6C34878D82A}">
                    <a16:rowId xmlns="" xmlns:a16="http://schemas.microsoft.com/office/drawing/2014/main" val="10004"/>
                  </a:ext>
                </a:extLst>
              </a:tr>
              <a:tr h="304800">
                <a:tc>
                  <a:txBody>
                    <a:bodyPr/>
                    <a:lstStyle/>
                    <a:p>
                      <a:r>
                        <a:rPr lang="pt-BR" sz="1200" dirty="0" err="1"/>
                        <a:t>wMaxPacketSize</a:t>
                      </a:r>
                      <a:endParaRPr lang="pt-BR" sz="1200" dirty="0"/>
                    </a:p>
                  </a:txBody>
                  <a:tcPr/>
                </a:tc>
                <a:tc>
                  <a:txBody>
                    <a:bodyPr/>
                    <a:lstStyle/>
                    <a:p>
                      <a:r>
                        <a:rPr lang="pt-BR" sz="1200" dirty="0"/>
                        <a:t>2</a:t>
                      </a:r>
                    </a:p>
                  </a:txBody>
                  <a:tcPr/>
                </a:tc>
                <a:tc>
                  <a:txBody>
                    <a:bodyPr/>
                    <a:lstStyle/>
                    <a:p>
                      <a:r>
                        <a:rPr lang="pt-BR" sz="1200" dirty="0"/>
                        <a:t>Max </a:t>
                      </a:r>
                      <a:r>
                        <a:rPr lang="pt-BR" sz="1200" dirty="0" err="1"/>
                        <a:t>packet</a:t>
                      </a:r>
                      <a:r>
                        <a:rPr lang="pt-BR" sz="1200" baseline="0" dirty="0"/>
                        <a:t> </a:t>
                      </a:r>
                      <a:r>
                        <a:rPr lang="pt-BR" sz="1200" baseline="0" dirty="0" err="1"/>
                        <a:t>size</a:t>
                      </a:r>
                      <a:r>
                        <a:rPr lang="pt-BR" sz="1200" baseline="0" dirty="0"/>
                        <a:t> for </a:t>
                      </a:r>
                      <a:r>
                        <a:rPr lang="pt-BR" sz="1200" baseline="0" dirty="0" err="1"/>
                        <a:t>this</a:t>
                      </a:r>
                      <a:r>
                        <a:rPr lang="pt-BR" sz="1200" baseline="0" dirty="0"/>
                        <a:t> </a:t>
                      </a:r>
                      <a:r>
                        <a:rPr lang="pt-BR" sz="1200" baseline="0" dirty="0" err="1"/>
                        <a:t>endpoint</a:t>
                      </a:r>
                      <a:endParaRPr lang="pt-BR" sz="1200" dirty="0"/>
                    </a:p>
                  </a:txBody>
                  <a:tcPr/>
                </a:tc>
                <a:extLst>
                  <a:ext uri="{0D108BD9-81ED-4DB2-BD59-A6C34878D82A}">
                    <a16:rowId xmlns="" xmlns:a16="http://schemas.microsoft.com/office/drawing/2014/main" val="10005"/>
                  </a:ext>
                </a:extLst>
              </a:tr>
              <a:tr h="304800">
                <a:tc>
                  <a:txBody>
                    <a:bodyPr/>
                    <a:lstStyle/>
                    <a:p>
                      <a:r>
                        <a:rPr lang="pt-BR" sz="1200" dirty="0" err="1"/>
                        <a:t>bInterval</a:t>
                      </a:r>
                      <a:endParaRPr lang="pt-BR" sz="1200" dirty="0"/>
                    </a:p>
                  </a:txBody>
                  <a:tcPr/>
                </a:tc>
                <a:tc>
                  <a:txBody>
                    <a:bodyPr/>
                    <a:lstStyle/>
                    <a:p>
                      <a:r>
                        <a:rPr lang="pt-BR" sz="1200" dirty="0"/>
                        <a:t>1</a:t>
                      </a:r>
                    </a:p>
                  </a:txBody>
                  <a:tcPr/>
                </a:tc>
                <a:tc>
                  <a:txBody>
                    <a:bodyPr/>
                    <a:lstStyle/>
                    <a:p>
                      <a:r>
                        <a:rPr lang="pt-BR" sz="1200" dirty="0" err="1"/>
                        <a:t>Polling</a:t>
                      </a:r>
                      <a:r>
                        <a:rPr lang="pt-BR" sz="1200" dirty="0"/>
                        <a:t> </a:t>
                      </a:r>
                      <a:r>
                        <a:rPr lang="pt-BR" sz="1200" dirty="0" err="1"/>
                        <a:t>interval</a:t>
                      </a:r>
                      <a:r>
                        <a:rPr lang="pt-BR" sz="1200" baseline="0" dirty="0"/>
                        <a:t> in frames</a:t>
                      </a:r>
                      <a:endParaRPr lang="pt-BR" sz="1200" dirty="0"/>
                    </a:p>
                  </a:txBody>
                  <a:tcPr/>
                </a:tc>
                <a:extLst>
                  <a:ext uri="{0D108BD9-81ED-4DB2-BD59-A6C34878D82A}">
                    <a16:rowId xmlns="" xmlns:a16="http://schemas.microsoft.com/office/drawing/2014/main" val="10006"/>
                  </a:ext>
                </a:extLst>
              </a:tr>
            </a:tbl>
          </a:graphicData>
        </a:graphic>
      </p:graphicFrame>
      <p:sp>
        <p:nvSpPr>
          <p:cNvPr id="10" name="CaixaDeTexto 9">
            <a:extLst>
              <a:ext uri="{FF2B5EF4-FFF2-40B4-BE49-F238E27FC236}">
                <a16:creationId xmlns="" xmlns:a16="http://schemas.microsoft.com/office/drawing/2014/main" id="{A4C08B37-D467-4CBE-9CC0-CE623E5526E4}"/>
              </a:ext>
            </a:extLst>
          </p:cNvPr>
          <p:cNvSpPr txBox="1"/>
          <p:nvPr/>
        </p:nvSpPr>
        <p:spPr>
          <a:xfrm>
            <a:off x="7391400" y="1201192"/>
            <a:ext cx="1984839" cy="338554"/>
          </a:xfrm>
          <a:prstGeom prst="rect">
            <a:avLst/>
          </a:prstGeom>
          <a:noFill/>
        </p:spPr>
        <p:txBody>
          <a:bodyPr wrap="none" rtlCol="0">
            <a:spAutoFit/>
          </a:bodyPr>
          <a:lstStyle/>
          <a:p>
            <a:r>
              <a:rPr lang="pt-BR" sz="1600" dirty="0" err="1"/>
              <a:t>Endpoint</a:t>
            </a:r>
            <a:r>
              <a:rPr lang="pt-BR" sz="1600" dirty="0"/>
              <a:t> </a:t>
            </a:r>
            <a:r>
              <a:rPr lang="pt-BR" sz="1600" dirty="0" err="1"/>
              <a:t>Descriptor</a:t>
            </a:r>
            <a:endParaRPr lang="pt-BR" sz="1600" dirty="0"/>
          </a:p>
        </p:txBody>
      </p:sp>
    </p:spTree>
    <p:extLst>
      <p:ext uri="{BB962C8B-B14F-4D97-AF65-F5344CB8AC3E}">
        <p14:creationId xmlns:p14="http://schemas.microsoft.com/office/powerpoint/2010/main" val="427274981"/>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USB Enumeration</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4187840" cy="323678"/>
          </a:xfrm>
        </p:spPr>
        <p:txBody>
          <a:bodyPr/>
          <a:lstStyle/>
          <a:p>
            <a:pPr>
              <a:lnSpc>
                <a:spcPct val="150000"/>
              </a:lnSpc>
            </a:pPr>
            <a:r>
              <a:rPr lang="en-US" b="1" dirty="0"/>
              <a:t>USB Descriptor hierarchy</a:t>
            </a:r>
          </a:p>
        </p:txBody>
      </p:sp>
      <p:sp>
        <p:nvSpPr>
          <p:cNvPr id="7" name="Retângulo 4">
            <a:extLst>
              <a:ext uri="{FF2B5EF4-FFF2-40B4-BE49-F238E27FC236}">
                <a16:creationId xmlns="" xmlns:a16="http://schemas.microsoft.com/office/drawing/2014/main" id="{80894043-3D63-44BC-B2CA-4163011DEF30}"/>
              </a:ext>
            </a:extLst>
          </p:cNvPr>
          <p:cNvSpPr/>
          <p:nvPr/>
        </p:nvSpPr>
        <p:spPr>
          <a:xfrm>
            <a:off x="2877346" y="2904748"/>
            <a:ext cx="1524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err="1"/>
              <a:t>Device</a:t>
            </a:r>
            <a:endParaRPr lang="pt-BR" dirty="0"/>
          </a:p>
          <a:p>
            <a:pPr algn="ctr"/>
            <a:r>
              <a:rPr lang="pt-BR" dirty="0" err="1"/>
              <a:t>Descriptor</a:t>
            </a:r>
            <a:endParaRPr lang="pt-BR" dirty="0"/>
          </a:p>
        </p:txBody>
      </p:sp>
      <p:sp>
        <p:nvSpPr>
          <p:cNvPr id="11" name="Retângulo 12">
            <a:extLst>
              <a:ext uri="{FF2B5EF4-FFF2-40B4-BE49-F238E27FC236}">
                <a16:creationId xmlns="" xmlns:a16="http://schemas.microsoft.com/office/drawing/2014/main" id="{A9513B24-067E-4BEB-AAD8-EDEB9718789B}"/>
              </a:ext>
            </a:extLst>
          </p:cNvPr>
          <p:cNvSpPr/>
          <p:nvPr/>
        </p:nvSpPr>
        <p:spPr>
          <a:xfrm>
            <a:off x="10115616" y="311408"/>
            <a:ext cx="1066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t>Endpoint</a:t>
            </a:r>
            <a:endParaRPr lang="pt-BR" sz="1400" dirty="0"/>
          </a:p>
          <a:p>
            <a:pPr algn="ctr"/>
            <a:r>
              <a:rPr lang="pt-BR" sz="1400" dirty="0" err="1"/>
              <a:t>Descriptor</a:t>
            </a:r>
            <a:endParaRPr lang="pt-BR" sz="1400" dirty="0"/>
          </a:p>
        </p:txBody>
      </p:sp>
      <p:sp>
        <p:nvSpPr>
          <p:cNvPr id="12" name="Retângulo 16">
            <a:extLst>
              <a:ext uri="{FF2B5EF4-FFF2-40B4-BE49-F238E27FC236}">
                <a16:creationId xmlns="" xmlns:a16="http://schemas.microsoft.com/office/drawing/2014/main" id="{6AAB4AA4-A3F1-48CB-AFFB-00AEE783BA14}"/>
              </a:ext>
            </a:extLst>
          </p:cNvPr>
          <p:cNvSpPr/>
          <p:nvPr/>
        </p:nvSpPr>
        <p:spPr>
          <a:xfrm>
            <a:off x="10115616" y="969268"/>
            <a:ext cx="1066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t>Endpoint</a:t>
            </a:r>
            <a:endParaRPr lang="pt-BR" sz="1400" dirty="0"/>
          </a:p>
          <a:p>
            <a:pPr algn="ctr"/>
            <a:r>
              <a:rPr lang="pt-BR" sz="1400" dirty="0" err="1"/>
              <a:t>Descriptor</a:t>
            </a:r>
            <a:endParaRPr lang="pt-BR" sz="1400" dirty="0"/>
          </a:p>
        </p:txBody>
      </p:sp>
      <p:sp>
        <p:nvSpPr>
          <p:cNvPr id="13" name="Retângulo 23">
            <a:extLst>
              <a:ext uri="{FF2B5EF4-FFF2-40B4-BE49-F238E27FC236}">
                <a16:creationId xmlns="" xmlns:a16="http://schemas.microsoft.com/office/drawing/2014/main" id="{07557084-80E7-42EA-9747-F15ECE67C584}"/>
              </a:ext>
            </a:extLst>
          </p:cNvPr>
          <p:cNvSpPr/>
          <p:nvPr/>
        </p:nvSpPr>
        <p:spPr>
          <a:xfrm>
            <a:off x="8058216" y="717808"/>
            <a:ext cx="1066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t>Interface</a:t>
            </a:r>
          </a:p>
          <a:p>
            <a:pPr algn="ctr"/>
            <a:r>
              <a:rPr lang="pt-BR" sz="1400" dirty="0" err="1"/>
              <a:t>Descriptor</a:t>
            </a:r>
            <a:endParaRPr lang="pt-BR" sz="1400" dirty="0"/>
          </a:p>
        </p:txBody>
      </p:sp>
      <p:sp>
        <p:nvSpPr>
          <p:cNvPr id="14" name="Retângulo 27">
            <a:extLst>
              <a:ext uri="{FF2B5EF4-FFF2-40B4-BE49-F238E27FC236}">
                <a16:creationId xmlns="" xmlns:a16="http://schemas.microsoft.com/office/drawing/2014/main" id="{0A22761A-DC06-44B2-A686-EDAC3CAB671D}"/>
              </a:ext>
            </a:extLst>
          </p:cNvPr>
          <p:cNvSpPr/>
          <p:nvPr/>
        </p:nvSpPr>
        <p:spPr>
          <a:xfrm>
            <a:off x="5424236" y="1375668"/>
            <a:ext cx="1447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t>Configuration</a:t>
            </a:r>
            <a:endParaRPr lang="pt-BR" sz="1400" dirty="0"/>
          </a:p>
          <a:p>
            <a:pPr algn="ctr"/>
            <a:r>
              <a:rPr lang="pt-BR" sz="1400" dirty="0" err="1"/>
              <a:t>Descriptor</a:t>
            </a:r>
            <a:endParaRPr lang="pt-BR" sz="1400" dirty="0"/>
          </a:p>
        </p:txBody>
      </p:sp>
      <p:sp>
        <p:nvSpPr>
          <p:cNvPr id="15" name="Retângulo 29">
            <a:extLst>
              <a:ext uri="{FF2B5EF4-FFF2-40B4-BE49-F238E27FC236}">
                <a16:creationId xmlns="" xmlns:a16="http://schemas.microsoft.com/office/drawing/2014/main" id="{2E143DBA-0494-46F1-873D-8C9BC9BE405D}"/>
              </a:ext>
            </a:extLst>
          </p:cNvPr>
          <p:cNvSpPr/>
          <p:nvPr/>
        </p:nvSpPr>
        <p:spPr>
          <a:xfrm>
            <a:off x="7905816" y="159008"/>
            <a:ext cx="3505200" cy="1409700"/>
          </a:xfrm>
          <a:prstGeom prst="rect">
            <a:avLst/>
          </a:prstGeom>
          <a:solidFill>
            <a:schemeClr val="accent1">
              <a:alpha val="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6" name="Conector angulado 31">
            <a:extLst>
              <a:ext uri="{FF2B5EF4-FFF2-40B4-BE49-F238E27FC236}">
                <a16:creationId xmlns="" xmlns:a16="http://schemas.microsoft.com/office/drawing/2014/main" id="{D274AEA5-7A3E-41EE-A01E-3B09E1D14E29}"/>
              </a:ext>
            </a:extLst>
          </p:cNvPr>
          <p:cNvCxnSpPr/>
          <p:nvPr/>
        </p:nvCxnSpPr>
        <p:spPr>
          <a:xfrm flipV="1">
            <a:off x="9125016" y="578108"/>
            <a:ext cx="1000760" cy="39116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ector angulado 33">
            <a:extLst>
              <a:ext uri="{FF2B5EF4-FFF2-40B4-BE49-F238E27FC236}">
                <a16:creationId xmlns="" xmlns:a16="http://schemas.microsoft.com/office/drawing/2014/main" id="{F8167E16-75A5-487E-9CFC-DFB12068DBFF}"/>
              </a:ext>
            </a:extLst>
          </p:cNvPr>
          <p:cNvCxnSpPr/>
          <p:nvPr/>
        </p:nvCxnSpPr>
        <p:spPr>
          <a:xfrm>
            <a:off x="9125016" y="969268"/>
            <a:ext cx="1000760" cy="28194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CaixaDeTexto 36">
            <a:extLst>
              <a:ext uri="{FF2B5EF4-FFF2-40B4-BE49-F238E27FC236}">
                <a16:creationId xmlns="" xmlns:a16="http://schemas.microsoft.com/office/drawing/2014/main" id="{DB9A5103-8E78-44CB-9889-B4A2443BF5A1}"/>
              </a:ext>
            </a:extLst>
          </p:cNvPr>
          <p:cNvSpPr txBox="1"/>
          <p:nvPr/>
        </p:nvSpPr>
        <p:spPr>
          <a:xfrm>
            <a:off x="8410247" y="368349"/>
            <a:ext cx="1189749" cy="261610"/>
          </a:xfrm>
          <a:prstGeom prst="rect">
            <a:avLst/>
          </a:prstGeom>
          <a:noFill/>
        </p:spPr>
        <p:txBody>
          <a:bodyPr wrap="none" rtlCol="0">
            <a:spAutoFit/>
          </a:bodyPr>
          <a:lstStyle/>
          <a:p>
            <a:r>
              <a:rPr lang="pt-BR" sz="1100" dirty="0" err="1"/>
              <a:t>bNumEndpoints</a:t>
            </a:r>
            <a:endParaRPr lang="pt-BR" sz="1100" dirty="0"/>
          </a:p>
        </p:txBody>
      </p:sp>
      <p:sp>
        <p:nvSpPr>
          <p:cNvPr id="19" name="Retângulo 41">
            <a:extLst>
              <a:ext uri="{FF2B5EF4-FFF2-40B4-BE49-F238E27FC236}">
                <a16:creationId xmlns="" xmlns:a16="http://schemas.microsoft.com/office/drawing/2014/main" id="{F4F5066F-8F18-46B0-B5A5-12347376D30F}"/>
              </a:ext>
            </a:extLst>
          </p:cNvPr>
          <p:cNvSpPr/>
          <p:nvPr/>
        </p:nvSpPr>
        <p:spPr>
          <a:xfrm>
            <a:off x="10133396" y="1807468"/>
            <a:ext cx="1066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t>Endpoint</a:t>
            </a:r>
            <a:endParaRPr lang="pt-BR" sz="1400" dirty="0"/>
          </a:p>
          <a:p>
            <a:pPr algn="ctr"/>
            <a:r>
              <a:rPr lang="pt-BR" sz="1400" dirty="0" err="1"/>
              <a:t>Descriptor</a:t>
            </a:r>
            <a:endParaRPr lang="pt-BR" sz="1400" dirty="0"/>
          </a:p>
        </p:txBody>
      </p:sp>
      <p:sp>
        <p:nvSpPr>
          <p:cNvPr id="20" name="Retângulo 42">
            <a:extLst>
              <a:ext uri="{FF2B5EF4-FFF2-40B4-BE49-F238E27FC236}">
                <a16:creationId xmlns="" xmlns:a16="http://schemas.microsoft.com/office/drawing/2014/main" id="{79066AE6-AC6A-4970-B882-B39641CDFC41}"/>
              </a:ext>
            </a:extLst>
          </p:cNvPr>
          <p:cNvSpPr/>
          <p:nvPr/>
        </p:nvSpPr>
        <p:spPr>
          <a:xfrm>
            <a:off x="10133396" y="2465328"/>
            <a:ext cx="1066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t>Endpoint</a:t>
            </a:r>
            <a:endParaRPr lang="pt-BR" sz="1400" dirty="0"/>
          </a:p>
          <a:p>
            <a:pPr algn="ctr"/>
            <a:r>
              <a:rPr lang="pt-BR" sz="1400" dirty="0" err="1"/>
              <a:t>Descriptor</a:t>
            </a:r>
            <a:endParaRPr lang="pt-BR" sz="1400" dirty="0"/>
          </a:p>
        </p:txBody>
      </p:sp>
      <p:sp>
        <p:nvSpPr>
          <p:cNvPr id="21" name="Retângulo 43">
            <a:extLst>
              <a:ext uri="{FF2B5EF4-FFF2-40B4-BE49-F238E27FC236}">
                <a16:creationId xmlns="" xmlns:a16="http://schemas.microsoft.com/office/drawing/2014/main" id="{79F4E93E-3CCD-48AB-8112-F09056D951A8}"/>
              </a:ext>
            </a:extLst>
          </p:cNvPr>
          <p:cNvSpPr/>
          <p:nvPr/>
        </p:nvSpPr>
        <p:spPr>
          <a:xfrm>
            <a:off x="8075996" y="2213868"/>
            <a:ext cx="1066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t>Interface</a:t>
            </a:r>
          </a:p>
          <a:p>
            <a:pPr algn="ctr"/>
            <a:r>
              <a:rPr lang="pt-BR" sz="1400" dirty="0" err="1"/>
              <a:t>Descriptor</a:t>
            </a:r>
            <a:endParaRPr lang="pt-BR" sz="1400" dirty="0"/>
          </a:p>
        </p:txBody>
      </p:sp>
      <p:sp>
        <p:nvSpPr>
          <p:cNvPr id="22" name="Retângulo 44">
            <a:extLst>
              <a:ext uri="{FF2B5EF4-FFF2-40B4-BE49-F238E27FC236}">
                <a16:creationId xmlns="" xmlns:a16="http://schemas.microsoft.com/office/drawing/2014/main" id="{3A671921-A9D3-4F55-AF0A-DC11D1B4A7D4}"/>
              </a:ext>
            </a:extLst>
          </p:cNvPr>
          <p:cNvSpPr/>
          <p:nvPr/>
        </p:nvSpPr>
        <p:spPr>
          <a:xfrm>
            <a:off x="7923596" y="1655068"/>
            <a:ext cx="3505200" cy="1409700"/>
          </a:xfrm>
          <a:prstGeom prst="rect">
            <a:avLst/>
          </a:prstGeom>
          <a:solidFill>
            <a:schemeClr val="accent1">
              <a:alpha val="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3" name="Conector angulado 45">
            <a:extLst>
              <a:ext uri="{FF2B5EF4-FFF2-40B4-BE49-F238E27FC236}">
                <a16:creationId xmlns="" xmlns:a16="http://schemas.microsoft.com/office/drawing/2014/main" id="{2700B143-A90B-497B-9A45-C3744A90E6E0}"/>
              </a:ext>
            </a:extLst>
          </p:cNvPr>
          <p:cNvCxnSpPr/>
          <p:nvPr/>
        </p:nvCxnSpPr>
        <p:spPr>
          <a:xfrm flipV="1">
            <a:off x="9142796" y="2074168"/>
            <a:ext cx="1000760" cy="39116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Conector angulado 46">
            <a:extLst>
              <a:ext uri="{FF2B5EF4-FFF2-40B4-BE49-F238E27FC236}">
                <a16:creationId xmlns="" xmlns:a16="http://schemas.microsoft.com/office/drawing/2014/main" id="{E4999352-8294-44B8-99AA-4961E24D7A1D}"/>
              </a:ext>
            </a:extLst>
          </p:cNvPr>
          <p:cNvCxnSpPr/>
          <p:nvPr/>
        </p:nvCxnSpPr>
        <p:spPr>
          <a:xfrm>
            <a:off x="9142796" y="2465328"/>
            <a:ext cx="1000760" cy="28194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CaixaDeTexto 47">
            <a:extLst>
              <a:ext uri="{FF2B5EF4-FFF2-40B4-BE49-F238E27FC236}">
                <a16:creationId xmlns="" xmlns:a16="http://schemas.microsoft.com/office/drawing/2014/main" id="{2029BBE5-0BD8-46F8-8E25-3164E851F0DA}"/>
              </a:ext>
            </a:extLst>
          </p:cNvPr>
          <p:cNvSpPr txBox="1"/>
          <p:nvPr/>
        </p:nvSpPr>
        <p:spPr>
          <a:xfrm>
            <a:off x="8428027" y="1864409"/>
            <a:ext cx="1189749" cy="261610"/>
          </a:xfrm>
          <a:prstGeom prst="rect">
            <a:avLst/>
          </a:prstGeom>
          <a:noFill/>
        </p:spPr>
        <p:txBody>
          <a:bodyPr wrap="none" rtlCol="0">
            <a:spAutoFit/>
          </a:bodyPr>
          <a:lstStyle/>
          <a:p>
            <a:r>
              <a:rPr lang="pt-BR" sz="1100" dirty="0" err="1"/>
              <a:t>bNumEndpoints</a:t>
            </a:r>
            <a:endParaRPr lang="pt-BR" sz="1100" dirty="0"/>
          </a:p>
        </p:txBody>
      </p:sp>
      <p:sp>
        <p:nvSpPr>
          <p:cNvPr id="26" name="Retângulo 48">
            <a:extLst>
              <a:ext uri="{FF2B5EF4-FFF2-40B4-BE49-F238E27FC236}">
                <a16:creationId xmlns="" xmlns:a16="http://schemas.microsoft.com/office/drawing/2014/main" id="{70909DC8-80D8-4AE5-9C7E-E3EAA6363D2F}"/>
              </a:ext>
            </a:extLst>
          </p:cNvPr>
          <p:cNvSpPr/>
          <p:nvPr/>
        </p:nvSpPr>
        <p:spPr>
          <a:xfrm>
            <a:off x="10130856" y="3293368"/>
            <a:ext cx="1066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t>Endpoint</a:t>
            </a:r>
            <a:endParaRPr lang="pt-BR" sz="1400" dirty="0"/>
          </a:p>
          <a:p>
            <a:pPr algn="ctr"/>
            <a:r>
              <a:rPr lang="pt-BR" sz="1400" dirty="0" err="1"/>
              <a:t>Descriptor</a:t>
            </a:r>
            <a:endParaRPr lang="pt-BR" sz="1400" dirty="0"/>
          </a:p>
        </p:txBody>
      </p:sp>
      <p:sp>
        <p:nvSpPr>
          <p:cNvPr id="27" name="Retângulo 49">
            <a:extLst>
              <a:ext uri="{FF2B5EF4-FFF2-40B4-BE49-F238E27FC236}">
                <a16:creationId xmlns="" xmlns:a16="http://schemas.microsoft.com/office/drawing/2014/main" id="{C54F8478-E6C6-4D89-A9A0-3BD641A94955}"/>
              </a:ext>
            </a:extLst>
          </p:cNvPr>
          <p:cNvSpPr/>
          <p:nvPr/>
        </p:nvSpPr>
        <p:spPr>
          <a:xfrm>
            <a:off x="10130856" y="3951228"/>
            <a:ext cx="1066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t>Endpoint</a:t>
            </a:r>
            <a:endParaRPr lang="pt-BR" sz="1400" dirty="0"/>
          </a:p>
          <a:p>
            <a:pPr algn="ctr"/>
            <a:r>
              <a:rPr lang="pt-BR" sz="1400" dirty="0" err="1"/>
              <a:t>Descriptor</a:t>
            </a:r>
            <a:endParaRPr lang="pt-BR" sz="1400" dirty="0"/>
          </a:p>
        </p:txBody>
      </p:sp>
      <p:sp>
        <p:nvSpPr>
          <p:cNvPr id="28" name="Retângulo 50">
            <a:extLst>
              <a:ext uri="{FF2B5EF4-FFF2-40B4-BE49-F238E27FC236}">
                <a16:creationId xmlns="" xmlns:a16="http://schemas.microsoft.com/office/drawing/2014/main" id="{B507F9BC-1DBB-464E-A6F3-0D8425F9E755}"/>
              </a:ext>
            </a:extLst>
          </p:cNvPr>
          <p:cNvSpPr/>
          <p:nvPr/>
        </p:nvSpPr>
        <p:spPr>
          <a:xfrm>
            <a:off x="8073456" y="3699768"/>
            <a:ext cx="1066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t>Interface</a:t>
            </a:r>
          </a:p>
          <a:p>
            <a:pPr algn="ctr"/>
            <a:r>
              <a:rPr lang="pt-BR" sz="1400" dirty="0" err="1"/>
              <a:t>Descriptor</a:t>
            </a:r>
            <a:endParaRPr lang="pt-BR" sz="1400" dirty="0"/>
          </a:p>
        </p:txBody>
      </p:sp>
      <p:sp>
        <p:nvSpPr>
          <p:cNvPr id="29" name="Retângulo 51">
            <a:extLst>
              <a:ext uri="{FF2B5EF4-FFF2-40B4-BE49-F238E27FC236}">
                <a16:creationId xmlns="" xmlns:a16="http://schemas.microsoft.com/office/drawing/2014/main" id="{F1D02E33-D376-41B0-9309-6B97CCA83749}"/>
              </a:ext>
            </a:extLst>
          </p:cNvPr>
          <p:cNvSpPr/>
          <p:nvPr/>
        </p:nvSpPr>
        <p:spPr>
          <a:xfrm>
            <a:off x="7921056" y="3140968"/>
            <a:ext cx="3505200" cy="1409700"/>
          </a:xfrm>
          <a:prstGeom prst="rect">
            <a:avLst/>
          </a:prstGeom>
          <a:solidFill>
            <a:schemeClr val="accent1">
              <a:alpha val="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30" name="Conector angulado 52">
            <a:extLst>
              <a:ext uri="{FF2B5EF4-FFF2-40B4-BE49-F238E27FC236}">
                <a16:creationId xmlns="" xmlns:a16="http://schemas.microsoft.com/office/drawing/2014/main" id="{20328707-4FC8-412C-B774-050E94DB127A}"/>
              </a:ext>
            </a:extLst>
          </p:cNvPr>
          <p:cNvCxnSpPr/>
          <p:nvPr/>
        </p:nvCxnSpPr>
        <p:spPr>
          <a:xfrm flipV="1">
            <a:off x="9140256" y="3560068"/>
            <a:ext cx="1000760" cy="39116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Conector angulado 53">
            <a:extLst>
              <a:ext uri="{FF2B5EF4-FFF2-40B4-BE49-F238E27FC236}">
                <a16:creationId xmlns="" xmlns:a16="http://schemas.microsoft.com/office/drawing/2014/main" id="{D8341C74-9169-417E-AA7F-F2FECC3BF72D}"/>
              </a:ext>
            </a:extLst>
          </p:cNvPr>
          <p:cNvCxnSpPr/>
          <p:nvPr/>
        </p:nvCxnSpPr>
        <p:spPr>
          <a:xfrm>
            <a:off x="9140256" y="3951228"/>
            <a:ext cx="1000760" cy="28194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CaixaDeTexto 54">
            <a:extLst>
              <a:ext uri="{FF2B5EF4-FFF2-40B4-BE49-F238E27FC236}">
                <a16:creationId xmlns="" xmlns:a16="http://schemas.microsoft.com/office/drawing/2014/main" id="{866782F8-0424-4F8E-91F5-C375ECC4B5CE}"/>
              </a:ext>
            </a:extLst>
          </p:cNvPr>
          <p:cNvSpPr txBox="1"/>
          <p:nvPr/>
        </p:nvSpPr>
        <p:spPr>
          <a:xfrm>
            <a:off x="8425487" y="3350309"/>
            <a:ext cx="1189749" cy="261610"/>
          </a:xfrm>
          <a:prstGeom prst="rect">
            <a:avLst/>
          </a:prstGeom>
          <a:noFill/>
        </p:spPr>
        <p:txBody>
          <a:bodyPr wrap="none" rtlCol="0">
            <a:spAutoFit/>
          </a:bodyPr>
          <a:lstStyle/>
          <a:p>
            <a:r>
              <a:rPr lang="pt-BR" sz="1100" dirty="0" err="1"/>
              <a:t>bNumEndpoints</a:t>
            </a:r>
            <a:endParaRPr lang="pt-BR" sz="1100" dirty="0"/>
          </a:p>
        </p:txBody>
      </p:sp>
      <p:sp>
        <p:nvSpPr>
          <p:cNvPr id="33" name="Retângulo 55">
            <a:extLst>
              <a:ext uri="{FF2B5EF4-FFF2-40B4-BE49-F238E27FC236}">
                <a16:creationId xmlns="" xmlns:a16="http://schemas.microsoft.com/office/drawing/2014/main" id="{A90FC67E-2159-40A6-87EE-7CE9B9492756}"/>
              </a:ext>
            </a:extLst>
          </p:cNvPr>
          <p:cNvSpPr/>
          <p:nvPr/>
        </p:nvSpPr>
        <p:spPr>
          <a:xfrm>
            <a:off x="10148636" y="4789428"/>
            <a:ext cx="1066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t>Endpoint</a:t>
            </a:r>
            <a:endParaRPr lang="pt-BR" sz="1400" dirty="0"/>
          </a:p>
          <a:p>
            <a:pPr algn="ctr"/>
            <a:r>
              <a:rPr lang="pt-BR" sz="1400" dirty="0" err="1"/>
              <a:t>Descriptor</a:t>
            </a:r>
            <a:endParaRPr lang="pt-BR" sz="1400" dirty="0"/>
          </a:p>
        </p:txBody>
      </p:sp>
      <p:sp>
        <p:nvSpPr>
          <p:cNvPr id="34" name="Retângulo 56">
            <a:extLst>
              <a:ext uri="{FF2B5EF4-FFF2-40B4-BE49-F238E27FC236}">
                <a16:creationId xmlns="" xmlns:a16="http://schemas.microsoft.com/office/drawing/2014/main" id="{0A600983-3D93-4FA7-A786-923D9522475C}"/>
              </a:ext>
            </a:extLst>
          </p:cNvPr>
          <p:cNvSpPr/>
          <p:nvPr/>
        </p:nvSpPr>
        <p:spPr>
          <a:xfrm>
            <a:off x="10148636" y="5447288"/>
            <a:ext cx="1066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t>Endpoint</a:t>
            </a:r>
            <a:endParaRPr lang="pt-BR" sz="1400" dirty="0"/>
          </a:p>
          <a:p>
            <a:pPr algn="ctr"/>
            <a:r>
              <a:rPr lang="pt-BR" sz="1400" dirty="0" err="1"/>
              <a:t>Descriptor</a:t>
            </a:r>
            <a:endParaRPr lang="pt-BR" sz="1400" dirty="0"/>
          </a:p>
        </p:txBody>
      </p:sp>
      <p:sp>
        <p:nvSpPr>
          <p:cNvPr id="35" name="Retângulo 57">
            <a:extLst>
              <a:ext uri="{FF2B5EF4-FFF2-40B4-BE49-F238E27FC236}">
                <a16:creationId xmlns="" xmlns:a16="http://schemas.microsoft.com/office/drawing/2014/main" id="{6B8F46DC-F78E-4C5C-AEFA-79AF8EBE49C3}"/>
              </a:ext>
            </a:extLst>
          </p:cNvPr>
          <p:cNvSpPr/>
          <p:nvPr/>
        </p:nvSpPr>
        <p:spPr>
          <a:xfrm>
            <a:off x="8091236" y="5195828"/>
            <a:ext cx="1066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t>Interface</a:t>
            </a:r>
          </a:p>
          <a:p>
            <a:pPr algn="ctr"/>
            <a:r>
              <a:rPr lang="pt-BR" sz="1400" dirty="0" err="1"/>
              <a:t>Descriptor</a:t>
            </a:r>
            <a:endParaRPr lang="pt-BR" sz="1400" dirty="0"/>
          </a:p>
        </p:txBody>
      </p:sp>
      <p:sp>
        <p:nvSpPr>
          <p:cNvPr id="36" name="Retângulo 58">
            <a:extLst>
              <a:ext uri="{FF2B5EF4-FFF2-40B4-BE49-F238E27FC236}">
                <a16:creationId xmlns="" xmlns:a16="http://schemas.microsoft.com/office/drawing/2014/main" id="{132AA002-1CFF-4393-8E5E-886CD0EC9131}"/>
              </a:ext>
            </a:extLst>
          </p:cNvPr>
          <p:cNvSpPr/>
          <p:nvPr/>
        </p:nvSpPr>
        <p:spPr>
          <a:xfrm>
            <a:off x="7938836" y="4637028"/>
            <a:ext cx="3505200" cy="1409700"/>
          </a:xfrm>
          <a:prstGeom prst="rect">
            <a:avLst/>
          </a:prstGeom>
          <a:solidFill>
            <a:schemeClr val="accent1">
              <a:alpha val="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37" name="Conector angulado 59">
            <a:extLst>
              <a:ext uri="{FF2B5EF4-FFF2-40B4-BE49-F238E27FC236}">
                <a16:creationId xmlns="" xmlns:a16="http://schemas.microsoft.com/office/drawing/2014/main" id="{7CE6AA8A-5275-441B-942E-2C098E6B5495}"/>
              </a:ext>
            </a:extLst>
          </p:cNvPr>
          <p:cNvCxnSpPr/>
          <p:nvPr/>
        </p:nvCxnSpPr>
        <p:spPr>
          <a:xfrm flipV="1">
            <a:off x="9158036" y="5056128"/>
            <a:ext cx="1000760" cy="39116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Conector angulado 60">
            <a:extLst>
              <a:ext uri="{FF2B5EF4-FFF2-40B4-BE49-F238E27FC236}">
                <a16:creationId xmlns="" xmlns:a16="http://schemas.microsoft.com/office/drawing/2014/main" id="{347F3C76-B305-4D66-BD7F-2978D530788D}"/>
              </a:ext>
            </a:extLst>
          </p:cNvPr>
          <p:cNvCxnSpPr/>
          <p:nvPr/>
        </p:nvCxnSpPr>
        <p:spPr>
          <a:xfrm>
            <a:off x="9158036" y="5447288"/>
            <a:ext cx="1000760" cy="28194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CaixaDeTexto 61">
            <a:extLst>
              <a:ext uri="{FF2B5EF4-FFF2-40B4-BE49-F238E27FC236}">
                <a16:creationId xmlns="" xmlns:a16="http://schemas.microsoft.com/office/drawing/2014/main" id="{7584A9B0-8D21-419C-9925-E94A1682A048}"/>
              </a:ext>
            </a:extLst>
          </p:cNvPr>
          <p:cNvSpPr txBox="1"/>
          <p:nvPr/>
        </p:nvSpPr>
        <p:spPr>
          <a:xfrm>
            <a:off x="8443267" y="4846369"/>
            <a:ext cx="1189749" cy="261610"/>
          </a:xfrm>
          <a:prstGeom prst="rect">
            <a:avLst/>
          </a:prstGeom>
          <a:noFill/>
        </p:spPr>
        <p:txBody>
          <a:bodyPr wrap="none" rtlCol="0">
            <a:spAutoFit/>
          </a:bodyPr>
          <a:lstStyle/>
          <a:p>
            <a:r>
              <a:rPr lang="pt-BR" sz="1100" dirty="0" err="1"/>
              <a:t>bNumEndpoints</a:t>
            </a:r>
            <a:endParaRPr lang="pt-BR" sz="1100" dirty="0"/>
          </a:p>
        </p:txBody>
      </p:sp>
      <p:cxnSp>
        <p:nvCxnSpPr>
          <p:cNvPr id="40" name="Conector angulado 62">
            <a:extLst>
              <a:ext uri="{FF2B5EF4-FFF2-40B4-BE49-F238E27FC236}">
                <a16:creationId xmlns="" xmlns:a16="http://schemas.microsoft.com/office/drawing/2014/main" id="{35A411ED-ED28-4F8F-BC62-5AD1B80DC269}"/>
              </a:ext>
            </a:extLst>
          </p:cNvPr>
          <p:cNvCxnSpPr>
            <a:stCxn id="14" idx="3"/>
          </p:cNvCxnSpPr>
          <p:nvPr/>
        </p:nvCxnSpPr>
        <p:spPr>
          <a:xfrm flipV="1">
            <a:off x="6872036" y="969268"/>
            <a:ext cx="1186180" cy="67310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Conector angulado 64">
            <a:extLst>
              <a:ext uri="{FF2B5EF4-FFF2-40B4-BE49-F238E27FC236}">
                <a16:creationId xmlns="" xmlns:a16="http://schemas.microsoft.com/office/drawing/2014/main" id="{39AC0A67-57AD-48D6-A080-722FE9656F3B}"/>
              </a:ext>
            </a:extLst>
          </p:cNvPr>
          <p:cNvCxnSpPr>
            <a:stCxn id="14" idx="3"/>
          </p:cNvCxnSpPr>
          <p:nvPr/>
        </p:nvCxnSpPr>
        <p:spPr>
          <a:xfrm>
            <a:off x="6872036" y="1642368"/>
            <a:ext cx="1229360" cy="828040"/>
          </a:xfrm>
          <a:prstGeom prst="bentConnector3">
            <a:avLst>
              <a:gd name="adj1" fmla="val 48140"/>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Retângulo 68">
            <a:extLst>
              <a:ext uri="{FF2B5EF4-FFF2-40B4-BE49-F238E27FC236}">
                <a16:creationId xmlns="" xmlns:a16="http://schemas.microsoft.com/office/drawing/2014/main" id="{D25F213E-CFE7-4731-A03A-D4D130C64AF7}"/>
              </a:ext>
            </a:extLst>
          </p:cNvPr>
          <p:cNvSpPr/>
          <p:nvPr/>
        </p:nvSpPr>
        <p:spPr>
          <a:xfrm>
            <a:off x="5431747" y="4370489"/>
            <a:ext cx="1447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t>Configuration</a:t>
            </a:r>
            <a:endParaRPr lang="pt-BR" sz="1400" dirty="0"/>
          </a:p>
          <a:p>
            <a:pPr algn="ctr"/>
            <a:r>
              <a:rPr lang="pt-BR" sz="1400" dirty="0" err="1"/>
              <a:t>Descriptor</a:t>
            </a:r>
            <a:endParaRPr lang="pt-BR" sz="1400" dirty="0"/>
          </a:p>
        </p:txBody>
      </p:sp>
      <p:cxnSp>
        <p:nvCxnSpPr>
          <p:cNvPr id="43" name="Conector angulado 69">
            <a:extLst>
              <a:ext uri="{FF2B5EF4-FFF2-40B4-BE49-F238E27FC236}">
                <a16:creationId xmlns="" xmlns:a16="http://schemas.microsoft.com/office/drawing/2014/main" id="{8536A286-D08E-4094-8584-1716A6D91FF5}"/>
              </a:ext>
            </a:extLst>
          </p:cNvPr>
          <p:cNvCxnSpPr>
            <a:stCxn id="42" idx="3"/>
          </p:cNvCxnSpPr>
          <p:nvPr/>
        </p:nvCxnSpPr>
        <p:spPr>
          <a:xfrm flipV="1">
            <a:off x="6879547" y="3964089"/>
            <a:ext cx="1186180" cy="67310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Conector angulado 70">
            <a:extLst>
              <a:ext uri="{FF2B5EF4-FFF2-40B4-BE49-F238E27FC236}">
                <a16:creationId xmlns="" xmlns:a16="http://schemas.microsoft.com/office/drawing/2014/main" id="{4E925B57-4DAA-4A27-A483-16478EC695B9}"/>
              </a:ext>
            </a:extLst>
          </p:cNvPr>
          <p:cNvCxnSpPr>
            <a:stCxn id="42" idx="3"/>
          </p:cNvCxnSpPr>
          <p:nvPr/>
        </p:nvCxnSpPr>
        <p:spPr>
          <a:xfrm>
            <a:off x="6879547" y="4637189"/>
            <a:ext cx="1229360" cy="828040"/>
          </a:xfrm>
          <a:prstGeom prst="bentConnector3">
            <a:avLst>
              <a:gd name="adj1" fmla="val 4814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Conector angulado 71">
            <a:extLst>
              <a:ext uri="{FF2B5EF4-FFF2-40B4-BE49-F238E27FC236}">
                <a16:creationId xmlns="" xmlns:a16="http://schemas.microsoft.com/office/drawing/2014/main" id="{315140F4-929C-4D30-BB03-06FC86885218}"/>
              </a:ext>
            </a:extLst>
          </p:cNvPr>
          <p:cNvCxnSpPr>
            <a:endCxn id="14" idx="1"/>
          </p:cNvCxnSpPr>
          <p:nvPr/>
        </p:nvCxnSpPr>
        <p:spPr>
          <a:xfrm flipV="1">
            <a:off x="3886145" y="1642368"/>
            <a:ext cx="1538091" cy="1529080"/>
          </a:xfrm>
          <a:prstGeom prst="bentConnector3">
            <a:avLst>
              <a:gd name="adj1" fmla="val 66514"/>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Conector angulado 75">
            <a:extLst>
              <a:ext uri="{FF2B5EF4-FFF2-40B4-BE49-F238E27FC236}">
                <a16:creationId xmlns="" xmlns:a16="http://schemas.microsoft.com/office/drawing/2014/main" id="{28C23087-881F-42B5-BDA4-1D7B35E32BDA}"/>
              </a:ext>
            </a:extLst>
          </p:cNvPr>
          <p:cNvCxnSpPr>
            <a:stCxn id="7" idx="3"/>
            <a:endCxn id="42" idx="1"/>
          </p:cNvCxnSpPr>
          <p:nvPr/>
        </p:nvCxnSpPr>
        <p:spPr>
          <a:xfrm>
            <a:off x="4401346" y="3171448"/>
            <a:ext cx="1030401" cy="1465741"/>
          </a:xfrm>
          <a:prstGeom prst="bentConnector3">
            <a:avLst>
              <a:gd name="adj1" fmla="val 49014"/>
            </a:avLst>
          </a:prstGeom>
          <a:ln>
            <a:tailEnd type="arrow"/>
          </a:ln>
        </p:spPr>
        <p:style>
          <a:lnRef idx="1">
            <a:schemeClr val="accent1"/>
          </a:lnRef>
          <a:fillRef idx="0">
            <a:schemeClr val="accent1"/>
          </a:fillRef>
          <a:effectRef idx="0">
            <a:schemeClr val="accent1"/>
          </a:effectRef>
          <a:fontRef idx="minor">
            <a:schemeClr val="tx1"/>
          </a:fontRef>
        </p:style>
      </p:cxnSp>
      <p:sp>
        <p:nvSpPr>
          <p:cNvPr id="47" name="CaixaDeTexto 84">
            <a:extLst>
              <a:ext uri="{FF2B5EF4-FFF2-40B4-BE49-F238E27FC236}">
                <a16:creationId xmlns="" xmlns:a16="http://schemas.microsoft.com/office/drawing/2014/main" id="{6814402A-8838-4841-A1D5-9CAE0B249E31}"/>
              </a:ext>
            </a:extLst>
          </p:cNvPr>
          <p:cNvSpPr txBox="1"/>
          <p:nvPr/>
        </p:nvSpPr>
        <p:spPr>
          <a:xfrm>
            <a:off x="1053004" y="5201197"/>
            <a:ext cx="5361832" cy="830997"/>
          </a:xfrm>
          <a:prstGeom prst="rect">
            <a:avLst/>
          </a:prstGeom>
          <a:noFill/>
        </p:spPr>
        <p:txBody>
          <a:bodyPr wrap="square" rtlCol="0">
            <a:spAutoFit/>
          </a:bodyPr>
          <a:lstStyle/>
          <a:p>
            <a:r>
              <a:rPr lang="en-US" sz="1600" dirty="0"/>
              <a:t>Interface and endpoint descriptors are sequentially retrieved, right after their corresponding configuration descriptor, during the same </a:t>
            </a:r>
            <a:r>
              <a:rPr lang="en-US" sz="1600" dirty="0" err="1"/>
              <a:t>GET_DESCRIPTOR</a:t>
            </a:r>
            <a:r>
              <a:rPr lang="en-US" sz="1600" dirty="0"/>
              <a:t> request</a:t>
            </a:r>
          </a:p>
        </p:txBody>
      </p:sp>
      <p:sp>
        <p:nvSpPr>
          <p:cNvPr id="48" name="Seta para a direita 85">
            <a:extLst>
              <a:ext uri="{FF2B5EF4-FFF2-40B4-BE49-F238E27FC236}">
                <a16:creationId xmlns="" xmlns:a16="http://schemas.microsoft.com/office/drawing/2014/main" id="{3ACADC22-3F5C-443F-B1B0-133FD800B06A}"/>
              </a:ext>
            </a:extLst>
          </p:cNvPr>
          <p:cNvSpPr/>
          <p:nvPr/>
        </p:nvSpPr>
        <p:spPr>
          <a:xfrm>
            <a:off x="6975922" y="5616695"/>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9" name="TextBox 6">
            <a:extLst>
              <a:ext uri="{FF2B5EF4-FFF2-40B4-BE49-F238E27FC236}">
                <a16:creationId xmlns="" xmlns:a16="http://schemas.microsoft.com/office/drawing/2014/main" id="{2F535140-8D10-4844-8BFA-2D2C72D28DCD}"/>
              </a:ext>
            </a:extLst>
          </p:cNvPr>
          <p:cNvSpPr txBox="1"/>
          <p:nvPr/>
        </p:nvSpPr>
        <p:spPr>
          <a:xfrm>
            <a:off x="10344472" y="6046728"/>
            <a:ext cx="1458797" cy="307777"/>
          </a:xfrm>
          <a:prstGeom prst="rect">
            <a:avLst/>
          </a:prstGeom>
          <a:noFill/>
        </p:spPr>
        <p:txBody>
          <a:bodyPr wrap="none" rtlCol="0">
            <a:spAutoFit/>
          </a:bodyPr>
          <a:lstStyle/>
          <a:p>
            <a:r>
              <a:rPr lang="en-US" sz="1400" dirty="0"/>
              <a:t>Source: </a:t>
            </a:r>
            <a:r>
              <a:rPr lang="pt-BR" sz="1400" dirty="0" err="1"/>
              <a:t>Authors</a:t>
            </a:r>
            <a:endParaRPr lang="pt-BR" sz="1400" dirty="0">
              <a:solidFill>
                <a:srgbClr val="FF0000"/>
              </a:solidFill>
            </a:endParaRPr>
          </a:p>
        </p:txBody>
      </p:sp>
      <p:sp>
        <p:nvSpPr>
          <p:cNvPr id="50" name="CaixaDeTexto 87">
            <a:extLst>
              <a:ext uri="{FF2B5EF4-FFF2-40B4-BE49-F238E27FC236}">
                <a16:creationId xmlns="" xmlns:a16="http://schemas.microsoft.com/office/drawing/2014/main" id="{6EF3BC31-CE22-45C1-B52E-A6E3E32289BF}"/>
              </a:ext>
            </a:extLst>
          </p:cNvPr>
          <p:cNvSpPr txBox="1"/>
          <p:nvPr/>
        </p:nvSpPr>
        <p:spPr>
          <a:xfrm>
            <a:off x="6156194" y="969268"/>
            <a:ext cx="1178528" cy="261610"/>
          </a:xfrm>
          <a:prstGeom prst="rect">
            <a:avLst/>
          </a:prstGeom>
          <a:noFill/>
        </p:spPr>
        <p:txBody>
          <a:bodyPr wrap="none" rtlCol="0">
            <a:spAutoFit/>
          </a:bodyPr>
          <a:lstStyle/>
          <a:p>
            <a:r>
              <a:rPr lang="pt-BR" sz="1100" dirty="0" err="1"/>
              <a:t>bNumInterfaces</a:t>
            </a:r>
            <a:endParaRPr lang="pt-BR" sz="1100" dirty="0"/>
          </a:p>
        </p:txBody>
      </p:sp>
      <p:sp>
        <p:nvSpPr>
          <p:cNvPr id="51" name="CaixaDeTexto 88">
            <a:extLst>
              <a:ext uri="{FF2B5EF4-FFF2-40B4-BE49-F238E27FC236}">
                <a16:creationId xmlns="" xmlns:a16="http://schemas.microsoft.com/office/drawing/2014/main" id="{07BB4457-8865-4142-ABB2-2DFDD86736C0}"/>
              </a:ext>
            </a:extLst>
          </p:cNvPr>
          <p:cNvSpPr txBox="1"/>
          <p:nvPr/>
        </p:nvSpPr>
        <p:spPr>
          <a:xfrm>
            <a:off x="6150708" y="3956318"/>
            <a:ext cx="1178528" cy="261610"/>
          </a:xfrm>
          <a:prstGeom prst="rect">
            <a:avLst/>
          </a:prstGeom>
          <a:noFill/>
        </p:spPr>
        <p:txBody>
          <a:bodyPr wrap="none" rtlCol="0">
            <a:spAutoFit/>
          </a:bodyPr>
          <a:lstStyle/>
          <a:p>
            <a:r>
              <a:rPr lang="pt-BR" sz="1100" dirty="0" err="1"/>
              <a:t>bNumInterfaces</a:t>
            </a:r>
            <a:endParaRPr lang="pt-BR" sz="1100" dirty="0"/>
          </a:p>
        </p:txBody>
      </p:sp>
      <p:sp>
        <p:nvSpPr>
          <p:cNvPr id="52" name="CaixaDeTexto 89">
            <a:extLst>
              <a:ext uri="{FF2B5EF4-FFF2-40B4-BE49-F238E27FC236}">
                <a16:creationId xmlns="" xmlns:a16="http://schemas.microsoft.com/office/drawing/2014/main" id="{C2060307-CC6F-4546-8580-1CEB135995EB}"/>
              </a:ext>
            </a:extLst>
          </p:cNvPr>
          <p:cNvSpPr txBox="1"/>
          <p:nvPr/>
        </p:nvSpPr>
        <p:spPr>
          <a:xfrm>
            <a:off x="3366836" y="2423659"/>
            <a:ext cx="1471878" cy="261610"/>
          </a:xfrm>
          <a:prstGeom prst="rect">
            <a:avLst/>
          </a:prstGeom>
          <a:noFill/>
        </p:spPr>
        <p:txBody>
          <a:bodyPr wrap="none" rtlCol="0">
            <a:spAutoFit/>
          </a:bodyPr>
          <a:lstStyle/>
          <a:p>
            <a:r>
              <a:rPr lang="pt-BR" sz="1100" dirty="0" err="1"/>
              <a:t>bNumConfigurations</a:t>
            </a:r>
            <a:endParaRPr lang="pt-BR" sz="1100" dirty="0"/>
          </a:p>
        </p:txBody>
      </p:sp>
    </p:spTree>
    <p:extLst>
      <p:ext uri="{BB962C8B-B14F-4D97-AF65-F5344CB8AC3E}">
        <p14:creationId xmlns:p14="http://schemas.microsoft.com/office/powerpoint/2010/main" val="1648098678"/>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10.2 – Block Diagram – case study</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3683784" cy="1636858"/>
          </a:xfrm>
        </p:spPr>
        <p:txBody>
          <a:bodyPr/>
          <a:lstStyle/>
          <a:p>
            <a:pPr>
              <a:lnSpc>
                <a:spcPct val="150000"/>
              </a:lnSpc>
            </a:pPr>
            <a:r>
              <a:rPr lang="en-US" dirty="0"/>
              <a:t>The R7FS7G27H3A01CFC Renesas ARM Cortex-M4 MCU implements two USB modules:</a:t>
            </a:r>
          </a:p>
          <a:p>
            <a:pPr lvl="1">
              <a:lnSpc>
                <a:spcPct val="150000"/>
              </a:lnSpc>
            </a:pPr>
            <a:r>
              <a:rPr lang="en-US" b="1" dirty="0"/>
              <a:t>USB 2.0 FS </a:t>
            </a:r>
            <a:r>
              <a:rPr lang="en-US" dirty="0">
                <a:sym typeface="Wingdings" panose="05000000000000000000" pitchFamily="2" charset="2"/>
              </a:rPr>
              <a:t></a:t>
            </a:r>
            <a:r>
              <a:rPr lang="en-US" dirty="0"/>
              <a:t> operates only on low and full speed modes. Based on registers and a FIFO controller to manage buffers to be received / transmitted.</a:t>
            </a:r>
          </a:p>
          <a:p>
            <a:pPr>
              <a:lnSpc>
                <a:spcPct val="150000"/>
              </a:lnSpc>
            </a:pPr>
            <a:endParaRPr lang="en-US" dirty="0"/>
          </a:p>
        </p:txBody>
      </p:sp>
      <p:pic>
        <p:nvPicPr>
          <p:cNvPr id="53" name="Picture 2">
            <a:extLst>
              <a:ext uri="{FF2B5EF4-FFF2-40B4-BE49-F238E27FC236}">
                <a16:creationId xmlns="" xmlns:a16="http://schemas.microsoft.com/office/drawing/2014/main" id="{6FB8F8B2-F255-4B5A-B994-8D6A50D4E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7283" y="1491751"/>
            <a:ext cx="7353300" cy="387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TextBox 6">
            <a:extLst>
              <a:ext uri="{FF2B5EF4-FFF2-40B4-BE49-F238E27FC236}">
                <a16:creationId xmlns="" xmlns:a16="http://schemas.microsoft.com/office/drawing/2014/main" id="{1949B08B-7EDA-4BAA-BC61-F0FA7B427CC3}"/>
              </a:ext>
            </a:extLst>
          </p:cNvPr>
          <p:cNvSpPr txBox="1"/>
          <p:nvPr/>
        </p:nvSpPr>
        <p:spPr>
          <a:xfrm>
            <a:off x="6960096" y="5940685"/>
            <a:ext cx="4886466" cy="307777"/>
          </a:xfrm>
          <a:prstGeom prst="rect">
            <a:avLst/>
          </a:prstGeom>
          <a:noFill/>
        </p:spPr>
        <p:txBody>
          <a:bodyPr wrap="none" rtlCol="0">
            <a:spAutoFit/>
          </a:bodyPr>
          <a:lstStyle/>
          <a:p>
            <a:r>
              <a:rPr lang="en-US" sz="1400" dirty="0"/>
              <a:t>Source: </a:t>
            </a:r>
            <a:r>
              <a:rPr lang="en-US" sz="1400" dirty="0" err="1"/>
              <a:t>Renesas</a:t>
            </a:r>
            <a:r>
              <a:rPr lang="en-US" sz="1400" dirty="0"/>
              <a:t> Synergy MCUs User’s Manual: Hardware</a:t>
            </a:r>
            <a:endParaRPr lang="pt-BR" sz="1400" dirty="0"/>
          </a:p>
        </p:txBody>
      </p:sp>
    </p:spTree>
    <p:extLst>
      <p:ext uri="{BB962C8B-B14F-4D97-AF65-F5344CB8AC3E}">
        <p14:creationId xmlns:p14="http://schemas.microsoft.com/office/powerpoint/2010/main" val="47632624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10.2 – Block Diagram – case study</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3395752" cy="1534266"/>
          </a:xfrm>
        </p:spPr>
        <p:txBody>
          <a:bodyPr/>
          <a:lstStyle/>
          <a:p>
            <a:pPr lvl="1">
              <a:lnSpc>
                <a:spcPct val="150000"/>
              </a:lnSpc>
            </a:pPr>
            <a:r>
              <a:rPr lang="en-US" dirty="0"/>
              <a:t>USB 2.0 HS </a:t>
            </a:r>
            <a:r>
              <a:rPr lang="en-US" dirty="0">
                <a:sym typeface="Wingdings" panose="05000000000000000000" pitchFamily="2" charset="2"/>
              </a:rPr>
              <a:t></a:t>
            </a:r>
            <a:r>
              <a:rPr lang="en-US" dirty="0"/>
              <a:t> operates in high speed mode (480 Mbps). Uses DMA FIFOs to maximize memory transfer speed.</a:t>
            </a:r>
          </a:p>
          <a:p>
            <a:pPr>
              <a:lnSpc>
                <a:spcPct val="150000"/>
              </a:lnSpc>
            </a:pPr>
            <a:endParaRPr lang="en-US" dirty="0"/>
          </a:p>
        </p:txBody>
      </p:sp>
      <p:sp>
        <p:nvSpPr>
          <p:cNvPr id="54" name="TextBox 6">
            <a:extLst>
              <a:ext uri="{FF2B5EF4-FFF2-40B4-BE49-F238E27FC236}">
                <a16:creationId xmlns="" xmlns:a16="http://schemas.microsoft.com/office/drawing/2014/main" id="{1949B08B-7EDA-4BAA-BC61-F0FA7B427CC3}"/>
              </a:ext>
            </a:extLst>
          </p:cNvPr>
          <p:cNvSpPr txBox="1"/>
          <p:nvPr/>
        </p:nvSpPr>
        <p:spPr>
          <a:xfrm>
            <a:off x="6960096" y="5940685"/>
            <a:ext cx="4886466" cy="307777"/>
          </a:xfrm>
          <a:prstGeom prst="rect">
            <a:avLst/>
          </a:prstGeom>
          <a:noFill/>
        </p:spPr>
        <p:txBody>
          <a:bodyPr wrap="none" rtlCol="0">
            <a:spAutoFit/>
          </a:bodyPr>
          <a:lstStyle/>
          <a:p>
            <a:r>
              <a:rPr lang="en-US" sz="1400" dirty="0"/>
              <a:t>Source: </a:t>
            </a:r>
            <a:r>
              <a:rPr lang="en-US" sz="1400" dirty="0" err="1"/>
              <a:t>Renesas</a:t>
            </a:r>
            <a:r>
              <a:rPr lang="en-US" sz="1400" dirty="0"/>
              <a:t> Synergy MCUs User’s Manual: Hardware</a:t>
            </a:r>
            <a:endParaRPr lang="pt-BR" sz="1400" dirty="0"/>
          </a:p>
        </p:txBody>
      </p:sp>
      <p:pic>
        <p:nvPicPr>
          <p:cNvPr id="6" name="Picture 2">
            <a:extLst>
              <a:ext uri="{FF2B5EF4-FFF2-40B4-BE49-F238E27FC236}">
                <a16:creationId xmlns="" xmlns:a16="http://schemas.microsoft.com/office/drawing/2014/main" id="{99156969-E6EC-477B-8813-7D19DB4FC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7768" y="1463182"/>
            <a:ext cx="7634287" cy="3694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0558491"/>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10.3 – Registers – case study</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244624" cy="3996479"/>
          </a:xfrm>
        </p:spPr>
        <p:txBody>
          <a:bodyPr/>
          <a:lstStyle/>
          <a:p>
            <a:pPr>
              <a:lnSpc>
                <a:spcPct val="150000"/>
              </a:lnSpc>
            </a:pPr>
            <a:r>
              <a:rPr lang="en-US" dirty="0"/>
              <a:t>Implementation for the USB 2.0 FS Module of the R7FS7G27H3A01CFC Renesas ARM Cortex-M4 MCU:</a:t>
            </a:r>
          </a:p>
          <a:p>
            <a:pPr lvl="1">
              <a:lnSpc>
                <a:spcPct val="150000"/>
              </a:lnSpc>
            </a:pPr>
            <a:r>
              <a:rPr lang="en-US" dirty="0"/>
              <a:t>SYSCFG </a:t>
            </a:r>
            <a:r>
              <a:rPr lang="en-US" dirty="0">
                <a:sym typeface="Wingdings" panose="05000000000000000000" pitchFamily="2" charset="2"/>
              </a:rPr>
              <a:t></a:t>
            </a:r>
            <a:r>
              <a:rPr lang="en-US" dirty="0"/>
              <a:t> enabling/disabling USB, pull up / pull down resistor config </a:t>
            </a:r>
          </a:p>
          <a:p>
            <a:pPr lvl="1">
              <a:lnSpc>
                <a:spcPct val="150000"/>
              </a:lnSpc>
            </a:pPr>
            <a:r>
              <a:rPr lang="en-US" dirty="0"/>
              <a:t>SYSSTS0 </a:t>
            </a:r>
            <a:r>
              <a:rPr lang="en-US" dirty="0">
                <a:sym typeface="Wingdings" panose="05000000000000000000" pitchFamily="2" charset="2"/>
              </a:rPr>
              <a:t></a:t>
            </a:r>
            <a:r>
              <a:rPr lang="en-US" dirty="0"/>
              <a:t> line status, overcurrent status (from an external overcurrent detector), status bits for entering / exiting the “suspended” mode</a:t>
            </a:r>
          </a:p>
          <a:p>
            <a:pPr lvl="1">
              <a:lnSpc>
                <a:spcPct val="150000"/>
              </a:lnSpc>
            </a:pPr>
            <a:r>
              <a:rPr lang="en-US" dirty="0"/>
              <a:t>DVSTCTR0 </a:t>
            </a:r>
            <a:r>
              <a:rPr lang="en-US" dirty="0">
                <a:sym typeface="Wingdings" panose="05000000000000000000" pitchFamily="2" charset="2"/>
              </a:rPr>
              <a:t></a:t>
            </a:r>
            <a:r>
              <a:rPr lang="en-US" dirty="0"/>
              <a:t> connection status (reset, low-speed or full-speed), wakeup detection, enable / resume / reset control </a:t>
            </a:r>
          </a:p>
          <a:p>
            <a:pPr lvl="1">
              <a:lnSpc>
                <a:spcPct val="150000"/>
              </a:lnSpc>
            </a:pPr>
            <a:r>
              <a:rPr lang="en-US" dirty="0"/>
              <a:t>CFIFO, D0FIFO and D1FIFO </a:t>
            </a:r>
            <a:r>
              <a:rPr lang="en-US" dirty="0">
                <a:sym typeface="Wingdings" panose="05000000000000000000" pitchFamily="2" charset="2"/>
              </a:rPr>
              <a:t></a:t>
            </a:r>
            <a:r>
              <a:rPr lang="en-US" dirty="0"/>
              <a:t> read/write from/to FIFOs associated to control pipe and to other communication pipes </a:t>
            </a:r>
          </a:p>
          <a:p>
            <a:pPr lvl="1">
              <a:lnSpc>
                <a:spcPct val="150000"/>
              </a:lnSpc>
            </a:pPr>
            <a:r>
              <a:rPr lang="en-US" dirty="0"/>
              <a:t>CFIFOSEL </a:t>
            </a:r>
            <a:r>
              <a:rPr lang="en-US" dirty="0">
                <a:sym typeface="Wingdings" panose="05000000000000000000" pitchFamily="2" charset="2"/>
              </a:rPr>
              <a:t></a:t>
            </a:r>
            <a:r>
              <a:rPr lang="en-US" dirty="0"/>
              <a:t> configure control pipe and associate to CFIFO</a:t>
            </a:r>
          </a:p>
          <a:p>
            <a:pPr lvl="1">
              <a:lnSpc>
                <a:spcPct val="150000"/>
              </a:lnSpc>
            </a:pPr>
            <a:r>
              <a:rPr lang="en-US" dirty="0"/>
              <a:t>D0FIFOSEL, D1FIFOSEL </a:t>
            </a:r>
            <a:r>
              <a:rPr lang="en-US" dirty="0">
                <a:sym typeface="Wingdings" panose="05000000000000000000" pitchFamily="2" charset="2"/>
              </a:rPr>
              <a:t></a:t>
            </a:r>
            <a:r>
              <a:rPr lang="en-US" dirty="0"/>
              <a:t> associate pipes to D0FIFO and D1FIFO, configure DMA </a:t>
            </a:r>
          </a:p>
          <a:p>
            <a:pPr>
              <a:lnSpc>
                <a:spcPct val="150000"/>
              </a:lnSpc>
            </a:pPr>
            <a:endParaRPr lang="en-US" dirty="0"/>
          </a:p>
        </p:txBody>
      </p:sp>
    </p:spTree>
    <p:extLst>
      <p:ext uri="{BB962C8B-B14F-4D97-AF65-F5344CB8AC3E}">
        <p14:creationId xmlns:p14="http://schemas.microsoft.com/office/powerpoint/2010/main" val="581142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 Hardware Abstraction Layer</a:t>
            </a:r>
            <a:endParaRPr kumimoji="1" lang="en-US" dirty="0"/>
          </a:p>
        </p:txBody>
      </p:sp>
      <p:sp>
        <p:nvSpPr>
          <p:cNvPr id="4" name="コンテンツ プレースホルダー 3"/>
          <p:cNvSpPr>
            <a:spLocks noGrp="1"/>
          </p:cNvSpPr>
          <p:nvPr>
            <p:ph idx="1"/>
          </p:nvPr>
        </p:nvSpPr>
        <p:spPr>
          <a:xfrm>
            <a:off x="468000" y="1424991"/>
            <a:ext cx="11100608" cy="2744854"/>
          </a:xfrm>
        </p:spPr>
        <p:txBody>
          <a:bodyPr/>
          <a:lstStyle/>
          <a:p>
            <a:pPr lvl="1">
              <a:lnSpc>
                <a:spcPct val="150000"/>
              </a:lnSpc>
            </a:pPr>
            <a:r>
              <a:rPr lang="en-US" dirty="0"/>
              <a:t>The HAL is comprised of a set of functions that directly access the hardware devices. These functions are also called device drivers.</a:t>
            </a:r>
          </a:p>
          <a:p>
            <a:pPr lvl="1">
              <a:lnSpc>
                <a:spcPct val="150000"/>
              </a:lnSpc>
            </a:pPr>
            <a:r>
              <a:rPr lang="en-US" dirty="0"/>
              <a:t>A well-designed HAL provides to the upper levels a standardized interface, providing an easy interchange of devices. For instance, if all communication devices have the same API then replacing a comm. interface (such as SPI) for another (such as I2C) is straightforward. The Renesas SSP (Synergy Software Package) is an example of such.</a:t>
            </a:r>
          </a:p>
          <a:p>
            <a:pPr lvl="1">
              <a:lnSpc>
                <a:spcPct val="150000"/>
              </a:lnSpc>
            </a:pPr>
            <a:r>
              <a:rPr lang="en-US" dirty="0"/>
              <a:t>Developing a device driver for the HAL requires expertise in both hardware and software. Such a development is a complex and time-consuming task typically performed in C and sometimes mixing with assembly language. </a:t>
            </a:r>
          </a:p>
        </p:txBody>
      </p:sp>
    </p:spTree>
    <p:extLst>
      <p:ext uri="{BB962C8B-B14F-4D97-AF65-F5344CB8AC3E}">
        <p14:creationId xmlns:p14="http://schemas.microsoft.com/office/powerpoint/2010/main" val="992236109"/>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10.3 – Registers – case study</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244624" cy="3155223"/>
          </a:xfrm>
        </p:spPr>
        <p:txBody>
          <a:bodyPr/>
          <a:lstStyle/>
          <a:p>
            <a:pPr lvl="1">
              <a:lnSpc>
                <a:spcPct val="150000"/>
              </a:lnSpc>
            </a:pPr>
            <a:r>
              <a:rPr lang="en-US" dirty="0"/>
              <a:t>CFIFOCTR, D0FIFOCTR, D1FICOCTR </a:t>
            </a:r>
            <a:r>
              <a:rPr lang="en-US" dirty="0">
                <a:sym typeface="Wingdings" panose="05000000000000000000" pitchFamily="2" charset="2"/>
              </a:rPr>
              <a:t></a:t>
            </a:r>
            <a:r>
              <a:rPr lang="en-US" dirty="0"/>
              <a:t> received data length, status of FIFO read</a:t>
            </a:r>
          </a:p>
          <a:p>
            <a:pPr lvl="1">
              <a:lnSpc>
                <a:spcPct val="150000"/>
              </a:lnSpc>
            </a:pPr>
            <a:r>
              <a:rPr lang="en-US" dirty="0"/>
              <a:t>INTENB0, INTENB1 </a:t>
            </a:r>
            <a:r>
              <a:rPr lang="en-US" dirty="0">
                <a:sym typeface="Wingdings" panose="05000000000000000000" pitchFamily="2" charset="2"/>
              </a:rPr>
              <a:t></a:t>
            </a:r>
            <a:r>
              <a:rPr lang="en-US" dirty="0"/>
              <a:t> enable / disable USB interrupts</a:t>
            </a:r>
          </a:p>
          <a:p>
            <a:pPr lvl="1">
              <a:lnSpc>
                <a:spcPct val="150000"/>
              </a:lnSpc>
            </a:pPr>
            <a:r>
              <a:rPr lang="en-US" dirty="0"/>
              <a:t>BRDYENB </a:t>
            </a:r>
            <a:r>
              <a:rPr lang="en-US" dirty="0">
                <a:sym typeface="Wingdings" panose="05000000000000000000" pitchFamily="2" charset="2"/>
              </a:rPr>
              <a:t></a:t>
            </a:r>
            <a:r>
              <a:rPr lang="en-US" dirty="0"/>
              <a:t> enable / disable BRDY (data transfer successful) interrupt for each USB pipe</a:t>
            </a:r>
          </a:p>
          <a:p>
            <a:pPr lvl="1">
              <a:lnSpc>
                <a:spcPct val="150000"/>
              </a:lnSpc>
            </a:pPr>
            <a:r>
              <a:rPr lang="en-US" dirty="0"/>
              <a:t>NRDYENB </a:t>
            </a:r>
            <a:r>
              <a:rPr lang="en-US" dirty="0">
                <a:sym typeface="Wingdings" panose="05000000000000000000" pitchFamily="2" charset="2"/>
              </a:rPr>
              <a:t></a:t>
            </a:r>
            <a:r>
              <a:rPr lang="en-US" dirty="0"/>
              <a:t> enable / disable NRDY (data transfer not successful) interrupt for each USB pipe</a:t>
            </a:r>
          </a:p>
          <a:p>
            <a:pPr lvl="1">
              <a:lnSpc>
                <a:spcPct val="150000"/>
              </a:lnSpc>
            </a:pPr>
            <a:r>
              <a:rPr lang="en-US" dirty="0"/>
              <a:t>BEMPENB </a:t>
            </a:r>
            <a:r>
              <a:rPr lang="en-US" dirty="0">
                <a:sym typeface="Wingdings" panose="05000000000000000000" pitchFamily="2" charset="2"/>
              </a:rPr>
              <a:t></a:t>
            </a:r>
            <a:r>
              <a:rPr lang="en-US" dirty="0"/>
              <a:t> enable / disable BEMP (buffer empty or incorrect packet size) interrupt for each USB pipe</a:t>
            </a:r>
          </a:p>
          <a:p>
            <a:pPr lvl="1">
              <a:lnSpc>
                <a:spcPct val="150000"/>
              </a:lnSpc>
            </a:pPr>
            <a:r>
              <a:rPr lang="en-US" dirty="0"/>
              <a:t>SOFCFG </a:t>
            </a:r>
            <a:r>
              <a:rPr lang="en-US" dirty="0">
                <a:sym typeface="Wingdings" panose="05000000000000000000" pitchFamily="2" charset="2"/>
              </a:rPr>
              <a:t></a:t>
            </a:r>
            <a:r>
              <a:rPr lang="en-US" dirty="0"/>
              <a:t> configuration for SOF (start-of-frame) and frame timing (LS and FS)</a:t>
            </a:r>
          </a:p>
          <a:p>
            <a:pPr lvl="1">
              <a:lnSpc>
                <a:spcPct val="150000"/>
              </a:lnSpc>
            </a:pPr>
            <a:r>
              <a:rPr lang="en-US" dirty="0"/>
              <a:t>INTSTS0, INTSTS1 </a:t>
            </a:r>
            <a:r>
              <a:rPr lang="en-US" dirty="0">
                <a:sym typeface="Wingdings" panose="05000000000000000000" pitchFamily="2" charset="2"/>
              </a:rPr>
              <a:t></a:t>
            </a:r>
            <a:r>
              <a:rPr lang="en-US" dirty="0"/>
              <a:t> status of several interrupt sources (SOF, resume, BRDY, NRDY, overcurrent, disconnection etc.)</a:t>
            </a:r>
          </a:p>
        </p:txBody>
      </p:sp>
    </p:spTree>
    <p:extLst>
      <p:ext uri="{BB962C8B-B14F-4D97-AF65-F5344CB8AC3E}">
        <p14:creationId xmlns:p14="http://schemas.microsoft.com/office/powerpoint/2010/main" val="1374839151"/>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10.3 – Registers – case study</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244624" cy="3627147"/>
          </a:xfrm>
        </p:spPr>
        <p:txBody>
          <a:bodyPr/>
          <a:lstStyle/>
          <a:p>
            <a:pPr lvl="1">
              <a:lnSpc>
                <a:spcPct val="150000"/>
              </a:lnSpc>
            </a:pPr>
            <a:r>
              <a:rPr lang="en-US" dirty="0"/>
              <a:t>BRDYSTS </a:t>
            </a:r>
            <a:r>
              <a:rPr lang="en-US" dirty="0">
                <a:sym typeface="Wingdings" panose="05000000000000000000" pitchFamily="2" charset="2"/>
              </a:rPr>
              <a:t></a:t>
            </a:r>
            <a:r>
              <a:rPr lang="en-US" dirty="0"/>
              <a:t> status of BRDY interrupt for each USB pipe</a:t>
            </a:r>
          </a:p>
          <a:p>
            <a:pPr lvl="1">
              <a:lnSpc>
                <a:spcPct val="150000"/>
              </a:lnSpc>
            </a:pPr>
            <a:r>
              <a:rPr lang="en-US" dirty="0"/>
              <a:t>NRDYSTS </a:t>
            </a:r>
            <a:r>
              <a:rPr lang="en-US" dirty="0">
                <a:sym typeface="Wingdings" panose="05000000000000000000" pitchFamily="2" charset="2"/>
              </a:rPr>
              <a:t> </a:t>
            </a:r>
            <a:r>
              <a:rPr lang="en-US" dirty="0"/>
              <a:t>status of NRDY interrupt for each USB pipe</a:t>
            </a:r>
          </a:p>
          <a:p>
            <a:pPr lvl="1">
              <a:lnSpc>
                <a:spcPct val="150000"/>
              </a:lnSpc>
            </a:pPr>
            <a:r>
              <a:rPr lang="en-US" dirty="0"/>
              <a:t>BEMPSTS </a:t>
            </a:r>
            <a:r>
              <a:rPr lang="en-US" dirty="0">
                <a:sym typeface="Wingdings" panose="05000000000000000000" pitchFamily="2" charset="2"/>
              </a:rPr>
              <a:t></a:t>
            </a:r>
            <a:r>
              <a:rPr lang="en-US" dirty="0"/>
              <a:t> status of BEMP interrupt for each USB pipe</a:t>
            </a:r>
          </a:p>
          <a:p>
            <a:pPr lvl="1">
              <a:lnSpc>
                <a:spcPct val="150000"/>
              </a:lnSpc>
            </a:pPr>
            <a:r>
              <a:rPr lang="en-US" dirty="0"/>
              <a:t>FRNUM </a:t>
            </a:r>
            <a:r>
              <a:rPr lang="en-US" dirty="0">
                <a:sym typeface="Wingdings" panose="05000000000000000000" pitchFamily="2" charset="2"/>
              </a:rPr>
              <a:t></a:t>
            </a:r>
            <a:r>
              <a:rPr lang="en-US" dirty="0"/>
              <a:t> frame number, status of CRC error and overrun/underrun in isochronous transfers</a:t>
            </a:r>
          </a:p>
          <a:p>
            <a:pPr lvl="1">
              <a:lnSpc>
                <a:spcPct val="150000"/>
              </a:lnSpc>
            </a:pPr>
            <a:r>
              <a:rPr lang="en-US" dirty="0"/>
              <a:t>DVCHGR </a:t>
            </a:r>
            <a:r>
              <a:rPr lang="en-US" dirty="0">
                <a:sym typeface="Wingdings" panose="05000000000000000000" pitchFamily="2" charset="2"/>
              </a:rPr>
              <a:t></a:t>
            </a:r>
            <a:r>
              <a:rPr lang="en-US" dirty="0"/>
              <a:t> used when device recovers from deep software standby mode due to USB events</a:t>
            </a:r>
          </a:p>
          <a:p>
            <a:pPr lvl="1">
              <a:lnSpc>
                <a:spcPct val="150000"/>
              </a:lnSpc>
            </a:pPr>
            <a:r>
              <a:rPr lang="en-US" dirty="0"/>
              <a:t>USBADDR </a:t>
            </a:r>
            <a:r>
              <a:rPr lang="en-US" dirty="0">
                <a:sym typeface="Wingdings" panose="05000000000000000000" pitchFamily="2" charset="2"/>
              </a:rPr>
              <a:t></a:t>
            </a:r>
            <a:r>
              <a:rPr lang="en-US" dirty="0"/>
              <a:t> USB device address, configuration for recovery from deep software standby mode</a:t>
            </a:r>
          </a:p>
          <a:p>
            <a:pPr lvl="1">
              <a:lnSpc>
                <a:spcPct val="150000"/>
              </a:lnSpc>
            </a:pPr>
            <a:r>
              <a:rPr lang="en-US" dirty="0"/>
              <a:t>USBREQ </a:t>
            </a:r>
            <a:r>
              <a:rPr lang="en-US" dirty="0">
                <a:sym typeface="Wingdings" panose="05000000000000000000" pitchFamily="2" charset="2"/>
              </a:rPr>
              <a:t></a:t>
            </a:r>
            <a:r>
              <a:rPr lang="en-US" dirty="0"/>
              <a:t> fields of setup requests used for control transfers.</a:t>
            </a:r>
          </a:p>
          <a:p>
            <a:pPr lvl="1">
              <a:lnSpc>
                <a:spcPct val="150000"/>
              </a:lnSpc>
            </a:pPr>
            <a:r>
              <a:rPr lang="en-US" dirty="0"/>
              <a:t>USBVAL </a:t>
            </a:r>
            <a:r>
              <a:rPr lang="en-US" dirty="0">
                <a:sym typeface="Wingdings" panose="05000000000000000000" pitchFamily="2" charset="2"/>
              </a:rPr>
              <a:t></a:t>
            </a:r>
            <a:r>
              <a:rPr lang="en-US" dirty="0"/>
              <a:t> stores the </a:t>
            </a:r>
            <a:r>
              <a:rPr lang="en-US" dirty="0" err="1"/>
              <a:t>wValue</a:t>
            </a:r>
            <a:r>
              <a:rPr lang="en-US" dirty="0"/>
              <a:t> field of setup transactions (received and for transmitting)</a:t>
            </a:r>
          </a:p>
        </p:txBody>
      </p:sp>
    </p:spTree>
    <p:extLst>
      <p:ext uri="{BB962C8B-B14F-4D97-AF65-F5344CB8AC3E}">
        <p14:creationId xmlns:p14="http://schemas.microsoft.com/office/powerpoint/2010/main" val="3473395101"/>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10.3 – Registers – case study</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244624" cy="4570995"/>
          </a:xfrm>
        </p:spPr>
        <p:txBody>
          <a:bodyPr/>
          <a:lstStyle/>
          <a:p>
            <a:pPr lvl="1">
              <a:lnSpc>
                <a:spcPct val="150000"/>
              </a:lnSpc>
            </a:pPr>
            <a:r>
              <a:rPr lang="en-US" dirty="0"/>
              <a:t>USBLENG </a:t>
            </a:r>
            <a:r>
              <a:rPr lang="en-US" dirty="0">
                <a:sym typeface="Wingdings" panose="05000000000000000000" pitchFamily="2" charset="2"/>
              </a:rPr>
              <a:t></a:t>
            </a:r>
            <a:r>
              <a:rPr lang="en-US" dirty="0"/>
              <a:t> stores the </a:t>
            </a:r>
            <a:r>
              <a:rPr lang="en-US" dirty="0" err="1"/>
              <a:t>wLengths</a:t>
            </a:r>
            <a:r>
              <a:rPr lang="en-US" dirty="0"/>
              <a:t> field of setup transactions (received and for transmitting)</a:t>
            </a:r>
          </a:p>
          <a:p>
            <a:pPr lvl="1">
              <a:lnSpc>
                <a:spcPct val="150000"/>
              </a:lnSpc>
            </a:pPr>
            <a:r>
              <a:rPr lang="en-US" dirty="0"/>
              <a:t>DCPCFG </a:t>
            </a:r>
            <a:r>
              <a:rPr lang="en-US" dirty="0">
                <a:sym typeface="Wingdings" panose="05000000000000000000" pitchFamily="2" charset="2"/>
              </a:rPr>
              <a:t></a:t>
            </a:r>
            <a:r>
              <a:rPr lang="en-US" dirty="0"/>
              <a:t> enabling and direction of the Default Control Pipe</a:t>
            </a:r>
          </a:p>
          <a:p>
            <a:pPr lvl="1">
              <a:lnSpc>
                <a:spcPct val="150000"/>
              </a:lnSpc>
            </a:pPr>
            <a:r>
              <a:rPr lang="en-US" dirty="0"/>
              <a:t>DCPMAXP </a:t>
            </a:r>
            <a:r>
              <a:rPr lang="en-US" dirty="0">
                <a:sym typeface="Wingdings" panose="05000000000000000000" pitchFamily="2" charset="2"/>
              </a:rPr>
              <a:t></a:t>
            </a:r>
            <a:r>
              <a:rPr lang="en-US" dirty="0"/>
              <a:t> maximum packet size for the Default Control Pipe</a:t>
            </a:r>
          </a:p>
          <a:p>
            <a:pPr lvl="1">
              <a:lnSpc>
                <a:spcPct val="150000"/>
              </a:lnSpc>
            </a:pPr>
            <a:r>
              <a:rPr lang="en-US" dirty="0"/>
              <a:t>DCPCTR </a:t>
            </a:r>
            <a:r>
              <a:rPr lang="en-US" dirty="0">
                <a:sym typeface="Wingdings" panose="05000000000000000000" pitchFamily="2" charset="2"/>
              </a:rPr>
              <a:t></a:t>
            </a:r>
            <a:r>
              <a:rPr lang="en-US" dirty="0"/>
              <a:t> controls transfers for the Default Control Pipe</a:t>
            </a:r>
          </a:p>
          <a:p>
            <a:pPr lvl="1">
              <a:lnSpc>
                <a:spcPct val="150000"/>
              </a:lnSpc>
            </a:pPr>
            <a:r>
              <a:rPr lang="en-US" dirty="0"/>
              <a:t>PIPESEL </a:t>
            </a:r>
            <a:r>
              <a:rPr lang="en-US" dirty="0">
                <a:sym typeface="Wingdings" panose="05000000000000000000" pitchFamily="2" charset="2"/>
              </a:rPr>
              <a:t></a:t>
            </a:r>
            <a:r>
              <a:rPr lang="en-US" dirty="0"/>
              <a:t> select pipe to be configured by PIPECFG, PIPEMAXP etc.</a:t>
            </a:r>
          </a:p>
          <a:p>
            <a:pPr lvl="1">
              <a:lnSpc>
                <a:spcPct val="150000"/>
              </a:lnSpc>
            </a:pPr>
            <a:r>
              <a:rPr lang="en-US" dirty="0"/>
              <a:t>PIPECFG </a:t>
            </a:r>
            <a:r>
              <a:rPr lang="en-US" dirty="0">
                <a:sym typeface="Wingdings" panose="05000000000000000000" pitchFamily="2" charset="2"/>
              </a:rPr>
              <a:t></a:t>
            </a:r>
            <a:r>
              <a:rPr lang="en-US" dirty="0"/>
              <a:t> configures selected pipe (</a:t>
            </a:r>
            <a:r>
              <a:rPr lang="en-US" dirty="0" err="1"/>
              <a:t>endp</a:t>
            </a:r>
            <a:r>
              <a:rPr lang="en-US" dirty="0"/>
              <a:t> number, direction, transfer type etc.)</a:t>
            </a:r>
          </a:p>
          <a:p>
            <a:pPr lvl="1">
              <a:lnSpc>
                <a:spcPct val="150000"/>
              </a:lnSpc>
            </a:pPr>
            <a:r>
              <a:rPr lang="en-US" dirty="0"/>
              <a:t>PIPEMAXP </a:t>
            </a:r>
            <a:r>
              <a:rPr lang="en-US" dirty="0">
                <a:sym typeface="Wingdings" panose="05000000000000000000" pitchFamily="2" charset="2"/>
              </a:rPr>
              <a:t></a:t>
            </a:r>
            <a:r>
              <a:rPr lang="en-US" dirty="0"/>
              <a:t> configures maximum packet size for selected pipe</a:t>
            </a:r>
          </a:p>
          <a:p>
            <a:pPr lvl="1">
              <a:lnSpc>
                <a:spcPct val="150000"/>
              </a:lnSpc>
            </a:pPr>
            <a:r>
              <a:rPr lang="en-US" dirty="0"/>
              <a:t>PIPEPERI </a:t>
            </a:r>
            <a:r>
              <a:rPr lang="en-US" dirty="0">
                <a:sym typeface="Wingdings" panose="05000000000000000000" pitchFamily="2" charset="2"/>
              </a:rPr>
              <a:t></a:t>
            </a:r>
            <a:r>
              <a:rPr lang="en-US" dirty="0"/>
              <a:t> configures error detection interval for isochronous pipes</a:t>
            </a:r>
          </a:p>
          <a:p>
            <a:pPr lvl="1">
              <a:lnSpc>
                <a:spcPct val="150000"/>
              </a:lnSpc>
            </a:pPr>
            <a:r>
              <a:rPr lang="en-US" dirty="0"/>
              <a:t>PIPECTR[1..9] </a:t>
            </a:r>
            <a:r>
              <a:rPr lang="en-US" dirty="0">
                <a:sym typeface="Wingdings" panose="05000000000000000000" pitchFamily="2" charset="2"/>
              </a:rPr>
              <a:t></a:t>
            </a:r>
            <a:r>
              <a:rPr lang="en-US" dirty="0"/>
              <a:t> controls transfers for the corresponding pipe</a:t>
            </a:r>
          </a:p>
          <a:p>
            <a:pPr lvl="1">
              <a:lnSpc>
                <a:spcPct val="150000"/>
              </a:lnSpc>
            </a:pPr>
            <a:r>
              <a:rPr lang="en-US" dirty="0"/>
              <a:t>PIPETRE[1..5] </a:t>
            </a:r>
            <a:r>
              <a:rPr lang="en-US" dirty="0">
                <a:sym typeface="Wingdings" panose="05000000000000000000" pitchFamily="2" charset="2"/>
              </a:rPr>
              <a:t> </a:t>
            </a:r>
            <a:r>
              <a:rPr lang="en-US" dirty="0"/>
              <a:t>enables / disables transaction counter</a:t>
            </a:r>
          </a:p>
        </p:txBody>
      </p:sp>
    </p:spTree>
    <p:extLst>
      <p:ext uri="{BB962C8B-B14F-4D97-AF65-F5344CB8AC3E}">
        <p14:creationId xmlns:p14="http://schemas.microsoft.com/office/powerpoint/2010/main" val="238671416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10.3 – Registers – case study</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244624" cy="3155223"/>
          </a:xfrm>
        </p:spPr>
        <p:txBody>
          <a:bodyPr/>
          <a:lstStyle/>
          <a:p>
            <a:pPr lvl="1">
              <a:lnSpc>
                <a:spcPct val="150000"/>
              </a:lnSpc>
            </a:pPr>
            <a:r>
              <a:rPr lang="en-US" dirty="0"/>
              <a:t>PIPETRN[1..5] </a:t>
            </a:r>
            <a:r>
              <a:rPr lang="en-US" dirty="0">
                <a:sym typeface="Wingdings" panose="05000000000000000000" pitchFamily="2" charset="2"/>
              </a:rPr>
              <a:t> </a:t>
            </a:r>
            <a:r>
              <a:rPr lang="en-US" dirty="0"/>
              <a:t>transaction counters for the corresponding pipes</a:t>
            </a:r>
          </a:p>
          <a:p>
            <a:pPr lvl="1">
              <a:lnSpc>
                <a:spcPct val="150000"/>
              </a:lnSpc>
            </a:pPr>
            <a:r>
              <a:rPr lang="en-US" dirty="0"/>
              <a:t>DEVADD[0..5] </a:t>
            </a:r>
            <a:r>
              <a:rPr lang="en-US" dirty="0">
                <a:sym typeface="Wingdings" panose="05000000000000000000" pitchFamily="2" charset="2"/>
              </a:rPr>
              <a:t></a:t>
            </a:r>
            <a:r>
              <a:rPr lang="en-US" dirty="0"/>
              <a:t> configures the transfer speed for the device to which the corresponding pipe is communicating</a:t>
            </a:r>
          </a:p>
          <a:p>
            <a:pPr lvl="1">
              <a:lnSpc>
                <a:spcPct val="150000"/>
              </a:lnSpc>
            </a:pPr>
            <a:r>
              <a:rPr lang="en-US" dirty="0"/>
              <a:t>PHYSLEW </a:t>
            </a:r>
            <a:r>
              <a:rPr lang="en-US" dirty="0">
                <a:sym typeface="Wingdings" panose="05000000000000000000" pitchFamily="2" charset="2"/>
              </a:rPr>
              <a:t></a:t>
            </a:r>
            <a:r>
              <a:rPr lang="en-US" dirty="0"/>
              <a:t> adjust the physical driver to host or function operation</a:t>
            </a:r>
          </a:p>
          <a:p>
            <a:pPr lvl="1">
              <a:lnSpc>
                <a:spcPct val="150000"/>
              </a:lnSpc>
            </a:pPr>
            <a:r>
              <a:rPr lang="en-US" dirty="0"/>
              <a:t>DPUSR0R </a:t>
            </a:r>
            <a:r>
              <a:rPr lang="en-US" dirty="0">
                <a:sym typeface="Wingdings" panose="05000000000000000000" pitchFamily="2" charset="2"/>
              </a:rPr>
              <a:t></a:t>
            </a:r>
            <a:r>
              <a:rPr lang="en-US" dirty="0"/>
              <a:t> configures pull-up / pull-down resistors, reads status of overcurrent and VBUS inputs</a:t>
            </a:r>
          </a:p>
          <a:p>
            <a:pPr lvl="1">
              <a:lnSpc>
                <a:spcPct val="150000"/>
              </a:lnSpc>
            </a:pPr>
            <a:r>
              <a:rPr lang="en-US" dirty="0"/>
              <a:t>DPUSR1R </a:t>
            </a:r>
            <a:r>
              <a:rPr lang="en-US" dirty="0">
                <a:sym typeface="Wingdings" panose="05000000000000000000" pitchFamily="2" charset="2"/>
              </a:rPr>
              <a:t></a:t>
            </a:r>
            <a:r>
              <a:rPr lang="en-US" dirty="0"/>
              <a:t> configures and reads status concerning deep software standby mode</a:t>
            </a:r>
          </a:p>
          <a:p>
            <a:pPr lvl="1">
              <a:lnSpc>
                <a:spcPct val="150000"/>
              </a:lnSpc>
            </a:pPr>
            <a:r>
              <a:rPr lang="en-US" dirty="0"/>
              <a:t>USBMC </a:t>
            </a:r>
            <a:r>
              <a:rPr lang="en-US" dirty="0">
                <a:sym typeface="Wingdings" panose="05000000000000000000" pitchFamily="2" charset="2"/>
              </a:rPr>
              <a:t></a:t>
            </a:r>
            <a:r>
              <a:rPr lang="en-US" dirty="0"/>
              <a:t> enables / disables battery charging mode and regulator circuit</a:t>
            </a:r>
          </a:p>
          <a:p>
            <a:pPr lvl="1">
              <a:lnSpc>
                <a:spcPct val="150000"/>
              </a:lnSpc>
            </a:pPr>
            <a:r>
              <a:rPr lang="en-US" dirty="0"/>
              <a:t>USBBCCTRL0 </a:t>
            </a:r>
            <a:r>
              <a:rPr lang="en-US" dirty="0">
                <a:sym typeface="Wingdings" panose="05000000000000000000" pitchFamily="2" charset="2"/>
              </a:rPr>
              <a:t></a:t>
            </a:r>
            <a:r>
              <a:rPr lang="en-US" dirty="0"/>
              <a:t> configures parameters for battery charging mode</a:t>
            </a:r>
          </a:p>
        </p:txBody>
      </p:sp>
    </p:spTree>
    <p:extLst>
      <p:ext uri="{BB962C8B-B14F-4D97-AF65-F5344CB8AC3E}">
        <p14:creationId xmlns:p14="http://schemas.microsoft.com/office/powerpoint/2010/main" val="1890614318"/>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10.4 – Software Stack – Case Study</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3395752" cy="4796698"/>
          </a:xfrm>
        </p:spPr>
        <p:txBody>
          <a:bodyPr/>
          <a:lstStyle/>
          <a:p>
            <a:pPr lvl="1">
              <a:lnSpc>
                <a:spcPct val="150000"/>
              </a:lnSpc>
            </a:pPr>
            <a:r>
              <a:rPr lang="en-US" dirty="0"/>
              <a:t>Example of USB Host stack for Renesas microcontroller hardware (part of SSP – Synergy </a:t>
            </a:r>
            <a:r>
              <a:rPr lang="en-US" dirty="0" err="1"/>
              <a:t>Sofware</a:t>
            </a:r>
            <a:r>
              <a:rPr lang="en-US" dirty="0"/>
              <a:t> Package):</a:t>
            </a:r>
          </a:p>
          <a:p>
            <a:pPr lvl="1">
              <a:lnSpc>
                <a:spcPct val="150000"/>
              </a:lnSpc>
            </a:pPr>
            <a:r>
              <a:rPr lang="en-US" dirty="0"/>
              <a:t>Uses a Mass Storage Module on top as class driver.</a:t>
            </a:r>
          </a:p>
          <a:p>
            <a:pPr lvl="1">
              <a:lnSpc>
                <a:spcPct val="150000"/>
              </a:lnSpc>
            </a:pPr>
            <a:r>
              <a:rPr lang="en-US" dirty="0"/>
              <a:t>Uses Thread X RTOS to manage the threads concerning USB components.</a:t>
            </a:r>
          </a:p>
          <a:p>
            <a:pPr lvl="1">
              <a:lnSpc>
                <a:spcPct val="150000"/>
              </a:lnSpc>
            </a:pPr>
            <a:endParaRPr lang="en-US" dirty="0"/>
          </a:p>
          <a:p>
            <a:pPr lvl="1">
              <a:lnSpc>
                <a:spcPct val="150000"/>
              </a:lnSpc>
            </a:pPr>
            <a:r>
              <a:rPr lang="en-US" dirty="0"/>
              <a:t>(https://www.renesas.com/en-us/software/D6001255.html)</a:t>
            </a:r>
          </a:p>
        </p:txBody>
      </p:sp>
      <p:sp>
        <p:nvSpPr>
          <p:cNvPr id="5" name="TextBox 6">
            <a:extLst>
              <a:ext uri="{FF2B5EF4-FFF2-40B4-BE49-F238E27FC236}">
                <a16:creationId xmlns="" xmlns:a16="http://schemas.microsoft.com/office/drawing/2014/main" id="{721A0E11-613C-4D4E-B55B-A37A10DD1223}"/>
              </a:ext>
            </a:extLst>
          </p:cNvPr>
          <p:cNvSpPr txBox="1"/>
          <p:nvPr/>
        </p:nvSpPr>
        <p:spPr>
          <a:xfrm>
            <a:off x="5807968" y="5770590"/>
            <a:ext cx="6040436" cy="523220"/>
          </a:xfrm>
          <a:prstGeom prst="rect">
            <a:avLst/>
          </a:prstGeom>
          <a:noFill/>
        </p:spPr>
        <p:txBody>
          <a:bodyPr wrap="none" rtlCol="0">
            <a:spAutoFit/>
          </a:bodyPr>
          <a:lstStyle/>
          <a:p>
            <a:r>
              <a:rPr lang="en-US" sz="1400" dirty="0"/>
              <a:t>Source: </a:t>
            </a:r>
            <a:r>
              <a:rPr lang="en-US" sz="1400" dirty="0" err="1"/>
              <a:t>Renesas</a:t>
            </a:r>
            <a:r>
              <a:rPr lang="en-US" sz="1400" dirty="0"/>
              <a:t> Synergy USBX Host Class Mass Storage Module Guide</a:t>
            </a:r>
          </a:p>
          <a:p>
            <a:r>
              <a:rPr lang="pt-BR" sz="1400" dirty="0">
                <a:solidFill>
                  <a:srgbClr val="FF0000"/>
                </a:solidFill>
              </a:rPr>
              <a:t>r11an0173eu0100-synergy-ux-host-class-mass-storage-mod-guide</a:t>
            </a:r>
          </a:p>
        </p:txBody>
      </p:sp>
      <p:pic>
        <p:nvPicPr>
          <p:cNvPr id="6" name="Picture 2">
            <a:extLst>
              <a:ext uri="{FF2B5EF4-FFF2-40B4-BE49-F238E27FC236}">
                <a16:creationId xmlns="" xmlns:a16="http://schemas.microsoft.com/office/drawing/2014/main" id="{72C970DF-A437-47F9-8D14-1A56C882D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2684" y="1570199"/>
            <a:ext cx="7631316" cy="3717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0603683"/>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10.4 – Software Stack – Case Study</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3395752" cy="4591513"/>
          </a:xfrm>
        </p:spPr>
        <p:txBody>
          <a:bodyPr/>
          <a:lstStyle/>
          <a:p>
            <a:pPr lvl="1">
              <a:lnSpc>
                <a:spcPct val="150000"/>
              </a:lnSpc>
            </a:pPr>
            <a:r>
              <a:rPr lang="en-US" dirty="0"/>
              <a:t>The application for the shown example uses the top-level API provided by the USBX Host Class Mass Storage component:</a:t>
            </a:r>
          </a:p>
          <a:p>
            <a:pPr lvl="1">
              <a:lnSpc>
                <a:spcPct val="150000"/>
              </a:lnSpc>
            </a:pPr>
            <a:r>
              <a:rPr lang="en-US" dirty="0"/>
              <a:t>This component instantiates a file manager (</a:t>
            </a:r>
            <a:r>
              <a:rPr lang="en-US" dirty="0" err="1"/>
              <a:t>FileX</a:t>
            </a:r>
            <a:r>
              <a:rPr lang="en-US" dirty="0"/>
              <a:t>) when a mass storage device (e. g. an USB memory) is inserted.</a:t>
            </a:r>
          </a:p>
          <a:p>
            <a:pPr lvl="1">
              <a:lnSpc>
                <a:spcPct val="150000"/>
              </a:lnSpc>
            </a:pPr>
            <a:r>
              <a:rPr lang="en-US" dirty="0"/>
              <a:t>The application uses the API provided by </a:t>
            </a:r>
            <a:r>
              <a:rPr lang="en-US" dirty="0" err="1"/>
              <a:t>FileX</a:t>
            </a:r>
            <a:r>
              <a:rPr lang="en-US" dirty="0"/>
              <a:t> to access the mass storage device contents </a:t>
            </a:r>
            <a:r>
              <a:rPr lang="en-US" dirty="0">
                <a:sym typeface="Wingdings" panose="05000000000000000000" pitchFamily="2" charset="2"/>
              </a:rPr>
              <a:t></a:t>
            </a:r>
            <a:r>
              <a:rPr lang="en-US" dirty="0"/>
              <a:t> file open, close, read, write etc.</a:t>
            </a:r>
          </a:p>
        </p:txBody>
      </p:sp>
      <p:pic>
        <p:nvPicPr>
          <p:cNvPr id="7" name="Picture 2">
            <a:extLst>
              <a:ext uri="{FF2B5EF4-FFF2-40B4-BE49-F238E27FC236}">
                <a16:creationId xmlns="" xmlns:a16="http://schemas.microsoft.com/office/drawing/2014/main" id="{E5556270-B977-4A6A-AE53-8D5B297B2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5" y="1590675"/>
            <a:ext cx="5876925" cy="412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6">
            <a:extLst>
              <a:ext uri="{FF2B5EF4-FFF2-40B4-BE49-F238E27FC236}">
                <a16:creationId xmlns="" xmlns:a16="http://schemas.microsoft.com/office/drawing/2014/main" id="{FA283CB4-A804-467F-AF2B-12BDDA2AD668}"/>
              </a:ext>
            </a:extLst>
          </p:cNvPr>
          <p:cNvSpPr txBox="1"/>
          <p:nvPr/>
        </p:nvSpPr>
        <p:spPr>
          <a:xfrm>
            <a:off x="5559111" y="5791541"/>
            <a:ext cx="6407777" cy="523220"/>
          </a:xfrm>
          <a:prstGeom prst="rect">
            <a:avLst/>
          </a:prstGeom>
          <a:noFill/>
        </p:spPr>
        <p:txBody>
          <a:bodyPr wrap="square" rtlCol="0">
            <a:spAutoFit/>
          </a:bodyPr>
          <a:lstStyle/>
          <a:p>
            <a:r>
              <a:rPr lang="en-US" sz="1400" dirty="0"/>
              <a:t>Source: </a:t>
            </a:r>
            <a:r>
              <a:rPr lang="en-US" sz="1400" dirty="0" err="1"/>
              <a:t>FileX</a:t>
            </a:r>
            <a:r>
              <a:rPr lang="en-US" sz="1400" dirty="0"/>
              <a:t> Services </a:t>
            </a:r>
            <a:br>
              <a:rPr lang="en-US" sz="1400" dirty="0"/>
            </a:br>
            <a:r>
              <a:rPr lang="en-US" sz="1400" dirty="0"/>
              <a:t>(</a:t>
            </a:r>
            <a:r>
              <a:rPr lang="en-US" sz="1400" dirty="0">
                <a:hlinkClick r:id="rId4"/>
              </a:rPr>
              <a:t>https://</a:t>
            </a:r>
            <a:r>
              <a:rPr lang="en-US" sz="1400" dirty="0" err="1">
                <a:hlinkClick r:id="rId4"/>
              </a:rPr>
              <a:t>rtos.com</a:t>
            </a:r>
            <a:r>
              <a:rPr lang="en-US" sz="1400" dirty="0">
                <a:hlinkClick r:id="rId4"/>
              </a:rPr>
              <a:t>/</a:t>
            </a:r>
            <a:r>
              <a:rPr lang="en-US" sz="1400" dirty="0" err="1">
                <a:hlinkClick r:id="rId4"/>
              </a:rPr>
              <a:t>wp</a:t>
            </a:r>
            <a:r>
              <a:rPr lang="en-US" sz="1400" dirty="0">
                <a:hlinkClick r:id="rId4"/>
              </a:rPr>
              <a:t>-content/uploads/2017/10/EL-</a:t>
            </a:r>
            <a:r>
              <a:rPr lang="en-US" sz="1400" dirty="0" err="1">
                <a:hlinkClick r:id="rId4"/>
              </a:rPr>
              <a:t>filex</a:t>
            </a:r>
            <a:r>
              <a:rPr lang="en-US" sz="1400" dirty="0">
                <a:hlinkClick r:id="rId4"/>
              </a:rPr>
              <a:t>-programmers-</a:t>
            </a:r>
            <a:r>
              <a:rPr lang="en-US" sz="1400" dirty="0" err="1">
                <a:hlinkClick r:id="rId4"/>
              </a:rPr>
              <a:t>guide.pdf</a:t>
            </a:r>
            <a:r>
              <a:rPr lang="en-US" sz="1400" dirty="0"/>
              <a:t>)</a:t>
            </a:r>
            <a:endParaRPr lang="pt-BR" sz="1400" dirty="0"/>
          </a:p>
        </p:txBody>
      </p:sp>
      <p:sp>
        <p:nvSpPr>
          <p:cNvPr id="9" name="Seta para a direita 15">
            <a:extLst>
              <a:ext uri="{FF2B5EF4-FFF2-40B4-BE49-F238E27FC236}">
                <a16:creationId xmlns="" xmlns:a16="http://schemas.microsoft.com/office/drawing/2014/main" id="{34BD7D48-DE65-487B-91BB-B68B3BE471D9}"/>
              </a:ext>
            </a:extLst>
          </p:cNvPr>
          <p:cNvSpPr/>
          <p:nvPr/>
        </p:nvSpPr>
        <p:spPr>
          <a:xfrm rot="12656600">
            <a:off x="10090492" y="3799557"/>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Seta para a direita 17">
            <a:extLst>
              <a:ext uri="{FF2B5EF4-FFF2-40B4-BE49-F238E27FC236}">
                <a16:creationId xmlns="" xmlns:a16="http://schemas.microsoft.com/office/drawing/2014/main" id="{239C9DE7-EAFE-43AD-A591-8DCE3929D325}"/>
              </a:ext>
            </a:extLst>
          </p:cNvPr>
          <p:cNvSpPr/>
          <p:nvPr/>
        </p:nvSpPr>
        <p:spPr>
          <a:xfrm rot="8379485">
            <a:off x="10147350" y="5007964"/>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Seta para a direita 18">
            <a:extLst>
              <a:ext uri="{FF2B5EF4-FFF2-40B4-BE49-F238E27FC236}">
                <a16:creationId xmlns="" xmlns:a16="http://schemas.microsoft.com/office/drawing/2014/main" id="{398D79D9-AE57-4310-BC9B-916B094AA01E}"/>
              </a:ext>
            </a:extLst>
          </p:cNvPr>
          <p:cNvSpPr/>
          <p:nvPr/>
        </p:nvSpPr>
        <p:spPr>
          <a:xfrm rot="11699211">
            <a:off x="10097256" y="4223353"/>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ontent Placeholder 3">
            <a:extLst>
              <a:ext uri="{FF2B5EF4-FFF2-40B4-BE49-F238E27FC236}">
                <a16:creationId xmlns="" xmlns:a16="http://schemas.microsoft.com/office/drawing/2014/main" id="{180EFDF1-5F9B-434B-BAD7-5267C4B2B97F}"/>
              </a:ext>
            </a:extLst>
          </p:cNvPr>
          <p:cNvSpPr txBox="1">
            <a:spLocks/>
          </p:cNvSpPr>
          <p:nvPr/>
        </p:nvSpPr>
        <p:spPr>
          <a:xfrm>
            <a:off x="10815993" y="4234635"/>
            <a:ext cx="1255736" cy="615553"/>
          </a:xfrm>
          <a:prstGeom prst="rect">
            <a:avLst/>
          </a:prstGeom>
          <a:ln>
            <a:noFill/>
          </a:ln>
        </p:spPr>
        <p:txBody>
          <a:bodyPr vert="horz" wrap="square" lIns="0" tIns="0" rIns="0" bIns="0" rtlCol="0">
            <a:spAutoFit/>
          </a:bodyPr>
          <a:lstStyle>
            <a:lvl1pPr marL="177800" indent="-177800" algn="l" defTabSz="914400" rtl="0" eaLnBrk="1" latinLnBrk="0" hangingPunct="1">
              <a:lnSpc>
                <a:spcPct val="120000"/>
              </a:lnSpc>
              <a:spcBef>
                <a:spcPts val="0"/>
              </a:spcBef>
              <a:spcAft>
                <a:spcPts val="1800"/>
              </a:spcAft>
              <a:buClr>
                <a:schemeClr val="tx2"/>
              </a:buClr>
              <a:buFont typeface="Wingdings" panose="05000000000000000000" pitchFamily="2" charset="2"/>
              <a:buChar char="§"/>
              <a:tabLst>
                <a:tab pos="7177088" algn="r"/>
              </a:tabLst>
              <a:defRPr kumimoji="1" sz="2000" b="1" kern="1200">
                <a:solidFill>
                  <a:schemeClr val="tx1"/>
                </a:solidFill>
                <a:latin typeface="+mn-lt"/>
                <a:ea typeface="+mn-ea"/>
                <a:cs typeface="+mn-cs"/>
              </a:defRPr>
            </a:lvl1pPr>
            <a:lvl2pPr marL="1778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2pPr>
            <a:lvl3pPr marL="3556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3pPr>
            <a:lvl4pPr marL="539750" indent="-184150"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4pPr>
            <a:lvl5pPr marL="719138" indent="-179388"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lvl="3" indent="0">
              <a:lnSpc>
                <a:spcPct val="100000"/>
              </a:lnSpc>
              <a:buNone/>
            </a:pPr>
            <a:r>
              <a:rPr lang="en-US" sz="2000" dirty="0"/>
              <a:t>Basic API functions</a:t>
            </a:r>
          </a:p>
        </p:txBody>
      </p:sp>
      <p:sp>
        <p:nvSpPr>
          <p:cNvPr id="13" name="Retângulo 20">
            <a:extLst>
              <a:ext uri="{FF2B5EF4-FFF2-40B4-BE49-F238E27FC236}">
                <a16:creationId xmlns="" xmlns:a16="http://schemas.microsoft.com/office/drawing/2014/main" id="{FE240E0D-2A0D-4A93-8D7B-AF89628199CA}"/>
              </a:ext>
            </a:extLst>
          </p:cNvPr>
          <p:cNvSpPr/>
          <p:nvPr/>
        </p:nvSpPr>
        <p:spPr>
          <a:xfrm>
            <a:off x="5334000" y="3828947"/>
            <a:ext cx="3276600" cy="201449"/>
          </a:xfrm>
          <a:prstGeom prst="rect">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21">
            <a:extLst>
              <a:ext uri="{FF2B5EF4-FFF2-40B4-BE49-F238E27FC236}">
                <a16:creationId xmlns="" xmlns:a16="http://schemas.microsoft.com/office/drawing/2014/main" id="{0DEEFD57-B3C4-462C-B663-6745C8D9BC37}"/>
              </a:ext>
            </a:extLst>
          </p:cNvPr>
          <p:cNvSpPr/>
          <p:nvPr/>
        </p:nvSpPr>
        <p:spPr>
          <a:xfrm>
            <a:off x="5334000" y="4192956"/>
            <a:ext cx="3429000" cy="359616"/>
          </a:xfrm>
          <a:prstGeom prst="rect">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22">
            <a:extLst>
              <a:ext uri="{FF2B5EF4-FFF2-40B4-BE49-F238E27FC236}">
                <a16:creationId xmlns="" xmlns:a16="http://schemas.microsoft.com/office/drawing/2014/main" id="{7D9B9CC6-0B20-4711-9A2C-B526DAB20493}"/>
              </a:ext>
            </a:extLst>
          </p:cNvPr>
          <p:cNvSpPr/>
          <p:nvPr/>
        </p:nvSpPr>
        <p:spPr>
          <a:xfrm>
            <a:off x="5334000" y="5503391"/>
            <a:ext cx="3810000" cy="201449"/>
          </a:xfrm>
          <a:prstGeom prst="rect">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17506100"/>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11 – Ethernet</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3395752" cy="1739451"/>
          </a:xfrm>
        </p:spPr>
        <p:txBody>
          <a:bodyPr/>
          <a:lstStyle/>
          <a:p>
            <a:pPr lvl="1">
              <a:lnSpc>
                <a:spcPct val="150000"/>
              </a:lnSpc>
            </a:pPr>
            <a:r>
              <a:rPr lang="sv-SE" dirty="0"/>
              <a:t>Introduction</a:t>
            </a:r>
          </a:p>
          <a:p>
            <a:pPr lvl="1">
              <a:lnSpc>
                <a:spcPct val="150000"/>
              </a:lnSpc>
            </a:pPr>
            <a:r>
              <a:rPr lang="sv-SE" dirty="0"/>
              <a:t>Block Diagram</a:t>
            </a:r>
          </a:p>
          <a:p>
            <a:pPr lvl="1">
              <a:lnSpc>
                <a:spcPct val="150000"/>
              </a:lnSpc>
            </a:pPr>
            <a:r>
              <a:rPr lang="sv-SE" dirty="0"/>
              <a:t>Registers</a:t>
            </a:r>
          </a:p>
          <a:p>
            <a:pPr lvl="1">
              <a:lnSpc>
                <a:spcPct val="150000"/>
              </a:lnSpc>
            </a:pPr>
            <a:r>
              <a:rPr lang="sv-SE" dirty="0"/>
              <a:t>SW Stack</a:t>
            </a:r>
          </a:p>
        </p:txBody>
      </p:sp>
    </p:spTree>
    <p:extLst>
      <p:ext uri="{BB962C8B-B14F-4D97-AF65-F5344CB8AC3E}">
        <p14:creationId xmlns:p14="http://schemas.microsoft.com/office/powerpoint/2010/main" val="2797897292"/>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11.1 – Introduction</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244624" cy="3052631"/>
          </a:xfrm>
        </p:spPr>
        <p:txBody>
          <a:bodyPr/>
          <a:lstStyle/>
          <a:p>
            <a:pPr>
              <a:lnSpc>
                <a:spcPct val="150000"/>
              </a:lnSpc>
            </a:pPr>
            <a:r>
              <a:rPr lang="en-US" dirty="0"/>
              <a:t>Ethernet is a wired network technology used to interconnect devices in a Local Area Network (LAN). It has been standardized as IEEE802.3, comprising the physical and data link layers of the OSI model.</a:t>
            </a:r>
          </a:p>
          <a:p>
            <a:pPr>
              <a:lnSpc>
                <a:spcPct val="150000"/>
              </a:lnSpc>
            </a:pPr>
            <a:r>
              <a:rPr lang="en-US" dirty="0"/>
              <a:t>Main characteristics:</a:t>
            </a:r>
          </a:p>
          <a:p>
            <a:pPr lvl="1">
              <a:lnSpc>
                <a:spcPct val="150000"/>
              </a:lnSpc>
            </a:pPr>
            <a:r>
              <a:rPr lang="en-US" dirty="0"/>
              <a:t>Packet-based protocol,</a:t>
            </a:r>
          </a:p>
          <a:p>
            <a:pPr lvl="1">
              <a:lnSpc>
                <a:spcPct val="150000"/>
              </a:lnSpc>
            </a:pPr>
            <a:r>
              <a:rPr lang="en-US" dirty="0"/>
              <a:t>All messages are broadcast and processed by the nodes only if needed,</a:t>
            </a:r>
          </a:p>
          <a:p>
            <a:pPr lvl="1">
              <a:lnSpc>
                <a:spcPct val="150000"/>
              </a:lnSpc>
            </a:pPr>
            <a:r>
              <a:rPr lang="en-US" dirty="0"/>
              <a:t>Nodes can transmit at any time </a:t>
            </a:r>
            <a:r>
              <a:rPr lang="en-US" dirty="0">
                <a:sym typeface="Wingdings" panose="05000000000000000000" pitchFamily="2" charset="2"/>
              </a:rPr>
              <a:t></a:t>
            </a:r>
            <a:r>
              <a:rPr lang="en-US" dirty="0"/>
              <a:t> Ethernet provides for automatic collision management (electrical or logical),</a:t>
            </a:r>
          </a:p>
          <a:p>
            <a:pPr lvl="1">
              <a:lnSpc>
                <a:spcPct val="150000"/>
              </a:lnSpc>
            </a:pPr>
            <a:r>
              <a:rPr lang="en-US" dirty="0"/>
              <a:t>Up to 10 Gbps (10GBASE-SR and further).</a:t>
            </a:r>
          </a:p>
        </p:txBody>
      </p:sp>
    </p:spTree>
    <p:extLst>
      <p:ext uri="{BB962C8B-B14F-4D97-AF65-F5344CB8AC3E}">
        <p14:creationId xmlns:p14="http://schemas.microsoft.com/office/powerpoint/2010/main" val="1349341432"/>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11.1 – Introduction</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244624" cy="3319370"/>
          </a:xfrm>
        </p:spPr>
        <p:txBody>
          <a:bodyPr/>
          <a:lstStyle/>
          <a:p>
            <a:pPr>
              <a:lnSpc>
                <a:spcPct val="150000"/>
              </a:lnSpc>
            </a:pPr>
            <a:r>
              <a:rPr lang="en-US" dirty="0"/>
              <a:t>Ethernet standard has evolved across different versions:</a:t>
            </a:r>
          </a:p>
          <a:p>
            <a:pPr lvl="1">
              <a:lnSpc>
                <a:spcPct val="150000"/>
              </a:lnSpc>
            </a:pPr>
            <a:r>
              <a:rPr lang="en-US" dirty="0"/>
              <a:t>Ethernet (IEEE 802.3) standard </a:t>
            </a:r>
            <a:r>
              <a:rPr lang="en-US" dirty="0">
                <a:sym typeface="Wingdings" panose="05000000000000000000" pitchFamily="2" charset="2"/>
              </a:rPr>
              <a:t></a:t>
            </a:r>
            <a:r>
              <a:rPr lang="en-US" dirty="0"/>
              <a:t> makes use of coaxial connections (named 10BASE2 and 10BASE5) to achieve bandwidths up to 10 Mbps;</a:t>
            </a:r>
          </a:p>
          <a:p>
            <a:pPr lvl="1">
              <a:lnSpc>
                <a:spcPct val="150000"/>
              </a:lnSpc>
            </a:pPr>
            <a:r>
              <a:rPr lang="en-US" dirty="0"/>
              <a:t>Fast Ethernet (IEEE 802.3u) </a:t>
            </a:r>
            <a:r>
              <a:rPr lang="en-US" dirty="0">
                <a:sym typeface="Wingdings" panose="05000000000000000000" pitchFamily="2" charset="2"/>
              </a:rPr>
              <a:t></a:t>
            </a:r>
            <a:r>
              <a:rPr lang="en-US" dirty="0"/>
              <a:t> evolved from 10BASE-T (4-pair unshielded twisted pair) to 100BASE-TX and 100BASE-FX (fiber-optic cable) to achieve bandwidths up to 100 Mbps;</a:t>
            </a:r>
          </a:p>
          <a:p>
            <a:pPr lvl="1">
              <a:lnSpc>
                <a:spcPct val="150000"/>
              </a:lnSpc>
            </a:pPr>
            <a:r>
              <a:rPr lang="en-US" dirty="0"/>
              <a:t>Gigabit Ethernet (IEEE 802.3z) </a:t>
            </a:r>
            <a:r>
              <a:rPr lang="en-US" dirty="0">
                <a:sym typeface="Wingdings" panose="05000000000000000000" pitchFamily="2" charset="2"/>
              </a:rPr>
              <a:t></a:t>
            </a:r>
            <a:r>
              <a:rPr lang="en-US" dirty="0"/>
              <a:t> variation of Fast Ethernet (1000BASE-T); that supports full duplex operation to provide higher data rates (up to 1 Gbps);</a:t>
            </a:r>
          </a:p>
          <a:p>
            <a:pPr lvl="1">
              <a:lnSpc>
                <a:spcPct val="150000"/>
              </a:lnSpc>
            </a:pPr>
            <a:r>
              <a:rPr lang="en-US" dirty="0"/>
              <a:t>10 Gigabit Ethernet (IEEE 802.3ae) </a:t>
            </a:r>
            <a:r>
              <a:rPr lang="en-US" dirty="0">
                <a:sym typeface="Wingdings" panose="05000000000000000000" pitchFamily="2" charset="2"/>
              </a:rPr>
              <a:t></a:t>
            </a:r>
            <a:r>
              <a:rPr lang="en-US" dirty="0"/>
              <a:t> entirely based on optical fiber (10GBASE-SR), up to 10 Gbps.</a:t>
            </a:r>
          </a:p>
        </p:txBody>
      </p:sp>
    </p:spTree>
    <p:extLst>
      <p:ext uri="{BB962C8B-B14F-4D97-AF65-F5344CB8AC3E}">
        <p14:creationId xmlns:p14="http://schemas.microsoft.com/office/powerpoint/2010/main" val="164615956"/>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Ethernet topology</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5772016" cy="2478114"/>
          </a:xfrm>
        </p:spPr>
        <p:txBody>
          <a:bodyPr/>
          <a:lstStyle/>
          <a:p>
            <a:pPr>
              <a:lnSpc>
                <a:spcPct val="150000"/>
              </a:lnSpc>
            </a:pPr>
            <a:r>
              <a:rPr lang="en-US" dirty="0"/>
              <a:t>Earlier Ethernet versions (10BASE2 and 10BASE5) used coaxial cables to interconnect nodes in a physical and logical bus topology.</a:t>
            </a:r>
          </a:p>
          <a:p>
            <a:pPr>
              <a:lnSpc>
                <a:spcPct val="150000"/>
              </a:lnSpc>
            </a:pPr>
            <a:r>
              <a:rPr lang="en-US" dirty="0"/>
              <a:t>Later versions (10BASE-T) rely on a physical star topology based on </a:t>
            </a:r>
            <a:r>
              <a:rPr lang="en-US" b="1" dirty="0"/>
              <a:t>hubs</a:t>
            </a:r>
            <a:r>
              <a:rPr lang="en-US" dirty="0"/>
              <a:t> </a:t>
            </a:r>
            <a:r>
              <a:rPr lang="en-US" dirty="0">
                <a:sym typeface="Wingdings" panose="05000000000000000000" pitchFamily="2" charset="2"/>
              </a:rPr>
              <a:t></a:t>
            </a:r>
            <a:r>
              <a:rPr lang="en-US" dirty="0"/>
              <a:t> connected to nodes with twisted pair cabling.</a:t>
            </a:r>
          </a:p>
          <a:p>
            <a:pPr>
              <a:lnSpc>
                <a:spcPct val="150000"/>
              </a:lnSpc>
            </a:pPr>
            <a:r>
              <a:rPr lang="en-US" dirty="0"/>
              <a:t>Current versions (100BASE-TX and further) rely on a physical star topology based on </a:t>
            </a:r>
            <a:r>
              <a:rPr lang="en-US" b="1" dirty="0"/>
              <a:t>switches</a:t>
            </a:r>
            <a:r>
              <a:rPr lang="en-US" dirty="0"/>
              <a:t> </a:t>
            </a:r>
            <a:r>
              <a:rPr lang="en-US" dirty="0">
                <a:sym typeface="Wingdings" panose="05000000000000000000" pitchFamily="2" charset="2"/>
              </a:rPr>
              <a:t></a:t>
            </a:r>
            <a:r>
              <a:rPr lang="en-US" dirty="0"/>
              <a:t> physically isolate the nodes so that a packet is delivered solely to its destination node </a:t>
            </a:r>
            <a:r>
              <a:rPr lang="en-US" dirty="0">
                <a:sym typeface="Wingdings" panose="05000000000000000000" pitchFamily="2" charset="2"/>
              </a:rPr>
              <a:t></a:t>
            </a:r>
            <a:r>
              <a:rPr lang="en-US" dirty="0"/>
              <a:t> minimizes the network congestion due to packet collision.</a:t>
            </a:r>
          </a:p>
          <a:p>
            <a:pPr>
              <a:lnSpc>
                <a:spcPct val="150000"/>
              </a:lnSpc>
            </a:pPr>
            <a:r>
              <a:rPr lang="en-US" dirty="0"/>
              <a:t>Ethernet is always a bus topology from the logical point-of-view.</a:t>
            </a:r>
          </a:p>
        </p:txBody>
      </p:sp>
      <p:sp>
        <p:nvSpPr>
          <p:cNvPr id="5" name="Retângulo 10">
            <a:extLst>
              <a:ext uri="{FF2B5EF4-FFF2-40B4-BE49-F238E27FC236}">
                <a16:creationId xmlns="" xmlns:a16="http://schemas.microsoft.com/office/drawing/2014/main" id="{98299603-C199-40F5-AD0D-75530112F2A5}"/>
              </a:ext>
            </a:extLst>
          </p:cNvPr>
          <p:cNvSpPr/>
          <p:nvPr/>
        </p:nvSpPr>
        <p:spPr>
          <a:xfrm>
            <a:off x="6858000" y="3559165"/>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Node</a:t>
            </a:r>
          </a:p>
        </p:txBody>
      </p:sp>
      <p:sp>
        <p:nvSpPr>
          <p:cNvPr id="6" name="Retângulo 13">
            <a:extLst>
              <a:ext uri="{FF2B5EF4-FFF2-40B4-BE49-F238E27FC236}">
                <a16:creationId xmlns="" xmlns:a16="http://schemas.microsoft.com/office/drawing/2014/main" id="{AE47E5DB-A599-40F5-851D-C2E1E64A51F5}"/>
              </a:ext>
            </a:extLst>
          </p:cNvPr>
          <p:cNvSpPr/>
          <p:nvPr/>
        </p:nvSpPr>
        <p:spPr>
          <a:xfrm>
            <a:off x="6858000" y="5194186"/>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Node</a:t>
            </a:r>
          </a:p>
        </p:txBody>
      </p:sp>
      <p:sp>
        <p:nvSpPr>
          <p:cNvPr id="7" name="Retângulo 14">
            <a:extLst>
              <a:ext uri="{FF2B5EF4-FFF2-40B4-BE49-F238E27FC236}">
                <a16:creationId xmlns="" xmlns:a16="http://schemas.microsoft.com/office/drawing/2014/main" id="{DD64448B-0361-43A0-B66E-81ED1881168C}"/>
              </a:ext>
            </a:extLst>
          </p:cNvPr>
          <p:cNvSpPr/>
          <p:nvPr/>
        </p:nvSpPr>
        <p:spPr>
          <a:xfrm>
            <a:off x="9280595" y="5199266"/>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Node</a:t>
            </a:r>
          </a:p>
        </p:txBody>
      </p:sp>
      <p:cxnSp>
        <p:nvCxnSpPr>
          <p:cNvPr id="8" name="Conector reto 19">
            <a:extLst>
              <a:ext uri="{FF2B5EF4-FFF2-40B4-BE49-F238E27FC236}">
                <a16:creationId xmlns="" xmlns:a16="http://schemas.microsoft.com/office/drawing/2014/main" id="{69963443-A5C0-4A62-9B2C-926BA2B4D540}"/>
              </a:ext>
            </a:extLst>
          </p:cNvPr>
          <p:cNvCxnSpPr>
            <a:stCxn id="13" idx="2"/>
            <a:endCxn id="11" idx="7"/>
          </p:cNvCxnSpPr>
          <p:nvPr/>
        </p:nvCxnSpPr>
        <p:spPr>
          <a:xfrm flipH="1">
            <a:off x="9185376" y="4092565"/>
            <a:ext cx="557499" cy="383947"/>
          </a:xfrm>
          <a:prstGeom prst="line">
            <a:avLst/>
          </a:prstGeom>
        </p:spPr>
        <p:style>
          <a:lnRef idx="2">
            <a:schemeClr val="dk1"/>
          </a:lnRef>
          <a:fillRef idx="0">
            <a:schemeClr val="dk1"/>
          </a:fillRef>
          <a:effectRef idx="1">
            <a:schemeClr val="dk1"/>
          </a:effectRef>
          <a:fontRef idx="minor">
            <a:schemeClr val="tx1"/>
          </a:fontRef>
        </p:style>
      </p:cxnSp>
      <p:cxnSp>
        <p:nvCxnSpPr>
          <p:cNvPr id="9" name="Conector reto 21">
            <a:extLst>
              <a:ext uri="{FF2B5EF4-FFF2-40B4-BE49-F238E27FC236}">
                <a16:creationId xmlns="" xmlns:a16="http://schemas.microsoft.com/office/drawing/2014/main" id="{F114BFEE-F3BD-4C7E-B9BA-FD0D601798FF}"/>
              </a:ext>
            </a:extLst>
          </p:cNvPr>
          <p:cNvCxnSpPr>
            <a:stCxn id="5" idx="2"/>
            <a:endCxn id="11" idx="1"/>
          </p:cNvCxnSpPr>
          <p:nvPr/>
        </p:nvCxnSpPr>
        <p:spPr>
          <a:xfrm>
            <a:off x="7315200" y="4092565"/>
            <a:ext cx="605407" cy="383947"/>
          </a:xfrm>
          <a:prstGeom prst="line">
            <a:avLst/>
          </a:prstGeom>
        </p:spPr>
        <p:style>
          <a:lnRef idx="2">
            <a:schemeClr val="dk1"/>
          </a:lnRef>
          <a:fillRef idx="0">
            <a:schemeClr val="dk1"/>
          </a:fillRef>
          <a:effectRef idx="1">
            <a:schemeClr val="dk1"/>
          </a:effectRef>
          <a:fontRef idx="minor">
            <a:schemeClr val="tx1"/>
          </a:fontRef>
        </p:style>
      </p:cxnSp>
      <p:cxnSp>
        <p:nvCxnSpPr>
          <p:cNvPr id="10" name="Conector reto 25">
            <a:extLst>
              <a:ext uri="{FF2B5EF4-FFF2-40B4-BE49-F238E27FC236}">
                <a16:creationId xmlns="" xmlns:a16="http://schemas.microsoft.com/office/drawing/2014/main" id="{93DC60A4-CACF-4D8B-AC49-1E3402D6C8E3}"/>
              </a:ext>
            </a:extLst>
          </p:cNvPr>
          <p:cNvCxnSpPr>
            <a:stCxn id="11" idx="3"/>
            <a:endCxn id="6" idx="0"/>
          </p:cNvCxnSpPr>
          <p:nvPr/>
        </p:nvCxnSpPr>
        <p:spPr>
          <a:xfrm flipH="1">
            <a:off x="7315200" y="4853682"/>
            <a:ext cx="605407" cy="340504"/>
          </a:xfrm>
          <a:prstGeom prst="line">
            <a:avLst/>
          </a:prstGeom>
        </p:spPr>
        <p:style>
          <a:lnRef idx="2">
            <a:schemeClr val="dk1"/>
          </a:lnRef>
          <a:fillRef idx="0">
            <a:schemeClr val="dk1"/>
          </a:fillRef>
          <a:effectRef idx="1">
            <a:schemeClr val="dk1"/>
          </a:effectRef>
          <a:fontRef idx="minor">
            <a:schemeClr val="tx1"/>
          </a:fontRef>
        </p:style>
      </p:cxnSp>
      <p:sp>
        <p:nvSpPr>
          <p:cNvPr id="11" name="Elipse 27">
            <a:extLst>
              <a:ext uri="{FF2B5EF4-FFF2-40B4-BE49-F238E27FC236}">
                <a16:creationId xmlns="" xmlns:a16="http://schemas.microsoft.com/office/drawing/2014/main" id="{54D7D556-2459-4EB5-8F69-396F51CDB3C0}"/>
              </a:ext>
            </a:extLst>
          </p:cNvPr>
          <p:cNvSpPr/>
          <p:nvPr/>
        </p:nvSpPr>
        <p:spPr>
          <a:xfrm>
            <a:off x="7658665" y="4398397"/>
            <a:ext cx="1788653" cy="533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BR" dirty="0"/>
              <a:t>Hub / Switch</a:t>
            </a:r>
          </a:p>
        </p:txBody>
      </p:sp>
      <p:cxnSp>
        <p:nvCxnSpPr>
          <p:cNvPr id="12" name="Conector reto 30">
            <a:extLst>
              <a:ext uri="{FF2B5EF4-FFF2-40B4-BE49-F238E27FC236}">
                <a16:creationId xmlns="" xmlns:a16="http://schemas.microsoft.com/office/drawing/2014/main" id="{6E29DB19-9C14-40A4-BBFE-C3CACFD3E608}"/>
              </a:ext>
            </a:extLst>
          </p:cNvPr>
          <p:cNvCxnSpPr>
            <a:stCxn id="11" idx="5"/>
            <a:endCxn id="7" idx="0"/>
          </p:cNvCxnSpPr>
          <p:nvPr/>
        </p:nvCxnSpPr>
        <p:spPr>
          <a:xfrm>
            <a:off x="9185376" y="4853682"/>
            <a:ext cx="552419" cy="345584"/>
          </a:xfrm>
          <a:prstGeom prst="line">
            <a:avLst/>
          </a:prstGeom>
        </p:spPr>
        <p:style>
          <a:lnRef idx="2">
            <a:schemeClr val="dk1"/>
          </a:lnRef>
          <a:fillRef idx="0">
            <a:schemeClr val="dk1"/>
          </a:fillRef>
          <a:effectRef idx="1">
            <a:schemeClr val="dk1"/>
          </a:effectRef>
          <a:fontRef idx="minor">
            <a:schemeClr val="tx1"/>
          </a:fontRef>
        </p:style>
      </p:cxnSp>
      <p:sp>
        <p:nvSpPr>
          <p:cNvPr id="13" name="Retângulo 26">
            <a:extLst>
              <a:ext uri="{FF2B5EF4-FFF2-40B4-BE49-F238E27FC236}">
                <a16:creationId xmlns="" xmlns:a16="http://schemas.microsoft.com/office/drawing/2014/main" id="{449994C1-C2C5-4E7A-85BA-FE460161FE04}"/>
              </a:ext>
            </a:extLst>
          </p:cNvPr>
          <p:cNvSpPr/>
          <p:nvPr/>
        </p:nvSpPr>
        <p:spPr>
          <a:xfrm>
            <a:off x="9285675" y="3559165"/>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Node</a:t>
            </a:r>
          </a:p>
        </p:txBody>
      </p:sp>
      <p:sp>
        <p:nvSpPr>
          <p:cNvPr id="14" name="Retângulo 28">
            <a:extLst>
              <a:ext uri="{FF2B5EF4-FFF2-40B4-BE49-F238E27FC236}">
                <a16:creationId xmlns="" xmlns:a16="http://schemas.microsoft.com/office/drawing/2014/main" id="{29F66CEF-9441-4FA8-968C-05C031B7A3A3}"/>
              </a:ext>
            </a:extLst>
          </p:cNvPr>
          <p:cNvSpPr/>
          <p:nvPr/>
        </p:nvSpPr>
        <p:spPr>
          <a:xfrm>
            <a:off x="7329099" y="70084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Node</a:t>
            </a:r>
          </a:p>
        </p:txBody>
      </p:sp>
      <p:cxnSp>
        <p:nvCxnSpPr>
          <p:cNvPr id="15" name="Conector reto 29">
            <a:extLst>
              <a:ext uri="{FF2B5EF4-FFF2-40B4-BE49-F238E27FC236}">
                <a16:creationId xmlns="" xmlns:a16="http://schemas.microsoft.com/office/drawing/2014/main" id="{20C494BC-5D51-4F91-97C7-B5E07C273293}"/>
              </a:ext>
            </a:extLst>
          </p:cNvPr>
          <p:cNvCxnSpPr/>
          <p:nvPr/>
        </p:nvCxnSpPr>
        <p:spPr>
          <a:xfrm>
            <a:off x="6760139" y="1708129"/>
            <a:ext cx="3505200"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6" name="Conector reto 31">
            <a:extLst>
              <a:ext uri="{FF2B5EF4-FFF2-40B4-BE49-F238E27FC236}">
                <a16:creationId xmlns="" xmlns:a16="http://schemas.microsoft.com/office/drawing/2014/main" id="{8990B8C7-1035-4AD4-ADC8-A6948DC0B543}"/>
              </a:ext>
            </a:extLst>
          </p:cNvPr>
          <p:cNvCxnSpPr/>
          <p:nvPr/>
        </p:nvCxnSpPr>
        <p:spPr>
          <a:xfrm>
            <a:off x="7779878" y="1234240"/>
            <a:ext cx="0" cy="473889"/>
          </a:xfrm>
          <a:prstGeom prst="line">
            <a:avLst/>
          </a:prstGeom>
        </p:spPr>
        <p:style>
          <a:lnRef idx="2">
            <a:schemeClr val="dk1"/>
          </a:lnRef>
          <a:fillRef idx="0">
            <a:schemeClr val="dk1"/>
          </a:fillRef>
          <a:effectRef idx="1">
            <a:schemeClr val="dk1"/>
          </a:effectRef>
          <a:fontRef idx="minor">
            <a:schemeClr val="tx1"/>
          </a:fontRef>
        </p:style>
      </p:cxnSp>
      <p:sp>
        <p:nvSpPr>
          <p:cNvPr id="17" name="Retângulo 34">
            <a:extLst>
              <a:ext uri="{FF2B5EF4-FFF2-40B4-BE49-F238E27FC236}">
                <a16:creationId xmlns="" xmlns:a16="http://schemas.microsoft.com/office/drawing/2014/main" id="{0D016C6F-2922-464E-8C19-696385A1B8E8}"/>
              </a:ext>
            </a:extLst>
          </p:cNvPr>
          <p:cNvSpPr/>
          <p:nvPr/>
        </p:nvSpPr>
        <p:spPr>
          <a:xfrm>
            <a:off x="8858108" y="70084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Node</a:t>
            </a:r>
          </a:p>
        </p:txBody>
      </p:sp>
      <p:cxnSp>
        <p:nvCxnSpPr>
          <p:cNvPr id="18" name="Conector reto 35">
            <a:extLst>
              <a:ext uri="{FF2B5EF4-FFF2-40B4-BE49-F238E27FC236}">
                <a16:creationId xmlns="" xmlns:a16="http://schemas.microsoft.com/office/drawing/2014/main" id="{BEA1B617-4002-4533-B2AD-21851AEB8268}"/>
              </a:ext>
            </a:extLst>
          </p:cNvPr>
          <p:cNvCxnSpPr/>
          <p:nvPr/>
        </p:nvCxnSpPr>
        <p:spPr>
          <a:xfrm>
            <a:off x="9308887" y="1234240"/>
            <a:ext cx="0" cy="473889"/>
          </a:xfrm>
          <a:prstGeom prst="line">
            <a:avLst/>
          </a:prstGeom>
        </p:spPr>
        <p:style>
          <a:lnRef idx="2">
            <a:schemeClr val="dk1"/>
          </a:lnRef>
          <a:fillRef idx="0">
            <a:schemeClr val="dk1"/>
          </a:fillRef>
          <a:effectRef idx="1">
            <a:schemeClr val="dk1"/>
          </a:effectRef>
          <a:fontRef idx="minor">
            <a:schemeClr val="tx1"/>
          </a:fontRef>
        </p:style>
      </p:cxnSp>
      <p:sp>
        <p:nvSpPr>
          <p:cNvPr id="19" name="Retângulo 36">
            <a:extLst>
              <a:ext uri="{FF2B5EF4-FFF2-40B4-BE49-F238E27FC236}">
                <a16:creationId xmlns="" xmlns:a16="http://schemas.microsoft.com/office/drawing/2014/main" id="{2E56BBC8-5724-427B-B7F1-ADADC32582CA}"/>
              </a:ext>
            </a:extLst>
          </p:cNvPr>
          <p:cNvSpPr/>
          <p:nvPr/>
        </p:nvSpPr>
        <p:spPr>
          <a:xfrm>
            <a:off x="6855318" y="216896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Node</a:t>
            </a:r>
          </a:p>
        </p:txBody>
      </p:sp>
      <p:cxnSp>
        <p:nvCxnSpPr>
          <p:cNvPr id="20" name="Conector reto 37">
            <a:extLst>
              <a:ext uri="{FF2B5EF4-FFF2-40B4-BE49-F238E27FC236}">
                <a16:creationId xmlns="" xmlns:a16="http://schemas.microsoft.com/office/drawing/2014/main" id="{306465DA-4EA2-491D-8AB3-C0CE26225711}"/>
              </a:ext>
            </a:extLst>
          </p:cNvPr>
          <p:cNvCxnSpPr/>
          <p:nvPr/>
        </p:nvCxnSpPr>
        <p:spPr>
          <a:xfrm>
            <a:off x="7290857" y="1694534"/>
            <a:ext cx="0" cy="473889"/>
          </a:xfrm>
          <a:prstGeom prst="line">
            <a:avLst/>
          </a:prstGeom>
        </p:spPr>
        <p:style>
          <a:lnRef idx="2">
            <a:schemeClr val="dk1"/>
          </a:lnRef>
          <a:fillRef idx="0">
            <a:schemeClr val="dk1"/>
          </a:fillRef>
          <a:effectRef idx="1">
            <a:schemeClr val="dk1"/>
          </a:effectRef>
          <a:fontRef idx="minor">
            <a:schemeClr val="tx1"/>
          </a:fontRef>
        </p:style>
      </p:cxnSp>
      <p:sp>
        <p:nvSpPr>
          <p:cNvPr id="21" name="Retângulo 38">
            <a:extLst>
              <a:ext uri="{FF2B5EF4-FFF2-40B4-BE49-F238E27FC236}">
                <a16:creationId xmlns="" xmlns:a16="http://schemas.microsoft.com/office/drawing/2014/main" id="{B8826B46-8C9E-43A9-AA01-C736F184E43A}"/>
              </a:ext>
            </a:extLst>
          </p:cNvPr>
          <p:cNvSpPr/>
          <p:nvPr/>
        </p:nvSpPr>
        <p:spPr>
          <a:xfrm>
            <a:off x="8045379" y="216896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Node</a:t>
            </a:r>
          </a:p>
        </p:txBody>
      </p:sp>
      <p:cxnSp>
        <p:nvCxnSpPr>
          <p:cNvPr id="22" name="Conector reto 39">
            <a:extLst>
              <a:ext uri="{FF2B5EF4-FFF2-40B4-BE49-F238E27FC236}">
                <a16:creationId xmlns="" xmlns:a16="http://schemas.microsoft.com/office/drawing/2014/main" id="{45421D9A-CB76-4470-A129-C5181B387381}"/>
              </a:ext>
            </a:extLst>
          </p:cNvPr>
          <p:cNvCxnSpPr/>
          <p:nvPr/>
        </p:nvCxnSpPr>
        <p:spPr>
          <a:xfrm>
            <a:off x="8480918" y="1694534"/>
            <a:ext cx="0" cy="473889"/>
          </a:xfrm>
          <a:prstGeom prst="line">
            <a:avLst/>
          </a:prstGeom>
        </p:spPr>
        <p:style>
          <a:lnRef idx="2">
            <a:schemeClr val="dk1"/>
          </a:lnRef>
          <a:fillRef idx="0">
            <a:schemeClr val="dk1"/>
          </a:fillRef>
          <a:effectRef idx="1">
            <a:schemeClr val="dk1"/>
          </a:effectRef>
          <a:fontRef idx="minor">
            <a:schemeClr val="tx1"/>
          </a:fontRef>
        </p:style>
      </p:cxnSp>
      <p:sp>
        <p:nvSpPr>
          <p:cNvPr id="23" name="Retângulo 40">
            <a:extLst>
              <a:ext uri="{FF2B5EF4-FFF2-40B4-BE49-F238E27FC236}">
                <a16:creationId xmlns="" xmlns:a16="http://schemas.microsoft.com/office/drawing/2014/main" id="{E83ACC6B-24AC-492F-9E19-416ECB6A4905}"/>
              </a:ext>
            </a:extLst>
          </p:cNvPr>
          <p:cNvSpPr/>
          <p:nvPr/>
        </p:nvSpPr>
        <p:spPr>
          <a:xfrm>
            <a:off x="9308887" y="216896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Node</a:t>
            </a:r>
          </a:p>
        </p:txBody>
      </p:sp>
      <p:cxnSp>
        <p:nvCxnSpPr>
          <p:cNvPr id="24" name="Conector reto 42">
            <a:extLst>
              <a:ext uri="{FF2B5EF4-FFF2-40B4-BE49-F238E27FC236}">
                <a16:creationId xmlns="" xmlns:a16="http://schemas.microsoft.com/office/drawing/2014/main" id="{6C202654-501F-48C8-9710-AC566BF8C9AD}"/>
              </a:ext>
            </a:extLst>
          </p:cNvPr>
          <p:cNvCxnSpPr/>
          <p:nvPr/>
        </p:nvCxnSpPr>
        <p:spPr>
          <a:xfrm>
            <a:off x="9744426" y="1694534"/>
            <a:ext cx="0" cy="473889"/>
          </a:xfrm>
          <a:prstGeom prst="line">
            <a:avLst/>
          </a:prstGeom>
        </p:spPr>
        <p:style>
          <a:lnRef idx="2">
            <a:schemeClr val="dk1"/>
          </a:lnRef>
          <a:fillRef idx="0">
            <a:schemeClr val="dk1"/>
          </a:fillRef>
          <a:effectRef idx="1">
            <a:schemeClr val="dk1"/>
          </a:effectRef>
          <a:fontRef idx="minor">
            <a:schemeClr val="tx1"/>
          </a:fontRef>
        </p:style>
      </p:cxnSp>
      <p:sp>
        <p:nvSpPr>
          <p:cNvPr id="25" name="Content Placeholder 3">
            <a:extLst>
              <a:ext uri="{FF2B5EF4-FFF2-40B4-BE49-F238E27FC236}">
                <a16:creationId xmlns="" xmlns:a16="http://schemas.microsoft.com/office/drawing/2014/main" id="{643F4FD2-E4B4-449C-AE8E-066B3B51DD4E}"/>
              </a:ext>
            </a:extLst>
          </p:cNvPr>
          <p:cNvSpPr txBox="1">
            <a:spLocks/>
          </p:cNvSpPr>
          <p:nvPr/>
        </p:nvSpPr>
        <p:spPr>
          <a:xfrm>
            <a:off x="10439400" y="1526827"/>
            <a:ext cx="875737" cy="335413"/>
          </a:xfrm>
          <a:prstGeom prst="rect">
            <a:avLst/>
          </a:prstGeom>
          <a:ln>
            <a:noFill/>
          </a:ln>
        </p:spPr>
        <p:txBody>
          <a:bodyPr vert="horz" wrap="square" lIns="0" tIns="0" rIns="0" bIns="0" rtlCol="0">
            <a:spAutoFit/>
          </a:bodyPr>
          <a:lstStyle>
            <a:lvl1pPr marL="177800" indent="-177800" algn="l" defTabSz="914400" rtl="0" eaLnBrk="1" latinLnBrk="0" hangingPunct="1">
              <a:lnSpc>
                <a:spcPct val="120000"/>
              </a:lnSpc>
              <a:spcBef>
                <a:spcPts val="0"/>
              </a:spcBef>
              <a:spcAft>
                <a:spcPts val="1800"/>
              </a:spcAft>
              <a:buClr>
                <a:schemeClr val="tx2"/>
              </a:buClr>
              <a:buFont typeface="Wingdings" panose="05000000000000000000" pitchFamily="2" charset="2"/>
              <a:buChar char="§"/>
              <a:tabLst>
                <a:tab pos="7177088" algn="r"/>
              </a:tabLst>
              <a:defRPr kumimoji="1" sz="2000" b="1" kern="1200">
                <a:solidFill>
                  <a:schemeClr val="tx1"/>
                </a:solidFill>
                <a:latin typeface="+mn-lt"/>
                <a:ea typeface="+mn-ea"/>
                <a:cs typeface="+mn-cs"/>
              </a:defRPr>
            </a:lvl1pPr>
            <a:lvl2pPr marL="1778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2pPr>
            <a:lvl3pPr marL="3556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3pPr>
            <a:lvl4pPr marL="539750" indent="-184150"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4pPr>
            <a:lvl5pPr marL="719138" indent="-179388"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lvl="2" indent="0">
              <a:buFont typeface="Wingdings" panose="05000000000000000000" pitchFamily="2" charset="2"/>
              <a:buNone/>
            </a:pPr>
            <a:r>
              <a:rPr lang="en-US" sz="2000" dirty="0"/>
              <a:t>Bus</a:t>
            </a:r>
            <a:endParaRPr lang="pt-BR" sz="2000" dirty="0"/>
          </a:p>
        </p:txBody>
      </p:sp>
      <p:sp>
        <p:nvSpPr>
          <p:cNvPr id="26" name="Content Placeholder 3">
            <a:extLst>
              <a:ext uri="{FF2B5EF4-FFF2-40B4-BE49-F238E27FC236}">
                <a16:creationId xmlns="" xmlns:a16="http://schemas.microsoft.com/office/drawing/2014/main" id="{738B7B96-1D08-4218-9612-6ABD09F9D9F0}"/>
              </a:ext>
            </a:extLst>
          </p:cNvPr>
          <p:cNvSpPr txBox="1">
            <a:spLocks/>
          </p:cNvSpPr>
          <p:nvPr/>
        </p:nvSpPr>
        <p:spPr>
          <a:xfrm>
            <a:off x="10439399" y="4518269"/>
            <a:ext cx="875737" cy="335413"/>
          </a:xfrm>
          <a:prstGeom prst="rect">
            <a:avLst/>
          </a:prstGeom>
          <a:ln>
            <a:noFill/>
          </a:ln>
        </p:spPr>
        <p:txBody>
          <a:bodyPr vert="horz" wrap="square" lIns="0" tIns="0" rIns="0" bIns="0" rtlCol="0">
            <a:spAutoFit/>
          </a:bodyPr>
          <a:lstStyle>
            <a:lvl1pPr marL="177800" indent="-177800" algn="l" defTabSz="914400" rtl="0" eaLnBrk="1" latinLnBrk="0" hangingPunct="1">
              <a:lnSpc>
                <a:spcPct val="120000"/>
              </a:lnSpc>
              <a:spcBef>
                <a:spcPts val="0"/>
              </a:spcBef>
              <a:spcAft>
                <a:spcPts val="1800"/>
              </a:spcAft>
              <a:buClr>
                <a:schemeClr val="tx2"/>
              </a:buClr>
              <a:buFont typeface="Wingdings" panose="05000000000000000000" pitchFamily="2" charset="2"/>
              <a:buChar char="§"/>
              <a:tabLst>
                <a:tab pos="7177088" algn="r"/>
              </a:tabLst>
              <a:defRPr kumimoji="1" sz="2000" b="1" kern="1200">
                <a:solidFill>
                  <a:schemeClr val="tx1"/>
                </a:solidFill>
                <a:latin typeface="+mn-lt"/>
                <a:ea typeface="+mn-ea"/>
                <a:cs typeface="+mn-cs"/>
              </a:defRPr>
            </a:lvl1pPr>
            <a:lvl2pPr marL="1778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2pPr>
            <a:lvl3pPr marL="3556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3pPr>
            <a:lvl4pPr marL="539750" indent="-184150"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4pPr>
            <a:lvl5pPr marL="719138" indent="-179388"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lvl="2" indent="0">
              <a:buFont typeface="Wingdings" panose="05000000000000000000" pitchFamily="2" charset="2"/>
              <a:buNone/>
            </a:pPr>
            <a:r>
              <a:rPr lang="en-US" sz="2000" dirty="0"/>
              <a:t>Star</a:t>
            </a:r>
            <a:endParaRPr lang="pt-BR" sz="2000" dirty="0"/>
          </a:p>
        </p:txBody>
      </p:sp>
      <p:sp>
        <p:nvSpPr>
          <p:cNvPr id="27" name="TextBox 26">
            <a:extLst>
              <a:ext uri="{FF2B5EF4-FFF2-40B4-BE49-F238E27FC236}">
                <a16:creationId xmlns="" xmlns:a16="http://schemas.microsoft.com/office/drawing/2014/main" id="{9C777443-E734-4AF0-905B-F0F4B4E1520C}"/>
              </a:ext>
            </a:extLst>
          </p:cNvPr>
          <p:cNvSpPr txBox="1"/>
          <p:nvPr/>
        </p:nvSpPr>
        <p:spPr>
          <a:xfrm>
            <a:off x="10344472" y="5940685"/>
            <a:ext cx="1428340" cy="307777"/>
          </a:xfrm>
          <a:prstGeom prst="rect">
            <a:avLst/>
          </a:prstGeom>
          <a:noFill/>
        </p:spPr>
        <p:txBody>
          <a:bodyPr wrap="none" rtlCol="0">
            <a:spAutoFit/>
          </a:bodyPr>
          <a:lstStyle/>
          <a:p>
            <a:r>
              <a:rPr lang="en-US" sz="1400" dirty="0"/>
              <a:t>source: Authors</a:t>
            </a:r>
            <a:endParaRPr lang="pt-BR" sz="1400" dirty="0"/>
          </a:p>
        </p:txBody>
      </p:sp>
    </p:spTree>
    <p:extLst>
      <p:ext uri="{BB962C8B-B14F-4D97-AF65-F5344CB8AC3E}">
        <p14:creationId xmlns:p14="http://schemas.microsoft.com/office/powerpoint/2010/main" val="1639674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4. Adaptation Layer</a:t>
            </a:r>
            <a:endParaRPr kumimoji="1" lang="en-US" dirty="0"/>
          </a:p>
        </p:txBody>
      </p:sp>
      <p:sp>
        <p:nvSpPr>
          <p:cNvPr id="4" name="コンテンツ プレースホルダー 3"/>
          <p:cNvSpPr>
            <a:spLocks noGrp="1"/>
          </p:cNvSpPr>
          <p:nvPr>
            <p:ph idx="1"/>
          </p:nvPr>
        </p:nvSpPr>
        <p:spPr>
          <a:xfrm>
            <a:off x="468000" y="1424991"/>
            <a:ext cx="11100608" cy="2847446"/>
          </a:xfrm>
        </p:spPr>
        <p:txBody>
          <a:bodyPr/>
          <a:lstStyle/>
          <a:p>
            <a:pPr lvl="1">
              <a:lnSpc>
                <a:spcPct val="150000"/>
              </a:lnSpc>
            </a:pPr>
            <a:r>
              <a:rPr lang="en-US" dirty="0"/>
              <a:t>An Adaptation Layer (or Wrapper) is a means of providing a common interface for different device drivers.</a:t>
            </a:r>
          </a:p>
          <a:p>
            <a:pPr marL="0" lvl="1" indent="0">
              <a:lnSpc>
                <a:spcPct val="150000"/>
              </a:lnSpc>
              <a:buNone/>
            </a:pPr>
            <a:endParaRPr lang="en-US" dirty="0"/>
          </a:p>
          <a:p>
            <a:pPr lvl="1">
              <a:lnSpc>
                <a:spcPct val="150000"/>
              </a:lnSpc>
            </a:pPr>
            <a:r>
              <a:rPr lang="en-US" dirty="0"/>
              <a:t>If a HAL is not carefully designed, or if device drivers from different vendors are integrated in the same solution, then the software interface to the upper level may not be regular, meaning that different devices have access functions with different signatures. Such a scenario poses severe difficulties for portability and changes.</a:t>
            </a:r>
          </a:p>
          <a:p>
            <a:pPr lvl="1">
              <a:lnSpc>
                <a:spcPct val="150000"/>
              </a:lnSpc>
            </a:pPr>
            <a:r>
              <a:rPr lang="en-US" dirty="0"/>
              <a:t>The adaptation layer is a simple translation layer aiming at converting the non-standard interface to a standardized one. Such a translation can often be done at compile time, hence, not imposing any runtime penalty. </a:t>
            </a:r>
          </a:p>
        </p:txBody>
      </p:sp>
    </p:spTree>
    <p:extLst>
      <p:ext uri="{BB962C8B-B14F-4D97-AF65-F5344CB8AC3E}">
        <p14:creationId xmlns:p14="http://schemas.microsoft.com/office/powerpoint/2010/main" val="2737135167"/>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Ethernet Connection Infrastructure</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244624" cy="4735142"/>
          </a:xfrm>
        </p:spPr>
        <p:txBody>
          <a:bodyPr/>
          <a:lstStyle/>
          <a:p>
            <a:pPr>
              <a:lnSpc>
                <a:spcPct val="150000"/>
              </a:lnSpc>
            </a:pPr>
            <a:r>
              <a:rPr lang="en-US" dirty="0"/>
              <a:t>A Hub acts as a </a:t>
            </a:r>
            <a:r>
              <a:rPr lang="en-US" b="1" dirty="0"/>
              <a:t>repeater</a:t>
            </a:r>
            <a:r>
              <a:rPr lang="en-US" dirty="0"/>
              <a:t>:</a:t>
            </a:r>
          </a:p>
          <a:p>
            <a:pPr lvl="1">
              <a:lnSpc>
                <a:spcPct val="150000"/>
              </a:lnSpc>
            </a:pPr>
            <a:r>
              <a:rPr lang="en-US" dirty="0"/>
              <a:t>Data received by the hub from an Ethernet node is sent to all other Ethernet nodes connected to the hub.</a:t>
            </a:r>
          </a:p>
          <a:p>
            <a:pPr lvl="1">
              <a:lnSpc>
                <a:spcPct val="150000"/>
              </a:lnSpc>
            </a:pPr>
            <a:r>
              <a:rPr lang="en-US" dirty="0"/>
              <a:t>Therefore, multiple simultaneous transmissions are mixed and equally propagated to all connected nodes </a:t>
            </a:r>
            <a:r>
              <a:rPr lang="en-US" dirty="0">
                <a:sym typeface="Wingdings" panose="05000000000000000000" pitchFamily="2" charset="2"/>
              </a:rPr>
              <a:t></a:t>
            </a:r>
            <a:r>
              <a:rPr lang="en-US" dirty="0"/>
              <a:t> possibility of collisions.</a:t>
            </a:r>
          </a:p>
          <a:p>
            <a:pPr>
              <a:lnSpc>
                <a:spcPct val="150000"/>
              </a:lnSpc>
            </a:pPr>
            <a:r>
              <a:rPr lang="en-US" dirty="0"/>
              <a:t>A Switch acts as a </a:t>
            </a:r>
            <a:r>
              <a:rPr lang="en-US" b="1" dirty="0"/>
              <a:t>filtered repeater</a:t>
            </a:r>
            <a:r>
              <a:rPr lang="en-US" dirty="0"/>
              <a:t>:</a:t>
            </a:r>
          </a:p>
          <a:p>
            <a:pPr>
              <a:lnSpc>
                <a:spcPct val="150000"/>
              </a:lnSpc>
            </a:pPr>
            <a:r>
              <a:rPr lang="en-US" dirty="0"/>
              <a:t>Destination address of every transmitted Ethernet packet (frame) is checked by the switch.</a:t>
            </a:r>
          </a:p>
          <a:p>
            <a:pPr lvl="1">
              <a:lnSpc>
                <a:spcPct val="150000"/>
              </a:lnSpc>
            </a:pPr>
            <a:r>
              <a:rPr lang="en-US" dirty="0"/>
              <a:t>The frame is forwarded only to the corresponding Ethernet node.</a:t>
            </a:r>
          </a:p>
          <a:p>
            <a:pPr lvl="1">
              <a:lnSpc>
                <a:spcPct val="150000"/>
              </a:lnSpc>
            </a:pPr>
            <a:r>
              <a:rPr lang="en-US" dirty="0"/>
              <a:t>This allows multiple simultaneous transmissions to succeed, provided that the pair of source-destination nodes for each of the transmissions is different.</a:t>
            </a:r>
          </a:p>
          <a:p>
            <a:pPr lvl="1">
              <a:lnSpc>
                <a:spcPct val="150000"/>
              </a:lnSpc>
            </a:pPr>
            <a:r>
              <a:rPr lang="en-US" dirty="0"/>
              <a:t>Packet collisions are avoided, as the switch is able to enqueue and serialize multiple frames addressed to the same destination node.</a:t>
            </a:r>
          </a:p>
        </p:txBody>
      </p:sp>
    </p:spTree>
    <p:extLst>
      <p:ext uri="{BB962C8B-B14F-4D97-AF65-F5344CB8AC3E}">
        <p14:creationId xmlns:p14="http://schemas.microsoft.com/office/powerpoint/2010/main" val="3397597782"/>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Ethernet Collision management</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4835912" cy="5473806"/>
          </a:xfrm>
        </p:spPr>
        <p:txBody>
          <a:bodyPr/>
          <a:lstStyle/>
          <a:p>
            <a:pPr>
              <a:lnSpc>
                <a:spcPct val="100000"/>
              </a:lnSpc>
            </a:pPr>
            <a:r>
              <a:rPr lang="en-US" dirty="0"/>
              <a:t>Because multiple Ethernet nodes share a logical bus, it is possible that more than one node try to transmit at the same time </a:t>
            </a:r>
            <a:r>
              <a:rPr lang="en-US" dirty="0">
                <a:sym typeface="Wingdings" panose="05000000000000000000" pitchFamily="2" charset="2"/>
              </a:rPr>
              <a:t></a:t>
            </a:r>
            <a:r>
              <a:rPr lang="en-US" dirty="0"/>
              <a:t> collision.</a:t>
            </a:r>
          </a:p>
          <a:p>
            <a:pPr>
              <a:lnSpc>
                <a:spcPct val="100000"/>
              </a:lnSpc>
            </a:pPr>
            <a:r>
              <a:rPr lang="en-US" dirty="0"/>
              <a:t>To manage collisions, Ethernet uses the </a:t>
            </a:r>
            <a:r>
              <a:rPr lang="en-US" b="1" dirty="0"/>
              <a:t>Carrier Sense Multiple Access / Collision Detection (CSMA/CD) </a:t>
            </a:r>
            <a:r>
              <a:rPr lang="en-US" dirty="0"/>
              <a:t>protocol.</a:t>
            </a:r>
          </a:p>
          <a:p>
            <a:pPr lvl="1">
              <a:lnSpc>
                <a:spcPct val="100000"/>
              </a:lnSpc>
            </a:pPr>
            <a:r>
              <a:rPr lang="en-US" dirty="0"/>
              <a:t>The sender node starts transmitting a packet (frame) and uses carrier-sensing to detect if other nodes are trying to transmit at the same time.</a:t>
            </a:r>
          </a:p>
          <a:p>
            <a:pPr lvl="1">
              <a:lnSpc>
                <a:spcPct val="100000"/>
              </a:lnSpc>
            </a:pPr>
            <a:r>
              <a:rPr lang="en-US" dirty="0"/>
              <a:t>While no collision is detected, the sender node keeps on sending the frame bits until the end.</a:t>
            </a:r>
          </a:p>
          <a:p>
            <a:pPr lvl="1">
              <a:lnSpc>
                <a:spcPct val="100000"/>
              </a:lnSpc>
            </a:pPr>
            <a:r>
              <a:rPr lang="en-US" dirty="0"/>
              <a:t>If a collision is detected, a jam signal is sent to warn the other nodes about the collision, a retransmission counter is incremented, and the frame transmission is restarted after a random amount of time.</a:t>
            </a:r>
          </a:p>
          <a:p>
            <a:pPr lvl="1">
              <a:lnSpc>
                <a:spcPct val="100000"/>
              </a:lnSpc>
            </a:pPr>
            <a:r>
              <a:rPr lang="en-US" dirty="0"/>
              <a:t>If the retransmission counter reaches the maximum number of attempts, the transmission is aborted.</a:t>
            </a:r>
          </a:p>
          <a:p>
            <a:pPr>
              <a:lnSpc>
                <a:spcPct val="100000"/>
              </a:lnSpc>
            </a:pPr>
            <a:endParaRPr lang="en-US" dirty="0"/>
          </a:p>
          <a:p>
            <a:pPr>
              <a:lnSpc>
                <a:spcPct val="150000"/>
              </a:lnSpc>
            </a:pPr>
            <a:endParaRPr lang="en-US" dirty="0"/>
          </a:p>
        </p:txBody>
      </p:sp>
      <p:pic>
        <p:nvPicPr>
          <p:cNvPr id="5" name="Picture 2" descr="File:CSMACD-Algorithm.svg">
            <a:extLst>
              <a:ext uri="{FF2B5EF4-FFF2-40B4-BE49-F238E27FC236}">
                <a16:creationId xmlns="" xmlns:a16="http://schemas.microsoft.com/office/drawing/2014/main" id="{0DC340A5-E76A-41AC-879C-34C077C3F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8423" y="2420888"/>
            <a:ext cx="6045577" cy="30454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6">
            <a:extLst>
              <a:ext uri="{FF2B5EF4-FFF2-40B4-BE49-F238E27FC236}">
                <a16:creationId xmlns="" xmlns:a16="http://schemas.microsoft.com/office/drawing/2014/main" id="{405F606E-D1A6-4DCD-9F03-B63F7DEC9366}"/>
              </a:ext>
            </a:extLst>
          </p:cNvPr>
          <p:cNvSpPr txBox="1"/>
          <p:nvPr/>
        </p:nvSpPr>
        <p:spPr>
          <a:xfrm>
            <a:off x="5927304" y="5833730"/>
            <a:ext cx="6264696" cy="523220"/>
          </a:xfrm>
          <a:prstGeom prst="rect">
            <a:avLst/>
          </a:prstGeom>
          <a:noFill/>
        </p:spPr>
        <p:txBody>
          <a:bodyPr wrap="square" rtlCol="0">
            <a:spAutoFit/>
          </a:bodyPr>
          <a:lstStyle/>
          <a:p>
            <a:r>
              <a:rPr lang="en-US" sz="1400" dirty="0"/>
              <a:t>Source</a:t>
            </a:r>
            <a:r>
              <a:rPr lang="pt-BR" sz="1400" dirty="0"/>
              <a:t>: https://upload.wikimedia.org/wikipedia/commons/3/37/CSMACD-Algorithm.svg</a:t>
            </a:r>
            <a:endParaRPr lang="pt-BR" sz="1400" dirty="0">
              <a:solidFill>
                <a:srgbClr val="FF0000"/>
              </a:solidFill>
            </a:endParaRPr>
          </a:p>
        </p:txBody>
      </p:sp>
    </p:spTree>
    <p:extLst>
      <p:ext uri="{BB962C8B-B14F-4D97-AF65-F5344CB8AC3E}">
        <p14:creationId xmlns:p14="http://schemas.microsoft.com/office/powerpoint/2010/main" val="3009007603"/>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Ethernet Packet</a:t>
            </a:r>
            <a:endParaRPr lang="pt-BR" dirty="0"/>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244624" cy="2108782"/>
          </a:xfrm>
        </p:spPr>
        <p:txBody>
          <a:bodyPr/>
          <a:lstStyle/>
          <a:p>
            <a:pPr>
              <a:lnSpc>
                <a:spcPct val="150000"/>
              </a:lnSpc>
            </a:pPr>
            <a:r>
              <a:rPr lang="en-US" dirty="0"/>
              <a:t>An Ethernet frame encapsulates the data packet.</a:t>
            </a:r>
          </a:p>
          <a:p>
            <a:pPr>
              <a:lnSpc>
                <a:spcPct val="150000"/>
              </a:lnSpc>
            </a:pPr>
            <a:r>
              <a:rPr lang="en-US" dirty="0"/>
              <a:t>The frame includes addressing information (MAC) and error detection features.</a:t>
            </a:r>
          </a:p>
          <a:p>
            <a:pPr lvl="1">
              <a:lnSpc>
                <a:spcPct val="150000"/>
              </a:lnSpc>
            </a:pPr>
            <a:r>
              <a:rPr lang="en-US" dirty="0"/>
              <a:t>CRC checking is performed over all fields (except Preamble and SFD) and compared to FCS.</a:t>
            </a:r>
          </a:p>
          <a:p>
            <a:pPr>
              <a:lnSpc>
                <a:spcPct val="150000"/>
              </a:lnSpc>
            </a:pPr>
            <a:r>
              <a:rPr lang="en-US" i="1" dirty="0" err="1"/>
              <a:t>Dest</a:t>
            </a:r>
            <a:r>
              <a:rPr lang="en-US" i="1" dirty="0"/>
              <a:t> </a:t>
            </a:r>
            <a:r>
              <a:rPr lang="en-US" i="1" dirty="0" err="1"/>
              <a:t>addr</a:t>
            </a:r>
            <a:r>
              <a:rPr lang="en-US" i="1" dirty="0"/>
              <a:t> </a:t>
            </a:r>
            <a:r>
              <a:rPr lang="en-US" dirty="0"/>
              <a:t>defines special values for broadcast (all nodes receive and process the packet) and multicast (a group of nodes receives and processes the packet).</a:t>
            </a:r>
          </a:p>
        </p:txBody>
      </p:sp>
      <p:graphicFrame>
        <p:nvGraphicFramePr>
          <p:cNvPr id="5" name="Tabela 1">
            <a:extLst>
              <a:ext uri="{FF2B5EF4-FFF2-40B4-BE49-F238E27FC236}">
                <a16:creationId xmlns="" xmlns:a16="http://schemas.microsoft.com/office/drawing/2014/main" id="{15AA45B9-CB36-4F0D-A0CB-D20301B24DA1}"/>
              </a:ext>
            </a:extLst>
          </p:cNvPr>
          <p:cNvGraphicFramePr>
            <a:graphicFrameLocks noGrp="1"/>
          </p:cNvGraphicFramePr>
          <p:nvPr>
            <p:extLst>
              <p:ext uri="{D42A27DB-BD31-4B8C-83A1-F6EECF244321}">
                <p14:modId xmlns:p14="http://schemas.microsoft.com/office/powerpoint/2010/main" val="1958623862"/>
              </p:ext>
            </p:extLst>
          </p:nvPr>
        </p:nvGraphicFramePr>
        <p:xfrm>
          <a:off x="941231" y="4005064"/>
          <a:ext cx="10309538" cy="1285240"/>
        </p:xfrm>
        <a:graphic>
          <a:graphicData uri="http://schemas.openxmlformats.org/drawingml/2006/table">
            <a:tbl>
              <a:tblPr firstRow="1" bandRow="1">
                <a:tableStyleId>{5C22544A-7EE6-4342-B048-85BDC9FD1C3A}</a:tableStyleId>
              </a:tblPr>
              <a:tblGrid>
                <a:gridCol w="812568">
                  <a:extLst>
                    <a:ext uri="{9D8B030D-6E8A-4147-A177-3AD203B41FA5}">
                      <a16:colId xmlns="" xmlns:a16="http://schemas.microsoft.com/office/drawing/2014/main" val="20000"/>
                    </a:ext>
                  </a:extLst>
                </a:gridCol>
                <a:gridCol w="1419768">
                  <a:extLst>
                    <a:ext uri="{9D8B030D-6E8A-4147-A177-3AD203B41FA5}">
                      <a16:colId xmlns="" xmlns:a16="http://schemas.microsoft.com/office/drawing/2014/main" val="20001"/>
                    </a:ext>
                  </a:extLst>
                </a:gridCol>
                <a:gridCol w="1577664">
                  <a:extLst>
                    <a:ext uri="{9D8B030D-6E8A-4147-A177-3AD203B41FA5}">
                      <a16:colId xmlns="" xmlns:a16="http://schemas.microsoft.com/office/drawing/2014/main" val="20002"/>
                    </a:ext>
                  </a:extLst>
                </a:gridCol>
                <a:gridCol w="1143000">
                  <a:extLst>
                    <a:ext uri="{9D8B030D-6E8A-4147-A177-3AD203B41FA5}">
                      <a16:colId xmlns="" xmlns:a16="http://schemas.microsoft.com/office/drawing/2014/main" val="20003"/>
                    </a:ext>
                  </a:extLst>
                </a:gridCol>
                <a:gridCol w="1089336">
                  <a:extLst>
                    <a:ext uri="{9D8B030D-6E8A-4147-A177-3AD203B41FA5}">
                      <a16:colId xmlns="" xmlns:a16="http://schemas.microsoft.com/office/drawing/2014/main" val="20004"/>
                    </a:ext>
                  </a:extLst>
                </a:gridCol>
                <a:gridCol w="990600">
                  <a:extLst>
                    <a:ext uri="{9D8B030D-6E8A-4147-A177-3AD203B41FA5}">
                      <a16:colId xmlns="" xmlns:a16="http://schemas.microsoft.com/office/drawing/2014/main" val="20005"/>
                    </a:ext>
                  </a:extLst>
                </a:gridCol>
                <a:gridCol w="1806264">
                  <a:extLst>
                    <a:ext uri="{9D8B030D-6E8A-4147-A177-3AD203B41FA5}">
                      <a16:colId xmlns="" xmlns:a16="http://schemas.microsoft.com/office/drawing/2014/main" val="20006"/>
                    </a:ext>
                  </a:extLst>
                </a:gridCol>
                <a:gridCol w="1470338">
                  <a:extLst>
                    <a:ext uri="{9D8B030D-6E8A-4147-A177-3AD203B41FA5}">
                      <a16:colId xmlns="" xmlns:a16="http://schemas.microsoft.com/office/drawing/2014/main" val="20007"/>
                    </a:ext>
                  </a:extLst>
                </a:gridCol>
              </a:tblGrid>
              <a:tr h="137160">
                <a:tc>
                  <a:txBody>
                    <a:bodyPr/>
                    <a:lstStyle/>
                    <a:p>
                      <a:r>
                        <a:rPr lang="pt-BR" dirty="0"/>
                        <a:t>Field</a:t>
                      </a:r>
                    </a:p>
                  </a:txBody>
                  <a:tcPr/>
                </a:tc>
                <a:tc>
                  <a:txBody>
                    <a:bodyPr/>
                    <a:lstStyle/>
                    <a:p>
                      <a:r>
                        <a:rPr lang="pt-BR" dirty="0" err="1"/>
                        <a:t>Preamble</a:t>
                      </a:r>
                      <a:endParaRPr lang="pt-BR" dirty="0"/>
                    </a:p>
                  </a:txBody>
                  <a:tcPr/>
                </a:tc>
                <a:tc>
                  <a:txBody>
                    <a:bodyPr/>
                    <a:lstStyle/>
                    <a:p>
                      <a:r>
                        <a:rPr lang="pt-BR" dirty="0"/>
                        <a:t>Start </a:t>
                      </a:r>
                      <a:r>
                        <a:rPr lang="pt-BR" dirty="0" err="1"/>
                        <a:t>of</a:t>
                      </a:r>
                      <a:r>
                        <a:rPr lang="pt-BR" dirty="0"/>
                        <a:t> Frame </a:t>
                      </a:r>
                      <a:r>
                        <a:rPr lang="pt-BR" dirty="0" err="1"/>
                        <a:t>Delimiter</a:t>
                      </a:r>
                      <a:endParaRPr lang="pt-BR" dirty="0"/>
                    </a:p>
                  </a:txBody>
                  <a:tcPr/>
                </a:tc>
                <a:tc>
                  <a:txBody>
                    <a:bodyPr/>
                    <a:lstStyle/>
                    <a:p>
                      <a:r>
                        <a:rPr lang="pt-BR" dirty="0" err="1"/>
                        <a:t>Dest</a:t>
                      </a:r>
                      <a:r>
                        <a:rPr lang="pt-BR" dirty="0"/>
                        <a:t> MAC </a:t>
                      </a:r>
                      <a:r>
                        <a:rPr lang="pt-BR" dirty="0" err="1"/>
                        <a:t>addr</a:t>
                      </a:r>
                      <a:r>
                        <a:rPr lang="pt-BR" dirty="0"/>
                        <a:t> </a:t>
                      </a:r>
                    </a:p>
                  </a:txBody>
                  <a:tcPr/>
                </a:tc>
                <a:tc>
                  <a:txBody>
                    <a:bodyPr/>
                    <a:lstStyle/>
                    <a:p>
                      <a:r>
                        <a:rPr lang="pt-BR" dirty="0" err="1"/>
                        <a:t>Src</a:t>
                      </a:r>
                      <a:r>
                        <a:rPr lang="pt-BR" dirty="0"/>
                        <a:t> MAC </a:t>
                      </a:r>
                      <a:r>
                        <a:rPr lang="pt-BR" dirty="0" err="1"/>
                        <a:t>addr</a:t>
                      </a:r>
                      <a:endParaRPr lang="pt-BR" dirty="0"/>
                    </a:p>
                  </a:txBody>
                  <a:tcPr/>
                </a:tc>
                <a:tc>
                  <a:txBody>
                    <a:bodyPr/>
                    <a:lstStyle/>
                    <a:p>
                      <a:r>
                        <a:rPr lang="pt-BR" dirty="0" err="1"/>
                        <a:t>Length</a:t>
                      </a:r>
                      <a:r>
                        <a:rPr lang="pt-BR" dirty="0"/>
                        <a:t>/ </a:t>
                      </a:r>
                      <a:r>
                        <a:rPr lang="pt-BR" dirty="0" err="1"/>
                        <a:t>type</a:t>
                      </a:r>
                      <a:endParaRPr lang="pt-BR" dirty="0"/>
                    </a:p>
                  </a:txBody>
                  <a:tcPr/>
                </a:tc>
                <a:tc>
                  <a:txBody>
                    <a:bodyPr/>
                    <a:lstStyle/>
                    <a:p>
                      <a:r>
                        <a:rPr lang="pt-BR" dirty="0"/>
                        <a:t>Data</a:t>
                      </a:r>
                    </a:p>
                  </a:txBody>
                  <a:tcPr/>
                </a:tc>
                <a:tc>
                  <a:txBody>
                    <a:bodyPr/>
                    <a:lstStyle/>
                    <a:p>
                      <a:r>
                        <a:rPr lang="pt-BR" dirty="0"/>
                        <a:t>Frame </a:t>
                      </a:r>
                      <a:r>
                        <a:rPr lang="pt-BR" dirty="0" err="1"/>
                        <a:t>Check</a:t>
                      </a:r>
                      <a:r>
                        <a:rPr lang="pt-BR" baseline="0" dirty="0"/>
                        <a:t> </a:t>
                      </a:r>
                      <a:r>
                        <a:rPr lang="pt-BR" baseline="0" dirty="0" err="1"/>
                        <a:t>Seq</a:t>
                      </a:r>
                      <a:endParaRPr lang="pt-BR" dirty="0"/>
                    </a:p>
                  </a:txBody>
                  <a:tcPr/>
                </a:tc>
                <a:extLst>
                  <a:ext uri="{0D108BD9-81ED-4DB2-BD59-A6C34878D82A}">
                    <a16:rowId xmlns="" xmlns:a16="http://schemas.microsoft.com/office/drawing/2014/main" val="10000"/>
                  </a:ext>
                </a:extLst>
              </a:tr>
              <a:tr h="370840">
                <a:tc>
                  <a:txBody>
                    <a:bodyPr/>
                    <a:lstStyle/>
                    <a:p>
                      <a:r>
                        <a:rPr lang="pt-BR" sz="1400" dirty="0"/>
                        <a:t>Bytes</a:t>
                      </a:r>
                    </a:p>
                  </a:txBody>
                  <a:tcPr/>
                </a:tc>
                <a:tc>
                  <a:txBody>
                    <a:bodyPr/>
                    <a:lstStyle/>
                    <a:p>
                      <a:r>
                        <a:rPr lang="pt-BR" sz="1400" dirty="0"/>
                        <a:t>8</a:t>
                      </a:r>
                    </a:p>
                  </a:txBody>
                  <a:tcPr/>
                </a:tc>
                <a:tc>
                  <a:txBody>
                    <a:bodyPr/>
                    <a:lstStyle/>
                    <a:p>
                      <a:r>
                        <a:rPr lang="pt-BR" sz="1400" dirty="0"/>
                        <a:t>1</a:t>
                      </a:r>
                    </a:p>
                  </a:txBody>
                  <a:tcPr/>
                </a:tc>
                <a:tc>
                  <a:txBody>
                    <a:bodyPr/>
                    <a:lstStyle/>
                    <a:p>
                      <a:r>
                        <a:rPr lang="pt-BR" sz="1400" dirty="0"/>
                        <a:t>6</a:t>
                      </a:r>
                    </a:p>
                  </a:txBody>
                  <a:tcPr/>
                </a:tc>
                <a:tc>
                  <a:txBody>
                    <a:bodyPr/>
                    <a:lstStyle/>
                    <a:p>
                      <a:r>
                        <a:rPr lang="pt-BR" sz="1400" dirty="0"/>
                        <a:t>6</a:t>
                      </a:r>
                    </a:p>
                  </a:txBody>
                  <a:tcPr/>
                </a:tc>
                <a:tc>
                  <a:txBody>
                    <a:bodyPr/>
                    <a:lstStyle/>
                    <a:p>
                      <a:r>
                        <a:rPr lang="pt-BR" sz="1400" dirty="0"/>
                        <a:t>2</a:t>
                      </a:r>
                    </a:p>
                  </a:txBody>
                  <a:tcPr/>
                </a:tc>
                <a:tc>
                  <a:txBody>
                    <a:bodyPr/>
                    <a:lstStyle/>
                    <a:p>
                      <a:r>
                        <a:rPr lang="pt-BR" sz="1400" dirty="0"/>
                        <a:t>46 </a:t>
                      </a:r>
                      <a:r>
                        <a:rPr lang="pt-BR" sz="1400" dirty="0" err="1"/>
                        <a:t>to</a:t>
                      </a:r>
                      <a:r>
                        <a:rPr lang="pt-BR" sz="1400" dirty="0"/>
                        <a:t> 1500</a:t>
                      </a:r>
                    </a:p>
                  </a:txBody>
                  <a:tcPr/>
                </a:tc>
                <a:tc>
                  <a:txBody>
                    <a:bodyPr/>
                    <a:lstStyle/>
                    <a:p>
                      <a:r>
                        <a:rPr lang="pt-BR" sz="1400" dirty="0"/>
                        <a:t>4</a:t>
                      </a:r>
                    </a:p>
                  </a:txBody>
                  <a:tcPr/>
                </a:tc>
                <a:extLst>
                  <a:ext uri="{0D108BD9-81ED-4DB2-BD59-A6C34878D82A}">
                    <a16:rowId xmlns="" xmlns:a16="http://schemas.microsoft.com/office/drawing/2014/main" val="10001"/>
                  </a:ext>
                </a:extLst>
              </a:tr>
            </a:tbl>
          </a:graphicData>
        </a:graphic>
      </p:graphicFrame>
      <p:sp>
        <p:nvSpPr>
          <p:cNvPr id="6" name="TextBox 6">
            <a:extLst>
              <a:ext uri="{FF2B5EF4-FFF2-40B4-BE49-F238E27FC236}">
                <a16:creationId xmlns="" xmlns:a16="http://schemas.microsoft.com/office/drawing/2014/main" id="{16A69F43-01B1-471D-92D6-DAEA5C3A86B8}"/>
              </a:ext>
            </a:extLst>
          </p:cNvPr>
          <p:cNvSpPr txBox="1"/>
          <p:nvPr/>
        </p:nvSpPr>
        <p:spPr>
          <a:xfrm>
            <a:off x="5056031" y="5447228"/>
            <a:ext cx="1063112" cy="276999"/>
          </a:xfrm>
          <a:prstGeom prst="rect">
            <a:avLst/>
          </a:prstGeom>
          <a:noFill/>
        </p:spPr>
        <p:txBody>
          <a:bodyPr wrap="none" rtlCol="0">
            <a:spAutoFit/>
          </a:bodyPr>
          <a:lstStyle/>
          <a:p>
            <a:r>
              <a:rPr lang="en-US" sz="1200" dirty="0"/>
              <a:t>802.3 packet</a:t>
            </a:r>
            <a:endParaRPr lang="pt-BR" sz="1200" dirty="0"/>
          </a:p>
        </p:txBody>
      </p:sp>
    </p:spTree>
    <p:extLst>
      <p:ext uri="{BB962C8B-B14F-4D97-AF65-F5344CB8AC3E}">
        <p14:creationId xmlns:p14="http://schemas.microsoft.com/office/powerpoint/2010/main" val="537161336"/>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11.2 – block diagram – Case Study</a:t>
            </a:r>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4835912" cy="2108782"/>
          </a:xfrm>
        </p:spPr>
        <p:txBody>
          <a:bodyPr/>
          <a:lstStyle/>
          <a:p>
            <a:pPr>
              <a:lnSpc>
                <a:spcPct val="150000"/>
              </a:lnSpc>
            </a:pPr>
            <a:r>
              <a:rPr lang="en-US" dirty="0"/>
              <a:t>Implementation for the Ethernet Controller Module of the R7FS7G27H3A01CFC Renesas ARM Cortex-M4 MCU.</a:t>
            </a:r>
          </a:p>
          <a:p>
            <a:pPr lvl="1">
              <a:lnSpc>
                <a:spcPct val="150000"/>
              </a:lnSpc>
            </a:pPr>
            <a:r>
              <a:rPr lang="en-US" dirty="0"/>
              <a:t>Two-channel controller </a:t>
            </a:r>
            <a:r>
              <a:rPr lang="en-US" dirty="0">
                <a:sym typeface="Wingdings" panose="05000000000000000000" pitchFamily="2" charset="2"/>
              </a:rPr>
              <a:t></a:t>
            </a:r>
            <a:r>
              <a:rPr lang="en-US" dirty="0"/>
              <a:t> can operate two independent ETH interfaces.</a:t>
            </a:r>
          </a:p>
          <a:p>
            <a:pPr lvl="1">
              <a:lnSpc>
                <a:spcPct val="150000"/>
              </a:lnSpc>
            </a:pPr>
            <a:r>
              <a:rPr lang="en-US" dirty="0"/>
              <a:t>Depends on a DMA controller (EDMAC) to handle the TX and RX buffers without CPU intervention.</a:t>
            </a:r>
          </a:p>
          <a:p>
            <a:pPr>
              <a:lnSpc>
                <a:spcPct val="150000"/>
              </a:lnSpc>
            </a:pPr>
            <a:r>
              <a:rPr lang="en-US" dirty="0"/>
              <a:t>MII (Media Independent Interface) and RMII (Reduced MMI) are used to connect the ETH controller to the PHY hardware that implements the electrical interface.</a:t>
            </a:r>
          </a:p>
        </p:txBody>
      </p:sp>
      <p:sp>
        <p:nvSpPr>
          <p:cNvPr id="7" name="TextBox 6">
            <a:extLst>
              <a:ext uri="{FF2B5EF4-FFF2-40B4-BE49-F238E27FC236}">
                <a16:creationId xmlns="" xmlns:a16="http://schemas.microsoft.com/office/drawing/2014/main" id="{0AF878DA-1CE8-4BA1-918C-DDF95055E254}"/>
              </a:ext>
            </a:extLst>
          </p:cNvPr>
          <p:cNvSpPr txBox="1"/>
          <p:nvPr/>
        </p:nvSpPr>
        <p:spPr>
          <a:xfrm>
            <a:off x="6937985" y="6019800"/>
            <a:ext cx="4886466" cy="307777"/>
          </a:xfrm>
          <a:prstGeom prst="rect">
            <a:avLst/>
          </a:prstGeom>
          <a:noFill/>
        </p:spPr>
        <p:txBody>
          <a:bodyPr wrap="none" rtlCol="0">
            <a:spAutoFit/>
          </a:bodyPr>
          <a:lstStyle/>
          <a:p>
            <a:r>
              <a:rPr lang="en-US" sz="1400" dirty="0"/>
              <a:t>Source: Renesas Synergy MCUs User’s Manual: Hardware</a:t>
            </a:r>
            <a:endParaRPr lang="pt-BR" sz="1400" dirty="0"/>
          </a:p>
        </p:txBody>
      </p:sp>
      <p:pic>
        <p:nvPicPr>
          <p:cNvPr id="8" name="Picture 2">
            <a:extLst>
              <a:ext uri="{FF2B5EF4-FFF2-40B4-BE49-F238E27FC236}">
                <a16:creationId xmlns="" xmlns:a16="http://schemas.microsoft.com/office/drawing/2014/main" id="{2A943BDD-7100-45F4-874F-863909C0D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950" y="1289193"/>
            <a:ext cx="6496050" cy="4730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5942060"/>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11.3 – Registers – Case Study</a:t>
            </a:r>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244624" cy="4099071"/>
          </a:xfrm>
        </p:spPr>
        <p:txBody>
          <a:bodyPr/>
          <a:lstStyle/>
          <a:p>
            <a:pPr>
              <a:lnSpc>
                <a:spcPct val="150000"/>
              </a:lnSpc>
            </a:pPr>
            <a:r>
              <a:rPr lang="en-US" dirty="0"/>
              <a:t>Implementation for the Ethernet Controller Module of the R7FS7G27H3A01CFC Renesas ARM Cortex-M4 MCU:</a:t>
            </a:r>
          </a:p>
          <a:p>
            <a:pPr lvl="1">
              <a:lnSpc>
                <a:spcPct val="150000"/>
              </a:lnSpc>
            </a:pPr>
            <a:r>
              <a:rPr lang="en-US" dirty="0"/>
              <a:t>ECMR </a:t>
            </a:r>
            <a:r>
              <a:rPr lang="en-US" dirty="0">
                <a:sym typeface="Wingdings" panose="05000000000000000000" pitchFamily="2" charset="2"/>
              </a:rPr>
              <a:t></a:t>
            </a:r>
            <a:r>
              <a:rPr lang="en-US" dirty="0"/>
              <a:t> enable / disable, operation mode configuration</a:t>
            </a:r>
          </a:p>
          <a:p>
            <a:pPr lvl="1">
              <a:lnSpc>
                <a:spcPct val="150000"/>
              </a:lnSpc>
            </a:pPr>
            <a:r>
              <a:rPr lang="en-US" dirty="0"/>
              <a:t>RFLR </a:t>
            </a:r>
            <a:r>
              <a:rPr lang="en-US" dirty="0">
                <a:sym typeface="Wingdings" panose="05000000000000000000" pitchFamily="2" charset="2"/>
              </a:rPr>
              <a:t></a:t>
            </a:r>
            <a:r>
              <a:rPr lang="en-US" dirty="0"/>
              <a:t> maximum frame length (between 1518 and 2048 bytes)</a:t>
            </a:r>
          </a:p>
          <a:p>
            <a:pPr lvl="1">
              <a:lnSpc>
                <a:spcPct val="150000"/>
              </a:lnSpc>
            </a:pPr>
            <a:r>
              <a:rPr lang="en-US" dirty="0"/>
              <a:t>ECSR </a:t>
            </a:r>
            <a:r>
              <a:rPr lang="en-US" dirty="0">
                <a:sym typeface="Wingdings" panose="05000000000000000000" pitchFamily="2" charset="2"/>
              </a:rPr>
              <a:t></a:t>
            </a:r>
            <a:r>
              <a:rPr lang="en-US" dirty="0"/>
              <a:t> detection of line events (e. g. false carrier)</a:t>
            </a:r>
          </a:p>
          <a:p>
            <a:pPr lvl="1">
              <a:lnSpc>
                <a:spcPct val="150000"/>
              </a:lnSpc>
            </a:pPr>
            <a:r>
              <a:rPr lang="en-US" dirty="0"/>
              <a:t>ECSIPR </a:t>
            </a:r>
            <a:r>
              <a:rPr lang="en-US" dirty="0">
                <a:sym typeface="Wingdings" panose="05000000000000000000" pitchFamily="2" charset="2"/>
              </a:rPr>
              <a:t></a:t>
            </a:r>
            <a:r>
              <a:rPr lang="en-US" dirty="0"/>
              <a:t> enable/disable  line events interrupt</a:t>
            </a:r>
          </a:p>
          <a:p>
            <a:pPr lvl="1">
              <a:lnSpc>
                <a:spcPct val="150000"/>
              </a:lnSpc>
            </a:pPr>
            <a:r>
              <a:rPr lang="en-US" dirty="0"/>
              <a:t>PIR </a:t>
            </a:r>
            <a:r>
              <a:rPr lang="en-US" dirty="0">
                <a:sym typeface="Wingdings" panose="05000000000000000000" pitchFamily="2" charset="2"/>
              </a:rPr>
              <a:t></a:t>
            </a:r>
            <a:r>
              <a:rPr lang="en-US" dirty="0"/>
              <a:t> access PHY registers</a:t>
            </a:r>
          </a:p>
          <a:p>
            <a:pPr lvl="1">
              <a:lnSpc>
                <a:spcPct val="150000"/>
              </a:lnSpc>
            </a:pPr>
            <a:r>
              <a:rPr lang="en-US" dirty="0"/>
              <a:t>PSR </a:t>
            </a:r>
            <a:r>
              <a:rPr lang="en-US" dirty="0">
                <a:sym typeface="Wingdings" panose="05000000000000000000" pitchFamily="2" charset="2"/>
              </a:rPr>
              <a:t></a:t>
            </a:r>
            <a:r>
              <a:rPr lang="en-US" dirty="0"/>
              <a:t> status of PHY</a:t>
            </a:r>
          </a:p>
          <a:p>
            <a:pPr lvl="1">
              <a:lnSpc>
                <a:spcPct val="150000"/>
              </a:lnSpc>
            </a:pPr>
            <a:r>
              <a:rPr lang="en-US" dirty="0"/>
              <a:t>RDMLR </a:t>
            </a:r>
            <a:r>
              <a:rPr lang="en-US" dirty="0">
                <a:sym typeface="Wingdings" panose="05000000000000000000" pitchFamily="2" charset="2"/>
              </a:rPr>
              <a:t></a:t>
            </a:r>
            <a:r>
              <a:rPr lang="en-US" dirty="0"/>
              <a:t> upper limit for random number generation</a:t>
            </a:r>
          </a:p>
          <a:p>
            <a:pPr lvl="1">
              <a:lnSpc>
                <a:spcPct val="150000"/>
              </a:lnSpc>
            </a:pPr>
            <a:r>
              <a:rPr lang="en-US" dirty="0"/>
              <a:t>IPGR </a:t>
            </a:r>
            <a:r>
              <a:rPr lang="en-US" dirty="0">
                <a:sym typeface="Wingdings" panose="05000000000000000000" pitchFamily="2" charset="2"/>
              </a:rPr>
              <a:t></a:t>
            </a:r>
            <a:r>
              <a:rPr lang="en-US" dirty="0"/>
              <a:t> sets the interpacket gap (in bit times)</a:t>
            </a:r>
          </a:p>
        </p:txBody>
      </p:sp>
    </p:spTree>
    <p:extLst>
      <p:ext uri="{BB962C8B-B14F-4D97-AF65-F5344CB8AC3E}">
        <p14:creationId xmlns:p14="http://schemas.microsoft.com/office/powerpoint/2010/main" val="2046474191"/>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11.3 – Registers – Case Study</a:t>
            </a:r>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244624" cy="4099071"/>
          </a:xfrm>
        </p:spPr>
        <p:txBody>
          <a:bodyPr/>
          <a:lstStyle/>
          <a:p>
            <a:pPr lvl="1">
              <a:lnSpc>
                <a:spcPct val="150000"/>
              </a:lnSpc>
            </a:pPr>
            <a:r>
              <a:rPr lang="en-US" dirty="0"/>
              <a:t>APR </a:t>
            </a:r>
            <a:r>
              <a:rPr lang="en-US" dirty="0">
                <a:sym typeface="Wingdings" panose="05000000000000000000" pitchFamily="2" charset="2"/>
              </a:rPr>
              <a:t></a:t>
            </a:r>
            <a:r>
              <a:rPr lang="en-US" dirty="0"/>
              <a:t> set pause time for an automatic PAUSE frame (used for flow control)</a:t>
            </a:r>
          </a:p>
          <a:p>
            <a:pPr lvl="1">
              <a:lnSpc>
                <a:spcPct val="150000"/>
              </a:lnSpc>
            </a:pPr>
            <a:r>
              <a:rPr lang="en-US" dirty="0"/>
              <a:t>MPR </a:t>
            </a:r>
            <a:r>
              <a:rPr lang="en-US" dirty="0">
                <a:sym typeface="Wingdings" panose="05000000000000000000" pitchFamily="2" charset="2"/>
              </a:rPr>
              <a:t></a:t>
            </a:r>
            <a:r>
              <a:rPr lang="en-US" dirty="0"/>
              <a:t> set pause time for a manual PAUSE frame (used for flow control)</a:t>
            </a:r>
          </a:p>
          <a:p>
            <a:pPr lvl="1">
              <a:lnSpc>
                <a:spcPct val="150000"/>
              </a:lnSpc>
            </a:pPr>
            <a:r>
              <a:rPr lang="en-US" dirty="0"/>
              <a:t>RFCF </a:t>
            </a:r>
            <a:r>
              <a:rPr lang="en-US" dirty="0">
                <a:sym typeface="Wingdings" panose="05000000000000000000" pitchFamily="2" charset="2"/>
              </a:rPr>
              <a:t></a:t>
            </a:r>
            <a:r>
              <a:rPr lang="en-US" dirty="0"/>
              <a:t> number of received PAUSE frames</a:t>
            </a:r>
          </a:p>
          <a:p>
            <a:pPr lvl="1">
              <a:lnSpc>
                <a:spcPct val="150000"/>
              </a:lnSpc>
            </a:pPr>
            <a:r>
              <a:rPr lang="en-US" dirty="0"/>
              <a:t>TPAUSER </a:t>
            </a:r>
            <a:r>
              <a:rPr lang="en-US" dirty="0">
                <a:sym typeface="Wingdings" panose="05000000000000000000" pitchFamily="2" charset="2"/>
              </a:rPr>
              <a:t></a:t>
            </a:r>
            <a:r>
              <a:rPr lang="en-US" dirty="0"/>
              <a:t> max number of PAUSE frame retransmission</a:t>
            </a:r>
          </a:p>
          <a:p>
            <a:pPr lvl="1">
              <a:lnSpc>
                <a:spcPct val="150000"/>
              </a:lnSpc>
            </a:pPr>
            <a:r>
              <a:rPr lang="en-US" dirty="0"/>
              <a:t>TPAUSECR </a:t>
            </a:r>
            <a:r>
              <a:rPr lang="en-US" dirty="0">
                <a:sym typeface="Wingdings" panose="05000000000000000000" pitchFamily="2" charset="2"/>
              </a:rPr>
              <a:t></a:t>
            </a:r>
            <a:r>
              <a:rPr lang="en-US" dirty="0"/>
              <a:t> PAUSE retransmit counter</a:t>
            </a:r>
          </a:p>
          <a:p>
            <a:pPr lvl="1">
              <a:lnSpc>
                <a:spcPct val="150000"/>
              </a:lnSpc>
            </a:pPr>
            <a:r>
              <a:rPr lang="en-US" dirty="0"/>
              <a:t>BCFRR </a:t>
            </a:r>
            <a:r>
              <a:rPr lang="en-US" dirty="0">
                <a:sym typeface="Wingdings" panose="05000000000000000000" pitchFamily="2" charset="2"/>
              </a:rPr>
              <a:t></a:t>
            </a:r>
            <a:r>
              <a:rPr lang="en-US" dirty="0"/>
              <a:t> max number of received broadcast frames</a:t>
            </a:r>
          </a:p>
          <a:p>
            <a:pPr lvl="1">
              <a:lnSpc>
                <a:spcPct val="150000"/>
              </a:lnSpc>
            </a:pPr>
            <a:r>
              <a:rPr lang="en-US" dirty="0"/>
              <a:t>MAHR </a:t>
            </a:r>
            <a:r>
              <a:rPr lang="en-US" dirty="0">
                <a:sym typeface="Wingdings" panose="05000000000000000000" pitchFamily="2" charset="2"/>
              </a:rPr>
              <a:t></a:t>
            </a:r>
            <a:r>
              <a:rPr lang="en-US" dirty="0"/>
              <a:t> upper bits of MAC address</a:t>
            </a:r>
          </a:p>
          <a:p>
            <a:pPr lvl="1">
              <a:lnSpc>
                <a:spcPct val="150000"/>
              </a:lnSpc>
            </a:pPr>
            <a:r>
              <a:rPr lang="en-US" dirty="0"/>
              <a:t>MALR </a:t>
            </a:r>
            <a:r>
              <a:rPr lang="en-US" dirty="0">
                <a:sym typeface="Wingdings" panose="05000000000000000000" pitchFamily="2" charset="2"/>
              </a:rPr>
              <a:t></a:t>
            </a:r>
            <a:r>
              <a:rPr lang="en-US" dirty="0"/>
              <a:t> lower bits of MAC address</a:t>
            </a:r>
          </a:p>
          <a:p>
            <a:pPr lvl="1">
              <a:lnSpc>
                <a:spcPct val="150000"/>
              </a:lnSpc>
            </a:pPr>
            <a:r>
              <a:rPr lang="en-US" dirty="0"/>
              <a:t>TROCR </a:t>
            </a:r>
            <a:r>
              <a:rPr lang="en-US" dirty="0">
                <a:sym typeface="Wingdings" panose="05000000000000000000" pitchFamily="2" charset="2"/>
              </a:rPr>
              <a:t></a:t>
            </a:r>
            <a:r>
              <a:rPr lang="en-US" dirty="0"/>
              <a:t> number of frames that failed to be retransmitted</a:t>
            </a:r>
          </a:p>
        </p:txBody>
      </p:sp>
    </p:spTree>
    <p:extLst>
      <p:ext uri="{BB962C8B-B14F-4D97-AF65-F5344CB8AC3E}">
        <p14:creationId xmlns:p14="http://schemas.microsoft.com/office/powerpoint/2010/main" val="150782079"/>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11.3 – Registers – Case Study</a:t>
            </a:r>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244624" cy="4099071"/>
          </a:xfrm>
        </p:spPr>
        <p:txBody>
          <a:bodyPr/>
          <a:lstStyle/>
          <a:p>
            <a:pPr lvl="1">
              <a:lnSpc>
                <a:spcPct val="150000"/>
              </a:lnSpc>
            </a:pPr>
            <a:r>
              <a:rPr lang="en-US" dirty="0"/>
              <a:t>CDCR </a:t>
            </a:r>
            <a:r>
              <a:rPr lang="en-US" dirty="0">
                <a:sym typeface="Wingdings" panose="05000000000000000000" pitchFamily="2" charset="2"/>
              </a:rPr>
              <a:t></a:t>
            </a:r>
            <a:r>
              <a:rPr lang="en-US" dirty="0"/>
              <a:t> number of late collisions detected</a:t>
            </a:r>
          </a:p>
          <a:p>
            <a:pPr lvl="1">
              <a:lnSpc>
                <a:spcPct val="150000"/>
              </a:lnSpc>
            </a:pPr>
            <a:r>
              <a:rPr lang="en-US" dirty="0"/>
              <a:t>LCCR </a:t>
            </a:r>
            <a:r>
              <a:rPr lang="en-US" dirty="0">
                <a:sym typeface="Wingdings" panose="05000000000000000000" pitchFamily="2" charset="2"/>
              </a:rPr>
              <a:t></a:t>
            </a:r>
            <a:r>
              <a:rPr lang="en-US" dirty="0"/>
              <a:t> number of losses of carrier detected</a:t>
            </a:r>
          </a:p>
          <a:p>
            <a:pPr lvl="1">
              <a:lnSpc>
                <a:spcPct val="150000"/>
              </a:lnSpc>
            </a:pPr>
            <a:r>
              <a:rPr lang="en-US" dirty="0"/>
              <a:t>CNDCR </a:t>
            </a:r>
            <a:r>
              <a:rPr lang="en-US" dirty="0">
                <a:sym typeface="Wingdings" panose="05000000000000000000" pitchFamily="2" charset="2"/>
              </a:rPr>
              <a:t></a:t>
            </a:r>
            <a:r>
              <a:rPr lang="en-US" dirty="0"/>
              <a:t> number of times a carrier is not detected</a:t>
            </a:r>
          </a:p>
          <a:p>
            <a:pPr lvl="1">
              <a:lnSpc>
                <a:spcPct val="150000"/>
              </a:lnSpc>
            </a:pPr>
            <a:r>
              <a:rPr lang="en-US" dirty="0"/>
              <a:t>CEFCR </a:t>
            </a:r>
            <a:r>
              <a:rPr lang="en-US" dirty="0">
                <a:sym typeface="Wingdings" panose="05000000000000000000" pitchFamily="2" charset="2"/>
              </a:rPr>
              <a:t></a:t>
            </a:r>
            <a:r>
              <a:rPr lang="en-US" dirty="0"/>
              <a:t> number of received frames with CRC error</a:t>
            </a:r>
          </a:p>
          <a:p>
            <a:pPr lvl="1">
              <a:lnSpc>
                <a:spcPct val="150000"/>
              </a:lnSpc>
            </a:pPr>
            <a:r>
              <a:rPr lang="en-US" dirty="0"/>
              <a:t>FRECR </a:t>
            </a:r>
            <a:r>
              <a:rPr lang="en-US" dirty="0">
                <a:sym typeface="Wingdings" panose="05000000000000000000" pitchFamily="2" charset="2"/>
              </a:rPr>
              <a:t></a:t>
            </a:r>
            <a:r>
              <a:rPr lang="en-US" dirty="0"/>
              <a:t> number of times a frame receive error has occurred</a:t>
            </a:r>
          </a:p>
          <a:p>
            <a:pPr lvl="1">
              <a:lnSpc>
                <a:spcPct val="150000"/>
              </a:lnSpc>
            </a:pPr>
            <a:r>
              <a:rPr lang="en-US" dirty="0"/>
              <a:t>TSFRCR </a:t>
            </a:r>
            <a:r>
              <a:rPr lang="en-US" dirty="0">
                <a:sym typeface="Wingdings" panose="05000000000000000000" pitchFamily="2" charset="2"/>
              </a:rPr>
              <a:t></a:t>
            </a:r>
            <a:r>
              <a:rPr lang="en-US" dirty="0"/>
              <a:t> number of short frames received</a:t>
            </a:r>
          </a:p>
          <a:p>
            <a:pPr lvl="1">
              <a:lnSpc>
                <a:spcPct val="150000"/>
              </a:lnSpc>
            </a:pPr>
            <a:r>
              <a:rPr lang="en-US" dirty="0"/>
              <a:t>TLFRCR </a:t>
            </a:r>
            <a:r>
              <a:rPr lang="en-US" dirty="0">
                <a:sym typeface="Wingdings" panose="05000000000000000000" pitchFamily="2" charset="2"/>
              </a:rPr>
              <a:t> </a:t>
            </a:r>
            <a:r>
              <a:rPr lang="en-US" dirty="0"/>
              <a:t>number of long frames (longer than RFLR value) received</a:t>
            </a:r>
          </a:p>
          <a:p>
            <a:pPr lvl="1">
              <a:lnSpc>
                <a:spcPct val="150000"/>
              </a:lnSpc>
            </a:pPr>
            <a:r>
              <a:rPr lang="en-US" dirty="0"/>
              <a:t>RFCR </a:t>
            </a:r>
            <a:r>
              <a:rPr lang="en-US" dirty="0">
                <a:sym typeface="Wingdings" panose="05000000000000000000" pitchFamily="2" charset="2"/>
              </a:rPr>
              <a:t></a:t>
            </a:r>
            <a:r>
              <a:rPr lang="en-US" dirty="0"/>
              <a:t> number of frames received with alignment error (not integral number of octets)</a:t>
            </a:r>
          </a:p>
          <a:p>
            <a:pPr lvl="1">
              <a:lnSpc>
                <a:spcPct val="150000"/>
              </a:lnSpc>
            </a:pPr>
            <a:r>
              <a:rPr lang="en-US" dirty="0"/>
              <a:t>MAFCR </a:t>
            </a:r>
            <a:r>
              <a:rPr lang="en-US" dirty="0">
                <a:sym typeface="Wingdings" panose="05000000000000000000" pitchFamily="2" charset="2"/>
              </a:rPr>
              <a:t></a:t>
            </a:r>
            <a:r>
              <a:rPr lang="en-US" dirty="0"/>
              <a:t> number of multicast frames received</a:t>
            </a:r>
          </a:p>
        </p:txBody>
      </p:sp>
    </p:spTree>
    <p:extLst>
      <p:ext uri="{BB962C8B-B14F-4D97-AF65-F5344CB8AC3E}">
        <p14:creationId xmlns:p14="http://schemas.microsoft.com/office/powerpoint/2010/main" val="1578539"/>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11.4 – Software Stack – Case Study</a:t>
            </a:r>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4331856" cy="4324774"/>
          </a:xfrm>
        </p:spPr>
        <p:txBody>
          <a:bodyPr/>
          <a:lstStyle/>
          <a:p>
            <a:pPr lvl="1">
              <a:lnSpc>
                <a:spcPct val="150000"/>
              </a:lnSpc>
            </a:pPr>
            <a:r>
              <a:rPr lang="en-US" dirty="0"/>
              <a:t>Example of Ethernet stack for Renesas microcontroller hardware (part of the SSP </a:t>
            </a:r>
            <a:r>
              <a:rPr lang="en-US" dirty="0">
                <a:sym typeface="Wingdings" panose="05000000000000000000" pitchFamily="2" charset="2"/>
              </a:rPr>
              <a:t></a:t>
            </a:r>
            <a:r>
              <a:rPr lang="en-US" dirty="0"/>
              <a:t> Synergy Software Package).</a:t>
            </a:r>
          </a:p>
          <a:p>
            <a:pPr lvl="1">
              <a:lnSpc>
                <a:spcPct val="150000"/>
              </a:lnSpc>
            </a:pPr>
            <a:r>
              <a:rPr lang="en-US" dirty="0"/>
              <a:t>The Ethernet layer depends on upper layers to manage the network protocols that generate or consume the data encapsulated into Ethernet packets </a:t>
            </a:r>
            <a:r>
              <a:rPr lang="en-US" dirty="0">
                <a:sym typeface="Wingdings" panose="05000000000000000000" pitchFamily="2" charset="2"/>
              </a:rPr>
              <a:t></a:t>
            </a:r>
            <a:r>
              <a:rPr lang="en-US" dirty="0"/>
              <a:t> the “Application” layer.</a:t>
            </a:r>
          </a:p>
          <a:p>
            <a:pPr lvl="1">
              <a:lnSpc>
                <a:spcPct val="150000"/>
              </a:lnSpc>
            </a:pPr>
            <a:endParaRPr lang="en-US" dirty="0"/>
          </a:p>
          <a:p>
            <a:pPr lvl="1">
              <a:lnSpc>
                <a:spcPct val="150000"/>
              </a:lnSpc>
            </a:pPr>
            <a:r>
              <a:rPr lang="en-US" dirty="0"/>
              <a:t>(https://www.renesas.com/en-us/software/D6001601.html)</a:t>
            </a:r>
          </a:p>
        </p:txBody>
      </p:sp>
      <p:sp>
        <p:nvSpPr>
          <p:cNvPr id="5" name="TextBox 6">
            <a:extLst>
              <a:ext uri="{FF2B5EF4-FFF2-40B4-BE49-F238E27FC236}">
                <a16:creationId xmlns="" xmlns:a16="http://schemas.microsoft.com/office/drawing/2014/main" id="{5015EE5D-51DD-48B3-8786-29409AF503B1}"/>
              </a:ext>
            </a:extLst>
          </p:cNvPr>
          <p:cNvSpPr txBox="1"/>
          <p:nvPr/>
        </p:nvSpPr>
        <p:spPr>
          <a:xfrm>
            <a:off x="7536160" y="5819216"/>
            <a:ext cx="4256293" cy="523220"/>
          </a:xfrm>
          <a:prstGeom prst="rect">
            <a:avLst/>
          </a:prstGeom>
          <a:noFill/>
        </p:spPr>
        <p:txBody>
          <a:bodyPr wrap="none" rtlCol="0">
            <a:spAutoFit/>
          </a:bodyPr>
          <a:lstStyle/>
          <a:p>
            <a:r>
              <a:rPr lang="en-US" sz="1400" dirty="0"/>
              <a:t>Source: Renesas Synergy </a:t>
            </a:r>
            <a:r>
              <a:rPr lang="en-US" sz="1400" dirty="0" err="1"/>
              <a:t>NetX</a:t>
            </a:r>
            <a:r>
              <a:rPr lang="en-US" sz="1400" dirty="0"/>
              <a:t> Port Module Guide</a:t>
            </a:r>
          </a:p>
          <a:p>
            <a:r>
              <a:rPr lang="pt-BR" sz="1400" dirty="0">
                <a:solidFill>
                  <a:srgbClr val="FF0000"/>
                </a:solidFill>
                <a:hlinkClick r:id="rId3"/>
              </a:rPr>
              <a:t>r11an0218eu0101-synergy-sf-el-nx-mod-guide</a:t>
            </a:r>
            <a:endParaRPr lang="pt-BR" sz="1400" dirty="0">
              <a:solidFill>
                <a:srgbClr val="FF0000"/>
              </a:solidFill>
            </a:endParaRPr>
          </a:p>
        </p:txBody>
      </p:sp>
      <p:pic>
        <p:nvPicPr>
          <p:cNvPr id="6" name="Picture 2">
            <a:extLst>
              <a:ext uri="{FF2B5EF4-FFF2-40B4-BE49-F238E27FC236}">
                <a16:creationId xmlns="" xmlns:a16="http://schemas.microsoft.com/office/drawing/2014/main" id="{163E3346-6F06-4A46-8B38-794A5B1DA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9003" y="2347201"/>
            <a:ext cx="5172075"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6758515"/>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11.4 – Software Stack – Case Study</a:t>
            </a:r>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693010"/>
          </a:xfrm>
        </p:spPr>
        <p:txBody>
          <a:bodyPr/>
          <a:lstStyle/>
          <a:p>
            <a:pPr lvl="1">
              <a:lnSpc>
                <a:spcPct val="150000"/>
              </a:lnSpc>
            </a:pPr>
            <a:r>
              <a:rPr lang="en-US" dirty="0"/>
              <a:t>Example of Ethernet API for Renesas microcontroller hardware  part of </a:t>
            </a:r>
            <a:r>
              <a:rPr lang="en-US" dirty="0" err="1"/>
              <a:t>NetX</a:t>
            </a:r>
            <a:r>
              <a:rPr lang="en-US" dirty="0"/>
              <a:t> Framework for Renesas Synergy Software Package (SSP).</a:t>
            </a:r>
          </a:p>
        </p:txBody>
      </p:sp>
      <p:sp>
        <p:nvSpPr>
          <p:cNvPr id="7" name="TextBox 6">
            <a:extLst>
              <a:ext uri="{FF2B5EF4-FFF2-40B4-BE49-F238E27FC236}">
                <a16:creationId xmlns="" xmlns:a16="http://schemas.microsoft.com/office/drawing/2014/main" id="{B36650AB-69E7-4AE9-9014-03685831FA94}"/>
              </a:ext>
            </a:extLst>
          </p:cNvPr>
          <p:cNvSpPr txBox="1"/>
          <p:nvPr/>
        </p:nvSpPr>
        <p:spPr>
          <a:xfrm>
            <a:off x="8716033" y="4756535"/>
            <a:ext cx="3048000" cy="954107"/>
          </a:xfrm>
          <a:prstGeom prst="rect">
            <a:avLst/>
          </a:prstGeom>
          <a:noFill/>
        </p:spPr>
        <p:txBody>
          <a:bodyPr wrap="square" rtlCol="0">
            <a:spAutoFit/>
          </a:bodyPr>
          <a:lstStyle/>
          <a:p>
            <a:r>
              <a:rPr lang="en-US" sz="1400" b="1" dirty="0"/>
              <a:t>Renesas Synergy Software Package </a:t>
            </a:r>
            <a:r>
              <a:rPr lang="en-US" sz="1400" b="1" dirty="0" err="1"/>
              <a:t>v1.7.5</a:t>
            </a:r>
            <a:r>
              <a:rPr lang="en-US" sz="1400" b="1" dirty="0"/>
              <a:t> User’s Manual</a:t>
            </a:r>
            <a:r>
              <a:rPr lang="en-US" sz="1400" dirty="0"/>
              <a:t/>
            </a:r>
            <a:br>
              <a:rPr lang="en-US" sz="1400" dirty="0"/>
            </a:br>
            <a:r>
              <a:rPr lang="pt-BR" sz="1400" dirty="0" err="1">
                <a:hlinkClick r:id="rId3"/>
              </a:rPr>
              <a:t>r11um0140eu0106-synergy-ssp-v175</a:t>
            </a:r>
            <a:endParaRPr lang="pt-BR" sz="1400" dirty="0">
              <a:solidFill>
                <a:srgbClr val="FF0000"/>
              </a:solidFill>
            </a:endParaRPr>
          </a:p>
        </p:txBody>
      </p:sp>
      <p:sp>
        <p:nvSpPr>
          <p:cNvPr id="8" name="Seta para a direita 10">
            <a:extLst>
              <a:ext uri="{FF2B5EF4-FFF2-40B4-BE49-F238E27FC236}">
                <a16:creationId xmlns="" xmlns:a16="http://schemas.microsoft.com/office/drawing/2014/main" id="{8508E377-F834-473F-A55A-CD2470581701}"/>
              </a:ext>
            </a:extLst>
          </p:cNvPr>
          <p:cNvSpPr/>
          <p:nvPr/>
        </p:nvSpPr>
        <p:spPr>
          <a:xfrm rot="10627053">
            <a:off x="5666741" y="5816108"/>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ontent Placeholder 3">
            <a:extLst>
              <a:ext uri="{FF2B5EF4-FFF2-40B4-BE49-F238E27FC236}">
                <a16:creationId xmlns="" xmlns:a16="http://schemas.microsoft.com/office/drawing/2014/main" id="{C009940F-0A87-4E4D-B301-2E267C682F92}"/>
              </a:ext>
            </a:extLst>
          </p:cNvPr>
          <p:cNvSpPr txBox="1">
            <a:spLocks/>
          </p:cNvSpPr>
          <p:nvPr/>
        </p:nvSpPr>
        <p:spPr>
          <a:xfrm>
            <a:off x="6312024" y="5589240"/>
            <a:ext cx="2269728" cy="615553"/>
          </a:xfrm>
          <a:prstGeom prst="rect">
            <a:avLst/>
          </a:prstGeom>
          <a:ln>
            <a:noFill/>
          </a:ln>
        </p:spPr>
        <p:txBody>
          <a:bodyPr vert="horz" wrap="square" lIns="0" tIns="0" rIns="0" bIns="0" rtlCol="0">
            <a:spAutoFit/>
          </a:bodyPr>
          <a:lstStyle>
            <a:lvl1pPr marL="177800" indent="-177800" algn="l" defTabSz="914400" rtl="0" eaLnBrk="1" latinLnBrk="0" hangingPunct="1">
              <a:lnSpc>
                <a:spcPct val="120000"/>
              </a:lnSpc>
              <a:spcBef>
                <a:spcPts val="0"/>
              </a:spcBef>
              <a:spcAft>
                <a:spcPts val="1800"/>
              </a:spcAft>
              <a:buClr>
                <a:schemeClr val="tx2"/>
              </a:buClr>
              <a:buFont typeface="Wingdings" panose="05000000000000000000" pitchFamily="2" charset="2"/>
              <a:buChar char="§"/>
              <a:tabLst>
                <a:tab pos="7177088" algn="r"/>
              </a:tabLst>
              <a:defRPr kumimoji="1" sz="2000" b="1" kern="1200">
                <a:solidFill>
                  <a:schemeClr val="tx1"/>
                </a:solidFill>
                <a:latin typeface="+mn-lt"/>
                <a:ea typeface="+mn-ea"/>
                <a:cs typeface="+mn-cs"/>
              </a:defRPr>
            </a:lvl1pPr>
            <a:lvl2pPr marL="1778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2pPr>
            <a:lvl3pPr marL="3556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3pPr>
            <a:lvl4pPr marL="539750" indent="-184150"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4pPr>
            <a:lvl5pPr marL="719138" indent="-179388"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lvl="3" indent="0">
              <a:lnSpc>
                <a:spcPct val="100000"/>
              </a:lnSpc>
              <a:buNone/>
            </a:pPr>
            <a:r>
              <a:rPr lang="en-US" sz="2000" dirty="0"/>
              <a:t>Basic </a:t>
            </a:r>
            <a:r>
              <a:rPr lang="en-US" sz="2000" dirty="0" err="1"/>
              <a:t>comm</a:t>
            </a:r>
            <a:r>
              <a:rPr lang="en-US" sz="2000" dirty="0"/>
              <a:t> API functions</a:t>
            </a:r>
          </a:p>
        </p:txBody>
      </p:sp>
      <p:pic>
        <p:nvPicPr>
          <p:cNvPr id="10" name="Picture 9">
            <a:extLst>
              <a:ext uri="{FF2B5EF4-FFF2-40B4-BE49-F238E27FC236}">
                <a16:creationId xmlns="" xmlns:a16="http://schemas.microsoft.com/office/drawing/2014/main" id="{E283666D-9618-44A0-97B4-98AE997D6B85}"/>
              </a:ext>
            </a:extLst>
          </p:cNvPr>
          <p:cNvPicPr>
            <a:picLocks noChangeAspect="1"/>
          </p:cNvPicPr>
          <p:nvPr/>
        </p:nvPicPr>
        <p:blipFill rotWithShape="1">
          <a:blip r:embed="rId4"/>
          <a:srcRect b="7194"/>
          <a:stretch/>
        </p:blipFill>
        <p:spPr>
          <a:xfrm>
            <a:off x="875420" y="2251565"/>
            <a:ext cx="4555350" cy="3896107"/>
          </a:xfrm>
          <a:prstGeom prst="rect">
            <a:avLst/>
          </a:prstGeom>
        </p:spPr>
      </p:pic>
      <p:pic>
        <p:nvPicPr>
          <p:cNvPr id="11" name="Picture 10">
            <a:extLst>
              <a:ext uri="{FF2B5EF4-FFF2-40B4-BE49-F238E27FC236}">
                <a16:creationId xmlns="" xmlns:a16="http://schemas.microsoft.com/office/drawing/2014/main" id="{1BB52FAC-F5DB-4F0B-8E1C-D4AD6A099B19}"/>
              </a:ext>
            </a:extLst>
          </p:cNvPr>
          <p:cNvPicPr>
            <a:picLocks noChangeAspect="1"/>
          </p:cNvPicPr>
          <p:nvPr/>
        </p:nvPicPr>
        <p:blipFill>
          <a:blip r:embed="rId5"/>
          <a:stretch>
            <a:fillRect/>
          </a:stretch>
        </p:blipFill>
        <p:spPr>
          <a:xfrm>
            <a:off x="5631320" y="2773111"/>
            <a:ext cx="4354800" cy="1884834"/>
          </a:xfrm>
          <a:prstGeom prst="rect">
            <a:avLst/>
          </a:prstGeom>
        </p:spPr>
      </p:pic>
      <p:sp>
        <p:nvSpPr>
          <p:cNvPr id="12" name="Retângulo 15">
            <a:extLst>
              <a:ext uri="{FF2B5EF4-FFF2-40B4-BE49-F238E27FC236}">
                <a16:creationId xmlns="" xmlns:a16="http://schemas.microsoft.com/office/drawing/2014/main" id="{6099D301-FBD7-4AE5-8832-8B9A88FAA408}"/>
              </a:ext>
            </a:extLst>
          </p:cNvPr>
          <p:cNvSpPr/>
          <p:nvPr/>
        </p:nvSpPr>
        <p:spPr>
          <a:xfrm>
            <a:off x="875420" y="5447502"/>
            <a:ext cx="4555350" cy="700170"/>
          </a:xfrm>
          <a:prstGeom prst="rect">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13097949"/>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12 – Software Development process</a:t>
            </a:r>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1267526"/>
          </a:xfrm>
        </p:spPr>
        <p:txBody>
          <a:bodyPr/>
          <a:lstStyle/>
          <a:p>
            <a:pPr lvl="1">
              <a:lnSpc>
                <a:spcPct val="150000"/>
              </a:lnSpc>
            </a:pPr>
            <a:r>
              <a:rPr lang="en-US" dirty="0"/>
              <a:t>Software Process Overview</a:t>
            </a:r>
          </a:p>
          <a:p>
            <a:pPr lvl="1">
              <a:lnSpc>
                <a:spcPct val="150000"/>
              </a:lnSpc>
            </a:pPr>
            <a:r>
              <a:rPr lang="en-US" dirty="0"/>
              <a:t>UML Class Diagram</a:t>
            </a:r>
          </a:p>
          <a:p>
            <a:pPr lvl="1">
              <a:lnSpc>
                <a:spcPct val="150000"/>
              </a:lnSpc>
            </a:pPr>
            <a:r>
              <a:rPr lang="en-US" dirty="0"/>
              <a:t>UML State Machine Diagram</a:t>
            </a:r>
          </a:p>
        </p:txBody>
      </p:sp>
    </p:spTree>
    <p:extLst>
      <p:ext uri="{BB962C8B-B14F-4D97-AF65-F5344CB8AC3E}">
        <p14:creationId xmlns:p14="http://schemas.microsoft.com/office/powerpoint/2010/main" val="2877722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5. and 6. RTOS</a:t>
            </a:r>
            <a:endParaRPr kumimoji="1" lang="en-US" dirty="0"/>
          </a:p>
        </p:txBody>
      </p:sp>
      <p:sp>
        <p:nvSpPr>
          <p:cNvPr id="4" name="コンテンツ プレースホルダー 3"/>
          <p:cNvSpPr>
            <a:spLocks noGrp="1"/>
          </p:cNvSpPr>
          <p:nvPr>
            <p:ph idx="1"/>
          </p:nvPr>
        </p:nvSpPr>
        <p:spPr>
          <a:xfrm>
            <a:off x="468000" y="1424991"/>
            <a:ext cx="11100608" cy="2272930"/>
          </a:xfrm>
        </p:spPr>
        <p:txBody>
          <a:bodyPr/>
          <a:lstStyle/>
          <a:p>
            <a:pPr lvl="1">
              <a:lnSpc>
                <a:spcPct val="150000"/>
              </a:lnSpc>
            </a:pPr>
            <a:r>
              <a:rPr lang="en-US" dirty="0"/>
              <a:t>Embedded Operating Systems have significant differences to O.S. used in desktop computers, including a very small memory footprint and a reduced amount of functionality. Most embedded O.S. have to provide support for real-time systems, hence, they are termed RTOS (Real-Time Operating System).</a:t>
            </a:r>
          </a:p>
          <a:p>
            <a:pPr lvl="1">
              <a:lnSpc>
                <a:spcPct val="150000"/>
              </a:lnSpc>
            </a:pPr>
            <a:r>
              <a:rPr lang="en-US" dirty="0"/>
              <a:t>The implementation of a well designed RTOS has at least two layers, so that different software modules implement the architectural dependent code and the architectural independent code. This approach improves modularity and improves the portability to other architectures.</a:t>
            </a:r>
          </a:p>
        </p:txBody>
      </p:sp>
    </p:spTree>
    <p:extLst>
      <p:ext uri="{BB962C8B-B14F-4D97-AF65-F5344CB8AC3E}">
        <p14:creationId xmlns:p14="http://schemas.microsoft.com/office/powerpoint/2010/main" val="4001733045"/>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Waterfall process</a:t>
            </a:r>
          </a:p>
        </p:txBody>
      </p:sp>
      <p:pic>
        <p:nvPicPr>
          <p:cNvPr id="6" name="Picture 2" descr="File:Waterfall model.svg">
            <a:extLst>
              <a:ext uri="{FF2B5EF4-FFF2-40B4-BE49-F238E27FC236}">
                <a16:creationId xmlns="" xmlns:a16="http://schemas.microsoft.com/office/drawing/2014/main" id="{95FAB855-86D4-4D12-8EC4-EE1EDAAD2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656" y="1282147"/>
            <a:ext cx="6654316" cy="4990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322021"/>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Software process</a:t>
            </a:r>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323678"/>
          </a:xfrm>
        </p:spPr>
        <p:txBody>
          <a:bodyPr/>
          <a:lstStyle/>
          <a:p>
            <a:pPr>
              <a:lnSpc>
                <a:spcPct val="150000"/>
              </a:lnSpc>
            </a:pPr>
            <a:r>
              <a:rPr lang="en-US" dirty="0"/>
              <a:t>V-cycle</a:t>
            </a:r>
          </a:p>
        </p:txBody>
      </p:sp>
      <p:pic>
        <p:nvPicPr>
          <p:cNvPr id="5" name="Picture 2" descr="https://upload.wikimedia.org/wikipedia/commons/thumb/e/e8/Systems_Engineering_Process_II.svg/1280px-Systems_Engineering_Process_II.svg.png">
            <a:extLst>
              <a:ext uri="{FF2B5EF4-FFF2-40B4-BE49-F238E27FC236}">
                <a16:creationId xmlns="" xmlns:a16="http://schemas.microsoft.com/office/drawing/2014/main" id="{DEA352F1-4B83-48D8-AC94-E8B3C5B80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448" y="1268760"/>
            <a:ext cx="9267588" cy="5155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806253"/>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UML</a:t>
            </a:r>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3155223"/>
          </a:xfrm>
        </p:spPr>
        <p:txBody>
          <a:bodyPr/>
          <a:lstStyle/>
          <a:p>
            <a:pPr>
              <a:lnSpc>
                <a:spcPct val="150000"/>
              </a:lnSpc>
            </a:pPr>
            <a:r>
              <a:rPr lang="en-US" dirty="0"/>
              <a:t>Unified Modeling Language</a:t>
            </a:r>
          </a:p>
          <a:p>
            <a:pPr lvl="1">
              <a:lnSpc>
                <a:spcPct val="150000"/>
              </a:lnSpc>
            </a:pPr>
            <a:r>
              <a:rPr lang="en-US" dirty="0"/>
              <a:t>Originally by Grady </a:t>
            </a:r>
            <a:r>
              <a:rPr lang="en-US" dirty="0" err="1"/>
              <a:t>Booch</a:t>
            </a:r>
            <a:r>
              <a:rPr lang="en-US" dirty="0"/>
              <a:t>, James Rumbaugh and Ivar Jacobson</a:t>
            </a:r>
          </a:p>
          <a:p>
            <a:pPr lvl="1">
              <a:lnSpc>
                <a:spcPct val="150000"/>
              </a:lnSpc>
            </a:pPr>
            <a:r>
              <a:rPr lang="en-US" dirty="0"/>
              <a:t>Based on the integration of several existing modeling languages</a:t>
            </a:r>
          </a:p>
          <a:p>
            <a:pPr lvl="1">
              <a:lnSpc>
                <a:spcPct val="150000"/>
              </a:lnSpc>
            </a:pPr>
            <a:r>
              <a:rPr lang="en-US" dirty="0"/>
              <a:t>OMG standard (</a:t>
            </a:r>
            <a:r>
              <a:rPr lang="en-US" dirty="0">
                <a:hlinkClick r:id="rId3"/>
              </a:rPr>
              <a:t>www.omg.org</a:t>
            </a:r>
            <a:r>
              <a:rPr lang="en-US" dirty="0"/>
              <a:t>) in 1998</a:t>
            </a:r>
          </a:p>
          <a:p>
            <a:pPr lvl="1">
              <a:lnSpc>
                <a:spcPct val="150000"/>
              </a:lnSpc>
            </a:pPr>
            <a:r>
              <a:rPr lang="en-US" dirty="0"/>
              <a:t>Language based on visual models</a:t>
            </a:r>
          </a:p>
          <a:p>
            <a:pPr lvl="1">
              <a:lnSpc>
                <a:spcPct val="150000"/>
              </a:lnSpc>
            </a:pPr>
            <a:r>
              <a:rPr lang="en-US" dirty="0"/>
              <a:t>Current version: 2.5 (March 2015)</a:t>
            </a:r>
          </a:p>
          <a:p>
            <a:pPr lvl="1">
              <a:lnSpc>
                <a:spcPct val="150000"/>
              </a:lnSpc>
            </a:pPr>
            <a:r>
              <a:rPr lang="en-US" dirty="0"/>
              <a:t>Non-proprietary language</a:t>
            </a:r>
          </a:p>
        </p:txBody>
      </p:sp>
    </p:spTree>
    <p:extLst>
      <p:ext uri="{BB962C8B-B14F-4D97-AF65-F5344CB8AC3E}">
        <p14:creationId xmlns:p14="http://schemas.microsoft.com/office/powerpoint/2010/main" val="2534268068"/>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Modeling</a:t>
            </a:r>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1267526"/>
          </a:xfrm>
        </p:spPr>
        <p:txBody>
          <a:bodyPr/>
          <a:lstStyle/>
          <a:p>
            <a:pPr>
              <a:lnSpc>
                <a:spcPct val="150000"/>
              </a:lnSpc>
            </a:pPr>
            <a:r>
              <a:rPr lang="en-US" dirty="0"/>
              <a:t>The basic elements of a structural model are:</a:t>
            </a:r>
          </a:p>
          <a:p>
            <a:pPr lvl="1">
              <a:lnSpc>
                <a:spcPct val="150000"/>
              </a:lnSpc>
            </a:pPr>
            <a:r>
              <a:rPr lang="en-US" dirty="0"/>
              <a:t>THINGS</a:t>
            </a:r>
          </a:p>
          <a:p>
            <a:pPr lvl="1">
              <a:lnSpc>
                <a:spcPct val="150000"/>
              </a:lnSpc>
            </a:pPr>
            <a:r>
              <a:rPr lang="en-US" dirty="0"/>
              <a:t>Interaction among THINGS</a:t>
            </a:r>
          </a:p>
        </p:txBody>
      </p:sp>
    </p:spTree>
    <p:extLst>
      <p:ext uri="{BB962C8B-B14F-4D97-AF65-F5344CB8AC3E}">
        <p14:creationId xmlns:p14="http://schemas.microsoft.com/office/powerpoint/2010/main" val="98622816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things</a:t>
            </a:r>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1739451"/>
          </a:xfrm>
        </p:spPr>
        <p:txBody>
          <a:bodyPr/>
          <a:lstStyle/>
          <a:p>
            <a:pPr>
              <a:lnSpc>
                <a:spcPct val="150000"/>
              </a:lnSpc>
            </a:pPr>
            <a:r>
              <a:rPr lang="en-US" dirty="0"/>
              <a:t>Physical things:</a:t>
            </a:r>
          </a:p>
          <a:p>
            <a:pPr lvl="1">
              <a:lnSpc>
                <a:spcPct val="150000"/>
              </a:lnSpc>
            </a:pPr>
            <a:r>
              <a:rPr lang="en-US" dirty="0"/>
              <a:t>Coffee bean, processor, equipment , vehicle, planet ...</a:t>
            </a:r>
          </a:p>
          <a:p>
            <a:pPr>
              <a:lnSpc>
                <a:spcPct val="150000"/>
              </a:lnSpc>
            </a:pPr>
            <a:r>
              <a:rPr lang="en-US" dirty="0"/>
              <a:t>Logical things:</a:t>
            </a:r>
          </a:p>
          <a:p>
            <a:pPr lvl="1">
              <a:lnSpc>
                <a:spcPct val="150000"/>
              </a:lnSpc>
            </a:pPr>
            <a:r>
              <a:rPr lang="en-US" dirty="0"/>
              <a:t>Bank account, contract, variable stored in memory ...</a:t>
            </a:r>
          </a:p>
        </p:txBody>
      </p:sp>
    </p:spTree>
    <p:extLst>
      <p:ext uri="{BB962C8B-B14F-4D97-AF65-F5344CB8AC3E}">
        <p14:creationId xmlns:p14="http://schemas.microsoft.com/office/powerpoint/2010/main" val="2078307710"/>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Interaction among things</a:t>
            </a:r>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1431674"/>
          </a:xfrm>
        </p:spPr>
        <p:txBody>
          <a:bodyPr/>
          <a:lstStyle/>
          <a:p>
            <a:pPr>
              <a:lnSpc>
                <a:spcPct val="150000"/>
              </a:lnSpc>
            </a:pPr>
            <a:r>
              <a:rPr lang="en-US" dirty="0"/>
              <a:t>Examples:</a:t>
            </a:r>
            <a:br>
              <a:rPr lang="en-US" dirty="0"/>
            </a:br>
            <a:r>
              <a:rPr lang="en-US" dirty="0"/>
              <a:t>processor is connected to memory</a:t>
            </a:r>
            <a:br>
              <a:rPr lang="en-US" dirty="0"/>
            </a:br>
            <a:r>
              <a:rPr lang="en-US" dirty="0" err="1"/>
              <a:t>personA</a:t>
            </a:r>
            <a:r>
              <a:rPr lang="en-US" dirty="0"/>
              <a:t> and </a:t>
            </a:r>
            <a:r>
              <a:rPr lang="en-US" dirty="0" err="1"/>
              <a:t>personB</a:t>
            </a:r>
            <a:r>
              <a:rPr lang="en-US" dirty="0"/>
              <a:t> are married</a:t>
            </a:r>
            <a:br>
              <a:rPr lang="en-US" dirty="0"/>
            </a:br>
            <a:r>
              <a:rPr lang="en-US" dirty="0" err="1"/>
              <a:t>personX</a:t>
            </a:r>
            <a:r>
              <a:rPr lang="en-US" dirty="0"/>
              <a:t> is responsible for bank_account_12345</a:t>
            </a:r>
          </a:p>
        </p:txBody>
      </p:sp>
    </p:spTree>
    <p:extLst>
      <p:ext uri="{BB962C8B-B14F-4D97-AF65-F5344CB8AC3E}">
        <p14:creationId xmlns:p14="http://schemas.microsoft.com/office/powerpoint/2010/main" val="704572679"/>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Class / Object</a:t>
            </a:r>
          </a:p>
        </p:txBody>
      </p:sp>
      <p:sp>
        <p:nvSpPr>
          <p:cNvPr id="4" name="Content Placeholder 3">
            <a:extLst>
              <a:ext uri="{FF2B5EF4-FFF2-40B4-BE49-F238E27FC236}">
                <a16:creationId xmlns="" xmlns:a16="http://schemas.microsoft.com/office/drawing/2014/main" id="{03A609EE-1F60-451F-9B93-E7E4C45BBC50}"/>
              </a:ext>
            </a:extLst>
          </p:cNvPr>
          <p:cNvSpPr>
            <a:spLocks noGrp="1"/>
          </p:cNvSpPr>
          <p:nvPr>
            <p:ph idx="1"/>
          </p:nvPr>
        </p:nvSpPr>
        <p:spPr>
          <a:xfrm>
            <a:off x="468000" y="1424991"/>
            <a:ext cx="11172616" cy="3524555"/>
          </a:xfrm>
        </p:spPr>
        <p:txBody>
          <a:bodyPr/>
          <a:lstStyle/>
          <a:p>
            <a:pPr>
              <a:lnSpc>
                <a:spcPct val="150000"/>
              </a:lnSpc>
            </a:pPr>
            <a:r>
              <a:rPr lang="en-US" dirty="0"/>
              <a:t>A cohesive entity that has attributes, behavior and (optionally) state.</a:t>
            </a:r>
            <a:br>
              <a:rPr lang="en-US" dirty="0"/>
            </a:br>
            <a:endParaRPr lang="en-US" dirty="0"/>
          </a:p>
          <a:p>
            <a:pPr>
              <a:lnSpc>
                <a:spcPct val="150000"/>
              </a:lnSpc>
            </a:pPr>
            <a:r>
              <a:rPr lang="en-US" dirty="0"/>
              <a:t>Characteristics of a Class / Object:</a:t>
            </a:r>
          </a:p>
          <a:p>
            <a:pPr lvl="1">
              <a:lnSpc>
                <a:spcPct val="150000"/>
              </a:lnSpc>
            </a:pPr>
            <a:r>
              <a:rPr lang="en-US" dirty="0"/>
              <a:t>Data - attributes</a:t>
            </a:r>
          </a:p>
          <a:p>
            <a:pPr lvl="1">
              <a:lnSpc>
                <a:spcPct val="150000"/>
              </a:lnSpc>
            </a:pPr>
            <a:r>
              <a:rPr lang="en-US" dirty="0"/>
              <a:t>Behavior - operations, methods, services, functions</a:t>
            </a:r>
          </a:p>
          <a:p>
            <a:pPr lvl="1">
              <a:lnSpc>
                <a:spcPct val="150000"/>
              </a:lnSpc>
            </a:pPr>
            <a:r>
              <a:rPr lang="en-US" dirty="0"/>
              <a:t>State - memory of its past</a:t>
            </a:r>
          </a:p>
          <a:p>
            <a:pPr lvl="1">
              <a:lnSpc>
                <a:spcPct val="150000"/>
              </a:lnSpc>
            </a:pPr>
            <a:r>
              <a:rPr lang="en-US" dirty="0"/>
              <a:t>Identity - unique identifier</a:t>
            </a:r>
          </a:p>
          <a:p>
            <a:pPr lvl="1">
              <a:lnSpc>
                <a:spcPct val="150000"/>
              </a:lnSpc>
            </a:pPr>
            <a:r>
              <a:rPr lang="en-US" dirty="0"/>
              <a:t>Responsibilities</a:t>
            </a:r>
          </a:p>
        </p:txBody>
      </p:sp>
    </p:spTree>
    <p:extLst>
      <p:ext uri="{BB962C8B-B14F-4D97-AF65-F5344CB8AC3E}">
        <p14:creationId xmlns:p14="http://schemas.microsoft.com/office/powerpoint/2010/main" val="1999072717"/>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Class / Object in programming languages</a:t>
            </a:r>
          </a:p>
        </p:txBody>
      </p:sp>
      <p:graphicFrame>
        <p:nvGraphicFramePr>
          <p:cNvPr id="6" name="Content Placeholder 5">
            <a:extLst>
              <a:ext uri="{FF2B5EF4-FFF2-40B4-BE49-F238E27FC236}">
                <a16:creationId xmlns="" xmlns:a16="http://schemas.microsoft.com/office/drawing/2014/main" id="{235D944D-7408-4BA7-9B46-24F40B1E3311}"/>
              </a:ext>
            </a:extLst>
          </p:cNvPr>
          <p:cNvGraphicFramePr>
            <a:graphicFrameLocks noGrp="1"/>
          </p:cNvGraphicFramePr>
          <p:nvPr>
            <p:ph idx="1"/>
            <p:extLst>
              <p:ext uri="{D42A27DB-BD31-4B8C-83A1-F6EECF244321}">
                <p14:modId xmlns:p14="http://schemas.microsoft.com/office/powerpoint/2010/main" val="27745442"/>
              </p:ext>
            </p:extLst>
          </p:nvPr>
        </p:nvGraphicFramePr>
        <p:xfrm>
          <a:off x="1595591" y="1916832"/>
          <a:ext cx="9000817" cy="1854200"/>
        </p:xfrm>
        <a:graphic>
          <a:graphicData uri="http://schemas.openxmlformats.org/drawingml/2006/table">
            <a:tbl>
              <a:tblPr firstRow="1" bandRow="1">
                <a:tableStyleId>{5C22544A-7EE6-4342-B048-85BDC9FD1C3A}</a:tableStyleId>
              </a:tblPr>
              <a:tblGrid>
                <a:gridCol w="4430225">
                  <a:extLst>
                    <a:ext uri="{9D8B030D-6E8A-4147-A177-3AD203B41FA5}">
                      <a16:colId xmlns="" xmlns:a16="http://schemas.microsoft.com/office/drawing/2014/main" val="20000"/>
                    </a:ext>
                  </a:extLst>
                </a:gridCol>
                <a:gridCol w="4570592">
                  <a:extLst>
                    <a:ext uri="{9D8B030D-6E8A-4147-A177-3AD203B41FA5}">
                      <a16:colId xmlns="" xmlns:a16="http://schemas.microsoft.com/office/drawing/2014/main" val="20001"/>
                    </a:ext>
                  </a:extLst>
                </a:gridCol>
              </a:tblGrid>
              <a:tr h="370840">
                <a:tc>
                  <a:txBody>
                    <a:bodyPr/>
                    <a:lstStyle/>
                    <a:p>
                      <a:r>
                        <a:rPr lang="pt-BR" dirty="0" err="1"/>
                        <a:t>Class</a:t>
                      </a:r>
                      <a:endParaRPr lang="pt-BR" dirty="0"/>
                    </a:p>
                  </a:txBody>
                  <a:tcPr marL="79788" marR="79788"/>
                </a:tc>
                <a:tc>
                  <a:txBody>
                    <a:bodyPr/>
                    <a:lstStyle/>
                    <a:p>
                      <a:r>
                        <a:rPr lang="pt-BR" dirty="0" err="1"/>
                        <a:t>Object</a:t>
                      </a:r>
                      <a:endParaRPr lang="pt-BR" dirty="0"/>
                    </a:p>
                  </a:txBody>
                  <a:tcPr marL="79788" marR="79788"/>
                </a:tc>
                <a:extLst>
                  <a:ext uri="{0D108BD9-81ED-4DB2-BD59-A6C34878D82A}">
                    <a16:rowId xmlns="" xmlns:a16="http://schemas.microsoft.com/office/drawing/2014/main" val="10000"/>
                  </a:ext>
                </a:extLst>
              </a:tr>
              <a:tr h="370840">
                <a:tc>
                  <a:txBody>
                    <a:bodyPr/>
                    <a:lstStyle/>
                    <a:p>
                      <a:r>
                        <a:rPr lang="en-US" noProof="0"/>
                        <a:t>example: a type in C</a:t>
                      </a:r>
                    </a:p>
                  </a:txBody>
                  <a:tcPr marL="79788" marR="79788"/>
                </a:tc>
                <a:tc>
                  <a:txBody>
                    <a:bodyPr/>
                    <a:lstStyle/>
                    <a:p>
                      <a:r>
                        <a:rPr lang="en-US" noProof="0"/>
                        <a:t>example: a variable in C</a:t>
                      </a:r>
                    </a:p>
                  </a:txBody>
                  <a:tcPr marL="79788" marR="79788"/>
                </a:tc>
                <a:extLst>
                  <a:ext uri="{0D108BD9-81ED-4DB2-BD59-A6C34878D82A}">
                    <a16:rowId xmlns="" xmlns:a16="http://schemas.microsoft.com/office/drawing/2014/main" val="10001"/>
                  </a:ext>
                </a:extLst>
              </a:tr>
              <a:tr h="370840">
                <a:tc>
                  <a:txBody>
                    <a:bodyPr/>
                    <a:lstStyle/>
                    <a:p>
                      <a:r>
                        <a:rPr lang="en-US" noProof="0" dirty="0"/>
                        <a:t>Compile time existence</a:t>
                      </a:r>
                    </a:p>
                  </a:txBody>
                  <a:tcPr marL="79788" marR="79788"/>
                </a:tc>
                <a:tc>
                  <a:txBody>
                    <a:bodyPr/>
                    <a:lstStyle/>
                    <a:p>
                      <a:r>
                        <a:rPr lang="en-US" noProof="0" dirty="0"/>
                        <a:t>runtime existence</a:t>
                      </a:r>
                    </a:p>
                  </a:txBody>
                  <a:tcPr marL="79788" marR="79788"/>
                </a:tc>
                <a:extLst>
                  <a:ext uri="{0D108BD9-81ED-4DB2-BD59-A6C34878D82A}">
                    <a16:rowId xmlns="" xmlns:a16="http://schemas.microsoft.com/office/drawing/2014/main" val="10002"/>
                  </a:ext>
                </a:extLst>
              </a:tr>
              <a:tr h="370840">
                <a:tc>
                  <a:txBody>
                    <a:bodyPr/>
                    <a:lstStyle/>
                    <a:p>
                      <a:endParaRPr lang="en-US" noProof="0"/>
                    </a:p>
                  </a:txBody>
                  <a:tcPr marL="79788" marR="79788"/>
                </a:tc>
                <a:tc>
                  <a:txBody>
                    <a:bodyPr/>
                    <a:lstStyle/>
                    <a:p>
                      <a:r>
                        <a:rPr lang="en-US" noProof="0"/>
                        <a:t>Ocupies memory</a:t>
                      </a:r>
                    </a:p>
                  </a:txBody>
                  <a:tcPr marL="79788" marR="79788"/>
                </a:tc>
                <a:extLst>
                  <a:ext uri="{0D108BD9-81ED-4DB2-BD59-A6C34878D82A}">
                    <a16:rowId xmlns=""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a:t>the design of an object</a:t>
                      </a:r>
                    </a:p>
                  </a:txBody>
                  <a:tcPr marL="79788" marR="79788"/>
                </a:tc>
                <a:tc>
                  <a:txBody>
                    <a:bodyPr/>
                    <a:lstStyle/>
                    <a:p>
                      <a:r>
                        <a:rPr lang="en-US" noProof="0" dirty="0"/>
                        <a:t>an instance of a class</a:t>
                      </a:r>
                    </a:p>
                  </a:txBody>
                  <a:tcPr marL="79788" marR="79788"/>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627600049"/>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Class Representation</a:t>
            </a:r>
          </a:p>
        </p:txBody>
      </p:sp>
      <p:sp>
        <p:nvSpPr>
          <p:cNvPr id="7" name="Rectangle 6">
            <a:extLst>
              <a:ext uri="{FF2B5EF4-FFF2-40B4-BE49-F238E27FC236}">
                <a16:creationId xmlns="" xmlns:a16="http://schemas.microsoft.com/office/drawing/2014/main" id="{2E9CF636-0D37-441B-B595-9248E3D14209}"/>
              </a:ext>
            </a:extLst>
          </p:cNvPr>
          <p:cNvSpPr/>
          <p:nvPr/>
        </p:nvSpPr>
        <p:spPr>
          <a:xfrm>
            <a:off x="1315786" y="2570414"/>
            <a:ext cx="2099733" cy="13095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Radar</a:t>
            </a:r>
          </a:p>
        </p:txBody>
      </p:sp>
      <p:sp>
        <p:nvSpPr>
          <p:cNvPr id="8" name="Rectangle 7">
            <a:extLst>
              <a:ext uri="{FF2B5EF4-FFF2-40B4-BE49-F238E27FC236}">
                <a16:creationId xmlns="" xmlns:a16="http://schemas.microsoft.com/office/drawing/2014/main" id="{B1F536E2-DB2F-474F-BE77-B184F700DE3C}"/>
              </a:ext>
            </a:extLst>
          </p:cNvPr>
          <p:cNvSpPr/>
          <p:nvPr/>
        </p:nvSpPr>
        <p:spPr>
          <a:xfrm>
            <a:off x="5114497" y="2570414"/>
            <a:ext cx="2099733" cy="22352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cxnSp>
        <p:nvCxnSpPr>
          <p:cNvPr id="9" name="Straight Connector 8">
            <a:extLst>
              <a:ext uri="{FF2B5EF4-FFF2-40B4-BE49-F238E27FC236}">
                <a16:creationId xmlns="" xmlns:a16="http://schemas.microsoft.com/office/drawing/2014/main" id="{C8E17D55-9DA9-4950-A7F1-C26D9986D19D}"/>
              </a:ext>
            </a:extLst>
          </p:cNvPr>
          <p:cNvCxnSpPr/>
          <p:nvPr/>
        </p:nvCxnSpPr>
        <p:spPr>
          <a:xfrm flipV="1">
            <a:off x="5108853" y="2965525"/>
            <a:ext cx="2099733" cy="112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EE192003-691B-42E1-B3BB-6E09912EC76E}"/>
              </a:ext>
            </a:extLst>
          </p:cNvPr>
          <p:cNvCxnSpPr/>
          <p:nvPr/>
        </p:nvCxnSpPr>
        <p:spPr>
          <a:xfrm flipV="1">
            <a:off x="5120141" y="3879925"/>
            <a:ext cx="2099733" cy="112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 xmlns:a16="http://schemas.microsoft.com/office/drawing/2014/main" id="{2205ADCD-056B-4451-BBAC-C18C9FE42854}"/>
              </a:ext>
            </a:extLst>
          </p:cNvPr>
          <p:cNvSpPr txBox="1"/>
          <p:nvPr/>
        </p:nvSpPr>
        <p:spPr>
          <a:xfrm>
            <a:off x="5792272" y="2607482"/>
            <a:ext cx="732893" cy="369332"/>
          </a:xfrm>
          <a:prstGeom prst="rect">
            <a:avLst/>
          </a:prstGeom>
          <a:noFill/>
        </p:spPr>
        <p:txBody>
          <a:bodyPr wrap="none" rtlCol="0">
            <a:spAutoFit/>
          </a:bodyPr>
          <a:lstStyle/>
          <a:p>
            <a:r>
              <a:rPr lang="pt-BR"/>
              <a:t>Radar</a:t>
            </a:r>
          </a:p>
        </p:txBody>
      </p:sp>
      <p:sp>
        <p:nvSpPr>
          <p:cNvPr id="12" name="Rectangle 11">
            <a:extLst>
              <a:ext uri="{FF2B5EF4-FFF2-40B4-BE49-F238E27FC236}">
                <a16:creationId xmlns="" xmlns:a16="http://schemas.microsoft.com/office/drawing/2014/main" id="{FE07D4C0-4A48-4506-9CF8-D0C387601C25}"/>
              </a:ext>
            </a:extLst>
          </p:cNvPr>
          <p:cNvSpPr/>
          <p:nvPr/>
        </p:nvSpPr>
        <p:spPr>
          <a:xfrm>
            <a:off x="5185716" y="3059668"/>
            <a:ext cx="1133644" cy="369332"/>
          </a:xfrm>
          <a:prstGeom prst="rect">
            <a:avLst/>
          </a:prstGeom>
        </p:spPr>
        <p:txBody>
          <a:bodyPr wrap="none">
            <a:spAutoFit/>
          </a:bodyPr>
          <a:lstStyle/>
          <a:p>
            <a:r>
              <a:rPr lang="en-US" dirty="0"/>
              <a:t>attributes</a:t>
            </a:r>
          </a:p>
        </p:txBody>
      </p:sp>
      <p:sp>
        <p:nvSpPr>
          <p:cNvPr id="13" name="Rectangle 12">
            <a:extLst>
              <a:ext uri="{FF2B5EF4-FFF2-40B4-BE49-F238E27FC236}">
                <a16:creationId xmlns="" xmlns:a16="http://schemas.microsoft.com/office/drawing/2014/main" id="{D12AF577-B0D1-4854-AD5C-F7B1603C709D}"/>
              </a:ext>
            </a:extLst>
          </p:cNvPr>
          <p:cNvSpPr/>
          <p:nvPr/>
        </p:nvSpPr>
        <p:spPr>
          <a:xfrm>
            <a:off x="5185716" y="3972807"/>
            <a:ext cx="1069524" cy="369332"/>
          </a:xfrm>
          <a:prstGeom prst="rect">
            <a:avLst/>
          </a:prstGeom>
        </p:spPr>
        <p:txBody>
          <a:bodyPr wrap="none">
            <a:spAutoFit/>
          </a:bodyPr>
          <a:lstStyle/>
          <a:p>
            <a:r>
              <a:rPr lang="en-US" dirty="0"/>
              <a:t>methods</a:t>
            </a:r>
          </a:p>
        </p:txBody>
      </p:sp>
      <p:pic>
        <p:nvPicPr>
          <p:cNvPr id="14" name="Picture 13">
            <a:extLst>
              <a:ext uri="{FF2B5EF4-FFF2-40B4-BE49-F238E27FC236}">
                <a16:creationId xmlns="" xmlns:a16="http://schemas.microsoft.com/office/drawing/2014/main" id="{17A933FC-F45B-4A2F-BF65-4A0A1E092023}"/>
              </a:ext>
            </a:extLst>
          </p:cNvPr>
          <p:cNvPicPr>
            <a:picLocks noChangeAspect="1"/>
          </p:cNvPicPr>
          <p:nvPr/>
        </p:nvPicPr>
        <p:blipFill>
          <a:blip r:embed="rId3"/>
          <a:stretch>
            <a:fillRect/>
          </a:stretch>
        </p:blipFill>
        <p:spPr>
          <a:xfrm>
            <a:off x="9192344" y="2592945"/>
            <a:ext cx="1888331" cy="1672110"/>
          </a:xfrm>
          <a:prstGeom prst="rect">
            <a:avLst/>
          </a:prstGeom>
        </p:spPr>
      </p:pic>
    </p:spTree>
    <p:extLst>
      <p:ext uri="{BB962C8B-B14F-4D97-AF65-F5344CB8AC3E}">
        <p14:creationId xmlns:p14="http://schemas.microsoft.com/office/powerpoint/2010/main" val="3208122139"/>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Stereotype</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2950038"/>
          </a:xfrm>
        </p:spPr>
        <p:txBody>
          <a:bodyPr/>
          <a:lstStyle/>
          <a:p>
            <a:pPr>
              <a:lnSpc>
                <a:spcPct val="150000"/>
              </a:lnSpc>
            </a:pPr>
            <a:r>
              <a:rPr lang="en-US" dirty="0"/>
              <a:t>An additional (informal) form of classification.</a:t>
            </a:r>
          </a:p>
          <a:p>
            <a:pPr>
              <a:lnSpc>
                <a:spcPct val="150000"/>
              </a:lnSpc>
            </a:pPr>
            <a:r>
              <a:rPr lang="en-US" dirty="0"/>
              <a:t>Notation:</a:t>
            </a:r>
          </a:p>
          <a:p>
            <a:pPr lvl="1">
              <a:lnSpc>
                <a:spcPct val="150000"/>
              </a:lnSpc>
            </a:pPr>
            <a:r>
              <a:rPr lang="en-US" dirty="0"/>
              <a:t>text: &lt;&lt;</a:t>
            </a:r>
            <a:r>
              <a:rPr lang="en-US" dirty="0" err="1"/>
              <a:t>stereotype_name</a:t>
            </a:r>
            <a:r>
              <a:rPr lang="en-US" dirty="0"/>
              <a:t>&gt;&gt;</a:t>
            </a:r>
            <a:br>
              <a:rPr lang="en-US" dirty="0"/>
            </a:br>
            <a:endParaRPr lang="en-US" dirty="0"/>
          </a:p>
          <a:p>
            <a:pPr lvl="1">
              <a:lnSpc>
                <a:spcPct val="150000"/>
              </a:lnSpc>
            </a:pPr>
            <a:r>
              <a:rPr lang="en-US" dirty="0"/>
              <a:t>icon </a:t>
            </a:r>
            <a:br>
              <a:rPr lang="en-US" dirty="0"/>
            </a:br>
            <a:endParaRPr lang="en-US" dirty="0"/>
          </a:p>
          <a:p>
            <a:pPr lvl="1">
              <a:lnSpc>
                <a:spcPct val="150000"/>
              </a:lnSpc>
            </a:pPr>
            <a:r>
              <a:rPr lang="en-US" dirty="0"/>
              <a:t>class is represented by an icon</a:t>
            </a:r>
          </a:p>
        </p:txBody>
      </p:sp>
      <p:pic>
        <p:nvPicPr>
          <p:cNvPr id="16" name="Picture 15">
            <a:extLst>
              <a:ext uri="{FF2B5EF4-FFF2-40B4-BE49-F238E27FC236}">
                <a16:creationId xmlns="" xmlns:a16="http://schemas.microsoft.com/office/drawing/2014/main" id="{00FAA7CA-4813-4D3C-BA56-549C2918A0BD}"/>
              </a:ext>
            </a:extLst>
          </p:cNvPr>
          <p:cNvPicPr>
            <a:picLocks noChangeAspect="1"/>
          </p:cNvPicPr>
          <p:nvPr/>
        </p:nvPicPr>
        <p:blipFill>
          <a:blip r:embed="rId3"/>
          <a:stretch>
            <a:fillRect/>
          </a:stretch>
        </p:blipFill>
        <p:spPr>
          <a:xfrm>
            <a:off x="1578893" y="2905311"/>
            <a:ext cx="2804487" cy="1202622"/>
          </a:xfrm>
          <a:prstGeom prst="rect">
            <a:avLst/>
          </a:prstGeom>
        </p:spPr>
      </p:pic>
      <p:pic>
        <p:nvPicPr>
          <p:cNvPr id="17" name="Picture 16">
            <a:extLst>
              <a:ext uri="{FF2B5EF4-FFF2-40B4-BE49-F238E27FC236}">
                <a16:creationId xmlns="" xmlns:a16="http://schemas.microsoft.com/office/drawing/2014/main" id="{63BDF7E0-6FE3-42D5-9EA6-FC468917CE36}"/>
              </a:ext>
            </a:extLst>
          </p:cNvPr>
          <p:cNvPicPr>
            <a:picLocks noChangeAspect="1"/>
          </p:cNvPicPr>
          <p:nvPr/>
        </p:nvPicPr>
        <p:blipFill>
          <a:blip r:embed="rId4"/>
          <a:stretch>
            <a:fillRect/>
          </a:stretch>
        </p:blipFill>
        <p:spPr>
          <a:xfrm>
            <a:off x="4855257" y="1718214"/>
            <a:ext cx="2481486" cy="1691922"/>
          </a:xfrm>
          <a:prstGeom prst="rect">
            <a:avLst/>
          </a:prstGeom>
        </p:spPr>
      </p:pic>
      <p:pic>
        <p:nvPicPr>
          <p:cNvPr id="18" name="Picture 17">
            <a:extLst>
              <a:ext uri="{FF2B5EF4-FFF2-40B4-BE49-F238E27FC236}">
                <a16:creationId xmlns="" xmlns:a16="http://schemas.microsoft.com/office/drawing/2014/main" id="{6672D00A-7B7C-40F2-AAAF-87CCFCB3DAC6}"/>
              </a:ext>
            </a:extLst>
          </p:cNvPr>
          <p:cNvPicPr>
            <a:picLocks noChangeAspect="1"/>
          </p:cNvPicPr>
          <p:nvPr/>
        </p:nvPicPr>
        <p:blipFill>
          <a:blip r:embed="rId5"/>
          <a:stretch>
            <a:fillRect/>
          </a:stretch>
        </p:blipFill>
        <p:spPr>
          <a:xfrm>
            <a:off x="3934502" y="3975374"/>
            <a:ext cx="1285346" cy="1434489"/>
          </a:xfrm>
          <a:prstGeom prst="rect">
            <a:avLst/>
          </a:prstGeom>
        </p:spPr>
      </p:pic>
    </p:spTree>
    <p:extLst>
      <p:ext uri="{BB962C8B-B14F-4D97-AF65-F5344CB8AC3E}">
        <p14:creationId xmlns:p14="http://schemas.microsoft.com/office/powerpoint/2010/main" val="349620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7. RTOS Adaptation Layer</a:t>
            </a:r>
            <a:endParaRPr kumimoji="1" lang="en-US" dirty="0"/>
          </a:p>
        </p:txBody>
      </p:sp>
      <p:sp>
        <p:nvSpPr>
          <p:cNvPr id="4" name="コンテンツ プレースホルダー 3"/>
          <p:cNvSpPr>
            <a:spLocks noGrp="1"/>
          </p:cNvSpPr>
          <p:nvPr>
            <p:ph idx="1"/>
          </p:nvPr>
        </p:nvSpPr>
        <p:spPr>
          <a:xfrm>
            <a:off x="468000" y="1424991"/>
            <a:ext cx="11100608" cy="1062342"/>
          </a:xfrm>
        </p:spPr>
        <p:txBody>
          <a:bodyPr/>
          <a:lstStyle/>
          <a:p>
            <a:pPr marL="0" lvl="1" indent="0">
              <a:lnSpc>
                <a:spcPct val="150000"/>
              </a:lnSpc>
              <a:buNone/>
            </a:pPr>
            <a:r>
              <a:rPr lang="en-US" dirty="0"/>
              <a:t>This is a wrapper that translates the API of a given RTOS to a standard API, such as CMSIS-RTOS. Once a standard API is provided to the upper levels, all of the software in the Services and Application layers can be reused in different platforms without rewriting the calls to the RTOS.</a:t>
            </a:r>
          </a:p>
        </p:txBody>
      </p:sp>
    </p:spTree>
    <p:extLst>
      <p:ext uri="{BB962C8B-B14F-4D97-AF65-F5344CB8AC3E}">
        <p14:creationId xmlns:p14="http://schemas.microsoft.com/office/powerpoint/2010/main" val="1602046346"/>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Attributes / Methods – Visibility</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2211375"/>
          </a:xfrm>
        </p:spPr>
        <p:txBody>
          <a:bodyPr/>
          <a:lstStyle/>
          <a:p>
            <a:pPr>
              <a:lnSpc>
                <a:spcPct val="150000"/>
              </a:lnSpc>
            </a:pPr>
            <a:r>
              <a:rPr lang="en-US" dirty="0"/>
              <a:t>A typical class representation has:</a:t>
            </a:r>
          </a:p>
          <a:p>
            <a:pPr lvl="1">
              <a:lnSpc>
                <a:spcPct val="150000"/>
              </a:lnSpc>
            </a:pPr>
            <a:r>
              <a:rPr lang="en-US" dirty="0"/>
              <a:t>class name (+ stereotype)</a:t>
            </a:r>
          </a:p>
          <a:p>
            <a:pPr lvl="1">
              <a:lnSpc>
                <a:spcPct val="150000"/>
              </a:lnSpc>
            </a:pPr>
            <a:r>
              <a:rPr lang="en-US" dirty="0"/>
              <a:t>attributes</a:t>
            </a:r>
          </a:p>
          <a:p>
            <a:pPr lvl="1">
              <a:lnSpc>
                <a:spcPct val="150000"/>
              </a:lnSpc>
            </a:pPr>
            <a:r>
              <a:rPr lang="en-US" dirty="0"/>
              <a:t>methods</a:t>
            </a:r>
          </a:p>
          <a:p>
            <a:pPr>
              <a:lnSpc>
                <a:spcPct val="150000"/>
              </a:lnSpc>
            </a:pPr>
            <a:r>
              <a:rPr lang="en-US" dirty="0"/>
              <a:t>The visibility of the methods and attributes is indicated by:</a:t>
            </a:r>
          </a:p>
        </p:txBody>
      </p:sp>
      <p:graphicFrame>
        <p:nvGraphicFramePr>
          <p:cNvPr id="7" name="Table 6">
            <a:extLst>
              <a:ext uri="{FF2B5EF4-FFF2-40B4-BE49-F238E27FC236}">
                <a16:creationId xmlns="" xmlns:a16="http://schemas.microsoft.com/office/drawing/2014/main" id="{E6DA20A9-6C03-4EB4-AA32-A15874B185F6}"/>
              </a:ext>
            </a:extLst>
          </p:cNvPr>
          <p:cNvGraphicFramePr>
            <a:graphicFrameLocks noGrp="1"/>
          </p:cNvGraphicFramePr>
          <p:nvPr>
            <p:extLst>
              <p:ext uri="{D42A27DB-BD31-4B8C-83A1-F6EECF244321}">
                <p14:modId xmlns:p14="http://schemas.microsoft.com/office/powerpoint/2010/main" val="742085205"/>
              </p:ext>
            </p:extLst>
          </p:nvPr>
        </p:nvGraphicFramePr>
        <p:xfrm>
          <a:off x="507999" y="4053523"/>
          <a:ext cx="7397046" cy="2123440"/>
        </p:xfrm>
        <a:graphic>
          <a:graphicData uri="http://schemas.openxmlformats.org/drawingml/2006/table">
            <a:tbl>
              <a:tblPr firstRow="1" bandRow="1">
                <a:tableStyleId>{5C22544A-7EE6-4342-B048-85BDC9FD1C3A}</a:tableStyleId>
              </a:tblPr>
              <a:tblGrid>
                <a:gridCol w="1123505">
                  <a:extLst>
                    <a:ext uri="{9D8B030D-6E8A-4147-A177-3AD203B41FA5}">
                      <a16:colId xmlns="" xmlns:a16="http://schemas.microsoft.com/office/drawing/2014/main" val="20000"/>
                    </a:ext>
                  </a:extLst>
                </a:gridCol>
                <a:gridCol w="1493769">
                  <a:extLst>
                    <a:ext uri="{9D8B030D-6E8A-4147-A177-3AD203B41FA5}">
                      <a16:colId xmlns="" xmlns:a16="http://schemas.microsoft.com/office/drawing/2014/main" val="20001"/>
                    </a:ext>
                  </a:extLst>
                </a:gridCol>
                <a:gridCol w="4779772">
                  <a:extLst>
                    <a:ext uri="{9D8B030D-6E8A-4147-A177-3AD203B41FA5}">
                      <a16:colId xmlns="" xmlns:a16="http://schemas.microsoft.com/office/drawing/2014/main" val="20002"/>
                    </a:ext>
                  </a:extLst>
                </a:gridCol>
              </a:tblGrid>
              <a:tr h="370840">
                <a:tc>
                  <a:txBody>
                    <a:bodyPr/>
                    <a:lstStyle/>
                    <a:p>
                      <a:r>
                        <a:rPr lang="en-US" noProof="0"/>
                        <a:t>Symbol</a:t>
                      </a:r>
                    </a:p>
                  </a:txBody>
                  <a:tcPr/>
                </a:tc>
                <a:tc>
                  <a:txBody>
                    <a:bodyPr/>
                    <a:lstStyle/>
                    <a:p>
                      <a:r>
                        <a:rPr lang="en-US" noProof="0"/>
                        <a:t>Meaning</a:t>
                      </a:r>
                    </a:p>
                  </a:txBody>
                  <a:tcPr/>
                </a:tc>
                <a:tc>
                  <a:txBody>
                    <a:bodyPr/>
                    <a:lstStyle/>
                    <a:p>
                      <a:r>
                        <a:rPr lang="en-US" noProof="0"/>
                        <a:t>Visibility</a:t>
                      </a:r>
                    </a:p>
                  </a:txBody>
                  <a:tcPr/>
                </a:tc>
                <a:extLst>
                  <a:ext uri="{0D108BD9-81ED-4DB2-BD59-A6C34878D82A}">
                    <a16:rowId xmlns="" xmlns:a16="http://schemas.microsoft.com/office/drawing/2014/main" val="10000"/>
                  </a:ext>
                </a:extLst>
              </a:tr>
              <a:tr h="370840">
                <a:tc>
                  <a:txBody>
                    <a:bodyPr/>
                    <a:lstStyle/>
                    <a:p>
                      <a:pPr algn="ctr"/>
                      <a:r>
                        <a:rPr lang="en-US" noProof="0"/>
                        <a:t>+</a:t>
                      </a:r>
                    </a:p>
                  </a:txBody>
                  <a:tcPr/>
                </a:tc>
                <a:tc>
                  <a:txBody>
                    <a:bodyPr/>
                    <a:lstStyle/>
                    <a:p>
                      <a:r>
                        <a:rPr lang="en-US" noProof="0"/>
                        <a:t>public</a:t>
                      </a:r>
                    </a:p>
                  </a:txBody>
                  <a:tcPr/>
                </a:tc>
                <a:tc>
                  <a:txBody>
                    <a:bodyPr/>
                    <a:lstStyle/>
                    <a:p>
                      <a:r>
                        <a:rPr lang="en-US" baseline="0" noProof="0"/>
                        <a:t>accessible to all</a:t>
                      </a:r>
                      <a:endParaRPr lang="en-US" noProof="0"/>
                    </a:p>
                  </a:txBody>
                  <a:tcPr/>
                </a:tc>
                <a:extLst>
                  <a:ext uri="{0D108BD9-81ED-4DB2-BD59-A6C34878D82A}">
                    <a16:rowId xmlns="" xmlns:a16="http://schemas.microsoft.com/office/drawing/2014/main" val="10001"/>
                  </a:ext>
                </a:extLst>
              </a:tr>
              <a:tr h="370840">
                <a:tc>
                  <a:txBody>
                    <a:bodyPr/>
                    <a:lstStyle/>
                    <a:p>
                      <a:pPr algn="ctr"/>
                      <a:r>
                        <a:rPr lang="en-US" noProof="0"/>
                        <a:t>#</a:t>
                      </a:r>
                    </a:p>
                  </a:txBody>
                  <a:tcPr/>
                </a:tc>
                <a:tc>
                  <a:txBody>
                    <a:bodyPr/>
                    <a:lstStyle/>
                    <a:p>
                      <a:r>
                        <a:rPr lang="en-US" noProof="0"/>
                        <a:t>protected</a:t>
                      </a:r>
                    </a:p>
                  </a:txBody>
                  <a:tcPr/>
                </a:tc>
                <a:tc>
                  <a:txBody>
                    <a:bodyPr/>
                    <a:lstStyle/>
                    <a:p>
                      <a:r>
                        <a:rPr lang="en-US" noProof="0"/>
                        <a:t>accessible by derived classes</a:t>
                      </a:r>
                    </a:p>
                  </a:txBody>
                  <a:tcPr/>
                </a:tc>
                <a:extLst>
                  <a:ext uri="{0D108BD9-81ED-4DB2-BD59-A6C34878D82A}">
                    <a16:rowId xmlns="" xmlns:a16="http://schemas.microsoft.com/office/drawing/2014/main" val="10002"/>
                  </a:ext>
                </a:extLst>
              </a:tr>
              <a:tr h="370840">
                <a:tc>
                  <a:txBody>
                    <a:bodyPr/>
                    <a:lstStyle/>
                    <a:p>
                      <a:pPr algn="ctr"/>
                      <a:r>
                        <a:rPr lang="en-US" noProof="0"/>
                        <a:t>-</a:t>
                      </a:r>
                    </a:p>
                  </a:txBody>
                  <a:tcPr/>
                </a:tc>
                <a:tc>
                  <a:txBody>
                    <a:bodyPr/>
                    <a:lstStyle/>
                    <a:p>
                      <a:r>
                        <a:rPr lang="en-US" noProof="0"/>
                        <a:t>private</a:t>
                      </a:r>
                    </a:p>
                  </a:txBody>
                  <a:tcPr/>
                </a:tc>
                <a:tc>
                  <a:txBody>
                    <a:bodyPr/>
                    <a:lstStyle/>
                    <a:p>
                      <a:r>
                        <a:rPr lang="en-US" noProof="0"/>
                        <a:t>accessible only by this class</a:t>
                      </a:r>
                    </a:p>
                  </a:txBody>
                  <a:tcPr/>
                </a:tc>
                <a:extLst>
                  <a:ext uri="{0D108BD9-81ED-4DB2-BD59-A6C34878D82A}">
                    <a16:rowId xmlns="" xmlns:a16="http://schemas.microsoft.com/office/drawing/2014/main" val="10003"/>
                  </a:ext>
                </a:extLst>
              </a:tr>
              <a:tr h="370840">
                <a:tc>
                  <a:txBody>
                    <a:bodyPr/>
                    <a:lstStyle/>
                    <a:p>
                      <a:pPr algn="ctr"/>
                      <a:r>
                        <a:rPr lang="en-US" noProof="0" dirty="0"/>
                        <a:t>~</a:t>
                      </a:r>
                    </a:p>
                  </a:txBody>
                  <a:tcPr/>
                </a:tc>
                <a:tc>
                  <a:txBody>
                    <a:bodyPr/>
                    <a:lstStyle/>
                    <a:p>
                      <a:r>
                        <a:rPr lang="en-US" noProof="0"/>
                        <a:t>package scope</a:t>
                      </a:r>
                    </a:p>
                  </a:txBody>
                  <a:tcPr/>
                </a:tc>
                <a:tc>
                  <a:txBody>
                    <a:bodyPr/>
                    <a:lstStyle/>
                    <a:p>
                      <a:r>
                        <a:rPr lang="en-US" noProof="0" dirty="0"/>
                        <a:t>accessible to the other classes in this package</a:t>
                      </a:r>
                    </a:p>
                  </a:txBody>
                  <a:tcPr/>
                </a:tc>
                <a:extLst>
                  <a:ext uri="{0D108BD9-81ED-4DB2-BD59-A6C34878D82A}">
                    <a16:rowId xmlns="" xmlns:a16="http://schemas.microsoft.com/office/drawing/2014/main" val="10004"/>
                  </a:ext>
                </a:extLst>
              </a:tr>
            </a:tbl>
          </a:graphicData>
        </a:graphic>
      </p:graphicFrame>
      <p:pic>
        <p:nvPicPr>
          <p:cNvPr id="8" name="Picture 7">
            <a:extLst>
              <a:ext uri="{FF2B5EF4-FFF2-40B4-BE49-F238E27FC236}">
                <a16:creationId xmlns="" xmlns:a16="http://schemas.microsoft.com/office/drawing/2014/main" id="{87E4371F-A2A7-4CA9-8F68-149E53A6AEB2}"/>
              </a:ext>
            </a:extLst>
          </p:cNvPr>
          <p:cNvPicPr>
            <a:picLocks noChangeAspect="1"/>
          </p:cNvPicPr>
          <p:nvPr/>
        </p:nvPicPr>
        <p:blipFill>
          <a:blip r:embed="rId3"/>
          <a:stretch>
            <a:fillRect/>
          </a:stretch>
        </p:blipFill>
        <p:spPr>
          <a:xfrm>
            <a:off x="8799365" y="1307070"/>
            <a:ext cx="2861558" cy="2447215"/>
          </a:xfrm>
          <a:prstGeom prst="rect">
            <a:avLst/>
          </a:prstGeom>
        </p:spPr>
      </p:pic>
    </p:spTree>
    <p:extLst>
      <p:ext uri="{BB962C8B-B14F-4D97-AF65-F5344CB8AC3E}">
        <p14:creationId xmlns:p14="http://schemas.microsoft.com/office/powerpoint/2010/main" val="119495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interaction among things</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2683299"/>
          </a:xfrm>
        </p:spPr>
        <p:txBody>
          <a:bodyPr/>
          <a:lstStyle/>
          <a:p>
            <a:pPr>
              <a:lnSpc>
                <a:spcPct val="150000"/>
              </a:lnSpc>
            </a:pPr>
            <a:r>
              <a:rPr lang="en-US" dirty="0"/>
              <a:t>Relationships:</a:t>
            </a:r>
          </a:p>
          <a:p>
            <a:pPr lvl="1">
              <a:lnSpc>
                <a:spcPct val="150000"/>
              </a:lnSpc>
            </a:pPr>
            <a:r>
              <a:rPr lang="en-US" dirty="0"/>
              <a:t>Association</a:t>
            </a:r>
          </a:p>
          <a:p>
            <a:pPr lvl="1">
              <a:lnSpc>
                <a:spcPct val="150000"/>
              </a:lnSpc>
            </a:pPr>
            <a:r>
              <a:rPr lang="en-US" dirty="0"/>
              <a:t>Aggregation</a:t>
            </a:r>
          </a:p>
          <a:p>
            <a:pPr lvl="1">
              <a:lnSpc>
                <a:spcPct val="150000"/>
              </a:lnSpc>
            </a:pPr>
            <a:r>
              <a:rPr lang="en-US" dirty="0"/>
              <a:t>Composition</a:t>
            </a:r>
          </a:p>
          <a:p>
            <a:pPr lvl="1">
              <a:lnSpc>
                <a:spcPct val="150000"/>
              </a:lnSpc>
            </a:pPr>
            <a:r>
              <a:rPr lang="en-US" dirty="0"/>
              <a:t>Generalization</a:t>
            </a:r>
          </a:p>
          <a:p>
            <a:pPr lvl="1">
              <a:lnSpc>
                <a:spcPct val="150000"/>
              </a:lnSpc>
            </a:pPr>
            <a:r>
              <a:rPr lang="en-US" dirty="0"/>
              <a:t>Dependency</a:t>
            </a:r>
          </a:p>
        </p:txBody>
      </p:sp>
    </p:spTree>
    <p:extLst>
      <p:ext uri="{BB962C8B-B14F-4D97-AF65-F5344CB8AC3E}">
        <p14:creationId xmlns:p14="http://schemas.microsoft.com/office/powerpoint/2010/main" val="1616425962"/>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Association</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1636858"/>
          </a:xfrm>
        </p:spPr>
        <p:txBody>
          <a:bodyPr/>
          <a:lstStyle/>
          <a:p>
            <a:pPr>
              <a:lnSpc>
                <a:spcPct val="150000"/>
              </a:lnSpc>
            </a:pPr>
            <a:r>
              <a:rPr lang="en-US" dirty="0"/>
              <a:t>A and B know of the existence</a:t>
            </a:r>
            <a:br>
              <a:rPr lang="en-US" dirty="0"/>
            </a:br>
            <a:r>
              <a:rPr lang="en-US" dirty="0"/>
              <a:t>of each other and may interact:</a:t>
            </a:r>
          </a:p>
          <a:p>
            <a:pPr lvl="1">
              <a:lnSpc>
                <a:spcPct val="150000"/>
              </a:lnSpc>
            </a:pPr>
            <a:r>
              <a:rPr lang="en-US" dirty="0"/>
              <a:t>access to public methods	</a:t>
            </a:r>
          </a:p>
          <a:p>
            <a:pPr lvl="1">
              <a:lnSpc>
                <a:spcPct val="150000"/>
              </a:lnSpc>
            </a:pPr>
            <a:r>
              <a:rPr lang="en-US" dirty="0"/>
              <a:t>access to public attributes</a:t>
            </a:r>
          </a:p>
        </p:txBody>
      </p:sp>
      <p:pic>
        <p:nvPicPr>
          <p:cNvPr id="4" name="Picture 3">
            <a:extLst>
              <a:ext uri="{FF2B5EF4-FFF2-40B4-BE49-F238E27FC236}">
                <a16:creationId xmlns="" xmlns:a16="http://schemas.microsoft.com/office/drawing/2014/main" id="{2104C7DE-81B9-414B-8CF0-B37F54AD6D70}"/>
              </a:ext>
            </a:extLst>
          </p:cNvPr>
          <p:cNvPicPr>
            <a:picLocks noChangeAspect="1"/>
          </p:cNvPicPr>
          <p:nvPr/>
        </p:nvPicPr>
        <p:blipFill>
          <a:blip r:embed="rId3"/>
          <a:stretch>
            <a:fillRect/>
          </a:stretch>
        </p:blipFill>
        <p:spPr>
          <a:xfrm>
            <a:off x="5622124" y="1883107"/>
            <a:ext cx="5863305" cy="2357483"/>
          </a:xfrm>
          <a:prstGeom prst="rect">
            <a:avLst/>
          </a:prstGeom>
        </p:spPr>
      </p:pic>
    </p:spTree>
    <p:extLst>
      <p:ext uri="{BB962C8B-B14F-4D97-AF65-F5344CB8AC3E}">
        <p14:creationId xmlns:p14="http://schemas.microsoft.com/office/powerpoint/2010/main" val="4153481744"/>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navigability</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1636858"/>
          </a:xfrm>
        </p:spPr>
        <p:txBody>
          <a:bodyPr/>
          <a:lstStyle/>
          <a:p>
            <a:pPr>
              <a:lnSpc>
                <a:spcPct val="150000"/>
              </a:lnSpc>
            </a:pPr>
            <a:r>
              <a:rPr lang="en-US" dirty="0"/>
              <a:t>Who has access to whom?</a:t>
            </a:r>
          </a:p>
          <a:p>
            <a:pPr>
              <a:lnSpc>
                <a:spcPct val="150000"/>
              </a:lnSpc>
            </a:pPr>
            <a:endParaRPr lang="en-US" dirty="0"/>
          </a:p>
          <a:p>
            <a:pPr>
              <a:lnSpc>
                <a:spcPct val="150000"/>
              </a:lnSpc>
            </a:pPr>
            <a:r>
              <a:rPr lang="en-US" dirty="0"/>
              <a:t>A has access to B, but</a:t>
            </a:r>
            <a:br>
              <a:rPr lang="en-US" dirty="0"/>
            </a:br>
            <a:r>
              <a:rPr lang="en-US" dirty="0"/>
              <a:t>B does not have access to A</a:t>
            </a:r>
          </a:p>
        </p:txBody>
      </p:sp>
      <p:pic>
        <p:nvPicPr>
          <p:cNvPr id="5" name="Picture 4">
            <a:extLst>
              <a:ext uri="{FF2B5EF4-FFF2-40B4-BE49-F238E27FC236}">
                <a16:creationId xmlns="" xmlns:a16="http://schemas.microsoft.com/office/drawing/2014/main" id="{E452FD5C-EFB0-47CF-BAF3-E70ACC31CB2C}"/>
              </a:ext>
            </a:extLst>
          </p:cNvPr>
          <p:cNvPicPr>
            <a:picLocks noChangeAspect="1"/>
          </p:cNvPicPr>
          <p:nvPr/>
        </p:nvPicPr>
        <p:blipFill>
          <a:blip r:embed="rId3"/>
          <a:stretch>
            <a:fillRect/>
          </a:stretch>
        </p:blipFill>
        <p:spPr>
          <a:xfrm>
            <a:off x="4439816" y="692696"/>
            <a:ext cx="4487551" cy="1804328"/>
          </a:xfrm>
          <a:prstGeom prst="rect">
            <a:avLst/>
          </a:prstGeom>
        </p:spPr>
      </p:pic>
      <p:sp>
        <p:nvSpPr>
          <p:cNvPr id="6" name="TextBox 5">
            <a:extLst>
              <a:ext uri="{FF2B5EF4-FFF2-40B4-BE49-F238E27FC236}">
                <a16:creationId xmlns="" xmlns:a16="http://schemas.microsoft.com/office/drawing/2014/main" id="{22BF0AA6-111F-406D-98BC-A83F44678423}"/>
              </a:ext>
            </a:extLst>
          </p:cNvPr>
          <p:cNvSpPr txBox="1"/>
          <p:nvPr/>
        </p:nvSpPr>
        <p:spPr>
          <a:xfrm>
            <a:off x="4599366" y="2575742"/>
            <a:ext cx="2084225" cy="3416320"/>
          </a:xfrm>
          <a:prstGeom prst="rect">
            <a:avLst/>
          </a:prstGeom>
          <a:noFill/>
        </p:spPr>
        <p:txBody>
          <a:bodyPr wrap="none" rtlCol="0">
            <a:spAutoFit/>
          </a:bodyPr>
          <a:lstStyle/>
          <a:p>
            <a:r>
              <a:rPr lang="pt-BR" b="1" err="1">
                <a:solidFill>
                  <a:srgbClr val="7F0055"/>
                </a:solidFill>
                <a:latin typeface="Consolas" panose="020B0609020204030204" pitchFamily="49" charset="0"/>
              </a:rPr>
              <a:t>class</a:t>
            </a:r>
            <a:r>
              <a:rPr lang="pt-BR" b="1">
                <a:solidFill>
                  <a:srgbClr val="000000"/>
                </a:solidFill>
                <a:latin typeface="Consolas" panose="020B0609020204030204" pitchFamily="49" charset="0"/>
              </a:rPr>
              <a:t> </a:t>
            </a:r>
            <a:r>
              <a:rPr lang="pt-BR" b="1">
                <a:solidFill>
                  <a:srgbClr val="005032"/>
                </a:solidFill>
                <a:latin typeface="Consolas" panose="020B0609020204030204" pitchFamily="49" charset="0"/>
              </a:rPr>
              <a:t>A</a:t>
            </a:r>
            <a:r>
              <a:rPr lang="pt-BR" b="1">
                <a:solidFill>
                  <a:srgbClr val="000000"/>
                </a:solidFill>
                <a:latin typeface="Consolas" panose="020B0609020204030204" pitchFamily="49" charset="0"/>
              </a:rPr>
              <a:t>;</a:t>
            </a:r>
          </a:p>
          <a:p>
            <a:r>
              <a:rPr lang="pt-BR" b="1" err="1">
                <a:solidFill>
                  <a:srgbClr val="7F0055"/>
                </a:solidFill>
                <a:latin typeface="Consolas" panose="020B0609020204030204" pitchFamily="49" charset="0"/>
              </a:rPr>
              <a:t>class</a:t>
            </a:r>
            <a:r>
              <a:rPr lang="pt-BR" b="1">
                <a:solidFill>
                  <a:srgbClr val="000000"/>
                </a:solidFill>
                <a:latin typeface="Consolas" panose="020B0609020204030204" pitchFamily="49" charset="0"/>
              </a:rPr>
              <a:t> </a:t>
            </a:r>
            <a:r>
              <a:rPr lang="pt-BR" b="1">
                <a:solidFill>
                  <a:srgbClr val="005032"/>
                </a:solidFill>
                <a:latin typeface="Consolas" panose="020B0609020204030204" pitchFamily="49" charset="0"/>
              </a:rPr>
              <a:t>B</a:t>
            </a:r>
            <a:r>
              <a:rPr lang="pt-BR" b="1">
                <a:solidFill>
                  <a:srgbClr val="000000"/>
                </a:solidFill>
                <a:latin typeface="Consolas" panose="020B0609020204030204" pitchFamily="49" charset="0"/>
              </a:rPr>
              <a:t>;</a:t>
            </a:r>
          </a:p>
          <a:p>
            <a:endParaRPr lang="pt-BR">
              <a:latin typeface="Consolas" panose="020B0609020204030204" pitchFamily="49" charset="0"/>
            </a:endParaRPr>
          </a:p>
          <a:p>
            <a:r>
              <a:rPr lang="pt-BR" b="1" err="1">
                <a:solidFill>
                  <a:srgbClr val="7F0055"/>
                </a:solidFill>
                <a:latin typeface="Consolas" panose="020B0609020204030204" pitchFamily="49" charset="0"/>
              </a:rPr>
              <a:t>class</a:t>
            </a:r>
            <a:r>
              <a:rPr lang="pt-BR" b="1">
                <a:solidFill>
                  <a:srgbClr val="000000"/>
                </a:solidFill>
                <a:latin typeface="Consolas" panose="020B0609020204030204" pitchFamily="49" charset="0"/>
              </a:rPr>
              <a:t> </a:t>
            </a:r>
            <a:r>
              <a:rPr lang="pt-BR" b="1">
                <a:solidFill>
                  <a:srgbClr val="005032"/>
                </a:solidFill>
                <a:latin typeface="Consolas" panose="020B0609020204030204" pitchFamily="49" charset="0"/>
              </a:rPr>
              <a:t>A</a:t>
            </a:r>
            <a:r>
              <a:rPr lang="pt-BR" b="1">
                <a:solidFill>
                  <a:srgbClr val="000000"/>
                </a:solidFill>
                <a:latin typeface="Consolas" panose="020B0609020204030204" pitchFamily="49" charset="0"/>
              </a:rPr>
              <a:t> {</a:t>
            </a:r>
          </a:p>
          <a:p>
            <a:r>
              <a:rPr lang="pt-BR">
                <a:solidFill>
                  <a:srgbClr val="005032"/>
                </a:solidFill>
                <a:latin typeface="Consolas" panose="020B0609020204030204" pitchFamily="49" charset="0"/>
              </a:rPr>
              <a:t>    B</a:t>
            </a:r>
            <a:r>
              <a:rPr lang="pt-BR">
                <a:solidFill>
                  <a:srgbClr val="000000"/>
                </a:solidFill>
                <a:latin typeface="Consolas" panose="020B0609020204030204" pitchFamily="49" charset="0"/>
              </a:rPr>
              <a:t> * </a:t>
            </a:r>
            <a:r>
              <a:rPr lang="pt-BR" err="1">
                <a:solidFill>
                  <a:srgbClr val="0000C0"/>
                </a:solidFill>
                <a:latin typeface="Consolas" panose="020B0609020204030204" pitchFamily="49" charset="0"/>
              </a:rPr>
              <a:t>pB</a:t>
            </a:r>
            <a:r>
              <a:rPr lang="pt-BR">
                <a:solidFill>
                  <a:srgbClr val="000000"/>
                </a:solidFill>
                <a:latin typeface="Consolas" panose="020B0609020204030204" pitchFamily="49" charset="0"/>
              </a:rPr>
              <a:t>;</a:t>
            </a:r>
          </a:p>
          <a:p>
            <a:r>
              <a:rPr lang="pt-BR" b="1">
                <a:solidFill>
                  <a:srgbClr val="7F0055"/>
                </a:solidFill>
                <a:latin typeface="Consolas" panose="020B0609020204030204" pitchFamily="49" charset="0"/>
              </a:rPr>
              <a:t>    </a:t>
            </a:r>
            <a:r>
              <a:rPr lang="pt-BR" b="1" err="1">
                <a:solidFill>
                  <a:srgbClr val="7F0055"/>
                </a:solidFill>
                <a:latin typeface="Consolas" panose="020B0609020204030204" pitchFamily="49" charset="0"/>
              </a:rPr>
              <a:t>int</a:t>
            </a:r>
            <a:r>
              <a:rPr lang="pt-BR" b="1">
                <a:solidFill>
                  <a:srgbClr val="000000"/>
                </a:solidFill>
                <a:latin typeface="Consolas" panose="020B0609020204030204" pitchFamily="49" charset="0"/>
              </a:rPr>
              <a:t> </a:t>
            </a:r>
            <a:r>
              <a:rPr lang="pt-BR" b="1" err="1">
                <a:solidFill>
                  <a:srgbClr val="0000C0"/>
                </a:solidFill>
                <a:latin typeface="Consolas" panose="020B0609020204030204" pitchFamily="49" charset="0"/>
              </a:rPr>
              <a:t>a_attr</a:t>
            </a:r>
            <a:r>
              <a:rPr lang="pt-BR" b="1">
                <a:solidFill>
                  <a:srgbClr val="000000"/>
                </a:solidFill>
                <a:latin typeface="Consolas" panose="020B0609020204030204" pitchFamily="49" charset="0"/>
              </a:rPr>
              <a:t>;</a:t>
            </a:r>
          </a:p>
          <a:p>
            <a:r>
              <a:rPr lang="pt-BR">
                <a:solidFill>
                  <a:srgbClr val="000000"/>
                </a:solidFill>
                <a:latin typeface="Consolas" panose="020B0609020204030204" pitchFamily="49" charset="0"/>
              </a:rPr>
              <a:t>};</a:t>
            </a:r>
          </a:p>
          <a:p>
            <a:endParaRPr lang="pt-BR">
              <a:latin typeface="Consolas" panose="020B0609020204030204" pitchFamily="49" charset="0"/>
            </a:endParaRPr>
          </a:p>
          <a:p>
            <a:r>
              <a:rPr lang="pt-BR" b="1" err="1">
                <a:solidFill>
                  <a:srgbClr val="7F0055"/>
                </a:solidFill>
                <a:latin typeface="Consolas" panose="020B0609020204030204" pitchFamily="49" charset="0"/>
              </a:rPr>
              <a:t>class</a:t>
            </a:r>
            <a:r>
              <a:rPr lang="pt-BR" b="1">
                <a:solidFill>
                  <a:srgbClr val="000000"/>
                </a:solidFill>
                <a:latin typeface="Consolas" panose="020B0609020204030204" pitchFamily="49" charset="0"/>
              </a:rPr>
              <a:t> </a:t>
            </a:r>
            <a:r>
              <a:rPr lang="pt-BR" b="1">
                <a:solidFill>
                  <a:srgbClr val="005032"/>
                </a:solidFill>
                <a:latin typeface="Consolas" panose="020B0609020204030204" pitchFamily="49" charset="0"/>
              </a:rPr>
              <a:t>B</a:t>
            </a:r>
            <a:r>
              <a:rPr lang="pt-BR" b="1">
                <a:solidFill>
                  <a:srgbClr val="000000"/>
                </a:solidFill>
                <a:latin typeface="Consolas" panose="020B0609020204030204" pitchFamily="49" charset="0"/>
              </a:rPr>
              <a:t> {</a:t>
            </a:r>
          </a:p>
          <a:p>
            <a:r>
              <a:rPr lang="pt-BR" b="1">
                <a:solidFill>
                  <a:srgbClr val="000000"/>
                </a:solidFill>
                <a:latin typeface="Consolas" panose="020B0609020204030204" pitchFamily="49" charset="0"/>
              </a:rPr>
              <a:t> </a:t>
            </a:r>
            <a:r>
              <a:rPr lang="pt-BR" b="1" err="1">
                <a:solidFill>
                  <a:srgbClr val="7F0055"/>
                </a:solidFill>
                <a:highlight>
                  <a:srgbClr val="E8F2FE"/>
                </a:highlight>
                <a:latin typeface="Consolas" panose="020B0609020204030204" pitchFamily="49" charset="0"/>
              </a:rPr>
              <a:t>public</a:t>
            </a:r>
            <a:r>
              <a:rPr lang="pt-BR" b="1">
                <a:solidFill>
                  <a:srgbClr val="000000"/>
                </a:solidFill>
                <a:highlight>
                  <a:srgbClr val="E8F2FE"/>
                </a:highlight>
                <a:latin typeface="Consolas" panose="020B0609020204030204" pitchFamily="49" charset="0"/>
              </a:rPr>
              <a:t>:</a:t>
            </a:r>
            <a:endParaRPr lang="pt-BR" b="1">
              <a:solidFill>
                <a:srgbClr val="000000"/>
              </a:solidFill>
              <a:latin typeface="Consolas" panose="020B0609020204030204" pitchFamily="49" charset="0"/>
            </a:endParaRPr>
          </a:p>
          <a:p>
            <a:r>
              <a:rPr lang="pt-BR" b="1">
                <a:solidFill>
                  <a:srgbClr val="7F0055"/>
                </a:solidFill>
                <a:latin typeface="Consolas" panose="020B0609020204030204" pitchFamily="49" charset="0"/>
              </a:rPr>
              <a:t>    </a:t>
            </a:r>
            <a:r>
              <a:rPr lang="pt-BR" b="1" err="1">
                <a:solidFill>
                  <a:srgbClr val="7F0055"/>
                </a:solidFill>
                <a:latin typeface="Consolas" panose="020B0609020204030204" pitchFamily="49" charset="0"/>
              </a:rPr>
              <a:t>int</a:t>
            </a:r>
            <a:r>
              <a:rPr lang="pt-BR" b="1">
                <a:solidFill>
                  <a:srgbClr val="000000"/>
                </a:solidFill>
                <a:latin typeface="Consolas" panose="020B0609020204030204" pitchFamily="49" charset="0"/>
              </a:rPr>
              <a:t> </a:t>
            </a:r>
            <a:r>
              <a:rPr lang="pt-BR" b="1" err="1">
                <a:solidFill>
                  <a:srgbClr val="0000C0"/>
                </a:solidFill>
                <a:latin typeface="Consolas" panose="020B0609020204030204" pitchFamily="49" charset="0"/>
              </a:rPr>
              <a:t>b_attr</a:t>
            </a:r>
            <a:r>
              <a:rPr lang="pt-BR" b="1">
                <a:solidFill>
                  <a:srgbClr val="000000"/>
                </a:solidFill>
                <a:latin typeface="Consolas" panose="020B0609020204030204" pitchFamily="49" charset="0"/>
              </a:rPr>
              <a:t>;</a:t>
            </a:r>
          </a:p>
          <a:p>
            <a:r>
              <a:rPr lang="pt-BR">
                <a:solidFill>
                  <a:srgbClr val="000000"/>
                </a:solidFill>
                <a:latin typeface="Consolas" panose="020B0609020204030204" pitchFamily="49" charset="0"/>
              </a:rPr>
              <a:t>};</a:t>
            </a:r>
            <a:endParaRPr lang="pt-BR"/>
          </a:p>
        </p:txBody>
      </p:sp>
      <p:sp>
        <p:nvSpPr>
          <p:cNvPr id="7" name="Seta para a direita 10">
            <a:extLst>
              <a:ext uri="{FF2B5EF4-FFF2-40B4-BE49-F238E27FC236}">
                <a16:creationId xmlns="" xmlns:a16="http://schemas.microsoft.com/office/drawing/2014/main" id="{6963A89A-A459-4D16-A5D8-70C4E58CA712}"/>
              </a:ext>
            </a:extLst>
          </p:cNvPr>
          <p:cNvSpPr/>
          <p:nvPr/>
        </p:nvSpPr>
        <p:spPr>
          <a:xfrm rot="19408838">
            <a:off x="3149670" y="2164992"/>
            <a:ext cx="1160601" cy="2820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4413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Multiplicity</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323678"/>
          </a:xfrm>
        </p:spPr>
        <p:txBody>
          <a:bodyPr/>
          <a:lstStyle/>
          <a:p>
            <a:pPr>
              <a:lnSpc>
                <a:spcPct val="150000"/>
              </a:lnSpc>
            </a:pPr>
            <a:r>
              <a:rPr lang="en-US" dirty="0"/>
              <a:t>How many objects of each class participate of this relationship?</a:t>
            </a:r>
          </a:p>
        </p:txBody>
      </p:sp>
      <p:graphicFrame>
        <p:nvGraphicFramePr>
          <p:cNvPr id="8" name="Table 7">
            <a:extLst>
              <a:ext uri="{FF2B5EF4-FFF2-40B4-BE49-F238E27FC236}">
                <a16:creationId xmlns="" xmlns:a16="http://schemas.microsoft.com/office/drawing/2014/main" id="{0C08AD29-BA48-42BA-B3E3-F34E8AADAAF9}"/>
              </a:ext>
            </a:extLst>
          </p:cNvPr>
          <p:cNvGraphicFramePr>
            <a:graphicFrameLocks noGrp="1"/>
          </p:cNvGraphicFramePr>
          <p:nvPr>
            <p:extLst>
              <p:ext uri="{D42A27DB-BD31-4B8C-83A1-F6EECF244321}">
                <p14:modId xmlns:p14="http://schemas.microsoft.com/office/powerpoint/2010/main" val="530986670"/>
              </p:ext>
            </p:extLst>
          </p:nvPr>
        </p:nvGraphicFramePr>
        <p:xfrm>
          <a:off x="684259" y="3080998"/>
          <a:ext cx="4811889" cy="2595880"/>
        </p:xfrm>
        <a:graphic>
          <a:graphicData uri="http://schemas.openxmlformats.org/drawingml/2006/table">
            <a:tbl>
              <a:tblPr firstRow="1" bandRow="1">
                <a:tableStyleId>{5C22544A-7EE6-4342-B048-85BDC9FD1C3A}</a:tableStyleId>
              </a:tblPr>
              <a:tblGrid>
                <a:gridCol w="1865489">
                  <a:extLst>
                    <a:ext uri="{9D8B030D-6E8A-4147-A177-3AD203B41FA5}">
                      <a16:colId xmlns="" xmlns:a16="http://schemas.microsoft.com/office/drawing/2014/main" val="20000"/>
                    </a:ext>
                  </a:extLst>
                </a:gridCol>
                <a:gridCol w="2946400">
                  <a:extLst>
                    <a:ext uri="{9D8B030D-6E8A-4147-A177-3AD203B41FA5}">
                      <a16:colId xmlns="" xmlns:a16="http://schemas.microsoft.com/office/drawing/2014/main" val="20001"/>
                    </a:ext>
                  </a:extLst>
                </a:gridCol>
              </a:tblGrid>
              <a:tr h="370840">
                <a:tc>
                  <a:txBody>
                    <a:bodyPr/>
                    <a:lstStyle/>
                    <a:p>
                      <a:endParaRPr lang="pt-BR"/>
                    </a:p>
                  </a:txBody>
                  <a:tcPr/>
                </a:tc>
                <a:tc>
                  <a:txBody>
                    <a:bodyPr/>
                    <a:lstStyle/>
                    <a:p>
                      <a:endParaRPr lang="pt-BR"/>
                    </a:p>
                  </a:txBody>
                  <a:tcPr/>
                </a:tc>
                <a:extLst>
                  <a:ext uri="{0D108BD9-81ED-4DB2-BD59-A6C34878D82A}">
                    <a16:rowId xmlns="" xmlns:a16="http://schemas.microsoft.com/office/drawing/2014/main" val="10000"/>
                  </a:ext>
                </a:extLst>
              </a:tr>
              <a:tr h="370840">
                <a:tc>
                  <a:txBody>
                    <a:bodyPr/>
                    <a:lstStyle/>
                    <a:p>
                      <a:r>
                        <a:rPr lang="en-US" noProof="0"/>
                        <a:t>1</a:t>
                      </a:r>
                    </a:p>
                  </a:txBody>
                  <a:tcPr/>
                </a:tc>
                <a:tc>
                  <a:txBody>
                    <a:bodyPr/>
                    <a:lstStyle/>
                    <a:p>
                      <a:r>
                        <a:rPr lang="en-US" noProof="0"/>
                        <a:t>exactly one</a:t>
                      </a:r>
                    </a:p>
                  </a:txBody>
                  <a:tcPr/>
                </a:tc>
                <a:extLst>
                  <a:ext uri="{0D108BD9-81ED-4DB2-BD59-A6C34878D82A}">
                    <a16:rowId xmlns="" xmlns:a16="http://schemas.microsoft.com/office/drawing/2014/main" val="10001"/>
                  </a:ext>
                </a:extLst>
              </a:tr>
              <a:tr h="370840">
                <a:tc>
                  <a:txBody>
                    <a:bodyPr/>
                    <a:lstStyle/>
                    <a:p>
                      <a:r>
                        <a:rPr lang="en-US" noProof="0"/>
                        <a:t>*</a:t>
                      </a:r>
                    </a:p>
                  </a:txBody>
                  <a:tcPr/>
                </a:tc>
                <a:tc>
                  <a:txBody>
                    <a:bodyPr/>
                    <a:lstStyle/>
                    <a:p>
                      <a:r>
                        <a:rPr lang="en-US" noProof="0"/>
                        <a:t>many (0 or more)</a:t>
                      </a:r>
                    </a:p>
                  </a:txBody>
                  <a:tcPr/>
                </a:tc>
                <a:extLst>
                  <a:ext uri="{0D108BD9-81ED-4DB2-BD59-A6C34878D82A}">
                    <a16:rowId xmlns="" xmlns:a16="http://schemas.microsoft.com/office/drawing/2014/main" val="10002"/>
                  </a:ext>
                </a:extLst>
              </a:tr>
              <a:tr h="370840">
                <a:tc>
                  <a:txBody>
                    <a:bodyPr/>
                    <a:lstStyle/>
                    <a:p>
                      <a:r>
                        <a:rPr lang="en-US" noProof="0"/>
                        <a:t>n</a:t>
                      </a:r>
                    </a:p>
                  </a:txBody>
                  <a:tcPr/>
                </a:tc>
                <a:tc>
                  <a:txBody>
                    <a:bodyPr/>
                    <a:lstStyle/>
                    <a:p>
                      <a:r>
                        <a:rPr lang="en-US" noProof="0"/>
                        <a:t>many (0 or more)</a:t>
                      </a:r>
                    </a:p>
                  </a:txBody>
                  <a:tcPr/>
                </a:tc>
                <a:extLst>
                  <a:ext uri="{0D108BD9-81ED-4DB2-BD59-A6C34878D82A}">
                    <a16:rowId xmlns="" xmlns:a16="http://schemas.microsoft.com/office/drawing/2014/main" val="10003"/>
                  </a:ext>
                </a:extLst>
              </a:tr>
              <a:tr h="370840">
                <a:tc>
                  <a:txBody>
                    <a:bodyPr/>
                    <a:lstStyle/>
                    <a:p>
                      <a:r>
                        <a:rPr lang="en-US" noProof="0"/>
                        <a:t>1..*</a:t>
                      </a:r>
                    </a:p>
                  </a:txBody>
                  <a:tcPr/>
                </a:tc>
                <a:tc>
                  <a:txBody>
                    <a:bodyPr/>
                    <a:lstStyle/>
                    <a:p>
                      <a:r>
                        <a:rPr lang="en-US" noProof="0"/>
                        <a:t>1 or more</a:t>
                      </a:r>
                    </a:p>
                  </a:txBody>
                  <a:tcPr/>
                </a:tc>
                <a:extLst>
                  <a:ext uri="{0D108BD9-81ED-4DB2-BD59-A6C34878D82A}">
                    <a16:rowId xmlns="" xmlns:a16="http://schemas.microsoft.com/office/drawing/2014/main" val="10004"/>
                  </a:ext>
                </a:extLst>
              </a:tr>
              <a:tr h="370840">
                <a:tc>
                  <a:txBody>
                    <a:bodyPr/>
                    <a:lstStyle/>
                    <a:p>
                      <a:r>
                        <a:rPr lang="en-US" noProof="0"/>
                        <a:t>3..20</a:t>
                      </a:r>
                    </a:p>
                  </a:txBody>
                  <a:tcPr/>
                </a:tc>
                <a:tc>
                  <a:txBody>
                    <a:bodyPr/>
                    <a:lstStyle/>
                    <a:p>
                      <a:r>
                        <a:rPr lang="en-US" noProof="0"/>
                        <a:t>from 3 to 20</a:t>
                      </a:r>
                    </a:p>
                  </a:txBody>
                  <a:tcPr/>
                </a:tc>
                <a:extLst>
                  <a:ext uri="{0D108BD9-81ED-4DB2-BD59-A6C34878D82A}">
                    <a16:rowId xmlns="" xmlns:a16="http://schemas.microsoft.com/office/drawing/2014/main" val="10005"/>
                  </a:ext>
                </a:extLst>
              </a:tr>
              <a:tr h="370840">
                <a:tc>
                  <a:txBody>
                    <a:bodyPr/>
                    <a:lstStyle/>
                    <a:p>
                      <a:r>
                        <a:rPr lang="en-US" noProof="0"/>
                        <a:t>4,6,8</a:t>
                      </a:r>
                    </a:p>
                  </a:txBody>
                  <a:tcPr/>
                </a:tc>
                <a:tc>
                  <a:txBody>
                    <a:bodyPr/>
                    <a:lstStyle/>
                    <a:p>
                      <a:r>
                        <a:rPr lang="en-US" noProof="0" dirty="0"/>
                        <a:t>4 or 6 or 8</a:t>
                      </a:r>
                    </a:p>
                  </a:txBody>
                  <a:tcPr/>
                </a:tc>
                <a:extLst>
                  <a:ext uri="{0D108BD9-81ED-4DB2-BD59-A6C34878D82A}">
                    <a16:rowId xmlns="" xmlns:a16="http://schemas.microsoft.com/office/drawing/2014/main" val="10006"/>
                  </a:ext>
                </a:extLst>
              </a:tr>
            </a:tbl>
          </a:graphicData>
        </a:graphic>
      </p:graphicFrame>
      <p:pic>
        <p:nvPicPr>
          <p:cNvPr id="9" name="Picture 8">
            <a:extLst>
              <a:ext uri="{FF2B5EF4-FFF2-40B4-BE49-F238E27FC236}">
                <a16:creationId xmlns="" xmlns:a16="http://schemas.microsoft.com/office/drawing/2014/main" id="{A4D82E9C-30E0-4128-9774-A49F1C71EEBA}"/>
              </a:ext>
            </a:extLst>
          </p:cNvPr>
          <p:cNvPicPr>
            <a:picLocks noChangeAspect="1"/>
          </p:cNvPicPr>
          <p:nvPr/>
        </p:nvPicPr>
        <p:blipFill>
          <a:blip r:embed="rId3"/>
          <a:stretch>
            <a:fillRect/>
          </a:stretch>
        </p:blipFill>
        <p:spPr>
          <a:xfrm>
            <a:off x="6520436" y="826660"/>
            <a:ext cx="4543705" cy="1826906"/>
          </a:xfrm>
          <a:prstGeom prst="rect">
            <a:avLst/>
          </a:prstGeom>
        </p:spPr>
      </p:pic>
      <p:sp>
        <p:nvSpPr>
          <p:cNvPr id="10" name="TextBox 9">
            <a:extLst>
              <a:ext uri="{FF2B5EF4-FFF2-40B4-BE49-F238E27FC236}">
                <a16:creationId xmlns="" xmlns:a16="http://schemas.microsoft.com/office/drawing/2014/main" id="{6CB341B1-2C23-45B8-9BA6-54F0D2D9B6E0}"/>
              </a:ext>
            </a:extLst>
          </p:cNvPr>
          <p:cNvSpPr txBox="1"/>
          <p:nvPr/>
        </p:nvSpPr>
        <p:spPr>
          <a:xfrm>
            <a:off x="7968208" y="2832953"/>
            <a:ext cx="2084225" cy="3416320"/>
          </a:xfrm>
          <a:prstGeom prst="rect">
            <a:avLst/>
          </a:prstGeom>
          <a:noFill/>
        </p:spPr>
        <p:txBody>
          <a:bodyPr wrap="none" rtlCol="0">
            <a:spAutoFit/>
          </a:bodyPr>
          <a:lstStyle/>
          <a:p>
            <a:r>
              <a:rPr lang="en-US" b="1" dirty="0">
                <a:solidFill>
                  <a:srgbClr val="7F0055"/>
                </a:solidFill>
                <a:latin typeface="Consolas" panose="020B0609020204030204" pitchFamily="49" charset="0"/>
              </a:rPr>
              <a:t>class</a:t>
            </a:r>
            <a:r>
              <a:rPr lang="en-US" b="1" dirty="0">
                <a:solidFill>
                  <a:srgbClr val="000000"/>
                </a:solidFill>
                <a:latin typeface="Consolas" panose="020B0609020204030204" pitchFamily="49" charset="0"/>
              </a:rPr>
              <a:t> </a:t>
            </a:r>
            <a:r>
              <a:rPr lang="en-US" b="1" dirty="0">
                <a:solidFill>
                  <a:srgbClr val="005032"/>
                </a:solidFill>
                <a:latin typeface="Consolas" panose="020B0609020204030204" pitchFamily="49" charset="0"/>
              </a:rPr>
              <a:t>A</a:t>
            </a:r>
            <a:r>
              <a:rPr lang="en-US" b="1" dirty="0">
                <a:solidFill>
                  <a:srgbClr val="000000"/>
                </a:solidFill>
                <a:latin typeface="Consolas" panose="020B0609020204030204" pitchFamily="49" charset="0"/>
              </a:rPr>
              <a:t>;</a:t>
            </a:r>
          </a:p>
          <a:p>
            <a:r>
              <a:rPr lang="en-US" b="1" dirty="0">
                <a:solidFill>
                  <a:srgbClr val="7F0055"/>
                </a:solidFill>
                <a:latin typeface="Consolas" panose="020B0609020204030204" pitchFamily="49" charset="0"/>
              </a:rPr>
              <a:t>class</a:t>
            </a:r>
            <a:r>
              <a:rPr lang="en-US" b="1" dirty="0">
                <a:solidFill>
                  <a:srgbClr val="000000"/>
                </a:solidFill>
                <a:latin typeface="Consolas" panose="020B0609020204030204" pitchFamily="49" charset="0"/>
              </a:rPr>
              <a:t> </a:t>
            </a:r>
            <a:r>
              <a:rPr lang="en-US" b="1" dirty="0">
                <a:solidFill>
                  <a:srgbClr val="005032"/>
                </a:solidFill>
                <a:latin typeface="Consolas" panose="020B0609020204030204" pitchFamily="49" charset="0"/>
              </a:rPr>
              <a:t>B</a:t>
            </a:r>
            <a:r>
              <a:rPr lang="en-US" b="1" dirty="0">
                <a:solidFill>
                  <a:srgbClr val="000000"/>
                </a:solidFill>
                <a:latin typeface="Consolas" panose="020B0609020204030204" pitchFamily="49" charset="0"/>
              </a:rPr>
              <a:t>;</a:t>
            </a:r>
          </a:p>
          <a:p>
            <a:endParaRPr lang="en-US" dirty="0">
              <a:latin typeface="Consolas" panose="020B0609020204030204" pitchFamily="49" charset="0"/>
            </a:endParaRPr>
          </a:p>
          <a:p>
            <a:r>
              <a:rPr lang="en-US" b="1" dirty="0">
                <a:solidFill>
                  <a:srgbClr val="7F0055"/>
                </a:solidFill>
                <a:latin typeface="Consolas" panose="020B0609020204030204" pitchFamily="49" charset="0"/>
              </a:rPr>
              <a:t>class</a:t>
            </a:r>
            <a:r>
              <a:rPr lang="en-US" b="1" dirty="0">
                <a:solidFill>
                  <a:srgbClr val="000000"/>
                </a:solidFill>
                <a:latin typeface="Consolas" panose="020B0609020204030204" pitchFamily="49" charset="0"/>
              </a:rPr>
              <a:t> </a:t>
            </a:r>
            <a:r>
              <a:rPr lang="en-US" b="1" dirty="0">
                <a:solidFill>
                  <a:srgbClr val="005032"/>
                </a:solidFill>
                <a:latin typeface="Consolas" panose="020B0609020204030204" pitchFamily="49" charset="0"/>
              </a:rPr>
              <a:t>A</a:t>
            </a:r>
            <a:r>
              <a:rPr lang="en-US" b="1" dirty="0">
                <a:solidFill>
                  <a:srgbClr val="000000"/>
                </a:solidFill>
                <a:latin typeface="Consolas" panose="020B0609020204030204" pitchFamily="49" charset="0"/>
              </a:rPr>
              <a:t> {</a:t>
            </a:r>
          </a:p>
          <a:p>
            <a:r>
              <a:rPr lang="en-US" dirty="0">
                <a:solidFill>
                  <a:srgbClr val="005032"/>
                </a:solidFill>
                <a:latin typeface="Consolas" panose="020B0609020204030204" pitchFamily="49" charset="0"/>
              </a:rPr>
              <a:t>    B</a:t>
            </a:r>
            <a:r>
              <a:rPr lang="en-US" dirty="0">
                <a:solidFill>
                  <a:srgbClr val="000000"/>
                </a:solidFill>
                <a:latin typeface="Consolas" panose="020B0609020204030204" pitchFamily="49" charset="0"/>
              </a:rPr>
              <a:t> * </a:t>
            </a:r>
            <a:r>
              <a:rPr lang="en-US" dirty="0" err="1">
                <a:solidFill>
                  <a:srgbClr val="0000C0"/>
                </a:solidFill>
                <a:latin typeface="Consolas" panose="020B0609020204030204" pitchFamily="49" charset="0"/>
              </a:rPr>
              <a:t>pB</a:t>
            </a:r>
            <a:r>
              <a:rPr lang="en-US" dirty="0">
                <a:solidFill>
                  <a:srgbClr val="000000"/>
                </a:solidFill>
                <a:latin typeface="Consolas" panose="020B0609020204030204" pitchFamily="49" charset="0"/>
              </a:rPr>
              <a:t>[10];</a:t>
            </a:r>
          </a:p>
          <a:p>
            <a:r>
              <a:rPr lang="en-US" b="1" dirty="0">
                <a:solidFill>
                  <a:srgbClr val="7F0055"/>
                </a:solidFill>
                <a:latin typeface="Consolas" panose="020B0609020204030204" pitchFamily="49" charset="0"/>
              </a:rPr>
              <a:t>    </a:t>
            </a:r>
            <a:r>
              <a:rPr lang="en-US" b="1" dirty="0" err="1">
                <a:solidFill>
                  <a:srgbClr val="7F0055"/>
                </a:solidFill>
                <a:latin typeface="Consolas" panose="020B0609020204030204" pitchFamily="49" charset="0"/>
              </a:rPr>
              <a:t>int</a:t>
            </a:r>
            <a:r>
              <a:rPr lang="en-US" b="1" dirty="0">
                <a:solidFill>
                  <a:srgbClr val="000000"/>
                </a:solidFill>
                <a:latin typeface="Consolas" panose="020B0609020204030204" pitchFamily="49" charset="0"/>
              </a:rPr>
              <a:t> </a:t>
            </a:r>
            <a:r>
              <a:rPr lang="en-US" b="1" dirty="0" err="1">
                <a:solidFill>
                  <a:srgbClr val="0000C0"/>
                </a:solidFill>
                <a:latin typeface="Consolas" panose="020B0609020204030204" pitchFamily="49" charset="0"/>
              </a:rPr>
              <a:t>a_attr</a:t>
            </a:r>
            <a:r>
              <a:rPr lang="en-US" b="1" dirty="0">
                <a:solidFill>
                  <a:srgbClr val="000000"/>
                </a:solidFill>
                <a:latin typeface="Consolas" panose="020B0609020204030204" pitchFamily="49" charset="0"/>
              </a:rPr>
              <a:t>;</a:t>
            </a:r>
          </a:p>
          <a:p>
            <a:r>
              <a:rPr lang="en-US" dirty="0">
                <a:solidFill>
                  <a:srgbClr val="000000"/>
                </a:solidFill>
                <a:latin typeface="Consolas" panose="020B0609020204030204" pitchFamily="49" charset="0"/>
              </a:rPr>
              <a:t>};</a:t>
            </a:r>
          </a:p>
          <a:p>
            <a:endParaRPr lang="en-US" dirty="0">
              <a:latin typeface="Consolas" panose="020B0609020204030204" pitchFamily="49" charset="0"/>
            </a:endParaRPr>
          </a:p>
          <a:p>
            <a:r>
              <a:rPr lang="en-US" b="1" dirty="0">
                <a:solidFill>
                  <a:srgbClr val="7F0055"/>
                </a:solidFill>
                <a:latin typeface="Consolas" panose="020B0609020204030204" pitchFamily="49" charset="0"/>
              </a:rPr>
              <a:t>class</a:t>
            </a:r>
            <a:r>
              <a:rPr lang="en-US" b="1" dirty="0">
                <a:solidFill>
                  <a:srgbClr val="000000"/>
                </a:solidFill>
                <a:latin typeface="Consolas" panose="020B0609020204030204" pitchFamily="49" charset="0"/>
              </a:rPr>
              <a:t> </a:t>
            </a:r>
            <a:r>
              <a:rPr lang="en-US" b="1" dirty="0">
                <a:solidFill>
                  <a:srgbClr val="005032"/>
                </a:solidFill>
                <a:latin typeface="Consolas" panose="020B0609020204030204" pitchFamily="49" charset="0"/>
              </a:rPr>
              <a:t>B</a:t>
            </a:r>
            <a:r>
              <a:rPr lang="en-US" b="1" dirty="0">
                <a:solidFill>
                  <a:srgbClr val="000000"/>
                </a:solidFill>
                <a:latin typeface="Consolas" panose="020B0609020204030204" pitchFamily="49" charset="0"/>
              </a:rPr>
              <a:t> {</a:t>
            </a:r>
          </a:p>
          <a:p>
            <a:r>
              <a:rPr lang="en-US" b="1" dirty="0">
                <a:solidFill>
                  <a:srgbClr val="000000"/>
                </a:solidFill>
                <a:latin typeface="Consolas" panose="020B0609020204030204" pitchFamily="49" charset="0"/>
              </a:rPr>
              <a:t> </a:t>
            </a:r>
            <a:r>
              <a:rPr lang="en-US" b="1" dirty="0">
                <a:solidFill>
                  <a:srgbClr val="7F0055"/>
                </a:solidFill>
                <a:highlight>
                  <a:srgbClr val="E8F2FE"/>
                </a:highlight>
                <a:latin typeface="Consolas" panose="020B0609020204030204" pitchFamily="49" charset="0"/>
              </a:rPr>
              <a:t>public</a:t>
            </a:r>
            <a:r>
              <a:rPr lang="en-US" b="1" dirty="0">
                <a:solidFill>
                  <a:srgbClr val="000000"/>
                </a:solidFill>
                <a:highlight>
                  <a:srgbClr val="E8F2FE"/>
                </a:highlight>
                <a:latin typeface="Consolas" panose="020B0609020204030204" pitchFamily="49" charset="0"/>
              </a:rPr>
              <a:t>:</a:t>
            </a:r>
            <a:endParaRPr lang="en-US" b="1" dirty="0">
              <a:solidFill>
                <a:srgbClr val="000000"/>
              </a:solidFill>
              <a:latin typeface="Consolas" panose="020B0609020204030204" pitchFamily="49" charset="0"/>
            </a:endParaRPr>
          </a:p>
          <a:p>
            <a:r>
              <a:rPr lang="en-US" b="1" dirty="0">
                <a:solidFill>
                  <a:srgbClr val="7F0055"/>
                </a:solidFill>
                <a:latin typeface="Consolas" panose="020B0609020204030204" pitchFamily="49" charset="0"/>
              </a:rPr>
              <a:t>    </a:t>
            </a:r>
            <a:r>
              <a:rPr lang="en-US" b="1" dirty="0" err="1">
                <a:solidFill>
                  <a:srgbClr val="7F0055"/>
                </a:solidFill>
                <a:latin typeface="Consolas" panose="020B0609020204030204" pitchFamily="49" charset="0"/>
              </a:rPr>
              <a:t>int</a:t>
            </a:r>
            <a:r>
              <a:rPr lang="en-US" b="1" dirty="0">
                <a:solidFill>
                  <a:srgbClr val="000000"/>
                </a:solidFill>
                <a:latin typeface="Consolas" panose="020B0609020204030204" pitchFamily="49" charset="0"/>
              </a:rPr>
              <a:t> </a:t>
            </a:r>
            <a:r>
              <a:rPr lang="en-US" b="1" dirty="0" err="1">
                <a:solidFill>
                  <a:srgbClr val="0000C0"/>
                </a:solidFill>
                <a:latin typeface="Consolas" panose="020B0609020204030204" pitchFamily="49" charset="0"/>
              </a:rPr>
              <a:t>b_attr</a:t>
            </a:r>
            <a:r>
              <a:rPr lang="en-US" b="1" dirty="0">
                <a:solidFill>
                  <a:srgbClr val="000000"/>
                </a:solidFill>
                <a:latin typeface="Consolas" panose="020B0609020204030204" pitchFamily="49" charset="0"/>
              </a:rPr>
              <a:t>;</a:t>
            </a:r>
          </a:p>
          <a:p>
            <a:r>
              <a:rPr lang="en-US" dirty="0">
                <a:solidFill>
                  <a:srgbClr val="000000"/>
                </a:solidFill>
                <a:latin typeface="Consolas" panose="020B0609020204030204" pitchFamily="49" charset="0"/>
              </a:rPr>
              <a:t>};</a:t>
            </a:r>
            <a:endParaRPr lang="en-US" dirty="0"/>
          </a:p>
        </p:txBody>
      </p:sp>
    </p:spTree>
    <p:extLst>
      <p:ext uri="{BB962C8B-B14F-4D97-AF65-F5344CB8AC3E}">
        <p14:creationId xmlns:p14="http://schemas.microsoft.com/office/powerpoint/2010/main" val="385032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aggregation</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2375522"/>
          </a:xfrm>
        </p:spPr>
        <p:txBody>
          <a:bodyPr/>
          <a:lstStyle/>
          <a:p>
            <a:pPr>
              <a:lnSpc>
                <a:spcPct val="150000"/>
              </a:lnSpc>
            </a:pPr>
            <a:r>
              <a:rPr lang="en-US" dirty="0"/>
              <a:t>This relationship represents a weak</a:t>
            </a:r>
            <a:br>
              <a:rPr lang="en-US" dirty="0"/>
            </a:br>
            <a:r>
              <a:rPr lang="en-US" dirty="0"/>
              <a:t>part-whole or part-of.</a:t>
            </a:r>
          </a:p>
          <a:p>
            <a:pPr>
              <a:lnSpc>
                <a:spcPct val="150000"/>
              </a:lnSpc>
            </a:pPr>
            <a:r>
              <a:rPr lang="en-US" dirty="0"/>
              <a:t>The parts lifetime are different from the </a:t>
            </a:r>
            <a:br>
              <a:rPr lang="en-US" dirty="0"/>
            </a:br>
            <a:r>
              <a:rPr lang="en-US" dirty="0"/>
              <a:t>lifetime of the whole.</a:t>
            </a:r>
          </a:p>
          <a:p>
            <a:pPr>
              <a:lnSpc>
                <a:spcPct val="150000"/>
              </a:lnSpc>
            </a:pPr>
            <a:r>
              <a:rPr lang="en-US" dirty="0"/>
              <a:t>Read as:</a:t>
            </a:r>
            <a:br>
              <a:rPr lang="en-US" dirty="0"/>
            </a:br>
            <a:r>
              <a:rPr lang="en-US" dirty="0"/>
              <a:t>Whole has a Part.</a:t>
            </a:r>
          </a:p>
        </p:txBody>
      </p:sp>
      <p:sp>
        <p:nvSpPr>
          <p:cNvPr id="7" name="TextBox 6">
            <a:extLst>
              <a:ext uri="{FF2B5EF4-FFF2-40B4-BE49-F238E27FC236}">
                <a16:creationId xmlns="" xmlns:a16="http://schemas.microsoft.com/office/drawing/2014/main" id="{103F0D55-FB18-404D-8BA2-30CACA5795D3}"/>
              </a:ext>
            </a:extLst>
          </p:cNvPr>
          <p:cNvSpPr txBox="1"/>
          <p:nvPr/>
        </p:nvSpPr>
        <p:spPr>
          <a:xfrm>
            <a:off x="6188533" y="2802235"/>
            <a:ext cx="2390398" cy="3416320"/>
          </a:xfrm>
          <a:prstGeom prst="rect">
            <a:avLst/>
          </a:prstGeom>
          <a:noFill/>
        </p:spPr>
        <p:txBody>
          <a:bodyPr wrap="none" rtlCol="0">
            <a:spAutoFit/>
          </a:bodyPr>
          <a:lstStyle/>
          <a:p>
            <a:r>
              <a:rPr lang="pt-BR" b="1" dirty="0" err="1">
                <a:solidFill>
                  <a:srgbClr val="7F0055"/>
                </a:solidFill>
                <a:latin typeface="Courier New" panose="02070309020205020404" pitchFamily="49" charset="0"/>
              </a:rPr>
              <a:t>class</a:t>
            </a:r>
            <a:r>
              <a:rPr lang="pt-BR" b="1" dirty="0">
                <a:solidFill>
                  <a:srgbClr val="000000"/>
                </a:solidFill>
                <a:latin typeface="Courier New" panose="02070309020205020404" pitchFamily="49" charset="0"/>
              </a:rPr>
              <a:t> </a:t>
            </a:r>
            <a:r>
              <a:rPr lang="pt-BR" b="1" dirty="0" err="1">
                <a:solidFill>
                  <a:srgbClr val="005032"/>
                </a:solidFill>
                <a:latin typeface="Courier New" panose="02070309020205020404" pitchFamily="49" charset="0"/>
              </a:rPr>
              <a:t>Whole</a:t>
            </a:r>
            <a:r>
              <a:rPr lang="pt-BR" b="1" dirty="0">
                <a:solidFill>
                  <a:srgbClr val="000000"/>
                </a:solidFill>
                <a:latin typeface="Courier New" panose="02070309020205020404" pitchFamily="49" charset="0"/>
              </a:rPr>
              <a:t>;</a:t>
            </a:r>
          </a:p>
          <a:p>
            <a:r>
              <a:rPr lang="pt-BR" b="1" dirty="0" err="1">
                <a:solidFill>
                  <a:srgbClr val="7F0055"/>
                </a:solidFill>
                <a:latin typeface="Courier New" panose="02070309020205020404" pitchFamily="49" charset="0"/>
              </a:rPr>
              <a:t>class</a:t>
            </a:r>
            <a:r>
              <a:rPr lang="pt-BR" b="1" dirty="0">
                <a:solidFill>
                  <a:srgbClr val="000000"/>
                </a:solidFill>
                <a:latin typeface="Courier New" panose="02070309020205020404" pitchFamily="49" charset="0"/>
              </a:rPr>
              <a:t> </a:t>
            </a:r>
            <a:r>
              <a:rPr lang="pt-BR" b="1" dirty="0" err="1">
                <a:solidFill>
                  <a:srgbClr val="005032"/>
                </a:solidFill>
                <a:latin typeface="Courier New" panose="02070309020205020404" pitchFamily="49" charset="0"/>
              </a:rPr>
              <a:t>Part</a:t>
            </a:r>
            <a:r>
              <a:rPr lang="pt-BR" b="1" dirty="0">
                <a:solidFill>
                  <a:srgbClr val="000000"/>
                </a:solidFill>
                <a:latin typeface="Courier New" panose="02070309020205020404" pitchFamily="49" charset="0"/>
              </a:rPr>
              <a:t>;</a:t>
            </a:r>
          </a:p>
          <a:p>
            <a:endParaRPr lang="pt-BR" dirty="0">
              <a:latin typeface="Courier New" panose="02070309020205020404" pitchFamily="49" charset="0"/>
            </a:endParaRPr>
          </a:p>
          <a:p>
            <a:r>
              <a:rPr lang="pt-BR" b="1" dirty="0" err="1">
                <a:solidFill>
                  <a:srgbClr val="7F0055"/>
                </a:solidFill>
                <a:latin typeface="Courier New" panose="02070309020205020404" pitchFamily="49" charset="0"/>
              </a:rPr>
              <a:t>class</a:t>
            </a:r>
            <a:r>
              <a:rPr lang="pt-BR" b="1" dirty="0">
                <a:solidFill>
                  <a:srgbClr val="000000"/>
                </a:solidFill>
                <a:latin typeface="Courier New" panose="02070309020205020404" pitchFamily="49" charset="0"/>
              </a:rPr>
              <a:t> </a:t>
            </a:r>
            <a:r>
              <a:rPr lang="pt-BR" b="1" dirty="0" err="1">
                <a:solidFill>
                  <a:srgbClr val="005032"/>
                </a:solidFill>
                <a:latin typeface="Courier New" panose="02070309020205020404" pitchFamily="49" charset="0"/>
              </a:rPr>
              <a:t>Whole</a:t>
            </a:r>
            <a:r>
              <a:rPr lang="pt-BR" b="1" dirty="0">
                <a:solidFill>
                  <a:srgbClr val="000000"/>
                </a:solidFill>
                <a:latin typeface="Courier New" panose="02070309020205020404" pitchFamily="49" charset="0"/>
              </a:rPr>
              <a:t> {</a:t>
            </a:r>
          </a:p>
          <a:p>
            <a:r>
              <a:rPr lang="pt-BR" dirty="0">
                <a:solidFill>
                  <a:srgbClr val="005032"/>
                </a:solidFill>
                <a:latin typeface="Courier New" panose="02070309020205020404" pitchFamily="49" charset="0"/>
              </a:rPr>
              <a:t>  </a:t>
            </a:r>
            <a:r>
              <a:rPr lang="pt-BR" dirty="0" err="1">
                <a:solidFill>
                  <a:srgbClr val="005032"/>
                </a:solidFill>
                <a:latin typeface="Courier New" panose="02070309020205020404" pitchFamily="49" charset="0"/>
              </a:rPr>
              <a:t>Part</a:t>
            </a:r>
            <a:r>
              <a:rPr lang="pt-BR" dirty="0">
                <a:solidFill>
                  <a:srgbClr val="000000"/>
                </a:solidFill>
                <a:latin typeface="Courier New" panose="02070309020205020404" pitchFamily="49" charset="0"/>
              </a:rPr>
              <a:t> * </a:t>
            </a:r>
            <a:r>
              <a:rPr lang="pt-BR" dirty="0" err="1">
                <a:solidFill>
                  <a:srgbClr val="0000C0"/>
                </a:solidFill>
                <a:highlight>
                  <a:srgbClr val="D4D4D4"/>
                </a:highlight>
                <a:latin typeface="Courier New" panose="02070309020205020404" pitchFamily="49" charset="0"/>
              </a:rPr>
              <a:t>pP</a:t>
            </a:r>
            <a:r>
              <a:rPr lang="pt-BR" dirty="0">
                <a:solidFill>
                  <a:srgbClr val="000000"/>
                </a:solidFill>
                <a:highlight>
                  <a:srgbClr val="D4D4D4"/>
                </a:highlight>
                <a:latin typeface="Courier New" panose="02070309020205020404" pitchFamily="49" charset="0"/>
              </a:rPr>
              <a:t>[10];</a:t>
            </a:r>
          </a:p>
          <a:p>
            <a:r>
              <a:rPr lang="pt-BR" b="1" dirty="0">
                <a:solidFill>
                  <a:srgbClr val="7F0055"/>
                </a:solidFill>
                <a:latin typeface="Courier New" panose="02070309020205020404" pitchFamily="49" charset="0"/>
              </a:rPr>
              <a:t>  </a:t>
            </a:r>
            <a:r>
              <a:rPr lang="pt-BR" b="1" dirty="0" err="1">
                <a:solidFill>
                  <a:srgbClr val="7F0055"/>
                </a:solidFill>
                <a:latin typeface="Courier New" panose="02070309020205020404" pitchFamily="49" charset="0"/>
              </a:rPr>
              <a:t>int</a:t>
            </a:r>
            <a:r>
              <a:rPr lang="pt-BR" b="1" dirty="0">
                <a:solidFill>
                  <a:srgbClr val="000000"/>
                </a:solidFill>
                <a:latin typeface="Courier New" panose="02070309020205020404" pitchFamily="49" charset="0"/>
              </a:rPr>
              <a:t> </a:t>
            </a:r>
            <a:r>
              <a:rPr lang="pt-BR" b="1" dirty="0" err="1">
                <a:solidFill>
                  <a:srgbClr val="0000C0"/>
                </a:solidFill>
                <a:latin typeface="Courier New" panose="02070309020205020404" pitchFamily="49" charset="0"/>
              </a:rPr>
              <a:t>a_attr</a:t>
            </a:r>
            <a:r>
              <a:rPr lang="pt-BR" b="1" dirty="0">
                <a:solidFill>
                  <a:srgbClr val="000000"/>
                </a:solidFill>
                <a:latin typeface="Courier New" panose="02070309020205020404" pitchFamily="49" charset="0"/>
              </a:rPr>
              <a:t>;</a:t>
            </a:r>
          </a:p>
          <a:p>
            <a:r>
              <a:rPr lang="pt-BR" dirty="0">
                <a:solidFill>
                  <a:srgbClr val="000000"/>
                </a:solidFill>
                <a:latin typeface="Courier New" panose="02070309020205020404" pitchFamily="49" charset="0"/>
              </a:rPr>
              <a:t>};</a:t>
            </a:r>
          </a:p>
          <a:p>
            <a:endParaRPr lang="pt-BR" dirty="0">
              <a:latin typeface="Courier New" panose="02070309020205020404" pitchFamily="49" charset="0"/>
            </a:endParaRPr>
          </a:p>
          <a:p>
            <a:r>
              <a:rPr lang="pt-BR" b="1" dirty="0" err="1">
                <a:solidFill>
                  <a:srgbClr val="7F0055"/>
                </a:solidFill>
                <a:latin typeface="Courier New" panose="02070309020205020404" pitchFamily="49" charset="0"/>
              </a:rPr>
              <a:t>class</a:t>
            </a:r>
            <a:r>
              <a:rPr lang="pt-BR" b="1" dirty="0">
                <a:solidFill>
                  <a:srgbClr val="000000"/>
                </a:solidFill>
                <a:latin typeface="Courier New" panose="02070309020205020404" pitchFamily="49" charset="0"/>
              </a:rPr>
              <a:t> </a:t>
            </a:r>
            <a:r>
              <a:rPr lang="pt-BR" b="1" dirty="0" err="1">
                <a:solidFill>
                  <a:srgbClr val="005032"/>
                </a:solidFill>
                <a:latin typeface="Courier New" panose="02070309020205020404" pitchFamily="49" charset="0"/>
              </a:rPr>
              <a:t>Part</a:t>
            </a:r>
            <a:r>
              <a:rPr lang="pt-BR" b="1" dirty="0">
                <a:solidFill>
                  <a:srgbClr val="000000"/>
                </a:solidFill>
                <a:latin typeface="Courier New" panose="02070309020205020404" pitchFamily="49" charset="0"/>
              </a:rPr>
              <a:t> {</a:t>
            </a:r>
          </a:p>
          <a:p>
            <a:r>
              <a:rPr lang="pt-BR" b="1" dirty="0">
                <a:solidFill>
                  <a:srgbClr val="7F0055"/>
                </a:solidFill>
                <a:latin typeface="Courier New" panose="02070309020205020404" pitchFamily="49" charset="0"/>
              </a:rPr>
              <a:t>  </a:t>
            </a:r>
            <a:r>
              <a:rPr lang="pt-BR" b="1" dirty="0" err="1">
                <a:solidFill>
                  <a:srgbClr val="7F0055"/>
                </a:solidFill>
                <a:latin typeface="Courier New" panose="02070309020205020404" pitchFamily="49" charset="0"/>
              </a:rPr>
              <a:t>public</a:t>
            </a:r>
            <a:r>
              <a:rPr lang="pt-BR" b="1" dirty="0">
                <a:solidFill>
                  <a:srgbClr val="000000"/>
                </a:solidFill>
                <a:latin typeface="Courier New" panose="02070309020205020404" pitchFamily="49" charset="0"/>
              </a:rPr>
              <a:t>:</a:t>
            </a:r>
          </a:p>
          <a:p>
            <a:r>
              <a:rPr lang="pt-BR" b="1" dirty="0">
                <a:solidFill>
                  <a:srgbClr val="7F0055"/>
                </a:solidFill>
                <a:latin typeface="Courier New" panose="02070309020205020404" pitchFamily="49" charset="0"/>
              </a:rPr>
              <a:t>   </a:t>
            </a:r>
            <a:r>
              <a:rPr lang="pt-BR" b="1" dirty="0" err="1">
                <a:solidFill>
                  <a:srgbClr val="7F0055"/>
                </a:solidFill>
                <a:latin typeface="Courier New" panose="02070309020205020404" pitchFamily="49" charset="0"/>
              </a:rPr>
              <a:t>int</a:t>
            </a:r>
            <a:r>
              <a:rPr lang="pt-BR" b="1" dirty="0">
                <a:solidFill>
                  <a:srgbClr val="000000"/>
                </a:solidFill>
                <a:latin typeface="Courier New" panose="02070309020205020404" pitchFamily="49" charset="0"/>
              </a:rPr>
              <a:t> </a:t>
            </a:r>
            <a:r>
              <a:rPr lang="pt-BR" b="1" dirty="0" err="1">
                <a:solidFill>
                  <a:srgbClr val="0000C0"/>
                </a:solidFill>
                <a:latin typeface="Courier New" panose="02070309020205020404" pitchFamily="49" charset="0"/>
              </a:rPr>
              <a:t>b_attr</a:t>
            </a:r>
            <a:r>
              <a:rPr lang="pt-BR" b="1" dirty="0">
                <a:solidFill>
                  <a:srgbClr val="000000"/>
                </a:solidFill>
                <a:latin typeface="Courier New" panose="02070309020205020404" pitchFamily="49" charset="0"/>
              </a:rPr>
              <a:t>;</a:t>
            </a:r>
          </a:p>
          <a:p>
            <a:r>
              <a:rPr lang="pt-BR" dirty="0">
                <a:solidFill>
                  <a:srgbClr val="000000"/>
                </a:solidFill>
                <a:latin typeface="Courier New" panose="02070309020205020404" pitchFamily="49" charset="0"/>
              </a:rPr>
              <a:t>};</a:t>
            </a:r>
            <a:endParaRPr lang="pt-BR" dirty="0"/>
          </a:p>
        </p:txBody>
      </p:sp>
      <p:grpSp>
        <p:nvGrpSpPr>
          <p:cNvPr id="11" name="Group 10">
            <a:extLst>
              <a:ext uri="{FF2B5EF4-FFF2-40B4-BE49-F238E27FC236}">
                <a16:creationId xmlns="" xmlns:a16="http://schemas.microsoft.com/office/drawing/2014/main" id="{3E6BE578-5A1F-4DC7-A658-D30C37542A13}"/>
              </a:ext>
            </a:extLst>
          </p:cNvPr>
          <p:cNvGrpSpPr/>
          <p:nvPr/>
        </p:nvGrpSpPr>
        <p:grpSpPr>
          <a:xfrm>
            <a:off x="8716789" y="556873"/>
            <a:ext cx="2945261" cy="5578659"/>
            <a:chOff x="8976320" y="343341"/>
            <a:chExt cx="2945261" cy="5578659"/>
          </a:xfrm>
        </p:grpSpPr>
        <p:pic>
          <p:nvPicPr>
            <p:cNvPr id="12" name="Picture 11">
              <a:extLst>
                <a:ext uri="{FF2B5EF4-FFF2-40B4-BE49-F238E27FC236}">
                  <a16:creationId xmlns="" xmlns:a16="http://schemas.microsoft.com/office/drawing/2014/main" id="{B16CCA0C-0BF3-4043-BC17-30A9FF48012B}"/>
                </a:ext>
              </a:extLst>
            </p:cNvPr>
            <p:cNvPicPr>
              <a:picLocks noChangeAspect="1"/>
            </p:cNvPicPr>
            <p:nvPr/>
          </p:nvPicPr>
          <p:blipFill>
            <a:blip r:embed="rId3"/>
            <a:stretch>
              <a:fillRect/>
            </a:stretch>
          </p:blipFill>
          <p:spPr>
            <a:xfrm>
              <a:off x="8976320" y="343341"/>
              <a:ext cx="2945261" cy="5578659"/>
            </a:xfrm>
            <a:prstGeom prst="rect">
              <a:avLst/>
            </a:prstGeom>
          </p:spPr>
        </p:pic>
        <p:sp>
          <p:nvSpPr>
            <p:cNvPr id="13" name="TextBox 12">
              <a:extLst>
                <a:ext uri="{FF2B5EF4-FFF2-40B4-BE49-F238E27FC236}">
                  <a16:creationId xmlns="" xmlns:a16="http://schemas.microsoft.com/office/drawing/2014/main" id="{85CC3B27-6B6F-4E69-9EA5-B3DEC985347B}"/>
                </a:ext>
              </a:extLst>
            </p:cNvPr>
            <p:cNvSpPr txBox="1"/>
            <p:nvPr/>
          </p:nvSpPr>
          <p:spPr>
            <a:xfrm>
              <a:off x="10068368" y="1181600"/>
              <a:ext cx="838691" cy="369332"/>
            </a:xfrm>
            <a:prstGeom prst="rect">
              <a:avLst/>
            </a:prstGeom>
            <a:solidFill>
              <a:schemeClr val="bg1"/>
            </a:solidFill>
          </p:spPr>
          <p:txBody>
            <a:bodyPr wrap="none" rtlCol="0">
              <a:spAutoFit/>
            </a:bodyPr>
            <a:lstStyle/>
            <a:p>
              <a:r>
                <a:rPr lang="en-US" dirty="0"/>
                <a:t>Whole</a:t>
              </a:r>
              <a:endParaRPr lang="pt-BR" dirty="0"/>
            </a:p>
          </p:txBody>
        </p:sp>
        <p:sp>
          <p:nvSpPr>
            <p:cNvPr id="14" name="TextBox 13">
              <a:extLst>
                <a:ext uri="{FF2B5EF4-FFF2-40B4-BE49-F238E27FC236}">
                  <a16:creationId xmlns="" xmlns:a16="http://schemas.microsoft.com/office/drawing/2014/main" id="{A53AA52A-DDA4-47D8-AE7C-82A28BDD5EEF}"/>
                </a:ext>
              </a:extLst>
            </p:cNvPr>
            <p:cNvSpPr txBox="1"/>
            <p:nvPr/>
          </p:nvSpPr>
          <p:spPr>
            <a:xfrm>
              <a:off x="10132657" y="4041068"/>
              <a:ext cx="607859" cy="369332"/>
            </a:xfrm>
            <a:prstGeom prst="rect">
              <a:avLst/>
            </a:prstGeom>
            <a:solidFill>
              <a:schemeClr val="bg1"/>
            </a:solidFill>
          </p:spPr>
          <p:txBody>
            <a:bodyPr wrap="none" rtlCol="0">
              <a:spAutoFit/>
            </a:bodyPr>
            <a:lstStyle/>
            <a:p>
              <a:r>
                <a:rPr lang="en-US" dirty="0"/>
                <a:t>Part</a:t>
              </a:r>
              <a:endParaRPr lang="pt-BR" dirty="0"/>
            </a:p>
          </p:txBody>
        </p:sp>
      </p:grpSp>
    </p:spTree>
    <p:extLst>
      <p:ext uri="{BB962C8B-B14F-4D97-AF65-F5344CB8AC3E}">
        <p14:creationId xmlns:p14="http://schemas.microsoft.com/office/powerpoint/2010/main" val="113324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composition</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2006190"/>
          </a:xfrm>
        </p:spPr>
        <p:txBody>
          <a:bodyPr/>
          <a:lstStyle/>
          <a:p>
            <a:pPr lvl="1">
              <a:lnSpc>
                <a:spcPct val="150000"/>
              </a:lnSpc>
            </a:pPr>
            <a:r>
              <a:rPr lang="en-US" dirty="0"/>
              <a:t>Strong whole-part relationship.</a:t>
            </a:r>
          </a:p>
          <a:p>
            <a:pPr lvl="1">
              <a:lnSpc>
                <a:spcPct val="150000"/>
              </a:lnSpc>
            </a:pPr>
            <a:r>
              <a:rPr lang="en-US" dirty="0"/>
              <a:t>The whole and the parts form</a:t>
            </a:r>
            <a:br>
              <a:rPr lang="en-US" dirty="0"/>
            </a:br>
            <a:r>
              <a:rPr lang="en-US" dirty="0"/>
              <a:t>a single entity.</a:t>
            </a:r>
          </a:p>
          <a:p>
            <a:pPr lvl="1">
              <a:lnSpc>
                <a:spcPct val="150000"/>
              </a:lnSpc>
            </a:pPr>
            <a:r>
              <a:rPr lang="en-US" dirty="0"/>
              <a:t>Same lifespan for the whole</a:t>
            </a:r>
            <a:br>
              <a:rPr lang="en-US" dirty="0"/>
            </a:br>
            <a:r>
              <a:rPr lang="en-US" dirty="0"/>
              <a:t>and the parts.</a:t>
            </a:r>
          </a:p>
        </p:txBody>
      </p:sp>
      <p:sp>
        <p:nvSpPr>
          <p:cNvPr id="9" name="TextBox 8">
            <a:extLst>
              <a:ext uri="{FF2B5EF4-FFF2-40B4-BE49-F238E27FC236}">
                <a16:creationId xmlns="" xmlns:a16="http://schemas.microsoft.com/office/drawing/2014/main" id="{812A09B5-95E9-4C7E-ACDC-1D586B3D98D7}"/>
              </a:ext>
            </a:extLst>
          </p:cNvPr>
          <p:cNvSpPr txBox="1"/>
          <p:nvPr/>
        </p:nvSpPr>
        <p:spPr>
          <a:xfrm>
            <a:off x="3647728" y="3597549"/>
            <a:ext cx="2252540" cy="2585323"/>
          </a:xfrm>
          <a:prstGeom prst="rect">
            <a:avLst/>
          </a:prstGeom>
          <a:noFill/>
        </p:spPr>
        <p:txBody>
          <a:bodyPr wrap="none" rtlCol="0">
            <a:spAutoFit/>
          </a:bodyPr>
          <a:lstStyle/>
          <a:p>
            <a:r>
              <a:rPr lang="pt-BR" b="1" dirty="0" err="1">
                <a:solidFill>
                  <a:srgbClr val="7F0055"/>
                </a:solidFill>
                <a:latin typeface="Courier New" panose="02070309020205020404" pitchFamily="49" charset="0"/>
              </a:rPr>
              <a:t>class</a:t>
            </a:r>
            <a:r>
              <a:rPr lang="pt-BR" b="1" dirty="0">
                <a:solidFill>
                  <a:srgbClr val="000000"/>
                </a:solidFill>
                <a:latin typeface="Courier New" panose="02070309020205020404" pitchFamily="49" charset="0"/>
              </a:rPr>
              <a:t> </a:t>
            </a:r>
            <a:r>
              <a:rPr lang="pt-BR" b="1" dirty="0" err="1">
                <a:solidFill>
                  <a:srgbClr val="005032"/>
                </a:solidFill>
                <a:latin typeface="Courier New" panose="02070309020205020404" pitchFamily="49" charset="0"/>
              </a:rPr>
              <a:t>Part</a:t>
            </a:r>
            <a:r>
              <a:rPr lang="pt-BR" b="1" dirty="0">
                <a:solidFill>
                  <a:srgbClr val="000000"/>
                </a:solidFill>
                <a:latin typeface="Courier New" panose="02070309020205020404" pitchFamily="49" charset="0"/>
              </a:rPr>
              <a:t> {</a:t>
            </a:r>
          </a:p>
          <a:p>
            <a:r>
              <a:rPr lang="pt-BR" b="1" dirty="0">
                <a:solidFill>
                  <a:srgbClr val="7F0055"/>
                </a:solidFill>
                <a:latin typeface="Courier New" panose="02070309020205020404" pitchFamily="49" charset="0"/>
              </a:rPr>
              <a:t>  </a:t>
            </a:r>
            <a:r>
              <a:rPr lang="pt-BR" b="1" dirty="0" err="1">
                <a:solidFill>
                  <a:srgbClr val="7F0055"/>
                </a:solidFill>
                <a:latin typeface="Courier New" panose="02070309020205020404" pitchFamily="49" charset="0"/>
              </a:rPr>
              <a:t>public</a:t>
            </a:r>
            <a:r>
              <a:rPr lang="pt-BR" b="1" dirty="0">
                <a:solidFill>
                  <a:srgbClr val="000000"/>
                </a:solidFill>
                <a:latin typeface="Courier New" panose="02070309020205020404" pitchFamily="49" charset="0"/>
              </a:rPr>
              <a:t>:</a:t>
            </a:r>
          </a:p>
          <a:p>
            <a:r>
              <a:rPr lang="pt-BR" b="1" dirty="0">
                <a:solidFill>
                  <a:srgbClr val="7F0055"/>
                </a:solidFill>
                <a:latin typeface="Courier New" panose="02070309020205020404" pitchFamily="49" charset="0"/>
              </a:rPr>
              <a:t>    </a:t>
            </a:r>
            <a:r>
              <a:rPr lang="pt-BR" b="1" dirty="0" err="1">
                <a:solidFill>
                  <a:srgbClr val="7F0055"/>
                </a:solidFill>
                <a:latin typeface="Courier New" panose="02070309020205020404" pitchFamily="49" charset="0"/>
              </a:rPr>
              <a:t>int</a:t>
            </a:r>
            <a:r>
              <a:rPr lang="pt-BR" b="1" dirty="0">
                <a:solidFill>
                  <a:srgbClr val="000000"/>
                </a:solidFill>
                <a:latin typeface="Courier New" panose="02070309020205020404" pitchFamily="49" charset="0"/>
              </a:rPr>
              <a:t> </a:t>
            </a:r>
            <a:r>
              <a:rPr lang="pt-BR" b="1" dirty="0" err="1">
                <a:solidFill>
                  <a:srgbClr val="0000C0"/>
                </a:solidFill>
                <a:latin typeface="Courier New" panose="02070309020205020404" pitchFamily="49" charset="0"/>
              </a:rPr>
              <a:t>b_attr</a:t>
            </a:r>
            <a:r>
              <a:rPr lang="pt-BR" b="1" dirty="0">
                <a:solidFill>
                  <a:srgbClr val="000000"/>
                </a:solidFill>
                <a:latin typeface="Courier New" panose="02070309020205020404" pitchFamily="49" charset="0"/>
              </a:rPr>
              <a:t>;</a:t>
            </a:r>
          </a:p>
          <a:p>
            <a:r>
              <a:rPr lang="pt-BR" dirty="0">
                <a:solidFill>
                  <a:srgbClr val="000000"/>
                </a:solidFill>
                <a:latin typeface="Courier New" panose="02070309020205020404" pitchFamily="49" charset="0"/>
              </a:rPr>
              <a:t>};</a:t>
            </a:r>
          </a:p>
          <a:p>
            <a:endParaRPr lang="pt-BR" dirty="0">
              <a:latin typeface="Courier New" panose="02070309020205020404" pitchFamily="49" charset="0"/>
            </a:endParaRPr>
          </a:p>
          <a:p>
            <a:r>
              <a:rPr lang="pt-BR" b="1" dirty="0" err="1">
                <a:solidFill>
                  <a:srgbClr val="7F0055"/>
                </a:solidFill>
                <a:latin typeface="Courier New" panose="02070309020205020404" pitchFamily="49" charset="0"/>
              </a:rPr>
              <a:t>class</a:t>
            </a:r>
            <a:r>
              <a:rPr lang="pt-BR" b="1" dirty="0">
                <a:solidFill>
                  <a:srgbClr val="000000"/>
                </a:solidFill>
                <a:latin typeface="Courier New" panose="02070309020205020404" pitchFamily="49" charset="0"/>
              </a:rPr>
              <a:t> </a:t>
            </a:r>
            <a:r>
              <a:rPr lang="pt-BR" b="1" dirty="0" err="1">
                <a:solidFill>
                  <a:srgbClr val="005032"/>
                </a:solidFill>
                <a:latin typeface="Courier New" panose="02070309020205020404" pitchFamily="49" charset="0"/>
              </a:rPr>
              <a:t>Whole</a:t>
            </a:r>
            <a:r>
              <a:rPr lang="pt-BR" b="1" dirty="0">
                <a:solidFill>
                  <a:srgbClr val="000000"/>
                </a:solidFill>
                <a:latin typeface="Courier New" panose="02070309020205020404" pitchFamily="49" charset="0"/>
              </a:rPr>
              <a:t> {</a:t>
            </a:r>
          </a:p>
          <a:p>
            <a:r>
              <a:rPr lang="pt-BR" dirty="0">
                <a:solidFill>
                  <a:srgbClr val="005032"/>
                </a:solidFill>
                <a:latin typeface="Courier New" panose="02070309020205020404" pitchFamily="49" charset="0"/>
              </a:rPr>
              <a:t>    </a:t>
            </a:r>
            <a:r>
              <a:rPr lang="pt-BR" dirty="0" err="1">
                <a:solidFill>
                  <a:srgbClr val="005032"/>
                </a:solidFill>
                <a:latin typeface="Courier New" panose="02070309020205020404" pitchFamily="49" charset="0"/>
              </a:rPr>
              <a:t>Part</a:t>
            </a:r>
            <a:r>
              <a:rPr lang="pt-BR" dirty="0">
                <a:solidFill>
                  <a:srgbClr val="000000"/>
                </a:solidFill>
                <a:latin typeface="Courier New" panose="02070309020205020404" pitchFamily="49" charset="0"/>
              </a:rPr>
              <a:t> </a:t>
            </a:r>
            <a:r>
              <a:rPr lang="pt-BR" dirty="0" err="1">
                <a:solidFill>
                  <a:srgbClr val="0000C0"/>
                </a:solidFill>
                <a:latin typeface="Courier New" panose="02070309020205020404" pitchFamily="49" charset="0"/>
              </a:rPr>
              <a:t>obj</a:t>
            </a:r>
            <a:r>
              <a:rPr lang="pt-BR" dirty="0">
                <a:solidFill>
                  <a:srgbClr val="000000"/>
                </a:solidFill>
                <a:latin typeface="Courier New" panose="02070309020205020404" pitchFamily="49" charset="0"/>
              </a:rPr>
              <a:t>;</a:t>
            </a:r>
          </a:p>
          <a:p>
            <a:r>
              <a:rPr lang="pt-BR" b="1" dirty="0">
                <a:solidFill>
                  <a:srgbClr val="7F0055"/>
                </a:solidFill>
                <a:latin typeface="Courier New" panose="02070309020205020404" pitchFamily="49" charset="0"/>
              </a:rPr>
              <a:t>    </a:t>
            </a:r>
            <a:r>
              <a:rPr lang="pt-BR" b="1" dirty="0" err="1">
                <a:solidFill>
                  <a:srgbClr val="7F0055"/>
                </a:solidFill>
                <a:latin typeface="Courier New" panose="02070309020205020404" pitchFamily="49" charset="0"/>
              </a:rPr>
              <a:t>int</a:t>
            </a:r>
            <a:r>
              <a:rPr lang="pt-BR" b="1" dirty="0">
                <a:solidFill>
                  <a:srgbClr val="000000"/>
                </a:solidFill>
                <a:latin typeface="Courier New" panose="02070309020205020404" pitchFamily="49" charset="0"/>
              </a:rPr>
              <a:t> </a:t>
            </a:r>
            <a:r>
              <a:rPr lang="pt-BR" b="1" dirty="0" err="1">
                <a:solidFill>
                  <a:srgbClr val="0000C0"/>
                </a:solidFill>
                <a:latin typeface="Courier New" panose="02070309020205020404" pitchFamily="49" charset="0"/>
              </a:rPr>
              <a:t>a_attr</a:t>
            </a:r>
            <a:r>
              <a:rPr lang="pt-BR" b="1" dirty="0">
                <a:solidFill>
                  <a:srgbClr val="000000"/>
                </a:solidFill>
                <a:latin typeface="Courier New" panose="02070309020205020404" pitchFamily="49" charset="0"/>
              </a:rPr>
              <a:t>;</a:t>
            </a:r>
          </a:p>
          <a:p>
            <a:r>
              <a:rPr lang="pt-BR" dirty="0">
                <a:solidFill>
                  <a:srgbClr val="000000"/>
                </a:solidFill>
                <a:latin typeface="Courier New" panose="02070309020205020404" pitchFamily="49" charset="0"/>
              </a:rPr>
              <a:t>};</a:t>
            </a:r>
            <a:endParaRPr lang="pt-BR" dirty="0"/>
          </a:p>
        </p:txBody>
      </p:sp>
      <p:grpSp>
        <p:nvGrpSpPr>
          <p:cNvPr id="10" name="Group 9">
            <a:extLst>
              <a:ext uri="{FF2B5EF4-FFF2-40B4-BE49-F238E27FC236}">
                <a16:creationId xmlns="" xmlns:a16="http://schemas.microsoft.com/office/drawing/2014/main" id="{DF6D4ABF-EE64-4107-A707-A02C1F29B393}"/>
              </a:ext>
            </a:extLst>
          </p:cNvPr>
          <p:cNvGrpSpPr/>
          <p:nvPr/>
        </p:nvGrpSpPr>
        <p:grpSpPr>
          <a:xfrm>
            <a:off x="5951357" y="1080322"/>
            <a:ext cx="5518370" cy="4529788"/>
            <a:chOff x="6724719" y="1164106"/>
            <a:chExt cx="5518370" cy="4529788"/>
          </a:xfrm>
        </p:grpSpPr>
        <p:pic>
          <p:nvPicPr>
            <p:cNvPr id="16" name="Picture 15">
              <a:extLst>
                <a:ext uri="{FF2B5EF4-FFF2-40B4-BE49-F238E27FC236}">
                  <a16:creationId xmlns="" xmlns:a16="http://schemas.microsoft.com/office/drawing/2014/main" id="{2600E010-E455-4198-8800-E7EB58E05AB3}"/>
                </a:ext>
              </a:extLst>
            </p:cNvPr>
            <p:cNvPicPr>
              <a:picLocks noChangeAspect="1"/>
            </p:cNvPicPr>
            <p:nvPr/>
          </p:nvPicPr>
          <p:blipFill>
            <a:blip r:embed="rId3"/>
            <a:stretch>
              <a:fillRect/>
            </a:stretch>
          </p:blipFill>
          <p:spPr>
            <a:xfrm>
              <a:off x="6724719" y="1164106"/>
              <a:ext cx="2391508" cy="4529788"/>
            </a:xfrm>
            <a:prstGeom prst="rect">
              <a:avLst/>
            </a:prstGeom>
          </p:spPr>
        </p:pic>
        <p:pic>
          <p:nvPicPr>
            <p:cNvPr id="17" name="Picture 16">
              <a:extLst>
                <a:ext uri="{FF2B5EF4-FFF2-40B4-BE49-F238E27FC236}">
                  <a16:creationId xmlns="" xmlns:a16="http://schemas.microsoft.com/office/drawing/2014/main" id="{C0A16A07-01B7-409F-8F7A-0A500E150B6D}"/>
                </a:ext>
              </a:extLst>
            </p:cNvPr>
            <p:cNvPicPr>
              <a:picLocks noChangeAspect="1"/>
            </p:cNvPicPr>
            <p:nvPr/>
          </p:nvPicPr>
          <p:blipFill>
            <a:blip r:embed="rId4"/>
            <a:stretch>
              <a:fillRect/>
            </a:stretch>
          </p:blipFill>
          <p:spPr>
            <a:xfrm>
              <a:off x="9167316" y="2445100"/>
              <a:ext cx="3075773" cy="3220346"/>
            </a:xfrm>
            <a:prstGeom prst="rect">
              <a:avLst/>
            </a:prstGeom>
          </p:spPr>
        </p:pic>
        <p:sp>
          <p:nvSpPr>
            <p:cNvPr id="18" name="TextBox 17">
              <a:extLst>
                <a:ext uri="{FF2B5EF4-FFF2-40B4-BE49-F238E27FC236}">
                  <a16:creationId xmlns="" xmlns:a16="http://schemas.microsoft.com/office/drawing/2014/main" id="{19B88508-B482-428D-AB0F-E6176343C17E}"/>
                </a:ext>
              </a:extLst>
            </p:cNvPr>
            <p:cNvSpPr txBox="1"/>
            <p:nvPr/>
          </p:nvSpPr>
          <p:spPr>
            <a:xfrm>
              <a:off x="7501125" y="1804921"/>
              <a:ext cx="838691" cy="369332"/>
            </a:xfrm>
            <a:prstGeom prst="rect">
              <a:avLst/>
            </a:prstGeom>
            <a:solidFill>
              <a:schemeClr val="bg1"/>
            </a:solidFill>
          </p:spPr>
          <p:txBody>
            <a:bodyPr wrap="none" rtlCol="0">
              <a:spAutoFit/>
            </a:bodyPr>
            <a:lstStyle/>
            <a:p>
              <a:r>
                <a:rPr lang="en-US" dirty="0"/>
                <a:t>Whole</a:t>
              </a:r>
              <a:endParaRPr lang="pt-BR" dirty="0"/>
            </a:p>
          </p:txBody>
        </p:sp>
        <p:sp>
          <p:nvSpPr>
            <p:cNvPr id="19" name="TextBox 18">
              <a:extLst>
                <a:ext uri="{FF2B5EF4-FFF2-40B4-BE49-F238E27FC236}">
                  <a16:creationId xmlns="" xmlns:a16="http://schemas.microsoft.com/office/drawing/2014/main" id="{B27A4A5B-DAD3-4528-973B-F18A4339BD2D}"/>
                </a:ext>
              </a:extLst>
            </p:cNvPr>
            <p:cNvSpPr txBox="1"/>
            <p:nvPr/>
          </p:nvSpPr>
          <p:spPr>
            <a:xfrm>
              <a:off x="7616542" y="4103784"/>
              <a:ext cx="607859" cy="369332"/>
            </a:xfrm>
            <a:prstGeom prst="rect">
              <a:avLst/>
            </a:prstGeom>
            <a:solidFill>
              <a:schemeClr val="bg1"/>
            </a:solidFill>
          </p:spPr>
          <p:txBody>
            <a:bodyPr wrap="none" rtlCol="0">
              <a:spAutoFit/>
            </a:bodyPr>
            <a:lstStyle/>
            <a:p>
              <a:r>
                <a:rPr lang="en-US" dirty="0"/>
                <a:t>Part</a:t>
              </a:r>
              <a:endParaRPr lang="pt-BR" dirty="0"/>
            </a:p>
          </p:txBody>
        </p:sp>
        <p:sp>
          <p:nvSpPr>
            <p:cNvPr id="20" name="TextBox 19">
              <a:extLst>
                <a:ext uri="{FF2B5EF4-FFF2-40B4-BE49-F238E27FC236}">
                  <a16:creationId xmlns="" xmlns:a16="http://schemas.microsoft.com/office/drawing/2014/main" id="{9D923961-9A4D-41C2-9A7A-B691E5A8134C}"/>
                </a:ext>
              </a:extLst>
            </p:cNvPr>
            <p:cNvSpPr txBox="1"/>
            <p:nvPr/>
          </p:nvSpPr>
          <p:spPr>
            <a:xfrm>
              <a:off x="10205249" y="2960948"/>
              <a:ext cx="838691" cy="369332"/>
            </a:xfrm>
            <a:prstGeom prst="rect">
              <a:avLst/>
            </a:prstGeom>
            <a:solidFill>
              <a:schemeClr val="bg1"/>
            </a:solidFill>
          </p:spPr>
          <p:txBody>
            <a:bodyPr wrap="none" rtlCol="0">
              <a:spAutoFit/>
            </a:bodyPr>
            <a:lstStyle/>
            <a:p>
              <a:r>
                <a:rPr lang="en-US" dirty="0"/>
                <a:t>Whole</a:t>
              </a:r>
              <a:endParaRPr lang="pt-BR" dirty="0"/>
            </a:p>
          </p:txBody>
        </p:sp>
        <p:sp>
          <p:nvSpPr>
            <p:cNvPr id="21" name="TextBox 20">
              <a:extLst>
                <a:ext uri="{FF2B5EF4-FFF2-40B4-BE49-F238E27FC236}">
                  <a16:creationId xmlns="" xmlns:a16="http://schemas.microsoft.com/office/drawing/2014/main" id="{B3D71D12-4C0F-436B-B281-9BE158343DB3}"/>
                </a:ext>
              </a:extLst>
            </p:cNvPr>
            <p:cNvSpPr txBox="1"/>
            <p:nvPr/>
          </p:nvSpPr>
          <p:spPr>
            <a:xfrm>
              <a:off x="10008050" y="3979614"/>
              <a:ext cx="1257075" cy="338554"/>
            </a:xfrm>
            <a:prstGeom prst="rect">
              <a:avLst/>
            </a:prstGeom>
            <a:solidFill>
              <a:schemeClr val="bg1"/>
            </a:solidFill>
          </p:spPr>
          <p:txBody>
            <a:bodyPr wrap="none" rtlCol="0">
              <a:spAutoFit/>
            </a:bodyPr>
            <a:lstStyle/>
            <a:p>
              <a:r>
                <a:rPr lang="en-US" sz="1600" dirty="0"/>
                <a:t>Whole::Part</a:t>
              </a:r>
              <a:endParaRPr lang="pt-BR" dirty="0"/>
            </a:p>
          </p:txBody>
        </p:sp>
      </p:grpSp>
    </p:spTree>
    <p:extLst>
      <p:ext uri="{BB962C8B-B14F-4D97-AF65-F5344CB8AC3E}">
        <p14:creationId xmlns:p14="http://schemas.microsoft.com/office/powerpoint/2010/main" val="78349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generalization</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2375522"/>
          </a:xfrm>
        </p:spPr>
        <p:txBody>
          <a:bodyPr/>
          <a:lstStyle/>
          <a:p>
            <a:pPr lvl="1">
              <a:lnSpc>
                <a:spcPct val="150000"/>
              </a:lnSpc>
            </a:pPr>
            <a:r>
              <a:rPr lang="en-US" dirty="0"/>
              <a:t>Represents inheritance.</a:t>
            </a:r>
          </a:p>
          <a:p>
            <a:pPr lvl="1">
              <a:lnSpc>
                <a:spcPct val="150000"/>
              </a:lnSpc>
            </a:pPr>
            <a:r>
              <a:rPr lang="en-US" dirty="0"/>
              <a:t>The derived class inherits all</a:t>
            </a:r>
            <a:br>
              <a:rPr lang="en-US" dirty="0"/>
            </a:br>
            <a:r>
              <a:rPr lang="en-US" dirty="0"/>
              <a:t>methods and attributes of the </a:t>
            </a:r>
            <a:br>
              <a:rPr lang="en-US" dirty="0"/>
            </a:br>
            <a:r>
              <a:rPr lang="en-US" dirty="0"/>
              <a:t>base class.</a:t>
            </a:r>
          </a:p>
          <a:p>
            <a:pPr lvl="1">
              <a:lnSpc>
                <a:spcPct val="150000"/>
              </a:lnSpc>
            </a:pPr>
            <a:r>
              <a:rPr lang="en-US" dirty="0"/>
              <a:t>Reading:</a:t>
            </a:r>
            <a:br>
              <a:rPr lang="en-US" dirty="0"/>
            </a:br>
            <a:r>
              <a:rPr lang="en-US" dirty="0"/>
              <a:t>Derived </a:t>
            </a:r>
            <a:r>
              <a:rPr lang="en-US" b="1" dirty="0"/>
              <a:t>is-a</a:t>
            </a:r>
            <a:r>
              <a:rPr lang="en-US" dirty="0"/>
              <a:t> Base.</a:t>
            </a:r>
          </a:p>
        </p:txBody>
      </p:sp>
      <p:sp>
        <p:nvSpPr>
          <p:cNvPr id="12" name="TextBox 11">
            <a:extLst>
              <a:ext uri="{FF2B5EF4-FFF2-40B4-BE49-F238E27FC236}">
                <a16:creationId xmlns="" xmlns:a16="http://schemas.microsoft.com/office/drawing/2014/main" id="{59811088-50C9-456A-8F10-DE040EE91BB4}"/>
              </a:ext>
            </a:extLst>
          </p:cNvPr>
          <p:cNvSpPr txBox="1"/>
          <p:nvPr/>
        </p:nvSpPr>
        <p:spPr>
          <a:xfrm>
            <a:off x="6091223" y="3429000"/>
            <a:ext cx="4182555" cy="2585323"/>
          </a:xfrm>
          <a:prstGeom prst="rect">
            <a:avLst/>
          </a:prstGeom>
          <a:noFill/>
        </p:spPr>
        <p:txBody>
          <a:bodyPr wrap="none" rtlCol="0">
            <a:spAutoFit/>
          </a:bodyPr>
          <a:lstStyle/>
          <a:p>
            <a:r>
              <a:rPr lang="pt-BR" b="1" dirty="0" err="1">
                <a:solidFill>
                  <a:srgbClr val="7F0055"/>
                </a:solidFill>
                <a:latin typeface="Courier New" panose="02070309020205020404" pitchFamily="49" charset="0"/>
              </a:rPr>
              <a:t>class</a:t>
            </a:r>
            <a:r>
              <a:rPr lang="pt-BR" b="1" dirty="0">
                <a:solidFill>
                  <a:srgbClr val="000000"/>
                </a:solidFill>
                <a:latin typeface="Courier New" panose="02070309020205020404" pitchFamily="49" charset="0"/>
              </a:rPr>
              <a:t> </a:t>
            </a:r>
            <a:r>
              <a:rPr lang="pt-BR" b="1" dirty="0">
                <a:solidFill>
                  <a:srgbClr val="005032"/>
                </a:solidFill>
                <a:latin typeface="Courier New" panose="02070309020205020404" pitchFamily="49" charset="0"/>
              </a:rPr>
              <a:t>Base</a:t>
            </a:r>
            <a:r>
              <a:rPr lang="pt-BR" b="1" dirty="0">
                <a:solidFill>
                  <a:srgbClr val="000000"/>
                </a:solidFill>
                <a:latin typeface="Courier New" panose="02070309020205020404" pitchFamily="49" charset="0"/>
              </a:rPr>
              <a:t> {</a:t>
            </a:r>
          </a:p>
          <a:p>
            <a:r>
              <a:rPr lang="pt-BR" dirty="0">
                <a:solidFill>
                  <a:srgbClr val="000000"/>
                </a:solidFill>
                <a:latin typeface="Courier New" panose="02070309020205020404" pitchFamily="49" charset="0"/>
              </a:rPr>
              <a:t>  </a:t>
            </a:r>
            <a:r>
              <a:rPr lang="pt-BR" b="1" dirty="0" err="1">
                <a:solidFill>
                  <a:srgbClr val="7F0055"/>
                </a:solidFill>
                <a:latin typeface="Courier New" panose="02070309020205020404" pitchFamily="49" charset="0"/>
              </a:rPr>
              <a:t>protected</a:t>
            </a:r>
            <a:r>
              <a:rPr lang="pt-BR" b="1" dirty="0">
                <a:solidFill>
                  <a:srgbClr val="000000"/>
                </a:solidFill>
                <a:latin typeface="Courier New" panose="02070309020205020404" pitchFamily="49" charset="0"/>
              </a:rPr>
              <a:t>:</a:t>
            </a:r>
          </a:p>
          <a:p>
            <a:r>
              <a:rPr lang="pt-BR" b="1" dirty="0">
                <a:solidFill>
                  <a:srgbClr val="7F0055"/>
                </a:solidFill>
                <a:latin typeface="Courier New" panose="02070309020205020404" pitchFamily="49" charset="0"/>
              </a:rPr>
              <a:t>   </a:t>
            </a:r>
            <a:r>
              <a:rPr lang="pt-BR" b="1" dirty="0" err="1">
                <a:solidFill>
                  <a:srgbClr val="7F0055"/>
                </a:solidFill>
                <a:latin typeface="Courier New" panose="02070309020205020404" pitchFamily="49" charset="0"/>
              </a:rPr>
              <a:t>int</a:t>
            </a:r>
            <a:r>
              <a:rPr lang="pt-BR" b="1" dirty="0">
                <a:solidFill>
                  <a:srgbClr val="000000"/>
                </a:solidFill>
                <a:latin typeface="Courier New" panose="02070309020205020404" pitchFamily="49" charset="0"/>
              </a:rPr>
              <a:t> </a:t>
            </a:r>
            <a:r>
              <a:rPr lang="pt-BR" b="1" dirty="0" err="1">
                <a:solidFill>
                  <a:srgbClr val="0000C0"/>
                </a:solidFill>
                <a:latin typeface="Courier New" panose="02070309020205020404" pitchFamily="49" charset="0"/>
              </a:rPr>
              <a:t>base_attr</a:t>
            </a:r>
            <a:r>
              <a:rPr lang="pt-BR" b="1" dirty="0">
                <a:solidFill>
                  <a:srgbClr val="000000"/>
                </a:solidFill>
                <a:latin typeface="Courier New" panose="02070309020205020404" pitchFamily="49" charset="0"/>
              </a:rPr>
              <a:t>;</a:t>
            </a:r>
          </a:p>
          <a:p>
            <a:r>
              <a:rPr lang="pt-BR" b="1" dirty="0">
                <a:solidFill>
                  <a:srgbClr val="7F0055"/>
                </a:solidFill>
                <a:latin typeface="Courier New" panose="02070309020205020404" pitchFamily="49" charset="0"/>
              </a:rPr>
              <a:t>   </a:t>
            </a:r>
            <a:r>
              <a:rPr lang="pt-BR" b="1" dirty="0" err="1">
                <a:solidFill>
                  <a:srgbClr val="7F0055"/>
                </a:solidFill>
                <a:latin typeface="Courier New" panose="02070309020205020404" pitchFamily="49" charset="0"/>
              </a:rPr>
              <a:t>void</a:t>
            </a:r>
            <a:r>
              <a:rPr lang="pt-BR" b="1" dirty="0">
                <a:solidFill>
                  <a:srgbClr val="000000"/>
                </a:solidFill>
                <a:latin typeface="Courier New" panose="02070309020205020404" pitchFamily="49" charset="0"/>
              </a:rPr>
              <a:t> </a:t>
            </a:r>
            <a:r>
              <a:rPr lang="pt-BR" b="1" dirty="0" err="1">
                <a:solidFill>
                  <a:srgbClr val="000000"/>
                </a:solidFill>
                <a:latin typeface="Courier New" panose="02070309020205020404" pitchFamily="49" charset="0"/>
              </a:rPr>
              <a:t>base_meth</a:t>
            </a:r>
            <a:r>
              <a:rPr lang="pt-BR" b="1" dirty="0">
                <a:solidFill>
                  <a:srgbClr val="000000"/>
                </a:solidFill>
                <a:latin typeface="Courier New" panose="02070309020205020404" pitchFamily="49" charset="0"/>
              </a:rPr>
              <a:t>(</a:t>
            </a:r>
            <a:r>
              <a:rPr lang="pt-BR" b="1" dirty="0" err="1">
                <a:solidFill>
                  <a:srgbClr val="7F0055"/>
                </a:solidFill>
                <a:latin typeface="Courier New" panose="02070309020205020404" pitchFamily="49" charset="0"/>
              </a:rPr>
              <a:t>int</a:t>
            </a:r>
            <a:r>
              <a:rPr lang="pt-BR" b="1" dirty="0">
                <a:solidFill>
                  <a:srgbClr val="000000"/>
                </a:solidFill>
                <a:latin typeface="Courier New" panose="02070309020205020404" pitchFamily="49" charset="0"/>
              </a:rPr>
              <a:t>);</a:t>
            </a:r>
          </a:p>
          <a:p>
            <a:r>
              <a:rPr lang="pt-BR" dirty="0">
                <a:solidFill>
                  <a:srgbClr val="000000"/>
                </a:solidFill>
                <a:latin typeface="Courier New" panose="02070309020205020404" pitchFamily="49" charset="0"/>
              </a:rPr>
              <a:t>};</a:t>
            </a:r>
          </a:p>
          <a:p>
            <a:endParaRPr lang="pt-BR" dirty="0">
              <a:latin typeface="Courier New" panose="02070309020205020404" pitchFamily="49" charset="0"/>
            </a:endParaRPr>
          </a:p>
          <a:p>
            <a:r>
              <a:rPr lang="pt-BR" b="1" dirty="0" err="1">
                <a:solidFill>
                  <a:srgbClr val="7F0055"/>
                </a:solidFill>
                <a:latin typeface="Courier New" panose="02070309020205020404" pitchFamily="49" charset="0"/>
              </a:rPr>
              <a:t>class</a:t>
            </a:r>
            <a:r>
              <a:rPr lang="pt-BR" b="1" dirty="0">
                <a:solidFill>
                  <a:srgbClr val="000000"/>
                </a:solidFill>
                <a:latin typeface="Courier New" panose="02070309020205020404" pitchFamily="49" charset="0"/>
              </a:rPr>
              <a:t> </a:t>
            </a:r>
            <a:r>
              <a:rPr lang="pt-BR" b="1" dirty="0" err="1">
                <a:solidFill>
                  <a:srgbClr val="005032"/>
                </a:solidFill>
                <a:latin typeface="Courier New" panose="02070309020205020404" pitchFamily="49" charset="0"/>
              </a:rPr>
              <a:t>Derived</a:t>
            </a:r>
            <a:r>
              <a:rPr lang="pt-BR" b="1" dirty="0">
                <a:solidFill>
                  <a:srgbClr val="000000"/>
                </a:solidFill>
                <a:latin typeface="Courier New" panose="02070309020205020404" pitchFamily="49" charset="0"/>
              </a:rPr>
              <a:t> : </a:t>
            </a:r>
            <a:r>
              <a:rPr lang="pt-BR" b="1" dirty="0" err="1">
                <a:solidFill>
                  <a:srgbClr val="7F0055"/>
                </a:solidFill>
                <a:latin typeface="Courier New" panose="02070309020205020404" pitchFamily="49" charset="0"/>
              </a:rPr>
              <a:t>public</a:t>
            </a:r>
            <a:r>
              <a:rPr lang="pt-BR" b="1" dirty="0">
                <a:solidFill>
                  <a:srgbClr val="000000"/>
                </a:solidFill>
                <a:latin typeface="Courier New" panose="02070309020205020404" pitchFamily="49" charset="0"/>
              </a:rPr>
              <a:t> </a:t>
            </a:r>
            <a:r>
              <a:rPr lang="pt-BR" b="1" dirty="0">
                <a:solidFill>
                  <a:srgbClr val="005032"/>
                </a:solidFill>
                <a:latin typeface="Courier New" panose="02070309020205020404" pitchFamily="49" charset="0"/>
              </a:rPr>
              <a:t>Base</a:t>
            </a:r>
            <a:r>
              <a:rPr lang="pt-BR" b="1" dirty="0">
                <a:solidFill>
                  <a:srgbClr val="000000"/>
                </a:solidFill>
                <a:latin typeface="Courier New" panose="02070309020205020404" pitchFamily="49" charset="0"/>
              </a:rPr>
              <a:t> {</a:t>
            </a:r>
          </a:p>
          <a:p>
            <a:r>
              <a:rPr lang="pt-BR" b="1" dirty="0">
                <a:solidFill>
                  <a:srgbClr val="7F0055"/>
                </a:solidFill>
                <a:latin typeface="Courier New" panose="02070309020205020404" pitchFamily="49" charset="0"/>
              </a:rPr>
              <a:t>   </a:t>
            </a:r>
            <a:r>
              <a:rPr lang="pt-BR" b="1" dirty="0" err="1">
                <a:solidFill>
                  <a:srgbClr val="7F0055"/>
                </a:solidFill>
                <a:latin typeface="Courier New" panose="02070309020205020404" pitchFamily="49" charset="0"/>
              </a:rPr>
              <a:t>int</a:t>
            </a:r>
            <a:r>
              <a:rPr lang="pt-BR" b="1" dirty="0">
                <a:solidFill>
                  <a:srgbClr val="000000"/>
                </a:solidFill>
                <a:latin typeface="Courier New" panose="02070309020205020404" pitchFamily="49" charset="0"/>
              </a:rPr>
              <a:t> </a:t>
            </a:r>
            <a:r>
              <a:rPr lang="pt-BR" b="1" dirty="0" err="1">
                <a:solidFill>
                  <a:srgbClr val="0000C0"/>
                </a:solidFill>
                <a:latin typeface="Courier New" panose="02070309020205020404" pitchFamily="49" charset="0"/>
              </a:rPr>
              <a:t>der_attr</a:t>
            </a:r>
            <a:r>
              <a:rPr lang="pt-BR" b="1" dirty="0">
                <a:solidFill>
                  <a:srgbClr val="000000"/>
                </a:solidFill>
                <a:latin typeface="Courier New" panose="02070309020205020404" pitchFamily="49" charset="0"/>
              </a:rPr>
              <a:t>;</a:t>
            </a:r>
          </a:p>
          <a:p>
            <a:r>
              <a:rPr lang="pt-BR" dirty="0">
                <a:solidFill>
                  <a:srgbClr val="000000"/>
                </a:solidFill>
                <a:latin typeface="Courier New" panose="02070309020205020404" pitchFamily="49" charset="0"/>
              </a:rPr>
              <a:t>};</a:t>
            </a:r>
            <a:endParaRPr lang="pt-BR" dirty="0"/>
          </a:p>
        </p:txBody>
      </p:sp>
      <p:grpSp>
        <p:nvGrpSpPr>
          <p:cNvPr id="13" name="Group 12">
            <a:extLst>
              <a:ext uri="{FF2B5EF4-FFF2-40B4-BE49-F238E27FC236}">
                <a16:creationId xmlns="" xmlns:a16="http://schemas.microsoft.com/office/drawing/2014/main" id="{7F7B7896-C8E2-413C-B506-62FCD9817690}"/>
              </a:ext>
            </a:extLst>
          </p:cNvPr>
          <p:cNvGrpSpPr/>
          <p:nvPr/>
        </p:nvGrpSpPr>
        <p:grpSpPr>
          <a:xfrm>
            <a:off x="9538900" y="1438355"/>
            <a:ext cx="1912929" cy="3541883"/>
            <a:chOff x="9440870" y="1690688"/>
            <a:chExt cx="1912929" cy="3541883"/>
          </a:xfrm>
        </p:grpSpPr>
        <p:pic>
          <p:nvPicPr>
            <p:cNvPr id="14" name="Picture 13">
              <a:extLst>
                <a:ext uri="{FF2B5EF4-FFF2-40B4-BE49-F238E27FC236}">
                  <a16:creationId xmlns="" xmlns:a16="http://schemas.microsoft.com/office/drawing/2014/main" id="{D3AE7E15-8DB2-47FA-A6F0-C9AC6882C95D}"/>
                </a:ext>
              </a:extLst>
            </p:cNvPr>
            <p:cNvPicPr>
              <a:picLocks noChangeAspect="1"/>
            </p:cNvPicPr>
            <p:nvPr/>
          </p:nvPicPr>
          <p:blipFill>
            <a:blip r:embed="rId3"/>
            <a:stretch>
              <a:fillRect/>
            </a:stretch>
          </p:blipFill>
          <p:spPr>
            <a:xfrm>
              <a:off x="9440870" y="1690688"/>
              <a:ext cx="1912929" cy="3541883"/>
            </a:xfrm>
            <a:prstGeom prst="rect">
              <a:avLst/>
            </a:prstGeom>
          </p:spPr>
        </p:pic>
        <p:sp>
          <p:nvSpPr>
            <p:cNvPr id="22" name="TextBox 21">
              <a:extLst>
                <a:ext uri="{FF2B5EF4-FFF2-40B4-BE49-F238E27FC236}">
                  <a16:creationId xmlns="" xmlns:a16="http://schemas.microsoft.com/office/drawing/2014/main" id="{FF0694A4-A02F-4A2C-900C-4B8027E181B0}"/>
                </a:ext>
              </a:extLst>
            </p:cNvPr>
            <p:cNvSpPr txBox="1"/>
            <p:nvPr/>
          </p:nvSpPr>
          <p:spPr>
            <a:xfrm>
              <a:off x="9948428" y="3979614"/>
              <a:ext cx="889987" cy="338554"/>
            </a:xfrm>
            <a:prstGeom prst="rect">
              <a:avLst/>
            </a:prstGeom>
            <a:solidFill>
              <a:schemeClr val="bg1"/>
            </a:solidFill>
          </p:spPr>
          <p:txBody>
            <a:bodyPr wrap="none" rtlCol="0">
              <a:spAutoFit/>
            </a:bodyPr>
            <a:lstStyle/>
            <a:p>
              <a:r>
                <a:rPr lang="en-US" sz="1600" dirty="0"/>
                <a:t>Derived</a:t>
              </a:r>
              <a:endParaRPr lang="pt-BR" dirty="0"/>
            </a:p>
          </p:txBody>
        </p:sp>
      </p:grpSp>
    </p:spTree>
    <p:extLst>
      <p:ext uri="{BB962C8B-B14F-4D97-AF65-F5344CB8AC3E}">
        <p14:creationId xmlns:p14="http://schemas.microsoft.com/office/powerpoint/2010/main" val="236254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using </a:t>
            </a:r>
            <a:r>
              <a:rPr lang="en-US" dirty="0" err="1"/>
              <a:t>uml</a:t>
            </a:r>
            <a:r>
              <a:rPr lang="en-US" dirty="0"/>
              <a:t> to design an embedded solution</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2478114"/>
          </a:xfrm>
        </p:spPr>
        <p:txBody>
          <a:bodyPr/>
          <a:lstStyle/>
          <a:p>
            <a:pPr lvl="1">
              <a:lnSpc>
                <a:spcPct val="150000"/>
              </a:lnSpc>
            </a:pPr>
            <a:r>
              <a:rPr lang="en-US" dirty="0"/>
              <a:t>Classes may represent: classes (e.g. C++), set of cohesive functions in C, hardware components, ...</a:t>
            </a:r>
          </a:p>
          <a:p>
            <a:pPr lvl="1">
              <a:lnSpc>
                <a:spcPct val="150000"/>
              </a:lnSpc>
            </a:pPr>
            <a:r>
              <a:rPr lang="en-US" dirty="0"/>
              <a:t>Since classes represent such a variety of things, the use of stereotypes is encouraged to inform the type: «HW», «ISR», «device driver»,...</a:t>
            </a:r>
          </a:p>
          <a:p>
            <a:pPr lvl="1">
              <a:lnSpc>
                <a:spcPct val="150000"/>
              </a:lnSpc>
            </a:pPr>
            <a:r>
              <a:rPr lang="en-US" dirty="0"/>
              <a:t>Associations also have several possible interpretations, from actual physical connections to pointers (e.g. in C). The use of stereotypes is also encouraged.</a:t>
            </a:r>
          </a:p>
          <a:p>
            <a:pPr lvl="1">
              <a:lnSpc>
                <a:spcPct val="150000"/>
              </a:lnSpc>
            </a:pPr>
            <a:r>
              <a:rPr lang="en-US" dirty="0"/>
              <a:t>A common mistake is to consider the navigation adornment as an indication of the direction of flow of data. It is not!</a:t>
            </a:r>
          </a:p>
        </p:txBody>
      </p:sp>
    </p:spTree>
    <p:extLst>
      <p:ext uri="{BB962C8B-B14F-4D97-AF65-F5344CB8AC3E}">
        <p14:creationId xmlns:p14="http://schemas.microsoft.com/office/powerpoint/2010/main" val="139549686"/>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252062C9-D5AF-4932-A499-AB81188E4142}"/>
              </a:ext>
            </a:extLst>
          </p:cNvPr>
          <p:cNvSpPr>
            <a:spLocks noGrp="1"/>
          </p:cNvSpPr>
          <p:nvPr>
            <p:ph idx="1"/>
          </p:nvPr>
        </p:nvSpPr>
        <p:spPr>
          <a:xfrm>
            <a:off x="468000" y="5090070"/>
            <a:ext cx="11244574" cy="563744"/>
          </a:xfrm>
        </p:spPr>
        <p:txBody>
          <a:bodyPr/>
          <a:lstStyle/>
          <a:p>
            <a:r>
              <a:rPr lang="en-US" dirty="0"/>
              <a:t>This is an example of a class diagram representing the components of a very simple digital scope. </a:t>
            </a:r>
            <a:br>
              <a:rPr lang="en-US" dirty="0"/>
            </a:br>
            <a:r>
              <a:rPr lang="en-US" dirty="0"/>
              <a:t>Stereotypes are used to document what type of thing is being represented by each class: HW, Device Driver, ISR, ...</a:t>
            </a:r>
          </a:p>
        </p:txBody>
      </p:sp>
      <p:pic>
        <p:nvPicPr>
          <p:cNvPr id="4" name="Picture 3">
            <a:extLst>
              <a:ext uri="{FF2B5EF4-FFF2-40B4-BE49-F238E27FC236}">
                <a16:creationId xmlns="" xmlns:a16="http://schemas.microsoft.com/office/drawing/2014/main" id="{B39FB013-2EE4-4370-9237-3CBB4457A651}"/>
              </a:ext>
            </a:extLst>
          </p:cNvPr>
          <p:cNvPicPr>
            <a:picLocks noChangeAspect="1"/>
          </p:cNvPicPr>
          <p:nvPr/>
        </p:nvPicPr>
        <p:blipFill>
          <a:blip r:embed="rId3"/>
          <a:stretch>
            <a:fillRect/>
          </a:stretch>
        </p:blipFill>
        <p:spPr>
          <a:xfrm>
            <a:off x="444041" y="476672"/>
            <a:ext cx="10991850" cy="4438650"/>
          </a:xfrm>
          <a:prstGeom prst="rect">
            <a:avLst/>
          </a:prstGeom>
        </p:spPr>
      </p:pic>
    </p:spTree>
    <p:extLst>
      <p:ext uri="{BB962C8B-B14F-4D97-AF65-F5344CB8AC3E}">
        <p14:creationId xmlns:p14="http://schemas.microsoft.com/office/powerpoint/2010/main" val="3378083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8. Services</a:t>
            </a:r>
            <a:endParaRPr kumimoji="1" lang="en-US" dirty="0"/>
          </a:p>
        </p:txBody>
      </p:sp>
      <p:sp>
        <p:nvSpPr>
          <p:cNvPr id="4" name="コンテンツ プレースホルダー 3"/>
          <p:cNvSpPr>
            <a:spLocks noGrp="1"/>
          </p:cNvSpPr>
          <p:nvPr>
            <p:ph idx="1"/>
          </p:nvPr>
        </p:nvSpPr>
        <p:spPr>
          <a:xfrm>
            <a:off x="468000" y="1424991"/>
            <a:ext cx="11100608" cy="1903598"/>
          </a:xfrm>
        </p:spPr>
        <p:txBody>
          <a:bodyPr/>
          <a:lstStyle/>
          <a:p>
            <a:pPr lvl="1">
              <a:lnSpc>
                <a:spcPct val="150000"/>
              </a:lnSpc>
            </a:pPr>
            <a:r>
              <a:rPr lang="en-US" dirty="0"/>
              <a:t>To cope with the large amount of functionality implement by software in current Embedded Systems, code reuse is almost mandatory. Thus, off-the-shelf software components are integrated to form the final solution. Typically, these components come in the form of libraries that are linked at compile time.</a:t>
            </a:r>
          </a:p>
          <a:p>
            <a:pPr lvl="1">
              <a:lnSpc>
                <a:spcPct val="150000"/>
              </a:lnSpc>
            </a:pPr>
            <a:r>
              <a:rPr lang="en-US" dirty="0"/>
              <a:t>A large variety of software components is available providing functionality for: TCP/IP stacks, USB stacks, communication protocols, georeferencing, navigation, security, storage, among many others.</a:t>
            </a:r>
          </a:p>
        </p:txBody>
      </p:sp>
    </p:spTree>
    <p:extLst>
      <p:ext uri="{BB962C8B-B14F-4D97-AF65-F5344CB8AC3E}">
        <p14:creationId xmlns:p14="http://schemas.microsoft.com/office/powerpoint/2010/main" val="631602623"/>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13 – Concurrent Programming</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2683299"/>
          </a:xfrm>
        </p:spPr>
        <p:txBody>
          <a:bodyPr/>
          <a:lstStyle/>
          <a:p>
            <a:pPr lvl="1">
              <a:lnSpc>
                <a:spcPct val="150000"/>
              </a:lnSpc>
            </a:pPr>
            <a:r>
              <a:rPr lang="en-US" dirty="0"/>
              <a:t>Tasks</a:t>
            </a:r>
          </a:p>
          <a:p>
            <a:pPr lvl="2">
              <a:lnSpc>
                <a:spcPct val="150000"/>
              </a:lnSpc>
            </a:pPr>
            <a:r>
              <a:rPr lang="en-US" dirty="0"/>
              <a:t>Processes vs Threads</a:t>
            </a:r>
          </a:p>
          <a:p>
            <a:pPr lvl="2">
              <a:lnSpc>
                <a:spcPct val="150000"/>
              </a:lnSpc>
            </a:pPr>
            <a:r>
              <a:rPr lang="en-US" dirty="0"/>
              <a:t>Context Switching</a:t>
            </a:r>
          </a:p>
          <a:p>
            <a:pPr lvl="2">
              <a:lnSpc>
                <a:spcPct val="150000"/>
              </a:lnSpc>
            </a:pPr>
            <a:r>
              <a:rPr lang="en-US" dirty="0"/>
              <a:t>Scheduling</a:t>
            </a:r>
          </a:p>
          <a:p>
            <a:pPr lvl="1">
              <a:lnSpc>
                <a:spcPct val="150000"/>
              </a:lnSpc>
            </a:pPr>
            <a:r>
              <a:rPr lang="en-US" dirty="0"/>
              <a:t>Inter-task Communications and Synchronization</a:t>
            </a:r>
          </a:p>
          <a:p>
            <a:pPr lvl="1">
              <a:lnSpc>
                <a:spcPct val="150000"/>
              </a:lnSpc>
            </a:pPr>
            <a:r>
              <a:rPr lang="en-US" dirty="0"/>
              <a:t>Caveats</a:t>
            </a:r>
          </a:p>
        </p:txBody>
      </p:sp>
    </p:spTree>
    <p:extLst>
      <p:ext uri="{BB962C8B-B14F-4D97-AF65-F5344CB8AC3E}">
        <p14:creationId xmlns:p14="http://schemas.microsoft.com/office/powerpoint/2010/main" val="2146134074"/>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understanding concurrency</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693010"/>
          </a:xfrm>
        </p:spPr>
        <p:txBody>
          <a:bodyPr/>
          <a:lstStyle/>
          <a:p>
            <a:pPr lvl="1">
              <a:lnSpc>
                <a:spcPct val="150000"/>
              </a:lnSpc>
            </a:pPr>
            <a:r>
              <a:rPr lang="en-US" dirty="0"/>
              <a:t>Consider a single-person company. Suppose you could specify his activities by writing a program-like script. Wouldn’t it be very complex? Full of interleaved chores that would be hard to specify in a single script? </a:t>
            </a:r>
          </a:p>
        </p:txBody>
      </p:sp>
      <p:pic>
        <p:nvPicPr>
          <p:cNvPr id="4" name="Picture 2" descr="Multi-Tasking, Efficiency, Manager, Time, Business">
            <a:extLst>
              <a:ext uri="{FF2B5EF4-FFF2-40B4-BE49-F238E27FC236}">
                <a16:creationId xmlns="" xmlns:a16="http://schemas.microsoft.com/office/drawing/2014/main" id="{AF423567-8AA8-45CA-BDB3-F9DF1E8E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575" y="2490256"/>
            <a:ext cx="4850850" cy="36841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F3A7FD8B-7352-4453-8B8D-B477C9BE9B2B}"/>
              </a:ext>
            </a:extLst>
          </p:cNvPr>
          <p:cNvSpPr txBox="1"/>
          <p:nvPr/>
        </p:nvSpPr>
        <p:spPr>
          <a:xfrm>
            <a:off x="8549620" y="5880733"/>
            <a:ext cx="1812804" cy="307777"/>
          </a:xfrm>
          <a:prstGeom prst="rect">
            <a:avLst/>
          </a:prstGeom>
          <a:noFill/>
        </p:spPr>
        <p:txBody>
          <a:bodyPr wrap="none" rtlCol="0">
            <a:spAutoFit/>
          </a:bodyPr>
          <a:lstStyle/>
          <a:p>
            <a:r>
              <a:rPr lang="pt-BR" sz="1400" dirty="0" err="1"/>
              <a:t>source</a:t>
            </a:r>
            <a:r>
              <a:rPr lang="pt-BR" sz="1400" dirty="0"/>
              <a:t>: </a:t>
            </a:r>
            <a:r>
              <a:rPr lang="pt-BR" sz="1400" dirty="0" err="1"/>
              <a:t>pixabay.com</a:t>
            </a:r>
            <a:endParaRPr lang="pt-BR" sz="1400" dirty="0"/>
          </a:p>
        </p:txBody>
      </p:sp>
    </p:spTree>
    <p:extLst>
      <p:ext uri="{BB962C8B-B14F-4D97-AF65-F5344CB8AC3E}">
        <p14:creationId xmlns:p14="http://schemas.microsoft.com/office/powerpoint/2010/main" val="2407688135"/>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understanding concurrency</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4940327"/>
          </a:xfrm>
        </p:spPr>
        <p:txBody>
          <a:bodyPr/>
          <a:lstStyle/>
          <a:p>
            <a:pPr>
              <a:lnSpc>
                <a:spcPct val="150000"/>
              </a:lnSpc>
            </a:pPr>
            <a:r>
              <a:rPr lang="en-US" dirty="0"/>
              <a:t>Now, consider a simple embedded system with:</a:t>
            </a:r>
          </a:p>
          <a:p>
            <a:pPr lvl="1">
              <a:lnSpc>
                <a:spcPct val="150000"/>
              </a:lnSpc>
            </a:pPr>
            <a:r>
              <a:rPr lang="en-US" dirty="0"/>
              <a:t>3 serial ports operating at 115 Kbps (</a:t>
            </a:r>
            <a:r>
              <a:rPr lang="en-US" dirty="0" err="1"/>
              <a:t>aprox</a:t>
            </a:r>
            <a:r>
              <a:rPr lang="en-US" dirty="0"/>
              <a:t>. 1 char every 87us);</a:t>
            </a:r>
          </a:p>
          <a:p>
            <a:pPr lvl="1">
              <a:lnSpc>
                <a:spcPct val="150000"/>
              </a:lnSpc>
            </a:pPr>
            <a:r>
              <a:rPr lang="en-US" dirty="0"/>
              <a:t>USB, requiring processing every 125 us for packets with about 1KBytes;</a:t>
            </a:r>
          </a:p>
          <a:p>
            <a:pPr lvl="1">
              <a:lnSpc>
                <a:spcPct val="150000"/>
              </a:lnSpc>
            </a:pPr>
            <a:r>
              <a:rPr lang="en-US" dirty="0"/>
              <a:t>IHM: touch screen plus LCD;</a:t>
            </a:r>
          </a:p>
          <a:p>
            <a:pPr lvl="1">
              <a:lnSpc>
                <a:spcPct val="150000"/>
              </a:lnSpc>
            </a:pPr>
            <a:r>
              <a:rPr lang="en-US" dirty="0"/>
              <a:t>activities implemented in SW:</a:t>
            </a:r>
          </a:p>
          <a:p>
            <a:pPr lvl="2">
              <a:lnSpc>
                <a:spcPct val="150000"/>
              </a:lnSpc>
            </a:pPr>
            <a:r>
              <a:rPr lang="en-US" dirty="0"/>
              <a:t>A1: every 2 </a:t>
            </a:r>
            <a:r>
              <a:rPr lang="en-US" dirty="0" err="1"/>
              <a:t>ms</a:t>
            </a:r>
            <a:r>
              <a:rPr lang="en-US" dirty="0"/>
              <a:t> – process data from the touch screen;</a:t>
            </a:r>
          </a:p>
          <a:p>
            <a:pPr lvl="2">
              <a:lnSpc>
                <a:spcPct val="150000"/>
              </a:lnSpc>
            </a:pPr>
            <a:r>
              <a:rPr lang="en-US" dirty="0"/>
              <a:t>A2: every 7 </a:t>
            </a:r>
            <a:r>
              <a:rPr lang="en-US" dirty="0" err="1"/>
              <a:t>ms</a:t>
            </a:r>
            <a:r>
              <a:rPr lang="en-US" dirty="0"/>
              <a:t> – process USB data;</a:t>
            </a:r>
          </a:p>
          <a:p>
            <a:pPr lvl="2">
              <a:lnSpc>
                <a:spcPct val="150000"/>
              </a:lnSpc>
            </a:pPr>
            <a:r>
              <a:rPr lang="en-US" dirty="0"/>
              <a:t>A3: every 500 us – manage the USB protocol;</a:t>
            </a:r>
          </a:p>
          <a:p>
            <a:pPr lvl="2">
              <a:lnSpc>
                <a:spcPct val="150000"/>
              </a:lnSpc>
            </a:pPr>
            <a:r>
              <a:rPr lang="en-US" dirty="0"/>
              <a:t>A4: every 100 </a:t>
            </a:r>
            <a:r>
              <a:rPr lang="en-US" dirty="0" err="1"/>
              <a:t>ms</a:t>
            </a:r>
            <a:r>
              <a:rPr lang="en-US" dirty="0"/>
              <a:t> – manage the menu system.</a:t>
            </a:r>
          </a:p>
          <a:p>
            <a:pPr>
              <a:lnSpc>
                <a:spcPct val="150000"/>
              </a:lnSpc>
            </a:pPr>
            <a:r>
              <a:rPr lang="en-US" b="1" dirty="0"/>
              <a:t>Wouldn’t it be very hard to program a single sequential code to execute all these tasks, even more if several possible </a:t>
            </a:r>
            <a:r>
              <a:rPr lang="en-US" b="1" dirty="0" err="1"/>
              <a:t>interleavings</a:t>
            </a:r>
            <a:r>
              <a:rPr lang="en-US" b="1" dirty="0"/>
              <a:t> could occur?</a:t>
            </a:r>
          </a:p>
        </p:txBody>
      </p:sp>
    </p:spTree>
    <p:extLst>
      <p:ext uri="{BB962C8B-B14F-4D97-AF65-F5344CB8AC3E}">
        <p14:creationId xmlns:p14="http://schemas.microsoft.com/office/powerpoint/2010/main" val="430689618"/>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understanding concurrency</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1903598"/>
          </a:xfrm>
        </p:spPr>
        <p:txBody>
          <a:bodyPr/>
          <a:lstStyle/>
          <a:p>
            <a:pPr>
              <a:lnSpc>
                <a:spcPct val="150000"/>
              </a:lnSpc>
            </a:pPr>
            <a:r>
              <a:rPr lang="en-US" dirty="0"/>
              <a:t>As embedded systems increase constantly in complexity and code size, this complexity can be better managed if a single program (responsible for all activities) could be divided into many smaller programs, each one responsible for a single activity. Each one of these small programs is called a </a:t>
            </a:r>
            <a:r>
              <a:rPr lang="en-US" b="1" dirty="0"/>
              <a:t>task</a:t>
            </a:r>
            <a:r>
              <a:rPr lang="en-US" dirty="0"/>
              <a:t>. The multiple tasks that compose a concurrent program execute concurrently and cooperate among them to achieve the desired functionality.</a:t>
            </a:r>
          </a:p>
          <a:p>
            <a:pPr>
              <a:lnSpc>
                <a:spcPct val="150000"/>
              </a:lnSpc>
            </a:pPr>
            <a:r>
              <a:rPr lang="en-US" b="1" dirty="0"/>
              <a:t>It is TEAM WORK!!</a:t>
            </a:r>
          </a:p>
        </p:txBody>
      </p:sp>
    </p:spTree>
    <p:extLst>
      <p:ext uri="{BB962C8B-B14F-4D97-AF65-F5344CB8AC3E}">
        <p14:creationId xmlns:p14="http://schemas.microsoft.com/office/powerpoint/2010/main" val="3531626361"/>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understanding concurrency</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2006190"/>
          </a:xfrm>
        </p:spPr>
        <p:txBody>
          <a:bodyPr/>
          <a:lstStyle/>
          <a:p>
            <a:pPr>
              <a:lnSpc>
                <a:spcPct val="150000"/>
              </a:lnSpc>
            </a:pPr>
            <a:r>
              <a:rPr lang="en-US" dirty="0"/>
              <a:t>How can multiple tasks execute concurrently on a single processor?</a:t>
            </a:r>
          </a:p>
          <a:p>
            <a:pPr>
              <a:lnSpc>
                <a:spcPct val="150000"/>
              </a:lnSpc>
            </a:pPr>
            <a:endParaRPr lang="en-US" dirty="0"/>
          </a:p>
          <a:p>
            <a:pPr>
              <a:lnSpc>
                <a:spcPct val="150000"/>
              </a:lnSpc>
            </a:pPr>
            <a:r>
              <a:rPr lang="en-US" dirty="0"/>
              <a:t>Answer: each task will execute on a “virtual processor”. The combined performance of all virtual processors is about the same as the performance of the actual processor, as the virtual processor </a:t>
            </a:r>
            <a:r>
              <a:rPr lang="en-US" b="1" dirty="0"/>
              <a:t>share</a:t>
            </a:r>
            <a:r>
              <a:rPr lang="en-US" dirty="0"/>
              <a:t> the physical resources: processor, memory and peripherals.</a:t>
            </a:r>
          </a:p>
        </p:txBody>
      </p:sp>
    </p:spTree>
    <p:extLst>
      <p:ext uri="{BB962C8B-B14F-4D97-AF65-F5344CB8AC3E}">
        <p14:creationId xmlns:p14="http://schemas.microsoft.com/office/powerpoint/2010/main" val="2254216670"/>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understanding concurrency</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693010"/>
          </a:xfrm>
        </p:spPr>
        <p:txBody>
          <a:bodyPr/>
          <a:lstStyle/>
          <a:p>
            <a:pPr>
              <a:lnSpc>
                <a:spcPct val="150000"/>
              </a:lnSpc>
            </a:pPr>
            <a:r>
              <a:rPr lang="en-US" dirty="0"/>
              <a:t>The sharing of the actual hardware (processor, memory, peripherals) is managed by an embedded operating system (or RTOS - Real-Time Operating System).</a:t>
            </a:r>
          </a:p>
        </p:txBody>
      </p:sp>
      <p:graphicFrame>
        <p:nvGraphicFramePr>
          <p:cNvPr id="4" name="Diagram 3">
            <a:extLst>
              <a:ext uri="{FF2B5EF4-FFF2-40B4-BE49-F238E27FC236}">
                <a16:creationId xmlns="" xmlns:a16="http://schemas.microsoft.com/office/drawing/2014/main" id="{0E8DD3D6-7B43-488A-980E-88E254D9EB2C}"/>
              </a:ext>
            </a:extLst>
          </p:cNvPr>
          <p:cNvGraphicFramePr/>
          <p:nvPr>
            <p:extLst>
              <p:ext uri="{D42A27DB-BD31-4B8C-83A1-F6EECF244321}">
                <p14:modId xmlns:p14="http://schemas.microsoft.com/office/powerpoint/2010/main" val="196787569"/>
              </p:ext>
            </p:extLst>
          </p:nvPr>
        </p:nvGraphicFramePr>
        <p:xfrm>
          <a:off x="3006308"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9057100"/>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understanding concurrency</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323678"/>
          </a:xfrm>
        </p:spPr>
        <p:txBody>
          <a:bodyPr/>
          <a:lstStyle/>
          <a:p>
            <a:pPr>
              <a:lnSpc>
                <a:spcPct val="150000"/>
              </a:lnSpc>
            </a:pPr>
            <a:r>
              <a:rPr lang="en-US" dirty="0"/>
              <a:t>The storage regions of a single sequential program (</a:t>
            </a:r>
            <a:r>
              <a:rPr lang="en-US" dirty="0" err="1"/>
              <a:t>e.g</a:t>
            </a:r>
            <a:r>
              <a:rPr lang="en-US" dirty="0"/>
              <a:t> a C-program) are:</a:t>
            </a:r>
          </a:p>
        </p:txBody>
      </p:sp>
      <p:graphicFrame>
        <p:nvGraphicFramePr>
          <p:cNvPr id="5" name="Diagram 4">
            <a:extLst>
              <a:ext uri="{FF2B5EF4-FFF2-40B4-BE49-F238E27FC236}">
                <a16:creationId xmlns="" xmlns:a16="http://schemas.microsoft.com/office/drawing/2014/main" id="{B92FD745-F58A-4CB9-A4A8-8D9543F2737A}"/>
              </a:ext>
            </a:extLst>
          </p:cNvPr>
          <p:cNvGraphicFramePr/>
          <p:nvPr/>
        </p:nvGraphicFramePr>
        <p:xfrm>
          <a:off x="3048000" y="2276872"/>
          <a:ext cx="6096000" cy="3737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6051588"/>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multithreading</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2375522"/>
          </a:xfrm>
        </p:spPr>
        <p:txBody>
          <a:bodyPr/>
          <a:lstStyle/>
          <a:p>
            <a:pPr>
              <a:lnSpc>
                <a:spcPct val="150000"/>
              </a:lnSpc>
            </a:pPr>
            <a:r>
              <a:rPr lang="en-US" dirty="0"/>
              <a:t>For simplicity and to reduce the usage of computational resources, RTOS for MCUs typically rely on multithreading to implement concurrency.</a:t>
            </a:r>
          </a:p>
          <a:p>
            <a:pPr>
              <a:lnSpc>
                <a:spcPct val="150000"/>
              </a:lnSpc>
            </a:pPr>
            <a:r>
              <a:rPr lang="en-US" dirty="0"/>
              <a:t>A </a:t>
            </a:r>
            <a:r>
              <a:rPr lang="en-US" b="1" dirty="0"/>
              <a:t>thread</a:t>
            </a:r>
            <a:r>
              <a:rPr lang="en-US" dirty="0"/>
              <a:t> is a program segment that executes concurrently to other threads (program segments). Hence, each thread is characterized by its own PC (program counter), its own set of processor registers and its own stack, while sharing the other memory regions with the other threads.</a:t>
            </a:r>
          </a:p>
          <a:p>
            <a:pPr>
              <a:lnSpc>
                <a:spcPct val="150000"/>
              </a:lnSpc>
            </a:pPr>
            <a:r>
              <a:rPr lang="en-US" dirty="0"/>
              <a:t>On MCUs, each task (abstract concept) is implement by one thread.</a:t>
            </a:r>
          </a:p>
        </p:txBody>
      </p:sp>
    </p:spTree>
    <p:extLst>
      <p:ext uri="{BB962C8B-B14F-4D97-AF65-F5344CB8AC3E}">
        <p14:creationId xmlns:p14="http://schemas.microsoft.com/office/powerpoint/2010/main" val="3581979451"/>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multithreading</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4067235" cy="1477328"/>
          </a:xfrm>
        </p:spPr>
        <p:txBody>
          <a:bodyPr/>
          <a:lstStyle/>
          <a:p>
            <a:pPr>
              <a:lnSpc>
                <a:spcPct val="150000"/>
              </a:lnSpc>
            </a:pPr>
            <a:r>
              <a:rPr lang="en-US" dirty="0"/>
              <a:t>Some sections of RAM (shown in red) are of </a:t>
            </a:r>
            <a:r>
              <a:rPr lang="en-US" b="1" dirty="0"/>
              <a:t>exclusive</a:t>
            </a:r>
            <a:r>
              <a:rPr lang="en-US" dirty="0"/>
              <a:t> use of a thread. These sections hold the stacks and a copy of the set of processor registers. </a:t>
            </a:r>
            <a:br>
              <a:rPr lang="en-US" dirty="0"/>
            </a:br>
            <a:r>
              <a:rPr lang="en-US" dirty="0"/>
              <a:t>Other sections of Memory (shown in blue) are </a:t>
            </a:r>
            <a:r>
              <a:rPr lang="en-US" b="1" dirty="0"/>
              <a:t>shared</a:t>
            </a:r>
            <a:r>
              <a:rPr lang="en-US" dirty="0"/>
              <a:t> among all threads. While this sharing provides efficient access to shared data, it does not provide means of protection among threads.</a:t>
            </a:r>
          </a:p>
        </p:txBody>
      </p:sp>
      <p:grpSp>
        <p:nvGrpSpPr>
          <p:cNvPr id="4" name="Group 3">
            <a:extLst>
              <a:ext uri="{FF2B5EF4-FFF2-40B4-BE49-F238E27FC236}">
                <a16:creationId xmlns="" xmlns:a16="http://schemas.microsoft.com/office/drawing/2014/main" id="{7D706787-4BF0-4A69-AF11-E9F1CEFF67BC}"/>
              </a:ext>
            </a:extLst>
          </p:cNvPr>
          <p:cNvGrpSpPr/>
          <p:nvPr/>
        </p:nvGrpSpPr>
        <p:grpSpPr>
          <a:xfrm>
            <a:off x="4958312" y="270248"/>
            <a:ext cx="6665115" cy="5978214"/>
            <a:chOff x="5375920" y="104149"/>
            <a:chExt cx="6665115" cy="5978214"/>
          </a:xfrm>
        </p:grpSpPr>
        <p:graphicFrame>
          <p:nvGraphicFramePr>
            <p:cNvPr id="5" name="Diagram 4">
              <a:extLst>
                <a:ext uri="{FF2B5EF4-FFF2-40B4-BE49-F238E27FC236}">
                  <a16:creationId xmlns="" xmlns:a16="http://schemas.microsoft.com/office/drawing/2014/main" id="{EBE642B6-4D97-4C92-8915-9E9D50ADFB8A}"/>
                </a:ext>
              </a:extLst>
            </p:cNvPr>
            <p:cNvGraphicFramePr/>
            <p:nvPr>
              <p:extLst>
                <p:ext uri="{D42A27DB-BD31-4B8C-83A1-F6EECF244321}">
                  <p14:modId xmlns:p14="http://schemas.microsoft.com/office/powerpoint/2010/main" val="4058986844"/>
                </p:ext>
              </p:extLst>
            </p:nvPr>
          </p:nvGraphicFramePr>
          <p:xfrm>
            <a:off x="5375920" y="1855137"/>
            <a:ext cx="6096000" cy="42272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10">
              <a:extLst>
                <a:ext uri="{FF2B5EF4-FFF2-40B4-BE49-F238E27FC236}">
                  <a16:creationId xmlns="" xmlns:a16="http://schemas.microsoft.com/office/drawing/2014/main" id="{5137190B-3557-4D9D-9098-27E5F7A701ED}"/>
                </a:ext>
              </a:extLst>
            </p:cNvPr>
            <p:cNvGrpSpPr/>
            <p:nvPr/>
          </p:nvGrpSpPr>
          <p:grpSpPr>
            <a:xfrm>
              <a:off x="7651326" y="3392560"/>
              <a:ext cx="1780828" cy="2558601"/>
              <a:chOff x="59972" y="1905883"/>
              <a:chExt cx="1978697" cy="2281814"/>
            </a:xfrm>
          </p:grpSpPr>
          <p:sp>
            <p:nvSpPr>
              <p:cNvPr id="26" name="Rounded Rectangle 11">
                <a:extLst>
                  <a:ext uri="{FF2B5EF4-FFF2-40B4-BE49-F238E27FC236}">
                    <a16:creationId xmlns="" xmlns:a16="http://schemas.microsoft.com/office/drawing/2014/main" id="{6C2B350D-78E2-49E1-A64B-9BD465BDDA10}"/>
                  </a:ext>
                </a:extLst>
              </p:cNvPr>
              <p:cNvSpPr/>
              <p:nvPr/>
            </p:nvSpPr>
            <p:spPr>
              <a:xfrm>
                <a:off x="59972" y="1905883"/>
                <a:ext cx="1978697" cy="2281814"/>
              </a:xfrm>
              <a:prstGeom prst="roundRect">
                <a:avLst>
                  <a:gd name="adj" fmla="val 10000"/>
                </a:avLst>
              </a:prstGeom>
              <a:solidFill>
                <a:schemeClr val="accent2">
                  <a:lumMod val="60000"/>
                  <a:lumOff val="4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7" name="Rounded Rectangle 4">
                <a:extLst>
                  <a:ext uri="{FF2B5EF4-FFF2-40B4-BE49-F238E27FC236}">
                    <a16:creationId xmlns="" xmlns:a16="http://schemas.microsoft.com/office/drawing/2014/main" id="{A071EE3C-824E-48AC-A2F5-C3CBB8F7FC48}"/>
                  </a:ext>
                </a:extLst>
              </p:cNvPr>
              <p:cNvSpPr/>
              <p:nvPr/>
            </p:nvSpPr>
            <p:spPr>
              <a:xfrm>
                <a:off x="59972" y="1905883"/>
                <a:ext cx="1978697" cy="68454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buNone/>
                </a:pPr>
                <a:r>
                  <a:rPr lang="en-US" sz="3100" kern="1200" dirty="0"/>
                  <a:t>RAM</a:t>
                </a:r>
              </a:p>
            </p:txBody>
          </p:sp>
        </p:grpSp>
        <p:grpSp>
          <p:nvGrpSpPr>
            <p:cNvPr id="7" name="Group 7">
              <a:extLst>
                <a:ext uri="{FF2B5EF4-FFF2-40B4-BE49-F238E27FC236}">
                  <a16:creationId xmlns="" xmlns:a16="http://schemas.microsoft.com/office/drawing/2014/main" id="{1677A86E-3EBD-4877-93E1-935E768EE3CD}"/>
                </a:ext>
              </a:extLst>
            </p:cNvPr>
            <p:cNvGrpSpPr/>
            <p:nvPr/>
          </p:nvGrpSpPr>
          <p:grpSpPr>
            <a:xfrm>
              <a:off x="7755360" y="4952404"/>
              <a:ext cx="1582957" cy="680625"/>
              <a:chOff x="247675" y="3335360"/>
              <a:chExt cx="1582957" cy="680625"/>
            </a:xfrm>
          </p:grpSpPr>
          <p:sp>
            <p:nvSpPr>
              <p:cNvPr id="24" name="Rounded Rectangle 8">
                <a:extLst>
                  <a:ext uri="{FF2B5EF4-FFF2-40B4-BE49-F238E27FC236}">
                    <a16:creationId xmlns="" xmlns:a16="http://schemas.microsoft.com/office/drawing/2014/main" id="{A3E8AAAE-2CDC-44DC-85A5-7ADD37EE971D}"/>
                  </a:ext>
                </a:extLst>
              </p:cNvPr>
              <p:cNvSpPr/>
              <p:nvPr/>
            </p:nvSpPr>
            <p:spPr>
              <a:xfrm>
                <a:off x="247675" y="3335360"/>
                <a:ext cx="1582957" cy="680625"/>
              </a:xfrm>
              <a:prstGeom prst="roundRect">
                <a:avLst>
                  <a:gd name="adj" fmla="val 10000"/>
                </a:avLst>
              </a:pr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Rounded Rectangle 4">
                <a:extLst>
                  <a:ext uri="{FF2B5EF4-FFF2-40B4-BE49-F238E27FC236}">
                    <a16:creationId xmlns="" xmlns:a16="http://schemas.microsoft.com/office/drawing/2014/main" id="{8487EDBB-BAD6-40B5-8E39-EDD0DC83C638}"/>
                  </a:ext>
                </a:extLst>
              </p:cNvPr>
              <p:cNvSpPr/>
              <p:nvPr/>
            </p:nvSpPr>
            <p:spPr>
              <a:xfrm>
                <a:off x="267610" y="3355295"/>
                <a:ext cx="1543087" cy="6407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buNone/>
                </a:pPr>
                <a:r>
                  <a:rPr lang="en-US" sz="1800" kern="1200" dirty="0"/>
                  <a:t>STACK 1</a:t>
                </a:r>
              </a:p>
            </p:txBody>
          </p:sp>
        </p:grpSp>
        <p:grpSp>
          <p:nvGrpSpPr>
            <p:cNvPr id="8" name="Group 13">
              <a:extLst>
                <a:ext uri="{FF2B5EF4-FFF2-40B4-BE49-F238E27FC236}">
                  <a16:creationId xmlns="" xmlns:a16="http://schemas.microsoft.com/office/drawing/2014/main" id="{2645842A-D554-441C-AC97-C16FDDE04603}"/>
                </a:ext>
              </a:extLst>
            </p:cNvPr>
            <p:cNvGrpSpPr/>
            <p:nvPr/>
          </p:nvGrpSpPr>
          <p:grpSpPr>
            <a:xfrm>
              <a:off x="7795230" y="4160140"/>
              <a:ext cx="1523152" cy="680625"/>
              <a:chOff x="247675" y="3335360"/>
              <a:chExt cx="1582957" cy="680625"/>
            </a:xfrm>
          </p:grpSpPr>
          <p:sp>
            <p:nvSpPr>
              <p:cNvPr id="22" name="Rounded Rectangle 14">
                <a:extLst>
                  <a:ext uri="{FF2B5EF4-FFF2-40B4-BE49-F238E27FC236}">
                    <a16:creationId xmlns="" xmlns:a16="http://schemas.microsoft.com/office/drawing/2014/main" id="{C3DEC6AD-C6A2-4570-AAB4-F6116D8C1F45}"/>
                  </a:ext>
                </a:extLst>
              </p:cNvPr>
              <p:cNvSpPr/>
              <p:nvPr/>
            </p:nvSpPr>
            <p:spPr>
              <a:xfrm>
                <a:off x="247675" y="3335360"/>
                <a:ext cx="1582957" cy="680625"/>
              </a:xfrm>
              <a:prstGeom prst="roundRect">
                <a:avLst>
                  <a:gd name="adj" fmla="val 10000"/>
                </a:avLst>
              </a:pr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Rounded Rectangle 4">
                <a:extLst>
                  <a:ext uri="{FF2B5EF4-FFF2-40B4-BE49-F238E27FC236}">
                    <a16:creationId xmlns="" xmlns:a16="http://schemas.microsoft.com/office/drawing/2014/main" id="{14C76757-360D-458B-8A19-7AF03589C868}"/>
                  </a:ext>
                </a:extLst>
              </p:cNvPr>
              <p:cNvSpPr/>
              <p:nvPr/>
            </p:nvSpPr>
            <p:spPr>
              <a:xfrm>
                <a:off x="267610" y="3355295"/>
                <a:ext cx="1543087" cy="6407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buNone/>
                </a:pPr>
                <a:r>
                  <a:rPr lang="en-US" dirty="0" err="1"/>
                  <a:t>Regs</a:t>
                </a:r>
                <a:r>
                  <a:rPr lang="en-US" dirty="0"/>
                  <a:t> 1</a:t>
                </a:r>
                <a:endParaRPr lang="en-US" sz="1800" kern="1200" dirty="0"/>
              </a:p>
            </p:txBody>
          </p:sp>
        </p:grpSp>
        <p:grpSp>
          <p:nvGrpSpPr>
            <p:cNvPr id="9" name="Group 16">
              <a:extLst>
                <a:ext uri="{FF2B5EF4-FFF2-40B4-BE49-F238E27FC236}">
                  <a16:creationId xmlns="" xmlns:a16="http://schemas.microsoft.com/office/drawing/2014/main" id="{76DC736C-0C1D-4BA7-8FC9-875287B261FF}"/>
                </a:ext>
              </a:extLst>
            </p:cNvPr>
            <p:cNvGrpSpPr/>
            <p:nvPr/>
          </p:nvGrpSpPr>
          <p:grpSpPr>
            <a:xfrm>
              <a:off x="10247123" y="3392560"/>
              <a:ext cx="1780828" cy="2558601"/>
              <a:chOff x="59972" y="1905883"/>
              <a:chExt cx="1978697" cy="2281814"/>
            </a:xfrm>
          </p:grpSpPr>
          <p:sp>
            <p:nvSpPr>
              <p:cNvPr id="20" name="Rounded Rectangle 17">
                <a:extLst>
                  <a:ext uri="{FF2B5EF4-FFF2-40B4-BE49-F238E27FC236}">
                    <a16:creationId xmlns="" xmlns:a16="http://schemas.microsoft.com/office/drawing/2014/main" id="{64F70625-ABC2-4DDC-B998-52EF91EDF82B}"/>
                  </a:ext>
                </a:extLst>
              </p:cNvPr>
              <p:cNvSpPr/>
              <p:nvPr/>
            </p:nvSpPr>
            <p:spPr>
              <a:xfrm>
                <a:off x="59972" y="1905883"/>
                <a:ext cx="1978697" cy="2281814"/>
              </a:xfrm>
              <a:prstGeom prst="roundRect">
                <a:avLst>
                  <a:gd name="adj" fmla="val 10000"/>
                </a:avLst>
              </a:prstGeom>
              <a:solidFill>
                <a:schemeClr val="accent2">
                  <a:lumMod val="60000"/>
                  <a:lumOff val="4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1" name="Rounded Rectangle 4">
                <a:extLst>
                  <a:ext uri="{FF2B5EF4-FFF2-40B4-BE49-F238E27FC236}">
                    <a16:creationId xmlns="" xmlns:a16="http://schemas.microsoft.com/office/drawing/2014/main" id="{FF68F129-9171-47D9-B2C4-4F562E055EA6}"/>
                  </a:ext>
                </a:extLst>
              </p:cNvPr>
              <p:cNvSpPr/>
              <p:nvPr/>
            </p:nvSpPr>
            <p:spPr>
              <a:xfrm>
                <a:off x="59972" y="1905883"/>
                <a:ext cx="1978697" cy="68454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buNone/>
                </a:pPr>
                <a:r>
                  <a:rPr lang="en-US" sz="3100" kern="1200" dirty="0"/>
                  <a:t>RAM</a:t>
                </a:r>
              </a:p>
            </p:txBody>
          </p:sp>
        </p:grpSp>
        <p:grpSp>
          <p:nvGrpSpPr>
            <p:cNvPr id="10" name="Group 19">
              <a:extLst>
                <a:ext uri="{FF2B5EF4-FFF2-40B4-BE49-F238E27FC236}">
                  <a16:creationId xmlns="" xmlns:a16="http://schemas.microsoft.com/office/drawing/2014/main" id="{F1C5978E-7DDF-48DB-AA5B-E46E4EABC690}"/>
                </a:ext>
              </a:extLst>
            </p:cNvPr>
            <p:cNvGrpSpPr/>
            <p:nvPr/>
          </p:nvGrpSpPr>
          <p:grpSpPr>
            <a:xfrm>
              <a:off x="10351157" y="4952404"/>
              <a:ext cx="1582957" cy="680625"/>
              <a:chOff x="247675" y="3335360"/>
              <a:chExt cx="1582957" cy="680625"/>
            </a:xfrm>
          </p:grpSpPr>
          <p:sp>
            <p:nvSpPr>
              <p:cNvPr id="18" name="Rounded Rectangle 20">
                <a:extLst>
                  <a:ext uri="{FF2B5EF4-FFF2-40B4-BE49-F238E27FC236}">
                    <a16:creationId xmlns="" xmlns:a16="http://schemas.microsoft.com/office/drawing/2014/main" id="{2219DAC1-6B87-4F58-9F68-076E2977D43D}"/>
                  </a:ext>
                </a:extLst>
              </p:cNvPr>
              <p:cNvSpPr/>
              <p:nvPr/>
            </p:nvSpPr>
            <p:spPr>
              <a:xfrm>
                <a:off x="247675" y="3335360"/>
                <a:ext cx="1582957" cy="680625"/>
              </a:xfrm>
              <a:prstGeom prst="roundRect">
                <a:avLst>
                  <a:gd name="adj" fmla="val 10000"/>
                </a:avLst>
              </a:pr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ounded Rectangle 4">
                <a:extLst>
                  <a:ext uri="{FF2B5EF4-FFF2-40B4-BE49-F238E27FC236}">
                    <a16:creationId xmlns="" xmlns:a16="http://schemas.microsoft.com/office/drawing/2014/main" id="{BBE52EA7-1D1B-49C5-9E37-B8FDF6D7D4AA}"/>
                  </a:ext>
                </a:extLst>
              </p:cNvPr>
              <p:cNvSpPr/>
              <p:nvPr/>
            </p:nvSpPr>
            <p:spPr>
              <a:xfrm>
                <a:off x="267610" y="3355295"/>
                <a:ext cx="1543087" cy="6407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buNone/>
                </a:pPr>
                <a:r>
                  <a:rPr lang="en-US" sz="1800" kern="1200" dirty="0"/>
                  <a:t>STACK n</a:t>
                </a:r>
              </a:p>
            </p:txBody>
          </p:sp>
        </p:grpSp>
        <p:grpSp>
          <p:nvGrpSpPr>
            <p:cNvPr id="11" name="Group 22">
              <a:extLst>
                <a:ext uri="{FF2B5EF4-FFF2-40B4-BE49-F238E27FC236}">
                  <a16:creationId xmlns="" xmlns:a16="http://schemas.microsoft.com/office/drawing/2014/main" id="{F5C5F5F0-3A3E-48D6-8DDE-BAF55A34C7B8}"/>
                </a:ext>
              </a:extLst>
            </p:cNvPr>
            <p:cNvGrpSpPr/>
            <p:nvPr/>
          </p:nvGrpSpPr>
          <p:grpSpPr>
            <a:xfrm>
              <a:off x="10391027" y="4160140"/>
              <a:ext cx="1523152" cy="680625"/>
              <a:chOff x="247675" y="3335360"/>
              <a:chExt cx="1582957" cy="680625"/>
            </a:xfrm>
          </p:grpSpPr>
          <p:sp>
            <p:nvSpPr>
              <p:cNvPr id="16" name="Rounded Rectangle 23">
                <a:extLst>
                  <a:ext uri="{FF2B5EF4-FFF2-40B4-BE49-F238E27FC236}">
                    <a16:creationId xmlns="" xmlns:a16="http://schemas.microsoft.com/office/drawing/2014/main" id="{13127B4B-FB90-4D92-A38C-F8390123A409}"/>
                  </a:ext>
                </a:extLst>
              </p:cNvPr>
              <p:cNvSpPr/>
              <p:nvPr/>
            </p:nvSpPr>
            <p:spPr>
              <a:xfrm>
                <a:off x="247675" y="3335360"/>
                <a:ext cx="1582957" cy="680625"/>
              </a:xfrm>
              <a:prstGeom prst="roundRect">
                <a:avLst>
                  <a:gd name="adj" fmla="val 10000"/>
                </a:avLst>
              </a:pr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Rounded Rectangle 4">
                <a:extLst>
                  <a:ext uri="{FF2B5EF4-FFF2-40B4-BE49-F238E27FC236}">
                    <a16:creationId xmlns="" xmlns:a16="http://schemas.microsoft.com/office/drawing/2014/main" id="{53D80188-3E1B-4727-9323-2263C62435CA}"/>
                  </a:ext>
                </a:extLst>
              </p:cNvPr>
              <p:cNvSpPr/>
              <p:nvPr/>
            </p:nvSpPr>
            <p:spPr>
              <a:xfrm>
                <a:off x="267610" y="3355295"/>
                <a:ext cx="1543087" cy="6407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buNone/>
                </a:pPr>
                <a:r>
                  <a:rPr lang="en-US" dirty="0" err="1"/>
                  <a:t>Regs</a:t>
                </a:r>
                <a:r>
                  <a:rPr lang="en-US" dirty="0"/>
                  <a:t> n</a:t>
                </a:r>
                <a:endParaRPr lang="en-US" sz="1800" kern="1200" dirty="0"/>
              </a:p>
            </p:txBody>
          </p:sp>
        </p:grpSp>
        <p:sp>
          <p:nvSpPr>
            <p:cNvPr id="12" name="TextBox 11">
              <a:extLst>
                <a:ext uri="{FF2B5EF4-FFF2-40B4-BE49-F238E27FC236}">
                  <a16:creationId xmlns="" xmlns:a16="http://schemas.microsoft.com/office/drawing/2014/main" id="{CF7C0FC1-EF9C-42DC-9B31-FA8851442EF4}"/>
                </a:ext>
              </a:extLst>
            </p:cNvPr>
            <p:cNvSpPr txBox="1"/>
            <p:nvPr/>
          </p:nvSpPr>
          <p:spPr>
            <a:xfrm>
              <a:off x="9565714" y="4367629"/>
              <a:ext cx="595035" cy="584775"/>
            </a:xfrm>
            <a:prstGeom prst="rect">
              <a:avLst/>
            </a:prstGeom>
            <a:noFill/>
          </p:spPr>
          <p:txBody>
            <a:bodyPr wrap="none" rtlCol="0">
              <a:spAutoFit/>
            </a:bodyPr>
            <a:lstStyle/>
            <a:p>
              <a:pPr>
                <a:buNone/>
              </a:pPr>
              <a:r>
                <a:rPr lang="en-US" sz="3200" dirty="0"/>
                <a:t>…</a:t>
              </a:r>
            </a:p>
          </p:txBody>
        </p:sp>
        <p:sp>
          <p:nvSpPr>
            <p:cNvPr id="13" name="Rectangle: Rounded Corners 12">
              <a:extLst>
                <a:ext uri="{FF2B5EF4-FFF2-40B4-BE49-F238E27FC236}">
                  <a16:creationId xmlns="" xmlns:a16="http://schemas.microsoft.com/office/drawing/2014/main" id="{119775A8-DFE3-4284-8142-D81F64D2BB38}"/>
                </a:ext>
              </a:extLst>
            </p:cNvPr>
            <p:cNvSpPr/>
            <p:nvPr/>
          </p:nvSpPr>
          <p:spPr>
            <a:xfrm>
              <a:off x="10475531" y="104149"/>
              <a:ext cx="1559868" cy="58340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Shared</a:t>
              </a:r>
            </a:p>
          </p:txBody>
        </p:sp>
        <p:sp>
          <p:nvSpPr>
            <p:cNvPr id="14" name="Rectangle: Rounded Corners 13">
              <a:extLst>
                <a:ext uri="{FF2B5EF4-FFF2-40B4-BE49-F238E27FC236}">
                  <a16:creationId xmlns="" xmlns:a16="http://schemas.microsoft.com/office/drawing/2014/main" id="{7C5F58BA-1467-4C41-B8B2-0DE475E711A8}"/>
                </a:ext>
              </a:extLst>
            </p:cNvPr>
            <p:cNvSpPr/>
            <p:nvPr/>
          </p:nvSpPr>
          <p:spPr>
            <a:xfrm>
              <a:off x="10481167" y="810528"/>
              <a:ext cx="1559868" cy="58340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Exclusive use</a:t>
              </a:r>
            </a:p>
          </p:txBody>
        </p:sp>
      </p:grpSp>
      <p:sp>
        <p:nvSpPr>
          <p:cNvPr id="28" name="TextBox 27">
            <a:extLst>
              <a:ext uri="{FF2B5EF4-FFF2-40B4-BE49-F238E27FC236}">
                <a16:creationId xmlns="" xmlns:a16="http://schemas.microsoft.com/office/drawing/2014/main" id="{12F041A8-B550-4F68-B078-DF0874F8AE4D}"/>
              </a:ext>
            </a:extLst>
          </p:cNvPr>
          <p:cNvSpPr txBox="1"/>
          <p:nvPr/>
        </p:nvSpPr>
        <p:spPr>
          <a:xfrm>
            <a:off x="8941617" y="235747"/>
            <a:ext cx="2759846" cy="1477328"/>
          </a:xfrm>
          <a:prstGeom prst="rect">
            <a:avLst/>
          </a:prstGeom>
          <a:noFill/>
          <a:ln>
            <a:solidFill>
              <a:schemeClr val="accent1">
                <a:shade val="50000"/>
              </a:schemeClr>
            </a:solidFill>
          </a:ln>
        </p:spPr>
        <p:txBody>
          <a:bodyPr wrap="square" rtlCol="0">
            <a:spAutoFit/>
          </a:bodyPr>
          <a:lstStyle/>
          <a:p>
            <a:r>
              <a:rPr lang="en-US" dirty="0"/>
              <a:t>notation</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74673412"/>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multithreading</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2478114"/>
          </a:xfrm>
        </p:spPr>
        <p:txBody>
          <a:bodyPr/>
          <a:lstStyle/>
          <a:p>
            <a:pPr>
              <a:lnSpc>
                <a:spcPct val="150000"/>
              </a:lnSpc>
            </a:pPr>
            <a:r>
              <a:rPr lang="en-US" dirty="0"/>
              <a:t>Differences between threads and processes:</a:t>
            </a:r>
          </a:p>
          <a:p>
            <a:pPr lvl="1">
              <a:lnSpc>
                <a:spcPct val="150000"/>
              </a:lnSpc>
            </a:pPr>
            <a:r>
              <a:rPr lang="en-US" dirty="0"/>
              <a:t>On processors with MMUs (Memory Management Units), it is possible to create an exclusive addressing space for each task. This type of implementation is called </a:t>
            </a:r>
            <a:r>
              <a:rPr lang="en-US" b="1" dirty="0"/>
              <a:t>process</a:t>
            </a:r>
            <a:r>
              <a:rPr lang="en-US" dirty="0"/>
              <a:t>. In a process, it is possible to host several threads, hence, there are single-threaded processes and multi-threaded processes.</a:t>
            </a:r>
          </a:p>
          <a:p>
            <a:pPr lvl="1">
              <a:lnSpc>
                <a:spcPct val="150000"/>
              </a:lnSpc>
            </a:pPr>
            <a:r>
              <a:rPr lang="en-US" dirty="0"/>
              <a:t>On processors without MMUs, all tasks share the available memory. This type of implementation is called </a:t>
            </a:r>
            <a:r>
              <a:rPr lang="en-US" b="1" dirty="0"/>
              <a:t>thread</a:t>
            </a:r>
            <a:r>
              <a:rPr lang="en-US" dirty="0"/>
              <a:t>.</a:t>
            </a:r>
          </a:p>
          <a:p>
            <a:pPr lvl="1">
              <a:lnSpc>
                <a:spcPct val="150000"/>
              </a:lnSpc>
            </a:pPr>
            <a:r>
              <a:rPr lang="en-US" dirty="0"/>
              <a:t>A </a:t>
            </a:r>
            <a:r>
              <a:rPr lang="en-US" b="1" dirty="0"/>
              <a:t>task</a:t>
            </a:r>
            <a:r>
              <a:rPr lang="en-US" dirty="0"/>
              <a:t> is a logical concept that can be implemented by a process or by a thread.</a:t>
            </a:r>
          </a:p>
        </p:txBody>
      </p:sp>
    </p:spTree>
    <p:extLst>
      <p:ext uri="{BB962C8B-B14F-4D97-AF65-F5344CB8AC3E}">
        <p14:creationId xmlns:p14="http://schemas.microsoft.com/office/powerpoint/2010/main" val="1498192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9. Application layer</a:t>
            </a:r>
            <a:endParaRPr kumimoji="1" lang="en-US" dirty="0"/>
          </a:p>
        </p:txBody>
      </p:sp>
      <p:sp>
        <p:nvSpPr>
          <p:cNvPr id="4" name="コンテンツ プレースホルダー 3"/>
          <p:cNvSpPr>
            <a:spLocks noGrp="1"/>
          </p:cNvSpPr>
          <p:nvPr>
            <p:ph idx="1"/>
          </p:nvPr>
        </p:nvSpPr>
        <p:spPr>
          <a:xfrm>
            <a:off x="468000" y="1424991"/>
            <a:ext cx="11100608" cy="2006190"/>
          </a:xfrm>
        </p:spPr>
        <p:txBody>
          <a:bodyPr/>
          <a:lstStyle/>
          <a:p>
            <a:pPr lvl="1">
              <a:lnSpc>
                <a:spcPct val="150000"/>
              </a:lnSpc>
            </a:pPr>
            <a:r>
              <a:rPr lang="en-US" dirty="0"/>
              <a:t>The top layer of the model is the Application Layer. This is the software layer that implements the specific functionality of each embedded system.</a:t>
            </a:r>
          </a:p>
          <a:p>
            <a:pPr lvl="1">
              <a:lnSpc>
                <a:spcPct val="150000"/>
              </a:lnSpc>
            </a:pPr>
            <a:r>
              <a:rPr lang="en-US" dirty="0"/>
              <a:t>In this layer, several concurrent tasks cooperate to provide the required functionality. Concurrent programming is the most common approach to cope with the software complexity of current Embedded Systems. </a:t>
            </a:r>
          </a:p>
          <a:p>
            <a:pPr lvl="1">
              <a:lnSpc>
                <a:spcPct val="150000"/>
              </a:lnSpc>
            </a:pPr>
            <a:r>
              <a:rPr lang="en-US" dirty="0"/>
              <a:t>The RTOS provides the management of the concurrency, among many other services.</a:t>
            </a:r>
          </a:p>
        </p:txBody>
      </p:sp>
    </p:spTree>
    <p:extLst>
      <p:ext uri="{BB962C8B-B14F-4D97-AF65-F5344CB8AC3E}">
        <p14:creationId xmlns:p14="http://schemas.microsoft.com/office/powerpoint/2010/main" val="183704703"/>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multithreading – concepts</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4735142"/>
          </a:xfrm>
        </p:spPr>
        <p:txBody>
          <a:bodyPr/>
          <a:lstStyle/>
          <a:p>
            <a:pPr>
              <a:lnSpc>
                <a:spcPct val="150000"/>
              </a:lnSpc>
            </a:pPr>
            <a:r>
              <a:rPr lang="en-US" b="1" dirty="0"/>
              <a:t>Context Switch</a:t>
            </a:r>
          </a:p>
          <a:p>
            <a:pPr>
              <a:lnSpc>
                <a:spcPct val="150000"/>
              </a:lnSpc>
            </a:pPr>
            <a:r>
              <a:rPr lang="en-US" dirty="0"/>
              <a:t>How do multiple threads share a single processor?</a:t>
            </a:r>
          </a:p>
          <a:p>
            <a:pPr lvl="1">
              <a:lnSpc>
                <a:spcPct val="150000"/>
              </a:lnSpc>
            </a:pPr>
            <a:r>
              <a:rPr lang="en-US" dirty="0"/>
              <a:t>An RTOS manages the physical resources (processor, memory, peripherals).</a:t>
            </a:r>
          </a:p>
          <a:p>
            <a:pPr lvl="1">
              <a:lnSpc>
                <a:spcPct val="150000"/>
              </a:lnSpc>
            </a:pPr>
            <a:r>
              <a:rPr lang="en-US" dirty="0"/>
              <a:t>A context switch consists of saving the state of the processor when one thread is executing and restoring the state of another thread:</a:t>
            </a:r>
          </a:p>
          <a:p>
            <a:pPr marL="520700" lvl="2" indent="-342900">
              <a:lnSpc>
                <a:spcPct val="150000"/>
              </a:lnSpc>
              <a:buFont typeface="+mj-lt"/>
              <a:buAutoNum type="arabicPeriod"/>
            </a:pPr>
            <a:r>
              <a:rPr lang="en-US" dirty="0"/>
              <a:t>Task A is executing;</a:t>
            </a:r>
          </a:p>
          <a:p>
            <a:pPr marL="520700" lvl="2" indent="-342900">
              <a:lnSpc>
                <a:spcPct val="150000"/>
              </a:lnSpc>
              <a:buFont typeface="+mj-lt"/>
              <a:buAutoNum type="arabicPeriod"/>
            </a:pPr>
            <a:r>
              <a:rPr lang="en-US" dirty="0"/>
              <a:t>All CPU registers are saved onto the stack of Task A;</a:t>
            </a:r>
          </a:p>
          <a:p>
            <a:pPr marL="520700" lvl="2" indent="-342900">
              <a:lnSpc>
                <a:spcPct val="150000"/>
              </a:lnSpc>
              <a:buFont typeface="+mj-lt"/>
              <a:buAutoNum type="arabicPeriod"/>
            </a:pPr>
            <a:r>
              <a:rPr lang="en-US" dirty="0"/>
              <a:t>The RTOS executes and selects another task to execute: Task B. The criteria for selecting another task is defined by the scheduling policy;</a:t>
            </a:r>
          </a:p>
          <a:p>
            <a:pPr marL="520700" lvl="2" indent="-342900">
              <a:lnSpc>
                <a:spcPct val="150000"/>
              </a:lnSpc>
              <a:buFont typeface="+mj-lt"/>
              <a:buAutoNum type="arabicPeriod"/>
            </a:pPr>
            <a:r>
              <a:rPr lang="en-US" dirty="0"/>
              <a:t>The state of task B is restored from Task B stack onto the CPU registers. Execution proceeds on Task B’s code and using Task B’s stack.</a:t>
            </a:r>
          </a:p>
        </p:txBody>
      </p:sp>
    </p:spTree>
    <p:extLst>
      <p:ext uri="{BB962C8B-B14F-4D97-AF65-F5344CB8AC3E}">
        <p14:creationId xmlns:p14="http://schemas.microsoft.com/office/powerpoint/2010/main" val="3611802052"/>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multithreading – concepts</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2375522"/>
          </a:xfrm>
        </p:spPr>
        <p:txBody>
          <a:bodyPr/>
          <a:lstStyle/>
          <a:p>
            <a:pPr>
              <a:lnSpc>
                <a:spcPct val="150000"/>
              </a:lnSpc>
            </a:pPr>
            <a:r>
              <a:rPr lang="en-US" b="1" dirty="0"/>
              <a:t>Preemptive vs Non-Preemptive RTOS</a:t>
            </a:r>
          </a:p>
          <a:p>
            <a:pPr lvl="1">
              <a:lnSpc>
                <a:spcPct val="150000"/>
              </a:lnSpc>
            </a:pPr>
            <a:r>
              <a:rPr lang="en-US" dirty="0"/>
              <a:t>A preemptive RTOS has control of the processor during all times. It releases the processor to a thread and at any time may get back the control of the processor to releases to another thread. This is the case when a higher priority thread becomes ready to run.</a:t>
            </a:r>
          </a:p>
          <a:p>
            <a:pPr lvl="1">
              <a:lnSpc>
                <a:spcPct val="150000"/>
              </a:lnSpc>
            </a:pPr>
            <a:r>
              <a:rPr lang="en-US" dirty="0"/>
              <a:t>When a non-preemptive RTOS releases control to a thread, it is unable to regain control of the processor until that thread, voluntarily, releases the processor back to the RTOS.</a:t>
            </a:r>
          </a:p>
        </p:txBody>
      </p:sp>
    </p:spTree>
    <p:extLst>
      <p:ext uri="{BB962C8B-B14F-4D97-AF65-F5344CB8AC3E}">
        <p14:creationId xmlns:p14="http://schemas.microsoft.com/office/powerpoint/2010/main" val="4010717445"/>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multithreading – concepts</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3971816" cy="1903598"/>
          </a:xfrm>
        </p:spPr>
        <p:txBody>
          <a:bodyPr/>
          <a:lstStyle/>
          <a:p>
            <a:pPr>
              <a:lnSpc>
                <a:spcPct val="150000"/>
              </a:lnSpc>
            </a:pPr>
            <a:r>
              <a:rPr lang="en-US" b="1" dirty="0"/>
              <a:t>Task Priority</a:t>
            </a:r>
          </a:p>
          <a:p>
            <a:pPr lvl="1">
              <a:lnSpc>
                <a:spcPct val="150000"/>
              </a:lnSpc>
            </a:pPr>
            <a:r>
              <a:rPr lang="en-US" dirty="0"/>
              <a:t>Each task is created with  a defined priority level, which typically can be changed during execution. When a task of higher priority than the running task becomes ready, a priority-based preemptive scheduler will interrupt the running task and context switch to the higher priority task. Once this task releases the processor, the preempted task can resume its execution.</a:t>
            </a:r>
          </a:p>
        </p:txBody>
      </p:sp>
      <p:pic>
        <p:nvPicPr>
          <p:cNvPr id="4" name="Picture 2" descr="https://www.keil.com/pack/doc/CMSIS/RTOS2/html/scheduling.png">
            <a:extLst>
              <a:ext uri="{FF2B5EF4-FFF2-40B4-BE49-F238E27FC236}">
                <a16:creationId xmlns="" xmlns:a16="http://schemas.microsoft.com/office/drawing/2014/main" id="{C892685C-1690-4056-8F95-C176A7ECE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8400" y="1895856"/>
            <a:ext cx="6705600" cy="36099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1A9CE0AC-D8D4-40EB-B034-5FD5C15EFF7C}"/>
              </a:ext>
            </a:extLst>
          </p:cNvPr>
          <p:cNvSpPr txBox="1"/>
          <p:nvPr/>
        </p:nvSpPr>
        <p:spPr>
          <a:xfrm>
            <a:off x="5263487" y="5725242"/>
            <a:ext cx="6578660" cy="523220"/>
          </a:xfrm>
          <a:prstGeom prst="rect">
            <a:avLst/>
          </a:prstGeom>
          <a:noFill/>
        </p:spPr>
        <p:txBody>
          <a:bodyPr wrap="none" rtlCol="0">
            <a:spAutoFit/>
          </a:bodyPr>
          <a:lstStyle/>
          <a:p>
            <a:r>
              <a:rPr lang="en-US" sz="1400" dirty="0"/>
              <a:t>source: ARM, CMSIS-RTOS specs</a:t>
            </a:r>
            <a:br>
              <a:rPr lang="en-US" sz="1400" dirty="0"/>
            </a:br>
            <a:r>
              <a:rPr lang="en-US" sz="1400" dirty="0"/>
              <a:t>http://</a:t>
            </a:r>
            <a:r>
              <a:rPr lang="en-US" sz="1400" dirty="0" err="1"/>
              <a:t>www.keil.com</a:t>
            </a:r>
            <a:r>
              <a:rPr lang="en-US" sz="1400" dirty="0"/>
              <a:t>/pack/doc/</a:t>
            </a:r>
            <a:r>
              <a:rPr lang="en-US" sz="1400" dirty="0" err="1"/>
              <a:t>CMSIS_Dev</a:t>
            </a:r>
            <a:r>
              <a:rPr lang="en-US" sz="1400" dirty="0"/>
              <a:t>/</a:t>
            </a:r>
            <a:r>
              <a:rPr lang="en-US" sz="1400" dirty="0" err="1"/>
              <a:t>RTOS2</a:t>
            </a:r>
            <a:r>
              <a:rPr lang="en-US" sz="1400" dirty="0"/>
              <a:t>/html/</a:t>
            </a:r>
            <a:r>
              <a:rPr lang="en-US" sz="1400" dirty="0" err="1"/>
              <a:t>theory_of_operation.html</a:t>
            </a:r>
            <a:endParaRPr lang="pt-BR" sz="1400" dirty="0"/>
          </a:p>
        </p:txBody>
      </p:sp>
    </p:spTree>
    <p:extLst>
      <p:ext uri="{BB962C8B-B14F-4D97-AF65-F5344CB8AC3E}">
        <p14:creationId xmlns:p14="http://schemas.microsoft.com/office/powerpoint/2010/main" val="1147564090"/>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multithreading – caveats</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1534266"/>
          </a:xfrm>
        </p:spPr>
        <p:txBody>
          <a:bodyPr/>
          <a:lstStyle/>
          <a:p>
            <a:pPr>
              <a:lnSpc>
                <a:spcPct val="150000"/>
              </a:lnSpc>
            </a:pPr>
            <a:r>
              <a:rPr lang="en-US" dirty="0"/>
              <a:t>If all tasks in a concurrent program are independent, then the only control that is needed is the allocation of the processor to the tasks (</a:t>
            </a:r>
            <a:r>
              <a:rPr lang="en-US" b="1" dirty="0"/>
              <a:t>scheduling</a:t>
            </a:r>
            <a:r>
              <a:rPr lang="en-US" dirty="0"/>
              <a:t>).</a:t>
            </a:r>
          </a:p>
          <a:p>
            <a:pPr>
              <a:lnSpc>
                <a:spcPct val="150000"/>
              </a:lnSpc>
            </a:pPr>
            <a:r>
              <a:rPr lang="en-US" dirty="0"/>
              <a:t>However, if tasks share resources (memory regions or peripherals) then an adequate control of resource sharing must be performed to guarantee </a:t>
            </a:r>
            <a:r>
              <a:rPr lang="en-US" b="1" dirty="0"/>
              <a:t>exclusive access to shared resources </a:t>
            </a:r>
            <a:r>
              <a:rPr lang="en-US" dirty="0"/>
              <a:t>and to avoid </a:t>
            </a:r>
            <a:r>
              <a:rPr lang="en-US" b="1" dirty="0"/>
              <a:t>deadlocks</a:t>
            </a:r>
            <a:r>
              <a:rPr lang="en-US" dirty="0"/>
              <a:t> and </a:t>
            </a:r>
            <a:r>
              <a:rPr lang="en-US" b="1" dirty="0"/>
              <a:t>priority inversion</a:t>
            </a:r>
            <a:r>
              <a:rPr lang="en-US" dirty="0"/>
              <a:t>.</a:t>
            </a:r>
          </a:p>
        </p:txBody>
      </p:sp>
    </p:spTree>
    <p:extLst>
      <p:ext uri="{BB962C8B-B14F-4D97-AF65-F5344CB8AC3E}">
        <p14:creationId xmlns:p14="http://schemas.microsoft.com/office/powerpoint/2010/main" val="3465081441"/>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14 – RTOS – Real-Time Operating System</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2211375"/>
          </a:xfrm>
        </p:spPr>
        <p:txBody>
          <a:bodyPr/>
          <a:lstStyle/>
          <a:p>
            <a:pPr lvl="1">
              <a:lnSpc>
                <a:spcPct val="150000"/>
              </a:lnSpc>
            </a:pPr>
            <a:r>
              <a:rPr lang="en-US" dirty="0"/>
              <a:t>Introduction</a:t>
            </a:r>
          </a:p>
          <a:p>
            <a:pPr lvl="1">
              <a:lnSpc>
                <a:spcPct val="150000"/>
              </a:lnSpc>
            </a:pPr>
            <a:r>
              <a:rPr lang="en-US" dirty="0"/>
              <a:t>Thread Management</a:t>
            </a:r>
          </a:p>
          <a:p>
            <a:pPr lvl="1">
              <a:lnSpc>
                <a:spcPct val="150000"/>
              </a:lnSpc>
            </a:pPr>
            <a:r>
              <a:rPr lang="en-US" dirty="0"/>
              <a:t>Inter-thread communication and synchronization</a:t>
            </a:r>
          </a:p>
          <a:p>
            <a:pPr lvl="1">
              <a:lnSpc>
                <a:spcPct val="150000"/>
              </a:lnSpc>
            </a:pPr>
            <a:r>
              <a:rPr lang="en-US" dirty="0"/>
              <a:t>Timing Services</a:t>
            </a:r>
          </a:p>
          <a:p>
            <a:pPr lvl="1">
              <a:lnSpc>
                <a:spcPct val="150000"/>
              </a:lnSpc>
            </a:pPr>
            <a:r>
              <a:rPr lang="en-US" dirty="0"/>
              <a:t>Memory Management</a:t>
            </a:r>
          </a:p>
        </p:txBody>
      </p:sp>
    </p:spTree>
    <p:extLst>
      <p:ext uri="{BB962C8B-B14F-4D97-AF65-F5344CB8AC3E}">
        <p14:creationId xmlns:p14="http://schemas.microsoft.com/office/powerpoint/2010/main" val="3355369780"/>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RTOS – Introduction</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5483984" cy="2375522"/>
          </a:xfrm>
        </p:spPr>
        <p:txBody>
          <a:bodyPr/>
          <a:lstStyle/>
          <a:p>
            <a:pPr lvl="1">
              <a:lnSpc>
                <a:spcPct val="150000"/>
              </a:lnSpc>
            </a:pPr>
            <a:r>
              <a:rPr lang="en-US" dirty="0"/>
              <a:t>An RTOS is a layer of Software between the hardware and the application software that allows the implementation of concurrent tasks implemented by multithreading.</a:t>
            </a:r>
          </a:p>
          <a:p>
            <a:pPr lvl="1">
              <a:lnSpc>
                <a:spcPct val="150000"/>
              </a:lnSpc>
            </a:pPr>
            <a:r>
              <a:rPr lang="en-US" dirty="0"/>
              <a:t>The RTOS manages the hardware, sharing resources among multiple “virtual processors”: VP1 to </a:t>
            </a:r>
            <a:r>
              <a:rPr lang="en-US" dirty="0" err="1"/>
              <a:t>VPn</a:t>
            </a:r>
            <a:r>
              <a:rPr lang="en-US" dirty="0"/>
              <a:t> so that each thread has the illusion of owning a processor and stack while sharing global data, heap, code area and peripherals.</a:t>
            </a:r>
          </a:p>
          <a:p>
            <a:pPr lvl="1">
              <a:lnSpc>
                <a:spcPct val="150000"/>
              </a:lnSpc>
            </a:pPr>
            <a:r>
              <a:rPr lang="en-US" dirty="0"/>
              <a:t>The RTOS implements sharing of the processor via context switching and provides several important functionalities for the threads: timing, inter-thread communication and synchronization, and thread management.</a:t>
            </a:r>
          </a:p>
        </p:txBody>
      </p:sp>
      <p:graphicFrame>
        <p:nvGraphicFramePr>
          <p:cNvPr id="4" name="Diagram 3">
            <a:extLst>
              <a:ext uri="{FF2B5EF4-FFF2-40B4-BE49-F238E27FC236}">
                <a16:creationId xmlns="" xmlns:a16="http://schemas.microsoft.com/office/drawing/2014/main" id="{B2872137-128C-4CA4-9B44-8A061ECB674B}"/>
              </a:ext>
            </a:extLst>
          </p:cNvPr>
          <p:cNvGraphicFramePr/>
          <p:nvPr>
            <p:extLst>
              <p:ext uri="{D42A27DB-BD31-4B8C-83A1-F6EECF244321}">
                <p14:modId xmlns:p14="http://schemas.microsoft.com/office/powerpoint/2010/main" val="496488582"/>
              </p:ext>
            </p:extLst>
          </p:nvPr>
        </p:nvGraphicFramePr>
        <p:xfrm>
          <a:off x="5807968" y="214076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2946880"/>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thread execution – large grain view</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5483984" cy="693010"/>
          </a:xfrm>
        </p:spPr>
        <p:txBody>
          <a:bodyPr/>
          <a:lstStyle/>
          <a:p>
            <a:pPr>
              <a:lnSpc>
                <a:spcPct val="150000"/>
              </a:lnSpc>
            </a:pPr>
            <a:r>
              <a:rPr lang="en-US" dirty="0"/>
              <a:t>Observing at a time scale of seconds, one has the impression that all threads execute in parallel.</a:t>
            </a:r>
          </a:p>
        </p:txBody>
      </p:sp>
      <p:grpSp>
        <p:nvGrpSpPr>
          <p:cNvPr id="5" name="Group 4">
            <a:extLst>
              <a:ext uri="{FF2B5EF4-FFF2-40B4-BE49-F238E27FC236}">
                <a16:creationId xmlns="" xmlns:a16="http://schemas.microsoft.com/office/drawing/2014/main" id="{C00609BA-6745-43AF-BF06-EB8B07A18464}"/>
              </a:ext>
            </a:extLst>
          </p:cNvPr>
          <p:cNvGrpSpPr/>
          <p:nvPr/>
        </p:nvGrpSpPr>
        <p:grpSpPr>
          <a:xfrm>
            <a:off x="5320598" y="1556792"/>
            <a:ext cx="6438359" cy="4400277"/>
            <a:chOff x="2838164" y="1987823"/>
            <a:chExt cx="6438359" cy="4400277"/>
          </a:xfrm>
        </p:grpSpPr>
        <p:grpSp>
          <p:nvGrpSpPr>
            <p:cNvPr id="6" name="Group 5">
              <a:extLst>
                <a:ext uri="{FF2B5EF4-FFF2-40B4-BE49-F238E27FC236}">
                  <a16:creationId xmlns="" xmlns:a16="http://schemas.microsoft.com/office/drawing/2014/main" id="{F16BCA20-981E-4B5C-BEDE-9464587FA057}"/>
                </a:ext>
              </a:extLst>
            </p:cNvPr>
            <p:cNvGrpSpPr/>
            <p:nvPr/>
          </p:nvGrpSpPr>
          <p:grpSpPr>
            <a:xfrm>
              <a:off x="3008243" y="1987823"/>
              <a:ext cx="6096000" cy="3219494"/>
              <a:chOff x="1484243" y="1987823"/>
              <a:chExt cx="6096000" cy="3219494"/>
            </a:xfrm>
          </p:grpSpPr>
          <p:sp>
            <p:nvSpPr>
              <p:cNvPr id="17" name="Freeform 6">
                <a:extLst>
                  <a:ext uri="{FF2B5EF4-FFF2-40B4-BE49-F238E27FC236}">
                    <a16:creationId xmlns="" xmlns:a16="http://schemas.microsoft.com/office/drawing/2014/main" id="{4E662528-E672-4896-ACCD-67DB11D01EE9}"/>
                  </a:ext>
                </a:extLst>
              </p:cNvPr>
              <p:cNvSpPr/>
              <p:nvPr/>
            </p:nvSpPr>
            <p:spPr>
              <a:xfrm>
                <a:off x="1484243" y="1987823"/>
                <a:ext cx="6096000" cy="748719"/>
              </a:xfrm>
              <a:custGeom>
                <a:avLst/>
                <a:gdLst>
                  <a:gd name="connsiteX0" fmla="*/ 0 w 6096000"/>
                  <a:gd name="connsiteY0" fmla="*/ 74872 h 748719"/>
                  <a:gd name="connsiteX1" fmla="*/ 74872 w 6096000"/>
                  <a:gd name="connsiteY1" fmla="*/ 0 h 748719"/>
                  <a:gd name="connsiteX2" fmla="*/ 6021128 w 6096000"/>
                  <a:gd name="connsiteY2" fmla="*/ 0 h 748719"/>
                  <a:gd name="connsiteX3" fmla="*/ 6096000 w 6096000"/>
                  <a:gd name="connsiteY3" fmla="*/ 74872 h 748719"/>
                  <a:gd name="connsiteX4" fmla="*/ 6096000 w 6096000"/>
                  <a:gd name="connsiteY4" fmla="*/ 673847 h 748719"/>
                  <a:gd name="connsiteX5" fmla="*/ 6021128 w 6096000"/>
                  <a:gd name="connsiteY5" fmla="*/ 748719 h 748719"/>
                  <a:gd name="connsiteX6" fmla="*/ 74872 w 6096000"/>
                  <a:gd name="connsiteY6" fmla="*/ 748719 h 748719"/>
                  <a:gd name="connsiteX7" fmla="*/ 0 w 6096000"/>
                  <a:gd name="connsiteY7" fmla="*/ 673847 h 748719"/>
                  <a:gd name="connsiteX8" fmla="*/ 0 w 6096000"/>
                  <a:gd name="connsiteY8" fmla="*/ 74872 h 74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748719">
                    <a:moveTo>
                      <a:pt x="0" y="74872"/>
                    </a:moveTo>
                    <a:cubicBezTo>
                      <a:pt x="0" y="33521"/>
                      <a:pt x="33521" y="0"/>
                      <a:pt x="74872" y="0"/>
                    </a:cubicBezTo>
                    <a:lnTo>
                      <a:pt x="6021128" y="0"/>
                    </a:lnTo>
                    <a:cubicBezTo>
                      <a:pt x="6062479" y="0"/>
                      <a:pt x="6096000" y="33521"/>
                      <a:pt x="6096000" y="74872"/>
                    </a:cubicBezTo>
                    <a:lnTo>
                      <a:pt x="6096000" y="673847"/>
                    </a:lnTo>
                    <a:cubicBezTo>
                      <a:pt x="6096000" y="715198"/>
                      <a:pt x="6062479" y="748719"/>
                      <a:pt x="6021128" y="748719"/>
                    </a:cubicBezTo>
                    <a:lnTo>
                      <a:pt x="74872" y="748719"/>
                    </a:lnTo>
                    <a:cubicBezTo>
                      <a:pt x="33521" y="748719"/>
                      <a:pt x="0" y="715198"/>
                      <a:pt x="0" y="673847"/>
                    </a:cubicBezTo>
                    <a:lnTo>
                      <a:pt x="0" y="7487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611" tIns="129540" rIns="129541" bIns="129540" numCol="1" spcCol="1270" anchor="ctr" anchorCtr="0">
                <a:noAutofit/>
              </a:bodyPr>
              <a:lstStyle/>
              <a:p>
                <a:pPr defTabSz="1511300">
                  <a:lnSpc>
                    <a:spcPct val="90000"/>
                  </a:lnSpc>
                  <a:spcBef>
                    <a:spcPct val="0"/>
                  </a:spcBef>
                  <a:spcAft>
                    <a:spcPct val="35000"/>
                  </a:spcAft>
                </a:pPr>
                <a:r>
                  <a:rPr lang="en-US" sz="3400" dirty="0"/>
                  <a:t>Thread 1</a:t>
                </a:r>
              </a:p>
            </p:txBody>
          </p:sp>
          <p:sp>
            <p:nvSpPr>
              <p:cNvPr id="18" name="Freeform 8">
                <a:extLst>
                  <a:ext uri="{FF2B5EF4-FFF2-40B4-BE49-F238E27FC236}">
                    <a16:creationId xmlns="" xmlns:a16="http://schemas.microsoft.com/office/drawing/2014/main" id="{3F60526F-6A1C-49E0-BFDE-1CC3E15CDB43}"/>
                  </a:ext>
                </a:extLst>
              </p:cNvPr>
              <p:cNvSpPr/>
              <p:nvPr/>
            </p:nvSpPr>
            <p:spPr>
              <a:xfrm>
                <a:off x="1484243" y="2811414"/>
                <a:ext cx="6096000" cy="748719"/>
              </a:xfrm>
              <a:custGeom>
                <a:avLst/>
                <a:gdLst>
                  <a:gd name="connsiteX0" fmla="*/ 0 w 6096000"/>
                  <a:gd name="connsiteY0" fmla="*/ 74872 h 748719"/>
                  <a:gd name="connsiteX1" fmla="*/ 74872 w 6096000"/>
                  <a:gd name="connsiteY1" fmla="*/ 0 h 748719"/>
                  <a:gd name="connsiteX2" fmla="*/ 6021128 w 6096000"/>
                  <a:gd name="connsiteY2" fmla="*/ 0 h 748719"/>
                  <a:gd name="connsiteX3" fmla="*/ 6096000 w 6096000"/>
                  <a:gd name="connsiteY3" fmla="*/ 74872 h 748719"/>
                  <a:gd name="connsiteX4" fmla="*/ 6096000 w 6096000"/>
                  <a:gd name="connsiteY4" fmla="*/ 673847 h 748719"/>
                  <a:gd name="connsiteX5" fmla="*/ 6021128 w 6096000"/>
                  <a:gd name="connsiteY5" fmla="*/ 748719 h 748719"/>
                  <a:gd name="connsiteX6" fmla="*/ 74872 w 6096000"/>
                  <a:gd name="connsiteY6" fmla="*/ 748719 h 748719"/>
                  <a:gd name="connsiteX7" fmla="*/ 0 w 6096000"/>
                  <a:gd name="connsiteY7" fmla="*/ 673847 h 748719"/>
                  <a:gd name="connsiteX8" fmla="*/ 0 w 6096000"/>
                  <a:gd name="connsiteY8" fmla="*/ 74872 h 74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748719">
                    <a:moveTo>
                      <a:pt x="0" y="74872"/>
                    </a:moveTo>
                    <a:cubicBezTo>
                      <a:pt x="0" y="33521"/>
                      <a:pt x="33521" y="0"/>
                      <a:pt x="74872" y="0"/>
                    </a:cubicBezTo>
                    <a:lnTo>
                      <a:pt x="6021128" y="0"/>
                    </a:lnTo>
                    <a:cubicBezTo>
                      <a:pt x="6062479" y="0"/>
                      <a:pt x="6096000" y="33521"/>
                      <a:pt x="6096000" y="74872"/>
                    </a:cubicBezTo>
                    <a:lnTo>
                      <a:pt x="6096000" y="673847"/>
                    </a:lnTo>
                    <a:cubicBezTo>
                      <a:pt x="6096000" y="715198"/>
                      <a:pt x="6062479" y="748719"/>
                      <a:pt x="6021128" y="748719"/>
                    </a:cubicBezTo>
                    <a:lnTo>
                      <a:pt x="74872" y="748719"/>
                    </a:lnTo>
                    <a:cubicBezTo>
                      <a:pt x="33521" y="748719"/>
                      <a:pt x="0" y="715198"/>
                      <a:pt x="0" y="673847"/>
                    </a:cubicBezTo>
                    <a:lnTo>
                      <a:pt x="0" y="74872"/>
                    </a:lnTo>
                    <a:close/>
                  </a:path>
                </a:pathLst>
              </a:custGeom>
              <a:solidFill>
                <a:schemeClr val="accent3">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611" tIns="129540" rIns="129541" bIns="129540" numCol="1" spcCol="1270" anchor="ctr" anchorCtr="0">
                <a:noAutofit/>
              </a:bodyPr>
              <a:lstStyle/>
              <a:p>
                <a:pPr defTabSz="1511300">
                  <a:lnSpc>
                    <a:spcPct val="90000"/>
                  </a:lnSpc>
                  <a:spcBef>
                    <a:spcPct val="0"/>
                  </a:spcBef>
                  <a:spcAft>
                    <a:spcPct val="35000"/>
                  </a:spcAft>
                </a:pPr>
                <a:r>
                  <a:rPr lang="en-US" sz="3400" dirty="0"/>
                  <a:t>Thread 2</a:t>
                </a:r>
              </a:p>
            </p:txBody>
          </p:sp>
          <p:sp>
            <p:nvSpPr>
              <p:cNvPr id="19" name="Freeform 10">
                <a:extLst>
                  <a:ext uri="{FF2B5EF4-FFF2-40B4-BE49-F238E27FC236}">
                    <a16:creationId xmlns="" xmlns:a16="http://schemas.microsoft.com/office/drawing/2014/main" id="{75863306-9739-4B53-89D5-44F57FE2A088}"/>
                  </a:ext>
                </a:extLst>
              </p:cNvPr>
              <p:cNvSpPr/>
              <p:nvPr/>
            </p:nvSpPr>
            <p:spPr>
              <a:xfrm>
                <a:off x="1484243" y="3635006"/>
                <a:ext cx="6096000" cy="748719"/>
              </a:xfrm>
              <a:custGeom>
                <a:avLst/>
                <a:gdLst>
                  <a:gd name="connsiteX0" fmla="*/ 0 w 6096000"/>
                  <a:gd name="connsiteY0" fmla="*/ 74872 h 748719"/>
                  <a:gd name="connsiteX1" fmla="*/ 74872 w 6096000"/>
                  <a:gd name="connsiteY1" fmla="*/ 0 h 748719"/>
                  <a:gd name="connsiteX2" fmla="*/ 6021128 w 6096000"/>
                  <a:gd name="connsiteY2" fmla="*/ 0 h 748719"/>
                  <a:gd name="connsiteX3" fmla="*/ 6096000 w 6096000"/>
                  <a:gd name="connsiteY3" fmla="*/ 74872 h 748719"/>
                  <a:gd name="connsiteX4" fmla="*/ 6096000 w 6096000"/>
                  <a:gd name="connsiteY4" fmla="*/ 673847 h 748719"/>
                  <a:gd name="connsiteX5" fmla="*/ 6021128 w 6096000"/>
                  <a:gd name="connsiteY5" fmla="*/ 748719 h 748719"/>
                  <a:gd name="connsiteX6" fmla="*/ 74872 w 6096000"/>
                  <a:gd name="connsiteY6" fmla="*/ 748719 h 748719"/>
                  <a:gd name="connsiteX7" fmla="*/ 0 w 6096000"/>
                  <a:gd name="connsiteY7" fmla="*/ 673847 h 748719"/>
                  <a:gd name="connsiteX8" fmla="*/ 0 w 6096000"/>
                  <a:gd name="connsiteY8" fmla="*/ 74872 h 74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748719">
                    <a:moveTo>
                      <a:pt x="0" y="74872"/>
                    </a:moveTo>
                    <a:cubicBezTo>
                      <a:pt x="0" y="33521"/>
                      <a:pt x="33521" y="0"/>
                      <a:pt x="74872" y="0"/>
                    </a:cubicBezTo>
                    <a:lnTo>
                      <a:pt x="6021128" y="0"/>
                    </a:lnTo>
                    <a:cubicBezTo>
                      <a:pt x="6062479" y="0"/>
                      <a:pt x="6096000" y="33521"/>
                      <a:pt x="6096000" y="74872"/>
                    </a:cubicBezTo>
                    <a:lnTo>
                      <a:pt x="6096000" y="673847"/>
                    </a:lnTo>
                    <a:cubicBezTo>
                      <a:pt x="6096000" y="715198"/>
                      <a:pt x="6062479" y="748719"/>
                      <a:pt x="6021128" y="748719"/>
                    </a:cubicBezTo>
                    <a:lnTo>
                      <a:pt x="74872" y="748719"/>
                    </a:lnTo>
                    <a:cubicBezTo>
                      <a:pt x="33521" y="748719"/>
                      <a:pt x="0" y="715198"/>
                      <a:pt x="0" y="673847"/>
                    </a:cubicBezTo>
                    <a:lnTo>
                      <a:pt x="0" y="74872"/>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611" tIns="129540" rIns="129541" bIns="129540" numCol="1" spcCol="1270" anchor="ctr" anchorCtr="0">
                <a:noAutofit/>
              </a:bodyPr>
              <a:lstStyle/>
              <a:p>
                <a:pPr defTabSz="1511300">
                  <a:lnSpc>
                    <a:spcPct val="90000"/>
                  </a:lnSpc>
                  <a:spcBef>
                    <a:spcPct val="0"/>
                  </a:spcBef>
                  <a:spcAft>
                    <a:spcPct val="35000"/>
                  </a:spcAft>
                </a:pPr>
                <a:r>
                  <a:rPr lang="en-US" sz="3400" dirty="0"/>
                  <a:t>Thread 3</a:t>
                </a:r>
              </a:p>
            </p:txBody>
          </p:sp>
          <p:sp>
            <p:nvSpPr>
              <p:cNvPr id="20" name="Freeform 12">
                <a:extLst>
                  <a:ext uri="{FF2B5EF4-FFF2-40B4-BE49-F238E27FC236}">
                    <a16:creationId xmlns="" xmlns:a16="http://schemas.microsoft.com/office/drawing/2014/main" id="{C6622493-0596-4A7F-B17B-A7425327AB63}"/>
                  </a:ext>
                </a:extLst>
              </p:cNvPr>
              <p:cNvSpPr/>
              <p:nvPr/>
            </p:nvSpPr>
            <p:spPr>
              <a:xfrm>
                <a:off x="1484243" y="4458598"/>
                <a:ext cx="6096000" cy="748719"/>
              </a:xfrm>
              <a:custGeom>
                <a:avLst/>
                <a:gdLst>
                  <a:gd name="connsiteX0" fmla="*/ 0 w 6096000"/>
                  <a:gd name="connsiteY0" fmla="*/ 74872 h 748719"/>
                  <a:gd name="connsiteX1" fmla="*/ 74872 w 6096000"/>
                  <a:gd name="connsiteY1" fmla="*/ 0 h 748719"/>
                  <a:gd name="connsiteX2" fmla="*/ 6021128 w 6096000"/>
                  <a:gd name="connsiteY2" fmla="*/ 0 h 748719"/>
                  <a:gd name="connsiteX3" fmla="*/ 6096000 w 6096000"/>
                  <a:gd name="connsiteY3" fmla="*/ 74872 h 748719"/>
                  <a:gd name="connsiteX4" fmla="*/ 6096000 w 6096000"/>
                  <a:gd name="connsiteY4" fmla="*/ 673847 h 748719"/>
                  <a:gd name="connsiteX5" fmla="*/ 6021128 w 6096000"/>
                  <a:gd name="connsiteY5" fmla="*/ 748719 h 748719"/>
                  <a:gd name="connsiteX6" fmla="*/ 74872 w 6096000"/>
                  <a:gd name="connsiteY6" fmla="*/ 748719 h 748719"/>
                  <a:gd name="connsiteX7" fmla="*/ 0 w 6096000"/>
                  <a:gd name="connsiteY7" fmla="*/ 673847 h 748719"/>
                  <a:gd name="connsiteX8" fmla="*/ 0 w 6096000"/>
                  <a:gd name="connsiteY8" fmla="*/ 74872 h 74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748719">
                    <a:moveTo>
                      <a:pt x="0" y="74872"/>
                    </a:moveTo>
                    <a:cubicBezTo>
                      <a:pt x="0" y="33521"/>
                      <a:pt x="33521" y="0"/>
                      <a:pt x="74872" y="0"/>
                    </a:cubicBezTo>
                    <a:lnTo>
                      <a:pt x="6021128" y="0"/>
                    </a:lnTo>
                    <a:cubicBezTo>
                      <a:pt x="6062479" y="0"/>
                      <a:pt x="6096000" y="33521"/>
                      <a:pt x="6096000" y="74872"/>
                    </a:cubicBezTo>
                    <a:lnTo>
                      <a:pt x="6096000" y="673847"/>
                    </a:lnTo>
                    <a:cubicBezTo>
                      <a:pt x="6096000" y="715198"/>
                      <a:pt x="6062479" y="748719"/>
                      <a:pt x="6021128" y="748719"/>
                    </a:cubicBezTo>
                    <a:lnTo>
                      <a:pt x="74872" y="748719"/>
                    </a:lnTo>
                    <a:cubicBezTo>
                      <a:pt x="33521" y="748719"/>
                      <a:pt x="0" y="715198"/>
                      <a:pt x="0" y="673847"/>
                    </a:cubicBezTo>
                    <a:lnTo>
                      <a:pt x="0" y="74872"/>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611" tIns="129540" rIns="129541" bIns="129540" numCol="1" spcCol="1270" anchor="ctr" anchorCtr="0">
                <a:noAutofit/>
              </a:bodyPr>
              <a:lstStyle/>
              <a:p>
                <a:pPr defTabSz="1511300">
                  <a:lnSpc>
                    <a:spcPct val="90000"/>
                  </a:lnSpc>
                  <a:spcBef>
                    <a:spcPct val="0"/>
                  </a:spcBef>
                  <a:spcAft>
                    <a:spcPct val="35000"/>
                  </a:spcAft>
                </a:pPr>
                <a:r>
                  <a:rPr lang="en-US" sz="3400" dirty="0"/>
                  <a:t>Thread 4</a:t>
                </a:r>
              </a:p>
            </p:txBody>
          </p:sp>
        </p:grpSp>
        <p:cxnSp>
          <p:nvCxnSpPr>
            <p:cNvPr id="7" name="Straight Arrow Connector 6">
              <a:extLst>
                <a:ext uri="{FF2B5EF4-FFF2-40B4-BE49-F238E27FC236}">
                  <a16:creationId xmlns="" xmlns:a16="http://schemas.microsoft.com/office/drawing/2014/main" id="{2ADD2E2D-D899-412A-9BC0-38774BDFEC41}"/>
                </a:ext>
              </a:extLst>
            </p:cNvPr>
            <p:cNvCxnSpPr/>
            <p:nvPr/>
          </p:nvCxnSpPr>
          <p:spPr>
            <a:xfrm flipV="1">
              <a:off x="3008244" y="5830957"/>
              <a:ext cx="6268279" cy="13252"/>
            </a:xfrm>
            <a:prstGeom prst="straightConnector1">
              <a:avLst/>
            </a:prstGeom>
            <a:ln w="22225" cmpd="sng">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78CC7525-8549-4FBB-806D-2D05754D43A2}"/>
                </a:ext>
              </a:extLst>
            </p:cNvPr>
            <p:cNvCxnSpPr/>
            <p:nvPr/>
          </p:nvCxnSpPr>
          <p:spPr>
            <a:xfrm>
              <a:off x="3008243" y="5734050"/>
              <a:ext cx="0" cy="234950"/>
            </a:xfrm>
            <a:prstGeom prst="line">
              <a:avLst/>
            </a:prstGeom>
            <a:ln w="22225" cmpd="sng">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F0F25C7D-AE74-4801-9F75-C2B46DDC55B8}"/>
                </a:ext>
              </a:extLst>
            </p:cNvPr>
            <p:cNvCxnSpPr/>
            <p:nvPr/>
          </p:nvCxnSpPr>
          <p:spPr>
            <a:xfrm>
              <a:off x="4671943" y="5734050"/>
              <a:ext cx="0" cy="234950"/>
            </a:xfrm>
            <a:prstGeom prst="line">
              <a:avLst/>
            </a:prstGeom>
            <a:ln w="22225" cmpd="sng">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3C69604A-8187-43D1-A900-79C2E1AD846F}"/>
                </a:ext>
              </a:extLst>
            </p:cNvPr>
            <p:cNvCxnSpPr/>
            <p:nvPr/>
          </p:nvCxnSpPr>
          <p:spPr>
            <a:xfrm>
              <a:off x="6346686" y="5726734"/>
              <a:ext cx="0" cy="234950"/>
            </a:xfrm>
            <a:prstGeom prst="line">
              <a:avLst/>
            </a:prstGeom>
            <a:ln w="22225" cmpd="sng">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8A8F0231-A942-4EF9-9D84-EAF32FC8106D}"/>
                </a:ext>
              </a:extLst>
            </p:cNvPr>
            <p:cNvCxnSpPr/>
            <p:nvPr/>
          </p:nvCxnSpPr>
          <p:spPr>
            <a:xfrm>
              <a:off x="8019772" y="5713482"/>
              <a:ext cx="0" cy="234950"/>
            </a:xfrm>
            <a:prstGeom prst="line">
              <a:avLst/>
            </a:prstGeom>
            <a:ln w="22225" cmpd="sng">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1D63A7AA-0B91-49A8-81E4-62A9887DA3BC}"/>
                </a:ext>
              </a:extLst>
            </p:cNvPr>
            <p:cNvSpPr txBox="1"/>
            <p:nvPr/>
          </p:nvSpPr>
          <p:spPr>
            <a:xfrm>
              <a:off x="2838164" y="6012934"/>
              <a:ext cx="333746" cy="369332"/>
            </a:xfrm>
            <a:prstGeom prst="rect">
              <a:avLst/>
            </a:prstGeom>
            <a:noFill/>
          </p:spPr>
          <p:txBody>
            <a:bodyPr wrap="none" rtlCol="0">
              <a:spAutoFit/>
            </a:bodyPr>
            <a:lstStyle/>
            <a:p>
              <a:pPr>
                <a:buNone/>
              </a:pPr>
              <a:r>
                <a:rPr lang="en-US" dirty="0"/>
                <a:t>t</a:t>
              </a:r>
              <a:r>
                <a:rPr lang="en-US" baseline="-25000" dirty="0"/>
                <a:t>0</a:t>
              </a:r>
            </a:p>
          </p:txBody>
        </p:sp>
        <p:sp>
          <p:nvSpPr>
            <p:cNvPr id="13" name="TextBox 12">
              <a:extLst>
                <a:ext uri="{FF2B5EF4-FFF2-40B4-BE49-F238E27FC236}">
                  <a16:creationId xmlns="" xmlns:a16="http://schemas.microsoft.com/office/drawing/2014/main" id="{CC2E2066-7D60-4E12-BC92-B4D8F182932F}"/>
                </a:ext>
              </a:extLst>
            </p:cNvPr>
            <p:cNvSpPr txBox="1"/>
            <p:nvPr/>
          </p:nvSpPr>
          <p:spPr>
            <a:xfrm>
              <a:off x="4381215" y="6012934"/>
              <a:ext cx="776175" cy="369332"/>
            </a:xfrm>
            <a:prstGeom prst="rect">
              <a:avLst/>
            </a:prstGeom>
            <a:noFill/>
          </p:spPr>
          <p:txBody>
            <a:bodyPr wrap="none" rtlCol="0">
              <a:spAutoFit/>
            </a:bodyPr>
            <a:lstStyle/>
            <a:p>
              <a:pPr>
                <a:buNone/>
              </a:pPr>
              <a:r>
                <a:rPr lang="en-US" dirty="0"/>
                <a:t>t</a:t>
              </a:r>
              <a:r>
                <a:rPr lang="en-US" baseline="-25000" dirty="0"/>
                <a:t>0</a:t>
              </a:r>
              <a:r>
                <a:rPr lang="en-US" dirty="0"/>
                <a:t> +1s</a:t>
              </a:r>
              <a:endParaRPr lang="en-US" baseline="-25000" dirty="0"/>
            </a:p>
          </p:txBody>
        </p:sp>
        <p:sp>
          <p:nvSpPr>
            <p:cNvPr id="14" name="TextBox 13">
              <a:extLst>
                <a:ext uri="{FF2B5EF4-FFF2-40B4-BE49-F238E27FC236}">
                  <a16:creationId xmlns="" xmlns:a16="http://schemas.microsoft.com/office/drawing/2014/main" id="{B8BDCA3B-955B-4160-90DE-5E9E76489155}"/>
                </a:ext>
              </a:extLst>
            </p:cNvPr>
            <p:cNvSpPr txBox="1"/>
            <p:nvPr/>
          </p:nvSpPr>
          <p:spPr>
            <a:xfrm>
              <a:off x="5989057" y="6018768"/>
              <a:ext cx="776175" cy="369332"/>
            </a:xfrm>
            <a:prstGeom prst="rect">
              <a:avLst/>
            </a:prstGeom>
            <a:noFill/>
          </p:spPr>
          <p:txBody>
            <a:bodyPr wrap="none" rtlCol="0">
              <a:spAutoFit/>
            </a:bodyPr>
            <a:lstStyle/>
            <a:p>
              <a:pPr>
                <a:buNone/>
              </a:pPr>
              <a:r>
                <a:rPr lang="en-US" dirty="0"/>
                <a:t>t</a:t>
              </a:r>
              <a:r>
                <a:rPr lang="en-US" baseline="-25000" dirty="0"/>
                <a:t>0</a:t>
              </a:r>
              <a:r>
                <a:rPr lang="en-US" dirty="0"/>
                <a:t> +2s</a:t>
              </a:r>
              <a:endParaRPr lang="en-US" baseline="-25000" dirty="0"/>
            </a:p>
          </p:txBody>
        </p:sp>
        <p:sp>
          <p:nvSpPr>
            <p:cNvPr id="16" name="TextBox 15">
              <a:extLst>
                <a:ext uri="{FF2B5EF4-FFF2-40B4-BE49-F238E27FC236}">
                  <a16:creationId xmlns="" xmlns:a16="http://schemas.microsoft.com/office/drawing/2014/main" id="{9C1EE906-BE9A-4AB2-98B9-6F246450455C}"/>
                </a:ext>
              </a:extLst>
            </p:cNvPr>
            <p:cNvSpPr txBox="1"/>
            <p:nvPr/>
          </p:nvSpPr>
          <p:spPr>
            <a:xfrm>
              <a:off x="7662143" y="6018768"/>
              <a:ext cx="776175" cy="369332"/>
            </a:xfrm>
            <a:prstGeom prst="rect">
              <a:avLst/>
            </a:prstGeom>
            <a:noFill/>
          </p:spPr>
          <p:txBody>
            <a:bodyPr wrap="none" rtlCol="0">
              <a:spAutoFit/>
            </a:bodyPr>
            <a:lstStyle/>
            <a:p>
              <a:pPr>
                <a:buNone/>
              </a:pPr>
              <a:r>
                <a:rPr lang="en-US" dirty="0"/>
                <a:t>t</a:t>
              </a:r>
              <a:r>
                <a:rPr lang="en-US" baseline="-25000" dirty="0"/>
                <a:t>0</a:t>
              </a:r>
              <a:r>
                <a:rPr lang="en-US" dirty="0"/>
                <a:t> +3s</a:t>
              </a:r>
              <a:endParaRPr lang="en-US" baseline="-25000" dirty="0"/>
            </a:p>
          </p:txBody>
        </p:sp>
      </p:grpSp>
    </p:spTree>
    <p:extLst>
      <p:ext uri="{BB962C8B-B14F-4D97-AF65-F5344CB8AC3E}">
        <p14:creationId xmlns:p14="http://schemas.microsoft.com/office/powerpoint/2010/main" val="4009049658"/>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thread execution – FINE grain view</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5483984" cy="1062342"/>
          </a:xfrm>
        </p:spPr>
        <p:txBody>
          <a:bodyPr/>
          <a:lstStyle/>
          <a:p>
            <a:pPr>
              <a:lnSpc>
                <a:spcPct val="150000"/>
              </a:lnSpc>
            </a:pPr>
            <a:r>
              <a:rPr lang="en-US" dirty="0"/>
              <a:t>Observing on a fine grain scale (milliseconds) it is possible to realize that the tasks share the processor as the RTOS switches among them the utilization of the CPU.</a:t>
            </a:r>
          </a:p>
        </p:txBody>
      </p:sp>
      <p:grpSp>
        <p:nvGrpSpPr>
          <p:cNvPr id="21" name="Group 20">
            <a:extLst>
              <a:ext uri="{FF2B5EF4-FFF2-40B4-BE49-F238E27FC236}">
                <a16:creationId xmlns="" xmlns:a16="http://schemas.microsoft.com/office/drawing/2014/main" id="{7E90A42B-DA7E-4DD9-A868-27401DB26176}"/>
              </a:ext>
            </a:extLst>
          </p:cNvPr>
          <p:cNvGrpSpPr/>
          <p:nvPr/>
        </p:nvGrpSpPr>
        <p:grpSpPr>
          <a:xfrm>
            <a:off x="5447928" y="2222543"/>
            <a:ext cx="6438359" cy="4025919"/>
            <a:chOff x="2838164" y="2362181"/>
            <a:chExt cx="6438359" cy="4025919"/>
          </a:xfrm>
        </p:grpSpPr>
        <p:grpSp>
          <p:nvGrpSpPr>
            <p:cNvPr id="22" name="Group 4">
              <a:extLst>
                <a:ext uri="{FF2B5EF4-FFF2-40B4-BE49-F238E27FC236}">
                  <a16:creationId xmlns="" xmlns:a16="http://schemas.microsoft.com/office/drawing/2014/main" id="{3F69CE1D-A2B8-4433-B453-4546B786B191}"/>
                </a:ext>
              </a:extLst>
            </p:cNvPr>
            <p:cNvGrpSpPr/>
            <p:nvPr/>
          </p:nvGrpSpPr>
          <p:grpSpPr>
            <a:xfrm>
              <a:off x="3083114" y="2362181"/>
              <a:ext cx="6096000" cy="3219494"/>
              <a:chOff x="1484243" y="1987823"/>
              <a:chExt cx="6096000" cy="3219494"/>
            </a:xfrm>
          </p:grpSpPr>
          <p:sp>
            <p:nvSpPr>
              <p:cNvPr id="33" name="Freeform 5">
                <a:extLst>
                  <a:ext uri="{FF2B5EF4-FFF2-40B4-BE49-F238E27FC236}">
                    <a16:creationId xmlns="" xmlns:a16="http://schemas.microsoft.com/office/drawing/2014/main" id="{2F370486-ED56-4F3D-A634-CCE274ABD4D4}"/>
                  </a:ext>
                </a:extLst>
              </p:cNvPr>
              <p:cNvSpPr/>
              <p:nvPr/>
            </p:nvSpPr>
            <p:spPr>
              <a:xfrm>
                <a:off x="1484243" y="1987823"/>
                <a:ext cx="6096000" cy="748719"/>
              </a:xfrm>
              <a:custGeom>
                <a:avLst/>
                <a:gdLst>
                  <a:gd name="connsiteX0" fmla="*/ 0 w 6096000"/>
                  <a:gd name="connsiteY0" fmla="*/ 74872 h 748719"/>
                  <a:gd name="connsiteX1" fmla="*/ 74872 w 6096000"/>
                  <a:gd name="connsiteY1" fmla="*/ 0 h 748719"/>
                  <a:gd name="connsiteX2" fmla="*/ 6021128 w 6096000"/>
                  <a:gd name="connsiteY2" fmla="*/ 0 h 748719"/>
                  <a:gd name="connsiteX3" fmla="*/ 6096000 w 6096000"/>
                  <a:gd name="connsiteY3" fmla="*/ 74872 h 748719"/>
                  <a:gd name="connsiteX4" fmla="*/ 6096000 w 6096000"/>
                  <a:gd name="connsiteY4" fmla="*/ 673847 h 748719"/>
                  <a:gd name="connsiteX5" fmla="*/ 6021128 w 6096000"/>
                  <a:gd name="connsiteY5" fmla="*/ 748719 h 748719"/>
                  <a:gd name="connsiteX6" fmla="*/ 74872 w 6096000"/>
                  <a:gd name="connsiteY6" fmla="*/ 748719 h 748719"/>
                  <a:gd name="connsiteX7" fmla="*/ 0 w 6096000"/>
                  <a:gd name="connsiteY7" fmla="*/ 673847 h 748719"/>
                  <a:gd name="connsiteX8" fmla="*/ 0 w 6096000"/>
                  <a:gd name="connsiteY8" fmla="*/ 74872 h 74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748719">
                    <a:moveTo>
                      <a:pt x="0" y="74872"/>
                    </a:moveTo>
                    <a:cubicBezTo>
                      <a:pt x="0" y="33521"/>
                      <a:pt x="33521" y="0"/>
                      <a:pt x="74872" y="0"/>
                    </a:cubicBezTo>
                    <a:lnTo>
                      <a:pt x="6021128" y="0"/>
                    </a:lnTo>
                    <a:cubicBezTo>
                      <a:pt x="6062479" y="0"/>
                      <a:pt x="6096000" y="33521"/>
                      <a:pt x="6096000" y="74872"/>
                    </a:cubicBezTo>
                    <a:lnTo>
                      <a:pt x="6096000" y="673847"/>
                    </a:lnTo>
                    <a:cubicBezTo>
                      <a:pt x="6096000" y="715198"/>
                      <a:pt x="6062479" y="748719"/>
                      <a:pt x="6021128" y="748719"/>
                    </a:cubicBezTo>
                    <a:lnTo>
                      <a:pt x="74872" y="748719"/>
                    </a:lnTo>
                    <a:cubicBezTo>
                      <a:pt x="33521" y="748719"/>
                      <a:pt x="0" y="715198"/>
                      <a:pt x="0" y="673847"/>
                    </a:cubicBezTo>
                    <a:lnTo>
                      <a:pt x="0" y="74872"/>
                    </a:lnTo>
                    <a:close/>
                  </a:path>
                </a:pathLst>
              </a:custGeom>
              <a:noFill/>
              <a:ln>
                <a:solidFill>
                  <a:schemeClr val="accent1">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611" tIns="129540" rIns="129541" bIns="129540" numCol="1" spcCol="1270" anchor="ctr" anchorCtr="0">
                <a:noAutofit/>
              </a:bodyPr>
              <a:lstStyle/>
              <a:p>
                <a:pPr defTabSz="1511300">
                  <a:lnSpc>
                    <a:spcPct val="90000"/>
                  </a:lnSpc>
                  <a:spcBef>
                    <a:spcPct val="0"/>
                  </a:spcBef>
                  <a:spcAft>
                    <a:spcPct val="35000"/>
                  </a:spcAft>
                </a:pPr>
                <a:endParaRPr lang="en-US" sz="3400" dirty="0"/>
              </a:p>
            </p:txBody>
          </p:sp>
          <p:sp>
            <p:nvSpPr>
              <p:cNvPr id="34" name="Rounded Rectangle 6">
                <a:extLst>
                  <a:ext uri="{FF2B5EF4-FFF2-40B4-BE49-F238E27FC236}">
                    <a16:creationId xmlns="" xmlns:a16="http://schemas.microsoft.com/office/drawing/2014/main" id="{D30169C9-DFBB-44AA-88D9-7A1F6D50A181}"/>
                  </a:ext>
                </a:extLst>
              </p:cNvPr>
              <p:cNvSpPr/>
              <p:nvPr/>
            </p:nvSpPr>
            <p:spPr>
              <a:xfrm>
                <a:off x="1559114" y="2062694"/>
                <a:ext cx="1219200" cy="598975"/>
              </a:xfrm>
              <a:prstGeom prst="roundRect">
                <a:avLst>
                  <a:gd name="adj" fmla="val 10000"/>
                </a:avLst>
              </a:prstGeom>
              <a:solidFill>
                <a:schemeClr val="tx2">
                  <a:lumMod val="60000"/>
                  <a:lumOff val="4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5" name="Freeform 7">
                <a:extLst>
                  <a:ext uri="{FF2B5EF4-FFF2-40B4-BE49-F238E27FC236}">
                    <a16:creationId xmlns="" xmlns:a16="http://schemas.microsoft.com/office/drawing/2014/main" id="{1966C7C5-A922-46AC-9B51-D576EE7FD648}"/>
                  </a:ext>
                </a:extLst>
              </p:cNvPr>
              <p:cNvSpPr/>
              <p:nvPr/>
            </p:nvSpPr>
            <p:spPr>
              <a:xfrm>
                <a:off x="1484243" y="2811414"/>
                <a:ext cx="6096000" cy="748719"/>
              </a:xfrm>
              <a:custGeom>
                <a:avLst/>
                <a:gdLst>
                  <a:gd name="connsiteX0" fmla="*/ 0 w 6096000"/>
                  <a:gd name="connsiteY0" fmla="*/ 74872 h 748719"/>
                  <a:gd name="connsiteX1" fmla="*/ 74872 w 6096000"/>
                  <a:gd name="connsiteY1" fmla="*/ 0 h 748719"/>
                  <a:gd name="connsiteX2" fmla="*/ 6021128 w 6096000"/>
                  <a:gd name="connsiteY2" fmla="*/ 0 h 748719"/>
                  <a:gd name="connsiteX3" fmla="*/ 6096000 w 6096000"/>
                  <a:gd name="connsiteY3" fmla="*/ 74872 h 748719"/>
                  <a:gd name="connsiteX4" fmla="*/ 6096000 w 6096000"/>
                  <a:gd name="connsiteY4" fmla="*/ 673847 h 748719"/>
                  <a:gd name="connsiteX5" fmla="*/ 6021128 w 6096000"/>
                  <a:gd name="connsiteY5" fmla="*/ 748719 h 748719"/>
                  <a:gd name="connsiteX6" fmla="*/ 74872 w 6096000"/>
                  <a:gd name="connsiteY6" fmla="*/ 748719 h 748719"/>
                  <a:gd name="connsiteX7" fmla="*/ 0 w 6096000"/>
                  <a:gd name="connsiteY7" fmla="*/ 673847 h 748719"/>
                  <a:gd name="connsiteX8" fmla="*/ 0 w 6096000"/>
                  <a:gd name="connsiteY8" fmla="*/ 74872 h 74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748719">
                    <a:moveTo>
                      <a:pt x="0" y="74872"/>
                    </a:moveTo>
                    <a:cubicBezTo>
                      <a:pt x="0" y="33521"/>
                      <a:pt x="33521" y="0"/>
                      <a:pt x="74872" y="0"/>
                    </a:cubicBezTo>
                    <a:lnTo>
                      <a:pt x="6021128" y="0"/>
                    </a:lnTo>
                    <a:cubicBezTo>
                      <a:pt x="6062479" y="0"/>
                      <a:pt x="6096000" y="33521"/>
                      <a:pt x="6096000" y="74872"/>
                    </a:cubicBezTo>
                    <a:lnTo>
                      <a:pt x="6096000" y="673847"/>
                    </a:lnTo>
                    <a:cubicBezTo>
                      <a:pt x="6096000" y="715198"/>
                      <a:pt x="6062479" y="748719"/>
                      <a:pt x="6021128" y="748719"/>
                    </a:cubicBezTo>
                    <a:lnTo>
                      <a:pt x="74872" y="748719"/>
                    </a:lnTo>
                    <a:cubicBezTo>
                      <a:pt x="33521" y="748719"/>
                      <a:pt x="0" y="715198"/>
                      <a:pt x="0" y="673847"/>
                    </a:cubicBezTo>
                    <a:lnTo>
                      <a:pt x="0" y="74872"/>
                    </a:lnTo>
                    <a:close/>
                  </a:path>
                </a:pathLst>
              </a:custGeom>
              <a:noFill/>
              <a:ln>
                <a:solidFill>
                  <a:schemeClr val="accent1">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611" tIns="129540" rIns="129541" bIns="129540" numCol="1" spcCol="1270" anchor="ctr" anchorCtr="0">
                <a:noAutofit/>
              </a:bodyPr>
              <a:lstStyle/>
              <a:p>
                <a:pPr defTabSz="1511300">
                  <a:lnSpc>
                    <a:spcPct val="90000"/>
                  </a:lnSpc>
                  <a:spcBef>
                    <a:spcPct val="0"/>
                  </a:spcBef>
                  <a:spcAft>
                    <a:spcPct val="35000"/>
                  </a:spcAft>
                </a:pPr>
                <a:endParaRPr lang="en-US" sz="3400" dirty="0"/>
              </a:p>
            </p:txBody>
          </p:sp>
          <p:sp>
            <p:nvSpPr>
              <p:cNvPr id="36" name="Rounded Rectangle 8">
                <a:extLst>
                  <a:ext uri="{FF2B5EF4-FFF2-40B4-BE49-F238E27FC236}">
                    <a16:creationId xmlns="" xmlns:a16="http://schemas.microsoft.com/office/drawing/2014/main" id="{E82E4F94-A7AE-4B7E-8306-BE495EF8EB4F}"/>
                  </a:ext>
                </a:extLst>
              </p:cNvPr>
              <p:cNvSpPr/>
              <p:nvPr/>
            </p:nvSpPr>
            <p:spPr>
              <a:xfrm>
                <a:off x="2871079" y="2886285"/>
                <a:ext cx="1219200" cy="598975"/>
              </a:xfrm>
              <a:prstGeom prst="roundRect">
                <a:avLst>
                  <a:gd name="adj" fmla="val 10000"/>
                </a:avLst>
              </a:prstGeom>
              <a:solidFill>
                <a:schemeClr val="accent3">
                  <a:lumMod val="7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7" name="Freeform 9">
                <a:extLst>
                  <a:ext uri="{FF2B5EF4-FFF2-40B4-BE49-F238E27FC236}">
                    <a16:creationId xmlns="" xmlns:a16="http://schemas.microsoft.com/office/drawing/2014/main" id="{58327A88-66A1-4940-A8B8-25242A8E8266}"/>
                  </a:ext>
                </a:extLst>
              </p:cNvPr>
              <p:cNvSpPr/>
              <p:nvPr/>
            </p:nvSpPr>
            <p:spPr>
              <a:xfrm>
                <a:off x="1484243" y="3635006"/>
                <a:ext cx="6096000" cy="748719"/>
              </a:xfrm>
              <a:custGeom>
                <a:avLst/>
                <a:gdLst>
                  <a:gd name="connsiteX0" fmla="*/ 0 w 6096000"/>
                  <a:gd name="connsiteY0" fmla="*/ 74872 h 748719"/>
                  <a:gd name="connsiteX1" fmla="*/ 74872 w 6096000"/>
                  <a:gd name="connsiteY1" fmla="*/ 0 h 748719"/>
                  <a:gd name="connsiteX2" fmla="*/ 6021128 w 6096000"/>
                  <a:gd name="connsiteY2" fmla="*/ 0 h 748719"/>
                  <a:gd name="connsiteX3" fmla="*/ 6096000 w 6096000"/>
                  <a:gd name="connsiteY3" fmla="*/ 74872 h 748719"/>
                  <a:gd name="connsiteX4" fmla="*/ 6096000 w 6096000"/>
                  <a:gd name="connsiteY4" fmla="*/ 673847 h 748719"/>
                  <a:gd name="connsiteX5" fmla="*/ 6021128 w 6096000"/>
                  <a:gd name="connsiteY5" fmla="*/ 748719 h 748719"/>
                  <a:gd name="connsiteX6" fmla="*/ 74872 w 6096000"/>
                  <a:gd name="connsiteY6" fmla="*/ 748719 h 748719"/>
                  <a:gd name="connsiteX7" fmla="*/ 0 w 6096000"/>
                  <a:gd name="connsiteY7" fmla="*/ 673847 h 748719"/>
                  <a:gd name="connsiteX8" fmla="*/ 0 w 6096000"/>
                  <a:gd name="connsiteY8" fmla="*/ 74872 h 74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748719">
                    <a:moveTo>
                      <a:pt x="0" y="74872"/>
                    </a:moveTo>
                    <a:cubicBezTo>
                      <a:pt x="0" y="33521"/>
                      <a:pt x="33521" y="0"/>
                      <a:pt x="74872" y="0"/>
                    </a:cubicBezTo>
                    <a:lnTo>
                      <a:pt x="6021128" y="0"/>
                    </a:lnTo>
                    <a:cubicBezTo>
                      <a:pt x="6062479" y="0"/>
                      <a:pt x="6096000" y="33521"/>
                      <a:pt x="6096000" y="74872"/>
                    </a:cubicBezTo>
                    <a:lnTo>
                      <a:pt x="6096000" y="673847"/>
                    </a:lnTo>
                    <a:cubicBezTo>
                      <a:pt x="6096000" y="715198"/>
                      <a:pt x="6062479" y="748719"/>
                      <a:pt x="6021128" y="748719"/>
                    </a:cubicBezTo>
                    <a:lnTo>
                      <a:pt x="74872" y="748719"/>
                    </a:lnTo>
                    <a:cubicBezTo>
                      <a:pt x="33521" y="748719"/>
                      <a:pt x="0" y="715198"/>
                      <a:pt x="0" y="673847"/>
                    </a:cubicBezTo>
                    <a:lnTo>
                      <a:pt x="0" y="74872"/>
                    </a:lnTo>
                    <a:close/>
                  </a:path>
                </a:pathLst>
              </a:custGeom>
              <a:noFill/>
              <a:ln>
                <a:solidFill>
                  <a:schemeClr val="accent1">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611" tIns="129540" rIns="129541" bIns="129540" numCol="1" spcCol="1270" anchor="ctr" anchorCtr="0">
                <a:noAutofit/>
              </a:bodyPr>
              <a:lstStyle/>
              <a:p>
                <a:pPr defTabSz="1511300">
                  <a:lnSpc>
                    <a:spcPct val="90000"/>
                  </a:lnSpc>
                  <a:spcBef>
                    <a:spcPct val="0"/>
                  </a:spcBef>
                  <a:spcAft>
                    <a:spcPct val="35000"/>
                  </a:spcAft>
                </a:pPr>
                <a:endParaRPr lang="en-US" sz="3400" dirty="0"/>
              </a:p>
            </p:txBody>
          </p:sp>
          <p:sp>
            <p:nvSpPr>
              <p:cNvPr id="38" name="Rounded Rectangle 10">
                <a:extLst>
                  <a:ext uri="{FF2B5EF4-FFF2-40B4-BE49-F238E27FC236}">
                    <a16:creationId xmlns="" xmlns:a16="http://schemas.microsoft.com/office/drawing/2014/main" id="{099CA77A-DCBA-4EB6-B495-502959B4ED1A}"/>
                  </a:ext>
                </a:extLst>
              </p:cNvPr>
              <p:cNvSpPr/>
              <p:nvPr/>
            </p:nvSpPr>
            <p:spPr>
              <a:xfrm>
                <a:off x="5408871" y="3709877"/>
                <a:ext cx="1219200" cy="598975"/>
              </a:xfrm>
              <a:prstGeom prst="roundRect">
                <a:avLst>
                  <a:gd name="adj" fmla="val 10000"/>
                </a:avLst>
              </a:prstGeom>
              <a:solidFill>
                <a:srgbClr val="FFC000"/>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9" name="Freeform 11">
                <a:extLst>
                  <a:ext uri="{FF2B5EF4-FFF2-40B4-BE49-F238E27FC236}">
                    <a16:creationId xmlns="" xmlns:a16="http://schemas.microsoft.com/office/drawing/2014/main" id="{0E02E6A8-FD95-495F-8E00-2552AE7A0859}"/>
                  </a:ext>
                </a:extLst>
              </p:cNvPr>
              <p:cNvSpPr/>
              <p:nvPr/>
            </p:nvSpPr>
            <p:spPr>
              <a:xfrm>
                <a:off x="1484243" y="4458598"/>
                <a:ext cx="6096000" cy="748719"/>
              </a:xfrm>
              <a:custGeom>
                <a:avLst/>
                <a:gdLst>
                  <a:gd name="connsiteX0" fmla="*/ 0 w 6096000"/>
                  <a:gd name="connsiteY0" fmla="*/ 74872 h 748719"/>
                  <a:gd name="connsiteX1" fmla="*/ 74872 w 6096000"/>
                  <a:gd name="connsiteY1" fmla="*/ 0 h 748719"/>
                  <a:gd name="connsiteX2" fmla="*/ 6021128 w 6096000"/>
                  <a:gd name="connsiteY2" fmla="*/ 0 h 748719"/>
                  <a:gd name="connsiteX3" fmla="*/ 6096000 w 6096000"/>
                  <a:gd name="connsiteY3" fmla="*/ 74872 h 748719"/>
                  <a:gd name="connsiteX4" fmla="*/ 6096000 w 6096000"/>
                  <a:gd name="connsiteY4" fmla="*/ 673847 h 748719"/>
                  <a:gd name="connsiteX5" fmla="*/ 6021128 w 6096000"/>
                  <a:gd name="connsiteY5" fmla="*/ 748719 h 748719"/>
                  <a:gd name="connsiteX6" fmla="*/ 74872 w 6096000"/>
                  <a:gd name="connsiteY6" fmla="*/ 748719 h 748719"/>
                  <a:gd name="connsiteX7" fmla="*/ 0 w 6096000"/>
                  <a:gd name="connsiteY7" fmla="*/ 673847 h 748719"/>
                  <a:gd name="connsiteX8" fmla="*/ 0 w 6096000"/>
                  <a:gd name="connsiteY8" fmla="*/ 74872 h 74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748719">
                    <a:moveTo>
                      <a:pt x="0" y="74872"/>
                    </a:moveTo>
                    <a:cubicBezTo>
                      <a:pt x="0" y="33521"/>
                      <a:pt x="33521" y="0"/>
                      <a:pt x="74872" y="0"/>
                    </a:cubicBezTo>
                    <a:lnTo>
                      <a:pt x="6021128" y="0"/>
                    </a:lnTo>
                    <a:cubicBezTo>
                      <a:pt x="6062479" y="0"/>
                      <a:pt x="6096000" y="33521"/>
                      <a:pt x="6096000" y="74872"/>
                    </a:cubicBezTo>
                    <a:lnTo>
                      <a:pt x="6096000" y="673847"/>
                    </a:lnTo>
                    <a:cubicBezTo>
                      <a:pt x="6096000" y="715198"/>
                      <a:pt x="6062479" y="748719"/>
                      <a:pt x="6021128" y="748719"/>
                    </a:cubicBezTo>
                    <a:lnTo>
                      <a:pt x="74872" y="748719"/>
                    </a:lnTo>
                    <a:cubicBezTo>
                      <a:pt x="33521" y="748719"/>
                      <a:pt x="0" y="715198"/>
                      <a:pt x="0" y="673847"/>
                    </a:cubicBezTo>
                    <a:lnTo>
                      <a:pt x="0" y="74872"/>
                    </a:lnTo>
                    <a:close/>
                  </a:path>
                </a:pathLst>
              </a:custGeom>
              <a:noFill/>
              <a:ln>
                <a:solidFill>
                  <a:schemeClr val="accent1">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611" tIns="129540" rIns="129541" bIns="129540" numCol="1" spcCol="1270" anchor="ctr" anchorCtr="0">
                <a:noAutofit/>
              </a:bodyPr>
              <a:lstStyle/>
              <a:p>
                <a:pPr defTabSz="1511300">
                  <a:lnSpc>
                    <a:spcPct val="90000"/>
                  </a:lnSpc>
                  <a:spcBef>
                    <a:spcPct val="0"/>
                  </a:spcBef>
                  <a:spcAft>
                    <a:spcPct val="35000"/>
                  </a:spcAft>
                </a:pPr>
                <a:endParaRPr lang="en-US" sz="3400" dirty="0"/>
              </a:p>
            </p:txBody>
          </p:sp>
          <p:sp>
            <p:nvSpPr>
              <p:cNvPr id="40" name="Rounded Rectangle 12">
                <a:extLst>
                  <a:ext uri="{FF2B5EF4-FFF2-40B4-BE49-F238E27FC236}">
                    <a16:creationId xmlns="" xmlns:a16="http://schemas.microsoft.com/office/drawing/2014/main" id="{F2518761-8941-459D-BBE6-2CB524650217}"/>
                  </a:ext>
                </a:extLst>
              </p:cNvPr>
              <p:cNvSpPr/>
              <p:nvPr/>
            </p:nvSpPr>
            <p:spPr>
              <a:xfrm>
                <a:off x="6793722" y="4524070"/>
                <a:ext cx="609600" cy="598975"/>
              </a:xfrm>
              <a:prstGeom prst="roundRect">
                <a:avLst>
                  <a:gd name="adj" fmla="val 10000"/>
                </a:avLst>
              </a:prstGeom>
              <a:solidFill>
                <a:srgbClr val="FFFF00"/>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23" name="Rounded Rectangle 13">
              <a:extLst>
                <a:ext uri="{FF2B5EF4-FFF2-40B4-BE49-F238E27FC236}">
                  <a16:creationId xmlns="" xmlns:a16="http://schemas.microsoft.com/office/drawing/2014/main" id="{C28DC409-9CB4-47ED-9E11-FA57EF36F60D}"/>
                </a:ext>
              </a:extLst>
            </p:cNvPr>
            <p:cNvSpPr/>
            <p:nvPr/>
          </p:nvSpPr>
          <p:spPr>
            <a:xfrm>
              <a:off x="5788542" y="2437052"/>
              <a:ext cx="1219200" cy="598975"/>
            </a:xfrm>
            <a:prstGeom prst="roundRect">
              <a:avLst>
                <a:gd name="adj" fmla="val 10000"/>
              </a:avLst>
            </a:prstGeom>
            <a:solidFill>
              <a:schemeClr val="tx2">
                <a:lumMod val="60000"/>
                <a:lumOff val="4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cxnSp>
          <p:nvCxnSpPr>
            <p:cNvPr id="24" name="Straight Arrow Connector 23">
              <a:extLst>
                <a:ext uri="{FF2B5EF4-FFF2-40B4-BE49-F238E27FC236}">
                  <a16:creationId xmlns="" xmlns:a16="http://schemas.microsoft.com/office/drawing/2014/main" id="{DBA50E67-2060-4D1C-AD15-05CDC9E08ACD}"/>
                </a:ext>
              </a:extLst>
            </p:cNvPr>
            <p:cNvCxnSpPr/>
            <p:nvPr/>
          </p:nvCxnSpPr>
          <p:spPr>
            <a:xfrm flipV="1">
              <a:off x="3008244" y="5830957"/>
              <a:ext cx="6268279" cy="13252"/>
            </a:xfrm>
            <a:prstGeom prst="straightConnector1">
              <a:avLst/>
            </a:prstGeom>
            <a:ln w="22225" cmpd="sng">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72A5AEA6-9BDA-46A6-A56D-0035921B311E}"/>
                </a:ext>
              </a:extLst>
            </p:cNvPr>
            <p:cNvCxnSpPr/>
            <p:nvPr/>
          </p:nvCxnSpPr>
          <p:spPr>
            <a:xfrm>
              <a:off x="3008243" y="5734050"/>
              <a:ext cx="0" cy="234950"/>
            </a:xfrm>
            <a:prstGeom prst="line">
              <a:avLst/>
            </a:prstGeom>
            <a:ln w="22225" cmpd="sng">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DA775152-635C-4F02-8076-B977376DFBA3}"/>
                </a:ext>
              </a:extLst>
            </p:cNvPr>
            <p:cNvCxnSpPr/>
            <p:nvPr/>
          </p:nvCxnSpPr>
          <p:spPr>
            <a:xfrm>
              <a:off x="4671943" y="5734050"/>
              <a:ext cx="0" cy="234950"/>
            </a:xfrm>
            <a:prstGeom prst="line">
              <a:avLst/>
            </a:prstGeom>
            <a:ln w="22225" cmpd="sng">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40AE8CBB-D29E-498B-9F10-98229A149624}"/>
                </a:ext>
              </a:extLst>
            </p:cNvPr>
            <p:cNvCxnSpPr/>
            <p:nvPr/>
          </p:nvCxnSpPr>
          <p:spPr>
            <a:xfrm>
              <a:off x="6346686" y="5726734"/>
              <a:ext cx="0" cy="234950"/>
            </a:xfrm>
            <a:prstGeom prst="line">
              <a:avLst/>
            </a:prstGeom>
            <a:ln w="22225" cmpd="sng">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68386FB7-9400-42AA-83ED-FF4D2246F865}"/>
                </a:ext>
              </a:extLst>
            </p:cNvPr>
            <p:cNvCxnSpPr/>
            <p:nvPr/>
          </p:nvCxnSpPr>
          <p:spPr>
            <a:xfrm>
              <a:off x="8019772" y="5713482"/>
              <a:ext cx="0" cy="234950"/>
            </a:xfrm>
            <a:prstGeom prst="line">
              <a:avLst/>
            </a:prstGeom>
            <a:ln w="22225" cmpd="sng">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 xmlns:a16="http://schemas.microsoft.com/office/drawing/2014/main" id="{57A2AED3-AB0A-4BCA-80C2-73DAF3A8A081}"/>
                </a:ext>
              </a:extLst>
            </p:cNvPr>
            <p:cNvSpPr txBox="1"/>
            <p:nvPr/>
          </p:nvSpPr>
          <p:spPr>
            <a:xfrm>
              <a:off x="2838164" y="6012934"/>
              <a:ext cx="333746" cy="369332"/>
            </a:xfrm>
            <a:prstGeom prst="rect">
              <a:avLst/>
            </a:prstGeom>
            <a:noFill/>
          </p:spPr>
          <p:txBody>
            <a:bodyPr wrap="none" rtlCol="0">
              <a:spAutoFit/>
            </a:bodyPr>
            <a:lstStyle/>
            <a:p>
              <a:pPr>
                <a:buNone/>
              </a:pPr>
              <a:r>
                <a:rPr lang="en-US" dirty="0"/>
                <a:t>t</a:t>
              </a:r>
              <a:r>
                <a:rPr lang="en-US" baseline="-25000" dirty="0"/>
                <a:t>0</a:t>
              </a:r>
            </a:p>
          </p:txBody>
        </p:sp>
        <p:sp>
          <p:nvSpPr>
            <p:cNvPr id="30" name="TextBox 29">
              <a:extLst>
                <a:ext uri="{FF2B5EF4-FFF2-40B4-BE49-F238E27FC236}">
                  <a16:creationId xmlns="" xmlns:a16="http://schemas.microsoft.com/office/drawing/2014/main" id="{16D6EA12-7E7D-414D-99E2-763FC9774F6C}"/>
                </a:ext>
              </a:extLst>
            </p:cNvPr>
            <p:cNvSpPr txBox="1"/>
            <p:nvPr/>
          </p:nvSpPr>
          <p:spPr>
            <a:xfrm>
              <a:off x="4381215" y="6012934"/>
              <a:ext cx="968535" cy="369332"/>
            </a:xfrm>
            <a:prstGeom prst="rect">
              <a:avLst/>
            </a:prstGeom>
            <a:noFill/>
          </p:spPr>
          <p:txBody>
            <a:bodyPr wrap="none" rtlCol="0">
              <a:spAutoFit/>
            </a:bodyPr>
            <a:lstStyle/>
            <a:p>
              <a:pPr>
                <a:buNone/>
              </a:pPr>
              <a:r>
                <a:rPr lang="en-US" dirty="0"/>
                <a:t>t</a:t>
              </a:r>
              <a:r>
                <a:rPr lang="en-US" baseline="-25000" dirty="0"/>
                <a:t>0</a:t>
              </a:r>
              <a:r>
                <a:rPr lang="en-US" dirty="0"/>
                <a:t> +1ms</a:t>
              </a:r>
              <a:endParaRPr lang="en-US" baseline="-25000" dirty="0"/>
            </a:p>
          </p:txBody>
        </p:sp>
        <p:sp>
          <p:nvSpPr>
            <p:cNvPr id="31" name="TextBox 30">
              <a:extLst>
                <a:ext uri="{FF2B5EF4-FFF2-40B4-BE49-F238E27FC236}">
                  <a16:creationId xmlns="" xmlns:a16="http://schemas.microsoft.com/office/drawing/2014/main" id="{401C11A1-041C-4425-88A4-D27F603A61C6}"/>
                </a:ext>
              </a:extLst>
            </p:cNvPr>
            <p:cNvSpPr txBox="1"/>
            <p:nvPr/>
          </p:nvSpPr>
          <p:spPr>
            <a:xfrm>
              <a:off x="5989057" y="6018768"/>
              <a:ext cx="968535" cy="369332"/>
            </a:xfrm>
            <a:prstGeom prst="rect">
              <a:avLst/>
            </a:prstGeom>
            <a:noFill/>
          </p:spPr>
          <p:txBody>
            <a:bodyPr wrap="none" rtlCol="0">
              <a:spAutoFit/>
            </a:bodyPr>
            <a:lstStyle/>
            <a:p>
              <a:pPr>
                <a:buNone/>
              </a:pPr>
              <a:r>
                <a:rPr lang="en-US" dirty="0"/>
                <a:t>t</a:t>
              </a:r>
              <a:r>
                <a:rPr lang="en-US" baseline="-25000" dirty="0"/>
                <a:t>0</a:t>
              </a:r>
              <a:r>
                <a:rPr lang="en-US" dirty="0"/>
                <a:t> +2ms</a:t>
              </a:r>
              <a:endParaRPr lang="en-US" baseline="-25000" dirty="0"/>
            </a:p>
          </p:txBody>
        </p:sp>
        <p:sp>
          <p:nvSpPr>
            <p:cNvPr id="32" name="TextBox 31">
              <a:extLst>
                <a:ext uri="{FF2B5EF4-FFF2-40B4-BE49-F238E27FC236}">
                  <a16:creationId xmlns="" xmlns:a16="http://schemas.microsoft.com/office/drawing/2014/main" id="{FB419B56-6A48-44EC-A4F4-C1FBCE7216AD}"/>
                </a:ext>
              </a:extLst>
            </p:cNvPr>
            <p:cNvSpPr txBox="1"/>
            <p:nvPr/>
          </p:nvSpPr>
          <p:spPr>
            <a:xfrm>
              <a:off x="7662143" y="6018768"/>
              <a:ext cx="968535" cy="369332"/>
            </a:xfrm>
            <a:prstGeom prst="rect">
              <a:avLst/>
            </a:prstGeom>
            <a:noFill/>
          </p:spPr>
          <p:txBody>
            <a:bodyPr wrap="none" rtlCol="0">
              <a:spAutoFit/>
            </a:bodyPr>
            <a:lstStyle/>
            <a:p>
              <a:pPr>
                <a:buNone/>
              </a:pPr>
              <a:r>
                <a:rPr lang="en-US" dirty="0"/>
                <a:t>t</a:t>
              </a:r>
              <a:r>
                <a:rPr lang="en-US" baseline="-25000" dirty="0"/>
                <a:t>0</a:t>
              </a:r>
              <a:r>
                <a:rPr lang="en-US" dirty="0"/>
                <a:t> +3ms</a:t>
              </a:r>
              <a:endParaRPr lang="en-US" baseline="-25000" dirty="0"/>
            </a:p>
          </p:txBody>
        </p:sp>
      </p:grpSp>
    </p:spTree>
    <p:extLst>
      <p:ext uri="{BB962C8B-B14F-4D97-AF65-F5344CB8AC3E}">
        <p14:creationId xmlns:p14="http://schemas.microsoft.com/office/powerpoint/2010/main" val="179021092"/>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task states</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4403864" cy="2847446"/>
          </a:xfrm>
        </p:spPr>
        <p:txBody>
          <a:bodyPr/>
          <a:lstStyle/>
          <a:p>
            <a:pPr>
              <a:lnSpc>
                <a:spcPct val="150000"/>
              </a:lnSpc>
            </a:pPr>
            <a:r>
              <a:rPr lang="en-US" dirty="0"/>
              <a:t>A typical state diagram of a task in a multithreaded environment:</a:t>
            </a:r>
          </a:p>
          <a:p>
            <a:pPr lvl="1">
              <a:lnSpc>
                <a:spcPct val="150000"/>
              </a:lnSpc>
            </a:pPr>
            <a:r>
              <a:rPr lang="en-US" b="1" dirty="0"/>
              <a:t>Ready: </a:t>
            </a:r>
            <a:r>
              <a:rPr lang="en-US" dirty="0"/>
              <a:t>tasks that is willing to use the processor and is expected to be scheduled.</a:t>
            </a:r>
          </a:p>
          <a:p>
            <a:pPr lvl="1">
              <a:lnSpc>
                <a:spcPct val="150000"/>
              </a:lnSpc>
            </a:pPr>
            <a:r>
              <a:rPr lang="en-US" b="1" dirty="0"/>
              <a:t>Running:</a:t>
            </a:r>
            <a:r>
              <a:rPr lang="en-US" dirty="0"/>
              <a:t> the state of the task that is using the processor.</a:t>
            </a:r>
          </a:p>
          <a:p>
            <a:pPr lvl="1">
              <a:lnSpc>
                <a:spcPct val="150000"/>
              </a:lnSpc>
            </a:pPr>
            <a:r>
              <a:rPr lang="en-US" b="1" dirty="0"/>
              <a:t>Waiting: </a:t>
            </a:r>
            <a:r>
              <a:rPr lang="en-US" dirty="0"/>
              <a:t>tasks whose execution is blocked due </a:t>
            </a:r>
            <a:r>
              <a:rPr lang="en-US" dirty="0" err="1"/>
              <a:t>due</a:t>
            </a:r>
            <a:r>
              <a:rPr lang="en-US" dirty="0"/>
              <a:t> to time, synchronization or communication.</a:t>
            </a:r>
          </a:p>
        </p:txBody>
      </p:sp>
      <p:pic>
        <p:nvPicPr>
          <p:cNvPr id="41" name="Picture 40">
            <a:extLst>
              <a:ext uri="{FF2B5EF4-FFF2-40B4-BE49-F238E27FC236}">
                <a16:creationId xmlns="" xmlns:a16="http://schemas.microsoft.com/office/drawing/2014/main" id="{576976FE-7E77-4838-8AF5-1A6F2667D09E}"/>
              </a:ext>
            </a:extLst>
          </p:cNvPr>
          <p:cNvPicPr>
            <a:picLocks noChangeAspect="1"/>
          </p:cNvPicPr>
          <p:nvPr/>
        </p:nvPicPr>
        <p:blipFill rotWithShape="1">
          <a:blip r:embed="rId3" cstate="print"/>
          <a:srcRect l="5226" t="3172" r="8091" b="5907"/>
          <a:stretch/>
        </p:blipFill>
        <p:spPr>
          <a:xfrm>
            <a:off x="5127245" y="1268760"/>
            <a:ext cx="6588732" cy="4823791"/>
          </a:xfrm>
          <a:prstGeom prst="rect">
            <a:avLst/>
          </a:prstGeom>
        </p:spPr>
      </p:pic>
    </p:spTree>
    <p:extLst>
      <p:ext uri="{BB962C8B-B14F-4D97-AF65-F5344CB8AC3E}">
        <p14:creationId xmlns:p14="http://schemas.microsoft.com/office/powerpoint/2010/main" val="1859215824"/>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166340"/>
            <a:ext cx="10308521" cy="886397"/>
          </a:xfrm>
        </p:spPr>
        <p:txBody>
          <a:bodyPr/>
          <a:lstStyle/>
          <a:p>
            <a:r>
              <a:rPr lang="en-US" dirty="0"/>
              <a:t>CMSIS (Cortex Microcontroller Software Interface Standard)</a:t>
            </a:r>
          </a:p>
        </p:txBody>
      </p:sp>
      <p:pic>
        <p:nvPicPr>
          <p:cNvPr id="7" name="Picture 2" descr="CMSISv4 block diagram">
            <a:extLst>
              <a:ext uri="{FF2B5EF4-FFF2-40B4-BE49-F238E27FC236}">
                <a16:creationId xmlns="" xmlns:a16="http://schemas.microsoft.com/office/drawing/2014/main" id="{F63E8BD5-A44E-4CFF-A64A-3DC12D7B9F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9936" y="1556792"/>
            <a:ext cx="5771055" cy="441678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5">
            <a:extLst>
              <a:ext uri="{FF2B5EF4-FFF2-40B4-BE49-F238E27FC236}">
                <a16:creationId xmlns="" xmlns:a16="http://schemas.microsoft.com/office/drawing/2014/main" id="{91512ACB-E733-425A-9E75-1511567511C1}"/>
              </a:ext>
            </a:extLst>
          </p:cNvPr>
          <p:cNvSpPr txBox="1">
            <a:spLocks/>
          </p:cNvSpPr>
          <p:nvPr/>
        </p:nvSpPr>
        <p:spPr>
          <a:xfrm>
            <a:off x="996278" y="1556792"/>
            <a:ext cx="8229600" cy="4525963"/>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65000"/>
                    <a:lumOff val="35000"/>
                  </a:schemeClr>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v 1.0 (2008)</a:t>
            </a:r>
          </a:p>
          <a:p>
            <a:pPr lvl="1"/>
            <a:r>
              <a:rPr lang="en-US" dirty="0"/>
              <a:t>Drivers API</a:t>
            </a:r>
          </a:p>
          <a:p>
            <a:r>
              <a:rPr lang="en-US" dirty="0"/>
              <a:t>v 2.0</a:t>
            </a:r>
          </a:p>
          <a:p>
            <a:pPr lvl="1"/>
            <a:r>
              <a:rPr lang="en-US" dirty="0"/>
              <a:t>DSP Lib</a:t>
            </a:r>
          </a:p>
          <a:p>
            <a:r>
              <a:rPr lang="en-US" dirty="0"/>
              <a:t>v 3.0 (2012)</a:t>
            </a:r>
          </a:p>
          <a:p>
            <a:pPr lvl="1"/>
            <a:r>
              <a:rPr lang="en-US" dirty="0"/>
              <a:t>API RTOS</a:t>
            </a:r>
          </a:p>
          <a:p>
            <a:pPr lvl="1"/>
            <a:r>
              <a:rPr lang="en-US" dirty="0"/>
              <a:t>DAP (Debug)</a:t>
            </a:r>
          </a:p>
          <a:p>
            <a:r>
              <a:rPr lang="en-US" dirty="0"/>
              <a:t>V 4.0 (2014)</a:t>
            </a:r>
          </a:p>
          <a:p>
            <a:pPr lvl="1"/>
            <a:r>
              <a:rPr lang="en-US" dirty="0"/>
              <a:t>CMSIS-Driver</a:t>
            </a:r>
          </a:p>
          <a:p>
            <a:pPr lvl="1"/>
            <a:r>
              <a:rPr lang="en-US" dirty="0"/>
              <a:t>CMSIS-Pack</a:t>
            </a:r>
          </a:p>
          <a:p>
            <a:r>
              <a:rPr lang="en-US" dirty="0"/>
              <a:t>V 5.0 (2016)</a:t>
            </a:r>
            <a:br>
              <a:rPr lang="en-US" dirty="0"/>
            </a:br>
            <a:r>
              <a:rPr lang="en-US" dirty="0"/>
              <a:t>CMSIS-RTOS </a:t>
            </a:r>
            <a:r>
              <a:rPr lang="en-US" dirty="0" err="1"/>
              <a:t>v2</a:t>
            </a:r>
            <a:endParaRPr lang="en-US" dirty="0"/>
          </a:p>
          <a:p>
            <a:endParaRPr lang="en-US" dirty="0"/>
          </a:p>
          <a:p>
            <a:pPr lvl="1"/>
            <a:endParaRPr lang="en-US" dirty="0"/>
          </a:p>
          <a:p>
            <a:pPr lvl="1"/>
            <a:endParaRPr lang="en-US" dirty="0"/>
          </a:p>
        </p:txBody>
      </p:sp>
      <p:sp>
        <p:nvSpPr>
          <p:cNvPr id="9" name="TextBox 8">
            <a:extLst>
              <a:ext uri="{FF2B5EF4-FFF2-40B4-BE49-F238E27FC236}">
                <a16:creationId xmlns="" xmlns:a16="http://schemas.microsoft.com/office/drawing/2014/main" id="{76052C6A-F6D8-4411-8FA3-A03E038A1105}"/>
              </a:ext>
            </a:extLst>
          </p:cNvPr>
          <p:cNvSpPr txBox="1"/>
          <p:nvPr/>
        </p:nvSpPr>
        <p:spPr>
          <a:xfrm>
            <a:off x="986028" y="5788908"/>
            <a:ext cx="4532010" cy="369332"/>
          </a:xfrm>
          <a:prstGeom prst="rect">
            <a:avLst/>
          </a:prstGeom>
          <a:noFill/>
        </p:spPr>
        <p:txBody>
          <a:bodyPr wrap="none" rtlCol="0">
            <a:spAutoFit/>
          </a:bodyPr>
          <a:lstStyle/>
          <a:p>
            <a:r>
              <a:rPr lang="en-US" dirty="0">
                <a:solidFill>
                  <a:srgbClr val="FF0000"/>
                </a:solidFill>
              </a:rPr>
              <a:t>As of </a:t>
            </a:r>
            <a:r>
              <a:rPr lang="en-US" dirty="0" err="1">
                <a:solidFill>
                  <a:srgbClr val="FF0000"/>
                </a:solidFill>
              </a:rPr>
              <a:t>March,2020</a:t>
            </a:r>
            <a:r>
              <a:rPr lang="en-US" dirty="0">
                <a:solidFill>
                  <a:srgbClr val="FF0000"/>
                </a:solidFill>
              </a:rPr>
              <a:t>, CMSIS is at version 5.6</a:t>
            </a:r>
            <a:endParaRPr lang="pt-BR" dirty="0">
              <a:solidFill>
                <a:srgbClr val="FF0000"/>
              </a:solidFill>
            </a:endParaRPr>
          </a:p>
        </p:txBody>
      </p:sp>
    </p:spTree>
    <p:extLst>
      <p:ext uri="{BB962C8B-B14F-4D97-AF65-F5344CB8AC3E}">
        <p14:creationId xmlns:p14="http://schemas.microsoft.com/office/powerpoint/2010/main" val="157789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2 – Computer Architecture – </a:t>
            </a:r>
            <a:r>
              <a:rPr lang="en-US" dirty="0" err="1"/>
              <a:t>Risc</a:t>
            </a:r>
            <a:r>
              <a:rPr lang="en-US" dirty="0"/>
              <a:t> vs CISC</a:t>
            </a:r>
            <a:endParaRPr kumimoji="1" lang="en-US" dirty="0"/>
          </a:p>
        </p:txBody>
      </p:sp>
      <p:sp>
        <p:nvSpPr>
          <p:cNvPr id="4" name="コンテンツ プレースホルダー 3"/>
          <p:cNvSpPr>
            <a:spLocks noGrp="1"/>
          </p:cNvSpPr>
          <p:nvPr>
            <p:ph idx="1"/>
          </p:nvPr>
        </p:nvSpPr>
        <p:spPr>
          <a:xfrm>
            <a:off x="468000" y="1424991"/>
            <a:ext cx="11100608" cy="795602"/>
          </a:xfrm>
        </p:spPr>
        <p:txBody>
          <a:bodyPr/>
          <a:lstStyle/>
          <a:p>
            <a:pPr lvl="1">
              <a:lnSpc>
                <a:spcPct val="150000"/>
              </a:lnSpc>
            </a:pPr>
            <a:r>
              <a:rPr lang="en-US" dirty="0"/>
              <a:t>Computer Generations</a:t>
            </a:r>
          </a:p>
          <a:p>
            <a:pPr lvl="1">
              <a:lnSpc>
                <a:spcPct val="150000"/>
              </a:lnSpc>
            </a:pPr>
            <a:r>
              <a:rPr lang="en-US" dirty="0"/>
              <a:t>The RISC Paradigm</a:t>
            </a:r>
          </a:p>
        </p:txBody>
      </p:sp>
    </p:spTree>
    <p:extLst>
      <p:ext uri="{BB962C8B-B14F-4D97-AF65-F5344CB8AC3E}">
        <p14:creationId xmlns:p14="http://schemas.microsoft.com/office/powerpoint/2010/main" val="2788062808"/>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CMSIS-RTOS documentation</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4403864" cy="323678"/>
          </a:xfrm>
        </p:spPr>
        <p:txBody>
          <a:bodyPr/>
          <a:lstStyle/>
          <a:p>
            <a:pPr>
              <a:lnSpc>
                <a:spcPct val="150000"/>
              </a:lnSpc>
            </a:pPr>
            <a:r>
              <a:rPr lang="en-US" dirty="0"/>
              <a:t>Available </a:t>
            </a:r>
            <a:r>
              <a:rPr lang="en-US" dirty="0">
                <a:hlinkClick r:id="rId3"/>
              </a:rPr>
              <a:t>online</a:t>
            </a:r>
            <a:endParaRPr lang="en-US" dirty="0"/>
          </a:p>
        </p:txBody>
      </p:sp>
      <p:pic>
        <p:nvPicPr>
          <p:cNvPr id="5" name="Picture 4">
            <a:extLst>
              <a:ext uri="{FF2B5EF4-FFF2-40B4-BE49-F238E27FC236}">
                <a16:creationId xmlns="" xmlns:a16="http://schemas.microsoft.com/office/drawing/2014/main" id="{4C327FEE-5298-4214-BB67-94D0ED7D4C7B}"/>
              </a:ext>
            </a:extLst>
          </p:cNvPr>
          <p:cNvPicPr>
            <a:picLocks noChangeAspect="1"/>
          </p:cNvPicPr>
          <p:nvPr/>
        </p:nvPicPr>
        <p:blipFill rotWithShape="1">
          <a:blip r:embed="rId4"/>
          <a:srcRect t="12421" r="31100" b="7668"/>
          <a:stretch/>
        </p:blipFill>
        <p:spPr>
          <a:xfrm>
            <a:off x="4007820" y="1350082"/>
            <a:ext cx="7716180" cy="4869599"/>
          </a:xfrm>
          <a:prstGeom prst="rect">
            <a:avLst/>
          </a:prstGeom>
        </p:spPr>
      </p:pic>
      <p:sp>
        <p:nvSpPr>
          <p:cNvPr id="6" name="TextBox 5">
            <a:extLst>
              <a:ext uri="{FF2B5EF4-FFF2-40B4-BE49-F238E27FC236}">
                <a16:creationId xmlns="" xmlns:a16="http://schemas.microsoft.com/office/drawing/2014/main" id="{612983F0-5551-4C36-82C9-876ACCFE203C}"/>
              </a:ext>
            </a:extLst>
          </p:cNvPr>
          <p:cNvSpPr txBox="1"/>
          <p:nvPr/>
        </p:nvSpPr>
        <p:spPr>
          <a:xfrm>
            <a:off x="432479" y="5881127"/>
            <a:ext cx="3453189" cy="338554"/>
          </a:xfrm>
          <a:prstGeom prst="rect">
            <a:avLst/>
          </a:prstGeom>
          <a:noFill/>
        </p:spPr>
        <p:txBody>
          <a:bodyPr wrap="none" rtlCol="0">
            <a:spAutoFit/>
          </a:bodyPr>
          <a:lstStyle/>
          <a:p>
            <a:r>
              <a:rPr lang="en-US" sz="1600" dirty="0">
                <a:solidFill>
                  <a:srgbClr val="FF0000"/>
                </a:solidFill>
              </a:rPr>
              <a:t>CMSIS code is available in GITHUB</a:t>
            </a:r>
            <a:endParaRPr lang="pt-BR" sz="1600" dirty="0">
              <a:solidFill>
                <a:srgbClr val="FF0000"/>
              </a:solidFill>
            </a:endParaRPr>
          </a:p>
        </p:txBody>
      </p:sp>
    </p:spTree>
    <p:extLst>
      <p:ext uri="{BB962C8B-B14F-4D97-AF65-F5344CB8AC3E}">
        <p14:creationId xmlns:p14="http://schemas.microsoft.com/office/powerpoint/2010/main" val="3901184343"/>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Planning a multithreaded application</a:t>
            </a:r>
          </a:p>
        </p:txBody>
      </p:sp>
      <p:pic>
        <p:nvPicPr>
          <p:cNvPr id="8" name="Picture 7">
            <a:extLst>
              <a:ext uri="{FF2B5EF4-FFF2-40B4-BE49-F238E27FC236}">
                <a16:creationId xmlns="" xmlns:a16="http://schemas.microsoft.com/office/drawing/2014/main" id="{125F3680-DC6F-4B9F-8641-8C7338F074A3}"/>
              </a:ext>
            </a:extLst>
          </p:cNvPr>
          <p:cNvPicPr>
            <a:picLocks noChangeAspect="1"/>
          </p:cNvPicPr>
          <p:nvPr/>
        </p:nvPicPr>
        <p:blipFill>
          <a:blip r:embed="rId3"/>
          <a:stretch>
            <a:fillRect/>
          </a:stretch>
        </p:blipFill>
        <p:spPr>
          <a:xfrm>
            <a:off x="2113361" y="1484784"/>
            <a:ext cx="7965277" cy="4568094"/>
          </a:xfrm>
          <a:prstGeom prst="rect">
            <a:avLst/>
          </a:prstGeom>
        </p:spPr>
      </p:pic>
    </p:spTree>
    <p:extLst>
      <p:ext uri="{BB962C8B-B14F-4D97-AF65-F5344CB8AC3E}">
        <p14:creationId xmlns:p14="http://schemas.microsoft.com/office/powerpoint/2010/main" val="139951104"/>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CMSIS-RTOS: Overview 1/4</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9732456" cy="4668305"/>
          </a:xfrm>
        </p:spPr>
        <p:txBody>
          <a:bodyPr/>
          <a:lstStyle/>
          <a:p>
            <a:pPr>
              <a:lnSpc>
                <a:spcPct val="100000"/>
              </a:lnSpc>
            </a:pPr>
            <a:r>
              <a:rPr lang="en-US" b="1" dirty="0">
                <a:solidFill>
                  <a:srgbClr val="4464A5"/>
                </a:solidFill>
                <a:latin typeface="Lucida Grande"/>
                <a:hlinkClick r:id="rId3"/>
              </a:rPr>
              <a:t>Kernel Information and Control</a:t>
            </a:r>
            <a:endParaRPr lang="en-US" dirty="0">
              <a:solidFill>
                <a:srgbClr val="000000"/>
              </a:solidFill>
              <a:latin typeface="Lucida Grande"/>
            </a:endParaRPr>
          </a:p>
          <a:p>
            <a:pPr lvl="1">
              <a:lnSpc>
                <a:spcPct val="100000"/>
              </a:lnSpc>
              <a:buFont typeface="Arial" panose="020B0604020202020204" pitchFamily="34" charset="0"/>
              <a:buChar char="•"/>
            </a:pPr>
            <a:r>
              <a:rPr lang="en-US" sz="1400" b="1" dirty="0" err="1">
                <a:solidFill>
                  <a:srgbClr val="4464A5"/>
                </a:solidFill>
                <a:latin typeface="Lucida Grande"/>
                <a:hlinkClick r:id="rId3"/>
              </a:rPr>
              <a:t>osKernelInitialize</a:t>
            </a:r>
            <a:r>
              <a:rPr lang="en-US" sz="1400" dirty="0">
                <a:solidFill>
                  <a:srgbClr val="000000"/>
                </a:solidFill>
                <a:latin typeface="Lucida Grande"/>
              </a:rPr>
              <a:t> : Initialize the RTOS kernel.</a:t>
            </a:r>
          </a:p>
          <a:p>
            <a:pPr lvl="1">
              <a:lnSpc>
                <a:spcPct val="100000"/>
              </a:lnSpc>
              <a:buFont typeface="Arial" panose="020B0604020202020204" pitchFamily="34" charset="0"/>
              <a:buChar char="•"/>
            </a:pPr>
            <a:r>
              <a:rPr lang="en-US" sz="1400" b="1" dirty="0" err="1">
                <a:solidFill>
                  <a:srgbClr val="4464A5"/>
                </a:solidFill>
                <a:latin typeface="Lucida Grande"/>
                <a:hlinkClick r:id="rId3"/>
              </a:rPr>
              <a:t>osKernelStart</a:t>
            </a:r>
            <a:r>
              <a:rPr lang="en-US" sz="1400" dirty="0">
                <a:solidFill>
                  <a:srgbClr val="000000"/>
                </a:solidFill>
                <a:latin typeface="Lucida Grande"/>
              </a:rPr>
              <a:t> : Start the RTOS kernel.</a:t>
            </a:r>
          </a:p>
          <a:p>
            <a:pPr lvl="1">
              <a:lnSpc>
                <a:spcPct val="100000"/>
              </a:lnSpc>
              <a:buFont typeface="Arial" panose="020B0604020202020204" pitchFamily="34" charset="0"/>
              <a:buChar char="•"/>
            </a:pPr>
            <a:r>
              <a:rPr lang="en-US" sz="1400" b="1" dirty="0" err="1">
                <a:solidFill>
                  <a:srgbClr val="4464A5"/>
                </a:solidFill>
                <a:latin typeface="Lucida Grande"/>
                <a:hlinkClick r:id="rId3"/>
              </a:rPr>
              <a:t>osKernelRunning</a:t>
            </a:r>
            <a:r>
              <a:rPr lang="en-US" sz="1400" dirty="0">
                <a:solidFill>
                  <a:srgbClr val="000000"/>
                </a:solidFill>
                <a:latin typeface="Lucida Grande"/>
              </a:rPr>
              <a:t> : Query if the RTOS kernel is running.</a:t>
            </a:r>
          </a:p>
          <a:p>
            <a:pPr lvl="1">
              <a:lnSpc>
                <a:spcPct val="100000"/>
              </a:lnSpc>
              <a:buFont typeface="Arial" panose="020B0604020202020204" pitchFamily="34" charset="0"/>
              <a:buChar char="•"/>
            </a:pPr>
            <a:r>
              <a:rPr lang="en-US" sz="1400" b="1" dirty="0" err="1">
                <a:solidFill>
                  <a:srgbClr val="4464A5"/>
                </a:solidFill>
                <a:latin typeface="Lucida Grande"/>
                <a:hlinkClick r:id="rId3"/>
              </a:rPr>
              <a:t>osKernelSysTick</a:t>
            </a:r>
            <a:r>
              <a:rPr lang="en-US" sz="1400" dirty="0">
                <a:solidFill>
                  <a:srgbClr val="000000"/>
                </a:solidFill>
                <a:latin typeface="Lucida Grande"/>
              </a:rPr>
              <a:t> $ : Get RTOS kernel system timer counter.</a:t>
            </a:r>
          </a:p>
          <a:p>
            <a:pPr lvl="1">
              <a:lnSpc>
                <a:spcPct val="100000"/>
              </a:lnSpc>
              <a:buFont typeface="Arial" panose="020B0604020202020204" pitchFamily="34" charset="0"/>
              <a:buChar char="•"/>
            </a:pPr>
            <a:r>
              <a:rPr lang="en-US" sz="1400" b="1" dirty="0" err="1">
                <a:solidFill>
                  <a:srgbClr val="4464A5"/>
                </a:solidFill>
                <a:latin typeface="Lucida Grande"/>
                <a:hlinkClick r:id="rId3"/>
              </a:rPr>
              <a:t>osKernelSysTickFrequency</a:t>
            </a:r>
            <a:r>
              <a:rPr lang="en-US" sz="1400" dirty="0">
                <a:solidFill>
                  <a:srgbClr val="000000"/>
                </a:solidFill>
                <a:latin typeface="Lucida Grande"/>
              </a:rPr>
              <a:t> $ : RTOS kernel system timer frequency in Hz.</a:t>
            </a:r>
          </a:p>
          <a:p>
            <a:pPr lvl="1">
              <a:lnSpc>
                <a:spcPct val="100000"/>
              </a:lnSpc>
              <a:buFont typeface="Arial" panose="020B0604020202020204" pitchFamily="34" charset="0"/>
              <a:buChar char="•"/>
            </a:pPr>
            <a:r>
              <a:rPr lang="en-US" sz="1400" b="1" dirty="0" err="1">
                <a:solidFill>
                  <a:srgbClr val="4464A5"/>
                </a:solidFill>
                <a:latin typeface="Lucida Grande"/>
                <a:hlinkClick r:id="rId3"/>
              </a:rPr>
              <a:t>osKernelSysTickMicroSec</a:t>
            </a:r>
            <a:r>
              <a:rPr lang="en-US" sz="1400" dirty="0">
                <a:solidFill>
                  <a:srgbClr val="000000"/>
                </a:solidFill>
                <a:latin typeface="Lucida Grande"/>
              </a:rPr>
              <a:t> $ : Convert microseconds value to RTOS kernel system timer value.</a:t>
            </a:r>
          </a:p>
          <a:p>
            <a:pPr>
              <a:lnSpc>
                <a:spcPct val="100000"/>
              </a:lnSpc>
            </a:pPr>
            <a:r>
              <a:rPr lang="en-US" b="1" dirty="0">
                <a:solidFill>
                  <a:srgbClr val="4464A5"/>
                </a:solidFill>
                <a:latin typeface="Lucida Grande"/>
                <a:hlinkClick r:id="rId4"/>
              </a:rPr>
              <a:t>Thread Management</a:t>
            </a:r>
            <a:endParaRPr lang="en-US" dirty="0">
              <a:solidFill>
                <a:srgbClr val="000000"/>
              </a:solidFill>
              <a:latin typeface="Lucida Grande"/>
            </a:endParaRPr>
          </a:p>
          <a:p>
            <a:pPr lvl="1">
              <a:lnSpc>
                <a:spcPct val="100000"/>
              </a:lnSpc>
              <a:buFont typeface="Arial" panose="020B0604020202020204" pitchFamily="34" charset="0"/>
              <a:buChar char="•"/>
            </a:pPr>
            <a:r>
              <a:rPr lang="en-US" sz="1400" b="1" dirty="0" err="1">
                <a:solidFill>
                  <a:srgbClr val="4464A5"/>
                </a:solidFill>
                <a:latin typeface="Lucida Grande"/>
                <a:hlinkClick r:id="rId4"/>
              </a:rPr>
              <a:t>osThreadCreate</a:t>
            </a:r>
            <a:r>
              <a:rPr lang="en-US" sz="1400" dirty="0">
                <a:solidFill>
                  <a:srgbClr val="000000"/>
                </a:solidFill>
                <a:latin typeface="Lucida Grande"/>
              </a:rPr>
              <a:t> : Start execution of a thread function.</a:t>
            </a:r>
          </a:p>
          <a:p>
            <a:pPr lvl="1">
              <a:lnSpc>
                <a:spcPct val="100000"/>
              </a:lnSpc>
              <a:buFont typeface="Arial" panose="020B0604020202020204" pitchFamily="34" charset="0"/>
              <a:buChar char="•"/>
            </a:pPr>
            <a:r>
              <a:rPr lang="en-US" sz="1400" b="1" dirty="0" err="1">
                <a:solidFill>
                  <a:srgbClr val="4464A5"/>
                </a:solidFill>
                <a:latin typeface="Lucida Grande"/>
                <a:hlinkClick r:id="rId4"/>
              </a:rPr>
              <a:t>osThreadTerminate</a:t>
            </a:r>
            <a:r>
              <a:rPr lang="en-US" sz="1400" dirty="0">
                <a:solidFill>
                  <a:srgbClr val="000000"/>
                </a:solidFill>
                <a:latin typeface="Lucida Grande"/>
              </a:rPr>
              <a:t> : Stop execution of a thread function.</a:t>
            </a:r>
          </a:p>
          <a:p>
            <a:pPr lvl="1">
              <a:lnSpc>
                <a:spcPct val="100000"/>
              </a:lnSpc>
              <a:buFont typeface="Arial" panose="020B0604020202020204" pitchFamily="34" charset="0"/>
              <a:buChar char="•"/>
            </a:pPr>
            <a:r>
              <a:rPr lang="en-US" sz="1400" b="1" dirty="0" err="1">
                <a:solidFill>
                  <a:srgbClr val="4464A5"/>
                </a:solidFill>
                <a:latin typeface="Lucida Grande"/>
                <a:hlinkClick r:id="rId4"/>
              </a:rPr>
              <a:t>osThreadYield</a:t>
            </a:r>
            <a:r>
              <a:rPr lang="en-US" sz="1400" dirty="0">
                <a:solidFill>
                  <a:srgbClr val="000000"/>
                </a:solidFill>
                <a:latin typeface="Lucida Grande"/>
              </a:rPr>
              <a:t> : Pass execution to next ready thread function.</a:t>
            </a:r>
          </a:p>
          <a:p>
            <a:pPr lvl="1">
              <a:lnSpc>
                <a:spcPct val="100000"/>
              </a:lnSpc>
              <a:buFont typeface="Arial" panose="020B0604020202020204" pitchFamily="34" charset="0"/>
              <a:buChar char="•"/>
            </a:pPr>
            <a:r>
              <a:rPr lang="en-US" sz="1400" b="1" dirty="0" err="1">
                <a:solidFill>
                  <a:srgbClr val="4464A5"/>
                </a:solidFill>
                <a:latin typeface="Lucida Grande"/>
                <a:hlinkClick r:id="rId4"/>
              </a:rPr>
              <a:t>osThreadGetId</a:t>
            </a:r>
            <a:r>
              <a:rPr lang="en-US" sz="1400" dirty="0">
                <a:solidFill>
                  <a:srgbClr val="000000"/>
                </a:solidFill>
                <a:latin typeface="Lucida Grande"/>
              </a:rPr>
              <a:t> : Get the thread identifier to reference this thread.</a:t>
            </a:r>
          </a:p>
          <a:p>
            <a:pPr lvl="1">
              <a:lnSpc>
                <a:spcPct val="100000"/>
              </a:lnSpc>
              <a:buFont typeface="Arial" panose="020B0604020202020204" pitchFamily="34" charset="0"/>
              <a:buChar char="•"/>
            </a:pPr>
            <a:r>
              <a:rPr lang="en-US" sz="1400" b="1" dirty="0" err="1">
                <a:solidFill>
                  <a:srgbClr val="4464A5"/>
                </a:solidFill>
                <a:latin typeface="Lucida Grande"/>
                <a:hlinkClick r:id="rId4"/>
              </a:rPr>
              <a:t>osThreadSetPriority</a:t>
            </a:r>
            <a:r>
              <a:rPr lang="en-US" sz="1400" dirty="0">
                <a:solidFill>
                  <a:srgbClr val="000000"/>
                </a:solidFill>
                <a:latin typeface="Lucida Grande"/>
              </a:rPr>
              <a:t> : Change the execution priority of a thread function.</a:t>
            </a:r>
          </a:p>
          <a:p>
            <a:pPr lvl="1">
              <a:lnSpc>
                <a:spcPct val="100000"/>
              </a:lnSpc>
              <a:buFont typeface="Arial" panose="020B0604020202020204" pitchFamily="34" charset="0"/>
              <a:buChar char="•"/>
            </a:pPr>
            <a:r>
              <a:rPr lang="en-US" sz="1400" b="1" dirty="0" err="1">
                <a:solidFill>
                  <a:srgbClr val="4464A5"/>
                </a:solidFill>
                <a:latin typeface="Lucida Grande"/>
                <a:hlinkClick r:id="rId4"/>
              </a:rPr>
              <a:t>osThreadGetPriority</a:t>
            </a:r>
            <a:r>
              <a:rPr lang="en-US" sz="1400" dirty="0">
                <a:solidFill>
                  <a:srgbClr val="000000"/>
                </a:solidFill>
                <a:latin typeface="Lucida Grande"/>
              </a:rPr>
              <a:t> : Obtain the current execution priority of a thread function.</a:t>
            </a:r>
          </a:p>
        </p:txBody>
      </p:sp>
    </p:spTree>
    <p:extLst>
      <p:ext uri="{BB962C8B-B14F-4D97-AF65-F5344CB8AC3E}">
        <p14:creationId xmlns:p14="http://schemas.microsoft.com/office/powerpoint/2010/main" val="1232234155"/>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CMSIS-RTOS: Overview 2/4</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9732456" cy="3128357"/>
          </a:xfrm>
        </p:spPr>
        <p:txBody>
          <a:bodyPr/>
          <a:lstStyle/>
          <a:p>
            <a:r>
              <a:rPr lang="en-US" sz="1800" b="1" dirty="0">
                <a:solidFill>
                  <a:srgbClr val="4464A5"/>
                </a:solidFill>
                <a:latin typeface="Lucida Grande"/>
                <a:hlinkClick r:id="rId3"/>
              </a:rPr>
              <a:t>Generic Wait Functions</a:t>
            </a:r>
            <a:endParaRPr lang="en-US" sz="1800" dirty="0">
              <a:solidFill>
                <a:srgbClr val="000000"/>
              </a:solidFill>
              <a:latin typeface="Lucida Grande"/>
            </a:endParaRPr>
          </a:p>
          <a:p>
            <a:pPr lvl="1">
              <a:buFont typeface="Arial" panose="020B0604020202020204" pitchFamily="34" charset="0"/>
              <a:buChar char="•"/>
            </a:pPr>
            <a:r>
              <a:rPr lang="en-US" b="1" dirty="0" err="1">
                <a:solidFill>
                  <a:srgbClr val="4464A5"/>
                </a:solidFill>
                <a:latin typeface="Lucida Grande"/>
                <a:hlinkClick r:id="rId3"/>
              </a:rPr>
              <a:t>osDelay</a:t>
            </a:r>
            <a:r>
              <a:rPr lang="en-US" dirty="0">
                <a:solidFill>
                  <a:srgbClr val="000000"/>
                </a:solidFill>
                <a:latin typeface="Lucida Grande"/>
              </a:rPr>
              <a:t> : Wait for a specified time.</a:t>
            </a:r>
          </a:p>
          <a:p>
            <a:pPr lvl="1">
              <a:buFont typeface="Arial" panose="020B0604020202020204" pitchFamily="34" charset="0"/>
              <a:buChar char="•"/>
            </a:pPr>
            <a:r>
              <a:rPr lang="en-US" b="1" dirty="0" err="1">
                <a:solidFill>
                  <a:srgbClr val="4464A5"/>
                </a:solidFill>
                <a:latin typeface="Lucida Grande"/>
                <a:hlinkClick r:id="rId3"/>
              </a:rPr>
              <a:t>osWait</a:t>
            </a:r>
            <a:r>
              <a:rPr lang="en-US" dirty="0">
                <a:solidFill>
                  <a:srgbClr val="000000"/>
                </a:solidFill>
                <a:latin typeface="Lucida Grande"/>
              </a:rPr>
              <a:t> $ : Wait for any event of the type Signal, Message, or Mail.</a:t>
            </a:r>
          </a:p>
          <a:p>
            <a:r>
              <a:rPr lang="en-US" sz="1800" b="1" dirty="0">
                <a:solidFill>
                  <a:srgbClr val="4464A5"/>
                </a:solidFill>
                <a:latin typeface="Lucida Grande"/>
                <a:hlinkClick r:id="rId4"/>
              </a:rPr>
              <a:t>Timer Management</a:t>
            </a:r>
            <a:r>
              <a:rPr lang="en-US" sz="1800" dirty="0">
                <a:solidFill>
                  <a:srgbClr val="000000"/>
                </a:solidFill>
                <a:latin typeface="Lucida Grande"/>
              </a:rPr>
              <a:t> $</a:t>
            </a:r>
          </a:p>
          <a:p>
            <a:pPr lvl="1">
              <a:buFont typeface="Arial" panose="020B0604020202020204" pitchFamily="34" charset="0"/>
              <a:buChar char="•"/>
            </a:pPr>
            <a:r>
              <a:rPr lang="en-US" b="1" dirty="0" err="1">
                <a:solidFill>
                  <a:srgbClr val="4464A5"/>
                </a:solidFill>
                <a:latin typeface="Lucida Grande"/>
                <a:hlinkClick r:id="rId4"/>
              </a:rPr>
              <a:t>osTimerCreate</a:t>
            </a:r>
            <a:r>
              <a:rPr lang="en-US" dirty="0">
                <a:solidFill>
                  <a:srgbClr val="000000"/>
                </a:solidFill>
                <a:latin typeface="Lucida Grande"/>
              </a:rPr>
              <a:t> : Define attributes of the timer callback function.</a:t>
            </a:r>
          </a:p>
          <a:p>
            <a:pPr lvl="1">
              <a:buFont typeface="Arial" panose="020B0604020202020204" pitchFamily="34" charset="0"/>
              <a:buChar char="•"/>
            </a:pPr>
            <a:r>
              <a:rPr lang="en-US" b="1" dirty="0" err="1">
                <a:solidFill>
                  <a:srgbClr val="4464A5"/>
                </a:solidFill>
                <a:latin typeface="Lucida Grande"/>
                <a:hlinkClick r:id="rId4"/>
              </a:rPr>
              <a:t>osTimerStart</a:t>
            </a:r>
            <a:r>
              <a:rPr lang="en-US" dirty="0">
                <a:solidFill>
                  <a:srgbClr val="000000"/>
                </a:solidFill>
                <a:latin typeface="Lucida Grande"/>
              </a:rPr>
              <a:t> : Start or restart the timer with a time value.</a:t>
            </a:r>
          </a:p>
          <a:p>
            <a:pPr lvl="1">
              <a:buFont typeface="Arial" panose="020B0604020202020204" pitchFamily="34" charset="0"/>
              <a:buChar char="•"/>
            </a:pPr>
            <a:r>
              <a:rPr lang="en-US" b="1" dirty="0" err="1">
                <a:solidFill>
                  <a:srgbClr val="4464A5"/>
                </a:solidFill>
                <a:latin typeface="Lucida Grande"/>
                <a:hlinkClick r:id="rId4"/>
              </a:rPr>
              <a:t>osTimerStop</a:t>
            </a:r>
            <a:r>
              <a:rPr lang="en-US" dirty="0">
                <a:solidFill>
                  <a:srgbClr val="000000"/>
                </a:solidFill>
                <a:latin typeface="Lucida Grande"/>
              </a:rPr>
              <a:t> : Stop the timer.</a:t>
            </a:r>
          </a:p>
          <a:p>
            <a:pPr lvl="1">
              <a:buFont typeface="Arial" panose="020B0604020202020204" pitchFamily="34" charset="0"/>
              <a:buChar char="•"/>
            </a:pPr>
            <a:r>
              <a:rPr lang="en-US" b="1" dirty="0" err="1">
                <a:solidFill>
                  <a:srgbClr val="4464A5"/>
                </a:solidFill>
                <a:latin typeface="Lucida Grande"/>
                <a:hlinkClick r:id="rId4"/>
              </a:rPr>
              <a:t>osTimerDelete</a:t>
            </a:r>
            <a:r>
              <a:rPr lang="en-US" dirty="0">
                <a:solidFill>
                  <a:srgbClr val="000000"/>
                </a:solidFill>
                <a:latin typeface="Lucida Grande"/>
              </a:rPr>
              <a:t> : Delete a timer.</a:t>
            </a:r>
          </a:p>
        </p:txBody>
      </p:sp>
    </p:spTree>
    <p:extLst>
      <p:ext uri="{BB962C8B-B14F-4D97-AF65-F5344CB8AC3E}">
        <p14:creationId xmlns:p14="http://schemas.microsoft.com/office/powerpoint/2010/main" val="2281851104"/>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CMSIS-RTOS: Overview 3/4</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9732456" cy="4442242"/>
          </a:xfrm>
        </p:spPr>
        <p:txBody>
          <a:bodyPr/>
          <a:lstStyle/>
          <a:p>
            <a:pPr>
              <a:lnSpc>
                <a:spcPct val="100000"/>
              </a:lnSpc>
            </a:pPr>
            <a:r>
              <a:rPr lang="en-US" b="1" dirty="0">
                <a:solidFill>
                  <a:srgbClr val="4464A5"/>
                </a:solidFill>
                <a:latin typeface="Lucida Grande"/>
                <a:hlinkClick r:id="rId3"/>
              </a:rPr>
              <a:t>Signal Management</a:t>
            </a:r>
            <a:endParaRPr lang="en-US" dirty="0">
              <a:solidFill>
                <a:srgbClr val="000000"/>
              </a:solidFill>
              <a:latin typeface="Lucida Grande"/>
            </a:endParaRPr>
          </a:p>
          <a:p>
            <a:pPr lvl="1">
              <a:lnSpc>
                <a:spcPct val="100000"/>
              </a:lnSpc>
              <a:buFont typeface="Arial" panose="020B0604020202020204" pitchFamily="34" charset="0"/>
              <a:buChar char="•"/>
            </a:pPr>
            <a:r>
              <a:rPr lang="en-US" sz="1400" b="1" dirty="0" err="1">
                <a:solidFill>
                  <a:srgbClr val="4464A5"/>
                </a:solidFill>
                <a:latin typeface="Lucida Grande"/>
                <a:hlinkClick r:id="rId3"/>
              </a:rPr>
              <a:t>osSignalSet</a:t>
            </a:r>
            <a:r>
              <a:rPr lang="en-US" sz="1400" dirty="0">
                <a:solidFill>
                  <a:srgbClr val="000000"/>
                </a:solidFill>
                <a:latin typeface="Lucida Grande"/>
              </a:rPr>
              <a:t> : Set signal flags of a thread.</a:t>
            </a:r>
          </a:p>
          <a:p>
            <a:pPr lvl="1">
              <a:lnSpc>
                <a:spcPct val="100000"/>
              </a:lnSpc>
              <a:buFont typeface="Arial" panose="020B0604020202020204" pitchFamily="34" charset="0"/>
              <a:buChar char="•"/>
            </a:pPr>
            <a:r>
              <a:rPr lang="en-US" sz="1400" b="1" dirty="0" err="1">
                <a:solidFill>
                  <a:srgbClr val="4464A5"/>
                </a:solidFill>
                <a:latin typeface="Lucida Grande"/>
                <a:hlinkClick r:id="rId3"/>
              </a:rPr>
              <a:t>osSignalClear</a:t>
            </a:r>
            <a:r>
              <a:rPr lang="en-US" sz="1400" dirty="0">
                <a:solidFill>
                  <a:srgbClr val="000000"/>
                </a:solidFill>
                <a:latin typeface="Lucida Grande"/>
              </a:rPr>
              <a:t> : Reset signal flags of a thread.</a:t>
            </a:r>
          </a:p>
          <a:p>
            <a:pPr lvl="1">
              <a:lnSpc>
                <a:spcPct val="100000"/>
              </a:lnSpc>
              <a:buFont typeface="Arial" panose="020B0604020202020204" pitchFamily="34" charset="0"/>
              <a:buChar char="•"/>
            </a:pPr>
            <a:r>
              <a:rPr lang="en-US" sz="1400" b="1" dirty="0" err="1">
                <a:solidFill>
                  <a:srgbClr val="4464A5"/>
                </a:solidFill>
                <a:latin typeface="Lucida Grande"/>
                <a:hlinkClick r:id="rId3"/>
              </a:rPr>
              <a:t>osSignalWait</a:t>
            </a:r>
            <a:r>
              <a:rPr lang="en-US" sz="1400" dirty="0">
                <a:solidFill>
                  <a:srgbClr val="000000"/>
                </a:solidFill>
                <a:latin typeface="Lucida Grande"/>
              </a:rPr>
              <a:t> : Suspend execution until specific signal flags are set.</a:t>
            </a:r>
          </a:p>
          <a:p>
            <a:pPr>
              <a:lnSpc>
                <a:spcPct val="100000"/>
              </a:lnSpc>
            </a:pPr>
            <a:r>
              <a:rPr lang="en-US" b="1" dirty="0">
                <a:solidFill>
                  <a:srgbClr val="4464A5"/>
                </a:solidFill>
                <a:latin typeface="Lucida Grande"/>
                <a:hlinkClick r:id="rId4"/>
              </a:rPr>
              <a:t>Mutex Management</a:t>
            </a:r>
            <a:r>
              <a:rPr lang="en-US" dirty="0">
                <a:solidFill>
                  <a:srgbClr val="000000"/>
                </a:solidFill>
                <a:latin typeface="Lucida Grande"/>
              </a:rPr>
              <a:t> $</a:t>
            </a:r>
          </a:p>
          <a:p>
            <a:pPr lvl="1">
              <a:lnSpc>
                <a:spcPct val="100000"/>
              </a:lnSpc>
              <a:buFont typeface="Arial" panose="020B0604020202020204" pitchFamily="34" charset="0"/>
              <a:buChar char="•"/>
            </a:pPr>
            <a:r>
              <a:rPr lang="en-US" sz="1400" b="1" dirty="0" err="1">
                <a:solidFill>
                  <a:srgbClr val="4464A5"/>
                </a:solidFill>
                <a:latin typeface="Lucida Grande"/>
                <a:hlinkClick r:id="rId4"/>
              </a:rPr>
              <a:t>osMutexCreate</a:t>
            </a:r>
            <a:r>
              <a:rPr lang="en-US" sz="1400" dirty="0">
                <a:solidFill>
                  <a:srgbClr val="000000"/>
                </a:solidFill>
                <a:latin typeface="Lucida Grande"/>
              </a:rPr>
              <a:t> : Define and initialize a mutex.</a:t>
            </a:r>
          </a:p>
          <a:p>
            <a:pPr lvl="1">
              <a:lnSpc>
                <a:spcPct val="100000"/>
              </a:lnSpc>
              <a:buFont typeface="Arial" panose="020B0604020202020204" pitchFamily="34" charset="0"/>
              <a:buChar char="•"/>
            </a:pPr>
            <a:r>
              <a:rPr lang="en-US" sz="1400" b="1" dirty="0" err="1">
                <a:solidFill>
                  <a:srgbClr val="4464A5"/>
                </a:solidFill>
                <a:latin typeface="Lucida Grande"/>
                <a:hlinkClick r:id="rId4"/>
              </a:rPr>
              <a:t>osMutexWait</a:t>
            </a:r>
            <a:r>
              <a:rPr lang="en-US" sz="1400" dirty="0">
                <a:solidFill>
                  <a:srgbClr val="000000"/>
                </a:solidFill>
                <a:latin typeface="Lucida Grande"/>
              </a:rPr>
              <a:t> : Obtain a mutex or Wait until it becomes available.</a:t>
            </a:r>
          </a:p>
          <a:p>
            <a:pPr lvl="1">
              <a:lnSpc>
                <a:spcPct val="100000"/>
              </a:lnSpc>
              <a:buFont typeface="Arial" panose="020B0604020202020204" pitchFamily="34" charset="0"/>
              <a:buChar char="•"/>
            </a:pPr>
            <a:r>
              <a:rPr lang="en-US" sz="1400" b="1" dirty="0" err="1">
                <a:solidFill>
                  <a:srgbClr val="4464A5"/>
                </a:solidFill>
                <a:latin typeface="Lucida Grande"/>
                <a:hlinkClick r:id="rId4"/>
              </a:rPr>
              <a:t>osMutexRelease</a:t>
            </a:r>
            <a:r>
              <a:rPr lang="en-US" sz="1400" dirty="0">
                <a:solidFill>
                  <a:srgbClr val="000000"/>
                </a:solidFill>
                <a:latin typeface="Lucida Grande"/>
              </a:rPr>
              <a:t> : Release a mutex.</a:t>
            </a:r>
          </a:p>
          <a:p>
            <a:pPr lvl="1">
              <a:lnSpc>
                <a:spcPct val="100000"/>
              </a:lnSpc>
              <a:buFont typeface="Arial" panose="020B0604020202020204" pitchFamily="34" charset="0"/>
              <a:buChar char="•"/>
            </a:pPr>
            <a:r>
              <a:rPr lang="en-US" sz="1400" b="1" dirty="0" err="1">
                <a:solidFill>
                  <a:srgbClr val="4464A5"/>
                </a:solidFill>
                <a:latin typeface="Lucida Grande"/>
                <a:hlinkClick r:id="rId4"/>
              </a:rPr>
              <a:t>osMutexDelete</a:t>
            </a:r>
            <a:r>
              <a:rPr lang="en-US" sz="1400" dirty="0">
                <a:solidFill>
                  <a:srgbClr val="000000"/>
                </a:solidFill>
                <a:latin typeface="Lucida Grande"/>
              </a:rPr>
              <a:t> : Delete a mutex.</a:t>
            </a:r>
          </a:p>
          <a:p>
            <a:pPr>
              <a:lnSpc>
                <a:spcPct val="100000"/>
              </a:lnSpc>
            </a:pPr>
            <a:r>
              <a:rPr lang="en-US" b="1" dirty="0">
                <a:solidFill>
                  <a:srgbClr val="4464A5"/>
                </a:solidFill>
                <a:latin typeface="Lucida Grande"/>
                <a:hlinkClick r:id="rId5"/>
              </a:rPr>
              <a:t>Semaphore Management</a:t>
            </a:r>
            <a:r>
              <a:rPr lang="en-US" dirty="0">
                <a:solidFill>
                  <a:srgbClr val="000000"/>
                </a:solidFill>
                <a:latin typeface="Lucida Grande"/>
              </a:rPr>
              <a:t> $</a:t>
            </a:r>
          </a:p>
          <a:p>
            <a:pPr lvl="1">
              <a:lnSpc>
                <a:spcPct val="100000"/>
              </a:lnSpc>
              <a:buFont typeface="Arial" panose="020B0604020202020204" pitchFamily="34" charset="0"/>
              <a:buChar char="•"/>
            </a:pPr>
            <a:r>
              <a:rPr lang="en-US" sz="1400" b="1" dirty="0" err="1">
                <a:solidFill>
                  <a:srgbClr val="4464A5"/>
                </a:solidFill>
                <a:latin typeface="Lucida Grande"/>
                <a:hlinkClick r:id="rId5"/>
              </a:rPr>
              <a:t>osSemaphoreCreate</a:t>
            </a:r>
            <a:r>
              <a:rPr lang="en-US" sz="1400" dirty="0">
                <a:solidFill>
                  <a:srgbClr val="000000"/>
                </a:solidFill>
                <a:latin typeface="Lucida Grande"/>
              </a:rPr>
              <a:t> : Define and initialize a semaphore.</a:t>
            </a:r>
          </a:p>
          <a:p>
            <a:pPr lvl="1">
              <a:lnSpc>
                <a:spcPct val="100000"/>
              </a:lnSpc>
              <a:buFont typeface="Arial" panose="020B0604020202020204" pitchFamily="34" charset="0"/>
              <a:buChar char="•"/>
            </a:pPr>
            <a:r>
              <a:rPr lang="en-US" sz="1400" b="1" dirty="0" err="1">
                <a:solidFill>
                  <a:srgbClr val="4464A5"/>
                </a:solidFill>
                <a:latin typeface="Lucida Grande"/>
                <a:hlinkClick r:id="rId5"/>
              </a:rPr>
              <a:t>osSemaphoreWait</a:t>
            </a:r>
            <a:r>
              <a:rPr lang="en-US" sz="1400" dirty="0">
                <a:solidFill>
                  <a:srgbClr val="000000"/>
                </a:solidFill>
                <a:latin typeface="Lucida Grande"/>
              </a:rPr>
              <a:t> : Obtain a semaphore token or Wait until it becomes available.</a:t>
            </a:r>
          </a:p>
          <a:p>
            <a:pPr lvl="1">
              <a:lnSpc>
                <a:spcPct val="100000"/>
              </a:lnSpc>
              <a:buFont typeface="Arial" panose="020B0604020202020204" pitchFamily="34" charset="0"/>
              <a:buChar char="•"/>
            </a:pPr>
            <a:r>
              <a:rPr lang="en-US" sz="1400" b="1" dirty="0" err="1">
                <a:solidFill>
                  <a:srgbClr val="4464A5"/>
                </a:solidFill>
                <a:latin typeface="Lucida Grande"/>
                <a:hlinkClick r:id="rId5"/>
              </a:rPr>
              <a:t>osSemaphoreRelease</a:t>
            </a:r>
            <a:r>
              <a:rPr lang="en-US" sz="1400" dirty="0">
                <a:solidFill>
                  <a:srgbClr val="000000"/>
                </a:solidFill>
                <a:latin typeface="Lucida Grande"/>
              </a:rPr>
              <a:t> : Release a semaphore token.</a:t>
            </a:r>
          </a:p>
          <a:p>
            <a:pPr lvl="1">
              <a:lnSpc>
                <a:spcPct val="100000"/>
              </a:lnSpc>
              <a:buFont typeface="Arial" panose="020B0604020202020204" pitchFamily="34" charset="0"/>
              <a:buChar char="•"/>
            </a:pPr>
            <a:r>
              <a:rPr lang="en-US" sz="1400" b="1" dirty="0" err="1">
                <a:solidFill>
                  <a:srgbClr val="4464A5"/>
                </a:solidFill>
                <a:latin typeface="Lucida Grande"/>
                <a:hlinkClick r:id="rId5"/>
              </a:rPr>
              <a:t>osSemaphoreDelete</a:t>
            </a:r>
            <a:r>
              <a:rPr lang="en-US" sz="1400" dirty="0">
                <a:solidFill>
                  <a:srgbClr val="000000"/>
                </a:solidFill>
                <a:latin typeface="Lucida Grande"/>
              </a:rPr>
              <a:t> : Delete a semaphore.</a:t>
            </a:r>
          </a:p>
        </p:txBody>
      </p:sp>
    </p:spTree>
    <p:extLst>
      <p:ext uri="{BB962C8B-B14F-4D97-AF65-F5344CB8AC3E}">
        <p14:creationId xmlns:p14="http://schemas.microsoft.com/office/powerpoint/2010/main" val="3113661944"/>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CMSIS-RTOS: Overview 4/4</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4985980"/>
          </a:xfrm>
        </p:spPr>
        <p:txBody>
          <a:bodyPr/>
          <a:lstStyle/>
          <a:p>
            <a:pPr>
              <a:lnSpc>
                <a:spcPct val="100000"/>
              </a:lnSpc>
            </a:pPr>
            <a:r>
              <a:rPr lang="en-US" sz="1400" b="1" dirty="0">
                <a:solidFill>
                  <a:srgbClr val="4464A5"/>
                </a:solidFill>
                <a:latin typeface="Lucida Grande"/>
                <a:hlinkClick r:id="rId3"/>
              </a:rPr>
              <a:t>Memory Pool Management</a:t>
            </a:r>
            <a:r>
              <a:rPr lang="en-US" sz="1400" dirty="0">
                <a:solidFill>
                  <a:srgbClr val="000000"/>
                </a:solidFill>
                <a:latin typeface="Lucida Grande"/>
              </a:rPr>
              <a:t> $</a:t>
            </a:r>
          </a:p>
          <a:p>
            <a:pPr>
              <a:lnSpc>
                <a:spcPct val="100000"/>
              </a:lnSpc>
            </a:pPr>
            <a:r>
              <a:rPr lang="en-US" sz="1400" b="1" dirty="0" err="1">
                <a:solidFill>
                  <a:srgbClr val="4464A5"/>
                </a:solidFill>
                <a:latin typeface="Lucida Grande"/>
                <a:hlinkClick r:id="rId3"/>
              </a:rPr>
              <a:t>osPoolCreate</a:t>
            </a:r>
            <a:r>
              <a:rPr lang="en-US" sz="1400" dirty="0">
                <a:solidFill>
                  <a:srgbClr val="000000"/>
                </a:solidFill>
                <a:latin typeface="Lucida Grande"/>
              </a:rPr>
              <a:t> : Define and initialize a fix-size memory pool.</a:t>
            </a:r>
          </a:p>
          <a:p>
            <a:pPr>
              <a:lnSpc>
                <a:spcPct val="100000"/>
              </a:lnSpc>
            </a:pPr>
            <a:r>
              <a:rPr lang="en-US" sz="1400" b="1" dirty="0" err="1">
                <a:solidFill>
                  <a:srgbClr val="4464A5"/>
                </a:solidFill>
                <a:latin typeface="Lucida Grande"/>
                <a:hlinkClick r:id="rId3"/>
              </a:rPr>
              <a:t>osPoolAlloc</a:t>
            </a:r>
            <a:r>
              <a:rPr lang="en-US" sz="1400" dirty="0">
                <a:solidFill>
                  <a:srgbClr val="000000"/>
                </a:solidFill>
                <a:latin typeface="Lucida Grande"/>
              </a:rPr>
              <a:t> : Allocate a memory block.</a:t>
            </a:r>
          </a:p>
          <a:p>
            <a:pPr>
              <a:lnSpc>
                <a:spcPct val="100000"/>
              </a:lnSpc>
            </a:pPr>
            <a:r>
              <a:rPr lang="en-US" sz="1400" b="1" dirty="0" err="1">
                <a:solidFill>
                  <a:srgbClr val="4464A5"/>
                </a:solidFill>
                <a:latin typeface="Lucida Grande"/>
                <a:hlinkClick r:id="rId3"/>
              </a:rPr>
              <a:t>osPoolCAlloc</a:t>
            </a:r>
            <a:r>
              <a:rPr lang="en-US" sz="1400" dirty="0">
                <a:solidFill>
                  <a:srgbClr val="000000"/>
                </a:solidFill>
                <a:latin typeface="Lucida Grande"/>
              </a:rPr>
              <a:t> : Allocate a memory block and zero-set this block.</a:t>
            </a:r>
          </a:p>
          <a:p>
            <a:pPr>
              <a:lnSpc>
                <a:spcPct val="100000"/>
              </a:lnSpc>
            </a:pPr>
            <a:r>
              <a:rPr lang="en-US" sz="1400" b="1" dirty="0" err="1">
                <a:solidFill>
                  <a:srgbClr val="4464A5"/>
                </a:solidFill>
                <a:latin typeface="Lucida Grande"/>
                <a:hlinkClick r:id="rId3"/>
              </a:rPr>
              <a:t>osPoolFree</a:t>
            </a:r>
            <a:r>
              <a:rPr lang="en-US" sz="1400" dirty="0">
                <a:solidFill>
                  <a:srgbClr val="000000"/>
                </a:solidFill>
                <a:latin typeface="Lucida Grande"/>
              </a:rPr>
              <a:t> : Return a memory block to the memory pool.</a:t>
            </a:r>
          </a:p>
          <a:p>
            <a:pPr>
              <a:lnSpc>
                <a:spcPct val="100000"/>
              </a:lnSpc>
            </a:pPr>
            <a:r>
              <a:rPr lang="en-US" sz="1400" b="1" dirty="0">
                <a:solidFill>
                  <a:srgbClr val="4464A5"/>
                </a:solidFill>
                <a:latin typeface="Lucida Grande"/>
                <a:hlinkClick r:id="rId4"/>
              </a:rPr>
              <a:t>Message Queue Management</a:t>
            </a:r>
            <a:r>
              <a:rPr lang="en-US" sz="1400" dirty="0">
                <a:solidFill>
                  <a:srgbClr val="000000"/>
                </a:solidFill>
                <a:latin typeface="Lucida Grande"/>
              </a:rPr>
              <a:t> $</a:t>
            </a:r>
          </a:p>
          <a:p>
            <a:pPr marL="342900" lvl="1" indent="-342900">
              <a:lnSpc>
                <a:spcPct val="100000"/>
              </a:lnSpc>
              <a:buFont typeface="Arial" panose="020B0604020202020204" pitchFamily="34" charset="0"/>
              <a:buChar char="•"/>
            </a:pPr>
            <a:r>
              <a:rPr lang="en-US" sz="1400" b="1" dirty="0" err="1">
                <a:solidFill>
                  <a:srgbClr val="4464A5"/>
                </a:solidFill>
                <a:latin typeface="Lucida Grande"/>
                <a:hlinkClick r:id="rId4"/>
              </a:rPr>
              <a:t>osMessageCreate</a:t>
            </a:r>
            <a:r>
              <a:rPr lang="en-US" sz="1400" b="1" dirty="0">
                <a:solidFill>
                  <a:srgbClr val="4464A5"/>
                </a:solidFill>
                <a:latin typeface="Lucida Grande"/>
              </a:rPr>
              <a:t> : </a:t>
            </a:r>
            <a:r>
              <a:rPr lang="en-US" sz="1400" dirty="0">
                <a:solidFill>
                  <a:srgbClr val="000000"/>
                </a:solidFill>
                <a:latin typeface="Lucida Grande"/>
              </a:rPr>
              <a:t>Define and initialize a message queue.</a:t>
            </a:r>
          </a:p>
          <a:p>
            <a:pPr marL="342900" lvl="1" indent="-342900">
              <a:lnSpc>
                <a:spcPct val="100000"/>
              </a:lnSpc>
              <a:buFont typeface="Arial" panose="020B0604020202020204" pitchFamily="34" charset="0"/>
              <a:buChar char="•"/>
            </a:pPr>
            <a:r>
              <a:rPr lang="en-US" sz="1400" b="1" dirty="0" err="1">
                <a:solidFill>
                  <a:srgbClr val="4464A5"/>
                </a:solidFill>
                <a:latin typeface="Lucida Grande"/>
                <a:hlinkClick r:id="rId4"/>
              </a:rPr>
              <a:t>osMessagePut</a:t>
            </a:r>
            <a:r>
              <a:rPr lang="en-US" sz="1400" b="1" dirty="0">
                <a:solidFill>
                  <a:srgbClr val="4464A5"/>
                </a:solidFill>
                <a:latin typeface="Lucida Grande"/>
              </a:rPr>
              <a:t> : </a:t>
            </a:r>
            <a:r>
              <a:rPr lang="en-US" sz="1400" dirty="0">
                <a:solidFill>
                  <a:srgbClr val="000000"/>
                </a:solidFill>
                <a:latin typeface="Lucida Grande"/>
              </a:rPr>
              <a:t>Put a message into a message queue.</a:t>
            </a:r>
          </a:p>
          <a:p>
            <a:pPr marL="342900" lvl="1" indent="-342900">
              <a:lnSpc>
                <a:spcPct val="100000"/>
              </a:lnSpc>
              <a:buFont typeface="Arial" panose="020B0604020202020204" pitchFamily="34" charset="0"/>
              <a:buChar char="•"/>
            </a:pPr>
            <a:r>
              <a:rPr lang="en-US" sz="1400" b="1" dirty="0" err="1">
                <a:solidFill>
                  <a:srgbClr val="4464A5"/>
                </a:solidFill>
                <a:latin typeface="Lucida Grande"/>
                <a:hlinkClick r:id="rId4"/>
              </a:rPr>
              <a:t>osMessageGet</a:t>
            </a:r>
            <a:r>
              <a:rPr lang="en-US" sz="1400" b="1" dirty="0">
                <a:solidFill>
                  <a:srgbClr val="4464A5"/>
                </a:solidFill>
                <a:latin typeface="Lucida Grande"/>
              </a:rPr>
              <a:t> : </a:t>
            </a:r>
            <a:r>
              <a:rPr lang="en-US" sz="1400" dirty="0">
                <a:solidFill>
                  <a:srgbClr val="000000"/>
                </a:solidFill>
                <a:latin typeface="Lucida Grande"/>
              </a:rPr>
              <a:t>Get a message or suspend thread execution until message arrives.</a:t>
            </a:r>
          </a:p>
          <a:p>
            <a:pPr>
              <a:lnSpc>
                <a:spcPct val="100000"/>
              </a:lnSpc>
            </a:pPr>
            <a:r>
              <a:rPr lang="en-US" sz="1400" b="1" dirty="0">
                <a:solidFill>
                  <a:srgbClr val="4464A5"/>
                </a:solidFill>
                <a:latin typeface="Lucida Grande"/>
                <a:hlinkClick r:id="rId5"/>
              </a:rPr>
              <a:t>Mail Queue Management</a:t>
            </a:r>
            <a:r>
              <a:rPr lang="en-US" sz="1400" dirty="0">
                <a:solidFill>
                  <a:srgbClr val="000000"/>
                </a:solidFill>
                <a:latin typeface="Lucida Grande"/>
              </a:rPr>
              <a:t> $</a:t>
            </a:r>
          </a:p>
          <a:p>
            <a:pPr marL="342900" lvl="1" indent="-342900">
              <a:lnSpc>
                <a:spcPct val="100000"/>
              </a:lnSpc>
              <a:buFont typeface="Arial" panose="020B0604020202020204" pitchFamily="34" charset="0"/>
              <a:buChar char="•"/>
            </a:pPr>
            <a:r>
              <a:rPr lang="en-US" sz="1400" b="1" dirty="0" err="1">
                <a:solidFill>
                  <a:srgbClr val="4464A5"/>
                </a:solidFill>
                <a:latin typeface="Lucida Grande"/>
                <a:hlinkClick r:id="rId5"/>
              </a:rPr>
              <a:t>osMailCreate</a:t>
            </a:r>
            <a:r>
              <a:rPr lang="en-US" sz="1400" b="1" dirty="0">
                <a:solidFill>
                  <a:srgbClr val="4464A5"/>
                </a:solidFill>
                <a:latin typeface="Lucida Grande"/>
              </a:rPr>
              <a:t> : </a:t>
            </a:r>
            <a:r>
              <a:rPr lang="en-US" sz="1400" dirty="0">
                <a:solidFill>
                  <a:srgbClr val="000000"/>
                </a:solidFill>
                <a:latin typeface="Lucida Grande"/>
              </a:rPr>
              <a:t>Define and initialize a mail queue with fix-size memory blocks.</a:t>
            </a:r>
          </a:p>
          <a:p>
            <a:pPr marL="342900" lvl="1" indent="-342900">
              <a:lnSpc>
                <a:spcPct val="100000"/>
              </a:lnSpc>
              <a:buFont typeface="Arial" panose="020B0604020202020204" pitchFamily="34" charset="0"/>
              <a:buChar char="•"/>
            </a:pPr>
            <a:r>
              <a:rPr lang="en-US" sz="1400" b="1" dirty="0" err="1">
                <a:solidFill>
                  <a:srgbClr val="4464A5"/>
                </a:solidFill>
                <a:latin typeface="Lucida Grande"/>
                <a:hlinkClick r:id="rId5"/>
              </a:rPr>
              <a:t>osMailAlloc</a:t>
            </a:r>
            <a:r>
              <a:rPr lang="en-US" sz="1400" b="1" dirty="0">
                <a:solidFill>
                  <a:srgbClr val="4464A5"/>
                </a:solidFill>
                <a:latin typeface="Lucida Grande"/>
              </a:rPr>
              <a:t> : </a:t>
            </a:r>
            <a:r>
              <a:rPr lang="en-US" sz="1400" dirty="0">
                <a:solidFill>
                  <a:srgbClr val="000000"/>
                </a:solidFill>
                <a:latin typeface="Lucida Grande"/>
              </a:rPr>
              <a:t>Allocate a memory block.</a:t>
            </a:r>
          </a:p>
          <a:p>
            <a:pPr marL="342900" lvl="1" indent="-342900">
              <a:lnSpc>
                <a:spcPct val="100000"/>
              </a:lnSpc>
              <a:buFont typeface="Arial" panose="020B0604020202020204" pitchFamily="34" charset="0"/>
              <a:buChar char="•"/>
            </a:pPr>
            <a:r>
              <a:rPr lang="en-US" sz="1400" b="1" dirty="0" err="1">
                <a:solidFill>
                  <a:srgbClr val="4464A5"/>
                </a:solidFill>
                <a:latin typeface="Lucida Grande"/>
                <a:hlinkClick r:id="rId5"/>
              </a:rPr>
              <a:t>osMailCAlloc</a:t>
            </a:r>
            <a:r>
              <a:rPr lang="en-US" sz="1400" b="1" dirty="0">
                <a:solidFill>
                  <a:srgbClr val="4464A5"/>
                </a:solidFill>
                <a:latin typeface="Lucida Grande"/>
              </a:rPr>
              <a:t> : </a:t>
            </a:r>
            <a:r>
              <a:rPr lang="en-US" sz="1400" dirty="0">
                <a:solidFill>
                  <a:srgbClr val="000000"/>
                </a:solidFill>
                <a:latin typeface="Lucida Grande"/>
              </a:rPr>
              <a:t>Allocate a memory block and zero-set this block.</a:t>
            </a:r>
          </a:p>
          <a:p>
            <a:pPr marL="342900" lvl="1" indent="-342900">
              <a:lnSpc>
                <a:spcPct val="100000"/>
              </a:lnSpc>
              <a:buFont typeface="Arial" panose="020B0604020202020204" pitchFamily="34" charset="0"/>
              <a:buChar char="•"/>
            </a:pPr>
            <a:r>
              <a:rPr lang="en-US" sz="1400" b="1" dirty="0" err="1">
                <a:solidFill>
                  <a:srgbClr val="4464A5"/>
                </a:solidFill>
                <a:latin typeface="Lucida Grande"/>
                <a:hlinkClick r:id="rId5"/>
              </a:rPr>
              <a:t>osMailPut</a:t>
            </a:r>
            <a:r>
              <a:rPr lang="en-US" sz="1400" b="1" dirty="0">
                <a:solidFill>
                  <a:srgbClr val="4464A5"/>
                </a:solidFill>
                <a:latin typeface="Lucida Grande"/>
              </a:rPr>
              <a:t> : </a:t>
            </a:r>
            <a:r>
              <a:rPr lang="en-US" sz="1400" dirty="0">
                <a:solidFill>
                  <a:srgbClr val="000000"/>
                </a:solidFill>
                <a:latin typeface="Lucida Grande"/>
              </a:rPr>
              <a:t>Put a memory block into a mail queue.</a:t>
            </a:r>
          </a:p>
          <a:p>
            <a:pPr marL="342900" lvl="1" indent="-342900">
              <a:lnSpc>
                <a:spcPct val="100000"/>
              </a:lnSpc>
              <a:buFont typeface="Arial" panose="020B0604020202020204" pitchFamily="34" charset="0"/>
              <a:buChar char="•"/>
            </a:pPr>
            <a:r>
              <a:rPr lang="en-US" sz="1400" b="1" dirty="0" err="1">
                <a:solidFill>
                  <a:srgbClr val="4464A5"/>
                </a:solidFill>
                <a:latin typeface="Lucida Grande"/>
                <a:hlinkClick r:id="rId5"/>
              </a:rPr>
              <a:t>osMailGet</a:t>
            </a:r>
            <a:r>
              <a:rPr lang="en-US" sz="1400" b="1" dirty="0">
                <a:solidFill>
                  <a:srgbClr val="4464A5"/>
                </a:solidFill>
                <a:latin typeface="Lucida Grande"/>
              </a:rPr>
              <a:t> : </a:t>
            </a:r>
            <a:r>
              <a:rPr lang="en-US" sz="1400" dirty="0">
                <a:solidFill>
                  <a:srgbClr val="000000"/>
                </a:solidFill>
                <a:latin typeface="Lucida Grande"/>
              </a:rPr>
              <a:t>Get a mail or suspend thread execution until mail arrives.</a:t>
            </a:r>
          </a:p>
          <a:p>
            <a:pPr marL="342900" lvl="1" indent="-342900">
              <a:lnSpc>
                <a:spcPct val="100000"/>
              </a:lnSpc>
              <a:buFont typeface="Arial" panose="020B0604020202020204" pitchFamily="34" charset="0"/>
              <a:buChar char="•"/>
            </a:pPr>
            <a:r>
              <a:rPr lang="en-US" sz="1400" b="1" dirty="0" err="1">
                <a:solidFill>
                  <a:srgbClr val="4464A5"/>
                </a:solidFill>
                <a:latin typeface="Lucida Grande"/>
                <a:hlinkClick r:id="rId5"/>
              </a:rPr>
              <a:t>osMailFree</a:t>
            </a:r>
            <a:r>
              <a:rPr lang="en-US" sz="1400" b="1" dirty="0">
                <a:solidFill>
                  <a:srgbClr val="4464A5"/>
                </a:solidFill>
                <a:latin typeface="Lucida Grande"/>
              </a:rPr>
              <a:t> : </a:t>
            </a:r>
            <a:r>
              <a:rPr lang="en-US" sz="1400" dirty="0">
                <a:solidFill>
                  <a:srgbClr val="000000"/>
                </a:solidFill>
                <a:latin typeface="Lucida Grande"/>
              </a:rPr>
              <a:t>Return a memory block to the mail queue.</a:t>
            </a:r>
          </a:p>
        </p:txBody>
      </p:sp>
    </p:spTree>
    <p:extLst>
      <p:ext uri="{BB962C8B-B14F-4D97-AF65-F5344CB8AC3E}">
        <p14:creationId xmlns:p14="http://schemas.microsoft.com/office/powerpoint/2010/main" val="3762057699"/>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43DF55-B67D-4FE8-963E-FC554E919B51}"/>
              </a:ext>
            </a:extLst>
          </p:cNvPr>
          <p:cNvSpPr>
            <a:spLocks noGrp="1"/>
          </p:cNvSpPr>
          <p:nvPr>
            <p:ph type="title"/>
          </p:nvPr>
        </p:nvSpPr>
        <p:spPr>
          <a:xfrm>
            <a:off x="467999" y="609538"/>
            <a:ext cx="11244575" cy="443198"/>
          </a:xfrm>
        </p:spPr>
        <p:txBody>
          <a:bodyPr/>
          <a:lstStyle/>
          <a:p>
            <a:r>
              <a:rPr lang="en-US" dirty="0"/>
              <a:t>CMSIS-RTOS – inter-task communications</a:t>
            </a:r>
          </a:p>
        </p:txBody>
      </p:sp>
      <p:pic>
        <p:nvPicPr>
          <p:cNvPr id="4" name="Picture 3">
            <a:extLst>
              <a:ext uri="{FF2B5EF4-FFF2-40B4-BE49-F238E27FC236}">
                <a16:creationId xmlns="" xmlns:a16="http://schemas.microsoft.com/office/drawing/2014/main" id="{51CF0590-653D-4FF3-B7AF-EC6826F0C829}"/>
              </a:ext>
            </a:extLst>
          </p:cNvPr>
          <p:cNvPicPr>
            <a:picLocks noChangeAspect="1"/>
          </p:cNvPicPr>
          <p:nvPr/>
        </p:nvPicPr>
        <p:blipFill rotWithShape="1">
          <a:blip r:embed="rId3" cstate="print"/>
          <a:srcRect t="36252"/>
          <a:stretch/>
        </p:blipFill>
        <p:spPr>
          <a:xfrm>
            <a:off x="6509561" y="1966093"/>
            <a:ext cx="5130583" cy="3646904"/>
          </a:xfrm>
          <a:prstGeom prst="rect">
            <a:avLst/>
          </a:prstGeom>
        </p:spPr>
      </p:pic>
      <p:pic>
        <p:nvPicPr>
          <p:cNvPr id="5" name="Picture 4">
            <a:extLst>
              <a:ext uri="{FF2B5EF4-FFF2-40B4-BE49-F238E27FC236}">
                <a16:creationId xmlns="" xmlns:a16="http://schemas.microsoft.com/office/drawing/2014/main" id="{37BA96A6-5E5B-4819-B296-BB3A3638BB7D}"/>
              </a:ext>
            </a:extLst>
          </p:cNvPr>
          <p:cNvPicPr>
            <a:picLocks noChangeAspect="1"/>
          </p:cNvPicPr>
          <p:nvPr/>
        </p:nvPicPr>
        <p:blipFill rotWithShape="1">
          <a:blip r:embed="rId3" cstate="print"/>
          <a:srcRect t="-185" b="62241"/>
          <a:stretch/>
        </p:blipFill>
        <p:spPr>
          <a:xfrm>
            <a:off x="496893" y="2530266"/>
            <a:ext cx="5130583" cy="2170739"/>
          </a:xfrm>
          <a:prstGeom prst="rect">
            <a:avLst/>
          </a:prstGeom>
        </p:spPr>
      </p:pic>
      <p:sp>
        <p:nvSpPr>
          <p:cNvPr id="6" name="TextBox 5">
            <a:extLst>
              <a:ext uri="{FF2B5EF4-FFF2-40B4-BE49-F238E27FC236}">
                <a16:creationId xmlns="" xmlns:a16="http://schemas.microsoft.com/office/drawing/2014/main" id="{FA6E86A7-0BDD-4D5D-8D80-12052201D1F8}"/>
              </a:ext>
            </a:extLst>
          </p:cNvPr>
          <p:cNvSpPr txBox="1"/>
          <p:nvPr/>
        </p:nvSpPr>
        <p:spPr>
          <a:xfrm>
            <a:off x="8604493" y="5953622"/>
            <a:ext cx="3132332" cy="307777"/>
          </a:xfrm>
          <a:prstGeom prst="rect">
            <a:avLst/>
          </a:prstGeom>
          <a:noFill/>
        </p:spPr>
        <p:txBody>
          <a:bodyPr wrap="none" rtlCol="0">
            <a:spAutoFit/>
          </a:bodyPr>
          <a:lstStyle/>
          <a:p>
            <a:r>
              <a:rPr lang="en-US" sz="1400" dirty="0"/>
              <a:t>Source: ARM, CMSIS documentation</a:t>
            </a:r>
            <a:endParaRPr lang="pt-BR" sz="1400" dirty="0"/>
          </a:p>
        </p:txBody>
      </p:sp>
    </p:spTree>
    <p:extLst>
      <p:ext uri="{BB962C8B-B14F-4D97-AF65-F5344CB8AC3E}">
        <p14:creationId xmlns:p14="http://schemas.microsoft.com/office/powerpoint/2010/main" val="1273382532"/>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43DF55-B67D-4FE8-963E-FC554E919B51}"/>
              </a:ext>
            </a:extLst>
          </p:cNvPr>
          <p:cNvSpPr>
            <a:spLocks noGrp="1"/>
          </p:cNvSpPr>
          <p:nvPr>
            <p:ph type="title"/>
          </p:nvPr>
        </p:nvSpPr>
        <p:spPr>
          <a:xfrm>
            <a:off x="467999" y="609538"/>
            <a:ext cx="11244575" cy="443198"/>
          </a:xfrm>
        </p:spPr>
        <p:txBody>
          <a:bodyPr/>
          <a:lstStyle/>
          <a:p>
            <a:r>
              <a:rPr lang="en-US" dirty="0"/>
              <a:t>CMSIS-RTOS – inter-task communications</a:t>
            </a:r>
          </a:p>
        </p:txBody>
      </p:sp>
      <p:sp>
        <p:nvSpPr>
          <p:cNvPr id="6" name="TextBox 5">
            <a:extLst>
              <a:ext uri="{FF2B5EF4-FFF2-40B4-BE49-F238E27FC236}">
                <a16:creationId xmlns="" xmlns:a16="http://schemas.microsoft.com/office/drawing/2014/main" id="{FA6E86A7-0BDD-4D5D-8D80-12052201D1F8}"/>
              </a:ext>
            </a:extLst>
          </p:cNvPr>
          <p:cNvSpPr txBox="1"/>
          <p:nvPr/>
        </p:nvSpPr>
        <p:spPr>
          <a:xfrm>
            <a:off x="8604493" y="5953622"/>
            <a:ext cx="3132332" cy="307777"/>
          </a:xfrm>
          <a:prstGeom prst="rect">
            <a:avLst/>
          </a:prstGeom>
          <a:noFill/>
        </p:spPr>
        <p:txBody>
          <a:bodyPr wrap="none" rtlCol="0">
            <a:spAutoFit/>
          </a:bodyPr>
          <a:lstStyle/>
          <a:p>
            <a:r>
              <a:rPr lang="en-US" sz="1400" dirty="0"/>
              <a:t>Source: ARM, CMSIS documentation</a:t>
            </a:r>
            <a:endParaRPr lang="pt-BR" sz="1400" dirty="0"/>
          </a:p>
        </p:txBody>
      </p:sp>
      <p:pic>
        <p:nvPicPr>
          <p:cNvPr id="7" name="Picture 6">
            <a:extLst>
              <a:ext uri="{FF2B5EF4-FFF2-40B4-BE49-F238E27FC236}">
                <a16:creationId xmlns="" xmlns:a16="http://schemas.microsoft.com/office/drawing/2014/main" id="{41C576F4-BE0E-4343-845D-4E9769B7068B}"/>
              </a:ext>
            </a:extLst>
          </p:cNvPr>
          <p:cNvPicPr>
            <a:picLocks noChangeAspect="1"/>
          </p:cNvPicPr>
          <p:nvPr/>
        </p:nvPicPr>
        <p:blipFill>
          <a:blip r:embed="rId3" cstate="print"/>
          <a:stretch>
            <a:fillRect/>
          </a:stretch>
        </p:blipFill>
        <p:spPr>
          <a:xfrm>
            <a:off x="3774753" y="1281697"/>
            <a:ext cx="4631065" cy="4979702"/>
          </a:xfrm>
          <a:prstGeom prst="rect">
            <a:avLst/>
          </a:prstGeom>
        </p:spPr>
      </p:pic>
    </p:spTree>
    <p:extLst>
      <p:ext uri="{BB962C8B-B14F-4D97-AF65-F5344CB8AC3E}">
        <p14:creationId xmlns:p14="http://schemas.microsoft.com/office/powerpoint/2010/main" val="1492933961"/>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Synergy platform</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2683299"/>
          </a:xfrm>
        </p:spPr>
        <p:txBody>
          <a:bodyPr/>
          <a:lstStyle/>
          <a:p>
            <a:pPr>
              <a:lnSpc>
                <a:spcPct val="150000"/>
              </a:lnSpc>
            </a:pPr>
            <a:r>
              <a:rPr lang="en-US" b="1" dirty="0"/>
              <a:t>Objectives:</a:t>
            </a:r>
          </a:p>
          <a:p>
            <a:pPr lvl="1">
              <a:lnSpc>
                <a:spcPct val="150000"/>
              </a:lnSpc>
            </a:pPr>
            <a:r>
              <a:rPr lang="en-US" dirty="0"/>
              <a:t>Execute the e2_studio and SSP installation procedures.</a:t>
            </a:r>
          </a:p>
          <a:p>
            <a:pPr lvl="1">
              <a:lnSpc>
                <a:spcPct val="150000"/>
              </a:lnSpc>
            </a:pPr>
            <a:r>
              <a:rPr lang="en-US" dirty="0"/>
              <a:t>Setup the development environment for the S7G2 kit.</a:t>
            </a:r>
          </a:p>
          <a:p>
            <a:pPr lvl="1">
              <a:lnSpc>
                <a:spcPct val="150000"/>
              </a:lnSpc>
            </a:pPr>
            <a:r>
              <a:rPr lang="en-US" dirty="0"/>
              <a:t>Run a sample program to verify the installation.</a:t>
            </a:r>
          </a:p>
          <a:p>
            <a:pPr lvl="1">
              <a:lnSpc>
                <a:spcPct val="150000"/>
              </a:lnSpc>
            </a:pPr>
            <a:r>
              <a:rPr lang="en-US" dirty="0"/>
              <a:t>Overview of e2_studio.</a:t>
            </a:r>
          </a:p>
          <a:p>
            <a:pPr lvl="1">
              <a:lnSpc>
                <a:spcPct val="150000"/>
              </a:lnSpc>
            </a:pPr>
            <a:r>
              <a:rPr lang="en-US" dirty="0"/>
              <a:t>Overview of SSP.</a:t>
            </a:r>
          </a:p>
        </p:txBody>
      </p:sp>
    </p:spTree>
    <p:extLst>
      <p:ext uri="{BB962C8B-B14F-4D97-AF65-F5344CB8AC3E}">
        <p14:creationId xmlns:p14="http://schemas.microsoft.com/office/powerpoint/2010/main" val="1779791823"/>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Synergy platform</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3052631"/>
          </a:xfrm>
        </p:spPr>
        <p:txBody>
          <a:bodyPr/>
          <a:lstStyle/>
          <a:p>
            <a:pPr>
              <a:lnSpc>
                <a:spcPct val="150000"/>
              </a:lnSpc>
            </a:pPr>
            <a:r>
              <a:rPr lang="en-US" b="1" dirty="0"/>
              <a:t>Activities:</a:t>
            </a:r>
          </a:p>
          <a:p>
            <a:pPr marL="342900" lvl="1" indent="-342900">
              <a:lnSpc>
                <a:spcPct val="150000"/>
              </a:lnSpc>
              <a:buFont typeface="+mj-lt"/>
              <a:buAutoNum type="arabicPeriod"/>
            </a:pPr>
            <a:r>
              <a:rPr lang="en-US" dirty="0"/>
              <a:t>Create an account on Renesas, Install e2_studio (including SSP and tools);</a:t>
            </a:r>
          </a:p>
          <a:p>
            <a:pPr marL="342900" lvl="1" indent="-342900">
              <a:lnSpc>
                <a:spcPct val="150000"/>
              </a:lnSpc>
              <a:buFont typeface="+mj-lt"/>
              <a:buAutoNum type="arabicPeriod"/>
            </a:pPr>
            <a:r>
              <a:rPr lang="en-US" dirty="0"/>
              <a:t>Setup the SK-S7G2 board;</a:t>
            </a:r>
            <a:br>
              <a:rPr lang="en-US" dirty="0"/>
            </a:br>
            <a:r>
              <a:rPr lang="en-US" dirty="0"/>
              <a:t>Run a sample program to verify ISDE setup;</a:t>
            </a:r>
          </a:p>
          <a:p>
            <a:pPr marL="342900" lvl="1" indent="-342900">
              <a:lnSpc>
                <a:spcPct val="150000"/>
              </a:lnSpc>
              <a:buFont typeface="+mj-lt"/>
              <a:buAutoNum type="arabicPeriod"/>
            </a:pPr>
            <a:r>
              <a:rPr lang="en-US" dirty="0"/>
              <a:t>Overview of the Synergy Platform;</a:t>
            </a:r>
          </a:p>
          <a:p>
            <a:pPr marL="342900" lvl="1" indent="-342900">
              <a:lnSpc>
                <a:spcPct val="150000"/>
              </a:lnSpc>
              <a:buFont typeface="+mj-lt"/>
              <a:buAutoNum type="arabicPeriod"/>
            </a:pPr>
            <a:r>
              <a:rPr lang="en-US" dirty="0"/>
              <a:t>Overview of the e2 studio ISDE;</a:t>
            </a:r>
          </a:p>
          <a:p>
            <a:pPr marL="342900" lvl="1" indent="-342900">
              <a:lnSpc>
                <a:spcPct val="150000"/>
              </a:lnSpc>
              <a:buFont typeface="+mj-lt"/>
              <a:buAutoNum type="arabicPeriod"/>
            </a:pPr>
            <a:r>
              <a:rPr lang="en-US" dirty="0"/>
              <a:t>Overview of the SSP (Synergy Software Package).</a:t>
            </a:r>
          </a:p>
        </p:txBody>
      </p:sp>
    </p:spTree>
    <p:extLst>
      <p:ext uri="{BB962C8B-B14F-4D97-AF65-F5344CB8AC3E}">
        <p14:creationId xmlns:p14="http://schemas.microsoft.com/office/powerpoint/2010/main" val="1715921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Defining “computer”</a:t>
            </a:r>
            <a:endParaRPr kumimoji="1" lang="en-US" dirty="0"/>
          </a:p>
        </p:txBody>
      </p:sp>
      <p:sp>
        <p:nvSpPr>
          <p:cNvPr id="4" name="コンテンツ プレースホルダー 3"/>
          <p:cNvSpPr>
            <a:spLocks noGrp="1"/>
          </p:cNvSpPr>
          <p:nvPr>
            <p:ph idx="1"/>
          </p:nvPr>
        </p:nvSpPr>
        <p:spPr>
          <a:xfrm>
            <a:off x="468000" y="1424991"/>
            <a:ext cx="11100608" cy="2006190"/>
          </a:xfrm>
        </p:spPr>
        <p:txBody>
          <a:bodyPr/>
          <a:lstStyle/>
          <a:p>
            <a:pPr>
              <a:lnSpc>
                <a:spcPct val="150000"/>
              </a:lnSpc>
            </a:pPr>
            <a:r>
              <a:rPr lang="en-US" dirty="0"/>
              <a:t>Computer = </a:t>
            </a:r>
            <a:br>
              <a:rPr lang="en-US" dirty="0"/>
            </a:br>
            <a:r>
              <a:rPr lang="en-US" dirty="0"/>
              <a:t>a device, or person, who performs a computation, i.e. a sequence of calculations according to an algorithm.</a:t>
            </a:r>
          </a:p>
          <a:p>
            <a:pPr>
              <a:lnSpc>
                <a:spcPct val="150000"/>
              </a:lnSpc>
            </a:pPr>
            <a:endParaRPr lang="en-US" dirty="0"/>
          </a:p>
          <a:p>
            <a:pPr>
              <a:lnSpc>
                <a:spcPct val="150000"/>
              </a:lnSpc>
            </a:pPr>
            <a:r>
              <a:rPr lang="en-US" dirty="0"/>
              <a:t>Hence, we consider Generation 0 of computers the generation that precedes the electronic device currently known as computer.</a:t>
            </a:r>
          </a:p>
        </p:txBody>
      </p:sp>
    </p:spTree>
    <p:extLst>
      <p:ext uri="{BB962C8B-B14F-4D97-AF65-F5344CB8AC3E}">
        <p14:creationId xmlns:p14="http://schemas.microsoft.com/office/powerpoint/2010/main" val="4010006279"/>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Synergy platform</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3052631"/>
          </a:xfrm>
        </p:spPr>
        <p:txBody>
          <a:bodyPr/>
          <a:lstStyle/>
          <a:p>
            <a:pPr>
              <a:lnSpc>
                <a:spcPct val="150000"/>
              </a:lnSpc>
            </a:pPr>
            <a:r>
              <a:rPr lang="en-US" b="1" dirty="0"/>
              <a:t>Activity 1 – Create an account on Renesas, Install e2_studio </a:t>
            </a:r>
            <a:br>
              <a:rPr lang="en-US" b="1" dirty="0"/>
            </a:br>
            <a:r>
              <a:rPr lang="en-US" b="1" dirty="0"/>
              <a:t>                   (including SSP and tools)</a:t>
            </a:r>
          </a:p>
          <a:p>
            <a:pPr marL="342900" lvl="1" indent="-342900">
              <a:lnSpc>
                <a:spcPct val="150000"/>
              </a:lnSpc>
              <a:buFont typeface="+mj-lt"/>
              <a:buAutoNum type="arabicPeriod"/>
            </a:pPr>
            <a:r>
              <a:rPr lang="en-US" dirty="0"/>
              <a:t>Register an account at </a:t>
            </a:r>
            <a:r>
              <a:rPr lang="en-US" dirty="0">
                <a:hlinkClick r:id="rId3"/>
              </a:rPr>
              <a:t>https://www.renesas.com</a:t>
            </a:r>
            <a:r>
              <a:rPr lang="en-US" dirty="0"/>
              <a:t> </a:t>
            </a:r>
          </a:p>
          <a:p>
            <a:pPr marL="342900" lvl="1" indent="-342900">
              <a:lnSpc>
                <a:spcPct val="150000"/>
              </a:lnSpc>
              <a:buFont typeface="+mj-lt"/>
              <a:buAutoNum type="arabicPeriod"/>
            </a:pPr>
            <a:r>
              <a:rPr lang="en-US" dirty="0"/>
              <a:t>Sign in</a:t>
            </a:r>
          </a:p>
          <a:p>
            <a:pPr marL="342900" lvl="1" indent="-342900">
              <a:lnSpc>
                <a:spcPct val="150000"/>
              </a:lnSpc>
              <a:buFont typeface="+mj-lt"/>
              <a:buAutoNum type="arabicPeriod"/>
            </a:pPr>
            <a:r>
              <a:rPr lang="en-US" dirty="0"/>
              <a:t>Download Platform Installer</a:t>
            </a:r>
          </a:p>
          <a:p>
            <a:pPr marL="342900" lvl="1" indent="-342900">
              <a:lnSpc>
                <a:spcPct val="150000"/>
              </a:lnSpc>
              <a:buFont typeface="+mj-lt"/>
              <a:buAutoNum type="arabicPeriod"/>
            </a:pPr>
            <a:r>
              <a:rPr lang="en-US" dirty="0"/>
              <a:t>Execute the installation </a:t>
            </a:r>
          </a:p>
          <a:p>
            <a:pPr marL="342900" lvl="1" indent="-342900">
              <a:lnSpc>
                <a:spcPct val="150000"/>
              </a:lnSpc>
              <a:buFont typeface="+mj-lt"/>
              <a:buAutoNum type="arabicPeriod"/>
            </a:pPr>
            <a:r>
              <a:rPr lang="en-US" dirty="0"/>
              <a:t>Execute e2_studio</a:t>
            </a:r>
          </a:p>
        </p:txBody>
      </p:sp>
    </p:spTree>
    <p:extLst>
      <p:ext uri="{BB962C8B-B14F-4D97-AF65-F5344CB8AC3E}">
        <p14:creationId xmlns:p14="http://schemas.microsoft.com/office/powerpoint/2010/main" val="3426015282"/>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1 – Step 1</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2272930"/>
          </a:xfrm>
        </p:spPr>
        <p:txBody>
          <a:bodyPr/>
          <a:lstStyle/>
          <a:p>
            <a:pPr>
              <a:lnSpc>
                <a:spcPct val="150000"/>
              </a:lnSpc>
            </a:pPr>
            <a:r>
              <a:rPr lang="en-US" b="1" dirty="0"/>
              <a:t>Register</a:t>
            </a:r>
            <a:br>
              <a:rPr lang="en-US" b="1" dirty="0"/>
            </a:br>
            <a:endParaRPr lang="en-US" b="1" dirty="0"/>
          </a:p>
          <a:p>
            <a:pPr>
              <a:lnSpc>
                <a:spcPct val="150000"/>
              </a:lnSpc>
            </a:pPr>
            <a:r>
              <a:rPr lang="en-US" dirty="0"/>
              <a:t>a) create an account with </a:t>
            </a:r>
            <a:br>
              <a:rPr lang="en-US" dirty="0"/>
            </a:br>
            <a:r>
              <a:rPr lang="en-US" dirty="0"/>
              <a:t>Renesas</a:t>
            </a:r>
            <a:br>
              <a:rPr lang="en-US" dirty="0"/>
            </a:br>
            <a:r>
              <a:rPr lang="en-US" dirty="0"/>
              <a:t/>
            </a:r>
            <a:br>
              <a:rPr lang="en-US" dirty="0"/>
            </a:br>
            <a:r>
              <a:rPr lang="en-US" dirty="0"/>
              <a:t>- click on sign in</a:t>
            </a:r>
          </a:p>
        </p:txBody>
      </p:sp>
      <p:pic>
        <p:nvPicPr>
          <p:cNvPr id="4" name="Picture 3">
            <a:extLst>
              <a:ext uri="{FF2B5EF4-FFF2-40B4-BE49-F238E27FC236}">
                <a16:creationId xmlns="" xmlns:a16="http://schemas.microsoft.com/office/drawing/2014/main" id="{00FBC26D-8D46-4AE6-9F36-491CC7AC742E}"/>
              </a:ext>
            </a:extLst>
          </p:cNvPr>
          <p:cNvPicPr>
            <a:picLocks noChangeAspect="1"/>
          </p:cNvPicPr>
          <p:nvPr/>
        </p:nvPicPr>
        <p:blipFill rotWithShape="1">
          <a:blip r:embed="rId3"/>
          <a:srcRect b="10794"/>
          <a:stretch/>
        </p:blipFill>
        <p:spPr>
          <a:xfrm>
            <a:off x="3143672" y="1346122"/>
            <a:ext cx="8931560" cy="4902339"/>
          </a:xfrm>
          <a:prstGeom prst="rect">
            <a:avLst/>
          </a:prstGeom>
        </p:spPr>
      </p:pic>
      <p:sp>
        <p:nvSpPr>
          <p:cNvPr id="5" name="TextBox 4">
            <a:extLst>
              <a:ext uri="{FF2B5EF4-FFF2-40B4-BE49-F238E27FC236}">
                <a16:creationId xmlns="" xmlns:a16="http://schemas.microsoft.com/office/drawing/2014/main" id="{3EEE012F-4D07-4326-A62A-87B90CEFB190}"/>
              </a:ext>
            </a:extLst>
          </p:cNvPr>
          <p:cNvSpPr txBox="1"/>
          <p:nvPr/>
        </p:nvSpPr>
        <p:spPr>
          <a:xfrm>
            <a:off x="417919" y="5517349"/>
            <a:ext cx="2725753" cy="338554"/>
          </a:xfrm>
          <a:prstGeom prst="rect">
            <a:avLst/>
          </a:prstGeom>
          <a:noFill/>
        </p:spPr>
        <p:txBody>
          <a:bodyPr wrap="square" rtlCol="0">
            <a:spAutoFit/>
          </a:bodyPr>
          <a:lstStyle/>
          <a:p>
            <a:r>
              <a:rPr lang="pt-BR" sz="1600" dirty="0">
                <a:hlinkClick r:id="rId4"/>
              </a:rPr>
              <a:t>https://</a:t>
            </a:r>
            <a:r>
              <a:rPr lang="pt-BR" sz="1600" dirty="0" err="1">
                <a:hlinkClick r:id="rId4"/>
              </a:rPr>
              <a:t>www.renesas.com</a:t>
            </a:r>
            <a:r>
              <a:rPr lang="pt-BR" sz="1600" dirty="0">
                <a:hlinkClick r:id="rId4"/>
              </a:rPr>
              <a:t>/</a:t>
            </a:r>
            <a:endParaRPr lang="pt-BR" sz="1600" dirty="0"/>
          </a:p>
        </p:txBody>
      </p:sp>
    </p:spTree>
    <p:extLst>
      <p:ext uri="{BB962C8B-B14F-4D97-AF65-F5344CB8AC3E}">
        <p14:creationId xmlns:p14="http://schemas.microsoft.com/office/powerpoint/2010/main" val="1943012758"/>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1 – Step 1</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1507592"/>
          </a:xfrm>
        </p:spPr>
        <p:txBody>
          <a:bodyPr/>
          <a:lstStyle/>
          <a:p>
            <a:pPr>
              <a:lnSpc>
                <a:spcPct val="150000"/>
              </a:lnSpc>
            </a:pPr>
            <a:r>
              <a:rPr lang="en-US" b="1" dirty="0"/>
              <a:t>Register</a:t>
            </a:r>
            <a:br>
              <a:rPr lang="en-US" b="1" dirty="0"/>
            </a:br>
            <a:endParaRPr lang="en-US" b="1" dirty="0"/>
          </a:p>
          <a:p>
            <a:pPr marL="342900" indent="-342900">
              <a:buAutoNum type="alphaLcParenR"/>
            </a:pPr>
            <a:r>
              <a:rPr lang="en-US" dirty="0"/>
              <a:t>click on Register now</a:t>
            </a:r>
          </a:p>
          <a:p>
            <a:pPr marL="342900" indent="-342900">
              <a:buAutoNum type="alphaLcParenR"/>
            </a:pPr>
            <a:r>
              <a:rPr lang="en-US" dirty="0"/>
              <a:t>follow the registration process</a:t>
            </a:r>
          </a:p>
        </p:txBody>
      </p:sp>
      <p:pic>
        <p:nvPicPr>
          <p:cNvPr id="6" name="Picture 5">
            <a:extLst>
              <a:ext uri="{FF2B5EF4-FFF2-40B4-BE49-F238E27FC236}">
                <a16:creationId xmlns="" xmlns:a16="http://schemas.microsoft.com/office/drawing/2014/main" id="{30C9684D-C65E-4834-94A8-8F2E00C9FED0}"/>
              </a:ext>
            </a:extLst>
          </p:cNvPr>
          <p:cNvPicPr>
            <a:picLocks noChangeAspect="1"/>
          </p:cNvPicPr>
          <p:nvPr/>
        </p:nvPicPr>
        <p:blipFill rotWithShape="1">
          <a:blip r:embed="rId3"/>
          <a:srcRect r="38043" b="7186"/>
          <a:stretch/>
        </p:blipFill>
        <p:spPr>
          <a:xfrm>
            <a:off x="5231904" y="90403"/>
            <a:ext cx="6677926" cy="6158059"/>
          </a:xfrm>
          <a:prstGeom prst="rect">
            <a:avLst/>
          </a:prstGeom>
        </p:spPr>
      </p:pic>
      <p:sp>
        <p:nvSpPr>
          <p:cNvPr id="7" name="Arrow: Right 6">
            <a:extLst>
              <a:ext uri="{FF2B5EF4-FFF2-40B4-BE49-F238E27FC236}">
                <a16:creationId xmlns="" xmlns:a16="http://schemas.microsoft.com/office/drawing/2014/main" id="{D5F65A03-7F80-40FB-B0AA-1FC2EB85403F}"/>
              </a:ext>
            </a:extLst>
          </p:cNvPr>
          <p:cNvSpPr/>
          <p:nvPr/>
        </p:nvSpPr>
        <p:spPr>
          <a:xfrm>
            <a:off x="9993960" y="5625244"/>
            <a:ext cx="611683" cy="3152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01889154"/>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900A9DD-9A55-437B-8836-BC9887E4A8E2}"/>
              </a:ext>
            </a:extLst>
          </p:cNvPr>
          <p:cNvPicPr>
            <a:picLocks noChangeAspect="1"/>
          </p:cNvPicPr>
          <p:nvPr/>
        </p:nvPicPr>
        <p:blipFill rotWithShape="1">
          <a:blip r:embed="rId2"/>
          <a:srcRect r="38039" b="10101"/>
          <a:stretch/>
        </p:blipFill>
        <p:spPr>
          <a:xfrm>
            <a:off x="191344" y="116632"/>
            <a:ext cx="6900844" cy="6165304"/>
          </a:xfrm>
          <a:prstGeom prst="rect">
            <a:avLst/>
          </a:prstGeom>
          <a:ln w="12700">
            <a:solidFill>
              <a:schemeClr val="tx1"/>
            </a:solidFill>
          </a:ln>
        </p:spPr>
      </p:pic>
      <p:pic>
        <p:nvPicPr>
          <p:cNvPr id="6" name="Picture 5">
            <a:extLst>
              <a:ext uri="{FF2B5EF4-FFF2-40B4-BE49-F238E27FC236}">
                <a16:creationId xmlns="" xmlns:a16="http://schemas.microsoft.com/office/drawing/2014/main" id="{AD9FFD45-0615-43CA-AB55-CF240DC00797}"/>
              </a:ext>
            </a:extLst>
          </p:cNvPr>
          <p:cNvPicPr>
            <a:picLocks noChangeAspect="1"/>
          </p:cNvPicPr>
          <p:nvPr/>
        </p:nvPicPr>
        <p:blipFill rotWithShape="1">
          <a:blip r:embed="rId3"/>
          <a:srcRect l="13163" r="50968" b="28475"/>
          <a:stretch/>
        </p:blipFill>
        <p:spPr>
          <a:xfrm>
            <a:off x="8015536" y="249392"/>
            <a:ext cx="3995989" cy="4905164"/>
          </a:xfrm>
          <a:prstGeom prst="rect">
            <a:avLst/>
          </a:prstGeom>
          <a:ln w="12700">
            <a:solidFill>
              <a:schemeClr val="tx1"/>
            </a:solidFill>
          </a:ln>
        </p:spPr>
      </p:pic>
      <p:sp>
        <p:nvSpPr>
          <p:cNvPr id="7" name="TextBox 6">
            <a:extLst>
              <a:ext uri="{FF2B5EF4-FFF2-40B4-BE49-F238E27FC236}">
                <a16:creationId xmlns="" xmlns:a16="http://schemas.microsoft.com/office/drawing/2014/main" id="{C48BBC1E-3754-47A6-B9E2-E43EF36E9D98}"/>
              </a:ext>
            </a:extLst>
          </p:cNvPr>
          <p:cNvSpPr txBox="1"/>
          <p:nvPr/>
        </p:nvSpPr>
        <p:spPr>
          <a:xfrm>
            <a:off x="7620579" y="5359808"/>
            <a:ext cx="3926075" cy="584775"/>
          </a:xfrm>
          <a:prstGeom prst="rect">
            <a:avLst/>
          </a:prstGeom>
          <a:noFill/>
        </p:spPr>
        <p:txBody>
          <a:bodyPr wrap="none" rtlCol="0">
            <a:spAutoFit/>
          </a:bodyPr>
          <a:lstStyle/>
          <a:p>
            <a:r>
              <a:rPr lang="en-US" sz="1600" dirty="0"/>
              <a:t>click on the link sent to your mail address</a:t>
            </a:r>
            <a:br>
              <a:rPr lang="en-US" sz="1600" dirty="0"/>
            </a:br>
            <a:r>
              <a:rPr lang="en-US" sz="1600" dirty="0"/>
              <a:t>to activate the account</a:t>
            </a:r>
            <a:endParaRPr lang="pt-BR" sz="1600" dirty="0"/>
          </a:p>
        </p:txBody>
      </p:sp>
    </p:spTree>
    <p:extLst>
      <p:ext uri="{BB962C8B-B14F-4D97-AF65-F5344CB8AC3E}">
        <p14:creationId xmlns:p14="http://schemas.microsoft.com/office/powerpoint/2010/main" val="4272657113"/>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227BF850-12BD-46F1-A27D-A12E1FAE38D1}"/>
              </a:ext>
            </a:extLst>
          </p:cNvPr>
          <p:cNvSpPr txBox="1"/>
          <p:nvPr/>
        </p:nvSpPr>
        <p:spPr>
          <a:xfrm>
            <a:off x="467216" y="218304"/>
            <a:ext cx="3733437" cy="646331"/>
          </a:xfrm>
          <a:prstGeom prst="rect">
            <a:avLst/>
          </a:prstGeom>
          <a:noFill/>
        </p:spPr>
        <p:txBody>
          <a:bodyPr wrap="square" rtlCol="0">
            <a:spAutoFit/>
          </a:bodyPr>
          <a:lstStyle/>
          <a:p>
            <a:r>
              <a:rPr lang="en-US" dirty="0"/>
              <a:t>by clicking on the link sent by mail, the registration process proceeds </a:t>
            </a:r>
            <a:endParaRPr lang="pt-BR" dirty="0"/>
          </a:p>
        </p:txBody>
      </p:sp>
      <p:pic>
        <p:nvPicPr>
          <p:cNvPr id="9" name="Picture 8">
            <a:extLst>
              <a:ext uri="{FF2B5EF4-FFF2-40B4-BE49-F238E27FC236}">
                <a16:creationId xmlns="" xmlns:a16="http://schemas.microsoft.com/office/drawing/2014/main" id="{2858C2EB-9964-4519-B1DA-DA3D9FBCB12D}"/>
              </a:ext>
            </a:extLst>
          </p:cNvPr>
          <p:cNvPicPr>
            <a:picLocks noChangeAspect="1"/>
          </p:cNvPicPr>
          <p:nvPr/>
        </p:nvPicPr>
        <p:blipFill rotWithShape="1">
          <a:blip r:embed="rId2"/>
          <a:srcRect r="32554"/>
          <a:stretch/>
        </p:blipFill>
        <p:spPr>
          <a:xfrm>
            <a:off x="467216" y="900952"/>
            <a:ext cx="4895290" cy="5092413"/>
          </a:xfrm>
          <a:prstGeom prst="rect">
            <a:avLst/>
          </a:prstGeom>
          <a:ln w="12700">
            <a:solidFill>
              <a:schemeClr val="tx1"/>
            </a:solidFill>
          </a:ln>
        </p:spPr>
      </p:pic>
      <p:pic>
        <p:nvPicPr>
          <p:cNvPr id="10" name="Picture 9">
            <a:extLst>
              <a:ext uri="{FF2B5EF4-FFF2-40B4-BE49-F238E27FC236}">
                <a16:creationId xmlns="" xmlns:a16="http://schemas.microsoft.com/office/drawing/2014/main" id="{A0193062-52EB-450B-A5E7-0DF8A9C3EE25}"/>
              </a:ext>
            </a:extLst>
          </p:cNvPr>
          <p:cNvPicPr>
            <a:picLocks noChangeAspect="1"/>
          </p:cNvPicPr>
          <p:nvPr/>
        </p:nvPicPr>
        <p:blipFill rotWithShape="1">
          <a:blip r:embed="rId3"/>
          <a:srcRect l="6031" r="31895" b="7703"/>
          <a:stretch/>
        </p:blipFill>
        <p:spPr>
          <a:xfrm>
            <a:off x="5663952" y="34347"/>
            <a:ext cx="4710915" cy="5092413"/>
          </a:xfrm>
          <a:prstGeom prst="rect">
            <a:avLst/>
          </a:prstGeom>
          <a:ln w="12700">
            <a:solidFill>
              <a:schemeClr val="tx1"/>
            </a:solidFill>
          </a:ln>
        </p:spPr>
      </p:pic>
      <p:pic>
        <p:nvPicPr>
          <p:cNvPr id="11" name="Picture 10">
            <a:extLst>
              <a:ext uri="{FF2B5EF4-FFF2-40B4-BE49-F238E27FC236}">
                <a16:creationId xmlns="" xmlns:a16="http://schemas.microsoft.com/office/drawing/2014/main" id="{86CCBAB4-D97E-4888-904F-E8F41FA302F5}"/>
              </a:ext>
            </a:extLst>
          </p:cNvPr>
          <p:cNvPicPr>
            <a:picLocks noChangeAspect="1"/>
          </p:cNvPicPr>
          <p:nvPr/>
        </p:nvPicPr>
        <p:blipFill rotWithShape="1">
          <a:blip r:embed="rId4"/>
          <a:srcRect t="9900" r="44446" b="57899"/>
          <a:stretch/>
        </p:blipFill>
        <p:spPr>
          <a:xfrm>
            <a:off x="6724553" y="4509120"/>
            <a:ext cx="3926810" cy="1733878"/>
          </a:xfrm>
          <a:prstGeom prst="rect">
            <a:avLst/>
          </a:prstGeom>
          <a:ln w="12700">
            <a:solidFill>
              <a:schemeClr val="tx1"/>
            </a:solidFill>
          </a:ln>
        </p:spPr>
      </p:pic>
    </p:spTree>
    <p:extLst>
      <p:ext uri="{BB962C8B-B14F-4D97-AF65-F5344CB8AC3E}">
        <p14:creationId xmlns:p14="http://schemas.microsoft.com/office/powerpoint/2010/main" val="1569505710"/>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1 – Step 2</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1062342"/>
          </a:xfrm>
        </p:spPr>
        <p:txBody>
          <a:bodyPr/>
          <a:lstStyle/>
          <a:p>
            <a:pPr>
              <a:lnSpc>
                <a:spcPct val="150000"/>
              </a:lnSpc>
            </a:pPr>
            <a:r>
              <a:rPr lang="en-US" b="1" dirty="0"/>
              <a:t>Sign In:</a:t>
            </a:r>
            <a:br>
              <a:rPr lang="en-US" b="1" dirty="0"/>
            </a:br>
            <a:r>
              <a:rPr lang="en-US" dirty="0"/>
              <a:t>return to renesas.com and sign in with your </a:t>
            </a:r>
            <a:br>
              <a:rPr lang="en-US" dirty="0"/>
            </a:br>
            <a:r>
              <a:rPr lang="en-US" dirty="0"/>
              <a:t>mail address and the password you defined</a:t>
            </a:r>
          </a:p>
        </p:txBody>
      </p:sp>
      <p:pic>
        <p:nvPicPr>
          <p:cNvPr id="8" name="Picture 7">
            <a:extLst>
              <a:ext uri="{FF2B5EF4-FFF2-40B4-BE49-F238E27FC236}">
                <a16:creationId xmlns="" xmlns:a16="http://schemas.microsoft.com/office/drawing/2014/main" id="{D98382DF-F95B-4F17-8D46-E7FCB5E00A57}"/>
              </a:ext>
            </a:extLst>
          </p:cNvPr>
          <p:cNvPicPr>
            <a:picLocks noChangeAspect="1"/>
          </p:cNvPicPr>
          <p:nvPr/>
        </p:nvPicPr>
        <p:blipFill rotWithShape="1">
          <a:blip r:embed="rId3"/>
          <a:srcRect t="20111" r="33022" b="30050"/>
          <a:stretch/>
        </p:blipFill>
        <p:spPr>
          <a:xfrm>
            <a:off x="5591944" y="2830508"/>
            <a:ext cx="6391648" cy="3417954"/>
          </a:xfrm>
          <a:prstGeom prst="rect">
            <a:avLst/>
          </a:prstGeom>
        </p:spPr>
      </p:pic>
      <p:sp>
        <p:nvSpPr>
          <p:cNvPr id="9" name="Arrow: Right 8">
            <a:extLst>
              <a:ext uri="{FF2B5EF4-FFF2-40B4-BE49-F238E27FC236}">
                <a16:creationId xmlns="" xmlns:a16="http://schemas.microsoft.com/office/drawing/2014/main" id="{87B7ACBD-7496-4A86-8403-9279C6E13482}"/>
              </a:ext>
            </a:extLst>
          </p:cNvPr>
          <p:cNvSpPr/>
          <p:nvPr/>
        </p:nvSpPr>
        <p:spPr>
          <a:xfrm>
            <a:off x="5286102" y="4255413"/>
            <a:ext cx="611683" cy="3152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BR"/>
          </a:p>
        </p:txBody>
      </p:sp>
      <p:sp>
        <p:nvSpPr>
          <p:cNvPr id="10" name="Arrow: Right 9">
            <a:extLst>
              <a:ext uri="{FF2B5EF4-FFF2-40B4-BE49-F238E27FC236}">
                <a16:creationId xmlns="" xmlns:a16="http://schemas.microsoft.com/office/drawing/2014/main" id="{0824CCB7-7C49-435A-A9F8-7885A826E120}"/>
              </a:ext>
            </a:extLst>
          </p:cNvPr>
          <p:cNvSpPr/>
          <p:nvPr/>
        </p:nvSpPr>
        <p:spPr>
          <a:xfrm>
            <a:off x="5286102" y="4599417"/>
            <a:ext cx="611683" cy="3152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BR"/>
          </a:p>
        </p:txBody>
      </p:sp>
      <p:pic>
        <p:nvPicPr>
          <p:cNvPr id="11" name="Picture 10">
            <a:extLst>
              <a:ext uri="{FF2B5EF4-FFF2-40B4-BE49-F238E27FC236}">
                <a16:creationId xmlns="" xmlns:a16="http://schemas.microsoft.com/office/drawing/2014/main" id="{8FA0D7FE-DEA5-4B25-A51C-B25B251C5F81}"/>
              </a:ext>
            </a:extLst>
          </p:cNvPr>
          <p:cNvPicPr>
            <a:picLocks noChangeAspect="1"/>
          </p:cNvPicPr>
          <p:nvPr/>
        </p:nvPicPr>
        <p:blipFill rotWithShape="1">
          <a:blip r:embed="rId4"/>
          <a:srcRect l="41661" r="1" b="68254"/>
          <a:stretch/>
        </p:blipFill>
        <p:spPr>
          <a:xfrm>
            <a:off x="5364448" y="427920"/>
            <a:ext cx="6046144" cy="2024455"/>
          </a:xfrm>
          <a:prstGeom prst="rect">
            <a:avLst/>
          </a:prstGeom>
        </p:spPr>
      </p:pic>
    </p:spTree>
    <p:extLst>
      <p:ext uri="{BB962C8B-B14F-4D97-AF65-F5344CB8AC3E}">
        <p14:creationId xmlns:p14="http://schemas.microsoft.com/office/powerpoint/2010/main" val="720133226"/>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1 – Step 3</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2315632" cy="1062342"/>
          </a:xfrm>
        </p:spPr>
        <p:txBody>
          <a:bodyPr/>
          <a:lstStyle/>
          <a:p>
            <a:pPr>
              <a:lnSpc>
                <a:spcPct val="150000"/>
              </a:lnSpc>
            </a:pPr>
            <a:r>
              <a:rPr lang="en-US" b="1" dirty="0"/>
              <a:t>Download platform installer</a:t>
            </a:r>
            <a:br>
              <a:rPr lang="en-US" b="1" dirty="0"/>
            </a:br>
            <a:r>
              <a:rPr lang="en-US" dirty="0"/>
              <a:t>(further registration info may be </a:t>
            </a:r>
            <a:br>
              <a:rPr lang="en-US" dirty="0"/>
            </a:br>
            <a:r>
              <a:rPr lang="en-US" dirty="0"/>
              <a:t>requested)</a:t>
            </a:r>
          </a:p>
        </p:txBody>
      </p:sp>
      <p:pic>
        <p:nvPicPr>
          <p:cNvPr id="12" name="Picture 11">
            <a:extLst>
              <a:ext uri="{FF2B5EF4-FFF2-40B4-BE49-F238E27FC236}">
                <a16:creationId xmlns="" xmlns:a16="http://schemas.microsoft.com/office/drawing/2014/main" id="{66C57E98-5FF2-48D8-A7E8-A5EE16AA7DC5}"/>
              </a:ext>
            </a:extLst>
          </p:cNvPr>
          <p:cNvPicPr>
            <a:picLocks noChangeAspect="1"/>
          </p:cNvPicPr>
          <p:nvPr/>
        </p:nvPicPr>
        <p:blipFill>
          <a:blip r:embed="rId3"/>
          <a:stretch>
            <a:fillRect/>
          </a:stretch>
        </p:blipFill>
        <p:spPr>
          <a:xfrm>
            <a:off x="2999656" y="1269011"/>
            <a:ext cx="8724344" cy="4995339"/>
          </a:xfrm>
          <a:prstGeom prst="rect">
            <a:avLst/>
          </a:prstGeom>
        </p:spPr>
      </p:pic>
      <p:sp>
        <p:nvSpPr>
          <p:cNvPr id="13" name="Arrow: Right 12">
            <a:extLst>
              <a:ext uri="{FF2B5EF4-FFF2-40B4-BE49-F238E27FC236}">
                <a16:creationId xmlns="" xmlns:a16="http://schemas.microsoft.com/office/drawing/2014/main" id="{E5669B91-C63E-41FE-B37F-E912B2731D40}"/>
              </a:ext>
            </a:extLst>
          </p:cNvPr>
          <p:cNvSpPr/>
          <p:nvPr/>
        </p:nvSpPr>
        <p:spPr>
          <a:xfrm rot="5400000">
            <a:off x="5854176" y="1952102"/>
            <a:ext cx="570731" cy="298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98301579"/>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1 – Step 3</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2315632" cy="1062342"/>
          </a:xfrm>
        </p:spPr>
        <p:txBody>
          <a:bodyPr/>
          <a:lstStyle/>
          <a:p>
            <a:pPr>
              <a:lnSpc>
                <a:spcPct val="150000"/>
              </a:lnSpc>
            </a:pPr>
            <a:r>
              <a:rPr lang="en-US" b="1" dirty="0"/>
              <a:t>Download platform installer</a:t>
            </a:r>
            <a:br>
              <a:rPr lang="en-US" b="1" dirty="0"/>
            </a:br>
            <a:r>
              <a:rPr lang="en-US" dirty="0"/>
              <a:t>(further registration info may be </a:t>
            </a:r>
            <a:br>
              <a:rPr lang="en-US" dirty="0"/>
            </a:br>
            <a:r>
              <a:rPr lang="en-US" dirty="0"/>
              <a:t>requested)</a:t>
            </a:r>
          </a:p>
        </p:txBody>
      </p:sp>
      <p:pic>
        <p:nvPicPr>
          <p:cNvPr id="6" name="Picture 5">
            <a:extLst>
              <a:ext uri="{FF2B5EF4-FFF2-40B4-BE49-F238E27FC236}">
                <a16:creationId xmlns="" xmlns:a16="http://schemas.microsoft.com/office/drawing/2014/main" id="{DCED119B-CD7F-4D40-8657-D7149E1EA089}"/>
              </a:ext>
            </a:extLst>
          </p:cNvPr>
          <p:cNvPicPr>
            <a:picLocks noChangeAspect="1"/>
          </p:cNvPicPr>
          <p:nvPr/>
        </p:nvPicPr>
        <p:blipFill rotWithShape="1">
          <a:blip r:embed="rId3"/>
          <a:srcRect b="11285"/>
          <a:stretch/>
        </p:blipFill>
        <p:spPr>
          <a:xfrm>
            <a:off x="3287688" y="1387922"/>
            <a:ext cx="8610240" cy="4860540"/>
          </a:xfrm>
          <a:prstGeom prst="rect">
            <a:avLst/>
          </a:prstGeom>
        </p:spPr>
      </p:pic>
      <p:sp>
        <p:nvSpPr>
          <p:cNvPr id="7" name="Arrow: Right 6">
            <a:extLst>
              <a:ext uri="{FF2B5EF4-FFF2-40B4-BE49-F238E27FC236}">
                <a16:creationId xmlns="" xmlns:a16="http://schemas.microsoft.com/office/drawing/2014/main" id="{620AD057-BD10-40B6-A8D4-E19EEBB731F5}"/>
              </a:ext>
            </a:extLst>
          </p:cNvPr>
          <p:cNvSpPr/>
          <p:nvPr/>
        </p:nvSpPr>
        <p:spPr>
          <a:xfrm>
            <a:off x="6974009" y="3458755"/>
            <a:ext cx="611683" cy="3152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BR"/>
          </a:p>
        </p:txBody>
      </p:sp>
      <p:sp>
        <p:nvSpPr>
          <p:cNvPr id="8" name="Arrow: Right 7">
            <a:extLst>
              <a:ext uri="{FF2B5EF4-FFF2-40B4-BE49-F238E27FC236}">
                <a16:creationId xmlns="" xmlns:a16="http://schemas.microsoft.com/office/drawing/2014/main" id="{B100B586-9C5A-45FB-B147-410A8FB4CDF5}"/>
              </a:ext>
            </a:extLst>
          </p:cNvPr>
          <p:cNvSpPr/>
          <p:nvPr/>
        </p:nvSpPr>
        <p:spPr>
          <a:xfrm rot="5400000">
            <a:off x="5509530" y="1702853"/>
            <a:ext cx="611683" cy="3152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35303640"/>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1 – Step 3</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2315632" cy="1062342"/>
          </a:xfrm>
        </p:spPr>
        <p:txBody>
          <a:bodyPr/>
          <a:lstStyle/>
          <a:p>
            <a:pPr>
              <a:lnSpc>
                <a:spcPct val="150000"/>
              </a:lnSpc>
            </a:pPr>
            <a:r>
              <a:rPr lang="en-US" b="1" dirty="0"/>
              <a:t>Download platform installer</a:t>
            </a:r>
            <a:br>
              <a:rPr lang="en-US" b="1" dirty="0"/>
            </a:br>
            <a:r>
              <a:rPr lang="en-US" dirty="0"/>
              <a:t>(further registration info may be </a:t>
            </a:r>
            <a:br>
              <a:rPr lang="en-US" dirty="0"/>
            </a:br>
            <a:r>
              <a:rPr lang="en-US" dirty="0"/>
              <a:t>requested)</a:t>
            </a:r>
          </a:p>
        </p:txBody>
      </p:sp>
      <p:pic>
        <p:nvPicPr>
          <p:cNvPr id="9" name="Picture 8">
            <a:extLst>
              <a:ext uri="{FF2B5EF4-FFF2-40B4-BE49-F238E27FC236}">
                <a16:creationId xmlns="" xmlns:a16="http://schemas.microsoft.com/office/drawing/2014/main" id="{D5AD01EA-700C-4164-80BF-61F10D28E695}"/>
              </a:ext>
            </a:extLst>
          </p:cNvPr>
          <p:cNvPicPr>
            <a:picLocks noChangeAspect="1"/>
          </p:cNvPicPr>
          <p:nvPr/>
        </p:nvPicPr>
        <p:blipFill>
          <a:blip r:embed="rId3"/>
          <a:stretch>
            <a:fillRect/>
          </a:stretch>
        </p:blipFill>
        <p:spPr>
          <a:xfrm>
            <a:off x="5266234" y="764704"/>
            <a:ext cx="6473272" cy="5483758"/>
          </a:xfrm>
          <a:prstGeom prst="rect">
            <a:avLst/>
          </a:prstGeom>
        </p:spPr>
      </p:pic>
      <p:sp>
        <p:nvSpPr>
          <p:cNvPr id="10" name="Arrow: Right 9">
            <a:extLst>
              <a:ext uri="{FF2B5EF4-FFF2-40B4-BE49-F238E27FC236}">
                <a16:creationId xmlns="" xmlns:a16="http://schemas.microsoft.com/office/drawing/2014/main" id="{5FB265C0-7013-4832-BB20-112C3D4375C0}"/>
              </a:ext>
            </a:extLst>
          </p:cNvPr>
          <p:cNvSpPr/>
          <p:nvPr/>
        </p:nvSpPr>
        <p:spPr>
          <a:xfrm>
            <a:off x="6312024" y="5517232"/>
            <a:ext cx="506692" cy="26865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88377658"/>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1 – Step 3</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2315632" cy="1062342"/>
          </a:xfrm>
        </p:spPr>
        <p:txBody>
          <a:bodyPr/>
          <a:lstStyle/>
          <a:p>
            <a:pPr>
              <a:lnSpc>
                <a:spcPct val="150000"/>
              </a:lnSpc>
            </a:pPr>
            <a:r>
              <a:rPr lang="en-US" b="1" dirty="0"/>
              <a:t>Download platform installer</a:t>
            </a:r>
            <a:br>
              <a:rPr lang="en-US" b="1" dirty="0"/>
            </a:br>
            <a:r>
              <a:rPr lang="en-US" dirty="0"/>
              <a:t>(further registration info may be </a:t>
            </a:r>
            <a:br>
              <a:rPr lang="en-US" dirty="0"/>
            </a:br>
            <a:r>
              <a:rPr lang="en-US" dirty="0"/>
              <a:t>requested)</a:t>
            </a:r>
          </a:p>
        </p:txBody>
      </p:sp>
      <p:pic>
        <p:nvPicPr>
          <p:cNvPr id="6" name="Picture 5">
            <a:extLst>
              <a:ext uri="{FF2B5EF4-FFF2-40B4-BE49-F238E27FC236}">
                <a16:creationId xmlns="" xmlns:a16="http://schemas.microsoft.com/office/drawing/2014/main" id="{CBAEB365-F508-43B1-8968-4F6B42FCCC66}"/>
              </a:ext>
            </a:extLst>
          </p:cNvPr>
          <p:cNvPicPr>
            <a:picLocks noChangeAspect="1"/>
          </p:cNvPicPr>
          <p:nvPr/>
        </p:nvPicPr>
        <p:blipFill>
          <a:blip r:embed="rId3"/>
          <a:stretch>
            <a:fillRect/>
          </a:stretch>
        </p:blipFill>
        <p:spPr>
          <a:xfrm>
            <a:off x="5231904" y="684847"/>
            <a:ext cx="6594546" cy="5586494"/>
          </a:xfrm>
          <a:prstGeom prst="rect">
            <a:avLst/>
          </a:prstGeom>
        </p:spPr>
      </p:pic>
      <p:sp>
        <p:nvSpPr>
          <p:cNvPr id="7" name="Arrow: Right 6">
            <a:extLst>
              <a:ext uri="{FF2B5EF4-FFF2-40B4-BE49-F238E27FC236}">
                <a16:creationId xmlns="" xmlns:a16="http://schemas.microsoft.com/office/drawing/2014/main" id="{6AC39A70-5794-447C-A1B2-326DBFAD8CC9}"/>
              </a:ext>
            </a:extLst>
          </p:cNvPr>
          <p:cNvSpPr/>
          <p:nvPr/>
        </p:nvSpPr>
        <p:spPr>
          <a:xfrm>
            <a:off x="7464714" y="5243152"/>
            <a:ext cx="521428" cy="28396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64810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a:t>LIST OF LABS – BASED ON SK-S7G2</a:t>
            </a:r>
            <a:endParaRPr kumimoji="1" lang="en-US" dirty="0"/>
          </a:p>
        </p:txBody>
      </p:sp>
      <p:sp>
        <p:nvSpPr>
          <p:cNvPr id="4" name="コンテンツ プレースホルダー 3"/>
          <p:cNvSpPr>
            <a:spLocks noGrp="1"/>
          </p:cNvSpPr>
          <p:nvPr>
            <p:ph idx="1"/>
          </p:nvPr>
        </p:nvSpPr>
        <p:spPr>
          <a:xfrm>
            <a:off x="468000" y="1424991"/>
            <a:ext cx="11244574" cy="4468403"/>
          </a:xfrm>
        </p:spPr>
        <p:txBody>
          <a:bodyPr/>
          <a:lstStyle/>
          <a:p>
            <a:pPr lvl="1">
              <a:lnSpc>
                <a:spcPct val="150000"/>
              </a:lnSpc>
            </a:pPr>
            <a:r>
              <a:rPr lang="en-US" dirty="0"/>
              <a:t>Lab1 – Synergy Installation - try demo program on the S7G2 board. </a:t>
            </a:r>
            <a:r>
              <a:rPr lang="en-US" dirty="0">
                <a:solidFill>
                  <a:schemeClr val="tx2">
                    <a:lumMod val="60000"/>
                    <a:lumOff val="40000"/>
                  </a:schemeClr>
                </a:solidFill>
              </a:rPr>
              <a:t>Requirements: none. </a:t>
            </a:r>
          </a:p>
          <a:p>
            <a:pPr lvl="1">
              <a:lnSpc>
                <a:spcPct val="150000"/>
              </a:lnSpc>
            </a:pPr>
            <a:r>
              <a:rPr lang="en-US" dirty="0"/>
              <a:t>Lab2 – Sample C program - means to access hardware peripherals; memory organization of a C program. </a:t>
            </a:r>
            <a:r>
              <a:rPr lang="en-US" dirty="0">
                <a:solidFill>
                  <a:schemeClr val="tx2">
                    <a:lumMod val="60000"/>
                    <a:lumOff val="40000"/>
                  </a:schemeClr>
                </a:solidFill>
              </a:rPr>
              <a:t>Requirements: Section 5.</a:t>
            </a:r>
          </a:p>
          <a:p>
            <a:pPr lvl="1">
              <a:lnSpc>
                <a:spcPct val="150000"/>
              </a:lnSpc>
            </a:pPr>
            <a:r>
              <a:rPr lang="en-US" dirty="0"/>
              <a:t>Lab3 – Assembly Programming ATPCS - access from C a function written in assembly. </a:t>
            </a:r>
            <a:r>
              <a:rPr lang="en-US" dirty="0">
                <a:solidFill>
                  <a:schemeClr val="tx2">
                    <a:lumMod val="60000"/>
                    <a:lumOff val="40000"/>
                  </a:schemeClr>
                </a:solidFill>
              </a:rPr>
              <a:t>Requirements: Section 5.</a:t>
            </a:r>
          </a:p>
          <a:p>
            <a:pPr lvl="1">
              <a:lnSpc>
                <a:spcPct val="150000"/>
              </a:lnSpc>
            </a:pPr>
            <a:r>
              <a:rPr lang="en-US" dirty="0"/>
              <a:t>Lab4 – Peripheral Sample device driver. </a:t>
            </a:r>
            <a:r>
              <a:rPr lang="en-US" dirty="0">
                <a:solidFill>
                  <a:schemeClr val="tx2">
                    <a:lumMod val="60000"/>
                    <a:lumOff val="40000"/>
                  </a:schemeClr>
                </a:solidFill>
              </a:rPr>
              <a:t>Requirements: Section 6.</a:t>
            </a:r>
          </a:p>
          <a:p>
            <a:pPr lvl="1">
              <a:lnSpc>
                <a:spcPct val="150000"/>
              </a:lnSpc>
            </a:pPr>
            <a:r>
              <a:rPr lang="en-US" dirty="0"/>
              <a:t>Lab5 – Serial Communication. </a:t>
            </a:r>
            <a:r>
              <a:rPr lang="en-US" dirty="0">
                <a:solidFill>
                  <a:schemeClr val="tx2">
                    <a:lumMod val="60000"/>
                    <a:lumOff val="40000"/>
                  </a:schemeClr>
                </a:solidFill>
              </a:rPr>
              <a:t>Requirements: Section 8.</a:t>
            </a:r>
          </a:p>
          <a:p>
            <a:pPr lvl="1">
              <a:lnSpc>
                <a:spcPct val="150000"/>
              </a:lnSpc>
            </a:pPr>
            <a:r>
              <a:rPr lang="en-US" dirty="0"/>
              <a:t>Lab6 – Display and Touch. </a:t>
            </a:r>
            <a:r>
              <a:rPr lang="en-US" dirty="0">
                <a:solidFill>
                  <a:schemeClr val="tx2">
                    <a:lumMod val="60000"/>
                    <a:lumOff val="40000"/>
                  </a:schemeClr>
                </a:solidFill>
              </a:rPr>
              <a:t>Requirements: Section 8.</a:t>
            </a:r>
          </a:p>
          <a:p>
            <a:pPr lvl="1">
              <a:lnSpc>
                <a:spcPct val="150000"/>
              </a:lnSpc>
            </a:pPr>
            <a:r>
              <a:rPr lang="en-US" dirty="0"/>
              <a:t>Lab7 – RTOS. </a:t>
            </a:r>
            <a:r>
              <a:rPr lang="en-US" dirty="0">
                <a:solidFill>
                  <a:schemeClr val="tx2">
                    <a:lumMod val="60000"/>
                    <a:lumOff val="40000"/>
                  </a:schemeClr>
                </a:solidFill>
              </a:rPr>
              <a:t>Requirements: Section 14.</a:t>
            </a:r>
          </a:p>
          <a:p>
            <a:pPr lvl="1">
              <a:lnSpc>
                <a:spcPct val="150000"/>
              </a:lnSpc>
            </a:pPr>
            <a:r>
              <a:rPr lang="en-US" dirty="0"/>
              <a:t>Lab8 – USB Device. </a:t>
            </a:r>
            <a:r>
              <a:rPr lang="en-US" dirty="0">
                <a:solidFill>
                  <a:schemeClr val="tx2">
                    <a:lumMod val="60000"/>
                    <a:lumOff val="40000"/>
                  </a:schemeClr>
                </a:solidFill>
              </a:rPr>
              <a:t>Requirements: Section 14.</a:t>
            </a:r>
          </a:p>
          <a:p>
            <a:pPr lvl="1">
              <a:lnSpc>
                <a:spcPct val="150000"/>
              </a:lnSpc>
            </a:pPr>
            <a:r>
              <a:rPr lang="en-US" dirty="0"/>
              <a:t>Lab9 – IoT.   </a:t>
            </a:r>
            <a:r>
              <a:rPr lang="en-US" dirty="0">
                <a:solidFill>
                  <a:schemeClr val="tx2">
                    <a:lumMod val="60000"/>
                    <a:lumOff val="40000"/>
                  </a:schemeClr>
                </a:solidFill>
              </a:rPr>
              <a:t>Requirements: Section 14.</a:t>
            </a:r>
            <a:endParaRPr kumimoji="1" lang="en-US" dirty="0"/>
          </a:p>
        </p:txBody>
      </p:sp>
    </p:spTree>
    <p:extLst>
      <p:ext uri="{BB962C8B-B14F-4D97-AF65-F5344CB8AC3E}">
        <p14:creationId xmlns:p14="http://schemas.microsoft.com/office/powerpoint/2010/main" val="29086028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Computer Generations</a:t>
            </a:r>
            <a:endParaRPr kumimoji="1" lang="en-US" dirty="0"/>
          </a:p>
        </p:txBody>
      </p:sp>
      <p:graphicFrame>
        <p:nvGraphicFramePr>
          <p:cNvPr id="6" name="Content Placeholder 6">
            <a:extLst>
              <a:ext uri="{FF2B5EF4-FFF2-40B4-BE49-F238E27FC236}">
                <a16:creationId xmlns="" xmlns:a16="http://schemas.microsoft.com/office/drawing/2014/main" id="{A68D6ADF-6730-457A-B343-20FE046BFDD3}"/>
              </a:ext>
            </a:extLst>
          </p:cNvPr>
          <p:cNvGraphicFramePr>
            <a:graphicFrameLocks noGrp="1"/>
          </p:cNvGraphicFramePr>
          <p:nvPr>
            <p:ph idx="1"/>
            <p:extLst>
              <p:ext uri="{D42A27DB-BD31-4B8C-83A1-F6EECF244321}">
                <p14:modId xmlns:p14="http://schemas.microsoft.com/office/powerpoint/2010/main" val="1586129433"/>
              </p:ext>
            </p:extLst>
          </p:nvPr>
        </p:nvGraphicFramePr>
        <p:xfrm>
          <a:off x="2232568" y="1556792"/>
          <a:ext cx="7715436" cy="4490720"/>
        </p:xfrm>
        <a:graphic>
          <a:graphicData uri="http://schemas.openxmlformats.org/drawingml/2006/table">
            <a:tbl>
              <a:tblPr firstRow="1" bandRow="1">
                <a:tableStyleId>{5C22544A-7EE6-4342-B048-85BDC9FD1C3A}</a:tableStyleId>
              </a:tblPr>
              <a:tblGrid>
                <a:gridCol w="1440160">
                  <a:extLst>
                    <a:ext uri="{9D8B030D-6E8A-4147-A177-3AD203B41FA5}">
                      <a16:colId xmlns="" xmlns:a16="http://schemas.microsoft.com/office/drawing/2014/main" val="20000"/>
                    </a:ext>
                  </a:extLst>
                </a:gridCol>
                <a:gridCol w="6275276">
                  <a:extLst>
                    <a:ext uri="{9D8B030D-6E8A-4147-A177-3AD203B41FA5}">
                      <a16:colId xmlns="" xmlns:a16="http://schemas.microsoft.com/office/drawing/2014/main" val="20001"/>
                    </a:ext>
                  </a:extLst>
                </a:gridCol>
              </a:tblGrid>
              <a:tr h="370840">
                <a:tc>
                  <a:txBody>
                    <a:bodyPr/>
                    <a:lstStyle/>
                    <a:p>
                      <a:r>
                        <a:rPr lang="en-US" dirty="0"/>
                        <a:t>Generation</a:t>
                      </a:r>
                    </a:p>
                  </a:txBody>
                  <a:tcPr/>
                </a:tc>
                <a:tc>
                  <a:txBody>
                    <a:bodyPr/>
                    <a:lstStyle/>
                    <a:p>
                      <a:r>
                        <a:rPr lang="en-US" dirty="0"/>
                        <a:t>Description</a:t>
                      </a:r>
                    </a:p>
                  </a:txBody>
                  <a:tcPr/>
                </a:tc>
                <a:extLst>
                  <a:ext uri="{0D108BD9-81ED-4DB2-BD59-A6C34878D82A}">
                    <a16:rowId xmlns="" xmlns:a16="http://schemas.microsoft.com/office/drawing/2014/main" val="10000"/>
                  </a:ext>
                </a:extLst>
              </a:tr>
              <a:tr h="370840">
                <a:tc>
                  <a:txBody>
                    <a:bodyPr/>
                    <a:lstStyle/>
                    <a:p>
                      <a:pPr algn="ctr"/>
                      <a:r>
                        <a:rPr lang="en-US" dirty="0"/>
                        <a:t>0</a:t>
                      </a:r>
                    </a:p>
                  </a:txBody>
                  <a:tcPr anchor="ctr"/>
                </a:tc>
                <a:tc>
                  <a:txBody>
                    <a:bodyPr/>
                    <a:lstStyle/>
                    <a:p>
                      <a:r>
                        <a:rPr lang="en-US" dirty="0"/>
                        <a:t>Mechanical and Electromechanical Devices</a:t>
                      </a:r>
                    </a:p>
                  </a:txBody>
                  <a:tcPr anchor="ctr"/>
                </a:tc>
                <a:extLst>
                  <a:ext uri="{0D108BD9-81ED-4DB2-BD59-A6C34878D82A}">
                    <a16:rowId xmlns="" xmlns:a16="http://schemas.microsoft.com/office/drawing/2014/main" val="10001"/>
                  </a:ext>
                </a:extLst>
              </a:tr>
              <a:tr h="370840">
                <a:tc>
                  <a:txBody>
                    <a:bodyPr/>
                    <a:lstStyle/>
                    <a:p>
                      <a:pPr algn="ctr"/>
                      <a:r>
                        <a:rPr lang="en-US" dirty="0"/>
                        <a:t>1</a:t>
                      </a:r>
                    </a:p>
                  </a:txBody>
                  <a:tcPr anchor="ctr"/>
                </a:tc>
                <a:tc>
                  <a:txBody>
                    <a:bodyPr/>
                    <a:lstStyle/>
                    <a:p>
                      <a:r>
                        <a:rPr lang="en-US" dirty="0"/>
                        <a:t>40’s – Vacuum tubes</a:t>
                      </a:r>
                      <a:br>
                        <a:rPr lang="en-US" dirty="0"/>
                      </a:br>
                      <a:r>
                        <a:rPr lang="en-US" dirty="0"/>
                        <a:t>ENIAC,</a:t>
                      </a:r>
                      <a:r>
                        <a:rPr lang="en-US" baseline="0" dirty="0"/>
                        <a:t> </a:t>
                      </a:r>
                      <a:r>
                        <a:rPr lang="en-US" baseline="0" dirty="0" err="1"/>
                        <a:t>Zuse</a:t>
                      </a:r>
                      <a:endParaRPr lang="en-US" dirty="0"/>
                    </a:p>
                  </a:txBody>
                  <a:tcPr anchor="ctr"/>
                </a:tc>
                <a:extLst>
                  <a:ext uri="{0D108BD9-81ED-4DB2-BD59-A6C34878D82A}">
                    <a16:rowId xmlns="" xmlns:a16="http://schemas.microsoft.com/office/drawing/2014/main" val="10002"/>
                  </a:ext>
                </a:extLst>
              </a:tr>
              <a:tr h="370840">
                <a:tc>
                  <a:txBody>
                    <a:bodyPr/>
                    <a:lstStyle/>
                    <a:p>
                      <a:pPr algn="ctr"/>
                      <a:r>
                        <a:rPr lang="en-US" dirty="0"/>
                        <a:t>2</a:t>
                      </a:r>
                    </a:p>
                  </a:txBody>
                  <a:tcPr anchor="ctr"/>
                </a:tc>
                <a:tc>
                  <a:txBody>
                    <a:bodyPr/>
                    <a:lstStyle/>
                    <a:p>
                      <a:r>
                        <a:rPr lang="en-US" dirty="0"/>
                        <a:t>50’s – Transistors</a:t>
                      </a:r>
                      <a:br>
                        <a:rPr lang="en-US" dirty="0"/>
                      </a:br>
                      <a:r>
                        <a:rPr lang="en-US" dirty="0"/>
                        <a:t>Manchester University, IBM 350</a:t>
                      </a:r>
                    </a:p>
                  </a:txBody>
                  <a:tcPr anchor="ctr"/>
                </a:tc>
                <a:extLst>
                  <a:ext uri="{0D108BD9-81ED-4DB2-BD59-A6C34878D82A}">
                    <a16:rowId xmlns="" xmlns:a16="http://schemas.microsoft.com/office/drawing/2014/main" val="10003"/>
                  </a:ext>
                </a:extLst>
              </a:tr>
              <a:tr h="370840">
                <a:tc>
                  <a:txBody>
                    <a:bodyPr/>
                    <a:lstStyle/>
                    <a:p>
                      <a:pPr algn="ctr"/>
                      <a:r>
                        <a:rPr lang="en-US" dirty="0"/>
                        <a:t>3</a:t>
                      </a:r>
                    </a:p>
                  </a:txBody>
                  <a:tcPr anchor="ctr"/>
                </a:tc>
                <a:tc>
                  <a:txBody>
                    <a:bodyPr/>
                    <a:lstStyle/>
                    <a:p>
                      <a:r>
                        <a:rPr lang="en-US" dirty="0"/>
                        <a:t>60’s – SSI Integrated Circuits (logic gates)</a:t>
                      </a:r>
                      <a:br>
                        <a:rPr lang="en-US" dirty="0"/>
                      </a:br>
                      <a:r>
                        <a:rPr lang="en-US" dirty="0"/>
                        <a:t>Apollo Guidance</a:t>
                      </a:r>
                      <a:r>
                        <a:rPr lang="en-US" baseline="0" dirty="0"/>
                        <a:t> Computer</a:t>
                      </a:r>
                      <a:br>
                        <a:rPr lang="en-US" baseline="0" dirty="0"/>
                      </a:br>
                      <a:r>
                        <a:rPr lang="en-US" baseline="0" dirty="0"/>
                        <a:t>IBM System/360, Digital VAX</a:t>
                      </a:r>
                      <a:endParaRPr lang="en-US" dirty="0"/>
                    </a:p>
                  </a:txBody>
                  <a:tcPr anchor="ctr"/>
                </a:tc>
                <a:extLst>
                  <a:ext uri="{0D108BD9-81ED-4DB2-BD59-A6C34878D82A}">
                    <a16:rowId xmlns="" xmlns:a16="http://schemas.microsoft.com/office/drawing/2014/main" val="10004"/>
                  </a:ext>
                </a:extLst>
              </a:tr>
              <a:tr h="370840">
                <a:tc>
                  <a:txBody>
                    <a:bodyPr/>
                    <a:lstStyle/>
                    <a:p>
                      <a:pPr algn="ctr"/>
                      <a:r>
                        <a:rPr lang="en-US" dirty="0"/>
                        <a:t>4</a:t>
                      </a:r>
                    </a:p>
                  </a:txBody>
                  <a:tcPr anchor="ctr"/>
                </a:tc>
                <a:tc>
                  <a:txBody>
                    <a:bodyPr/>
                    <a:lstStyle/>
                    <a:p>
                      <a:endParaRPr lang="en-US" dirty="0"/>
                    </a:p>
                    <a:p>
                      <a:r>
                        <a:rPr lang="en-US" dirty="0" err="1"/>
                        <a:t>70’s</a:t>
                      </a:r>
                      <a:r>
                        <a:rPr lang="en-US" dirty="0"/>
                        <a:t> – Microprocessor</a:t>
                      </a:r>
                    </a:p>
                    <a:p>
                      <a:endParaRPr lang="en-US" dirty="0"/>
                    </a:p>
                  </a:txBody>
                  <a:tcPr anchor="ctr"/>
                </a:tc>
                <a:extLst>
                  <a:ext uri="{0D108BD9-81ED-4DB2-BD59-A6C34878D82A}">
                    <a16:rowId xmlns="" xmlns:a16="http://schemas.microsoft.com/office/drawing/2014/main" val="10005"/>
                  </a:ext>
                </a:extLst>
              </a:tr>
              <a:tr h="370840">
                <a:tc>
                  <a:txBody>
                    <a:bodyPr/>
                    <a:lstStyle/>
                    <a:p>
                      <a:pPr algn="ctr"/>
                      <a:r>
                        <a:rPr lang="en-US" dirty="0"/>
                        <a:t>5</a:t>
                      </a:r>
                    </a:p>
                  </a:txBody>
                  <a:tcPr anchor="ctr"/>
                </a:tc>
                <a:tc>
                  <a:txBody>
                    <a:bodyPr/>
                    <a:lstStyle/>
                    <a:p>
                      <a:r>
                        <a:rPr lang="en-US" dirty="0"/>
                        <a:t>2010’s? – quantic / organic / optical???</a:t>
                      </a:r>
                      <a:endParaRPr lang="en-US" u="sng" dirty="0"/>
                    </a:p>
                    <a:p>
                      <a:r>
                        <a:rPr lang="en-US" dirty="0"/>
                        <a:t>AI </a:t>
                      </a:r>
                    </a:p>
                  </a:txBody>
                  <a:tcPr anchor="ct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1430507116"/>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1 – Step 3</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2315632" cy="1062342"/>
          </a:xfrm>
        </p:spPr>
        <p:txBody>
          <a:bodyPr/>
          <a:lstStyle/>
          <a:p>
            <a:pPr>
              <a:lnSpc>
                <a:spcPct val="150000"/>
              </a:lnSpc>
            </a:pPr>
            <a:r>
              <a:rPr lang="en-US" b="1" dirty="0"/>
              <a:t>Download platform installer</a:t>
            </a:r>
            <a:br>
              <a:rPr lang="en-US" b="1" dirty="0"/>
            </a:br>
            <a:r>
              <a:rPr lang="en-US" dirty="0"/>
              <a:t>(further registration info may be </a:t>
            </a:r>
            <a:br>
              <a:rPr lang="en-US" dirty="0"/>
            </a:br>
            <a:r>
              <a:rPr lang="en-US" dirty="0"/>
              <a:t>requested)</a:t>
            </a:r>
          </a:p>
        </p:txBody>
      </p:sp>
      <p:pic>
        <p:nvPicPr>
          <p:cNvPr id="8" name="Picture 7">
            <a:extLst>
              <a:ext uri="{FF2B5EF4-FFF2-40B4-BE49-F238E27FC236}">
                <a16:creationId xmlns="" xmlns:a16="http://schemas.microsoft.com/office/drawing/2014/main" id="{7B32DD02-07A6-4EEB-9E4B-87CA19D05E85}"/>
              </a:ext>
            </a:extLst>
          </p:cNvPr>
          <p:cNvPicPr>
            <a:picLocks noChangeAspect="1"/>
          </p:cNvPicPr>
          <p:nvPr/>
        </p:nvPicPr>
        <p:blipFill>
          <a:blip r:embed="rId3"/>
          <a:stretch>
            <a:fillRect/>
          </a:stretch>
        </p:blipFill>
        <p:spPr>
          <a:xfrm>
            <a:off x="5151709" y="609538"/>
            <a:ext cx="6572291" cy="5567640"/>
          </a:xfrm>
          <a:prstGeom prst="rect">
            <a:avLst/>
          </a:prstGeom>
        </p:spPr>
      </p:pic>
      <p:sp>
        <p:nvSpPr>
          <p:cNvPr id="9" name="Arrow: Right 8">
            <a:extLst>
              <a:ext uri="{FF2B5EF4-FFF2-40B4-BE49-F238E27FC236}">
                <a16:creationId xmlns="" xmlns:a16="http://schemas.microsoft.com/office/drawing/2014/main" id="{301681B9-73AE-4ADA-BC26-E84B81B4C053}"/>
              </a:ext>
            </a:extLst>
          </p:cNvPr>
          <p:cNvSpPr/>
          <p:nvPr/>
        </p:nvSpPr>
        <p:spPr>
          <a:xfrm>
            <a:off x="5316417" y="5517232"/>
            <a:ext cx="611683" cy="3152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18200348"/>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1 – Step 3</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2315632" cy="1062342"/>
          </a:xfrm>
        </p:spPr>
        <p:txBody>
          <a:bodyPr/>
          <a:lstStyle/>
          <a:p>
            <a:pPr>
              <a:lnSpc>
                <a:spcPct val="150000"/>
              </a:lnSpc>
            </a:pPr>
            <a:r>
              <a:rPr lang="en-US" b="1" dirty="0"/>
              <a:t>Download platform installer</a:t>
            </a:r>
            <a:br>
              <a:rPr lang="en-US" b="1" dirty="0"/>
            </a:br>
            <a:r>
              <a:rPr lang="en-US" dirty="0"/>
              <a:t>(further registration info may be </a:t>
            </a:r>
            <a:br>
              <a:rPr lang="en-US" dirty="0"/>
            </a:br>
            <a:r>
              <a:rPr lang="en-US" dirty="0"/>
              <a:t>requested)</a:t>
            </a:r>
          </a:p>
        </p:txBody>
      </p:sp>
      <p:pic>
        <p:nvPicPr>
          <p:cNvPr id="6" name="Picture 5">
            <a:extLst>
              <a:ext uri="{FF2B5EF4-FFF2-40B4-BE49-F238E27FC236}">
                <a16:creationId xmlns="" xmlns:a16="http://schemas.microsoft.com/office/drawing/2014/main" id="{C3929701-DEE0-4FF3-B779-7722294C2C4E}"/>
              </a:ext>
            </a:extLst>
          </p:cNvPr>
          <p:cNvPicPr>
            <a:picLocks noChangeAspect="1"/>
          </p:cNvPicPr>
          <p:nvPr/>
        </p:nvPicPr>
        <p:blipFill>
          <a:blip r:embed="rId3"/>
          <a:stretch>
            <a:fillRect/>
          </a:stretch>
        </p:blipFill>
        <p:spPr>
          <a:xfrm>
            <a:off x="5159896" y="515206"/>
            <a:ext cx="6767791" cy="5733256"/>
          </a:xfrm>
          <a:prstGeom prst="rect">
            <a:avLst/>
          </a:prstGeom>
        </p:spPr>
      </p:pic>
      <p:sp>
        <p:nvSpPr>
          <p:cNvPr id="7" name="Arrow: Right 6">
            <a:extLst>
              <a:ext uri="{FF2B5EF4-FFF2-40B4-BE49-F238E27FC236}">
                <a16:creationId xmlns="" xmlns:a16="http://schemas.microsoft.com/office/drawing/2014/main" id="{1DEF7139-FE51-4869-AD3D-10CF515DE18D}"/>
              </a:ext>
            </a:extLst>
          </p:cNvPr>
          <p:cNvSpPr/>
          <p:nvPr/>
        </p:nvSpPr>
        <p:spPr>
          <a:xfrm>
            <a:off x="8976320" y="4466140"/>
            <a:ext cx="562724" cy="29484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904168661"/>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1 – Step 3</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2315632" cy="1062342"/>
          </a:xfrm>
        </p:spPr>
        <p:txBody>
          <a:bodyPr/>
          <a:lstStyle/>
          <a:p>
            <a:pPr>
              <a:lnSpc>
                <a:spcPct val="150000"/>
              </a:lnSpc>
            </a:pPr>
            <a:r>
              <a:rPr lang="en-US" b="1" dirty="0"/>
              <a:t>Download platform installer</a:t>
            </a:r>
            <a:br>
              <a:rPr lang="en-US" b="1" dirty="0"/>
            </a:br>
            <a:r>
              <a:rPr lang="en-US" dirty="0"/>
              <a:t>(further registration info may be </a:t>
            </a:r>
            <a:br>
              <a:rPr lang="en-US" dirty="0"/>
            </a:br>
            <a:r>
              <a:rPr lang="en-US" dirty="0"/>
              <a:t>requested)</a:t>
            </a:r>
          </a:p>
        </p:txBody>
      </p:sp>
      <p:pic>
        <p:nvPicPr>
          <p:cNvPr id="8" name="Picture 7">
            <a:extLst>
              <a:ext uri="{FF2B5EF4-FFF2-40B4-BE49-F238E27FC236}">
                <a16:creationId xmlns="" xmlns:a16="http://schemas.microsoft.com/office/drawing/2014/main" id="{F33231B3-DA3D-4670-A960-2B4FD71DC4A0}"/>
              </a:ext>
            </a:extLst>
          </p:cNvPr>
          <p:cNvPicPr>
            <a:picLocks noChangeAspect="1"/>
          </p:cNvPicPr>
          <p:nvPr/>
        </p:nvPicPr>
        <p:blipFill rotWithShape="1">
          <a:blip r:embed="rId3"/>
          <a:srcRect l="10537" r="10537"/>
          <a:stretch/>
        </p:blipFill>
        <p:spPr>
          <a:xfrm>
            <a:off x="5023667" y="1328280"/>
            <a:ext cx="6613835" cy="4896544"/>
          </a:xfrm>
          <a:prstGeom prst="rect">
            <a:avLst/>
          </a:prstGeom>
        </p:spPr>
      </p:pic>
    </p:spTree>
    <p:extLst>
      <p:ext uri="{BB962C8B-B14F-4D97-AF65-F5344CB8AC3E}">
        <p14:creationId xmlns:p14="http://schemas.microsoft.com/office/powerpoint/2010/main" val="1446368826"/>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1 – Step 3</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2315632" cy="1062342"/>
          </a:xfrm>
        </p:spPr>
        <p:txBody>
          <a:bodyPr/>
          <a:lstStyle/>
          <a:p>
            <a:pPr>
              <a:lnSpc>
                <a:spcPct val="150000"/>
              </a:lnSpc>
            </a:pPr>
            <a:r>
              <a:rPr lang="en-US" b="1" dirty="0"/>
              <a:t>Download platform installer</a:t>
            </a:r>
            <a:br>
              <a:rPr lang="en-US" b="1" dirty="0"/>
            </a:br>
            <a:r>
              <a:rPr lang="en-US" dirty="0"/>
              <a:t>(further registration info may be </a:t>
            </a:r>
            <a:br>
              <a:rPr lang="en-US" dirty="0"/>
            </a:br>
            <a:r>
              <a:rPr lang="en-US" dirty="0"/>
              <a:t>requested)</a:t>
            </a:r>
          </a:p>
        </p:txBody>
      </p:sp>
      <p:pic>
        <p:nvPicPr>
          <p:cNvPr id="5" name="Picture 4">
            <a:extLst>
              <a:ext uri="{FF2B5EF4-FFF2-40B4-BE49-F238E27FC236}">
                <a16:creationId xmlns="" xmlns:a16="http://schemas.microsoft.com/office/drawing/2014/main" id="{534BAD37-5188-4C6A-BA47-CC2ED9D970EE}"/>
              </a:ext>
            </a:extLst>
          </p:cNvPr>
          <p:cNvPicPr>
            <a:picLocks noChangeAspect="1"/>
          </p:cNvPicPr>
          <p:nvPr/>
        </p:nvPicPr>
        <p:blipFill>
          <a:blip r:embed="rId3"/>
          <a:stretch>
            <a:fillRect/>
          </a:stretch>
        </p:blipFill>
        <p:spPr>
          <a:xfrm>
            <a:off x="5435936" y="764704"/>
            <a:ext cx="6509273" cy="5517232"/>
          </a:xfrm>
          <a:prstGeom prst="rect">
            <a:avLst/>
          </a:prstGeom>
        </p:spPr>
      </p:pic>
      <p:sp>
        <p:nvSpPr>
          <p:cNvPr id="6" name="Arrow: Right 5">
            <a:extLst>
              <a:ext uri="{FF2B5EF4-FFF2-40B4-BE49-F238E27FC236}">
                <a16:creationId xmlns="" xmlns:a16="http://schemas.microsoft.com/office/drawing/2014/main" id="{4DBC0F3B-FA61-440B-BBB2-27E26E04F28A}"/>
              </a:ext>
            </a:extLst>
          </p:cNvPr>
          <p:cNvSpPr/>
          <p:nvPr/>
        </p:nvSpPr>
        <p:spPr>
          <a:xfrm>
            <a:off x="9091870" y="4577144"/>
            <a:ext cx="501063" cy="28044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27386620"/>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1 – Step 3</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2315632" cy="1062342"/>
          </a:xfrm>
        </p:spPr>
        <p:txBody>
          <a:bodyPr/>
          <a:lstStyle/>
          <a:p>
            <a:pPr>
              <a:lnSpc>
                <a:spcPct val="150000"/>
              </a:lnSpc>
            </a:pPr>
            <a:r>
              <a:rPr lang="en-US" b="1" dirty="0"/>
              <a:t>Download platform installer</a:t>
            </a:r>
            <a:br>
              <a:rPr lang="en-US" b="1" dirty="0"/>
            </a:br>
            <a:r>
              <a:rPr lang="en-US" dirty="0"/>
              <a:t>(further registration info may be </a:t>
            </a:r>
            <a:br>
              <a:rPr lang="en-US" dirty="0"/>
            </a:br>
            <a:r>
              <a:rPr lang="en-US" dirty="0"/>
              <a:t>requested)</a:t>
            </a:r>
          </a:p>
        </p:txBody>
      </p:sp>
      <p:pic>
        <p:nvPicPr>
          <p:cNvPr id="7" name="Picture 6">
            <a:extLst>
              <a:ext uri="{FF2B5EF4-FFF2-40B4-BE49-F238E27FC236}">
                <a16:creationId xmlns="" xmlns:a16="http://schemas.microsoft.com/office/drawing/2014/main" id="{D994E4D4-0CD7-4248-8D7C-310DDD5357F0}"/>
              </a:ext>
            </a:extLst>
          </p:cNvPr>
          <p:cNvPicPr>
            <a:picLocks noChangeAspect="1"/>
          </p:cNvPicPr>
          <p:nvPr/>
        </p:nvPicPr>
        <p:blipFill>
          <a:blip r:embed="rId3"/>
          <a:stretch>
            <a:fillRect/>
          </a:stretch>
        </p:blipFill>
        <p:spPr>
          <a:xfrm>
            <a:off x="3615843" y="1700808"/>
            <a:ext cx="8096190" cy="3645724"/>
          </a:xfrm>
          <a:prstGeom prst="rect">
            <a:avLst/>
          </a:prstGeom>
        </p:spPr>
      </p:pic>
      <p:sp>
        <p:nvSpPr>
          <p:cNvPr id="8" name="Arrow: Right 7">
            <a:extLst>
              <a:ext uri="{FF2B5EF4-FFF2-40B4-BE49-F238E27FC236}">
                <a16:creationId xmlns="" xmlns:a16="http://schemas.microsoft.com/office/drawing/2014/main" id="{E5776BAA-1EA4-4C8E-805F-E3DB61607F45}"/>
              </a:ext>
            </a:extLst>
          </p:cNvPr>
          <p:cNvSpPr/>
          <p:nvPr/>
        </p:nvSpPr>
        <p:spPr>
          <a:xfrm>
            <a:off x="6244135" y="4252645"/>
            <a:ext cx="611683" cy="3152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13447941"/>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1 – Step 3</a:t>
            </a:r>
          </a:p>
        </p:txBody>
      </p:sp>
      <p:pic>
        <p:nvPicPr>
          <p:cNvPr id="9" name="Picture 8">
            <a:extLst>
              <a:ext uri="{FF2B5EF4-FFF2-40B4-BE49-F238E27FC236}">
                <a16:creationId xmlns="" xmlns:a16="http://schemas.microsoft.com/office/drawing/2014/main" id="{5E1EC446-4F42-4972-8671-073423C529D4}"/>
              </a:ext>
            </a:extLst>
          </p:cNvPr>
          <p:cNvPicPr>
            <a:picLocks noChangeAspect="1"/>
          </p:cNvPicPr>
          <p:nvPr/>
        </p:nvPicPr>
        <p:blipFill>
          <a:blip r:embed="rId3"/>
          <a:stretch>
            <a:fillRect/>
          </a:stretch>
        </p:blipFill>
        <p:spPr>
          <a:xfrm>
            <a:off x="5196472" y="1052736"/>
            <a:ext cx="6509633" cy="5232381"/>
          </a:xfrm>
          <a:prstGeom prst="rect">
            <a:avLst/>
          </a:prstGeom>
        </p:spPr>
      </p:pic>
      <p:sp>
        <p:nvSpPr>
          <p:cNvPr id="10" name="Content Placeholder 2">
            <a:extLst>
              <a:ext uri="{FF2B5EF4-FFF2-40B4-BE49-F238E27FC236}">
                <a16:creationId xmlns="" xmlns:a16="http://schemas.microsoft.com/office/drawing/2014/main" id="{5EEC3514-DF6F-4746-AB78-8CFF4F97693E}"/>
              </a:ext>
            </a:extLst>
          </p:cNvPr>
          <p:cNvSpPr>
            <a:spLocks noGrp="1"/>
          </p:cNvSpPr>
          <p:nvPr>
            <p:ph idx="1"/>
          </p:nvPr>
        </p:nvSpPr>
        <p:spPr>
          <a:xfrm>
            <a:off x="1073150" y="4258902"/>
            <a:ext cx="9120000" cy="1450141"/>
          </a:xfrm>
        </p:spPr>
        <p:txBody>
          <a:bodyPr/>
          <a:lstStyle/>
          <a:p>
            <a:r>
              <a:rPr lang="en-US" dirty="0"/>
              <a:t>Download these two PDFs:</a:t>
            </a:r>
            <a:r>
              <a:rPr lang="en-US" b="1" dirty="0"/>
              <a:t/>
            </a:r>
            <a:br>
              <a:rPr lang="en-US" b="1" dirty="0"/>
            </a:br>
            <a:r>
              <a:rPr lang="en-US" b="1" dirty="0"/>
              <a:t>getting started </a:t>
            </a:r>
            <a:r>
              <a:rPr lang="en-US" dirty="0"/>
              <a:t>and</a:t>
            </a:r>
            <a:r>
              <a:rPr lang="en-US" b="1" dirty="0"/>
              <a:t> release notes</a:t>
            </a:r>
            <a:br>
              <a:rPr lang="en-US" b="1" dirty="0"/>
            </a:br>
            <a:r>
              <a:rPr lang="en-US" dirty="0"/>
              <a:t>they contain important information about</a:t>
            </a:r>
            <a:br>
              <a:rPr lang="en-US" dirty="0"/>
            </a:br>
            <a:r>
              <a:rPr lang="en-US" dirty="0"/>
              <a:t>the tools and their installation.</a:t>
            </a:r>
            <a:br>
              <a:rPr lang="en-US" dirty="0"/>
            </a:br>
            <a:endParaRPr lang="en-US" dirty="0"/>
          </a:p>
        </p:txBody>
      </p:sp>
      <p:sp>
        <p:nvSpPr>
          <p:cNvPr id="12" name="Arrow: Right 11">
            <a:extLst>
              <a:ext uri="{FF2B5EF4-FFF2-40B4-BE49-F238E27FC236}">
                <a16:creationId xmlns="" xmlns:a16="http://schemas.microsoft.com/office/drawing/2014/main" id="{843FB2DD-FC9C-46CA-8A5C-241285F9062B}"/>
              </a:ext>
            </a:extLst>
          </p:cNvPr>
          <p:cNvSpPr/>
          <p:nvPr/>
        </p:nvSpPr>
        <p:spPr>
          <a:xfrm rot="1207250">
            <a:off x="4526360" y="5805957"/>
            <a:ext cx="659774" cy="3152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BR"/>
          </a:p>
        </p:txBody>
      </p:sp>
      <p:sp>
        <p:nvSpPr>
          <p:cNvPr id="13" name="TextBox 12">
            <a:extLst>
              <a:ext uri="{FF2B5EF4-FFF2-40B4-BE49-F238E27FC236}">
                <a16:creationId xmlns="" xmlns:a16="http://schemas.microsoft.com/office/drawing/2014/main" id="{DA681188-676D-4583-8C60-637301047ABC}"/>
              </a:ext>
            </a:extLst>
          </p:cNvPr>
          <p:cNvSpPr txBox="1"/>
          <p:nvPr/>
        </p:nvSpPr>
        <p:spPr>
          <a:xfrm>
            <a:off x="265844" y="5736819"/>
            <a:ext cx="4198585" cy="369332"/>
          </a:xfrm>
          <a:prstGeom prst="rect">
            <a:avLst/>
          </a:prstGeom>
          <a:noFill/>
        </p:spPr>
        <p:txBody>
          <a:bodyPr wrap="none" rtlCol="0">
            <a:spAutoFit/>
          </a:bodyPr>
          <a:lstStyle/>
          <a:p>
            <a:r>
              <a:rPr lang="en-US" dirty="0">
                <a:solidFill>
                  <a:srgbClr val="FF0000"/>
                </a:solidFill>
              </a:rPr>
              <a:t> platform installer download in progress</a:t>
            </a:r>
            <a:endParaRPr lang="pt-BR" dirty="0">
              <a:solidFill>
                <a:srgbClr val="FF0000"/>
              </a:solidFill>
            </a:endParaRPr>
          </a:p>
        </p:txBody>
      </p:sp>
      <p:sp>
        <p:nvSpPr>
          <p:cNvPr id="14" name="Arrow: Right 13">
            <a:extLst>
              <a:ext uri="{FF2B5EF4-FFF2-40B4-BE49-F238E27FC236}">
                <a16:creationId xmlns="" xmlns:a16="http://schemas.microsoft.com/office/drawing/2014/main" id="{DD28C4D3-D375-4A45-8C16-E18900BFDD43}"/>
              </a:ext>
            </a:extLst>
          </p:cNvPr>
          <p:cNvSpPr/>
          <p:nvPr/>
        </p:nvSpPr>
        <p:spPr>
          <a:xfrm rot="1614711">
            <a:off x="4966573" y="4969073"/>
            <a:ext cx="1246010" cy="3152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64857242"/>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1 – Step 4</a:t>
            </a:r>
          </a:p>
        </p:txBody>
      </p:sp>
      <p:sp>
        <p:nvSpPr>
          <p:cNvPr id="4" name="Content Placeholder 3">
            <a:extLst>
              <a:ext uri="{FF2B5EF4-FFF2-40B4-BE49-F238E27FC236}">
                <a16:creationId xmlns="" xmlns:a16="http://schemas.microsoft.com/office/drawing/2014/main" id="{40ECC024-04C1-4424-B735-004A2D1CF850}"/>
              </a:ext>
            </a:extLst>
          </p:cNvPr>
          <p:cNvSpPr>
            <a:spLocks noGrp="1"/>
          </p:cNvSpPr>
          <p:nvPr>
            <p:ph idx="1"/>
          </p:nvPr>
        </p:nvSpPr>
        <p:spPr>
          <a:xfrm>
            <a:off x="468000" y="1424991"/>
            <a:ext cx="11244574" cy="1478866"/>
          </a:xfrm>
        </p:spPr>
        <p:txBody>
          <a:bodyPr/>
          <a:lstStyle/>
          <a:p>
            <a:pPr>
              <a:lnSpc>
                <a:spcPct val="150000"/>
              </a:lnSpc>
            </a:pPr>
            <a:r>
              <a:rPr lang="en-US" b="1" dirty="0"/>
              <a:t>Installation process</a:t>
            </a:r>
            <a:r>
              <a:rPr lang="en-US" dirty="0"/>
              <a:t/>
            </a:r>
            <a:br>
              <a:rPr lang="en-US" dirty="0"/>
            </a:br>
            <a:r>
              <a:rPr lang="en-US" dirty="0"/>
              <a:t>Unzip the downloaded file to obtain the installation executable,</a:t>
            </a:r>
            <a:br>
              <a:rPr lang="en-US" dirty="0"/>
            </a:br>
            <a:r>
              <a:rPr lang="en-US" dirty="0"/>
              <a:t>run it.</a:t>
            </a:r>
          </a:p>
          <a:p>
            <a:endParaRPr lang="en-US" dirty="0"/>
          </a:p>
        </p:txBody>
      </p:sp>
      <p:pic>
        <p:nvPicPr>
          <p:cNvPr id="11" name="Picture 10">
            <a:extLst>
              <a:ext uri="{FF2B5EF4-FFF2-40B4-BE49-F238E27FC236}">
                <a16:creationId xmlns="" xmlns:a16="http://schemas.microsoft.com/office/drawing/2014/main" id="{43D7E92D-AF0C-46ED-93E3-52A5FDBA10BB}"/>
              </a:ext>
            </a:extLst>
          </p:cNvPr>
          <p:cNvPicPr>
            <a:picLocks noChangeAspect="1"/>
          </p:cNvPicPr>
          <p:nvPr/>
        </p:nvPicPr>
        <p:blipFill>
          <a:blip r:embed="rId3"/>
          <a:stretch>
            <a:fillRect/>
          </a:stretch>
        </p:blipFill>
        <p:spPr>
          <a:xfrm>
            <a:off x="467999" y="2790887"/>
            <a:ext cx="6515100" cy="3381375"/>
          </a:xfrm>
          <a:prstGeom prst="rect">
            <a:avLst/>
          </a:prstGeom>
        </p:spPr>
      </p:pic>
    </p:spTree>
    <p:extLst>
      <p:ext uri="{BB962C8B-B14F-4D97-AF65-F5344CB8AC3E}">
        <p14:creationId xmlns:p14="http://schemas.microsoft.com/office/powerpoint/2010/main" val="3373520575"/>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1 – Step 4</a:t>
            </a:r>
          </a:p>
        </p:txBody>
      </p:sp>
      <p:sp>
        <p:nvSpPr>
          <p:cNvPr id="4" name="Content Placeholder 3">
            <a:extLst>
              <a:ext uri="{FF2B5EF4-FFF2-40B4-BE49-F238E27FC236}">
                <a16:creationId xmlns="" xmlns:a16="http://schemas.microsoft.com/office/drawing/2014/main" id="{40ECC024-04C1-4424-B735-004A2D1CF850}"/>
              </a:ext>
            </a:extLst>
          </p:cNvPr>
          <p:cNvSpPr>
            <a:spLocks noGrp="1"/>
          </p:cNvSpPr>
          <p:nvPr>
            <p:ph idx="1"/>
          </p:nvPr>
        </p:nvSpPr>
        <p:spPr>
          <a:xfrm>
            <a:off x="468000" y="1424991"/>
            <a:ext cx="4547880" cy="693010"/>
          </a:xfrm>
        </p:spPr>
        <p:txBody>
          <a:bodyPr/>
          <a:lstStyle/>
          <a:p>
            <a:pPr>
              <a:lnSpc>
                <a:spcPct val="150000"/>
              </a:lnSpc>
            </a:pPr>
            <a:r>
              <a:rPr lang="en-US" b="1" dirty="0"/>
              <a:t>Installation process</a:t>
            </a:r>
            <a:r>
              <a:rPr lang="en-US" dirty="0"/>
              <a:t/>
            </a:r>
            <a:br>
              <a:rPr lang="en-US" dirty="0"/>
            </a:br>
            <a:r>
              <a:rPr lang="en-US" dirty="0"/>
              <a:t>Note in </a:t>
            </a:r>
            <a:r>
              <a:rPr lang="en-US" dirty="0">
                <a:solidFill>
                  <a:srgbClr val="FF0000"/>
                </a:solidFill>
              </a:rPr>
              <a:t>red</a:t>
            </a:r>
            <a:r>
              <a:rPr lang="en-US" dirty="0"/>
              <a:t> where the user must make appropriate selections</a:t>
            </a:r>
          </a:p>
        </p:txBody>
      </p:sp>
      <p:pic>
        <p:nvPicPr>
          <p:cNvPr id="5" name="Picture 4">
            <a:extLst>
              <a:ext uri="{FF2B5EF4-FFF2-40B4-BE49-F238E27FC236}">
                <a16:creationId xmlns="" xmlns:a16="http://schemas.microsoft.com/office/drawing/2014/main" id="{41A12C39-E4A1-4E3E-BD56-86B1EFFA8A39}"/>
              </a:ext>
            </a:extLst>
          </p:cNvPr>
          <p:cNvPicPr>
            <a:picLocks noChangeAspect="1"/>
          </p:cNvPicPr>
          <p:nvPr/>
        </p:nvPicPr>
        <p:blipFill>
          <a:blip r:embed="rId3"/>
          <a:stretch>
            <a:fillRect/>
          </a:stretch>
        </p:blipFill>
        <p:spPr>
          <a:xfrm>
            <a:off x="5494525" y="1893781"/>
            <a:ext cx="6218049" cy="4340577"/>
          </a:xfrm>
          <a:prstGeom prst="rect">
            <a:avLst/>
          </a:prstGeom>
        </p:spPr>
      </p:pic>
      <p:sp>
        <p:nvSpPr>
          <p:cNvPr id="6" name="Arrow: Right 5">
            <a:extLst>
              <a:ext uri="{FF2B5EF4-FFF2-40B4-BE49-F238E27FC236}">
                <a16:creationId xmlns="" xmlns:a16="http://schemas.microsoft.com/office/drawing/2014/main" id="{414F0364-A502-417D-9077-CE208EB1ABB4}"/>
              </a:ext>
            </a:extLst>
          </p:cNvPr>
          <p:cNvSpPr/>
          <p:nvPr/>
        </p:nvSpPr>
        <p:spPr>
          <a:xfrm>
            <a:off x="6034586" y="3918897"/>
            <a:ext cx="611683" cy="3152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85770231"/>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1 – Step 4</a:t>
            </a:r>
          </a:p>
        </p:txBody>
      </p:sp>
      <p:pic>
        <p:nvPicPr>
          <p:cNvPr id="8" name="Picture 7">
            <a:extLst>
              <a:ext uri="{FF2B5EF4-FFF2-40B4-BE49-F238E27FC236}">
                <a16:creationId xmlns="" xmlns:a16="http://schemas.microsoft.com/office/drawing/2014/main" id="{677F21A3-6B41-479A-A459-8EE5178AC36D}"/>
              </a:ext>
            </a:extLst>
          </p:cNvPr>
          <p:cNvPicPr>
            <a:picLocks noChangeAspect="1"/>
          </p:cNvPicPr>
          <p:nvPr/>
        </p:nvPicPr>
        <p:blipFill>
          <a:blip r:embed="rId3"/>
          <a:stretch>
            <a:fillRect/>
          </a:stretch>
        </p:blipFill>
        <p:spPr>
          <a:xfrm>
            <a:off x="467999" y="1402142"/>
            <a:ext cx="6877050" cy="4800600"/>
          </a:xfrm>
          <a:prstGeom prst="rect">
            <a:avLst/>
          </a:prstGeom>
        </p:spPr>
      </p:pic>
    </p:spTree>
    <p:extLst>
      <p:ext uri="{BB962C8B-B14F-4D97-AF65-F5344CB8AC3E}">
        <p14:creationId xmlns:p14="http://schemas.microsoft.com/office/powerpoint/2010/main" val="1034802154"/>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1 – Step 4</a:t>
            </a:r>
          </a:p>
        </p:txBody>
      </p:sp>
      <p:pic>
        <p:nvPicPr>
          <p:cNvPr id="4" name="Picture 3">
            <a:extLst>
              <a:ext uri="{FF2B5EF4-FFF2-40B4-BE49-F238E27FC236}">
                <a16:creationId xmlns="" xmlns:a16="http://schemas.microsoft.com/office/drawing/2014/main" id="{2A5CA78E-86A2-4FAD-8C2A-4DEF50ADAAB8}"/>
              </a:ext>
            </a:extLst>
          </p:cNvPr>
          <p:cNvPicPr>
            <a:picLocks noChangeAspect="1"/>
          </p:cNvPicPr>
          <p:nvPr/>
        </p:nvPicPr>
        <p:blipFill>
          <a:blip r:embed="rId3"/>
          <a:stretch>
            <a:fillRect/>
          </a:stretch>
        </p:blipFill>
        <p:spPr>
          <a:xfrm>
            <a:off x="2495600" y="1425766"/>
            <a:ext cx="6877050" cy="4800600"/>
          </a:xfrm>
          <a:prstGeom prst="rect">
            <a:avLst/>
          </a:prstGeom>
        </p:spPr>
      </p:pic>
      <p:sp>
        <p:nvSpPr>
          <p:cNvPr id="5" name="Oval 4">
            <a:extLst>
              <a:ext uri="{FF2B5EF4-FFF2-40B4-BE49-F238E27FC236}">
                <a16:creationId xmlns="" xmlns:a16="http://schemas.microsoft.com/office/drawing/2014/main" id="{42667C1E-701D-4754-BEA2-DC8C199057A2}"/>
              </a:ext>
            </a:extLst>
          </p:cNvPr>
          <p:cNvSpPr/>
          <p:nvPr/>
        </p:nvSpPr>
        <p:spPr>
          <a:xfrm>
            <a:off x="3839800" y="3567370"/>
            <a:ext cx="648072" cy="5909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448938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research preceding the </a:t>
            </a:r>
            <a:r>
              <a:rPr lang="en-US" dirty="0" err="1"/>
              <a:t>risc</a:t>
            </a:r>
            <a:r>
              <a:rPr lang="en-US" dirty="0"/>
              <a:t> paradigm shift</a:t>
            </a:r>
            <a:endParaRPr kumimoji="1" lang="en-US" dirty="0"/>
          </a:p>
        </p:txBody>
      </p:sp>
      <p:sp>
        <p:nvSpPr>
          <p:cNvPr id="4" name="コンテンツ プレースホルダー 3"/>
          <p:cNvSpPr>
            <a:spLocks noGrp="1"/>
          </p:cNvSpPr>
          <p:nvPr>
            <p:ph idx="1"/>
          </p:nvPr>
        </p:nvSpPr>
        <p:spPr>
          <a:xfrm>
            <a:off x="468000" y="1424991"/>
            <a:ext cx="11100608" cy="2847446"/>
          </a:xfrm>
        </p:spPr>
        <p:txBody>
          <a:bodyPr/>
          <a:lstStyle/>
          <a:p>
            <a:pPr lvl="1">
              <a:lnSpc>
                <a:spcPct val="150000"/>
              </a:lnSpc>
            </a:pPr>
            <a:r>
              <a:rPr lang="en-US" dirty="0"/>
              <a:t>Careful examination of the execution of actual programs concluded that:</a:t>
            </a:r>
          </a:p>
          <a:p>
            <a:pPr lvl="2">
              <a:lnSpc>
                <a:spcPct val="150000"/>
              </a:lnSpc>
            </a:pPr>
            <a:r>
              <a:rPr lang="en-US" dirty="0"/>
              <a:t>Often, complex instructions were not used and the equivalent effect was obtained by a sequence of simpler instructions.</a:t>
            </a:r>
          </a:p>
          <a:p>
            <a:pPr lvl="2">
              <a:lnSpc>
                <a:spcPct val="150000"/>
              </a:lnSpc>
            </a:pPr>
            <a:r>
              <a:rPr lang="en-US" dirty="0"/>
              <a:t>The inclusion of a single complex instruction in the instruction set could impact overall performance by imposing a lower clock rate.</a:t>
            </a:r>
          </a:p>
          <a:p>
            <a:pPr lvl="2">
              <a:lnSpc>
                <a:spcPct val="150000"/>
              </a:lnSpc>
            </a:pPr>
            <a:r>
              <a:rPr lang="en-US" dirty="0"/>
              <a:t>Since the instructions did not have a regular execution sequence (i.e. each one had its execution determined by its microcode) the implementation of a pipeline was close to impossible.</a:t>
            </a:r>
          </a:p>
        </p:txBody>
      </p:sp>
    </p:spTree>
    <p:extLst>
      <p:ext uri="{BB962C8B-B14F-4D97-AF65-F5344CB8AC3E}">
        <p14:creationId xmlns:p14="http://schemas.microsoft.com/office/powerpoint/2010/main" val="382401338"/>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1 – Step 4</a:t>
            </a:r>
          </a:p>
        </p:txBody>
      </p:sp>
      <p:pic>
        <p:nvPicPr>
          <p:cNvPr id="6" name="Picture 5">
            <a:extLst>
              <a:ext uri="{FF2B5EF4-FFF2-40B4-BE49-F238E27FC236}">
                <a16:creationId xmlns="" xmlns:a16="http://schemas.microsoft.com/office/drawing/2014/main" id="{2C49B0E8-8AA1-41B2-878D-440797FAA599}"/>
              </a:ext>
            </a:extLst>
          </p:cNvPr>
          <p:cNvPicPr>
            <a:picLocks noChangeAspect="1"/>
          </p:cNvPicPr>
          <p:nvPr/>
        </p:nvPicPr>
        <p:blipFill>
          <a:blip r:embed="rId3"/>
          <a:stretch>
            <a:fillRect/>
          </a:stretch>
        </p:blipFill>
        <p:spPr>
          <a:xfrm>
            <a:off x="3634" y="1853374"/>
            <a:ext cx="6004957" cy="4191826"/>
          </a:xfrm>
          <a:prstGeom prst="rect">
            <a:avLst/>
          </a:prstGeom>
        </p:spPr>
      </p:pic>
      <p:sp>
        <p:nvSpPr>
          <p:cNvPr id="7" name="Oval 6">
            <a:extLst>
              <a:ext uri="{FF2B5EF4-FFF2-40B4-BE49-F238E27FC236}">
                <a16:creationId xmlns="" xmlns:a16="http://schemas.microsoft.com/office/drawing/2014/main" id="{B23E0119-0F19-4791-B580-BE471441FE55}"/>
              </a:ext>
            </a:extLst>
          </p:cNvPr>
          <p:cNvSpPr/>
          <p:nvPr/>
        </p:nvSpPr>
        <p:spPr>
          <a:xfrm>
            <a:off x="1199456" y="4977172"/>
            <a:ext cx="648072" cy="5909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Picture 7">
            <a:extLst>
              <a:ext uri="{FF2B5EF4-FFF2-40B4-BE49-F238E27FC236}">
                <a16:creationId xmlns="" xmlns:a16="http://schemas.microsoft.com/office/drawing/2014/main" id="{85791A5B-83BF-4EA3-BA35-00B8325635E3}"/>
              </a:ext>
            </a:extLst>
          </p:cNvPr>
          <p:cNvPicPr>
            <a:picLocks noChangeAspect="1"/>
          </p:cNvPicPr>
          <p:nvPr/>
        </p:nvPicPr>
        <p:blipFill>
          <a:blip r:embed="rId4"/>
          <a:stretch>
            <a:fillRect/>
          </a:stretch>
        </p:blipFill>
        <p:spPr>
          <a:xfrm>
            <a:off x="6195581" y="1853372"/>
            <a:ext cx="6004958" cy="4191827"/>
          </a:xfrm>
          <a:prstGeom prst="rect">
            <a:avLst/>
          </a:prstGeom>
        </p:spPr>
      </p:pic>
    </p:spTree>
    <p:extLst>
      <p:ext uri="{BB962C8B-B14F-4D97-AF65-F5344CB8AC3E}">
        <p14:creationId xmlns:p14="http://schemas.microsoft.com/office/powerpoint/2010/main" val="2718146894"/>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1 – Step 4</a:t>
            </a:r>
          </a:p>
        </p:txBody>
      </p:sp>
      <p:pic>
        <p:nvPicPr>
          <p:cNvPr id="9" name="Picture 8">
            <a:extLst>
              <a:ext uri="{FF2B5EF4-FFF2-40B4-BE49-F238E27FC236}">
                <a16:creationId xmlns="" xmlns:a16="http://schemas.microsoft.com/office/drawing/2014/main" id="{85F19D49-3F0A-4863-AFC6-CD578B0036BB}"/>
              </a:ext>
            </a:extLst>
          </p:cNvPr>
          <p:cNvPicPr>
            <a:picLocks noChangeAspect="1"/>
          </p:cNvPicPr>
          <p:nvPr/>
        </p:nvPicPr>
        <p:blipFill>
          <a:blip r:embed="rId3"/>
          <a:stretch>
            <a:fillRect/>
          </a:stretch>
        </p:blipFill>
        <p:spPr>
          <a:xfrm>
            <a:off x="2659063" y="1364289"/>
            <a:ext cx="6877050" cy="4800600"/>
          </a:xfrm>
          <a:prstGeom prst="rect">
            <a:avLst/>
          </a:prstGeom>
        </p:spPr>
      </p:pic>
    </p:spTree>
    <p:extLst>
      <p:ext uri="{BB962C8B-B14F-4D97-AF65-F5344CB8AC3E}">
        <p14:creationId xmlns:p14="http://schemas.microsoft.com/office/powerpoint/2010/main" val="611201448"/>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1 – Step 4</a:t>
            </a:r>
          </a:p>
        </p:txBody>
      </p:sp>
      <p:pic>
        <p:nvPicPr>
          <p:cNvPr id="5" name="Picture 4">
            <a:extLst>
              <a:ext uri="{FF2B5EF4-FFF2-40B4-BE49-F238E27FC236}">
                <a16:creationId xmlns="" xmlns:a16="http://schemas.microsoft.com/office/drawing/2014/main" id="{F17A7E2C-86BA-4624-B381-34F1BA225343}"/>
              </a:ext>
            </a:extLst>
          </p:cNvPr>
          <p:cNvPicPr>
            <a:picLocks noChangeAspect="1"/>
          </p:cNvPicPr>
          <p:nvPr/>
        </p:nvPicPr>
        <p:blipFill>
          <a:blip r:embed="rId3"/>
          <a:stretch>
            <a:fillRect/>
          </a:stretch>
        </p:blipFill>
        <p:spPr>
          <a:xfrm>
            <a:off x="21917" y="1204225"/>
            <a:ext cx="3099044" cy="2403467"/>
          </a:xfrm>
          <a:prstGeom prst="rect">
            <a:avLst/>
          </a:prstGeom>
        </p:spPr>
      </p:pic>
      <p:pic>
        <p:nvPicPr>
          <p:cNvPr id="6" name="Picture 5">
            <a:extLst>
              <a:ext uri="{FF2B5EF4-FFF2-40B4-BE49-F238E27FC236}">
                <a16:creationId xmlns="" xmlns:a16="http://schemas.microsoft.com/office/drawing/2014/main" id="{186C3C0D-7F51-46F5-BAC9-B89A9F97E473}"/>
              </a:ext>
            </a:extLst>
          </p:cNvPr>
          <p:cNvPicPr>
            <a:picLocks noChangeAspect="1"/>
          </p:cNvPicPr>
          <p:nvPr/>
        </p:nvPicPr>
        <p:blipFill>
          <a:blip r:embed="rId4"/>
          <a:stretch>
            <a:fillRect/>
          </a:stretch>
        </p:blipFill>
        <p:spPr>
          <a:xfrm>
            <a:off x="3127659" y="1207376"/>
            <a:ext cx="3099046" cy="2403468"/>
          </a:xfrm>
          <a:prstGeom prst="rect">
            <a:avLst/>
          </a:prstGeom>
        </p:spPr>
      </p:pic>
      <p:pic>
        <p:nvPicPr>
          <p:cNvPr id="7" name="Picture 6">
            <a:extLst>
              <a:ext uri="{FF2B5EF4-FFF2-40B4-BE49-F238E27FC236}">
                <a16:creationId xmlns="" xmlns:a16="http://schemas.microsoft.com/office/drawing/2014/main" id="{4140A920-129E-47CC-B90B-E331A3B24C9B}"/>
              </a:ext>
            </a:extLst>
          </p:cNvPr>
          <p:cNvPicPr>
            <a:picLocks noChangeAspect="1"/>
          </p:cNvPicPr>
          <p:nvPr/>
        </p:nvPicPr>
        <p:blipFill>
          <a:blip r:embed="rId5"/>
          <a:stretch>
            <a:fillRect/>
          </a:stretch>
        </p:blipFill>
        <p:spPr>
          <a:xfrm>
            <a:off x="6226705" y="1293863"/>
            <a:ext cx="2981169" cy="2312049"/>
          </a:xfrm>
          <a:prstGeom prst="rect">
            <a:avLst/>
          </a:prstGeom>
        </p:spPr>
      </p:pic>
      <p:pic>
        <p:nvPicPr>
          <p:cNvPr id="8" name="Picture 7">
            <a:extLst>
              <a:ext uri="{FF2B5EF4-FFF2-40B4-BE49-F238E27FC236}">
                <a16:creationId xmlns="" xmlns:a16="http://schemas.microsoft.com/office/drawing/2014/main" id="{67C47EF8-E7F3-4B2D-9BFD-4D0A9CC116EE}"/>
              </a:ext>
            </a:extLst>
          </p:cNvPr>
          <p:cNvPicPr>
            <a:picLocks noChangeAspect="1"/>
          </p:cNvPicPr>
          <p:nvPr/>
        </p:nvPicPr>
        <p:blipFill>
          <a:blip r:embed="rId6"/>
          <a:stretch>
            <a:fillRect/>
          </a:stretch>
        </p:blipFill>
        <p:spPr>
          <a:xfrm>
            <a:off x="9143960" y="1268901"/>
            <a:ext cx="3048040" cy="2363911"/>
          </a:xfrm>
          <a:prstGeom prst="rect">
            <a:avLst/>
          </a:prstGeom>
        </p:spPr>
      </p:pic>
      <p:pic>
        <p:nvPicPr>
          <p:cNvPr id="10" name="Picture 9">
            <a:extLst>
              <a:ext uri="{FF2B5EF4-FFF2-40B4-BE49-F238E27FC236}">
                <a16:creationId xmlns="" xmlns:a16="http://schemas.microsoft.com/office/drawing/2014/main" id="{6E9C3BF4-0097-4A0F-A78E-76D89BF16E9F}"/>
              </a:ext>
            </a:extLst>
          </p:cNvPr>
          <p:cNvPicPr>
            <a:picLocks noChangeAspect="1"/>
          </p:cNvPicPr>
          <p:nvPr/>
        </p:nvPicPr>
        <p:blipFill>
          <a:blip r:embed="rId7"/>
          <a:stretch>
            <a:fillRect/>
          </a:stretch>
        </p:blipFill>
        <p:spPr>
          <a:xfrm>
            <a:off x="1" y="3947986"/>
            <a:ext cx="3099044" cy="2403467"/>
          </a:xfrm>
          <a:prstGeom prst="rect">
            <a:avLst/>
          </a:prstGeom>
        </p:spPr>
      </p:pic>
      <p:pic>
        <p:nvPicPr>
          <p:cNvPr id="11" name="Picture 10">
            <a:extLst>
              <a:ext uri="{FF2B5EF4-FFF2-40B4-BE49-F238E27FC236}">
                <a16:creationId xmlns="" xmlns:a16="http://schemas.microsoft.com/office/drawing/2014/main" id="{51467CD2-64D4-4EE7-8293-F46E36656DEB}"/>
              </a:ext>
            </a:extLst>
          </p:cNvPr>
          <p:cNvPicPr>
            <a:picLocks noChangeAspect="1"/>
          </p:cNvPicPr>
          <p:nvPr/>
        </p:nvPicPr>
        <p:blipFill>
          <a:blip r:embed="rId8"/>
          <a:stretch>
            <a:fillRect/>
          </a:stretch>
        </p:blipFill>
        <p:spPr>
          <a:xfrm>
            <a:off x="3026608" y="3972279"/>
            <a:ext cx="3048041" cy="2363911"/>
          </a:xfrm>
          <a:prstGeom prst="rect">
            <a:avLst/>
          </a:prstGeom>
        </p:spPr>
      </p:pic>
      <p:pic>
        <p:nvPicPr>
          <p:cNvPr id="12" name="Picture 11">
            <a:extLst>
              <a:ext uri="{FF2B5EF4-FFF2-40B4-BE49-F238E27FC236}">
                <a16:creationId xmlns="" xmlns:a16="http://schemas.microsoft.com/office/drawing/2014/main" id="{DCAE2C2E-CA2E-4110-BAA3-1B4C3A5D0BF2}"/>
              </a:ext>
            </a:extLst>
          </p:cNvPr>
          <p:cNvPicPr>
            <a:picLocks noChangeAspect="1"/>
          </p:cNvPicPr>
          <p:nvPr/>
        </p:nvPicPr>
        <p:blipFill>
          <a:blip r:embed="rId9"/>
          <a:stretch>
            <a:fillRect/>
          </a:stretch>
        </p:blipFill>
        <p:spPr>
          <a:xfrm>
            <a:off x="6074649" y="3991378"/>
            <a:ext cx="3048040" cy="2363911"/>
          </a:xfrm>
          <a:prstGeom prst="rect">
            <a:avLst/>
          </a:prstGeom>
        </p:spPr>
      </p:pic>
      <p:pic>
        <p:nvPicPr>
          <p:cNvPr id="13" name="Picture 12">
            <a:extLst>
              <a:ext uri="{FF2B5EF4-FFF2-40B4-BE49-F238E27FC236}">
                <a16:creationId xmlns="" xmlns:a16="http://schemas.microsoft.com/office/drawing/2014/main" id="{AB0E14D0-0B8F-4354-A8D4-A4AFB302DDDA}"/>
              </a:ext>
            </a:extLst>
          </p:cNvPr>
          <p:cNvPicPr>
            <a:picLocks noChangeAspect="1"/>
          </p:cNvPicPr>
          <p:nvPr/>
        </p:nvPicPr>
        <p:blipFill>
          <a:blip r:embed="rId10"/>
          <a:stretch>
            <a:fillRect/>
          </a:stretch>
        </p:blipFill>
        <p:spPr>
          <a:xfrm>
            <a:off x="9143960" y="3947986"/>
            <a:ext cx="3048040" cy="2363911"/>
          </a:xfrm>
          <a:prstGeom prst="rect">
            <a:avLst/>
          </a:prstGeom>
        </p:spPr>
      </p:pic>
      <p:sp>
        <p:nvSpPr>
          <p:cNvPr id="14" name="Oval 13">
            <a:extLst>
              <a:ext uri="{FF2B5EF4-FFF2-40B4-BE49-F238E27FC236}">
                <a16:creationId xmlns="" xmlns:a16="http://schemas.microsoft.com/office/drawing/2014/main" id="{3351624D-4836-49C2-9EFE-D3178AEC5103}"/>
              </a:ext>
            </a:extLst>
          </p:cNvPr>
          <p:cNvSpPr/>
          <p:nvPr/>
        </p:nvSpPr>
        <p:spPr>
          <a:xfrm>
            <a:off x="172343" y="4865995"/>
            <a:ext cx="288032" cy="2520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Oval 14">
            <a:extLst>
              <a:ext uri="{FF2B5EF4-FFF2-40B4-BE49-F238E27FC236}">
                <a16:creationId xmlns="" xmlns:a16="http://schemas.microsoft.com/office/drawing/2014/main" id="{69F89DB0-405B-4999-8956-5CECC20EA1F4}"/>
              </a:ext>
            </a:extLst>
          </p:cNvPr>
          <p:cNvSpPr/>
          <p:nvPr/>
        </p:nvSpPr>
        <p:spPr>
          <a:xfrm>
            <a:off x="172343" y="5118023"/>
            <a:ext cx="288032" cy="2520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5559439"/>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1 – Step 4</a:t>
            </a:r>
          </a:p>
        </p:txBody>
      </p:sp>
      <p:pic>
        <p:nvPicPr>
          <p:cNvPr id="4" name="Picture 3">
            <a:extLst>
              <a:ext uri="{FF2B5EF4-FFF2-40B4-BE49-F238E27FC236}">
                <a16:creationId xmlns="" xmlns:a16="http://schemas.microsoft.com/office/drawing/2014/main" id="{1609CAB9-0158-418D-8F82-83718932BC46}"/>
              </a:ext>
            </a:extLst>
          </p:cNvPr>
          <p:cNvPicPr>
            <a:picLocks noChangeAspect="1"/>
          </p:cNvPicPr>
          <p:nvPr/>
        </p:nvPicPr>
        <p:blipFill>
          <a:blip r:embed="rId3"/>
          <a:stretch>
            <a:fillRect/>
          </a:stretch>
        </p:blipFill>
        <p:spPr>
          <a:xfrm>
            <a:off x="2657475" y="1447862"/>
            <a:ext cx="6877050" cy="4800600"/>
          </a:xfrm>
          <a:prstGeom prst="rect">
            <a:avLst/>
          </a:prstGeom>
        </p:spPr>
      </p:pic>
    </p:spTree>
    <p:extLst>
      <p:ext uri="{BB962C8B-B14F-4D97-AF65-F5344CB8AC3E}">
        <p14:creationId xmlns:p14="http://schemas.microsoft.com/office/powerpoint/2010/main" val="2216340467"/>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1 – Step 5</a:t>
            </a:r>
          </a:p>
        </p:txBody>
      </p:sp>
      <p:sp>
        <p:nvSpPr>
          <p:cNvPr id="5" name="Content Placeholder 2">
            <a:extLst>
              <a:ext uri="{FF2B5EF4-FFF2-40B4-BE49-F238E27FC236}">
                <a16:creationId xmlns="" xmlns:a16="http://schemas.microsoft.com/office/drawing/2014/main" id="{132F93CB-2E77-4C83-A26F-B45DE37DE13C}"/>
              </a:ext>
            </a:extLst>
          </p:cNvPr>
          <p:cNvSpPr>
            <a:spLocks noGrp="1"/>
          </p:cNvSpPr>
          <p:nvPr>
            <p:ph idx="1"/>
          </p:nvPr>
        </p:nvSpPr>
        <p:spPr>
          <a:xfrm>
            <a:off x="1044266" y="2327433"/>
            <a:ext cx="9120000" cy="268279"/>
          </a:xfrm>
        </p:spPr>
        <p:txBody>
          <a:bodyPr/>
          <a:lstStyle/>
          <a:p>
            <a:r>
              <a:rPr lang="en-US" dirty="0"/>
              <a:t>execute </a:t>
            </a:r>
            <a:r>
              <a:rPr lang="en-US" dirty="0" err="1"/>
              <a:t>e2studio</a:t>
            </a:r>
            <a:r>
              <a:rPr lang="en-US" dirty="0"/>
              <a:t>:   C:\Renesas\Synergy\</a:t>
            </a:r>
            <a:r>
              <a:rPr lang="en-US" dirty="0" err="1"/>
              <a:t>e2studio_v7.5.1_ssp_v1.7.5</a:t>
            </a:r>
            <a:r>
              <a:rPr lang="en-US" dirty="0"/>
              <a:t>\eclipse\</a:t>
            </a:r>
            <a:r>
              <a:rPr lang="en-US" dirty="0" err="1"/>
              <a:t>e2studio.exe</a:t>
            </a:r>
            <a:endParaRPr lang="en-US" dirty="0"/>
          </a:p>
        </p:txBody>
      </p:sp>
      <p:pic>
        <p:nvPicPr>
          <p:cNvPr id="6" name="Picture 5">
            <a:extLst>
              <a:ext uri="{FF2B5EF4-FFF2-40B4-BE49-F238E27FC236}">
                <a16:creationId xmlns="" xmlns:a16="http://schemas.microsoft.com/office/drawing/2014/main" id="{391CF121-B0F9-49BD-9DD9-750BA355FC54}"/>
              </a:ext>
            </a:extLst>
          </p:cNvPr>
          <p:cNvPicPr>
            <a:picLocks noChangeAspect="1"/>
          </p:cNvPicPr>
          <p:nvPr/>
        </p:nvPicPr>
        <p:blipFill>
          <a:blip r:embed="rId3"/>
          <a:stretch>
            <a:fillRect/>
          </a:stretch>
        </p:blipFill>
        <p:spPr>
          <a:xfrm>
            <a:off x="9574876" y="958837"/>
            <a:ext cx="720080" cy="1245138"/>
          </a:xfrm>
          <a:prstGeom prst="rect">
            <a:avLst/>
          </a:prstGeom>
        </p:spPr>
      </p:pic>
      <p:pic>
        <p:nvPicPr>
          <p:cNvPr id="7" name="Picture 6">
            <a:extLst>
              <a:ext uri="{FF2B5EF4-FFF2-40B4-BE49-F238E27FC236}">
                <a16:creationId xmlns="" xmlns:a16="http://schemas.microsoft.com/office/drawing/2014/main" id="{8EC1239B-A560-4D48-9859-219E176946E8}"/>
              </a:ext>
            </a:extLst>
          </p:cNvPr>
          <p:cNvPicPr>
            <a:picLocks noChangeAspect="1"/>
          </p:cNvPicPr>
          <p:nvPr/>
        </p:nvPicPr>
        <p:blipFill rotWithShape="1">
          <a:blip r:embed="rId4"/>
          <a:srcRect l="14823" t="31892" r="71830" b="32772"/>
          <a:stretch/>
        </p:blipFill>
        <p:spPr>
          <a:xfrm>
            <a:off x="428055" y="2921534"/>
            <a:ext cx="5076564" cy="3240361"/>
          </a:xfrm>
          <a:prstGeom prst="rect">
            <a:avLst/>
          </a:prstGeom>
        </p:spPr>
      </p:pic>
      <p:pic>
        <p:nvPicPr>
          <p:cNvPr id="8" name="Picture 7">
            <a:extLst>
              <a:ext uri="{FF2B5EF4-FFF2-40B4-BE49-F238E27FC236}">
                <a16:creationId xmlns="" xmlns:a16="http://schemas.microsoft.com/office/drawing/2014/main" id="{9331AF9B-0103-4610-A2A6-8E4D1C72E814}"/>
              </a:ext>
            </a:extLst>
          </p:cNvPr>
          <p:cNvPicPr>
            <a:picLocks noChangeAspect="1"/>
          </p:cNvPicPr>
          <p:nvPr/>
        </p:nvPicPr>
        <p:blipFill>
          <a:blip r:embed="rId5"/>
          <a:stretch>
            <a:fillRect/>
          </a:stretch>
        </p:blipFill>
        <p:spPr>
          <a:xfrm>
            <a:off x="5846297" y="3212976"/>
            <a:ext cx="5867400" cy="2657475"/>
          </a:xfrm>
          <a:prstGeom prst="rect">
            <a:avLst/>
          </a:prstGeom>
        </p:spPr>
      </p:pic>
      <p:grpSp>
        <p:nvGrpSpPr>
          <p:cNvPr id="9" name="Group 8">
            <a:extLst>
              <a:ext uri="{FF2B5EF4-FFF2-40B4-BE49-F238E27FC236}">
                <a16:creationId xmlns="" xmlns:a16="http://schemas.microsoft.com/office/drawing/2014/main" id="{80DE2064-9880-4E52-9CA4-17203252C7E8}"/>
              </a:ext>
            </a:extLst>
          </p:cNvPr>
          <p:cNvGrpSpPr/>
          <p:nvPr/>
        </p:nvGrpSpPr>
        <p:grpSpPr>
          <a:xfrm>
            <a:off x="5493179" y="873842"/>
            <a:ext cx="3076575" cy="1330133"/>
            <a:chOff x="4901588" y="157346"/>
            <a:chExt cx="3076575" cy="1330133"/>
          </a:xfrm>
        </p:grpSpPr>
        <p:pic>
          <p:nvPicPr>
            <p:cNvPr id="10" name="Picture 9">
              <a:extLst>
                <a:ext uri="{FF2B5EF4-FFF2-40B4-BE49-F238E27FC236}">
                  <a16:creationId xmlns="" xmlns:a16="http://schemas.microsoft.com/office/drawing/2014/main" id="{0BA6BB98-608B-4438-B75C-53339B102F33}"/>
                </a:ext>
              </a:extLst>
            </p:cNvPr>
            <p:cNvPicPr>
              <a:picLocks noChangeAspect="1"/>
            </p:cNvPicPr>
            <p:nvPr/>
          </p:nvPicPr>
          <p:blipFill rotWithShape="1">
            <a:blip r:embed="rId6"/>
            <a:srcRect t="68098"/>
            <a:stretch/>
          </p:blipFill>
          <p:spPr>
            <a:xfrm>
              <a:off x="4901588" y="1066800"/>
              <a:ext cx="2893650" cy="420679"/>
            </a:xfrm>
            <a:prstGeom prst="rect">
              <a:avLst/>
            </a:prstGeom>
          </p:spPr>
        </p:pic>
        <p:pic>
          <p:nvPicPr>
            <p:cNvPr id="11" name="Picture 10">
              <a:extLst>
                <a:ext uri="{FF2B5EF4-FFF2-40B4-BE49-F238E27FC236}">
                  <a16:creationId xmlns="" xmlns:a16="http://schemas.microsoft.com/office/drawing/2014/main" id="{40C40C3B-50F8-45D9-9913-3D0152930BDF}"/>
                </a:ext>
              </a:extLst>
            </p:cNvPr>
            <p:cNvPicPr>
              <a:picLocks noChangeAspect="1"/>
            </p:cNvPicPr>
            <p:nvPr/>
          </p:nvPicPr>
          <p:blipFill>
            <a:blip r:embed="rId7"/>
            <a:stretch>
              <a:fillRect/>
            </a:stretch>
          </p:blipFill>
          <p:spPr>
            <a:xfrm>
              <a:off x="4901588" y="157346"/>
              <a:ext cx="3076575" cy="847725"/>
            </a:xfrm>
            <a:prstGeom prst="rect">
              <a:avLst/>
            </a:prstGeom>
          </p:spPr>
        </p:pic>
      </p:grpSp>
    </p:spTree>
    <p:extLst>
      <p:ext uri="{BB962C8B-B14F-4D97-AF65-F5344CB8AC3E}">
        <p14:creationId xmlns:p14="http://schemas.microsoft.com/office/powerpoint/2010/main" val="3240216664"/>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1 – Step 5</a:t>
            </a:r>
          </a:p>
        </p:txBody>
      </p:sp>
      <p:pic>
        <p:nvPicPr>
          <p:cNvPr id="12" name="Picture 11">
            <a:extLst>
              <a:ext uri="{FF2B5EF4-FFF2-40B4-BE49-F238E27FC236}">
                <a16:creationId xmlns="" xmlns:a16="http://schemas.microsoft.com/office/drawing/2014/main" id="{04B4A9EA-9926-4506-99FB-C5069278B7DC}"/>
              </a:ext>
            </a:extLst>
          </p:cNvPr>
          <p:cNvPicPr>
            <a:picLocks noChangeAspect="1"/>
          </p:cNvPicPr>
          <p:nvPr/>
        </p:nvPicPr>
        <p:blipFill>
          <a:blip r:embed="rId3"/>
          <a:stretch>
            <a:fillRect/>
          </a:stretch>
        </p:blipFill>
        <p:spPr>
          <a:xfrm>
            <a:off x="2857407" y="1368127"/>
            <a:ext cx="6477186" cy="4880335"/>
          </a:xfrm>
          <a:prstGeom prst="rect">
            <a:avLst/>
          </a:prstGeom>
        </p:spPr>
      </p:pic>
    </p:spTree>
    <p:extLst>
      <p:ext uri="{BB962C8B-B14F-4D97-AF65-F5344CB8AC3E}">
        <p14:creationId xmlns:p14="http://schemas.microsoft.com/office/powerpoint/2010/main" val="1621317040"/>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1 – learn your configuration!</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11244574" cy="1663532"/>
          </a:xfrm>
        </p:spPr>
        <p:txBody>
          <a:bodyPr/>
          <a:lstStyle/>
          <a:p>
            <a:pPr lvl="1">
              <a:lnSpc>
                <a:spcPct val="100000"/>
              </a:lnSpc>
            </a:pPr>
            <a:r>
              <a:rPr lang="en-US" dirty="0"/>
              <a:t>From e2studio | Help | About - get the version of e2studio: 7.5.1</a:t>
            </a:r>
          </a:p>
          <a:p>
            <a:pPr lvl="1">
              <a:lnSpc>
                <a:spcPct val="100000"/>
              </a:lnSpc>
            </a:pPr>
            <a:r>
              <a:rPr lang="en-US" dirty="0"/>
              <a:t>In C:\Renesas\Synergy\e2studio_v7.5.1_ssp_v1.7.5 the folder name indicates the version of the SSP: 1.7.5</a:t>
            </a:r>
          </a:p>
          <a:p>
            <a:pPr lvl="1">
              <a:lnSpc>
                <a:spcPct val="100000"/>
              </a:lnSpc>
            </a:pPr>
            <a:r>
              <a:rPr lang="en-US" dirty="0"/>
              <a:t>In C:\Renesas\Synergy\e2studio_v7.5.1_ssp_v1.7.5\toolchains\gcc_arm see the version of the GCC tools: 7.2.1.2017</a:t>
            </a:r>
          </a:p>
          <a:p>
            <a:pPr lvl="1">
              <a:lnSpc>
                <a:spcPct val="100000"/>
              </a:lnSpc>
            </a:pPr>
            <a:r>
              <a:rPr lang="en-US" dirty="0"/>
              <a:t>From the microcontroller chip on the development board: S7G27H3CFC </a:t>
            </a:r>
          </a:p>
          <a:p>
            <a:endParaRPr lang="en-US" dirty="0"/>
          </a:p>
        </p:txBody>
      </p:sp>
      <p:pic>
        <p:nvPicPr>
          <p:cNvPr id="5" name="Picture 4">
            <a:extLst>
              <a:ext uri="{FF2B5EF4-FFF2-40B4-BE49-F238E27FC236}">
                <a16:creationId xmlns="" xmlns:a16="http://schemas.microsoft.com/office/drawing/2014/main" id="{9D363970-52BF-4CAF-B095-6779339DDC4D}"/>
              </a:ext>
            </a:extLst>
          </p:cNvPr>
          <p:cNvPicPr>
            <a:picLocks noChangeAspect="1"/>
          </p:cNvPicPr>
          <p:nvPr/>
        </p:nvPicPr>
        <p:blipFill>
          <a:blip r:embed="rId3"/>
          <a:stretch>
            <a:fillRect/>
          </a:stretch>
        </p:blipFill>
        <p:spPr>
          <a:xfrm>
            <a:off x="460375" y="2913773"/>
            <a:ext cx="3907433" cy="3396180"/>
          </a:xfrm>
          <a:prstGeom prst="rect">
            <a:avLst/>
          </a:prstGeom>
        </p:spPr>
      </p:pic>
      <p:pic>
        <p:nvPicPr>
          <p:cNvPr id="6" name="Picture 5">
            <a:extLst>
              <a:ext uri="{FF2B5EF4-FFF2-40B4-BE49-F238E27FC236}">
                <a16:creationId xmlns="" xmlns:a16="http://schemas.microsoft.com/office/drawing/2014/main" id="{CDDC416B-6A3F-4052-B33C-EE4AE92D7D7A}"/>
              </a:ext>
            </a:extLst>
          </p:cNvPr>
          <p:cNvPicPr>
            <a:picLocks noChangeAspect="1"/>
          </p:cNvPicPr>
          <p:nvPr/>
        </p:nvPicPr>
        <p:blipFill rotWithShape="1">
          <a:blip r:embed="rId4"/>
          <a:srcRect l="10553" t="19551" r="19355" b="60251"/>
          <a:stretch/>
        </p:blipFill>
        <p:spPr>
          <a:xfrm>
            <a:off x="4451336" y="2834052"/>
            <a:ext cx="7740860" cy="1385246"/>
          </a:xfrm>
          <a:prstGeom prst="rect">
            <a:avLst/>
          </a:prstGeom>
        </p:spPr>
      </p:pic>
    </p:spTree>
    <p:extLst>
      <p:ext uri="{BB962C8B-B14F-4D97-AF65-F5344CB8AC3E}">
        <p14:creationId xmlns:p14="http://schemas.microsoft.com/office/powerpoint/2010/main" val="3086152339"/>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Synergy platform</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4835912" cy="2155975"/>
          </a:xfrm>
        </p:spPr>
        <p:txBody>
          <a:bodyPr/>
          <a:lstStyle/>
          <a:p>
            <a:pPr>
              <a:lnSpc>
                <a:spcPct val="150000"/>
              </a:lnSpc>
            </a:pPr>
            <a:r>
              <a:rPr lang="en-US" b="1" dirty="0"/>
              <a:t>Activity 2 – Setup the SK-S7G2 board</a:t>
            </a:r>
          </a:p>
          <a:p>
            <a:pPr marL="342900" lvl="1" indent="-342900">
              <a:lnSpc>
                <a:spcPct val="150000"/>
              </a:lnSpc>
              <a:buFont typeface="+mj-lt"/>
              <a:buAutoNum type="arabicPeriod"/>
            </a:pPr>
            <a:r>
              <a:rPr lang="en-US" dirty="0"/>
              <a:t>Verify the position of the jumpers on the board.</a:t>
            </a:r>
          </a:p>
          <a:p>
            <a:pPr marL="342900" lvl="1" indent="-342900">
              <a:lnSpc>
                <a:spcPct val="150000"/>
              </a:lnSpc>
              <a:buFont typeface="+mj-lt"/>
              <a:buAutoNum type="arabicPeriod"/>
            </a:pPr>
            <a:r>
              <a:rPr lang="en-US" dirty="0"/>
              <a:t>Connect the micro-USB cable to the DEBUG_USB port on the board and to your PC.</a:t>
            </a:r>
          </a:p>
          <a:p>
            <a:pPr marL="342900" lvl="1" indent="-342900">
              <a:lnSpc>
                <a:spcPct val="150000"/>
              </a:lnSpc>
              <a:buFont typeface="+mj-lt"/>
              <a:buAutoNum type="arabicPeriod"/>
            </a:pPr>
            <a:r>
              <a:rPr lang="en-US" dirty="0"/>
              <a:t>Verify the setup of the board and e2Studio by running a sample demo (Blinky).</a:t>
            </a:r>
          </a:p>
          <a:p>
            <a:endParaRPr lang="en-US" dirty="0"/>
          </a:p>
        </p:txBody>
      </p:sp>
      <p:pic>
        <p:nvPicPr>
          <p:cNvPr id="7" name="Picture 2" descr="Image result for sk-S7G2 site:renesas.com">
            <a:extLst>
              <a:ext uri="{FF2B5EF4-FFF2-40B4-BE49-F238E27FC236}">
                <a16:creationId xmlns="" xmlns:a16="http://schemas.microsoft.com/office/drawing/2014/main" id="{11D593A9-BA2D-420F-8250-20887FC862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912" y="1122417"/>
            <a:ext cx="6720899" cy="47777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022294A3-4A2A-4924-B789-8E0E4CBF6822}"/>
              </a:ext>
            </a:extLst>
          </p:cNvPr>
          <p:cNvSpPr txBox="1"/>
          <p:nvPr/>
        </p:nvSpPr>
        <p:spPr>
          <a:xfrm>
            <a:off x="9912424" y="5969832"/>
            <a:ext cx="1915909" cy="307777"/>
          </a:xfrm>
          <a:prstGeom prst="rect">
            <a:avLst/>
          </a:prstGeom>
          <a:noFill/>
        </p:spPr>
        <p:txBody>
          <a:bodyPr wrap="none" rtlCol="0">
            <a:spAutoFit/>
          </a:bodyPr>
          <a:lstStyle/>
          <a:p>
            <a:r>
              <a:rPr lang="en-US" sz="1400" dirty="0"/>
              <a:t>source: </a:t>
            </a:r>
            <a:r>
              <a:rPr lang="en-US" sz="1400" dirty="0" err="1"/>
              <a:t>Renesas.com</a:t>
            </a:r>
            <a:endParaRPr lang="pt-BR" sz="1400" dirty="0"/>
          </a:p>
        </p:txBody>
      </p:sp>
    </p:spTree>
    <p:extLst>
      <p:ext uri="{BB962C8B-B14F-4D97-AF65-F5344CB8AC3E}">
        <p14:creationId xmlns:p14="http://schemas.microsoft.com/office/powerpoint/2010/main" val="1592513834"/>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SK-S7G2 Board Features</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5700008" cy="4797724"/>
          </a:xfrm>
        </p:spPr>
        <p:txBody>
          <a:bodyPr/>
          <a:lstStyle/>
          <a:p>
            <a:pPr marL="342900" indent="-342900">
              <a:lnSpc>
                <a:spcPct val="100000"/>
              </a:lnSpc>
              <a:spcAft>
                <a:spcPts val="200"/>
              </a:spcAft>
              <a:buFont typeface="+mj-lt"/>
              <a:buAutoNum type="arabicPeriod"/>
            </a:pPr>
            <a:r>
              <a:rPr lang="en-US" sz="1400" dirty="0"/>
              <a:t>Uses a 176-pin LQFP MCU</a:t>
            </a:r>
            <a:br>
              <a:rPr lang="en-US" sz="1400" dirty="0"/>
            </a:br>
            <a:r>
              <a:rPr lang="en-US" sz="1400" dirty="0"/>
              <a:t>240 MHz  S7G2 Cortex-M4 based microcontroller. </a:t>
            </a:r>
          </a:p>
          <a:p>
            <a:pPr marL="342900" indent="-342900">
              <a:lnSpc>
                <a:spcPct val="100000"/>
              </a:lnSpc>
              <a:spcAft>
                <a:spcPts val="200"/>
              </a:spcAft>
              <a:buFont typeface="+mj-lt"/>
              <a:buAutoNum type="arabicPeriod"/>
            </a:pPr>
            <a:r>
              <a:rPr lang="en-US" sz="1400" dirty="0"/>
              <a:t>All pins of the MCU are accessible via header pins </a:t>
            </a:r>
            <a:br>
              <a:rPr lang="en-US" sz="1400" dirty="0"/>
            </a:br>
            <a:r>
              <a:rPr lang="en-US" sz="1400" dirty="0"/>
              <a:t>(access to CAN, SPI, UART, I2C).</a:t>
            </a:r>
          </a:p>
          <a:p>
            <a:pPr marL="342900" indent="-342900">
              <a:lnSpc>
                <a:spcPct val="100000"/>
              </a:lnSpc>
              <a:spcAft>
                <a:spcPts val="200"/>
              </a:spcAft>
              <a:buFont typeface="+mj-lt"/>
              <a:buAutoNum type="arabicPeriod"/>
            </a:pPr>
            <a:r>
              <a:rPr lang="en-US" sz="1400" dirty="0"/>
              <a:t>Resistive touch TFT </a:t>
            </a:r>
            <a:r>
              <a:rPr lang="en-US" sz="1400" dirty="0" err="1"/>
              <a:t>colour</a:t>
            </a:r>
            <a:r>
              <a:rPr lang="en-US" sz="1400" dirty="0"/>
              <a:t> LCD ( 320 x 240 pixels).</a:t>
            </a:r>
          </a:p>
          <a:p>
            <a:pPr marL="342900" indent="-342900">
              <a:lnSpc>
                <a:spcPct val="100000"/>
              </a:lnSpc>
              <a:spcAft>
                <a:spcPts val="200"/>
              </a:spcAft>
              <a:buFont typeface="+mj-lt"/>
              <a:buAutoNum type="arabicPeriod"/>
            </a:pPr>
            <a:r>
              <a:rPr lang="en-US" sz="1400" dirty="0"/>
              <a:t>Capacitive touch slider.</a:t>
            </a:r>
          </a:p>
          <a:p>
            <a:pPr marL="342900" indent="-342900">
              <a:lnSpc>
                <a:spcPct val="100000"/>
              </a:lnSpc>
              <a:spcAft>
                <a:spcPts val="200"/>
              </a:spcAft>
              <a:buFont typeface="+mj-lt"/>
              <a:buAutoNum type="arabicPeriod"/>
            </a:pPr>
            <a:r>
              <a:rPr lang="en-US" sz="1400" dirty="0"/>
              <a:t>Connectors:</a:t>
            </a:r>
          </a:p>
          <a:p>
            <a:pPr marL="520700" lvl="1" indent="-342900">
              <a:lnSpc>
                <a:spcPct val="100000"/>
              </a:lnSpc>
              <a:spcAft>
                <a:spcPts val="200"/>
              </a:spcAft>
              <a:buFont typeface="+mj-lt"/>
              <a:buAutoNum type="arabicPeriod"/>
            </a:pPr>
            <a:r>
              <a:rPr lang="en-US" sz="1400" dirty="0"/>
              <a:t>USB Host - High speed</a:t>
            </a:r>
          </a:p>
          <a:p>
            <a:pPr marL="520700" lvl="1" indent="-342900">
              <a:lnSpc>
                <a:spcPct val="100000"/>
              </a:lnSpc>
              <a:spcAft>
                <a:spcPts val="200"/>
              </a:spcAft>
              <a:buFont typeface="+mj-lt"/>
              <a:buAutoNum type="arabicPeriod"/>
            </a:pPr>
            <a:r>
              <a:rPr lang="en-US" sz="1400" dirty="0"/>
              <a:t>USB Device - Full speed.</a:t>
            </a:r>
          </a:p>
          <a:p>
            <a:pPr marL="520700" lvl="1" indent="-342900">
              <a:lnSpc>
                <a:spcPct val="100000"/>
              </a:lnSpc>
              <a:spcAft>
                <a:spcPts val="200"/>
              </a:spcAft>
              <a:buFont typeface="+mj-lt"/>
              <a:buAutoNum type="arabicPeriod"/>
            </a:pPr>
            <a:r>
              <a:rPr lang="en-US" sz="1400" dirty="0"/>
              <a:t>Ethernet 10/100</a:t>
            </a:r>
          </a:p>
          <a:p>
            <a:pPr marL="520700" lvl="1" indent="-342900">
              <a:lnSpc>
                <a:spcPct val="100000"/>
              </a:lnSpc>
              <a:spcAft>
                <a:spcPts val="200"/>
              </a:spcAft>
              <a:buFont typeface="+mj-lt"/>
              <a:buAutoNum type="arabicPeriod"/>
            </a:pPr>
            <a:r>
              <a:rPr lang="en-US" sz="1400" dirty="0"/>
              <a:t>2 PMOD type 2A</a:t>
            </a:r>
          </a:p>
          <a:p>
            <a:pPr marL="520700" lvl="1" indent="-342900">
              <a:lnSpc>
                <a:spcPct val="100000"/>
              </a:lnSpc>
              <a:spcAft>
                <a:spcPts val="200"/>
              </a:spcAft>
              <a:buFont typeface="+mj-lt"/>
              <a:buAutoNum type="arabicPeriod"/>
            </a:pPr>
            <a:r>
              <a:rPr lang="en-US" sz="1400" dirty="0"/>
              <a:t>audio connector</a:t>
            </a:r>
          </a:p>
          <a:p>
            <a:pPr marL="520700" lvl="1" indent="-342900">
              <a:lnSpc>
                <a:spcPct val="100000"/>
              </a:lnSpc>
              <a:spcAft>
                <a:spcPts val="200"/>
              </a:spcAft>
              <a:buFont typeface="+mj-lt"/>
              <a:buAutoNum type="arabicPeriod"/>
            </a:pPr>
            <a:r>
              <a:rPr lang="en-US" sz="1400" dirty="0"/>
              <a:t>CAN, RS-232/RS-485</a:t>
            </a:r>
          </a:p>
          <a:p>
            <a:pPr marL="520700" lvl="1" indent="-342900">
              <a:lnSpc>
                <a:spcPct val="100000"/>
              </a:lnSpc>
              <a:spcAft>
                <a:spcPts val="200"/>
              </a:spcAft>
              <a:buFont typeface="+mj-lt"/>
              <a:buAutoNum type="arabicPeriod"/>
            </a:pPr>
            <a:r>
              <a:rPr lang="en-US" sz="1400" dirty="0"/>
              <a:t>Arduino shields compatible connector</a:t>
            </a:r>
          </a:p>
          <a:p>
            <a:pPr marL="342900" indent="-342900">
              <a:lnSpc>
                <a:spcPct val="100000"/>
              </a:lnSpc>
              <a:spcAft>
                <a:spcPts val="200"/>
              </a:spcAft>
              <a:buFont typeface="+mj-lt"/>
              <a:buAutoNum type="arabicPeriod"/>
            </a:pPr>
            <a:r>
              <a:rPr lang="en-US" sz="1400" dirty="0"/>
              <a:t>Wireless connectivity: on-board Bluetooth Low Energy (BLE) device</a:t>
            </a:r>
          </a:p>
          <a:p>
            <a:pPr marL="342900" indent="-342900">
              <a:lnSpc>
                <a:spcPct val="100000"/>
              </a:lnSpc>
              <a:spcAft>
                <a:spcPts val="200"/>
              </a:spcAft>
              <a:buFont typeface="+mj-lt"/>
              <a:buAutoNum type="arabicPeriod"/>
            </a:pPr>
            <a:r>
              <a:rPr lang="en-US" sz="1400" dirty="0"/>
              <a:t>QSPI flash memory (8 </a:t>
            </a:r>
            <a:r>
              <a:rPr lang="en-US" sz="1400" dirty="0" err="1"/>
              <a:t>MBytes</a:t>
            </a:r>
            <a:r>
              <a:rPr lang="en-US" sz="1400" dirty="0"/>
              <a:t>).</a:t>
            </a:r>
          </a:p>
          <a:p>
            <a:pPr marL="342900" indent="-342900">
              <a:lnSpc>
                <a:spcPct val="100000"/>
              </a:lnSpc>
              <a:spcAft>
                <a:spcPts val="200"/>
              </a:spcAft>
              <a:buFont typeface="+mj-lt"/>
              <a:buAutoNum type="arabicPeriod"/>
            </a:pPr>
            <a:r>
              <a:rPr lang="en-US" sz="1400" dirty="0"/>
              <a:t>USB - JTAG (on-board </a:t>
            </a:r>
            <a:r>
              <a:rPr lang="en-US" sz="1400" dirty="0" err="1"/>
              <a:t>Segger</a:t>
            </a:r>
            <a:r>
              <a:rPr lang="en-US" sz="1400" dirty="0"/>
              <a:t> </a:t>
            </a:r>
            <a:r>
              <a:rPr lang="en-US" sz="1400" dirty="0" err="1"/>
              <a:t>JLink</a:t>
            </a:r>
            <a:r>
              <a:rPr lang="en-US" sz="1400" dirty="0"/>
              <a:t>).</a:t>
            </a:r>
          </a:p>
          <a:p>
            <a:pPr marL="342900" indent="-342900">
              <a:lnSpc>
                <a:spcPct val="100000"/>
              </a:lnSpc>
              <a:spcAft>
                <a:spcPts val="200"/>
              </a:spcAft>
              <a:buFont typeface="+mj-lt"/>
              <a:buAutoNum type="arabicPeriod"/>
            </a:pPr>
            <a:r>
              <a:rPr lang="en-US" sz="1400" dirty="0"/>
              <a:t>3 user </a:t>
            </a:r>
            <a:r>
              <a:rPr lang="en-US" sz="1400" dirty="0" err="1"/>
              <a:t>leds</a:t>
            </a:r>
            <a:r>
              <a:rPr lang="en-US" sz="1400" dirty="0"/>
              <a:t> and 2 push buttons.</a:t>
            </a:r>
          </a:p>
          <a:p>
            <a:pPr marL="342900" indent="-342900">
              <a:lnSpc>
                <a:spcPct val="100000"/>
              </a:lnSpc>
              <a:spcAft>
                <a:spcPts val="200"/>
              </a:spcAft>
              <a:buFont typeface="+mj-lt"/>
              <a:buAutoNum type="arabicPeriod"/>
            </a:pPr>
            <a:r>
              <a:rPr lang="en-US" sz="1400" dirty="0" err="1"/>
              <a:t>WiFi</a:t>
            </a:r>
            <a:r>
              <a:rPr lang="en-US" sz="1400" dirty="0"/>
              <a:t> connectivity using add-on boards (e.g. AE-CLOUD1).</a:t>
            </a:r>
          </a:p>
          <a:p>
            <a:endParaRPr lang="en-US" dirty="0"/>
          </a:p>
        </p:txBody>
      </p:sp>
      <p:pic>
        <p:nvPicPr>
          <p:cNvPr id="6" name="Picture 5">
            <a:extLst>
              <a:ext uri="{FF2B5EF4-FFF2-40B4-BE49-F238E27FC236}">
                <a16:creationId xmlns="" xmlns:a16="http://schemas.microsoft.com/office/drawing/2014/main" id="{CDD6F81A-6324-4890-A82D-EB49F3EA3A2F}"/>
              </a:ext>
            </a:extLst>
          </p:cNvPr>
          <p:cNvPicPr>
            <a:picLocks noChangeAspect="1"/>
          </p:cNvPicPr>
          <p:nvPr/>
        </p:nvPicPr>
        <p:blipFill>
          <a:blip r:embed="rId3"/>
          <a:stretch>
            <a:fillRect/>
          </a:stretch>
        </p:blipFill>
        <p:spPr>
          <a:xfrm>
            <a:off x="6172201" y="838200"/>
            <a:ext cx="6019800" cy="5337402"/>
          </a:xfrm>
          <a:prstGeom prst="rect">
            <a:avLst/>
          </a:prstGeom>
        </p:spPr>
      </p:pic>
      <p:sp>
        <p:nvSpPr>
          <p:cNvPr id="9" name="TextBox 8">
            <a:extLst>
              <a:ext uri="{FF2B5EF4-FFF2-40B4-BE49-F238E27FC236}">
                <a16:creationId xmlns="" xmlns:a16="http://schemas.microsoft.com/office/drawing/2014/main" id="{456F0E86-57BB-4573-9B8E-1D2F65EACF00}"/>
              </a:ext>
            </a:extLst>
          </p:cNvPr>
          <p:cNvSpPr txBox="1"/>
          <p:nvPr/>
        </p:nvSpPr>
        <p:spPr>
          <a:xfrm>
            <a:off x="7536160" y="791087"/>
            <a:ext cx="2965877" cy="338554"/>
          </a:xfrm>
          <a:prstGeom prst="rect">
            <a:avLst/>
          </a:prstGeom>
          <a:noFill/>
        </p:spPr>
        <p:txBody>
          <a:bodyPr wrap="none" rtlCol="0">
            <a:spAutoFit/>
          </a:bodyPr>
          <a:lstStyle/>
          <a:p>
            <a:r>
              <a:rPr lang="en-US" sz="1600" dirty="0"/>
              <a:t>SK-</a:t>
            </a:r>
            <a:r>
              <a:rPr lang="en-US" sz="1600" dirty="0" err="1"/>
              <a:t>S7G2</a:t>
            </a:r>
            <a:r>
              <a:rPr lang="en-US" sz="1600" dirty="0"/>
              <a:t> board block diagram</a:t>
            </a:r>
            <a:endParaRPr lang="pt-BR" sz="1600" dirty="0"/>
          </a:p>
        </p:txBody>
      </p:sp>
      <p:sp>
        <p:nvSpPr>
          <p:cNvPr id="10" name="TextBox 9">
            <a:extLst>
              <a:ext uri="{FF2B5EF4-FFF2-40B4-BE49-F238E27FC236}">
                <a16:creationId xmlns="" xmlns:a16="http://schemas.microsoft.com/office/drawing/2014/main" id="{EB9D61EF-475F-4BF6-9667-6B6400924A96}"/>
              </a:ext>
            </a:extLst>
          </p:cNvPr>
          <p:cNvSpPr txBox="1"/>
          <p:nvPr/>
        </p:nvSpPr>
        <p:spPr>
          <a:xfrm>
            <a:off x="7465383" y="6066855"/>
            <a:ext cx="4379917" cy="307777"/>
          </a:xfrm>
          <a:prstGeom prst="rect">
            <a:avLst/>
          </a:prstGeom>
          <a:noFill/>
        </p:spPr>
        <p:txBody>
          <a:bodyPr wrap="none" rtlCol="0">
            <a:spAutoFit/>
          </a:bodyPr>
          <a:lstStyle/>
          <a:p>
            <a:r>
              <a:rPr lang="en-US" sz="1400" dirty="0"/>
              <a:t>source: Renesas Starter Kit SK-</a:t>
            </a:r>
            <a:r>
              <a:rPr lang="en-US" sz="1400" dirty="0" err="1"/>
              <a:t>S7G2</a:t>
            </a:r>
            <a:r>
              <a:rPr lang="en-US" sz="1400" dirty="0"/>
              <a:t> User’s Manual</a:t>
            </a:r>
            <a:endParaRPr lang="pt-BR" sz="1400" dirty="0"/>
          </a:p>
        </p:txBody>
      </p:sp>
    </p:spTree>
    <p:extLst>
      <p:ext uri="{BB962C8B-B14F-4D97-AF65-F5344CB8AC3E}">
        <p14:creationId xmlns:p14="http://schemas.microsoft.com/office/powerpoint/2010/main" val="229795907"/>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9"/>
            <a:ext cx="10308521" cy="443198"/>
          </a:xfrm>
        </p:spPr>
        <p:txBody>
          <a:bodyPr/>
          <a:lstStyle/>
          <a:p>
            <a:r>
              <a:rPr lang="en-US" dirty="0"/>
              <a:t>LAB 1 – Activity 2 – Step 1</a:t>
            </a:r>
          </a:p>
        </p:txBody>
      </p:sp>
      <p:sp>
        <p:nvSpPr>
          <p:cNvPr id="9" name="Content Placeholder 2">
            <a:extLst>
              <a:ext uri="{FF2B5EF4-FFF2-40B4-BE49-F238E27FC236}">
                <a16:creationId xmlns="" xmlns:a16="http://schemas.microsoft.com/office/drawing/2014/main" id="{F4A17EC1-3F1B-46A4-895C-26BF86041413}"/>
              </a:ext>
            </a:extLst>
          </p:cNvPr>
          <p:cNvSpPr>
            <a:spLocks noGrp="1"/>
          </p:cNvSpPr>
          <p:nvPr>
            <p:ph idx="1"/>
          </p:nvPr>
        </p:nvSpPr>
        <p:spPr>
          <a:xfrm>
            <a:off x="467999" y="1340768"/>
            <a:ext cx="10503601" cy="4774127"/>
          </a:xfrm>
        </p:spPr>
        <p:txBody>
          <a:bodyPr/>
          <a:lstStyle/>
          <a:p>
            <a:pPr>
              <a:spcAft>
                <a:spcPts val="0"/>
              </a:spcAft>
            </a:pPr>
            <a:r>
              <a:rPr lang="en-US" dirty="0"/>
              <a:t>Verify the position of the jumpers on the board:</a:t>
            </a:r>
          </a:p>
          <a:p>
            <a:pPr>
              <a:spcAft>
                <a:spcPts val="0"/>
              </a:spcAft>
            </a:pPr>
            <a:endParaRPr lang="en-US" dirty="0"/>
          </a:p>
          <a:p>
            <a:pPr>
              <a:spcAft>
                <a:spcPts val="0"/>
              </a:spcAft>
            </a:pPr>
            <a:endParaRPr lang="en-US" dirty="0"/>
          </a:p>
          <a:p>
            <a:pPr>
              <a:spcAft>
                <a:spcPts val="0"/>
              </a:spcAft>
            </a:pPr>
            <a:endParaRPr lang="en-US" dirty="0"/>
          </a:p>
          <a:p>
            <a:pPr>
              <a:spcAft>
                <a:spcPts val="0"/>
              </a:spcAft>
            </a:pPr>
            <a:endParaRPr lang="en-US" dirty="0"/>
          </a:p>
          <a:p>
            <a:pPr>
              <a:spcAft>
                <a:spcPts val="0"/>
              </a:spcAft>
            </a:pPr>
            <a:endParaRPr lang="en-US" dirty="0"/>
          </a:p>
          <a:p>
            <a:pPr>
              <a:spcAft>
                <a:spcPts val="0"/>
              </a:spcAft>
            </a:pPr>
            <a:endParaRPr lang="en-US" dirty="0"/>
          </a:p>
          <a:p>
            <a:pPr>
              <a:spcAft>
                <a:spcPts val="0"/>
              </a:spcAft>
            </a:pPr>
            <a:endParaRPr lang="en-US" dirty="0"/>
          </a:p>
          <a:p>
            <a:pPr>
              <a:spcAft>
                <a:spcPts val="0"/>
              </a:spcAft>
            </a:pPr>
            <a:endParaRPr lang="en-US" dirty="0"/>
          </a:p>
          <a:p>
            <a:pPr>
              <a:spcAft>
                <a:spcPts val="0"/>
              </a:spcAft>
            </a:pPr>
            <a:endParaRPr lang="en-US" dirty="0"/>
          </a:p>
          <a:p>
            <a:pPr>
              <a:spcAft>
                <a:spcPts val="0"/>
              </a:spcAft>
            </a:pPr>
            <a:endParaRPr lang="en-US" dirty="0"/>
          </a:p>
          <a:p>
            <a:pPr>
              <a:spcAft>
                <a:spcPts val="0"/>
              </a:spcAft>
            </a:pPr>
            <a:r>
              <a:rPr lang="en-US" sz="1200" dirty="0"/>
              <a:t>pin 1 is marked by a triangle next to the connector</a:t>
            </a:r>
            <a:br>
              <a:rPr lang="en-US" sz="1200" dirty="0"/>
            </a:br>
            <a:r>
              <a:rPr lang="en-US" sz="1200" dirty="0" err="1"/>
              <a:t>J9</a:t>
            </a:r>
            <a:r>
              <a:rPr lang="en-US" sz="1200" dirty="0"/>
              <a:t> (double row of pins is numbered as:   2  4  6</a:t>
            </a:r>
            <a:br>
              <a:rPr lang="en-US" sz="1200" dirty="0"/>
            </a:br>
            <a:r>
              <a:rPr lang="en-US" sz="1200" dirty="0"/>
              <a:t>                                                                1  3  5</a:t>
            </a:r>
          </a:p>
          <a:p>
            <a:pPr>
              <a:spcAft>
                <a:spcPts val="0"/>
              </a:spcAft>
            </a:pPr>
            <a:r>
              <a:rPr lang="en-US" dirty="0"/>
              <a:t>Suggested reading: Renesas Synergy Starter Kit SK-</a:t>
            </a:r>
            <a:r>
              <a:rPr lang="en-US" dirty="0" err="1"/>
              <a:t>S7G2</a:t>
            </a:r>
            <a:r>
              <a:rPr lang="en-US" dirty="0"/>
              <a:t> User’s Manual (</a:t>
            </a:r>
            <a:r>
              <a:rPr lang="en-US" dirty="0" err="1">
                <a:hlinkClick r:id="rId3"/>
              </a:rPr>
              <a:t>r12um0004eu0100</a:t>
            </a:r>
            <a:r>
              <a:rPr lang="en-US" dirty="0"/>
              <a:t>)</a:t>
            </a:r>
            <a:br>
              <a:rPr lang="en-US" dirty="0"/>
            </a:br>
            <a:r>
              <a:rPr lang="en-US" dirty="0"/>
              <a:t>		(</a:t>
            </a:r>
            <a:r>
              <a:rPr lang="en-US" sz="1200" dirty="0"/>
              <a:t>https://</a:t>
            </a:r>
            <a:r>
              <a:rPr lang="en-US" sz="1200" dirty="0" err="1"/>
              <a:t>www.renesas.com</a:t>
            </a:r>
            <a:r>
              <a:rPr lang="en-US" sz="1200" dirty="0"/>
              <a:t>/us/</a:t>
            </a:r>
            <a:r>
              <a:rPr lang="en-US" sz="1200" dirty="0" err="1"/>
              <a:t>en</a:t>
            </a:r>
            <a:r>
              <a:rPr lang="en-US" sz="1200" dirty="0"/>
              <a:t>/doc/products/</a:t>
            </a:r>
            <a:r>
              <a:rPr lang="en-US" sz="1200" dirty="0" err="1"/>
              <a:t>renesas</a:t>
            </a:r>
            <a:r>
              <a:rPr lang="en-US" sz="1200" dirty="0"/>
              <a:t>-synergy/doc/</a:t>
            </a:r>
            <a:r>
              <a:rPr lang="en-US" sz="1200" dirty="0" err="1"/>
              <a:t>r12um0004eu0100_synergy_sk_s7g2.pdf</a:t>
            </a:r>
            <a:r>
              <a:rPr lang="en-US" sz="1200" dirty="0"/>
              <a:t>)</a:t>
            </a:r>
            <a:endParaRPr lang="en-US" dirty="0"/>
          </a:p>
          <a:p>
            <a:pPr>
              <a:spcAft>
                <a:spcPts val="0"/>
              </a:spcAft>
            </a:pPr>
            <a:r>
              <a:rPr lang="en-US" dirty="0"/>
              <a:t>                                this manual has detailed explanation on the board functionality, schematics and configuration</a:t>
            </a:r>
          </a:p>
        </p:txBody>
      </p:sp>
      <p:grpSp>
        <p:nvGrpSpPr>
          <p:cNvPr id="10" name="Group 9">
            <a:extLst>
              <a:ext uri="{FF2B5EF4-FFF2-40B4-BE49-F238E27FC236}">
                <a16:creationId xmlns="" xmlns:a16="http://schemas.microsoft.com/office/drawing/2014/main" id="{608193D5-E74F-40E8-8956-DB2448606425}"/>
              </a:ext>
            </a:extLst>
          </p:cNvPr>
          <p:cNvGrpSpPr/>
          <p:nvPr/>
        </p:nvGrpSpPr>
        <p:grpSpPr>
          <a:xfrm>
            <a:off x="5324965" y="153655"/>
            <a:ext cx="6102451" cy="4859001"/>
            <a:chOff x="5681723" y="679877"/>
            <a:chExt cx="6102451" cy="4859001"/>
          </a:xfrm>
        </p:grpSpPr>
        <p:pic>
          <p:nvPicPr>
            <p:cNvPr id="11" name="Picture 10">
              <a:extLst>
                <a:ext uri="{FF2B5EF4-FFF2-40B4-BE49-F238E27FC236}">
                  <a16:creationId xmlns="" xmlns:a16="http://schemas.microsoft.com/office/drawing/2014/main" id="{1FEACA44-5303-42C3-9A79-F6D2D4D80FCD}"/>
                </a:ext>
              </a:extLst>
            </p:cNvPr>
            <p:cNvPicPr>
              <a:picLocks noChangeAspect="1"/>
            </p:cNvPicPr>
            <p:nvPr/>
          </p:nvPicPr>
          <p:blipFill>
            <a:blip r:embed="rId4"/>
            <a:stretch>
              <a:fillRect/>
            </a:stretch>
          </p:blipFill>
          <p:spPr>
            <a:xfrm>
              <a:off x="5681723" y="679877"/>
              <a:ext cx="6102451" cy="4859001"/>
            </a:xfrm>
            <a:prstGeom prst="rect">
              <a:avLst/>
            </a:prstGeom>
          </p:spPr>
        </p:pic>
        <p:sp>
          <p:nvSpPr>
            <p:cNvPr id="12" name="Oval 11">
              <a:extLst>
                <a:ext uri="{FF2B5EF4-FFF2-40B4-BE49-F238E27FC236}">
                  <a16:creationId xmlns="" xmlns:a16="http://schemas.microsoft.com/office/drawing/2014/main" id="{DA891A45-4559-4958-8974-B8A7A3413C40}"/>
                </a:ext>
              </a:extLst>
            </p:cNvPr>
            <p:cNvSpPr/>
            <p:nvPr/>
          </p:nvSpPr>
          <p:spPr>
            <a:xfrm>
              <a:off x="8501123" y="4642277"/>
              <a:ext cx="609600" cy="3048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accent2"/>
                  </a:solidFill>
                </a:rPr>
                <a:t>J1</a:t>
              </a:r>
              <a:endParaRPr lang="pt-BR" dirty="0">
                <a:solidFill>
                  <a:schemeClr val="accent2"/>
                </a:solidFill>
              </a:endParaRPr>
            </a:p>
          </p:txBody>
        </p:sp>
        <p:sp>
          <p:nvSpPr>
            <p:cNvPr id="13" name="Oval 12">
              <a:extLst>
                <a:ext uri="{FF2B5EF4-FFF2-40B4-BE49-F238E27FC236}">
                  <a16:creationId xmlns="" xmlns:a16="http://schemas.microsoft.com/office/drawing/2014/main" id="{4288DDB2-1038-4363-81D4-530D9EB63593}"/>
                </a:ext>
              </a:extLst>
            </p:cNvPr>
            <p:cNvSpPr/>
            <p:nvPr/>
          </p:nvSpPr>
          <p:spPr>
            <a:xfrm>
              <a:off x="10939523" y="5023277"/>
              <a:ext cx="609600" cy="3048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accent2"/>
                  </a:solidFill>
                </a:rPr>
                <a:t>J2</a:t>
              </a:r>
              <a:endParaRPr lang="pt-BR" dirty="0">
                <a:solidFill>
                  <a:schemeClr val="accent2"/>
                </a:solidFill>
              </a:endParaRPr>
            </a:p>
          </p:txBody>
        </p:sp>
        <p:sp>
          <p:nvSpPr>
            <p:cNvPr id="14" name="Oval 13">
              <a:extLst>
                <a:ext uri="{FF2B5EF4-FFF2-40B4-BE49-F238E27FC236}">
                  <a16:creationId xmlns="" xmlns:a16="http://schemas.microsoft.com/office/drawing/2014/main" id="{BA755838-5412-4E19-8E25-7AEAC69A2F46}"/>
                </a:ext>
              </a:extLst>
            </p:cNvPr>
            <p:cNvSpPr/>
            <p:nvPr/>
          </p:nvSpPr>
          <p:spPr>
            <a:xfrm>
              <a:off x="8305800" y="1036298"/>
              <a:ext cx="533400" cy="228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accent2"/>
                  </a:solidFill>
                </a:rPr>
                <a:t>J8</a:t>
              </a:r>
              <a:endParaRPr lang="pt-BR" sz="1400" dirty="0">
                <a:solidFill>
                  <a:schemeClr val="accent2"/>
                </a:solidFill>
              </a:endParaRPr>
            </a:p>
          </p:txBody>
        </p:sp>
        <p:sp>
          <p:nvSpPr>
            <p:cNvPr id="15" name="Oval 14">
              <a:extLst>
                <a:ext uri="{FF2B5EF4-FFF2-40B4-BE49-F238E27FC236}">
                  <a16:creationId xmlns="" xmlns:a16="http://schemas.microsoft.com/office/drawing/2014/main" id="{48421802-4235-44F6-A305-76C531B962A3}"/>
                </a:ext>
              </a:extLst>
            </p:cNvPr>
            <p:cNvSpPr/>
            <p:nvPr/>
          </p:nvSpPr>
          <p:spPr>
            <a:xfrm>
              <a:off x="8305800" y="1310907"/>
              <a:ext cx="533400" cy="228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accent2"/>
                  </a:solidFill>
                </a:rPr>
                <a:t>J9</a:t>
              </a:r>
              <a:endParaRPr lang="pt-BR" sz="1400" dirty="0">
                <a:solidFill>
                  <a:schemeClr val="accent2"/>
                </a:solidFill>
              </a:endParaRPr>
            </a:p>
          </p:txBody>
        </p:sp>
        <p:sp>
          <p:nvSpPr>
            <p:cNvPr id="16" name="Oval 15">
              <a:extLst>
                <a:ext uri="{FF2B5EF4-FFF2-40B4-BE49-F238E27FC236}">
                  <a16:creationId xmlns="" xmlns:a16="http://schemas.microsoft.com/office/drawing/2014/main" id="{9A7EC93A-C512-4AD0-9481-19F2DC0D1ED2}"/>
                </a:ext>
              </a:extLst>
            </p:cNvPr>
            <p:cNvSpPr/>
            <p:nvPr/>
          </p:nvSpPr>
          <p:spPr>
            <a:xfrm rot="5400000">
              <a:off x="9928260" y="1497415"/>
              <a:ext cx="685800" cy="26992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accent2"/>
                  </a:solidFill>
                </a:rPr>
                <a:t>J15</a:t>
              </a:r>
              <a:endParaRPr lang="pt-BR" sz="1400" dirty="0">
                <a:solidFill>
                  <a:schemeClr val="accent2"/>
                </a:solidFill>
              </a:endParaRPr>
            </a:p>
          </p:txBody>
        </p:sp>
        <p:sp>
          <p:nvSpPr>
            <p:cNvPr id="17" name="Oval 16">
              <a:extLst>
                <a:ext uri="{FF2B5EF4-FFF2-40B4-BE49-F238E27FC236}">
                  <a16:creationId xmlns="" xmlns:a16="http://schemas.microsoft.com/office/drawing/2014/main" id="{5C13DB20-0E06-46F5-A502-53F02B22B805}"/>
                </a:ext>
              </a:extLst>
            </p:cNvPr>
            <p:cNvSpPr/>
            <p:nvPr/>
          </p:nvSpPr>
          <p:spPr>
            <a:xfrm rot="5400000">
              <a:off x="9228248" y="1524457"/>
              <a:ext cx="685800" cy="26992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accent2"/>
                  </a:solidFill>
                </a:rPr>
                <a:t>J13</a:t>
              </a:r>
              <a:endParaRPr lang="pt-BR" sz="1400" dirty="0">
                <a:solidFill>
                  <a:schemeClr val="accent2"/>
                </a:solidFill>
              </a:endParaRPr>
            </a:p>
          </p:txBody>
        </p:sp>
        <p:sp>
          <p:nvSpPr>
            <p:cNvPr id="18" name="Oval 17">
              <a:extLst>
                <a:ext uri="{FF2B5EF4-FFF2-40B4-BE49-F238E27FC236}">
                  <a16:creationId xmlns="" xmlns:a16="http://schemas.microsoft.com/office/drawing/2014/main" id="{F5F44C3E-6222-4D1F-B7C4-79DDE90438A2}"/>
                </a:ext>
              </a:extLst>
            </p:cNvPr>
            <p:cNvSpPr/>
            <p:nvPr/>
          </p:nvSpPr>
          <p:spPr>
            <a:xfrm>
              <a:off x="7391399" y="4718476"/>
              <a:ext cx="652523" cy="23452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accent2"/>
                  </a:solidFill>
                </a:rPr>
                <a:t>J31</a:t>
              </a:r>
              <a:endParaRPr lang="pt-BR" dirty="0">
                <a:solidFill>
                  <a:schemeClr val="accent2"/>
                </a:solidFill>
              </a:endParaRPr>
            </a:p>
          </p:txBody>
        </p:sp>
      </p:grpSp>
      <p:graphicFrame>
        <p:nvGraphicFramePr>
          <p:cNvPr id="19" name="Content Placeholder 6">
            <a:extLst>
              <a:ext uri="{FF2B5EF4-FFF2-40B4-BE49-F238E27FC236}">
                <a16:creationId xmlns="" xmlns:a16="http://schemas.microsoft.com/office/drawing/2014/main" id="{C2FFF087-8D2C-418B-8E97-A8659ADBA301}"/>
              </a:ext>
            </a:extLst>
          </p:cNvPr>
          <p:cNvGraphicFramePr>
            <a:graphicFrameLocks/>
          </p:cNvGraphicFramePr>
          <p:nvPr>
            <p:extLst>
              <p:ext uri="{D42A27DB-BD31-4B8C-83A1-F6EECF244321}">
                <p14:modId xmlns:p14="http://schemas.microsoft.com/office/powerpoint/2010/main" val="4047482261"/>
              </p:ext>
            </p:extLst>
          </p:nvPr>
        </p:nvGraphicFramePr>
        <p:xfrm>
          <a:off x="467999" y="1630996"/>
          <a:ext cx="4038600" cy="2865120"/>
        </p:xfrm>
        <a:graphic>
          <a:graphicData uri="http://schemas.openxmlformats.org/drawingml/2006/table">
            <a:tbl>
              <a:tblPr firstRow="1" bandRow="1">
                <a:tableStyleId>{5C22544A-7EE6-4342-B048-85BDC9FD1C3A}</a:tableStyleId>
              </a:tblPr>
              <a:tblGrid>
                <a:gridCol w="850232">
                  <a:extLst>
                    <a:ext uri="{9D8B030D-6E8A-4147-A177-3AD203B41FA5}">
                      <a16:colId xmlns="" xmlns:a16="http://schemas.microsoft.com/office/drawing/2014/main" val="3808963790"/>
                    </a:ext>
                  </a:extLst>
                </a:gridCol>
                <a:gridCol w="3188368">
                  <a:extLst>
                    <a:ext uri="{9D8B030D-6E8A-4147-A177-3AD203B41FA5}">
                      <a16:colId xmlns="" xmlns:a16="http://schemas.microsoft.com/office/drawing/2014/main" val="4069358529"/>
                    </a:ext>
                  </a:extLst>
                </a:gridCol>
              </a:tblGrid>
              <a:tr h="275431">
                <a:tc>
                  <a:txBody>
                    <a:bodyPr/>
                    <a:lstStyle/>
                    <a:p>
                      <a:pPr algn="ctr"/>
                      <a:r>
                        <a:rPr lang="en-US" sz="1400" dirty="0"/>
                        <a:t>Jumper</a:t>
                      </a:r>
                      <a:endParaRPr lang="pt-BR" sz="1400" dirty="0"/>
                    </a:p>
                  </a:txBody>
                  <a:tcPr/>
                </a:tc>
                <a:tc>
                  <a:txBody>
                    <a:bodyPr/>
                    <a:lstStyle/>
                    <a:p>
                      <a:pPr algn="ctr"/>
                      <a:r>
                        <a:rPr lang="en-US" sz="1400" dirty="0"/>
                        <a:t>Position</a:t>
                      </a:r>
                      <a:endParaRPr lang="pt-BR" sz="1400" dirty="0"/>
                    </a:p>
                  </a:txBody>
                  <a:tcPr/>
                </a:tc>
                <a:extLst>
                  <a:ext uri="{0D108BD9-81ED-4DB2-BD59-A6C34878D82A}">
                    <a16:rowId xmlns="" xmlns:a16="http://schemas.microsoft.com/office/drawing/2014/main" val="361675249"/>
                  </a:ext>
                </a:extLst>
              </a:tr>
              <a:tr h="275431">
                <a:tc>
                  <a:txBody>
                    <a:bodyPr/>
                    <a:lstStyle/>
                    <a:p>
                      <a:pPr algn="ctr"/>
                      <a:r>
                        <a:rPr lang="en-US" sz="1400" dirty="0" err="1"/>
                        <a:t>J1</a:t>
                      </a:r>
                      <a:endParaRPr lang="pt-BR" sz="1400" dirty="0"/>
                    </a:p>
                  </a:txBody>
                  <a:tcPr/>
                </a:tc>
                <a:tc>
                  <a:txBody>
                    <a:bodyPr/>
                    <a:lstStyle/>
                    <a:p>
                      <a:r>
                        <a:rPr lang="en-US" sz="1400" dirty="0"/>
                        <a:t>1-2: normal boot</a:t>
                      </a:r>
                      <a:endParaRPr lang="pt-BR" sz="1400" dirty="0"/>
                    </a:p>
                  </a:txBody>
                  <a:tcPr/>
                </a:tc>
                <a:extLst>
                  <a:ext uri="{0D108BD9-81ED-4DB2-BD59-A6C34878D82A}">
                    <a16:rowId xmlns="" xmlns:a16="http://schemas.microsoft.com/office/drawing/2014/main" val="3666888549"/>
                  </a:ext>
                </a:extLst>
              </a:tr>
              <a:tr h="275431">
                <a:tc>
                  <a:txBody>
                    <a:bodyPr/>
                    <a:lstStyle/>
                    <a:p>
                      <a:pPr algn="ctr"/>
                      <a:r>
                        <a:rPr lang="en-US" sz="1400" dirty="0" err="1"/>
                        <a:t>J2</a:t>
                      </a:r>
                      <a:endParaRPr lang="pt-BR" sz="1400" dirty="0"/>
                    </a:p>
                  </a:txBody>
                  <a:tcPr/>
                </a:tc>
                <a:tc>
                  <a:txBody>
                    <a:bodyPr/>
                    <a:lstStyle/>
                    <a:p>
                      <a:r>
                        <a:rPr lang="en-US" sz="1400" dirty="0"/>
                        <a:t>open (reset released)</a:t>
                      </a:r>
                      <a:endParaRPr lang="pt-BR" sz="1400" dirty="0"/>
                    </a:p>
                  </a:txBody>
                  <a:tcPr/>
                </a:tc>
                <a:extLst>
                  <a:ext uri="{0D108BD9-81ED-4DB2-BD59-A6C34878D82A}">
                    <a16:rowId xmlns="" xmlns:a16="http://schemas.microsoft.com/office/drawing/2014/main" val="4239078959"/>
                  </a:ext>
                </a:extLst>
              </a:tr>
              <a:tr h="275431">
                <a:tc>
                  <a:txBody>
                    <a:bodyPr/>
                    <a:lstStyle/>
                    <a:p>
                      <a:pPr algn="ctr"/>
                      <a:r>
                        <a:rPr lang="en-US" sz="1400" dirty="0" err="1"/>
                        <a:t>J8</a:t>
                      </a:r>
                      <a:endParaRPr lang="pt-BR" sz="1400" dirty="0"/>
                    </a:p>
                  </a:txBody>
                  <a:tcPr/>
                </a:tc>
                <a:tc>
                  <a:txBody>
                    <a:bodyPr/>
                    <a:lstStyle/>
                    <a:p>
                      <a:r>
                        <a:rPr lang="en-US" sz="1400" dirty="0"/>
                        <a:t>1-2: signals a GPIO pin that RS-232 should be selected instead of RS-485</a:t>
                      </a:r>
                      <a:endParaRPr lang="pt-BR" sz="1400" dirty="0"/>
                    </a:p>
                  </a:txBody>
                  <a:tcPr/>
                </a:tc>
                <a:extLst>
                  <a:ext uri="{0D108BD9-81ED-4DB2-BD59-A6C34878D82A}">
                    <a16:rowId xmlns="" xmlns:a16="http://schemas.microsoft.com/office/drawing/2014/main" val="3051031874"/>
                  </a:ext>
                </a:extLst>
              </a:tr>
              <a:tr h="275431">
                <a:tc>
                  <a:txBody>
                    <a:bodyPr/>
                    <a:lstStyle/>
                    <a:p>
                      <a:pPr algn="ctr"/>
                      <a:r>
                        <a:rPr lang="en-US" sz="1400" dirty="0" err="1"/>
                        <a:t>J9</a:t>
                      </a:r>
                      <a:endParaRPr lang="pt-BR" sz="1400" dirty="0"/>
                    </a:p>
                  </a:txBody>
                  <a:tcPr/>
                </a:tc>
                <a:tc>
                  <a:txBody>
                    <a:bodyPr/>
                    <a:lstStyle/>
                    <a:p>
                      <a:r>
                        <a:rPr lang="en-US" sz="1400" dirty="0"/>
                        <a:t>1-3 and 2-4: use RS-232 driver</a:t>
                      </a:r>
                      <a:endParaRPr lang="pt-BR" sz="1400" dirty="0"/>
                    </a:p>
                  </a:txBody>
                  <a:tcPr/>
                </a:tc>
                <a:extLst>
                  <a:ext uri="{0D108BD9-81ED-4DB2-BD59-A6C34878D82A}">
                    <a16:rowId xmlns="" xmlns:a16="http://schemas.microsoft.com/office/drawing/2014/main" val="817584415"/>
                  </a:ext>
                </a:extLst>
              </a:tr>
              <a:tr h="275431">
                <a:tc>
                  <a:txBody>
                    <a:bodyPr/>
                    <a:lstStyle/>
                    <a:p>
                      <a:pPr algn="ctr"/>
                      <a:r>
                        <a:rPr lang="en-US" sz="1400" dirty="0" err="1"/>
                        <a:t>J13</a:t>
                      </a:r>
                      <a:endParaRPr lang="pt-BR" sz="1400" dirty="0"/>
                    </a:p>
                  </a:txBody>
                  <a:tcPr/>
                </a:tc>
                <a:tc>
                  <a:txBody>
                    <a:bodyPr/>
                    <a:lstStyle/>
                    <a:p>
                      <a:r>
                        <a:rPr lang="en-US" sz="1400" dirty="0"/>
                        <a:t>1-2: output </a:t>
                      </a:r>
                      <a:r>
                        <a:rPr lang="en-US" sz="1400" dirty="0" err="1"/>
                        <a:t>3V3</a:t>
                      </a:r>
                      <a:r>
                        <a:rPr lang="en-US" sz="1400" dirty="0"/>
                        <a:t> to PMODA connector</a:t>
                      </a:r>
                      <a:endParaRPr lang="pt-BR" sz="1400" dirty="0"/>
                    </a:p>
                  </a:txBody>
                  <a:tcPr/>
                </a:tc>
                <a:extLst>
                  <a:ext uri="{0D108BD9-81ED-4DB2-BD59-A6C34878D82A}">
                    <a16:rowId xmlns="" xmlns:a16="http://schemas.microsoft.com/office/drawing/2014/main" val="1956528671"/>
                  </a:ext>
                </a:extLst>
              </a:tr>
              <a:tr h="275431">
                <a:tc>
                  <a:txBody>
                    <a:bodyPr/>
                    <a:lstStyle/>
                    <a:p>
                      <a:pPr algn="ctr"/>
                      <a:r>
                        <a:rPr lang="en-US" sz="1400" dirty="0" err="1"/>
                        <a:t>J15</a:t>
                      </a:r>
                      <a:endParaRPr lang="pt-BR" sz="1400" dirty="0"/>
                    </a:p>
                  </a:txBody>
                  <a:tcPr/>
                </a:tc>
                <a:tc>
                  <a:txBody>
                    <a:bodyPr/>
                    <a:lstStyle/>
                    <a:p>
                      <a:r>
                        <a:rPr lang="en-US" sz="1400" dirty="0"/>
                        <a:t>1-2: output </a:t>
                      </a:r>
                      <a:r>
                        <a:rPr lang="en-US" sz="1400" dirty="0" err="1"/>
                        <a:t>3V3</a:t>
                      </a:r>
                      <a:r>
                        <a:rPr lang="en-US" sz="1400" dirty="0"/>
                        <a:t> to PMODB connector</a:t>
                      </a:r>
                      <a:endParaRPr lang="pt-BR" sz="1400" dirty="0"/>
                    </a:p>
                  </a:txBody>
                  <a:tcPr/>
                </a:tc>
                <a:extLst>
                  <a:ext uri="{0D108BD9-81ED-4DB2-BD59-A6C34878D82A}">
                    <a16:rowId xmlns="" xmlns:a16="http://schemas.microsoft.com/office/drawing/2014/main" val="675336761"/>
                  </a:ext>
                </a:extLst>
              </a:tr>
              <a:tr h="275431">
                <a:tc>
                  <a:txBody>
                    <a:bodyPr/>
                    <a:lstStyle/>
                    <a:p>
                      <a:pPr algn="ctr"/>
                      <a:r>
                        <a:rPr lang="en-US" sz="1400" dirty="0" err="1"/>
                        <a:t>J31</a:t>
                      </a:r>
                      <a:endParaRPr lang="pt-BR" sz="1400" dirty="0"/>
                    </a:p>
                  </a:txBody>
                  <a:tcPr/>
                </a:tc>
                <a:tc>
                  <a:txBody>
                    <a:bodyPr/>
                    <a:lstStyle/>
                    <a:p>
                      <a:r>
                        <a:rPr lang="en-US" sz="1400" dirty="0"/>
                        <a:t>closed - used for current measurement to MCU</a:t>
                      </a:r>
                      <a:endParaRPr lang="pt-BR" sz="1400" dirty="0"/>
                    </a:p>
                  </a:txBody>
                  <a:tcPr/>
                </a:tc>
                <a:extLst>
                  <a:ext uri="{0D108BD9-81ED-4DB2-BD59-A6C34878D82A}">
                    <a16:rowId xmlns="" xmlns:a16="http://schemas.microsoft.com/office/drawing/2014/main" val="3270639492"/>
                  </a:ext>
                </a:extLst>
              </a:tr>
            </a:tbl>
          </a:graphicData>
        </a:graphic>
      </p:graphicFrame>
    </p:spTree>
    <p:extLst>
      <p:ext uri="{BB962C8B-B14F-4D97-AF65-F5344CB8AC3E}">
        <p14:creationId xmlns:p14="http://schemas.microsoft.com/office/powerpoint/2010/main" val="500746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research preceding the </a:t>
            </a:r>
            <a:r>
              <a:rPr lang="en-US" dirty="0" err="1"/>
              <a:t>risc</a:t>
            </a:r>
            <a:r>
              <a:rPr lang="en-US" dirty="0"/>
              <a:t> paradigm shift</a:t>
            </a:r>
            <a:endParaRPr kumimoji="1" lang="en-US" dirty="0"/>
          </a:p>
        </p:txBody>
      </p:sp>
      <p:sp>
        <p:nvSpPr>
          <p:cNvPr id="4" name="コンテンツ プレースホルダー 3"/>
          <p:cNvSpPr>
            <a:spLocks noGrp="1"/>
          </p:cNvSpPr>
          <p:nvPr>
            <p:ph idx="1"/>
          </p:nvPr>
        </p:nvSpPr>
        <p:spPr>
          <a:xfrm>
            <a:off x="468000" y="1424991"/>
            <a:ext cx="11100608" cy="2744854"/>
          </a:xfrm>
        </p:spPr>
        <p:txBody>
          <a:bodyPr/>
          <a:lstStyle/>
          <a:p>
            <a:pPr>
              <a:lnSpc>
                <a:spcPct val="150000"/>
              </a:lnSpc>
            </a:pPr>
            <a:r>
              <a:rPr lang="en-US" dirty="0"/>
              <a:t>What is the final goal?</a:t>
            </a:r>
          </a:p>
          <a:p>
            <a:pPr lvl="1">
              <a:lnSpc>
                <a:spcPct val="150000"/>
              </a:lnSpc>
            </a:pPr>
            <a:r>
              <a:rPr lang="en-US" dirty="0"/>
              <a:t>From the user’s perspective, the goal is </a:t>
            </a:r>
            <a:r>
              <a:rPr lang="en-US" b="1" dirty="0"/>
              <a:t>performance of the application programs</a:t>
            </a:r>
            <a:r>
              <a:rPr lang="en-US" dirty="0"/>
              <a:t/>
            </a:r>
            <a:br>
              <a:rPr lang="en-US" dirty="0"/>
            </a:br>
            <a:endParaRPr lang="en-US" dirty="0"/>
          </a:p>
          <a:p>
            <a:pPr lvl="1">
              <a:lnSpc>
                <a:spcPct val="150000"/>
              </a:lnSpc>
            </a:pPr>
            <a:r>
              <a:rPr lang="en-US" b="1" dirty="0"/>
              <a:t>RISC thesis</a:t>
            </a:r>
            <a:r>
              <a:rPr lang="en-US" dirty="0"/>
              <a:t>: a processor whose instruction set is made of simple instructions with a regular execution, allowing the implementation </a:t>
            </a:r>
            <a:br>
              <a:rPr lang="en-US" dirty="0"/>
            </a:br>
            <a:r>
              <a:rPr lang="en-US" dirty="0"/>
              <a:t>of a pipeline, will have a higher performance than a CISC </a:t>
            </a:r>
            <a:br>
              <a:rPr lang="en-US" dirty="0"/>
            </a:br>
            <a:r>
              <a:rPr lang="en-US" dirty="0"/>
              <a:t>(Complex Instruction Set Computer)</a:t>
            </a:r>
          </a:p>
        </p:txBody>
      </p:sp>
      <p:grpSp>
        <p:nvGrpSpPr>
          <p:cNvPr id="5" name="Group 4">
            <a:extLst>
              <a:ext uri="{FF2B5EF4-FFF2-40B4-BE49-F238E27FC236}">
                <a16:creationId xmlns="" xmlns:a16="http://schemas.microsoft.com/office/drawing/2014/main" id="{80B39AD1-DE39-4881-8191-D27421ABBFE9}"/>
              </a:ext>
            </a:extLst>
          </p:cNvPr>
          <p:cNvGrpSpPr/>
          <p:nvPr/>
        </p:nvGrpSpPr>
        <p:grpSpPr>
          <a:xfrm>
            <a:off x="3338268" y="3515218"/>
            <a:ext cx="8374306" cy="2598043"/>
            <a:chOff x="3827748" y="3680258"/>
            <a:chExt cx="8374306" cy="2598043"/>
          </a:xfrm>
        </p:grpSpPr>
        <p:sp>
          <p:nvSpPr>
            <p:cNvPr id="6" name="TextBox 5">
              <a:extLst>
                <a:ext uri="{FF2B5EF4-FFF2-40B4-BE49-F238E27FC236}">
                  <a16:creationId xmlns="" xmlns:a16="http://schemas.microsoft.com/office/drawing/2014/main" id="{D646757F-7567-4F0D-869C-E711A674D139}"/>
                </a:ext>
              </a:extLst>
            </p:cNvPr>
            <p:cNvSpPr txBox="1"/>
            <p:nvPr/>
          </p:nvSpPr>
          <p:spPr>
            <a:xfrm>
              <a:off x="3827748" y="5354971"/>
              <a:ext cx="6225037" cy="923330"/>
            </a:xfrm>
            <a:prstGeom prst="rect">
              <a:avLst/>
            </a:prstGeom>
            <a:solidFill>
              <a:schemeClr val="bg1">
                <a:lumMod val="85000"/>
              </a:schemeClr>
            </a:solidFill>
            <a:ln w="12700">
              <a:solidFill>
                <a:schemeClr val="tx1"/>
              </a:solidFill>
            </a:ln>
          </p:spPr>
          <p:txBody>
            <a:bodyPr wrap="none" rtlCol="0">
              <a:spAutoFit/>
            </a:bodyPr>
            <a:lstStyle/>
            <a:p>
              <a:r>
                <a:rPr lang="en-US" dirty="0"/>
                <a:t>recommended reading: </a:t>
              </a:r>
              <a:br>
                <a:rPr lang="en-US" dirty="0"/>
              </a:br>
              <a:r>
                <a:rPr lang="en-US" dirty="0"/>
                <a:t>Computer Architecture: A Quantitative Approach 6th Edition</a:t>
              </a:r>
            </a:p>
            <a:p>
              <a:r>
                <a:rPr lang="en-US" dirty="0"/>
                <a:t>by John L. Hennessy, David A. Patterson </a:t>
              </a:r>
              <a:endParaRPr lang="pt-BR" dirty="0"/>
            </a:p>
          </p:txBody>
        </p:sp>
        <p:pic>
          <p:nvPicPr>
            <p:cNvPr id="7" name="Picture 2">
              <a:extLst>
                <a:ext uri="{FF2B5EF4-FFF2-40B4-BE49-F238E27FC236}">
                  <a16:creationId xmlns="" xmlns:a16="http://schemas.microsoft.com/office/drawing/2014/main" id="{4A97A9F7-9A37-458C-9315-B7D04B9842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2443" y="3680258"/>
              <a:ext cx="2109611" cy="25980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9996269"/>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2 – Step 2</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4835912" cy="2422715"/>
          </a:xfrm>
        </p:spPr>
        <p:txBody>
          <a:bodyPr/>
          <a:lstStyle/>
          <a:p>
            <a:pPr>
              <a:lnSpc>
                <a:spcPct val="150000"/>
              </a:lnSpc>
            </a:pPr>
            <a:r>
              <a:rPr lang="en-US" dirty="0"/>
              <a:t>Connect the micro-USB cable to the</a:t>
            </a:r>
            <a:br>
              <a:rPr lang="en-US" dirty="0"/>
            </a:br>
            <a:r>
              <a:rPr lang="en-US" dirty="0"/>
              <a:t>DEBUG_USB port on the board and to your PC.</a:t>
            </a:r>
          </a:p>
          <a:p>
            <a:pPr>
              <a:lnSpc>
                <a:spcPct val="150000"/>
              </a:lnSpc>
            </a:pPr>
            <a:endParaRPr lang="en-US" dirty="0"/>
          </a:p>
          <a:p>
            <a:pPr>
              <a:lnSpc>
                <a:spcPct val="150000"/>
              </a:lnSpc>
            </a:pPr>
            <a:r>
              <a:rPr lang="en-US" dirty="0"/>
              <a:t>LED 4 should light up to indicate that the board</a:t>
            </a:r>
            <a:br>
              <a:rPr lang="en-US" dirty="0"/>
            </a:br>
            <a:r>
              <a:rPr lang="en-US" dirty="0"/>
              <a:t>powered up.</a:t>
            </a:r>
          </a:p>
          <a:p>
            <a:endParaRPr lang="en-US" dirty="0"/>
          </a:p>
        </p:txBody>
      </p:sp>
      <p:pic>
        <p:nvPicPr>
          <p:cNvPr id="6" name="Picture 2" descr=" ">
            <a:extLst>
              <a:ext uri="{FF2B5EF4-FFF2-40B4-BE49-F238E27FC236}">
                <a16:creationId xmlns="" xmlns:a16="http://schemas.microsoft.com/office/drawing/2014/main" id="{9D92EA91-443A-477F-94B3-645FD5F8D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96009"/>
            <a:ext cx="6600825" cy="5314325"/>
          </a:xfrm>
          <a:prstGeom prst="rect">
            <a:avLst/>
          </a:prstGeom>
          <a:noFill/>
          <a:extLst>
            <a:ext uri="{909E8E84-426E-40DD-AFC4-6F175D3DCCD1}">
              <a14:hiddenFill xmlns:a14="http://schemas.microsoft.com/office/drawing/2010/main">
                <a:solidFill>
                  <a:srgbClr val="FFFFFF"/>
                </a:solidFill>
              </a14:hiddenFill>
            </a:ext>
          </a:extLst>
        </p:spPr>
      </p:pic>
      <p:sp>
        <p:nvSpPr>
          <p:cNvPr id="9" name="Arrow: Down 8">
            <a:extLst>
              <a:ext uri="{FF2B5EF4-FFF2-40B4-BE49-F238E27FC236}">
                <a16:creationId xmlns="" xmlns:a16="http://schemas.microsoft.com/office/drawing/2014/main" id="{360456B0-1E0F-4073-83E0-C2B165530B7B}"/>
              </a:ext>
            </a:extLst>
          </p:cNvPr>
          <p:cNvSpPr/>
          <p:nvPr/>
        </p:nvSpPr>
        <p:spPr>
          <a:xfrm rot="9572541">
            <a:off x="8758520" y="5667108"/>
            <a:ext cx="243981" cy="45442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Arrow: Down 9">
            <a:extLst>
              <a:ext uri="{FF2B5EF4-FFF2-40B4-BE49-F238E27FC236}">
                <a16:creationId xmlns="" xmlns:a16="http://schemas.microsoft.com/office/drawing/2014/main" id="{050CAD63-9EBD-47AB-A441-FCE52F6E3544}"/>
              </a:ext>
            </a:extLst>
          </p:cNvPr>
          <p:cNvSpPr/>
          <p:nvPr/>
        </p:nvSpPr>
        <p:spPr>
          <a:xfrm rot="5400000">
            <a:off x="11763822" y="1601587"/>
            <a:ext cx="243981" cy="45442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extBox 10">
            <a:extLst>
              <a:ext uri="{FF2B5EF4-FFF2-40B4-BE49-F238E27FC236}">
                <a16:creationId xmlns="" xmlns:a16="http://schemas.microsoft.com/office/drawing/2014/main" id="{04CB3B8D-1600-44DF-8E42-A97C9D2CB4F2}"/>
              </a:ext>
            </a:extLst>
          </p:cNvPr>
          <p:cNvSpPr txBox="1"/>
          <p:nvPr/>
        </p:nvSpPr>
        <p:spPr>
          <a:xfrm>
            <a:off x="4730612" y="6084992"/>
            <a:ext cx="3747885" cy="276999"/>
          </a:xfrm>
          <a:prstGeom prst="rect">
            <a:avLst/>
          </a:prstGeom>
          <a:noFill/>
        </p:spPr>
        <p:txBody>
          <a:bodyPr wrap="none" rtlCol="0">
            <a:spAutoFit/>
          </a:bodyPr>
          <a:lstStyle/>
          <a:p>
            <a:r>
              <a:rPr lang="en-US" sz="1200" dirty="0"/>
              <a:t>source: Renesas Starter Kit SK-</a:t>
            </a:r>
            <a:r>
              <a:rPr lang="en-US" sz="1200" dirty="0" err="1"/>
              <a:t>S7G2</a:t>
            </a:r>
            <a:r>
              <a:rPr lang="en-US" sz="1200" dirty="0"/>
              <a:t> User’s Manual</a:t>
            </a:r>
            <a:endParaRPr lang="pt-BR" sz="1200" dirty="0"/>
          </a:p>
        </p:txBody>
      </p:sp>
      <p:sp>
        <p:nvSpPr>
          <p:cNvPr id="12" name="TextBox 11">
            <a:extLst>
              <a:ext uri="{FF2B5EF4-FFF2-40B4-BE49-F238E27FC236}">
                <a16:creationId xmlns="" xmlns:a16="http://schemas.microsoft.com/office/drawing/2014/main" id="{3FB58F45-3DC3-4A13-AD6B-4786368BDEA6}"/>
              </a:ext>
            </a:extLst>
          </p:cNvPr>
          <p:cNvSpPr txBox="1"/>
          <p:nvPr/>
        </p:nvSpPr>
        <p:spPr>
          <a:xfrm>
            <a:off x="9023326" y="5952159"/>
            <a:ext cx="1651414" cy="307777"/>
          </a:xfrm>
          <a:prstGeom prst="rect">
            <a:avLst/>
          </a:prstGeom>
          <a:noFill/>
        </p:spPr>
        <p:txBody>
          <a:bodyPr wrap="none" rtlCol="0">
            <a:spAutoFit/>
          </a:bodyPr>
          <a:lstStyle/>
          <a:p>
            <a:r>
              <a:rPr lang="en-US" sz="1400" dirty="0" err="1"/>
              <a:t>DEBUG_USB</a:t>
            </a:r>
            <a:r>
              <a:rPr lang="en-US" sz="1400" dirty="0"/>
              <a:t> port</a:t>
            </a:r>
            <a:endParaRPr lang="pt-BR" sz="1400" dirty="0"/>
          </a:p>
        </p:txBody>
      </p:sp>
      <p:sp>
        <p:nvSpPr>
          <p:cNvPr id="13" name="TextBox 12">
            <a:extLst>
              <a:ext uri="{FF2B5EF4-FFF2-40B4-BE49-F238E27FC236}">
                <a16:creationId xmlns="" xmlns:a16="http://schemas.microsoft.com/office/drawing/2014/main" id="{A23418F7-BA9A-4A39-92F6-114AEC1FC4C3}"/>
              </a:ext>
            </a:extLst>
          </p:cNvPr>
          <p:cNvSpPr txBox="1"/>
          <p:nvPr/>
        </p:nvSpPr>
        <p:spPr>
          <a:xfrm>
            <a:off x="11519365" y="1416997"/>
            <a:ext cx="683200" cy="307777"/>
          </a:xfrm>
          <a:prstGeom prst="rect">
            <a:avLst/>
          </a:prstGeom>
          <a:noFill/>
        </p:spPr>
        <p:txBody>
          <a:bodyPr wrap="none" rtlCol="0">
            <a:spAutoFit/>
          </a:bodyPr>
          <a:lstStyle/>
          <a:p>
            <a:r>
              <a:rPr lang="en-US" sz="1400" dirty="0"/>
              <a:t>LED 4</a:t>
            </a:r>
            <a:endParaRPr lang="pt-BR" sz="1400" dirty="0"/>
          </a:p>
        </p:txBody>
      </p:sp>
    </p:spTree>
    <p:extLst>
      <p:ext uri="{BB962C8B-B14F-4D97-AF65-F5344CB8AC3E}">
        <p14:creationId xmlns:p14="http://schemas.microsoft.com/office/powerpoint/2010/main" val="1710318942"/>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2 – Step 3</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4835912" cy="2072362"/>
          </a:xfrm>
        </p:spPr>
        <p:txBody>
          <a:bodyPr/>
          <a:lstStyle/>
          <a:p>
            <a:pPr marL="342900" lvl="1" indent="-342900">
              <a:lnSpc>
                <a:spcPct val="100000"/>
              </a:lnSpc>
              <a:buFont typeface="+mj-lt"/>
              <a:buAutoNum type="arabicPeriod"/>
            </a:pPr>
            <a:r>
              <a:rPr lang="en-US" dirty="0"/>
              <a:t>Run e2studio</a:t>
            </a:r>
            <a:br>
              <a:rPr lang="en-US" dirty="0"/>
            </a:br>
            <a:r>
              <a:rPr lang="en-US" dirty="0"/>
              <a:t>(</a:t>
            </a:r>
            <a:r>
              <a:rPr lang="en-US" dirty="0" err="1"/>
              <a:t>StartMenu</a:t>
            </a:r>
            <a:r>
              <a:rPr lang="en-US" dirty="0"/>
              <a:t> | Renesas Synergy v1.7.5 | e2 studio 7.5.1)</a:t>
            </a:r>
            <a:br>
              <a:rPr lang="en-US" dirty="0"/>
            </a:br>
            <a:r>
              <a:rPr lang="en-US" dirty="0"/>
              <a:t>if the welcome screen shows up then click on Workbench.</a:t>
            </a:r>
          </a:p>
          <a:p>
            <a:pPr marL="342900" lvl="1" indent="-342900">
              <a:lnSpc>
                <a:spcPct val="100000"/>
              </a:lnSpc>
              <a:buFont typeface="+mj-lt"/>
              <a:buAutoNum type="arabicPeriod"/>
            </a:pPr>
            <a:r>
              <a:rPr lang="en-US" dirty="0"/>
              <a:t>File | New | Synergy C/C++ Project</a:t>
            </a:r>
            <a:br>
              <a:rPr lang="en-US" dirty="0"/>
            </a:br>
            <a:r>
              <a:rPr lang="en-US" dirty="0"/>
              <a:t>Renesas Synergy C Executable Project</a:t>
            </a:r>
            <a:br>
              <a:rPr lang="en-US" dirty="0"/>
            </a:br>
            <a:r>
              <a:rPr lang="en-US" dirty="0" err="1"/>
              <a:t>Project</a:t>
            </a:r>
            <a:r>
              <a:rPr lang="en-US" dirty="0"/>
              <a:t> name: Blinky</a:t>
            </a:r>
          </a:p>
        </p:txBody>
      </p:sp>
      <p:pic>
        <p:nvPicPr>
          <p:cNvPr id="14" name="Picture 13">
            <a:extLst>
              <a:ext uri="{FF2B5EF4-FFF2-40B4-BE49-F238E27FC236}">
                <a16:creationId xmlns="" xmlns:a16="http://schemas.microsoft.com/office/drawing/2014/main" id="{5F0DDA6D-1124-4D74-B6BD-1664E9F63A14}"/>
              </a:ext>
            </a:extLst>
          </p:cNvPr>
          <p:cNvPicPr>
            <a:picLocks noChangeAspect="1"/>
          </p:cNvPicPr>
          <p:nvPr/>
        </p:nvPicPr>
        <p:blipFill>
          <a:blip r:embed="rId3"/>
          <a:stretch>
            <a:fillRect/>
          </a:stretch>
        </p:blipFill>
        <p:spPr>
          <a:xfrm>
            <a:off x="28894" y="3671572"/>
            <a:ext cx="3576989" cy="1701393"/>
          </a:xfrm>
          <a:prstGeom prst="rect">
            <a:avLst/>
          </a:prstGeom>
        </p:spPr>
      </p:pic>
      <p:pic>
        <p:nvPicPr>
          <p:cNvPr id="15" name="Picture 14">
            <a:extLst>
              <a:ext uri="{FF2B5EF4-FFF2-40B4-BE49-F238E27FC236}">
                <a16:creationId xmlns="" xmlns:a16="http://schemas.microsoft.com/office/drawing/2014/main" id="{B26CEC0B-9EF2-47F0-9F43-8A5D2BC341D4}"/>
              </a:ext>
            </a:extLst>
          </p:cNvPr>
          <p:cNvPicPr>
            <a:picLocks noChangeAspect="1"/>
          </p:cNvPicPr>
          <p:nvPr/>
        </p:nvPicPr>
        <p:blipFill>
          <a:blip r:embed="rId4"/>
          <a:stretch>
            <a:fillRect/>
          </a:stretch>
        </p:blipFill>
        <p:spPr>
          <a:xfrm>
            <a:off x="6927551" y="503923"/>
            <a:ext cx="5201995" cy="5078688"/>
          </a:xfrm>
          <a:prstGeom prst="rect">
            <a:avLst/>
          </a:prstGeom>
        </p:spPr>
      </p:pic>
      <p:pic>
        <p:nvPicPr>
          <p:cNvPr id="16" name="Picture 15">
            <a:extLst>
              <a:ext uri="{FF2B5EF4-FFF2-40B4-BE49-F238E27FC236}">
                <a16:creationId xmlns="" xmlns:a16="http://schemas.microsoft.com/office/drawing/2014/main" id="{546FFA74-00D8-40A1-B04C-C11ECEDB3157}"/>
              </a:ext>
            </a:extLst>
          </p:cNvPr>
          <p:cNvPicPr>
            <a:picLocks noChangeAspect="1"/>
          </p:cNvPicPr>
          <p:nvPr/>
        </p:nvPicPr>
        <p:blipFill>
          <a:blip r:embed="rId5"/>
          <a:stretch>
            <a:fillRect/>
          </a:stretch>
        </p:blipFill>
        <p:spPr>
          <a:xfrm>
            <a:off x="3605883" y="3671572"/>
            <a:ext cx="3492388" cy="2603913"/>
          </a:xfrm>
          <a:prstGeom prst="rect">
            <a:avLst/>
          </a:prstGeom>
        </p:spPr>
      </p:pic>
    </p:spTree>
    <p:extLst>
      <p:ext uri="{BB962C8B-B14F-4D97-AF65-F5344CB8AC3E}">
        <p14:creationId xmlns:p14="http://schemas.microsoft.com/office/powerpoint/2010/main" val="4104356905"/>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2 – Step 3</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4835912" cy="1231106"/>
          </a:xfrm>
        </p:spPr>
        <p:txBody>
          <a:bodyPr/>
          <a:lstStyle/>
          <a:p>
            <a:pPr marL="342900" lvl="1" indent="-342900">
              <a:lnSpc>
                <a:spcPct val="100000"/>
              </a:lnSpc>
              <a:buFont typeface="+mj-lt"/>
              <a:buAutoNum type="arabicPeriod" startAt="3"/>
            </a:pPr>
            <a:r>
              <a:rPr lang="en-US" dirty="0"/>
              <a:t>Select board: S7G2 SK</a:t>
            </a:r>
            <a:br>
              <a:rPr lang="en-US" dirty="0"/>
            </a:br>
            <a:r>
              <a:rPr lang="en-US" dirty="0"/>
              <a:t>Select the MCU that is used in your board</a:t>
            </a:r>
            <a:br>
              <a:rPr lang="en-US" dirty="0"/>
            </a:br>
            <a:r>
              <a:rPr lang="en-US" dirty="0"/>
              <a:t>Select the toolchain version that was installed during Activity 1 of this Lab</a:t>
            </a:r>
            <a:br>
              <a:rPr lang="en-US" dirty="0"/>
            </a:br>
            <a:r>
              <a:rPr lang="en-US" dirty="0"/>
              <a:t>Select J-Link ARM as the debugger interface</a:t>
            </a:r>
          </a:p>
        </p:txBody>
      </p:sp>
      <p:pic>
        <p:nvPicPr>
          <p:cNvPr id="7" name="Picture 6">
            <a:extLst>
              <a:ext uri="{FF2B5EF4-FFF2-40B4-BE49-F238E27FC236}">
                <a16:creationId xmlns="" xmlns:a16="http://schemas.microsoft.com/office/drawing/2014/main" id="{21179226-6A8D-4C1D-977E-45A044967713}"/>
              </a:ext>
            </a:extLst>
          </p:cNvPr>
          <p:cNvPicPr>
            <a:picLocks noChangeAspect="1"/>
          </p:cNvPicPr>
          <p:nvPr/>
        </p:nvPicPr>
        <p:blipFill>
          <a:blip r:embed="rId3"/>
          <a:stretch>
            <a:fillRect/>
          </a:stretch>
        </p:blipFill>
        <p:spPr>
          <a:xfrm>
            <a:off x="5640001" y="476672"/>
            <a:ext cx="5941130" cy="5800303"/>
          </a:xfrm>
          <a:prstGeom prst="rect">
            <a:avLst/>
          </a:prstGeom>
        </p:spPr>
      </p:pic>
    </p:spTree>
    <p:extLst>
      <p:ext uri="{BB962C8B-B14F-4D97-AF65-F5344CB8AC3E}">
        <p14:creationId xmlns:p14="http://schemas.microsoft.com/office/powerpoint/2010/main" val="2014023520"/>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2 – Step 3</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4835912" cy="984885"/>
          </a:xfrm>
        </p:spPr>
        <p:txBody>
          <a:bodyPr/>
          <a:lstStyle/>
          <a:p>
            <a:pPr marL="342900" lvl="1" indent="-342900">
              <a:lnSpc>
                <a:spcPct val="100000"/>
              </a:lnSpc>
              <a:buFont typeface="+mj-lt"/>
              <a:buAutoNum type="arabicPeriod" startAt="4"/>
            </a:pPr>
            <a:r>
              <a:rPr lang="en-US" dirty="0"/>
              <a:t>Select </a:t>
            </a:r>
            <a:r>
              <a:rPr lang="en-US" b="1" dirty="0"/>
              <a:t>Blinky</a:t>
            </a:r>
            <a:r>
              <a:rPr lang="en-US" dirty="0"/>
              <a:t> as the Template</a:t>
            </a:r>
            <a:br>
              <a:rPr lang="en-US" dirty="0"/>
            </a:br>
            <a:r>
              <a:rPr lang="en-US" dirty="0"/>
              <a:t>Finish (press Finish button)</a:t>
            </a:r>
            <a:br>
              <a:rPr lang="en-US" dirty="0"/>
            </a:br>
            <a:r>
              <a:rPr lang="en-US" dirty="0"/>
              <a:t/>
            </a:r>
            <a:br>
              <a:rPr lang="en-US" dirty="0"/>
            </a:br>
            <a:r>
              <a:rPr lang="en-US" dirty="0"/>
              <a:t>accept the suggested perspective </a:t>
            </a:r>
          </a:p>
        </p:txBody>
      </p:sp>
      <p:pic>
        <p:nvPicPr>
          <p:cNvPr id="5" name="Picture 4">
            <a:extLst>
              <a:ext uri="{FF2B5EF4-FFF2-40B4-BE49-F238E27FC236}">
                <a16:creationId xmlns="" xmlns:a16="http://schemas.microsoft.com/office/drawing/2014/main" id="{A768F901-51CF-4407-AF6D-B389CE62911B}"/>
              </a:ext>
            </a:extLst>
          </p:cNvPr>
          <p:cNvPicPr>
            <a:picLocks noChangeAspect="1"/>
          </p:cNvPicPr>
          <p:nvPr/>
        </p:nvPicPr>
        <p:blipFill>
          <a:blip r:embed="rId3"/>
          <a:stretch>
            <a:fillRect/>
          </a:stretch>
        </p:blipFill>
        <p:spPr>
          <a:xfrm>
            <a:off x="2783632" y="4706787"/>
            <a:ext cx="4933950" cy="1543050"/>
          </a:xfrm>
          <a:prstGeom prst="rect">
            <a:avLst/>
          </a:prstGeom>
        </p:spPr>
      </p:pic>
      <p:pic>
        <p:nvPicPr>
          <p:cNvPr id="6" name="Picture 5">
            <a:extLst>
              <a:ext uri="{FF2B5EF4-FFF2-40B4-BE49-F238E27FC236}">
                <a16:creationId xmlns="" xmlns:a16="http://schemas.microsoft.com/office/drawing/2014/main" id="{AD9DCBD8-AB3B-4D9A-86AD-ED6066D2DB24}"/>
              </a:ext>
            </a:extLst>
          </p:cNvPr>
          <p:cNvPicPr>
            <a:picLocks noChangeAspect="1"/>
          </p:cNvPicPr>
          <p:nvPr/>
        </p:nvPicPr>
        <p:blipFill>
          <a:blip r:embed="rId4"/>
          <a:stretch>
            <a:fillRect/>
          </a:stretch>
        </p:blipFill>
        <p:spPr>
          <a:xfrm>
            <a:off x="6096000" y="156980"/>
            <a:ext cx="4933950" cy="4549808"/>
          </a:xfrm>
          <a:prstGeom prst="rect">
            <a:avLst/>
          </a:prstGeom>
        </p:spPr>
      </p:pic>
    </p:spTree>
    <p:extLst>
      <p:ext uri="{BB962C8B-B14F-4D97-AF65-F5344CB8AC3E}">
        <p14:creationId xmlns:p14="http://schemas.microsoft.com/office/powerpoint/2010/main" val="2917904777"/>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2 – Step 3</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4835912" cy="3221395"/>
          </a:xfrm>
        </p:spPr>
        <p:txBody>
          <a:bodyPr/>
          <a:lstStyle/>
          <a:p>
            <a:pPr marL="342900" lvl="1" indent="-342900">
              <a:lnSpc>
                <a:spcPct val="100000"/>
              </a:lnSpc>
              <a:buFont typeface="+mj-lt"/>
              <a:buAutoNum type="arabicPeriod" startAt="5"/>
            </a:pPr>
            <a:r>
              <a:rPr lang="en-US" dirty="0"/>
              <a:t>On the Project Explorer </a:t>
            </a:r>
            <a:br>
              <a:rPr lang="en-US" dirty="0"/>
            </a:br>
            <a:r>
              <a:rPr lang="en-US" dirty="0"/>
              <a:t>right click on the Blinky project</a:t>
            </a:r>
            <a:br>
              <a:rPr lang="en-US" dirty="0"/>
            </a:br>
            <a:r>
              <a:rPr lang="en-US" b="1" dirty="0"/>
              <a:t>Build Project</a:t>
            </a:r>
            <a:r>
              <a:rPr lang="en-US" dirty="0"/>
              <a:t/>
            </a:r>
            <a:br>
              <a:rPr lang="en-US" dirty="0"/>
            </a:br>
            <a:r>
              <a:rPr lang="en-US" sz="1200" dirty="0"/>
              <a:t>(should compile without errors or warnings).</a:t>
            </a:r>
            <a:r>
              <a:rPr lang="en-US" dirty="0"/>
              <a:t/>
            </a:r>
            <a:br>
              <a:rPr lang="en-US" dirty="0"/>
            </a:br>
            <a:endParaRPr lang="en-US" dirty="0"/>
          </a:p>
          <a:p>
            <a:pPr marL="342900" lvl="1" indent="-342900">
              <a:lnSpc>
                <a:spcPct val="100000"/>
              </a:lnSpc>
              <a:buFont typeface="+mj-lt"/>
              <a:buAutoNum type="arabicPeriod" startAt="5"/>
            </a:pPr>
            <a:r>
              <a:rPr lang="en-US" dirty="0"/>
              <a:t>Right click again on Blinky project</a:t>
            </a:r>
            <a:br>
              <a:rPr lang="en-US" dirty="0"/>
            </a:br>
            <a:r>
              <a:rPr lang="en-US" b="1" dirty="0"/>
              <a:t>Debug As | Debug Configurations...</a:t>
            </a:r>
          </a:p>
          <a:p>
            <a:pPr marL="342900" lvl="1" indent="-342900">
              <a:lnSpc>
                <a:spcPct val="100000"/>
              </a:lnSpc>
              <a:buFont typeface="+mj-lt"/>
              <a:buAutoNum type="arabicPeriod" startAt="5"/>
            </a:pPr>
            <a:r>
              <a:rPr lang="en-US" dirty="0"/>
              <a:t>On the Debug Configurations Window</a:t>
            </a:r>
            <a:br>
              <a:rPr lang="en-US" dirty="0"/>
            </a:br>
            <a:r>
              <a:rPr lang="en-US" dirty="0"/>
              <a:t>expand Renesas GDB Hardware Debugging</a:t>
            </a:r>
            <a:br>
              <a:rPr lang="en-US" dirty="0"/>
            </a:br>
            <a:r>
              <a:rPr lang="en-US" dirty="0"/>
              <a:t>select Blinky Debug.</a:t>
            </a:r>
            <a:br>
              <a:rPr lang="en-US" dirty="0"/>
            </a:br>
            <a:r>
              <a:rPr lang="en-US" b="1" dirty="0"/>
              <a:t>Debug</a:t>
            </a:r>
            <a:r>
              <a:rPr lang="en-US" dirty="0"/>
              <a:t> </a:t>
            </a:r>
            <a:r>
              <a:rPr lang="en-US" sz="1200" dirty="0"/>
              <a:t>(press Debug button)</a:t>
            </a:r>
            <a:br>
              <a:rPr lang="en-US" sz="1200" dirty="0"/>
            </a:br>
            <a:r>
              <a:rPr lang="en-US" sz="1200" dirty="0"/>
              <a:t>if offered to upgrade the J-Link firmware, accept</a:t>
            </a:r>
            <a:br>
              <a:rPr lang="en-US" sz="1200" dirty="0"/>
            </a:br>
            <a:r>
              <a:rPr lang="en-US" sz="1200" dirty="0"/>
              <a:t>if offered to change perspective, accept.</a:t>
            </a:r>
          </a:p>
        </p:txBody>
      </p:sp>
      <p:sp>
        <p:nvSpPr>
          <p:cNvPr id="7" name="Arrow: Down 6">
            <a:extLst>
              <a:ext uri="{FF2B5EF4-FFF2-40B4-BE49-F238E27FC236}">
                <a16:creationId xmlns="" xmlns:a16="http://schemas.microsoft.com/office/drawing/2014/main" id="{5C58E060-4ACF-4004-8DD8-E6660D4BDC9E}"/>
              </a:ext>
            </a:extLst>
          </p:cNvPr>
          <p:cNvSpPr/>
          <p:nvPr/>
        </p:nvSpPr>
        <p:spPr>
          <a:xfrm rot="16200000">
            <a:off x="4825685" y="1080641"/>
            <a:ext cx="243981" cy="45442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8" name="Group 7">
            <a:extLst>
              <a:ext uri="{FF2B5EF4-FFF2-40B4-BE49-F238E27FC236}">
                <a16:creationId xmlns="" xmlns:a16="http://schemas.microsoft.com/office/drawing/2014/main" id="{65E32436-06B9-48D3-B14E-23CE2C055F63}"/>
              </a:ext>
            </a:extLst>
          </p:cNvPr>
          <p:cNvGrpSpPr/>
          <p:nvPr/>
        </p:nvGrpSpPr>
        <p:grpSpPr>
          <a:xfrm>
            <a:off x="5195404" y="104060"/>
            <a:ext cx="6853648" cy="6195426"/>
            <a:chOff x="5195404" y="104060"/>
            <a:chExt cx="6853648" cy="6195426"/>
          </a:xfrm>
        </p:grpSpPr>
        <p:pic>
          <p:nvPicPr>
            <p:cNvPr id="9" name="Picture 8">
              <a:extLst>
                <a:ext uri="{FF2B5EF4-FFF2-40B4-BE49-F238E27FC236}">
                  <a16:creationId xmlns="" xmlns:a16="http://schemas.microsoft.com/office/drawing/2014/main" id="{83FC7E98-C6DE-4E24-A53D-B0476C4BDF34}"/>
                </a:ext>
              </a:extLst>
            </p:cNvPr>
            <p:cNvPicPr>
              <a:picLocks noChangeAspect="1"/>
            </p:cNvPicPr>
            <p:nvPr/>
          </p:nvPicPr>
          <p:blipFill>
            <a:blip r:embed="rId3"/>
            <a:stretch>
              <a:fillRect/>
            </a:stretch>
          </p:blipFill>
          <p:spPr>
            <a:xfrm>
              <a:off x="5195404" y="104060"/>
              <a:ext cx="6853648" cy="6195426"/>
            </a:xfrm>
            <a:prstGeom prst="rect">
              <a:avLst/>
            </a:prstGeom>
          </p:spPr>
        </p:pic>
        <p:pic>
          <p:nvPicPr>
            <p:cNvPr id="10" name="Picture 9">
              <a:extLst>
                <a:ext uri="{FF2B5EF4-FFF2-40B4-BE49-F238E27FC236}">
                  <a16:creationId xmlns="" xmlns:a16="http://schemas.microsoft.com/office/drawing/2014/main" id="{74831ADB-48D2-4445-A36D-78939B8A876C}"/>
                </a:ext>
              </a:extLst>
            </p:cNvPr>
            <p:cNvPicPr>
              <a:picLocks noChangeAspect="1"/>
            </p:cNvPicPr>
            <p:nvPr/>
          </p:nvPicPr>
          <p:blipFill>
            <a:blip r:embed="rId4"/>
            <a:stretch>
              <a:fillRect/>
            </a:stretch>
          </p:blipFill>
          <p:spPr>
            <a:xfrm>
              <a:off x="7002979" y="1088914"/>
              <a:ext cx="3305489" cy="2232248"/>
            </a:xfrm>
            <a:prstGeom prst="rect">
              <a:avLst/>
            </a:prstGeom>
          </p:spPr>
        </p:pic>
      </p:grpSp>
    </p:spTree>
    <p:extLst>
      <p:ext uri="{BB962C8B-B14F-4D97-AF65-F5344CB8AC3E}">
        <p14:creationId xmlns:p14="http://schemas.microsoft.com/office/powerpoint/2010/main" val="936833568"/>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 1 – Activity 2 – Step 3</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4835912" cy="2913618"/>
          </a:xfrm>
        </p:spPr>
        <p:txBody>
          <a:bodyPr/>
          <a:lstStyle/>
          <a:p>
            <a:pPr marL="342900" lvl="1" indent="-342900">
              <a:lnSpc>
                <a:spcPct val="100000"/>
              </a:lnSpc>
              <a:buFont typeface="+mj-lt"/>
              <a:buAutoNum type="arabicPeriod" startAt="8"/>
            </a:pPr>
            <a:r>
              <a:rPr lang="en-US" dirty="0"/>
              <a:t>The debug perspective should be</a:t>
            </a:r>
            <a:br>
              <a:rPr lang="en-US" dirty="0"/>
            </a:br>
            <a:r>
              <a:rPr lang="en-US" dirty="0"/>
              <a:t>presented at this time</a:t>
            </a:r>
            <a:br>
              <a:rPr lang="en-US" dirty="0"/>
            </a:br>
            <a:r>
              <a:rPr lang="en-US" dirty="0"/>
              <a:t>(see              on upper right )</a:t>
            </a:r>
          </a:p>
          <a:p>
            <a:pPr marL="342900" lvl="1" indent="-342900">
              <a:lnSpc>
                <a:spcPct val="100000"/>
              </a:lnSpc>
              <a:buFont typeface="+mj-lt"/>
              <a:buAutoNum type="arabicPeriod" startAt="8"/>
            </a:pPr>
            <a:r>
              <a:rPr lang="en-US" dirty="0"/>
              <a:t>Press Resume (      ) and the code</a:t>
            </a:r>
            <a:br>
              <a:rPr lang="en-US" dirty="0"/>
            </a:br>
            <a:r>
              <a:rPr lang="en-US" dirty="0"/>
              <a:t>is executed up to the start of the</a:t>
            </a:r>
            <a:br>
              <a:rPr lang="en-US" dirty="0"/>
            </a:br>
            <a:r>
              <a:rPr lang="en-US" dirty="0"/>
              <a:t>main function - green line</a:t>
            </a:r>
          </a:p>
          <a:p>
            <a:pPr marL="342900" lvl="1" indent="-342900">
              <a:lnSpc>
                <a:spcPct val="100000"/>
              </a:lnSpc>
              <a:buFont typeface="+mj-lt"/>
              <a:buAutoNum type="arabicPeriod" startAt="8"/>
            </a:pPr>
            <a:r>
              <a:rPr lang="en-US" dirty="0"/>
              <a:t>Press Resume again and the code</a:t>
            </a:r>
            <a:br>
              <a:rPr lang="en-US" dirty="0"/>
            </a:br>
            <a:r>
              <a:rPr lang="en-US" dirty="0"/>
              <a:t>executes: three </a:t>
            </a:r>
            <a:r>
              <a:rPr lang="en-US" dirty="0" err="1"/>
              <a:t>leds</a:t>
            </a:r>
            <a:r>
              <a:rPr lang="en-US" dirty="0"/>
              <a:t> blink near the</a:t>
            </a:r>
            <a:br>
              <a:rPr lang="en-US" dirty="0"/>
            </a:br>
            <a:r>
              <a:rPr lang="en-US" dirty="0"/>
              <a:t>LCD of the board.</a:t>
            </a:r>
            <a:br>
              <a:rPr lang="en-US" dirty="0"/>
            </a:br>
            <a:r>
              <a:rPr lang="en-US" dirty="0"/>
              <a:t>You succeeded in the installation</a:t>
            </a:r>
            <a:br>
              <a:rPr lang="en-US" dirty="0"/>
            </a:br>
            <a:r>
              <a:rPr lang="en-US" dirty="0"/>
              <a:t>of e2studio!</a:t>
            </a:r>
          </a:p>
        </p:txBody>
      </p:sp>
      <p:pic>
        <p:nvPicPr>
          <p:cNvPr id="11" name="Picture 10">
            <a:extLst>
              <a:ext uri="{FF2B5EF4-FFF2-40B4-BE49-F238E27FC236}">
                <a16:creationId xmlns="" xmlns:a16="http://schemas.microsoft.com/office/drawing/2014/main" id="{2D3177E4-5363-4E15-BFB8-B0A42047DB7E}"/>
              </a:ext>
            </a:extLst>
          </p:cNvPr>
          <p:cNvPicPr>
            <a:picLocks noChangeAspect="1"/>
          </p:cNvPicPr>
          <p:nvPr/>
        </p:nvPicPr>
        <p:blipFill>
          <a:blip r:embed="rId3"/>
          <a:stretch>
            <a:fillRect/>
          </a:stretch>
        </p:blipFill>
        <p:spPr>
          <a:xfrm>
            <a:off x="1271464" y="1931346"/>
            <a:ext cx="628650" cy="238125"/>
          </a:xfrm>
          <a:prstGeom prst="rect">
            <a:avLst/>
          </a:prstGeom>
        </p:spPr>
      </p:pic>
      <p:pic>
        <p:nvPicPr>
          <p:cNvPr id="12" name="Picture 11">
            <a:extLst>
              <a:ext uri="{FF2B5EF4-FFF2-40B4-BE49-F238E27FC236}">
                <a16:creationId xmlns="" xmlns:a16="http://schemas.microsoft.com/office/drawing/2014/main" id="{BD1439C0-5AA0-43AD-8319-A6B24C5A837E}"/>
              </a:ext>
            </a:extLst>
          </p:cNvPr>
          <p:cNvPicPr>
            <a:picLocks noChangeAspect="1"/>
          </p:cNvPicPr>
          <p:nvPr/>
        </p:nvPicPr>
        <p:blipFill>
          <a:blip r:embed="rId4"/>
          <a:stretch>
            <a:fillRect/>
          </a:stretch>
        </p:blipFill>
        <p:spPr>
          <a:xfrm>
            <a:off x="2327325" y="2285750"/>
            <a:ext cx="247650" cy="228600"/>
          </a:xfrm>
          <a:prstGeom prst="rect">
            <a:avLst/>
          </a:prstGeom>
        </p:spPr>
      </p:pic>
      <p:pic>
        <p:nvPicPr>
          <p:cNvPr id="14" name="Picture 13">
            <a:extLst>
              <a:ext uri="{FF2B5EF4-FFF2-40B4-BE49-F238E27FC236}">
                <a16:creationId xmlns="" xmlns:a16="http://schemas.microsoft.com/office/drawing/2014/main" id="{9FEBA0D8-485C-4FEB-A48C-86B9D0AFC741}"/>
              </a:ext>
            </a:extLst>
          </p:cNvPr>
          <p:cNvPicPr>
            <a:picLocks noChangeAspect="1"/>
          </p:cNvPicPr>
          <p:nvPr/>
        </p:nvPicPr>
        <p:blipFill>
          <a:blip r:embed="rId5"/>
          <a:stretch>
            <a:fillRect/>
          </a:stretch>
        </p:blipFill>
        <p:spPr>
          <a:xfrm>
            <a:off x="5106631" y="609537"/>
            <a:ext cx="6979630" cy="5647727"/>
          </a:xfrm>
          <a:prstGeom prst="rect">
            <a:avLst/>
          </a:prstGeom>
        </p:spPr>
      </p:pic>
      <p:sp>
        <p:nvSpPr>
          <p:cNvPr id="15" name="Arrow: Down 14">
            <a:extLst>
              <a:ext uri="{FF2B5EF4-FFF2-40B4-BE49-F238E27FC236}">
                <a16:creationId xmlns="" xmlns:a16="http://schemas.microsoft.com/office/drawing/2014/main" id="{6689E78E-0850-4F1F-84DD-792E3004C2CC}"/>
              </a:ext>
            </a:extLst>
          </p:cNvPr>
          <p:cNvSpPr/>
          <p:nvPr/>
        </p:nvSpPr>
        <p:spPr>
          <a:xfrm rot="18749022">
            <a:off x="11480546" y="625742"/>
            <a:ext cx="243981" cy="45442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65018734"/>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Synergy platform</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4835912" cy="2155975"/>
          </a:xfrm>
        </p:spPr>
        <p:txBody>
          <a:bodyPr/>
          <a:lstStyle/>
          <a:p>
            <a:pPr>
              <a:lnSpc>
                <a:spcPct val="150000"/>
              </a:lnSpc>
            </a:pPr>
            <a:r>
              <a:rPr lang="en-US" b="1" dirty="0"/>
              <a:t>Activity 3 – Overview of the Synergy Platform</a:t>
            </a:r>
          </a:p>
          <a:p>
            <a:pPr marL="342900" lvl="1" indent="-342900">
              <a:lnSpc>
                <a:spcPct val="150000"/>
              </a:lnSpc>
              <a:buFont typeface="+mj-lt"/>
              <a:buAutoNum type="arabicPeriod"/>
            </a:pPr>
            <a:r>
              <a:rPr lang="en-US" dirty="0"/>
              <a:t>How platform is defined in this context</a:t>
            </a:r>
          </a:p>
          <a:p>
            <a:pPr marL="342900" lvl="1" indent="-342900">
              <a:lnSpc>
                <a:spcPct val="150000"/>
              </a:lnSpc>
              <a:buFont typeface="+mj-lt"/>
              <a:buAutoNum type="arabicPeriod"/>
            </a:pPr>
            <a:r>
              <a:rPr lang="en-US" dirty="0"/>
              <a:t>What is included in the Synergy Platform</a:t>
            </a:r>
          </a:p>
          <a:p>
            <a:pPr marL="342900" lvl="1" indent="-342900">
              <a:lnSpc>
                <a:spcPct val="150000"/>
              </a:lnSpc>
              <a:buFont typeface="+mj-lt"/>
              <a:buAutoNum type="arabicPeriod"/>
            </a:pPr>
            <a:r>
              <a:rPr lang="en-US" dirty="0"/>
              <a:t>Effect on the development process</a:t>
            </a:r>
          </a:p>
          <a:p>
            <a:endParaRPr lang="en-US" dirty="0"/>
          </a:p>
        </p:txBody>
      </p:sp>
    </p:spTree>
    <p:extLst>
      <p:ext uri="{BB962C8B-B14F-4D97-AF65-F5344CB8AC3E}">
        <p14:creationId xmlns:p14="http://schemas.microsoft.com/office/powerpoint/2010/main" val="2804807665"/>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Activity 3</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11172616" cy="2320122"/>
          </a:xfrm>
        </p:spPr>
        <p:txBody>
          <a:bodyPr/>
          <a:lstStyle/>
          <a:p>
            <a:pPr>
              <a:lnSpc>
                <a:spcPct val="150000"/>
              </a:lnSpc>
            </a:pPr>
            <a:r>
              <a:rPr lang="en-US" b="1" dirty="0"/>
              <a:t>Concept of the Synergy Platform</a:t>
            </a:r>
          </a:p>
          <a:p>
            <a:pPr marL="0" lvl="1" indent="0">
              <a:lnSpc>
                <a:spcPct val="150000"/>
              </a:lnSpc>
              <a:buNone/>
            </a:pPr>
            <a:r>
              <a:rPr lang="en-US" dirty="0"/>
              <a:t>In this context, </a:t>
            </a:r>
            <a:r>
              <a:rPr lang="en-US" b="1" dirty="0"/>
              <a:t>Platform</a:t>
            </a:r>
            <a:r>
              <a:rPr lang="en-US" dirty="0"/>
              <a:t> is defined as a complete </a:t>
            </a:r>
            <a:r>
              <a:rPr lang="en-US" b="1" dirty="0"/>
              <a:t>set of hardware and software components </a:t>
            </a:r>
            <a:r>
              <a:rPr lang="en-US" dirty="0"/>
              <a:t>that can be easily combined to form the foundation upon which a solution is built. Furthermore, the Platform also provides the infrastructure for development (development tools, example of end-product design, technology building-block examples, web accessible repository of tools and software).</a:t>
            </a:r>
          </a:p>
          <a:p>
            <a:endParaRPr lang="en-US" dirty="0"/>
          </a:p>
        </p:txBody>
      </p:sp>
    </p:spTree>
    <p:extLst>
      <p:ext uri="{BB962C8B-B14F-4D97-AF65-F5344CB8AC3E}">
        <p14:creationId xmlns:p14="http://schemas.microsoft.com/office/powerpoint/2010/main" val="1653770286"/>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Activity 3</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4691896" cy="5151667"/>
          </a:xfrm>
        </p:spPr>
        <p:txBody>
          <a:bodyPr/>
          <a:lstStyle/>
          <a:p>
            <a:pPr>
              <a:lnSpc>
                <a:spcPct val="150000"/>
              </a:lnSpc>
            </a:pPr>
            <a:r>
              <a:rPr lang="en-US" b="1" dirty="0"/>
              <a:t>What is included in the Synergy Platform?</a:t>
            </a:r>
          </a:p>
          <a:p>
            <a:pPr marL="342900" lvl="1" indent="-342900">
              <a:lnSpc>
                <a:spcPct val="150000"/>
              </a:lnSpc>
              <a:buFont typeface="+mj-lt"/>
              <a:buAutoNum type="arabicPeriod"/>
            </a:pPr>
            <a:r>
              <a:rPr lang="en-US" dirty="0"/>
              <a:t>A family of Microcontrollers (S1, S3, S5, S7)</a:t>
            </a:r>
          </a:p>
          <a:p>
            <a:pPr marL="342900" lvl="1" indent="-342900">
              <a:lnSpc>
                <a:spcPct val="150000"/>
              </a:lnSpc>
              <a:buFont typeface="+mj-lt"/>
              <a:buAutoNum type="arabicPeriod"/>
            </a:pPr>
            <a:r>
              <a:rPr lang="en-US" dirty="0"/>
              <a:t>SSP (Synergy Software Package)</a:t>
            </a:r>
            <a:br>
              <a:rPr lang="en-US" dirty="0"/>
            </a:br>
            <a:r>
              <a:rPr lang="en-US" dirty="0"/>
              <a:t>complete package of qualified software</a:t>
            </a:r>
          </a:p>
          <a:p>
            <a:pPr marL="342900" lvl="1" indent="-342900">
              <a:lnSpc>
                <a:spcPct val="150000"/>
              </a:lnSpc>
              <a:buFont typeface="+mj-lt"/>
              <a:buAutoNum type="arabicPeriod"/>
            </a:pPr>
            <a:r>
              <a:rPr lang="en-US" dirty="0"/>
              <a:t>Development tools </a:t>
            </a:r>
            <a:br>
              <a:rPr lang="en-US" dirty="0"/>
            </a:br>
            <a:r>
              <a:rPr lang="en-US" dirty="0"/>
              <a:t>(e.g. the e2studio ISDE)</a:t>
            </a:r>
          </a:p>
          <a:p>
            <a:pPr marL="342900" lvl="1" indent="-342900">
              <a:lnSpc>
                <a:spcPct val="150000"/>
              </a:lnSpc>
              <a:buFont typeface="+mj-lt"/>
              <a:buAutoNum type="arabicPeriod"/>
            </a:pPr>
            <a:r>
              <a:rPr lang="en-US" dirty="0"/>
              <a:t>Development Boards (e.g. SK-S7G2)</a:t>
            </a:r>
          </a:p>
          <a:p>
            <a:pPr marL="342900" lvl="1" indent="-342900">
              <a:lnSpc>
                <a:spcPct val="150000"/>
              </a:lnSpc>
              <a:buFont typeface="+mj-lt"/>
              <a:buAutoNum type="arabicPeriod"/>
            </a:pPr>
            <a:r>
              <a:rPr lang="en-US" dirty="0"/>
              <a:t>Product examples</a:t>
            </a:r>
          </a:p>
          <a:p>
            <a:pPr marL="342900" lvl="1" indent="-342900">
              <a:lnSpc>
                <a:spcPct val="150000"/>
              </a:lnSpc>
              <a:buFont typeface="+mj-lt"/>
              <a:buAutoNum type="arabicPeriod"/>
            </a:pPr>
            <a:r>
              <a:rPr lang="en-US" dirty="0"/>
              <a:t>Application examples</a:t>
            </a:r>
          </a:p>
          <a:p>
            <a:pPr marL="342900" lvl="1" indent="-342900">
              <a:lnSpc>
                <a:spcPct val="150000"/>
              </a:lnSpc>
              <a:buFont typeface="+mj-lt"/>
              <a:buAutoNum type="arabicPeriod"/>
            </a:pPr>
            <a:r>
              <a:rPr lang="en-US" dirty="0"/>
              <a:t>Synergy Gallery </a:t>
            </a:r>
            <a:br>
              <a:rPr lang="en-US" dirty="0"/>
            </a:br>
            <a:r>
              <a:rPr lang="en-US" dirty="0"/>
              <a:t>(web accessible repository)</a:t>
            </a:r>
          </a:p>
          <a:p>
            <a:endParaRPr lang="en-US" dirty="0"/>
          </a:p>
        </p:txBody>
      </p:sp>
      <p:pic>
        <p:nvPicPr>
          <p:cNvPr id="5" name="Picture 4">
            <a:extLst>
              <a:ext uri="{FF2B5EF4-FFF2-40B4-BE49-F238E27FC236}">
                <a16:creationId xmlns="" xmlns:a16="http://schemas.microsoft.com/office/drawing/2014/main" id="{42AD3982-1970-4F22-A249-098D329CB54A}"/>
              </a:ext>
            </a:extLst>
          </p:cNvPr>
          <p:cNvPicPr/>
          <p:nvPr/>
        </p:nvPicPr>
        <p:blipFill rotWithShape="1">
          <a:blip r:embed="rId3"/>
          <a:srcRect l="34078" t="33781" b="8996"/>
          <a:stretch/>
        </p:blipFill>
        <p:spPr>
          <a:xfrm>
            <a:off x="7102440" y="177291"/>
            <a:ext cx="4648200" cy="2404199"/>
          </a:xfrm>
          <a:prstGeom prst="rect">
            <a:avLst/>
          </a:prstGeom>
        </p:spPr>
      </p:pic>
      <p:pic>
        <p:nvPicPr>
          <p:cNvPr id="6" name="Picture 5">
            <a:extLst>
              <a:ext uri="{FF2B5EF4-FFF2-40B4-BE49-F238E27FC236}">
                <a16:creationId xmlns="" xmlns:a16="http://schemas.microsoft.com/office/drawing/2014/main" id="{772380E5-B706-4E21-8A1B-47123B207CFF}"/>
              </a:ext>
            </a:extLst>
          </p:cNvPr>
          <p:cNvPicPr>
            <a:picLocks noChangeAspect="1"/>
          </p:cNvPicPr>
          <p:nvPr/>
        </p:nvPicPr>
        <p:blipFill>
          <a:blip r:embed="rId4"/>
          <a:stretch>
            <a:fillRect/>
          </a:stretch>
        </p:blipFill>
        <p:spPr>
          <a:xfrm>
            <a:off x="4781629" y="2581490"/>
            <a:ext cx="6958125" cy="3372725"/>
          </a:xfrm>
          <a:prstGeom prst="rect">
            <a:avLst/>
          </a:prstGeom>
        </p:spPr>
      </p:pic>
      <p:sp>
        <p:nvSpPr>
          <p:cNvPr id="7" name="TextBox 6">
            <a:extLst>
              <a:ext uri="{FF2B5EF4-FFF2-40B4-BE49-F238E27FC236}">
                <a16:creationId xmlns="" xmlns:a16="http://schemas.microsoft.com/office/drawing/2014/main" id="{337EB6F2-9232-4295-BA0C-2E2F1FFA2A7C}"/>
              </a:ext>
            </a:extLst>
          </p:cNvPr>
          <p:cNvSpPr txBox="1"/>
          <p:nvPr/>
        </p:nvSpPr>
        <p:spPr>
          <a:xfrm>
            <a:off x="7896200" y="6056849"/>
            <a:ext cx="3996350" cy="307777"/>
          </a:xfrm>
          <a:prstGeom prst="rect">
            <a:avLst/>
          </a:prstGeom>
          <a:noFill/>
        </p:spPr>
        <p:txBody>
          <a:bodyPr wrap="none" rtlCol="0">
            <a:spAutoFit/>
          </a:bodyPr>
          <a:lstStyle/>
          <a:p>
            <a:r>
              <a:rPr lang="en-US" sz="1400" dirty="0"/>
              <a:t>source: Renesas, Synergy Platform Architecture</a:t>
            </a:r>
            <a:endParaRPr lang="pt-BR" sz="1400" dirty="0"/>
          </a:p>
        </p:txBody>
      </p:sp>
    </p:spTree>
    <p:extLst>
      <p:ext uri="{BB962C8B-B14F-4D97-AF65-F5344CB8AC3E}">
        <p14:creationId xmlns:p14="http://schemas.microsoft.com/office/powerpoint/2010/main" val="2706080893"/>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Activity 3</a:t>
            </a:r>
          </a:p>
        </p:txBody>
      </p:sp>
      <p:sp>
        <p:nvSpPr>
          <p:cNvPr id="7" name="TextBox 6">
            <a:extLst>
              <a:ext uri="{FF2B5EF4-FFF2-40B4-BE49-F238E27FC236}">
                <a16:creationId xmlns="" xmlns:a16="http://schemas.microsoft.com/office/drawing/2014/main" id="{337EB6F2-9232-4295-BA0C-2E2F1FFA2A7C}"/>
              </a:ext>
            </a:extLst>
          </p:cNvPr>
          <p:cNvSpPr txBox="1"/>
          <p:nvPr/>
        </p:nvSpPr>
        <p:spPr>
          <a:xfrm>
            <a:off x="7896200" y="6056849"/>
            <a:ext cx="3996350" cy="307777"/>
          </a:xfrm>
          <a:prstGeom prst="rect">
            <a:avLst/>
          </a:prstGeom>
          <a:noFill/>
        </p:spPr>
        <p:txBody>
          <a:bodyPr wrap="none" rtlCol="0">
            <a:spAutoFit/>
          </a:bodyPr>
          <a:lstStyle/>
          <a:p>
            <a:r>
              <a:rPr lang="en-US" sz="1400" dirty="0"/>
              <a:t>source: Renesas, Synergy Platform Architecture</a:t>
            </a:r>
            <a:endParaRPr lang="pt-BR" sz="1400" dirty="0"/>
          </a:p>
        </p:txBody>
      </p:sp>
      <p:pic>
        <p:nvPicPr>
          <p:cNvPr id="9" name="Picture 8">
            <a:extLst>
              <a:ext uri="{FF2B5EF4-FFF2-40B4-BE49-F238E27FC236}">
                <a16:creationId xmlns="" xmlns:a16="http://schemas.microsoft.com/office/drawing/2014/main" id="{0E62FB40-7D3C-49E1-80A4-084FCFCBFC15}"/>
              </a:ext>
            </a:extLst>
          </p:cNvPr>
          <p:cNvPicPr/>
          <p:nvPr/>
        </p:nvPicPr>
        <p:blipFill rotWithShape="1">
          <a:blip r:embed="rId3"/>
          <a:srcRect t="21110" b="12222"/>
          <a:stretch/>
        </p:blipFill>
        <p:spPr>
          <a:xfrm>
            <a:off x="0" y="1374844"/>
            <a:ext cx="12192000" cy="4572000"/>
          </a:xfrm>
          <a:prstGeom prst="rect">
            <a:avLst/>
          </a:prstGeom>
        </p:spPr>
      </p:pic>
    </p:spTree>
    <p:extLst>
      <p:ext uri="{BB962C8B-B14F-4D97-AF65-F5344CB8AC3E}">
        <p14:creationId xmlns:p14="http://schemas.microsoft.com/office/powerpoint/2010/main" val="28230182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err="1"/>
              <a:t>risc</a:t>
            </a:r>
            <a:r>
              <a:rPr lang="en-US" dirty="0"/>
              <a:t> architectural features</a:t>
            </a:r>
            <a:endParaRPr kumimoji="1" lang="en-US" dirty="0"/>
          </a:p>
        </p:txBody>
      </p:sp>
      <p:sp>
        <p:nvSpPr>
          <p:cNvPr id="4" name="コンテンツ プレースホルダー 3"/>
          <p:cNvSpPr>
            <a:spLocks noGrp="1"/>
          </p:cNvSpPr>
          <p:nvPr>
            <p:ph idx="1"/>
          </p:nvPr>
        </p:nvSpPr>
        <p:spPr>
          <a:xfrm>
            <a:off x="468000" y="1424991"/>
            <a:ext cx="11100608" cy="3319370"/>
          </a:xfrm>
        </p:spPr>
        <p:txBody>
          <a:bodyPr/>
          <a:lstStyle/>
          <a:p>
            <a:pPr>
              <a:lnSpc>
                <a:spcPct val="150000"/>
              </a:lnSpc>
            </a:pPr>
            <a:r>
              <a:rPr lang="en-US" dirty="0"/>
              <a:t>Features that characterize the RISC paradigm are:</a:t>
            </a:r>
          </a:p>
          <a:p>
            <a:pPr lvl="1">
              <a:lnSpc>
                <a:spcPct val="150000"/>
              </a:lnSpc>
            </a:pPr>
            <a:r>
              <a:rPr lang="en-US" dirty="0"/>
              <a:t>An instruction set with a reduced number of very simple instructions.</a:t>
            </a:r>
          </a:p>
          <a:p>
            <a:pPr lvl="1">
              <a:lnSpc>
                <a:spcPct val="150000"/>
              </a:lnSpc>
            </a:pPr>
            <a:r>
              <a:rPr lang="en-US" dirty="0"/>
              <a:t>LD/ST architecture, meaning that only two instructions (and their variants) access memory: LD (load) reads data from memory, and ST (store) saves data to memory.</a:t>
            </a:r>
          </a:p>
          <a:p>
            <a:pPr lvl="1">
              <a:lnSpc>
                <a:spcPct val="150000"/>
              </a:lnSpc>
            </a:pPr>
            <a:r>
              <a:rPr lang="en-US" dirty="0"/>
              <a:t>All other instructions operate on registers. There is a large number of general-purpose registers, avoiding access to memory.</a:t>
            </a:r>
          </a:p>
          <a:p>
            <a:pPr lvl="1">
              <a:lnSpc>
                <a:spcPct val="150000"/>
              </a:lnSpc>
            </a:pPr>
            <a:r>
              <a:rPr lang="en-US" dirty="0"/>
              <a:t>All instructions follow the same logical execution sequence. Hence, a pipelined architecture can be implemented, significantly improving performance. Typically 1 instruction is executed every clock cycle.</a:t>
            </a:r>
          </a:p>
        </p:txBody>
      </p:sp>
    </p:spTree>
    <p:extLst>
      <p:ext uri="{BB962C8B-B14F-4D97-AF65-F5344CB8AC3E}">
        <p14:creationId xmlns:p14="http://schemas.microsoft.com/office/powerpoint/2010/main" val="175886432"/>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Synergy platform</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4835912" cy="1684051"/>
          </a:xfrm>
        </p:spPr>
        <p:txBody>
          <a:bodyPr/>
          <a:lstStyle/>
          <a:p>
            <a:pPr>
              <a:lnSpc>
                <a:spcPct val="150000"/>
              </a:lnSpc>
            </a:pPr>
            <a:r>
              <a:rPr lang="en-US" b="1" dirty="0"/>
              <a:t>Activity 4 – Overview of e2studio</a:t>
            </a:r>
          </a:p>
          <a:p>
            <a:pPr marL="342900" lvl="1" indent="-342900">
              <a:lnSpc>
                <a:spcPct val="150000"/>
              </a:lnSpc>
              <a:buFont typeface="+mj-lt"/>
              <a:buAutoNum type="arabicPeriod"/>
            </a:pPr>
            <a:r>
              <a:rPr lang="en-US" dirty="0"/>
              <a:t>Understanding the organization of e2studio</a:t>
            </a:r>
          </a:p>
          <a:p>
            <a:pPr marL="342900" lvl="1" indent="-342900">
              <a:lnSpc>
                <a:spcPct val="150000"/>
              </a:lnSpc>
              <a:buFont typeface="+mj-lt"/>
              <a:buAutoNum type="arabicPeriod"/>
            </a:pPr>
            <a:r>
              <a:rPr lang="en-US" dirty="0"/>
              <a:t>Common tasks in e2studio</a:t>
            </a:r>
          </a:p>
          <a:p>
            <a:endParaRPr lang="en-US" dirty="0"/>
          </a:p>
        </p:txBody>
      </p:sp>
      <p:pic>
        <p:nvPicPr>
          <p:cNvPr id="5" name="Picture 4">
            <a:extLst>
              <a:ext uri="{FF2B5EF4-FFF2-40B4-BE49-F238E27FC236}">
                <a16:creationId xmlns="" xmlns:a16="http://schemas.microsoft.com/office/drawing/2014/main" id="{16A75EA9-E83B-456F-8BF6-8D29C090AC8D}"/>
              </a:ext>
            </a:extLst>
          </p:cNvPr>
          <p:cNvPicPr>
            <a:picLocks noChangeAspect="1"/>
          </p:cNvPicPr>
          <p:nvPr/>
        </p:nvPicPr>
        <p:blipFill>
          <a:blip r:embed="rId3"/>
          <a:stretch>
            <a:fillRect/>
          </a:stretch>
        </p:blipFill>
        <p:spPr>
          <a:xfrm>
            <a:off x="5519936" y="1228302"/>
            <a:ext cx="6204064" cy="5020160"/>
          </a:xfrm>
          <a:prstGeom prst="rect">
            <a:avLst/>
          </a:prstGeom>
        </p:spPr>
      </p:pic>
    </p:spTree>
    <p:extLst>
      <p:ext uri="{BB962C8B-B14F-4D97-AF65-F5344CB8AC3E}">
        <p14:creationId xmlns:p14="http://schemas.microsoft.com/office/powerpoint/2010/main" val="903104884"/>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Activity 4</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4835912" cy="5254259"/>
          </a:xfrm>
        </p:spPr>
        <p:txBody>
          <a:bodyPr/>
          <a:lstStyle/>
          <a:p>
            <a:pPr>
              <a:lnSpc>
                <a:spcPct val="150000"/>
              </a:lnSpc>
            </a:pPr>
            <a:r>
              <a:rPr lang="en-US" b="1" dirty="0"/>
              <a:t>The e2studio ISDE </a:t>
            </a:r>
            <a:br>
              <a:rPr lang="en-US" b="1" dirty="0"/>
            </a:br>
            <a:r>
              <a:rPr lang="en-US" b="1" dirty="0"/>
              <a:t>(Integrated Solutions Development Environment)</a:t>
            </a:r>
          </a:p>
          <a:p>
            <a:pPr>
              <a:lnSpc>
                <a:spcPct val="150000"/>
              </a:lnSpc>
            </a:pPr>
            <a:r>
              <a:rPr lang="en-US" dirty="0"/>
              <a:t>Features:</a:t>
            </a:r>
            <a:endParaRPr lang="en-US" b="1" dirty="0"/>
          </a:p>
          <a:p>
            <a:pPr marL="342900" lvl="1" indent="-342900">
              <a:lnSpc>
                <a:spcPct val="150000"/>
              </a:lnSpc>
              <a:buFont typeface="+mj-lt"/>
              <a:buAutoNum type="arabicPeriod"/>
            </a:pPr>
            <a:r>
              <a:rPr lang="en-US" dirty="0"/>
              <a:t>Built on the Eclipse Framework</a:t>
            </a:r>
          </a:p>
          <a:p>
            <a:pPr marL="342900" lvl="1" indent="-342900">
              <a:lnSpc>
                <a:spcPct val="150000"/>
              </a:lnSpc>
              <a:buFont typeface="+mj-lt"/>
              <a:buAutoNum type="arabicPeriod"/>
            </a:pPr>
            <a:r>
              <a:rPr lang="en-US" dirty="0"/>
              <a:t>Compiler/Linker - GNU or IAR</a:t>
            </a:r>
          </a:p>
          <a:p>
            <a:pPr marL="342900" lvl="1" indent="-342900">
              <a:lnSpc>
                <a:spcPct val="150000"/>
              </a:lnSpc>
              <a:buFont typeface="+mj-lt"/>
              <a:buAutoNum type="arabicPeriod"/>
            </a:pPr>
            <a:r>
              <a:rPr lang="en-US" dirty="0"/>
              <a:t>Editor (with syntax highlighting and auto-complete)</a:t>
            </a:r>
          </a:p>
          <a:p>
            <a:pPr marL="342900" lvl="1" indent="-342900">
              <a:lnSpc>
                <a:spcPct val="150000"/>
              </a:lnSpc>
              <a:buFont typeface="+mj-lt"/>
              <a:buAutoNum type="arabicPeriod"/>
            </a:pPr>
            <a:r>
              <a:rPr lang="en-US" dirty="0"/>
              <a:t>Configuration tools (pin, clock, interrupt, ...)</a:t>
            </a:r>
          </a:p>
          <a:p>
            <a:pPr marL="342900" lvl="1" indent="-342900">
              <a:lnSpc>
                <a:spcPct val="150000"/>
              </a:lnSpc>
              <a:buFont typeface="+mj-lt"/>
              <a:buAutoNum type="arabicPeriod"/>
            </a:pPr>
            <a:r>
              <a:rPr lang="en-US" dirty="0"/>
              <a:t>SSP module selector and configurator</a:t>
            </a:r>
          </a:p>
          <a:p>
            <a:pPr marL="342900" lvl="1" indent="-342900">
              <a:lnSpc>
                <a:spcPct val="150000"/>
              </a:lnSpc>
              <a:buFont typeface="+mj-lt"/>
              <a:buAutoNum type="arabicPeriod"/>
            </a:pPr>
            <a:r>
              <a:rPr lang="en-US" dirty="0"/>
              <a:t>RTOS awareness, execution profiler, tracing</a:t>
            </a:r>
          </a:p>
          <a:p>
            <a:pPr marL="342900" lvl="1" indent="-342900">
              <a:lnSpc>
                <a:spcPct val="150000"/>
              </a:lnSpc>
              <a:buFont typeface="+mj-lt"/>
              <a:buAutoNum type="arabicPeriod"/>
            </a:pPr>
            <a:r>
              <a:rPr lang="en-US" dirty="0"/>
              <a:t>JTAG debugger interface (J-Link)</a:t>
            </a:r>
          </a:p>
          <a:p>
            <a:endParaRPr lang="en-US" dirty="0"/>
          </a:p>
        </p:txBody>
      </p:sp>
      <p:pic>
        <p:nvPicPr>
          <p:cNvPr id="6" name="Picture 5">
            <a:extLst>
              <a:ext uri="{FF2B5EF4-FFF2-40B4-BE49-F238E27FC236}">
                <a16:creationId xmlns="" xmlns:a16="http://schemas.microsoft.com/office/drawing/2014/main" id="{3C855DEE-19F6-4D91-82D0-0DDCC1FDBE98}"/>
              </a:ext>
            </a:extLst>
          </p:cNvPr>
          <p:cNvPicPr>
            <a:picLocks noChangeAspect="1"/>
          </p:cNvPicPr>
          <p:nvPr/>
        </p:nvPicPr>
        <p:blipFill>
          <a:blip r:embed="rId3"/>
          <a:stretch>
            <a:fillRect/>
          </a:stretch>
        </p:blipFill>
        <p:spPr>
          <a:xfrm>
            <a:off x="6888090" y="641203"/>
            <a:ext cx="4608626" cy="1877770"/>
          </a:xfrm>
          <a:prstGeom prst="rect">
            <a:avLst/>
          </a:prstGeom>
        </p:spPr>
      </p:pic>
    </p:spTree>
    <p:extLst>
      <p:ext uri="{BB962C8B-B14F-4D97-AF65-F5344CB8AC3E}">
        <p14:creationId xmlns:p14="http://schemas.microsoft.com/office/powerpoint/2010/main" val="3344187191"/>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Activity 4</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3323744" cy="4105226"/>
          </a:xfrm>
        </p:spPr>
        <p:txBody>
          <a:bodyPr/>
          <a:lstStyle/>
          <a:p>
            <a:pPr>
              <a:lnSpc>
                <a:spcPct val="150000"/>
              </a:lnSpc>
            </a:pPr>
            <a:r>
              <a:rPr lang="en-US" dirty="0"/>
              <a:t>Eclipse is a framework upon which many open source development environments are built. </a:t>
            </a:r>
          </a:p>
          <a:p>
            <a:pPr>
              <a:lnSpc>
                <a:spcPct val="150000"/>
              </a:lnSpc>
            </a:pPr>
            <a:r>
              <a:rPr lang="en-US" dirty="0"/>
              <a:t>Some important concepts of eclipse are:</a:t>
            </a:r>
          </a:p>
          <a:p>
            <a:pPr lvl="1">
              <a:lnSpc>
                <a:spcPct val="150000"/>
              </a:lnSpc>
            </a:pPr>
            <a:r>
              <a:rPr lang="en-US" dirty="0"/>
              <a:t>The </a:t>
            </a:r>
            <a:r>
              <a:rPr lang="en-US" b="1" dirty="0"/>
              <a:t>workbench</a:t>
            </a:r>
            <a:r>
              <a:rPr lang="en-US" dirty="0"/>
              <a:t> window (identified by an orange border)</a:t>
            </a:r>
          </a:p>
          <a:p>
            <a:pPr lvl="1">
              <a:lnSpc>
                <a:spcPct val="150000"/>
              </a:lnSpc>
            </a:pPr>
            <a:r>
              <a:rPr lang="en-US" dirty="0"/>
              <a:t>Several </a:t>
            </a:r>
            <a:r>
              <a:rPr lang="en-US" b="1" dirty="0"/>
              <a:t>areas</a:t>
            </a:r>
            <a:r>
              <a:rPr lang="en-US" dirty="0"/>
              <a:t> in the workbench, in this example the areas are identified in red</a:t>
            </a:r>
          </a:p>
          <a:p>
            <a:pPr lvl="1">
              <a:lnSpc>
                <a:spcPct val="150000"/>
              </a:lnSpc>
            </a:pPr>
            <a:r>
              <a:rPr lang="en-US" dirty="0"/>
              <a:t>In each area, several </a:t>
            </a:r>
            <a:r>
              <a:rPr lang="en-US" b="1" dirty="0"/>
              <a:t>parts</a:t>
            </a:r>
            <a:r>
              <a:rPr lang="en-US" dirty="0"/>
              <a:t> can be superimposed, selectable by a </a:t>
            </a:r>
            <a:r>
              <a:rPr lang="en-US" b="1" dirty="0"/>
              <a:t>tab</a:t>
            </a:r>
          </a:p>
          <a:p>
            <a:endParaRPr lang="en-US" dirty="0"/>
          </a:p>
        </p:txBody>
      </p:sp>
      <p:grpSp>
        <p:nvGrpSpPr>
          <p:cNvPr id="5" name="Group 4">
            <a:extLst>
              <a:ext uri="{FF2B5EF4-FFF2-40B4-BE49-F238E27FC236}">
                <a16:creationId xmlns="" xmlns:a16="http://schemas.microsoft.com/office/drawing/2014/main" id="{C535427E-CAFE-4A04-88FE-FCB78C5601A6}"/>
              </a:ext>
            </a:extLst>
          </p:cNvPr>
          <p:cNvGrpSpPr/>
          <p:nvPr/>
        </p:nvGrpSpPr>
        <p:grpSpPr>
          <a:xfrm>
            <a:off x="4021751" y="1325319"/>
            <a:ext cx="7702249" cy="4923143"/>
            <a:chOff x="4343400" y="1356111"/>
            <a:chExt cx="7702249" cy="4923143"/>
          </a:xfrm>
        </p:grpSpPr>
        <p:pic>
          <p:nvPicPr>
            <p:cNvPr id="7" name="Picture 6">
              <a:extLst>
                <a:ext uri="{FF2B5EF4-FFF2-40B4-BE49-F238E27FC236}">
                  <a16:creationId xmlns="" xmlns:a16="http://schemas.microsoft.com/office/drawing/2014/main" id="{398F198E-6E79-43BE-9530-C7CD2D09ECE2}"/>
                </a:ext>
              </a:extLst>
            </p:cNvPr>
            <p:cNvPicPr>
              <a:picLocks noChangeAspect="1"/>
            </p:cNvPicPr>
            <p:nvPr/>
          </p:nvPicPr>
          <p:blipFill>
            <a:blip r:embed="rId3"/>
            <a:stretch>
              <a:fillRect/>
            </a:stretch>
          </p:blipFill>
          <p:spPr>
            <a:xfrm>
              <a:off x="4343400" y="1356111"/>
              <a:ext cx="7702249" cy="4923143"/>
            </a:xfrm>
            <a:prstGeom prst="rect">
              <a:avLst/>
            </a:prstGeom>
            <a:ln w="50800">
              <a:solidFill>
                <a:srgbClr val="FFC000"/>
              </a:solidFill>
            </a:ln>
          </p:spPr>
        </p:pic>
        <p:sp>
          <p:nvSpPr>
            <p:cNvPr id="8" name="Rectangle 7">
              <a:extLst>
                <a:ext uri="{FF2B5EF4-FFF2-40B4-BE49-F238E27FC236}">
                  <a16:creationId xmlns="" xmlns:a16="http://schemas.microsoft.com/office/drawing/2014/main" id="{1C056670-1C99-40F0-8CF2-82F3F2CBB044}"/>
                </a:ext>
              </a:extLst>
            </p:cNvPr>
            <p:cNvSpPr/>
            <p:nvPr/>
          </p:nvSpPr>
          <p:spPr>
            <a:xfrm>
              <a:off x="4343400" y="1800000"/>
              <a:ext cx="1956600" cy="43722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ctangle 8">
              <a:extLst>
                <a:ext uri="{FF2B5EF4-FFF2-40B4-BE49-F238E27FC236}">
                  <a16:creationId xmlns="" xmlns:a16="http://schemas.microsoft.com/office/drawing/2014/main" id="{95653287-DEE3-4089-9551-0FB31D4DE48A}"/>
                </a:ext>
              </a:extLst>
            </p:cNvPr>
            <p:cNvSpPr/>
            <p:nvPr/>
          </p:nvSpPr>
          <p:spPr>
            <a:xfrm>
              <a:off x="6336094" y="1831108"/>
              <a:ext cx="4179505" cy="323132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ctangle 9">
              <a:extLst>
                <a:ext uri="{FF2B5EF4-FFF2-40B4-BE49-F238E27FC236}">
                  <a16:creationId xmlns="" xmlns:a16="http://schemas.microsoft.com/office/drawing/2014/main" id="{6E8A3F6A-6960-4270-BC17-77F0BB9A98D2}"/>
                </a:ext>
              </a:extLst>
            </p:cNvPr>
            <p:cNvSpPr/>
            <p:nvPr/>
          </p:nvSpPr>
          <p:spPr>
            <a:xfrm>
              <a:off x="10551693" y="1831108"/>
              <a:ext cx="1493956" cy="323132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ctangle 10">
              <a:extLst>
                <a:ext uri="{FF2B5EF4-FFF2-40B4-BE49-F238E27FC236}">
                  <a16:creationId xmlns="" xmlns:a16="http://schemas.microsoft.com/office/drawing/2014/main" id="{44F13ED7-E752-408C-A11F-FDCCD12E1676}"/>
                </a:ext>
              </a:extLst>
            </p:cNvPr>
            <p:cNvSpPr/>
            <p:nvPr/>
          </p:nvSpPr>
          <p:spPr>
            <a:xfrm>
              <a:off x="6336094" y="5107481"/>
              <a:ext cx="5709555" cy="106471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223593744"/>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Activity 4</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4475872" cy="5110630"/>
          </a:xfrm>
        </p:spPr>
        <p:txBody>
          <a:bodyPr/>
          <a:lstStyle/>
          <a:p>
            <a:pPr>
              <a:lnSpc>
                <a:spcPct val="150000"/>
              </a:lnSpc>
            </a:pPr>
            <a:r>
              <a:rPr lang="en-US" dirty="0"/>
              <a:t>A part is either an editor or a view.</a:t>
            </a:r>
          </a:p>
          <a:p>
            <a:pPr>
              <a:lnSpc>
                <a:spcPct val="150000"/>
              </a:lnSpc>
            </a:pPr>
            <a:endParaRPr lang="en-US" dirty="0"/>
          </a:p>
          <a:p>
            <a:pPr>
              <a:lnSpc>
                <a:spcPct val="150000"/>
              </a:lnSpc>
            </a:pPr>
            <a:r>
              <a:rPr lang="en-US" dirty="0"/>
              <a:t>An </a:t>
            </a:r>
            <a:r>
              <a:rPr lang="en-US" b="1" dirty="0"/>
              <a:t>editor</a:t>
            </a:r>
            <a:r>
              <a:rPr lang="en-US" dirty="0"/>
              <a:t> area (shown here) may have many open files, selectable by a tab (in red). In this example the file </a:t>
            </a:r>
            <a:r>
              <a:rPr lang="en-US" i="1" dirty="0"/>
              <a:t>startup_S7G2.c</a:t>
            </a:r>
            <a:r>
              <a:rPr lang="en-US" dirty="0"/>
              <a:t> is shown on the editor panel.</a:t>
            </a:r>
          </a:p>
          <a:p>
            <a:pPr>
              <a:lnSpc>
                <a:spcPct val="150000"/>
              </a:lnSpc>
            </a:pPr>
            <a:r>
              <a:rPr lang="en-US" dirty="0"/>
              <a:t>The eclipse editor uses syntax highlighting, hence, comments are in green, types are in magenta, function names in bold, header blocks are in blue, ...</a:t>
            </a:r>
          </a:p>
          <a:p>
            <a:endParaRPr lang="en-US" dirty="0"/>
          </a:p>
        </p:txBody>
      </p:sp>
      <p:pic>
        <p:nvPicPr>
          <p:cNvPr id="12" name="Picture 11">
            <a:extLst>
              <a:ext uri="{FF2B5EF4-FFF2-40B4-BE49-F238E27FC236}">
                <a16:creationId xmlns="" xmlns:a16="http://schemas.microsoft.com/office/drawing/2014/main" id="{488D6D13-98F7-4596-A6D1-438AB60E6982}"/>
              </a:ext>
            </a:extLst>
          </p:cNvPr>
          <p:cNvPicPr>
            <a:picLocks noChangeAspect="1"/>
          </p:cNvPicPr>
          <p:nvPr/>
        </p:nvPicPr>
        <p:blipFill rotWithShape="1">
          <a:blip r:embed="rId3"/>
          <a:srcRect l="25143" t="8889" r="18751" b="25556"/>
          <a:stretch/>
        </p:blipFill>
        <p:spPr>
          <a:xfrm>
            <a:off x="5704199" y="1556792"/>
            <a:ext cx="6019801" cy="4495800"/>
          </a:xfrm>
          <a:prstGeom prst="rect">
            <a:avLst/>
          </a:prstGeom>
        </p:spPr>
      </p:pic>
      <p:sp>
        <p:nvSpPr>
          <p:cNvPr id="13" name="Rectangle 12">
            <a:extLst>
              <a:ext uri="{FF2B5EF4-FFF2-40B4-BE49-F238E27FC236}">
                <a16:creationId xmlns="" xmlns:a16="http://schemas.microsoft.com/office/drawing/2014/main" id="{2D8C3F57-4709-45E1-905A-EFCCA0C1FB7D}"/>
              </a:ext>
            </a:extLst>
          </p:cNvPr>
          <p:cNvSpPr/>
          <p:nvPr/>
        </p:nvSpPr>
        <p:spPr>
          <a:xfrm>
            <a:off x="7328831" y="1556792"/>
            <a:ext cx="990600" cy="2289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48242238"/>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Activity 4</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4979928" cy="4843890"/>
          </a:xfrm>
        </p:spPr>
        <p:txBody>
          <a:bodyPr/>
          <a:lstStyle/>
          <a:p>
            <a:pPr>
              <a:lnSpc>
                <a:spcPct val="150000"/>
              </a:lnSpc>
            </a:pPr>
            <a:r>
              <a:rPr lang="en-US" dirty="0"/>
              <a:t>A </a:t>
            </a:r>
            <a:r>
              <a:rPr lang="en-US" b="1" dirty="0"/>
              <a:t>view</a:t>
            </a:r>
            <a:r>
              <a:rPr lang="en-US" dirty="0"/>
              <a:t> is used mainly to present information.</a:t>
            </a:r>
          </a:p>
          <a:p>
            <a:pPr>
              <a:lnSpc>
                <a:spcPct val="150000"/>
              </a:lnSpc>
            </a:pPr>
            <a:r>
              <a:rPr lang="en-US" dirty="0"/>
              <a:t>The </a:t>
            </a:r>
            <a:r>
              <a:rPr lang="en-US" b="1" dirty="0"/>
              <a:t>project explorer </a:t>
            </a:r>
            <a:r>
              <a:rPr lang="en-US" dirty="0"/>
              <a:t>view presents the files that compose the Blinky project.</a:t>
            </a:r>
          </a:p>
          <a:p>
            <a:pPr>
              <a:lnSpc>
                <a:spcPct val="150000"/>
              </a:lnSpc>
            </a:pPr>
            <a:r>
              <a:rPr lang="en-US" dirty="0"/>
              <a:t>The </a:t>
            </a:r>
            <a:r>
              <a:rPr lang="en-US" b="1" dirty="0"/>
              <a:t>outline</a:t>
            </a:r>
            <a:r>
              <a:rPr lang="en-US" dirty="0"/>
              <a:t> view presents the elements (variable, constants, functions, ...) that compose the file that is open in the currently active editor pane (in this example the startup_S7G2.c file of the previous slide).</a:t>
            </a:r>
          </a:p>
          <a:p>
            <a:pPr>
              <a:lnSpc>
                <a:spcPct val="150000"/>
              </a:lnSpc>
            </a:pPr>
            <a:r>
              <a:rPr lang="en-US" dirty="0"/>
              <a:t>Each view may have its own menu. Accessible by the icon identified in a red box.</a:t>
            </a:r>
          </a:p>
          <a:p>
            <a:pPr>
              <a:lnSpc>
                <a:spcPct val="150000"/>
              </a:lnSpc>
            </a:pPr>
            <a:r>
              <a:rPr lang="en-US" dirty="0"/>
              <a:t>There are hundreds of views available in the submenu of Window | </a:t>
            </a:r>
            <a:r>
              <a:rPr lang="en-US" dirty="0" err="1"/>
              <a:t>ShowView</a:t>
            </a:r>
            <a:r>
              <a:rPr lang="en-US" dirty="0"/>
              <a:t>.</a:t>
            </a:r>
          </a:p>
          <a:p>
            <a:endParaRPr lang="en-US" dirty="0"/>
          </a:p>
        </p:txBody>
      </p:sp>
      <p:pic>
        <p:nvPicPr>
          <p:cNvPr id="6" name="Picture 5">
            <a:extLst>
              <a:ext uri="{FF2B5EF4-FFF2-40B4-BE49-F238E27FC236}">
                <a16:creationId xmlns="" xmlns:a16="http://schemas.microsoft.com/office/drawing/2014/main" id="{F751EA3A-6B4F-445E-9FE8-15B758ECF72E}"/>
              </a:ext>
            </a:extLst>
          </p:cNvPr>
          <p:cNvPicPr>
            <a:picLocks noChangeAspect="1"/>
          </p:cNvPicPr>
          <p:nvPr/>
        </p:nvPicPr>
        <p:blipFill rotWithShape="1">
          <a:blip r:embed="rId3"/>
          <a:srcRect t="10000" r="74857" b="40000"/>
          <a:stretch/>
        </p:blipFill>
        <p:spPr>
          <a:xfrm>
            <a:off x="5806878" y="2221632"/>
            <a:ext cx="2697665" cy="3429000"/>
          </a:xfrm>
          <a:prstGeom prst="rect">
            <a:avLst/>
          </a:prstGeom>
          <a:ln w="19050">
            <a:solidFill>
              <a:schemeClr val="tx1"/>
            </a:solidFill>
          </a:ln>
        </p:spPr>
      </p:pic>
      <p:pic>
        <p:nvPicPr>
          <p:cNvPr id="7" name="Picture 6">
            <a:extLst>
              <a:ext uri="{FF2B5EF4-FFF2-40B4-BE49-F238E27FC236}">
                <a16:creationId xmlns="" xmlns:a16="http://schemas.microsoft.com/office/drawing/2014/main" id="{36202470-3CCC-4CDE-A03B-48FB2C589436}"/>
              </a:ext>
            </a:extLst>
          </p:cNvPr>
          <p:cNvPicPr>
            <a:picLocks noChangeAspect="1"/>
          </p:cNvPicPr>
          <p:nvPr/>
        </p:nvPicPr>
        <p:blipFill rotWithShape="1">
          <a:blip r:embed="rId3"/>
          <a:srcRect l="80963" t="8889" b="36667"/>
          <a:stretch/>
        </p:blipFill>
        <p:spPr>
          <a:xfrm>
            <a:off x="9680637" y="1916832"/>
            <a:ext cx="2042530" cy="3733800"/>
          </a:xfrm>
          <a:prstGeom prst="rect">
            <a:avLst/>
          </a:prstGeom>
          <a:ln w="19050">
            <a:solidFill>
              <a:schemeClr val="tx1"/>
            </a:solidFill>
          </a:ln>
        </p:spPr>
      </p:pic>
    </p:spTree>
    <p:extLst>
      <p:ext uri="{BB962C8B-B14F-4D97-AF65-F5344CB8AC3E}">
        <p14:creationId xmlns:p14="http://schemas.microsoft.com/office/powerpoint/2010/main" val="1777662074"/>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Activity 4</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5051936" cy="4371966"/>
          </a:xfrm>
        </p:spPr>
        <p:txBody>
          <a:bodyPr/>
          <a:lstStyle/>
          <a:p>
            <a:pPr>
              <a:lnSpc>
                <a:spcPct val="150000"/>
              </a:lnSpc>
            </a:pPr>
            <a:r>
              <a:rPr lang="en-US" dirty="0"/>
              <a:t>Parts (editors and views) can be freely rearranged and grouped to fit the user needs.</a:t>
            </a:r>
          </a:p>
          <a:p>
            <a:pPr>
              <a:lnSpc>
                <a:spcPct val="150000"/>
              </a:lnSpc>
            </a:pPr>
            <a:r>
              <a:rPr lang="en-US" dirty="0"/>
              <a:t>A given organization of parts is called a </a:t>
            </a:r>
            <a:r>
              <a:rPr lang="en-US" b="1" dirty="0"/>
              <a:t>perspective</a:t>
            </a:r>
            <a:r>
              <a:rPr lang="en-US" dirty="0"/>
              <a:t>. Some are predefined, but the user can create his own perspectives.</a:t>
            </a:r>
          </a:p>
          <a:p>
            <a:pPr>
              <a:lnSpc>
                <a:spcPct val="150000"/>
              </a:lnSpc>
            </a:pPr>
            <a:r>
              <a:rPr lang="en-US" dirty="0"/>
              <a:t>Perspectives are selected by buttons on the upper right (C/C++ perspective identified in red). Each perspective is conceived to fit a given activity, such as source file editing, synergy platform configuration, debugging, ...</a:t>
            </a:r>
          </a:p>
          <a:p>
            <a:pPr>
              <a:lnSpc>
                <a:spcPct val="150000"/>
              </a:lnSpc>
            </a:pPr>
            <a:r>
              <a:rPr lang="en-US" dirty="0"/>
              <a:t>Choose Window | Perspective | Reset Perspective...</a:t>
            </a:r>
            <a:br>
              <a:rPr lang="en-US" dirty="0"/>
            </a:br>
            <a:r>
              <a:rPr lang="en-US" dirty="0"/>
              <a:t>to restore a perspective back to its default organization.</a:t>
            </a:r>
          </a:p>
          <a:p>
            <a:endParaRPr lang="en-US" dirty="0"/>
          </a:p>
        </p:txBody>
      </p:sp>
      <p:pic>
        <p:nvPicPr>
          <p:cNvPr id="8" name="Picture 7">
            <a:extLst>
              <a:ext uri="{FF2B5EF4-FFF2-40B4-BE49-F238E27FC236}">
                <a16:creationId xmlns="" xmlns:a16="http://schemas.microsoft.com/office/drawing/2014/main" id="{614DBAD7-3A55-4B81-BD52-0CCBBE5E9E65}"/>
              </a:ext>
            </a:extLst>
          </p:cNvPr>
          <p:cNvPicPr>
            <a:picLocks noChangeAspect="1"/>
          </p:cNvPicPr>
          <p:nvPr/>
        </p:nvPicPr>
        <p:blipFill rotWithShape="1">
          <a:blip r:embed="rId3"/>
          <a:srcRect l="24073"/>
          <a:stretch/>
        </p:blipFill>
        <p:spPr>
          <a:xfrm>
            <a:off x="5715767" y="1081974"/>
            <a:ext cx="6008233" cy="5058000"/>
          </a:xfrm>
          <a:prstGeom prst="rect">
            <a:avLst/>
          </a:prstGeom>
        </p:spPr>
      </p:pic>
    </p:spTree>
    <p:extLst>
      <p:ext uri="{BB962C8B-B14F-4D97-AF65-F5344CB8AC3E}">
        <p14:creationId xmlns:p14="http://schemas.microsoft.com/office/powerpoint/2010/main" val="1420132879"/>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Activity 4</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4023832" cy="5069593"/>
          </a:xfrm>
        </p:spPr>
        <p:txBody>
          <a:bodyPr/>
          <a:lstStyle/>
          <a:p>
            <a:pPr>
              <a:lnSpc>
                <a:spcPct val="100000"/>
              </a:lnSpc>
            </a:pPr>
            <a:r>
              <a:rPr lang="en-US" dirty="0"/>
              <a:t>A </a:t>
            </a:r>
            <a:r>
              <a:rPr lang="en-US" b="1" dirty="0"/>
              <a:t>project</a:t>
            </a:r>
            <a:r>
              <a:rPr lang="en-US" dirty="0"/>
              <a:t> consists of a set of inputs files (source files and configuration files) as well as the output files generated during the compile/link process.</a:t>
            </a:r>
          </a:p>
          <a:p>
            <a:pPr>
              <a:lnSpc>
                <a:spcPct val="100000"/>
              </a:lnSpc>
            </a:pPr>
            <a:r>
              <a:rPr lang="en-US" dirty="0"/>
              <a:t>A project is presented in the </a:t>
            </a:r>
            <a:r>
              <a:rPr lang="en-US" b="1" dirty="0"/>
              <a:t>Project Explorer </a:t>
            </a:r>
            <a:r>
              <a:rPr lang="en-US" dirty="0"/>
              <a:t>window in the form of a tree with files and folders. </a:t>
            </a:r>
          </a:p>
          <a:p>
            <a:pPr>
              <a:lnSpc>
                <a:spcPct val="100000"/>
              </a:lnSpc>
            </a:pPr>
            <a:r>
              <a:rPr lang="en-US" dirty="0"/>
              <a:t>The user can create folders to better organize the files of a project</a:t>
            </a:r>
          </a:p>
          <a:p>
            <a:pPr>
              <a:lnSpc>
                <a:spcPct val="100000"/>
              </a:lnSpc>
            </a:pPr>
            <a:r>
              <a:rPr lang="en-US" dirty="0"/>
              <a:t>A project generates a </a:t>
            </a:r>
            <a:r>
              <a:rPr lang="en-US" b="1" dirty="0"/>
              <a:t>single binary executable</a:t>
            </a:r>
            <a:r>
              <a:rPr lang="en-US" dirty="0"/>
              <a:t> or a </a:t>
            </a:r>
            <a:r>
              <a:rPr lang="en-US" b="1" dirty="0"/>
              <a:t>library</a:t>
            </a:r>
            <a:r>
              <a:rPr lang="en-US" dirty="0"/>
              <a:t>.</a:t>
            </a:r>
          </a:p>
          <a:p>
            <a:pPr>
              <a:lnSpc>
                <a:spcPct val="100000"/>
              </a:lnSpc>
            </a:pPr>
            <a:r>
              <a:rPr lang="en-US" dirty="0"/>
              <a:t>Several configurations of a project may  be stored for easy access. Such as: a configuration that generates debug info vs one that does not.</a:t>
            </a:r>
          </a:p>
          <a:p>
            <a:pPr>
              <a:lnSpc>
                <a:spcPct val="100000"/>
              </a:lnSpc>
            </a:pPr>
            <a:r>
              <a:rPr lang="en-US" dirty="0"/>
              <a:t>Here shown is the </a:t>
            </a:r>
            <a:r>
              <a:rPr lang="en-US" b="1" dirty="0"/>
              <a:t>Blinky</a:t>
            </a:r>
            <a:r>
              <a:rPr lang="en-US" dirty="0"/>
              <a:t> project in its Debug configuration.</a:t>
            </a:r>
          </a:p>
          <a:p>
            <a:endParaRPr lang="en-US" dirty="0"/>
          </a:p>
        </p:txBody>
      </p:sp>
      <p:pic>
        <p:nvPicPr>
          <p:cNvPr id="5" name="Picture 4">
            <a:extLst>
              <a:ext uri="{FF2B5EF4-FFF2-40B4-BE49-F238E27FC236}">
                <a16:creationId xmlns="" xmlns:a16="http://schemas.microsoft.com/office/drawing/2014/main" id="{F2BA8630-2D02-4622-B18D-2F06C4C79455}"/>
              </a:ext>
            </a:extLst>
          </p:cNvPr>
          <p:cNvPicPr>
            <a:picLocks noChangeAspect="1"/>
          </p:cNvPicPr>
          <p:nvPr/>
        </p:nvPicPr>
        <p:blipFill>
          <a:blip r:embed="rId3"/>
          <a:stretch>
            <a:fillRect/>
          </a:stretch>
        </p:blipFill>
        <p:spPr>
          <a:xfrm>
            <a:off x="4943872" y="1424991"/>
            <a:ext cx="7081785" cy="4248108"/>
          </a:xfrm>
          <a:prstGeom prst="rect">
            <a:avLst/>
          </a:prstGeom>
          <a:ln w="50800">
            <a:noFill/>
          </a:ln>
        </p:spPr>
      </p:pic>
      <p:sp>
        <p:nvSpPr>
          <p:cNvPr id="6" name="Rectangle 5">
            <a:extLst>
              <a:ext uri="{FF2B5EF4-FFF2-40B4-BE49-F238E27FC236}">
                <a16:creationId xmlns="" xmlns:a16="http://schemas.microsoft.com/office/drawing/2014/main" id="{8A5D1F98-D9F2-4803-84DC-90BC61D68C82}"/>
              </a:ext>
            </a:extLst>
          </p:cNvPr>
          <p:cNvSpPr/>
          <p:nvPr/>
        </p:nvSpPr>
        <p:spPr>
          <a:xfrm>
            <a:off x="4943872" y="1808017"/>
            <a:ext cx="1798984" cy="377270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Arrow: Down 6">
            <a:extLst>
              <a:ext uri="{FF2B5EF4-FFF2-40B4-BE49-F238E27FC236}">
                <a16:creationId xmlns="" xmlns:a16="http://schemas.microsoft.com/office/drawing/2014/main" id="{EF4401A0-DB12-4743-B574-F0E5FDD115D7}"/>
              </a:ext>
            </a:extLst>
          </p:cNvPr>
          <p:cNvSpPr/>
          <p:nvPr/>
        </p:nvSpPr>
        <p:spPr>
          <a:xfrm>
            <a:off x="5482744" y="640161"/>
            <a:ext cx="195317" cy="1308481"/>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Picture 8">
            <a:extLst>
              <a:ext uri="{FF2B5EF4-FFF2-40B4-BE49-F238E27FC236}">
                <a16:creationId xmlns="" xmlns:a16="http://schemas.microsoft.com/office/drawing/2014/main" id="{BFBC9B91-C050-499A-A2AB-2C77C3CD4123}"/>
              </a:ext>
            </a:extLst>
          </p:cNvPr>
          <p:cNvPicPr>
            <a:picLocks noChangeAspect="1"/>
          </p:cNvPicPr>
          <p:nvPr/>
        </p:nvPicPr>
        <p:blipFill>
          <a:blip r:embed="rId4"/>
          <a:stretch>
            <a:fillRect/>
          </a:stretch>
        </p:blipFill>
        <p:spPr>
          <a:xfrm>
            <a:off x="4491832" y="424413"/>
            <a:ext cx="2372459" cy="431496"/>
          </a:xfrm>
          <a:prstGeom prst="rect">
            <a:avLst/>
          </a:prstGeom>
        </p:spPr>
      </p:pic>
    </p:spTree>
    <p:extLst>
      <p:ext uri="{BB962C8B-B14F-4D97-AF65-F5344CB8AC3E}">
        <p14:creationId xmlns:p14="http://schemas.microsoft.com/office/powerpoint/2010/main" val="531884113"/>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Activity 4</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6420088" cy="4626722"/>
          </a:xfrm>
        </p:spPr>
        <p:txBody>
          <a:bodyPr/>
          <a:lstStyle/>
          <a:p>
            <a:pPr>
              <a:lnSpc>
                <a:spcPct val="150000"/>
              </a:lnSpc>
            </a:pPr>
            <a:r>
              <a:rPr lang="en-US" dirty="0"/>
              <a:t>A </a:t>
            </a:r>
            <a:r>
              <a:rPr lang="en-US" b="1" dirty="0"/>
              <a:t>workspace</a:t>
            </a:r>
            <a:r>
              <a:rPr lang="en-US" dirty="0"/>
              <a:t> is a set of projects.</a:t>
            </a:r>
          </a:p>
          <a:p>
            <a:pPr>
              <a:lnSpc>
                <a:spcPct val="150000"/>
              </a:lnSpc>
            </a:pPr>
            <a:r>
              <a:rPr lang="en-US" dirty="0"/>
              <a:t>Typically, projects in the same workspace share common features such as libraries and hardware platforms.</a:t>
            </a:r>
          </a:p>
          <a:p>
            <a:pPr>
              <a:lnSpc>
                <a:spcPct val="150000"/>
              </a:lnSpc>
            </a:pPr>
            <a:r>
              <a:rPr lang="en-US" dirty="0"/>
              <a:t>For instance, you can create a single workspace for all projects of this Embedded Systems course, since they all will be running on the SK-S7G2 board and may share libraries.</a:t>
            </a:r>
          </a:p>
          <a:p>
            <a:pPr>
              <a:lnSpc>
                <a:spcPct val="150000"/>
              </a:lnSpc>
            </a:pPr>
            <a:r>
              <a:rPr lang="en-US" dirty="0"/>
              <a:t>On the file system a workspace corresponds to a folder and each of its projects is a folder therein. </a:t>
            </a:r>
          </a:p>
          <a:p>
            <a:pPr>
              <a:lnSpc>
                <a:spcPct val="150000"/>
              </a:lnSpc>
            </a:pPr>
            <a:r>
              <a:rPr lang="en-US" dirty="0"/>
              <a:t/>
            </a:r>
            <a:br>
              <a:rPr lang="en-US" dirty="0"/>
            </a:br>
            <a:r>
              <a:rPr lang="en-US" dirty="0"/>
              <a:t>(figure shows two projects in the same workspace)</a:t>
            </a:r>
          </a:p>
          <a:p>
            <a:endParaRPr lang="en-US" dirty="0"/>
          </a:p>
        </p:txBody>
      </p:sp>
      <p:pic>
        <p:nvPicPr>
          <p:cNvPr id="5" name="Picture 4">
            <a:extLst>
              <a:ext uri="{FF2B5EF4-FFF2-40B4-BE49-F238E27FC236}">
                <a16:creationId xmlns="" xmlns:a16="http://schemas.microsoft.com/office/drawing/2014/main" id="{400178BC-F261-41A8-B30E-6269D64CED07}"/>
              </a:ext>
            </a:extLst>
          </p:cNvPr>
          <p:cNvPicPr>
            <a:picLocks noChangeAspect="1"/>
          </p:cNvPicPr>
          <p:nvPr/>
        </p:nvPicPr>
        <p:blipFill>
          <a:blip r:embed="rId3"/>
          <a:stretch>
            <a:fillRect/>
          </a:stretch>
        </p:blipFill>
        <p:spPr>
          <a:xfrm>
            <a:off x="8184232" y="1070879"/>
            <a:ext cx="2979600" cy="4980834"/>
          </a:xfrm>
          <a:prstGeom prst="rect">
            <a:avLst/>
          </a:prstGeom>
        </p:spPr>
      </p:pic>
      <p:sp>
        <p:nvSpPr>
          <p:cNvPr id="6" name="Arrow: Down 5">
            <a:extLst>
              <a:ext uri="{FF2B5EF4-FFF2-40B4-BE49-F238E27FC236}">
                <a16:creationId xmlns="" xmlns:a16="http://schemas.microsoft.com/office/drawing/2014/main" id="{8230F1D6-14D6-47F7-B7EB-70A92785308A}"/>
              </a:ext>
            </a:extLst>
          </p:cNvPr>
          <p:cNvSpPr/>
          <p:nvPr/>
        </p:nvSpPr>
        <p:spPr>
          <a:xfrm rot="5400000">
            <a:off x="10537218" y="632077"/>
            <a:ext cx="212430" cy="1516402"/>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Arrow: Down 6">
            <a:extLst>
              <a:ext uri="{FF2B5EF4-FFF2-40B4-BE49-F238E27FC236}">
                <a16:creationId xmlns="" xmlns:a16="http://schemas.microsoft.com/office/drawing/2014/main" id="{A0403BAD-E637-45D3-B74A-4BE41166C668}"/>
              </a:ext>
            </a:extLst>
          </p:cNvPr>
          <p:cNvSpPr/>
          <p:nvPr/>
        </p:nvSpPr>
        <p:spPr>
          <a:xfrm rot="5400000">
            <a:off x="10537218" y="3543093"/>
            <a:ext cx="212430" cy="1516402"/>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91834850"/>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Activity 4</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3035712" cy="1581459"/>
          </a:xfrm>
        </p:spPr>
        <p:txBody>
          <a:bodyPr/>
          <a:lstStyle/>
          <a:p>
            <a:pPr>
              <a:lnSpc>
                <a:spcPct val="150000"/>
              </a:lnSpc>
            </a:pPr>
            <a:r>
              <a:rPr lang="en-US" dirty="0"/>
              <a:t>The </a:t>
            </a:r>
            <a:r>
              <a:rPr lang="en-US" b="1" dirty="0"/>
              <a:t>Synergy Configuration </a:t>
            </a:r>
            <a:r>
              <a:rPr lang="en-US" dirty="0"/>
              <a:t>perspective.</a:t>
            </a:r>
          </a:p>
          <a:p>
            <a:pPr>
              <a:lnSpc>
                <a:spcPct val="150000"/>
              </a:lnSpc>
            </a:pPr>
            <a:r>
              <a:rPr lang="en-US" dirty="0"/>
              <a:t>Select this perspective when using the </a:t>
            </a:r>
            <a:r>
              <a:rPr lang="en-US" b="1" dirty="0"/>
              <a:t>Synergy Configuration Tool </a:t>
            </a:r>
            <a:r>
              <a:rPr lang="en-US" dirty="0"/>
              <a:t>to configure the SSP, define pin functions, create threads, ...</a:t>
            </a:r>
          </a:p>
          <a:p>
            <a:endParaRPr lang="en-US" dirty="0"/>
          </a:p>
        </p:txBody>
      </p:sp>
      <p:pic>
        <p:nvPicPr>
          <p:cNvPr id="8" name="Picture 7">
            <a:extLst>
              <a:ext uri="{FF2B5EF4-FFF2-40B4-BE49-F238E27FC236}">
                <a16:creationId xmlns="" xmlns:a16="http://schemas.microsoft.com/office/drawing/2014/main" id="{3F0DF5FA-B884-47EB-9AF0-7B769E78E1DB}"/>
              </a:ext>
            </a:extLst>
          </p:cNvPr>
          <p:cNvPicPr>
            <a:picLocks noChangeAspect="1"/>
          </p:cNvPicPr>
          <p:nvPr/>
        </p:nvPicPr>
        <p:blipFill rotWithShape="1">
          <a:blip r:embed="rId3"/>
          <a:srcRect l="15345"/>
          <a:stretch/>
        </p:blipFill>
        <p:spPr>
          <a:xfrm>
            <a:off x="3901259" y="831137"/>
            <a:ext cx="7880145" cy="5427611"/>
          </a:xfrm>
          <a:prstGeom prst="rect">
            <a:avLst/>
          </a:prstGeom>
        </p:spPr>
      </p:pic>
    </p:spTree>
    <p:extLst>
      <p:ext uri="{BB962C8B-B14F-4D97-AF65-F5344CB8AC3E}">
        <p14:creationId xmlns:p14="http://schemas.microsoft.com/office/powerpoint/2010/main" val="2475248617"/>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Activity 4</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3035712" cy="4222181"/>
          </a:xfrm>
        </p:spPr>
        <p:txBody>
          <a:bodyPr/>
          <a:lstStyle/>
          <a:p>
            <a:pPr>
              <a:lnSpc>
                <a:spcPct val="150000"/>
              </a:lnSpc>
            </a:pPr>
            <a:r>
              <a:rPr lang="en-US" b="1" dirty="0"/>
              <a:t>SSP Configuration Tool</a:t>
            </a:r>
            <a:br>
              <a:rPr lang="en-US" b="1" dirty="0"/>
            </a:br>
            <a:r>
              <a:rPr lang="en-US" b="1" dirty="0"/>
              <a:t>(Synergy Configuration)</a:t>
            </a:r>
          </a:p>
          <a:p>
            <a:pPr>
              <a:lnSpc>
                <a:spcPct val="150000"/>
              </a:lnSpc>
            </a:pPr>
            <a:endParaRPr lang="en-US" dirty="0"/>
          </a:p>
          <a:p>
            <a:pPr>
              <a:lnSpc>
                <a:spcPct val="150000"/>
              </a:lnSpc>
            </a:pPr>
            <a:r>
              <a:rPr lang="en-US" dirty="0"/>
              <a:t>The user selects the desired configuration of a module of the SSP (in this example the </a:t>
            </a:r>
            <a:r>
              <a:rPr lang="en-US" b="1" dirty="0"/>
              <a:t>clock</a:t>
            </a:r>
            <a:r>
              <a:rPr lang="en-US" dirty="0"/>
              <a:t>) using a graphical tool.</a:t>
            </a:r>
            <a:br>
              <a:rPr lang="en-US" dirty="0"/>
            </a:br>
            <a:r>
              <a:rPr lang="en-US" dirty="0"/>
              <a:t/>
            </a:r>
            <a:br>
              <a:rPr lang="en-US" dirty="0"/>
            </a:br>
            <a:r>
              <a:rPr lang="en-US" dirty="0"/>
              <a:t>Generate Project Content will</a:t>
            </a:r>
            <a:br>
              <a:rPr lang="en-US" dirty="0"/>
            </a:br>
            <a:r>
              <a:rPr lang="en-US" dirty="0"/>
              <a:t>produce the corresponding C code.</a:t>
            </a:r>
          </a:p>
        </p:txBody>
      </p:sp>
      <p:sp>
        <p:nvSpPr>
          <p:cNvPr id="5" name="TextBox 4">
            <a:extLst>
              <a:ext uri="{FF2B5EF4-FFF2-40B4-BE49-F238E27FC236}">
                <a16:creationId xmlns="" xmlns:a16="http://schemas.microsoft.com/office/drawing/2014/main" id="{7F01EA5C-10B6-4E34-9850-E1E8D884B720}"/>
              </a:ext>
            </a:extLst>
          </p:cNvPr>
          <p:cNvSpPr txBox="1"/>
          <p:nvPr/>
        </p:nvSpPr>
        <p:spPr>
          <a:xfrm>
            <a:off x="8621138" y="5940685"/>
            <a:ext cx="3098220" cy="307777"/>
          </a:xfrm>
          <a:prstGeom prst="rect">
            <a:avLst/>
          </a:prstGeom>
          <a:noFill/>
        </p:spPr>
        <p:txBody>
          <a:bodyPr wrap="none" rtlCol="0">
            <a:spAutoFit/>
          </a:bodyPr>
          <a:lstStyle/>
          <a:p>
            <a:r>
              <a:rPr lang="en-US" sz="1400" dirty="0"/>
              <a:t>source: Renesas Synergy </a:t>
            </a:r>
            <a:r>
              <a:rPr lang="en-US" sz="1400" dirty="0" err="1"/>
              <a:t>ISDE</a:t>
            </a:r>
            <a:r>
              <a:rPr lang="en-US" sz="1400" dirty="0"/>
              <a:t> Tour</a:t>
            </a:r>
            <a:endParaRPr lang="pt-BR" sz="1400" dirty="0"/>
          </a:p>
        </p:txBody>
      </p:sp>
      <p:grpSp>
        <p:nvGrpSpPr>
          <p:cNvPr id="6" name="Group 5">
            <a:extLst>
              <a:ext uri="{FF2B5EF4-FFF2-40B4-BE49-F238E27FC236}">
                <a16:creationId xmlns="" xmlns:a16="http://schemas.microsoft.com/office/drawing/2014/main" id="{E65832ED-DCD6-4252-8CE7-4736B3DA3343}"/>
              </a:ext>
            </a:extLst>
          </p:cNvPr>
          <p:cNvGrpSpPr/>
          <p:nvPr/>
        </p:nvGrpSpPr>
        <p:grpSpPr>
          <a:xfrm>
            <a:off x="4355540" y="1741630"/>
            <a:ext cx="7363818" cy="3909773"/>
            <a:chOff x="4419600" y="1752600"/>
            <a:chExt cx="7772400" cy="4001997"/>
          </a:xfrm>
        </p:grpSpPr>
        <p:pic>
          <p:nvPicPr>
            <p:cNvPr id="7" name="Picture 6">
              <a:extLst>
                <a:ext uri="{FF2B5EF4-FFF2-40B4-BE49-F238E27FC236}">
                  <a16:creationId xmlns="" xmlns:a16="http://schemas.microsoft.com/office/drawing/2014/main" id="{B6D47F3D-415C-4EB2-B984-CE70357B185B}"/>
                </a:ext>
              </a:extLst>
            </p:cNvPr>
            <p:cNvPicPr/>
            <p:nvPr/>
          </p:nvPicPr>
          <p:blipFill rotWithShape="1">
            <a:blip r:embed="rId3"/>
            <a:srcRect l="3640" t="5437" b="8997"/>
            <a:stretch/>
          </p:blipFill>
          <p:spPr>
            <a:xfrm>
              <a:off x="4419600" y="1752600"/>
              <a:ext cx="7772400" cy="4001997"/>
            </a:xfrm>
            <a:prstGeom prst="rect">
              <a:avLst/>
            </a:prstGeom>
          </p:spPr>
        </p:pic>
        <p:sp>
          <p:nvSpPr>
            <p:cNvPr id="9" name="Arrow: Down 8">
              <a:extLst>
                <a:ext uri="{FF2B5EF4-FFF2-40B4-BE49-F238E27FC236}">
                  <a16:creationId xmlns="" xmlns:a16="http://schemas.microsoft.com/office/drawing/2014/main" id="{DF33CD48-5491-4B9C-AF8B-376C954263B7}"/>
                </a:ext>
              </a:extLst>
            </p:cNvPr>
            <p:cNvSpPr/>
            <p:nvPr/>
          </p:nvSpPr>
          <p:spPr>
            <a:xfrm>
              <a:off x="9458415" y="1981200"/>
              <a:ext cx="243981" cy="45442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6572561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Pipelining</a:t>
            </a:r>
            <a:endParaRPr kumimoji="1" lang="en-US" dirty="0"/>
          </a:p>
        </p:txBody>
      </p:sp>
      <p:sp>
        <p:nvSpPr>
          <p:cNvPr id="4" name="コンテンツ プレースホルダー 3"/>
          <p:cNvSpPr>
            <a:spLocks noGrp="1"/>
          </p:cNvSpPr>
          <p:nvPr>
            <p:ph idx="1"/>
          </p:nvPr>
        </p:nvSpPr>
        <p:spPr>
          <a:xfrm>
            <a:off x="468000" y="1424991"/>
            <a:ext cx="11100608" cy="3081356"/>
          </a:xfrm>
        </p:spPr>
        <p:txBody>
          <a:bodyPr/>
          <a:lstStyle/>
          <a:p>
            <a:r>
              <a:rPr lang="en-US" dirty="0"/>
              <a:t>Requirements for the implementation of a Pipeline in a processor:</a:t>
            </a:r>
          </a:p>
          <a:p>
            <a:pPr lvl="1">
              <a:lnSpc>
                <a:spcPct val="150000"/>
              </a:lnSpc>
            </a:pPr>
            <a:r>
              <a:rPr lang="en-US" dirty="0"/>
              <a:t>The instruction set must be designed so that all instructions have the same execution steps</a:t>
            </a:r>
          </a:p>
          <a:p>
            <a:pPr lvl="1">
              <a:lnSpc>
                <a:spcPct val="150000"/>
              </a:lnSpc>
            </a:pPr>
            <a:r>
              <a:rPr lang="en-US" dirty="0"/>
              <a:t>Instructions must be regular with respect to:</a:t>
            </a:r>
          </a:p>
          <a:p>
            <a:pPr lvl="2">
              <a:lnSpc>
                <a:spcPct val="150000"/>
              </a:lnSpc>
            </a:pPr>
            <a:r>
              <a:rPr lang="en-US" dirty="0"/>
              <a:t>Size</a:t>
            </a:r>
          </a:p>
          <a:p>
            <a:pPr lvl="2">
              <a:lnSpc>
                <a:spcPct val="150000"/>
              </a:lnSpc>
            </a:pPr>
            <a:r>
              <a:rPr lang="en-US" dirty="0"/>
              <a:t>Addressing modes</a:t>
            </a:r>
          </a:p>
          <a:p>
            <a:pPr lvl="2">
              <a:lnSpc>
                <a:spcPct val="150000"/>
              </a:lnSpc>
            </a:pPr>
            <a:r>
              <a:rPr lang="en-US" dirty="0"/>
              <a:t>Decoding</a:t>
            </a:r>
          </a:p>
          <a:p>
            <a:pPr lvl="2">
              <a:lnSpc>
                <a:spcPct val="150000"/>
              </a:lnSpc>
            </a:pPr>
            <a:r>
              <a:rPr lang="en-US" dirty="0"/>
              <a:t>Operands</a:t>
            </a:r>
          </a:p>
        </p:txBody>
      </p:sp>
    </p:spTree>
    <p:extLst>
      <p:ext uri="{BB962C8B-B14F-4D97-AF65-F5344CB8AC3E}">
        <p14:creationId xmlns:p14="http://schemas.microsoft.com/office/powerpoint/2010/main" val="3062042229"/>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Activity 4</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4259848" cy="3216778"/>
          </a:xfrm>
        </p:spPr>
        <p:txBody>
          <a:bodyPr/>
          <a:lstStyle/>
          <a:p>
            <a:pPr>
              <a:lnSpc>
                <a:spcPct val="150000"/>
              </a:lnSpc>
            </a:pPr>
            <a:r>
              <a:rPr lang="en-US" b="1" dirty="0"/>
              <a:t>Another example of the usage of the</a:t>
            </a:r>
            <a:br>
              <a:rPr lang="en-US" b="1" dirty="0"/>
            </a:br>
            <a:r>
              <a:rPr lang="en-US" b="1" dirty="0"/>
              <a:t>Synergy Configuration Tool</a:t>
            </a:r>
          </a:p>
          <a:p>
            <a:pPr>
              <a:lnSpc>
                <a:spcPct val="150000"/>
              </a:lnSpc>
            </a:pPr>
            <a:r>
              <a:rPr lang="en-US" dirty="0"/>
              <a:t>The graphical tool is used to define the</a:t>
            </a:r>
            <a:br>
              <a:rPr lang="en-US" dirty="0"/>
            </a:br>
            <a:r>
              <a:rPr lang="en-US" dirty="0"/>
              <a:t>function of each pin.</a:t>
            </a:r>
          </a:p>
          <a:p>
            <a:pPr>
              <a:lnSpc>
                <a:spcPct val="150000"/>
              </a:lnSpc>
            </a:pPr>
            <a:r>
              <a:rPr lang="en-US" dirty="0"/>
              <a:t>Configuration errors (e.g. pin conflicts) are identified and can be corrected.</a:t>
            </a:r>
          </a:p>
          <a:p>
            <a:pPr>
              <a:lnSpc>
                <a:spcPct val="150000"/>
              </a:lnSpc>
            </a:pPr>
            <a:r>
              <a:rPr lang="en-US" dirty="0"/>
              <a:t>Again, Generate Project Content will generate the corresponding C code.</a:t>
            </a:r>
          </a:p>
        </p:txBody>
      </p:sp>
      <p:sp>
        <p:nvSpPr>
          <p:cNvPr id="5" name="TextBox 4">
            <a:extLst>
              <a:ext uri="{FF2B5EF4-FFF2-40B4-BE49-F238E27FC236}">
                <a16:creationId xmlns="" xmlns:a16="http://schemas.microsoft.com/office/drawing/2014/main" id="{7F01EA5C-10B6-4E34-9850-E1E8D884B720}"/>
              </a:ext>
            </a:extLst>
          </p:cNvPr>
          <p:cNvSpPr txBox="1"/>
          <p:nvPr/>
        </p:nvSpPr>
        <p:spPr>
          <a:xfrm>
            <a:off x="8621138" y="5940685"/>
            <a:ext cx="3098220" cy="307777"/>
          </a:xfrm>
          <a:prstGeom prst="rect">
            <a:avLst/>
          </a:prstGeom>
          <a:noFill/>
        </p:spPr>
        <p:txBody>
          <a:bodyPr wrap="none" rtlCol="0">
            <a:spAutoFit/>
          </a:bodyPr>
          <a:lstStyle/>
          <a:p>
            <a:r>
              <a:rPr lang="en-US" sz="1400" dirty="0"/>
              <a:t>source: Renesas Synergy </a:t>
            </a:r>
            <a:r>
              <a:rPr lang="en-US" sz="1400" dirty="0" err="1"/>
              <a:t>ISDE</a:t>
            </a:r>
            <a:r>
              <a:rPr lang="en-US" sz="1400" dirty="0"/>
              <a:t> Tour</a:t>
            </a:r>
            <a:endParaRPr lang="pt-BR" sz="1400" dirty="0"/>
          </a:p>
        </p:txBody>
      </p:sp>
      <p:pic>
        <p:nvPicPr>
          <p:cNvPr id="8" name="Picture 7">
            <a:extLst>
              <a:ext uri="{FF2B5EF4-FFF2-40B4-BE49-F238E27FC236}">
                <a16:creationId xmlns="" xmlns:a16="http://schemas.microsoft.com/office/drawing/2014/main" id="{D0D1B1E4-67D2-42EC-922A-45148B224990}"/>
              </a:ext>
            </a:extLst>
          </p:cNvPr>
          <p:cNvPicPr>
            <a:picLocks noChangeAspect="1"/>
          </p:cNvPicPr>
          <p:nvPr/>
        </p:nvPicPr>
        <p:blipFill>
          <a:blip r:embed="rId3"/>
          <a:stretch>
            <a:fillRect/>
          </a:stretch>
        </p:blipFill>
        <p:spPr>
          <a:xfrm>
            <a:off x="5082442" y="2861539"/>
            <a:ext cx="6840760" cy="3090200"/>
          </a:xfrm>
          <a:prstGeom prst="rect">
            <a:avLst/>
          </a:prstGeom>
        </p:spPr>
      </p:pic>
      <p:pic>
        <p:nvPicPr>
          <p:cNvPr id="10" name="Picture 9">
            <a:extLst>
              <a:ext uri="{FF2B5EF4-FFF2-40B4-BE49-F238E27FC236}">
                <a16:creationId xmlns="" xmlns:a16="http://schemas.microsoft.com/office/drawing/2014/main" id="{DB6D938A-26D8-47E1-AFA2-C6BBD1AA1A5F}"/>
              </a:ext>
            </a:extLst>
          </p:cNvPr>
          <p:cNvPicPr>
            <a:picLocks noChangeAspect="1"/>
          </p:cNvPicPr>
          <p:nvPr/>
        </p:nvPicPr>
        <p:blipFill>
          <a:blip r:embed="rId4"/>
          <a:stretch>
            <a:fillRect/>
          </a:stretch>
        </p:blipFill>
        <p:spPr>
          <a:xfrm>
            <a:off x="5234841" y="21371"/>
            <a:ext cx="6772594" cy="2807240"/>
          </a:xfrm>
          <a:prstGeom prst="rect">
            <a:avLst/>
          </a:prstGeom>
        </p:spPr>
      </p:pic>
    </p:spTree>
    <p:extLst>
      <p:ext uri="{BB962C8B-B14F-4D97-AF65-F5344CB8AC3E}">
        <p14:creationId xmlns:p14="http://schemas.microsoft.com/office/powerpoint/2010/main" val="3116069615"/>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Activity 4</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2675672" cy="2458815"/>
          </a:xfrm>
        </p:spPr>
        <p:txBody>
          <a:bodyPr/>
          <a:lstStyle/>
          <a:p>
            <a:pPr>
              <a:lnSpc>
                <a:spcPct val="150000"/>
              </a:lnSpc>
            </a:pPr>
            <a:r>
              <a:rPr lang="en-US" dirty="0"/>
              <a:t>Use the Synergy Configuration tool to chose HAL modules, to create threads and configure </a:t>
            </a:r>
            <a:br>
              <a:rPr lang="en-US" dirty="0"/>
            </a:br>
            <a:r>
              <a:rPr lang="en-US" dirty="0"/>
              <a:t>them.</a:t>
            </a:r>
            <a:br>
              <a:rPr lang="en-US" dirty="0"/>
            </a:br>
            <a:r>
              <a:rPr lang="en-US" dirty="0"/>
              <a:t/>
            </a:r>
            <a:br>
              <a:rPr lang="en-US" dirty="0"/>
            </a:br>
            <a:r>
              <a:rPr lang="en-US" dirty="0"/>
              <a:t>HAL = </a:t>
            </a:r>
            <a:br>
              <a:rPr lang="en-US" dirty="0"/>
            </a:br>
            <a:r>
              <a:rPr lang="en-US" dirty="0"/>
              <a:t>Hardware Abstraction Layer</a:t>
            </a:r>
            <a:br>
              <a:rPr lang="en-US" dirty="0"/>
            </a:br>
            <a:r>
              <a:rPr lang="en-US" sz="1200" dirty="0"/>
              <a:t>see Embedded Systems Architecture starting on slide </a:t>
            </a:r>
            <a:r>
              <a:rPr lang="en-US" sz="1200" dirty="0">
                <a:hlinkClick r:id="rId3" action="ppaction://hlinksldjump" tooltip="Embedded systems architecture - Generic model"/>
              </a:rPr>
              <a:t>arch</a:t>
            </a:r>
            <a:endParaRPr lang="en-US" dirty="0"/>
          </a:p>
        </p:txBody>
      </p:sp>
      <p:sp>
        <p:nvSpPr>
          <p:cNvPr id="5" name="TextBox 4">
            <a:extLst>
              <a:ext uri="{FF2B5EF4-FFF2-40B4-BE49-F238E27FC236}">
                <a16:creationId xmlns="" xmlns:a16="http://schemas.microsoft.com/office/drawing/2014/main" id="{7F01EA5C-10B6-4E34-9850-E1E8D884B720}"/>
              </a:ext>
            </a:extLst>
          </p:cNvPr>
          <p:cNvSpPr txBox="1"/>
          <p:nvPr/>
        </p:nvSpPr>
        <p:spPr>
          <a:xfrm>
            <a:off x="8621138" y="5940685"/>
            <a:ext cx="3098220" cy="307777"/>
          </a:xfrm>
          <a:prstGeom prst="rect">
            <a:avLst/>
          </a:prstGeom>
          <a:noFill/>
        </p:spPr>
        <p:txBody>
          <a:bodyPr wrap="none" rtlCol="0">
            <a:spAutoFit/>
          </a:bodyPr>
          <a:lstStyle/>
          <a:p>
            <a:r>
              <a:rPr lang="en-US" sz="1400" dirty="0"/>
              <a:t>source: Renesas Synergy </a:t>
            </a:r>
            <a:r>
              <a:rPr lang="en-US" sz="1400" dirty="0" err="1"/>
              <a:t>ISDE</a:t>
            </a:r>
            <a:r>
              <a:rPr lang="en-US" sz="1400" dirty="0"/>
              <a:t> Tour</a:t>
            </a:r>
            <a:endParaRPr lang="pt-BR" sz="1400" dirty="0"/>
          </a:p>
        </p:txBody>
      </p:sp>
      <p:pic>
        <p:nvPicPr>
          <p:cNvPr id="7" name="Picture 6">
            <a:extLst>
              <a:ext uri="{FF2B5EF4-FFF2-40B4-BE49-F238E27FC236}">
                <a16:creationId xmlns="" xmlns:a16="http://schemas.microsoft.com/office/drawing/2014/main" id="{78BF91D0-15D7-4024-8F52-E1BEC138A80B}"/>
              </a:ext>
            </a:extLst>
          </p:cNvPr>
          <p:cNvPicPr>
            <a:picLocks noChangeAspect="1"/>
          </p:cNvPicPr>
          <p:nvPr/>
        </p:nvPicPr>
        <p:blipFill>
          <a:blip r:embed="rId4"/>
          <a:stretch>
            <a:fillRect/>
          </a:stretch>
        </p:blipFill>
        <p:spPr>
          <a:xfrm>
            <a:off x="3169614" y="1351674"/>
            <a:ext cx="8598156" cy="4154652"/>
          </a:xfrm>
          <a:prstGeom prst="rect">
            <a:avLst/>
          </a:prstGeom>
        </p:spPr>
      </p:pic>
    </p:spTree>
    <p:extLst>
      <p:ext uri="{BB962C8B-B14F-4D97-AF65-F5344CB8AC3E}">
        <p14:creationId xmlns:p14="http://schemas.microsoft.com/office/powerpoint/2010/main" val="2847843419"/>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Activity 4</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5123944" cy="1903598"/>
          </a:xfrm>
        </p:spPr>
        <p:txBody>
          <a:bodyPr/>
          <a:lstStyle/>
          <a:p>
            <a:pPr>
              <a:lnSpc>
                <a:spcPct val="150000"/>
              </a:lnSpc>
            </a:pPr>
            <a:r>
              <a:rPr lang="en-US" dirty="0"/>
              <a:t>To start a debug session use the debug icon. </a:t>
            </a:r>
          </a:p>
          <a:p>
            <a:pPr>
              <a:lnSpc>
                <a:spcPct val="150000"/>
              </a:lnSpc>
            </a:pPr>
            <a:r>
              <a:rPr lang="en-US" dirty="0"/>
              <a:t>A debug configuration window is used to setup the debug configuration</a:t>
            </a:r>
          </a:p>
        </p:txBody>
      </p:sp>
      <p:pic>
        <p:nvPicPr>
          <p:cNvPr id="6" name="Picture 5">
            <a:extLst>
              <a:ext uri="{FF2B5EF4-FFF2-40B4-BE49-F238E27FC236}">
                <a16:creationId xmlns="" xmlns:a16="http://schemas.microsoft.com/office/drawing/2014/main" id="{C22C8672-0E32-4DAF-ADA8-ED62701F3C5A}"/>
              </a:ext>
            </a:extLst>
          </p:cNvPr>
          <p:cNvPicPr>
            <a:picLocks noChangeAspect="1"/>
          </p:cNvPicPr>
          <p:nvPr/>
        </p:nvPicPr>
        <p:blipFill rotWithShape="1">
          <a:blip r:embed="rId3"/>
          <a:srcRect l="24073"/>
          <a:stretch/>
        </p:blipFill>
        <p:spPr>
          <a:xfrm>
            <a:off x="5662481" y="1068625"/>
            <a:ext cx="6008233" cy="5058000"/>
          </a:xfrm>
          <a:prstGeom prst="rect">
            <a:avLst/>
          </a:prstGeom>
        </p:spPr>
      </p:pic>
      <p:pic>
        <p:nvPicPr>
          <p:cNvPr id="8" name="Picture 7">
            <a:extLst>
              <a:ext uri="{FF2B5EF4-FFF2-40B4-BE49-F238E27FC236}">
                <a16:creationId xmlns="" xmlns:a16="http://schemas.microsoft.com/office/drawing/2014/main" id="{A9007553-ADBE-453A-A535-6A6C8E0FECD2}"/>
              </a:ext>
            </a:extLst>
          </p:cNvPr>
          <p:cNvPicPr>
            <a:picLocks noChangeAspect="1"/>
          </p:cNvPicPr>
          <p:nvPr/>
        </p:nvPicPr>
        <p:blipFill>
          <a:blip r:embed="rId4"/>
          <a:stretch>
            <a:fillRect/>
          </a:stretch>
        </p:blipFill>
        <p:spPr>
          <a:xfrm>
            <a:off x="1199456" y="3122164"/>
            <a:ext cx="4279425" cy="3013170"/>
          </a:xfrm>
          <a:prstGeom prst="rect">
            <a:avLst/>
          </a:prstGeom>
        </p:spPr>
      </p:pic>
      <p:pic>
        <p:nvPicPr>
          <p:cNvPr id="9" name="Picture 8">
            <a:extLst>
              <a:ext uri="{FF2B5EF4-FFF2-40B4-BE49-F238E27FC236}">
                <a16:creationId xmlns="" xmlns:a16="http://schemas.microsoft.com/office/drawing/2014/main" id="{CECB53F9-709A-4126-941C-B8776BCC756F}"/>
              </a:ext>
            </a:extLst>
          </p:cNvPr>
          <p:cNvPicPr>
            <a:picLocks noChangeAspect="1"/>
          </p:cNvPicPr>
          <p:nvPr/>
        </p:nvPicPr>
        <p:blipFill>
          <a:blip r:embed="rId5"/>
          <a:stretch>
            <a:fillRect/>
          </a:stretch>
        </p:blipFill>
        <p:spPr>
          <a:xfrm>
            <a:off x="4583832" y="1424991"/>
            <a:ext cx="454257" cy="454520"/>
          </a:xfrm>
          <a:prstGeom prst="rect">
            <a:avLst/>
          </a:prstGeom>
        </p:spPr>
      </p:pic>
    </p:spTree>
    <p:extLst>
      <p:ext uri="{BB962C8B-B14F-4D97-AF65-F5344CB8AC3E}">
        <p14:creationId xmlns:p14="http://schemas.microsoft.com/office/powerpoint/2010/main" val="3621998432"/>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Activity 4</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2891696" cy="1636858"/>
          </a:xfrm>
        </p:spPr>
        <p:txBody>
          <a:bodyPr/>
          <a:lstStyle/>
          <a:p>
            <a:pPr>
              <a:lnSpc>
                <a:spcPct val="150000"/>
              </a:lnSpc>
            </a:pPr>
            <a:r>
              <a:rPr lang="en-US" dirty="0"/>
              <a:t>When entering a debug session, </a:t>
            </a:r>
            <a:br>
              <a:rPr lang="en-US" dirty="0"/>
            </a:br>
            <a:r>
              <a:rPr lang="en-US" dirty="0"/>
              <a:t>the current perspective changes to Debug.</a:t>
            </a:r>
          </a:p>
          <a:p>
            <a:pPr>
              <a:lnSpc>
                <a:spcPct val="150000"/>
              </a:lnSpc>
            </a:pPr>
            <a:endParaRPr lang="en-US" dirty="0"/>
          </a:p>
          <a:p>
            <a:pPr>
              <a:lnSpc>
                <a:spcPct val="150000"/>
              </a:lnSpc>
            </a:pPr>
            <a:r>
              <a:rPr lang="en-US" dirty="0"/>
              <a:t>Several debug buttons become available.</a:t>
            </a:r>
          </a:p>
        </p:txBody>
      </p:sp>
      <p:pic>
        <p:nvPicPr>
          <p:cNvPr id="7" name="Picture 6">
            <a:extLst>
              <a:ext uri="{FF2B5EF4-FFF2-40B4-BE49-F238E27FC236}">
                <a16:creationId xmlns="" xmlns:a16="http://schemas.microsoft.com/office/drawing/2014/main" id="{C695CC4B-E1EE-40E9-ADA1-649638AABB18}"/>
              </a:ext>
            </a:extLst>
          </p:cNvPr>
          <p:cNvPicPr>
            <a:picLocks noChangeAspect="1"/>
          </p:cNvPicPr>
          <p:nvPr/>
        </p:nvPicPr>
        <p:blipFill>
          <a:blip r:embed="rId3"/>
          <a:stretch>
            <a:fillRect/>
          </a:stretch>
        </p:blipFill>
        <p:spPr>
          <a:xfrm>
            <a:off x="3575720" y="1988840"/>
            <a:ext cx="7949876" cy="3132298"/>
          </a:xfrm>
          <a:prstGeom prst="rect">
            <a:avLst/>
          </a:prstGeom>
        </p:spPr>
      </p:pic>
      <p:sp>
        <p:nvSpPr>
          <p:cNvPr id="10" name="Arrow: Down 9">
            <a:extLst>
              <a:ext uri="{FF2B5EF4-FFF2-40B4-BE49-F238E27FC236}">
                <a16:creationId xmlns="" xmlns:a16="http://schemas.microsoft.com/office/drawing/2014/main" id="{D6F8F977-72BD-4DCD-AF8F-C7FD45DC6648}"/>
              </a:ext>
            </a:extLst>
          </p:cNvPr>
          <p:cNvSpPr/>
          <p:nvPr/>
        </p:nvSpPr>
        <p:spPr>
          <a:xfrm>
            <a:off x="10907090" y="1401233"/>
            <a:ext cx="212430" cy="1516402"/>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extBox 10">
            <a:extLst>
              <a:ext uri="{FF2B5EF4-FFF2-40B4-BE49-F238E27FC236}">
                <a16:creationId xmlns="" xmlns:a16="http://schemas.microsoft.com/office/drawing/2014/main" id="{B45F74D0-D3E6-4ACF-A12B-B91EE729D44A}"/>
              </a:ext>
            </a:extLst>
          </p:cNvPr>
          <p:cNvSpPr txBox="1"/>
          <p:nvPr/>
        </p:nvSpPr>
        <p:spPr>
          <a:xfrm>
            <a:off x="9844380" y="974522"/>
            <a:ext cx="2069797" cy="369332"/>
          </a:xfrm>
          <a:prstGeom prst="rect">
            <a:avLst/>
          </a:prstGeom>
          <a:noFill/>
        </p:spPr>
        <p:txBody>
          <a:bodyPr wrap="none" rtlCol="0">
            <a:spAutoFit/>
          </a:bodyPr>
          <a:lstStyle/>
          <a:p>
            <a:r>
              <a:rPr lang="en-US" dirty="0"/>
              <a:t>debug perspective</a:t>
            </a:r>
            <a:endParaRPr lang="pt-BR" dirty="0"/>
          </a:p>
        </p:txBody>
      </p:sp>
      <p:sp>
        <p:nvSpPr>
          <p:cNvPr id="12" name="TextBox 11">
            <a:extLst>
              <a:ext uri="{FF2B5EF4-FFF2-40B4-BE49-F238E27FC236}">
                <a16:creationId xmlns="" xmlns:a16="http://schemas.microsoft.com/office/drawing/2014/main" id="{B0B67F5D-27F2-4B43-9860-528251C62848}"/>
              </a:ext>
            </a:extLst>
          </p:cNvPr>
          <p:cNvSpPr txBox="1"/>
          <p:nvPr/>
        </p:nvSpPr>
        <p:spPr>
          <a:xfrm>
            <a:off x="5809506" y="5261817"/>
            <a:ext cx="5859296" cy="761747"/>
          </a:xfrm>
          <a:prstGeom prst="rect">
            <a:avLst/>
          </a:prstGeom>
          <a:noFill/>
          <a:ln>
            <a:solidFill>
              <a:schemeClr val="accent1">
                <a:shade val="50000"/>
              </a:schemeClr>
            </a:solidFill>
          </a:ln>
        </p:spPr>
        <p:txBody>
          <a:bodyPr wrap="none" rtlCol="0">
            <a:spAutoFit/>
          </a:bodyPr>
          <a:lstStyle/>
          <a:p>
            <a:r>
              <a:rPr lang="en-US" sz="1100" dirty="0"/>
              <a:t>source (also for some other figures in this section):</a:t>
            </a:r>
          </a:p>
          <a:p>
            <a:r>
              <a:rPr lang="en-US" sz="1100" b="1" dirty="0" err="1"/>
              <a:t>e</a:t>
            </a:r>
            <a:r>
              <a:rPr lang="en-US" sz="1100" b="1" baseline="30000" dirty="0" err="1"/>
              <a:t>2</a:t>
            </a:r>
            <a:r>
              <a:rPr lang="en-US" sz="1100" b="1" dirty="0"/>
              <a:t> studio Integrated Development Environment User's Manual: Getting Started Guide</a:t>
            </a:r>
            <a:r>
              <a:rPr lang="en-US" sz="1100" dirty="0"/>
              <a:t/>
            </a:r>
            <a:br>
              <a:rPr lang="en-US" sz="1100" dirty="0"/>
            </a:br>
            <a:r>
              <a:rPr lang="en-US" sz="1050" dirty="0" err="1">
                <a:hlinkClick r:id="rId4"/>
              </a:rPr>
              <a:t>r20ut2771ej0400_e2_start_s.pdf</a:t>
            </a:r>
            <a:r>
              <a:rPr lang="en-US" sz="1050" dirty="0"/>
              <a:t/>
            </a:r>
            <a:br>
              <a:rPr lang="en-US" sz="1050" dirty="0"/>
            </a:br>
            <a:r>
              <a:rPr lang="pt-BR" sz="1100" dirty="0">
                <a:hlinkClick r:id="rId4"/>
              </a:rPr>
              <a:t>https://</a:t>
            </a:r>
            <a:r>
              <a:rPr lang="pt-BR" sz="1100" dirty="0" err="1">
                <a:hlinkClick r:id="rId4"/>
              </a:rPr>
              <a:t>www.renesas.com</a:t>
            </a:r>
            <a:r>
              <a:rPr lang="pt-BR" sz="1100" dirty="0">
                <a:hlinkClick r:id="rId4"/>
              </a:rPr>
              <a:t>/</a:t>
            </a:r>
            <a:r>
              <a:rPr lang="pt-BR" sz="1100" dirty="0" err="1">
                <a:hlinkClick r:id="rId4"/>
              </a:rPr>
              <a:t>us</a:t>
            </a:r>
            <a:r>
              <a:rPr lang="pt-BR" sz="1100" dirty="0">
                <a:hlinkClick r:id="rId4"/>
              </a:rPr>
              <a:t>/</a:t>
            </a:r>
            <a:r>
              <a:rPr lang="pt-BR" sz="1100" dirty="0" err="1">
                <a:hlinkClick r:id="rId4"/>
              </a:rPr>
              <a:t>en</a:t>
            </a:r>
            <a:r>
              <a:rPr lang="pt-BR" sz="1100" dirty="0">
                <a:hlinkClick r:id="rId4"/>
              </a:rPr>
              <a:t>/</a:t>
            </a:r>
            <a:r>
              <a:rPr lang="pt-BR" sz="1100" dirty="0" err="1">
                <a:hlinkClick r:id="rId4"/>
              </a:rPr>
              <a:t>doc</a:t>
            </a:r>
            <a:r>
              <a:rPr lang="pt-BR" sz="1100" dirty="0">
                <a:hlinkClick r:id="rId4"/>
              </a:rPr>
              <a:t>/</a:t>
            </a:r>
            <a:r>
              <a:rPr lang="pt-BR" sz="1100" dirty="0" err="1">
                <a:hlinkClick r:id="rId4"/>
              </a:rPr>
              <a:t>products</a:t>
            </a:r>
            <a:r>
              <a:rPr lang="pt-BR" sz="1100" dirty="0">
                <a:hlinkClick r:id="rId4"/>
              </a:rPr>
              <a:t>/tool/</a:t>
            </a:r>
            <a:r>
              <a:rPr lang="pt-BR" sz="1100" dirty="0" err="1">
                <a:hlinkClick r:id="rId4"/>
              </a:rPr>
              <a:t>doc</a:t>
            </a:r>
            <a:r>
              <a:rPr lang="pt-BR" sz="1100" dirty="0">
                <a:hlinkClick r:id="rId4"/>
              </a:rPr>
              <a:t>/006/</a:t>
            </a:r>
            <a:r>
              <a:rPr lang="pt-BR" sz="1100" dirty="0" err="1">
                <a:hlinkClick r:id="rId4"/>
              </a:rPr>
              <a:t>r20ut2771ej0400_e2_start_s.pdf</a:t>
            </a:r>
            <a:endParaRPr lang="pt-BR" sz="1400" dirty="0"/>
          </a:p>
        </p:txBody>
      </p:sp>
    </p:spTree>
    <p:extLst>
      <p:ext uri="{BB962C8B-B14F-4D97-AF65-F5344CB8AC3E}">
        <p14:creationId xmlns:p14="http://schemas.microsoft.com/office/powerpoint/2010/main" val="3346925548"/>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Synergy platform</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4835912" cy="1267526"/>
          </a:xfrm>
        </p:spPr>
        <p:txBody>
          <a:bodyPr/>
          <a:lstStyle/>
          <a:p>
            <a:pPr>
              <a:lnSpc>
                <a:spcPct val="150000"/>
              </a:lnSpc>
            </a:pPr>
            <a:r>
              <a:rPr lang="en-US" b="1" dirty="0"/>
              <a:t>Activity 5 – Overview of the SSP</a:t>
            </a:r>
          </a:p>
          <a:p>
            <a:pPr marL="342900" lvl="1" indent="-342900">
              <a:lnSpc>
                <a:spcPct val="150000"/>
              </a:lnSpc>
              <a:buFont typeface="+mj-lt"/>
              <a:buAutoNum type="arabicPeriod"/>
            </a:pPr>
            <a:r>
              <a:rPr lang="en-US" dirty="0"/>
              <a:t>Synergy Software Package</a:t>
            </a:r>
          </a:p>
          <a:p>
            <a:pPr marL="342900" lvl="1" indent="-342900">
              <a:lnSpc>
                <a:spcPct val="150000"/>
              </a:lnSpc>
              <a:buFont typeface="+mj-lt"/>
              <a:buAutoNum type="arabicPeriod"/>
            </a:pPr>
            <a:r>
              <a:rPr lang="en-US" dirty="0"/>
              <a:t>How to use the SSP</a:t>
            </a:r>
          </a:p>
        </p:txBody>
      </p:sp>
    </p:spTree>
    <p:extLst>
      <p:ext uri="{BB962C8B-B14F-4D97-AF65-F5344CB8AC3E}">
        <p14:creationId xmlns:p14="http://schemas.microsoft.com/office/powerpoint/2010/main" val="1098164903"/>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Activity 5 – Step 1</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4835912" cy="1062342"/>
          </a:xfrm>
        </p:spPr>
        <p:txBody>
          <a:bodyPr/>
          <a:lstStyle/>
          <a:p>
            <a:pPr>
              <a:lnSpc>
                <a:spcPct val="150000"/>
              </a:lnSpc>
            </a:pPr>
            <a:r>
              <a:rPr lang="en-US" dirty="0"/>
              <a:t>The Synergy Software Package (SSP) internal structure is presented inside the red box; the grey and purple boxes contextualize its usage. </a:t>
            </a:r>
          </a:p>
        </p:txBody>
      </p:sp>
      <p:pic>
        <p:nvPicPr>
          <p:cNvPr id="5" name="Picture 4">
            <a:extLst>
              <a:ext uri="{FF2B5EF4-FFF2-40B4-BE49-F238E27FC236}">
                <a16:creationId xmlns="" xmlns:a16="http://schemas.microsoft.com/office/drawing/2014/main" id="{83830357-7F13-4C4B-82E7-8E366433E14E}"/>
              </a:ext>
            </a:extLst>
          </p:cNvPr>
          <p:cNvPicPr>
            <a:picLocks noChangeAspect="1"/>
          </p:cNvPicPr>
          <p:nvPr/>
        </p:nvPicPr>
        <p:blipFill>
          <a:blip r:embed="rId3"/>
          <a:stretch>
            <a:fillRect/>
          </a:stretch>
        </p:blipFill>
        <p:spPr>
          <a:xfrm>
            <a:off x="2739042" y="2209800"/>
            <a:ext cx="9308659" cy="3875655"/>
          </a:xfrm>
          <a:prstGeom prst="rect">
            <a:avLst/>
          </a:prstGeom>
        </p:spPr>
      </p:pic>
      <p:sp>
        <p:nvSpPr>
          <p:cNvPr id="6" name="Speech Bubble: Rectangle 5">
            <a:extLst>
              <a:ext uri="{FF2B5EF4-FFF2-40B4-BE49-F238E27FC236}">
                <a16:creationId xmlns="" xmlns:a16="http://schemas.microsoft.com/office/drawing/2014/main" id="{FAB0F52E-2FAE-4652-8FAA-3331B3D9BA64}"/>
              </a:ext>
            </a:extLst>
          </p:cNvPr>
          <p:cNvSpPr/>
          <p:nvPr/>
        </p:nvSpPr>
        <p:spPr>
          <a:xfrm>
            <a:off x="304800" y="4419600"/>
            <a:ext cx="4495800" cy="1752600"/>
          </a:xfrm>
          <a:prstGeom prst="wedgeRectCallout">
            <a:avLst>
              <a:gd name="adj1" fmla="val 69696"/>
              <a:gd name="adj2" fmla="val -14775"/>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Renesas Synergy </a:t>
            </a:r>
            <a:r>
              <a:rPr lang="en-US" dirty="0" err="1">
                <a:solidFill>
                  <a:schemeClr val="tx1"/>
                </a:solidFill>
              </a:rPr>
              <a:t>MCUs</a:t>
            </a:r>
            <a:r>
              <a:rPr lang="en-US" dirty="0">
                <a:solidFill>
                  <a:schemeClr val="tx1"/>
                </a:solidFill>
              </a:rPr>
              <a:t> have an ARM Cortex core and several peripherals.</a:t>
            </a:r>
          </a:p>
          <a:p>
            <a:endParaRPr lang="en-US" dirty="0">
              <a:solidFill>
                <a:schemeClr val="tx1"/>
              </a:solidFill>
            </a:endParaRPr>
          </a:p>
          <a:p>
            <a:r>
              <a:rPr lang="en-US" dirty="0">
                <a:solidFill>
                  <a:schemeClr val="tx1"/>
                </a:solidFill>
              </a:rPr>
              <a:t>Development boards and Starter Kits are available to support development and training.</a:t>
            </a:r>
            <a:endParaRPr lang="pt-BR" dirty="0">
              <a:solidFill>
                <a:schemeClr val="tx1"/>
              </a:solidFill>
            </a:endParaRPr>
          </a:p>
        </p:txBody>
      </p:sp>
      <p:sp>
        <p:nvSpPr>
          <p:cNvPr id="7" name="Speech Bubble: Rectangle 6">
            <a:extLst>
              <a:ext uri="{FF2B5EF4-FFF2-40B4-BE49-F238E27FC236}">
                <a16:creationId xmlns="" xmlns:a16="http://schemas.microsoft.com/office/drawing/2014/main" id="{5FCAEF92-985D-472E-BA26-A3123CDF7887}"/>
              </a:ext>
            </a:extLst>
          </p:cNvPr>
          <p:cNvSpPr/>
          <p:nvPr/>
        </p:nvSpPr>
        <p:spPr>
          <a:xfrm>
            <a:off x="89263" y="2282238"/>
            <a:ext cx="4495800" cy="2213562"/>
          </a:xfrm>
          <a:prstGeom prst="wedgeRectCallout">
            <a:avLst>
              <a:gd name="adj1" fmla="val 117154"/>
              <a:gd name="adj2" fmla="val 40026"/>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The Hardware Abstraction Layer provides an abstraction of the internal peripherals of the MCU: timer, communication interfaces, </a:t>
            </a:r>
            <a:r>
              <a:rPr lang="en-US" dirty="0" err="1">
                <a:solidFill>
                  <a:schemeClr val="tx1"/>
                </a:solidFill>
              </a:rPr>
              <a:t>gpio</a:t>
            </a:r>
            <a:r>
              <a:rPr lang="en-US" dirty="0">
                <a:solidFill>
                  <a:schemeClr val="tx1"/>
                </a:solidFill>
              </a:rPr>
              <a:t>, ADC, DAC, ...</a:t>
            </a:r>
          </a:p>
          <a:p>
            <a:r>
              <a:rPr lang="en-US" dirty="0">
                <a:solidFill>
                  <a:schemeClr val="tx1"/>
                </a:solidFill>
              </a:rPr>
              <a:t>The device drivers that compose the HAL are independent of the RTOS.</a:t>
            </a:r>
          </a:p>
          <a:p>
            <a:r>
              <a:rPr lang="en-US" dirty="0">
                <a:solidFill>
                  <a:schemeClr val="tx1"/>
                </a:solidFill>
              </a:rPr>
              <a:t>Unified interfaces provide portability.</a:t>
            </a:r>
            <a:endParaRPr lang="pt-BR" dirty="0">
              <a:solidFill>
                <a:schemeClr val="tx1"/>
              </a:solidFill>
            </a:endParaRPr>
          </a:p>
        </p:txBody>
      </p:sp>
      <p:sp>
        <p:nvSpPr>
          <p:cNvPr id="8" name="Speech Bubble: Rectangle 7">
            <a:extLst>
              <a:ext uri="{FF2B5EF4-FFF2-40B4-BE49-F238E27FC236}">
                <a16:creationId xmlns="" xmlns:a16="http://schemas.microsoft.com/office/drawing/2014/main" id="{EA42450D-0B80-48CC-BC7C-59F58C11BBEE}"/>
              </a:ext>
            </a:extLst>
          </p:cNvPr>
          <p:cNvSpPr/>
          <p:nvPr/>
        </p:nvSpPr>
        <p:spPr>
          <a:xfrm>
            <a:off x="82732" y="4175474"/>
            <a:ext cx="4495800" cy="1752600"/>
          </a:xfrm>
          <a:prstGeom prst="wedgeRectCallout">
            <a:avLst>
              <a:gd name="adj1" fmla="val 116185"/>
              <a:gd name="adj2" fmla="val -72415"/>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The Application Framework provides commonly used system services and frameworks. It provides a unified interface to higher level functionality, such as: touch screen, audio, block media, ...</a:t>
            </a:r>
            <a:endParaRPr lang="pt-BR" dirty="0">
              <a:solidFill>
                <a:schemeClr val="tx1"/>
              </a:solidFill>
            </a:endParaRPr>
          </a:p>
        </p:txBody>
      </p:sp>
      <p:sp>
        <p:nvSpPr>
          <p:cNvPr id="9" name="Speech Bubble: Rectangle 8">
            <a:extLst>
              <a:ext uri="{FF2B5EF4-FFF2-40B4-BE49-F238E27FC236}">
                <a16:creationId xmlns="" xmlns:a16="http://schemas.microsoft.com/office/drawing/2014/main" id="{68C94516-0AE5-4112-84C6-E5A1F8287C6F}"/>
              </a:ext>
            </a:extLst>
          </p:cNvPr>
          <p:cNvSpPr/>
          <p:nvPr/>
        </p:nvSpPr>
        <p:spPr>
          <a:xfrm>
            <a:off x="5867400" y="312977"/>
            <a:ext cx="4495800" cy="1752600"/>
          </a:xfrm>
          <a:prstGeom prst="wedgeRectCallout">
            <a:avLst>
              <a:gd name="adj1" fmla="val -30783"/>
              <a:gd name="adj2" fmla="val 137320"/>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The </a:t>
            </a:r>
            <a:r>
              <a:rPr lang="en-US" dirty="0" err="1">
                <a:solidFill>
                  <a:schemeClr val="tx1"/>
                </a:solidFill>
              </a:rPr>
              <a:t>ThreadX</a:t>
            </a:r>
            <a:r>
              <a:rPr lang="en-US" dirty="0">
                <a:solidFill>
                  <a:schemeClr val="tx1"/>
                </a:solidFill>
              </a:rPr>
              <a:t> RTOS, and the aggregated </a:t>
            </a:r>
            <a:r>
              <a:rPr lang="en-US" dirty="0" err="1">
                <a:solidFill>
                  <a:schemeClr val="tx1"/>
                </a:solidFill>
              </a:rPr>
              <a:t>FileX</a:t>
            </a:r>
            <a:r>
              <a:rPr lang="en-US" dirty="0">
                <a:solidFill>
                  <a:schemeClr val="tx1"/>
                </a:solidFill>
              </a:rPr>
              <a:t>, </a:t>
            </a:r>
            <a:r>
              <a:rPr lang="en-US" dirty="0" err="1">
                <a:solidFill>
                  <a:schemeClr val="tx1"/>
                </a:solidFill>
              </a:rPr>
              <a:t>USBX</a:t>
            </a:r>
            <a:r>
              <a:rPr lang="en-US" dirty="0">
                <a:solidFill>
                  <a:schemeClr val="tx1"/>
                </a:solidFill>
              </a:rPr>
              <a:t>, </a:t>
            </a:r>
            <a:r>
              <a:rPr lang="en-US" dirty="0" err="1">
                <a:solidFill>
                  <a:schemeClr val="tx1"/>
                </a:solidFill>
              </a:rPr>
              <a:t>GUIX</a:t>
            </a:r>
            <a:r>
              <a:rPr lang="en-US" dirty="0">
                <a:solidFill>
                  <a:schemeClr val="tx1"/>
                </a:solidFill>
              </a:rPr>
              <a:t>, </a:t>
            </a:r>
            <a:r>
              <a:rPr lang="en-US" dirty="0" err="1">
                <a:solidFill>
                  <a:schemeClr val="tx1"/>
                </a:solidFill>
              </a:rPr>
              <a:t>NetX</a:t>
            </a:r>
            <a:r>
              <a:rPr lang="en-US" dirty="0">
                <a:solidFill>
                  <a:schemeClr val="tx1"/>
                </a:solidFill>
              </a:rPr>
              <a:t> are part of the </a:t>
            </a:r>
            <a:r>
              <a:rPr lang="en-US" dirty="0" err="1">
                <a:solidFill>
                  <a:schemeClr val="tx1"/>
                </a:solidFill>
              </a:rPr>
              <a:t>SSP</a:t>
            </a:r>
            <a:r>
              <a:rPr lang="en-US" dirty="0">
                <a:solidFill>
                  <a:schemeClr val="tx1"/>
                </a:solidFill>
              </a:rPr>
              <a:t> providing multitasking, communication, file system and user interface. </a:t>
            </a:r>
            <a:endParaRPr lang="pt-BR" dirty="0">
              <a:solidFill>
                <a:schemeClr val="tx1"/>
              </a:solidFill>
            </a:endParaRPr>
          </a:p>
        </p:txBody>
      </p:sp>
      <p:sp>
        <p:nvSpPr>
          <p:cNvPr id="10" name="Speech Bubble: Rectangle 9">
            <a:extLst>
              <a:ext uri="{FF2B5EF4-FFF2-40B4-BE49-F238E27FC236}">
                <a16:creationId xmlns="" xmlns:a16="http://schemas.microsoft.com/office/drawing/2014/main" id="{E96B56FE-D802-43CB-ACC9-C997C9312B4D}"/>
              </a:ext>
            </a:extLst>
          </p:cNvPr>
          <p:cNvSpPr/>
          <p:nvPr/>
        </p:nvSpPr>
        <p:spPr>
          <a:xfrm>
            <a:off x="76200" y="3407867"/>
            <a:ext cx="4495800" cy="1752600"/>
          </a:xfrm>
          <a:prstGeom prst="wedgeRectCallout">
            <a:avLst>
              <a:gd name="adj1" fmla="val 89454"/>
              <a:gd name="adj2" fmla="val 13548"/>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err="1">
                <a:solidFill>
                  <a:schemeClr val="tx1"/>
                </a:solidFill>
              </a:rPr>
              <a:t>BSP</a:t>
            </a:r>
            <a:r>
              <a:rPr lang="en-US" dirty="0">
                <a:solidFill>
                  <a:schemeClr val="tx1"/>
                </a:solidFill>
              </a:rPr>
              <a:t> - Board Support Package</a:t>
            </a:r>
            <a:br>
              <a:rPr lang="en-US" dirty="0">
                <a:solidFill>
                  <a:schemeClr val="tx1"/>
                </a:solidFill>
              </a:rPr>
            </a:br>
            <a:r>
              <a:rPr lang="en-US" dirty="0">
                <a:solidFill>
                  <a:schemeClr val="tx1"/>
                </a:solidFill>
              </a:rPr>
              <a:t>is the part of </a:t>
            </a:r>
            <a:r>
              <a:rPr lang="en-US" dirty="0" err="1">
                <a:solidFill>
                  <a:schemeClr val="tx1"/>
                </a:solidFill>
              </a:rPr>
              <a:t>SSP</a:t>
            </a:r>
            <a:r>
              <a:rPr lang="en-US" dirty="0">
                <a:solidFill>
                  <a:schemeClr val="tx1"/>
                </a:solidFill>
              </a:rPr>
              <a:t> that provides an abstraction to the functionality implemented on a board, outside the MCU. Such as: </a:t>
            </a:r>
            <a:r>
              <a:rPr lang="en-US" dirty="0" err="1">
                <a:solidFill>
                  <a:schemeClr val="tx1"/>
                </a:solidFill>
              </a:rPr>
              <a:t>leds</a:t>
            </a:r>
            <a:r>
              <a:rPr lang="en-US" dirty="0">
                <a:solidFill>
                  <a:schemeClr val="tx1"/>
                </a:solidFill>
              </a:rPr>
              <a:t>, push-buttons, ...</a:t>
            </a:r>
            <a:endParaRPr lang="pt-BR" dirty="0">
              <a:solidFill>
                <a:schemeClr val="tx1"/>
              </a:solidFill>
            </a:endParaRPr>
          </a:p>
        </p:txBody>
      </p:sp>
      <p:sp>
        <p:nvSpPr>
          <p:cNvPr id="11" name="TextBox 10">
            <a:extLst>
              <a:ext uri="{FF2B5EF4-FFF2-40B4-BE49-F238E27FC236}">
                <a16:creationId xmlns="" xmlns:a16="http://schemas.microsoft.com/office/drawing/2014/main" id="{92A1F9D1-27B4-42D7-8BAB-F60055FD6B56}"/>
              </a:ext>
            </a:extLst>
          </p:cNvPr>
          <p:cNvSpPr txBox="1"/>
          <p:nvPr/>
        </p:nvSpPr>
        <p:spPr>
          <a:xfrm>
            <a:off x="10243998" y="6051479"/>
            <a:ext cx="1527982" cy="307777"/>
          </a:xfrm>
          <a:prstGeom prst="rect">
            <a:avLst/>
          </a:prstGeom>
          <a:noFill/>
        </p:spPr>
        <p:txBody>
          <a:bodyPr wrap="none" rtlCol="0">
            <a:spAutoFit/>
          </a:bodyPr>
          <a:lstStyle/>
          <a:p>
            <a:r>
              <a:rPr lang="en-US" sz="1400" dirty="0"/>
              <a:t>source: Renesas</a:t>
            </a:r>
            <a:endParaRPr lang="pt-BR" sz="1400" dirty="0"/>
          </a:p>
        </p:txBody>
      </p:sp>
    </p:spTree>
    <p:extLst>
      <p:ext uri="{BB962C8B-B14F-4D97-AF65-F5344CB8AC3E}">
        <p14:creationId xmlns:p14="http://schemas.microsoft.com/office/powerpoint/2010/main" val="168553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Activity 5 – Step 1</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4835912" cy="693010"/>
          </a:xfrm>
        </p:spPr>
        <p:txBody>
          <a:bodyPr/>
          <a:lstStyle/>
          <a:p>
            <a:pPr>
              <a:lnSpc>
                <a:spcPct val="150000"/>
              </a:lnSpc>
            </a:pPr>
            <a:r>
              <a:rPr lang="en-US"/>
              <a:t>The Synergy Software Package (SSP) </a:t>
            </a:r>
            <a:br>
              <a:rPr lang="en-US"/>
            </a:br>
            <a:r>
              <a:rPr lang="en-US"/>
              <a:t>internal structure is further detailed here: </a:t>
            </a:r>
            <a:endParaRPr lang="en-US" dirty="0"/>
          </a:p>
        </p:txBody>
      </p:sp>
      <p:pic>
        <p:nvPicPr>
          <p:cNvPr id="5" name="Picture 2">
            <a:extLst>
              <a:ext uri="{FF2B5EF4-FFF2-40B4-BE49-F238E27FC236}">
                <a16:creationId xmlns="" xmlns:a16="http://schemas.microsoft.com/office/drawing/2014/main" id="{CE3AA1BD-7429-4F20-87C2-09054EBC0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175" y="609538"/>
            <a:ext cx="6181932" cy="56389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02D007DE-D72C-49A3-96B1-E3DCBDD36948}"/>
              </a:ext>
            </a:extLst>
          </p:cNvPr>
          <p:cNvSpPr txBox="1"/>
          <p:nvPr/>
        </p:nvSpPr>
        <p:spPr>
          <a:xfrm>
            <a:off x="1929304" y="5984227"/>
            <a:ext cx="3744871" cy="307777"/>
          </a:xfrm>
          <a:prstGeom prst="rect">
            <a:avLst/>
          </a:prstGeom>
          <a:noFill/>
        </p:spPr>
        <p:txBody>
          <a:bodyPr wrap="none" rtlCol="0">
            <a:spAutoFit/>
          </a:bodyPr>
          <a:lstStyle/>
          <a:p>
            <a:r>
              <a:rPr lang="en-US" sz="1400" dirty="0"/>
              <a:t>source: Renesas SSP v 1.7.5 documentation</a:t>
            </a:r>
            <a:endParaRPr lang="pt-BR" sz="1400" dirty="0"/>
          </a:p>
        </p:txBody>
      </p:sp>
    </p:spTree>
    <p:extLst>
      <p:ext uri="{BB962C8B-B14F-4D97-AF65-F5344CB8AC3E}">
        <p14:creationId xmlns:p14="http://schemas.microsoft.com/office/powerpoint/2010/main" val="2337670776"/>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Activity 5 – Step 1</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6492096" cy="5063437"/>
          </a:xfrm>
        </p:spPr>
        <p:txBody>
          <a:bodyPr/>
          <a:lstStyle/>
          <a:p>
            <a:pPr>
              <a:lnSpc>
                <a:spcPct val="150000"/>
              </a:lnSpc>
            </a:pPr>
            <a:r>
              <a:rPr lang="en-US" dirty="0"/>
              <a:t>The Synergy Software Package (SSP) is downloadable from the Renesas website (see Lab 1, Activity 1, Step 5).</a:t>
            </a:r>
          </a:p>
          <a:p>
            <a:pPr>
              <a:lnSpc>
                <a:spcPct val="150000"/>
              </a:lnSpc>
            </a:pPr>
            <a:r>
              <a:rPr lang="en-US" dirty="0"/>
              <a:t>It is installed in </a:t>
            </a:r>
            <a:r>
              <a:rPr lang="en-US" i="1" dirty="0"/>
              <a:t>C:\Renesas\Synergy\e2studio_v7.5.1_ssp_v1.7.5. </a:t>
            </a:r>
            <a:r>
              <a:rPr lang="en-US" dirty="0"/>
              <a:t/>
            </a:r>
            <a:br>
              <a:rPr lang="en-US" dirty="0"/>
            </a:br>
            <a:r>
              <a:rPr lang="en-US" dirty="0"/>
              <a:t>The ISDE e2studio will access the SSP directly from there.</a:t>
            </a:r>
          </a:p>
          <a:p>
            <a:pPr>
              <a:lnSpc>
                <a:spcPct val="150000"/>
              </a:lnSpc>
            </a:pPr>
            <a:r>
              <a:rPr lang="en-US" dirty="0"/>
              <a:t>The HTML documentation for SSP is installed in  </a:t>
            </a:r>
            <a:r>
              <a:rPr lang="en-US" i="1" dirty="0"/>
              <a:t>C:\Renesas\Synergy\e2studio_v7.5.1_ssp_v1.7.5\SSP_Documentation</a:t>
            </a:r>
            <a:r>
              <a:rPr lang="en-US" dirty="0"/>
              <a:t>. </a:t>
            </a:r>
            <a:br>
              <a:rPr lang="en-US" dirty="0"/>
            </a:br>
            <a:r>
              <a:rPr lang="en-US" dirty="0"/>
              <a:t>By opening in a browser the file</a:t>
            </a:r>
            <a:br>
              <a:rPr lang="en-US" dirty="0"/>
            </a:br>
            <a:r>
              <a:rPr lang="en-US" dirty="0"/>
              <a:t>ssp-user-manual-html-v1.00-sspv1.7.5.html </a:t>
            </a:r>
            <a:br>
              <a:rPr lang="en-US" dirty="0"/>
            </a:br>
            <a:r>
              <a:rPr lang="en-US" dirty="0"/>
              <a:t>the </a:t>
            </a:r>
            <a:r>
              <a:rPr lang="en-US" dirty="0" err="1"/>
              <a:t>doxygen</a:t>
            </a:r>
            <a:r>
              <a:rPr lang="en-US" dirty="0"/>
              <a:t> generated documentation is presented.</a:t>
            </a:r>
            <a:br>
              <a:rPr lang="en-US" dirty="0"/>
            </a:br>
            <a:endParaRPr lang="en-US" dirty="0"/>
          </a:p>
          <a:p>
            <a:pPr>
              <a:lnSpc>
                <a:spcPct val="150000"/>
              </a:lnSpc>
            </a:pPr>
            <a:r>
              <a:rPr lang="en-US" dirty="0"/>
              <a:t>SSP documentation is also available in pdf from the Renesas website</a:t>
            </a:r>
          </a:p>
        </p:txBody>
      </p:sp>
      <p:sp>
        <p:nvSpPr>
          <p:cNvPr id="7" name="TextBox 6">
            <a:extLst>
              <a:ext uri="{FF2B5EF4-FFF2-40B4-BE49-F238E27FC236}">
                <a16:creationId xmlns="" xmlns:a16="http://schemas.microsoft.com/office/drawing/2014/main" id="{D25B8E4F-0F07-46A7-BE73-F65248A3A056}"/>
              </a:ext>
            </a:extLst>
          </p:cNvPr>
          <p:cNvSpPr txBox="1"/>
          <p:nvPr/>
        </p:nvSpPr>
        <p:spPr>
          <a:xfrm>
            <a:off x="8731830" y="6064003"/>
            <a:ext cx="3320214" cy="307777"/>
          </a:xfrm>
          <a:prstGeom prst="rect">
            <a:avLst/>
          </a:prstGeom>
          <a:noFill/>
        </p:spPr>
        <p:txBody>
          <a:bodyPr wrap="square" rtlCol="0">
            <a:spAutoFit/>
          </a:bodyPr>
          <a:lstStyle/>
          <a:p>
            <a:r>
              <a:rPr lang="en-US" sz="1400" dirty="0"/>
              <a:t>source: Renesas Synergy </a:t>
            </a:r>
            <a:r>
              <a:rPr lang="en-US" sz="1400" dirty="0" err="1"/>
              <a:t>ISDE</a:t>
            </a:r>
            <a:r>
              <a:rPr lang="en-US" sz="1400" dirty="0"/>
              <a:t> Tour</a:t>
            </a:r>
            <a:endParaRPr lang="pt-BR" sz="1400" dirty="0"/>
          </a:p>
        </p:txBody>
      </p:sp>
      <p:pic>
        <p:nvPicPr>
          <p:cNvPr id="8" name="Picture 7">
            <a:extLst>
              <a:ext uri="{FF2B5EF4-FFF2-40B4-BE49-F238E27FC236}">
                <a16:creationId xmlns="" xmlns:a16="http://schemas.microsoft.com/office/drawing/2014/main" id="{B77C186D-7668-4D39-9CA4-59A4F1E89692}"/>
              </a:ext>
            </a:extLst>
          </p:cNvPr>
          <p:cNvPicPr>
            <a:picLocks noChangeAspect="1"/>
          </p:cNvPicPr>
          <p:nvPr/>
        </p:nvPicPr>
        <p:blipFill>
          <a:blip r:embed="rId3"/>
          <a:stretch>
            <a:fillRect/>
          </a:stretch>
        </p:blipFill>
        <p:spPr>
          <a:xfrm>
            <a:off x="7001710" y="1196752"/>
            <a:ext cx="5150609" cy="4765653"/>
          </a:xfrm>
          <a:prstGeom prst="rect">
            <a:avLst/>
          </a:prstGeom>
        </p:spPr>
      </p:pic>
    </p:spTree>
    <p:extLst>
      <p:ext uri="{BB962C8B-B14F-4D97-AF65-F5344CB8AC3E}">
        <p14:creationId xmlns:p14="http://schemas.microsoft.com/office/powerpoint/2010/main" val="1912020703"/>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Lab1 – Activity 5 – Step 2</a:t>
            </a:r>
          </a:p>
        </p:txBody>
      </p:sp>
      <p:sp>
        <p:nvSpPr>
          <p:cNvPr id="4" name="Content Placeholder 3">
            <a:extLst>
              <a:ext uri="{FF2B5EF4-FFF2-40B4-BE49-F238E27FC236}">
                <a16:creationId xmlns="" xmlns:a16="http://schemas.microsoft.com/office/drawing/2014/main" id="{333725F4-08C8-4762-8AB5-175A70DA0EA8}"/>
              </a:ext>
            </a:extLst>
          </p:cNvPr>
          <p:cNvSpPr>
            <a:spLocks noGrp="1"/>
          </p:cNvSpPr>
          <p:nvPr>
            <p:ph idx="1"/>
          </p:nvPr>
        </p:nvSpPr>
        <p:spPr>
          <a:xfrm>
            <a:off x="468000" y="1424991"/>
            <a:ext cx="4108002" cy="4349909"/>
          </a:xfrm>
        </p:spPr>
        <p:txBody>
          <a:bodyPr/>
          <a:lstStyle/>
          <a:p>
            <a:pPr>
              <a:lnSpc>
                <a:spcPct val="100000"/>
              </a:lnSpc>
            </a:pPr>
            <a:r>
              <a:rPr lang="en-US" b="1" dirty="0"/>
              <a:t>Using the Synergy Software Package (SSP)</a:t>
            </a:r>
          </a:p>
          <a:p>
            <a:pPr>
              <a:lnSpc>
                <a:spcPct val="100000"/>
              </a:lnSpc>
            </a:pPr>
            <a:r>
              <a:rPr lang="en-US" dirty="0"/>
              <a:t>The SSP is made available as a large set of source files that implement its functionality. </a:t>
            </a:r>
          </a:p>
          <a:p>
            <a:pPr>
              <a:lnSpc>
                <a:spcPct val="100000"/>
              </a:lnSpc>
            </a:pPr>
            <a:r>
              <a:rPr lang="en-US" dirty="0"/>
              <a:t>The SSP is also highly configurable to the application needs. </a:t>
            </a:r>
          </a:p>
          <a:p>
            <a:pPr>
              <a:lnSpc>
                <a:spcPct val="100000"/>
              </a:lnSpc>
            </a:pPr>
            <a:r>
              <a:rPr lang="en-US" dirty="0"/>
              <a:t>The task of configuring the SSP is significantly simplified by the use of the </a:t>
            </a:r>
            <a:r>
              <a:rPr lang="en-US" b="1" dirty="0"/>
              <a:t>Synergy Configuration Tool </a:t>
            </a:r>
            <a:r>
              <a:rPr lang="en-US" dirty="0"/>
              <a:t>available in e2studio.</a:t>
            </a:r>
          </a:p>
          <a:p>
            <a:pPr>
              <a:lnSpc>
                <a:spcPct val="100000"/>
              </a:lnSpc>
            </a:pPr>
            <a:r>
              <a:rPr lang="en-US" dirty="0"/>
              <a:t>This tool provides a graphical interface for the programmer to select the proper configuration. Once selected, the button Generate Project Contents will generate the appropriate C files that match the selected configuration.</a:t>
            </a:r>
          </a:p>
        </p:txBody>
      </p:sp>
      <p:pic>
        <p:nvPicPr>
          <p:cNvPr id="6" name="Picture 5">
            <a:extLst>
              <a:ext uri="{FF2B5EF4-FFF2-40B4-BE49-F238E27FC236}">
                <a16:creationId xmlns="" xmlns:a16="http://schemas.microsoft.com/office/drawing/2014/main" id="{EA8F2003-9769-4691-A35E-1A536C38A62E}"/>
              </a:ext>
            </a:extLst>
          </p:cNvPr>
          <p:cNvPicPr>
            <a:picLocks noChangeAspect="1"/>
          </p:cNvPicPr>
          <p:nvPr/>
        </p:nvPicPr>
        <p:blipFill>
          <a:blip r:embed="rId3"/>
          <a:stretch>
            <a:fillRect/>
          </a:stretch>
        </p:blipFill>
        <p:spPr>
          <a:xfrm>
            <a:off x="5147331" y="-20538"/>
            <a:ext cx="6781317" cy="6358324"/>
          </a:xfrm>
          <a:prstGeom prst="rect">
            <a:avLst/>
          </a:prstGeom>
        </p:spPr>
      </p:pic>
      <p:sp>
        <p:nvSpPr>
          <p:cNvPr id="9" name="Arrow: Down 8">
            <a:extLst>
              <a:ext uri="{FF2B5EF4-FFF2-40B4-BE49-F238E27FC236}">
                <a16:creationId xmlns="" xmlns:a16="http://schemas.microsoft.com/office/drawing/2014/main" id="{0AA1F999-6602-4F91-9C72-3BF0D2A120B9}"/>
              </a:ext>
            </a:extLst>
          </p:cNvPr>
          <p:cNvSpPr/>
          <p:nvPr/>
        </p:nvSpPr>
        <p:spPr>
          <a:xfrm>
            <a:off x="9566448" y="390276"/>
            <a:ext cx="243981" cy="45442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Arrow: Down 9">
            <a:extLst>
              <a:ext uri="{FF2B5EF4-FFF2-40B4-BE49-F238E27FC236}">
                <a16:creationId xmlns="" xmlns:a16="http://schemas.microsoft.com/office/drawing/2014/main" id="{9FDB48A8-47AC-4573-B132-A9763EA3774F}"/>
              </a:ext>
            </a:extLst>
          </p:cNvPr>
          <p:cNvSpPr/>
          <p:nvPr/>
        </p:nvSpPr>
        <p:spPr>
          <a:xfrm>
            <a:off x="7585248" y="265393"/>
            <a:ext cx="243981" cy="45442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Arrow: Down 10">
            <a:extLst>
              <a:ext uri="{FF2B5EF4-FFF2-40B4-BE49-F238E27FC236}">
                <a16:creationId xmlns="" xmlns:a16="http://schemas.microsoft.com/office/drawing/2014/main" id="{45FA0CFC-383C-498E-BF74-A1AACEB91A38}"/>
              </a:ext>
            </a:extLst>
          </p:cNvPr>
          <p:cNvSpPr/>
          <p:nvPr/>
        </p:nvSpPr>
        <p:spPr>
          <a:xfrm rot="16200000">
            <a:off x="5103870" y="2465040"/>
            <a:ext cx="243981" cy="45442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Arrow: Down 11">
            <a:extLst>
              <a:ext uri="{FF2B5EF4-FFF2-40B4-BE49-F238E27FC236}">
                <a16:creationId xmlns="" xmlns:a16="http://schemas.microsoft.com/office/drawing/2014/main" id="{AC047015-2D95-4C8D-8E27-053FDE770918}"/>
              </a:ext>
            </a:extLst>
          </p:cNvPr>
          <p:cNvSpPr/>
          <p:nvPr/>
        </p:nvSpPr>
        <p:spPr>
          <a:xfrm rot="10800000">
            <a:off x="11436648" y="3332262"/>
            <a:ext cx="243981" cy="45442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08394524"/>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Lab2 – sample c program</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2006190"/>
          </a:xfrm>
        </p:spPr>
        <p:txBody>
          <a:bodyPr/>
          <a:lstStyle/>
          <a:p>
            <a:pPr>
              <a:lnSpc>
                <a:spcPct val="150000"/>
              </a:lnSpc>
            </a:pPr>
            <a:r>
              <a:rPr lang="en-US" b="1" dirty="0"/>
              <a:t>Objectives:</a:t>
            </a:r>
          </a:p>
          <a:p>
            <a:pPr lvl="1">
              <a:lnSpc>
                <a:spcPct val="150000"/>
              </a:lnSpc>
            </a:pPr>
            <a:r>
              <a:rPr lang="en-US" dirty="0"/>
              <a:t>In Lab 2, the student will develop a simple game. The game’s objective is simply to respond as fast as possible to a visual stimulus. A led goes on after a random time and the player has to press a button. The current response time is presented.</a:t>
            </a:r>
          </a:p>
          <a:p>
            <a:pPr lvl="1">
              <a:lnSpc>
                <a:spcPct val="150000"/>
              </a:lnSpc>
            </a:pPr>
            <a:r>
              <a:rPr lang="en-US" dirty="0"/>
              <a:t>The main objective of this Lab is to guide the student through a proposed development process that should be used in the following labs.</a:t>
            </a:r>
          </a:p>
        </p:txBody>
      </p:sp>
    </p:spTree>
    <p:extLst>
      <p:ext uri="{BB962C8B-B14F-4D97-AF65-F5344CB8AC3E}">
        <p14:creationId xmlns:p14="http://schemas.microsoft.com/office/powerpoint/2010/main" val="34572630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Pipelining</a:t>
            </a:r>
            <a:endParaRPr kumimoji="1" lang="en-US" dirty="0"/>
          </a:p>
        </p:txBody>
      </p:sp>
      <p:sp>
        <p:nvSpPr>
          <p:cNvPr id="4" name="コンテンツ プレースホルダー 3"/>
          <p:cNvSpPr>
            <a:spLocks noGrp="1"/>
          </p:cNvSpPr>
          <p:nvPr>
            <p:ph idx="1"/>
          </p:nvPr>
        </p:nvSpPr>
        <p:spPr>
          <a:xfrm>
            <a:off x="468000" y="1424991"/>
            <a:ext cx="3827800" cy="4735142"/>
          </a:xfrm>
        </p:spPr>
        <p:txBody>
          <a:bodyPr/>
          <a:lstStyle/>
          <a:p>
            <a:pPr>
              <a:lnSpc>
                <a:spcPct val="150000"/>
              </a:lnSpc>
            </a:pPr>
            <a:r>
              <a:rPr lang="en-US" dirty="0"/>
              <a:t>Example of a Pipeline with 5 stages:</a:t>
            </a:r>
          </a:p>
          <a:p>
            <a:pPr marL="342900" lvl="1" indent="-342900">
              <a:lnSpc>
                <a:spcPct val="150000"/>
              </a:lnSpc>
              <a:buFont typeface="+mj-lt"/>
              <a:buAutoNum type="arabicPeriod"/>
            </a:pPr>
            <a:r>
              <a:rPr lang="en-US" dirty="0"/>
              <a:t>Fetch</a:t>
            </a:r>
          </a:p>
          <a:p>
            <a:pPr marL="342900" lvl="1" indent="-342900">
              <a:lnSpc>
                <a:spcPct val="150000"/>
              </a:lnSpc>
              <a:buFont typeface="+mj-lt"/>
              <a:buAutoNum type="arabicPeriod"/>
            </a:pPr>
            <a:r>
              <a:rPr lang="en-US" dirty="0"/>
              <a:t>Decode and read operands in registers</a:t>
            </a:r>
          </a:p>
          <a:p>
            <a:pPr marL="342900" lvl="1" indent="-342900">
              <a:lnSpc>
                <a:spcPct val="150000"/>
              </a:lnSpc>
              <a:buFont typeface="+mj-lt"/>
              <a:buAutoNum type="arabicPeriod"/>
            </a:pPr>
            <a:r>
              <a:rPr lang="en-US" dirty="0"/>
              <a:t>Use ALU to execute instruction or to calculate memory address</a:t>
            </a:r>
          </a:p>
          <a:p>
            <a:pPr marL="342900" lvl="1" indent="-342900">
              <a:lnSpc>
                <a:spcPct val="150000"/>
              </a:lnSpc>
              <a:buFont typeface="+mj-lt"/>
              <a:buAutoNum type="arabicPeriod"/>
            </a:pPr>
            <a:r>
              <a:rPr lang="en-US" dirty="0"/>
              <a:t>Read or Write to memory</a:t>
            </a:r>
          </a:p>
          <a:p>
            <a:pPr marL="342900" lvl="1" indent="-342900">
              <a:lnSpc>
                <a:spcPct val="150000"/>
              </a:lnSpc>
              <a:buFont typeface="+mj-lt"/>
              <a:buAutoNum type="arabicPeriod"/>
            </a:pPr>
            <a:r>
              <a:rPr lang="en-US" dirty="0"/>
              <a:t>Write result back to Register file</a:t>
            </a:r>
          </a:p>
          <a:p>
            <a:pPr>
              <a:lnSpc>
                <a:spcPct val="150000"/>
              </a:lnSpc>
            </a:pPr>
            <a:endParaRPr lang="en-US" dirty="0"/>
          </a:p>
          <a:p>
            <a:pPr>
              <a:lnSpc>
                <a:spcPct val="150000"/>
              </a:lnSpc>
            </a:pPr>
            <a:r>
              <a:rPr lang="en-US" dirty="0"/>
              <a:t>Remark: not all instructions use step 4 and 5</a:t>
            </a:r>
          </a:p>
        </p:txBody>
      </p:sp>
      <p:pic>
        <p:nvPicPr>
          <p:cNvPr id="5" name="Picture 2" descr="File:Pipeline MIPS.png">
            <a:extLst>
              <a:ext uri="{FF2B5EF4-FFF2-40B4-BE49-F238E27FC236}">
                <a16:creationId xmlns="" xmlns:a16="http://schemas.microsoft.com/office/drawing/2014/main" id="{343BB26B-C7F7-4968-9D76-EC368A4D8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840" y="1236176"/>
            <a:ext cx="7231843" cy="45470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81E88242-9BD8-40CA-BAA9-50899FA0EB13}"/>
              </a:ext>
            </a:extLst>
          </p:cNvPr>
          <p:cNvSpPr txBox="1"/>
          <p:nvPr/>
        </p:nvSpPr>
        <p:spPr>
          <a:xfrm>
            <a:off x="9416256" y="5900771"/>
            <a:ext cx="2343911" cy="307777"/>
          </a:xfrm>
          <a:prstGeom prst="rect">
            <a:avLst/>
          </a:prstGeom>
          <a:noFill/>
        </p:spPr>
        <p:txBody>
          <a:bodyPr wrap="none" rtlCol="0">
            <a:spAutoFit/>
          </a:bodyPr>
          <a:lstStyle/>
          <a:p>
            <a:r>
              <a:rPr lang="en-US" sz="1400" dirty="0"/>
              <a:t>source: </a:t>
            </a:r>
            <a:r>
              <a:rPr lang="en-US" sz="1400" dirty="0" err="1"/>
              <a:t>wikimedia.org</a:t>
            </a:r>
            <a:r>
              <a:rPr lang="en-US" sz="1400" dirty="0"/>
              <a:t> (CC)</a:t>
            </a:r>
            <a:endParaRPr lang="pt-BR" sz="1400" dirty="0"/>
          </a:p>
        </p:txBody>
      </p:sp>
    </p:spTree>
    <p:extLst>
      <p:ext uri="{BB962C8B-B14F-4D97-AF65-F5344CB8AC3E}">
        <p14:creationId xmlns:p14="http://schemas.microsoft.com/office/powerpoint/2010/main" val="3741318506"/>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Lab2 – sample c program</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4099071"/>
          </a:xfrm>
        </p:spPr>
        <p:txBody>
          <a:bodyPr/>
          <a:lstStyle/>
          <a:p>
            <a:pPr>
              <a:lnSpc>
                <a:spcPct val="150000"/>
              </a:lnSpc>
            </a:pPr>
            <a:r>
              <a:rPr lang="en-US" b="1" dirty="0"/>
              <a:t>Learning Objectives:</a:t>
            </a:r>
          </a:p>
          <a:p>
            <a:pPr lvl="1">
              <a:lnSpc>
                <a:spcPct val="150000"/>
              </a:lnSpc>
            </a:pPr>
            <a:r>
              <a:rPr lang="en-US" dirty="0"/>
              <a:t>Project planning</a:t>
            </a:r>
          </a:p>
          <a:p>
            <a:pPr lvl="1">
              <a:lnSpc>
                <a:spcPct val="150000"/>
              </a:lnSpc>
            </a:pPr>
            <a:r>
              <a:rPr lang="en-US" dirty="0"/>
              <a:t>Problem definition, specification, hardware platform study, software framework study, design</a:t>
            </a:r>
          </a:p>
          <a:p>
            <a:pPr lvl="1">
              <a:lnSpc>
                <a:spcPct val="150000"/>
              </a:lnSpc>
            </a:pPr>
            <a:r>
              <a:rPr lang="en-US" dirty="0"/>
              <a:t>Project generation</a:t>
            </a:r>
          </a:p>
          <a:p>
            <a:pPr lvl="1">
              <a:lnSpc>
                <a:spcPct val="150000"/>
              </a:lnSpc>
            </a:pPr>
            <a:r>
              <a:rPr lang="en-US" dirty="0"/>
              <a:t>SSP Configuration</a:t>
            </a:r>
          </a:p>
          <a:p>
            <a:pPr lvl="1">
              <a:lnSpc>
                <a:spcPct val="150000"/>
              </a:lnSpc>
            </a:pPr>
            <a:r>
              <a:rPr lang="en-US" dirty="0"/>
              <a:t>Threads configuration</a:t>
            </a:r>
          </a:p>
          <a:p>
            <a:pPr lvl="1">
              <a:lnSpc>
                <a:spcPct val="150000"/>
              </a:lnSpc>
            </a:pPr>
            <a:r>
              <a:rPr lang="en-US" dirty="0"/>
              <a:t>Source code editing</a:t>
            </a:r>
          </a:p>
          <a:p>
            <a:pPr lvl="1">
              <a:lnSpc>
                <a:spcPct val="150000"/>
              </a:lnSpc>
            </a:pPr>
            <a:r>
              <a:rPr lang="en-US" dirty="0"/>
              <a:t>Compile/Link</a:t>
            </a:r>
          </a:p>
          <a:p>
            <a:pPr lvl="1">
              <a:lnSpc>
                <a:spcPct val="150000"/>
              </a:lnSpc>
            </a:pPr>
            <a:r>
              <a:rPr lang="en-US" dirty="0"/>
              <a:t>Debug</a:t>
            </a:r>
          </a:p>
        </p:txBody>
      </p:sp>
    </p:spTree>
    <p:extLst>
      <p:ext uri="{BB962C8B-B14F-4D97-AF65-F5344CB8AC3E}">
        <p14:creationId xmlns:p14="http://schemas.microsoft.com/office/powerpoint/2010/main" val="3688086205"/>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Lab2 – sample c program</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4206280"/>
          </a:xfrm>
        </p:spPr>
        <p:txBody>
          <a:bodyPr/>
          <a:lstStyle/>
          <a:p>
            <a:pPr>
              <a:lnSpc>
                <a:spcPct val="150000"/>
              </a:lnSpc>
            </a:pPr>
            <a:r>
              <a:rPr lang="en-US" b="1" dirty="0"/>
              <a:t>Activities:</a:t>
            </a:r>
          </a:p>
          <a:p>
            <a:pPr marL="342900" lvl="1" indent="-342900">
              <a:lnSpc>
                <a:spcPct val="100000"/>
              </a:lnSpc>
              <a:buFont typeface="+mj-lt"/>
              <a:buAutoNum type="arabicPeriod"/>
            </a:pPr>
            <a:r>
              <a:rPr lang="en-US" dirty="0"/>
              <a:t>Plan the phases of the development process</a:t>
            </a:r>
          </a:p>
          <a:p>
            <a:pPr marL="342900" lvl="1" indent="-342900">
              <a:lnSpc>
                <a:spcPct val="100000"/>
              </a:lnSpc>
              <a:buFont typeface="+mj-lt"/>
              <a:buAutoNum type="arabicPeriod"/>
            </a:pPr>
            <a:r>
              <a:rPr lang="en-US" dirty="0"/>
              <a:t>Problem definition</a:t>
            </a:r>
          </a:p>
          <a:p>
            <a:pPr marL="342900" lvl="1" indent="-342900">
              <a:lnSpc>
                <a:spcPct val="100000"/>
              </a:lnSpc>
              <a:buFont typeface="+mj-lt"/>
              <a:buAutoNum type="arabicPeriod"/>
            </a:pPr>
            <a:r>
              <a:rPr lang="en-US" dirty="0"/>
              <a:t>Specification</a:t>
            </a:r>
          </a:p>
          <a:p>
            <a:pPr marL="342900" lvl="1" indent="-342900">
              <a:lnSpc>
                <a:spcPct val="100000"/>
              </a:lnSpc>
              <a:buFont typeface="+mj-lt"/>
              <a:buAutoNum type="arabicPeriod"/>
            </a:pPr>
            <a:r>
              <a:rPr lang="en-US" dirty="0"/>
              <a:t>Hardware platform study</a:t>
            </a:r>
          </a:p>
          <a:p>
            <a:pPr marL="342900" lvl="1" indent="-342900">
              <a:lnSpc>
                <a:spcPct val="100000"/>
              </a:lnSpc>
              <a:buFont typeface="+mj-lt"/>
              <a:buAutoNum type="arabicPeriod"/>
            </a:pPr>
            <a:r>
              <a:rPr lang="en-US" dirty="0"/>
              <a:t>Software framework study</a:t>
            </a:r>
          </a:p>
          <a:p>
            <a:pPr marL="342900" lvl="1" indent="-342900">
              <a:lnSpc>
                <a:spcPct val="100000"/>
              </a:lnSpc>
              <a:buFont typeface="+mj-lt"/>
              <a:buAutoNum type="arabicPeriod"/>
            </a:pPr>
            <a:r>
              <a:rPr lang="en-US" dirty="0"/>
              <a:t>Design</a:t>
            </a:r>
          </a:p>
          <a:p>
            <a:pPr marL="342900" lvl="1" indent="-342900">
              <a:lnSpc>
                <a:spcPct val="100000"/>
              </a:lnSpc>
              <a:buFont typeface="+mj-lt"/>
              <a:buAutoNum type="arabicPeriod"/>
            </a:pPr>
            <a:r>
              <a:rPr lang="en-US" dirty="0"/>
              <a:t>Use the Wizard to generate a Synergy C Project</a:t>
            </a:r>
          </a:p>
          <a:p>
            <a:pPr marL="342900" lvl="1" indent="-342900">
              <a:lnSpc>
                <a:spcPct val="100000"/>
              </a:lnSpc>
              <a:buFont typeface="+mj-lt"/>
              <a:buAutoNum type="arabicPeriod"/>
            </a:pPr>
            <a:r>
              <a:rPr lang="en-US" dirty="0"/>
              <a:t>Configure the SSP</a:t>
            </a:r>
          </a:p>
          <a:p>
            <a:pPr marL="342900" lvl="1" indent="-342900">
              <a:lnSpc>
                <a:spcPct val="100000"/>
              </a:lnSpc>
              <a:buFont typeface="+mj-lt"/>
              <a:buAutoNum type="arabicPeriod"/>
            </a:pPr>
            <a:r>
              <a:rPr lang="en-US" dirty="0"/>
              <a:t>Use the Editor</a:t>
            </a:r>
          </a:p>
          <a:p>
            <a:pPr marL="342900" lvl="1" indent="-342900">
              <a:lnSpc>
                <a:spcPct val="100000"/>
              </a:lnSpc>
              <a:buFont typeface="+mj-lt"/>
              <a:buAutoNum type="arabicPeriod"/>
            </a:pPr>
            <a:r>
              <a:rPr lang="en-US" dirty="0"/>
              <a:t>Compile and link the project</a:t>
            </a:r>
          </a:p>
          <a:p>
            <a:pPr marL="342900" lvl="1" indent="-342900">
              <a:lnSpc>
                <a:spcPct val="100000"/>
              </a:lnSpc>
              <a:buFont typeface="+mj-lt"/>
              <a:buAutoNum type="arabicPeriod"/>
            </a:pPr>
            <a:r>
              <a:rPr lang="en-US" dirty="0"/>
              <a:t>Debug on the SK-S7G2 board</a:t>
            </a:r>
          </a:p>
        </p:txBody>
      </p:sp>
      <p:sp>
        <p:nvSpPr>
          <p:cNvPr id="4" name="TextBox 3">
            <a:extLst>
              <a:ext uri="{FF2B5EF4-FFF2-40B4-BE49-F238E27FC236}">
                <a16:creationId xmlns="" xmlns:a16="http://schemas.microsoft.com/office/drawing/2014/main" id="{657298E8-1FA3-4D1B-9AAD-040FF9ABD233}"/>
              </a:ext>
            </a:extLst>
          </p:cNvPr>
          <p:cNvSpPr txBox="1"/>
          <p:nvPr/>
        </p:nvSpPr>
        <p:spPr>
          <a:xfrm>
            <a:off x="5343727" y="5263577"/>
            <a:ext cx="6380273" cy="984885"/>
          </a:xfrm>
          <a:prstGeom prst="rect">
            <a:avLst/>
          </a:prstGeom>
          <a:noFill/>
        </p:spPr>
        <p:txBody>
          <a:bodyPr wrap="none" rtlCol="0">
            <a:spAutoFit/>
          </a:bodyPr>
          <a:lstStyle/>
          <a:p>
            <a:r>
              <a:rPr lang="en-US" sz="1200" dirty="0"/>
              <a:t>further reading for this Lab: </a:t>
            </a:r>
            <a:br>
              <a:rPr lang="en-US" sz="1200" dirty="0"/>
            </a:br>
            <a:r>
              <a:rPr lang="en-US" sz="1200" b="1" dirty="0" err="1"/>
              <a:t>e</a:t>
            </a:r>
            <a:r>
              <a:rPr lang="en-US" sz="1200" b="1" baseline="30000" dirty="0" err="1"/>
              <a:t>2</a:t>
            </a:r>
            <a:r>
              <a:rPr lang="en-US" sz="1200" b="1" dirty="0"/>
              <a:t> studio Integrated Development Environment User's Manual: Getting Started Guide</a:t>
            </a:r>
            <a:r>
              <a:rPr lang="en-US" sz="1200" dirty="0"/>
              <a:t/>
            </a:r>
            <a:br>
              <a:rPr lang="en-US" sz="1200" dirty="0"/>
            </a:br>
            <a:r>
              <a:rPr lang="en-US" sz="1100" dirty="0" err="1">
                <a:hlinkClick r:id="rId3"/>
              </a:rPr>
              <a:t>r20ut2771ej0400_e2_start_s.pdf</a:t>
            </a:r>
            <a:r>
              <a:rPr lang="en-US" sz="1100" dirty="0"/>
              <a:t/>
            </a:r>
            <a:br>
              <a:rPr lang="en-US" sz="1100" dirty="0"/>
            </a:br>
            <a:r>
              <a:rPr lang="pt-BR" sz="1200" dirty="0">
                <a:hlinkClick r:id="rId3"/>
              </a:rPr>
              <a:t>https://</a:t>
            </a:r>
            <a:r>
              <a:rPr lang="pt-BR" sz="1200" dirty="0" err="1">
                <a:hlinkClick r:id="rId3"/>
              </a:rPr>
              <a:t>www.renesas.com</a:t>
            </a:r>
            <a:r>
              <a:rPr lang="pt-BR" sz="1200" dirty="0">
                <a:hlinkClick r:id="rId3"/>
              </a:rPr>
              <a:t>/</a:t>
            </a:r>
            <a:r>
              <a:rPr lang="pt-BR" sz="1200" dirty="0" err="1">
                <a:hlinkClick r:id="rId3"/>
              </a:rPr>
              <a:t>us</a:t>
            </a:r>
            <a:r>
              <a:rPr lang="pt-BR" sz="1200" dirty="0">
                <a:hlinkClick r:id="rId3"/>
              </a:rPr>
              <a:t>/</a:t>
            </a:r>
            <a:r>
              <a:rPr lang="pt-BR" sz="1200" dirty="0" err="1">
                <a:hlinkClick r:id="rId3"/>
              </a:rPr>
              <a:t>en</a:t>
            </a:r>
            <a:r>
              <a:rPr lang="pt-BR" sz="1200" dirty="0">
                <a:hlinkClick r:id="rId3"/>
              </a:rPr>
              <a:t>/</a:t>
            </a:r>
            <a:r>
              <a:rPr lang="pt-BR" sz="1200" dirty="0" err="1">
                <a:hlinkClick r:id="rId3"/>
              </a:rPr>
              <a:t>doc</a:t>
            </a:r>
            <a:r>
              <a:rPr lang="pt-BR" sz="1200" dirty="0">
                <a:hlinkClick r:id="rId3"/>
              </a:rPr>
              <a:t>/</a:t>
            </a:r>
            <a:r>
              <a:rPr lang="pt-BR" sz="1200" dirty="0" err="1">
                <a:hlinkClick r:id="rId3"/>
              </a:rPr>
              <a:t>products</a:t>
            </a:r>
            <a:r>
              <a:rPr lang="pt-BR" sz="1200" dirty="0">
                <a:hlinkClick r:id="rId3"/>
              </a:rPr>
              <a:t>/tool/</a:t>
            </a:r>
            <a:r>
              <a:rPr lang="pt-BR" sz="1200" dirty="0" err="1">
                <a:hlinkClick r:id="rId3"/>
              </a:rPr>
              <a:t>doc</a:t>
            </a:r>
            <a:r>
              <a:rPr lang="pt-BR" sz="1200" dirty="0">
                <a:hlinkClick r:id="rId3"/>
              </a:rPr>
              <a:t>/006/</a:t>
            </a:r>
            <a:r>
              <a:rPr lang="pt-BR" sz="1200" dirty="0" err="1">
                <a:hlinkClick r:id="rId3"/>
              </a:rPr>
              <a:t>r20ut2771ej0400_e2_start_s.pdf</a:t>
            </a:r>
            <a:endParaRPr lang="pt-BR" sz="1600" dirty="0"/>
          </a:p>
          <a:p>
            <a:r>
              <a:rPr lang="en-US" sz="1100" dirty="0"/>
              <a:t>(it is also the source of some figures of this section)</a:t>
            </a:r>
            <a:endParaRPr lang="pt-BR" sz="1200" dirty="0"/>
          </a:p>
        </p:txBody>
      </p:sp>
    </p:spTree>
    <p:extLst>
      <p:ext uri="{BB962C8B-B14F-4D97-AF65-F5344CB8AC3E}">
        <p14:creationId xmlns:p14="http://schemas.microsoft.com/office/powerpoint/2010/main" val="4029845712"/>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Lab2 – Activity 1</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4714624"/>
          </a:xfrm>
        </p:spPr>
        <p:txBody>
          <a:bodyPr/>
          <a:lstStyle/>
          <a:p>
            <a:pPr>
              <a:lnSpc>
                <a:spcPct val="150000"/>
              </a:lnSpc>
            </a:pPr>
            <a:r>
              <a:rPr lang="en-US" b="1" dirty="0"/>
              <a:t>Activity 1 – Plan the phases of the development process</a:t>
            </a:r>
          </a:p>
          <a:p>
            <a:pPr>
              <a:lnSpc>
                <a:spcPct val="100000"/>
              </a:lnSpc>
            </a:pPr>
            <a:r>
              <a:rPr lang="en-US" dirty="0"/>
              <a:t>In Lab2, the student is faced with a simple problem to be implemented in C, using many of the functionalities made available in e2studio. The objectives in this lab are not limited to understanding the functionality of the tool, but also to follow a planned approach to a software development activity.</a:t>
            </a:r>
          </a:p>
          <a:p>
            <a:pPr marL="342900" lvl="1" indent="-342900">
              <a:lnSpc>
                <a:spcPct val="100000"/>
              </a:lnSpc>
              <a:buFont typeface="+mj-lt"/>
              <a:buAutoNum type="arabicPeriod"/>
            </a:pPr>
            <a:r>
              <a:rPr lang="en-US" dirty="0"/>
              <a:t>Problem definition: the problem statement should clearly define the scope of the problem.</a:t>
            </a:r>
          </a:p>
          <a:p>
            <a:pPr marL="342900" lvl="1" indent="-342900">
              <a:lnSpc>
                <a:spcPct val="100000"/>
              </a:lnSpc>
              <a:buFont typeface="+mj-lt"/>
              <a:buAutoNum type="arabicPeriod"/>
            </a:pPr>
            <a:r>
              <a:rPr lang="en-US" dirty="0"/>
              <a:t>Specification: a clear and precise set of statements that define the functionality of the resulting software as well as its non-functional characteristics (performance, ...)</a:t>
            </a:r>
          </a:p>
          <a:p>
            <a:pPr marL="342900" lvl="1" indent="-342900">
              <a:lnSpc>
                <a:spcPct val="100000"/>
              </a:lnSpc>
              <a:buFont typeface="+mj-lt"/>
              <a:buAutoNum type="arabicPeriod"/>
            </a:pPr>
            <a:r>
              <a:rPr lang="en-US" dirty="0"/>
              <a:t>Study of the hardware platform: one must have a clear understanding of the features of the MCU and of the board that will be used in this development</a:t>
            </a:r>
          </a:p>
          <a:p>
            <a:pPr marL="342900" lvl="1" indent="-342900">
              <a:lnSpc>
                <a:spcPct val="100000"/>
              </a:lnSpc>
              <a:buFont typeface="+mj-lt"/>
              <a:buAutoNum type="arabicPeriod"/>
            </a:pPr>
            <a:r>
              <a:rPr lang="en-US" dirty="0"/>
              <a:t>Software framework study: some of the functionality needed for the solution is available in the form of software components in the SSP, these must be identified and understood</a:t>
            </a:r>
          </a:p>
          <a:p>
            <a:pPr marL="342900" lvl="1" indent="-342900">
              <a:lnSpc>
                <a:spcPct val="100000"/>
              </a:lnSpc>
              <a:buFont typeface="+mj-lt"/>
              <a:buAutoNum type="arabicPeriod"/>
            </a:pPr>
            <a:r>
              <a:rPr lang="en-US" dirty="0"/>
              <a:t>Design: identification of the SW components that need to be developed, their interfaces, algorithms and interfaces to other software components.</a:t>
            </a:r>
          </a:p>
          <a:p>
            <a:pPr marL="342900" lvl="1" indent="-342900">
              <a:lnSpc>
                <a:spcPct val="100000"/>
              </a:lnSpc>
              <a:buFont typeface="+mj-lt"/>
              <a:buAutoNum type="arabicPeriod"/>
            </a:pPr>
            <a:r>
              <a:rPr lang="en-US" dirty="0"/>
              <a:t>Tool usage: project generation, SSP configuration, source code editing, compilation, linkage, debug</a:t>
            </a:r>
          </a:p>
          <a:p>
            <a:pPr>
              <a:lnSpc>
                <a:spcPct val="150000"/>
              </a:lnSpc>
            </a:pPr>
            <a:endParaRPr lang="en-US" b="1" dirty="0"/>
          </a:p>
        </p:txBody>
      </p:sp>
    </p:spTree>
    <p:extLst>
      <p:ext uri="{BB962C8B-B14F-4D97-AF65-F5344CB8AC3E}">
        <p14:creationId xmlns:p14="http://schemas.microsoft.com/office/powerpoint/2010/main" val="2578429905"/>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Lab2 – Activity 2</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3216778"/>
          </a:xfrm>
        </p:spPr>
        <p:txBody>
          <a:bodyPr/>
          <a:lstStyle/>
          <a:p>
            <a:pPr>
              <a:lnSpc>
                <a:spcPct val="150000"/>
              </a:lnSpc>
            </a:pPr>
            <a:r>
              <a:rPr lang="en-US" b="1" dirty="0"/>
              <a:t>Activity 2 – Problem Definition</a:t>
            </a:r>
          </a:p>
          <a:p>
            <a:pPr>
              <a:lnSpc>
                <a:spcPct val="150000"/>
              </a:lnSpc>
            </a:pPr>
            <a:r>
              <a:rPr lang="en-US" dirty="0"/>
              <a:t>Game objective: to respond as fast as possible to a visual stimulus</a:t>
            </a:r>
          </a:p>
          <a:p>
            <a:pPr>
              <a:lnSpc>
                <a:spcPct val="150000"/>
              </a:lnSpc>
            </a:pPr>
            <a:r>
              <a:rPr lang="en-US" dirty="0"/>
              <a:t>Game operation: once the game is turned on, after 1 second an LED is turned on, the player must respond by pressing a button. </a:t>
            </a:r>
            <a:br>
              <a:rPr lang="en-US" dirty="0"/>
            </a:br>
            <a:r>
              <a:rPr lang="en-US" dirty="0"/>
              <a:t>Game cycle repeats indefinitely.</a:t>
            </a:r>
            <a:br>
              <a:rPr lang="en-US" dirty="0"/>
            </a:br>
            <a:r>
              <a:rPr lang="en-US" dirty="0"/>
              <a:t>Game presents the player response time. </a:t>
            </a:r>
            <a:br>
              <a:rPr lang="en-US" dirty="0"/>
            </a:br>
            <a:r>
              <a:rPr lang="en-US" dirty="0"/>
              <a:t>	</a:t>
            </a:r>
          </a:p>
          <a:p>
            <a:pPr>
              <a:lnSpc>
                <a:spcPct val="150000"/>
              </a:lnSpc>
            </a:pPr>
            <a:r>
              <a:rPr lang="en-US" dirty="0"/>
              <a:t>Basic solution: response times are saved in variables and can be visualized in the debugger</a:t>
            </a:r>
            <a:endParaRPr lang="en-US" b="1" dirty="0"/>
          </a:p>
        </p:txBody>
      </p:sp>
    </p:spTree>
    <p:extLst>
      <p:ext uri="{BB962C8B-B14F-4D97-AF65-F5344CB8AC3E}">
        <p14:creationId xmlns:p14="http://schemas.microsoft.com/office/powerpoint/2010/main" val="713703922"/>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Lab2 – Activity 3</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3694858"/>
          </a:xfrm>
        </p:spPr>
        <p:txBody>
          <a:bodyPr/>
          <a:lstStyle/>
          <a:p>
            <a:pPr>
              <a:lnSpc>
                <a:spcPct val="150000"/>
              </a:lnSpc>
            </a:pPr>
            <a:r>
              <a:rPr lang="en-US" b="1" dirty="0"/>
              <a:t>Activity 3 – Specification</a:t>
            </a:r>
          </a:p>
          <a:p>
            <a:pPr>
              <a:spcAft>
                <a:spcPts val="0"/>
              </a:spcAft>
              <a:tabLst>
                <a:tab pos="468000" algn="l"/>
              </a:tabLst>
            </a:pPr>
            <a:r>
              <a:rPr lang="en-US" dirty="0"/>
              <a:t>	S1 - The </a:t>
            </a:r>
            <a:r>
              <a:rPr lang="en-US" dirty="0" err="1"/>
              <a:t>ResponseTimeGame</a:t>
            </a:r>
            <a:r>
              <a:rPr lang="en-US" dirty="0"/>
              <a:t> console shall provide an LED, a push-button and an LCD.</a:t>
            </a:r>
          </a:p>
          <a:p>
            <a:pPr>
              <a:spcAft>
                <a:spcPts val="0"/>
              </a:spcAft>
              <a:tabLst>
                <a:tab pos="468000" algn="l"/>
              </a:tabLst>
            </a:pPr>
            <a:r>
              <a:rPr lang="en-US" dirty="0"/>
              <a:t>	S2 - The operation of the </a:t>
            </a:r>
            <a:r>
              <a:rPr lang="en-US" dirty="0" err="1"/>
              <a:t>ResponseTimeGame</a:t>
            </a:r>
            <a:r>
              <a:rPr lang="en-US" dirty="0"/>
              <a:t>, after power up, is:</a:t>
            </a:r>
          </a:p>
          <a:p>
            <a:pPr lvl="5">
              <a:buFont typeface="+mj-lt"/>
              <a:buAutoNum type="arabicPeriod"/>
              <a:tabLst>
                <a:tab pos="468000" algn="l"/>
              </a:tabLst>
            </a:pPr>
            <a:r>
              <a:rPr lang="en-US" sz="1600" dirty="0"/>
              <a:t>wait for 1 second</a:t>
            </a:r>
          </a:p>
          <a:p>
            <a:pPr lvl="5">
              <a:buFont typeface="+mj-lt"/>
              <a:buAutoNum type="arabicPeriod"/>
              <a:tabLst>
                <a:tab pos="468000" algn="l"/>
              </a:tabLst>
            </a:pPr>
            <a:r>
              <a:rPr lang="en-US" sz="1600" dirty="0"/>
              <a:t>turn on LED</a:t>
            </a:r>
          </a:p>
          <a:p>
            <a:pPr lvl="5">
              <a:buFont typeface="+mj-lt"/>
              <a:buAutoNum type="arabicPeriod"/>
              <a:tabLst>
                <a:tab pos="468000" algn="l"/>
              </a:tabLst>
            </a:pPr>
            <a:r>
              <a:rPr lang="en-US" sz="1600" dirty="0"/>
              <a:t>start measuring time</a:t>
            </a:r>
          </a:p>
          <a:p>
            <a:pPr lvl="5">
              <a:buFont typeface="+mj-lt"/>
              <a:buAutoNum type="arabicPeriod"/>
              <a:tabLst>
                <a:tab pos="468000" algn="l"/>
              </a:tabLst>
            </a:pPr>
            <a:r>
              <a:rPr lang="en-US" sz="1600" dirty="0"/>
              <a:t>wait for player to press the push-button</a:t>
            </a:r>
          </a:p>
          <a:p>
            <a:pPr lvl="5">
              <a:buFont typeface="+mj-lt"/>
              <a:buAutoNum type="arabicPeriod"/>
              <a:tabLst>
                <a:tab pos="468000" algn="l"/>
              </a:tabLst>
            </a:pPr>
            <a:r>
              <a:rPr lang="en-US" sz="1600" dirty="0"/>
              <a:t>stop measuring time, save measure as current response time</a:t>
            </a:r>
          </a:p>
          <a:p>
            <a:pPr lvl="5">
              <a:buFont typeface="+mj-lt"/>
              <a:buAutoNum type="arabicPeriod"/>
              <a:tabLst>
                <a:tab pos="468000" algn="l"/>
              </a:tabLst>
            </a:pPr>
            <a:r>
              <a:rPr lang="en-US" sz="1600" dirty="0"/>
              <a:t>turn off LED</a:t>
            </a:r>
          </a:p>
          <a:p>
            <a:pPr lvl="5">
              <a:buFont typeface="+mj-lt"/>
              <a:buAutoNum type="arabicPeriod"/>
              <a:tabLst>
                <a:tab pos="468000" algn="l"/>
              </a:tabLst>
            </a:pPr>
            <a:r>
              <a:rPr lang="en-US" sz="1600" dirty="0"/>
              <a:t>a variable should hold the current response time</a:t>
            </a:r>
          </a:p>
          <a:p>
            <a:pPr lvl="5">
              <a:buFont typeface="+mj-lt"/>
              <a:buAutoNum type="arabicPeriod"/>
              <a:tabLst>
                <a:tab pos="468000" algn="l"/>
              </a:tabLst>
            </a:pPr>
            <a:r>
              <a:rPr lang="en-US" sz="1600" dirty="0"/>
              <a:t>go to step 1</a:t>
            </a:r>
          </a:p>
          <a:p>
            <a:pPr>
              <a:tabLst>
                <a:tab pos="468000" algn="l"/>
              </a:tabLst>
            </a:pPr>
            <a:r>
              <a:rPr lang="en-US" dirty="0"/>
              <a:t>	S3 - discard response time measurements above 3 seconds</a:t>
            </a:r>
          </a:p>
        </p:txBody>
      </p:sp>
    </p:spTree>
    <p:extLst>
      <p:ext uri="{BB962C8B-B14F-4D97-AF65-F5344CB8AC3E}">
        <p14:creationId xmlns:p14="http://schemas.microsoft.com/office/powerpoint/2010/main" val="2009272906"/>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Lab2 – Activity 4</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2642262"/>
          </a:xfrm>
        </p:spPr>
        <p:txBody>
          <a:bodyPr/>
          <a:lstStyle/>
          <a:p>
            <a:pPr>
              <a:lnSpc>
                <a:spcPct val="150000"/>
              </a:lnSpc>
            </a:pPr>
            <a:r>
              <a:rPr lang="en-US" b="1" dirty="0"/>
              <a:t>Activity 4 – Study the Hardware platform (SK-S7G2 board and S7G2 MCU)</a:t>
            </a:r>
          </a:p>
          <a:p>
            <a:pPr>
              <a:lnSpc>
                <a:spcPct val="150000"/>
              </a:lnSpc>
              <a:spcAft>
                <a:spcPts val="0"/>
              </a:spcAft>
              <a:tabLst>
                <a:tab pos="468000" algn="l"/>
              </a:tabLst>
            </a:pPr>
            <a:r>
              <a:rPr lang="en-US" dirty="0"/>
              <a:t>The first manual to be studied is the Starter Kit SK-S7G2 </a:t>
            </a:r>
            <a:r>
              <a:rPr lang="en-US" dirty="0">
                <a:hlinkClick r:id="rId3"/>
              </a:rPr>
              <a:t>User’s Manual.pdf </a:t>
            </a:r>
            <a:endParaRPr lang="en-US" dirty="0"/>
          </a:p>
          <a:p>
            <a:pPr>
              <a:lnSpc>
                <a:spcPct val="150000"/>
              </a:lnSpc>
              <a:spcAft>
                <a:spcPts val="0"/>
              </a:spcAft>
              <a:tabLst>
                <a:tab pos="468000" algn="l"/>
              </a:tabLst>
            </a:pPr>
            <a:r>
              <a:rPr lang="en-US" dirty="0"/>
              <a:t>Relevant information in this manual concerning the current project is:</a:t>
            </a:r>
          </a:p>
          <a:p>
            <a:pPr lvl="1">
              <a:lnSpc>
                <a:spcPct val="150000"/>
              </a:lnSpc>
              <a:spcAft>
                <a:spcPts val="0"/>
              </a:spcAft>
              <a:tabLst>
                <a:tab pos="468000" algn="l"/>
              </a:tabLst>
            </a:pPr>
            <a:r>
              <a:rPr lang="en-US" dirty="0"/>
              <a:t>Block diagram</a:t>
            </a:r>
          </a:p>
          <a:p>
            <a:pPr lvl="1">
              <a:lnSpc>
                <a:spcPct val="150000"/>
              </a:lnSpc>
              <a:spcAft>
                <a:spcPts val="0"/>
              </a:spcAft>
              <a:tabLst>
                <a:tab pos="468000" algn="l"/>
              </a:tabLst>
            </a:pPr>
            <a:r>
              <a:rPr lang="en-US" dirty="0"/>
              <a:t>LEDs</a:t>
            </a:r>
          </a:p>
          <a:p>
            <a:pPr lvl="1">
              <a:lnSpc>
                <a:spcPct val="150000"/>
              </a:lnSpc>
              <a:spcAft>
                <a:spcPts val="0"/>
              </a:spcAft>
              <a:tabLst>
                <a:tab pos="468000" algn="l"/>
              </a:tabLst>
            </a:pPr>
            <a:r>
              <a:rPr lang="en-US" dirty="0"/>
              <a:t>push-button</a:t>
            </a:r>
          </a:p>
          <a:p>
            <a:pPr lvl="1">
              <a:lnSpc>
                <a:spcPct val="150000"/>
              </a:lnSpc>
              <a:spcAft>
                <a:spcPts val="0"/>
              </a:spcAft>
              <a:tabLst>
                <a:tab pos="468000" algn="l"/>
              </a:tabLst>
            </a:pPr>
            <a:r>
              <a:rPr lang="en-US" dirty="0"/>
              <a:t>LCD</a:t>
            </a:r>
          </a:p>
        </p:txBody>
      </p:sp>
    </p:spTree>
    <p:extLst>
      <p:ext uri="{BB962C8B-B14F-4D97-AF65-F5344CB8AC3E}">
        <p14:creationId xmlns:p14="http://schemas.microsoft.com/office/powerpoint/2010/main" val="1149714115"/>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Lab2 – Activity 4</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0"/>
            <a:ext cx="3611776" cy="995897"/>
          </a:xfrm>
        </p:spPr>
        <p:txBody>
          <a:bodyPr/>
          <a:lstStyle/>
          <a:p>
            <a:pPr>
              <a:lnSpc>
                <a:spcPct val="150000"/>
              </a:lnSpc>
            </a:pPr>
            <a:r>
              <a:rPr lang="en-US" dirty="0"/>
              <a:t>Relevant blocks of the SK-S7G2 board are marked in red</a:t>
            </a:r>
          </a:p>
        </p:txBody>
      </p:sp>
      <p:grpSp>
        <p:nvGrpSpPr>
          <p:cNvPr id="5" name="Group 4">
            <a:extLst>
              <a:ext uri="{FF2B5EF4-FFF2-40B4-BE49-F238E27FC236}">
                <a16:creationId xmlns="" xmlns:a16="http://schemas.microsoft.com/office/drawing/2014/main" id="{BD2F718E-FE13-4B86-9078-B0257F8C2800}"/>
              </a:ext>
            </a:extLst>
          </p:cNvPr>
          <p:cNvGrpSpPr/>
          <p:nvPr/>
        </p:nvGrpSpPr>
        <p:grpSpPr>
          <a:xfrm>
            <a:off x="4459149" y="404664"/>
            <a:ext cx="7306154" cy="5635167"/>
            <a:chOff x="4715815" y="644087"/>
            <a:chExt cx="7306154" cy="5635167"/>
          </a:xfrm>
        </p:grpSpPr>
        <p:pic>
          <p:nvPicPr>
            <p:cNvPr id="6" name="Picture 5">
              <a:extLst>
                <a:ext uri="{FF2B5EF4-FFF2-40B4-BE49-F238E27FC236}">
                  <a16:creationId xmlns="" xmlns:a16="http://schemas.microsoft.com/office/drawing/2014/main" id="{86D1CCD7-3641-4284-A96E-DEB32939CFA3}"/>
                </a:ext>
              </a:extLst>
            </p:cNvPr>
            <p:cNvPicPr>
              <a:picLocks noChangeAspect="1"/>
            </p:cNvPicPr>
            <p:nvPr/>
          </p:nvPicPr>
          <p:blipFill>
            <a:blip r:embed="rId3"/>
            <a:stretch>
              <a:fillRect/>
            </a:stretch>
          </p:blipFill>
          <p:spPr>
            <a:xfrm>
              <a:off x="4876800" y="644087"/>
              <a:ext cx="7145169" cy="5635167"/>
            </a:xfrm>
            <a:prstGeom prst="rect">
              <a:avLst/>
            </a:prstGeom>
          </p:spPr>
        </p:pic>
        <p:sp>
          <p:nvSpPr>
            <p:cNvPr id="7" name="Oval 6">
              <a:extLst>
                <a:ext uri="{FF2B5EF4-FFF2-40B4-BE49-F238E27FC236}">
                  <a16:creationId xmlns="" xmlns:a16="http://schemas.microsoft.com/office/drawing/2014/main" id="{12599978-DCDF-4F5C-836E-AE8DC5898E6B}"/>
                </a:ext>
              </a:extLst>
            </p:cNvPr>
            <p:cNvSpPr/>
            <p:nvPr/>
          </p:nvSpPr>
          <p:spPr>
            <a:xfrm>
              <a:off x="10650369" y="2209800"/>
              <a:ext cx="1371600" cy="685799"/>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Oval 7">
              <a:extLst>
                <a:ext uri="{FF2B5EF4-FFF2-40B4-BE49-F238E27FC236}">
                  <a16:creationId xmlns="" xmlns:a16="http://schemas.microsoft.com/office/drawing/2014/main" id="{410D2079-2C8C-471E-9EE1-AA375D5039C0}"/>
                </a:ext>
              </a:extLst>
            </p:cNvPr>
            <p:cNvSpPr/>
            <p:nvPr/>
          </p:nvSpPr>
          <p:spPr>
            <a:xfrm>
              <a:off x="4729385" y="2209800"/>
              <a:ext cx="1371600" cy="685799"/>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Oval 8">
              <a:extLst>
                <a:ext uri="{FF2B5EF4-FFF2-40B4-BE49-F238E27FC236}">
                  <a16:creationId xmlns="" xmlns:a16="http://schemas.microsoft.com/office/drawing/2014/main" id="{CC0411AF-1CA8-42B7-AF32-3547527CDDB1}"/>
                </a:ext>
              </a:extLst>
            </p:cNvPr>
            <p:cNvSpPr/>
            <p:nvPr/>
          </p:nvSpPr>
          <p:spPr>
            <a:xfrm>
              <a:off x="4715815" y="1538746"/>
              <a:ext cx="1371600" cy="685799"/>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0" name="TextBox 9">
            <a:extLst>
              <a:ext uri="{FF2B5EF4-FFF2-40B4-BE49-F238E27FC236}">
                <a16:creationId xmlns="" xmlns:a16="http://schemas.microsoft.com/office/drawing/2014/main" id="{3D36D036-791F-4FDE-9C14-ADA2698F4C43}"/>
              </a:ext>
            </a:extLst>
          </p:cNvPr>
          <p:cNvSpPr txBox="1"/>
          <p:nvPr/>
        </p:nvSpPr>
        <p:spPr>
          <a:xfrm>
            <a:off x="8223767" y="6072069"/>
            <a:ext cx="3623300" cy="307777"/>
          </a:xfrm>
          <a:prstGeom prst="rect">
            <a:avLst/>
          </a:prstGeom>
          <a:noFill/>
        </p:spPr>
        <p:txBody>
          <a:bodyPr wrap="none" rtlCol="0">
            <a:spAutoFit/>
          </a:bodyPr>
          <a:lstStyle/>
          <a:p>
            <a:r>
              <a:rPr lang="en-US" sz="1400" dirty="0"/>
              <a:t>source: Starter Kit SK-</a:t>
            </a:r>
            <a:r>
              <a:rPr lang="en-US" sz="1400" dirty="0" err="1"/>
              <a:t>S7G2</a:t>
            </a:r>
            <a:r>
              <a:rPr lang="en-US" sz="1400" dirty="0"/>
              <a:t> User’s Manual</a:t>
            </a:r>
            <a:endParaRPr lang="pt-BR" sz="1400" dirty="0"/>
          </a:p>
        </p:txBody>
      </p:sp>
    </p:spTree>
    <p:extLst>
      <p:ext uri="{BB962C8B-B14F-4D97-AF65-F5344CB8AC3E}">
        <p14:creationId xmlns:p14="http://schemas.microsoft.com/office/powerpoint/2010/main" val="4176845106"/>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4358BB89-5E79-4D62-A996-87A5CEBAF125}"/>
              </a:ext>
            </a:extLst>
          </p:cNvPr>
          <p:cNvPicPr>
            <a:picLocks noChangeAspect="1"/>
          </p:cNvPicPr>
          <p:nvPr/>
        </p:nvPicPr>
        <p:blipFill>
          <a:blip r:embed="rId3"/>
          <a:stretch>
            <a:fillRect/>
          </a:stretch>
        </p:blipFill>
        <p:spPr>
          <a:xfrm>
            <a:off x="5323613" y="1540781"/>
            <a:ext cx="6404387" cy="4512135"/>
          </a:xfrm>
          <a:prstGeom prst="rect">
            <a:avLst/>
          </a:prstGeom>
        </p:spPr>
      </p:pic>
      <p:sp>
        <p:nvSpPr>
          <p:cNvPr id="2" name="タイトル 1"/>
          <p:cNvSpPr>
            <a:spLocks noGrp="1"/>
          </p:cNvSpPr>
          <p:nvPr>
            <p:ph type="title"/>
          </p:nvPr>
        </p:nvSpPr>
        <p:spPr>
          <a:xfrm>
            <a:off x="467999" y="609538"/>
            <a:ext cx="10308521" cy="443198"/>
          </a:xfrm>
        </p:spPr>
        <p:txBody>
          <a:bodyPr/>
          <a:lstStyle/>
          <a:p>
            <a:r>
              <a:rPr lang="en-US" dirty="0"/>
              <a:t> Lab2 – Activity 4</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0"/>
            <a:ext cx="5339968" cy="4796698"/>
          </a:xfrm>
        </p:spPr>
        <p:txBody>
          <a:bodyPr/>
          <a:lstStyle/>
          <a:p>
            <a:pPr>
              <a:lnSpc>
                <a:spcPct val="150000"/>
              </a:lnSpc>
            </a:pPr>
            <a:r>
              <a:rPr lang="en-US" dirty="0"/>
              <a:t>There are two push-buttons on the SK-S7G2: S4 and S5.</a:t>
            </a:r>
          </a:p>
          <a:p>
            <a:pPr>
              <a:lnSpc>
                <a:spcPct val="150000"/>
              </a:lnSpc>
            </a:pPr>
            <a:endParaRPr lang="en-US" dirty="0"/>
          </a:p>
          <a:p>
            <a:pPr>
              <a:lnSpc>
                <a:spcPct val="150000"/>
              </a:lnSpc>
            </a:pPr>
            <a:r>
              <a:rPr lang="en-US" dirty="0"/>
              <a:t>They are directly connected to GPIO pins: P0.6 and P0.5 respectively. There is no debounce circuit between the push-buttons and the MCU pins.</a:t>
            </a:r>
          </a:p>
          <a:p>
            <a:pPr>
              <a:lnSpc>
                <a:spcPct val="150000"/>
              </a:lnSpc>
            </a:pPr>
            <a:endParaRPr lang="en-US" dirty="0"/>
          </a:p>
          <a:p>
            <a:pPr>
              <a:lnSpc>
                <a:spcPct val="150000"/>
              </a:lnSpc>
            </a:pPr>
            <a:r>
              <a:rPr lang="en-US" dirty="0"/>
              <a:t>P0.6 (P006) can generate interrupts at IRQ11.</a:t>
            </a:r>
            <a:br>
              <a:rPr lang="en-US" dirty="0"/>
            </a:br>
            <a:r>
              <a:rPr lang="en-US" dirty="0"/>
              <a:t>P0.5 (P005) can generate interrupts at IRQ10</a:t>
            </a:r>
          </a:p>
        </p:txBody>
      </p:sp>
      <p:sp>
        <p:nvSpPr>
          <p:cNvPr id="10" name="TextBox 9">
            <a:extLst>
              <a:ext uri="{FF2B5EF4-FFF2-40B4-BE49-F238E27FC236}">
                <a16:creationId xmlns="" xmlns:a16="http://schemas.microsoft.com/office/drawing/2014/main" id="{3D36D036-791F-4FDE-9C14-ADA2698F4C43}"/>
              </a:ext>
            </a:extLst>
          </p:cNvPr>
          <p:cNvSpPr txBox="1"/>
          <p:nvPr/>
        </p:nvSpPr>
        <p:spPr>
          <a:xfrm>
            <a:off x="8223767" y="6072069"/>
            <a:ext cx="3623300" cy="307777"/>
          </a:xfrm>
          <a:prstGeom prst="rect">
            <a:avLst/>
          </a:prstGeom>
          <a:noFill/>
        </p:spPr>
        <p:txBody>
          <a:bodyPr wrap="none" rtlCol="0">
            <a:spAutoFit/>
          </a:bodyPr>
          <a:lstStyle/>
          <a:p>
            <a:r>
              <a:rPr lang="en-US" sz="1400" dirty="0"/>
              <a:t>source: Starter Kit SK-</a:t>
            </a:r>
            <a:r>
              <a:rPr lang="en-US" sz="1400" dirty="0" err="1"/>
              <a:t>S7G2</a:t>
            </a:r>
            <a:r>
              <a:rPr lang="en-US" sz="1400" dirty="0"/>
              <a:t> User’s Manual</a:t>
            </a:r>
            <a:endParaRPr lang="pt-BR" sz="1400" dirty="0"/>
          </a:p>
        </p:txBody>
      </p:sp>
    </p:spTree>
    <p:extLst>
      <p:ext uri="{BB962C8B-B14F-4D97-AF65-F5344CB8AC3E}">
        <p14:creationId xmlns:p14="http://schemas.microsoft.com/office/powerpoint/2010/main" val="1341627291"/>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Lab2 – Activity 4</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0"/>
            <a:ext cx="4763904" cy="3483518"/>
          </a:xfrm>
        </p:spPr>
        <p:txBody>
          <a:bodyPr/>
          <a:lstStyle/>
          <a:p>
            <a:pPr>
              <a:lnSpc>
                <a:spcPct val="150000"/>
              </a:lnSpc>
            </a:pPr>
            <a:r>
              <a:rPr lang="en-US" dirty="0"/>
              <a:t>There are three LEDs on the SK-S7G2 that are controllable by GPIO pins: LED1 (green), LED2 (red), and LED3 (yellow).</a:t>
            </a:r>
            <a:br>
              <a:rPr lang="en-US" dirty="0"/>
            </a:br>
            <a:r>
              <a:rPr lang="en-US" dirty="0"/>
              <a:t/>
            </a:r>
            <a:br>
              <a:rPr lang="en-US" dirty="0"/>
            </a:br>
            <a:r>
              <a:rPr lang="en-US" dirty="0"/>
              <a:t>They are connected to GPIO pins P6.0, P6.1 and P6.2 respectively.</a:t>
            </a:r>
          </a:p>
          <a:p>
            <a:pPr>
              <a:lnSpc>
                <a:spcPct val="150000"/>
              </a:lnSpc>
            </a:pPr>
            <a:endParaRPr lang="en-US" dirty="0"/>
          </a:p>
          <a:p>
            <a:pPr>
              <a:lnSpc>
                <a:spcPct val="150000"/>
              </a:lnSpc>
            </a:pPr>
            <a:r>
              <a:rPr lang="en-US" dirty="0"/>
              <a:t>The LEDs turn on when a logic level 0 is written to the pin and they turn off writing a logic level 1.</a:t>
            </a:r>
          </a:p>
        </p:txBody>
      </p:sp>
      <p:sp>
        <p:nvSpPr>
          <p:cNvPr id="10" name="TextBox 9">
            <a:extLst>
              <a:ext uri="{FF2B5EF4-FFF2-40B4-BE49-F238E27FC236}">
                <a16:creationId xmlns="" xmlns:a16="http://schemas.microsoft.com/office/drawing/2014/main" id="{3D36D036-791F-4FDE-9C14-ADA2698F4C43}"/>
              </a:ext>
            </a:extLst>
          </p:cNvPr>
          <p:cNvSpPr txBox="1"/>
          <p:nvPr/>
        </p:nvSpPr>
        <p:spPr>
          <a:xfrm>
            <a:off x="8223767" y="6072069"/>
            <a:ext cx="3623300" cy="307777"/>
          </a:xfrm>
          <a:prstGeom prst="rect">
            <a:avLst/>
          </a:prstGeom>
          <a:noFill/>
        </p:spPr>
        <p:txBody>
          <a:bodyPr wrap="none" rtlCol="0">
            <a:spAutoFit/>
          </a:bodyPr>
          <a:lstStyle/>
          <a:p>
            <a:r>
              <a:rPr lang="en-US" sz="1400" dirty="0"/>
              <a:t>source: Starter Kit SK-</a:t>
            </a:r>
            <a:r>
              <a:rPr lang="en-US" sz="1400" dirty="0" err="1"/>
              <a:t>S7G2</a:t>
            </a:r>
            <a:r>
              <a:rPr lang="en-US" sz="1400" dirty="0"/>
              <a:t> User’s Manual</a:t>
            </a:r>
            <a:endParaRPr lang="pt-BR" sz="1400" dirty="0"/>
          </a:p>
        </p:txBody>
      </p:sp>
      <p:pic>
        <p:nvPicPr>
          <p:cNvPr id="6" name="Picture 5">
            <a:extLst>
              <a:ext uri="{FF2B5EF4-FFF2-40B4-BE49-F238E27FC236}">
                <a16:creationId xmlns="" xmlns:a16="http://schemas.microsoft.com/office/drawing/2014/main" id="{71D2CF82-D74D-48F2-BDE8-B51C2CB1AFFA}"/>
              </a:ext>
            </a:extLst>
          </p:cNvPr>
          <p:cNvPicPr>
            <a:picLocks noChangeAspect="1"/>
          </p:cNvPicPr>
          <p:nvPr/>
        </p:nvPicPr>
        <p:blipFill>
          <a:blip r:embed="rId3"/>
          <a:stretch>
            <a:fillRect/>
          </a:stretch>
        </p:blipFill>
        <p:spPr>
          <a:xfrm>
            <a:off x="5375920" y="3573016"/>
            <a:ext cx="6646801" cy="2336334"/>
          </a:xfrm>
          <a:prstGeom prst="rect">
            <a:avLst/>
          </a:prstGeom>
        </p:spPr>
      </p:pic>
    </p:spTree>
    <p:extLst>
      <p:ext uri="{BB962C8B-B14F-4D97-AF65-F5344CB8AC3E}">
        <p14:creationId xmlns:p14="http://schemas.microsoft.com/office/powerpoint/2010/main" val="1844754050"/>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Lab2 – Activity 4</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3380926"/>
          </a:xfrm>
        </p:spPr>
        <p:txBody>
          <a:bodyPr/>
          <a:lstStyle/>
          <a:p>
            <a:pPr>
              <a:lnSpc>
                <a:spcPct val="150000"/>
              </a:lnSpc>
            </a:pPr>
            <a:r>
              <a:rPr lang="en-US" b="1" dirty="0"/>
              <a:t>Activity 4 – Study the Hardware platform (SK-S7G2 board and S7G2 MCU)</a:t>
            </a:r>
          </a:p>
          <a:p>
            <a:pPr>
              <a:lnSpc>
                <a:spcPct val="150000"/>
              </a:lnSpc>
              <a:spcAft>
                <a:spcPts val="0"/>
              </a:spcAft>
              <a:tabLst>
                <a:tab pos="468000" algn="l"/>
              </a:tabLst>
            </a:pPr>
            <a:r>
              <a:rPr lang="en-US" dirty="0"/>
              <a:t>The next manual to be studied is the Renesas S7 Series Microcontrollers </a:t>
            </a:r>
            <a:r>
              <a:rPr lang="en-US" dirty="0">
                <a:hlinkClick r:id="rId3"/>
              </a:rPr>
              <a:t>User’s Manual.pdf </a:t>
            </a:r>
            <a:endParaRPr lang="en-US" dirty="0"/>
          </a:p>
          <a:p>
            <a:pPr>
              <a:lnSpc>
                <a:spcPct val="150000"/>
              </a:lnSpc>
              <a:spcAft>
                <a:spcPts val="0"/>
              </a:spcAft>
              <a:tabLst>
                <a:tab pos="468000" algn="l"/>
              </a:tabLst>
            </a:pPr>
            <a:r>
              <a:rPr lang="en-US" dirty="0"/>
              <a:t>Relevant information in this manual concerning the current project is:</a:t>
            </a:r>
          </a:p>
          <a:p>
            <a:pPr lvl="1">
              <a:lnSpc>
                <a:spcPct val="150000"/>
              </a:lnSpc>
              <a:spcAft>
                <a:spcPts val="0"/>
              </a:spcAft>
              <a:tabLst>
                <a:tab pos="468000" algn="l"/>
              </a:tabLst>
            </a:pPr>
            <a:r>
              <a:rPr lang="en-US" dirty="0"/>
              <a:t>Overview</a:t>
            </a:r>
          </a:p>
          <a:p>
            <a:pPr lvl="1">
              <a:lnSpc>
                <a:spcPct val="150000"/>
              </a:lnSpc>
              <a:spcAft>
                <a:spcPts val="0"/>
              </a:spcAft>
              <a:tabLst>
                <a:tab pos="468000" algn="l"/>
              </a:tabLst>
            </a:pPr>
            <a:r>
              <a:rPr lang="en-US" dirty="0"/>
              <a:t>CPU</a:t>
            </a:r>
          </a:p>
          <a:p>
            <a:pPr lvl="1">
              <a:lnSpc>
                <a:spcPct val="150000"/>
              </a:lnSpc>
              <a:spcAft>
                <a:spcPts val="0"/>
              </a:spcAft>
              <a:tabLst>
                <a:tab pos="468000" algn="l"/>
              </a:tabLst>
            </a:pPr>
            <a:r>
              <a:rPr lang="en-US" dirty="0"/>
              <a:t>Clock Generation</a:t>
            </a:r>
          </a:p>
          <a:p>
            <a:pPr lvl="1">
              <a:lnSpc>
                <a:spcPct val="150000"/>
              </a:lnSpc>
              <a:spcAft>
                <a:spcPts val="0"/>
              </a:spcAft>
              <a:tabLst>
                <a:tab pos="468000" algn="l"/>
              </a:tabLst>
            </a:pPr>
            <a:r>
              <a:rPr lang="en-US" dirty="0"/>
              <a:t>Event Link Controller</a:t>
            </a:r>
          </a:p>
          <a:p>
            <a:pPr lvl="1">
              <a:lnSpc>
                <a:spcPct val="150000"/>
              </a:lnSpc>
              <a:spcAft>
                <a:spcPts val="0"/>
              </a:spcAft>
              <a:tabLst>
                <a:tab pos="468000" algn="l"/>
              </a:tabLst>
            </a:pPr>
            <a:r>
              <a:rPr lang="en-US" dirty="0"/>
              <a:t>I/O Ports</a:t>
            </a:r>
          </a:p>
          <a:p>
            <a:pPr lvl="1">
              <a:lnSpc>
                <a:spcPct val="150000"/>
              </a:lnSpc>
              <a:spcAft>
                <a:spcPts val="0"/>
              </a:spcAft>
              <a:tabLst>
                <a:tab pos="468000" algn="l"/>
              </a:tabLst>
            </a:pPr>
            <a:r>
              <a:rPr lang="en-US" dirty="0"/>
              <a:t>Timers</a:t>
            </a:r>
          </a:p>
        </p:txBody>
      </p:sp>
    </p:spTree>
    <p:extLst>
      <p:ext uri="{BB962C8B-B14F-4D97-AF65-F5344CB8AC3E}">
        <p14:creationId xmlns:p14="http://schemas.microsoft.com/office/powerpoint/2010/main" val="36755247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benefits of Pipelining</a:t>
            </a:r>
            <a:endParaRPr kumimoji="1" lang="en-US" dirty="0"/>
          </a:p>
        </p:txBody>
      </p:sp>
      <p:sp>
        <p:nvSpPr>
          <p:cNvPr id="4" name="コンテンツ プレースホルダー 3"/>
          <p:cNvSpPr>
            <a:spLocks noGrp="1"/>
          </p:cNvSpPr>
          <p:nvPr>
            <p:ph idx="1"/>
          </p:nvPr>
        </p:nvSpPr>
        <p:spPr>
          <a:xfrm>
            <a:off x="468000" y="1424991"/>
            <a:ext cx="3827800" cy="4591513"/>
          </a:xfrm>
        </p:spPr>
        <p:txBody>
          <a:bodyPr/>
          <a:lstStyle/>
          <a:p>
            <a:pPr>
              <a:lnSpc>
                <a:spcPct val="150000"/>
              </a:lnSpc>
            </a:pPr>
            <a:r>
              <a:rPr lang="en-US" dirty="0"/>
              <a:t>For the previous example of a 5 stage pipeline, the</a:t>
            </a:r>
            <a:br>
              <a:rPr lang="en-US" dirty="0"/>
            </a:br>
            <a:r>
              <a:rPr lang="en-US" dirty="0"/>
              <a:t>execution over time is presented in this diagram.</a:t>
            </a:r>
          </a:p>
          <a:p>
            <a:pPr>
              <a:lnSpc>
                <a:spcPct val="150000"/>
              </a:lnSpc>
            </a:pPr>
            <a:r>
              <a:rPr lang="en-US" dirty="0"/>
              <a:t>Note that although each instruction</a:t>
            </a:r>
            <a:br>
              <a:rPr lang="en-US" dirty="0"/>
            </a:br>
            <a:r>
              <a:rPr lang="en-US" dirty="0"/>
              <a:t>takes 5 clock cycles to execute, due</a:t>
            </a:r>
            <a:br>
              <a:rPr lang="en-US" dirty="0"/>
            </a:br>
            <a:r>
              <a:rPr lang="en-US" dirty="0"/>
              <a:t>to pipelining, after filling the pipeline,</a:t>
            </a:r>
            <a:br>
              <a:rPr lang="en-US" dirty="0"/>
            </a:br>
            <a:r>
              <a:rPr lang="en-US" dirty="0"/>
              <a:t>on every clock another instruction</a:t>
            </a:r>
            <a:br>
              <a:rPr lang="en-US" dirty="0"/>
            </a:br>
            <a:r>
              <a:rPr lang="en-US" dirty="0"/>
              <a:t>finished its execution.</a:t>
            </a:r>
          </a:p>
          <a:p>
            <a:pPr>
              <a:lnSpc>
                <a:spcPct val="150000"/>
              </a:lnSpc>
            </a:pPr>
            <a:r>
              <a:rPr lang="en-US" dirty="0"/>
              <a:t>Effectively, the number of instructions</a:t>
            </a:r>
            <a:br>
              <a:rPr lang="en-US" dirty="0"/>
            </a:br>
            <a:r>
              <a:rPr lang="en-US" dirty="0"/>
              <a:t>executed per second is the same as</a:t>
            </a:r>
            <a:br>
              <a:rPr lang="en-US" dirty="0"/>
            </a:br>
            <a:r>
              <a:rPr lang="en-US" dirty="0"/>
              <a:t>the clock rate. </a:t>
            </a:r>
          </a:p>
        </p:txBody>
      </p:sp>
      <p:pic>
        <p:nvPicPr>
          <p:cNvPr id="7" name="Picture 6">
            <a:extLst>
              <a:ext uri="{FF2B5EF4-FFF2-40B4-BE49-F238E27FC236}">
                <a16:creationId xmlns="" xmlns:a16="http://schemas.microsoft.com/office/drawing/2014/main" id="{E8B3AC7C-BD67-4A09-A2E8-F4BA20A68B28}"/>
              </a:ext>
            </a:extLst>
          </p:cNvPr>
          <p:cNvPicPr>
            <a:picLocks noChangeAspect="1"/>
          </p:cNvPicPr>
          <p:nvPr/>
        </p:nvPicPr>
        <p:blipFill>
          <a:blip r:embed="rId3"/>
          <a:stretch>
            <a:fillRect/>
          </a:stretch>
        </p:blipFill>
        <p:spPr>
          <a:xfrm>
            <a:off x="4415187" y="3905002"/>
            <a:ext cx="7331968" cy="2126271"/>
          </a:xfrm>
          <a:prstGeom prst="rect">
            <a:avLst/>
          </a:prstGeom>
        </p:spPr>
      </p:pic>
      <p:pic>
        <p:nvPicPr>
          <p:cNvPr id="8" name="Picture 7">
            <a:extLst>
              <a:ext uri="{FF2B5EF4-FFF2-40B4-BE49-F238E27FC236}">
                <a16:creationId xmlns="" xmlns:a16="http://schemas.microsoft.com/office/drawing/2014/main" id="{F4B14F28-189B-4EE0-8220-5280B108D403}"/>
              </a:ext>
            </a:extLst>
          </p:cNvPr>
          <p:cNvPicPr>
            <a:picLocks noChangeAspect="1"/>
          </p:cNvPicPr>
          <p:nvPr/>
        </p:nvPicPr>
        <p:blipFill>
          <a:blip r:embed="rId4"/>
          <a:stretch>
            <a:fillRect/>
          </a:stretch>
        </p:blipFill>
        <p:spPr>
          <a:xfrm>
            <a:off x="7130865" y="276908"/>
            <a:ext cx="4626401" cy="2907578"/>
          </a:xfrm>
          <a:prstGeom prst="rect">
            <a:avLst/>
          </a:prstGeom>
        </p:spPr>
      </p:pic>
      <p:pic>
        <p:nvPicPr>
          <p:cNvPr id="9" name="Picture 8">
            <a:extLst>
              <a:ext uri="{FF2B5EF4-FFF2-40B4-BE49-F238E27FC236}">
                <a16:creationId xmlns="" xmlns:a16="http://schemas.microsoft.com/office/drawing/2014/main" id="{095F35CE-A388-49D6-96D5-4A07B352D588}"/>
              </a:ext>
            </a:extLst>
          </p:cNvPr>
          <p:cNvPicPr>
            <a:picLocks noChangeAspect="1"/>
          </p:cNvPicPr>
          <p:nvPr/>
        </p:nvPicPr>
        <p:blipFill>
          <a:blip r:embed="rId5"/>
          <a:stretch>
            <a:fillRect/>
          </a:stretch>
        </p:blipFill>
        <p:spPr>
          <a:xfrm>
            <a:off x="9444065" y="6031273"/>
            <a:ext cx="2365453" cy="384081"/>
          </a:xfrm>
          <a:prstGeom prst="rect">
            <a:avLst/>
          </a:prstGeom>
        </p:spPr>
      </p:pic>
    </p:spTree>
    <p:extLst>
      <p:ext uri="{BB962C8B-B14F-4D97-AF65-F5344CB8AC3E}">
        <p14:creationId xmlns:p14="http://schemas.microsoft.com/office/powerpoint/2010/main" val="281073871"/>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Lab2 – Activity 4</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3395752" cy="1636858"/>
          </a:xfrm>
        </p:spPr>
        <p:txBody>
          <a:bodyPr/>
          <a:lstStyle/>
          <a:p>
            <a:pPr>
              <a:lnSpc>
                <a:spcPct val="150000"/>
              </a:lnSpc>
            </a:pPr>
            <a:r>
              <a:rPr lang="en-US" dirty="0"/>
              <a:t>S7G2 microcontroller’s block diagram with indication of blocks of interest.</a:t>
            </a:r>
          </a:p>
          <a:p>
            <a:pPr>
              <a:lnSpc>
                <a:spcPct val="150000"/>
              </a:lnSpc>
            </a:pPr>
            <a:endParaRPr lang="en-US" dirty="0"/>
          </a:p>
          <a:p>
            <a:pPr>
              <a:lnSpc>
                <a:spcPct val="150000"/>
              </a:lnSpc>
            </a:pPr>
            <a:r>
              <a:rPr lang="en-US" dirty="0"/>
              <a:t>Since the user’s manual of the S7G2 has more than 2000 pages, it is important to keep focus on what is relevant to this project.</a:t>
            </a:r>
          </a:p>
        </p:txBody>
      </p:sp>
      <p:pic>
        <p:nvPicPr>
          <p:cNvPr id="7" name="Picture 6">
            <a:extLst>
              <a:ext uri="{FF2B5EF4-FFF2-40B4-BE49-F238E27FC236}">
                <a16:creationId xmlns="" xmlns:a16="http://schemas.microsoft.com/office/drawing/2014/main" id="{DF77BC6F-8BB5-4CDC-8B0A-295B8DAC57D8}"/>
              </a:ext>
            </a:extLst>
          </p:cNvPr>
          <p:cNvPicPr>
            <a:picLocks noChangeAspect="1"/>
          </p:cNvPicPr>
          <p:nvPr/>
        </p:nvPicPr>
        <p:blipFill>
          <a:blip r:embed="rId3"/>
          <a:stretch>
            <a:fillRect/>
          </a:stretch>
        </p:blipFill>
        <p:spPr>
          <a:xfrm>
            <a:off x="4583832" y="285795"/>
            <a:ext cx="6761401" cy="5962667"/>
          </a:xfrm>
          <a:prstGeom prst="rect">
            <a:avLst/>
          </a:prstGeom>
        </p:spPr>
      </p:pic>
      <p:sp>
        <p:nvSpPr>
          <p:cNvPr id="8" name="Oval 7">
            <a:extLst>
              <a:ext uri="{FF2B5EF4-FFF2-40B4-BE49-F238E27FC236}">
                <a16:creationId xmlns="" xmlns:a16="http://schemas.microsoft.com/office/drawing/2014/main" id="{5EAA2825-40C9-43ED-9BB3-E65F53549AF1}"/>
              </a:ext>
            </a:extLst>
          </p:cNvPr>
          <p:cNvSpPr/>
          <p:nvPr/>
        </p:nvSpPr>
        <p:spPr>
          <a:xfrm>
            <a:off x="9613032" y="530109"/>
            <a:ext cx="1143000" cy="1115499"/>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Oval 8">
            <a:extLst>
              <a:ext uri="{FF2B5EF4-FFF2-40B4-BE49-F238E27FC236}">
                <a16:creationId xmlns="" xmlns:a16="http://schemas.microsoft.com/office/drawing/2014/main" id="{566DCCBC-2692-47AD-AF33-82A603BAB6A2}"/>
              </a:ext>
            </a:extLst>
          </p:cNvPr>
          <p:cNvSpPr/>
          <p:nvPr/>
        </p:nvSpPr>
        <p:spPr>
          <a:xfrm>
            <a:off x="5110407" y="2709378"/>
            <a:ext cx="1143000" cy="183183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Oval 9">
            <a:extLst>
              <a:ext uri="{FF2B5EF4-FFF2-40B4-BE49-F238E27FC236}">
                <a16:creationId xmlns="" xmlns:a16="http://schemas.microsoft.com/office/drawing/2014/main" id="{9CFEDC14-421F-4F79-B133-6A0668D922CC}"/>
              </a:ext>
            </a:extLst>
          </p:cNvPr>
          <p:cNvSpPr/>
          <p:nvPr/>
        </p:nvSpPr>
        <p:spPr>
          <a:xfrm>
            <a:off x="7250832" y="210892"/>
            <a:ext cx="1524000" cy="204431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Oval 10">
            <a:extLst>
              <a:ext uri="{FF2B5EF4-FFF2-40B4-BE49-F238E27FC236}">
                <a16:creationId xmlns="" xmlns:a16="http://schemas.microsoft.com/office/drawing/2014/main" id="{FBB844B2-EFF2-4988-A931-A240B001DCDA}"/>
              </a:ext>
            </a:extLst>
          </p:cNvPr>
          <p:cNvSpPr/>
          <p:nvPr/>
        </p:nvSpPr>
        <p:spPr>
          <a:xfrm>
            <a:off x="5269631" y="4648469"/>
            <a:ext cx="983775" cy="578539"/>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extBox 11">
            <a:extLst>
              <a:ext uri="{FF2B5EF4-FFF2-40B4-BE49-F238E27FC236}">
                <a16:creationId xmlns="" xmlns:a16="http://schemas.microsoft.com/office/drawing/2014/main" id="{82BA4991-F079-47F0-93F2-D65D2ACEF890}"/>
              </a:ext>
            </a:extLst>
          </p:cNvPr>
          <p:cNvSpPr txBox="1"/>
          <p:nvPr/>
        </p:nvSpPr>
        <p:spPr>
          <a:xfrm>
            <a:off x="6960096" y="6015588"/>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4"/>
              </a:rPr>
              <a:t>Manual</a:t>
            </a:r>
            <a:endParaRPr lang="pt-BR" sz="1400" dirty="0"/>
          </a:p>
        </p:txBody>
      </p:sp>
    </p:spTree>
    <p:extLst>
      <p:ext uri="{BB962C8B-B14F-4D97-AF65-F5344CB8AC3E}">
        <p14:creationId xmlns:p14="http://schemas.microsoft.com/office/powerpoint/2010/main" val="1738861835"/>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Lab2 – Activity 4</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3395752" cy="4678204"/>
          </a:xfrm>
        </p:spPr>
        <p:txBody>
          <a:bodyPr/>
          <a:lstStyle/>
          <a:p>
            <a:pPr>
              <a:lnSpc>
                <a:spcPct val="150000"/>
              </a:lnSpc>
            </a:pPr>
            <a:r>
              <a:rPr lang="en-US" dirty="0"/>
              <a:t>The S7G2 microcontroller’s clock generation circuit is very flexible and can provide several different clock frequencies to different parts of the MCU. Following limits must be observed:</a:t>
            </a:r>
          </a:p>
          <a:p>
            <a:pPr>
              <a:lnSpc>
                <a:spcPct val="150000"/>
              </a:lnSpc>
            </a:pPr>
            <a:endParaRPr lang="en-US" dirty="0"/>
          </a:p>
          <a:p>
            <a:pPr>
              <a:lnSpc>
                <a:spcPct val="100000"/>
              </a:lnSpc>
            </a:pPr>
            <a:r>
              <a:rPr lang="en-US" dirty="0"/>
              <a:t>Flash clock (FCLOCK) - 60 MHz</a:t>
            </a:r>
          </a:p>
          <a:p>
            <a:pPr>
              <a:lnSpc>
                <a:spcPct val="100000"/>
              </a:lnSpc>
            </a:pPr>
            <a:r>
              <a:rPr lang="en-US" dirty="0"/>
              <a:t>Core clock (ICLOCK) - 240 MHz</a:t>
            </a:r>
            <a:br>
              <a:rPr lang="en-US" dirty="0"/>
            </a:br>
            <a:r>
              <a:rPr lang="en-US" dirty="0"/>
              <a:t>PCLKA - 120 MHz</a:t>
            </a:r>
          </a:p>
          <a:p>
            <a:pPr>
              <a:lnSpc>
                <a:spcPct val="100000"/>
              </a:lnSpc>
            </a:pPr>
            <a:r>
              <a:rPr lang="en-US" dirty="0"/>
              <a:t>PCLKB - 60 MHz</a:t>
            </a:r>
          </a:p>
          <a:p>
            <a:pPr>
              <a:lnSpc>
                <a:spcPct val="100000"/>
              </a:lnSpc>
            </a:pPr>
            <a:r>
              <a:rPr lang="en-US" dirty="0"/>
              <a:t>PCLKC - 60 MHz</a:t>
            </a:r>
          </a:p>
          <a:p>
            <a:pPr>
              <a:lnSpc>
                <a:spcPct val="100000"/>
              </a:lnSpc>
            </a:pPr>
            <a:r>
              <a:rPr lang="en-US" dirty="0"/>
              <a:t>PCLKD - 120 MHz</a:t>
            </a:r>
          </a:p>
        </p:txBody>
      </p:sp>
      <p:sp>
        <p:nvSpPr>
          <p:cNvPr id="12" name="TextBox 11">
            <a:extLst>
              <a:ext uri="{FF2B5EF4-FFF2-40B4-BE49-F238E27FC236}">
                <a16:creationId xmlns="" xmlns:a16="http://schemas.microsoft.com/office/drawing/2014/main" id="{82BA4991-F079-47F0-93F2-D65D2ACEF890}"/>
              </a:ext>
            </a:extLst>
          </p:cNvPr>
          <p:cNvSpPr txBox="1"/>
          <p:nvPr/>
        </p:nvSpPr>
        <p:spPr>
          <a:xfrm>
            <a:off x="6960096" y="6015588"/>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3"/>
              </a:rPr>
              <a:t>Manual</a:t>
            </a:r>
            <a:endParaRPr lang="pt-BR" sz="1400" dirty="0"/>
          </a:p>
        </p:txBody>
      </p:sp>
      <p:pic>
        <p:nvPicPr>
          <p:cNvPr id="13" name="Picture 12">
            <a:extLst>
              <a:ext uri="{FF2B5EF4-FFF2-40B4-BE49-F238E27FC236}">
                <a16:creationId xmlns="" xmlns:a16="http://schemas.microsoft.com/office/drawing/2014/main" id="{B3FC7379-7A10-43FD-B4D5-BE89459AA8CD}"/>
              </a:ext>
            </a:extLst>
          </p:cNvPr>
          <p:cNvPicPr>
            <a:picLocks noChangeAspect="1"/>
          </p:cNvPicPr>
          <p:nvPr/>
        </p:nvPicPr>
        <p:blipFill>
          <a:blip r:embed="rId4"/>
          <a:stretch>
            <a:fillRect/>
          </a:stretch>
        </p:blipFill>
        <p:spPr>
          <a:xfrm>
            <a:off x="4586037" y="389588"/>
            <a:ext cx="7239686" cy="5067551"/>
          </a:xfrm>
          <a:prstGeom prst="rect">
            <a:avLst/>
          </a:prstGeom>
        </p:spPr>
      </p:pic>
      <p:sp>
        <p:nvSpPr>
          <p:cNvPr id="14" name="TextBox 13">
            <a:extLst>
              <a:ext uri="{FF2B5EF4-FFF2-40B4-BE49-F238E27FC236}">
                <a16:creationId xmlns="" xmlns:a16="http://schemas.microsoft.com/office/drawing/2014/main" id="{996C0A94-33DB-4C40-AAC8-E3F864CD07B4}"/>
              </a:ext>
            </a:extLst>
          </p:cNvPr>
          <p:cNvSpPr txBox="1"/>
          <p:nvPr/>
        </p:nvSpPr>
        <p:spPr>
          <a:xfrm>
            <a:off x="9779902" y="5457139"/>
            <a:ext cx="2412098" cy="338554"/>
          </a:xfrm>
          <a:prstGeom prst="rect">
            <a:avLst/>
          </a:prstGeom>
          <a:noFill/>
        </p:spPr>
        <p:txBody>
          <a:bodyPr wrap="square" rtlCol="0">
            <a:spAutoFit/>
          </a:bodyPr>
          <a:lstStyle/>
          <a:p>
            <a:r>
              <a:rPr lang="en-US" sz="1600" dirty="0"/>
              <a:t>Fig 9.1 (partial)</a:t>
            </a:r>
            <a:endParaRPr lang="pt-BR" sz="1600" dirty="0"/>
          </a:p>
        </p:txBody>
      </p:sp>
    </p:spTree>
    <p:extLst>
      <p:ext uri="{BB962C8B-B14F-4D97-AF65-F5344CB8AC3E}">
        <p14:creationId xmlns:p14="http://schemas.microsoft.com/office/powerpoint/2010/main" val="2117045483"/>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Lab2 – Activity 4</a:t>
            </a:r>
          </a:p>
        </p:txBody>
      </p:sp>
      <p:sp>
        <p:nvSpPr>
          <p:cNvPr id="12" name="TextBox 11">
            <a:extLst>
              <a:ext uri="{FF2B5EF4-FFF2-40B4-BE49-F238E27FC236}">
                <a16:creationId xmlns="" xmlns:a16="http://schemas.microsoft.com/office/drawing/2014/main" id="{82BA4991-F079-47F0-93F2-D65D2ACEF890}"/>
              </a:ext>
            </a:extLst>
          </p:cNvPr>
          <p:cNvSpPr txBox="1"/>
          <p:nvPr/>
        </p:nvSpPr>
        <p:spPr>
          <a:xfrm>
            <a:off x="6960096" y="6015588"/>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3"/>
              </a:rPr>
              <a:t>Manual</a:t>
            </a:r>
            <a:endParaRPr lang="pt-BR" sz="1400" dirty="0"/>
          </a:p>
        </p:txBody>
      </p:sp>
      <p:pic>
        <p:nvPicPr>
          <p:cNvPr id="9" name="Picture 8">
            <a:extLst>
              <a:ext uri="{FF2B5EF4-FFF2-40B4-BE49-F238E27FC236}">
                <a16:creationId xmlns="" xmlns:a16="http://schemas.microsoft.com/office/drawing/2014/main" id="{78519E09-FF38-4677-A41B-D3B9F20FA209}"/>
              </a:ext>
            </a:extLst>
          </p:cNvPr>
          <p:cNvPicPr>
            <a:picLocks noChangeAspect="1"/>
          </p:cNvPicPr>
          <p:nvPr/>
        </p:nvPicPr>
        <p:blipFill>
          <a:blip r:embed="rId4"/>
          <a:stretch>
            <a:fillRect/>
          </a:stretch>
        </p:blipFill>
        <p:spPr>
          <a:xfrm>
            <a:off x="1295400" y="1752600"/>
            <a:ext cx="9114601" cy="917333"/>
          </a:xfrm>
          <a:prstGeom prst="rect">
            <a:avLst/>
          </a:prstGeom>
        </p:spPr>
      </p:pic>
      <p:pic>
        <p:nvPicPr>
          <p:cNvPr id="10" name="Picture 9">
            <a:extLst>
              <a:ext uri="{FF2B5EF4-FFF2-40B4-BE49-F238E27FC236}">
                <a16:creationId xmlns="" xmlns:a16="http://schemas.microsoft.com/office/drawing/2014/main" id="{79825DE6-92D3-4471-A5B0-4FD43B063AEF}"/>
              </a:ext>
            </a:extLst>
          </p:cNvPr>
          <p:cNvPicPr>
            <a:picLocks noChangeAspect="1"/>
          </p:cNvPicPr>
          <p:nvPr/>
        </p:nvPicPr>
        <p:blipFill>
          <a:blip r:embed="rId5"/>
          <a:stretch>
            <a:fillRect/>
          </a:stretch>
        </p:blipFill>
        <p:spPr>
          <a:xfrm>
            <a:off x="1295400" y="2620121"/>
            <a:ext cx="9114601" cy="3060167"/>
          </a:xfrm>
          <a:prstGeom prst="rect">
            <a:avLst/>
          </a:prstGeom>
        </p:spPr>
      </p:pic>
    </p:spTree>
    <p:extLst>
      <p:ext uri="{BB962C8B-B14F-4D97-AF65-F5344CB8AC3E}">
        <p14:creationId xmlns:p14="http://schemas.microsoft.com/office/powerpoint/2010/main" val="3024701621"/>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Lab2 – Activity 4</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3395752" cy="4678204"/>
          </a:xfrm>
        </p:spPr>
        <p:txBody>
          <a:bodyPr/>
          <a:lstStyle/>
          <a:p>
            <a:pPr>
              <a:lnSpc>
                <a:spcPct val="150000"/>
              </a:lnSpc>
            </a:pPr>
            <a:r>
              <a:rPr lang="en-US" dirty="0"/>
              <a:t>The ELC (Event Link Controller) connects events generated by peripheral modules to other peripheral modules. This direct communication among modules does not require intervention from the CPU.</a:t>
            </a:r>
          </a:p>
          <a:p>
            <a:pPr>
              <a:lnSpc>
                <a:spcPct val="150000"/>
              </a:lnSpc>
            </a:pPr>
            <a:endParaRPr lang="en-US" dirty="0"/>
          </a:p>
          <a:p>
            <a:pPr>
              <a:lnSpc>
                <a:spcPct val="150000"/>
              </a:lnSpc>
            </a:pPr>
            <a:r>
              <a:rPr lang="en-US" dirty="0"/>
              <a:t>The ELC is not required in this project, however, it is a compulsory module in the configuration of the SSP.</a:t>
            </a:r>
          </a:p>
        </p:txBody>
      </p:sp>
      <p:sp>
        <p:nvSpPr>
          <p:cNvPr id="12" name="TextBox 11">
            <a:extLst>
              <a:ext uri="{FF2B5EF4-FFF2-40B4-BE49-F238E27FC236}">
                <a16:creationId xmlns="" xmlns:a16="http://schemas.microsoft.com/office/drawing/2014/main" id="{82BA4991-F079-47F0-93F2-D65D2ACEF890}"/>
              </a:ext>
            </a:extLst>
          </p:cNvPr>
          <p:cNvSpPr txBox="1"/>
          <p:nvPr/>
        </p:nvSpPr>
        <p:spPr>
          <a:xfrm>
            <a:off x="6960096" y="6015588"/>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3"/>
              </a:rPr>
              <a:t>Manual</a:t>
            </a:r>
            <a:endParaRPr lang="pt-BR" sz="1400" dirty="0"/>
          </a:p>
        </p:txBody>
      </p:sp>
      <p:pic>
        <p:nvPicPr>
          <p:cNvPr id="7" name="Picture 6">
            <a:extLst>
              <a:ext uri="{FF2B5EF4-FFF2-40B4-BE49-F238E27FC236}">
                <a16:creationId xmlns="" xmlns:a16="http://schemas.microsoft.com/office/drawing/2014/main" id="{428F2ADB-CDB9-4F64-B246-CC1CE8D4D21C}"/>
              </a:ext>
            </a:extLst>
          </p:cNvPr>
          <p:cNvPicPr>
            <a:picLocks noChangeAspect="1"/>
          </p:cNvPicPr>
          <p:nvPr/>
        </p:nvPicPr>
        <p:blipFill>
          <a:blip r:embed="rId4"/>
          <a:stretch>
            <a:fillRect/>
          </a:stretch>
        </p:blipFill>
        <p:spPr>
          <a:xfrm>
            <a:off x="5519936" y="404664"/>
            <a:ext cx="5896355" cy="5479504"/>
          </a:xfrm>
          <a:prstGeom prst="rect">
            <a:avLst/>
          </a:prstGeom>
        </p:spPr>
      </p:pic>
    </p:spTree>
    <p:extLst>
      <p:ext uri="{BB962C8B-B14F-4D97-AF65-F5344CB8AC3E}">
        <p14:creationId xmlns:p14="http://schemas.microsoft.com/office/powerpoint/2010/main" val="3737520082"/>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Lab2 – Activity 4</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7999" y="1424991"/>
            <a:ext cx="4763905" cy="4837735"/>
          </a:xfrm>
        </p:spPr>
        <p:txBody>
          <a:bodyPr/>
          <a:lstStyle/>
          <a:p>
            <a:pPr>
              <a:lnSpc>
                <a:spcPct val="150000"/>
              </a:lnSpc>
            </a:pPr>
            <a:r>
              <a:rPr lang="en-US" dirty="0"/>
              <a:t>The block diagram of a GPIO pin.</a:t>
            </a:r>
            <a:br>
              <a:rPr lang="en-US" dirty="0"/>
            </a:br>
            <a:endParaRPr lang="en-US" dirty="0"/>
          </a:p>
          <a:p>
            <a:pPr>
              <a:lnSpc>
                <a:spcPct val="150000"/>
              </a:lnSpc>
            </a:pPr>
            <a:r>
              <a:rPr lang="en-US" dirty="0"/>
              <a:t>Among the configurable features of a pin are:</a:t>
            </a:r>
          </a:p>
          <a:p>
            <a:pPr lvl="1">
              <a:lnSpc>
                <a:spcPct val="150000"/>
              </a:lnSpc>
            </a:pPr>
            <a:r>
              <a:rPr lang="en-US" dirty="0"/>
              <a:t>Input or output,</a:t>
            </a:r>
          </a:p>
          <a:p>
            <a:pPr lvl="1">
              <a:lnSpc>
                <a:spcPct val="150000"/>
              </a:lnSpc>
            </a:pPr>
            <a:r>
              <a:rPr lang="en-US" dirty="0"/>
              <a:t>Enable a pull-up on input,</a:t>
            </a:r>
          </a:p>
          <a:p>
            <a:pPr lvl="1">
              <a:lnSpc>
                <a:spcPct val="150000"/>
              </a:lnSpc>
            </a:pPr>
            <a:r>
              <a:rPr lang="en-US" dirty="0"/>
              <a:t>Output drive capability: low, medium, high</a:t>
            </a:r>
          </a:p>
          <a:p>
            <a:pPr lvl="1">
              <a:lnSpc>
                <a:spcPct val="150000"/>
              </a:lnSpc>
            </a:pPr>
            <a:r>
              <a:rPr lang="en-US" dirty="0"/>
              <a:t>Use pin for analog function (ADC or DAC);</a:t>
            </a:r>
          </a:p>
          <a:p>
            <a:pPr lvl="1">
              <a:lnSpc>
                <a:spcPct val="150000"/>
              </a:lnSpc>
            </a:pPr>
            <a:r>
              <a:rPr lang="en-US" dirty="0"/>
              <a:t>Use pin for peripheral function (e.g. SPI);</a:t>
            </a:r>
          </a:p>
          <a:p>
            <a:pPr lvl="1">
              <a:lnSpc>
                <a:spcPct val="150000"/>
              </a:lnSpc>
            </a:pPr>
            <a:r>
              <a:rPr lang="en-US" dirty="0"/>
              <a:t>Some inputs are 5V tolerant;</a:t>
            </a:r>
          </a:p>
          <a:p>
            <a:pPr lvl="1">
              <a:lnSpc>
                <a:spcPct val="150000"/>
              </a:lnSpc>
            </a:pPr>
            <a:r>
              <a:rPr lang="en-US" dirty="0"/>
              <a:t>Pins can generate interrupt on edges of input signal.</a:t>
            </a:r>
          </a:p>
        </p:txBody>
      </p:sp>
      <p:sp>
        <p:nvSpPr>
          <p:cNvPr id="12" name="TextBox 11">
            <a:extLst>
              <a:ext uri="{FF2B5EF4-FFF2-40B4-BE49-F238E27FC236}">
                <a16:creationId xmlns="" xmlns:a16="http://schemas.microsoft.com/office/drawing/2014/main" id="{82BA4991-F079-47F0-93F2-D65D2ACEF890}"/>
              </a:ext>
            </a:extLst>
          </p:cNvPr>
          <p:cNvSpPr txBox="1"/>
          <p:nvPr/>
        </p:nvSpPr>
        <p:spPr>
          <a:xfrm>
            <a:off x="6960096" y="6015588"/>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3"/>
              </a:rPr>
              <a:t>Manual</a:t>
            </a:r>
            <a:endParaRPr lang="pt-BR" sz="1400" dirty="0"/>
          </a:p>
        </p:txBody>
      </p:sp>
      <p:pic>
        <p:nvPicPr>
          <p:cNvPr id="6" name="Picture 5">
            <a:extLst>
              <a:ext uri="{FF2B5EF4-FFF2-40B4-BE49-F238E27FC236}">
                <a16:creationId xmlns="" xmlns:a16="http://schemas.microsoft.com/office/drawing/2014/main" id="{8D38D734-E0F7-4067-A25C-02E794016EB3}"/>
              </a:ext>
            </a:extLst>
          </p:cNvPr>
          <p:cNvPicPr>
            <a:picLocks noChangeAspect="1"/>
          </p:cNvPicPr>
          <p:nvPr/>
        </p:nvPicPr>
        <p:blipFill>
          <a:blip r:embed="rId4"/>
          <a:stretch>
            <a:fillRect/>
          </a:stretch>
        </p:blipFill>
        <p:spPr>
          <a:xfrm>
            <a:off x="5150272" y="511587"/>
            <a:ext cx="6675451" cy="5504001"/>
          </a:xfrm>
          <a:prstGeom prst="rect">
            <a:avLst/>
          </a:prstGeom>
        </p:spPr>
      </p:pic>
    </p:spTree>
    <p:extLst>
      <p:ext uri="{BB962C8B-B14F-4D97-AF65-F5344CB8AC3E}">
        <p14:creationId xmlns:p14="http://schemas.microsoft.com/office/powerpoint/2010/main" val="2779431520"/>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Lab2 – Activity 4</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7999" y="1424991"/>
            <a:ext cx="4763905" cy="4940327"/>
          </a:xfrm>
        </p:spPr>
        <p:txBody>
          <a:bodyPr/>
          <a:lstStyle/>
          <a:p>
            <a:pPr>
              <a:lnSpc>
                <a:spcPct val="150000"/>
              </a:lnSpc>
            </a:pPr>
            <a:r>
              <a:rPr lang="en-US" dirty="0"/>
              <a:t>The block diagram of GPT</a:t>
            </a:r>
            <a:br>
              <a:rPr lang="en-US" dirty="0"/>
            </a:br>
            <a:r>
              <a:rPr lang="en-US" dirty="0"/>
              <a:t>(General PWM Timer).</a:t>
            </a:r>
          </a:p>
          <a:p>
            <a:pPr>
              <a:lnSpc>
                <a:spcPct val="150000"/>
              </a:lnSpc>
            </a:pPr>
            <a:endParaRPr lang="en-US" dirty="0"/>
          </a:p>
          <a:p>
            <a:pPr>
              <a:lnSpc>
                <a:spcPct val="150000"/>
              </a:lnSpc>
            </a:pPr>
            <a:r>
              <a:rPr lang="en-US" dirty="0"/>
              <a:t>GPT characteristics:</a:t>
            </a:r>
          </a:p>
          <a:p>
            <a:pPr lvl="1">
              <a:lnSpc>
                <a:spcPct val="150000"/>
              </a:lnSpc>
            </a:pPr>
            <a:r>
              <a:rPr lang="en-US" dirty="0"/>
              <a:t>32-bit counter</a:t>
            </a:r>
          </a:p>
          <a:p>
            <a:pPr lvl="1">
              <a:lnSpc>
                <a:spcPct val="150000"/>
              </a:lnSpc>
            </a:pPr>
            <a:r>
              <a:rPr lang="en-US" dirty="0"/>
              <a:t>Counts up or down</a:t>
            </a:r>
          </a:p>
          <a:p>
            <a:pPr lvl="1">
              <a:lnSpc>
                <a:spcPct val="150000"/>
              </a:lnSpc>
            </a:pPr>
            <a:r>
              <a:rPr lang="en-US" dirty="0"/>
              <a:t>Can generate interrupts</a:t>
            </a:r>
          </a:p>
          <a:p>
            <a:pPr lvl="1">
              <a:lnSpc>
                <a:spcPct val="150000"/>
              </a:lnSpc>
            </a:pPr>
            <a:r>
              <a:rPr lang="en-US" dirty="0"/>
              <a:t>Can start an ADC conversion</a:t>
            </a:r>
          </a:p>
          <a:p>
            <a:pPr lvl="1">
              <a:lnSpc>
                <a:spcPct val="150000"/>
              </a:lnSpc>
            </a:pPr>
            <a:r>
              <a:rPr lang="en-US" dirty="0"/>
              <a:t>Counts PCLKD pulses</a:t>
            </a:r>
          </a:p>
          <a:p>
            <a:pPr lvl="1">
              <a:lnSpc>
                <a:spcPct val="150000"/>
              </a:lnSpc>
            </a:pPr>
            <a:r>
              <a:rPr lang="en-US" dirty="0"/>
              <a:t>Periodic or single-shot</a:t>
            </a:r>
          </a:p>
          <a:p>
            <a:pPr lvl="1">
              <a:lnSpc>
                <a:spcPct val="150000"/>
              </a:lnSpc>
            </a:pPr>
            <a:r>
              <a:rPr lang="en-US" dirty="0"/>
              <a:t>14 channels, each is a 32-bit counter</a:t>
            </a:r>
          </a:p>
        </p:txBody>
      </p:sp>
      <p:sp>
        <p:nvSpPr>
          <p:cNvPr id="12" name="TextBox 11">
            <a:extLst>
              <a:ext uri="{FF2B5EF4-FFF2-40B4-BE49-F238E27FC236}">
                <a16:creationId xmlns="" xmlns:a16="http://schemas.microsoft.com/office/drawing/2014/main" id="{82BA4991-F079-47F0-93F2-D65D2ACEF890}"/>
              </a:ext>
            </a:extLst>
          </p:cNvPr>
          <p:cNvSpPr txBox="1"/>
          <p:nvPr/>
        </p:nvSpPr>
        <p:spPr>
          <a:xfrm>
            <a:off x="6960096" y="6015588"/>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3"/>
              </a:rPr>
              <a:t>Manual</a:t>
            </a:r>
            <a:endParaRPr lang="pt-BR" sz="1400" dirty="0"/>
          </a:p>
        </p:txBody>
      </p:sp>
      <p:pic>
        <p:nvPicPr>
          <p:cNvPr id="7" name="Picture 6">
            <a:extLst>
              <a:ext uri="{FF2B5EF4-FFF2-40B4-BE49-F238E27FC236}">
                <a16:creationId xmlns="" xmlns:a16="http://schemas.microsoft.com/office/drawing/2014/main" id="{BC25D5C4-1E5D-40A5-8AA5-B3FBABE582B2}"/>
              </a:ext>
            </a:extLst>
          </p:cNvPr>
          <p:cNvPicPr>
            <a:picLocks noChangeAspect="1"/>
          </p:cNvPicPr>
          <p:nvPr/>
        </p:nvPicPr>
        <p:blipFill>
          <a:blip r:embed="rId4"/>
          <a:stretch>
            <a:fillRect/>
          </a:stretch>
        </p:blipFill>
        <p:spPr>
          <a:xfrm>
            <a:off x="4659451" y="1142072"/>
            <a:ext cx="7064550" cy="4793689"/>
          </a:xfrm>
          <a:prstGeom prst="rect">
            <a:avLst/>
          </a:prstGeom>
        </p:spPr>
      </p:pic>
    </p:spTree>
    <p:extLst>
      <p:ext uri="{BB962C8B-B14F-4D97-AF65-F5344CB8AC3E}">
        <p14:creationId xmlns:p14="http://schemas.microsoft.com/office/powerpoint/2010/main" val="2423791148"/>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Lab2 – Activity 4</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7999" y="1424991"/>
            <a:ext cx="4763905" cy="2211375"/>
          </a:xfrm>
        </p:spPr>
        <p:txBody>
          <a:bodyPr/>
          <a:lstStyle/>
          <a:p>
            <a:pPr>
              <a:lnSpc>
                <a:spcPct val="150000"/>
              </a:lnSpc>
            </a:pPr>
            <a:r>
              <a:rPr lang="en-US" dirty="0"/>
              <a:t>The 14 timer channels are grouped into:</a:t>
            </a:r>
          </a:p>
          <a:p>
            <a:pPr lvl="1">
              <a:lnSpc>
                <a:spcPct val="150000"/>
              </a:lnSpc>
            </a:pPr>
            <a:endParaRPr lang="en-US" dirty="0"/>
          </a:p>
          <a:p>
            <a:pPr lvl="1">
              <a:lnSpc>
                <a:spcPct val="150000"/>
              </a:lnSpc>
            </a:pPr>
            <a:r>
              <a:rPr lang="en-US" dirty="0"/>
              <a:t>4x EH – enhanced high resolution</a:t>
            </a:r>
          </a:p>
          <a:p>
            <a:pPr lvl="1">
              <a:lnSpc>
                <a:spcPct val="150000"/>
              </a:lnSpc>
            </a:pPr>
            <a:r>
              <a:rPr lang="en-US" dirty="0"/>
              <a:t>4x E – enhanced</a:t>
            </a:r>
          </a:p>
          <a:p>
            <a:pPr lvl="1">
              <a:lnSpc>
                <a:spcPct val="150000"/>
              </a:lnSpc>
            </a:pPr>
            <a:r>
              <a:rPr lang="en-US" dirty="0"/>
              <a:t>6x – conventional</a:t>
            </a:r>
          </a:p>
        </p:txBody>
      </p:sp>
      <p:sp>
        <p:nvSpPr>
          <p:cNvPr id="12" name="TextBox 11">
            <a:extLst>
              <a:ext uri="{FF2B5EF4-FFF2-40B4-BE49-F238E27FC236}">
                <a16:creationId xmlns="" xmlns:a16="http://schemas.microsoft.com/office/drawing/2014/main" id="{82BA4991-F079-47F0-93F2-D65D2ACEF890}"/>
              </a:ext>
            </a:extLst>
          </p:cNvPr>
          <p:cNvSpPr txBox="1"/>
          <p:nvPr/>
        </p:nvSpPr>
        <p:spPr>
          <a:xfrm>
            <a:off x="6960096" y="6015588"/>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3"/>
              </a:rPr>
              <a:t>Manual</a:t>
            </a:r>
            <a:endParaRPr lang="pt-BR" sz="1400" dirty="0"/>
          </a:p>
        </p:txBody>
      </p:sp>
      <p:pic>
        <p:nvPicPr>
          <p:cNvPr id="6" name="Picture 5">
            <a:extLst>
              <a:ext uri="{FF2B5EF4-FFF2-40B4-BE49-F238E27FC236}">
                <a16:creationId xmlns="" xmlns:a16="http://schemas.microsoft.com/office/drawing/2014/main" id="{7D408DA8-E227-4D1F-A141-9843C386ED7A}"/>
              </a:ext>
            </a:extLst>
          </p:cNvPr>
          <p:cNvPicPr>
            <a:picLocks noChangeAspect="1"/>
          </p:cNvPicPr>
          <p:nvPr/>
        </p:nvPicPr>
        <p:blipFill>
          <a:blip r:embed="rId4"/>
          <a:stretch>
            <a:fillRect/>
          </a:stretch>
        </p:blipFill>
        <p:spPr>
          <a:xfrm>
            <a:off x="3838199" y="3276600"/>
            <a:ext cx="7563601" cy="1548000"/>
          </a:xfrm>
          <a:prstGeom prst="rect">
            <a:avLst/>
          </a:prstGeom>
        </p:spPr>
      </p:pic>
    </p:spTree>
    <p:extLst>
      <p:ext uri="{BB962C8B-B14F-4D97-AF65-F5344CB8AC3E}">
        <p14:creationId xmlns:p14="http://schemas.microsoft.com/office/powerpoint/2010/main" val="4155131701"/>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Lab2 – Activity 5</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7999" y="1424991"/>
            <a:ext cx="11244625" cy="3114186"/>
          </a:xfrm>
        </p:spPr>
        <p:txBody>
          <a:bodyPr/>
          <a:lstStyle/>
          <a:p>
            <a:pPr>
              <a:lnSpc>
                <a:spcPct val="150000"/>
              </a:lnSpc>
            </a:pPr>
            <a:r>
              <a:rPr lang="en-US" b="1" dirty="0"/>
              <a:t>Activity 5 – Software Framework Study</a:t>
            </a:r>
          </a:p>
          <a:p>
            <a:pPr marL="0" lvl="1" indent="0">
              <a:lnSpc>
                <a:spcPct val="150000"/>
              </a:lnSpc>
              <a:buNone/>
            </a:pPr>
            <a:endParaRPr lang="en-US" dirty="0"/>
          </a:p>
          <a:p>
            <a:pPr>
              <a:lnSpc>
                <a:spcPct val="150000"/>
              </a:lnSpc>
              <a:spcAft>
                <a:spcPts val="0"/>
              </a:spcAft>
              <a:tabLst>
                <a:tab pos="468000" algn="l"/>
              </a:tabLst>
            </a:pPr>
            <a:r>
              <a:rPr lang="en-US" dirty="0"/>
              <a:t>Study the Renesas Synergy Software Package v1.7.5 (</a:t>
            </a:r>
            <a:r>
              <a:rPr lang="en-US" dirty="0">
                <a:hlinkClick r:id="rId3"/>
              </a:rPr>
              <a:t>link</a:t>
            </a:r>
            <a:r>
              <a:rPr lang="en-US" dirty="0"/>
              <a:t>) available in the Synergy Gallery; specifically Section 4.2.21 about the HAL GPT (General PWM Timer).</a:t>
            </a:r>
            <a:br>
              <a:rPr lang="en-US" dirty="0"/>
            </a:br>
            <a:r>
              <a:rPr lang="pt-BR" dirty="0">
                <a:hlinkClick r:id="rId3"/>
              </a:rPr>
              <a:t>https://synergygallery.renesas.com/media/products/1/384/en-US/r11um0140eu0106-synergy-ssp-v175.pdf</a:t>
            </a:r>
            <a:endParaRPr lang="en-US" dirty="0"/>
          </a:p>
          <a:p>
            <a:pPr>
              <a:lnSpc>
                <a:spcPct val="150000"/>
              </a:lnSpc>
              <a:spcAft>
                <a:spcPts val="0"/>
              </a:spcAft>
              <a:tabLst>
                <a:tab pos="468000" algn="l"/>
              </a:tabLst>
            </a:pPr>
            <a:endParaRPr lang="en-US" dirty="0"/>
          </a:p>
          <a:p>
            <a:pPr>
              <a:lnSpc>
                <a:spcPct val="150000"/>
              </a:lnSpc>
              <a:spcAft>
                <a:spcPts val="0"/>
              </a:spcAft>
              <a:tabLst>
                <a:tab pos="468000" algn="l"/>
              </a:tabLst>
            </a:pPr>
            <a:r>
              <a:rPr lang="en-US" dirty="0"/>
              <a:t>Also, study the Module Guide for the GPT HAL (</a:t>
            </a:r>
            <a:r>
              <a:rPr lang="en-US" dirty="0">
                <a:hlinkClick r:id="rId4"/>
              </a:rPr>
              <a:t>link</a:t>
            </a:r>
            <a:r>
              <a:rPr lang="en-US" dirty="0"/>
              <a:t>).</a:t>
            </a:r>
            <a:br>
              <a:rPr lang="en-US" dirty="0"/>
            </a:br>
            <a:r>
              <a:rPr lang="pt-BR" dirty="0">
                <a:hlinkClick r:id="rId5"/>
              </a:rPr>
              <a:t>https://www.renesas.com/us/en/doc/products/renesas-synergy/apn/r11an0091eu0101-synergy-gpt-hal-mod-guide.pdf</a:t>
            </a:r>
            <a:endParaRPr lang="en-US" dirty="0"/>
          </a:p>
        </p:txBody>
      </p:sp>
    </p:spTree>
    <p:extLst>
      <p:ext uri="{BB962C8B-B14F-4D97-AF65-F5344CB8AC3E}">
        <p14:creationId xmlns:p14="http://schemas.microsoft.com/office/powerpoint/2010/main" val="1459902467"/>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Lab2 – Activity 6</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3791294"/>
          </a:xfrm>
        </p:spPr>
        <p:txBody>
          <a:bodyPr/>
          <a:lstStyle/>
          <a:p>
            <a:pPr>
              <a:lnSpc>
                <a:spcPct val="150000"/>
              </a:lnSpc>
            </a:pPr>
            <a:r>
              <a:rPr lang="en-US" b="1" dirty="0"/>
              <a:t>Activity 6 – Design</a:t>
            </a:r>
          </a:p>
          <a:p>
            <a:pPr>
              <a:lnSpc>
                <a:spcPct val="150000"/>
              </a:lnSpc>
            </a:pPr>
            <a:r>
              <a:rPr lang="en-US" dirty="0"/>
              <a:t>(identification of the SW components that need to be developed, their interfaces, algorithms and interfaces to other software components)</a:t>
            </a:r>
          </a:p>
          <a:p>
            <a:pPr>
              <a:lnSpc>
                <a:spcPct val="150000"/>
              </a:lnSpc>
            </a:pPr>
            <a:endParaRPr lang="en-US" dirty="0"/>
          </a:p>
          <a:p>
            <a:pPr>
              <a:lnSpc>
                <a:spcPct val="150000"/>
              </a:lnSpc>
            </a:pPr>
            <a:r>
              <a:rPr lang="en-US" dirty="0"/>
              <a:t>Components of the SSP to be used:</a:t>
            </a:r>
          </a:p>
          <a:p>
            <a:pPr lvl="1">
              <a:lnSpc>
                <a:spcPct val="150000"/>
              </a:lnSpc>
            </a:pPr>
            <a:r>
              <a:rPr lang="en-US" dirty="0"/>
              <a:t>Timer Driver on </a:t>
            </a:r>
            <a:r>
              <a:rPr lang="en-US" dirty="0" err="1"/>
              <a:t>r_gpt</a:t>
            </a:r>
            <a:r>
              <a:rPr lang="en-US" dirty="0"/>
              <a:t>. This component uses one of the 14 channels of the General PWM Timer. We selected channel 8 for no particular reason.</a:t>
            </a:r>
          </a:p>
          <a:p>
            <a:pPr lvl="1">
              <a:lnSpc>
                <a:spcPct val="150000"/>
              </a:lnSpc>
            </a:pPr>
            <a:r>
              <a:rPr lang="en-US" dirty="0"/>
              <a:t>External IRQ Driver on </a:t>
            </a:r>
            <a:r>
              <a:rPr lang="en-US" dirty="0" err="1"/>
              <a:t>r_icu</a:t>
            </a:r>
            <a:r>
              <a:rPr lang="en-US" dirty="0"/>
              <a:t>. This component manages the interrupt generated by one of the GPIO lines. Here we select IRQ 11 because on the SK-S7G2 board, the S5 push-button is connected to the IRQ11 pin.</a:t>
            </a:r>
          </a:p>
        </p:txBody>
      </p:sp>
    </p:spTree>
    <p:extLst>
      <p:ext uri="{BB962C8B-B14F-4D97-AF65-F5344CB8AC3E}">
        <p14:creationId xmlns:p14="http://schemas.microsoft.com/office/powerpoint/2010/main" val="217354898"/>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Lab2 – Activity 6</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693010"/>
          </a:xfrm>
        </p:spPr>
        <p:txBody>
          <a:bodyPr/>
          <a:lstStyle/>
          <a:p>
            <a:pPr>
              <a:lnSpc>
                <a:spcPct val="150000"/>
              </a:lnSpc>
            </a:pPr>
            <a:r>
              <a:rPr lang="en-US" dirty="0"/>
              <a:t>Timer Driver </a:t>
            </a:r>
            <a:br>
              <a:rPr lang="en-US" dirty="0"/>
            </a:br>
            <a:r>
              <a:rPr lang="en-US" dirty="0"/>
              <a:t>on </a:t>
            </a:r>
            <a:r>
              <a:rPr lang="en-US" dirty="0" err="1"/>
              <a:t>r_gpt</a:t>
            </a:r>
            <a:endParaRPr lang="en-US" dirty="0"/>
          </a:p>
        </p:txBody>
      </p:sp>
      <p:pic>
        <p:nvPicPr>
          <p:cNvPr id="3" name="Picture 2">
            <a:extLst>
              <a:ext uri="{FF2B5EF4-FFF2-40B4-BE49-F238E27FC236}">
                <a16:creationId xmlns="" xmlns:a16="http://schemas.microsoft.com/office/drawing/2014/main" id="{5835DE67-4881-4C5E-A2E7-F12445606A12}"/>
              </a:ext>
            </a:extLst>
          </p:cNvPr>
          <p:cNvPicPr>
            <a:picLocks noChangeAspect="1"/>
          </p:cNvPicPr>
          <p:nvPr/>
        </p:nvPicPr>
        <p:blipFill>
          <a:blip r:embed="rId3"/>
          <a:stretch>
            <a:fillRect/>
          </a:stretch>
        </p:blipFill>
        <p:spPr>
          <a:xfrm>
            <a:off x="5147844" y="188640"/>
            <a:ext cx="6576155" cy="6059822"/>
          </a:xfrm>
          <a:prstGeom prst="rect">
            <a:avLst/>
          </a:prstGeom>
        </p:spPr>
      </p:pic>
    </p:spTree>
    <p:extLst>
      <p:ext uri="{BB962C8B-B14F-4D97-AF65-F5344CB8AC3E}">
        <p14:creationId xmlns:p14="http://schemas.microsoft.com/office/powerpoint/2010/main" val="41379492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limitations of pipelining</a:t>
            </a:r>
            <a:endParaRPr kumimoji="1" lang="en-US" dirty="0"/>
          </a:p>
        </p:txBody>
      </p:sp>
      <p:sp>
        <p:nvSpPr>
          <p:cNvPr id="4" name="コンテンツ プレースホルダー 3"/>
          <p:cNvSpPr>
            <a:spLocks noGrp="1"/>
          </p:cNvSpPr>
          <p:nvPr>
            <p:ph idx="1"/>
          </p:nvPr>
        </p:nvSpPr>
        <p:spPr>
          <a:xfrm>
            <a:off x="468000" y="1424991"/>
            <a:ext cx="7212176" cy="4488921"/>
          </a:xfrm>
        </p:spPr>
        <p:txBody>
          <a:bodyPr/>
          <a:lstStyle/>
          <a:p>
            <a:pPr lvl="1">
              <a:lnSpc>
                <a:spcPct val="150000"/>
              </a:lnSpc>
            </a:pPr>
            <a:r>
              <a:rPr lang="en-US" dirty="0"/>
              <a:t>Data Hazard:</a:t>
            </a:r>
            <a:br>
              <a:rPr lang="en-US" dirty="0"/>
            </a:br>
            <a:r>
              <a:rPr lang="en-US" dirty="0"/>
              <a:t>if an instruction requires as input a value produced by the previous instruction, this value may not be available at stage 2 (decode and fetch operands) since the previous instruction only saves its results at stage 5. </a:t>
            </a:r>
            <a:br>
              <a:rPr lang="en-US" dirty="0"/>
            </a:br>
            <a:r>
              <a:rPr lang="en-US" dirty="0"/>
              <a:t>Solutions: stall the pipeline (instruction must wait for result of previous)</a:t>
            </a:r>
            <a:br>
              <a:rPr lang="en-US" dirty="0"/>
            </a:br>
            <a:r>
              <a:rPr lang="en-US" dirty="0"/>
              <a:t>                 OR use a technique called bypassing to forward the result of the </a:t>
            </a:r>
            <a:br>
              <a:rPr lang="en-US" dirty="0"/>
            </a:br>
            <a:r>
              <a:rPr lang="en-US" dirty="0"/>
              <a:t>                        previous instruction at stage 3 of its execution</a:t>
            </a:r>
            <a:br>
              <a:rPr lang="en-US" dirty="0"/>
            </a:br>
            <a:r>
              <a:rPr lang="en-US" dirty="0"/>
              <a:t>                 OR reorder instructions to avoid this dependency</a:t>
            </a:r>
          </a:p>
          <a:p>
            <a:pPr lvl="1">
              <a:lnSpc>
                <a:spcPct val="150000"/>
              </a:lnSpc>
            </a:pPr>
            <a:r>
              <a:rPr lang="en-US" dirty="0"/>
              <a:t>Control Hazard:</a:t>
            </a:r>
            <a:br>
              <a:rPr lang="en-US" dirty="0"/>
            </a:br>
            <a:r>
              <a:rPr lang="en-US" dirty="0"/>
              <a:t>a change of control flow (e.g. a branch instruction) causes the pipeline to be flushed, meaning that following instructions that already were fetched and decoded will be discarded.</a:t>
            </a:r>
          </a:p>
        </p:txBody>
      </p:sp>
      <p:sp>
        <p:nvSpPr>
          <p:cNvPr id="10" name="TextBox 9">
            <a:extLst>
              <a:ext uri="{FF2B5EF4-FFF2-40B4-BE49-F238E27FC236}">
                <a16:creationId xmlns="" xmlns:a16="http://schemas.microsoft.com/office/drawing/2014/main" id="{1842E6AE-7A01-4036-8F62-FC9BD7DA68C8}"/>
              </a:ext>
            </a:extLst>
          </p:cNvPr>
          <p:cNvSpPr txBox="1"/>
          <p:nvPr/>
        </p:nvSpPr>
        <p:spPr>
          <a:xfrm>
            <a:off x="7896200" y="251391"/>
            <a:ext cx="4044697" cy="1200329"/>
          </a:xfrm>
          <a:prstGeom prst="rect">
            <a:avLst/>
          </a:prstGeom>
          <a:solidFill>
            <a:srgbClr val="FFFF00"/>
          </a:solidFill>
          <a:ln>
            <a:noFill/>
          </a:ln>
        </p:spPr>
        <p:txBody>
          <a:bodyPr wrap="none" rtlCol="0">
            <a:spAutoFit/>
          </a:bodyPr>
          <a:lstStyle/>
          <a:p>
            <a:r>
              <a:rPr lang="en-US" b="1" dirty="0"/>
              <a:t>Consequence: </a:t>
            </a:r>
            <a:br>
              <a:rPr lang="en-US" b="1" dirty="0"/>
            </a:br>
            <a:r>
              <a:rPr lang="en-US" b="1" dirty="0"/>
              <a:t>the average number of instructions</a:t>
            </a:r>
            <a:br>
              <a:rPr lang="en-US" b="1" dirty="0"/>
            </a:br>
            <a:r>
              <a:rPr lang="en-US" b="1" dirty="0"/>
              <a:t>executed per second is lower than</a:t>
            </a:r>
            <a:br>
              <a:rPr lang="en-US" b="1" dirty="0"/>
            </a:br>
            <a:r>
              <a:rPr lang="en-US" b="1" dirty="0"/>
              <a:t>the clock rate.</a:t>
            </a:r>
            <a:endParaRPr lang="pt-BR" b="1" dirty="0"/>
          </a:p>
        </p:txBody>
      </p:sp>
    </p:spTree>
    <p:extLst>
      <p:ext uri="{BB962C8B-B14F-4D97-AF65-F5344CB8AC3E}">
        <p14:creationId xmlns:p14="http://schemas.microsoft.com/office/powerpoint/2010/main" val="129557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Lab2 – Activity 6</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3395752" cy="693010"/>
          </a:xfrm>
        </p:spPr>
        <p:txBody>
          <a:bodyPr/>
          <a:lstStyle/>
          <a:p>
            <a:pPr>
              <a:lnSpc>
                <a:spcPct val="150000"/>
              </a:lnSpc>
            </a:pPr>
            <a:r>
              <a:rPr lang="en-US" dirty="0"/>
              <a:t>External IRQ Driver</a:t>
            </a:r>
            <a:br>
              <a:rPr lang="en-US" dirty="0"/>
            </a:br>
            <a:r>
              <a:rPr lang="en-US" dirty="0"/>
              <a:t>on </a:t>
            </a:r>
            <a:r>
              <a:rPr lang="en-US" dirty="0" err="1"/>
              <a:t>r_icu</a:t>
            </a:r>
            <a:endParaRPr lang="en-US" dirty="0"/>
          </a:p>
        </p:txBody>
      </p:sp>
      <p:pic>
        <p:nvPicPr>
          <p:cNvPr id="5" name="Picture 4">
            <a:extLst>
              <a:ext uri="{FF2B5EF4-FFF2-40B4-BE49-F238E27FC236}">
                <a16:creationId xmlns="" xmlns:a16="http://schemas.microsoft.com/office/drawing/2014/main" id="{D3D34CA3-B807-4A53-B806-9150088594CB}"/>
              </a:ext>
            </a:extLst>
          </p:cNvPr>
          <p:cNvPicPr>
            <a:picLocks noChangeAspect="1"/>
          </p:cNvPicPr>
          <p:nvPr/>
        </p:nvPicPr>
        <p:blipFill rotWithShape="1">
          <a:blip r:embed="rId3"/>
          <a:srcRect r="55611" b="12927"/>
          <a:stretch/>
        </p:blipFill>
        <p:spPr>
          <a:xfrm>
            <a:off x="3840615" y="58056"/>
            <a:ext cx="7856341" cy="6260634"/>
          </a:xfrm>
          <a:prstGeom prst="rect">
            <a:avLst/>
          </a:prstGeom>
        </p:spPr>
      </p:pic>
      <p:sp>
        <p:nvSpPr>
          <p:cNvPr id="7" name="Arrow: Down 6">
            <a:extLst>
              <a:ext uri="{FF2B5EF4-FFF2-40B4-BE49-F238E27FC236}">
                <a16:creationId xmlns="" xmlns:a16="http://schemas.microsoft.com/office/drawing/2014/main" id="{E8991168-55D5-45DF-B896-1C6FC9C9A6EA}"/>
              </a:ext>
            </a:extLst>
          </p:cNvPr>
          <p:cNvSpPr/>
          <p:nvPr/>
        </p:nvSpPr>
        <p:spPr>
          <a:xfrm>
            <a:off x="3958714" y="3383211"/>
            <a:ext cx="243981" cy="45442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Arrow: Down 7">
            <a:extLst>
              <a:ext uri="{FF2B5EF4-FFF2-40B4-BE49-F238E27FC236}">
                <a16:creationId xmlns="" xmlns:a16="http://schemas.microsoft.com/office/drawing/2014/main" id="{EA84AADC-11DE-480F-9E76-FE019683241D}"/>
              </a:ext>
            </a:extLst>
          </p:cNvPr>
          <p:cNvSpPr/>
          <p:nvPr/>
        </p:nvSpPr>
        <p:spPr>
          <a:xfrm rot="10800000">
            <a:off x="10845657" y="1987195"/>
            <a:ext cx="243981" cy="45442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Arrow: Down 8">
            <a:extLst>
              <a:ext uri="{FF2B5EF4-FFF2-40B4-BE49-F238E27FC236}">
                <a16:creationId xmlns="" xmlns:a16="http://schemas.microsoft.com/office/drawing/2014/main" id="{8326147F-84DB-4ECA-AFA9-7BA2A32940DA}"/>
              </a:ext>
            </a:extLst>
          </p:cNvPr>
          <p:cNvSpPr/>
          <p:nvPr/>
        </p:nvSpPr>
        <p:spPr>
          <a:xfrm rot="5400000">
            <a:off x="8456424" y="4750973"/>
            <a:ext cx="243981" cy="45442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Arrow: Down 9">
            <a:extLst>
              <a:ext uri="{FF2B5EF4-FFF2-40B4-BE49-F238E27FC236}">
                <a16:creationId xmlns="" xmlns:a16="http://schemas.microsoft.com/office/drawing/2014/main" id="{D05FB39B-6ECE-4958-9901-ABACB364592F}"/>
              </a:ext>
            </a:extLst>
          </p:cNvPr>
          <p:cNvSpPr/>
          <p:nvPr/>
        </p:nvSpPr>
        <p:spPr>
          <a:xfrm rot="5400000">
            <a:off x="8456423" y="5396702"/>
            <a:ext cx="243981" cy="45442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Arrow: Down 10">
            <a:extLst>
              <a:ext uri="{FF2B5EF4-FFF2-40B4-BE49-F238E27FC236}">
                <a16:creationId xmlns="" xmlns:a16="http://schemas.microsoft.com/office/drawing/2014/main" id="{54A7B6D9-CF53-4D75-8050-FF9AA07BA024}"/>
              </a:ext>
            </a:extLst>
          </p:cNvPr>
          <p:cNvSpPr/>
          <p:nvPr/>
        </p:nvSpPr>
        <p:spPr>
          <a:xfrm rot="5400000">
            <a:off x="8925828" y="5534668"/>
            <a:ext cx="243981" cy="45442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Arrow: Down 11">
            <a:extLst>
              <a:ext uri="{FF2B5EF4-FFF2-40B4-BE49-F238E27FC236}">
                <a16:creationId xmlns="" xmlns:a16="http://schemas.microsoft.com/office/drawing/2014/main" id="{71D86E28-640A-465E-A4CC-B0D8361CFDA0}"/>
              </a:ext>
            </a:extLst>
          </p:cNvPr>
          <p:cNvSpPr/>
          <p:nvPr/>
        </p:nvSpPr>
        <p:spPr>
          <a:xfrm>
            <a:off x="9814922" y="744181"/>
            <a:ext cx="243981" cy="45442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37427266"/>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Lab2 – Activity 6</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244624" cy="4827475"/>
          </a:xfrm>
        </p:spPr>
        <p:txBody>
          <a:bodyPr/>
          <a:lstStyle/>
          <a:p>
            <a:pPr>
              <a:lnSpc>
                <a:spcPct val="150000"/>
              </a:lnSpc>
            </a:pPr>
            <a:r>
              <a:rPr lang="en-US" dirty="0"/>
              <a:t>Algorithm:</a:t>
            </a:r>
          </a:p>
          <a:p>
            <a:pPr marL="342900" lvl="1" indent="-342900">
              <a:lnSpc>
                <a:spcPct val="150000"/>
              </a:lnSpc>
              <a:buFont typeface="+mj-lt"/>
              <a:buAutoNum type="arabicPeriod"/>
            </a:pPr>
            <a:r>
              <a:rPr lang="en-US" dirty="0"/>
              <a:t>Initialize the components for the Timer Driver and the External IRQ Driver by calling their open API functions. This also starts the timer on its 1 second period as configured in the Synergy Configuration Tool.</a:t>
            </a:r>
          </a:p>
          <a:p>
            <a:pPr marL="342900" lvl="1" indent="-342900">
              <a:lnSpc>
                <a:spcPct val="150000"/>
              </a:lnSpc>
              <a:buFont typeface="+mj-lt"/>
              <a:buAutoNum type="arabicPeriod"/>
            </a:pPr>
            <a:r>
              <a:rPr lang="en-US" dirty="0"/>
              <a:t>Turn off the LEDs</a:t>
            </a:r>
          </a:p>
          <a:p>
            <a:pPr marL="342900" lvl="1" indent="-342900">
              <a:lnSpc>
                <a:spcPct val="150000"/>
              </a:lnSpc>
              <a:buFont typeface="+mj-lt"/>
              <a:buAutoNum type="arabicPeriod"/>
            </a:pPr>
            <a:r>
              <a:rPr lang="en-US" dirty="0"/>
              <a:t>Wait for the timer to expire. Its callback function informs via a flag (shared volatile global variable).</a:t>
            </a:r>
          </a:p>
          <a:p>
            <a:pPr marL="342900" lvl="1" indent="-342900">
              <a:lnSpc>
                <a:spcPct val="150000"/>
              </a:lnSpc>
              <a:buFont typeface="+mj-lt"/>
              <a:buAutoNum type="arabicPeriod"/>
            </a:pPr>
            <a:r>
              <a:rPr lang="en-US" dirty="0"/>
              <a:t>Reprogram the timer for 3 seconds and restart count (API functions </a:t>
            </a:r>
            <a:r>
              <a:rPr lang="en-US" dirty="0">
                <a:latin typeface="Courier New" panose="02070309020205020404" pitchFamily="49" charset="0"/>
                <a:cs typeface="Courier New" panose="02070309020205020404" pitchFamily="49" charset="0"/>
              </a:rPr>
              <a:t>reset, </a:t>
            </a:r>
            <a:r>
              <a:rPr lang="en-US" dirty="0" err="1">
                <a:latin typeface="Courier New" panose="02070309020205020404" pitchFamily="49" charset="0"/>
                <a:cs typeface="Courier New" panose="02070309020205020404" pitchFamily="49" charset="0"/>
              </a:rPr>
              <a:t>periodSet</a:t>
            </a:r>
            <a:r>
              <a:rPr lang="en-US" dirty="0">
                <a:latin typeface="Courier New" panose="02070309020205020404" pitchFamily="49" charset="0"/>
                <a:cs typeface="Courier New" panose="02070309020205020404" pitchFamily="49" charset="0"/>
              </a:rPr>
              <a:t>, restart</a:t>
            </a:r>
            <a:r>
              <a:rPr lang="en-US" dirty="0"/>
              <a:t>).</a:t>
            </a:r>
          </a:p>
          <a:p>
            <a:pPr marL="342900" lvl="1" indent="-342900">
              <a:lnSpc>
                <a:spcPct val="150000"/>
              </a:lnSpc>
              <a:buFont typeface="+mj-lt"/>
              <a:buAutoNum type="arabicPeriod"/>
            </a:pPr>
            <a:r>
              <a:rPr lang="en-US" dirty="0"/>
              <a:t>Wait for the push-button to be pressed. Again, its callback function informs via another flag.</a:t>
            </a:r>
          </a:p>
          <a:p>
            <a:pPr marL="342900" lvl="1" indent="-342900">
              <a:lnSpc>
                <a:spcPct val="150000"/>
              </a:lnSpc>
              <a:buFont typeface="+mj-lt"/>
              <a:buAutoNum type="arabicPeriod"/>
            </a:pPr>
            <a:r>
              <a:rPr lang="en-US" dirty="0"/>
              <a:t>Get the current count of the timer (API functions </a:t>
            </a:r>
            <a:r>
              <a:rPr lang="en-US" dirty="0" err="1">
                <a:latin typeface="Courier New" panose="02070309020205020404" pitchFamily="49" charset="0"/>
                <a:cs typeface="Courier New" panose="02070309020205020404" pitchFamily="49" charset="0"/>
              </a:rPr>
              <a:t>counterGet</a:t>
            </a:r>
            <a:r>
              <a:rPr lang="en-US" dirty="0"/>
              <a:t>) and save this value to a variable (this variable will be examined with the debugger).</a:t>
            </a:r>
          </a:p>
          <a:p>
            <a:pPr>
              <a:lnSpc>
                <a:spcPct val="150000"/>
              </a:lnSpc>
            </a:pPr>
            <a:r>
              <a:rPr lang="en-US" dirty="0"/>
              <a:t>This algorithm is to be implemented by modifying the function </a:t>
            </a:r>
            <a:r>
              <a:rPr lang="en-US" dirty="0" err="1">
                <a:latin typeface="Courier New" panose="02070309020205020404" pitchFamily="49" charset="0"/>
                <a:cs typeface="Courier New" panose="02070309020205020404" pitchFamily="49" charset="0"/>
              </a:rPr>
              <a:t>hal_entry</a:t>
            </a:r>
            <a:r>
              <a:rPr lang="en-US" dirty="0"/>
              <a:t>, adding two callback functions and the required global variables.</a:t>
            </a:r>
          </a:p>
        </p:txBody>
      </p:sp>
    </p:spTree>
    <p:extLst>
      <p:ext uri="{BB962C8B-B14F-4D97-AF65-F5344CB8AC3E}">
        <p14:creationId xmlns:p14="http://schemas.microsoft.com/office/powerpoint/2010/main" val="1755230084"/>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Lab2 – Activities 7 to 11</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244624" cy="5268622"/>
          </a:xfrm>
        </p:spPr>
        <p:txBody>
          <a:bodyPr/>
          <a:lstStyle/>
          <a:p>
            <a:pPr>
              <a:lnSpc>
                <a:spcPct val="150000"/>
              </a:lnSpc>
            </a:pPr>
            <a:r>
              <a:rPr lang="en-US" dirty="0"/>
              <a:t>Based on the previous study:</a:t>
            </a:r>
          </a:p>
          <a:p>
            <a:pPr lvl="1">
              <a:lnSpc>
                <a:spcPct val="150000"/>
              </a:lnSpc>
            </a:pPr>
            <a:r>
              <a:rPr lang="en-US" dirty="0"/>
              <a:t>After creating a new Synergy C project (lab2) based on the Blinky template, on the Threads tab of Synergy Configuration, add a Timer Driver (on </a:t>
            </a:r>
            <a:r>
              <a:rPr lang="en-US" dirty="0" err="1"/>
              <a:t>r_gpt</a:t>
            </a:r>
            <a:r>
              <a:rPr lang="en-US" dirty="0"/>
              <a:t>) and configure its properties to: channel 8, single shot, period of 1 second, callback </a:t>
            </a:r>
            <a:r>
              <a:rPr lang="en-US" dirty="0">
                <a:latin typeface="Courier New" panose="02070309020205020404" pitchFamily="49" charset="0"/>
                <a:cs typeface="Courier New" panose="02070309020205020404" pitchFamily="49" charset="0"/>
              </a:rPr>
              <a:t>cb0</a:t>
            </a:r>
            <a:r>
              <a:rPr lang="en-US" dirty="0"/>
              <a:t>, interrupt priority 4.</a:t>
            </a:r>
          </a:p>
          <a:p>
            <a:pPr lvl="1">
              <a:lnSpc>
                <a:spcPct val="150000"/>
              </a:lnSpc>
            </a:pPr>
            <a:r>
              <a:rPr lang="en-US" dirty="0"/>
              <a:t>Modify the file </a:t>
            </a:r>
            <a:r>
              <a:rPr lang="en-US" dirty="0" err="1"/>
              <a:t>hal_entry.c</a:t>
            </a:r>
            <a:r>
              <a:rPr lang="en-US" dirty="0"/>
              <a:t> to:</a:t>
            </a:r>
          </a:p>
          <a:p>
            <a:pPr lvl="2">
              <a:lnSpc>
                <a:spcPct val="150000"/>
              </a:lnSpc>
            </a:pPr>
            <a:r>
              <a:rPr lang="en-US" dirty="0"/>
              <a:t>Turn off all three LEDs, a LED is turned off by writing IOPORT_LEVEL_HIGH to the GPIO pin.</a:t>
            </a:r>
          </a:p>
          <a:p>
            <a:pPr lvl="2">
              <a:lnSpc>
                <a:spcPct val="150000"/>
              </a:lnSpc>
            </a:pPr>
            <a:r>
              <a:rPr lang="en-US" dirty="0"/>
              <a:t>Call the GPT API function open(</a:t>
            </a:r>
            <a:r>
              <a:rPr lang="en-US" dirty="0">
                <a:latin typeface="Courier New" panose="02070309020205020404" pitchFamily="49" charset="0"/>
                <a:cs typeface="Courier New" panose="02070309020205020404" pitchFamily="49" charset="0"/>
              </a:rPr>
              <a:t>g_timer0.p_ctrl,g_timer0.p_cfg</a:t>
            </a:r>
            <a:r>
              <a:rPr lang="en-US" dirty="0"/>
              <a:t>) to configure and start the timer. The two parameters of this function are created by the Synergy Configuration tool when the button “Generate Project Content” is pressed.</a:t>
            </a:r>
          </a:p>
          <a:p>
            <a:pPr lvl="2">
              <a:lnSpc>
                <a:spcPct val="150000"/>
              </a:lnSpc>
            </a:pPr>
            <a:r>
              <a:rPr lang="en-US" dirty="0"/>
              <a:t>Create a callback function named </a:t>
            </a:r>
            <a:r>
              <a:rPr lang="en-US" dirty="0">
                <a:latin typeface="Courier New" panose="02070309020205020404" pitchFamily="49" charset="0"/>
                <a:cs typeface="Courier New" panose="02070309020205020404" pitchFamily="49" charset="0"/>
              </a:rPr>
              <a:t>cb0</a:t>
            </a:r>
            <a:r>
              <a:rPr lang="en-US" dirty="0"/>
              <a:t>. This function must inform the </a:t>
            </a:r>
            <a:r>
              <a:rPr lang="en-US" dirty="0" err="1">
                <a:latin typeface="Courier New" panose="02070309020205020404" pitchFamily="49" charset="0"/>
                <a:cs typeface="Courier New" panose="02070309020205020404" pitchFamily="49" charset="0"/>
              </a:rPr>
              <a:t>hal_entry</a:t>
            </a:r>
            <a:r>
              <a:rPr lang="en-US" dirty="0">
                <a:latin typeface="Courier New" panose="02070309020205020404" pitchFamily="49" charset="0"/>
                <a:cs typeface="Courier New" panose="02070309020205020404" pitchFamily="49" charset="0"/>
              </a:rPr>
              <a:t> </a:t>
            </a:r>
            <a:r>
              <a:rPr lang="en-US" dirty="0"/>
              <a:t>function that the timer expired by setting a flag. This flag must be a volatile global variable. Reminder: volatile informs the compiler that its value changes outside the control of the </a:t>
            </a:r>
            <a:r>
              <a:rPr lang="en-US" dirty="0" err="1">
                <a:latin typeface="Courier New" panose="02070309020205020404" pitchFamily="49" charset="0"/>
                <a:cs typeface="Courier New" panose="02070309020205020404" pitchFamily="49" charset="0"/>
              </a:rPr>
              <a:t>hal_entry</a:t>
            </a:r>
            <a:r>
              <a:rPr lang="en-US" dirty="0">
                <a:latin typeface="Courier New" panose="02070309020205020404" pitchFamily="49" charset="0"/>
                <a:cs typeface="Courier New" panose="02070309020205020404" pitchFamily="49" charset="0"/>
              </a:rPr>
              <a:t> </a:t>
            </a:r>
            <a:r>
              <a:rPr lang="en-US" dirty="0"/>
              <a:t>function.</a:t>
            </a:r>
            <a:br>
              <a:rPr lang="en-US" dirty="0"/>
            </a:br>
            <a:endParaRPr lang="en-US" dirty="0"/>
          </a:p>
        </p:txBody>
      </p:sp>
    </p:spTree>
    <p:extLst>
      <p:ext uri="{BB962C8B-B14F-4D97-AF65-F5344CB8AC3E}">
        <p14:creationId xmlns:p14="http://schemas.microsoft.com/office/powerpoint/2010/main" val="1602129763"/>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Lab2 – Activities 7 to 11</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244624" cy="3996479"/>
          </a:xfrm>
        </p:spPr>
        <p:txBody>
          <a:bodyPr/>
          <a:lstStyle/>
          <a:p>
            <a:pPr>
              <a:lnSpc>
                <a:spcPct val="150000"/>
              </a:lnSpc>
            </a:pPr>
            <a:r>
              <a:rPr lang="en-US" dirty="0"/>
              <a:t>Modify the file </a:t>
            </a:r>
            <a:r>
              <a:rPr lang="en-US" dirty="0" err="1"/>
              <a:t>hal_entry.c</a:t>
            </a:r>
            <a:r>
              <a:rPr lang="en-US" dirty="0"/>
              <a:t> to (cont.):</a:t>
            </a:r>
          </a:p>
          <a:p>
            <a:pPr lvl="1">
              <a:lnSpc>
                <a:spcPct val="150000"/>
              </a:lnSpc>
            </a:pPr>
            <a:r>
              <a:rPr lang="en-US" dirty="0"/>
              <a:t>In function </a:t>
            </a:r>
            <a:r>
              <a:rPr lang="en-US" dirty="0" err="1">
                <a:latin typeface="Courier New" panose="02070309020205020404" pitchFamily="49" charset="0"/>
                <a:cs typeface="Courier New" panose="02070309020205020404" pitchFamily="49" charset="0"/>
              </a:rPr>
              <a:t>hal_entry</a:t>
            </a:r>
            <a:r>
              <a:rPr lang="en-US" dirty="0"/>
              <a:t>, wait for the flag to change value, meaning 1 second has passed;</a:t>
            </a:r>
          </a:p>
          <a:p>
            <a:pPr lvl="1">
              <a:lnSpc>
                <a:spcPct val="150000"/>
              </a:lnSpc>
            </a:pPr>
            <a:r>
              <a:rPr lang="en-US" dirty="0"/>
              <a:t>Turn LEDs on;</a:t>
            </a:r>
          </a:p>
          <a:p>
            <a:pPr lvl="1">
              <a:lnSpc>
                <a:spcPct val="150000"/>
              </a:lnSpc>
            </a:pPr>
            <a:r>
              <a:rPr lang="en-US" dirty="0"/>
              <a:t>Reset the timer (API function reset);</a:t>
            </a:r>
          </a:p>
          <a:p>
            <a:pPr lvl="1">
              <a:lnSpc>
                <a:spcPct val="150000"/>
              </a:lnSpc>
            </a:pPr>
            <a:r>
              <a:rPr lang="en-US" dirty="0"/>
              <a:t>Set a new period of 3 seconds (API function </a:t>
            </a:r>
            <a:r>
              <a:rPr lang="en-US" dirty="0" err="1">
                <a:latin typeface="Courier New" panose="02070309020205020404" pitchFamily="49" charset="0"/>
                <a:cs typeface="Courier New" panose="02070309020205020404" pitchFamily="49" charset="0"/>
              </a:rPr>
              <a:t>periodSet</a:t>
            </a:r>
            <a:r>
              <a:rPr lang="en-US" dirty="0"/>
              <a:t>);</a:t>
            </a:r>
          </a:p>
          <a:p>
            <a:pPr lvl="1">
              <a:lnSpc>
                <a:spcPct val="150000"/>
              </a:lnSpc>
            </a:pPr>
            <a:r>
              <a:rPr lang="en-US" dirty="0"/>
              <a:t>Start the timer again (API function </a:t>
            </a:r>
            <a:r>
              <a:rPr lang="en-US" dirty="0">
                <a:latin typeface="Courier New" panose="02070309020205020404" pitchFamily="49" charset="0"/>
                <a:cs typeface="Courier New" panose="02070309020205020404" pitchFamily="49" charset="0"/>
              </a:rPr>
              <a:t>start</a:t>
            </a:r>
            <a:r>
              <a:rPr lang="en-US" dirty="0"/>
              <a:t>);</a:t>
            </a:r>
          </a:p>
          <a:p>
            <a:pPr lvl="1">
              <a:lnSpc>
                <a:spcPct val="150000"/>
              </a:lnSpc>
            </a:pPr>
            <a:r>
              <a:rPr lang="en-US" dirty="0"/>
              <a:t>Make sure the timer is operating by making successive calls to API function </a:t>
            </a:r>
            <a:r>
              <a:rPr lang="en-US" dirty="0" err="1">
                <a:latin typeface="Courier New" panose="02070309020205020404" pitchFamily="49" charset="0"/>
                <a:cs typeface="Courier New" panose="02070309020205020404" pitchFamily="49" charset="0"/>
              </a:rPr>
              <a:t>counterGet</a:t>
            </a:r>
            <a:r>
              <a:rPr lang="en-US" dirty="0"/>
              <a:t>;</a:t>
            </a:r>
          </a:p>
          <a:p>
            <a:pPr lvl="1">
              <a:lnSpc>
                <a:spcPct val="150000"/>
              </a:lnSpc>
            </a:pPr>
            <a:r>
              <a:rPr lang="en-US" dirty="0"/>
              <a:t>Test if the program is operating correctly up to this point.</a:t>
            </a:r>
            <a:br>
              <a:rPr lang="en-US" dirty="0"/>
            </a:br>
            <a:endParaRPr lang="en-US" dirty="0"/>
          </a:p>
        </p:txBody>
      </p:sp>
    </p:spTree>
    <p:extLst>
      <p:ext uri="{BB962C8B-B14F-4D97-AF65-F5344CB8AC3E}">
        <p14:creationId xmlns:p14="http://schemas.microsoft.com/office/powerpoint/2010/main" val="364202721"/>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Lab2 – Activities 7 to 11</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244624" cy="4529958"/>
          </a:xfrm>
        </p:spPr>
        <p:txBody>
          <a:bodyPr/>
          <a:lstStyle/>
          <a:p>
            <a:pPr lvl="1">
              <a:lnSpc>
                <a:spcPct val="150000"/>
              </a:lnSpc>
            </a:pPr>
            <a:r>
              <a:rPr lang="en-US" dirty="0"/>
              <a:t>In the Synergy Configuration tab, add an input driver of type external IRQ driver on </a:t>
            </a:r>
            <a:r>
              <a:rPr lang="en-US" dirty="0" err="1"/>
              <a:t>r_icu</a:t>
            </a:r>
            <a:r>
              <a:rPr lang="en-US" dirty="0"/>
              <a:t>. Configure its properties to:  channel 11, callback function </a:t>
            </a:r>
            <a:r>
              <a:rPr lang="en-US" dirty="0" err="1">
                <a:latin typeface="Courier New" panose="02070309020205020404" pitchFamily="49" charset="0"/>
                <a:cs typeface="Courier New" panose="02070309020205020404" pitchFamily="49" charset="0"/>
              </a:rPr>
              <a:t>switch_callback</a:t>
            </a:r>
            <a:r>
              <a:rPr lang="en-US" dirty="0"/>
              <a:t>, interrupt priority 5. Recall that, from the study of the board manual, we learned that push-button S4 is connected to IRQ 11.</a:t>
            </a:r>
          </a:p>
          <a:p>
            <a:pPr lvl="1">
              <a:lnSpc>
                <a:spcPct val="150000"/>
              </a:lnSpc>
            </a:pPr>
            <a:r>
              <a:rPr lang="en-US" dirty="0"/>
              <a:t>Modify the file </a:t>
            </a:r>
            <a:r>
              <a:rPr lang="en-US" dirty="0" err="1"/>
              <a:t>hal_entry.c</a:t>
            </a:r>
            <a:r>
              <a:rPr lang="en-US" dirty="0"/>
              <a:t> to:</a:t>
            </a:r>
          </a:p>
          <a:p>
            <a:pPr lvl="2">
              <a:lnSpc>
                <a:spcPct val="150000"/>
              </a:lnSpc>
            </a:pPr>
            <a:r>
              <a:rPr lang="en-US" dirty="0"/>
              <a:t>In the </a:t>
            </a:r>
            <a:r>
              <a:rPr lang="en-US" dirty="0" err="1">
                <a:latin typeface="Courier New" panose="02070309020205020404" pitchFamily="49" charset="0"/>
                <a:cs typeface="Courier New" panose="02070309020205020404" pitchFamily="49" charset="0"/>
              </a:rPr>
              <a:t>hal_entry</a:t>
            </a:r>
            <a:r>
              <a:rPr lang="en-US" dirty="0">
                <a:latin typeface="Courier New" panose="02070309020205020404" pitchFamily="49" charset="0"/>
                <a:cs typeface="Courier New" panose="02070309020205020404" pitchFamily="49" charset="0"/>
              </a:rPr>
              <a:t> </a:t>
            </a:r>
            <a:r>
              <a:rPr lang="en-US" dirty="0"/>
              <a:t>function, call the open API function of the </a:t>
            </a:r>
            <a:r>
              <a:rPr lang="en-US" dirty="0">
                <a:latin typeface="Courier New" panose="02070309020205020404" pitchFamily="49" charset="0"/>
                <a:cs typeface="Courier New" panose="02070309020205020404" pitchFamily="49" charset="0"/>
              </a:rPr>
              <a:t>g_external_irq0 </a:t>
            </a:r>
            <a:r>
              <a:rPr lang="en-US" dirty="0"/>
              <a:t>to configure this component;</a:t>
            </a:r>
          </a:p>
          <a:p>
            <a:pPr lvl="2">
              <a:lnSpc>
                <a:spcPct val="150000"/>
              </a:lnSpc>
            </a:pPr>
            <a:r>
              <a:rPr lang="en-US" dirty="0"/>
              <a:t>Create a callback function named </a:t>
            </a:r>
            <a:r>
              <a:rPr lang="en-US" dirty="0" err="1">
                <a:latin typeface="Courier New" panose="02070309020205020404" pitchFamily="49" charset="0"/>
                <a:cs typeface="Courier New" panose="02070309020205020404" pitchFamily="49" charset="0"/>
              </a:rPr>
              <a:t>switch_callback</a:t>
            </a:r>
            <a:r>
              <a:rPr lang="en-US" dirty="0"/>
              <a:t>. This function also informs the </a:t>
            </a:r>
            <a:r>
              <a:rPr lang="en-US" dirty="0" err="1">
                <a:latin typeface="Courier New" panose="02070309020205020404" pitchFamily="49" charset="0"/>
                <a:cs typeface="Courier New" panose="02070309020205020404" pitchFamily="49" charset="0"/>
              </a:rPr>
              <a:t>hal_entry</a:t>
            </a:r>
            <a:r>
              <a:rPr lang="en-US" dirty="0">
                <a:latin typeface="Courier New" panose="02070309020205020404" pitchFamily="49" charset="0"/>
                <a:cs typeface="Courier New" panose="02070309020205020404" pitchFamily="49" charset="0"/>
              </a:rPr>
              <a:t> </a:t>
            </a:r>
            <a:r>
              <a:rPr lang="en-US" dirty="0"/>
              <a:t>function that the timer expired by setting another volatile flag;</a:t>
            </a:r>
          </a:p>
          <a:p>
            <a:pPr lvl="2">
              <a:lnSpc>
                <a:spcPct val="150000"/>
              </a:lnSpc>
            </a:pPr>
            <a:r>
              <a:rPr lang="en-US" dirty="0"/>
              <a:t>In the </a:t>
            </a:r>
            <a:r>
              <a:rPr lang="en-US" dirty="0" err="1">
                <a:latin typeface="Courier New" panose="02070309020205020404" pitchFamily="49" charset="0"/>
                <a:cs typeface="Courier New" panose="02070309020205020404" pitchFamily="49" charset="0"/>
              </a:rPr>
              <a:t>hal_entry</a:t>
            </a:r>
            <a:r>
              <a:rPr lang="en-US" dirty="0">
                <a:latin typeface="Courier New" panose="02070309020205020404" pitchFamily="49" charset="0"/>
                <a:cs typeface="Courier New" panose="02070309020205020404" pitchFamily="49" charset="0"/>
              </a:rPr>
              <a:t> </a:t>
            </a:r>
            <a:r>
              <a:rPr lang="en-US" dirty="0"/>
              <a:t>function, wait for this flag to change then get the number of ticks from the counter up to this point. Save it to a variable;</a:t>
            </a:r>
          </a:p>
          <a:p>
            <a:pPr lvl="2">
              <a:lnSpc>
                <a:spcPct val="150000"/>
              </a:lnSpc>
            </a:pPr>
            <a:r>
              <a:rPr lang="en-US" dirty="0"/>
              <a:t>Put a breakpoint right after the variable is updated and play the game.</a:t>
            </a:r>
            <a:br>
              <a:rPr lang="en-US" dirty="0"/>
            </a:br>
            <a:endParaRPr lang="en-US" dirty="0"/>
          </a:p>
        </p:txBody>
      </p:sp>
    </p:spTree>
    <p:extLst>
      <p:ext uri="{BB962C8B-B14F-4D97-AF65-F5344CB8AC3E}">
        <p14:creationId xmlns:p14="http://schemas.microsoft.com/office/powerpoint/2010/main" val="2426034274"/>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Lab3 – assembly programming and </a:t>
            </a:r>
            <a:r>
              <a:rPr lang="en-US" dirty="0" err="1"/>
              <a:t>atpcs</a:t>
            </a:r>
            <a:endParaRPr lang="en-US" dirty="0"/>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1267526"/>
          </a:xfrm>
        </p:spPr>
        <p:txBody>
          <a:bodyPr/>
          <a:lstStyle/>
          <a:p>
            <a:pPr>
              <a:lnSpc>
                <a:spcPct val="150000"/>
              </a:lnSpc>
            </a:pPr>
            <a:r>
              <a:rPr lang="en-US" b="1" dirty="0"/>
              <a:t>Objectives:</a:t>
            </a:r>
          </a:p>
          <a:p>
            <a:pPr lvl="1">
              <a:lnSpc>
                <a:spcPct val="150000"/>
              </a:lnSpc>
            </a:pPr>
            <a:r>
              <a:rPr lang="en-US" dirty="0"/>
              <a:t>Develop an assembly routine that is callable from a C program. The assembly routine must follow the ATPCS standard.</a:t>
            </a:r>
          </a:p>
          <a:p>
            <a:pPr lvl="1">
              <a:lnSpc>
                <a:spcPct val="150000"/>
              </a:lnSpc>
            </a:pPr>
            <a:r>
              <a:rPr lang="en-US" dirty="0"/>
              <a:t>The function to be implemented in assembly generates the histogram of an 8-bit grayscale image.</a:t>
            </a:r>
          </a:p>
        </p:txBody>
      </p:sp>
    </p:spTree>
    <p:extLst>
      <p:ext uri="{BB962C8B-B14F-4D97-AF65-F5344CB8AC3E}">
        <p14:creationId xmlns:p14="http://schemas.microsoft.com/office/powerpoint/2010/main" val="3935929345"/>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Lab3 – assembly programming and </a:t>
            </a:r>
            <a:r>
              <a:rPr lang="en-US" dirty="0" err="1"/>
              <a:t>atpcs</a:t>
            </a:r>
            <a:endParaRPr lang="en-US" dirty="0"/>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2683299"/>
          </a:xfrm>
        </p:spPr>
        <p:txBody>
          <a:bodyPr/>
          <a:lstStyle/>
          <a:p>
            <a:pPr>
              <a:lnSpc>
                <a:spcPct val="150000"/>
              </a:lnSpc>
            </a:pPr>
            <a:r>
              <a:rPr lang="en-US" b="1" dirty="0"/>
              <a:t>Learning Objectives:</a:t>
            </a:r>
          </a:p>
          <a:p>
            <a:pPr lvl="1">
              <a:lnSpc>
                <a:spcPct val="150000"/>
              </a:lnSpc>
            </a:pPr>
            <a:r>
              <a:rPr lang="en-US" dirty="0"/>
              <a:t>Apply the embedded software development process presented in Lab 2</a:t>
            </a:r>
          </a:p>
          <a:p>
            <a:pPr lvl="1">
              <a:lnSpc>
                <a:spcPct val="150000"/>
              </a:lnSpc>
            </a:pPr>
            <a:r>
              <a:rPr lang="en-US" dirty="0"/>
              <a:t>Define the interface between the C program (caller) and the Assembly function (</a:t>
            </a:r>
            <a:r>
              <a:rPr lang="en-US" dirty="0" err="1"/>
              <a:t>callee</a:t>
            </a:r>
            <a:r>
              <a:rPr lang="en-US" dirty="0"/>
              <a:t>)</a:t>
            </a:r>
          </a:p>
          <a:p>
            <a:pPr lvl="1">
              <a:lnSpc>
                <a:spcPct val="150000"/>
              </a:lnSpc>
            </a:pPr>
            <a:r>
              <a:rPr lang="en-US" dirty="0"/>
              <a:t>Plan the data structures to be used</a:t>
            </a:r>
          </a:p>
          <a:p>
            <a:pPr lvl="1">
              <a:lnSpc>
                <a:spcPct val="150000"/>
              </a:lnSpc>
            </a:pPr>
            <a:r>
              <a:rPr lang="en-US" dirty="0"/>
              <a:t>Devise an algorithm to generate a histogram</a:t>
            </a:r>
          </a:p>
          <a:p>
            <a:pPr lvl="1">
              <a:lnSpc>
                <a:spcPct val="150000"/>
              </a:lnSpc>
            </a:pPr>
            <a:r>
              <a:rPr lang="en-US" dirty="0"/>
              <a:t>Implement, Test, Debug</a:t>
            </a:r>
          </a:p>
        </p:txBody>
      </p:sp>
    </p:spTree>
    <p:extLst>
      <p:ext uri="{BB962C8B-B14F-4D97-AF65-F5344CB8AC3E}">
        <p14:creationId xmlns:p14="http://schemas.microsoft.com/office/powerpoint/2010/main" val="2452064262"/>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Lab3 – assembly programming and </a:t>
            </a:r>
            <a:r>
              <a:rPr lang="en-US" dirty="0" err="1"/>
              <a:t>atpcs</a:t>
            </a:r>
            <a:endParaRPr lang="en-US" dirty="0"/>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3627147"/>
          </a:xfrm>
        </p:spPr>
        <p:txBody>
          <a:bodyPr/>
          <a:lstStyle/>
          <a:p>
            <a:pPr>
              <a:lnSpc>
                <a:spcPct val="150000"/>
              </a:lnSpc>
            </a:pPr>
            <a:r>
              <a:rPr lang="en-US" b="1" dirty="0"/>
              <a:t>Activities:</a:t>
            </a:r>
          </a:p>
          <a:p>
            <a:pPr marL="342900" lvl="1" indent="-342900">
              <a:lnSpc>
                <a:spcPct val="150000"/>
              </a:lnSpc>
              <a:buFont typeface="+mj-lt"/>
              <a:buAutoNum type="arabicPeriod"/>
            </a:pPr>
            <a:r>
              <a:rPr lang="en-US" dirty="0"/>
              <a:t>Understanding the Problem Domain</a:t>
            </a:r>
          </a:p>
          <a:p>
            <a:pPr marL="342900" lvl="1" indent="-342900">
              <a:lnSpc>
                <a:spcPct val="150000"/>
              </a:lnSpc>
              <a:buFont typeface="+mj-lt"/>
              <a:buAutoNum type="arabicPeriod"/>
            </a:pPr>
            <a:r>
              <a:rPr lang="en-US" dirty="0"/>
              <a:t>Problem definition</a:t>
            </a:r>
          </a:p>
          <a:p>
            <a:pPr marL="342900" lvl="1" indent="-342900">
              <a:lnSpc>
                <a:spcPct val="150000"/>
              </a:lnSpc>
              <a:buFont typeface="+mj-lt"/>
              <a:buAutoNum type="arabicPeriod"/>
            </a:pPr>
            <a:r>
              <a:rPr lang="en-US" dirty="0"/>
              <a:t>Designing the Data Structures</a:t>
            </a:r>
          </a:p>
          <a:p>
            <a:pPr marL="342900" lvl="1" indent="-342900">
              <a:lnSpc>
                <a:spcPct val="150000"/>
              </a:lnSpc>
              <a:buFont typeface="+mj-lt"/>
              <a:buAutoNum type="arabicPeriod"/>
            </a:pPr>
            <a:r>
              <a:rPr lang="en-US" dirty="0"/>
              <a:t>Parameter passing and return of the result</a:t>
            </a:r>
          </a:p>
          <a:p>
            <a:pPr marL="342900" lvl="1" indent="-342900">
              <a:lnSpc>
                <a:spcPct val="150000"/>
              </a:lnSpc>
              <a:buFont typeface="+mj-lt"/>
              <a:buAutoNum type="arabicPeriod"/>
            </a:pPr>
            <a:r>
              <a:rPr lang="en-US" dirty="0"/>
              <a:t>Algorithm</a:t>
            </a:r>
          </a:p>
          <a:p>
            <a:pPr marL="342900" lvl="1" indent="-342900">
              <a:lnSpc>
                <a:spcPct val="150000"/>
              </a:lnSpc>
              <a:buFont typeface="+mj-lt"/>
              <a:buAutoNum type="arabicPeriod"/>
            </a:pPr>
            <a:r>
              <a:rPr lang="en-US" dirty="0"/>
              <a:t>Implementation</a:t>
            </a:r>
          </a:p>
          <a:p>
            <a:pPr marL="342900" lvl="1" indent="-342900">
              <a:lnSpc>
                <a:spcPct val="150000"/>
              </a:lnSpc>
              <a:buFont typeface="+mj-lt"/>
              <a:buAutoNum type="arabicPeriod"/>
            </a:pPr>
            <a:r>
              <a:rPr lang="en-US" dirty="0"/>
              <a:t>Test cases</a:t>
            </a:r>
          </a:p>
        </p:txBody>
      </p:sp>
    </p:spTree>
    <p:extLst>
      <p:ext uri="{BB962C8B-B14F-4D97-AF65-F5344CB8AC3E}">
        <p14:creationId xmlns:p14="http://schemas.microsoft.com/office/powerpoint/2010/main" val="126814403"/>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Lab3 – Activity 1</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2847446"/>
          </a:xfrm>
        </p:spPr>
        <p:txBody>
          <a:bodyPr/>
          <a:lstStyle/>
          <a:p>
            <a:pPr>
              <a:lnSpc>
                <a:spcPct val="150000"/>
              </a:lnSpc>
            </a:pPr>
            <a:r>
              <a:rPr lang="en-US" b="1" dirty="0"/>
              <a:t>Activity 1 – Understanding the Problem Domain</a:t>
            </a:r>
          </a:p>
          <a:p>
            <a:pPr lvl="1">
              <a:lnSpc>
                <a:spcPct val="150000"/>
              </a:lnSpc>
            </a:pPr>
            <a:r>
              <a:rPr lang="en-US" dirty="0"/>
              <a:t>A raster image or bitmap is composed of dots, or pixels, lay out as a matrix. On a grayscale image, each pixel is represented by a number indicating the level of lighting of that pixel. </a:t>
            </a:r>
          </a:p>
          <a:p>
            <a:pPr lvl="1">
              <a:lnSpc>
                <a:spcPct val="150000"/>
              </a:lnSpc>
            </a:pPr>
            <a:r>
              <a:rPr lang="en-US" dirty="0"/>
              <a:t>On an 8-bit grayscale image, each pixel is represented by an 8-bit value. Hence, there are 256 levels of gray, ranging from 0 (black) to 255 (white).</a:t>
            </a:r>
          </a:p>
          <a:p>
            <a:pPr lvl="1">
              <a:lnSpc>
                <a:spcPct val="150000"/>
              </a:lnSpc>
            </a:pPr>
            <a:r>
              <a:rPr lang="en-US" dirty="0"/>
              <a:t>Shown below is a 3 x 3 8-bit grayscale image (9 pixels in total)</a:t>
            </a:r>
            <a:br>
              <a:rPr lang="en-US" dirty="0"/>
            </a:br>
            <a:r>
              <a:rPr lang="en-US" dirty="0"/>
              <a:t>and the corresponding 9-pixel image. </a:t>
            </a:r>
          </a:p>
        </p:txBody>
      </p:sp>
      <p:sp>
        <p:nvSpPr>
          <p:cNvPr id="4" name="TextBox 3">
            <a:extLst>
              <a:ext uri="{FF2B5EF4-FFF2-40B4-BE49-F238E27FC236}">
                <a16:creationId xmlns="" xmlns:a16="http://schemas.microsoft.com/office/drawing/2014/main" id="{048A0204-34D1-4389-8327-064E1B66A66B}"/>
              </a:ext>
            </a:extLst>
          </p:cNvPr>
          <p:cNvSpPr txBox="1"/>
          <p:nvPr/>
        </p:nvSpPr>
        <p:spPr>
          <a:xfrm>
            <a:off x="6312024" y="4509679"/>
            <a:ext cx="1467068" cy="923330"/>
          </a:xfrm>
          <a:prstGeom prst="rect">
            <a:avLst/>
          </a:prstGeom>
          <a:noFill/>
        </p:spPr>
        <p:txBody>
          <a:bodyPr wrap="none" rtlCol="0">
            <a:spAutoFit/>
          </a:bodyPr>
          <a:lstStyle/>
          <a:p>
            <a:r>
              <a:rPr lang="en-US" dirty="0"/>
              <a:t>  0   16   32</a:t>
            </a:r>
            <a:br>
              <a:rPr lang="en-US" dirty="0"/>
            </a:br>
            <a:r>
              <a:rPr lang="en-US" dirty="0"/>
              <a:t> 64  96  128</a:t>
            </a:r>
            <a:br>
              <a:rPr lang="en-US" dirty="0"/>
            </a:br>
            <a:r>
              <a:rPr lang="en-US" dirty="0"/>
              <a:t>160 224 255</a:t>
            </a:r>
            <a:endParaRPr lang="pt-BR" dirty="0"/>
          </a:p>
        </p:txBody>
      </p:sp>
      <p:grpSp>
        <p:nvGrpSpPr>
          <p:cNvPr id="5" name="Group 4">
            <a:extLst>
              <a:ext uri="{FF2B5EF4-FFF2-40B4-BE49-F238E27FC236}">
                <a16:creationId xmlns="" xmlns:a16="http://schemas.microsoft.com/office/drawing/2014/main" id="{D5001B0D-7605-4A94-AC05-39D10BDFEA4A}"/>
              </a:ext>
            </a:extLst>
          </p:cNvPr>
          <p:cNvGrpSpPr/>
          <p:nvPr/>
        </p:nvGrpSpPr>
        <p:grpSpPr>
          <a:xfrm>
            <a:off x="8364252" y="3874668"/>
            <a:ext cx="2160240" cy="2160240"/>
            <a:chOff x="8256240" y="4149080"/>
            <a:chExt cx="2160240" cy="2160240"/>
          </a:xfrm>
        </p:grpSpPr>
        <p:sp>
          <p:nvSpPr>
            <p:cNvPr id="6" name="Rectangle 5">
              <a:extLst>
                <a:ext uri="{FF2B5EF4-FFF2-40B4-BE49-F238E27FC236}">
                  <a16:creationId xmlns="" xmlns:a16="http://schemas.microsoft.com/office/drawing/2014/main" id="{D903032C-5339-4C70-B53F-5B869AA75F1B}"/>
                </a:ext>
              </a:extLst>
            </p:cNvPr>
            <p:cNvSpPr/>
            <p:nvPr/>
          </p:nvSpPr>
          <p:spPr>
            <a:xfrm>
              <a:off x="8256240" y="4149080"/>
              <a:ext cx="720080" cy="72008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ctangle 6">
              <a:extLst>
                <a:ext uri="{FF2B5EF4-FFF2-40B4-BE49-F238E27FC236}">
                  <a16:creationId xmlns="" xmlns:a16="http://schemas.microsoft.com/office/drawing/2014/main" id="{3395115C-F60E-4A9B-8593-30CA378568ED}"/>
                </a:ext>
              </a:extLst>
            </p:cNvPr>
            <p:cNvSpPr/>
            <p:nvPr/>
          </p:nvSpPr>
          <p:spPr>
            <a:xfrm>
              <a:off x="8976320" y="4149080"/>
              <a:ext cx="720080" cy="720080"/>
            </a:xfrm>
            <a:prstGeom prst="rect">
              <a:avLst/>
            </a:prstGeom>
            <a:solidFill>
              <a:srgbClr val="10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ctangle 7">
              <a:extLst>
                <a:ext uri="{FF2B5EF4-FFF2-40B4-BE49-F238E27FC236}">
                  <a16:creationId xmlns="" xmlns:a16="http://schemas.microsoft.com/office/drawing/2014/main" id="{8117359C-3A9F-4677-9BF6-FA9218017082}"/>
                </a:ext>
              </a:extLst>
            </p:cNvPr>
            <p:cNvSpPr/>
            <p:nvPr/>
          </p:nvSpPr>
          <p:spPr>
            <a:xfrm>
              <a:off x="9696400" y="4149080"/>
              <a:ext cx="720080" cy="720080"/>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ctangle 8">
              <a:extLst>
                <a:ext uri="{FF2B5EF4-FFF2-40B4-BE49-F238E27FC236}">
                  <a16:creationId xmlns="" xmlns:a16="http://schemas.microsoft.com/office/drawing/2014/main" id="{F239A6DC-51C9-4867-B4E0-021802C2E3B9}"/>
                </a:ext>
              </a:extLst>
            </p:cNvPr>
            <p:cNvSpPr/>
            <p:nvPr/>
          </p:nvSpPr>
          <p:spPr>
            <a:xfrm>
              <a:off x="8256240" y="4869160"/>
              <a:ext cx="720080" cy="72008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ctangle 9">
              <a:extLst>
                <a:ext uri="{FF2B5EF4-FFF2-40B4-BE49-F238E27FC236}">
                  <a16:creationId xmlns="" xmlns:a16="http://schemas.microsoft.com/office/drawing/2014/main" id="{0F425C4A-4EE3-4123-BD95-4864D5CD42BA}"/>
                </a:ext>
              </a:extLst>
            </p:cNvPr>
            <p:cNvSpPr/>
            <p:nvPr/>
          </p:nvSpPr>
          <p:spPr>
            <a:xfrm>
              <a:off x="8976320" y="4869160"/>
              <a:ext cx="720080" cy="720080"/>
            </a:xfrm>
            <a:prstGeom prst="rect">
              <a:avLst/>
            </a:prstGeom>
            <a:solidFill>
              <a:srgbClr val="60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ctangle 10">
              <a:extLst>
                <a:ext uri="{FF2B5EF4-FFF2-40B4-BE49-F238E27FC236}">
                  <a16:creationId xmlns="" xmlns:a16="http://schemas.microsoft.com/office/drawing/2014/main" id="{2B9D9C9B-3BAF-4B2F-B2ED-058AE245AB66}"/>
                </a:ext>
              </a:extLst>
            </p:cNvPr>
            <p:cNvSpPr/>
            <p:nvPr/>
          </p:nvSpPr>
          <p:spPr>
            <a:xfrm>
              <a:off x="9696400" y="4869160"/>
              <a:ext cx="720080" cy="72008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ctangle 11">
              <a:extLst>
                <a:ext uri="{FF2B5EF4-FFF2-40B4-BE49-F238E27FC236}">
                  <a16:creationId xmlns="" xmlns:a16="http://schemas.microsoft.com/office/drawing/2014/main" id="{1B0EB23C-3A6A-4FCA-BA02-0569FED177EC}"/>
                </a:ext>
              </a:extLst>
            </p:cNvPr>
            <p:cNvSpPr/>
            <p:nvPr/>
          </p:nvSpPr>
          <p:spPr>
            <a:xfrm>
              <a:off x="8256240" y="5589240"/>
              <a:ext cx="720080" cy="72008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ctangle 12">
              <a:extLst>
                <a:ext uri="{FF2B5EF4-FFF2-40B4-BE49-F238E27FC236}">
                  <a16:creationId xmlns="" xmlns:a16="http://schemas.microsoft.com/office/drawing/2014/main" id="{FF8D2607-5AC4-4AC1-9B5B-6C3F0F8F59EA}"/>
                </a:ext>
              </a:extLst>
            </p:cNvPr>
            <p:cNvSpPr/>
            <p:nvPr/>
          </p:nvSpPr>
          <p:spPr>
            <a:xfrm>
              <a:off x="8976320" y="5589240"/>
              <a:ext cx="720080" cy="72008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ctangle 13">
              <a:extLst>
                <a:ext uri="{FF2B5EF4-FFF2-40B4-BE49-F238E27FC236}">
                  <a16:creationId xmlns="" xmlns:a16="http://schemas.microsoft.com/office/drawing/2014/main" id="{136659EB-3BD8-43C3-87F4-5364D5120BBD}"/>
                </a:ext>
              </a:extLst>
            </p:cNvPr>
            <p:cNvSpPr/>
            <p:nvPr/>
          </p:nvSpPr>
          <p:spPr>
            <a:xfrm>
              <a:off x="9696400" y="5589240"/>
              <a:ext cx="720080"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779657555"/>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Lab3 – Activity 1</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4899290"/>
          </a:xfrm>
        </p:spPr>
        <p:txBody>
          <a:bodyPr/>
          <a:lstStyle/>
          <a:p>
            <a:pPr>
              <a:lnSpc>
                <a:spcPct val="150000"/>
              </a:lnSpc>
            </a:pPr>
            <a:r>
              <a:rPr lang="en-US" b="1" dirty="0"/>
              <a:t>Activity 1 – Understanding the Problem Domain</a:t>
            </a:r>
          </a:p>
          <a:p>
            <a:pPr>
              <a:lnSpc>
                <a:spcPct val="150000"/>
              </a:lnSpc>
            </a:pPr>
            <a:r>
              <a:rPr lang="en-US" dirty="0"/>
              <a:t>A histogram is a graphical representation of the tonal distribution of an image. On the horizontal axis there are the possible values that a pixel can have (0-255 in this example) and the vertical axis presents the quantities of pixels with a given luminosity level.   </a:t>
            </a:r>
          </a:p>
          <a:p>
            <a:pPr>
              <a:lnSpc>
                <a:spcPct val="150000"/>
              </a:lnSpc>
            </a:pPr>
            <a:r>
              <a:rPr lang="en-US" dirty="0"/>
              <a:t>An image with N pixels were half of them are white and half of them are black would have a histogram like this:</a:t>
            </a:r>
          </a:p>
          <a:p>
            <a:pPr>
              <a:lnSpc>
                <a:spcPct val="150000"/>
              </a:lnSpc>
            </a:pPr>
            <a:endParaRPr lang="en-US" dirty="0"/>
          </a:p>
          <a:p>
            <a:pPr>
              <a:lnSpc>
                <a:spcPct val="150000"/>
              </a:lnSpc>
            </a:pPr>
            <a:r>
              <a:rPr lang="en-US" dirty="0"/>
              <a:t>Histograms are very useful in digital image processing, to determine </a:t>
            </a:r>
            <a:br>
              <a:rPr lang="en-US" dirty="0"/>
            </a:br>
            <a:r>
              <a:rPr lang="en-US" dirty="0"/>
              <a:t>thresholds, to adjust brightness and contrast, to identify problems, </a:t>
            </a:r>
            <a:br>
              <a:rPr lang="en-US" dirty="0"/>
            </a:br>
            <a:r>
              <a:rPr lang="en-US" dirty="0"/>
              <a:t>and many more.</a:t>
            </a:r>
          </a:p>
          <a:p>
            <a:pPr>
              <a:lnSpc>
                <a:spcPct val="150000"/>
              </a:lnSpc>
            </a:pPr>
            <a:r>
              <a:rPr lang="en-US" dirty="0"/>
              <a:t>To construct a histogram, all pixels of an image have to be processed, </a:t>
            </a:r>
            <a:br>
              <a:rPr lang="en-US" dirty="0"/>
            </a:br>
            <a:r>
              <a:rPr lang="en-US" dirty="0"/>
              <a:t>hence, it is desirable to have efficient algorithms and implementations </a:t>
            </a:r>
            <a:br>
              <a:rPr lang="en-US" dirty="0"/>
            </a:br>
            <a:r>
              <a:rPr lang="en-US" dirty="0"/>
              <a:t>for better performance. </a:t>
            </a:r>
          </a:p>
        </p:txBody>
      </p:sp>
      <p:grpSp>
        <p:nvGrpSpPr>
          <p:cNvPr id="16" name="Group 15">
            <a:extLst>
              <a:ext uri="{FF2B5EF4-FFF2-40B4-BE49-F238E27FC236}">
                <a16:creationId xmlns="" xmlns:a16="http://schemas.microsoft.com/office/drawing/2014/main" id="{7A0BA8B9-E2F6-4747-996A-0472FB0C169F}"/>
              </a:ext>
            </a:extLst>
          </p:cNvPr>
          <p:cNvGrpSpPr/>
          <p:nvPr/>
        </p:nvGrpSpPr>
        <p:grpSpPr>
          <a:xfrm>
            <a:off x="7536160" y="3717032"/>
            <a:ext cx="3639881" cy="2389440"/>
            <a:chOff x="8397379" y="3733872"/>
            <a:chExt cx="3639881" cy="2389440"/>
          </a:xfrm>
        </p:grpSpPr>
        <p:cxnSp>
          <p:nvCxnSpPr>
            <p:cNvPr id="17" name="Straight Arrow Connector 16">
              <a:extLst>
                <a:ext uri="{FF2B5EF4-FFF2-40B4-BE49-F238E27FC236}">
                  <a16:creationId xmlns="" xmlns:a16="http://schemas.microsoft.com/office/drawing/2014/main" id="{66301431-EE1C-4026-89D0-4B7C093EE956}"/>
                </a:ext>
              </a:extLst>
            </p:cNvPr>
            <p:cNvCxnSpPr/>
            <p:nvPr/>
          </p:nvCxnSpPr>
          <p:spPr>
            <a:xfrm flipV="1">
              <a:off x="8976320" y="3861048"/>
              <a:ext cx="0" cy="1728192"/>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34138CCD-2F88-4271-B77F-EAF4C966DEA2}"/>
                </a:ext>
              </a:extLst>
            </p:cNvPr>
            <p:cNvCxnSpPr/>
            <p:nvPr/>
          </p:nvCxnSpPr>
          <p:spPr>
            <a:xfrm>
              <a:off x="8976320" y="5589240"/>
              <a:ext cx="2844316"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F9323B7B-2A5B-4690-B346-24DE8FBBBFAD}"/>
                </a:ext>
              </a:extLst>
            </p:cNvPr>
            <p:cNvCxnSpPr>
              <a:cxnSpLocks/>
            </p:cNvCxnSpPr>
            <p:nvPr/>
          </p:nvCxnSpPr>
          <p:spPr>
            <a:xfrm>
              <a:off x="8904312" y="4473116"/>
              <a:ext cx="144016"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 xmlns:a16="http://schemas.microsoft.com/office/drawing/2014/main" id="{3229F94B-4A8B-4F46-82EC-E626ED0DF608}"/>
                </a:ext>
              </a:extLst>
            </p:cNvPr>
            <p:cNvSpPr txBox="1"/>
            <p:nvPr/>
          </p:nvSpPr>
          <p:spPr>
            <a:xfrm>
              <a:off x="8476728" y="4330887"/>
              <a:ext cx="463588" cy="307777"/>
            </a:xfrm>
            <a:prstGeom prst="rect">
              <a:avLst/>
            </a:prstGeom>
            <a:noFill/>
          </p:spPr>
          <p:txBody>
            <a:bodyPr wrap="none" rtlCol="0">
              <a:spAutoFit/>
            </a:bodyPr>
            <a:lstStyle/>
            <a:p>
              <a:r>
                <a:rPr lang="en-US" sz="1400" dirty="0"/>
                <a:t>N/2</a:t>
              </a:r>
              <a:endParaRPr lang="pt-BR" dirty="0"/>
            </a:p>
          </p:txBody>
        </p:sp>
        <p:sp>
          <p:nvSpPr>
            <p:cNvPr id="21" name="TextBox 20">
              <a:extLst>
                <a:ext uri="{FF2B5EF4-FFF2-40B4-BE49-F238E27FC236}">
                  <a16:creationId xmlns="" xmlns:a16="http://schemas.microsoft.com/office/drawing/2014/main" id="{05019D07-AEEB-45F1-9907-1BF8CB3F50DA}"/>
                </a:ext>
              </a:extLst>
            </p:cNvPr>
            <p:cNvSpPr txBox="1"/>
            <p:nvPr/>
          </p:nvSpPr>
          <p:spPr>
            <a:xfrm>
              <a:off x="8397379" y="3733872"/>
              <a:ext cx="622286" cy="523220"/>
            </a:xfrm>
            <a:prstGeom prst="rect">
              <a:avLst/>
            </a:prstGeom>
            <a:noFill/>
          </p:spPr>
          <p:txBody>
            <a:bodyPr wrap="none" rtlCol="0">
              <a:spAutoFit/>
            </a:bodyPr>
            <a:lstStyle/>
            <a:p>
              <a:r>
                <a:rPr lang="en-US" sz="1400" dirty="0"/>
                <a:t>pixel </a:t>
              </a:r>
              <a:br>
                <a:rPr lang="en-US" sz="1400" dirty="0"/>
              </a:br>
              <a:r>
                <a:rPr lang="en-US" sz="1400" dirty="0"/>
                <a:t>count</a:t>
              </a:r>
              <a:endParaRPr lang="pt-BR" dirty="0"/>
            </a:p>
          </p:txBody>
        </p:sp>
        <p:sp>
          <p:nvSpPr>
            <p:cNvPr id="22" name="TextBox 21">
              <a:extLst>
                <a:ext uri="{FF2B5EF4-FFF2-40B4-BE49-F238E27FC236}">
                  <a16:creationId xmlns="" xmlns:a16="http://schemas.microsoft.com/office/drawing/2014/main" id="{F7135C95-2F11-43EF-B927-12D3522EA998}"/>
                </a:ext>
              </a:extLst>
            </p:cNvPr>
            <p:cNvSpPr txBox="1"/>
            <p:nvPr/>
          </p:nvSpPr>
          <p:spPr>
            <a:xfrm>
              <a:off x="11424592" y="5600092"/>
              <a:ext cx="612668" cy="523220"/>
            </a:xfrm>
            <a:prstGeom prst="rect">
              <a:avLst/>
            </a:prstGeom>
            <a:noFill/>
          </p:spPr>
          <p:txBody>
            <a:bodyPr wrap="none" rtlCol="0">
              <a:spAutoFit/>
            </a:bodyPr>
            <a:lstStyle/>
            <a:p>
              <a:r>
                <a:rPr lang="en-US" sz="1400" dirty="0"/>
                <a:t>pixel</a:t>
              </a:r>
              <a:br>
                <a:rPr lang="en-US" sz="1400" dirty="0"/>
              </a:br>
              <a:r>
                <a:rPr lang="en-US" sz="1400" dirty="0"/>
                <a:t>value</a:t>
              </a:r>
              <a:endParaRPr lang="pt-BR" dirty="0"/>
            </a:p>
          </p:txBody>
        </p:sp>
        <p:cxnSp>
          <p:nvCxnSpPr>
            <p:cNvPr id="23" name="Straight Connector 22">
              <a:extLst>
                <a:ext uri="{FF2B5EF4-FFF2-40B4-BE49-F238E27FC236}">
                  <a16:creationId xmlns="" xmlns:a16="http://schemas.microsoft.com/office/drawing/2014/main" id="{8460EA87-A5A3-4F48-B175-B7E4CF7841E8}"/>
                </a:ext>
              </a:extLst>
            </p:cNvPr>
            <p:cNvCxnSpPr>
              <a:cxnSpLocks/>
            </p:cNvCxnSpPr>
            <p:nvPr/>
          </p:nvCxnSpPr>
          <p:spPr>
            <a:xfrm flipV="1">
              <a:off x="8976320" y="5532276"/>
              <a:ext cx="0" cy="1356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6B9A53C8-30AD-4ABA-AD09-2C0D3DDA5FFE}"/>
                </a:ext>
              </a:extLst>
            </p:cNvPr>
            <p:cNvCxnSpPr>
              <a:cxnSpLocks/>
            </p:cNvCxnSpPr>
            <p:nvPr/>
          </p:nvCxnSpPr>
          <p:spPr>
            <a:xfrm flipV="1">
              <a:off x="11136560" y="5515793"/>
              <a:ext cx="0" cy="1356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11CC69DA-8E2E-4664-97B0-40E6527CE747}"/>
                </a:ext>
              </a:extLst>
            </p:cNvPr>
            <p:cNvCxnSpPr>
              <a:cxnSpLocks/>
            </p:cNvCxnSpPr>
            <p:nvPr/>
          </p:nvCxnSpPr>
          <p:spPr>
            <a:xfrm flipV="1">
              <a:off x="10086945" y="5515793"/>
              <a:ext cx="0" cy="135632"/>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 xmlns:a16="http://schemas.microsoft.com/office/drawing/2014/main" id="{900613E2-A693-4279-80C3-3910F863B29E}"/>
                </a:ext>
              </a:extLst>
            </p:cNvPr>
            <p:cNvSpPr txBox="1"/>
            <p:nvPr/>
          </p:nvSpPr>
          <p:spPr>
            <a:xfrm>
              <a:off x="8834294" y="5600898"/>
              <a:ext cx="284052" cy="307777"/>
            </a:xfrm>
            <a:prstGeom prst="rect">
              <a:avLst/>
            </a:prstGeom>
            <a:noFill/>
          </p:spPr>
          <p:txBody>
            <a:bodyPr wrap="none" rtlCol="0">
              <a:spAutoFit/>
            </a:bodyPr>
            <a:lstStyle/>
            <a:p>
              <a:r>
                <a:rPr lang="en-US" sz="1400" dirty="0"/>
                <a:t>0</a:t>
              </a:r>
              <a:endParaRPr lang="pt-BR" dirty="0"/>
            </a:p>
          </p:txBody>
        </p:sp>
        <p:sp>
          <p:nvSpPr>
            <p:cNvPr id="27" name="TextBox 26">
              <a:extLst>
                <a:ext uri="{FF2B5EF4-FFF2-40B4-BE49-F238E27FC236}">
                  <a16:creationId xmlns="" xmlns:a16="http://schemas.microsoft.com/office/drawing/2014/main" id="{BE9B9A98-CFF4-4268-9F95-FEF03853593A}"/>
                </a:ext>
              </a:extLst>
            </p:cNvPr>
            <p:cNvSpPr txBox="1"/>
            <p:nvPr/>
          </p:nvSpPr>
          <p:spPr>
            <a:xfrm>
              <a:off x="9845533" y="5599888"/>
              <a:ext cx="482824" cy="307777"/>
            </a:xfrm>
            <a:prstGeom prst="rect">
              <a:avLst/>
            </a:prstGeom>
            <a:noFill/>
          </p:spPr>
          <p:txBody>
            <a:bodyPr wrap="none" rtlCol="0">
              <a:spAutoFit/>
            </a:bodyPr>
            <a:lstStyle/>
            <a:p>
              <a:r>
                <a:rPr lang="en-US" sz="1400" dirty="0"/>
                <a:t>128</a:t>
              </a:r>
              <a:endParaRPr lang="pt-BR" dirty="0"/>
            </a:p>
          </p:txBody>
        </p:sp>
        <p:sp>
          <p:nvSpPr>
            <p:cNvPr id="28" name="TextBox 27">
              <a:extLst>
                <a:ext uri="{FF2B5EF4-FFF2-40B4-BE49-F238E27FC236}">
                  <a16:creationId xmlns="" xmlns:a16="http://schemas.microsoft.com/office/drawing/2014/main" id="{24BBEB28-A47D-4E46-AEE7-63FDE3B69EF6}"/>
                </a:ext>
              </a:extLst>
            </p:cNvPr>
            <p:cNvSpPr txBox="1"/>
            <p:nvPr/>
          </p:nvSpPr>
          <p:spPr>
            <a:xfrm>
              <a:off x="10905764" y="5603739"/>
              <a:ext cx="482824" cy="307777"/>
            </a:xfrm>
            <a:prstGeom prst="rect">
              <a:avLst/>
            </a:prstGeom>
            <a:noFill/>
          </p:spPr>
          <p:txBody>
            <a:bodyPr wrap="none" rtlCol="0">
              <a:spAutoFit/>
            </a:bodyPr>
            <a:lstStyle/>
            <a:p>
              <a:r>
                <a:rPr lang="en-US" sz="1400" dirty="0"/>
                <a:t>255</a:t>
              </a:r>
              <a:endParaRPr lang="pt-BR" dirty="0"/>
            </a:p>
          </p:txBody>
        </p:sp>
        <p:sp>
          <p:nvSpPr>
            <p:cNvPr id="29" name="Rectangle 28">
              <a:extLst>
                <a:ext uri="{FF2B5EF4-FFF2-40B4-BE49-F238E27FC236}">
                  <a16:creationId xmlns="" xmlns:a16="http://schemas.microsoft.com/office/drawing/2014/main" id="{D773838C-692D-4135-A097-D97CBF7B134F}"/>
                </a:ext>
              </a:extLst>
            </p:cNvPr>
            <p:cNvSpPr/>
            <p:nvPr/>
          </p:nvSpPr>
          <p:spPr>
            <a:xfrm>
              <a:off x="8981759" y="4467287"/>
              <a:ext cx="45719" cy="11161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ctangle 29">
              <a:extLst>
                <a:ext uri="{FF2B5EF4-FFF2-40B4-BE49-F238E27FC236}">
                  <a16:creationId xmlns="" xmlns:a16="http://schemas.microsoft.com/office/drawing/2014/main" id="{2E883F3A-5FE6-4CC7-9F79-C536CE24205B}"/>
                </a:ext>
              </a:extLst>
            </p:cNvPr>
            <p:cNvSpPr/>
            <p:nvPr/>
          </p:nvSpPr>
          <p:spPr>
            <a:xfrm>
              <a:off x="11124316" y="4464149"/>
              <a:ext cx="45719" cy="11161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34761112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comparing </a:t>
            </a:r>
            <a:r>
              <a:rPr lang="en-US" dirty="0" err="1"/>
              <a:t>risc</a:t>
            </a:r>
            <a:r>
              <a:rPr lang="en-US" dirty="0"/>
              <a:t> x </a:t>
            </a:r>
            <a:r>
              <a:rPr lang="en-US" dirty="0" err="1"/>
              <a:t>cisc</a:t>
            </a:r>
            <a:endParaRPr kumimoji="1" lang="en-US" dirty="0"/>
          </a:p>
        </p:txBody>
      </p:sp>
      <p:graphicFrame>
        <p:nvGraphicFramePr>
          <p:cNvPr id="7" name="Content Placeholder 4">
            <a:extLst>
              <a:ext uri="{FF2B5EF4-FFF2-40B4-BE49-F238E27FC236}">
                <a16:creationId xmlns="" xmlns:a16="http://schemas.microsoft.com/office/drawing/2014/main" id="{22F4EC31-325C-4AF9-A915-CA7A1505328E}"/>
              </a:ext>
            </a:extLst>
          </p:cNvPr>
          <p:cNvGraphicFramePr>
            <a:graphicFrameLocks noGrp="1"/>
          </p:cNvGraphicFramePr>
          <p:nvPr>
            <p:ph idx="1"/>
            <p:extLst>
              <p:ext uri="{D42A27DB-BD31-4B8C-83A1-F6EECF244321}">
                <p14:modId xmlns:p14="http://schemas.microsoft.com/office/powerpoint/2010/main" val="157332828"/>
              </p:ext>
            </p:extLst>
          </p:nvPr>
        </p:nvGraphicFramePr>
        <p:xfrm>
          <a:off x="460374" y="1484784"/>
          <a:ext cx="11252200" cy="4577080"/>
        </p:xfrm>
        <a:graphic>
          <a:graphicData uri="http://schemas.openxmlformats.org/drawingml/2006/table">
            <a:tbl>
              <a:tblPr firstRow="1" bandRow="1">
                <a:tableStyleId>{5C22544A-7EE6-4342-B048-85BDC9FD1C3A}</a:tableStyleId>
              </a:tblPr>
              <a:tblGrid>
                <a:gridCol w="5635625">
                  <a:extLst>
                    <a:ext uri="{9D8B030D-6E8A-4147-A177-3AD203B41FA5}">
                      <a16:colId xmlns="" xmlns:a16="http://schemas.microsoft.com/office/drawing/2014/main" val="3190795738"/>
                    </a:ext>
                  </a:extLst>
                </a:gridCol>
                <a:gridCol w="5616575">
                  <a:extLst>
                    <a:ext uri="{9D8B030D-6E8A-4147-A177-3AD203B41FA5}">
                      <a16:colId xmlns="" xmlns:a16="http://schemas.microsoft.com/office/drawing/2014/main" val="3157568358"/>
                    </a:ext>
                  </a:extLst>
                </a:gridCol>
              </a:tblGrid>
              <a:tr h="370840">
                <a:tc>
                  <a:txBody>
                    <a:bodyPr/>
                    <a:lstStyle/>
                    <a:p>
                      <a:pPr algn="ctr"/>
                      <a:r>
                        <a:rPr lang="en-US" dirty="0"/>
                        <a:t>RISC</a:t>
                      </a:r>
                      <a:endParaRPr lang="pt-BR" dirty="0"/>
                    </a:p>
                  </a:txBody>
                  <a:tcPr marL="77221" marR="77221"/>
                </a:tc>
                <a:tc>
                  <a:txBody>
                    <a:bodyPr/>
                    <a:lstStyle/>
                    <a:p>
                      <a:pPr algn="ctr"/>
                      <a:r>
                        <a:rPr lang="en-US" dirty="0"/>
                        <a:t>CISC</a:t>
                      </a:r>
                      <a:endParaRPr lang="pt-BR" dirty="0"/>
                    </a:p>
                  </a:txBody>
                  <a:tcPr marL="77221" marR="77221"/>
                </a:tc>
                <a:extLst>
                  <a:ext uri="{0D108BD9-81ED-4DB2-BD59-A6C34878D82A}">
                    <a16:rowId xmlns="" xmlns:a16="http://schemas.microsoft.com/office/drawing/2014/main" val="1434548617"/>
                  </a:ext>
                </a:extLst>
              </a:tr>
              <a:tr h="370840">
                <a:tc>
                  <a:txBody>
                    <a:bodyPr/>
                    <a:lstStyle/>
                    <a:p>
                      <a:r>
                        <a:rPr lang="en-US" sz="1600" dirty="0"/>
                        <a:t>Instruction set has a reduced number of instructions</a:t>
                      </a:r>
                      <a:endParaRPr lang="pt-BR" sz="1600" dirty="0"/>
                    </a:p>
                  </a:txBody>
                  <a:tcPr marL="77221" marR="772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Instruction set has a large number of instructions</a:t>
                      </a:r>
                      <a:endParaRPr lang="pt-BR" sz="1600" dirty="0"/>
                    </a:p>
                  </a:txBody>
                  <a:tcPr marL="77221" marR="77221"/>
                </a:tc>
                <a:extLst>
                  <a:ext uri="{0D108BD9-81ED-4DB2-BD59-A6C34878D82A}">
                    <a16:rowId xmlns="" xmlns:a16="http://schemas.microsoft.com/office/drawing/2014/main" val="2760586664"/>
                  </a:ext>
                </a:extLst>
              </a:tr>
              <a:tr h="370840">
                <a:tc>
                  <a:txBody>
                    <a:bodyPr/>
                    <a:lstStyle/>
                    <a:p>
                      <a:r>
                        <a:rPr lang="en-US" sz="1600" dirty="0"/>
                        <a:t>Instructions are very simple</a:t>
                      </a:r>
                      <a:endParaRPr lang="pt-BR" sz="1600" dirty="0"/>
                    </a:p>
                  </a:txBody>
                  <a:tcPr marL="77221" marR="77221"/>
                </a:tc>
                <a:tc>
                  <a:txBody>
                    <a:bodyPr/>
                    <a:lstStyle/>
                    <a:p>
                      <a:r>
                        <a:rPr lang="en-US" sz="1600" dirty="0"/>
                        <a:t>Instructions are complex, i.e. have a high semantic content</a:t>
                      </a:r>
                      <a:endParaRPr lang="pt-BR" sz="1600" dirty="0"/>
                    </a:p>
                  </a:txBody>
                  <a:tcPr marL="77221" marR="77221"/>
                </a:tc>
                <a:extLst>
                  <a:ext uri="{0D108BD9-81ED-4DB2-BD59-A6C34878D82A}">
                    <a16:rowId xmlns="" xmlns:a16="http://schemas.microsoft.com/office/drawing/2014/main" val="535664080"/>
                  </a:ext>
                </a:extLst>
              </a:tr>
              <a:tr h="370840">
                <a:tc>
                  <a:txBody>
                    <a:bodyPr/>
                    <a:lstStyle/>
                    <a:p>
                      <a:r>
                        <a:rPr lang="en-US" sz="1600" dirty="0"/>
                        <a:t>Large number of general purpose register</a:t>
                      </a:r>
                      <a:endParaRPr lang="pt-BR" sz="1600" dirty="0"/>
                    </a:p>
                  </a:txBody>
                  <a:tcPr marL="77221" marR="77221"/>
                </a:tc>
                <a:tc>
                  <a:txBody>
                    <a:bodyPr/>
                    <a:lstStyle/>
                    <a:p>
                      <a:r>
                        <a:rPr lang="en-US" sz="1600" dirty="0"/>
                        <a:t>Small number of registers</a:t>
                      </a:r>
                      <a:endParaRPr lang="pt-BR" sz="1600" dirty="0"/>
                    </a:p>
                  </a:txBody>
                  <a:tcPr marL="77221" marR="77221"/>
                </a:tc>
                <a:extLst>
                  <a:ext uri="{0D108BD9-81ED-4DB2-BD59-A6C34878D82A}">
                    <a16:rowId xmlns="" xmlns:a16="http://schemas.microsoft.com/office/drawing/2014/main" val="1750473336"/>
                  </a:ext>
                </a:extLst>
              </a:tr>
              <a:tr h="370840">
                <a:tc>
                  <a:txBody>
                    <a:bodyPr/>
                    <a:lstStyle/>
                    <a:p>
                      <a:r>
                        <a:rPr lang="en-US" sz="1600" dirty="0"/>
                        <a:t>Instruction codes have fixed size</a:t>
                      </a:r>
                      <a:endParaRPr lang="pt-BR" sz="1600" dirty="0"/>
                    </a:p>
                  </a:txBody>
                  <a:tcPr marL="77221" marR="77221"/>
                </a:tc>
                <a:tc>
                  <a:txBody>
                    <a:bodyPr/>
                    <a:lstStyle/>
                    <a:p>
                      <a:r>
                        <a:rPr lang="en-US" sz="1600" dirty="0"/>
                        <a:t>Instructions are coded in a variable number of bytes</a:t>
                      </a:r>
                      <a:endParaRPr lang="pt-BR" sz="1600" dirty="0"/>
                    </a:p>
                  </a:txBody>
                  <a:tcPr marL="77221" marR="77221"/>
                </a:tc>
                <a:extLst>
                  <a:ext uri="{0D108BD9-81ED-4DB2-BD59-A6C34878D82A}">
                    <a16:rowId xmlns="" xmlns:a16="http://schemas.microsoft.com/office/drawing/2014/main" val="414739425"/>
                  </a:ext>
                </a:extLst>
              </a:tr>
              <a:tr h="370840">
                <a:tc>
                  <a:txBody>
                    <a:bodyPr/>
                    <a:lstStyle/>
                    <a:p>
                      <a:r>
                        <a:rPr lang="en-US" sz="1600" dirty="0"/>
                        <a:t>Instruction decoding is very simple and typically performed by a table in ROM</a:t>
                      </a:r>
                      <a:endParaRPr lang="pt-BR" sz="1600" dirty="0"/>
                    </a:p>
                  </a:txBody>
                  <a:tcPr marL="77221" marR="77221"/>
                </a:tc>
                <a:tc>
                  <a:txBody>
                    <a:bodyPr/>
                    <a:lstStyle/>
                    <a:p>
                      <a:r>
                        <a:rPr lang="en-US" sz="1600" dirty="0"/>
                        <a:t>Instruction decoding is complex</a:t>
                      </a:r>
                      <a:endParaRPr lang="pt-BR" sz="1600" dirty="0"/>
                    </a:p>
                  </a:txBody>
                  <a:tcPr marL="77221" marR="77221"/>
                </a:tc>
                <a:extLst>
                  <a:ext uri="{0D108BD9-81ED-4DB2-BD59-A6C34878D82A}">
                    <a16:rowId xmlns="" xmlns:a16="http://schemas.microsoft.com/office/drawing/2014/main" val="764703875"/>
                  </a:ext>
                </a:extLst>
              </a:tr>
              <a:tr h="370840">
                <a:tc>
                  <a:txBody>
                    <a:bodyPr/>
                    <a:lstStyle/>
                    <a:p>
                      <a:r>
                        <a:rPr lang="en-US" sz="1600" dirty="0"/>
                        <a:t>Instruction execution is simple, typically requiring a single clock cycle</a:t>
                      </a:r>
                      <a:endParaRPr lang="pt-BR" sz="1600" dirty="0"/>
                    </a:p>
                  </a:txBody>
                  <a:tcPr marL="77221" marR="77221"/>
                </a:tc>
                <a:tc>
                  <a:txBody>
                    <a:bodyPr/>
                    <a:lstStyle/>
                    <a:p>
                      <a:r>
                        <a:rPr lang="en-US" sz="1600" dirty="0"/>
                        <a:t>Instruction execution is complex and typically uses microprogramming, i.e. interpretation by microcode</a:t>
                      </a:r>
                      <a:endParaRPr lang="pt-BR" sz="1600" dirty="0"/>
                    </a:p>
                  </a:txBody>
                  <a:tcPr marL="77221" marR="77221"/>
                </a:tc>
                <a:extLst>
                  <a:ext uri="{0D108BD9-81ED-4DB2-BD59-A6C34878D82A}">
                    <a16:rowId xmlns="" xmlns:a16="http://schemas.microsoft.com/office/drawing/2014/main" val="1092034335"/>
                  </a:ext>
                </a:extLst>
              </a:tr>
              <a:tr h="370840">
                <a:tc>
                  <a:txBody>
                    <a:bodyPr/>
                    <a:lstStyle/>
                    <a:p>
                      <a:r>
                        <a:rPr lang="en-US" sz="1600" dirty="0"/>
                        <a:t>Regular execution of the instructions</a:t>
                      </a:r>
                      <a:endParaRPr lang="pt-BR" sz="1600" dirty="0"/>
                    </a:p>
                  </a:txBody>
                  <a:tcPr marL="77221" marR="77221"/>
                </a:tc>
                <a:tc>
                  <a:txBody>
                    <a:bodyPr/>
                    <a:lstStyle/>
                    <a:p>
                      <a:r>
                        <a:rPr lang="en-US" sz="1600" dirty="0"/>
                        <a:t>Execution steps varies from instruction to instruction</a:t>
                      </a:r>
                      <a:endParaRPr lang="pt-BR" sz="1600" dirty="0"/>
                    </a:p>
                  </a:txBody>
                  <a:tcPr marL="77221" marR="77221"/>
                </a:tc>
                <a:extLst>
                  <a:ext uri="{0D108BD9-81ED-4DB2-BD59-A6C34878D82A}">
                    <a16:rowId xmlns="" xmlns:a16="http://schemas.microsoft.com/office/drawing/2014/main" val="1156927602"/>
                  </a:ext>
                </a:extLst>
              </a:tr>
              <a:tr h="370840">
                <a:tc>
                  <a:txBody>
                    <a:bodyPr/>
                    <a:lstStyle/>
                    <a:p>
                      <a:r>
                        <a:rPr lang="en-US" sz="1600" dirty="0"/>
                        <a:t>Execution time is regular, typically a single clock cycle</a:t>
                      </a:r>
                      <a:endParaRPr lang="pt-BR" sz="1600" dirty="0"/>
                    </a:p>
                  </a:txBody>
                  <a:tcPr marL="77221" marR="77221"/>
                </a:tc>
                <a:tc>
                  <a:txBody>
                    <a:bodyPr/>
                    <a:lstStyle/>
                    <a:p>
                      <a:r>
                        <a:rPr lang="en-US" sz="1600" dirty="0"/>
                        <a:t>Execution time varies significantly among instructions</a:t>
                      </a:r>
                      <a:endParaRPr lang="pt-BR" sz="1600" dirty="0"/>
                    </a:p>
                  </a:txBody>
                  <a:tcPr marL="77221" marR="77221"/>
                </a:tc>
                <a:extLst>
                  <a:ext uri="{0D108BD9-81ED-4DB2-BD59-A6C34878D82A}">
                    <a16:rowId xmlns="" xmlns:a16="http://schemas.microsoft.com/office/drawing/2014/main" val="1635472970"/>
                  </a:ext>
                </a:extLst>
              </a:tr>
              <a:tr h="370840">
                <a:tc>
                  <a:txBody>
                    <a:bodyPr/>
                    <a:lstStyle/>
                    <a:p>
                      <a:r>
                        <a:rPr lang="en-US" sz="1600" dirty="0"/>
                        <a:t>Architecture is prone to the use of a pipeline in the implementations, resulting in N times performance improvement (N is the number of pipeline stages).</a:t>
                      </a:r>
                      <a:endParaRPr lang="pt-BR" sz="1600" dirty="0"/>
                    </a:p>
                  </a:txBody>
                  <a:tcPr marL="77221" marR="77221"/>
                </a:tc>
                <a:tc>
                  <a:txBody>
                    <a:bodyPr/>
                    <a:lstStyle/>
                    <a:p>
                      <a:r>
                        <a:rPr lang="en-US" sz="1600" dirty="0"/>
                        <a:t>Architecture is not prone to the use of Pipeline.</a:t>
                      </a:r>
                      <a:endParaRPr lang="pt-BR" sz="1600" dirty="0"/>
                    </a:p>
                  </a:txBody>
                  <a:tcPr marL="77221" marR="77221"/>
                </a:tc>
                <a:extLst>
                  <a:ext uri="{0D108BD9-81ED-4DB2-BD59-A6C34878D82A}">
                    <a16:rowId xmlns="" xmlns:a16="http://schemas.microsoft.com/office/drawing/2014/main" val="578955153"/>
                  </a:ext>
                </a:extLst>
              </a:tr>
            </a:tbl>
          </a:graphicData>
        </a:graphic>
      </p:graphicFrame>
    </p:spTree>
    <p:extLst>
      <p:ext uri="{BB962C8B-B14F-4D97-AF65-F5344CB8AC3E}">
        <p14:creationId xmlns:p14="http://schemas.microsoft.com/office/powerpoint/2010/main" val="2134385390"/>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Lab3 – Activity 2</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4165243"/>
          </a:xfrm>
        </p:spPr>
        <p:txBody>
          <a:bodyPr/>
          <a:lstStyle/>
          <a:p>
            <a:pPr>
              <a:lnSpc>
                <a:spcPct val="150000"/>
              </a:lnSpc>
            </a:pPr>
            <a:r>
              <a:rPr lang="en-US" b="1" dirty="0"/>
              <a:t>Activity 2 – Problem Definition 1/2</a:t>
            </a:r>
          </a:p>
          <a:p>
            <a:pPr>
              <a:lnSpc>
                <a:spcPct val="150000"/>
              </a:lnSpc>
            </a:pPr>
            <a:r>
              <a:rPr lang="en-US" dirty="0"/>
              <a:t>Develop a function, to be implemented in assembly, that constructs the histogram of an </a:t>
            </a:r>
            <a:br>
              <a:rPr lang="en-US" dirty="0"/>
            </a:br>
            <a:r>
              <a:rPr lang="en-US" dirty="0"/>
              <a:t>8-bit grayscale bitmap image.</a:t>
            </a:r>
          </a:p>
          <a:p>
            <a:pPr>
              <a:lnSpc>
                <a:spcPct val="150000"/>
              </a:lnSpc>
            </a:pPr>
            <a:r>
              <a:rPr lang="en-US" dirty="0"/>
              <a:t>Input parameters: </a:t>
            </a:r>
          </a:p>
          <a:p>
            <a:pPr lvl="1">
              <a:lnSpc>
                <a:spcPct val="100000"/>
              </a:lnSpc>
            </a:pPr>
            <a:r>
              <a:rPr lang="en-US" dirty="0"/>
              <a:t>Image width - number of pixels across the image.</a:t>
            </a:r>
          </a:p>
          <a:p>
            <a:pPr lvl="1">
              <a:lnSpc>
                <a:spcPct val="100000"/>
              </a:lnSpc>
            </a:pPr>
            <a:r>
              <a:rPr lang="en-US" dirty="0"/>
              <a:t>Image height - height of image in pixels</a:t>
            </a:r>
          </a:p>
          <a:p>
            <a:pPr lvl="1">
              <a:lnSpc>
                <a:spcPct val="100000"/>
              </a:lnSpc>
            </a:pPr>
            <a:r>
              <a:rPr lang="en-US" dirty="0"/>
              <a:t>Starting address - address of the first pixel in memory. Each pixel occupies one byte. The image is represented by a matrix were image[0][0] is the upper left pixel of the image. The matrix is stored by rows, hence, the next address holds image[0][1] (next pixel on the upper row). </a:t>
            </a:r>
          </a:p>
          <a:p>
            <a:pPr lvl="1">
              <a:lnSpc>
                <a:spcPct val="100000"/>
              </a:lnSpc>
            </a:pPr>
            <a:r>
              <a:rPr lang="en-US" dirty="0"/>
              <a:t>Histogram - address of a 256-position vector holding 16-bit unsigned integers that hold the pixel counts. The histogram has invalid data when the function is called.</a:t>
            </a:r>
          </a:p>
          <a:p>
            <a:pPr marL="0" lvl="1" indent="0">
              <a:lnSpc>
                <a:spcPct val="100000"/>
              </a:lnSpc>
              <a:buNone/>
            </a:pPr>
            <a:r>
              <a:rPr lang="en-US" dirty="0"/>
              <a:t>Output: 16-bit unsigned integer indicating the total number of pixels processed.</a:t>
            </a:r>
          </a:p>
        </p:txBody>
      </p:sp>
    </p:spTree>
    <p:extLst>
      <p:ext uri="{BB962C8B-B14F-4D97-AF65-F5344CB8AC3E}">
        <p14:creationId xmlns:p14="http://schemas.microsoft.com/office/powerpoint/2010/main" val="3937669898"/>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Lab3 – Activity 2</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3334246"/>
          </a:xfrm>
        </p:spPr>
        <p:txBody>
          <a:bodyPr/>
          <a:lstStyle/>
          <a:p>
            <a:pPr>
              <a:lnSpc>
                <a:spcPct val="150000"/>
              </a:lnSpc>
            </a:pPr>
            <a:r>
              <a:rPr lang="en-US" b="1" dirty="0"/>
              <a:t>Activity 2 – Problem Definition 2/2</a:t>
            </a:r>
          </a:p>
          <a:p>
            <a:pPr>
              <a:lnSpc>
                <a:spcPct val="150000"/>
              </a:lnSpc>
              <a:spcAft>
                <a:spcPts val="600"/>
              </a:spcAft>
            </a:pPr>
            <a:r>
              <a:rPr lang="en-US" dirty="0"/>
              <a:t>Restrictions:</a:t>
            </a:r>
            <a:br>
              <a:rPr lang="en-US" dirty="0"/>
            </a:br>
            <a:r>
              <a:rPr lang="en-US" dirty="0"/>
              <a:t>The total number of pixels in the image (i.e. width x height) must be less than 64K (65,536)</a:t>
            </a:r>
          </a:p>
          <a:p>
            <a:pPr>
              <a:lnSpc>
                <a:spcPct val="150000"/>
              </a:lnSpc>
              <a:spcAft>
                <a:spcPts val="600"/>
              </a:spcAft>
            </a:pPr>
            <a:r>
              <a:rPr lang="en-US" dirty="0"/>
              <a:t>Error codes:</a:t>
            </a:r>
          </a:p>
          <a:p>
            <a:pPr>
              <a:lnSpc>
                <a:spcPct val="150000"/>
              </a:lnSpc>
              <a:spcAft>
                <a:spcPts val="600"/>
              </a:spcAft>
            </a:pPr>
            <a:r>
              <a:rPr lang="en-US" dirty="0"/>
              <a:t>Function returns 0 to indicate an error (e.g. image too large)</a:t>
            </a:r>
          </a:p>
          <a:p>
            <a:pPr>
              <a:lnSpc>
                <a:spcPct val="150000"/>
              </a:lnSpc>
              <a:spcAft>
                <a:spcPts val="600"/>
              </a:spcAft>
            </a:pPr>
            <a:r>
              <a:rPr lang="en-US" dirty="0"/>
              <a:t>Function prototype</a:t>
            </a:r>
          </a:p>
          <a:p>
            <a:pPr>
              <a:lnSpc>
                <a:spcPct val="150000"/>
              </a:lnSpc>
              <a:spcAft>
                <a:spcPts val="600"/>
              </a:spcAft>
            </a:pPr>
            <a:r>
              <a:rPr lang="en-US" b="1" dirty="0">
                <a:latin typeface="Courier New" panose="02070309020205020404" pitchFamily="49" charset="0"/>
                <a:cs typeface="Courier New" panose="02070309020205020404" pitchFamily="49" charset="0"/>
              </a:rPr>
              <a:t>uint16_t </a:t>
            </a:r>
            <a:r>
              <a:rPr lang="en-US" b="1" dirty="0" err="1">
                <a:latin typeface="Courier New" panose="02070309020205020404" pitchFamily="49" charset="0"/>
                <a:cs typeface="Courier New" panose="02070309020205020404" pitchFamily="49" charset="0"/>
              </a:rPr>
              <a:t>EightBitHistogram</a:t>
            </a:r>
            <a:r>
              <a:rPr lang="en-US" b="1" dirty="0">
                <a:latin typeface="Courier New" panose="02070309020205020404" pitchFamily="49" charset="0"/>
                <a:cs typeface="Courier New" panose="02070309020205020404" pitchFamily="49" charset="0"/>
              </a:rPr>
              <a:t>(uint16_t width, uint16_t height, uint8_t * </a:t>
            </a:r>
            <a:r>
              <a:rPr lang="en-US" b="1" dirty="0" err="1">
                <a:latin typeface="Courier New" panose="02070309020205020404" pitchFamily="49" charset="0"/>
                <a:cs typeface="Courier New" panose="02070309020205020404" pitchFamily="49" charset="0"/>
              </a:rPr>
              <a:t>p_image</a:t>
            </a:r>
            <a:r>
              <a:rPr lang="en-US" b="1" dirty="0">
                <a:latin typeface="Courier New" panose="02070309020205020404" pitchFamily="49" charset="0"/>
                <a:cs typeface="Courier New" panose="02070309020205020404" pitchFamily="49" charset="0"/>
              </a:rPr>
              <a:t>, uint16_t * </a:t>
            </a:r>
            <a:r>
              <a:rPr lang="en-US" b="1" dirty="0" err="1">
                <a:latin typeface="Courier New" panose="02070309020205020404" pitchFamily="49" charset="0"/>
                <a:cs typeface="Courier New" panose="02070309020205020404" pitchFamily="49" charset="0"/>
              </a:rPr>
              <a:t>p_histogram</a:t>
            </a:r>
            <a:r>
              <a:rPr lang="en-US" b="1"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3419201107"/>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Lab3 – Activity 3</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4796698"/>
          </a:xfrm>
        </p:spPr>
        <p:txBody>
          <a:bodyPr/>
          <a:lstStyle/>
          <a:p>
            <a:pPr>
              <a:lnSpc>
                <a:spcPct val="150000"/>
              </a:lnSpc>
            </a:pPr>
            <a:r>
              <a:rPr lang="en-US" b="1" dirty="0"/>
              <a:t>Activity 3 – Designing the Data Structures</a:t>
            </a:r>
          </a:p>
          <a:p>
            <a:pPr>
              <a:lnSpc>
                <a:spcPct val="150000"/>
              </a:lnSpc>
              <a:spcAft>
                <a:spcPts val="600"/>
              </a:spcAft>
            </a:pPr>
            <a:r>
              <a:rPr lang="en-US" dirty="0"/>
              <a:t>The two important data structures for this problem are the matrix that holds the bitmap and the vector that stores the histogram.</a:t>
            </a:r>
          </a:p>
          <a:p>
            <a:pPr>
              <a:lnSpc>
                <a:spcPct val="150000"/>
              </a:lnSpc>
              <a:spcAft>
                <a:spcPts val="600"/>
              </a:spcAft>
            </a:pPr>
            <a:r>
              <a:rPr lang="en-US" dirty="0"/>
              <a:t>The bitmap matrix has its number of columns equal to the width of the image and its number of rows equal to the height of the image. Each element stored in the matrix is an 8-bit unsigned integer (</a:t>
            </a:r>
            <a:r>
              <a:rPr lang="en-US" dirty="0">
                <a:latin typeface="Courier New" panose="02070309020205020404" pitchFamily="49" charset="0"/>
                <a:cs typeface="Courier New" panose="02070309020205020404" pitchFamily="49" charset="0"/>
              </a:rPr>
              <a:t>uint8_t</a:t>
            </a:r>
            <a:r>
              <a:rPr lang="en-US" dirty="0"/>
              <a:t>) that represents the gray level of the corresponding pixel, 0 being black and 255 being white.</a:t>
            </a:r>
          </a:p>
          <a:p>
            <a:pPr>
              <a:lnSpc>
                <a:spcPct val="150000"/>
              </a:lnSpc>
              <a:spcAft>
                <a:spcPts val="600"/>
              </a:spcAft>
            </a:pPr>
            <a:r>
              <a:rPr lang="en-US" dirty="0"/>
              <a:t>The histogram vector has size 256, hence, its</a:t>
            </a:r>
            <a:br>
              <a:rPr lang="en-US" dirty="0"/>
            </a:br>
            <a:r>
              <a:rPr lang="en-US" dirty="0"/>
              <a:t>indexes run from 0 to 255. The </a:t>
            </a:r>
            <a:r>
              <a:rPr lang="en-US" dirty="0" err="1"/>
              <a:t>i</a:t>
            </a:r>
            <a:r>
              <a:rPr lang="en-US" baseline="-25000" dirty="0" err="1"/>
              <a:t>th</a:t>
            </a:r>
            <a:r>
              <a:rPr lang="en-US" dirty="0"/>
              <a:t> element of the </a:t>
            </a:r>
            <a:br>
              <a:rPr lang="en-US" dirty="0"/>
            </a:br>
            <a:r>
              <a:rPr lang="en-US" dirty="0"/>
              <a:t>vector stores the count of pixels at value </a:t>
            </a:r>
            <a:r>
              <a:rPr lang="en-US" dirty="0" err="1"/>
              <a:t>i</a:t>
            </a:r>
            <a:r>
              <a:rPr lang="en-US" dirty="0"/>
              <a:t>.</a:t>
            </a:r>
          </a:p>
          <a:p>
            <a:pPr>
              <a:lnSpc>
                <a:spcPct val="150000"/>
              </a:lnSpc>
              <a:spcAft>
                <a:spcPts val="600"/>
              </a:spcAft>
            </a:pPr>
            <a:r>
              <a:rPr lang="en-US" dirty="0">
                <a:latin typeface="Courier New" panose="02070309020205020404" pitchFamily="49" charset="0"/>
                <a:cs typeface="Courier New" panose="02070309020205020404" pitchFamily="49" charset="0"/>
              </a:rPr>
              <a:t>histogram[</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a:t>
            </a:r>
            <a:r>
              <a:rPr lang="en-US" dirty="0"/>
              <a:t>= number of pixels whose value is </a:t>
            </a:r>
            <a:r>
              <a:rPr lang="en-US" dirty="0" err="1"/>
              <a:t>i</a:t>
            </a:r>
            <a:r>
              <a:rPr lang="en-US" dirty="0"/>
              <a:t>.</a:t>
            </a:r>
          </a:p>
          <a:p>
            <a:pPr>
              <a:lnSpc>
                <a:spcPct val="150000"/>
              </a:lnSpc>
              <a:spcAft>
                <a:spcPts val="600"/>
              </a:spcAft>
            </a:pPr>
            <a:r>
              <a:rPr lang="en-US" dirty="0"/>
              <a:t>Hence, adding up all elements of the vector must</a:t>
            </a:r>
            <a:br>
              <a:rPr lang="en-US" dirty="0"/>
            </a:br>
            <a:r>
              <a:rPr lang="en-US" dirty="0"/>
              <a:t>result in a number equal to width x height.</a:t>
            </a:r>
          </a:p>
        </p:txBody>
      </p:sp>
      <p:grpSp>
        <p:nvGrpSpPr>
          <p:cNvPr id="7" name="Group 6">
            <a:extLst>
              <a:ext uri="{FF2B5EF4-FFF2-40B4-BE49-F238E27FC236}">
                <a16:creationId xmlns="" xmlns:a16="http://schemas.microsoft.com/office/drawing/2014/main" id="{04DC0D3A-3AB1-41DF-9038-518507BD5E61}"/>
              </a:ext>
            </a:extLst>
          </p:cNvPr>
          <p:cNvGrpSpPr/>
          <p:nvPr/>
        </p:nvGrpSpPr>
        <p:grpSpPr>
          <a:xfrm>
            <a:off x="5733856" y="4534963"/>
            <a:ext cx="5834752" cy="1661993"/>
            <a:chOff x="6169932" y="4654895"/>
            <a:chExt cx="5834752" cy="1661993"/>
          </a:xfrm>
        </p:grpSpPr>
        <p:pic>
          <p:nvPicPr>
            <p:cNvPr id="8" name="Picture 7">
              <a:extLst>
                <a:ext uri="{FF2B5EF4-FFF2-40B4-BE49-F238E27FC236}">
                  <a16:creationId xmlns="" xmlns:a16="http://schemas.microsoft.com/office/drawing/2014/main" id="{425CAD0A-DA1E-4625-AD99-89BDD75C63A1}"/>
                </a:ext>
              </a:extLst>
            </p:cNvPr>
            <p:cNvPicPr>
              <a:picLocks noChangeAspect="1"/>
            </p:cNvPicPr>
            <p:nvPr/>
          </p:nvPicPr>
          <p:blipFill rotWithShape="1">
            <a:blip r:embed="rId3"/>
            <a:srcRect t="33090"/>
            <a:stretch/>
          </p:blipFill>
          <p:spPr>
            <a:xfrm>
              <a:off x="9840416" y="4654895"/>
              <a:ext cx="2164268" cy="1444039"/>
            </a:xfrm>
            <a:prstGeom prst="rect">
              <a:avLst/>
            </a:prstGeom>
          </p:spPr>
        </p:pic>
        <p:sp>
          <p:nvSpPr>
            <p:cNvPr id="9" name="TextBox 8">
              <a:extLst>
                <a:ext uri="{FF2B5EF4-FFF2-40B4-BE49-F238E27FC236}">
                  <a16:creationId xmlns="" xmlns:a16="http://schemas.microsoft.com/office/drawing/2014/main" id="{231A4FD9-5F24-4035-9D1F-0446A0C11857}"/>
                </a:ext>
              </a:extLst>
            </p:cNvPr>
            <p:cNvSpPr txBox="1"/>
            <p:nvPr/>
          </p:nvSpPr>
          <p:spPr>
            <a:xfrm>
              <a:off x="6169932" y="4654895"/>
              <a:ext cx="3621504" cy="1661993"/>
            </a:xfrm>
            <a:prstGeom prst="rect">
              <a:avLst/>
            </a:prstGeom>
            <a:noFill/>
            <a:ln>
              <a:solidFill>
                <a:schemeClr val="accent1">
                  <a:shade val="50000"/>
                </a:schemeClr>
              </a:solidFill>
            </a:ln>
          </p:spPr>
          <p:txBody>
            <a:bodyPr wrap="square" rtlCol="0">
              <a:spAutoFit/>
            </a:bodyPr>
            <a:lstStyle/>
            <a:p>
              <a:r>
                <a:rPr lang="en-US" dirty="0"/>
                <a:t>For a 2-pixel high by 3-pixel wide </a:t>
              </a:r>
              <a:br>
                <a:rPr lang="en-US" dirty="0"/>
              </a:br>
              <a:r>
                <a:rPr lang="en-US" dirty="0"/>
                <a:t>image the matrix would be:</a:t>
              </a:r>
            </a:p>
            <a:p>
              <a:r>
                <a:rPr lang="en-US" sz="1600" dirty="0" err="1">
                  <a:latin typeface="Courier New" panose="02070309020205020404" pitchFamily="49" charset="0"/>
                  <a:cs typeface="Courier New" panose="02070309020205020404" pitchFamily="49" charset="0"/>
                </a:rPr>
                <a:t>uint8_t</a:t>
              </a:r>
              <a:r>
                <a:rPr lang="en-US" sz="1600" dirty="0">
                  <a:latin typeface="Courier New" panose="02070309020205020404" pitchFamily="49" charset="0"/>
                  <a:cs typeface="Courier New" panose="02070309020205020404" pitchFamily="49" charset="0"/>
                </a:rPr>
                <a:t> bitmap[2][3] = {</a:t>
              </a:r>
              <a:br>
                <a:rPr lang="en-US" sz="1600" dirty="0">
                  <a:latin typeface="Courier New" panose="02070309020205020404" pitchFamily="49" charset="0"/>
                  <a:cs typeface="Courier New" panose="02070309020205020404" pitchFamily="49" charset="0"/>
                </a:rPr>
              </a:br>
              <a:r>
                <a:rPr lang="en-US" sz="1600" dirty="0">
                  <a:latin typeface="Courier New" panose="02070309020205020404" pitchFamily="49" charset="0"/>
                  <a:cs typeface="Courier New" panose="02070309020205020404" pitchFamily="49" charset="0"/>
                </a:rPr>
                <a:t>     	{64,96,128},</a:t>
              </a:r>
              <a:br>
                <a:rPr lang="en-US" sz="1600" dirty="0">
                  <a:latin typeface="Courier New" panose="02070309020205020404" pitchFamily="49" charset="0"/>
                  <a:cs typeface="Courier New" panose="02070309020205020404" pitchFamily="49" charset="0"/>
                </a:rPr>
              </a:br>
              <a:r>
                <a:rPr lang="en-US" sz="1600" dirty="0">
                  <a:latin typeface="Courier New" panose="02070309020205020404" pitchFamily="49" charset="0"/>
                  <a:cs typeface="Courier New" panose="02070309020205020404" pitchFamily="49" charset="0"/>
                </a:rPr>
                <a:t>	{160,224,255}};</a:t>
              </a:r>
              <a:endParaRPr lang="pt-BR" sz="1600" dirty="0">
                <a:latin typeface="Courier New" panose="02070309020205020404" pitchFamily="49" charset="0"/>
                <a:cs typeface="Courier New" panose="02070309020205020404" pitchFamily="49" charset="0"/>
              </a:endParaRPr>
            </a:p>
          </p:txBody>
        </p:sp>
      </p:grpSp>
      <p:grpSp>
        <p:nvGrpSpPr>
          <p:cNvPr id="10" name="Group 9">
            <a:extLst>
              <a:ext uri="{FF2B5EF4-FFF2-40B4-BE49-F238E27FC236}">
                <a16:creationId xmlns="" xmlns:a16="http://schemas.microsoft.com/office/drawing/2014/main" id="{350C5480-BD8F-40FF-996E-4D48F219BA11}"/>
              </a:ext>
            </a:extLst>
          </p:cNvPr>
          <p:cNvGrpSpPr/>
          <p:nvPr/>
        </p:nvGrpSpPr>
        <p:grpSpPr>
          <a:xfrm>
            <a:off x="6994998" y="4074628"/>
            <a:ext cx="2486487" cy="2156752"/>
            <a:chOff x="7464151" y="4184276"/>
            <a:chExt cx="2486487" cy="2156752"/>
          </a:xfrm>
        </p:grpSpPr>
        <p:sp>
          <p:nvSpPr>
            <p:cNvPr id="11" name="Freeform: Shape 10">
              <a:extLst>
                <a:ext uri="{FF2B5EF4-FFF2-40B4-BE49-F238E27FC236}">
                  <a16:creationId xmlns="" xmlns:a16="http://schemas.microsoft.com/office/drawing/2014/main" id="{12179BA8-A7BC-4FC4-A059-AC8CD36E97B9}"/>
                </a:ext>
              </a:extLst>
            </p:cNvPr>
            <p:cNvSpPr/>
            <p:nvPr/>
          </p:nvSpPr>
          <p:spPr>
            <a:xfrm>
              <a:off x="7464151" y="4184276"/>
              <a:ext cx="2392271" cy="1301673"/>
            </a:xfrm>
            <a:custGeom>
              <a:avLst/>
              <a:gdLst>
                <a:gd name="connsiteX0" fmla="*/ 0 w 2218680"/>
                <a:gd name="connsiteY0" fmla="*/ 831054 h 831054"/>
                <a:gd name="connsiteX1" fmla="*/ 1073888 w 2218680"/>
                <a:gd name="connsiteY1" fmla="*/ 22979 h 831054"/>
                <a:gd name="connsiteX2" fmla="*/ 2083981 w 2218680"/>
                <a:gd name="connsiteY2" fmla="*/ 224998 h 831054"/>
                <a:gd name="connsiteX3" fmla="*/ 2179674 w 2218680"/>
                <a:gd name="connsiteY3" fmla="*/ 267528 h 831054"/>
              </a:gdLst>
              <a:ahLst/>
              <a:cxnLst>
                <a:cxn ang="0">
                  <a:pos x="connsiteX0" y="connsiteY0"/>
                </a:cxn>
                <a:cxn ang="0">
                  <a:pos x="connsiteX1" y="connsiteY1"/>
                </a:cxn>
                <a:cxn ang="0">
                  <a:pos x="connsiteX2" y="connsiteY2"/>
                </a:cxn>
                <a:cxn ang="0">
                  <a:pos x="connsiteX3" y="connsiteY3"/>
                </a:cxn>
              </a:cxnLst>
              <a:rect l="l" t="t" r="r" b="b"/>
              <a:pathLst>
                <a:path w="2218680" h="831054">
                  <a:moveTo>
                    <a:pt x="0" y="831054"/>
                  </a:moveTo>
                  <a:cubicBezTo>
                    <a:pt x="363279" y="477521"/>
                    <a:pt x="726558" y="123988"/>
                    <a:pt x="1073888" y="22979"/>
                  </a:cubicBezTo>
                  <a:cubicBezTo>
                    <a:pt x="1421218" y="-78030"/>
                    <a:pt x="1899683" y="184240"/>
                    <a:pt x="2083981" y="224998"/>
                  </a:cubicBezTo>
                  <a:cubicBezTo>
                    <a:pt x="2268279" y="265756"/>
                    <a:pt x="2223976" y="266642"/>
                    <a:pt x="2179674" y="267528"/>
                  </a:cubicBezTo>
                </a:path>
              </a:pathLst>
            </a:custGeom>
            <a:noFill/>
            <a:ln>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Freeform: Shape 11">
              <a:extLst>
                <a:ext uri="{FF2B5EF4-FFF2-40B4-BE49-F238E27FC236}">
                  <a16:creationId xmlns="" xmlns:a16="http://schemas.microsoft.com/office/drawing/2014/main" id="{60D2A443-79C0-408A-B69D-11DCD98C324B}"/>
                </a:ext>
              </a:extLst>
            </p:cNvPr>
            <p:cNvSpPr/>
            <p:nvPr/>
          </p:nvSpPr>
          <p:spPr>
            <a:xfrm rot="20922857" flipV="1">
              <a:off x="7558367" y="5765881"/>
              <a:ext cx="2392271" cy="575147"/>
            </a:xfrm>
            <a:custGeom>
              <a:avLst/>
              <a:gdLst>
                <a:gd name="connsiteX0" fmla="*/ 0 w 2218680"/>
                <a:gd name="connsiteY0" fmla="*/ 831054 h 831054"/>
                <a:gd name="connsiteX1" fmla="*/ 1073888 w 2218680"/>
                <a:gd name="connsiteY1" fmla="*/ 22979 h 831054"/>
                <a:gd name="connsiteX2" fmla="*/ 2083981 w 2218680"/>
                <a:gd name="connsiteY2" fmla="*/ 224998 h 831054"/>
                <a:gd name="connsiteX3" fmla="*/ 2179674 w 2218680"/>
                <a:gd name="connsiteY3" fmla="*/ 267528 h 831054"/>
              </a:gdLst>
              <a:ahLst/>
              <a:cxnLst>
                <a:cxn ang="0">
                  <a:pos x="connsiteX0" y="connsiteY0"/>
                </a:cxn>
                <a:cxn ang="0">
                  <a:pos x="connsiteX1" y="connsiteY1"/>
                </a:cxn>
                <a:cxn ang="0">
                  <a:pos x="connsiteX2" y="connsiteY2"/>
                </a:cxn>
                <a:cxn ang="0">
                  <a:pos x="connsiteX3" y="connsiteY3"/>
                </a:cxn>
              </a:cxnLst>
              <a:rect l="l" t="t" r="r" b="b"/>
              <a:pathLst>
                <a:path w="2218680" h="831054">
                  <a:moveTo>
                    <a:pt x="0" y="831054"/>
                  </a:moveTo>
                  <a:cubicBezTo>
                    <a:pt x="363279" y="477521"/>
                    <a:pt x="726558" y="123988"/>
                    <a:pt x="1073888" y="22979"/>
                  </a:cubicBezTo>
                  <a:cubicBezTo>
                    <a:pt x="1421218" y="-78030"/>
                    <a:pt x="1899683" y="184240"/>
                    <a:pt x="2083981" y="224998"/>
                  </a:cubicBezTo>
                  <a:cubicBezTo>
                    <a:pt x="2268279" y="265756"/>
                    <a:pt x="2223976" y="266642"/>
                    <a:pt x="2179674" y="267528"/>
                  </a:cubicBezTo>
                </a:path>
              </a:pathLst>
            </a:custGeom>
            <a:noFill/>
            <a:ln>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21359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Lab3 – Activity 4</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5027530"/>
          </a:xfrm>
        </p:spPr>
        <p:txBody>
          <a:bodyPr/>
          <a:lstStyle/>
          <a:p>
            <a:pPr>
              <a:lnSpc>
                <a:spcPct val="150000"/>
              </a:lnSpc>
            </a:pPr>
            <a:r>
              <a:rPr lang="en-US" b="1" dirty="0"/>
              <a:t>Activity 4 – Parameter passing and return of the result</a:t>
            </a:r>
          </a:p>
          <a:p>
            <a:pPr>
              <a:lnSpc>
                <a:spcPct val="150000"/>
              </a:lnSpc>
              <a:spcAft>
                <a:spcPts val="600"/>
              </a:spcAft>
            </a:pPr>
            <a:r>
              <a:rPr lang="en-US" dirty="0"/>
              <a:t>Considering that the function prototype is:</a:t>
            </a:r>
            <a:br>
              <a:rPr lang="en-US" dirty="0"/>
            </a:br>
            <a:r>
              <a:rPr lang="en-US" b="1" dirty="0">
                <a:latin typeface="Courier New" panose="02070309020205020404" pitchFamily="49" charset="0"/>
                <a:cs typeface="Courier New" panose="02070309020205020404" pitchFamily="49" charset="0"/>
              </a:rPr>
              <a:t>uint16_t </a:t>
            </a:r>
            <a:r>
              <a:rPr lang="en-US" b="1" dirty="0" err="1">
                <a:latin typeface="Courier New" panose="02070309020205020404" pitchFamily="49" charset="0"/>
                <a:cs typeface="Courier New" panose="02070309020205020404" pitchFamily="49" charset="0"/>
              </a:rPr>
              <a:t>EightBitHistogram</a:t>
            </a:r>
            <a:r>
              <a:rPr lang="en-US" b="1" dirty="0">
                <a:latin typeface="Courier New" panose="02070309020205020404" pitchFamily="49" charset="0"/>
                <a:cs typeface="Courier New" panose="02070309020205020404" pitchFamily="49" charset="0"/>
              </a:rPr>
              <a:t>(uint16_t width, uint16_t height, uint16_t * </a:t>
            </a:r>
            <a:r>
              <a:rPr lang="en-US" b="1" dirty="0" err="1">
                <a:latin typeface="Courier New" panose="02070309020205020404" pitchFamily="49" charset="0"/>
                <a:cs typeface="Courier New" panose="02070309020205020404" pitchFamily="49" charset="0"/>
              </a:rPr>
              <a:t>p_image</a:t>
            </a:r>
            <a:r>
              <a:rPr lang="en-US" b="1" dirty="0">
                <a:latin typeface="Courier New" panose="02070309020205020404" pitchFamily="49" charset="0"/>
                <a:cs typeface="Courier New" panose="02070309020205020404" pitchFamily="49" charset="0"/>
              </a:rPr>
              <a:t>, uint8_t * </a:t>
            </a:r>
            <a:r>
              <a:rPr lang="en-US" b="1" dirty="0" err="1">
                <a:latin typeface="Courier New" panose="02070309020205020404" pitchFamily="49" charset="0"/>
                <a:cs typeface="Courier New" panose="02070309020205020404" pitchFamily="49" charset="0"/>
              </a:rPr>
              <a:t>p_histogram</a:t>
            </a:r>
            <a:r>
              <a:rPr lang="en-US" b="1" dirty="0">
                <a:latin typeface="Courier New" panose="02070309020205020404" pitchFamily="49" charset="0"/>
                <a:cs typeface="Courier New" panose="02070309020205020404" pitchFamily="49" charset="0"/>
              </a:rPr>
              <a:t>);</a:t>
            </a:r>
          </a:p>
          <a:p>
            <a:pPr>
              <a:lnSpc>
                <a:spcPct val="150000"/>
              </a:lnSpc>
              <a:spcAft>
                <a:spcPts val="600"/>
              </a:spcAft>
            </a:pPr>
            <a:endParaRPr lang="en-US" b="1" dirty="0">
              <a:latin typeface="Courier New" panose="02070309020205020404" pitchFamily="49" charset="0"/>
              <a:cs typeface="Courier New" panose="02070309020205020404" pitchFamily="49" charset="0"/>
            </a:endParaRPr>
          </a:p>
          <a:p>
            <a:pPr>
              <a:lnSpc>
                <a:spcPct val="150000"/>
              </a:lnSpc>
              <a:spcAft>
                <a:spcPts val="600"/>
              </a:spcAft>
            </a:pPr>
            <a:r>
              <a:rPr lang="en-US" dirty="0"/>
              <a:t>By ATPCS the parameters are in registers R0 to R3:</a:t>
            </a:r>
            <a:br>
              <a:rPr lang="en-US" dirty="0"/>
            </a:br>
            <a:r>
              <a:rPr lang="en-US" dirty="0">
                <a:latin typeface="Courier New" panose="02070309020205020404" pitchFamily="49" charset="0"/>
                <a:cs typeface="Courier New" panose="02070309020205020404" pitchFamily="49" charset="0"/>
              </a:rPr>
              <a:t>width</a:t>
            </a:r>
            <a:r>
              <a:rPr lang="en-US" dirty="0"/>
              <a:t> - in R0 (upper half of R0 is 0)</a:t>
            </a:r>
          </a:p>
          <a:p>
            <a:pPr>
              <a:lnSpc>
                <a:spcPct val="150000"/>
              </a:lnSpc>
              <a:spcAft>
                <a:spcPts val="600"/>
              </a:spcAft>
            </a:pPr>
            <a:r>
              <a:rPr lang="en-US" dirty="0">
                <a:latin typeface="Courier New" panose="02070309020205020404" pitchFamily="49" charset="0"/>
                <a:cs typeface="Courier New" panose="02070309020205020404" pitchFamily="49" charset="0"/>
              </a:rPr>
              <a:t>height</a:t>
            </a:r>
            <a:r>
              <a:rPr lang="en-US" dirty="0"/>
              <a:t> - in R1 (upper half of R1 is 0)</a:t>
            </a:r>
          </a:p>
          <a:p>
            <a:pPr>
              <a:lnSpc>
                <a:spcPct val="150000"/>
              </a:lnSpc>
              <a:spcAft>
                <a:spcPts val="600"/>
              </a:spcAft>
            </a:pPr>
            <a:r>
              <a:rPr lang="en-US" dirty="0" err="1">
                <a:latin typeface="Courier New" panose="02070309020205020404" pitchFamily="49" charset="0"/>
                <a:cs typeface="Courier New" panose="02070309020205020404" pitchFamily="49" charset="0"/>
              </a:rPr>
              <a:t>p_image</a:t>
            </a:r>
            <a:r>
              <a:rPr lang="en-US" dirty="0">
                <a:latin typeface="Courier New" panose="02070309020205020404" pitchFamily="49" charset="0"/>
                <a:cs typeface="Courier New" panose="02070309020205020404" pitchFamily="49" charset="0"/>
              </a:rPr>
              <a:t> </a:t>
            </a:r>
            <a:r>
              <a:rPr lang="en-US" dirty="0"/>
              <a:t>- in R2</a:t>
            </a:r>
          </a:p>
          <a:p>
            <a:pPr>
              <a:lnSpc>
                <a:spcPct val="150000"/>
              </a:lnSpc>
              <a:spcAft>
                <a:spcPts val="600"/>
              </a:spcAft>
            </a:pPr>
            <a:r>
              <a:rPr lang="en-US" dirty="0" err="1">
                <a:latin typeface="Courier New" panose="02070309020205020404" pitchFamily="49" charset="0"/>
                <a:cs typeface="Courier New" panose="02070309020205020404" pitchFamily="49" charset="0"/>
              </a:rPr>
              <a:t>p_histogram</a:t>
            </a:r>
            <a:r>
              <a:rPr lang="en-US" dirty="0">
                <a:latin typeface="Courier New" panose="02070309020205020404" pitchFamily="49" charset="0"/>
                <a:cs typeface="Courier New" panose="02070309020205020404" pitchFamily="49" charset="0"/>
              </a:rPr>
              <a:t> </a:t>
            </a:r>
            <a:r>
              <a:rPr lang="en-US" dirty="0"/>
              <a:t>- in R3</a:t>
            </a:r>
          </a:p>
          <a:p>
            <a:pPr>
              <a:lnSpc>
                <a:spcPct val="150000"/>
              </a:lnSpc>
              <a:spcAft>
                <a:spcPts val="600"/>
              </a:spcAft>
            </a:pPr>
            <a:endParaRPr lang="en-US" sz="800" dirty="0"/>
          </a:p>
          <a:p>
            <a:pPr>
              <a:lnSpc>
                <a:spcPct val="150000"/>
              </a:lnSpc>
              <a:spcAft>
                <a:spcPts val="600"/>
              </a:spcAft>
            </a:pPr>
            <a:r>
              <a:rPr lang="en-US" dirty="0"/>
              <a:t>The result is passed by R0 (upper half is 0)</a:t>
            </a:r>
          </a:p>
        </p:txBody>
      </p:sp>
    </p:spTree>
    <p:extLst>
      <p:ext uri="{BB962C8B-B14F-4D97-AF65-F5344CB8AC3E}">
        <p14:creationId xmlns:p14="http://schemas.microsoft.com/office/powerpoint/2010/main" val="2884751161"/>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Lab3 – Activity 5</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5195952" cy="3534814"/>
          </a:xfrm>
        </p:spPr>
        <p:txBody>
          <a:bodyPr/>
          <a:lstStyle/>
          <a:p>
            <a:pPr>
              <a:lnSpc>
                <a:spcPct val="150000"/>
              </a:lnSpc>
            </a:pPr>
            <a:r>
              <a:rPr lang="en-US" b="1" dirty="0"/>
              <a:t>Activity 5 – Algorithm</a:t>
            </a:r>
          </a:p>
          <a:p>
            <a:pPr>
              <a:lnSpc>
                <a:spcPct val="150000"/>
              </a:lnSpc>
              <a:spcAft>
                <a:spcPts val="600"/>
              </a:spcAft>
            </a:pPr>
            <a:r>
              <a:rPr lang="en-US" dirty="0"/>
              <a:t>One possible solution design is presented here using the UML 2.5 Activity diagram notation.</a:t>
            </a:r>
          </a:p>
          <a:p>
            <a:pPr>
              <a:lnSpc>
                <a:spcPct val="150000"/>
              </a:lnSpc>
              <a:spcAft>
                <a:spcPts val="600"/>
              </a:spcAft>
            </a:pPr>
            <a:r>
              <a:rPr lang="en-US" dirty="0"/>
              <a:t>If the implementation requires registers other than R0..R3 and R12 then there is the need to push these registers at the start and restore them at the end.</a:t>
            </a:r>
          </a:p>
          <a:p>
            <a:pPr>
              <a:lnSpc>
                <a:spcPct val="150000"/>
              </a:lnSpc>
              <a:spcAft>
                <a:spcPts val="600"/>
              </a:spcAft>
            </a:pPr>
            <a:r>
              <a:rPr lang="en-US" dirty="0"/>
              <a:t>Note that the histogram is constructed in a very efficient way by simply using the value of each pixel as an index to the position in the histogram that must be incremented.</a:t>
            </a:r>
          </a:p>
        </p:txBody>
      </p:sp>
      <p:pic>
        <p:nvPicPr>
          <p:cNvPr id="4" name="Picture 3">
            <a:extLst>
              <a:ext uri="{FF2B5EF4-FFF2-40B4-BE49-F238E27FC236}">
                <a16:creationId xmlns="" xmlns:a16="http://schemas.microsoft.com/office/drawing/2014/main" id="{84043EEB-3ED9-486D-86E3-FA13617014B4}"/>
              </a:ext>
            </a:extLst>
          </p:cNvPr>
          <p:cNvPicPr>
            <a:picLocks noChangeAspect="1"/>
          </p:cNvPicPr>
          <p:nvPr/>
        </p:nvPicPr>
        <p:blipFill>
          <a:blip r:embed="rId3"/>
          <a:stretch>
            <a:fillRect/>
          </a:stretch>
        </p:blipFill>
        <p:spPr>
          <a:xfrm>
            <a:off x="7284132" y="126902"/>
            <a:ext cx="3888432" cy="6135325"/>
          </a:xfrm>
          <a:prstGeom prst="rect">
            <a:avLst/>
          </a:prstGeom>
        </p:spPr>
      </p:pic>
    </p:spTree>
    <p:extLst>
      <p:ext uri="{BB962C8B-B14F-4D97-AF65-F5344CB8AC3E}">
        <p14:creationId xmlns:p14="http://schemas.microsoft.com/office/powerpoint/2010/main" val="3737320370"/>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Lab3 – Activity 6</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0956592" cy="4058034"/>
          </a:xfrm>
        </p:spPr>
        <p:txBody>
          <a:bodyPr/>
          <a:lstStyle/>
          <a:p>
            <a:pPr>
              <a:lnSpc>
                <a:spcPct val="150000"/>
              </a:lnSpc>
            </a:pPr>
            <a:r>
              <a:rPr lang="en-US" b="1" dirty="0"/>
              <a:t>Activity 6 – Implementation</a:t>
            </a:r>
          </a:p>
          <a:p>
            <a:pPr>
              <a:lnSpc>
                <a:spcPct val="150000"/>
              </a:lnSpc>
              <a:spcAft>
                <a:spcPts val="600"/>
              </a:spcAft>
            </a:pPr>
            <a:r>
              <a:rPr lang="en-US" dirty="0"/>
              <a:t>A possible organization of the source files is:</a:t>
            </a:r>
          </a:p>
          <a:p>
            <a:pPr lvl="1">
              <a:lnSpc>
                <a:spcPct val="150000"/>
              </a:lnSpc>
              <a:spcAft>
                <a:spcPts val="600"/>
              </a:spcAft>
            </a:pPr>
            <a:r>
              <a:rPr lang="en-US" dirty="0" err="1"/>
              <a:t>hal_entry.c</a:t>
            </a:r>
            <a:r>
              <a:rPr lang="en-US" dirty="0"/>
              <a:t> 	this is the C program that calls the assembly function</a:t>
            </a:r>
            <a:br>
              <a:rPr lang="en-US" dirty="0"/>
            </a:br>
            <a:r>
              <a:rPr lang="en-US" dirty="0"/>
              <a:t>                     	</a:t>
            </a:r>
            <a:r>
              <a:rPr lang="en-US" b="1" dirty="0" err="1">
                <a:latin typeface="Courier New" panose="02070309020205020404" pitchFamily="49" charset="0"/>
                <a:cs typeface="Courier New" panose="02070309020205020404" pitchFamily="49" charset="0"/>
              </a:rPr>
              <a:t>hal_entry</a:t>
            </a:r>
            <a:r>
              <a:rPr lang="en-US" b="1" dirty="0">
                <a:latin typeface="Courier New" panose="02070309020205020404" pitchFamily="49" charset="0"/>
                <a:cs typeface="Courier New" panose="02070309020205020404" pitchFamily="49" charset="0"/>
              </a:rPr>
              <a:t> </a:t>
            </a:r>
            <a:r>
              <a:rPr lang="en-US" dirty="0"/>
              <a:t>is executed after initialization; </a:t>
            </a:r>
            <a:br>
              <a:rPr lang="en-US" dirty="0"/>
            </a:br>
            <a:r>
              <a:rPr lang="en-US" dirty="0"/>
              <a:t>                     	it calls </a:t>
            </a:r>
            <a:r>
              <a:rPr lang="en-US" b="1" dirty="0" err="1">
                <a:latin typeface="Courier New" panose="02070309020205020404" pitchFamily="49" charset="0"/>
                <a:cs typeface="Courier New" panose="02070309020205020404" pitchFamily="49" charset="0"/>
              </a:rPr>
              <a:t>EightBitHistogram</a:t>
            </a:r>
            <a:r>
              <a:rPr lang="en-US" b="1" dirty="0">
                <a:latin typeface="Courier New" panose="02070309020205020404" pitchFamily="49" charset="0"/>
                <a:cs typeface="Courier New" panose="02070309020205020404" pitchFamily="49" charset="0"/>
              </a:rPr>
              <a:t> </a:t>
            </a:r>
            <a:r>
              <a:rPr lang="en-US" dirty="0"/>
              <a:t/>
            </a:r>
            <a:br>
              <a:rPr lang="en-US" dirty="0"/>
            </a:br>
            <a:r>
              <a:rPr lang="en-US" dirty="0"/>
              <a:t>                     	then presents the results on the virtual console.</a:t>
            </a:r>
          </a:p>
          <a:p>
            <a:pPr lvl="1">
              <a:lnSpc>
                <a:spcPct val="150000"/>
              </a:lnSpc>
              <a:spcAft>
                <a:spcPts val="600"/>
              </a:spcAft>
            </a:pPr>
            <a:r>
              <a:rPr lang="en-US" dirty="0"/>
              <a:t>histogram.asm	this is the assembly source file where</a:t>
            </a:r>
            <a:br>
              <a:rPr lang="en-US" dirty="0"/>
            </a:br>
            <a:r>
              <a:rPr lang="en-US" dirty="0"/>
              <a:t>		</a:t>
            </a:r>
            <a:r>
              <a:rPr lang="en-US" b="1" dirty="0" err="1">
                <a:latin typeface="Courier New" panose="02070309020205020404" pitchFamily="49" charset="0"/>
                <a:cs typeface="Courier New" panose="02070309020205020404" pitchFamily="49" charset="0"/>
              </a:rPr>
              <a:t>EightBitHistogram</a:t>
            </a:r>
            <a:r>
              <a:rPr lang="en-US" dirty="0"/>
              <a:t> is defined.</a:t>
            </a:r>
          </a:p>
          <a:p>
            <a:pPr lvl="1">
              <a:lnSpc>
                <a:spcPct val="150000"/>
              </a:lnSpc>
              <a:spcAft>
                <a:spcPts val="600"/>
              </a:spcAft>
            </a:pPr>
            <a:r>
              <a:rPr lang="en-US" dirty="0" err="1"/>
              <a:t>images.c</a:t>
            </a:r>
            <a:r>
              <a:rPr lang="en-US" dirty="0"/>
              <a:t>	holds the matrices with the test images.</a:t>
            </a:r>
          </a:p>
          <a:p>
            <a:pPr>
              <a:lnSpc>
                <a:spcPct val="150000"/>
              </a:lnSpc>
              <a:spcAft>
                <a:spcPts val="600"/>
              </a:spcAft>
            </a:pPr>
            <a:endParaRPr lang="en-US" dirty="0"/>
          </a:p>
        </p:txBody>
      </p:sp>
      <p:pic>
        <p:nvPicPr>
          <p:cNvPr id="5" name="Picture 4">
            <a:extLst>
              <a:ext uri="{FF2B5EF4-FFF2-40B4-BE49-F238E27FC236}">
                <a16:creationId xmlns="" xmlns:a16="http://schemas.microsoft.com/office/drawing/2014/main" id="{C968CFF7-451D-42A5-8AE5-E6B2D5910F7B}"/>
              </a:ext>
            </a:extLst>
          </p:cNvPr>
          <p:cNvPicPr>
            <a:picLocks noChangeAspect="1"/>
          </p:cNvPicPr>
          <p:nvPr/>
        </p:nvPicPr>
        <p:blipFill>
          <a:blip r:embed="rId3"/>
          <a:stretch>
            <a:fillRect/>
          </a:stretch>
        </p:blipFill>
        <p:spPr>
          <a:xfrm>
            <a:off x="8546792" y="914087"/>
            <a:ext cx="3021790" cy="5029826"/>
          </a:xfrm>
          <a:prstGeom prst="rect">
            <a:avLst/>
          </a:prstGeom>
        </p:spPr>
      </p:pic>
      <p:sp>
        <p:nvSpPr>
          <p:cNvPr id="6" name="TextBox 5">
            <a:extLst>
              <a:ext uri="{FF2B5EF4-FFF2-40B4-BE49-F238E27FC236}">
                <a16:creationId xmlns="" xmlns:a16="http://schemas.microsoft.com/office/drawing/2014/main" id="{D8527FBE-DC1F-4C7D-9799-C809CFB15B49}"/>
              </a:ext>
            </a:extLst>
          </p:cNvPr>
          <p:cNvSpPr txBox="1"/>
          <p:nvPr/>
        </p:nvSpPr>
        <p:spPr>
          <a:xfrm>
            <a:off x="438137" y="6031170"/>
            <a:ext cx="6366871" cy="307777"/>
          </a:xfrm>
          <a:prstGeom prst="rect">
            <a:avLst/>
          </a:prstGeom>
          <a:noFill/>
        </p:spPr>
        <p:txBody>
          <a:bodyPr wrap="none" rtlCol="0">
            <a:spAutoFit/>
          </a:bodyPr>
          <a:lstStyle/>
          <a:p>
            <a:r>
              <a:rPr lang="en-US" sz="1400" dirty="0">
                <a:solidFill>
                  <a:srgbClr val="FF0000"/>
                </a:solidFill>
              </a:rPr>
              <a:t>Tips on how to use the Renesas Virtual Console are in slide: </a:t>
            </a:r>
            <a:r>
              <a:rPr lang="en-US" sz="1400" dirty="0">
                <a:hlinkClick r:id="rId4" action="ppaction://hlinksldjump"/>
              </a:rPr>
              <a:t>LAB 5 - Activity 3</a:t>
            </a:r>
            <a:endParaRPr lang="pt-BR" sz="1400" dirty="0"/>
          </a:p>
        </p:txBody>
      </p:sp>
    </p:spTree>
    <p:extLst>
      <p:ext uri="{BB962C8B-B14F-4D97-AF65-F5344CB8AC3E}">
        <p14:creationId xmlns:p14="http://schemas.microsoft.com/office/powerpoint/2010/main" val="3100628567"/>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Lab3 – Activity 6</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3107720" cy="1241878"/>
          </a:xfrm>
        </p:spPr>
        <p:txBody>
          <a:bodyPr/>
          <a:lstStyle/>
          <a:p>
            <a:pPr>
              <a:lnSpc>
                <a:spcPct val="150000"/>
              </a:lnSpc>
            </a:pPr>
            <a:r>
              <a:rPr lang="en-US" b="1" dirty="0"/>
              <a:t>Activity 6 – Implementation</a:t>
            </a:r>
          </a:p>
          <a:p>
            <a:pPr>
              <a:lnSpc>
                <a:spcPct val="150000"/>
              </a:lnSpc>
              <a:spcAft>
                <a:spcPts val="600"/>
              </a:spcAft>
            </a:pPr>
            <a:r>
              <a:rPr lang="en-US" dirty="0"/>
              <a:t>The assembly source file requires assembler directives at the start, as shown here.</a:t>
            </a:r>
          </a:p>
          <a:p>
            <a:pPr>
              <a:lnSpc>
                <a:spcPct val="150000"/>
              </a:lnSpc>
              <a:spcAft>
                <a:spcPts val="600"/>
              </a:spcAft>
            </a:pPr>
            <a:endParaRPr lang="en-US" dirty="0"/>
          </a:p>
        </p:txBody>
      </p:sp>
      <p:pic>
        <p:nvPicPr>
          <p:cNvPr id="7" name="Picture 6">
            <a:extLst>
              <a:ext uri="{FF2B5EF4-FFF2-40B4-BE49-F238E27FC236}">
                <a16:creationId xmlns="" xmlns:a16="http://schemas.microsoft.com/office/drawing/2014/main" id="{18B3CC16-C390-4983-A8A0-9909DA5BEE2C}"/>
              </a:ext>
            </a:extLst>
          </p:cNvPr>
          <p:cNvPicPr>
            <a:picLocks noChangeAspect="1"/>
          </p:cNvPicPr>
          <p:nvPr/>
        </p:nvPicPr>
        <p:blipFill>
          <a:blip r:embed="rId3"/>
          <a:stretch>
            <a:fillRect/>
          </a:stretch>
        </p:blipFill>
        <p:spPr>
          <a:xfrm>
            <a:off x="3575720" y="2045930"/>
            <a:ext cx="8229713" cy="4171000"/>
          </a:xfrm>
          <a:prstGeom prst="rect">
            <a:avLst/>
          </a:prstGeom>
        </p:spPr>
      </p:pic>
    </p:spTree>
    <p:extLst>
      <p:ext uri="{BB962C8B-B14F-4D97-AF65-F5344CB8AC3E}">
        <p14:creationId xmlns:p14="http://schemas.microsoft.com/office/powerpoint/2010/main" val="1327453555"/>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Lab3 – Activity 7</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6276072" cy="4273478"/>
          </a:xfrm>
        </p:spPr>
        <p:txBody>
          <a:bodyPr/>
          <a:lstStyle/>
          <a:p>
            <a:pPr>
              <a:lnSpc>
                <a:spcPct val="150000"/>
              </a:lnSpc>
            </a:pPr>
            <a:r>
              <a:rPr lang="en-US" b="1" dirty="0"/>
              <a:t>Activity 7 – Test Cases</a:t>
            </a:r>
          </a:p>
          <a:p>
            <a:pPr>
              <a:lnSpc>
                <a:spcPct val="150000"/>
              </a:lnSpc>
              <a:spcAft>
                <a:spcPts val="600"/>
              </a:spcAft>
            </a:pPr>
            <a:r>
              <a:rPr lang="en-US" dirty="0"/>
              <a:t>Two test cases are provided. The first is matrix image0 that has only 3 lines and 4 columns. Such a small test case is important to debug the implementation on a step-by-step execution.</a:t>
            </a:r>
          </a:p>
          <a:p>
            <a:pPr>
              <a:lnSpc>
                <a:spcPct val="150000"/>
              </a:lnSpc>
              <a:spcAft>
                <a:spcPts val="600"/>
              </a:spcAft>
            </a:pPr>
            <a:r>
              <a:rPr lang="en-US" dirty="0"/>
              <a:t>Shown here is the contents of image0 and the corresponding histogram.</a:t>
            </a:r>
          </a:p>
          <a:p>
            <a:pPr>
              <a:lnSpc>
                <a:spcPct val="150000"/>
              </a:lnSpc>
              <a:spcAft>
                <a:spcPts val="600"/>
              </a:spcAft>
            </a:pPr>
            <a:endParaRPr lang="en-US" dirty="0"/>
          </a:p>
        </p:txBody>
      </p:sp>
      <p:sp>
        <p:nvSpPr>
          <p:cNvPr id="5" name="TextBox 4">
            <a:extLst>
              <a:ext uri="{FF2B5EF4-FFF2-40B4-BE49-F238E27FC236}">
                <a16:creationId xmlns="" xmlns:a16="http://schemas.microsoft.com/office/drawing/2014/main" id="{EC3665C7-D98B-4080-9BDE-DC23813BD15F}"/>
              </a:ext>
            </a:extLst>
          </p:cNvPr>
          <p:cNvSpPr txBox="1"/>
          <p:nvPr/>
        </p:nvSpPr>
        <p:spPr>
          <a:xfrm>
            <a:off x="7464152" y="2285536"/>
            <a:ext cx="4588115" cy="1600438"/>
          </a:xfrm>
          <a:prstGeom prst="rect">
            <a:avLst/>
          </a:prstGeom>
          <a:noFill/>
          <a:ln w="12700">
            <a:solidFill>
              <a:schemeClr val="accent1">
                <a:shade val="50000"/>
              </a:schemeClr>
            </a:solidFill>
          </a:ln>
        </p:spPr>
        <p:txBody>
          <a:bodyPr wrap="none" rtlCol="0">
            <a:spAutoFit/>
          </a:bodyPr>
          <a:lstStyle/>
          <a:p>
            <a:r>
              <a:rPr lang="pt-BR" sz="1400" b="1" dirty="0">
                <a:solidFill>
                  <a:srgbClr val="7F0055"/>
                </a:solidFill>
                <a:latin typeface="Courier New" panose="02070309020205020404" pitchFamily="49" charset="0"/>
              </a:rPr>
              <a:t>#define</a:t>
            </a:r>
            <a:r>
              <a:rPr lang="pt-BR" sz="1400" b="1" dirty="0">
                <a:solidFill>
                  <a:srgbClr val="000000"/>
                </a:solidFill>
                <a:latin typeface="Courier New" panose="02070309020205020404" pitchFamily="49" charset="0"/>
              </a:rPr>
              <a:t> </a:t>
            </a:r>
            <a:r>
              <a:rPr lang="pt-BR" sz="1400" b="1" dirty="0" err="1">
                <a:solidFill>
                  <a:srgbClr val="000000"/>
                </a:solidFill>
                <a:latin typeface="Courier New" panose="02070309020205020404" pitchFamily="49" charset="0"/>
              </a:rPr>
              <a:t>WIDTH0</a:t>
            </a:r>
            <a:r>
              <a:rPr lang="pt-BR" sz="1400" b="1" dirty="0">
                <a:solidFill>
                  <a:srgbClr val="000000"/>
                </a:solidFill>
                <a:latin typeface="Courier New" panose="02070309020205020404" pitchFamily="49" charset="0"/>
              </a:rPr>
              <a:t>  4</a:t>
            </a:r>
          </a:p>
          <a:p>
            <a:r>
              <a:rPr lang="pt-BR" sz="1400" b="1" dirty="0">
                <a:solidFill>
                  <a:srgbClr val="7F0055"/>
                </a:solidFill>
                <a:latin typeface="Courier New" panose="02070309020205020404" pitchFamily="49" charset="0"/>
              </a:rPr>
              <a:t>#define</a:t>
            </a:r>
            <a:r>
              <a:rPr lang="pt-BR" sz="1400" b="1" dirty="0">
                <a:solidFill>
                  <a:srgbClr val="000000"/>
                </a:solidFill>
                <a:latin typeface="Courier New" panose="02070309020205020404" pitchFamily="49" charset="0"/>
              </a:rPr>
              <a:t> </a:t>
            </a:r>
            <a:r>
              <a:rPr lang="pt-BR" sz="1400" b="1" dirty="0" err="1">
                <a:solidFill>
                  <a:srgbClr val="000000"/>
                </a:solidFill>
                <a:latin typeface="Courier New" panose="02070309020205020404" pitchFamily="49" charset="0"/>
              </a:rPr>
              <a:t>HEIGTH0</a:t>
            </a:r>
            <a:r>
              <a:rPr lang="pt-BR" sz="1400" b="1" dirty="0">
                <a:solidFill>
                  <a:srgbClr val="000000"/>
                </a:solidFill>
                <a:latin typeface="Courier New" panose="02070309020205020404" pitchFamily="49" charset="0"/>
              </a:rPr>
              <a:t> 3 </a:t>
            </a:r>
            <a:br>
              <a:rPr lang="pt-BR" sz="1400" b="1" dirty="0">
                <a:solidFill>
                  <a:srgbClr val="000000"/>
                </a:solidFill>
                <a:latin typeface="Courier New" panose="02070309020205020404" pitchFamily="49" charset="0"/>
              </a:rPr>
            </a:br>
            <a:r>
              <a:rPr lang="de-DE" sz="1400" b="1" dirty="0">
                <a:solidFill>
                  <a:srgbClr val="7F0055"/>
                </a:solidFill>
                <a:latin typeface="Courier New" panose="02070309020205020404" pitchFamily="49" charset="0"/>
              </a:rPr>
              <a:t>const</a:t>
            </a:r>
            <a:r>
              <a:rPr lang="de-DE" sz="1400" b="1" dirty="0">
                <a:solidFill>
                  <a:srgbClr val="000000"/>
                </a:solidFill>
                <a:latin typeface="Courier New" panose="02070309020205020404" pitchFamily="49" charset="0"/>
              </a:rPr>
              <a:t> </a:t>
            </a:r>
            <a:r>
              <a:rPr lang="de-DE" sz="1400" b="1" dirty="0">
                <a:solidFill>
                  <a:srgbClr val="005032"/>
                </a:solidFill>
                <a:latin typeface="Courier New" panose="02070309020205020404" pitchFamily="49" charset="0"/>
              </a:rPr>
              <a:t>uint8_t</a:t>
            </a:r>
            <a:r>
              <a:rPr lang="de-DE" sz="1400" b="1" dirty="0">
                <a:solidFill>
                  <a:srgbClr val="000000"/>
                </a:solidFill>
                <a:latin typeface="Courier New" panose="02070309020205020404" pitchFamily="49" charset="0"/>
              </a:rPr>
              <a:t> image0[HEIGTH0][WIDTH0] = {</a:t>
            </a:r>
          </a:p>
          <a:p>
            <a:r>
              <a:rPr lang="pt-BR" sz="1400" dirty="0">
                <a:solidFill>
                  <a:srgbClr val="000000"/>
                </a:solidFill>
                <a:latin typeface="Courier New" panose="02070309020205020404" pitchFamily="49" charset="0"/>
              </a:rPr>
              <a:t>    { 20,  16, 16, 18}, </a:t>
            </a:r>
            <a:br>
              <a:rPr lang="pt-BR" sz="1400" dirty="0">
                <a:solidFill>
                  <a:srgbClr val="000000"/>
                </a:solidFill>
                <a:latin typeface="Courier New" panose="02070309020205020404" pitchFamily="49" charset="0"/>
              </a:rPr>
            </a:br>
            <a:r>
              <a:rPr lang="pt-BR" sz="1400" dirty="0">
                <a:solidFill>
                  <a:srgbClr val="000000"/>
                </a:solidFill>
                <a:latin typeface="Courier New" panose="02070309020205020404" pitchFamily="49" charset="0"/>
              </a:rPr>
              <a:t>    {255, 255,  0,  0}, </a:t>
            </a:r>
            <a:br>
              <a:rPr lang="pt-BR" sz="1400" dirty="0">
                <a:solidFill>
                  <a:srgbClr val="000000"/>
                </a:solidFill>
                <a:latin typeface="Courier New" panose="02070309020205020404" pitchFamily="49" charset="0"/>
              </a:rPr>
            </a:br>
            <a:r>
              <a:rPr lang="pt-BR" sz="1400" dirty="0">
                <a:solidFill>
                  <a:srgbClr val="000000"/>
                </a:solidFill>
                <a:latin typeface="Courier New" panose="02070309020205020404" pitchFamily="49" charset="0"/>
              </a:rPr>
              <a:t>    { 32,  32, 32, 32}</a:t>
            </a:r>
          </a:p>
          <a:p>
            <a:r>
              <a:rPr lang="pt-BR" sz="1400" dirty="0">
                <a:solidFill>
                  <a:srgbClr val="000000"/>
                </a:solidFill>
                <a:latin typeface="Courier New" panose="02070309020205020404" pitchFamily="49" charset="0"/>
              </a:rPr>
              <a:t>};</a:t>
            </a:r>
            <a:endParaRPr lang="pt-BR" sz="1400" dirty="0"/>
          </a:p>
        </p:txBody>
      </p:sp>
      <p:pic>
        <p:nvPicPr>
          <p:cNvPr id="6" name="Picture 5">
            <a:extLst>
              <a:ext uri="{FF2B5EF4-FFF2-40B4-BE49-F238E27FC236}">
                <a16:creationId xmlns="" xmlns:a16="http://schemas.microsoft.com/office/drawing/2014/main" id="{BCE67A59-6A0B-4F89-96A6-91509319F803}"/>
              </a:ext>
            </a:extLst>
          </p:cNvPr>
          <p:cNvPicPr>
            <a:picLocks noChangeAspect="1"/>
          </p:cNvPicPr>
          <p:nvPr/>
        </p:nvPicPr>
        <p:blipFill rotWithShape="1">
          <a:blip r:embed="rId3"/>
          <a:srcRect b="6929"/>
          <a:stretch/>
        </p:blipFill>
        <p:spPr>
          <a:xfrm>
            <a:off x="318079" y="4277995"/>
            <a:ext cx="11559018" cy="2031325"/>
          </a:xfrm>
          <a:prstGeom prst="rect">
            <a:avLst/>
          </a:prstGeom>
        </p:spPr>
      </p:pic>
    </p:spTree>
    <p:extLst>
      <p:ext uri="{BB962C8B-B14F-4D97-AF65-F5344CB8AC3E}">
        <p14:creationId xmlns:p14="http://schemas.microsoft.com/office/powerpoint/2010/main" val="1787157408"/>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Lab3 – Activity 7</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6276072" cy="2057486"/>
          </a:xfrm>
        </p:spPr>
        <p:txBody>
          <a:bodyPr/>
          <a:lstStyle/>
          <a:p>
            <a:pPr>
              <a:lnSpc>
                <a:spcPct val="150000"/>
              </a:lnSpc>
            </a:pPr>
            <a:r>
              <a:rPr lang="en-US" b="1" dirty="0"/>
              <a:t>Activity 7 – Test Cases</a:t>
            </a:r>
          </a:p>
          <a:p>
            <a:pPr>
              <a:lnSpc>
                <a:spcPct val="150000"/>
              </a:lnSpc>
              <a:spcAft>
                <a:spcPts val="600"/>
              </a:spcAft>
            </a:pPr>
            <a:r>
              <a:rPr lang="en-US" dirty="0"/>
              <a:t>The second test case is the test image presented here. Its pixels are encoded in the matrix image1. Its size is 160 x 120 pixels.</a:t>
            </a:r>
          </a:p>
          <a:p>
            <a:pPr>
              <a:lnSpc>
                <a:spcPct val="150000"/>
              </a:lnSpc>
              <a:spcAft>
                <a:spcPts val="600"/>
              </a:spcAft>
            </a:pPr>
            <a:r>
              <a:rPr lang="en-US" dirty="0"/>
              <a:t>The corresponding histogram is presented below:</a:t>
            </a:r>
          </a:p>
          <a:p>
            <a:pPr>
              <a:lnSpc>
                <a:spcPct val="150000"/>
              </a:lnSpc>
              <a:spcAft>
                <a:spcPts val="600"/>
              </a:spcAft>
            </a:pPr>
            <a:endParaRPr lang="en-US" dirty="0"/>
          </a:p>
        </p:txBody>
      </p:sp>
      <p:pic>
        <p:nvPicPr>
          <p:cNvPr id="7" name="Picture 6">
            <a:extLst>
              <a:ext uri="{FF2B5EF4-FFF2-40B4-BE49-F238E27FC236}">
                <a16:creationId xmlns="" xmlns:a16="http://schemas.microsoft.com/office/drawing/2014/main" id="{7402D272-F7F9-48EF-81F0-9B75AC299C12}"/>
              </a:ext>
            </a:extLst>
          </p:cNvPr>
          <p:cNvPicPr>
            <a:picLocks noChangeAspect="1"/>
          </p:cNvPicPr>
          <p:nvPr/>
        </p:nvPicPr>
        <p:blipFill>
          <a:blip r:embed="rId3"/>
          <a:stretch>
            <a:fillRect/>
          </a:stretch>
        </p:blipFill>
        <p:spPr>
          <a:xfrm>
            <a:off x="191344" y="3537012"/>
            <a:ext cx="11662659" cy="2755631"/>
          </a:xfrm>
          <a:prstGeom prst="rect">
            <a:avLst/>
          </a:prstGeom>
        </p:spPr>
      </p:pic>
      <p:pic>
        <p:nvPicPr>
          <p:cNvPr id="8" name="Picture 7">
            <a:extLst>
              <a:ext uri="{FF2B5EF4-FFF2-40B4-BE49-F238E27FC236}">
                <a16:creationId xmlns="" xmlns:a16="http://schemas.microsoft.com/office/drawing/2014/main" id="{BF271C1C-8F2D-4DBE-AF03-3273709719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248" y="476672"/>
            <a:ext cx="3393878" cy="2545409"/>
          </a:xfrm>
          <a:prstGeom prst="rect">
            <a:avLst/>
          </a:prstGeom>
        </p:spPr>
      </p:pic>
    </p:spTree>
    <p:extLst>
      <p:ext uri="{BB962C8B-B14F-4D97-AF65-F5344CB8AC3E}">
        <p14:creationId xmlns:p14="http://schemas.microsoft.com/office/powerpoint/2010/main" val="2456720507"/>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Lab4 – timer device driver</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1164934"/>
          </a:xfrm>
        </p:spPr>
        <p:txBody>
          <a:bodyPr/>
          <a:lstStyle/>
          <a:p>
            <a:pPr>
              <a:lnSpc>
                <a:spcPct val="150000"/>
              </a:lnSpc>
            </a:pPr>
            <a:r>
              <a:rPr lang="en-US" b="1" dirty="0"/>
              <a:t>Objectives:</a:t>
            </a:r>
          </a:p>
          <a:p>
            <a:pPr>
              <a:lnSpc>
                <a:spcPct val="150000"/>
              </a:lnSpc>
            </a:pPr>
            <a:r>
              <a:rPr lang="en-US" dirty="0"/>
              <a:t>Use a GPT (General PWM Timer) to generate a 100 Hz rectangular waveform with a 25% duty cycle. The SSP components for the GPT are NOT to be used. Here, the student is to exercise the direct interaction with the GPT hardware.</a:t>
            </a:r>
          </a:p>
        </p:txBody>
      </p:sp>
    </p:spTree>
    <p:extLst>
      <p:ext uri="{BB962C8B-B14F-4D97-AF65-F5344CB8AC3E}">
        <p14:creationId xmlns:p14="http://schemas.microsoft.com/office/powerpoint/2010/main" val="9478835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comparing </a:t>
            </a:r>
            <a:r>
              <a:rPr lang="en-US" dirty="0" err="1"/>
              <a:t>risc</a:t>
            </a:r>
            <a:r>
              <a:rPr lang="en-US" dirty="0"/>
              <a:t> x </a:t>
            </a:r>
            <a:r>
              <a:rPr lang="en-US" dirty="0" err="1"/>
              <a:t>cisc</a:t>
            </a:r>
            <a:endParaRPr kumimoji="1" lang="en-US" dirty="0"/>
          </a:p>
        </p:txBody>
      </p:sp>
      <p:sp>
        <p:nvSpPr>
          <p:cNvPr id="4" name="コンテンツ プレースホルダー 3"/>
          <p:cNvSpPr>
            <a:spLocks noGrp="1"/>
          </p:cNvSpPr>
          <p:nvPr>
            <p:ph idx="1"/>
          </p:nvPr>
        </p:nvSpPr>
        <p:spPr>
          <a:xfrm>
            <a:off x="468000" y="1424991"/>
            <a:ext cx="11244574" cy="1684051"/>
          </a:xfrm>
        </p:spPr>
        <p:txBody>
          <a:bodyPr/>
          <a:lstStyle/>
          <a:p>
            <a:pPr>
              <a:lnSpc>
                <a:spcPct val="150000"/>
              </a:lnSpc>
            </a:pPr>
            <a:r>
              <a:rPr lang="en-US" dirty="0"/>
              <a:t>When the same source program is compiled to a RISC processor and to a CISC processor:</a:t>
            </a:r>
          </a:p>
          <a:p>
            <a:pPr lvl="1">
              <a:lnSpc>
                <a:spcPct val="150000"/>
              </a:lnSpc>
            </a:pPr>
            <a:r>
              <a:rPr lang="en-US" dirty="0"/>
              <a:t>The number of machine instructions of the compiled program is typically larger on the RISC</a:t>
            </a:r>
          </a:p>
          <a:p>
            <a:pPr lvl="1">
              <a:lnSpc>
                <a:spcPct val="150000"/>
              </a:lnSpc>
            </a:pPr>
            <a:r>
              <a:rPr lang="en-US" dirty="0"/>
              <a:t>The size of the compiled program (measured in bytes) is typically larger on the RISC</a:t>
            </a:r>
          </a:p>
          <a:p>
            <a:pPr lvl="1"/>
            <a:r>
              <a:rPr lang="en-US" dirty="0"/>
              <a:t>The performance (inverse of the time to execute the program) is typically better on the RISC</a:t>
            </a:r>
          </a:p>
        </p:txBody>
      </p:sp>
    </p:spTree>
    <p:extLst>
      <p:ext uri="{BB962C8B-B14F-4D97-AF65-F5344CB8AC3E}">
        <p14:creationId xmlns:p14="http://schemas.microsoft.com/office/powerpoint/2010/main" val="2528706704"/>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Lab4 – timer device driver</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2211375"/>
          </a:xfrm>
        </p:spPr>
        <p:txBody>
          <a:bodyPr/>
          <a:lstStyle/>
          <a:p>
            <a:pPr>
              <a:lnSpc>
                <a:spcPct val="150000"/>
              </a:lnSpc>
            </a:pPr>
            <a:r>
              <a:rPr lang="en-US" b="1" dirty="0"/>
              <a:t>Learning Objectives:</a:t>
            </a:r>
          </a:p>
          <a:p>
            <a:pPr lvl="1">
              <a:lnSpc>
                <a:spcPct val="150000"/>
              </a:lnSpc>
            </a:pPr>
            <a:r>
              <a:rPr lang="en-US" dirty="0"/>
              <a:t>Study a hardware peripheral with the objective to develop its device driver</a:t>
            </a:r>
          </a:p>
          <a:p>
            <a:pPr lvl="1">
              <a:lnSpc>
                <a:spcPct val="150000"/>
              </a:lnSpc>
            </a:pPr>
            <a:r>
              <a:rPr lang="en-US" dirty="0"/>
              <a:t>Identify the relevant registers of a peripheral for a given application</a:t>
            </a:r>
          </a:p>
          <a:p>
            <a:pPr lvl="1">
              <a:lnSpc>
                <a:spcPct val="150000"/>
              </a:lnSpc>
            </a:pPr>
            <a:r>
              <a:rPr lang="en-US" dirty="0"/>
              <a:t>Design an algorithm of a device driver</a:t>
            </a:r>
          </a:p>
          <a:p>
            <a:pPr lvl="1">
              <a:lnSpc>
                <a:spcPct val="150000"/>
              </a:lnSpc>
            </a:pPr>
            <a:r>
              <a:rPr lang="en-US" dirty="0"/>
              <a:t>Evaluate alternatives of means to interact with the registers of hardware peripheral</a:t>
            </a:r>
          </a:p>
        </p:txBody>
      </p:sp>
    </p:spTree>
    <p:extLst>
      <p:ext uri="{BB962C8B-B14F-4D97-AF65-F5344CB8AC3E}">
        <p14:creationId xmlns:p14="http://schemas.microsoft.com/office/powerpoint/2010/main" val="398479618"/>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Lab4 – timer device driver</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2211375"/>
          </a:xfrm>
        </p:spPr>
        <p:txBody>
          <a:bodyPr/>
          <a:lstStyle/>
          <a:p>
            <a:pPr>
              <a:lnSpc>
                <a:spcPct val="150000"/>
              </a:lnSpc>
            </a:pPr>
            <a:r>
              <a:rPr lang="en-US" b="1" dirty="0"/>
              <a:t>Activities:</a:t>
            </a:r>
          </a:p>
          <a:p>
            <a:pPr marL="342900" lvl="1" indent="-342900">
              <a:lnSpc>
                <a:spcPct val="150000"/>
              </a:lnSpc>
              <a:buFont typeface="+mj-lt"/>
              <a:buAutoNum type="arabicPeriod"/>
            </a:pPr>
            <a:r>
              <a:rPr lang="en-US" dirty="0"/>
              <a:t>Study the GPT (General PWM Timer of the S7G2 MCU)</a:t>
            </a:r>
          </a:p>
          <a:p>
            <a:pPr marL="342900" lvl="1" indent="-342900">
              <a:lnSpc>
                <a:spcPct val="150000"/>
              </a:lnSpc>
              <a:buFont typeface="+mj-lt"/>
              <a:buAutoNum type="arabicPeriod"/>
            </a:pPr>
            <a:r>
              <a:rPr lang="en-US" dirty="0"/>
              <a:t>Determine the sequence that the GPT registers must be programmed and the respective values</a:t>
            </a:r>
          </a:p>
          <a:p>
            <a:pPr marL="342900" lvl="1" indent="-342900">
              <a:lnSpc>
                <a:spcPct val="150000"/>
              </a:lnSpc>
              <a:buFont typeface="+mj-lt"/>
              <a:buAutoNum type="arabicPeriod"/>
            </a:pPr>
            <a:r>
              <a:rPr lang="en-US" dirty="0"/>
              <a:t>Design an algorithm to achieve the purpose</a:t>
            </a:r>
          </a:p>
          <a:p>
            <a:pPr marL="342900" lvl="1" indent="-342900">
              <a:lnSpc>
                <a:spcPct val="150000"/>
              </a:lnSpc>
              <a:buFont typeface="+mj-lt"/>
              <a:buAutoNum type="arabicPeriod"/>
            </a:pPr>
            <a:r>
              <a:rPr lang="en-US" dirty="0"/>
              <a:t>Implement and test </a:t>
            </a:r>
          </a:p>
        </p:txBody>
      </p:sp>
      <p:sp>
        <p:nvSpPr>
          <p:cNvPr id="4" name="TextBox 3">
            <a:extLst>
              <a:ext uri="{FF2B5EF4-FFF2-40B4-BE49-F238E27FC236}">
                <a16:creationId xmlns="" xmlns:a16="http://schemas.microsoft.com/office/drawing/2014/main" id="{01F6D31C-7D9F-46A5-962F-635DE4ACF7C1}"/>
              </a:ext>
            </a:extLst>
          </p:cNvPr>
          <p:cNvSpPr txBox="1"/>
          <p:nvPr/>
        </p:nvSpPr>
        <p:spPr>
          <a:xfrm>
            <a:off x="6499592" y="4612482"/>
            <a:ext cx="5069016" cy="1600438"/>
          </a:xfrm>
          <a:prstGeom prst="rect">
            <a:avLst/>
          </a:prstGeom>
          <a:noFill/>
        </p:spPr>
        <p:txBody>
          <a:bodyPr wrap="none" rtlCol="0">
            <a:spAutoFit/>
          </a:bodyPr>
          <a:lstStyle/>
          <a:p>
            <a:r>
              <a:rPr lang="en-US" sz="1400" dirty="0"/>
              <a:t>further reading for this Lab: </a:t>
            </a:r>
          </a:p>
          <a:p>
            <a:endParaRPr lang="en-US" sz="1400" dirty="0"/>
          </a:p>
          <a:p>
            <a:r>
              <a:rPr lang="en-US" sz="1400" b="1" dirty="0"/>
              <a:t>Renesas Synergy Software Package </a:t>
            </a:r>
            <a:r>
              <a:rPr lang="en-US" sz="1400" b="1" dirty="0" err="1"/>
              <a:t>v1.7.5</a:t>
            </a:r>
            <a:r>
              <a:rPr lang="en-US" sz="1400" b="1" dirty="0"/>
              <a:t> User’s Manual</a:t>
            </a:r>
            <a:r>
              <a:rPr lang="en-US" sz="1400" dirty="0"/>
              <a:t/>
            </a:r>
            <a:br>
              <a:rPr lang="en-US" sz="1400" dirty="0"/>
            </a:br>
            <a:r>
              <a:rPr lang="pt-BR" sz="1400" dirty="0" err="1">
                <a:hlinkClick r:id="rId3"/>
              </a:rPr>
              <a:t>r11um0140eu0106-synergy-ssp-v175</a:t>
            </a:r>
            <a:r>
              <a:rPr lang="pt-BR" sz="1400" dirty="0"/>
              <a:t/>
            </a:r>
            <a:br>
              <a:rPr lang="pt-BR" sz="1400" dirty="0"/>
            </a:br>
            <a:r>
              <a:rPr lang="en-US" sz="1400" dirty="0"/>
              <a:t/>
            </a:r>
            <a:br>
              <a:rPr lang="en-US" sz="1400" dirty="0"/>
            </a:br>
            <a:r>
              <a:rPr lang="pt-BR" sz="1400" b="1" dirty="0" err="1"/>
              <a:t>GPT</a:t>
            </a:r>
            <a:r>
              <a:rPr lang="pt-BR" sz="1400" b="1" dirty="0"/>
              <a:t> HAL Module </a:t>
            </a:r>
            <a:r>
              <a:rPr lang="pt-BR" sz="1400" b="1" dirty="0" err="1"/>
              <a:t>Guide</a:t>
            </a:r>
            <a:r>
              <a:rPr lang="pt-BR" sz="1400" dirty="0"/>
              <a:t/>
            </a:r>
            <a:br>
              <a:rPr lang="pt-BR" sz="1400" dirty="0"/>
            </a:br>
            <a:r>
              <a:rPr lang="pt-BR" sz="1400" dirty="0" err="1">
                <a:hlinkClick r:id="rId4"/>
              </a:rPr>
              <a:t>r11an0091eu0101-synergy-gpt-hal-mod-guide.pdf</a:t>
            </a:r>
            <a:endParaRPr lang="pt-BR" sz="1400" dirty="0"/>
          </a:p>
        </p:txBody>
      </p:sp>
    </p:spTree>
    <p:extLst>
      <p:ext uri="{BB962C8B-B14F-4D97-AF65-F5344CB8AC3E}">
        <p14:creationId xmlns:p14="http://schemas.microsoft.com/office/powerpoint/2010/main" val="3990469781"/>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Lab4 – Activity 1</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3539768" cy="2108782"/>
          </a:xfrm>
        </p:spPr>
        <p:txBody>
          <a:bodyPr/>
          <a:lstStyle/>
          <a:p>
            <a:pPr>
              <a:lnSpc>
                <a:spcPct val="150000"/>
              </a:lnSpc>
            </a:pPr>
            <a:r>
              <a:rPr lang="en-US" b="1" dirty="0"/>
              <a:t>Activities:</a:t>
            </a:r>
          </a:p>
          <a:p>
            <a:pPr lvl="1">
              <a:lnSpc>
                <a:spcPct val="150000"/>
              </a:lnSpc>
            </a:pPr>
            <a:r>
              <a:rPr lang="en-US" dirty="0"/>
              <a:t>S7G2 microcontroller’s block diagram with indication of blocks of interest.</a:t>
            </a:r>
          </a:p>
          <a:p>
            <a:pPr lvl="1">
              <a:lnSpc>
                <a:spcPct val="150000"/>
              </a:lnSpc>
            </a:pPr>
            <a:endParaRPr lang="en-US" dirty="0"/>
          </a:p>
          <a:p>
            <a:pPr lvl="1">
              <a:lnSpc>
                <a:spcPct val="150000"/>
              </a:lnSpc>
            </a:pPr>
            <a:r>
              <a:rPr lang="en-US" dirty="0"/>
              <a:t>Since the user’s manual of the S7G2 has more than 2000 pages, it is important to keep focus on what is relevant to this project.</a:t>
            </a:r>
          </a:p>
        </p:txBody>
      </p:sp>
      <p:grpSp>
        <p:nvGrpSpPr>
          <p:cNvPr id="5" name="Group 4">
            <a:extLst>
              <a:ext uri="{FF2B5EF4-FFF2-40B4-BE49-F238E27FC236}">
                <a16:creationId xmlns="" xmlns:a16="http://schemas.microsoft.com/office/drawing/2014/main" id="{C600C433-6704-47B3-BD0C-A6DCCA9020BB}"/>
              </a:ext>
            </a:extLst>
          </p:cNvPr>
          <p:cNvGrpSpPr/>
          <p:nvPr/>
        </p:nvGrpSpPr>
        <p:grpSpPr>
          <a:xfrm>
            <a:off x="4964583" y="210892"/>
            <a:ext cx="6761401" cy="6037570"/>
            <a:chOff x="5334000" y="241684"/>
            <a:chExt cx="6761401" cy="6037570"/>
          </a:xfrm>
        </p:grpSpPr>
        <p:pic>
          <p:nvPicPr>
            <p:cNvPr id="6" name="Picture 5">
              <a:extLst>
                <a:ext uri="{FF2B5EF4-FFF2-40B4-BE49-F238E27FC236}">
                  <a16:creationId xmlns="" xmlns:a16="http://schemas.microsoft.com/office/drawing/2014/main" id="{BC05EBC0-1082-4A33-ADEE-952BA13C69C4}"/>
                </a:ext>
              </a:extLst>
            </p:cNvPr>
            <p:cNvPicPr>
              <a:picLocks noChangeAspect="1"/>
            </p:cNvPicPr>
            <p:nvPr/>
          </p:nvPicPr>
          <p:blipFill>
            <a:blip r:embed="rId3"/>
            <a:stretch>
              <a:fillRect/>
            </a:stretch>
          </p:blipFill>
          <p:spPr>
            <a:xfrm>
              <a:off x="5334000" y="316587"/>
              <a:ext cx="6761401" cy="5962667"/>
            </a:xfrm>
            <a:prstGeom prst="rect">
              <a:avLst/>
            </a:prstGeom>
          </p:spPr>
        </p:pic>
        <p:sp>
          <p:nvSpPr>
            <p:cNvPr id="7" name="Oval 6">
              <a:extLst>
                <a:ext uri="{FF2B5EF4-FFF2-40B4-BE49-F238E27FC236}">
                  <a16:creationId xmlns="" xmlns:a16="http://schemas.microsoft.com/office/drawing/2014/main" id="{40112033-2CD4-4A93-B315-7EB1F23B135F}"/>
                </a:ext>
              </a:extLst>
            </p:cNvPr>
            <p:cNvSpPr/>
            <p:nvPr/>
          </p:nvSpPr>
          <p:spPr>
            <a:xfrm>
              <a:off x="10363200" y="560901"/>
              <a:ext cx="1143000" cy="1115499"/>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Oval 7">
              <a:extLst>
                <a:ext uri="{FF2B5EF4-FFF2-40B4-BE49-F238E27FC236}">
                  <a16:creationId xmlns="" xmlns:a16="http://schemas.microsoft.com/office/drawing/2014/main" id="{C12A0D19-C84B-4627-9132-0130E058962A}"/>
                </a:ext>
              </a:extLst>
            </p:cNvPr>
            <p:cNvSpPr/>
            <p:nvPr/>
          </p:nvSpPr>
          <p:spPr>
            <a:xfrm>
              <a:off x="5860575" y="2740170"/>
              <a:ext cx="1143000" cy="183183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Oval 8">
              <a:extLst>
                <a:ext uri="{FF2B5EF4-FFF2-40B4-BE49-F238E27FC236}">
                  <a16:creationId xmlns="" xmlns:a16="http://schemas.microsoft.com/office/drawing/2014/main" id="{22A88226-040E-43AD-B89A-9033BB62789C}"/>
                </a:ext>
              </a:extLst>
            </p:cNvPr>
            <p:cNvSpPr/>
            <p:nvPr/>
          </p:nvSpPr>
          <p:spPr>
            <a:xfrm>
              <a:off x="8001000" y="241684"/>
              <a:ext cx="1524000" cy="204431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Oval 9">
              <a:extLst>
                <a:ext uri="{FF2B5EF4-FFF2-40B4-BE49-F238E27FC236}">
                  <a16:creationId xmlns="" xmlns:a16="http://schemas.microsoft.com/office/drawing/2014/main" id="{066DBE60-ED5E-4FFA-A20D-DFEA21CF18E6}"/>
                </a:ext>
              </a:extLst>
            </p:cNvPr>
            <p:cNvSpPr/>
            <p:nvPr/>
          </p:nvSpPr>
          <p:spPr>
            <a:xfrm>
              <a:off x="6019799" y="4679261"/>
              <a:ext cx="983775" cy="578539"/>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1" name="TextBox 10">
            <a:extLst>
              <a:ext uri="{FF2B5EF4-FFF2-40B4-BE49-F238E27FC236}">
                <a16:creationId xmlns="" xmlns:a16="http://schemas.microsoft.com/office/drawing/2014/main" id="{1C37499D-D18C-4B3D-9C16-1409219388CF}"/>
              </a:ext>
            </a:extLst>
          </p:cNvPr>
          <p:cNvSpPr txBox="1"/>
          <p:nvPr/>
        </p:nvSpPr>
        <p:spPr>
          <a:xfrm>
            <a:off x="6960096" y="6021357"/>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4"/>
              </a:rPr>
              <a:t>Manual</a:t>
            </a:r>
            <a:endParaRPr lang="pt-BR" sz="1400" dirty="0"/>
          </a:p>
        </p:txBody>
      </p:sp>
    </p:spTree>
    <p:extLst>
      <p:ext uri="{BB962C8B-B14F-4D97-AF65-F5344CB8AC3E}">
        <p14:creationId xmlns:p14="http://schemas.microsoft.com/office/powerpoint/2010/main" val="3184148333"/>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Lab4 – Activity 1</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3539768" cy="4940327"/>
          </a:xfrm>
        </p:spPr>
        <p:txBody>
          <a:bodyPr/>
          <a:lstStyle/>
          <a:p>
            <a:pPr>
              <a:lnSpc>
                <a:spcPct val="150000"/>
              </a:lnSpc>
            </a:pPr>
            <a:r>
              <a:rPr lang="en-US" dirty="0"/>
              <a:t>The block diagram of GPT</a:t>
            </a:r>
            <a:br>
              <a:rPr lang="en-US" dirty="0"/>
            </a:br>
            <a:r>
              <a:rPr lang="en-US" dirty="0"/>
              <a:t>(General PWM Timer).</a:t>
            </a:r>
          </a:p>
          <a:p>
            <a:pPr>
              <a:lnSpc>
                <a:spcPct val="150000"/>
              </a:lnSpc>
            </a:pPr>
            <a:endParaRPr lang="en-US" sz="800" dirty="0"/>
          </a:p>
          <a:p>
            <a:pPr lvl="1">
              <a:lnSpc>
                <a:spcPct val="150000"/>
              </a:lnSpc>
            </a:pPr>
            <a:r>
              <a:rPr lang="en-US" dirty="0"/>
              <a:t>GPT characteristics:</a:t>
            </a:r>
          </a:p>
          <a:p>
            <a:pPr lvl="1">
              <a:lnSpc>
                <a:spcPct val="150000"/>
              </a:lnSpc>
            </a:pPr>
            <a:r>
              <a:rPr lang="en-US" dirty="0"/>
              <a:t>32-bit counter</a:t>
            </a:r>
          </a:p>
          <a:p>
            <a:pPr lvl="1">
              <a:lnSpc>
                <a:spcPct val="150000"/>
              </a:lnSpc>
            </a:pPr>
            <a:r>
              <a:rPr lang="en-US" dirty="0"/>
              <a:t>counts up or down</a:t>
            </a:r>
          </a:p>
          <a:p>
            <a:pPr lvl="1">
              <a:lnSpc>
                <a:spcPct val="150000"/>
              </a:lnSpc>
            </a:pPr>
            <a:r>
              <a:rPr lang="en-US" dirty="0"/>
              <a:t>can generate interrupts</a:t>
            </a:r>
          </a:p>
          <a:p>
            <a:pPr lvl="1">
              <a:lnSpc>
                <a:spcPct val="150000"/>
              </a:lnSpc>
            </a:pPr>
            <a:r>
              <a:rPr lang="en-US" dirty="0"/>
              <a:t>can start an ADC conversion</a:t>
            </a:r>
          </a:p>
          <a:p>
            <a:pPr lvl="1">
              <a:lnSpc>
                <a:spcPct val="150000"/>
              </a:lnSpc>
            </a:pPr>
            <a:r>
              <a:rPr lang="en-US" dirty="0"/>
              <a:t>counts PCLKD pulses</a:t>
            </a:r>
          </a:p>
          <a:p>
            <a:pPr lvl="1">
              <a:lnSpc>
                <a:spcPct val="150000"/>
              </a:lnSpc>
            </a:pPr>
            <a:r>
              <a:rPr lang="en-US" dirty="0"/>
              <a:t>periodic or single-shot</a:t>
            </a:r>
          </a:p>
          <a:p>
            <a:pPr lvl="1">
              <a:lnSpc>
                <a:spcPct val="150000"/>
              </a:lnSpc>
            </a:pPr>
            <a:r>
              <a:rPr lang="en-US" dirty="0"/>
              <a:t>14 channels, each is a 32-bit counter</a:t>
            </a:r>
          </a:p>
        </p:txBody>
      </p:sp>
      <p:sp>
        <p:nvSpPr>
          <p:cNvPr id="11" name="TextBox 10">
            <a:extLst>
              <a:ext uri="{FF2B5EF4-FFF2-40B4-BE49-F238E27FC236}">
                <a16:creationId xmlns="" xmlns:a16="http://schemas.microsoft.com/office/drawing/2014/main" id="{1C37499D-D18C-4B3D-9C16-1409219388CF}"/>
              </a:ext>
            </a:extLst>
          </p:cNvPr>
          <p:cNvSpPr txBox="1"/>
          <p:nvPr/>
        </p:nvSpPr>
        <p:spPr>
          <a:xfrm>
            <a:off x="6960096" y="6021357"/>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3"/>
              </a:rPr>
              <a:t>Manual</a:t>
            </a:r>
            <a:endParaRPr lang="pt-BR" sz="1400" dirty="0"/>
          </a:p>
        </p:txBody>
      </p:sp>
      <p:pic>
        <p:nvPicPr>
          <p:cNvPr id="12" name="Picture 11">
            <a:extLst>
              <a:ext uri="{FF2B5EF4-FFF2-40B4-BE49-F238E27FC236}">
                <a16:creationId xmlns="" xmlns:a16="http://schemas.microsoft.com/office/drawing/2014/main" id="{3D54F3E8-60E6-428B-8164-E3DA750126FC}"/>
              </a:ext>
            </a:extLst>
          </p:cNvPr>
          <p:cNvPicPr>
            <a:picLocks noChangeAspect="1"/>
          </p:cNvPicPr>
          <p:nvPr/>
        </p:nvPicPr>
        <p:blipFill>
          <a:blip r:embed="rId4"/>
          <a:stretch>
            <a:fillRect/>
          </a:stretch>
        </p:blipFill>
        <p:spPr>
          <a:xfrm>
            <a:off x="4671012" y="1140202"/>
            <a:ext cx="7064550" cy="4793689"/>
          </a:xfrm>
          <a:prstGeom prst="rect">
            <a:avLst/>
          </a:prstGeom>
        </p:spPr>
      </p:pic>
    </p:spTree>
    <p:extLst>
      <p:ext uri="{BB962C8B-B14F-4D97-AF65-F5344CB8AC3E}">
        <p14:creationId xmlns:p14="http://schemas.microsoft.com/office/powerpoint/2010/main" val="1403603927"/>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Lab4 – Activity 1</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3539768" cy="2580706"/>
          </a:xfrm>
        </p:spPr>
        <p:txBody>
          <a:bodyPr/>
          <a:lstStyle/>
          <a:p>
            <a:pPr>
              <a:lnSpc>
                <a:spcPct val="150000"/>
              </a:lnSpc>
            </a:pPr>
            <a:r>
              <a:rPr lang="en-US" dirty="0"/>
              <a:t>The 14 timer channels are grouped into:</a:t>
            </a:r>
          </a:p>
          <a:p>
            <a:pPr>
              <a:lnSpc>
                <a:spcPct val="150000"/>
              </a:lnSpc>
            </a:pPr>
            <a:endParaRPr lang="en-US" dirty="0"/>
          </a:p>
          <a:p>
            <a:pPr lvl="1">
              <a:lnSpc>
                <a:spcPct val="150000"/>
              </a:lnSpc>
            </a:pPr>
            <a:r>
              <a:rPr lang="en-US" dirty="0"/>
              <a:t>4x EH – enhanced high resolution</a:t>
            </a:r>
          </a:p>
          <a:p>
            <a:pPr lvl="1">
              <a:lnSpc>
                <a:spcPct val="150000"/>
              </a:lnSpc>
            </a:pPr>
            <a:r>
              <a:rPr lang="en-US" dirty="0"/>
              <a:t>4x E – enhanced</a:t>
            </a:r>
          </a:p>
          <a:p>
            <a:pPr lvl="1">
              <a:lnSpc>
                <a:spcPct val="150000"/>
              </a:lnSpc>
            </a:pPr>
            <a:r>
              <a:rPr lang="en-US" dirty="0"/>
              <a:t>6x – conventional</a:t>
            </a:r>
          </a:p>
        </p:txBody>
      </p:sp>
      <p:pic>
        <p:nvPicPr>
          <p:cNvPr id="6" name="Picture 5">
            <a:extLst>
              <a:ext uri="{FF2B5EF4-FFF2-40B4-BE49-F238E27FC236}">
                <a16:creationId xmlns="" xmlns:a16="http://schemas.microsoft.com/office/drawing/2014/main" id="{6E572CAF-7CE4-46C2-829F-8DF4AEF59732}"/>
              </a:ext>
            </a:extLst>
          </p:cNvPr>
          <p:cNvPicPr>
            <a:picLocks noChangeAspect="1"/>
          </p:cNvPicPr>
          <p:nvPr/>
        </p:nvPicPr>
        <p:blipFill>
          <a:blip r:embed="rId3"/>
          <a:stretch>
            <a:fillRect/>
          </a:stretch>
        </p:blipFill>
        <p:spPr>
          <a:xfrm>
            <a:off x="4177032" y="3231697"/>
            <a:ext cx="7563601" cy="1548000"/>
          </a:xfrm>
          <a:prstGeom prst="rect">
            <a:avLst/>
          </a:prstGeom>
        </p:spPr>
      </p:pic>
      <p:sp>
        <p:nvSpPr>
          <p:cNvPr id="7" name="TextBox 6">
            <a:extLst>
              <a:ext uri="{FF2B5EF4-FFF2-40B4-BE49-F238E27FC236}">
                <a16:creationId xmlns="" xmlns:a16="http://schemas.microsoft.com/office/drawing/2014/main" id="{3C70565E-12E5-460E-BD50-5CA694EBE0EE}"/>
              </a:ext>
            </a:extLst>
          </p:cNvPr>
          <p:cNvSpPr txBox="1"/>
          <p:nvPr/>
        </p:nvSpPr>
        <p:spPr>
          <a:xfrm>
            <a:off x="6960096" y="6021357"/>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4"/>
              </a:rPr>
              <a:t>Manual</a:t>
            </a:r>
            <a:endParaRPr lang="pt-BR" sz="1400" dirty="0"/>
          </a:p>
        </p:txBody>
      </p:sp>
    </p:spTree>
    <p:extLst>
      <p:ext uri="{BB962C8B-B14F-4D97-AF65-F5344CB8AC3E}">
        <p14:creationId xmlns:p14="http://schemas.microsoft.com/office/powerpoint/2010/main" val="726252181"/>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Lab4 – Activity 1</a:t>
            </a:r>
          </a:p>
        </p:txBody>
      </p:sp>
      <p:sp>
        <p:nvSpPr>
          <p:cNvPr id="7" name="TextBox 6">
            <a:extLst>
              <a:ext uri="{FF2B5EF4-FFF2-40B4-BE49-F238E27FC236}">
                <a16:creationId xmlns="" xmlns:a16="http://schemas.microsoft.com/office/drawing/2014/main" id="{3C70565E-12E5-460E-BD50-5CA694EBE0EE}"/>
              </a:ext>
            </a:extLst>
          </p:cNvPr>
          <p:cNvSpPr txBox="1"/>
          <p:nvPr/>
        </p:nvSpPr>
        <p:spPr>
          <a:xfrm>
            <a:off x="6960096" y="6021357"/>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3"/>
              </a:rPr>
              <a:t>Manual</a:t>
            </a:r>
            <a:endParaRPr lang="pt-BR" sz="1400" dirty="0"/>
          </a:p>
        </p:txBody>
      </p:sp>
      <p:sp>
        <p:nvSpPr>
          <p:cNvPr id="8" name="Content Placeholder 3">
            <a:extLst>
              <a:ext uri="{FF2B5EF4-FFF2-40B4-BE49-F238E27FC236}">
                <a16:creationId xmlns="" xmlns:a16="http://schemas.microsoft.com/office/drawing/2014/main" id="{BB96C740-AA39-4E6E-A38C-F2E9D16B4E00}"/>
              </a:ext>
            </a:extLst>
          </p:cNvPr>
          <p:cNvSpPr txBox="1">
            <a:spLocks/>
          </p:cNvSpPr>
          <p:nvPr/>
        </p:nvSpPr>
        <p:spPr>
          <a:xfrm>
            <a:off x="6502429" y="569624"/>
            <a:ext cx="3657600" cy="677046"/>
          </a:xfrm>
          <a:prstGeom prst="rect">
            <a:avLst/>
          </a:prstGeom>
        </p:spPr>
        <p:txBody>
          <a:bodyPr/>
          <a:lstStyle>
            <a:lvl1pPr marL="0" indent="0" algn="l" defTabSz="914400" rtl="0" eaLnBrk="1" latinLnBrk="0" hangingPunct="1">
              <a:lnSpc>
                <a:spcPct val="120000"/>
              </a:lnSpc>
              <a:spcBef>
                <a:spcPts val="0"/>
              </a:spcBef>
              <a:spcAft>
                <a:spcPts val="800"/>
              </a:spcAft>
              <a:buFont typeface="Arial" panose="020B0604020202020204" pitchFamily="34" charset="0"/>
              <a:buNone/>
              <a:defRPr kumimoji="1" sz="1600" kern="1200">
                <a:solidFill>
                  <a:schemeClr val="tx1"/>
                </a:solidFill>
                <a:latin typeface="+mn-lt"/>
                <a:ea typeface="+mn-ea"/>
                <a:cs typeface="+mn-cs"/>
              </a:defRPr>
            </a:lvl1pPr>
            <a:lvl2pPr marL="1778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2pPr>
            <a:lvl3pPr marL="3556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3pPr>
            <a:lvl4pPr marL="539750" indent="-184150"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4pPr>
            <a:lvl5pPr marL="719138" indent="-179388"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spcAft>
                <a:spcPts val="0"/>
              </a:spcAft>
              <a:tabLst>
                <a:tab pos="468000" algn="l"/>
              </a:tabLst>
            </a:pPr>
            <a:r>
              <a:rPr lang="en-US"/>
              <a:t>Registers of the GPT</a:t>
            </a:r>
          </a:p>
          <a:p>
            <a:pPr marL="285750" indent="-285750">
              <a:spcAft>
                <a:spcPts val="0"/>
              </a:spcAft>
              <a:buFontTx/>
              <a:buChar char="-"/>
              <a:tabLst>
                <a:tab pos="468000" algn="l"/>
              </a:tabLst>
            </a:pPr>
            <a:endParaRPr lang="en-US"/>
          </a:p>
          <a:p>
            <a:pPr>
              <a:spcAft>
                <a:spcPts val="0"/>
              </a:spcAft>
              <a:tabLst>
                <a:tab pos="468000" algn="l"/>
              </a:tabLst>
            </a:pPr>
            <a:endParaRPr lang="en-US"/>
          </a:p>
          <a:p>
            <a:pPr>
              <a:spcAft>
                <a:spcPts val="0"/>
              </a:spcAft>
              <a:tabLst>
                <a:tab pos="468000" algn="l"/>
              </a:tabLst>
            </a:pPr>
            <a:endParaRPr lang="en-US" dirty="0"/>
          </a:p>
        </p:txBody>
      </p:sp>
      <p:pic>
        <p:nvPicPr>
          <p:cNvPr id="9" name="Picture 8">
            <a:extLst>
              <a:ext uri="{FF2B5EF4-FFF2-40B4-BE49-F238E27FC236}">
                <a16:creationId xmlns="" xmlns:a16="http://schemas.microsoft.com/office/drawing/2014/main" id="{AC31D985-DFD8-4793-9363-C4A4C6A8B837}"/>
              </a:ext>
            </a:extLst>
          </p:cNvPr>
          <p:cNvPicPr>
            <a:picLocks noChangeAspect="1"/>
          </p:cNvPicPr>
          <p:nvPr/>
        </p:nvPicPr>
        <p:blipFill rotWithShape="1">
          <a:blip r:embed="rId4"/>
          <a:srcRect b="2577"/>
          <a:stretch/>
        </p:blipFill>
        <p:spPr>
          <a:xfrm>
            <a:off x="698841" y="1392553"/>
            <a:ext cx="11001631" cy="4666566"/>
          </a:xfrm>
          <a:prstGeom prst="rect">
            <a:avLst/>
          </a:prstGeom>
        </p:spPr>
      </p:pic>
    </p:spTree>
    <p:extLst>
      <p:ext uri="{BB962C8B-B14F-4D97-AF65-F5344CB8AC3E}">
        <p14:creationId xmlns:p14="http://schemas.microsoft.com/office/powerpoint/2010/main" val="4080853617"/>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Lab4 – Activity 2</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4058034"/>
          </a:xfrm>
        </p:spPr>
        <p:txBody>
          <a:bodyPr/>
          <a:lstStyle/>
          <a:p>
            <a:pPr>
              <a:lnSpc>
                <a:spcPct val="150000"/>
              </a:lnSpc>
            </a:pPr>
            <a:r>
              <a:rPr lang="en-US" dirty="0"/>
              <a:t>Some registers outside GPT must be configured first:</a:t>
            </a:r>
          </a:p>
          <a:p>
            <a:pPr>
              <a:lnSpc>
                <a:spcPct val="150000"/>
              </a:lnSpc>
            </a:pPr>
            <a:endParaRPr lang="en-US" dirty="0"/>
          </a:p>
          <a:p>
            <a:pPr lvl="1">
              <a:lnSpc>
                <a:spcPct val="150000"/>
              </a:lnSpc>
            </a:pPr>
            <a:r>
              <a:rPr lang="en-US" dirty="0"/>
              <a:t>PWPR must be set to 0 and then to 0x40 to write-enable the register P107PFS</a:t>
            </a:r>
            <a:br>
              <a:rPr lang="en-US" dirty="0"/>
            </a:br>
            <a:r>
              <a:rPr lang="en-US" dirty="0"/>
              <a:t>(PWPR is a byte-wide register at 0x4004085C).</a:t>
            </a:r>
          </a:p>
          <a:p>
            <a:pPr lvl="1">
              <a:lnSpc>
                <a:spcPct val="150000"/>
              </a:lnSpc>
            </a:pPr>
            <a:r>
              <a:rPr lang="en-US" dirty="0"/>
              <a:t>P107PFS must have its field PMR set to 1 and its field PSEL set to 00011b to enable the output signal GTIOCA to be available on P107. Hence, P107 is no longer a GPIO pin but it became a pin connected to the GPT channel 8 peripheral.</a:t>
            </a:r>
            <a:br>
              <a:rPr lang="en-US" dirty="0"/>
            </a:br>
            <a:r>
              <a:rPr lang="en-US" dirty="0"/>
              <a:t>(P107PFS is a word-wide register at 0x4004085C).</a:t>
            </a:r>
          </a:p>
          <a:p>
            <a:pPr lvl="1">
              <a:lnSpc>
                <a:spcPct val="150000"/>
              </a:lnSpc>
            </a:pPr>
            <a:r>
              <a:rPr lang="en-US" dirty="0"/>
              <a:t>bit-6 of MSTPCRD must be reset to 0 to enable GPT channel 8, otherwise it remains in low power state, hence, not operational</a:t>
            </a:r>
            <a:br>
              <a:rPr lang="en-US" dirty="0"/>
            </a:br>
            <a:r>
              <a:rPr lang="en-US" dirty="0"/>
              <a:t>(MSTPCRD is a word-wide register at 0x40047008);</a:t>
            </a:r>
          </a:p>
        </p:txBody>
      </p:sp>
      <p:sp>
        <p:nvSpPr>
          <p:cNvPr id="7" name="TextBox 6">
            <a:extLst>
              <a:ext uri="{FF2B5EF4-FFF2-40B4-BE49-F238E27FC236}">
                <a16:creationId xmlns="" xmlns:a16="http://schemas.microsoft.com/office/drawing/2014/main" id="{3C70565E-12E5-460E-BD50-5CA694EBE0EE}"/>
              </a:ext>
            </a:extLst>
          </p:cNvPr>
          <p:cNvSpPr txBox="1"/>
          <p:nvPr/>
        </p:nvSpPr>
        <p:spPr>
          <a:xfrm>
            <a:off x="6960096" y="6021357"/>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3"/>
              </a:rPr>
              <a:t>Manual</a:t>
            </a:r>
            <a:endParaRPr lang="pt-BR" sz="1400" dirty="0"/>
          </a:p>
        </p:txBody>
      </p:sp>
    </p:spTree>
    <p:extLst>
      <p:ext uri="{BB962C8B-B14F-4D97-AF65-F5344CB8AC3E}">
        <p14:creationId xmlns:p14="http://schemas.microsoft.com/office/powerpoint/2010/main" val="4025433827"/>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Lab4 – Activity 2</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4206793"/>
          </a:xfrm>
        </p:spPr>
        <p:txBody>
          <a:bodyPr/>
          <a:lstStyle/>
          <a:p>
            <a:pPr>
              <a:lnSpc>
                <a:spcPct val="150000"/>
              </a:lnSpc>
            </a:pPr>
            <a:r>
              <a:rPr lang="en-US" dirty="0"/>
              <a:t>GTWP - General PWM Timer Write-Protection Register</a:t>
            </a:r>
          </a:p>
          <a:p>
            <a:pPr>
              <a:lnSpc>
                <a:spcPct val="150000"/>
              </a:lnSpc>
            </a:pPr>
            <a:r>
              <a:rPr lang="en-US" dirty="0"/>
              <a:t>Most registers of the GPT are protected against accidental modification, these can only be written to after write-enabled by GTWP. After reset the registers are write-enabled.</a:t>
            </a:r>
          </a:p>
          <a:p>
            <a:pPr>
              <a:lnSpc>
                <a:spcPct val="150000"/>
              </a:lnSpc>
            </a:pPr>
            <a:r>
              <a:rPr lang="en-US" dirty="0"/>
              <a:t>To write-enable, GTWP must be written with (</a:t>
            </a:r>
            <a:r>
              <a:rPr lang="en-US" dirty="0">
                <a:latin typeface="Courier New" panose="02070309020205020404" pitchFamily="49" charset="0"/>
                <a:cs typeface="Courier New" panose="02070309020205020404" pitchFamily="49" charset="0"/>
              </a:rPr>
              <a:t>0xA5 &lt;&lt; 8 | 0</a:t>
            </a:r>
            <a:r>
              <a:rPr lang="en-US" dirty="0"/>
              <a:t>)</a:t>
            </a:r>
          </a:p>
          <a:p>
            <a:pPr>
              <a:lnSpc>
                <a:spcPct val="150000"/>
              </a:lnSpc>
            </a:pPr>
            <a:r>
              <a:rPr lang="en-US" dirty="0"/>
              <a:t>The affected registers are: GTSSR, GTPSR, GTCSR, GTUPSR, GTDNSR, GTICASR, GTIBCSR, GTCR, GTUDDTYC, GTIOR, GTINTAD,GTST, GTBER, GTITC, GTCNT, GTCCRA, GTCCRB, GTCCRC, GTCCRD, GTCCRE, GTCCRF, GTPR, GTPBR, GTPDBR, GTADTRA, GTADTBRA, GTADTDBRA, GTADTRB, GTADTBRB, GTADTDBRB, GTDTCR, GTDVU, GTDVD, GTDBU, GTDBD, GTSOS, GTSOTR</a:t>
            </a:r>
          </a:p>
          <a:p>
            <a:pPr>
              <a:lnSpc>
                <a:spcPct val="150000"/>
              </a:lnSpc>
            </a:pPr>
            <a:endParaRPr lang="en-US" dirty="0"/>
          </a:p>
          <a:p>
            <a:pPr>
              <a:lnSpc>
                <a:spcPct val="150000"/>
              </a:lnSpc>
            </a:pPr>
            <a:r>
              <a:rPr lang="en-US" dirty="0"/>
              <a:t>Since the default value of GTWP is write-enable, there is no need to change this register.</a:t>
            </a:r>
          </a:p>
        </p:txBody>
      </p:sp>
      <p:sp>
        <p:nvSpPr>
          <p:cNvPr id="7" name="TextBox 6">
            <a:extLst>
              <a:ext uri="{FF2B5EF4-FFF2-40B4-BE49-F238E27FC236}">
                <a16:creationId xmlns="" xmlns:a16="http://schemas.microsoft.com/office/drawing/2014/main" id="{3C70565E-12E5-460E-BD50-5CA694EBE0EE}"/>
              </a:ext>
            </a:extLst>
          </p:cNvPr>
          <p:cNvSpPr txBox="1"/>
          <p:nvPr/>
        </p:nvSpPr>
        <p:spPr>
          <a:xfrm>
            <a:off x="6960096" y="6021357"/>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3"/>
              </a:rPr>
              <a:t>Manual</a:t>
            </a:r>
            <a:endParaRPr lang="pt-BR" sz="1400" dirty="0"/>
          </a:p>
        </p:txBody>
      </p:sp>
    </p:spTree>
    <p:extLst>
      <p:ext uri="{BB962C8B-B14F-4D97-AF65-F5344CB8AC3E}">
        <p14:creationId xmlns:p14="http://schemas.microsoft.com/office/powerpoint/2010/main" val="337446757"/>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Lab4 – Activity 2</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2950038"/>
          </a:xfrm>
        </p:spPr>
        <p:txBody>
          <a:bodyPr/>
          <a:lstStyle/>
          <a:p>
            <a:pPr>
              <a:lnSpc>
                <a:spcPct val="150000"/>
              </a:lnSpc>
            </a:pPr>
            <a:r>
              <a:rPr lang="en-US" dirty="0"/>
              <a:t>GTSTR - General PWM Timer Software Start Register</a:t>
            </a:r>
          </a:p>
          <a:p>
            <a:pPr>
              <a:lnSpc>
                <a:spcPct val="150000"/>
              </a:lnSpc>
            </a:pPr>
            <a:r>
              <a:rPr lang="en-US" dirty="0"/>
              <a:t>One bit for each channel.</a:t>
            </a:r>
            <a:br>
              <a:rPr lang="en-US" dirty="0"/>
            </a:br>
            <a:r>
              <a:rPr lang="en-US" dirty="0"/>
              <a:t>Write 1 to start that channel.</a:t>
            </a:r>
            <a:br>
              <a:rPr lang="en-US" dirty="0"/>
            </a:br>
            <a:r>
              <a:rPr lang="en-US" dirty="0"/>
              <a:t>Write 0 has no effect.</a:t>
            </a:r>
          </a:p>
          <a:p>
            <a:pPr>
              <a:lnSpc>
                <a:spcPct val="150000"/>
              </a:lnSpc>
            </a:pPr>
            <a:r>
              <a:rPr lang="en-US" dirty="0"/>
              <a:t>Bit </a:t>
            </a:r>
            <a:r>
              <a:rPr lang="en-US" dirty="0" err="1"/>
              <a:t>i</a:t>
            </a:r>
            <a:r>
              <a:rPr lang="en-US" dirty="0"/>
              <a:t> controls channel </a:t>
            </a:r>
            <a:r>
              <a:rPr lang="en-US" dirty="0" err="1"/>
              <a:t>i</a:t>
            </a:r>
            <a:endParaRPr lang="en-US" dirty="0"/>
          </a:p>
          <a:p>
            <a:pPr>
              <a:lnSpc>
                <a:spcPct val="150000"/>
              </a:lnSpc>
            </a:pPr>
            <a:endParaRPr lang="en-US" dirty="0"/>
          </a:p>
          <a:p>
            <a:pPr>
              <a:lnSpc>
                <a:spcPct val="150000"/>
              </a:lnSpc>
            </a:pPr>
            <a:r>
              <a:rPr lang="en-US" dirty="0"/>
              <a:t>A channel may be started by GTCR as well.</a:t>
            </a:r>
          </a:p>
        </p:txBody>
      </p:sp>
      <p:sp>
        <p:nvSpPr>
          <p:cNvPr id="7" name="TextBox 6">
            <a:extLst>
              <a:ext uri="{FF2B5EF4-FFF2-40B4-BE49-F238E27FC236}">
                <a16:creationId xmlns="" xmlns:a16="http://schemas.microsoft.com/office/drawing/2014/main" id="{3C70565E-12E5-460E-BD50-5CA694EBE0EE}"/>
              </a:ext>
            </a:extLst>
          </p:cNvPr>
          <p:cNvSpPr txBox="1"/>
          <p:nvPr/>
        </p:nvSpPr>
        <p:spPr>
          <a:xfrm>
            <a:off x="6960096" y="6021357"/>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3"/>
              </a:rPr>
              <a:t>Manual</a:t>
            </a:r>
            <a:endParaRPr lang="pt-BR" sz="1400" dirty="0"/>
          </a:p>
        </p:txBody>
      </p:sp>
    </p:spTree>
    <p:extLst>
      <p:ext uri="{BB962C8B-B14F-4D97-AF65-F5344CB8AC3E}">
        <p14:creationId xmlns:p14="http://schemas.microsoft.com/office/powerpoint/2010/main" val="364728125"/>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Lab4 – Activity 2</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3155223"/>
          </a:xfrm>
        </p:spPr>
        <p:txBody>
          <a:bodyPr/>
          <a:lstStyle/>
          <a:p>
            <a:pPr>
              <a:lnSpc>
                <a:spcPct val="150000"/>
              </a:lnSpc>
            </a:pPr>
            <a:r>
              <a:rPr lang="en-US" dirty="0"/>
              <a:t>GTUDDTYC - General PWM Timer Count Direction and Duty Setting Register</a:t>
            </a:r>
          </a:p>
          <a:p>
            <a:pPr>
              <a:lnSpc>
                <a:spcPct val="150000"/>
              </a:lnSpc>
            </a:pPr>
            <a:endParaRPr lang="en-US" dirty="0"/>
          </a:p>
          <a:p>
            <a:pPr>
              <a:lnSpc>
                <a:spcPct val="150000"/>
              </a:lnSpc>
            </a:pPr>
            <a:r>
              <a:rPr lang="en-US" dirty="0"/>
              <a:t>bit 0 - UD - set to count UP</a:t>
            </a:r>
          </a:p>
          <a:p>
            <a:pPr>
              <a:lnSpc>
                <a:spcPct val="150000"/>
              </a:lnSpc>
            </a:pPr>
            <a:r>
              <a:rPr lang="en-US" dirty="0"/>
              <a:t>bits 17,16 - OADTY - 00 = GTIOCA duty cycle depends on compare match</a:t>
            </a:r>
          </a:p>
          <a:p>
            <a:pPr>
              <a:lnSpc>
                <a:spcPct val="150000"/>
              </a:lnSpc>
            </a:pPr>
            <a:r>
              <a:rPr lang="en-US" dirty="0"/>
              <a:t>other bits must remain 0</a:t>
            </a:r>
          </a:p>
          <a:p>
            <a:pPr>
              <a:lnSpc>
                <a:spcPct val="150000"/>
              </a:lnSpc>
            </a:pPr>
            <a:endParaRPr lang="en-US" dirty="0"/>
          </a:p>
          <a:p>
            <a:pPr>
              <a:lnSpc>
                <a:spcPct val="150000"/>
              </a:lnSpc>
            </a:pPr>
            <a:r>
              <a:rPr lang="en-US" dirty="0"/>
              <a:t>GTUDDTYC is a word-wide register at 0x40078830.</a:t>
            </a:r>
          </a:p>
        </p:txBody>
      </p:sp>
      <p:sp>
        <p:nvSpPr>
          <p:cNvPr id="7" name="TextBox 6">
            <a:extLst>
              <a:ext uri="{FF2B5EF4-FFF2-40B4-BE49-F238E27FC236}">
                <a16:creationId xmlns="" xmlns:a16="http://schemas.microsoft.com/office/drawing/2014/main" id="{3C70565E-12E5-460E-BD50-5CA694EBE0EE}"/>
              </a:ext>
            </a:extLst>
          </p:cNvPr>
          <p:cNvSpPr txBox="1"/>
          <p:nvPr/>
        </p:nvSpPr>
        <p:spPr>
          <a:xfrm>
            <a:off x="6960096" y="6021357"/>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3"/>
              </a:rPr>
              <a:t>Manual</a:t>
            </a:r>
            <a:endParaRPr lang="pt-BR" sz="1400" dirty="0"/>
          </a:p>
        </p:txBody>
      </p:sp>
    </p:spTree>
    <p:extLst>
      <p:ext uri="{BB962C8B-B14F-4D97-AF65-F5344CB8AC3E}">
        <p14:creationId xmlns:p14="http://schemas.microsoft.com/office/powerpoint/2010/main" val="3639096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a:t>Disclaimer</a:t>
            </a:r>
            <a:endParaRPr kumimoji="1" lang="en-US" dirty="0"/>
          </a:p>
        </p:txBody>
      </p:sp>
      <p:sp>
        <p:nvSpPr>
          <p:cNvPr id="4" name="コンテンツ プレースホルダー 3"/>
          <p:cNvSpPr>
            <a:spLocks noGrp="1"/>
          </p:cNvSpPr>
          <p:nvPr>
            <p:ph idx="1"/>
          </p:nvPr>
        </p:nvSpPr>
        <p:spPr>
          <a:xfrm>
            <a:off x="468000" y="1424991"/>
            <a:ext cx="11244574" cy="3216778"/>
          </a:xfrm>
        </p:spPr>
        <p:txBody>
          <a:bodyPr/>
          <a:lstStyle/>
          <a:p>
            <a:pPr lvl="1">
              <a:lnSpc>
                <a:spcPct val="150000"/>
              </a:lnSpc>
            </a:pPr>
            <a:r>
              <a:rPr lang="en-US" dirty="0"/>
              <a:t>This course material was developed to contribute to the several forms of training in the area of Embedded Systems, but particularly with undergraduate courses such as Electrical Engineering, Computer Engineering and Computer Science.</a:t>
            </a:r>
          </a:p>
          <a:p>
            <a:pPr lvl="1">
              <a:lnSpc>
                <a:spcPct val="150000"/>
              </a:lnSpc>
            </a:pPr>
            <a:r>
              <a:rPr lang="en-US" dirty="0"/>
              <a:t>Contents can be freely copied and distributed to students both for commercial and non-commercial purposes, as long as:</a:t>
            </a:r>
          </a:p>
          <a:p>
            <a:pPr lvl="2">
              <a:lnSpc>
                <a:spcPct val="150000"/>
              </a:lnSpc>
            </a:pPr>
            <a:r>
              <a:rPr lang="en-US" dirty="0"/>
              <a:t>Credit to original work mentioning authors and Renesas as the distributor of this work.</a:t>
            </a:r>
          </a:p>
          <a:p>
            <a:pPr lvl="2">
              <a:lnSpc>
                <a:spcPct val="150000"/>
              </a:lnSpc>
            </a:pPr>
            <a:r>
              <a:rPr lang="en-US" dirty="0"/>
              <a:t>The contents can be freely modified to suit the needs of specific courses, all figures made by the authors may be freely used without modification as long as credited; likewise, all figures authored by Renesas may be freely used without modification as long as credited. All figures from other sources, if used in derived work or in other works must request authorization from the original author/copyright holder.</a:t>
            </a:r>
          </a:p>
        </p:txBody>
      </p:sp>
    </p:spTree>
    <p:extLst>
      <p:ext uri="{BB962C8B-B14F-4D97-AF65-F5344CB8AC3E}">
        <p14:creationId xmlns:p14="http://schemas.microsoft.com/office/powerpoint/2010/main" val="34989637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comparing </a:t>
            </a:r>
            <a:r>
              <a:rPr lang="en-US" dirty="0" err="1"/>
              <a:t>risc</a:t>
            </a:r>
            <a:r>
              <a:rPr lang="en-US" dirty="0"/>
              <a:t> x </a:t>
            </a:r>
            <a:r>
              <a:rPr lang="en-US" dirty="0" err="1"/>
              <a:t>cisc</a:t>
            </a:r>
            <a:endParaRPr kumimoji="1" lang="en-US" dirty="0"/>
          </a:p>
        </p:txBody>
      </p:sp>
      <p:sp>
        <p:nvSpPr>
          <p:cNvPr id="4" name="コンテンツ プレースホルダー 3"/>
          <p:cNvSpPr>
            <a:spLocks noGrp="1"/>
          </p:cNvSpPr>
          <p:nvPr>
            <p:ph idx="1"/>
          </p:nvPr>
        </p:nvSpPr>
        <p:spPr>
          <a:xfrm>
            <a:off x="468000" y="1424991"/>
            <a:ext cx="11244574" cy="1684051"/>
          </a:xfrm>
        </p:spPr>
        <p:txBody>
          <a:bodyPr/>
          <a:lstStyle/>
          <a:p>
            <a:pPr>
              <a:lnSpc>
                <a:spcPct val="150000"/>
              </a:lnSpc>
            </a:pPr>
            <a:r>
              <a:rPr lang="en-US" dirty="0"/>
              <a:t>From a HW perspective, the design of a RISC processor is significantly simpler than that of a CISC:</a:t>
            </a:r>
          </a:p>
          <a:p>
            <a:pPr lvl="1">
              <a:lnSpc>
                <a:spcPct val="150000"/>
              </a:lnSpc>
            </a:pPr>
            <a:r>
              <a:rPr lang="en-US" dirty="0"/>
              <a:t>Shorter design cycle,</a:t>
            </a:r>
          </a:p>
          <a:p>
            <a:pPr lvl="1">
              <a:lnSpc>
                <a:spcPct val="150000"/>
              </a:lnSpc>
            </a:pPr>
            <a:r>
              <a:rPr lang="en-US" dirty="0"/>
              <a:t>Lower number of transistors to implement,</a:t>
            </a:r>
          </a:p>
          <a:p>
            <a:pPr lvl="1"/>
            <a:r>
              <a:rPr lang="en-US" dirty="0"/>
              <a:t>Less area on silicon die.</a:t>
            </a:r>
          </a:p>
        </p:txBody>
      </p:sp>
    </p:spTree>
    <p:extLst>
      <p:ext uri="{BB962C8B-B14F-4D97-AF65-F5344CB8AC3E}">
        <p14:creationId xmlns:p14="http://schemas.microsoft.com/office/powerpoint/2010/main" val="1309798698"/>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Lab4 – Activity 2</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3996479"/>
          </a:xfrm>
        </p:spPr>
        <p:txBody>
          <a:bodyPr/>
          <a:lstStyle/>
          <a:p>
            <a:pPr>
              <a:lnSpc>
                <a:spcPct val="150000"/>
              </a:lnSpc>
            </a:pPr>
            <a:r>
              <a:rPr lang="en-US" dirty="0"/>
              <a:t>GTIOR - General PWM Timer I/O Control Register</a:t>
            </a:r>
          </a:p>
          <a:p>
            <a:pPr>
              <a:lnSpc>
                <a:spcPct val="150000"/>
              </a:lnSpc>
            </a:pPr>
            <a:endParaRPr lang="en-US" dirty="0"/>
          </a:p>
          <a:p>
            <a:pPr>
              <a:lnSpc>
                <a:spcPct val="150000"/>
              </a:lnSpc>
            </a:pPr>
            <a:r>
              <a:rPr lang="en-US" dirty="0"/>
              <a:t>bits 4..0 - 11001b - Initial output is high, low output at GTCCRA compare match, </a:t>
            </a:r>
            <a:br>
              <a:rPr lang="en-US" dirty="0"/>
            </a:br>
            <a:r>
              <a:rPr lang="en-US" dirty="0"/>
              <a:t>                               high output at cycle end.</a:t>
            </a:r>
          </a:p>
          <a:p>
            <a:pPr>
              <a:lnSpc>
                <a:spcPct val="150000"/>
              </a:lnSpc>
            </a:pPr>
            <a:r>
              <a:rPr lang="en-US" dirty="0"/>
              <a:t>bit 8 - OAE - set to 1 to enable the GTIOCA pin output</a:t>
            </a:r>
          </a:p>
          <a:p>
            <a:pPr>
              <a:lnSpc>
                <a:spcPct val="150000"/>
              </a:lnSpc>
            </a:pPr>
            <a:endParaRPr lang="en-US" dirty="0"/>
          </a:p>
          <a:p>
            <a:pPr>
              <a:lnSpc>
                <a:spcPct val="150000"/>
              </a:lnSpc>
            </a:pPr>
            <a:r>
              <a:rPr lang="en-US" dirty="0"/>
              <a:t>other bits must remain at 0.</a:t>
            </a:r>
          </a:p>
          <a:p>
            <a:pPr>
              <a:lnSpc>
                <a:spcPct val="150000"/>
              </a:lnSpc>
            </a:pPr>
            <a:endParaRPr lang="en-US" dirty="0"/>
          </a:p>
          <a:p>
            <a:pPr>
              <a:lnSpc>
                <a:spcPct val="150000"/>
              </a:lnSpc>
            </a:pPr>
            <a:r>
              <a:rPr lang="en-US" dirty="0"/>
              <a:t>GTIOR is a word-wide register at 0x40078834.</a:t>
            </a:r>
          </a:p>
        </p:txBody>
      </p:sp>
      <p:sp>
        <p:nvSpPr>
          <p:cNvPr id="7" name="TextBox 6">
            <a:extLst>
              <a:ext uri="{FF2B5EF4-FFF2-40B4-BE49-F238E27FC236}">
                <a16:creationId xmlns="" xmlns:a16="http://schemas.microsoft.com/office/drawing/2014/main" id="{3C70565E-12E5-460E-BD50-5CA694EBE0EE}"/>
              </a:ext>
            </a:extLst>
          </p:cNvPr>
          <p:cNvSpPr txBox="1"/>
          <p:nvPr/>
        </p:nvSpPr>
        <p:spPr>
          <a:xfrm>
            <a:off x="6960096" y="6021357"/>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3"/>
              </a:rPr>
              <a:t>Manual</a:t>
            </a:r>
            <a:endParaRPr lang="pt-BR" sz="1400" dirty="0"/>
          </a:p>
        </p:txBody>
      </p:sp>
    </p:spTree>
    <p:extLst>
      <p:ext uri="{BB962C8B-B14F-4D97-AF65-F5344CB8AC3E}">
        <p14:creationId xmlns:p14="http://schemas.microsoft.com/office/powerpoint/2010/main" val="942528729"/>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Lab4 – Activity 2</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4263218"/>
          </a:xfrm>
        </p:spPr>
        <p:txBody>
          <a:bodyPr/>
          <a:lstStyle/>
          <a:p>
            <a:pPr>
              <a:lnSpc>
                <a:spcPct val="150000"/>
              </a:lnSpc>
            </a:pPr>
            <a:r>
              <a:rPr lang="en-US" dirty="0"/>
              <a:t>GTCCRA - General PWM Timer Compare Capture Register A</a:t>
            </a:r>
          </a:p>
          <a:p>
            <a:pPr>
              <a:lnSpc>
                <a:spcPct val="150000"/>
              </a:lnSpc>
            </a:pPr>
            <a:endParaRPr lang="en-US" dirty="0"/>
          </a:p>
          <a:p>
            <a:pPr>
              <a:lnSpc>
                <a:spcPct val="150000"/>
              </a:lnSpc>
            </a:pPr>
            <a:r>
              <a:rPr lang="en-US" dirty="0"/>
              <a:t>Holds the number of PCLKD ticks at the moment when the PWM signal changes to low, this is, after 25% of the cycle, considering that the cycle starts at high (configured in GTIOR) and remains high for the first 25% of the cycle.</a:t>
            </a:r>
          </a:p>
          <a:p>
            <a:pPr>
              <a:lnSpc>
                <a:spcPct val="150000"/>
              </a:lnSpc>
            </a:pPr>
            <a:endParaRPr lang="en-US" dirty="0"/>
          </a:p>
          <a:p>
            <a:pPr>
              <a:lnSpc>
                <a:spcPct val="150000"/>
              </a:lnSpc>
            </a:pPr>
            <a:r>
              <a:rPr lang="en-US" dirty="0"/>
              <a:t>When PCLKD is configured for 120 MHz, and the desired PWM cycle is 10 </a:t>
            </a:r>
            <a:r>
              <a:rPr lang="en-US" dirty="0" err="1"/>
              <a:t>ms</a:t>
            </a:r>
            <a:r>
              <a:rPr lang="en-US" dirty="0"/>
              <a:t>, 25% corresponds to 7.5ms. It is required 300,000 PCLKD cycles for the high time and 1,200,000 PCLKD cycles for the PWM cycle. Since the counting starts at zero, the actual value programmed to GTCCRA is 299,999 (or 0x493DF).</a:t>
            </a:r>
          </a:p>
          <a:p>
            <a:pPr>
              <a:lnSpc>
                <a:spcPct val="150000"/>
              </a:lnSpc>
            </a:pPr>
            <a:endParaRPr lang="en-US" dirty="0"/>
          </a:p>
          <a:p>
            <a:pPr>
              <a:lnSpc>
                <a:spcPct val="150000"/>
              </a:lnSpc>
            </a:pPr>
            <a:r>
              <a:rPr lang="en-US" dirty="0"/>
              <a:t>GTCCRA is a word-wide register at 0x4007884C.</a:t>
            </a:r>
          </a:p>
        </p:txBody>
      </p:sp>
      <p:sp>
        <p:nvSpPr>
          <p:cNvPr id="7" name="TextBox 6">
            <a:extLst>
              <a:ext uri="{FF2B5EF4-FFF2-40B4-BE49-F238E27FC236}">
                <a16:creationId xmlns="" xmlns:a16="http://schemas.microsoft.com/office/drawing/2014/main" id="{3C70565E-12E5-460E-BD50-5CA694EBE0EE}"/>
              </a:ext>
            </a:extLst>
          </p:cNvPr>
          <p:cNvSpPr txBox="1"/>
          <p:nvPr/>
        </p:nvSpPr>
        <p:spPr>
          <a:xfrm>
            <a:off x="6960096" y="6021357"/>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3"/>
              </a:rPr>
              <a:t>Manual</a:t>
            </a:r>
            <a:endParaRPr lang="pt-BR" sz="1400" dirty="0"/>
          </a:p>
        </p:txBody>
      </p:sp>
    </p:spTree>
    <p:extLst>
      <p:ext uri="{BB962C8B-B14F-4D97-AF65-F5344CB8AC3E}">
        <p14:creationId xmlns:p14="http://schemas.microsoft.com/office/powerpoint/2010/main" val="156241293"/>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Lab4 – Activity 2</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2211375"/>
          </a:xfrm>
        </p:spPr>
        <p:txBody>
          <a:bodyPr/>
          <a:lstStyle/>
          <a:p>
            <a:pPr>
              <a:lnSpc>
                <a:spcPct val="150000"/>
              </a:lnSpc>
            </a:pPr>
            <a:r>
              <a:rPr lang="en-US" dirty="0"/>
              <a:t>GTPR - General PWM Timer Cycle Setting Register</a:t>
            </a:r>
          </a:p>
          <a:p>
            <a:pPr>
              <a:lnSpc>
                <a:spcPct val="150000"/>
              </a:lnSpc>
            </a:pPr>
            <a:endParaRPr lang="en-US" dirty="0"/>
          </a:p>
          <a:p>
            <a:pPr>
              <a:lnSpc>
                <a:spcPct val="150000"/>
              </a:lnSpc>
            </a:pPr>
            <a:r>
              <a:rPr lang="en-US" dirty="0"/>
              <a:t>Considering the calculation presented for GTCCRA, GTPR must be configured with the value 1.200,000 -1 (or 0x124F7F).</a:t>
            </a:r>
          </a:p>
          <a:p>
            <a:pPr>
              <a:lnSpc>
                <a:spcPct val="150000"/>
              </a:lnSpc>
            </a:pPr>
            <a:endParaRPr lang="en-US" dirty="0"/>
          </a:p>
          <a:p>
            <a:pPr>
              <a:lnSpc>
                <a:spcPct val="150000"/>
              </a:lnSpc>
            </a:pPr>
            <a:r>
              <a:rPr lang="en-US" dirty="0"/>
              <a:t>GTPR is a word-wide register at 0x40078864.</a:t>
            </a:r>
          </a:p>
        </p:txBody>
      </p:sp>
      <p:sp>
        <p:nvSpPr>
          <p:cNvPr id="7" name="TextBox 6">
            <a:extLst>
              <a:ext uri="{FF2B5EF4-FFF2-40B4-BE49-F238E27FC236}">
                <a16:creationId xmlns="" xmlns:a16="http://schemas.microsoft.com/office/drawing/2014/main" id="{3C70565E-12E5-460E-BD50-5CA694EBE0EE}"/>
              </a:ext>
            </a:extLst>
          </p:cNvPr>
          <p:cNvSpPr txBox="1"/>
          <p:nvPr/>
        </p:nvSpPr>
        <p:spPr>
          <a:xfrm>
            <a:off x="6960096" y="6021357"/>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3"/>
              </a:rPr>
              <a:t>Manual</a:t>
            </a:r>
            <a:endParaRPr lang="pt-BR" sz="1400" dirty="0"/>
          </a:p>
        </p:txBody>
      </p:sp>
    </p:spTree>
    <p:extLst>
      <p:ext uri="{BB962C8B-B14F-4D97-AF65-F5344CB8AC3E}">
        <p14:creationId xmlns:p14="http://schemas.microsoft.com/office/powerpoint/2010/main" val="1217098704"/>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Lab4 – Activity 2</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2683299"/>
          </a:xfrm>
        </p:spPr>
        <p:txBody>
          <a:bodyPr/>
          <a:lstStyle/>
          <a:p>
            <a:pPr>
              <a:lnSpc>
                <a:spcPct val="150000"/>
              </a:lnSpc>
            </a:pPr>
            <a:r>
              <a:rPr lang="en-US" dirty="0"/>
              <a:t>GTCR - General PWM Timer Control Register</a:t>
            </a:r>
          </a:p>
          <a:p>
            <a:pPr>
              <a:lnSpc>
                <a:spcPct val="150000"/>
              </a:lnSpc>
            </a:pPr>
            <a:r>
              <a:rPr lang="en-US" dirty="0"/>
              <a:t>Bits 0 - CST - 1 means count in progress</a:t>
            </a:r>
          </a:p>
          <a:p>
            <a:pPr>
              <a:lnSpc>
                <a:spcPct val="150000"/>
              </a:lnSpc>
            </a:pPr>
            <a:r>
              <a:rPr lang="en-US" dirty="0"/>
              <a:t>Bits 18..16 - MD - 000 means saw-wave PWM</a:t>
            </a:r>
          </a:p>
          <a:p>
            <a:pPr>
              <a:lnSpc>
                <a:spcPct val="150000"/>
              </a:lnSpc>
            </a:pPr>
            <a:r>
              <a:rPr lang="en-US" dirty="0"/>
              <a:t>Bits 26..24 - TPCS - Timer </a:t>
            </a:r>
            <a:r>
              <a:rPr lang="en-US" dirty="0" err="1"/>
              <a:t>Prescaler</a:t>
            </a:r>
            <a:r>
              <a:rPr lang="en-US" dirty="0"/>
              <a:t> - 000 means PCLKD/1</a:t>
            </a:r>
          </a:p>
          <a:p>
            <a:pPr>
              <a:lnSpc>
                <a:spcPct val="150000"/>
              </a:lnSpc>
            </a:pPr>
            <a:endParaRPr lang="en-US" dirty="0"/>
          </a:p>
          <a:p>
            <a:pPr>
              <a:lnSpc>
                <a:spcPct val="150000"/>
              </a:lnSpc>
            </a:pPr>
            <a:r>
              <a:rPr lang="en-US" dirty="0"/>
              <a:t>GTCR is a word-wide register at 0x4007882C.</a:t>
            </a:r>
          </a:p>
        </p:txBody>
      </p:sp>
      <p:sp>
        <p:nvSpPr>
          <p:cNvPr id="7" name="TextBox 6">
            <a:extLst>
              <a:ext uri="{FF2B5EF4-FFF2-40B4-BE49-F238E27FC236}">
                <a16:creationId xmlns="" xmlns:a16="http://schemas.microsoft.com/office/drawing/2014/main" id="{3C70565E-12E5-460E-BD50-5CA694EBE0EE}"/>
              </a:ext>
            </a:extLst>
          </p:cNvPr>
          <p:cNvSpPr txBox="1"/>
          <p:nvPr/>
        </p:nvSpPr>
        <p:spPr>
          <a:xfrm>
            <a:off x="6960096" y="6021357"/>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3"/>
              </a:rPr>
              <a:t>Manual</a:t>
            </a:r>
            <a:endParaRPr lang="pt-BR" sz="1400" dirty="0"/>
          </a:p>
        </p:txBody>
      </p:sp>
    </p:spTree>
    <p:extLst>
      <p:ext uri="{BB962C8B-B14F-4D97-AF65-F5344CB8AC3E}">
        <p14:creationId xmlns:p14="http://schemas.microsoft.com/office/powerpoint/2010/main" val="304872585"/>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Lab4 – Activity 3</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4837735"/>
          </a:xfrm>
        </p:spPr>
        <p:txBody>
          <a:bodyPr/>
          <a:lstStyle/>
          <a:p>
            <a:pPr>
              <a:lnSpc>
                <a:spcPct val="150000"/>
              </a:lnSpc>
            </a:pPr>
            <a:r>
              <a:rPr lang="en-US" dirty="0"/>
              <a:t>Algorithm</a:t>
            </a:r>
          </a:p>
          <a:p>
            <a:pPr marL="342900" lvl="1" indent="-342900">
              <a:lnSpc>
                <a:spcPct val="150000"/>
              </a:lnSpc>
              <a:buFont typeface="+mj-lt"/>
              <a:buAutoNum type="arabicPeriod"/>
            </a:pPr>
            <a:r>
              <a:rPr lang="en-US" dirty="0"/>
              <a:t>Program PWPR to write-enable P107PFS. Write 0 then 0x40 to PWPR.</a:t>
            </a:r>
          </a:p>
          <a:p>
            <a:pPr marL="342900" lvl="1" indent="-342900">
              <a:lnSpc>
                <a:spcPct val="150000"/>
              </a:lnSpc>
              <a:buFont typeface="+mj-lt"/>
              <a:buAutoNum type="arabicPeriod"/>
            </a:pPr>
            <a:r>
              <a:rPr lang="en-US" dirty="0"/>
              <a:t>Program P107PFS to put P107 into GTIOCA mode. PSEL = 3, PMR =1</a:t>
            </a:r>
          </a:p>
          <a:p>
            <a:pPr marL="342900" lvl="1" indent="-342900">
              <a:lnSpc>
                <a:spcPct val="150000"/>
              </a:lnSpc>
              <a:buFont typeface="+mj-lt"/>
              <a:buAutoNum type="arabicPeriod"/>
            </a:pPr>
            <a:r>
              <a:rPr lang="en-US" dirty="0"/>
              <a:t>Program MSTPCRD bit 6 to enable the power to GPT channel 8. MSTPD6 = 0.</a:t>
            </a:r>
          </a:p>
          <a:p>
            <a:pPr marL="342900" lvl="1" indent="-342900">
              <a:lnSpc>
                <a:spcPct val="150000"/>
              </a:lnSpc>
              <a:buFont typeface="+mj-lt"/>
              <a:buAutoNum type="arabicPeriod"/>
            </a:pPr>
            <a:r>
              <a:rPr lang="en-US" dirty="0"/>
              <a:t>Program GTUDDTYC so that the timer counts up and GTIOCA duty cycle depends on compare match to GTCCRA. GTUDDTYC = 1.</a:t>
            </a:r>
          </a:p>
          <a:p>
            <a:pPr marL="342900" lvl="1" indent="-342900">
              <a:lnSpc>
                <a:spcPct val="150000"/>
              </a:lnSpc>
              <a:buFont typeface="+mj-lt"/>
              <a:buAutoNum type="arabicPeriod"/>
            </a:pPr>
            <a:r>
              <a:rPr lang="en-US" dirty="0"/>
              <a:t>Program GTIOR so that the cycle starts high and changes to low when a match to GTCCRA occurs. Also, enable GTIOCA output. GTIOR = 0x119.</a:t>
            </a:r>
          </a:p>
          <a:p>
            <a:pPr marL="342900" lvl="1" indent="-342900">
              <a:lnSpc>
                <a:spcPct val="150000"/>
              </a:lnSpc>
              <a:buFont typeface="+mj-lt"/>
              <a:buAutoNum type="arabicPeriod"/>
            </a:pPr>
            <a:r>
              <a:rPr lang="en-US" dirty="0"/>
              <a:t>Program GTCCRA to 25% of the cycle (300,000 -1).</a:t>
            </a:r>
          </a:p>
          <a:p>
            <a:pPr marL="342900" lvl="1" indent="-342900">
              <a:lnSpc>
                <a:spcPct val="150000"/>
              </a:lnSpc>
              <a:buFont typeface="+mj-lt"/>
              <a:buAutoNum type="arabicPeriod"/>
            </a:pPr>
            <a:r>
              <a:rPr lang="en-US" dirty="0"/>
              <a:t>Program GTPR to the cycle period (1,200,000-1).</a:t>
            </a:r>
          </a:p>
          <a:p>
            <a:pPr marL="342900" lvl="1" indent="-342900">
              <a:lnSpc>
                <a:spcPct val="150000"/>
              </a:lnSpc>
              <a:buFont typeface="+mj-lt"/>
              <a:buAutoNum type="arabicPeriod"/>
            </a:pPr>
            <a:r>
              <a:rPr lang="en-US" dirty="0"/>
              <a:t>Start the timer in saw-wave mode with PCLKD/1.</a:t>
            </a:r>
          </a:p>
        </p:txBody>
      </p:sp>
    </p:spTree>
    <p:extLst>
      <p:ext uri="{BB962C8B-B14F-4D97-AF65-F5344CB8AC3E}">
        <p14:creationId xmlns:p14="http://schemas.microsoft.com/office/powerpoint/2010/main" val="1080406564"/>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Lab4 – Activity 4</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4763904" cy="1636858"/>
          </a:xfrm>
        </p:spPr>
        <p:txBody>
          <a:bodyPr/>
          <a:lstStyle/>
          <a:p>
            <a:pPr>
              <a:lnSpc>
                <a:spcPct val="150000"/>
              </a:lnSpc>
            </a:pPr>
            <a:r>
              <a:rPr lang="en-US" dirty="0"/>
              <a:t>Verify the operation of the PWM. </a:t>
            </a:r>
          </a:p>
          <a:p>
            <a:pPr>
              <a:lnSpc>
                <a:spcPct val="150000"/>
              </a:lnSpc>
            </a:pPr>
            <a:endParaRPr lang="en-US" dirty="0"/>
          </a:p>
          <a:p>
            <a:pPr>
              <a:lnSpc>
                <a:spcPct val="150000"/>
              </a:lnSpc>
            </a:pPr>
            <a:r>
              <a:rPr lang="en-US" dirty="0"/>
              <a:t>Connect a scope to pin P107 (labeled P17 on the board) and verify that a 100 Hz rectangular waveform with a 25% duty cycle is present.</a:t>
            </a:r>
          </a:p>
        </p:txBody>
      </p:sp>
      <p:pic>
        <p:nvPicPr>
          <p:cNvPr id="5" name="Picture 4">
            <a:extLst>
              <a:ext uri="{FF2B5EF4-FFF2-40B4-BE49-F238E27FC236}">
                <a16:creationId xmlns="" xmlns:a16="http://schemas.microsoft.com/office/drawing/2014/main" id="{4C5DF175-23D1-41C4-975A-52A19C4D21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960" y="1440880"/>
            <a:ext cx="5925772" cy="4444329"/>
          </a:xfrm>
          <a:prstGeom prst="rect">
            <a:avLst/>
          </a:prstGeom>
        </p:spPr>
      </p:pic>
    </p:spTree>
    <p:extLst>
      <p:ext uri="{BB962C8B-B14F-4D97-AF65-F5344CB8AC3E}">
        <p14:creationId xmlns:p14="http://schemas.microsoft.com/office/powerpoint/2010/main" val="399600566"/>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Lab5 – serial communications</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1164934"/>
          </a:xfrm>
        </p:spPr>
        <p:txBody>
          <a:bodyPr/>
          <a:lstStyle/>
          <a:p>
            <a:pPr>
              <a:lnSpc>
                <a:spcPct val="150000"/>
              </a:lnSpc>
            </a:pPr>
            <a:r>
              <a:rPr lang="en-US" b="1" dirty="0"/>
              <a:t>Objectives:</a:t>
            </a:r>
          </a:p>
          <a:p>
            <a:pPr>
              <a:lnSpc>
                <a:spcPct val="150000"/>
              </a:lnSpc>
            </a:pPr>
            <a:r>
              <a:rPr lang="en-US" dirty="0"/>
              <a:t>In the Serial Communications lab, the objective is to utilize the software components of the SSP to build a simple application to transmit and receive via an UART. The actual communication signals are monitored with a scope.</a:t>
            </a:r>
          </a:p>
        </p:txBody>
      </p:sp>
    </p:spTree>
    <p:extLst>
      <p:ext uri="{BB962C8B-B14F-4D97-AF65-F5344CB8AC3E}">
        <p14:creationId xmlns:p14="http://schemas.microsoft.com/office/powerpoint/2010/main" val="1457271773"/>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Lab5 – serial communications</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3155223"/>
          </a:xfrm>
        </p:spPr>
        <p:txBody>
          <a:bodyPr/>
          <a:lstStyle/>
          <a:p>
            <a:pPr>
              <a:lnSpc>
                <a:spcPct val="150000"/>
              </a:lnSpc>
            </a:pPr>
            <a:r>
              <a:rPr lang="en-US" b="1" dirty="0"/>
              <a:t>Learning Objectives:</a:t>
            </a:r>
          </a:p>
          <a:p>
            <a:pPr lvl="1">
              <a:lnSpc>
                <a:spcPct val="150000"/>
              </a:lnSpc>
            </a:pPr>
            <a:r>
              <a:rPr lang="en-US" dirty="0"/>
              <a:t>Selecting software components in the SSP</a:t>
            </a:r>
          </a:p>
          <a:p>
            <a:pPr lvl="1">
              <a:lnSpc>
                <a:spcPct val="150000"/>
              </a:lnSpc>
            </a:pPr>
            <a:r>
              <a:rPr lang="en-US" dirty="0"/>
              <a:t>Planning a solution</a:t>
            </a:r>
          </a:p>
          <a:p>
            <a:pPr lvl="1">
              <a:lnSpc>
                <a:spcPct val="150000"/>
              </a:lnSpc>
            </a:pPr>
            <a:r>
              <a:rPr lang="en-US" dirty="0"/>
              <a:t>SSP Configuration</a:t>
            </a:r>
          </a:p>
          <a:p>
            <a:pPr lvl="1">
              <a:lnSpc>
                <a:spcPct val="150000"/>
              </a:lnSpc>
            </a:pPr>
            <a:r>
              <a:rPr lang="en-US" dirty="0"/>
              <a:t>Threads configuration</a:t>
            </a:r>
          </a:p>
          <a:p>
            <a:pPr lvl="1">
              <a:lnSpc>
                <a:spcPct val="150000"/>
              </a:lnSpc>
            </a:pPr>
            <a:r>
              <a:rPr lang="en-US" dirty="0"/>
              <a:t>Implementation/Test/Debug</a:t>
            </a:r>
          </a:p>
          <a:p>
            <a:pPr lvl="1">
              <a:lnSpc>
                <a:spcPct val="150000"/>
              </a:lnSpc>
            </a:pPr>
            <a:r>
              <a:rPr lang="en-US" dirty="0"/>
              <a:t>Checking serial comm signals with a scope</a:t>
            </a:r>
          </a:p>
        </p:txBody>
      </p:sp>
    </p:spTree>
    <p:extLst>
      <p:ext uri="{BB962C8B-B14F-4D97-AF65-F5344CB8AC3E}">
        <p14:creationId xmlns:p14="http://schemas.microsoft.com/office/powerpoint/2010/main" val="2369061900"/>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Lab5 – serial communications</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3155223"/>
          </a:xfrm>
        </p:spPr>
        <p:txBody>
          <a:bodyPr/>
          <a:lstStyle/>
          <a:p>
            <a:pPr>
              <a:lnSpc>
                <a:spcPct val="150000"/>
              </a:lnSpc>
            </a:pPr>
            <a:r>
              <a:rPr lang="en-US" b="1" dirty="0"/>
              <a:t>Activities:</a:t>
            </a:r>
          </a:p>
          <a:p>
            <a:pPr marL="342900" lvl="1" indent="-342900">
              <a:lnSpc>
                <a:spcPct val="150000"/>
              </a:lnSpc>
              <a:buFont typeface="+mj-lt"/>
              <a:buAutoNum type="arabicPeriod"/>
            </a:pPr>
            <a:r>
              <a:rPr lang="en-US" dirty="0"/>
              <a:t>Problem definition</a:t>
            </a:r>
          </a:p>
          <a:p>
            <a:pPr marL="342900" lvl="1" indent="-342900">
              <a:lnSpc>
                <a:spcPct val="150000"/>
              </a:lnSpc>
              <a:buFont typeface="+mj-lt"/>
              <a:buAutoNum type="arabicPeriod"/>
            </a:pPr>
            <a:r>
              <a:rPr lang="en-US" dirty="0"/>
              <a:t>Hardware platform study</a:t>
            </a:r>
          </a:p>
          <a:p>
            <a:pPr marL="342900" lvl="1" indent="-342900">
              <a:lnSpc>
                <a:spcPct val="150000"/>
              </a:lnSpc>
              <a:buFont typeface="+mj-lt"/>
              <a:buAutoNum type="arabicPeriod"/>
            </a:pPr>
            <a:r>
              <a:rPr lang="en-US" dirty="0"/>
              <a:t>Software framework study</a:t>
            </a:r>
          </a:p>
          <a:p>
            <a:pPr marL="342900" lvl="1" indent="-342900">
              <a:lnSpc>
                <a:spcPct val="150000"/>
              </a:lnSpc>
              <a:buFont typeface="+mj-lt"/>
              <a:buAutoNum type="arabicPeriod"/>
            </a:pPr>
            <a:r>
              <a:rPr lang="en-US" dirty="0"/>
              <a:t>Configure the SSP</a:t>
            </a:r>
          </a:p>
          <a:p>
            <a:pPr marL="342900" lvl="1" indent="-342900">
              <a:lnSpc>
                <a:spcPct val="150000"/>
              </a:lnSpc>
              <a:buFont typeface="+mj-lt"/>
              <a:buAutoNum type="arabicPeriod"/>
            </a:pPr>
            <a:r>
              <a:rPr lang="en-US" dirty="0"/>
              <a:t>Build/Test/Debug</a:t>
            </a:r>
          </a:p>
          <a:p>
            <a:pPr marL="342900" lvl="1" indent="-342900">
              <a:lnSpc>
                <a:spcPct val="150000"/>
              </a:lnSpc>
              <a:buFont typeface="+mj-lt"/>
              <a:buAutoNum type="arabicPeriod"/>
            </a:pPr>
            <a:r>
              <a:rPr lang="en-US" dirty="0"/>
              <a:t>Check signals with scope</a:t>
            </a:r>
          </a:p>
        </p:txBody>
      </p:sp>
      <p:sp>
        <p:nvSpPr>
          <p:cNvPr id="4" name="TextBox 3">
            <a:extLst>
              <a:ext uri="{FF2B5EF4-FFF2-40B4-BE49-F238E27FC236}">
                <a16:creationId xmlns="" xmlns:a16="http://schemas.microsoft.com/office/drawing/2014/main" id="{460C8528-C292-4DC7-86C8-1E631EC56608}"/>
              </a:ext>
            </a:extLst>
          </p:cNvPr>
          <p:cNvSpPr txBox="1"/>
          <p:nvPr/>
        </p:nvSpPr>
        <p:spPr>
          <a:xfrm>
            <a:off x="5929681" y="4432580"/>
            <a:ext cx="5782352" cy="1815882"/>
          </a:xfrm>
          <a:prstGeom prst="rect">
            <a:avLst/>
          </a:prstGeom>
          <a:noFill/>
        </p:spPr>
        <p:txBody>
          <a:bodyPr wrap="none" rtlCol="0">
            <a:spAutoFit/>
          </a:bodyPr>
          <a:lstStyle/>
          <a:p>
            <a:r>
              <a:rPr lang="en-US" sz="1600" dirty="0"/>
              <a:t>further reading for this Lab: </a:t>
            </a:r>
          </a:p>
          <a:p>
            <a:endParaRPr lang="en-US" sz="1600" dirty="0"/>
          </a:p>
          <a:p>
            <a:r>
              <a:rPr lang="en-US" sz="1600" b="1" dirty="0"/>
              <a:t>Renesas Synergy Software Package </a:t>
            </a:r>
            <a:r>
              <a:rPr lang="en-US" sz="1600" b="1" dirty="0" err="1"/>
              <a:t>v1.7.5</a:t>
            </a:r>
            <a:r>
              <a:rPr lang="en-US" sz="1600" b="1" dirty="0"/>
              <a:t> User’s Manual</a:t>
            </a:r>
            <a:r>
              <a:rPr lang="en-US" sz="1600" dirty="0"/>
              <a:t/>
            </a:r>
            <a:br>
              <a:rPr lang="en-US" sz="1600" dirty="0"/>
            </a:br>
            <a:r>
              <a:rPr lang="pt-BR" sz="1600" dirty="0" err="1">
                <a:hlinkClick r:id="rId3"/>
              </a:rPr>
              <a:t>r11um0140eu0106-synergy-ssp-v175</a:t>
            </a:r>
            <a:r>
              <a:rPr lang="pt-BR" sz="1600" dirty="0"/>
              <a:t/>
            </a:r>
            <a:br>
              <a:rPr lang="pt-BR" sz="1600" dirty="0"/>
            </a:br>
            <a:r>
              <a:rPr lang="en-US" sz="1600" dirty="0"/>
              <a:t/>
            </a:r>
            <a:br>
              <a:rPr lang="en-US" sz="1600" dirty="0"/>
            </a:br>
            <a:r>
              <a:rPr lang="en-US" sz="1600" b="1" dirty="0"/>
              <a:t>UART Communications Framework Module Guide</a:t>
            </a:r>
            <a:r>
              <a:rPr lang="en-US" sz="1600" dirty="0"/>
              <a:t/>
            </a:r>
            <a:br>
              <a:rPr lang="en-US" sz="1600" dirty="0"/>
            </a:br>
            <a:r>
              <a:rPr lang="en-US" sz="1600" dirty="0" err="1">
                <a:hlinkClick r:id="rId4"/>
              </a:rPr>
              <a:t>r11an0192eu0100</a:t>
            </a:r>
            <a:r>
              <a:rPr lang="en-US" sz="1600" dirty="0">
                <a:hlinkClick r:id="rId4"/>
              </a:rPr>
              <a:t>-synergy-</a:t>
            </a:r>
            <a:r>
              <a:rPr lang="en-US" sz="1600" dirty="0" err="1">
                <a:hlinkClick r:id="rId4"/>
              </a:rPr>
              <a:t>uart</a:t>
            </a:r>
            <a:r>
              <a:rPr lang="en-US" sz="1600" dirty="0">
                <a:hlinkClick r:id="rId4"/>
              </a:rPr>
              <a:t>-</a:t>
            </a:r>
            <a:r>
              <a:rPr lang="en-US" sz="1600" dirty="0" err="1">
                <a:hlinkClick r:id="rId4"/>
              </a:rPr>
              <a:t>comms</a:t>
            </a:r>
            <a:r>
              <a:rPr lang="en-US" sz="1600" dirty="0">
                <a:hlinkClick r:id="rId4"/>
              </a:rPr>
              <a:t>-</a:t>
            </a:r>
            <a:r>
              <a:rPr lang="en-US" sz="1600" dirty="0" err="1">
                <a:hlinkClick r:id="rId4"/>
              </a:rPr>
              <a:t>fw</a:t>
            </a:r>
            <a:r>
              <a:rPr lang="en-US" sz="1600" dirty="0">
                <a:hlinkClick r:id="rId4"/>
              </a:rPr>
              <a:t>-mod-</a:t>
            </a:r>
            <a:r>
              <a:rPr lang="en-US" sz="1600" dirty="0" err="1">
                <a:hlinkClick r:id="rId4"/>
              </a:rPr>
              <a:t>guide.pdf</a:t>
            </a:r>
            <a:endParaRPr lang="pt-BR" sz="1600" dirty="0"/>
          </a:p>
        </p:txBody>
      </p:sp>
    </p:spTree>
    <p:extLst>
      <p:ext uri="{BB962C8B-B14F-4D97-AF65-F5344CB8AC3E}">
        <p14:creationId xmlns:p14="http://schemas.microsoft.com/office/powerpoint/2010/main" val="716961613"/>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Lab5 – Activity 1</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2580706"/>
          </a:xfrm>
        </p:spPr>
        <p:txBody>
          <a:bodyPr/>
          <a:lstStyle/>
          <a:p>
            <a:pPr>
              <a:lnSpc>
                <a:spcPct val="150000"/>
              </a:lnSpc>
            </a:pPr>
            <a:r>
              <a:rPr lang="en-US" b="1" dirty="0"/>
              <a:t>Activity 1 – Problem Definition</a:t>
            </a:r>
          </a:p>
          <a:p>
            <a:pPr>
              <a:lnSpc>
                <a:spcPct val="150000"/>
              </a:lnSpc>
            </a:pPr>
            <a:r>
              <a:rPr lang="en-US" dirty="0"/>
              <a:t>Transmit the string “Lab5: Serial Comm over RS-232” using the SCI3 TX channel of S7G2</a:t>
            </a:r>
          </a:p>
          <a:p>
            <a:pPr>
              <a:lnSpc>
                <a:spcPct val="150000"/>
              </a:lnSpc>
            </a:pPr>
            <a:r>
              <a:rPr lang="en-US" dirty="0"/>
              <a:t>Receive bytes over the RX channel of the same SCI3 port.</a:t>
            </a:r>
          </a:p>
          <a:p>
            <a:pPr>
              <a:lnSpc>
                <a:spcPct val="150000"/>
              </a:lnSpc>
            </a:pPr>
            <a:r>
              <a:rPr lang="en-US" dirty="0"/>
              <a:t>Present the received chars on the virtual comm console of e2studio</a:t>
            </a:r>
          </a:p>
          <a:p>
            <a:pPr>
              <a:lnSpc>
                <a:spcPct val="150000"/>
              </a:lnSpc>
            </a:pPr>
            <a:r>
              <a:rPr lang="en-US" dirty="0"/>
              <a:t>Non-functional requirements:</a:t>
            </a:r>
            <a:br>
              <a:rPr lang="en-US" dirty="0"/>
            </a:br>
            <a:r>
              <a:rPr lang="en-US" dirty="0"/>
              <a:t>make use of the SSP components for UART communication</a:t>
            </a:r>
          </a:p>
        </p:txBody>
      </p:sp>
    </p:spTree>
    <p:extLst>
      <p:ext uri="{BB962C8B-B14F-4D97-AF65-F5344CB8AC3E}">
        <p14:creationId xmlns:p14="http://schemas.microsoft.com/office/powerpoint/2010/main" val="28077214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economics of integrated circuits manufacturing</a:t>
            </a:r>
            <a:endParaRPr kumimoji="1" lang="en-US" dirty="0"/>
          </a:p>
        </p:txBody>
      </p:sp>
      <p:sp>
        <p:nvSpPr>
          <p:cNvPr id="4" name="コンテンツ プレースホルダー 3"/>
          <p:cNvSpPr>
            <a:spLocks noGrp="1"/>
          </p:cNvSpPr>
          <p:nvPr>
            <p:ph idx="1"/>
          </p:nvPr>
        </p:nvSpPr>
        <p:spPr>
          <a:xfrm>
            <a:off x="468000" y="1424991"/>
            <a:ext cx="11244574" cy="2211375"/>
          </a:xfrm>
        </p:spPr>
        <p:txBody>
          <a:bodyPr/>
          <a:lstStyle/>
          <a:p>
            <a:pPr>
              <a:lnSpc>
                <a:spcPct val="150000"/>
              </a:lnSpc>
            </a:pPr>
            <a:r>
              <a:rPr lang="en-US" dirty="0"/>
              <a:t>The cost of a chip is determined mainly by:</a:t>
            </a:r>
          </a:p>
          <a:p>
            <a:pPr lvl="1">
              <a:lnSpc>
                <a:spcPct val="150000"/>
              </a:lnSpc>
            </a:pPr>
            <a:r>
              <a:rPr lang="en-US" dirty="0"/>
              <a:t>Cost of the die (cost of manufacturing a wafer divided by the number of good dies per wafer)</a:t>
            </a:r>
          </a:p>
          <a:p>
            <a:pPr lvl="1">
              <a:lnSpc>
                <a:spcPct val="150000"/>
              </a:lnSpc>
            </a:pPr>
            <a:r>
              <a:rPr lang="en-US" dirty="0"/>
              <a:t>Testing costs (both for die testing and testing after packaging)</a:t>
            </a:r>
          </a:p>
          <a:p>
            <a:pPr lvl="1">
              <a:lnSpc>
                <a:spcPct val="150000"/>
              </a:lnSpc>
            </a:pPr>
            <a:r>
              <a:rPr lang="en-US" dirty="0"/>
              <a:t>Packaging costs</a:t>
            </a:r>
          </a:p>
          <a:p>
            <a:pPr lvl="1">
              <a:lnSpc>
                <a:spcPct val="150000"/>
              </a:lnSpc>
            </a:pPr>
            <a:r>
              <a:rPr lang="en-US" dirty="0"/>
              <a:t>Yield (percentage of functional chips).</a:t>
            </a:r>
          </a:p>
        </p:txBody>
      </p:sp>
    </p:spTree>
    <p:extLst>
      <p:ext uri="{BB962C8B-B14F-4D97-AF65-F5344CB8AC3E}">
        <p14:creationId xmlns:p14="http://schemas.microsoft.com/office/powerpoint/2010/main" val="1806697370"/>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Lab5 – Activity 2</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1739451"/>
          </a:xfrm>
        </p:spPr>
        <p:txBody>
          <a:bodyPr/>
          <a:lstStyle/>
          <a:p>
            <a:pPr>
              <a:lnSpc>
                <a:spcPct val="150000"/>
              </a:lnSpc>
            </a:pPr>
            <a:r>
              <a:rPr lang="en-US" b="1" dirty="0"/>
              <a:t>Activity 2 - Hardware Platform Study (SK-S7G2 board and S7G2 MCU)</a:t>
            </a:r>
          </a:p>
          <a:p>
            <a:pPr>
              <a:lnSpc>
                <a:spcPct val="150000"/>
              </a:lnSpc>
            </a:pPr>
            <a:r>
              <a:rPr lang="en-US" dirty="0"/>
              <a:t>Information obtained from the Starter Kit SK-S7G2 </a:t>
            </a:r>
            <a:r>
              <a:rPr lang="en-US" dirty="0">
                <a:hlinkClick r:id="rId3"/>
              </a:rPr>
              <a:t>User’s Manual.pdf </a:t>
            </a:r>
            <a:endParaRPr lang="en-US" dirty="0"/>
          </a:p>
          <a:p>
            <a:pPr lvl="1">
              <a:lnSpc>
                <a:spcPct val="150000"/>
              </a:lnSpc>
            </a:pPr>
            <a:r>
              <a:rPr lang="en-US" dirty="0"/>
              <a:t>Block diagram</a:t>
            </a:r>
          </a:p>
          <a:p>
            <a:pPr lvl="1">
              <a:lnSpc>
                <a:spcPct val="150000"/>
              </a:lnSpc>
            </a:pPr>
            <a:r>
              <a:rPr lang="en-US" dirty="0"/>
              <a:t>RS-232 interface and related jumpers</a:t>
            </a:r>
          </a:p>
        </p:txBody>
      </p:sp>
    </p:spTree>
    <p:extLst>
      <p:ext uri="{BB962C8B-B14F-4D97-AF65-F5344CB8AC3E}">
        <p14:creationId xmlns:p14="http://schemas.microsoft.com/office/powerpoint/2010/main" val="4158706408"/>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Lab5 – Activity 2</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693010"/>
          </a:xfrm>
        </p:spPr>
        <p:txBody>
          <a:bodyPr/>
          <a:lstStyle/>
          <a:p>
            <a:pPr>
              <a:lnSpc>
                <a:spcPct val="150000"/>
              </a:lnSpc>
            </a:pPr>
            <a:r>
              <a:rPr lang="en-US" dirty="0"/>
              <a:t>relevant blocks of the SK-S7G2 board</a:t>
            </a:r>
            <a:br>
              <a:rPr lang="en-US" dirty="0"/>
            </a:br>
            <a:r>
              <a:rPr lang="en-US" dirty="0"/>
              <a:t>are marked in red</a:t>
            </a:r>
          </a:p>
        </p:txBody>
      </p:sp>
      <p:grpSp>
        <p:nvGrpSpPr>
          <p:cNvPr id="4" name="Group 3">
            <a:extLst>
              <a:ext uri="{FF2B5EF4-FFF2-40B4-BE49-F238E27FC236}">
                <a16:creationId xmlns="" xmlns:a16="http://schemas.microsoft.com/office/drawing/2014/main" id="{12C93258-3CA4-41AB-9D99-1920F66E6CDC}"/>
              </a:ext>
            </a:extLst>
          </p:cNvPr>
          <p:cNvGrpSpPr/>
          <p:nvPr/>
        </p:nvGrpSpPr>
        <p:grpSpPr>
          <a:xfrm>
            <a:off x="4799856" y="332656"/>
            <a:ext cx="7145169" cy="5635167"/>
            <a:chOff x="4876800" y="644087"/>
            <a:chExt cx="7145169" cy="5635167"/>
          </a:xfrm>
        </p:grpSpPr>
        <p:pic>
          <p:nvPicPr>
            <p:cNvPr id="5" name="Picture 4">
              <a:extLst>
                <a:ext uri="{FF2B5EF4-FFF2-40B4-BE49-F238E27FC236}">
                  <a16:creationId xmlns="" xmlns:a16="http://schemas.microsoft.com/office/drawing/2014/main" id="{BFF5B007-83EA-411F-BC16-36CB3110C601}"/>
                </a:ext>
              </a:extLst>
            </p:cNvPr>
            <p:cNvPicPr>
              <a:picLocks noChangeAspect="1"/>
            </p:cNvPicPr>
            <p:nvPr/>
          </p:nvPicPr>
          <p:blipFill>
            <a:blip r:embed="rId3"/>
            <a:stretch>
              <a:fillRect/>
            </a:stretch>
          </p:blipFill>
          <p:spPr>
            <a:xfrm>
              <a:off x="4876800" y="644087"/>
              <a:ext cx="7145169" cy="5635167"/>
            </a:xfrm>
            <a:prstGeom prst="rect">
              <a:avLst/>
            </a:prstGeom>
          </p:spPr>
        </p:pic>
        <p:sp>
          <p:nvSpPr>
            <p:cNvPr id="6" name="Oval 5">
              <a:extLst>
                <a:ext uri="{FF2B5EF4-FFF2-40B4-BE49-F238E27FC236}">
                  <a16:creationId xmlns="" xmlns:a16="http://schemas.microsoft.com/office/drawing/2014/main" id="{B052301E-A1C4-41C3-B479-25201693DC6E}"/>
                </a:ext>
              </a:extLst>
            </p:cNvPr>
            <p:cNvSpPr/>
            <p:nvPr/>
          </p:nvSpPr>
          <p:spPr>
            <a:xfrm>
              <a:off x="9394199" y="655674"/>
              <a:ext cx="1371600" cy="685799"/>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7" name="TextBox 6">
            <a:extLst>
              <a:ext uri="{FF2B5EF4-FFF2-40B4-BE49-F238E27FC236}">
                <a16:creationId xmlns="" xmlns:a16="http://schemas.microsoft.com/office/drawing/2014/main" id="{E18C357F-5DC3-4C1D-92B4-D0FC841BB465}"/>
              </a:ext>
            </a:extLst>
          </p:cNvPr>
          <p:cNvSpPr txBox="1"/>
          <p:nvPr/>
        </p:nvSpPr>
        <p:spPr>
          <a:xfrm>
            <a:off x="8191405" y="6032301"/>
            <a:ext cx="3623300" cy="307777"/>
          </a:xfrm>
          <a:prstGeom prst="rect">
            <a:avLst/>
          </a:prstGeom>
          <a:noFill/>
        </p:spPr>
        <p:txBody>
          <a:bodyPr wrap="none" rtlCol="0">
            <a:spAutoFit/>
          </a:bodyPr>
          <a:lstStyle/>
          <a:p>
            <a:r>
              <a:rPr lang="en-US" sz="1400" dirty="0"/>
              <a:t>source: Starter Kit SK-</a:t>
            </a:r>
            <a:r>
              <a:rPr lang="en-US" sz="1400" dirty="0" err="1"/>
              <a:t>S7G2</a:t>
            </a:r>
            <a:r>
              <a:rPr lang="en-US" sz="1400" dirty="0"/>
              <a:t> User’s </a:t>
            </a:r>
            <a:r>
              <a:rPr lang="en-US" sz="1400" dirty="0">
                <a:hlinkClick r:id="rId4"/>
              </a:rPr>
              <a:t>Manual</a:t>
            </a:r>
            <a:endParaRPr lang="pt-BR" sz="1400" dirty="0"/>
          </a:p>
        </p:txBody>
      </p:sp>
    </p:spTree>
    <p:extLst>
      <p:ext uri="{BB962C8B-B14F-4D97-AF65-F5344CB8AC3E}">
        <p14:creationId xmlns:p14="http://schemas.microsoft.com/office/powerpoint/2010/main" val="1051263169"/>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Lab5 – Activity 2</a:t>
            </a:r>
          </a:p>
        </p:txBody>
      </p:sp>
      <p:sp>
        <p:nvSpPr>
          <p:cNvPr id="7" name="TextBox 6">
            <a:extLst>
              <a:ext uri="{FF2B5EF4-FFF2-40B4-BE49-F238E27FC236}">
                <a16:creationId xmlns="" xmlns:a16="http://schemas.microsoft.com/office/drawing/2014/main" id="{E18C357F-5DC3-4C1D-92B4-D0FC841BB465}"/>
              </a:ext>
            </a:extLst>
          </p:cNvPr>
          <p:cNvSpPr txBox="1"/>
          <p:nvPr/>
        </p:nvSpPr>
        <p:spPr>
          <a:xfrm>
            <a:off x="8191405" y="6032301"/>
            <a:ext cx="3623300" cy="307777"/>
          </a:xfrm>
          <a:prstGeom prst="rect">
            <a:avLst/>
          </a:prstGeom>
          <a:noFill/>
        </p:spPr>
        <p:txBody>
          <a:bodyPr wrap="none" rtlCol="0">
            <a:spAutoFit/>
          </a:bodyPr>
          <a:lstStyle/>
          <a:p>
            <a:r>
              <a:rPr lang="en-US" sz="1400" dirty="0"/>
              <a:t>source: Starter Kit SK-</a:t>
            </a:r>
            <a:r>
              <a:rPr lang="en-US" sz="1400" dirty="0" err="1"/>
              <a:t>S7G2</a:t>
            </a:r>
            <a:r>
              <a:rPr lang="en-US" sz="1400" dirty="0"/>
              <a:t> User’s </a:t>
            </a:r>
            <a:r>
              <a:rPr lang="en-US" sz="1400" dirty="0">
                <a:hlinkClick r:id="rId3"/>
              </a:rPr>
              <a:t>Manual</a:t>
            </a:r>
            <a:endParaRPr lang="pt-BR" sz="1400" dirty="0"/>
          </a:p>
        </p:txBody>
      </p:sp>
      <p:pic>
        <p:nvPicPr>
          <p:cNvPr id="8" name="Picture 7">
            <a:extLst>
              <a:ext uri="{FF2B5EF4-FFF2-40B4-BE49-F238E27FC236}">
                <a16:creationId xmlns="" xmlns:a16="http://schemas.microsoft.com/office/drawing/2014/main" id="{017BEBFA-9EDE-4C2F-8D8E-E7771DD151CA}"/>
              </a:ext>
            </a:extLst>
          </p:cNvPr>
          <p:cNvPicPr>
            <a:picLocks noChangeAspect="1"/>
          </p:cNvPicPr>
          <p:nvPr/>
        </p:nvPicPr>
        <p:blipFill>
          <a:blip r:embed="rId4"/>
          <a:stretch>
            <a:fillRect/>
          </a:stretch>
        </p:blipFill>
        <p:spPr>
          <a:xfrm>
            <a:off x="6096000" y="670649"/>
            <a:ext cx="5754158" cy="1508683"/>
          </a:xfrm>
          <a:prstGeom prst="rect">
            <a:avLst/>
          </a:prstGeom>
        </p:spPr>
      </p:pic>
      <p:grpSp>
        <p:nvGrpSpPr>
          <p:cNvPr id="9" name="Group 8">
            <a:extLst>
              <a:ext uri="{FF2B5EF4-FFF2-40B4-BE49-F238E27FC236}">
                <a16:creationId xmlns="" xmlns:a16="http://schemas.microsoft.com/office/drawing/2014/main" id="{54CF28AB-97F4-45CF-B915-9EBC09C4EC40}"/>
              </a:ext>
            </a:extLst>
          </p:cNvPr>
          <p:cNvGrpSpPr>
            <a:grpSpLocks noChangeAspect="1"/>
          </p:cNvGrpSpPr>
          <p:nvPr/>
        </p:nvGrpSpPr>
        <p:grpSpPr>
          <a:xfrm>
            <a:off x="677550" y="3008578"/>
            <a:ext cx="10860584" cy="3072686"/>
            <a:chOff x="492000" y="2924944"/>
            <a:chExt cx="11856002" cy="3354310"/>
          </a:xfrm>
        </p:grpSpPr>
        <p:pic>
          <p:nvPicPr>
            <p:cNvPr id="10" name="Picture 9">
              <a:extLst>
                <a:ext uri="{FF2B5EF4-FFF2-40B4-BE49-F238E27FC236}">
                  <a16:creationId xmlns="" xmlns:a16="http://schemas.microsoft.com/office/drawing/2014/main" id="{65D07608-0560-4032-9CE8-BE9BA5D4CDF8}"/>
                </a:ext>
              </a:extLst>
            </p:cNvPr>
            <p:cNvPicPr>
              <a:picLocks noChangeAspect="1"/>
            </p:cNvPicPr>
            <p:nvPr/>
          </p:nvPicPr>
          <p:blipFill rotWithShape="1">
            <a:blip r:embed="rId5"/>
            <a:srcRect t="11614"/>
            <a:stretch/>
          </p:blipFill>
          <p:spPr>
            <a:xfrm>
              <a:off x="492000" y="3104964"/>
              <a:ext cx="11856002" cy="3174290"/>
            </a:xfrm>
            <a:prstGeom prst="rect">
              <a:avLst/>
            </a:prstGeom>
          </p:spPr>
        </p:pic>
        <p:sp>
          <p:nvSpPr>
            <p:cNvPr id="11" name="Rectangle 10">
              <a:extLst>
                <a:ext uri="{FF2B5EF4-FFF2-40B4-BE49-F238E27FC236}">
                  <a16:creationId xmlns="" xmlns:a16="http://schemas.microsoft.com/office/drawing/2014/main" id="{6610BDFB-3A1C-442D-B84E-A472C85E1768}"/>
                </a:ext>
              </a:extLst>
            </p:cNvPr>
            <p:cNvSpPr/>
            <p:nvPr/>
          </p:nvSpPr>
          <p:spPr>
            <a:xfrm>
              <a:off x="1703512" y="2924944"/>
              <a:ext cx="360040" cy="279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4043824" cy="3093667"/>
          </a:xfrm>
        </p:spPr>
        <p:txBody>
          <a:bodyPr/>
          <a:lstStyle/>
          <a:p>
            <a:pPr>
              <a:lnSpc>
                <a:spcPct val="150000"/>
              </a:lnSpc>
            </a:pPr>
            <a:r>
              <a:rPr lang="en-US" dirty="0"/>
              <a:t>U7 converts TTL signals to RS-232, these signals are available on J7, pins 5 (TX) and 6 (RX).</a:t>
            </a:r>
            <a:br>
              <a:rPr lang="en-US" dirty="0"/>
            </a:br>
            <a:r>
              <a:rPr lang="en-US" sz="800" dirty="0"/>
              <a:t/>
            </a:r>
            <a:br>
              <a:rPr lang="en-US" sz="800" dirty="0"/>
            </a:br>
            <a:r>
              <a:rPr lang="en-US" dirty="0"/>
              <a:t>J9 must have jumpers on 1-3 and 2-4 so that the board is configured for RS-232.</a:t>
            </a:r>
            <a:br>
              <a:rPr lang="en-US" dirty="0"/>
            </a:br>
            <a:r>
              <a:rPr lang="en-US" dirty="0"/>
              <a:t>The UART_RXD and UART_TXD signals are connected to P7_6 and P7_7 of the MCU.</a:t>
            </a:r>
          </a:p>
        </p:txBody>
      </p:sp>
    </p:spTree>
    <p:extLst>
      <p:ext uri="{BB962C8B-B14F-4D97-AF65-F5344CB8AC3E}">
        <p14:creationId xmlns:p14="http://schemas.microsoft.com/office/powerpoint/2010/main" val="2963505985"/>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Lab5 – Activity 2</a:t>
            </a:r>
          </a:p>
        </p:txBody>
      </p:sp>
      <p:sp>
        <p:nvSpPr>
          <p:cNvPr id="12" name="Content Placeholder 3">
            <a:extLst>
              <a:ext uri="{FF2B5EF4-FFF2-40B4-BE49-F238E27FC236}">
                <a16:creationId xmlns="" xmlns:a16="http://schemas.microsoft.com/office/drawing/2014/main" id="{E30D0ABF-B7AD-42F9-8C10-6519A3744BBA}"/>
              </a:ext>
            </a:extLst>
          </p:cNvPr>
          <p:cNvSpPr txBox="1">
            <a:spLocks/>
          </p:cNvSpPr>
          <p:nvPr/>
        </p:nvSpPr>
        <p:spPr>
          <a:xfrm>
            <a:off x="7307463" y="95202"/>
            <a:ext cx="3421585" cy="749398"/>
          </a:xfrm>
          <a:prstGeom prst="rect">
            <a:avLst/>
          </a:prstGeom>
        </p:spPr>
        <p:txBody>
          <a:bodyPr/>
          <a:lstStyle>
            <a:lvl1pPr marL="0" indent="0" algn="l" defTabSz="914400" rtl="0" eaLnBrk="1" latinLnBrk="0" hangingPunct="1">
              <a:lnSpc>
                <a:spcPct val="120000"/>
              </a:lnSpc>
              <a:spcBef>
                <a:spcPts val="0"/>
              </a:spcBef>
              <a:spcAft>
                <a:spcPts val="800"/>
              </a:spcAft>
              <a:buFont typeface="Arial" panose="020B0604020202020204" pitchFamily="34" charset="0"/>
              <a:buNone/>
              <a:defRPr kumimoji="1" sz="1600" kern="1200">
                <a:solidFill>
                  <a:schemeClr val="tx1"/>
                </a:solidFill>
                <a:latin typeface="+mn-lt"/>
                <a:ea typeface="+mn-ea"/>
                <a:cs typeface="+mn-cs"/>
              </a:defRPr>
            </a:lvl1pPr>
            <a:lvl2pPr marL="1778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2pPr>
            <a:lvl3pPr marL="355600" indent="-177800" algn="l" defTabSz="914400" rtl="0" eaLnBrk="1" latinLnBrk="0" hangingPunct="1">
              <a:lnSpc>
                <a:spcPct val="120000"/>
              </a:lnSpc>
              <a:spcBef>
                <a:spcPts val="0"/>
              </a:spcBef>
              <a:spcAft>
                <a:spcPts val="800"/>
              </a:spcAft>
              <a:buClr>
                <a:schemeClr val="tx2"/>
              </a:buClr>
              <a:buFont typeface="Wingdings" panose="05000000000000000000" pitchFamily="2" charset="2"/>
              <a:buChar char="§"/>
              <a:defRPr kumimoji="1" sz="1600" kern="1200">
                <a:solidFill>
                  <a:schemeClr val="tx1"/>
                </a:solidFill>
                <a:latin typeface="+mn-lt"/>
                <a:ea typeface="+mn-ea"/>
                <a:cs typeface="+mn-cs"/>
              </a:defRPr>
            </a:lvl3pPr>
            <a:lvl4pPr marL="539750" indent="-184150"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4pPr>
            <a:lvl5pPr marL="719138" indent="-179388" algn="l" defTabSz="914400" rtl="0" eaLnBrk="1" latinLnBrk="0" hangingPunct="1">
              <a:lnSpc>
                <a:spcPct val="120000"/>
              </a:lnSpc>
              <a:spcBef>
                <a:spcPts val="0"/>
              </a:spcBef>
              <a:spcAft>
                <a:spcPts val="800"/>
              </a:spcAft>
              <a:buFont typeface="Symbol" panose="05050102010706020507" pitchFamily="18" charset="2"/>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spcAft>
                <a:spcPts val="0"/>
              </a:spcAft>
            </a:pPr>
            <a:r>
              <a:rPr lang="en-US">
                <a:solidFill>
                  <a:srgbClr val="FF0000"/>
                </a:solidFill>
              </a:rPr>
              <a:t>P7_6 and P7_7 are RX and TX for SCI 3 of the MCU </a:t>
            </a:r>
          </a:p>
          <a:p>
            <a:pPr>
              <a:spcAft>
                <a:spcPts val="0"/>
              </a:spcAft>
            </a:pPr>
            <a:endParaRPr lang="en-US" dirty="0"/>
          </a:p>
        </p:txBody>
      </p:sp>
      <p:pic>
        <p:nvPicPr>
          <p:cNvPr id="13" name="Picture 12">
            <a:extLst>
              <a:ext uri="{FF2B5EF4-FFF2-40B4-BE49-F238E27FC236}">
                <a16:creationId xmlns="" xmlns:a16="http://schemas.microsoft.com/office/drawing/2014/main" id="{682B79FA-3F7E-4748-9C08-DB0E1AE53D6D}"/>
              </a:ext>
            </a:extLst>
          </p:cNvPr>
          <p:cNvPicPr>
            <a:picLocks noChangeAspect="1"/>
          </p:cNvPicPr>
          <p:nvPr/>
        </p:nvPicPr>
        <p:blipFill>
          <a:blip r:embed="rId3"/>
          <a:stretch>
            <a:fillRect/>
          </a:stretch>
        </p:blipFill>
        <p:spPr>
          <a:xfrm>
            <a:off x="731405" y="1159176"/>
            <a:ext cx="9757084" cy="4773354"/>
          </a:xfrm>
          <a:prstGeom prst="rect">
            <a:avLst/>
          </a:prstGeom>
        </p:spPr>
      </p:pic>
      <p:sp>
        <p:nvSpPr>
          <p:cNvPr id="14" name="Oval 13">
            <a:extLst>
              <a:ext uri="{FF2B5EF4-FFF2-40B4-BE49-F238E27FC236}">
                <a16:creationId xmlns="" xmlns:a16="http://schemas.microsoft.com/office/drawing/2014/main" id="{13857A3B-DB09-471C-B5EF-85A5A15EB5A6}"/>
              </a:ext>
            </a:extLst>
          </p:cNvPr>
          <p:cNvSpPr/>
          <p:nvPr/>
        </p:nvSpPr>
        <p:spPr>
          <a:xfrm>
            <a:off x="8278489" y="2621836"/>
            <a:ext cx="2080400" cy="579804"/>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Arrow: Down 15">
            <a:extLst>
              <a:ext uri="{FF2B5EF4-FFF2-40B4-BE49-F238E27FC236}">
                <a16:creationId xmlns="" xmlns:a16="http://schemas.microsoft.com/office/drawing/2014/main" id="{F590E770-EC97-426E-85E0-37B502E5F63D}"/>
              </a:ext>
            </a:extLst>
          </p:cNvPr>
          <p:cNvSpPr/>
          <p:nvPr/>
        </p:nvSpPr>
        <p:spPr>
          <a:xfrm>
            <a:off x="9336025" y="444849"/>
            <a:ext cx="100665" cy="180236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TextBox 16">
            <a:extLst>
              <a:ext uri="{FF2B5EF4-FFF2-40B4-BE49-F238E27FC236}">
                <a16:creationId xmlns="" xmlns:a16="http://schemas.microsoft.com/office/drawing/2014/main" id="{4CD27EA0-657C-4164-B561-262B6853A3A7}"/>
              </a:ext>
            </a:extLst>
          </p:cNvPr>
          <p:cNvSpPr txBox="1"/>
          <p:nvPr/>
        </p:nvSpPr>
        <p:spPr>
          <a:xfrm>
            <a:off x="6953543" y="5999377"/>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4"/>
              </a:rPr>
              <a:t>Manual</a:t>
            </a:r>
            <a:endParaRPr lang="pt-BR" sz="1400" dirty="0"/>
          </a:p>
        </p:txBody>
      </p:sp>
    </p:spTree>
    <p:extLst>
      <p:ext uri="{BB962C8B-B14F-4D97-AF65-F5344CB8AC3E}">
        <p14:creationId xmlns:p14="http://schemas.microsoft.com/office/powerpoint/2010/main" val="1339073344"/>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Lab5 – Activity 2</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1801006"/>
          </a:xfrm>
        </p:spPr>
        <p:txBody>
          <a:bodyPr/>
          <a:lstStyle/>
          <a:p>
            <a:pPr>
              <a:lnSpc>
                <a:spcPct val="150000"/>
              </a:lnSpc>
            </a:pPr>
            <a:r>
              <a:rPr lang="en-US" dirty="0"/>
              <a:t>One of the operating modes of an SCI is asynchronous communications (UART).</a:t>
            </a:r>
            <a:br>
              <a:rPr lang="en-US" dirty="0"/>
            </a:br>
            <a:r>
              <a:rPr lang="en-US" dirty="0"/>
              <a:t>Among the possible interrupt sources of the SCI are end of transmission and char received (receive data full).</a:t>
            </a:r>
          </a:p>
        </p:txBody>
      </p:sp>
      <p:grpSp>
        <p:nvGrpSpPr>
          <p:cNvPr id="12" name="Group 11">
            <a:extLst>
              <a:ext uri="{FF2B5EF4-FFF2-40B4-BE49-F238E27FC236}">
                <a16:creationId xmlns="" xmlns:a16="http://schemas.microsoft.com/office/drawing/2014/main" id="{FD6D89F9-A88A-495E-82F4-CF4C2EDE071D}"/>
              </a:ext>
            </a:extLst>
          </p:cNvPr>
          <p:cNvGrpSpPr/>
          <p:nvPr/>
        </p:nvGrpSpPr>
        <p:grpSpPr>
          <a:xfrm>
            <a:off x="1108829" y="2718942"/>
            <a:ext cx="9974341" cy="2714067"/>
            <a:chOff x="1199456" y="2155093"/>
            <a:chExt cx="9974341" cy="2714067"/>
          </a:xfrm>
        </p:grpSpPr>
        <p:pic>
          <p:nvPicPr>
            <p:cNvPr id="13" name="Picture 12">
              <a:extLst>
                <a:ext uri="{FF2B5EF4-FFF2-40B4-BE49-F238E27FC236}">
                  <a16:creationId xmlns="" xmlns:a16="http://schemas.microsoft.com/office/drawing/2014/main" id="{6F695466-2D75-4FF5-9AAA-134E1C0AD0ED}"/>
                </a:ext>
              </a:extLst>
            </p:cNvPr>
            <p:cNvPicPr>
              <a:picLocks noChangeAspect="1"/>
            </p:cNvPicPr>
            <p:nvPr/>
          </p:nvPicPr>
          <p:blipFill>
            <a:blip r:embed="rId3"/>
            <a:stretch>
              <a:fillRect/>
            </a:stretch>
          </p:blipFill>
          <p:spPr>
            <a:xfrm>
              <a:off x="1199456" y="2155093"/>
              <a:ext cx="9974341" cy="1789760"/>
            </a:xfrm>
            <a:prstGeom prst="rect">
              <a:avLst/>
            </a:prstGeom>
          </p:spPr>
        </p:pic>
        <p:pic>
          <p:nvPicPr>
            <p:cNvPr id="14" name="Picture 13">
              <a:extLst>
                <a:ext uri="{FF2B5EF4-FFF2-40B4-BE49-F238E27FC236}">
                  <a16:creationId xmlns="" xmlns:a16="http://schemas.microsoft.com/office/drawing/2014/main" id="{BB5852F7-A590-4BC9-9F36-C81938659C9D}"/>
                </a:ext>
              </a:extLst>
            </p:cNvPr>
            <p:cNvPicPr>
              <a:picLocks noChangeAspect="1"/>
            </p:cNvPicPr>
            <p:nvPr/>
          </p:nvPicPr>
          <p:blipFill>
            <a:blip r:embed="rId4"/>
            <a:stretch>
              <a:fillRect/>
            </a:stretch>
          </p:blipFill>
          <p:spPr>
            <a:xfrm>
              <a:off x="1199456" y="3879080"/>
              <a:ext cx="9974341" cy="990080"/>
            </a:xfrm>
            <a:prstGeom prst="rect">
              <a:avLst/>
            </a:prstGeom>
          </p:spPr>
        </p:pic>
      </p:grpSp>
      <p:sp>
        <p:nvSpPr>
          <p:cNvPr id="16" name="TextBox 15">
            <a:extLst>
              <a:ext uri="{FF2B5EF4-FFF2-40B4-BE49-F238E27FC236}">
                <a16:creationId xmlns="" xmlns:a16="http://schemas.microsoft.com/office/drawing/2014/main" id="{4ECFED88-7F2C-49DA-9706-C8F0410FDED6}"/>
              </a:ext>
            </a:extLst>
          </p:cNvPr>
          <p:cNvSpPr txBox="1"/>
          <p:nvPr/>
        </p:nvSpPr>
        <p:spPr>
          <a:xfrm>
            <a:off x="6953543" y="5999377"/>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5"/>
              </a:rPr>
              <a:t>Manual</a:t>
            </a:r>
            <a:endParaRPr lang="pt-BR" sz="1400" dirty="0"/>
          </a:p>
        </p:txBody>
      </p:sp>
    </p:spTree>
    <p:extLst>
      <p:ext uri="{BB962C8B-B14F-4D97-AF65-F5344CB8AC3E}">
        <p14:creationId xmlns:p14="http://schemas.microsoft.com/office/powerpoint/2010/main" val="2777310998"/>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Lab5 – Activity 3 – Study</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0"/>
            <a:ext cx="3179728" cy="707865"/>
          </a:xfrm>
        </p:spPr>
        <p:txBody>
          <a:bodyPr/>
          <a:lstStyle/>
          <a:p>
            <a:pPr>
              <a:lnSpc>
                <a:spcPct val="150000"/>
              </a:lnSpc>
            </a:pPr>
            <a:r>
              <a:rPr lang="en-US" dirty="0"/>
              <a:t>These are the services available in the UART Framework of the SSP.</a:t>
            </a:r>
          </a:p>
        </p:txBody>
      </p:sp>
      <p:pic>
        <p:nvPicPr>
          <p:cNvPr id="8" name="Picture 7">
            <a:extLst>
              <a:ext uri="{FF2B5EF4-FFF2-40B4-BE49-F238E27FC236}">
                <a16:creationId xmlns="" xmlns:a16="http://schemas.microsoft.com/office/drawing/2014/main" id="{9E7D278B-7156-4730-9B8D-F24305028479}"/>
              </a:ext>
            </a:extLst>
          </p:cNvPr>
          <p:cNvPicPr>
            <a:picLocks noChangeAspect="1"/>
          </p:cNvPicPr>
          <p:nvPr/>
        </p:nvPicPr>
        <p:blipFill>
          <a:blip r:embed="rId3"/>
          <a:stretch>
            <a:fillRect/>
          </a:stretch>
        </p:blipFill>
        <p:spPr>
          <a:xfrm>
            <a:off x="5599295" y="80628"/>
            <a:ext cx="6761401" cy="6213501"/>
          </a:xfrm>
          <a:prstGeom prst="rect">
            <a:avLst/>
          </a:prstGeom>
        </p:spPr>
      </p:pic>
      <p:sp>
        <p:nvSpPr>
          <p:cNvPr id="9" name="TextBox 8">
            <a:extLst>
              <a:ext uri="{FF2B5EF4-FFF2-40B4-BE49-F238E27FC236}">
                <a16:creationId xmlns="" xmlns:a16="http://schemas.microsoft.com/office/drawing/2014/main" id="{AC633433-5CD4-4A26-B849-9E1CB51F6297}"/>
              </a:ext>
            </a:extLst>
          </p:cNvPr>
          <p:cNvSpPr txBox="1"/>
          <p:nvPr/>
        </p:nvSpPr>
        <p:spPr>
          <a:xfrm>
            <a:off x="467999" y="5725242"/>
            <a:ext cx="4794774" cy="523220"/>
          </a:xfrm>
          <a:prstGeom prst="rect">
            <a:avLst/>
          </a:prstGeom>
          <a:noFill/>
        </p:spPr>
        <p:txBody>
          <a:bodyPr wrap="none" rtlCol="0">
            <a:spAutoFit/>
          </a:bodyPr>
          <a:lstStyle/>
          <a:p>
            <a:r>
              <a:rPr lang="en-US" sz="1400" dirty="0"/>
              <a:t>source: UART Communications Framework Module Guide</a:t>
            </a:r>
            <a:br>
              <a:rPr lang="en-US" sz="1400" dirty="0"/>
            </a:br>
            <a:r>
              <a:rPr lang="en-US" sz="1400" dirty="0" err="1">
                <a:hlinkClick r:id="rId4"/>
              </a:rPr>
              <a:t>r11an0192eu0100</a:t>
            </a:r>
            <a:r>
              <a:rPr lang="en-US" sz="1400" dirty="0">
                <a:hlinkClick r:id="rId4"/>
              </a:rPr>
              <a:t>-synergy-</a:t>
            </a:r>
            <a:r>
              <a:rPr lang="en-US" sz="1400" dirty="0" err="1">
                <a:hlinkClick r:id="rId4"/>
              </a:rPr>
              <a:t>uart</a:t>
            </a:r>
            <a:r>
              <a:rPr lang="en-US" sz="1400" dirty="0">
                <a:hlinkClick r:id="rId4"/>
              </a:rPr>
              <a:t>-</a:t>
            </a:r>
            <a:r>
              <a:rPr lang="en-US" sz="1400" dirty="0" err="1">
                <a:hlinkClick r:id="rId4"/>
              </a:rPr>
              <a:t>comms</a:t>
            </a:r>
            <a:r>
              <a:rPr lang="en-US" sz="1400" dirty="0">
                <a:hlinkClick r:id="rId4"/>
              </a:rPr>
              <a:t>-</a:t>
            </a:r>
            <a:r>
              <a:rPr lang="en-US" sz="1400" dirty="0" err="1">
                <a:hlinkClick r:id="rId4"/>
              </a:rPr>
              <a:t>fw</a:t>
            </a:r>
            <a:r>
              <a:rPr lang="en-US" sz="1400" dirty="0">
                <a:hlinkClick r:id="rId4"/>
              </a:rPr>
              <a:t>-mod-</a:t>
            </a:r>
            <a:r>
              <a:rPr lang="en-US" sz="1400" dirty="0" err="1">
                <a:hlinkClick r:id="rId4"/>
              </a:rPr>
              <a:t>guide.pdf</a:t>
            </a:r>
            <a:endParaRPr lang="pt-BR" sz="1400" dirty="0"/>
          </a:p>
        </p:txBody>
      </p:sp>
    </p:spTree>
    <p:extLst>
      <p:ext uri="{BB962C8B-B14F-4D97-AF65-F5344CB8AC3E}">
        <p14:creationId xmlns:p14="http://schemas.microsoft.com/office/powerpoint/2010/main" val="3665825269"/>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Lab5 – Activity 3</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0"/>
            <a:ext cx="11244624" cy="3524555"/>
          </a:xfrm>
        </p:spPr>
        <p:txBody>
          <a:bodyPr/>
          <a:lstStyle/>
          <a:p>
            <a:pPr>
              <a:lnSpc>
                <a:spcPct val="150000"/>
              </a:lnSpc>
            </a:pPr>
            <a:r>
              <a:rPr lang="en-US" dirty="0"/>
              <a:t>How to use the Renesas Debug Virtual Console so that </a:t>
            </a:r>
            <a:r>
              <a:rPr lang="en-US" dirty="0" err="1"/>
              <a:t>printf</a:t>
            </a:r>
            <a:r>
              <a:rPr lang="en-US" dirty="0"/>
              <a:t>() messages appear onto a console of e2studio?</a:t>
            </a:r>
            <a:br>
              <a:rPr lang="en-US" dirty="0"/>
            </a:br>
            <a:endParaRPr lang="en-US" dirty="0"/>
          </a:p>
          <a:p>
            <a:pPr lvl="1">
              <a:lnSpc>
                <a:spcPct val="150000"/>
              </a:lnSpc>
            </a:pPr>
            <a:r>
              <a:rPr lang="en-US" dirty="0"/>
              <a:t>follow instructions from the Renesas Knowledge Base </a:t>
            </a:r>
            <a:r>
              <a:rPr lang="en-US" dirty="0">
                <a:hlinkClick r:id="rId3"/>
              </a:rPr>
              <a:t>link</a:t>
            </a:r>
            <a:endParaRPr lang="en-US" dirty="0"/>
          </a:p>
          <a:p>
            <a:pPr lvl="1">
              <a:lnSpc>
                <a:spcPct val="150000"/>
              </a:lnSpc>
            </a:pPr>
            <a:r>
              <a:rPr lang="en-US" dirty="0"/>
              <a:t>basically:</a:t>
            </a:r>
          </a:p>
          <a:p>
            <a:pPr lvl="2">
              <a:lnSpc>
                <a:spcPct val="150000"/>
              </a:lnSpc>
            </a:pPr>
            <a:r>
              <a:rPr lang="en-US" dirty="0">
                <a:latin typeface="Courier New" panose="02070309020205020404" pitchFamily="49" charset="0"/>
                <a:cs typeface="Courier New" panose="02070309020205020404" pitchFamily="49" charset="0"/>
              </a:rPr>
              <a:t>#include &lt;</a:t>
            </a:r>
            <a:r>
              <a:rPr lang="en-US" dirty="0" err="1">
                <a:latin typeface="Courier New" panose="02070309020205020404" pitchFamily="49" charset="0"/>
                <a:cs typeface="Courier New" panose="02070309020205020404" pitchFamily="49" charset="0"/>
              </a:rPr>
              <a:t>stdio.h</a:t>
            </a:r>
            <a:r>
              <a:rPr lang="en-US" dirty="0">
                <a:latin typeface="Courier New" panose="02070309020205020404" pitchFamily="49" charset="0"/>
                <a:cs typeface="Courier New" panose="02070309020205020404" pitchFamily="49" charset="0"/>
              </a:rPr>
              <a:t>&gt;</a:t>
            </a:r>
          </a:p>
          <a:p>
            <a:pPr lvl="2">
              <a:lnSpc>
                <a:spcPct val="150000"/>
              </a:lnSpc>
            </a:pPr>
            <a:r>
              <a:rPr lang="en-US" dirty="0">
                <a:latin typeface="Courier New" panose="02070309020205020404" pitchFamily="49" charset="0"/>
                <a:cs typeface="Courier New" panose="02070309020205020404" pitchFamily="49" charset="0"/>
              </a:rPr>
              <a:t>call  </a:t>
            </a:r>
            <a:r>
              <a:rPr lang="en-US" dirty="0" err="1">
                <a:latin typeface="Courier New" panose="02070309020205020404" pitchFamily="49" charset="0"/>
                <a:cs typeface="Courier New" panose="02070309020205020404" pitchFamily="49" charset="0"/>
              </a:rPr>
              <a:t>initialise_monitor_handles</a:t>
            </a:r>
            <a:r>
              <a:rPr lang="en-US" dirty="0">
                <a:latin typeface="Courier New" panose="02070309020205020404" pitchFamily="49" charset="0"/>
                <a:cs typeface="Courier New" panose="02070309020205020404" pitchFamily="49" charset="0"/>
              </a:rPr>
              <a:t>(); during thread </a:t>
            </a:r>
            <a:r>
              <a:rPr lang="en-US" dirty="0" err="1">
                <a:latin typeface="Courier New" panose="02070309020205020404" pitchFamily="49" charset="0"/>
                <a:cs typeface="Courier New" panose="02070309020205020404" pitchFamily="49" charset="0"/>
              </a:rPr>
              <a:t>inicialization</a:t>
            </a:r>
            <a:endParaRPr lang="en-US" dirty="0">
              <a:latin typeface="Courier New" panose="02070309020205020404" pitchFamily="49" charset="0"/>
              <a:cs typeface="Courier New" panose="02070309020205020404" pitchFamily="49" charset="0"/>
            </a:endParaRPr>
          </a:p>
          <a:p>
            <a:pPr lvl="2">
              <a:lnSpc>
                <a:spcPct val="150000"/>
              </a:lnSpc>
            </a:pPr>
            <a:r>
              <a:rPr lang="en-US" dirty="0">
                <a:latin typeface="Courier New" panose="02070309020205020404" pitchFamily="49" charset="0"/>
                <a:cs typeface="Courier New" panose="02070309020205020404" pitchFamily="49" charset="0"/>
              </a:rPr>
              <a:t>confirm that --specs=</a:t>
            </a:r>
            <a:r>
              <a:rPr lang="en-US" dirty="0" err="1">
                <a:latin typeface="Courier New" panose="02070309020205020404" pitchFamily="49" charset="0"/>
                <a:cs typeface="Courier New" panose="02070309020205020404" pitchFamily="49" charset="0"/>
              </a:rPr>
              <a:t>rdimon.specs</a:t>
            </a:r>
            <a:r>
              <a:rPr lang="en-US" dirty="0">
                <a:latin typeface="Courier New" panose="02070309020205020404" pitchFamily="49" charset="0"/>
                <a:cs typeface="Courier New" panose="02070309020205020404" pitchFamily="49" charset="0"/>
              </a:rPr>
              <a:t> is part of the linker flags</a:t>
            </a:r>
          </a:p>
          <a:p>
            <a:pPr lvl="1">
              <a:lnSpc>
                <a:spcPct val="150000"/>
              </a:lnSpc>
            </a:pPr>
            <a:r>
              <a:rPr lang="en-US" dirty="0"/>
              <a:t>open a Renesas Debug Virtual Console during debugging and pin it (so that it is always visible).</a:t>
            </a:r>
          </a:p>
        </p:txBody>
      </p:sp>
    </p:spTree>
    <p:extLst>
      <p:ext uri="{BB962C8B-B14F-4D97-AF65-F5344CB8AC3E}">
        <p14:creationId xmlns:p14="http://schemas.microsoft.com/office/powerpoint/2010/main" val="2341461728"/>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Lab5 – Activity 4 – configuration</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0"/>
            <a:ext cx="11244624" cy="4324774"/>
          </a:xfrm>
        </p:spPr>
        <p:txBody>
          <a:bodyPr/>
          <a:lstStyle/>
          <a:p>
            <a:pPr marL="342900" lvl="1" indent="-342900">
              <a:lnSpc>
                <a:spcPct val="150000"/>
              </a:lnSpc>
              <a:buFont typeface="+mj-lt"/>
              <a:buAutoNum type="arabicPeriod"/>
            </a:pPr>
            <a:r>
              <a:rPr lang="en-US" dirty="0"/>
              <a:t>Create new Synergy C project, use </a:t>
            </a:r>
            <a:br>
              <a:rPr lang="en-US" dirty="0"/>
            </a:br>
            <a:r>
              <a:rPr lang="en-US" dirty="0"/>
              <a:t>Blinky with </a:t>
            </a:r>
            <a:r>
              <a:rPr lang="en-US" dirty="0" err="1"/>
              <a:t>ThreadX</a:t>
            </a:r>
            <a:r>
              <a:rPr lang="en-US" dirty="0"/>
              <a:t> as template. </a:t>
            </a:r>
            <a:br>
              <a:rPr lang="en-US" dirty="0"/>
            </a:br>
            <a:r>
              <a:rPr lang="en-US" dirty="0"/>
              <a:t>Build and run to verify it is operational.</a:t>
            </a:r>
          </a:p>
          <a:p>
            <a:pPr marL="342900" lvl="1" indent="-342900">
              <a:lnSpc>
                <a:spcPct val="150000"/>
              </a:lnSpc>
              <a:buFont typeface="+mj-lt"/>
              <a:buAutoNum type="arabicPeriod"/>
            </a:pPr>
            <a:r>
              <a:rPr lang="en-US" dirty="0"/>
              <a:t>In the Synergy Configuration tab, </a:t>
            </a:r>
            <a:br>
              <a:rPr lang="en-US" dirty="0"/>
            </a:br>
            <a:r>
              <a:rPr lang="en-US" dirty="0"/>
              <a:t>add to the Blinky Thread a </a:t>
            </a:r>
            <a:br>
              <a:rPr lang="en-US" dirty="0"/>
            </a:br>
            <a:r>
              <a:rPr lang="en-US" dirty="0"/>
              <a:t>Connectivity Framework called </a:t>
            </a:r>
            <a:br>
              <a:rPr lang="en-US" dirty="0"/>
            </a:br>
            <a:r>
              <a:rPr lang="en-US" dirty="0" err="1"/>
              <a:t>sf_uart_comms</a:t>
            </a:r>
            <a:endParaRPr lang="en-US" dirty="0"/>
          </a:p>
          <a:p>
            <a:pPr marL="342900" lvl="1" indent="-342900">
              <a:lnSpc>
                <a:spcPct val="150000"/>
              </a:lnSpc>
              <a:buFont typeface="+mj-lt"/>
              <a:buAutoNum type="arabicPeriod"/>
            </a:pPr>
            <a:r>
              <a:rPr lang="en-US" dirty="0"/>
              <a:t>Configure g_uart0 to Channel 3 and </a:t>
            </a:r>
            <a:br>
              <a:rPr lang="en-US" dirty="0"/>
            </a:br>
            <a:r>
              <a:rPr lang="en-US" dirty="0"/>
              <a:t>all four interrupt priorities to Priority 3</a:t>
            </a:r>
          </a:p>
          <a:p>
            <a:pPr marL="342900" lvl="1" indent="-342900">
              <a:lnSpc>
                <a:spcPct val="150000"/>
              </a:lnSpc>
              <a:buFont typeface="+mj-lt"/>
              <a:buAutoNum type="arabicPeriod"/>
            </a:pPr>
            <a:r>
              <a:rPr lang="en-US" dirty="0"/>
              <a:t>Verify that the Pins for SCI3 are </a:t>
            </a:r>
            <a:br>
              <a:rPr lang="en-US" dirty="0"/>
            </a:br>
            <a:r>
              <a:rPr lang="en-US" dirty="0"/>
              <a:t>P707 (TXD) and P706 (RXD)</a:t>
            </a:r>
          </a:p>
        </p:txBody>
      </p:sp>
      <p:pic>
        <p:nvPicPr>
          <p:cNvPr id="4" name="Picture 3">
            <a:extLst>
              <a:ext uri="{FF2B5EF4-FFF2-40B4-BE49-F238E27FC236}">
                <a16:creationId xmlns="" xmlns:a16="http://schemas.microsoft.com/office/drawing/2014/main" id="{C7F109ED-5C84-4AFC-A513-7D499936E36A}"/>
              </a:ext>
            </a:extLst>
          </p:cNvPr>
          <p:cNvPicPr>
            <a:picLocks noChangeAspect="1"/>
          </p:cNvPicPr>
          <p:nvPr/>
        </p:nvPicPr>
        <p:blipFill rotWithShape="1">
          <a:blip r:embed="rId3"/>
          <a:srcRect l="11610" r="49987" b="26739"/>
          <a:stretch/>
        </p:blipFill>
        <p:spPr>
          <a:xfrm>
            <a:off x="5231904" y="1362120"/>
            <a:ext cx="6304967" cy="4886342"/>
          </a:xfrm>
          <a:prstGeom prst="rect">
            <a:avLst/>
          </a:prstGeom>
        </p:spPr>
      </p:pic>
    </p:spTree>
    <p:extLst>
      <p:ext uri="{BB962C8B-B14F-4D97-AF65-F5344CB8AC3E}">
        <p14:creationId xmlns:p14="http://schemas.microsoft.com/office/powerpoint/2010/main" val="4105979675"/>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Lab5 – Activity 4</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0"/>
            <a:ext cx="2891696" cy="851882"/>
          </a:xfrm>
        </p:spPr>
        <p:txBody>
          <a:bodyPr/>
          <a:lstStyle/>
          <a:p>
            <a:pPr marL="0" lvl="1" indent="0">
              <a:lnSpc>
                <a:spcPct val="150000"/>
              </a:lnSpc>
              <a:buNone/>
            </a:pPr>
            <a:r>
              <a:rPr lang="en-US" dirty="0"/>
              <a:t>The Module Guide has important configuration information for each SSP component</a:t>
            </a:r>
          </a:p>
        </p:txBody>
      </p:sp>
      <p:pic>
        <p:nvPicPr>
          <p:cNvPr id="5" name="Picture 4">
            <a:extLst>
              <a:ext uri="{FF2B5EF4-FFF2-40B4-BE49-F238E27FC236}">
                <a16:creationId xmlns="" xmlns:a16="http://schemas.microsoft.com/office/drawing/2014/main" id="{915A3690-3CE4-4EED-A626-FBD6360AFBCF}"/>
              </a:ext>
            </a:extLst>
          </p:cNvPr>
          <p:cNvPicPr>
            <a:picLocks noChangeAspect="1"/>
          </p:cNvPicPr>
          <p:nvPr/>
        </p:nvPicPr>
        <p:blipFill rotWithShape="1">
          <a:blip r:embed="rId3"/>
          <a:srcRect r="51181"/>
          <a:stretch/>
        </p:blipFill>
        <p:spPr>
          <a:xfrm>
            <a:off x="3974149" y="0"/>
            <a:ext cx="7571564" cy="6300749"/>
          </a:xfrm>
          <a:prstGeom prst="rect">
            <a:avLst/>
          </a:prstGeom>
        </p:spPr>
      </p:pic>
      <p:cxnSp>
        <p:nvCxnSpPr>
          <p:cNvPr id="6" name="Straight Arrow Connector 5">
            <a:extLst>
              <a:ext uri="{FF2B5EF4-FFF2-40B4-BE49-F238E27FC236}">
                <a16:creationId xmlns="" xmlns:a16="http://schemas.microsoft.com/office/drawing/2014/main" id="{9F959449-2E86-485A-AAA8-A4D43D2510EA}"/>
              </a:ext>
            </a:extLst>
          </p:cNvPr>
          <p:cNvCxnSpPr/>
          <p:nvPr/>
        </p:nvCxnSpPr>
        <p:spPr>
          <a:xfrm flipH="1">
            <a:off x="9182285" y="2084686"/>
            <a:ext cx="396044"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 xmlns:a16="http://schemas.microsoft.com/office/drawing/2014/main" id="{D882DF53-13BD-4D32-A307-13BC98090998}"/>
              </a:ext>
            </a:extLst>
          </p:cNvPr>
          <p:cNvSpPr txBox="1"/>
          <p:nvPr/>
        </p:nvSpPr>
        <p:spPr>
          <a:xfrm>
            <a:off x="9517939" y="1951877"/>
            <a:ext cx="2172390" cy="276999"/>
          </a:xfrm>
          <a:prstGeom prst="rect">
            <a:avLst/>
          </a:prstGeom>
          <a:noFill/>
        </p:spPr>
        <p:txBody>
          <a:bodyPr wrap="none" rtlCol="0">
            <a:spAutoFit/>
          </a:bodyPr>
          <a:lstStyle/>
          <a:p>
            <a:r>
              <a:rPr lang="en-US" sz="1200" dirty="0">
                <a:solidFill>
                  <a:srgbClr val="FF0000"/>
                </a:solidFill>
              </a:rPr>
              <a:t>click to access Module Guide</a:t>
            </a:r>
            <a:endParaRPr lang="pt-BR" sz="1200" dirty="0">
              <a:solidFill>
                <a:srgbClr val="FF0000"/>
              </a:solidFill>
            </a:endParaRPr>
          </a:p>
        </p:txBody>
      </p:sp>
    </p:spTree>
    <p:extLst>
      <p:ext uri="{BB962C8B-B14F-4D97-AF65-F5344CB8AC3E}">
        <p14:creationId xmlns:p14="http://schemas.microsoft.com/office/powerpoint/2010/main" val="4078922764"/>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Lab5 – Activity 4</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0"/>
            <a:ext cx="11244624" cy="1650901"/>
          </a:xfrm>
        </p:spPr>
        <p:txBody>
          <a:bodyPr/>
          <a:lstStyle/>
          <a:p>
            <a:pPr marL="520700" lvl="2" indent="-342900">
              <a:lnSpc>
                <a:spcPct val="150000"/>
              </a:lnSpc>
              <a:buFont typeface="+mj-lt"/>
              <a:buAutoNum type="arabicPeriod" startAt="5"/>
            </a:pPr>
            <a:r>
              <a:rPr lang="en-US" dirty="0"/>
              <a:t>In </a:t>
            </a:r>
            <a:r>
              <a:rPr lang="en-US" dirty="0" err="1">
                <a:latin typeface="Courier New" panose="02070309020205020404" pitchFamily="49" charset="0"/>
                <a:cs typeface="Courier New" panose="02070309020205020404" pitchFamily="49" charset="0"/>
              </a:rPr>
              <a:t>blinky_thread_entry.c</a:t>
            </a:r>
            <a:r>
              <a:rPr lang="en-US" dirty="0"/>
              <a:t> make the changes required for the Renesas Debug Virtual Console</a:t>
            </a:r>
          </a:p>
          <a:p>
            <a:pPr marL="520700" lvl="2" indent="-342900">
              <a:lnSpc>
                <a:spcPct val="150000"/>
              </a:lnSpc>
              <a:buFont typeface="+mj-lt"/>
              <a:buAutoNum type="arabicPeriod" startAt="5"/>
            </a:pPr>
            <a:r>
              <a:rPr lang="en-US" dirty="0"/>
              <a:t>Modify </a:t>
            </a:r>
            <a:r>
              <a:rPr lang="en-US" dirty="0" err="1">
                <a:latin typeface="Courier New" panose="02070309020205020404" pitchFamily="49" charset="0"/>
                <a:cs typeface="Courier New" panose="02070309020205020404" pitchFamily="49" charset="0"/>
              </a:rPr>
              <a:t>blinky_thread_entry</a:t>
            </a:r>
            <a:r>
              <a:rPr lang="en-US" dirty="0">
                <a:latin typeface="Courier New" panose="02070309020205020404" pitchFamily="49" charset="0"/>
                <a:cs typeface="Courier New" panose="02070309020205020404" pitchFamily="49" charset="0"/>
              </a:rPr>
              <a:t> </a:t>
            </a:r>
            <a:r>
              <a:rPr lang="en-US" dirty="0"/>
              <a:t>to include the appropriate calls to the API of </a:t>
            </a:r>
            <a:r>
              <a:rPr lang="en-US" dirty="0">
                <a:latin typeface="Courier New" panose="02070309020205020404" pitchFamily="49" charset="0"/>
                <a:cs typeface="Courier New" panose="02070309020205020404" pitchFamily="49" charset="0"/>
              </a:rPr>
              <a:t>g_sf_comms0</a:t>
            </a:r>
            <a:r>
              <a:rPr lang="en-US" dirty="0"/>
              <a:t>: </a:t>
            </a:r>
            <a:br>
              <a:rPr lang="en-US" dirty="0"/>
            </a:br>
            <a:r>
              <a:rPr lang="en-US" dirty="0"/>
              <a:t>write to send the string and read to receive it.</a:t>
            </a:r>
          </a:p>
          <a:p>
            <a:pPr marL="520700" lvl="2" indent="-342900">
              <a:lnSpc>
                <a:spcPct val="150000"/>
              </a:lnSpc>
              <a:buFont typeface="+mj-lt"/>
              <a:buAutoNum type="arabicPeriod" startAt="5"/>
            </a:pPr>
            <a:r>
              <a:rPr lang="en-US" dirty="0"/>
              <a:t>Use </a:t>
            </a:r>
            <a:r>
              <a:rPr lang="en-US" dirty="0" err="1">
                <a:latin typeface="Courier New" panose="02070309020205020404" pitchFamily="49" charset="0"/>
                <a:cs typeface="Courier New" panose="02070309020205020404" pitchFamily="49" charset="0"/>
              </a:rPr>
              <a:t>printf</a:t>
            </a:r>
            <a:r>
              <a:rPr lang="en-US" dirty="0">
                <a:latin typeface="Courier New" panose="02070309020205020404" pitchFamily="49" charset="0"/>
                <a:cs typeface="Courier New" panose="02070309020205020404" pitchFamily="49" charset="0"/>
              </a:rPr>
              <a:t>() </a:t>
            </a:r>
            <a:r>
              <a:rPr lang="en-US" dirty="0"/>
              <a:t>to show the transmitted and received strings in the virtual console</a:t>
            </a:r>
          </a:p>
        </p:txBody>
      </p:sp>
    </p:spTree>
    <p:extLst>
      <p:ext uri="{BB962C8B-B14F-4D97-AF65-F5344CB8AC3E}">
        <p14:creationId xmlns:p14="http://schemas.microsoft.com/office/powerpoint/2010/main" val="34159730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economics of integrated circuits manufacturing</a:t>
            </a:r>
            <a:endParaRPr kumimoji="1" lang="en-US" dirty="0"/>
          </a:p>
        </p:txBody>
      </p:sp>
      <p:sp>
        <p:nvSpPr>
          <p:cNvPr id="4" name="コンテンツ プレースホルダー 3"/>
          <p:cNvSpPr>
            <a:spLocks noGrp="1"/>
          </p:cNvSpPr>
          <p:nvPr>
            <p:ph idx="1"/>
          </p:nvPr>
        </p:nvSpPr>
        <p:spPr>
          <a:xfrm>
            <a:off x="468000" y="1424991"/>
            <a:ext cx="3179728" cy="4222181"/>
          </a:xfrm>
        </p:spPr>
        <p:txBody>
          <a:bodyPr/>
          <a:lstStyle/>
          <a:p>
            <a:pPr>
              <a:lnSpc>
                <a:spcPct val="150000"/>
              </a:lnSpc>
            </a:pPr>
            <a:r>
              <a:rPr lang="en-US" dirty="0"/>
              <a:t>Curve shows how many transistors can be purchased with one dollar for each manufacturing technology over time.</a:t>
            </a:r>
          </a:p>
          <a:p>
            <a:pPr>
              <a:lnSpc>
                <a:spcPct val="150000"/>
              </a:lnSpc>
            </a:pPr>
            <a:r>
              <a:rPr lang="en-US" dirty="0"/>
              <a:t>This graph represents the situation in 2018. At the time, the most cost-effective technology was 20 nm.</a:t>
            </a:r>
          </a:p>
          <a:p>
            <a:pPr>
              <a:lnSpc>
                <a:spcPct val="150000"/>
              </a:lnSpc>
            </a:pPr>
            <a:r>
              <a:rPr lang="en-US" dirty="0"/>
              <a:t>Over time, as the processes mature, transistors cost lowers. Until a given technology enters obsolescence.</a:t>
            </a:r>
          </a:p>
        </p:txBody>
      </p:sp>
      <p:pic>
        <p:nvPicPr>
          <p:cNvPr id="5" name="Picture 4">
            <a:extLst>
              <a:ext uri="{FF2B5EF4-FFF2-40B4-BE49-F238E27FC236}">
                <a16:creationId xmlns="" xmlns:a16="http://schemas.microsoft.com/office/drawing/2014/main" id="{BCD6914E-5615-420F-9B85-9FEFF7BD6694}"/>
              </a:ext>
            </a:extLst>
          </p:cNvPr>
          <p:cNvPicPr>
            <a:picLocks noChangeAspect="1"/>
          </p:cNvPicPr>
          <p:nvPr/>
        </p:nvPicPr>
        <p:blipFill>
          <a:blip r:embed="rId3"/>
          <a:stretch>
            <a:fillRect/>
          </a:stretch>
        </p:blipFill>
        <p:spPr>
          <a:xfrm>
            <a:off x="4220802" y="1427493"/>
            <a:ext cx="7491772" cy="4709739"/>
          </a:xfrm>
          <a:prstGeom prst="rect">
            <a:avLst/>
          </a:prstGeom>
        </p:spPr>
      </p:pic>
      <p:sp>
        <p:nvSpPr>
          <p:cNvPr id="6" name="TextBox 5">
            <a:extLst>
              <a:ext uri="{FF2B5EF4-FFF2-40B4-BE49-F238E27FC236}">
                <a16:creationId xmlns="" xmlns:a16="http://schemas.microsoft.com/office/drawing/2014/main" id="{FD14EFEE-9931-456B-AD7C-8F07E3A443F6}"/>
              </a:ext>
            </a:extLst>
          </p:cNvPr>
          <p:cNvSpPr txBox="1"/>
          <p:nvPr/>
        </p:nvSpPr>
        <p:spPr>
          <a:xfrm>
            <a:off x="9152639" y="5823602"/>
            <a:ext cx="2024913" cy="307777"/>
          </a:xfrm>
          <a:prstGeom prst="rect">
            <a:avLst/>
          </a:prstGeom>
          <a:noFill/>
        </p:spPr>
        <p:txBody>
          <a:bodyPr wrap="none" rtlCol="0">
            <a:spAutoFit/>
          </a:bodyPr>
          <a:lstStyle/>
          <a:p>
            <a:r>
              <a:rPr lang="en-US" sz="1400" dirty="0"/>
              <a:t>source: </a:t>
            </a:r>
            <a:r>
              <a:rPr lang="en-US" sz="1400" dirty="0" err="1"/>
              <a:t>economist.com</a:t>
            </a:r>
            <a:endParaRPr lang="pt-BR" sz="1400" dirty="0"/>
          </a:p>
        </p:txBody>
      </p:sp>
    </p:spTree>
    <p:extLst>
      <p:ext uri="{BB962C8B-B14F-4D97-AF65-F5344CB8AC3E}">
        <p14:creationId xmlns:p14="http://schemas.microsoft.com/office/powerpoint/2010/main" val="2566038709"/>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Lab5 – Activities 5 and 6</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0"/>
            <a:ext cx="11244624" cy="693010"/>
          </a:xfrm>
        </p:spPr>
        <p:txBody>
          <a:bodyPr/>
          <a:lstStyle/>
          <a:p>
            <a:pPr marL="177800" lvl="2" indent="0">
              <a:lnSpc>
                <a:spcPct val="150000"/>
              </a:lnSpc>
              <a:buNone/>
            </a:pPr>
            <a:r>
              <a:rPr lang="en-US" dirty="0"/>
              <a:t>Code running</a:t>
            </a:r>
            <a:br>
              <a:rPr lang="en-US" dirty="0"/>
            </a:br>
            <a:r>
              <a:rPr lang="en-US" dirty="0"/>
              <a:t>Virtual Console in operation</a:t>
            </a:r>
          </a:p>
        </p:txBody>
      </p:sp>
      <p:pic>
        <p:nvPicPr>
          <p:cNvPr id="4" name="Content Placeholder 8">
            <a:extLst>
              <a:ext uri="{FF2B5EF4-FFF2-40B4-BE49-F238E27FC236}">
                <a16:creationId xmlns="" xmlns:a16="http://schemas.microsoft.com/office/drawing/2014/main" id="{9CEE9B5F-1B9C-4412-BEDD-8D7104BDAB5C}"/>
              </a:ext>
            </a:extLst>
          </p:cNvPr>
          <p:cNvPicPr>
            <a:picLocks noChangeAspect="1"/>
          </p:cNvPicPr>
          <p:nvPr/>
        </p:nvPicPr>
        <p:blipFill>
          <a:blip r:embed="rId3"/>
          <a:stretch>
            <a:fillRect/>
          </a:stretch>
        </p:blipFill>
        <p:spPr>
          <a:xfrm>
            <a:off x="4223792" y="1052736"/>
            <a:ext cx="6982907" cy="5205067"/>
          </a:xfrm>
          <a:prstGeom prst="rect">
            <a:avLst/>
          </a:prstGeom>
        </p:spPr>
      </p:pic>
    </p:spTree>
    <p:extLst>
      <p:ext uri="{BB962C8B-B14F-4D97-AF65-F5344CB8AC3E}">
        <p14:creationId xmlns:p14="http://schemas.microsoft.com/office/powerpoint/2010/main" val="1638397466"/>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Lab5 – Activities 5 and 6</a:t>
            </a:r>
          </a:p>
        </p:txBody>
      </p:sp>
      <p:sp>
        <p:nvSpPr>
          <p:cNvPr id="7" name="Content Placeholder 3">
            <a:extLst>
              <a:ext uri="{FF2B5EF4-FFF2-40B4-BE49-F238E27FC236}">
                <a16:creationId xmlns="" xmlns:a16="http://schemas.microsoft.com/office/drawing/2014/main" id="{78FBDB8F-0A0F-44F2-AA1B-6D2DE772B078}"/>
              </a:ext>
            </a:extLst>
          </p:cNvPr>
          <p:cNvSpPr>
            <a:spLocks noGrp="1"/>
          </p:cNvSpPr>
          <p:nvPr>
            <p:ph idx="1"/>
          </p:nvPr>
        </p:nvSpPr>
        <p:spPr>
          <a:xfrm>
            <a:off x="468000" y="1424990"/>
            <a:ext cx="11244624" cy="2170338"/>
          </a:xfrm>
        </p:spPr>
        <p:txBody>
          <a:bodyPr/>
          <a:lstStyle/>
          <a:p>
            <a:pPr marL="520700" lvl="2" indent="-342900">
              <a:lnSpc>
                <a:spcPct val="150000"/>
              </a:lnSpc>
              <a:buFont typeface="+mj-lt"/>
              <a:buAutoNum type="arabicPeriod" startAt="8"/>
            </a:pPr>
            <a:r>
              <a:rPr lang="en-US" dirty="0"/>
              <a:t>With a scope examine the transmitted signal on J9-pin 3</a:t>
            </a:r>
            <a:br>
              <a:rPr lang="en-US" dirty="0"/>
            </a:br>
            <a:r>
              <a:rPr lang="en-US" dirty="0"/>
              <a:t/>
            </a:r>
            <a:br>
              <a:rPr lang="en-US" dirty="0"/>
            </a:br>
            <a:r>
              <a:rPr lang="en-US" dirty="0"/>
              <a:t>The first transmitted char is shown </a:t>
            </a:r>
            <a:br>
              <a:rPr lang="en-US" dirty="0"/>
            </a:br>
            <a:r>
              <a:rPr lang="en-US" dirty="0"/>
              <a:t>between the two cursor lines. Takes</a:t>
            </a:r>
            <a:br>
              <a:rPr lang="en-US" dirty="0"/>
            </a:br>
            <a:r>
              <a:rPr lang="en-US" dirty="0"/>
              <a:t>1.04ms to transmit 10 bits: start, 8 data</a:t>
            </a:r>
            <a:br>
              <a:rPr lang="en-US" dirty="0"/>
            </a:br>
            <a:r>
              <a:rPr lang="en-US" dirty="0"/>
              <a:t>bits and the stop bit. </a:t>
            </a:r>
          </a:p>
        </p:txBody>
      </p:sp>
      <p:pic>
        <p:nvPicPr>
          <p:cNvPr id="8" name="Picture 7">
            <a:extLst>
              <a:ext uri="{FF2B5EF4-FFF2-40B4-BE49-F238E27FC236}">
                <a16:creationId xmlns="" xmlns:a16="http://schemas.microsoft.com/office/drawing/2014/main" id="{AA696B7A-07BE-4E78-A0FF-5F6AC79CF76C}"/>
              </a:ext>
            </a:extLst>
          </p:cNvPr>
          <p:cNvPicPr>
            <a:picLocks noChangeAspect="1"/>
          </p:cNvPicPr>
          <p:nvPr/>
        </p:nvPicPr>
        <p:blipFill>
          <a:blip r:embed="rId3"/>
          <a:stretch>
            <a:fillRect/>
          </a:stretch>
        </p:blipFill>
        <p:spPr>
          <a:xfrm>
            <a:off x="5760640" y="1803799"/>
            <a:ext cx="5951984" cy="4444663"/>
          </a:xfrm>
          <a:prstGeom prst="rect">
            <a:avLst/>
          </a:prstGeom>
        </p:spPr>
      </p:pic>
    </p:spTree>
    <p:extLst>
      <p:ext uri="{BB962C8B-B14F-4D97-AF65-F5344CB8AC3E}">
        <p14:creationId xmlns:p14="http://schemas.microsoft.com/office/powerpoint/2010/main" val="4154536084"/>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Lab5 – Activities 5 and 6</a:t>
            </a:r>
          </a:p>
        </p:txBody>
      </p:sp>
      <p:sp>
        <p:nvSpPr>
          <p:cNvPr id="7" name="Content Placeholder 3">
            <a:extLst>
              <a:ext uri="{FF2B5EF4-FFF2-40B4-BE49-F238E27FC236}">
                <a16:creationId xmlns="" xmlns:a16="http://schemas.microsoft.com/office/drawing/2014/main" id="{78FBDB8F-0A0F-44F2-AA1B-6D2DE772B078}"/>
              </a:ext>
            </a:extLst>
          </p:cNvPr>
          <p:cNvSpPr>
            <a:spLocks noGrp="1"/>
          </p:cNvSpPr>
          <p:nvPr>
            <p:ph idx="1"/>
          </p:nvPr>
        </p:nvSpPr>
        <p:spPr>
          <a:xfrm>
            <a:off x="468000" y="1424990"/>
            <a:ext cx="11244624" cy="1801006"/>
          </a:xfrm>
        </p:spPr>
        <p:txBody>
          <a:bodyPr/>
          <a:lstStyle/>
          <a:p>
            <a:pPr marL="520700" lvl="2" indent="-342900">
              <a:lnSpc>
                <a:spcPct val="150000"/>
              </a:lnSpc>
              <a:buFont typeface="+mj-lt"/>
              <a:buAutoNum type="arabicPeriod" startAt="9"/>
            </a:pPr>
            <a:r>
              <a:rPr lang="en-US" dirty="0"/>
              <a:t>With a scope examine the transmitted signal on J7-pin 5</a:t>
            </a:r>
            <a:br>
              <a:rPr lang="en-US" dirty="0"/>
            </a:br>
            <a:r>
              <a:rPr lang="en-US" dirty="0"/>
              <a:t/>
            </a:r>
            <a:br>
              <a:rPr lang="en-US" dirty="0"/>
            </a:br>
            <a:r>
              <a:rPr lang="en-US" dirty="0"/>
              <a:t>On this pin the signal is at RS-232</a:t>
            </a:r>
            <a:br>
              <a:rPr lang="en-US" dirty="0"/>
            </a:br>
            <a:r>
              <a:rPr lang="en-US" dirty="0"/>
              <a:t>levels. Logic 1 is represented by -6V</a:t>
            </a:r>
            <a:br>
              <a:rPr lang="en-US" dirty="0"/>
            </a:br>
            <a:r>
              <a:rPr lang="en-US" dirty="0"/>
              <a:t>and Logic 0 is represented by +6V.</a:t>
            </a:r>
          </a:p>
        </p:txBody>
      </p:sp>
      <p:pic>
        <p:nvPicPr>
          <p:cNvPr id="5" name="Picture 4">
            <a:extLst>
              <a:ext uri="{FF2B5EF4-FFF2-40B4-BE49-F238E27FC236}">
                <a16:creationId xmlns="" xmlns:a16="http://schemas.microsoft.com/office/drawing/2014/main" id="{60343003-3E9D-44CF-9BEA-48C943E2526F}"/>
              </a:ext>
            </a:extLst>
          </p:cNvPr>
          <p:cNvPicPr>
            <a:picLocks noChangeAspect="1"/>
          </p:cNvPicPr>
          <p:nvPr/>
        </p:nvPicPr>
        <p:blipFill>
          <a:blip r:embed="rId3"/>
          <a:stretch>
            <a:fillRect/>
          </a:stretch>
        </p:blipFill>
        <p:spPr>
          <a:xfrm>
            <a:off x="5484413" y="1842377"/>
            <a:ext cx="6240016" cy="4406085"/>
          </a:xfrm>
          <a:prstGeom prst="rect">
            <a:avLst/>
          </a:prstGeom>
        </p:spPr>
      </p:pic>
    </p:spTree>
    <p:extLst>
      <p:ext uri="{BB962C8B-B14F-4D97-AF65-F5344CB8AC3E}">
        <p14:creationId xmlns:p14="http://schemas.microsoft.com/office/powerpoint/2010/main" val="3834641528"/>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 Lab5 – Activities 5 and 6</a:t>
            </a:r>
          </a:p>
        </p:txBody>
      </p:sp>
      <p:sp>
        <p:nvSpPr>
          <p:cNvPr id="7" name="Content Placeholder 3">
            <a:extLst>
              <a:ext uri="{FF2B5EF4-FFF2-40B4-BE49-F238E27FC236}">
                <a16:creationId xmlns="" xmlns:a16="http://schemas.microsoft.com/office/drawing/2014/main" id="{78FBDB8F-0A0F-44F2-AA1B-6D2DE772B078}"/>
              </a:ext>
            </a:extLst>
          </p:cNvPr>
          <p:cNvSpPr>
            <a:spLocks noGrp="1"/>
          </p:cNvSpPr>
          <p:nvPr>
            <p:ph idx="1"/>
          </p:nvPr>
        </p:nvSpPr>
        <p:spPr>
          <a:xfrm>
            <a:off x="468000" y="1424990"/>
            <a:ext cx="11244624" cy="1267526"/>
          </a:xfrm>
        </p:spPr>
        <p:txBody>
          <a:bodyPr/>
          <a:lstStyle/>
          <a:p>
            <a:pPr marL="520700" lvl="2" indent="-342900">
              <a:lnSpc>
                <a:spcPct val="150000"/>
              </a:lnSpc>
              <a:buFont typeface="+mj-lt"/>
              <a:buAutoNum type="arabicPeriod" startAt="10"/>
            </a:pPr>
            <a:r>
              <a:rPr lang="en-US" dirty="0"/>
              <a:t>Place a jumper on pins 5 and 6 of J7 so that the transmitted signal is received back.</a:t>
            </a:r>
          </a:p>
          <a:p>
            <a:pPr marL="520700" lvl="2" indent="-342900">
              <a:lnSpc>
                <a:spcPct val="150000"/>
              </a:lnSpc>
              <a:buFont typeface="+mj-lt"/>
              <a:buAutoNum type="arabicPeriod" startAt="10"/>
            </a:pPr>
            <a:r>
              <a:rPr lang="en-US" dirty="0"/>
              <a:t>The Virtual Console must present the same strings being transmitted and received</a:t>
            </a:r>
          </a:p>
          <a:p>
            <a:pPr marL="520700" lvl="2" indent="-342900">
              <a:lnSpc>
                <a:spcPct val="150000"/>
              </a:lnSpc>
              <a:buFont typeface="+mj-lt"/>
              <a:buAutoNum type="arabicPeriod" startAt="10"/>
            </a:pPr>
            <a:r>
              <a:rPr lang="en-US" dirty="0"/>
              <a:t>Include a counter in the transmitted string to verify that every transmitted message is different from the previous</a:t>
            </a:r>
          </a:p>
        </p:txBody>
      </p:sp>
    </p:spTree>
    <p:extLst>
      <p:ext uri="{BB962C8B-B14F-4D97-AF65-F5344CB8AC3E}">
        <p14:creationId xmlns:p14="http://schemas.microsoft.com/office/powerpoint/2010/main" val="3949887075"/>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Lab6 – display and touch</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1164934"/>
          </a:xfrm>
        </p:spPr>
        <p:txBody>
          <a:bodyPr/>
          <a:lstStyle/>
          <a:p>
            <a:pPr>
              <a:lnSpc>
                <a:spcPct val="150000"/>
              </a:lnSpc>
            </a:pPr>
            <a:r>
              <a:rPr lang="en-US" b="1" dirty="0"/>
              <a:t>Objectives:</a:t>
            </a:r>
          </a:p>
          <a:p>
            <a:pPr>
              <a:lnSpc>
                <a:spcPct val="150000"/>
              </a:lnSpc>
            </a:pPr>
            <a:r>
              <a:rPr lang="en-US" dirty="0"/>
              <a:t>Perform the process of creating a two screen Graphical User Interface making use of the graphical LCD and Touch Screen available on the SK-S7G2 board.</a:t>
            </a:r>
          </a:p>
        </p:txBody>
      </p:sp>
    </p:spTree>
    <p:extLst>
      <p:ext uri="{BB962C8B-B14F-4D97-AF65-F5344CB8AC3E}">
        <p14:creationId xmlns:p14="http://schemas.microsoft.com/office/powerpoint/2010/main" val="1810273367"/>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Lab6 – display and touch</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1739451"/>
          </a:xfrm>
        </p:spPr>
        <p:txBody>
          <a:bodyPr/>
          <a:lstStyle/>
          <a:p>
            <a:pPr>
              <a:lnSpc>
                <a:spcPct val="150000"/>
              </a:lnSpc>
            </a:pPr>
            <a:r>
              <a:rPr lang="en-US" b="1" dirty="0"/>
              <a:t>Activities:</a:t>
            </a:r>
          </a:p>
          <a:p>
            <a:pPr marL="342900" lvl="1" indent="-342900">
              <a:lnSpc>
                <a:spcPct val="150000"/>
              </a:lnSpc>
              <a:buFont typeface="+mj-lt"/>
              <a:buAutoNum type="arabicPeriod"/>
            </a:pPr>
            <a:r>
              <a:rPr lang="en-US" dirty="0"/>
              <a:t>Study the physical connection of the LCD and Touch Screen to the MCU</a:t>
            </a:r>
          </a:p>
          <a:p>
            <a:pPr marL="342900" lvl="1" indent="-342900">
              <a:lnSpc>
                <a:spcPct val="150000"/>
              </a:lnSpc>
              <a:buFont typeface="+mj-lt"/>
              <a:buAutoNum type="arabicPeriod"/>
            </a:pPr>
            <a:r>
              <a:rPr lang="en-US" dirty="0"/>
              <a:t>Study the SSP API for graphical interfaces and input via touch screen</a:t>
            </a:r>
          </a:p>
          <a:p>
            <a:pPr marL="342900" lvl="1" indent="-342900">
              <a:lnSpc>
                <a:spcPct val="150000"/>
              </a:lnSpc>
              <a:buFont typeface="+mj-lt"/>
              <a:buAutoNum type="arabicPeriod"/>
            </a:pPr>
            <a:r>
              <a:rPr lang="en-US" dirty="0"/>
              <a:t>Perform the experiment described in the Renesas Application Note: GUIX “Hello World” for the SK-S7G2. </a:t>
            </a:r>
          </a:p>
        </p:txBody>
      </p:sp>
    </p:spTree>
    <p:extLst>
      <p:ext uri="{BB962C8B-B14F-4D97-AF65-F5344CB8AC3E}">
        <p14:creationId xmlns:p14="http://schemas.microsoft.com/office/powerpoint/2010/main" val="1341611718"/>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Additional Reading for Lab6</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3928768"/>
          </a:xfrm>
        </p:spPr>
        <p:txBody>
          <a:bodyPr/>
          <a:lstStyle/>
          <a:p>
            <a:pPr lvl="1"/>
            <a:r>
              <a:rPr lang="en-US" dirty="0"/>
              <a:t>Renesas Synergy Starter Kit SK-S7G2 User’s Manual (</a:t>
            </a:r>
            <a:r>
              <a:rPr lang="en-US" dirty="0">
                <a:hlinkClick r:id="rId3"/>
              </a:rPr>
              <a:t>r12um0004eu0100</a:t>
            </a:r>
            <a:r>
              <a:rPr lang="en-US" dirty="0"/>
              <a:t>) (https://www.renesas.com/en-eu/doc/products/renesas-synergy/doc/r12um0004eu0100_synergy_sk_s7g2.pdf)</a:t>
            </a:r>
          </a:p>
          <a:p>
            <a:pPr lvl="1"/>
            <a:r>
              <a:rPr lang="en-US" dirty="0"/>
              <a:t>Renesas S7 Series Microcontrollers User’s </a:t>
            </a:r>
            <a:r>
              <a:rPr lang="en-US" dirty="0">
                <a:hlinkClick r:id="rId4"/>
              </a:rPr>
              <a:t>Manual</a:t>
            </a:r>
            <a:endParaRPr lang="en-US" dirty="0"/>
          </a:p>
          <a:p>
            <a:pPr lvl="1"/>
            <a:r>
              <a:rPr lang="en-US" dirty="0"/>
              <a:t>Renesas Synergy Software Package v1.7.5 Manual (</a:t>
            </a:r>
            <a:r>
              <a:rPr lang="en-US" dirty="0">
                <a:hlinkClick r:id="rId5"/>
              </a:rPr>
              <a:t>link</a:t>
            </a:r>
            <a:r>
              <a:rPr lang="en-US" dirty="0"/>
              <a:t>) available in the Synergy Gallery </a:t>
            </a:r>
            <a:br>
              <a:rPr lang="en-US" dirty="0"/>
            </a:br>
            <a:r>
              <a:rPr lang="en-US" dirty="0"/>
              <a:t>(</a:t>
            </a:r>
            <a:r>
              <a:rPr lang="pt-BR" dirty="0">
                <a:hlinkClick r:id="rId5"/>
              </a:rPr>
              <a:t>https://synergygallery.renesas.com/media/products/1/384/en-US/r11um0140eu0106-synergy-ssp-v175.pdf</a:t>
            </a:r>
            <a:r>
              <a:rPr lang="en-US" dirty="0"/>
              <a:t>)</a:t>
            </a:r>
          </a:p>
          <a:p>
            <a:pPr lvl="1"/>
            <a:r>
              <a:rPr lang="en-US" dirty="0"/>
              <a:t>Renesas Application Note </a:t>
            </a:r>
            <a:r>
              <a:rPr lang="pt-BR" dirty="0"/>
              <a:t>R12AN0021EU0118</a:t>
            </a:r>
            <a:r>
              <a:rPr lang="en-US" dirty="0"/>
              <a:t> (</a:t>
            </a:r>
            <a:r>
              <a:rPr lang="en-US" dirty="0">
                <a:hlinkClick r:id="rId6"/>
              </a:rPr>
              <a:t>link</a:t>
            </a:r>
            <a:r>
              <a:rPr lang="en-US" dirty="0"/>
              <a:t>)</a:t>
            </a:r>
            <a:br>
              <a:rPr lang="en-US" dirty="0"/>
            </a:br>
            <a:r>
              <a:rPr lang="en-US" dirty="0"/>
              <a:t>(</a:t>
            </a:r>
            <a:r>
              <a:rPr lang="pt-BR" dirty="0">
                <a:hlinkClick r:id="rId6">
                  <a:extLst>
                    <a:ext uri="{A12FA001-AC4F-418D-AE19-62706E023703}">
                      <ahyp:hlinkClr xmlns="" xmlns:ahyp="http://schemas.microsoft.com/office/drawing/2018/hyperlinkcolor" val="tx"/>
                    </a:ext>
                  </a:extLst>
                </a:hlinkClick>
              </a:rPr>
              <a:t>https://www.renesas.com/us/en/doc/products/renesas-synergy/apn/r12an0021eu0118-synergy-sk-s7g2-pk-s5d9-guix-hello-world.pdf</a:t>
            </a:r>
            <a:r>
              <a:rPr lang="pt-BR" dirty="0"/>
              <a:t>)</a:t>
            </a:r>
          </a:p>
          <a:p>
            <a:pPr lvl="1"/>
            <a:r>
              <a:rPr lang="pt-BR" dirty="0"/>
              <a:t>Sample Software for GUIX “Hello World” from: </a:t>
            </a:r>
            <a:br>
              <a:rPr lang="pt-BR" dirty="0"/>
            </a:br>
            <a:r>
              <a:rPr lang="pt-BR" dirty="0">
                <a:hlinkClick r:id="rId7">
                  <a:extLst>
                    <a:ext uri="{A12FA001-AC4F-418D-AE19-62706E023703}">
                      <ahyp:hlinkClr xmlns="" xmlns:ahyp="http://schemas.microsoft.com/office/drawing/2018/hyperlinkcolor" val="tx"/>
                    </a:ext>
                  </a:extLst>
                </a:hlinkClick>
              </a:rPr>
              <a:t>https://www.renesas.com/us/en/doc/products/renesas-synergy/apn/r12an0021eu0119-synergy-sk-s7g2-pk-s5d9-guix-hello-world.pdf</a:t>
            </a:r>
            <a:r>
              <a:rPr lang="pt-BR" dirty="0"/>
              <a:t/>
            </a:r>
            <a:br>
              <a:rPr lang="pt-BR" dirty="0"/>
            </a:br>
            <a:r>
              <a:rPr lang="pt-BR" dirty="0">
                <a:hlinkClick r:id="rId8"/>
              </a:rPr>
              <a:t>https://www.renesas.com/us/en/software/D6003641.html</a:t>
            </a:r>
            <a:endParaRPr lang="en-US" dirty="0"/>
          </a:p>
        </p:txBody>
      </p:sp>
    </p:spTree>
    <p:extLst>
      <p:ext uri="{BB962C8B-B14F-4D97-AF65-F5344CB8AC3E}">
        <p14:creationId xmlns:p14="http://schemas.microsoft.com/office/powerpoint/2010/main" val="3494755973"/>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Lab6 – Activity 1</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3683784" cy="1636858"/>
          </a:xfrm>
        </p:spPr>
        <p:txBody>
          <a:bodyPr/>
          <a:lstStyle/>
          <a:p>
            <a:pPr>
              <a:lnSpc>
                <a:spcPct val="150000"/>
              </a:lnSpc>
            </a:pPr>
            <a:r>
              <a:rPr lang="en-US" dirty="0"/>
              <a:t>S7G2 microcontroller’s block diagram with indication of blocks of interest.</a:t>
            </a:r>
          </a:p>
          <a:p>
            <a:pPr>
              <a:lnSpc>
                <a:spcPct val="150000"/>
              </a:lnSpc>
            </a:pPr>
            <a:endParaRPr lang="en-US" dirty="0"/>
          </a:p>
          <a:p>
            <a:pPr>
              <a:lnSpc>
                <a:spcPct val="150000"/>
              </a:lnSpc>
            </a:pPr>
            <a:r>
              <a:rPr lang="en-US" dirty="0"/>
              <a:t>Since the user’s manual of the S7G2 has more than 2000 pages, it is important to keep focus on what is relevant to this project.</a:t>
            </a:r>
          </a:p>
        </p:txBody>
      </p:sp>
      <p:grpSp>
        <p:nvGrpSpPr>
          <p:cNvPr id="4" name="Group 3">
            <a:extLst>
              <a:ext uri="{FF2B5EF4-FFF2-40B4-BE49-F238E27FC236}">
                <a16:creationId xmlns="" xmlns:a16="http://schemas.microsoft.com/office/drawing/2014/main" id="{037626F7-0AC3-47D2-A814-1F118C37A1D7}"/>
              </a:ext>
            </a:extLst>
          </p:cNvPr>
          <p:cNvGrpSpPr/>
          <p:nvPr/>
        </p:nvGrpSpPr>
        <p:grpSpPr>
          <a:xfrm>
            <a:off x="4659517" y="210892"/>
            <a:ext cx="6761401" cy="6037570"/>
            <a:chOff x="5334000" y="241684"/>
            <a:chExt cx="6761401" cy="6037570"/>
          </a:xfrm>
        </p:grpSpPr>
        <p:pic>
          <p:nvPicPr>
            <p:cNvPr id="5" name="Picture 4">
              <a:extLst>
                <a:ext uri="{FF2B5EF4-FFF2-40B4-BE49-F238E27FC236}">
                  <a16:creationId xmlns="" xmlns:a16="http://schemas.microsoft.com/office/drawing/2014/main" id="{41DEA6D2-8503-4B17-ADDD-97095E0EA8A8}"/>
                </a:ext>
              </a:extLst>
            </p:cNvPr>
            <p:cNvPicPr>
              <a:picLocks noChangeAspect="1"/>
            </p:cNvPicPr>
            <p:nvPr/>
          </p:nvPicPr>
          <p:blipFill>
            <a:blip r:embed="rId3"/>
            <a:stretch>
              <a:fillRect/>
            </a:stretch>
          </p:blipFill>
          <p:spPr>
            <a:xfrm>
              <a:off x="5334000" y="316587"/>
              <a:ext cx="6761401" cy="5962667"/>
            </a:xfrm>
            <a:prstGeom prst="rect">
              <a:avLst/>
            </a:prstGeom>
          </p:spPr>
        </p:pic>
        <p:sp>
          <p:nvSpPr>
            <p:cNvPr id="6" name="Oval 5">
              <a:extLst>
                <a:ext uri="{FF2B5EF4-FFF2-40B4-BE49-F238E27FC236}">
                  <a16:creationId xmlns="" xmlns:a16="http://schemas.microsoft.com/office/drawing/2014/main" id="{43A48DB2-2103-4353-907F-45ACEB203C51}"/>
                </a:ext>
              </a:extLst>
            </p:cNvPr>
            <p:cNvSpPr/>
            <p:nvPr/>
          </p:nvSpPr>
          <p:spPr>
            <a:xfrm>
              <a:off x="10363200" y="560901"/>
              <a:ext cx="1143000" cy="1115499"/>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Oval 6">
              <a:extLst>
                <a:ext uri="{FF2B5EF4-FFF2-40B4-BE49-F238E27FC236}">
                  <a16:creationId xmlns="" xmlns:a16="http://schemas.microsoft.com/office/drawing/2014/main" id="{122DFFD6-B549-455A-8DC9-154B248C7A5B}"/>
                </a:ext>
              </a:extLst>
            </p:cNvPr>
            <p:cNvSpPr/>
            <p:nvPr/>
          </p:nvSpPr>
          <p:spPr>
            <a:xfrm>
              <a:off x="10345561" y="2693811"/>
              <a:ext cx="1143000" cy="183183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Oval 7">
              <a:extLst>
                <a:ext uri="{FF2B5EF4-FFF2-40B4-BE49-F238E27FC236}">
                  <a16:creationId xmlns="" xmlns:a16="http://schemas.microsoft.com/office/drawing/2014/main" id="{0C22761F-01CA-45D5-A0D1-ABBDBBBFE3CA}"/>
                </a:ext>
              </a:extLst>
            </p:cNvPr>
            <p:cNvSpPr/>
            <p:nvPr/>
          </p:nvSpPr>
          <p:spPr>
            <a:xfrm>
              <a:off x="8001000" y="241684"/>
              <a:ext cx="1524000" cy="204431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Oval 8">
              <a:extLst>
                <a:ext uri="{FF2B5EF4-FFF2-40B4-BE49-F238E27FC236}">
                  <a16:creationId xmlns="" xmlns:a16="http://schemas.microsoft.com/office/drawing/2014/main" id="{82F1B780-2567-4C86-B2FD-09F429A912A3}"/>
                </a:ext>
              </a:extLst>
            </p:cNvPr>
            <p:cNvSpPr/>
            <p:nvPr/>
          </p:nvSpPr>
          <p:spPr>
            <a:xfrm>
              <a:off x="6019799" y="4679261"/>
              <a:ext cx="983775" cy="578539"/>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Oval 9">
              <a:extLst>
                <a:ext uri="{FF2B5EF4-FFF2-40B4-BE49-F238E27FC236}">
                  <a16:creationId xmlns="" xmlns:a16="http://schemas.microsoft.com/office/drawing/2014/main" id="{D10F67AB-43A5-47F3-8166-2576C12C8DB1}"/>
                </a:ext>
              </a:extLst>
            </p:cNvPr>
            <p:cNvSpPr/>
            <p:nvPr/>
          </p:nvSpPr>
          <p:spPr>
            <a:xfrm>
              <a:off x="6858000" y="2905413"/>
              <a:ext cx="983775" cy="752394"/>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1" name="TextBox 10">
            <a:extLst>
              <a:ext uri="{FF2B5EF4-FFF2-40B4-BE49-F238E27FC236}">
                <a16:creationId xmlns="" xmlns:a16="http://schemas.microsoft.com/office/drawing/2014/main" id="{736D1020-B4A4-48AF-B73F-B03E38BCDE68}"/>
              </a:ext>
            </a:extLst>
          </p:cNvPr>
          <p:cNvSpPr txBox="1"/>
          <p:nvPr/>
        </p:nvSpPr>
        <p:spPr>
          <a:xfrm>
            <a:off x="6960096" y="6015588"/>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4"/>
              </a:rPr>
              <a:t>Manual</a:t>
            </a:r>
            <a:endParaRPr lang="pt-BR" sz="1400" dirty="0"/>
          </a:p>
        </p:txBody>
      </p:sp>
    </p:spTree>
    <p:extLst>
      <p:ext uri="{BB962C8B-B14F-4D97-AF65-F5344CB8AC3E}">
        <p14:creationId xmlns:p14="http://schemas.microsoft.com/office/powerpoint/2010/main" val="2106602022"/>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Lab6 – Activity 1</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3683784" cy="693010"/>
          </a:xfrm>
        </p:spPr>
        <p:txBody>
          <a:bodyPr/>
          <a:lstStyle/>
          <a:p>
            <a:pPr>
              <a:lnSpc>
                <a:spcPct val="150000"/>
              </a:lnSpc>
            </a:pPr>
            <a:r>
              <a:rPr lang="en-US" dirty="0"/>
              <a:t>Relevant blocks of the SK-S7G2 board</a:t>
            </a:r>
            <a:br>
              <a:rPr lang="en-US" dirty="0"/>
            </a:br>
            <a:r>
              <a:rPr lang="en-US" dirty="0"/>
              <a:t>are marked in red</a:t>
            </a:r>
          </a:p>
        </p:txBody>
      </p:sp>
      <p:grpSp>
        <p:nvGrpSpPr>
          <p:cNvPr id="12" name="Group 11">
            <a:extLst>
              <a:ext uri="{FF2B5EF4-FFF2-40B4-BE49-F238E27FC236}">
                <a16:creationId xmlns="" xmlns:a16="http://schemas.microsoft.com/office/drawing/2014/main" id="{9E1AB810-AC95-4A29-85C7-F046545F1425}"/>
              </a:ext>
            </a:extLst>
          </p:cNvPr>
          <p:cNvGrpSpPr/>
          <p:nvPr/>
        </p:nvGrpSpPr>
        <p:grpSpPr>
          <a:xfrm>
            <a:off x="4387141" y="375657"/>
            <a:ext cx="7306154" cy="5635167"/>
            <a:chOff x="4715815" y="644087"/>
            <a:chExt cx="7306154" cy="5635167"/>
          </a:xfrm>
        </p:grpSpPr>
        <p:pic>
          <p:nvPicPr>
            <p:cNvPr id="13" name="Picture 12">
              <a:extLst>
                <a:ext uri="{FF2B5EF4-FFF2-40B4-BE49-F238E27FC236}">
                  <a16:creationId xmlns="" xmlns:a16="http://schemas.microsoft.com/office/drawing/2014/main" id="{0600366B-700A-4CA3-90B1-0EF840A2D7A4}"/>
                </a:ext>
              </a:extLst>
            </p:cNvPr>
            <p:cNvPicPr>
              <a:picLocks noChangeAspect="1"/>
            </p:cNvPicPr>
            <p:nvPr/>
          </p:nvPicPr>
          <p:blipFill>
            <a:blip r:embed="rId3"/>
            <a:stretch>
              <a:fillRect/>
            </a:stretch>
          </p:blipFill>
          <p:spPr>
            <a:xfrm>
              <a:off x="4876800" y="644087"/>
              <a:ext cx="7145169" cy="5635167"/>
            </a:xfrm>
            <a:prstGeom prst="rect">
              <a:avLst/>
            </a:prstGeom>
          </p:spPr>
        </p:pic>
        <p:sp>
          <p:nvSpPr>
            <p:cNvPr id="14" name="Oval 13">
              <a:extLst>
                <a:ext uri="{FF2B5EF4-FFF2-40B4-BE49-F238E27FC236}">
                  <a16:creationId xmlns="" xmlns:a16="http://schemas.microsoft.com/office/drawing/2014/main" id="{8B956BEA-7DFA-49A9-8BFF-E019EDEC4312}"/>
                </a:ext>
              </a:extLst>
            </p:cNvPr>
            <p:cNvSpPr/>
            <p:nvPr/>
          </p:nvSpPr>
          <p:spPr>
            <a:xfrm>
              <a:off x="4715815" y="2895599"/>
              <a:ext cx="1371600" cy="685799"/>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6" name="TextBox 15">
            <a:extLst>
              <a:ext uri="{FF2B5EF4-FFF2-40B4-BE49-F238E27FC236}">
                <a16:creationId xmlns="" xmlns:a16="http://schemas.microsoft.com/office/drawing/2014/main" id="{3585B033-B113-4EE4-ADDA-3B221F43D19C}"/>
              </a:ext>
            </a:extLst>
          </p:cNvPr>
          <p:cNvSpPr txBox="1"/>
          <p:nvPr/>
        </p:nvSpPr>
        <p:spPr>
          <a:xfrm>
            <a:off x="8256240" y="6010824"/>
            <a:ext cx="3623300" cy="307777"/>
          </a:xfrm>
          <a:prstGeom prst="rect">
            <a:avLst/>
          </a:prstGeom>
          <a:noFill/>
        </p:spPr>
        <p:txBody>
          <a:bodyPr wrap="none" rtlCol="0">
            <a:spAutoFit/>
          </a:bodyPr>
          <a:lstStyle/>
          <a:p>
            <a:r>
              <a:rPr lang="en-US" sz="1400" dirty="0"/>
              <a:t>source: Starter Kit SK-</a:t>
            </a:r>
            <a:r>
              <a:rPr lang="en-US" sz="1400" dirty="0" err="1"/>
              <a:t>S7G2</a:t>
            </a:r>
            <a:r>
              <a:rPr lang="en-US" sz="1400" dirty="0"/>
              <a:t> User’s Manual</a:t>
            </a:r>
            <a:endParaRPr lang="pt-BR" sz="1400" dirty="0"/>
          </a:p>
        </p:txBody>
      </p:sp>
    </p:spTree>
    <p:extLst>
      <p:ext uri="{BB962C8B-B14F-4D97-AF65-F5344CB8AC3E}">
        <p14:creationId xmlns:p14="http://schemas.microsoft.com/office/powerpoint/2010/main" val="2356050817"/>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Lab6 – Activity 1</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2387640" cy="693010"/>
          </a:xfrm>
        </p:spPr>
        <p:txBody>
          <a:bodyPr/>
          <a:lstStyle/>
          <a:p>
            <a:pPr>
              <a:lnSpc>
                <a:spcPct val="150000"/>
              </a:lnSpc>
            </a:pPr>
            <a:r>
              <a:rPr lang="en-US" dirty="0"/>
              <a:t>The LCD is connected directly to the </a:t>
            </a:r>
            <a:br>
              <a:rPr lang="en-US" dirty="0"/>
            </a:br>
            <a:r>
              <a:rPr lang="en-US" dirty="0"/>
              <a:t>LCD Interface of the MCU</a:t>
            </a:r>
          </a:p>
        </p:txBody>
      </p:sp>
      <p:sp>
        <p:nvSpPr>
          <p:cNvPr id="16" name="TextBox 15">
            <a:extLst>
              <a:ext uri="{FF2B5EF4-FFF2-40B4-BE49-F238E27FC236}">
                <a16:creationId xmlns="" xmlns:a16="http://schemas.microsoft.com/office/drawing/2014/main" id="{3585B033-B113-4EE4-ADDA-3B221F43D19C}"/>
              </a:ext>
            </a:extLst>
          </p:cNvPr>
          <p:cNvSpPr txBox="1"/>
          <p:nvPr/>
        </p:nvSpPr>
        <p:spPr>
          <a:xfrm>
            <a:off x="8256240" y="6010824"/>
            <a:ext cx="3623300" cy="307777"/>
          </a:xfrm>
          <a:prstGeom prst="rect">
            <a:avLst/>
          </a:prstGeom>
          <a:noFill/>
        </p:spPr>
        <p:txBody>
          <a:bodyPr wrap="none" rtlCol="0">
            <a:spAutoFit/>
          </a:bodyPr>
          <a:lstStyle/>
          <a:p>
            <a:r>
              <a:rPr lang="en-US" sz="1400" dirty="0"/>
              <a:t>source: Starter Kit SK-</a:t>
            </a:r>
            <a:r>
              <a:rPr lang="en-US" sz="1400" dirty="0" err="1"/>
              <a:t>S7G2</a:t>
            </a:r>
            <a:r>
              <a:rPr lang="en-US" sz="1400" dirty="0"/>
              <a:t> User’s Manual</a:t>
            </a:r>
            <a:endParaRPr lang="pt-BR" sz="1400" dirty="0"/>
          </a:p>
        </p:txBody>
      </p:sp>
      <p:pic>
        <p:nvPicPr>
          <p:cNvPr id="8" name="Picture 7">
            <a:extLst>
              <a:ext uri="{FF2B5EF4-FFF2-40B4-BE49-F238E27FC236}">
                <a16:creationId xmlns="" xmlns:a16="http://schemas.microsoft.com/office/drawing/2014/main" id="{A1DFE03D-4A32-4FC7-9997-19AE65A0B6B1}"/>
              </a:ext>
            </a:extLst>
          </p:cNvPr>
          <p:cNvPicPr>
            <a:picLocks noChangeAspect="1"/>
          </p:cNvPicPr>
          <p:nvPr/>
        </p:nvPicPr>
        <p:blipFill>
          <a:blip r:embed="rId3"/>
          <a:stretch>
            <a:fillRect/>
          </a:stretch>
        </p:blipFill>
        <p:spPr>
          <a:xfrm>
            <a:off x="3208434" y="1771496"/>
            <a:ext cx="8515566" cy="4209054"/>
          </a:xfrm>
          <a:prstGeom prst="rect">
            <a:avLst/>
          </a:prstGeom>
        </p:spPr>
      </p:pic>
    </p:spTree>
    <p:extLst>
      <p:ext uri="{BB962C8B-B14F-4D97-AF65-F5344CB8AC3E}">
        <p14:creationId xmlns:p14="http://schemas.microsoft.com/office/powerpoint/2010/main" val="3737100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economics of integrated circuits manufacturing</a:t>
            </a:r>
            <a:endParaRPr kumimoji="1" lang="en-US" dirty="0"/>
          </a:p>
        </p:txBody>
      </p:sp>
      <p:sp>
        <p:nvSpPr>
          <p:cNvPr id="4" name="コンテンツ プレースホルダー 3"/>
          <p:cNvSpPr>
            <a:spLocks noGrp="1"/>
          </p:cNvSpPr>
          <p:nvPr>
            <p:ph idx="1"/>
          </p:nvPr>
        </p:nvSpPr>
        <p:spPr>
          <a:xfrm>
            <a:off x="468000" y="1424991"/>
            <a:ext cx="9516432" cy="1950790"/>
          </a:xfrm>
        </p:spPr>
        <p:txBody>
          <a:bodyPr/>
          <a:lstStyle/>
          <a:p>
            <a:pPr>
              <a:lnSpc>
                <a:spcPct val="150000"/>
              </a:lnSpc>
            </a:pPr>
            <a:r>
              <a:rPr lang="en-US" b="1" dirty="0"/>
              <a:t>Key design decision:</a:t>
            </a:r>
            <a:r>
              <a:rPr lang="en-US" dirty="0"/>
              <a:t/>
            </a:r>
            <a:br>
              <a:rPr lang="en-US" dirty="0"/>
            </a:br>
            <a:r>
              <a:rPr lang="en-US" dirty="0"/>
              <a:t>If currently the “sweet spot” (best value for money) is a given manufacturing technology and a transistor count of T millions transistors, </a:t>
            </a:r>
            <a:r>
              <a:rPr lang="en-US" b="1" dirty="0"/>
              <a:t>what is the best use for this asset?</a:t>
            </a:r>
          </a:p>
          <a:p>
            <a:pPr marL="342900" lvl="1" indent="-342900">
              <a:lnSpc>
                <a:spcPct val="150000"/>
              </a:lnSpc>
              <a:buFont typeface="+mj-lt"/>
              <a:buAutoNum type="arabicPeriod"/>
            </a:pPr>
            <a:r>
              <a:rPr lang="en-US" dirty="0"/>
              <a:t>CISC core + little Cache/Memory/Peripherals</a:t>
            </a:r>
          </a:p>
          <a:p>
            <a:pPr marL="342900" lvl="1" indent="-342900">
              <a:buFont typeface="+mj-lt"/>
              <a:buAutoNum type="arabicPeriod"/>
            </a:pPr>
            <a:r>
              <a:rPr lang="en-US" dirty="0"/>
              <a:t>RISC core + large amount of Cache/Memory/Peripherals</a:t>
            </a:r>
          </a:p>
        </p:txBody>
      </p:sp>
      <p:sp>
        <p:nvSpPr>
          <p:cNvPr id="5" name="TextBox 4">
            <a:extLst>
              <a:ext uri="{FF2B5EF4-FFF2-40B4-BE49-F238E27FC236}">
                <a16:creationId xmlns="" xmlns:a16="http://schemas.microsoft.com/office/drawing/2014/main" id="{9F7BB989-6100-4AF5-9106-6D8C46D04025}"/>
              </a:ext>
            </a:extLst>
          </p:cNvPr>
          <p:cNvSpPr txBox="1"/>
          <p:nvPr/>
        </p:nvSpPr>
        <p:spPr>
          <a:xfrm>
            <a:off x="3458796" y="4149080"/>
            <a:ext cx="5262979" cy="369332"/>
          </a:xfrm>
          <a:prstGeom prst="rect">
            <a:avLst/>
          </a:prstGeom>
          <a:noFill/>
          <a:ln w="19050">
            <a:solidFill>
              <a:schemeClr val="tx2">
                <a:lumMod val="60000"/>
                <a:lumOff val="40000"/>
              </a:schemeClr>
            </a:solidFill>
          </a:ln>
        </p:spPr>
        <p:txBody>
          <a:bodyPr wrap="none" rtlCol="0">
            <a:spAutoFit/>
          </a:bodyPr>
          <a:lstStyle/>
          <a:p>
            <a:r>
              <a:rPr lang="en-US" dirty="0"/>
              <a:t>Most silicon vendors select the second alternative</a:t>
            </a:r>
            <a:endParaRPr lang="pt-BR" dirty="0"/>
          </a:p>
        </p:txBody>
      </p:sp>
    </p:spTree>
    <p:extLst>
      <p:ext uri="{BB962C8B-B14F-4D97-AF65-F5344CB8AC3E}">
        <p14:creationId xmlns:p14="http://schemas.microsoft.com/office/powerpoint/2010/main" val="96287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Lab6 – Activity 1</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5339968" cy="2909001"/>
          </a:xfrm>
        </p:spPr>
        <p:txBody>
          <a:bodyPr/>
          <a:lstStyle/>
          <a:p>
            <a:pPr>
              <a:lnSpc>
                <a:spcPct val="150000"/>
              </a:lnSpc>
            </a:pPr>
            <a:r>
              <a:rPr lang="en-US" dirty="0"/>
              <a:t>The LCD uses an </a:t>
            </a:r>
            <a:r>
              <a:rPr lang="en-US" dirty="0" err="1"/>
              <a:t>Ilitek</a:t>
            </a:r>
            <a:r>
              <a:rPr lang="en-US" dirty="0"/>
              <a:t> driver connected to an SCI (Serial Communications Interface) of the MCU. The serial communication is configured to 4-wire 8 bits.</a:t>
            </a:r>
          </a:p>
        </p:txBody>
      </p:sp>
      <p:sp>
        <p:nvSpPr>
          <p:cNvPr id="16" name="TextBox 15">
            <a:extLst>
              <a:ext uri="{FF2B5EF4-FFF2-40B4-BE49-F238E27FC236}">
                <a16:creationId xmlns="" xmlns:a16="http://schemas.microsoft.com/office/drawing/2014/main" id="{3585B033-B113-4EE4-ADDA-3B221F43D19C}"/>
              </a:ext>
            </a:extLst>
          </p:cNvPr>
          <p:cNvSpPr txBox="1"/>
          <p:nvPr/>
        </p:nvSpPr>
        <p:spPr>
          <a:xfrm>
            <a:off x="8256240" y="6010824"/>
            <a:ext cx="3623300" cy="307777"/>
          </a:xfrm>
          <a:prstGeom prst="rect">
            <a:avLst/>
          </a:prstGeom>
          <a:noFill/>
        </p:spPr>
        <p:txBody>
          <a:bodyPr wrap="none" rtlCol="0">
            <a:spAutoFit/>
          </a:bodyPr>
          <a:lstStyle/>
          <a:p>
            <a:r>
              <a:rPr lang="en-US" sz="1400" dirty="0"/>
              <a:t>source: Starter Kit SK-</a:t>
            </a:r>
            <a:r>
              <a:rPr lang="en-US" sz="1400" dirty="0" err="1"/>
              <a:t>S7G2</a:t>
            </a:r>
            <a:r>
              <a:rPr lang="en-US" sz="1400" dirty="0"/>
              <a:t> User’s Manual</a:t>
            </a:r>
            <a:endParaRPr lang="pt-BR" sz="1400" dirty="0"/>
          </a:p>
        </p:txBody>
      </p:sp>
      <p:pic>
        <p:nvPicPr>
          <p:cNvPr id="6" name="Picture 5">
            <a:extLst>
              <a:ext uri="{FF2B5EF4-FFF2-40B4-BE49-F238E27FC236}">
                <a16:creationId xmlns="" xmlns:a16="http://schemas.microsoft.com/office/drawing/2014/main" id="{D8658A05-9977-4494-B703-35BD87BD5743}"/>
              </a:ext>
            </a:extLst>
          </p:cNvPr>
          <p:cNvPicPr>
            <a:picLocks noChangeAspect="1"/>
          </p:cNvPicPr>
          <p:nvPr/>
        </p:nvPicPr>
        <p:blipFill rotWithShape="1">
          <a:blip r:embed="rId3"/>
          <a:srcRect l="42437" b="2771"/>
          <a:stretch/>
        </p:blipFill>
        <p:spPr>
          <a:xfrm>
            <a:off x="5969628" y="1064733"/>
            <a:ext cx="5909912" cy="4934093"/>
          </a:xfrm>
          <a:prstGeom prst="rect">
            <a:avLst/>
          </a:prstGeom>
        </p:spPr>
      </p:pic>
      <p:pic>
        <p:nvPicPr>
          <p:cNvPr id="7" name="Picture 6">
            <a:extLst>
              <a:ext uri="{FF2B5EF4-FFF2-40B4-BE49-F238E27FC236}">
                <a16:creationId xmlns="" xmlns:a16="http://schemas.microsoft.com/office/drawing/2014/main" id="{34DE50BF-F713-47E3-B02D-9ED55E2905F5}"/>
              </a:ext>
            </a:extLst>
          </p:cNvPr>
          <p:cNvPicPr>
            <a:picLocks noChangeAspect="1"/>
          </p:cNvPicPr>
          <p:nvPr/>
        </p:nvPicPr>
        <p:blipFill>
          <a:blip r:embed="rId4"/>
          <a:stretch>
            <a:fillRect/>
          </a:stretch>
        </p:blipFill>
        <p:spPr>
          <a:xfrm>
            <a:off x="2036151" y="2673490"/>
            <a:ext cx="3570066" cy="3249914"/>
          </a:xfrm>
          <a:prstGeom prst="rect">
            <a:avLst/>
          </a:prstGeom>
        </p:spPr>
      </p:pic>
    </p:spTree>
    <p:extLst>
      <p:ext uri="{BB962C8B-B14F-4D97-AF65-F5344CB8AC3E}">
        <p14:creationId xmlns:p14="http://schemas.microsoft.com/office/powerpoint/2010/main" val="587584829"/>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Lab6 – Activity 1</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6276072" cy="693010"/>
          </a:xfrm>
        </p:spPr>
        <p:txBody>
          <a:bodyPr/>
          <a:lstStyle/>
          <a:p>
            <a:pPr>
              <a:lnSpc>
                <a:spcPct val="150000"/>
              </a:lnSpc>
            </a:pPr>
            <a:r>
              <a:rPr lang="en-US" dirty="0"/>
              <a:t>The Touch Screen is connected to the MCU via an I2C interface.</a:t>
            </a:r>
          </a:p>
        </p:txBody>
      </p:sp>
      <p:sp>
        <p:nvSpPr>
          <p:cNvPr id="16" name="TextBox 15">
            <a:extLst>
              <a:ext uri="{FF2B5EF4-FFF2-40B4-BE49-F238E27FC236}">
                <a16:creationId xmlns="" xmlns:a16="http://schemas.microsoft.com/office/drawing/2014/main" id="{3585B033-B113-4EE4-ADDA-3B221F43D19C}"/>
              </a:ext>
            </a:extLst>
          </p:cNvPr>
          <p:cNvSpPr txBox="1"/>
          <p:nvPr/>
        </p:nvSpPr>
        <p:spPr>
          <a:xfrm>
            <a:off x="8256240" y="6010824"/>
            <a:ext cx="3623300" cy="307777"/>
          </a:xfrm>
          <a:prstGeom prst="rect">
            <a:avLst/>
          </a:prstGeom>
          <a:noFill/>
        </p:spPr>
        <p:txBody>
          <a:bodyPr wrap="none" rtlCol="0">
            <a:spAutoFit/>
          </a:bodyPr>
          <a:lstStyle/>
          <a:p>
            <a:r>
              <a:rPr lang="en-US" sz="1400" dirty="0"/>
              <a:t>source: Starter Kit SK-</a:t>
            </a:r>
            <a:r>
              <a:rPr lang="en-US" sz="1400" dirty="0" err="1"/>
              <a:t>S7G2</a:t>
            </a:r>
            <a:r>
              <a:rPr lang="en-US" sz="1400" dirty="0"/>
              <a:t> User’s Manual</a:t>
            </a:r>
            <a:endParaRPr lang="pt-BR" sz="1400" dirty="0"/>
          </a:p>
        </p:txBody>
      </p:sp>
      <p:grpSp>
        <p:nvGrpSpPr>
          <p:cNvPr id="11" name="Group 10">
            <a:extLst>
              <a:ext uri="{FF2B5EF4-FFF2-40B4-BE49-F238E27FC236}">
                <a16:creationId xmlns="" xmlns:a16="http://schemas.microsoft.com/office/drawing/2014/main" id="{A8EEA1EA-3B5C-46F0-A30D-5AEFE41BC839}"/>
              </a:ext>
            </a:extLst>
          </p:cNvPr>
          <p:cNvGrpSpPr/>
          <p:nvPr/>
        </p:nvGrpSpPr>
        <p:grpSpPr>
          <a:xfrm>
            <a:off x="2855640" y="2885807"/>
            <a:ext cx="8771105" cy="3118846"/>
            <a:chOff x="3229551" y="2974450"/>
            <a:chExt cx="8771105" cy="3118846"/>
          </a:xfrm>
        </p:grpSpPr>
        <p:pic>
          <p:nvPicPr>
            <p:cNvPr id="12" name="Picture 11">
              <a:extLst>
                <a:ext uri="{FF2B5EF4-FFF2-40B4-BE49-F238E27FC236}">
                  <a16:creationId xmlns="" xmlns:a16="http://schemas.microsoft.com/office/drawing/2014/main" id="{F7436FF9-D366-4BBF-A895-B39A1E325148}"/>
                </a:ext>
              </a:extLst>
            </p:cNvPr>
            <p:cNvPicPr>
              <a:picLocks noChangeAspect="1"/>
            </p:cNvPicPr>
            <p:nvPr/>
          </p:nvPicPr>
          <p:blipFill>
            <a:blip r:embed="rId3"/>
            <a:stretch>
              <a:fillRect/>
            </a:stretch>
          </p:blipFill>
          <p:spPr>
            <a:xfrm>
              <a:off x="3229551" y="2974450"/>
              <a:ext cx="8669175" cy="2947550"/>
            </a:xfrm>
            <a:prstGeom prst="rect">
              <a:avLst/>
            </a:prstGeom>
          </p:spPr>
        </p:pic>
        <p:sp>
          <p:nvSpPr>
            <p:cNvPr id="13" name="Rectangle 12">
              <a:extLst>
                <a:ext uri="{FF2B5EF4-FFF2-40B4-BE49-F238E27FC236}">
                  <a16:creationId xmlns="" xmlns:a16="http://schemas.microsoft.com/office/drawing/2014/main" id="{A871C003-FF87-4EC1-93E4-B2E4FE004B51}"/>
                </a:ext>
              </a:extLst>
            </p:cNvPr>
            <p:cNvSpPr/>
            <p:nvPr/>
          </p:nvSpPr>
          <p:spPr>
            <a:xfrm>
              <a:off x="11712575" y="5373216"/>
              <a:ext cx="288081"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77142523"/>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Lab6 – Activity 1</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3179728" cy="2170338"/>
          </a:xfrm>
        </p:spPr>
        <p:txBody>
          <a:bodyPr/>
          <a:lstStyle/>
          <a:p>
            <a:pPr>
              <a:lnSpc>
                <a:spcPct val="150000"/>
              </a:lnSpc>
            </a:pPr>
            <a:r>
              <a:rPr lang="en-US" dirty="0"/>
              <a:t>The GLCD (Graphics LCD Controller) of the MCU is configurable to many different LCDs. Its physical interface may be up to 24 data bits plus several synchronization and clock signals. </a:t>
            </a:r>
          </a:p>
        </p:txBody>
      </p:sp>
      <p:pic>
        <p:nvPicPr>
          <p:cNvPr id="11" name="Picture 10">
            <a:extLst>
              <a:ext uri="{FF2B5EF4-FFF2-40B4-BE49-F238E27FC236}">
                <a16:creationId xmlns="" xmlns:a16="http://schemas.microsoft.com/office/drawing/2014/main" id="{4D98718D-AEF3-49F2-8592-2AE93EEA0266}"/>
              </a:ext>
            </a:extLst>
          </p:cNvPr>
          <p:cNvPicPr>
            <a:picLocks noChangeAspect="1"/>
          </p:cNvPicPr>
          <p:nvPr/>
        </p:nvPicPr>
        <p:blipFill>
          <a:blip r:embed="rId3"/>
          <a:stretch>
            <a:fillRect/>
          </a:stretch>
        </p:blipFill>
        <p:spPr>
          <a:xfrm>
            <a:off x="4007768" y="1031128"/>
            <a:ext cx="8022001" cy="5217334"/>
          </a:xfrm>
          <a:prstGeom prst="rect">
            <a:avLst/>
          </a:prstGeom>
        </p:spPr>
      </p:pic>
      <p:sp>
        <p:nvSpPr>
          <p:cNvPr id="12" name="TextBox 11">
            <a:extLst>
              <a:ext uri="{FF2B5EF4-FFF2-40B4-BE49-F238E27FC236}">
                <a16:creationId xmlns="" xmlns:a16="http://schemas.microsoft.com/office/drawing/2014/main" id="{970051CD-572F-458D-BC78-AA2A1A73E378}"/>
              </a:ext>
            </a:extLst>
          </p:cNvPr>
          <p:cNvSpPr txBox="1"/>
          <p:nvPr/>
        </p:nvSpPr>
        <p:spPr>
          <a:xfrm>
            <a:off x="6960096" y="6056797"/>
            <a:ext cx="4865627" cy="307777"/>
          </a:xfrm>
          <a:prstGeom prst="rect">
            <a:avLst/>
          </a:prstGeom>
          <a:noFill/>
        </p:spPr>
        <p:txBody>
          <a:bodyPr wrap="none" rtlCol="0">
            <a:spAutoFit/>
          </a:bodyPr>
          <a:lstStyle/>
          <a:p>
            <a:r>
              <a:rPr lang="en-US" sz="1400" dirty="0"/>
              <a:t>source: Renesas </a:t>
            </a:r>
            <a:r>
              <a:rPr lang="en-US" sz="1400" dirty="0" err="1"/>
              <a:t>S7</a:t>
            </a:r>
            <a:r>
              <a:rPr lang="en-US" sz="1400" dirty="0"/>
              <a:t> Series Microcontrollers User’s </a:t>
            </a:r>
            <a:r>
              <a:rPr lang="en-US" sz="1400" dirty="0">
                <a:hlinkClick r:id="rId4"/>
              </a:rPr>
              <a:t>Manual</a:t>
            </a:r>
            <a:endParaRPr lang="pt-BR" sz="1400" dirty="0"/>
          </a:p>
        </p:txBody>
      </p:sp>
    </p:spTree>
    <p:extLst>
      <p:ext uri="{BB962C8B-B14F-4D97-AF65-F5344CB8AC3E}">
        <p14:creationId xmlns:p14="http://schemas.microsoft.com/office/powerpoint/2010/main" val="3797294345"/>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Lab6 – Activity 2</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1267526"/>
          </a:xfrm>
        </p:spPr>
        <p:txBody>
          <a:bodyPr/>
          <a:lstStyle/>
          <a:p>
            <a:pPr>
              <a:lnSpc>
                <a:spcPct val="150000"/>
              </a:lnSpc>
            </a:pPr>
            <a:r>
              <a:rPr lang="en-US" dirty="0"/>
              <a:t>The Renesas Synergy Software Package v1.7.5 Manual (</a:t>
            </a:r>
            <a:r>
              <a:rPr lang="en-US" dirty="0">
                <a:hlinkClick r:id="rId3"/>
              </a:rPr>
              <a:t>link</a:t>
            </a:r>
            <a:r>
              <a:rPr lang="en-US" dirty="0"/>
              <a:t>), available in the Synergy Gallery, describes the API for:</a:t>
            </a:r>
          </a:p>
          <a:p>
            <a:pPr lvl="1">
              <a:lnSpc>
                <a:spcPct val="150000"/>
              </a:lnSpc>
            </a:pPr>
            <a:r>
              <a:rPr lang="en-US" dirty="0"/>
              <a:t>The Graphics Display, on section 4.2.14</a:t>
            </a:r>
          </a:p>
          <a:p>
            <a:pPr lvl="1">
              <a:lnSpc>
                <a:spcPct val="150000"/>
              </a:lnSpc>
            </a:pPr>
            <a:r>
              <a:rPr lang="en-US" dirty="0"/>
              <a:t>The Touch Panel, on section 4.1.19</a:t>
            </a:r>
          </a:p>
        </p:txBody>
      </p:sp>
    </p:spTree>
    <p:extLst>
      <p:ext uri="{BB962C8B-B14F-4D97-AF65-F5344CB8AC3E}">
        <p14:creationId xmlns:p14="http://schemas.microsoft.com/office/powerpoint/2010/main" val="1083288927"/>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Lab6 – Activity 3</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3852850"/>
          </a:xfrm>
        </p:spPr>
        <p:txBody>
          <a:bodyPr/>
          <a:lstStyle/>
          <a:p>
            <a:pPr lvl="1">
              <a:lnSpc>
                <a:spcPct val="150000"/>
              </a:lnSpc>
            </a:pPr>
            <a:r>
              <a:rPr lang="en-US" dirty="0"/>
              <a:t>Download the zip file available at: </a:t>
            </a:r>
            <a:br>
              <a:rPr lang="en-US" dirty="0"/>
            </a:br>
            <a:r>
              <a:rPr lang="pt-BR" dirty="0">
                <a:hlinkClick r:id="rId3"/>
              </a:rPr>
              <a:t>https://www.renesas.com/us/en/software/D6004128.html</a:t>
            </a:r>
            <a:r>
              <a:rPr lang="en-US" dirty="0"/>
              <a:t/>
            </a:r>
            <a:br>
              <a:rPr lang="en-US" dirty="0"/>
            </a:br>
            <a:r>
              <a:rPr lang="en-US" dirty="0"/>
              <a:t>this zip includes the pdf with the application note R12AN0021EU0118 and the source files for the corresponding lab experiment.</a:t>
            </a:r>
            <a:br>
              <a:rPr lang="en-US" dirty="0"/>
            </a:br>
            <a:r>
              <a:rPr lang="en-US" dirty="0"/>
              <a:t>The pdf is also available at: </a:t>
            </a:r>
            <a:r>
              <a:rPr lang="en-US" dirty="0">
                <a:hlinkClick r:id="rId4"/>
              </a:rPr>
              <a:t>link</a:t>
            </a:r>
            <a:r>
              <a:rPr lang="en-US" dirty="0"/>
              <a:t/>
            </a:r>
            <a:br>
              <a:rPr lang="en-US" dirty="0"/>
            </a:br>
            <a:r>
              <a:rPr lang="en-US" dirty="0"/>
              <a:t>The sample code may be also obtained by accessing page:</a:t>
            </a:r>
            <a:br>
              <a:rPr lang="en-US" dirty="0"/>
            </a:br>
            <a:r>
              <a:rPr lang="pt-BR" dirty="0">
                <a:hlinkClick r:id="rId5"/>
              </a:rPr>
              <a:t>https://www.renesas.com/us/en/products/synergy/hardware/microcontrollers.html#productinfo</a:t>
            </a:r>
            <a:r>
              <a:rPr lang="en-US" dirty="0"/>
              <a:t/>
            </a:r>
            <a:br>
              <a:rPr lang="en-US" dirty="0"/>
            </a:br>
            <a:r>
              <a:rPr lang="en-US" dirty="0"/>
              <a:t>and searching for r12an0021</a:t>
            </a:r>
          </a:p>
          <a:p>
            <a:pPr lvl="1">
              <a:lnSpc>
                <a:spcPct val="150000"/>
              </a:lnSpc>
            </a:pPr>
            <a:r>
              <a:rPr lang="en-US" dirty="0"/>
              <a:t>The aim here is to go through the 48 pages describing in detail how to build a very simple Graphical User Interface. </a:t>
            </a:r>
          </a:p>
          <a:p>
            <a:pPr lvl="1">
              <a:lnSpc>
                <a:spcPct val="150000"/>
              </a:lnSpc>
            </a:pPr>
            <a:r>
              <a:rPr lang="en-US" dirty="0"/>
              <a:t>This lab requires the GUIX Studio, a tool that was installed as part of Lab1.</a:t>
            </a:r>
          </a:p>
        </p:txBody>
      </p:sp>
    </p:spTree>
    <p:extLst>
      <p:ext uri="{BB962C8B-B14F-4D97-AF65-F5344CB8AC3E}">
        <p14:creationId xmlns:p14="http://schemas.microsoft.com/office/powerpoint/2010/main" val="3260182825"/>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Lab7 – </a:t>
            </a:r>
            <a:r>
              <a:rPr lang="en-US" dirty="0" err="1"/>
              <a:t>rtos</a:t>
            </a:r>
            <a:endParaRPr lang="en-US" dirty="0"/>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795602"/>
          </a:xfrm>
        </p:spPr>
        <p:txBody>
          <a:bodyPr/>
          <a:lstStyle/>
          <a:p>
            <a:pPr>
              <a:lnSpc>
                <a:spcPct val="150000"/>
              </a:lnSpc>
            </a:pPr>
            <a:r>
              <a:rPr lang="en-US" b="1" dirty="0"/>
              <a:t>Objectives:</a:t>
            </a:r>
          </a:p>
          <a:p>
            <a:pPr>
              <a:lnSpc>
                <a:spcPct val="150000"/>
              </a:lnSpc>
            </a:pPr>
            <a:r>
              <a:rPr lang="en-US" dirty="0"/>
              <a:t>Create a simple multithreaded application that uses mutex and message queue. Make use of RTOS-aware debugging.</a:t>
            </a:r>
          </a:p>
        </p:txBody>
      </p:sp>
    </p:spTree>
    <p:extLst>
      <p:ext uri="{BB962C8B-B14F-4D97-AF65-F5344CB8AC3E}">
        <p14:creationId xmlns:p14="http://schemas.microsoft.com/office/powerpoint/2010/main" val="219783906"/>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Lab7 – </a:t>
            </a:r>
            <a:r>
              <a:rPr lang="en-US" dirty="0" err="1"/>
              <a:t>rtos</a:t>
            </a:r>
            <a:endParaRPr lang="en-US" dirty="0"/>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2683299"/>
          </a:xfrm>
        </p:spPr>
        <p:txBody>
          <a:bodyPr/>
          <a:lstStyle/>
          <a:p>
            <a:pPr>
              <a:lnSpc>
                <a:spcPct val="150000"/>
              </a:lnSpc>
            </a:pPr>
            <a:r>
              <a:rPr lang="en-US" dirty="0"/>
              <a:t>The diagram (next slide) presents the desired application.</a:t>
            </a:r>
          </a:p>
          <a:p>
            <a:pPr lvl="1">
              <a:lnSpc>
                <a:spcPct val="150000"/>
              </a:lnSpc>
            </a:pPr>
            <a:r>
              <a:rPr lang="en-US" dirty="0"/>
              <a:t>Thread Sender1 - sends messages to </a:t>
            </a:r>
            <a:r>
              <a:rPr lang="en-US" dirty="0" err="1"/>
              <a:t>RX_Thread</a:t>
            </a:r>
            <a:r>
              <a:rPr lang="en-US" dirty="0"/>
              <a:t> via queue0, workload is simulated by 40 ticks delay and green led on.</a:t>
            </a:r>
          </a:p>
          <a:p>
            <a:pPr lvl="1">
              <a:lnSpc>
                <a:spcPct val="150000"/>
              </a:lnSpc>
            </a:pPr>
            <a:r>
              <a:rPr lang="en-US" dirty="0"/>
              <a:t>Thread Sender2 - sends messages to </a:t>
            </a:r>
            <a:r>
              <a:rPr lang="en-US" dirty="0" err="1"/>
              <a:t>RX_Thread</a:t>
            </a:r>
            <a:r>
              <a:rPr lang="en-US" dirty="0"/>
              <a:t> via queue0, workload is simulated by 60 ticks delay and yellow led on.</a:t>
            </a:r>
          </a:p>
          <a:p>
            <a:pPr lvl="1">
              <a:lnSpc>
                <a:spcPct val="150000"/>
              </a:lnSpc>
            </a:pPr>
            <a:r>
              <a:rPr lang="en-US" dirty="0"/>
              <a:t>Thread </a:t>
            </a:r>
            <a:r>
              <a:rPr lang="en-US" dirty="0" err="1"/>
              <a:t>RX_Thread</a:t>
            </a:r>
            <a:r>
              <a:rPr lang="en-US" dirty="0"/>
              <a:t> - receives messages from both sender threads</a:t>
            </a:r>
          </a:p>
          <a:p>
            <a:pPr lvl="1">
              <a:lnSpc>
                <a:spcPct val="150000"/>
              </a:lnSpc>
            </a:pPr>
            <a:r>
              <a:rPr lang="en-US" dirty="0"/>
              <a:t>mutex0 - prevents simultaneous execution of Sender 1 and Sender 2 (while LEDs are on)</a:t>
            </a:r>
          </a:p>
          <a:p>
            <a:pPr lvl="1">
              <a:lnSpc>
                <a:spcPct val="150000"/>
              </a:lnSpc>
            </a:pPr>
            <a:r>
              <a:rPr lang="en-US" dirty="0"/>
              <a:t>red led - indicates one of the sender threads is blocked on the mutex</a:t>
            </a:r>
          </a:p>
        </p:txBody>
      </p:sp>
    </p:spTree>
    <p:extLst>
      <p:ext uri="{BB962C8B-B14F-4D97-AF65-F5344CB8AC3E}">
        <p14:creationId xmlns:p14="http://schemas.microsoft.com/office/powerpoint/2010/main" val="3901158198"/>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Lab7 – </a:t>
            </a:r>
            <a:r>
              <a:rPr lang="en-US" dirty="0" err="1"/>
              <a:t>rtos</a:t>
            </a:r>
            <a:endParaRPr lang="en-US" dirty="0"/>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0"/>
            <a:ext cx="3251736" cy="995897"/>
          </a:xfrm>
        </p:spPr>
        <p:txBody>
          <a:bodyPr/>
          <a:lstStyle/>
          <a:p>
            <a:pPr>
              <a:lnSpc>
                <a:spcPct val="150000"/>
              </a:lnSpc>
            </a:pPr>
            <a:r>
              <a:rPr lang="en-US"/>
              <a:t>Diagram presenting the architecture of Lab 7 (UML class diagram notation).</a:t>
            </a:r>
            <a:endParaRPr lang="en-US" dirty="0"/>
          </a:p>
        </p:txBody>
      </p:sp>
      <p:pic>
        <p:nvPicPr>
          <p:cNvPr id="4" name="Picture 3">
            <a:extLst>
              <a:ext uri="{FF2B5EF4-FFF2-40B4-BE49-F238E27FC236}">
                <a16:creationId xmlns="" xmlns:a16="http://schemas.microsoft.com/office/drawing/2014/main" id="{1ACC301D-F742-40DF-8D59-C02E9ADAF6A8}"/>
              </a:ext>
            </a:extLst>
          </p:cNvPr>
          <p:cNvPicPr>
            <a:picLocks noChangeAspect="1"/>
          </p:cNvPicPr>
          <p:nvPr/>
        </p:nvPicPr>
        <p:blipFill>
          <a:blip r:embed="rId3"/>
          <a:stretch>
            <a:fillRect/>
          </a:stretch>
        </p:blipFill>
        <p:spPr>
          <a:xfrm>
            <a:off x="4205772" y="1203128"/>
            <a:ext cx="7491976" cy="5045334"/>
          </a:xfrm>
          <a:prstGeom prst="rect">
            <a:avLst/>
          </a:prstGeom>
        </p:spPr>
      </p:pic>
    </p:spTree>
    <p:extLst>
      <p:ext uri="{BB962C8B-B14F-4D97-AF65-F5344CB8AC3E}">
        <p14:creationId xmlns:p14="http://schemas.microsoft.com/office/powerpoint/2010/main" val="3369363047"/>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Lab7 – </a:t>
            </a:r>
            <a:r>
              <a:rPr lang="en-US" dirty="0" err="1"/>
              <a:t>rtos</a:t>
            </a:r>
            <a:endParaRPr lang="en-US" dirty="0"/>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0"/>
            <a:ext cx="3467760" cy="1431674"/>
          </a:xfrm>
        </p:spPr>
        <p:txBody>
          <a:bodyPr/>
          <a:lstStyle/>
          <a:p>
            <a:pPr>
              <a:lnSpc>
                <a:spcPct val="150000"/>
              </a:lnSpc>
            </a:pPr>
            <a:r>
              <a:rPr lang="en-US" dirty="0"/>
              <a:t>Adding additional threads and </a:t>
            </a:r>
            <a:r>
              <a:rPr lang="en-US" dirty="0" err="1"/>
              <a:t>ThreadX</a:t>
            </a:r>
            <a:r>
              <a:rPr lang="en-US" dirty="0"/>
              <a:t> object (Mutex and Queue) using the Synergy Configuration tab.</a:t>
            </a:r>
          </a:p>
        </p:txBody>
      </p:sp>
      <p:pic>
        <p:nvPicPr>
          <p:cNvPr id="7" name="Picture 6">
            <a:extLst>
              <a:ext uri="{FF2B5EF4-FFF2-40B4-BE49-F238E27FC236}">
                <a16:creationId xmlns="" xmlns:a16="http://schemas.microsoft.com/office/drawing/2014/main" id="{F9620BD3-F849-4FFF-8C0E-6B05B29439D4}"/>
              </a:ext>
            </a:extLst>
          </p:cNvPr>
          <p:cNvPicPr>
            <a:picLocks noChangeAspect="1"/>
          </p:cNvPicPr>
          <p:nvPr/>
        </p:nvPicPr>
        <p:blipFill>
          <a:blip r:embed="rId3"/>
          <a:stretch>
            <a:fillRect/>
          </a:stretch>
        </p:blipFill>
        <p:spPr>
          <a:xfrm>
            <a:off x="6128838" y="141350"/>
            <a:ext cx="3532947" cy="6116375"/>
          </a:xfrm>
          <a:prstGeom prst="rect">
            <a:avLst/>
          </a:prstGeom>
        </p:spPr>
      </p:pic>
      <p:sp>
        <p:nvSpPr>
          <p:cNvPr id="8" name="Arrow: Left 7">
            <a:extLst>
              <a:ext uri="{FF2B5EF4-FFF2-40B4-BE49-F238E27FC236}">
                <a16:creationId xmlns="" xmlns:a16="http://schemas.microsoft.com/office/drawing/2014/main" id="{5DB96901-B39E-4A81-8921-3C6605F38210}"/>
              </a:ext>
            </a:extLst>
          </p:cNvPr>
          <p:cNvSpPr/>
          <p:nvPr/>
        </p:nvSpPr>
        <p:spPr>
          <a:xfrm rot="7423971">
            <a:off x="8615641" y="573492"/>
            <a:ext cx="872603" cy="334871"/>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Arrow: Left 8">
            <a:extLst>
              <a:ext uri="{FF2B5EF4-FFF2-40B4-BE49-F238E27FC236}">
                <a16:creationId xmlns="" xmlns:a16="http://schemas.microsoft.com/office/drawing/2014/main" id="{26487895-168F-4961-BDE3-917F71F75BC2}"/>
              </a:ext>
            </a:extLst>
          </p:cNvPr>
          <p:cNvSpPr/>
          <p:nvPr/>
        </p:nvSpPr>
        <p:spPr>
          <a:xfrm rot="7423971">
            <a:off x="8597508" y="3237788"/>
            <a:ext cx="872603" cy="334871"/>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98581654"/>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Lab7 – </a:t>
            </a:r>
            <a:r>
              <a:rPr lang="en-US" dirty="0" err="1"/>
              <a:t>rtos</a:t>
            </a:r>
            <a:endParaRPr lang="en-US" dirty="0"/>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0"/>
            <a:ext cx="2531656" cy="1431674"/>
          </a:xfrm>
        </p:spPr>
        <p:txBody>
          <a:bodyPr/>
          <a:lstStyle/>
          <a:p>
            <a:pPr>
              <a:lnSpc>
                <a:spcPct val="150000"/>
              </a:lnSpc>
            </a:pPr>
            <a:r>
              <a:rPr lang="en-US" dirty="0"/>
              <a:t>The Partner OS | RTOS Resources view allows the visualization of the state of the threads and of the objects (Queue and Mutex).</a:t>
            </a:r>
          </a:p>
        </p:txBody>
      </p:sp>
      <p:pic>
        <p:nvPicPr>
          <p:cNvPr id="10" name="Picture 9">
            <a:extLst>
              <a:ext uri="{FF2B5EF4-FFF2-40B4-BE49-F238E27FC236}">
                <a16:creationId xmlns="" xmlns:a16="http://schemas.microsoft.com/office/drawing/2014/main" id="{0D287916-B897-4C10-9DE0-7B20848560C0}"/>
              </a:ext>
            </a:extLst>
          </p:cNvPr>
          <p:cNvPicPr>
            <a:picLocks noChangeAspect="1"/>
          </p:cNvPicPr>
          <p:nvPr/>
        </p:nvPicPr>
        <p:blipFill>
          <a:blip r:embed="rId3"/>
          <a:stretch>
            <a:fillRect/>
          </a:stretch>
        </p:blipFill>
        <p:spPr>
          <a:xfrm>
            <a:off x="4865789" y="155440"/>
            <a:ext cx="3248025" cy="1381125"/>
          </a:xfrm>
          <a:prstGeom prst="rect">
            <a:avLst/>
          </a:prstGeom>
        </p:spPr>
      </p:pic>
      <p:pic>
        <p:nvPicPr>
          <p:cNvPr id="11" name="Picture 10">
            <a:extLst>
              <a:ext uri="{FF2B5EF4-FFF2-40B4-BE49-F238E27FC236}">
                <a16:creationId xmlns="" xmlns:a16="http://schemas.microsoft.com/office/drawing/2014/main" id="{61E5FA6C-2717-42EB-8C11-CED775BE6AFF}"/>
              </a:ext>
            </a:extLst>
          </p:cNvPr>
          <p:cNvPicPr>
            <a:picLocks noChangeAspect="1"/>
          </p:cNvPicPr>
          <p:nvPr/>
        </p:nvPicPr>
        <p:blipFill>
          <a:blip r:embed="rId4"/>
          <a:stretch>
            <a:fillRect/>
          </a:stretch>
        </p:blipFill>
        <p:spPr>
          <a:xfrm>
            <a:off x="3389625" y="1520595"/>
            <a:ext cx="8315325" cy="2390775"/>
          </a:xfrm>
          <a:prstGeom prst="rect">
            <a:avLst/>
          </a:prstGeom>
        </p:spPr>
      </p:pic>
      <p:pic>
        <p:nvPicPr>
          <p:cNvPr id="12" name="Picture 11">
            <a:extLst>
              <a:ext uri="{FF2B5EF4-FFF2-40B4-BE49-F238E27FC236}">
                <a16:creationId xmlns="" xmlns:a16="http://schemas.microsoft.com/office/drawing/2014/main" id="{F0000FAB-63E0-4D62-AFD7-CF4AEA9FE83A}"/>
              </a:ext>
            </a:extLst>
          </p:cNvPr>
          <p:cNvPicPr>
            <a:picLocks noChangeAspect="1"/>
          </p:cNvPicPr>
          <p:nvPr/>
        </p:nvPicPr>
        <p:blipFill>
          <a:blip r:embed="rId5"/>
          <a:stretch>
            <a:fillRect/>
          </a:stretch>
        </p:blipFill>
        <p:spPr>
          <a:xfrm>
            <a:off x="3389625" y="4045566"/>
            <a:ext cx="8334375" cy="1162050"/>
          </a:xfrm>
          <a:prstGeom prst="rect">
            <a:avLst/>
          </a:prstGeom>
        </p:spPr>
      </p:pic>
      <p:pic>
        <p:nvPicPr>
          <p:cNvPr id="13" name="Picture 12">
            <a:extLst>
              <a:ext uri="{FF2B5EF4-FFF2-40B4-BE49-F238E27FC236}">
                <a16:creationId xmlns="" xmlns:a16="http://schemas.microsoft.com/office/drawing/2014/main" id="{61D1A3B0-088B-4D9E-8D32-FB4D5F22FD5E}"/>
              </a:ext>
            </a:extLst>
          </p:cNvPr>
          <p:cNvPicPr>
            <a:picLocks noChangeAspect="1"/>
          </p:cNvPicPr>
          <p:nvPr/>
        </p:nvPicPr>
        <p:blipFill>
          <a:blip r:embed="rId6"/>
          <a:stretch>
            <a:fillRect/>
          </a:stretch>
        </p:blipFill>
        <p:spPr>
          <a:xfrm>
            <a:off x="3359396" y="5225135"/>
            <a:ext cx="8353425" cy="1047750"/>
          </a:xfrm>
          <a:prstGeom prst="rect">
            <a:avLst/>
          </a:prstGeom>
        </p:spPr>
      </p:pic>
    </p:spTree>
    <p:extLst>
      <p:ext uri="{BB962C8B-B14F-4D97-AF65-F5344CB8AC3E}">
        <p14:creationId xmlns:p14="http://schemas.microsoft.com/office/powerpoint/2010/main" val="35122810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err="1"/>
              <a:t>risc</a:t>
            </a:r>
            <a:r>
              <a:rPr lang="en-US" dirty="0"/>
              <a:t> vs </a:t>
            </a:r>
            <a:r>
              <a:rPr lang="en-US" dirty="0" err="1"/>
              <a:t>cisc</a:t>
            </a:r>
            <a:r>
              <a:rPr lang="en-US" dirty="0"/>
              <a:t> today</a:t>
            </a:r>
            <a:endParaRPr kumimoji="1" lang="en-US" dirty="0"/>
          </a:p>
        </p:txBody>
      </p:sp>
      <p:sp>
        <p:nvSpPr>
          <p:cNvPr id="4" name="コンテンツ プレースホルダー 3"/>
          <p:cNvSpPr>
            <a:spLocks noGrp="1"/>
          </p:cNvSpPr>
          <p:nvPr>
            <p:ph idx="1"/>
          </p:nvPr>
        </p:nvSpPr>
        <p:spPr>
          <a:xfrm>
            <a:off x="468000" y="1424991"/>
            <a:ext cx="9516432" cy="2525307"/>
          </a:xfrm>
        </p:spPr>
        <p:txBody>
          <a:bodyPr/>
          <a:lstStyle/>
          <a:p>
            <a:pPr>
              <a:lnSpc>
                <a:spcPct val="150000"/>
              </a:lnSpc>
            </a:pPr>
            <a:r>
              <a:rPr lang="en-US" dirty="0"/>
              <a:t>Currently, there is a trend to mix the best features of both paradigms. The convergence of RISC and CISC has not been named yet, but the characteristics of novel processors are:</a:t>
            </a:r>
          </a:p>
          <a:p>
            <a:pPr lvl="1">
              <a:lnSpc>
                <a:spcPct val="150000"/>
              </a:lnSpc>
            </a:pPr>
            <a:r>
              <a:rPr lang="en-US" dirty="0"/>
              <a:t>Large instruction set</a:t>
            </a:r>
          </a:p>
          <a:p>
            <a:pPr lvl="1">
              <a:lnSpc>
                <a:spcPct val="150000"/>
              </a:lnSpc>
            </a:pPr>
            <a:r>
              <a:rPr lang="en-US" dirty="0"/>
              <a:t>Regular instructions, prone to pipelining</a:t>
            </a:r>
          </a:p>
          <a:p>
            <a:pPr lvl="1">
              <a:lnSpc>
                <a:spcPct val="150000"/>
              </a:lnSpc>
            </a:pPr>
            <a:r>
              <a:rPr lang="en-US" dirty="0"/>
              <a:t>Pipelines from 3 to 20 stages</a:t>
            </a:r>
          </a:p>
          <a:p>
            <a:pPr lvl="1"/>
            <a:r>
              <a:rPr lang="en-US" dirty="0"/>
              <a:t>No microcode</a:t>
            </a:r>
          </a:p>
        </p:txBody>
      </p:sp>
    </p:spTree>
    <p:extLst>
      <p:ext uri="{BB962C8B-B14F-4D97-AF65-F5344CB8AC3E}">
        <p14:creationId xmlns:p14="http://schemas.microsoft.com/office/powerpoint/2010/main" val="2520181577"/>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Lab7 – </a:t>
            </a:r>
            <a:r>
              <a:rPr lang="en-US" dirty="0" err="1"/>
              <a:t>rtos</a:t>
            </a:r>
            <a:endParaRPr lang="en-US" dirty="0"/>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0"/>
            <a:ext cx="11100608" cy="795602"/>
          </a:xfrm>
        </p:spPr>
        <p:txBody>
          <a:bodyPr/>
          <a:lstStyle/>
          <a:p>
            <a:pPr>
              <a:lnSpc>
                <a:spcPct val="150000"/>
              </a:lnSpc>
            </a:pPr>
            <a:r>
              <a:rPr lang="en-US" dirty="0"/>
              <a:t>Observe that due to the Mutex, it never happens that the green LED and the yellow LED are on at the same time.</a:t>
            </a:r>
          </a:p>
          <a:p>
            <a:pPr>
              <a:lnSpc>
                <a:spcPct val="150000"/>
              </a:lnSpc>
            </a:pPr>
            <a:r>
              <a:rPr lang="en-US" dirty="0"/>
              <a:t>If, however, you disable (comment out) the calls to the Mutex, then the behavior is quite different.</a:t>
            </a:r>
          </a:p>
        </p:txBody>
      </p:sp>
    </p:spTree>
    <p:extLst>
      <p:ext uri="{BB962C8B-B14F-4D97-AF65-F5344CB8AC3E}">
        <p14:creationId xmlns:p14="http://schemas.microsoft.com/office/powerpoint/2010/main" val="4139030103"/>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Lab8 – </a:t>
            </a:r>
            <a:r>
              <a:rPr lang="en-US" dirty="0" err="1"/>
              <a:t>usb</a:t>
            </a:r>
            <a:r>
              <a:rPr lang="en-US" dirty="0"/>
              <a:t> device</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3791294"/>
          </a:xfrm>
        </p:spPr>
        <p:txBody>
          <a:bodyPr/>
          <a:lstStyle/>
          <a:p>
            <a:pPr>
              <a:lnSpc>
                <a:spcPct val="150000"/>
              </a:lnSpc>
            </a:pPr>
            <a:r>
              <a:rPr lang="en-US" b="1" dirty="0"/>
              <a:t>Objectives:</a:t>
            </a:r>
          </a:p>
          <a:p>
            <a:pPr>
              <a:lnSpc>
                <a:spcPct val="150000"/>
              </a:lnSpc>
            </a:pPr>
            <a:r>
              <a:rPr lang="en-US" dirty="0"/>
              <a:t>In Lab 8, the student will be presented to an e2 Studio project which uses the USBX and related components of the SSP to implement an USB Device.</a:t>
            </a:r>
          </a:p>
          <a:p>
            <a:pPr>
              <a:lnSpc>
                <a:spcPct val="150000"/>
              </a:lnSpc>
            </a:pPr>
            <a:r>
              <a:rPr lang="en-US" dirty="0"/>
              <a:t>The SK-S7G2 board is configured by this application to respond to USB requests as a Communication Device. That means, the OS installed in a PC, to which the SK-S7G2 board is connected, will handle the device as a virtual COM port, allowing a terminal application running on the PC to send and receive bytes to/from the device. </a:t>
            </a:r>
          </a:p>
          <a:p>
            <a:pPr>
              <a:lnSpc>
                <a:spcPct val="150000"/>
              </a:lnSpc>
            </a:pPr>
            <a:r>
              <a:rPr lang="en-US" dirty="0"/>
              <a:t>To do this lab you will need the following materials:</a:t>
            </a:r>
          </a:p>
          <a:p>
            <a:pPr lvl="1">
              <a:lnSpc>
                <a:spcPct val="150000"/>
              </a:lnSpc>
            </a:pPr>
            <a:r>
              <a:rPr lang="en-US" dirty="0"/>
              <a:t>SK-S7G2 kit with the USB Micro-B debug cable.</a:t>
            </a:r>
          </a:p>
          <a:p>
            <a:pPr lvl="1">
              <a:lnSpc>
                <a:spcPct val="150000"/>
              </a:lnSpc>
            </a:pPr>
            <a:r>
              <a:rPr lang="en-US" dirty="0"/>
              <a:t>An extra USB Micro-B cable to connect the kit to a PC.</a:t>
            </a:r>
          </a:p>
        </p:txBody>
      </p:sp>
    </p:spTree>
    <p:extLst>
      <p:ext uri="{BB962C8B-B14F-4D97-AF65-F5344CB8AC3E}">
        <p14:creationId xmlns:p14="http://schemas.microsoft.com/office/powerpoint/2010/main" val="1652599343"/>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Lab8 – </a:t>
            </a:r>
            <a:r>
              <a:rPr lang="en-US" dirty="0" err="1"/>
              <a:t>usb</a:t>
            </a:r>
            <a:r>
              <a:rPr lang="en-US" dirty="0"/>
              <a:t> device</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2683299"/>
          </a:xfrm>
        </p:spPr>
        <p:txBody>
          <a:bodyPr/>
          <a:lstStyle/>
          <a:p>
            <a:pPr>
              <a:lnSpc>
                <a:spcPct val="150000"/>
              </a:lnSpc>
            </a:pPr>
            <a:r>
              <a:rPr lang="en-US" b="1" dirty="0"/>
              <a:t>Activities:</a:t>
            </a:r>
          </a:p>
          <a:p>
            <a:pPr marL="342900" lvl="1" indent="-342900">
              <a:lnSpc>
                <a:spcPct val="150000"/>
              </a:lnSpc>
              <a:buFont typeface="+mj-lt"/>
              <a:buAutoNum type="arabicPeriod"/>
            </a:pPr>
            <a:r>
              <a:rPr lang="en-US" dirty="0"/>
              <a:t>Tool setup and new project creation.</a:t>
            </a:r>
          </a:p>
          <a:p>
            <a:pPr marL="342900" lvl="1" indent="-342900">
              <a:lnSpc>
                <a:spcPct val="150000"/>
              </a:lnSpc>
              <a:buFont typeface="+mj-lt"/>
              <a:buAutoNum type="arabicPeriod"/>
            </a:pPr>
            <a:r>
              <a:rPr lang="en-US" dirty="0"/>
              <a:t>Setup of Synergy Configuration to use the Communications Framework on USB.</a:t>
            </a:r>
          </a:p>
          <a:p>
            <a:pPr marL="342900" lvl="1" indent="-342900">
              <a:lnSpc>
                <a:spcPct val="150000"/>
              </a:lnSpc>
              <a:buFont typeface="+mj-lt"/>
              <a:buAutoNum type="arabicPeriod"/>
            </a:pPr>
            <a:r>
              <a:rPr lang="en-US" dirty="0"/>
              <a:t>Low-level function prototyping.</a:t>
            </a:r>
          </a:p>
          <a:p>
            <a:pPr marL="342900" lvl="1" indent="-342900">
              <a:lnSpc>
                <a:spcPct val="150000"/>
              </a:lnSpc>
              <a:buFont typeface="+mj-lt"/>
              <a:buAutoNum type="arabicPeriod"/>
            </a:pPr>
            <a:r>
              <a:rPr lang="en-US" dirty="0"/>
              <a:t>Application requirements, coding and testing.</a:t>
            </a:r>
          </a:p>
          <a:p>
            <a:pPr marL="342900" lvl="1" indent="-342900">
              <a:lnSpc>
                <a:spcPct val="150000"/>
              </a:lnSpc>
              <a:buFont typeface="+mj-lt"/>
              <a:buAutoNum type="arabicPeriod"/>
            </a:pPr>
            <a:r>
              <a:rPr lang="en-US" dirty="0"/>
              <a:t>Challenge: multi-threaded version.</a:t>
            </a:r>
          </a:p>
        </p:txBody>
      </p:sp>
    </p:spTree>
    <p:extLst>
      <p:ext uri="{BB962C8B-B14F-4D97-AF65-F5344CB8AC3E}">
        <p14:creationId xmlns:p14="http://schemas.microsoft.com/office/powerpoint/2010/main" val="4001644684"/>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Lab8 – Activity 1</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1739451"/>
          </a:xfrm>
        </p:spPr>
        <p:txBody>
          <a:bodyPr/>
          <a:lstStyle/>
          <a:p>
            <a:pPr>
              <a:lnSpc>
                <a:spcPct val="150000"/>
              </a:lnSpc>
            </a:pPr>
            <a:r>
              <a:rPr lang="en-US" b="1" dirty="0"/>
              <a:t>Activity 1 – Tool setup and new project creation</a:t>
            </a:r>
          </a:p>
          <a:p>
            <a:pPr marL="342900" lvl="1" indent="-342900">
              <a:lnSpc>
                <a:spcPct val="150000"/>
              </a:lnSpc>
              <a:buFont typeface="+mj-lt"/>
              <a:buAutoNum type="arabicPeriod"/>
            </a:pPr>
            <a:r>
              <a:rPr lang="en-US" dirty="0"/>
              <a:t>Ensure that the e2 Studio and the SSP are properly installed. If necessary, (re)run the activities 1 to 5 of Lab 1 to do so.</a:t>
            </a:r>
          </a:p>
          <a:p>
            <a:pPr marL="342900" lvl="1" indent="-342900">
              <a:lnSpc>
                <a:spcPct val="150000"/>
              </a:lnSpc>
              <a:buFont typeface="+mj-lt"/>
              <a:buAutoNum type="arabicPeriod"/>
            </a:pPr>
            <a:r>
              <a:rPr lang="en-US" dirty="0"/>
              <a:t>Create a new Renesas Synergy Project for the SK-S7G2 board and name it "Lab8_USB“. </a:t>
            </a:r>
          </a:p>
          <a:p>
            <a:pPr lvl="2">
              <a:lnSpc>
                <a:spcPct val="150000"/>
              </a:lnSpc>
            </a:pPr>
            <a:r>
              <a:rPr lang="en-US" dirty="0"/>
              <a:t>This project can be based on the “Blinky” template project	</a:t>
            </a:r>
          </a:p>
        </p:txBody>
      </p:sp>
    </p:spTree>
    <p:extLst>
      <p:ext uri="{BB962C8B-B14F-4D97-AF65-F5344CB8AC3E}">
        <p14:creationId xmlns:p14="http://schemas.microsoft.com/office/powerpoint/2010/main" val="1147335351"/>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Lab8 – Activity 2</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3179728" cy="1636858"/>
          </a:xfrm>
        </p:spPr>
        <p:txBody>
          <a:bodyPr/>
          <a:lstStyle/>
          <a:p>
            <a:pPr>
              <a:lnSpc>
                <a:spcPct val="150000"/>
              </a:lnSpc>
            </a:pPr>
            <a:r>
              <a:rPr lang="en-US" b="1" dirty="0"/>
              <a:t>Activity 2 – Setup of Synergy Configuration to use the Communications Framework on USB</a:t>
            </a:r>
          </a:p>
          <a:p>
            <a:pPr marL="342900" lvl="1" indent="-342900">
              <a:lnSpc>
                <a:spcPct val="150000"/>
              </a:lnSpc>
              <a:buFont typeface="+mj-lt"/>
              <a:buAutoNum type="arabicPeriod"/>
            </a:pPr>
            <a:r>
              <a:rPr lang="en-US" dirty="0"/>
              <a:t>Create a new Thread using the Synergy Configuration and add the Communications Framework on </a:t>
            </a:r>
            <a:r>
              <a:rPr lang="en-US" i="1" dirty="0" err="1"/>
              <a:t>sf_el_ux_comms</a:t>
            </a:r>
            <a:r>
              <a:rPr lang="en-US" i="1" dirty="0"/>
              <a:t> </a:t>
            </a:r>
            <a:r>
              <a:rPr lang="en-US" dirty="0"/>
              <a:t>(New Stack </a:t>
            </a:r>
            <a:r>
              <a:rPr lang="en-US" dirty="0">
                <a:sym typeface="Wingdings" panose="05000000000000000000" pitchFamily="2" charset="2"/>
              </a:rPr>
              <a:t></a:t>
            </a:r>
            <a:r>
              <a:rPr lang="en-US" dirty="0"/>
              <a:t> Framework </a:t>
            </a:r>
            <a:r>
              <a:rPr lang="en-US" dirty="0">
                <a:sym typeface="Wingdings" panose="05000000000000000000" pitchFamily="2" charset="2"/>
              </a:rPr>
              <a:t></a:t>
            </a:r>
            <a:r>
              <a:rPr lang="en-US" dirty="0"/>
              <a:t> Connectivity). </a:t>
            </a:r>
          </a:p>
          <a:p>
            <a:pPr marL="342900" lvl="1" indent="-342900">
              <a:lnSpc>
                <a:spcPct val="150000"/>
              </a:lnSpc>
              <a:buFont typeface="+mj-lt"/>
              <a:buAutoNum type="arabicPeriod"/>
            </a:pPr>
            <a:r>
              <a:rPr lang="en-US" dirty="0"/>
              <a:t>Rename the thread to "Lab8_Thread".</a:t>
            </a:r>
          </a:p>
        </p:txBody>
      </p:sp>
      <p:pic>
        <p:nvPicPr>
          <p:cNvPr id="4" name="Picture 2">
            <a:extLst>
              <a:ext uri="{FF2B5EF4-FFF2-40B4-BE49-F238E27FC236}">
                <a16:creationId xmlns="" xmlns:a16="http://schemas.microsoft.com/office/drawing/2014/main" id="{D9D40A4E-6DCB-471D-8286-E959CB04C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652" y="2374588"/>
            <a:ext cx="7887333" cy="3631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ângulo 8">
            <a:extLst>
              <a:ext uri="{FF2B5EF4-FFF2-40B4-BE49-F238E27FC236}">
                <a16:creationId xmlns="" xmlns:a16="http://schemas.microsoft.com/office/drawing/2014/main" id="{9EFD2FBF-24BF-4A81-A7DA-A557BAF2B7BE}"/>
              </a:ext>
            </a:extLst>
          </p:cNvPr>
          <p:cNvSpPr/>
          <p:nvPr/>
        </p:nvSpPr>
        <p:spPr>
          <a:xfrm>
            <a:off x="4170039" y="3425599"/>
            <a:ext cx="566777" cy="152284"/>
          </a:xfrm>
          <a:prstGeom prst="rect">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9">
            <a:extLst>
              <a:ext uri="{FF2B5EF4-FFF2-40B4-BE49-F238E27FC236}">
                <a16:creationId xmlns="" xmlns:a16="http://schemas.microsoft.com/office/drawing/2014/main" id="{9FE7B1D0-24FD-4AA8-BC96-64B21E61E3E4}"/>
              </a:ext>
            </a:extLst>
          </p:cNvPr>
          <p:cNvSpPr/>
          <p:nvPr/>
        </p:nvSpPr>
        <p:spPr>
          <a:xfrm>
            <a:off x="10387959" y="2808131"/>
            <a:ext cx="152400" cy="201449"/>
          </a:xfrm>
          <a:prstGeom prst="rect">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para a direita 10">
            <a:extLst>
              <a:ext uri="{FF2B5EF4-FFF2-40B4-BE49-F238E27FC236}">
                <a16:creationId xmlns="" xmlns:a16="http://schemas.microsoft.com/office/drawing/2014/main" id="{F3079817-BB6E-4E43-BA15-3C61C47C3414}"/>
              </a:ext>
            </a:extLst>
          </p:cNvPr>
          <p:cNvSpPr/>
          <p:nvPr/>
        </p:nvSpPr>
        <p:spPr>
          <a:xfrm rot="18194213">
            <a:off x="3617288" y="3683147"/>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para a direita 11">
            <a:extLst>
              <a:ext uri="{FF2B5EF4-FFF2-40B4-BE49-F238E27FC236}">
                <a16:creationId xmlns="" xmlns:a16="http://schemas.microsoft.com/office/drawing/2014/main" id="{9A052311-6EFE-49D9-833C-3CAE53DEE7B5}"/>
              </a:ext>
            </a:extLst>
          </p:cNvPr>
          <p:cNvSpPr/>
          <p:nvPr/>
        </p:nvSpPr>
        <p:spPr>
          <a:xfrm rot="2919712">
            <a:off x="10099282" y="2313256"/>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TextBox 6">
            <a:extLst>
              <a:ext uri="{FF2B5EF4-FFF2-40B4-BE49-F238E27FC236}">
                <a16:creationId xmlns="" xmlns:a16="http://schemas.microsoft.com/office/drawing/2014/main" id="{E178CBF0-DF69-4FA6-8902-B980BA526793}"/>
              </a:ext>
            </a:extLst>
          </p:cNvPr>
          <p:cNvSpPr txBox="1"/>
          <p:nvPr/>
        </p:nvSpPr>
        <p:spPr>
          <a:xfrm>
            <a:off x="10344472" y="6006239"/>
            <a:ext cx="1458797" cy="307777"/>
          </a:xfrm>
          <a:prstGeom prst="rect">
            <a:avLst/>
          </a:prstGeom>
          <a:noFill/>
        </p:spPr>
        <p:txBody>
          <a:bodyPr wrap="none" rtlCol="0">
            <a:spAutoFit/>
          </a:bodyPr>
          <a:lstStyle/>
          <a:p>
            <a:r>
              <a:rPr lang="en-US" sz="1400" dirty="0"/>
              <a:t>Source: </a:t>
            </a:r>
            <a:r>
              <a:rPr lang="pt-BR" sz="1400" dirty="0" err="1"/>
              <a:t>Authors</a:t>
            </a:r>
            <a:endParaRPr lang="pt-BR" sz="1400" dirty="0">
              <a:solidFill>
                <a:srgbClr val="FF0000"/>
              </a:solidFill>
            </a:endParaRPr>
          </a:p>
        </p:txBody>
      </p:sp>
    </p:spTree>
    <p:extLst>
      <p:ext uri="{BB962C8B-B14F-4D97-AF65-F5344CB8AC3E}">
        <p14:creationId xmlns:p14="http://schemas.microsoft.com/office/powerpoint/2010/main" val="117833596"/>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Lab8 – Activity 2</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3179728" cy="4207370"/>
          </a:xfrm>
        </p:spPr>
        <p:txBody>
          <a:bodyPr/>
          <a:lstStyle/>
          <a:p>
            <a:pPr marL="342900" lvl="1" indent="-342900">
              <a:lnSpc>
                <a:spcPct val="150000"/>
              </a:lnSpc>
              <a:buFont typeface="+mj-lt"/>
              <a:buAutoNum type="arabicPeriod" startAt="3"/>
            </a:pPr>
            <a:r>
              <a:rPr lang="en-US" dirty="0"/>
              <a:t>Click on "Add USBX Port DCD" and select the "USBX Port DCD on </a:t>
            </a:r>
            <a:r>
              <a:rPr lang="en-US" dirty="0" err="1"/>
              <a:t>sf_el_ux</a:t>
            </a:r>
            <a:r>
              <a:rPr lang="en-US" dirty="0"/>
              <a:t> for USBFS". This will select the Full-Speed Device Controller Driver for the R7FS7G27H3A01CFC Renesas ARM Cortex-M4 MCU Device Controller.</a:t>
            </a:r>
            <a:br>
              <a:rPr lang="en-US" dirty="0"/>
            </a:br>
            <a:r>
              <a:rPr lang="en-US" sz="1400" dirty="0"/>
              <a:t>See Section 10, “USB Logical View”, to review the exact role of each of the component blocks included by Synergy Configuration. </a:t>
            </a:r>
          </a:p>
        </p:txBody>
      </p:sp>
      <p:sp>
        <p:nvSpPr>
          <p:cNvPr id="9" name="TextBox 6">
            <a:extLst>
              <a:ext uri="{FF2B5EF4-FFF2-40B4-BE49-F238E27FC236}">
                <a16:creationId xmlns="" xmlns:a16="http://schemas.microsoft.com/office/drawing/2014/main" id="{E178CBF0-DF69-4FA6-8902-B980BA526793}"/>
              </a:ext>
            </a:extLst>
          </p:cNvPr>
          <p:cNvSpPr txBox="1"/>
          <p:nvPr/>
        </p:nvSpPr>
        <p:spPr>
          <a:xfrm>
            <a:off x="10344472" y="6006239"/>
            <a:ext cx="1458797" cy="307777"/>
          </a:xfrm>
          <a:prstGeom prst="rect">
            <a:avLst/>
          </a:prstGeom>
          <a:noFill/>
        </p:spPr>
        <p:txBody>
          <a:bodyPr wrap="none" rtlCol="0">
            <a:spAutoFit/>
          </a:bodyPr>
          <a:lstStyle/>
          <a:p>
            <a:r>
              <a:rPr lang="en-US" sz="1400" dirty="0"/>
              <a:t>Source: </a:t>
            </a:r>
            <a:r>
              <a:rPr lang="pt-BR" sz="1400" dirty="0" err="1"/>
              <a:t>Authors</a:t>
            </a:r>
            <a:endParaRPr lang="pt-BR" sz="1400" dirty="0">
              <a:solidFill>
                <a:srgbClr val="FF0000"/>
              </a:solidFill>
            </a:endParaRPr>
          </a:p>
        </p:txBody>
      </p:sp>
      <p:pic>
        <p:nvPicPr>
          <p:cNvPr id="10" name="Picture 2">
            <a:extLst>
              <a:ext uri="{FF2B5EF4-FFF2-40B4-BE49-F238E27FC236}">
                <a16:creationId xmlns="" xmlns:a16="http://schemas.microsoft.com/office/drawing/2014/main" id="{18B13F1F-320C-466C-93D0-3F55F01989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8424" y="1554416"/>
            <a:ext cx="7239000" cy="4184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tângulo 8">
            <a:extLst>
              <a:ext uri="{FF2B5EF4-FFF2-40B4-BE49-F238E27FC236}">
                <a16:creationId xmlns="" xmlns:a16="http://schemas.microsoft.com/office/drawing/2014/main" id="{25A0F507-B353-4E5A-AD21-122CCB7A678A}"/>
              </a:ext>
            </a:extLst>
          </p:cNvPr>
          <p:cNvSpPr/>
          <p:nvPr/>
        </p:nvSpPr>
        <p:spPr>
          <a:xfrm>
            <a:off x="8112224" y="4365104"/>
            <a:ext cx="2514600" cy="137592"/>
          </a:xfrm>
          <a:prstGeom prst="rect">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Seta para a direita 9">
            <a:extLst>
              <a:ext uri="{FF2B5EF4-FFF2-40B4-BE49-F238E27FC236}">
                <a16:creationId xmlns="" xmlns:a16="http://schemas.microsoft.com/office/drawing/2014/main" id="{688D56E2-C9A1-4330-9749-35A94581843F}"/>
              </a:ext>
            </a:extLst>
          </p:cNvPr>
          <p:cNvSpPr/>
          <p:nvPr/>
        </p:nvSpPr>
        <p:spPr>
          <a:xfrm rot="13590087">
            <a:off x="10734089" y="4664978"/>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60351395"/>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Lab8 – Activity 2</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3179728" cy="2129878"/>
          </a:xfrm>
        </p:spPr>
        <p:txBody>
          <a:bodyPr/>
          <a:lstStyle/>
          <a:p>
            <a:pPr marL="342900" lvl="1" indent="-342900">
              <a:lnSpc>
                <a:spcPct val="150000"/>
              </a:lnSpc>
              <a:buFont typeface="+mj-lt"/>
              <a:buAutoNum type="arabicPeriod" startAt="4"/>
            </a:pPr>
            <a:r>
              <a:rPr lang="en-US" dirty="0"/>
              <a:t>Set the USBX Port DCD Property “Full Speed Interrupt Priority" to a priority level compatible with Cortex-M4 (e. g. Priority 3). </a:t>
            </a:r>
            <a:br>
              <a:rPr lang="en-US" dirty="0"/>
            </a:br>
            <a:endParaRPr lang="en-US" sz="1400" dirty="0"/>
          </a:p>
        </p:txBody>
      </p:sp>
      <p:sp>
        <p:nvSpPr>
          <p:cNvPr id="9" name="TextBox 6">
            <a:extLst>
              <a:ext uri="{FF2B5EF4-FFF2-40B4-BE49-F238E27FC236}">
                <a16:creationId xmlns="" xmlns:a16="http://schemas.microsoft.com/office/drawing/2014/main" id="{E178CBF0-DF69-4FA6-8902-B980BA526793}"/>
              </a:ext>
            </a:extLst>
          </p:cNvPr>
          <p:cNvSpPr txBox="1"/>
          <p:nvPr/>
        </p:nvSpPr>
        <p:spPr>
          <a:xfrm>
            <a:off x="10344472" y="6006239"/>
            <a:ext cx="1458797" cy="307777"/>
          </a:xfrm>
          <a:prstGeom prst="rect">
            <a:avLst/>
          </a:prstGeom>
          <a:noFill/>
        </p:spPr>
        <p:txBody>
          <a:bodyPr wrap="none" rtlCol="0">
            <a:spAutoFit/>
          </a:bodyPr>
          <a:lstStyle/>
          <a:p>
            <a:r>
              <a:rPr lang="en-US" sz="1400" dirty="0"/>
              <a:t>Source: </a:t>
            </a:r>
            <a:r>
              <a:rPr lang="pt-BR" sz="1400" dirty="0" err="1"/>
              <a:t>Authors</a:t>
            </a:r>
            <a:endParaRPr lang="pt-BR" sz="1400" dirty="0">
              <a:solidFill>
                <a:srgbClr val="FF0000"/>
              </a:solidFill>
            </a:endParaRPr>
          </a:p>
        </p:txBody>
      </p:sp>
      <p:pic>
        <p:nvPicPr>
          <p:cNvPr id="8" name="Picture 3">
            <a:extLst>
              <a:ext uri="{FF2B5EF4-FFF2-40B4-BE49-F238E27FC236}">
                <a16:creationId xmlns="" xmlns:a16="http://schemas.microsoft.com/office/drawing/2014/main" id="{3E57C104-71CD-420A-8863-9BBB76A72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2560" y="1600200"/>
            <a:ext cx="7686040" cy="4422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eta para a direita 12">
            <a:extLst>
              <a:ext uri="{FF2B5EF4-FFF2-40B4-BE49-F238E27FC236}">
                <a16:creationId xmlns="" xmlns:a16="http://schemas.microsoft.com/office/drawing/2014/main" id="{F41112F7-CBD1-4B9D-A897-F590A48234E1}"/>
              </a:ext>
            </a:extLst>
          </p:cNvPr>
          <p:cNvSpPr/>
          <p:nvPr/>
        </p:nvSpPr>
        <p:spPr>
          <a:xfrm rot="9575092">
            <a:off x="9250222" y="3865808"/>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 xmlns:a16="http://schemas.microsoft.com/office/drawing/2014/main" id="{DDAEC9DD-65C4-42B5-85DE-94C4CFB15AB1}"/>
              </a:ext>
            </a:extLst>
          </p:cNvPr>
          <p:cNvSpPr/>
          <p:nvPr/>
        </p:nvSpPr>
        <p:spPr>
          <a:xfrm>
            <a:off x="4697466" y="5365060"/>
            <a:ext cx="2465334" cy="177222"/>
          </a:xfrm>
          <a:prstGeom prst="rect">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Seta para a direita 14">
            <a:extLst>
              <a:ext uri="{FF2B5EF4-FFF2-40B4-BE49-F238E27FC236}">
                <a16:creationId xmlns="" xmlns:a16="http://schemas.microsoft.com/office/drawing/2014/main" id="{75BC8273-2D39-48A7-8A4B-0023F5FCBED0}"/>
              </a:ext>
            </a:extLst>
          </p:cNvPr>
          <p:cNvSpPr/>
          <p:nvPr/>
        </p:nvSpPr>
        <p:spPr>
          <a:xfrm rot="20043824">
            <a:off x="3956552" y="5757261"/>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02930282"/>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Lab8 – Activity 2</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3179728" cy="3607206"/>
          </a:xfrm>
        </p:spPr>
        <p:txBody>
          <a:bodyPr/>
          <a:lstStyle/>
          <a:p>
            <a:pPr marL="342900" lvl="1" indent="-342900">
              <a:lnSpc>
                <a:spcPct val="150000"/>
              </a:lnSpc>
              <a:buFont typeface="+mj-lt"/>
              <a:buAutoNum type="arabicPeriod" startAt="5"/>
            </a:pPr>
            <a:r>
              <a:rPr lang="en-US" dirty="0"/>
              <a:t>Build the project. Verify that the files Lab8_Thread.c and Lab8_Thread.h were created into the </a:t>
            </a:r>
            <a:r>
              <a:rPr lang="en-US" dirty="0" err="1"/>
              <a:t>src</a:t>
            </a:r>
            <a:r>
              <a:rPr lang="en-US" dirty="0"/>
              <a:t>/</a:t>
            </a:r>
            <a:r>
              <a:rPr lang="en-US" dirty="0" err="1"/>
              <a:t>synergy_gen</a:t>
            </a:r>
            <a:r>
              <a:rPr lang="en-US" dirty="0"/>
              <a:t> folder. These files contain the initialization for the Communications Framework and the other common HAL modules. </a:t>
            </a:r>
            <a:br>
              <a:rPr lang="en-US" dirty="0"/>
            </a:br>
            <a:endParaRPr lang="en-US" sz="1400" dirty="0"/>
          </a:p>
        </p:txBody>
      </p:sp>
      <p:sp>
        <p:nvSpPr>
          <p:cNvPr id="9" name="TextBox 6">
            <a:extLst>
              <a:ext uri="{FF2B5EF4-FFF2-40B4-BE49-F238E27FC236}">
                <a16:creationId xmlns="" xmlns:a16="http://schemas.microsoft.com/office/drawing/2014/main" id="{E178CBF0-DF69-4FA6-8902-B980BA526793}"/>
              </a:ext>
            </a:extLst>
          </p:cNvPr>
          <p:cNvSpPr txBox="1"/>
          <p:nvPr/>
        </p:nvSpPr>
        <p:spPr>
          <a:xfrm>
            <a:off x="10344472" y="6006239"/>
            <a:ext cx="1458797" cy="307777"/>
          </a:xfrm>
          <a:prstGeom prst="rect">
            <a:avLst/>
          </a:prstGeom>
          <a:noFill/>
        </p:spPr>
        <p:txBody>
          <a:bodyPr wrap="none" rtlCol="0">
            <a:spAutoFit/>
          </a:bodyPr>
          <a:lstStyle/>
          <a:p>
            <a:r>
              <a:rPr lang="en-US" sz="1400" dirty="0"/>
              <a:t>Source: </a:t>
            </a:r>
            <a:r>
              <a:rPr lang="pt-BR" sz="1400" dirty="0" err="1"/>
              <a:t>Authors</a:t>
            </a:r>
            <a:endParaRPr lang="pt-BR" sz="1400" dirty="0">
              <a:solidFill>
                <a:srgbClr val="FF0000"/>
              </a:solidFill>
            </a:endParaRPr>
          </a:p>
        </p:txBody>
      </p:sp>
      <p:pic>
        <p:nvPicPr>
          <p:cNvPr id="10" name="Picture 2">
            <a:extLst>
              <a:ext uri="{FF2B5EF4-FFF2-40B4-BE49-F238E27FC236}">
                <a16:creationId xmlns="" xmlns:a16="http://schemas.microsoft.com/office/drawing/2014/main" id="{4252B766-1DFA-4643-9B06-BE2BC22EB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482" y="1421858"/>
            <a:ext cx="7467600" cy="4462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tângulo 9">
            <a:extLst>
              <a:ext uri="{FF2B5EF4-FFF2-40B4-BE49-F238E27FC236}">
                <a16:creationId xmlns="" xmlns:a16="http://schemas.microsoft.com/office/drawing/2014/main" id="{65E3FEF0-0841-4575-B784-0B7EE34CC158}"/>
              </a:ext>
            </a:extLst>
          </p:cNvPr>
          <p:cNvSpPr/>
          <p:nvPr/>
        </p:nvSpPr>
        <p:spPr>
          <a:xfrm>
            <a:off x="4601322" y="2785420"/>
            <a:ext cx="685801" cy="277091"/>
          </a:xfrm>
          <a:prstGeom prst="rect">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Seta para a direita 10">
            <a:extLst>
              <a:ext uri="{FF2B5EF4-FFF2-40B4-BE49-F238E27FC236}">
                <a16:creationId xmlns="" xmlns:a16="http://schemas.microsoft.com/office/drawing/2014/main" id="{CAC57CF7-BBE1-40E5-BA65-DA5043E59E9D}"/>
              </a:ext>
            </a:extLst>
          </p:cNvPr>
          <p:cNvSpPr/>
          <p:nvPr/>
        </p:nvSpPr>
        <p:spPr>
          <a:xfrm rot="20043824">
            <a:off x="3985880" y="2932395"/>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05935769"/>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Lab8 – Activity 3</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4979928" cy="1636858"/>
          </a:xfrm>
        </p:spPr>
        <p:txBody>
          <a:bodyPr/>
          <a:lstStyle/>
          <a:p>
            <a:pPr>
              <a:lnSpc>
                <a:spcPct val="150000"/>
              </a:lnSpc>
            </a:pPr>
            <a:r>
              <a:rPr lang="en-US" b="1" dirty="0"/>
              <a:t>Activity 3 – Low-level function prototyping</a:t>
            </a:r>
          </a:p>
          <a:p>
            <a:pPr>
              <a:lnSpc>
                <a:spcPct val="150000"/>
              </a:lnSpc>
            </a:pPr>
            <a:r>
              <a:rPr lang="en-US" dirty="0"/>
              <a:t>Our Lab8 application will make use of the SK_S7G2 onboard LEDs and communication port via USB. </a:t>
            </a:r>
          </a:p>
          <a:p>
            <a:pPr>
              <a:lnSpc>
                <a:spcPct val="150000"/>
              </a:lnSpc>
            </a:pPr>
            <a:r>
              <a:rPr lang="en-US" dirty="0"/>
              <a:t>The next step for this lab consists on prototyping  the low-level functions to control the LEDs and USB and doing basic tests before dealing with the application requirements and full coding.	</a:t>
            </a:r>
          </a:p>
        </p:txBody>
      </p:sp>
      <p:sp>
        <p:nvSpPr>
          <p:cNvPr id="4" name="TextBox 6">
            <a:extLst>
              <a:ext uri="{FF2B5EF4-FFF2-40B4-BE49-F238E27FC236}">
                <a16:creationId xmlns="" xmlns:a16="http://schemas.microsoft.com/office/drawing/2014/main" id="{B1358191-8B91-41F0-BEC1-64F24559D646}"/>
              </a:ext>
            </a:extLst>
          </p:cNvPr>
          <p:cNvSpPr txBox="1"/>
          <p:nvPr/>
        </p:nvSpPr>
        <p:spPr>
          <a:xfrm>
            <a:off x="10344472" y="6006239"/>
            <a:ext cx="1458797" cy="307777"/>
          </a:xfrm>
          <a:prstGeom prst="rect">
            <a:avLst/>
          </a:prstGeom>
          <a:noFill/>
        </p:spPr>
        <p:txBody>
          <a:bodyPr wrap="none" rtlCol="0">
            <a:spAutoFit/>
          </a:bodyPr>
          <a:lstStyle/>
          <a:p>
            <a:r>
              <a:rPr lang="en-US" sz="1400" dirty="0"/>
              <a:t>Source: </a:t>
            </a:r>
            <a:r>
              <a:rPr lang="pt-BR" sz="1400" dirty="0" err="1"/>
              <a:t>Authors</a:t>
            </a:r>
            <a:endParaRPr lang="pt-BR" sz="1400" dirty="0">
              <a:solidFill>
                <a:srgbClr val="FF0000"/>
              </a:solidFill>
            </a:endParaRPr>
          </a:p>
        </p:txBody>
      </p:sp>
      <p:pic>
        <p:nvPicPr>
          <p:cNvPr id="5" name="Picture 3">
            <a:extLst>
              <a:ext uri="{FF2B5EF4-FFF2-40B4-BE49-F238E27FC236}">
                <a16:creationId xmlns="" xmlns:a16="http://schemas.microsoft.com/office/drawing/2014/main" id="{57EE8C56-91F6-4E58-A5A8-5C3101D22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3739" y="888347"/>
            <a:ext cx="4257427" cy="5007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eta para a direita 8">
            <a:extLst>
              <a:ext uri="{FF2B5EF4-FFF2-40B4-BE49-F238E27FC236}">
                <a16:creationId xmlns="" xmlns:a16="http://schemas.microsoft.com/office/drawing/2014/main" id="{78DA274E-C7BC-4A66-AAB0-1285D68BF88B}"/>
              </a:ext>
            </a:extLst>
          </p:cNvPr>
          <p:cNvSpPr/>
          <p:nvPr/>
        </p:nvSpPr>
        <p:spPr>
          <a:xfrm rot="12533578">
            <a:off x="11187028" y="2133336"/>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9">
            <a:extLst>
              <a:ext uri="{FF2B5EF4-FFF2-40B4-BE49-F238E27FC236}">
                <a16:creationId xmlns="" xmlns:a16="http://schemas.microsoft.com/office/drawing/2014/main" id="{C4EE3087-4D47-4300-816F-C84C658D5F60}"/>
              </a:ext>
            </a:extLst>
          </p:cNvPr>
          <p:cNvSpPr/>
          <p:nvPr/>
        </p:nvSpPr>
        <p:spPr>
          <a:xfrm rot="5400000">
            <a:off x="8793582" y="5340618"/>
            <a:ext cx="685800" cy="620458"/>
          </a:xfrm>
          <a:prstGeom prst="rect">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10">
            <a:extLst>
              <a:ext uri="{FF2B5EF4-FFF2-40B4-BE49-F238E27FC236}">
                <a16:creationId xmlns="" xmlns:a16="http://schemas.microsoft.com/office/drawing/2014/main" id="{D078A9B1-6058-4526-8737-BA0096E9DBA4}"/>
              </a:ext>
            </a:extLst>
          </p:cNvPr>
          <p:cNvSpPr/>
          <p:nvPr/>
        </p:nvSpPr>
        <p:spPr>
          <a:xfrm rot="5400000">
            <a:off x="10704011" y="1993247"/>
            <a:ext cx="381000" cy="304800"/>
          </a:xfrm>
          <a:prstGeom prst="rect">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para a direita 11">
            <a:extLst>
              <a:ext uri="{FF2B5EF4-FFF2-40B4-BE49-F238E27FC236}">
                <a16:creationId xmlns="" xmlns:a16="http://schemas.microsoft.com/office/drawing/2014/main" id="{ABF38CDE-CA60-483B-90D0-D76CE4287223}"/>
              </a:ext>
            </a:extLst>
          </p:cNvPr>
          <p:cNvSpPr/>
          <p:nvPr/>
        </p:nvSpPr>
        <p:spPr>
          <a:xfrm rot="20174311">
            <a:off x="8253496" y="5767563"/>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869086739"/>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Lab8 – Activity 3</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4403864" cy="4488921"/>
          </a:xfrm>
        </p:spPr>
        <p:txBody>
          <a:bodyPr/>
          <a:lstStyle/>
          <a:p>
            <a:pPr marL="342900" lvl="1" indent="-342900">
              <a:lnSpc>
                <a:spcPct val="150000"/>
              </a:lnSpc>
              <a:buFont typeface="+mj-lt"/>
              <a:buAutoNum type="arabicPeriod"/>
            </a:pPr>
            <a:r>
              <a:rPr lang="en-US" dirty="0"/>
              <a:t>Create a function to turn the LEDs on/off at </a:t>
            </a:r>
            <a:r>
              <a:rPr lang="en-US" i="1" dirty="0"/>
              <a:t>Lab8_Thread_entry.c</a:t>
            </a:r>
            <a:r>
              <a:rPr lang="en-US" dirty="0"/>
              <a:t>.</a:t>
            </a:r>
            <a:br>
              <a:rPr lang="en-US" dirty="0"/>
            </a:br>
            <a:r>
              <a:rPr lang="en-US" dirty="0"/>
              <a:t>Hints:</a:t>
            </a:r>
            <a:br>
              <a:rPr lang="en-US" dirty="0"/>
            </a:br>
            <a:r>
              <a:rPr lang="en-US" dirty="0"/>
              <a:t>The hardware mapping for each LED can be done in two ways:</a:t>
            </a:r>
          </a:p>
          <a:p>
            <a:pPr marL="520700" lvl="2" indent="-342900">
              <a:lnSpc>
                <a:spcPct val="150000"/>
              </a:lnSpc>
              <a:buFont typeface="+mj-lt"/>
              <a:buAutoNum type="alphaLcParenR"/>
            </a:pPr>
            <a:r>
              <a:rPr lang="en-US" dirty="0"/>
              <a:t>The GPIO pin for each LED can be explicitly mapped to constants. Refer to Lab 2, Activity 4, to learn how to discover which of the GPIO pins are mapped to the LEDs on the SK-S7G2 board. Constant definitions for the GPIO can be found in the </a:t>
            </a:r>
            <a:r>
              <a:rPr lang="en-US" i="1" dirty="0" err="1"/>
              <a:t>r_ioport_api.h</a:t>
            </a:r>
            <a:r>
              <a:rPr lang="en-US" i="1" dirty="0"/>
              <a:t> </a:t>
            </a:r>
            <a:r>
              <a:rPr lang="en-US" dirty="0"/>
              <a:t>file.</a:t>
            </a:r>
          </a:p>
        </p:txBody>
      </p:sp>
      <p:sp>
        <p:nvSpPr>
          <p:cNvPr id="4" name="TextBox 6">
            <a:extLst>
              <a:ext uri="{FF2B5EF4-FFF2-40B4-BE49-F238E27FC236}">
                <a16:creationId xmlns="" xmlns:a16="http://schemas.microsoft.com/office/drawing/2014/main" id="{B1358191-8B91-41F0-BEC1-64F24559D646}"/>
              </a:ext>
            </a:extLst>
          </p:cNvPr>
          <p:cNvSpPr txBox="1"/>
          <p:nvPr/>
        </p:nvSpPr>
        <p:spPr>
          <a:xfrm>
            <a:off x="10344472" y="6006239"/>
            <a:ext cx="1458797" cy="307777"/>
          </a:xfrm>
          <a:prstGeom prst="rect">
            <a:avLst/>
          </a:prstGeom>
          <a:noFill/>
        </p:spPr>
        <p:txBody>
          <a:bodyPr wrap="none" rtlCol="0">
            <a:spAutoFit/>
          </a:bodyPr>
          <a:lstStyle/>
          <a:p>
            <a:r>
              <a:rPr lang="en-US" sz="1400" dirty="0"/>
              <a:t>Source: </a:t>
            </a:r>
            <a:r>
              <a:rPr lang="pt-BR" sz="1400" dirty="0" err="1"/>
              <a:t>Authors</a:t>
            </a:r>
            <a:endParaRPr lang="pt-BR" sz="1400" dirty="0">
              <a:solidFill>
                <a:srgbClr val="FF0000"/>
              </a:solidFill>
            </a:endParaRPr>
          </a:p>
        </p:txBody>
      </p:sp>
      <p:pic>
        <p:nvPicPr>
          <p:cNvPr id="10" name="Picture 2">
            <a:extLst>
              <a:ext uri="{FF2B5EF4-FFF2-40B4-BE49-F238E27FC236}">
                <a16:creationId xmlns="" xmlns:a16="http://schemas.microsoft.com/office/drawing/2014/main" id="{91A0AFFB-C56C-493F-93D6-6324F5C02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1319" y="1184074"/>
            <a:ext cx="6452681" cy="4822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eta para a direita 5">
            <a:extLst>
              <a:ext uri="{FF2B5EF4-FFF2-40B4-BE49-F238E27FC236}">
                <a16:creationId xmlns="" xmlns:a16="http://schemas.microsoft.com/office/drawing/2014/main" id="{F1A2BC6E-0724-49E1-AC9A-36D32FD2A879}"/>
              </a:ext>
            </a:extLst>
          </p:cNvPr>
          <p:cNvSpPr/>
          <p:nvPr/>
        </p:nvSpPr>
        <p:spPr>
          <a:xfrm rot="1755966">
            <a:off x="5365927" y="3967262"/>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6">
            <a:extLst>
              <a:ext uri="{FF2B5EF4-FFF2-40B4-BE49-F238E27FC236}">
                <a16:creationId xmlns="" xmlns:a16="http://schemas.microsoft.com/office/drawing/2014/main" id="{57F682A3-1202-4995-96C7-86252C95CEDD}"/>
              </a:ext>
            </a:extLst>
          </p:cNvPr>
          <p:cNvSpPr/>
          <p:nvPr/>
        </p:nvSpPr>
        <p:spPr>
          <a:xfrm>
            <a:off x="6033319" y="4122860"/>
            <a:ext cx="762000" cy="229001"/>
          </a:xfrm>
          <a:prstGeom prst="rect">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423896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err="1"/>
              <a:t>risc</a:t>
            </a:r>
            <a:r>
              <a:rPr lang="en-US" dirty="0"/>
              <a:t> vs </a:t>
            </a:r>
            <a:r>
              <a:rPr lang="en-US" dirty="0" err="1"/>
              <a:t>cisc</a:t>
            </a:r>
            <a:r>
              <a:rPr lang="en-US" dirty="0"/>
              <a:t> today</a:t>
            </a:r>
            <a:endParaRPr kumimoji="1" lang="en-US" dirty="0"/>
          </a:p>
        </p:txBody>
      </p:sp>
      <p:sp>
        <p:nvSpPr>
          <p:cNvPr id="4" name="コンテンツ プレースホルダー 3"/>
          <p:cNvSpPr>
            <a:spLocks noGrp="1"/>
          </p:cNvSpPr>
          <p:nvPr>
            <p:ph idx="1"/>
          </p:nvPr>
        </p:nvSpPr>
        <p:spPr>
          <a:xfrm>
            <a:off x="468000" y="1424991"/>
            <a:ext cx="4115832" cy="1062342"/>
          </a:xfrm>
        </p:spPr>
        <p:txBody>
          <a:bodyPr/>
          <a:lstStyle/>
          <a:p>
            <a:pPr>
              <a:lnSpc>
                <a:spcPct val="150000"/>
              </a:lnSpc>
            </a:pPr>
            <a:r>
              <a:rPr lang="en-US" dirty="0"/>
              <a:t>Instruction set of Cortex-M</a:t>
            </a:r>
            <a:br>
              <a:rPr lang="en-US" dirty="0"/>
            </a:br>
            <a:r>
              <a:rPr lang="en-US" dirty="0"/>
              <a:t>including Cortex-M23 and</a:t>
            </a:r>
            <a:br>
              <a:rPr lang="en-US" dirty="0"/>
            </a:br>
            <a:r>
              <a:rPr lang="en-US" dirty="0"/>
              <a:t>Cortex-M33</a:t>
            </a:r>
          </a:p>
        </p:txBody>
      </p:sp>
      <p:pic>
        <p:nvPicPr>
          <p:cNvPr id="5" name="Picture 4">
            <a:extLst>
              <a:ext uri="{FF2B5EF4-FFF2-40B4-BE49-F238E27FC236}">
                <a16:creationId xmlns="" xmlns:a16="http://schemas.microsoft.com/office/drawing/2014/main" id="{802CB153-AB8E-4FDF-8DAA-E0D9587A581E}"/>
              </a:ext>
            </a:extLst>
          </p:cNvPr>
          <p:cNvPicPr>
            <a:picLocks noChangeAspect="1"/>
          </p:cNvPicPr>
          <p:nvPr/>
        </p:nvPicPr>
        <p:blipFill>
          <a:blip r:embed="rId3"/>
          <a:stretch>
            <a:fillRect/>
          </a:stretch>
        </p:blipFill>
        <p:spPr>
          <a:xfrm>
            <a:off x="4691844" y="78252"/>
            <a:ext cx="7305751" cy="3576167"/>
          </a:xfrm>
          <a:prstGeom prst="rect">
            <a:avLst/>
          </a:prstGeom>
        </p:spPr>
      </p:pic>
      <p:pic>
        <p:nvPicPr>
          <p:cNvPr id="6" name="Picture 5">
            <a:extLst>
              <a:ext uri="{FF2B5EF4-FFF2-40B4-BE49-F238E27FC236}">
                <a16:creationId xmlns="" xmlns:a16="http://schemas.microsoft.com/office/drawing/2014/main" id="{55F9261A-131E-445A-9DAC-8BF0A70A5FE9}"/>
              </a:ext>
            </a:extLst>
          </p:cNvPr>
          <p:cNvPicPr>
            <a:picLocks noChangeAspect="1"/>
          </p:cNvPicPr>
          <p:nvPr/>
        </p:nvPicPr>
        <p:blipFill rotWithShape="1">
          <a:blip r:embed="rId4"/>
          <a:srcRect b="3509"/>
          <a:stretch/>
        </p:blipFill>
        <p:spPr>
          <a:xfrm>
            <a:off x="455965" y="3320531"/>
            <a:ext cx="5815951" cy="2952785"/>
          </a:xfrm>
          <a:prstGeom prst="rect">
            <a:avLst/>
          </a:prstGeom>
        </p:spPr>
      </p:pic>
      <p:sp>
        <p:nvSpPr>
          <p:cNvPr id="7" name="TextBox 6">
            <a:extLst>
              <a:ext uri="{FF2B5EF4-FFF2-40B4-BE49-F238E27FC236}">
                <a16:creationId xmlns="" xmlns:a16="http://schemas.microsoft.com/office/drawing/2014/main" id="{7CEE3115-B71A-493D-B704-23ADE6BD3D5E}"/>
              </a:ext>
            </a:extLst>
          </p:cNvPr>
          <p:cNvSpPr txBox="1"/>
          <p:nvPr/>
        </p:nvSpPr>
        <p:spPr>
          <a:xfrm>
            <a:off x="8721644" y="5750096"/>
            <a:ext cx="3000821" cy="523220"/>
          </a:xfrm>
          <a:prstGeom prst="rect">
            <a:avLst/>
          </a:prstGeom>
          <a:noFill/>
        </p:spPr>
        <p:txBody>
          <a:bodyPr wrap="none" rtlCol="0">
            <a:spAutoFit/>
          </a:bodyPr>
          <a:lstStyle/>
          <a:p>
            <a:r>
              <a:rPr lang="en-US" sz="1400" dirty="0"/>
              <a:t>source: ARM</a:t>
            </a:r>
          </a:p>
          <a:p>
            <a:r>
              <a:rPr lang="en-US" sz="1400" dirty="0"/>
              <a:t>ARM Cortex-M for Beginners </a:t>
            </a:r>
            <a:r>
              <a:rPr lang="pt-BR" sz="1400" dirty="0"/>
              <a:t>- </a:t>
            </a:r>
            <a:r>
              <a:rPr lang="pt-BR" sz="1400" dirty="0" err="1"/>
              <a:t>Yiu</a:t>
            </a:r>
            <a:endParaRPr lang="pt-BR" sz="1400" dirty="0"/>
          </a:p>
        </p:txBody>
      </p:sp>
    </p:spTree>
    <p:extLst>
      <p:ext uri="{BB962C8B-B14F-4D97-AF65-F5344CB8AC3E}">
        <p14:creationId xmlns:p14="http://schemas.microsoft.com/office/powerpoint/2010/main" val="1814455198"/>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Lab8 – Activity 3</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4403864" cy="1431674"/>
          </a:xfrm>
        </p:spPr>
        <p:txBody>
          <a:bodyPr/>
          <a:lstStyle/>
          <a:p>
            <a:pPr marL="342900" lvl="1" indent="-342900">
              <a:lnSpc>
                <a:spcPct val="150000"/>
              </a:lnSpc>
              <a:buFont typeface="+mj-lt"/>
              <a:buAutoNum type="alphaLcParenR" startAt="2"/>
            </a:pPr>
            <a:r>
              <a:rPr lang="en-US" dirty="0"/>
              <a:t>The BSP function </a:t>
            </a:r>
            <a:r>
              <a:rPr lang="en-US" i="1" dirty="0" err="1"/>
              <a:t>R_BSP_LedsGet</a:t>
            </a:r>
            <a:r>
              <a:rPr lang="en-US" i="1" dirty="0"/>
              <a:t> () </a:t>
            </a:r>
            <a:r>
              <a:rPr lang="en-US" dirty="0"/>
              <a:t>(defined in </a:t>
            </a:r>
            <a:r>
              <a:rPr lang="en-US" i="1" dirty="0" err="1"/>
              <a:t>bsp_common_leds.c</a:t>
            </a:r>
            <a:r>
              <a:rPr lang="en-US" dirty="0"/>
              <a:t>) can be called to fill an instance of </a:t>
            </a:r>
            <a:r>
              <a:rPr lang="en-US" i="1" dirty="0" err="1"/>
              <a:t>bps_leds_t</a:t>
            </a:r>
            <a:r>
              <a:rPr lang="en-US" i="1" dirty="0"/>
              <a:t> </a:t>
            </a:r>
            <a:r>
              <a:rPr lang="en-US" dirty="0"/>
              <a:t>with the LED information.</a:t>
            </a:r>
          </a:p>
        </p:txBody>
      </p:sp>
      <p:sp>
        <p:nvSpPr>
          <p:cNvPr id="4" name="TextBox 6">
            <a:extLst>
              <a:ext uri="{FF2B5EF4-FFF2-40B4-BE49-F238E27FC236}">
                <a16:creationId xmlns="" xmlns:a16="http://schemas.microsoft.com/office/drawing/2014/main" id="{B1358191-8B91-41F0-BEC1-64F24559D646}"/>
              </a:ext>
            </a:extLst>
          </p:cNvPr>
          <p:cNvSpPr txBox="1"/>
          <p:nvPr/>
        </p:nvSpPr>
        <p:spPr>
          <a:xfrm>
            <a:off x="10344472" y="6006239"/>
            <a:ext cx="1458797" cy="307777"/>
          </a:xfrm>
          <a:prstGeom prst="rect">
            <a:avLst/>
          </a:prstGeom>
          <a:noFill/>
        </p:spPr>
        <p:txBody>
          <a:bodyPr wrap="none" rtlCol="0">
            <a:spAutoFit/>
          </a:bodyPr>
          <a:lstStyle/>
          <a:p>
            <a:r>
              <a:rPr lang="en-US" sz="1400" dirty="0"/>
              <a:t>Source: </a:t>
            </a:r>
            <a:r>
              <a:rPr lang="pt-BR" sz="1400" dirty="0" err="1"/>
              <a:t>Authors</a:t>
            </a:r>
            <a:endParaRPr lang="pt-BR" sz="1400" dirty="0">
              <a:solidFill>
                <a:srgbClr val="FF0000"/>
              </a:solidFill>
            </a:endParaRPr>
          </a:p>
        </p:txBody>
      </p:sp>
      <p:pic>
        <p:nvPicPr>
          <p:cNvPr id="8" name="Picture 2">
            <a:extLst>
              <a:ext uri="{FF2B5EF4-FFF2-40B4-BE49-F238E27FC236}">
                <a16:creationId xmlns="" xmlns:a16="http://schemas.microsoft.com/office/drawing/2014/main" id="{DB533391-2108-4735-9313-9DDE45666C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76400"/>
            <a:ext cx="5562600" cy="39338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Seta para a direita 5">
            <a:extLst>
              <a:ext uri="{FF2B5EF4-FFF2-40B4-BE49-F238E27FC236}">
                <a16:creationId xmlns="" xmlns:a16="http://schemas.microsoft.com/office/drawing/2014/main" id="{9454DCF9-BC8D-49CA-8FC4-8A54483898A6}"/>
              </a:ext>
            </a:extLst>
          </p:cNvPr>
          <p:cNvSpPr/>
          <p:nvPr/>
        </p:nvSpPr>
        <p:spPr>
          <a:xfrm>
            <a:off x="5275634" y="3379569"/>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6">
            <a:extLst>
              <a:ext uri="{FF2B5EF4-FFF2-40B4-BE49-F238E27FC236}">
                <a16:creationId xmlns="" xmlns:a16="http://schemas.microsoft.com/office/drawing/2014/main" id="{CD0A0976-D603-48F9-A316-CA9EDE6C2909}"/>
              </a:ext>
            </a:extLst>
          </p:cNvPr>
          <p:cNvSpPr/>
          <p:nvPr/>
        </p:nvSpPr>
        <p:spPr>
          <a:xfrm>
            <a:off x="5885234" y="2987235"/>
            <a:ext cx="4343400" cy="1203765"/>
          </a:xfrm>
          <a:prstGeom prst="rect">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03473234"/>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Lab8 – Activity 3</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4259848" cy="2539670"/>
          </a:xfrm>
        </p:spPr>
        <p:txBody>
          <a:bodyPr/>
          <a:lstStyle/>
          <a:p>
            <a:pPr lvl="1">
              <a:lnSpc>
                <a:spcPct val="150000"/>
              </a:lnSpc>
            </a:pPr>
            <a:r>
              <a:rPr lang="en-US" dirty="0"/>
              <a:t>The </a:t>
            </a:r>
            <a:r>
              <a:rPr lang="en-US" i="1" dirty="0" err="1"/>
              <a:t>g_ioport</a:t>
            </a:r>
            <a:r>
              <a:rPr lang="en-US" i="1" dirty="0"/>
              <a:t> </a:t>
            </a:r>
            <a:r>
              <a:rPr lang="en-US" dirty="0"/>
              <a:t>instance of the I/O port driver (included as a HAL component into the Synergy Configuration) should be used to command the GPIO pins concerning the LEDs. </a:t>
            </a:r>
            <a:br>
              <a:rPr lang="en-US" dirty="0"/>
            </a:br>
            <a:r>
              <a:rPr lang="en-US" dirty="0">
                <a:solidFill>
                  <a:schemeClr val="bg1">
                    <a:lumMod val="65000"/>
                  </a:schemeClr>
                </a:solidFill>
              </a:rPr>
              <a:t>Reference the </a:t>
            </a:r>
            <a:r>
              <a:rPr lang="en-US" i="1" dirty="0" err="1">
                <a:solidFill>
                  <a:schemeClr val="bg1">
                    <a:lumMod val="65000"/>
                  </a:schemeClr>
                </a:solidFill>
              </a:rPr>
              <a:t>p_api</a:t>
            </a:r>
            <a:r>
              <a:rPr lang="en-US" i="1" dirty="0">
                <a:solidFill>
                  <a:schemeClr val="bg1">
                    <a:lumMod val="65000"/>
                  </a:schemeClr>
                </a:solidFill>
              </a:rPr>
              <a:t> </a:t>
            </a:r>
            <a:r>
              <a:rPr lang="en-US" dirty="0">
                <a:solidFill>
                  <a:schemeClr val="bg1">
                    <a:lumMod val="65000"/>
                  </a:schemeClr>
                </a:solidFill>
              </a:rPr>
              <a:t>field to access the API and then the </a:t>
            </a:r>
            <a:r>
              <a:rPr lang="en-US" i="1" dirty="0" err="1">
                <a:solidFill>
                  <a:schemeClr val="bg1">
                    <a:lumMod val="65000"/>
                  </a:schemeClr>
                </a:solidFill>
              </a:rPr>
              <a:t>pinWrite</a:t>
            </a:r>
            <a:r>
              <a:rPr lang="en-US" i="1" dirty="0">
                <a:solidFill>
                  <a:schemeClr val="bg1">
                    <a:lumMod val="65000"/>
                  </a:schemeClr>
                </a:solidFill>
              </a:rPr>
              <a:t>() </a:t>
            </a:r>
            <a:r>
              <a:rPr lang="en-US" dirty="0">
                <a:solidFill>
                  <a:schemeClr val="bg1">
                    <a:lumMod val="65000"/>
                  </a:schemeClr>
                </a:solidFill>
              </a:rPr>
              <a:t>function to write to the LED pin.</a:t>
            </a:r>
          </a:p>
        </p:txBody>
      </p:sp>
      <p:sp>
        <p:nvSpPr>
          <p:cNvPr id="4" name="TextBox 6">
            <a:extLst>
              <a:ext uri="{FF2B5EF4-FFF2-40B4-BE49-F238E27FC236}">
                <a16:creationId xmlns="" xmlns:a16="http://schemas.microsoft.com/office/drawing/2014/main" id="{B1358191-8B91-41F0-BEC1-64F24559D646}"/>
              </a:ext>
            </a:extLst>
          </p:cNvPr>
          <p:cNvSpPr txBox="1"/>
          <p:nvPr/>
        </p:nvSpPr>
        <p:spPr>
          <a:xfrm>
            <a:off x="10344472" y="6006239"/>
            <a:ext cx="1458797" cy="307777"/>
          </a:xfrm>
          <a:prstGeom prst="rect">
            <a:avLst/>
          </a:prstGeom>
          <a:noFill/>
        </p:spPr>
        <p:txBody>
          <a:bodyPr wrap="none" rtlCol="0">
            <a:spAutoFit/>
          </a:bodyPr>
          <a:lstStyle/>
          <a:p>
            <a:r>
              <a:rPr lang="en-US" sz="1400" dirty="0"/>
              <a:t>Source: </a:t>
            </a:r>
            <a:r>
              <a:rPr lang="pt-BR" sz="1400" dirty="0" err="1"/>
              <a:t>Authors</a:t>
            </a:r>
            <a:endParaRPr lang="pt-BR" sz="1400" dirty="0">
              <a:solidFill>
                <a:srgbClr val="FF0000"/>
              </a:solidFill>
            </a:endParaRPr>
          </a:p>
        </p:txBody>
      </p:sp>
      <p:pic>
        <p:nvPicPr>
          <p:cNvPr id="10" name="Picture 4">
            <a:extLst>
              <a:ext uri="{FF2B5EF4-FFF2-40B4-BE49-F238E27FC236}">
                <a16:creationId xmlns="" xmlns:a16="http://schemas.microsoft.com/office/drawing/2014/main" id="{B7B62073-AAAD-4F01-9135-A24846B63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089" y="1725408"/>
            <a:ext cx="6798712" cy="3580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eta para a direita 13">
            <a:extLst>
              <a:ext uri="{FF2B5EF4-FFF2-40B4-BE49-F238E27FC236}">
                <a16:creationId xmlns="" xmlns:a16="http://schemas.microsoft.com/office/drawing/2014/main" id="{81F9BACA-877E-416D-8175-99CACC2B19A1}"/>
              </a:ext>
            </a:extLst>
          </p:cNvPr>
          <p:cNvSpPr/>
          <p:nvPr/>
        </p:nvSpPr>
        <p:spPr>
          <a:xfrm rot="2800331">
            <a:off x="10152488" y="1498209"/>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4">
            <a:extLst>
              <a:ext uri="{FF2B5EF4-FFF2-40B4-BE49-F238E27FC236}">
                <a16:creationId xmlns="" xmlns:a16="http://schemas.microsoft.com/office/drawing/2014/main" id="{58B530A7-7BC0-4A9D-98C0-30C8295A8145}"/>
              </a:ext>
            </a:extLst>
          </p:cNvPr>
          <p:cNvSpPr/>
          <p:nvPr/>
        </p:nvSpPr>
        <p:spPr>
          <a:xfrm>
            <a:off x="10134600" y="1981200"/>
            <a:ext cx="1524000" cy="914400"/>
          </a:xfrm>
          <a:prstGeom prst="rect">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93235736"/>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Lab8 – Activity 3</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4259848" cy="2909001"/>
          </a:xfrm>
        </p:spPr>
        <p:txBody>
          <a:bodyPr/>
          <a:lstStyle/>
          <a:p>
            <a:pPr lvl="1">
              <a:lnSpc>
                <a:spcPct val="150000"/>
              </a:lnSpc>
            </a:pPr>
            <a:r>
              <a:rPr lang="en-US" dirty="0">
                <a:solidFill>
                  <a:schemeClr val="bg1">
                    <a:lumMod val="65000"/>
                  </a:schemeClr>
                </a:solidFill>
              </a:rPr>
              <a:t>The </a:t>
            </a:r>
            <a:r>
              <a:rPr lang="en-US" i="1" dirty="0" err="1">
                <a:solidFill>
                  <a:schemeClr val="bg1">
                    <a:lumMod val="65000"/>
                  </a:schemeClr>
                </a:solidFill>
              </a:rPr>
              <a:t>g_ioport</a:t>
            </a:r>
            <a:r>
              <a:rPr lang="en-US" i="1" dirty="0">
                <a:solidFill>
                  <a:schemeClr val="bg1">
                    <a:lumMod val="65000"/>
                  </a:schemeClr>
                </a:solidFill>
              </a:rPr>
              <a:t> </a:t>
            </a:r>
            <a:r>
              <a:rPr lang="en-US" dirty="0">
                <a:solidFill>
                  <a:schemeClr val="bg1">
                    <a:lumMod val="65000"/>
                  </a:schemeClr>
                </a:solidFill>
              </a:rPr>
              <a:t>instance of the I/O port driver (included as a HAL component into the Synergy Configuration) should be used to command the GPIO pins concerning the LEDs. </a:t>
            </a:r>
            <a:r>
              <a:rPr lang="en-US" dirty="0"/>
              <a:t/>
            </a:r>
            <a:br>
              <a:rPr lang="en-US" dirty="0"/>
            </a:br>
            <a:r>
              <a:rPr lang="en-US" dirty="0"/>
              <a:t>Reference the </a:t>
            </a:r>
            <a:r>
              <a:rPr lang="en-US" i="1" dirty="0" err="1"/>
              <a:t>p_api</a:t>
            </a:r>
            <a:r>
              <a:rPr lang="en-US" i="1" dirty="0"/>
              <a:t> </a:t>
            </a:r>
            <a:r>
              <a:rPr lang="en-US" dirty="0"/>
              <a:t>field to access the API and then the </a:t>
            </a:r>
            <a:r>
              <a:rPr lang="en-US" i="1" dirty="0" err="1"/>
              <a:t>pinWrite</a:t>
            </a:r>
            <a:r>
              <a:rPr lang="en-US" i="1" dirty="0"/>
              <a:t>() </a:t>
            </a:r>
            <a:r>
              <a:rPr lang="en-US" dirty="0"/>
              <a:t>function to write to the LED pin.</a:t>
            </a:r>
          </a:p>
        </p:txBody>
      </p:sp>
      <p:sp>
        <p:nvSpPr>
          <p:cNvPr id="4" name="TextBox 6">
            <a:extLst>
              <a:ext uri="{FF2B5EF4-FFF2-40B4-BE49-F238E27FC236}">
                <a16:creationId xmlns="" xmlns:a16="http://schemas.microsoft.com/office/drawing/2014/main" id="{B1358191-8B91-41F0-BEC1-64F24559D646}"/>
              </a:ext>
            </a:extLst>
          </p:cNvPr>
          <p:cNvSpPr txBox="1"/>
          <p:nvPr/>
        </p:nvSpPr>
        <p:spPr>
          <a:xfrm>
            <a:off x="10344472" y="6006239"/>
            <a:ext cx="1458797" cy="307777"/>
          </a:xfrm>
          <a:prstGeom prst="rect">
            <a:avLst/>
          </a:prstGeom>
          <a:noFill/>
        </p:spPr>
        <p:txBody>
          <a:bodyPr wrap="none" rtlCol="0">
            <a:spAutoFit/>
          </a:bodyPr>
          <a:lstStyle/>
          <a:p>
            <a:r>
              <a:rPr lang="en-US" sz="1400" dirty="0"/>
              <a:t>Source: </a:t>
            </a:r>
            <a:r>
              <a:rPr lang="pt-BR" sz="1400" dirty="0" err="1"/>
              <a:t>Authors</a:t>
            </a:r>
            <a:endParaRPr lang="pt-BR" sz="1400" dirty="0">
              <a:solidFill>
                <a:srgbClr val="FF0000"/>
              </a:solidFill>
            </a:endParaRPr>
          </a:p>
        </p:txBody>
      </p:sp>
      <p:pic>
        <p:nvPicPr>
          <p:cNvPr id="8" name="Picture 3">
            <a:extLst>
              <a:ext uri="{FF2B5EF4-FFF2-40B4-BE49-F238E27FC236}">
                <a16:creationId xmlns="" xmlns:a16="http://schemas.microsoft.com/office/drawing/2014/main" id="{471A4F96-7943-43B2-918E-804D3A5C8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2737" y="4617904"/>
            <a:ext cx="6229350" cy="12573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6">
            <a:extLst>
              <a:ext uri="{FF2B5EF4-FFF2-40B4-BE49-F238E27FC236}">
                <a16:creationId xmlns="" xmlns:a16="http://schemas.microsoft.com/office/drawing/2014/main" id="{C7C7A927-64FC-4F0D-91D2-9F657BBA9ABD}"/>
              </a:ext>
            </a:extLst>
          </p:cNvPr>
          <p:cNvSpPr txBox="1"/>
          <p:nvPr/>
        </p:nvSpPr>
        <p:spPr>
          <a:xfrm>
            <a:off x="7730069" y="3719212"/>
            <a:ext cx="4156907" cy="307777"/>
          </a:xfrm>
          <a:prstGeom prst="rect">
            <a:avLst/>
          </a:prstGeom>
          <a:noFill/>
        </p:spPr>
        <p:txBody>
          <a:bodyPr wrap="none" rtlCol="0">
            <a:spAutoFit/>
          </a:bodyPr>
          <a:lstStyle/>
          <a:p>
            <a:r>
              <a:rPr lang="en-US" sz="1400" dirty="0"/>
              <a:t>Source: </a:t>
            </a:r>
            <a:r>
              <a:rPr lang="pt-BR" sz="1400" dirty="0" err="1"/>
              <a:t>Renesas</a:t>
            </a:r>
            <a:r>
              <a:rPr lang="pt-BR" sz="1400" dirty="0"/>
              <a:t> </a:t>
            </a:r>
            <a:r>
              <a:rPr lang="pt-BR" sz="1400" dirty="0" err="1"/>
              <a:t>Synergy</a:t>
            </a:r>
            <a:r>
              <a:rPr lang="pt-BR" sz="1400" dirty="0"/>
              <a:t> Software </a:t>
            </a:r>
            <a:r>
              <a:rPr lang="pt-BR" sz="1400" dirty="0" err="1"/>
              <a:t>Package</a:t>
            </a:r>
            <a:r>
              <a:rPr lang="pt-BR" sz="1400" dirty="0"/>
              <a:t> </a:t>
            </a:r>
            <a:r>
              <a:rPr lang="pt-BR" sz="1400" dirty="0" err="1"/>
              <a:t>v1.7</a:t>
            </a:r>
            <a:endParaRPr lang="pt-BR" sz="1400" dirty="0">
              <a:solidFill>
                <a:srgbClr val="FF0000"/>
              </a:solidFill>
            </a:endParaRPr>
          </a:p>
        </p:txBody>
      </p:sp>
      <p:pic>
        <p:nvPicPr>
          <p:cNvPr id="13" name="Picture 12">
            <a:extLst>
              <a:ext uri="{FF2B5EF4-FFF2-40B4-BE49-F238E27FC236}">
                <a16:creationId xmlns="" xmlns:a16="http://schemas.microsoft.com/office/drawing/2014/main" id="{39966AF7-D5D0-43FE-9AE5-91C26ECE0547}"/>
              </a:ext>
            </a:extLst>
          </p:cNvPr>
          <p:cNvPicPr>
            <a:picLocks noChangeAspect="1"/>
          </p:cNvPicPr>
          <p:nvPr/>
        </p:nvPicPr>
        <p:blipFill>
          <a:blip r:embed="rId4"/>
          <a:stretch>
            <a:fillRect/>
          </a:stretch>
        </p:blipFill>
        <p:spPr>
          <a:xfrm>
            <a:off x="4754212" y="1181608"/>
            <a:ext cx="7106400" cy="2594683"/>
          </a:xfrm>
          <a:prstGeom prst="rect">
            <a:avLst/>
          </a:prstGeom>
        </p:spPr>
      </p:pic>
    </p:spTree>
    <p:extLst>
      <p:ext uri="{BB962C8B-B14F-4D97-AF65-F5344CB8AC3E}">
        <p14:creationId xmlns:p14="http://schemas.microsoft.com/office/powerpoint/2010/main" val="1107035294"/>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Lab8 – Activity 3</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3755792" cy="3011594"/>
          </a:xfrm>
        </p:spPr>
        <p:txBody>
          <a:bodyPr/>
          <a:lstStyle/>
          <a:p>
            <a:pPr marL="342900" lvl="1" indent="-342900">
              <a:lnSpc>
                <a:spcPct val="150000"/>
              </a:lnSpc>
              <a:buFont typeface="+mj-lt"/>
              <a:buAutoNum type="arabicPeriod" startAt="2"/>
            </a:pPr>
            <a:r>
              <a:rPr lang="en-US" dirty="0"/>
              <a:t>Insert at Lab8_Thread_entry() the API calls to send and receive data through the Communications port.</a:t>
            </a:r>
            <a:br>
              <a:rPr lang="en-US" dirty="0"/>
            </a:br>
            <a:r>
              <a:rPr lang="en-US" dirty="0"/>
              <a:t>Hints:</a:t>
            </a:r>
          </a:p>
          <a:p>
            <a:pPr lvl="2">
              <a:lnSpc>
                <a:spcPct val="150000"/>
              </a:lnSpc>
            </a:pPr>
            <a:r>
              <a:rPr lang="en-US" dirty="0"/>
              <a:t>use the instance g_sf_comms0 of the Communications Framework component that is configured in the Synergy Configuration Tool</a:t>
            </a:r>
          </a:p>
        </p:txBody>
      </p:sp>
      <p:sp>
        <p:nvSpPr>
          <p:cNvPr id="4" name="TextBox 6">
            <a:extLst>
              <a:ext uri="{FF2B5EF4-FFF2-40B4-BE49-F238E27FC236}">
                <a16:creationId xmlns="" xmlns:a16="http://schemas.microsoft.com/office/drawing/2014/main" id="{B1358191-8B91-41F0-BEC1-64F24559D646}"/>
              </a:ext>
            </a:extLst>
          </p:cNvPr>
          <p:cNvSpPr txBox="1"/>
          <p:nvPr/>
        </p:nvSpPr>
        <p:spPr>
          <a:xfrm>
            <a:off x="10344472" y="6006239"/>
            <a:ext cx="1458797" cy="307777"/>
          </a:xfrm>
          <a:prstGeom prst="rect">
            <a:avLst/>
          </a:prstGeom>
          <a:noFill/>
        </p:spPr>
        <p:txBody>
          <a:bodyPr wrap="none" rtlCol="0">
            <a:spAutoFit/>
          </a:bodyPr>
          <a:lstStyle/>
          <a:p>
            <a:r>
              <a:rPr lang="en-US" sz="1400" dirty="0"/>
              <a:t>Source: </a:t>
            </a:r>
            <a:r>
              <a:rPr lang="pt-BR" sz="1400" dirty="0" err="1"/>
              <a:t>Authors</a:t>
            </a:r>
            <a:endParaRPr lang="pt-BR" sz="1400" dirty="0">
              <a:solidFill>
                <a:srgbClr val="FF0000"/>
              </a:solidFill>
            </a:endParaRPr>
          </a:p>
        </p:txBody>
      </p:sp>
      <p:pic>
        <p:nvPicPr>
          <p:cNvPr id="10" name="Picture 2">
            <a:extLst>
              <a:ext uri="{FF2B5EF4-FFF2-40B4-BE49-F238E27FC236}">
                <a16:creationId xmlns="" xmlns:a16="http://schemas.microsoft.com/office/drawing/2014/main" id="{A419DE03-6F16-4D2E-9DA7-8AC50BA55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421" y="1752601"/>
            <a:ext cx="7153229" cy="3753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eta para a direita 8">
            <a:extLst>
              <a:ext uri="{FF2B5EF4-FFF2-40B4-BE49-F238E27FC236}">
                <a16:creationId xmlns="" xmlns:a16="http://schemas.microsoft.com/office/drawing/2014/main" id="{EB3C2867-2EDD-4A8C-B126-0AECE33FBB04}"/>
              </a:ext>
            </a:extLst>
          </p:cNvPr>
          <p:cNvSpPr/>
          <p:nvPr/>
        </p:nvSpPr>
        <p:spPr>
          <a:xfrm rot="2800331">
            <a:off x="8247488" y="1508700"/>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9">
            <a:extLst>
              <a:ext uri="{FF2B5EF4-FFF2-40B4-BE49-F238E27FC236}">
                <a16:creationId xmlns="" xmlns:a16="http://schemas.microsoft.com/office/drawing/2014/main" id="{9D6AA7BA-49E5-4A54-8679-DFDB6AEFB177}"/>
              </a:ext>
            </a:extLst>
          </p:cNvPr>
          <p:cNvSpPr/>
          <p:nvPr/>
        </p:nvSpPr>
        <p:spPr>
          <a:xfrm>
            <a:off x="6765586" y="1981201"/>
            <a:ext cx="4816813" cy="914400"/>
          </a:xfrm>
          <a:prstGeom prst="rect">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80931909"/>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Lab8 – Activity 3</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3755792" cy="3647665"/>
          </a:xfrm>
        </p:spPr>
        <p:txBody>
          <a:bodyPr/>
          <a:lstStyle/>
          <a:p>
            <a:pPr marL="0" lvl="1" indent="0">
              <a:lnSpc>
                <a:spcPct val="150000"/>
              </a:lnSpc>
              <a:buNone/>
            </a:pPr>
            <a:r>
              <a:rPr lang="en-US" dirty="0"/>
              <a:t>Reference the </a:t>
            </a:r>
            <a:r>
              <a:rPr lang="en-US" i="1" dirty="0" err="1"/>
              <a:t>p_api</a:t>
            </a:r>
            <a:r>
              <a:rPr lang="en-US" i="1" dirty="0"/>
              <a:t> </a:t>
            </a:r>
            <a:r>
              <a:rPr lang="en-US" dirty="0"/>
              <a:t>field and then the functions </a:t>
            </a:r>
            <a:r>
              <a:rPr lang="en-US" i="1" dirty="0"/>
              <a:t>read() </a:t>
            </a:r>
            <a:r>
              <a:rPr lang="en-US" dirty="0"/>
              <a:t>and </a:t>
            </a:r>
            <a:r>
              <a:rPr lang="en-US" i="1" dirty="0"/>
              <a:t>write() </a:t>
            </a:r>
            <a:r>
              <a:rPr lang="en-US" dirty="0"/>
              <a:t>to receive and send data to the PC, respectively. The first parameter for the </a:t>
            </a:r>
            <a:r>
              <a:rPr lang="en-US" i="1" dirty="0"/>
              <a:t>read() </a:t>
            </a:r>
            <a:r>
              <a:rPr lang="en-US" dirty="0"/>
              <a:t>and </a:t>
            </a:r>
            <a:r>
              <a:rPr lang="en-US" i="1" dirty="0"/>
              <a:t>write() </a:t>
            </a:r>
            <a:r>
              <a:rPr lang="en-US" dirty="0"/>
              <a:t>functions is a pointer to a </a:t>
            </a:r>
            <a:r>
              <a:rPr lang="en-US" i="1" dirty="0" err="1"/>
              <a:t>sf_comms_ctrl_t</a:t>
            </a:r>
            <a:r>
              <a:rPr lang="en-US" i="1" dirty="0"/>
              <a:t> </a:t>
            </a:r>
            <a:r>
              <a:rPr lang="en-US" dirty="0"/>
              <a:t>structure, which is a device control block previously initialized for communication. This pointer can be obtained from the </a:t>
            </a:r>
            <a:r>
              <a:rPr lang="en-US" i="1" dirty="0" err="1"/>
              <a:t>p_ctrl</a:t>
            </a:r>
            <a:r>
              <a:rPr lang="en-US" i="1" dirty="0"/>
              <a:t> </a:t>
            </a:r>
            <a:r>
              <a:rPr lang="en-US" dirty="0"/>
              <a:t>member of the </a:t>
            </a:r>
            <a:r>
              <a:rPr lang="en-US" i="1" dirty="0"/>
              <a:t>g_sf_comms0 </a:t>
            </a:r>
            <a:r>
              <a:rPr lang="en-US" dirty="0"/>
              <a:t>instance</a:t>
            </a:r>
          </a:p>
        </p:txBody>
      </p:sp>
      <p:sp>
        <p:nvSpPr>
          <p:cNvPr id="4" name="TextBox 6">
            <a:extLst>
              <a:ext uri="{FF2B5EF4-FFF2-40B4-BE49-F238E27FC236}">
                <a16:creationId xmlns="" xmlns:a16="http://schemas.microsoft.com/office/drawing/2014/main" id="{B1358191-8B91-41F0-BEC1-64F24559D646}"/>
              </a:ext>
            </a:extLst>
          </p:cNvPr>
          <p:cNvSpPr txBox="1"/>
          <p:nvPr/>
        </p:nvSpPr>
        <p:spPr>
          <a:xfrm>
            <a:off x="10344472" y="6006239"/>
            <a:ext cx="1458797" cy="307777"/>
          </a:xfrm>
          <a:prstGeom prst="rect">
            <a:avLst/>
          </a:prstGeom>
          <a:noFill/>
        </p:spPr>
        <p:txBody>
          <a:bodyPr wrap="none" rtlCol="0">
            <a:spAutoFit/>
          </a:bodyPr>
          <a:lstStyle/>
          <a:p>
            <a:r>
              <a:rPr lang="en-US" sz="1400" dirty="0"/>
              <a:t>Source: </a:t>
            </a:r>
            <a:r>
              <a:rPr lang="pt-BR" sz="1400" dirty="0" err="1"/>
              <a:t>Authors</a:t>
            </a:r>
            <a:endParaRPr lang="pt-BR" sz="1400" dirty="0">
              <a:solidFill>
                <a:srgbClr val="FF0000"/>
              </a:solidFill>
            </a:endParaRPr>
          </a:p>
        </p:txBody>
      </p:sp>
      <p:sp>
        <p:nvSpPr>
          <p:cNvPr id="8" name="TextBox 6">
            <a:extLst>
              <a:ext uri="{FF2B5EF4-FFF2-40B4-BE49-F238E27FC236}">
                <a16:creationId xmlns="" xmlns:a16="http://schemas.microsoft.com/office/drawing/2014/main" id="{3A563435-F3D3-4B87-A16A-48F6DA56996F}"/>
              </a:ext>
            </a:extLst>
          </p:cNvPr>
          <p:cNvSpPr txBox="1"/>
          <p:nvPr/>
        </p:nvSpPr>
        <p:spPr>
          <a:xfrm>
            <a:off x="7176120" y="4612305"/>
            <a:ext cx="4156907" cy="307777"/>
          </a:xfrm>
          <a:prstGeom prst="rect">
            <a:avLst/>
          </a:prstGeom>
          <a:noFill/>
        </p:spPr>
        <p:txBody>
          <a:bodyPr wrap="none" rtlCol="0">
            <a:spAutoFit/>
          </a:bodyPr>
          <a:lstStyle/>
          <a:p>
            <a:r>
              <a:rPr lang="en-US" sz="1400" dirty="0"/>
              <a:t>Source: Renesas Synergy Software Package </a:t>
            </a:r>
            <a:r>
              <a:rPr lang="en-US" sz="1400" dirty="0" err="1"/>
              <a:t>v1.7</a:t>
            </a:r>
            <a:endParaRPr lang="en-US" sz="1400" dirty="0">
              <a:solidFill>
                <a:srgbClr val="FF0000"/>
              </a:solidFill>
            </a:endParaRPr>
          </a:p>
        </p:txBody>
      </p:sp>
      <p:pic>
        <p:nvPicPr>
          <p:cNvPr id="9" name="Picture 3">
            <a:extLst>
              <a:ext uri="{FF2B5EF4-FFF2-40B4-BE49-F238E27FC236}">
                <a16:creationId xmlns="" xmlns:a16="http://schemas.microsoft.com/office/drawing/2014/main" id="{705745F0-5B66-45E0-A7AD-E820B7E36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025" y="5149301"/>
            <a:ext cx="6143625" cy="838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2">
            <a:extLst>
              <a:ext uri="{FF2B5EF4-FFF2-40B4-BE49-F238E27FC236}">
                <a16:creationId xmlns="" xmlns:a16="http://schemas.microsoft.com/office/drawing/2014/main" id="{68990B7D-F10D-4DA4-AAEF-F2F6BFFF0684}"/>
              </a:ext>
            </a:extLst>
          </p:cNvPr>
          <p:cNvPicPr>
            <a:picLocks noChangeAspect="1"/>
          </p:cNvPicPr>
          <p:nvPr/>
        </p:nvPicPr>
        <p:blipFill>
          <a:blip r:embed="rId4"/>
          <a:stretch>
            <a:fillRect/>
          </a:stretch>
        </p:blipFill>
        <p:spPr>
          <a:xfrm>
            <a:off x="4655840" y="308125"/>
            <a:ext cx="6918360" cy="4321183"/>
          </a:xfrm>
          <a:prstGeom prst="rect">
            <a:avLst/>
          </a:prstGeom>
        </p:spPr>
      </p:pic>
    </p:spTree>
    <p:extLst>
      <p:ext uri="{BB962C8B-B14F-4D97-AF65-F5344CB8AC3E}">
        <p14:creationId xmlns:p14="http://schemas.microsoft.com/office/powerpoint/2010/main" val="1476671829"/>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Lab8 – Activity 3</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3755792" cy="3278333"/>
          </a:xfrm>
        </p:spPr>
        <p:txBody>
          <a:bodyPr/>
          <a:lstStyle/>
          <a:p>
            <a:pPr marL="0" lvl="1" indent="0">
              <a:lnSpc>
                <a:spcPct val="150000"/>
              </a:lnSpc>
              <a:buNone/>
            </a:pPr>
            <a:r>
              <a:rPr lang="en-US" dirty="0"/>
              <a:t>The last parameter for the read() and write() functions defines the timeout for the read and write operations. To command a transmission and wait as long as necessary for the driver access to be scheduled, use </a:t>
            </a:r>
            <a:r>
              <a:rPr lang="en-US" i="1" dirty="0"/>
              <a:t>TX_WAIT_FOREVER</a:t>
            </a:r>
            <a:r>
              <a:rPr lang="en-US" dirty="0"/>
              <a:t>. In case of reception, use </a:t>
            </a:r>
            <a:r>
              <a:rPr lang="en-US" i="1" dirty="0"/>
              <a:t>TX_NO_WAIT </a:t>
            </a:r>
            <a:r>
              <a:rPr lang="en-US" dirty="0"/>
              <a:t>to return immediately regardless of the number of received bytes.</a:t>
            </a:r>
          </a:p>
        </p:txBody>
      </p:sp>
      <p:sp>
        <p:nvSpPr>
          <p:cNvPr id="4" name="TextBox 6">
            <a:extLst>
              <a:ext uri="{FF2B5EF4-FFF2-40B4-BE49-F238E27FC236}">
                <a16:creationId xmlns="" xmlns:a16="http://schemas.microsoft.com/office/drawing/2014/main" id="{B1358191-8B91-41F0-BEC1-64F24559D646}"/>
              </a:ext>
            </a:extLst>
          </p:cNvPr>
          <p:cNvSpPr txBox="1"/>
          <p:nvPr/>
        </p:nvSpPr>
        <p:spPr>
          <a:xfrm>
            <a:off x="10344472" y="6006239"/>
            <a:ext cx="1458797" cy="307777"/>
          </a:xfrm>
          <a:prstGeom prst="rect">
            <a:avLst/>
          </a:prstGeom>
          <a:noFill/>
        </p:spPr>
        <p:txBody>
          <a:bodyPr wrap="none" rtlCol="0">
            <a:spAutoFit/>
          </a:bodyPr>
          <a:lstStyle/>
          <a:p>
            <a:r>
              <a:rPr lang="en-US" sz="1400" dirty="0"/>
              <a:t>Source: </a:t>
            </a:r>
            <a:r>
              <a:rPr lang="pt-BR" sz="1400" dirty="0" err="1"/>
              <a:t>Authors</a:t>
            </a:r>
            <a:endParaRPr lang="pt-BR" sz="1400" dirty="0">
              <a:solidFill>
                <a:srgbClr val="FF0000"/>
              </a:solidFill>
            </a:endParaRPr>
          </a:p>
        </p:txBody>
      </p:sp>
      <p:sp>
        <p:nvSpPr>
          <p:cNvPr id="8" name="TextBox 6">
            <a:extLst>
              <a:ext uri="{FF2B5EF4-FFF2-40B4-BE49-F238E27FC236}">
                <a16:creationId xmlns="" xmlns:a16="http://schemas.microsoft.com/office/drawing/2014/main" id="{3A563435-F3D3-4B87-A16A-48F6DA56996F}"/>
              </a:ext>
            </a:extLst>
          </p:cNvPr>
          <p:cNvSpPr txBox="1"/>
          <p:nvPr/>
        </p:nvSpPr>
        <p:spPr>
          <a:xfrm>
            <a:off x="7176120" y="4612305"/>
            <a:ext cx="4156907" cy="307777"/>
          </a:xfrm>
          <a:prstGeom prst="rect">
            <a:avLst/>
          </a:prstGeom>
          <a:noFill/>
        </p:spPr>
        <p:txBody>
          <a:bodyPr wrap="none" rtlCol="0">
            <a:spAutoFit/>
          </a:bodyPr>
          <a:lstStyle/>
          <a:p>
            <a:r>
              <a:rPr lang="en-US" sz="1400" dirty="0"/>
              <a:t>Source: Renesas Synergy Software Package </a:t>
            </a:r>
            <a:r>
              <a:rPr lang="en-US" sz="1400" dirty="0" err="1"/>
              <a:t>v1.7</a:t>
            </a:r>
            <a:endParaRPr lang="en-US" sz="1400" dirty="0">
              <a:solidFill>
                <a:srgbClr val="FF0000"/>
              </a:solidFill>
            </a:endParaRPr>
          </a:p>
        </p:txBody>
      </p:sp>
      <p:pic>
        <p:nvPicPr>
          <p:cNvPr id="9" name="Picture 3">
            <a:extLst>
              <a:ext uri="{FF2B5EF4-FFF2-40B4-BE49-F238E27FC236}">
                <a16:creationId xmlns="" xmlns:a16="http://schemas.microsoft.com/office/drawing/2014/main" id="{705745F0-5B66-45E0-A7AD-E820B7E36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025" y="5149301"/>
            <a:ext cx="6143625" cy="838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2">
            <a:extLst>
              <a:ext uri="{FF2B5EF4-FFF2-40B4-BE49-F238E27FC236}">
                <a16:creationId xmlns="" xmlns:a16="http://schemas.microsoft.com/office/drawing/2014/main" id="{68990B7D-F10D-4DA4-AAEF-F2F6BFFF0684}"/>
              </a:ext>
            </a:extLst>
          </p:cNvPr>
          <p:cNvPicPr>
            <a:picLocks noChangeAspect="1"/>
          </p:cNvPicPr>
          <p:nvPr/>
        </p:nvPicPr>
        <p:blipFill>
          <a:blip r:embed="rId4"/>
          <a:stretch>
            <a:fillRect/>
          </a:stretch>
        </p:blipFill>
        <p:spPr>
          <a:xfrm>
            <a:off x="4655840" y="308125"/>
            <a:ext cx="6918360" cy="4321183"/>
          </a:xfrm>
          <a:prstGeom prst="rect">
            <a:avLst/>
          </a:prstGeom>
        </p:spPr>
      </p:pic>
      <p:sp>
        <p:nvSpPr>
          <p:cNvPr id="10" name="Seta para a direita 8">
            <a:extLst>
              <a:ext uri="{FF2B5EF4-FFF2-40B4-BE49-F238E27FC236}">
                <a16:creationId xmlns="" xmlns:a16="http://schemas.microsoft.com/office/drawing/2014/main" id="{9AC90FA9-4A18-47CE-95E5-6D38AABF7AFB}"/>
              </a:ext>
            </a:extLst>
          </p:cNvPr>
          <p:cNvSpPr/>
          <p:nvPr/>
        </p:nvSpPr>
        <p:spPr>
          <a:xfrm rot="20307940">
            <a:off x="7502314" y="6077900"/>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9">
            <a:extLst>
              <a:ext uri="{FF2B5EF4-FFF2-40B4-BE49-F238E27FC236}">
                <a16:creationId xmlns="" xmlns:a16="http://schemas.microsoft.com/office/drawing/2014/main" id="{501C1606-7526-409C-9E28-DD153A2E187F}"/>
              </a:ext>
            </a:extLst>
          </p:cNvPr>
          <p:cNvSpPr/>
          <p:nvPr/>
        </p:nvSpPr>
        <p:spPr>
          <a:xfrm>
            <a:off x="7494132" y="5733256"/>
            <a:ext cx="1219200" cy="231241"/>
          </a:xfrm>
          <a:prstGeom prst="rect">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44736102"/>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Lab8 – Activity 3</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4529958"/>
          </a:xfrm>
        </p:spPr>
        <p:txBody>
          <a:bodyPr/>
          <a:lstStyle/>
          <a:p>
            <a:pPr marL="342900" lvl="1" indent="-342900">
              <a:lnSpc>
                <a:spcPct val="150000"/>
              </a:lnSpc>
              <a:buFont typeface="+mj-lt"/>
              <a:buAutoNum type="arabicPeriod" startAt="3"/>
            </a:pPr>
            <a:r>
              <a:rPr lang="en-US" dirty="0"/>
              <a:t>Start a debug session. Refer to Lab 1, Activity 4 for details on debugging.</a:t>
            </a:r>
          </a:p>
          <a:p>
            <a:pPr marL="342900" lvl="1" indent="-342900">
              <a:lnSpc>
                <a:spcPct val="150000"/>
              </a:lnSpc>
              <a:buFont typeface="+mj-lt"/>
              <a:buAutoNum type="arabicPeriod" startAt="3"/>
            </a:pPr>
            <a:r>
              <a:rPr lang="en-US" dirty="0"/>
              <a:t>Connect the SK-S7G2 board to the PC via USB interface (connector J5). This will allow the OS installed on the PC to enumerate the board as an USB Communication Device.</a:t>
            </a:r>
          </a:p>
          <a:p>
            <a:pPr marL="520700" lvl="2" indent="-342900">
              <a:lnSpc>
                <a:spcPct val="150000"/>
              </a:lnSpc>
            </a:pPr>
            <a:r>
              <a:rPr lang="en-US" dirty="0"/>
              <a:t>If the installed OS is Windows 10, the Device Manager will show a new “Communication Device” under “Ports (COM &amp; LPT)”, after the proper USB enumeration and driver installation that follows the first execution of debugging application.</a:t>
            </a:r>
          </a:p>
          <a:p>
            <a:pPr marL="520700" lvl="2" indent="-342900">
              <a:lnSpc>
                <a:spcPct val="150000"/>
              </a:lnSpc>
            </a:pPr>
            <a:r>
              <a:rPr lang="en-US" dirty="0"/>
              <a:t>In this case, there is a driver issue that may prevent the USB COM port to be opened by a terminal application on the PC. To fix it, select the driver for the enumerated COM port, right-click on "Update driver", search for drivers installed on the computer, uncheck the “Show compatible hardware” option and select SEGGER  </a:t>
            </a:r>
            <a:r>
              <a:rPr lang="en-US" dirty="0" err="1"/>
              <a:t>JLink</a:t>
            </a:r>
            <a:r>
              <a:rPr lang="en-US" dirty="0"/>
              <a:t> CDC UART Port.</a:t>
            </a:r>
          </a:p>
          <a:p>
            <a:pPr marL="342900" lvl="1" indent="-342900">
              <a:lnSpc>
                <a:spcPct val="150000"/>
              </a:lnSpc>
              <a:buFont typeface="+mj-lt"/>
              <a:buAutoNum type="arabicPeriod" startAt="3"/>
            </a:pPr>
            <a:r>
              <a:rPr lang="en-US" dirty="0"/>
              <a:t>Open a Terminal Application on the PC and connect it to the enumerated COM port.</a:t>
            </a:r>
          </a:p>
          <a:p>
            <a:pPr marL="342900" lvl="1" indent="-342900">
              <a:lnSpc>
                <a:spcPct val="150000"/>
              </a:lnSpc>
              <a:buFont typeface="+mj-lt"/>
              <a:buAutoNum type="arabicPeriod" startAt="3"/>
            </a:pPr>
            <a:r>
              <a:rPr lang="en-US" dirty="0"/>
              <a:t>Test the LED control and USB communications prototype functions.</a:t>
            </a:r>
          </a:p>
        </p:txBody>
      </p:sp>
    </p:spTree>
    <p:extLst>
      <p:ext uri="{BB962C8B-B14F-4D97-AF65-F5344CB8AC3E}">
        <p14:creationId xmlns:p14="http://schemas.microsoft.com/office/powerpoint/2010/main" val="4083528597"/>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Lab8 – Activity 4</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244624" cy="4390946"/>
          </a:xfrm>
        </p:spPr>
        <p:txBody>
          <a:bodyPr/>
          <a:lstStyle/>
          <a:p>
            <a:pPr>
              <a:lnSpc>
                <a:spcPct val="150000"/>
              </a:lnSpc>
            </a:pPr>
            <a:r>
              <a:rPr lang="en-US" b="1" dirty="0"/>
              <a:t>Activity 4 – Application requirements, coding and testing</a:t>
            </a:r>
          </a:p>
          <a:p>
            <a:pPr marL="0" lvl="1" indent="0">
              <a:lnSpc>
                <a:spcPct val="150000"/>
              </a:lnSpc>
              <a:buNone/>
            </a:pPr>
            <a:r>
              <a:rPr lang="en-US" dirty="0"/>
              <a:t>Use the prototyped low-level functions, implemented to control the LEDs and access the USB communications port, to implement an application logic that performs the following operations:</a:t>
            </a:r>
          </a:p>
          <a:p>
            <a:pPr marL="342900" lvl="1" indent="-342900">
              <a:lnSpc>
                <a:spcPct val="100000"/>
              </a:lnSpc>
              <a:buFont typeface="+mj-lt"/>
              <a:buAutoNum type="arabicPeriod"/>
            </a:pPr>
            <a:r>
              <a:rPr lang="en-US" dirty="0"/>
              <a:t>Turn on the LEDs in a binary pattern given by a counter (0 to 7 – 0b000 to 0b111)</a:t>
            </a:r>
          </a:p>
          <a:p>
            <a:pPr marL="342900" lvl="1" indent="-342900">
              <a:lnSpc>
                <a:spcPct val="100000"/>
              </a:lnSpc>
              <a:buFont typeface="+mj-lt"/>
              <a:buAutoNum type="arabicPeriod"/>
            </a:pPr>
            <a:r>
              <a:rPr lang="en-US" dirty="0"/>
              <a:t>Increment the counter and sleep for an interval of N ticks (hint: use </a:t>
            </a:r>
            <a:r>
              <a:rPr lang="en-US" i="1" dirty="0" err="1"/>
              <a:t>tx_thread_sleep</a:t>
            </a:r>
            <a:r>
              <a:rPr lang="en-US" i="1" dirty="0"/>
              <a:t>(N)</a:t>
            </a:r>
            <a:r>
              <a:rPr lang="en-US" dirty="0"/>
              <a:t>).</a:t>
            </a:r>
          </a:p>
          <a:p>
            <a:pPr marL="342900" lvl="1" indent="-342900">
              <a:lnSpc>
                <a:spcPct val="100000"/>
              </a:lnSpc>
              <a:buFont typeface="+mj-lt"/>
              <a:buAutoNum type="arabicPeriod"/>
            </a:pPr>
            <a:r>
              <a:rPr lang="en-US" dirty="0"/>
              <a:t>For every increment of the counter, send the current counter value to the terminal application running on PC via the USB communications port.</a:t>
            </a:r>
          </a:p>
          <a:p>
            <a:pPr marL="342900" lvl="1" indent="-342900">
              <a:lnSpc>
                <a:spcPct val="100000"/>
              </a:lnSpc>
              <a:buFont typeface="+mj-lt"/>
              <a:buAutoNum type="arabicPeriod"/>
            </a:pPr>
            <a:r>
              <a:rPr lang="en-US" dirty="0"/>
              <a:t>Repeat steps 1 to 3 in 16 iterations.</a:t>
            </a:r>
          </a:p>
          <a:p>
            <a:pPr marL="342900" lvl="1" indent="-342900">
              <a:lnSpc>
                <a:spcPct val="100000"/>
              </a:lnSpc>
              <a:buFont typeface="+mj-lt"/>
              <a:buAutoNum type="arabicPeriod"/>
            </a:pPr>
            <a:r>
              <a:rPr lang="en-US" dirty="0"/>
              <a:t>Check if the user has typed and sent a character from the PC via the terminal application connected to the USB communications port. If so, test the character and increase or decrease the number N of ticks of the sleep interval, depending on the typed character.</a:t>
            </a:r>
          </a:p>
          <a:p>
            <a:pPr marL="342900" lvl="1" indent="-342900">
              <a:lnSpc>
                <a:spcPct val="100000"/>
              </a:lnSpc>
              <a:buFont typeface="+mj-lt"/>
              <a:buAutoNum type="arabicPeriod"/>
            </a:pPr>
            <a:r>
              <a:rPr lang="en-US" dirty="0"/>
              <a:t>Repeat this process (steps 1 to 5) in an infinite loop.</a:t>
            </a:r>
          </a:p>
          <a:p>
            <a:pPr marL="0" lvl="1" indent="0">
              <a:lnSpc>
                <a:spcPct val="100000"/>
              </a:lnSpc>
              <a:buNone/>
            </a:pPr>
            <a:r>
              <a:rPr lang="en-US" dirty="0"/>
              <a:t>Test the application and check the resulting behavior.	</a:t>
            </a:r>
          </a:p>
        </p:txBody>
      </p:sp>
    </p:spTree>
    <p:extLst>
      <p:ext uri="{BB962C8B-B14F-4D97-AF65-F5344CB8AC3E}">
        <p14:creationId xmlns:p14="http://schemas.microsoft.com/office/powerpoint/2010/main" val="3763235716"/>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Lab8 – Activity 4</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244624" cy="4185761"/>
          </a:xfrm>
        </p:spPr>
        <p:txBody>
          <a:bodyPr/>
          <a:lstStyle/>
          <a:p>
            <a:pPr>
              <a:lnSpc>
                <a:spcPct val="150000"/>
              </a:lnSpc>
            </a:pPr>
            <a:r>
              <a:rPr lang="en-US" dirty="0"/>
              <a:t>HINTS:</a:t>
            </a:r>
          </a:p>
          <a:p>
            <a:pPr marL="0" lvl="1" indent="0">
              <a:lnSpc>
                <a:spcPct val="150000"/>
              </a:lnSpc>
              <a:buNone/>
            </a:pPr>
            <a:r>
              <a:rPr lang="en-US" dirty="0"/>
              <a:t>If an error condition occur, such as arriving on </a:t>
            </a:r>
            <a:r>
              <a:rPr lang="en-US" dirty="0" err="1"/>
              <a:t>error_callback</a:t>
            </a:r>
            <a:r>
              <a:rPr lang="en-US" dirty="0"/>
              <a:t> function, or on a call to BSP_CFG_HANDLE_UNRECOVERABLE_ERROR (0); or if nothings shows up on the terminal, then:</a:t>
            </a:r>
          </a:p>
          <a:p>
            <a:pPr lvl="1">
              <a:lnSpc>
                <a:spcPct val="150000"/>
              </a:lnSpc>
            </a:pPr>
            <a:r>
              <a:rPr lang="en-US" dirty="0"/>
              <a:t>both micro-USB ports of the S7G2 must be connected to the PC, </a:t>
            </a:r>
            <a:br>
              <a:rPr lang="en-US" dirty="0"/>
            </a:br>
            <a:r>
              <a:rPr lang="en-US" dirty="0"/>
              <a:t>one for debugging and the other for USB communications</a:t>
            </a:r>
          </a:p>
          <a:p>
            <a:pPr lvl="1">
              <a:lnSpc>
                <a:spcPct val="150000"/>
              </a:lnSpc>
            </a:pPr>
            <a:r>
              <a:rPr lang="en-US" dirty="0"/>
              <a:t>check is the COM port was correctly enumerated by the PC and if the driver in use is actually the SEGGER </a:t>
            </a:r>
            <a:r>
              <a:rPr lang="en-US" dirty="0" err="1"/>
              <a:t>JLink</a:t>
            </a:r>
            <a:r>
              <a:rPr lang="en-US" dirty="0"/>
              <a:t> CDC </a:t>
            </a:r>
            <a:r>
              <a:rPr lang="en-US" dirty="0" err="1"/>
              <a:t>Uart</a:t>
            </a:r>
            <a:r>
              <a:rPr lang="en-US" dirty="0"/>
              <a:t>.</a:t>
            </a:r>
          </a:p>
          <a:p>
            <a:pPr lvl="1">
              <a:lnSpc>
                <a:spcPct val="150000"/>
              </a:lnSpc>
            </a:pPr>
            <a:r>
              <a:rPr lang="en-US" dirty="0"/>
              <a:t>check if the terminal is configured for 115K baud and 8N1 frame format</a:t>
            </a:r>
          </a:p>
          <a:p>
            <a:pPr lvl="1">
              <a:lnSpc>
                <a:spcPct val="150000"/>
              </a:lnSpc>
            </a:pPr>
            <a:r>
              <a:rPr lang="en-US" dirty="0"/>
              <a:t>reset the terminal, possibly closing and reopening the terminal application</a:t>
            </a:r>
          </a:p>
          <a:p>
            <a:pPr marL="0" lvl="1" indent="0">
              <a:lnSpc>
                <a:spcPct val="100000"/>
              </a:lnSpc>
              <a:buNone/>
            </a:pPr>
            <a:r>
              <a:rPr lang="en-US" dirty="0"/>
              <a:t>	</a:t>
            </a:r>
          </a:p>
        </p:txBody>
      </p:sp>
    </p:spTree>
    <p:extLst>
      <p:ext uri="{BB962C8B-B14F-4D97-AF65-F5344CB8AC3E}">
        <p14:creationId xmlns:p14="http://schemas.microsoft.com/office/powerpoint/2010/main" val="720957925"/>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Lab8 – Activity 4</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2747680" cy="1559401"/>
          </a:xfrm>
        </p:spPr>
        <p:txBody>
          <a:bodyPr/>
          <a:lstStyle/>
          <a:p>
            <a:pPr>
              <a:lnSpc>
                <a:spcPct val="150000"/>
              </a:lnSpc>
            </a:pPr>
            <a:r>
              <a:rPr lang="en-US" dirty="0"/>
              <a:t>Example of output on a terminal emulator. </a:t>
            </a:r>
          </a:p>
          <a:p>
            <a:pPr>
              <a:lnSpc>
                <a:spcPct val="150000"/>
              </a:lnSpc>
            </a:pPr>
            <a:r>
              <a:rPr lang="en-US" dirty="0"/>
              <a:t>In this example, when the second USB cable was connected and the software executed on the S7G2, Windows identified the board as COM5.</a:t>
            </a:r>
          </a:p>
          <a:p>
            <a:pPr marL="0" lvl="1" indent="0">
              <a:lnSpc>
                <a:spcPct val="100000"/>
              </a:lnSpc>
              <a:buNone/>
            </a:pPr>
            <a:r>
              <a:rPr lang="en-US" dirty="0"/>
              <a:t>	</a:t>
            </a:r>
          </a:p>
        </p:txBody>
      </p:sp>
      <p:pic>
        <p:nvPicPr>
          <p:cNvPr id="4" name="Picture 3">
            <a:extLst>
              <a:ext uri="{FF2B5EF4-FFF2-40B4-BE49-F238E27FC236}">
                <a16:creationId xmlns="" xmlns:a16="http://schemas.microsoft.com/office/drawing/2014/main" id="{446CD887-C940-4F0D-9F38-EA60FB7DB07D}"/>
              </a:ext>
            </a:extLst>
          </p:cNvPr>
          <p:cNvPicPr>
            <a:picLocks noChangeAspect="1"/>
          </p:cNvPicPr>
          <p:nvPr/>
        </p:nvPicPr>
        <p:blipFill rotWithShape="1">
          <a:blip r:embed="rId3"/>
          <a:srcRect b="16540"/>
          <a:stretch/>
        </p:blipFill>
        <p:spPr>
          <a:xfrm>
            <a:off x="3434570" y="1268760"/>
            <a:ext cx="8273490" cy="4608513"/>
          </a:xfrm>
          <a:prstGeom prst="rect">
            <a:avLst/>
          </a:prstGeom>
        </p:spPr>
      </p:pic>
      <p:pic>
        <p:nvPicPr>
          <p:cNvPr id="5" name="Picture 4">
            <a:extLst>
              <a:ext uri="{FF2B5EF4-FFF2-40B4-BE49-F238E27FC236}">
                <a16:creationId xmlns="" xmlns:a16="http://schemas.microsoft.com/office/drawing/2014/main" id="{BE9257B5-AC30-453B-B099-0C531E700285}"/>
              </a:ext>
            </a:extLst>
          </p:cNvPr>
          <p:cNvPicPr>
            <a:picLocks noChangeAspect="1"/>
          </p:cNvPicPr>
          <p:nvPr/>
        </p:nvPicPr>
        <p:blipFill>
          <a:blip r:embed="rId4"/>
          <a:stretch>
            <a:fillRect/>
          </a:stretch>
        </p:blipFill>
        <p:spPr>
          <a:xfrm>
            <a:off x="7485881" y="2445560"/>
            <a:ext cx="2733675" cy="2466975"/>
          </a:xfrm>
          <a:prstGeom prst="rect">
            <a:avLst/>
          </a:prstGeom>
        </p:spPr>
      </p:pic>
    </p:spTree>
    <p:extLst>
      <p:ext uri="{BB962C8B-B14F-4D97-AF65-F5344CB8AC3E}">
        <p14:creationId xmlns:p14="http://schemas.microsoft.com/office/powerpoint/2010/main" val="13905188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 3 – ARM Cortex-M architecture</a:t>
            </a:r>
            <a:endParaRPr kumimoji="1" lang="en-US" dirty="0"/>
          </a:p>
        </p:txBody>
      </p:sp>
      <p:sp>
        <p:nvSpPr>
          <p:cNvPr id="4" name="コンテンツ プレースホルダー 3"/>
          <p:cNvSpPr>
            <a:spLocks noGrp="1"/>
          </p:cNvSpPr>
          <p:nvPr>
            <p:ph idx="1"/>
          </p:nvPr>
        </p:nvSpPr>
        <p:spPr>
          <a:xfrm>
            <a:off x="468000" y="1424991"/>
            <a:ext cx="9516432" cy="3155223"/>
          </a:xfrm>
        </p:spPr>
        <p:txBody>
          <a:bodyPr/>
          <a:lstStyle/>
          <a:p>
            <a:pPr lvl="1">
              <a:lnSpc>
                <a:spcPct val="150000"/>
              </a:lnSpc>
            </a:pPr>
            <a:r>
              <a:rPr lang="en-US" dirty="0"/>
              <a:t>History of ARM</a:t>
            </a:r>
          </a:p>
          <a:p>
            <a:pPr lvl="1">
              <a:lnSpc>
                <a:spcPct val="150000"/>
              </a:lnSpc>
            </a:pPr>
            <a:r>
              <a:rPr lang="en-US" dirty="0"/>
              <a:t>Cortex-M Features</a:t>
            </a:r>
          </a:p>
          <a:p>
            <a:pPr lvl="1">
              <a:lnSpc>
                <a:spcPct val="150000"/>
              </a:lnSpc>
            </a:pPr>
            <a:r>
              <a:rPr lang="en-US" dirty="0"/>
              <a:t>Cortex-M Instruction Set Architecture</a:t>
            </a:r>
          </a:p>
          <a:p>
            <a:pPr lvl="1">
              <a:lnSpc>
                <a:spcPct val="150000"/>
              </a:lnSpc>
            </a:pPr>
            <a:r>
              <a:rPr lang="en-US" dirty="0"/>
              <a:t>Instruction Set</a:t>
            </a:r>
          </a:p>
          <a:p>
            <a:pPr lvl="1">
              <a:lnSpc>
                <a:spcPct val="150000"/>
              </a:lnSpc>
            </a:pPr>
            <a:r>
              <a:rPr lang="en-US" dirty="0"/>
              <a:t>Memory Access</a:t>
            </a:r>
          </a:p>
          <a:p>
            <a:pPr lvl="2">
              <a:lnSpc>
                <a:spcPct val="150000"/>
              </a:lnSpc>
            </a:pPr>
            <a:r>
              <a:rPr lang="en-US" dirty="0"/>
              <a:t>Memory-mapped I/O</a:t>
            </a:r>
          </a:p>
          <a:p>
            <a:pPr lvl="1">
              <a:lnSpc>
                <a:spcPct val="150000"/>
              </a:lnSpc>
            </a:pPr>
            <a:r>
              <a:rPr lang="en-US" dirty="0"/>
              <a:t>Exception Handling</a:t>
            </a:r>
          </a:p>
        </p:txBody>
      </p:sp>
    </p:spTree>
    <p:extLst>
      <p:ext uri="{BB962C8B-B14F-4D97-AF65-F5344CB8AC3E}">
        <p14:creationId xmlns:p14="http://schemas.microsoft.com/office/powerpoint/2010/main" val="3376593254"/>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Lab8 – Activity 5</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244624" cy="3893886"/>
          </a:xfrm>
        </p:spPr>
        <p:txBody>
          <a:bodyPr/>
          <a:lstStyle/>
          <a:p>
            <a:pPr>
              <a:lnSpc>
                <a:spcPct val="150000"/>
              </a:lnSpc>
            </a:pPr>
            <a:r>
              <a:rPr lang="en-US" b="1" dirty="0"/>
              <a:t>Activity 5 – Challenge: multi-threaded version</a:t>
            </a:r>
          </a:p>
          <a:p>
            <a:pPr marL="0" lvl="1" indent="0">
              <a:lnSpc>
                <a:spcPct val="150000"/>
              </a:lnSpc>
              <a:buNone/>
            </a:pPr>
            <a:r>
              <a:rPr lang="en-US" dirty="0"/>
              <a:t>Modify the application structure to separate the logic into two different threads:</a:t>
            </a:r>
          </a:p>
          <a:p>
            <a:pPr lvl="1">
              <a:lnSpc>
                <a:spcPct val="150000"/>
              </a:lnSpc>
            </a:pPr>
            <a:r>
              <a:rPr lang="en-US" dirty="0"/>
              <a:t>Thread #1 </a:t>
            </a:r>
            <a:r>
              <a:rPr lang="en-US" dirty="0">
                <a:sym typeface="Wingdings" panose="05000000000000000000" pitchFamily="2" charset="2"/>
              </a:rPr>
              <a:t></a:t>
            </a:r>
            <a:r>
              <a:rPr lang="en-US" dirty="0"/>
              <a:t> increments the counter and sends its current value via the USB Communications port. </a:t>
            </a:r>
          </a:p>
          <a:p>
            <a:pPr lvl="2">
              <a:lnSpc>
                <a:spcPct val="150000"/>
              </a:lnSpc>
            </a:pPr>
            <a:r>
              <a:rPr lang="en-US" dirty="0"/>
              <a:t>Remove the limit of 16 iterations, allowing the counter to increase limited only by the size of the counter variable.</a:t>
            </a:r>
          </a:p>
          <a:p>
            <a:pPr lvl="1">
              <a:lnSpc>
                <a:spcPct val="150000"/>
              </a:lnSpc>
            </a:pPr>
            <a:r>
              <a:rPr lang="en-US" dirty="0"/>
              <a:t>Thread #2 </a:t>
            </a:r>
            <a:r>
              <a:rPr lang="en-US" dirty="0">
                <a:sym typeface="Wingdings" panose="05000000000000000000" pitchFamily="2" charset="2"/>
              </a:rPr>
              <a:t></a:t>
            </a:r>
            <a:r>
              <a:rPr lang="en-US" dirty="0"/>
              <a:t> waits for user input and changes the sleep interval (counting period).</a:t>
            </a:r>
          </a:p>
          <a:p>
            <a:pPr marL="0" lvl="1" indent="0">
              <a:lnSpc>
                <a:spcPct val="150000"/>
              </a:lnSpc>
              <a:buNone/>
            </a:pPr>
            <a:r>
              <a:rPr lang="en-US" dirty="0"/>
              <a:t>The sleep interval will be able to be changed while the counter is still running.</a:t>
            </a:r>
          </a:p>
          <a:p>
            <a:pPr marL="0" lvl="1" indent="0">
              <a:lnSpc>
                <a:spcPct val="150000"/>
              </a:lnSpc>
              <a:buNone/>
            </a:pPr>
            <a:r>
              <a:rPr lang="en-US" dirty="0"/>
              <a:t>Hint: the </a:t>
            </a:r>
            <a:r>
              <a:rPr lang="en-US" i="1" dirty="0"/>
              <a:t>g_sf_comms0 </a:t>
            </a:r>
            <a:r>
              <a:rPr lang="en-US" dirty="0"/>
              <a:t>instance is defined in one of the threads (depending on Synergy Configuration). To access this instance in the other thread, use the #include preprocessor directive to include the header file of the thread where the instance has been created and initialized.</a:t>
            </a:r>
          </a:p>
        </p:txBody>
      </p:sp>
    </p:spTree>
    <p:extLst>
      <p:ext uri="{BB962C8B-B14F-4D97-AF65-F5344CB8AC3E}">
        <p14:creationId xmlns:p14="http://schemas.microsoft.com/office/powerpoint/2010/main" val="3379839142"/>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Lab8 – Activity 5</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244624" cy="323678"/>
          </a:xfrm>
        </p:spPr>
        <p:txBody>
          <a:bodyPr/>
          <a:lstStyle/>
          <a:p>
            <a:pPr>
              <a:lnSpc>
                <a:spcPct val="150000"/>
              </a:lnSpc>
            </a:pPr>
            <a:r>
              <a:rPr lang="en-US" b="1" dirty="0"/>
              <a:t>Activity 5 – Challenge: multi-threaded version</a:t>
            </a:r>
          </a:p>
        </p:txBody>
      </p:sp>
      <p:pic>
        <p:nvPicPr>
          <p:cNvPr id="4" name="Picture 3">
            <a:extLst>
              <a:ext uri="{FF2B5EF4-FFF2-40B4-BE49-F238E27FC236}">
                <a16:creationId xmlns="" xmlns:a16="http://schemas.microsoft.com/office/drawing/2014/main" id="{69EB8A5A-96F7-4DF6-9D9C-06D131624E21}"/>
              </a:ext>
            </a:extLst>
          </p:cNvPr>
          <p:cNvPicPr>
            <a:picLocks noChangeAspect="1"/>
          </p:cNvPicPr>
          <p:nvPr/>
        </p:nvPicPr>
        <p:blipFill rotWithShape="1">
          <a:blip r:embed="rId3"/>
          <a:srcRect b="27320"/>
          <a:stretch/>
        </p:blipFill>
        <p:spPr>
          <a:xfrm>
            <a:off x="2999656" y="1916832"/>
            <a:ext cx="8562975" cy="4153644"/>
          </a:xfrm>
          <a:prstGeom prst="rect">
            <a:avLst/>
          </a:prstGeom>
        </p:spPr>
      </p:pic>
    </p:spTree>
    <p:extLst>
      <p:ext uri="{BB962C8B-B14F-4D97-AF65-F5344CB8AC3E}">
        <p14:creationId xmlns:p14="http://schemas.microsoft.com/office/powerpoint/2010/main" val="3736867603"/>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Lab9 – I</a:t>
            </a:r>
            <a:r>
              <a:rPr lang="en-US" cap="small" dirty="0"/>
              <a:t>O</a:t>
            </a:r>
            <a:r>
              <a:rPr lang="en-US" dirty="0"/>
              <a:t>T</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4632550"/>
          </a:xfrm>
        </p:spPr>
        <p:txBody>
          <a:bodyPr/>
          <a:lstStyle/>
          <a:p>
            <a:pPr>
              <a:lnSpc>
                <a:spcPct val="150000"/>
              </a:lnSpc>
            </a:pPr>
            <a:r>
              <a:rPr lang="en-US" b="1" dirty="0"/>
              <a:t>Objectives:</a:t>
            </a:r>
          </a:p>
          <a:p>
            <a:pPr>
              <a:lnSpc>
                <a:spcPct val="150000"/>
              </a:lnSpc>
            </a:pPr>
            <a:r>
              <a:rPr lang="en-US" dirty="0"/>
              <a:t>In Lab 9, the student will be presented to an e2 Studio project that makes use of the Renesas Synergy Wi-Fi Framework to implement an example of IoT (Internet-Of-Things) application.</a:t>
            </a:r>
          </a:p>
          <a:p>
            <a:pPr>
              <a:lnSpc>
                <a:spcPct val="150000"/>
              </a:lnSpc>
            </a:pPr>
            <a:r>
              <a:rPr lang="en-US" dirty="0"/>
              <a:t>The SK-S7G2 board is configured to act as an IoT node that reads some sensors (internal CPU temperature) and writes to an actuator (a LED). The commands to read / write are sent to the node by a Remote Client application running on a PC or a smartphone, by means of the network infrastructure (LAN) to which both the IoT node and the Remote Client are connected.</a:t>
            </a:r>
          </a:p>
          <a:p>
            <a:pPr>
              <a:lnSpc>
                <a:spcPct val="150000"/>
              </a:lnSpc>
            </a:pPr>
            <a:r>
              <a:rPr lang="en-US" dirty="0"/>
              <a:t>To do this lab you will need the following materials / resources:</a:t>
            </a:r>
          </a:p>
          <a:p>
            <a:pPr lvl="1">
              <a:lnSpc>
                <a:spcPct val="150000"/>
              </a:lnSpc>
            </a:pPr>
            <a:r>
              <a:rPr lang="en-US" dirty="0"/>
              <a:t>SK-S7G2 kit with the USB Micro-B debug cable</a:t>
            </a:r>
          </a:p>
          <a:p>
            <a:pPr lvl="1">
              <a:lnSpc>
                <a:spcPct val="150000"/>
              </a:lnSpc>
            </a:pPr>
            <a:r>
              <a:rPr lang="en-US" dirty="0"/>
              <a:t>A GT202 Wi-Fi module with a PMOD plug-in</a:t>
            </a:r>
          </a:p>
          <a:p>
            <a:pPr lvl="1">
              <a:lnSpc>
                <a:spcPct val="150000"/>
              </a:lnSpc>
            </a:pPr>
            <a:r>
              <a:rPr lang="en-US" dirty="0"/>
              <a:t>A Local Area Network (LAN) with an accessible (</a:t>
            </a:r>
            <a:r>
              <a:rPr lang="en-US" dirty="0" err="1"/>
              <a:t>i</a:t>
            </a:r>
            <a:r>
              <a:rPr lang="en-US" dirty="0"/>
              <a:t>. e. known SSID and password) Wi-Fi AP/Router</a:t>
            </a:r>
          </a:p>
        </p:txBody>
      </p:sp>
    </p:spTree>
    <p:extLst>
      <p:ext uri="{BB962C8B-B14F-4D97-AF65-F5344CB8AC3E}">
        <p14:creationId xmlns:p14="http://schemas.microsoft.com/office/powerpoint/2010/main" val="1569114905"/>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Lab9 – I</a:t>
            </a:r>
            <a:r>
              <a:rPr lang="en-US" cap="small" dirty="0"/>
              <a:t>O</a:t>
            </a:r>
            <a:r>
              <a:rPr lang="en-US" dirty="0"/>
              <a:t>T</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00608" cy="2478114"/>
          </a:xfrm>
        </p:spPr>
        <p:txBody>
          <a:bodyPr/>
          <a:lstStyle/>
          <a:p>
            <a:pPr>
              <a:lnSpc>
                <a:spcPct val="150000"/>
              </a:lnSpc>
            </a:pPr>
            <a:r>
              <a:rPr lang="en-US" b="1" dirty="0"/>
              <a:t>Activities:</a:t>
            </a:r>
          </a:p>
          <a:p>
            <a:pPr marL="342900" lvl="1" indent="-342900">
              <a:lnSpc>
                <a:spcPct val="150000"/>
              </a:lnSpc>
              <a:buFont typeface="+mj-lt"/>
              <a:buAutoNum type="arabicPeriod"/>
            </a:pPr>
            <a:r>
              <a:rPr lang="en-US" dirty="0"/>
              <a:t>Hardware setup.</a:t>
            </a:r>
          </a:p>
          <a:p>
            <a:pPr marL="342900" lvl="1" indent="-342900">
              <a:lnSpc>
                <a:spcPct val="150000"/>
              </a:lnSpc>
              <a:buFont typeface="+mj-lt"/>
              <a:buAutoNum type="arabicPeriod"/>
            </a:pPr>
            <a:r>
              <a:rPr lang="en-US" dirty="0"/>
              <a:t>Follow Renesas application note R12AN0055EU0106 to build a thermostat application.</a:t>
            </a:r>
          </a:p>
          <a:p>
            <a:pPr marL="342900" lvl="1" indent="-342900">
              <a:lnSpc>
                <a:spcPct val="150000"/>
              </a:lnSpc>
              <a:buFont typeface="+mj-lt"/>
              <a:buAutoNum type="arabicPeriod"/>
            </a:pPr>
            <a:r>
              <a:rPr lang="en-US" dirty="0"/>
              <a:t>Based on Renesas application note R12AN0034EU0105, modify this project to include </a:t>
            </a:r>
            <a:r>
              <a:rPr lang="en-US" dirty="0" err="1"/>
              <a:t>WiFi</a:t>
            </a:r>
            <a:r>
              <a:rPr lang="en-US" dirty="0"/>
              <a:t> and access the temperature sensor and the LEDs from a web page.</a:t>
            </a:r>
            <a:br>
              <a:rPr lang="en-US" dirty="0"/>
            </a:br>
            <a:r>
              <a:rPr lang="en-US" dirty="0"/>
              <a:t>Note: LAN SSID and password shall be set in the file </a:t>
            </a:r>
            <a:r>
              <a:rPr lang="en-US" dirty="0" err="1"/>
              <a:t>src</a:t>
            </a:r>
            <a:r>
              <a:rPr lang="en-US" dirty="0"/>
              <a:t>\</a:t>
            </a:r>
            <a:r>
              <a:rPr lang="en-US" dirty="0" err="1"/>
              <a:t>wifi_app_thread_entry.c</a:t>
            </a:r>
            <a:endParaRPr lang="en-US" dirty="0"/>
          </a:p>
        </p:txBody>
      </p:sp>
    </p:spTree>
    <p:extLst>
      <p:ext uri="{BB962C8B-B14F-4D97-AF65-F5344CB8AC3E}">
        <p14:creationId xmlns:p14="http://schemas.microsoft.com/office/powerpoint/2010/main" val="979874321"/>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Lab9 – Activity 1</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4979928" cy="2251899"/>
          </a:xfrm>
        </p:spPr>
        <p:txBody>
          <a:bodyPr/>
          <a:lstStyle/>
          <a:p>
            <a:pPr>
              <a:lnSpc>
                <a:spcPct val="150000"/>
              </a:lnSpc>
            </a:pPr>
            <a:r>
              <a:rPr lang="en-US" b="1" dirty="0"/>
              <a:t>Activity 1 – Hardware Setup:</a:t>
            </a:r>
          </a:p>
          <a:p>
            <a:pPr marL="342900" lvl="1" indent="-342900">
              <a:lnSpc>
                <a:spcPct val="150000"/>
              </a:lnSpc>
              <a:buFont typeface="+mj-lt"/>
              <a:buAutoNum type="arabicPeriod"/>
            </a:pPr>
            <a:r>
              <a:rPr lang="en-US" dirty="0"/>
              <a:t>Connect the GT202 Module to SK-S7G2 PMOD B interface.</a:t>
            </a:r>
          </a:p>
          <a:p>
            <a:pPr marL="342900" lvl="1" indent="-342900">
              <a:lnSpc>
                <a:spcPct val="150000"/>
              </a:lnSpc>
              <a:buFont typeface="+mj-lt"/>
              <a:buAutoNum type="arabicPeriod"/>
            </a:pPr>
            <a:r>
              <a:rPr lang="en-US" dirty="0"/>
              <a:t>Make sure that jumper J15 is at 3V3 position  provides the correct voltage level (3.3V) to the module.</a:t>
            </a:r>
          </a:p>
          <a:p>
            <a:pPr marL="0" lvl="1" indent="0">
              <a:lnSpc>
                <a:spcPct val="150000"/>
              </a:lnSpc>
              <a:buNone/>
            </a:pPr>
            <a:endParaRPr lang="en-US" dirty="0"/>
          </a:p>
          <a:p>
            <a:pPr marL="0" lvl="1" indent="0">
              <a:lnSpc>
                <a:spcPct val="150000"/>
              </a:lnSpc>
              <a:buNone/>
            </a:pPr>
            <a:r>
              <a:rPr lang="en-US" b="1" dirty="0">
                <a:solidFill>
                  <a:srgbClr val="FF0000"/>
                </a:solidFill>
              </a:rPr>
              <a:t>Caution!</a:t>
            </a:r>
            <a:r>
              <a:rPr lang="en-US" dirty="0">
                <a:solidFill>
                  <a:srgbClr val="FF0000"/>
                </a:solidFill>
              </a:rPr>
              <a:t> If J15 is not properly configured, the Wi-Fi module can be damaged!</a:t>
            </a:r>
            <a:r>
              <a:rPr lang="en-US" dirty="0"/>
              <a:t>	</a:t>
            </a:r>
          </a:p>
        </p:txBody>
      </p:sp>
      <p:pic>
        <p:nvPicPr>
          <p:cNvPr id="4" name="Picture 2">
            <a:extLst>
              <a:ext uri="{FF2B5EF4-FFF2-40B4-BE49-F238E27FC236}">
                <a16:creationId xmlns="" xmlns:a16="http://schemas.microsoft.com/office/drawing/2014/main" id="{4B1163AA-F25A-4D5D-9ABE-F4643BE65E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960" y="1247775"/>
            <a:ext cx="5762625" cy="436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eta para a direita 5">
            <a:extLst>
              <a:ext uri="{FF2B5EF4-FFF2-40B4-BE49-F238E27FC236}">
                <a16:creationId xmlns="" xmlns:a16="http://schemas.microsoft.com/office/drawing/2014/main" id="{624CB026-1557-4A91-8C01-997DD0CDB7FB}"/>
              </a:ext>
            </a:extLst>
          </p:cNvPr>
          <p:cNvSpPr/>
          <p:nvPr/>
        </p:nvSpPr>
        <p:spPr>
          <a:xfrm rot="11746518">
            <a:off x="11524746" y="2928509"/>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6">
            <a:extLst>
              <a:ext uri="{FF2B5EF4-FFF2-40B4-BE49-F238E27FC236}">
                <a16:creationId xmlns="" xmlns:a16="http://schemas.microsoft.com/office/drawing/2014/main" id="{DFE25FEE-634C-44A7-AF47-1A8979384474}"/>
              </a:ext>
            </a:extLst>
          </p:cNvPr>
          <p:cNvSpPr/>
          <p:nvPr/>
        </p:nvSpPr>
        <p:spPr>
          <a:xfrm>
            <a:off x="9926960" y="3006544"/>
            <a:ext cx="228600" cy="305632"/>
          </a:xfrm>
          <a:prstGeom prst="rect">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TextBox 6">
            <a:extLst>
              <a:ext uri="{FF2B5EF4-FFF2-40B4-BE49-F238E27FC236}">
                <a16:creationId xmlns="" xmlns:a16="http://schemas.microsoft.com/office/drawing/2014/main" id="{4E986FDA-B9CC-4301-AFF6-1FD4A2D0FF3D}"/>
              </a:ext>
            </a:extLst>
          </p:cNvPr>
          <p:cNvSpPr txBox="1"/>
          <p:nvPr/>
        </p:nvSpPr>
        <p:spPr>
          <a:xfrm>
            <a:off x="5742560" y="5630372"/>
            <a:ext cx="5756024" cy="523220"/>
          </a:xfrm>
          <a:prstGeom prst="rect">
            <a:avLst/>
          </a:prstGeom>
          <a:noFill/>
        </p:spPr>
        <p:txBody>
          <a:bodyPr wrap="square" rtlCol="0">
            <a:spAutoFit/>
          </a:bodyPr>
          <a:lstStyle/>
          <a:p>
            <a:r>
              <a:rPr lang="en-US" sz="1400" dirty="0"/>
              <a:t>Source: </a:t>
            </a:r>
            <a:r>
              <a:rPr lang="pt-BR" sz="1400" dirty="0" err="1"/>
              <a:t>Synergy</a:t>
            </a:r>
            <a:r>
              <a:rPr lang="pt-BR" sz="1400" dirty="0"/>
              <a:t> Wi-Fi </a:t>
            </a:r>
            <a:r>
              <a:rPr lang="pt-BR" sz="1400" dirty="0" err="1"/>
              <a:t>Application</a:t>
            </a:r>
            <a:r>
              <a:rPr lang="pt-BR" sz="1400" dirty="0"/>
              <a:t> Project for SK-S7G2</a:t>
            </a:r>
          </a:p>
          <a:p>
            <a:r>
              <a:rPr lang="pt-BR" sz="1400" dirty="0">
                <a:solidFill>
                  <a:srgbClr val="FF0000"/>
                </a:solidFill>
              </a:rPr>
              <a:t>r11an0082eu0101-synergy-wifi-framework-app-note.pdf</a:t>
            </a:r>
          </a:p>
        </p:txBody>
      </p:sp>
    </p:spTree>
    <p:extLst>
      <p:ext uri="{BB962C8B-B14F-4D97-AF65-F5344CB8AC3E}">
        <p14:creationId xmlns:p14="http://schemas.microsoft.com/office/powerpoint/2010/main" val="267363120"/>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Lab9 – Activity 2</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1534266"/>
          </a:xfrm>
        </p:spPr>
        <p:txBody>
          <a:bodyPr/>
          <a:lstStyle/>
          <a:p>
            <a:pPr>
              <a:lnSpc>
                <a:spcPct val="150000"/>
              </a:lnSpc>
            </a:pPr>
            <a:r>
              <a:rPr lang="en-US" b="1" dirty="0"/>
              <a:t>Activity 2 – </a:t>
            </a:r>
          </a:p>
          <a:p>
            <a:pPr marL="342900" lvl="1" indent="-342900">
              <a:lnSpc>
                <a:spcPct val="150000"/>
              </a:lnSpc>
              <a:buFont typeface="+mj-lt"/>
              <a:buAutoNum type="arabicPeriod"/>
            </a:pPr>
            <a:r>
              <a:rPr lang="en-US" dirty="0"/>
              <a:t>The application note </a:t>
            </a:r>
            <a:r>
              <a:rPr lang="en-US" b="1" dirty="0"/>
              <a:t>R12AN0055EU0106</a:t>
            </a:r>
            <a:r>
              <a:rPr lang="en-US" dirty="0"/>
              <a:t> is provided as part of the lab files for this course in pdf format. Follow the instructions therein. </a:t>
            </a:r>
            <a:br>
              <a:rPr lang="en-US" dirty="0"/>
            </a:br>
            <a:r>
              <a:rPr lang="en-US" dirty="0"/>
              <a:t>Note: this AN is applicable to four different boards. Make sure to target it to the SK-S7G2.</a:t>
            </a:r>
          </a:p>
        </p:txBody>
      </p:sp>
    </p:spTree>
    <p:extLst>
      <p:ext uri="{BB962C8B-B14F-4D97-AF65-F5344CB8AC3E}">
        <p14:creationId xmlns:p14="http://schemas.microsoft.com/office/powerpoint/2010/main" val="3705792806"/>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Lab9 – Activity 3</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11172616" cy="1534266"/>
          </a:xfrm>
        </p:spPr>
        <p:txBody>
          <a:bodyPr/>
          <a:lstStyle/>
          <a:p>
            <a:pPr>
              <a:lnSpc>
                <a:spcPct val="150000"/>
              </a:lnSpc>
            </a:pPr>
            <a:r>
              <a:rPr lang="en-US" b="1" dirty="0"/>
              <a:t>Activity 3 – </a:t>
            </a:r>
          </a:p>
          <a:p>
            <a:pPr marL="342900" lvl="1" indent="-342900">
              <a:lnSpc>
                <a:spcPct val="150000"/>
              </a:lnSpc>
              <a:buFont typeface="+mj-lt"/>
              <a:buAutoNum type="arabicPeriod"/>
            </a:pPr>
            <a:r>
              <a:rPr lang="en-US" dirty="0"/>
              <a:t>The application note </a:t>
            </a:r>
            <a:r>
              <a:rPr lang="en-US" b="1" dirty="0"/>
              <a:t>R12AN0034EU0105</a:t>
            </a:r>
            <a:r>
              <a:rPr lang="en-US" dirty="0"/>
              <a:t> is provided as part of the lab files for this course in pdf format. Based on its contents, modify your project to include a </a:t>
            </a:r>
            <a:r>
              <a:rPr lang="en-US" dirty="0" err="1"/>
              <a:t>WiFi</a:t>
            </a:r>
            <a:r>
              <a:rPr lang="en-US" dirty="0"/>
              <a:t> framework and the functionality of remote accessing a sensor and an actuator (LEDs).</a:t>
            </a:r>
          </a:p>
        </p:txBody>
      </p:sp>
    </p:spTree>
    <p:extLst>
      <p:ext uri="{BB962C8B-B14F-4D97-AF65-F5344CB8AC3E}">
        <p14:creationId xmlns:p14="http://schemas.microsoft.com/office/powerpoint/2010/main" val="2620968619"/>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Lab9</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4187840" cy="2006190"/>
          </a:xfrm>
        </p:spPr>
        <p:txBody>
          <a:bodyPr/>
          <a:lstStyle/>
          <a:p>
            <a:pPr>
              <a:lnSpc>
                <a:spcPct val="150000"/>
              </a:lnSpc>
            </a:pPr>
            <a:r>
              <a:rPr lang="en-US" dirty="0"/>
              <a:t>The Wi-Fi Framework is designed as a layered architecture that is integrated to other SSP components as shown in the figure.</a:t>
            </a:r>
          </a:p>
          <a:p>
            <a:pPr>
              <a:lnSpc>
                <a:spcPct val="150000"/>
              </a:lnSpc>
            </a:pPr>
            <a:r>
              <a:rPr lang="en-US" dirty="0"/>
              <a:t>Notice that it can provide a low-level network layer to </a:t>
            </a:r>
            <a:r>
              <a:rPr lang="en-US" dirty="0" err="1"/>
              <a:t>NetX</a:t>
            </a:r>
            <a:r>
              <a:rPr lang="en-US" dirty="0"/>
              <a:t> protocol stack, as well as be directly accessed by an application via its APIs (including on-chip stack implementations).</a:t>
            </a:r>
          </a:p>
          <a:p>
            <a:pPr>
              <a:lnSpc>
                <a:spcPct val="150000"/>
              </a:lnSpc>
            </a:pPr>
            <a:r>
              <a:rPr lang="en-US" dirty="0"/>
              <a:t>The IoT Example Project makes use of the </a:t>
            </a:r>
            <a:r>
              <a:rPr lang="en-US" dirty="0" err="1"/>
              <a:t>NetX</a:t>
            </a:r>
            <a:r>
              <a:rPr lang="en-US" dirty="0"/>
              <a:t> Protocol Stack, as shown in the next slides.</a:t>
            </a:r>
          </a:p>
        </p:txBody>
      </p:sp>
      <p:pic>
        <p:nvPicPr>
          <p:cNvPr id="4" name="Picture 3">
            <a:extLst>
              <a:ext uri="{FF2B5EF4-FFF2-40B4-BE49-F238E27FC236}">
                <a16:creationId xmlns="" xmlns:a16="http://schemas.microsoft.com/office/drawing/2014/main" id="{98A14691-239E-4B97-B2FE-057CBCBEF48F}"/>
              </a:ext>
            </a:extLst>
          </p:cNvPr>
          <p:cNvPicPr>
            <a:picLocks noChangeAspect="1"/>
          </p:cNvPicPr>
          <p:nvPr/>
        </p:nvPicPr>
        <p:blipFill>
          <a:blip r:embed="rId3"/>
          <a:stretch>
            <a:fillRect/>
          </a:stretch>
        </p:blipFill>
        <p:spPr>
          <a:xfrm>
            <a:off x="7536162" y="406840"/>
            <a:ext cx="4329128" cy="5841622"/>
          </a:xfrm>
          <a:prstGeom prst="rect">
            <a:avLst/>
          </a:prstGeom>
        </p:spPr>
      </p:pic>
      <p:sp>
        <p:nvSpPr>
          <p:cNvPr id="5" name="TextBox 4">
            <a:extLst>
              <a:ext uri="{FF2B5EF4-FFF2-40B4-BE49-F238E27FC236}">
                <a16:creationId xmlns="" xmlns:a16="http://schemas.microsoft.com/office/drawing/2014/main" id="{E4CBFD47-7A94-46CF-AADE-E9BC8888DB34}"/>
              </a:ext>
            </a:extLst>
          </p:cNvPr>
          <p:cNvSpPr txBox="1"/>
          <p:nvPr/>
        </p:nvSpPr>
        <p:spPr>
          <a:xfrm>
            <a:off x="4799856" y="5631268"/>
            <a:ext cx="2907384" cy="738664"/>
          </a:xfrm>
          <a:prstGeom prst="rect">
            <a:avLst/>
          </a:prstGeom>
          <a:noFill/>
        </p:spPr>
        <p:txBody>
          <a:bodyPr wrap="square" rtlCol="0">
            <a:spAutoFit/>
          </a:bodyPr>
          <a:lstStyle/>
          <a:p>
            <a:r>
              <a:rPr lang="en-US" sz="1400" dirty="0"/>
              <a:t>Source: Renesas Synergy Software Package </a:t>
            </a:r>
            <a:r>
              <a:rPr lang="en-US" sz="1400" dirty="0" err="1"/>
              <a:t>v1.7</a:t>
            </a:r>
            <a:r>
              <a:rPr lang="en-US" sz="1400" dirty="0"/>
              <a:t> Manual (</a:t>
            </a:r>
            <a:r>
              <a:rPr lang="en-US" sz="1400" dirty="0">
                <a:hlinkClick r:id="rId4"/>
              </a:rPr>
              <a:t>link</a:t>
            </a:r>
            <a:r>
              <a:rPr lang="en-US" sz="1400" dirty="0"/>
              <a:t>)</a:t>
            </a:r>
            <a:endParaRPr lang="pt-BR" sz="1400" dirty="0">
              <a:solidFill>
                <a:srgbClr val="FF0000"/>
              </a:solidFill>
            </a:endParaRPr>
          </a:p>
        </p:txBody>
      </p:sp>
    </p:spTree>
    <p:extLst>
      <p:ext uri="{BB962C8B-B14F-4D97-AF65-F5344CB8AC3E}">
        <p14:creationId xmlns:p14="http://schemas.microsoft.com/office/powerpoint/2010/main" val="3240423490"/>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Lab9</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3755792" cy="1534266"/>
          </a:xfrm>
        </p:spPr>
        <p:txBody>
          <a:bodyPr/>
          <a:lstStyle/>
          <a:p>
            <a:pPr>
              <a:lnSpc>
                <a:spcPct val="150000"/>
              </a:lnSpc>
            </a:pPr>
            <a:r>
              <a:rPr lang="en-US" dirty="0"/>
              <a:t>Build and run the application. Verify that the SK-S7G2 kit shows information on the display. If the kit is successfully connected to the Wi-Fi AP, the IP address leased by the DHCP server can be identified in the settings | Network menu entry.</a:t>
            </a:r>
          </a:p>
          <a:p>
            <a:pPr>
              <a:lnSpc>
                <a:spcPct val="150000"/>
              </a:lnSpc>
            </a:pPr>
            <a:r>
              <a:rPr lang="en-US" dirty="0"/>
              <a:t>The temperature sensor and the LEDs are configured as a “sensor” and an “actuator” that can be accessed / controlled by the Remote Client via Wi-Fi interface.</a:t>
            </a:r>
          </a:p>
        </p:txBody>
      </p:sp>
      <p:sp>
        <p:nvSpPr>
          <p:cNvPr id="6" name="TextBox 6">
            <a:extLst>
              <a:ext uri="{FF2B5EF4-FFF2-40B4-BE49-F238E27FC236}">
                <a16:creationId xmlns="" xmlns:a16="http://schemas.microsoft.com/office/drawing/2014/main" id="{BA3FD30E-5AB5-4E53-8450-F60139236D2C}"/>
              </a:ext>
            </a:extLst>
          </p:cNvPr>
          <p:cNvSpPr txBox="1"/>
          <p:nvPr/>
        </p:nvSpPr>
        <p:spPr>
          <a:xfrm>
            <a:off x="9742342" y="5958979"/>
            <a:ext cx="1458797" cy="307777"/>
          </a:xfrm>
          <a:prstGeom prst="rect">
            <a:avLst/>
          </a:prstGeom>
          <a:noFill/>
        </p:spPr>
        <p:txBody>
          <a:bodyPr wrap="none" rtlCol="0">
            <a:spAutoFit/>
          </a:bodyPr>
          <a:lstStyle/>
          <a:p>
            <a:r>
              <a:rPr lang="en-US" sz="1400" dirty="0"/>
              <a:t>Source: </a:t>
            </a:r>
            <a:r>
              <a:rPr lang="pt-BR" sz="1400" dirty="0" err="1"/>
              <a:t>Authors</a:t>
            </a:r>
            <a:endParaRPr lang="pt-BR" sz="1400" dirty="0">
              <a:solidFill>
                <a:srgbClr val="FF0000"/>
              </a:solidFill>
            </a:endParaRPr>
          </a:p>
        </p:txBody>
      </p:sp>
      <p:grpSp>
        <p:nvGrpSpPr>
          <p:cNvPr id="7" name="Group 6">
            <a:extLst>
              <a:ext uri="{FF2B5EF4-FFF2-40B4-BE49-F238E27FC236}">
                <a16:creationId xmlns="" xmlns:a16="http://schemas.microsoft.com/office/drawing/2014/main" id="{23945FB1-483D-45E2-BAE1-1C6A9A05F78E}"/>
              </a:ext>
            </a:extLst>
          </p:cNvPr>
          <p:cNvGrpSpPr/>
          <p:nvPr/>
        </p:nvGrpSpPr>
        <p:grpSpPr>
          <a:xfrm>
            <a:off x="6465742" y="629609"/>
            <a:ext cx="5420299" cy="5313125"/>
            <a:chOff x="6934200" y="706675"/>
            <a:chExt cx="5420299" cy="5313125"/>
          </a:xfrm>
        </p:grpSpPr>
        <p:pic>
          <p:nvPicPr>
            <p:cNvPr id="8" name="Picture 5">
              <a:extLst>
                <a:ext uri="{FF2B5EF4-FFF2-40B4-BE49-F238E27FC236}">
                  <a16:creationId xmlns="" xmlns:a16="http://schemas.microsoft.com/office/drawing/2014/main" id="{50AE34A9-BBED-4D1F-A6BF-FB28D12A2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706675"/>
              <a:ext cx="4572000" cy="531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eta para a direita 9">
              <a:extLst>
                <a:ext uri="{FF2B5EF4-FFF2-40B4-BE49-F238E27FC236}">
                  <a16:creationId xmlns="" xmlns:a16="http://schemas.microsoft.com/office/drawing/2014/main" id="{28851D2C-7174-4334-8879-3DBF3A963F3F}"/>
                </a:ext>
              </a:extLst>
            </p:cNvPr>
            <p:cNvSpPr/>
            <p:nvPr/>
          </p:nvSpPr>
          <p:spPr>
            <a:xfrm rot="11746518">
              <a:off x="11074357" y="4532663"/>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12">
              <a:extLst>
                <a:ext uri="{FF2B5EF4-FFF2-40B4-BE49-F238E27FC236}">
                  <a16:creationId xmlns="" xmlns:a16="http://schemas.microsoft.com/office/drawing/2014/main" id="{C7AA32BA-00E5-46D9-A1E5-810C96B2E668}"/>
                </a:ext>
              </a:extLst>
            </p:cNvPr>
            <p:cNvSpPr/>
            <p:nvPr/>
          </p:nvSpPr>
          <p:spPr>
            <a:xfrm>
              <a:off x="9826064" y="3051624"/>
              <a:ext cx="157724" cy="377376"/>
            </a:xfrm>
            <a:prstGeom prst="rect">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Seta para a direita 15">
              <a:extLst>
                <a:ext uri="{FF2B5EF4-FFF2-40B4-BE49-F238E27FC236}">
                  <a16:creationId xmlns="" xmlns:a16="http://schemas.microsoft.com/office/drawing/2014/main" id="{E3FA20C2-BAEF-4C4F-9610-250821FC9685}"/>
                </a:ext>
              </a:extLst>
            </p:cNvPr>
            <p:cNvSpPr/>
            <p:nvPr/>
          </p:nvSpPr>
          <p:spPr>
            <a:xfrm rot="2471244">
              <a:off x="9266500" y="2688016"/>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ctangle 11">
              <a:extLst>
                <a:ext uri="{FF2B5EF4-FFF2-40B4-BE49-F238E27FC236}">
                  <a16:creationId xmlns="" xmlns:a16="http://schemas.microsoft.com/office/drawing/2014/main" id="{2328350C-503B-4E7B-97FC-62F78415D93F}"/>
                </a:ext>
              </a:extLst>
            </p:cNvPr>
            <p:cNvSpPr/>
            <p:nvPr/>
          </p:nvSpPr>
          <p:spPr>
            <a:xfrm>
              <a:off x="10072313" y="4766500"/>
              <a:ext cx="1129087" cy="2519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TextBox 12">
              <a:extLst>
                <a:ext uri="{FF2B5EF4-FFF2-40B4-BE49-F238E27FC236}">
                  <a16:creationId xmlns="" xmlns:a16="http://schemas.microsoft.com/office/drawing/2014/main" id="{D2F19F6A-4A48-472B-979B-144576313467}"/>
                </a:ext>
              </a:extLst>
            </p:cNvPr>
            <p:cNvSpPr txBox="1"/>
            <p:nvPr/>
          </p:nvSpPr>
          <p:spPr>
            <a:xfrm>
              <a:off x="11552676" y="4661360"/>
              <a:ext cx="801823" cy="307777"/>
            </a:xfrm>
            <a:prstGeom prst="rect">
              <a:avLst/>
            </a:prstGeom>
            <a:noFill/>
          </p:spPr>
          <p:txBody>
            <a:bodyPr wrap="none" rtlCol="0">
              <a:spAutoFit/>
            </a:bodyPr>
            <a:lstStyle/>
            <a:p>
              <a:r>
                <a:rPr lang="en-US" sz="1400" dirty="0"/>
                <a:t>settings</a:t>
              </a:r>
              <a:endParaRPr lang="pt-BR" sz="1400" dirty="0"/>
            </a:p>
          </p:txBody>
        </p:sp>
      </p:grpSp>
    </p:spTree>
    <p:extLst>
      <p:ext uri="{BB962C8B-B14F-4D97-AF65-F5344CB8AC3E}">
        <p14:creationId xmlns:p14="http://schemas.microsoft.com/office/powerpoint/2010/main" val="3345236741"/>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Lab9</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3755792" cy="3011594"/>
          </a:xfrm>
        </p:spPr>
        <p:txBody>
          <a:bodyPr/>
          <a:lstStyle/>
          <a:p>
            <a:pPr>
              <a:lnSpc>
                <a:spcPct val="150000"/>
              </a:lnSpc>
            </a:pPr>
            <a:r>
              <a:rPr lang="en-US" dirty="0"/>
              <a:t>The IoT Node can be remotely accessed by the Remote Client, via HTTP, by browsing its IP address. </a:t>
            </a:r>
          </a:p>
          <a:p>
            <a:pPr>
              <a:lnSpc>
                <a:spcPct val="150000"/>
              </a:lnSpc>
            </a:pPr>
            <a:r>
              <a:rPr lang="en-US" dirty="0"/>
              <a:t>Use the web page to control the IoT "actuator" (the LED) and check the status of the "sensor" (thermostat). </a:t>
            </a:r>
            <a:br>
              <a:rPr lang="en-US" dirty="0"/>
            </a:br>
            <a:r>
              <a:rPr lang="en-US" dirty="0"/>
              <a:t>The web page also shows date/time as provided by the IoT Node. </a:t>
            </a:r>
          </a:p>
        </p:txBody>
      </p:sp>
      <p:pic>
        <p:nvPicPr>
          <p:cNvPr id="14" name="Picture 13">
            <a:extLst>
              <a:ext uri="{FF2B5EF4-FFF2-40B4-BE49-F238E27FC236}">
                <a16:creationId xmlns="" xmlns:a16="http://schemas.microsoft.com/office/drawing/2014/main" id="{4AF51A22-5A26-4D88-B869-949C1B8D5B4B}"/>
              </a:ext>
            </a:extLst>
          </p:cNvPr>
          <p:cNvPicPr>
            <a:picLocks noChangeAspect="1"/>
          </p:cNvPicPr>
          <p:nvPr/>
        </p:nvPicPr>
        <p:blipFill rotWithShape="1">
          <a:blip r:embed="rId3"/>
          <a:srcRect r="64470" b="38187"/>
          <a:stretch/>
        </p:blipFill>
        <p:spPr>
          <a:xfrm>
            <a:off x="5308638" y="609538"/>
            <a:ext cx="6415362" cy="5301078"/>
          </a:xfrm>
          <a:prstGeom prst="rect">
            <a:avLst/>
          </a:prstGeom>
        </p:spPr>
      </p:pic>
      <p:sp>
        <p:nvSpPr>
          <p:cNvPr id="16" name="Retângulo 10">
            <a:extLst>
              <a:ext uri="{FF2B5EF4-FFF2-40B4-BE49-F238E27FC236}">
                <a16:creationId xmlns="" xmlns:a16="http://schemas.microsoft.com/office/drawing/2014/main" id="{9C165385-EEDB-42E3-9220-866D32D1BFB5}"/>
              </a:ext>
            </a:extLst>
          </p:cNvPr>
          <p:cNvSpPr/>
          <p:nvPr/>
        </p:nvSpPr>
        <p:spPr>
          <a:xfrm>
            <a:off x="6189580" y="1097720"/>
            <a:ext cx="990600" cy="182615"/>
          </a:xfrm>
          <a:prstGeom prst="rect">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Seta para a direita 9">
            <a:extLst>
              <a:ext uri="{FF2B5EF4-FFF2-40B4-BE49-F238E27FC236}">
                <a16:creationId xmlns="" xmlns:a16="http://schemas.microsoft.com/office/drawing/2014/main" id="{8C7A063A-ED4A-4206-B965-EC81AA272F66}"/>
              </a:ext>
            </a:extLst>
          </p:cNvPr>
          <p:cNvSpPr/>
          <p:nvPr/>
        </p:nvSpPr>
        <p:spPr>
          <a:xfrm rot="8846673">
            <a:off x="7336222" y="726309"/>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TextBox 6">
            <a:extLst>
              <a:ext uri="{FF2B5EF4-FFF2-40B4-BE49-F238E27FC236}">
                <a16:creationId xmlns="" xmlns:a16="http://schemas.microsoft.com/office/drawing/2014/main" id="{BD177F0F-EE69-43CF-B5C8-9967F610707B}"/>
              </a:ext>
            </a:extLst>
          </p:cNvPr>
          <p:cNvSpPr txBox="1"/>
          <p:nvPr/>
        </p:nvSpPr>
        <p:spPr>
          <a:xfrm>
            <a:off x="9742342" y="5958979"/>
            <a:ext cx="1458797" cy="307777"/>
          </a:xfrm>
          <a:prstGeom prst="rect">
            <a:avLst/>
          </a:prstGeom>
          <a:noFill/>
        </p:spPr>
        <p:txBody>
          <a:bodyPr wrap="none" rtlCol="0">
            <a:spAutoFit/>
          </a:bodyPr>
          <a:lstStyle/>
          <a:p>
            <a:r>
              <a:rPr lang="en-US" sz="1400" dirty="0"/>
              <a:t>Source: </a:t>
            </a:r>
            <a:r>
              <a:rPr lang="pt-BR" sz="1400" dirty="0" err="1"/>
              <a:t>Authors</a:t>
            </a:r>
            <a:endParaRPr lang="pt-BR" sz="1400" dirty="0">
              <a:solidFill>
                <a:srgbClr val="FF0000"/>
              </a:solidFill>
            </a:endParaRPr>
          </a:p>
        </p:txBody>
      </p:sp>
    </p:spTree>
    <p:extLst>
      <p:ext uri="{BB962C8B-B14F-4D97-AF65-F5344CB8AC3E}">
        <p14:creationId xmlns:p14="http://schemas.microsoft.com/office/powerpoint/2010/main" val="23601884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3.1 – arm history</a:t>
            </a:r>
            <a:endParaRPr kumimoji="1" lang="en-US" dirty="0"/>
          </a:p>
        </p:txBody>
      </p:sp>
      <p:sp>
        <p:nvSpPr>
          <p:cNvPr id="4" name="コンテンツ プレースホルダー 3"/>
          <p:cNvSpPr>
            <a:spLocks noGrp="1"/>
          </p:cNvSpPr>
          <p:nvPr>
            <p:ph idx="1"/>
          </p:nvPr>
        </p:nvSpPr>
        <p:spPr>
          <a:xfrm>
            <a:off x="468000" y="1424991"/>
            <a:ext cx="3395752" cy="3329629"/>
          </a:xfrm>
        </p:spPr>
        <p:txBody>
          <a:bodyPr/>
          <a:lstStyle/>
          <a:p>
            <a:pPr lvl="1">
              <a:lnSpc>
                <a:spcPct val="150000"/>
              </a:lnSpc>
              <a:spcAft>
                <a:spcPts val="400"/>
              </a:spcAft>
            </a:pPr>
            <a:r>
              <a:rPr lang="en-US" dirty="0"/>
              <a:t>Over time, several ARM architecture versions were released. From the seminal ARMv1 to the ARMv8.3-A, released in 2017. The documentation of these standards is available on the arm.com website.</a:t>
            </a:r>
          </a:p>
          <a:p>
            <a:pPr lvl="1">
              <a:lnSpc>
                <a:spcPct val="150000"/>
              </a:lnSpc>
              <a:spcAft>
                <a:spcPts val="400"/>
              </a:spcAft>
            </a:pPr>
            <a:r>
              <a:rPr lang="en-US" dirty="0"/>
              <a:t>For each architectural version there are several implementations</a:t>
            </a:r>
          </a:p>
        </p:txBody>
      </p:sp>
      <p:pic>
        <p:nvPicPr>
          <p:cNvPr id="5" name="Picture 2" descr="ARMv8-M_ (1) .png">
            <a:extLst>
              <a:ext uri="{FF2B5EF4-FFF2-40B4-BE49-F238E27FC236}">
                <a16:creationId xmlns="" xmlns:a16="http://schemas.microsoft.com/office/drawing/2014/main" id="{198DF163-9233-4E5B-A76F-87986E666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808" y="260648"/>
            <a:ext cx="7407592" cy="48965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0F9954DD-D310-45CF-ADFC-0CC5AA1B9C1B}"/>
              </a:ext>
            </a:extLst>
          </p:cNvPr>
          <p:cNvSpPr txBox="1"/>
          <p:nvPr/>
        </p:nvSpPr>
        <p:spPr>
          <a:xfrm>
            <a:off x="4599984" y="5357917"/>
            <a:ext cx="7275974" cy="1015663"/>
          </a:xfrm>
          <a:prstGeom prst="rect">
            <a:avLst/>
          </a:prstGeom>
          <a:noFill/>
        </p:spPr>
        <p:txBody>
          <a:bodyPr wrap="square" rtlCol="0">
            <a:spAutoFit/>
          </a:bodyPr>
          <a:lstStyle/>
          <a:p>
            <a:r>
              <a:rPr lang="en-US" sz="2000" dirty="0">
                <a:solidFill>
                  <a:schemeClr val="tx2">
                    <a:lumMod val="60000"/>
                    <a:lumOff val="40000"/>
                  </a:schemeClr>
                </a:solidFill>
                <a:latin typeface="Calibri" panose="020F0502020204030204" pitchFamily="34" charset="0"/>
                <a:cs typeface="Calibri" panose="020F0502020204030204" pitchFamily="34" charset="0"/>
              </a:rPr>
              <a:t>Cortex-</a:t>
            </a:r>
            <a:r>
              <a:rPr lang="en-US" sz="2000" dirty="0" err="1">
                <a:solidFill>
                  <a:schemeClr val="tx2">
                    <a:lumMod val="60000"/>
                    <a:lumOff val="40000"/>
                  </a:schemeClr>
                </a:solidFill>
                <a:latin typeface="Calibri" panose="020F0502020204030204" pitchFamily="34" charset="0"/>
                <a:cs typeface="Calibri" panose="020F0502020204030204" pitchFamily="34" charset="0"/>
              </a:rPr>
              <a:t>M0</a:t>
            </a:r>
            <a:r>
              <a:rPr lang="en-US" sz="2000" dirty="0">
                <a:solidFill>
                  <a:schemeClr val="tx2">
                    <a:lumMod val="60000"/>
                    <a:lumOff val="40000"/>
                  </a:schemeClr>
                </a:solidFill>
                <a:latin typeface="Calibri" panose="020F0502020204030204" pitchFamily="34" charset="0"/>
                <a:cs typeface="Calibri" panose="020F0502020204030204" pitchFamily="34" charset="0"/>
              </a:rPr>
              <a:t>		Cortex-</a:t>
            </a:r>
            <a:r>
              <a:rPr lang="en-US" sz="2000" dirty="0" err="1">
                <a:solidFill>
                  <a:schemeClr val="tx2">
                    <a:lumMod val="60000"/>
                    <a:lumOff val="40000"/>
                  </a:schemeClr>
                </a:solidFill>
                <a:latin typeface="Calibri" panose="020F0502020204030204" pitchFamily="34" charset="0"/>
                <a:cs typeface="Calibri" panose="020F0502020204030204" pitchFamily="34" charset="0"/>
              </a:rPr>
              <a:t>M3</a:t>
            </a:r>
            <a:r>
              <a:rPr lang="en-US" sz="2000" dirty="0">
                <a:solidFill>
                  <a:schemeClr val="tx2">
                    <a:lumMod val="60000"/>
                    <a:lumOff val="40000"/>
                  </a:schemeClr>
                </a:solidFill>
                <a:latin typeface="Calibri" panose="020F0502020204030204" pitchFamily="34" charset="0"/>
                <a:cs typeface="Calibri" panose="020F0502020204030204" pitchFamily="34" charset="0"/>
              </a:rPr>
              <a:t>		Cortex-</a:t>
            </a:r>
            <a:r>
              <a:rPr lang="en-US" sz="2000" dirty="0" err="1">
                <a:solidFill>
                  <a:schemeClr val="tx2">
                    <a:lumMod val="60000"/>
                    <a:lumOff val="40000"/>
                  </a:schemeClr>
                </a:solidFill>
                <a:latin typeface="Calibri" panose="020F0502020204030204" pitchFamily="34" charset="0"/>
                <a:cs typeface="Calibri" panose="020F0502020204030204" pitchFamily="34" charset="0"/>
              </a:rPr>
              <a:t>M23</a:t>
            </a:r>
            <a:endParaRPr lang="en-US" sz="2000" dirty="0">
              <a:solidFill>
                <a:schemeClr val="tx2">
                  <a:lumMod val="60000"/>
                  <a:lumOff val="40000"/>
                </a:schemeClr>
              </a:solidFill>
              <a:latin typeface="Calibri" panose="020F0502020204030204" pitchFamily="34" charset="0"/>
              <a:cs typeface="Calibri" panose="020F0502020204030204" pitchFamily="34" charset="0"/>
            </a:endParaRPr>
          </a:p>
          <a:p>
            <a:r>
              <a:rPr lang="en-US" sz="2000" dirty="0">
                <a:solidFill>
                  <a:schemeClr val="tx2">
                    <a:lumMod val="60000"/>
                    <a:lumOff val="40000"/>
                  </a:schemeClr>
                </a:solidFill>
                <a:latin typeface="Calibri" panose="020F0502020204030204" pitchFamily="34" charset="0"/>
                <a:cs typeface="Calibri" panose="020F0502020204030204" pitchFamily="34" charset="0"/>
              </a:rPr>
              <a:t>Cortex-</a:t>
            </a:r>
            <a:r>
              <a:rPr lang="en-US" sz="2000" dirty="0" err="1">
                <a:solidFill>
                  <a:schemeClr val="tx2">
                    <a:lumMod val="60000"/>
                    <a:lumOff val="40000"/>
                  </a:schemeClr>
                </a:solidFill>
                <a:latin typeface="Calibri" panose="020F0502020204030204" pitchFamily="34" charset="0"/>
                <a:cs typeface="Calibri" panose="020F0502020204030204" pitchFamily="34" charset="0"/>
              </a:rPr>
              <a:t>M0</a:t>
            </a:r>
            <a:r>
              <a:rPr lang="en-US" sz="2000" dirty="0">
                <a:solidFill>
                  <a:schemeClr val="tx2">
                    <a:lumMod val="60000"/>
                    <a:lumOff val="40000"/>
                  </a:schemeClr>
                </a:solidFill>
                <a:latin typeface="Calibri" panose="020F0502020204030204" pitchFamily="34" charset="0"/>
                <a:cs typeface="Calibri" panose="020F0502020204030204" pitchFamily="34" charset="0"/>
              </a:rPr>
              <a:t>+		Cortex-</a:t>
            </a:r>
            <a:r>
              <a:rPr lang="en-US" sz="2000" dirty="0" err="1">
                <a:solidFill>
                  <a:schemeClr val="tx2">
                    <a:lumMod val="60000"/>
                    <a:lumOff val="40000"/>
                  </a:schemeClr>
                </a:solidFill>
                <a:latin typeface="Calibri" panose="020F0502020204030204" pitchFamily="34" charset="0"/>
                <a:cs typeface="Calibri" panose="020F0502020204030204" pitchFamily="34" charset="0"/>
              </a:rPr>
              <a:t>M4</a:t>
            </a:r>
            <a:r>
              <a:rPr lang="en-US" sz="2000" dirty="0">
                <a:solidFill>
                  <a:schemeClr val="tx2">
                    <a:lumMod val="60000"/>
                    <a:lumOff val="40000"/>
                  </a:schemeClr>
                </a:solidFill>
                <a:latin typeface="Calibri" panose="020F0502020204030204" pitchFamily="34" charset="0"/>
                <a:cs typeface="Calibri" panose="020F0502020204030204" pitchFamily="34" charset="0"/>
              </a:rPr>
              <a:t>		Cortex-</a:t>
            </a:r>
            <a:r>
              <a:rPr lang="en-US" sz="2000" dirty="0" err="1">
                <a:solidFill>
                  <a:schemeClr val="tx2">
                    <a:lumMod val="60000"/>
                    <a:lumOff val="40000"/>
                  </a:schemeClr>
                </a:solidFill>
                <a:latin typeface="Calibri" panose="020F0502020204030204" pitchFamily="34" charset="0"/>
                <a:cs typeface="Calibri" panose="020F0502020204030204" pitchFamily="34" charset="0"/>
              </a:rPr>
              <a:t>M33</a:t>
            </a:r>
            <a:endParaRPr lang="en-US" sz="2000" dirty="0">
              <a:solidFill>
                <a:schemeClr val="tx2">
                  <a:lumMod val="60000"/>
                  <a:lumOff val="40000"/>
                </a:schemeClr>
              </a:solidFill>
              <a:latin typeface="Calibri" panose="020F0502020204030204" pitchFamily="34" charset="0"/>
              <a:cs typeface="Calibri" panose="020F0502020204030204" pitchFamily="34" charset="0"/>
            </a:endParaRPr>
          </a:p>
          <a:p>
            <a:r>
              <a:rPr lang="en-US" sz="2000" dirty="0">
                <a:solidFill>
                  <a:schemeClr val="tx2">
                    <a:lumMod val="60000"/>
                    <a:lumOff val="40000"/>
                  </a:schemeClr>
                </a:solidFill>
                <a:latin typeface="Calibri" panose="020F0502020204030204" pitchFamily="34" charset="0"/>
                <a:cs typeface="Calibri" panose="020F0502020204030204" pitchFamily="34" charset="0"/>
              </a:rPr>
              <a:t>			Cortex-</a:t>
            </a:r>
            <a:r>
              <a:rPr lang="en-US" sz="2000" dirty="0" err="1">
                <a:solidFill>
                  <a:schemeClr val="tx2">
                    <a:lumMod val="60000"/>
                    <a:lumOff val="40000"/>
                  </a:schemeClr>
                </a:solidFill>
                <a:latin typeface="Calibri" panose="020F0502020204030204" pitchFamily="34" charset="0"/>
                <a:cs typeface="Calibri" panose="020F0502020204030204" pitchFamily="34" charset="0"/>
              </a:rPr>
              <a:t>M7</a:t>
            </a:r>
            <a:endParaRPr lang="pt-BR" sz="2000" dirty="0">
              <a:solidFill>
                <a:schemeClr val="tx2">
                  <a:lumMod val="60000"/>
                  <a:lumOff val="4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1717573"/>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0308521" cy="443198"/>
          </a:xfrm>
        </p:spPr>
        <p:txBody>
          <a:bodyPr/>
          <a:lstStyle/>
          <a:p>
            <a:r>
              <a:rPr lang="en-US" dirty="0"/>
              <a:t>Lab9</a:t>
            </a:r>
          </a:p>
        </p:txBody>
      </p:sp>
      <p:sp>
        <p:nvSpPr>
          <p:cNvPr id="15" name="Content Placeholder 3">
            <a:extLst>
              <a:ext uri="{FF2B5EF4-FFF2-40B4-BE49-F238E27FC236}">
                <a16:creationId xmlns="" xmlns:a16="http://schemas.microsoft.com/office/drawing/2014/main" id="{8D0C6000-990C-44F4-B3F3-976B383F0D27}"/>
              </a:ext>
            </a:extLst>
          </p:cNvPr>
          <p:cNvSpPr>
            <a:spLocks noGrp="1"/>
          </p:cNvSpPr>
          <p:nvPr>
            <p:ph idx="1"/>
          </p:nvPr>
        </p:nvSpPr>
        <p:spPr>
          <a:xfrm>
            <a:off x="468000" y="1424991"/>
            <a:ext cx="3755792" cy="3011594"/>
          </a:xfrm>
        </p:spPr>
        <p:txBody>
          <a:bodyPr/>
          <a:lstStyle/>
          <a:p>
            <a:pPr>
              <a:lnSpc>
                <a:spcPct val="150000"/>
              </a:lnSpc>
            </a:pPr>
            <a:r>
              <a:rPr lang="en-US" dirty="0"/>
              <a:t>The HTTP server thread configured into the </a:t>
            </a:r>
            <a:r>
              <a:rPr lang="en-US" dirty="0" err="1"/>
              <a:t>WiFI</a:t>
            </a:r>
            <a:r>
              <a:rPr lang="en-US" dirty="0"/>
              <a:t> Application Project </a:t>
            </a:r>
            <a:r>
              <a:rPr lang="en-US" i="1" dirty="0"/>
              <a:t>(</a:t>
            </a:r>
            <a:r>
              <a:rPr lang="en-US" i="1" dirty="0" err="1"/>
              <a:t>http_server_thread_entry.c</a:t>
            </a:r>
            <a:r>
              <a:rPr lang="en-US" i="1" dirty="0"/>
              <a:t>) </a:t>
            </a:r>
            <a:r>
              <a:rPr lang="en-US" dirty="0"/>
              <a:t>sends the contents defined in </a:t>
            </a:r>
            <a:r>
              <a:rPr lang="en-US" i="1" dirty="0" err="1"/>
              <a:t>http_server.c</a:t>
            </a:r>
            <a:r>
              <a:rPr lang="en-US" i="1" dirty="0"/>
              <a:t> </a:t>
            </a:r>
            <a:r>
              <a:rPr lang="en-US" dirty="0"/>
              <a:t>as an HTML page to the web browser. </a:t>
            </a:r>
          </a:p>
          <a:p>
            <a:pPr>
              <a:lnSpc>
                <a:spcPct val="150000"/>
              </a:lnSpc>
            </a:pPr>
            <a:r>
              <a:rPr lang="en-US" dirty="0"/>
              <a:t>Try editing the HTML contents in </a:t>
            </a:r>
            <a:r>
              <a:rPr lang="en-US" i="1" dirty="0" err="1"/>
              <a:t>http_server.c</a:t>
            </a:r>
            <a:r>
              <a:rPr lang="en-US" dirty="0"/>
              <a:t>, rebuilding and running the project, and check the results.</a:t>
            </a:r>
          </a:p>
        </p:txBody>
      </p:sp>
      <p:sp>
        <p:nvSpPr>
          <p:cNvPr id="18" name="TextBox 6">
            <a:extLst>
              <a:ext uri="{FF2B5EF4-FFF2-40B4-BE49-F238E27FC236}">
                <a16:creationId xmlns="" xmlns:a16="http://schemas.microsoft.com/office/drawing/2014/main" id="{BD177F0F-EE69-43CF-B5C8-9967F610707B}"/>
              </a:ext>
            </a:extLst>
          </p:cNvPr>
          <p:cNvSpPr txBox="1"/>
          <p:nvPr/>
        </p:nvSpPr>
        <p:spPr>
          <a:xfrm>
            <a:off x="9742342" y="5958979"/>
            <a:ext cx="1458797" cy="307777"/>
          </a:xfrm>
          <a:prstGeom prst="rect">
            <a:avLst/>
          </a:prstGeom>
          <a:noFill/>
        </p:spPr>
        <p:txBody>
          <a:bodyPr wrap="none" rtlCol="0">
            <a:spAutoFit/>
          </a:bodyPr>
          <a:lstStyle/>
          <a:p>
            <a:r>
              <a:rPr lang="en-US" sz="1400" dirty="0"/>
              <a:t>Source: </a:t>
            </a:r>
            <a:r>
              <a:rPr lang="pt-BR" sz="1400" dirty="0" err="1"/>
              <a:t>Authors</a:t>
            </a:r>
            <a:endParaRPr lang="pt-BR" sz="1400" dirty="0">
              <a:solidFill>
                <a:srgbClr val="FF0000"/>
              </a:solidFill>
            </a:endParaRPr>
          </a:p>
        </p:txBody>
      </p:sp>
      <p:pic>
        <p:nvPicPr>
          <p:cNvPr id="8" name="Picture 3">
            <a:extLst>
              <a:ext uri="{FF2B5EF4-FFF2-40B4-BE49-F238E27FC236}">
                <a16:creationId xmlns="" xmlns:a16="http://schemas.microsoft.com/office/drawing/2014/main" id="{6C289B0A-7300-47A6-892C-379CF7660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009144"/>
            <a:ext cx="5981700" cy="495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tângulo 10">
            <a:extLst>
              <a:ext uri="{FF2B5EF4-FFF2-40B4-BE49-F238E27FC236}">
                <a16:creationId xmlns="" xmlns:a16="http://schemas.microsoft.com/office/drawing/2014/main" id="{23029E38-CF7D-4D29-9DDA-CF19D90302AA}"/>
              </a:ext>
            </a:extLst>
          </p:cNvPr>
          <p:cNvSpPr/>
          <p:nvPr/>
        </p:nvSpPr>
        <p:spPr>
          <a:xfrm>
            <a:off x="6705600" y="2971800"/>
            <a:ext cx="3829050" cy="2904364"/>
          </a:xfrm>
          <a:prstGeom prst="rect">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Seta para a direita 9">
            <a:extLst>
              <a:ext uri="{FF2B5EF4-FFF2-40B4-BE49-F238E27FC236}">
                <a16:creationId xmlns="" xmlns:a16="http://schemas.microsoft.com/office/drawing/2014/main" id="{24DBB749-5716-4C60-9087-AE7C24820547}"/>
              </a:ext>
            </a:extLst>
          </p:cNvPr>
          <p:cNvSpPr/>
          <p:nvPr/>
        </p:nvSpPr>
        <p:spPr>
          <a:xfrm rot="10335520">
            <a:off x="10637011" y="4374448"/>
            <a:ext cx="489204" cy="26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975236358"/>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 xmlns:a16="http://schemas.microsoft.com/office/drawing/2014/main" id="{B3D737A5-6BDA-4496-BFA2-48EC8B9E9EBA}"/>
              </a:ext>
            </a:extLst>
          </p:cNvPr>
          <p:cNvSpPr>
            <a:spLocks noGrp="1"/>
          </p:cNvSpPr>
          <p:nvPr>
            <p:ph type="body" sz="quarter" idx="13"/>
          </p:nvPr>
        </p:nvSpPr>
        <p:spPr>
          <a:xfrm>
            <a:off x="1080000" y="1412776"/>
            <a:ext cx="5280000" cy="300339"/>
          </a:xfrm>
        </p:spPr>
        <p:txBody>
          <a:bodyPr/>
          <a:lstStyle/>
          <a:p>
            <a:r>
              <a:rPr lang="en-US" altLang="ja-JP" dirty="0"/>
              <a:t>Renesas.com</a:t>
            </a:r>
            <a:endParaRPr lang="ja-JP" altLang="en-US" dirty="0"/>
          </a:p>
        </p:txBody>
      </p:sp>
    </p:spTree>
    <p:extLst>
      <p:ext uri="{BB962C8B-B14F-4D97-AF65-F5344CB8AC3E}">
        <p14:creationId xmlns:p14="http://schemas.microsoft.com/office/powerpoint/2010/main" val="33728543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61CF75C-AF2F-4C39-866C-2574F6301821}"/>
              </a:ext>
            </a:extLst>
          </p:cNvPr>
          <p:cNvPicPr>
            <a:picLocks noChangeAspect="1"/>
          </p:cNvPicPr>
          <p:nvPr/>
        </p:nvPicPr>
        <p:blipFill>
          <a:blip r:embed="rId3"/>
          <a:stretch>
            <a:fillRect/>
          </a:stretch>
        </p:blipFill>
        <p:spPr>
          <a:xfrm>
            <a:off x="407368" y="383771"/>
            <a:ext cx="9719530" cy="5796345"/>
          </a:xfrm>
          <a:prstGeom prst="rect">
            <a:avLst/>
          </a:prstGeom>
        </p:spPr>
      </p:pic>
      <p:sp>
        <p:nvSpPr>
          <p:cNvPr id="5" name="TextBox 4">
            <a:extLst>
              <a:ext uri="{FF2B5EF4-FFF2-40B4-BE49-F238E27FC236}">
                <a16:creationId xmlns="" xmlns:a16="http://schemas.microsoft.com/office/drawing/2014/main" id="{70304BC6-B515-4B37-BCF0-1E3329865B32}"/>
              </a:ext>
            </a:extLst>
          </p:cNvPr>
          <p:cNvSpPr txBox="1"/>
          <p:nvPr/>
        </p:nvSpPr>
        <p:spPr>
          <a:xfrm>
            <a:off x="10157776" y="5226009"/>
            <a:ext cx="1467927" cy="954107"/>
          </a:xfrm>
          <a:prstGeom prst="rect">
            <a:avLst/>
          </a:prstGeom>
          <a:noFill/>
        </p:spPr>
        <p:txBody>
          <a:bodyPr wrap="square" rtlCol="0">
            <a:spAutoFit/>
          </a:bodyPr>
          <a:lstStyle/>
          <a:p>
            <a:r>
              <a:rPr lang="en-US" sz="1400" dirty="0"/>
              <a:t>source: ARM</a:t>
            </a:r>
          </a:p>
          <a:p>
            <a:r>
              <a:rPr lang="en-US" sz="1400" dirty="0"/>
              <a:t>T</a:t>
            </a:r>
            <a:r>
              <a:rPr lang="pt-BR" sz="1400" dirty="0" err="1"/>
              <a:t>he</a:t>
            </a:r>
            <a:r>
              <a:rPr lang="pt-BR" sz="1400" dirty="0"/>
              <a:t> Future </a:t>
            </a:r>
            <a:r>
              <a:rPr lang="pt-BR" sz="1400" dirty="0" err="1"/>
              <a:t>is</a:t>
            </a:r>
            <a:r>
              <a:rPr lang="pt-BR" sz="1400" dirty="0"/>
              <a:t> in </a:t>
            </a:r>
            <a:r>
              <a:rPr lang="pt-BR" sz="1400" dirty="0" err="1"/>
              <a:t>Your</a:t>
            </a:r>
            <a:r>
              <a:rPr lang="pt-BR" sz="1400" dirty="0"/>
              <a:t> </a:t>
            </a:r>
            <a:r>
              <a:rPr lang="pt-BR" sz="1400" dirty="0" err="1"/>
              <a:t>Hands</a:t>
            </a:r>
            <a:r>
              <a:rPr lang="pt-BR" sz="1400" dirty="0"/>
              <a:t> - Peter </a:t>
            </a:r>
            <a:r>
              <a:rPr lang="pt-BR" sz="1400" dirty="0" err="1"/>
              <a:t>Middleton</a:t>
            </a:r>
            <a:endParaRPr lang="pt-BR" sz="1400" dirty="0"/>
          </a:p>
        </p:txBody>
      </p:sp>
    </p:spTree>
    <p:extLst>
      <p:ext uri="{BB962C8B-B14F-4D97-AF65-F5344CB8AC3E}">
        <p14:creationId xmlns:p14="http://schemas.microsoft.com/office/powerpoint/2010/main" val="21045521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4AA9DB-5E89-47B0-842C-A38ACF2A8840}"/>
              </a:ext>
            </a:extLst>
          </p:cNvPr>
          <p:cNvSpPr>
            <a:spLocks noGrp="1"/>
          </p:cNvSpPr>
          <p:nvPr>
            <p:ph type="title"/>
          </p:nvPr>
        </p:nvSpPr>
        <p:spPr/>
        <p:txBody>
          <a:bodyPr/>
          <a:lstStyle/>
          <a:p>
            <a:r>
              <a:rPr lang="en-US" dirty="0"/>
              <a:t>ARM Processor family</a:t>
            </a:r>
          </a:p>
        </p:txBody>
      </p:sp>
      <p:pic>
        <p:nvPicPr>
          <p:cNvPr id="4" name="Picture 3">
            <a:extLst>
              <a:ext uri="{FF2B5EF4-FFF2-40B4-BE49-F238E27FC236}">
                <a16:creationId xmlns="" xmlns:a16="http://schemas.microsoft.com/office/drawing/2014/main" id="{CE97577E-1CBA-4CAD-B804-81B1EE880463}"/>
              </a:ext>
            </a:extLst>
          </p:cNvPr>
          <p:cNvPicPr>
            <a:picLocks noChangeAspect="1"/>
          </p:cNvPicPr>
          <p:nvPr/>
        </p:nvPicPr>
        <p:blipFill>
          <a:blip r:embed="rId3"/>
          <a:stretch>
            <a:fillRect/>
          </a:stretch>
        </p:blipFill>
        <p:spPr>
          <a:xfrm>
            <a:off x="551384" y="1220836"/>
            <a:ext cx="8067793" cy="5021163"/>
          </a:xfrm>
          <a:prstGeom prst="rect">
            <a:avLst/>
          </a:prstGeom>
        </p:spPr>
      </p:pic>
      <p:sp>
        <p:nvSpPr>
          <p:cNvPr id="5" name="TextBox 4">
            <a:extLst>
              <a:ext uri="{FF2B5EF4-FFF2-40B4-BE49-F238E27FC236}">
                <a16:creationId xmlns="" xmlns:a16="http://schemas.microsoft.com/office/drawing/2014/main" id="{63029452-0263-4EB6-80AF-BB904320230F}"/>
              </a:ext>
            </a:extLst>
          </p:cNvPr>
          <p:cNvSpPr txBox="1"/>
          <p:nvPr/>
        </p:nvSpPr>
        <p:spPr>
          <a:xfrm>
            <a:off x="9912424" y="5359047"/>
            <a:ext cx="2016224" cy="738664"/>
          </a:xfrm>
          <a:prstGeom prst="rect">
            <a:avLst/>
          </a:prstGeom>
          <a:noFill/>
        </p:spPr>
        <p:txBody>
          <a:bodyPr wrap="square" rtlCol="0">
            <a:spAutoFit/>
          </a:bodyPr>
          <a:lstStyle/>
          <a:p>
            <a:r>
              <a:rPr lang="en-US" sz="1400" dirty="0"/>
              <a:t>source: ARM</a:t>
            </a:r>
          </a:p>
          <a:p>
            <a:r>
              <a:rPr lang="en-US" sz="1400" dirty="0"/>
              <a:t>ARM Cortex-M for Beginners </a:t>
            </a:r>
            <a:r>
              <a:rPr lang="pt-BR" sz="1400" dirty="0"/>
              <a:t>- </a:t>
            </a:r>
            <a:r>
              <a:rPr lang="pt-BR" sz="1400" dirty="0" err="1"/>
              <a:t>Yiu</a:t>
            </a:r>
            <a:endParaRPr lang="pt-BR" sz="1400" dirty="0"/>
          </a:p>
        </p:txBody>
      </p:sp>
    </p:spTree>
    <p:extLst>
      <p:ext uri="{BB962C8B-B14F-4D97-AF65-F5344CB8AC3E}">
        <p14:creationId xmlns:p14="http://schemas.microsoft.com/office/powerpoint/2010/main" val="225986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a:t>Authors</a:t>
            </a:r>
            <a:endParaRPr kumimoji="1" lang="en-US" dirty="0"/>
          </a:p>
        </p:txBody>
      </p:sp>
      <p:sp>
        <p:nvSpPr>
          <p:cNvPr id="4" name="コンテンツ プレースホルダー 3"/>
          <p:cNvSpPr>
            <a:spLocks noGrp="1"/>
          </p:cNvSpPr>
          <p:nvPr>
            <p:ph idx="1"/>
          </p:nvPr>
        </p:nvSpPr>
        <p:spPr>
          <a:xfrm>
            <a:off x="468000" y="1424991"/>
            <a:ext cx="11244574" cy="2744854"/>
          </a:xfrm>
        </p:spPr>
        <p:txBody>
          <a:bodyPr/>
          <a:lstStyle/>
          <a:p>
            <a:pPr lvl="1">
              <a:lnSpc>
                <a:spcPct val="150000"/>
              </a:lnSpc>
            </a:pPr>
            <a:r>
              <a:rPr lang="en-US" dirty="0"/>
              <a:t>The authors: Douglas </a:t>
            </a:r>
            <a:r>
              <a:rPr lang="en-US" dirty="0" err="1"/>
              <a:t>Renaux</a:t>
            </a:r>
            <a:r>
              <a:rPr lang="en-US" dirty="0"/>
              <a:t> and Robson </a:t>
            </a:r>
            <a:r>
              <a:rPr lang="en-US" dirty="0" err="1"/>
              <a:t>Linhares</a:t>
            </a:r>
            <a:r>
              <a:rPr lang="en-US" dirty="0"/>
              <a:t> are faculty at UTFPR in the subjects of Embedded Real-Time Systems and Computer Architecture and Organization. </a:t>
            </a:r>
            <a:br>
              <a:rPr lang="en-US" dirty="0"/>
            </a:br>
            <a:r>
              <a:rPr lang="en-US" dirty="0"/>
              <a:t>UTFPR is the Brazilian Federal University of Technology.</a:t>
            </a:r>
          </a:p>
          <a:p>
            <a:pPr lvl="1">
              <a:lnSpc>
                <a:spcPct val="150000"/>
              </a:lnSpc>
            </a:pPr>
            <a:r>
              <a:rPr lang="en-US" dirty="0" err="1"/>
              <a:t>eSysTech</a:t>
            </a:r>
            <a:r>
              <a:rPr lang="en-US" dirty="0"/>
              <a:t> – Embedded Systems Technologies is a company providing engineering and training services in the area of Embedded Systems. It is a spin-off of the Laboratory of Innovation and Technology in Embedded Systems of UTFPR.</a:t>
            </a:r>
          </a:p>
          <a:p>
            <a:pPr lvl="1">
              <a:lnSpc>
                <a:spcPct val="150000"/>
              </a:lnSpc>
            </a:pPr>
            <a:r>
              <a:rPr lang="en-US" dirty="0"/>
              <a:t>Renesas is a major player in the semiconductor market. They have been providing significant support for educational material such as this one. Renesas has worldwide non-exclusive distribution rights for this material.</a:t>
            </a:r>
          </a:p>
        </p:txBody>
      </p:sp>
    </p:spTree>
    <p:extLst>
      <p:ext uri="{BB962C8B-B14F-4D97-AF65-F5344CB8AC3E}">
        <p14:creationId xmlns:p14="http://schemas.microsoft.com/office/powerpoint/2010/main" val="15725958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4AA9DB-5E89-47B0-842C-A38ACF2A8840}"/>
              </a:ext>
            </a:extLst>
          </p:cNvPr>
          <p:cNvSpPr>
            <a:spLocks noGrp="1"/>
          </p:cNvSpPr>
          <p:nvPr>
            <p:ph type="title"/>
          </p:nvPr>
        </p:nvSpPr>
        <p:spPr>
          <a:xfrm>
            <a:off x="467999" y="609538"/>
            <a:ext cx="11244575" cy="443198"/>
          </a:xfrm>
        </p:spPr>
        <p:txBody>
          <a:bodyPr/>
          <a:lstStyle/>
          <a:p>
            <a:r>
              <a:rPr lang="en-US" dirty="0"/>
              <a:t>The cortex-m family</a:t>
            </a:r>
          </a:p>
        </p:txBody>
      </p:sp>
      <p:sp>
        <p:nvSpPr>
          <p:cNvPr id="11" name="TextBox 10">
            <a:extLst>
              <a:ext uri="{FF2B5EF4-FFF2-40B4-BE49-F238E27FC236}">
                <a16:creationId xmlns="" xmlns:a16="http://schemas.microsoft.com/office/drawing/2014/main" id="{68F50E13-5E81-4CDA-A214-4727DAE0C437}"/>
              </a:ext>
            </a:extLst>
          </p:cNvPr>
          <p:cNvSpPr txBox="1"/>
          <p:nvPr/>
        </p:nvSpPr>
        <p:spPr>
          <a:xfrm>
            <a:off x="9294648" y="5872884"/>
            <a:ext cx="2879187" cy="307777"/>
          </a:xfrm>
          <a:prstGeom prst="rect">
            <a:avLst/>
          </a:prstGeom>
          <a:noFill/>
        </p:spPr>
        <p:txBody>
          <a:bodyPr wrap="square" rtlCol="0">
            <a:spAutoFit/>
          </a:bodyPr>
          <a:lstStyle/>
          <a:p>
            <a:r>
              <a:rPr lang="en-US" sz="1400" dirty="0"/>
              <a:t>source: </a:t>
            </a:r>
            <a:r>
              <a:rPr lang="en-US" sz="1400" dirty="0" err="1"/>
              <a:t>community.arm.com</a:t>
            </a:r>
            <a:endParaRPr lang="pt-BR" sz="1400" dirty="0"/>
          </a:p>
        </p:txBody>
      </p:sp>
      <p:pic>
        <p:nvPicPr>
          <p:cNvPr id="7" name="Picture 6">
            <a:extLst>
              <a:ext uri="{FF2B5EF4-FFF2-40B4-BE49-F238E27FC236}">
                <a16:creationId xmlns="" xmlns:a16="http://schemas.microsoft.com/office/drawing/2014/main" id="{2AE319A2-6008-4037-9818-3A748D4EAF32}"/>
              </a:ext>
            </a:extLst>
          </p:cNvPr>
          <p:cNvPicPr>
            <a:picLocks noChangeAspect="1"/>
          </p:cNvPicPr>
          <p:nvPr/>
        </p:nvPicPr>
        <p:blipFill>
          <a:blip r:embed="rId3"/>
          <a:stretch>
            <a:fillRect/>
          </a:stretch>
        </p:blipFill>
        <p:spPr>
          <a:xfrm>
            <a:off x="1415480" y="1222958"/>
            <a:ext cx="9125286" cy="4629462"/>
          </a:xfrm>
          <a:prstGeom prst="rect">
            <a:avLst/>
          </a:prstGeom>
        </p:spPr>
      </p:pic>
    </p:spTree>
    <p:extLst>
      <p:ext uri="{BB962C8B-B14F-4D97-AF65-F5344CB8AC3E}">
        <p14:creationId xmlns:p14="http://schemas.microsoft.com/office/powerpoint/2010/main" val="24295239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4AA9DB-5E89-47B0-842C-A38ACF2A8840}"/>
              </a:ext>
            </a:extLst>
          </p:cNvPr>
          <p:cNvSpPr>
            <a:spLocks noGrp="1"/>
          </p:cNvSpPr>
          <p:nvPr>
            <p:ph type="title"/>
          </p:nvPr>
        </p:nvSpPr>
        <p:spPr>
          <a:xfrm>
            <a:off x="467999" y="609538"/>
            <a:ext cx="11244575" cy="443198"/>
          </a:xfrm>
        </p:spPr>
        <p:txBody>
          <a:bodyPr/>
          <a:lstStyle/>
          <a:p>
            <a:r>
              <a:rPr lang="en-US" dirty="0"/>
              <a:t>The cortex-m family</a:t>
            </a:r>
          </a:p>
        </p:txBody>
      </p:sp>
      <p:sp>
        <p:nvSpPr>
          <p:cNvPr id="5" name="TextBox 4">
            <a:extLst>
              <a:ext uri="{FF2B5EF4-FFF2-40B4-BE49-F238E27FC236}">
                <a16:creationId xmlns="" xmlns:a16="http://schemas.microsoft.com/office/drawing/2014/main" id="{BA027A6C-5888-4001-858E-9DD8A9FCFA9A}"/>
              </a:ext>
            </a:extLst>
          </p:cNvPr>
          <p:cNvSpPr txBox="1"/>
          <p:nvPr/>
        </p:nvSpPr>
        <p:spPr>
          <a:xfrm>
            <a:off x="9294648" y="5872884"/>
            <a:ext cx="2879187" cy="307777"/>
          </a:xfrm>
          <a:prstGeom prst="rect">
            <a:avLst/>
          </a:prstGeom>
          <a:noFill/>
        </p:spPr>
        <p:txBody>
          <a:bodyPr wrap="square" rtlCol="0">
            <a:spAutoFit/>
          </a:bodyPr>
          <a:lstStyle/>
          <a:p>
            <a:r>
              <a:rPr lang="en-US" sz="1400" dirty="0"/>
              <a:t>source: </a:t>
            </a:r>
            <a:r>
              <a:rPr lang="en-US" sz="1400" dirty="0" err="1"/>
              <a:t>community.arm.com</a:t>
            </a:r>
            <a:endParaRPr lang="pt-BR" sz="1400" dirty="0"/>
          </a:p>
        </p:txBody>
      </p:sp>
      <p:pic>
        <p:nvPicPr>
          <p:cNvPr id="6" name="Picture 5">
            <a:extLst>
              <a:ext uri="{FF2B5EF4-FFF2-40B4-BE49-F238E27FC236}">
                <a16:creationId xmlns="" xmlns:a16="http://schemas.microsoft.com/office/drawing/2014/main" id="{541C5A4C-1A08-421C-B820-45A074B2BF20}"/>
              </a:ext>
            </a:extLst>
          </p:cNvPr>
          <p:cNvPicPr>
            <a:picLocks noChangeAspect="1"/>
          </p:cNvPicPr>
          <p:nvPr/>
        </p:nvPicPr>
        <p:blipFill>
          <a:blip r:embed="rId3"/>
          <a:stretch>
            <a:fillRect/>
          </a:stretch>
        </p:blipFill>
        <p:spPr>
          <a:xfrm>
            <a:off x="4243586" y="1394377"/>
            <a:ext cx="7468290" cy="4207813"/>
          </a:xfrm>
          <a:prstGeom prst="rect">
            <a:avLst/>
          </a:prstGeom>
        </p:spPr>
      </p:pic>
      <p:sp>
        <p:nvSpPr>
          <p:cNvPr id="8" name="コンテンツ プレースホルダー 3">
            <a:extLst>
              <a:ext uri="{FF2B5EF4-FFF2-40B4-BE49-F238E27FC236}">
                <a16:creationId xmlns="" xmlns:a16="http://schemas.microsoft.com/office/drawing/2014/main" id="{001641DD-F518-4221-9518-0805E8EAD984}"/>
              </a:ext>
            </a:extLst>
          </p:cNvPr>
          <p:cNvSpPr>
            <a:spLocks noGrp="1"/>
          </p:cNvSpPr>
          <p:nvPr>
            <p:ph idx="1"/>
          </p:nvPr>
        </p:nvSpPr>
        <p:spPr>
          <a:xfrm>
            <a:off x="468000" y="1424991"/>
            <a:ext cx="3395752" cy="1062342"/>
          </a:xfrm>
        </p:spPr>
        <p:txBody>
          <a:bodyPr/>
          <a:lstStyle/>
          <a:p>
            <a:pPr>
              <a:lnSpc>
                <a:spcPct val="150000"/>
              </a:lnSpc>
              <a:spcAft>
                <a:spcPts val="400"/>
              </a:spcAft>
            </a:pPr>
            <a:r>
              <a:rPr lang="en-US" dirty="0"/>
              <a:t>In 2016, the Cortex-M33 and Cortex-M23 were added to the Cortex-M family.</a:t>
            </a:r>
          </a:p>
        </p:txBody>
      </p:sp>
    </p:spTree>
    <p:extLst>
      <p:ext uri="{BB962C8B-B14F-4D97-AF65-F5344CB8AC3E}">
        <p14:creationId xmlns:p14="http://schemas.microsoft.com/office/powerpoint/2010/main" val="2398519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3.2 – cortex-M features</a:t>
            </a:r>
            <a:endParaRPr kumimoji="1" lang="en-US" dirty="0"/>
          </a:p>
        </p:txBody>
      </p:sp>
      <p:sp>
        <p:nvSpPr>
          <p:cNvPr id="4" name="コンテンツ プレースホルダー 3"/>
          <p:cNvSpPr>
            <a:spLocks noGrp="1"/>
          </p:cNvSpPr>
          <p:nvPr>
            <p:ph idx="1"/>
          </p:nvPr>
        </p:nvSpPr>
        <p:spPr>
          <a:xfrm>
            <a:off x="468000" y="1424991"/>
            <a:ext cx="11028600" cy="4109330"/>
          </a:xfrm>
        </p:spPr>
        <p:txBody>
          <a:bodyPr/>
          <a:lstStyle/>
          <a:p>
            <a:pPr>
              <a:lnSpc>
                <a:spcPct val="150000"/>
              </a:lnSpc>
              <a:spcAft>
                <a:spcPts val="400"/>
              </a:spcAft>
            </a:pPr>
            <a:r>
              <a:rPr lang="en-US" dirty="0"/>
              <a:t>Among the distinguishing features of the Cortex-M architecture are:</a:t>
            </a:r>
          </a:p>
          <a:p>
            <a:pPr lvl="1">
              <a:lnSpc>
                <a:spcPct val="150000"/>
              </a:lnSpc>
              <a:spcAft>
                <a:spcPts val="400"/>
              </a:spcAft>
            </a:pPr>
            <a:r>
              <a:rPr lang="en-US" dirty="0"/>
              <a:t>3-stage pipeline (except for Cortex-M7): Fetch, Decode, Execute,</a:t>
            </a:r>
          </a:p>
          <a:p>
            <a:pPr lvl="1">
              <a:lnSpc>
                <a:spcPct val="150000"/>
              </a:lnSpc>
              <a:spcAft>
                <a:spcPts val="400"/>
              </a:spcAft>
            </a:pPr>
            <a:r>
              <a:rPr lang="en-US" dirty="0"/>
              <a:t>Harvard architecture (except for Cortex-M0 and M0+),</a:t>
            </a:r>
          </a:p>
          <a:p>
            <a:pPr lvl="1">
              <a:lnSpc>
                <a:spcPct val="150000"/>
              </a:lnSpc>
              <a:spcAft>
                <a:spcPts val="400"/>
              </a:spcAft>
            </a:pPr>
            <a:r>
              <a:rPr lang="en-US" dirty="0"/>
              <a:t>Designed for power efficiency (includes an ultra low-power deep sleep),</a:t>
            </a:r>
          </a:p>
          <a:p>
            <a:pPr lvl="1">
              <a:lnSpc>
                <a:spcPct val="150000"/>
              </a:lnSpc>
              <a:spcAft>
                <a:spcPts val="400"/>
              </a:spcAft>
            </a:pPr>
            <a:r>
              <a:rPr lang="en-US" dirty="0"/>
              <a:t>Thumb-2 instruction set, combining ARM performance and Thumb code density,</a:t>
            </a:r>
          </a:p>
          <a:p>
            <a:pPr lvl="1">
              <a:lnSpc>
                <a:spcPct val="150000"/>
              </a:lnSpc>
              <a:spcAft>
                <a:spcPts val="400"/>
              </a:spcAft>
            </a:pPr>
            <a:r>
              <a:rPr lang="en-US" dirty="0"/>
              <a:t>Interrupt Controller (NVIC) is defined in the architecture; low latency vectored interrupt servicing,</a:t>
            </a:r>
          </a:p>
          <a:p>
            <a:pPr lvl="1">
              <a:lnSpc>
                <a:spcPct val="150000"/>
              </a:lnSpc>
              <a:spcAft>
                <a:spcPts val="400"/>
              </a:spcAft>
            </a:pPr>
            <a:r>
              <a:rPr lang="en-US" dirty="0"/>
              <a:t>Interrupt servicing with tail-chaining and late arrival functionalities,</a:t>
            </a:r>
          </a:p>
          <a:p>
            <a:pPr lvl="1">
              <a:lnSpc>
                <a:spcPct val="150000"/>
              </a:lnSpc>
              <a:spcAft>
                <a:spcPts val="400"/>
              </a:spcAft>
            </a:pPr>
            <a:r>
              <a:rPr lang="en-US" dirty="0"/>
              <a:t>Bit-banding to provide faster bit operations in memory and memory mapped I/O,</a:t>
            </a:r>
          </a:p>
          <a:p>
            <a:pPr lvl="1">
              <a:lnSpc>
                <a:spcPct val="150000"/>
              </a:lnSpc>
              <a:spcAft>
                <a:spcPts val="400"/>
              </a:spcAft>
            </a:pPr>
            <a:r>
              <a:rPr lang="en-US" dirty="0"/>
              <a:t>MPU = Memory Protection Unit,</a:t>
            </a:r>
          </a:p>
          <a:p>
            <a:pPr lvl="1">
              <a:lnSpc>
                <a:spcPct val="150000"/>
              </a:lnSpc>
              <a:spcAft>
                <a:spcPts val="400"/>
              </a:spcAft>
            </a:pPr>
            <a:r>
              <a:rPr lang="en-US" dirty="0"/>
              <a:t>Most instructions can be conditional. </a:t>
            </a:r>
          </a:p>
        </p:txBody>
      </p:sp>
    </p:spTree>
    <p:extLst>
      <p:ext uri="{BB962C8B-B14F-4D97-AF65-F5344CB8AC3E}">
        <p14:creationId xmlns:p14="http://schemas.microsoft.com/office/powerpoint/2010/main" val="36220654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3.2 – cortex-M features</a:t>
            </a:r>
            <a:endParaRPr kumimoji="1" lang="en-US" dirty="0"/>
          </a:p>
        </p:txBody>
      </p:sp>
      <p:sp>
        <p:nvSpPr>
          <p:cNvPr id="4" name="コンテンツ プレースホルダー 3"/>
          <p:cNvSpPr>
            <a:spLocks noGrp="1"/>
          </p:cNvSpPr>
          <p:nvPr>
            <p:ph idx="1"/>
          </p:nvPr>
        </p:nvSpPr>
        <p:spPr>
          <a:xfrm>
            <a:off x="468000" y="1424991"/>
            <a:ext cx="7140168" cy="2375522"/>
          </a:xfrm>
        </p:spPr>
        <p:txBody>
          <a:bodyPr/>
          <a:lstStyle/>
          <a:p>
            <a:pPr lvl="1">
              <a:lnSpc>
                <a:spcPct val="150000"/>
              </a:lnSpc>
              <a:spcAft>
                <a:spcPts val="400"/>
              </a:spcAft>
            </a:pPr>
            <a:r>
              <a:rPr lang="en-US" dirty="0"/>
              <a:t>The ARM7TDMI had two instructions sets:</a:t>
            </a:r>
          </a:p>
          <a:p>
            <a:pPr lvl="1">
              <a:lnSpc>
                <a:spcPct val="150000"/>
              </a:lnSpc>
              <a:spcAft>
                <a:spcPts val="400"/>
              </a:spcAft>
            </a:pPr>
            <a:r>
              <a:rPr lang="en-US" dirty="0"/>
              <a:t>ARM - with 32-bit instructions, higher performance and lower code density,</a:t>
            </a:r>
          </a:p>
          <a:p>
            <a:pPr lvl="1">
              <a:lnSpc>
                <a:spcPct val="150000"/>
              </a:lnSpc>
              <a:spcAft>
                <a:spcPts val="400"/>
              </a:spcAft>
            </a:pPr>
            <a:r>
              <a:rPr lang="en-US" dirty="0"/>
              <a:t>Thumb - with 16-bit instructions, lower performance and higher code density.</a:t>
            </a:r>
          </a:p>
          <a:p>
            <a:pPr lvl="1">
              <a:lnSpc>
                <a:spcPct val="150000"/>
              </a:lnSpc>
              <a:spcAft>
                <a:spcPts val="400"/>
              </a:spcAft>
            </a:pPr>
            <a:r>
              <a:rPr lang="en-US" dirty="0"/>
              <a:t>Cortex-M has a single instruction set: Thumb-2</a:t>
            </a:r>
          </a:p>
          <a:p>
            <a:pPr lvl="1">
              <a:lnSpc>
                <a:spcPct val="150000"/>
              </a:lnSpc>
              <a:spcAft>
                <a:spcPts val="400"/>
              </a:spcAft>
            </a:pPr>
            <a:r>
              <a:rPr lang="en-US" dirty="0"/>
              <a:t>It mixes 16-bit and 32-bit instructions. Its code density is similar to Thumb and its performance is similar to ARM.</a:t>
            </a:r>
          </a:p>
        </p:txBody>
      </p:sp>
      <p:sp>
        <p:nvSpPr>
          <p:cNvPr id="5" name="TextBox 4">
            <a:extLst>
              <a:ext uri="{FF2B5EF4-FFF2-40B4-BE49-F238E27FC236}">
                <a16:creationId xmlns="" xmlns:a16="http://schemas.microsoft.com/office/drawing/2014/main" id="{CE2E6216-5485-4507-AC6B-DC633A82E851}"/>
              </a:ext>
            </a:extLst>
          </p:cNvPr>
          <p:cNvSpPr txBox="1"/>
          <p:nvPr/>
        </p:nvSpPr>
        <p:spPr>
          <a:xfrm>
            <a:off x="4970737" y="5645475"/>
            <a:ext cx="2941318" cy="523220"/>
          </a:xfrm>
          <a:prstGeom prst="rect">
            <a:avLst/>
          </a:prstGeom>
          <a:noFill/>
        </p:spPr>
        <p:txBody>
          <a:bodyPr wrap="none" rtlCol="0">
            <a:spAutoFit/>
          </a:bodyPr>
          <a:lstStyle/>
          <a:p>
            <a:r>
              <a:rPr lang="en-US" sz="1400" dirty="0"/>
              <a:t>source: ARM</a:t>
            </a:r>
          </a:p>
          <a:p>
            <a:r>
              <a:rPr lang="en-US" sz="1400" dirty="0"/>
              <a:t>T</a:t>
            </a:r>
            <a:r>
              <a:rPr lang="pt-BR" sz="1400" dirty="0" err="1"/>
              <a:t>he</a:t>
            </a:r>
            <a:r>
              <a:rPr lang="pt-BR" sz="1400" dirty="0"/>
              <a:t> </a:t>
            </a:r>
            <a:r>
              <a:rPr lang="pt-BR" sz="1400" dirty="0" err="1"/>
              <a:t>ARM</a:t>
            </a:r>
            <a:r>
              <a:rPr lang="pt-BR" sz="1400" dirty="0"/>
              <a:t> </a:t>
            </a:r>
            <a:r>
              <a:rPr lang="pt-BR" sz="1400" dirty="0" err="1"/>
              <a:t>Architecture</a:t>
            </a:r>
            <a:r>
              <a:rPr lang="pt-BR" sz="1400" dirty="0"/>
              <a:t> - Joe </a:t>
            </a:r>
            <a:r>
              <a:rPr lang="pt-BR" sz="1400" dirty="0" err="1"/>
              <a:t>Bungo</a:t>
            </a:r>
            <a:endParaRPr lang="pt-BR" sz="1400" dirty="0"/>
          </a:p>
        </p:txBody>
      </p:sp>
      <p:pic>
        <p:nvPicPr>
          <p:cNvPr id="6" name="Picture 5">
            <a:extLst>
              <a:ext uri="{FF2B5EF4-FFF2-40B4-BE49-F238E27FC236}">
                <a16:creationId xmlns="" xmlns:a16="http://schemas.microsoft.com/office/drawing/2014/main" id="{AAF322A3-674E-4705-9FD5-633DD533C7FF}"/>
              </a:ext>
            </a:extLst>
          </p:cNvPr>
          <p:cNvPicPr>
            <a:picLocks noChangeAspect="1"/>
          </p:cNvPicPr>
          <p:nvPr/>
        </p:nvPicPr>
        <p:blipFill>
          <a:blip r:embed="rId3"/>
          <a:stretch>
            <a:fillRect/>
          </a:stretch>
        </p:blipFill>
        <p:spPr>
          <a:xfrm>
            <a:off x="8040216" y="296652"/>
            <a:ext cx="3570678" cy="5923696"/>
          </a:xfrm>
          <a:prstGeom prst="rect">
            <a:avLst/>
          </a:prstGeom>
        </p:spPr>
      </p:pic>
    </p:spTree>
    <p:extLst>
      <p:ext uri="{BB962C8B-B14F-4D97-AF65-F5344CB8AC3E}">
        <p14:creationId xmlns:p14="http://schemas.microsoft.com/office/powerpoint/2010/main" val="17393156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3.2 – cortex-M features</a:t>
            </a:r>
            <a:endParaRPr kumimoji="1" lang="en-US" dirty="0"/>
          </a:p>
        </p:txBody>
      </p:sp>
      <p:pic>
        <p:nvPicPr>
          <p:cNvPr id="8" name="Picture 7">
            <a:extLst>
              <a:ext uri="{FF2B5EF4-FFF2-40B4-BE49-F238E27FC236}">
                <a16:creationId xmlns="" xmlns:a16="http://schemas.microsoft.com/office/drawing/2014/main" id="{08F30FA7-DF01-45E2-9B58-4A84DA64DB07}"/>
              </a:ext>
            </a:extLst>
          </p:cNvPr>
          <p:cNvPicPr>
            <a:picLocks noChangeAspect="1"/>
          </p:cNvPicPr>
          <p:nvPr/>
        </p:nvPicPr>
        <p:blipFill>
          <a:blip r:embed="rId3"/>
          <a:stretch>
            <a:fillRect/>
          </a:stretch>
        </p:blipFill>
        <p:spPr>
          <a:xfrm>
            <a:off x="467999" y="1916832"/>
            <a:ext cx="11078771" cy="3700053"/>
          </a:xfrm>
          <a:prstGeom prst="rect">
            <a:avLst/>
          </a:prstGeom>
        </p:spPr>
      </p:pic>
      <p:sp>
        <p:nvSpPr>
          <p:cNvPr id="9" name="TextBox 8">
            <a:extLst>
              <a:ext uri="{FF2B5EF4-FFF2-40B4-BE49-F238E27FC236}">
                <a16:creationId xmlns="" xmlns:a16="http://schemas.microsoft.com/office/drawing/2014/main" id="{CBBD3212-0A12-4171-BFFB-8A0F0D5E01FF}"/>
              </a:ext>
            </a:extLst>
          </p:cNvPr>
          <p:cNvSpPr txBox="1"/>
          <p:nvPr/>
        </p:nvSpPr>
        <p:spPr>
          <a:xfrm>
            <a:off x="8744400" y="5725242"/>
            <a:ext cx="2802370" cy="523220"/>
          </a:xfrm>
          <a:prstGeom prst="rect">
            <a:avLst/>
          </a:prstGeom>
          <a:noFill/>
        </p:spPr>
        <p:txBody>
          <a:bodyPr wrap="none" rtlCol="0">
            <a:spAutoFit/>
          </a:bodyPr>
          <a:lstStyle/>
          <a:p>
            <a:r>
              <a:rPr lang="en-US" sz="1400" dirty="0"/>
              <a:t>source: ARM</a:t>
            </a:r>
          </a:p>
          <a:p>
            <a:r>
              <a:rPr lang="en-US" sz="1400" dirty="0"/>
              <a:t>A</a:t>
            </a:r>
            <a:r>
              <a:rPr lang="pt-BR" sz="1400" dirty="0"/>
              <a:t>RM </a:t>
            </a:r>
            <a:r>
              <a:rPr lang="pt-BR" sz="1400" dirty="0" err="1"/>
              <a:t>Cortex</a:t>
            </a:r>
            <a:r>
              <a:rPr lang="pt-BR" sz="1400" dirty="0"/>
              <a:t>-M Processor Family</a:t>
            </a:r>
          </a:p>
        </p:txBody>
      </p:sp>
    </p:spTree>
    <p:extLst>
      <p:ext uri="{BB962C8B-B14F-4D97-AF65-F5344CB8AC3E}">
        <p14:creationId xmlns:p14="http://schemas.microsoft.com/office/powerpoint/2010/main" val="17052540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2C49B9D-F69C-426E-91FF-FC5129A7DF18}"/>
              </a:ext>
            </a:extLst>
          </p:cNvPr>
          <p:cNvPicPr>
            <a:picLocks noChangeAspect="1"/>
          </p:cNvPicPr>
          <p:nvPr/>
        </p:nvPicPr>
        <p:blipFill>
          <a:blip r:embed="rId3"/>
          <a:stretch>
            <a:fillRect/>
          </a:stretch>
        </p:blipFill>
        <p:spPr>
          <a:xfrm>
            <a:off x="407368" y="530083"/>
            <a:ext cx="8509051" cy="5797834"/>
          </a:xfrm>
          <a:prstGeom prst="rect">
            <a:avLst/>
          </a:prstGeom>
        </p:spPr>
      </p:pic>
      <p:sp>
        <p:nvSpPr>
          <p:cNvPr id="5" name="TextBox 4">
            <a:extLst>
              <a:ext uri="{FF2B5EF4-FFF2-40B4-BE49-F238E27FC236}">
                <a16:creationId xmlns="" xmlns:a16="http://schemas.microsoft.com/office/drawing/2014/main" id="{3D4C5EBA-35D5-46AE-8F22-80205A9965AC}"/>
              </a:ext>
            </a:extLst>
          </p:cNvPr>
          <p:cNvSpPr txBox="1"/>
          <p:nvPr/>
        </p:nvSpPr>
        <p:spPr>
          <a:xfrm>
            <a:off x="9984432" y="5157192"/>
            <a:ext cx="1800200" cy="954107"/>
          </a:xfrm>
          <a:prstGeom prst="rect">
            <a:avLst/>
          </a:prstGeom>
          <a:noFill/>
        </p:spPr>
        <p:txBody>
          <a:bodyPr wrap="square" rtlCol="0">
            <a:spAutoFit/>
          </a:bodyPr>
          <a:lstStyle/>
          <a:p>
            <a:r>
              <a:rPr lang="en-US" sz="1400" dirty="0"/>
              <a:t>source: ARM</a:t>
            </a:r>
          </a:p>
          <a:p>
            <a:r>
              <a:rPr lang="en-US" sz="1400" dirty="0"/>
              <a:t>T</a:t>
            </a:r>
            <a:r>
              <a:rPr lang="pt-BR" sz="1400" dirty="0" err="1"/>
              <a:t>he</a:t>
            </a:r>
            <a:r>
              <a:rPr lang="pt-BR" sz="1400" dirty="0"/>
              <a:t> </a:t>
            </a:r>
            <a:r>
              <a:rPr lang="pt-BR" sz="1400" dirty="0" err="1"/>
              <a:t>ARM</a:t>
            </a:r>
            <a:r>
              <a:rPr lang="pt-BR" sz="1400" dirty="0"/>
              <a:t> </a:t>
            </a:r>
            <a:r>
              <a:rPr lang="pt-BR" sz="1400" dirty="0" err="1"/>
              <a:t>Architecture</a:t>
            </a:r>
            <a:r>
              <a:rPr lang="pt-BR" sz="1400" dirty="0"/>
              <a:t> - Joe </a:t>
            </a:r>
            <a:r>
              <a:rPr lang="pt-BR" sz="1400" dirty="0" err="1"/>
              <a:t>Bungo</a:t>
            </a:r>
            <a:endParaRPr lang="pt-BR" sz="1400" dirty="0"/>
          </a:p>
        </p:txBody>
      </p:sp>
    </p:spTree>
    <p:extLst>
      <p:ext uri="{BB962C8B-B14F-4D97-AF65-F5344CB8AC3E}">
        <p14:creationId xmlns:p14="http://schemas.microsoft.com/office/powerpoint/2010/main" val="34714712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3.2 – cortex-M features</a:t>
            </a:r>
            <a:endParaRPr kumimoji="1" lang="en-US" dirty="0"/>
          </a:p>
        </p:txBody>
      </p:sp>
      <p:pic>
        <p:nvPicPr>
          <p:cNvPr id="8" name="Picture 7">
            <a:extLst>
              <a:ext uri="{FF2B5EF4-FFF2-40B4-BE49-F238E27FC236}">
                <a16:creationId xmlns="" xmlns:a16="http://schemas.microsoft.com/office/drawing/2014/main" id="{CD96F38D-07D9-40B2-A09A-8960FAA4ACDF}"/>
              </a:ext>
            </a:extLst>
          </p:cNvPr>
          <p:cNvPicPr>
            <a:picLocks noChangeAspect="1"/>
          </p:cNvPicPr>
          <p:nvPr/>
        </p:nvPicPr>
        <p:blipFill>
          <a:blip r:embed="rId3"/>
          <a:stretch>
            <a:fillRect/>
          </a:stretch>
        </p:blipFill>
        <p:spPr>
          <a:xfrm>
            <a:off x="695400" y="1218080"/>
            <a:ext cx="8701958" cy="5030382"/>
          </a:xfrm>
          <a:prstGeom prst="rect">
            <a:avLst/>
          </a:prstGeom>
        </p:spPr>
      </p:pic>
      <p:sp>
        <p:nvSpPr>
          <p:cNvPr id="10" name="TextBox 9">
            <a:extLst>
              <a:ext uri="{FF2B5EF4-FFF2-40B4-BE49-F238E27FC236}">
                <a16:creationId xmlns="" xmlns:a16="http://schemas.microsoft.com/office/drawing/2014/main" id="{FCD5A479-A1DD-4C36-BEC4-81A733F97C7B}"/>
              </a:ext>
            </a:extLst>
          </p:cNvPr>
          <p:cNvSpPr txBox="1"/>
          <p:nvPr/>
        </p:nvSpPr>
        <p:spPr>
          <a:xfrm>
            <a:off x="9984432" y="5157192"/>
            <a:ext cx="1800200" cy="954107"/>
          </a:xfrm>
          <a:prstGeom prst="rect">
            <a:avLst/>
          </a:prstGeom>
          <a:noFill/>
        </p:spPr>
        <p:txBody>
          <a:bodyPr wrap="square" rtlCol="0">
            <a:spAutoFit/>
          </a:bodyPr>
          <a:lstStyle/>
          <a:p>
            <a:r>
              <a:rPr lang="en-US" sz="1400" dirty="0"/>
              <a:t>source: ARM</a:t>
            </a:r>
          </a:p>
          <a:p>
            <a:r>
              <a:rPr lang="en-US" sz="1400" dirty="0"/>
              <a:t>T</a:t>
            </a:r>
            <a:r>
              <a:rPr lang="pt-BR" sz="1400" dirty="0" err="1"/>
              <a:t>he</a:t>
            </a:r>
            <a:r>
              <a:rPr lang="pt-BR" sz="1400" dirty="0"/>
              <a:t> </a:t>
            </a:r>
            <a:r>
              <a:rPr lang="pt-BR" sz="1400" dirty="0" err="1"/>
              <a:t>ARM</a:t>
            </a:r>
            <a:r>
              <a:rPr lang="pt-BR" sz="1400" dirty="0"/>
              <a:t> </a:t>
            </a:r>
            <a:r>
              <a:rPr lang="pt-BR" sz="1400" dirty="0" err="1"/>
              <a:t>Architecture</a:t>
            </a:r>
            <a:r>
              <a:rPr lang="pt-BR" sz="1400" dirty="0"/>
              <a:t> - Joe </a:t>
            </a:r>
            <a:r>
              <a:rPr lang="pt-BR" sz="1400" dirty="0" err="1"/>
              <a:t>Bungo</a:t>
            </a:r>
            <a:endParaRPr lang="pt-BR" sz="1400" dirty="0"/>
          </a:p>
        </p:txBody>
      </p:sp>
    </p:spTree>
    <p:extLst>
      <p:ext uri="{BB962C8B-B14F-4D97-AF65-F5344CB8AC3E}">
        <p14:creationId xmlns:p14="http://schemas.microsoft.com/office/powerpoint/2010/main" val="5715173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3.2 – cortex-M features</a:t>
            </a:r>
            <a:endParaRPr kumimoji="1" lang="en-US" dirty="0"/>
          </a:p>
        </p:txBody>
      </p:sp>
      <p:pic>
        <p:nvPicPr>
          <p:cNvPr id="5" name="Picture 4">
            <a:extLst>
              <a:ext uri="{FF2B5EF4-FFF2-40B4-BE49-F238E27FC236}">
                <a16:creationId xmlns="" xmlns:a16="http://schemas.microsoft.com/office/drawing/2014/main" id="{C8189754-AF4D-411E-A3B9-539588CC815A}"/>
              </a:ext>
            </a:extLst>
          </p:cNvPr>
          <p:cNvPicPr>
            <a:picLocks noChangeAspect="1"/>
          </p:cNvPicPr>
          <p:nvPr/>
        </p:nvPicPr>
        <p:blipFill>
          <a:blip r:embed="rId3"/>
          <a:stretch>
            <a:fillRect/>
          </a:stretch>
        </p:blipFill>
        <p:spPr>
          <a:xfrm>
            <a:off x="330965" y="1398940"/>
            <a:ext cx="8882982" cy="4584546"/>
          </a:xfrm>
          <a:prstGeom prst="rect">
            <a:avLst/>
          </a:prstGeom>
        </p:spPr>
      </p:pic>
      <p:sp>
        <p:nvSpPr>
          <p:cNvPr id="6" name="TextBox 5">
            <a:extLst>
              <a:ext uri="{FF2B5EF4-FFF2-40B4-BE49-F238E27FC236}">
                <a16:creationId xmlns="" xmlns:a16="http://schemas.microsoft.com/office/drawing/2014/main" id="{07C429C2-200C-41AC-AFA2-C64793DB4B91}"/>
              </a:ext>
            </a:extLst>
          </p:cNvPr>
          <p:cNvSpPr txBox="1"/>
          <p:nvPr/>
        </p:nvSpPr>
        <p:spPr>
          <a:xfrm>
            <a:off x="9478084" y="5029379"/>
            <a:ext cx="2209564" cy="954107"/>
          </a:xfrm>
          <a:prstGeom prst="rect">
            <a:avLst/>
          </a:prstGeom>
          <a:noFill/>
        </p:spPr>
        <p:txBody>
          <a:bodyPr wrap="square" rtlCol="0">
            <a:spAutoFit/>
          </a:bodyPr>
          <a:lstStyle/>
          <a:p>
            <a:r>
              <a:rPr lang="en-US" sz="1400" dirty="0"/>
              <a:t>source: ARM</a:t>
            </a:r>
          </a:p>
          <a:p>
            <a:r>
              <a:rPr lang="en-US" sz="1400" dirty="0"/>
              <a:t>H</a:t>
            </a:r>
            <a:r>
              <a:rPr lang="pt-BR" sz="1400" dirty="0" err="1"/>
              <a:t>ow</a:t>
            </a:r>
            <a:r>
              <a:rPr lang="pt-BR" sz="1400" dirty="0"/>
              <a:t> </a:t>
            </a:r>
            <a:r>
              <a:rPr lang="pt-BR" sz="1400" dirty="0" err="1"/>
              <a:t>to</a:t>
            </a:r>
            <a:r>
              <a:rPr lang="pt-BR" sz="1400" dirty="0"/>
              <a:t> </a:t>
            </a:r>
            <a:r>
              <a:rPr lang="pt-BR" sz="1400" dirty="0" err="1"/>
              <a:t>Choose</a:t>
            </a:r>
            <a:r>
              <a:rPr lang="pt-BR" sz="1400" dirty="0"/>
              <a:t> </a:t>
            </a:r>
            <a:r>
              <a:rPr lang="pt-BR" sz="1400" dirty="0" err="1"/>
              <a:t>Your</a:t>
            </a:r>
            <a:r>
              <a:rPr lang="pt-BR" sz="1400" dirty="0"/>
              <a:t> </a:t>
            </a:r>
            <a:r>
              <a:rPr lang="pt-BR" sz="1400" dirty="0" err="1"/>
              <a:t>ARM</a:t>
            </a:r>
            <a:r>
              <a:rPr lang="pt-BR" sz="1400" dirty="0"/>
              <a:t> </a:t>
            </a:r>
            <a:r>
              <a:rPr lang="pt-BR" sz="1400" dirty="0" err="1"/>
              <a:t>Cortex</a:t>
            </a:r>
            <a:r>
              <a:rPr lang="pt-BR" sz="1400" dirty="0"/>
              <a:t>-M Processor - Tim </a:t>
            </a:r>
            <a:r>
              <a:rPr lang="pt-BR" sz="1400" dirty="0" err="1"/>
              <a:t>Menasveta</a:t>
            </a:r>
            <a:endParaRPr lang="pt-BR" sz="1400" dirty="0"/>
          </a:p>
        </p:txBody>
      </p:sp>
    </p:spTree>
    <p:extLst>
      <p:ext uri="{BB962C8B-B14F-4D97-AF65-F5344CB8AC3E}">
        <p14:creationId xmlns:p14="http://schemas.microsoft.com/office/powerpoint/2010/main" val="4213594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3.2 – cortex-M features</a:t>
            </a:r>
            <a:endParaRPr kumimoji="1" lang="en-US" dirty="0"/>
          </a:p>
        </p:txBody>
      </p:sp>
      <p:pic>
        <p:nvPicPr>
          <p:cNvPr id="7" name="Picture 6">
            <a:extLst>
              <a:ext uri="{FF2B5EF4-FFF2-40B4-BE49-F238E27FC236}">
                <a16:creationId xmlns="" xmlns:a16="http://schemas.microsoft.com/office/drawing/2014/main" id="{B0CCF660-1933-4E3C-B2B2-47E9A18D9B69}"/>
              </a:ext>
            </a:extLst>
          </p:cNvPr>
          <p:cNvPicPr>
            <a:picLocks noChangeAspect="1"/>
          </p:cNvPicPr>
          <p:nvPr/>
        </p:nvPicPr>
        <p:blipFill>
          <a:blip r:embed="rId3"/>
          <a:stretch>
            <a:fillRect/>
          </a:stretch>
        </p:blipFill>
        <p:spPr>
          <a:xfrm>
            <a:off x="377090" y="1718603"/>
            <a:ext cx="11437819" cy="4032448"/>
          </a:xfrm>
          <a:prstGeom prst="rect">
            <a:avLst/>
          </a:prstGeom>
        </p:spPr>
      </p:pic>
      <p:sp>
        <p:nvSpPr>
          <p:cNvPr id="8" name="TextBox 7">
            <a:extLst>
              <a:ext uri="{FF2B5EF4-FFF2-40B4-BE49-F238E27FC236}">
                <a16:creationId xmlns="" xmlns:a16="http://schemas.microsoft.com/office/drawing/2014/main" id="{FA01CFC5-82A4-41F7-A23E-7759A3759076}"/>
              </a:ext>
            </a:extLst>
          </p:cNvPr>
          <p:cNvSpPr txBox="1"/>
          <p:nvPr/>
        </p:nvSpPr>
        <p:spPr>
          <a:xfrm>
            <a:off x="8873591" y="5714092"/>
            <a:ext cx="2941318" cy="523220"/>
          </a:xfrm>
          <a:prstGeom prst="rect">
            <a:avLst/>
          </a:prstGeom>
          <a:noFill/>
        </p:spPr>
        <p:txBody>
          <a:bodyPr wrap="none" rtlCol="0">
            <a:spAutoFit/>
          </a:bodyPr>
          <a:lstStyle/>
          <a:p>
            <a:r>
              <a:rPr lang="en-US" sz="1400" dirty="0"/>
              <a:t>source: ARM</a:t>
            </a:r>
          </a:p>
          <a:p>
            <a:r>
              <a:rPr lang="en-US" sz="1400" dirty="0"/>
              <a:t>T</a:t>
            </a:r>
            <a:r>
              <a:rPr lang="pt-BR" sz="1400" dirty="0" err="1"/>
              <a:t>he</a:t>
            </a:r>
            <a:r>
              <a:rPr lang="pt-BR" sz="1400" dirty="0"/>
              <a:t> </a:t>
            </a:r>
            <a:r>
              <a:rPr lang="pt-BR" sz="1400" dirty="0" err="1"/>
              <a:t>ARM</a:t>
            </a:r>
            <a:r>
              <a:rPr lang="pt-BR" sz="1400" dirty="0"/>
              <a:t> </a:t>
            </a:r>
            <a:r>
              <a:rPr lang="pt-BR" sz="1400" dirty="0" err="1"/>
              <a:t>Architecture</a:t>
            </a:r>
            <a:r>
              <a:rPr lang="pt-BR" sz="1400" dirty="0"/>
              <a:t> - Joe </a:t>
            </a:r>
            <a:r>
              <a:rPr lang="pt-BR" sz="1400" dirty="0" err="1"/>
              <a:t>Bungo</a:t>
            </a:r>
            <a:endParaRPr lang="pt-BR" sz="1400" dirty="0"/>
          </a:p>
        </p:txBody>
      </p:sp>
      <p:sp>
        <p:nvSpPr>
          <p:cNvPr id="9" name="コンテンツ プレースホルダー 3">
            <a:extLst>
              <a:ext uri="{FF2B5EF4-FFF2-40B4-BE49-F238E27FC236}">
                <a16:creationId xmlns="" xmlns:a16="http://schemas.microsoft.com/office/drawing/2014/main" id="{1F4B43E1-A748-43B0-9E09-D9545023EFA8}"/>
              </a:ext>
            </a:extLst>
          </p:cNvPr>
          <p:cNvSpPr>
            <a:spLocks noGrp="1"/>
          </p:cNvSpPr>
          <p:nvPr>
            <p:ph idx="1"/>
          </p:nvPr>
        </p:nvSpPr>
        <p:spPr>
          <a:xfrm>
            <a:off x="468000" y="1424991"/>
            <a:ext cx="11028600" cy="268279"/>
          </a:xfrm>
        </p:spPr>
        <p:txBody>
          <a:bodyPr/>
          <a:lstStyle/>
          <a:p>
            <a:r>
              <a:rPr lang="en-US" dirty="0"/>
              <a:t>Cortex-M4 Pipeline</a:t>
            </a:r>
          </a:p>
        </p:txBody>
      </p:sp>
    </p:spTree>
    <p:extLst>
      <p:ext uri="{BB962C8B-B14F-4D97-AF65-F5344CB8AC3E}">
        <p14:creationId xmlns:p14="http://schemas.microsoft.com/office/powerpoint/2010/main" val="18161981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3.2 – cortex-M features</a:t>
            </a:r>
            <a:endParaRPr kumimoji="1" lang="en-US" dirty="0"/>
          </a:p>
        </p:txBody>
      </p:sp>
      <p:sp>
        <p:nvSpPr>
          <p:cNvPr id="9" name="コンテンツ プレースホルダー 3">
            <a:extLst>
              <a:ext uri="{FF2B5EF4-FFF2-40B4-BE49-F238E27FC236}">
                <a16:creationId xmlns="" xmlns:a16="http://schemas.microsoft.com/office/drawing/2014/main" id="{1F4B43E1-A748-43B0-9E09-D9545023EFA8}"/>
              </a:ext>
            </a:extLst>
          </p:cNvPr>
          <p:cNvSpPr>
            <a:spLocks noGrp="1"/>
          </p:cNvSpPr>
          <p:nvPr>
            <p:ph idx="1"/>
          </p:nvPr>
        </p:nvSpPr>
        <p:spPr>
          <a:xfrm>
            <a:off x="468000" y="1424991"/>
            <a:ext cx="11028600" cy="268279"/>
          </a:xfrm>
        </p:spPr>
        <p:txBody>
          <a:bodyPr/>
          <a:lstStyle/>
          <a:p>
            <a:r>
              <a:rPr lang="en-US" dirty="0"/>
              <a:t>Cortex-M4 Pipeline – example for optimal execution</a:t>
            </a:r>
          </a:p>
        </p:txBody>
      </p:sp>
      <p:pic>
        <p:nvPicPr>
          <p:cNvPr id="6" name="Picture 5">
            <a:extLst>
              <a:ext uri="{FF2B5EF4-FFF2-40B4-BE49-F238E27FC236}">
                <a16:creationId xmlns="" xmlns:a16="http://schemas.microsoft.com/office/drawing/2014/main" id="{E2578E75-6D46-4548-B400-58730EDE536B}"/>
              </a:ext>
            </a:extLst>
          </p:cNvPr>
          <p:cNvPicPr>
            <a:picLocks noChangeAspect="1"/>
          </p:cNvPicPr>
          <p:nvPr/>
        </p:nvPicPr>
        <p:blipFill>
          <a:blip r:embed="rId3"/>
          <a:stretch>
            <a:fillRect/>
          </a:stretch>
        </p:blipFill>
        <p:spPr>
          <a:xfrm>
            <a:off x="695400" y="2065525"/>
            <a:ext cx="8294926" cy="3883622"/>
          </a:xfrm>
          <a:prstGeom prst="rect">
            <a:avLst/>
          </a:prstGeom>
        </p:spPr>
      </p:pic>
      <p:sp>
        <p:nvSpPr>
          <p:cNvPr id="10" name="TextBox 9">
            <a:extLst>
              <a:ext uri="{FF2B5EF4-FFF2-40B4-BE49-F238E27FC236}">
                <a16:creationId xmlns="" xmlns:a16="http://schemas.microsoft.com/office/drawing/2014/main" id="{10673E47-583B-4A1B-BB17-A9DBE8FABF82}"/>
              </a:ext>
            </a:extLst>
          </p:cNvPr>
          <p:cNvSpPr txBox="1"/>
          <p:nvPr/>
        </p:nvSpPr>
        <p:spPr>
          <a:xfrm>
            <a:off x="9192344" y="5331956"/>
            <a:ext cx="2520230" cy="738664"/>
          </a:xfrm>
          <a:prstGeom prst="rect">
            <a:avLst/>
          </a:prstGeom>
          <a:noFill/>
        </p:spPr>
        <p:txBody>
          <a:bodyPr wrap="square" rtlCol="0">
            <a:spAutoFit/>
          </a:bodyPr>
          <a:lstStyle/>
          <a:p>
            <a:r>
              <a:rPr lang="en-US" sz="1400" dirty="0"/>
              <a:t>source: ARM</a:t>
            </a:r>
          </a:p>
          <a:p>
            <a:r>
              <a:rPr lang="en-US" sz="1400" dirty="0"/>
              <a:t>A</a:t>
            </a:r>
            <a:r>
              <a:rPr lang="pt-BR" sz="1400" dirty="0"/>
              <a:t>RM </a:t>
            </a:r>
            <a:r>
              <a:rPr lang="pt-BR" sz="1400" dirty="0" err="1"/>
              <a:t>Cortex-M3</a:t>
            </a:r>
            <a:r>
              <a:rPr lang="pt-BR" sz="1400" dirty="0"/>
              <a:t> </a:t>
            </a:r>
            <a:r>
              <a:rPr lang="pt-BR" sz="1400" dirty="0" err="1"/>
              <a:t>Introduction</a:t>
            </a:r>
            <a:r>
              <a:rPr lang="pt-BR" sz="1400" dirty="0"/>
              <a:t> - </a:t>
            </a:r>
            <a:r>
              <a:rPr lang="pt-BR" sz="1400" dirty="0" err="1"/>
              <a:t>ARM</a:t>
            </a:r>
            <a:r>
              <a:rPr lang="pt-BR" sz="1400" dirty="0"/>
              <a:t> </a:t>
            </a:r>
            <a:r>
              <a:rPr lang="pt-BR" sz="1400" dirty="0" err="1"/>
              <a:t>University</a:t>
            </a:r>
            <a:r>
              <a:rPr lang="pt-BR" sz="1400" dirty="0"/>
              <a:t> </a:t>
            </a:r>
            <a:r>
              <a:rPr lang="pt-BR" sz="1400" dirty="0" err="1"/>
              <a:t>Relations</a:t>
            </a:r>
            <a:endParaRPr lang="pt-BR" sz="1400" dirty="0"/>
          </a:p>
        </p:txBody>
      </p:sp>
    </p:spTree>
    <p:extLst>
      <p:ext uri="{BB962C8B-B14F-4D97-AF65-F5344CB8AC3E}">
        <p14:creationId xmlns:p14="http://schemas.microsoft.com/office/powerpoint/2010/main" val="2087827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a:t>Overview and prerequisites</a:t>
            </a:r>
            <a:endParaRPr kumimoji="1" lang="en-US" dirty="0"/>
          </a:p>
        </p:txBody>
      </p:sp>
      <p:sp>
        <p:nvSpPr>
          <p:cNvPr id="4" name="コンテンツ プレースホルダー 3"/>
          <p:cNvSpPr>
            <a:spLocks noGrp="1"/>
          </p:cNvSpPr>
          <p:nvPr>
            <p:ph idx="1"/>
          </p:nvPr>
        </p:nvSpPr>
        <p:spPr>
          <a:xfrm>
            <a:off x="468000" y="1424991"/>
            <a:ext cx="11244574" cy="3421962"/>
          </a:xfrm>
        </p:spPr>
        <p:txBody>
          <a:bodyPr/>
          <a:lstStyle/>
          <a:p>
            <a:pPr lvl="1">
              <a:lnSpc>
                <a:spcPct val="150000"/>
              </a:lnSpc>
            </a:pPr>
            <a:r>
              <a:rPr lang="en-US" dirty="0"/>
              <a:t>This Embedded Systems course is organized into theory and practice parts. There are 12 theory sections and 9 labs. The labs solutions can be made available to instructors. All labs are conceived to be developed on the Renesas SK-S7G2 board, based on an ARM Cortex-M4F MCU.</a:t>
            </a:r>
          </a:p>
          <a:p>
            <a:pPr lvl="1">
              <a:lnSpc>
                <a:spcPct val="150000"/>
              </a:lnSpc>
            </a:pPr>
            <a:r>
              <a:rPr lang="en-US" dirty="0"/>
              <a:t>The course assumes that the students have previous knowledge on:</a:t>
            </a:r>
          </a:p>
          <a:p>
            <a:pPr lvl="2">
              <a:lnSpc>
                <a:spcPct val="150000"/>
              </a:lnSpc>
            </a:pPr>
            <a:r>
              <a:rPr lang="en-US" dirty="0"/>
              <a:t>C programming for embedded systems</a:t>
            </a:r>
          </a:p>
          <a:p>
            <a:pPr lvl="2">
              <a:lnSpc>
                <a:spcPct val="150000"/>
              </a:lnSpc>
            </a:pPr>
            <a:r>
              <a:rPr lang="en-US" dirty="0"/>
              <a:t>Microcontrollers and assembly programming (on an architecture other than ARM)</a:t>
            </a:r>
          </a:p>
          <a:p>
            <a:pPr lvl="2">
              <a:lnSpc>
                <a:spcPct val="150000"/>
              </a:lnSpc>
            </a:pPr>
            <a:r>
              <a:rPr lang="en-US" dirty="0"/>
              <a:t>Digital Systems</a:t>
            </a:r>
          </a:p>
          <a:p>
            <a:pPr lvl="2">
              <a:lnSpc>
                <a:spcPct val="150000"/>
              </a:lnSpc>
            </a:pPr>
            <a:r>
              <a:rPr lang="en-US" dirty="0"/>
              <a:t>Digital communications and networks</a:t>
            </a:r>
          </a:p>
        </p:txBody>
      </p:sp>
    </p:spTree>
    <p:extLst>
      <p:ext uri="{BB962C8B-B14F-4D97-AF65-F5344CB8AC3E}">
        <p14:creationId xmlns:p14="http://schemas.microsoft.com/office/powerpoint/2010/main" val="8877857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3.2 – cortex-M features</a:t>
            </a:r>
            <a:endParaRPr kumimoji="1" lang="en-US" dirty="0"/>
          </a:p>
        </p:txBody>
      </p:sp>
      <p:sp>
        <p:nvSpPr>
          <p:cNvPr id="9" name="コンテンツ プレースホルダー 3">
            <a:extLst>
              <a:ext uri="{FF2B5EF4-FFF2-40B4-BE49-F238E27FC236}">
                <a16:creationId xmlns="" xmlns:a16="http://schemas.microsoft.com/office/drawing/2014/main" id="{1F4B43E1-A748-43B0-9E09-D9545023EFA8}"/>
              </a:ext>
            </a:extLst>
          </p:cNvPr>
          <p:cNvSpPr>
            <a:spLocks noGrp="1"/>
          </p:cNvSpPr>
          <p:nvPr>
            <p:ph idx="1"/>
          </p:nvPr>
        </p:nvSpPr>
        <p:spPr>
          <a:xfrm>
            <a:off x="468000" y="1424991"/>
            <a:ext cx="11028600" cy="268279"/>
          </a:xfrm>
        </p:spPr>
        <p:txBody>
          <a:bodyPr/>
          <a:lstStyle/>
          <a:p>
            <a:r>
              <a:rPr lang="en-US" dirty="0"/>
              <a:t>Cortex-M4 Pipeline – pipeline flush due to indirect branch (no forwarding)</a:t>
            </a:r>
          </a:p>
        </p:txBody>
      </p:sp>
      <p:sp>
        <p:nvSpPr>
          <p:cNvPr id="10" name="TextBox 9">
            <a:extLst>
              <a:ext uri="{FF2B5EF4-FFF2-40B4-BE49-F238E27FC236}">
                <a16:creationId xmlns="" xmlns:a16="http://schemas.microsoft.com/office/drawing/2014/main" id="{10673E47-583B-4A1B-BB17-A9DBE8FABF82}"/>
              </a:ext>
            </a:extLst>
          </p:cNvPr>
          <p:cNvSpPr txBox="1"/>
          <p:nvPr/>
        </p:nvSpPr>
        <p:spPr>
          <a:xfrm>
            <a:off x="9192344" y="5331956"/>
            <a:ext cx="2520230" cy="738664"/>
          </a:xfrm>
          <a:prstGeom prst="rect">
            <a:avLst/>
          </a:prstGeom>
          <a:noFill/>
        </p:spPr>
        <p:txBody>
          <a:bodyPr wrap="square" rtlCol="0">
            <a:spAutoFit/>
          </a:bodyPr>
          <a:lstStyle/>
          <a:p>
            <a:r>
              <a:rPr lang="en-US" sz="1400" dirty="0"/>
              <a:t>source: ARM</a:t>
            </a:r>
          </a:p>
          <a:p>
            <a:r>
              <a:rPr lang="en-US" sz="1400" dirty="0"/>
              <a:t>A</a:t>
            </a:r>
            <a:r>
              <a:rPr lang="pt-BR" sz="1400" dirty="0"/>
              <a:t>RM </a:t>
            </a:r>
            <a:r>
              <a:rPr lang="pt-BR" sz="1400" dirty="0" err="1"/>
              <a:t>Cortex-M3</a:t>
            </a:r>
            <a:r>
              <a:rPr lang="pt-BR" sz="1400" dirty="0"/>
              <a:t> </a:t>
            </a:r>
            <a:r>
              <a:rPr lang="pt-BR" sz="1400" dirty="0" err="1"/>
              <a:t>Introduction</a:t>
            </a:r>
            <a:r>
              <a:rPr lang="pt-BR" sz="1400" dirty="0"/>
              <a:t> - </a:t>
            </a:r>
            <a:r>
              <a:rPr lang="pt-BR" sz="1400" dirty="0" err="1"/>
              <a:t>ARM</a:t>
            </a:r>
            <a:r>
              <a:rPr lang="pt-BR" sz="1400" dirty="0"/>
              <a:t> </a:t>
            </a:r>
            <a:r>
              <a:rPr lang="pt-BR" sz="1400" dirty="0" err="1"/>
              <a:t>University</a:t>
            </a:r>
            <a:r>
              <a:rPr lang="pt-BR" sz="1400" dirty="0"/>
              <a:t> </a:t>
            </a:r>
            <a:r>
              <a:rPr lang="pt-BR" sz="1400" dirty="0" err="1"/>
              <a:t>Relations</a:t>
            </a:r>
            <a:endParaRPr lang="pt-BR" sz="1400" dirty="0"/>
          </a:p>
        </p:txBody>
      </p:sp>
      <p:pic>
        <p:nvPicPr>
          <p:cNvPr id="7" name="Picture 6">
            <a:extLst>
              <a:ext uri="{FF2B5EF4-FFF2-40B4-BE49-F238E27FC236}">
                <a16:creationId xmlns="" xmlns:a16="http://schemas.microsoft.com/office/drawing/2014/main" id="{B2ED8A70-3CA0-4263-B35F-F9CEE24BB81E}"/>
              </a:ext>
            </a:extLst>
          </p:cNvPr>
          <p:cNvPicPr>
            <a:picLocks noChangeAspect="1"/>
          </p:cNvPicPr>
          <p:nvPr/>
        </p:nvPicPr>
        <p:blipFill>
          <a:blip r:embed="rId3"/>
          <a:stretch>
            <a:fillRect/>
          </a:stretch>
        </p:blipFill>
        <p:spPr>
          <a:xfrm>
            <a:off x="767408" y="2006333"/>
            <a:ext cx="7998315" cy="4064287"/>
          </a:xfrm>
          <a:prstGeom prst="rect">
            <a:avLst/>
          </a:prstGeom>
        </p:spPr>
      </p:pic>
    </p:spTree>
    <p:extLst>
      <p:ext uri="{BB962C8B-B14F-4D97-AF65-F5344CB8AC3E}">
        <p14:creationId xmlns:p14="http://schemas.microsoft.com/office/powerpoint/2010/main" val="9685971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3.2 – cortex-M features</a:t>
            </a:r>
            <a:endParaRPr kumimoji="1" lang="en-US" dirty="0"/>
          </a:p>
        </p:txBody>
      </p:sp>
      <p:sp>
        <p:nvSpPr>
          <p:cNvPr id="9" name="コンテンツ プレースホルダー 3">
            <a:extLst>
              <a:ext uri="{FF2B5EF4-FFF2-40B4-BE49-F238E27FC236}">
                <a16:creationId xmlns="" xmlns:a16="http://schemas.microsoft.com/office/drawing/2014/main" id="{1F4B43E1-A748-43B0-9E09-D9545023EFA8}"/>
              </a:ext>
            </a:extLst>
          </p:cNvPr>
          <p:cNvSpPr>
            <a:spLocks noGrp="1"/>
          </p:cNvSpPr>
          <p:nvPr>
            <p:ph idx="1"/>
          </p:nvPr>
        </p:nvSpPr>
        <p:spPr>
          <a:xfrm>
            <a:off x="468000" y="1424991"/>
            <a:ext cx="11028600" cy="268279"/>
          </a:xfrm>
        </p:spPr>
        <p:txBody>
          <a:bodyPr/>
          <a:lstStyle/>
          <a:p>
            <a:r>
              <a:rPr lang="en-US" dirty="0"/>
              <a:t>Cortex-M4 Pipeline – Harvard architecture allows for concurrent access to code and data memory.</a:t>
            </a:r>
          </a:p>
        </p:txBody>
      </p:sp>
      <p:sp>
        <p:nvSpPr>
          <p:cNvPr id="10" name="TextBox 9">
            <a:extLst>
              <a:ext uri="{FF2B5EF4-FFF2-40B4-BE49-F238E27FC236}">
                <a16:creationId xmlns="" xmlns:a16="http://schemas.microsoft.com/office/drawing/2014/main" id="{10673E47-583B-4A1B-BB17-A9DBE8FABF82}"/>
              </a:ext>
            </a:extLst>
          </p:cNvPr>
          <p:cNvSpPr txBox="1"/>
          <p:nvPr/>
        </p:nvSpPr>
        <p:spPr>
          <a:xfrm>
            <a:off x="9192344" y="5331956"/>
            <a:ext cx="2520230" cy="738664"/>
          </a:xfrm>
          <a:prstGeom prst="rect">
            <a:avLst/>
          </a:prstGeom>
          <a:noFill/>
        </p:spPr>
        <p:txBody>
          <a:bodyPr wrap="square" rtlCol="0">
            <a:spAutoFit/>
          </a:bodyPr>
          <a:lstStyle/>
          <a:p>
            <a:r>
              <a:rPr lang="en-US" sz="1400" dirty="0"/>
              <a:t>source: ARM</a:t>
            </a:r>
          </a:p>
          <a:p>
            <a:r>
              <a:rPr lang="en-US" sz="1400" dirty="0"/>
              <a:t>A</a:t>
            </a:r>
            <a:r>
              <a:rPr lang="pt-BR" sz="1400" dirty="0"/>
              <a:t>RM </a:t>
            </a:r>
            <a:r>
              <a:rPr lang="pt-BR" sz="1400" dirty="0" err="1"/>
              <a:t>Cortex-M3</a:t>
            </a:r>
            <a:r>
              <a:rPr lang="pt-BR" sz="1400" dirty="0"/>
              <a:t> </a:t>
            </a:r>
            <a:r>
              <a:rPr lang="pt-BR" sz="1400" dirty="0" err="1"/>
              <a:t>Introduction</a:t>
            </a:r>
            <a:r>
              <a:rPr lang="pt-BR" sz="1400" dirty="0"/>
              <a:t> - </a:t>
            </a:r>
            <a:r>
              <a:rPr lang="pt-BR" sz="1400" dirty="0" err="1"/>
              <a:t>ARM</a:t>
            </a:r>
            <a:r>
              <a:rPr lang="pt-BR" sz="1400" dirty="0"/>
              <a:t> </a:t>
            </a:r>
            <a:r>
              <a:rPr lang="pt-BR" sz="1400" dirty="0" err="1"/>
              <a:t>University</a:t>
            </a:r>
            <a:r>
              <a:rPr lang="pt-BR" sz="1400" dirty="0"/>
              <a:t> </a:t>
            </a:r>
            <a:r>
              <a:rPr lang="pt-BR" sz="1400" dirty="0" err="1"/>
              <a:t>Relations</a:t>
            </a:r>
            <a:endParaRPr lang="pt-BR" sz="1400" dirty="0"/>
          </a:p>
        </p:txBody>
      </p:sp>
      <p:pic>
        <p:nvPicPr>
          <p:cNvPr id="6" name="Picture 5">
            <a:extLst>
              <a:ext uri="{FF2B5EF4-FFF2-40B4-BE49-F238E27FC236}">
                <a16:creationId xmlns="" xmlns:a16="http://schemas.microsoft.com/office/drawing/2014/main" id="{14266990-BC74-4ABB-898F-ECF4117C085D}"/>
              </a:ext>
            </a:extLst>
          </p:cNvPr>
          <p:cNvPicPr>
            <a:picLocks noChangeAspect="1"/>
          </p:cNvPicPr>
          <p:nvPr/>
        </p:nvPicPr>
        <p:blipFill>
          <a:blip r:embed="rId3"/>
          <a:stretch>
            <a:fillRect/>
          </a:stretch>
        </p:blipFill>
        <p:spPr>
          <a:xfrm>
            <a:off x="623392" y="2091984"/>
            <a:ext cx="8288445" cy="3695418"/>
          </a:xfrm>
          <a:prstGeom prst="rect">
            <a:avLst/>
          </a:prstGeom>
        </p:spPr>
      </p:pic>
    </p:spTree>
    <p:extLst>
      <p:ext uri="{BB962C8B-B14F-4D97-AF65-F5344CB8AC3E}">
        <p14:creationId xmlns:p14="http://schemas.microsoft.com/office/powerpoint/2010/main" val="32824042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3.3 – Cortex-M4 Instruction Set architecture</a:t>
            </a:r>
            <a:endParaRPr kumimoji="1" lang="en-US" dirty="0"/>
          </a:p>
        </p:txBody>
      </p:sp>
      <p:sp>
        <p:nvSpPr>
          <p:cNvPr id="9" name="コンテンツ プレースホルダー 3">
            <a:extLst>
              <a:ext uri="{FF2B5EF4-FFF2-40B4-BE49-F238E27FC236}">
                <a16:creationId xmlns="" xmlns:a16="http://schemas.microsoft.com/office/drawing/2014/main" id="{1F4B43E1-A748-43B0-9E09-D9545023EFA8}"/>
              </a:ext>
            </a:extLst>
          </p:cNvPr>
          <p:cNvSpPr>
            <a:spLocks noGrp="1"/>
          </p:cNvSpPr>
          <p:nvPr>
            <p:ph idx="1"/>
          </p:nvPr>
        </p:nvSpPr>
        <p:spPr>
          <a:xfrm>
            <a:off x="468000" y="1424991"/>
            <a:ext cx="11028600" cy="3155223"/>
          </a:xfrm>
        </p:spPr>
        <p:txBody>
          <a:bodyPr/>
          <a:lstStyle/>
          <a:p>
            <a:pPr>
              <a:lnSpc>
                <a:spcPct val="150000"/>
              </a:lnSpc>
            </a:pPr>
            <a:r>
              <a:rPr lang="en-US" dirty="0"/>
              <a:t>The Instruction Set Architecture (ISA) presents the Programmer’s View of the processor, including:</a:t>
            </a:r>
          </a:p>
          <a:p>
            <a:pPr lvl="1">
              <a:lnSpc>
                <a:spcPct val="150000"/>
              </a:lnSpc>
            </a:pPr>
            <a:r>
              <a:rPr lang="en-US" dirty="0"/>
              <a:t>Data types</a:t>
            </a:r>
          </a:p>
          <a:p>
            <a:pPr lvl="1">
              <a:lnSpc>
                <a:spcPct val="150000"/>
              </a:lnSpc>
            </a:pPr>
            <a:r>
              <a:rPr lang="en-US" dirty="0"/>
              <a:t>Processor Modes</a:t>
            </a:r>
          </a:p>
          <a:p>
            <a:pPr lvl="1">
              <a:lnSpc>
                <a:spcPct val="150000"/>
              </a:lnSpc>
            </a:pPr>
            <a:r>
              <a:rPr lang="en-US" dirty="0"/>
              <a:t>Processor Registers</a:t>
            </a:r>
          </a:p>
          <a:p>
            <a:pPr lvl="1">
              <a:lnSpc>
                <a:spcPct val="150000"/>
              </a:lnSpc>
            </a:pPr>
            <a:r>
              <a:rPr lang="en-US" dirty="0"/>
              <a:t>Instruction Set</a:t>
            </a:r>
          </a:p>
          <a:p>
            <a:pPr lvl="1">
              <a:lnSpc>
                <a:spcPct val="150000"/>
              </a:lnSpc>
            </a:pPr>
            <a:r>
              <a:rPr lang="en-US" dirty="0"/>
              <a:t>Memory Accessing</a:t>
            </a:r>
          </a:p>
          <a:p>
            <a:pPr lvl="1">
              <a:lnSpc>
                <a:spcPct val="150000"/>
              </a:lnSpc>
            </a:pPr>
            <a:r>
              <a:rPr lang="en-US" dirty="0"/>
              <a:t>Exception Processing</a:t>
            </a:r>
          </a:p>
        </p:txBody>
      </p:sp>
    </p:spTree>
    <p:extLst>
      <p:ext uri="{BB962C8B-B14F-4D97-AF65-F5344CB8AC3E}">
        <p14:creationId xmlns:p14="http://schemas.microsoft.com/office/powerpoint/2010/main" val="8694205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3.3 – Cortex-M4 ISA</a:t>
            </a:r>
            <a:endParaRPr kumimoji="1" lang="en-US" dirty="0"/>
          </a:p>
        </p:txBody>
      </p:sp>
      <p:sp>
        <p:nvSpPr>
          <p:cNvPr id="9" name="コンテンツ プレースホルダー 3">
            <a:extLst>
              <a:ext uri="{FF2B5EF4-FFF2-40B4-BE49-F238E27FC236}">
                <a16:creationId xmlns="" xmlns:a16="http://schemas.microsoft.com/office/drawing/2014/main" id="{1F4B43E1-A748-43B0-9E09-D9545023EFA8}"/>
              </a:ext>
            </a:extLst>
          </p:cNvPr>
          <p:cNvSpPr>
            <a:spLocks noGrp="1"/>
          </p:cNvSpPr>
          <p:nvPr>
            <p:ph idx="1"/>
          </p:nvPr>
        </p:nvSpPr>
        <p:spPr>
          <a:xfrm>
            <a:off x="468000" y="1424991"/>
            <a:ext cx="11028600" cy="3421962"/>
          </a:xfrm>
        </p:spPr>
        <p:txBody>
          <a:bodyPr/>
          <a:lstStyle/>
          <a:p>
            <a:pPr>
              <a:lnSpc>
                <a:spcPct val="150000"/>
              </a:lnSpc>
            </a:pPr>
            <a:r>
              <a:rPr lang="en-US" dirty="0"/>
              <a:t>The Cortex-M4 instruction set can operate on the following data types:</a:t>
            </a:r>
          </a:p>
          <a:p>
            <a:pPr lvl="1">
              <a:lnSpc>
                <a:spcPct val="150000"/>
              </a:lnSpc>
            </a:pPr>
            <a:r>
              <a:rPr lang="en-US" b="1" dirty="0"/>
              <a:t>bit: </a:t>
            </a:r>
            <a:r>
              <a:rPr lang="en-US" dirty="0"/>
              <a:t>stores a single bit of information (0 or 1). </a:t>
            </a:r>
            <a:br>
              <a:rPr lang="en-US" dirty="0"/>
            </a:br>
            <a:r>
              <a:rPr lang="en-US" dirty="0"/>
              <a:t>Bit banding instructions can set or clear bits in specific memory regions.</a:t>
            </a:r>
          </a:p>
          <a:p>
            <a:pPr lvl="1">
              <a:lnSpc>
                <a:spcPct val="150000"/>
              </a:lnSpc>
            </a:pPr>
            <a:r>
              <a:rPr lang="en-US" b="1" dirty="0"/>
              <a:t>byte:</a:t>
            </a:r>
            <a:r>
              <a:rPr lang="en-US" dirty="0"/>
              <a:t> 8-bit. Each byte in memory is individually addressable. </a:t>
            </a:r>
          </a:p>
          <a:p>
            <a:pPr lvl="1">
              <a:lnSpc>
                <a:spcPct val="150000"/>
              </a:lnSpc>
            </a:pPr>
            <a:r>
              <a:rPr lang="en-US" b="1" dirty="0"/>
              <a:t>half-word: </a:t>
            </a:r>
            <a:r>
              <a:rPr lang="en-US" dirty="0"/>
              <a:t>16-bit. The address of a half-word in memory is the address of its least significant byte.</a:t>
            </a:r>
          </a:p>
          <a:p>
            <a:pPr lvl="1">
              <a:lnSpc>
                <a:spcPct val="150000"/>
              </a:lnSpc>
            </a:pPr>
            <a:r>
              <a:rPr lang="en-US" b="1" dirty="0"/>
              <a:t>word: </a:t>
            </a:r>
            <a:r>
              <a:rPr lang="en-US" dirty="0"/>
              <a:t>32-bit. The address of a word in memory is the address of its least significant byte.</a:t>
            </a:r>
          </a:p>
          <a:p>
            <a:pPr lvl="1">
              <a:lnSpc>
                <a:spcPct val="150000"/>
              </a:lnSpc>
            </a:pPr>
            <a:r>
              <a:rPr lang="en-US" b="1" dirty="0"/>
              <a:t>double-word: </a:t>
            </a:r>
            <a:r>
              <a:rPr lang="en-US" dirty="0"/>
              <a:t>64-bit. Requires a register pair to be stored, such as R1:R0 (concatenation of R1 and R0 with R1 being the most significant word). The address of a double-word in memory is the address of its least significant byte.</a:t>
            </a:r>
          </a:p>
        </p:txBody>
      </p:sp>
    </p:spTree>
    <p:extLst>
      <p:ext uri="{BB962C8B-B14F-4D97-AF65-F5344CB8AC3E}">
        <p14:creationId xmlns:p14="http://schemas.microsoft.com/office/powerpoint/2010/main" val="15770482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3.3 – Cortex-M4 ISA</a:t>
            </a:r>
            <a:endParaRPr kumimoji="1" lang="en-US" dirty="0"/>
          </a:p>
        </p:txBody>
      </p:sp>
      <p:sp>
        <p:nvSpPr>
          <p:cNvPr id="9" name="コンテンツ プレースホルダー 3">
            <a:extLst>
              <a:ext uri="{FF2B5EF4-FFF2-40B4-BE49-F238E27FC236}">
                <a16:creationId xmlns="" xmlns:a16="http://schemas.microsoft.com/office/drawing/2014/main" id="{1F4B43E1-A748-43B0-9E09-D9545023EFA8}"/>
              </a:ext>
            </a:extLst>
          </p:cNvPr>
          <p:cNvSpPr>
            <a:spLocks noGrp="1"/>
          </p:cNvSpPr>
          <p:nvPr>
            <p:ph idx="1"/>
          </p:nvPr>
        </p:nvSpPr>
        <p:spPr>
          <a:xfrm>
            <a:off x="468000" y="1424991"/>
            <a:ext cx="3971816" cy="4899290"/>
          </a:xfrm>
        </p:spPr>
        <p:txBody>
          <a:bodyPr/>
          <a:lstStyle/>
          <a:p>
            <a:pPr>
              <a:lnSpc>
                <a:spcPct val="150000"/>
              </a:lnSpc>
            </a:pPr>
            <a:r>
              <a:rPr lang="en-US" dirty="0"/>
              <a:t>The Cortex-M4 processor modes are:</a:t>
            </a:r>
          </a:p>
          <a:p>
            <a:pPr lvl="1">
              <a:lnSpc>
                <a:spcPct val="150000"/>
              </a:lnSpc>
            </a:pPr>
            <a:r>
              <a:rPr lang="en-US" dirty="0"/>
              <a:t>Privileged Thread - </a:t>
            </a:r>
            <a:br>
              <a:rPr lang="en-US" dirty="0"/>
            </a:br>
            <a:r>
              <a:rPr lang="en-US" dirty="0"/>
              <a:t>mainly for OS execution</a:t>
            </a:r>
          </a:p>
          <a:p>
            <a:pPr lvl="1">
              <a:lnSpc>
                <a:spcPct val="150000"/>
              </a:lnSpc>
            </a:pPr>
            <a:r>
              <a:rPr lang="en-US" dirty="0"/>
              <a:t>Unprivileged Thread - </a:t>
            </a:r>
            <a:br>
              <a:rPr lang="en-US" dirty="0"/>
            </a:br>
            <a:r>
              <a:rPr lang="en-US" dirty="0"/>
              <a:t>mainly for Application code</a:t>
            </a:r>
          </a:p>
          <a:p>
            <a:pPr lvl="1">
              <a:lnSpc>
                <a:spcPct val="150000"/>
              </a:lnSpc>
            </a:pPr>
            <a:r>
              <a:rPr lang="en-US" dirty="0"/>
              <a:t>Privileged Handler - </a:t>
            </a:r>
            <a:br>
              <a:rPr lang="en-US" dirty="0"/>
            </a:br>
            <a:r>
              <a:rPr lang="en-US" dirty="0"/>
              <a:t>for exception handling code </a:t>
            </a:r>
          </a:p>
          <a:p>
            <a:pPr>
              <a:lnSpc>
                <a:spcPct val="150000"/>
              </a:lnSpc>
            </a:pPr>
            <a:endParaRPr lang="en-US" dirty="0"/>
          </a:p>
          <a:p>
            <a:pPr>
              <a:lnSpc>
                <a:spcPct val="150000"/>
              </a:lnSpc>
            </a:pPr>
            <a:r>
              <a:rPr lang="en-US" dirty="0"/>
              <a:t>Remark: there are two stacks: Main and Process.</a:t>
            </a:r>
            <a:br>
              <a:rPr lang="en-US" dirty="0"/>
            </a:br>
            <a:r>
              <a:rPr lang="en-US" dirty="0"/>
              <a:t>The usage of these stacks is related to the </a:t>
            </a:r>
            <a:br>
              <a:rPr lang="en-US" dirty="0"/>
            </a:br>
            <a:r>
              <a:rPr lang="en-US" dirty="0"/>
              <a:t>processor mode.</a:t>
            </a:r>
          </a:p>
        </p:txBody>
      </p:sp>
      <p:pic>
        <p:nvPicPr>
          <p:cNvPr id="4" name="Picture 3">
            <a:extLst>
              <a:ext uri="{FF2B5EF4-FFF2-40B4-BE49-F238E27FC236}">
                <a16:creationId xmlns="" xmlns:a16="http://schemas.microsoft.com/office/drawing/2014/main" id="{55E83928-261B-4B72-BEF3-DB85BD9F03D6}"/>
              </a:ext>
            </a:extLst>
          </p:cNvPr>
          <p:cNvPicPr>
            <a:picLocks noChangeAspect="1"/>
          </p:cNvPicPr>
          <p:nvPr/>
        </p:nvPicPr>
        <p:blipFill>
          <a:blip r:embed="rId3"/>
          <a:stretch>
            <a:fillRect/>
          </a:stretch>
        </p:blipFill>
        <p:spPr>
          <a:xfrm>
            <a:off x="4415589" y="1196752"/>
            <a:ext cx="7542113" cy="4113667"/>
          </a:xfrm>
          <a:prstGeom prst="rect">
            <a:avLst/>
          </a:prstGeom>
        </p:spPr>
      </p:pic>
      <p:sp>
        <p:nvSpPr>
          <p:cNvPr id="5" name="TextBox 4">
            <a:extLst>
              <a:ext uri="{FF2B5EF4-FFF2-40B4-BE49-F238E27FC236}">
                <a16:creationId xmlns="" xmlns:a16="http://schemas.microsoft.com/office/drawing/2014/main" id="{182990E1-A247-47BE-815C-2427132EA337}"/>
              </a:ext>
            </a:extLst>
          </p:cNvPr>
          <p:cNvSpPr txBox="1"/>
          <p:nvPr/>
        </p:nvSpPr>
        <p:spPr>
          <a:xfrm>
            <a:off x="8191634" y="5554033"/>
            <a:ext cx="3000821" cy="523220"/>
          </a:xfrm>
          <a:prstGeom prst="rect">
            <a:avLst/>
          </a:prstGeom>
          <a:noFill/>
        </p:spPr>
        <p:txBody>
          <a:bodyPr wrap="none" rtlCol="0">
            <a:spAutoFit/>
          </a:bodyPr>
          <a:lstStyle/>
          <a:p>
            <a:r>
              <a:rPr lang="en-US" sz="1400" dirty="0"/>
              <a:t>source: ARM</a:t>
            </a:r>
          </a:p>
          <a:p>
            <a:r>
              <a:rPr lang="en-US" sz="1400" dirty="0"/>
              <a:t>ARM Cortex-M for Beginners </a:t>
            </a:r>
            <a:r>
              <a:rPr lang="pt-BR" sz="1400" dirty="0"/>
              <a:t>- </a:t>
            </a:r>
            <a:r>
              <a:rPr lang="pt-BR" sz="1400" dirty="0" err="1"/>
              <a:t>Yiu</a:t>
            </a:r>
            <a:endParaRPr lang="pt-BR" sz="1400" dirty="0"/>
          </a:p>
        </p:txBody>
      </p:sp>
    </p:spTree>
    <p:extLst>
      <p:ext uri="{BB962C8B-B14F-4D97-AF65-F5344CB8AC3E}">
        <p14:creationId xmlns:p14="http://schemas.microsoft.com/office/powerpoint/2010/main" val="24818532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3.3 – Cortex-M4 ISA</a:t>
            </a:r>
            <a:endParaRPr kumimoji="1" lang="en-US" dirty="0"/>
          </a:p>
        </p:txBody>
      </p:sp>
      <p:sp>
        <p:nvSpPr>
          <p:cNvPr id="9" name="コンテンツ プレースホルダー 3">
            <a:extLst>
              <a:ext uri="{FF2B5EF4-FFF2-40B4-BE49-F238E27FC236}">
                <a16:creationId xmlns="" xmlns:a16="http://schemas.microsoft.com/office/drawing/2014/main" id="{1F4B43E1-A748-43B0-9E09-D9545023EFA8}"/>
              </a:ext>
            </a:extLst>
          </p:cNvPr>
          <p:cNvSpPr>
            <a:spLocks noGrp="1"/>
          </p:cNvSpPr>
          <p:nvPr>
            <p:ph idx="1"/>
          </p:nvPr>
        </p:nvSpPr>
        <p:spPr>
          <a:xfrm>
            <a:off x="468000" y="1424991"/>
            <a:ext cx="11100608" cy="2847446"/>
          </a:xfrm>
        </p:spPr>
        <p:txBody>
          <a:bodyPr/>
          <a:lstStyle/>
          <a:p>
            <a:pPr>
              <a:lnSpc>
                <a:spcPct val="150000"/>
              </a:lnSpc>
            </a:pPr>
            <a:r>
              <a:rPr lang="en-US" dirty="0"/>
              <a:t>The Cortex-M4 has two stacks:</a:t>
            </a:r>
          </a:p>
          <a:p>
            <a:pPr lvl="1">
              <a:lnSpc>
                <a:spcPct val="150000"/>
              </a:lnSpc>
            </a:pPr>
            <a:r>
              <a:rPr lang="en-US" dirty="0"/>
              <a:t>Main stack - addressed by MSP (Main Stack Pointer)</a:t>
            </a:r>
            <a:br>
              <a:rPr lang="en-US" dirty="0"/>
            </a:br>
            <a:r>
              <a:rPr lang="en-US" dirty="0"/>
              <a:t>mainly to be used by the Operating System (OS) and exception handlers.</a:t>
            </a:r>
          </a:p>
          <a:p>
            <a:pPr lvl="1">
              <a:lnSpc>
                <a:spcPct val="150000"/>
              </a:lnSpc>
            </a:pPr>
            <a:r>
              <a:rPr lang="en-US" dirty="0"/>
              <a:t>Process stack - addressed by PSP (Process Stack Pointer)</a:t>
            </a:r>
            <a:br>
              <a:rPr lang="en-US" dirty="0"/>
            </a:br>
            <a:r>
              <a:rPr lang="en-US" dirty="0"/>
              <a:t>mainly to be used by the Application threads.</a:t>
            </a:r>
          </a:p>
          <a:p>
            <a:pPr>
              <a:lnSpc>
                <a:spcPct val="150000"/>
              </a:lnSpc>
            </a:pPr>
            <a:r>
              <a:rPr lang="en-US" dirty="0"/>
              <a:t>Only one stack is active at any given time, as selected by the CONTROL register. Register R13 (SP) maps to the active stack pointer, either MSP or PSP.</a:t>
            </a:r>
          </a:p>
        </p:txBody>
      </p:sp>
    </p:spTree>
    <p:extLst>
      <p:ext uri="{BB962C8B-B14F-4D97-AF65-F5344CB8AC3E}">
        <p14:creationId xmlns:p14="http://schemas.microsoft.com/office/powerpoint/2010/main" val="32257235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3.3 – Cortex-M4 ISA</a:t>
            </a:r>
            <a:endParaRPr kumimoji="1" lang="en-US" dirty="0"/>
          </a:p>
        </p:txBody>
      </p:sp>
      <p:pic>
        <p:nvPicPr>
          <p:cNvPr id="6" name="Picture 5">
            <a:extLst>
              <a:ext uri="{FF2B5EF4-FFF2-40B4-BE49-F238E27FC236}">
                <a16:creationId xmlns="" xmlns:a16="http://schemas.microsoft.com/office/drawing/2014/main" id="{AC453741-51DD-4679-91EB-932FDC7720DE}"/>
              </a:ext>
            </a:extLst>
          </p:cNvPr>
          <p:cNvPicPr>
            <a:picLocks noChangeAspect="1"/>
          </p:cNvPicPr>
          <p:nvPr/>
        </p:nvPicPr>
        <p:blipFill>
          <a:blip r:embed="rId3"/>
          <a:stretch>
            <a:fillRect/>
          </a:stretch>
        </p:blipFill>
        <p:spPr>
          <a:xfrm>
            <a:off x="335360" y="1340768"/>
            <a:ext cx="9793088" cy="4736854"/>
          </a:xfrm>
          <a:prstGeom prst="rect">
            <a:avLst/>
          </a:prstGeom>
        </p:spPr>
      </p:pic>
      <p:sp>
        <p:nvSpPr>
          <p:cNvPr id="7" name="TextBox 6">
            <a:extLst>
              <a:ext uri="{FF2B5EF4-FFF2-40B4-BE49-F238E27FC236}">
                <a16:creationId xmlns="" xmlns:a16="http://schemas.microsoft.com/office/drawing/2014/main" id="{69BF3363-7A9B-4C82-85DB-140E97D1125A}"/>
              </a:ext>
            </a:extLst>
          </p:cNvPr>
          <p:cNvSpPr txBox="1"/>
          <p:nvPr/>
        </p:nvSpPr>
        <p:spPr>
          <a:xfrm flipH="1">
            <a:off x="9840416" y="5133770"/>
            <a:ext cx="1872158" cy="954107"/>
          </a:xfrm>
          <a:prstGeom prst="rect">
            <a:avLst/>
          </a:prstGeom>
          <a:noFill/>
        </p:spPr>
        <p:txBody>
          <a:bodyPr wrap="square" rtlCol="0">
            <a:spAutoFit/>
          </a:bodyPr>
          <a:lstStyle/>
          <a:p>
            <a:r>
              <a:rPr lang="en-US" sz="1400" dirty="0"/>
              <a:t>source: ARM</a:t>
            </a:r>
          </a:p>
          <a:p>
            <a:r>
              <a:rPr lang="pt-BR" sz="1400" dirty="0" err="1"/>
              <a:t>ARMv7</a:t>
            </a:r>
            <a:r>
              <a:rPr lang="pt-BR" sz="1400" dirty="0"/>
              <a:t>-M </a:t>
            </a:r>
            <a:r>
              <a:rPr lang="pt-BR" sz="1400" dirty="0" err="1"/>
              <a:t>Architecture</a:t>
            </a:r>
            <a:r>
              <a:rPr lang="pt-BR" sz="1400" dirty="0"/>
              <a:t> </a:t>
            </a:r>
            <a:r>
              <a:rPr lang="pt-BR" sz="1400" dirty="0" err="1"/>
              <a:t>Reference</a:t>
            </a:r>
            <a:r>
              <a:rPr lang="pt-BR" sz="1400" dirty="0"/>
              <a:t> Manual</a:t>
            </a:r>
          </a:p>
        </p:txBody>
      </p:sp>
    </p:spTree>
    <p:extLst>
      <p:ext uri="{BB962C8B-B14F-4D97-AF65-F5344CB8AC3E}">
        <p14:creationId xmlns:p14="http://schemas.microsoft.com/office/powerpoint/2010/main" val="36635788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3.3 – Cortex-M4 ISA – Registers</a:t>
            </a:r>
            <a:endParaRPr kumimoji="1" lang="en-US" dirty="0"/>
          </a:p>
        </p:txBody>
      </p:sp>
      <p:sp>
        <p:nvSpPr>
          <p:cNvPr id="9" name="コンテンツ プレースホルダー 3">
            <a:extLst>
              <a:ext uri="{FF2B5EF4-FFF2-40B4-BE49-F238E27FC236}">
                <a16:creationId xmlns="" xmlns:a16="http://schemas.microsoft.com/office/drawing/2014/main" id="{1F4B43E1-A748-43B0-9E09-D9545023EFA8}"/>
              </a:ext>
            </a:extLst>
          </p:cNvPr>
          <p:cNvSpPr>
            <a:spLocks noGrp="1"/>
          </p:cNvSpPr>
          <p:nvPr>
            <p:ph idx="1"/>
          </p:nvPr>
        </p:nvSpPr>
        <p:spPr>
          <a:xfrm>
            <a:off x="468000" y="1424991"/>
            <a:ext cx="5844024" cy="3421962"/>
          </a:xfrm>
        </p:spPr>
        <p:txBody>
          <a:bodyPr/>
          <a:lstStyle/>
          <a:p>
            <a:pPr>
              <a:lnSpc>
                <a:spcPct val="150000"/>
              </a:lnSpc>
            </a:pPr>
            <a:r>
              <a:rPr lang="en-US" dirty="0"/>
              <a:t>The register set of the Cortex-M4 consists of:</a:t>
            </a:r>
          </a:p>
          <a:p>
            <a:pPr lvl="1">
              <a:lnSpc>
                <a:spcPct val="150000"/>
              </a:lnSpc>
            </a:pPr>
            <a:r>
              <a:rPr lang="en-US" dirty="0"/>
              <a:t>General Purpose Registers (R0-R15)</a:t>
            </a:r>
          </a:p>
          <a:p>
            <a:pPr lvl="1">
              <a:lnSpc>
                <a:spcPct val="150000"/>
              </a:lnSpc>
            </a:pPr>
            <a:r>
              <a:rPr lang="en-US" dirty="0"/>
              <a:t>Floating Point Registers (S0-S31)</a:t>
            </a:r>
          </a:p>
          <a:p>
            <a:pPr lvl="1">
              <a:lnSpc>
                <a:spcPct val="150000"/>
              </a:lnSpc>
            </a:pPr>
            <a:r>
              <a:rPr lang="en-US" dirty="0"/>
              <a:t>Special Registers (</a:t>
            </a:r>
            <a:r>
              <a:rPr lang="en-US" dirty="0" err="1"/>
              <a:t>xPSR</a:t>
            </a:r>
            <a:r>
              <a:rPr lang="en-US" dirty="0"/>
              <a:t>, PRIMASK, FAULTMASK, BASEPRI, CONTROL)</a:t>
            </a:r>
          </a:p>
          <a:p>
            <a:pPr>
              <a:lnSpc>
                <a:spcPct val="150000"/>
              </a:lnSpc>
            </a:pPr>
            <a:endParaRPr lang="en-US" dirty="0"/>
          </a:p>
          <a:p>
            <a:pPr>
              <a:lnSpc>
                <a:spcPct val="150000"/>
              </a:lnSpc>
            </a:pPr>
            <a:r>
              <a:rPr lang="en-US" dirty="0"/>
              <a:t>All registers are 32-bit wide. Not all bits of the Special Registers are implemented.</a:t>
            </a:r>
          </a:p>
        </p:txBody>
      </p:sp>
      <p:pic>
        <p:nvPicPr>
          <p:cNvPr id="4" name="Picture 3">
            <a:extLst>
              <a:ext uri="{FF2B5EF4-FFF2-40B4-BE49-F238E27FC236}">
                <a16:creationId xmlns="" xmlns:a16="http://schemas.microsoft.com/office/drawing/2014/main" id="{A7F7229A-7A95-4350-A500-6EDBFFD7D11A}"/>
              </a:ext>
            </a:extLst>
          </p:cNvPr>
          <p:cNvPicPr>
            <a:picLocks noChangeAspect="1"/>
          </p:cNvPicPr>
          <p:nvPr/>
        </p:nvPicPr>
        <p:blipFill>
          <a:blip r:embed="rId3"/>
          <a:stretch>
            <a:fillRect/>
          </a:stretch>
        </p:blipFill>
        <p:spPr>
          <a:xfrm>
            <a:off x="7032104" y="152636"/>
            <a:ext cx="4577412" cy="6165486"/>
          </a:xfrm>
          <a:prstGeom prst="rect">
            <a:avLst/>
          </a:prstGeom>
        </p:spPr>
      </p:pic>
      <p:sp>
        <p:nvSpPr>
          <p:cNvPr id="5" name="TextBox 4">
            <a:extLst>
              <a:ext uri="{FF2B5EF4-FFF2-40B4-BE49-F238E27FC236}">
                <a16:creationId xmlns="" xmlns:a16="http://schemas.microsoft.com/office/drawing/2014/main" id="{F360EC85-0818-4C51-BFA5-69F780B95327}"/>
              </a:ext>
            </a:extLst>
          </p:cNvPr>
          <p:cNvSpPr txBox="1"/>
          <p:nvPr/>
        </p:nvSpPr>
        <p:spPr>
          <a:xfrm>
            <a:off x="3928225" y="5715135"/>
            <a:ext cx="3000821" cy="523220"/>
          </a:xfrm>
          <a:prstGeom prst="rect">
            <a:avLst/>
          </a:prstGeom>
          <a:noFill/>
        </p:spPr>
        <p:txBody>
          <a:bodyPr wrap="none" rtlCol="0">
            <a:spAutoFit/>
          </a:bodyPr>
          <a:lstStyle/>
          <a:p>
            <a:r>
              <a:rPr lang="en-US" sz="1400" dirty="0"/>
              <a:t>source: ARM</a:t>
            </a:r>
          </a:p>
          <a:p>
            <a:r>
              <a:rPr lang="en-US" sz="1400" dirty="0"/>
              <a:t>ARM Cortex-M for Beginners </a:t>
            </a:r>
            <a:r>
              <a:rPr lang="pt-BR" sz="1400" dirty="0"/>
              <a:t>- </a:t>
            </a:r>
            <a:r>
              <a:rPr lang="pt-BR" sz="1400" dirty="0" err="1"/>
              <a:t>Yiu</a:t>
            </a:r>
            <a:endParaRPr lang="pt-BR" sz="1400" dirty="0"/>
          </a:p>
        </p:txBody>
      </p:sp>
    </p:spTree>
    <p:extLst>
      <p:ext uri="{BB962C8B-B14F-4D97-AF65-F5344CB8AC3E}">
        <p14:creationId xmlns:p14="http://schemas.microsoft.com/office/powerpoint/2010/main" val="32624360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3.3 – Cortex-M4 ISA – Registers</a:t>
            </a:r>
            <a:endParaRPr kumimoji="1" lang="en-US" dirty="0"/>
          </a:p>
        </p:txBody>
      </p:sp>
      <p:sp>
        <p:nvSpPr>
          <p:cNvPr id="9" name="コンテンツ プレースホルダー 3">
            <a:extLst>
              <a:ext uri="{FF2B5EF4-FFF2-40B4-BE49-F238E27FC236}">
                <a16:creationId xmlns="" xmlns:a16="http://schemas.microsoft.com/office/drawing/2014/main" id="{1F4B43E1-A748-43B0-9E09-D9545023EFA8}"/>
              </a:ext>
            </a:extLst>
          </p:cNvPr>
          <p:cNvSpPr>
            <a:spLocks noGrp="1"/>
          </p:cNvSpPr>
          <p:nvPr>
            <p:ph idx="1"/>
          </p:nvPr>
        </p:nvSpPr>
        <p:spPr>
          <a:xfrm>
            <a:off x="468000" y="1424991"/>
            <a:ext cx="8652336" cy="3319370"/>
          </a:xfrm>
        </p:spPr>
        <p:txBody>
          <a:bodyPr/>
          <a:lstStyle/>
          <a:p>
            <a:pPr>
              <a:lnSpc>
                <a:spcPct val="150000"/>
              </a:lnSpc>
            </a:pPr>
            <a:r>
              <a:rPr lang="en-US" dirty="0"/>
              <a:t>General Purpose Registers:</a:t>
            </a:r>
          </a:p>
          <a:p>
            <a:pPr lvl="1">
              <a:lnSpc>
                <a:spcPct val="150000"/>
              </a:lnSpc>
            </a:pPr>
            <a:r>
              <a:rPr lang="en-US" dirty="0"/>
              <a:t>32-bit wide</a:t>
            </a:r>
          </a:p>
          <a:p>
            <a:pPr lvl="1">
              <a:lnSpc>
                <a:spcPct val="150000"/>
              </a:lnSpc>
            </a:pPr>
            <a:r>
              <a:rPr lang="en-US" dirty="0"/>
              <a:t>Low registers: R0 .. R7</a:t>
            </a:r>
          </a:p>
          <a:p>
            <a:pPr lvl="1">
              <a:lnSpc>
                <a:spcPct val="150000"/>
              </a:lnSpc>
            </a:pPr>
            <a:r>
              <a:rPr lang="en-US" dirty="0"/>
              <a:t>High registers: R8 .. R15</a:t>
            </a:r>
          </a:p>
          <a:p>
            <a:pPr lvl="1">
              <a:lnSpc>
                <a:spcPct val="150000"/>
              </a:lnSpc>
            </a:pPr>
            <a:r>
              <a:rPr lang="en-US" dirty="0"/>
              <a:t>Special usage:</a:t>
            </a:r>
            <a:br>
              <a:rPr lang="en-US" dirty="0"/>
            </a:br>
            <a:r>
              <a:rPr lang="en-US" dirty="0"/>
              <a:t>	R13 or SP is the Stack Pointer - points to the top of the stack</a:t>
            </a:r>
            <a:br>
              <a:rPr lang="en-US" dirty="0"/>
            </a:br>
            <a:r>
              <a:rPr lang="en-US" dirty="0"/>
              <a:t>	R14 or LR is the Link Register - stores the procedure return address</a:t>
            </a:r>
            <a:br>
              <a:rPr lang="en-US" dirty="0"/>
            </a:br>
            <a:r>
              <a:rPr lang="en-US" dirty="0"/>
              <a:t>	R15 or PC is the Program Counter - stores the address of the next instruction fetch</a:t>
            </a:r>
          </a:p>
        </p:txBody>
      </p:sp>
      <p:grpSp>
        <p:nvGrpSpPr>
          <p:cNvPr id="6" name="Group 5">
            <a:extLst>
              <a:ext uri="{FF2B5EF4-FFF2-40B4-BE49-F238E27FC236}">
                <a16:creationId xmlns="" xmlns:a16="http://schemas.microsoft.com/office/drawing/2014/main" id="{1682D115-2E61-4AB3-AD2C-EEA4022F6081}"/>
              </a:ext>
            </a:extLst>
          </p:cNvPr>
          <p:cNvGrpSpPr/>
          <p:nvPr/>
        </p:nvGrpSpPr>
        <p:grpSpPr>
          <a:xfrm>
            <a:off x="36042" y="5403527"/>
            <a:ext cx="12155958" cy="551307"/>
            <a:chOff x="1" y="3128214"/>
            <a:chExt cx="12155958" cy="551307"/>
          </a:xfrm>
        </p:grpSpPr>
        <p:pic>
          <p:nvPicPr>
            <p:cNvPr id="7" name="Picture 6">
              <a:extLst>
                <a:ext uri="{FF2B5EF4-FFF2-40B4-BE49-F238E27FC236}">
                  <a16:creationId xmlns="" xmlns:a16="http://schemas.microsoft.com/office/drawing/2014/main" id="{3613CFBC-B97B-4EC6-A990-31C926F5A7FE}"/>
                </a:ext>
              </a:extLst>
            </p:cNvPr>
            <p:cNvPicPr>
              <a:picLocks noChangeAspect="1"/>
            </p:cNvPicPr>
            <p:nvPr/>
          </p:nvPicPr>
          <p:blipFill>
            <a:blip r:embed="rId3"/>
            <a:stretch>
              <a:fillRect/>
            </a:stretch>
          </p:blipFill>
          <p:spPr>
            <a:xfrm>
              <a:off x="1" y="3128214"/>
              <a:ext cx="6097588" cy="551307"/>
            </a:xfrm>
            <a:prstGeom prst="rect">
              <a:avLst/>
            </a:prstGeom>
          </p:spPr>
        </p:pic>
        <p:pic>
          <p:nvPicPr>
            <p:cNvPr id="8" name="Picture 7">
              <a:extLst>
                <a:ext uri="{FF2B5EF4-FFF2-40B4-BE49-F238E27FC236}">
                  <a16:creationId xmlns="" xmlns:a16="http://schemas.microsoft.com/office/drawing/2014/main" id="{CCAA4F5B-2DBC-4588-A3D9-8000AC6F67CF}"/>
                </a:ext>
              </a:extLst>
            </p:cNvPr>
            <p:cNvPicPr>
              <a:picLocks noChangeAspect="1"/>
            </p:cNvPicPr>
            <p:nvPr/>
          </p:nvPicPr>
          <p:blipFill>
            <a:blip r:embed="rId4"/>
            <a:stretch>
              <a:fillRect/>
            </a:stretch>
          </p:blipFill>
          <p:spPr>
            <a:xfrm>
              <a:off x="6059996" y="3128770"/>
              <a:ext cx="6095963" cy="536017"/>
            </a:xfrm>
            <a:prstGeom prst="rect">
              <a:avLst/>
            </a:prstGeom>
          </p:spPr>
        </p:pic>
      </p:grpSp>
    </p:spTree>
    <p:extLst>
      <p:ext uri="{BB962C8B-B14F-4D97-AF65-F5344CB8AC3E}">
        <p14:creationId xmlns:p14="http://schemas.microsoft.com/office/powerpoint/2010/main" val="18687883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3.3 – Cortex-M4 ISA – Registers</a:t>
            </a:r>
            <a:endParaRPr kumimoji="1" lang="en-US" dirty="0"/>
          </a:p>
        </p:txBody>
      </p:sp>
      <p:sp>
        <p:nvSpPr>
          <p:cNvPr id="9" name="コンテンツ プレースホルダー 3">
            <a:extLst>
              <a:ext uri="{FF2B5EF4-FFF2-40B4-BE49-F238E27FC236}">
                <a16:creationId xmlns="" xmlns:a16="http://schemas.microsoft.com/office/drawing/2014/main" id="{1F4B43E1-A748-43B0-9E09-D9545023EFA8}"/>
              </a:ext>
            </a:extLst>
          </p:cNvPr>
          <p:cNvSpPr>
            <a:spLocks noGrp="1"/>
          </p:cNvSpPr>
          <p:nvPr>
            <p:ph idx="1"/>
          </p:nvPr>
        </p:nvSpPr>
        <p:spPr>
          <a:xfrm>
            <a:off x="468000" y="1424991"/>
            <a:ext cx="11028600" cy="3421962"/>
          </a:xfrm>
        </p:spPr>
        <p:txBody>
          <a:bodyPr/>
          <a:lstStyle/>
          <a:p>
            <a:pPr>
              <a:lnSpc>
                <a:spcPct val="150000"/>
              </a:lnSpc>
            </a:pPr>
            <a:r>
              <a:rPr lang="en-US" dirty="0"/>
              <a:t>General Purpose Registers:</a:t>
            </a:r>
          </a:p>
          <a:p>
            <a:pPr lvl="1">
              <a:lnSpc>
                <a:spcPct val="150000"/>
              </a:lnSpc>
            </a:pPr>
            <a:r>
              <a:rPr lang="en-US" dirty="0"/>
              <a:t>the general-purpose registers are accessible by most instructions;</a:t>
            </a:r>
          </a:p>
          <a:p>
            <a:pPr lvl="1">
              <a:lnSpc>
                <a:spcPct val="150000"/>
              </a:lnSpc>
            </a:pPr>
            <a:r>
              <a:rPr lang="en-US" dirty="0"/>
              <a:t>b0 is the Least Significant Bit (</a:t>
            </a:r>
            <a:r>
              <a:rPr lang="en-US" dirty="0" err="1"/>
              <a:t>LSb</a:t>
            </a:r>
            <a:r>
              <a:rPr lang="en-US" dirty="0"/>
              <a:t>) and b31 is the Most Significant Bit (</a:t>
            </a:r>
            <a:r>
              <a:rPr lang="en-US" dirty="0" err="1"/>
              <a:t>MSb</a:t>
            </a:r>
            <a:r>
              <a:rPr lang="en-US" dirty="0"/>
              <a:t>);</a:t>
            </a:r>
          </a:p>
          <a:p>
            <a:pPr lvl="1">
              <a:lnSpc>
                <a:spcPct val="150000"/>
              </a:lnSpc>
            </a:pPr>
            <a:r>
              <a:rPr lang="en-US" dirty="0"/>
              <a:t>a register can hold an unsigned integer with values from 0 to ‭4,294,967,295</a:t>
            </a:r>
            <a:br>
              <a:rPr lang="en-US" dirty="0"/>
            </a:br>
            <a:r>
              <a:rPr lang="en-US" dirty="0"/>
              <a:t>or a signed integer with values from ‭-2,147,483,648‬ to ‬‭2,147,483,647‬;</a:t>
            </a:r>
          </a:p>
          <a:p>
            <a:pPr lvl="1">
              <a:lnSpc>
                <a:spcPct val="150000"/>
              </a:lnSpc>
            </a:pPr>
            <a:r>
              <a:rPr lang="en-US" dirty="0"/>
              <a:t>when using hexadecimal notation, a 32-bit register holds 8 hex digits. E.g. 0x1234 5678;</a:t>
            </a:r>
          </a:p>
          <a:p>
            <a:pPr lvl="1">
              <a:lnSpc>
                <a:spcPct val="150000"/>
              </a:lnSpc>
            </a:pPr>
            <a:r>
              <a:rPr lang="en-US" dirty="0"/>
              <a:t>Cortex-M architecture uses 32-bit memory addresses, hence, a single general-purpose register can hold a memory address. </a:t>
            </a:r>
          </a:p>
        </p:txBody>
      </p:sp>
      <p:grpSp>
        <p:nvGrpSpPr>
          <p:cNvPr id="10" name="Group 9">
            <a:extLst>
              <a:ext uri="{FF2B5EF4-FFF2-40B4-BE49-F238E27FC236}">
                <a16:creationId xmlns="" xmlns:a16="http://schemas.microsoft.com/office/drawing/2014/main" id="{03D92850-370C-4A4B-8A56-E2A778995F7A}"/>
              </a:ext>
            </a:extLst>
          </p:cNvPr>
          <p:cNvGrpSpPr/>
          <p:nvPr/>
        </p:nvGrpSpPr>
        <p:grpSpPr>
          <a:xfrm>
            <a:off x="36042" y="5403527"/>
            <a:ext cx="12155958" cy="551307"/>
            <a:chOff x="1" y="3128214"/>
            <a:chExt cx="12155958" cy="551307"/>
          </a:xfrm>
        </p:grpSpPr>
        <p:pic>
          <p:nvPicPr>
            <p:cNvPr id="11" name="Picture 10">
              <a:extLst>
                <a:ext uri="{FF2B5EF4-FFF2-40B4-BE49-F238E27FC236}">
                  <a16:creationId xmlns="" xmlns:a16="http://schemas.microsoft.com/office/drawing/2014/main" id="{CBFAC10E-2B51-4E52-AA76-E8E2DAE7B6D8}"/>
                </a:ext>
              </a:extLst>
            </p:cNvPr>
            <p:cNvPicPr>
              <a:picLocks noChangeAspect="1"/>
            </p:cNvPicPr>
            <p:nvPr/>
          </p:nvPicPr>
          <p:blipFill>
            <a:blip r:embed="rId3"/>
            <a:stretch>
              <a:fillRect/>
            </a:stretch>
          </p:blipFill>
          <p:spPr>
            <a:xfrm>
              <a:off x="1" y="3128214"/>
              <a:ext cx="6097588" cy="551307"/>
            </a:xfrm>
            <a:prstGeom prst="rect">
              <a:avLst/>
            </a:prstGeom>
          </p:spPr>
        </p:pic>
        <p:pic>
          <p:nvPicPr>
            <p:cNvPr id="12" name="Picture 11">
              <a:extLst>
                <a:ext uri="{FF2B5EF4-FFF2-40B4-BE49-F238E27FC236}">
                  <a16:creationId xmlns="" xmlns:a16="http://schemas.microsoft.com/office/drawing/2014/main" id="{E9039413-9AF8-407A-9177-9BDEA2C3231E}"/>
                </a:ext>
              </a:extLst>
            </p:cNvPr>
            <p:cNvPicPr>
              <a:picLocks noChangeAspect="1"/>
            </p:cNvPicPr>
            <p:nvPr/>
          </p:nvPicPr>
          <p:blipFill>
            <a:blip r:embed="rId4"/>
            <a:stretch>
              <a:fillRect/>
            </a:stretch>
          </p:blipFill>
          <p:spPr>
            <a:xfrm>
              <a:off x="6059996" y="3128770"/>
              <a:ext cx="6095963" cy="536017"/>
            </a:xfrm>
            <a:prstGeom prst="rect">
              <a:avLst/>
            </a:prstGeom>
          </p:spPr>
        </p:pic>
      </p:grpSp>
    </p:spTree>
    <p:extLst>
      <p:ext uri="{BB962C8B-B14F-4D97-AF65-F5344CB8AC3E}">
        <p14:creationId xmlns:p14="http://schemas.microsoft.com/office/powerpoint/2010/main" val="250301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1 – Introduction</a:t>
            </a:r>
            <a:endParaRPr kumimoji="1" lang="en-US" dirty="0"/>
          </a:p>
        </p:txBody>
      </p:sp>
      <p:sp>
        <p:nvSpPr>
          <p:cNvPr id="4" name="コンテンツ プレースホルダー 3"/>
          <p:cNvSpPr>
            <a:spLocks noGrp="1"/>
          </p:cNvSpPr>
          <p:nvPr>
            <p:ph idx="1"/>
          </p:nvPr>
        </p:nvSpPr>
        <p:spPr>
          <a:xfrm>
            <a:off x="468000" y="1424991"/>
            <a:ext cx="11244574" cy="1739451"/>
          </a:xfrm>
        </p:spPr>
        <p:txBody>
          <a:bodyPr/>
          <a:lstStyle/>
          <a:p>
            <a:pPr marL="342900" lvl="1" indent="-342900">
              <a:lnSpc>
                <a:spcPct val="150000"/>
              </a:lnSpc>
              <a:buFont typeface="+mj-lt"/>
              <a:buAutoNum type="arabicPeriod"/>
            </a:pPr>
            <a:r>
              <a:rPr lang="en-US" dirty="0"/>
              <a:t>What are Embedded Systems</a:t>
            </a:r>
          </a:p>
          <a:p>
            <a:pPr marL="342900" lvl="1" indent="-342900">
              <a:lnSpc>
                <a:spcPct val="150000"/>
              </a:lnSpc>
              <a:buFont typeface="+mj-lt"/>
              <a:buAutoNum type="arabicPeriod"/>
            </a:pPr>
            <a:r>
              <a:rPr lang="en-US" dirty="0"/>
              <a:t>Characteristics</a:t>
            </a:r>
          </a:p>
          <a:p>
            <a:pPr marL="342900" lvl="1" indent="-342900">
              <a:lnSpc>
                <a:spcPct val="150000"/>
              </a:lnSpc>
              <a:buFont typeface="+mj-lt"/>
              <a:buAutoNum type="arabicPeriod"/>
            </a:pPr>
            <a:r>
              <a:rPr lang="en-US" dirty="0"/>
              <a:t>Market Segments</a:t>
            </a:r>
          </a:p>
          <a:p>
            <a:pPr marL="342900" lvl="1" indent="-342900">
              <a:lnSpc>
                <a:spcPct val="150000"/>
              </a:lnSpc>
              <a:buFont typeface="+mj-lt"/>
              <a:buAutoNum type="arabicPeriod"/>
            </a:pPr>
            <a:r>
              <a:rPr lang="en-US" dirty="0"/>
              <a:t>The IoT Era</a:t>
            </a:r>
          </a:p>
        </p:txBody>
      </p:sp>
    </p:spTree>
    <p:extLst>
      <p:ext uri="{BB962C8B-B14F-4D97-AF65-F5344CB8AC3E}">
        <p14:creationId xmlns:p14="http://schemas.microsoft.com/office/powerpoint/2010/main" val="25601539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3.3 – Cortex-M4 ISA – Registers</a:t>
            </a:r>
            <a:endParaRPr kumimoji="1" lang="en-US" dirty="0"/>
          </a:p>
        </p:txBody>
      </p:sp>
      <p:sp>
        <p:nvSpPr>
          <p:cNvPr id="9" name="コンテンツ プレースホルダー 3">
            <a:extLst>
              <a:ext uri="{FF2B5EF4-FFF2-40B4-BE49-F238E27FC236}">
                <a16:creationId xmlns="" xmlns:a16="http://schemas.microsoft.com/office/drawing/2014/main" id="{1F4B43E1-A748-43B0-9E09-D9545023EFA8}"/>
              </a:ext>
            </a:extLst>
          </p:cNvPr>
          <p:cNvSpPr>
            <a:spLocks noGrp="1"/>
          </p:cNvSpPr>
          <p:nvPr>
            <p:ph idx="1"/>
          </p:nvPr>
        </p:nvSpPr>
        <p:spPr>
          <a:xfrm>
            <a:off x="468000" y="1424991"/>
            <a:ext cx="11028600" cy="795602"/>
          </a:xfrm>
        </p:spPr>
        <p:txBody>
          <a:bodyPr/>
          <a:lstStyle/>
          <a:p>
            <a:pPr>
              <a:lnSpc>
                <a:spcPct val="150000"/>
              </a:lnSpc>
            </a:pPr>
            <a:r>
              <a:rPr lang="en-US" dirty="0"/>
              <a:t>Special Purpose Registers - XPSR</a:t>
            </a:r>
          </a:p>
          <a:p>
            <a:pPr lvl="1">
              <a:lnSpc>
                <a:spcPct val="150000"/>
              </a:lnSpc>
            </a:pPr>
            <a:r>
              <a:rPr lang="en-US" dirty="0"/>
              <a:t>The three registers APSR, IPSR and EPSR can be accessed individually or combined as XPSR.</a:t>
            </a:r>
          </a:p>
        </p:txBody>
      </p:sp>
      <p:sp>
        <p:nvSpPr>
          <p:cNvPr id="7" name="TextBox 6">
            <a:extLst>
              <a:ext uri="{FF2B5EF4-FFF2-40B4-BE49-F238E27FC236}">
                <a16:creationId xmlns="" xmlns:a16="http://schemas.microsoft.com/office/drawing/2014/main" id="{8B6C48A4-82A2-48DF-AF68-EBB013803728}"/>
              </a:ext>
            </a:extLst>
          </p:cNvPr>
          <p:cNvSpPr txBox="1"/>
          <p:nvPr/>
        </p:nvSpPr>
        <p:spPr>
          <a:xfrm>
            <a:off x="467999" y="5771632"/>
            <a:ext cx="6847201" cy="523220"/>
          </a:xfrm>
          <a:prstGeom prst="rect">
            <a:avLst/>
          </a:prstGeom>
          <a:noFill/>
        </p:spPr>
        <p:txBody>
          <a:bodyPr wrap="square" rtlCol="0">
            <a:spAutoFit/>
          </a:bodyPr>
          <a:lstStyle/>
          <a:p>
            <a:r>
              <a:rPr lang="en-US" sz="1400" dirty="0"/>
              <a:t>source: ARM</a:t>
            </a:r>
          </a:p>
          <a:p>
            <a:r>
              <a:rPr lang="pt-BR" sz="1400" dirty="0" err="1"/>
              <a:t>ARMv7</a:t>
            </a:r>
            <a:r>
              <a:rPr lang="pt-BR" sz="1400" dirty="0"/>
              <a:t>-M </a:t>
            </a:r>
            <a:r>
              <a:rPr lang="pt-BR" sz="1400" dirty="0" err="1"/>
              <a:t>Architecture</a:t>
            </a:r>
            <a:r>
              <a:rPr lang="pt-BR" sz="1400" dirty="0"/>
              <a:t> </a:t>
            </a:r>
            <a:r>
              <a:rPr lang="pt-BR" sz="1400" dirty="0" err="1"/>
              <a:t>Reference</a:t>
            </a:r>
            <a:r>
              <a:rPr lang="pt-BR" sz="1400" dirty="0"/>
              <a:t> Manual</a:t>
            </a:r>
          </a:p>
        </p:txBody>
      </p:sp>
      <p:grpSp>
        <p:nvGrpSpPr>
          <p:cNvPr id="8" name="Group 7">
            <a:extLst>
              <a:ext uri="{FF2B5EF4-FFF2-40B4-BE49-F238E27FC236}">
                <a16:creationId xmlns="" xmlns:a16="http://schemas.microsoft.com/office/drawing/2014/main" id="{30FF2EBA-6D07-4410-A8A9-47FBF49C13FA}"/>
              </a:ext>
            </a:extLst>
          </p:cNvPr>
          <p:cNvGrpSpPr/>
          <p:nvPr/>
        </p:nvGrpSpPr>
        <p:grpSpPr>
          <a:xfrm>
            <a:off x="716378" y="2607338"/>
            <a:ext cx="10788180" cy="3060538"/>
            <a:chOff x="716378" y="2607338"/>
            <a:chExt cx="10788180" cy="3060538"/>
          </a:xfrm>
        </p:grpSpPr>
        <p:pic>
          <p:nvPicPr>
            <p:cNvPr id="13" name="Picture 12">
              <a:extLst>
                <a:ext uri="{FF2B5EF4-FFF2-40B4-BE49-F238E27FC236}">
                  <a16:creationId xmlns="" xmlns:a16="http://schemas.microsoft.com/office/drawing/2014/main" id="{72FBA982-0E72-4D4D-B8AC-8D19555B256A}"/>
                </a:ext>
              </a:extLst>
            </p:cNvPr>
            <p:cNvPicPr>
              <a:picLocks noChangeAspect="1"/>
            </p:cNvPicPr>
            <p:nvPr/>
          </p:nvPicPr>
          <p:blipFill>
            <a:blip r:embed="rId3"/>
            <a:stretch>
              <a:fillRect/>
            </a:stretch>
          </p:blipFill>
          <p:spPr>
            <a:xfrm>
              <a:off x="716378" y="2607338"/>
              <a:ext cx="10788180" cy="2909893"/>
            </a:xfrm>
            <a:prstGeom prst="rect">
              <a:avLst/>
            </a:prstGeom>
          </p:spPr>
        </p:pic>
        <p:pic>
          <p:nvPicPr>
            <p:cNvPr id="14" name="Picture 13">
              <a:extLst>
                <a:ext uri="{FF2B5EF4-FFF2-40B4-BE49-F238E27FC236}">
                  <a16:creationId xmlns="" xmlns:a16="http://schemas.microsoft.com/office/drawing/2014/main" id="{DDABC2FC-616C-4745-9034-240D2BA1B30B}"/>
                </a:ext>
              </a:extLst>
            </p:cNvPr>
            <p:cNvPicPr>
              <a:picLocks noChangeAspect="1"/>
            </p:cNvPicPr>
            <p:nvPr/>
          </p:nvPicPr>
          <p:blipFill>
            <a:blip r:embed="rId4"/>
            <a:stretch>
              <a:fillRect/>
            </a:stretch>
          </p:blipFill>
          <p:spPr>
            <a:xfrm>
              <a:off x="7284132" y="5366585"/>
              <a:ext cx="4095175" cy="301291"/>
            </a:xfrm>
            <a:prstGeom prst="rect">
              <a:avLst/>
            </a:prstGeom>
          </p:spPr>
        </p:pic>
      </p:grpSp>
    </p:spTree>
    <p:extLst>
      <p:ext uri="{BB962C8B-B14F-4D97-AF65-F5344CB8AC3E}">
        <p14:creationId xmlns:p14="http://schemas.microsoft.com/office/powerpoint/2010/main" val="8366891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3.3 – Cortex-M4 ISA – APSR </a:t>
            </a:r>
            <a:endParaRPr kumimoji="1" lang="en-US" dirty="0"/>
          </a:p>
        </p:txBody>
      </p:sp>
      <p:sp>
        <p:nvSpPr>
          <p:cNvPr id="7" name="TextBox 6">
            <a:extLst>
              <a:ext uri="{FF2B5EF4-FFF2-40B4-BE49-F238E27FC236}">
                <a16:creationId xmlns="" xmlns:a16="http://schemas.microsoft.com/office/drawing/2014/main" id="{8B6C48A4-82A2-48DF-AF68-EBB013803728}"/>
              </a:ext>
            </a:extLst>
          </p:cNvPr>
          <p:cNvSpPr txBox="1"/>
          <p:nvPr/>
        </p:nvSpPr>
        <p:spPr>
          <a:xfrm>
            <a:off x="467999" y="5771632"/>
            <a:ext cx="6847201" cy="523220"/>
          </a:xfrm>
          <a:prstGeom prst="rect">
            <a:avLst/>
          </a:prstGeom>
          <a:noFill/>
        </p:spPr>
        <p:txBody>
          <a:bodyPr wrap="square" rtlCol="0">
            <a:spAutoFit/>
          </a:bodyPr>
          <a:lstStyle/>
          <a:p>
            <a:r>
              <a:rPr lang="en-US" sz="1400" dirty="0"/>
              <a:t>source: ARM</a:t>
            </a:r>
          </a:p>
          <a:p>
            <a:r>
              <a:rPr lang="pt-BR" sz="1400" dirty="0" err="1"/>
              <a:t>ARMv7</a:t>
            </a:r>
            <a:r>
              <a:rPr lang="pt-BR" sz="1400" dirty="0"/>
              <a:t>-M </a:t>
            </a:r>
            <a:r>
              <a:rPr lang="pt-BR" sz="1400" dirty="0" err="1"/>
              <a:t>Architecture</a:t>
            </a:r>
            <a:r>
              <a:rPr lang="pt-BR" sz="1400" dirty="0"/>
              <a:t> </a:t>
            </a:r>
            <a:r>
              <a:rPr lang="pt-BR" sz="1400" dirty="0" err="1"/>
              <a:t>Reference</a:t>
            </a:r>
            <a:r>
              <a:rPr lang="pt-BR" sz="1400" dirty="0"/>
              <a:t> Manual</a:t>
            </a:r>
          </a:p>
        </p:txBody>
      </p:sp>
      <p:sp>
        <p:nvSpPr>
          <p:cNvPr id="10" name="Content Placeholder 3">
            <a:extLst>
              <a:ext uri="{FF2B5EF4-FFF2-40B4-BE49-F238E27FC236}">
                <a16:creationId xmlns="" xmlns:a16="http://schemas.microsoft.com/office/drawing/2014/main" id="{C50C7AAD-E228-45C3-8C3B-A55A40BE94A8}"/>
              </a:ext>
            </a:extLst>
          </p:cNvPr>
          <p:cNvSpPr>
            <a:spLocks noGrp="1"/>
          </p:cNvSpPr>
          <p:nvPr>
            <p:ph idx="1"/>
          </p:nvPr>
        </p:nvSpPr>
        <p:spPr>
          <a:xfrm>
            <a:off x="6163120" y="906903"/>
            <a:ext cx="5424565" cy="535747"/>
          </a:xfrm>
        </p:spPr>
        <p:txBody>
          <a:bodyPr/>
          <a:lstStyle/>
          <a:p>
            <a:r>
              <a:rPr lang="en-US" sz="2000" b="1" dirty="0" err="1"/>
              <a:t>APSR</a:t>
            </a:r>
            <a:r>
              <a:rPr lang="en-US" sz="2000" b="1" dirty="0"/>
              <a:t> = Application Program Status Register</a:t>
            </a:r>
          </a:p>
        </p:txBody>
      </p:sp>
      <p:pic>
        <p:nvPicPr>
          <p:cNvPr id="11" name="Picture 10">
            <a:extLst>
              <a:ext uri="{FF2B5EF4-FFF2-40B4-BE49-F238E27FC236}">
                <a16:creationId xmlns="" xmlns:a16="http://schemas.microsoft.com/office/drawing/2014/main" id="{1C4892B8-4E7F-40E8-9257-26B2F06440FE}"/>
              </a:ext>
            </a:extLst>
          </p:cNvPr>
          <p:cNvPicPr>
            <a:picLocks noChangeAspect="1"/>
          </p:cNvPicPr>
          <p:nvPr/>
        </p:nvPicPr>
        <p:blipFill>
          <a:blip r:embed="rId3"/>
          <a:stretch>
            <a:fillRect/>
          </a:stretch>
        </p:blipFill>
        <p:spPr>
          <a:xfrm>
            <a:off x="489094" y="1362809"/>
            <a:ext cx="9884251" cy="1254167"/>
          </a:xfrm>
          <a:prstGeom prst="rect">
            <a:avLst/>
          </a:prstGeom>
        </p:spPr>
      </p:pic>
      <p:graphicFrame>
        <p:nvGraphicFramePr>
          <p:cNvPr id="12" name="Table 11">
            <a:extLst>
              <a:ext uri="{FF2B5EF4-FFF2-40B4-BE49-F238E27FC236}">
                <a16:creationId xmlns="" xmlns:a16="http://schemas.microsoft.com/office/drawing/2014/main" id="{7FF145A2-C8C8-4B56-8724-5183FE5E9BF3}"/>
              </a:ext>
            </a:extLst>
          </p:cNvPr>
          <p:cNvGraphicFramePr>
            <a:graphicFrameLocks noGrp="1"/>
          </p:cNvGraphicFramePr>
          <p:nvPr>
            <p:extLst>
              <p:ext uri="{D42A27DB-BD31-4B8C-83A1-F6EECF244321}">
                <p14:modId xmlns:p14="http://schemas.microsoft.com/office/powerpoint/2010/main" val="290247345"/>
              </p:ext>
            </p:extLst>
          </p:nvPr>
        </p:nvGraphicFramePr>
        <p:xfrm>
          <a:off x="628205" y="2753242"/>
          <a:ext cx="10935590" cy="3012440"/>
        </p:xfrm>
        <a:graphic>
          <a:graphicData uri="http://schemas.openxmlformats.org/drawingml/2006/table">
            <a:tbl>
              <a:tblPr firstRow="1" bandRow="1">
                <a:tableStyleId>{5C22544A-7EE6-4342-B048-85BDC9FD1C3A}</a:tableStyleId>
              </a:tblPr>
              <a:tblGrid>
                <a:gridCol w="962822">
                  <a:extLst>
                    <a:ext uri="{9D8B030D-6E8A-4147-A177-3AD203B41FA5}">
                      <a16:colId xmlns="" xmlns:a16="http://schemas.microsoft.com/office/drawing/2014/main" val="736983834"/>
                    </a:ext>
                  </a:extLst>
                </a:gridCol>
                <a:gridCol w="1017252">
                  <a:extLst>
                    <a:ext uri="{9D8B030D-6E8A-4147-A177-3AD203B41FA5}">
                      <a16:colId xmlns="" xmlns:a16="http://schemas.microsoft.com/office/drawing/2014/main" val="4083993259"/>
                    </a:ext>
                  </a:extLst>
                </a:gridCol>
                <a:gridCol w="8955516">
                  <a:extLst>
                    <a:ext uri="{9D8B030D-6E8A-4147-A177-3AD203B41FA5}">
                      <a16:colId xmlns="" xmlns:a16="http://schemas.microsoft.com/office/drawing/2014/main" val="1357778240"/>
                    </a:ext>
                  </a:extLst>
                </a:gridCol>
              </a:tblGrid>
              <a:tr h="370840">
                <a:tc>
                  <a:txBody>
                    <a:bodyPr/>
                    <a:lstStyle/>
                    <a:p>
                      <a:pPr algn="ctr"/>
                      <a:r>
                        <a:rPr lang="en-US" sz="1600" dirty="0"/>
                        <a:t>Flag</a:t>
                      </a:r>
                      <a:endParaRPr lang="pt-BR" sz="1600" dirty="0"/>
                    </a:p>
                  </a:txBody>
                  <a:tcPr/>
                </a:tc>
                <a:tc>
                  <a:txBody>
                    <a:bodyPr/>
                    <a:lstStyle/>
                    <a:p>
                      <a:pPr algn="ctr"/>
                      <a:r>
                        <a:rPr lang="en-US" sz="1600" dirty="0"/>
                        <a:t>bit</a:t>
                      </a:r>
                      <a:endParaRPr lang="pt-BR" sz="1600" dirty="0"/>
                    </a:p>
                  </a:txBody>
                  <a:tcPr/>
                </a:tc>
                <a:tc>
                  <a:txBody>
                    <a:bodyPr/>
                    <a:lstStyle/>
                    <a:p>
                      <a:r>
                        <a:rPr lang="en-US" sz="1600" dirty="0"/>
                        <a:t>Description</a:t>
                      </a:r>
                      <a:endParaRPr lang="pt-BR" sz="1600" dirty="0"/>
                    </a:p>
                  </a:txBody>
                  <a:tcPr/>
                </a:tc>
                <a:extLst>
                  <a:ext uri="{0D108BD9-81ED-4DB2-BD59-A6C34878D82A}">
                    <a16:rowId xmlns="" xmlns:a16="http://schemas.microsoft.com/office/drawing/2014/main" val="1422088416"/>
                  </a:ext>
                </a:extLst>
              </a:tr>
              <a:tr h="370840">
                <a:tc>
                  <a:txBody>
                    <a:bodyPr/>
                    <a:lstStyle/>
                    <a:p>
                      <a:pPr algn="ctr"/>
                      <a:r>
                        <a:rPr lang="en-US" sz="1600" dirty="0"/>
                        <a:t>N</a:t>
                      </a:r>
                      <a:endParaRPr lang="pt-BR" sz="1600" dirty="0"/>
                    </a:p>
                  </a:txBody>
                  <a:tcPr/>
                </a:tc>
                <a:tc>
                  <a:txBody>
                    <a:bodyPr/>
                    <a:lstStyle/>
                    <a:p>
                      <a:pPr algn="ctr"/>
                      <a:r>
                        <a:rPr lang="en-US" sz="1600" dirty="0"/>
                        <a:t>31</a:t>
                      </a:r>
                      <a:endParaRPr lang="pt-BR" sz="1600" dirty="0"/>
                    </a:p>
                  </a:txBody>
                  <a:tcPr/>
                </a:tc>
                <a:tc>
                  <a:txBody>
                    <a:bodyPr/>
                    <a:lstStyle/>
                    <a:p>
                      <a:r>
                        <a:rPr lang="en-US" sz="1600" dirty="0"/>
                        <a:t>Negative. For two’s complement results this bit is set to indicate that the result is negative.</a:t>
                      </a:r>
                      <a:endParaRPr lang="pt-BR" sz="1600" dirty="0"/>
                    </a:p>
                  </a:txBody>
                  <a:tcPr/>
                </a:tc>
                <a:extLst>
                  <a:ext uri="{0D108BD9-81ED-4DB2-BD59-A6C34878D82A}">
                    <a16:rowId xmlns="" xmlns:a16="http://schemas.microsoft.com/office/drawing/2014/main" val="2952055681"/>
                  </a:ext>
                </a:extLst>
              </a:tr>
              <a:tr h="370840">
                <a:tc>
                  <a:txBody>
                    <a:bodyPr/>
                    <a:lstStyle/>
                    <a:p>
                      <a:pPr algn="ctr"/>
                      <a:r>
                        <a:rPr lang="en-US" sz="1600" dirty="0"/>
                        <a:t>Z</a:t>
                      </a:r>
                      <a:endParaRPr lang="pt-BR" sz="1600" dirty="0"/>
                    </a:p>
                  </a:txBody>
                  <a:tcPr/>
                </a:tc>
                <a:tc>
                  <a:txBody>
                    <a:bodyPr/>
                    <a:lstStyle/>
                    <a:p>
                      <a:pPr algn="ctr"/>
                      <a:r>
                        <a:rPr lang="en-US" sz="1600" dirty="0"/>
                        <a:t>30</a:t>
                      </a:r>
                      <a:endParaRPr lang="pt-BR" sz="1600" dirty="0"/>
                    </a:p>
                  </a:txBody>
                  <a:tcPr/>
                </a:tc>
                <a:tc>
                  <a:txBody>
                    <a:bodyPr/>
                    <a:lstStyle/>
                    <a:p>
                      <a:r>
                        <a:rPr lang="en-US" sz="1600" dirty="0"/>
                        <a:t>Zero. This bit is set when the result is zero. After a comparison, this bit is set to indicate that the compared values are equal.</a:t>
                      </a:r>
                      <a:endParaRPr lang="pt-BR" sz="1600" dirty="0"/>
                    </a:p>
                  </a:txBody>
                  <a:tcPr/>
                </a:tc>
                <a:extLst>
                  <a:ext uri="{0D108BD9-81ED-4DB2-BD59-A6C34878D82A}">
                    <a16:rowId xmlns="" xmlns:a16="http://schemas.microsoft.com/office/drawing/2014/main" val="2327003135"/>
                  </a:ext>
                </a:extLst>
              </a:tr>
              <a:tr h="370840">
                <a:tc>
                  <a:txBody>
                    <a:bodyPr/>
                    <a:lstStyle/>
                    <a:p>
                      <a:pPr algn="ctr"/>
                      <a:r>
                        <a:rPr lang="en-US" sz="1600" dirty="0"/>
                        <a:t>C</a:t>
                      </a:r>
                      <a:endParaRPr lang="pt-BR" sz="1600" dirty="0"/>
                    </a:p>
                  </a:txBody>
                  <a:tcPr/>
                </a:tc>
                <a:tc>
                  <a:txBody>
                    <a:bodyPr/>
                    <a:lstStyle/>
                    <a:p>
                      <a:pPr algn="ctr"/>
                      <a:r>
                        <a:rPr lang="en-US" sz="1600" dirty="0"/>
                        <a:t>29</a:t>
                      </a:r>
                      <a:endParaRPr lang="pt-BR" sz="1600" dirty="0"/>
                    </a:p>
                  </a:txBody>
                  <a:tcPr/>
                </a:tc>
                <a:tc>
                  <a:txBody>
                    <a:bodyPr/>
                    <a:lstStyle/>
                    <a:p>
                      <a:r>
                        <a:rPr lang="en-US" sz="1600" dirty="0"/>
                        <a:t>Carry. Set to indicate that the result of an unsigned addition produced overflow. Also set to indicate that un unsigned subtraction underflowed.</a:t>
                      </a:r>
                      <a:endParaRPr lang="pt-BR" sz="1600" dirty="0"/>
                    </a:p>
                  </a:txBody>
                  <a:tcPr/>
                </a:tc>
                <a:extLst>
                  <a:ext uri="{0D108BD9-81ED-4DB2-BD59-A6C34878D82A}">
                    <a16:rowId xmlns="" xmlns:a16="http://schemas.microsoft.com/office/drawing/2014/main" val="332119379"/>
                  </a:ext>
                </a:extLst>
              </a:tr>
              <a:tr h="370840">
                <a:tc>
                  <a:txBody>
                    <a:bodyPr/>
                    <a:lstStyle/>
                    <a:p>
                      <a:pPr algn="ctr"/>
                      <a:r>
                        <a:rPr lang="en-US" sz="1600" dirty="0"/>
                        <a:t>V</a:t>
                      </a:r>
                      <a:endParaRPr lang="pt-BR" sz="1600" dirty="0"/>
                    </a:p>
                  </a:txBody>
                  <a:tcPr/>
                </a:tc>
                <a:tc>
                  <a:txBody>
                    <a:bodyPr/>
                    <a:lstStyle/>
                    <a:p>
                      <a:pPr algn="ctr"/>
                      <a:r>
                        <a:rPr lang="en-US" sz="1600" dirty="0"/>
                        <a:t>28</a:t>
                      </a:r>
                      <a:endParaRPr lang="pt-BR" sz="1600" dirty="0"/>
                    </a:p>
                  </a:txBody>
                  <a:tcPr/>
                </a:tc>
                <a:tc>
                  <a:txBody>
                    <a:bodyPr/>
                    <a:lstStyle/>
                    <a:p>
                      <a:r>
                        <a:rPr lang="en-US" sz="1600" dirty="0"/>
                        <a:t>Overflow. Set to indicate overflow in a signed arithmetic operation.</a:t>
                      </a:r>
                      <a:endParaRPr lang="pt-BR" sz="1600" dirty="0"/>
                    </a:p>
                  </a:txBody>
                  <a:tcPr/>
                </a:tc>
                <a:extLst>
                  <a:ext uri="{0D108BD9-81ED-4DB2-BD59-A6C34878D82A}">
                    <a16:rowId xmlns="" xmlns:a16="http://schemas.microsoft.com/office/drawing/2014/main" val="415850541"/>
                  </a:ext>
                </a:extLst>
              </a:tr>
              <a:tr h="370840">
                <a:tc>
                  <a:txBody>
                    <a:bodyPr/>
                    <a:lstStyle/>
                    <a:p>
                      <a:pPr algn="ctr"/>
                      <a:r>
                        <a:rPr lang="en-US" sz="1600" dirty="0"/>
                        <a:t>Q</a:t>
                      </a:r>
                      <a:endParaRPr lang="pt-BR" sz="1600" dirty="0"/>
                    </a:p>
                  </a:txBody>
                  <a:tcPr/>
                </a:tc>
                <a:tc>
                  <a:txBody>
                    <a:bodyPr/>
                    <a:lstStyle/>
                    <a:p>
                      <a:pPr algn="ctr"/>
                      <a:r>
                        <a:rPr lang="en-US" sz="1600" dirty="0"/>
                        <a:t>27</a:t>
                      </a:r>
                      <a:endParaRPr lang="pt-BR" sz="1600" dirty="0"/>
                    </a:p>
                  </a:txBody>
                  <a:tcPr/>
                </a:tc>
                <a:tc>
                  <a:txBody>
                    <a:bodyPr/>
                    <a:lstStyle/>
                    <a:p>
                      <a:r>
                        <a:rPr lang="en-US" sz="1600" dirty="0"/>
                        <a:t>Saturation bit. For DSP extension instructions.</a:t>
                      </a:r>
                      <a:endParaRPr lang="pt-BR" sz="1600" dirty="0"/>
                    </a:p>
                  </a:txBody>
                  <a:tcPr/>
                </a:tc>
                <a:extLst>
                  <a:ext uri="{0D108BD9-81ED-4DB2-BD59-A6C34878D82A}">
                    <a16:rowId xmlns="" xmlns:a16="http://schemas.microsoft.com/office/drawing/2014/main" val="3380842513"/>
                  </a:ext>
                </a:extLst>
              </a:tr>
              <a:tr h="370840">
                <a:tc>
                  <a:txBody>
                    <a:bodyPr/>
                    <a:lstStyle/>
                    <a:p>
                      <a:pPr algn="ctr"/>
                      <a:r>
                        <a:rPr lang="en-US" sz="1600" dirty="0"/>
                        <a:t>GE</a:t>
                      </a:r>
                      <a:endParaRPr lang="pt-BR" sz="1600" dirty="0"/>
                    </a:p>
                  </a:txBody>
                  <a:tcPr/>
                </a:tc>
                <a:tc>
                  <a:txBody>
                    <a:bodyPr/>
                    <a:lstStyle/>
                    <a:p>
                      <a:pPr algn="ctr"/>
                      <a:r>
                        <a:rPr lang="en-US" sz="1600" dirty="0"/>
                        <a:t>19:16</a:t>
                      </a:r>
                      <a:endParaRPr lang="pt-BR" sz="1600" dirty="0"/>
                    </a:p>
                  </a:txBody>
                  <a:tcPr/>
                </a:tc>
                <a:tc>
                  <a:txBody>
                    <a:bodyPr/>
                    <a:lstStyle/>
                    <a:p>
                      <a:r>
                        <a:rPr lang="en-US" sz="1600" dirty="0"/>
                        <a:t>Greater than or Equal. For SIMD instructions.</a:t>
                      </a:r>
                      <a:endParaRPr lang="pt-BR" sz="1600" dirty="0"/>
                    </a:p>
                  </a:txBody>
                  <a:tcPr/>
                </a:tc>
                <a:extLst>
                  <a:ext uri="{0D108BD9-81ED-4DB2-BD59-A6C34878D82A}">
                    <a16:rowId xmlns="" xmlns:a16="http://schemas.microsoft.com/office/drawing/2014/main" val="2016782410"/>
                  </a:ext>
                </a:extLst>
              </a:tr>
            </a:tbl>
          </a:graphicData>
        </a:graphic>
      </p:graphicFrame>
    </p:spTree>
    <p:extLst>
      <p:ext uri="{BB962C8B-B14F-4D97-AF65-F5344CB8AC3E}">
        <p14:creationId xmlns:p14="http://schemas.microsoft.com/office/powerpoint/2010/main" val="26744005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3.3 – Cortex-M4 ISA – IPSR </a:t>
            </a:r>
            <a:endParaRPr kumimoji="1" lang="en-US" dirty="0"/>
          </a:p>
        </p:txBody>
      </p:sp>
      <p:sp>
        <p:nvSpPr>
          <p:cNvPr id="7" name="TextBox 6">
            <a:extLst>
              <a:ext uri="{FF2B5EF4-FFF2-40B4-BE49-F238E27FC236}">
                <a16:creationId xmlns="" xmlns:a16="http://schemas.microsoft.com/office/drawing/2014/main" id="{8B6C48A4-82A2-48DF-AF68-EBB013803728}"/>
              </a:ext>
            </a:extLst>
          </p:cNvPr>
          <p:cNvSpPr txBox="1"/>
          <p:nvPr/>
        </p:nvSpPr>
        <p:spPr>
          <a:xfrm>
            <a:off x="467999" y="5771632"/>
            <a:ext cx="6847201" cy="523220"/>
          </a:xfrm>
          <a:prstGeom prst="rect">
            <a:avLst/>
          </a:prstGeom>
          <a:noFill/>
        </p:spPr>
        <p:txBody>
          <a:bodyPr wrap="square" rtlCol="0">
            <a:spAutoFit/>
          </a:bodyPr>
          <a:lstStyle/>
          <a:p>
            <a:r>
              <a:rPr lang="en-US" sz="1400" dirty="0"/>
              <a:t>source: ARM</a:t>
            </a:r>
          </a:p>
          <a:p>
            <a:r>
              <a:rPr lang="pt-BR" sz="1400" dirty="0" err="1"/>
              <a:t>ARMv7</a:t>
            </a:r>
            <a:r>
              <a:rPr lang="pt-BR" sz="1400" dirty="0"/>
              <a:t>-M </a:t>
            </a:r>
            <a:r>
              <a:rPr lang="pt-BR" sz="1400" dirty="0" err="1"/>
              <a:t>Architecture</a:t>
            </a:r>
            <a:r>
              <a:rPr lang="pt-BR" sz="1400" dirty="0"/>
              <a:t> </a:t>
            </a:r>
            <a:r>
              <a:rPr lang="pt-BR" sz="1400" dirty="0" err="1"/>
              <a:t>Reference</a:t>
            </a:r>
            <a:r>
              <a:rPr lang="pt-BR" sz="1400" dirty="0"/>
              <a:t> Manual</a:t>
            </a:r>
          </a:p>
        </p:txBody>
      </p:sp>
      <p:sp>
        <p:nvSpPr>
          <p:cNvPr id="9" name="Content Placeholder 3">
            <a:extLst>
              <a:ext uri="{FF2B5EF4-FFF2-40B4-BE49-F238E27FC236}">
                <a16:creationId xmlns="" xmlns:a16="http://schemas.microsoft.com/office/drawing/2014/main" id="{79901E5F-4F37-445F-8608-791909AA0242}"/>
              </a:ext>
            </a:extLst>
          </p:cNvPr>
          <p:cNvSpPr>
            <a:spLocks noGrp="1"/>
          </p:cNvSpPr>
          <p:nvPr>
            <p:ph idx="1"/>
          </p:nvPr>
        </p:nvSpPr>
        <p:spPr>
          <a:xfrm>
            <a:off x="6311900" y="1379198"/>
            <a:ext cx="5424565" cy="335413"/>
          </a:xfrm>
        </p:spPr>
        <p:txBody>
          <a:bodyPr/>
          <a:lstStyle/>
          <a:p>
            <a:r>
              <a:rPr lang="en-US" sz="2000" b="1" dirty="0" err="1"/>
              <a:t>IPSR</a:t>
            </a:r>
            <a:r>
              <a:rPr lang="en-US" sz="2000" b="1" dirty="0"/>
              <a:t> = Interrupt Program Status Register</a:t>
            </a:r>
          </a:p>
        </p:txBody>
      </p:sp>
      <p:graphicFrame>
        <p:nvGraphicFramePr>
          <p:cNvPr id="13" name="Table 12">
            <a:extLst>
              <a:ext uri="{FF2B5EF4-FFF2-40B4-BE49-F238E27FC236}">
                <a16:creationId xmlns="" xmlns:a16="http://schemas.microsoft.com/office/drawing/2014/main" id="{F4B18344-1AEB-4998-A9E8-02ABCBE6090D}"/>
              </a:ext>
            </a:extLst>
          </p:cNvPr>
          <p:cNvGraphicFramePr>
            <a:graphicFrameLocks noGrp="1"/>
          </p:cNvGraphicFramePr>
          <p:nvPr>
            <p:extLst>
              <p:ext uri="{D42A27DB-BD31-4B8C-83A1-F6EECF244321}">
                <p14:modId xmlns:p14="http://schemas.microsoft.com/office/powerpoint/2010/main" val="3264017581"/>
              </p:ext>
            </p:extLst>
          </p:nvPr>
        </p:nvGraphicFramePr>
        <p:xfrm>
          <a:off x="776985" y="3225537"/>
          <a:ext cx="10935590" cy="1437640"/>
        </p:xfrm>
        <a:graphic>
          <a:graphicData uri="http://schemas.openxmlformats.org/drawingml/2006/table">
            <a:tbl>
              <a:tblPr firstRow="1" bandRow="1">
                <a:tableStyleId>{5C22544A-7EE6-4342-B048-85BDC9FD1C3A}</a:tableStyleId>
              </a:tblPr>
              <a:tblGrid>
                <a:gridCol w="1106547">
                  <a:extLst>
                    <a:ext uri="{9D8B030D-6E8A-4147-A177-3AD203B41FA5}">
                      <a16:colId xmlns="" xmlns:a16="http://schemas.microsoft.com/office/drawing/2014/main" val="736983834"/>
                    </a:ext>
                  </a:extLst>
                </a:gridCol>
                <a:gridCol w="972108">
                  <a:extLst>
                    <a:ext uri="{9D8B030D-6E8A-4147-A177-3AD203B41FA5}">
                      <a16:colId xmlns="" xmlns:a16="http://schemas.microsoft.com/office/drawing/2014/main" val="4083993259"/>
                    </a:ext>
                  </a:extLst>
                </a:gridCol>
                <a:gridCol w="8856935">
                  <a:extLst>
                    <a:ext uri="{9D8B030D-6E8A-4147-A177-3AD203B41FA5}">
                      <a16:colId xmlns="" xmlns:a16="http://schemas.microsoft.com/office/drawing/2014/main" val="1357778240"/>
                    </a:ext>
                  </a:extLst>
                </a:gridCol>
              </a:tblGrid>
              <a:tr h="370840">
                <a:tc>
                  <a:txBody>
                    <a:bodyPr/>
                    <a:lstStyle/>
                    <a:p>
                      <a:pPr algn="ctr"/>
                      <a:r>
                        <a:rPr lang="en-US" sz="1600" dirty="0"/>
                        <a:t>Field</a:t>
                      </a:r>
                      <a:endParaRPr lang="pt-BR" sz="1600" dirty="0"/>
                    </a:p>
                  </a:txBody>
                  <a:tcPr/>
                </a:tc>
                <a:tc>
                  <a:txBody>
                    <a:bodyPr/>
                    <a:lstStyle/>
                    <a:p>
                      <a:pPr algn="ctr"/>
                      <a:r>
                        <a:rPr lang="en-US" sz="1600" dirty="0"/>
                        <a:t>bit</a:t>
                      </a:r>
                      <a:endParaRPr lang="pt-BR" sz="1600" dirty="0"/>
                    </a:p>
                  </a:txBody>
                  <a:tcPr/>
                </a:tc>
                <a:tc>
                  <a:txBody>
                    <a:bodyPr/>
                    <a:lstStyle/>
                    <a:p>
                      <a:r>
                        <a:rPr lang="en-US" sz="1600" dirty="0"/>
                        <a:t>Description</a:t>
                      </a:r>
                      <a:endParaRPr lang="pt-BR" sz="1600" dirty="0"/>
                    </a:p>
                  </a:txBody>
                  <a:tcPr/>
                </a:tc>
                <a:extLst>
                  <a:ext uri="{0D108BD9-81ED-4DB2-BD59-A6C34878D82A}">
                    <a16:rowId xmlns="" xmlns:a16="http://schemas.microsoft.com/office/drawing/2014/main" val="1422088416"/>
                  </a:ext>
                </a:extLst>
              </a:tr>
              <a:tr h="370840">
                <a:tc>
                  <a:txBody>
                    <a:bodyPr/>
                    <a:lstStyle/>
                    <a:p>
                      <a:pPr algn="ctr"/>
                      <a:r>
                        <a:rPr lang="en-US" sz="1600" dirty="0"/>
                        <a:t>Exception Number</a:t>
                      </a:r>
                      <a:endParaRPr lang="pt-BR" sz="1600" dirty="0"/>
                    </a:p>
                  </a:txBody>
                  <a:tcPr/>
                </a:tc>
                <a:tc>
                  <a:txBody>
                    <a:bodyPr/>
                    <a:lstStyle/>
                    <a:p>
                      <a:pPr algn="ctr"/>
                      <a:r>
                        <a:rPr lang="en-US" sz="1600" dirty="0"/>
                        <a:t>8 : 0</a:t>
                      </a:r>
                      <a:endParaRPr lang="pt-BR" sz="1600" dirty="0"/>
                    </a:p>
                  </a:txBody>
                  <a:tcPr/>
                </a:tc>
                <a:tc>
                  <a:txBody>
                    <a:bodyPr/>
                    <a:lstStyle/>
                    <a:p>
                      <a:r>
                        <a:rPr lang="en-US" sz="1600" dirty="0"/>
                        <a:t>This field identifies the exception that is currently active (being serviced). The value 0 indicates that no exception is currently active.</a:t>
                      </a:r>
                      <a:br>
                        <a:rPr lang="en-US" sz="1600" dirty="0"/>
                      </a:br>
                      <a:r>
                        <a:rPr lang="en-US" sz="1600" dirty="0"/>
                        <a:t>If this value is non-zero the processor is in Handler mode.</a:t>
                      </a:r>
                      <a:br>
                        <a:rPr lang="en-US" sz="1600" dirty="0"/>
                      </a:br>
                      <a:r>
                        <a:rPr lang="en-US" sz="1600" dirty="0"/>
                        <a:t>If this value is zero the processor is in Thread mode.</a:t>
                      </a:r>
                      <a:endParaRPr lang="pt-BR" sz="1600" dirty="0"/>
                    </a:p>
                  </a:txBody>
                  <a:tcPr/>
                </a:tc>
                <a:extLst>
                  <a:ext uri="{0D108BD9-81ED-4DB2-BD59-A6C34878D82A}">
                    <a16:rowId xmlns="" xmlns:a16="http://schemas.microsoft.com/office/drawing/2014/main" val="2952055681"/>
                  </a:ext>
                </a:extLst>
              </a:tr>
            </a:tbl>
          </a:graphicData>
        </a:graphic>
      </p:graphicFrame>
      <p:pic>
        <p:nvPicPr>
          <p:cNvPr id="14" name="Picture 13">
            <a:extLst>
              <a:ext uri="{FF2B5EF4-FFF2-40B4-BE49-F238E27FC236}">
                <a16:creationId xmlns="" xmlns:a16="http://schemas.microsoft.com/office/drawing/2014/main" id="{788AA16F-04D5-4137-9E5C-9D19EB367BF7}"/>
              </a:ext>
            </a:extLst>
          </p:cNvPr>
          <p:cNvPicPr>
            <a:picLocks noChangeAspect="1"/>
          </p:cNvPicPr>
          <p:nvPr/>
        </p:nvPicPr>
        <p:blipFill>
          <a:blip r:embed="rId3"/>
          <a:stretch>
            <a:fillRect/>
          </a:stretch>
        </p:blipFill>
        <p:spPr>
          <a:xfrm>
            <a:off x="875420" y="2214563"/>
            <a:ext cx="10314001" cy="781167"/>
          </a:xfrm>
          <a:prstGeom prst="rect">
            <a:avLst/>
          </a:prstGeom>
        </p:spPr>
      </p:pic>
    </p:spTree>
    <p:extLst>
      <p:ext uri="{BB962C8B-B14F-4D97-AF65-F5344CB8AC3E}">
        <p14:creationId xmlns:p14="http://schemas.microsoft.com/office/powerpoint/2010/main" val="3582746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3.3 – Cortex-M4 ISA – EPSR </a:t>
            </a:r>
            <a:endParaRPr kumimoji="1" lang="en-US" dirty="0"/>
          </a:p>
        </p:txBody>
      </p:sp>
      <p:sp>
        <p:nvSpPr>
          <p:cNvPr id="7" name="TextBox 6">
            <a:extLst>
              <a:ext uri="{FF2B5EF4-FFF2-40B4-BE49-F238E27FC236}">
                <a16:creationId xmlns="" xmlns:a16="http://schemas.microsoft.com/office/drawing/2014/main" id="{8B6C48A4-82A2-48DF-AF68-EBB013803728}"/>
              </a:ext>
            </a:extLst>
          </p:cNvPr>
          <p:cNvSpPr txBox="1"/>
          <p:nvPr/>
        </p:nvSpPr>
        <p:spPr>
          <a:xfrm>
            <a:off x="467999" y="5771632"/>
            <a:ext cx="6847201" cy="523220"/>
          </a:xfrm>
          <a:prstGeom prst="rect">
            <a:avLst/>
          </a:prstGeom>
          <a:noFill/>
        </p:spPr>
        <p:txBody>
          <a:bodyPr wrap="square" rtlCol="0">
            <a:spAutoFit/>
          </a:bodyPr>
          <a:lstStyle/>
          <a:p>
            <a:r>
              <a:rPr lang="en-US" sz="1400" dirty="0"/>
              <a:t>source: ARM</a:t>
            </a:r>
          </a:p>
          <a:p>
            <a:r>
              <a:rPr lang="pt-BR" sz="1400" dirty="0" err="1"/>
              <a:t>ARMv7</a:t>
            </a:r>
            <a:r>
              <a:rPr lang="pt-BR" sz="1400" dirty="0"/>
              <a:t>-M </a:t>
            </a:r>
            <a:r>
              <a:rPr lang="pt-BR" sz="1400" dirty="0" err="1"/>
              <a:t>Architecture</a:t>
            </a:r>
            <a:r>
              <a:rPr lang="pt-BR" sz="1400" dirty="0"/>
              <a:t> </a:t>
            </a:r>
            <a:r>
              <a:rPr lang="pt-BR" sz="1400" dirty="0" err="1"/>
              <a:t>Reference</a:t>
            </a:r>
            <a:r>
              <a:rPr lang="pt-BR" sz="1400" dirty="0"/>
              <a:t> Manual</a:t>
            </a:r>
          </a:p>
        </p:txBody>
      </p:sp>
      <p:sp>
        <p:nvSpPr>
          <p:cNvPr id="10" name="Content Placeholder 3">
            <a:extLst>
              <a:ext uri="{FF2B5EF4-FFF2-40B4-BE49-F238E27FC236}">
                <a16:creationId xmlns="" xmlns:a16="http://schemas.microsoft.com/office/drawing/2014/main" id="{39D22956-7784-42A3-82EF-CBE4F232C46B}"/>
              </a:ext>
            </a:extLst>
          </p:cNvPr>
          <p:cNvSpPr>
            <a:spLocks noGrp="1"/>
          </p:cNvSpPr>
          <p:nvPr>
            <p:ph idx="1"/>
          </p:nvPr>
        </p:nvSpPr>
        <p:spPr>
          <a:xfrm>
            <a:off x="6311900" y="1379198"/>
            <a:ext cx="5424565" cy="335413"/>
          </a:xfrm>
        </p:spPr>
        <p:txBody>
          <a:bodyPr/>
          <a:lstStyle/>
          <a:p>
            <a:r>
              <a:rPr lang="en-US" sz="2000" b="1" dirty="0" err="1"/>
              <a:t>EPSR</a:t>
            </a:r>
            <a:r>
              <a:rPr lang="en-US" sz="2000" b="1" dirty="0"/>
              <a:t> = Execution Program Status Register</a:t>
            </a:r>
          </a:p>
        </p:txBody>
      </p:sp>
      <p:graphicFrame>
        <p:nvGraphicFramePr>
          <p:cNvPr id="11" name="Table 10">
            <a:extLst>
              <a:ext uri="{FF2B5EF4-FFF2-40B4-BE49-F238E27FC236}">
                <a16:creationId xmlns="" xmlns:a16="http://schemas.microsoft.com/office/drawing/2014/main" id="{658B5C78-0D8D-479A-9CB9-7EB058DD827D}"/>
              </a:ext>
            </a:extLst>
          </p:cNvPr>
          <p:cNvGraphicFramePr>
            <a:graphicFrameLocks noGrp="1"/>
          </p:cNvGraphicFramePr>
          <p:nvPr>
            <p:extLst>
              <p:ext uri="{D42A27DB-BD31-4B8C-83A1-F6EECF244321}">
                <p14:modId xmlns:p14="http://schemas.microsoft.com/office/powerpoint/2010/main" val="3685983719"/>
              </p:ext>
            </p:extLst>
          </p:nvPr>
        </p:nvGraphicFramePr>
        <p:xfrm>
          <a:off x="776985" y="3225537"/>
          <a:ext cx="10935590" cy="1772920"/>
        </p:xfrm>
        <a:graphic>
          <a:graphicData uri="http://schemas.openxmlformats.org/drawingml/2006/table">
            <a:tbl>
              <a:tblPr firstRow="1" bandRow="1">
                <a:tableStyleId>{5C22544A-7EE6-4342-B048-85BDC9FD1C3A}</a:tableStyleId>
              </a:tblPr>
              <a:tblGrid>
                <a:gridCol w="1106547">
                  <a:extLst>
                    <a:ext uri="{9D8B030D-6E8A-4147-A177-3AD203B41FA5}">
                      <a16:colId xmlns="" xmlns:a16="http://schemas.microsoft.com/office/drawing/2014/main" val="736983834"/>
                    </a:ext>
                  </a:extLst>
                </a:gridCol>
                <a:gridCol w="972108">
                  <a:extLst>
                    <a:ext uri="{9D8B030D-6E8A-4147-A177-3AD203B41FA5}">
                      <a16:colId xmlns="" xmlns:a16="http://schemas.microsoft.com/office/drawing/2014/main" val="4083993259"/>
                    </a:ext>
                  </a:extLst>
                </a:gridCol>
                <a:gridCol w="8856935">
                  <a:extLst>
                    <a:ext uri="{9D8B030D-6E8A-4147-A177-3AD203B41FA5}">
                      <a16:colId xmlns="" xmlns:a16="http://schemas.microsoft.com/office/drawing/2014/main" val="1357778240"/>
                    </a:ext>
                  </a:extLst>
                </a:gridCol>
              </a:tblGrid>
              <a:tr h="370840">
                <a:tc>
                  <a:txBody>
                    <a:bodyPr/>
                    <a:lstStyle/>
                    <a:p>
                      <a:pPr algn="ctr"/>
                      <a:r>
                        <a:rPr lang="en-US" sz="1600" dirty="0"/>
                        <a:t>Field</a:t>
                      </a:r>
                      <a:endParaRPr lang="pt-BR" sz="1600" dirty="0"/>
                    </a:p>
                  </a:txBody>
                  <a:tcPr/>
                </a:tc>
                <a:tc>
                  <a:txBody>
                    <a:bodyPr/>
                    <a:lstStyle/>
                    <a:p>
                      <a:pPr algn="ctr"/>
                      <a:r>
                        <a:rPr lang="en-US" sz="1600" dirty="0"/>
                        <a:t>bit</a:t>
                      </a:r>
                      <a:endParaRPr lang="pt-BR" sz="1600" dirty="0"/>
                    </a:p>
                  </a:txBody>
                  <a:tcPr/>
                </a:tc>
                <a:tc>
                  <a:txBody>
                    <a:bodyPr/>
                    <a:lstStyle/>
                    <a:p>
                      <a:r>
                        <a:rPr lang="en-US" sz="1600" dirty="0"/>
                        <a:t>Description</a:t>
                      </a:r>
                      <a:endParaRPr lang="pt-BR" sz="1600" dirty="0"/>
                    </a:p>
                  </a:txBody>
                  <a:tcPr/>
                </a:tc>
                <a:extLst>
                  <a:ext uri="{0D108BD9-81ED-4DB2-BD59-A6C34878D82A}">
                    <a16:rowId xmlns="" xmlns:a16="http://schemas.microsoft.com/office/drawing/2014/main" val="1422088416"/>
                  </a:ext>
                </a:extLst>
              </a:tr>
              <a:tr h="370840">
                <a:tc>
                  <a:txBody>
                    <a:bodyPr/>
                    <a:lstStyle/>
                    <a:p>
                      <a:pPr algn="ctr"/>
                      <a:r>
                        <a:rPr lang="en-US" sz="1600" dirty="0"/>
                        <a:t>T</a:t>
                      </a:r>
                      <a:endParaRPr lang="pt-BR" sz="1600" dirty="0"/>
                    </a:p>
                  </a:txBody>
                  <a:tcPr/>
                </a:tc>
                <a:tc>
                  <a:txBody>
                    <a:bodyPr/>
                    <a:lstStyle/>
                    <a:p>
                      <a:pPr algn="ctr"/>
                      <a:r>
                        <a:rPr lang="en-US" sz="1600" dirty="0"/>
                        <a:t>24</a:t>
                      </a:r>
                      <a:endParaRPr lang="pt-BR" sz="1600" dirty="0"/>
                    </a:p>
                  </a:txBody>
                  <a:tcPr/>
                </a:tc>
                <a:tc>
                  <a:txBody>
                    <a:bodyPr/>
                    <a:lstStyle/>
                    <a:p>
                      <a:r>
                        <a:rPr lang="en-US" sz="1600" dirty="0"/>
                        <a:t>Thumb. This bit is set to indicate that the instruction set in use is Thumb.</a:t>
                      </a:r>
                      <a:br>
                        <a:rPr lang="en-US" sz="1600" dirty="0"/>
                      </a:br>
                      <a:r>
                        <a:rPr lang="en-US" sz="1600" dirty="0"/>
                        <a:t>On Cortex-M this bit must be set all the time or an exception occurs.</a:t>
                      </a:r>
                      <a:br>
                        <a:rPr lang="en-US" sz="1600" dirty="0"/>
                      </a:br>
                      <a:r>
                        <a:rPr lang="en-US" sz="1600" dirty="0"/>
                        <a:t>On </a:t>
                      </a:r>
                      <a:r>
                        <a:rPr lang="en-US" sz="1600" dirty="0" err="1"/>
                        <a:t>ARM7TDMI</a:t>
                      </a:r>
                      <a:r>
                        <a:rPr lang="en-US" sz="1600" dirty="0"/>
                        <a:t>, Cortex-R and Cortex-A this bit is 0 when the ARM instruction set is in use.</a:t>
                      </a:r>
                      <a:endParaRPr lang="pt-BR" sz="1600" dirty="0"/>
                    </a:p>
                  </a:txBody>
                  <a:tcPr/>
                </a:tc>
                <a:extLst>
                  <a:ext uri="{0D108BD9-81ED-4DB2-BD59-A6C34878D82A}">
                    <a16:rowId xmlns="" xmlns:a16="http://schemas.microsoft.com/office/drawing/2014/main" val="2952055681"/>
                  </a:ext>
                </a:extLst>
              </a:tr>
              <a:tr h="370840">
                <a:tc>
                  <a:txBody>
                    <a:bodyPr/>
                    <a:lstStyle/>
                    <a:p>
                      <a:pPr algn="ctr"/>
                      <a:r>
                        <a:rPr lang="en-US" sz="1600" dirty="0"/>
                        <a:t>ICI/IT</a:t>
                      </a:r>
                      <a:endParaRPr lang="pt-BR" sz="1600" dirty="0"/>
                    </a:p>
                  </a:txBody>
                  <a:tcPr/>
                </a:tc>
                <a:tc>
                  <a:txBody>
                    <a:bodyPr/>
                    <a:lstStyle/>
                    <a:p>
                      <a:pPr algn="ctr"/>
                      <a:r>
                        <a:rPr lang="en-US" sz="1600" dirty="0"/>
                        <a:t>26:25</a:t>
                      </a:r>
                      <a:br>
                        <a:rPr lang="en-US" sz="1600" dirty="0"/>
                      </a:br>
                      <a:r>
                        <a:rPr lang="en-US" sz="1600" dirty="0"/>
                        <a:t>15:10</a:t>
                      </a:r>
                      <a:endParaRPr lang="pt-BR" sz="1600" dirty="0"/>
                    </a:p>
                  </a:txBody>
                  <a:tcPr/>
                </a:tc>
                <a:tc>
                  <a:txBody>
                    <a:bodyPr/>
                    <a:lstStyle/>
                    <a:p>
                      <a:r>
                        <a:rPr lang="en-US" sz="1600" dirty="0"/>
                        <a:t>ICI - used for a interrupted exception-continuable multi-cycle load or store.</a:t>
                      </a:r>
                      <a:br>
                        <a:rPr lang="en-US" sz="1600" dirty="0"/>
                      </a:br>
                      <a:r>
                        <a:rPr lang="en-US" sz="1600" dirty="0"/>
                        <a:t>IT - provide context information for instructions in an IT block.</a:t>
                      </a:r>
                      <a:endParaRPr lang="pt-BR" sz="1600" dirty="0"/>
                    </a:p>
                  </a:txBody>
                  <a:tcPr/>
                </a:tc>
                <a:extLst>
                  <a:ext uri="{0D108BD9-81ED-4DB2-BD59-A6C34878D82A}">
                    <a16:rowId xmlns="" xmlns:a16="http://schemas.microsoft.com/office/drawing/2014/main" val="4064426273"/>
                  </a:ext>
                </a:extLst>
              </a:tr>
            </a:tbl>
          </a:graphicData>
        </a:graphic>
      </p:graphicFrame>
      <p:pic>
        <p:nvPicPr>
          <p:cNvPr id="12" name="Picture 11">
            <a:extLst>
              <a:ext uri="{FF2B5EF4-FFF2-40B4-BE49-F238E27FC236}">
                <a16:creationId xmlns="" xmlns:a16="http://schemas.microsoft.com/office/drawing/2014/main" id="{D4851796-6F1F-487C-8717-B195333079E6}"/>
              </a:ext>
            </a:extLst>
          </p:cNvPr>
          <p:cNvPicPr>
            <a:picLocks noChangeAspect="1"/>
          </p:cNvPicPr>
          <p:nvPr/>
        </p:nvPicPr>
        <p:blipFill>
          <a:blip r:embed="rId3"/>
          <a:stretch>
            <a:fillRect/>
          </a:stretch>
        </p:blipFill>
        <p:spPr>
          <a:xfrm>
            <a:off x="650659" y="2226342"/>
            <a:ext cx="10485901" cy="766833"/>
          </a:xfrm>
          <a:prstGeom prst="rect">
            <a:avLst/>
          </a:prstGeom>
        </p:spPr>
      </p:pic>
    </p:spTree>
    <p:extLst>
      <p:ext uri="{BB962C8B-B14F-4D97-AF65-F5344CB8AC3E}">
        <p14:creationId xmlns:p14="http://schemas.microsoft.com/office/powerpoint/2010/main" val="3924969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3.3 – Cortex-M4 ISA – XPSR </a:t>
            </a:r>
            <a:endParaRPr kumimoji="1" lang="en-US" dirty="0"/>
          </a:p>
        </p:txBody>
      </p:sp>
      <p:sp>
        <p:nvSpPr>
          <p:cNvPr id="7" name="TextBox 6">
            <a:extLst>
              <a:ext uri="{FF2B5EF4-FFF2-40B4-BE49-F238E27FC236}">
                <a16:creationId xmlns="" xmlns:a16="http://schemas.microsoft.com/office/drawing/2014/main" id="{8B6C48A4-82A2-48DF-AF68-EBB013803728}"/>
              </a:ext>
            </a:extLst>
          </p:cNvPr>
          <p:cNvSpPr txBox="1"/>
          <p:nvPr/>
        </p:nvSpPr>
        <p:spPr>
          <a:xfrm>
            <a:off x="467999" y="5771632"/>
            <a:ext cx="6847201" cy="523220"/>
          </a:xfrm>
          <a:prstGeom prst="rect">
            <a:avLst/>
          </a:prstGeom>
          <a:noFill/>
        </p:spPr>
        <p:txBody>
          <a:bodyPr wrap="square" rtlCol="0">
            <a:spAutoFit/>
          </a:bodyPr>
          <a:lstStyle/>
          <a:p>
            <a:r>
              <a:rPr lang="en-US" sz="1400" dirty="0"/>
              <a:t>source: ARM</a:t>
            </a:r>
          </a:p>
          <a:p>
            <a:r>
              <a:rPr lang="pt-BR" sz="1400" dirty="0" err="1"/>
              <a:t>ARMv7</a:t>
            </a:r>
            <a:r>
              <a:rPr lang="pt-BR" sz="1400" dirty="0"/>
              <a:t>-M </a:t>
            </a:r>
            <a:r>
              <a:rPr lang="pt-BR" sz="1400" dirty="0" err="1"/>
              <a:t>Architecture</a:t>
            </a:r>
            <a:r>
              <a:rPr lang="pt-BR" sz="1400" dirty="0"/>
              <a:t> </a:t>
            </a:r>
            <a:r>
              <a:rPr lang="pt-BR" sz="1400" dirty="0" err="1"/>
              <a:t>Reference</a:t>
            </a:r>
            <a:r>
              <a:rPr lang="pt-BR" sz="1400" dirty="0"/>
              <a:t> Manual</a:t>
            </a:r>
          </a:p>
        </p:txBody>
      </p:sp>
      <p:sp>
        <p:nvSpPr>
          <p:cNvPr id="4" name="Content Placeholder 3">
            <a:extLst>
              <a:ext uri="{FF2B5EF4-FFF2-40B4-BE49-F238E27FC236}">
                <a16:creationId xmlns="" xmlns:a16="http://schemas.microsoft.com/office/drawing/2014/main" id="{F12D1226-0815-40B5-8759-C1541D194910}"/>
              </a:ext>
            </a:extLst>
          </p:cNvPr>
          <p:cNvSpPr>
            <a:spLocks noGrp="1"/>
          </p:cNvSpPr>
          <p:nvPr>
            <p:ph idx="1"/>
          </p:nvPr>
        </p:nvSpPr>
        <p:spPr>
          <a:xfrm>
            <a:off x="468000" y="1424991"/>
            <a:ext cx="11244574" cy="268279"/>
          </a:xfrm>
        </p:spPr>
        <p:txBody>
          <a:bodyPr/>
          <a:lstStyle/>
          <a:p>
            <a:r>
              <a:rPr lang="en-US" dirty="0"/>
              <a:t>Mnemonics used to combine the XPSR component registers:</a:t>
            </a:r>
          </a:p>
        </p:txBody>
      </p:sp>
      <p:pic>
        <p:nvPicPr>
          <p:cNvPr id="9" name="Picture 8">
            <a:extLst>
              <a:ext uri="{FF2B5EF4-FFF2-40B4-BE49-F238E27FC236}">
                <a16:creationId xmlns="" xmlns:a16="http://schemas.microsoft.com/office/drawing/2014/main" id="{7F683061-50B1-4594-AA68-89EFF8456E02}"/>
              </a:ext>
            </a:extLst>
          </p:cNvPr>
          <p:cNvPicPr>
            <a:picLocks noChangeAspect="1"/>
          </p:cNvPicPr>
          <p:nvPr/>
        </p:nvPicPr>
        <p:blipFill>
          <a:blip r:embed="rId3"/>
          <a:stretch>
            <a:fillRect/>
          </a:stretch>
        </p:blipFill>
        <p:spPr>
          <a:xfrm>
            <a:off x="3891599" y="2343536"/>
            <a:ext cx="4268850" cy="2709000"/>
          </a:xfrm>
          <a:prstGeom prst="rect">
            <a:avLst/>
          </a:prstGeom>
        </p:spPr>
      </p:pic>
    </p:spTree>
    <p:extLst>
      <p:ext uri="{BB962C8B-B14F-4D97-AF65-F5344CB8AC3E}">
        <p14:creationId xmlns:p14="http://schemas.microsoft.com/office/powerpoint/2010/main" val="32043336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3.3 – Cortex-M4 ISA – special registers </a:t>
            </a:r>
            <a:endParaRPr kumimoji="1" lang="en-US" dirty="0"/>
          </a:p>
        </p:txBody>
      </p:sp>
      <p:sp>
        <p:nvSpPr>
          <p:cNvPr id="7" name="TextBox 6">
            <a:extLst>
              <a:ext uri="{FF2B5EF4-FFF2-40B4-BE49-F238E27FC236}">
                <a16:creationId xmlns="" xmlns:a16="http://schemas.microsoft.com/office/drawing/2014/main" id="{8B6C48A4-82A2-48DF-AF68-EBB013803728}"/>
              </a:ext>
            </a:extLst>
          </p:cNvPr>
          <p:cNvSpPr txBox="1"/>
          <p:nvPr/>
        </p:nvSpPr>
        <p:spPr>
          <a:xfrm>
            <a:off x="467999" y="5771632"/>
            <a:ext cx="6847201" cy="523220"/>
          </a:xfrm>
          <a:prstGeom prst="rect">
            <a:avLst/>
          </a:prstGeom>
          <a:noFill/>
        </p:spPr>
        <p:txBody>
          <a:bodyPr wrap="square" rtlCol="0">
            <a:spAutoFit/>
          </a:bodyPr>
          <a:lstStyle/>
          <a:p>
            <a:r>
              <a:rPr lang="en-US" sz="1400" dirty="0"/>
              <a:t>source: ARM</a:t>
            </a:r>
          </a:p>
          <a:p>
            <a:r>
              <a:rPr lang="pt-BR" sz="1400" dirty="0" err="1"/>
              <a:t>ARMv7</a:t>
            </a:r>
            <a:r>
              <a:rPr lang="pt-BR" sz="1400" dirty="0"/>
              <a:t>-M </a:t>
            </a:r>
            <a:r>
              <a:rPr lang="pt-BR" sz="1400" dirty="0" err="1"/>
              <a:t>Architecture</a:t>
            </a:r>
            <a:r>
              <a:rPr lang="pt-BR" sz="1400" dirty="0"/>
              <a:t> </a:t>
            </a:r>
            <a:r>
              <a:rPr lang="pt-BR" sz="1400" dirty="0" err="1"/>
              <a:t>Reference</a:t>
            </a:r>
            <a:r>
              <a:rPr lang="pt-BR" sz="1400" dirty="0"/>
              <a:t> Manual</a:t>
            </a:r>
          </a:p>
        </p:txBody>
      </p:sp>
      <p:pic>
        <p:nvPicPr>
          <p:cNvPr id="8" name="Picture 7">
            <a:extLst>
              <a:ext uri="{FF2B5EF4-FFF2-40B4-BE49-F238E27FC236}">
                <a16:creationId xmlns="" xmlns:a16="http://schemas.microsoft.com/office/drawing/2014/main" id="{507B7D5C-14A1-447F-9A50-59D37759C08C}"/>
              </a:ext>
            </a:extLst>
          </p:cNvPr>
          <p:cNvPicPr>
            <a:picLocks noChangeAspect="1"/>
          </p:cNvPicPr>
          <p:nvPr/>
        </p:nvPicPr>
        <p:blipFill rotWithShape="1">
          <a:blip r:embed="rId3"/>
          <a:srcRect b="16541"/>
          <a:stretch/>
        </p:blipFill>
        <p:spPr>
          <a:xfrm>
            <a:off x="467999" y="1146089"/>
            <a:ext cx="11545951" cy="2775291"/>
          </a:xfrm>
          <a:prstGeom prst="rect">
            <a:avLst/>
          </a:prstGeom>
        </p:spPr>
      </p:pic>
      <p:graphicFrame>
        <p:nvGraphicFramePr>
          <p:cNvPr id="10" name="Table 9">
            <a:extLst>
              <a:ext uri="{FF2B5EF4-FFF2-40B4-BE49-F238E27FC236}">
                <a16:creationId xmlns="" xmlns:a16="http://schemas.microsoft.com/office/drawing/2014/main" id="{7A33C5C1-2453-4280-86A9-B6B4FB487EFA}"/>
              </a:ext>
            </a:extLst>
          </p:cNvPr>
          <p:cNvGraphicFramePr>
            <a:graphicFrameLocks noGrp="1"/>
          </p:cNvGraphicFramePr>
          <p:nvPr>
            <p:extLst>
              <p:ext uri="{D42A27DB-BD31-4B8C-83A1-F6EECF244321}">
                <p14:modId xmlns:p14="http://schemas.microsoft.com/office/powerpoint/2010/main" val="2708687216"/>
              </p:ext>
            </p:extLst>
          </p:nvPr>
        </p:nvGraphicFramePr>
        <p:xfrm>
          <a:off x="467999" y="4079992"/>
          <a:ext cx="11240770" cy="1691640"/>
        </p:xfrm>
        <a:graphic>
          <a:graphicData uri="http://schemas.openxmlformats.org/drawingml/2006/table">
            <a:tbl>
              <a:tblPr firstRow="1" bandRow="1">
                <a:tableStyleId>{5C22544A-7EE6-4342-B048-85BDC9FD1C3A}</a:tableStyleId>
              </a:tblPr>
              <a:tblGrid>
                <a:gridCol w="766832">
                  <a:extLst>
                    <a:ext uri="{9D8B030D-6E8A-4147-A177-3AD203B41FA5}">
                      <a16:colId xmlns="" xmlns:a16="http://schemas.microsoft.com/office/drawing/2014/main" val="736983834"/>
                    </a:ext>
                  </a:extLst>
                </a:gridCol>
                <a:gridCol w="1620180">
                  <a:extLst>
                    <a:ext uri="{9D8B030D-6E8A-4147-A177-3AD203B41FA5}">
                      <a16:colId xmlns="" xmlns:a16="http://schemas.microsoft.com/office/drawing/2014/main" val="4083993259"/>
                    </a:ext>
                  </a:extLst>
                </a:gridCol>
                <a:gridCol w="8853758">
                  <a:extLst>
                    <a:ext uri="{9D8B030D-6E8A-4147-A177-3AD203B41FA5}">
                      <a16:colId xmlns="" xmlns:a16="http://schemas.microsoft.com/office/drawing/2014/main" val="1357778240"/>
                    </a:ext>
                  </a:extLst>
                </a:gridCol>
              </a:tblGrid>
              <a:tr h="370840">
                <a:tc>
                  <a:txBody>
                    <a:bodyPr/>
                    <a:lstStyle/>
                    <a:p>
                      <a:pPr algn="ctr"/>
                      <a:r>
                        <a:rPr lang="en-US" sz="1600" dirty="0"/>
                        <a:t>Field</a:t>
                      </a:r>
                      <a:endParaRPr lang="pt-BR" sz="1600" dirty="0"/>
                    </a:p>
                  </a:txBody>
                  <a:tcPr/>
                </a:tc>
                <a:tc>
                  <a:txBody>
                    <a:bodyPr/>
                    <a:lstStyle/>
                    <a:p>
                      <a:pPr algn="ctr"/>
                      <a:r>
                        <a:rPr lang="en-US" sz="1600" dirty="0"/>
                        <a:t>bit</a:t>
                      </a:r>
                      <a:endParaRPr lang="pt-BR" sz="1600" dirty="0"/>
                    </a:p>
                  </a:txBody>
                  <a:tcPr/>
                </a:tc>
                <a:tc>
                  <a:txBody>
                    <a:bodyPr/>
                    <a:lstStyle/>
                    <a:p>
                      <a:r>
                        <a:rPr lang="en-US" sz="1600" dirty="0"/>
                        <a:t>Description</a:t>
                      </a:r>
                      <a:endParaRPr lang="pt-BR" sz="1600" dirty="0"/>
                    </a:p>
                  </a:txBody>
                  <a:tcPr/>
                </a:tc>
                <a:extLst>
                  <a:ext uri="{0D108BD9-81ED-4DB2-BD59-A6C34878D82A}">
                    <a16:rowId xmlns="" xmlns:a16="http://schemas.microsoft.com/office/drawing/2014/main" val="1422088416"/>
                  </a:ext>
                </a:extLst>
              </a:tr>
              <a:tr h="370840">
                <a:tc>
                  <a:txBody>
                    <a:bodyPr/>
                    <a:lstStyle/>
                    <a:p>
                      <a:pPr algn="ctr"/>
                      <a:r>
                        <a:rPr lang="en-US" sz="1600" dirty="0"/>
                        <a:t>PM</a:t>
                      </a:r>
                      <a:endParaRPr lang="pt-BR" sz="1600" dirty="0"/>
                    </a:p>
                  </a:txBody>
                  <a:tcPr/>
                </a:tc>
                <a:tc>
                  <a:txBody>
                    <a:bodyPr/>
                    <a:lstStyle/>
                    <a:p>
                      <a:pPr algn="ctr"/>
                      <a:r>
                        <a:rPr lang="en-US" sz="1600" dirty="0" err="1"/>
                        <a:t>PRIMASK</a:t>
                      </a:r>
                      <a:r>
                        <a:rPr lang="en-US" sz="1600" dirty="0"/>
                        <a:t>[0]</a:t>
                      </a:r>
                      <a:endParaRPr lang="pt-BR" sz="1600" dirty="0"/>
                    </a:p>
                  </a:txBody>
                  <a:tcPr/>
                </a:tc>
                <a:tc>
                  <a:txBody>
                    <a:bodyPr/>
                    <a:lstStyle/>
                    <a:p>
                      <a:r>
                        <a:rPr lang="en-US" sz="1600" dirty="0"/>
                        <a:t>Set to mask exceptions with configurable priority (priority 0 and lower). Reset to unmask.</a:t>
                      </a:r>
                      <a:endParaRPr lang="pt-BR" sz="1600" dirty="0"/>
                    </a:p>
                  </a:txBody>
                  <a:tcPr/>
                </a:tc>
                <a:extLst>
                  <a:ext uri="{0D108BD9-81ED-4DB2-BD59-A6C34878D82A}">
                    <a16:rowId xmlns="" xmlns:a16="http://schemas.microsoft.com/office/drawing/2014/main" val="2952055681"/>
                  </a:ext>
                </a:extLst>
              </a:tr>
              <a:tr h="370840">
                <a:tc>
                  <a:txBody>
                    <a:bodyPr/>
                    <a:lstStyle/>
                    <a:p>
                      <a:pPr algn="ctr"/>
                      <a:r>
                        <a:rPr lang="en-US" sz="1600" dirty="0"/>
                        <a:t>FM</a:t>
                      </a:r>
                      <a:endParaRPr lang="pt-BR" sz="1600" dirty="0"/>
                    </a:p>
                  </a:txBody>
                  <a:tcPr/>
                </a:tc>
                <a:tc>
                  <a:txBody>
                    <a:bodyPr/>
                    <a:lstStyle/>
                    <a:p>
                      <a:pPr algn="ctr"/>
                      <a:r>
                        <a:rPr lang="en-US" sz="1600" dirty="0" err="1"/>
                        <a:t>FAULTMASK</a:t>
                      </a:r>
                      <a:r>
                        <a:rPr lang="en-US" sz="1600" dirty="0"/>
                        <a:t>[0]</a:t>
                      </a:r>
                      <a:endParaRPr lang="pt-BR" sz="1600" dirty="0"/>
                    </a:p>
                  </a:txBody>
                  <a:tcPr/>
                </a:tc>
                <a:tc>
                  <a:txBody>
                    <a:bodyPr/>
                    <a:lstStyle/>
                    <a:p>
                      <a:r>
                        <a:rPr lang="en-US" sz="1600" dirty="0"/>
                        <a:t>Set to mask the </a:t>
                      </a:r>
                      <a:r>
                        <a:rPr lang="en-US" sz="1600" dirty="0" err="1"/>
                        <a:t>HardFault</a:t>
                      </a:r>
                      <a:r>
                        <a:rPr lang="en-US" sz="1600" dirty="0"/>
                        <a:t> exceptions and the configurable priorities (</a:t>
                      </a:r>
                      <a:r>
                        <a:rPr lang="en-US" sz="1600" dirty="0" err="1"/>
                        <a:t>prio</a:t>
                      </a:r>
                      <a:r>
                        <a:rPr lang="en-US" sz="1600" dirty="0"/>
                        <a:t> -1 and lower).</a:t>
                      </a:r>
                      <a:endParaRPr lang="pt-BR" sz="1600" dirty="0"/>
                    </a:p>
                  </a:txBody>
                  <a:tcPr/>
                </a:tc>
                <a:extLst>
                  <a:ext uri="{0D108BD9-81ED-4DB2-BD59-A6C34878D82A}">
                    <a16:rowId xmlns="" xmlns:a16="http://schemas.microsoft.com/office/drawing/2014/main" val="4064426273"/>
                  </a:ext>
                </a:extLst>
              </a:tr>
              <a:tr h="370840">
                <a:tc>
                  <a:txBody>
                    <a:bodyPr/>
                    <a:lstStyle/>
                    <a:p>
                      <a:pPr algn="ctr"/>
                      <a:r>
                        <a:rPr lang="en-US" sz="1600" dirty="0"/>
                        <a:t>BASE</a:t>
                      </a:r>
                      <a:br>
                        <a:rPr lang="en-US" sz="1600" dirty="0"/>
                      </a:br>
                      <a:r>
                        <a:rPr lang="en-US" sz="1600" dirty="0"/>
                        <a:t>PRI</a:t>
                      </a:r>
                      <a:endParaRPr lang="pt-BR" sz="1600" dirty="0"/>
                    </a:p>
                  </a:txBody>
                  <a:tcPr/>
                </a:tc>
                <a:tc>
                  <a:txBody>
                    <a:bodyPr/>
                    <a:lstStyle/>
                    <a:p>
                      <a:pPr algn="ctr"/>
                      <a:r>
                        <a:rPr lang="en-US" sz="1600" dirty="0" err="1"/>
                        <a:t>BASEPRI</a:t>
                      </a:r>
                      <a:r>
                        <a:rPr lang="en-US" sz="1600" dirty="0"/>
                        <a:t>[7:0]</a:t>
                      </a:r>
                      <a:endParaRPr lang="pt-BR" sz="1600" dirty="0"/>
                    </a:p>
                  </a:txBody>
                  <a:tcPr/>
                </a:tc>
                <a:tc>
                  <a:txBody>
                    <a:bodyPr/>
                    <a:lstStyle/>
                    <a:p>
                      <a:r>
                        <a:rPr lang="en-US" sz="1600" dirty="0"/>
                        <a:t>Changes the priority level required for exception preemption. Affects only the currently executing code with lower priority than </a:t>
                      </a:r>
                      <a:r>
                        <a:rPr lang="en-US" sz="1600" dirty="0" err="1"/>
                        <a:t>BASEPRI</a:t>
                      </a:r>
                      <a:r>
                        <a:rPr lang="en-US" sz="1600" dirty="0"/>
                        <a:t>.</a:t>
                      </a:r>
                      <a:endParaRPr lang="pt-BR" sz="1600" dirty="0"/>
                    </a:p>
                  </a:txBody>
                  <a:tcPr/>
                </a:tc>
                <a:extLst>
                  <a:ext uri="{0D108BD9-81ED-4DB2-BD59-A6C34878D82A}">
                    <a16:rowId xmlns="" xmlns:a16="http://schemas.microsoft.com/office/drawing/2014/main" val="1420668488"/>
                  </a:ext>
                </a:extLst>
              </a:tr>
            </a:tbl>
          </a:graphicData>
        </a:graphic>
      </p:graphicFrame>
    </p:spTree>
    <p:extLst>
      <p:ext uri="{BB962C8B-B14F-4D97-AF65-F5344CB8AC3E}">
        <p14:creationId xmlns:p14="http://schemas.microsoft.com/office/powerpoint/2010/main" val="37625186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3.3 – Cortex-M4 ISA – control register</a:t>
            </a:r>
            <a:endParaRPr kumimoji="1" lang="en-US" dirty="0"/>
          </a:p>
        </p:txBody>
      </p:sp>
      <p:sp>
        <p:nvSpPr>
          <p:cNvPr id="7" name="TextBox 6">
            <a:extLst>
              <a:ext uri="{FF2B5EF4-FFF2-40B4-BE49-F238E27FC236}">
                <a16:creationId xmlns="" xmlns:a16="http://schemas.microsoft.com/office/drawing/2014/main" id="{8B6C48A4-82A2-48DF-AF68-EBB013803728}"/>
              </a:ext>
            </a:extLst>
          </p:cNvPr>
          <p:cNvSpPr txBox="1"/>
          <p:nvPr/>
        </p:nvSpPr>
        <p:spPr>
          <a:xfrm>
            <a:off x="467999" y="5771632"/>
            <a:ext cx="6847201" cy="523220"/>
          </a:xfrm>
          <a:prstGeom prst="rect">
            <a:avLst/>
          </a:prstGeom>
          <a:noFill/>
        </p:spPr>
        <p:txBody>
          <a:bodyPr wrap="square" rtlCol="0">
            <a:spAutoFit/>
          </a:bodyPr>
          <a:lstStyle/>
          <a:p>
            <a:r>
              <a:rPr lang="en-US" sz="1400" dirty="0"/>
              <a:t>source: ARM</a:t>
            </a:r>
          </a:p>
          <a:p>
            <a:r>
              <a:rPr lang="pt-BR" sz="1400" dirty="0" err="1"/>
              <a:t>ARMv7</a:t>
            </a:r>
            <a:r>
              <a:rPr lang="pt-BR" sz="1400" dirty="0"/>
              <a:t>-M </a:t>
            </a:r>
            <a:r>
              <a:rPr lang="pt-BR" sz="1400" dirty="0" err="1"/>
              <a:t>Architecture</a:t>
            </a:r>
            <a:r>
              <a:rPr lang="pt-BR" sz="1400" dirty="0"/>
              <a:t> </a:t>
            </a:r>
            <a:r>
              <a:rPr lang="pt-BR" sz="1400" dirty="0" err="1"/>
              <a:t>Reference</a:t>
            </a:r>
            <a:r>
              <a:rPr lang="pt-BR" sz="1400" dirty="0"/>
              <a:t> Manual</a:t>
            </a:r>
          </a:p>
        </p:txBody>
      </p:sp>
      <p:sp>
        <p:nvSpPr>
          <p:cNvPr id="6" name="Content Placeholder 3">
            <a:extLst>
              <a:ext uri="{FF2B5EF4-FFF2-40B4-BE49-F238E27FC236}">
                <a16:creationId xmlns="" xmlns:a16="http://schemas.microsoft.com/office/drawing/2014/main" id="{5ACA61C9-DD06-4CC8-B367-72BB29C1BA70}"/>
              </a:ext>
            </a:extLst>
          </p:cNvPr>
          <p:cNvSpPr>
            <a:spLocks noGrp="1"/>
          </p:cNvSpPr>
          <p:nvPr>
            <p:ph idx="1"/>
          </p:nvPr>
        </p:nvSpPr>
        <p:spPr>
          <a:xfrm>
            <a:off x="975843" y="1509883"/>
            <a:ext cx="9000000" cy="402418"/>
          </a:xfrm>
        </p:spPr>
        <p:txBody>
          <a:bodyPr/>
          <a:lstStyle/>
          <a:p>
            <a:r>
              <a:rPr lang="en-US" dirty="0"/>
              <a:t>CONTROL Register</a:t>
            </a:r>
          </a:p>
        </p:txBody>
      </p:sp>
      <p:pic>
        <p:nvPicPr>
          <p:cNvPr id="9" name="Picture 8">
            <a:extLst>
              <a:ext uri="{FF2B5EF4-FFF2-40B4-BE49-F238E27FC236}">
                <a16:creationId xmlns="" xmlns:a16="http://schemas.microsoft.com/office/drawing/2014/main" id="{3F29A6B8-0DB2-434C-B9B8-098E2944B744}"/>
              </a:ext>
            </a:extLst>
          </p:cNvPr>
          <p:cNvPicPr>
            <a:picLocks noChangeAspect="1"/>
          </p:cNvPicPr>
          <p:nvPr/>
        </p:nvPicPr>
        <p:blipFill>
          <a:blip r:embed="rId3"/>
          <a:stretch>
            <a:fillRect/>
          </a:stretch>
        </p:blipFill>
        <p:spPr>
          <a:xfrm>
            <a:off x="975843" y="2058763"/>
            <a:ext cx="9762488" cy="1275667"/>
          </a:xfrm>
          <a:prstGeom prst="rect">
            <a:avLst/>
          </a:prstGeom>
        </p:spPr>
      </p:pic>
      <p:graphicFrame>
        <p:nvGraphicFramePr>
          <p:cNvPr id="11" name="Table 10">
            <a:extLst>
              <a:ext uri="{FF2B5EF4-FFF2-40B4-BE49-F238E27FC236}">
                <a16:creationId xmlns="" xmlns:a16="http://schemas.microsoft.com/office/drawing/2014/main" id="{1305A934-0B1C-4AF2-B000-005504F9084C}"/>
              </a:ext>
            </a:extLst>
          </p:cNvPr>
          <p:cNvGraphicFramePr>
            <a:graphicFrameLocks noGrp="1"/>
          </p:cNvGraphicFramePr>
          <p:nvPr>
            <p:extLst>
              <p:ext uri="{D42A27DB-BD31-4B8C-83A1-F6EECF244321}">
                <p14:modId xmlns:p14="http://schemas.microsoft.com/office/powerpoint/2010/main" val="137752208"/>
              </p:ext>
            </p:extLst>
          </p:nvPr>
        </p:nvGraphicFramePr>
        <p:xfrm>
          <a:off x="483231" y="3634183"/>
          <a:ext cx="11240770" cy="2143760"/>
        </p:xfrm>
        <a:graphic>
          <a:graphicData uri="http://schemas.openxmlformats.org/drawingml/2006/table">
            <a:tbl>
              <a:tblPr firstRow="1" bandRow="1">
                <a:tableStyleId>{5C22544A-7EE6-4342-B048-85BDC9FD1C3A}</a:tableStyleId>
              </a:tblPr>
              <a:tblGrid>
                <a:gridCol w="864096">
                  <a:extLst>
                    <a:ext uri="{9D8B030D-6E8A-4147-A177-3AD203B41FA5}">
                      <a16:colId xmlns="" xmlns:a16="http://schemas.microsoft.com/office/drawing/2014/main" val="736983834"/>
                    </a:ext>
                  </a:extLst>
                </a:gridCol>
                <a:gridCol w="900100">
                  <a:extLst>
                    <a:ext uri="{9D8B030D-6E8A-4147-A177-3AD203B41FA5}">
                      <a16:colId xmlns="" xmlns:a16="http://schemas.microsoft.com/office/drawing/2014/main" val="4083993259"/>
                    </a:ext>
                  </a:extLst>
                </a:gridCol>
                <a:gridCol w="9476574">
                  <a:extLst>
                    <a:ext uri="{9D8B030D-6E8A-4147-A177-3AD203B41FA5}">
                      <a16:colId xmlns="" xmlns:a16="http://schemas.microsoft.com/office/drawing/2014/main" val="1357778240"/>
                    </a:ext>
                  </a:extLst>
                </a:gridCol>
              </a:tblGrid>
              <a:tr h="370840">
                <a:tc>
                  <a:txBody>
                    <a:bodyPr/>
                    <a:lstStyle/>
                    <a:p>
                      <a:pPr algn="ctr"/>
                      <a:r>
                        <a:rPr lang="en-US" sz="1600" dirty="0"/>
                        <a:t>Field</a:t>
                      </a:r>
                      <a:endParaRPr lang="pt-BR" sz="1600" dirty="0"/>
                    </a:p>
                  </a:txBody>
                  <a:tcPr/>
                </a:tc>
                <a:tc>
                  <a:txBody>
                    <a:bodyPr/>
                    <a:lstStyle/>
                    <a:p>
                      <a:pPr algn="ctr"/>
                      <a:r>
                        <a:rPr lang="en-US" sz="1600" dirty="0"/>
                        <a:t>bit</a:t>
                      </a:r>
                      <a:endParaRPr lang="pt-BR" sz="1600" dirty="0"/>
                    </a:p>
                  </a:txBody>
                  <a:tcPr/>
                </a:tc>
                <a:tc>
                  <a:txBody>
                    <a:bodyPr/>
                    <a:lstStyle/>
                    <a:p>
                      <a:r>
                        <a:rPr lang="en-US" sz="1600" dirty="0"/>
                        <a:t>Description</a:t>
                      </a:r>
                      <a:endParaRPr lang="pt-BR" sz="1600" dirty="0"/>
                    </a:p>
                  </a:txBody>
                  <a:tcPr/>
                </a:tc>
                <a:extLst>
                  <a:ext uri="{0D108BD9-81ED-4DB2-BD59-A6C34878D82A}">
                    <a16:rowId xmlns="" xmlns:a16="http://schemas.microsoft.com/office/drawing/2014/main" val="1422088416"/>
                  </a:ext>
                </a:extLst>
              </a:tr>
              <a:tr h="370840">
                <a:tc>
                  <a:txBody>
                    <a:bodyPr/>
                    <a:lstStyle/>
                    <a:p>
                      <a:pPr algn="ctr"/>
                      <a:r>
                        <a:rPr lang="en-US" sz="1600" dirty="0" err="1"/>
                        <a:t>nPRIV</a:t>
                      </a:r>
                      <a:endParaRPr lang="pt-BR" sz="1600" dirty="0"/>
                    </a:p>
                  </a:txBody>
                  <a:tcPr/>
                </a:tc>
                <a:tc>
                  <a:txBody>
                    <a:bodyPr/>
                    <a:lstStyle/>
                    <a:p>
                      <a:pPr algn="ctr"/>
                      <a:r>
                        <a:rPr lang="en-US" sz="1600" dirty="0"/>
                        <a:t>0</a:t>
                      </a:r>
                      <a:endParaRPr lang="pt-BR" sz="1600" dirty="0"/>
                    </a:p>
                  </a:txBody>
                  <a:tcPr/>
                </a:tc>
                <a:tc>
                  <a:txBody>
                    <a:bodyPr/>
                    <a:lstStyle/>
                    <a:p>
                      <a:r>
                        <a:rPr lang="en-US" sz="1600" dirty="0"/>
                        <a:t>When the processor is in Thread mode. 0 = privileged mode; 1 = unprivileged mode.</a:t>
                      </a:r>
                      <a:endParaRPr lang="pt-BR" sz="1600" dirty="0"/>
                    </a:p>
                  </a:txBody>
                  <a:tcPr/>
                </a:tc>
                <a:extLst>
                  <a:ext uri="{0D108BD9-81ED-4DB2-BD59-A6C34878D82A}">
                    <a16:rowId xmlns="" xmlns:a16="http://schemas.microsoft.com/office/drawing/2014/main" val="2952055681"/>
                  </a:ext>
                </a:extLst>
              </a:tr>
              <a:tr h="370840">
                <a:tc>
                  <a:txBody>
                    <a:bodyPr/>
                    <a:lstStyle/>
                    <a:p>
                      <a:pPr algn="ctr"/>
                      <a:r>
                        <a:rPr lang="en-US" sz="1600" dirty="0" err="1"/>
                        <a:t>SPSEL</a:t>
                      </a:r>
                      <a:endParaRPr lang="pt-BR" sz="1600" dirty="0"/>
                    </a:p>
                  </a:txBody>
                  <a:tcPr/>
                </a:tc>
                <a:tc>
                  <a:txBody>
                    <a:bodyPr/>
                    <a:lstStyle/>
                    <a:p>
                      <a:pPr algn="ctr"/>
                      <a:r>
                        <a:rPr lang="en-US" sz="1600" dirty="0"/>
                        <a:t>1</a:t>
                      </a:r>
                      <a:endParaRPr lang="pt-BR" sz="1600" dirty="0"/>
                    </a:p>
                  </a:txBody>
                  <a:tcPr/>
                </a:tc>
                <a:tc>
                  <a:txBody>
                    <a:bodyPr/>
                    <a:lstStyle/>
                    <a:p>
                      <a:r>
                        <a:rPr lang="en-US" sz="1600" dirty="0"/>
                        <a:t>Stack selection. 0 = use MSP (Main Stack); 1 = use PSP (Process Stack).</a:t>
                      </a:r>
                      <a:br>
                        <a:rPr lang="en-US" sz="1600" dirty="0"/>
                      </a:br>
                      <a:r>
                        <a:rPr lang="en-US" sz="1600" dirty="0"/>
                        <a:t>In Handler mode this bit is always 0.</a:t>
                      </a:r>
                      <a:endParaRPr lang="pt-BR" sz="1600" dirty="0"/>
                    </a:p>
                  </a:txBody>
                  <a:tcPr/>
                </a:tc>
                <a:extLst>
                  <a:ext uri="{0D108BD9-81ED-4DB2-BD59-A6C34878D82A}">
                    <a16:rowId xmlns="" xmlns:a16="http://schemas.microsoft.com/office/drawing/2014/main" val="4064426273"/>
                  </a:ext>
                </a:extLst>
              </a:tr>
              <a:tr h="370840">
                <a:tc>
                  <a:txBody>
                    <a:bodyPr/>
                    <a:lstStyle/>
                    <a:p>
                      <a:pPr algn="ctr"/>
                      <a:r>
                        <a:rPr lang="en-US" sz="1600" dirty="0" err="1"/>
                        <a:t>FPCA</a:t>
                      </a:r>
                      <a:endParaRPr lang="pt-BR" sz="1600" dirty="0"/>
                    </a:p>
                  </a:txBody>
                  <a:tcPr/>
                </a:tc>
                <a:tc>
                  <a:txBody>
                    <a:bodyPr/>
                    <a:lstStyle/>
                    <a:p>
                      <a:pPr algn="ctr"/>
                      <a:r>
                        <a:rPr lang="en-US" sz="1600" dirty="0"/>
                        <a:t>2</a:t>
                      </a:r>
                      <a:endParaRPr lang="pt-BR" sz="1600" dirty="0"/>
                    </a:p>
                  </a:txBody>
                  <a:tcPr/>
                </a:tc>
                <a:tc>
                  <a:txBody>
                    <a:bodyPr/>
                    <a:lstStyle/>
                    <a:p>
                      <a:r>
                        <a:rPr lang="en-US" sz="1600" dirty="0"/>
                        <a:t>Implemented only when floating point is available.</a:t>
                      </a:r>
                      <a:br>
                        <a:rPr lang="en-US" sz="1600" dirty="0"/>
                      </a:br>
                      <a:r>
                        <a:rPr lang="en-US" sz="1600" dirty="0"/>
                        <a:t>0 = do not save floating point registers on exception;</a:t>
                      </a:r>
                      <a:br>
                        <a:rPr lang="en-US" sz="1600" dirty="0"/>
                      </a:br>
                      <a:r>
                        <a:rPr lang="en-US" sz="1600" dirty="0"/>
                        <a:t>1 = save floating point context on exception.</a:t>
                      </a:r>
                      <a:endParaRPr lang="pt-BR" sz="1600" dirty="0"/>
                    </a:p>
                  </a:txBody>
                  <a:tcPr/>
                </a:tc>
                <a:extLst>
                  <a:ext uri="{0D108BD9-81ED-4DB2-BD59-A6C34878D82A}">
                    <a16:rowId xmlns="" xmlns:a16="http://schemas.microsoft.com/office/drawing/2014/main" val="1420668488"/>
                  </a:ext>
                </a:extLst>
              </a:tr>
            </a:tbl>
          </a:graphicData>
        </a:graphic>
      </p:graphicFrame>
    </p:spTree>
    <p:extLst>
      <p:ext uri="{BB962C8B-B14F-4D97-AF65-F5344CB8AC3E}">
        <p14:creationId xmlns:p14="http://schemas.microsoft.com/office/powerpoint/2010/main" val="15333949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3.3 – Cortex-M4 ISA – Registers</a:t>
            </a:r>
            <a:endParaRPr kumimoji="1" lang="en-US" dirty="0"/>
          </a:p>
        </p:txBody>
      </p:sp>
      <p:sp>
        <p:nvSpPr>
          <p:cNvPr id="4" name="Content Placeholder 3">
            <a:extLst>
              <a:ext uri="{FF2B5EF4-FFF2-40B4-BE49-F238E27FC236}">
                <a16:creationId xmlns="" xmlns:a16="http://schemas.microsoft.com/office/drawing/2014/main" id="{D866FE8C-EA8E-49E0-8F30-FC652B91B178}"/>
              </a:ext>
            </a:extLst>
          </p:cNvPr>
          <p:cNvSpPr>
            <a:spLocks noGrp="1"/>
          </p:cNvSpPr>
          <p:nvPr>
            <p:ph idx="1"/>
          </p:nvPr>
        </p:nvSpPr>
        <p:spPr>
          <a:xfrm>
            <a:off x="468000" y="1424991"/>
            <a:ext cx="11244574" cy="2422715"/>
          </a:xfrm>
        </p:spPr>
        <p:txBody>
          <a:bodyPr/>
          <a:lstStyle/>
          <a:p>
            <a:pPr>
              <a:lnSpc>
                <a:spcPct val="150000"/>
              </a:lnSpc>
            </a:pPr>
            <a:r>
              <a:rPr lang="en-US" dirty="0"/>
              <a:t>Floating Point Registers:</a:t>
            </a:r>
          </a:p>
          <a:p>
            <a:pPr lvl="1">
              <a:lnSpc>
                <a:spcPct val="150000"/>
              </a:lnSpc>
            </a:pPr>
            <a:r>
              <a:rPr lang="en-US" dirty="0"/>
              <a:t>The Cortex-M4 with optional floating-point extension, implements 32 32-bit floating point registers named S0 to S31.</a:t>
            </a:r>
          </a:p>
          <a:p>
            <a:pPr lvl="1">
              <a:lnSpc>
                <a:spcPct val="150000"/>
              </a:lnSpc>
            </a:pPr>
            <a:r>
              <a:rPr lang="en-US" dirty="0"/>
              <a:t>These can be combined two by two forming 16 double precision (64-bit) floating point registers named D0 to D15. D0 is formed by S1:S0 (the concatenation of the registers S1 and S0 where S1 is the most significant word, i.e. the leftmost word).</a:t>
            </a:r>
          </a:p>
          <a:p>
            <a:endParaRPr lang="en-US" dirty="0"/>
          </a:p>
        </p:txBody>
      </p:sp>
    </p:spTree>
    <p:extLst>
      <p:ext uri="{BB962C8B-B14F-4D97-AF65-F5344CB8AC3E}">
        <p14:creationId xmlns:p14="http://schemas.microsoft.com/office/powerpoint/2010/main" val="2547983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4" name="Content Placeholder 3">
            <a:extLst>
              <a:ext uri="{FF2B5EF4-FFF2-40B4-BE49-F238E27FC236}">
                <a16:creationId xmlns="" xmlns:a16="http://schemas.microsoft.com/office/drawing/2014/main" id="{D866FE8C-EA8E-49E0-8F30-FC652B91B178}"/>
              </a:ext>
            </a:extLst>
          </p:cNvPr>
          <p:cNvSpPr>
            <a:spLocks noGrp="1"/>
          </p:cNvSpPr>
          <p:nvPr>
            <p:ph idx="1"/>
          </p:nvPr>
        </p:nvSpPr>
        <p:spPr>
          <a:xfrm>
            <a:off x="468000" y="1424991"/>
            <a:ext cx="11244574" cy="2627899"/>
          </a:xfrm>
        </p:spPr>
        <p:txBody>
          <a:bodyPr/>
          <a:lstStyle/>
          <a:p>
            <a:pPr>
              <a:lnSpc>
                <a:spcPct val="150000"/>
              </a:lnSpc>
            </a:pPr>
            <a:r>
              <a:rPr lang="en-US" dirty="0"/>
              <a:t>Before presenting the instruction set, lets examine:</a:t>
            </a:r>
          </a:p>
          <a:p>
            <a:pPr lvl="1">
              <a:lnSpc>
                <a:spcPct val="150000"/>
              </a:lnSpc>
            </a:pPr>
            <a:r>
              <a:rPr lang="en-US" dirty="0"/>
              <a:t>Assembly syntax</a:t>
            </a:r>
          </a:p>
          <a:p>
            <a:pPr lvl="1">
              <a:lnSpc>
                <a:spcPct val="150000"/>
              </a:lnSpc>
            </a:pPr>
            <a:r>
              <a:rPr lang="en-US" dirty="0"/>
              <a:t>3-operand instructions</a:t>
            </a:r>
          </a:p>
          <a:p>
            <a:pPr lvl="1">
              <a:lnSpc>
                <a:spcPct val="150000"/>
              </a:lnSpc>
            </a:pPr>
            <a:r>
              <a:rPr lang="en-US" dirty="0"/>
              <a:t>Conditional instructions</a:t>
            </a:r>
          </a:p>
          <a:p>
            <a:pPr lvl="1">
              <a:lnSpc>
                <a:spcPct val="150000"/>
              </a:lnSpc>
            </a:pPr>
            <a:r>
              <a:rPr lang="en-US" dirty="0"/>
              <a:t>Instructions that affect the flags</a:t>
            </a:r>
          </a:p>
          <a:p>
            <a:endParaRPr lang="en-US" dirty="0"/>
          </a:p>
        </p:txBody>
      </p:sp>
    </p:spTree>
    <p:extLst>
      <p:ext uri="{BB962C8B-B14F-4D97-AF65-F5344CB8AC3E}">
        <p14:creationId xmlns:p14="http://schemas.microsoft.com/office/powerpoint/2010/main" val="18542168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4" name="Content Placeholder 3">
            <a:extLst>
              <a:ext uri="{FF2B5EF4-FFF2-40B4-BE49-F238E27FC236}">
                <a16:creationId xmlns="" xmlns:a16="http://schemas.microsoft.com/office/drawing/2014/main" id="{D866FE8C-EA8E-49E0-8F30-FC652B91B178}"/>
              </a:ext>
            </a:extLst>
          </p:cNvPr>
          <p:cNvSpPr>
            <a:spLocks noGrp="1"/>
          </p:cNvSpPr>
          <p:nvPr>
            <p:ph idx="1"/>
          </p:nvPr>
        </p:nvSpPr>
        <p:spPr>
          <a:xfrm>
            <a:off x="468000" y="1424991"/>
            <a:ext cx="11244574" cy="3054682"/>
          </a:xfrm>
        </p:spPr>
        <p:txBody>
          <a:bodyPr/>
          <a:lstStyle/>
          <a:p>
            <a:r>
              <a:rPr lang="en-US" dirty="0"/>
              <a:t>The most common instruction formats are</a:t>
            </a:r>
            <a:r>
              <a:rPr lang="en-US" dirty="0" smtClean="0"/>
              <a:t>: (format)</a:t>
            </a:r>
            <a:endParaRPr lang="en-US" dirty="0"/>
          </a:p>
          <a:p>
            <a:endParaRPr lang="en-US" dirty="0"/>
          </a:p>
          <a:p>
            <a:r>
              <a:rPr lang="en-US" dirty="0"/>
              <a:t>label:	MNEMONIC   Destination, Operand1, Operand2	;comment </a:t>
            </a:r>
          </a:p>
          <a:p>
            <a:r>
              <a:rPr lang="en-US" dirty="0"/>
              <a:t>label:	MNEMONIC   Destination, Operand2			;comment </a:t>
            </a:r>
          </a:p>
          <a:p>
            <a:r>
              <a:rPr lang="en-US" dirty="0"/>
              <a:t>Examples:</a:t>
            </a:r>
          </a:p>
          <a:p>
            <a:r>
              <a:rPr lang="en-US" dirty="0">
                <a:latin typeface="Courier New" panose="02070309020205020404" pitchFamily="49" charset="0"/>
                <a:cs typeface="Courier New" panose="02070309020205020404" pitchFamily="49" charset="0"/>
              </a:rPr>
              <a:t>fmt1: ADD  R2, R4, R5		;R2 = R4 + R5</a:t>
            </a:r>
          </a:p>
          <a:p>
            <a:r>
              <a:rPr lang="en-US" dirty="0">
                <a:latin typeface="Courier New" panose="02070309020205020404" pitchFamily="49" charset="0"/>
                <a:cs typeface="Courier New" panose="02070309020205020404" pitchFamily="49" charset="0"/>
              </a:rPr>
              <a:t>fmt2: ADD  R2, R4		;R2 = R2 + R4</a:t>
            </a:r>
          </a:p>
          <a:p>
            <a:endParaRPr lang="en-US" dirty="0"/>
          </a:p>
        </p:txBody>
      </p:sp>
    </p:spTree>
    <p:extLst>
      <p:ext uri="{BB962C8B-B14F-4D97-AF65-F5344CB8AC3E}">
        <p14:creationId xmlns:p14="http://schemas.microsoft.com/office/powerpoint/2010/main" val="3359003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a:t>What are embedded Systems?</a:t>
            </a:r>
            <a:endParaRPr kumimoji="1" lang="en-US" dirty="0"/>
          </a:p>
        </p:txBody>
      </p:sp>
      <p:sp>
        <p:nvSpPr>
          <p:cNvPr id="4" name="コンテンツ プレースホルダー 3"/>
          <p:cNvSpPr>
            <a:spLocks noGrp="1"/>
          </p:cNvSpPr>
          <p:nvPr>
            <p:ph idx="1"/>
          </p:nvPr>
        </p:nvSpPr>
        <p:spPr>
          <a:xfrm>
            <a:off x="468000" y="1424991"/>
            <a:ext cx="11244574" cy="2375522"/>
          </a:xfrm>
        </p:spPr>
        <p:txBody>
          <a:bodyPr/>
          <a:lstStyle/>
          <a:p>
            <a:pPr marL="0" lvl="1" indent="0">
              <a:lnSpc>
                <a:spcPct val="150000"/>
              </a:lnSpc>
              <a:buNone/>
            </a:pPr>
            <a:r>
              <a:rPr lang="en-US" b="1" dirty="0"/>
              <a:t>An Embedded System (a.k.a. Embedded Computing System) is a computing system that is built-into (i.e. embedded) a larger device, such as an equipment, a system, or a vehicle.</a:t>
            </a:r>
          </a:p>
          <a:p>
            <a:pPr marL="342900" lvl="1" indent="-342900">
              <a:lnSpc>
                <a:spcPct val="150000"/>
              </a:lnSpc>
              <a:buFont typeface="+mj-lt"/>
              <a:buAutoNum type="arabicPeriod"/>
            </a:pPr>
            <a:endParaRPr lang="en-US" dirty="0"/>
          </a:p>
          <a:p>
            <a:pPr marL="0" lvl="1" indent="0">
              <a:lnSpc>
                <a:spcPct val="150000"/>
              </a:lnSpc>
              <a:buNone/>
            </a:pPr>
            <a:r>
              <a:rPr lang="en-US" dirty="0"/>
              <a:t>Embedded Systems (ES) are usually application-specific and have real-time constraints; thus, many ES are also real-time systems. Often, ES are used in control loops: reading sensors, processing data, and generating outputs that control the device they are embedded into. Finite State Machines are commonly used to model the behavior of ES.</a:t>
            </a:r>
          </a:p>
        </p:txBody>
      </p:sp>
    </p:spTree>
    <p:extLst>
      <p:ext uri="{BB962C8B-B14F-4D97-AF65-F5344CB8AC3E}">
        <p14:creationId xmlns:p14="http://schemas.microsoft.com/office/powerpoint/2010/main" val="28643643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4" name="Content Placeholder 3">
            <a:extLst>
              <a:ext uri="{FF2B5EF4-FFF2-40B4-BE49-F238E27FC236}">
                <a16:creationId xmlns="" xmlns:a16="http://schemas.microsoft.com/office/drawing/2014/main" id="{D866FE8C-EA8E-49E0-8F30-FC652B91B178}"/>
              </a:ext>
            </a:extLst>
          </p:cNvPr>
          <p:cNvSpPr>
            <a:spLocks noGrp="1"/>
          </p:cNvSpPr>
          <p:nvPr>
            <p:ph idx="1"/>
          </p:nvPr>
        </p:nvSpPr>
        <p:spPr>
          <a:xfrm>
            <a:off x="468000" y="1424991"/>
            <a:ext cx="11244574" cy="3600473"/>
          </a:xfrm>
        </p:spPr>
        <p:txBody>
          <a:bodyPr/>
          <a:lstStyle/>
          <a:p>
            <a:r>
              <a:rPr lang="en-US" dirty="0"/>
              <a:t>Suggested assembly source file layout:</a:t>
            </a:r>
          </a:p>
          <a:p>
            <a:endParaRPr lang="en-US" dirty="0">
              <a:latin typeface="Courier New" panose="02070309020205020404" pitchFamily="49" charset="0"/>
              <a:cs typeface="Courier New" panose="02070309020205020404" pitchFamily="49" charset="0"/>
            </a:endParaRPr>
          </a:p>
          <a:p>
            <a:endParaRPr lang="en-US" dirty="0">
              <a:latin typeface="Courier New" panose="02070309020205020404" pitchFamily="49" charset="0"/>
              <a:cs typeface="Courier New" panose="02070309020205020404" pitchFamily="49" charset="0"/>
            </a:endParaRPr>
          </a:p>
          <a:p>
            <a:r>
              <a:rPr lang="en-US" sz="2400" dirty="0">
                <a:latin typeface="Courier New" panose="02070309020205020404" pitchFamily="49" charset="0"/>
                <a:cs typeface="Courier New" panose="02070309020205020404" pitchFamily="49" charset="0"/>
              </a:rPr>
              <a:t>fmt1: ADD   R2, R4, R5	 ;R2 = R4 + R5</a:t>
            </a:r>
          </a:p>
          <a:p>
            <a:endParaRPr lang="en-US" dirty="0"/>
          </a:p>
          <a:p>
            <a:r>
              <a:rPr lang="en-US" dirty="0"/>
              <a:t>By setting the TABs to 4 spaces, these positions can be easily obtainable.</a:t>
            </a:r>
          </a:p>
          <a:p>
            <a:r>
              <a:rPr lang="en-US" dirty="0"/>
              <a:t>Only labels should begin on column 1. </a:t>
            </a:r>
          </a:p>
          <a:p>
            <a:r>
              <a:rPr lang="en-US" dirty="0"/>
              <a:t>Only mnemonics are compulsory. Labels, operands and comments are optional, although they are all very frequent.</a:t>
            </a:r>
          </a:p>
          <a:p>
            <a:endParaRPr lang="en-US" dirty="0"/>
          </a:p>
        </p:txBody>
      </p:sp>
      <p:grpSp>
        <p:nvGrpSpPr>
          <p:cNvPr id="9" name="Group 8">
            <a:extLst>
              <a:ext uri="{FF2B5EF4-FFF2-40B4-BE49-F238E27FC236}">
                <a16:creationId xmlns="" xmlns:a16="http://schemas.microsoft.com/office/drawing/2014/main" id="{A239700A-EBCB-455A-B7E7-4D00452D7C90}"/>
              </a:ext>
            </a:extLst>
          </p:cNvPr>
          <p:cNvGrpSpPr/>
          <p:nvPr/>
        </p:nvGrpSpPr>
        <p:grpSpPr>
          <a:xfrm>
            <a:off x="442351" y="1988840"/>
            <a:ext cx="5303798" cy="721153"/>
            <a:chOff x="875420" y="2851863"/>
            <a:chExt cx="5303798" cy="721153"/>
          </a:xfrm>
        </p:grpSpPr>
        <p:grpSp>
          <p:nvGrpSpPr>
            <p:cNvPr id="10" name="Group 9">
              <a:extLst>
                <a:ext uri="{FF2B5EF4-FFF2-40B4-BE49-F238E27FC236}">
                  <a16:creationId xmlns="" xmlns:a16="http://schemas.microsoft.com/office/drawing/2014/main" id="{8DD76FE2-ABEB-4D7C-9FFC-A7113083A6DB}"/>
                </a:ext>
              </a:extLst>
            </p:cNvPr>
            <p:cNvGrpSpPr/>
            <p:nvPr/>
          </p:nvGrpSpPr>
          <p:grpSpPr>
            <a:xfrm>
              <a:off x="875420" y="2852936"/>
              <a:ext cx="617477" cy="684076"/>
              <a:chOff x="875420" y="2852936"/>
              <a:chExt cx="617477" cy="684076"/>
            </a:xfrm>
          </p:grpSpPr>
          <p:cxnSp>
            <p:nvCxnSpPr>
              <p:cNvPr id="20" name="Straight Arrow Connector 19">
                <a:extLst>
                  <a:ext uri="{FF2B5EF4-FFF2-40B4-BE49-F238E27FC236}">
                    <a16:creationId xmlns="" xmlns:a16="http://schemas.microsoft.com/office/drawing/2014/main" id="{3C6D061E-4841-40F9-B0E5-DF5909FDD6CF}"/>
                  </a:ext>
                </a:extLst>
              </p:cNvPr>
              <p:cNvCxnSpPr/>
              <p:nvPr/>
            </p:nvCxnSpPr>
            <p:spPr>
              <a:xfrm>
                <a:off x="1174263" y="3140968"/>
                <a:ext cx="0" cy="39604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 xmlns:a16="http://schemas.microsoft.com/office/drawing/2014/main" id="{E9062F0E-7A34-443E-AFE4-207A405D885A}"/>
                  </a:ext>
                </a:extLst>
              </p:cNvPr>
              <p:cNvSpPr txBox="1"/>
              <p:nvPr/>
            </p:nvSpPr>
            <p:spPr>
              <a:xfrm>
                <a:off x="875420" y="2852936"/>
                <a:ext cx="617477" cy="338554"/>
              </a:xfrm>
              <a:prstGeom prst="rect">
                <a:avLst/>
              </a:prstGeom>
              <a:noFill/>
            </p:spPr>
            <p:txBody>
              <a:bodyPr wrap="none" rtlCol="0">
                <a:spAutoFit/>
              </a:bodyPr>
              <a:lstStyle/>
              <a:p>
                <a:r>
                  <a:rPr lang="en-US" sz="1600" dirty="0">
                    <a:solidFill>
                      <a:schemeClr val="tx2">
                        <a:lumMod val="60000"/>
                        <a:lumOff val="40000"/>
                      </a:schemeClr>
                    </a:solidFill>
                  </a:rPr>
                  <a:t>col 1</a:t>
                </a:r>
                <a:endParaRPr lang="pt-BR" sz="1600" dirty="0">
                  <a:solidFill>
                    <a:schemeClr val="tx2">
                      <a:lumMod val="60000"/>
                      <a:lumOff val="40000"/>
                    </a:schemeClr>
                  </a:solidFill>
                </a:endParaRPr>
              </a:p>
            </p:txBody>
          </p:sp>
        </p:grpSp>
        <p:grpSp>
          <p:nvGrpSpPr>
            <p:cNvPr id="11" name="Group 10">
              <a:extLst>
                <a:ext uri="{FF2B5EF4-FFF2-40B4-BE49-F238E27FC236}">
                  <a16:creationId xmlns="" xmlns:a16="http://schemas.microsoft.com/office/drawing/2014/main" id="{3E1EF699-4B6E-4D22-8AD3-45213027568C}"/>
                </a:ext>
              </a:extLst>
            </p:cNvPr>
            <p:cNvGrpSpPr/>
            <p:nvPr/>
          </p:nvGrpSpPr>
          <p:grpSpPr>
            <a:xfrm>
              <a:off x="1955540" y="2851863"/>
              <a:ext cx="617477" cy="684076"/>
              <a:chOff x="1955540" y="2851863"/>
              <a:chExt cx="617477" cy="684076"/>
            </a:xfrm>
          </p:grpSpPr>
          <p:cxnSp>
            <p:nvCxnSpPr>
              <p:cNvPr id="18" name="Straight Arrow Connector 17">
                <a:extLst>
                  <a:ext uri="{FF2B5EF4-FFF2-40B4-BE49-F238E27FC236}">
                    <a16:creationId xmlns="" xmlns:a16="http://schemas.microsoft.com/office/drawing/2014/main" id="{B6F38D20-30C4-4302-97B3-07288121872D}"/>
                  </a:ext>
                </a:extLst>
              </p:cNvPr>
              <p:cNvCxnSpPr/>
              <p:nvPr/>
            </p:nvCxnSpPr>
            <p:spPr>
              <a:xfrm>
                <a:off x="2254383" y="3139895"/>
                <a:ext cx="0" cy="39604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 xmlns:a16="http://schemas.microsoft.com/office/drawing/2014/main" id="{5BA6B841-647E-4BCA-861D-02CE147193B3}"/>
                  </a:ext>
                </a:extLst>
              </p:cNvPr>
              <p:cNvSpPr txBox="1"/>
              <p:nvPr/>
            </p:nvSpPr>
            <p:spPr>
              <a:xfrm>
                <a:off x="1955540" y="2851863"/>
                <a:ext cx="617477" cy="338554"/>
              </a:xfrm>
              <a:prstGeom prst="rect">
                <a:avLst/>
              </a:prstGeom>
              <a:noFill/>
            </p:spPr>
            <p:txBody>
              <a:bodyPr wrap="none" rtlCol="0">
                <a:spAutoFit/>
              </a:bodyPr>
              <a:lstStyle/>
              <a:p>
                <a:r>
                  <a:rPr lang="en-US" sz="1600" dirty="0">
                    <a:solidFill>
                      <a:schemeClr val="tx2">
                        <a:lumMod val="60000"/>
                        <a:lumOff val="40000"/>
                      </a:schemeClr>
                    </a:solidFill>
                  </a:rPr>
                  <a:t>col 5</a:t>
                </a:r>
                <a:endParaRPr lang="pt-BR" sz="1600" dirty="0">
                  <a:solidFill>
                    <a:schemeClr val="tx2">
                      <a:lumMod val="60000"/>
                      <a:lumOff val="40000"/>
                    </a:schemeClr>
                  </a:solidFill>
                </a:endParaRPr>
              </a:p>
            </p:txBody>
          </p:sp>
        </p:grpSp>
        <p:grpSp>
          <p:nvGrpSpPr>
            <p:cNvPr id="12" name="Group 11">
              <a:extLst>
                <a:ext uri="{FF2B5EF4-FFF2-40B4-BE49-F238E27FC236}">
                  <a16:creationId xmlns="" xmlns:a16="http://schemas.microsoft.com/office/drawing/2014/main" id="{7A7C4222-1876-4058-B987-A8F49484D7DC}"/>
                </a:ext>
              </a:extLst>
            </p:cNvPr>
            <p:cNvGrpSpPr/>
            <p:nvPr/>
          </p:nvGrpSpPr>
          <p:grpSpPr>
            <a:xfrm>
              <a:off x="2896179" y="2879157"/>
              <a:ext cx="731290" cy="684076"/>
              <a:chOff x="2896179" y="2879157"/>
              <a:chExt cx="731290" cy="684076"/>
            </a:xfrm>
          </p:grpSpPr>
          <p:cxnSp>
            <p:nvCxnSpPr>
              <p:cNvPr id="16" name="Straight Arrow Connector 15">
                <a:extLst>
                  <a:ext uri="{FF2B5EF4-FFF2-40B4-BE49-F238E27FC236}">
                    <a16:creationId xmlns="" xmlns:a16="http://schemas.microsoft.com/office/drawing/2014/main" id="{3E7979EF-2943-45D0-B53E-95E5C82046B6}"/>
                  </a:ext>
                </a:extLst>
              </p:cNvPr>
              <p:cNvCxnSpPr/>
              <p:nvPr/>
            </p:nvCxnSpPr>
            <p:spPr>
              <a:xfrm>
                <a:off x="3195022" y="3167189"/>
                <a:ext cx="0" cy="39604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500724E3-88E1-4A00-929A-90FA26ED51A7}"/>
                  </a:ext>
                </a:extLst>
              </p:cNvPr>
              <p:cNvSpPr txBox="1"/>
              <p:nvPr/>
            </p:nvSpPr>
            <p:spPr>
              <a:xfrm>
                <a:off x="2896179" y="2879157"/>
                <a:ext cx="731290" cy="338554"/>
              </a:xfrm>
              <a:prstGeom prst="rect">
                <a:avLst/>
              </a:prstGeom>
              <a:noFill/>
            </p:spPr>
            <p:txBody>
              <a:bodyPr wrap="none" rtlCol="0">
                <a:spAutoFit/>
              </a:bodyPr>
              <a:lstStyle/>
              <a:p>
                <a:r>
                  <a:rPr lang="en-US" sz="1600" dirty="0">
                    <a:solidFill>
                      <a:schemeClr val="tx2">
                        <a:lumMod val="60000"/>
                        <a:lumOff val="40000"/>
                      </a:schemeClr>
                    </a:solidFill>
                  </a:rPr>
                  <a:t>col 13</a:t>
                </a:r>
                <a:endParaRPr lang="pt-BR" sz="1600" dirty="0">
                  <a:solidFill>
                    <a:schemeClr val="tx2">
                      <a:lumMod val="60000"/>
                      <a:lumOff val="40000"/>
                    </a:schemeClr>
                  </a:solidFill>
                </a:endParaRPr>
              </a:p>
            </p:txBody>
          </p:sp>
        </p:grpSp>
        <p:grpSp>
          <p:nvGrpSpPr>
            <p:cNvPr id="13" name="Group 12">
              <a:extLst>
                <a:ext uri="{FF2B5EF4-FFF2-40B4-BE49-F238E27FC236}">
                  <a16:creationId xmlns="" xmlns:a16="http://schemas.microsoft.com/office/drawing/2014/main" id="{04C1A7B5-810B-443C-8C9A-ADA381EBA10F}"/>
                </a:ext>
              </a:extLst>
            </p:cNvPr>
            <p:cNvGrpSpPr/>
            <p:nvPr/>
          </p:nvGrpSpPr>
          <p:grpSpPr>
            <a:xfrm>
              <a:off x="5447928" y="2888940"/>
              <a:ext cx="731290" cy="684076"/>
              <a:chOff x="5447928" y="2888940"/>
              <a:chExt cx="731290" cy="684076"/>
            </a:xfrm>
          </p:grpSpPr>
          <p:cxnSp>
            <p:nvCxnSpPr>
              <p:cNvPr id="14" name="Straight Arrow Connector 13">
                <a:extLst>
                  <a:ext uri="{FF2B5EF4-FFF2-40B4-BE49-F238E27FC236}">
                    <a16:creationId xmlns="" xmlns:a16="http://schemas.microsoft.com/office/drawing/2014/main" id="{D6CE8ACF-C725-466B-817A-DBDEB2A7D13E}"/>
                  </a:ext>
                </a:extLst>
              </p:cNvPr>
              <p:cNvCxnSpPr/>
              <p:nvPr/>
            </p:nvCxnSpPr>
            <p:spPr>
              <a:xfrm>
                <a:off x="5746771" y="3176972"/>
                <a:ext cx="0" cy="39604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B9147111-915A-4EA6-A60B-148DC439B023}"/>
                  </a:ext>
                </a:extLst>
              </p:cNvPr>
              <p:cNvSpPr txBox="1"/>
              <p:nvPr/>
            </p:nvSpPr>
            <p:spPr>
              <a:xfrm>
                <a:off x="5447928" y="2888940"/>
                <a:ext cx="731290" cy="338554"/>
              </a:xfrm>
              <a:prstGeom prst="rect">
                <a:avLst/>
              </a:prstGeom>
              <a:noFill/>
            </p:spPr>
            <p:txBody>
              <a:bodyPr wrap="none" rtlCol="0">
                <a:spAutoFit/>
              </a:bodyPr>
              <a:lstStyle/>
              <a:p>
                <a:r>
                  <a:rPr lang="en-US" sz="1600" dirty="0">
                    <a:solidFill>
                      <a:schemeClr val="tx2">
                        <a:lumMod val="60000"/>
                        <a:lumOff val="40000"/>
                      </a:schemeClr>
                    </a:solidFill>
                  </a:rPr>
                  <a:t>col 21</a:t>
                </a:r>
                <a:endParaRPr lang="pt-BR" sz="1600" dirty="0">
                  <a:solidFill>
                    <a:schemeClr val="tx2">
                      <a:lumMod val="60000"/>
                      <a:lumOff val="40000"/>
                    </a:schemeClr>
                  </a:solidFill>
                </a:endParaRPr>
              </a:p>
            </p:txBody>
          </p:sp>
        </p:grpSp>
      </p:grpSp>
    </p:spTree>
    <p:extLst>
      <p:ext uri="{BB962C8B-B14F-4D97-AF65-F5344CB8AC3E}">
        <p14:creationId xmlns:p14="http://schemas.microsoft.com/office/powerpoint/2010/main" val="41140413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88BD043-5A83-4D1F-BDCF-F7EC546E2276}"/>
              </a:ext>
            </a:extLst>
          </p:cNvPr>
          <p:cNvSpPr>
            <a:spLocks noGrp="1"/>
          </p:cNvSpPr>
          <p:nvPr>
            <p:ph idx="1"/>
          </p:nvPr>
        </p:nvSpPr>
        <p:spPr>
          <a:xfrm>
            <a:off x="468000" y="1424991"/>
            <a:ext cx="3467760" cy="2217530"/>
          </a:xfrm>
        </p:spPr>
        <p:txBody>
          <a:bodyPr/>
          <a:lstStyle/>
          <a:p>
            <a:pPr>
              <a:lnSpc>
                <a:spcPct val="150000"/>
              </a:lnSpc>
            </a:pPr>
            <a:r>
              <a:rPr lang="en-US" dirty="0"/>
              <a:t>For an instruction with two operands, the first operand (Op1) is always a register. The second operand (Op2) may be a register, or a register that had its contents shifted or rotated, or an immediate value coded in the instruction.</a:t>
            </a:r>
          </a:p>
          <a:p>
            <a:endParaRPr lang="en-US" dirty="0"/>
          </a:p>
        </p:txBody>
      </p:sp>
      <p:pic>
        <p:nvPicPr>
          <p:cNvPr id="4" name="Picture 3">
            <a:extLst>
              <a:ext uri="{FF2B5EF4-FFF2-40B4-BE49-F238E27FC236}">
                <a16:creationId xmlns="" xmlns:a16="http://schemas.microsoft.com/office/drawing/2014/main" id="{73305DF4-F6BA-42AF-B0BE-015D79B52C4F}"/>
              </a:ext>
            </a:extLst>
          </p:cNvPr>
          <p:cNvPicPr>
            <a:picLocks noChangeAspect="1"/>
          </p:cNvPicPr>
          <p:nvPr/>
        </p:nvPicPr>
        <p:blipFill>
          <a:blip r:embed="rId3"/>
          <a:stretch>
            <a:fillRect/>
          </a:stretch>
        </p:blipFill>
        <p:spPr>
          <a:xfrm>
            <a:off x="4223792" y="584684"/>
            <a:ext cx="7750268" cy="5652628"/>
          </a:xfrm>
          <a:prstGeom prst="rect">
            <a:avLst/>
          </a:prstGeom>
        </p:spPr>
      </p:pic>
      <p:sp>
        <p:nvSpPr>
          <p:cNvPr id="5" name="TextBox 4">
            <a:extLst>
              <a:ext uri="{FF2B5EF4-FFF2-40B4-BE49-F238E27FC236}">
                <a16:creationId xmlns="" xmlns:a16="http://schemas.microsoft.com/office/drawing/2014/main" id="{4BE5E4AC-E470-430F-935D-628800180698}"/>
              </a:ext>
            </a:extLst>
          </p:cNvPr>
          <p:cNvSpPr txBox="1"/>
          <p:nvPr/>
        </p:nvSpPr>
        <p:spPr>
          <a:xfrm>
            <a:off x="9983788" y="5879780"/>
            <a:ext cx="1787733" cy="369332"/>
          </a:xfrm>
          <a:prstGeom prst="rect">
            <a:avLst/>
          </a:prstGeom>
          <a:noFill/>
        </p:spPr>
        <p:txBody>
          <a:bodyPr wrap="none" rtlCol="0">
            <a:spAutoFit/>
          </a:bodyPr>
          <a:lstStyle/>
          <a:p>
            <a:r>
              <a:rPr lang="en-US" dirty="0"/>
              <a:t>source: Authors</a:t>
            </a:r>
            <a:endParaRPr lang="pt-BR" dirty="0"/>
          </a:p>
        </p:txBody>
      </p:sp>
    </p:spTree>
    <p:extLst>
      <p:ext uri="{BB962C8B-B14F-4D97-AF65-F5344CB8AC3E}">
        <p14:creationId xmlns:p14="http://schemas.microsoft.com/office/powerpoint/2010/main" val="14027910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4" name="Content Placeholder 3">
            <a:extLst>
              <a:ext uri="{FF2B5EF4-FFF2-40B4-BE49-F238E27FC236}">
                <a16:creationId xmlns="" xmlns:a16="http://schemas.microsoft.com/office/drawing/2014/main" id="{D866FE8C-EA8E-49E0-8F30-FC652B91B178}"/>
              </a:ext>
            </a:extLst>
          </p:cNvPr>
          <p:cNvSpPr>
            <a:spLocks noGrp="1"/>
          </p:cNvSpPr>
          <p:nvPr>
            <p:ph idx="1"/>
          </p:nvPr>
        </p:nvSpPr>
        <p:spPr>
          <a:xfrm>
            <a:off x="468000" y="1424991"/>
            <a:ext cx="11244574" cy="3144964"/>
          </a:xfrm>
        </p:spPr>
        <p:txBody>
          <a:bodyPr/>
          <a:lstStyle/>
          <a:p>
            <a:r>
              <a:rPr lang="en-US" dirty="0"/>
              <a:t>Examples of Operand 2</a:t>
            </a:r>
          </a:p>
          <a:p>
            <a:endParaRPr lang="en-US" dirty="0"/>
          </a:p>
          <a:p>
            <a:r>
              <a:rPr lang="en-US" dirty="0">
                <a:latin typeface="Courier New" panose="02070309020205020404" pitchFamily="49" charset="0"/>
                <a:cs typeface="Courier New" panose="02070309020205020404" pitchFamily="49" charset="0"/>
              </a:rPr>
              <a:t>    ADD  R2, R4, R5		;Operand 2 is a register (R5)</a:t>
            </a:r>
          </a:p>
          <a:p>
            <a:r>
              <a:rPr lang="en-US" dirty="0">
                <a:latin typeface="Courier New" panose="02070309020205020404" pitchFamily="49" charset="0"/>
                <a:cs typeface="Courier New" panose="02070309020205020404" pitchFamily="49" charset="0"/>
              </a:rPr>
              <a:t>    ADD  R2, R4, R5,LSL #2	;Operand 2 is a shifted register</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;R5 is shifted left by 2 bits</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;this corresponds to multiplying its value by 4</a:t>
            </a:r>
          </a:p>
          <a:p>
            <a:r>
              <a:rPr lang="en-US" dirty="0">
                <a:latin typeface="Courier New" panose="02070309020205020404" pitchFamily="49" charset="0"/>
                <a:cs typeface="Courier New" panose="02070309020205020404" pitchFamily="49" charset="0"/>
              </a:rPr>
              <a:t>    ADD  R2, R4, #0xFF	     	;Operand 2 is an immediate value</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;the hexadecimal value 0xFF </a:t>
            </a:r>
          </a:p>
          <a:p>
            <a:endParaRPr lang="en-US" dirty="0"/>
          </a:p>
        </p:txBody>
      </p:sp>
    </p:spTree>
    <p:extLst>
      <p:ext uri="{BB962C8B-B14F-4D97-AF65-F5344CB8AC3E}">
        <p14:creationId xmlns:p14="http://schemas.microsoft.com/office/powerpoint/2010/main" val="12581855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4" name="Content Placeholder 3">
            <a:extLst>
              <a:ext uri="{FF2B5EF4-FFF2-40B4-BE49-F238E27FC236}">
                <a16:creationId xmlns="" xmlns:a16="http://schemas.microsoft.com/office/drawing/2014/main" id="{D866FE8C-EA8E-49E0-8F30-FC652B91B178}"/>
              </a:ext>
            </a:extLst>
          </p:cNvPr>
          <p:cNvSpPr>
            <a:spLocks noGrp="1"/>
          </p:cNvSpPr>
          <p:nvPr>
            <p:ph idx="1"/>
          </p:nvPr>
        </p:nvSpPr>
        <p:spPr>
          <a:xfrm>
            <a:off x="468000" y="1424991"/>
            <a:ext cx="11244574" cy="3440429"/>
          </a:xfrm>
        </p:spPr>
        <p:txBody>
          <a:bodyPr/>
          <a:lstStyle/>
          <a:p>
            <a:pPr>
              <a:lnSpc>
                <a:spcPct val="150000"/>
              </a:lnSpc>
            </a:pPr>
            <a:r>
              <a:rPr lang="en-US" dirty="0"/>
              <a:t>In the Cortex-M4 instruction set, the programmer explicitly controls if the result of an instruction should </a:t>
            </a:r>
            <a:r>
              <a:rPr lang="en-US" dirty="0">
                <a:solidFill>
                  <a:srgbClr val="FF0000"/>
                </a:solidFill>
              </a:rPr>
              <a:t>affect the flags: N,Z,C,V.</a:t>
            </a:r>
          </a:p>
          <a:p>
            <a:pPr>
              <a:lnSpc>
                <a:spcPct val="150000"/>
              </a:lnSpc>
            </a:pPr>
            <a:r>
              <a:rPr lang="en-US" dirty="0"/>
              <a:t>Most instructions have a variant with the letter S appended to the mnemonic. The S variant means: “set the flags”.</a:t>
            </a:r>
          </a:p>
          <a:p>
            <a:pPr>
              <a:lnSpc>
                <a:spcPct val="150000"/>
              </a:lnSpc>
            </a:pPr>
            <a:endParaRPr lang="en-US" dirty="0"/>
          </a:p>
          <a:p>
            <a:r>
              <a:rPr lang="en-US" dirty="0">
                <a:latin typeface="Courier New" panose="02070309020205020404" pitchFamily="49" charset="0"/>
                <a:cs typeface="Courier New" panose="02070309020205020404" pitchFamily="49" charset="0"/>
              </a:rPr>
              <a:t>	ADD  R2, R4, R5	;the result of this addition does</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;not affect the flags.</a:t>
            </a:r>
          </a:p>
          <a:p>
            <a:r>
              <a:rPr lang="en-US" dirty="0">
                <a:latin typeface="Courier New" panose="02070309020205020404" pitchFamily="49" charset="0"/>
                <a:cs typeface="Courier New" panose="02070309020205020404" pitchFamily="49" charset="0"/>
              </a:rPr>
              <a:t>	ADDS R2, R4, R5	;the result of this addition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;affects the N,Z,C and V flags.</a:t>
            </a:r>
          </a:p>
          <a:p>
            <a:endParaRPr lang="en-US" dirty="0"/>
          </a:p>
        </p:txBody>
      </p:sp>
    </p:spTree>
    <p:extLst>
      <p:ext uri="{BB962C8B-B14F-4D97-AF65-F5344CB8AC3E}">
        <p14:creationId xmlns:p14="http://schemas.microsoft.com/office/powerpoint/2010/main" val="33110410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4" name="Content Placeholder 3">
            <a:extLst>
              <a:ext uri="{FF2B5EF4-FFF2-40B4-BE49-F238E27FC236}">
                <a16:creationId xmlns="" xmlns:a16="http://schemas.microsoft.com/office/drawing/2014/main" id="{D866FE8C-EA8E-49E0-8F30-FC652B91B178}"/>
              </a:ext>
            </a:extLst>
          </p:cNvPr>
          <p:cNvSpPr>
            <a:spLocks noGrp="1"/>
          </p:cNvSpPr>
          <p:nvPr>
            <p:ph idx="1"/>
          </p:nvPr>
        </p:nvSpPr>
        <p:spPr>
          <a:xfrm>
            <a:off x="468000" y="1424991"/>
            <a:ext cx="11244574" cy="3920560"/>
          </a:xfrm>
        </p:spPr>
        <p:txBody>
          <a:bodyPr/>
          <a:lstStyle/>
          <a:p>
            <a:pPr>
              <a:lnSpc>
                <a:spcPct val="150000"/>
              </a:lnSpc>
            </a:pPr>
            <a:r>
              <a:rPr lang="en-US" dirty="0"/>
              <a:t>Many Cortex-M4 instruction can be </a:t>
            </a:r>
            <a:r>
              <a:rPr lang="en-US" b="1" dirty="0"/>
              <a:t>conditional</a:t>
            </a:r>
            <a:r>
              <a:rPr lang="en-US" dirty="0"/>
              <a:t>, meaning that the instruction only executes if the flags are in a given state. Except for branch instructions, an instruction must be in an IT block to be conditional. The condition is specified by two letters appended after the mnemonic </a:t>
            </a:r>
            <a:r>
              <a:rPr lang="en-US" dirty="0">
                <a:solidFill>
                  <a:srgbClr val="00B050"/>
                </a:solidFill>
              </a:rPr>
              <a:t>(see condition table on next slide).</a:t>
            </a:r>
          </a:p>
          <a:p>
            <a:pPr>
              <a:lnSpc>
                <a:spcPct val="150000"/>
              </a:lnSpc>
            </a:pPr>
            <a:endParaRPr lang="en-US" dirty="0"/>
          </a:p>
          <a:p>
            <a:pPr>
              <a:lnSpc>
                <a:spcPct val="100000"/>
              </a:lnSpc>
              <a:spcAft>
                <a:spcPts val="0"/>
              </a:spcAft>
            </a:pPr>
            <a:r>
              <a:rPr lang="en-US" dirty="0">
                <a:latin typeface="Courier New" panose="02070309020205020404" pitchFamily="49" charset="0"/>
                <a:cs typeface="Courier New" panose="02070309020205020404" pitchFamily="49" charset="0"/>
              </a:rPr>
              <a:t>	ADD    R2,R4,R5	;the result of this addition does</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;not affect the flags.</a:t>
            </a:r>
          </a:p>
          <a:p>
            <a:pPr>
              <a:lnSpc>
                <a:spcPct val="100000"/>
              </a:lnSpc>
              <a:spcAft>
                <a:spcPts val="0"/>
              </a:spcAft>
            </a:pPr>
            <a:r>
              <a:rPr lang="en-US" dirty="0">
                <a:latin typeface="Courier New" panose="02070309020205020404" pitchFamily="49" charset="0"/>
                <a:cs typeface="Courier New" panose="02070309020205020404" pitchFamily="49" charset="0"/>
              </a:rPr>
              <a:t>	ADDS   R2,R4,R5	;the result of this addition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;affects the N,Z,C and V flags.</a:t>
            </a:r>
          </a:p>
          <a:p>
            <a:pPr>
              <a:lnSpc>
                <a:spcPct val="100000"/>
              </a:lnSpc>
              <a:spcAft>
                <a:spcPts val="0"/>
              </a:spcAft>
            </a:pPr>
            <a:r>
              <a:rPr lang="en-US" dirty="0">
                <a:latin typeface="Courier New" panose="02070309020205020404" pitchFamily="49" charset="0"/>
                <a:cs typeface="Courier New" panose="02070309020205020404" pitchFamily="49" charset="0"/>
              </a:rPr>
              <a:t>	ITT    EQ		;start of an IT block with 2 instructions</a:t>
            </a:r>
          </a:p>
          <a:p>
            <a:pPr>
              <a:lnSpc>
                <a:spcPct val="100000"/>
              </a:lnSpc>
              <a:spcAft>
                <a:spcPts val="0"/>
              </a:spcAft>
            </a:pPr>
            <a:r>
              <a:rPr lang="en-US" dirty="0">
                <a:latin typeface="Courier New" panose="02070309020205020404" pitchFamily="49" charset="0"/>
                <a:cs typeface="Courier New" panose="02070309020205020404" pitchFamily="49" charset="0"/>
              </a:rPr>
              <a:t>	ADDEQ  R2,R4,R5   	;if Z is set, execute the ADD</a:t>
            </a:r>
          </a:p>
          <a:p>
            <a:pPr>
              <a:lnSpc>
                <a:spcPct val="100000"/>
              </a:lnSpc>
              <a:spcAft>
                <a:spcPts val="0"/>
              </a:spcAft>
            </a:pPr>
            <a:r>
              <a:rPr lang="en-US" dirty="0">
                <a:latin typeface="Courier New" panose="02070309020205020404" pitchFamily="49" charset="0"/>
                <a:cs typeface="Courier New" panose="02070309020205020404" pitchFamily="49" charset="0"/>
              </a:rPr>
              <a:t>	ADDSEQ R2,R4,R5   	;if Z is set, execute the ADD and change</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;flags according to result of this instruction</a:t>
            </a:r>
          </a:p>
          <a:p>
            <a:endParaRPr lang="en-US" dirty="0"/>
          </a:p>
        </p:txBody>
      </p:sp>
    </p:spTree>
    <p:extLst>
      <p:ext uri="{BB962C8B-B14F-4D97-AF65-F5344CB8AC3E}">
        <p14:creationId xmlns:p14="http://schemas.microsoft.com/office/powerpoint/2010/main" val="13085513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4" name="Content Placeholder 3">
            <a:extLst>
              <a:ext uri="{FF2B5EF4-FFF2-40B4-BE49-F238E27FC236}">
                <a16:creationId xmlns="" xmlns:a16="http://schemas.microsoft.com/office/drawing/2014/main" id="{D866FE8C-EA8E-49E0-8F30-FC652B91B178}"/>
              </a:ext>
            </a:extLst>
          </p:cNvPr>
          <p:cNvSpPr>
            <a:spLocks noGrp="1"/>
          </p:cNvSpPr>
          <p:nvPr>
            <p:ph idx="1"/>
          </p:nvPr>
        </p:nvSpPr>
        <p:spPr>
          <a:xfrm>
            <a:off x="468000" y="1424991"/>
            <a:ext cx="1883584" cy="779873"/>
          </a:xfrm>
        </p:spPr>
        <p:txBody>
          <a:bodyPr/>
          <a:lstStyle/>
          <a:p>
            <a:r>
              <a:rPr lang="en-US" dirty="0"/>
              <a:t>Condition codes mnemonics suffixes</a:t>
            </a:r>
            <a:endParaRPr lang="en-US" dirty="0">
              <a:latin typeface="Courier New" panose="02070309020205020404" pitchFamily="49" charset="0"/>
              <a:cs typeface="Courier New" panose="02070309020205020404" pitchFamily="49" charset="0"/>
            </a:endParaRPr>
          </a:p>
        </p:txBody>
      </p:sp>
      <p:graphicFrame>
        <p:nvGraphicFramePr>
          <p:cNvPr id="5" name="Table 4">
            <a:extLst>
              <a:ext uri="{FF2B5EF4-FFF2-40B4-BE49-F238E27FC236}">
                <a16:creationId xmlns="" xmlns:a16="http://schemas.microsoft.com/office/drawing/2014/main" id="{764C652E-3962-4F67-85D0-C97FEC734DAB}"/>
              </a:ext>
            </a:extLst>
          </p:cNvPr>
          <p:cNvGraphicFramePr>
            <a:graphicFrameLocks noGrp="1"/>
          </p:cNvGraphicFramePr>
          <p:nvPr>
            <p:extLst>
              <p:ext uri="{D42A27DB-BD31-4B8C-83A1-F6EECF244321}">
                <p14:modId xmlns:p14="http://schemas.microsoft.com/office/powerpoint/2010/main" val="779240333"/>
              </p:ext>
            </p:extLst>
          </p:nvPr>
        </p:nvGraphicFramePr>
        <p:xfrm>
          <a:off x="3058070" y="1145521"/>
          <a:ext cx="8654505" cy="5184000"/>
        </p:xfrm>
        <a:graphic>
          <a:graphicData uri="http://schemas.openxmlformats.org/drawingml/2006/table">
            <a:tbl>
              <a:tblPr firstRow="1" bandRow="1">
                <a:tableStyleId>{5C22544A-7EE6-4342-B048-85BDC9FD1C3A}</a:tableStyleId>
              </a:tblPr>
              <a:tblGrid>
                <a:gridCol w="1041520">
                  <a:extLst>
                    <a:ext uri="{9D8B030D-6E8A-4147-A177-3AD203B41FA5}">
                      <a16:colId xmlns="" xmlns:a16="http://schemas.microsoft.com/office/drawing/2014/main" val="3149012555"/>
                    </a:ext>
                  </a:extLst>
                </a:gridCol>
                <a:gridCol w="2025773">
                  <a:extLst>
                    <a:ext uri="{9D8B030D-6E8A-4147-A177-3AD203B41FA5}">
                      <a16:colId xmlns="" xmlns:a16="http://schemas.microsoft.com/office/drawing/2014/main" val="380768432"/>
                    </a:ext>
                  </a:extLst>
                </a:gridCol>
                <a:gridCol w="5587212">
                  <a:extLst>
                    <a:ext uri="{9D8B030D-6E8A-4147-A177-3AD203B41FA5}">
                      <a16:colId xmlns="" xmlns:a16="http://schemas.microsoft.com/office/drawing/2014/main" val="4118127303"/>
                    </a:ext>
                  </a:extLst>
                </a:gridCol>
              </a:tblGrid>
              <a:tr h="324000">
                <a:tc>
                  <a:txBody>
                    <a:bodyPr/>
                    <a:lstStyle/>
                    <a:p>
                      <a:pPr algn="ctr">
                        <a:lnSpc>
                          <a:spcPct val="107000"/>
                        </a:lnSpc>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Suffix </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n-US" sz="1800" b="1">
                          <a:effectLst/>
                          <a:latin typeface="Calibri" panose="020F0502020204030204" pitchFamily="34" charset="0"/>
                          <a:ea typeface="Calibri" panose="020F0502020204030204" pitchFamily="34" charset="0"/>
                          <a:cs typeface="Calibri" panose="020F0502020204030204" pitchFamily="34" charset="0"/>
                        </a:rPr>
                        <a:t>Flags</a:t>
                      </a:r>
                      <a:endParaRPr lang="pt-BR"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Meaning</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 xmlns:a16="http://schemas.microsoft.com/office/drawing/2014/main" val="787249997"/>
                  </a:ext>
                </a:extLst>
              </a:tr>
              <a:tr h="324000">
                <a:tc>
                  <a:txBody>
                    <a:bodyPr/>
                    <a:lstStyle/>
                    <a:p>
                      <a:pPr algn="ctr">
                        <a:lnSpc>
                          <a:spcPct val="107000"/>
                        </a:lnSpc>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EQ </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Z = 1 </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07000"/>
                        </a:lnSpc>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Equal</a:t>
                      </a:r>
                      <a:endParaRPr lang="pt-BR"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 xmlns:a16="http://schemas.microsoft.com/office/drawing/2014/main" val="1569506635"/>
                  </a:ext>
                </a:extLst>
              </a:tr>
              <a:tr h="324000">
                <a:tc>
                  <a:txBody>
                    <a:bodyPr/>
                    <a:lstStyle/>
                    <a:p>
                      <a:pPr algn="ctr">
                        <a:lnSpc>
                          <a:spcPct val="107000"/>
                        </a:lnSpc>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NE </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Z = 0 </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07000"/>
                        </a:lnSpc>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Not equal</a:t>
                      </a:r>
                      <a:endParaRPr lang="pt-BR"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 xmlns:a16="http://schemas.microsoft.com/office/drawing/2014/main" val="4104716095"/>
                  </a:ext>
                </a:extLst>
              </a:tr>
              <a:tr h="324000">
                <a:tc>
                  <a:txBody>
                    <a:bodyPr/>
                    <a:lstStyle/>
                    <a:p>
                      <a:pPr algn="ctr">
                        <a:lnSpc>
                          <a:spcPct val="107000"/>
                        </a:lnSpc>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CS or HS </a:t>
                      </a:r>
                      <a:endParaRPr lang="pt-BR"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C = 1 </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Higher or same, unsigned</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 xmlns:a16="http://schemas.microsoft.com/office/drawing/2014/main" val="2775589613"/>
                  </a:ext>
                </a:extLst>
              </a:tr>
              <a:tr h="324000">
                <a:tc>
                  <a:txBody>
                    <a:bodyPr/>
                    <a:lstStyle/>
                    <a:p>
                      <a:pPr algn="ctr">
                        <a:lnSpc>
                          <a:spcPct val="107000"/>
                        </a:lnSpc>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CC or LO </a:t>
                      </a:r>
                      <a:endParaRPr lang="pt-BR"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C = 0 </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07000"/>
                        </a:lnSpc>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Lower, unsigned</a:t>
                      </a:r>
                      <a:endParaRPr lang="pt-BR"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 xmlns:a16="http://schemas.microsoft.com/office/drawing/2014/main" val="2596833896"/>
                  </a:ext>
                </a:extLst>
              </a:tr>
              <a:tr h="324000">
                <a:tc>
                  <a:txBody>
                    <a:bodyPr/>
                    <a:lstStyle/>
                    <a:p>
                      <a:pPr algn="ctr">
                        <a:lnSpc>
                          <a:spcPct val="107000"/>
                        </a:lnSpc>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MI </a:t>
                      </a:r>
                      <a:endParaRPr lang="pt-BR"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N = 1 </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07000"/>
                        </a:lnSpc>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Negative</a:t>
                      </a:r>
                      <a:endParaRPr lang="pt-BR"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 xmlns:a16="http://schemas.microsoft.com/office/drawing/2014/main" val="759943678"/>
                  </a:ext>
                </a:extLst>
              </a:tr>
              <a:tr h="324000">
                <a:tc>
                  <a:txBody>
                    <a:bodyPr/>
                    <a:lstStyle/>
                    <a:p>
                      <a:pPr algn="ctr">
                        <a:lnSpc>
                          <a:spcPct val="107000"/>
                        </a:lnSpc>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PL </a:t>
                      </a:r>
                      <a:endParaRPr lang="pt-BR"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N = 0 </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Positive or zero</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 xmlns:a16="http://schemas.microsoft.com/office/drawing/2014/main" val="2018604483"/>
                  </a:ext>
                </a:extLst>
              </a:tr>
              <a:tr h="324000">
                <a:tc>
                  <a:txBody>
                    <a:bodyPr/>
                    <a:lstStyle/>
                    <a:p>
                      <a:pPr algn="ctr">
                        <a:lnSpc>
                          <a:spcPct val="107000"/>
                        </a:lnSpc>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VS </a:t>
                      </a:r>
                      <a:endParaRPr lang="pt-BR"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V = 1</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Overflow</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 xmlns:a16="http://schemas.microsoft.com/office/drawing/2014/main" val="2969183073"/>
                  </a:ext>
                </a:extLst>
              </a:tr>
              <a:tr h="324000">
                <a:tc>
                  <a:txBody>
                    <a:bodyPr/>
                    <a:lstStyle/>
                    <a:p>
                      <a:pPr algn="ctr">
                        <a:lnSpc>
                          <a:spcPct val="107000"/>
                        </a:lnSpc>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VC</a:t>
                      </a:r>
                      <a:endParaRPr lang="pt-BR"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V = 0 </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No overflow</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 xmlns:a16="http://schemas.microsoft.com/office/drawing/2014/main" val="1151537625"/>
                  </a:ext>
                </a:extLst>
              </a:tr>
              <a:tr h="324000">
                <a:tc>
                  <a:txBody>
                    <a:bodyPr/>
                    <a:lstStyle/>
                    <a:p>
                      <a:pPr algn="ctr">
                        <a:lnSpc>
                          <a:spcPct val="107000"/>
                        </a:lnSpc>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HI </a:t>
                      </a:r>
                      <a:endParaRPr lang="pt-BR"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C = 1 and Z = 0 </a:t>
                      </a:r>
                      <a:endParaRPr lang="pt-BR"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Higher, unsigned</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 xmlns:a16="http://schemas.microsoft.com/office/drawing/2014/main" val="2566440102"/>
                  </a:ext>
                </a:extLst>
              </a:tr>
              <a:tr h="324000">
                <a:tc>
                  <a:txBody>
                    <a:bodyPr/>
                    <a:lstStyle/>
                    <a:p>
                      <a:pPr algn="ctr">
                        <a:lnSpc>
                          <a:spcPct val="107000"/>
                        </a:lnSpc>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LS </a:t>
                      </a:r>
                      <a:endParaRPr lang="pt-BR"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C = 0 or Z = 1 </a:t>
                      </a:r>
                      <a:endParaRPr lang="pt-BR"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Lower or same, unsigned</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 xmlns:a16="http://schemas.microsoft.com/office/drawing/2014/main" val="1156020874"/>
                  </a:ext>
                </a:extLst>
              </a:tr>
              <a:tr h="324000">
                <a:tc>
                  <a:txBody>
                    <a:bodyPr/>
                    <a:lstStyle/>
                    <a:p>
                      <a:pPr algn="ctr">
                        <a:lnSpc>
                          <a:spcPct val="107000"/>
                        </a:lnSpc>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GE </a:t>
                      </a:r>
                      <a:endParaRPr lang="pt-BR"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N = V</a:t>
                      </a:r>
                      <a:endParaRPr lang="pt-BR"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Greater than or equal, signed</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 xmlns:a16="http://schemas.microsoft.com/office/drawing/2014/main" val="765897905"/>
                  </a:ext>
                </a:extLst>
              </a:tr>
              <a:tr h="324000">
                <a:tc>
                  <a:txBody>
                    <a:bodyPr/>
                    <a:lstStyle/>
                    <a:p>
                      <a:pPr algn="ctr">
                        <a:lnSpc>
                          <a:spcPct val="107000"/>
                        </a:lnSpc>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LT </a:t>
                      </a:r>
                      <a:endParaRPr lang="pt-BR"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N != V</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Less than, signed</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 xmlns:a16="http://schemas.microsoft.com/office/drawing/2014/main" val="4060913912"/>
                  </a:ext>
                </a:extLst>
              </a:tr>
              <a:tr h="324000">
                <a:tc>
                  <a:txBody>
                    <a:bodyPr/>
                    <a:lstStyle/>
                    <a:p>
                      <a:pPr algn="ctr">
                        <a:lnSpc>
                          <a:spcPct val="107000"/>
                        </a:lnSpc>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GT </a:t>
                      </a:r>
                      <a:endParaRPr lang="pt-BR"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Z = 0 and N = V</a:t>
                      </a:r>
                      <a:endParaRPr lang="pt-BR"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Greater than, signed</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 xmlns:a16="http://schemas.microsoft.com/office/drawing/2014/main" val="3990847841"/>
                  </a:ext>
                </a:extLst>
              </a:tr>
              <a:tr h="324000">
                <a:tc>
                  <a:txBody>
                    <a:bodyPr/>
                    <a:lstStyle/>
                    <a:p>
                      <a:pPr algn="ctr">
                        <a:lnSpc>
                          <a:spcPct val="107000"/>
                        </a:lnSpc>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LE </a:t>
                      </a:r>
                      <a:endParaRPr lang="pt-BR"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Z = 1 and N != V </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Less than or equal, signed</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 xmlns:a16="http://schemas.microsoft.com/office/drawing/2014/main" val="2037699445"/>
                  </a:ext>
                </a:extLst>
              </a:tr>
              <a:tr h="324000">
                <a:tc>
                  <a:txBody>
                    <a:bodyPr/>
                    <a:lstStyle/>
                    <a:p>
                      <a:pPr algn="ctr">
                        <a:lnSpc>
                          <a:spcPct val="107000"/>
                        </a:lnSpc>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AL </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Can have any value </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Always. This is the default when no suffix is specified.</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 xmlns:a16="http://schemas.microsoft.com/office/drawing/2014/main" val="133333478"/>
                  </a:ext>
                </a:extLst>
              </a:tr>
            </a:tbl>
          </a:graphicData>
        </a:graphic>
      </p:graphicFrame>
    </p:spTree>
    <p:extLst>
      <p:ext uri="{BB962C8B-B14F-4D97-AF65-F5344CB8AC3E}">
        <p14:creationId xmlns:p14="http://schemas.microsoft.com/office/powerpoint/2010/main" val="9739948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4" name="Content Placeholder 3">
            <a:extLst>
              <a:ext uri="{FF2B5EF4-FFF2-40B4-BE49-F238E27FC236}">
                <a16:creationId xmlns="" xmlns:a16="http://schemas.microsoft.com/office/drawing/2014/main" id="{D866FE8C-EA8E-49E0-8F30-FC652B91B178}"/>
              </a:ext>
            </a:extLst>
          </p:cNvPr>
          <p:cNvSpPr>
            <a:spLocks noGrp="1"/>
          </p:cNvSpPr>
          <p:nvPr>
            <p:ph idx="1"/>
          </p:nvPr>
        </p:nvSpPr>
        <p:spPr>
          <a:xfrm>
            <a:off x="468000" y="1424991"/>
            <a:ext cx="11244574" cy="2892587"/>
          </a:xfrm>
        </p:spPr>
        <p:txBody>
          <a:bodyPr/>
          <a:lstStyle/>
          <a:p>
            <a:r>
              <a:rPr lang="en-US" sz="1800" dirty="0"/>
              <a:t>Code examples for conditional instructions.</a:t>
            </a:r>
          </a:p>
          <a:p>
            <a:endParaRPr lang="en-US" sz="1800" dirty="0"/>
          </a:p>
          <a:p>
            <a:pPr>
              <a:lnSpc>
                <a:spcPct val="100000"/>
              </a:lnSpc>
              <a:spcAft>
                <a:spcPts val="0"/>
              </a:spcAft>
            </a:pPr>
            <a:r>
              <a:rPr lang="en-US" sz="1800"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cmp</a:t>
            </a:r>
            <a:r>
              <a:rPr lang="en-US" dirty="0">
                <a:latin typeface="Courier New" panose="02070309020205020404" pitchFamily="49" charset="0"/>
                <a:cs typeface="Courier New" panose="02070309020205020404" pitchFamily="49" charset="0"/>
              </a:rPr>
              <a:t>     R12,R10     ;compare the unsigned values in R12 and R10, change flags</a:t>
            </a:r>
          </a:p>
          <a:p>
            <a:pPr>
              <a:lnSpc>
                <a:spcPct val="100000"/>
              </a:lnSpc>
              <a:spcAft>
                <a:spcPts val="0"/>
              </a:spcAft>
            </a:pP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beq</a:t>
            </a:r>
            <a:r>
              <a:rPr lang="en-US" dirty="0">
                <a:latin typeface="Courier New" panose="02070309020205020404" pitchFamily="49" charset="0"/>
                <a:cs typeface="Courier New" panose="02070309020205020404" pitchFamily="49" charset="0"/>
              </a:rPr>
              <a:t>     op1         ;branch to op1 if the values of R12 and R10 are equal</a:t>
            </a:r>
          </a:p>
          <a:p>
            <a:pPr>
              <a:lnSpc>
                <a:spcPct val="100000"/>
              </a:lnSpc>
              <a:spcAft>
                <a:spcPts val="0"/>
              </a:spcAft>
            </a:pP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ite</a:t>
            </a:r>
            <a:r>
              <a:rPr lang="en-US" dirty="0">
                <a:latin typeface="Courier New" panose="02070309020205020404" pitchFamily="49" charset="0"/>
                <a:cs typeface="Courier New" panose="02070309020205020404" pitchFamily="49" charset="0"/>
              </a:rPr>
              <a:t>     hi          ;two-instruction IT block with HI condition</a:t>
            </a:r>
          </a:p>
          <a:p>
            <a:pPr>
              <a:lnSpc>
                <a:spcPct val="100000"/>
              </a:lnSpc>
              <a:spcAft>
                <a:spcPts val="0"/>
              </a:spcAft>
            </a:pP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addhi</a:t>
            </a:r>
            <a:r>
              <a:rPr lang="en-US" dirty="0">
                <a:latin typeface="Courier New" panose="02070309020205020404" pitchFamily="49" charset="0"/>
                <a:cs typeface="Courier New" panose="02070309020205020404" pitchFamily="49" charset="0"/>
              </a:rPr>
              <a:t>   R12,R12,#1  ;</a:t>
            </a:r>
            <a:r>
              <a:rPr lang="en-US" b="1" dirty="0">
                <a:latin typeface="Courier New" panose="02070309020205020404" pitchFamily="49" charset="0"/>
                <a:cs typeface="Courier New" panose="02070309020205020404" pitchFamily="49" charset="0"/>
              </a:rPr>
              <a:t>if</a:t>
            </a:r>
            <a:r>
              <a:rPr lang="en-US" dirty="0">
                <a:latin typeface="Courier New" panose="02070309020205020404" pitchFamily="49" charset="0"/>
                <a:cs typeface="Courier New" panose="02070309020205020404" pitchFamily="49" charset="0"/>
              </a:rPr>
              <a:t> R12 &gt; R10 </a:t>
            </a:r>
            <a:r>
              <a:rPr lang="en-US" b="1" dirty="0">
                <a:latin typeface="Courier New" panose="02070309020205020404" pitchFamily="49" charset="0"/>
                <a:cs typeface="Courier New" panose="02070309020205020404" pitchFamily="49" charset="0"/>
              </a:rPr>
              <a:t>then</a:t>
            </a:r>
            <a:r>
              <a:rPr lang="en-US" dirty="0">
                <a:latin typeface="Courier New" panose="02070309020205020404" pitchFamily="49" charset="0"/>
                <a:cs typeface="Courier New" panose="02070309020205020404" pitchFamily="49" charset="0"/>
              </a:rPr>
              <a:t> increment R12</a:t>
            </a:r>
          </a:p>
          <a:p>
            <a:pPr>
              <a:lnSpc>
                <a:spcPct val="100000"/>
              </a:lnSpc>
              <a:spcAft>
                <a:spcPts val="0"/>
              </a:spcAft>
            </a:pP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addls</a:t>
            </a:r>
            <a:r>
              <a:rPr lang="en-US" dirty="0">
                <a:latin typeface="Courier New" panose="02070309020205020404" pitchFamily="49" charset="0"/>
                <a:cs typeface="Courier New" panose="02070309020205020404" pitchFamily="49" charset="0"/>
              </a:rPr>
              <a:t>   R10,R10,#1  ;</a:t>
            </a:r>
            <a:r>
              <a:rPr lang="en-US" b="1" dirty="0">
                <a:latin typeface="Courier New" panose="02070309020205020404" pitchFamily="49" charset="0"/>
                <a:cs typeface="Courier New" panose="02070309020205020404" pitchFamily="49" charset="0"/>
              </a:rPr>
              <a:t>else</a:t>
            </a:r>
            <a:r>
              <a:rPr lang="en-US" dirty="0">
                <a:latin typeface="Courier New" panose="02070309020205020404" pitchFamily="49" charset="0"/>
                <a:cs typeface="Courier New" panose="02070309020205020404" pitchFamily="49" charset="0"/>
              </a:rPr>
              <a:t> increment R10</a:t>
            </a:r>
          </a:p>
          <a:p>
            <a:pPr>
              <a:lnSpc>
                <a:spcPct val="100000"/>
              </a:lnSpc>
              <a:spcAft>
                <a:spcPts val="0"/>
              </a:spcAft>
            </a:pPr>
            <a:r>
              <a:rPr lang="en-US" dirty="0">
                <a:latin typeface="Courier New" panose="02070309020205020404" pitchFamily="49" charset="0"/>
                <a:cs typeface="Courier New" panose="02070309020205020404" pitchFamily="49" charset="0"/>
              </a:rPr>
              <a:t>op1:</a:t>
            </a:r>
          </a:p>
          <a:p>
            <a:pPr>
              <a:lnSpc>
                <a:spcPct val="100000"/>
              </a:lnSpc>
              <a:spcAft>
                <a:spcPts val="0"/>
              </a:spcAft>
            </a:pPr>
            <a:r>
              <a:rPr lang="en-US" dirty="0">
                <a:latin typeface="Courier New" panose="02070309020205020404" pitchFamily="49" charset="0"/>
                <a:cs typeface="Courier New" panose="02070309020205020404" pitchFamily="49" charset="0"/>
              </a:rPr>
              <a:t>	...</a:t>
            </a:r>
          </a:p>
          <a:p>
            <a:endParaRPr lang="en-US" dirty="0"/>
          </a:p>
        </p:txBody>
      </p:sp>
    </p:spTree>
    <p:extLst>
      <p:ext uri="{BB962C8B-B14F-4D97-AF65-F5344CB8AC3E}">
        <p14:creationId xmlns:p14="http://schemas.microsoft.com/office/powerpoint/2010/main" val="37448693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4" name="Content Placeholder 3">
            <a:extLst>
              <a:ext uri="{FF2B5EF4-FFF2-40B4-BE49-F238E27FC236}">
                <a16:creationId xmlns="" xmlns:a16="http://schemas.microsoft.com/office/drawing/2014/main" id="{D866FE8C-EA8E-49E0-8F30-FC652B91B178}"/>
              </a:ext>
            </a:extLst>
          </p:cNvPr>
          <p:cNvSpPr>
            <a:spLocks noGrp="1"/>
          </p:cNvSpPr>
          <p:nvPr>
            <p:ph idx="1"/>
          </p:nvPr>
        </p:nvSpPr>
        <p:spPr>
          <a:xfrm>
            <a:off x="468000" y="1424991"/>
            <a:ext cx="11244574" cy="3243452"/>
          </a:xfrm>
        </p:spPr>
        <p:txBody>
          <a:bodyPr/>
          <a:lstStyle/>
          <a:p>
            <a:pPr>
              <a:lnSpc>
                <a:spcPct val="150000"/>
              </a:lnSpc>
            </a:pPr>
            <a:r>
              <a:rPr lang="en-US" sz="1800" dirty="0"/>
              <a:t>An immediate value is a constant whose value is encoded in the instruction. Hence, a limited range of values is allowed.</a:t>
            </a:r>
          </a:p>
          <a:p>
            <a:pPr>
              <a:lnSpc>
                <a:spcPct val="150000"/>
              </a:lnSpc>
            </a:pPr>
            <a:r>
              <a:rPr lang="en-US" sz="1800" dirty="0"/>
              <a:t>The notation for immediate values is #value. </a:t>
            </a:r>
            <a:br>
              <a:rPr lang="en-US" sz="1800" dirty="0"/>
            </a:br>
            <a:r>
              <a:rPr lang="en-US" sz="1800" dirty="0"/>
              <a:t>The notation for negative values is </a:t>
            </a:r>
            <a:r>
              <a:rPr lang="en-US" sz="1800" dirty="0">
                <a:latin typeface="Courier New" panose="02070309020205020404" pitchFamily="49" charset="0"/>
                <a:cs typeface="Courier New" panose="02070309020205020404" pitchFamily="49" charset="0"/>
              </a:rPr>
              <a:t>#-15.</a:t>
            </a:r>
            <a:br>
              <a:rPr lang="en-US" sz="1800" dirty="0">
                <a:latin typeface="Courier New" panose="02070309020205020404" pitchFamily="49" charset="0"/>
                <a:cs typeface="Courier New" panose="02070309020205020404" pitchFamily="49" charset="0"/>
              </a:rPr>
            </a:br>
            <a:r>
              <a:rPr lang="en-US" sz="1800" dirty="0"/>
              <a:t>The notation for hexadecimal values is </a:t>
            </a:r>
            <a:r>
              <a:rPr lang="en-US" sz="1800" dirty="0">
                <a:latin typeface="Courier New" panose="02070309020205020404" pitchFamily="49" charset="0"/>
                <a:cs typeface="Courier New" panose="02070309020205020404" pitchFamily="49" charset="0"/>
              </a:rPr>
              <a:t>#0xFA0.</a:t>
            </a:r>
            <a:r>
              <a:rPr lang="en-US" sz="1800" dirty="0"/>
              <a:t/>
            </a:r>
            <a:br>
              <a:rPr lang="en-US" sz="1800" dirty="0"/>
            </a:br>
            <a:r>
              <a:rPr lang="en-US" sz="1800" dirty="0"/>
              <a:t>Example:</a:t>
            </a:r>
          </a:p>
          <a:p>
            <a:pPr>
              <a:lnSpc>
                <a:spcPct val="100000"/>
              </a:lnSpc>
              <a:spcAft>
                <a:spcPts val="0"/>
              </a:spcAft>
            </a:pPr>
            <a:r>
              <a:rPr lang="en-US" sz="1800" dirty="0">
                <a:latin typeface="Courier New" panose="02070309020205020404" pitchFamily="49" charset="0"/>
                <a:cs typeface="Courier New" panose="02070309020205020404" pitchFamily="49" charset="0"/>
              </a:rPr>
              <a:t>	ADD    R2,R4,#5	;R2 = R4 + 5</a:t>
            </a:r>
          </a:p>
          <a:p>
            <a:endParaRPr lang="en-US" dirty="0"/>
          </a:p>
        </p:txBody>
      </p:sp>
    </p:spTree>
    <p:extLst>
      <p:ext uri="{BB962C8B-B14F-4D97-AF65-F5344CB8AC3E}">
        <p14:creationId xmlns:p14="http://schemas.microsoft.com/office/powerpoint/2010/main" val="16466467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4" name="Content Placeholder 3">
            <a:extLst>
              <a:ext uri="{FF2B5EF4-FFF2-40B4-BE49-F238E27FC236}">
                <a16:creationId xmlns="" xmlns:a16="http://schemas.microsoft.com/office/drawing/2014/main" id="{D866FE8C-EA8E-49E0-8F30-FC652B91B178}"/>
              </a:ext>
            </a:extLst>
          </p:cNvPr>
          <p:cNvSpPr>
            <a:spLocks noGrp="1"/>
          </p:cNvSpPr>
          <p:nvPr>
            <p:ph idx="1"/>
          </p:nvPr>
        </p:nvSpPr>
        <p:spPr>
          <a:xfrm>
            <a:off x="468000" y="1424991"/>
            <a:ext cx="11244574" cy="4310411"/>
          </a:xfrm>
        </p:spPr>
        <p:txBody>
          <a:bodyPr/>
          <a:lstStyle/>
          <a:p>
            <a:pPr lvl="1">
              <a:lnSpc>
                <a:spcPct val="150000"/>
              </a:lnSpc>
            </a:pPr>
            <a:r>
              <a:rPr lang="en-US" sz="1800" dirty="0"/>
              <a:t>Cortex-M4 instruction codes are either 16-bit or 32-bit. </a:t>
            </a:r>
          </a:p>
          <a:p>
            <a:pPr lvl="1">
              <a:lnSpc>
                <a:spcPct val="150000"/>
              </a:lnSpc>
            </a:pPr>
            <a:r>
              <a:rPr lang="en-US" sz="1800" dirty="0"/>
              <a:t>16-bit instructions are called narrow and may have a .N suffix.</a:t>
            </a:r>
          </a:p>
          <a:p>
            <a:pPr lvl="1">
              <a:lnSpc>
                <a:spcPct val="150000"/>
              </a:lnSpc>
            </a:pPr>
            <a:r>
              <a:rPr lang="en-US" sz="1800" dirty="0"/>
              <a:t>32-bit instructions are called wide and may have a .W suffix.</a:t>
            </a:r>
          </a:p>
          <a:p>
            <a:pPr lvl="1">
              <a:lnSpc>
                <a:spcPct val="150000"/>
              </a:lnSpc>
            </a:pPr>
            <a:r>
              <a:rPr lang="en-US" sz="1800" dirty="0"/>
              <a:t>Some mnemonics may be coded either in narrow or wide format, for example:</a:t>
            </a:r>
          </a:p>
          <a:p>
            <a:pPr marL="0" lvl="1" indent="0">
              <a:lnSpc>
                <a:spcPct val="150000"/>
              </a:lnSpc>
              <a:buNone/>
            </a:pPr>
            <a:r>
              <a:rPr lang="en-US" sz="1800" dirty="0"/>
              <a:t>	</a:t>
            </a:r>
            <a:r>
              <a:rPr lang="en-US" sz="1800" dirty="0">
                <a:latin typeface="Courier New" panose="02070309020205020404" pitchFamily="49" charset="0"/>
                <a:cs typeface="Courier New" panose="02070309020205020404" pitchFamily="49" charset="0"/>
              </a:rPr>
              <a:t>0x37a: 0x1840         ADDS.N    R0, R0, R1 	//16-bit code     </a:t>
            </a:r>
            <a:br>
              <a:rPr lang="en-US" sz="1800" dirty="0">
                <a:latin typeface="Courier New" panose="02070309020205020404" pitchFamily="49" charset="0"/>
                <a:cs typeface="Courier New" panose="02070309020205020404" pitchFamily="49" charset="0"/>
              </a:rPr>
            </a:br>
            <a:r>
              <a:rPr lang="en-US" sz="1800" dirty="0">
                <a:latin typeface="Courier New" panose="02070309020205020404" pitchFamily="49" charset="0"/>
                <a:cs typeface="Courier New" panose="02070309020205020404" pitchFamily="49" charset="0"/>
              </a:rPr>
              <a:t>	0x37c: 0xeb10 0x0001  ADDS.W    R0, R0, R1	//32-bit code</a:t>
            </a:r>
          </a:p>
          <a:p>
            <a:pPr lvl="1">
              <a:lnSpc>
                <a:spcPct val="150000"/>
              </a:lnSpc>
            </a:pPr>
            <a:r>
              <a:rPr lang="en-US" sz="1800" dirty="0"/>
              <a:t>16-bit and 32-bit instruction code can be freely intermixed in a program.</a:t>
            </a:r>
          </a:p>
          <a:p>
            <a:pPr lvl="1">
              <a:lnSpc>
                <a:spcPct val="150000"/>
              </a:lnSpc>
            </a:pPr>
            <a:r>
              <a:rPr lang="en-US" sz="1800" dirty="0"/>
              <a:t>All instructions must be halfword aligned, i.e. must be stored on an even address.</a:t>
            </a:r>
          </a:p>
          <a:p>
            <a:endParaRPr lang="en-US" dirty="0"/>
          </a:p>
        </p:txBody>
      </p:sp>
    </p:spTree>
    <p:extLst>
      <p:ext uri="{BB962C8B-B14F-4D97-AF65-F5344CB8AC3E}">
        <p14:creationId xmlns:p14="http://schemas.microsoft.com/office/powerpoint/2010/main" val="209649317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9" y="609538"/>
            <a:ext cx="11244575" cy="443198"/>
          </a:xfrm>
        </p:spPr>
        <p:txBody>
          <a:bodyPr/>
          <a:lstStyle/>
          <a:p>
            <a:r>
              <a:rPr lang="en-US" dirty="0"/>
              <a:t>3.4 – instruction set</a:t>
            </a:r>
            <a:endParaRPr kumimoji="1" lang="en-US" dirty="0"/>
          </a:p>
        </p:txBody>
      </p:sp>
      <p:sp>
        <p:nvSpPr>
          <p:cNvPr id="4" name="Content Placeholder 3">
            <a:extLst>
              <a:ext uri="{FF2B5EF4-FFF2-40B4-BE49-F238E27FC236}">
                <a16:creationId xmlns="" xmlns:a16="http://schemas.microsoft.com/office/drawing/2014/main" id="{D866FE8C-EA8E-49E0-8F30-FC652B91B178}"/>
              </a:ext>
            </a:extLst>
          </p:cNvPr>
          <p:cNvSpPr>
            <a:spLocks noGrp="1"/>
          </p:cNvSpPr>
          <p:nvPr>
            <p:ph idx="1"/>
          </p:nvPr>
        </p:nvSpPr>
        <p:spPr>
          <a:xfrm>
            <a:off x="468000" y="1424991"/>
            <a:ext cx="11244574" cy="4452501"/>
          </a:xfrm>
        </p:spPr>
        <p:txBody>
          <a:bodyPr/>
          <a:lstStyle/>
          <a:p>
            <a:pPr lvl="1">
              <a:lnSpc>
                <a:spcPct val="100000"/>
              </a:lnSpc>
            </a:pPr>
            <a:r>
              <a:rPr lang="en-US" sz="1800" dirty="0"/>
              <a:t>Hence, PC will never hold an odd address =&gt; bit 0 of PC is always 0.</a:t>
            </a:r>
          </a:p>
          <a:p>
            <a:pPr lvl="1">
              <a:lnSpc>
                <a:spcPct val="100000"/>
              </a:lnSpc>
            </a:pPr>
            <a:r>
              <a:rPr lang="en-US" sz="1800" dirty="0"/>
              <a:t>When writing a 32-bit value to PC, bit 0 is ignored =&gt; can be used for other purpose.</a:t>
            </a:r>
          </a:p>
          <a:p>
            <a:pPr lvl="1">
              <a:lnSpc>
                <a:spcPct val="100000"/>
              </a:lnSpc>
            </a:pPr>
            <a:r>
              <a:rPr lang="en-US" sz="1800" dirty="0"/>
              <a:t>In other ARM processors, use bit 0 for interworking (i.e. change of instruction set).</a:t>
            </a:r>
          </a:p>
          <a:p>
            <a:pPr lvl="1">
              <a:lnSpc>
                <a:spcPct val="100000"/>
              </a:lnSpc>
            </a:pPr>
            <a:r>
              <a:rPr lang="en-US" sz="1800" dirty="0"/>
              <a:t>On Cortex-M, bit 0 must be a 1. This value is stored to the T flag in XPSR. </a:t>
            </a:r>
          </a:p>
          <a:p>
            <a:pPr lvl="1">
              <a:lnSpc>
                <a:spcPct val="100000"/>
              </a:lnSpc>
            </a:pPr>
            <a:r>
              <a:rPr lang="en-US" sz="1800" dirty="0"/>
              <a:t>Instructions that can be used for interworking (i.e. write to T flag):</a:t>
            </a:r>
          </a:p>
          <a:p>
            <a:pPr lvl="2">
              <a:lnSpc>
                <a:spcPct val="100000"/>
              </a:lnSpc>
            </a:pPr>
            <a:r>
              <a:rPr lang="en-US" sz="1800" dirty="0"/>
              <a:t>BX</a:t>
            </a:r>
          </a:p>
          <a:p>
            <a:pPr lvl="2">
              <a:lnSpc>
                <a:spcPct val="100000"/>
              </a:lnSpc>
            </a:pPr>
            <a:r>
              <a:rPr lang="en-US" sz="1800" dirty="0"/>
              <a:t>BLX</a:t>
            </a:r>
          </a:p>
          <a:p>
            <a:pPr lvl="2">
              <a:lnSpc>
                <a:spcPct val="100000"/>
              </a:lnSpc>
            </a:pPr>
            <a:r>
              <a:rPr lang="en-US" sz="1800" dirty="0"/>
              <a:t>pop {PC}</a:t>
            </a:r>
          </a:p>
          <a:p>
            <a:pPr lvl="1">
              <a:lnSpc>
                <a:spcPct val="100000"/>
              </a:lnSpc>
            </a:pPr>
            <a:r>
              <a:rPr lang="en-US" sz="1800" dirty="0"/>
              <a:t>Instructions that have as destination register the PC, cause a branch</a:t>
            </a:r>
          </a:p>
          <a:p>
            <a:pPr lvl="2">
              <a:lnSpc>
                <a:spcPct val="100000"/>
              </a:lnSpc>
            </a:pPr>
            <a:r>
              <a:rPr lang="en-US" sz="1800" dirty="0"/>
              <a:t>MOV		PC, LR</a:t>
            </a:r>
          </a:p>
          <a:p>
            <a:pPr lvl="2">
              <a:lnSpc>
                <a:spcPct val="100000"/>
              </a:lnSpc>
            </a:pPr>
            <a:r>
              <a:rPr lang="en-US" sz="1800" dirty="0"/>
              <a:t>ADD		PC, PC,R1	</a:t>
            </a:r>
          </a:p>
          <a:p>
            <a:pPr lvl="1">
              <a:lnSpc>
                <a:spcPct val="100000"/>
              </a:lnSpc>
            </a:pPr>
            <a:r>
              <a:rPr lang="en-US" sz="1800" dirty="0"/>
              <a:t>There are restrictions on which instructions may write to PC.</a:t>
            </a:r>
          </a:p>
        </p:txBody>
      </p:sp>
    </p:spTree>
    <p:extLst>
      <p:ext uri="{BB962C8B-B14F-4D97-AF65-F5344CB8AC3E}">
        <p14:creationId xmlns:p14="http://schemas.microsoft.com/office/powerpoint/2010/main" val="1738322246"/>
      </p:ext>
    </p:extLst>
  </p:cSld>
  <p:clrMapOvr>
    <a:masterClrMapping/>
  </p:clrMapOvr>
</p:sld>
</file>

<file path=ppt/theme/theme1.xml><?xml version="1.0" encoding="utf-8"?>
<a:theme xmlns:a="http://schemas.openxmlformats.org/drawingml/2006/main" name="Renesas Template 2020 - EN">
  <a:themeElements>
    <a:clrScheme name="Renesas_colors">
      <a:dk1>
        <a:srgbClr val="3C3C3B"/>
      </a:dk1>
      <a:lt1>
        <a:sysClr val="window" lastClr="FFFFFF"/>
      </a:lt1>
      <a:dk2>
        <a:srgbClr val="06418C"/>
      </a:dk2>
      <a:lt2>
        <a:srgbClr val="F2F2F2"/>
      </a:lt2>
      <a:accent1>
        <a:srgbClr val="4471A9"/>
      </a:accent1>
      <a:accent2>
        <a:srgbClr val="D70000"/>
      </a:accent2>
      <a:accent3>
        <a:srgbClr val="FFC800"/>
      </a:accent3>
      <a:accent4>
        <a:srgbClr val="669933"/>
      </a:accent4>
      <a:accent5>
        <a:srgbClr val="993399"/>
      </a:accent5>
      <a:accent6>
        <a:srgbClr val="9D9D9D"/>
      </a:accent6>
      <a:hlink>
        <a:srgbClr val="06418C"/>
      </a:hlink>
      <a:folHlink>
        <a:srgbClr val="993399"/>
      </a:folHlink>
    </a:clrScheme>
    <a:fontScheme name="ユーザー定義 1">
      <a:majorFont>
        <a:latin typeface="Arial Narrow"/>
        <a:ea typeface="メイリオ"/>
        <a:cs typeface=""/>
      </a:majorFont>
      <a:minorFont>
        <a:latin typeface="Arial"/>
        <a:ea typeface="メイリオ"/>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nesas_PPTtemp_EN_2020  -  Read-Only" id="{D6C729CC-940F-4CB7-A06C-75393CEC4D3E}" vid="{930FA5E0-6865-4380-9EDC-8ED8D954EBCA}"/>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084dd9f6-50cb-4ac1-978b-315f52073de3" xsi:nil="true"/>
    <PublishingStartDate xmlns="084dd9f6-50cb-4ac1-978b-315f52073de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CDF933AFDC72644BEC2DD4A66F8588E" ma:contentTypeVersion="20" ma:contentTypeDescription="Create a new document." ma:contentTypeScope="" ma:versionID="1d79fe24a7e65aa91afcbe5e875adc66">
  <xsd:schema xmlns:xsd="http://www.w3.org/2001/XMLSchema" xmlns:xs="http://www.w3.org/2001/XMLSchema" xmlns:p="http://schemas.microsoft.com/office/2006/metadata/properties" xmlns:ns2="084dd9f6-50cb-4ac1-978b-315f52073de3" targetNamespace="http://schemas.microsoft.com/office/2006/metadata/properties" ma:root="true" ma:fieldsID="e39d85be0ffbc4141fbfcedc41b8b990" ns2:_="">
    <xsd:import namespace="084dd9f6-50cb-4ac1-978b-315f52073de3"/>
    <xsd:element name="properties">
      <xsd:complexType>
        <xsd:sequence>
          <xsd:element name="documentManagement">
            <xsd:complexType>
              <xsd:all>
                <xsd:element ref="ns2:PublishingStartDate" minOccurs="0"/>
                <xsd:element ref="ns2:PublishingExpirationDate" minOccurs="0"/>
                <xsd:element ref="ns2:MediaServiceMetadata" minOccurs="0"/>
                <xsd:element ref="ns2:MediaServiceFastMetadata" minOccurs="0"/>
                <xsd:element ref="ns2:MediaServiceDateTaken"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4dd9f6-50cb-4ac1-978b-315f52073de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format="DateTime" ma:internalName="PublishingStartDate" ma:readOnly="fals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format="DateTime" ma:internalName="PublishingExpirationDate" ma:readOnly="false">
      <xsd:simpleType>
        <xsd:restriction base="dms:Unknow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71853E-0EF3-4973-AB23-17AA5798BB66}">
  <ds:schemaRefs>
    <ds:schemaRef ds:uri="084dd9f6-50cb-4ac1-978b-315f52073de3"/>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schemas.microsoft.com/office/2006/documentManagement/types"/>
    <ds:schemaRef ds:uri="http://purl.org/dc/dcmitype/"/>
    <ds:schemaRef ds:uri="http://www.w3.org/XML/1998/namespace"/>
    <ds:schemaRef ds:uri="http://purl.org/dc/terms/"/>
  </ds:schemaRefs>
</ds:datastoreItem>
</file>

<file path=customXml/itemProps2.xml><?xml version="1.0" encoding="utf-8"?>
<ds:datastoreItem xmlns:ds="http://schemas.openxmlformats.org/officeDocument/2006/customXml" ds:itemID="{2F3BE601-7F02-4240-9AF6-86A6A55D9AEF}">
  <ds:schemaRefs>
    <ds:schemaRef ds:uri="http://schemas.microsoft.com/sharepoint/v3/contenttype/forms"/>
  </ds:schemaRefs>
</ds:datastoreItem>
</file>

<file path=customXml/itemProps3.xml><?xml version="1.0" encoding="utf-8"?>
<ds:datastoreItem xmlns:ds="http://schemas.openxmlformats.org/officeDocument/2006/customXml" ds:itemID="{810621E4-AC68-405F-8E7D-EF1A0CF02C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4dd9f6-50cb-4ac1-978b-315f52073d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19454</TotalTime>
  <Words>33953</Words>
  <Application>Microsoft Office PowerPoint</Application>
  <PresentationFormat>Widescreen</PresentationFormat>
  <Paragraphs>4928</Paragraphs>
  <Slides>571</Slides>
  <Notes>566</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571</vt:i4>
      </vt:variant>
    </vt:vector>
  </HeadingPairs>
  <TitlesOfParts>
    <vt:vector size="588" baseType="lpstr">
      <vt:lpstr>Arial</vt:lpstr>
      <vt:lpstr>Arial Narrow</vt:lpstr>
      <vt:lpstr>Arial-BoldMT</vt:lpstr>
      <vt:lpstr>Calibri</vt:lpstr>
      <vt:lpstr>Cambria Math</vt:lpstr>
      <vt:lpstr>Century Gothic</vt:lpstr>
      <vt:lpstr>Consolas</vt:lpstr>
      <vt:lpstr>Courier New</vt:lpstr>
      <vt:lpstr>Lucida Grande</vt:lpstr>
      <vt:lpstr>LucidaSansTypewriteX</vt:lpstr>
      <vt:lpstr>メイリオ</vt:lpstr>
      <vt:lpstr>Symbol</vt:lpstr>
      <vt:lpstr>Times New Roman</vt:lpstr>
      <vt:lpstr>TimesNewRomanPS-ItalicMT</vt:lpstr>
      <vt:lpstr>TimesNewRomanPSMT</vt:lpstr>
      <vt:lpstr>Wingdings</vt:lpstr>
      <vt:lpstr>Renesas Template 2020 - EN</vt:lpstr>
      <vt:lpstr>PowerPoint Presentation</vt:lpstr>
      <vt:lpstr>12 Week COURSE OUTLINE (1/2)</vt:lpstr>
      <vt:lpstr>12 Week COURSE OUTLINE (2/2)</vt:lpstr>
      <vt:lpstr>LIST OF LABS – BASED ON SK-S7G2</vt:lpstr>
      <vt:lpstr>Disclaimer</vt:lpstr>
      <vt:lpstr>Authors</vt:lpstr>
      <vt:lpstr>Overview and prerequisites</vt:lpstr>
      <vt:lpstr>1 – Introduction</vt:lpstr>
      <vt:lpstr>What are embedded Systems?</vt:lpstr>
      <vt:lpstr>Characteristics of Embedded Systems (1/4)</vt:lpstr>
      <vt:lpstr>Characteristics of Embedded Systems (2/4)</vt:lpstr>
      <vt:lpstr>Characteristics of Embedded Systems (3/4)</vt:lpstr>
      <vt:lpstr>Characteristics of Embedded Systems (4/4)</vt:lpstr>
      <vt:lpstr>Characteristics of Embedded Systems</vt:lpstr>
      <vt:lpstr>Sample Market segments</vt:lpstr>
      <vt:lpstr>Consumer Electronics</vt:lpstr>
      <vt:lpstr>Household Appliances</vt:lpstr>
      <vt:lpstr>Telecommunications</vt:lpstr>
      <vt:lpstr>home Automation</vt:lpstr>
      <vt:lpstr>Transportation – Avionics</vt:lpstr>
      <vt:lpstr>Transportation – navigation</vt:lpstr>
      <vt:lpstr>transportation – automotive</vt:lpstr>
      <vt:lpstr>transportation – automotive</vt:lpstr>
      <vt:lpstr>Medical Equipment</vt:lpstr>
      <vt:lpstr>The IoT era</vt:lpstr>
      <vt:lpstr>Trends</vt:lpstr>
      <vt:lpstr>Embedded systems architecture – Generic model</vt:lpstr>
      <vt:lpstr>Embedded systems architecture Generic model</vt:lpstr>
      <vt:lpstr>1. Hardwired HW</vt:lpstr>
      <vt:lpstr>2. Soft wired HW</vt:lpstr>
      <vt:lpstr>Software Layers</vt:lpstr>
      <vt:lpstr>3. Hardware Abstraction Layer</vt:lpstr>
      <vt:lpstr>4. Adaptation Layer</vt:lpstr>
      <vt:lpstr>5. and 6. RTOS</vt:lpstr>
      <vt:lpstr>7. RTOS Adaptation Layer</vt:lpstr>
      <vt:lpstr>8. Services</vt:lpstr>
      <vt:lpstr>9. Application layer</vt:lpstr>
      <vt:lpstr>2 – Computer Architecture – Risc vs CISC</vt:lpstr>
      <vt:lpstr>Defining “computer”</vt:lpstr>
      <vt:lpstr>Computer Generations</vt:lpstr>
      <vt:lpstr>research preceding the risc paradigm shift</vt:lpstr>
      <vt:lpstr>research preceding the risc paradigm shift</vt:lpstr>
      <vt:lpstr>risc architectural features</vt:lpstr>
      <vt:lpstr>Pipelining</vt:lpstr>
      <vt:lpstr>Pipelining</vt:lpstr>
      <vt:lpstr>benefits of Pipelining</vt:lpstr>
      <vt:lpstr>limitations of pipelining</vt:lpstr>
      <vt:lpstr>comparing risc x cisc</vt:lpstr>
      <vt:lpstr>comparing risc x cisc</vt:lpstr>
      <vt:lpstr>comparing risc x cisc</vt:lpstr>
      <vt:lpstr>economics of integrated circuits manufacturing</vt:lpstr>
      <vt:lpstr>economics of integrated circuits manufacturing</vt:lpstr>
      <vt:lpstr>economics of integrated circuits manufacturing</vt:lpstr>
      <vt:lpstr>risc vs cisc today</vt:lpstr>
      <vt:lpstr>risc vs cisc today</vt:lpstr>
      <vt:lpstr> 3 – ARM Cortex-M architecture</vt:lpstr>
      <vt:lpstr>3.1 – arm history</vt:lpstr>
      <vt:lpstr>PowerPoint Presentation</vt:lpstr>
      <vt:lpstr>ARM Processor family</vt:lpstr>
      <vt:lpstr>The cortex-m family</vt:lpstr>
      <vt:lpstr>The cortex-m family</vt:lpstr>
      <vt:lpstr>3.2 – cortex-M features</vt:lpstr>
      <vt:lpstr>3.2 – cortex-M features</vt:lpstr>
      <vt:lpstr>3.2 – cortex-M features</vt:lpstr>
      <vt:lpstr>PowerPoint Presentation</vt:lpstr>
      <vt:lpstr>3.2 – cortex-M features</vt:lpstr>
      <vt:lpstr>3.2 – cortex-M features</vt:lpstr>
      <vt:lpstr>3.2 – cortex-M features</vt:lpstr>
      <vt:lpstr>3.2 – cortex-M features</vt:lpstr>
      <vt:lpstr>3.2 – cortex-M features</vt:lpstr>
      <vt:lpstr>3.2 – cortex-M features</vt:lpstr>
      <vt:lpstr>3.3 – Cortex-M4 Instruction Set architecture</vt:lpstr>
      <vt:lpstr>3.3 – Cortex-M4 ISA</vt:lpstr>
      <vt:lpstr>3.3 – Cortex-M4 ISA</vt:lpstr>
      <vt:lpstr>3.3 – Cortex-M4 ISA</vt:lpstr>
      <vt:lpstr>3.3 – Cortex-M4 ISA</vt:lpstr>
      <vt:lpstr>3.3 – Cortex-M4 ISA – Registers</vt:lpstr>
      <vt:lpstr>3.3 – Cortex-M4 ISA – Registers</vt:lpstr>
      <vt:lpstr>3.3 – Cortex-M4 ISA – Registers</vt:lpstr>
      <vt:lpstr>3.3 – Cortex-M4 ISA – Registers</vt:lpstr>
      <vt:lpstr>3.3 – Cortex-M4 ISA – APSR </vt:lpstr>
      <vt:lpstr>3.3 – Cortex-M4 ISA – IPSR </vt:lpstr>
      <vt:lpstr>3.3 – Cortex-M4 ISA – EPSR </vt:lpstr>
      <vt:lpstr>3.3 – Cortex-M4 ISA – XPSR </vt:lpstr>
      <vt:lpstr>3.3 – Cortex-M4 ISA – special registers </vt:lpstr>
      <vt:lpstr>3.3 – Cortex-M4 ISA – control register</vt:lpstr>
      <vt:lpstr>3.3 – Cortex-M4 ISA – Registers</vt:lpstr>
      <vt:lpstr>3.4 – instruction set</vt:lpstr>
      <vt:lpstr>3.4 – instruction set</vt:lpstr>
      <vt:lpstr>3.4 – instruction set</vt:lpstr>
      <vt:lpstr>PowerPoint Presentation</vt:lpstr>
      <vt:lpstr>3.4 – instruction set</vt:lpstr>
      <vt:lpstr>3.4 – instruction set</vt:lpstr>
      <vt:lpstr>3.4 – instruction set</vt:lpstr>
      <vt:lpstr>3.4 – instruction set</vt:lpstr>
      <vt:lpstr>3.4 – instruction set</vt:lpstr>
      <vt:lpstr>3.4 – instruction set</vt:lpstr>
      <vt:lpstr>3.4 – instruction set</vt:lpstr>
      <vt:lpstr>3.4 – instruction set</vt:lpstr>
      <vt:lpstr>3.4 – instruction set</vt:lpstr>
      <vt:lpstr>3.4 – instruction set</vt:lpstr>
      <vt:lpstr>3.4 – instruction set</vt:lpstr>
      <vt:lpstr>3.4 – instruction set</vt:lpstr>
      <vt:lpstr>3.4 – instruction set</vt:lpstr>
      <vt:lpstr>3.4 – instruction set</vt:lpstr>
      <vt:lpstr>3.4 – instruction set</vt:lpstr>
      <vt:lpstr>3.4 – instruction set</vt:lpstr>
      <vt:lpstr>3.4 – instruction set</vt:lpstr>
      <vt:lpstr>3.4 – instruction set</vt:lpstr>
      <vt:lpstr>3.4 – instruction set</vt:lpstr>
      <vt:lpstr>3.4 – instruction set</vt:lpstr>
      <vt:lpstr>3.4 – instruction set</vt:lpstr>
      <vt:lpstr>3.4 – instruction set</vt:lpstr>
      <vt:lpstr>3.4 – instruction set</vt:lpstr>
      <vt:lpstr>3.4 – instruction set</vt:lpstr>
      <vt:lpstr>3.5 – exceptions</vt:lpstr>
      <vt:lpstr>3.5 – exceptions</vt:lpstr>
      <vt:lpstr>3.5 – exceptions – Interrupts</vt:lpstr>
      <vt:lpstr>3.5 – exceptions – Interrupts</vt:lpstr>
      <vt:lpstr>3.5 – exceptions – Interrupts – detailed process</vt:lpstr>
      <vt:lpstr>3.5 – exceptions – Interrupts – detailed process</vt:lpstr>
      <vt:lpstr>3.5 – exceptions – Interrupts – detailed process</vt:lpstr>
      <vt:lpstr>3.5 – exceptions – Interrupts – detailed process</vt:lpstr>
      <vt:lpstr>3.5 – exceptions – Interrupts – detailed process</vt:lpstr>
      <vt:lpstr>3.5 – exceptions – Interrupts – detailed process</vt:lpstr>
      <vt:lpstr>3.5 – exceptions – servicing</vt:lpstr>
      <vt:lpstr>3.5 – exceptions – RETURN</vt:lpstr>
      <vt:lpstr>3.5 – exceptions – RETURN</vt:lpstr>
      <vt:lpstr>3.5 – exception handling</vt:lpstr>
      <vt:lpstr>3.5 – exception handling</vt:lpstr>
      <vt:lpstr>4 – Memory</vt:lpstr>
      <vt:lpstr>memory – introduction</vt:lpstr>
      <vt:lpstr>memory – introduction</vt:lpstr>
      <vt:lpstr>memory – introduction</vt:lpstr>
      <vt:lpstr>Types of non-volatile memory</vt:lpstr>
      <vt:lpstr>Types of volatile memory</vt:lpstr>
      <vt:lpstr>memory – concept</vt:lpstr>
      <vt:lpstr>memory – concept</vt:lpstr>
      <vt:lpstr>memory – concept</vt:lpstr>
      <vt:lpstr>sample problem</vt:lpstr>
      <vt:lpstr>sample problem</vt:lpstr>
      <vt:lpstr>sample problem</vt:lpstr>
      <vt:lpstr>sample problem</vt:lpstr>
      <vt:lpstr>PowerPoint Presentation</vt:lpstr>
      <vt:lpstr>nor Flash memory</vt:lpstr>
      <vt:lpstr>Example of a flash memory device 128K x 16 bits</vt:lpstr>
      <vt:lpstr>Example of a flash memory device 128K x 16 bits</vt:lpstr>
      <vt:lpstr>SRAM example</vt:lpstr>
      <vt:lpstr>internal organization</vt:lpstr>
      <vt:lpstr>read cycle</vt:lpstr>
      <vt:lpstr>write cycle</vt:lpstr>
      <vt:lpstr>dynamic ram</vt:lpstr>
      <vt:lpstr>DDR – double data rate</vt:lpstr>
      <vt:lpstr> 5 – Timer and GPIO</vt:lpstr>
      <vt:lpstr> 5.1 – peripherals</vt:lpstr>
      <vt:lpstr>peripherals</vt:lpstr>
      <vt:lpstr>5.2 – Timers/Counters</vt:lpstr>
      <vt:lpstr>TIMERS</vt:lpstr>
      <vt:lpstr>Timing sample problem 1</vt:lpstr>
      <vt:lpstr>software-based solution</vt:lpstr>
      <vt:lpstr>software-based solution</vt:lpstr>
      <vt:lpstr>software-based solution</vt:lpstr>
      <vt:lpstr>software-based solution</vt:lpstr>
      <vt:lpstr>A very simple timer</vt:lpstr>
      <vt:lpstr>A very simple timer</vt:lpstr>
      <vt:lpstr>A very simple timer</vt:lpstr>
      <vt:lpstr>solving the Timing sample problem 1 using the simple timer</vt:lpstr>
      <vt:lpstr>solving the Timing sample problem 1 using the simple timer</vt:lpstr>
      <vt:lpstr>timer case study 1 – systick</vt:lpstr>
      <vt:lpstr>timer case study 1 – systick</vt:lpstr>
      <vt:lpstr>timer case study 1 – systick</vt:lpstr>
      <vt:lpstr>timer case study 1 – systick</vt:lpstr>
      <vt:lpstr>5.3 – pwm </vt:lpstr>
      <vt:lpstr>pwm </vt:lpstr>
      <vt:lpstr>pwm </vt:lpstr>
      <vt:lpstr>a pwm timer</vt:lpstr>
      <vt:lpstr>TIMER case study 2 – S7G2 GPT </vt:lpstr>
      <vt:lpstr>TIMER case study 2 – S7G2 GPT </vt:lpstr>
      <vt:lpstr>TIMER case study 2 – S7G2 GPT </vt:lpstr>
      <vt:lpstr>TIMER case study 2 – S7G2 GPT </vt:lpstr>
      <vt:lpstr>TIMER case study 2 – S7G2 GPT </vt:lpstr>
      <vt:lpstr>TIMER case study 2 – S7G2 GPT </vt:lpstr>
      <vt:lpstr>TIMER case study 2 – S7G2 GPT </vt:lpstr>
      <vt:lpstr>5.4 – GPIO</vt:lpstr>
      <vt:lpstr>gpio case study – s7g2 i/o ports</vt:lpstr>
      <vt:lpstr>gpio case study – s7g2 i/o ports</vt:lpstr>
      <vt:lpstr>gpio case study – s7g2 i/o ports</vt:lpstr>
      <vt:lpstr>gpio case study – s7g2 i/o ports</vt:lpstr>
      <vt:lpstr>5.5 – low-power drivers</vt:lpstr>
      <vt:lpstr>low-power drivers</vt:lpstr>
      <vt:lpstr>5.6 – Power drivers</vt:lpstr>
      <vt:lpstr>Power drivers</vt:lpstr>
      <vt:lpstr>Power drivers</vt:lpstr>
      <vt:lpstr>Power drivers</vt:lpstr>
      <vt:lpstr>Power drivers</vt:lpstr>
      <vt:lpstr>Power drivers</vt:lpstr>
      <vt:lpstr> 6 – Interrupt Controller</vt:lpstr>
      <vt:lpstr>NVIC</vt:lpstr>
      <vt:lpstr>NVIC</vt:lpstr>
      <vt:lpstr>nvic characteristics</vt:lpstr>
      <vt:lpstr>vector table</vt:lpstr>
      <vt:lpstr>vector table for the renesas s7g2</vt:lpstr>
      <vt:lpstr>exception handling state machine</vt:lpstr>
      <vt:lpstr>functional model of the nvic</vt:lpstr>
      <vt:lpstr>nvic – arm documentation</vt:lpstr>
      <vt:lpstr>nvic registers</vt:lpstr>
      <vt:lpstr>nvic registers – ictr </vt:lpstr>
      <vt:lpstr>nvic registers – iSER – s7g2 </vt:lpstr>
      <vt:lpstr>nvic registers – ICER/ISPR/ICPR/IABR – s7g2 </vt:lpstr>
      <vt:lpstr>NVIC priorities</vt:lpstr>
      <vt:lpstr>NVIC priorities</vt:lpstr>
      <vt:lpstr>NVIC priorities</vt:lpstr>
      <vt:lpstr>cmsis-core interrupt functions</vt:lpstr>
      <vt:lpstr>cmsis-core interrupt functions</vt:lpstr>
      <vt:lpstr>cmsis-core interrupt functions</vt:lpstr>
      <vt:lpstr>cmsis-core interrupt functions</vt:lpstr>
      <vt:lpstr>cmsis-core interrupt functions</vt:lpstr>
      <vt:lpstr>cmsis-core interrupt functions</vt:lpstr>
      <vt:lpstr>cmsis-core interrupt functions</vt:lpstr>
      <vt:lpstr>7 – Analog Interfacing</vt:lpstr>
      <vt:lpstr>Analog VS DIGITAL</vt:lpstr>
      <vt:lpstr>Analog VS DIGITAL</vt:lpstr>
      <vt:lpstr>interacting with an analog world</vt:lpstr>
      <vt:lpstr>sensors</vt:lpstr>
      <vt:lpstr>Example of a digital sensor - encoder</vt:lpstr>
      <vt:lpstr>example of an audio processing system</vt:lpstr>
      <vt:lpstr>the analog-to-digital conversion process</vt:lpstr>
      <vt:lpstr>sampling</vt:lpstr>
      <vt:lpstr>Quantization</vt:lpstr>
      <vt:lpstr>Output value calculation</vt:lpstr>
      <vt:lpstr>Output value calculation</vt:lpstr>
      <vt:lpstr>Analog-to-digital conversion example</vt:lpstr>
      <vt:lpstr>simple adc (3-bit FLASH)</vt:lpstr>
      <vt:lpstr>ADC Characteristics</vt:lpstr>
      <vt:lpstr>adc characteristics</vt:lpstr>
      <vt:lpstr>adc characteristics</vt:lpstr>
      <vt:lpstr>ADC Implementations</vt:lpstr>
      <vt:lpstr>SAR ADC</vt:lpstr>
      <vt:lpstr>operation of the sar ADC</vt:lpstr>
      <vt:lpstr>operation of the sar ADC</vt:lpstr>
      <vt:lpstr>operation of the sar ADC</vt:lpstr>
      <vt:lpstr>operation of the sar ADC</vt:lpstr>
      <vt:lpstr>digital To analog conversion</vt:lpstr>
      <vt:lpstr>digital To analog conversion</vt:lpstr>
      <vt:lpstr>single-bit digital to analog converter</vt:lpstr>
      <vt:lpstr>using a pwm as a dac</vt:lpstr>
      <vt:lpstr>using a pwm as a dac</vt:lpstr>
      <vt:lpstr>Operation of the 3-BIT DAC </vt:lpstr>
      <vt:lpstr>r2r ladder dac</vt:lpstr>
      <vt:lpstr>DAC CASE STUDY the s7g2 dac</vt:lpstr>
      <vt:lpstr>DAC CASE STUDY the s7g2 dac</vt:lpstr>
      <vt:lpstr>DAC CASE STUDY the s7g2 dac</vt:lpstr>
      <vt:lpstr> 8 – Serial Communications</vt:lpstr>
      <vt:lpstr> 8.1 – Introduction to serial communications</vt:lpstr>
      <vt:lpstr>Examples of serial communications standards</vt:lpstr>
      <vt:lpstr>direction of communication</vt:lpstr>
      <vt:lpstr>synchronous vs asynchronous communications</vt:lpstr>
      <vt:lpstr>bit rate vs baud rate</vt:lpstr>
      <vt:lpstr>bit rate vs baud rate</vt:lpstr>
      <vt:lpstr>8.2 – uart</vt:lpstr>
      <vt:lpstr>uart</vt:lpstr>
      <vt:lpstr>uart</vt:lpstr>
      <vt:lpstr>uart</vt:lpstr>
      <vt:lpstr>uart</vt:lpstr>
      <vt:lpstr>uart</vt:lpstr>
      <vt:lpstr>8.3 – spi: Serial Peripheral Interface</vt:lpstr>
      <vt:lpstr>spi</vt:lpstr>
      <vt:lpstr>Spi – operation</vt:lpstr>
      <vt:lpstr>Spi – configuration</vt:lpstr>
      <vt:lpstr>Spi – multi-slave</vt:lpstr>
      <vt:lpstr>8.4 – i2c: Inter-Integrated Circuit </vt:lpstr>
      <vt:lpstr>i2c – operation</vt:lpstr>
      <vt:lpstr>i2c – operation (7-bit addressing mode, master write)</vt:lpstr>
      <vt:lpstr>i2c – operation (7-bit addressing mode, master write)</vt:lpstr>
      <vt:lpstr>i2c – operation (7-bit addressing mode, master read)</vt:lpstr>
      <vt:lpstr>i2c – operation (7-bit addressing mode, master read)</vt:lpstr>
      <vt:lpstr>i2c case study – s7g2 iic</vt:lpstr>
      <vt:lpstr>i2c case study – s7g2 iic</vt:lpstr>
      <vt:lpstr>i2c case study – s7g2 iic</vt:lpstr>
      <vt:lpstr>9 – CAN</vt:lpstr>
      <vt:lpstr>9.1 – Introduction</vt:lpstr>
      <vt:lpstr>CAN topology</vt:lpstr>
      <vt:lpstr>CAN Bus Frame</vt:lpstr>
      <vt:lpstr>CAN Bus Frame (cont.)</vt:lpstr>
      <vt:lpstr>CAN Message Types</vt:lpstr>
      <vt:lpstr>CAN Message Types</vt:lpstr>
      <vt:lpstr>CAN Arbitration Process</vt:lpstr>
      <vt:lpstr>9.2 – block diagram</vt:lpstr>
      <vt:lpstr>9.3 – Registers – Case Study</vt:lpstr>
      <vt:lpstr>9.3 – Registers – Case Study</vt:lpstr>
      <vt:lpstr>9.3 – Registers – Case Study</vt:lpstr>
      <vt:lpstr>9.4 – Software Stack – Case Study</vt:lpstr>
      <vt:lpstr>9.4 – Software Stack – Case Study</vt:lpstr>
      <vt:lpstr> 10 – USB</vt:lpstr>
      <vt:lpstr>10.1 – Introduction</vt:lpstr>
      <vt:lpstr>10.1 – Introduction</vt:lpstr>
      <vt:lpstr>10.1 – Introduction</vt:lpstr>
      <vt:lpstr>10.1 – Introduction</vt:lpstr>
      <vt:lpstr>USB topology</vt:lpstr>
      <vt:lpstr>USB Physical interface</vt:lpstr>
      <vt:lpstr>USB Logical View</vt:lpstr>
      <vt:lpstr>USB Host Controller</vt:lpstr>
      <vt:lpstr>USB Host Controller</vt:lpstr>
      <vt:lpstr>USB Packets</vt:lpstr>
      <vt:lpstr>USB Packets</vt:lpstr>
      <vt:lpstr>USB Transfers</vt:lpstr>
      <vt:lpstr>USB Transfers</vt:lpstr>
      <vt:lpstr>USB Transfers</vt:lpstr>
      <vt:lpstr>USB Transfers SCHEDULING</vt:lpstr>
      <vt:lpstr>USB Enumeration</vt:lpstr>
      <vt:lpstr>USB Enumeration</vt:lpstr>
      <vt:lpstr>USB Enumeration</vt:lpstr>
      <vt:lpstr>USB Enumeration</vt:lpstr>
      <vt:lpstr>USB Enumeration</vt:lpstr>
      <vt:lpstr>USB Enumeration</vt:lpstr>
      <vt:lpstr>USB Enumeration</vt:lpstr>
      <vt:lpstr>10.2 – Block Diagram – case study</vt:lpstr>
      <vt:lpstr>10.2 – Block Diagram – case study</vt:lpstr>
      <vt:lpstr>10.3 – Registers – case study</vt:lpstr>
      <vt:lpstr>10.3 – Registers – case study</vt:lpstr>
      <vt:lpstr>10.3 – Registers – case study</vt:lpstr>
      <vt:lpstr>10.3 – Registers – case study</vt:lpstr>
      <vt:lpstr>10.3 – Registers – case study</vt:lpstr>
      <vt:lpstr>10.4 – Software Stack – Case Study</vt:lpstr>
      <vt:lpstr>10.4 – Software Stack – Case Study</vt:lpstr>
      <vt:lpstr> 11 – Ethernet</vt:lpstr>
      <vt:lpstr>11.1 – Introduction</vt:lpstr>
      <vt:lpstr>11.1 – Introduction</vt:lpstr>
      <vt:lpstr>Ethernet topology</vt:lpstr>
      <vt:lpstr>Ethernet Connection Infrastructure</vt:lpstr>
      <vt:lpstr>Ethernet Collision management</vt:lpstr>
      <vt:lpstr>Ethernet Packet</vt:lpstr>
      <vt:lpstr>11.2 – block diagram – Case Study</vt:lpstr>
      <vt:lpstr>11.3 – Registers – Case Study</vt:lpstr>
      <vt:lpstr>11.3 – Registers – Case Study</vt:lpstr>
      <vt:lpstr>11.3 – Registers – Case Study</vt:lpstr>
      <vt:lpstr>11.4 – Software Stack – Case Study</vt:lpstr>
      <vt:lpstr>11.4 – Software Stack – Case Study</vt:lpstr>
      <vt:lpstr> 12 – Software Development process</vt:lpstr>
      <vt:lpstr>Waterfall process</vt:lpstr>
      <vt:lpstr>Software process</vt:lpstr>
      <vt:lpstr>UML</vt:lpstr>
      <vt:lpstr>Modeling</vt:lpstr>
      <vt:lpstr>things</vt:lpstr>
      <vt:lpstr>Interaction among things</vt:lpstr>
      <vt:lpstr>Class / Object</vt:lpstr>
      <vt:lpstr>Class / Object in programming languages</vt:lpstr>
      <vt:lpstr>Class Representation</vt:lpstr>
      <vt:lpstr>Stereotype</vt:lpstr>
      <vt:lpstr>Attributes / Methods – Visibility</vt:lpstr>
      <vt:lpstr>interaction among things</vt:lpstr>
      <vt:lpstr>Association</vt:lpstr>
      <vt:lpstr>navigability</vt:lpstr>
      <vt:lpstr>Multiplicity</vt:lpstr>
      <vt:lpstr>aggregation</vt:lpstr>
      <vt:lpstr>composition</vt:lpstr>
      <vt:lpstr>generalization</vt:lpstr>
      <vt:lpstr>using uml to design an embedded solution</vt:lpstr>
      <vt:lpstr>PowerPoint Presentation</vt:lpstr>
      <vt:lpstr> 13 – Concurrent Programming</vt:lpstr>
      <vt:lpstr>understanding concurrency</vt:lpstr>
      <vt:lpstr>understanding concurrency</vt:lpstr>
      <vt:lpstr>understanding concurrency</vt:lpstr>
      <vt:lpstr>understanding concurrency</vt:lpstr>
      <vt:lpstr>understanding concurrency</vt:lpstr>
      <vt:lpstr>understanding concurrency</vt:lpstr>
      <vt:lpstr>multithreading</vt:lpstr>
      <vt:lpstr>multithreading</vt:lpstr>
      <vt:lpstr>multithreading</vt:lpstr>
      <vt:lpstr>multithreading – concepts</vt:lpstr>
      <vt:lpstr>multithreading – concepts</vt:lpstr>
      <vt:lpstr>multithreading – concepts</vt:lpstr>
      <vt:lpstr>multithreading – caveats</vt:lpstr>
      <vt:lpstr> 14 – RTOS – Real-Time Operating System</vt:lpstr>
      <vt:lpstr>RTOS – Introduction</vt:lpstr>
      <vt:lpstr>thread execution – large grain view</vt:lpstr>
      <vt:lpstr>thread execution – FINE grain view</vt:lpstr>
      <vt:lpstr>task states</vt:lpstr>
      <vt:lpstr>CMSIS (Cortex Microcontroller Software Interface Standard)</vt:lpstr>
      <vt:lpstr>CMSIS-RTOS documentation</vt:lpstr>
      <vt:lpstr>Planning a multithreaded application</vt:lpstr>
      <vt:lpstr>CMSIS-RTOS: Overview 1/4</vt:lpstr>
      <vt:lpstr>CMSIS-RTOS: Overview 2/4</vt:lpstr>
      <vt:lpstr>CMSIS-RTOS: Overview 3/4</vt:lpstr>
      <vt:lpstr>CMSIS-RTOS: Overview 4/4</vt:lpstr>
      <vt:lpstr>CMSIS-RTOS – inter-task communications</vt:lpstr>
      <vt:lpstr>CMSIS-RTOS – inter-task communications</vt:lpstr>
      <vt:lpstr> Lab1 – Synergy platform</vt:lpstr>
      <vt:lpstr> Lab1 – Synergy platform</vt:lpstr>
      <vt:lpstr> Lab1 – Synergy platform</vt:lpstr>
      <vt:lpstr>LAB 1 – Activity 1 – Step 1</vt:lpstr>
      <vt:lpstr>LAB 1 – Activity 1 – Step 1</vt:lpstr>
      <vt:lpstr>PowerPoint Presentation</vt:lpstr>
      <vt:lpstr>PowerPoint Presentation</vt:lpstr>
      <vt:lpstr>LAB 1 – Activity 1 – Step 2</vt:lpstr>
      <vt:lpstr>LAB 1 – Activity 1 – Step 3</vt:lpstr>
      <vt:lpstr>LAB 1 – Activity 1 – Step 3</vt:lpstr>
      <vt:lpstr>LAB 1 – Activity 1 – Step 3</vt:lpstr>
      <vt:lpstr>LAB 1 – Activity 1 – Step 3</vt:lpstr>
      <vt:lpstr>LAB 1 – Activity 1 – Step 3</vt:lpstr>
      <vt:lpstr>LAB 1 – Activity 1 – Step 3</vt:lpstr>
      <vt:lpstr>LAB 1 – Activity 1 – Step 3</vt:lpstr>
      <vt:lpstr>LAB 1 – Activity 1 – Step 3</vt:lpstr>
      <vt:lpstr>LAB 1 – Activity 1 – Step 3</vt:lpstr>
      <vt:lpstr>LAB 1 – Activity 1 – Step 3</vt:lpstr>
      <vt:lpstr>LAB 1 – Activity 1 – Step 4</vt:lpstr>
      <vt:lpstr>LAB 1 – Activity 1 – Step 4</vt:lpstr>
      <vt:lpstr>LAB 1 – Activity 1 – Step 4</vt:lpstr>
      <vt:lpstr>LAB 1 – Activity 1 – Step 4</vt:lpstr>
      <vt:lpstr>LAB 1 – Activity 1 – Step 4</vt:lpstr>
      <vt:lpstr>LAB 1 – Activity 1 – Step 4</vt:lpstr>
      <vt:lpstr>LAB 1 – Activity 1 – Step 4</vt:lpstr>
      <vt:lpstr>LAB 1 – Activity 1 – Step 4</vt:lpstr>
      <vt:lpstr>LAB 1 – Activity 1 – Step 5</vt:lpstr>
      <vt:lpstr>LAB 1 – Activity 1 – Step 5</vt:lpstr>
      <vt:lpstr>LAB 1 – Activity 1 – learn your configuration!</vt:lpstr>
      <vt:lpstr> Lab1 – Synergy platform</vt:lpstr>
      <vt:lpstr>SK-S7G2 Board Features</vt:lpstr>
      <vt:lpstr>LAB 1 – Activity 2 – Step 1</vt:lpstr>
      <vt:lpstr>LAB 1 – Activity 2 – Step 2</vt:lpstr>
      <vt:lpstr>LAB 1 – Activity 2 – Step 3</vt:lpstr>
      <vt:lpstr>LAB 1 – Activity 2 – Step 3</vt:lpstr>
      <vt:lpstr>LAB 1 – Activity 2 – Step 3</vt:lpstr>
      <vt:lpstr>LAB 1 – Activity 2 – Step 3</vt:lpstr>
      <vt:lpstr>LAB 1 – Activity 2 – Step 3</vt:lpstr>
      <vt:lpstr> Lab1 – Synergy platform</vt:lpstr>
      <vt:lpstr> Lab1 – Activity 3</vt:lpstr>
      <vt:lpstr> Lab1 – Activity 3</vt:lpstr>
      <vt:lpstr> Lab1 – Activity 3</vt:lpstr>
      <vt:lpstr> Lab1 – Synergy platform</vt:lpstr>
      <vt:lpstr> Lab1 – Activity 4</vt:lpstr>
      <vt:lpstr> Lab1 – Activity 4</vt:lpstr>
      <vt:lpstr> Lab1 – Activity 4</vt:lpstr>
      <vt:lpstr> Lab1 – Activity 4</vt:lpstr>
      <vt:lpstr> Lab1 – Activity 4</vt:lpstr>
      <vt:lpstr> Lab1 – Activity 4</vt:lpstr>
      <vt:lpstr> Lab1 – Activity 4</vt:lpstr>
      <vt:lpstr> Lab1 – Activity 4</vt:lpstr>
      <vt:lpstr> Lab1 – Activity 4</vt:lpstr>
      <vt:lpstr> Lab1 – Activity 4</vt:lpstr>
      <vt:lpstr> Lab1 – Activity 4</vt:lpstr>
      <vt:lpstr> Lab1 – Activity 4</vt:lpstr>
      <vt:lpstr> Lab1 – Activity 4</vt:lpstr>
      <vt:lpstr> Lab1 – Synergy platform</vt:lpstr>
      <vt:lpstr> Lab1 – Activity 5 – Step 1</vt:lpstr>
      <vt:lpstr> Lab1 – Activity 5 – Step 1</vt:lpstr>
      <vt:lpstr> Lab1 – Activity 5 – Step 1</vt:lpstr>
      <vt:lpstr> Lab1 – Activity 5 – Step 2</vt:lpstr>
      <vt:lpstr> Lab2 – sample c program</vt:lpstr>
      <vt:lpstr> Lab2 – sample c program</vt:lpstr>
      <vt:lpstr> Lab2 – sample c program</vt:lpstr>
      <vt:lpstr> Lab2 – Activity 1</vt:lpstr>
      <vt:lpstr> Lab2 – Activity 2</vt:lpstr>
      <vt:lpstr> Lab2 – Activity 3</vt:lpstr>
      <vt:lpstr> Lab2 – Activity 4</vt:lpstr>
      <vt:lpstr> Lab2 – Activity 4</vt:lpstr>
      <vt:lpstr> Lab2 – Activity 4</vt:lpstr>
      <vt:lpstr> Lab2 – Activity 4</vt:lpstr>
      <vt:lpstr> Lab2 – Activity 4</vt:lpstr>
      <vt:lpstr> Lab2 – Activity 4</vt:lpstr>
      <vt:lpstr> Lab2 – Activity 4</vt:lpstr>
      <vt:lpstr> Lab2 – Activity 4</vt:lpstr>
      <vt:lpstr> Lab2 – Activity 4</vt:lpstr>
      <vt:lpstr> Lab2 – Activity 4</vt:lpstr>
      <vt:lpstr> Lab2 – Activity 4</vt:lpstr>
      <vt:lpstr> Lab2 – Activity 4</vt:lpstr>
      <vt:lpstr> Lab2 – Activity 5</vt:lpstr>
      <vt:lpstr> Lab2 – Activity 6</vt:lpstr>
      <vt:lpstr> Lab2 – Activity 6</vt:lpstr>
      <vt:lpstr> Lab2 – Activity 6</vt:lpstr>
      <vt:lpstr> Lab2 – Activity 6</vt:lpstr>
      <vt:lpstr> Lab2 – Activities 7 to 11</vt:lpstr>
      <vt:lpstr> Lab2 – Activities 7 to 11</vt:lpstr>
      <vt:lpstr> Lab2 – Activities 7 to 11</vt:lpstr>
      <vt:lpstr> Lab3 – assembly programming and atpcs</vt:lpstr>
      <vt:lpstr> Lab3 – assembly programming and atpcs</vt:lpstr>
      <vt:lpstr> Lab3 – assembly programming and atpcs</vt:lpstr>
      <vt:lpstr> Lab3 – Activity 1</vt:lpstr>
      <vt:lpstr> Lab3 – Activity 1</vt:lpstr>
      <vt:lpstr> Lab3 – Activity 2</vt:lpstr>
      <vt:lpstr> Lab3 – Activity 2</vt:lpstr>
      <vt:lpstr> Lab3 – Activity 3</vt:lpstr>
      <vt:lpstr> Lab3 – Activity 4</vt:lpstr>
      <vt:lpstr> Lab3 – Activity 5</vt:lpstr>
      <vt:lpstr> Lab3 – Activity 6</vt:lpstr>
      <vt:lpstr> Lab3 – Activity 6</vt:lpstr>
      <vt:lpstr> Lab3 – Activity 7</vt:lpstr>
      <vt:lpstr> Lab3 – Activity 7</vt:lpstr>
      <vt:lpstr> Lab4 – timer device driver</vt:lpstr>
      <vt:lpstr> Lab4 – timer device driver</vt:lpstr>
      <vt:lpstr> Lab4 – timer device driver</vt:lpstr>
      <vt:lpstr> Lab4 – Activity 1</vt:lpstr>
      <vt:lpstr> Lab4 – Activity 1</vt:lpstr>
      <vt:lpstr> Lab4 – Activity 1</vt:lpstr>
      <vt:lpstr> Lab4 – Activity 1</vt:lpstr>
      <vt:lpstr> Lab4 – Activity 2</vt:lpstr>
      <vt:lpstr> Lab4 – Activity 2</vt:lpstr>
      <vt:lpstr> Lab4 – Activity 2</vt:lpstr>
      <vt:lpstr> Lab4 – Activity 2</vt:lpstr>
      <vt:lpstr> Lab4 – Activity 2</vt:lpstr>
      <vt:lpstr> Lab4 – Activity 2</vt:lpstr>
      <vt:lpstr> Lab4 – Activity 2</vt:lpstr>
      <vt:lpstr> Lab4 – Activity 2</vt:lpstr>
      <vt:lpstr> Lab4 – Activity 3</vt:lpstr>
      <vt:lpstr> Lab4 – Activity 4</vt:lpstr>
      <vt:lpstr> Lab5 – serial communications</vt:lpstr>
      <vt:lpstr> Lab5 – serial communications</vt:lpstr>
      <vt:lpstr> Lab5 – serial communications</vt:lpstr>
      <vt:lpstr> Lab5 – Activity 1</vt:lpstr>
      <vt:lpstr> Lab5 – Activity 2</vt:lpstr>
      <vt:lpstr> Lab5 – Activity 2</vt:lpstr>
      <vt:lpstr> Lab5 – Activity 2</vt:lpstr>
      <vt:lpstr> Lab5 – Activity 2</vt:lpstr>
      <vt:lpstr> Lab5 – Activity 2</vt:lpstr>
      <vt:lpstr> Lab5 – Activity 3 – Study</vt:lpstr>
      <vt:lpstr> Lab5 – Activity 3</vt:lpstr>
      <vt:lpstr> Lab5 – Activity 4 – configuration</vt:lpstr>
      <vt:lpstr> Lab5 – Activity 4</vt:lpstr>
      <vt:lpstr> Lab5 – Activity 4</vt:lpstr>
      <vt:lpstr> Lab5 – Activities 5 and 6</vt:lpstr>
      <vt:lpstr> Lab5 – Activities 5 and 6</vt:lpstr>
      <vt:lpstr> Lab5 – Activities 5 and 6</vt:lpstr>
      <vt:lpstr> Lab5 – Activities 5 and 6</vt:lpstr>
      <vt:lpstr>Lab6 – display and touch</vt:lpstr>
      <vt:lpstr>Lab6 – display and touch</vt:lpstr>
      <vt:lpstr>Additional Reading for Lab6</vt:lpstr>
      <vt:lpstr>Lab6 – Activity 1</vt:lpstr>
      <vt:lpstr>Lab6 – Activity 1</vt:lpstr>
      <vt:lpstr>Lab6 – Activity 1</vt:lpstr>
      <vt:lpstr>Lab6 – Activity 1</vt:lpstr>
      <vt:lpstr>Lab6 – Activity 1</vt:lpstr>
      <vt:lpstr>Lab6 – Activity 1</vt:lpstr>
      <vt:lpstr>Lab6 – Activity 2</vt:lpstr>
      <vt:lpstr>Lab6 – Activity 3</vt:lpstr>
      <vt:lpstr>Lab7 – rtos</vt:lpstr>
      <vt:lpstr>Lab7 – rtos</vt:lpstr>
      <vt:lpstr>Lab7 – rtos</vt:lpstr>
      <vt:lpstr>Lab7 – rtos</vt:lpstr>
      <vt:lpstr>Lab7 – rtos</vt:lpstr>
      <vt:lpstr>Lab7 – rtos</vt:lpstr>
      <vt:lpstr>Lab8 – usb device</vt:lpstr>
      <vt:lpstr>Lab8 – usb device</vt:lpstr>
      <vt:lpstr>Lab8 – Activity 1</vt:lpstr>
      <vt:lpstr>Lab8 – Activity 2</vt:lpstr>
      <vt:lpstr>Lab8 – Activity 2</vt:lpstr>
      <vt:lpstr>Lab8 – Activity 2</vt:lpstr>
      <vt:lpstr>Lab8 – Activity 2</vt:lpstr>
      <vt:lpstr>Lab8 – Activity 3</vt:lpstr>
      <vt:lpstr>Lab8 – Activity 3</vt:lpstr>
      <vt:lpstr>Lab8 – Activity 3</vt:lpstr>
      <vt:lpstr>Lab8 – Activity 3</vt:lpstr>
      <vt:lpstr>Lab8 – Activity 3</vt:lpstr>
      <vt:lpstr>Lab8 – Activity 3</vt:lpstr>
      <vt:lpstr>Lab8 – Activity 3</vt:lpstr>
      <vt:lpstr>Lab8 – Activity 3</vt:lpstr>
      <vt:lpstr>Lab8 – Activity 3</vt:lpstr>
      <vt:lpstr>Lab8 – Activity 4</vt:lpstr>
      <vt:lpstr>Lab8 – Activity 4</vt:lpstr>
      <vt:lpstr>Lab8 – Activity 4</vt:lpstr>
      <vt:lpstr>Lab8 – Activity 5</vt:lpstr>
      <vt:lpstr>Lab8 – Activity 5</vt:lpstr>
      <vt:lpstr>Lab9 – IOT</vt:lpstr>
      <vt:lpstr>Lab9 – IOT</vt:lpstr>
      <vt:lpstr>Lab9 – Activity 1</vt:lpstr>
      <vt:lpstr>Lab9 – Activity 2</vt:lpstr>
      <vt:lpstr>Lab9 – Activity 3</vt:lpstr>
      <vt:lpstr>Lab9</vt:lpstr>
      <vt:lpstr>Lab9</vt:lpstr>
      <vt:lpstr>Lab9</vt:lpstr>
      <vt:lpstr>Lab9</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Cornelia Stegmann</dc:creator>
  <cp:lastModifiedBy>Microsoft account</cp:lastModifiedBy>
  <cp:revision>205</cp:revision>
  <dcterms:created xsi:type="dcterms:W3CDTF">2020-03-26T14:53:44Z</dcterms:created>
  <dcterms:modified xsi:type="dcterms:W3CDTF">2023-02-28T17:32:55Z</dcterms:modified>
</cp:coreProperties>
</file>