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77" r:id="rId2"/>
    <p:sldId id="257" r:id="rId3"/>
    <p:sldId id="390" r:id="rId4"/>
    <p:sldId id="395" r:id="rId5"/>
    <p:sldId id="389" r:id="rId6"/>
    <p:sldId id="391" r:id="rId7"/>
    <p:sldId id="392" r:id="rId8"/>
    <p:sldId id="393" r:id="rId9"/>
    <p:sldId id="394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AF83461-5786-41E9-A93B-DCCE8C794F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alt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 εξωτερική πολιτική 1974-1980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2271C7E3-1543-476D-AA37-D28AA0E0C9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alt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37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4C2800-C4A1-4B3C-9A6A-688096A3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Οι σχέσεις με ΗΠΑ και ΝΑΤΟ</a:t>
            </a:r>
            <a:endParaRPr lang="en-US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D3373AC-6831-468F-AB1B-C6CD690D96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Το ζήτημα των αμερικανικών βάσεων στην Ελλάδα</a:t>
            </a:r>
            <a:r>
              <a:rPr lang="en-US" dirty="0"/>
              <a:t>.</a:t>
            </a:r>
          </a:p>
          <a:p>
            <a:r>
              <a:rPr lang="el-GR" dirty="0"/>
              <a:t>Απρίλιος 1976</a:t>
            </a:r>
            <a:r>
              <a:rPr lang="en-US" dirty="0"/>
              <a:t>:</a:t>
            </a:r>
            <a:r>
              <a:rPr lang="el-GR" dirty="0"/>
              <a:t> Συμφωνία </a:t>
            </a:r>
            <a:r>
              <a:rPr lang="el-GR" dirty="0" err="1"/>
              <a:t>Μπίτσιου-Κίσιντζερ</a:t>
            </a:r>
            <a:r>
              <a:rPr lang="el-GR" dirty="0"/>
              <a:t>.</a:t>
            </a:r>
          </a:p>
          <a:p>
            <a:r>
              <a:rPr lang="el-GR" dirty="0"/>
              <a:t>Οι διαπραγματεύσεις θα συνεχίζονταν και κατά τη δεκαετία του 1980. </a:t>
            </a:r>
            <a:endParaRPr lang="en-US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3A4FD987-4EDE-4631-A4FA-1A375C68CF3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505" y="1988841"/>
            <a:ext cx="4808277" cy="3312368"/>
          </a:xfrm>
        </p:spPr>
      </p:pic>
    </p:spTree>
    <p:extLst>
      <p:ext uri="{BB962C8B-B14F-4D97-AF65-F5344CB8AC3E}">
        <p14:creationId xmlns:p14="http://schemas.microsoft.com/office/powerpoint/2010/main" xmlns="" val="342889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5992349C-583F-4751-B4D9-0AD527E1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Συνεργασία στα Βαλκάνια</a:t>
            </a:r>
            <a:endParaRPr lang="en-US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234B9F06-38FE-43B3-92F4-04322FC85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 βαλκάνια στον Ψυχρό Πόλεμο</a:t>
            </a:r>
            <a:endParaRPr lang="en-US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xmlns="" id="{81BEEFDF-8B99-4E16-A283-C18D195E456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041775" cy="838200"/>
          </a:xfrm>
        </p:spPr>
        <p:txBody>
          <a:bodyPr/>
          <a:lstStyle/>
          <a:p>
            <a:r>
              <a:rPr lang="el-GR" dirty="0"/>
              <a:t>Σύγχρονος Χάρτης Βαλκανίων</a:t>
            </a:r>
            <a:endParaRPr lang="en-US" dirty="0"/>
          </a:p>
          <a:p>
            <a:endParaRPr lang="en-US" dirty="0"/>
          </a:p>
        </p:txBody>
      </p:sp>
      <p:pic>
        <p:nvPicPr>
          <p:cNvPr id="15" name="Θέση περιεχομένου 11">
            <a:extLst>
              <a:ext uri="{FF2B5EF4-FFF2-40B4-BE49-F238E27FC236}">
                <a16:creationId xmlns:a16="http://schemas.microsoft.com/office/drawing/2014/main" xmlns="" id="{737D9C92-B2DE-47E7-B884-A6A19DA729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789706"/>
            <a:ext cx="4038600" cy="2726387"/>
          </a:xfrm>
        </p:spPr>
      </p:pic>
      <p:pic>
        <p:nvPicPr>
          <p:cNvPr id="21" name="Θέση περιεχομένου 20">
            <a:extLst>
              <a:ext uri="{FF2B5EF4-FFF2-40B4-BE49-F238E27FC236}">
                <a16:creationId xmlns:a16="http://schemas.microsoft.com/office/drawing/2014/main" xmlns="" id="{0862CAE0-DC38-4D4E-8F8D-4477042CD8D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910557"/>
            <a:ext cx="4388296" cy="2699830"/>
          </a:xfrm>
        </p:spPr>
      </p:pic>
    </p:spTree>
    <p:extLst>
      <p:ext uri="{BB962C8B-B14F-4D97-AF65-F5344CB8AC3E}">
        <p14:creationId xmlns:p14="http://schemas.microsoft.com/office/powerpoint/2010/main" xmlns="" val="416177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0BCB0565-0D37-492A-8980-6714471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Συνεργασία στα Βαλκάνια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2201C0F1-3CE5-42CB-BADD-8AA1B7D950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κλίμα της «ύφεσης» καταλυτικό για το «άνοιγμα» της Ελλάδας στα κομμουνιστικά Βαλκάνια.</a:t>
            </a:r>
          </a:p>
          <a:p>
            <a:r>
              <a:rPr lang="el-GR" dirty="0"/>
              <a:t>«Άνοιγμα» σε </a:t>
            </a:r>
            <a:r>
              <a:rPr lang="el-GR" b="1" dirty="0"/>
              <a:t>διμερές</a:t>
            </a:r>
            <a:r>
              <a:rPr lang="el-GR" dirty="0"/>
              <a:t> και σε </a:t>
            </a:r>
            <a:r>
              <a:rPr lang="el-GR" b="1" dirty="0"/>
              <a:t>πολυμερές</a:t>
            </a:r>
            <a:r>
              <a:rPr lang="el-GR" dirty="0"/>
              <a:t> επίπεδο.  </a:t>
            </a:r>
          </a:p>
          <a:p>
            <a:r>
              <a:rPr lang="el-GR" dirty="0"/>
              <a:t>1975</a:t>
            </a:r>
            <a:r>
              <a:rPr lang="en-US" dirty="0"/>
              <a:t>:</a:t>
            </a:r>
            <a:r>
              <a:rPr lang="el-GR" dirty="0"/>
              <a:t> επισκέψεις Καραμανλή σε Ρουμανία, Γιουγκοσλαβία, Βουλγαρία.</a:t>
            </a:r>
          </a:p>
          <a:p>
            <a:r>
              <a:rPr lang="el-GR" dirty="0"/>
              <a:t>Αύγουστος 1975</a:t>
            </a:r>
            <a:r>
              <a:rPr lang="en-US" dirty="0"/>
              <a:t>:</a:t>
            </a:r>
            <a:r>
              <a:rPr lang="el-GR" dirty="0"/>
              <a:t> πρόκληση της Ελλάδας για σύγκληση Διαβαλκανικής Διάσκεψης στην Αθήνα σε επίπεδο υφυπουργών Συντονισμού. </a:t>
            </a:r>
          </a:p>
          <a:p>
            <a:r>
              <a:rPr lang="el-GR" dirty="0"/>
              <a:t>26 Ιανουαρίου-5 Φεβρουαρίου 1976</a:t>
            </a:r>
            <a:r>
              <a:rPr lang="en-US" dirty="0"/>
              <a:t>:</a:t>
            </a:r>
            <a:r>
              <a:rPr lang="el-GR" dirty="0"/>
              <a:t> Πρώτη Διαβαλκανική Διάσκεψη.  </a:t>
            </a:r>
          </a:p>
          <a:p>
            <a:r>
              <a:rPr lang="el-GR" dirty="0"/>
              <a:t>Περιορισμένοι στόχοι και αποτελέσματα των Διασκέψεων αυτών.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99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1888FA2-83CB-4DA5-97D7-DD8B50BA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Διεύρυνση των επαφών με χώρες του κομμουνιστικού κόσμου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D565C73-6183-4036-BB04-0762CBD707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Δεκέμβριος 1975</a:t>
            </a:r>
            <a:r>
              <a:rPr lang="en-US" dirty="0"/>
              <a:t>:</a:t>
            </a:r>
            <a:r>
              <a:rPr lang="el-GR" dirty="0"/>
              <a:t> διμερής Γενική Ναυτιλιακή Συμφωνία Ελλάδας-Σοβιετικής Ένωσης. </a:t>
            </a:r>
          </a:p>
          <a:p>
            <a:r>
              <a:rPr lang="el-GR" dirty="0"/>
              <a:t>Σεπτέμβριος 1978</a:t>
            </a:r>
            <a:r>
              <a:rPr lang="en-US" dirty="0"/>
              <a:t>:</a:t>
            </a:r>
            <a:r>
              <a:rPr lang="el-GR" dirty="0"/>
              <a:t> ο Έλληνας ΥΠΕΞ επισκέπτεται τη Μόσχα. </a:t>
            </a:r>
          </a:p>
          <a:p>
            <a:r>
              <a:rPr lang="el-GR" dirty="0"/>
              <a:t>6 Σεπτεμβρίου 1979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ελληνοσοβιετική</a:t>
            </a:r>
            <a:r>
              <a:rPr lang="el-GR" dirty="0"/>
              <a:t> συμφωνία που προέβλεπε την επισκευή εμπορικών πλοίων αλλά και βοηθητικών μονάδων του σοβιετικού πολεμικού στόλου στα ναυπηγεία του Νεωρίου στη Σύρο.  </a:t>
            </a:r>
          </a:p>
          <a:p>
            <a:r>
              <a:rPr lang="el-GR" dirty="0"/>
              <a:t>Οκτώβριος 1979</a:t>
            </a:r>
            <a:r>
              <a:rPr lang="en-US" dirty="0"/>
              <a:t>:</a:t>
            </a:r>
            <a:r>
              <a:rPr lang="el-GR" dirty="0"/>
              <a:t> επίσκεψη Καραμανλή στη Μόσχα. </a:t>
            </a:r>
          </a:p>
          <a:p>
            <a:r>
              <a:rPr lang="el-GR" dirty="0"/>
              <a:t>Επισκέψεις σε Ουγγαρία και Τσεχοσλοβακία. </a:t>
            </a:r>
          </a:p>
          <a:p>
            <a:r>
              <a:rPr lang="el-GR" dirty="0"/>
              <a:t>Νοέμβριος 1979</a:t>
            </a:r>
            <a:r>
              <a:rPr lang="en-US" dirty="0"/>
              <a:t>:</a:t>
            </a:r>
            <a:r>
              <a:rPr lang="el-GR" dirty="0"/>
              <a:t> επίσκεψη Καραμανλή στο Πεκίνο.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09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2387307-EAF5-40C2-96F3-1A752A1D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Άνοιγμα στον αραβικό κόσμο</a:t>
            </a:r>
            <a:endParaRPr lang="en-US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B94C77BE-FC7E-4621-BDD5-DA2942B176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0" y="2620030"/>
            <a:ext cx="4529485" cy="2393146"/>
          </a:xfr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D5A82E2D-F807-4810-BC2C-1E04D0F07CE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Μπίτσιος</a:t>
            </a:r>
            <a:r>
              <a:rPr lang="el-GR" dirty="0"/>
              <a:t> (ΥΠΕΞ)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sz="2000" dirty="0"/>
              <a:t>«κατ’ επανάληψιν </a:t>
            </a:r>
            <a:r>
              <a:rPr lang="el-GR" sz="2000" dirty="0" err="1"/>
              <a:t>αραβικαί</a:t>
            </a:r>
            <a:r>
              <a:rPr lang="el-GR" sz="2000" dirty="0"/>
              <a:t> </a:t>
            </a:r>
            <a:r>
              <a:rPr lang="el-GR" sz="2000" dirty="0" err="1"/>
              <a:t>φωναί</a:t>
            </a:r>
            <a:r>
              <a:rPr lang="el-GR" sz="2000" dirty="0"/>
              <a:t> </a:t>
            </a:r>
            <a:r>
              <a:rPr lang="el-GR" sz="2000" dirty="0" err="1"/>
              <a:t>υψώθησαν</a:t>
            </a:r>
            <a:r>
              <a:rPr lang="el-GR" sz="2000" dirty="0"/>
              <a:t> και υπέρ των δικαίων του κυπριακού λαού. Από της πλευράς μας </a:t>
            </a:r>
            <a:r>
              <a:rPr lang="el-GR" sz="2000" dirty="0" err="1"/>
              <a:t>εστάθημεν</a:t>
            </a:r>
            <a:r>
              <a:rPr lang="el-GR" sz="2000" dirty="0"/>
              <a:t> εις το </a:t>
            </a:r>
            <a:r>
              <a:rPr lang="el-GR" sz="2000" dirty="0" err="1"/>
              <a:t>πλευρόν</a:t>
            </a:r>
            <a:r>
              <a:rPr lang="el-GR" sz="2000" dirty="0"/>
              <a:t> των Αράβων εις τον </a:t>
            </a:r>
            <a:r>
              <a:rPr lang="el-GR" sz="2000" dirty="0" err="1"/>
              <a:t>αγώναν</a:t>
            </a:r>
            <a:r>
              <a:rPr lang="el-GR" sz="2000" dirty="0"/>
              <a:t> των και επειδή η Ελλάς δεν παραδέχεται </a:t>
            </a:r>
            <a:r>
              <a:rPr lang="el-GR" sz="2000" dirty="0" err="1"/>
              <a:t>κατάκτησιν</a:t>
            </a:r>
            <a:r>
              <a:rPr lang="el-GR" sz="2000" dirty="0"/>
              <a:t> εδαφών διά της χρήσεως βίας, είναι εις το </a:t>
            </a:r>
            <a:r>
              <a:rPr lang="el-GR" sz="2000" dirty="0" err="1"/>
              <a:t>πλευρόν</a:t>
            </a:r>
            <a:r>
              <a:rPr lang="el-GR" sz="2000" dirty="0"/>
              <a:t> των Αράβων έως ότου ολοκληρωθούν τα δίκαιά τους, συμπεριλαμβανομένου και του δικαιώματος των Παλαιστινίων προς </a:t>
            </a:r>
            <a:r>
              <a:rPr lang="el-GR" sz="2000" dirty="0" err="1"/>
              <a:t>αυτοδιάθεσιν</a:t>
            </a:r>
            <a:r>
              <a:rPr lang="el-GR" sz="2000" dirty="0"/>
              <a:t>» (Μάρτιος 1975)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54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AA788A9-DA77-4189-A537-6AE5CEAE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Παλαιστινιακό Ζήτημα</a:t>
            </a:r>
            <a:endParaRPr lang="en-US" dirty="0"/>
          </a:p>
        </p:txBody>
      </p:sp>
      <p:pic>
        <p:nvPicPr>
          <p:cNvPr id="5" name="Θέση περιεχομένου 5">
            <a:extLst>
              <a:ext uri="{FF2B5EF4-FFF2-40B4-BE49-F238E27FC236}">
                <a16:creationId xmlns:a16="http://schemas.microsoft.com/office/drawing/2014/main" xmlns="" id="{BB8ECD67-B917-4E03-99A9-C8EF9FDB828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305648"/>
            <a:ext cx="4041775" cy="2764228"/>
          </a:xfr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478AE27D-9BA2-4B1D-AE8C-E3BDBCD3AB4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2325" y="1270290"/>
            <a:ext cx="4041775" cy="4828595"/>
          </a:xfrm>
        </p:spPr>
      </p:pic>
    </p:spTree>
    <p:extLst>
      <p:ext uri="{BB962C8B-B14F-4D97-AF65-F5344CB8AC3E}">
        <p14:creationId xmlns:p14="http://schemas.microsoft.com/office/powerpoint/2010/main" xmlns="" val="239562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F96A8199-66D7-4427-BE3A-465EBBBB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Άνοιγμα στον αραβικό κόσμο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84CAA37C-E3F7-4893-A7D1-D855EC9A9D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Ανάγκη για στήριξη στο Κυπριακό στον ΟΗΕ.</a:t>
            </a:r>
          </a:p>
          <a:p>
            <a:r>
              <a:rPr lang="el-GR" sz="3600" dirty="0"/>
              <a:t>Οικονομικά οφέλη λόγω πετρελαίου και πετρελαϊκών κρίσεων στα μέσα της δεκαετίας του 1970. </a:t>
            </a:r>
          </a:p>
          <a:p>
            <a:r>
              <a:rPr lang="el-GR" sz="3600" dirty="0"/>
              <a:t>Οικονομικές σχέσεις. </a:t>
            </a:r>
          </a:p>
          <a:p>
            <a:r>
              <a:rPr lang="el-GR" sz="3600" dirty="0"/>
              <a:t>1976-1979</a:t>
            </a:r>
            <a:r>
              <a:rPr lang="en-US" sz="3600" dirty="0"/>
              <a:t>:</a:t>
            </a:r>
            <a:r>
              <a:rPr lang="el-GR" sz="3600" dirty="0"/>
              <a:t> επισκέψεις Καραμανλή σε Αίγυπτο, Σαουδική Αραβία, Συρία, Ιράκ.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7523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A4C47CA-63E9-4642-8F0B-B7011D38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ένταξη στην ΕΟΚ</a:t>
            </a:r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3050922-88A7-41EE-A5EF-AF9AC56BA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 EOK </a:t>
            </a:r>
            <a:r>
              <a:rPr lang="el-GR" dirty="0"/>
              <a:t>στον Ψυχρό Πόλεμο</a:t>
            </a:r>
            <a:endParaRPr lang="en-US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2DA6FD2D-9757-41EF-993C-CEE568CE70C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xmlns="" id="{C89675CC-B247-483B-8F7A-272F90A1769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/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5057EA12-CC79-4B08-908F-3D38904B60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Ιούνιος 1975</a:t>
            </a:r>
            <a:r>
              <a:rPr lang="en-US" dirty="0"/>
              <a:t>:</a:t>
            </a:r>
            <a:r>
              <a:rPr lang="el-GR" dirty="0"/>
              <a:t> επίσημη αίτηση για ένταξη της Ελλάδας στην ΕΟΚ. </a:t>
            </a:r>
          </a:p>
          <a:p>
            <a:r>
              <a:rPr lang="el-GR" dirty="0"/>
              <a:t>Κύριοι στρατηγικοί στόχοι</a:t>
            </a:r>
            <a:r>
              <a:rPr lang="en-US" dirty="0"/>
              <a:t>:</a:t>
            </a:r>
            <a:r>
              <a:rPr lang="el-GR" dirty="0"/>
              <a:t> 1) εμπέδωση ασφάλειας, 2) εμπέδωση δημοκρατικών θεσμών στην Ελλάδα μετά τη δικτατορία, 3) οικονομία.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56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ABEBE08D-D3C8-4B5D-A568-B65E636B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ένταξη στην ΕΟΚ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596A9351-87DB-4E40-BE03-26CF9F1A69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Επιφυλάξεις από την ΕΟΚ για την ελληνική ένταξη.</a:t>
            </a:r>
          </a:p>
          <a:p>
            <a:r>
              <a:rPr lang="el-GR" dirty="0"/>
              <a:t>Καραμανλής</a:t>
            </a:r>
            <a:r>
              <a:rPr lang="en-US" dirty="0"/>
              <a:t>:</a:t>
            </a:r>
            <a:r>
              <a:rPr lang="el-GR" dirty="0"/>
              <a:t> «Η Ελλάδας ούτε επιθυμεί, ούτε δύναται να </a:t>
            </a:r>
            <a:r>
              <a:rPr lang="el-GR" dirty="0" err="1"/>
              <a:t>εκβιάση</a:t>
            </a:r>
            <a:r>
              <a:rPr lang="el-GR" dirty="0"/>
              <a:t> την ένταξίν της εις την ΕΟΚ. Αλλά ούτε και θα την </a:t>
            </a:r>
            <a:r>
              <a:rPr lang="el-GR" dirty="0" err="1"/>
              <a:t>εδέχετο</a:t>
            </a:r>
            <a:r>
              <a:rPr lang="el-GR" dirty="0"/>
              <a:t>, εάν επρόκειτο να γίνει κατά τρόπον που να </a:t>
            </a:r>
            <a:r>
              <a:rPr lang="el-GR" dirty="0" err="1"/>
              <a:t>θίγη</a:t>
            </a:r>
            <a:r>
              <a:rPr lang="el-GR" dirty="0"/>
              <a:t> την </a:t>
            </a:r>
            <a:r>
              <a:rPr lang="el-GR" dirty="0" err="1"/>
              <a:t>αξιοπρέπειαν</a:t>
            </a:r>
            <a:r>
              <a:rPr lang="el-GR" dirty="0"/>
              <a:t> του έθνους» [31 Ιανουαρίου 1976. Δήλωση προς τους πρεσβευτές των 9 κρατών-μελών της ΕΟΚ].</a:t>
            </a:r>
          </a:p>
          <a:p>
            <a:r>
              <a:rPr lang="el-GR" dirty="0"/>
              <a:t>28 Μαΐου 1979</a:t>
            </a:r>
            <a:r>
              <a:rPr lang="en-US" dirty="0"/>
              <a:t>:</a:t>
            </a:r>
            <a:r>
              <a:rPr lang="el-GR" dirty="0"/>
              <a:t> Συνθήκη Προσχώρησης της Ελλάδας στην ΕΟΚ.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64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A94C6B3-CAFF-4469-86E7-D707DE199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Περίοδος διεθνούς ύφεσης (1972-1979)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D76E26AE-67B1-4E85-A1F8-2997B170D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51663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1972: υπογραφή της συνθήκης </a:t>
            </a:r>
            <a:r>
              <a:rPr lang="en-US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SALT-1</a:t>
            </a: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 Arms Limitation Talks)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ανάμεσα στις ΗΠΑ και την ΕΣΣΔ, που περιλάμβανε (α) μια συμφωνία που απαγόρευε την κατασκευή νέων επιθετικών πυραύλων </a:t>
            </a: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ICBM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(β) μια συμφωνία για την απαγόρευση ανάπτυξης αντιπυραυλικής άμυνας. Το ίδιο έτος υπογράφεται συμφωνία ανάμεσα στην Ανατολική και τη Δυτική Γερμανία με την οποία επήλθε η αμοιβαία αναγνώριση των δύο γερμανικών κρατών.</a:t>
            </a:r>
          </a:p>
          <a:p>
            <a:pPr algn="just">
              <a:lnSpc>
                <a:spcPct val="90000"/>
              </a:lnSpc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1973-1975: σύγκληση Διάσκεψης για την Ασφάλεια και τη Συνεργασία στην Ευρώπη (ΔΑΣΕ) με τη συμμετοχή των ευρωπαϊκών κρατών και των δυο συνασπισμών, καθώς και των ΗΠΑ-Καναδά. Η διάσκεψη κατέληξε με την υπογραφή της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Τελικής Πράξης του Ελσίνκι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(1.8.1975), που αποσκοπούσε στη διευκόλυνση της ειρηνικής συνύπαρξης μεταξύ κρατών με διαφορετικά κοινωνικά, οικονομικά και πολιτικά συστήματα και διακήρυσσε ορισμένες αρχές που όφειλαν να διαπνέουν τις μεταξύ τους σχέσεις → κυρίαρχη ισότητα των κρατών, απαραβίαστο συνόρων, επαναβεβαίωση των αρχών του ΟΗΕ και αποφυγή ανάμιξης στα εσωτερικά ζητήματα άλλων συμβαλλόμενων κρατών.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32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092DA33B-EDA9-43F9-B87B-61F7DAA7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Arms Limitation Talks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8B43F07-A0C0-46B6-8275-08859F592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Συμφωνίες </a:t>
            </a:r>
            <a:r>
              <a:rPr lang="en-US" dirty="0"/>
              <a:t>SALT I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84816306-9228-4E50-9748-51B7D99A18EA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Submarine Launched Ballistic Missiles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596E9E42-E300-4CA0-B680-B64AF607B5F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18337"/>
            <a:ext cx="4316288" cy="2883609"/>
          </a:xfrm>
        </p:spPr>
      </p:pic>
      <p:pic>
        <p:nvPicPr>
          <p:cNvPr id="16" name="Θέση περιεχομένου 15">
            <a:extLst>
              <a:ext uri="{FF2B5EF4-FFF2-40B4-BE49-F238E27FC236}">
                <a16:creationId xmlns:a16="http://schemas.microsoft.com/office/drawing/2014/main" xmlns="" id="{EE84A175-38EB-444F-9C7E-FE61D0B1C7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09669"/>
            <a:ext cx="4344200" cy="2883609"/>
          </a:xfrm>
        </p:spPr>
      </p:pic>
    </p:spTree>
    <p:extLst>
      <p:ext uri="{BB962C8B-B14F-4D97-AF65-F5344CB8AC3E}">
        <p14:creationId xmlns:p14="http://schemas.microsoft.com/office/powerpoint/2010/main" xmlns="" val="9664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FA5295CB-ADB4-4F68-82A1-8FC0A601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Κύπρος μετά την τουρκική εισβολή</a:t>
            </a:r>
            <a:endParaRPr lang="en-US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5D791600-F478-4989-9FD3-1DEBA8DE4E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912" y="1628800"/>
            <a:ext cx="6628681" cy="4032447"/>
          </a:xfrm>
        </p:spPr>
      </p:pic>
    </p:spTree>
    <p:extLst>
      <p:ext uri="{BB962C8B-B14F-4D97-AF65-F5344CB8AC3E}">
        <p14:creationId xmlns:p14="http://schemas.microsoft.com/office/powerpoint/2010/main" xmlns="" val="196988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341720F-F035-4827-8610-F081D97B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παράμετροι της νέας εξωτερικής πολιτικής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D0EAB83-4295-4C1F-B102-15FA1C6AF3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Η κληρονομιά της δικτατορίας</a:t>
            </a:r>
            <a:r>
              <a:rPr lang="en-US" sz="2400" dirty="0"/>
              <a:t>:</a:t>
            </a:r>
            <a:r>
              <a:rPr lang="el-GR" sz="2400" dirty="0"/>
              <a:t> απομόνωση.</a:t>
            </a:r>
          </a:p>
          <a:p>
            <a:r>
              <a:rPr lang="el-GR" sz="2400" dirty="0"/>
              <a:t>Στόχοι</a:t>
            </a:r>
            <a:r>
              <a:rPr lang="en-US" sz="2400" dirty="0"/>
              <a:t>:</a:t>
            </a:r>
            <a:r>
              <a:rPr lang="el-GR" sz="2400" dirty="0"/>
              <a:t> προάσπιση της εθνικής ασφάλειας και ανεξαρτησίας. </a:t>
            </a:r>
          </a:p>
          <a:p>
            <a:r>
              <a:rPr lang="el-GR" sz="2400" dirty="0"/>
              <a:t>Προσήλωση στους διεθνείς θεσμούς</a:t>
            </a:r>
            <a:r>
              <a:rPr lang="en-US" sz="2400" dirty="0"/>
              <a:t>:</a:t>
            </a:r>
            <a:r>
              <a:rPr lang="el-GR" sz="2400" dirty="0"/>
              <a:t> ΟΗΕ και Πράξη του Ελσίνκι.</a:t>
            </a:r>
          </a:p>
          <a:p>
            <a:r>
              <a:rPr lang="el-GR" sz="2400" dirty="0"/>
              <a:t>«Θέλω να ελπίζω ότι η Τελική Πράξη θα </a:t>
            </a:r>
            <a:r>
              <a:rPr lang="el-GR" sz="2400" dirty="0" err="1"/>
              <a:t>συμβάλη</a:t>
            </a:r>
            <a:r>
              <a:rPr lang="el-GR" sz="2400" dirty="0"/>
              <a:t> στην επικράτηση του δικαίου και των ειρηνικών διαδικασιών, στον αποκλεισμό της βίας και στον σεβασμό της ανεξαρτησίας των λαών. Θέλω όμως να πιστεύω επίσης ότι το έργο της Διασκέψεως θα </a:t>
            </a:r>
            <a:r>
              <a:rPr lang="el-GR" sz="2400" dirty="0" err="1"/>
              <a:t>συντελέση</a:t>
            </a:r>
            <a:r>
              <a:rPr lang="el-GR" sz="2400" dirty="0"/>
              <a:t> στη δημιουργία μιας νέας νοοτροπίας που όχι μόνον θα </a:t>
            </a:r>
            <a:r>
              <a:rPr lang="el-GR" sz="2400" dirty="0" err="1"/>
              <a:t>προωθήση</a:t>
            </a:r>
            <a:r>
              <a:rPr lang="el-GR" sz="2400" dirty="0"/>
              <a:t> την εφαρμογή των βασικών αρχών μας, αλλά και θα </a:t>
            </a:r>
            <a:r>
              <a:rPr lang="el-GR" sz="2400" dirty="0" err="1"/>
              <a:t>επιτρέψη</a:t>
            </a:r>
            <a:r>
              <a:rPr lang="el-GR" sz="2400" dirty="0"/>
              <a:t> την επανόρθωση τραγικών αδικιών εις βάρος μικρών λαών. Άλλως η Διάσκεψη δεν θα </a:t>
            </a:r>
            <a:r>
              <a:rPr lang="el-GR" sz="2400" dirty="0" err="1"/>
              <a:t>μπορή</a:t>
            </a:r>
            <a:r>
              <a:rPr lang="el-GR" sz="2400" dirty="0"/>
              <a:t> να </a:t>
            </a:r>
            <a:r>
              <a:rPr lang="el-GR" sz="2400" dirty="0" err="1"/>
              <a:t>ισχυρισθή</a:t>
            </a:r>
            <a:r>
              <a:rPr lang="el-GR" sz="2400" dirty="0"/>
              <a:t> ότι επέτυχε πραγματικά» (Κ. Καραμανλής, 30 Ιουλίου 1975, Ελσίνκι).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0038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615C3A-3534-4F3D-B7EA-0D04DBF1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παράμετροι της νέας εξωτερικής πολιτικής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9763E44-FB38-4E18-A430-0C08AF74C0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Απόλυτη προσήλωση στη Δύση</a:t>
            </a:r>
            <a:r>
              <a:rPr lang="en-US" dirty="0"/>
              <a:t>:</a:t>
            </a:r>
            <a:r>
              <a:rPr lang="el-GR" dirty="0"/>
              <a:t> «Την πολιτική της Ελλάδος προς τον έξω κόσμο την προσδιορίζει η γεωπολιτική της </a:t>
            </a:r>
            <a:r>
              <a:rPr lang="el-GR" dirty="0" err="1"/>
              <a:t>θέσις</a:t>
            </a:r>
            <a:r>
              <a:rPr lang="el-GR" dirty="0"/>
              <a:t> και τα πάγια συμφέροντα του έθνους. Γεωγραφικώς, πολιτικώς και ιδεολογικώς, η Ελλάς ανήκει εις την Δύσιν. Και στην συνεργασία με την Δύση αποβλέπει κυρίως η Ελλάς για να </a:t>
            </a:r>
            <a:r>
              <a:rPr lang="el-GR" dirty="0" err="1"/>
              <a:t>κατοχυρώση</a:t>
            </a:r>
            <a:r>
              <a:rPr lang="el-GR" dirty="0"/>
              <a:t> την ασφάλειά της και να </a:t>
            </a:r>
            <a:r>
              <a:rPr lang="el-GR" dirty="0" err="1"/>
              <a:t>προωθήση</a:t>
            </a:r>
            <a:r>
              <a:rPr lang="el-GR" dirty="0"/>
              <a:t> την υλική ευημερία και την πολιτιστική της ανάπτυξη» [Κ. Καραμανλής, 11 Δεκεμβρίου 1974].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45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DD6E9F-C912-40E5-A214-A7947A6A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Ελληνοτουρκικές σχέσεις και Κυπριακό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1978798-428D-4604-B7E3-B9D9FC8E9D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Εκτός από Κύπρο, τουρκικές αξιώσεις στο Αιγαίο</a:t>
            </a:r>
            <a:r>
              <a:rPr lang="en-US" dirty="0"/>
              <a:t>:</a:t>
            </a:r>
            <a:r>
              <a:rPr lang="el-GR" dirty="0"/>
              <a:t> υφαλοκρηπίδα, αποστρατικοποίηση των νησιών του Ανατολικού Αιγαίου, αμφισβήτηση του εύρους του ελληνικού εναερίου χώρου πέραν των 6 ναυτικών μιλίων, αμφισβήτηση δυνατότητας της Ελλάδας να επεκτείνει τα χωρικά της ύδατα.</a:t>
            </a:r>
          </a:p>
          <a:p>
            <a:r>
              <a:rPr lang="el-GR" dirty="0"/>
              <a:t>Ιανουάριος 1975</a:t>
            </a:r>
            <a:r>
              <a:rPr lang="en-US" dirty="0"/>
              <a:t>:</a:t>
            </a:r>
            <a:r>
              <a:rPr lang="el-GR" dirty="0"/>
              <a:t> η Ελλάδα προτείνει την παραπομπή του ζητήματος της υφαλοκρηπίδας στο Διεθνές Δικαστήριο της Χάγης.</a:t>
            </a:r>
          </a:p>
          <a:p>
            <a:r>
              <a:rPr lang="el-GR" dirty="0"/>
              <a:t>31 Μαΐου 1975</a:t>
            </a:r>
            <a:r>
              <a:rPr lang="en-US" dirty="0"/>
              <a:t>:</a:t>
            </a:r>
            <a:r>
              <a:rPr lang="el-GR" dirty="0"/>
              <a:t> συνάντηση Καραμανλή-</a:t>
            </a:r>
            <a:r>
              <a:rPr lang="el-GR" dirty="0" err="1"/>
              <a:t>Ντεμιρέλ</a:t>
            </a:r>
            <a:r>
              <a:rPr lang="el-GR" dirty="0"/>
              <a:t>.</a:t>
            </a:r>
          </a:p>
          <a:p>
            <a:r>
              <a:rPr lang="el-GR" dirty="0"/>
              <a:t>Καλοκαίρι 1976</a:t>
            </a:r>
            <a:r>
              <a:rPr lang="en-US" dirty="0"/>
              <a:t>:</a:t>
            </a:r>
            <a:r>
              <a:rPr lang="el-GR" dirty="0"/>
              <a:t> πρώτη μεγάλη ελληνοτουρκική κρίση στο Αιγαίο.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64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376D70-0D6F-443E-B426-412D96A6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Ελληνοτουρκικές σχέσεις και Κυπριακό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BAFEED8-3487-4C97-BCF0-2A9B499E73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Μάρτιος 1978</a:t>
            </a:r>
            <a:r>
              <a:rPr lang="en-US" sz="2400" dirty="0"/>
              <a:t>:</a:t>
            </a:r>
            <a:r>
              <a:rPr lang="el-GR" sz="2400" dirty="0"/>
              <a:t> συνάντηση Καραμανλή-</a:t>
            </a:r>
            <a:r>
              <a:rPr lang="el-GR" sz="2400" dirty="0" err="1"/>
              <a:t>Ετσεβίτ</a:t>
            </a:r>
            <a:r>
              <a:rPr lang="el-GR" sz="2400" dirty="0"/>
              <a:t> στο </a:t>
            </a:r>
            <a:r>
              <a:rPr lang="el-GR" sz="2400" dirty="0" err="1"/>
              <a:t>Μοντραί</a:t>
            </a:r>
            <a:r>
              <a:rPr lang="el-GR" sz="2400" dirty="0"/>
              <a:t> της Ελβετίας. </a:t>
            </a:r>
          </a:p>
          <a:p>
            <a:r>
              <a:rPr lang="el-GR" sz="2400" dirty="0"/>
              <a:t>Διακοινοτικός διάλογος στο Κυπριακό υπό την αιγίδα του ΟΗΕ. </a:t>
            </a:r>
          </a:p>
          <a:p>
            <a:r>
              <a:rPr lang="el-GR" sz="2400" dirty="0"/>
              <a:t>Καραμανλής</a:t>
            </a:r>
            <a:r>
              <a:rPr lang="en-US" sz="2400" dirty="0"/>
              <a:t>:</a:t>
            </a:r>
            <a:r>
              <a:rPr lang="el-GR" sz="2400" dirty="0"/>
              <a:t> «Υπάρχουν τρεις τρόποι για την επίλυση των διεθνών διαφορών, ο διάλογος, η διαιτησία, ο πόλεμος. Οι ώριμοι λαοί για να αποκλείσουν τον τελευταίο, υιοθετούν και χρησιμοποιούν εξαντλητικά τον ειρηνικό διάλογο. Αυτό είναι αποφασισμένη να πράξη και η </a:t>
            </a:r>
            <a:r>
              <a:rPr lang="el-GR" sz="2400" dirty="0" err="1"/>
              <a:t>Κυβέρνησίς</a:t>
            </a:r>
            <a:r>
              <a:rPr lang="el-GR" sz="2400" dirty="0"/>
              <a:t> μου, </a:t>
            </a:r>
            <a:r>
              <a:rPr lang="el-GR" sz="2400" dirty="0" err="1"/>
              <a:t>επιδιώκουσα</a:t>
            </a:r>
            <a:r>
              <a:rPr lang="el-GR" sz="2400" dirty="0"/>
              <a:t> την ειρηνική διευθέτηση των διαφορών μας με την Τουρκία, χωρίς να </a:t>
            </a:r>
            <a:r>
              <a:rPr lang="el-GR" sz="2400" dirty="0" err="1"/>
              <a:t>παραλείψη</a:t>
            </a:r>
            <a:r>
              <a:rPr lang="el-GR" sz="2400" dirty="0"/>
              <a:t> να </a:t>
            </a:r>
            <a:r>
              <a:rPr lang="el-GR" sz="2400" dirty="0" err="1"/>
              <a:t>προστατεύση</a:t>
            </a:r>
            <a:r>
              <a:rPr lang="el-GR" sz="2400" dirty="0"/>
              <a:t> αποτελεσματικά τα συμφέροντα της χώρας» {Κ. Καραμανλής, 16 Μαρτίου 1978].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6362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716A36-EFD6-4E64-A30F-E9032372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σχέσεις με ΗΠΑ και ΝΑΤΟ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0232B9-EB42-4491-A59C-D8C44C05CA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Αντιαμερικανισμός</a:t>
            </a:r>
            <a:r>
              <a:rPr lang="en-US" sz="2400" dirty="0"/>
              <a:t>:</a:t>
            </a:r>
            <a:r>
              <a:rPr lang="el-GR" sz="2400" dirty="0"/>
              <a:t> 1) Κυπριακό, 2) δικτατορία</a:t>
            </a:r>
          </a:p>
          <a:p>
            <a:r>
              <a:rPr lang="el-GR" sz="2400" dirty="0"/>
              <a:t>Καραμανλής σε </a:t>
            </a:r>
            <a:r>
              <a:rPr lang="el-GR" sz="2400" dirty="0" err="1"/>
              <a:t>Τάσκα</a:t>
            </a:r>
            <a:r>
              <a:rPr lang="el-GR" sz="2400" dirty="0"/>
              <a:t> (Αμερικανό πρέσβη στην Αθήνα)</a:t>
            </a:r>
            <a:r>
              <a:rPr lang="en-US" sz="2400" dirty="0"/>
              <a:t>:</a:t>
            </a:r>
            <a:r>
              <a:rPr lang="el-GR" sz="2400" dirty="0"/>
              <a:t> «Όχι μόνον γνωρίζει η αμερικανική </a:t>
            </a:r>
            <a:r>
              <a:rPr lang="el-GR" sz="2400" dirty="0" err="1"/>
              <a:t>κυβέρνησις</a:t>
            </a:r>
            <a:r>
              <a:rPr lang="el-GR" sz="2400" dirty="0"/>
              <a:t> </a:t>
            </a:r>
            <a:r>
              <a:rPr lang="el-GR" sz="2400" dirty="0" err="1"/>
              <a:t>ποία</a:t>
            </a:r>
            <a:r>
              <a:rPr lang="el-GR" sz="2400" dirty="0"/>
              <a:t> πλευρά έχει το άδικον, αλλά έχει και τα μέσα να </a:t>
            </a:r>
            <a:r>
              <a:rPr lang="el-GR" sz="2400" dirty="0" err="1"/>
              <a:t>επιβάλη</a:t>
            </a:r>
            <a:r>
              <a:rPr lang="el-GR" sz="2400" dirty="0"/>
              <a:t> το δίκαιον. Αν δεν το πράξη εγκαίρως θα είναι υπεύθυνη διά την </a:t>
            </a:r>
            <a:r>
              <a:rPr lang="el-GR" sz="2400" dirty="0" err="1"/>
              <a:t>καταστροφήν</a:t>
            </a:r>
            <a:r>
              <a:rPr lang="el-GR" sz="2400" dirty="0"/>
              <a:t> η οποία διαγράφεται» (13 Αυγούστου 1974).</a:t>
            </a:r>
          </a:p>
          <a:p>
            <a:r>
              <a:rPr lang="el-GR" sz="2400" dirty="0"/>
              <a:t>Αποχώρηση της Ελλάδας από το στρατιωτικό σκέλος του ΝΑΤΟ.</a:t>
            </a:r>
          </a:p>
          <a:p>
            <a:r>
              <a:rPr lang="el-GR" sz="2400" dirty="0"/>
              <a:t> Το ζήτημα της αμερικανικής στρατιωτικής βοήθειας σε Ελλάδα και Τουρκία</a:t>
            </a:r>
            <a:r>
              <a:rPr lang="en-US" sz="2400" dirty="0"/>
              <a:t>: </a:t>
            </a:r>
            <a:r>
              <a:rPr lang="el-GR" sz="2400" dirty="0"/>
              <a:t>Απρίλιος 1976</a:t>
            </a:r>
            <a:r>
              <a:rPr lang="en-US" sz="2400" dirty="0"/>
              <a:t>:</a:t>
            </a:r>
            <a:r>
              <a:rPr lang="el-GR" sz="2400" dirty="0"/>
              <a:t> συμφωνία Ελλάδας-ΗΠΑ για αναλογία 7 προς 10 στη χορήγηση αμερικανικής στρατιωτικής βοήθειας σε Ελλάδα και Τουρκία αντίστοιχα. </a:t>
            </a:r>
          </a:p>
          <a:p>
            <a:r>
              <a:rPr lang="el-GR" sz="2400" dirty="0"/>
              <a:t>1980</a:t>
            </a:r>
            <a:r>
              <a:rPr lang="en-US" sz="2400" dirty="0"/>
              <a:t>:</a:t>
            </a:r>
            <a:r>
              <a:rPr lang="el-GR" sz="2400" dirty="0"/>
              <a:t> επιστροφή Ελλάδας στο στρατιωτικό σκέλος του ΝΑΤΟ.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07793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18558</TotalTime>
  <Words>1157</Words>
  <Application>Microsoft Office PowerPoint</Application>
  <PresentationFormat>Προβολή στην οθόνη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Ρίζες</vt:lpstr>
      <vt:lpstr>Ελληνική εξωτερική πολιτική 1974-1980</vt:lpstr>
      <vt:lpstr>Περίοδος διεθνούς ύφεσης (1972-1979)</vt:lpstr>
      <vt:lpstr>Strategic Arms Limitation Talks</vt:lpstr>
      <vt:lpstr>Η Κύπρος μετά την τουρκική εισβολή</vt:lpstr>
      <vt:lpstr>Οι παράμετροι της νέας εξωτερικής πολιτικής</vt:lpstr>
      <vt:lpstr>Οι παράμετροι της νέας εξωτερικής πολιτικής</vt:lpstr>
      <vt:lpstr>Ελληνοτουρκικές σχέσεις και Κυπριακό</vt:lpstr>
      <vt:lpstr>Ελληνοτουρκικές σχέσεις και Κυπριακό</vt:lpstr>
      <vt:lpstr>Οι σχέσεις με ΗΠΑ και ΝΑΤΟ</vt:lpstr>
      <vt:lpstr>Οι σχέσεις με ΗΠΑ και ΝΑΤΟ</vt:lpstr>
      <vt:lpstr>Συνεργασία στα Βαλκάνια</vt:lpstr>
      <vt:lpstr>Συνεργασία στα Βαλκάνια</vt:lpstr>
      <vt:lpstr>Διεύρυνση των επαφών με χώρες του κομμουνιστικού κόσμου</vt:lpstr>
      <vt:lpstr>Άνοιγμα στον αραβικό κόσμο</vt:lpstr>
      <vt:lpstr>Το Παλαιστινιακό Ζήτημα</vt:lpstr>
      <vt:lpstr>Άνοιγμα στον αραβικό κόσμο</vt:lpstr>
      <vt:lpstr>Η ένταξη στην ΕΟΚ</vt:lpstr>
      <vt:lpstr>Η ένταξη στην ΕΟΚ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Psychico College – IB Program</dc:title>
  <dc:creator>Manolis</dc:creator>
  <cp:lastModifiedBy>Ευάνθης</cp:lastModifiedBy>
  <cp:revision>2137</cp:revision>
  <dcterms:created xsi:type="dcterms:W3CDTF">2014-09-10T14:51:40Z</dcterms:created>
  <dcterms:modified xsi:type="dcterms:W3CDTF">2021-05-21T15:38:00Z</dcterms:modified>
</cp:coreProperties>
</file>