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8" r:id="rId3"/>
    <p:sldId id="259" r:id="rId4"/>
    <p:sldId id="260" r:id="rId5"/>
    <p:sldId id="261" r:id="rId6"/>
    <p:sldId id="262" r:id="rId7"/>
    <p:sldId id="263" r:id="rId8"/>
    <p:sldId id="264" r:id="rId9"/>
    <p:sldId id="265" r:id="rId10"/>
    <p:sldId id="377" r:id="rId11"/>
    <p:sldId id="257" r:id="rId12"/>
    <p:sldId id="378" r:id="rId13"/>
    <p:sldId id="379" r:id="rId14"/>
    <p:sldId id="380" r:id="rId15"/>
    <p:sldId id="381" r:id="rId16"/>
    <p:sldId id="382" r:id="rId17"/>
    <p:sldId id="383" r:id="rId18"/>
    <p:sldId id="384" r:id="rId19"/>
    <p:sldId id="3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29"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2AA5CA-02A5-46BD-AE78-C3938BA64DD2}" type="datetimeFigureOut">
              <a:rPr lang="en-US" smtClean="0"/>
              <a:pPr/>
              <a:t>5/14/2021</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CA0725-D6FA-4C1F-9DB0-EE575503D61D}" type="slidenum">
              <a:rPr lang="en-US" smtClean="0"/>
              <a:pPr/>
              <a:t>‹#›</a:t>
            </a:fld>
            <a:endParaRPr lang="en-US"/>
          </a:p>
        </p:txBody>
      </p:sp>
    </p:spTree>
    <p:extLst>
      <p:ext uri="{BB962C8B-B14F-4D97-AF65-F5344CB8AC3E}">
        <p14:creationId xmlns="" xmlns:p14="http://schemas.microsoft.com/office/powerpoint/2010/main" val="1292261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 xmlns:a16="http://schemas.microsoft.com/office/drawing/2014/main" id="{2A2C9A7D-4724-4856-A92D-BA5566047F63}"/>
              </a:ext>
            </a:extLst>
          </p:cNvPr>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9D3A4D0-8601-4630-909D-F9FEF6E6661C}" type="slidenum">
              <a:rPr lang="en-GB" altLang="en-US"/>
              <a:pPr eaLnBrk="1" hangingPunct="1"/>
              <a:t>2</a:t>
            </a:fld>
            <a:endParaRPr lang="en-GB" altLang="en-US"/>
          </a:p>
        </p:txBody>
      </p:sp>
      <p:sp>
        <p:nvSpPr>
          <p:cNvPr id="14339" name="Rectangle 2">
            <a:extLst>
              <a:ext uri="{FF2B5EF4-FFF2-40B4-BE49-F238E27FC236}">
                <a16:creationId xmlns="" xmlns:a16="http://schemas.microsoft.com/office/drawing/2014/main" id="{0A2496D9-495A-41DA-B547-C14F79831752}"/>
              </a:ext>
            </a:extLst>
          </p:cNvPr>
          <p:cNvSpPr>
            <a:spLocks noGrp="1" noRot="1" noChangeAspect="1" noChangeArrowheads="1" noTextEdit="1"/>
          </p:cNvSpPr>
          <p:nvPr>
            <p:ph type="sldImg"/>
          </p:nvPr>
        </p:nvSpPr>
        <p:spPr>
          <a:ln/>
        </p:spPr>
      </p:sp>
      <p:sp>
        <p:nvSpPr>
          <p:cNvPr id="14340" name="Rectangle 3">
            <a:extLst>
              <a:ext uri="{FF2B5EF4-FFF2-40B4-BE49-F238E27FC236}">
                <a16:creationId xmlns="" xmlns:a16="http://schemas.microsoft.com/office/drawing/2014/main" id="{52C6FCAA-65DC-428B-AE8E-A0EF8BCA8B7D}"/>
              </a:ext>
            </a:extLst>
          </p:cNvPr>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l-GR"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 xmlns:a16="http://schemas.microsoft.com/office/drawing/2014/main" id="{B8287EA1-30DE-4734-8FE2-B5A8A82E16DD}"/>
              </a:ext>
            </a:extLst>
          </p:cNvPr>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1692D7A-1D3D-44C6-AC8B-6C99073878A9}" type="slidenum">
              <a:rPr lang="en-GB" altLang="en-US"/>
              <a:pPr eaLnBrk="1" hangingPunct="1"/>
              <a:t>3</a:t>
            </a:fld>
            <a:endParaRPr lang="en-GB" altLang="en-US"/>
          </a:p>
        </p:txBody>
      </p:sp>
      <p:sp>
        <p:nvSpPr>
          <p:cNvPr id="15363" name="Rectangle 2">
            <a:extLst>
              <a:ext uri="{FF2B5EF4-FFF2-40B4-BE49-F238E27FC236}">
                <a16:creationId xmlns="" xmlns:a16="http://schemas.microsoft.com/office/drawing/2014/main" id="{2A893247-FA54-4A87-85BA-C44B516A977C}"/>
              </a:ext>
            </a:extLst>
          </p:cNvPr>
          <p:cNvSpPr>
            <a:spLocks noGrp="1" noRot="1" noChangeAspect="1" noChangeArrowheads="1" noTextEdit="1"/>
          </p:cNvSpPr>
          <p:nvPr>
            <p:ph type="sldImg"/>
          </p:nvPr>
        </p:nvSpPr>
        <p:spPr>
          <a:ln/>
        </p:spPr>
      </p:sp>
      <p:sp>
        <p:nvSpPr>
          <p:cNvPr id="15364" name="Rectangle 3">
            <a:extLst>
              <a:ext uri="{FF2B5EF4-FFF2-40B4-BE49-F238E27FC236}">
                <a16:creationId xmlns="" xmlns:a16="http://schemas.microsoft.com/office/drawing/2014/main" id="{B6D3AA29-30B6-4002-BAF7-EFA45891DDF5}"/>
              </a:ext>
            </a:extLst>
          </p:cNvPr>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l-GR"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 xmlns:a16="http://schemas.microsoft.com/office/drawing/2014/main" id="{5590C579-E34E-4786-A97B-356ADEB4C100}"/>
              </a:ext>
            </a:extLst>
          </p:cNvPr>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C5A3376-14C3-43AB-997C-F08E9D6BAA2B}" type="slidenum">
              <a:rPr lang="en-GB" altLang="en-US"/>
              <a:pPr eaLnBrk="1" hangingPunct="1"/>
              <a:t>4</a:t>
            </a:fld>
            <a:endParaRPr lang="en-GB" altLang="en-US"/>
          </a:p>
        </p:txBody>
      </p:sp>
      <p:sp>
        <p:nvSpPr>
          <p:cNvPr id="16387" name="Rectangle 2">
            <a:extLst>
              <a:ext uri="{FF2B5EF4-FFF2-40B4-BE49-F238E27FC236}">
                <a16:creationId xmlns="" xmlns:a16="http://schemas.microsoft.com/office/drawing/2014/main" id="{31578AE4-3277-4298-AC9B-877BD0AE670E}"/>
              </a:ext>
            </a:extLst>
          </p:cNvPr>
          <p:cNvSpPr>
            <a:spLocks noGrp="1" noRot="1" noChangeAspect="1" noChangeArrowheads="1" noTextEdit="1"/>
          </p:cNvSpPr>
          <p:nvPr>
            <p:ph type="sldImg"/>
          </p:nvPr>
        </p:nvSpPr>
        <p:spPr>
          <a:ln/>
        </p:spPr>
      </p:sp>
      <p:sp>
        <p:nvSpPr>
          <p:cNvPr id="16388" name="Rectangle 3">
            <a:extLst>
              <a:ext uri="{FF2B5EF4-FFF2-40B4-BE49-F238E27FC236}">
                <a16:creationId xmlns="" xmlns:a16="http://schemas.microsoft.com/office/drawing/2014/main" id="{DBDB5183-62D3-44C6-A89A-D53EAF2EA3F8}"/>
              </a:ext>
            </a:extLst>
          </p:cNvPr>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l-GR"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 xmlns:a16="http://schemas.microsoft.com/office/drawing/2014/main" id="{7A1FAF2F-9CBF-43E9-B16F-4A4D5CB00108}"/>
              </a:ext>
            </a:extLst>
          </p:cNvPr>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2C6D185-7FBD-45C3-BEBE-0D11D2C99EF2}" type="slidenum">
              <a:rPr lang="en-GB" altLang="en-US"/>
              <a:pPr eaLnBrk="1" hangingPunct="1"/>
              <a:t>5</a:t>
            </a:fld>
            <a:endParaRPr lang="en-GB" altLang="en-US"/>
          </a:p>
        </p:txBody>
      </p:sp>
      <p:sp>
        <p:nvSpPr>
          <p:cNvPr id="17411" name="Rectangle 2">
            <a:extLst>
              <a:ext uri="{FF2B5EF4-FFF2-40B4-BE49-F238E27FC236}">
                <a16:creationId xmlns="" xmlns:a16="http://schemas.microsoft.com/office/drawing/2014/main" id="{D809BB8F-3FE1-4CA2-BCBE-C4B6DFAFFA47}"/>
              </a:ext>
            </a:extLst>
          </p:cNvPr>
          <p:cNvSpPr>
            <a:spLocks noGrp="1" noRot="1" noChangeAspect="1" noChangeArrowheads="1" noTextEdit="1"/>
          </p:cNvSpPr>
          <p:nvPr>
            <p:ph type="sldImg"/>
          </p:nvPr>
        </p:nvSpPr>
        <p:spPr>
          <a:ln/>
        </p:spPr>
      </p:sp>
      <p:sp>
        <p:nvSpPr>
          <p:cNvPr id="17412" name="Rectangle 3">
            <a:extLst>
              <a:ext uri="{FF2B5EF4-FFF2-40B4-BE49-F238E27FC236}">
                <a16:creationId xmlns="" xmlns:a16="http://schemas.microsoft.com/office/drawing/2014/main" id="{D88F61EA-4F62-4EF3-A7B0-EBBF60C3BFF7}"/>
              </a:ext>
            </a:extLst>
          </p:cNvPr>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l-GR"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 xmlns:a16="http://schemas.microsoft.com/office/drawing/2014/main" id="{F7F385D7-6399-4F47-A2D1-3EF38FA74C07}"/>
              </a:ext>
            </a:extLst>
          </p:cNvPr>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8B04144-F0DC-4431-B825-DCC3D01A1AAF}" type="slidenum">
              <a:rPr lang="en-GB" altLang="en-US"/>
              <a:pPr eaLnBrk="1" hangingPunct="1"/>
              <a:t>6</a:t>
            </a:fld>
            <a:endParaRPr lang="en-GB" altLang="en-US"/>
          </a:p>
        </p:txBody>
      </p:sp>
      <p:sp>
        <p:nvSpPr>
          <p:cNvPr id="18435" name="Rectangle 2">
            <a:extLst>
              <a:ext uri="{FF2B5EF4-FFF2-40B4-BE49-F238E27FC236}">
                <a16:creationId xmlns="" xmlns:a16="http://schemas.microsoft.com/office/drawing/2014/main" id="{0D70DC47-5A2E-4DD5-BD66-3BA5FB47BDD0}"/>
              </a:ext>
            </a:extLst>
          </p:cNvPr>
          <p:cNvSpPr>
            <a:spLocks noGrp="1" noRot="1" noChangeAspect="1" noChangeArrowheads="1" noTextEdit="1"/>
          </p:cNvSpPr>
          <p:nvPr>
            <p:ph type="sldImg"/>
          </p:nvPr>
        </p:nvSpPr>
        <p:spPr>
          <a:ln/>
        </p:spPr>
      </p:sp>
      <p:sp>
        <p:nvSpPr>
          <p:cNvPr id="18436" name="Rectangle 3">
            <a:extLst>
              <a:ext uri="{FF2B5EF4-FFF2-40B4-BE49-F238E27FC236}">
                <a16:creationId xmlns="" xmlns:a16="http://schemas.microsoft.com/office/drawing/2014/main" id="{1EFA17E2-EE09-49A7-8A7B-FACE90B55206}"/>
              </a:ext>
            </a:extLst>
          </p:cNvPr>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l-GR"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 xmlns:a16="http://schemas.microsoft.com/office/drawing/2014/main" id="{E18E65F0-8636-4CA3-8E2A-5E33BBE6D28F}"/>
              </a:ext>
            </a:extLst>
          </p:cNvPr>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85DC5BC-969B-4246-82ED-4124E4C5FC9C}" type="slidenum">
              <a:rPr lang="en-GB" altLang="en-US"/>
              <a:pPr eaLnBrk="1" hangingPunct="1"/>
              <a:t>7</a:t>
            </a:fld>
            <a:endParaRPr lang="en-GB" altLang="en-US"/>
          </a:p>
        </p:txBody>
      </p:sp>
      <p:sp>
        <p:nvSpPr>
          <p:cNvPr id="19459" name="Rectangle 2">
            <a:extLst>
              <a:ext uri="{FF2B5EF4-FFF2-40B4-BE49-F238E27FC236}">
                <a16:creationId xmlns="" xmlns:a16="http://schemas.microsoft.com/office/drawing/2014/main" id="{1B6BC849-A83A-44CE-82D7-91D40EEE92C2}"/>
              </a:ext>
            </a:extLst>
          </p:cNvPr>
          <p:cNvSpPr>
            <a:spLocks noGrp="1" noRot="1" noChangeAspect="1" noChangeArrowheads="1" noTextEdit="1"/>
          </p:cNvSpPr>
          <p:nvPr>
            <p:ph type="sldImg"/>
          </p:nvPr>
        </p:nvSpPr>
        <p:spPr>
          <a:ln/>
        </p:spPr>
      </p:sp>
      <p:sp>
        <p:nvSpPr>
          <p:cNvPr id="19460" name="Rectangle 3">
            <a:extLst>
              <a:ext uri="{FF2B5EF4-FFF2-40B4-BE49-F238E27FC236}">
                <a16:creationId xmlns="" xmlns:a16="http://schemas.microsoft.com/office/drawing/2014/main" id="{51210B3C-9E23-424C-ACCD-68458FA2D15E}"/>
              </a:ext>
            </a:extLst>
          </p:cNvPr>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l-GR"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 xmlns:a16="http://schemas.microsoft.com/office/drawing/2014/main" id="{1BC1D66D-AB48-43C7-9E91-47A55717540B}"/>
              </a:ext>
            </a:extLst>
          </p:cNvPr>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ECF1DF0-5DFB-4238-A9EE-51A256F08A0F}" type="slidenum">
              <a:rPr lang="en-GB" altLang="en-US"/>
              <a:pPr eaLnBrk="1" hangingPunct="1"/>
              <a:t>8</a:t>
            </a:fld>
            <a:endParaRPr lang="en-GB" altLang="en-US"/>
          </a:p>
        </p:txBody>
      </p:sp>
      <p:sp>
        <p:nvSpPr>
          <p:cNvPr id="20483" name="Rectangle 2">
            <a:extLst>
              <a:ext uri="{FF2B5EF4-FFF2-40B4-BE49-F238E27FC236}">
                <a16:creationId xmlns="" xmlns:a16="http://schemas.microsoft.com/office/drawing/2014/main" id="{25126461-763B-4240-B24A-903287A9885C}"/>
              </a:ext>
            </a:extLst>
          </p:cNvPr>
          <p:cNvSpPr>
            <a:spLocks noGrp="1" noRot="1" noChangeAspect="1" noChangeArrowheads="1" noTextEdit="1"/>
          </p:cNvSpPr>
          <p:nvPr>
            <p:ph type="sldImg"/>
          </p:nvPr>
        </p:nvSpPr>
        <p:spPr>
          <a:ln/>
        </p:spPr>
      </p:sp>
      <p:sp>
        <p:nvSpPr>
          <p:cNvPr id="20484" name="Rectangle 3">
            <a:extLst>
              <a:ext uri="{FF2B5EF4-FFF2-40B4-BE49-F238E27FC236}">
                <a16:creationId xmlns="" xmlns:a16="http://schemas.microsoft.com/office/drawing/2014/main" id="{BA5F88D4-52E1-465D-9847-97182B0F66D7}"/>
              </a:ext>
            </a:extLst>
          </p:cNvPr>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l-GR"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 xmlns:a16="http://schemas.microsoft.com/office/drawing/2014/main" id="{F5E0EB6C-C99E-48DF-8EE6-6D74DB1E5CF9}"/>
              </a:ext>
            </a:extLst>
          </p:cNvPr>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D67800-7338-4939-B9CB-768D26B521EB}" type="slidenum">
              <a:rPr lang="en-GB" altLang="en-US"/>
              <a:pPr eaLnBrk="1" hangingPunct="1"/>
              <a:t>9</a:t>
            </a:fld>
            <a:endParaRPr lang="en-GB" altLang="en-US"/>
          </a:p>
        </p:txBody>
      </p:sp>
      <p:sp>
        <p:nvSpPr>
          <p:cNvPr id="21507" name="Rectangle 2">
            <a:extLst>
              <a:ext uri="{FF2B5EF4-FFF2-40B4-BE49-F238E27FC236}">
                <a16:creationId xmlns="" xmlns:a16="http://schemas.microsoft.com/office/drawing/2014/main" id="{5EAFE771-02FD-42C3-A333-2F15413A4541}"/>
              </a:ext>
            </a:extLst>
          </p:cNvPr>
          <p:cNvSpPr>
            <a:spLocks noGrp="1" noRot="1" noChangeAspect="1" noChangeArrowheads="1" noTextEdit="1"/>
          </p:cNvSpPr>
          <p:nvPr>
            <p:ph type="sldImg"/>
          </p:nvPr>
        </p:nvSpPr>
        <p:spPr>
          <a:ln/>
        </p:spPr>
      </p:sp>
      <p:sp>
        <p:nvSpPr>
          <p:cNvPr id="21508" name="Rectangle 3">
            <a:extLst>
              <a:ext uri="{FF2B5EF4-FFF2-40B4-BE49-F238E27FC236}">
                <a16:creationId xmlns="" xmlns:a16="http://schemas.microsoft.com/office/drawing/2014/main" id="{825FC9A8-D71E-4F63-82B3-72189E767D43}"/>
              </a:ext>
            </a:extLst>
          </p:cNvPr>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l-GR"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537B698E-09E9-4A15-8A68-1E369AF18E8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a:p>
        </p:txBody>
      </p:sp>
      <p:sp>
        <p:nvSpPr>
          <p:cNvPr id="3" name="Υπότιτλος 2">
            <a:extLst>
              <a:ext uri="{FF2B5EF4-FFF2-40B4-BE49-F238E27FC236}">
                <a16:creationId xmlns="" xmlns:a16="http://schemas.microsoft.com/office/drawing/2014/main" id="{F81A5680-5AA6-4E3C-887F-1F9D2212A6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a:p>
        </p:txBody>
      </p:sp>
      <p:sp>
        <p:nvSpPr>
          <p:cNvPr id="4" name="Θέση ημερομηνίας 3">
            <a:extLst>
              <a:ext uri="{FF2B5EF4-FFF2-40B4-BE49-F238E27FC236}">
                <a16:creationId xmlns="" xmlns:a16="http://schemas.microsoft.com/office/drawing/2014/main" id="{252BE52E-8AA2-45E0-8528-D5D0FC9C9224}"/>
              </a:ext>
            </a:extLst>
          </p:cNvPr>
          <p:cNvSpPr>
            <a:spLocks noGrp="1"/>
          </p:cNvSpPr>
          <p:nvPr>
            <p:ph type="dt" sz="half" idx="10"/>
          </p:nvPr>
        </p:nvSpPr>
        <p:spPr/>
        <p:txBody>
          <a:bodyPr/>
          <a:lstStyle/>
          <a:p>
            <a:fld id="{68BE4B44-25CE-4311-9B9C-92739FB7EB86}" type="datetimeFigureOut">
              <a:rPr lang="en-US" smtClean="0"/>
              <a:pPr/>
              <a:t>5/14/2021</a:t>
            </a:fld>
            <a:endParaRPr lang="en-US"/>
          </a:p>
        </p:txBody>
      </p:sp>
      <p:sp>
        <p:nvSpPr>
          <p:cNvPr id="5" name="Θέση υποσέλιδου 4">
            <a:extLst>
              <a:ext uri="{FF2B5EF4-FFF2-40B4-BE49-F238E27FC236}">
                <a16:creationId xmlns="" xmlns:a16="http://schemas.microsoft.com/office/drawing/2014/main" id="{32F80156-F6E2-47C8-B11D-F05ECCA0B004}"/>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 xmlns:a16="http://schemas.microsoft.com/office/drawing/2014/main" id="{71762033-207E-4B10-A9F9-D0BD99793B16}"/>
              </a:ext>
            </a:extLst>
          </p:cNvPr>
          <p:cNvSpPr>
            <a:spLocks noGrp="1"/>
          </p:cNvSpPr>
          <p:nvPr>
            <p:ph type="sldNum" sz="quarter" idx="12"/>
          </p:nvPr>
        </p:nvSpPr>
        <p:spPr/>
        <p:txBody>
          <a:bodyPr/>
          <a:lstStyle/>
          <a:p>
            <a:fld id="{51B5F7C4-CBB2-4F07-A466-E6960CE85882}" type="slidenum">
              <a:rPr lang="en-US" smtClean="0"/>
              <a:pPr/>
              <a:t>‹#›</a:t>
            </a:fld>
            <a:endParaRPr lang="en-US"/>
          </a:p>
        </p:txBody>
      </p:sp>
    </p:spTree>
    <p:extLst>
      <p:ext uri="{BB962C8B-B14F-4D97-AF65-F5344CB8AC3E}">
        <p14:creationId xmlns="" xmlns:p14="http://schemas.microsoft.com/office/powerpoint/2010/main" val="1291042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2C38173C-0A4F-467A-B60E-A57EB0A9DFD7}"/>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 xmlns:a16="http://schemas.microsoft.com/office/drawing/2014/main" id="{50D554C0-C1CD-4FEB-982F-878A1164A11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 xmlns:a16="http://schemas.microsoft.com/office/drawing/2014/main" id="{AB25974E-907F-4860-952E-AFCC06531E36}"/>
              </a:ext>
            </a:extLst>
          </p:cNvPr>
          <p:cNvSpPr>
            <a:spLocks noGrp="1"/>
          </p:cNvSpPr>
          <p:nvPr>
            <p:ph type="dt" sz="half" idx="10"/>
          </p:nvPr>
        </p:nvSpPr>
        <p:spPr/>
        <p:txBody>
          <a:bodyPr/>
          <a:lstStyle/>
          <a:p>
            <a:fld id="{68BE4B44-25CE-4311-9B9C-92739FB7EB86}" type="datetimeFigureOut">
              <a:rPr lang="en-US" smtClean="0"/>
              <a:pPr/>
              <a:t>5/14/2021</a:t>
            </a:fld>
            <a:endParaRPr lang="en-US"/>
          </a:p>
        </p:txBody>
      </p:sp>
      <p:sp>
        <p:nvSpPr>
          <p:cNvPr id="5" name="Θέση υποσέλιδου 4">
            <a:extLst>
              <a:ext uri="{FF2B5EF4-FFF2-40B4-BE49-F238E27FC236}">
                <a16:creationId xmlns="" xmlns:a16="http://schemas.microsoft.com/office/drawing/2014/main" id="{E1CD70D1-62E8-4DBB-AE0F-428FD328C1A3}"/>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 xmlns:a16="http://schemas.microsoft.com/office/drawing/2014/main" id="{0D9F0FE9-1078-4001-880D-093FEF166B09}"/>
              </a:ext>
            </a:extLst>
          </p:cNvPr>
          <p:cNvSpPr>
            <a:spLocks noGrp="1"/>
          </p:cNvSpPr>
          <p:nvPr>
            <p:ph type="sldNum" sz="quarter" idx="12"/>
          </p:nvPr>
        </p:nvSpPr>
        <p:spPr/>
        <p:txBody>
          <a:bodyPr/>
          <a:lstStyle/>
          <a:p>
            <a:fld id="{51B5F7C4-CBB2-4F07-A466-E6960CE85882}" type="slidenum">
              <a:rPr lang="en-US" smtClean="0"/>
              <a:pPr/>
              <a:t>‹#›</a:t>
            </a:fld>
            <a:endParaRPr lang="en-US"/>
          </a:p>
        </p:txBody>
      </p:sp>
    </p:spTree>
    <p:extLst>
      <p:ext uri="{BB962C8B-B14F-4D97-AF65-F5344CB8AC3E}">
        <p14:creationId xmlns="" xmlns:p14="http://schemas.microsoft.com/office/powerpoint/2010/main" val="2494835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 xmlns:a16="http://schemas.microsoft.com/office/drawing/2014/main" id="{987C8C53-7AE1-4830-98D7-7AF2593C4AA2}"/>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 xmlns:a16="http://schemas.microsoft.com/office/drawing/2014/main" id="{C8D71C12-771B-4E94-ADCE-502B674063E1}"/>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 xmlns:a16="http://schemas.microsoft.com/office/drawing/2014/main" id="{69533656-14A6-46F7-AE51-E0386DF8221F}"/>
              </a:ext>
            </a:extLst>
          </p:cNvPr>
          <p:cNvSpPr>
            <a:spLocks noGrp="1"/>
          </p:cNvSpPr>
          <p:nvPr>
            <p:ph type="dt" sz="half" idx="10"/>
          </p:nvPr>
        </p:nvSpPr>
        <p:spPr/>
        <p:txBody>
          <a:bodyPr/>
          <a:lstStyle/>
          <a:p>
            <a:fld id="{68BE4B44-25CE-4311-9B9C-92739FB7EB86}" type="datetimeFigureOut">
              <a:rPr lang="en-US" smtClean="0"/>
              <a:pPr/>
              <a:t>5/14/2021</a:t>
            </a:fld>
            <a:endParaRPr lang="en-US"/>
          </a:p>
        </p:txBody>
      </p:sp>
      <p:sp>
        <p:nvSpPr>
          <p:cNvPr id="5" name="Θέση υποσέλιδου 4">
            <a:extLst>
              <a:ext uri="{FF2B5EF4-FFF2-40B4-BE49-F238E27FC236}">
                <a16:creationId xmlns="" xmlns:a16="http://schemas.microsoft.com/office/drawing/2014/main" id="{8AA3F17D-A8A6-48D7-A787-FEBB05C211E5}"/>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 xmlns:a16="http://schemas.microsoft.com/office/drawing/2014/main" id="{035ED986-DC94-4B02-ABC4-D2E1FAF0D84A}"/>
              </a:ext>
            </a:extLst>
          </p:cNvPr>
          <p:cNvSpPr>
            <a:spLocks noGrp="1"/>
          </p:cNvSpPr>
          <p:nvPr>
            <p:ph type="sldNum" sz="quarter" idx="12"/>
          </p:nvPr>
        </p:nvSpPr>
        <p:spPr/>
        <p:txBody>
          <a:bodyPr/>
          <a:lstStyle/>
          <a:p>
            <a:fld id="{51B5F7C4-CBB2-4F07-A466-E6960CE85882}" type="slidenum">
              <a:rPr lang="en-US" smtClean="0"/>
              <a:pPr/>
              <a:t>‹#›</a:t>
            </a:fld>
            <a:endParaRPr lang="en-US"/>
          </a:p>
        </p:txBody>
      </p:sp>
    </p:spTree>
    <p:extLst>
      <p:ext uri="{BB962C8B-B14F-4D97-AF65-F5344CB8AC3E}">
        <p14:creationId xmlns="" xmlns:p14="http://schemas.microsoft.com/office/powerpoint/2010/main" val="3591300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99B4C259-579C-4BC3-93F5-E3898571849F}"/>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 xmlns:a16="http://schemas.microsoft.com/office/drawing/2014/main" id="{02F5C034-3E7D-4672-805D-01033FE6A5FE}"/>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 xmlns:a16="http://schemas.microsoft.com/office/drawing/2014/main" id="{94C32D9B-D53A-47D4-9517-271973C82979}"/>
              </a:ext>
            </a:extLst>
          </p:cNvPr>
          <p:cNvSpPr>
            <a:spLocks noGrp="1"/>
          </p:cNvSpPr>
          <p:nvPr>
            <p:ph type="dt" sz="half" idx="10"/>
          </p:nvPr>
        </p:nvSpPr>
        <p:spPr/>
        <p:txBody>
          <a:bodyPr/>
          <a:lstStyle/>
          <a:p>
            <a:fld id="{68BE4B44-25CE-4311-9B9C-92739FB7EB86}" type="datetimeFigureOut">
              <a:rPr lang="en-US" smtClean="0"/>
              <a:pPr/>
              <a:t>5/14/2021</a:t>
            </a:fld>
            <a:endParaRPr lang="en-US"/>
          </a:p>
        </p:txBody>
      </p:sp>
      <p:sp>
        <p:nvSpPr>
          <p:cNvPr id="5" name="Θέση υποσέλιδου 4">
            <a:extLst>
              <a:ext uri="{FF2B5EF4-FFF2-40B4-BE49-F238E27FC236}">
                <a16:creationId xmlns="" xmlns:a16="http://schemas.microsoft.com/office/drawing/2014/main" id="{553F9172-1F1F-474D-9160-9FD7B512AECA}"/>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 xmlns:a16="http://schemas.microsoft.com/office/drawing/2014/main" id="{62870005-76D2-4B08-AE55-255FAF071235}"/>
              </a:ext>
            </a:extLst>
          </p:cNvPr>
          <p:cNvSpPr>
            <a:spLocks noGrp="1"/>
          </p:cNvSpPr>
          <p:nvPr>
            <p:ph type="sldNum" sz="quarter" idx="12"/>
          </p:nvPr>
        </p:nvSpPr>
        <p:spPr/>
        <p:txBody>
          <a:bodyPr/>
          <a:lstStyle/>
          <a:p>
            <a:fld id="{51B5F7C4-CBB2-4F07-A466-E6960CE85882}" type="slidenum">
              <a:rPr lang="en-US" smtClean="0"/>
              <a:pPr/>
              <a:t>‹#›</a:t>
            </a:fld>
            <a:endParaRPr lang="en-US"/>
          </a:p>
        </p:txBody>
      </p:sp>
    </p:spTree>
    <p:extLst>
      <p:ext uri="{BB962C8B-B14F-4D97-AF65-F5344CB8AC3E}">
        <p14:creationId xmlns="" xmlns:p14="http://schemas.microsoft.com/office/powerpoint/2010/main" val="907910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F72BC205-B92C-4758-AD5D-CC29E32EB7F1}"/>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 xmlns:a16="http://schemas.microsoft.com/office/drawing/2014/main" id="{7BECC487-FB08-4283-BB75-B8E6054386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 xmlns:a16="http://schemas.microsoft.com/office/drawing/2014/main" id="{44FD3034-FACC-4724-BA7B-A38497DD249B}"/>
              </a:ext>
            </a:extLst>
          </p:cNvPr>
          <p:cNvSpPr>
            <a:spLocks noGrp="1"/>
          </p:cNvSpPr>
          <p:nvPr>
            <p:ph type="dt" sz="half" idx="10"/>
          </p:nvPr>
        </p:nvSpPr>
        <p:spPr/>
        <p:txBody>
          <a:bodyPr/>
          <a:lstStyle/>
          <a:p>
            <a:fld id="{68BE4B44-25CE-4311-9B9C-92739FB7EB86}" type="datetimeFigureOut">
              <a:rPr lang="en-US" smtClean="0"/>
              <a:pPr/>
              <a:t>5/14/2021</a:t>
            </a:fld>
            <a:endParaRPr lang="en-US"/>
          </a:p>
        </p:txBody>
      </p:sp>
      <p:sp>
        <p:nvSpPr>
          <p:cNvPr id="5" name="Θέση υποσέλιδου 4">
            <a:extLst>
              <a:ext uri="{FF2B5EF4-FFF2-40B4-BE49-F238E27FC236}">
                <a16:creationId xmlns="" xmlns:a16="http://schemas.microsoft.com/office/drawing/2014/main" id="{C4C1155A-5CB5-4B93-8761-4C355CDA2F6F}"/>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 xmlns:a16="http://schemas.microsoft.com/office/drawing/2014/main" id="{3598128E-1377-42C7-8C7B-BAB3BFD3B123}"/>
              </a:ext>
            </a:extLst>
          </p:cNvPr>
          <p:cNvSpPr>
            <a:spLocks noGrp="1"/>
          </p:cNvSpPr>
          <p:nvPr>
            <p:ph type="sldNum" sz="quarter" idx="12"/>
          </p:nvPr>
        </p:nvSpPr>
        <p:spPr/>
        <p:txBody>
          <a:bodyPr/>
          <a:lstStyle/>
          <a:p>
            <a:fld id="{51B5F7C4-CBB2-4F07-A466-E6960CE85882}" type="slidenum">
              <a:rPr lang="en-US" smtClean="0"/>
              <a:pPr/>
              <a:t>‹#›</a:t>
            </a:fld>
            <a:endParaRPr lang="en-US"/>
          </a:p>
        </p:txBody>
      </p:sp>
    </p:spTree>
    <p:extLst>
      <p:ext uri="{BB962C8B-B14F-4D97-AF65-F5344CB8AC3E}">
        <p14:creationId xmlns="" xmlns:p14="http://schemas.microsoft.com/office/powerpoint/2010/main" val="281514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043723F5-C35E-4A36-98C2-E9627A607D3D}"/>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 xmlns:a16="http://schemas.microsoft.com/office/drawing/2014/main" id="{F86BB672-D06E-46ED-A906-7F144CCC2172}"/>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περιεχομένου 3">
            <a:extLst>
              <a:ext uri="{FF2B5EF4-FFF2-40B4-BE49-F238E27FC236}">
                <a16:creationId xmlns="" xmlns:a16="http://schemas.microsoft.com/office/drawing/2014/main" id="{8B477D77-76B6-454B-A348-8E1BD7653F1D}"/>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ημερομηνίας 4">
            <a:extLst>
              <a:ext uri="{FF2B5EF4-FFF2-40B4-BE49-F238E27FC236}">
                <a16:creationId xmlns="" xmlns:a16="http://schemas.microsoft.com/office/drawing/2014/main" id="{49125EC2-B3D4-45D1-A428-0BCEBA52E3EB}"/>
              </a:ext>
            </a:extLst>
          </p:cNvPr>
          <p:cNvSpPr>
            <a:spLocks noGrp="1"/>
          </p:cNvSpPr>
          <p:nvPr>
            <p:ph type="dt" sz="half" idx="10"/>
          </p:nvPr>
        </p:nvSpPr>
        <p:spPr/>
        <p:txBody>
          <a:bodyPr/>
          <a:lstStyle/>
          <a:p>
            <a:fld id="{68BE4B44-25CE-4311-9B9C-92739FB7EB86}" type="datetimeFigureOut">
              <a:rPr lang="en-US" smtClean="0"/>
              <a:pPr/>
              <a:t>5/14/2021</a:t>
            </a:fld>
            <a:endParaRPr lang="en-US"/>
          </a:p>
        </p:txBody>
      </p:sp>
      <p:sp>
        <p:nvSpPr>
          <p:cNvPr id="6" name="Θέση υποσέλιδου 5">
            <a:extLst>
              <a:ext uri="{FF2B5EF4-FFF2-40B4-BE49-F238E27FC236}">
                <a16:creationId xmlns="" xmlns:a16="http://schemas.microsoft.com/office/drawing/2014/main" id="{5B6010A7-B2BD-4B4C-B295-13130A1920CD}"/>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 xmlns:a16="http://schemas.microsoft.com/office/drawing/2014/main" id="{7D1226DA-7D49-43CD-9F11-2082834733C9}"/>
              </a:ext>
            </a:extLst>
          </p:cNvPr>
          <p:cNvSpPr>
            <a:spLocks noGrp="1"/>
          </p:cNvSpPr>
          <p:nvPr>
            <p:ph type="sldNum" sz="quarter" idx="12"/>
          </p:nvPr>
        </p:nvSpPr>
        <p:spPr/>
        <p:txBody>
          <a:bodyPr/>
          <a:lstStyle/>
          <a:p>
            <a:fld id="{51B5F7C4-CBB2-4F07-A466-E6960CE85882}" type="slidenum">
              <a:rPr lang="en-US" smtClean="0"/>
              <a:pPr/>
              <a:t>‹#›</a:t>
            </a:fld>
            <a:endParaRPr lang="en-US"/>
          </a:p>
        </p:txBody>
      </p:sp>
    </p:spTree>
    <p:extLst>
      <p:ext uri="{BB962C8B-B14F-4D97-AF65-F5344CB8AC3E}">
        <p14:creationId xmlns="" xmlns:p14="http://schemas.microsoft.com/office/powerpoint/2010/main" val="1518721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1656267D-D4D8-44E0-B3AD-B4CE9E740F3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 xmlns:a16="http://schemas.microsoft.com/office/drawing/2014/main" id="{61C4B524-3E1D-4D0A-B59D-3D6711E3A3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 xmlns:a16="http://schemas.microsoft.com/office/drawing/2014/main" id="{6DFCD2D4-718C-4993-A2CE-DFFC6420C1A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κειμένου 4">
            <a:extLst>
              <a:ext uri="{FF2B5EF4-FFF2-40B4-BE49-F238E27FC236}">
                <a16:creationId xmlns="" xmlns:a16="http://schemas.microsoft.com/office/drawing/2014/main" id="{BE33E6D8-2C83-4BE0-ABC7-55507B6253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 xmlns:a16="http://schemas.microsoft.com/office/drawing/2014/main" id="{4A999F0C-B703-45C5-8C7A-86D372193116}"/>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Θέση ημερομηνίας 6">
            <a:extLst>
              <a:ext uri="{FF2B5EF4-FFF2-40B4-BE49-F238E27FC236}">
                <a16:creationId xmlns="" xmlns:a16="http://schemas.microsoft.com/office/drawing/2014/main" id="{4318BA78-A3F7-4201-A283-B0C8AABA178C}"/>
              </a:ext>
            </a:extLst>
          </p:cNvPr>
          <p:cNvSpPr>
            <a:spLocks noGrp="1"/>
          </p:cNvSpPr>
          <p:nvPr>
            <p:ph type="dt" sz="half" idx="10"/>
          </p:nvPr>
        </p:nvSpPr>
        <p:spPr/>
        <p:txBody>
          <a:bodyPr/>
          <a:lstStyle/>
          <a:p>
            <a:fld id="{68BE4B44-25CE-4311-9B9C-92739FB7EB86}" type="datetimeFigureOut">
              <a:rPr lang="en-US" smtClean="0"/>
              <a:pPr/>
              <a:t>5/14/2021</a:t>
            </a:fld>
            <a:endParaRPr lang="en-US"/>
          </a:p>
        </p:txBody>
      </p:sp>
      <p:sp>
        <p:nvSpPr>
          <p:cNvPr id="8" name="Θέση υποσέλιδου 7">
            <a:extLst>
              <a:ext uri="{FF2B5EF4-FFF2-40B4-BE49-F238E27FC236}">
                <a16:creationId xmlns="" xmlns:a16="http://schemas.microsoft.com/office/drawing/2014/main" id="{F2A5CF3A-4F8A-4A33-9EB2-319CAA2F0512}"/>
              </a:ext>
            </a:extLst>
          </p:cNvPr>
          <p:cNvSpPr>
            <a:spLocks noGrp="1"/>
          </p:cNvSpPr>
          <p:nvPr>
            <p:ph type="ftr" sz="quarter" idx="11"/>
          </p:nvPr>
        </p:nvSpPr>
        <p:spPr/>
        <p:txBody>
          <a:bodyPr/>
          <a:lstStyle/>
          <a:p>
            <a:endParaRPr lang="en-US"/>
          </a:p>
        </p:txBody>
      </p:sp>
      <p:sp>
        <p:nvSpPr>
          <p:cNvPr id="9" name="Θέση αριθμού διαφάνειας 8">
            <a:extLst>
              <a:ext uri="{FF2B5EF4-FFF2-40B4-BE49-F238E27FC236}">
                <a16:creationId xmlns="" xmlns:a16="http://schemas.microsoft.com/office/drawing/2014/main" id="{0DE3A9A4-EC03-42FE-AEB9-39D354E42708}"/>
              </a:ext>
            </a:extLst>
          </p:cNvPr>
          <p:cNvSpPr>
            <a:spLocks noGrp="1"/>
          </p:cNvSpPr>
          <p:nvPr>
            <p:ph type="sldNum" sz="quarter" idx="12"/>
          </p:nvPr>
        </p:nvSpPr>
        <p:spPr/>
        <p:txBody>
          <a:bodyPr/>
          <a:lstStyle/>
          <a:p>
            <a:fld id="{51B5F7C4-CBB2-4F07-A466-E6960CE85882}" type="slidenum">
              <a:rPr lang="en-US" smtClean="0"/>
              <a:pPr/>
              <a:t>‹#›</a:t>
            </a:fld>
            <a:endParaRPr lang="en-US"/>
          </a:p>
        </p:txBody>
      </p:sp>
    </p:spTree>
    <p:extLst>
      <p:ext uri="{BB962C8B-B14F-4D97-AF65-F5344CB8AC3E}">
        <p14:creationId xmlns="" xmlns:p14="http://schemas.microsoft.com/office/powerpoint/2010/main" val="2574026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175FE49D-8345-4CE9-978A-6AA336BAE291}"/>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ημερομηνίας 2">
            <a:extLst>
              <a:ext uri="{FF2B5EF4-FFF2-40B4-BE49-F238E27FC236}">
                <a16:creationId xmlns="" xmlns:a16="http://schemas.microsoft.com/office/drawing/2014/main" id="{850E0340-798E-48EF-99E9-9478BCA7DD6A}"/>
              </a:ext>
            </a:extLst>
          </p:cNvPr>
          <p:cNvSpPr>
            <a:spLocks noGrp="1"/>
          </p:cNvSpPr>
          <p:nvPr>
            <p:ph type="dt" sz="half" idx="10"/>
          </p:nvPr>
        </p:nvSpPr>
        <p:spPr/>
        <p:txBody>
          <a:bodyPr/>
          <a:lstStyle/>
          <a:p>
            <a:fld id="{68BE4B44-25CE-4311-9B9C-92739FB7EB86}" type="datetimeFigureOut">
              <a:rPr lang="en-US" smtClean="0"/>
              <a:pPr/>
              <a:t>5/14/2021</a:t>
            </a:fld>
            <a:endParaRPr lang="en-US"/>
          </a:p>
        </p:txBody>
      </p:sp>
      <p:sp>
        <p:nvSpPr>
          <p:cNvPr id="4" name="Θέση υποσέλιδου 3">
            <a:extLst>
              <a:ext uri="{FF2B5EF4-FFF2-40B4-BE49-F238E27FC236}">
                <a16:creationId xmlns="" xmlns:a16="http://schemas.microsoft.com/office/drawing/2014/main" id="{0ACA31D6-9E2D-4807-B0EA-43CDEDE8F5E5}"/>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 xmlns:a16="http://schemas.microsoft.com/office/drawing/2014/main" id="{A49B7FF0-9752-474D-8CAD-B5475AF78F9F}"/>
              </a:ext>
            </a:extLst>
          </p:cNvPr>
          <p:cNvSpPr>
            <a:spLocks noGrp="1"/>
          </p:cNvSpPr>
          <p:nvPr>
            <p:ph type="sldNum" sz="quarter" idx="12"/>
          </p:nvPr>
        </p:nvSpPr>
        <p:spPr/>
        <p:txBody>
          <a:bodyPr/>
          <a:lstStyle/>
          <a:p>
            <a:fld id="{51B5F7C4-CBB2-4F07-A466-E6960CE85882}" type="slidenum">
              <a:rPr lang="en-US" smtClean="0"/>
              <a:pPr/>
              <a:t>‹#›</a:t>
            </a:fld>
            <a:endParaRPr lang="en-US"/>
          </a:p>
        </p:txBody>
      </p:sp>
    </p:spTree>
    <p:extLst>
      <p:ext uri="{BB962C8B-B14F-4D97-AF65-F5344CB8AC3E}">
        <p14:creationId xmlns="" xmlns:p14="http://schemas.microsoft.com/office/powerpoint/2010/main" val="819008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 xmlns:a16="http://schemas.microsoft.com/office/drawing/2014/main" id="{0326D1B5-149D-4213-92D2-6C4B6BC706F5}"/>
              </a:ext>
            </a:extLst>
          </p:cNvPr>
          <p:cNvSpPr>
            <a:spLocks noGrp="1"/>
          </p:cNvSpPr>
          <p:nvPr>
            <p:ph type="dt" sz="half" idx="10"/>
          </p:nvPr>
        </p:nvSpPr>
        <p:spPr/>
        <p:txBody>
          <a:bodyPr/>
          <a:lstStyle/>
          <a:p>
            <a:fld id="{68BE4B44-25CE-4311-9B9C-92739FB7EB86}" type="datetimeFigureOut">
              <a:rPr lang="en-US" smtClean="0"/>
              <a:pPr/>
              <a:t>5/14/2021</a:t>
            </a:fld>
            <a:endParaRPr lang="en-US"/>
          </a:p>
        </p:txBody>
      </p:sp>
      <p:sp>
        <p:nvSpPr>
          <p:cNvPr id="3" name="Θέση υποσέλιδου 2">
            <a:extLst>
              <a:ext uri="{FF2B5EF4-FFF2-40B4-BE49-F238E27FC236}">
                <a16:creationId xmlns="" xmlns:a16="http://schemas.microsoft.com/office/drawing/2014/main" id="{F1BAA9E2-6545-4655-9507-E61E981CEF87}"/>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 xmlns:a16="http://schemas.microsoft.com/office/drawing/2014/main" id="{5AD0DFD8-CB65-4A95-B261-7BC0EA0ECBAC}"/>
              </a:ext>
            </a:extLst>
          </p:cNvPr>
          <p:cNvSpPr>
            <a:spLocks noGrp="1"/>
          </p:cNvSpPr>
          <p:nvPr>
            <p:ph type="sldNum" sz="quarter" idx="12"/>
          </p:nvPr>
        </p:nvSpPr>
        <p:spPr/>
        <p:txBody>
          <a:bodyPr/>
          <a:lstStyle/>
          <a:p>
            <a:fld id="{51B5F7C4-CBB2-4F07-A466-E6960CE85882}" type="slidenum">
              <a:rPr lang="en-US" smtClean="0"/>
              <a:pPr/>
              <a:t>‹#›</a:t>
            </a:fld>
            <a:endParaRPr lang="en-US"/>
          </a:p>
        </p:txBody>
      </p:sp>
    </p:spTree>
    <p:extLst>
      <p:ext uri="{BB962C8B-B14F-4D97-AF65-F5344CB8AC3E}">
        <p14:creationId xmlns="" xmlns:p14="http://schemas.microsoft.com/office/powerpoint/2010/main" val="1744124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78960442-394B-4B38-ABCA-AA87ABE967C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 xmlns:a16="http://schemas.microsoft.com/office/drawing/2014/main" id="{E9DA9FFC-529D-4133-881E-221D904A7D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κειμένου 3">
            <a:extLst>
              <a:ext uri="{FF2B5EF4-FFF2-40B4-BE49-F238E27FC236}">
                <a16:creationId xmlns="" xmlns:a16="http://schemas.microsoft.com/office/drawing/2014/main" id="{FD523083-D510-43DF-A983-4A86D9523B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 xmlns:a16="http://schemas.microsoft.com/office/drawing/2014/main" id="{828F3E69-29BF-44BA-8C06-80758C2B6BDC}"/>
              </a:ext>
            </a:extLst>
          </p:cNvPr>
          <p:cNvSpPr>
            <a:spLocks noGrp="1"/>
          </p:cNvSpPr>
          <p:nvPr>
            <p:ph type="dt" sz="half" idx="10"/>
          </p:nvPr>
        </p:nvSpPr>
        <p:spPr/>
        <p:txBody>
          <a:bodyPr/>
          <a:lstStyle/>
          <a:p>
            <a:fld id="{68BE4B44-25CE-4311-9B9C-92739FB7EB86}" type="datetimeFigureOut">
              <a:rPr lang="en-US" smtClean="0"/>
              <a:pPr/>
              <a:t>5/14/2021</a:t>
            </a:fld>
            <a:endParaRPr lang="en-US"/>
          </a:p>
        </p:txBody>
      </p:sp>
      <p:sp>
        <p:nvSpPr>
          <p:cNvPr id="6" name="Θέση υποσέλιδου 5">
            <a:extLst>
              <a:ext uri="{FF2B5EF4-FFF2-40B4-BE49-F238E27FC236}">
                <a16:creationId xmlns="" xmlns:a16="http://schemas.microsoft.com/office/drawing/2014/main" id="{BA129DC8-3085-4099-9171-DC139AF2B7CC}"/>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 xmlns:a16="http://schemas.microsoft.com/office/drawing/2014/main" id="{3B8B3C40-1D1F-4217-B34A-0B6822A0EE8F}"/>
              </a:ext>
            </a:extLst>
          </p:cNvPr>
          <p:cNvSpPr>
            <a:spLocks noGrp="1"/>
          </p:cNvSpPr>
          <p:nvPr>
            <p:ph type="sldNum" sz="quarter" idx="12"/>
          </p:nvPr>
        </p:nvSpPr>
        <p:spPr/>
        <p:txBody>
          <a:bodyPr/>
          <a:lstStyle/>
          <a:p>
            <a:fld id="{51B5F7C4-CBB2-4F07-A466-E6960CE85882}" type="slidenum">
              <a:rPr lang="en-US" smtClean="0"/>
              <a:pPr/>
              <a:t>‹#›</a:t>
            </a:fld>
            <a:endParaRPr lang="en-US"/>
          </a:p>
        </p:txBody>
      </p:sp>
    </p:spTree>
    <p:extLst>
      <p:ext uri="{BB962C8B-B14F-4D97-AF65-F5344CB8AC3E}">
        <p14:creationId xmlns="" xmlns:p14="http://schemas.microsoft.com/office/powerpoint/2010/main" val="2223999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55C9F97E-81D3-4983-9E99-F5909354C8A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εικόνας 2">
            <a:extLst>
              <a:ext uri="{FF2B5EF4-FFF2-40B4-BE49-F238E27FC236}">
                <a16:creationId xmlns="" xmlns:a16="http://schemas.microsoft.com/office/drawing/2014/main" id="{F506F9E3-25FD-4E97-82D8-E9CB386797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a:extLst>
              <a:ext uri="{FF2B5EF4-FFF2-40B4-BE49-F238E27FC236}">
                <a16:creationId xmlns="" xmlns:a16="http://schemas.microsoft.com/office/drawing/2014/main" id="{27BD8DCD-C809-4ECF-A2D8-AB3EBD8EAF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 xmlns:a16="http://schemas.microsoft.com/office/drawing/2014/main" id="{17159797-806A-43BD-86EB-FFD3CBC7439A}"/>
              </a:ext>
            </a:extLst>
          </p:cNvPr>
          <p:cNvSpPr>
            <a:spLocks noGrp="1"/>
          </p:cNvSpPr>
          <p:nvPr>
            <p:ph type="dt" sz="half" idx="10"/>
          </p:nvPr>
        </p:nvSpPr>
        <p:spPr/>
        <p:txBody>
          <a:bodyPr/>
          <a:lstStyle/>
          <a:p>
            <a:fld id="{68BE4B44-25CE-4311-9B9C-92739FB7EB86}" type="datetimeFigureOut">
              <a:rPr lang="en-US" smtClean="0"/>
              <a:pPr/>
              <a:t>5/14/2021</a:t>
            </a:fld>
            <a:endParaRPr lang="en-US"/>
          </a:p>
        </p:txBody>
      </p:sp>
      <p:sp>
        <p:nvSpPr>
          <p:cNvPr id="6" name="Θέση υποσέλιδου 5">
            <a:extLst>
              <a:ext uri="{FF2B5EF4-FFF2-40B4-BE49-F238E27FC236}">
                <a16:creationId xmlns="" xmlns:a16="http://schemas.microsoft.com/office/drawing/2014/main" id="{8DB37208-3F82-425B-B921-284773B0037B}"/>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 xmlns:a16="http://schemas.microsoft.com/office/drawing/2014/main" id="{6EC0ECFC-CCC7-455F-B54D-68DF067C87E7}"/>
              </a:ext>
            </a:extLst>
          </p:cNvPr>
          <p:cNvSpPr>
            <a:spLocks noGrp="1"/>
          </p:cNvSpPr>
          <p:nvPr>
            <p:ph type="sldNum" sz="quarter" idx="12"/>
          </p:nvPr>
        </p:nvSpPr>
        <p:spPr/>
        <p:txBody>
          <a:bodyPr/>
          <a:lstStyle/>
          <a:p>
            <a:fld id="{51B5F7C4-CBB2-4F07-A466-E6960CE85882}" type="slidenum">
              <a:rPr lang="en-US" smtClean="0"/>
              <a:pPr/>
              <a:t>‹#›</a:t>
            </a:fld>
            <a:endParaRPr lang="en-US"/>
          </a:p>
        </p:txBody>
      </p:sp>
    </p:spTree>
    <p:extLst>
      <p:ext uri="{BB962C8B-B14F-4D97-AF65-F5344CB8AC3E}">
        <p14:creationId xmlns="" xmlns:p14="http://schemas.microsoft.com/office/powerpoint/2010/main" val="3779489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 xmlns:a16="http://schemas.microsoft.com/office/drawing/2014/main" id="{B1921C2A-14BB-4C1C-BA74-8BBE17101A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 xmlns:a16="http://schemas.microsoft.com/office/drawing/2014/main" id="{05CA97A4-8E01-431A-9182-38D4216CFB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 xmlns:a16="http://schemas.microsoft.com/office/drawing/2014/main" id="{81F388D5-806F-4B76-B982-6212E8451E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BE4B44-25CE-4311-9B9C-92739FB7EB86}" type="datetimeFigureOut">
              <a:rPr lang="en-US" smtClean="0"/>
              <a:pPr/>
              <a:t>5/14/2021</a:t>
            </a:fld>
            <a:endParaRPr lang="en-US"/>
          </a:p>
        </p:txBody>
      </p:sp>
      <p:sp>
        <p:nvSpPr>
          <p:cNvPr id="5" name="Θέση υποσέλιδου 4">
            <a:extLst>
              <a:ext uri="{FF2B5EF4-FFF2-40B4-BE49-F238E27FC236}">
                <a16:creationId xmlns="" xmlns:a16="http://schemas.microsoft.com/office/drawing/2014/main" id="{32A252EF-2C1F-461E-8C61-B3ECDA3543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Θέση αριθμού διαφάνειας 5">
            <a:extLst>
              <a:ext uri="{FF2B5EF4-FFF2-40B4-BE49-F238E27FC236}">
                <a16:creationId xmlns="" xmlns:a16="http://schemas.microsoft.com/office/drawing/2014/main" id="{8198C1A9-EC25-44D0-AE7E-B1A9A3AB40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B5F7C4-CBB2-4F07-A466-E6960CE85882}" type="slidenum">
              <a:rPr lang="en-US" smtClean="0"/>
              <a:pPr/>
              <a:t>‹#›</a:t>
            </a:fld>
            <a:endParaRPr lang="en-US"/>
          </a:p>
        </p:txBody>
      </p:sp>
    </p:spTree>
    <p:extLst>
      <p:ext uri="{BB962C8B-B14F-4D97-AF65-F5344CB8AC3E}">
        <p14:creationId xmlns="" xmlns:p14="http://schemas.microsoft.com/office/powerpoint/2010/main" val="4164543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308EA36-99EF-486C-82C4-63925C1C326E}"/>
              </a:ext>
            </a:extLst>
          </p:cNvPr>
          <p:cNvSpPr>
            <a:spLocks noGrp="1"/>
          </p:cNvSpPr>
          <p:nvPr>
            <p:ph type="ctrTitle"/>
          </p:nvPr>
        </p:nvSpPr>
        <p:spPr/>
        <p:txBody>
          <a:bodyPr/>
          <a:lstStyle/>
          <a:p>
            <a:r>
              <a:rPr lang="el-GR" dirty="0"/>
              <a:t>Η ΕΞΩΤΕΡΙΚΗ ΠΟΛΙΤΙΚΗ ΤΗΣ ΔΙΚΤΑΤΟΡΙΑΣ, 1967-1974</a:t>
            </a:r>
            <a:endParaRPr lang="en-US" dirty="0"/>
          </a:p>
        </p:txBody>
      </p:sp>
      <p:sp>
        <p:nvSpPr>
          <p:cNvPr id="3" name="Υπότιτλος 2">
            <a:extLst>
              <a:ext uri="{FF2B5EF4-FFF2-40B4-BE49-F238E27FC236}">
                <a16:creationId xmlns="" xmlns:a16="http://schemas.microsoft.com/office/drawing/2014/main" id="{FB4591ED-1D15-477F-88D7-567FAD75B92D}"/>
              </a:ext>
            </a:extLst>
          </p:cNvPr>
          <p:cNvSpPr>
            <a:spLocks noGrp="1"/>
          </p:cNvSpPr>
          <p:nvPr>
            <p:ph type="subTitle" idx="1"/>
          </p:nvPr>
        </p:nvSpPr>
        <p:spPr/>
        <p:txBody>
          <a:bodyPr/>
          <a:lstStyle/>
          <a:p>
            <a:endParaRPr lang="en-US"/>
          </a:p>
        </p:txBody>
      </p:sp>
    </p:spTree>
    <p:extLst>
      <p:ext uri="{BB962C8B-B14F-4D97-AF65-F5344CB8AC3E}">
        <p14:creationId xmlns="" xmlns:p14="http://schemas.microsoft.com/office/powerpoint/2010/main" val="3693805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 xmlns:a16="http://schemas.microsoft.com/office/drawing/2014/main" id="{EAF83461-5786-41E9-A93B-DCCE8C794FD6}"/>
              </a:ext>
            </a:extLst>
          </p:cNvPr>
          <p:cNvSpPr>
            <a:spLocks noGrp="1" noChangeArrowheads="1"/>
          </p:cNvSpPr>
          <p:nvPr>
            <p:ph type="ctrTitle"/>
          </p:nvPr>
        </p:nvSpPr>
        <p:spPr/>
        <p:txBody>
          <a:bodyPr>
            <a:noAutofit/>
          </a:bodyPr>
          <a:lstStyle/>
          <a:p>
            <a:r>
              <a:rPr lang="el-GR" altLang="el-GR" sz="4000" dirty="0">
                <a:latin typeface="Times New Roman" panose="02020603050405020304" pitchFamily="18" charset="0"/>
                <a:cs typeface="Times New Roman" panose="02020603050405020304" pitchFamily="18" charset="0"/>
              </a:rPr>
              <a:t>ΤΟ ΚΥΠΡΙΑΚΟ ΖΗΤΗΜΑ, 1967-1974</a:t>
            </a:r>
          </a:p>
        </p:txBody>
      </p:sp>
      <p:sp>
        <p:nvSpPr>
          <p:cNvPr id="4101" name="Rectangle 5">
            <a:extLst>
              <a:ext uri="{FF2B5EF4-FFF2-40B4-BE49-F238E27FC236}">
                <a16:creationId xmlns="" xmlns:a16="http://schemas.microsoft.com/office/drawing/2014/main" id="{2271C7E3-1543-476D-AA37-D28AA0E0C9F9}"/>
              </a:ext>
            </a:extLst>
          </p:cNvPr>
          <p:cNvSpPr>
            <a:spLocks noGrp="1" noChangeArrowheads="1"/>
          </p:cNvSpPr>
          <p:nvPr>
            <p:ph type="subTitle" idx="1"/>
          </p:nvPr>
        </p:nvSpPr>
        <p:spPr/>
        <p:txBody>
          <a:bodyPr/>
          <a:lstStyle/>
          <a:p>
            <a:endParaRPr lang="en-US" altLang="el-GR" b="1"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609378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 xmlns:a16="http://schemas.microsoft.com/office/drawing/2014/main" id="{BA94C6B3-CAFF-4469-86E7-D707DE199B5A}"/>
              </a:ext>
            </a:extLst>
          </p:cNvPr>
          <p:cNvSpPr>
            <a:spLocks noGrp="1" noChangeArrowheads="1"/>
          </p:cNvSpPr>
          <p:nvPr>
            <p:ph type="title"/>
          </p:nvPr>
        </p:nvSpPr>
        <p:spPr/>
        <p:txBody>
          <a:bodyPr>
            <a:normAutofit/>
          </a:bodyPr>
          <a:lstStyle/>
          <a:p>
            <a:pPr algn="ctr"/>
            <a:r>
              <a:rPr lang="el-GR" altLang="el-GR" sz="2800" dirty="0">
                <a:latin typeface="Times New Roman" panose="02020603050405020304" pitchFamily="18" charset="0"/>
                <a:cs typeface="Times New Roman" panose="02020603050405020304" pitchFamily="18" charset="0"/>
              </a:rPr>
              <a:t>Το δόγμα του «εθνικού κέντρου»</a:t>
            </a:r>
            <a:br>
              <a:rPr lang="el-GR" altLang="el-GR" sz="2800" dirty="0">
                <a:latin typeface="Times New Roman" panose="02020603050405020304" pitchFamily="18" charset="0"/>
                <a:cs typeface="Times New Roman" panose="02020603050405020304" pitchFamily="18" charset="0"/>
              </a:rPr>
            </a:br>
            <a:endParaRPr lang="el-GR" altLang="el-GR" sz="2800" dirty="0">
              <a:latin typeface="Times New Roman" panose="02020603050405020304" pitchFamily="18" charset="0"/>
              <a:cs typeface="Times New Roman" panose="02020603050405020304" pitchFamily="18" charset="0"/>
            </a:endParaRPr>
          </a:p>
        </p:txBody>
      </p:sp>
      <p:sp>
        <p:nvSpPr>
          <p:cNvPr id="5123" name="Rectangle 3">
            <a:extLst>
              <a:ext uri="{FF2B5EF4-FFF2-40B4-BE49-F238E27FC236}">
                <a16:creationId xmlns="" xmlns:a16="http://schemas.microsoft.com/office/drawing/2014/main" id="{D76E26AE-67B1-4E85-A1F8-2997B170D098}"/>
              </a:ext>
            </a:extLst>
          </p:cNvPr>
          <p:cNvSpPr>
            <a:spLocks noGrp="1" noChangeArrowheads="1"/>
          </p:cNvSpPr>
          <p:nvPr>
            <p:ph type="body" idx="1"/>
          </p:nvPr>
        </p:nvSpPr>
        <p:spPr>
          <a:xfrm>
            <a:off x="2057400" y="1143000"/>
            <a:ext cx="8001000" cy="5166320"/>
          </a:xfrm>
        </p:spPr>
        <p:txBody>
          <a:bodyPr>
            <a:noAutofit/>
          </a:bodyPr>
          <a:lstStyle/>
          <a:p>
            <a:pPr algn="just">
              <a:buFont typeface="Wingdings" panose="05000000000000000000" pitchFamily="2" charset="2"/>
              <a:buChar char="q"/>
            </a:pPr>
            <a:r>
              <a:rPr lang="el-GR" sz="2000" dirty="0">
                <a:latin typeface="Times New Roman" panose="02020603050405020304" pitchFamily="18" charset="0"/>
                <a:cs typeface="Times New Roman" panose="02020603050405020304" pitchFamily="18" charset="0"/>
              </a:rPr>
              <a:t>Η δικτατορία των συνταγματαρχών συνεχίζει (αλλά με άλλους τρόπους) την πολιτική του «εθνικού κέντρου».</a:t>
            </a:r>
            <a:endParaRPr lang="en-US"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sz="2000" dirty="0">
                <a:latin typeface="Times New Roman" panose="02020603050405020304" pitchFamily="18" charset="0"/>
                <a:cs typeface="Times New Roman" panose="02020603050405020304" pitchFamily="18" charset="0"/>
              </a:rPr>
              <a:t>Η Κύπρος ήταν μεν ανεξάρτητο κράτος, αλλά τις αποφάσεις πολέμου και ειρήνης θα της λάμβανε η Ελλάδα. Σε περίπτωση διαφωνίας, θα υπερνικούσε η γνώμη των Αθηνών η οποία θεωρείτο φορέας της ευθύνης έναντι ολόκληρου του ελληνισμού. Στόχος της πολιτικής αυτής ήταν η κατάλυση της Κυπριακής Δημοκρατίας και η Ένωση του νησιού με την Ελλάδα</a:t>
            </a:r>
          </a:p>
          <a:p>
            <a:pPr algn="just">
              <a:buFont typeface="Wingdings" panose="05000000000000000000" pitchFamily="2" charset="2"/>
              <a:buChar char="q"/>
            </a:pPr>
            <a:endParaRPr lang="el-GR" sz="2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sz="2000" b="1" dirty="0">
                <a:latin typeface="Times New Roman" panose="02020603050405020304" pitchFamily="18" charset="0"/>
                <a:cs typeface="Times New Roman" panose="02020603050405020304" pitchFamily="18" charset="0"/>
              </a:rPr>
              <a:t>Αξιολόγηση:</a:t>
            </a:r>
            <a:r>
              <a:rPr lang="el-GR" sz="2000" dirty="0">
                <a:latin typeface="Times New Roman" panose="02020603050405020304" pitchFamily="18" charset="0"/>
                <a:cs typeface="Times New Roman" panose="02020603050405020304" pitchFamily="18" charset="0"/>
              </a:rPr>
              <a:t> Εκτιμάται ότι αυτή η πολιτική ήταν προβληματική γιατί έπληξε την κυπριακή ανεξαρτησία υπάγοντας τη Λευκωσία σε αποφάσεις της ελληνικής κυβέρνησης και αύξησε την ανασφάλεια του Μακαρίου έναντι των Αθηνών με αποτέλεσμα τη δημιουργία παρεξηγήσεων και κρίσεων</a:t>
            </a:r>
            <a:r>
              <a:rPr lang="en-US" sz="2000" dirty="0">
                <a:latin typeface="Times New Roman" panose="02020603050405020304" pitchFamily="18" charset="0"/>
                <a:cs typeface="Times New Roman" panose="02020603050405020304" pitchFamily="18" charset="0"/>
              </a:rPr>
              <a:t>.</a:t>
            </a:r>
            <a:endParaRPr lang="en-US" altLang="el-GR" sz="20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701899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 xmlns:a16="http://schemas.microsoft.com/office/drawing/2014/main" id="{BA94C6B3-CAFF-4469-86E7-D707DE199B5A}"/>
              </a:ext>
            </a:extLst>
          </p:cNvPr>
          <p:cNvSpPr>
            <a:spLocks noGrp="1" noChangeArrowheads="1"/>
          </p:cNvSpPr>
          <p:nvPr>
            <p:ph type="title"/>
          </p:nvPr>
        </p:nvSpPr>
        <p:spPr/>
        <p:txBody>
          <a:bodyPr>
            <a:normAutofit/>
          </a:bodyPr>
          <a:lstStyle/>
          <a:p>
            <a:pPr algn="ctr"/>
            <a:r>
              <a:rPr lang="el-GR" altLang="el-GR" sz="2800" dirty="0">
                <a:latin typeface="Times New Roman" panose="02020603050405020304" pitchFamily="18" charset="0"/>
                <a:cs typeface="Times New Roman" panose="02020603050405020304" pitchFamily="18" charset="0"/>
              </a:rPr>
              <a:t>Το «φιάσκο» του Έβρου (Σεπτέμβριος 1967)</a:t>
            </a:r>
            <a:br>
              <a:rPr lang="el-GR" altLang="el-GR" sz="2800" dirty="0">
                <a:latin typeface="Times New Roman" panose="02020603050405020304" pitchFamily="18" charset="0"/>
                <a:cs typeface="Times New Roman" panose="02020603050405020304" pitchFamily="18" charset="0"/>
              </a:rPr>
            </a:br>
            <a:r>
              <a:rPr lang="el-GR" altLang="el-GR" sz="2800" dirty="0">
                <a:latin typeface="Times New Roman" panose="02020603050405020304" pitchFamily="18" charset="0"/>
                <a:cs typeface="Times New Roman" panose="02020603050405020304" pitchFamily="18" charset="0"/>
              </a:rPr>
              <a:t/>
            </a:r>
            <a:br>
              <a:rPr lang="el-GR" altLang="el-GR" sz="2800" dirty="0">
                <a:latin typeface="Times New Roman" panose="02020603050405020304" pitchFamily="18" charset="0"/>
                <a:cs typeface="Times New Roman" panose="02020603050405020304" pitchFamily="18" charset="0"/>
              </a:rPr>
            </a:br>
            <a:endParaRPr lang="el-GR" altLang="el-GR" sz="2800" dirty="0">
              <a:latin typeface="Times New Roman" panose="02020603050405020304" pitchFamily="18" charset="0"/>
              <a:cs typeface="Times New Roman" panose="02020603050405020304" pitchFamily="18" charset="0"/>
            </a:endParaRPr>
          </a:p>
        </p:txBody>
      </p:sp>
      <p:sp>
        <p:nvSpPr>
          <p:cNvPr id="5123" name="Rectangle 3">
            <a:extLst>
              <a:ext uri="{FF2B5EF4-FFF2-40B4-BE49-F238E27FC236}">
                <a16:creationId xmlns="" xmlns:a16="http://schemas.microsoft.com/office/drawing/2014/main" id="{D76E26AE-67B1-4E85-A1F8-2997B170D098}"/>
              </a:ext>
            </a:extLst>
          </p:cNvPr>
          <p:cNvSpPr>
            <a:spLocks noGrp="1" noChangeArrowheads="1"/>
          </p:cNvSpPr>
          <p:nvPr>
            <p:ph type="body" idx="1"/>
          </p:nvPr>
        </p:nvSpPr>
        <p:spPr>
          <a:xfrm>
            <a:off x="2057400" y="1143000"/>
            <a:ext cx="8001000" cy="5166320"/>
          </a:xfrm>
        </p:spPr>
        <p:txBody>
          <a:bodyPr>
            <a:noAutofit/>
          </a:bodyPr>
          <a:lstStyle/>
          <a:p>
            <a:pPr algn="just">
              <a:buFont typeface="Wingdings" panose="05000000000000000000" pitchFamily="2" charset="2"/>
              <a:buChar char="q"/>
              <a:defRPr/>
            </a:pPr>
            <a:r>
              <a:rPr lang="el-GR" sz="2000" dirty="0">
                <a:latin typeface="Times New Roman" panose="02020603050405020304" pitchFamily="18" charset="0"/>
                <a:cs typeface="Times New Roman" panose="02020603050405020304" pitchFamily="18" charset="0"/>
              </a:rPr>
              <a:t>Στις 9 και 10 Σεπτεμβρίου 1967 πραγματοποιήθηκε στην ελληνοτουρκική μεθόριο στον Έβρο (τη μία μέρα σε τουρκικό έδαφος, στην </a:t>
            </a:r>
            <a:r>
              <a:rPr lang="el-GR" sz="2000" dirty="0" err="1">
                <a:latin typeface="Times New Roman" panose="02020603050405020304" pitchFamily="18" charset="0"/>
                <a:cs typeface="Times New Roman" panose="02020603050405020304" pitchFamily="18" charset="0"/>
              </a:rPr>
              <a:t>Κεσάν</a:t>
            </a:r>
            <a:r>
              <a:rPr lang="el-GR" sz="2000" dirty="0">
                <a:latin typeface="Times New Roman" panose="02020603050405020304" pitchFamily="18" charset="0"/>
                <a:cs typeface="Times New Roman" panose="02020603050405020304" pitchFamily="18" charset="0"/>
              </a:rPr>
              <a:t>, και την άλλη σε ελληνικό έδαφος, στην Αλεξανδρούπολη) συνάντηση κορυφής για το Κυπριακό.</a:t>
            </a:r>
          </a:p>
          <a:p>
            <a:pPr algn="just">
              <a:buFont typeface="Wingdings" panose="05000000000000000000" pitchFamily="2" charset="2"/>
              <a:buChar char="q"/>
              <a:defRPr/>
            </a:pPr>
            <a:endParaRPr lang="el-GR"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defRPr/>
            </a:pPr>
            <a:r>
              <a:rPr lang="el-GR" sz="2000" dirty="0">
                <a:latin typeface="Times New Roman" panose="02020603050405020304" pitchFamily="18" charset="0"/>
                <a:cs typeface="Times New Roman" panose="02020603050405020304" pitchFamily="18" charset="0"/>
              </a:rPr>
              <a:t>Κατά τη διάρκεια της συνάντησης, ο Τούρκος πρωθυπουργός Σουλεϊμάν Ντεμιρέλ απέρριψε δίχως περιστροφές την ελληνική πρόταση για ένωση έναντι παραχώρησης </a:t>
            </a:r>
            <a:r>
              <a:rPr lang="el-GR" sz="2000" dirty="0" smtClean="0">
                <a:latin typeface="Times New Roman" panose="02020603050405020304" pitchFamily="18" charset="0"/>
                <a:cs typeface="Times New Roman" panose="02020603050405020304" pitchFamily="18" charset="0"/>
              </a:rPr>
              <a:t>στην Τουρκία μιας </a:t>
            </a:r>
            <a:r>
              <a:rPr lang="el-GR" sz="2000" dirty="0">
                <a:latin typeface="Times New Roman" panose="02020603050405020304" pitchFamily="18" charset="0"/>
                <a:cs typeface="Times New Roman" panose="02020603050405020304" pitchFamily="18" charset="0"/>
              </a:rPr>
              <a:t>βάσης κατά κυριαρχία. Το πλήγμα για τη δικτατορία ήταν ισχυρό, καθώς στη συνάντηση συμμετείχε εκτός από τον πρωθυπουργό Κωνσταντίνο Κόλλια και ο ισχυρός άνδρας της χούντας συνταγματάρχης Γεώργιος Παπαδόπουλος.</a:t>
            </a:r>
          </a:p>
          <a:p>
            <a:pPr algn="just">
              <a:buFont typeface="Wingdings" panose="05000000000000000000" pitchFamily="2" charset="2"/>
              <a:buChar char="q"/>
              <a:defRPr/>
            </a:pPr>
            <a:endParaRPr lang="el-GR"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defRPr/>
            </a:pPr>
            <a:r>
              <a:rPr lang="el-GR" sz="2000" dirty="0">
                <a:latin typeface="Times New Roman" panose="02020603050405020304" pitchFamily="18" charset="0"/>
                <a:cs typeface="Times New Roman" panose="02020603050405020304" pitchFamily="18" charset="0"/>
              </a:rPr>
              <a:t>Με τη συνάντηση του Έβρου αποδείχτηκε περίτρανα η αδυναμία της χούντας να διαχειριστεί το κυπριακό. Αναμφίβολα, η απροετοίμαστη ελληνική αποστολή ισχυροποίησε την τουρκική θέση. </a:t>
            </a:r>
          </a:p>
        </p:txBody>
      </p:sp>
    </p:spTree>
    <p:extLst>
      <p:ext uri="{BB962C8B-B14F-4D97-AF65-F5344CB8AC3E}">
        <p14:creationId xmlns="" xmlns:p14="http://schemas.microsoft.com/office/powerpoint/2010/main" val="2677332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 xmlns:a16="http://schemas.microsoft.com/office/drawing/2014/main" id="{BA94C6B3-CAFF-4469-86E7-D707DE199B5A}"/>
              </a:ext>
            </a:extLst>
          </p:cNvPr>
          <p:cNvSpPr>
            <a:spLocks noGrp="1" noChangeArrowheads="1"/>
          </p:cNvSpPr>
          <p:nvPr>
            <p:ph type="title"/>
          </p:nvPr>
        </p:nvSpPr>
        <p:spPr/>
        <p:txBody>
          <a:bodyPr>
            <a:normAutofit/>
          </a:bodyPr>
          <a:lstStyle/>
          <a:p>
            <a:pPr algn="ctr"/>
            <a:r>
              <a:rPr lang="el-GR" altLang="el-GR" sz="2800" dirty="0">
                <a:latin typeface="Times New Roman" panose="02020603050405020304" pitchFamily="18" charset="0"/>
                <a:cs typeface="Times New Roman" panose="02020603050405020304" pitchFamily="18" charset="0"/>
              </a:rPr>
              <a:t>Η κρίση του Νοεμβρίου 1967</a:t>
            </a:r>
            <a:br>
              <a:rPr lang="el-GR" altLang="el-GR" sz="2800" dirty="0">
                <a:latin typeface="Times New Roman" panose="02020603050405020304" pitchFamily="18" charset="0"/>
                <a:cs typeface="Times New Roman" panose="02020603050405020304" pitchFamily="18" charset="0"/>
              </a:rPr>
            </a:br>
            <a:endParaRPr lang="el-GR" altLang="el-GR" sz="2800" dirty="0">
              <a:latin typeface="Times New Roman" panose="02020603050405020304" pitchFamily="18" charset="0"/>
              <a:cs typeface="Times New Roman" panose="02020603050405020304" pitchFamily="18" charset="0"/>
            </a:endParaRPr>
          </a:p>
        </p:txBody>
      </p:sp>
      <p:sp>
        <p:nvSpPr>
          <p:cNvPr id="5123" name="Rectangle 3">
            <a:extLst>
              <a:ext uri="{FF2B5EF4-FFF2-40B4-BE49-F238E27FC236}">
                <a16:creationId xmlns="" xmlns:a16="http://schemas.microsoft.com/office/drawing/2014/main" id="{D76E26AE-67B1-4E85-A1F8-2997B170D098}"/>
              </a:ext>
            </a:extLst>
          </p:cNvPr>
          <p:cNvSpPr>
            <a:spLocks noGrp="1" noChangeArrowheads="1"/>
          </p:cNvSpPr>
          <p:nvPr>
            <p:ph type="body" idx="1"/>
          </p:nvPr>
        </p:nvSpPr>
        <p:spPr>
          <a:xfrm>
            <a:off x="2057400" y="1143000"/>
            <a:ext cx="8001000" cy="5166320"/>
          </a:xfrm>
        </p:spPr>
        <p:txBody>
          <a:bodyPr>
            <a:noAutofit/>
          </a:bodyPr>
          <a:lstStyle/>
          <a:p>
            <a:pPr algn="just">
              <a:buFont typeface="Wingdings" panose="05000000000000000000" pitchFamily="2" charset="2"/>
              <a:buChar char="q"/>
            </a:pPr>
            <a:r>
              <a:rPr lang="el-GR" sz="2000" dirty="0">
                <a:latin typeface="Times New Roman" panose="02020603050405020304" pitchFamily="18" charset="0"/>
                <a:cs typeface="Times New Roman" panose="02020603050405020304" pitchFamily="18" charset="0"/>
              </a:rPr>
              <a:t>Στις 15-16 Νοεμβρίου 1967, </a:t>
            </a:r>
            <a:r>
              <a:rPr lang="el-GR" sz="2000" dirty="0" smtClean="0">
                <a:latin typeface="Times New Roman" panose="02020603050405020304" pitchFamily="18" charset="0"/>
                <a:cs typeface="Times New Roman" panose="02020603050405020304" pitchFamily="18" charset="0"/>
              </a:rPr>
              <a:t>η κυπριακή </a:t>
            </a:r>
            <a:r>
              <a:rPr lang="el-GR" sz="2000" b="1" dirty="0">
                <a:latin typeface="Times New Roman" panose="02020603050405020304" pitchFamily="18" charset="0"/>
                <a:cs typeface="Times New Roman" panose="02020603050405020304" pitchFamily="18" charset="0"/>
              </a:rPr>
              <a:t>Εθνική Φρουρά</a:t>
            </a:r>
            <a:r>
              <a:rPr lang="el-GR" sz="2000" dirty="0">
                <a:latin typeface="Times New Roman" panose="02020603050405020304" pitchFamily="18" charset="0"/>
                <a:cs typeface="Times New Roman" panose="02020603050405020304" pitchFamily="18" charset="0"/>
              </a:rPr>
              <a:t> υπό τον Γεώργιο Γρίβα πραγματοποιεί στρατιωτική επιχείρηση στον τουρκοκυπριακό θύλακο Κοφίνου-Αγίων Θεοδώρων. Η επιχείρηση πραγματοποιήθηκε με την έγκριση του Γενικού Επιτελείου στην Αθήνα και χωρίς να προβληθούν ενστάσεις από την κυβέρνηση της Κυπριακής Δημοκρατίας. Η επιχείρηση δεν ήταν αναίτια, αφού ο διοικητής του τουρκοκυπριακού θυλάκου επεδίωκε τη διεύρυνση των ορίων της περιοχής που κατείχε και παρεμπόδιζε περιπολίες της κυπριακής αστυνομίας. Αυτό που δημιούργησε τη μείζονα κρίση ήταν η κλίμακα και η ένταση της επιχείρησης κατά την οποία σκοτώθηκαν τουλάχιστον 24 Τουρκοκύπριοι.</a:t>
            </a:r>
          </a:p>
          <a:p>
            <a:pPr algn="just">
              <a:buFont typeface="Wingdings" panose="05000000000000000000" pitchFamily="2" charset="2"/>
              <a:buChar char="q"/>
            </a:pPr>
            <a:endParaRPr lang="el-GR" sz="2000" dirty="0">
              <a:latin typeface="Times New Roman" panose="02020603050405020304" pitchFamily="18" charset="0"/>
              <a:cs typeface="Times New Roman" panose="02020603050405020304" pitchFamily="18" charset="0"/>
            </a:endParaRPr>
          </a:p>
          <a:p>
            <a:pPr marL="0" indent="0" algn="just">
              <a:buNone/>
            </a:pPr>
            <a:r>
              <a:rPr lang="el-GR" sz="2000" b="1" dirty="0">
                <a:latin typeface="Times New Roman" panose="02020603050405020304" pitchFamily="18" charset="0"/>
                <a:cs typeface="Times New Roman" panose="02020603050405020304" pitchFamily="18" charset="0"/>
              </a:rPr>
              <a:t>* Εθνική Φρουρά:</a:t>
            </a:r>
            <a:r>
              <a:rPr lang="el-GR" sz="2000" dirty="0">
                <a:latin typeface="Times New Roman" panose="02020603050405020304" pitchFamily="18" charset="0"/>
                <a:cs typeface="Times New Roman" panose="02020603050405020304" pitchFamily="18" charset="0"/>
              </a:rPr>
              <a:t> </a:t>
            </a:r>
            <a:r>
              <a:rPr lang="el-GR" sz="2000" dirty="0" smtClean="0">
                <a:latin typeface="Times New Roman" panose="02020603050405020304" pitchFamily="18" charset="0"/>
                <a:cs typeface="Times New Roman" panose="02020603050405020304" pitchFamily="18" charset="0"/>
              </a:rPr>
              <a:t>Τον </a:t>
            </a:r>
            <a:r>
              <a:rPr lang="el-GR" sz="2000" dirty="0">
                <a:latin typeface="Times New Roman" panose="02020603050405020304" pitchFamily="18" charset="0"/>
                <a:cs typeface="Times New Roman" panose="02020603050405020304" pitchFamily="18" charset="0"/>
              </a:rPr>
              <a:t>Ιούνιο του 1964 καθιερώθηκε η υποχρεωτική στράτευση </a:t>
            </a:r>
            <a:r>
              <a:rPr lang="el-GR" sz="2000" dirty="0" smtClean="0">
                <a:latin typeface="Times New Roman" panose="02020603050405020304" pitchFamily="18" charset="0"/>
                <a:cs typeface="Times New Roman" panose="02020603050405020304" pitchFamily="18" charset="0"/>
              </a:rPr>
              <a:t>στην Κύπρο. </a:t>
            </a:r>
            <a:r>
              <a:rPr lang="el-GR" sz="2000" dirty="0">
                <a:latin typeface="Times New Roman" panose="02020603050405020304" pitchFamily="18" charset="0"/>
                <a:cs typeface="Times New Roman" panose="02020603050405020304" pitchFamily="18" charset="0"/>
              </a:rPr>
              <a:t>Πρώτος Αρχηγός της Εθνικής Φρουράς ήταν ο Γρίβας.</a:t>
            </a:r>
          </a:p>
          <a:p>
            <a:pPr algn="just">
              <a:buFont typeface="Wingdings" panose="05000000000000000000" pitchFamily="2" charset="2"/>
              <a:buChar char="q"/>
            </a:pPr>
            <a:endParaRPr lang="el-GR" sz="20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171253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 xmlns:a16="http://schemas.microsoft.com/office/drawing/2014/main" id="{BA94C6B3-CAFF-4469-86E7-D707DE199B5A}"/>
              </a:ext>
            </a:extLst>
          </p:cNvPr>
          <p:cNvSpPr>
            <a:spLocks noGrp="1" noChangeArrowheads="1"/>
          </p:cNvSpPr>
          <p:nvPr>
            <p:ph type="title"/>
          </p:nvPr>
        </p:nvSpPr>
        <p:spPr/>
        <p:txBody>
          <a:bodyPr>
            <a:normAutofit/>
          </a:bodyPr>
          <a:lstStyle/>
          <a:p>
            <a:pPr algn="ctr"/>
            <a:r>
              <a:rPr lang="el-GR" altLang="el-GR" sz="2800" dirty="0">
                <a:latin typeface="Times New Roman" panose="02020603050405020304" pitchFamily="18" charset="0"/>
                <a:cs typeface="Times New Roman" panose="02020603050405020304" pitchFamily="18" charset="0"/>
              </a:rPr>
              <a:t>Η τουρκική αντίδραση</a:t>
            </a:r>
            <a:br>
              <a:rPr lang="el-GR" altLang="el-GR" sz="2800" dirty="0">
                <a:latin typeface="Times New Roman" panose="02020603050405020304" pitchFamily="18" charset="0"/>
                <a:cs typeface="Times New Roman" panose="02020603050405020304" pitchFamily="18" charset="0"/>
              </a:rPr>
            </a:br>
            <a:endParaRPr lang="el-GR" altLang="el-GR" sz="2800" dirty="0">
              <a:latin typeface="Times New Roman" panose="02020603050405020304" pitchFamily="18" charset="0"/>
              <a:cs typeface="Times New Roman" panose="02020603050405020304" pitchFamily="18" charset="0"/>
            </a:endParaRPr>
          </a:p>
        </p:txBody>
      </p:sp>
      <p:sp>
        <p:nvSpPr>
          <p:cNvPr id="5123" name="Rectangle 3">
            <a:extLst>
              <a:ext uri="{FF2B5EF4-FFF2-40B4-BE49-F238E27FC236}">
                <a16:creationId xmlns="" xmlns:a16="http://schemas.microsoft.com/office/drawing/2014/main" id="{D76E26AE-67B1-4E85-A1F8-2997B170D098}"/>
              </a:ext>
            </a:extLst>
          </p:cNvPr>
          <p:cNvSpPr>
            <a:spLocks noGrp="1" noChangeArrowheads="1"/>
          </p:cNvSpPr>
          <p:nvPr>
            <p:ph type="body" idx="1"/>
          </p:nvPr>
        </p:nvSpPr>
        <p:spPr>
          <a:xfrm>
            <a:off x="2057400" y="1143000"/>
            <a:ext cx="8001000" cy="5166320"/>
          </a:xfrm>
        </p:spPr>
        <p:txBody>
          <a:bodyPr>
            <a:noAutofit/>
          </a:bodyPr>
          <a:lstStyle/>
          <a:p>
            <a:pPr algn="just">
              <a:buFont typeface="Wingdings" panose="05000000000000000000" pitchFamily="2" charset="2"/>
              <a:buChar char="q"/>
              <a:defRPr/>
            </a:pPr>
            <a:r>
              <a:rPr lang="el-GR" sz="2000" dirty="0">
                <a:latin typeface="Times New Roman" panose="02020603050405020304" pitchFamily="18" charset="0"/>
                <a:cs typeface="Times New Roman" panose="02020603050405020304" pitchFamily="18" charset="0"/>
              </a:rPr>
              <a:t>Η Τουρκία αντέδρασε έντονα στέλνοντας τελεσίγραφο στην Ελλάδα, με το οποίο ζητούσε τα εξής:</a:t>
            </a:r>
          </a:p>
          <a:p>
            <a:pPr lvl="1" algn="just">
              <a:buFont typeface="Wingdings" panose="05000000000000000000" pitchFamily="2" charset="2"/>
              <a:buChar char="q"/>
              <a:defRPr/>
            </a:pPr>
            <a:r>
              <a:rPr lang="el-GR" sz="2000" dirty="0">
                <a:latin typeface="Times New Roman" panose="02020603050405020304" pitchFamily="18" charset="0"/>
                <a:cs typeface="Times New Roman" panose="02020603050405020304" pitchFamily="18" charset="0"/>
              </a:rPr>
              <a:t>την απομάκρυνση του Γρίβα.</a:t>
            </a:r>
          </a:p>
          <a:p>
            <a:pPr lvl="1" algn="just">
              <a:buFont typeface="Wingdings" panose="05000000000000000000" pitchFamily="2" charset="2"/>
              <a:buChar char="q"/>
              <a:defRPr/>
            </a:pPr>
            <a:r>
              <a:rPr lang="el-GR" sz="2000" dirty="0">
                <a:latin typeface="Times New Roman" panose="02020603050405020304" pitchFamily="18" charset="0"/>
                <a:cs typeface="Times New Roman" panose="02020603050405020304" pitchFamily="18" charset="0"/>
              </a:rPr>
              <a:t>απόσυρση της Μεραρχίας.</a:t>
            </a:r>
          </a:p>
          <a:p>
            <a:pPr lvl="1" algn="just">
              <a:buFont typeface="Wingdings" panose="05000000000000000000" pitchFamily="2" charset="2"/>
              <a:buChar char="q"/>
              <a:defRPr/>
            </a:pPr>
            <a:r>
              <a:rPr lang="el-GR" sz="2000" dirty="0">
                <a:latin typeface="Times New Roman" panose="02020603050405020304" pitchFamily="18" charset="0"/>
                <a:cs typeface="Times New Roman" panose="02020603050405020304" pitchFamily="18" charset="0"/>
              </a:rPr>
              <a:t>διάλυση της Εθνικής Φρουράς. </a:t>
            </a:r>
          </a:p>
          <a:p>
            <a:pPr lvl="1" algn="just">
              <a:buFont typeface="Wingdings" panose="05000000000000000000" pitchFamily="2" charset="2"/>
              <a:buChar char="q"/>
              <a:defRPr/>
            </a:pPr>
            <a:r>
              <a:rPr lang="el-GR" sz="2000" dirty="0">
                <a:latin typeface="Times New Roman" panose="02020603050405020304" pitchFamily="18" charset="0"/>
                <a:cs typeface="Times New Roman" panose="02020603050405020304" pitchFamily="18" charset="0"/>
              </a:rPr>
              <a:t>την αναγνώριση στους </a:t>
            </a:r>
            <a:r>
              <a:rPr lang="el-GR" sz="2000" dirty="0" smtClean="0">
                <a:latin typeface="Times New Roman" panose="02020603050405020304" pitchFamily="18" charset="0"/>
                <a:cs typeface="Times New Roman" panose="02020603050405020304" pitchFamily="18" charset="0"/>
              </a:rPr>
              <a:t>Τουρκοκυπρίους </a:t>
            </a:r>
            <a:r>
              <a:rPr lang="el-GR" sz="2000" dirty="0">
                <a:latin typeface="Times New Roman" panose="02020603050405020304" pitchFamily="18" charset="0"/>
                <a:cs typeface="Times New Roman" panose="02020603050405020304" pitchFamily="18" charset="0"/>
              </a:rPr>
              <a:t>του δικαιώματος να ιδρύσουν δικές τους τοπικές διοικήσεις και αστυνομικές δυνάμεις στους θύλακες </a:t>
            </a:r>
          </a:p>
          <a:p>
            <a:pPr lvl="1" algn="just">
              <a:buFont typeface="Wingdings" panose="05000000000000000000" pitchFamily="2" charset="2"/>
              <a:buChar char="q"/>
              <a:defRPr/>
            </a:pPr>
            <a:r>
              <a:rPr lang="el-GR" sz="2000" dirty="0">
                <a:latin typeface="Times New Roman" panose="02020603050405020304" pitchFamily="18" charset="0"/>
                <a:cs typeface="Times New Roman" panose="02020603050405020304" pitchFamily="18" charset="0"/>
              </a:rPr>
              <a:t>καταβολή αποζημιώσεων στις οικογένειες των θυμάτων. </a:t>
            </a:r>
          </a:p>
          <a:p>
            <a:pPr algn="just">
              <a:buFont typeface="Wingdings" panose="05000000000000000000" pitchFamily="2" charset="2"/>
              <a:buChar char="q"/>
              <a:defRPr/>
            </a:pPr>
            <a:r>
              <a:rPr lang="el-GR" sz="2000" dirty="0">
                <a:latin typeface="Times New Roman" panose="02020603050405020304" pitchFamily="18" charset="0"/>
                <a:cs typeface="Times New Roman" panose="02020603050405020304" pitchFamily="18" charset="0"/>
              </a:rPr>
              <a:t>Την ίδια στιγμή, η Τουρκία αποφασίζει την ένοπλη επέμβαση. Και αυτή τη φορά, η παρέμβαση των ΗΠΑ αποτρέπει μια τέτοια εξέλιξη.</a:t>
            </a:r>
          </a:p>
          <a:p>
            <a:pPr algn="just">
              <a:buFont typeface="Wingdings" panose="05000000000000000000" pitchFamily="2" charset="2"/>
              <a:buChar char="q"/>
              <a:defRPr/>
            </a:pPr>
            <a:r>
              <a:rPr lang="el-GR" sz="2000" dirty="0">
                <a:latin typeface="Times New Roman" panose="02020603050405020304" pitchFamily="18" charset="0"/>
                <a:cs typeface="Times New Roman" panose="02020603050405020304" pitchFamily="18" charset="0"/>
              </a:rPr>
              <a:t>Ο διεθνής παράγων πιέζει την Ελλάδα να υποχωρήσει. Τελικά, η Αθήνα (νέος υπουργός των Εξωτερικών από τις 20 Νοεμβρίου ο Παναγιώτης Πιπινέλης) αποδέχεται την αποχώρηση της Μεραρχίας και του Γρίβα από την Κύπρο. Η Εθνική Φρουρά όμως δεν θα διαλυθεί.</a:t>
            </a:r>
          </a:p>
          <a:p>
            <a:pPr algn="just">
              <a:buFont typeface="Wingdings" panose="05000000000000000000" pitchFamily="2" charset="2"/>
              <a:buChar char="q"/>
            </a:pPr>
            <a:endParaRPr lang="en-US" altLang="el-GR" sz="20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552161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 xmlns:a16="http://schemas.microsoft.com/office/drawing/2014/main" id="{BA94C6B3-CAFF-4469-86E7-D707DE199B5A}"/>
              </a:ext>
            </a:extLst>
          </p:cNvPr>
          <p:cNvSpPr>
            <a:spLocks noGrp="1" noChangeArrowheads="1"/>
          </p:cNvSpPr>
          <p:nvPr>
            <p:ph type="title"/>
          </p:nvPr>
        </p:nvSpPr>
        <p:spPr/>
        <p:txBody>
          <a:bodyPr>
            <a:normAutofit/>
          </a:bodyPr>
          <a:lstStyle/>
          <a:p>
            <a:pPr algn="ctr"/>
            <a:r>
              <a:rPr lang="el-GR" altLang="el-GR" sz="2800" dirty="0">
                <a:latin typeface="Times New Roman" panose="02020603050405020304" pitchFamily="18" charset="0"/>
                <a:cs typeface="Times New Roman" panose="02020603050405020304" pitchFamily="18" charset="0"/>
              </a:rPr>
              <a:t>Οι διακοινοτικές συνομιλίες</a:t>
            </a:r>
            <a:br>
              <a:rPr lang="el-GR" altLang="el-GR" sz="2800" dirty="0">
                <a:latin typeface="Times New Roman" panose="02020603050405020304" pitchFamily="18" charset="0"/>
                <a:cs typeface="Times New Roman" panose="02020603050405020304" pitchFamily="18" charset="0"/>
              </a:rPr>
            </a:br>
            <a:endParaRPr lang="el-GR" altLang="el-GR" sz="2800" dirty="0">
              <a:latin typeface="Times New Roman" panose="02020603050405020304" pitchFamily="18" charset="0"/>
              <a:cs typeface="Times New Roman" panose="02020603050405020304" pitchFamily="18" charset="0"/>
            </a:endParaRPr>
          </a:p>
        </p:txBody>
      </p:sp>
      <p:sp>
        <p:nvSpPr>
          <p:cNvPr id="5123" name="Rectangle 3">
            <a:extLst>
              <a:ext uri="{FF2B5EF4-FFF2-40B4-BE49-F238E27FC236}">
                <a16:creationId xmlns="" xmlns:a16="http://schemas.microsoft.com/office/drawing/2014/main" id="{D76E26AE-67B1-4E85-A1F8-2997B170D098}"/>
              </a:ext>
            </a:extLst>
          </p:cNvPr>
          <p:cNvSpPr>
            <a:spLocks noGrp="1" noChangeArrowheads="1"/>
          </p:cNvSpPr>
          <p:nvPr>
            <p:ph type="body" idx="1"/>
          </p:nvPr>
        </p:nvSpPr>
        <p:spPr>
          <a:xfrm>
            <a:off x="2057400" y="1143000"/>
            <a:ext cx="8001000" cy="5166320"/>
          </a:xfrm>
        </p:spPr>
        <p:txBody>
          <a:bodyPr>
            <a:noAutofit/>
          </a:bodyPr>
          <a:lstStyle/>
          <a:p>
            <a:pPr algn="just">
              <a:lnSpc>
                <a:spcPct val="90000"/>
              </a:lnSpc>
              <a:buFont typeface="Wingdings" panose="05000000000000000000" pitchFamily="2" charset="2"/>
              <a:buChar char="q"/>
            </a:pPr>
            <a:r>
              <a:rPr lang="el-GR" sz="2000" dirty="0">
                <a:latin typeface="Times New Roman" panose="02020603050405020304" pitchFamily="18" charset="0"/>
                <a:cs typeface="Times New Roman" panose="02020603050405020304" pitchFamily="18" charset="0"/>
              </a:rPr>
              <a:t>12 Ιανουαρίου 1968: Δήλωση Μακαρίου περί </a:t>
            </a:r>
            <a:r>
              <a:rPr lang="el-GR" sz="2000" b="1" dirty="0">
                <a:latin typeface="Times New Roman" panose="02020603050405020304" pitchFamily="18" charset="0"/>
                <a:cs typeface="Times New Roman" panose="02020603050405020304" pitchFamily="18" charset="0"/>
              </a:rPr>
              <a:t>ευκταίου και εφικτού</a:t>
            </a:r>
            <a:r>
              <a:rPr lang="el-GR" sz="2000" dirty="0">
                <a:latin typeface="Times New Roman" panose="02020603050405020304" pitchFamily="18" charset="0"/>
                <a:cs typeface="Times New Roman" panose="02020603050405020304" pitchFamily="18" charset="0"/>
              </a:rPr>
              <a:t>.</a:t>
            </a:r>
          </a:p>
          <a:p>
            <a:pPr algn="just">
              <a:lnSpc>
                <a:spcPct val="90000"/>
              </a:lnSpc>
              <a:buFont typeface="Wingdings" panose="05000000000000000000" pitchFamily="2" charset="2"/>
              <a:buChar char="q"/>
            </a:pPr>
            <a:r>
              <a:rPr lang="el-GR" sz="2000" dirty="0">
                <a:latin typeface="Times New Roman" panose="02020603050405020304" pitchFamily="18" charset="0"/>
                <a:cs typeface="Times New Roman" panose="02020603050405020304" pitchFamily="18" charset="0"/>
              </a:rPr>
              <a:t>24 Ιουλίου 1968 : Έναρξη διακοινοτικών συνομιλιών με επικεφαλής των δύο αντιπροσωπειών τους Γλαύκο Κληρίδη και Ραούφ Ντενκτάς με στόχο τη συζήτηση της συνταγματικής πτυχής του Κυπριακού. Οι συνομιλίες διεξήχθησαν σε δύο φάσεις. Κατά την πρώτη φάση (1968-1971), θέμα των συζητήσεων ήταν η συνταγματική πτυχή του Κυπριακού</a:t>
            </a:r>
          </a:p>
          <a:p>
            <a:pPr lvl="1" algn="just">
              <a:lnSpc>
                <a:spcPct val="90000"/>
              </a:lnSpc>
              <a:buFont typeface="Wingdings" panose="05000000000000000000" pitchFamily="2" charset="2"/>
              <a:buChar char="q"/>
            </a:pPr>
            <a:r>
              <a:rPr lang="el-GR" sz="2000" dirty="0">
                <a:latin typeface="Times New Roman" panose="02020603050405020304" pitchFamily="18" charset="0"/>
                <a:cs typeface="Times New Roman" panose="02020603050405020304" pitchFamily="18" charset="0"/>
              </a:rPr>
              <a:t>Πρώτος γύρος: η τουρκοκυπριακή πλευρά αποδέχεται αρκετές από τις ελληνικές απόψεις σχετικά με την τροποποίηση του Συντάγματος. Ο Ντενκτάς επέμενε ότι τα όργανα της τοπικής αυτοδιοίκησης έπρεπε να εκλέγονται από τον λαό και όχι να διορίζονται και ότι τα ελληνικά και τα τουρκικά χωριά έπρεπε να ομαδοποιηθούν (ανεξαρτήτως του γεγονότος αν συνιστούσαν ή όχι συνεκτικές γεωγραφικές περιοχές) με σκοπό τη δημιουργία περιοχών περιφερειακής τοπικής διοίκησης.</a:t>
            </a:r>
          </a:p>
          <a:p>
            <a:pPr lvl="1" algn="just">
              <a:lnSpc>
                <a:spcPct val="90000"/>
              </a:lnSpc>
              <a:buFont typeface="Wingdings" panose="05000000000000000000" pitchFamily="2" charset="2"/>
              <a:buChar char="q"/>
            </a:pPr>
            <a:r>
              <a:rPr lang="el-GR" sz="2000" dirty="0">
                <a:latin typeface="Times New Roman" panose="02020603050405020304" pitchFamily="18" charset="0"/>
                <a:cs typeface="Times New Roman" panose="02020603050405020304" pitchFamily="18" charset="0"/>
              </a:rPr>
              <a:t>Δεύτερος γύρος: οι Τουρκοκύπριοι ζητούν περισσότερες εξουσίες για την τοπική αυτοδιοίκηση.</a:t>
            </a:r>
          </a:p>
          <a:p>
            <a:pPr lvl="1" algn="just">
              <a:lnSpc>
                <a:spcPct val="90000"/>
              </a:lnSpc>
              <a:buFont typeface="Wingdings" panose="05000000000000000000" pitchFamily="2" charset="2"/>
              <a:buChar char="q"/>
            </a:pPr>
            <a:r>
              <a:rPr lang="el-GR" sz="2000" dirty="0">
                <a:latin typeface="Times New Roman" panose="02020603050405020304" pitchFamily="18" charset="0"/>
                <a:cs typeface="Times New Roman" panose="02020603050405020304" pitchFamily="18" charset="0"/>
              </a:rPr>
              <a:t>Τρίτος γύρος: διαφωνία δύο πλευρών για την τοπική αυτοδιοίκηση.</a:t>
            </a:r>
          </a:p>
          <a:p>
            <a:pPr lvl="1" algn="just">
              <a:lnSpc>
                <a:spcPct val="90000"/>
              </a:lnSpc>
              <a:buFont typeface="Wingdings" panose="05000000000000000000" pitchFamily="2" charset="2"/>
              <a:buChar char="q"/>
            </a:pPr>
            <a:r>
              <a:rPr lang="el-GR" sz="2000" dirty="0">
                <a:latin typeface="Times New Roman" panose="02020603050405020304" pitchFamily="18" charset="0"/>
                <a:cs typeface="Times New Roman" panose="02020603050405020304" pitchFamily="18" charset="0"/>
              </a:rPr>
              <a:t>Τέταρτος γύρος: συνέχιση διαφωνίας και ένταση Αθηνών-Λευκωσίας.</a:t>
            </a:r>
          </a:p>
        </p:txBody>
      </p:sp>
    </p:spTree>
    <p:extLst>
      <p:ext uri="{BB962C8B-B14F-4D97-AF65-F5344CB8AC3E}">
        <p14:creationId xmlns="" xmlns:p14="http://schemas.microsoft.com/office/powerpoint/2010/main" val="27999193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 xmlns:a16="http://schemas.microsoft.com/office/drawing/2014/main" id="{BA94C6B3-CAFF-4469-86E7-D707DE199B5A}"/>
              </a:ext>
            </a:extLst>
          </p:cNvPr>
          <p:cNvSpPr>
            <a:spLocks noGrp="1" noChangeArrowheads="1"/>
          </p:cNvSpPr>
          <p:nvPr>
            <p:ph type="title"/>
          </p:nvPr>
        </p:nvSpPr>
        <p:spPr/>
        <p:txBody>
          <a:bodyPr>
            <a:normAutofit/>
          </a:bodyPr>
          <a:lstStyle/>
          <a:p>
            <a:pPr algn="ctr"/>
            <a:r>
              <a:rPr lang="el-GR" altLang="el-GR" sz="2800" dirty="0">
                <a:latin typeface="Times New Roman" panose="02020603050405020304" pitchFamily="18" charset="0"/>
                <a:cs typeface="Times New Roman" panose="02020603050405020304" pitchFamily="18" charset="0"/>
              </a:rPr>
              <a:t>Η επιδείνωση των σχέσεων Αθηνών-Λευκωσίας, 1970-1971</a:t>
            </a:r>
            <a:br>
              <a:rPr lang="el-GR" altLang="el-GR" sz="2800" dirty="0">
                <a:latin typeface="Times New Roman" panose="02020603050405020304" pitchFamily="18" charset="0"/>
                <a:cs typeface="Times New Roman" panose="02020603050405020304" pitchFamily="18" charset="0"/>
              </a:rPr>
            </a:br>
            <a:endParaRPr lang="el-GR" altLang="el-GR" sz="2800" dirty="0">
              <a:latin typeface="Times New Roman" panose="02020603050405020304" pitchFamily="18" charset="0"/>
              <a:cs typeface="Times New Roman" panose="02020603050405020304" pitchFamily="18" charset="0"/>
            </a:endParaRPr>
          </a:p>
        </p:txBody>
      </p:sp>
      <p:sp>
        <p:nvSpPr>
          <p:cNvPr id="5123" name="Rectangle 3">
            <a:extLst>
              <a:ext uri="{FF2B5EF4-FFF2-40B4-BE49-F238E27FC236}">
                <a16:creationId xmlns="" xmlns:a16="http://schemas.microsoft.com/office/drawing/2014/main" id="{D76E26AE-67B1-4E85-A1F8-2997B170D098}"/>
              </a:ext>
            </a:extLst>
          </p:cNvPr>
          <p:cNvSpPr>
            <a:spLocks noGrp="1" noChangeArrowheads="1"/>
          </p:cNvSpPr>
          <p:nvPr>
            <p:ph type="body" idx="1"/>
          </p:nvPr>
        </p:nvSpPr>
        <p:spPr>
          <a:xfrm>
            <a:off x="2057400" y="1690688"/>
            <a:ext cx="8001000" cy="4618632"/>
          </a:xfrm>
        </p:spPr>
        <p:txBody>
          <a:bodyPr>
            <a:noAutofit/>
          </a:bodyPr>
          <a:lstStyle/>
          <a:p>
            <a:pPr algn="just">
              <a:buFont typeface="Wingdings" panose="05000000000000000000" pitchFamily="2" charset="2"/>
              <a:buChar char="q"/>
              <a:defRPr/>
            </a:pPr>
            <a:r>
              <a:rPr lang="el-GR" sz="2000" dirty="0">
                <a:latin typeface="Times New Roman" panose="02020603050405020304" pitchFamily="18" charset="0"/>
                <a:cs typeface="Times New Roman" panose="02020603050405020304" pitchFamily="18" charset="0"/>
              </a:rPr>
              <a:t>8 Μαρτίου 1970: Απόπειρα δολοφονίας Αρχιεπισκόπου Μακαρίου. Μια βδομάδα μετά δολοφονείται ο πρώην υπουργός Εσωτερικών Πολύκαρπος Γιωρκάτζης.</a:t>
            </a:r>
            <a:endParaRPr lang="en-GB"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defRPr/>
            </a:pPr>
            <a:endParaRPr lang="el-GR"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defRPr/>
            </a:pPr>
            <a:r>
              <a:rPr lang="el-GR" sz="2000" dirty="0">
                <a:latin typeface="Times New Roman" panose="02020603050405020304" pitchFamily="18" charset="0"/>
                <a:cs typeface="Times New Roman" panose="02020603050405020304" pitchFamily="18" charset="0"/>
              </a:rPr>
              <a:t>Ιούνιος 1971: Απειλητική επιστολή Παπαδόπουλου προς Μακάριο, με την οποία τον καλούσε να αναθεωρήσει τις αποφάσεις του: «αν επιμείνετε να διασπάσετε το κοινό μας μέτωπο είμαι υποχρεωμένος να σας πω  ότι θα αναλάβετε βαρύτατη ευθύνη έναντι του Κυπριακού Ελληνισμού, έναντι του έθνους γενικότερα και έναντι της Ιστορίας». Τον απειλούσε μάλιστα ότι θα λάμβανε σκληρά μέτρα για το καλώς νοούμενο συμφέρον του Κυπριακού Ελληνισμού.</a:t>
            </a:r>
          </a:p>
          <a:p>
            <a:pPr algn="just">
              <a:buFont typeface="Wingdings" panose="05000000000000000000" pitchFamily="2" charset="2"/>
              <a:buChar char="q"/>
              <a:defRPr/>
            </a:pPr>
            <a:endParaRPr lang="el-GR"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defRPr/>
            </a:pPr>
            <a:r>
              <a:rPr lang="el-GR" sz="2000" dirty="0">
                <a:latin typeface="Times New Roman" panose="02020603050405020304" pitchFamily="18" charset="0"/>
                <a:cs typeface="Times New Roman" panose="02020603050405020304" pitchFamily="18" charset="0"/>
              </a:rPr>
              <a:t>Ο Χρήστος Ξανθόπουλος-Παλαμάς συνέστησε στον Μακάριο να αποδεχτεί ορισμένες τουρκικές αξιώσεις (π.χ. αυξημένη τουρκοκυπριακή αυτοδιοίκηση υπό Τουρκοκύπριο υπουργό), αλλά ο Μακάριος θεωρούσε ότι κάτι τέτοιο θα διακύβευε την ενότητα του κράτους. </a:t>
            </a:r>
          </a:p>
        </p:txBody>
      </p:sp>
    </p:spTree>
    <p:extLst>
      <p:ext uri="{BB962C8B-B14F-4D97-AF65-F5344CB8AC3E}">
        <p14:creationId xmlns="" xmlns:p14="http://schemas.microsoft.com/office/powerpoint/2010/main" val="86879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 xmlns:a16="http://schemas.microsoft.com/office/drawing/2014/main" id="{BA94C6B3-CAFF-4469-86E7-D707DE199B5A}"/>
              </a:ext>
            </a:extLst>
          </p:cNvPr>
          <p:cNvSpPr>
            <a:spLocks noGrp="1" noChangeArrowheads="1"/>
          </p:cNvSpPr>
          <p:nvPr>
            <p:ph type="title"/>
          </p:nvPr>
        </p:nvSpPr>
        <p:spPr/>
        <p:txBody>
          <a:bodyPr>
            <a:normAutofit/>
          </a:bodyPr>
          <a:lstStyle/>
          <a:p>
            <a:pPr algn="ctr"/>
            <a:r>
              <a:rPr lang="el-GR" altLang="el-GR" sz="2800" dirty="0">
                <a:latin typeface="Times New Roman" panose="02020603050405020304" pitchFamily="18" charset="0"/>
                <a:cs typeface="Times New Roman" panose="02020603050405020304" pitchFamily="18" charset="0"/>
              </a:rPr>
              <a:t>Η επιδείνωση των σχέσεων Αθηνών-Λευκωσίας</a:t>
            </a:r>
            <a:br>
              <a:rPr lang="el-GR" altLang="el-GR" sz="2800" dirty="0">
                <a:latin typeface="Times New Roman" panose="02020603050405020304" pitchFamily="18" charset="0"/>
                <a:cs typeface="Times New Roman" panose="02020603050405020304" pitchFamily="18" charset="0"/>
              </a:rPr>
            </a:br>
            <a:r>
              <a:rPr lang="el-GR" altLang="el-GR" sz="2800" dirty="0">
                <a:latin typeface="Times New Roman" panose="02020603050405020304" pitchFamily="18" charset="0"/>
                <a:cs typeface="Times New Roman" panose="02020603050405020304" pitchFamily="18" charset="0"/>
              </a:rPr>
              <a:t>(1971-1972)</a:t>
            </a:r>
          </a:p>
        </p:txBody>
      </p:sp>
      <p:sp>
        <p:nvSpPr>
          <p:cNvPr id="5123" name="Rectangle 3">
            <a:extLst>
              <a:ext uri="{FF2B5EF4-FFF2-40B4-BE49-F238E27FC236}">
                <a16:creationId xmlns="" xmlns:a16="http://schemas.microsoft.com/office/drawing/2014/main" id="{D76E26AE-67B1-4E85-A1F8-2997B170D098}"/>
              </a:ext>
            </a:extLst>
          </p:cNvPr>
          <p:cNvSpPr>
            <a:spLocks noGrp="1" noChangeArrowheads="1"/>
          </p:cNvSpPr>
          <p:nvPr>
            <p:ph type="body" idx="1"/>
          </p:nvPr>
        </p:nvSpPr>
        <p:spPr>
          <a:xfrm>
            <a:off x="2057400" y="1690688"/>
            <a:ext cx="8001000" cy="4618632"/>
          </a:xfrm>
        </p:spPr>
        <p:txBody>
          <a:bodyPr>
            <a:noAutofit/>
          </a:bodyPr>
          <a:lstStyle/>
          <a:p>
            <a:pPr algn="just">
              <a:buFont typeface="Wingdings" panose="05000000000000000000" pitchFamily="2" charset="2"/>
              <a:buChar char="q"/>
              <a:defRPr/>
            </a:pPr>
            <a:r>
              <a:rPr lang="el-GR" sz="2000" dirty="0">
                <a:latin typeface="Times New Roman" panose="02020603050405020304" pitchFamily="18" charset="0"/>
                <a:cs typeface="Times New Roman" panose="02020603050405020304" pitchFamily="18" charset="0"/>
              </a:rPr>
              <a:t>Τον Ιούνιο του 1971 ο Μακάριος πραγματοποίησε επίσημη επίσκεψη στη Σοβιετική Ένωση, προκαλώντας τη δυσαρέσκεια των Αθηνών</a:t>
            </a:r>
          </a:p>
          <a:p>
            <a:pPr algn="just">
              <a:buFont typeface="Wingdings" panose="05000000000000000000" pitchFamily="2" charset="2"/>
              <a:buChar char="q"/>
              <a:defRPr/>
            </a:pPr>
            <a:endParaRPr lang="el-GR"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defRPr/>
            </a:pPr>
            <a:r>
              <a:rPr lang="el-GR" sz="2000" dirty="0">
                <a:latin typeface="Times New Roman" panose="02020603050405020304" pitchFamily="18" charset="0"/>
                <a:cs typeface="Times New Roman" panose="02020603050405020304" pitchFamily="18" charset="0"/>
              </a:rPr>
              <a:t>Τον Αύγουστο του 1971 ο Γρίβας έφτασε στην Κύπρο και λίγο αργότερα προέβη στην οργάνωση της ΕΟΚΑ Β΄, παραστρατιωτικής οργάνωσης με σκοπό την ένωση της Ελλάδας με την Κύπρο.</a:t>
            </a:r>
          </a:p>
          <a:p>
            <a:pPr algn="just">
              <a:buFont typeface="Wingdings" panose="05000000000000000000" pitchFamily="2" charset="2"/>
              <a:buChar char="q"/>
              <a:defRPr/>
            </a:pPr>
            <a:endParaRPr lang="el-GR"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defRPr/>
            </a:pPr>
            <a:r>
              <a:rPr lang="el-GR" sz="2000" dirty="0">
                <a:latin typeface="Times New Roman" panose="02020603050405020304" pitchFamily="18" charset="0"/>
                <a:cs typeface="Times New Roman" panose="02020603050405020304" pitchFamily="18" charset="0"/>
              </a:rPr>
              <a:t>Ο Μακάριος, ως απάντηση στην ΕΟΚΑ Β΄, δημιουργεί ειδικό σώμα εντός της Αστυνομίας, την «Εφεδρική Τακτική Μονάδα» (Εφεδρικό), για τον εξοπλισμό του οποίου, τον Φεβρουάριο του 1972, έγινε ειδική παραγγελία όπλων στη Τσεχοσλοβακία. Η προμήθεια όπλων από την Τσεχοσλοβακία εξοργίζει τη χούντα που ζητά να παραδοθεί ο οπλισμός για φύλαξη στην Κυπριακή Εθνοφρουρά. Ο Μακάριος αρνείται να το κάνει λόγω της έλλειψης εμπιστοσύνης που τρέφει προς την Εθνική Φρουρά. Η Αθήνα με τελεσίγραφο τον καλεί να παραιτηθεί.</a:t>
            </a:r>
          </a:p>
          <a:p>
            <a:pPr algn="just">
              <a:buFont typeface="Wingdings" panose="05000000000000000000" pitchFamily="2" charset="2"/>
              <a:buChar char="q"/>
              <a:defRPr/>
            </a:pPr>
            <a:endParaRPr lang="el-GR" sz="20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707206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 xmlns:a16="http://schemas.microsoft.com/office/drawing/2014/main" id="{BA94C6B3-CAFF-4469-86E7-D707DE199B5A}"/>
              </a:ext>
            </a:extLst>
          </p:cNvPr>
          <p:cNvSpPr>
            <a:spLocks noGrp="1" noChangeArrowheads="1"/>
          </p:cNvSpPr>
          <p:nvPr>
            <p:ph type="title"/>
          </p:nvPr>
        </p:nvSpPr>
        <p:spPr/>
        <p:txBody>
          <a:bodyPr>
            <a:normAutofit/>
          </a:bodyPr>
          <a:lstStyle/>
          <a:p>
            <a:pPr algn="ctr"/>
            <a:r>
              <a:rPr lang="el-GR" altLang="el-GR" sz="2800" dirty="0">
                <a:latin typeface="Times New Roman" panose="02020603050405020304" pitchFamily="18" charset="0"/>
                <a:cs typeface="Times New Roman" panose="02020603050405020304" pitchFamily="18" charset="0"/>
              </a:rPr>
              <a:t>Η πορεία προς την καταστροφή (1973-1974)</a:t>
            </a:r>
          </a:p>
        </p:txBody>
      </p:sp>
      <p:sp>
        <p:nvSpPr>
          <p:cNvPr id="5123" name="Rectangle 3">
            <a:extLst>
              <a:ext uri="{FF2B5EF4-FFF2-40B4-BE49-F238E27FC236}">
                <a16:creationId xmlns="" xmlns:a16="http://schemas.microsoft.com/office/drawing/2014/main" id="{D76E26AE-67B1-4E85-A1F8-2997B170D098}"/>
              </a:ext>
            </a:extLst>
          </p:cNvPr>
          <p:cNvSpPr>
            <a:spLocks noGrp="1" noChangeArrowheads="1"/>
          </p:cNvSpPr>
          <p:nvPr>
            <p:ph type="body" idx="1"/>
          </p:nvPr>
        </p:nvSpPr>
        <p:spPr>
          <a:xfrm>
            <a:off x="2057400" y="1406768"/>
            <a:ext cx="8001000" cy="4902551"/>
          </a:xfrm>
        </p:spPr>
        <p:txBody>
          <a:bodyPr>
            <a:noAutofit/>
          </a:bodyPr>
          <a:lstStyle/>
          <a:p>
            <a:pPr algn="just">
              <a:buFont typeface="Wingdings" panose="05000000000000000000" pitchFamily="2" charset="2"/>
              <a:buChar char="q"/>
              <a:defRPr/>
            </a:pPr>
            <a:r>
              <a:rPr lang="el-GR" sz="2000" dirty="0">
                <a:latin typeface="Times New Roman" panose="02020603050405020304" pitchFamily="18" charset="0"/>
                <a:cs typeface="Times New Roman" panose="02020603050405020304" pitchFamily="18" charset="0"/>
              </a:rPr>
              <a:t>Στις 8 Ιουνίου 1972 ξεκίνησε η δεύτερη φάση διακοινοτικών συνομιλιών με τη συμμετοχή Έλληνα και Τούρκου συνταγματολόγων και ειδικού αντιπροσώπου του ΟΗΕ. Παρά την πρόοδο η οποία σημειώθηκε, οι συζητήσεις διεκόπησαν από την τουρκική εισβολή του 1974.</a:t>
            </a:r>
          </a:p>
          <a:p>
            <a:pPr algn="just">
              <a:buFont typeface="Wingdings" panose="05000000000000000000" pitchFamily="2" charset="2"/>
              <a:buChar char="q"/>
              <a:defRPr/>
            </a:pPr>
            <a:endParaRPr lang="el-GR"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defRPr/>
            </a:pPr>
            <a:r>
              <a:rPr lang="el-GR" sz="2000" dirty="0">
                <a:latin typeface="Times New Roman" panose="02020603050405020304" pitchFamily="18" charset="0"/>
                <a:cs typeface="Times New Roman" panose="02020603050405020304" pitchFamily="18" charset="0"/>
              </a:rPr>
              <a:t>Τον Φεβρουάριο του 1973 ο Μακάριος εξελέγη πρόεδρος της Κυπριακής Δημοκρατίας χωρίς ανθυποψήφιο.</a:t>
            </a:r>
          </a:p>
          <a:p>
            <a:pPr algn="just">
              <a:buFont typeface="Wingdings" panose="05000000000000000000" pitchFamily="2" charset="2"/>
              <a:buChar char="q"/>
              <a:defRPr/>
            </a:pPr>
            <a:endParaRPr lang="el-GR" sz="2000" dirty="0">
              <a:latin typeface="Times New Roman" panose="02020603050405020304" pitchFamily="18" charset="0"/>
              <a:cs typeface="Times New Roman" panose="02020603050405020304" pitchFamily="18" charset="0"/>
            </a:endParaRPr>
          </a:p>
          <a:p>
            <a:pPr algn="just"/>
            <a:r>
              <a:rPr lang="el-GR" sz="2000" dirty="0">
                <a:latin typeface="Times New Roman" panose="02020603050405020304" pitchFamily="18" charset="0"/>
                <a:cs typeface="Times New Roman" panose="02020603050405020304" pitchFamily="18" charset="0"/>
              </a:rPr>
              <a:t>Τον Νοέμβριο του 1973, ο Δημήτρης Ιωαννίδης ανατρέπει τον Παπαδόπουλο και καταλαμβάνει την εξουσία.</a:t>
            </a:r>
          </a:p>
          <a:p>
            <a:pPr algn="just"/>
            <a:endParaRPr lang="el-GR" sz="2000" dirty="0">
              <a:latin typeface="Times New Roman" panose="02020603050405020304" pitchFamily="18" charset="0"/>
              <a:cs typeface="Times New Roman" panose="02020603050405020304" pitchFamily="18" charset="0"/>
            </a:endParaRPr>
          </a:p>
          <a:p>
            <a:pPr algn="just"/>
            <a:r>
              <a:rPr lang="el-GR" sz="2000" dirty="0">
                <a:latin typeface="Times New Roman" panose="02020603050405020304" pitchFamily="18" charset="0"/>
                <a:cs typeface="Times New Roman" panose="02020603050405020304" pitchFamily="18" charset="0"/>
              </a:rPr>
              <a:t>Την περίοδο αυτή εκδηλώνεται διαφωνία Ιωαννίδη-Μακαρίου για την επιλογή των εφέδρων αξιωματικών για την Εθνική Φρουρά. Η Χούντα επέλεγε μόνο αντί-</a:t>
            </a:r>
            <a:r>
              <a:rPr lang="el-GR" sz="2000" dirty="0" err="1">
                <a:latin typeface="Times New Roman" panose="02020603050405020304" pitchFamily="18" charset="0"/>
                <a:cs typeface="Times New Roman" panose="02020603050405020304" pitchFamily="18" charset="0"/>
              </a:rPr>
              <a:t>μακαριακούς</a:t>
            </a:r>
            <a:r>
              <a:rPr lang="el-GR" sz="2000" dirty="0">
                <a:latin typeface="Times New Roman" panose="02020603050405020304" pitchFamily="18" charset="0"/>
                <a:cs typeface="Times New Roman" panose="02020603050405020304" pitchFamily="18" charset="0"/>
              </a:rPr>
              <a:t>. Ο Μακάριος ζητάει τη μείωση της θητείας από 24 σε 14 μήνες για να μειωθούν οι Έλληνες αξιωματικοί. </a:t>
            </a:r>
            <a:endParaRPr lang="en-GB"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defRPr/>
            </a:pPr>
            <a:endParaRPr lang="en-GB" sz="20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240480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 xmlns:a16="http://schemas.microsoft.com/office/drawing/2014/main" id="{BA94C6B3-CAFF-4469-86E7-D707DE199B5A}"/>
              </a:ext>
            </a:extLst>
          </p:cNvPr>
          <p:cNvSpPr>
            <a:spLocks noGrp="1" noChangeArrowheads="1"/>
          </p:cNvSpPr>
          <p:nvPr>
            <p:ph type="title"/>
          </p:nvPr>
        </p:nvSpPr>
        <p:spPr>
          <a:xfrm>
            <a:off x="838200" y="365125"/>
            <a:ext cx="10515600" cy="777875"/>
          </a:xfrm>
        </p:spPr>
        <p:txBody>
          <a:bodyPr>
            <a:normAutofit/>
          </a:bodyPr>
          <a:lstStyle/>
          <a:p>
            <a:pPr algn="ctr"/>
            <a:r>
              <a:rPr lang="el-GR" altLang="el-GR" sz="2800" dirty="0">
                <a:latin typeface="Times New Roman" panose="02020603050405020304" pitchFamily="18" charset="0"/>
                <a:cs typeface="Times New Roman" panose="02020603050405020304" pitchFamily="18" charset="0"/>
              </a:rPr>
              <a:t>Η τουρκική εισβολή στην Κύπρο</a:t>
            </a:r>
          </a:p>
        </p:txBody>
      </p:sp>
      <p:sp>
        <p:nvSpPr>
          <p:cNvPr id="5123" name="Rectangle 3">
            <a:extLst>
              <a:ext uri="{FF2B5EF4-FFF2-40B4-BE49-F238E27FC236}">
                <a16:creationId xmlns="" xmlns:a16="http://schemas.microsoft.com/office/drawing/2014/main" id="{D76E26AE-67B1-4E85-A1F8-2997B170D098}"/>
              </a:ext>
            </a:extLst>
          </p:cNvPr>
          <p:cNvSpPr>
            <a:spLocks noGrp="1" noChangeArrowheads="1"/>
          </p:cNvSpPr>
          <p:nvPr>
            <p:ph type="body" idx="1"/>
          </p:nvPr>
        </p:nvSpPr>
        <p:spPr>
          <a:xfrm>
            <a:off x="2057400" y="1143000"/>
            <a:ext cx="8001000" cy="5166320"/>
          </a:xfrm>
        </p:spPr>
        <p:txBody>
          <a:bodyPr>
            <a:noAutofit/>
          </a:bodyPr>
          <a:lstStyle/>
          <a:p>
            <a:pPr algn="just"/>
            <a:r>
              <a:rPr lang="el-GR" sz="2200" dirty="0">
                <a:latin typeface="Times New Roman" panose="02020603050405020304" pitchFamily="18" charset="0"/>
                <a:cs typeface="Times New Roman" panose="02020603050405020304" pitchFamily="18" charset="0"/>
              </a:rPr>
              <a:t>Ο Γρίβας πεθαίνει τον Ιανουάριο του </a:t>
            </a:r>
            <a:r>
              <a:rPr lang="el-GR" sz="2200" dirty="0" smtClean="0">
                <a:latin typeface="Times New Roman" panose="02020603050405020304" pitchFamily="18" charset="0"/>
                <a:cs typeface="Times New Roman" panose="02020603050405020304" pitchFamily="18" charset="0"/>
              </a:rPr>
              <a:t>1974 και η ΕΟΚΑ Β΄ τίθεται εκτός νόμου τον Απρίλιο του 1974.</a:t>
            </a:r>
            <a:endParaRPr lang="el-GR" sz="2200" dirty="0">
              <a:latin typeface="Times New Roman" panose="02020603050405020304" pitchFamily="18" charset="0"/>
              <a:cs typeface="Times New Roman" panose="02020603050405020304" pitchFamily="18" charset="0"/>
            </a:endParaRPr>
          </a:p>
          <a:p>
            <a:pPr algn="just"/>
            <a:endParaRPr lang="el-GR" sz="2200" dirty="0">
              <a:latin typeface="Times New Roman" panose="02020603050405020304" pitchFamily="18" charset="0"/>
              <a:cs typeface="Times New Roman" panose="02020603050405020304" pitchFamily="18" charset="0"/>
            </a:endParaRPr>
          </a:p>
          <a:p>
            <a:pPr algn="just"/>
            <a:r>
              <a:rPr lang="el-GR" sz="2200" dirty="0">
                <a:latin typeface="Times New Roman" panose="02020603050405020304" pitchFamily="18" charset="0"/>
                <a:cs typeface="Times New Roman" panose="02020603050405020304" pitchFamily="18" charset="0"/>
              </a:rPr>
              <a:t>Στις 3 Ιουλίου 1974, ο Μακάριος απευθύνει επιστολή προς τον «πρόεδρο της Δημοκρατίας» Φαίδωνα </a:t>
            </a:r>
            <a:r>
              <a:rPr lang="el-GR" sz="2200" dirty="0" err="1">
                <a:latin typeface="Times New Roman" panose="02020603050405020304" pitchFamily="18" charset="0"/>
                <a:cs typeface="Times New Roman" panose="02020603050405020304" pitchFamily="18" charset="0"/>
              </a:rPr>
              <a:t>Γκιζίκη</a:t>
            </a:r>
            <a:r>
              <a:rPr lang="el-GR" sz="2200" dirty="0">
                <a:latin typeface="Times New Roman" panose="02020603050405020304" pitchFamily="18" charset="0"/>
                <a:cs typeface="Times New Roman" panose="02020603050405020304" pitchFamily="18" charset="0"/>
              </a:rPr>
              <a:t>, με την οποία ζητούσε την ανάκληση των εξ Ελλάδος αξιωματικών που στελέχωναν την Εθνική Φρουρά, γιατί η παραμονή τους στο νησί θα ήταν, κατά την άποψή του, επιζήμια και θα όξυνε τις σχέσεις των δυο κυβερνήσεων σε μεγάλο βαθμό. Η διαρροή της επιστολής του Μακάριου στον Τύπο σηματοδοτούν την απαρχή της πορείας προς το πραξικόπημα.</a:t>
            </a:r>
          </a:p>
          <a:p>
            <a:pPr algn="just"/>
            <a:endParaRPr lang="en-GB" sz="2200" dirty="0">
              <a:latin typeface="Times New Roman" panose="02020603050405020304" pitchFamily="18" charset="0"/>
              <a:cs typeface="Times New Roman" panose="02020603050405020304" pitchFamily="18" charset="0"/>
            </a:endParaRPr>
          </a:p>
          <a:p>
            <a:pPr algn="just"/>
            <a:r>
              <a:rPr lang="el-GR" sz="2200" dirty="0">
                <a:latin typeface="Times New Roman" panose="02020603050405020304" pitchFamily="18" charset="0"/>
                <a:cs typeface="Times New Roman" panose="02020603050405020304" pitchFamily="18" charset="0"/>
              </a:rPr>
              <a:t>15 Ιουλίου 1974 γίνεται το πραξικόπημα και πέντε μέρες μετά η τουρκική εισβολή στην Κύπρο.</a:t>
            </a:r>
            <a:endParaRPr lang="en-GB" sz="2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defRPr/>
            </a:pPr>
            <a:endParaRPr lang="en-GB" sz="20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024026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 xmlns:a16="http://schemas.microsoft.com/office/drawing/2014/main" id="{27471946-A836-431E-AE7F-93CFD3B753B4}"/>
              </a:ext>
            </a:extLst>
          </p:cNvPr>
          <p:cNvSpPr>
            <a:spLocks noGrp="1" noChangeArrowheads="1"/>
          </p:cNvSpPr>
          <p:nvPr>
            <p:ph type="title"/>
          </p:nvPr>
        </p:nvSpPr>
        <p:spPr/>
        <p:txBody>
          <a:bodyPr>
            <a:normAutofit/>
          </a:bodyPr>
          <a:lstStyle/>
          <a:p>
            <a:pPr eaLnBrk="1" hangingPunct="1">
              <a:defRPr/>
            </a:pPr>
            <a:r>
              <a:rPr lang="el-GR" sz="5400" dirty="0"/>
              <a:t>Οι σχέσεις με τις ΗΠΑ</a:t>
            </a:r>
            <a:endParaRPr lang="en-GB" sz="5400" dirty="0"/>
          </a:p>
        </p:txBody>
      </p:sp>
      <p:sp>
        <p:nvSpPr>
          <p:cNvPr id="9219" name="Rectangle 3">
            <a:extLst>
              <a:ext uri="{FF2B5EF4-FFF2-40B4-BE49-F238E27FC236}">
                <a16:creationId xmlns="" xmlns:a16="http://schemas.microsoft.com/office/drawing/2014/main" id="{05D2BB89-1249-4181-929D-EF12BB2ECA93}"/>
              </a:ext>
            </a:extLst>
          </p:cNvPr>
          <p:cNvSpPr>
            <a:spLocks noGrp="1" noChangeArrowheads="1"/>
          </p:cNvSpPr>
          <p:nvPr>
            <p:ph type="body" idx="1"/>
          </p:nvPr>
        </p:nvSpPr>
        <p:spPr/>
        <p:txBody>
          <a:bodyPr/>
          <a:lstStyle/>
          <a:p>
            <a:pPr eaLnBrk="1" hangingPunct="1">
              <a:lnSpc>
                <a:spcPct val="90000"/>
              </a:lnSpc>
              <a:defRPr/>
            </a:pPr>
            <a:r>
              <a:rPr lang="el-GR" sz="2000" dirty="0"/>
              <a:t>Με την εγκαθίδρυση της δικτατορίας, πέρα από τις επιπτώσεις στο εσωτερικό πεδίο, το διεθνές κύρος της χώρας υποβαθμίστηκε δραματικά με αποτέλεσμα τα μέσα πίεσης που διέθετε να συρρικνωθούν στο έπακρο.</a:t>
            </a:r>
          </a:p>
          <a:p>
            <a:pPr eaLnBrk="1" hangingPunct="1">
              <a:lnSpc>
                <a:spcPct val="90000"/>
              </a:lnSpc>
              <a:defRPr/>
            </a:pPr>
            <a:r>
              <a:rPr lang="el-GR" sz="2000" dirty="0"/>
              <a:t>Η μακρά επιβίωση της δικτατορίας οφειλόταν σε μεγάλο βαθμό στην ανοχή ή και στήριξη που της παρείχαν οι ΗΠΑ. Αυτό, βέβαια, δεν σημαίνει ότι η αμερικανική κυβέρνηση συνέβαλε στην προετοιμασία ή ικανοποιήθηκε από την επικράτηση του πραξικοπήματος.</a:t>
            </a:r>
          </a:p>
          <a:p>
            <a:pPr eaLnBrk="1" hangingPunct="1">
              <a:lnSpc>
                <a:spcPct val="90000"/>
              </a:lnSpc>
              <a:defRPr/>
            </a:pPr>
            <a:r>
              <a:rPr lang="el-GR" sz="2000" dirty="0"/>
              <a:t>Πάντως, είναι γεγονός ότι η δικτατορία εξασφάλισε από τις ΗΠΑ επαρκές πεδίο αποδοχής ή εύνοιας σε αντίθεση με τον ευρωπαϊκό περίγυρο που η προσπάθεια των πραξικοπηματιών προσέκρουσε σε τείχος ισχυρών αντιδράσεων.</a:t>
            </a:r>
          </a:p>
          <a:p>
            <a:pPr eaLnBrk="1" hangingPunct="1">
              <a:lnSpc>
                <a:spcPct val="90000"/>
              </a:lnSpc>
              <a:defRPr/>
            </a:pPr>
            <a:r>
              <a:rPr lang="el-GR" sz="2000" dirty="0"/>
              <a:t>Σε επίπεδο στρατηγικής η αμερικανική κυβέρνηση ήταν καταρχήν αντίθετη στην κατάλυση του δημοκρατικού πολιτεύματος και προσέβλεπε στην ενίσχυση των προϋποθέσεων για την αποκατάστασή του. Όσον αφορά την τακτική, όμως, αποτιμούσε θετικά και άλλους παράγοντες που συνέβαλλαν στην εξυπηρέτηση ζωτικών στρατηγικών συμφερόντων της στην περιοχή.</a:t>
            </a:r>
          </a:p>
          <a:p>
            <a:pPr eaLnBrk="1" hangingPunct="1">
              <a:lnSpc>
                <a:spcPct val="90000"/>
              </a:lnSpc>
              <a:defRPr/>
            </a:pPr>
            <a:endParaRPr lang="en-GB"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 xmlns:a16="http://schemas.microsoft.com/office/drawing/2014/main" id="{FF93E9F2-39E9-4C37-8A94-684E0E9BCF8E}"/>
              </a:ext>
            </a:extLst>
          </p:cNvPr>
          <p:cNvSpPr>
            <a:spLocks noGrp="1" noChangeArrowheads="1"/>
          </p:cNvSpPr>
          <p:nvPr>
            <p:ph type="title"/>
          </p:nvPr>
        </p:nvSpPr>
        <p:spPr/>
        <p:txBody>
          <a:bodyPr>
            <a:normAutofit/>
          </a:bodyPr>
          <a:lstStyle/>
          <a:p>
            <a:pPr eaLnBrk="1" hangingPunct="1">
              <a:defRPr/>
            </a:pPr>
            <a:r>
              <a:rPr lang="el-GR" sz="4800" dirty="0"/>
              <a:t>Οι σχέσεις με τις ΗΠΑ</a:t>
            </a:r>
            <a:endParaRPr lang="en-GB" sz="4800" dirty="0"/>
          </a:p>
        </p:txBody>
      </p:sp>
      <p:sp>
        <p:nvSpPr>
          <p:cNvPr id="13315" name="Rectangle 3">
            <a:extLst>
              <a:ext uri="{FF2B5EF4-FFF2-40B4-BE49-F238E27FC236}">
                <a16:creationId xmlns="" xmlns:a16="http://schemas.microsoft.com/office/drawing/2014/main" id="{3B734B20-AE1B-4926-8CEC-E75C7FFD6486}"/>
              </a:ext>
            </a:extLst>
          </p:cNvPr>
          <p:cNvSpPr>
            <a:spLocks noGrp="1" noChangeArrowheads="1"/>
          </p:cNvSpPr>
          <p:nvPr>
            <p:ph type="body" idx="1"/>
          </p:nvPr>
        </p:nvSpPr>
        <p:spPr/>
        <p:txBody>
          <a:bodyPr>
            <a:noAutofit/>
          </a:bodyPr>
          <a:lstStyle/>
          <a:p>
            <a:pPr eaLnBrk="1" hangingPunct="1">
              <a:defRPr/>
            </a:pPr>
            <a:r>
              <a:rPr lang="el-GR" sz="2200" dirty="0"/>
              <a:t>Παράγοντες</a:t>
            </a:r>
            <a:r>
              <a:rPr lang="en-GB" sz="2200" dirty="0"/>
              <a:t> (</a:t>
            </a:r>
            <a:r>
              <a:rPr lang="el-GR" sz="2200" dirty="0"/>
              <a:t>πολλές φορές αντιφατικοί) που </a:t>
            </a:r>
            <a:r>
              <a:rPr lang="el-GR" sz="2200" dirty="0" err="1"/>
              <a:t>επέδρασαν</a:t>
            </a:r>
            <a:r>
              <a:rPr lang="el-GR" sz="2200" dirty="0"/>
              <a:t> στη στάση των ΗΠΑ</a:t>
            </a:r>
            <a:r>
              <a:rPr lang="en-GB" sz="2200" dirty="0"/>
              <a:t>: </a:t>
            </a:r>
            <a:r>
              <a:rPr lang="el-GR" sz="2200" dirty="0"/>
              <a:t>οι ανάγκες του ΝΑΤΟ, η άσκηση πιέσεων από την αμερικανική κοινή γνώμη και τα κοινοβουλευτικά σώματα, η στάθμιση των στρατηγικών δεδομένων και της ισορροπίας των δυνάμεων στην περιοχή σε εποχή σταθερής εφαρμογής της πολιτικής της «ανάσχεσης», η φοβία απέναντι στο ενδεχόμενο αύξησης της κομμουνιστικής επιρροής στην Ελλάδα.</a:t>
            </a:r>
          </a:p>
          <a:p>
            <a:pPr eaLnBrk="1" hangingPunct="1">
              <a:defRPr/>
            </a:pPr>
            <a:r>
              <a:rPr lang="el-GR" sz="2200" dirty="0"/>
              <a:t>Επίσης, εκφράζονταν διαφορετικές απόψεις για το ελληνικό θέμα εντός της αμερικανικής γραφειοκρατίας</a:t>
            </a:r>
            <a:r>
              <a:rPr lang="en-GB" sz="2200" dirty="0"/>
              <a:t>:</a:t>
            </a:r>
            <a:r>
              <a:rPr lang="el-GR" sz="2200" dirty="0"/>
              <a:t> </a:t>
            </a:r>
            <a:r>
              <a:rPr lang="en-GB" sz="2200" dirty="0"/>
              <a:t>State Department, CIA, </a:t>
            </a:r>
            <a:r>
              <a:rPr lang="el-GR" sz="2200" dirty="0"/>
              <a:t>Πεντάγωνο, Βουλή των Αντιπροσώπων, Γερουσία.</a:t>
            </a:r>
          </a:p>
          <a:p>
            <a:pPr eaLnBrk="1" hangingPunct="1">
              <a:defRPr/>
            </a:pPr>
            <a:r>
              <a:rPr lang="el-GR" sz="2200" dirty="0"/>
              <a:t>Λόγω της ρευστότητας της κατάστασης οι ενέργειες της αμερικανικής κυβέρνησης θα εξαρτηθούν από την εκάστοτε μεταβλητή συγκυρία. Αρχικά, η στάση της φάνηκε να είναι περισσότερο αυστηρή</a:t>
            </a:r>
            <a:r>
              <a:rPr lang="en-GB" sz="2200" dirty="0"/>
              <a:t>:</a:t>
            </a:r>
            <a:r>
              <a:rPr lang="el-GR" sz="2200" dirty="0"/>
              <a:t> εκδήλωση ενδιαφέροντος για επάνοδο στην κοινοβουλευτική τάξη, «εμπάργκο» στη χορήγηση </a:t>
            </a:r>
            <a:r>
              <a:rPr lang="el-GR" sz="2200" dirty="0" err="1"/>
              <a:t>βαρέος</a:t>
            </a:r>
            <a:r>
              <a:rPr lang="el-GR" sz="2200" dirty="0"/>
              <a:t> οπλισμού και απειλή διακοπής της βοήθειας.</a:t>
            </a:r>
            <a:endParaRPr lang="en-GB" sz="2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 xmlns:a16="http://schemas.microsoft.com/office/drawing/2014/main" id="{1B447DAC-A1C3-4D32-9102-18CF20B892D4}"/>
              </a:ext>
            </a:extLst>
          </p:cNvPr>
          <p:cNvSpPr>
            <a:spLocks noGrp="1" noChangeArrowheads="1"/>
          </p:cNvSpPr>
          <p:nvPr>
            <p:ph type="title"/>
          </p:nvPr>
        </p:nvSpPr>
        <p:spPr/>
        <p:txBody>
          <a:bodyPr>
            <a:normAutofit/>
          </a:bodyPr>
          <a:lstStyle/>
          <a:p>
            <a:pPr eaLnBrk="1" hangingPunct="1">
              <a:defRPr/>
            </a:pPr>
            <a:r>
              <a:rPr lang="el-GR" sz="4800" dirty="0"/>
              <a:t>Οι σχέσεις με τις ΗΠΑ</a:t>
            </a:r>
            <a:endParaRPr lang="en-GB" sz="4800" dirty="0"/>
          </a:p>
        </p:txBody>
      </p:sp>
      <p:sp>
        <p:nvSpPr>
          <p:cNvPr id="15363" name="Rectangle 3">
            <a:extLst>
              <a:ext uri="{FF2B5EF4-FFF2-40B4-BE49-F238E27FC236}">
                <a16:creationId xmlns="" xmlns:a16="http://schemas.microsoft.com/office/drawing/2014/main" id="{B64B229F-71D9-4CAA-8A56-381B578720A7}"/>
              </a:ext>
            </a:extLst>
          </p:cNvPr>
          <p:cNvSpPr>
            <a:spLocks noGrp="1" noChangeArrowheads="1"/>
          </p:cNvSpPr>
          <p:nvPr>
            <p:ph type="body" idx="1"/>
          </p:nvPr>
        </p:nvSpPr>
        <p:spPr/>
        <p:txBody>
          <a:bodyPr>
            <a:noAutofit/>
          </a:bodyPr>
          <a:lstStyle/>
          <a:p>
            <a:pPr eaLnBrk="1" hangingPunct="1">
              <a:lnSpc>
                <a:spcPct val="90000"/>
              </a:lnSpc>
              <a:defRPr/>
            </a:pPr>
            <a:r>
              <a:rPr lang="el-GR" sz="2300" dirty="0"/>
              <a:t>Με την πάροδο, όμως, του χρόνου θα αμβλυνθούν οι αντιδράσεις αυτές στο μέτρο που μετά την αποτυχία του βασιλικού </a:t>
            </a:r>
            <a:r>
              <a:rPr lang="el-GR" sz="2300" dirty="0" err="1" smtClean="0"/>
              <a:t>αντικινήματος</a:t>
            </a:r>
            <a:r>
              <a:rPr lang="el-GR" sz="2300" dirty="0" smtClean="0"/>
              <a:t> (Δεκέμβριος 1967), </a:t>
            </a:r>
            <a:r>
              <a:rPr lang="el-GR" sz="2300" dirty="0"/>
              <a:t>οι πραξικοπηματίες έδειξαν ότι εδραίωναν τη θέση τους. Ταυτόχρονα, σημαντικά γεγονότα στο χώρο της ευρύτερης Ανατολικής Ευρώπης και Μ. Ανατολής έστρεφαν τις ΗΠΑ προς τη στήριξη της δικτατορίας</a:t>
            </a:r>
            <a:r>
              <a:rPr lang="en-GB" sz="2300" dirty="0"/>
              <a:t>:</a:t>
            </a:r>
            <a:r>
              <a:rPr lang="el-GR" sz="2300" dirty="0"/>
              <a:t> </a:t>
            </a:r>
          </a:p>
          <a:p>
            <a:pPr eaLnBrk="1" hangingPunct="1">
              <a:lnSpc>
                <a:spcPct val="90000"/>
              </a:lnSpc>
              <a:defRPr/>
            </a:pPr>
            <a:r>
              <a:rPr lang="el-GR" sz="2300" dirty="0"/>
              <a:t>Πόλεμος των Έξι Ημερών (Ιούνιος 1967), εισβολή στην Τσεχοσλοβακία του Κόκκινου Στρατού (Αύγουστος 1968), επικράτηση </a:t>
            </a:r>
            <a:r>
              <a:rPr lang="el-GR" sz="2300" dirty="0" smtClean="0"/>
              <a:t>καθεστώτος </a:t>
            </a:r>
            <a:r>
              <a:rPr lang="el-GR" sz="2300" dirty="0"/>
              <a:t>Καντάφι και απομάκρυνση των συμμαχικών βάσεων από τη Λιβύη (Σεπτέμβριος 1969), αντιαμερικανικές εκδηλώσεις στην Ιταλία και την Τουρκία τον Δεκέμβριο 1969.</a:t>
            </a:r>
          </a:p>
          <a:p>
            <a:pPr eaLnBrk="1" hangingPunct="1">
              <a:lnSpc>
                <a:spcPct val="90000"/>
              </a:lnSpc>
              <a:defRPr/>
            </a:pPr>
            <a:r>
              <a:rPr lang="el-GR" sz="2300" dirty="0"/>
              <a:t>Σε αυτό το πλαίσιο, η σημασία του ελληνικού χώρου αναβαθμιζόταν ως ενός από τα λίγα αξιόπιστα ερείσματα που εναπέμειναν για την εξυπηρέτηση καίριων αναγκών της Ατλαντικής Συμμαχίας. Έτσι, στο πλαίσιο της ενίσχυσης των προωθημένων χωρών του ΝΑΤΟ μετά τα γεγονότα της Πράγας, αποφασιζόταν η αναστολή του «εμπάργκο» προτού αναγγελθεί η οριστική κατάργησή του ένα χρόνο αργότερα.</a:t>
            </a:r>
            <a:endParaRPr lang="en-GB" sz="23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 xmlns:a16="http://schemas.microsoft.com/office/drawing/2014/main" id="{00284ED1-D506-4389-9C5A-29CF1B2FEBC1}"/>
              </a:ext>
            </a:extLst>
          </p:cNvPr>
          <p:cNvSpPr>
            <a:spLocks noGrp="1" noChangeArrowheads="1"/>
          </p:cNvSpPr>
          <p:nvPr>
            <p:ph type="title"/>
          </p:nvPr>
        </p:nvSpPr>
        <p:spPr/>
        <p:txBody>
          <a:bodyPr>
            <a:normAutofit/>
          </a:bodyPr>
          <a:lstStyle/>
          <a:p>
            <a:pPr eaLnBrk="1" hangingPunct="1">
              <a:defRPr/>
            </a:pPr>
            <a:r>
              <a:rPr lang="el-GR" dirty="0"/>
              <a:t>Οι σχέσεις με την κυβέρνηση Νίξον</a:t>
            </a:r>
            <a:endParaRPr lang="en-GB" dirty="0"/>
          </a:p>
        </p:txBody>
      </p:sp>
      <p:sp>
        <p:nvSpPr>
          <p:cNvPr id="17411" name="Rectangle 3">
            <a:extLst>
              <a:ext uri="{FF2B5EF4-FFF2-40B4-BE49-F238E27FC236}">
                <a16:creationId xmlns="" xmlns:a16="http://schemas.microsoft.com/office/drawing/2014/main" id="{02CBD7CD-0A79-4694-A50A-277B1BC4FB99}"/>
              </a:ext>
            </a:extLst>
          </p:cNvPr>
          <p:cNvSpPr>
            <a:spLocks noGrp="1" noChangeArrowheads="1"/>
          </p:cNvSpPr>
          <p:nvPr>
            <p:ph type="body" idx="1"/>
          </p:nvPr>
        </p:nvSpPr>
        <p:spPr/>
        <p:txBody>
          <a:bodyPr>
            <a:normAutofit/>
          </a:bodyPr>
          <a:lstStyle/>
          <a:p>
            <a:pPr eaLnBrk="1" hangingPunct="1">
              <a:lnSpc>
                <a:spcPct val="90000"/>
              </a:lnSpc>
              <a:defRPr/>
            </a:pPr>
            <a:r>
              <a:rPr lang="el-GR" sz="2000" dirty="0"/>
              <a:t>Λόγω όλων αυτών των συνθηκών και των εκτιμήσεων, η αμερικανική πίεση, «βελούδινη» όπως χαρακτηρίστηκε, θα εντοπιζόταν στη διατύπωση συστάσεων για την επαναφορά της δημοκρατίας με ουσιαστικά αποτελέσματα σχεδόν μηδενικά.</a:t>
            </a:r>
          </a:p>
          <a:p>
            <a:pPr eaLnBrk="1" hangingPunct="1">
              <a:lnSpc>
                <a:spcPct val="90000"/>
              </a:lnSpc>
              <a:defRPr/>
            </a:pPr>
            <a:r>
              <a:rPr lang="el-GR" sz="2000" dirty="0"/>
              <a:t>Η ανάρρηση του Ρίτσαρντ Νίξον στο προεδρικό αξίωμα των ΗΠΑ το 1969 θα βελτιώσει ακόμη </a:t>
            </a:r>
            <a:r>
              <a:rPr lang="el-GR" sz="2000" dirty="0" smtClean="0"/>
              <a:t>περισσότερο </a:t>
            </a:r>
            <a:r>
              <a:rPr lang="el-GR" sz="2000" dirty="0"/>
              <a:t>τις σχέσεις δικτατορίας-ΗΠΑ. Πρώτο βήμα της νέας κυβέρνησης ήταν η πλήρωση της κενής για ένα έτος θέσης του πρέσβη στην Αθήνα, από τον </a:t>
            </a:r>
            <a:r>
              <a:rPr lang="el-GR" sz="2000" dirty="0" err="1"/>
              <a:t>Χένρυ</a:t>
            </a:r>
            <a:r>
              <a:rPr lang="el-GR" sz="2000" dirty="0"/>
              <a:t> </a:t>
            </a:r>
            <a:r>
              <a:rPr lang="el-GR" sz="2000" dirty="0" err="1"/>
              <a:t>Τάσκα</a:t>
            </a:r>
            <a:r>
              <a:rPr lang="el-GR" sz="2000" dirty="0"/>
              <a:t>.</a:t>
            </a:r>
          </a:p>
          <a:p>
            <a:pPr eaLnBrk="1" hangingPunct="1">
              <a:lnSpc>
                <a:spcPct val="90000"/>
              </a:lnSpc>
              <a:defRPr/>
            </a:pPr>
            <a:r>
              <a:rPr lang="el-GR" sz="2000" dirty="0"/>
              <a:t>Ο ίδιος ο Νίξον δεν θα δεχθεί σε ακρόαση τον βασιλιά Κωνσταντίνο αλλά τον αντιπρόεδρο της στρατιωτικής κυβέρνησης </a:t>
            </a:r>
            <a:r>
              <a:rPr lang="el-GR" sz="2000" dirty="0" err="1"/>
              <a:t>Στ</a:t>
            </a:r>
            <a:r>
              <a:rPr lang="el-GR" sz="2000" dirty="0"/>
              <a:t>. Παττακό, ενώ ο αντιπρόεδρος των ΗΠΑ </a:t>
            </a:r>
            <a:r>
              <a:rPr lang="el-GR" sz="2000" dirty="0" err="1"/>
              <a:t>Σπίρο</a:t>
            </a:r>
            <a:r>
              <a:rPr lang="el-GR" sz="2000" dirty="0"/>
              <a:t> </a:t>
            </a:r>
            <a:r>
              <a:rPr lang="el-GR" sz="2000" dirty="0" err="1"/>
              <a:t>Άγκνιου</a:t>
            </a:r>
            <a:r>
              <a:rPr lang="el-GR" sz="2000" dirty="0"/>
              <a:t> (ελληνικής καταγωγής) θα επισκεπτόταν την Ελλάδα τον Οκτώβριο του 1971 και θα είχε συνομιλίες σε θερμό κλίμα με τον δικτάτορα Παπαδόπουλο.</a:t>
            </a:r>
          </a:p>
          <a:p>
            <a:pPr eaLnBrk="1" hangingPunct="1">
              <a:lnSpc>
                <a:spcPct val="90000"/>
              </a:lnSpc>
              <a:defRPr/>
            </a:pPr>
            <a:r>
              <a:rPr lang="el-GR" sz="2000" dirty="0"/>
              <a:t>Μόνη προσπάθεια της κυβέρνησης Νίξον για τη διάνοιξη της οδού προς την αποκατάσταση της δημοκρατίας οι επαφές που είχε ο </a:t>
            </a:r>
            <a:r>
              <a:rPr lang="el-GR" sz="2000" dirty="0" err="1"/>
              <a:t>Τάσκα</a:t>
            </a:r>
            <a:r>
              <a:rPr lang="el-GR" sz="2000" dirty="0"/>
              <a:t> με τον βασιλιά Κωνσταντίνο και με τον Καραμανλή στο Παρίσι ώστε να </a:t>
            </a:r>
            <a:r>
              <a:rPr lang="el-GR" sz="2000" dirty="0" smtClean="0"/>
              <a:t>βολιδοσκοπήσει </a:t>
            </a:r>
            <a:r>
              <a:rPr lang="el-GR" sz="2000" dirty="0"/>
              <a:t>τις απόψεις τους για την πολιτική κατάσταση στην Ελλάδα.</a:t>
            </a:r>
            <a:endParaRPr lang="en-GB"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 xmlns:a16="http://schemas.microsoft.com/office/drawing/2014/main" id="{203F62A6-E862-4FD5-BBCE-90125CB8EADE}"/>
              </a:ext>
            </a:extLst>
          </p:cNvPr>
          <p:cNvSpPr>
            <a:spLocks noGrp="1" noChangeArrowheads="1"/>
          </p:cNvSpPr>
          <p:nvPr>
            <p:ph type="title"/>
          </p:nvPr>
        </p:nvSpPr>
        <p:spPr/>
        <p:txBody>
          <a:bodyPr>
            <a:normAutofit/>
          </a:bodyPr>
          <a:lstStyle/>
          <a:p>
            <a:pPr eaLnBrk="1" hangingPunct="1">
              <a:defRPr/>
            </a:pPr>
            <a:r>
              <a:rPr lang="el-GR" sz="4800" dirty="0"/>
              <a:t>Οι σχέσεις με την κυβέρνηση Νίξον</a:t>
            </a:r>
            <a:endParaRPr lang="en-GB" sz="4800" dirty="0"/>
          </a:p>
        </p:txBody>
      </p:sp>
      <p:sp>
        <p:nvSpPr>
          <p:cNvPr id="19459" name="Rectangle 3">
            <a:extLst>
              <a:ext uri="{FF2B5EF4-FFF2-40B4-BE49-F238E27FC236}">
                <a16:creationId xmlns="" xmlns:a16="http://schemas.microsoft.com/office/drawing/2014/main" id="{FAFDE0F7-1092-414D-94C2-D85F31705C8E}"/>
              </a:ext>
            </a:extLst>
          </p:cNvPr>
          <p:cNvSpPr>
            <a:spLocks noGrp="1" noChangeArrowheads="1"/>
          </p:cNvSpPr>
          <p:nvPr>
            <p:ph type="body" idx="1"/>
          </p:nvPr>
        </p:nvSpPr>
        <p:spPr/>
        <p:txBody>
          <a:bodyPr>
            <a:normAutofit/>
          </a:bodyPr>
          <a:lstStyle/>
          <a:p>
            <a:pPr eaLnBrk="1" hangingPunct="1">
              <a:defRPr/>
            </a:pPr>
            <a:r>
              <a:rPr lang="el-GR" sz="2000" dirty="0"/>
              <a:t>Μέσα στο ζοφερό αυτό τοπίο εμφανιζόταν μόνο η σθεναρή στάση σημαντικών μελών της Βουλής των Αντιπροσώπων και της Γερουσίας (</a:t>
            </a:r>
            <a:r>
              <a:rPr lang="el-GR" sz="2000" dirty="0" err="1"/>
              <a:t>Μακάρθυ</a:t>
            </a:r>
            <a:r>
              <a:rPr lang="el-GR" sz="2000" dirty="0"/>
              <a:t>, Έντουαρντ </a:t>
            </a:r>
            <a:r>
              <a:rPr lang="el-GR" sz="2000" dirty="0" err="1"/>
              <a:t>Κέννεντυ</a:t>
            </a:r>
            <a:r>
              <a:rPr lang="el-GR" sz="2000" dirty="0"/>
              <a:t>, </a:t>
            </a:r>
            <a:r>
              <a:rPr lang="el-GR" sz="2000" dirty="0" err="1"/>
              <a:t>Ρόζενταλ</a:t>
            </a:r>
            <a:r>
              <a:rPr lang="el-GR" sz="2000" dirty="0"/>
              <a:t>, </a:t>
            </a:r>
            <a:r>
              <a:rPr lang="el-GR" sz="2000" dirty="0" err="1"/>
              <a:t>Φουλμπράιτ</a:t>
            </a:r>
            <a:r>
              <a:rPr lang="el-GR" sz="2000" dirty="0"/>
              <a:t>). Οι παρεμβάσεις τους στα δύο νομοθετικά σώματα θα συνδυάζονταν με επικριτικά σχόλια κατά του καθεστώτος στην Ελλάδα από κορυφαία όργανα του αμερικανικού τύπου («Τάιμς», «</a:t>
            </a:r>
            <a:r>
              <a:rPr lang="el-GR" sz="2000" dirty="0" err="1"/>
              <a:t>Ουάσινγκτον</a:t>
            </a:r>
            <a:r>
              <a:rPr lang="el-GR" sz="2000" dirty="0"/>
              <a:t> </a:t>
            </a:r>
            <a:r>
              <a:rPr lang="el-GR" sz="2000" dirty="0" err="1"/>
              <a:t>Ποστ</a:t>
            </a:r>
            <a:r>
              <a:rPr lang="el-GR" sz="2000" dirty="0"/>
              <a:t>» κ.α.).</a:t>
            </a:r>
          </a:p>
          <a:p>
            <a:pPr eaLnBrk="1" hangingPunct="1">
              <a:defRPr/>
            </a:pPr>
            <a:r>
              <a:rPr lang="el-GR" sz="2000" dirty="0"/>
              <a:t>Παρόλα αυτά, η αμερικανική κυβέρνηση κατόρθωσε, με ισχνή έστω πλειοψηφία, να αποτρέψει τη λήψη οποιασδήποτε απόφασης καταδικαστικής ή ανασταλτικής στη διοχέτευση στρατιωτικής βοήθειας προς την Ελλάδα.</a:t>
            </a:r>
          </a:p>
          <a:p>
            <a:pPr eaLnBrk="1" hangingPunct="1">
              <a:defRPr/>
            </a:pPr>
            <a:r>
              <a:rPr lang="el-GR" sz="2000" dirty="0"/>
              <a:t>Τελικά, η κυβέρνηση της Αθήνας θα παραιτούνταν, τον Ιανουάριο 1973, από τη δωρεάν στρατιωτική βοήθεια προκειμένου να αποφύγει τη συχνή ανακίνηση του θέματος στο </a:t>
            </a:r>
            <a:r>
              <a:rPr lang="el-GR" sz="2000" dirty="0" err="1"/>
              <a:t>Κογκρέσσο</a:t>
            </a:r>
            <a:r>
              <a:rPr lang="el-GR" sz="2000" dirty="0"/>
              <a:t>.</a:t>
            </a:r>
          </a:p>
          <a:p>
            <a:pPr eaLnBrk="1" hangingPunct="1">
              <a:defRPr/>
            </a:pPr>
            <a:r>
              <a:rPr lang="el-GR" sz="2000" dirty="0"/>
              <a:t>Έτσι, γινόταν φανερό, με την πάροδο του χρόνου, ότι η πλάστιγγα έκλινε υπέρ της ικανοποίησης άμεσων στρατηγικών αναγκαιοτήτων των ΗΠΑ.</a:t>
            </a:r>
            <a:endParaRPr lang="en-GB"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 xmlns:a16="http://schemas.microsoft.com/office/drawing/2014/main" id="{02E3AC54-8C12-42CD-8298-027221AA0116}"/>
              </a:ext>
            </a:extLst>
          </p:cNvPr>
          <p:cNvSpPr>
            <a:spLocks noGrp="1" noChangeArrowheads="1"/>
          </p:cNvSpPr>
          <p:nvPr>
            <p:ph type="title"/>
          </p:nvPr>
        </p:nvSpPr>
        <p:spPr/>
        <p:txBody>
          <a:bodyPr>
            <a:normAutofit/>
          </a:bodyPr>
          <a:lstStyle/>
          <a:p>
            <a:pPr eaLnBrk="1" hangingPunct="1">
              <a:defRPr/>
            </a:pPr>
            <a:r>
              <a:rPr lang="el-GR" dirty="0"/>
              <a:t>Οι σχέσεις με την κυβέρνηση Νίξον</a:t>
            </a:r>
            <a:endParaRPr lang="en-GB" dirty="0"/>
          </a:p>
        </p:txBody>
      </p:sp>
      <p:sp>
        <p:nvSpPr>
          <p:cNvPr id="22531" name="Rectangle 3">
            <a:extLst>
              <a:ext uri="{FF2B5EF4-FFF2-40B4-BE49-F238E27FC236}">
                <a16:creationId xmlns="" xmlns:a16="http://schemas.microsoft.com/office/drawing/2014/main" id="{2E165010-0EF5-4298-9C96-890A566A8C75}"/>
              </a:ext>
            </a:extLst>
          </p:cNvPr>
          <p:cNvSpPr>
            <a:spLocks noGrp="1" noChangeArrowheads="1"/>
          </p:cNvSpPr>
          <p:nvPr>
            <p:ph type="body" idx="1"/>
          </p:nvPr>
        </p:nvSpPr>
        <p:spPr/>
        <p:txBody>
          <a:bodyPr>
            <a:normAutofit/>
          </a:bodyPr>
          <a:lstStyle/>
          <a:p>
            <a:pPr eaLnBrk="1" hangingPunct="1">
              <a:defRPr/>
            </a:pPr>
            <a:r>
              <a:rPr lang="el-GR" sz="2400" dirty="0"/>
              <a:t>Η αμυντική συνεργασία Ελλάδας-ΗΠΑ έτεινε να </a:t>
            </a:r>
            <a:r>
              <a:rPr lang="el-GR" sz="2400" dirty="0" err="1"/>
              <a:t>συσφιχτεί</a:t>
            </a:r>
            <a:r>
              <a:rPr lang="el-GR" sz="2400" dirty="0"/>
              <a:t> ακόμη περισσότερο, ιδίως μετά την απομάκρυνση των συμμαχικών βάσεων από τη Μάλτα. Έτσι, οι ΗΠΑ επιζήτησαν την παροχή πρόσθετων λιμενικών διευκολύνσεων στην Ελλάδα.</a:t>
            </a:r>
          </a:p>
          <a:p>
            <a:pPr eaLnBrk="1" hangingPunct="1">
              <a:buFont typeface="Wingdings" panose="05000000000000000000" pitchFamily="2" charset="2"/>
              <a:buNone/>
              <a:defRPr/>
            </a:pPr>
            <a:endParaRPr lang="el-GR" sz="2400" dirty="0"/>
          </a:p>
          <a:p>
            <a:pPr eaLnBrk="1" hangingPunct="1">
              <a:defRPr/>
            </a:pPr>
            <a:r>
              <a:rPr lang="el-GR" sz="2400" dirty="0"/>
              <a:t>8 Ιανουαρίου 1973</a:t>
            </a:r>
            <a:r>
              <a:rPr lang="en-GB" sz="2400" dirty="0"/>
              <a:t>:</a:t>
            </a:r>
            <a:r>
              <a:rPr lang="el-GR" sz="2400" dirty="0"/>
              <a:t> υπογράφεται «τεχνική συμφωνία», 5ετους διάρκειας, που προέβλεπε τη χρησιμοποίηση όρμων και λιμένων «υπό </a:t>
            </a:r>
            <a:r>
              <a:rPr lang="el-GR" sz="2400" dirty="0" err="1"/>
              <a:t>καθωρισμένου</a:t>
            </a:r>
            <a:r>
              <a:rPr lang="el-GR" sz="2400" dirty="0"/>
              <a:t> αριθμού και τύπου σκαφών του 6</a:t>
            </a:r>
            <a:r>
              <a:rPr lang="el-GR" sz="2400" baseline="30000" dirty="0"/>
              <a:t>ου</a:t>
            </a:r>
            <a:r>
              <a:rPr lang="el-GR" sz="2400" dirty="0"/>
              <a:t> στόλου των ΗΠΑ...προς </a:t>
            </a:r>
            <a:r>
              <a:rPr lang="el-GR" sz="2400" dirty="0" err="1"/>
              <a:t>εξυπηρέτησιν</a:t>
            </a:r>
            <a:r>
              <a:rPr lang="el-GR" sz="2400" dirty="0"/>
              <a:t> των σκοπών της Βορειοατλαντικής Συμμαχίας». Ειδικότερα, επιλεγόταν, ο χώρος της Ελευσίνας για τον ελλιμενισμό σε πρώτη φάση 6 </a:t>
            </a:r>
            <a:r>
              <a:rPr lang="el-GR" sz="2400" dirty="0" smtClean="0"/>
              <a:t>αντιτορπιλικών </a:t>
            </a:r>
            <a:r>
              <a:rPr lang="el-GR" sz="2400" dirty="0"/>
              <a:t>και σε δεύτερη ενός αεροπλανοφόρου καθώς και για την εγκατάσταση στην περιοχή Αμερικανών στρατιωτικών και μελών της οικογένειάς τους.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 xmlns:a16="http://schemas.microsoft.com/office/drawing/2014/main" id="{E01DB594-4BC7-42E9-B354-6C4961DD1906}"/>
              </a:ext>
            </a:extLst>
          </p:cNvPr>
          <p:cNvSpPr>
            <a:spLocks noGrp="1" noChangeArrowheads="1"/>
          </p:cNvSpPr>
          <p:nvPr>
            <p:ph type="title"/>
          </p:nvPr>
        </p:nvSpPr>
        <p:spPr/>
        <p:txBody>
          <a:bodyPr>
            <a:normAutofit/>
          </a:bodyPr>
          <a:lstStyle/>
          <a:p>
            <a:pPr eaLnBrk="1" hangingPunct="1">
              <a:defRPr/>
            </a:pPr>
            <a:r>
              <a:rPr lang="el-GR" sz="3600" dirty="0"/>
              <a:t>Απομόνωση στην Ευρώπη</a:t>
            </a:r>
            <a:r>
              <a:rPr lang="en-GB" sz="3600" dirty="0"/>
              <a:t>:</a:t>
            </a:r>
            <a:r>
              <a:rPr lang="el-GR" sz="3600" dirty="0"/>
              <a:t> ΕΟΚ και Συμβούλιο της Ευρώπης</a:t>
            </a:r>
            <a:endParaRPr lang="en-GB" sz="3600" dirty="0"/>
          </a:p>
        </p:txBody>
      </p:sp>
      <p:sp>
        <p:nvSpPr>
          <p:cNvPr id="28675" name="Rectangle 3">
            <a:extLst>
              <a:ext uri="{FF2B5EF4-FFF2-40B4-BE49-F238E27FC236}">
                <a16:creationId xmlns="" xmlns:a16="http://schemas.microsoft.com/office/drawing/2014/main" id="{6E99590A-0433-48F2-AA39-F2EF8B27F779}"/>
              </a:ext>
            </a:extLst>
          </p:cNvPr>
          <p:cNvSpPr>
            <a:spLocks noGrp="1" noChangeArrowheads="1"/>
          </p:cNvSpPr>
          <p:nvPr>
            <p:ph type="body" idx="1"/>
          </p:nvPr>
        </p:nvSpPr>
        <p:spPr/>
        <p:txBody>
          <a:bodyPr>
            <a:noAutofit/>
          </a:bodyPr>
          <a:lstStyle/>
          <a:p>
            <a:pPr eaLnBrk="1" hangingPunct="1">
              <a:defRPr/>
            </a:pPr>
            <a:r>
              <a:rPr lang="el-GR" sz="2400" dirty="0"/>
              <a:t>Τελείως διαφορετική στάση σε σχέση με τις ΗΠΑ ακολούθησε η Ευρώπη. Οι κύριοι ευρωπαϊκοί θεσμοί, ΕΟΚ και Συμβούλιο της Ευρώπης καθώς και η ευρωπαϊκή κοινή γνώμη καταδίκασαν την καταπάτηση της δημοκρατικής ζωής στην Ελλάδα, με αποτέλεσμα η χώρα να εκτραπεί από την ευρωπαϊκή της πορεία.</a:t>
            </a:r>
          </a:p>
          <a:p>
            <a:pPr eaLnBrk="1" hangingPunct="1">
              <a:defRPr/>
            </a:pPr>
            <a:r>
              <a:rPr lang="el-GR" sz="2400" dirty="0"/>
              <a:t>ΕΟΚ</a:t>
            </a:r>
            <a:r>
              <a:rPr lang="en-GB" sz="2400" dirty="0"/>
              <a:t>:</a:t>
            </a:r>
            <a:r>
              <a:rPr lang="el-GR" sz="2400" dirty="0"/>
              <a:t> Μολονότι η Συμφωνία Σύνδεσης δεν προϋπέθετε ρητά την ομαλή λειτουργία των δημοκρατικών θεσμών, η απενεργοποίηση της εφαρμογής της προέκυψε από την «ντε φάκτο» διακοπή της λειτουργίας βασικών οργάνων της, όπως το Συμβούλιο Σύνδεσης και η μικτή </a:t>
            </a:r>
            <a:r>
              <a:rPr lang="el-GR" sz="2400" dirty="0" smtClean="0"/>
              <a:t>Κοινοβουλευτική </a:t>
            </a:r>
            <a:r>
              <a:rPr lang="el-GR" sz="2400" dirty="0"/>
              <a:t>Επιτροπή</a:t>
            </a:r>
            <a:r>
              <a:rPr lang="el-GR" sz="2400" dirty="0" smtClean="0"/>
              <a:t>.</a:t>
            </a:r>
            <a:endParaRPr lang="el-G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 xmlns:a16="http://schemas.microsoft.com/office/drawing/2014/main" id="{C418F311-3A56-469A-8E10-5D3B8EAC6EA0}"/>
              </a:ext>
            </a:extLst>
          </p:cNvPr>
          <p:cNvSpPr>
            <a:spLocks noGrp="1" noChangeArrowheads="1"/>
          </p:cNvSpPr>
          <p:nvPr>
            <p:ph type="title"/>
          </p:nvPr>
        </p:nvSpPr>
        <p:spPr/>
        <p:txBody>
          <a:bodyPr>
            <a:normAutofit/>
          </a:bodyPr>
          <a:lstStyle/>
          <a:p>
            <a:pPr eaLnBrk="1" hangingPunct="1">
              <a:defRPr/>
            </a:pPr>
            <a:r>
              <a:rPr lang="el-GR" sz="4000" dirty="0"/>
              <a:t>Απομόνωση στην Ευρώπη</a:t>
            </a:r>
            <a:r>
              <a:rPr lang="en-GB" sz="4000" dirty="0"/>
              <a:t>:</a:t>
            </a:r>
            <a:r>
              <a:rPr lang="el-GR" sz="4000" dirty="0"/>
              <a:t> ΕΟΚ και Συμβούλιο της Ευρώπης</a:t>
            </a:r>
            <a:endParaRPr lang="en-GB" sz="4000" dirty="0"/>
          </a:p>
        </p:txBody>
      </p:sp>
      <p:sp>
        <p:nvSpPr>
          <p:cNvPr id="30723" name="Rectangle 3">
            <a:extLst>
              <a:ext uri="{FF2B5EF4-FFF2-40B4-BE49-F238E27FC236}">
                <a16:creationId xmlns="" xmlns:a16="http://schemas.microsoft.com/office/drawing/2014/main" id="{630EE36E-938A-4D8E-8FD4-527315A5BEF5}"/>
              </a:ext>
            </a:extLst>
          </p:cNvPr>
          <p:cNvSpPr>
            <a:spLocks noGrp="1" noChangeArrowheads="1"/>
          </p:cNvSpPr>
          <p:nvPr>
            <p:ph type="body" idx="1"/>
          </p:nvPr>
        </p:nvSpPr>
        <p:spPr>
          <a:xfrm>
            <a:off x="838200" y="1811557"/>
            <a:ext cx="10515600" cy="4351338"/>
          </a:xfrm>
        </p:spPr>
        <p:txBody>
          <a:bodyPr>
            <a:noAutofit/>
          </a:bodyPr>
          <a:lstStyle/>
          <a:p>
            <a:pPr eaLnBrk="1" hangingPunct="1">
              <a:defRPr/>
            </a:pPr>
            <a:r>
              <a:rPr lang="el-GR" sz="2100" dirty="0"/>
              <a:t>Το «πάγωμα» οδήγησε, πέρα από το γενικό πολιτικό κόστος, στο να στερηθεί η Ελλάδα σημαντικά χρηματοδοτικά κεφάλαια καθώς και τη δυνατότητα για αυξημένη εξαγωγή και προστασία των αγροτικών της προϊόντων. Αυτονόητη ήταν και η παρέλκυση της προοπτικής για την πλήρη ένταξη στην ΕΟΚ σε μία εποχή που η τελευταία ισχυροποιούνταν με την προσχώρηση το 1972 της Βρετανίας, της Ιρλανδίας και της Δανίας.</a:t>
            </a:r>
          </a:p>
          <a:p>
            <a:pPr eaLnBrk="1" hangingPunct="1">
              <a:defRPr/>
            </a:pPr>
            <a:r>
              <a:rPr lang="el-GR" sz="2100" dirty="0"/>
              <a:t>Συμβούλιο της Ευρώπης</a:t>
            </a:r>
            <a:r>
              <a:rPr lang="en-GB" sz="2100" dirty="0"/>
              <a:t>:</a:t>
            </a:r>
            <a:r>
              <a:rPr lang="el-GR" sz="2100" dirty="0"/>
              <a:t> με μια σειρά ψηφισμάτων το Συμβούλιο της Ευρώπης εγκαλούσε την Ελλάδα για παραβίαση θεμελιωδών δημοκρατικών δικαιωμάτων. Η δικτατορία μπροστά στο ενδεχόμενο αποπομπής της Ελλάδας απειλούσε τις πλουσιότερες χώρες της Ευρώπης με οικονομικές κυρώσεις (!), κατήγγειλε για συνωμοσία το Συμβούλιο και χαρακτήριζε ως μισέλληνες τα μέλη του. Βάση της πολιτικής αυτής αλλά και της αναξιοπιστίας της δικτατορίας να παράσχει εγγυήσεις για την βελτίωση των δημοκρατικών θεσμών στη χώρα, το Συμβούλιο της Ευρώπης, με προεξάρχοντες τους </a:t>
            </a:r>
            <a:r>
              <a:rPr lang="el-GR" sz="2100" dirty="0" smtClean="0"/>
              <a:t>Ολλανδούς και </a:t>
            </a:r>
            <a:r>
              <a:rPr lang="el-GR" sz="2100" dirty="0"/>
              <a:t>τους Σκανδιναβούς, αποφάσισε στις 12 Δεκεμβρίου 1969 την αποβολή της Ελλάδας από τους κόλπους του. Μαθαίνοντας τα νέα (και πριν επισημοποιηθούν οι αποφάσεις του Συμβουλίου), η δικτατορία δήλωσε ότι η Ελλάδα αποχωρούσε εκείνη πρώτη από το Συμβούλιο της Ευρώπης.</a:t>
            </a:r>
            <a:endParaRPr lang="en-GB" sz="210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2372</Words>
  <Application>Microsoft Office PowerPoint</Application>
  <PresentationFormat>Προσαρμογή</PresentationFormat>
  <Paragraphs>101</Paragraphs>
  <Slides>19</Slides>
  <Notes>8</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Θέμα του Office</vt:lpstr>
      <vt:lpstr>Η ΕΞΩΤΕΡΙΚΗ ΠΟΛΙΤΙΚΗ ΤΗΣ ΔΙΚΤΑΤΟΡΙΑΣ, 1967-1974</vt:lpstr>
      <vt:lpstr>Οι σχέσεις με τις ΗΠΑ</vt:lpstr>
      <vt:lpstr>Οι σχέσεις με τις ΗΠΑ</vt:lpstr>
      <vt:lpstr>Οι σχέσεις με τις ΗΠΑ</vt:lpstr>
      <vt:lpstr>Οι σχέσεις με την κυβέρνηση Νίξον</vt:lpstr>
      <vt:lpstr>Οι σχέσεις με την κυβέρνηση Νίξον</vt:lpstr>
      <vt:lpstr>Οι σχέσεις με την κυβέρνηση Νίξον</vt:lpstr>
      <vt:lpstr>Απομόνωση στην Ευρώπη: ΕΟΚ και Συμβούλιο της Ευρώπης</vt:lpstr>
      <vt:lpstr>Απομόνωση στην Ευρώπη: ΕΟΚ και Συμβούλιο της Ευρώπης</vt:lpstr>
      <vt:lpstr>ΤΟ ΚΥΠΡΙΑΚΟ ΖΗΤΗΜΑ, 1967-1974</vt:lpstr>
      <vt:lpstr>Το δόγμα του «εθνικού κέντρου» </vt:lpstr>
      <vt:lpstr>Το «φιάσκο» του Έβρου (Σεπτέμβριος 1967)  </vt:lpstr>
      <vt:lpstr>Η κρίση του Νοεμβρίου 1967 </vt:lpstr>
      <vt:lpstr>Η τουρκική αντίδραση </vt:lpstr>
      <vt:lpstr>Οι διακοινοτικές συνομιλίες </vt:lpstr>
      <vt:lpstr>Η επιδείνωση των σχέσεων Αθηνών-Λευκωσίας, 1970-1971 </vt:lpstr>
      <vt:lpstr>Η επιδείνωση των σχέσεων Αθηνών-Λευκωσίας (1971-1972)</vt:lpstr>
      <vt:lpstr>Η πορεία προς την καταστροφή (1973-1974)</vt:lpstr>
      <vt:lpstr>Η τουρκική εισβολή στην Κύπρο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ΕΞΩΤΕΡΙΚΗ ΠΟΛΙΤΙΚΗ ΤΗΣ ΔΙΚΤΑΤΟΡΙΑΣ, 1967-1974</dc:title>
  <dc:creator>Λυκούργος Κουρκουβέλας</dc:creator>
  <cp:lastModifiedBy>Ευάνθης</cp:lastModifiedBy>
  <cp:revision>12</cp:revision>
  <dcterms:created xsi:type="dcterms:W3CDTF">2021-05-10T21:16:04Z</dcterms:created>
  <dcterms:modified xsi:type="dcterms:W3CDTF">2021-05-14T17:02:32Z</dcterms:modified>
</cp:coreProperties>
</file>