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 xmlns:a16="http://schemas.microsoft.com/office/drawing/2014/main" id="{B46B382B-BA59-4837-B99E-0E871703B70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11267" name="Rectangle 3">
            <a:extLst>
              <a:ext uri="{FF2B5EF4-FFF2-40B4-BE49-F238E27FC236}">
                <a16:creationId xmlns="" xmlns:a16="http://schemas.microsoft.com/office/drawing/2014/main" id="{80DDBF28-C6D0-4F6D-BA32-D4684DDD20D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a:extLst>
              <a:ext uri="{FF2B5EF4-FFF2-40B4-BE49-F238E27FC236}">
                <a16:creationId xmlns="" xmlns:a16="http://schemas.microsoft.com/office/drawing/2014/main" id="{980C4882-3961-4AA7-A296-7B52BF208D7E}"/>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1270" name="Rectangle 6">
            <a:extLst>
              <a:ext uri="{FF2B5EF4-FFF2-40B4-BE49-F238E27FC236}">
                <a16:creationId xmlns="" xmlns:a16="http://schemas.microsoft.com/office/drawing/2014/main" id="{39975269-9C94-4AD9-B964-DCC2BC474E1F}"/>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11271" name="Rectangle 7">
            <a:extLst>
              <a:ext uri="{FF2B5EF4-FFF2-40B4-BE49-F238E27FC236}">
                <a16:creationId xmlns="" xmlns:a16="http://schemas.microsoft.com/office/drawing/2014/main" id="{28679B0B-5C51-42FE-A6A8-90A7E40C5F0A}"/>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DB53E41-5B16-4A34-BF18-7E534F88D120}"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39737577-90DA-4F16-9613-119E71339D82}" type="slidenum">
              <a:rPr lang="en-GB" altLang="en-US"/>
              <a:pPr/>
              <a:t>1</a:t>
            </a:fld>
            <a:endParaRPr lang="en-GB"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6E4CF71-D24D-415B-8D65-A1D09D75AD9D}" type="slidenum">
              <a:rPr lang="en-GB" altLang="en-US"/>
              <a:pPr/>
              <a:t>10</a:t>
            </a:fld>
            <a:endParaRPr lang="en-GB"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1AE5892-7BF3-4ABE-8B84-F5179AE41EFA}" type="slidenum">
              <a:rPr lang="en-GB" altLang="en-US"/>
              <a:pPr/>
              <a:t>11</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642150C-052C-463D-89A9-D4CCB5DE6422}" type="slidenum">
              <a:rPr lang="en-GB" altLang="en-US"/>
              <a:pPr/>
              <a:t>12</a:t>
            </a:fld>
            <a:endParaRPr lang="en-GB"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6BC6FB93-5047-4B14-81DC-8D6BFD63D659}" type="slidenum">
              <a:rPr lang="en-GB" altLang="en-US"/>
              <a:pPr/>
              <a:t>2</a:t>
            </a:fld>
            <a:endParaRPr lang="en-GB"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6AB1236F-ADF8-4278-8E91-2C0DEC17D974}" type="slidenum">
              <a:rPr lang="en-GB" altLang="en-US"/>
              <a:pPr/>
              <a:t>3</a:t>
            </a:fld>
            <a:endParaRPr lang="en-GB"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30396E58-639F-4876-A9BA-71C19A7BF678}" type="slidenum">
              <a:rPr lang="en-GB" altLang="en-US"/>
              <a:pPr/>
              <a:t>4</a:t>
            </a:fld>
            <a:endParaRPr lang="en-GB"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43ED2B86-0D6A-4A50-A73C-BC20FC56D709}" type="slidenum">
              <a:rPr lang="en-GB" altLang="en-US"/>
              <a:pPr/>
              <a:t>5</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857FC953-DD51-4351-8629-BE277EEF412C}" type="slidenum">
              <a:rPr lang="en-GB" altLang="en-US"/>
              <a:pPr/>
              <a:t>6</a:t>
            </a:fld>
            <a:endParaRPr lang="en-GB"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A1D2ABDE-829C-466A-8112-ABAD2012118E}" type="slidenum">
              <a:rPr lang="en-GB" altLang="en-US"/>
              <a:pPr/>
              <a:t>7</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45F2E169-E3F2-486D-989B-0736DE4B1E10}" type="slidenum">
              <a:rPr lang="en-GB" altLang="en-US"/>
              <a:pPr/>
              <a:t>8</a:t>
            </a:fld>
            <a:endParaRPr lang="en-GB"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FC9E366-75CA-41C8-BA8E-DF8C4720FB5B}" type="slidenum">
              <a:rPr lang="en-GB" altLang="en-US"/>
              <a:pPr/>
              <a:t>9</a:t>
            </a:fld>
            <a:endParaRPr lang="en-GB"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grpSp>
          <p:nvGrpSpPr>
            <p:cNvPr id="6" name="Group 4"/>
            <p:cNvGrpSpPr>
              <a:grpSpLocks/>
            </p:cNvGrpSpPr>
            <p:nvPr userDrawn="1"/>
          </p:nvGrpSpPr>
          <p:grpSpPr bwMode="auto">
            <a:xfrm>
              <a:off x="3528" y="3715"/>
              <a:ext cx="792" cy="521"/>
              <a:chOff x="3527" y="3715"/>
              <a:chExt cx="792" cy="521"/>
            </a:xfrm>
          </p:grpSpPr>
          <p:sp>
            <p:nvSpPr>
              <p:cNvPr id="57" name="Oval 5">
                <a:extLst>
                  <a:ext uri="{FF2B5EF4-FFF2-40B4-BE49-F238E27FC236}">
                    <a16:creationId xmlns="" xmlns:a16="http://schemas.microsoft.com/office/drawing/2014/main" id="{D80FC9E6-581A-49BC-B0C9-08F453AD6E27}"/>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eaLnBrk="1" hangingPunct="1">
                  <a:defRPr/>
                </a:pPr>
                <a:endParaRPr lang="el-GR"/>
              </a:p>
            </p:txBody>
          </p:sp>
          <p:sp>
            <p:nvSpPr>
              <p:cNvPr id="58" name="Oval 6">
                <a:extLst>
                  <a:ext uri="{FF2B5EF4-FFF2-40B4-BE49-F238E27FC236}">
                    <a16:creationId xmlns="" xmlns:a16="http://schemas.microsoft.com/office/drawing/2014/main" id="{2AA87678-3C26-4C1D-B716-5FA2191705A3}"/>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59" name="Oval 7">
                <a:extLst>
                  <a:ext uri="{FF2B5EF4-FFF2-40B4-BE49-F238E27FC236}">
                    <a16:creationId xmlns="" xmlns:a16="http://schemas.microsoft.com/office/drawing/2014/main" id="{F214DC4A-D8E0-4ECE-90A2-20DC533753F7}"/>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60" name="Oval 8">
                <a:extLst>
                  <a:ext uri="{FF2B5EF4-FFF2-40B4-BE49-F238E27FC236}">
                    <a16:creationId xmlns="" xmlns:a16="http://schemas.microsoft.com/office/drawing/2014/main" id="{B8138B3D-011A-4CCD-86E5-B9DA9C9DBD62}"/>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 name="Oval 9">
                <a:extLst>
                  <a:ext uri="{FF2B5EF4-FFF2-40B4-BE49-F238E27FC236}">
                    <a16:creationId xmlns="" xmlns:a16="http://schemas.microsoft.com/office/drawing/2014/main" id="{13E06EDC-4CFE-413D-9439-8E123971A56A}"/>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62" name="Freeform 10">
                <a:extLst>
                  <a:ext uri="{FF2B5EF4-FFF2-40B4-BE49-F238E27FC236}">
                    <a16:creationId xmlns="" xmlns:a16="http://schemas.microsoft.com/office/drawing/2014/main" id="{2DA83D7A-3307-4381-872D-FB4EE4B74BBB}"/>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3" name="Freeform 11">
                <a:extLst>
                  <a:ext uri="{FF2B5EF4-FFF2-40B4-BE49-F238E27FC236}">
                    <a16:creationId xmlns="" xmlns:a16="http://schemas.microsoft.com/office/drawing/2014/main" id="{15198E8E-3378-4C74-8B9E-C793DB712E64}"/>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eaLnBrk="1" hangingPunct="1">
                  <a:defRPr/>
                </a:pPr>
                <a:endParaRPr lang="el-GR"/>
              </a:p>
            </p:txBody>
          </p:sp>
          <p:sp>
            <p:nvSpPr>
              <p:cNvPr id="64" name="Freeform 12">
                <a:extLst>
                  <a:ext uri="{FF2B5EF4-FFF2-40B4-BE49-F238E27FC236}">
                    <a16:creationId xmlns="" xmlns:a16="http://schemas.microsoft.com/office/drawing/2014/main" id="{B37419DF-0108-41F5-B8DE-D34B34791BBB}"/>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65" name="Freeform 13">
                <a:extLst>
                  <a:ext uri="{FF2B5EF4-FFF2-40B4-BE49-F238E27FC236}">
                    <a16:creationId xmlns="" xmlns:a16="http://schemas.microsoft.com/office/drawing/2014/main" id="{98DD47E8-AF37-4F0E-B874-4C804BA119ED}"/>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eaLnBrk="1" hangingPunct="1">
                  <a:defRPr/>
                </a:pPr>
                <a:endParaRPr lang="el-GR"/>
              </a:p>
            </p:txBody>
          </p:sp>
          <p:sp>
            <p:nvSpPr>
              <p:cNvPr id="66" name="Freeform 14">
                <a:extLst>
                  <a:ext uri="{FF2B5EF4-FFF2-40B4-BE49-F238E27FC236}">
                    <a16:creationId xmlns="" xmlns:a16="http://schemas.microsoft.com/office/drawing/2014/main" id="{4189AF15-FB3E-4D93-816B-CC5E1BEF25D5}"/>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eaLnBrk="1" hangingPunct="1">
                  <a:defRPr/>
                </a:pPr>
                <a:endParaRPr lang="el-GR"/>
              </a:p>
            </p:txBody>
          </p:sp>
          <p:sp>
            <p:nvSpPr>
              <p:cNvPr id="67" name="Oval 15">
                <a:extLst>
                  <a:ext uri="{FF2B5EF4-FFF2-40B4-BE49-F238E27FC236}">
                    <a16:creationId xmlns="" xmlns:a16="http://schemas.microsoft.com/office/drawing/2014/main" id="{77DA19BF-E6F3-4E9E-ACA5-4BA52DE25E8B}"/>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a:extLst>
                  <a:ext uri="{FF2B5EF4-FFF2-40B4-BE49-F238E27FC236}">
                    <a16:creationId xmlns="" xmlns:a16="http://schemas.microsoft.com/office/drawing/2014/main" id="{589CD6E1-94ED-4663-ABD8-53A95078CA04}"/>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eaLnBrk="1" hangingPunct="1">
                  <a:defRPr/>
                </a:pPr>
                <a:endParaRPr lang="el-GR"/>
              </a:p>
            </p:txBody>
          </p:sp>
          <p:sp>
            <p:nvSpPr>
              <p:cNvPr id="40" name="Oval 18">
                <a:extLst>
                  <a:ext uri="{FF2B5EF4-FFF2-40B4-BE49-F238E27FC236}">
                    <a16:creationId xmlns="" xmlns:a16="http://schemas.microsoft.com/office/drawing/2014/main" id="{AA7AF01F-6039-41E5-ADC1-379C48E47E8D}"/>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eaLnBrk="1" hangingPunct="1">
                  <a:defRPr/>
                </a:pPr>
                <a:endParaRPr lang="el-GR"/>
              </a:p>
            </p:txBody>
          </p:sp>
          <p:sp>
            <p:nvSpPr>
              <p:cNvPr id="41" name="Oval 19">
                <a:extLst>
                  <a:ext uri="{FF2B5EF4-FFF2-40B4-BE49-F238E27FC236}">
                    <a16:creationId xmlns="" xmlns:a16="http://schemas.microsoft.com/office/drawing/2014/main" id="{0EF43C54-7BB9-48C0-A73C-EE8690339A34}"/>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eaLnBrk="1" hangingPunct="1">
                  <a:defRPr/>
                </a:pPr>
                <a:endParaRPr lang="el-GR"/>
              </a:p>
            </p:txBody>
          </p:sp>
          <p:sp>
            <p:nvSpPr>
              <p:cNvPr id="42" name="Oval 20">
                <a:extLst>
                  <a:ext uri="{FF2B5EF4-FFF2-40B4-BE49-F238E27FC236}">
                    <a16:creationId xmlns="" xmlns:a16="http://schemas.microsoft.com/office/drawing/2014/main" id="{671DF73D-83F8-4DBE-B509-ACCCFABC4DF8}"/>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43" name="Oval 21">
                <a:extLst>
                  <a:ext uri="{FF2B5EF4-FFF2-40B4-BE49-F238E27FC236}">
                    <a16:creationId xmlns="" xmlns:a16="http://schemas.microsoft.com/office/drawing/2014/main" id="{651BE86F-CDE1-4D83-9F0E-55810B58DF36}"/>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44" name="Oval 22">
                <a:extLst>
                  <a:ext uri="{FF2B5EF4-FFF2-40B4-BE49-F238E27FC236}">
                    <a16:creationId xmlns="" xmlns:a16="http://schemas.microsoft.com/office/drawing/2014/main" id="{3021ED6F-BC01-4C29-B8B0-3B87E61AAACC}"/>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45" name="Oval 23">
                <a:extLst>
                  <a:ext uri="{FF2B5EF4-FFF2-40B4-BE49-F238E27FC236}">
                    <a16:creationId xmlns="" xmlns:a16="http://schemas.microsoft.com/office/drawing/2014/main" id="{0294F571-672F-4DDA-85F7-70CB35BFBF7B}"/>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eaLnBrk="1" hangingPunct="1">
                  <a:defRPr/>
                </a:pPr>
                <a:endParaRPr lang="el-GR"/>
              </a:p>
            </p:txBody>
          </p:sp>
          <p:sp>
            <p:nvSpPr>
              <p:cNvPr id="46" name="Oval 24">
                <a:extLst>
                  <a:ext uri="{FF2B5EF4-FFF2-40B4-BE49-F238E27FC236}">
                    <a16:creationId xmlns="" xmlns:a16="http://schemas.microsoft.com/office/drawing/2014/main" id="{BF0FFB79-AA48-42A5-B556-B13CBE52C7BF}"/>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eaLnBrk="1" hangingPunct="1">
                  <a:defRPr/>
                </a:pPr>
                <a:endParaRPr lang="el-GR"/>
              </a:p>
            </p:txBody>
          </p:sp>
          <p:sp>
            <p:nvSpPr>
              <p:cNvPr id="47" name="Freeform 25">
                <a:extLst>
                  <a:ext uri="{FF2B5EF4-FFF2-40B4-BE49-F238E27FC236}">
                    <a16:creationId xmlns="" xmlns:a16="http://schemas.microsoft.com/office/drawing/2014/main" id="{804CA854-BD24-4566-AE38-A232C92E25BE}"/>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48" name="Freeform 26">
                <a:extLst>
                  <a:ext uri="{FF2B5EF4-FFF2-40B4-BE49-F238E27FC236}">
                    <a16:creationId xmlns="" xmlns:a16="http://schemas.microsoft.com/office/drawing/2014/main" id="{CC24500B-F5CB-4C49-B11D-FC46703EF774}"/>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eaLnBrk="1" hangingPunct="1">
                  <a:defRPr/>
                </a:pPr>
                <a:endParaRPr lang="el-GR"/>
              </a:p>
            </p:txBody>
          </p:sp>
          <p:sp>
            <p:nvSpPr>
              <p:cNvPr id="49" name="Freeform 27">
                <a:extLst>
                  <a:ext uri="{FF2B5EF4-FFF2-40B4-BE49-F238E27FC236}">
                    <a16:creationId xmlns="" xmlns:a16="http://schemas.microsoft.com/office/drawing/2014/main" id="{F25E962D-A806-4429-8F68-2F6A9D5E7A83}"/>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eaLnBrk="1" hangingPunct="1">
                  <a:defRPr/>
                </a:pPr>
                <a:endParaRPr lang="el-GR"/>
              </a:p>
            </p:txBody>
          </p:sp>
          <p:sp>
            <p:nvSpPr>
              <p:cNvPr id="50" name="Freeform 28">
                <a:extLst>
                  <a:ext uri="{FF2B5EF4-FFF2-40B4-BE49-F238E27FC236}">
                    <a16:creationId xmlns="" xmlns:a16="http://schemas.microsoft.com/office/drawing/2014/main" id="{E21E3533-FC00-4E1E-895B-26CC46939782}"/>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eaLnBrk="1" hangingPunct="1">
                  <a:defRPr/>
                </a:pPr>
                <a:endParaRPr lang="el-G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w="9525">
                <a:noFill/>
                <a:round/>
                <a:headEnd/>
                <a:tailEnd/>
              </a:ln>
            </p:spPr>
            <p:txBody>
              <a:bodyPr/>
              <a:lstStyle/>
              <a:p>
                <a:endParaRPr lang="el-G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w="9525">
                <a:noFill/>
                <a:round/>
                <a:headEnd/>
                <a:tailEnd/>
              </a:ln>
            </p:spPr>
            <p:txBody>
              <a:bodyPr/>
              <a:lstStyle/>
              <a:p>
                <a:endParaRPr lang="el-GR"/>
              </a:p>
            </p:txBody>
          </p:sp>
          <p:sp>
            <p:nvSpPr>
              <p:cNvPr id="53" name="Freeform 31">
                <a:extLst>
                  <a:ext uri="{FF2B5EF4-FFF2-40B4-BE49-F238E27FC236}">
                    <a16:creationId xmlns="" xmlns:a16="http://schemas.microsoft.com/office/drawing/2014/main" id="{772EE2A3-0FAD-4ECA-BCBB-68EA27E9D3CF}"/>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54" name="Freeform 32">
                <a:extLst>
                  <a:ext uri="{FF2B5EF4-FFF2-40B4-BE49-F238E27FC236}">
                    <a16:creationId xmlns="" xmlns:a16="http://schemas.microsoft.com/office/drawing/2014/main" id="{16EB0B6E-B44C-4676-9536-33D5250EAD46}"/>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55" name="Freeform 33">
                <a:extLst>
                  <a:ext uri="{FF2B5EF4-FFF2-40B4-BE49-F238E27FC236}">
                    <a16:creationId xmlns="" xmlns:a16="http://schemas.microsoft.com/office/drawing/2014/main" id="{9244C659-0271-4D9B-9EF8-77983BB64A0B}"/>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w="9525">
                <a:noFill/>
                <a:round/>
                <a:headEnd/>
                <a:tailEnd/>
              </a:ln>
            </p:spPr>
            <p:txBody>
              <a:bodyPr/>
              <a:lstStyle/>
              <a:p>
                <a:endParaRPr lang="el-G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a:extLst>
                  <a:ext uri="{FF2B5EF4-FFF2-40B4-BE49-F238E27FC236}">
                    <a16:creationId xmlns="" xmlns:a16="http://schemas.microsoft.com/office/drawing/2014/main" id="{29C4713C-B730-438A-A77E-631EFA1C226E}"/>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23" name="Freeform 37">
                <a:extLst>
                  <a:ext uri="{FF2B5EF4-FFF2-40B4-BE49-F238E27FC236}">
                    <a16:creationId xmlns="" xmlns:a16="http://schemas.microsoft.com/office/drawing/2014/main" id="{9D2014EE-48AC-46A3-B0F8-71F26D6180CD}"/>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24" name="Freeform 38">
                <a:extLst>
                  <a:ext uri="{FF2B5EF4-FFF2-40B4-BE49-F238E27FC236}">
                    <a16:creationId xmlns="" xmlns:a16="http://schemas.microsoft.com/office/drawing/2014/main" id="{E24F3023-879E-4B2C-A39D-03368D832313}"/>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25" name="Freeform 39">
                <a:extLst>
                  <a:ext uri="{FF2B5EF4-FFF2-40B4-BE49-F238E27FC236}">
                    <a16:creationId xmlns="" xmlns:a16="http://schemas.microsoft.com/office/drawing/2014/main" id="{618D238F-F348-4BF0-96F3-161005F58CC8}"/>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26" name="Freeform 40">
                <a:extLst>
                  <a:ext uri="{FF2B5EF4-FFF2-40B4-BE49-F238E27FC236}">
                    <a16:creationId xmlns="" xmlns:a16="http://schemas.microsoft.com/office/drawing/2014/main" id="{99A34296-B294-4FD7-A872-00A9300E4A19}"/>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27" name="Freeform 41">
                <a:extLst>
                  <a:ext uri="{FF2B5EF4-FFF2-40B4-BE49-F238E27FC236}">
                    <a16:creationId xmlns="" xmlns:a16="http://schemas.microsoft.com/office/drawing/2014/main" id="{D785946E-CE4D-4403-A5DE-C1D08BAED271}"/>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28" name="Freeform 42">
                <a:extLst>
                  <a:ext uri="{FF2B5EF4-FFF2-40B4-BE49-F238E27FC236}">
                    <a16:creationId xmlns="" xmlns:a16="http://schemas.microsoft.com/office/drawing/2014/main" id="{BEB6BC04-B788-4B27-9B4F-CF26222AA486}"/>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w="9525">
                <a:noFill/>
                <a:round/>
                <a:headEnd/>
                <a:tailEnd/>
              </a:ln>
            </p:spPr>
            <p:txBody>
              <a:bodyPr/>
              <a:lstStyle/>
              <a:p>
                <a:endParaRPr lang="el-GR"/>
              </a:p>
            </p:txBody>
          </p:sp>
          <p:sp>
            <p:nvSpPr>
              <p:cNvPr id="30" name="Freeform 44">
                <a:extLst>
                  <a:ext uri="{FF2B5EF4-FFF2-40B4-BE49-F238E27FC236}">
                    <a16:creationId xmlns="" xmlns:a16="http://schemas.microsoft.com/office/drawing/2014/main" id="{C3189E4B-8507-461C-BCDC-3254DDB5D4E1}"/>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eaLnBrk="1" hangingPunct="1">
                  <a:defRPr/>
                </a:pPr>
                <a:endParaRPr lang="el-GR"/>
              </a:p>
            </p:txBody>
          </p:sp>
          <p:sp>
            <p:nvSpPr>
              <p:cNvPr id="31" name="Freeform 45">
                <a:extLst>
                  <a:ext uri="{FF2B5EF4-FFF2-40B4-BE49-F238E27FC236}">
                    <a16:creationId xmlns="" xmlns:a16="http://schemas.microsoft.com/office/drawing/2014/main" id="{A0CCB299-5052-4373-907E-AF26DE0CB93F}"/>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32" name="Freeform 46">
                <a:extLst>
                  <a:ext uri="{FF2B5EF4-FFF2-40B4-BE49-F238E27FC236}">
                    <a16:creationId xmlns="" xmlns:a16="http://schemas.microsoft.com/office/drawing/2014/main" id="{50043BD5-68E4-405D-A4F1-BCB84A8BC136}"/>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33" name="Oval 47">
                <a:extLst>
                  <a:ext uri="{FF2B5EF4-FFF2-40B4-BE49-F238E27FC236}">
                    <a16:creationId xmlns="" xmlns:a16="http://schemas.microsoft.com/office/drawing/2014/main" id="{ABEC10FC-082B-4DA7-843C-D639485E8FC4}"/>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eaLnBrk="1" hangingPunct="1">
                  <a:defRPr/>
                </a:pPr>
                <a:endParaRPr lang="el-GR"/>
              </a:p>
            </p:txBody>
          </p:sp>
          <p:sp>
            <p:nvSpPr>
              <p:cNvPr id="34" name="Oval 48">
                <a:extLst>
                  <a:ext uri="{FF2B5EF4-FFF2-40B4-BE49-F238E27FC236}">
                    <a16:creationId xmlns="" xmlns:a16="http://schemas.microsoft.com/office/drawing/2014/main" id="{386DBFFE-33B9-44AA-BEF3-EAE8F95A001B}"/>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35" name="Oval 49">
                <a:extLst>
                  <a:ext uri="{FF2B5EF4-FFF2-40B4-BE49-F238E27FC236}">
                    <a16:creationId xmlns="" xmlns:a16="http://schemas.microsoft.com/office/drawing/2014/main" id="{ED0312DC-E811-445B-9AD0-806760D870AB}"/>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36" name="Oval 50">
                <a:extLst>
                  <a:ext uri="{FF2B5EF4-FFF2-40B4-BE49-F238E27FC236}">
                    <a16:creationId xmlns="" xmlns:a16="http://schemas.microsoft.com/office/drawing/2014/main" id="{B8F57209-0D9E-4810-BCB2-F5DC2BB9AD69}"/>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37" name="Oval 51">
                <a:extLst>
                  <a:ext uri="{FF2B5EF4-FFF2-40B4-BE49-F238E27FC236}">
                    <a16:creationId xmlns="" xmlns:a16="http://schemas.microsoft.com/office/drawing/2014/main" id="{F0D735B8-95CA-4307-A046-A3665BA4BEA7}"/>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38" name="Oval 52">
                <a:extLst>
                  <a:ext uri="{FF2B5EF4-FFF2-40B4-BE49-F238E27FC236}">
                    <a16:creationId xmlns="" xmlns:a16="http://schemas.microsoft.com/office/drawing/2014/main" id="{B31B527C-1A83-4334-B7F4-67E5A5108343}"/>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p:spPr>
              <p:txBody>
                <a:bodyPr/>
                <a:lstStyle/>
                <a:p>
                  <a:pPr eaLnBrk="1" hangingPunct="1"/>
                  <a:endParaRPr lang="el-G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p:spPr>
              <p:txBody>
                <a:bodyPr/>
                <a:lstStyle/>
                <a:p>
                  <a:pPr eaLnBrk="1" hangingPunct="1"/>
                  <a:endParaRPr lang="el-G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p:spPr>
              <p:txBody>
                <a:bodyPr/>
                <a:lstStyle/>
                <a:p>
                  <a:pPr eaLnBrk="1" hangingPunct="1"/>
                  <a:endParaRPr lang="el-G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p:spPr>
              <p:txBody>
                <a:bodyPr/>
                <a:lstStyle/>
                <a:p>
                  <a:pPr eaLnBrk="1" hangingPunct="1"/>
                  <a:endParaRPr lang="el-GR"/>
                </a:p>
              </p:txBody>
            </p:sp>
          </p:grpSp>
        </p:grpSp>
      </p:grpSp>
      <p:sp>
        <p:nvSpPr>
          <p:cNvPr id="8258"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GB"/>
              <a:t>Click to edit Master title style</a:t>
            </a:r>
          </a:p>
        </p:txBody>
      </p:sp>
      <p:sp>
        <p:nvSpPr>
          <p:cNvPr id="8259"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68" name="Rectangle 68">
            <a:extLst>
              <a:ext uri="{FF2B5EF4-FFF2-40B4-BE49-F238E27FC236}">
                <a16:creationId xmlns="" xmlns:a16="http://schemas.microsoft.com/office/drawing/2014/main" id="{6BF0A7D8-3D70-4CA4-BA34-98B8420A7B58}"/>
              </a:ext>
            </a:extLst>
          </p:cNvPr>
          <p:cNvSpPr>
            <a:spLocks noGrp="1" noChangeArrowheads="1"/>
          </p:cNvSpPr>
          <p:nvPr>
            <p:ph type="dt" sz="quarter" idx="10"/>
          </p:nvPr>
        </p:nvSpPr>
        <p:spPr>
          <a:xfrm>
            <a:off x="457200" y="6248400"/>
            <a:ext cx="2133600" cy="457200"/>
          </a:xfrm>
        </p:spPr>
        <p:txBody>
          <a:bodyPr/>
          <a:lstStyle>
            <a:lvl1pPr>
              <a:defRPr/>
            </a:lvl1pPr>
          </a:lstStyle>
          <a:p>
            <a:pPr>
              <a:defRPr/>
            </a:pPr>
            <a:endParaRPr lang="en-GB"/>
          </a:p>
        </p:txBody>
      </p:sp>
      <p:sp>
        <p:nvSpPr>
          <p:cNvPr id="69" name="Rectangle 69">
            <a:extLst>
              <a:ext uri="{FF2B5EF4-FFF2-40B4-BE49-F238E27FC236}">
                <a16:creationId xmlns="" xmlns:a16="http://schemas.microsoft.com/office/drawing/2014/main" id="{0D88DB2F-4D7B-4936-B3F1-096E61C11542}"/>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70" name="Rectangle 70">
            <a:extLst>
              <a:ext uri="{FF2B5EF4-FFF2-40B4-BE49-F238E27FC236}">
                <a16:creationId xmlns="" xmlns:a16="http://schemas.microsoft.com/office/drawing/2014/main" id="{4CFFC2BF-ECE1-4E41-B2E2-91F65F10DB3F}"/>
              </a:ext>
            </a:extLst>
          </p:cNvPr>
          <p:cNvSpPr>
            <a:spLocks noGrp="1" noChangeArrowheads="1"/>
          </p:cNvSpPr>
          <p:nvPr>
            <p:ph type="sldNum" sz="quarter" idx="12"/>
          </p:nvPr>
        </p:nvSpPr>
        <p:spPr>
          <a:xfrm>
            <a:off x="6553200" y="6248400"/>
            <a:ext cx="2133600" cy="457200"/>
          </a:xfrm>
        </p:spPr>
        <p:txBody>
          <a:bodyPr/>
          <a:lstStyle>
            <a:lvl1pPr>
              <a:defRPr/>
            </a:lvl1pPr>
          </a:lstStyle>
          <a:p>
            <a:fld id="{5E7D9595-6907-418E-8017-0C10050C2768}" type="slidenum">
              <a:rPr lang="en-GB" altLang="en-US"/>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FD52F5EC-0567-47FE-AD3D-A287567D581A}" type="slidenum">
              <a:rPr lang="en-GB" altLang="en-US"/>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7813"/>
            <a:ext cx="2057400" cy="5848350"/>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7813"/>
            <a:ext cx="6019800" cy="584835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EA6FF5DF-B564-47E7-952C-DBCAA5B4CC36}" type="slidenum">
              <a:rPr lang="en-GB" altLang="en-US"/>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6661ADE5-F089-43E1-8ACB-2427808A90EF}" type="slidenum">
              <a:rPr lang="en-GB" altLang="en-US"/>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C1622933-96DD-41E3-A5EB-4C3F27B1B9F0}" type="slidenum">
              <a:rPr lang="en-GB" altLang="en-US"/>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17420AC1-03FB-49D9-B3F6-10156331A0D5}" type="slidenum">
              <a:rPr lang="en-GB" altLang="en-US"/>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01E9163C-8F68-456A-84F1-2F7D395FFDD9}" type="slidenum">
              <a:rPr lang="en-GB" altLang="en-US"/>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4295AB60-E6EC-4B07-9555-BFB14B76BB5D}" type="slidenum">
              <a:rPr lang="en-GB" altLang="en-US"/>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EE594F66-03AE-44C2-933D-73A08F9463D5}" type="slidenum">
              <a:rPr lang="en-GB" altLang="en-US"/>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F976E621-A039-40DA-8F56-45CD394C04B0}" type="slidenum">
              <a:rPr lang="en-GB" altLang="en-US"/>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69">
            <a:extLst>
              <a:ext uri="{FF2B5EF4-FFF2-40B4-BE49-F238E27FC236}">
                <a16:creationId xmlns="" xmlns:a16="http://schemas.microsoft.com/office/drawing/2014/main" id="{C6B97D6A-8230-42B8-96B4-25C9323688A8}"/>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12"/>
          </p:nvPr>
        </p:nvSpPr>
        <p:spPr>
          <a:ln/>
        </p:spPr>
        <p:txBody>
          <a:bodyPr/>
          <a:lstStyle>
            <a:lvl1pPr>
              <a:defRPr/>
            </a:lvl1pPr>
          </a:lstStyle>
          <a:p>
            <a:fld id="{54FDAA9B-99A9-4FC8-87CF-13DE7A0923D4}" type="slidenum">
              <a:rPr lang="en-GB" altLang="en-US"/>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Freeform 2">
            <a:extLst>
              <a:ext uri="{FF2B5EF4-FFF2-40B4-BE49-F238E27FC236}">
                <a16:creationId xmlns="" xmlns:a16="http://schemas.microsoft.com/office/drawing/2014/main" id="{1D23240E-9D66-4726-AE6D-ED04774A1674}"/>
              </a:ext>
            </a:extLst>
          </p:cNvPr>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eaLnBrk="1" hangingPunct="1">
              <a:defRPr/>
            </a:pPr>
            <a:endParaRPr lang="el-GR"/>
          </a:p>
        </p:txBody>
      </p:sp>
      <p:grpSp>
        <p:nvGrpSpPr>
          <p:cNvPr id="1027" name="Group 3"/>
          <p:cNvGrpSpPr>
            <a:grpSpLocks/>
          </p:cNvGrpSpPr>
          <p:nvPr/>
        </p:nvGrpSpPr>
        <p:grpSpPr bwMode="auto">
          <a:xfrm>
            <a:off x="3175" y="4267200"/>
            <a:ext cx="9140825" cy="2590800"/>
            <a:chOff x="2" y="2688"/>
            <a:chExt cx="5758" cy="1632"/>
          </a:xfrm>
        </p:grpSpPr>
        <p:sp>
          <p:nvSpPr>
            <p:cNvPr id="1033"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grpSp>
          <p:nvGrpSpPr>
            <p:cNvPr id="1034" name="Group 5"/>
            <p:cNvGrpSpPr>
              <a:grpSpLocks/>
            </p:cNvGrpSpPr>
            <p:nvPr userDrawn="1"/>
          </p:nvGrpSpPr>
          <p:grpSpPr bwMode="auto">
            <a:xfrm>
              <a:off x="3528" y="3715"/>
              <a:ext cx="792" cy="521"/>
              <a:chOff x="3527" y="3715"/>
              <a:chExt cx="792" cy="521"/>
            </a:xfrm>
          </p:grpSpPr>
          <p:sp>
            <p:nvSpPr>
              <p:cNvPr id="7174" name="Oval 6">
                <a:extLst>
                  <a:ext uri="{FF2B5EF4-FFF2-40B4-BE49-F238E27FC236}">
                    <a16:creationId xmlns="" xmlns:a16="http://schemas.microsoft.com/office/drawing/2014/main" id="{38968F3B-2AEE-426C-AE86-713316FCCEE8}"/>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eaLnBrk="1" hangingPunct="1">
                  <a:defRPr/>
                </a:pPr>
                <a:endParaRPr lang="el-GR"/>
              </a:p>
            </p:txBody>
          </p:sp>
          <p:sp>
            <p:nvSpPr>
              <p:cNvPr id="7175" name="Oval 7">
                <a:extLst>
                  <a:ext uri="{FF2B5EF4-FFF2-40B4-BE49-F238E27FC236}">
                    <a16:creationId xmlns="" xmlns:a16="http://schemas.microsoft.com/office/drawing/2014/main" id="{DA84921D-5F31-43B6-90AD-1C8AFFC24343}"/>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7176" name="Oval 8">
                <a:extLst>
                  <a:ext uri="{FF2B5EF4-FFF2-40B4-BE49-F238E27FC236}">
                    <a16:creationId xmlns="" xmlns:a16="http://schemas.microsoft.com/office/drawing/2014/main" id="{9CDE9012-6863-40A8-8CF0-0378663E2D0E}"/>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7177" name="Oval 9">
                <a:extLst>
                  <a:ext uri="{FF2B5EF4-FFF2-40B4-BE49-F238E27FC236}">
                    <a16:creationId xmlns="" xmlns:a16="http://schemas.microsoft.com/office/drawing/2014/main" id="{34F7EF38-22B3-466D-8BC2-CE1C1D628FC8}"/>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7178" name="Oval 10">
                <a:extLst>
                  <a:ext uri="{FF2B5EF4-FFF2-40B4-BE49-F238E27FC236}">
                    <a16:creationId xmlns="" xmlns:a16="http://schemas.microsoft.com/office/drawing/2014/main" id="{5DD146B2-EF42-48CA-9E25-7612F70CA89C}"/>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7179" name="Freeform 11">
                <a:extLst>
                  <a:ext uri="{FF2B5EF4-FFF2-40B4-BE49-F238E27FC236}">
                    <a16:creationId xmlns="" xmlns:a16="http://schemas.microsoft.com/office/drawing/2014/main" id="{70C21EDF-2976-423E-970E-D0E240826859}"/>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7180" name="Freeform 12">
                <a:extLst>
                  <a:ext uri="{FF2B5EF4-FFF2-40B4-BE49-F238E27FC236}">
                    <a16:creationId xmlns="" xmlns:a16="http://schemas.microsoft.com/office/drawing/2014/main" id="{E495B547-FF8D-4ACE-BE39-50FEEF4592A4}"/>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eaLnBrk="1" hangingPunct="1">
                  <a:defRPr/>
                </a:pPr>
                <a:endParaRPr lang="el-GR"/>
              </a:p>
            </p:txBody>
          </p:sp>
          <p:sp>
            <p:nvSpPr>
              <p:cNvPr id="7181" name="Freeform 13">
                <a:extLst>
                  <a:ext uri="{FF2B5EF4-FFF2-40B4-BE49-F238E27FC236}">
                    <a16:creationId xmlns="" xmlns:a16="http://schemas.microsoft.com/office/drawing/2014/main" id="{4426670A-50D6-48AF-B050-B0843EC78D75}"/>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7182" name="Freeform 14">
                <a:extLst>
                  <a:ext uri="{FF2B5EF4-FFF2-40B4-BE49-F238E27FC236}">
                    <a16:creationId xmlns="" xmlns:a16="http://schemas.microsoft.com/office/drawing/2014/main" id="{9CAAAF01-09A7-44ED-8D0C-6624AA8A1BBD}"/>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eaLnBrk="1" hangingPunct="1">
                  <a:defRPr/>
                </a:pPr>
                <a:endParaRPr lang="el-GR"/>
              </a:p>
            </p:txBody>
          </p:sp>
          <p:sp>
            <p:nvSpPr>
              <p:cNvPr id="7183" name="Freeform 15">
                <a:extLst>
                  <a:ext uri="{FF2B5EF4-FFF2-40B4-BE49-F238E27FC236}">
                    <a16:creationId xmlns="" xmlns:a16="http://schemas.microsoft.com/office/drawing/2014/main" id="{E5AC623E-1376-4194-878D-A1CE05C13D79}"/>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eaLnBrk="1" hangingPunct="1">
                  <a:defRPr/>
                </a:pPr>
                <a:endParaRPr lang="el-GR"/>
              </a:p>
            </p:txBody>
          </p:sp>
          <p:sp>
            <p:nvSpPr>
              <p:cNvPr id="7184" name="Oval 16">
                <a:extLst>
                  <a:ext uri="{FF2B5EF4-FFF2-40B4-BE49-F238E27FC236}">
                    <a16:creationId xmlns="" xmlns:a16="http://schemas.microsoft.com/office/drawing/2014/main" id="{335AB259-6F21-440D-8500-4B4AC08F9589}"/>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grpSp>
        <p:grpSp>
          <p:nvGrpSpPr>
            <p:cNvPr id="1035" name="Group 17"/>
            <p:cNvGrpSpPr>
              <a:grpSpLocks/>
            </p:cNvGrpSpPr>
            <p:nvPr userDrawn="1"/>
          </p:nvGrpSpPr>
          <p:grpSpPr bwMode="auto">
            <a:xfrm>
              <a:off x="1776" y="3631"/>
              <a:ext cx="1626" cy="683"/>
              <a:chOff x="1776" y="3631"/>
              <a:chExt cx="1626" cy="683"/>
            </a:xfrm>
          </p:grpSpPr>
          <p:sp>
            <p:nvSpPr>
              <p:cNvPr id="7186" name="Oval 18">
                <a:extLst>
                  <a:ext uri="{FF2B5EF4-FFF2-40B4-BE49-F238E27FC236}">
                    <a16:creationId xmlns="" xmlns:a16="http://schemas.microsoft.com/office/drawing/2014/main" id="{7ADB1AE8-08CD-420C-9DBC-2A958B3C4713}"/>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eaLnBrk="1" hangingPunct="1">
                  <a:defRPr/>
                </a:pPr>
                <a:endParaRPr lang="el-GR"/>
              </a:p>
            </p:txBody>
          </p:sp>
          <p:sp>
            <p:nvSpPr>
              <p:cNvPr id="7187" name="Oval 19">
                <a:extLst>
                  <a:ext uri="{FF2B5EF4-FFF2-40B4-BE49-F238E27FC236}">
                    <a16:creationId xmlns="" xmlns:a16="http://schemas.microsoft.com/office/drawing/2014/main" id="{C2D1FFD4-2268-47CC-8E9B-6C46DEF5C98A}"/>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eaLnBrk="1" hangingPunct="1">
                  <a:defRPr/>
                </a:pPr>
                <a:endParaRPr lang="el-GR"/>
              </a:p>
            </p:txBody>
          </p:sp>
          <p:sp>
            <p:nvSpPr>
              <p:cNvPr id="7188" name="Oval 20">
                <a:extLst>
                  <a:ext uri="{FF2B5EF4-FFF2-40B4-BE49-F238E27FC236}">
                    <a16:creationId xmlns="" xmlns:a16="http://schemas.microsoft.com/office/drawing/2014/main" id="{080B1D32-7D88-4F5E-93B7-354288ADDE13}"/>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eaLnBrk="1" hangingPunct="1">
                  <a:defRPr/>
                </a:pPr>
                <a:endParaRPr lang="el-GR"/>
              </a:p>
            </p:txBody>
          </p:sp>
          <p:sp>
            <p:nvSpPr>
              <p:cNvPr id="7189" name="Oval 21">
                <a:extLst>
                  <a:ext uri="{FF2B5EF4-FFF2-40B4-BE49-F238E27FC236}">
                    <a16:creationId xmlns="" xmlns:a16="http://schemas.microsoft.com/office/drawing/2014/main" id="{FBF3FEC4-480F-4E9D-9D77-2A239A29A573}"/>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7190" name="Oval 22">
                <a:extLst>
                  <a:ext uri="{FF2B5EF4-FFF2-40B4-BE49-F238E27FC236}">
                    <a16:creationId xmlns="" xmlns:a16="http://schemas.microsoft.com/office/drawing/2014/main" id="{57DA8198-BAFA-4847-B3F5-2BE29D5472FA}"/>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7191" name="Oval 23">
                <a:extLst>
                  <a:ext uri="{FF2B5EF4-FFF2-40B4-BE49-F238E27FC236}">
                    <a16:creationId xmlns="" xmlns:a16="http://schemas.microsoft.com/office/drawing/2014/main" id="{D4B8C3D5-549F-4C3A-9A9A-B4A486E7B056}"/>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7192" name="Oval 24">
                <a:extLst>
                  <a:ext uri="{FF2B5EF4-FFF2-40B4-BE49-F238E27FC236}">
                    <a16:creationId xmlns="" xmlns:a16="http://schemas.microsoft.com/office/drawing/2014/main" id="{2C5BF1C4-A641-4066-87C2-7EC5B3C9BBD5}"/>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eaLnBrk="1" hangingPunct="1">
                  <a:defRPr/>
                </a:pPr>
                <a:endParaRPr lang="el-GR"/>
              </a:p>
            </p:txBody>
          </p:sp>
          <p:sp>
            <p:nvSpPr>
              <p:cNvPr id="7193" name="Oval 25">
                <a:extLst>
                  <a:ext uri="{FF2B5EF4-FFF2-40B4-BE49-F238E27FC236}">
                    <a16:creationId xmlns="" xmlns:a16="http://schemas.microsoft.com/office/drawing/2014/main" id="{FBD74D05-EDE3-4C49-8754-E6C551C294D5}"/>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eaLnBrk="1" hangingPunct="1">
                  <a:defRPr/>
                </a:pPr>
                <a:endParaRPr lang="el-GR"/>
              </a:p>
            </p:txBody>
          </p:sp>
          <p:sp>
            <p:nvSpPr>
              <p:cNvPr id="7194" name="Freeform 26">
                <a:extLst>
                  <a:ext uri="{FF2B5EF4-FFF2-40B4-BE49-F238E27FC236}">
                    <a16:creationId xmlns="" xmlns:a16="http://schemas.microsoft.com/office/drawing/2014/main" id="{2AEC05FB-2010-4533-8787-8CC03B1EB5A2}"/>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7195" name="Freeform 27">
                <a:extLst>
                  <a:ext uri="{FF2B5EF4-FFF2-40B4-BE49-F238E27FC236}">
                    <a16:creationId xmlns="" xmlns:a16="http://schemas.microsoft.com/office/drawing/2014/main" id="{D226027A-F4B8-4BF4-93A8-F68229FD9432}"/>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eaLnBrk="1" hangingPunct="1">
                  <a:defRPr/>
                </a:pPr>
                <a:endParaRPr lang="el-GR"/>
              </a:p>
            </p:txBody>
          </p:sp>
          <p:sp>
            <p:nvSpPr>
              <p:cNvPr id="7196" name="Freeform 28">
                <a:extLst>
                  <a:ext uri="{FF2B5EF4-FFF2-40B4-BE49-F238E27FC236}">
                    <a16:creationId xmlns="" xmlns:a16="http://schemas.microsoft.com/office/drawing/2014/main" id="{CF3D137F-DE85-4C66-A740-C12D5EFDA2DA}"/>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eaLnBrk="1" hangingPunct="1">
                  <a:defRPr/>
                </a:pPr>
                <a:endParaRPr lang="el-GR"/>
              </a:p>
            </p:txBody>
          </p:sp>
          <p:sp>
            <p:nvSpPr>
              <p:cNvPr id="7197" name="Freeform 29">
                <a:extLst>
                  <a:ext uri="{FF2B5EF4-FFF2-40B4-BE49-F238E27FC236}">
                    <a16:creationId xmlns="" xmlns:a16="http://schemas.microsoft.com/office/drawing/2014/main" id="{003FB0CC-E2FD-4881-B056-A32C3DACC7D1}"/>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eaLnBrk="1" hangingPunct="1">
                  <a:defRPr/>
                </a:pPr>
                <a:endParaRPr lang="el-GR"/>
              </a:p>
            </p:txBody>
          </p:sp>
          <p:sp>
            <p:nvSpPr>
              <p:cNvPr id="107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w="9525">
                <a:noFill/>
                <a:round/>
                <a:headEnd/>
                <a:tailEnd/>
              </a:ln>
            </p:spPr>
            <p:txBody>
              <a:bodyPr/>
              <a:lstStyle/>
              <a:p>
                <a:endParaRPr lang="el-GR"/>
              </a:p>
            </p:txBody>
          </p:sp>
          <p:sp>
            <p:nvSpPr>
              <p:cNvPr id="108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w="9525">
                <a:noFill/>
                <a:round/>
                <a:headEnd/>
                <a:tailEnd/>
              </a:ln>
            </p:spPr>
            <p:txBody>
              <a:bodyPr/>
              <a:lstStyle/>
              <a:p>
                <a:endParaRPr lang="el-GR"/>
              </a:p>
            </p:txBody>
          </p:sp>
          <p:sp>
            <p:nvSpPr>
              <p:cNvPr id="7200" name="Freeform 32">
                <a:extLst>
                  <a:ext uri="{FF2B5EF4-FFF2-40B4-BE49-F238E27FC236}">
                    <a16:creationId xmlns="" xmlns:a16="http://schemas.microsoft.com/office/drawing/2014/main" id="{3E20CDA2-8B59-4BED-890C-E99F9EA39810}"/>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7201" name="Freeform 33">
                <a:extLst>
                  <a:ext uri="{FF2B5EF4-FFF2-40B4-BE49-F238E27FC236}">
                    <a16:creationId xmlns="" xmlns:a16="http://schemas.microsoft.com/office/drawing/2014/main" id="{384BADAF-4CD8-4F2F-B766-FD47B51A6A4C}"/>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7202" name="Freeform 34">
                <a:extLst>
                  <a:ext uri="{FF2B5EF4-FFF2-40B4-BE49-F238E27FC236}">
                    <a16:creationId xmlns="" xmlns:a16="http://schemas.microsoft.com/office/drawing/2014/main" id="{D8461BF0-FA5F-46CE-8C89-D70B0B3B9E59}"/>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108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w="9525">
                <a:noFill/>
                <a:round/>
                <a:headEnd/>
                <a:tailEnd/>
              </a:ln>
            </p:spPr>
            <p:txBody>
              <a:bodyPr/>
              <a:lstStyle/>
              <a:p>
                <a:endParaRPr lang="el-GR"/>
              </a:p>
            </p:txBody>
          </p:sp>
        </p:grpSp>
        <p:grpSp>
          <p:nvGrpSpPr>
            <p:cNvPr id="1036" name="Group 36"/>
            <p:cNvGrpSpPr>
              <a:grpSpLocks/>
            </p:cNvGrpSpPr>
            <p:nvPr userDrawn="1"/>
          </p:nvGrpSpPr>
          <p:grpSpPr bwMode="auto">
            <a:xfrm>
              <a:off x="4128" y="3360"/>
              <a:ext cx="1351" cy="821"/>
              <a:chOff x="4128" y="3360"/>
              <a:chExt cx="1351" cy="821"/>
            </a:xfrm>
          </p:grpSpPr>
          <p:sp>
            <p:nvSpPr>
              <p:cNvPr id="7205" name="Freeform 37">
                <a:extLst>
                  <a:ext uri="{FF2B5EF4-FFF2-40B4-BE49-F238E27FC236}">
                    <a16:creationId xmlns="" xmlns:a16="http://schemas.microsoft.com/office/drawing/2014/main" id="{9F51A0A0-830B-4CAE-B2AC-8244C12B39F1}"/>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7206" name="Freeform 38">
                <a:extLst>
                  <a:ext uri="{FF2B5EF4-FFF2-40B4-BE49-F238E27FC236}">
                    <a16:creationId xmlns="" xmlns:a16="http://schemas.microsoft.com/office/drawing/2014/main" id="{C6E21F65-CBB4-4EC7-9011-D3C066B36F54}"/>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7207" name="Freeform 39">
                <a:extLst>
                  <a:ext uri="{FF2B5EF4-FFF2-40B4-BE49-F238E27FC236}">
                    <a16:creationId xmlns="" xmlns:a16="http://schemas.microsoft.com/office/drawing/2014/main" id="{9B82B076-36F6-483B-86EC-1FAC4F2B09A7}"/>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7208" name="Freeform 40">
                <a:extLst>
                  <a:ext uri="{FF2B5EF4-FFF2-40B4-BE49-F238E27FC236}">
                    <a16:creationId xmlns="" xmlns:a16="http://schemas.microsoft.com/office/drawing/2014/main" id="{41372CA9-D195-43DE-81E4-C7D10F705ED0}"/>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7209" name="Freeform 41">
                <a:extLst>
                  <a:ext uri="{FF2B5EF4-FFF2-40B4-BE49-F238E27FC236}">
                    <a16:creationId xmlns="" xmlns:a16="http://schemas.microsoft.com/office/drawing/2014/main" id="{91C14DFC-1887-4DF3-A68E-8F61FF94FA6D}"/>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7210" name="Freeform 42">
                <a:extLst>
                  <a:ext uri="{FF2B5EF4-FFF2-40B4-BE49-F238E27FC236}">
                    <a16:creationId xmlns="" xmlns:a16="http://schemas.microsoft.com/office/drawing/2014/main" id="{6DF8C879-5AE3-4DF1-9EA8-26BC3C30A381}"/>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7211" name="Freeform 43">
                <a:extLst>
                  <a:ext uri="{FF2B5EF4-FFF2-40B4-BE49-F238E27FC236}">
                    <a16:creationId xmlns="" xmlns:a16="http://schemas.microsoft.com/office/drawing/2014/main" id="{A4587523-0E0B-4BC0-BF6E-C94011750A36}"/>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105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w="9525">
                <a:noFill/>
                <a:round/>
                <a:headEnd/>
                <a:tailEnd/>
              </a:ln>
            </p:spPr>
            <p:txBody>
              <a:bodyPr/>
              <a:lstStyle/>
              <a:p>
                <a:endParaRPr lang="el-GR"/>
              </a:p>
            </p:txBody>
          </p:sp>
          <p:sp>
            <p:nvSpPr>
              <p:cNvPr id="7213" name="Freeform 45">
                <a:extLst>
                  <a:ext uri="{FF2B5EF4-FFF2-40B4-BE49-F238E27FC236}">
                    <a16:creationId xmlns="" xmlns:a16="http://schemas.microsoft.com/office/drawing/2014/main" id="{900A1BA9-4AA1-4321-BA43-7DBDE21640C5}"/>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eaLnBrk="1" hangingPunct="1">
                  <a:defRPr/>
                </a:pPr>
                <a:endParaRPr lang="el-GR"/>
              </a:p>
            </p:txBody>
          </p:sp>
          <p:sp>
            <p:nvSpPr>
              <p:cNvPr id="7214" name="Freeform 46">
                <a:extLst>
                  <a:ext uri="{FF2B5EF4-FFF2-40B4-BE49-F238E27FC236}">
                    <a16:creationId xmlns="" xmlns:a16="http://schemas.microsoft.com/office/drawing/2014/main" id="{1ACC6D26-2E34-4962-8C5E-6C1151ACF47D}"/>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7215" name="Freeform 47">
                <a:extLst>
                  <a:ext uri="{FF2B5EF4-FFF2-40B4-BE49-F238E27FC236}">
                    <a16:creationId xmlns="" xmlns:a16="http://schemas.microsoft.com/office/drawing/2014/main" id="{6C3EF4B1-D482-45BF-9556-BCDECE243439}"/>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7216" name="Oval 48">
                <a:extLst>
                  <a:ext uri="{FF2B5EF4-FFF2-40B4-BE49-F238E27FC236}">
                    <a16:creationId xmlns="" xmlns:a16="http://schemas.microsoft.com/office/drawing/2014/main" id="{6C11E1BE-3C41-4282-8557-B0408CB3CE37}"/>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eaLnBrk="1" hangingPunct="1">
                  <a:defRPr/>
                </a:pPr>
                <a:endParaRPr lang="el-GR"/>
              </a:p>
            </p:txBody>
          </p:sp>
          <p:sp>
            <p:nvSpPr>
              <p:cNvPr id="7217" name="Oval 49">
                <a:extLst>
                  <a:ext uri="{FF2B5EF4-FFF2-40B4-BE49-F238E27FC236}">
                    <a16:creationId xmlns="" xmlns:a16="http://schemas.microsoft.com/office/drawing/2014/main" id="{941B2F44-71CD-4A40-825A-2759795F8C88}"/>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7218" name="Oval 50">
                <a:extLst>
                  <a:ext uri="{FF2B5EF4-FFF2-40B4-BE49-F238E27FC236}">
                    <a16:creationId xmlns="" xmlns:a16="http://schemas.microsoft.com/office/drawing/2014/main" id="{247919B7-CAF8-44CC-94E3-1787ED21BB1C}"/>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7219" name="Oval 51">
                <a:extLst>
                  <a:ext uri="{FF2B5EF4-FFF2-40B4-BE49-F238E27FC236}">
                    <a16:creationId xmlns="" xmlns:a16="http://schemas.microsoft.com/office/drawing/2014/main" id="{02865A96-D319-4D28-97A7-EABEB526EA18}"/>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7220" name="Oval 52">
                <a:extLst>
                  <a:ext uri="{FF2B5EF4-FFF2-40B4-BE49-F238E27FC236}">
                    <a16:creationId xmlns="" xmlns:a16="http://schemas.microsoft.com/office/drawing/2014/main" id="{5E4763DC-B5AB-4EC7-AEBA-B693FA2C567D}"/>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7221" name="Oval 53">
                <a:extLst>
                  <a:ext uri="{FF2B5EF4-FFF2-40B4-BE49-F238E27FC236}">
                    <a16:creationId xmlns="" xmlns:a16="http://schemas.microsoft.com/office/drawing/2014/main" id="{FFA7B891-B608-4CF1-8B47-BFF4A11DEDDD}"/>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grpSp>
        <p:grpSp>
          <p:nvGrpSpPr>
            <p:cNvPr id="1037" name="Group 54"/>
            <p:cNvGrpSpPr>
              <a:grpSpLocks/>
            </p:cNvGrpSpPr>
            <p:nvPr userDrawn="1"/>
          </p:nvGrpSpPr>
          <p:grpSpPr bwMode="auto">
            <a:xfrm>
              <a:off x="5280" y="3024"/>
              <a:ext cx="425" cy="258"/>
              <a:chOff x="5280" y="3024"/>
              <a:chExt cx="425" cy="258"/>
            </a:xfrm>
          </p:grpSpPr>
          <p:sp>
            <p:nvSpPr>
              <p:cNvPr id="1038"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03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04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04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04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sp>
            <p:nvSpPr>
              <p:cNvPr id="1043"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sp>
            <p:nvSpPr>
              <p:cNvPr id="104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grpSp>
            <p:nvGrpSpPr>
              <p:cNvPr id="1045" name="Group 62"/>
              <p:cNvGrpSpPr>
                <a:grpSpLocks/>
              </p:cNvGrpSpPr>
              <p:nvPr/>
            </p:nvGrpSpPr>
            <p:grpSpPr bwMode="auto">
              <a:xfrm>
                <a:off x="5381" y="3085"/>
                <a:ext cx="227" cy="132"/>
                <a:chOff x="5381" y="3085"/>
                <a:chExt cx="227" cy="132"/>
              </a:xfrm>
            </p:grpSpPr>
            <p:sp>
              <p:nvSpPr>
                <p:cNvPr id="1046"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p:spPr>
              <p:txBody>
                <a:bodyPr/>
                <a:lstStyle/>
                <a:p>
                  <a:pPr eaLnBrk="1" hangingPunct="1"/>
                  <a:endParaRPr lang="el-GR"/>
                </a:p>
              </p:txBody>
            </p:sp>
            <p:sp>
              <p:nvSpPr>
                <p:cNvPr id="1047"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p:spPr>
              <p:txBody>
                <a:bodyPr/>
                <a:lstStyle/>
                <a:p>
                  <a:pPr eaLnBrk="1" hangingPunct="1"/>
                  <a:endParaRPr lang="el-GR"/>
                </a:p>
              </p:txBody>
            </p:sp>
            <p:sp>
              <p:nvSpPr>
                <p:cNvPr id="1048"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p:spPr>
              <p:txBody>
                <a:bodyPr/>
                <a:lstStyle/>
                <a:p>
                  <a:pPr eaLnBrk="1" hangingPunct="1"/>
                  <a:endParaRPr lang="el-GR"/>
                </a:p>
              </p:txBody>
            </p:sp>
            <p:sp>
              <p:nvSpPr>
                <p:cNvPr id="1049"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p:spPr>
              <p:txBody>
                <a:bodyPr/>
                <a:lstStyle/>
                <a:p>
                  <a:pPr eaLnBrk="1" hangingPunct="1"/>
                  <a:endParaRPr lang="el-GR"/>
                </a:p>
              </p:txBody>
            </p:sp>
          </p:grpSp>
        </p:grpSp>
      </p:grpSp>
      <p:sp>
        <p:nvSpPr>
          <p:cNvPr id="7235" name="Rectangle 67">
            <a:extLst>
              <a:ext uri="{FF2B5EF4-FFF2-40B4-BE49-F238E27FC236}">
                <a16:creationId xmlns="" xmlns:a16="http://schemas.microsoft.com/office/drawing/2014/main" id="{DEFBBF98-F5CD-4330-AC46-7858276923B2}"/>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GB"/>
              <a:t>Click to edit Master title style</a:t>
            </a:r>
          </a:p>
        </p:txBody>
      </p:sp>
      <p:sp>
        <p:nvSpPr>
          <p:cNvPr id="7236" name="Rectangle 68">
            <a:extLst>
              <a:ext uri="{FF2B5EF4-FFF2-40B4-BE49-F238E27FC236}">
                <a16:creationId xmlns="" xmlns:a16="http://schemas.microsoft.com/office/drawing/2014/main" id="{8EE3BE47-C50A-46C9-ABD7-83C6FDA4118F}"/>
              </a:ext>
            </a:extLst>
          </p:cNvPr>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237" name="Rectangle 69">
            <a:extLst>
              <a:ext uri="{FF2B5EF4-FFF2-40B4-BE49-F238E27FC236}">
                <a16:creationId xmlns="" xmlns:a16="http://schemas.microsoft.com/office/drawing/2014/main" id="{C6B97D6A-8230-42B8-96B4-25C9323688A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GB"/>
          </a:p>
        </p:txBody>
      </p:sp>
      <p:sp>
        <p:nvSpPr>
          <p:cNvPr id="7238" name="Rectangle 70">
            <a:extLst>
              <a:ext uri="{FF2B5EF4-FFF2-40B4-BE49-F238E27FC236}">
                <a16:creationId xmlns="" xmlns:a16="http://schemas.microsoft.com/office/drawing/2014/main" id="{6AC3DB83-34DD-40DA-B436-4E5158B5997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GB"/>
          </a:p>
        </p:txBody>
      </p:sp>
      <p:sp>
        <p:nvSpPr>
          <p:cNvPr id="7239" name="Rectangle 71">
            <a:extLst>
              <a:ext uri="{FF2B5EF4-FFF2-40B4-BE49-F238E27FC236}">
                <a16:creationId xmlns="" xmlns:a16="http://schemas.microsoft.com/office/drawing/2014/main" id="{C9B8453D-5992-466A-A41C-B55B685320E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5D2087AF-D22F-4AA7-8F38-66E5DEB7A1B1}" type="slidenum">
              <a:rPr lang="en-GB" altLang="en-US"/>
              <a:pPr/>
              <a:t>‹#›</a:t>
            </a:fld>
            <a:endParaRPr lang="en-GB"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2DBF4D44-7F29-4700-899E-F04DF0458764}"/>
              </a:ext>
            </a:extLst>
          </p:cNvPr>
          <p:cNvSpPr>
            <a:spLocks noGrp="1" noChangeArrowheads="1"/>
          </p:cNvSpPr>
          <p:nvPr>
            <p:ph type="ctrTitle"/>
          </p:nvPr>
        </p:nvSpPr>
        <p:spPr/>
        <p:txBody>
          <a:bodyPr/>
          <a:lstStyle/>
          <a:p>
            <a:pPr eaLnBrk="1" hangingPunct="1">
              <a:defRPr/>
            </a:pPr>
            <a:r>
              <a:rPr lang="el-GR"/>
              <a:t>Η ένταξη στη Δύση</a:t>
            </a:r>
            <a:endParaRPr lang="en-GB"/>
          </a:p>
        </p:txBody>
      </p:sp>
      <p:sp>
        <p:nvSpPr>
          <p:cNvPr id="5123" name="Rectangle 3">
            <a:extLst>
              <a:ext uri="{FF2B5EF4-FFF2-40B4-BE49-F238E27FC236}">
                <a16:creationId xmlns="" xmlns:a16="http://schemas.microsoft.com/office/drawing/2014/main" id="{D2AC4AE4-A22C-460F-A2DB-2D6F33AB8303}"/>
              </a:ext>
            </a:extLst>
          </p:cNvPr>
          <p:cNvSpPr>
            <a:spLocks noGrp="1" noChangeArrowheads="1"/>
          </p:cNvSpPr>
          <p:nvPr>
            <p:ph type="subTitle" idx="1"/>
          </p:nvPr>
        </p:nvSpPr>
        <p:spPr/>
        <p:txBody>
          <a:bodyPr/>
          <a:lstStyle/>
          <a:p>
            <a:pPr eaLnBrk="1" hangingPunct="1">
              <a:defRPr/>
            </a:pP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 xmlns:a16="http://schemas.microsoft.com/office/drawing/2014/main" id="{44CA97E7-8C4F-45E4-BE25-9E399F24CC54}"/>
              </a:ext>
            </a:extLst>
          </p:cNvPr>
          <p:cNvSpPr>
            <a:spLocks noGrp="1" noChangeArrowheads="1"/>
          </p:cNvSpPr>
          <p:nvPr>
            <p:ph type="title"/>
          </p:nvPr>
        </p:nvSpPr>
        <p:spPr/>
        <p:txBody>
          <a:bodyPr/>
          <a:lstStyle/>
          <a:p>
            <a:pPr eaLnBrk="1" hangingPunct="1">
              <a:defRPr/>
            </a:pPr>
            <a:r>
              <a:rPr lang="el-GR" sz="3200" dirty="0"/>
              <a:t>Το Τριμερές </a:t>
            </a:r>
            <a:r>
              <a:rPr lang="el-GR" sz="3200" dirty="0" smtClean="0"/>
              <a:t>Βαλκανικό Σύμφωνο</a:t>
            </a:r>
            <a:endParaRPr lang="en-GB" sz="3200" dirty="0"/>
          </a:p>
        </p:txBody>
      </p:sp>
      <p:sp>
        <p:nvSpPr>
          <p:cNvPr id="12291" name="Rectangle 3">
            <a:extLst>
              <a:ext uri="{FF2B5EF4-FFF2-40B4-BE49-F238E27FC236}">
                <a16:creationId xmlns="" xmlns:a16="http://schemas.microsoft.com/office/drawing/2014/main" id="{BDEC76FD-26FC-4414-902B-C857C562AE41}"/>
              </a:ext>
            </a:extLst>
          </p:cNvPr>
          <p:cNvSpPr>
            <a:spLocks noGrp="1" noChangeArrowheads="1"/>
          </p:cNvSpPr>
          <p:nvPr>
            <p:ph type="body" idx="1"/>
          </p:nvPr>
        </p:nvSpPr>
        <p:spPr/>
        <p:txBody>
          <a:bodyPr/>
          <a:lstStyle/>
          <a:p>
            <a:pPr eaLnBrk="1" hangingPunct="1">
              <a:defRPr/>
            </a:pPr>
            <a:r>
              <a:rPr lang="el-GR" sz="1800" dirty="0"/>
              <a:t>Η ρήξη στις σχέσεις ανάμεσα στη Γιουγκοσλαβία και την ΕΣΣΔ έστρεψε το Βελιγράδι από τις αρχές της δεκαετίας του ’50 στην αναζήτηση ερεισμάτων προς την κατεύθυνση των δυτικών συμμάχων. </a:t>
            </a:r>
          </a:p>
          <a:p>
            <a:pPr eaLnBrk="1" hangingPunct="1">
              <a:defRPr/>
            </a:pPr>
            <a:r>
              <a:rPr lang="el-GR" sz="1800" dirty="0"/>
              <a:t>Αρχικά, η προσέγγιση με την Ελλάδα παρουσίαζε κάποιες δυσκολίες εξαιτίας των αναμνήσεων του Εμφυλίου αλλά και της αμοιβαίας δυσπιστίας στο επίπεδο της ηγεσίας των δύο κρατών λόγω του ιδεολογικού χάσματος που τις χώριζε.</a:t>
            </a:r>
          </a:p>
          <a:p>
            <a:pPr eaLnBrk="1" hangingPunct="1">
              <a:defRPr/>
            </a:pPr>
            <a:r>
              <a:rPr lang="el-GR" sz="1800" dirty="0"/>
              <a:t>Ο Πλαστήρας, ως πρωθυπουργός επέδειξε ιδιαίτερο ζήλο για την εξομάλυνση των σχέσεων με τη Γιουγκοσλαβία. Έθεσε όμως κάποιους όρους</a:t>
            </a:r>
            <a:r>
              <a:rPr lang="en-GB" sz="1800" dirty="0"/>
              <a:t>: 1) </a:t>
            </a:r>
            <a:r>
              <a:rPr lang="el-GR" sz="1800" dirty="0"/>
              <a:t>επαναπατρισμό των χιλιάδων παιδιών που είχαν οδηγηθεί από το Δημοκρατικό Στρατό στη Γιουγκοσλαβία. 2) Οριστική άρση της αμφισβήτησης του καθεστώτος της εθνικής ελληνικής κυριαρχίας στη Μακεδονία. 3) Εγκατάλειψη της αξίωσης για την αναγνώριση των </a:t>
            </a:r>
            <a:r>
              <a:rPr lang="el-GR" sz="1800" dirty="0" err="1"/>
              <a:t>Σλαβοφώνων</a:t>
            </a:r>
            <a:r>
              <a:rPr lang="el-GR" sz="1800" dirty="0"/>
              <a:t> της περιοχής ως εθνικής μειονότητας.</a:t>
            </a:r>
          </a:p>
          <a:p>
            <a:pPr eaLnBrk="1" hangingPunct="1">
              <a:defRPr/>
            </a:pPr>
            <a:r>
              <a:rPr lang="el-GR" sz="1800" dirty="0"/>
              <a:t>Η ανακοίνωση του Βελιγραδίου ότι δεν εξαρτά τις σχέσεις του με την Ελλάδα από τη στάση των ελληνικών αρχών απέναντι </a:t>
            </a:r>
            <a:r>
              <a:rPr lang="el-GR" sz="1800" dirty="0" smtClean="0"/>
              <a:t>στους σλαβόφωνους Έλληνες πολίτες, </a:t>
            </a:r>
            <a:r>
              <a:rPr lang="el-GR" sz="1800" dirty="0"/>
              <a:t>ερμηνεύτηκε από την Αθήνα ως δήλωση μη ανάμιξης στα εσωτερικά της θέματα.</a:t>
            </a:r>
            <a:endParaRPr lang="en-GB"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 xmlns:a16="http://schemas.microsoft.com/office/drawing/2014/main" id="{167AC56A-339C-4C96-AC78-E7492B14010E}"/>
              </a:ext>
            </a:extLst>
          </p:cNvPr>
          <p:cNvSpPr>
            <a:spLocks noGrp="1" noChangeArrowheads="1"/>
          </p:cNvSpPr>
          <p:nvPr>
            <p:ph type="title"/>
          </p:nvPr>
        </p:nvSpPr>
        <p:spPr/>
        <p:txBody>
          <a:bodyPr/>
          <a:lstStyle/>
          <a:p>
            <a:pPr eaLnBrk="1" hangingPunct="1">
              <a:defRPr/>
            </a:pPr>
            <a:r>
              <a:rPr lang="el-GR" sz="3200"/>
              <a:t>Το Τριμερές Σύμφωνο</a:t>
            </a:r>
            <a:endParaRPr lang="en-GB" sz="3200"/>
          </a:p>
        </p:txBody>
      </p:sp>
      <p:sp>
        <p:nvSpPr>
          <p:cNvPr id="14339" name="Rectangle 3">
            <a:extLst>
              <a:ext uri="{FF2B5EF4-FFF2-40B4-BE49-F238E27FC236}">
                <a16:creationId xmlns="" xmlns:a16="http://schemas.microsoft.com/office/drawing/2014/main" id="{5B54715C-DE2D-4B8A-AB3F-FE88D1B05494}"/>
              </a:ext>
            </a:extLst>
          </p:cNvPr>
          <p:cNvSpPr>
            <a:spLocks noGrp="1" noChangeArrowheads="1"/>
          </p:cNvSpPr>
          <p:nvPr>
            <p:ph type="body" idx="1"/>
          </p:nvPr>
        </p:nvSpPr>
        <p:spPr/>
        <p:txBody>
          <a:bodyPr/>
          <a:lstStyle/>
          <a:p>
            <a:pPr eaLnBrk="1" hangingPunct="1">
              <a:lnSpc>
                <a:spcPct val="90000"/>
              </a:lnSpc>
              <a:defRPr/>
            </a:pPr>
            <a:r>
              <a:rPr lang="el-GR" sz="1800" dirty="0"/>
              <a:t>Παράλληλα, εξασφαλίστηκε η επάνοδος στην Ελλάδα αιχμαλώτων των ανταρτών και αριθμού εκπατρισμένων παιδιών. Μαζί με την Ελλάδα είχαν αποκατασταθεί και οι σχέσεις Γιουγκοσλαβίας-Τουρκίας. Καθοριστικό κίνητρο πίσω από τη βελτίωση των σχέσεων των τριών κρατών ήταν η ενίσχυση της ασφάλειάς τους απέναντι στην απειλή επίθεσης από το Ανατολικό μπλοκ.</a:t>
            </a:r>
          </a:p>
          <a:p>
            <a:pPr eaLnBrk="1" hangingPunct="1">
              <a:lnSpc>
                <a:spcPct val="90000"/>
              </a:lnSpc>
              <a:defRPr/>
            </a:pPr>
            <a:r>
              <a:rPr lang="el-GR" sz="1800" dirty="0"/>
              <a:t>Αρχικά τα τρία κράτη κινήθηκαν προς τη σύναψη διμερών αμυντικών συμφωνιών. Εντούτοις, κοινή υπήρξε η διαπίστωση ότι ένα τριμερές σύμφωνο θα ισχυροποιούσε δραστικά την άμυνα των τριών κρατών. Προς αυτή την κατεύθυνση ήταν και οι παροτρύνσεις των ΗΠΑ που στήριζε ανεπιφύλακτα πλέον το </a:t>
            </a:r>
            <a:r>
              <a:rPr lang="el-GR" sz="1800" dirty="0" err="1"/>
              <a:t>τιτοϊκό</a:t>
            </a:r>
            <a:r>
              <a:rPr lang="el-GR" sz="1800" dirty="0"/>
              <a:t> καθεστώς. Επίσης, η τριμερής αυτή συμμαχία θα εισέφερε στην κοινή αμυντική τράπεζα ως και 70 μεραρχίες, ικανές να αλλάξουν την ισορροπία των δυνάμεων στη νοτιοανατολική Ευρώπη.</a:t>
            </a:r>
          </a:p>
          <a:p>
            <a:pPr eaLnBrk="1" hangingPunct="1">
              <a:lnSpc>
                <a:spcPct val="90000"/>
              </a:lnSpc>
              <a:defRPr/>
            </a:pPr>
            <a:r>
              <a:rPr lang="el-GR" sz="1800" dirty="0"/>
              <a:t>Οι πρώτες διαβουλεύσεις ξεκίνησαν το καλοκαίρι του 1952. Παρότι ο Τίτο επιζήτησε τη σύναψη αμυντικής συμμαχίας, σε πρώτη φάση επικράτησε η άποψη των εταίρων του ΝΑΤΟ υπέρ </a:t>
            </a:r>
            <a:r>
              <a:rPr lang="el-GR" sz="1800" dirty="0" smtClean="0"/>
              <a:t>της </a:t>
            </a:r>
            <a:r>
              <a:rPr lang="el-GR" sz="1800" dirty="0"/>
              <a:t>υπογραφής πολιτικού συμφώνου.</a:t>
            </a:r>
            <a:endParaRPr lang="en-GB"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 xmlns:a16="http://schemas.microsoft.com/office/drawing/2014/main" id="{0C377F42-A6FB-4444-A92B-731DC58DD7DB}"/>
              </a:ext>
            </a:extLst>
          </p:cNvPr>
          <p:cNvSpPr>
            <a:spLocks noGrp="1" noChangeArrowheads="1"/>
          </p:cNvSpPr>
          <p:nvPr>
            <p:ph type="title"/>
          </p:nvPr>
        </p:nvSpPr>
        <p:spPr/>
        <p:txBody>
          <a:bodyPr/>
          <a:lstStyle/>
          <a:p>
            <a:pPr eaLnBrk="1" hangingPunct="1">
              <a:defRPr/>
            </a:pPr>
            <a:r>
              <a:rPr lang="el-GR" sz="3200"/>
              <a:t>Το Τριμερές Σύμφωνο</a:t>
            </a:r>
            <a:endParaRPr lang="en-GB" sz="3200"/>
          </a:p>
        </p:txBody>
      </p:sp>
      <p:sp>
        <p:nvSpPr>
          <p:cNvPr id="16387" name="Rectangle 3">
            <a:extLst>
              <a:ext uri="{FF2B5EF4-FFF2-40B4-BE49-F238E27FC236}">
                <a16:creationId xmlns="" xmlns:a16="http://schemas.microsoft.com/office/drawing/2014/main" id="{B5BCE6E1-C5F5-41FD-AA86-C86B4E599A5B}"/>
              </a:ext>
            </a:extLst>
          </p:cNvPr>
          <p:cNvSpPr>
            <a:spLocks noGrp="1" noChangeArrowheads="1"/>
          </p:cNvSpPr>
          <p:nvPr>
            <p:ph type="body" idx="1"/>
          </p:nvPr>
        </p:nvSpPr>
        <p:spPr/>
        <p:txBody>
          <a:bodyPr/>
          <a:lstStyle/>
          <a:p>
            <a:pPr eaLnBrk="1" hangingPunct="1">
              <a:defRPr/>
            </a:pPr>
            <a:r>
              <a:rPr lang="el-GR" sz="2000" dirty="0"/>
              <a:t>9 </a:t>
            </a:r>
            <a:r>
              <a:rPr lang="el-GR" sz="2000"/>
              <a:t>Αυγούστου </a:t>
            </a:r>
            <a:r>
              <a:rPr lang="el-GR" sz="2000" smtClean="0"/>
              <a:t>1954 </a:t>
            </a:r>
            <a:r>
              <a:rPr lang="el-GR" sz="2000" dirty="0"/>
              <a:t>υπογράφεται </a:t>
            </a:r>
            <a:r>
              <a:rPr lang="el-GR" sz="2000" dirty="0" smtClean="0"/>
              <a:t>στο </a:t>
            </a:r>
            <a:r>
              <a:rPr lang="el-GR" sz="2000" dirty="0" err="1" smtClean="0"/>
              <a:t>Μπλεντ</a:t>
            </a:r>
            <a:r>
              <a:rPr lang="el-GR" sz="2000" dirty="0" smtClean="0"/>
              <a:t> η </a:t>
            </a:r>
            <a:r>
              <a:rPr lang="el-GR" sz="2000" dirty="0"/>
              <a:t>τελική Συνθήκη πολιτικής συνεργασίας και αμοιβαίας βοήθειας ανάμεσα στις τρεις χώρες 20ετούς διάρκειας. Η συμφωνία δεν προέβλεπε την αυτόματη στρατιωτική συνδρομή σε περίπτωση επίθεσης εναντίον ενός από τα συμβαλλόμενο μέρη αλλά την παροχή βοήθειας (ενδεχομένως και στρατιωτικής). Η έλλειψη αυτοματισμού ήταν αποτέλεσμα της αμερικανικής παρέμβασης, αφού οι ΗΠΑ ήθελαν να αποφύγουν την εμπλοκή του ΝΑΤΟ σε περίπτωση επίθεσης εναντίον της Γιουγκοσλαβίας. </a:t>
            </a:r>
          </a:p>
          <a:p>
            <a:pPr eaLnBrk="1" hangingPunct="1">
              <a:defRPr/>
            </a:pPr>
            <a:r>
              <a:rPr lang="el-GR" sz="2000" dirty="0"/>
              <a:t>Το Βαλκανικό Σύμφωνο είχε μικρή διάρκεια καθώς η κυπριακή κρίση του 1955 θα άλλαζε τις ελληνοτουρκικές σχέσεις ενώ και η παράλληλη συμφιλίωση του Τίτο με την </a:t>
            </a:r>
            <a:r>
              <a:rPr lang="el-GR" sz="2000" dirty="0" err="1"/>
              <a:t>μετασταλινική</a:t>
            </a:r>
            <a:r>
              <a:rPr lang="el-GR" sz="2000" dirty="0"/>
              <a:t> σοβιετική ηγεσία θα το </a:t>
            </a:r>
            <a:r>
              <a:rPr lang="el-GR" sz="2000" dirty="0" err="1"/>
              <a:t>καταστούσαν</a:t>
            </a:r>
            <a:r>
              <a:rPr lang="el-GR" sz="2000" dirty="0"/>
              <a:t> ανενεργό.</a:t>
            </a:r>
          </a:p>
          <a:p>
            <a:pPr eaLnBrk="1" hangingPunct="1">
              <a:defRPr/>
            </a:pP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 xmlns:a16="http://schemas.microsoft.com/office/drawing/2014/main" id="{81D87EAE-BEC8-47AF-819E-CD3A2AC14F08}"/>
              </a:ext>
            </a:extLst>
          </p:cNvPr>
          <p:cNvSpPr>
            <a:spLocks noGrp="1" noChangeArrowheads="1"/>
          </p:cNvSpPr>
          <p:nvPr>
            <p:ph type="title"/>
          </p:nvPr>
        </p:nvSpPr>
        <p:spPr/>
        <p:txBody>
          <a:bodyPr/>
          <a:lstStyle/>
          <a:p>
            <a:pPr eaLnBrk="1" hangingPunct="1">
              <a:defRPr/>
            </a:pPr>
            <a:r>
              <a:rPr lang="el-GR" sz="3200"/>
              <a:t>Η ένταξη στο ΝΑΤΟ</a:t>
            </a:r>
            <a:endParaRPr lang="en-GB" sz="3200"/>
          </a:p>
        </p:txBody>
      </p:sp>
      <p:sp>
        <p:nvSpPr>
          <p:cNvPr id="10243" name="Rectangle 3">
            <a:extLst>
              <a:ext uri="{FF2B5EF4-FFF2-40B4-BE49-F238E27FC236}">
                <a16:creationId xmlns="" xmlns:a16="http://schemas.microsoft.com/office/drawing/2014/main" id="{8FD56F98-B163-489E-9A51-9A1A47C4687D}"/>
              </a:ext>
            </a:extLst>
          </p:cNvPr>
          <p:cNvSpPr>
            <a:spLocks noGrp="1" noChangeArrowheads="1"/>
          </p:cNvSpPr>
          <p:nvPr>
            <p:ph type="body" idx="1"/>
          </p:nvPr>
        </p:nvSpPr>
        <p:spPr/>
        <p:txBody>
          <a:bodyPr/>
          <a:lstStyle/>
          <a:p>
            <a:pPr eaLnBrk="1" hangingPunct="1">
              <a:defRPr/>
            </a:pPr>
            <a:r>
              <a:rPr lang="el-GR" sz="1800"/>
              <a:t>4 Απριλίου 1949</a:t>
            </a:r>
            <a:r>
              <a:rPr lang="en-GB" sz="1800"/>
              <a:t>:</a:t>
            </a:r>
            <a:r>
              <a:rPr lang="el-GR" sz="1800"/>
              <a:t> υπογράφεται η συνθήκη της Βορειοατλαντικής Συμμαχίας. Τα κράτη-μέλη ήταν αρχικά δώδεκα</a:t>
            </a:r>
            <a:r>
              <a:rPr lang="en-GB" sz="1800"/>
              <a:t>:</a:t>
            </a:r>
            <a:r>
              <a:rPr lang="el-GR" sz="1800"/>
              <a:t> Γαλλία, Βρετανία, Βέλγιο, Ολλανδία, Λουξεμβούργο, ΗΠΑ, Καναδάς, Δανία, Ισλανδία, Ιταλία, Νορβηγία, Πορτογαλία. Η Ελλάδα και η Τουρκία δεν κλήθηκαν να συμμετάσχουν.</a:t>
            </a:r>
          </a:p>
          <a:p>
            <a:pPr eaLnBrk="1" hangingPunct="1">
              <a:defRPr/>
            </a:pPr>
            <a:r>
              <a:rPr lang="el-GR" sz="1800"/>
              <a:t>Με τη λήξη του Εμφυλίου η ελληνική πολιτική ηγεσία προσέβλεψε στην ένταξη της χώρας στο ΝΑΤΟ κυρίως λόγω του ότι γειτνίαζε με κράτη του σοσιαλιστικού στρατοπέδου. Απέναντί τους η Αθήνα δε διέθετε άλλο μέσο στήριξης πέρα από την οικονομική και στρατιωτική συνδρομή των ΗΠΑ σε βάση διμερή.</a:t>
            </a:r>
          </a:p>
          <a:p>
            <a:pPr eaLnBrk="1" hangingPunct="1">
              <a:defRPr/>
            </a:pPr>
            <a:r>
              <a:rPr lang="el-GR" sz="1800"/>
              <a:t>Επίσης, μετά τον Εμφύλιο η προσπάθεια για οικονομική ανάπτυξη δεν μπορούσε να συνδυαστεί με τη διατήρηση ενόπλων δυνάμεων υψηλής ετοιμότητας. Έτσι, η κάλυψη των υπέρογκων αμυντικών δαπανών μέσω της συμμετοχής σε ένα συλλογικό σύστημα αμυντικής συνεργασίας κρινόταν απαραίτητη.</a:t>
            </a:r>
          </a:p>
          <a:p>
            <a:pPr eaLnBrk="1" hangingPunct="1">
              <a:defRPr/>
            </a:pPr>
            <a:r>
              <a:rPr lang="el-GR" sz="1800"/>
              <a:t>Αλλά και ψυχολογικά η ένταξη στο ΝΑΤΟ μετέτρεπε την Ελλάδα από έναν αδύναμο σύμμαχο των ΗΠΑ σε ισότιμο μέλος της αμυντικής λέσχης της Δύσης.</a:t>
            </a:r>
            <a:endParaRPr lang="en-GB"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 xmlns:a16="http://schemas.microsoft.com/office/drawing/2014/main" id="{C7C5BC6E-F00D-485A-A7D3-B486985D5CDE}"/>
              </a:ext>
            </a:extLst>
          </p:cNvPr>
          <p:cNvSpPr>
            <a:spLocks noGrp="1" noChangeArrowheads="1"/>
          </p:cNvSpPr>
          <p:nvPr>
            <p:ph type="title"/>
          </p:nvPr>
        </p:nvSpPr>
        <p:spPr/>
        <p:txBody>
          <a:bodyPr/>
          <a:lstStyle/>
          <a:p>
            <a:pPr eaLnBrk="1" hangingPunct="1">
              <a:defRPr/>
            </a:pPr>
            <a:r>
              <a:rPr lang="el-GR" sz="3600"/>
              <a:t>Η ένταξη στο ΝΑΤΟ</a:t>
            </a:r>
            <a:endParaRPr lang="en-GB" sz="3600"/>
          </a:p>
        </p:txBody>
      </p:sp>
      <p:sp>
        <p:nvSpPr>
          <p:cNvPr id="14339" name="Rectangle 3">
            <a:extLst>
              <a:ext uri="{FF2B5EF4-FFF2-40B4-BE49-F238E27FC236}">
                <a16:creationId xmlns="" xmlns:a16="http://schemas.microsoft.com/office/drawing/2014/main" id="{C24F7E61-E9CC-4634-B6F1-6ADA01FD16DD}"/>
              </a:ext>
            </a:extLst>
          </p:cNvPr>
          <p:cNvSpPr>
            <a:spLocks noGrp="1" noChangeArrowheads="1"/>
          </p:cNvSpPr>
          <p:nvPr>
            <p:ph type="body" idx="1"/>
          </p:nvPr>
        </p:nvSpPr>
        <p:spPr/>
        <p:txBody>
          <a:bodyPr/>
          <a:lstStyle/>
          <a:p>
            <a:pPr eaLnBrk="1" hangingPunct="1">
              <a:lnSpc>
                <a:spcPct val="90000"/>
              </a:lnSpc>
              <a:defRPr/>
            </a:pPr>
            <a:r>
              <a:rPr lang="el-GR" sz="1800" dirty="0"/>
              <a:t>Απρίλιος 1950</a:t>
            </a:r>
            <a:r>
              <a:rPr lang="en-GB" sz="1800" dirty="0"/>
              <a:t>:</a:t>
            </a:r>
            <a:r>
              <a:rPr lang="el-GR" sz="1800" dirty="0"/>
              <a:t> η κυβέρνηση Πλαστήρα διατυπώνει την επιθυμία για ένταξη της Ελλάδας στο ΝΑΤΟ. Το αίτημα της Ελλάδας όπως και της Τουρκίας που υποβλήθηκε παράλληλα συνάντησε μεγάλες αντιδράσεις. Τις σοβαρότερες αντιρρήσεις προέβαλε η Βρετανία η οποία ήθελε η Ελλάδα και η Τουρκία, λόγω της γεωγραφικής τους θέσης, να αποτελέσουν μέρος ενός περιφερειακού μετώπου που θα εστιαζόταν στον ευαίσθητο μεσανατολικό χώρο υπό τον έλεγχό της.</a:t>
            </a:r>
          </a:p>
          <a:p>
            <a:pPr eaLnBrk="1" hangingPunct="1">
              <a:lnSpc>
                <a:spcPct val="90000"/>
              </a:lnSpc>
              <a:defRPr/>
            </a:pPr>
            <a:r>
              <a:rPr lang="el-GR" sz="1800" dirty="0"/>
              <a:t>Διχασμός των ΗΠΑ</a:t>
            </a:r>
            <a:r>
              <a:rPr lang="en-GB" sz="1800" dirty="0"/>
              <a:t>:</a:t>
            </a:r>
            <a:r>
              <a:rPr lang="el-GR" sz="1800" dirty="0"/>
              <a:t> 1) το </a:t>
            </a:r>
            <a:r>
              <a:rPr lang="en-GB" sz="1800" dirty="0"/>
              <a:t>State Department </a:t>
            </a:r>
            <a:r>
              <a:rPr lang="el-GR" sz="1800" dirty="0"/>
              <a:t>τόνιζε τα στρατηγικά οφέλη που θα είχε η Συμμαχία από την εγκατάσταση στο έδαφος και στις ακτές των δύο χωρών προωθημένων αεροναυτικών βάσεων. 2) το Πεντάγωνο δεν ήθελε την ανάληψη νέων δεσμεύσεων.</a:t>
            </a:r>
          </a:p>
          <a:p>
            <a:pPr eaLnBrk="1" hangingPunct="1">
              <a:lnSpc>
                <a:spcPct val="90000"/>
              </a:lnSpc>
              <a:defRPr/>
            </a:pPr>
            <a:r>
              <a:rPr lang="el-GR" sz="1800" dirty="0"/>
              <a:t>Η παράταση του Πολέμου στην </a:t>
            </a:r>
            <a:r>
              <a:rPr lang="el-GR" sz="1800" dirty="0" smtClean="0"/>
              <a:t>Κορέα και </a:t>
            </a:r>
            <a:r>
              <a:rPr lang="el-GR" sz="1800" dirty="0"/>
              <a:t>ο φόβος μιας νέας σοβιετικής πρόκλησης, ο </a:t>
            </a:r>
            <a:r>
              <a:rPr lang="el-GR" sz="1800" dirty="0" err="1"/>
              <a:t>επανεξοπλισμός</a:t>
            </a:r>
            <a:r>
              <a:rPr lang="el-GR" sz="1800" dirty="0"/>
              <a:t> των χωρών του Ανατολικού Συνασπισμού, η ένταση του κλίματος ανασφάλειας στη Μ. Ανατολή και η συνακόλουθη ανάγκη στενότερης συνεργασίας με την Τουρκία οδήγησαν στην επίσπευση της αποδοχής των δύο χωρών στους κόλπους του ΝΑΤΟ. </a:t>
            </a:r>
            <a:endParaRPr lang="en-GB"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 xmlns:a16="http://schemas.microsoft.com/office/drawing/2014/main" id="{8DE4FFB5-87CE-4F0A-876C-F5EC71E2C30A}"/>
              </a:ext>
            </a:extLst>
          </p:cNvPr>
          <p:cNvSpPr>
            <a:spLocks noGrp="1" noChangeArrowheads="1"/>
          </p:cNvSpPr>
          <p:nvPr>
            <p:ph type="title"/>
          </p:nvPr>
        </p:nvSpPr>
        <p:spPr/>
        <p:txBody>
          <a:bodyPr/>
          <a:lstStyle/>
          <a:p>
            <a:pPr eaLnBrk="1" hangingPunct="1">
              <a:defRPr/>
            </a:pPr>
            <a:r>
              <a:rPr lang="el-GR" sz="3600"/>
              <a:t>Η ένταξη στο ΝΑΤΟ</a:t>
            </a:r>
            <a:endParaRPr lang="en-GB" sz="3600"/>
          </a:p>
        </p:txBody>
      </p:sp>
      <p:sp>
        <p:nvSpPr>
          <p:cNvPr id="16387" name="Rectangle 3">
            <a:extLst>
              <a:ext uri="{FF2B5EF4-FFF2-40B4-BE49-F238E27FC236}">
                <a16:creationId xmlns="" xmlns:a16="http://schemas.microsoft.com/office/drawing/2014/main" id="{FDAD94E7-BDBE-48BF-9F5E-8005F1CF0DF7}"/>
              </a:ext>
            </a:extLst>
          </p:cNvPr>
          <p:cNvSpPr>
            <a:spLocks noGrp="1" noChangeArrowheads="1"/>
          </p:cNvSpPr>
          <p:nvPr>
            <p:ph type="body" idx="1"/>
          </p:nvPr>
        </p:nvSpPr>
        <p:spPr/>
        <p:txBody>
          <a:bodyPr/>
          <a:lstStyle/>
          <a:p>
            <a:pPr eaLnBrk="1" hangingPunct="1">
              <a:defRPr/>
            </a:pPr>
            <a:r>
              <a:rPr lang="el-GR" sz="1800" dirty="0"/>
              <a:t>Σημαντικό ρόλο έπαιξε η αναβάθμιση της στρατηγικής σημασίας της Τουρκίας για τα συμφέροντα της Δύσης στην περιοχή. Από τον Φεβρουάριο 1951 είχε αναθεωρηθεί η άποψη των ΗΠΑ και για την Ελλάδα. Σύμφωνα με το Συμβούλιο Εθνικής Ασφάλειας των ΗΠΑ η Ελλάδα δεν αντιμετωπιζόταν πλέον μόνο ως γέφυρα ανάμεσα στη Μ. Ανατολή και τη Δυτική Ευρώπη, αλλά και ως αναγκαίος συνδετικός κρίκος μεταξύ της Τουρκίας και της Γιουγκοσλαβίας, με στόχο την κάλυψη των νώτων της Συμμαχίας.</a:t>
            </a:r>
          </a:p>
          <a:p>
            <a:pPr eaLnBrk="1" hangingPunct="1">
              <a:defRPr/>
            </a:pPr>
            <a:r>
              <a:rPr lang="el-GR" sz="1800" dirty="0"/>
              <a:t>24 Μαρτίου 1951</a:t>
            </a:r>
            <a:r>
              <a:rPr lang="en-GB" sz="1800" dirty="0"/>
              <a:t>:</a:t>
            </a:r>
            <a:r>
              <a:rPr lang="el-GR" sz="1800" dirty="0"/>
              <a:t> ο </a:t>
            </a:r>
            <a:r>
              <a:rPr lang="en-GB" sz="1800" dirty="0"/>
              <a:t>Dean Acheson,</a:t>
            </a:r>
            <a:r>
              <a:rPr lang="el-GR" sz="1800" dirty="0"/>
              <a:t> ο Αμερικανός </a:t>
            </a:r>
            <a:r>
              <a:rPr lang="el-GR" sz="1800" dirty="0" smtClean="0"/>
              <a:t>υπουργός Εξωτερικών, </a:t>
            </a:r>
            <a:r>
              <a:rPr lang="el-GR" sz="1800" dirty="0"/>
              <a:t>εισηγείται την εισδοχή της Ελλάδας και της Τουρκίας στο ΝΑΤΟ. Η πρότασή του αφού έγινε αποδεκτή από τον υπουργό Άμυνας εγκρίθηκε οριστικά τον Μάιο από τον Τρούμαν. Οι δύο χώρες κλήθηκαν επίσημα να προσχωρήσουν στο ΝΑΤΟ στις 16 Φεβρουαρίου 1952.</a:t>
            </a:r>
          </a:p>
          <a:p>
            <a:pPr eaLnBrk="1" hangingPunct="1">
              <a:defRPr/>
            </a:pPr>
            <a:r>
              <a:rPr lang="el-GR" sz="1800" u="sng" dirty="0"/>
              <a:t>Αντιδράσεις στο εσωτερικό</a:t>
            </a:r>
            <a:r>
              <a:rPr lang="en-GB" sz="1800" dirty="0"/>
              <a:t>:</a:t>
            </a:r>
            <a:r>
              <a:rPr lang="el-GR" sz="1800" dirty="0"/>
              <a:t> η ένταξη έγινε δεκτή με ικανοποίηση τόσο από τις πολιτικές δυνάμεις όσο και από την κοινή γνώμη στην πλειοψηφία τους. Για πρώτη φορά από το 1920 (όταν Γαλλία-Αγγλία παραιτήθηκαν από τα «ειδικά δικαιώματα επίβλεψης και ελέγχου» που απέρρεαν από τις ιδρυτικές πράξεις του ελληνικού κράτους) παρουσιαζόταν η συμβατική εγγύηση της </a:t>
            </a:r>
            <a:r>
              <a:rPr lang="el-GR" sz="1800" b="1" dirty="0"/>
              <a:t>εδαφικής ακεραιότητας</a:t>
            </a:r>
            <a:r>
              <a:rPr lang="el-GR" sz="1800" dirty="0"/>
              <a:t> της χώρας από μία ή περισσότερες Μ. Δυνάμεις.</a:t>
            </a:r>
            <a:endParaRPr lang="en-GB" sz="1800"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1319FC54-1307-422B-A5F8-5673D881DFA7}"/>
              </a:ext>
            </a:extLst>
          </p:cNvPr>
          <p:cNvSpPr>
            <a:spLocks noGrp="1" noChangeArrowheads="1"/>
          </p:cNvSpPr>
          <p:nvPr>
            <p:ph type="title"/>
          </p:nvPr>
        </p:nvSpPr>
        <p:spPr/>
        <p:txBody>
          <a:bodyPr/>
          <a:lstStyle/>
          <a:p>
            <a:pPr eaLnBrk="1" hangingPunct="1">
              <a:defRPr/>
            </a:pPr>
            <a:r>
              <a:rPr lang="el-GR" sz="3600"/>
              <a:t>Η ένταξη στο ΝΑΤΟ</a:t>
            </a:r>
            <a:endParaRPr lang="en-GB" sz="3600"/>
          </a:p>
        </p:txBody>
      </p:sp>
      <p:sp>
        <p:nvSpPr>
          <p:cNvPr id="18435" name="Rectangle 3">
            <a:extLst>
              <a:ext uri="{FF2B5EF4-FFF2-40B4-BE49-F238E27FC236}">
                <a16:creationId xmlns="" xmlns:a16="http://schemas.microsoft.com/office/drawing/2014/main" id="{9AFB969D-45FF-4A95-8F57-4EEC0DCDFF5C}"/>
              </a:ext>
            </a:extLst>
          </p:cNvPr>
          <p:cNvSpPr>
            <a:spLocks noGrp="1" noChangeArrowheads="1"/>
          </p:cNvSpPr>
          <p:nvPr>
            <p:ph type="body" idx="1"/>
          </p:nvPr>
        </p:nvSpPr>
        <p:spPr/>
        <p:txBody>
          <a:bodyPr/>
          <a:lstStyle/>
          <a:p>
            <a:pPr eaLnBrk="1" hangingPunct="1">
              <a:lnSpc>
                <a:spcPct val="90000"/>
              </a:lnSpc>
              <a:defRPr/>
            </a:pPr>
            <a:r>
              <a:rPr lang="el-GR" sz="1800" dirty="0"/>
              <a:t>Καθώς την περίοδο αυτή θεωρούνταν πως η προέλευση μιας πιθανής απειλής θα ερχόταν από τον βορρά η σύμπραξη της Βορειοατλαντικής Συμμαχίας κρινόταν </a:t>
            </a:r>
            <a:r>
              <a:rPr lang="el-GR" sz="1800" dirty="0" smtClean="0"/>
              <a:t>επαρκής </a:t>
            </a:r>
            <a:r>
              <a:rPr lang="el-GR" sz="1800" dirty="0"/>
              <a:t>για την κάλυψη των αμυντικών αναγκών της χώρας.</a:t>
            </a:r>
          </a:p>
          <a:p>
            <a:pPr eaLnBrk="1" hangingPunct="1">
              <a:lnSpc>
                <a:spcPct val="90000"/>
              </a:lnSpc>
              <a:defRPr/>
            </a:pPr>
            <a:r>
              <a:rPr lang="el-GR" sz="1800" dirty="0"/>
              <a:t>Μόνη εξαίρεση σε αυτές τις αντιλήψεις αποτελούσε η ριζική αντίθεση της ΕΔΑ η οποία εξέφραζε δημόσια τη θέση πως η ένταξη σε στρατιωτικές συμμαχίες (και ιδίως στην κατεξοχήν «επιθετική αμερικανική συμμαχία») επαύξανε την ένταση στην περιοχή και εγκυμονούσε κινδύνους για την ανεξαρτησία και ασφάλεια της χώρας, η οποία ήταν έκθετη ακόμη και σε πυρηνικά αντίποινα από την πλευρά της ΕΣΣΔ.</a:t>
            </a:r>
          </a:p>
          <a:p>
            <a:pPr eaLnBrk="1" hangingPunct="1">
              <a:lnSpc>
                <a:spcPct val="90000"/>
              </a:lnSpc>
              <a:defRPr/>
            </a:pPr>
            <a:r>
              <a:rPr lang="el-GR" sz="1800" dirty="0"/>
              <a:t>Καθεστώς διοίκησης</a:t>
            </a:r>
            <a:r>
              <a:rPr lang="en-GB" sz="1800" dirty="0"/>
              <a:t>:</a:t>
            </a:r>
            <a:r>
              <a:rPr lang="el-GR" sz="1800" dirty="0"/>
              <a:t> μετά από πίεση της Αθήνας προβλέφθηκε η σύσταση της Διοίκησης Συμμαχικών Δυνάμεων Νοτίου Ευρώπης με έδρα τη Νάπολη και διοικητή Αμερικανό. Εκτός των χερσαίων (σε ποσοστό 90-95% του συνολικού δυναμικού τους) η Ελλάδα έθεσε ακόμη στη διάθεση της Συμμαχίας τις αεροπορικές και ναυτικές της δυνάμεις. Ως αντίτιμο για την εκτεταμένη αυτή συμμετοχή η Ελλάδα εξασφάλισε τη σταθερή παροχή αμερικανικής στρατιωτικής βοήθειας.</a:t>
            </a:r>
            <a:endParaRPr lang="en-GB"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 xmlns:a16="http://schemas.microsoft.com/office/drawing/2014/main" id="{282EB97C-3EA4-4E09-AEBD-8F823B2E20BC}"/>
              </a:ext>
            </a:extLst>
          </p:cNvPr>
          <p:cNvSpPr>
            <a:spLocks noGrp="1" noChangeArrowheads="1"/>
          </p:cNvSpPr>
          <p:nvPr>
            <p:ph type="title"/>
          </p:nvPr>
        </p:nvSpPr>
        <p:spPr/>
        <p:txBody>
          <a:bodyPr/>
          <a:lstStyle/>
          <a:p>
            <a:pPr eaLnBrk="1" hangingPunct="1">
              <a:defRPr/>
            </a:pPr>
            <a:r>
              <a:rPr lang="el-GR" sz="3200"/>
              <a:t>Συμφωνία για την εγκατάσταση συμμαχικών βάσεων</a:t>
            </a:r>
            <a:endParaRPr lang="en-GB" sz="3200"/>
          </a:p>
        </p:txBody>
      </p:sp>
      <p:sp>
        <p:nvSpPr>
          <p:cNvPr id="20483" name="Rectangle 3">
            <a:extLst>
              <a:ext uri="{FF2B5EF4-FFF2-40B4-BE49-F238E27FC236}">
                <a16:creationId xmlns="" xmlns:a16="http://schemas.microsoft.com/office/drawing/2014/main" id="{2DA8B5B2-CF16-4F32-820B-F2ADADBD66F5}"/>
              </a:ext>
            </a:extLst>
          </p:cNvPr>
          <p:cNvSpPr>
            <a:spLocks noGrp="1" noChangeArrowheads="1"/>
          </p:cNvSpPr>
          <p:nvPr>
            <p:ph type="body" idx="1"/>
          </p:nvPr>
        </p:nvSpPr>
        <p:spPr/>
        <p:txBody>
          <a:bodyPr/>
          <a:lstStyle/>
          <a:p>
            <a:pPr eaLnBrk="1" hangingPunct="1">
              <a:defRPr/>
            </a:pPr>
            <a:r>
              <a:rPr lang="el-GR" sz="1800" dirty="0"/>
              <a:t>Ορισμός «βάσεων»</a:t>
            </a:r>
            <a:r>
              <a:rPr lang="en-GB" sz="1800" dirty="0"/>
              <a:t>:</a:t>
            </a:r>
            <a:r>
              <a:rPr lang="el-GR" sz="1800" dirty="0"/>
              <a:t> η τοποθεσία μέσω της οποίας υποστηρίζονται στρατιωτικές δυνάμεις ή και διενεργούνται πολεμικές επιχειρήσεις καθώς και οι ειδικές εγκαταστάσεις που υποστηρίζουν τις επιχειρήσεις αυτές. Η εγκατάσταση στρατιωτικών βάσεων συνδέθηκε με την εφαρμογή του αμερικανικού στρατηγικού δόγματος της «ανάσχεσης» (</a:t>
            </a:r>
            <a:r>
              <a:rPr lang="en-GB" sz="1800" dirty="0"/>
              <a:t>containment)</a:t>
            </a:r>
            <a:r>
              <a:rPr lang="el-GR" sz="1800" dirty="0"/>
              <a:t> απέναντι στην ΕΣΣΔ. Συγκεκριμένα, η εγκατάσταση χερσαίων, αεροπορικών και ναυτικών δυνάμεων στην περιφέρεια της ΕΣΣΔ είχε ως στόχο να αποτρέψει οποιαδήποτε σοβιετική επιθετικότητα.</a:t>
            </a:r>
          </a:p>
          <a:p>
            <a:pPr eaLnBrk="1" hangingPunct="1">
              <a:defRPr/>
            </a:pPr>
            <a:r>
              <a:rPr lang="el-GR" sz="1800" dirty="0"/>
              <a:t>Η επιθυμία των ΗΠΑ να επεκτείνουν τις βάσεις τους και </a:t>
            </a:r>
            <a:r>
              <a:rPr lang="el-GR" sz="1800" dirty="0" smtClean="0"/>
              <a:t>στην ανατολική </a:t>
            </a:r>
            <a:r>
              <a:rPr lang="el-GR" sz="1800" dirty="0"/>
              <a:t>Μεσόγειο συνέπεσε με την αναζήτηση από την Αθήνα κάθε δυνατής αμυντικής κάλυψης. Η εγκατάσταση αμερικανικών βάσεων στο ελληνικό έδαφος θα διευκόλυνε την παροχή συμμαχικής συνδρομής σε περίπτωση εξωτερικού κινδύνου και θα συνέβαλλε στην αποτελεσματικότερη στήριξη των ελληνικών ενόπλων δυνάμεων. Ταυτόχρονα, θα εξέλιπε κάθε αμφιβολία για το ότι η Ελλάδα συμπεριλαμβανόταν στα αμυντικά σχέδια του ΝΑΤΟ ενώ θα εμπεδωνόταν το «αίσθημα ασφάλειας».</a:t>
            </a:r>
          </a:p>
          <a:p>
            <a:pPr eaLnBrk="1" hangingPunct="1">
              <a:defRPr/>
            </a:pPr>
            <a:r>
              <a:rPr lang="el-GR" sz="1800" dirty="0"/>
              <a:t>12 Οκτωβρίου 1953</a:t>
            </a:r>
            <a:r>
              <a:rPr lang="en-GB" sz="1800" dirty="0"/>
              <a:t>:</a:t>
            </a:r>
            <a:r>
              <a:rPr lang="el-GR" sz="1800" dirty="0"/>
              <a:t> διμερής συμφωνία «περί στρατιωτικών ευκολιών των εν Ελλάδι στρατιωτικών δυνάμεων των ΗΠΑ».</a:t>
            </a:r>
            <a:endParaRPr lang="en-GB"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 xmlns:a16="http://schemas.microsoft.com/office/drawing/2014/main" id="{62067554-6101-40BD-B8E9-2AC2DDA2AFA9}"/>
              </a:ext>
            </a:extLst>
          </p:cNvPr>
          <p:cNvSpPr>
            <a:spLocks noGrp="1" noChangeArrowheads="1"/>
          </p:cNvSpPr>
          <p:nvPr>
            <p:ph type="title"/>
          </p:nvPr>
        </p:nvSpPr>
        <p:spPr/>
        <p:txBody>
          <a:bodyPr/>
          <a:lstStyle/>
          <a:p>
            <a:pPr eaLnBrk="1" hangingPunct="1">
              <a:defRPr/>
            </a:pPr>
            <a:r>
              <a:rPr lang="el-GR" sz="3200"/>
              <a:t>Συμφωνία για την εγκατάσταση συμμαχικών βάσεων</a:t>
            </a:r>
            <a:endParaRPr lang="en-GB" sz="3200"/>
          </a:p>
        </p:txBody>
      </p:sp>
      <p:sp>
        <p:nvSpPr>
          <p:cNvPr id="22531" name="Rectangle 3">
            <a:extLst>
              <a:ext uri="{FF2B5EF4-FFF2-40B4-BE49-F238E27FC236}">
                <a16:creationId xmlns="" xmlns:a16="http://schemas.microsoft.com/office/drawing/2014/main" id="{1687612E-AEBC-4CBA-A600-B094A1C95EB1}"/>
              </a:ext>
            </a:extLst>
          </p:cNvPr>
          <p:cNvSpPr>
            <a:spLocks noGrp="1" noChangeArrowheads="1"/>
          </p:cNvSpPr>
          <p:nvPr>
            <p:ph type="body" idx="1"/>
          </p:nvPr>
        </p:nvSpPr>
        <p:spPr/>
        <p:txBody>
          <a:bodyPr/>
          <a:lstStyle/>
          <a:p>
            <a:pPr eaLnBrk="1" hangingPunct="1">
              <a:defRPr/>
            </a:pPr>
            <a:r>
              <a:rPr lang="el-GR" sz="1800" u="sng" dirty="0"/>
              <a:t>Αντιδράσεις για τη Συμφωνία</a:t>
            </a:r>
            <a:r>
              <a:rPr lang="en-GB" sz="1800" dirty="0"/>
              <a:t>:</a:t>
            </a:r>
            <a:r>
              <a:rPr lang="el-GR" sz="1800" dirty="0"/>
              <a:t> το περιεχόμενο και οι επιπτώσεις της συμφωνίας αποτέλεσε αντικείμενο διαφορετικών ερμηνειών και αμφισβητήσεων. </a:t>
            </a:r>
          </a:p>
          <a:p>
            <a:pPr eaLnBrk="1" hangingPunct="1">
              <a:defRPr/>
            </a:pPr>
            <a:r>
              <a:rPr lang="el-GR" sz="1800" dirty="0"/>
              <a:t>Οι συμφωνίες έγιναν δεκτές σχεδόν από το σύνολο του αστικού πολιτικού κόσμου. Η κεντρώα αντιπολίτευση διατύπωσε επιφυλάξεις μόνο για επιμέρους θέματα, όπως για την αντισυνταγματική επικύρωσή της από την επιτροπή νομοθετικής εξουσιοδότησης και όχι από την ολομέλεια της </a:t>
            </a:r>
            <a:r>
              <a:rPr lang="el-GR" sz="1800" dirty="0" smtClean="0"/>
              <a:t>Βουλής.</a:t>
            </a:r>
            <a:endParaRPr lang="el-GR" sz="1800" dirty="0"/>
          </a:p>
          <a:p>
            <a:pPr eaLnBrk="1" hangingPunct="1">
              <a:defRPr/>
            </a:pPr>
            <a:r>
              <a:rPr lang="el-GR" sz="1800" dirty="0"/>
              <a:t>Με την εξαίρεση της ΕΔΑ, που απέρριψε το σύνολο της συμφωνίας, τα κεντρώα κόμματα υιοθέτησαν το πνεύμα της συμφωνίας</a:t>
            </a:r>
            <a:r>
              <a:rPr lang="en-GB" sz="1800" dirty="0"/>
              <a:t>:</a:t>
            </a:r>
            <a:r>
              <a:rPr lang="el-GR" sz="1800" dirty="0"/>
              <a:t> «Πέραν των παρατηρήσεων και των διευκρινίσεων υπάρχει το μέγα γεγονός</a:t>
            </a:r>
            <a:r>
              <a:rPr lang="en-GB" sz="1800" dirty="0"/>
              <a:t>:</a:t>
            </a:r>
            <a:r>
              <a:rPr lang="el-GR" sz="1800" dirty="0"/>
              <a:t> η αμερικανική Δύναμις έρχεται εις την Ελλάδα ως δύναμις ασφαλείας, την </a:t>
            </a:r>
            <a:r>
              <a:rPr lang="el-GR" sz="1800" dirty="0" err="1"/>
              <a:t>χαιρετίζομεν</a:t>
            </a:r>
            <a:r>
              <a:rPr lang="el-GR" sz="1800" dirty="0"/>
              <a:t>!», τόνιζε ο </a:t>
            </a:r>
            <a:r>
              <a:rPr lang="el-GR" sz="1800" dirty="0" smtClean="0"/>
              <a:t>Γεώργιος Παπανδρέου </a:t>
            </a:r>
            <a:r>
              <a:rPr lang="el-GR" sz="1800" dirty="0"/>
              <a:t>στη Βουλή.</a:t>
            </a:r>
          </a:p>
          <a:p>
            <a:pPr eaLnBrk="1" hangingPunct="1">
              <a:defRPr/>
            </a:pPr>
            <a:r>
              <a:rPr lang="el-GR" sz="1800" dirty="0"/>
              <a:t>Η ΕΔΑ καταδίκασε τη συμφωνία, ως «καίριο πλήγμα κατά των συμφερόντων του λαού και της ανεξαρτησίας της πατρίδας».</a:t>
            </a:r>
          </a:p>
          <a:p>
            <a:pPr eaLnBrk="1" hangingPunct="1">
              <a:defRPr/>
            </a:pPr>
            <a:endParaRPr lang="en-GB" sz="1800"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 xmlns:a16="http://schemas.microsoft.com/office/drawing/2014/main" id="{E76CE124-1D3C-4546-87BC-BCAD3EE7AA6A}"/>
              </a:ext>
            </a:extLst>
          </p:cNvPr>
          <p:cNvSpPr>
            <a:spLocks noGrp="1" noChangeArrowheads="1"/>
          </p:cNvSpPr>
          <p:nvPr>
            <p:ph type="title"/>
          </p:nvPr>
        </p:nvSpPr>
        <p:spPr/>
        <p:txBody>
          <a:bodyPr/>
          <a:lstStyle/>
          <a:p>
            <a:pPr eaLnBrk="1" hangingPunct="1">
              <a:defRPr/>
            </a:pPr>
            <a:r>
              <a:rPr lang="el-GR" sz="3200"/>
              <a:t>Συμφωνία για την εγκατάσταση συμμαχικών βάσεων</a:t>
            </a:r>
            <a:endParaRPr lang="en-GB" sz="3200"/>
          </a:p>
        </p:txBody>
      </p:sp>
      <p:sp>
        <p:nvSpPr>
          <p:cNvPr id="24579" name="Rectangle 3">
            <a:extLst>
              <a:ext uri="{FF2B5EF4-FFF2-40B4-BE49-F238E27FC236}">
                <a16:creationId xmlns="" xmlns:a16="http://schemas.microsoft.com/office/drawing/2014/main" id="{5D25A632-29B8-45DD-ACD3-3CD7FCF06570}"/>
              </a:ext>
            </a:extLst>
          </p:cNvPr>
          <p:cNvSpPr>
            <a:spLocks noGrp="1" noChangeArrowheads="1"/>
          </p:cNvSpPr>
          <p:nvPr>
            <p:ph type="body" idx="1"/>
          </p:nvPr>
        </p:nvSpPr>
        <p:spPr/>
        <p:txBody>
          <a:bodyPr/>
          <a:lstStyle/>
          <a:p>
            <a:pPr eaLnBrk="1" hangingPunct="1">
              <a:defRPr/>
            </a:pPr>
            <a:r>
              <a:rPr lang="el-GR" sz="2000"/>
              <a:t>Η ένταξη στο ΝΑΤΟ και η παραχώρηση στρατιωτικών βάσεων στις ΗΠΑ ενέτεινε τη διάσταση Ελλάδας-ΕΣΣΔ</a:t>
            </a:r>
            <a:r>
              <a:rPr lang="en-GB" sz="2000"/>
              <a:t>:</a:t>
            </a:r>
            <a:r>
              <a:rPr lang="el-GR" sz="2000"/>
              <a:t> «το ελληνικό έδαφος μετατράπηκε σε πολεμική βάση για τις επιθετικές δυνάμεις του Ατλαντικού μπλοκ, δημιουργώντας απειλή για την ειρήνη στα Βαλκάνια», τόνιζε σε απειλητική διακοίνωση το Κρεμλίνο.</a:t>
            </a:r>
          </a:p>
          <a:p>
            <a:pPr eaLnBrk="1" hangingPunct="1">
              <a:defRPr/>
            </a:pPr>
            <a:r>
              <a:rPr lang="el-GR" sz="2000"/>
              <a:t>Από τότε και στο εξής, η Ελλάδα, γεωπολιτικά εκτεθειμένη στις πιέσεις των κρατών του Ανατολικού Συνασπισμού, έμελλε να αποτελέσει σημείο αιχμής στο πλαίσιο της γενικότερης ψυχροπολεμικής έντασης.</a:t>
            </a:r>
          </a:p>
          <a:p>
            <a:pPr eaLnBrk="1" hangingPunct="1">
              <a:defRPr/>
            </a:pPr>
            <a:r>
              <a:rPr lang="el-GR" sz="2000"/>
              <a:t>Οι ακατάπαυστες επιθέσεις του ΚΚΕ από τα ραδιοφωνικά δίκτυα των χωρών του Ανατολικού Συνασπισμού θα επιδείνωναν το κλίμα αντιπαράθεσης της Ελλάδας με τον κομμουνιστικό κόσμο</a:t>
            </a:r>
            <a:r>
              <a:rPr lang="en-GB" sz="2000"/>
              <a:t>:</a:t>
            </a:r>
            <a:r>
              <a:rPr lang="el-GR" sz="2000"/>
              <a:t> «Είναι ζήτημα αν η ιστορία μας γνώρισε άλλη πιο κατάπτυστη, ατιμωτική και προδοτική συμφωνία», ισχυριζόταν ο Ζαχαριάδης.</a:t>
            </a:r>
            <a:endParaRPr lang="en-GB"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 xmlns:a16="http://schemas.microsoft.com/office/drawing/2014/main" id="{79BE961B-840F-41B4-8641-0A51793F8D90}"/>
              </a:ext>
            </a:extLst>
          </p:cNvPr>
          <p:cNvSpPr>
            <a:spLocks noGrp="1" noChangeArrowheads="1"/>
          </p:cNvSpPr>
          <p:nvPr>
            <p:ph type="title"/>
          </p:nvPr>
        </p:nvSpPr>
        <p:spPr/>
        <p:txBody>
          <a:bodyPr/>
          <a:lstStyle/>
          <a:p>
            <a:pPr eaLnBrk="1" hangingPunct="1">
              <a:defRPr/>
            </a:pPr>
            <a:r>
              <a:rPr lang="el-GR" sz="3200"/>
              <a:t>Συμφωνία για την εγκατάσταση συμμαχικών βάσεων</a:t>
            </a:r>
            <a:endParaRPr lang="en-GB" sz="3200"/>
          </a:p>
        </p:txBody>
      </p:sp>
      <p:sp>
        <p:nvSpPr>
          <p:cNvPr id="26627" name="Rectangle 3">
            <a:extLst>
              <a:ext uri="{FF2B5EF4-FFF2-40B4-BE49-F238E27FC236}">
                <a16:creationId xmlns="" xmlns:a16="http://schemas.microsoft.com/office/drawing/2014/main" id="{1A91F3EE-D661-4F8A-844F-2CAC5B345F27}"/>
              </a:ext>
            </a:extLst>
          </p:cNvPr>
          <p:cNvSpPr>
            <a:spLocks noGrp="1" noChangeArrowheads="1"/>
          </p:cNvSpPr>
          <p:nvPr>
            <p:ph type="body" idx="1"/>
          </p:nvPr>
        </p:nvSpPr>
        <p:spPr/>
        <p:txBody>
          <a:bodyPr/>
          <a:lstStyle/>
          <a:p>
            <a:pPr eaLnBrk="1" hangingPunct="1">
              <a:defRPr/>
            </a:pPr>
            <a:r>
              <a:rPr lang="el-GR" sz="2000"/>
              <a:t>Στρατηγικοί σκοποί των βάσεων</a:t>
            </a:r>
            <a:r>
              <a:rPr lang="en-GB" sz="2000"/>
              <a:t>:</a:t>
            </a:r>
            <a:r>
              <a:rPr lang="el-GR" sz="2000"/>
              <a:t> 1) διατήρηση της ισχύος της νοτιοανατολικής πτέρυγας του ΝΑΤΟ, 2) επιτήρηση των οδών ανεφοδιασμού στη Μεσόγειο, 3) υποστήριξη των φιλικών χωρών απέναντι στη Συμμαχία (πχ Ισραήλ), 4) αποτροπή της χρησιμοποίησης του Σουέζ από την ΕΣΣΔ σε περίπτωση πολέμου.</a:t>
            </a:r>
          </a:p>
          <a:p>
            <a:pPr eaLnBrk="1" hangingPunct="1">
              <a:defRPr/>
            </a:pPr>
            <a:r>
              <a:rPr lang="el-GR" sz="2000"/>
              <a:t>Σημεία εγκατάστασης</a:t>
            </a:r>
            <a:r>
              <a:rPr lang="en-GB" sz="2000"/>
              <a:t>:</a:t>
            </a:r>
            <a:r>
              <a:rPr lang="el-GR" sz="2000"/>
              <a:t> 1) το Ελληνικό, ως κυριότερη αεροπορική βάση, 2) η Σούδα ως ιδιαίτερα σημαντικό συγκρότημα αεροναυτικών διευκολύνσεων, 3) το Ηράκλειο ως βάση και αυτή αεροπορική, 4) η Νέα Μάκρη, ως στέλεχος του Συστήματος Τηλεπικοινωνιών των αμερικανικών ενόπλων δυνάμεων καθώς και άλλες τοποθεσίες ως εστίες μικρότερων εγκαταστάσεων. </a:t>
            </a:r>
            <a:endParaRPr lang="en-GB" sz="2000"/>
          </a:p>
        </p:txBody>
      </p:sp>
    </p:spTree>
  </p:cSld>
  <p:clrMapOvr>
    <a:masterClrMapping/>
  </p:clrMapOvr>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247</TotalTime>
  <Words>1760</Words>
  <Application>Microsoft Office PowerPoint</Application>
  <PresentationFormat>Προβολή στην οθόνη (4:3)</PresentationFormat>
  <Paragraphs>58</Paragraphs>
  <Slides>12</Slides>
  <Notes>12</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Ripple</vt:lpstr>
      <vt:lpstr>Η ένταξη στη Δύση</vt:lpstr>
      <vt:lpstr>Η ένταξη στο ΝΑΤΟ</vt:lpstr>
      <vt:lpstr>Η ένταξη στο ΝΑΤΟ</vt:lpstr>
      <vt:lpstr>Η ένταξη στο ΝΑΤΟ</vt:lpstr>
      <vt:lpstr>Η ένταξη στο ΝΑΤΟ</vt:lpstr>
      <vt:lpstr>Συμφωνία για την εγκατάσταση συμμαχικών βάσεων</vt:lpstr>
      <vt:lpstr>Συμφωνία για την εγκατάσταση συμμαχικών βάσεων</vt:lpstr>
      <vt:lpstr>Συμφωνία για την εγκατάσταση συμμαχικών βάσεων</vt:lpstr>
      <vt:lpstr>Συμφωνία για την εγκατάσταση συμμαχικών βάσεων</vt:lpstr>
      <vt:lpstr>Το Τριμερές Βαλκανικό Σύμφωνο</vt:lpstr>
      <vt:lpstr>Το Τριμερές Σύμφωνο</vt:lpstr>
      <vt:lpstr>Το Τριμερές Σύμφωνο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Ιστορία</dc:creator>
  <cp:lastModifiedBy>Ευάνθης</cp:lastModifiedBy>
  <cp:revision>45</cp:revision>
  <cp:lastPrinted>1601-01-01T00:00:00Z</cp:lastPrinted>
  <dcterms:created xsi:type="dcterms:W3CDTF">1601-01-01T00:00:00Z</dcterms:created>
  <dcterms:modified xsi:type="dcterms:W3CDTF">2021-04-17T08:22:29Z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