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5"/>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2638F71E-DEEF-4AF2-8A99-E0C64E4E270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9219" name="Rectangle 3">
            <a:extLst>
              <a:ext uri="{FF2B5EF4-FFF2-40B4-BE49-F238E27FC236}">
                <a16:creationId xmlns:a16="http://schemas.microsoft.com/office/drawing/2014/main" xmlns="" id="{4F1B62CB-0582-4EC2-85B7-00A4D32B4173}"/>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a:extLst>
              <a:ext uri="{FF2B5EF4-FFF2-40B4-BE49-F238E27FC236}">
                <a16:creationId xmlns:a16="http://schemas.microsoft.com/office/drawing/2014/main" xmlns="" id="{2D1ED045-101D-44CF-9830-7E0F618C75A4}"/>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9222" name="Rectangle 6">
            <a:extLst>
              <a:ext uri="{FF2B5EF4-FFF2-40B4-BE49-F238E27FC236}">
                <a16:creationId xmlns:a16="http://schemas.microsoft.com/office/drawing/2014/main" xmlns="" id="{0200474D-12A2-4284-A8A3-5674F7EE637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9223" name="Rectangle 7">
            <a:extLst>
              <a:ext uri="{FF2B5EF4-FFF2-40B4-BE49-F238E27FC236}">
                <a16:creationId xmlns:a16="http://schemas.microsoft.com/office/drawing/2014/main" xmlns="" id="{693C6D4B-6282-41B9-9C08-208BE7FC9EBD}"/>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EAC37042-DE36-45B6-9E8F-BB430B1144B5}"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0EA7E109-CF43-4E03-93EF-57465CC7C5C6}"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521EF531-9745-46D5-B332-1F00C3944EFB}" type="slidenum">
              <a:rPr lang="en-GB" altLang="en-US"/>
              <a:pPr/>
              <a:t>10</a:t>
            </a:fld>
            <a:endParaRPr lang="en-GB" alt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A2D53D88-27C9-4E7A-A117-963F1E73F538}" type="slidenum">
              <a:rPr lang="en-GB" altLang="en-US"/>
              <a:pPr/>
              <a:t>11</a:t>
            </a:fld>
            <a:endParaRPr lang="en-GB" alt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4B4D2AD-DA0C-46C7-AE2E-32D5E18241A0}" type="slidenum">
              <a:rPr lang="en-GB" altLang="en-US"/>
              <a:pPr/>
              <a:t>12</a:t>
            </a:fld>
            <a:endParaRPr lang="en-GB" alt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0BC3CB7-1811-4C16-90B8-CF7A317B1384}" type="slidenum">
              <a:rPr lang="en-GB" altLang="en-US"/>
              <a:pPr/>
              <a:t>13</a:t>
            </a:fld>
            <a:endParaRPr lang="en-GB" alt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1A6AF9D4-7E91-4A40-8A2D-864483077F35}" type="slidenum">
              <a:rPr lang="en-GB" altLang="en-US"/>
              <a:pPr/>
              <a:t>14</a:t>
            </a:fld>
            <a:endParaRPr lang="en-GB" alt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EFD7B56-336B-459F-A3AA-4A0EC59D0220}" type="slidenum">
              <a:rPr lang="en-GB" altLang="en-US"/>
              <a:pPr/>
              <a:t>15</a:t>
            </a:fld>
            <a:endParaRPr lang="en-GB" alt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5F608234-764D-4CA6-B396-D43276569332}" type="slidenum">
              <a:rPr lang="en-GB" altLang="en-US"/>
              <a:pPr/>
              <a:t>16</a:t>
            </a:fld>
            <a:endParaRPr lang="en-GB" altLang="en-US"/>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1F160855-7239-4405-9095-96AA4128126C}" type="slidenum">
              <a:rPr lang="en-GB" altLang="en-US"/>
              <a:pPr/>
              <a:t>17</a:t>
            </a:fld>
            <a:endParaRPr lang="en-GB" altLang="en-US"/>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DF47A6E0-A22F-4E44-887F-D082BB446A10}" type="slidenum">
              <a:rPr lang="en-GB" altLang="en-US"/>
              <a:pPr/>
              <a:t>18</a:t>
            </a:fld>
            <a:endParaRPr lang="en-GB" altLang="en-US"/>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B498E4E-6D52-4444-AE54-FE22FE424534}" type="slidenum">
              <a:rPr lang="en-GB" altLang="en-US"/>
              <a:pPr/>
              <a:t>19</a:t>
            </a:fld>
            <a:endParaRPr lang="en-GB" altLang="en-US"/>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C51DF3EE-5607-49A0-8093-8059364A29B2}"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D3D32DA7-04B6-4643-82B1-6A30EDB7C5FA}" type="slidenum">
              <a:rPr lang="en-GB" altLang="en-US"/>
              <a:pPr/>
              <a:t>20</a:t>
            </a:fld>
            <a:endParaRPr lang="en-GB" altLang="en-US"/>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89F7681-33B4-4E1B-BA81-F2BEFF23E486}" type="slidenum">
              <a:rPr lang="en-GB" altLang="en-US"/>
              <a:pPr/>
              <a:t>21</a:t>
            </a:fld>
            <a:endParaRPr lang="en-GB" altLang="en-US"/>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330AEF47-B6E9-4400-A072-4EEAAD2750A8}" type="slidenum">
              <a:rPr lang="en-GB" altLang="en-US"/>
              <a:pPr/>
              <a:t>22</a:t>
            </a:fld>
            <a:endParaRPr lang="en-GB" altLang="en-US"/>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F06C189-A929-41F6-A79F-22C0612348C4}" type="slidenum">
              <a:rPr lang="en-GB" altLang="en-US"/>
              <a:pPr/>
              <a:t>23</a:t>
            </a:fld>
            <a:endParaRPr lang="en-GB" altLang="en-US"/>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6C13D02-E502-4E16-A01C-2CA03671AED5}" type="slidenum">
              <a:rPr lang="en-GB" altLang="en-US"/>
              <a:pPr/>
              <a:t>24</a:t>
            </a:fld>
            <a:endParaRPr lang="en-GB" altLang="en-US"/>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9D82A611-07CC-4BFC-919D-8E692E32AE3E}" type="slidenum">
              <a:rPr lang="en-GB" altLang="en-US"/>
              <a:pPr/>
              <a:t>25</a:t>
            </a:fld>
            <a:endParaRPr lang="en-GB" altLang="en-US"/>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A63F06C0-4427-4158-98B1-6BA56600420D}" type="slidenum">
              <a:rPr lang="en-GB" altLang="en-US"/>
              <a:pPr/>
              <a:t>26</a:t>
            </a:fld>
            <a:endParaRPr lang="en-GB" altLang="en-US"/>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624E20E-7DBA-4396-B385-B9A9A438D206}" type="slidenum">
              <a:rPr lang="en-GB" altLang="en-US"/>
              <a:pPr/>
              <a:t>27</a:t>
            </a:fld>
            <a:endParaRPr lang="en-GB" altLang="en-US"/>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7F71B9BF-5B5D-4B65-87E0-3B09E9B60DD6}" type="slidenum">
              <a:rPr lang="en-GB" altLang="en-US"/>
              <a:pPr/>
              <a:t>28</a:t>
            </a:fld>
            <a:endParaRPr lang="en-GB" altLang="en-US"/>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A755DAF1-B792-4447-A469-FB394865AECD}" type="slidenum">
              <a:rPr lang="en-GB" altLang="en-US"/>
              <a:pPr/>
              <a:t>29</a:t>
            </a:fld>
            <a:endParaRPr lang="en-GB" altLang="en-US"/>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1618114-EE5D-4021-ABB4-9A2AD1DE2323}"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88C8422D-37A8-489E-8AE2-448863DB71F1}" type="slidenum">
              <a:rPr lang="en-GB" altLang="en-US"/>
              <a:pPr/>
              <a:t>30</a:t>
            </a:fld>
            <a:endParaRPr lang="en-GB" altLang="en-US"/>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D805AB4A-21EF-41F4-8FF4-1EB89872863A}" type="slidenum">
              <a:rPr lang="en-GB" altLang="en-US"/>
              <a:pPr/>
              <a:t>31</a:t>
            </a:fld>
            <a:endParaRPr lang="en-GB" altLang="en-US"/>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54886CFB-0D1B-4E46-8767-DF6A08808111}" type="slidenum">
              <a:rPr lang="en-GB" altLang="en-US"/>
              <a:pPr/>
              <a:t>32</a:t>
            </a:fld>
            <a:endParaRPr lang="en-GB" altLang="en-US"/>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B4FFCADD-4EE6-4E91-AC6F-B9D5024EF1C3}" type="slidenum">
              <a:rPr lang="en-GB" altLang="en-US"/>
              <a:pPr/>
              <a:t>33</a:t>
            </a:fld>
            <a:endParaRPr lang="en-GB" altLang="en-US"/>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9C40D783-3A15-4543-93EC-A00F9C18B07D}"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57CEC5EB-FB3C-4102-9569-077ABBF119E2}"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9364E007-7760-4132-A0AA-70198A741C7F}"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EB01281-048D-4C01-8B36-749831A5504A}" type="slidenum">
              <a:rPr lang="en-GB" altLang="en-US"/>
              <a:pPr/>
              <a:t>7</a:t>
            </a:fld>
            <a:endParaRPr lang="en-GB"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DFC2D3D-5CF5-4B00-9CD9-445A05060DD3}" type="slidenum">
              <a:rPr lang="en-GB" altLang="en-US"/>
              <a:pPr/>
              <a:t>8</a:t>
            </a:fld>
            <a:endParaRPr lang="en-GB"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C08478E4-BB15-4C55-91E2-66EBDA748C09}" type="slidenum">
              <a:rPr lang="en-GB" altLang="en-US"/>
              <a:pPr/>
              <a:t>9</a:t>
            </a:fld>
            <a:endParaRPr lang="en-GB"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l-GR"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758 w 5740"/>
                <a:gd name="T1" fmla="*/ 1632 h 4316"/>
                <a:gd name="T2" fmla="*/ 0 w 5740"/>
                <a:gd name="T3" fmla="*/ 1632 h 4316"/>
                <a:gd name="T4" fmla="*/ 0 w 5740"/>
                <a:gd name="T5" fmla="*/ 0 h 4316"/>
                <a:gd name="T6" fmla="*/ 5758 w 5740"/>
                <a:gd name="T7" fmla="*/ 0 h 4316"/>
                <a:gd name="T8" fmla="*/ 5758 w 5740"/>
                <a:gd name="T9" fmla="*/ 1632 h 4316"/>
                <a:gd name="T10" fmla="*/ 5758 w 5740"/>
                <a:gd name="T11" fmla="*/ 1632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grpSp>
          <p:nvGrpSpPr>
            <p:cNvPr id="6" name="Group 4"/>
            <p:cNvGrpSpPr>
              <a:grpSpLocks/>
            </p:cNvGrpSpPr>
            <p:nvPr userDrawn="1"/>
          </p:nvGrpSpPr>
          <p:grpSpPr bwMode="auto">
            <a:xfrm>
              <a:off x="3528" y="3715"/>
              <a:ext cx="792" cy="521"/>
              <a:chOff x="3527" y="3715"/>
              <a:chExt cx="792" cy="521"/>
            </a:xfrm>
          </p:grpSpPr>
          <p:sp>
            <p:nvSpPr>
              <p:cNvPr id="57" name="Oval 5">
                <a:extLst>
                  <a:ext uri="{FF2B5EF4-FFF2-40B4-BE49-F238E27FC236}">
                    <a16:creationId xmlns:a16="http://schemas.microsoft.com/office/drawing/2014/main" xmlns="" id="{64AC23C2-1B5F-4C90-BB20-AA44BDF6D211}"/>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eaLnBrk="1" hangingPunct="1">
                  <a:defRPr/>
                </a:pPr>
                <a:endParaRPr lang="el-GR"/>
              </a:p>
            </p:txBody>
          </p:sp>
          <p:sp>
            <p:nvSpPr>
              <p:cNvPr id="58" name="Oval 6">
                <a:extLst>
                  <a:ext uri="{FF2B5EF4-FFF2-40B4-BE49-F238E27FC236}">
                    <a16:creationId xmlns:a16="http://schemas.microsoft.com/office/drawing/2014/main" xmlns="" id="{68AB8ECD-6CA7-4431-88A1-A61AEC684529}"/>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59" name="Oval 7">
                <a:extLst>
                  <a:ext uri="{FF2B5EF4-FFF2-40B4-BE49-F238E27FC236}">
                    <a16:creationId xmlns:a16="http://schemas.microsoft.com/office/drawing/2014/main" xmlns="" id="{FEC1F038-B791-497A-B3B8-17F7F92B1FFF}"/>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60" name="Oval 8">
                <a:extLst>
                  <a:ext uri="{FF2B5EF4-FFF2-40B4-BE49-F238E27FC236}">
                    <a16:creationId xmlns:a16="http://schemas.microsoft.com/office/drawing/2014/main" xmlns="" id="{95595B11-69DC-444A-A078-FF63E217AAD7}"/>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61" name="Oval 9">
                <a:extLst>
                  <a:ext uri="{FF2B5EF4-FFF2-40B4-BE49-F238E27FC236}">
                    <a16:creationId xmlns:a16="http://schemas.microsoft.com/office/drawing/2014/main" xmlns="" id="{FAFBAED6-6B41-4960-A868-90C7DB872185}"/>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62" name="Freeform 10">
                <a:extLst>
                  <a:ext uri="{FF2B5EF4-FFF2-40B4-BE49-F238E27FC236}">
                    <a16:creationId xmlns:a16="http://schemas.microsoft.com/office/drawing/2014/main" xmlns="" id="{1604580F-DFFC-4DD6-82B2-AD44CD74523B}"/>
                  </a:ext>
                </a:extLst>
              </p:cNvPr>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63" name="Freeform 11">
                <a:extLst>
                  <a:ext uri="{FF2B5EF4-FFF2-40B4-BE49-F238E27FC236}">
                    <a16:creationId xmlns:a16="http://schemas.microsoft.com/office/drawing/2014/main" xmlns="" id="{B9A5225E-D002-4227-86C6-63940483EF04}"/>
                  </a:ext>
                </a:extLst>
              </p:cNvPr>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eaLnBrk="1" hangingPunct="1">
                  <a:defRPr/>
                </a:pPr>
                <a:endParaRPr lang="el-GR"/>
              </a:p>
            </p:txBody>
          </p:sp>
          <p:sp>
            <p:nvSpPr>
              <p:cNvPr id="64" name="Freeform 12">
                <a:extLst>
                  <a:ext uri="{FF2B5EF4-FFF2-40B4-BE49-F238E27FC236}">
                    <a16:creationId xmlns:a16="http://schemas.microsoft.com/office/drawing/2014/main" xmlns="" id="{5B2532E8-9EA8-4109-94C7-1264FDB58B98}"/>
                  </a:ext>
                </a:extLst>
              </p:cNvPr>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65" name="Freeform 13">
                <a:extLst>
                  <a:ext uri="{FF2B5EF4-FFF2-40B4-BE49-F238E27FC236}">
                    <a16:creationId xmlns:a16="http://schemas.microsoft.com/office/drawing/2014/main" xmlns="" id="{44F8564E-A835-45F4-A1E4-2E8B494DAB4B}"/>
                  </a:ext>
                </a:extLst>
              </p:cNvPr>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eaLnBrk="1" hangingPunct="1">
                  <a:defRPr/>
                </a:pPr>
                <a:endParaRPr lang="el-GR"/>
              </a:p>
            </p:txBody>
          </p:sp>
          <p:sp>
            <p:nvSpPr>
              <p:cNvPr id="66" name="Freeform 14">
                <a:extLst>
                  <a:ext uri="{FF2B5EF4-FFF2-40B4-BE49-F238E27FC236}">
                    <a16:creationId xmlns:a16="http://schemas.microsoft.com/office/drawing/2014/main" xmlns="" id="{7CDFE96A-724A-40E0-BFC6-A2D68ED75814}"/>
                  </a:ext>
                </a:extLst>
              </p:cNvPr>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eaLnBrk="1" hangingPunct="1">
                  <a:defRPr/>
                </a:pPr>
                <a:endParaRPr lang="el-GR"/>
              </a:p>
            </p:txBody>
          </p:sp>
          <p:sp>
            <p:nvSpPr>
              <p:cNvPr id="67" name="Oval 15">
                <a:extLst>
                  <a:ext uri="{FF2B5EF4-FFF2-40B4-BE49-F238E27FC236}">
                    <a16:creationId xmlns:a16="http://schemas.microsoft.com/office/drawing/2014/main" xmlns="" id="{5D39FAD0-7B67-4231-A07E-50895DBA34A5}"/>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a:extLst>
                  <a:ext uri="{FF2B5EF4-FFF2-40B4-BE49-F238E27FC236}">
                    <a16:creationId xmlns:a16="http://schemas.microsoft.com/office/drawing/2014/main" xmlns="" id="{3E45EE6A-9274-46E8-9DD1-A368DF479A94}"/>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eaLnBrk="1" hangingPunct="1">
                  <a:defRPr/>
                </a:pPr>
                <a:endParaRPr lang="el-GR"/>
              </a:p>
            </p:txBody>
          </p:sp>
          <p:sp>
            <p:nvSpPr>
              <p:cNvPr id="40" name="Oval 18">
                <a:extLst>
                  <a:ext uri="{FF2B5EF4-FFF2-40B4-BE49-F238E27FC236}">
                    <a16:creationId xmlns:a16="http://schemas.microsoft.com/office/drawing/2014/main" xmlns="" id="{6BE7A649-114B-4817-875C-B94BFE57442C}"/>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eaLnBrk="1" hangingPunct="1">
                  <a:defRPr/>
                </a:pPr>
                <a:endParaRPr lang="el-GR"/>
              </a:p>
            </p:txBody>
          </p:sp>
          <p:sp>
            <p:nvSpPr>
              <p:cNvPr id="41" name="Oval 19">
                <a:extLst>
                  <a:ext uri="{FF2B5EF4-FFF2-40B4-BE49-F238E27FC236}">
                    <a16:creationId xmlns:a16="http://schemas.microsoft.com/office/drawing/2014/main" xmlns="" id="{2B604012-FC4F-489A-8BE5-781126043468}"/>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eaLnBrk="1" hangingPunct="1">
                  <a:defRPr/>
                </a:pPr>
                <a:endParaRPr lang="el-GR"/>
              </a:p>
            </p:txBody>
          </p:sp>
          <p:sp>
            <p:nvSpPr>
              <p:cNvPr id="42" name="Oval 20">
                <a:extLst>
                  <a:ext uri="{FF2B5EF4-FFF2-40B4-BE49-F238E27FC236}">
                    <a16:creationId xmlns:a16="http://schemas.microsoft.com/office/drawing/2014/main" xmlns="" id="{52D56288-52B4-4C91-9F07-3635B0EF0E56}"/>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43" name="Oval 21">
                <a:extLst>
                  <a:ext uri="{FF2B5EF4-FFF2-40B4-BE49-F238E27FC236}">
                    <a16:creationId xmlns:a16="http://schemas.microsoft.com/office/drawing/2014/main" xmlns="" id="{FF44A201-A444-45E1-AEB2-01310431B201}"/>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44" name="Oval 22">
                <a:extLst>
                  <a:ext uri="{FF2B5EF4-FFF2-40B4-BE49-F238E27FC236}">
                    <a16:creationId xmlns:a16="http://schemas.microsoft.com/office/drawing/2014/main" xmlns="" id="{43B92B61-9275-4F45-A250-FD5F79046BF2}"/>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45" name="Oval 23">
                <a:extLst>
                  <a:ext uri="{FF2B5EF4-FFF2-40B4-BE49-F238E27FC236}">
                    <a16:creationId xmlns:a16="http://schemas.microsoft.com/office/drawing/2014/main" xmlns="" id="{CB1C0BCA-7770-4CCF-AC09-D76A8D828388}"/>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eaLnBrk="1" hangingPunct="1">
                  <a:defRPr/>
                </a:pPr>
                <a:endParaRPr lang="el-GR"/>
              </a:p>
            </p:txBody>
          </p:sp>
          <p:sp>
            <p:nvSpPr>
              <p:cNvPr id="46" name="Oval 24">
                <a:extLst>
                  <a:ext uri="{FF2B5EF4-FFF2-40B4-BE49-F238E27FC236}">
                    <a16:creationId xmlns:a16="http://schemas.microsoft.com/office/drawing/2014/main" xmlns="" id="{603319F7-810D-4406-A0C7-7B0CE90595BA}"/>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eaLnBrk="1" hangingPunct="1">
                  <a:defRPr/>
                </a:pPr>
                <a:endParaRPr lang="el-GR"/>
              </a:p>
            </p:txBody>
          </p:sp>
          <p:sp>
            <p:nvSpPr>
              <p:cNvPr id="47" name="Freeform 25">
                <a:extLst>
                  <a:ext uri="{FF2B5EF4-FFF2-40B4-BE49-F238E27FC236}">
                    <a16:creationId xmlns:a16="http://schemas.microsoft.com/office/drawing/2014/main" xmlns="" id="{850821BD-9B14-4B70-BF43-6E6CC31AA444}"/>
                  </a:ext>
                </a:extLst>
              </p:cNvPr>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48" name="Freeform 26">
                <a:extLst>
                  <a:ext uri="{FF2B5EF4-FFF2-40B4-BE49-F238E27FC236}">
                    <a16:creationId xmlns:a16="http://schemas.microsoft.com/office/drawing/2014/main" xmlns="" id="{39041BAE-DCF6-4EF8-AB77-0850B9C71929}"/>
                  </a:ext>
                </a:extLst>
              </p:cNvPr>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eaLnBrk="1" hangingPunct="1">
                  <a:defRPr/>
                </a:pPr>
                <a:endParaRPr lang="el-GR"/>
              </a:p>
            </p:txBody>
          </p:sp>
          <p:sp>
            <p:nvSpPr>
              <p:cNvPr id="49" name="Freeform 27">
                <a:extLst>
                  <a:ext uri="{FF2B5EF4-FFF2-40B4-BE49-F238E27FC236}">
                    <a16:creationId xmlns:a16="http://schemas.microsoft.com/office/drawing/2014/main" xmlns="" id="{D053D917-C3B5-4AB8-A246-B784535323B1}"/>
                  </a:ext>
                </a:extLst>
              </p:cNvPr>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eaLnBrk="1" hangingPunct="1">
                  <a:defRPr/>
                </a:pPr>
                <a:endParaRPr lang="el-GR"/>
              </a:p>
            </p:txBody>
          </p:sp>
          <p:sp>
            <p:nvSpPr>
              <p:cNvPr id="50" name="Freeform 28">
                <a:extLst>
                  <a:ext uri="{FF2B5EF4-FFF2-40B4-BE49-F238E27FC236}">
                    <a16:creationId xmlns:a16="http://schemas.microsoft.com/office/drawing/2014/main" xmlns="" id="{D50168D7-9110-403E-86D9-4534654369BF}"/>
                  </a:ext>
                </a:extLst>
              </p:cNvPr>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eaLnBrk="1" hangingPunct="1">
                  <a:defRPr/>
                </a:pPr>
                <a:endParaRPr lang="el-G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w="9525">
                <a:noFill/>
                <a:round/>
                <a:headEnd/>
                <a:tailEnd/>
              </a:ln>
            </p:spPr>
            <p:txBody>
              <a:bodyPr/>
              <a:lstStyle/>
              <a:p>
                <a:endParaRPr lang="el-GR"/>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w="9525">
                <a:noFill/>
                <a:round/>
                <a:headEnd/>
                <a:tailEnd/>
              </a:ln>
            </p:spPr>
            <p:txBody>
              <a:bodyPr/>
              <a:lstStyle/>
              <a:p>
                <a:endParaRPr lang="el-GR"/>
              </a:p>
            </p:txBody>
          </p:sp>
          <p:sp>
            <p:nvSpPr>
              <p:cNvPr id="53" name="Freeform 31">
                <a:extLst>
                  <a:ext uri="{FF2B5EF4-FFF2-40B4-BE49-F238E27FC236}">
                    <a16:creationId xmlns:a16="http://schemas.microsoft.com/office/drawing/2014/main" xmlns="" id="{B89A0C39-F233-49C7-8808-007028898BBB}"/>
                  </a:ext>
                </a:extLst>
              </p:cNvPr>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54" name="Freeform 32">
                <a:extLst>
                  <a:ext uri="{FF2B5EF4-FFF2-40B4-BE49-F238E27FC236}">
                    <a16:creationId xmlns:a16="http://schemas.microsoft.com/office/drawing/2014/main" xmlns="" id="{E60E0311-9791-4CD3-88BF-00A97E686960}"/>
                  </a:ext>
                </a:extLst>
              </p:cNvPr>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55" name="Freeform 33">
                <a:extLst>
                  <a:ext uri="{FF2B5EF4-FFF2-40B4-BE49-F238E27FC236}">
                    <a16:creationId xmlns:a16="http://schemas.microsoft.com/office/drawing/2014/main" xmlns="" id="{F5B8CC72-1776-4DE0-A980-6FC9E8A44678}"/>
                  </a:ext>
                </a:extLst>
              </p:cNvPr>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w="9525">
                <a:noFill/>
                <a:round/>
                <a:headEnd/>
                <a:tailEnd/>
              </a:ln>
            </p:spPr>
            <p:txBody>
              <a:bodyPr/>
              <a:lstStyle/>
              <a:p>
                <a:endParaRPr lang="el-G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a:extLst>
                  <a:ext uri="{FF2B5EF4-FFF2-40B4-BE49-F238E27FC236}">
                    <a16:creationId xmlns:a16="http://schemas.microsoft.com/office/drawing/2014/main" xmlns="" id="{437E04BD-0103-495C-AC87-EC8D14860860}"/>
                  </a:ext>
                </a:extLst>
              </p:cNvPr>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23" name="Freeform 37">
                <a:extLst>
                  <a:ext uri="{FF2B5EF4-FFF2-40B4-BE49-F238E27FC236}">
                    <a16:creationId xmlns:a16="http://schemas.microsoft.com/office/drawing/2014/main" xmlns="" id="{BB77E2E5-7903-4155-B126-89A809270F1E}"/>
                  </a:ext>
                </a:extLst>
              </p:cNvPr>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24" name="Freeform 38">
                <a:extLst>
                  <a:ext uri="{FF2B5EF4-FFF2-40B4-BE49-F238E27FC236}">
                    <a16:creationId xmlns:a16="http://schemas.microsoft.com/office/drawing/2014/main" xmlns="" id="{8D1F6ED9-568B-408D-97C1-153043E55A2F}"/>
                  </a:ext>
                </a:extLst>
              </p:cNvPr>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25" name="Freeform 39">
                <a:extLst>
                  <a:ext uri="{FF2B5EF4-FFF2-40B4-BE49-F238E27FC236}">
                    <a16:creationId xmlns:a16="http://schemas.microsoft.com/office/drawing/2014/main" xmlns="" id="{6A7B6ED7-7FF9-4356-A0F9-2EAFCB3F4C62}"/>
                  </a:ext>
                </a:extLst>
              </p:cNvPr>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26" name="Freeform 40">
                <a:extLst>
                  <a:ext uri="{FF2B5EF4-FFF2-40B4-BE49-F238E27FC236}">
                    <a16:creationId xmlns:a16="http://schemas.microsoft.com/office/drawing/2014/main" xmlns="" id="{66618197-A41C-4952-B9AB-1C0CAA1F545B}"/>
                  </a:ext>
                </a:extLst>
              </p:cNvPr>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27" name="Freeform 41">
                <a:extLst>
                  <a:ext uri="{FF2B5EF4-FFF2-40B4-BE49-F238E27FC236}">
                    <a16:creationId xmlns:a16="http://schemas.microsoft.com/office/drawing/2014/main" xmlns="" id="{AA7F9E9B-BEF2-4BE7-AB1D-B6C023E7A324}"/>
                  </a:ext>
                </a:extLst>
              </p:cNvPr>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28" name="Freeform 42">
                <a:extLst>
                  <a:ext uri="{FF2B5EF4-FFF2-40B4-BE49-F238E27FC236}">
                    <a16:creationId xmlns:a16="http://schemas.microsoft.com/office/drawing/2014/main" xmlns="" id="{4A0A1977-D625-412F-8060-B8CF76E0C93F}"/>
                  </a:ext>
                </a:extLst>
              </p:cNvPr>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w="9525">
                <a:noFill/>
                <a:round/>
                <a:headEnd/>
                <a:tailEnd/>
              </a:ln>
            </p:spPr>
            <p:txBody>
              <a:bodyPr/>
              <a:lstStyle/>
              <a:p>
                <a:endParaRPr lang="el-GR"/>
              </a:p>
            </p:txBody>
          </p:sp>
          <p:sp>
            <p:nvSpPr>
              <p:cNvPr id="30" name="Freeform 44">
                <a:extLst>
                  <a:ext uri="{FF2B5EF4-FFF2-40B4-BE49-F238E27FC236}">
                    <a16:creationId xmlns:a16="http://schemas.microsoft.com/office/drawing/2014/main" xmlns="" id="{CA031B26-04C3-4315-8CBD-12E557C72E78}"/>
                  </a:ext>
                </a:extLst>
              </p:cNvPr>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eaLnBrk="1" hangingPunct="1">
                  <a:defRPr/>
                </a:pPr>
                <a:endParaRPr lang="el-GR"/>
              </a:p>
            </p:txBody>
          </p:sp>
          <p:sp>
            <p:nvSpPr>
              <p:cNvPr id="31" name="Freeform 45">
                <a:extLst>
                  <a:ext uri="{FF2B5EF4-FFF2-40B4-BE49-F238E27FC236}">
                    <a16:creationId xmlns:a16="http://schemas.microsoft.com/office/drawing/2014/main" xmlns="" id="{A422A08A-8EA8-4636-ACF0-860CCC1F2DB3}"/>
                  </a:ext>
                </a:extLst>
              </p:cNvPr>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32" name="Freeform 46">
                <a:extLst>
                  <a:ext uri="{FF2B5EF4-FFF2-40B4-BE49-F238E27FC236}">
                    <a16:creationId xmlns:a16="http://schemas.microsoft.com/office/drawing/2014/main" xmlns="" id="{584ADAD3-97C9-4817-80D4-65320D4F6D33}"/>
                  </a:ext>
                </a:extLst>
              </p:cNvPr>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33" name="Oval 47">
                <a:extLst>
                  <a:ext uri="{FF2B5EF4-FFF2-40B4-BE49-F238E27FC236}">
                    <a16:creationId xmlns:a16="http://schemas.microsoft.com/office/drawing/2014/main" xmlns="" id="{F50C46D0-FFF5-40C4-A57F-A9315DDE0E74}"/>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eaLnBrk="1" hangingPunct="1">
                  <a:defRPr/>
                </a:pPr>
                <a:endParaRPr lang="el-GR"/>
              </a:p>
            </p:txBody>
          </p:sp>
          <p:sp>
            <p:nvSpPr>
              <p:cNvPr id="34" name="Oval 48">
                <a:extLst>
                  <a:ext uri="{FF2B5EF4-FFF2-40B4-BE49-F238E27FC236}">
                    <a16:creationId xmlns:a16="http://schemas.microsoft.com/office/drawing/2014/main" xmlns="" id="{8C80B1E9-7339-49CD-8B27-62F4E9D3CE08}"/>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35" name="Oval 49">
                <a:extLst>
                  <a:ext uri="{FF2B5EF4-FFF2-40B4-BE49-F238E27FC236}">
                    <a16:creationId xmlns:a16="http://schemas.microsoft.com/office/drawing/2014/main" xmlns="" id="{78E2F7E2-951D-4456-85E7-FD762157D6BB}"/>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36" name="Oval 50">
                <a:extLst>
                  <a:ext uri="{FF2B5EF4-FFF2-40B4-BE49-F238E27FC236}">
                    <a16:creationId xmlns:a16="http://schemas.microsoft.com/office/drawing/2014/main" xmlns="" id="{E1FAB54C-9645-416E-A923-85154C57F977}"/>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37" name="Oval 51">
                <a:extLst>
                  <a:ext uri="{FF2B5EF4-FFF2-40B4-BE49-F238E27FC236}">
                    <a16:creationId xmlns:a16="http://schemas.microsoft.com/office/drawing/2014/main" xmlns="" id="{8D55A4EE-6CF1-4D40-9D90-2AD290F0433D}"/>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38" name="Oval 52">
                <a:extLst>
                  <a:ext uri="{FF2B5EF4-FFF2-40B4-BE49-F238E27FC236}">
                    <a16:creationId xmlns:a16="http://schemas.microsoft.com/office/drawing/2014/main" xmlns="" id="{4A4499BF-183B-4B55-A9DD-B61C758DD558}"/>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10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0 w 382"/>
                  <a:gd name="T19" fmla="*/ 96 h 96"/>
                  <a:gd name="T20" fmla="*/ 264 w 382"/>
                  <a:gd name="T21" fmla="*/ 90 h 96"/>
                  <a:gd name="T22" fmla="*/ 312 w 382"/>
                  <a:gd name="T23" fmla="*/ 84 h 96"/>
                  <a:gd name="T24" fmla="*/ 353 w 382"/>
                  <a:gd name="T25" fmla="*/ 66 h 96"/>
                  <a:gd name="T26" fmla="*/ 383 w 382"/>
                  <a:gd name="T27" fmla="*/ 42 h 96"/>
                  <a:gd name="T28" fmla="*/ 377 w 382"/>
                  <a:gd name="T29" fmla="*/ 42 h 96"/>
                  <a:gd name="T30" fmla="*/ 347 w 382"/>
                  <a:gd name="T31" fmla="*/ 66 h 96"/>
                  <a:gd name="T32" fmla="*/ 306 w 382"/>
                  <a:gd name="T33" fmla="*/ 78 h 96"/>
                  <a:gd name="T34" fmla="*/ 264 w 382"/>
                  <a:gd name="T35" fmla="*/ 90 h 96"/>
                  <a:gd name="T36" fmla="*/ 210 w 382"/>
                  <a:gd name="T37" fmla="*/ 96 h 96"/>
                  <a:gd name="T38" fmla="*/ 210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20 w 185"/>
                  <a:gd name="T5" fmla="*/ 36 h 210"/>
                  <a:gd name="T6" fmla="*/ 156 w 185"/>
                  <a:gd name="T7" fmla="*/ 72 h 210"/>
                  <a:gd name="T8" fmla="*/ 162 w 185"/>
                  <a:gd name="T9" fmla="*/ 90 h 210"/>
                  <a:gd name="T10" fmla="*/ 168 w 185"/>
                  <a:gd name="T11" fmla="*/ 114 h 210"/>
                  <a:gd name="T12" fmla="*/ 162 w 185"/>
                  <a:gd name="T13" fmla="*/ 138 h 210"/>
                  <a:gd name="T14" fmla="*/ 150 w 185"/>
                  <a:gd name="T15" fmla="*/ 162 h 210"/>
                  <a:gd name="T16" fmla="*/ 120 w 185"/>
                  <a:gd name="T17" fmla="*/ 180 h 210"/>
                  <a:gd name="T18" fmla="*/ 90 w 185"/>
                  <a:gd name="T19" fmla="*/ 198 h 210"/>
                  <a:gd name="T20" fmla="*/ 97 w 185"/>
                  <a:gd name="T21" fmla="*/ 210 h 210"/>
                  <a:gd name="T22" fmla="*/ 132 w 185"/>
                  <a:gd name="T23" fmla="*/ 192 h 210"/>
                  <a:gd name="T24" fmla="*/ 162 w 185"/>
                  <a:gd name="T25" fmla="*/ 168 h 210"/>
                  <a:gd name="T26" fmla="*/ 180 w 185"/>
                  <a:gd name="T27" fmla="*/ 144 h 210"/>
                  <a:gd name="T28" fmla="*/ 186 w 185"/>
                  <a:gd name="T29" fmla="*/ 114 h 210"/>
                  <a:gd name="T30" fmla="*/ 180 w 185"/>
                  <a:gd name="T31" fmla="*/ 90 h 210"/>
                  <a:gd name="T32" fmla="*/ 174 w 185"/>
                  <a:gd name="T33" fmla="*/ 66 h 210"/>
                  <a:gd name="T34" fmla="*/ 156 w 185"/>
                  <a:gd name="T35" fmla="*/ 48 h 210"/>
                  <a:gd name="T36" fmla="*/ 132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grpSp>
            <p:nvGrpSpPr>
              <p:cNvPr id="17" name="Group 61"/>
              <p:cNvGrpSpPr>
                <a:grpSpLocks/>
              </p:cNvGrpSpPr>
              <p:nvPr/>
            </p:nvGrpSpPr>
            <p:grpSpPr bwMode="auto">
              <a:xfrm>
                <a:off x="5381" y="3085"/>
                <a:ext cx="227" cy="132"/>
                <a:chOff x="5381" y="3085"/>
                <a:chExt cx="227" cy="132"/>
              </a:xfrm>
            </p:grpSpPr>
            <p:sp>
              <p:nvSpPr>
                <p:cNvPr id="18" name="Oval 62">
                  <a:extLst>
                    <a:ext uri="{FF2B5EF4-FFF2-40B4-BE49-F238E27FC236}">
                      <a16:creationId xmlns:a16="http://schemas.microsoft.com/office/drawing/2014/main" xmlns="" id="{23CE6632-E117-45BF-B96F-411E14F5763C}"/>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l-GR" altLang="en-US"/>
                </a:p>
              </p:txBody>
            </p:sp>
            <p:sp>
              <p:nvSpPr>
                <p:cNvPr id="19" name="Oval 63">
                  <a:extLst>
                    <a:ext uri="{FF2B5EF4-FFF2-40B4-BE49-F238E27FC236}">
                      <a16:creationId xmlns:a16="http://schemas.microsoft.com/office/drawing/2014/main" xmlns="" id="{2801B398-0859-4EC4-9963-FC33E9B3FE23}"/>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l-GR" altLang="en-US"/>
                </a:p>
              </p:txBody>
            </p:sp>
            <p:sp>
              <p:nvSpPr>
                <p:cNvPr id="20" name="Oval 64">
                  <a:extLst>
                    <a:ext uri="{FF2B5EF4-FFF2-40B4-BE49-F238E27FC236}">
                      <a16:creationId xmlns:a16="http://schemas.microsoft.com/office/drawing/2014/main" xmlns="" id="{6C8D740B-5EF8-4C3D-A4BB-F53FB06192D5}"/>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l-GR" altLang="en-US"/>
                </a:p>
              </p:txBody>
            </p:sp>
            <p:sp>
              <p:nvSpPr>
                <p:cNvPr id="21" name="Oval 65">
                  <a:extLst>
                    <a:ext uri="{FF2B5EF4-FFF2-40B4-BE49-F238E27FC236}">
                      <a16:creationId xmlns:a16="http://schemas.microsoft.com/office/drawing/2014/main" xmlns="" id="{53C441C6-24E3-4F9E-97E6-A5EC224F791F}"/>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l-GR" altLang="en-US"/>
                </a:p>
              </p:txBody>
            </p:sp>
          </p:grpSp>
        </p:grpSp>
      </p:grpSp>
      <p:sp>
        <p:nvSpPr>
          <p:cNvPr id="7234"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GB"/>
              <a:t>Click to edit Master title style</a:t>
            </a:r>
          </a:p>
        </p:txBody>
      </p:sp>
      <p:sp>
        <p:nvSpPr>
          <p:cNvPr id="7235"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68" name="Rectangle 68">
            <a:extLst>
              <a:ext uri="{FF2B5EF4-FFF2-40B4-BE49-F238E27FC236}">
                <a16:creationId xmlns:a16="http://schemas.microsoft.com/office/drawing/2014/main" xmlns="" id="{378F4A36-D247-4E28-9095-22B9B5395D7C}"/>
              </a:ext>
            </a:extLst>
          </p:cNvPr>
          <p:cNvSpPr>
            <a:spLocks noGrp="1" noChangeArrowheads="1"/>
          </p:cNvSpPr>
          <p:nvPr>
            <p:ph type="dt" sz="quarter" idx="10"/>
          </p:nvPr>
        </p:nvSpPr>
        <p:spPr>
          <a:xfrm>
            <a:off x="457200" y="6248400"/>
            <a:ext cx="2133600" cy="457200"/>
          </a:xfrm>
        </p:spPr>
        <p:txBody>
          <a:bodyPr/>
          <a:lstStyle>
            <a:lvl1pPr>
              <a:defRPr/>
            </a:lvl1pPr>
          </a:lstStyle>
          <a:p>
            <a:pPr>
              <a:defRPr/>
            </a:pPr>
            <a:endParaRPr lang="en-GB"/>
          </a:p>
        </p:txBody>
      </p:sp>
      <p:sp>
        <p:nvSpPr>
          <p:cNvPr id="69" name="Rectangle 69">
            <a:extLst>
              <a:ext uri="{FF2B5EF4-FFF2-40B4-BE49-F238E27FC236}">
                <a16:creationId xmlns:a16="http://schemas.microsoft.com/office/drawing/2014/main" xmlns="" id="{662F3DF9-CEB8-49AE-A614-10B3E54B2D3C}"/>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70" name="Rectangle 70">
            <a:extLst>
              <a:ext uri="{FF2B5EF4-FFF2-40B4-BE49-F238E27FC236}">
                <a16:creationId xmlns:a16="http://schemas.microsoft.com/office/drawing/2014/main" xmlns="" id="{C750712D-1541-4158-A6D4-0CAD412ABDF0}"/>
              </a:ext>
            </a:extLst>
          </p:cNvPr>
          <p:cNvSpPr>
            <a:spLocks noGrp="1" noChangeArrowheads="1"/>
          </p:cNvSpPr>
          <p:nvPr>
            <p:ph type="sldNum" sz="quarter" idx="12"/>
          </p:nvPr>
        </p:nvSpPr>
        <p:spPr>
          <a:xfrm>
            <a:off x="6553200" y="6248400"/>
            <a:ext cx="2133600" cy="457200"/>
          </a:xfrm>
        </p:spPr>
        <p:txBody>
          <a:bodyPr/>
          <a:lstStyle>
            <a:lvl1pPr>
              <a:defRPr/>
            </a:lvl1pPr>
          </a:lstStyle>
          <a:p>
            <a:fld id="{AB04C4C0-B54D-4000-94ED-993A27C3DB52}" type="slidenum">
              <a:rPr lang="en-GB" altLang="en-US"/>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9">
            <a:extLst>
              <a:ext uri="{FF2B5EF4-FFF2-40B4-BE49-F238E27FC236}">
                <a16:creationId xmlns:a16="http://schemas.microsoft.com/office/drawing/2014/main" xmlns="" id="{1441D4BB-BA4B-458A-AE8E-EA6BA2D9FFC0}"/>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12"/>
          </p:nvPr>
        </p:nvSpPr>
        <p:spPr>
          <a:ln/>
        </p:spPr>
        <p:txBody>
          <a:bodyPr/>
          <a:lstStyle>
            <a:lvl1pPr>
              <a:defRPr/>
            </a:lvl1pPr>
          </a:lstStyle>
          <a:p>
            <a:fld id="{CDDDD80A-44F3-47D1-B05B-E4301DA8E58D}" type="slidenum">
              <a:rPr lang="en-GB" altLang="en-US"/>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7813"/>
            <a:ext cx="2057400" cy="5848350"/>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7813"/>
            <a:ext cx="6019800" cy="5848350"/>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9">
            <a:extLst>
              <a:ext uri="{FF2B5EF4-FFF2-40B4-BE49-F238E27FC236}">
                <a16:creationId xmlns:a16="http://schemas.microsoft.com/office/drawing/2014/main" xmlns="" id="{1441D4BB-BA4B-458A-AE8E-EA6BA2D9FFC0}"/>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12"/>
          </p:nvPr>
        </p:nvSpPr>
        <p:spPr>
          <a:ln/>
        </p:spPr>
        <p:txBody>
          <a:bodyPr/>
          <a:lstStyle>
            <a:lvl1pPr>
              <a:defRPr/>
            </a:lvl1pPr>
          </a:lstStyle>
          <a:p>
            <a:fld id="{98A8B8DF-B0B7-4AE3-987A-BEFC58171FC1}" type="slidenum">
              <a:rPr lang="en-GB" altLang="en-US"/>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9">
            <a:extLst>
              <a:ext uri="{FF2B5EF4-FFF2-40B4-BE49-F238E27FC236}">
                <a16:creationId xmlns:a16="http://schemas.microsoft.com/office/drawing/2014/main" xmlns="" id="{1441D4BB-BA4B-458A-AE8E-EA6BA2D9FFC0}"/>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12"/>
          </p:nvPr>
        </p:nvSpPr>
        <p:spPr>
          <a:ln/>
        </p:spPr>
        <p:txBody>
          <a:bodyPr/>
          <a:lstStyle>
            <a:lvl1pPr>
              <a:defRPr/>
            </a:lvl1pPr>
          </a:lstStyle>
          <a:p>
            <a:fld id="{F781A192-31E8-4068-A860-11E9FC79C888}" type="slidenum">
              <a:rPr lang="en-GB" altLang="en-US"/>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69">
            <a:extLst>
              <a:ext uri="{FF2B5EF4-FFF2-40B4-BE49-F238E27FC236}">
                <a16:creationId xmlns:a16="http://schemas.microsoft.com/office/drawing/2014/main" xmlns="" id="{1441D4BB-BA4B-458A-AE8E-EA6BA2D9FFC0}"/>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12"/>
          </p:nvPr>
        </p:nvSpPr>
        <p:spPr>
          <a:ln/>
        </p:spPr>
        <p:txBody>
          <a:bodyPr/>
          <a:lstStyle>
            <a:lvl1pPr>
              <a:defRPr/>
            </a:lvl1pPr>
          </a:lstStyle>
          <a:p>
            <a:fld id="{8D08DB13-2B59-414F-9D66-A8F6D2FB38DB}" type="slidenum">
              <a:rPr lang="en-GB" altLang="en-US"/>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69">
            <a:extLst>
              <a:ext uri="{FF2B5EF4-FFF2-40B4-BE49-F238E27FC236}">
                <a16:creationId xmlns:a16="http://schemas.microsoft.com/office/drawing/2014/main" xmlns="" id="{1441D4BB-BA4B-458A-AE8E-EA6BA2D9FFC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12"/>
          </p:nvPr>
        </p:nvSpPr>
        <p:spPr>
          <a:ln/>
        </p:spPr>
        <p:txBody>
          <a:bodyPr/>
          <a:lstStyle>
            <a:lvl1pPr>
              <a:defRPr/>
            </a:lvl1pPr>
          </a:lstStyle>
          <a:p>
            <a:fld id="{AA90B3BE-3927-4390-8B19-9557F3F1A4F1}" type="slidenum">
              <a:rPr lang="en-GB" altLang="en-US"/>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69">
            <a:extLst>
              <a:ext uri="{FF2B5EF4-FFF2-40B4-BE49-F238E27FC236}">
                <a16:creationId xmlns:a16="http://schemas.microsoft.com/office/drawing/2014/main" xmlns="" id="{1441D4BB-BA4B-458A-AE8E-EA6BA2D9FFC0}"/>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12"/>
          </p:nvPr>
        </p:nvSpPr>
        <p:spPr>
          <a:ln/>
        </p:spPr>
        <p:txBody>
          <a:bodyPr/>
          <a:lstStyle>
            <a:lvl1pPr>
              <a:defRPr/>
            </a:lvl1pPr>
          </a:lstStyle>
          <a:p>
            <a:fld id="{67FF26C6-B136-49E3-8B5F-AC93FD0045CC}" type="slidenum">
              <a:rPr lang="en-GB" altLang="en-US"/>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69">
            <a:extLst>
              <a:ext uri="{FF2B5EF4-FFF2-40B4-BE49-F238E27FC236}">
                <a16:creationId xmlns:a16="http://schemas.microsoft.com/office/drawing/2014/main" xmlns="" id="{1441D4BB-BA4B-458A-AE8E-EA6BA2D9FFC0}"/>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12"/>
          </p:nvPr>
        </p:nvSpPr>
        <p:spPr>
          <a:ln/>
        </p:spPr>
        <p:txBody>
          <a:bodyPr/>
          <a:lstStyle>
            <a:lvl1pPr>
              <a:defRPr/>
            </a:lvl1pPr>
          </a:lstStyle>
          <a:p>
            <a:fld id="{B0C65605-0E59-45D8-8EF7-1E8DE334A38E}" type="slidenum">
              <a:rPr lang="en-GB" altLang="en-US"/>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69">
            <a:extLst>
              <a:ext uri="{FF2B5EF4-FFF2-40B4-BE49-F238E27FC236}">
                <a16:creationId xmlns:a16="http://schemas.microsoft.com/office/drawing/2014/main" xmlns="" id="{1441D4BB-BA4B-458A-AE8E-EA6BA2D9FFC0}"/>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12"/>
          </p:nvPr>
        </p:nvSpPr>
        <p:spPr>
          <a:ln/>
        </p:spPr>
        <p:txBody>
          <a:bodyPr/>
          <a:lstStyle>
            <a:lvl1pPr>
              <a:defRPr/>
            </a:lvl1pPr>
          </a:lstStyle>
          <a:p>
            <a:fld id="{8AF41A61-21E3-4DBE-A6A7-9C62D758766E}" type="slidenum">
              <a:rPr lang="en-GB" altLang="en-US"/>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69">
            <a:extLst>
              <a:ext uri="{FF2B5EF4-FFF2-40B4-BE49-F238E27FC236}">
                <a16:creationId xmlns:a16="http://schemas.microsoft.com/office/drawing/2014/main" xmlns="" id="{1441D4BB-BA4B-458A-AE8E-EA6BA2D9FFC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12"/>
          </p:nvPr>
        </p:nvSpPr>
        <p:spPr>
          <a:ln/>
        </p:spPr>
        <p:txBody>
          <a:bodyPr/>
          <a:lstStyle>
            <a:lvl1pPr>
              <a:defRPr/>
            </a:lvl1pPr>
          </a:lstStyle>
          <a:p>
            <a:fld id="{4260FCC1-3BEB-498B-BB58-F5E85F0F73A1}" type="slidenum">
              <a:rPr lang="en-GB" altLang="en-US"/>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69">
            <a:extLst>
              <a:ext uri="{FF2B5EF4-FFF2-40B4-BE49-F238E27FC236}">
                <a16:creationId xmlns:a16="http://schemas.microsoft.com/office/drawing/2014/main" xmlns="" id="{1441D4BB-BA4B-458A-AE8E-EA6BA2D9FFC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12"/>
          </p:nvPr>
        </p:nvSpPr>
        <p:spPr>
          <a:ln/>
        </p:spPr>
        <p:txBody>
          <a:bodyPr/>
          <a:lstStyle>
            <a:lvl1pPr>
              <a:defRPr/>
            </a:lvl1pPr>
          </a:lstStyle>
          <a:p>
            <a:fld id="{71AE466F-1B14-4C55-8398-59AD6B778B00}" type="slidenum">
              <a:rPr lang="en-GB" altLang="en-US"/>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Freeform 2">
            <a:extLst>
              <a:ext uri="{FF2B5EF4-FFF2-40B4-BE49-F238E27FC236}">
                <a16:creationId xmlns:a16="http://schemas.microsoft.com/office/drawing/2014/main" xmlns="" id="{24C0FA57-F332-40E1-B84E-373F4B9B7474}"/>
              </a:ext>
            </a:extLst>
          </p:cNvPr>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eaLnBrk="1" hangingPunct="1">
              <a:defRPr/>
            </a:pPr>
            <a:endParaRPr lang="el-GR"/>
          </a:p>
        </p:txBody>
      </p:sp>
      <p:grpSp>
        <p:nvGrpSpPr>
          <p:cNvPr id="1027" name="Group 3"/>
          <p:cNvGrpSpPr>
            <a:grpSpLocks/>
          </p:cNvGrpSpPr>
          <p:nvPr/>
        </p:nvGrpSpPr>
        <p:grpSpPr bwMode="auto">
          <a:xfrm>
            <a:off x="3175" y="4267200"/>
            <a:ext cx="9140825" cy="2590800"/>
            <a:chOff x="2" y="2688"/>
            <a:chExt cx="5758" cy="1632"/>
          </a:xfrm>
        </p:grpSpPr>
        <p:sp>
          <p:nvSpPr>
            <p:cNvPr id="1033" name="Freeform 4"/>
            <p:cNvSpPr>
              <a:spLocks/>
            </p:cNvSpPr>
            <p:nvPr/>
          </p:nvSpPr>
          <p:spPr bwMode="hidden">
            <a:xfrm>
              <a:off x="2" y="2688"/>
              <a:ext cx="5758" cy="1632"/>
            </a:xfrm>
            <a:custGeom>
              <a:avLst/>
              <a:gdLst>
                <a:gd name="T0" fmla="*/ 5758 w 5740"/>
                <a:gd name="T1" fmla="*/ 1632 h 4316"/>
                <a:gd name="T2" fmla="*/ 0 w 5740"/>
                <a:gd name="T3" fmla="*/ 1632 h 4316"/>
                <a:gd name="T4" fmla="*/ 0 w 5740"/>
                <a:gd name="T5" fmla="*/ 0 h 4316"/>
                <a:gd name="T6" fmla="*/ 5758 w 5740"/>
                <a:gd name="T7" fmla="*/ 0 h 4316"/>
                <a:gd name="T8" fmla="*/ 5758 w 5740"/>
                <a:gd name="T9" fmla="*/ 1632 h 4316"/>
                <a:gd name="T10" fmla="*/ 5758 w 5740"/>
                <a:gd name="T11" fmla="*/ 1632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grpSp>
          <p:nvGrpSpPr>
            <p:cNvPr id="1034" name="Group 5"/>
            <p:cNvGrpSpPr>
              <a:grpSpLocks/>
            </p:cNvGrpSpPr>
            <p:nvPr userDrawn="1"/>
          </p:nvGrpSpPr>
          <p:grpSpPr bwMode="auto">
            <a:xfrm>
              <a:off x="3528" y="3715"/>
              <a:ext cx="792" cy="521"/>
              <a:chOff x="3527" y="3715"/>
              <a:chExt cx="792" cy="521"/>
            </a:xfrm>
          </p:grpSpPr>
          <p:sp>
            <p:nvSpPr>
              <p:cNvPr id="6150" name="Oval 6">
                <a:extLst>
                  <a:ext uri="{FF2B5EF4-FFF2-40B4-BE49-F238E27FC236}">
                    <a16:creationId xmlns:a16="http://schemas.microsoft.com/office/drawing/2014/main" xmlns="" id="{5C0425BF-38CE-44F3-B2ED-986FDA1CD282}"/>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eaLnBrk="1" hangingPunct="1">
                  <a:defRPr/>
                </a:pPr>
                <a:endParaRPr lang="el-GR"/>
              </a:p>
            </p:txBody>
          </p:sp>
          <p:sp>
            <p:nvSpPr>
              <p:cNvPr id="6151" name="Oval 7">
                <a:extLst>
                  <a:ext uri="{FF2B5EF4-FFF2-40B4-BE49-F238E27FC236}">
                    <a16:creationId xmlns:a16="http://schemas.microsoft.com/office/drawing/2014/main" xmlns="" id="{C4ABC24F-59E4-44A5-ABEA-3098A5B6F3D8}"/>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6152" name="Oval 8">
                <a:extLst>
                  <a:ext uri="{FF2B5EF4-FFF2-40B4-BE49-F238E27FC236}">
                    <a16:creationId xmlns:a16="http://schemas.microsoft.com/office/drawing/2014/main" xmlns="" id="{00F47832-446F-4ADC-B25D-29941230A9D8}"/>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6153" name="Oval 9">
                <a:extLst>
                  <a:ext uri="{FF2B5EF4-FFF2-40B4-BE49-F238E27FC236}">
                    <a16:creationId xmlns:a16="http://schemas.microsoft.com/office/drawing/2014/main" xmlns="" id="{F8D3B9C5-CE00-4E5B-B969-4304B1CA7B0B}"/>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6154" name="Oval 10">
                <a:extLst>
                  <a:ext uri="{FF2B5EF4-FFF2-40B4-BE49-F238E27FC236}">
                    <a16:creationId xmlns:a16="http://schemas.microsoft.com/office/drawing/2014/main" xmlns="" id="{6F3DB364-72D7-4EF9-9465-19B0DAAA3DAA}"/>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6155" name="Freeform 11">
                <a:extLst>
                  <a:ext uri="{FF2B5EF4-FFF2-40B4-BE49-F238E27FC236}">
                    <a16:creationId xmlns:a16="http://schemas.microsoft.com/office/drawing/2014/main" xmlns="" id="{BA848358-B70E-47E7-8863-5A8CB42A7910}"/>
                  </a:ext>
                </a:extLst>
              </p:cNvPr>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6156" name="Freeform 12">
                <a:extLst>
                  <a:ext uri="{FF2B5EF4-FFF2-40B4-BE49-F238E27FC236}">
                    <a16:creationId xmlns:a16="http://schemas.microsoft.com/office/drawing/2014/main" xmlns="" id="{6516A2A1-17FB-46C1-8E00-E1883007B11D}"/>
                  </a:ext>
                </a:extLst>
              </p:cNvPr>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eaLnBrk="1" hangingPunct="1">
                  <a:defRPr/>
                </a:pPr>
                <a:endParaRPr lang="el-GR"/>
              </a:p>
            </p:txBody>
          </p:sp>
          <p:sp>
            <p:nvSpPr>
              <p:cNvPr id="6157" name="Freeform 13">
                <a:extLst>
                  <a:ext uri="{FF2B5EF4-FFF2-40B4-BE49-F238E27FC236}">
                    <a16:creationId xmlns:a16="http://schemas.microsoft.com/office/drawing/2014/main" xmlns="" id="{686F78DA-7A22-4EA2-B06E-0889B8B420A1}"/>
                  </a:ext>
                </a:extLst>
              </p:cNvPr>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6158" name="Freeform 14">
                <a:extLst>
                  <a:ext uri="{FF2B5EF4-FFF2-40B4-BE49-F238E27FC236}">
                    <a16:creationId xmlns:a16="http://schemas.microsoft.com/office/drawing/2014/main" xmlns="" id="{A9E4F8B8-C505-4696-A91F-2486DE5BA77A}"/>
                  </a:ext>
                </a:extLst>
              </p:cNvPr>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eaLnBrk="1" hangingPunct="1">
                  <a:defRPr/>
                </a:pPr>
                <a:endParaRPr lang="el-GR"/>
              </a:p>
            </p:txBody>
          </p:sp>
          <p:sp>
            <p:nvSpPr>
              <p:cNvPr id="6159" name="Freeform 15">
                <a:extLst>
                  <a:ext uri="{FF2B5EF4-FFF2-40B4-BE49-F238E27FC236}">
                    <a16:creationId xmlns:a16="http://schemas.microsoft.com/office/drawing/2014/main" xmlns="" id="{723D3DC6-D980-4A8E-A3AD-C72DC07FE608}"/>
                  </a:ext>
                </a:extLst>
              </p:cNvPr>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eaLnBrk="1" hangingPunct="1">
                  <a:defRPr/>
                </a:pPr>
                <a:endParaRPr lang="el-GR"/>
              </a:p>
            </p:txBody>
          </p:sp>
          <p:sp>
            <p:nvSpPr>
              <p:cNvPr id="6160" name="Oval 16">
                <a:extLst>
                  <a:ext uri="{FF2B5EF4-FFF2-40B4-BE49-F238E27FC236}">
                    <a16:creationId xmlns:a16="http://schemas.microsoft.com/office/drawing/2014/main" xmlns="" id="{32680805-3EC2-4F4E-97CC-1F46C5FFF7CD}"/>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grpSp>
        <p:grpSp>
          <p:nvGrpSpPr>
            <p:cNvPr id="1035" name="Group 17"/>
            <p:cNvGrpSpPr>
              <a:grpSpLocks/>
            </p:cNvGrpSpPr>
            <p:nvPr userDrawn="1"/>
          </p:nvGrpSpPr>
          <p:grpSpPr bwMode="auto">
            <a:xfrm>
              <a:off x="1776" y="3631"/>
              <a:ext cx="1626" cy="683"/>
              <a:chOff x="1776" y="3631"/>
              <a:chExt cx="1626" cy="683"/>
            </a:xfrm>
          </p:grpSpPr>
          <p:sp>
            <p:nvSpPr>
              <p:cNvPr id="6162" name="Oval 18">
                <a:extLst>
                  <a:ext uri="{FF2B5EF4-FFF2-40B4-BE49-F238E27FC236}">
                    <a16:creationId xmlns:a16="http://schemas.microsoft.com/office/drawing/2014/main" xmlns="" id="{68893519-223C-4F46-AAD2-AF2E24A387A7}"/>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eaLnBrk="1" hangingPunct="1">
                  <a:defRPr/>
                </a:pPr>
                <a:endParaRPr lang="el-GR"/>
              </a:p>
            </p:txBody>
          </p:sp>
          <p:sp>
            <p:nvSpPr>
              <p:cNvPr id="6163" name="Oval 19">
                <a:extLst>
                  <a:ext uri="{FF2B5EF4-FFF2-40B4-BE49-F238E27FC236}">
                    <a16:creationId xmlns:a16="http://schemas.microsoft.com/office/drawing/2014/main" xmlns="" id="{263C6860-BCFA-43C9-80F1-0BDCC1463FF9}"/>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eaLnBrk="1" hangingPunct="1">
                  <a:defRPr/>
                </a:pPr>
                <a:endParaRPr lang="el-GR"/>
              </a:p>
            </p:txBody>
          </p:sp>
          <p:sp>
            <p:nvSpPr>
              <p:cNvPr id="6164" name="Oval 20">
                <a:extLst>
                  <a:ext uri="{FF2B5EF4-FFF2-40B4-BE49-F238E27FC236}">
                    <a16:creationId xmlns:a16="http://schemas.microsoft.com/office/drawing/2014/main" xmlns="" id="{5FAAE18C-8110-4BB2-A9A4-459DD2A8B84E}"/>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eaLnBrk="1" hangingPunct="1">
                  <a:defRPr/>
                </a:pPr>
                <a:endParaRPr lang="el-GR"/>
              </a:p>
            </p:txBody>
          </p:sp>
          <p:sp>
            <p:nvSpPr>
              <p:cNvPr id="6165" name="Oval 21">
                <a:extLst>
                  <a:ext uri="{FF2B5EF4-FFF2-40B4-BE49-F238E27FC236}">
                    <a16:creationId xmlns:a16="http://schemas.microsoft.com/office/drawing/2014/main" xmlns="" id="{AD313F9C-FF4C-44FA-BBE4-8F82B1BAAECD}"/>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6166" name="Oval 22">
                <a:extLst>
                  <a:ext uri="{FF2B5EF4-FFF2-40B4-BE49-F238E27FC236}">
                    <a16:creationId xmlns:a16="http://schemas.microsoft.com/office/drawing/2014/main" xmlns="" id="{7AC68E1E-E3D4-4949-A346-CB8090B7E539}"/>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6167" name="Oval 23">
                <a:extLst>
                  <a:ext uri="{FF2B5EF4-FFF2-40B4-BE49-F238E27FC236}">
                    <a16:creationId xmlns:a16="http://schemas.microsoft.com/office/drawing/2014/main" xmlns="" id="{B11BE8A4-7DEC-43CF-A5FD-758F31A5526F}"/>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6168" name="Oval 24">
                <a:extLst>
                  <a:ext uri="{FF2B5EF4-FFF2-40B4-BE49-F238E27FC236}">
                    <a16:creationId xmlns:a16="http://schemas.microsoft.com/office/drawing/2014/main" xmlns="" id="{265BDBA6-75C4-4D8F-B0F3-44E4AA2B627E}"/>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eaLnBrk="1" hangingPunct="1">
                  <a:defRPr/>
                </a:pPr>
                <a:endParaRPr lang="el-GR"/>
              </a:p>
            </p:txBody>
          </p:sp>
          <p:sp>
            <p:nvSpPr>
              <p:cNvPr id="6169" name="Oval 25">
                <a:extLst>
                  <a:ext uri="{FF2B5EF4-FFF2-40B4-BE49-F238E27FC236}">
                    <a16:creationId xmlns:a16="http://schemas.microsoft.com/office/drawing/2014/main" xmlns="" id="{5A34AF80-879F-4C05-9747-0C384815137E}"/>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eaLnBrk="1" hangingPunct="1">
                  <a:defRPr/>
                </a:pPr>
                <a:endParaRPr lang="el-GR"/>
              </a:p>
            </p:txBody>
          </p:sp>
          <p:sp>
            <p:nvSpPr>
              <p:cNvPr id="6170" name="Freeform 26">
                <a:extLst>
                  <a:ext uri="{FF2B5EF4-FFF2-40B4-BE49-F238E27FC236}">
                    <a16:creationId xmlns:a16="http://schemas.microsoft.com/office/drawing/2014/main" xmlns="" id="{6674553F-00E2-431E-A0CE-AEEC34231558}"/>
                  </a:ext>
                </a:extLst>
              </p:cNvPr>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6171" name="Freeform 27">
                <a:extLst>
                  <a:ext uri="{FF2B5EF4-FFF2-40B4-BE49-F238E27FC236}">
                    <a16:creationId xmlns:a16="http://schemas.microsoft.com/office/drawing/2014/main" xmlns="" id="{40E716EE-404F-457A-A503-98F84E363B39}"/>
                  </a:ext>
                </a:extLst>
              </p:cNvPr>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eaLnBrk="1" hangingPunct="1">
                  <a:defRPr/>
                </a:pPr>
                <a:endParaRPr lang="el-GR"/>
              </a:p>
            </p:txBody>
          </p:sp>
          <p:sp>
            <p:nvSpPr>
              <p:cNvPr id="6172" name="Freeform 28">
                <a:extLst>
                  <a:ext uri="{FF2B5EF4-FFF2-40B4-BE49-F238E27FC236}">
                    <a16:creationId xmlns:a16="http://schemas.microsoft.com/office/drawing/2014/main" xmlns="" id="{5E8BAED4-79C8-4982-90F9-ED249F976F44}"/>
                  </a:ext>
                </a:extLst>
              </p:cNvPr>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eaLnBrk="1" hangingPunct="1">
                  <a:defRPr/>
                </a:pPr>
                <a:endParaRPr lang="el-GR"/>
              </a:p>
            </p:txBody>
          </p:sp>
          <p:sp>
            <p:nvSpPr>
              <p:cNvPr id="6173" name="Freeform 29">
                <a:extLst>
                  <a:ext uri="{FF2B5EF4-FFF2-40B4-BE49-F238E27FC236}">
                    <a16:creationId xmlns:a16="http://schemas.microsoft.com/office/drawing/2014/main" xmlns="" id="{DC6A88E4-9CF7-42C1-9F6F-798E93B738F3}"/>
                  </a:ext>
                </a:extLst>
              </p:cNvPr>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eaLnBrk="1" hangingPunct="1">
                  <a:defRPr/>
                </a:pPr>
                <a:endParaRPr lang="el-GR"/>
              </a:p>
            </p:txBody>
          </p:sp>
          <p:sp>
            <p:nvSpPr>
              <p:cNvPr id="1079"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w="9525">
                <a:noFill/>
                <a:round/>
                <a:headEnd/>
                <a:tailEnd/>
              </a:ln>
            </p:spPr>
            <p:txBody>
              <a:bodyPr/>
              <a:lstStyle/>
              <a:p>
                <a:endParaRPr lang="el-GR"/>
              </a:p>
            </p:txBody>
          </p:sp>
          <p:sp>
            <p:nvSpPr>
              <p:cNvPr id="1080"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w="9525">
                <a:noFill/>
                <a:round/>
                <a:headEnd/>
                <a:tailEnd/>
              </a:ln>
            </p:spPr>
            <p:txBody>
              <a:bodyPr/>
              <a:lstStyle/>
              <a:p>
                <a:endParaRPr lang="el-GR"/>
              </a:p>
            </p:txBody>
          </p:sp>
          <p:sp>
            <p:nvSpPr>
              <p:cNvPr id="6176" name="Freeform 32">
                <a:extLst>
                  <a:ext uri="{FF2B5EF4-FFF2-40B4-BE49-F238E27FC236}">
                    <a16:creationId xmlns:a16="http://schemas.microsoft.com/office/drawing/2014/main" xmlns="" id="{2F6B8298-F2AB-4ED8-A5B2-2E8A311C1C2F}"/>
                  </a:ext>
                </a:extLst>
              </p:cNvPr>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6177" name="Freeform 33">
                <a:extLst>
                  <a:ext uri="{FF2B5EF4-FFF2-40B4-BE49-F238E27FC236}">
                    <a16:creationId xmlns:a16="http://schemas.microsoft.com/office/drawing/2014/main" xmlns="" id="{204246CC-1237-44B8-8D62-BF9440B72E4F}"/>
                  </a:ext>
                </a:extLst>
              </p:cNvPr>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6178" name="Freeform 34">
                <a:extLst>
                  <a:ext uri="{FF2B5EF4-FFF2-40B4-BE49-F238E27FC236}">
                    <a16:creationId xmlns:a16="http://schemas.microsoft.com/office/drawing/2014/main" xmlns="" id="{FAB4F872-0F50-483D-887B-D92E58A61D2A}"/>
                  </a:ext>
                </a:extLst>
              </p:cNvPr>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l-GR"/>
              </a:p>
            </p:txBody>
          </p:sp>
          <p:sp>
            <p:nvSpPr>
              <p:cNvPr id="1084"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w="9525">
                <a:noFill/>
                <a:round/>
                <a:headEnd/>
                <a:tailEnd/>
              </a:ln>
            </p:spPr>
            <p:txBody>
              <a:bodyPr/>
              <a:lstStyle/>
              <a:p>
                <a:endParaRPr lang="el-GR"/>
              </a:p>
            </p:txBody>
          </p:sp>
        </p:grpSp>
        <p:grpSp>
          <p:nvGrpSpPr>
            <p:cNvPr id="1036" name="Group 36"/>
            <p:cNvGrpSpPr>
              <a:grpSpLocks/>
            </p:cNvGrpSpPr>
            <p:nvPr userDrawn="1"/>
          </p:nvGrpSpPr>
          <p:grpSpPr bwMode="auto">
            <a:xfrm>
              <a:off x="4128" y="3360"/>
              <a:ext cx="1351" cy="821"/>
              <a:chOff x="4128" y="3360"/>
              <a:chExt cx="1351" cy="821"/>
            </a:xfrm>
          </p:grpSpPr>
          <p:sp>
            <p:nvSpPr>
              <p:cNvPr id="6181" name="Freeform 37">
                <a:extLst>
                  <a:ext uri="{FF2B5EF4-FFF2-40B4-BE49-F238E27FC236}">
                    <a16:creationId xmlns:a16="http://schemas.microsoft.com/office/drawing/2014/main" xmlns="" id="{D64D6DD5-6860-4A42-AD3A-985ABD7965CB}"/>
                  </a:ext>
                </a:extLst>
              </p:cNvPr>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6182" name="Freeform 38">
                <a:extLst>
                  <a:ext uri="{FF2B5EF4-FFF2-40B4-BE49-F238E27FC236}">
                    <a16:creationId xmlns:a16="http://schemas.microsoft.com/office/drawing/2014/main" xmlns="" id="{CC908B83-CE90-4110-9EAE-C88FACF4FE76}"/>
                  </a:ext>
                </a:extLst>
              </p:cNvPr>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6183" name="Freeform 39">
                <a:extLst>
                  <a:ext uri="{FF2B5EF4-FFF2-40B4-BE49-F238E27FC236}">
                    <a16:creationId xmlns:a16="http://schemas.microsoft.com/office/drawing/2014/main" xmlns="" id="{8DA9C867-206B-4CA3-8A9F-590D771905FD}"/>
                  </a:ext>
                </a:extLst>
              </p:cNvPr>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6184" name="Freeform 40">
                <a:extLst>
                  <a:ext uri="{FF2B5EF4-FFF2-40B4-BE49-F238E27FC236}">
                    <a16:creationId xmlns:a16="http://schemas.microsoft.com/office/drawing/2014/main" xmlns="" id="{6F230735-08D2-44F8-93B3-F553BA7541E9}"/>
                  </a:ext>
                </a:extLst>
              </p:cNvPr>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6185" name="Freeform 41">
                <a:extLst>
                  <a:ext uri="{FF2B5EF4-FFF2-40B4-BE49-F238E27FC236}">
                    <a16:creationId xmlns:a16="http://schemas.microsoft.com/office/drawing/2014/main" xmlns="" id="{5176AD1B-16F0-4F71-A6DC-8892E83B9FCB}"/>
                  </a:ext>
                </a:extLst>
              </p:cNvPr>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6186" name="Freeform 42">
                <a:extLst>
                  <a:ext uri="{FF2B5EF4-FFF2-40B4-BE49-F238E27FC236}">
                    <a16:creationId xmlns:a16="http://schemas.microsoft.com/office/drawing/2014/main" xmlns="" id="{8836DADD-9021-41BD-816D-1FC9861B37E6}"/>
                  </a:ext>
                </a:extLst>
              </p:cNvPr>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6187" name="Freeform 43">
                <a:extLst>
                  <a:ext uri="{FF2B5EF4-FFF2-40B4-BE49-F238E27FC236}">
                    <a16:creationId xmlns:a16="http://schemas.microsoft.com/office/drawing/2014/main" xmlns="" id="{65225D29-D199-4087-8EFA-BE90ACDB5BEC}"/>
                  </a:ext>
                </a:extLst>
              </p:cNvPr>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l-GR"/>
              </a:p>
            </p:txBody>
          </p:sp>
          <p:sp>
            <p:nvSpPr>
              <p:cNvPr id="1057"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w="9525">
                <a:noFill/>
                <a:round/>
                <a:headEnd/>
                <a:tailEnd/>
              </a:ln>
            </p:spPr>
            <p:txBody>
              <a:bodyPr/>
              <a:lstStyle/>
              <a:p>
                <a:endParaRPr lang="el-GR"/>
              </a:p>
            </p:txBody>
          </p:sp>
          <p:sp>
            <p:nvSpPr>
              <p:cNvPr id="6189" name="Freeform 45">
                <a:extLst>
                  <a:ext uri="{FF2B5EF4-FFF2-40B4-BE49-F238E27FC236}">
                    <a16:creationId xmlns:a16="http://schemas.microsoft.com/office/drawing/2014/main" xmlns="" id="{CE9F8D90-F7F7-47D5-95D6-91F77CCA4CC1}"/>
                  </a:ext>
                </a:extLst>
              </p:cNvPr>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eaLnBrk="1" hangingPunct="1">
                  <a:defRPr/>
                </a:pPr>
                <a:endParaRPr lang="el-GR"/>
              </a:p>
            </p:txBody>
          </p:sp>
          <p:sp>
            <p:nvSpPr>
              <p:cNvPr id="6190" name="Freeform 46">
                <a:extLst>
                  <a:ext uri="{FF2B5EF4-FFF2-40B4-BE49-F238E27FC236}">
                    <a16:creationId xmlns:a16="http://schemas.microsoft.com/office/drawing/2014/main" xmlns="" id="{9C690CEC-B652-46C1-8014-1FA73C42DB33}"/>
                  </a:ext>
                </a:extLst>
              </p:cNvPr>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6191" name="Freeform 47">
                <a:extLst>
                  <a:ext uri="{FF2B5EF4-FFF2-40B4-BE49-F238E27FC236}">
                    <a16:creationId xmlns:a16="http://schemas.microsoft.com/office/drawing/2014/main" xmlns="" id="{3575AF58-3640-4494-B801-1657C6CE6DA7}"/>
                  </a:ext>
                </a:extLst>
              </p:cNvPr>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l-GR"/>
              </a:p>
            </p:txBody>
          </p:sp>
          <p:sp>
            <p:nvSpPr>
              <p:cNvPr id="6192" name="Oval 48">
                <a:extLst>
                  <a:ext uri="{FF2B5EF4-FFF2-40B4-BE49-F238E27FC236}">
                    <a16:creationId xmlns:a16="http://schemas.microsoft.com/office/drawing/2014/main" xmlns="" id="{5CEB4921-838B-445F-875A-6A6FF63175AC}"/>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eaLnBrk="1" hangingPunct="1">
                  <a:defRPr/>
                </a:pPr>
                <a:endParaRPr lang="el-GR"/>
              </a:p>
            </p:txBody>
          </p:sp>
          <p:sp>
            <p:nvSpPr>
              <p:cNvPr id="6193" name="Oval 49">
                <a:extLst>
                  <a:ext uri="{FF2B5EF4-FFF2-40B4-BE49-F238E27FC236}">
                    <a16:creationId xmlns:a16="http://schemas.microsoft.com/office/drawing/2014/main" xmlns="" id="{ABF8DF2C-9253-4476-90D0-DFEAEDF681F8}"/>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6194" name="Oval 50">
                <a:extLst>
                  <a:ext uri="{FF2B5EF4-FFF2-40B4-BE49-F238E27FC236}">
                    <a16:creationId xmlns:a16="http://schemas.microsoft.com/office/drawing/2014/main" xmlns="" id="{514200DC-474F-4331-88B5-A4622A58F4B9}"/>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6195" name="Oval 51">
                <a:extLst>
                  <a:ext uri="{FF2B5EF4-FFF2-40B4-BE49-F238E27FC236}">
                    <a16:creationId xmlns:a16="http://schemas.microsoft.com/office/drawing/2014/main" xmlns="" id="{D4749A23-910F-4A63-BAA0-346F145CAC54}"/>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l-GR"/>
              </a:p>
            </p:txBody>
          </p:sp>
          <p:sp>
            <p:nvSpPr>
              <p:cNvPr id="6196" name="Oval 52">
                <a:extLst>
                  <a:ext uri="{FF2B5EF4-FFF2-40B4-BE49-F238E27FC236}">
                    <a16:creationId xmlns:a16="http://schemas.microsoft.com/office/drawing/2014/main" xmlns="" id="{6C5B44AA-B1B5-4FCA-83DD-C1F9799F1024}"/>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l-GR"/>
              </a:p>
            </p:txBody>
          </p:sp>
          <p:sp>
            <p:nvSpPr>
              <p:cNvPr id="6197" name="Oval 53">
                <a:extLst>
                  <a:ext uri="{FF2B5EF4-FFF2-40B4-BE49-F238E27FC236}">
                    <a16:creationId xmlns:a16="http://schemas.microsoft.com/office/drawing/2014/main" xmlns="" id="{2F262D92-E60E-452E-BBE0-A4F1BB3F3FDA}"/>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l-GR"/>
              </a:p>
            </p:txBody>
          </p:sp>
        </p:grpSp>
        <p:grpSp>
          <p:nvGrpSpPr>
            <p:cNvPr id="1037" name="Group 54"/>
            <p:cNvGrpSpPr>
              <a:grpSpLocks/>
            </p:cNvGrpSpPr>
            <p:nvPr userDrawn="1"/>
          </p:nvGrpSpPr>
          <p:grpSpPr bwMode="auto">
            <a:xfrm>
              <a:off x="5280" y="3024"/>
              <a:ext cx="425" cy="258"/>
              <a:chOff x="5280" y="3024"/>
              <a:chExt cx="425" cy="258"/>
            </a:xfrm>
          </p:grpSpPr>
          <p:sp>
            <p:nvSpPr>
              <p:cNvPr id="1038" name="Freeform 55"/>
              <p:cNvSpPr>
                <a:spLocks/>
              </p:cNvSpPr>
              <p:nvPr/>
            </p:nvSpPr>
            <p:spPr bwMode="hidden">
              <a:xfrm>
                <a:off x="5280" y="3186"/>
                <a:ext cx="383" cy="96"/>
              </a:xfrm>
              <a:custGeom>
                <a:avLst/>
                <a:gdLst>
                  <a:gd name="T0" fmla="*/ 210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0 w 382"/>
                  <a:gd name="T19" fmla="*/ 96 h 96"/>
                  <a:gd name="T20" fmla="*/ 264 w 382"/>
                  <a:gd name="T21" fmla="*/ 90 h 96"/>
                  <a:gd name="T22" fmla="*/ 312 w 382"/>
                  <a:gd name="T23" fmla="*/ 84 h 96"/>
                  <a:gd name="T24" fmla="*/ 353 w 382"/>
                  <a:gd name="T25" fmla="*/ 66 h 96"/>
                  <a:gd name="T26" fmla="*/ 383 w 382"/>
                  <a:gd name="T27" fmla="*/ 42 h 96"/>
                  <a:gd name="T28" fmla="*/ 377 w 382"/>
                  <a:gd name="T29" fmla="*/ 42 h 96"/>
                  <a:gd name="T30" fmla="*/ 347 w 382"/>
                  <a:gd name="T31" fmla="*/ 66 h 96"/>
                  <a:gd name="T32" fmla="*/ 306 w 382"/>
                  <a:gd name="T33" fmla="*/ 78 h 96"/>
                  <a:gd name="T34" fmla="*/ 264 w 382"/>
                  <a:gd name="T35" fmla="*/ 90 h 96"/>
                  <a:gd name="T36" fmla="*/ 210 w 382"/>
                  <a:gd name="T37" fmla="*/ 96 h 96"/>
                  <a:gd name="T38" fmla="*/ 210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039"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040"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041"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sp>
            <p:nvSpPr>
              <p:cNvPr id="1042"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sp>
            <p:nvSpPr>
              <p:cNvPr id="1043" name="Freeform 60"/>
              <p:cNvSpPr>
                <a:spLocks/>
              </p:cNvSpPr>
              <p:nvPr/>
            </p:nvSpPr>
            <p:spPr bwMode="hidden">
              <a:xfrm>
                <a:off x="5489" y="3042"/>
                <a:ext cx="186" cy="210"/>
              </a:xfrm>
              <a:custGeom>
                <a:avLst/>
                <a:gdLst>
                  <a:gd name="T0" fmla="*/ 0 w 185"/>
                  <a:gd name="T1" fmla="*/ 6 h 210"/>
                  <a:gd name="T2" fmla="*/ 66 w 185"/>
                  <a:gd name="T3" fmla="*/ 12 h 210"/>
                  <a:gd name="T4" fmla="*/ 120 w 185"/>
                  <a:gd name="T5" fmla="*/ 36 h 210"/>
                  <a:gd name="T6" fmla="*/ 156 w 185"/>
                  <a:gd name="T7" fmla="*/ 72 h 210"/>
                  <a:gd name="T8" fmla="*/ 162 w 185"/>
                  <a:gd name="T9" fmla="*/ 90 h 210"/>
                  <a:gd name="T10" fmla="*/ 168 w 185"/>
                  <a:gd name="T11" fmla="*/ 114 h 210"/>
                  <a:gd name="T12" fmla="*/ 162 w 185"/>
                  <a:gd name="T13" fmla="*/ 138 h 210"/>
                  <a:gd name="T14" fmla="*/ 150 w 185"/>
                  <a:gd name="T15" fmla="*/ 162 h 210"/>
                  <a:gd name="T16" fmla="*/ 120 w 185"/>
                  <a:gd name="T17" fmla="*/ 180 h 210"/>
                  <a:gd name="T18" fmla="*/ 90 w 185"/>
                  <a:gd name="T19" fmla="*/ 198 h 210"/>
                  <a:gd name="T20" fmla="*/ 97 w 185"/>
                  <a:gd name="T21" fmla="*/ 210 h 210"/>
                  <a:gd name="T22" fmla="*/ 132 w 185"/>
                  <a:gd name="T23" fmla="*/ 192 h 210"/>
                  <a:gd name="T24" fmla="*/ 162 w 185"/>
                  <a:gd name="T25" fmla="*/ 168 h 210"/>
                  <a:gd name="T26" fmla="*/ 180 w 185"/>
                  <a:gd name="T27" fmla="*/ 144 h 210"/>
                  <a:gd name="T28" fmla="*/ 186 w 185"/>
                  <a:gd name="T29" fmla="*/ 114 h 210"/>
                  <a:gd name="T30" fmla="*/ 180 w 185"/>
                  <a:gd name="T31" fmla="*/ 90 h 210"/>
                  <a:gd name="T32" fmla="*/ 174 w 185"/>
                  <a:gd name="T33" fmla="*/ 66 h 210"/>
                  <a:gd name="T34" fmla="*/ 156 w 185"/>
                  <a:gd name="T35" fmla="*/ 48 h 210"/>
                  <a:gd name="T36" fmla="*/ 132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l-GR"/>
              </a:p>
            </p:txBody>
          </p:sp>
          <p:sp>
            <p:nvSpPr>
              <p:cNvPr id="1044"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l-GR"/>
              </a:p>
            </p:txBody>
          </p:sp>
          <p:grpSp>
            <p:nvGrpSpPr>
              <p:cNvPr id="1045" name="Group 62"/>
              <p:cNvGrpSpPr>
                <a:grpSpLocks/>
              </p:cNvGrpSpPr>
              <p:nvPr/>
            </p:nvGrpSpPr>
            <p:grpSpPr bwMode="auto">
              <a:xfrm>
                <a:off x="5381" y="3085"/>
                <a:ext cx="227" cy="132"/>
                <a:chOff x="5381" y="3085"/>
                <a:chExt cx="227" cy="132"/>
              </a:xfrm>
            </p:grpSpPr>
            <p:sp>
              <p:nvSpPr>
                <p:cNvPr id="1046" name="Oval 63">
                  <a:extLst>
                    <a:ext uri="{FF2B5EF4-FFF2-40B4-BE49-F238E27FC236}">
                      <a16:creationId xmlns:a16="http://schemas.microsoft.com/office/drawing/2014/main" xmlns="" id="{31FE6065-4DA0-4709-9D01-32064525D589}"/>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l-GR" altLang="en-US"/>
                </a:p>
              </p:txBody>
            </p:sp>
            <p:sp>
              <p:nvSpPr>
                <p:cNvPr id="1047" name="Oval 64">
                  <a:extLst>
                    <a:ext uri="{FF2B5EF4-FFF2-40B4-BE49-F238E27FC236}">
                      <a16:creationId xmlns:a16="http://schemas.microsoft.com/office/drawing/2014/main" xmlns="" id="{71CD2395-1D37-4A1B-AE30-24E8FC36A6AC}"/>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l-GR" altLang="en-US"/>
                </a:p>
              </p:txBody>
            </p:sp>
            <p:sp>
              <p:nvSpPr>
                <p:cNvPr id="1048" name="Oval 65">
                  <a:extLst>
                    <a:ext uri="{FF2B5EF4-FFF2-40B4-BE49-F238E27FC236}">
                      <a16:creationId xmlns:a16="http://schemas.microsoft.com/office/drawing/2014/main" xmlns="" id="{D5B4DE13-35A4-442E-9033-A25DB8FE33B3}"/>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l-GR" altLang="en-US"/>
                </a:p>
              </p:txBody>
            </p:sp>
            <p:sp>
              <p:nvSpPr>
                <p:cNvPr id="1049" name="Oval 66">
                  <a:extLst>
                    <a:ext uri="{FF2B5EF4-FFF2-40B4-BE49-F238E27FC236}">
                      <a16:creationId xmlns:a16="http://schemas.microsoft.com/office/drawing/2014/main" xmlns="" id="{8D011CB7-F753-4040-AA3D-4C82A579C9B7}"/>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l-GR" altLang="en-US"/>
                </a:p>
              </p:txBody>
            </p:sp>
          </p:grpSp>
        </p:grpSp>
      </p:grpSp>
      <p:sp>
        <p:nvSpPr>
          <p:cNvPr id="6211" name="Rectangle 67">
            <a:extLst>
              <a:ext uri="{FF2B5EF4-FFF2-40B4-BE49-F238E27FC236}">
                <a16:creationId xmlns:a16="http://schemas.microsoft.com/office/drawing/2014/main" xmlns="" id="{E36A1EB0-8F8E-4880-8DC1-65C2CE3629B9}"/>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GB"/>
              <a:t>Click to edit Master title style</a:t>
            </a:r>
          </a:p>
        </p:txBody>
      </p:sp>
      <p:sp>
        <p:nvSpPr>
          <p:cNvPr id="6212" name="Rectangle 68">
            <a:extLst>
              <a:ext uri="{FF2B5EF4-FFF2-40B4-BE49-F238E27FC236}">
                <a16:creationId xmlns:a16="http://schemas.microsoft.com/office/drawing/2014/main" xmlns="" id="{6120C414-C982-45CE-8487-894A04A50FEF}"/>
              </a:ext>
            </a:extLst>
          </p:cNvPr>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213" name="Rectangle 69">
            <a:extLst>
              <a:ext uri="{FF2B5EF4-FFF2-40B4-BE49-F238E27FC236}">
                <a16:creationId xmlns:a16="http://schemas.microsoft.com/office/drawing/2014/main" xmlns="" id="{1441D4BB-BA4B-458A-AE8E-EA6BA2D9FFC0}"/>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GB"/>
          </a:p>
        </p:txBody>
      </p:sp>
      <p:sp>
        <p:nvSpPr>
          <p:cNvPr id="6214" name="Rectangle 70">
            <a:extLst>
              <a:ext uri="{FF2B5EF4-FFF2-40B4-BE49-F238E27FC236}">
                <a16:creationId xmlns:a16="http://schemas.microsoft.com/office/drawing/2014/main" xmlns="" id="{D1A443FE-2123-4FAA-926A-04C9BBA73892}"/>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GB"/>
          </a:p>
        </p:txBody>
      </p:sp>
      <p:sp>
        <p:nvSpPr>
          <p:cNvPr id="6215" name="Rectangle 71">
            <a:extLst>
              <a:ext uri="{FF2B5EF4-FFF2-40B4-BE49-F238E27FC236}">
                <a16:creationId xmlns:a16="http://schemas.microsoft.com/office/drawing/2014/main" xmlns="" id="{9A0E13CC-BB63-4816-857E-7246036CDEB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22E5E461-0EB7-4CEC-BB5A-4717A0ED71E8}" type="slidenum">
              <a:rPr lang="en-GB" altLang="en-US"/>
              <a:pPr/>
              <a:t>‹#›</a:t>
            </a:fld>
            <a:endParaRPr lang="en-GB" altLang="en-US"/>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8D97D123-1175-451D-9D46-154E01D7411F}"/>
              </a:ext>
            </a:extLst>
          </p:cNvPr>
          <p:cNvSpPr>
            <a:spLocks noGrp="1" noChangeArrowheads="1"/>
          </p:cNvSpPr>
          <p:nvPr>
            <p:ph type="ctrTitle"/>
          </p:nvPr>
        </p:nvSpPr>
        <p:spPr/>
        <p:txBody>
          <a:bodyPr/>
          <a:lstStyle/>
          <a:p>
            <a:pPr eaLnBrk="1" hangingPunct="1">
              <a:defRPr/>
            </a:pPr>
            <a:r>
              <a:rPr lang="el-GR" dirty="0"/>
              <a:t>Η ΕΛΛΗΝΙΚΗ ΕΞΩΤΕΡΙΚΗ ΠΟΛΙΤΙΚΗ ΣΤΟ ΜΕΣΟΠΟΛΕΜΟ</a:t>
            </a:r>
            <a:endParaRPr lang="en-GB" dirty="0"/>
          </a:p>
        </p:txBody>
      </p:sp>
      <p:sp>
        <p:nvSpPr>
          <p:cNvPr id="4099" name="Rectangle 3">
            <a:extLst>
              <a:ext uri="{FF2B5EF4-FFF2-40B4-BE49-F238E27FC236}">
                <a16:creationId xmlns:a16="http://schemas.microsoft.com/office/drawing/2014/main" xmlns="" id="{81B1C65B-5FFC-4B5D-836D-D30324629668}"/>
              </a:ext>
            </a:extLst>
          </p:cNvPr>
          <p:cNvSpPr>
            <a:spLocks noGrp="1" noChangeArrowheads="1"/>
          </p:cNvSpPr>
          <p:nvPr>
            <p:ph type="subTitle" idx="1"/>
          </p:nvPr>
        </p:nvSpPr>
        <p:spPr/>
        <p:txBody>
          <a:bodyPr/>
          <a:lstStyle/>
          <a:p>
            <a:pPr eaLnBrk="1" hangingPunct="1">
              <a:defRPr/>
            </a:pPr>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EA54262F-C4B7-43E4-A470-A4F59372DB6F}"/>
              </a:ext>
            </a:extLst>
          </p:cNvPr>
          <p:cNvSpPr>
            <a:spLocks noGrp="1" noChangeArrowheads="1"/>
          </p:cNvSpPr>
          <p:nvPr>
            <p:ph type="title"/>
          </p:nvPr>
        </p:nvSpPr>
        <p:spPr/>
        <p:txBody>
          <a:bodyPr/>
          <a:lstStyle/>
          <a:p>
            <a:pPr eaLnBrk="1" hangingPunct="1">
              <a:defRPr/>
            </a:pPr>
            <a:r>
              <a:rPr lang="el-GR" sz="3200"/>
              <a:t>Οι σχέσεις με τις Μεγάλες Δυνάμεις</a:t>
            </a:r>
            <a:endParaRPr lang="en-GB" sz="3200"/>
          </a:p>
        </p:txBody>
      </p:sp>
      <p:sp>
        <p:nvSpPr>
          <p:cNvPr id="15363" name="Rectangle 3">
            <a:extLst>
              <a:ext uri="{FF2B5EF4-FFF2-40B4-BE49-F238E27FC236}">
                <a16:creationId xmlns:a16="http://schemas.microsoft.com/office/drawing/2014/main" xmlns="" id="{F612E263-2DC2-4403-93C5-5624912A54B6}"/>
              </a:ext>
            </a:extLst>
          </p:cNvPr>
          <p:cNvSpPr>
            <a:spLocks noGrp="1" noChangeArrowheads="1"/>
          </p:cNvSpPr>
          <p:nvPr>
            <p:ph type="body" idx="1"/>
          </p:nvPr>
        </p:nvSpPr>
        <p:spPr/>
        <p:txBody>
          <a:bodyPr/>
          <a:lstStyle/>
          <a:p>
            <a:pPr eaLnBrk="1" hangingPunct="1">
              <a:lnSpc>
                <a:spcPct val="90000"/>
              </a:lnSpc>
              <a:defRPr/>
            </a:pPr>
            <a:r>
              <a:rPr lang="el-GR" sz="1800"/>
              <a:t>Το «άνοιγμα» στην Ιταλία δεν θα μπορούσε να επιτύχει χωρίς την αποδοχή ή έστω ανοχή της Βρετανία και της Γαλλίας.</a:t>
            </a:r>
          </a:p>
          <a:p>
            <a:pPr eaLnBrk="1" hangingPunct="1">
              <a:lnSpc>
                <a:spcPct val="90000"/>
              </a:lnSpc>
              <a:defRPr/>
            </a:pPr>
            <a:r>
              <a:rPr lang="el-GR" sz="1800"/>
              <a:t>26-29 Σεπτεμβρίου 1928</a:t>
            </a:r>
            <a:r>
              <a:rPr lang="en-GB" sz="1800"/>
              <a:t>:</a:t>
            </a:r>
            <a:r>
              <a:rPr lang="el-GR" sz="1800"/>
              <a:t> συνομιλίες Βενιζέλου με Αριστείδη Μπριάν στο Παρίσι. Ο Βενιζέλος κατόρθωσε να πείσει τον Αριστείδη Μπριάν τόσο για την ορθότητα και ειλικρίνεια των ελληνικών θέσεων όσο και για το συμφέρον που είχε η Γαλλία να μην αντιδράσει στις πρόσφατες πρωτοβουλίες του: η διασφάλιση της διεθνούς νομιμότητας και η εξομάλυνση των ενδοβαλκανικών διαφορών ήταν προς το συμφέρον της Γαλλίας.</a:t>
            </a:r>
          </a:p>
          <a:p>
            <a:pPr eaLnBrk="1" hangingPunct="1">
              <a:lnSpc>
                <a:spcPct val="90000"/>
              </a:lnSpc>
              <a:defRPr/>
            </a:pPr>
            <a:r>
              <a:rPr lang="el-GR" sz="1800"/>
              <a:t>30 Σεπτεμβρίου</a:t>
            </a:r>
            <a:r>
              <a:rPr lang="en-GB" sz="1800"/>
              <a:t>: </a:t>
            </a:r>
            <a:r>
              <a:rPr lang="el-GR" sz="1800"/>
              <a:t>ο Βενιζέλος επισκέπτεται το Λονδίνο και καθησυχάζει τους Βρετανούς ως προς το ζήτημα της συνέχισης των οικονομικών σχέσεων των δύο χωρών.</a:t>
            </a:r>
          </a:p>
          <a:p>
            <a:pPr eaLnBrk="1" hangingPunct="1">
              <a:lnSpc>
                <a:spcPct val="90000"/>
              </a:lnSpc>
              <a:defRPr/>
            </a:pPr>
            <a:r>
              <a:rPr lang="el-GR" sz="1800"/>
              <a:t>Προσέγγιση και στο πολιτικό πεδίο</a:t>
            </a:r>
            <a:r>
              <a:rPr lang="en-GB" sz="1800"/>
              <a:t>:</a:t>
            </a:r>
            <a:r>
              <a:rPr lang="el-GR" sz="1800"/>
              <a:t> η ελληνοϊταλική συμφωνία εναρμονιζόταν με τις αρχές και επιδιώξεις της αγγλικής διπλωματίας στην ανατολική λεκάνη της Μεσογείου</a:t>
            </a:r>
            <a:r>
              <a:rPr lang="en-GB" sz="1800"/>
              <a:t>:</a:t>
            </a:r>
            <a:r>
              <a:rPr lang="el-GR" sz="1800"/>
              <a:t> τη διασφάλιση της ελεύθερης διόδου προς τη Διώρυγα του Σουέζ και την εξισορρόπηση των επίφοβων περιφερειακών πιέσεων ιδαίτερα από την ΕΣΣΔ </a:t>
            </a:r>
            <a:r>
              <a:rPr lang="en-GB" sz="180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D944BE2E-AAD4-4E77-A50F-8CFF02099588}"/>
              </a:ext>
            </a:extLst>
          </p:cNvPr>
          <p:cNvSpPr>
            <a:spLocks noGrp="1" noChangeArrowheads="1"/>
          </p:cNvSpPr>
          <p:nvPr>
            <p:ph type="title"/>
          </p:nvPr>
        </p:nvSpPr>
        <p:spPr/>
        <p:txBody>
          <a:bodyPr/>
          <a:lstStyle/>
          <a:p>
            <a:pPr eaLnBrk="1" hangingPunct="1">
              <a:defRPr/>
            </a:pPr>
            <a:r>
              <a:rPr lang="el-GR" sz="3200"/>
              <a:t>Η ελληνική πολιτική στα Βαλκάνια</a:t>
            </a:r>
            <a:endParaRPr lang="en-GB" sz="3200"/>
          </a:p>
        </p:txBody>
      </p:sp>
      <p:sp>
        <p:nvSpPr>
          <p:cNvPr id="17411" name="Rectangle 3">
            <a:extLst>
              <a:ext uri="{FF2B5EF4-FFF2-40B4-BE49-F238E27FC236}">
                <a16:creationId xmlns:a16="http://schemas.microsoft.com/office/drawing/2014/main" xmlns="" id="{EF86D632-CCF3-4776-9AE9-9B69AD2BEBE4}"/>
              </a:ext>
            </a:extLst>
          </p:cNvPr>
          <p:cNvSpPr>
            <a:spLocks noGrp="1" noChangeArrowheads="1"/>
          </p:cNvSpPr>
          <p:nvPr>
            <p:ph type="body" idx="1"/>
          </p:nvPr>
        </p:nvSpPr>
        <p:spPr/>
        <p:txBody>
          <a:bodyPr/>
          <a:lstStyle/>
          <a:p>
            <a:pPr eaLnBrk="1" hangingPunct="1">
              <a:lnSpc>
                <a:spcPct val="80000"/>
              </a:lnSpc>
              <a:defRPr/>
            </a:pPr>
            <a:r>
              <a:rPr lang="el-GR" sz="1800"/>
              <a:t>Σχέσεις με Ρουμανία: Αύγουστο 1931 ο Βενιζέλος επισκέπτεται το Βουκουρέστι. Σύναψη νέας συμβάσεως Εμπορίου, Ναυσιπλοΐας και Εγκαταστάσεως.</a:t>
            </a:r>
          </a:p>
          <a:p>
            <a:pPr eaLnBrk="1" hangingPunct="1">
              <a:lnSpc>
                <a:spcPct val="80000"/>
              </a:lnSpc>
              <a:defRPr/>
            </a:pPr>
            <a:r>
              <a:rPr lang="el-GR" sz="1800"/>
              <a:t>Σχέσεις με Αλβανία: το αλβανικό κράτος εξακολουθούσε να καταπατά τα δικαιώματα της ελληνικης μειονότητας και να ασκεί πιέσεις σε βάρος της Ορθόδοξης Εκκλησίας. Πάντως μετά τη προσέγγιση με τη Ρώμη η προσέγγιση με την Αλβανία είχε χάσει πολύ από τη σημασία της.</a:t>
            </a:r>
          </a:p>
          <a:p>
            <a:pPr eaLnBrk="1" hangingPunct="1">
              <a:lnSpc>
                <a:spcPct val="80000"/>
              </a:lnSpc>
              <a:defRPr/>
            </a:pPr>
            <a:r>
              <a:rPr lang="el-GR" sz="1800"/>
              <a:t>Σχέσεις με Βουλγαρία: οι σχέσεις με τη Βουλγαρία διατηρούσαν ουσιαστική βαρύτητα. Χωρίς να σημειωθεί θεαματική βελτίωση μετά την επάνοδο του Βενιζέλου δημιουργήθηκε κλίμα ύφεσης. Πάντως, η ρύθμιση του θέματος των βουλγαρικών επανορθώσεων θα είχε μονιμότερες θετικές επιπτώσεις αν δεν συνδυαζόταν με τη δυσπιστία που διέπνεε την κοινή γνώμη των δύο χωρών.</a:t>
            </a:r>
          </a:p>
          <a:p>
            <a:pPr eaLnBrk="1" hangingPunct="1">
              <a:lnSpc>
                <a:spcPct val="80000"/>
              </a:lnSpc>
              <a:defRPr/>
            </a:pPr>
            <a:r>
              <a:rPr lang="el-GR" sz="1800"/>
              <a:t>Σχέσεις με Γιουγκοσλαβία</a:t>
            </a:r>
            <a:r>
              <a:rPr lang="en-GB" sz="1800"/>
              <a:t>:</a:t>
            </a:r>
            <a:r>
              <a:rPr lang="el-GR" sz="1800"/>
              <a:t> Ο Βενιζέλος κατάφερε να μεταβάλει το σύμφωνο της Ρώμης σε μέσο πίεση προς τη Γιουγκοσλαβία χωρίς να προσβάλει τα ζωτικά της συμφέροντα.</a:t>
            </a:r>
            <a:r>
              <a:rPr lang="en-GB" sz="1800"/>
              <a:t> </a:t>
            </a:r>
            <a:r>
              <a:rPr lang="el-GR" sz="1800"/>
              <a:t>Επίσης, αποδεικνυόταν ικανός να επισείσει το ενδεχόμενο αναγκαστικής προσφυγής στην ιταλική προστασία αν η Γιουγκοσλαβία εξακολουθούσε να προβάλλει αξιώσεις ασυμβίβαστες με τις αρχές της ισότιμης συνεργασίας. Σύμφωνο Φιλίας, Συνδιαλλαγής και Δικαστικού Διακανονισμού (Μάρτιος 1929). </a:t>
            </a:r>
            <a:endParaRPr lang="en-GB"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1A16D71F-3467-4B71-9A8D-355752A115C6}"/>
              </a:ext>
            </a:extLst>
          </p:cNvPr>
          <p:cNvSpPr>
            <a:spLocks noGrp="1" noChangeArrowheads="1"/>
          </p:cNvSpPr>
          <p:nvPr>
            <p:ph type="title"/>
          </p:nvPr>
        </p:nvSpPr>
        <p:spPr/>
        <p:txBody>
          <a:bodyPr/>
          <a:lstStyle/>
          <a:p>
            <a:pPr eaLnBrk="1" hangingPunct="1">
              <a:defRPr/>
            </a:pPr>
            <a:r>
              <a:rPr lang="el-GR" sz="3200"/>
              <a:t>Η ελληνοτουρκική συνεννόηση</a:t>
            </a:r>
            <a:endParaRPr lang="en-GB" sz="3200"/>
          </a:p>
        </p:txBody>
      </p:sp>
      <p:sp>
        <p:nvSpPr>
          <p:cNvPr id="19459" name="Rectangle 3">
            <a:extLst>
              <a:ext uri="{FF2B5EF4-FFF2-40B4-BE49-F238E27FC236}">
                <a16:creationId xmlns:a16="http://schemas.microsoft.com/office/drawing/2014/main" xmlns="" id="{510FD32F-2EBA-4947-99E3-051B10A7A614}"/>
              </a:ext>
            </a:extLst>
          </p:cNvPr>
          <p:cNvSpPr>
            <a:spLocks noGrp="1" noChangeArrowheads="1"/>
          </p:cNvSpPr>
          <p:nvPr>
            <p:ph type="body" idx="1"/>
          </p:nvPr>
        </p:nvSpPr>
        <p:spPr/>
        <p:txBody>
          <a:bodyPr/>
          <a:lstStyle/>
          <a:p>
            <a:pPr eaLnBrk="1" hangingPunct="1">
              <a:lnSpc>
                <a:spcPct val="80000"/>
              </a:lnSpc>
              <a:defRPr/>
            </a:pPr>
            <a:r>
              <a:rPr lang="el-GR" sz="1800" dirty="0"/>
              <a:t>30 Αυγούστου 1928</a:t>
            </a:r>
            <a:r>
              <a:rPr lang="en-GB" sz="1800" dirty="0"/>
              <a:t>:</a:t>
            </a:r>
            <a:r>
              <a:rPr lang="el-GR" sz="1800" dirty="0"/>
              <a:t> επιστολή Βενιζέλου προς τον </a:t>
            </a:r>
            <a:r>
              <a:rPr lang="el-GR" sz="1800" dirty="0" smtClean="0"/>
              <a:t>Τούρκο πρωθυπουργό </a:t>
            </a:r>
            <a:r>
              <a:rPr lang="el-GR" sz="1800" dirty="0" err="1" smtClean="0"/>
              <a:t>Ισμέτ</a:t>
            </a:r>
            <a:r>
              <a:rPr lang="el-GR" sz="1800" dirty="0" smtClean="0"/>
              <a:t> </a:t>
            </a:r>
            <a:r>
              <a:rPr lang="el-GR" sz="1800" dirty="0" err="1" smtClean="0"/>
              <a:t>Ινονού</a:t>
            </a:r>
            <a:r>
              <a:rPr lang="en-GB" sz="1800" dirty="0"/>
              <a:t>:</a:t>
            </a:r>
            <a:r>
              <a:rPr lang="el-GR" sz="1800" dirty="0"/>
              <a:t> τόσο η Τουρκία όσο και η Ελλάδα θα αποδέχονταν με ειλικρίνεια τις Συνθήκες Ειρήνης, τα δύο κράτη δεν θα είχαν εδαφικές βλέψεις το ένα σε βάρος του άλλου, η υπογραφή ενός διμερούς συμφώνου φιλίας και μη επίθεσης όφειλε να επιβεβαιώσει την οριστική παραίτηση από τους ανταγωνισμούς του παρελθόντος. Η ανταπόκριση του </a:t>
            </a:r>
            <a:r>
              <a:rPr lang="el-GR" sz="1800" dirty="0" err="1"/>
              <a:t>Ινονού</a:t>
            </a:r>
            <a:r>
              <a:rPr lang="el-GR" sz="1800" dirty="0"/>
              <a:t> ήταν ανεπιφύλακτα θετική.</a:t>
            </a:r>
          </a:p>
          <a:p>
            <a:pPr eaLnBrk="1" hangingPunct="1">
              <a:lnSpc>
                <a:spcPct val="80000"/>
              </a:lnSpc>
              <a:defRPr/>
            </a:pPr>
            <a:r>
              <a:rPr lang="el-GR" sz="1800" dirty="0"/>
              <a:t>Αγκάθι στις σχέσεις των δύο χωρών η αντιδικία για τον τρόπο εφαρμογής της συμβάσεως ανταλλαγής των πληθυσμών. Το δυσεπίλυτο πρόβλημα είχε να κάνει με τις οικονομικές εκτιμήσεις της κάθε πλευράς.</a:t>
            </a:r>
          </a:p>
          <a:p>
            <a:pPr eaLnBrk="1" hangingPunct="1">
              <a:lnSpc>
                <a:spcPct val="80000"/>
              </a:lnSpc>
              <a:defRPr/>
            </a:pPr>
            <a:r>
              <a:rPr lang="el-GR" sz="1800" dirty="0"/>
              <a:t>Η ευόδωση των διαπραγματεύσεων αποδείχτηκε δυνατή μόνο όταν η ελληνική κυβέρνηση υιοθέτησε την αρχή της συνολικής εκτίμησης των οφειλόμενων αποζημιώσεων με την πεποίθηση ότι θυσίαζε μέρος από τις δίκαιες διεκδικήσεις της προκειμένου να εξασφαλίσει κέρδη στο πολιτικό πεδίο: την κατοχύρωση της θέσης και των συμφερόντων της ελληνικής μειονότητας στην Πόλη, την αναστολή του ανταγωνισμού των πολυδάπανων ναυτικών εξοπλισμών και τελικά τη δημιουργία ενός άξονα φιλίας και συνεργασία σε τομείς ζωτικούς για τα εθνικά </a:t>
            </a:r>
            <a:r>
              <a:rPr lang="el-GR" sz="1800" dirty="0" err="1"/>
              <a:t>συφέροντα</a:t>
            </a:r>
            <a:r>
              <a:rPr lang="el-GR" sz="1800" dirty="0"/>
              <a:t> της χώρας </a:t>
            </a:r>
            <a:endParaRPr lang="en-GB"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C395E32D-8604-4A4A-84B1-7AA3B6EBC821}"/>
              </a:ext>
            </a:extLst>
          </p:cNvPr>
          <p:cNvSpPr>
            <a:spLocks noGrp="1" noChangeArrowheads="1"/>
          </p:cNvSpPr>
          <p:nvPr>
            <p:ph type="title"/>
          </p:nvPr>
        </p:nvSpPr>
        <p:spPr/>
        <p:txBody>
          <a:bodyPr/>
          <a:lstStyle/>
          <a:p>
            <a:pPr eaLnBrk="1" hangingPunct="1">
              <a:defRPr/>
            </a:pPr>
            <a:r>
              <a:rPr lang="el-GR" sz="3200"/>
              <a:t>Η ελληνοτουρκική συνεννόηση</a:t>
            </a:r>
            <a:endParaRPr lang="en-GB" sz="3200"/>
          </a:p>
        </p:txBody>
      </p:sp>
      <p:sp>
        <p:nvSpPr>
          <p:cNvPr id="21507" name="Rectangle 3">
            <a:extLst>
              <a:ext uri="{FF2B5EF4-FFF2-40B4-BE49-F238E27FC236}">
                <a16:creationId xmlns:a16="http://schemas.microsoft.com/office/drawing/2014/main" xmlns="" id="{92C44C6E-D0F7-4D99-861A-030104F942CE}"/>
              </a:ext>
            </a:extLst>
          </p:cNvPr>
          <p:cNvSpPr>
            <a:spLocks noGrp="1" noChangeArrowheads="1"/>
          </p:cNvSpPr>
          <p:nvPr>
            <p:ph type="body" idx="1"/>
          </p:nvPr>
        </p:nvSpPr>
        <p:spPr/>
        <p:txBody>
          <a:bodyPr/>
          <a:lstStyle/>
          <a:p>
            <a:pPr eaLnBrk="1" hangingPunct="1">
              <a:defRPr/>
            </a:pPr>
            <a:r>
              <a:rPr lang="el-GR" sz="1800"/>
              <a:t>30 Οκτωβρίου 1930</a:t>
            </a:r>
            <a:r>
              <a:rPr lang="en-GB" sz="1800"/>
              <a:t>:</a:t>
            </a:r>
            <a:r>
              <a:rPr lang="el-GR" sz="1800"/>
              <a:t> σύμφωνο Φιλίας, Ουδετερότητας και Διαιτησίας τα όρια του οποίου έφθαναν ως την απαγόρευση της συμμετοχής σε κάθε πολιτικό ή οικονομικό οργανισμό που θα στρεφόταν κατά του ενός από τα δύο συμβαλλόμενα μέρη. Επίσης, περιελάμβανε ειδική συμφωνία για τους ναυτικούς εξοπλισμούς: οι δύο κυβερνήσεις υποχρεώνονταν να ενημερώνουν η μία την άλλη πριν από την παραγγελία κάθε ναυτικής μονάδας, προκειμένου να προληφθεί ο ανταγωνισμός.</a:t>
            </a:r>
            <a:r>
              <a:rPr lang="en-GB" sz="1800"/>
              <a:t> </a:t>
            </a:r>
            <a:endParaRPr lang="el-GR" sz="1800"/>
          </a:p>
          <a:p>
            <a:pPr eaLnBrk="1" hangingPunct="1">
              <a:defRPr/>
            </a:pPr>
            <a:r>
              <a:rPr lang="el-GR" sz="1800"/>
              <a:t>Οκτώβριος 1931</a:t>
            </a:r>
            <a:r>
              <a:rPr lang="en-GB" sz="1800"/>
              <a:t>:</a:t>
            </a:r>
            <a:r>
              <a:rPr lang="el-GR" sz="1800"/>
              <a:t> ο Ινονού επισκέπτεται την Αθήνα.</a:t>
            </a:r>
          </a:p>
          <a:p>
            <a:pPr eaLnBrk="1" hangingPunct="1">
              <a:defRPr/>
            </a:pPr>
            <a:r>
              <a:rPr lang="el-GR" sz="1800"/>
              <a:t>14 Σεπτεμβρίου 1933</a:t>
            </a:r>
            <a:r>
              <a:rPr lang="en-GB" sz="1800"/>
              <a:t>:</a:t>
            </a:r>
            <a:r>
              <a:rPr lang="el-GR" sz="1800"/>
              <a:t> Σύμφωνο Εγγυήσεως. Προήγαγε τη συνεννόηση των δύο χωρών σε καθαρή αμυντική συμμαχία απέναντι στη Βουλγαρία σε περίπτωση που η τελευταία ήθελε να παραβιάσει τα κοινά σύνορα Ελλάδας-Τουρκίας.</a:t>
            </a:r>
            <a:endParaRPr lang="en-GB"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57B5738C-E351-45AB-A8BA-E396D8CBA039}"/>
              </a:ext>
            </a:extLst>
          </p:cNvPr>
          <p:cNvSpPr>
            <a:spLocks noGrp="1" noChangeArrowheads="1"/>
          </p:cNvSpPr>
          <p:nvPr>
            <p:ph type="title"/>
          </p:nvPr>
        </p:nvSpPr>
        <p:spPr/>
        <p:txBody>
          <a:bodyPr/>
          <a:lstStyle/>
          <a:p>
            <a:pPr eaLnBrk="1" hangingPunct="1">
              <a:defRPr/>
            </a:pPr>
            <a:r>
              <a:rPr lang="el-GR" sz="3200"/>
              <a:t>Οι αλυτρωτικές διεκδικήσεις</a:t>
            </a:r>
            <a:endParaRPr lang="en-GB" sz="3200"/>
          </a:p>
        </p:txBody>
      </p:sp>
      <p:sp>
        <p:nvSpPr>
          <p:cNvPr id="23555" name="Rectangle 3">
            <a:extLst>
              <a:ext uri="{FF2B5EF4-FFF2-40B4-BE49-F238E27FC236}">
                <a16:creationId xmlns:a16="http://schemas.microsoft.com/office/drawing/2014/main" xmlns="" id="{892D2F9D-F004-4B69-88F1-4FFCECDBAE56}"/>
              </a:ext>
            </a:extLst>
          </p:cNvPr>
          <p:cNvSpPr>
            <a:spLocks noGrp="1" noChangeArrowheads="1"/>
          </p:cNvSpPr>
          <p:nvPr>
            <p:ph type="body" idx="1"/>
          </p:nvPr>
        </p:nvSpPr>
        <p:spPr/>
        <p:txBody>
          <a:bodyPr/>
          <a:lstStyle/>
          <a:p>
            <a:pPr eaLnBrk="1" hangingPunct="1">
              <a:lnSpc>
                <a:spcPct val="80000"/>
              </a:lnSpc>
              <a:defRPr/>
            </a:pPr>
            <a:r>
              <a:rPr lang="el-GR" sz="1800"/>
              <a:t>Η νέα ελληνική διπλωματία μπορούσε να επιτύχει μόνο σε ένα πλαίσιο στο οποίο θα αποφεύγονταν οι δυναμικές διεκδικήσεις των εθνικών δικαίων σε Δωδεκάνησα και Κύπρο. Ο Βενιζέλος πίστευε ότι οποιαδήποτε απελευθερωτική κίνηση των αλύτρωτων αδελφών όχι μόνο ήταν ανίσχυρη να επιφέρει την υποχώρηση της Ιταλίας και της Βρετανίας αλλά θα έθετε και σε κρίσιμη δοκιμασία τις βάσεις της ελληνικής εξωτερικής πολιτικής. Επίσης, η βαθμιαία σύναψη του Δωδεκανησιακού με το Κυπριακό ζήτημα και η κοινή αναγωγή τους σε υπόθεση ισορροπίας δυνάμεων στην ανατολική Μεσόγειο έτεινε να αποθαρρύνει την πιθανή βοήθεια του εθνικού κέντρου.</a:t>
            </a:r>
          </a:p>
          <a:p>
            <a:pPr eaLnBrk="1" hangingPunct="1">
              <a:lnSpc>
                <a:spcPct val="80000"/>
              </a:lnSpc>
              <a:defRPr/>
            </a:pPr>
            <a:r>
              <a:rPr lang="el-GR" sz="1800"/>
              <a:t>Δωδεκάνησα</a:t>
            </a:r>
            <a:r>
              <a:rPr lang="en-GB" sz="1800"/>
              <a:t>:</a:t>
            </a:r>
            <a:r>
              <a:rPr lang="el-GR" sz="1800"/>
              <a:t> η κατηγορηματική άρνηση της Ρώμης να αποδεχτεί έστω και την αρχή του ελληνικού ενδιαφέροντος στα Δωδεκάνησα (ιδίως μετά το γεγονός ότι η Βρετανία αναγνώρισε επίσημα την ιταλική κατοχή) είχε αποθαρρύνει οποιαδήποτε προσπάθεια για την αντιμετώπιση του θέματος στο πλαίσιο του ελληνοϊταλικού διαλόγου. Ο Βενιζέλος είχε αρκεστεί να ζητήσει κατά τη διάρκεια των συνομιλιών του με τον Μουσολίνι τη διασφάλιση του ελληνικού χαρακτήρα και την βοήθεια για την ανάπτυξη και την ενδυνάμωση του ελληνικού στοιχείου στην περιοχή.</a:t>
            </a:r>
            <a:endParaRPr lang="en-GB"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56E06A7C-194E-4B6B-B94D-649E23AD7E9F}"/>
              </a:ext>
            </a:extLst>
          </p:cNvPr>
          <p:cNvSpPr>
            <a:spLocks noGrp="1" noChangeArrowheads="1"/>
          </p:cNvSpPr>
          <p:nvPr>
            <p:ph type="title"/>
          </p:nvPr>
        </p:nvSpPr>
        <p:spPr/>
        <p:txBody>
          <a:bodyPr/>
          <a:lstStyle/>
          <a:p>
            <a:pPr eaLnBrk="1" hangingPunct="1">
              <a:defRPr/>
            </a:pPr>
            <a:r>
              <a:rPr lang="el-GR" sz="3200"/>
              <a:t>Οι αλυτρωτικές διεκδικήσεις</a:t>
            </a:r>
            <a:endParaRPr lang="en-GB" sz="3200"/>
          </a:p>
        </p:txBody>
      </p:sp>
      <p:sp>
        <p:nvSpPr>
          <p:cNvPr id="25603" name="Rectangle 3">
            <a:extLst>
              <a:ext uri="{FF2B5EF4-FFF2-40B4-BE49-F238E27FC236}">
                <a16:creationId xmlns:a16="http://schemas.microsoft.com/office/drawing/2014/main" xmlns="" id="{AFB9D447-0D29-4232-9B73-2DBE2A8DE863}"/>
              </a:ext>
            </a:extLst>
          </p:cNvPr>
          <p:cNvSpPr>
            <a:spLocks noGrp="1" noChangeArrowheads="1"/>
          </p:cNvSpPr>
          <p:nvPr>
            <p:ph type="body" idx="1"/>
          </p:nvPr>
        </p:nvSpPr>
        <p:spPr/>
        <p:txBody>
          <a:bodyPr/>
          <a:lstStyle/>
          <a:p>
            <a:pPr eaLnBrk="1" hangingPunct="1">
              <a:lnSpc>
                <a:spcPct val="80000"/>
              </a:lnSpc>
              <a:defRPr/>
            </a:pPr>
            <a:r>
              <a:rPr lang="el-GR" sz="2000"/>
              <a:t>Κύπρος</a:t>
            </a:r>
            <a:r>
              <a:rPr lang="en-GB" sz="2000"/>
              <a:t>:</a:t>
            </a:r>
            <a:r>
              <a:rPr lang="el-GR" sz="2000"/>
              <a:t> η στάση του Βενιζέλου απέναντι στις εκκλήσεις του ελληνικού πληθυσμού της Κύπρου για την ανάληψη ενεργότερης δράσης συνοδευόταν από την προπαρασκευή του εδάφους για την αναγνώριση στο μέλλον της αρχής της αυτοδιάθεσης από το Λονδίνο. Ο Βενιζέλος προς το παρόν θα κρατουσε εφεκτική στάση. </a:t>
            </a:r>
          </a:p>
          <a:p>
            <a:pPr eaLnBrk="1" hangingPunct="1">
              <a:lnSpc>
                <a:spcPct val="80000"/>
              </a:lnSpc>
              <a:defRPr/>
            </a:pPr>
            <a:r>
              <a:rPr lang="el-GR" sz="2000"/>
              <a:t>Με την πεποίθηση ότι το συμφέρον τόσο της ευρύτερης εθνικής κοινότητας, όσο και του κυπριακού ελληνισμού, επέβαλλε την αποφυγή μιας άκαιρης διπλωματικής εμπλοκής, ο Βενιζέλος καταδίκασε τον Οκτώβριο 1931 την εξέγερση των Ελλήνων της Μεγαλονήσου</a:t>
            </a:r>
            <a:r>
              <a:rPr lang="en-GB" sz="2000"/>
              <a:t>:</a:t>
            </a:r>
            <a:r>
              <a:rPr lang="el-GR" sz="2000"/>
              <a:t> «Ζήτημα Κυπριακόν δεν υφίσταται μεταξύ της ελληνικής κυβερνήσεως και της αγγλικής. Υφίσταται μεταξύ της τελευταίας ταύτης και των Κυπρίων...Εάν επρόκειτο να εισακουσθώ από τον ελληνικόν τύπον θα του συνιστούσα να καυτηριάση τας παρεκτροπάς αυτάς από τας οποίας κανέν καλόν δεν ημπορεί να προέλθη. Κανείς λογικός άνθρωπος δεν ημπορεί να φαντασθή οτι διά τοιούτον παρεκτροπών ημπορεί να εξαναγκασθή η Μ. Βρεττανία να πραγματοποιήση τους εθνικούς πόθους των Ελλήνων της Κύπρου».</a:t>
            </a:r>
          </a:p>
          <a:p>
            <a:pPr eaLnBrk="1" hangingPunct="1">
              <a:lnSpc>
                <a:spcPct val="80000"/>
              </a:lnSpc>
              <a:buFont typeface="Wingdings" pitchFamily="2" charset="2"/>
              <a:buNone/>
              <a:defRPr/>
            </a:pPr>
            <a:r>
              <a:rPr lang="el-GR" sz="2000"/>
              <a:t> </a:t>
            </a:r>
            <a:endParaRPr lang="en-GB"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85C336BE-6449-4CDB-AF74-3B6D707A07CB}"/>
              </a:ext>
            </a:extLst>
          </p:cNvPr>
          <p:cNvSpPr>
            <a:spLocks noGrp="1" noChangeArrowheads="1"/>
          </p:cNvSpPr>
          <p:nvPr>
            <p:ph type="ctrTitle"/>
          </p:nvPr>
        </p:nvSpPr>
        <p:spPr/>
        <p:txBody>
          <a:bodyPr/>
          <a:lstStyle/>
          <a:p>
            <a:pPr eaLnBrk="1" hangingPunct="1">
              <a:defRPr/>
            </a:pPr>
            <a:r>
              <a:rPr lang="el-GR" sz="6000"/>
              <a:t>Η Ελλάδα και η διεθνής κρίση, 1933-1939</a:t>
            </a:r>
            <a:endParaRPr lang="en-GB" sz="6000"/>
          </a:p>
        </p:txBody>
      </p:sp>
      <p:sp>
        <p:nvSpPr>
          <p:cNvPr id="4099" name="Rectangle 3">
            <a:extLst>
              <a:ext uri="{FF2B5EF4-FFF2-40B4-BE49-F238E27FC236}">
                <a16:creationId xmlns:a16="http://schemas.microsoft.com/office/drawing/2014/main" xmlns="" id="{905EAE34-AD64-4E6C-8FEB-340930D60A48}"/>
              </a:ext>
            </a:extLst>
          </p:cNvPr>
          <p:cNvSpPr>
            <a:spLocks noGrp="1" noChangeArrowheads="1"/>
          </p:cNvSpPr>
          <p:nvPr>
            <p:ph type="subTitle" idx="1"/>
          </p:nvPr>
        </p:nvSpPr>
        <p:spPr/>
        <p:txBody>
          <a:bodyPr/>
          <a:lstStyle/>
          <a:p>
            <a:pPr eaLnBrk="1" hangingPunct="1">
              <a:defRPr/>
            </a:pP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211A9AA8-07D4-41BF-94A0-615909A2FA7E}"/>
              </a:ext>
            </a:extLst>
          </p:cNvPr>
          <p:cNvSpPr>
            <a:spLocks noGrp="1" noChangeArrowheads="1"/>
          </p:cNvSpPr>
          <p:nvPr>
            <p:ph type="title"/>
          </p:nvPr>
        </p:nvSpPr>
        <p:spPr/>
        <p:txBody>
          <a:bodyPr/>
          <a:lstStyle/>
          <a:p>
            <a:pPr eaLnBrk="1" hangingPunct="1">
              <a:defRPr/>
            </a:pPr>
            <a:r>
              <a:rPr lang="el-GR" sz="3200"/>
              <a:t>Το Βαλκανικό Σύμφωνο</a:t>
            </a:r>
            <a:endParaRPr lang="en-GB" sz="3200"/>
          </a:p>
        </p:txBody>
      </p:sp>
      <p:sp>
        <p:nvSpPr>
          <p:cNvPr id="11267" name="Rectangle 3">
            <a:extLst>
              <a:ext uri="{FF2B5EF4-FFF2-40B4-BE49-F238E27FC236}">
                <a16:creationId xmlns:a16="http://schemas.microsoft.com/office/drawing/2014/main" xmlns="" id="{876A4516-7DD6-43C0-805C-18D2B886FA9E}"/>
              </a:ext>
            </a:extLst>
          </p:cNvPr>
          <p:cNvSpPr>
            <a:spLocks noGrp="1" noChangeArrowheads="1"/>
          </p:cNvSpPr>
          <p:nvPr>
            <p:ph type="body" idx="1"/>
          </p:nvPr>
        </p:nvSpPr>
        <p:spPr/>
        <p:txBody>
          <a:bodyPr/>
          <a:lstStyle/>
          <a:p>
            <a:pPr eaLnBrk="1" hangingPunct="1">
              <a:lnSpc>
                <a:spcPct val="90000"/>
              </a:lnSpc>
              <a:defRPr/>
            </a:pPr>
            <a:r>
              <a:rPr lang="el-GR" sz="1800"/>
              <a:t>1933</a:t>
            </a:r>
            <a:r>
              <a:rPr lang="en-GB" sz="1800"/>
              <a:t>:</a:t>
            </a:r>
            <a:r>
              <a:rPr lang="el-GR" sz="1800"/>
              <a:t> το καθεστώς της Ειρήνης των Βερσαλλιών εισερχόταν σε στάδιο σκληρής δοκιμασίας: το σύστημα της συλλογικής ασφάλειας κατέρρεε, η άνοδος του Χίτλερ ενίσχυε το μέτωπο των αναθεωρητικών δυνάμεων, σύντομα η Γερμανία θα αποχωρούσε από την ΚΤΕ και τη Διάσκεψη για τον Αφοπλισμό. Κάτω από αυτές τις συνθήκες οι βαλκανικές χώρες προσανατολίζονταν στην ένταξη σε ευρύτερα διακρατικά ή συλλογικά όργανα με σκοπό τη διατήρηση της εδαφικής τους ακεραιότητας και ανεξαρτησίας.</a:t>
            </a:r>
            <a:r>
              <a:rPr lang="en-GB" sz="1800"/>
              <a:t> </a:t>
            </a:r>
            <a:endParaRPr lang="el-GR" sz="1800"/>
          </a:p>
          <a:p>
            <a:pPr eaLnBrk="1" hangingPunct="1">
              <a:lnSpc>
                <a:spcPct val="90000"/>
              </a:lnSpc>
              <a:defRPr/>
            </a:pPr>
            <a:r>
              <a:rPr lang="el-GR" sz="1800"/>
              <a:t>Γιουγκοσλαβία και Ρουμανία προτείνουν την προπαρασκευή πολυμερούς διαβαλκανικής συνεργασίας. Θετική ανταπόκριση από Αθήνα και Άγκυρα.</a:t>
            </a:r>
          </a:p>
          <a:p>
            <a:pPr eaLnBrk="1" hangingPunct="1">
              <a:lnSpc>
                <a:spcPct val="90000"/>
              </a:lnSpc>
              <a:defRPr/>
            </a:pPr>
            <a:r>
              <a:rPr lang="el-GR" sz="1800"/>
              <a:t>Οι λόγοι</a:t>
            </a:r>
            <a:r>
              <a:rPr lang="en-GB" sz="1800"/>
              <a:t>:</a:t>
            </a:r>
            <a:r>
              <a:rPr lang="el-GR" sz="1800"/>
              <a:t> 1) ανησυχία απέναντι στο ενδεχόμενο μιας προσέγγισης Βουλγαρίας-Γιουγκοσλαβίας. 2) Η προσέγγιση Βουλγαρίας-Γιουγκοσλαβίας θα μπορούσε να επιφέρει νέα τροπή στις διεκδικήσεις τους στην ελληνική Μακεδονία και Θράκη. 3) Η διαβαλκανική συνεργασία θα συνιστούσε θετικό έρεισμα στην προσπάθεια των βαλκανικών κρατών να αντισταθούν στις πιέσεις των Δυνάμεων.</a:t>
            </a:r>
            <a:endParaRPr lang="en-GB"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C45FE762-D825-423A-AC33-D66AB8F91D57}"/>
              </a:ext>
            </a:extLst>
          </p:cNvPr>
          <p:cNvSpPr>
            <a:spLocks noGrp="1" noChangeArrowheads="1"/>
          </p:cNvSpPr>
          <p:nvPr>
            <p:ph type="title"/>
          </p:nvPr>
        </p:nvSpPr>
        <p:spPr/>
        <p:txBody>
          <a:bodyPr/>
          <a:lstStyle/>
          <a:p>
            <a:pPr eaLnBrk="1" hangingPunct="1">
              <a:defRPr/>
            </a:pPr>
            <a:r>
              <a:rPr lang="el-GR" sz="3200"/>
              <a:t>Το Βαλκανικό Σύμφωνο</a:t>
            </a:r>
            <a:endParaRPr lang="en-GB" sz="3200"/>
          </a:p>
        </p:txBody>
      </p:sp>
      <p:sp>
        <p:nvSpPr>
          <p:cNvPr id="13315" name="Rectangle 3">
            <a:extLst>
              <a:ext uri="{FF2B5EF4-FFF2-40B4-BE49-F238E27FC236}">
                <a16:creationId xmlns:a16="http://schemas.microsoft.com/office/drawing/2014/main" xmlns="" id="{13FF2DD3-C018-4320-BC5E-A14466D9D928}"/>
              </a:ext>
            </a:extLst>
          </p:cNvPr>
          <p:cNvSpPr>
            <a:spLocks noGrp="1" noChangeArrowheads="1"/>
          </p:cNvSpPr>
          <p:nvPr>
            <p:ph type="body" idx="1"/>
          </p:nvPr>
        </p:nvSpPr>
        <p:spPr/>
        <p:txBody>
          <a:bodyPr/>
          <a:lstStyle/>
          <a:p>
            <a:pPr eaLnBrk="1" hangingPunct="1">
              <a:lnSpc>
                <a:spcPct val="90000"/>
              </a:lnSpc>
              <a:defRPr/>
            </a:pPr>
            <a:r>
              <a:rPr lang="el-GR" sz="1800"/>
              <a:t>Οκτώβριος 1933-Ιανουάριος 1934</a:t>
            </a:r>
            <a:r>
              <a:rPr lang="en-GB" sz="1800"/>
              <a:t>:</a:t>
            </a:r>
            <a:r>
              <a:rPr lang="el-GR" sz="1800"/>
              <a:t> προπαρασκευαστικές επαφές στις οποίες επιβεβαιώνεται η αρνητική στάση της Βουλγαρίας. Η αποχή της Βουλγαρίας στερούσε τα συμβαλλόμενα μέρη από τη δυνατότητα να εξασφαλίσουν την ομόθυμη αποδοχή της πρωτοβουλίας τους σε ευρύτερο διεθνές πεδίο.</a:t>
            </a:r>
            <a:r>
              <a:rPr lang="en-GB" sz="1800"/>
              <a:t> </a:t>
            </a:r>
            <a:endParaRPr lang="el-GR" sz="1800"/>
          </a:p>
          <a:p>
            <a:pPr eaLnBrk="1" hangingPunct="1">
              <a:lnSpc>
                <a:spcPct val="90000"/>
              </a:lnSpc>
              <a:defRPr/>
            </a:pPr>
            <a:r>
              <a:rPr lang="el-GR" sz="1800"/>
              <a:t>Η πρωτοβουλία ενθαρρύνθηκε από τη Γαλλία και από την ΕΣΣΔ που ούτως ή άλλως είχε να αντιμετωπίσει πιέσεις στα ανατολικά σύνορά της. Αντίθετα, η βρετανική στάση ήταν επιφυλακτική από τη στιγμή που δεν θα συμμετείχαν όλα τα κράτη. Περισσότερο έκδηλη ήταν η δυσφορία της Ρώμης.</a:t>
            </a:r>
          </a:p>
          <a:p>
            <a:pPr eaLnBrk="1" hangingPunct="1">
              <a:lnSpc>
                <a:spcPct val="90000"/>
              </a:lnSpc>
              <a:defRPr/>
            </a:pPr>
            <a:r>
              <a:rPr lang="el-GR" sz="1800"/>
              <a:t>Βαλκανικές συνδιασκέψεις</a:t>
            </a:r>
            <a:r>
              <a:rPr lang="en-GB" sz="1800"/>
              <a:t>:</a:t>
            </a:r>
            <a:r>
              <a:rPr lang="el-GR" sz="1800"/>
              <a:t> 1930-1933. Επιτυγχάνεται η σύγκληση τεσσάρων Βαλκανικών Συνδιασκέψεων υπό την αιγίδα της ΚΤΕ. Και οι τέσσερις κινήθηκαν σε συζητήσεις «χαμηλής» πολιτικής: οικονομικές συνεργασίες, επικοινωνίες, πολιτιστικές σχέσεις. Όμως αυτές οι προσπάθειες διαβαλκανικής συνεργασίας δεν στάθηκαν ικανές να αμβλύνουν τις διακυβερνητικές πολιτικές διαφωνίες. </a:t>
            </a:r>
            <a:endParaRPr lang="en-GB" sz="1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5B5F7987-523C-4A76-BE2D-01D48AC0146B}"/>
              </a:ext>
            </a:extLst>
          </p:cNvPr>
          <p:cNvSpPr>
            <a:spLocks noGrp="1" noChangeArrowheads="1"/>
          </p:cNvSpPr>
          <p:nvPr>
            <p:ph type="title"/>
          </p:nvPr>
        </p:nvSpPr>
        <p:spPr/>
        <p:txBody>
          <a:bodyPr/>
          <a:lstStyle/>
          <a:p>
            <a:pPr eaLnBrk="1" hangingPunct="1">
              <a:defRPr/>
            </a:pPr>
            <a:r>
              <a:rPr lang="el-GR" sz="3200"/>
              <a:t>Η τετραμερής Βαλκανική Συνεννόηση</a:t>
            </a:r>
            <a:endParaRPr lang="en-GB" sz="3200"/>
          </a:p>
        </p:txBody>
      </p:sp>
      <p:sp>
        <p:nvSpPr>
          <p:cNvPr id="15363" name="Rectangle 3">
            <a:extLst>
              <a:ext uri="{FF2B5EF4-FFF2-40B4-BE49-F238E27FC236}">
                <a16:creationId xmlns:a16="http://schemas.microsoft.com/office/drawing/2014/main" xmlns="" id="{54F4C838-D484-49FF-9942-31D9D2D38859}"/>
              </a:ext>
            </a:extLst>
          </p:cNvPr>
          <p:cNvSpPr>
            <a:spLocks noGrp="1" noChangeArrowheads="1"/>
          </p:cNvSpPr>
          <p:nvPr>
            <p:ph type="body" idx="1"/>
          </p:nvPr>
        </p:nvSpPr>
        <p:spPr/>
        <p:txBody>
          <a:bodyPr/>
          <a:lstStyle/>
          <a:p>
            <a:pPr eaLnBrk="1" hangingPunct="1">
              <a:lnSpc>
                <a:spcPct val="80000"/>
              </a:lnSpc>
              <a:defRPr/>
            </a:pPr>
            <a:r>
              <a:rPr lang="el-GR" sz="1800"/>
              <a:t>9 Φεβρουαρίου 1934</a:t>
            </a:r>
            <a:r>
              <a:rPr lang="en-GB" sz="1800"/>
              <a:t>:</a:t>
            </a:r>
            <a:r>
              <a:rPr lang="el-GR" sz="1800"/>
              <a:t> υπογράφεται το Σύμφωνο της Βαλκανικής Συνεννόησης στην Αθήνα από Γιουγκοσλαβία, Ρουμανία, Τουρκία, Ελλάδα.</a:t>
            </a:r>
          </a:p>
          <a:p>
            <a:pPr eaLnBrk="1" hangingPunct="1">
              <a:lnSpc>
                <a:spcPct val="80000"/>
              </a:lnSpc>
              <a:defRPr/>
            </a:pPr>
            <a:r>
              <a:rPr lang="el-GR" sz="1800"/>
              <a:t>Βασικά κίνητρα των συμβαλλόμενων κρατών</a:t>
            </a:r>
            <a:r>
              <a:rPr lang="en-GB" sz="1800"/>
              <a:t>:</a:t>
            </a:r>
            <a:r>
              <a:rPr lang="el-GR" sz="1800"/>
              <a:t> κατοχύρωση της ειρήνης στα Βαλκάνια, διασφάλιση του σεβασμού των ανειλημμένων συμβατικών υποχρεώσεων, διατήρηση του εδαφικού καθεστώτος. Η διάρκεια του Συμφώνου ήταν διετής και θα ανανεωνόταν αυτόματα εφόσον δεν θα καταγγελλόταν.</a:t>
            </a:r>
            <a:r>
              <a:rPr lang="en-GB" sz="1800"/>
              <a:t> </a:t>
            </a:r>
            <a:endParaRPr lang="el-GR" sz="1800"/>
          </a:p>
          <a:p>
            <a:pPr eaLnBrk="1" hangingPunct="1">
              <a:lnSpc>
                <a:spcPct val="80000"/>
              </a:lnSpc>
              <a:defRPr/>
            </a:pPr>
            <a:r>
              <a:rPr lang="el-GR" sz="1800"/>
              <a:t>Δύο διαφορετικές ερμηνείες ως προς το ρόλο του Συμφώνου στο διεθνές σύστημα</a:t>
            </a:r>
            <a:r>
              <a:rPr lang="en-GB" sz="1800"/>
              <a:t>:</a:t>
            </a:r>
            <a:r>
              <a:rPr lang="el-GR" sz="1800"/>
              <a:t> 1) το Σύμφωνο κινούνταν μέσα στους στόχους της ΚΤΕ από τη στιγμή που υπήρχε ο σεβασμός στη διεθνή νομιμότητα και στην προάσπιση της ειρήνης. 2) το Βαλκανικό Σύμφωνο έπρεπε να θεωρηθεί ως επάνοδος στις παλιές πολιτικές μεθόδους των συμμαχιών και καταδεικνύει πόσο λίγο έχουν επικρατήσει στην πράξη οι μέθοδοι και το πνεύμα της ΚΤΕ που τόσο υμνήθηκαν.</a:t>
            </a:r>
          </a:p>
          <a:p>
            <a:pPr eaLnBrk="1" hangingPunct="1">
              <a:lnSpc>
                <a:spcPct val="80000"/>
              </a:lnSpc>
              <a:defRPr/>
            </a:pPr>
            <a:r>
              <a:rPr lang="el-GR" sz="1800"/>
              <a:t>Διάσκεψη για τον Αφοπλισμό</a:t>
            </a:r>
            <a:r>
              <a:rPr lang="en-GB" sz="1800"/>
              <a:t>:</a:t>
            </a:r>
            <a:r>
              <a:rPr lang="el-GR" sz="1800"/>
              <a:t> τέτοιου είδους Σύμφωνα θα ήταν πιο κοντά στο πνεύμα της ΚΤΕ εφόσον, σύμφωνα με το προηγούμενο του Λοκάρνο, θα ενέπλεκαν την προσέγγιση μεταξύ κρατών που στο πρόσφατο παρελθόν ανήκαν σε αντίθετους συνασπισμούς. Ακριβώς, όμως, η αποχή της Αλβανίας και η αντίθεση της Βουλγαρίας προοριζόταν να στερήσει τη διαβαλκανική προσέγγιση από τις προϋποθέσεις ενός Λοκάρνο.  </a:t>
            </a:r>
            <a:r>
              <a:rPr lang="en-GB"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58347DDC-5C24-4E5B-8D29-6EAA1ABDB9FB}"/>
              </a:ext>
            </a:extLst>
          </p:cNvPr>
          <p:cNvSpPr>
            <a:spLocks noGrp="1" noChangeArrowheads="1"/>
          </p:cNvSpPr>
          <p:nvPr>
            <p:ph type="title"/>
          </p:nvPr>
        </p:nvSpPr>
        <p:spPr/>
        <p:txBody>
          <a:bodyPr/>
          <a:lstStyle/>
          <a:p>
            <a:pPr eaLnBrk="1" hangingPunct="1">
              <a:defRPr/>
            </a:pPr>
            <a:r>
              <a:rPr lang="el-GR" sz="3200"/>
              <a:t>Οι διμερείς σχέσεις με τα κράτη της βαλκανικής</a:t>
            </a:r>
            <a:endParaRPr lang="en-GB" sz="3200"/>
          </a:p>
        </p:txBody>
      </p:sp>
      <p:sp>
        <p:nvSpPr>
          <p:cNvPr id="11267" name="Rectangle 3">
            <a:extLst>
              <a:ext uri="{FF2B5EF4-FFF2-40B4-BE49-F238E27FC236}">
                <a16:creationId xmlns:a16="http://schemas.microsoft.com/office/drawing/2014/main" xmlns="" id="{F2CD3B07-0D14-400F-87D0-DED9118F781C}"/>
              </a:ext>
            </a:extLst>
          </p:cNvPr>
          <p:cNvSpPr>
            <a:spLocks noGrp="1" noChangeArrowheads="1"/>
          </p:cNvSpPr>
          <p:nvPr>
            <p:ph type="body" idx="1"/>
          </p:nvPr>
        </p:nvSpPr>
        <p:spPr/>
        <p:txBody>
          <a:bodyPr/>
          <a:lstStyle/>
          <a:p>
            <a:pPr eaLnBrk="1" hangingPunct="1">
              <a:lnSpc>
                <a:spcPct val="80000"/>
              </a:lnSpc>
              <a:defRPr/>
            </a:pPr>
            <a:r>
              <a:rPr lang="el-GR" sz="1800" u="sng"/>
              <a:t>Σχέσεις με Τουρκία</a:t>
            </a:r>
            <a:r>
              <a:rPr lang="en-GB" sz="1800"/>
              <a:t>: </a:t>
            </a:r>
            <a:r>
              <a:rPr lang="el-GR" sz="1800"/>
              <a:t>Η διαπίστωση ότι μετά τη Λωζάννη υπήρχε η δυνατότητα ειρηνικής συνύπαρξης δεν αρκούσε για να οδηγήσει αυτόματα στην επίλυση προβλημάτων που ανέκυψαν στο στάδιο της εφαρμογής των συμφωνιών</a:t>
            </a:r>
            <a:r>
              <a:rPr lang="en-GB" sz="1800"/>
              <a:t> </a:t>
            </a:r>
            <a:r>
              <a:rPr lang="el-GR" sz="1800"/>
              <a:t>της Λωζάννης.</a:t>
            </a:r>
          </a:p>
          <a:p>
            <a:pPr eaLnBrk="1" hangingPunct="1">
              <a:lnSpc>
                <a:spcPct val="80000"/>
              </a:lnSpc>
              <a:defRPr/>
            </a:pPr>
            <a:r>
              <a:rPr lang="el-GR" sz="1800"/>
              <a:t>1) Οι Τούρκοι παρεμπόδισαν την επάνοδο των κατοίκων της Ίμβου και της Τενέδου στις εστίες τους. Επίσης, το 1927 ανέστειλαν τη λειτουργία ελληνικών σχολείων και στα δύο νησιά.  </a:t>
            </a:r>
          </a:p>
          <a:p>
            <a:pPr eaLnBrk="1" hangingPunct="1">
              <a:lnSpc>
                <a:spcPct val="80000"/>
              </a:lnSpc>
              <a:defRPr/>
            </a:pPr>
            <a:r>
              <a:rPr lang="el-GR" sz="1800"/>
              <a:t>2) Προκλήσεις σε βάρος του Πατριαρχείου. </a:t>
            </a:r>
          </a:p>
          <a:p>
            <a:pPr eaLnBrk="1" hangingPunct="1">
              <a:lnSpc>
                <a:spcPct val="80000"/>
              </a:lnSpc>
              <a:defRPr/>
            </a:pPr>
            <a:r>
              <a:rPr lang="el-GR" sz="1800"/>
              <a:t>3) Βασικά προβλήματα τα ζητήματα των «εγκατεστημένων» και των «ανταλλάξιμων». Ως «εγκατεστημένοι» χαρακτηρίζονταν οι Έλληνες κάτοικοι της Πόλης που είχαν εγκατασταθεί ως τις 30 Οκτωβρίου 1918 καθώς και οι μουσουλμάνοι που διέμεναν στη δυτική Θράκη. Ως «ανταλλάξιμοι» θεωρούνταν οι ορθόδοξοι χριστιανοί που κατοικούσαν στην ηπειρωτική Τουρκία και οι μουσουλμάνοι κάτοικοι της υπόλοιπης Ελλάδας (εκτός από τη δυτική Θράκη). Ανάμεσα στις δύο χώρες υπήρχαν διαφορές και στην ερμηνεία των όρων αλλά και στην εκτίμηση της περιουσίας και των «ανταλλάξιμων» και των «εγκατεστημένων».</a:t>
            </a:r>
            <a:endParaRPr lang="en-GB"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12DBA267-E7A0-4233-8029-6509B5461B1F}"/>
              </a:ext>
            </a:extLst>
          </p:cNvPr>
          <p:cNvSpPr>
            <a:spLocks noGrp="1" noChangeArrowheads="1"/>
          </p:cNvSpPr>
          <p:nvPr>
            <p:ph type="title"/>
          </p:nvPr>
        </p:nvSpPr>
        <p:spPr/>
        <p:txBody>
          <a:bodyPr/>
          <a:lstStyle/>
          <a:p>
            <a:pPr eaLnBrk="1" hangingPunct="1">
              <a:defRPr/>
            </a:pPr>
            <a:r>
              <a:rPr lang="el-GR" sz="3200"/>
              <a:t>Η τετραμερής Βαλκανική Συνεννόηση</a:t>
            </a:r>
            <a:endParaRPr lang="en-GB" sz="3200"/>
          </a:p>
        </p:txBody>
      </p:sp>
      <p:sp>
        <p:nvSpPr>
          <p:cNvPr id="17411" name="Rectangle 3">
            <a:extLst>
              <a:ext uri="{FF2B5EF4-FFF2-40B4-BE49-F238E27FC236}">
                <a16:creationId xmlns:a16="http://schemas.microsoft.com/office/drawing/2014/main" xmlns="" id="{15E453F0-EDA0-4D49-AF08-0F9929CB4CE7}"/>
              </a:ext>
            </a:extLst>
          </p:cNvPr>
          <p:cNvSpPr>
            <a:spLocks noGrp="1" noChangeArrowheads="1"/>
          </p:cNvSpPr>
          <p:nvPr>
            <p:ph type="body" idx="1"/>
          </p:nvPr>
        </p:nvSpPr>
        <p:spPr/>
        <p:txBody>
          <a:bodyPr/>
          <a:lstStyle/>
          <a:p>
            <a:pPr eaLnBrk="1" hangingPunct="1">
              <a:defRPr/>
            </a:pPr>
            <a:r>
              <a:rPr lang="el-GR" sz="2000"/>
              <a:t>Αντιδράσεις: οι αναθεωρητικές Δυνάμεις, Γερμανία και Ιταλία, εξέφρασαν τη ρητή αντίθεσή τους στο Σύμφωνο ενώ το </a:t>
            </a:r>
            <a:r>
              <a:rPr lang="en-GB" sz="2000"/>
              <a:t>Foreign</a:t>
            </a:r>
            <a:r>
              <a:rPr lang="el-GR" sz="2000"/>
              <a:t> </a:t>
            </a:r>
            <a:r>
              <a:rPr lang="en-GB" sz="2000"/>
              <a:t>Office</a:t>
            </a:r>
            <a:r>
              <a:rPr lang="el-GR" sz="2000"/>
              <a:t> διέβλεπε στο τετραμερές σχήμα την προσβολή καίριων αρχών της βρετανικής διπλωματίας: η έλλειψη των προϋποθέσεων για τη σύναψη των συμφωνιών τύπου Λοκάρνο θα έπρεπε να οδηγήσει σε ένα πλέγμα διμερών συμφώνων. Η σύμπηξη ατελών πολυμερών σχημάτων ενέτεινε αντί να αμβλύνει τις υπαρκτές αντιθέσεις.</a:t>
            </a:r>
          </a:p>
          <a:p>
            <a:pPr eaLnBrk="1" hangingPunct="1">
              <a:defRPr/>
            </a:pPr>
            <a:r>
              <a:rPr lang="el-GR" sz="2000"/>
              <a:t>Αντίθεση Βενιζέλου</a:t>
            </a:r>
            <a:r>
              <a:rPr lang="en-GB" sz="2000"/>
              <a:t>:</a:t>
            </a:r>
            <a:r>
              <a:rPr lang="el-GR" sz="2000"/>
              <a:t> δεν έπρεπε να υπονομευθεί η προσέγγιση με την Ιταλία, η ελληνοτουρκική φιλία αποτελούσε επαρκές έρεισμα απέναντι σε μια (μάλλον απίθανη) σερβοβουλγαρική προσέγγιση, η ένταξη σε πολυμερή τοπικά σύμφωνα (που δεν ήταν τύπου Λοκάρνο) απειλούσε να παρασύρει τη χώρα σε ευρύτερες διεθνείς διενέξεις. </a:t>
            </a:r>
            <a:endParaRPr lang="en-GB"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5AA59373-ED52-4A1F-A7B9-1EE0565682F3}"/>
              </a:ext>
            </a:extLst>
          </p:cNvPr>
          <p:cNvSpPr>
            <a:spLocks noGrp="1" noChangeArrowheads="1"/>
          </p:cNvSpPr>
          <p:nvPr>
            <p:ph type="title"/>
          </p:nvPr>
        </p:nvSpPr>
        <p:spPr/>
        <p:txBody>
          <a:bodyPr/>
          <a:lstStyle/>
          <a:p>
            <a:pPr eaLnBrk="1" hangingPunct="1">
              <a:defRPr/>
            </a:pPr>
            <a:r>
              <a:rPr lang="el-GR" sz="3200"/>
              <a:t>Η άμβλυνση της διαβαλκανικής αλληλεγγύης</a:t>
            </a:r>
            <a:endParaRPr lang="en-GB" sz="3200"/>
          </a:p>
        </p:txBody>
      </p:sp>
      <p:sp>
        <p:nvSpPr>
          <p:cNvPr id="19459" name="Rectangle 3">
            <a:extLst>
              <a:ext uri="{FF2B5EF4-FFF2-40B4-BE49-F238E27FC236}">
                <a16:creationId xmlns:a16="http://schemas.microsoft.com/office/drawing/2014/main" xmlns="" id="{EC6D6DAA-8F8E-4F89-8B4E-650ABCB1A400}"/>
              </a:ext>
            </a:extLst>
          </p:cNvPr>
          <p:cNvSpPr>
            <a:spLocks noGrp="1" noChangeArrowheads="1"/>
          </p:cNvSpPr>
          <p:nvPr>
            <p:ph type="body" idx="1"/>
          </p:nvPr>
        </p:nvSpPr>
        <p:spPr/>
        <p:txBody>
          <a:bodyPr/>
          <a:lstStyle/>
          <a:p>
            <a:pPr eaLnBrk="1" hangingPunct="1">
              <a:lnSpc>
                <a:spcPct val="80000"/>
              </a:lnSpc>
              <a:defRPr/>
            </a:pPr>
            <a:r>
              <a:rPr lang="el-GR" sz="1800"/>
              <a:t>Διεθνές περιβάλλον: επιδείνωση διεθνούς κρίσης: ιταλική απόβαση στην Αιθιοπία, διαμόρφωση του Άξονα Βερολίνου-Ρώμης, ανακατάληψη της Ρηνανίας και επέκταση της ναζιστικής κυριαρχίας. Όλα αυτά επέφεραν την κατάρρευση των διεθνών εγγυήσεων στην Ευρώπη. </a:t>
            </a:r>
          </a:p>
          <a:p>
            <a:pPr eaLnBrk="1" hangingPunct="1">
              <a:lnSpc>
                <a:spcPct val="80000"/>
              </a:lnSpc>
              <a:defRPr/>
            </a:pPr>
            <a:r>
              <a:rPr lang="el-GR" sz="1800"/>
              <a:t>Ενδείξεις σύμπνοιας</a:t>
            </a:r>
            <a:r>
              <a:rPr lang="en-GB" sz="1800"/>
              <a:t>:</a:t>
            </a:r>
            <a:r>
              <a:rPr lang="el-GR" sz="1800"/>
              <a:t> τον Ιούνιο 1934 τα μέλη του Συμφώνου προχώρησαν στη σύναψη στρατιωτικών συμβάσεων. Από την πλευρά της Ελλάδας, τον Μάιο 1936, ο κοινοβουλευτικός πρωθυπουργός Μεταξάς δήλωνε ότι η Ελλάδα θα αναλάμβανε στρατιωτική δράση, σε περίπτωση, όμως, που δεν θα συμμετείχε η Ιταλία στην ένοπλη σύρραξη. Στην περίπωση αυτή θα παρέμενε ουδέτερη. Τον Φεβρουάριο 1937 υπογράφηκε και νέα στρατιωτική σύμβαση που προέβλεπε συγκεκριμένα σχέδια επιστράτευσης, στρατιωτικής συνεργασίας κτλ. </a:t>
            </a:r>
          </a:p>
          <a:p>
            <a:pPr eaLnBrk="1" hangingPunct="1">
              <a:lnSpc>
                <a:spcPct val="80000"/>
              </a:lnSpc>
              <a:defRPr/>
            </a:pPr>
            <a:r>
              <a:rPr lang="el-GR" sz="1800"/>
              <a:t>Μέσα στο κλίμα της διεθνούς κρίσης, ήταν οι τέσσερις  σύμμαχοι διατεθεμένοι ή και ικανοί να αναζητήσουν στην ενίσχυση της περιφερειακής αλληλεγγύης το μέσο για την αποτελεσματική αντιμετώπιση εξωτερικών απειλών; Ή αντίθετα θα προσσανατολίζονταν  στη αναζήτηση εξωτερικών ερεισμάτων με επακόλυθο την επκράτηση φυγόκεντρων τάσεων και τη διάσπαση του πολυμερούς μετώπου;</a:t>
            </a:r>
            <a:endParaRPr lang="en-GB"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6EA284C9-15BB-414E-9191-B20A3B1E0298}"/>
              </a:ext>
            </a:extLst>
          </p:cNvPr>
          <p:cNvSpPr>
            <a:spLocks noGrp="1" noChangeArrowheads="1"/>
          </p:cNvSpPr>
          <p:nvPr>
            <p:ph type="title"/>
          </p:nvPr>
        </p:nvSpPr>
        <p:spPr/>
        <p:txBody>
          <a:bodyPr/>
          <a:lstStyle/>
          <a:p>
            <a:pPr eaLnBrk="1" hangingPunct="1">
              <a:defRPr/>
            </a:pPr>
            <a:r>
              <a:rPr lang="el-GR" sz="3200"/>
              <a:t>Η άμβλυνση της διαβαλκανικής αλληλεγγύης</a:t>
            </a:r>
            <a:endParaRPr lang="en-GB" sz="3200"/>
          </a:p>
        </p:txBody>
      </p:sp>
      <p:sp>
        <p:nvSpPr>
          <p:cNvPr id="21507" name="Rectangle 3">
            <a:extLst>
              <a:ext uri="{FF2B5EF4-FFF2-40B4-BE49-F238E27FC236}">
                <a16:creationId xmlns:a16="http://schemas.microsoft.com/office/drawing/2014/main" xmlns="" id="{8190689D-0651-466D-98E7-D9375FFECF6F}"/>
              </a:ext>
            </a:extLst>
          </p:cNvPr>
          <p:cNvSpPr>
            <a:spLocks noGrp="1" noChangeArrowheads="1"/>
          </p:cNvSpPr>
          <p:nvPr>
            <p:ph type="body" idx="1"/>
          </p:nvPr>
        </p:nvSpPr>
        <p:spPr/>
        <p:txBody>
          <a:bodyPr/>
          <a:lstStyle/>
          <a:p>
            <a:pPr eaLnBrk="1" hangingPunct="1">
              <a:defRPr/>
            </a:pPr>
            <a:r>
              <a:rPr lang="el-GR" sz="1800"/>
              <a:t>Προς την άμβλυνση</a:t>
            </a:r>
            <a:r>
              <a:rPr lang="en-GB" sz="1800"/>
              <a:t>:</a:t>
            </a:r>
            <a:r>
              <a:rPr lang="el-GR" sz="1800"/>
              <a:t> πτώση του Τιτουλέσκου στη Ρουμανία. Δικτατορία Αντωνέσκου. Πρόσδεση με τη ναζιστική Γερμανία. Ανάρρηση Μίλαν Στογιάνοβιτς στην εξουσία στη Γιουγκοσλαβία</a:t>
            </a:r>
            <a:r>
              <a:rPr lang="en-GB" sz="1800"/>
              <a:t>:</a:t>
            </a:r>
            <a:r>
              <a:rPr lang="el-GR" sz="1800"/>
              <a:t> 29 Ιανουαρίου 1937, υπογραφή Συμφώνου με Βουλγαρία. 25 Μαρτίου 1937, υπογραφή Συμφώνου με Ιταλία.</a:t>
            </a:r>
          </a:p>
          <a:p>
            <a:pPr eaLnBrk="1" hangingPunct="1">
              <a:defRPr/>
            </a:pPr>
            <a:r>
              <a:rPr lang="el-GR" sz="1800"/>
              <a:t>Μετά το Σύμφωνο Γιουγκοσλαβίας-Βουλγαρίας δημιουργήθηκε η ελπίδα πολυμερούς προσέγγισης με τη Βουλγαρία. Έτσι, τα 4 κράτη-μέλη της βαλκανικής συνεννόησης άρχισαν διαπραγματευτικό διάλογο με τη Βουλγαρία προκειμένου να καταργηθούν οι διατάξεις της Συνθήκης του Νεϋγύ για τον περιορισμό των στρατιωτικών της δυνάμεων. Προϋπόθεση ήταν η Βουλγαρία να απέχει από κάθε επιθετική ενέργεια σε βάρος τους.</a:t>
            </a:r>
          </a:p>
          <a:p>
            <a:pPr eaLnBrk="1" hangingPunct="1">
              <a:defRPr/>
            </a:pPr>
            <a:r>
              <a:rPr lang="el-GR" sz="1800"/>
              <a:t>31 Ιουνίου 1938</a:t>
            </a:r>
            <a:r>
              <a:rPr lang="en-GB" sz="1800"/>
              <a:t>:</a:t>
            </a:r>
            <a:r>
              <a:rPr lang="el-GR" sz="1800"/>
              <a:t> υπογράφεται σχετικό Σύμφωνο στη Θεσσαλονίκη. Λίγες ημέρες, όμως, αργότερα, η Βουλγαρία διευκρίνιζε ότι η συνομολόγηση του συμφώνου δεν συνεπαγόταν τη συμμετοχή της χώρας σε συμφωνία εγγυητική του καθεστώτος των Συνθηκών.</a:t>
            </a:r>
            <a:r>
              <a:rPr lang="en-GB" sz="180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79FFF82D-D124-4579-BBEB-4C495A33C6AA}"/>
              </a:ext>
            </a:extLst>
          </p:cNvPr>
          <p:cNvSpPr>
            <a:spLocks noGrp="1" noChangeArrowheads="1"/>
          </p:cNvSpPr>
          <p:nvPr>
            <p:ph type="title"/>
          </p:nvPr>
        </p:nvSpPr>
        <p:spPr/>
        <p:txBody>
          <a:bodyPr/>
          <a:lstStyle/>
          <a:p>
            <a:pPr eaLnBrk="1" hangingPunct="1">
              <a:defRPr/>
            </a:pPr>
            <a:r>
              <a:rPr lang="el-GR" sz="3200"/>
              <a:t>Τα όρια της ελληνοτουρκικής συνεργασίας</a:t>
            </a:r>
            <a:endParaRPr lang="en-GB" sz="3200"/>
          </a:p>
        </p:txBody>
      </p:sp>
      <p:sp>
        <p:nvSpPr>
          <p:cNvPr id="23555" name="Rectangle 3">
            <a:extLst>
              <a:ext uri="{FF2B5EF4-FFF2-40B4-BE49-F238E27FC236}">
                <a16:creationId xmlns:a16="http://schemas.microsoft.com/office/drawing/2014/main" xmlns="" id="{4ADEC62A-4022-4DEA-BC17-46005E990AAA}"/>
              </a:ext>
            </a:extLst>
          </p:cNvPr>
          <p:cNvSpPr>
            <a:spLocks noGrp="1" noChangeArrowheads="1"/>
          </p:cNvSpPr>
          <p:nvPr>
            <p:ph type="body" idx="1"/>
          </p:nvPr>
        </p:nvSpPr>
        <p:spPr/>
        <p:txBody>
          <a:bodyPr/>
          <a:lstStyle/>
          <a:p>
            <a:pPr eaLnBrk="1" hangingPunct="1">
              <a:lnSpc>
                <a:spcPct val="80000"/>
              </a:lnSpc>
              <a:defRPr/>
            </a:pPr>
            <a:r>
              <a:rPr lang="el-GR" sz="1800"/>
              <a:t>Οι διμερείς διαπραγματεύσεις για τη διευκρίνηση του συνομολογημένου όρου της εγγύησης του «κοινού συνόρου» της Θράκης θα φέρει στην επιφάνεια το οριακό σημείο στη συνεργασία των 2 κρατών.</a:t>
            </a:r>
          </a:p>
          <a:p>
            <a:pPr eaLnBrk="1" hangingPunct="1">
              <a:lnSpc>
                <a:spcPct val="80000"/>
              </a:lnSpc>
              <a:defRPr/>
            </a:pPr>
            <a:r>
              <a:rPr lang="el-GR" sz="1800"/>
              <a:t>4 Νοεμβρίου 1933</a:t>
            </a:r>
            <a:r>
              <a:rPr lang="en-GB" sz="1800"/>
              <a:t>:</a:t>
            </a:r>
            <a:r>
              <a:rPr lang="el-GR" sz="1800"/>
              <a:t> ο ΥΠΕΞ Μάξιμος μονογραφούσε στην Άγκυρα στρατιωτική συμφωνία προορισμένη να καθορίσει το είδος της βοήθειας και την εδαφική έκταση του «κοινού συνόρου» της Θράκης: τα δύο μέρη θα απέκρουαν την παραβίαση του κοινού συνόρου τους από τη Βουλγαρία. Ως «κοινό σύνορο» χαρακτηριζόταν ολόκληρη η ελληνοβουλγαρική και η τουρκοβουλγαρική μεθόριος.</a:t>
            </a:r>
            <a:r>
              <a:rPr lang="en-GB" sz="1800"/>
              <a:t> </a:t>
            </a:r>
            <a:endParaRPr lang="el-GR" sz="1800"/>
          </a:p>
          <a:p>
            <a:pPr eaLnBrk="1" hangingPunct="1">
              <a:lnSpc>
                <a:spcPct val="80000"/>
              </a:lnSpc>
              <a:defRPr/>
            </a:pPr>
            <a:r>
              <a:rPr lang="el-GR" sz="1800"/>
              <a:t>Αντίδραση του υπουργού Στρατιωτικών Γεωργίου Κονδύλη. Από τότε παρά τις επίμονες εισηγήσεις του ελληνικού επιτελείου η τουρκική στρατιωτική ηγεσία δεν θα προχωρήσει στη σύναψη διμερούς συμβάσεως. Η άγονη αυτή έκβαση των προσπαθειών για την υπογραφή στρατιωτικής συμφωνίας άφηνε την Ελλάδα έκθετη σε επιθετική προσβολή από το βουλγαρικό έδαφος, όπως θα επιβεβαιωνόταν στον Β΄ Παγκόσμιο Πόλεμο.</a:t>
            </a:r>
          </a:p>
          <a:p>
            <a:pPr eaLnBrk="1" hangingPunct="1">
              <a:lnSpc>
                <a:spcPct val="80000"/>
              </a:lnSpc>
              <a:defRPr/>
            </a:pPr>
            <a:r>
              <a:rPr lang="el-GR" sz="1800"/>
              <a:t>Θιασώτης της ελληνοτουρκικής φιλίας ο Μεταξάς. Προσπαθεί να διευρύνει τη διμερή συνεργασία ιδιαίτερα στο πεδίο της αμυντικής ασφάλειας. Η ανταπόκριση της Άγκυρας ήταν ενθαρρυντική. Ιδιαίτερα από τη στιγμή που άρχισαν να γίνονται αισθητές οι απειλές στις παρυφές της Βαλκανικής λόγω των ευρωπαϊκών εξελίξεων η συνεννόηση επιταχύνθηκε. </a:t>
            </a:r>
            <a:endParaRPr lang="en-GB" sz="1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64FF5CC5-F646-43FA-BE84-49EE59C7D83E}"/>
              </a:ext>
            </a:extLst>
          </p:cNvPr>
          <p:cNvSpPr>
            <a:spLocks noGrp="1" noChangeArrowheads="1"/>
          </p:cNvSpPr>
          <p:nvPr>
            <p:ph type="title"/>
          </p:nvPr>
        </p:nvSpPr>
        <p:spPr/>
        <p:txBody>
          <a:bodyPr/>
          <a:lstStyle/>
          <a:p>
            <a:pPr eaLnBrk="1" hangingPunct="1">
              <a:defRPr/>
            </a:pPr>
            <a:r>
              <a:rPr lang="el-GR" sz="3200"/>
              <a:t>Τα όρια της ελληνοτουρκικής συνεργασίας</a:t>
            </a:r>
            <a:endParaRPr lang="en-GB" sz="3200"/>
          </a:p>
        </p:txBody>
      </p:sp>
      <p:sp>
        <p:nvSpPr>
          <p:cNvPr id="25603" name="Rectangle 3">
            <a:extLst>
              <a:ext uri="{FF2B5EF4-FFF2-40B4-BE49-F238E27FC236}">
                <a16:creationId xmlns:a16="http://schemas.microsoft.com/office/drawing/2014/main" xmlns="" id="{889A23D6-47C3-4189-9BC5-035A72D48795}"/>
              </a:ext>
            </a:extLst>
          </p:cNvPr>
          <p:cNvSpPr>
            <a:spLocks noGrp="1" noChangeArrowheads="1"/>
          </p:cNvSpPr>
          <p:nvPr>
            <p:ph type="body" idx="1"/>
          </p:nvPr>
        </p:nvSpPr>
        <p:spPr/>
        <p:txBody>
          <a:bodyPr/>
          <a:lstStyle/>
          <a:p>
            <a:pPr eaLnBrk="1" hangingPunct="1">
              <a:lnSpc>
                <a:spcPct val="90000"/>
              </a:lnSpc>
              <a:defRPr/>
            </a:pPr>
            <a:r>
              <a:rPr lang="el-GR" sz="1800"/>
              <a:t>27 Απριλίου 1938</a:t>
            </a:r>
            <a:r>
              <a:rPr lang="en-GB" sz="1800"/>
              <a:t>:</a:t>
            </a:r>
            <a:r>
              <a:rPr lang="el-GR" sz="1800"/>
              <a:t> υπογραφή «συμπληρωματικής» συμφωνίας (των συμφωνιών 1930-1933).</a:t>
            </a:r>
          </a:p>
          <a:p>
            <a:pPr eaLnBrk="1" hangingPunct="1">
              <a:lnSpc>
                <a:spcPct val="90000"/>
              </a:lnSpc>
              <a:defRPr/>
            </a:pPr>
            <a:r>
              <a:rPr lang="el-GR" sz="1800"/>
              <a:t>Οι όροι</a:t>
            </a:r>
            <a:r>
              <a:rPr lang="en-GB" sz="1800"/>
              <a:t>:</a:t>
            </a:r>
            <a:r>
              <a:rPr lang="el-GR" sz="1800"/>
              <a:t> έδινε μεγαλύτερη ευρυτητα στις ελληνοτουρκικές συμμαχικές σχέσεις. Βασική πρόβλεψη ήταν ότι σε περίπτωση επίθεσης ενός ή περισσότερων κρατών σε βάρος της Τουρκίας ή της Ελλάδας, το δεύτερο υποχρεωνόταν να τηρήσει ουδετερότητα και να αποκρούσει, ακόμη και με όπλα, τη χρησιμοποίηση του εδάφους του για τη διέλευση στρατευμάτων ή πολεμικού υλικού. Επίσης, αν τρίτο κράτος προέβαινε σε εχθρική πράξη εναντίον του ενός από τα συμβαλλόμενα μέρη, οι δύο χώρες θα συνεννοοούνταν για την αντιμετώπιση της κατάστασης.</a:t>
            </a:r>
          </a:p>
          <a:p>
            <a:pPr eaLnBrk="1" hangingPunct="1">
              <a:lnSpc>
                <a:spcPct val="90000"/>
              </a:lnSpc>
              <a:defRPr/>
            </a:pPr>
            <a:r>
              <a:rPr lang="el-GR" sz="1800"/>
              <a:t>20 Ιουλίου 1936. Συνθήκη του Μοντραί. Ελλάδα και Τουρκία συμφώνησαν στην αναθεώρηση της σχετικής σύμβασης της Λωζάννης σύμφωνα με την οποία τα Στενά έπρεπε να είναι αποστρατικοποιημένα. Με τη νέα σύμβαση καταργούνταν το καθεστώς της αποστρατικοποίησης των Στενών. Στο νέο διακανονισμό υπάγονταν αυτονόητα η Λήμνος και η Σαμοθράκη που είχαν υποβληθεί στο ίδιο καθεστώς ως αναπόσπαστα τμήματα της επίμαχης ζώνης (των Στενών).</a:t>
            </a:r>
            <a:r>
              <a:rPr lang="en-GB" sz="180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6BDB26FA-8C30-4AEA-8EEF-09B70D7C6F39}"/>
              </a:ext>
            </a:extLst>
          </p:cNvPr>
          <p:cNvSpPr>
            <a:spLocks noGrp="1" noChangeArrowheads="1"/>
          </p:cNvSpPr>
          <p:nvPr>
            <p:ph type="ctrTitle"/>
          </p:nvPr>
        </p:nvSpPr>
        <p:spPr/>
        <p:txBody>
          <a:bodyPr/>
          <a:lstStyle/>
          <a:p>
            <a:pPr eaLnBrk="1" hangingPunct="1">
              <a:defRPr/>
            </a:pPr>
            <a:r>
              <a:rPr lang="el-GR" sz="4800"/>
              <a:t>Η Ελλάδα και η διεθνής κρίση</a:t>
            </a:r>
            <a:r>
              <a:rPr lang="en-GB" sz="4800"/>
              <a:t>:</a:t>
            </a:r>
            <a:r>
              <a:rPr lang="el-GR" sz="4800"/>
              <a:t> η ένταξη στη βρετανική σφαίρα επιρροής</a:t>
            </a:r>
            <a:endParaRPr lang="en-GB" sz="4800"/>
          </a:p>
        </p:txBody>
      </p:sp>
      <p:sp>
        <p:nvSpPr>
          <p:cNvPr id="4099" name="Rectangle 3">
            <a:extLst>
              <a:ext uri="{FF2B5EF4-FFF2-40B4-BE49-F238E27FC236}">
                <a16:creationId xmlns:a16="http://schemas.microsoft.com/office/drawing/2014/main" xmlns="" id="{4961FD87-C20B-4E6A-ACF1-ACBA52DFF1B7}"/>
              </a:ext>
            </a:extLst>
          </p:cNvPr>
          <p:cNvSpPr>
            <a:spLocks noGrp="1" noChangeArrowheads="1"/>
          </p:cNvSpPr>
          <p:nvPr>
            <p:ph type="subTitle" idx="1"/>
          </p:nvPr>
        </p:nvSpPr>
        <p:spPr/>
        <p:txBody>
          <a:bodyPr/>
          <a:lstStyle/>
          <a:p>
            <a:pPr eaLnBrk="1" hangingPunct="1">
              <a:defRPr/>
            </a:pPr>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B6EE0992-6226-40FA-BFC4-F203A50810F3}"/>
              </a:ext>
            </a:extLst>
          </p:cNvPr>
          <p:cNvSpPr>
            <a:spLocks noGrp="1" noChangeArrowheads="1"/>
          </p:cNvSpPr>
          <p:nvPr>
            <p:ph type="title"/>
          </p:nvPr>
        </p:nvSpPr>
        <p:spPr/>
        <p:txBody>
          <a:bodyPr/>
          <a:lstStyle/>
          <a:p>
            <a:pPr eaLnBrk="1" hangingPunct="1">
              <a:defRPr/>
            </a:pPr>
            <a:r>
              <a:rPr lang="el-GR" sz="3200"/>
              <a:t>Ο διπλωματικός προσανατολισμός της 4</a:t>
            </a:r>
            <a:r>
              <a:rPr lang="el-GR" sz="3200" baseline="30000"/>
              <a:t>ης</a:t>
            </a:r>
            <a:r>
              <a:rPr lang="el-GR" sz="3200"/>
              <a:t> Αυγούστου</a:t>
            </a:r>
            <a:endParaRPr lang="en-GB" sz="3200"/>
          </a:p>
        </p:txBody>
      </p:sp>
      <p:sp>
        <p:nvSpPr>
          <p:cNvPr id="11267" name="Rectangle 3">
            <a:extLst>
              <a:ext uri="{FF2B5EF4-FFF2-40B4-BE49-F238E27FC236}">
                <a16:creationId xmlns:a16="http://schemas.microsoft.com/office/drawing/2014/main" xmlns="" id="{6F052598-4814-47B5-8F54-C33D843DD881}"/>
              </a:ext>
            </a:extLst>
          </p:cNvPr>
          <p:cNvSpPr>
            <a:spLocks noGrp="1" noChangeArrowheads="1"/>
          </p:cNvSpPr>
          <p:nvPr>
            <p:ph type="body" idx="1"/>
          </p:nvPr>
        </p:nvSpPr>
        <p:spPr/>
        <p:txBody>
          <a:bodyPr/>
          <a:lstStyle/>
          <a:p>
            <a:pPr eaLnBrk="1" hangingPunct="1">
              <a:lnSpc>
                <a:spcPct val="80000"/>
              </a:lnSpc>
              <a:defRPr/>
            </a:pPr>
            <a:r>
              <a:rPr lang="el-GR" sz="1800"/>
              <a:t>Διεθνολογική σκέψη Μεταξά: ο Μεταξάς είχε μεταφέρει στο πολιτικό πεδίο αντιλήψεις έντονα επηρεασμένες από την παιδεία και τη θητεία του στον στρατιωτικό κλάδο. Απόφοιτος της Ακαδημίας Πολέμου του Βερολίνου είχε μείνει προσηλωμένος στον Κωνσταντίνο και στην ιδέα της στρατιωτικής υπεροχής της Γερμανίας ως το τέλος του Α΄ Παγκόσμιου Πολέμου. Η αντίθεση που είχε εκφράσει στην απόβαση στα Δαρδανέλλια και στην εκστρατεία της Μ. Ασίας ήταν τεκμηριωμένη με αυστηρά στρατιωτικά κριτήρια.</a:t>
            </a:r>
          </a:p>
          <a:p>
            <a:pPr eaLnBrk="1" hangingPunct="1">
              <a:lnSpc>
                <a:spcPct val="80000"/>
              </a:lnSpc>
              <a:defRPr/>
            </a:pPr>
            <a:r>
              <a:rPr lang="el-GR" sz="1800"/>
              <a:t>Από το 1930, κάτω από την ίδια μέθοδο σκέψης, είχε αλλάξει απόψεις. Δύο χρόνια πριν αναλάβει την εξουσία σε απόρρητη σύσκεψη των πολιτικών αρχηγών της χώρας με αφορμή τη σύναψη του Βαλκανικού Συμφώνου είχε υπογραμμίσει ότι «η Ελλάδα δεν είναι μια χερσόνησος που περιβρέχεται από θάλασσα, αλλά μία θάλασσα που περιβάλλεται από ξηρά. Η Ελλάδα λόγω της γεωγραφικής της θέσης δεν μπορούσε να τα βάλει με καμια μεγάλη ναυτική δύναμη. Έτσι, η Ελλάδα μπορεί να θέσει ως πολιτικό δόγμα ότι σε καμια περίπτωση δεν θα βρισκόταν σε αντίθετο στρατόπεδο από αυτό που θα βρισκόταν η Αγγλία».</a:t>
            </a:r>
          </a:p>
          <a:p>
            <a:pPr eaLnBrk="1" hangingPunct="1">
              <a:lnSpc>
                <a:spcPct val="80000"/>
              </a:lnSpc>
              <a:defRPr/>
            </a:pPr>
            <a:r>
              <a:rPr lang="el-GR" sz="1800"/>
              <a:t>Ο Μεταξάς εξέφραζε με κατηγορηματικό τρόπο την προσήλωση στην ιδέα της αγγλοελληνικής φιλίας, την ίδια στιγμή που οι παλαιοί υπέρμαχοί της όπως η παράταξη των Φιλελευθέρων </a:t>
            </a:r>
            <a:r>
              <a:rPr lang="el-GR" sz="1800" b="1"/>
              <a:t>αντιμετώπιζαν με σκεπτικισμό κάθε ενδεχόμενο εμπλοκής σε μια διεθνή διένεξη</a:t>
            </a:r>
            <a:r>
              <a:rPr lang="el-GR" sz="1800"/>
              <a:t>. </a:t>
            </a:r>
            <a:endParaRPr lang="en-GB" sz="1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7A7D7ACD-F798-45F7-A28C-48E4B52BC731}"/>
              </a:ext>
            </a:extLst>
          </p:cNvPr>
          <p:cNvSpPr>
            <a:spLocks noGrp="1" noChangeArrowheads="1"/>
          </p:cNvSpPr>
          <p:nvPr>
            <p:ph type="title"/>
          </p:nvPr>
        </p:nvSpPr>
        <p:spPr/>
        <p:txBody>
          <a:bodyPr/>
          <a:lstStyle/>
          <a:p>
            <a:pPr eaLnBrk="1" hangingPunct="1">
              <a:defRPr/>
            </a:pPr>
            <a:r>
              <a:rPr lang="el-GR" sz="3200"/>
              <a:t>Ο διπλωματικός προσανατολισμός της 4</a:t>
            </a:r>
            <a:r>
              <a:rPr lang="el-GR" sz="3200" baseline="30000"/>
              <a:t>ης</a:t>
            </a:r>
            <a:r>
              <a:rPr lang="el-GR" sz="3200"/>
              <a:t> Αυγούστου</a:t>
            </a:r>
            <a:endParaRPr lang="en-GB" sz="3200"/>
          </a:p>
        </p:txBody>
      </p:sp>
      <p:sp>
        <p:nvSpPr>
          <p:cNvPr id="13315" name="Rectangle 3">
            <a:extLst>
              <a:ext uri="{FF2B5EF4-FFF2-40B4-BE49-F238E27FC236}">
                <a16:creationId xmlns:a16="http://schemas.microsoft.com/office/drawing/2014/main" xmlns="" id="{FB463954-35AF-4FC4-AAAB-6A43E8B4D20B}"/>
              </a:ext>
            </a:extLst>
          </p:cNvPr>
          <p:cNvSpPr>
            <a:spLocks noGrp="1" noChangeArrowheads="1"/>
          </p:cNvSpPr>
          <p:nvPr>
            <p:ph type="body" idx="1"/>
          </p:nvPr>
        </p:nvSpPr>
        <p:spPr/>
        <p:txBody>
          <a:bodyPr/>
          <a:lstStyle/>
          <a:p>
            <a:pPr eaLnBrk="1" hangingPunct="1">
              <a:lnSpc>
                <a:spcPct val="80000"/>
              </a:lnSpc>
              <a:defRPr/>
            </a:pPr>
            <a:r>
              <a:rPr lang="el-GR" sz="2000"/>
              <a:t>Πώς, όμως, θα ήταν δυνατό να ερμηνευτεί η φιλοβρετανική τοποθέτηση του Μεταξά την ίδια στιγμή που εκείνος υιοθετούσε ιδέες και μεθόδους αυταρχικού/ολοκληρωτικού χαρακτήρα; Η απάντηση είναι πως πρέπει να αποκλειστεί η </a:t>
            </a:r>
            <a:r>
              <a:rPr lang="el-GR" sz="2000" b="1"/>
              <a:t>αναγκαστική ταύτιση ιδεολογικού και διπλωματικού προσανατολισμού</a:t>
            </a:r>
            <a:r>
              <a:rPr lang="el-GR" sz="2000"/>
              <a:t>. </a:t>
            </a:r>
          </a:p>
          <a:p>
            <a:pPr eaLnBrk="1" hangingPunct="1">
              <a:lnSpc>
                <a:spcPct val="80000"/>
              </a:lnSpc>
              <a:defRPr/>
            </a:pPr>
            <a:r>
              <a:rPr lang="el-GR" sz="2000"/>
              <a:t>Βρετανική στάση</a:t>
            </a:r>
            <a:r>
              <a:rPr lang="en-GB" sz="2000"/>
              <a:t>:</a:t>
            </a:r>
            <a:r>
              <a:rPr lang="el-GR" sz="2000"/>
              <a:t> έτεινε να παραγνωρίζει το χαρακτήρα του ελληνικού καθεστώτος στη διαμόρφωση της διπλωματικής της στάσης. Με πρωταρχικό κίνητρο την ενίσχυση των στρατηγικών της ερεισμάτων στην ανατολική Μεσόγειο, η Αγγλία θα στηρίξει σταθερά το καθεστώς της 4ης Αυγούστου. Ο Ήντεν στη Βουλή των Κοινοτήτων δήλωνε πως η βρετανική κυβέρνηση δεν ήταν διατεθειμένη να θεμελιώσει την εξωτερική της πολιτική πάνω σε αντίπαλες ιδεολογίες. Το δόγμα αυτό συνέπιπτε χρονικά με την απόφαση του Λονδίνου να ενθαρρύνει τις μικρές μεσογειακές δυνάμεις με στόχο να αποτρέψει την ιταλική επιρροή στη Μεσόγειο και να διατηρήσει τον έλεγχο της στρατηγικής όδου προς την Ινδία και την Αυστραλία.</a:t>
            </a:r>
            <a:endParaRPr lang="en-GB"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C50631E8-22E5-40C0-BF9C-5A4ED1E0F52F}"/>
              </a:ext>
            </a:extLst>
          </p:cNvPr>
          <p:cNvSpPr>
            <a:spLocks noGrp="1" noChangeArrowheads="1"/>
          </p:cNvSpPr>
          <p:nvPr>
            <p:ph type="title"/>
          </p:nvPr>
        </p:nvSpPr>
        <p:spPr/>
        <p:txBody>
          <a:bodyPr/>
          <a:lstStyle/>
          <a:p>
            <a:pPr eaLnBrk="1" hangingPunct="1">
              <a:defRPr/>
            </a:pPr>
            <a:r>
              <a:rPr lang="el-GR" sz="3200"/>
              <a:t>Ο διπλωματικός προσανατολισμός της 4</a:t>
            </a:r>
            <a:r>
              <a:rPr lang="el-GR" sz="3200" baseline="30000"/>
              <a:t>ης</a:t>
            </a:r>
            <a:r>
              <a:rPr lang="el-GR" sz="3200"/>
              <a:t> Αυγούστου</a:t>
            </a:r>
            <a:endParaRPr lang="en-GB" sz="3200"/>
          </a:p>
        </p:txBody>
      </p:sp>
      <p:sp>
        <p:nvSpPr>
          <p:cNvPr id="15363" name="Rectangle 3">
            <a:extLst>
              <a:ext uri="{FF2B5EF4-FFF2-40B4-BE49-F238E27FC236}">
                <a16:creationId xmlns:a16="http://schemas.microsoft.com/office/drawing/2014/main" xmlns="" id="{BEE338FF-9DE6-4157-8206-A3D7E4645342}"/>
              </a:ext>
            </a:extLst>
          </p:cNvPr>
          <p:cNvSpPr>
            <a:spLocks noGrp="1" noChangeArrowheads="1"/>
          </p:cNvSpPr>
          <p:nvPr>
            <p:ph type="body" idx="1"/>
          </p:nvPr>
        </p:nvSpPr>
        <p:spPr/>
        <p:txBody>
          <a:bodyPr/>
          <a:lstStyle/>
          <a:p>
            <a:pPr eaLnBrk="1" hangingPunct="1">
              <a:lnSpc>
                <a:spcPct val="80000"/>
              </a:lnSpc>
              <a:defRPr/>
            </a:pPr>
            <a:r>
              <a:rPr lang="el-GR" sz="1800"/>
              <a:t>Η εμπλοκή της οικονομίας</a:t>
            </a:r>
            <a:r>
              <a:rPr lang="en-GB" sz="1800"/>
              <a:t>:</a:t>
            </a:r>
            <a:r>
              <a:rPr lang="el-GR" sz="1800"/>
              <a:t> Ο προσανατολισμός του Μεταξά προς την Αγγλία σημειωνόταν σε μια περίοδο που οι εμπορικές σχέσεις της Ελλάδας με τη Γερμανία είχαν βελτιωθεί δραματικά. Η γερμανική οικονομική διείσδυση, καταλυτική σε έκταση και σε συνέπειες στο χώρο της ανατολικής Ευρώπης, έτεινε να επεκταθεί και στην Ελλάδα. Το Βερολίνο κάλυπτε το 35% του συνόλου των εξαγωγών της χώρας την ίδια στιγμή που η Βρετανία δεν ξεπερνούσε το 14%. </a:t>
            </a:r>
          </a:p>
          <a:p>
            <a:pPr eaLnBrk="1" hangingPunct="1">
              <a:lnSpc>
                <a:spcPct val="80000"/>
              </a:lnSpc>
              <a:defRPr/>
            </a:pPr>
            <a:r>
              <a:rPr lang="el-GR" sz="1800"/>
              <a:t>Παρόλα αυτά, η οικονομική διαχείριση έτεινε να προσδιοριστεί σε μεγάλο βαθμό από το γενικό πολιτικό προσανατολισμό της χώρας. Η γερμανική διείσδυση στον τομέα της οικονομίας αποφεύχθηκε συνειδητά από την ελληνική κυβέρνηση ενώ η ανάπτυξη των εμπορικών συναλλαγών δεν προσέλαβε περιεχόμενο ικανό να περιστείλει την ελευθερία των πολιτικών της επιλογών. Έτσι, η Ελλάδα, ανάμεσα στα κράτη της νοτιοανατολικής Ευρώπης, κατάφερε να αποφύγει τον ασφυκτικό οικονομικό εναγκαλισμό και συνακόλουθα την πολιτική καθυπόταξη στη χιτλερική Γερμανία.</a:t>
            </a:r>
          </a:p>
          <a:p>
            <a:pPr eaLnBrk="1" hangingPunct="1">
              <a:lnSpc>
                <a:spcPct val="80000"/>
              </a:lnSpc>
              <a:defRPr/>
            </a:pPr>
            <a:r>
              <a:rPr lang="el-GR" sz="1800"/>
              <a:t>Άλλα κίνητρα Μεταξά αναφορικά με την εξωτερική του πολιτική</a:t>
            </a:r>
            <a:r>
              <a:rPr lang="en-GB" sz="1800"/>
              <a:t>:</a:t>
            </a:r>
            <a:r>
              <a:rPr lang="el-GR" sz="1800"/>
              <a:t> η διατήρησή του στην εξουσία μέσω της υποστήριξης των Βρετανών και του Γεωργίου Β΄. </a:t>
            </a:r>
            <a:r>
              <a:rPr lang="en-GB" sz="180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9320D1A3-79FC-4C86-9C3B-299D5D56B285}"/>
              </a:ext>
            </a:extLst>
          </p:cNvPr>
          <p:cNvSpPr>
            <a:spLocks noGrp="1" noChangeArrowheads="1"/>
          </p:cNvSpPr>
          <p:nvPr>
            <p:ph type="title"/>
          </p:nvPr>
        </p:nvSpPr>
        <p:spPr/>
        <p:txBody>
          <a:bodyPr/>
          <a:lstStyle/>
          <a:p>
            <a:pPr eaLnBrk="1" hangingPunct="1">
              <a:defRPr/>
            </a:pPr>
            <a:r>
              <a:rPr lang="el-GR" sz="3200"/>
              <a:t>Το ζήτημα των αγγλογαλλικών εγγυήσεων</a:t>
            </a:r>
            <a:endParaRPr lang="en-GB" sz="3200"/>
          </a:p>
        </p:txBody>
      </p:sp>
      <p:sp>
        <p:nvSpPr>
          <p:cNvPr id="17411" name="Rectangle 3">
            <a:extLst>
              <a:ext uri="{FF2B5EF4-FFF2-40B4-BE49-F238E27FC236}">
                <a16:creationId xmlns:a16="http://schemas.microsoft.com/office/drawing/2014/main" xmlns="" id="{B29B7B05-F029-4059-B0AA-1A33EB9A3346}"/>
              </a:ext>
            </a:extLst>
          </p:cNvPr>
          <p:cNvSpPr>
            <a:spLocks noGrp="1" noChangeArrowheads="1"/>
          </p:cNvSpPr>
          <p:nvPr>
            <p:ph type="body" idx="1"/>
          </p:nvPr>
        </p:nvSpPr>
        <p:spPr/>
        <p:txBody>
          <a:bodyPr/>
          <a:lstStyle/>
          <a:p>
            <a:pPr eaLnBrk="1" hangingPunct="1">
              <a:defRPr/>
            </a:pPr>
            <a:r>
              <a:rPr lang="el-GR" sz="1800"/>
              <a:t>6 Μαΐου 1936</a:t>
            </a:r>
            <a:r>
              <a:rPr lang="en-GB" sz="1800"/>
              <a:t>:</a:t>
            </a:r>
            <a:r>
              <a:rPr lang="el-GR" sz="1800"/>
              <a:t> ο Μεταξάς, ως κοινοβουλευτικός πρωθυπουργός δέχεται η Ελλάδα να συμμετάσχει σε εξωβαλκανικό πόλεμο εφόσον και μόνο τα μέλη της Βαλκανικής Συνεννόησης θα τάσσονταν στο πλευρό της Βρετανίας και της Γαλλίας. </a:t>
            </a:r>
            <a:r>
              <a:rPr lang="el-GR" sz="1800" b="1"/>
              <a:t>Η ελληνική κυβέρνηση όχι μόνο εγκατέλειπε την αρχή της μη εμπλοκής σε διένεξη με μια Μεγάλη Δύναμη αλλά και έσπευδε να πάρει θέση στο πλαίσιο μια γενικότερης σύρραξης έξω από τις προβλέψεις του Βαλκανικού Συμφώνου.</a:t>
            </a:r>
            <a:r>
              <a:rPr lang="en-GB" sz="1800"/>
              <a:t> </a:t>
            </a:r>
            <a:endParaRPr lang="el-GR" sz="1800"/>
          </a:p>
          <a:p>
            <a:pPr eaLnBrk="1" hangingPunct="1">
              <a:defRPr/>
            </a:pPr>
            <a:r>
              <a:rPr lang="el-GR" sz="1800"/>
              <a:t>Την ίδια περίοδο ο Μεταξάς γνωστοποιούσε στο Λονδίνο την επιθυμία του να συμβάλει η Αγγλία στην παγίωση της αγγλοελληνικής συνεργασίας. Το βασικό κίνητρο των φιλικών χειρονομιών προς τη Βρετανία ήταν </a:t>
            </a:r>
            <a:r>
              <a:rPr lang="el-GR" sz="1800" b="1"/>
              <a:t>η αναζήτηση εγγυήσεων για την ανεξαρτησία και την εδαφική ακεραιότητα της χώρας.</a:t>
            </a:r>
            <a:r>
              <a:rPr lang="el-GR" sz="1800"/>
              <a:t> </a:t>
            </a:r>
          </a:p>
          <a:p>
            <a:pPr eaLnBrk="1" hangingPunct="1">
              <a:defRPr/>
            </a:pPr>
            <a:r>
              <a:rPr lang="el-GR" sz="1800"/>
              <a:t>Οκτώβριος 1938</a:t>
            </a:r>
            <a:r>
              <a:rPr lang="en-GB" sz="1800"/>
              <a:t>:</a:t>
            </a:r>
            <a:r>
              <a:rPr lang="el-GR" sz="1800"/>
              <a:t> ο Μεταξάς με επίσημη πρότασή του ζητά τη σύναψη στρατιωτικής συμμαχίας με την Αγγλία.</a:t>
            </a:r>
            <a:endParaRPr lang="en-GB"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A116919B-E9F6-4AE5-B487-0377359A3AF4}"/>
              </a:ext>
            </a:extLst>
          </p:cNvPr>
          <p:cNvSpPr>
            <a:spLocks noGrp="1" noChangeArrowheads="1"/>
          </p:cNvSpPr>
          <p:nvPr>
            <p:ph type="title"/>
          </p:nvPr>
        </p:nvSpPr>
        <p:spPr/>
        <p:txBody>
          <a:bodyPr/>
          <a:lstStyle/>
          <a:p>
            <a:pPr eaLnBrk="1" hangingPunct="1">
              <a:defRPr/>
            </a:pPr>
            <a:r>
              <a:rPr lang="el-GR" sz="3200"/>
              <a:t>Οι διμερείς σχέσεις με τα κράτη της βαλκανικής</a:t>
            </a:r>
            <a:endParaRPr lang="en-GB" sz="3200"/>
          </a:p>
        </p:txBody>
      </p:sp>
      <p:sp>
        <p:nvSpPr>
          <p:cNvPr id="13315" name="Rectangle 3">
            <a:extLst>
              <a:ext uri="{FF2B5EF4-FFF2-40B4-BE49-F238E27FC236}">
                <a16:creationId xmlns:a16="http://schemas.microsoft.com/office/drawing/2014/main" xmlns="" id="{64096E99-F832-45EE-90C3-85E1C57F14F1}"/>
              </a:ext>
            </a:extLst>
          </p:cNvPr>
          <p:cNvSpPr>
            <a:spLocks noGrp="1" noChangeArrowheads="1"/>
          </p:cNvSpPr>
          <p:nvPr>
            <p:ph type="body" idx="1"/>
          </p:nvPr>
        </p:nvSpPr>
        <p:spPr/>
        <p:txBody>
          <a:bodyPr/>
          <a:lstStyle/>
          <a:p>
            <a:pPr eaLnBrk="1" hangingPunct="1">
              <a:lnSpc>
                <a:spcPct val="80000"/>
              </a:lnSpc>
              <a:defRPr/>
            </a:pPr>
            <a:r>
              <a:rPr lang="el-GR" sz="2000" u="sng" dirty="0"/>
              <a:t>Σχέσεις με Αλβανία</a:t>
            </a:r>
            <a:r>
              <a:rPr lang="en-GB" sz="2000" dirty="0"/>
              <a:t>:</a:t>
            </a:r>
            <a:r>
              <a:rPr lang="el-GR" sz="2000" dirty="0"/>
              <a:t> Βασικό ζήτημα το βορειοηπειρωτικό. Οι Έλληνες της Βορείου Ηπείρου υπάγονταν στην κατηγορία της μειονότητας και η Αλβανία είχε αναλάβει με δήλωσή της στην ΚΤΕ να προστατεύει την ελληνική μειονότητα. Όμως το αλβανικό κράτος θα παραβιάζει συνέχεια τα δικαιώματα της μειονότητας στον εκπαιδευτικό και κυρίως στο θρησκευτικό τομέα. </a:t>
            </a:r>
          </a:p>
          <a:p>
            <a:pPr eaLnBrk="1" hangingPunct="1">
              <a:lnSpc>
                <a:spcPct val="80000"/>
              </a:lnSpc>
              <a:defRPr/>
            </a:pPr>
            <a:r>
              <a:rPr lang="el-GR" sz="2000" u="sng" dirty="0"/>
              <a:t>Σχέσεις με Βουλγαρία</a:t>
            </a:r>
            <a:r>
              <a:rPr lang="en-GB" sz="2000" dirty="0"/>
              <a:t>:</a:t>
            </a:r>
            <a:r>
              <a:rPr lang="el-GR" sz="2000" dirty="0"/>
              <a:t> 1) Βασικό πρόβλημα ήταν </a:t>
            </a:r>
            <a:r>
              <a:rPr lang="el-GR" sz="2000" dirty="0" smtClean="0"/>
              <a:t>η άρνηση της Βουλγαρίας να αναγνωρίσει τα υπάρχοντα σύνορα και να σταματήσει να διεκδικεί τη Δυτική Θράκη. </a:t>
            </a:r>
            <a:r>
              <a:rPr lang="el-GR" sz="2000" dirty="0"/>
              <a:t>2) Επεισόδιο </a:t>
            </a:r>
            <a:r>
              <a:rPr lang="el-GR" sz="2000" dirty="0" err="1"/>
              <a:t>Πετριτσίου</a:t>
            </a:r>
            <a:r>
              <a:rPr lang="el-GR" sz="2000" dirty="0"/>
              <a:t>. Τον Οκτώβριο του </a:t>
            </a:r>
            <a:r>
              <a:rPr lang="el-GR" sz="2000" dirty="0" smtClean="0"/>
              <a:t>1925 </a:t>
            </a:r>
            <a:r>
              <a:rPr lang="el-GR" sz="2000" dirty="0"/>
              <a:t>δημιουργήθηκε μια μικροσυμπλοκή μεταξύ βουλγαρικών και ελληνικών σωμάτων στα </a:t>
            </a:r>
            <a:r>
              <a:rPr lang="el-GR" sz="2000" dirty="0" err="1"/>
              <a:t>ελληνοβουλγαρικά</a:t>
            </a:r>
            <a:r>
              <a:rPr lang="el-GR" sz="2000" dirty="0"/>
              <a:t> σύνορα. Ο Πάγκαλος αμέσως διέταξε την είσοδο ελληνικών στρατευμάτων στη Βουλγαρία. Η προέλαση των ελληνικών στρατευμάτων, όπως ήταν φυσικό αναχαιτίστηκε από την Κοινωνία των Εθνών, η οποία με ψήφισμά της δικαίωσε τη Βουλγαρία και υποχρέωσε την Ελλάδα να καταβάλει ως πολεμική αποζημίωση 30 εκατομμύρια βουλγαρικά </a:t>
            </a:r>
            <a:r>
              <a:rPr lang="el-GR" sz="2000" dirty="0" err="1"/>
              <a:t>λέβα</a:t>
            </a:r>
            <a:r>
              <a:rPr lang="el-GR" sz="2000" dirty="0"/>
              <a:t>, δηλαδή 50 χιλιάδες χρυσές λίρες.</a:t>
            </a:r>
            <a:endParaRPr lang="en-GB"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92500FED-AF00-403E-BEFA-692D2BA552BA}"/>
              </a:ext>
            </a:extLst>
          </p:cNvPr>
          <p:cNvSpPr>
            <a:spLocks noGrp="1" noChangeArrowheads="1"/>
          </p:cNvSpPr>
          <p:nvPr>
            <p:ph type="title"/>
          </p:nvPr>
        </p:nvSpPr>
        <p:spPr/>
        <p:txBody>
          <a:bodyPr/>
          <a:lstStyle/>
          <a:p>
            <a:pPr eaLnBrk="1" hangingPunct="1">
              <a:defRPr/>
            </a:pPr>
            <a:r>
              <a:rPr lang="el-GR" sz="3200"/>
              <a:t>Το ζήτημα των αγγλογαλλικών εγγυήσεων</a:t>
            </a:r>
            <a:endParaRPr lang="en-GB" sz="3200"/>
          </a:p>
        </p:txBody>
      </p:sp>
      <p:sp>
        <p:nvSpPr>
          <p:cNvPr id="19459" name="Rectangle 3">
            <a:extLst>
              <a:ext uri="{FF2B5EF4-FFF2-40B4-BE49-F238E27FC236}">
                <a16:creationId xmlns:a16="http://schemas.microsoft.com/office/drawing/2014/main" xmlns="" id="{B3FD5F00-5113-4A7D-8759-94BBB9079E5E}"/>
              </a:ext>
            </a:extLst>
          </p:cNvPr>
          <p:cNvSpPr>
            <a:spLocks noGrp="1" noChangeArrowheads="1"/>
          </p:cNvSpPr>
          <p:nvPr>
            <p:ph type="body" idx="1"/>
          </p:nvPr>
        </p:nvSpPr>
        <p:spPr/>
        <p:txBody>
          <a:bodyPr/>
          <a:lstStyle/>
          <a:p>
            <a:pPr eaLnBrk="1" hangingPunct="1">
              <a:lnSpc>
                <a:spcPct val="80000"/>
              </a:lnSpc>
              <a:defRPr/>
            </a:pPr>
            <a:r>
              <a:rPr lang="el-GR" sz="1800"/>
              <a:t>Η βρετανική στάση</a:t>
            </a:r>
            <a:r>
              <a:rPr lang="en-GB" sz="1800"/>
              <a:t>:</a:t>
            </a:r>
            <a:r>
              <a:rPr lang="el-GR" sz="1800"/>
              <a:t> Η βρετανική στάση παρέμενε εφεκτική. Οι Βρετανοί ιθύνοντες επικαλούνταν τη στρατιωτική ανεπάρκεια της χώρας, την αστάθεια του δικτατορικού καθεστώτος και τον κίνδυνο της εμπλοκής σε προστριβές ή και πολεμική ρήξη με την Ιταλία και τη Βουλγαρία. </a:t>
            </a:r>
          </a:p>
          <a:p>
            <a:pPr eaLnBrk="1" hangingPunct="1">
              <a:lnSpc>
                <a:spcPct val="80000"/>
              </a:lnSpc>
              <a:defRPr/>
            </a:pPr>
            <a:r>
              <a:rPr lang="el-GR" sz="1800"/>
              <a:t>Η στάση της Βρετανίας μπορεί να ερμηνευτεί από το γεγονός ότι γνώριζε ότι είχε ήδη αρκετά ερείσματα στην Αθήνα: παραδοσιακοί δεσμοί που ήταν αισθητοί στην πολιτική ηγεσία και στο επίπεδο της κοινής γνώμης, άσκηση εξουσίας από Μεταξά και Γεώργιο Β΄ και το γεγονός ότι ήταν η πρώτη ναυτική δύναμη στη Μεσόγειο. </a:t>
            </a:r>
          </a:p>
          <a:p>
            <a:pPr eaLnBrk="1" hangingPunct="1">
              <a:lnSpc>
                <a:spcPct val="80000"/>
              </a:lnSpc>
              <a:defRPr/>
            </a:pPr>
            <a:r>
              <a:rPr lang="el-GR" sz="1800"/>
              <a:t>7 Απριλίου 1939</a:t>
            </a:r>
            <a:r>
              <a:rPr lang="en-GB" sz="1800"/>
              <a:t>:</a:t>
            </a:r>
            <a:r>
              <a:rPr lang="el-GR" sz="1800"/>
              <a:t> ιταλικά στρατεύματα εισβάλουν στην Αλβανία. Ο Μουσολίνι μεταβάλει τη χώρα σε ιταλικό προτεκτοράτο.</a:t>
            </a:r>
          </a:p>
          <a:p>
            <a:pPr eaLnBrk="1" hangingPunct="1">
              <a:lnSpc>
                <a:spcPct val="80000"/>
              </a:lnSpc>
              <a:defRPr/>
            </a:pPr>
            <a:r>
              <a:rPr lang="el-GR" sz="1800"/>
              <a:t>Η Ελλάδα ζητά άμεσα την αμυντική της κάλυψη από Λονδίνο και Παρίσι. Οι κυβερνήσεις των δύο σύμμαχων δημοκρατιών ανταποκρίνονταν αυτή τη φορά καταρχήν θετικά. Η δημόσια εκδήλωση της αγγλογαλλικής αλληλεγγύης ενίσχυσε το ηθικό των Ελλήνων και ανέκοψε την ιταλική επιθετικότητα. </a:t>
            </a:r>
            <a:r>
              <a:rPr lang="el-GR" sz="1800" b="1"/>
              <a:t>Δεν συνεπαγόταν όμως και την ανάληψη συγκεκριμένων συμβατικών υποχρεώσεων απέναντι στην Ελλάδα</a:t>
            </a:r>
            <a:r>
              <a:rPr lang="el-GR" sz="1800"/>
              <a:t>. Η βρετανική στρατηγική στο θέμα συνεπαγόταν την αποθάρρυνση οποιασδήποτε επιθετικής ιταλικής πρωτοβουλίας χωρίς όμως να αναλάβει κάποια στρατιωτική δέσμευση που θα όξυνε την κρίση. </a:t>
            </a:r>
            <a:endParaRPr lang="en-GB" sz="1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80E4EC5D-4BA6-4405-967E-4085FFACD5F4}"/>
              </a:ext>
            </a:extLst>
          </p:cNvPr>
          <p:cNvSpPr>
            <a:spLocks noGrp="1" noChangeArrowheads="1"/>
          </p:cNvSpPr>
          <p:nvPr>
            <p:ph type="title"/>
          </p:nvPr>
        </p:nvSpPr>
        <p:spPr/>
        <p:txBody>
          <a:bodyPr/>
          <a:lstStyle/>
          <a:p>
            <a:pPr eaLnBrk="1" hangingPunct="1">
              <a:defRPr/>
            </a:pPr>
            <a:r>
              <a:rPr lang="el-GR" sz="3200"/>
              <a:t>Η διάρρηξη των ελληνοϊταλικών δεσμών</a:t>
            </a:r>
            <a:endParaRPr lang="en-GB" sz="3200"/>
          </a:p>
        </p:txBody>
      </p:sp>
      <p:sp>
        <p:nvSpPr>
          <p:cNvPr id="21507" name="Rectangle 3">
            <a:extLst>
              <a:ext uri="{FF2B5EF4-FFF2-40B4-BE49-F238E27FC236}">
                <a16:creationId xmlns:a16="http://schemas.microsoft.com/office/drawing/2014/main" xmlns="" id="{934CF214-541E-469C-A275-471AF302950D}"/>
              </a:ext>
            </a:extLst>
          </p:cNvPr>
          <p:cNvSpPr>
            <a:spLocks noGrp="1" noChangeArrowheads="1"/>
          </p:cNvSpPr>
          <p:nvPr>
            <p:ph type="body" idx="1"/>
          </p:nvPr>
        </p:nvSpPr>
        <p:spPr/>
        <p:txBody>
          <a:bodyPr/>
          <a:lstStyle/>
          <a:p>
            <a:pPr eaLnBrk="1" hangingPunct="1">
              <a:defRPr/>
            </a:pPr>
            <a:r>
              <a:rPr lang="el-GR" sz="1800"/>
              <a:t>Καθώς πλησίαζε ο πόλεμος οι δεσμοί της Ελλάδας με την Αγγλία και τη Γαλλία ήταν στενοί αλλά παρέμεναν κυρίως στο συμβολικό επίπεδο. Ερώτημα</a:t>
            </a:r>
            <a:r>
              <a:rPr lang="en-GB" sz="1800"/>
              <a:t>:</a:t>
            </a:r>
            <a:r>
              <a:rPr lang="el-GR" sz="1800"/>
              <a:t> η συνομολόγηση μιας αμυντικής συμμαχίας με τη Γαλλία και την Αγγλία δεν θα αντέφασκε με τις υποχρεώσεις τη Ελλάδας προς την Ιταλία; Σύμφωνα με τους όρους της διμερούς συνθήκης του 1928, η ελληνική κυβέρνηση υποχρεωνόταν να τηρήσει ουδέτερη στάση σε περίπτωση επίθεσης τρίτου κατά της Ιταλία ή και να παράσχει πολιτική και διπλωματική υποστήριξη αν η ασφάλεια και τα συμφέροντα της τελευταίας απειλούνταν ως συνέπεια εξωτερικής απειλής.</a:t>
            </a:r>
          </a:p>
          <a:p>
            <a:pPr eaLnBrk="1" hangingPunct="1">
              <a:defRPr/>
            </a:pPr>
            <a:r>
              <a:rPr lang="el-GR" sz="1800"/>
              <a:t>Μέσα 1939</a:t>
            </a:r>
            <a:r>
              <a:rPr lang="en-GB" sz="1800"/>
              <a:t>:</a:t>
            </a:r>
            <a:r>
              <a:rPr lang="el-GR" sz="1800"/>
              <a:t> η ιταλική κυβέρνηση προτείνει την ανανέωση του Συμφώνου του 1928. </a:t>
            </a:r>
          </a:p>
          <a:p>
            <a:pPr eaLnBrk="1" hangingPunct="1">
              <a:defRPr/>
            </a:pPr>
            <a:r>
              <a:rPr lang="el-GR" sz="1800"/>
              <a:t>Ήταν, όμως, η ελληνική κυβέρνηση διατεθειμένη ή και ικανή να εμμείνει στην πολιτική της ισορροπίας απέναντι στις 3 Δυνάμεις από τη στιγμή που η εξάρτηση από τη Βρετανία μεγάλωνε κάτω από τα σύννεφα του Β΄ Παγκόσμιου Πολέμου</a:t>
            </a:r>
            <a:r>
              <a:rPr lang="en-GB" sz="1800"/>
              <a:t>;</a:t>
            </a:r>
            <a:r>
              <a:rPr lang="el-GR" sz="1800"/>
              <a:t> </a:t>
            </a:r>
            <a:endParaRPr lang="en-GB" sz="18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C336DF3A-D1F1-4AFC-A89A-C1691D27B3C7}"/>
              </a:ext>
            </a:extLst>
          </p:cNvPr>
          <p:cNvSpPr>
            <a:spLocks noGrp="1" noChangeArrowheads="1"/>
          </p:cNvSpPr>
          <p:nvPr>
            <p:ph type="title"/>
          </p:nvPr>
        </p:nvSpPr>
        <p:spPr/>
        <p:txBody>
          <a:bodyPr/>
          <a:lstStyle/>
          <a:p>
            <a:pPr eaLnBrk="1" hangingPunct="1">
              <a:defRPr/>
            </a:pPr>
            <a:r>
              <a:rPr lang="el-GR" sz="3200"/>
              <a:t>Η διάρρηξη των ελληνοϊταλικών δεσμών</a:t>
            </a:r>
            <a:endParaRPr lang="en-GB" sz="3200"/>
          </a:p>
        </p:txBody>
      </p:sp>
      <p:sp>
        <p:nvSpPr>
          <p:cNvPr id="23555" name="Rectangle 3">
            <a:extLst>
              <a:ext uri="{FF2B5EF4-FFF2-40B4-BE49-F238E27FC236}">
                <a16:creationId xmlns:a16="http://schemas.microsoft.com/office/drawing/2014/main" xmlns="" id="{9BF80312-A6C2-411D-9407-D665B5000FE9}"/>
              </a:ext>
            </a:extLst>
          </p:cNvPr>
          <p:cNvSpPr>
            <a:spLocks noGrp="1" noChangeArrowheads="1"/>
          </p:cNvSpPr>
          <p:nvPr>
            <p:ph type="body" idx="1"/>
          </p:nvPr>
        </p:nvSpPr>
        <p:spPr/>
        <p:txBody>
          <a:bodyPr/>
          <a:lstStyle/>
          <a:p>
            <a:pPr eaLnBrk="1" hangingPunct="1">
              <a:lnSpc>
                <a:spcPct val="80000"/>
              </a:lnSpc>
              <a:defRPr/>
            </a:pPr>
            <a:r>
              <a:rPr lang="el-GR" sz="1800"/>
              <a:t>Προτάσεις Μουσολίνι στον Μεταξά</a:t>
            </a:r>
            <a:r>
              <a:rPr lang="en-GB" sz="1800"/>
              <a:t>:</a:t>
            </a:r>
            <a:r>
              <a:rPr lang="el-GR" sz="1800"/>
              <a:t> 1) η Ιταλια σε περίπτωση πολεμικής εμπλοκής της δεν θα αναλάμβανε επιθετική πρωτοβουλία σε βάρος της Ελλάδας. 2) Τα ιταλικά στρατεύματα θα οπισθοχωρούσαν 20 χιλιόμετρα από τα ελληνοαλβανικά σύνορα. 3) Η ιταλική κυβέρνηση ήταν διατεθειμένη να ενισχύσει τις ελληνικές ένοπλες δυνάμεις με την παροχή πολεμικού υλικού, ιδιαίτερα αεροπλάνων. 4) Ο ΥΠΕΞ της Ιταλίας θα επισκεπτόταν την Αθήνα για να ανανεώσει τη διμερή συνεργασία με την υπογραφή συμφώνου πάνω στο πρότυπο του1928.</a:t>
            </a:r>
          </a:p>
          <a:p>
            <a:pPr eaLnBrk="1" hangingPunct="1">
              <a:lnSpc>
                <a:spcPct val="80000"/>
              </a:lnSpc>
              <a:defRPr/>
            </a:pPr>
            <a:r>
              <a:rPr lang="el-GR" sz="1800"/>
              <a:t>Ο Μεταξάς διαβίβασε τις ιταλικές προτάσεις στο </a:t>
            </a:r>
            <a:r>
              <a:rPr lang="en-GB" sz="1800"/>
              <a:t>Foreign</a:t>
            </a:r>
            <a:r>
              <a:rPr lang="el-GR" sz="1800"/>
              <a:t> </a:t>
            </a:r>
            <a:r>
              <a:rPr lang="en-GB" sz="1800"/>
              <a:t>Office</a:t>
            </a:r>
            <a:r>
              <a:rPr lang="el-GR" sz="1800"/>
              <a:t> και διευκρίνισε ότι δεν θα απαντούσε προτού πληροφορηθεί τις αγγλικές απόψεις. Η βρετανική κυβέρνηση ζήτησε να απαλειφθούν συγκεκριμένες διατάξεις της προγενέστερης συμφωνίας ώστε η ελληνική πλευρά να διαθέτει απόλυτη ελευθερία κινήσεων σε περίπτωση ρήξης της Ιταλίας είτε με την Αγγλία είτε με ορισμένα μέλη της Βαλκανικής Συνεννόησης.</a:t>
            </a:r>
            <a:r>
              <a:rPr lang="en-GB" sz="1800"/>
              <a:t> </a:t>
            </a:r>
            <a:r>
              <a:rPr lang="el-GR" sz="1800"/>
              <a:t> </a:t>
            </a:r>
          </a:p>
          <a:p>
            <a:pPr eaLnBrk="1" hangingPunct="1">
              <a:lnSpc>
                <a:spcPct val="80000"/>
              </a:lnSpc>
              <a:defRPr/>
            </a:pPr>
            <a:r>
              <a:rPr lang="el-GR" sz="1800"/>
              <a:t>Ο Μεταξάς, μετά την αρνητική στάση του Λονδίνου, θα αρκεστεί να ευχαριστήσει την ιταλική κυβέρνηση για τις φιλικές προτάσεις, να τη διαβεβαιώσει για τις ανάλογες ελληνικές διαθέσεις και να εκφράσει την ελπίδα ότι η διεθνής κατάσταση θα επέτρεπε στις 2 χώρες να δώσουν περισσότερο απτή μορφή στις σχέσεις τους. </a:t>
            </a:r>
            <a:endParaRPr lang="en-GB" sz="18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51BA3C31-68A8-4BEE-9BAD-5B75562C6E35}"/>
              </a:ext>
            </a:extLst>
          </p:cNvPr>
          <p:cNvSpPr>
            <a:spLocks noGrp="1" noChangeArrowheads="1"/>
          </p:cNvSpPr>
          <p:nvPr>
            <p:ph type="title"/>
          </p:nvPr>
        </p:nvSpPr>
        <p:spPr/>
        <p:txBody>
          <a:bodyPr/>
          <a:lstStyle/>
          <a:p>
            <a:pPr eaLnBrk="1" hangingPunct="1">
              <a:defRPr/>
            </a:pPr>
            <a:r>
              <a:rPr lang="el-GR" sz="3200"/>
              <a:t>Αποτίμηση</a:t>
            </a:r>
            <a:endParaRPr lang="en-GB" sz="3200"/>
          </a:p>
        </p:txBody>
      </p:sp>
      <p:sp>
        <p:nvSpPr>
          <p:cNvPr id="25603" name="Rectangle 3">
            <a:extLst>
              <a:ext uri="{FF2B5EF4-FFF2-40B4-BE49-F238E27FC236}">
                <a16:creationId xmlns:a16="http://schemas.microsoft.com/office/drawing/2014/main" xmlns="" id="{7CD49CC1-8120-4591-857F-DAF64A9222CC}"/>
              </a:ext>
            </a:extLst>
          </p:cNvPr>
          <p:cNvSpPr>
            <a:spLocks noGrp="1" noChangeArrowheads="1"/>
          </p:cNvSpPr>
          <p:nvPr>
            <p:ph type="body" idx="1"/>
          </p:nvPr>
        </p:nvSpPr>
        <p:spPr/>
        <p:txBody>
          <a:bodyPr/>
          <a:lstStyle/>
          <a:p>
            <a:pPr eaLnBrk="1" hangingPunct="1">
              <a:lnSpc>
                <a:spcPct val="80000"/>
              </a:lnSpc>
              <a:defRPr/>
            </a:pPr>
            <a:r>
              <a:rPr lang="el-GR" sz="1800"/>
              <a:t>Σίγουρα ο εξωτερικός προσανατολισμός του Μεταξά καθόρισε τη ματαίωση ενός νέου συμφώνου Ελλάδας-Ιταλίας. Πρέπει όμως να τεθεί και ένα γενικότερο ερώτημα: προσφέρονταν οι συνθήκες της εποχής με τον ίδιο τρόπο όπως 10 χρόνια νωρίτερα για την εφαρμογή μιας πολιτικής ίσων αποστάσεων απέναντι στην Ιταλία, τη Γαλλία και την Αγγλία;</a:t>
            </a:r>
          </a:p>
          <a:p>
            <a:pPr eaLnBrk="1" hangingPunct="1">
              <a:lnSpc>
                <a:spcPct val="80000"/>
              </a:lnSpc>
              <a:defRPr/>
            </a:pPr>
            <a:r>
              <a:rPr lang="el-GR" sz="1800"/>
              <a:t> Η απάντηση είναι αρνητική: οι μεταλλαγές της ενδοευρωπαϊκής ισορροπίας είχαν άμεση σχέση με τη διάσταση ανάμεσα στις Δυνάμεις. Στα τέλη της δεκαετίας του 1920 η Ιταλία και η Αγγλία είχαν ανταγωνιστικες σχέσεις αλλά είχαν αποκαταστήσει καθεστώς συνύπαρξης. Τώρα όμως στο χώρο της Ανατολικής Μεοσγείου αποτελούσαν τις αιχμές των 2 αντίπαλων μετώπων (του Άξονα και των δυτικών συμμάχων). </a:t>
            </a:r>
          </a:p>
          <a:p>
            <a:pPr eaLnBrk="1" hangingPunct="1">
              <a:lnSpc>
                <a:spcPct val="80000"/>
              </a:lnSpc>
              <a:defRPr/>
            </a:pPr>
            <a:r>
              <a:rPr lang="el-GR" sz="1800"/>
              <a:t>Επιπτώσεις από τη διάρρηξη της σχέσης με τη Ρώμη: η χώρα στερούνταν κάθε εγγύηση αμυντικής ασφάλειας στο επίπεδο των σχέσεων με τους βαλκανικούς και μεσογειακούς γείτονες. Επίσης, η έκταση και το περιεχόμενο των αμοιβαίων υποχρεώσεων μεταξύ Ελλάδας και Τουρκίας για την υπεράσπιση του «κοινού συνόρου» απέναντι στη Βουλγαρία παρέμεναν αδιευκρίνιστες. Ως μοναδικό εξωτερικό έρεισμα για την αντιμετώπση των απειλών προέβαλλε η ένταξη στη τροχιά της Βρετανίας και της Γαλλίας. Χωρίς να παραβιάσει τους κανόνες της ουδετερότητας, στο πολιτικό πεδίο, </a:t>
            </a:r>
            <a:r>
              <a:rPr lang="el-GR" sz="1800" b="1"/>
              <a:t>η Ελλάδα θα βρισκόταν όλο και περισσότερο εκτεθειμένη απέναντι στο μέτωπο του Άξονα χωρίς να έχει παράλληλα εξασφαλίσει την αμυντική της κάλυψη από τον αγγλογαλλικό συνασπισμό.</a:t>
            </a:r>
            <a:r>
              <a:rPr lang="el-GR" sz="1800"/>
              <a:t> </a:t>
            </a:r>
            <a:endParaRPr lang="en-GB"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FC1372DF-3B95-487F-9C67-B009FEDE3140}"/>
              </a:ext>
            </a:extLst>
          </p:cNvPr>
          <p:cNvSpPr>
            <a:spLocks noGrp="1" noChangeArrowheads="1"/>
          </p:cNvSpPr>
          <p:nvPr>
            <p:ph type="title"/>
          </p:nvPr>
        </p:nvSpPr>
        <p:spPr/>
        <p:txBody>
          <a:bodyPr/>
          <a:lstStyle/>
          <a:p>
            <a:pPr eaLnBrk="1" hangingPunct="1">
              <a:defRPr/>
            </a:pPr>
            <a:r>
              <a:rPr lang="el-GR" sz="3200"/>
              <a:t>Οι διμερείς σχέσεις με τα κράτη της βαλκανικής</a:t>
            </a:r>
            <a:endParaRPr lang="en-GB" sz="3200"/>
          </a:p>
        </p:txBody>
      </p:sp>
      <p:sp>
        <p:nvSpPr>
          <p:cNvPr id="15363" name="Rectangle 3">
            <a:extLst>
              <a:ext uri="{FF2B5EF4-FFF2-40B4-BE49-F238E27FC236}">
                <a16:creationId xmlns:a16="http://schemas.microsoft.com/office/drawing/2014/main" xmlns="" id="{5F7785CB-45AE-45CE-B61B-4D90EB7DFB24}"/>
              </a:ext>
            </a:extLst>
          </p:cNvPr>
          <p:cNvSpPr>
            <a:spLocks noGrp="1" noChangeArrowheads="1"/>
          </p:cNvSpPr>
          <p:nvPr>
            <p:ph type="body" idx="1"/>
          </p:nvPr>
        </p:nvSpPr>
        <p:spPr/>
        <p:txBody>
          <a:bodyPr/>
          <a:lstStyle/>
          <a:p>
            <a:pPr eaLnBrk="1" hangingPunct="1">
              <a:lnSpc>
                <a:spcPct val="80000"/>
              </a:lnSpc>
              <a:defRPr/>
            </a:pPr>
            <a:r>
              <a:rPr lang="el-GR" sz="1800" u="sng" dirty="0"/>
              <a:t>Σχέσεις με Γιουγκοσλαβία</a:t>
            </a:r>
            <a:r>
              <a:rPr lang="en-GB" sz="1800" dirty="0"/>
              <a:t>:</a:t>
            </a:r>
            <a:r>
              <a:rPr lang="el-GR" sz="1800" dirty="0"/>
              <a:t> Το γεγονός ότι Ελλάδα και Βουλγαρία προσπάθησαν διμερώς να λύσουν το θέμα της εκούσιας μετανάστευσης (που ήταν θέμα μειονοτικό) σήμαινε έμμεσα την αμφισβήτηση των σερβικών απόψεων για τον εθνικό χαρακτήρα των κατοίκων της </a:t>
            </a:r>
            <a:r>
              <a:rPr lang="el-GR" sz="1800" dirty="0" err="1"/>
              <a:t>Γιουγκοσλαβικης</a:t>
            </a:r>
            <a:r>
              <a:rPr lang="el-GR" sz="1800" dirty="0"/>
              <a:t> Μακεδονίας. Αυτή η δυσαρέσκεια ήταν αφορμή πιέσεων από την πλευρά της Γιουγκοσλαβίας προς την Ελλάδα. </a:t>
            </a:r>
          </a:p>
          <a:p>
            <a:pPr eaLnBrk="1" hangingPunct="1">
              <a:lnSpc>
                <a:spcPct val="80000"/>
              </a:lnSpc>
              <a:defRPr/>
            </a:pPr>
            <a:r>
              <a:rPr lang="el-GR" sz="1800" dirty="0"/>
              <a:t>Η κατάσταση θα αλλάξει με τη δικτατορία του Πάγκαλου. Ο Πάγκαλος πίστευε σε μια </a:t>
            </a:r>
            <a:r>
              <a:rPr lang="el-GR" sz="1800" dirty="0" err="1"/>
              <a:t>ελληνοσερβική</a:t>
            </a:r>
            <a:r>
              <a:rPr lang="el-GR" sz="1800" dirty="0"/>
              <a:t> συνεννόηση γιατί μέσω αυτής θα μπορούσε να ασκηθεί επιθετική πολιτική προς την Τουρκία (ο Πάγκαλος ήταν οπαδός της αλλαγής του εδαφικού καθεστώτος της Λωζάννης γιατί πίστευε ότι ο ελληνικός στρατός που ο ίδιος τον είχε οργανώσει στον Έβρο ήταν πολύ πιο δυνατός από τον αντίστοιχο τουρκικό στην ανατολική Θράκη).</a:t>
            </a:r>
          </a:p>
          <a:p>
            <a:pPr eaLnBrk="1" hangingPunct="1">
              <a:lnSpc>
                <a:spcPct val="80000"/>
              </a:lnSpc>
              <a:defRPr/>
            </a:pPr>
            <a:r>
              <a:rPr lang="el-GR" sz="1800" dirty="0"/>
              <a:t>Ο Πάγκαλος προκειμένου να συνάψει συμμαχία με τη Γιουγκοσλαβία δεν δίσταζε να υποκύψει σε απαράδεκτες αξιώσεις της Γιουγκοσλαβίας: σημαντική επέκταση των σερβικών αρμοδιοτήτων στον λιμένα της Θεσσαλονίκης και χαρακτηρισμό των σλαβόφωνων εντός των ελληνικών συνόρων ως </a:t>
            </a:r>
            <a:r>
              <a:rPr lang="el-GR" sz="1800" dirty="0" smtClean="0"/>
              <a:t>σερβικής μειονότητας</a:t>
            </a:r>
            <a:r>
              <a:rPr lang="el-GR" sz="1800" dirty="0"/>
              <a:t>. Η πτώση του Πάγκαλου απότοκη και της άστοχης αυτής πρωτοβουλίας δεν προχώρησε τα σχέδια για συμμαχία.</a:t>
            </a:r>
            <a:endParaRPr lang="en-GB"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9BC2FF27-1E73-4269-ACD2-2F64C06FCD2D}"/>
              </a:ext>
            </a:extLst>
          </p:cNvPr>
          <p:cNvSpPr>
            <a:spLocks noGrp="1" noChangeArrowheads="1"/>
          </p:cNvSpPr>
          <p:nvPr>
            <p:ph type="title"/>
          </p:nvPr>
        </p:nvSpPr>
        <p:spPr/>
        <p:txBody>
          <a:bodyPr/>
          <a:lstStyle/>
          <a:p>
            <a:pPr eaLnBrk="1" hangingPunct="1">
              <a:defRPr/>
            </a:pPr>
            <a:r>
              <a:rPr lang="el-GR" sz="3200"/>
              <a:t>Οι σχέσεις με τις Μεγάλες Δυνάμεις</a:t>
            </a:r>
            <a:endParaRPr lang="en-GB" sz="3200"/>
          </a:p>
        </p:txBody>
      </p:sp>
      <p:sp>
        <p:nvSpPr>
          <p:cNvPr id="17411" name="Rectangle 3">
            <a:extLst>
              <a:ext uri="{FF2B5EF4-FFF2-40B4-BE49-F238E27FC236}">
                <a16:creationId xmlns:a16="http://schemas.microsoft.com/office/drawing/2014/main" xmlns="" id="{5035BA46-C41E-459B-826E-6B31D0592FA2}"/>
              </a:ext>
            </a:extLst>
          </p:cNvPr>
          <p:cNvSpPr>
            <a:spLocks noGrp="1" noChangeArrowheads="1"/>
          </p:cNvSpPr>
          <p:nvPr>
            <p:ph type="body" idx="1"/>
          </p:nvPr>
        </p:nvSpPr>
        <p:spPr/>
        <p:txBody>
          <a:bodyPr/>
          <a:lstStyle/>
          <a:p>
            <a:pPr eaLnBrk="1" hangingPunct="1">
              <a:lnSpc>
                <a:spcPct val="80000"/>
              </a:lnSpc>
              <a:defRPr/>
            </a:pPr>
            <a:r>
              <a:rPr lang="el-GR" sz="1800" u="sng"/>
              <a:t>Σχέσεις με Αγγλία</a:t>
            </a:r>
            <a:r>
              <a:rPr lang="en-GB" sz="1800"/>
              <a:t>:</a:t>
            </a:r>
            <a:r>
              <a:rPr lang="el-GR" sz="1800"/>
              <a:t> η Αγγλία επιθυμούσε καλές σχέσεις με την Ελλάδα για τη διασφάλιση του βρετανικού ελέγχου στην περιμετρική ζώνη με άξονα την οδό προς τη Διώρυγα αλλά και για τη διαφύλαξη της ισορροπίας στα Στενά. Το αίτημα όμως για την εδαφική ακεραιότητα και ανεξαρτησία από την Ελλάδα προς την Αγγλία δεν θα βρει ανταπόκριση. Το γενικό βρετανικό ενδιαφέρον για την προάσπιση της διεθνούς νομιμότητας δεν συνοδευόταν απο τη ρητή εγγύηση του καθεστώτος των Συνθηκών. Η Βρετανία ήταν σταθερά αντίθετη προς τους ενδοευρωπαϊκούς συνασπισμούς και τα διμερή πολιτικά σύμφωνα. Ετσι, άφηνε την Ελλάδα να αναζητήσει αλλού την ενίσχυση της αμυντικής της ασφάλειας.</a:t>
            </a:r>
          </a:p>
          <a:p>
            <a:pPr eaLnBrk="1" hangingPunct="1">
              <a:lnSpc>
                <a:spcPct val="80000"/>
              </a:lnSpc>
              <a:defRPr/>
            </a:pPr>
            <a:r>
              <a:rPr lang="el-GR" sz="1800" u="sng"/>
              <a:t>Σχέσεις με Γαλλία</a:t>
            </a:r>
            <a:r>
              <a:rPr lang="en-GB" sz="1800"/>
              <a:t>:</a:t>
            </a:r>
            <a:r>
              <a:rPr lang="el-GR" sz="1800"/>
              <a:t> οι ελληνογαλλικές σχέσεις περνούν αυτό το διάστημα περίοδο κρίσιμης δοκιμασίας. Η Γαλλία είχε στρέψει σχεδόν όλο το ενδιαφέρον της προς την κεντροανατολική Ευρώπη. Ως αποτέλεσμα αυτού του ενδιαφέροντος νοιαζόταν και για την αναζήτηση διαβαλκανικής συνεργασίας. Όμως με ηγετική δύναμη τη Σερβία η οποία αποτελούσε τον ακρογωνιαίο λίθο της γαλλικής εξωτερικής πολιτικής στα Βαλκάνια. Έτσι, η Γαλλία θεωρούσε ότι η Ελλάδα θα έπρεπε να υποχωρήσει σε αξιώσεις της Γιουγκοσλαβίας προκειμένου να επιτευχθεί η διαβαλκανική συνεργασία. </a:t>
            </a:r>
            <a:endParaRPr lang="en-GB"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1BBB3E15-64E9-4F5E-8E2E-C3DFB91469CE}"/>
              </a:ext>
            </a:extLst>
          </p:cNvPr>
          <p:cNvSpPr>
            <a:spLocks noGrp="1" noChangeArrowheads="1"/>
          </p:cNvSpPr>
          <p:nvPr>
            <p:ph type="title"/>
          </p:nvPr>
        </p:nvSpPr>
        <p:spPr/>
        <p:txBody>
          <a:bodyPr/>
          <a:lstStyle/>
          <a:p>
            <a:pPr eaLnBrk="1" hangingPunct="1">
              <a:defRPr/>
            </a:pPr>
            <a:r>
              <a:rPr lang="el-GR" sz="3200"/>
              <a:t>Οι σχέσεις με τις Μεγάλες Δυνάμεις</a:t>
            </a:r>
            <a:endParaRPr lang="en-GB" sz="3200"/>
          </a:p>
        </p:txBody>
      </p:sp>
      <p:sp>
        <p:nvSpPr>
          <p:cNvPr id="19459" name="Rectangle 3">
            <a:extLst>
              <a:ext uri="{FF2B5EF4-FFF2-40B4-BE49-F238E27FC236}">
                <a16:creationId xmlns:a16="http://schemas.microsoft.com/office/drawing/2014/main" xmlns="" id="{6EBEC210-318E-49CB-870D-08CEE1CA4DE6}"/>
              </a:ext>
            </a:extLst>
          </p:cNvPr>
          <p:cNvSpPr>
            <a:spLocks noGrp="1" noChangeArrowheads="1"/>
          </p:cNvSpPr>
          <p:nvPr>
            <p:ph type="body" idx="1"/>
          </p:nvPr>
        </p:nvSpPr>
        <p:spPr/>
        <p:txBody>
          <a:bodyPr/>
          <a:lstStyle/>
          <a:p>
            <a:pPr eaLnBrk="1" hangingPunct="1">
              <a:defRPr/>
            </a:pPr>
            <a:r>
              <a:rPr lang="el-GR" sz="2400" u="sng"/>
              <a:t>Σχέσεις με Γαλλία</a:t>
            </a:r>
            <a:r>
              <a:rPr lang="en-GB" sz="2400"/>
              <a:t>:</a:t>
            </a:r>
            <a:r>
              <a:rPr lang="el-GR" sz="2400"/>
              <a:t> Επίσης, υπήρχαν προβλήματα στις διμερείς σχέσεις λόγω οικονομικών θεμάτων. Με αφορμή το διακανονισμό των πολεμικών χρεών η Γαλλία πρόβαλε την ικανοποίηση των απαιτήσεών της (αναφορικά με τα πολεμικά χρέη της Ελλάδας προς εκείνη) ως όρο για τη χορήγηση νέου δανείου προς την Ελλάδα. Η διαφορά λύθηκε τον Δεκέμβριο του 1927 μετά από αγγλοϊταλική πίεση. Το Παρίσι δέχτηκε την προσφυγή του ζητήματος στη διαιτησία.</a:t>
            </a:r>
            <a:r>
              <a:rPr lang="en-GB" sz="240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C5B116CB-412C-4996-9785-22C62118683A}"/>
              </a:ext>
            </a:extLst>
          </p:cNvPr>
          <p:cNvSpPr>
            <a:spLocks noGrp="1" noChangeArrowheads="1"/>
          </p:cNvSpPr>
          <p:nvPr>
            <p:ph type="ctrTitle"/>
          </p:nvPr>
        </p:nvSpPr>
        <p:spPr/>
        <p:txBody>
          <a:bodyPr/>
          <a:lstStyle/>
          <a:p>
            <a:pPr eaLnBrk="1" hangingPunct="1">
              <a:defRPr/>
            </a:pPr>
            <a:r>
              <a:rPr lang="el-GR" sz="4800"/>
              <a:t>Η αναθεώρηση της ελληνικής εξωτερικής πολιτικής</a:t>
            </a:r>
            <a:r>
              <a:rPr lang="en-GB" sz="4800"/>
              <a:t>:</a:t>
            </a:r>
            <a:r>
              <a:rPr lang="el-GR" sz="4800"/>
              <a:t> η εξωτερική πολιτική του Βενιζέλου</a:t>
            </a:r>
            <a:endParaRPr lang="en-GB" sz="4800"/>
          </a:p>
        </p:txBody>
      </p:sp>
      <p:sp>
        <p:nvSpPr>
          <p:cNvPr id="4099" name="Rectangle 3">
            <a:extLst>
              <a:ext uri="{FF2B5EF4-FFF2-40B4-BE49-F238E27FC236}">
                <a16:creationId xmlns:a16="http://schemas.microsoft.com/office/drawing/2014/main" xmlns="" id="{B7DD6454-558B-4B0F-AFF9-5B52FC515F32}"/>
              </a:ext>
            </a:extLst>
          </p:cNvPr>
          <p:cNvSpPr>
            <a:spLocks noGrp="1" noChangeArrowheads="1"/>
          </p:cNvSpPr>
          <p:nvPr>
            <p:ph type="subTitle" idx="1"/>
          </p:nvPr>
        </p:nvSpPr>
        <p:spPr/>
        <p:txBody>
          <a:bodyPr/>
          <a:lstStyle/>
          <a:p>
            <a:pPr eaLnBrk="1" hangingPunct="1">
              <a:defRPr/>
            </a:pP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E320FDA6-90F4-4EDA-9DEC-99D9D3AA0A8E}"/>
              </a:ext>
            </a:extLst>
          </p:cNvPr>
          <p:cNvSpPr>
            <a:spLocks noGrp="1" noChangeArrowheads="1"/>
          </p:cNvSpPr>
          <p:nvPr>
            <p:ph type="title"/>
          </p:nvPr>
        </p:nvSpPr>
        <p:spPr/>
        <p:txBody>
          <a:bodyPr/>
          <a:lstStyle/>
          <a:p>
            <a:pPr eaLnBrk="1" hangingPunct="1">
              <a:defRPr/>
            </a:pPr>
            <a:r>
              <a:rPr lang="el-GR" sz="3200"/>
              <a:t>Βασικές αρχές της πολιτικής Βενιζέλου</a:t>
            </a:r>
            <a:endParaRPr lang="en-GB" sz="3200"/>
          </a:p>
        </p:txBody>
      </p:sp>
      <p:sp>
        <p:nvSpPr>
          <p:cNvPr id="11267" name="Rectangle 3">
            <a:extLst>
              <a:ext uri="{FF2B5EF4-FFF2-40B4-BE49-F238E27FC236}">
                <a16:creationId xmlns:a16="http://schemas.microsoft.com/office/drawing/2014/main" xmlns="" id="{74644745-080E-453C-B85B-119BB181263B}"/>
              </a:ext>
            </a:extLst>
          </p:cNvPr>
          <p:cNvSpPr>
            <a:spLocks noGrp="1" noChangeArrowheads="1"/>
          </p:cNvSpPr>
          <p:nvPr>
            <p:ph type="body" idx="1"/>
          </p:nvPr>
        </p:nvSpPr>
        <p:spPr/>
        <p:txBody>
          <a:bodyPr/>
          <a:lstStyle/>
          <a:p>
            <a:pPr eaLnBrk="1" hangingPunct="1">
              <a:lnSpc>
                <a:spcPct val="80000"/>
              </a:lnSpc>
              <a:defRPr/>
            </a:pPr>
            <a:r>
              <a:rPr lang="el-GR" sz="2000"/>
              <a:t>Ο Βενιζέλος ήταν προσηλωμένος στο πνεύμα της Γενεύης (ΚΤΕ) και απέβλεπε στην ενίσχυση του ρόλου των συλλογικών διαδικασιών. Παράλληλα, όμως δεν παραγνώριζε την ανάγκη για την ένταξη της χώρας στο σύστημα της ισορροπίας των δυνάμεων.</a:t>
            </a:r>
          </a:p>
          <a:p>
            <a:pPr eaLnBrk="1" hangingPunct="1">
              <a:lnSpc>
                <a:spcPct val="80000"/>
              </a:lnSpc>
              <a:buFont typeface="Wingdings" pitchFamily="2" charset="2"/>
              <a:buNone/>
              <a:defRPr/>
            </a:pPr>
            <a:endParaRPr lang="el-GR" sz="2000"/>
          </a:p>
          <a:p>
            <a:pPr eaLnBrk="1" hangingPunct="1">
              <a:lnSpc>
                <a:spcPct val="80000"/>
              </a:lnSpc>
              <a:defRPr/>
            </a:pPr>
            <a:r>
              <a:rPr lang="el-GR" sz="2000"/>
              <a:t>Το 1934, σε απόρρητη σύσκεψη των πολιτικών αρχηγών ο Βενιζέλος ανέλυε τις κατευθυντήριες γραμμές της εξωτερικής του πολιτικής. Η πολιτική αυτή συνίστατο: 1) στην αποκατάσταση σχέσεων με τη Μεγάλη Μεσογειακή δύναμη, την Ιταλία. 2) Την άρση των διαφορών με τη Γιουγκοσλαβία, τη Τουρκία και δευτερευόντως με τη Βουλγαρία και την Αλβανία. 3) Στην μη εξάρτηση από οποιονδήποτε συνδυασμό των Μεγάλων Δυνάμεων και κυρίως εκείνων που θα ασκούσαν επιρροή στα Βαλκάνια. Στόχος ήταν να μην παρασυρθεί η Ελλάδα σε πόλεμο μέσω συμμαχικών υποχρεώσεων.</a:t>
            </a:r>
            <a:endParaRPr lang="en-GB"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CBD9C721-B6F9-46EC-B284-83DEAA204FB6}"/>
              </a:ext>
            </a:extLst>
          </p:cNvPr>
          <p:cNvSpPr>
            <a:spLocks noGrp="1" noChangeArrowheads="1"/>
          </p:cNvSpPr>
          <p:nvPr>
            <p:ph type="title"/>
          </p:nvPr>
        </p:nvSpPr>
        <p:spPr/>
        <p:txBody>
          <a:bodyPr/>
          <a:lstStyle/>
          <a:p>
            <a:pPr eaLnBrk="1" hangingPunct="1">
              <a:defRPr/>
            </a:pPr>
            <a:r>
              <a:rPr lang="el-GR" sz="3200"/>
              <a:t>Η ελληνοϊταλική συνθήκη φιλίας</a:t>
            </a:r>
            <a:endParaRPr lang="en-GB" sz="3200"/>
          </a:p>
        </p:txBody>
      </p:sp>
      <p:sp>
        <p:nvSpPr>
          <p:cNvPr id="13315" name="Rectangle 3">
            <a:extLst>
              <a:ext uri="{FF2B5EF4-FFF2-40B4-BE49-F238E27FC236}">
                <a16:creationId xmlns:a16="http://schemas.microsoft.com/office/drawing/2014/main" xmlns="" id="{53F143C1-33F4-4721-B519-3006046FA7D1}"/>
              </a:ext>
            </a:extLst>
          </p:cNvPr>
          <p:cNvSpPr>
            <a:spLocks noGrp="1" noChangeArrowheads="1"/>
          </p:cNvSpPr>
          <p:nvPr>
            <p:ph type="body" idx="1"/>
          </p:nvPr>
        </p:nvSpPr>
        <p:spPr/>
        <p:txBody>
          <a:bodyPr/>
          <a:lstStyle/>
          <a:p>
            <a:pPr eaLnBrk="1" hangingPunct="1">
              <a:lnSpc>
                <a:spcPct val="90000"/>
              </a:lnSpc>
              <a:defRPr/>
            </a:pPr>
            <a:r>
              <a:rPr lang="el-GR" sz="1800"/>
              <a:t>23 Σεπτεμβρίου 1928</a:t>
            </a:r>
            <a:r>
              <a:rPr lang="en-GB" sz="1800"/>
              <a:t>:</a:t>
            </a:r>
            <a:r>
              <a:rPr lang="el-GR" sz="1800"/>
              <a:t> ο Βενιζέλος επισκέπτεται τη Ρώμη και συνυπογράφει με τον Μουσολίνι διμερή συνθήκη «φιλίας, συνδιαλλαγής και δικαστικού διακανονισμού».</a:t>
            </a:r>
            <a:r>
              <a:rPr lang="en-GB" sz="1800"/>
              <a:t> </a:t>
            </a:r>
            <a:endParaRPr lang="el-GR" sz="1800"/>
          </a:p>
          <a:p>
            <a:pPr eaLnBrk="1" hangingPunct="1">
              <a:lnSpc>
                <a:spcPct val="90000"/>
              </a:lnSpc>
              <a:defRPr/>
            </a:pPr>
            <a:r>
              <a:rPr lang="el-GR" sz="1800"/>
              <a:t>Οι δύο πλευρές διαδήλωναν την απαρέγκλιτη προσήλωσή τους στις αρχές του συμφώνου της ΚΤΕ. Επίσης, προβλεπόταν ουδετερότητα σε περίπτωση απρόκλητης επίθεσης από τρίτη δύναμη και παροχή πολιτικής και διπλωματικής υποστήριξης όταν η ασφάλεια και τα συμφέροντα της μίας από τις δύο χώρες απειλούνταν. Η διάρκεια της συνθήκης ήταν 5ετής αλλά προβλεπόταν αυτόματη ανανέωση για μια ακομη πενταετία αν δεν καταγγελλόταν 6 μήνες πριν από την εκπνοή της. </a:t>
            </a:r>
          </a:p>
          <a:p>
            <a:pPr eaLnBrk="1" hangingPunct="1">
              <a:lnSpc>
                <a:spcPct val="90000"/>
              </a:lnSpc>
              <a:defRPr/>
            </a:pPr>
            <a:r>
              <a:rPr lang="el-GR" sz="1800"/>
              <a:t>Το Σύμφωνο έμελλε να αποδειχτεί καίρια σημασίας για τη διαμόρφωση της ελληνικής εξωτερικής πολιτικής. </a:t>
            </a:r>
          </a:p>
          <a:p>
            <a:pPr eaLnBrk="1" hangingPunct="1">
              <a:lnSpc>
                <a:spcPct val="90000"/>
              </a:lnSpc>
              <a:defRPr/>
            </a:pPr>
            <a:r>
              <a:rPr lang="el-GR" sz="1800"/>
              <a:t>Η προσήλωση του Βενιζέλου στις αρχές της ανοιχτής διπλωματίας φάνηκε όταν ο Μουσολίνι πρότεινε τη σύναψη διμερούς </a:t>
            </a:r>
            <a:r>
              <a:rPr lang="el-GR" sz="1800" b="1"/>
              <a:t>συμμαχίας</a:t>
            </a:r>
            <a:r>
              <a:rPr lang="el-GR" sz="1800"/>
              <a:t>. Ο Βενιζέλος απέκρουσε την προσφορά για να μην προσβάλει την αρχή της ίσης φιλίας με την Αγγλία και τη Γαλλία και για να μην έρθει σε διάσταση με τη Γιουγκοσλαβία. </a:t>
            </a:r>
            <a:endParaRPr lang="en-GB" sz="1800"/>
          </a:p>
        </p:txBody>
      </p:sp>
    </p:spTree>
  </p:cSld>
  <p:clrMapOvr>
    <a:masterClrMapping/>
  </p:clrMapOvr>
</p:sld>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51</TotalTime>
  <Words>5009</Words>
  <Application>Microsoft Office PowerPoint</Application>
  <PresentationFormat>Προβολή στην οθόνη (4:3)</PresentationFormat>
  <Paragraphs>153</Paragraphs>
  <Slides>33</Slides>
  <Notes>33</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33</vt:i4>
      </vt:variant>
    </vt:vector>
  </HeadingPairs>
  <TitlesOfParts>
    <vt:vector size="36" baseType="lpstr">
      <vt:lpstr>Arial</vt:lpstr>
      <vt:lpstr>Wingdings</vt:lpstr>
      <vt:lpstr>Ripple</vt:lpstr>
      <vt:lpstr>Η ΕΛΛΗΝΙΚΗ ΕΞΩΤΕΡΙΚΗ ΠΟΛΙΤΙΚΗ ΣΤΟ ΜΕΣΟΠΟΛΕΜΟ</vt:lpstr>
      <vt:lpstr>Οι διμερείς σχέσεις με τα κράτη της βαλκανικής</vt:lpstr>
      <vt:lpstr>Οι διμερείς σχέσεις με τα κράτη της βαλκανικής</vt:lpstr>
      <vt:lpstr>Οι διμερείς σχέσεις με τα κράτη της βαλκανικής</vt:lpstr>
      <vt:lpstr>Οι σχέσεις με τις Μεγάλες Δυνάμεις</vt:lpstr>
      <vt:lpstr>Οι σχέσεις με τις Μεγάλες Δυνάμεις</vt:lpstr>
      <vt:lpstr>Η αναθεώρηση της ελληνικής εξωτερικής πολιτικής: η εξωτερική πολιτική του Βενιζέλου</vt:lpstr>
      <vt:lpstr>Βασικές αρχές της πολιτικής Βενιζέλου</vt:lpstr>
      <vt:lpstr>Η ελληνοϊταλική συνθήκη φιλίας</vt:lpstr>
      <vt:lpstr>Οι σχέσεις με τις Μεγάλες Δυνάμεις</vt:lpstr>
      <vt:lpstr>Η ελληνική πολιτική στα Βαλκάνια</vt:lpstr>
      <vt:lpstr>Η ελληνοτουρκική συνεννόηση</vt:lpstr>
      <vt:lpstr>Η ελληνοτουρκική συνεννόηση</vt:lpstr>
      <vt:lpstr>Οι αλυτρωτικές διεκδικήσεις</vt:lpstr>
      <vt:lpstr>Οι αλυτρωτικές διεκδικήσεις</vt:lpstr>
      <vt:lpstr>Η Ελλάδα και η διεθνής κρίση, 1933-1939</vt:lpstr>
      <vt:lpstr>Το Βαλκανικό Σύμφωνο</vt:lpstr>
      <vt:lpstr>Το Βαλκανικό Σύμφωνο</vt:lpstr>
      <vt:lpstr>Η τετραμερής Βαλκανική Συνεννόηση</vt:lpstr>
      <vt:lpstr>Η τετραμερής Βαλκανική Συνεννόηση</vt:lpstr>
      <vt:lpstr>Η άμβλυνση της διαβαλκανικής αλληλεγγύης</vt:lpstr>
      <vt:lpstr>Η άμβλυνση της διαβαλκανικής αλληλεγγύης</vt:lpstr>
      <vt:lpstr>Τα όρια της ελληνοτουρκικής συνεργασίας</vt:lpstr>
      <vt:lpstr>Τα όρια της ελληνοτουρκικής συνεργασίας</vt:lpstr>
      <vt:lpstr>Η Ελλάδα και η διεθνής κρίση: η ένταξη στη βρετανική σφαίρα επιρροής</vt:lpstr>
      <vt:lpstr>Ο διπλωματικός προσανατολισμός της 4ης Αυγούστου</vt:lpstr>
      <vt:lpstr>Ο διπλωματικός προσανατολισμός της 4ης Αυγούστου</vt:lpstr>
      <vt:lpstr>Ο διπλωματικός προσανατολισμός της 4ης Αυγούστου</vt:lpstr>
      <vt:lpstr>Το ζήτημα των αγγλογαλλικών εγγυήσεων</vt:lpstr>
      <vt:lpstr>Το ζήτημα των αγγλογαλλικών εγγυήσεων</vt:lpstr>
      <vt:lpstr>Η διάρρηξη των ελληνοϊταλικών δεσμών</vt:lpstr>
      <vt:lpstr>Η διάρρηξη των ελληνοϊταλικών δεσμών</vt:lpstr>
      <vt:lpstr>Αποτίμηση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Ιστορία</dc:creator>
  <cp:lastModifiedBy>Ευάνθης</cp:lastModifiedBy>
  <cp:revision>32</cp:revision>
  <cp:lastPrinted>1601-01-01T00:00:00Z</cp:lastPrinted>
  <dcterms:created xsi:type="dcterms:W3CDTF">1601-01-01T00:00:00Z</dcterms:created>
  <dcterms:modified xsi:type="dcterms:W3CDTF">2021-04-03T04:24:41Z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