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5" r:id="rId2"/>
    <p:sldId id="306" r:id="rId3"/>
    <p:sldId id="268" r:id="rId4"/>
    <p:sldId id="269" r:id="rId5"/>
    <p:sldId id="307" r:id="rId6"/>
    <p:sldId id="308" r:id="rId7"/>
    <p:sldId id="309" r:id="rId8"/>
    <p:sldId id="256" r:id="rId9"/>
    <p:sldId id="266" r:id="rId10"/>
    <p:sldId id="267" r:id="rId11"/>
    <p:sldId id="31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629" y="-77"/>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F5EE131C-75D6-4D77-954C-FF2F30516C52}"/>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endParaRPr lang="en-US"/>
          </a:p>
        </p:txBody>
      </p:sp>
      <p:sp>
        <p:nvSpPr>
          <p:cNvPr id="3" name="Υπότιτλος 2">
            <a:extLst>
              <a:ext uri="{FF2B5EF4-FFF2-40B4-BE49-F238E27FC236}">
                <a16:creationId xmlns:a16="http://schemas.microsoft.com/office/drawing/2014/main" xmlns="" id="{7BC65A68-862F-45CB-A2FE-6AE6A12DD12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a:p>
        </p:txBody>
      </p:sp>
      <p:sp>
        <p:nvSpPr>
          <p:cNvPr id="4" name="Θέση ημερομηνίας 3">
            <a:extLst>
              <a:ext uri="{FF2B5EF4-FFF2-40B4-BE49-F238E27FC236}">
                <a16:creationId xmlns:a16="http://schemas.microsoft.com/office/drawing/2014/main" xmlns="" id="{03000F6B-6D51-4488-9EEA-2D6966958EF8}"/>
              </a:ext>
            </a:extLst>
          </p:cNvPr>
          <p:cNvSpPr>
            <a:spLocks noGrp="1"/>
          </p:cNvSpPr>
          <p:nvPr>
            <p:ph type="dt" sz="half" idx="10"/>
          </p:nvPr>
        </p:nvSpPr>
        <p:spPr/>
        <p:txBody>
          <a:bodyPr/>
          <a:lstStyle/>
          <a:p>
            <a:fld id="{54CBA8E0-BE8A-4AF6-99E7-E7DD39D4F671}" type="datetimeFigureOut">
              <a:rPr lang="en-US" smtClean="0"/>
              <a:pPr/>
              <a:t>5/26/2021</a:t>
            </a:fld>
            <a:endParaRPr lang="en-US"/>
          </a:p>
        </p:txBody>
      </p:sp>
      <p:sp>
        <p:nvSpPr>
          <p:cNvPr id="5" name="Θέση υποσέλιδου 4">
            <a:extLst>
              <a:ext uri="{FF2B5EF4-FFF2-40B4-BE49-F238E27FC236}">
                <a16:creationId xmlns:a16="http://schemas.microsoft.com/office/drawing/2014/main" xmlns="" id="{0F265018-4551-4F82-A981-2BD0704F2C25}"/>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xmlns="" id="{F79FC42D-1D90-4428-941E-3191933DAC3B}"/>
              </a:ext>
            </a:extLst>
          </p:cNvPr>
          <p:cNvSpPr>
            <a:spLocks noGrp="1"/>
          </p:cNvSpPr>
          <p:nvPr>
            <p:ph type="sldNum" sz="quarter" idx="12"/>
          </p:nvPr>
        </p:nvSpPr>
        <p:spPr/>
        <p:txBody>
          <a:bodyPr/>
          <a:lstStyle/>
          <a:p>
            <a:fld id="{0E6B7150-4649-46E2-8C85-9679BAA9C824}" type="slidenum">
              <a:rPr lang="en-US" smtClean="0"/>
              <a:pPr/>
              <a:t>‹#›</a:t>
            </a:fld>
            <a:endParaRPr lang="en-US"/>
          </a:p>
        </p:txBody>
      </p:sp>
    </p:spTree>
    <p:extLst>
      <p:ext uri="{BB962C8B-B14F-4D97-AF65-F5344CB8AC3E}">
        <p14:creationId xmlns:p14="http://schemas.microsoft.com/office/powerpoint/2010/main" xmlns="" val="3182720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055BE5BC-DB44-4A1C-B663-38C3733FDDD4}"/>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κατακόρυφου κειμένου 2">
            <a:extLst>
              <a:ext uri="{FF2B5EF4-FFF2-40B4-BE49-F238E27FC236}">
                <a16:creationId xmlns:a16="http://schemas.microsoft.com/office/drawing/2014/main" xmlns="" id="{FB0D7A5C-F20A-4DF9-9D7C-60C7504F0132}"/>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xmlns="" id="{A4A0D39C-CBE9-4E65-BD1E-AE92BA56790F}"/>
              </a:ext>
            </a:extLst>
          </p:cNvPr>
          <p:cNvSpPr>
            <a:spLocks noGrp="1"/>
          </p:cNvSpPr>
          <p:nvPr>
            <p:ph type="dt" sz="half" idx="10"/>
          </p:nvPr>
        </p:nvSpPr>
        <p:spPr/>
        <p:txBody>
          <a:bodyPr/>
          <a:lstStyle/>
          <a:p>
            <a:fld id="{54CBA8E0-BE8A-4AF6-99E7-E7DD39D4F671}" type="datetimeFigureOut">
              <a:rPr lang="en-US" smtClean="0"/>
              <a:pPr/>
              <a:t>5/26/2021</a:t>
            </a:fld>
            <a:endParaRPr lang="en-US"/>
          </a:p>
        </p:txBody>
      </p:sp>
      <p:sp>
        <p:nvSpPr>
          <p:cNvPr id="5" name="Θέση υποσέλιδου 4">
            <a:extLst>
              <a:ext uri="{FF2B5EF4-FFF2-40B4-BE49-F238E27FC236}">
                <a16:creationId xmlns:a16="http://schemas.microsoft.com/office/drawing/2014/main" xmlns="" id="{46F1A8B5-75D8-4DFE-B271-ABF717C2EF8C}"/>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xmlns="" id="{77C59967-CE49-47BC-9EA4-D2004CB057B1}"/>
              </a:ext>
            </a:extLst>
          </p:cNvPr>
          <p:cNvSpPr>
            <a:spLocks noGrp="1"/>
          </p:cNvSpPr>
          <p:nvPr>
            <p:ph type="sldNum" sz="quarter" idx="12"/>
          </p:nvPr>
        </p:nvSpPr>
        <p:spPr/>
        <p:txBody>
          <a:bodyPr/>
          <a:lstStyle/>
          <a:p>
            <a:fld id="{0E6B7150-4649-46E2-8C85-9679BAA9C824}" type="slidenum">
              <a:rPr lang="en-US" smtClean="0"/>
              <a:pPr/>
              <a:t>‹#›</a:t>
            </a:fld>
            <a:endParaRPr lang="en-US"/>
          </a:p>
        </p:txBody>
      </p:sp>
    </p:spTree>
    <p:extLst>
      <p:ext uri="{BB962C8B-B14F-4D97-AF65-F5344CB8AC3E}">
        <p14:creationId xmlns:p14="http://schemas.microsoft.com/office/powerpoint/2010/main" xmlns="" val="3337500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xmlns="" id="{6C7CCD0A-BE04-4FCA-A9B8-ED58ABEF7BAF}"/>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endParaRPr lang="en-US"/>
          </a:p>
        </p:txBody>
      </p:sp>
      <p:sp>
        <p:nvSpPr>
          <p:cNvPr id="3" name="Θέση κατακόρυφου κειμένου 2">
            <a:extLst>
              <a:ext uri="{FF2B5EF4-FFF2-40B4-BE49-F238E27FC236}">
                <a16:creationId xmlns:a16="http://schemas.microsoft.com/office/drawing/2014/main" xmlns="" id="{E6001FB4-E193-4B99-A56F-01CC54EB0ABD}"/>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xmlns="" id="{E95FBE16-2502-48CB-8225-E8DDBEDD8A90}"/>
              </a:ext>
            </a:extLst>
          </p:cNvPr>
          <p:cNvSpPr>
            <a:spLocks noGrp="1"/>
          </p:cNvSpPr>
          <p:nvPr>
            <p:ph type="dt" sz="half" idx="10"/>
          </p:nvPr>
        </p:nvSpPr>
        <p:spPr/>
        <p:txBody>
          <a:bodyPr/>
          <a:lstStyle/>
          <a:p>
            <a:fld id="{54CBA8E0-BE8A-4AF6-99E7-E7DD39D4F671}" type="datetimeFigureOut">
              <a:rPr lang="en-US" smtClean="0"/>
              <a:pPr/>
              <a:t>5/26/2021</a:t>
            </a:fld>
            <a:endParaRPr lang="en-US"/>
          </a:p>
        </p:txBody>
      </p:sp>
      <p:sp>
        <p:nvSpPr>
          <p:cNvPr id="5" name="Θέση υποσέλιδου 4">
            <a:extLst>
              <a:ext uri="{FF2B5EF4-FFF2-40B4-BE49-F238E27FC236}">
                <a16:creationId xmlns:a16="http://schemas.microsoft.com/office/drawing/2014/main" xmlns="" id="{5B850FF7-0347-4807-B535-1C0BE03A3FF7}"/>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xmlns="" id="{0139A580-2E53-4DB2-AC4C-8931DFBE8A99}"/>
              </a:ext>
            </a:extLst>
          </p:cNvPr>
          <p:cNvSpPr>
            <a:spLocks noGrp="1"/>
          </p:cNvSpPr>
          <p:nvPr>
            <p:ph type="sldNum" sz="quarter" idx="12"/>
          </p:nvPr>
        </p:nvSpPr>
        <p:spPr/>
        <p:txBody>
          <a:bodyPr/>
          <a:lstStyle/>
          <a:p>
            <a:fld id="{0E6B7150-4649-46E2-8C85-9679BAA9C824}" type="slidenum">
              <a:rPr lang="en-US" smtClean="0"/>
              <a:pPr/>
              <a:t>‹#›</a:t>
            </a:fld>
            <a:endParaRPr lang="en-US"/>
          </a:p>
        </p:txBody>
      </p:sp>
    </p:spTree>
    <p:extLst>
      <p:ext uri="{BB962C8B-B14F-4D97-AF65-F5344CB8AC3E}">
        <p14:creationId xmlns:p14="http://schemas.microsoft.com/office/powerpoint/2010/main" xmlns="" val="2990585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49DBAE3E-7F0F-4461-BD8E-9C0290C831EF}"/>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a16="http://schemas.microsoft.com/office/drawing/2014/main" xmlns="" id="{C2044628-E0E5-40CF-A3AF-658D69D825C0}"/>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xmlns="" id="{22A2E944-076B-47DC-A010-D2EEF9D473D4}"/>
              </a:ext>
            </a:extLst>
          </p:cNvPr>
          <p:cNvSpPr>
            <a:spLocks noGrp="1"/>
          </p:cNvSpPr>
          <p:nvPr>
            <p:ph type="dt" sz="half" idx="10"/>
          </p:nvPr>
        </p:nvSpPr>
        <p:spPr/>
        <p:txBody>
          <a:bodyPr/>
          <a:lstStyle/>
          <a:p>
            <a:fld id="{54CBA8E0-BE8A-4AF6-99E7-E7DD39D4F671}" type="datetimeFigureOut">
              <a:rPr lang="en-US" smtClean="0"/>
              <a:pPr/>
              <a:t>5/26/2021</a:t>
            </a:fld>
            <a:endParaRPr lang="en-US"/>
          </a:p>
        </p:txBody>
      </p:sp>
      <p:sp>
        <p:nvSpPr>
          <p:cNvPr id="5" name="Θέση υποσέλιδου 4">
            <a:extLst>
              <a:ext uri="{FF2B5EF4-FFF2-40B4-BE49-F238E27FC236}">
                <a16:creationId xmlns:a16="http://schemas.microsoft.com/office/drawing/2014/main" xmlns="" id="{CB442787-F9B8-4E0F-A8F5-49FA89CA4B64}"/>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xmlns="" id="{A22DAE53-B80B-44CA-8639-EB840262A940}"/>
              </a:ext>
            </a:extLst>
          </p:cNvPr>
          <p:cNvSpPr>
            <a:spLocks noGrp="1"/>
          </p:cNvSpPr>
          <p:nvPr>
            <p:ph type="sldNum" sz="quarter" idx="12"/>
          </p:nvPr>
        </p:nvSpPr>
        <p:spPr/>
        <p:txBody>
          <a:bodyPr/>
          <a:lstStyle/>
          <a:p>
            <a:fld id="{0E6B7150-4649-46E2-8C85-9679BAA9C824}" type="slidenum">
              <a:rPr lang="en-US" smtClean="0"/>
              <a:pPr/>
              <a:t>‹#›</a:t>
            </a:fld>
            <a:endParaRPr lang="en-US"/>
          </a:p>
        </p:txBody>
      </p:sp>
    </p:spTree>
    <p:extLst>
      <p:ext uri="{BB962C8B-B14F-4D97-AF65-F5344CB8AC3E}">
        <p14:creationId xmlns:p14="http://schemas.microsoft.com/office/powerpoint/2010/main" xmlns="" val="2917963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87536EC7-ED71-46DC-BFCB-CF3F678828CF}"/>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a16="http://schemas.microsoft.com/office/drawing/2014/main" xmlns="" id="{C1D8A1DB-FFFD-4CB3-8E38-E6472C136E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xmlns="" id="{C7B4C7D1-DEB8-4C65-AFB9-1C3CED9BC24C}"/>
              </a:ext>
            </a:extLst>
          </p:cNvPr>
          <p:cNvSpPr>
            <a:spLocks noGrp="1"/>
          </p:cNvSpPr>
          <p:nvPr>
            <p:ph type="dt" sz="half" idx="10"/>
          </p:nvPr>
        </p:nvSpPr>
        <p:spPr/>
        <p:txBody>
          <a:bodyPr/>
          <a:lstStyle/>
          <a:p>
            <a:fld id="{54CBA8E0-BE8A-4AF6-99E7-E7DD39D4F671}" type="datetimeFigureOut">
              <a:rPr lang="en-US" smtClean="0"/>
              <a:pPr/>
              <a:t>5/26/2021</a:t>
            </a:fld>
            <a:endParaRPr lang="en-US"/>
          </a:p>
        </p:txBody>
      </p:sp>
      <p:sp>
        <p:nvSpPr>
          <p:cNvPr id="5" name="Θέση υποσέλιδου 4">
            <a:extLst>
              <a:ext uri="{FF2B5EF4-FFF2-40B4-BE49-F238E27FC236}">
                <a16:creationId xmlns:a16="http://schemas.microsoft.com/office/drawing/2014/main" xmlns="" id="{020CA036-D47D-41E2-B249-41723B5036C8}"/>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xmlns="" id="{E862FDB4-79B1-4E60-A9E6-7E3C54B3811A}"/>
              </a:ext>
            </a:extLst>
          </p:cNvPr>
          <p:cNvSpPr>
            <a:spLocks noGrp="1"/>
          </p:cNvSpPr>
          <p:nvPr>
            <p:ph type="sldNum" sz="quarter" idx="12"/>
          </p:nvPr>
        </p:nvSpPr>
        <p:spPr/>
        <p:txBody>
          <a:bodyPr/>
          <a:lstStyle/>
          <a:p>
            <a:fld id="{0E6B7150-4649-46E2-8C85-9679BAA9C824}" type="slidenum">
              <a:rPr lang="en-US" smtClean="0"/>
              <a:pPr/>
              <a:t>‹#›</a:t>
            </a:fld>
            <a:endParaRPr lang="en-US"/>
          </a:p>
        </p:txBody>
      </p:sp>
    </p:spTree>
    <p:extLst>
      <p:ext uri="{BB962C8B-B14F-4D97-AF65-F5344CB8AC3E}">
        <p14:creationId xmlns:p14="http://schemas.microsoft.com/office/powerpoint/2010/main" xmlns="" val="3727521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FD37FD43-6951-485A-8D92-16118FECFCEB}"/>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a16="http://schemas.microsoft.com/office/drawing/2014/main" xmlns="" id="{58E81CCF-7B04-43A6-B2DD-F096D320B8F1}"/>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περιεχομένου 3">
            <a:extLst>
              <a:ext uri="{FF2B5EF4-FFF2-40B4-BE49-F238E27FC236}">
                <a16:creationId xmlns:a16="http://schemas.microsoft.com/office/drawing/2014/main" xmlns="" id="{818E224B-18CF-4A77-B0D3-07846DECCE96}"/>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5" name="Θέση ημερομηνίας 4">
            <a:extLst>
              <a:ext uri="{FF2B5EF4-FFF2-40B4-BE49-F238E27FC236}">
                <a16:creationId xmlns:a16="http://schemas.microsoft.com/office/drawing/2014/main" xmlns="" id="{84A0E943-FB55-4A1A-AA24-3D99F081AD29}"/>
              </a:ext>
            </a:extLst>
          </p:cNvPr>
          <p:cNvSpPr>
            <a:spLocks noGrp="1"/>
          </p:cNvSpPr>
          <p:nvPr>
            <p:ph type="dt" sz="half" idx="10"/>
          </p:nvPr>
        </p:nvSpPr>
        <p:spPr/>
        <p:txBody>
          <a:bodyPr/>
          <a:lstStyle/>
          <a:p>
            <a:fld id="{54CBA8E0-BE8A-4AF6-99E7-E7DD39D4F671}" type="datetimeFigureOut">
              <a:rPr lang="en-US" smtClean="0"/>
              <a:pPr/>
              <a:t>5/26/2021</a:t>
            </a:fld>
            <a:endParaRPr lang="en-US"/>
          </a:p>
        </p:txBody>
      </p:sp>
      <p:sp>
        <p:nvSpPr>
          <p:cNvPr id="6" name="Θέση υποσέλιδου 5">
            <a:extLst>
              <a:ext uri="{FF2B5EF4-FFF2-40B4-BE49-F238E27FC236}">
                <a16:creationId xmlns:a16="http://schemas.microsoft.com/office/drawing/2014/main" xmlns="" id="{2050599C-7BAB-4AD6-B288-E850151A6CD4}"/>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xmlns="" id="{7584965A-63F6-48B1-9907-0F4DC6DF7827}"/>
              </a:ext>
            </a:extLst>
          </p:cNvPr>
          <p:cNvSpPr>
            <a:spLocks noGrp="1"/>
          </p:cNvSpPr>
          <p:nvPr>
            <p:ph type="sldNum" sz="quarter" idx="12"/>
          </p:nvPr>
        </p:nvSpPr>
        <p:spPr/>
        <p:txBody>
          <a:bodyPr/>
          <a:lstStyle/>
          <a:p>
            <a:fld id="{0E6B7150-4649-46E2-8C85-9679BAA9C824}" type="slidenum">
              <a:rPr lang="en-US" smtClean="0"/>
              <a:pPr/>
              <a:t>‹#›</a:t>
            </a:fld>
            <a:endParaRPr lang="en-US"/>
          </a:p>
        </p:txBody>
      </p:sp>
    </p:spTree>
    <p:extLst>
      <p:ext uri="{BB962C8B-B14F-4D97-AF65-F5344CB8AC3E}">
        <p14:creationId xmlns:p14="http://schemas.microsoft.com/office/powerpoint/2010/main" xmlns="" val="2826087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4E3B8A66-65DA-4599-BE59-CB6056BF3CEB}"/>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a16="http://schemas.microsoft.com/office/drawing/2014/main" xmlns="" id="{2E78481D-9B24-4E54-97EA-D346435E1D0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xmlns="" id="{453FB02B-A6CC-4DC1-83B7-BC6712D99C0B}"/>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5" name="Θέση κειμένου 4">
            <a:extLst>
              <a:ext uri="{FF2B5EF4-FFF2-40B4-BE49-F238E27FC236}">
                <a16:creationId xmlns:a16="http://schemas.microsoft.com/office/drawing/2014/main" xmlns="" id="{6F056497-5582-4484-8B81-DCCB15807B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xmlns="" id="{631501D5-06B5-4562-8DDF-00CA314654B9}"/>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7" name="Θέση ημερομηνίας 6">
            <a:extLst>
              <a:ext uri="{FF2B5EF4-FFF2-40B4-BE49-F238E27FC236}">
                <a16:creationId xmlns:a16="http://schemas.microsoft.com/office/drawing/2014/main" xmlns="" id="{082503E9-0934-432B-B06B-5AF41D342FF4}"/>
              </a:ext>
            </a:extLst>
          </p:cNvPr>
          <p:cNvSpPr>
            <a:spLocks noGrp="1"/>
          </p:cNvSpPr>
          <p:nvPr>
            <p:ph type="dt" sz="half" idx="10"/>
          </p:nvPr>
        </p:nvSpPr>
        <p:spPr/>
        <p:txBody>
          <a:bodyPr/>
          <a:lstStyle/>
          <a:p>
            <a:fld id="{54CBA8E0-BE8A-4AF6-99E7-E7DD39D4F671}" type="datetimeFigureOut">
              <a:rPr lang="en-US" smtClean="0"/>
              <a:pPr/>
              <a:t>5/26/2021</a:t>
            </a:fld>
            <a:endParaRPr lang="en-US"/>
          </a:p>
        </p:txBody>
      </p:sp>
      <p:sp>
        <p:nvSpPr>
          <p:cNvPr id="8" name="Θέση υποσέλιδου 7">
            <a:extLst>
              <a:ext uri="{FF2B5EF4-FFF2-40B4-BE49-F238E27FC236}">
                <a16:creationId xmlns:a16="http://schemas.microsoft.com/office/drawing/2014/main" xmlns="" id="{4DF429C2-41E1-4C06-8F3D-A519F7244D7E}"/>
              </a:ext>
            </a:extLst>
          </p:cNvPr>
          <p:cNvSpPr>
            <a:spLocks noGrp="1"/>
          </p:cNvSpPr>
          <p:nvPr>
            <p:ph type="ftr" sz="quarter" idx="11"/>
          </p:nvPr>
        </p:nvSpPr>
        <p:spPr/>
        <p:txBody>
          <a:bodyPr/>
          <a:lstStyle/>
          <a:p>
            <a:endParaRPr lang="en-US"/>
          </a:p>
        </p:txBody>
      </p:sp>
      <p:sp>
        <p:nvSpPr>
          <p:cNvPr id="9" name="Θέση αριθμού διαφάνειας 8">
            <a:extLst>
              <a:ext uri="{FF2B5EF4-FFF2-40B4-BE49-F238E27FC236}">
                <a16:creationId xmlns:a16="http://schemas.microsoft.com/office/drawing/2014/main" xmlns="" id="{84A9A4E8-5C57-479C-8B9B-3CD033C72650}"/>
              </a:ext>
            </a:extLst>
          </p:cNvPr>
          <p:cNvSpPr>
            <a:spLocks noGrp="1"/>
          </p:cNvSpPr>
          <p:nvPr>
            <p:ph type="sldNum" sz="quarter" idx="12"/>
          </p:nvPr>
        </p:nvSpPr>
        <p:spPr/>
        <p:txBody>
          <a:bodyPr/>
          <a:lstStyle/>
          <a:p>
            <a:fld id="{0E6B7150-4649-46E2-8C85-9679BAA9C824}" type="slidenum">
              <a:rPr lang="en-US" smtClean="0"/>
              <a:pPr/>
              <a:t>‹#›</a:t>
            </a:fld>
            <a:endParaRPr lang="en-US"/>
          </a:p>
        </p:txBody>
      </p:sp>
    </p:spTree>
    <p:extLst>
      <p:ext uri="{BB962C8B-B14F-4D97-AF65-F5344CB8AC3E}">
        <p14:creationId xmlns:p14="http://schemas.microsoft.com/office/powerpoint/2010/main" xmlns="" val="2649660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EA65B864-C1B4-4779-B788-E2636F236083}"/>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ημερομηνίας 2">
            <a:extLst>
              <a:ext uri="{FF2B5EF4-FFF2-40B4-BE49-F238E27FC236}">
                <a16:creationId xmlns:a16="http://schemas.microsoft.com/office/drawing/2014/main" xmlns="" id="{0F849AB4-0E99-47BB-A25B-9D9B907B8F2C}"/>
              </a:ext>
            </a:extLst>
          </p:cNvPr>
          <p:cNvSpPr>
            <a:spLocks noGrp="1"/>
          </p:cNvSpPr>
          <p:nvPr>
            <p:ph type="dt" sz="half" idx="10"/>
          </p:nvPr>
        </p:nvSpPr>
        <p:spPr/>
        <p:txBody>
          <a:bodyPr/>
          <a:lstStyle/>
          <a:p>
            <a:fld id="{54CBA8E0-BE8A-4AF6-99E7-E7DD39D4F671}" type="datetimeFigureOut">
              <a:rPr lang="en-US" smtClean="0"/>
              <a:pPr/>
              <a:t>5/26/2021</a:t>
            </a:fld>
            <a:endParaRPr lang="en-US"/>
          </a:p>
        </p:txBody>
      </p:sp>
      <p:sp>
        <p:nvSpPr>
          <p:cNvPr id="4" name="Θέση υποσέλιδου 3">
            <a:extLst>
              <a:ext uri="{FF2B5EF4-FFF2-40B4-BE49-F238E27FC236}">
                <a16:creationId xmlns:a16="http://schemas.microsoft.com/office/drawing/2014/main" xmlns="" id="{6B136656-B329-400B-A2D4-49C918516630}"/>
              </a:ext>
            </a:extLst>
          </p:cNvPr>
          <p:cNvSpPr>
            <a:spLocks noGrp="1"/>
          </p:cNvSpPr>
          <p:nvPr>
            <p:ph type="ftr" sz="quarter" idx="11"/>
          </p:nvPr>
        </p:nvSpPr>
        <p:spPr/>
        <p:txBody>
          <a:bodyPr/>
          <a:lstStyle/>
          <a:p>
            <a:endParaRPr lang="en-US"/>
          </a:p>
        </p:txBody>
      </p:sp>
      <p:sp>
        <p:nvSpPr>
          <p:cNvPr id="5" name="Θέση αριθμού διαφάνειας 4">
            <a:extLst>
              <a:ext uri="{FF2B5EF4-FFF2-40B4-BE49-F238E27FC236}">
                <a16:creationId xmlns:a16="http://schemas.microsoft.com/office/drawing/2014/main" xmlns="" id="{04C14472-5DA4-43B1-A819-23457CCAFA2D}"/>
              </a:ext>
            </a:extLst>
          </p:cNvPr>
          <p:cNvSpPr>
            <a:spLocks noGrp="1"/>
          </p:cNvSpPr>
          <p:nvPr>
            <p:ph type="sldNum" sz="quarter" idx="12"/>
          </p:nvPr>
        </p:nvSpPr>
        <p:spPr/>
        <p:txBody>
          <a:bodyPr/>
          <a:lstStyle/>
          <a:p>
            <a:fld id="{0E6B7150-4649-46E2-8C85-9679BAA9C824}" type="slidenum">
              <a:rPr lang="en-US" smtClean="0"/>
              <a:pPr/>
              <a:t>‹#›</a:t>
            </a:fld>
            <a:endParaRPr lang="en-US"/>
          </a:p>
        </p:txBody>
      </p:sp>
    </p:spTree>
    <p:extLst>
      <p:ext uri="{BB962C8B-B14F-4D97-AF65-F5344CB8AC3E}">
        <p14:creationId xmlns:p14="http://schemas.microsoft.com/office/powerpoint/2010/main" xmlns="" val="3965936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xmlns="" id="{DA1CB91A-276B-4B2D-9FD2-2BAFF6B17273}"/>
              </a:ext>
            </a:extLst>
          </p:cNvPr>
          <p:cNvSpPr>
            <a:spLocks noGrp="1"/>
          </p:cNvSpPr>
          <p:nvPr>
            <p:ph type="dt" sz="half" idx="10"/>
          </p:nvPr>
        </p:nvSpPr>
        <p:spPr/>
        <p:txBody>
          <a:bodyPr/>
          <a:lstStyle/>
          <a:p>
            <a:fld id="{54CBA8E0-BE8A-4AF6-99E7-E7DD39D4F671}" type="datetimeFigureOut">
              <a:rPr lang="en-US" smtClean="0"/>
              <a:pPr/>
              <a:t>5/26/2021</a:t>
            </a:fld>
            <a:endParaRPr lang="en-US"/>
          </a:p>
        </p:txBody>
      </p:sp>
      <p:sp>
        <p:nvSpPr>
          <p:cNvPr id="3" name="Θέση υποσέλιδου 2">
            <a:extLst>
              <a:ext uri="{FF2B5EF4-FFF2-40B4-BE49-F238E27FC236}">
                <a16:creationId xmlns:a16="http://schemas.microsoft.com/office/drawing/2014/main" xmlns="" id="{CDFC235E-89B4-49CF-8993-C2B79B342402}"/>
              </a:ext>
            </a:extLst>
          </p:cNvPr>
          <p:cNvSpPr>
            <a:spLocks noGrp="1"/>
          </p:cNvSpPr>
          <p:nvPr>
            <p:ph type="ftr" sz="quarter" idx="11"/>
          </p:nvPr>
        </p:nvSpPr>
        <p:spPr/>
        <p:txBody>
          <a:bodyPr/>
          <a:lstStyle/>
          <a:p>
            <a:endParaRPr lang="en-US"/>
          </a:p>
        </p:txBody>
      </p:sp>
      <p:sp>
        <p:nvSpPr>
          <p:cNvPr id="4" name="Θέση αριθμού διαφάνειας 3">
            <a:extLst>
              <a:ext uri="{FF2B5EF4-FFF2-40B4-BE49-F238E27FC236}">
                <a16:creationId xmlns:a16="http://schemas.microsoft.com/office/drawing/2014/main" xmlns="" id="{59152FD1-1B4E-438F-89F7-E0036DFF7588}"/>
              </a:ext>
            </a:extLst>
          </p:cNvPr>
          <p:cNvSpPr>
            <a:spLocks noGrp="1"/>
          </p:cNvSpPr>
          <p:nvPr>
            <p:ph type="sldNum" sz="quarter" idx="12"/>
          </p:nvPr>
        </p:nvSpPr>
        <p:spPr/>
        <p:txBody>
          <a:bodyPr/>
          <a:lstStyle/>
          <a:p>
            <a:fld id="{0E6B7150-4649-46E2-8C85-9679BAA9C824}" type="slidenum">
              <a:rPr lang="en-US" smtClean="0"/>
              <a:pPr/>
              <a:t>‹#›</a:t>
            </a:fld>
            <a:endParaRPr lang="en-US"/>
          </a:p>
        </p:txBody>
      </p:sp>
    </p:spTree>
    <p:extLst>
      <p:ext uri="{BB962C8B-B14F-4D97-AF65-F5344CB8AC3E}">
        <p14:creationId xmlns:p14="http://schemas.microsoft.com/office/powerpoint/2010/main" xmlns="" val="2917522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985D222F-70DB-4AA3-9641-69A7B36071FE}"/>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a16="http://schemas.microsoft.com/office/drawing/2014/main" xmlns="" id="{AF739EF9-5ACD-41CC-8C5F-BDAFBA5ADE9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κειμένου 3">
            <a:extLst>
              <a:ext uri="{FF2B5EF4-FFF2-40B4-BE49-F238E27FC236}">
                <a16:creationId xmlns:a16="http://schemas.microsoft.com/office/drawing/2014/main" xmlns="" id="{FE297838-EB45-4AA5-978A-105848DCC2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xmlns="" id="{7B5301CC-7A09-45AF-9C1C-22697E4D7535}"/>
              </a:ext>
            </a:extLst>
          </p:cNvPr>
          <p:cNvSpPr>
            <a:spLocks noGrp="1"/>
          </p:cNvSpPr>
          <p:nvPr>
            <p:ph type="dt" sz="half" idx="10"/>
          </p:nvPr>
        </p:nvSpPr>
        <p:spPr/>
        <p:txBody>
          <a:bodyPr/>
          <a:lstStyle/>
          <a:p>
            <a:fld id="{54CBA8E0-BE8A-4AF6-99E7-E7DD39D4F671}" type="datetimeFigureOut">
              <a:rPr lang="en-US" smtClean="0"/>
              <a:pPr/>
              <a:t>5/26/2021</a:t>
            </a:fld>
            <a:endParaRPr lang="en-US"/>
          </a:p>
        </p:txBody>
      </p:sp>
      <p:sp>
        <p:nvSpPr>
          <p:cNvPr id="6" name="Θέση υποσέλιδου 5">
            <a:extLst>
              <a:ext uri="{FF2B5EF4-FFF2-40B4-BE49-F238E27FC236}">
                <a16:creationId xmlns:a16="http://schemas.microsoft.com/office/drawing/2014/main" xmlns="" id="{AD466C49-7787-4F10-A833-19CD84E721B7}"/>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xmlns="" id="{812371E2-2985-4116-BC6B-CBE1CD4011AD}"/>
              </a:ext>
            </a:extLst>
          </p:cNvPr>
          <p:cNvSpPr>
            <a:spLocks noGrp="1"/>
          </p:cNvSpPr>
          <p:nvPr>
            <p:ph type="sldNum" sz="quarter" idx="12"/>
          </p:nvPr>
        </p:nvSpPr>
        <p:spPr/>
        <p:txBody>
          <a:bodyPr/>
          <a:lstStyle/>
          <a:p>
            <a:fld id="{0E6B7150-4649-46E2-8C85-9679BAA9C824}" type="slidenum">
              <a:rPr lang="en-US" smtClean="0"/>
              <a:pPr/>
              <a:t>‹#›</a:t>
            </a:fld>
            <a:endParaRPr lang="en-US"/>
          </a:p>
        </p:txBody>
      </p:sp>
    </p:spTree>
    <p:extLst>
      <p:ext uri="{BB962C8B-B14F-4D97-AF65-F5344CB8AC3E}">
        <p14:creationId xmlns:p14="http://schemas.microsoft.com/office/powerpoint/2010/main" xmlns="" val="2888906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46F2DA59-280D-49DF-B3B6-E309B3D07F93}"/>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a:p>
        </p:txBody>
      </p:sp>
      <p:sp>
        <p:nvSpPr>
          <p:cNvPr id="3" name="Θέση εικόνας 2">
            <a:extLst>
              <a:ext uri="{FF2B5EF4-FFF2-40B4-BE49-F238E27FC236}">
                <a16:creationId xmlns:a16="http://schemas.microsoft.com/office/drawing/2014/main" xmlns="" id="{901431F2-34FB-46C0-8763-18EA3C20D54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Θέση κειμένου 3">
            <a:extLst>
              <a:ext uri="{FF2B5EF4-FFF2-40B4-BE49-F238E27FC236}">
                <a16:creationId xmlns:a16="http://schemas.microsoft.com/office/drawing/2014/main" xmlns="" id="{AA66EAF9-3045-4E78-BB62-59DC109BF7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xmlns="" id="{4FE3133A-ECF8-47F8-B505-3FE417423BCA}"/>
              </a:ext>
            </a:extLst>
          </p:cNvPr>
          <p:cNvSpPr>
            <a:spLocks noGrp="1"/>
          </p:cNvSpPr>
          <p:nvPr>
            <p:ph type="dt" sz="half" idx="10"/>
          </p:nvPr>
        </p:nvSpPr>
        <p:spPr/>
        <p:txBody>
          <a:bodyPr/>
          <a:lstStyle/>
          <a:p>
            <a:fld id="{54CBA8E0-BE8A-4AF6-99E7-E7DD39D4F671}" type="datetimeFigureOut">
              <a:rPr lang="en-US" smtClean="0"/>
              <a:pPr/>
              <a:t>5/26/2021</a:t>
            </a:fld>
            <a:endParaRPr lang="en-US"/>
          </a:p>
        </p:txBody>
      </p:sp>
      <p:sp>
        <p:nvSpPr>
          <p:cNvPr id="6" name="Θέση υποσέλιδου 5">
            <a:extLst>
              <a:ext uri="{FF2B5EF4-FFF2-40B4-BE49-F238E27FC236}">
                <a16:creationId xmlns:a16="http://schemas.microsoft.com/office/drawing/2014/main" xmlns="" id="{B10D3590-8B4A-4F32-A63E-F31A9C2A76E0}"/>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xmlns="" id="{7674C7F5-0442-4927-A7B7-78C2848EC800}"/>
              </a:ext>
            </a:extLst>
          </p:cNvPr>
          <p:cNvSpPr>
            <a:spLocks noGrp="1"/>
          </p:cNvSpPr>
          <p:nvPr>
            <p:ph type="sldNum" sz="quarter" idx="12"/>
          </p:nvPr>
        </p:nvSpPr>
        <p:spPr/>
        <p:txBody>
          <a:bodyPr/>
          <a:lstStyle/>
          <a:p>
            <a:fld id="{0E6B7150-4649-46E2-8C85-9679BAA9C824}" type="slidenum">
              <a:rPr lang="en-US" smtClean="0"/>
              <a:pPr/>
              <a:t>‹#›</a:t>
            </a:fld>
            <a:endParaRPr lang="en-US"/>
          </a:p>
        </p:txBody>
      </p:sp>
    </p:spTree>
    <p:extLst>
      <p:ext uri="{BB962C8B-B14F-4D97-AF65-F5344CB8AC3E}">
        <p14:creationId xmlns:p14="http://schemas.microsoft.com/office/powerpoint/2010/main" xmlns="" val="3533497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xmlns="" id="{E8F0BC15-7332-4479-9575-F062EF29EC9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a16="http://schemas.microsoft.com/office/drawing/2014/main" xmlns="" id="{D52B962F-AAAD-4728-9E09-506162773E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xmlns="" id="{C58A612F-2F23-42FF-AECA-AB9B84C415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CBA8E0-BE8A-4AF6-99E7-E7DD39D4F671}" type="datetimeFigureOut">
              <a:rPr lang="en-US" smtClean="0"/>
              <a:pPr/>
              <a:t>5/26/2021</a:t>
            </a:fld>
            <a:endParaRPr lang="en-US"/>
          </a:p>
        </p:txBody>
      </p:sp>
      <p:sp>
        <p:nvSpPr>
          <p:cNvPr id="5" name="Θέση υποσέλιδου 4">
            <a:extLst>
              <a:ext uri="{FF2B5EF4-FFF2-40B4-BE49-F238E27FC236}">
                <a16:creationId xmlns:a16="http://schemas.microsoft.com/office/drawing/2014/main" xmlns="" id="{BDBA39A5-C542-42D3-A7E9-FEA29DCFD63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Θέση αριθμού διαφάνειας 5">
            <a:extLst>
              <a:ext uri="{FF2B5EF4-FFF2-40B4-BE49-F238E27FC236}">
                <a16:creationId xmlns:a16="http://schemas.microsoft.com/office/drawing/2014/main" xmlns="" id="{5E6DB91F-269D-48AA-990D-41A1BFA861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6B7150-4649-46E2-8C85-9679BAA9C824}" type="slidenum">
              <a:rPr lang="en-US" smtClean="0"/>
              <a:pPr/>
              <a:t>‹#›</a:t>
            </a:fld>
            <a:endParaRPr lang="en-US"/>
          </a:p>
        </p:txBody>
      </p:sp>
    </p:spTree>
    <p:extLst>
      <p:ext uri="{BB962C8B-B14F-4D97-AF65-F5344CB8AC3E}">
        <p14:creationId xmlns:p14="http://schemas.microsoft.com/office/powerpoint/2010/main" xmlns="" val="3421336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ctrTitle"/>
          </p:nvPr>
        </p:nvSpPr>
        <p:spPr/>
        <p:txBody>
          <a:bodyPr/>
          <a:lstStyle/>
          <a:p>
            <a:r>
              <a:rPr lang="el-GR" dirty="0"/>
              <a:t>Η ΕΛΛΗΝΙΚΗ ΕΞΩΤΕΡΙΚΗ ΠΟΛΙΤΙΚΗ, 1981-1989</a:t>
            </a:r>
          </a:p>
        </p:txBody>
      </p:sp>
      <p:sp>
        <p:nvSpPr>
          <p:cNvPr id="5" name="4 - Υπότιτλος"/>
          <p:cNvSpPr>
            <a:spLocks noGrp="1"/>
          </p:cNvSpPr>
          <p:nvPr>
            <p:ph type="subTitle" idx="1"/>
          </p:nvPr>
        </p:nvSpPr>
        <p:spPr/>
        <p:txBody>
          <a:bodyPr/>
          <a:lstStyle/>
          <a:p>
            <a:endParaRPr lang="el-G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p:cNvSpPr>
          <p:nvPr>
            <p:ph type="title" idx="4294967295"/>
          </p:nvPr>
        </p:nvSpPr>
        <p:spPr>
          <a:xfrm>
            <a:off x="1992313" y="260350"/>
            <a:ext cx="8229600" cy="1143000"/>
          </a:xfrm>
        </p:spPr>
        <p:txBody>
          <a:bodyPr/>
          <a:lstStyle/>
          <a:p>
            <a:pPr eaLnBrk="1" hangingPunct="1"/>
            <a:r>
              <a:rPr lang="el-GR" sz="3200">
                <a:solidFill>
                  <a:srgbClr val="C00000"/>
                </a:solidFill>
                <a:latin typeface="Arial" charset="0"/>
                <a:cs typeface="Arial" charset="0"/>
              </a:rPr>
              <a:t>Ο Ανδρέας Παπανδρέου και η αραβοϊσραηλινή διένεξη</a:t>
            </a:r>
            <a:endParaRPr lang="en-US" sz="3200">
              <a:solidFill>
                <a:srgbClr val="C00000"/>
              </a:solidFill>
              <a:latin typeface="Arial" charset="0"/>
              <a:cs typeface="Arial" charset="0"/>
            </a:endParaRPr>
          </a:p>
        </p:txBody>
      </p:sp>
      <p:sp>
        <p:nvSpPr>
          <p:cNvPr id="15362" name="Rectangle 3"/>
          <p:cNvSpPr>
            <a:spLocks noGrp="1"/>
          </p:cNvSpPr>
          <p:nvPr>
            <p:ph type="body" idx="4294967295"/>
          </p:nvPr>
        </p:nvSpPr>
        <p:spPr>
          <a:xfrm>
            <a:off x="1981200" y="1700214"/>
            <a:ext cx="8229600" cy="4537075"/>
          </a:xfrm>
        </p:spPr>
        <p:txBody>
          <a:bodyPr>
            <a:normAutofit fontScale="92500" lnSpcReduction="10000"/>
          </a:bodyPr>
          <a:lstStyle/>
          <a:p>
            <a:pPr algn="just">
              <a:lnSpc>
                <a:spcPct val="90000"/>
              </a:lnSpc>
            </a:pPr>
            <a:r>
              <a:rPr lang="el-GR" sz="1800">
                <a:latin typeface="Arial" charset="0"/>
              </a:rPr>
              <a:t>Το γραφείο της ΟΑΠ στην Αθήνα αναβαθμίστηκε, απολαμβάνοντας πλέον το ίδιο ειδικό καθεστώς με αυτό του Ισραήλ </a:t>
            </a:r>
            <a:r>
              <a:rPr lang="el-GR" sz="1800">
                <a:latin typeface="Arial" charset="0"/>
                <a:cs typeface="Arial" charset="0"/>
              </a:rPr>
              <a:t>→</a:t>
            </a:r>
            <a:r>
              <a:rPr lang="el-GR" sz="1800">
                <a:latin typeface="Arial" charset="0"/>
              </a:rPr>
              <a:t> Διπλωματική Αντιπροσωπεία</a:t>
            </a:r>
          </a:p>
          <a:p>
            <a:pPr algn="just">
              <a:lnSpc>
                <a:spcPct val="90000"/>
              </a:lnSpc>
            </a:pPr>
            <a:endParaRPr lang="el-GR" sz="1800">
              <a:latin typeface="Arial" charset="0"/>
            </a:endParaRPr>
          </a:p>
          <a:p>
            <a:pPr algn="just">
              <a:lnSpc>
                <a:spcPct val="90000"/>
              </a:lnSpc>
            </a:pPr>
            <a:r>
              <a:rPr lang="el-GR" sz="1800">
                <a:latin typeface="Arial" charset="0"/>
              </a:rPr>
              <a:t>Το ΠΑΣΟΚ έλαβε πρωτοβουλίες για την επίλυση της αραβοϊσραηλινής διένεξης.</a:t>
            </a:r>
          </a:p>
          <a:p>
            <a:pPr algn="just">
              <a:lnSpc>
                <a:spcPct val="90000"/>
              </a:lnSpc>
            </a:pPr>
            <a:endParaRPr lang="el-GR" sz="1800">
              <a:latin typeface="Arial" charset="0"/>
            </a:endParaRPr>
          </a:p>
          <a:p>
            <a:pPr algn="just">
              <a:lnSpc>
                <a:spcPct val="90000"/>
              </a:lnSpc>
            </a:pPr>
            <a:r>
              <a:rPr lang="el-GR" sz="1800">
                <a:latin typeface="Arial" charset="0"/>
              </a:rPr>
              <a:t>Το 1982, η Ελλάδα πρωτοστάτησε στην απόφαση του Συμβουλίου των Υπουργών Εξωτερικών της ΕΟΚ που καταδίκαζε την εισβολή του Ισραήλ στον Λίβανο «ως ωμή παραβίαση του διεθνούς δικαίου και των στοιχειωδών ανθρωπιστικών αρχών».</a:t>
            </a:r>
          </a:p>
          <a:p>
            <a:pPr algn="just">
              <a:lnSpc>
                <a:spcPct val="90000"/>
              </a:lnSpc>
            </a:pPr>
            <a:endParaRPr lang="el-GR" sz="1800">
              <a:latin typeface="Arial" charset="0"/>
            </a:endParaRPr>
          </a:p>
          <a:p>
            <a:pPr algn="just">
              <a:lnSpc>
                <a:spcPct val="90000"/>
              </a:lnSpc>
            </a:pPr>
            <a:r>
              <a:rPr lang="el-GR" sz="1800">
                <a:latin typeface="Arial" charset="0"/>
              </a:rPr>
              <a:t>Η ελληνική κυβέρνηση εξέφρασε την αντίθεσή της στη συμφωνία του Καμπ Ντέιβιντ, προκαλώντας με αυτόν τον τρόπο τη δυσαρέσκεια της Αιγύπτου.</a:t>
            </a:r>
          </a:p>
          <a:p>
            <a:pPr algn="just">
              <a:lnSpc>
                <a:spcPct val="90000"/>
              </a:lnSpc>
            </a:pPr>
            <a:endParaRPr lang="el-GR" sz="1800">
              <a:latin typeface="Arial" charset="0"/>
            </a:endParaRPr>
          </a:p>
          <a:p>
            <a:pPr algn="just">
              <a:lnSpc>
                <a:spcPct val="90000"/>
              </a:lnSpc>
            </a:pPr>
            <a:r>
              <a:rPr lang="el-GR" sz="1800">
                <a:latin typeface="Arial" charset="0"/>
              </a:rPr>
              <a:t>Η Αθήνα αρνήθηκε να καταδικάσει την ανάμιξη της Συρίας και της Λιβύης στις τρομοκρατικές επιθέσεις.</a:t>
            </a:r>
            <a:endParaRPr lang="en-US" sz="1800">
              <a:latin typeface="Arial"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p:cNvSpPr>
          <p:nvPr>
            <p:ph type="title" idx="4294967295"/>
          </p:nvPr>
        </p:nvSpPr>
        <p:spPr>
          <a:xfrm>
            <a:off x="1992313" y="260350"/>
            <a:ext cx="8229600" cy="1143000"/>
          </a:xfrm>
        </p:spPr>
        <p:txBody>
          <a:bodyPr/>
          <a:lstStyle/>
          <a:p>
            <a:pPr eaLnBrk="1" hangingPunct="1"/>
            <a:r>
              <a:rPr lang="el-GR" sz="3200">
                <a:solidFill>
                  <a:srgbClr val="C00000"/>
                </a:solidFill>
                <a:latin typeface="Arial" charset="0"/>
                <a:cs typeface="Arial" charset="0"/>
              </a:rPr>
              <a:t>Η μεταστροφή της εξωτερικής πολιτικής</a:t>
            </a:r>
            <a:br>
              <a:rPr lang="el-GR" sz="3200">
                <a:solidFill>
                  <a:srgbClr val="C00000"/>
                </a:solidFill>
                <a:latin typeface="Arial" charset="0"/>
                <a:cs typeface="Arial" charset="0"/>
              </a:rPr>
            </a:br>
            <a:r>
              <a:rPr lang="el-GR" sz="3200">
                <a:solidFill>
                  <a:srgbClr val="C00000"/>
                </a:solidFill>
                <a:latin typeface="Arial" charset="0"/>
                <a:cs typeface="Arial" charset="0"/>
              </a:rPr>
              <a:t>(1985-1989)</a:t>
            </a:r>
            <a:endParaRPr lang="en-US" sz="3200">
              <a:solidFill>
                <a:srgbClr val="C00000"/>
              </a:solidFill>
              <a:latin typeface="Arial" charset="0"/>
              <a:cs typeface="Arial" charset="0"/>
            </a:endParaRPr>
          </a:p>
        </p:txBody>
      </p:sp>
      <p:sp>
        <p:nvSpPr>
          <p:cNvPr id="16386" name="Rectangle 3"/>
          <p:cNvSpPr>
            <a:spLocks noGrp="1"/>
          </p:cNvSpPr>
          <p:nvPr>
            <p:ph type="body" idx="4294967295"/>
          </p:nvPr>
        </p:nvSpPr>
        <p:spPr>
          <a:xfrm>
            <a:off x="1981200" y="1700214"/>
            <a:ext cx="8229600" cy="4537075"/>
          </a:xfrm>
        </p:spPr>
        <p:txBody>
          <a:bodyPr/>
          <a:lstStyle/>
          <a:p>
            <a:pPr algn="just"/>
            <a:r>
              <a:rPr lang="el-GR" sz="1800">
                <a:latin typeface="Arial" charset="0"/>
              </a:rPr>
              <a:t>Από το 1985 έως το 1987 πραγματοποιούνται υψηλόβαθμες ανταλλαγές επισκέψεων Ελλάδας-Ισραήλ, όπως του υπουργού Εξωτερικών Κάρολου Παπούλια και του προέδρου της Ελληνικής Βουλής Ιωάννη Αλευρά.</a:t>
            </a:r>
          </a:p>
          <a:p>
            <a:pPr algn="just"/>
            <a:r>
              <a:rPr lang="el-GR" sz="1800">
                <a:latin typeface="Arial" charset="0"/>
              </a:rPr>
              <a:t>Τον Φεβρουάριο του 1987, ο Παπούλιας δήλωσε ότι η Ελλάδα επιθυμούσε να αναγνωρίσει </a:t>
            </a:r>
            <a:r>
              <a:rPr lang="en-US" sz="1800">
                <a:latin typeface="Arial" charset="0"/>
              </a:rPr>
              <a:t>de jure </a:t>
            </a:r>
            <a:r>
              <a:rPr lang="el-GR" sz="1800">
                <a:latin typeface="Arial" charset="0"/>
              </a:rPr>
              <a:t>το Ισραήλ πριν από την ελληνική προεδρία του 1988. Ωστόσο, τα ελληνικά σχέδια άλλαξαν λόγω της έναρξης της ιντιφάντα.</a:t>
            </a:r>
          </a:p>
          <a:p>
            <a:pPr algn="just"/>
            <a:r>
              <a:rPr lang="el-GR" sz="1800">
                <a:latin typeface="Arial" charset="0"/>
              </a:rPr>
              <a:t>Η μεταστροφή αυτή αποτελεί τμήμα της γενικότερης επανεξέτασης της εξωτερικής πολιτικής του ΠΑΣΟΚ προς μια πιο μετριοπαθή και λιγότερα ακραία γραμμή. Στο πλαίσιο αυτό, ο Παπανδρέου εκφράζει δημοσίως τη δυσαρέσκειά του προς την ΟΑΠ για τη συνεχιζόμενη τρομοκρατική δράση σε ελληνικό έδαφος, επιτρέπει τη χρήση της Σούδας για επεμβάσεις των ΗΠΑ κατά της Λιβύης και αποδέχεται της κυρώσεις της ΕΟΚ στη Λιβύη.</a:t>
            </a:r>
          </a:p>
          <a:p>
            <a:pPr algn="just"/>
            <a:r>
              <a:rPr lang="el-GR" sz="1800">
                <a:latin typeface="Arial" charset="0"/>
              </a:rPr>
              <a:t>Την ίδια περίοδο μειώνεται η σημασία του αραβικού κόσμου για την Ελλάδα </a:t>
            </a:r>
            <a:r>
              <a:rPr lang="el-GR" sz="1800">
                <a:latin typeface="Arial" charset="0"/>
                <a:cs typeface="Arial" charset="0"/>
              </a:rPr>
              <a:t>→ (α) ύφεση πετρελαιοπαραγωγών κρατών Κόλπου, (β) η Δύση είναι η μόνη διέξοδος της Ελλάδας για οικονομική και πολιτική στήριξη, (γ) ο ΟΗΕ δεν παίζει σημαντικό ρόλο στη διευθέτηση του κυπριακού ζητήματος.</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Βασικά χαρακτηριστικά της πολιτικής Παπανδρέου</a:t>
            </a:r>
          </a:p>
        </p:txBody>
      </p:sp>
      <p:sp>
        <p:nvSpPr>
          <p:cNvPr id="3" name="2 - Θέση περιεχομένου"/>
          <p:cNvSpPr>
            <a:spLocks noGrp="1"/>
          </p:cNvSpPr>
          <p:nvPr>
            <p:ph idx="1"/>
          </p:nvPr>
        </p:nvSpPr>
        <p:spPr/>
        <p:txBody>
          <a:bodyPr>
            <a:normAutofit/>
          </a:bodyPr>
          <a:lstStyle/>
          <a:p>
            <a:r>
              <a:rPr lang="el-GR" sz="2400" dirty="0"/>
              <a:t>Μέχρι το 1977 ρητορεία μεταξύ πατριωτισμού και τριτοκοσμικού σοσιαλισμού. </a:t>
            </a:r>
          </a:p>
          <a:p>
            <a:r>
              <a:rPr lang="el-GR" sz="2400" dirty="0"/>
              <a:t>Βασικές θέσεις</a:t>
            </a:r>
            <a:r>
              <a:rPr lang="en-US" sz="2400" dirty="0"/>
              <a:t>:</a:t>
            </a:r>
            <a:r>
              <a:rPr lang="el-GR" sz="2400" dirty="0"/>
              <a:t> α) τήρηση ίσως αποστάσεων προς Ανατολή και Δύση και απόρριψη ενσωμάτωσης της χώρας στη Δύση, β) επίδειξη πυγμής έναντι της Τουρκίας, γ) δυσπιστία έναντι ΝΑΤΟ και ΗΠΑ, δ) ανάγκη εμβάθυνσης δεσμών με αραβικό κόσμο και βόρειους γείτονες, στ) δημοψήφισμα για ΕΟΚ και «ειδική σχέση». </a:t>
            </a:r>
          </a:p>
          <a:p>
            <a:r>
              <a:rPr lang="el-GR" sz="2400" dirty="0"/>
              <a:t>Κύρια προτεραιότητα η εξισορρόπηση της τουρκικής απειλής και ισχύος. </a:t>
            </a:r>
          </a:p>
          <a:p>
            <a:r>
              <a:rPr lang="el-GR" sz="2400" dirty="0"/>
              <a:t>Πολιτική των «αστερίσκων» στα πλαίσια του ΝΑΤΟ</a:t>
            </a:r>
          </a:p>
          <a:p>
            <a:r>
              <a:rPr lang="el-GR" sz="2400" dirty="0"/>
              <a:t>Το ζήτημα των αμερικανικών βάσεων.</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p:cNvSpPr>
          <p:nvPr>
            <p:ph type="title" idx="4294967295"/>
          </p:nvPr>
        </p:nvSpPr>
        <p:spPr>
          <a:xfrm>
            <a:off x="1992313" y="260350"/>
            <a:ext cx="8229600" cy="1143000"/>
          </a:xfrm>
        </p:spPr>
        <p:txBody>
          <a:bodyPr/>
          <a:lstStyle/>
          <a:p>
            <a:pPr eaLnBrk="1" hangingPunct="1"/>
            <a:r>
              <a:rPr lang="el-GR" sz="3200">
                <a:solidFill>
                  <a:srgbClr val="C00000"/>
                </a:solidFill>
                <a:latin typeface="Arial" charset="0"/>
                <a:cs typeface="Arial" charset="0"/>
              </a:rPr>
              <a:t>Βασικές κατευθύνσεις εξωτερικής πολιτικής</a:t>
            </a:r>
            <a:br>
              <a:rPr lang="el-GR" sz="3200">
                <a:solidFill>
                  <a:srgbClr val="C00000"/>
                </a:solidFill>
                <a:latin typeface="Arial" charset="0"/>
                <a:cs typeface="Arial" charset="0"/>
              </a:rPr>
            </a:br>
            <a:r>
              <a:rPr lang="el-GR" sz="3200">
                <a:solidFill>
                  <a:srgbClr val="C00000"/>
                </a:solidFill>
                <a:latin typeface="Arial" charset="0"/>
                <a:cs typeface="Arial" charset="0"/>
              </a:rPr>
              <a:t>Ανδρέα Παπανδρέου (1981-1989)</a:t>
            </a:r>
            <a:endParaRPr lang="en-US" sz="3200">
              <a:solidFill>
                <a:srgbClr val="C00000"/>
              </a:solidFill>
              <a:latin typeface="Arial" charset="0"/>
              <a:cs typeface="Arial" charset="0"/>
            </a:endParaRPr>
          </a:p>
        </p:txBody>
      </p:sp>
      <p:sp>
        <p:nvSpPr>
          <p:cNvPr id="16386" name="Rectangle 3"/>
          <p:cNvSpPr>
            <a:spLocks noGrp="1"/>
          </p:cNvSpPr>
          <p:nvPr>
            <p:ph type="body" idx="4294967295"/>
          </p:nvPr>
        </p:nvSpPr>
        <p:spPr>
          <a:xfrm>
            <a:off x="1981200" y="1700214"/>
            <a:ext cx="8229600" cy="4537075"/>
          </a:xfrm>
        </p:spPr>
        <p:txBody>
          <a:bodyPr/>
          <a:lstStyle/>
          <a:p>
            <a:pPr algn="just"/>
            <a:r>
              <a:rPr lang="el-GR" sz="1800">
                <a:latin typeface="Arial" charset="0"/>
                <a:cs typeface="Arial" charset="0"/>
              </a:rPr>
              <a:t>Πριν τις εκλογές του 1981, ο αρχηγός του ΠΑΣΟΚ, Ανδρέας Παπανδρέου, υποστήριζε: «ΕΟΚ και ΝΑΤΟ το ίδιο συνδικάτο». Ωστόσο, όταν ανέβηκε στην εξουσία, η Ελλάδα παρέμεινε τόσο στην ΕΟΚ όσο και στο ΝΑΤΟ. Παρ’ όλα αυτά, ο Παπανδρέου διατήρησε την αντινατοϊκή και αντιαμερικανική του ρητορεία των προηγούμενων ετών. Στα τέλη, πάντως, της δεκαετίας επήλθε προσέγγιση της ελληνικής κυβέρνησης με τις ΗΠΑ.</a:t>
            </a:r>
          </a:p>
          <a:p>
            <a:pPr algn="just"/>
            <a:r>
              <a:rPr lang="el-GR" sz="1800">
                <a:latin typeface="Arial" charset="0"/>
                <a:cs typeface="Arial" charset="0"/>
              </a:rPr>
              <a:t>Αντίστοιχα, συχνές ήταν οι περιπτώσεις διαφοροποιήσεων του Παπανδρέου από τους υπόλοιπους ηγέτες της ΕΟΚ.</a:t>
            </a:r>
          </a:p>
          <a:p>
            <a:pPr algn="just"/>
            <a:r>
              <a:rPr lang="el-GR" sz="1800">
                <a:latin typeface="Arial" charset="0"/>
                <a:cs typeface="Arial" charset="0"/>
              </a:rPr>
              <a:t>Όσον αφορά στις σχέσεις με τα βαλκανικά κράτη, ο Παπανδρέου υιοθέτησε την πολιτική προσέγγισης που είχε εφαρμόσει ο Καραμανλής. Αντίστοιχα, προσπάθησε να ενισχύσει ακόμα περισσότερο τις σχέσεις της Ελλάδας με τη Σοβιετική Ένωση και το ανατολικό μπλοκ.</a:t>
            </a:r>
          </a:p>
          <a:p>
            <a:pPr algn="just"/>
            <a:r>
              <a:rPr lang="el-GR" sz="1800">
                <a:latin typeface="Arial" charset="0"/>
                <a:cs typeface="Arial" charset="0"/>
              </a:rPr>
              <a:t>Παράλληλα, ο αρχηγός του ΠΑΣΟΚ πραγματοποίησε εντυπωσιακό άνοιγμα προς τις χώρες του Τρίτου Κόσμου (Αφρική, Λατινική Αμερική και Μέση Ανατολή).</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p:cNvSpPr>
          <p:nvPr>
            <p:ph type="title" idx="4294967295"/>
          </p:nvPr>
        </p:nvSpPr>
        <p:spPr>
          <a:xfrm>
            <a:off x="1992313" y="260350"/>
            <a:ext cx="8229600" cy="1143000"/>
          </a:xfrm>
        </p:spPr>
        <p:txBody>
          <a:bodyPr/>
          <a:lstStyle/>
          <a:p>
            <a:pPr eaLnBrk="1" hangingPunct="1"/>
            <a:r>
              <a:rPr lang="el-GR" sz="3200">
                <a:solidFill>
                  <a:srgbClr val="C00000"/>
                </a:solidFill>
                <a:latin typeface="Arial" charset="0"/>
                <a:cs typeface="Arial" charset="0"/>
              </a:rPr>
              <a:t>Οι ελληνοτουρκικές σχέσεις και το Κυπριακό </a:t>
            </a:r>
            <a:br>
              <a:rPr lang="el-GR" sz="3200">
                <a:solidFill>
                  <a:srgbClr val="C00000"/>
                </a:solidFill>
                <a:latin typeface="Arial" charset="0"/>
                <a:cs typeface="Arial" charset="0"/>
              </a:rPr>
            </a:br>
            <a:r>
              <a:rPr lang="el-GR" sz="3200">
                <a:solidFill>
                  <a:srgbClr val="C00000"/>
                </a:solidFill>
                <a:latin typeface="Arial" charset="0"/>
                <a:cs typeface="Arial" charset="0"/>
              </a:rPr>
              <a:t>(1981-1989)</a:t>
            </a:r>
            <a:endParaRPr lang="en-US" sz="3200">
              <a:solidFill>
                <a:srgbClr val="C00000"/>
              </a:solidFill>
              <a:latin typeface="Arial" charset="0"/>
              <a:cs typeface="Arial" charset="0"/>
            </a:endParaRPr>
          </a:p>
        </p:txBody>
      </p:sp>
      <p:sp>
        <p:nvSpPr>
          <p:cNvPr id="17411" name="Rectangle 3"/>
          <p:cNvSpPr>
            <a:spLocks noGrp="1"/>
          </p:cNvSpPr>
          <p:nvPr>
            <p:ph type="body" idx="4294967295"/>
          </p:nvPr>
        </p:nvSpPr>
        <p:spPr>
          <a:xfrm>
            <a:off x="1981200" y="1700214"/>
            <a:ext cx="8229600" cy="4537075"/>
          </a:xfrm>
        </p:spPr>
        <p:txBody>
          <a:bodyPr>
            <a:normAutofit lnSpcReduction="10000"/>
          </a:bodyPr>
          <a:lstStyle/>
          <a:p>
            <a:pPr algn="just">
              <a:lnSpc>
                <a:spcPct val="80000"/>
              </a:lnSpc>
            </a:pPr>
            <a:r>
              <a:rPr lang="el-GR" sz="1800" b="1">
                <a:latin typeface="Arial" charset="0"/>
              </a:rPr>
              <a:t>Το ζήτημα της υφαλοκρηπίδας</a:t>
            </a:r>
            <a:r>
              <a:rPr lang="el-GR" sz="1800">
                <a:latin typeface="Arial" charset="0"/>
              </a:rPr>
              <a:t> </a:t>
            </a:r>
            <a:r>
              <a:rPr lang="el-GR" sz="1800">
                <a:latin typeface="Arial" charset="0"/>
                <a:cs typeface="Arial" charset="0"/>
              </a:rPr>
              <a:t>→</a:t>
            </a:r>
            <a:r>
              <a:rPr lang="el-GR" sz="1800">
                <a:latin typeface="Arial" charset="0"/>
              </a:rPr>
              <a:t> ο Παπανδρέου διέκοψε τον διάλογο με την Άγκυρα, υπογραμμίζοντας ότι προϋπόθεση για την επανάληψη του διαλόγου ήταν η αποχώρηση των κατοχικών στρατευμάτων από την Κύπρο. Η Ελλάδα και η Τουρκία βρέθηκαν στα πρόθυρα πολέμου το 1987, όταν το τουρκικό σεισμογραφικό σκάφος «ΣΙΣΜΙΚ Ι» επιχειρεί και πάλι να διενεργήσει έρευνες στο Αιγαίο. Η κρίση έληξε με την υποχώρηση της Άγκυρας και την παροχή διαβεβαιώσεων προς την Αθήνα για αποφυγή μελλοντικών ερευνών σε υποθαλάσσιες περιοχές εκτός των εθνικών χωρικών υδάτων. Τον επόμενο χρόνο, Αθήνα και Άγκυρα προχώρησαν στη συμφωνία του Νταβός για επανέναρξη του ελληνοτουρκικού διαλόγου.</a:t>
            </a:r>
          </a:p>
          <a:p>
            <a:pPr algn="just">
              <a:lnSpc>
                <a:spcPct val="80000"/>
              </a:lnSpc>
            </a:pPr>
            <a:endParaRPr lang="el-GR" sz="1800">
              <a:latin typeface="Arial" charset="0"/>
            </a:endParaRPr>
          </a:p>
          <a:p>
            <a:pPr algn="just">
              <a:lnSpc>
                <a:spcPct val="80000"/>
              </a:lnSpc>
            </a:pPr>
            <a:r>
              <a:rPr lang="el-GR" sz="1800" b="1">
                <a:latin typeface="Arial" charset="0"/>
              </a:rPr>
              <a:t>Το κυπριακό ζήτημα </a:t>
            </a:r>
            <a:r>
              <a:rPr lang="el-GR" sz="1800">
                <a:latin typeface="Arial" charset="0"/>
                <a:cs typeface="Arial" charset="0"/>
              </a:rPr>
              <a:t>→ Η κυβέρνηση Παπανδρέου αποκηρύσσει το δόγμα του «εθνικού κέντρου» και υιοθετεί (όπως και ο Καραμανλής) τη θεωρία των «δύο ανεξάρτητων κρατών». </a:t>
            </a:r>
            <a:r>
              <a:rPr lang="el-GR" sz="1800">
                <a:latin typeface="Arial" charset="0"/>
              </a:rPr>
              <a:t>Ο Παπανδρέου δεν συμφωνούσε με την προσέγγιση του Καραμανλή ότι η επίλυση του Κυπριακού προϋπέθετε τη στενή συνεργασία με τη Δύση. Αντίθετα, ο αρχηγός του ΠΑΣΟΚ υποστήριζε πως για όλα τα δεινά του ελληνισμού ευθυνόταν η εξάρτηση των Αθηνών από τις ΗΠΑ και γι’ αυτό η Ελλάδα έπρεπε να ανακτήσει την εθνική της ανεξαρτησία. Επιπλέον, ο Έλληνας πρωθυπουργός διακήρυξε ότι θα προωθούσε τη διεθνοποίηση του Κυπριακού.</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Βασικά χαρακτηριστικά της πολιτικής Παπανδρέου</a:t>
            </a:r>
          </a:p>
        </p:txBody>
      </p:sp>
      <p:sp>
        <p:nvSpPr>
          <p:cNvPr id="3" name="2 - Θέση περιεχομένου"/>
          <p:cNvSpPr>
            <a:spLocks noGrp="1"/>
          </p:cNvSpPr>
          <p:nvPr>
            <p:ph idx="1"/>
          </p:nvPr>
        </p:nvSpPr>
        <p:spPr/>
        <p:txBody>
          <a:bodyPr>
            <a:normAutofit/>
          </a:bodyPr>
          <a:lstStyle/>
          <a:p>
            <a:r>
              <a:rPr lang="el-GR" sz="4000" dirty="0"/>
              <a:t>Αποπυρηνικοποίηση Βαλκανίων και Μεσογείου. </a:t>
            </a:r>
          </a:p>
          <a:p>
            <a:r>
              <a:rPr lang="el-GR" sz="4000" dirty="0"/>
              <a:t>1983</a:t>
            </a:r>
            <a:r>
              <a:rPr lang="en-US" sz="4000" dirty="0"/>
              <a:t>:</a:t>
            </a:r>
            <a:r>
              <a:rPr lang="el-GR" sz="4000" dirty="0"/>
              <a:t> συμφωνία ΗΠΑ-Ελλάδας για παράταση λειτουργίας αμερικανικών βάσεων με αντάλλαγμα στρατιωτική βοήθεια για ισορροπία στο Αιγαίο.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Ελληνοτουρκικές σχέσεις</a:t>
            </a:r>
          </a:p>
        </p:txBody>
      </p:sp>
      <p:sp>
        <p:nvSpPr>
          <p:cNvPr id="3" name="2 - Θέση περιεχομένου"/>
          <p:cNvSpPr>
            <a:spLocks noGrp="1"/>
          </p:cNvSpPr>
          <p:nvPr>
            <p:ph idx="1"/>
          </p:nvPr>
        </p:nvSpPr>
        <p:spPr/>
        <p:txBody>
          <a:bodyPr>
            <a:normAutofit/>
          </a:bodyPr>
          <a:lstStyle/>
          <a:p>
            <a:r>
              <a:rPr lang="el-GR" sz="3600" dirty="0"/>
              <a:t>Αποκλεισμός διμερούς διαλόγου.  Μόνη εξαίρεση η οριοθέτηση της υφαλοκρηπίδας μέσω του Διεθνούς Δικαστηρίου της Χάγης. </a:t>
            </a:r>
          </a:p>
          <a:p>
            <a:r>
              <a:rPr lang="el-GR" sz="3600" dirty="0"/>
              <a:t>Μάρτιος 1987</a:t>
            </a:r>
            <a:r>
              <a:rPr lang="en-US" sz="3600" dirty="0"/>
              <a:t>:</a:t>
            </a:r>
            <a:r>
              <a:rPr lang="el-GR" sz="3600" dirty="0"/>
              <a:t> κρίση στο Αιγαίο</a:t>
            </a:r>
          </a:p>
          <a:p>
            <a:r>
              <a:rPr lang="el-GR" sz="3600" dirty="0"/>
              <a:t>Ιανουάριος-Φεβρουάριος 1988</a:t>
            </a:r>
            <a:r>
              <a:rPr lang="en-US" sz="3600" dirty="0"/>
              <a:t>:</a:t>
            </a:r>
            <a:r>
              <a:rPr lang="el-GR" sz="3600" dirty="0"/>
              <a:t> συνάντηση με Οζάλ στο Νταβός.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Σχέσεις με Ανατολικό Συνασπισμό και Τρίτο Κόσμο</a:t>
            </a:r>
          </a:p>
        </p:txBody>
      </p:sp>
      <p:sp>
        <p:nvSpPr>
          <p:cNvPr id="3" name="2 - Θέση περιεχομένου"/>
          <p:cNvSpPr>
            <a:spLocks noGrp="1"/>
          </p:cNvSpPr>
          <p:nvPr>
            <p:ph idx="1"/>
          </p:nvPr>
        </p:nvSpPr>
        <p:spPr/>
        <p:txBody>
          <a:bodyPr>
            <a:normAutofit/>
          </a:bodyPr>
          <a:lstStyle/>
          <a:p>
            <a:r>
              <a:rPr lang="el-GR" dirty="0"/>
              <a:t>Συνέχιση της προϋπάρχουσας πολιτικής, ιδίως στο πεδίο των οικονομικών-εμπορικών σχέσεων. </a:t>
            </a:r>
          </a:p>
          <a:p>
            <a:r>
              <a:rPr lang="el-GR" dirty="0"/>
              <a:t>Στόχος η μείωση των αποστάσεων Βορρά-Νότου. </a:t>
            </a:r>
          </a:p>
          <a:p>
            <a:r>
              <a:rPr lang="el-GR" dirty="0"/>
              <a:t>Ανοικτή υποστήριξη στην Οργάνωση για την Απελευθέρωση της Παλαιστίνης (</a:t>
            </a:r>
            <a:r>
              <a:rPr lang="en-US" dirty="0"/>
              <a:t>PLO)</a:t>
            </a:r>
          </a:p>
          <a:p>
            <a:r>
              <a:rPr lang="el-GR" dirty="0"/>
              <a:t>Καλλιέργεια διμερών σχέσεων με</a:t>
            </a:r>
            <a:r>
              <a:rPr lang="en-US" dirty="0"/>
              <a:t>:</a:t>
            </a:r>
            <a:r>
              <a:rPr lang="el-GR" dirty="0"/>
              <a:t> Λιβύη (Καντάφι), Συρία (</a:t>
            </a:r>
            <a:r>
              <a:rPr lang="el-GR" dirty="0" err="1"/>
              <a:t>Άσαντ</a:t>
            </a:r>
            <a:r>
              <a:rPr lang="el-GR" dirty="0"/>
              <a:t>), Ιράκ (Σαντάμ Χουσεΐν).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1 - Τίτλος"/>
          <p:cNvSpPr>
            <a:spLocks noGrp="1"/>
          </p:cNvSpPr>
          <p:nvPr>
            <p:ph type="ctrTitle"/>
          </p:nvPr>
        </p:nvSpPr>
        <p:spPr/>
        <p:txBody>
          <a:bodyPr/>
          <a:lstStyle/>
          <a:p>
            <a:pPr eaLnBrk="1" hangingPunct="1"/>
            <a:r>
              <a:rPr lang="el-GR" sz="3600">
                <a:solidFill>
                  <a:srgbClr val="C00000"/>
                </a:solidFill>
                <a:latin typeface="Arial" charset="0"/>
              </a:rPr>
              <a:t>Ο Ανδρέας Παπανδρέου και ο αραβικός κόσμος</a:t>
            </a:r>
          </a:p>
        </p:txBody>
      </p:sp>
      <p:sp>
        <p:nvSpPr>
          <p:cNvPr id="13314" name="Rectangle 3"/>
          <p:cNvSpPr>
            <a:spLocks noGrp="1"/>
          </p:cNvSpPr>
          <p:nvPr>
            <p:ph type="subTitle" idx="4294967295"/>
          </p:nvPr>
        </p:nvSpPr>
        <p:spPr>
          <a:xfrm>
            <a:off x="2895600" y="3886200"/>
            <a:ext cx="6400800" cy="1752600"/>
          </a:xfrm>
        </p:spPr>
        <p:txBody>
          <a:bodyPr/>
          <a:lstStyle/>
          <a:p>
            <a:pPr marL="0" indent="0" algn="ctr">
              <a:buNone/>
            </a:pPr>
            <a:r>
              <a:rPr lang="el-GR">
                <a:latin typeface="Arial" charset="0"/>
              </a:rPr>
              <a:t>1981-1989</a:t>
            </a:r>
            <a:endParaRPr lang="en-US">
              <a:latin typeface="Arial"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p:cNvSpPr>
          <p:nvPr>
            <p:ph type="title" idx="4294967295"/>
          </p:nvPr>
        </p:nvSpPr>
        <p:spPr>
          <a:xfrm>
            <a:off x="1992313" y="260350"/>
            <a:ext cx="8229600" cy="1143000"/>
          </a:xfrm>
        </p:spPr>
        <p:txBody>
          <a:bodyPr/>
          <a:lstStyle/>
          <a:p>
            <a:pPr eaLnBrk="1" hangingPunct="1"/>
            <a:r>
              <a:rPr lang="el-GR" sz="3100">
                <a:solidFill>
                  <a:srgbClr val="C00000"/>
                </a:solidFill>
                <a:latin typeface="Arial" charset="0"/>
                <a:cs typeface="Arial" charset="0"/>
              </a:rPr>
              <a:t>Ο ριζοσπαστικός φιλοαραβισμός του ΠΑΣΟΚ</a:t>
            </a:r>
            <a:br>
              <a:rPr lang="el-GR" sz="3100">
                <a:solidFill>
                  <a:srgbClr val="C00000"/>
                </a:solidFill>
                <a:latin typeface="Arial" charset="0"/>
                <a:cs typeface="Arial" charset="0"/>
              </a:rPr>
            </a:br>
            <a:r>
              <a:rPr lang="el-GR" sz="3100">
                <a:solidFill>
                  <a:srgbClr val="C00000"/>
                </a:solidFill>
                <a:latin typeface="Arial" charset="0"/>
                <a:cs typeface="Arial" charset="0"/>
              </a:rPr>
              <a:t>(1981-1985)</a:t>
            </a:r>
            <a:endParaRPr lang="en-US" sz="3100">
              <a:solidFill>
                <a:srgbClr val="C00000"/>
              </a:solidFill>
              <a:latin typeface="Arial" charset="0"/>
              <a:cs typeface="Arial" charset="0"/>
            </a:endParaRPr>
          </a:p>
        </p:txBody>
      </p:sp>
      <p:sp>
        <p:nvSpPr>
          <p:cNvPr id="14338" name="Rectangle 3"/>
          <p:cNvSpPr>
            <a:spLocks noGrp="1"/>
          </p:cNvSpPr>
          <p:nvPr>
            <p:ph type="body" idx="4294967295"/>
          </p:nvPr>
        </p:nvSpPr>
        <p:spPr>
          <a:xfrm>
            <a:off x="1981200" y="1700214"/>
            <a:ext cx="8229600" cy="4537075"/>
          </a:xfrm>
        </p:spPr>
        <p:txBody>
          <a:bodyPr/>
          <a:lstStyle/>
          <a:p>
            <a:pPr algn="just"/>
            <a:r>
              <a:rPr lang="el-GR" sz="1800">
                <a:latin typeface="Arial" charset="0"/>
              </a:rPr>
              <a:t>Κατά την πρώτη τετραετία (1981-1985), ο Ανδρέας Παπανδρέου και το ΠΑΣΟΚ ακολούθησαν έντονα φιλοαραβική πολιτική. </a:t>
            </a:r>
          </a:p>
          <a:p>
            <a:pPr algn="just"/>
            <a:r>
              <a:rPr lang="el-GR" sz="1800">
                <a:latin typeface="Arial" charset="0"/>
              </a:rPr>
              <a:t>Ο Παπανδρέου χρησιμοποίησε τη συμμετοχή της Ελλάδας στην ΕΟΚ προκειμένου να προωθήσει φιλοαραβικές θέσεις, κυρίως στο παλαιστινιακό. Η υιοθέτηση φιλοαραβικών θέσεων εξυπηρετούσε, ακόμα, τη διατήρηση της εικόνας του ΠΑΣΟΚ ως σοσιαλιστικής και ριζοσπαστικής παράταξης.</a:t>
            </a:r>
          </a:p>
          <a:p>
            <a:pPr algn="just"/>
            <a:r>
              <a:rPr lang="el-GR" sz="1800">
                <a:latin typeface="Arial" charset="0"/>
              </a:rPr>
              <a:t>Ο Παπανδρέου διατήρησε τον σαφή φιλοαραβικό προσανατολισμό της προηγούμενης κυβέρνησης, δείχνοντας όμως μια προτίμηση στα πιο ριζοσπαστικά αραβικά καθεστώτα (Ιράκ, Λιβύη και Συρία).</a:t>
            </a:r>
          </a:p>
          <a:p>
            <a:pPr algn="just"/>
            <a:r>
              <a:rPr lang="el-GR" sz="1800">
                <a:latin typeface="Arial" charset="0"/>
              </a:rPr>
              <a:t>Οι στενές σχέσεις του ΠΑΣΟΚ με τα αραβικά κράτη (και μάλιστα με τα πλέον ριζοσπαστικά) δεν επέτρεπαν την αποκατάσταση της Ελλάδας με το Ισραήλ. Αντίθετα, ο Παπανδρέου ακολούθησε μια έντονα αντιϊσραηλινή στάση, υποστηρίζοντας στα διεθνή φόρα προτάσεις που εισηγούνταν τη διακοπή των διπλωματικών, εμπορικών και πολιτισμικών σχέσεων με το Ισραήλ, ακόμα και προτάσεις που εξομοίωναν την πολιτική του Ισραήλ στα κατεχόμενα με «γενοκτονία». </a:t>
            </a:r>
            <a:endParaRPr lang="en-US" sz="1800">
              <a:latin typeface="Arial" charset="0"/>
            </a:endParaRP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1072</Words>
  <Application>Microsoft Office PowerPoint</Application>
  <PresentationFormat>Προσαρμογή</PresentationFormat>
  <Paragraphs>50</Paragraphs>
  <Slides>11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Θέμα του Office</vt:lpstr>
      <vt:lpstr>Η ΕΛΛΗΝΙΚΗ ΕΞΩΤΕΡΙΚΗ ΠΟΛΙΤΙΚΗ, 1981-1989</vt:lpstr>
      <vt:lpstr>Βασικά χαρακτηριστικά της πολιτικής Παπανδρέου</vt:lpstr>
      <vt:lpstr>Βασικές κατευθύνσεις εξωτερικής πολιτικής Ανδρέα Παπανδρέου (1981-1989)</vt:lpstr>
      <vt:lpstr>Οι ελληνοτουρκικές σχέσεις και το Κυπριακό  (1981-1989)</vt:lpstr>
      <vt:lpstr>Βασικά χαρακτηριστικά της πολιτικής Παπανδρέου</vt:lpstr>
      <vt:lpstr>Ελληνοτουρκικές σχέσεις</vt:lpstr>
      <vt:lpstr>Σχέσεις με Ανατολικό Συνασπισμό και Τρίτο Κόσμο</vt:lpstr>
      <vt:lpstr>Ο Ανδρέας Παπανδρέου και ο αραβικός κόσμος</vt:lpstr>
      <vt:lpstr>Ο ριζοσπαστικός φιλοαραβισμός του ΠΑΣΟΚ (1981-1985)</vt:lpstr>
      <vt:lpstr>Ο Ανδρέας Παπανδρέου και η αραβοϊσραηλινή διένεξη</vt:lpstr>
      <vt:lpstr>Η μεταστροφή της εξωτερικής πολιτικής (1985-1989)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ΕΛΛΗΝΙΚΗ ΕΞΩΤΕΡΙΚΗ ΠΟΛΙΤΙΚΗ, 1981-1989</dc:title>
  <dc:creator>Λυκούργος Κουρκουβέλας</dc:creator>
  <cp:lastModifiedBy>Ευάνθης</cp:lastModifiedBy>
  <cp:revision>2</cp:revision>
  <dcterms:created xsi:type="dcterms:W3CDTF">2021-05-22T19:42:09Z</dcterms:created>
  <dcterms:modified xsi:type="dcterms:W3CDTF">2021-05-26T09:30:58Z</dcterms:modified>
</cp:coreProperties>
</file>