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629" y="-77"/>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7B4C04FE-707D-475D-888F-6BB7F9E8682D}" type="datetimeFigureOut">
              <a:rPr lang="en-US" smtClean="0"/>
              <a:pPr/>
              <a:t>4/24/2021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8AE3D-CD05-4FCF-9441-8B31F329CAA4}" type="slidenum">
              <a:rPr lang="en-US" smtClean="0"/>
              <a:pPr/>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032408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7B4C04FE-707D-475D-888F-6BB7F9E8682D}" type="datetimeFigureOut">
              <a:rPr lang="en-US" smtClean="0"/>
              <a:pPr/>
              <a:t>4/24/2021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8AE3D-CD05-4FCF-9441-8B31F329CAA4}" type="slidenum">
              <a:rPr lang="en-US" smtClean="0"/>
              <a:pPr/>
              <a:t>‹#›</a:t>
            </a:fld>
            <a:endParaRPr lang="en-US"/>
          </a:p>
        </p:txBody>
      </p:sp>
    </p:spTree>
    <p:extLst>
      <p:ext uri="{BB962C8B-B14F-4D97-AF65-F5344CB8AC3E}">
        <p14:creationId xmlns:p14="http://schemas.microsoft.com/office/powerpoint/2010/main" xmlns="" val="17335688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7B4C04FE-707D-475D-888F-6BB7F9E8682D}" type="datetimeFigureOut">
              <a:rPr lang="en-US" smtClean="0"/>
              <a:pPr/>
              <a:t>4/24/2021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8AE3D-CD05-4FCF-9441-8B31F329CAA4}" type="slidenum">
              <a:rPr lang="en-US" smtClean="0"/>
              <a:pPr/>
              <a:t>‹#›</a:t>
            </a:fld>
            <a:endParaRPr lang="en-US"/>
          </a:p>
        </p:txBody>
      </p:sp>
    </p:spTree>
    <p:extLst>
      <p:ext uri="{BB962C8B-B14F-4D97-AF65-F5344CB8AC3E}">
        <p14:creationId xmlns:p14="http://schemas.microsoft.com/office/powerpoint/2010/main" xmlns="" val="1027786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7B4C04FE-707D-475D-888F-6BB7F9E8682D}" type="datetimeFigureOut">
              <a:rPr lang="en-US" smtClean="0"/>
              <a:pPr/>
              <a:t>4/24/2021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8AE3D-CD05-4FCF-9441-8B31F329CAA4}" type="slidenum">
              <a:rPr lang="en-US" smtClean="0"/>
              <a:pPr/>
              <a:t>‹#›</a:t>
            </a:fld>
            <a:endParaRPr lang="en-US"/>
          </a:p>
        </p:txBody>
      </p:sp>
    </p:spTree>
    <p:extLst>
      <p:ext uri="{BB962C8B-B14F-4D97-AF65-F5344CB8AC3E}">
        <p14:creationId xmlns:p14="http://schemas.microsoft.com/office/powerpoint/2010/main" xmlns="" val="20345979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7B4C04FE-707D-475D-888F-6BB7F9E8682D}" type="datetimeFigureOut">
              <a:rPr lang="en-US" smtClean="0"/>
              <a:pPr/>
              <a:t>4/24/2021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8AE3D-CD05-4FCF-9441-8B31F329CAA4}" type="slidenum">
              <a:rPr lang="en-US" smtClean="0"/>
              <a:pPr/>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3328665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7B4C04FE-707D-475D-888F-6BB7F9E8682D}" type="datetimeFigureOut">
              <a:rPr lang="en-US" smtClean="0"/>
              <a:pPr/>
              <a:t>4/24/2021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8AE3D-CD05-4FCF-9441-8B31F329CAA4}" type="slidenum">
              <a:rPr lang="en-US" smtClean="0"/>
              <a:pPr/>
              <a:t>‹#›</a:t>
            </a:fld>
            <a:endParaRPr lang="en-US"/>
          </a:p>
        </p:txBody>
      </p:sp>
    </p:spTree>
    <p:extLst>
      <p:ext uri="{BB962C8B-B14F-4D97-AF65-F5344CB8AC3E}">
        <p14:creationId xmlns:p14="http://schemas.microsoft.com/office/powerpoint/2010/main" xmlns="" val="37560233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1097280" y="2582334"/>
            <a:ext cx="4937760" cy="337820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6217920" y="2582334"/>
            <a:ext cx="4937760" cy="337820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7B4C04FE-707D-475D-888F-6BB7F9E8682D}" type="datetimeFigureOut">
              <a:rPr lang="en-US" smtClean="0"/>
              <a:pPr/>
              <a:t>4/24/2021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A8AE3D-CD05-4FCF-9441-8B31F329CAA4}" type="slidenum">
              <a:rPr lang="en-US" smtClean="0"/>
              <a:pPr/>
              <a:t>‹#›</a:t>
            </a:fld>
            <a:endParaRPr lang="en-US"/>
          </a:p>
        </p:txBody>
      </p:sp>
    </p:spTree>
    <p:extLst>
      <p:ext uri="{BB962C8B-B14F-4D97-AF65-F5344CB8AC3E}">
        <p14:creationId xmlns:p14="http://schemas.microsoft.com/office/powerpoint/2010/main" xmlns="" val="2280860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7B4C04FE-707D-475D-888F-6BB7F9E8682D}" type="datetimeFigureOut">
              <a:rPr lang="en-US" smtClean="0"/>
              <a:pPr/>
              <a:t>4/24/2021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A8AE3D-CD05-4FCF-9441-8B31F329CAA4}" type="slidenum">
              <a:rPr lang="en-US" smtClean="0"/>
              <a:pPr/>
              <a:t>‹#›</a:t>
            </a:fld>
            <a:endParaRPr lang="en-US"/>
          </a:p>
        </p:txBody>
      </p:sp>
    </p:spTree>
    <p:extLst>
      <p:ext uri="{BB962C8B-B14F-4D97-AF65-F5344CB8AC3E}">
        <p14:creationId xmlns:p14="http://schemas.microsoft.com/office/powerpoint/2010/main" xmlns="" val="8705917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ό">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7B4C04FE-707D-475D-888F-6BB7F9E8682D}" type="datetimeFigureOut">
              <a:rPr lang="en-US" smtClean="0"/>
              <a:pPr/>
              <a:t>4/24/2021</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F2A8AE3D-CD05-4FCF-9441-8B31F329CAA4}" type="slidenum">
              <a:rPr lang="en-US" smtClean="0"/>
              <a:pPr/>
              <a:t>‹#›</a:t>
            </a:fld>
            <a:endParaRPr lang="en-US"/>
          </a:p>
        </p:txBody>
      </p:sp>
    </p:spTree>
    <p:extLst>
      <p:ext uri="{BB962C8B-B14F-4D97-AF65-F5344CB8AC3E}">
        <p14:creationId xmlns:p14="http://schemas.microsoft.com/office/powerpoint/2010/main" xmlns="" val="19938511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7B4C04FE-707D-475D-888F-6BB7F9E8682D}" type="datetimeFigureOut">
              <a:rPr lang="en-US" smtClean="0"/>
              <a:pPr/>
              <a:t>4/24/2021</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F2A8AE3D-CD05-4FCF-9441-8B31F329CAA4}" type="slidenum">
              <a:rPr lang="en-US" smtClean="0"/>
              <a:pPr/>
              <a:t>‹#›</a:t>
            </a:fld>
            <a:endParaRPr lang="en-US"/>
          </a:p>
        </p:txBody>
      </p:sp>
    </p:spTree>
    <p:extLst>
      <p:ext uri="{BB962C8B-B14F-4D97-AF65-F5344CB8AC3E}">
        <p14:creationId xmlns:p14="http://schemas.microsoft.com/office/powerpoint/2010/main" xmlns="" val="1971308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15" y="0"/>
            <a:ext cx="12191985" cy="4915076"/>
          </a:xfrm>
          <a:blipFill>
            <a:blip r:embed="rId2" cstate="print"/>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7B4C04FE-707D-475D-888F-6BB7F9E8682D}" type="datetimeFigureOut">
              <a:rPr lang="en-US" smtClean="0"/>
              <a:pPr/>
              <a:t>4/24/2021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8AE3D-CD05-4FCF-9441-8B31F329CAA4}" type="slidenum">
              <a:rPr lang="en-US" smtClean="0"/>
              <a:pPr/>
              <a:t>‹#›</a:t>
            </a:fld>
            <a:endParaRPr lang="en-US"/>
          </a:p>
        </p:txBody>
      </p:sp>
    </p:spTree>
    <p:extLst>
      <p:ext uri="{BB962C8B-B14F-4D97-AF65-F5344CB8AC3E}">
        <p14:creationId xmlns:p14="http://schemas.microsoft.com/office/powerpoint/2010/main" xmlns="" val="24557990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7B4C04FE-707D-475D-888F-6BB7F9E8682D}" type="datetimeFigureOut">
              <a:rPr lang="en-US" smtClean="0"/>
              <a:pPr/>
              <a:t>4/24/2021</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F2A8AE3D-CD05-4FCF-9441-8B31F329CAA4}" type="slidenum">
              <a:rPr lang="en-US" smtClean="0"/>
              <a:pPr/>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1287345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4A9B170C-C5EC-4F78-8538-078EAA9863FB}"/>
              </a:ext>
            </a:extLst>
          </p:cNvPr>
          <p:cNvSpPr>
            <a:spLocks noGrp="1"/>
          </p:cNvSpPr>
          <p:nvPr>
            <p:ph type="ctrTitle"/>
          </p:nvPr>
        </p:nvSpPr>
        <p:spPr/>
        <p:txBody>
          <a:bodyPr/>
          <a:lstStyle/>
          <a:p>
            <a:r>
              <a:rPr lang="el-GR" dirty="0"/>
              <a:t>ΤΟ ΚΥΠΡΙΑΚΟ ΖΗΤΗΜΑ, 1945-1967</a:t>
            </a:r>
            <a:endParaRPr lang="en-US" dirty="0"/>
          </a:p>
        </p:txBody>
      </p:sp>
      <p:sp>
        <p:nvSpPr>
          <p:cNvPr id="3" name="Υπότιτλος 2">
            <a:extLst>
              <a:ext uri="{FF2B5EF4-FFF2-40B4-BE49-F238E27FC236}">
                <a16:creationId xmlns:a16="http://schemas.microsoft.com/office/drawing/2014/main" xmlns="" id="{BCCF9879-B8BE-4097-B7E5-62581A9BFC38}"/>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xmlns="" val="24212350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954E0613-B2B1-43A3-B7DD-02526BBF2CE1}"/>
              </a:ext>
            </a:extLst>
          </p:cNvPr>
          <p:cNvSpPr>
            <a:spLocks noGrp="1"/>
          </p:cNvSpPr>
          <p:nvPr>
            <p:ph type="title"/>
          </p:nvPr>
        </p:nvSpPr>
        <p:spPr/>
        <p:txBody>
          <a:bodyPr/>
          <a:lstStyle/>
          <a:p>
            <a:r>
              <a:rPr lang="el-GR" altLang="el-GR" dirty="0">
                <a:latin typeface="Times New Roman" panose="02020603050405020304" pitchFamily="18" charset="0"/>
                <a:cs typeface="Times New Roman" panose="02020603050405020304" pitchFamily="18" charset="0"/>
              </a:rPr>
              <a:t>Διαπραγματεύσεις Μακαρίου-Χάρντινγκ</a:t>
            </a:r>
            <a:br>
              <a:rPr lang="el-GR" altLang="el-GR" dirty="0">
                <a:latin typeface="Times New Roman" panose="02020603050405020304" pitchFamily="18" charset="0"/>
                <a:cs typeface="Times New Roman" panose="02020603050405020304" pitchFamily="18" charset="0"/>
              </a:rPr>
            </a:br>
            <a:r>
              <a:rPr lang="en-US" altLang="el-GR" dirty="0">
                <a:latin typeface="Times New Roman" panose="02020603050405020304" pitchFamily="18" charset="0"/>
                <a:cs typeface="Times New Roman" panose="02020603050405020304" pitchFamily="18" charset="0"/>
              </a:rPr>
              <a:t>(</a:t>
            </a:r>
            <a:r>
              <a:rPr lang="el-GR" altLang="el-GR" dirty="0">
                <a:latin typeface="Times New Roman" panose="02020603050405020304" pitchFamily="18" charset="0"/>
                <a:cs typeface="Times New Roman" panose="02020603050405020304" pitchFamily="18" charset="0"/>
              </a:rPr>
              <a:t>1955-1956</a:t>
            </a:r>
            <a:r>
              <a:rPr lang="en-US" altLang="el-GR" dirty="0">
                <a:latin typeface="Times New Roman" panose="02020603050405020304" pitchFamily="18" charset="0"/>
                <a:cs typeface="Times New Roman" panose="02020603050405020304" pitchFamily="18" charset="0"/>
              </a:rPr>
              <a:t>)</a:t>
            </a:r>
            <a:endParaRPr lang="en-US" dirty="0"/>
          </a:p>
        </p:txBody>
      </p:sp>
      <p:sp>
        <p:nvSpPr>
          <p:cNvPr id="3" name="Θέση περιεχομένου 2">
            <a:extLst>
              <a:ext uri="{FF2B5EF4-FFF2-40B4-BE49-F238E27FC236}">
                <a16:creationId xmlns:a16="http://schemas.microsoft.com/office/drawing/2014/main" xmlns="" id="{8E07900D-A274-4A34-A56C-41DE30697A3A}"/>
              </a:ext>
            </a:extLst>
          </p:cNvPr>
          <p:cNvSpPr>
            <a:spLocks noGrp="1"/>
          </p:cNvSpPr>
          <p:nvPr>
            <p:ph idx="1"/>
          </p:nvPr>
        </p:nvSpPr>
        <p:spPr/>
        <p:txBody>
          <a:bodyPr>
            <a:normAutofit lnSpcReduction="10000"/>
          </a:bodyPr>
          <a:lstStyle/>
          <a:p>
            <a:pPr algn="just">
              <a:buFont typeface="Wingdings" panose="05000000000000000000" pitchFamily="2" charset="2"/>
              <a:buChar char="q"/>
            </a:pPr>
            <a:r>
              <a:rPr lang="el-GR" altLang="el-GR" dirty="0">
                <a:latin typeface="Times New Roman" panose="02020603050405020304" pitchFamily="18" charset="0"/>
                <a:cs typeface="Times New Roman" panose="02020603050405020304" pitchFamily="18" charset="0"/>
              </a:rPr>
              <a:t>Ο νέος κυβερνήτης της Κύπρου, Τζων Χάρντινγκ εγκαινιάζει νέο κύκλο διαπραγματεύσεων με τον Μακάριο. Το Λονδίνο εγκατέλειπε την πολιτική του «ουδέποτε» και συνδύαζε τη θεωρητική πρόθεση για άμεση εισαγωγή καθεστώτος αυτοκυβέρνησης με την αποδοχή της αρχής αυτοδιάθεσης.</a:t>
            </a:r>
          </a:p>
          <a:p>
            <a:pPr algn="just">
              <a:buFont typeface="Wingdings" panose="05000000000000000000" pitchFamily="2" charset="2"/>
              <a:buChar char="q"/>
            </a:pPr>
            <a:endParaRPr lang="el-GR" altLang="el-GR"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r>
              <a:rPr lang="el-GR" altLang="el-GR" dirty="0">
                <a:latin typeface="Times New Roman" panose="02020603050405020304" pitchFamily="18" charset="0"/>
                <a:cs typeface="Times New Roman" panose="02020603050405020304" pitchFamily="18" charset="0"/>
              </a:rPr>
              <a:t>Σχέδιο Χάρντινγκ: παραμερισμός συνθήματος «αυτοδιάθεση σε εύλογη και τακτή προθεσμία», αποδοχή μεταβατικής περιόδου αυτοκυβέρνησης. Η ελληνική κυβέρνηση αποδέχεται κατ’ αρχήν τις βρετανικές θέσεις. Ωστόσο ο μητροπολίτης </a:t>
            </a:r>
            <a:r>
              <a:rPr lang="el-GR" altLang="el-GR" dirty="0" err="1">
                <a:latin typeface="Times New Roman" panose="02020603050405020304" pitchFamily="18" charset="0"/>
                <a:cs typeface="Times New Roman" panose="02020603050405020304" pitchFamily="18" charset="0"/>
              </a:rPr>
              <a:t>Κυρηνείας</a:t>
            </a:r>
            <a:r>
              <a:rPr lang="el-GR" altLang="el-GR" dirty="0">
                <a:latin typeface="Times New Roman" panose="02020603050405020304" pitchFamily="18" charset="0"/>
                <a:cs typeface="Times New Roman" panose="02020603050405020304" pitchFamily="18" charset="0"/>
              </a:rPr>
              <a:t> Κυπριανός, ο Γρίβας αλλά και η αντιπολίτευση στην Ελλάδα ήταν αντίθετοι.</a:t>
            </a:r>
          </a:p>
          <a:p>
            <a:pPr algn="just">
              <a:buFont typeface="Wingdings" panose="05000000000000000000" pitchFamily="2" charset="2"/>
              <a:buChar char="q"/>
            </a:pPr>
            <a:endParaRPr lang="el-GR" altLang="el-GR"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r>
              <a:rPr lang="el-GR" altLang="el-GR" dirty="0">
                <a:latin typeface="Times New Roman" panose="02020603050405020304" pitchFamily="18" charset="0"/>
                <a:cs typeface="Times New Roman" panose="02020603050405020304" pitchFamily="18" charset="0"/>
              </a:rPr>
              <a:t>29.2.1956: με πρωτοβουλία του Βρετανού υπουργού Αποικιών, Άλλαν </a:t>
            </a:r>
            <a:r>
              <a:rPr lang="el-GR" altLang="el-GR" dirty="0" err="1">
                <a:latin typeface="Times New Roman" panose="02020603050405020304" pitchFamily="18" charset="0"/>
                <a:cs typeface="Times New Roman" panose="02020603050405020304" pitchFamily="18" charset="0"/>
              </a:rPr>
              <a:t>Λέννοξ-Μπόυντ</a:t>
            </a:r>
            <a:r>
              <a:rPr lang="el-GR" altLang="el-GR" dirty="0">
                <a:latin typeface="Times New Roman" panose="02020603050405020304" pitchFamily="18" charset="0"/>
                <a:cs typeface="Times New Roman" panose="02020603050405020304" pitchFamily="18" charset="0"/>
              </a:rPr>
              <a:t> διακόπτονται οι διαπραγματεύσεις. Λίγες μέρες αργότερα ο Μακάριος και ο Κυπριανός εκτοπίζονται στις Σεϋχέλλες.</a:t>
            </a:r>
          </a:p>
          <a:p>
            <a:endParaRPr lang="en-US" dirty="0"/>
          </a:p>
        </p:txBody>
      </p:sp>
    </p:spTree>
    <p:extLst>
      <p:ext uri="{BB962C8B-B14F-4D97-AF65-F5344CB8AC3E}">
        <p14:creationId xmlns:p14="http://schemas.microsoft.com/office/powerpoint/2010/main" xmlns="" val="14011537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63675B8B-9FE8-4CD9-8AD7-4CAA1FBC8058}"/>
              </a:ext>
            </a:extLst>
          </p:cNvPr>
          <p:cNvSpPr>
            <a:spLocks noGrp="1"/>
          </p:cNvSpPr>
          <p:nvPr>
            <p:ph type="title"/>
          </p:nvPr>
        </p:nvSpPr>
        <p:spPr/>
        <p:txBody>
          <a:bodyPr/>
          <a:lstStyle/>
          <a:p>
            <a:r>
              <a:rPr lang="el-GR" altLang="el-GR" dirty="0">
                <a:latin typeface="Times New Roman" panose="02020603050405020304" pitchFamily="18" charset="0"/>
                <a:cs typeface="Times New Roman" panose="02020603050405020304" pitchFamily="18" charset="0"/>
              </a:rPr>
              <a:t>Η αύξηση της στρατηγικής σημασίας της Τουρκίας (1955-1957)</a:t>
            </a:r>
            <a:endParaRPr lang="en-US" dirty="0"/>
          </a:p>
        </p:txBody>
      </p:sp>
      <p:sp>
        <p:nvSpPr>
          <p:cNvPr id="3" name="Θέση περιεχομένου 2">
            <a:extLst>
              <a:ext uri="{FF2B5EF4-FFF2-40B4-BE49-F238E27FC236}">
                <a16:creationId xmlns:a16="http://schemas.microsoft.com/office/drawing/2014/main" xmlns="" id="{FBC2BC96-DCA7-44B0-A876-A0B098273C3F}"/>
              </a:ext>
            </a:extLst>
          </p:cNvPr>
          <p:cNvSpPr>
            <a:spLocks noGrp="1"/>
          </p:cNvSpPr>
          <p:nvPr>
            <p:ph idx="1"/>
          </p:nvPr>
        </p:nvSpPr>
        <p:spPr/>
        <p:txBody>
          <a:bodyPr>
            <a:normAutofit fontScale="92500" lnSpcReduction="20000"/>
          </a:bodyPr>
          <a:lstStyle/>
          <a:p>
            <a:pPr algn="just">
              <a:buFont typeface="Wingdings" panose="05000000000000000000" pitchFamily="2" charset="2"/>
              <a:buChar char="q"/>
            </a:pPr>
            <a:r>
              <a:rPr lang="el-GR" altLang="el-GR" dirty="0">
                <a:latin typeface="Times New Roman" panose="02020603050405020304" pitchFamily="18" charset="0"/>
                <a:cs typeface="Times New Roman" panose="02020603050405020304" pitchFamily="18" charset="0"/>
              </a:rPr>
              <a:t>Φεβρουάριος 1955: η Τουρκία και το Ιράκ συνάπτουν αμυντική συμμαχία, το Σύμφωνο της Βαγδάτης, στο οποίο σύντομα προσχωρούν το Ιράν, το Πακιστάν και η Βρετανία.</a:t>
            </a:r>
          </a:p>
          <a:p>
            <a:pPr marL="0" indent="0" algn="just">
              <a:buNone/>
            </a:pPr>
            <a:endParaRPr lang="el-GR" altLang="el-GR"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r>
              <a:rPr lang="el-GR" altLang="el-GR" dirty="0">
                <a:latin typeface="Times New Roman" panose="02020603050405020304" pitchFamily="18" charset="0"/>
                <a:cs typeface="Times New Roman" panose="02020603050405020304" pitchFamily="18" charset="0"/>
              </a:rPr>
              <a:t>Μετά τη διακοπή των διαπραγματεύσεων του Μακαρίου με τον Χάρντινγκ (Φεβρουάριος 1956), η Βρετανία δεν υπέβαλε πρόταση που να μην εμπλέκει πλέον κυριαρχικά την Άγκυρα.</a:t>
            </a:r>
          </a:p>
          <a:p>
            <a:pPr algn="just">
              <a:buFont typeface="Wingdings" panose="05000000000000000000" pitchFamily="2" charset="2"/>
              <a:buChar char="q"/>
            </a:pPr>
            <a:endParaRPr lang="el-GR" altLang="el-GR"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r>
              <a:rPr lang="el-GR" altLang="el-GR" dirty="0">
                <a:latin typeface="Times New Roman" panose="02020603050405020304" pitchFamily="18" charset="0"/>
                <a:cs typeface="Times New Roman" panose="02020603050405020304" pitchFamily="18" charset="0"/>
              </a:rPr>
              <a:t>Μάρτιος 1957: ο </a:t>
            </a:r>
            <a:r>
              <a:rPr lang="el-GR" altLang="el-GR" dirty="0" err="1">
                <a:latin typeface="Times New Roman" panose="02020603050405020304" pitchFamily="18" charset="0"/>
                <a:cs typeface="Times New Roman" panose="02020603050405020304" pitchFamily="18" charset="0"/>
              </a:rPr>
              <a:t>Μακμίλλαν</a:t>
            </a:r>
            <a:r>
              <a:rPr lang="el-GR" altLang="el-GR" dirty="0">
                <a:latin typeface="Times New Roman" panose="02020603050405020304" pitchFamily="18" charset="0"/>
                <a:cs typeface="Times New Roman" panose="02020603050405020304" pitchFamily="18" charset="0"/>
              </a:rPr>
              <a:t> τονίζει στον </a:t>
            </a:r>
            <a:r>
              <a:rPr lang="el-GR" altLang="el-GR" dirty="0" err="1">
                <a:latin typeface="Times New Roman" panose="02020603050405020304" pitchFamily="18" charset="0"/>
                <a:cs typeface="Times New Roman" panose="02020603050405020304" pitchFamily="18" charset="0"/>
              </a:rPr>
              <a:t>Αϊζενχάουερ</a:t>
            </a:r>
            <a:r>
              <a:rPr lang="el-GR" altLang="el-GR" dirty="0">
                <a:latin typeface="Times New Roman" panose="02020603050405020304" pitchFamily="18" charset="0"/>
                <a:cs typeface="Times New Roman" panose="02020603050405020304" pitchFamily="18" charset="0"/>
              </a:rPr>
              <a:t> → «Οι Τούρκοι είναι ο πιο σοβαρός μας σύμμαχος σ’ αυτή την περιοχή του κόσμου και καμία λύση [του Κυπριακού] που τους θίγει δεν θα ήταν αποδεκτή».</a:t>
            </a:r>
          </a:p>
          <a:p>
            <a:pPr algn="just">
              <a:buFont typeface="Wingdings" panose="05000000000000000000" pitchFamily="2" charset="2"/>
              <a:buChar char="q"/>
            </a:pPr>
            <a:endParaRPr lang="el-GR" altLang="el-GR"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r>
              <a:rPr lang="el-GR" altLang="el-GR" dirty="0">
                <a:latin typeface="Times New Roman" panose="02020603050405020304" pitchFamily="18" charset="0"/>
                <a:cs typeface="Times New Roman" panose="02020603050405020304" pitchFamily="18" charset="0"/>
              </a:rPr>
              <a:t>Δεκέμβριος 1957: η αμερικανική πρεσβεία στην Άγκυρα υπογραμμίζει → «Αν διαταράξουμε τις σχέσεις μας με την τουρκική κυβέρνηση θα μπορούσαμε να καταστρέψουμε τη θέση μας σε όλη τη Μέση Ανατολή».</a:t>
            </a:r>
            <a:endParaRPr lang="en-US" altLang="el-GR"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xmlns="" val="26877926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6063CE42-7722-4B07-932D-1630447B0AB6}"/>
              </a:ext>
            </a:extLst>
          </p:cNvPr>
          <p:cNvSpPr>
            <a:spLocks noGrp="1"/>
          </p:cNvSpPr>
          <p:nvPr>
            <p:ph type="title"/>
          </p:nvPr>
        </p:nvSpPr>
        <p:spPr/>
        <p:txBody>
          <a:bodyPr/>
          <a:lstStyle/>
          <a:p>
            <a:r>
              <a:rPr lang="el-GR" altLang="el-GR" dirty="0">
                <a:latin typeface="Times New Roman" panose="02020603050405020304" pitchFamily="18" charset="0"/>
                <a:cs typeface="Times New Roman" panose="02020603050405020304" pitchFamily="18" charset="0"/>
              </a:rPr>
              <a:t>Το σχέδιο ΜακΜίλαν (Ιούνιος 1958)</a:t>
            </a:r>
            <a:endParaRPr lang="en-US" dirty="0"/>
          </a:p>
        </p:txBody>
      </p:sp>
      <p:sp>
        <p:nvSpPr>
          <p:cNvPr id="3" name="Θέση περιεχομένου 2">
            <a:extLst>
              <a:ext uri="{FF2B5EF4-FFF2-40B4-BE49-F238E27FC236}">
                <a16:creationId xmlns:a16="http://schemas.microsoft.com/office/drawing/2014/main" xmlns="" id="{A3F443F9-94FE-4B11-A034-8F9BB3CAA0ED}"/>
              </a:ext>
            </a:extLst>
          </p:cNvPr>
          <p:cNvSpPr>
            <a:spLocks noGrp="1"/>
          </p:cNvSpPr>
          <p:nvPr>
            <p:ph idx="1"/>
          </p:nvPr>
        </p:nvSpPr>
        <p:spPr/>
        <p:txBody>
          <a:bodyPr>
            <a:normAutofit fontScale="85000" lnSpcReduction="20000"/>
          </a:bodyPr>
          <a:lstStyle/>
          <a:p>
            <a:pPr algn="just">
              <a:buFont typeface="Wingdings" panose="05000000000000000000" pitchFamily="2" charset="2"/>
              <a:buChar char="q"/>
            </a:pPr>
            <a:r>
              <a:rPr lang="el-GR" altLang="el-GR" dirty="0">
                <a:latin typeface="Times New Roman" panose="02020603050405020304" pitchFamily="18" charset="0"/>
                <a:cs typeface="Times New Roman" panose="02020603050405020304" pitchFamily="18" charset="0"/>
              </a:rPr>
              <a:t>Διατήρηση της βρετανικής κυριαρχίας στην Κύπρο για επτά χρόνια.</a:t>
            </a:r>
          </a:p>
          <a:p>
            <a:pPr algn="just">
              <a:buFont typeface="Wingdings" panose="05000000000000000000" pitchFamily="2" charset="2"/>
              <a:buChar char="q"/>
            </a:pPr>
            <a:endParaRPr lang="el-GR" altLang="el-GR"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r>
              <a:rPr lang="el-GR" altLang="el-GR" dirty="0">
                <a:latin typeface="Times New Roman" panose="02020603050405020304" pitchFamily="18" charset="0"/>
                <a:cs typeface="Times New Roman" panose="02020603050405020304" pitchFamily="18" charset="0"/>
              </a:rPr>
              <a:t>Συνεταιρισμός Ελλάδας και Τουρκίας στη διοίκηση της Κύπρου μέσω αντιπροσώπων-βοηθών του κυβερνήτη.</a:t>
            </a:r>
          </a:p>
          <a:p>
            <a:pPr algn="just">
              <a:buFont typeface="Wingdings" panose="05000000000000000000" pitchFamily="2" charset="2"/>
              <a:buChar char="q"/>
            </a:pPr>
            <a:endParaRPr lang="el-GR" altLang="el-GR"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r>
              <a:rPr lang="el-GR" altLang="el-GR" dirty="0">
                <a:latin typeface="Times New Roman" panose="02020603050405020304" pitchFamily="18" charset="0"/>
                <a:cs typeface="Times New Roman" panose="02020603050405020304" pitchFamily="18" charset="0"/>
              </a:rPr>
              <a:t>Σύνταγμα βασισμένο στην αρχή της «μείζονος κοινοτικής αυτονομίας» → παροχή ισότητας εξουσιών στις δύο κοινότητες. Δύο κοινοτικές Βουλές και μικτό υπουργικό συμβούλιο.</a:t>
            </a:r>
          </a:p>
          <a:p>
            <a:pPr algn="just">
              <a:buFont typeface="Wingdings" panose="05000000000000000000" pitchFamily="2" charset="2"/>
              <a:buChar char="q"/>
            </a:pPr>
            <a:endParaRPr lang="el-GR" altLang="el-GR"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r>
              <a:rPr lang="el-GR" altLang="el-GR" dirty="0">
                <a:latin typeface="Times New Roman" panose="02020603050405020304" pitchFamily="18" charset="0"/>
                <a:cs typeface="Times New Roman" panose="02020603050405020304" pitchFamily="18" charset="0"/>
              </a:rPr>
              <a:t>Μετά την πάροδο της επταετίας, πιθανή σύσταση τριπλής συγκυριαρχίας (βρετανικής, τουρκικής, ελληνικής) ή εναλλακτικά, εφόσον παρέμενε σε ισχύ η δήλωση του Δεκεμβρίου 1956, διχοτόμηση.</a:t>
            </a:r>
          </a:p>
          <a:p>
            <a:pPr algn="just">
              <a:buFont typeface="Wingdings" panose="05000000000000000000" pitchFamily="2" charset="2"/>
              <a:buChar char="q"/>
            </a:pPr>
            <a:endParaRPr lang="el-GR" altLang="el-GR"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r>
              <a:rPr lang="el-GR" altLang="el-GR" dirty="0">
                <a:latin typeface="Times New Roman" panose="02020603050405020304" pitchFamily="18" charset="0"/>
                <a:cs typeface="Times New Roman" panose="02020603050405020304" pitchFamily="18" charset="0"/>
              </a:rPr>
              <a:t>Η Αθήνα απορρίπτει το σχέδιο. Η Άγκυρα, όμως, το αποδέχεται και την 1η Οκτωβρίου 1958 διορίζει Τούρκο κυβερνητικό εκπρόσωπο. </a:t>
            </a:r>
          </a:p>
          <a:p>
            <a:endParaRPr lang="en-US" dirty="0"/>
          </a:p>
        </p:txBody>
      </p:sp>
    </p:spTree>
    <p:extLst>
      <p:ext uri="{BB962C8B-B14F-4D97-AF65-F5344CB8AC3E}">
        <p14:creationId xmlns:p14="http://schemas.microsoft.com/office/powerpoint/2010/main" xmlns="" val="1346035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D9FED1B0-3347-4ED3-AB5C-7D95732C7C0C}"/>
              </a:ext>
            </a:extLst>
          </p:cNvPr>
          <p:cNvSpPr>
            <a:spLocks noGrp="1"/>
          </p:cNvSpPr>
          <p:nvPr>
            <p:ph type="title"/>
          </p:nvPr>
        </p:nvSpPr>
        <p:spPr/>
        <p:txBody>
          <a:bodyPr/>
          <a:lstStyle/>
          <a:p>
            <a:r>
              <a:rPr lang="el-GR" altLang="el-GR" dirty="0">
                <a:latin typeface="Times New Roman" panose="02020603050405020304" pitchFamily="18" charset="0"/>
                <a:cs typeface="Times New Roman" panose="02020603050405020304" pitchFamily="18" charset="0"/>
              </a:rPr>
              <a:t>Η πορεία προς την ανεξαρτησία της Κύπρου</a:t>
            </a:r>
            <a:endParaRPr lang="en-US" dirty="0"/>
          </a:p>
        </p:txBody>
      </p:sp>
      <p:sp>
        <p:nvSpPr>
          <p:cNvPr id="3" name="Θέση περιεχομένου 2">
            <a:extLst>
              <a:ext uri="{FF2B5EF4-FFF2-40B4-BE49-F238E27FC236}">
                <a16:creationId xmlns:a16="http://schemas.microsoft.com/office/drawing/2014/main" xmlns="" id="{A4202AC4-80C0-49AF-B936-3A15D6F77AD0}"/>
              </a:ext>
            </a:extLst>
          </p:cNvPr>
          <p:cNvSpPr>
            <a:spLocks noGrp="1"/>
          </p:cNvSpPr>
          <p:nvPr>
            <p:ph idx="1"/>
          </p:nvPr>
        </p:nvSpPr>
        <p:spPr/>
        <p:txBody>
          <a:bodyPr>
            <a:normAutofit lnSpcReduction="10000"/>
          </a:bodyPr>
          <a:lstStyle/>
          <a:p>
            <a:pPr algn="just"/>
            <a:r>
              <a:rPr lang="el-GR" altLang="el-GR" dirty="0">
                <a:latin typeface="Times New Roman" panose="02020603050405020304" pitchFamily="18" charset="0"/>
                <a:cs typeface="Times New Roman" panose="02020603050405020304" pitchFamily="18" charset="0"/>
              </a:rPr>
              <a:t>16 Σεπτεμβρίου 1958: σε συνέντευξη του στη βουλευτή του Εργατικού Κόμματος, Μπάρμπαρα </a:t>
            </a:r>
            <a:r>
              <a:rPr lang="el-GR" altLang="el-GR" dirty="0" err="1">
                <a:latin typeface="Times New Roman" panose="02020603050405020304" pitchFamily="18" charset="0"/>
                <a:cs typeface="Times New Roman" panose="02020603050405020304" pitchFamily="18" charset="0"/>
              </a:rPr>
              <a:t>Κασλ</a:t>
            </a:r>
            <a:r>
              <a:rPr lang="el-GR" altLang="el-GR" dirty="0">
                <a:latin typeface="Times New Roman" panose="02020603050405020304" pitchFamily="18" charset="0"/>
                <a:cs typeface="Times New Roman" panose="02020603050405020304" pitchFamily="18" charset="0"/>
              </a:rPr>
              <a:t>, ο Μακάριος παρουσιάστηκε διατεθειμένος να αποδεχτεί καθεστώς ανεξαρτησίας με τον δεσμευτικό όρο ότι δεν θα απολήξει ούτε στην Ένωση, αλλά ούτε και στο διαμελισμό. Λίγες μέρες αργότερα, Καραμανλής τονίζει δημοσίως ότι «η ελληνική </a:t>
            </a:r>
            <a:r>
              <a:rPr lang="el-GR" altLang="el-GR" dirty="0" err="1">
                <a:latin typeface="Times New Roman" panose="02020603050405020304" pitchFamily="18" charset="0"/>
                <a:cs typeface="Times New Roman" panose="02020603050405020304" pitchFamily="18" charset="0"/>
              </a:rPr>
              <a:t>κυβέρνησις</a:t>
            </a:r>
            <a:r>
              <a:rPr lang="el-GR" altLang="el-GR" dirty="0">
                <a:latin typeface="Times New Roman" panose="02020603050405020304" pitchFamily="18" charset="0"/>
                <a:cs typeface="Times New Roman" panose="02020603050405020304" pitchFamily="18" charset="0"/>
              </a:rPr>
              <a:t>, εν ομοφωνία μετά του Αρχιεπισκόπου Μακαρίου, θα υποστήριξη την </a:t>
            </a:r>
            <a:r>
              <a:rPr lang="el-GR" altLang="el-GR" dirty="0" err="1">
                <a:latin typeface="Times New Roman" panose="02020603050405020304" pitchFamily="18" charset="0"/>
                <a:cs typeface="Times New Roman" panose="02020603050405020304" pitchFamily="18" charset="0"/>
              </a:rPr>
              <a:t>λύσιν</a:t>
            </a:r>
            <a:r>
              <a:rPr lang="el-GR" altLang="el-GR" dirty="0">
                <a:latin typeface="Times New Roman" panose="02020603050405020304" pitchFamily="18" charset="0"/>
                <a:cs typeface="Times New Roman" panose="02020603050405020304" pitchFamily="18" charset="0"/>
              </a:rPr>
              <a:t> της ανεξαρτησίας».</a:t>
            </a:r>
          </a:p>
          <a:p>
            <a:pPr algn="just"/>
            <a:endParaRPr lang="el-GR" altLang="el-GR" dirty="0">
              <a:latin typeface="Times New Roman" panose="02020603050405020304" pitchFamily="18" charset="0"/>
              <a:cs typeface="Times New Roman" panose="02020603050405020304" pitchFamily="18" charset="0"/>
            </a:endParaRPr>
          </a:p>
          <a:p>
            <a:pPr algn="just"/>
            <a:r>
              <a:rPr lang="el-GR" altLang="el-GR" dirty="0">
                <a:latin typeface="Times New Roman" panose="02020603050405020304" pitchFamily="18" charset="0"/>
                <a:cs typeface="Times New Roman" panose="02020603050405020304" pitchFamily="18" charset="0"/>
              </a:rPr>
              <a:t>Δεκέμβριος 1958-Ιανουάριος 1959: στις διαδοχικές συναντήσεις τους ανάμεσα στους Αβέρωφ και </a:t>
            </a:r>
            <a:r>
              <a:rPr lang="el-GR" altLang="el-GR" dirty="0" err="1">
                <a:latin typeface="Times New Roman" panose="02020603050405020304" pitchFamily="18" charset="0"/>
                <a:cs typeface="Times New Roman" panose="02020603050405020304" pitchFamily="18" charset="0"/>
              </a:rPr>
              <a:t>Ζορλού</a:t>
            </a:r>
            <a:r>
              <a:rPr lang="el-GR" altLang="el-GR" dirty="0">
                <a:latin typeface="Times New Roman" panose="02020603050405020304" pitchFamily="18" charset="0"/>
                <a:cs typeface="Times New Roman" panose="02020603050405020304" pitchFamily="18" charset="0"/>
              </a:rPr>
              <a:t> (στη Νέα Υόρκη, το Παρίσι και την Αθήνα) επιβεβαιώνεται η δυνατότητα προώθησης μιας ελληνοτουρκικής συνεννόησης με στόχο την εγκαθίδρυση καθεστώτος ανεξαρτησίας στην Κύπρο. Παράλληλα, διασφαλίστηκε η δέσμευση της Βρετανίας ότι θα αποδεχόταν μια κοινή απόφαση Ελλάδας-Τουρκίας. Η υπαναχώρηση της Άγκυρας πρέπει να αποδοθεί στην ανησυχία της για απομόνωσή της στο περιφερειακό πλαίσιο, μετά την καθεστωτική αλλαγή στο Ιράκ.</a:t>
            </a:r>
          </a:p>
          <a:p>
            <a:endParaRPr lang="en-US" dirty="0"/>
          </a:p>
        </p:txBody>
      </p:sp>
    </p:spTree>
    <p:extLst>
      <p:ext uri="{BB962C8B-B14F-4D97-AF65-F5344CB8AC3E}">
        <p14:creationId xmlns:p14="http://schemas.microsoft.com/office/powerpoint/2010/main" xmlns="" val="33625020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CA1365AE-7A79-4C2B-991E-2C307569A88B}"/>
              </a:ext>
            </a:extLst>
          </p:cNvPr>
          <p:cNvSpPr>
            <a:spLocks noGrp="1"/>
          </p:cNvSpPr>
          <p:nvPr>
            <p:ph type="title"/>
          </p:nvPr>
        </p:nvSpPr>
        <p:spPr/>
        <p:txBody>
          <a:bodyPr>
            <a:normAutofit fontScale="90000"/>
          </a:bodyPr>
          <a:lstStyle/>
          <a:p>
            <a:r>
              <a:rPr lang="el-GR" altLang="el-GR" dirty="0">
                <a:latin typeface="Times New Roman" panose="02020603050405020304" pitchFamily="18" charset="0"/>
                <a:cs typeface="Times New Roman" panose="02020603050405020304" pitchFamily="18" charset="0"/>
              </a:rPr>
              <a:t>Η συμφωνία της Ζυρίχης (Φεβρουάριος 1959) και η δημιουργία της Κυπριακής Δημοκρατίας</a:t>
            </a:r>
            <a:endParaRPr lang="en-US" dirty="0"/>
          </a:p>
        </p:txBody>
      </p:sp>
      <p:sp>
        <p:nvSpPr>
          <p:cNvPr id="3" name="Θέση περιεχομένου 2">
            <a:extLst>
              <a:ext uri="{FF2B5EF4-FFF2-40B4-BE49-F238E27FC236}">
                <a16:creationId xmlns:a16="http://schemas.microsoft.com/office/drawing/2014/main" xmlns="" id="{262FF2B0-58C3-48E2-9C96-7FDFB7639279}"/>
              </a:ext>
            </a:extLst>
          </p:cNvPr>
          <p:cNvSpPr>
            <a:spLocks noGrp="1"/>
          </p:cNvSpPr>
          <p:nvPr>
            <p:ph idx="1"/>
          </p:nvPr>
        </p:nvSpPr>
        <p:spPr/>
        <p:txBody>
          <a:bodyPr>
            <a:normAutofit fontScale="92500" lnSpcReduction="10000"/>
          </a:bodyPr>
          <a:lstStyle/>
          <a:p>
            <a:pPr algn="just">
              <a:buFont typeface="Wingdings" panose="05000000000000000000" pitchFamily="2" charset="2"/>
              <a:buChar char="q"/>
            </a:pPr>
            <a:r>
              <a:rPr lang="el-GR" altLang="el-GR" dirty="0">
                <a:latin typeface="Times New Roman" panose="02020603050405020304" pitchFamily="18" charset="0"/>
                <a:cs typeface="Times New Roman" panose="02020603050405020304" pitchFamily="18" charset="0"/>
              </a:rPr>
              <a:t>Ο πρόεδρος θα ήταν Ελληνοκύπριος και ο αντιπρόεδρος Τουρκοκύπριος και θα εκλέγονταν για πέντε χρόνια αντίστοιχα από τις δύο κοινότητες. Θα ήταν περιβεβλημένοι με δικαίωμα βέτο πάνω σε ζητήματα εξωτερικής πολιτικής, άμυνας και εσωτερικής ασφάλειας.</a:t>
            </a:r>
          </a:p>
          <a:p>
            <a:pPr algn="just">
              <a:buFont typeface="Wingdings" panose="05000000000000000000" pitchFamily="2" charset="2"/>
              <a:buChar char="q"/>
            </a:pPr>
            <a:r>
              <a:rPr lang="el-GR" altLang="el-GR" dirty="0">
                <a:latin typeface="Times New Roman" panose="02020603050405020304" pitchFamily="18" charset="0"/>
                <a:cs typeface="Times New Roman" panose="02020603050405020304" pitchFamily="18" charset="0"/>
              </a:rPr>
              <a:t>Προβλεπόταν η παράλληλη λειτουργία ενιαίας Βουλής Αντιπροσώπων και δύο Κοινοτικών Βουλών.</a:t>
            </a:r>
          </a:p>
          <a:p>
            <a:pPr algn="just">
              <a:buFont typeface="Wingdings" panose="05000000000000000000" pitchFamily="2" charset="2"/>
              <a:buChar char="q"/>
            </a:pPr>
            <a:r>
              <a:rPr lang="el-GR" altLang="el-GR" dirty="0">
                <a:latin typeface="Times New Roman" panose="02020603050405020304" pitchFamily="18" charset="0"/>
                <a:cs typeface="Times New Roman" panose="02020603050405020304" pitchFamily="18" charset="0"/>
              </a:rPr>
              <a:t>Η συγκρότηση της κυβέρνησης, της Βουλής και της Δημόσιας Διοίκησης βασιζόταν στη διατήρηση της αναλογίας 7:3 μεταξύ των δυο κοινοτήτων. Στο στρατό η αναλογία οριζόταν σε 6:4.</a:t>
            </a:r>
          </a:p>
          <a:p>
            <a:pPr algn="just">
              <a:buFont typeface="Wingdings" panose="05000000000000000000" pitchFamily="2" charset="2"/>
              <a:buChar char="q"/>
            </a:pPr>
            <a:r>
              <a:rPr lang="el-GR" altLang="el-GR" dirty="0">
                <a:latin typeface="Times New Roman" panose="02020603050405020304" pitchFamily="18" charset="0"/>
                <a:cs typeface="Times New Roman" panose="02020603050405020304" pitchFamily="18" charset="0"/>
              </a:rPr>
              <a:t>Συμφωνήθηκε η σύναψη συνθήκης εγγυήσεως, σύμφωνα με την οποία η Ελλάδα, η Τουρκία και η Βρετανία θα εγγυόνταν την ανεξαρτησία, την εδαφική ακεραιότητα και την τήρηση του συνταγματικού πολιτεύματος.</a:t>
            </a:r>
          </a:p>
          <a:p>
            <a:pPr algn="just">
              <a:buFont typeface="Wingdings" panose="05000000000000000000" pitchFamily="2" charset="2"/>
              <a:buChar char="q"/>
            </a:pPr>
            <a:r>
              <a:rPr lang="el-GR" altLang="el-GR" dirty="0">
                <a:latin typeface="Times New Roman" panose="02020603050405020304" pitchFamily="18" charset="0"/>
                <a:cs typeface="Times New Roman" panose="02020603050405020304" pitchFamily="18" charset="0"/>
              </a:rPr>
              <a:t>Συμφωνήθηκε η υπογραφή συνθήκης συμμαχίας Κύπρου, Ελλάδας και Τουρκίας και σύσταση μικτού τριμερούς στρατηγείου με τη συμβολική συμμετοχή 950 Ελλήνων και 650 Τούρκων αξιωματικών.</a:t>
            </a:r>
          </a:p>
          <a:p>
            <a:pPr algn="just">
              <a:buFont typeface="Wingdings" panose="05000000000000000000" pitchFamily="2" charset="2"/>
              <a:buChar char="q"/>
            </a:pPr>
            <a:r>
              <a:rPr lang="el-GR" altLang="el-GR" dirty="0">
                <a:latin typeface="Times New Roman" panose="02020603050405020304" pitchFamily="18" charset="0"/>
                <a:cs typeface="Times New Roman" panose="02020603050405020304" pitchFamily="18" charset="0"/>
              </a:rPr>
              <a:t>Η Βρετανία θα εγκαθιστούσε δύο βάσεις στη Δεκέλεια και το Ακρωτήρι.</a:t>
            </a:r>
          </a:p>
          <a:p>
            <a:endParaRPr lang="en-US" dirty="0"/>
          </a:p>
        </p:txBody>
      </p:sp>
    </p:spTree>
    <p:extLst>
      <p:ext uri="{BB962C8B-B14F-4D97-AF65-F5344CB8AC3E}">
        <p14:creationId xmlns:p14="http://schemas.microsoft.com/office/powerpoint/2010/main" xmlns="" val="4484391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6BE64336-408E-4A23-AA4F-B2A903CEDA4E}"/>
              </a:ext>
            </a:extLst>
          </p:cNvPr>
          <p:cNvSpPr>
            <a:spLocks noGrp="1"/>
          </p:cNvSpPr>
          <p:nvPr>
            <p:ph type="title"/>
          </p:nvPr>
        </p:nvSpPr>
        <p:spPr/>
        <p:txBody>
          <a:bodyPr/>
          <a:lstStyle/>
          <a:p>
            <a:r>
              <a:rPr lang="el-GR" altLang="el-GR" dirty="0">
                <a:latin typeface="Times New Roman" panose="02020603050405020304" pitchFamily="18" charset="0"/>
                <a:cs typeface="Times New Roman" panose="02020603050405020304" pitchFamily="18" charset="0"/>
              </a:rPr>
              <a:t>Αντιδράσεις για τις συμφωνίες Ζυρίχης-Λονδίνου</a:t>
            </a:r>
            <a:endParaRPr lang="en-US" dirty="0"/>
          </a:p>
        </p:txBody>
      </p:sp>
      <p:sp>
        <p:nvSpPr>
          <p:cNvPr id="3" name="Θέση περιεχομένου 2">
            <a:extLst>
              <a:ext uri="{FF2B5EF4-FFF2-40B4-BE49-F238E27FC236}">
                <a16:creationId xmlns:a16="http://schemas.microsoft.com/office/drawing/2014/main" xmlns="" id="{08C018E5-EF02-48F0-BDA6-9241975C1B93}"/>
              </a:ext>
            </a:extLst>
          </p:cNvPr>
          <p:cNvSpPr>
            <a:spLocks noGrp="1"/>
          </p:cNvSpPr>
          <p:nvPr>
            <p:ph idx="1"/>
          </p:nvPr>
        </p:nvSpPr>
        <p:spPr/>
        <p:txBody>
          <a:bodyPr>
            <a:normAutofit lnSpcReduction="10000"/>
          </a:bodyPr>
          <a:lstStyle/>
          <a:p>
            <a:pPr algn="just">
              <a:buFont typeface="Wingdings" panose="05000000000000000000" pitchFamily="2" charset="2"/>
              <a:buChar char="q"/>
            </a:pPr>
            <a:r>
              <a:rPr lang="el-GR" altLang="el-GR" dirty="0">
                <a:latin typeface="Times New Roman" panose="02020603050405020304" pitchFamily="18" charset="0"/>
                <a:cs typeface="Times New Roman" panose="02020603050405020304" pitchFamily="18" charset="0"/>
              </a:rPr>
              <a:t>Ο Μακάριος διατυπώνει έντονες επιφυλάξεις επί δευτερευόντων σημείων (κυρίως του Συντάγματος) κατά τη συνάντηση του Λονδίνου. Συναινεί τελικά στην υπογραφή των συμφωνιών για την ανεξαρτησία της Κύπρου.</a:t>
            </a:r>
          </a:p>
          <a:p>
            <a:pPr algn="just">
              <a:buFont typeface="Wingdings" panose="05000000000000000000" pitchFamily="2" charset="2"/>
              <a:buChar char="q"/>
            </a:pPr>
            <a:r>
              <a:rPr lang="el-GR" altLang="el-GR" dirty="0">
                <a:latin typeface="Times New Roman" panose="02020603050405020304" pitchFamily="18" charset="0"/>
                <a:cs typeface="Times New Roman" panose="02020603050405020304" pitchFamily="18" charset="0"/>
              </a:rPr>
              <a:t>Ο Γ. Γρίβας διαμηνύει από τον Κύπρο στον Καραμανλή ότι «οι σκληροί αγώνες του κυπριακού λαού </a:t>
            </a:r>
            <a:r>
              <a:rPr lang="el-GR" altLang="el-GR" dirty="0" err="1">
                <a:latin typeface="Times New Roman" panose="02020603050405020304" pitchFamily="18" charset="0"/>
                <a:cs typeface="Times New Roman" panose="02020603050405020304" pitchFamily="18" charset="0"/>
              </a:rPr>
              <a:t>εδικαιώθηκαν</a:t>
            </a:r>
            <a:r>
              <a:rPr lang="el-GR" altLang="el-GR" dirty="0">
                <a:latin typeface="Times New Roman" panose="02020603050405020304" pitchFamily="18" charset="0"/>
                <a:cs typeface="Times New Roman" panose="02020603050405020304" pitchFamily="18" charset="0"/>
              </a:rPr>
              <a:t>» για να </a:t>
            </a:r>
            <a:r>
              <a:rPr lang="el-GR" altLang="el-GR" dirty="0" err="1">
                <a:latin typeface="Times New Roman" panose="02020603050405020304" pitchFamily="18" charset="0"/>
                <a:cs typeface="Times New Roman" panose="02020603050405020304" pitchFamily="18" charset="0"/>
              </a:rPr>
              <a:t>καταφερθεί</a:t>
            </a:r>
            <a:r>
              <a:rPr lang="el-GR" altLang="el-GR" dirty="0">
                <a:latin typeface="Times New Roman" panose="02020603050405020304" pitchFamily="18" charset="0"/>
                <a:cs typeface="Times New Roman" panose="02020603050405020304" pitchFamily="18" charset="0"/>
              </a:rPr>
              <a:t> εναντίον του δριμύτατα, λίγο αργότερα, όταν αναμίχθηκε ενεργά στην πολιτική.</a:t>
            </a:r>
          </a:p>
          <a:p>
            <a:pPr algn="just">
              <a:buFont typeface="Wingdings" panose="05000000000000000000" pitchFamily="2" charset="2"/>
              <a:buChar char="q"/>
            </a:pPr>
            <a:r>
              <a:rPr lang="el-GR" altLang="el-GR" dirty="0">
                <a:latin typeface="Times New Roman" panose="02020603050405020304" pitchFamily="18" charset="0"/>
                <a:cs typeface="Times New Roman" panose="02020603050405020304" pitchFamily="18" charset="0"/>
              </a:rPr>
              <a:t>Το ΑΚΕΛ καταγγέλλει τον ενταφιασμό των «προαιώνιων εθνικών πόθων».</a:t>
            </a:r>
          </a:p>
          <a:p>
            <a:pPr algn="just">
              <a:buFont typeface="Wingdings" panose="05000000000000000000" pitchFamily="2" charset="2"/>
              <a:buChar char="q"/>
            </a:pPr>
            <a:r>
              <a:rPr lang="el-GR" altLang="el-GR" dirty="0">
                <a:latin typeface="Times New Roman" panose="02020603050405020304" pitchFamily="18" charset="0"/>
                <a:cs typeface="Times New Roman" panose="02020603050405020304" pitchFamily="18" charset="0"/>
              </a:rPr>
              <a:t>Ο μητροπολίτης Κυρήνειας τόνισε ότι η μοιραία απομάκρυνση από την ενωτική επιδίωξη θα οδηγούσε στην ανάπτυξη δραστηριότητας προς τη δημιουργία «κυπριακού πατριωτισμού» με στόχο «διαρκή και </a:t>
            </a:r>
            <a:r>
              <a:rPr lang="el-GR" altLang="el-GR" dirty="0" err="1">
                <a:latin typeface="Times New Roman" panose="02020603050405020304" pitchFamily="18" charset="0"/>
                <a:cs typeface="Times New Roman" panose="02020603050405020304" pitchFamily="18" charset="0"/>
              </a:rPr>
              <a:t>μοναδικόν</a:t>
            </a:r>
            <a:r>
              <a:rPr lang="el-GR" altLang="el-GR" dirty="0">
                <a:latin typeface="Times New Roman" panose="02020603050405020304" pitchFamily="18" charset="0"/>
                <a:cs typeface="Times New Roman" panose="02020603050405020304" pitchFamily="18" charset="0"/>
              </a:rPr>
              <a:t> τον </a:t>
            </a:r>
            <a:r>
              <a:rPr lang="el-GR" altLang="el-GR" dirty="0" err="1">
                <a:latin typeface="Times New Roman" panose="02020603050405020304" pitchFamily="18" charset="0"/>
                <a:cs typeface="Times New Roman" panose="02020603050405020304" pitchFamily="18" charset="0"/>
              </a:rPr>
              <a:t>αφελληνισμόν</a:t>
            </a:r>
            <a:r>
              <a:rPr lang="el-GR" altLang="el-GR" dirty="0">
                <a:latin typeface="Times New Roman" panose="02020603050405020304" pitchFamily="18" charset="0"/>
                <a:cs typeface="Times New Roman" panose="02020603050405020304" pitchFamily="18" charset="0"/>
              </a:rPr>
              <a:t> της νήσου».</a:t>
            </a:r>
          </a:p>
          <a:p>
            <a:pPr algn="just">
              <a:buFont typeface="Wingdings" panose="05000000000000000000" pitchFamily="2" charset="2"/>
              <a:buChar char="q"/>
            </a:pPr>
            <a:r>
              <a:rPr lang="el-GR" altLang="el-GR" dirty="0">
                <a:latin typeface="Times New Roman" panose="02020603050405020304" pitchFamily="18" charset="0"/>
                <a:cs typeface="Times New Roman" panose="02020603050405020304" pitchFamily="18" charset="0"/>
              </a:rPr>
              <a:t>Στην Ελλάδα, η αντιπολίτευση θα κατηγορήσει την κυβέρνηση για την υπογραφή των συμφωνιών. Εξαίρεση ο Γ. Παπανδρέου, ο οποίος όμως, κατά τις παραμονές των εκλογών του 1963 θα τονίσει ότι «η προδοσία της Κύπρου δεν έχει αμνηστευθεί».  </a:t>
            </a:r>
          </a:p>
          <a:p>
            <a:endParaRPr lang="en-US" dirty="0"/>
          </a:p>
        </p:txBody>
      </p:sp>
    </p:spTree>
    <p:extLst>
      <p:ext uri="{BB962C8B-B14F-4D97-AF65-F5344CB8AC3E}">
        <p14:creationId xmlns:p14="http://schemas.microsoft.com/office/powerpoint/2010/main" xmlns="" val="4496631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1521986E-E79A-447C-BB80-586C32B2AE58}"/>
              </a:ext>
            </a:extLst>
          </p:cNvPr>
          <p:cNvSpPr>
            <a:spLocks noGrp="1"/>
          </p:cNvSpPr>
          <p:nvPr>
            <p:ph type="title"/>
          </p:nvPr>
        </p:nvSpPr>
        <p:spPr/>
        <p:txBody>
          <a:bodyPr/>
          <a:lstStyle/>
          <a:p>
            <a:r>
              <a:rPr lang="el-GR" altLang="el-GR" dirty="0">
                <a:latin typeface="Times New Roman" panose="02020603050405020304" pitchFamily="18" charset="0"/>
                <a:cs typeface="Times New Roman" panose="02020603050405020304" pitchFamily="18" charset="0"/>
              </a:rPr>
              <a:t>Δυσχέρειες στη λειτουργία του καθεστώτος (1960-1963)</a:t>
            </a:r>
            <a:endParaRPr lang="en-US" dirty="0"/>
          </a:p>
        </p:txBody>
      </p:sp>
      <p:sp>
        <p:nvSpPr>
          <p:cNvPr id="3" name="Θέση περιεχομένου 2">
            <a:extLst>
              <a:ext uri="{FF2B5EF4-FFF2-40B4-BE49-F238E27FC236}">
                <a16:creationId xmlns:a16="http://schemas.microsoft.com/office/drawing/2014/main" xmlns="" id="{04BB82C6-91B7-4991-A1CF-8A44BA66AE47}"/>
              </a:ext>
            </a:extLst>
          </p:cNvPr>
          <p:cNvSpPr>
            <a:spLocks noGrp="1"/>
          </p:cNvSpPr>
          <p:nvPr>
            <p:ph idx="1"/>
          </p:nvPr>
        </p:nvSpPr>
        <p:spPr/>
        <p:txBody>
          <a:bodyPr>
            <a:normAutofit fontScale="92500" lnSpcReduction="20000"/>
          </a:bodyPr>
          <a:lstStyle/>
          <a:p>
            <a:pPr algn="just">
              <a:buFont typeface="Wingdings" panose="05000000000000000000" pitchFamily="2" charset="2"/>
              <a:buChar char="q"/>
            </a:pPr>
            <a:r>
              <a:rPr lang="el-GR" altLang="el-GR" dirty="0">
                <a:latin typeface="Times New Roman" panose="02020603050405020304" pitchFamily="18" charset="0"/>
                <a:cs typeface="Times New Roman" panose="02020603050405020304" pitchFamily="18" charset="0"/>
              </a:rPr>
              <a:t>Μετά την υπογραφή των συμφωνιών Ζυρίχης-Λονδίνου, ο Μακάριος Γ΄, πρώτος πρόεδρος της Κυπριακής Δημοκρατίας, αρνείται να εφαρμόσει τη διάταξη περί χωριστών Δήμων των πέντε μεγαλύτερων πόλεων της Κύπρου, η οποία είχε αποτελέσει όρο των συμφωνιών του 1959 και στη συνέχεια είχε συμπεριληφθεί στο Σύνταγμα.</a:t>
            </a:r>
          </a:p>
          <a:p>
            <a:pPr algn="just">
              <a:buFont typeface="Wingdings" panose="05000000000000000000" pitchFamily="2" charset="2"/>
              <a:buChar char="q"/>
            </a:pPr>
            <a:endParaRPr lang="el-GR" altLang="el-GR"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r>
              <a:rPr lang="el-GR" altLang="el-GR" dirty="0">
                <a:latin typeface="Times New Roman" panose="02020603050405020304" pitchFamily="18" charset="0"/>
                <a:cs typeface="Times New Roman" panose="02020603050405020304" pitchFamily="18" charset="0"/>
              </a:rPr>
              <a:t>Η τουρκοκυπριακή πλευρά αντιδρά εκβιαστικά με την καταψήφιση του φορολογικού νομοσχεδίου και προκαλεί με τον τρόπο αυτή σημαντικό πρόσκομμα στη λειτουργία της κρατικής μηχανής.</a:t>
            </a:r>
          </a:p>
          <a:p>
            <a:pPr algn="just">
              <a:buFont typeface="Wingdings" panose="05000000000000000000" pitchFamily="2" charset="2"/>
              <a:buChar char="q"/>
            </a:pPr>
            <a:endParaRPr lang="el-GR" altLang="el-GR"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r>
              <a:rPr lang="el-GR" altLang="el-GR" dirty="0">
                <a:latin typeface="Times New Roman" panose="02020603050405020304" pitchFamily="18" charset="0"/>
                <a:cs typeface="Times New Roman" panose="02020603050405020304" pitchFamily="18" charset="0"/>
              </a:rPr>
              <a:t>Δεκέμβριος 1962: το υπουργικό συμβούλιο αποφασίζει την ουσιαστική κατάργηση της διάταξης για χωρισμό των Δήμων, ενώ η Κοινοτική Βουλή των Τουρκοκυπρίων ψηφίζει τη σύστασή τους.</a:t>
            </a:r>
          </a:p>
          <a:p>
            <a:pPr algn="just">
              <a:buFont typeface="Wingdings" panose="05000000000000000000" pitchFamily="2" charset="2"/>
              <a:buChar char="q"/>
            </a:pPr>
            <a:endParaRPr lang="el-GR" altLang="el-GR"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r>
              <a:rPr lang="el-GR" altLang="el-GR" dirty="0">
                <a:latin typeface="Times New Roman" panose="02020603050405020304" pitchFamily="18" charset="0"/>
                <a:cs typeface="Times New Roman" panose="02020603050405020304" pitchFamily="18" charset="0"/>
              </a:rPr>
              <a:t>Το 1963 είναι πλέον εμφανής η πρόθεση του Μακάριου να προχωρήσει σε αναθεώρηση θεμελιακών κανόνων του νέου καθεστώτος. </a:t>
            </a:r>
          </a:p>
          <a:p>
            <a:endParaRPr lang="en-US" dirty="0"/>
          </a:p>
        </p:txBody>
      </p:sp>
    </p:spTree>
    <p:extLst>
      <p:ext uri="{BB962C8B-B14F-4D97-AF65-F5344CB8AC3E}">
        <p14:creationId xmlns:p14="http://schemas.microsoft.com/office/powerpoint/2010/main" xmlns="" val="19529257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69B45DAD-6A92-4D64-91A4-0647DD769C77}"/>
              </a:ext>
            </a:extLst>
          </p:cNvPr>
          <p:cNvSpPr>
            <a:spLocks noGrp="1"/>
          </p:cNvSpPr>
          <p:nvPr>
            <p:ph type="title"/>
          </p:nvPr>
        </p:nvSpPr>
        <p:spPr/>
        <p:txBody>
          <a:bodyPr/>
          <a:lstStyle/>
          <a:p>
            <a:r>
              <a:rPr lang="el-GR" altLang="el-GR" dirty="0"/>
              <a:t>Τα «13 σημεία» (30 Νοεμβρίου 1963)</a:t>
            </a:r>
            <a:endParaRPr lang="en-US" dirty="0"/>
          </a:p>
        </p:txBody>
      </p:sp>
      <p:sp>
        <p:nvSpPr>
          <p:cNvPr id="3" name="Θέση περιεχομένου 2">
            <a:extLst>
              <a:ext uri="{FF2B5EF4-FFF2-40B4-BE49-F238E27FC236}">
                <a16:creationId xmlns:a16="http://schemas.microsoft.com/office/drawing/2014/main" xmlns="" id="{3E223EE2-BCE6-4159-8D3A-54566781757B}"/>
              </a:ext>
            </a:extLst>
          </p:cNvPr>
          <p:cNvSpPr>
            <a:spLocks noGrp="1"/>
          </p:cNvSpPr>
          <p:nvPr>
            <p:ph idx="1"/>
          </p:nvPr>
        </p:nvSpPr>
        <p:spPr/>
        <p:txBody>
          <a:bodyPr>
            <a:normAutofit lnSpcReduction="10000"/>
          </a:bodyPr>
          <a:lstStyle/>
          <a:p>
            <a:pPr marL="393700" indent="-393700" algn="just">
              <a:buFont typeface="Wingdings" panose="05000000000000000000" pitchFamily="2" charset="2"/>
              <a:buAutoNum type="arabicPeriod"/>
            </a:pPr>
            <a:r>
              <a:rPr lang="el-GR" altLang="el-GR" sz="2400" dirty="0">
                <a:latin typeface="Times New Roman" panose="02020603050405020304" pitchFamily="18" charset="0"/>
                <a:cs typeface="Times New Roman" panose="02020603050405020304" pitchFamily="18" charset="0"/>
              </a:rPr>
              <a:t>Κατάργηση δικαιώματος αρνησικυρίας του προέδρου και αντιπροέδρου.</a:t>
            </a:r>
          </a:p>
          <a:p>
            <a:pPr marL="393700" indent="-393700" algn="just">
              <a:buFont typeface="Wingdings" panose="05000000000000000000" pitchFamily="2" charset="2"/>
              <a:buAutoNum type="arabicPeriod"/>
            </a:pPr>
            <a:r>
              <a:rPr lang="el-GR" altLang="el-GR" sz="2400" dirty="0">
                <a:latin typeface="Times New Roman" panose="02020603050405020304" pitchFamily="18" charset="0"/>
                <a:cs typeface="Times New Roman" panose="02020603050405020304" pitchFamily="18" charset="0"/>
              </a:rPr>
              <a:t>Ο αντιπρόεδρος να αντικαθιστά τον πρόεδρο όταν απουσιάζει ή όταν δεν μπορεί να ασκήσει τα καθήκοντά του.</a:t>
            </a:r>
          </a:p>
          <a:p>
            <a:pPr marL="393700" indent="-393700" algn="just">
              <a:buFont typeface="Wingdings" panose="05000000000000000000" pitchFamily="2" charset="2"/>
              <a:buAutoNum type="arabicPeriod"/>
            </a:pPr>
            <a:r>
              <a:rPr lang="el-GR" altLang="el-GR" sz="2400" dirty="0">
                <a:latin typeface="Times New Roman" panose="02020603050405020304" pitchFamily="18" charset="0"/>
                <a:cs typeface="Times New Roman" panose="02020603050405020304" pitchFamily="18" charset="0"/>
              </a:rPr>
              <a:t>Ο Έλληνας πρόεδρος της Βουλής και ο Τούρκος αντιπρόεδρος να εκλέγονται από όλα τα μέλη της Βουλής.</a:t>
            </a:r>
          </a:p>
          <a:p>
            <a:pPr marL="393700" indent="-393700" algn="just">
              <a:buFont typeface="Wingdings" panose="05000000000000000000" pitchFamily="2" charset="2"/>
              <a:buAutoNum type="arabicPeriod"/>
            </a:pPr>
            <a:r>
              <a:rPr lang="el-GR" altLang="el-GR" sz="2400" dirty="0">
                <a:latin typeface="Times New Roman" panose="02020603050405020304" pitchFamily="18" charset="0"/>
                <a:cs typeface="Times New Roman" panose="02020603050405020304" pitchFamily="18" charset="0"/>
              </a:rPr>
              <a:t>Ο αντιπρόεδρος της Βουλής να αντικαθιστά τον πρόεδρο αν απουσιάζει ή αν δεν μπορεί να ασκήσει τα καθήκοντά του.</a:t>
            </a:r>
          </a:p>
          <a:p>
            <a:pPr marL="393700" indent="-393700" algn="just">
              <a:buFont typeface="Wingdings" panose="05000000000000000000" pitchFamily="2" charset="2"/>
              <a:buAutoNum type="arabicPeriod"/>
            </a:pPr>
            <a:r>
              <a:rPr lang="el-GR" altLang="el-GR" sz="2400" dirty="0">
                <a:latin typeface="Times New Roman" panose="02020603050405020304" pitchFamily="18" charset="0"/>
                <a:cs typeface="Times New Roman" panose="02020603050405020304" pitchFamily="18" charset="0"/>
              </a:rPr>
              <a:t>Να καταργηθεί η χωριστή πλειοψηφία που απαιτείται από το Σύνταγμα για την ψήφιση συγκεκριμένων νόμων.</a:t>
            </a:r>
          </a:p>
          <a:p>
            <a:pPr marL="393700" indent="-393700" algn="just">
              <a:buFont typeface="Wingdings" panose="05000000000000000000" pitchFamily="2" charset="2"/>
              <a:buAutoNum type="arabicPeriod"/>
            </a:pPr>
            <a:r>
              <a:rPr lang="el-GR" altLang="el-GR" sz="2400" dirty="0">
                <a:latin typeface="Times New Roman" panose="02020603050405020304" pitchFamily="18" charset="0"/>
                <a:cs typeface="Times New Roman" panose="02020603050405020304" pitchFamily="18" charset="0"/>
              </a:rPr>
              <a:t>Εγκαθίδρυση ενιαίων δήμων στις πέντε μεγάλες πόλεις.</a:t>
            </a:r>
          </a:p>
          <a:p>
            <a:endParaRPr lang="en-US" dirty="0"/>
          </a:p>
        </p:txBody>
      </p:sp>
    </p:spTree>
    <p:extLst>
      <p:ext uri="{BB962C8B-B14F-4D97-AF65-F5344CB8AC3E}">
        <p14:creationId xmlns:p14="http://schemas.microsoft.com/office/powerpoint/2010/main" xmlns="" val="12894490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F7DA1266-CA65-4A81-A5EA-A08804E06D4E}"/>
              </a:ext>
            </a:extLst>
          </p:cNvPr>
          <p:cNvSpPr>
            <a:spLocks noGrp="1"/>
          </p:cNvSpPr>
          <p:nvPr>
            <p:ph type="title"/>
          </p:nvPr>
        </p:nvSpPr>
        <p:spPr/>
        <p:txBody>
          <a:bodyPr/>
          <a:lstStyle/>
          <a:p>
            <a:r>
              <a:rPr lang="el-GR" altLang="el-GR" dirty="0">
                <a:latin typeface="Times New Roman" panose="02020603050405020304" pitchFamily="18" charset="0"/>
                <a:cs typeface="Times New Roman" panose="02020603050405020304" pitchFamily="18" charset="0"/>
              </a:rPr>
              <a:t>Τα «13 σημεία» (30 Νοεμβρίου 1963)</a:t>
            </a:r>
            <a:endParaRPr lang="en-US" dirty="0"/>
          </a:p>
        </p:txBody>
      </p:sp>
      <p:sp>
        <p:nvSpPr>
          <p:cNvPr id="3" name="Θέση περιεχομένου 2">
            <a:extLst>
              <a:ext uri="{FF2B5EF4-FFF2-40B4-BE49-F238E27FC236}">
                <a16:creationId xmlns:a16="http://schemas.microsoft.com/office/drawing/2014/main" xmlns="" id="{EB767063-67B8-4EA8-B531-AAFF7FF163B4}"/>
              </a:ext>
            </a:extLst>
          </p:cNvPr>
          <p:cNvSpPr>
            <a:spLocks noGrp="1"/>
          </p:cNvSpPr>
          <p:nvPr>
            <p:ph idx="1"/>
          </p:nvPr>
        </p:nvSpPr>
        <p:spPr/>
        <p:txBody>
          <a:bodyPr>
            <a:normAutofit/>
          </a:bodyPr>
          <a:lstStyle/>
          <a:p>
            <a:pPr marL="338138" indent="-338138" algn="just">
              <a:buFont typeface="Wingdings" panose="05000000000000000000" pitchFamily="2" charset="2"/>
              <a:buAutoNum type="arabicPeriod" startAt="7"/>
            </a:pPr>
            <a:r>
              <a:rPr lang="el-GR" altLang="el-GR" sz="2400" dirty="0">
                <a:latin typeface="Times New Roman" panose="02020603050405020304" pitchFamily="18" charset="0"/>
                <a:cs typeface="Times New Roman" panose="02020603050405020304" pitchFamily="18" charset="0"/>
              </a:rPr>
              <a:t>Ενοποίηση συστήματος απονομής δικαιοσύνης.</a:t>
            </a:r>
          </a:p>
          <a:p>
            <a:pPr marL="338138" indent="-338138" algn="just">
              <a:buFont typeface="Wingdings" panose="05000000000000000000" pitchFamily="2" charset="2"/>
              <a:buAutoNum type="arabicPeriod" startAt="7"/>
            </a:pPr>
            <a:r>
              <a:rPr lang="el-GR" altLang="el-GR" sz="2400" dirty="0">
                <a:latin typeface="Times New Roman" panose="02020603050405020304" pitchFamily="18" charset="0"/>
                <a:cs typeface="Times New Roman" panose="02020603050405020304" pitchFamily="18" charset="0"/>
              </a:rPr>
              <a:t>Κατάργηση διαχωρισμού των δυνάμεων σε Αστυνομία και Χωροφυλακή.</a:t>
            </a:r>
          </a:p>
          <a:p>
            <a:pPr marL="338138" indent="-338138" algn="just">
              <a:buFont typeface="Wingdings" panose="05000000000000000000" pitchFamily="2" charset="2"/>
              <a:buAutoNum type="arabicPeriod" startAt="7"/>
            </a:pPr>
            <a:r>
              <a:rPr lang="el-GR" altLang="el-GR" sz="2400" dirty="0">
                <a:latin typeface="Times New Roman" panose="02020603050405020304" pitchFamily="18" charset="0"/>
                <a:cs typeface="Times New Roman" panose="02020603050405020304" pitchFamily="18" charset="0"/>
              </a:rPr>
              <a:t>Να καθορίζεται με νόμο ο αριθμός των δυνάμεων ασφαλείας.</a:t>
            </a:r>
          </a:p>
          <a:p>
            <a:pPr marL="338138" indent="-338138" algn="just">
              <a:buFont typeface="Wingdings" panose="05000000000000000000" pitchFamily="2" charset="2"/>
              <a:buAutoNum type="arabicPeriod" startAt="7"/>
            </a:pPr>
            <a:r>
              <a:rPr lang="el-GR" altLang="el-GR" sz="2400" dirty="0">
                <a:latin typeface="Times New Roman" panose="02020603050405020304" pitchFamily="18" charset="0"/>
                <a:cs typeface="Times New Roman" panose="02020603050405020304" pitchFamily="18" charset="0"/>
              </a:rPr>
              <a:t>Να τροποποιηθεί με βάση την αναλογία του πληθυσμού η κατανομή των θέσεων στις δημόσιες υπηρεσίες, τις δυνάμεις ασφαλείας και την άμυνα.</a:t>
            </a:r>
          </a:p>
          <a:p>
            <a:pPr marL="338138" indent="-338138" algn="just">
              <a:buFont typeface="Wingdings" panose="05000000000000000000" pitchFamily="2" charset="2"/>
              <a:buAutoNum type="arabicPeriod" startAt="7"/>
            </a:pPr>
            <a:r>
              <a:rPr lang="el-GR" altLang="el-GR" sz="2400" dirty="0">
                <a:latin typeface="Times New Roman" panose="02020603050405020304" pitchFamily="18" charset="0"/>
                <a:cs typeface="Times New Roman" panose="02020603050405020304" pitchFamily="18" charset="0"/>
              </a:rPr>
              <a:t>Μείωση σε 5 από 10 των μελών της Επιτροπής Δημόσιας Ασφαλείας.</a:t>
            </a:r>
          </a:p>
          <a:p>
            <a:pPr marL="338138" indent="-338138" algn="just">
              <a:buFont typeface="Wingdings" panose="05000000000000000000" pitchFamily="2" charset="2"/>
              <a:buAutoNum type="arabicPeriod" startAt="7"/>
            </a:pPr>
            <a:r>
              <a:rPr lang="el-GR" altLang="el-GR" sz="2400" dirty="0">
                <a:latin typeface="Times New Roman" panose="02020603050405020304" pitchFamily="18" charset="0"/>
                <a:cs typeface="Times New Roman" panose="02020603050405020304" pitchFamily="18" charset="0"/>
              </a:rPr>
              <a:t>Να λαμβάνονται με απλή πλειοψηφία οι αποφάσεις της Επιτροπής αυτής</a:t>
            </a:r>
          </a:p>
          <a:p>
            <a:pPr marL="338138" indent="-338138" algn="just">
              <a:buFont typeface="Wingdings" panose="05000000000000000000" pitchFamily="2" charset="2"/>
              <a:buAutoNum type="arabicPeriod" startAt="7"/>
            </a:pPr>
            <a:r>
              <a:rPr lang="el-GR" altLang="el-GR" sz="2400" dirty="0">
                <a:latin typeface="Times New Roman" panose="02020603050405020304" pitchFamily="18" charset="0"/>
                <a:cs typeface="Times New Roman" panose="02020603050405020304" pitchFamily="18" charset="0"/>
              </a:rPr>
              <a:t>Κατάργηση κοινοτικών συνελεύσεων.</a:t>
            </a:r>
          </a:p>
          <a:p>
            <a:endParaRPr lang="en-US" dirty="0"/>
          </a:p>
        </p:txBody>
      </p:sp>
    </p:spTree>
    <p:extLst>
      <p:ext uri="{BB962C8B-B14F-4D97-AF65-F5344CB8AC3E}">
        <p14:creationId xmlns:p14="http://schemas.microsoft.com/office/powerpoint/2010/main" xmlns="" val="1061597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40282C69-73E5-4D3E-AD90-45078C0B57C8}"/>
              </a:ext>
            </a:extLst>
          </p:cNvPr>
          <p:cNvSpPr>
            <a:spLocks noGrp="1"/>
          </p:cNvSpPr>
          <p:nvPr>
            <p:ph type="title"/>
          </p:nvPr>
        </p:nvSpPr>
        <p:spPr/>
        <p:txBody>
          <a:bodyPr>
            <a:normAutofit fontScale="90000"/>
          </a:bodyPr>
          <a:lstStyle/>
          <a:p>
            <a:r>
              <a:rPr lang="el-GR" altLang="el-GR" dirty="0">
                <a:latin typeface="Times New Roman" panose="02020603050405020304" pitchFamily="18" charset="0"/>
                <a:cs typeface="Times New Roman" panose="02020603050405020304" pitchFamily="18" charset="0"/>
              </a:rPr>
              <a:t>Αντιδράσεις τουρκοκυπριακής κοινότητας και Άγκυρας στα «13 σημεία»</a:t>
            </a:r>
            <a:endParaRPr lang="en-US" dirty="0"/>
          </a:p>
        </p:txBody>
      </p:sp>
      <p:sp>
        <p:nvSpPr>
          <p:cNvPr id="3" name="Θέση περιεχομένου 2">
            <a:extLst>
              <a:ext uri="{FF2B5EF4-FFF2-40B4-BE49-F238E27FC236}">
                <a16:creationId xmlns:a16="http://schemas.microsoft.com/office/drawing/2014/main" xmlns="" id="{21D33BAE-58DF-440E-81D8-E168606F57D4}"/>
              </a:ext>
            </a:extLst>
          </p:cNvPr>
          <p:cNvSpPr>
            <a:spLocks noGrp="1"/>
          </p:cNvSpPr>
          <p:nvPr>
            <p:ph idx="1"/>
          </p:nvPr>
        </p:nvSpPr>
        <p:spPr/>
        <p:txBody>
          <a:bodyPr>
            <a:normAutofit fontScale="92500" lnSpcReduction="10000"/>
          </a:bodyPr>
          <a:lstStyle/>
          <a:p>
            <a:pPr algn="just">
              <a:buFont typeface="Wingdings" panose="05000000000000000000" pitchFamily="2" charset="2"/>
              <a:buChar char="q"/>
            </a:pPr>
            <a:r>
              <a:rPr lang="el-GR" altLang="el-GR" dirty="0">
                <a:latin typeface="Times New Roman" panose="02020603050405020304" pitchFamily="18" charset="0"/>
                <a:cs typeface="Times New Roman" panose="02020603050405020304" pitchFamily="18" charset="0"/>
              </a:rPr>
              <a:t>Ο </a:t>
            </a:r>
            <a:r>
              <a:rPr lang="el-GR" altLang="el-GR" dirty="0" err="1">
                <a:latin typeface="Times New Roman" panose="02020603050405020304" pitchFamily="18" charset="0"/>
                <a:cs typeface="Times New Roman" panose="02020603050405020304" pitchFamily="18" charset="0"/>
              </a:rPr>
              <a:t>Κιουτσούκ</a:t>
            </a:r>
            <a:r>
              <a:rPr lang="el-GR" altLang="el-GR" dirty="0">
                <a:latin typeface="Times New Roman" panose="02020603050405020304" pitchFamily="18" charset="0"/>
                <a:cs typeface="Times New Roman" panose="02020603050405020304" pitchFamily="18" charset="0"/>
              </a:rPr>
              <a:t> δηλώνει: «το Σύνταγμα της Κύπρου είναι νεκρό»</a:t>
            </a:r>
          </a:p>
          <a:p>
            <a:pPr algn="just">
              <a:buFont typeface="Wingdings" panose="05000000000000000000" pitchFamily="2" charset="2"/>
              <a:buChar char="q"/>
            </a:pPr>
            <a:endParaRPr lang="el-GR" altLang="el-GR"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r>
              <a:rPr lang="el-GR" altLang="el-GR" dirty="0">
                <a:latin typeface="Times New Roman" panose="02020603050405020304" pitchFamily="18" charset="0"/>
                <a:cs typeface="Times New Roman" panose="02020603050405020304" pitchFamily="18" charset="0"/>
              </a:rPr>
              <a:t>Στις 21 Δεκεμβρίου 1963 ξεσπούν αιματηρές δικοινοτικές συγκρούσεις. Οι Τουρκοκύπριοι ανώτεροι κυβερνητικοί και διοικητικοί παράγοντες παραιτούνται από τις θέσεις τους και τα συλλογικά όργανα της πολιτείας έπαυαν να λειτουργούν σύμφωνα με τους όρους του Συντάγματος για την αναλογία Ελλήνων και Τούρκων στην κυβέρνηση, την αστυνομία και το στρατό.</a:t>
            </a:r>
          </a:p>
          <a:p>
            <a:pPr algn="just">
              <a:buFont typeface="Wingdings" panose="05000000000000000000" pitchFamily="2" charset="2"/>
              <a:buChar char="q"/>
            </a:pPr>
            <a:endParaRPr lang="el-GR" altLang="el-GR"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r>
              <a:rPr lang="el-GR" altLang="el-GR" dirty="0">
                <a:latin typeface="Times New Roman" panose="02020603050405020304" pitchFamily="18" charset="0"/>
                <a:cs typeface="Times New Roman" panose="02020603050405020304" pitchFamily="18" charset="0"/>
              </a:rPr>
              <a:t>Οι περισσότεροι μουσουλμάνοι περιχαρακώνονται σε θύλακες, οι οποίοι κάλυπταν το 4.9% του κυπριακού εδάφους.</a:t>
            </a:r>
          </a:p>
          <a:p>
            <a:pPr algn="just">
              <a:buFont typeface="Wingdings" panose="05000000000000000000" pitchFamily="2" charset="2"/>
              <a:buChar char="q"/>
            </a:pPr>
            <a:endParaRPr lang="el-GR" altLang="el-GR"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r>
              <a:rPr lang="el-GR" altLang="el-GR" dirty="0">
                <a:latin typeface="Times New Roman" panose="02020603050405020304" pitchFamily="18" charset="0"/>
                <a:cs typeface="Times New Roman" panose="02020603050405020304" pitchFamily="18" charset="0"/>
              </a:rPr>
              <a:t>Η Άγκυρα από την πλευρά της ενθαρρύνει τη δυναμική αντίδραση του τουρκοκυπριακού στοιχείου. </a:t>
            </a:r>
          </a:p>
          <a:p>
            <a:endParaRPr lang="en-US" dirty="0"/>
          </a:p>
        </p:txBody>
      </p:sp>
    </p:spTree>
    <p:extLst>
      <p:ext uri="{BB962C8B-B14F-4D97-AF65-F5344CB8AC3E}">
        <p14:creationId xmlns:p14="http://schemas.microsoft.com/office/powerpoint/2010/main" xmlns="" val="42130589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46A2D23C-02F2-4AF2-B6B6-7D66FA200056}"/>
              </a:ext>
            </a:extLst>
          </p:cNvPr>
          <p:cNvSpPr>
            <a:spLocks noGrp="1"/>
          </p:cNvSpPr>
          <p:nvPr>
            <p:ph type="title"/>
          </p:nvPr>
        </p:nvSpPr>
        <p:spPr/>
        <p:txBody>
          <a:bodyPr/>
          <a:lstStyle/>
          <a:p>
            <a:endParaRPr lang="en-US"/>
          </a:p>
        </p:txBody>
      </p:sp>
      <p:pic>
        <p:nvPicPr>
          <p:cNvPr id="5" name="Θέση περιεχομένου 4">
            <a:extLst>
              <a:ext uri="{FF2B5EF4-FFF2-40B4-BE49-F238E27FC236}">
                <a16:creationId xmlns:a16="http://schemas.microsoft.com/office/drawing/2014/main" xmlns="" id="{24B67C97-DD1A-43CE-B3FE-4348F616F4D5}"/>
              </a:ext>
            </a:extLst>
          </p:cNvPr>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2968283" y="2138289"/>
            <a:ext cx="6548044" cy="3320868"/>
          </a:xfrm>
        </p:spPr>
      </p:pic>
    </p:spTree>
    <p:extLst>
      <p:ext uri="{BB962C8B-B14F-4D97-AF65-F5344CB8AC3E}">
        <p14:creationId xmlns:p14="http://schemas.microsoft.com/office/powerpoint/2010/main" xmlns="" val="902371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B2EF9115-DF6C-4E61-A609-CFA2881D9D4D}"/>
              </a:ext>
            </a:extLst>
          </p:cNvPr>
          <p:cNvSpPr>
            <a:spLocks noGrp="1"/>
          </p:cNvSpPr>
          <p:nvPr>
            <p:ph type="title"/>
          </p:nvPr>
        </p:nvSpPr>
        <p:spPr/>
        <p:txBody>
          <a:bodyPr/>
          <a:lstStyle/>
          <a:p>
            <a:r>
              <a:rPr lang="el-GR" altLang="el-GR" dirty="0">
                <a:latin typeface="Times New Roman" panose="02020603050405020304" pitchFamily="18" charset="0"/>
                <a:cs typeface="Times New Roman" panose="02020603050405020304" pitchFamily="18" charset="0"/>
              </a:rPr>
              <a:t>Η κρίση του Δεκεμβρίου 1963</a:t>
            </a:r>
            <a:endParaRPr lang="en-US" dirty="0"/>
          </a:p>
        </p:txBody>
      </p:sp>
      <p:sp>
        <p:nvSpPr>
          <p:cNvPr id="3" name="Θέση περιεχομένου 2">
            <a:extLst>
              <a:ext uri="{FF2B5EF4-FFF2-40B4-BE49-F238E27FC236}">
                <a16:creationId xmlns:a16="http://schemas.microsoft.com/office/drawing/2014/main" xmlns="" id="{AA179D03-E880-4C66-B449-C0ADE47688F9}"/>
              </a:ext>
            </a:extLst>
          </p:cNvPr>
          <p:cNvSpPr>
            <a:spLocks noGrp="1"/>
          </p:cNvSpPr>
          <p:nvPr>
            <p:ph idx="1"/>
          </p:nvPr>
        </p:nvSpPr>
        <p:spPr/>
        <p:txBody>
          <a:bodyPr>
            <a:normAutofit fontScale="32500" lnSpcReduction="20000"/>
          </a:bodyPr>
          <a:lstStyle/>
          <a:p>
            <a:pPr algn="just"/>
            <a:r>
              <a:rPr lang="el-GR" sz="8600" dirty="0">
                <a:latin typeface="Times New Roman" panose="02020603050405020304" pitchFamily="18" charset="0"/>
                <a:cs typeface="Times New Roman" panose="02020603050405020304" pitchFamily="18" charset="0"/>
              </a:rPr>
              <a:t>Υποβολή 13 Σημείων από τον Πρόεδρο Μακάριο</a:t>
            </a:r>
          </a:p>
          <a:p>
            <a:pPr algn="just"/>
            <a:r>
              <a:rPr lang="el-GR" sz="8600" dirty="0">
                <a:latin typeface="Times New Roman" panose="02020603050405020304" pitchFamily="18" charset="0"/>
                <a:cs typeface="Times New Roman" panose="02020603050405020304" pitchFamily="18" charset="0"/>
              </a:rPr>
              <a:t>Αποχώρηση Τουρκοκύπριων υπουργών από την κυβέρνηση</a:t>
            </a:r>
          </a:p>
          <a:p>
            <a:pPr algn="just"/>
            <a:r>
              <a:rPr lang="el-GR" sz="8600" dirty="0">
                <a:latin typeface="Times New Roman" panose="02020603050405020304" pitchFamily="18" charset="0"/>
                <a:cs typeface="Times New Roman" panose="02020603050405020304" pitchFamily="18" charset="0"/>
              </a:rPr>
              <a:t>Αποχώρηση Τουρκοκύπριων δημοσίων λειτουργών από το κράτος</a:t>
            </a:r>
          </a:p>
          <a:p>
            <a:pPr marL="0" indent="0" algn="just">
              <a:buNone/>
            </a:pPr>
            <a:r>
              <a:rPr lang="el-GR" sz="8600" dirty="0">
                <a:latin typeface="Times New Roman" panose="02020603050405020304" pitchFamily="18" charset="0"/>
                <a:cs typeface="Times New Roman" panose="02020603050405020304" pitchFamily="18" charset="0"/>
              </a:rPr>
              <a:t> Οργάνωση των Τουρκοκυπρίων σε θύλακες (περίπου 5% του εδάφους), στους οποίους δεν αναγνωριζόταν η κυριαρχία της Δημοκρατίας.</a:t>
            </a:r>
          </a:p>
          <a:p>
            <a:pPr marL="0" indent="0" algn="just">
              <a:buNone/>
            </a:pPr>
            <a:r>
              <a:rPr lang="el-GR" sz="8600" dirty="0">
                <a:latin typeface="Times New Roman" panose="02020603050405020304" pitchFamily="18" charset="0"/>
                <a:cs typeface="Times New Roman" panose="02020603050405020304" pitchFamily="18" charset="0"/>
              </a:rPr>
              <a:t> Έναρξη διακοινοτικών συγκρούσεων</a:t>
            </a:r>
          </a:p>
          <a:p>
            <a:pPr marL="0" indent="0" algn="just">
              <a:buNone/>
            </a:pPr>
            <a:r>
              <a:rPr lang="el-GR" sz="8600" dirty="0">
                <a:latin typeface="Times New Roman" panose="02020603050405020304" pitchFamily="18" charset="0"/>
                <a:cs typeface="Times New Roman" panose="02020603050405020304" pitchFamily="18" charset="0"/>
              </a:rPr>
              <a:t>Οι εξελίξεις αυτές προκάλεσαν την έντονη ανησυχία της Βρετανίας και των Η.Π.Α. → φόβος ελληνοτουρκικής σύγκρουσης και εμπλοκής της Ε.Σ.Σ.Δ.</a:t>
            </a:r>
          </a:p>
          <a:p>
            <a:endParaRPr lang="en-US" dirty="0"/>
          </a:p>
        </p:txBody>
      </p:sp>
    </p:spTree>
    <p:extLst>
      <p:ext uri="{BB962C8B-B14F-4D97-AF65-F5344CB8AC3E}">
        <p14:creationId xmlns:p14="http://schemas.microsoft.com/office/powerpoint/2010/main" xmlns="" val="31668103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706D154A-73DE-4D7B-8218-096962012112}"/>
              </a:ext>
            </a:extLst>
          </p:cNvPr>
          <p:cNvSpPr>
            <a:spLocks noGrp="1"/>
          </p:cNvSpPr>
          <p:nvPr>
            <p:ph type="title"/>
          </p:nvPr>
        </p:nvSpPr>
        <p:spPr/>
        <p:txBody>
          <a:bodyPr/>
          <a:lstStyle/>
          <a:p>
            <a:r>
              <a:rPr lang="el-GR" altLang="el-GR" dirty="0">
                <a:latin typeface="Times New Roman" panose="02020603050405020304" pitchFamily="18" charset="0"/>
                <a:cs typeface="Times New Roman" panose="02020603050405020304" pitchFamily="18" charset="0"/>
              </a:rPr>
              <a:t>Το δόγμα του «εθνικού κέντρου» </a:t>
            </a:r>
            <a:endParaRPr lang="en-US" dirty="0"/>
          </a:p>
        </p:txBody>
      </p:sp>
      <p:sp>
        <p:nvSpPr>
          <p:cNvPr id="3" name="Θέση περιεχομένου 2">
            <a:extLst>
              <a:ext uri="{FF2B5EF4-FFF2-40B4-BE49-F238E27FC236}">
                <a16:creationId xmlns:a16="http://schemas.microsoft.com/office/drawing/2014/main" xmlns="" id="{3E2F50E1-A3ED-4EF5-A6B6-8A4B259D5092}"/>
              </a:ext>
            </a:extLst>
          </p:cNvPr>
          <p:cNvSpPr>
            <a:spLocks noGrp="1"/>
          </p:cNvSpPr>
          <p:nvPr>
            <p:ph idx="1"/>
          </p:nvPr>
        </p:nvSpPr>
        <p:spPr/>
        <p:txBody>
          <a:bodyPr/>
          <a:lstStyle/>
          <a:p>
            <a:pPr algn="just">
              <a:buFont typeface="Wingdings" panose="05000000000000000000" pitchFamily="2" charset="2"/>
              <a:buChar char="q"/>
            </a:pPr>
            <a:r>
              <a:rPr lang="el-GR" altLang="el-GR" dirty="0">
                <a:latin typeface="Times New Roman" panose="02020603050405020304" pitchFamily="18" charset="0"/>
                <a:cs typeface="Times New Roman" panose="02020603050405020304" pitchFamily="18" charset="0"/>
              </a:rPr>
              <a:t>Μετά την επικράτησή του στις εκλογές της 16</a:t>
            </a:r>
            <a:r>
              <a:rPr lang="el-GR" altLang="el-GR" baseline="30000" dirty="0">
                <a:latin typeface="Times New Roman" panose="02020603050405020304" pitchFamily="18" charset="0"/>
                <a:cs typeface="Times New Roman" panose="02020603050405020304" pitchFamily="18" charset="0"/>
              </a:rPr>
              <a:t>ης</a:t>
            </a:r>
            <a:r>
              <a:rPr lang="el-GR" altLang="el-GR" dirty="0">
                <a:latin typeface="Times New Roman" panose="02020603050405020304" pitchFamily="18" charset="0"/>
                <a:cs typeface="Times New Roman" panose="02020603050405020304" pitchFamily="18" charset="0"/>
              </a:rPr>
              <a:t> Φεβρουαρίου του 1964 ο νέος πρωθυπουργός Γ. Παπανδρέου αποστέλλει επιστολή στον Μακάριο με την οποία διατυπώνει το δόγμα του «εθνικού κέντρου»: «Εν τη </a:t>
            </a:r>
            <a:r>
              <a:rPr lang="el-GR" altLang="el-GR" dirty="0" err="1">
                <a:latin typeface="Times New Roman" panose="02020603050405020304" pitchFamily="18" charset="0"/>
                <a:cs typeface="Times New Roman" panose="02020603050405020304" pitchFamily="18" charset="0"/>
              </a:rPr>
              <a:t>εννοία</a:t>
            </a:r>
            <a:r>
              <a:rPr lang="el-GR" altLang="el-GR" dirty="0">
                <a:latin typeface="Times New Roman" panose="02020603050405020304" pitchFamily="18" charset="0"/>
                <a:cs typeface="Times New Roman" panose="02020603050405020304" pitchFamily="18" charset="0"/>
              </a:rPr>
              <a:t> της </a:t>
            </a:r>
            <a:r>
              <a:rPr lang="el-GR" altLang="el-GR" dirty="0" err="1">
                <a:latin typeface="Times New Roman" panose="02020603050405020304" pitchFamily="18" charset="0"/>
                <a:cs typeface="Times New Roman" panose="02020603050405020304" pitchFamily="18" charset="0"/>
              </a:rPr>
              <a:t>ενότητος</a:t>
            </a:r>
            <a:r>
              <a:rPr lang="el-GR" altLang="el-GR" dirty="0">
                <a:latin typeface="Times New Roman" panose="02020603050405020304" pitchFamily="18" charset="0"/>
                <a:cs typeface="Times New Roman" panose="02020603050405020304" pitchFamily="18" charset="0"/>
              </a:rPr>
              <a:t> του Ελληνισμού και της </a:t>
            </a:r>
            <a:r>
              <a:rPr lang="el-GR" altLang="el-GR" dirty="0" err="1">
                <a:latin typeface="Times New Roman" panose="02020603050405020304" pitchFamily="18" charset="0"/>
                <a:cs typeface="Times New Roman" panose="02020603050405020304" pitchFamily="18" charset="0"/>
              </a:rPr>
              <a:t>επηυξημένης</a:t>
            </a:r>
            <a:r>
              <a:rPr lang="el-GR" altLang="el-GR" dirty="0">
                <a:latin typeface="Times New Roman" panose="02020603050405020304" pitchFamily="18" charset="0"/>
                <a:cs typeface="Times New Roman" panose="02020603050405020304" pitchFamily="18" charset="0"/>
              </a:rPr>
              <a:t> ευθύνης των Αθηνών, ως κέντρου του Ελληνισμού, επιθυμώ να εκδηλώσω την ζωηρά μου </a:t>
            </a:r>
            <a:r>
              <a:rPr lang="el-GR" altLang="el-GR" dirty="0" err="1">
                <a:latin typeface="Times New Roman" panose="02020603050405020304" pitchFamily="18" charset="0"/>
                <a:cs typeface="Times New Roman" panose="02020603050405020304" pitchFamily="18" charset="0"/>
              </a:rPr>
              <a:t>επιθυμίαν</a:t>
            </a:r>
            <a:r>
              <a:rPr lang="el-GR" altLang="el-GR" dirty="0">
                <a:latin typeface="Times New Roman" panose="02020603050405020304" pitchFamily="18" charset="0"/>
                <a:cs typeface="Times New Roman" panose="02020603050405020304" pitchFamily="18" charset="0"/>
              </a:rPr>
              <a:t>, όπως </a:t>
            </a:r>
            <a:r>
              <a:rPr lang="el-GR" altLang="el-GR" dirty="0" err="1">
                <a:latin typeface="Times New Roman" panose="02020603050405020304" pitchFamily="18" charset="0"/>
                <a:cs typeface="Times New Roman" panose="02020603050405020304" pitchFamily="18" charset="0"/>
              </a:rPr>
              <a:t>συντελεσθή</a:t>
            </a:r>
            <a:r>
              <a:rPr lang="el-GR" altLang="el-GR" dirty="0">
                <a:latin typeface="Times New Roman" panose="02020603050405020304" pitchFamily="18" charset="0"/>
                <a:cs typeface="Times New Roman" panose="02020603050405020304" pitchFamily="18" charset="0"/>
              </a:rPr>
              <a:t> μεταξύ ημών πλήρης και συνεχής επαφή, </a:t>
            </a:r>
            <a:r>
              <a:rPr lang="el-GR" altLang="el-GR" dirty="0" err="1">
                <a:latin typeface="Times New Roman" panose="02020603050405020304" pitchFamily="18" charset="0"/>
                <a:cs typeface="Times New Roman" panose="02020603050405020304" pitchFamily="18" charset="0"/>
              </a:rPr>
              <a:t>συνεννόησις</a:t>
            </a:r>
            <a:r>
              <a:rPr lang="el-GR" altLang="el-GR" dirty="0">
                <a:latin typeface="Times New Roman" panose="02020603050405020304" pitchFamily="18" charset="0"/>
                <a:cs typeface="Times New Roman" panose="02020603050405020304" pitchFamily="18" charset="0"/>
              </a:rPr>
              <a:t> και </a:t>
            </a:r>
            <a:r>
              <a:rPr lang="el-GR" altLang="el-GR" dirty="0" err="1">
                <a:latin typeface="Times New Roman" panose="02020603050405020304" pitchFamily="18" charset="0"/>
                <a:cs typeface="Times New Roman" panose="02020603050405020304" pitchFamily="18" charset="0"/>
              </a:rPr>
              <a:t>εναρμόνισις</a:t>
            </a:r>
            <a:r>
              <a:rPr lang="el-GR" altLang="el-GR" dirty="0">
                <a:latin typeface="Times New Roman" panose="02020603050405020304" pitchFamily="18" charset="0"/>
                <a:cs typeface="Times New Roman" panose="02020603050405020304" pitchFamily="18" charset="0"/>
              </a:rPr>
              <a:t> απόψεων».</a:t>
            </a:r>
          </a:p>
          <a:p>
            <a:pPr algn="just">
              <a:buFont typeface="Wingdings" panose="05000000000000000000" pitchFamily="2" charset="2"/>
              <a:buChar char="q"/>
            </a:pPr>
            <a:endParaRPr lang="el-GR" altLang="el-GR"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r>
              <a:rPr lang="el-GR" altLang="el-GR" dirty="0">
                <a:latin typeface="Times New Roman" panose="02020603050405020304" pitchFamily="18" charset="0"/>
                <a:cs typeface="Times New Roman" panose="02020603050405020304" pitchFamily="18" charset="0"/>
              </a:rPr>
              <a:t>Μετά τα πρόσφατα γεγονότα στην Κύπρο, η Ελλάδα συντασσόταν με την Κύπρο υπέρ της αναθεώρησης του καθεστώτος της Ζυρίχης. Ενώ, όμως, ο Μακάριος επιθυμούσε την απαλλαγή από τις δουλείες, εσωτερικές και εξωτερικές, που συνεπαγόταν το καθεστώς της Ζυρίχης, ο Παπανδρέου αποσκοπούσε στην εξασφάλιση, εφόσον ήταν εφικτό, της Ένωσης έναντι ενός αυτονόητου, μικρού όμως, ανταλλάγματος προς την Τουρκία.</a:t>
            </a:r>
          </a:p>
          <a:p>
            <a:endParaRPr lang="en-US" dirty="0"/>
          </a:p>
        </p:txBody>
      </p:sp>
    </p:spTree>
    <p:extLst>
      <p:ext uri="{BB962C8B-B14F-4D97-AF65-F5344CB8AC3E}">
        <p14:creationId xmlns:p14="http://schemas.microsoft.com/office/powerpoint/2010/main" xmlns="" val="8371386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06DAA4DD-2E45-460E-9AE3-0CD168F90BDB}"/>
              </a:ext>
            </a:extLst>
          </p:cNvPr>
          <p:cNvSpPr>
            <a:spLocks noGrp="1"/>
          </p:cNvSpPr>
          <p:nvPr>
            <p:ph type="title"/>
          </p:nvPr>
        </p:nvSpPr>
        <p:spPr/>
        <p:txBody>
          <a:bodyPr/>
          <a:lstStyle/>
          <a:p>
            <a:r>
              <a:rPr lang="el-GR" altLang="el-GR" dirty="0">
                <a:latin typeface="Times New Roman" panose="02020603050405020304" pitchFamily="18" charset="0"/>
                <a:cs typeface="Times New Roman" panose="02020603050405020304" pitchFamily="18" charset="0"/>
              </a:rPr>
              <a:t>Τουρκικές απειλές (1964)</a:t>
            </a:r>
            <a:endParaRPr lang="en-US" dirty="0"/>
          </a:p>
        </p:txBody>
      </p:sp>
      <p:sp>
        <p:nvSpPr>
          <p:cNvPr id="3" name="Θέση περιεχομένου 2">
            <a:extLst>
              <a:ext uri="{FF2B5EF4-FFF2-40B4-BE49-F238E27FC236}">
                <a16:creationId xmlns:a16="http://schemas.microsoft.com/office/drawing/2014/main" xmlns="" id="{1C4F33F0-3760-4FB3-99DD-9A6200A5D9E1}"/>
              </a:ext>
            </a:extLst>
          </p:cNvPr>
          <p:cNvSpPr>
            <a:spLocks noGrp="1"/>
          </p:cNvSpPr>
          <p:nvPr>
            <p:ph idx="1"/>
          </p:nvPr>
        </p:nvSpPr>
        <p:spPr/>
        <p:txBody>
          <a:bodyPr/>
          <a:lstStyle/>
          <a:p>
            <a:pPr algn="just"/>
            <a:r>
              <a:rPr lang="el-GR" dirty="0">
                <a:latin typeface="Times New Roman" panose="02020603050405020304" pitchFamily="18" charset="0"/>
                <a:cs typeface="Times New Roman" panose="02020603050405020304" pitchFamily="18" charset="0"/>
              </a:rPr>
              <a:t>Ιανουάριος 1964: η Άγκυρα προειδοποιεί ότι θα επιτεθεί εναντίον της Κύπρου. Η τουρκική επίθεση αποσοβείται χάρη σε νατοϊκή παρέμβαση.</a:t>
            </a:r>
          </a:p>
          <a:p>
            <a:pPr algn="just"/>
            <a:endParaRPr lang="el-GR" dirty="0">
              <a:latin typeface="Times New Roman" panose="02020603050405020304" pitchFamily="18" charset="0"/>
              <a:cs typeface="Times New Roman" panose="02020603050405020304" pitchFamily="18" charset="0"/>
            </a:endParaRPr>
          </a:p>
          <a:p>
            <a:pPr algn="just"/>
            <a:r>
              <a:rPr lang="el-GR" dirty="0">
                <a:latin typeface="Times New Roman" panose="02020603050405020304" pitchFamily="18" charset="0"/>
                <a:cs typeface="Times New Roman" panose="02020603050405020304" pitchFamily="18" charset="0"/>
              </a:rPr>
              <a:t>Μάρτιος 1964: η Τουρκία προειδοποιεί για δεύτερη φορά ότι θα εισβάλει στην Κύπρο. Τη φορά αυτή τα τουρκικά σχέδια ματαιώνονται εξαιτίας της αμερικανικής παρέμβασης. </a:t>
            </a:r>
          </a:p>
          <a:p>
            <a:pPr algn="just"/>
            <a:endParaRPr lang="el-GR" dirty="0">
              <a:latin typeface="Times New Roman" panose="02020603050405020304" pitchFamily="18" charset="0"/>
              <a:cs typeface="Times New Roman" panose="02020603050405020304" pitchFamily="18" charset="0"/>
            </a:endParaRPr>
          </a:p>
          <a:p>
            <a:pPr algn="just"/>
            <a:r>
              <a:rPr lang="el-GR" dirty="0">
                <a:latin typeface="Times New Roman" panose="02020603050405020304" pitchFamily="18" charset="0"/>
                <a:cs typeface="Times New Roman" panose="02020603050405020304" pitchFamily="18" charset="0"/>
              </a:rPr>
              <a:t>Ιούνιος 1964: η Άγκυρα, για τρίτη φορά σε διάστημα ενός εξαμήνου, απειλεί ότι θα εισβάλει στην Κύπρο. Η τουρκική εισβολή απετράπη χάρη στην επιστολή που έστειλε ο Αμερικανός πρόεδρος, </a:t>
            </a:r>
            <a:r>
              <a:rPr lang="en-US" dirty="0">
                <a:latin typeface="Times New Roman" panose="02020603050405020304" pitchFamily="18" charset="0"/>
                <a:cs typeface="Times New Roman" panose="02020603050405020304" pitchFamily="18" charset="0"/>
              </a:rPr>
              <a:t>Lyndon Johnson</a:t>
            </a:r>
            <a:r>
              <a:rPr lang="el-GR" dirty="0">
                <a:latin typeface="Times New Roman" panose="02020603050405020304" pitchFamily="18" charset="0"/>
                <a:cs typeface="Times New Roman" panose="02020603050405020304" pitchFamily="18" charset="0"/>
              </a:rPr>
              <a:t>, προς τον Τούρκο πρωθυπουργό, </a:t>
            </a:r>
            <a:r>
              <a:rPr lang="el-GR" dirty="0" err="1">
                <a:latin typeface="Times New Roman" panose="02020603050405020304" pitchFamily="18" charset="0"/>
                <a:cs typeface="Times New Roman" panose="02020603050405020304" pitchFamily="18" charset="0"/>
              </a:rPr>
              <a:t>Ισμέτ</a:t>
            </a:r>
            <a:r>
              <a:rPr lang="el-GR" dirty="0">
                <a:latin typeface="Times New Roman" panose="02020603050405020304" pitchFamily="18" charset="0"/>
                <a:cs typeface="Times New Roman" panose="02020603050405020304" pitchFamily="18" charset="0"/>
              </a:rPr>
              <a:t> Ινονού. </a:t>
            </a:r>
          </a:p>
          <a:p>
            <a:endParaRPr lang="en-US" dirty="0"/>
          </a:p>
        </p:txBody>
      </p:sp>
    </p:spTree>
    <p:extLst>
      <p:ext uri="{BB962C8B-B14F-4D97-AF65-F5344CB8AC3E}">
        <p14:creationId xmlns:p14="http://schemas.microsoft.com/office/powerpoint/2010/main" xmlns="" val="1156133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AA55C85A-D2BE-447A-ADD1-85C08B4D692B}"/>
              </a:ext>
            </a:extLst>
          </p:cNvPr>
          <p:cNvSpPr>
            <a:spLocks noGrp="1"/>
          </p:cNvSpPr>
          <p:nvPr>
            <p:ph type="title"/>
          </p:nvPr>
        </p:nvSpPr>
        <p:spPr/>
        <p:txBody>
          <a:bodyPr/>
          <a:lstStyle/>
          <a:p>
            <a:r>
              <a:rPr lang="el-GR" altLang="el-GR" dirty="0">
                <a:latin typeface="Times New Roman" panose="02020603050405020304" pitchFamily="18" charset="0"/>
                <a:cs typeface="Times New Roman" panose="02020603050405020304" pitchFamily="18" charset="0"/>
              </a:rPr>
              <a:t>Τα σχέδια </a:t>
            </a:r>
            <a:r>
              <a:rPr lang="el-GR" altLang="el-GR" dirty="0" err="1">
                <a:latin typeface="Times New Roman" panose="02020603050405020304" pitchFamily="18" charset="0"/>
                <a:cs typeface="Times New Roman" panose="02020603050405020304" pitchFamily="18" charset="0"/>
              </a:rPr>
              <a:t>Άτσεσον</a:t>
            </a:r>
            <a:r>
              <a:rPr lang="el-GR" altLang="el-GR" dirty="0">
                <a:latin typeface="Times New Roman" panose="02020603050405020304" pitchFamily="18" charset="0"/>
                <a:cs typeface="Times New Roman" panose="02020603050405020304" pitchFamily="18" charset="0"/>
              </a:rPr>
              <a:t> (Ιούλιος-Αύγουστος 1964)</a:t>
            </a:r>
            <a:endParaRPr lang="en-US" dirty="0"/>
          </a:p>
        </p:txBody>
      </p:sp>
      <p:sp>
        <p:nvSpPr>
          <p:cNvPr id="3" name="Θέση περιεχομένου 2">
            <a:extLst>
              <a:ext uri="{FF2B5EF4-FFF2-40B4-BE49-F238E27FC236}">
                <a16:creationId xmlns:a16="http://schemas.microsoft.com/office/drawing/2014/main" xmlns="" id="{F79AE1F8-B67C-4BF5-9E1C-70D67C2B51DD}"/>
              </a:ext>
            </a:extLst>
          </p:cNvPr>
          <p:cNvSpPr>
            <a:spLocks noGrp="1"/>
          </p:cNvSpPr>
          <p:nvPr>
            <p:ph idx="1"/>
          </p:nvPr>
        </p:nvSpPr>
        <p:spPr/>
        <p:txBody>
          <a:bodyPr>
            <a:normAutofit lnSpcReduction="10000"/>
          </a:bodyPr>
          <a:lstStyle/>
          <a:p>
            <a:pPr algn="just"/>
            <a:r>
              <a:rPr lang="el-GR" dirty="0">
                <a:latin typeface="Times New Roman" panose="02020603050405020304" pitchFamily="18" charset="0"/>
                <a:cs typeface="Times New Roman" panose="02020603050405020304" pitchFamily="18" charset="0"/>
              </a:rPr>
              <a:t>Ο φόβος της Ουάσιγκτον για έναν ελληνοτουρκικό πόλεμο την οδήγησε στην αναζήτηση μιας λύσης, η οποία θα λάμβανε υπόψη τις ελληνικές και τις τουρκικές απόψεις. Με άλλα λόγια, οι ΗΠΑ θα προσπαθούσαν να βρουν μια λύση η οποία θα συνδύαζε την ελληνική θέση για ένωση και την τουρκική θέση για διχοτόμηση του νησιού. Βασική προτεραιότητα ήταν να αποτραπεί η διείσδυση της ΕΣΣΔ στη Μέση Ανατολή. Βασικό επιχείρημα του Παπανδρέου ήταν ότι η Ένωση της Ελλάδας με την Κύπρο (και συνακόλουθα η είσοδος της Κύπρου στο ΝΑΤΟ) αποτελούσε τη μόνη λύση ώστε η Κύπρος να μην εισέλθει στη σοβιετική σφαίρα επιρροής.</a:t>
            </a:r>
            <a:endParaRPr lang="en-US" dirty="0">
              <a:latin typeface="Times New Roman" panose="02020603050405020304" pitchFamily="18" charset="0"/>
              <a:cs typeface="Times New Roman" panose="02020603050405020304" pitchFamily="18" charset="0"/>
            </a:endParaRPr>
          </a:p>
          <a:p>
            <a:pPr algn="just"/>
            <a:endParaRPr lang="el-GR" dirty="0">
              <a:latin typeface="Times New Roman" panose="02020603050405020304" pitchFamily="18" charset="0"/>
              <a:cs typeface="Times New Roman" panose="02020603050405020304" pitchFamily="18" charset="0"/>
            </a:endParaRPr>
          </a:p>
          <a:p>
            <a:pPr algn="just"/>
            <a:r>
              <a:rPr lang="el-GR" dirty="0">
                <a:latin typeface="Times New Roman" panose="02020603050405020304" pitchFamily="18" charset="0"/>
                <a:cs typeface="Times New Roman" panose="02020603050405020304" pitchFamily="18" charset="0"/>
              </a:rPr>
              <a:t>Τον Ιούλιο και τον Αύγουστο του 1964, ο πρώην υπουργός Εξωτερικών των ΗΠΑ </a:t>
            </a:r>
            <a:r>
              <a:rPr lang="el-GR" b="1" dirty="0" err="1">
                <a:latin typeface="Times New Roman" panose="02020603050405020304" pitchFamily="18" charset="0"/>
                <a:cs typeface="Times New Roman" panose="02020603050405020304" pitchFamily="18" charset="0"/>
              </a:rPr>
              <a:t>Ντην</a:t>
            </a:r>
            <a:r>
              <a:rPr lang="el-GR" b="1" dirty="0">
                <a:latin typeface="Times New Roman" panose="02020603050405020304" pitchFamily="18" charset="0"/>
                <a:cs typeface="Times New Roman" panose="02020603050405020304" pitchFamily="18" charset="0"/>
              </a:rPr>
              <a:t> </a:t>
            </a:r>
            <a:r>
              <a:rPr lang="el-GR" b="1" dirty="0" err="1">
                <a:latin typeface="Times New Roman" panose="02020603050405020304" pitchFamily="18" charset="0"/>
                <a:cs typeface="Times New Roman" panose="02020603050405020304" pitchFamily="18" charset="0"/>
              </a:rPr>
              <a:t>Άτσεσον</a:t>
            </a:r>
            <a:r>
              <a:rPr lang="el-GR" dirty="0">
                <a:latin typeface="Times New Roman" panose="02020603050405020304" pitchFamily="18" charset="0"/>
                <a:cs typeface="Times New Roman" panose="02020603050405020304" pitchFamily="18" charset="0"/>
              </a:rPr>
              <a:t> υπέβαλε δύο διαδοχικά σχέδια για την επίλυση του Κυπριακού. Το πρώτο σχέδιο προέβλεπε την ένωση Ελλάδας-Κύπρου με αντάλλαγμα την παραχώρηση στρατιωτικής βάσης στην Τουρκία (Καρπασία). Το δεύτερο προέβλεπε την ενοικίαση της Καρπασίας στην Τουρκία για 50 χρόνια. Και τα δύο σχέδια εμπεριείχαν προβλέψεις για τους Τουρκοκύπριους. </a:t>
            </a:r>
          </a:p>
          <a:p>
            <a:endParaRPr lang="en-US" dirty="0"/>
          </a:p>
        </p:txBody>
      </p:sp>
    </p:spTree>
    <p:extLst>
      <p:ext uri="{BB962C8B-B14F-4D97-AF65-F5344CB8AC3E}">
        <p14:creationId xmlns:p14="http://schemas.microsoft.com/office/powerpoint/2010/main" xmlns="" val="11373039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26CDF604-F53E-4EF5-9ED7-EA58BA64B182}"/>
              </a:ext>
            </a:extLst>
          </p:cNvPr>
          <p:cNvSpPr>
            <a:spLocks noGrp="1"/>
          </p:cNvSpPr>
          <p:nvPr>
            <p:ph type="title"/>
          </p:nvPr>
        </p:nvSpPr>
        <p:spPr/>
        <p:txBody>
          <a:bodyPr/>
          <a:lstStyle/>
          <a:p>
            <a:r>
              <a:rPr lang="el-GR" altLang="el-GR" dirty="0">
                <a:latin typeface="Times New Roman" panose="02020603050405020304" pitchFamily="18" charset="0"/>
                <a:cs typeface="Times New Roman" panose="02020603050405020304" pitchFamily="18" charset="0"/>
              </a:rPr>
              <a:t>Η κυβέρνηση Στέφανου Στεφανόπουλου</a:t>
            </a:r>
            <a:endParaRPr lang="en-US" dirty="0"/>
          </a:p>
        </p:txBody>
      </p:sp>
      <p:sp>
        <p:nvSpPr>
          <p:cNvPr id="3" name="Θέση περιεχομένου 2">
            <a:extLst>
              <a:ext uri="{FF2B5EF4-FFF2-40B4-BE49-F238E27FC236}">
                <a16:creationId xmlns:a16="http://schemas.microsoft.com/office/drawing/2014/main" xmlns="" id="{1C86A0A7-9561-4D5F-81FD-25C7F251E744}"/>
              </a:ext>
            </a:extLst>
          </p:cNvPr>
          <p:cNvSpPr>
            <a:spLocks noGrp="1"/>
          </p:cNvSpPr>
          <p:nvPr>
            <p:ph idx="1"/>
          </p:nvPr>
        </p:nvSpPr>
        <p:spPr/>
        <p:txBody>
          <a:bodyPr>
            <a:normAutofit lnSpcReduction="10000"/>
          </a:bodyPr>
          <a:lstStyle/>
          <a:p>
            <a:pPr algn="just">
              <a:buFont typeface="Wingdings" panose="05000000000000000000" pitchFamily="2" charset="2"/>
              <a:buChar char="q"/>
            </a:pPr>
            <a:r>
              <a:rPr lang="el-GR" altLang="el-GR" dirty="0">
                <a:latin typeface="Times New Roman" panose="02020603050405020304" pitchFamily="18" charset="0"/>
                <a:cs typeface="Times New Roman" panose="02020603050405020304" pitchFamily="18" charset="0"/>
              </a:rPr>
              <a:t>Ιούνιος 1966: η κυβέρνηση Στέφανου Στεφανόπουλου εγκαινιάζει νέο κύκλο διαπραγματεύσεων, τη φορά αυτή απευθείας μεταξύ Ελλάδας και Τουρκίας.</a:t>
            </a:r>
          </a:p>
          <a:p>
            <a:pPr algn="just">
              <a:buFont typeface="Wingdings" panose="05000000000000000000" pitchFamily="2" charset="2"/>
              <a:buChar char="q"/>
            </a:pPr>
            <a:endParaRPr lang="el-GR" altLang="el-GR"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r>
              <a:rPr lang="el-GR" altLang="el-GR" dirty="0">
                <a:latin typeface="Times New Roman" panose="02020603050405020304" pitchFamily="18" charset="0"/>
                <a:cs typeface="Times New Roman" panose="02020603050405020304" pitchFamily="18" charset="0"/>
              </a:rPr>
              <a:t>Η Αθήνα προτείνει την ένωση της Κύπρου με την Ελλάδα σε συνδυασμό με την εισαγωγή καθεστώτος ομοσπονδιακής μορφής. Παράλληλα, θα παραχωρούνταν στην Τουρκία, κατά πλήρη κυριαρχία ή επί </a:t>
            </a:r>
            <a:r>
              <a:rPr lang="el-GR" altLang="el-GR" dirty="0" err="1">
                <a:latin typeface="Times New Roman" panose="02020603050405020304" pitchFamily="18" charset="0"/>
                <a:cs typeface="Times New Roman" panose="02020603050405020304" pitchFamily="18" charset="0"/>
              </a:rPr>
              <a:t>ενοικίω</a:t>
            </a:r>
            <a:r>
              <a:rPr lang="el-GR" altLang="el-GR" dirty="0">
                <a:latin typeface="Times New Roman" panose="02020603050405020304" pitchFamily="18" charset="0"/>
                <a:cs typeface="Times New Roman" panose="02020603050405020304" pitchFamily="18" charset="0"/>
              </a:rPr>
              <a:t>, η βρετανική βάση της Δεκέλειας.</a:t>
            </a:r>
          </a:p>
          <a:p>
            <a:pPr algn="just">
              <a:buFont typeface="Wingdings" panose="05000000000000000000" pitchFamily="2" charset="2"/>
              <a:buChar char="q"/>
            </a:pPr>
            <a:endParaRPr lang="el-GR" altLang="el-GR"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r>
              <a:rPr lang="el-GR" altLang="el-GR" dirty="0">
                <a:latin typeface="Times New Roman" panose="02020603050405020304" pitchFamily="18" charset="0"/>
                <a:cs typeface="Times New Roman" panose="02020603050405020304" pitchFamily="18" charset="0"/>
              </a:rPr>
              <a:t>Στις 17 Δεκεμβρίου 1966, οι υπουργοί των Εξωτερικών της Ελλάδας και της Τουρκίας, Ι. Τούμπας και Ι. </a:t>
            </a:r>
            <a:r>
              <a:rPr lang="el-GR" altLang="el-GR" dirty="0" err="1">
                <a:latin typeface="Times New Roman" panose="02020603050405020304" pitchFamily="18" charset="0"/>
                <a:cs typeface="Times New Roman" panose="02020603050405020304" pitchFamily="18" charset="0"/>
              </a:rPr>
              <a:t>Τσαγλαγιαγκίλ</a:t>
            </a:r>
            <a:r>
              <a:rPr lang="el-GR" altLang="el-GR" dirty="0">
                <a:latin typeface="Times New Roman" panose="02020603050405020304" pitchFamily="18" charset="0"/>
                <a:cs typeface="Times New Roman" panose="02020603050405020304" pitchFamily="18" charset="0"/>
              </a:rPr>
              <a:t>, συνυπογράφουν κοινό μνημόνιο «επί των στοιχείων μιας ενδεχόμενης λύσης, ήτοι επί των ζητημάτων του καθεστώτος μιας στρατιωτικής βάσης, των δικαιωμάτων και των εγγυήσεων των </a:t>
            </a:r>
            <a:r>
              <a:rPr lang="el-GR" altLang="el-GR" dirty="0" err="1">
                <a:latin typeface="Times New Roman" panose="02020603050405020304" pitchFamily="18" charset="0"/>
                <a:cs typeface="Times New Roman" panose="02020603050405020304" pitchFamily="18" charset="0"/>
              </a:rPr>
              <a:t>παραχωρητέων</a:t>
            </a:r>
            <a:r>
              <a:rPr lang="el-GR" altLang="el-GR" dirty="0">
                <a:latin typeface="Times New Roman" panose="02020603050405020304" pitchFamily="18" charset="0"/>
                <a:cs typeface="Times New Roman" panose="02020603050405020304" pitchFamily="18" charset="0"/>
              </a:rPr>
              <a:t> εις τους Τουρκοκυπρίους, των μέτρων ειρήνευσης και αποτελεσματικού αφοπλισμού» και «της φύσης της μελλοντικής συνεργασίας μεταξύ των δύο κυβερνήσεων».</a:t>
            </a:r>
          </a:p>
          <a:p>
            <a:endParaRPr lang="en-US" dirty="0"/>
          </a:p>
        </p:txBody>
      </p:sp>
    </p:spTree>
    <p:extLst>
      <p:ext uri="{BB962C8B-B14F-4D97-AF65-F5344CB8AC3E}">
        <p14:creationId xmlns:p14="http://schemas.microsoft.com/office/powerpoint/2010/main" xmlns="" val="12269136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a:extLst>
              <a:ext uri="{FF2B5EF4-FFF2-40B4-BE49-F238E27FC236}">
                <a16:creationId xmlns:a16="http://schemas.microsoft.com/office/drawing/2014/main" xmlns="" id="{0F995347-C9F1-43AB-A6F0-022AFA2F1A22}"/>
              </a:ext>
            </a:extLst>
          </p:cNvPr>
          <p:cNvSpPr>
            <a:spLocks noGrp="1"/>
          </p:cNvSpPr>
          <p:nvPr>
            <p:ph type="title"/>
          </p:nvPr>
        </p:nvSpPr>
        <p:spPr/>
        <p:txBody>
          <a:bodyPr/>
          <a:lstStyle/>
          <a:p>
            <a:endParaRPr lang="en-US"/>
          </a:p>
        </p:txBody>
      </p:sp>
      <p:pic>
        <p:nvPicPr>
          <p:cNvPr id="8" name="Θέση περιεχομένου 7">
            <a:extLst>
              <a:ext uri="{FF2B5EF4-FFF2-40B4-BE49-F238E27FC236}">
                <a16:creationId xmlns:a16="http://schemas.microsoft.com/office/drawing/2014/main" xmlns="" id="{461D1C9E-E108-42A4-8082-CB46A62911B8}"/>
              </a:ext>
            </a:extLst>
          </p:cNvPr>
          <p:cNvPicPr>
            <a:picLocks noGrp="1" noChangeAspect="1"/>
          </p:cNvPicPr>
          <p:nvPr>
            <p:ph sz="half" idx="1"/>
          </p:nvPr>
        </p:nvPicPr>
        <p:blipFill>
          <a:blip r:embed="rId2" cstate="print">
            <a:extLst>
              <a:ext uri="{28A0092B-C50C-407E-A947-70E740481C1C}">
                <a14:useLocalDpi xmlns:a14="http://schemas.microsoft.com/office/drawing/2010/main" xmlns="" val="0"/>
              </a:ext>
            </a:extLst>
          </a:blip>
          <a:stretch>
            <a:fillRect/>
          </a:stretch>
        </p:blipFill>
        <p:spPr>
          <a:xfrm>
            <a:off x="1096963" y="2437126"/>
            <a:ext cx="4938712" cy="2840998"/>
          </a:xfrm>
        </p:spPr>
      </p:pic>
      <p:pic>
        <p:nvPicPr>
          <p:cNvPr id="10" name="Θέση περιεχομένου 9">
            <a:extLst>
              <a:ext uri="{FF2B5EF4-FFF2-40B4-BE49-F238E27FC236}">
                <a16:creationId xmlns:a16="http://schemas.microsoft.com/office/drawing/2014/main" xmlns="" id="{EE5954AD-301C-49EB-B4E1-12C5CEFF91E6}"/>
              </a:ext>
            </a:extLst>
          </p:cNvPr>
          <p:cNvPicPr>
            <a:picLocks noGrp="1" noChangeAspect="1"/>
          </p:cNvPicPr>
          <p:nvPr>
            <p:ph sz="half" idx="2"/>
          </p:nvPr>
        </p:nvPicPr>
        <p:blipFill>
          <a:blip r:embed="rId3" cstate="print">
            <a:extLst>
              <a:ext uri="{28A0092B-C50C-407E-A947-70E740481C1C}">
                <a14:useLocalDpi xmlns:a14="http://schemas.microsoft.com/office/drawing/2010/main" xmlns="" val="0"/>
              </a:ext>
            </a:extLst>
          </a:blip>
          <a:stretch>
            <a:fillRect/>
          </a:stretch>
        </p:blipFill>
        <p:spPr>
          <a:xfrm>
            <a:off x="6218238" y="2009703"/>
            <a:ext cx="4937125" cy="3695844"/>
          </a:xfrm>
        </p:spPr>
      </p:pic>
    </p:spTree>
    <p:extLst>
      <p:ext uri="{BB962C8B-B14F-4D97-AF65-F5344CB8AC3E}">
        <p14:creationId xmlns:p14="http://schemas.microsoft.com/office/powerpoint/2010/main" xmlns="" val="42550901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4">
            <a:extLst>
              <a:ext uri="{FF2B5EF4-FFF2-40B4-BE49-F238E27FC236}">
                <a16:creationId xmlns:a16="http://schemas.microsoft.com/office/drawing/2014/main" xmlns="" id="{22267B0C-9128-463A-8290-9F1613C1DE01}"/>
              </a:ext>
            </a:extLst>
          </p:cNvPr>
          <p:cNvSpPr>
            <a:spLocks noGrp="1"/>
          </p:cNvSpPr>
          <p:nvPr>
            <p:ph type="title"/>
          </p:nvPr>
        </p:nvSpPr>
        <p:spPr/>
        <p:txBody>
          <a:bodyPr/>
          <a:lstStyle/>
          <a:p>
            <a:r>
              <a:rPr lang="el-GR" altLang="el-GR" dirty="0">
                <a:latin typeface="Times New Roman" panose="02020603050405020304" pitchFamily="18" charset="0"/>
                <a:cs typeface="Times New Roman" panose="02020603050405020304" pitchFamily="18" charset="0"/>
              </a:rPr>
              <a:t>Το κυπριακό ζήτημα (1945-1947)</a:t>
            </a:r>
            <a:endParaRPr lang="en-US" dirty="0"/>
          </a:p>
        </p:txBody>
      </p:sp>
      <p:sp>
        <p:nvSpPr>
          <p:cNvPr id="6" name="Θέση περιεχομένου 5">
            <a:extLst>
              <a:ext uri="{FF2B5EF4-FFF2-40B4-BE49-F238E27FC236}">
                <a16:creationId xmlns:a16="http://schemas.microsoft.com/office/drawing/2014/main" xmlns="" id="{0A9105CD-5AEC-4D68-9D7D-57DE8505A9E2}"/>
              </a:ext>
            </a:extLst>
          </p:cNvPr>
          <p:cNvSpPr>
            <a:spLocks noGrp="1"/>
          </p:cNvSpPr>
          <p:nvPr>
            <p:ph idx="1"/>
          </p:nvPr>
        </p:nvSpPr>
        <p:spPr/>
        <p:txBody>
          <a:bodyPr>
            <a:normAutofit fontScale="92500" lnSpcReduction="20000"/>
          </a:bodyPr>
          <a:lstStyle/>
          <a:p>
            <a:pPr algn="just">
              <a:buFont typeface="Wingdings" panose="05000000000000000000" pitchFamily="2" charset="2"/>
              <a:buChar char="q"/>
            </a:pPr>
            <a:r>
              <a:rPr lang="el-GR" altLang="el-GR" dirty="0">
                <a:latin typeface="Times New Roman" panose="02020603050405020304" pitchFamily="18" charset="0"/>
                <a:cs typeface="Times New Roman" panose="02020603050405020304" pitchFamily="18" charset="0"/>
              </a:rPr>
              <a:t>Το 1945, κατά την επίσκεψή του στο Λονδίνο, ο Αρχιεπίσκοπος Δαμασκηνός προτείνει την ενσωμάτωση της Κύπρου με αντάλλαγμα τη διατήρηση βρετανικών βάσεων στο έδαφός της αλλά και την ελληνική επικράτεια. Η βρετανική κυβέρνηση απορρίπτει την ελληνική πρόταση.</a:t>
            </a:r>
          </a:p>
          <a:p>
            <a:pPr algn="just">
              <a:buFont typeface="Wingdings" panose="05000000000000000000" pitchFamily="2" charset="2"/>
              <a:buChar char="q"/>
            </a:pPr>
            <a:endParaRPr lang="el-GR" altLang="el-GR"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r>
              <a:rPr lang="el-GR" altLang="el-GR" dirty="0">
                <a:latin typeface="Times New Roman" panose="02020603050405020304" pitchFamily="18" charset="0"/>
                <a:cs typeface="Times New Roman" panose="02020603050405020304" pitchFamily="18" charset="0"/>
              </a:rPr>
              <a:t>1947-1948</a:t>
            </a:r>
            <a:r>
              <a:rPr lang="en-US" altLang="el-GR" dirty="0">
                <a:latin typeface="Times New Roman" panose="02020603050405020304" pitchFamily="18" charset="0"/>
                <a:cs typeface="Times New Roman" panose="02020603050405020304" pitchFamily="18" charset="0"/>
              </a:rPr>
              <a:t>:</a:t>
            </a:r>
            <a:r>
              <a:rPr lang="el-GR" altLang="el-GR" dirty="0">
                <a:latin typeface="Times New Roman" panose="02020603050405020304" pitchFamily="18" charset="0"/>
                <a:cs typeface="Times New Roman" panose="02020603050405020304" pitchFamily="18" charset="0"/>
              </a:rPr>
              <a:t> Διασκεπτική Συνέλευση.</a:t>
            </a:r>
          </a:p>
          <a:p>
            <a:pPr algn="just">
              <a:buFont typeface="Wingdings" panose="05000000000000000000" pitchFamily="2" charset="2"/>
              <a:buChar char="q"/>
            </a:pPr>
            <a:endParaRPr lang="el-GR" altLang="el-GR"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r>
              <a:rPr lang="el-GR" altLang="el-GR" dirty="0">
                <a:latin typeface="Times New Roman" panose="02020603050405020304" pitchFamily="18" charset="0"/>
                <a:cs typeface="Times New Roman" panose="02020603050405020304" pitchFamily="18" charset="0"/>
              </a:rPr>
              <a:t>Δεξιά παράταξη</a:t>
            </a:r>
            <a:r>
              <a:rPr lang="en-US" altLang="el-GR" dirty="0">
                <a:latin typeface="Times New Roman" panose="02020603050405020304" pitchFamily="18" charset="0"/>
                <a:cs typeface="Times New Roman" panose="02020603050405020304" pitchFamily="18" charset="0"/>
              </a:rPr>
              <a:t>:</a:t>
            </a:r>
            <a:r>
              <a:rPr lang="el-GR" altLang="el-GR" dirty="0">
                <a:latin typeface="Times New Roman" panose="02020603050405020304" pitchFamily="18" charset="0"/>
                <a:cs typeface="Times New Roman" panose="02020603050405020304" pitchFamily="18" charset="0"/>
              </a:rPr>
              <a:t> «</a:t>
            </a:r>
            <a:r>
              <a:rPr lang="el-GR" altLang="el-GR" dirty="0" err="1">
                <a:latin typeface="Times New Roman" panose="02020603050405020304" pitchFamily="18" charset="0"/>
                <a:cs typeface="Times New Roman" panose="02020603050405020304" pitchFamily="18" charset="0"/>
              </a:rPr>
              <a:t>Ένωσις</a:t>
            </a:r>
            <a:r>
              <a:rPr lang="el-GR" altLang="el-GR" dirty="0">
                <a:latin typeface="Times New Roman" panose="02020603050405020304" pitchFamily="18" charset="0"/>
                <a:cs typeface="Times New Roman" panose="02020603050405020304" pitchFamily="18" charset="0"/>
              </a:rPr>
              <a:t> και μόνον </a:t>
            </a:r>
            <a:r>
              <a:rPr lang="el-GR" altLang="el-GR" dirty="0" err="1">
                <a:latin typeface="Times New Roman" panose="02020603050405020304" pitchFamily="18" charset="0"/>
                <a:cs typeface="Times New Roman" panose="02020603050405020304" pitchFamily="18" charset="0"/>
              </a:rPr>
              <a:t>ένωσις</a:t>
            </a:r>
            <a:r>
              <a:rPr lang="el-GR" altLang="el-GR" dirty="0">
                <a:latin typeface="Times New Roman" panose="02020603050405020304" pitchFamily="18" charset="0"/>
                <a:cs typeface="Times New Roman" panose="02020603050405020304" pitchFamily="18" charset="0"/>
              </a:rPr>
              <a:t>». Αριστερά</a:t>
            </a:r>
            <a:r>
              <a:rPr lang="en-US" altLang="el-GR" dirty="0">
                <a:latin typeface="Times New Roman" panose="02020603050405020304" pitchFamily="18" charset="0"/>
                <a:cs typeface="Times New Roman" panose="02020603050405020304" pitchFamily="18" charset="0"/>
              </a:rPr>
              <a:t>:</a:t>
            </a:r>
            <a:r>
              <a:rPr lang="el-GR" altLang="el-GR" dirty="0">
                <a:latin typeface="Times New Roman" panose="02020603050405020304" pitchFamily="18" charset="0"/>
                <a:cs typeface="Times New Roman" panose="02020603050405020304" pitchFamily="18" charset="0"/>
              </a:rPr>
              <a:t> «Αυτοκυβέρνηση-Ένωση».</a:t>
            </a:r>
          </a:p>
          <a:p>
            <a:pPr algn="just">
              <a:buFont typeface="Wingdings" panose="05000000000000000000" pitchFamily="2" charset="2"/>
              <a:buChar char="q"/>
            </a:pPr>
            <a:endParaRPr lang="el-GR" altLang="el-GR"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r>
              <a:rPr lang="el-GR" altLang="el-GR" dirty="0">
                <a:latin typeface="Times New Roman" panose="02020603050405020304" pitchFamily="18" charset="0"/>
                <a:cs typeface="Times New Roman" panose="02020603050405020304" pitchFamily="18" charset="0"/>
              </a:rPr>
              <a:t>Απροθυμία Βρετανών για παραχώρηση αυτοδιάθεσης. </a:t>
            </a:r>
          </a:p>
          <a:p>
            <a:pPr algn="just">
              <a:buFont typeface="Wingdings" panose="05000000000000000000" pitchFamily="2" charset="2"/>
              <a:buChar char="q"/>
            </a:pPr>
            <a:endParaRPr lang="el-GR" altLang="el-GR"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r>
              <a:rPr lang="el-GR" altLang="el-GR" dirty="0">
                <a:latin typeface="Times New Roman" panose="02020603050405020304" pitchFamily="18" charset="0"/>
                <a:cs typeface="Times New Roman" panose="02020603050405020304" pitchFamily="18" charset="0"/>
              </a:rPr>
              <a:t>Φθινόπωρο 1948</a:t>
            </a:r>
            <a:r>
              <a:rPr lang="en-US" altLang="el-GR" dirty="0">
                <a:latin typeface="Times New Roman" panose="02020603050405020304" pitchFamily="18" charset="0"/>
                <a:cs typeface="Times New Roman" panose="02020603050405020304" pitchFamily="18" charset="0"/>
              </a:rPr>
              <a:t>:</a:t>
            </a:r>
            <a:r>
              <a:rPr lang="el-GR" altLang="el-GR" dirty="0">
                <a:latin typeface="Times New Roman" panose="02020603050405020304" pitchFamily="18" charset="0"/>
                <a:cs typeface="Times New Roman" panose="02020603050405020304" pitchFamily="18" charset="0"/>
              </a:rPr>
              <a:t> συνάντηση αντιπροσωπείας ΑΚΕΛ (κομμουνιστικό κόμμα στην Κύπρο) με Ζαχαριάδη στην Ελλάδα. Αλλαγή στάσης ΑΚΕΛ</a:t>
            </a:r>
            <a:r>
              <a:rPr lang="en-US" altLang="el-GR" dirty="0">
                <a:latin typeface="Times New Roman" panose="02020603050405020304" pitchFamily="18" charset="0"/>
                <a:cs typeface="Times New Roman" panose="02020603050405020304" pitchFamily="18" charset="0"/>
              </a:rPr>
              <a:t>:</a:t>
            </a:r>
            <a:r>
              <a:rPr lang="el-GR" altLang="el-GR" dirty="0">
                <a:latin typeface="Times New Roman" panose="02020603050405020304" pitchFamily="18" charset="0"/>
                <a:cs typeface="Times New Roman" panose="02020603050405020304" pitchFamily="18" charset="0"/>
              </a:rPr>
              <a:t> αίτημα η Ένωση.</a:t>
            </a:r>
            <a:endParaRPr lang="en-US" altLang="el-GR"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xmlns="" val="39466983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7B18DA2C-D98A-4EC6-9E4E-0926CFDD3DAB}"/>
              </a:ext>
            </a:extLst>
          </p:cNvPr>
          <p:cNvSpPr>
            <a:spLocks noGrp="1"/>
          </p:cNvSpPr>
          <p:nvPr>
            <p:ph type="title"/>
          </p:nvPr>
        </p:nvSpPr>
        <p:spPr/>
        <p:txBody>
          <a:bodyPr/>
          <a:lstStyle/>
          <a:p>
            <a:r>
              <a:rPr lang="el-GR" altLang="el-GR" dirty="0">
                <a:latin typeface="Times New Roman" panose="02020603050405020304" pitchFamily="18" charset="0"/>
                <a:cs typeface="Times New Roman" panose="02020603050405020304" pitchFamily="18" charset="0"/>
              </a:rPr>
              <a:t>Η απόφαση του δημοψηφίσματος (1949-1950)</a:t>
            </a:r>
            <a:endParaRPr lang="en-US" dirty="0"/>
          </a:p>
        </p:txBody>
      </p:sp>
      <p:sp>
        <p:nvSpPr>
          <p:cNvPr id="3" name="Θέση περιεχομένου 2">
            <a:extLst>
              <a:ext uri="{FF2B5EF4-FFF2-40B4-BE49-F238E27FC236}">
                <a16:creationId xmlns:a16="http://schemas.microsoft.com/office/drawing/2014/main" xmlns="" id="{FDFB9122-D784-4EE9-973D-2AE4CDC20D68}"/>
              </a:ext>
            </a:extLst>
          </p:cNvPr>
          <p:cNvSpPr>
            <a:spLocks noGrp="1"/>
          </p:cNvSpPr>
          <p:nvPr>
            <p:ph idx="1"/>
          </p:nvPr>
        </p:nvSpPr>
        <p:spPr/>
        <p:txBody>
          <a:bodyPr/>
          <a:lstStyle/>
          <a:p>
            <a:pPr algn="just">
              <a:buFont typeface="Wingdings" panose="05000000000000000000" pitchFamily="2" charset="2"/>
              <a:buChar char="q"/>
            </a:pPr>
            <a:r>
              <a:rPr lang="el-GR" altLang="el-GR" dirty="0">
                <a:latin typeface="Times New Roman" panose="02020603050405020304" pitchFamily="18" charset="0"/>
                <a:cs typeface="Times New Roman" panose="02020603050405020304" pitchFamily="18" charset="0"/>
              </a:rPr>
              <a:t>Στις 15 Ιανουαρίου 1950</a:t>
            </a:r>
            <a:r>
              <a:rPr lang="en-US" altLang="el-GR" dirty="0">
                <a:latin typeface="Times New Roman" panose="02020603050405020304" pitchFamily="18" charset="0"/>
                <a:cs typeface="Times New Roman" panose="02020603050405020304" pitchFamily="18" charset="0"/>
              </a:rPr>
              <a:t> </a:t>
            </a:r>
            <a:r>
              <a:rPr lang="el-GR" altLang="el-GR" dirty="0">
                <a:latin typeface="Times New Roman" panose="02020603050405020304" pitchFamily="18" charset="0"/>
                <a:cs typeface="Times New Roman" panose="02020603050405020304" pitchFamily="18" charset="0"/>
              </a:rPr>
              <a:t>διεξάγεται δημοψήφισμα με πρωτοβουλία της </a:t>
            </a:r>
            <a:r>
              <a:rPr lang="el-GR" altLang="el-GR" dirty="0" err="1">
                <a:latin typeface="Times New Roman" panose="02020603050405020304" pitchFamily="18" charset="0"/>
                <a:cs typeface="Times New Roman" panose="02020603050405020304" pitchFamily="18" charset="0"/>
              </a:rPr>
              <a:t>Εθναρχίας</a:t>
            </a:r>
            <a:r>
              <a:rPr lang="el-GR" altLang="el-GR" dirty="0">
                <a:latin typeface="Times New Roman" panose="02020603050405020304" pitchFamily="18" charset="0"/>
                <a:cs typeface="Times New Roman" panose="02020603050405020304" pitchFamily="18" charset="0"/>
              </a:rPr>
              <a:t>: 95.7% των Ελληνοκυπρίων τάσσεται υπέρ της ένωσης με την Ελλάδα.</a:t>
            </a:r>
          </a:p>
          <a:p>
            <a:pPr algn="just">
              <a:buFont typeface="Wingdings" panose="05000000000000000000" pitchFamily="2" charset="2"/>
              <a:buChar char="q"/>
            </a:pPr>
            <a:endParaRPr lang="el-GR" altLang="el-GR"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r>
              <a:rPr lang="el-GR" altLang="el-GR" dirty="0">
                <a:latin typeface="Times New Roman" panose="02020603050405020304" pitchFamily="18" charset="0"/>
                <a:cs typeface="Times New Roman" panose="02020603050405020304" pitchFamily="18" charset="0"/>
              </a:rPr>
              <a:t>Η </a:t>
            </a:r>
            <a:r>
              <a:rPr lang="el-GR" altLang="el-GR" dirty="0" err="1">
                <a:latin typeface="Times New Roman" panose="02020603050405020304" pitchFamily="18" charset="0"/>
                <a:cs typeface="Times New Roman" panose="02020603050405020304" pitchFamily="18" charset="0"/>
              </a:rPr>
              <a:t>Εθναρχία</a:t>
            </a:r>
            <a:r>
              <a:rPr lang="el-GR" altLang="el-GR" dirty="0">
                <a:latin typeface="Times New Roman" panose="02020603050405020304" pitchFamily="18" charset="0"/>
                <a:cs typeface="Times New Roman" panose="02020603050405020304" pitchFamily="18" charset="0"/>
              </a:rPr>
              <a:t> οργανώνει την αποστολή εθνικής πρεσβείας στην Αθήνα, το Λονδίνο και τη Νέα Υόρκη υπό τον Μητροπολίτη Κυρήνειας Κυπριανό με σκοπό τη διεθνοποίηση του Κυπριακού ζητήματος. Παράλληλα, Λαϊκή Εθνική Πρεσβεία υπό την καθοδήγηση του ΑΚΕΛ αναλάμβανε ανάλογη αποστολή.</a:t>
            </a:r>
          </a:p>
          <a:p>
            <a:pPr algn="just">
              <a:buFont typeface="Wingdings" panose="05000000000000000000" pitchFamily="2" charset="2"/>
              <a:buChar char="q"/>
            </a:pPr>
            <a:endParaRPr lang="el-GR" altLang="el-GR"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r>
              <a:rPr lang="el-GR" altLang="el-GR" dirty="0">
                <a:latin typeface="Times New Roman" panose="02020603050405020304" pitchFamily="18" charset="0"/>
                <a:cs typeface="Times New Roman" panose="02020603050405020304" pitchFamily="18" charset="0"/>
              </a:rPr>
              <a:t>Στις 18 Σεπτεμβρίου 1950 ανέρχεται στον αρχιεπισκοπικό θρόνο ο μητροπολίτης </a:t>
            </a:r>
            <a:r>
              <a:rPr lang="el-GR" altLang="el-GR" dirty="0" err="1">
                <a:latin typeface="Times New Roman" panose="02020603050405020304" pitchFamily="18" charset="0"/>
                <a:cs typeface="Times New Roman" panose="02020603050405020304" pitchFamily="18" charset="0"/>
              </a:rPr>
              <a:t>Κητίου</a:t>
            </a:r>
            <a:r>
              <a:rPr lang="el-GR" altLang="el-GR" dirty="0">
                <a:latin typeface="Times New Roman" panose="02020603050405020304" pitchFamily="18" charset="0"/>
                <a:cs typeface="Times New Roman" panose="02020603050405020304" pitchFamily="18" charset="0"/>
              </a:rPr>
              <a:t> Μακάριος Γ΄.</a:t>
            </a:r>
            <a:endParaRPr lang="en-US" altLang="el-GR"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xmlns="" val="40161501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5D33C1F3-5E4A-45AE-8123-3C1A4588EA82}"/>
              </a:ext>
            </a:extLst>
          </p:cNvPr>
          <p:cNvSpPr>
            <a:spLocks noGrp="1"/>
          </p:cNvSpPr>
          <p:nvPr>
            <p:ph type="title"/>
          </p:nvPr>
        </p:nvSpPr>
        <p:spPr/>
        <p:txBody>
          <a:bodyPr/>
          <a:lstStyle/>
          <a:p>
            <a:r>
              <a:rPr lang="el-GR" altLang="el-GR" dirty="0">
                <a:latin typeface="Times New Roman" panose="02020603050405020304" pitchFamily="18" charset="0"/>
                <a:cs typeface="Times New Roman" panose="02020603050405020304" pitchFamily="18" charset="0"/>
              </a:rPr>
              <a:t>Η αντίδραση των «Κεντρώων» κυβερνήσεων (1950-1952)</a:t>
            </a:r>
            <a:endParaRPr lang="en-US" dirty="0"/>
          </a:p>
        </p:txBody>
      </p:sp>
      <p:sp>
        <p:nvSpPr>
          <p:cNvPr id="3" name="Θέση περιεχομένου 2">
            <a:extLst>
              <a:ext uri="{FF2B5EF4-FFF2-40B4-BE49-F238E27FC236}">
                <a16:creationId xmlns:a16="http://schemas.microsoft.com/office/drawing/2014/main" xmlns="" id="{B99BE89E-915C-43D9-A9FB-6408F5430C83}"/>
              </a:ext>
            </a:extLst>
          </p:cNvPr>
          <p:cNvSpPr>
            <a:spLocks noGrp="1"/>
          </p:cNvSpPr>
          <p:nvPr>
            <p:ph idx="1"/>
          </p:nvPr>
        </p:nvSpPr>
        <p:spPr/>
        <p:txBody>
          <a:bodyPr/>
          <a:lstStyle/>
          <a:p>
            <a:pPr algn="just">
              <a:lnSpc>
                <a:spcPct val="80000"/>
              </a:lnSpc>
              <a:buFont typeface="Wingdings" panose="05000000000000000000" pitchFamily="2" charset="2"/>
              <a:buChar char="q"/>
            </a:pPr>
            <a:r>
              <a:rPr lang="el-GR" altLang="el-GR" sz="2400" dirty="0">
                <a:latin typeface="Times New Roman" panose="02020603050405020304" pitchFamily="18" charset="0"/>
                <a:cs typeface="Times New Roman" panose="02020603050405020304" pitchFamily="18" charset="0"/>
              </a:rPr>
              <a:t>Η επίσημη αντίδραση της ελληνικής κυβέρνησης στις πρωτοβουλίες των Ελλήνων της Κύπρου ήταν αρνητική</a:t>
            </a:r>
          </a:p>
          <a:p>
            <a:pPr algn="just">
              <a:lnSpc>
                <a:spcPct val="80000"/>
              </a:lnSpc>
              <a:buFont typeface="Wingdings" panose="05000000000000000000" pitchFamily="2" charset="2"/>
              <a:buChar char="q"/>
            </a:pPr>
            <a:endParaRPr lang="el-GR" altLang="el-GR" sz="2400" dirty="0">
              <a:latin typeface="Times New Roman" panose="02020603050405020304" pitchFamily="18" charset="0"/>
              <a:cs typeface="Times New Roman" panose="02020603050405020304" pitchFamily="18" charset="0"/>
            </a:endParaRPr>
          </a:p>
          <a:p>
            <a:pPr algn="just">
              <a:lnSpc>
                <a:spcPct val="80000"/>
              </a:lnSpc>
              <a:buFont typeface="Wingdings" panose="05000000000000000000" pitchFamily="2" charset="2"/>
              <a:buChar char="q"/>
            </a:pPr>
            <a:r>
              <a:rPr lang="el-GR" altLang="el-GR" sz="2400" dirty="0">
                <a:latin typeface="Times New Roman" panose="02020603050405020304" pitchFamily="18" charset="0"/>
                <a:cs typeface="Times New Roman" panose="02020603050405020304" pitchFamily="18" charset="0"/>
              </a:rPr>
              <a:t>Ο πρωθυπουργός Νικόλαος Πλαστήρας δεν κάνει δεκτή την εθνική πρεσβεία από την Κύπρο.</a:t>
            </a:r>
          </a:p>
          <a:p>
            <a:pPr algn="just">
              <a:lnSpc>
                <a:spcPct val="80000"/>
              </a:lnSpc>
              <a:buFont typeface="Wingdings" panose="05000000000000000000" pitchFamily="2" charset="2"/>
              <a:buChar char="q"/>
            </a:pPr>
            <a:endParaRPr lang="el-GR" altLang="el-GR" sz="2400" dirty="0">
              <a:latin typeface="Times New Roman" panose="02020603050405020304" pitchFamily="18" charset="0"/>
              <a:cs typeface="Times New Roman" panose="02020603050405020304" pitchFamily="18" charset="0"/>
            </a:endParaRPr>
          </a:p>
          <a:p>
            <a:pPr algn="just">
              <a:lnSpc>
                <a:spcPct val="80000"/>
              </a:lnSpc>
              <a:buFont typeface="Wingdings" panose="05000000000000000000" pitchFamily="2" charset="2"/>
              <a:buChar char="q"/>
            </a:pPr>
            <a:r>
              <a:rPr lang="el-GR" altLang="el-GR" sz="2400" dirty="0">
                <a:latin typeface="Times New Roman" panose="02020603050405020304" pitchFamily="18" charset="0"/>
                <a:cs typeface="Times New Roman" panose="02020603050405020304" pitchFamily="18" charset="0"/>
              </a:rPr>
              <a:t>Η ελληνική κυβέρνηση θα συγκαλέσει σε σύσκεψη τους αρχηγούς των κομμάτων: αποκλεισμός της προσφυγής στον ΟΗΕ αλλά βολιδοσκόπηση του Λονδίνου.</a:t>
            </a:r>
          </a:p>
          <a:p>
            <a:endParaRPr lang="en-US" dirty="0"/>
          </a:p>
        </p:txBody>
      </p:sp>
    </p:spTree>
    <p:extLst>
      <p:ext uri="{BB962C8B-B14F-4D97-AF65-F5344CB8AC3E}">
        <p14:creationId xmlns:p14="http://schemas.microsoft.com/office/powerpoint/2010/main" xmlns="" val="5826649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8AF67233-9FFE-47B8-ABDB-432F09E74F5E}"/>
              </a:ext>
            </a:extLst>
          </p:cNvPr>
          <p:cNvSpPr>
            <a:spLocks noGrp="1"/>
          </p:cNvSpPr>
          <p:nvPr>
            <p:ph type="title"/>
          </p:nvPr>
        </p:nvSpPr>
        <p:spPr/>
        <p:txBody>
          <a:bodyPr/>
          <a:lstStyle/>
          <a:p>
            <a:r>
              <a:rPr lang="el-GR" altLang="el-GR" dirty="0">
                <a:latin typeface="Times New Roman" panose="02020603050405020304" pitchFamily="18" charset="0"/>
                <a:cs typeface="Times New Roman" panose="02020603050405020304" pitchFamily="18" charset="0"/>
              </a:rPr>
              <a:t>Η απόφαση της διεθνοποίησης (1953-1954)</a:t>
            </a:r>
            <a:endParaRPr lang="en-US" dirty="0"/>
          </a:p>
        </p:txBody>
      </p:sp>
      <p:sp>
        <p:nvSpPr>
          <p:cNvPr id="3" name="Θέση περιεχομένου 2">
            <a:extLst>
              <a:ext uri="{FF2B5EF4-FFF2-40B4-BE49-F238E27FC236}">
                <a16:creationId xmlns:a16="http://schemas.microsoft.com/office/drawing/2014/main" xmlns="" id="{922ACFA1-1A72-4957-8894-AA3AE3BCC9C0}"/>
              </a:ext>
            </a:extLst>
          </p:cNvPr>
          <p:cNvSpPr>
            <a:spLocks noGrp="1"/>
          </p:cNvSpPr>
          <p:nvPr>
            <p:ph idx="1"/>
          </p:nvPr>
        </p:nvSpPr>
        <p:spPr/>
        <p:txBody>
          <a:bodyPr/>
          <a:lstStyle/>
          <a:p>
            <a:pPr algn="just">
              <a:buFont typeface="Wingdings" panose="05000000000000000000" pitchFamily="2" charset="2"/>
              <a:buChar char="q"/>
            </a:pPr>
            <a:r>
              <a:rPr lang="el-GR" altLang="el-GR" sz="2800" dirty="0">
                <a:latin typeface="Times New Roman" panose="02020603050405020304" pitchFamily="18" charset="0"/>
                <a:cs typeface="Times New Roman" panose="02020603050405020304" pitchFamily="18" charset="0"/>
              </a:rPr>
              <a:t>15</a:t>
            </a:r>
            <a:r>
              <a:rPr lang="en-US" altLang="el-GR" sz="2800" dirty="0">
                <a:latin typeface="Times New Roman" panose="02020603050405020304" pitchFamily="18" charset="0"/>
                <a:cs typeface="Times New Roman" panose="02020603050405020304" pitchFamily="18" charset="0"/>
              </a:rPr>
              <a:t> </a:t>
            </a:r>
            <a:r>
              <a:rPr lang="el-GR" altLang="el-GR" sz="2800" dirty="0">
                <a:latin typeface="Times New Roman" panose="02020603050405020304" pitchFamily="18" charset="0"/>
                <a:cs typeface="Times New Roman" panose="02020603050405020304" pitchFamily="18" charset="0"/>
              </a:rPr>
              <a:t>Απριλίου 1954: κατά τη διάρκεια απόρρητης σύσκεψης υπό τον Παπάγο, με τη συμμετοχή των </a:t>
            </a:r>
            <a:r>
              <a:rPr lang="el-GR" altLang="el-GR" sz="2800" dirty="0" err="1">
                <a:latin typeface="Times New Roman" panose="02020603050405020304" pitchFamily="18" charset="0"/>
                <a:cs typeface="Times New Roman" panose="02020603050405020304" pitchFamily="18" charset="0"/>
              </a:rPr>
              <a:t>Στ</a:t>
            </a:r>
            <a:r>
              <a:rPr lang="el-GR" altLang="el-GR" sz="2800" dirty="0">
                <a:latin typeface="Times New Roman" panose="02020603050405020304" pitchFamily="18" charset="0"/>
                <a:cs typeface="Times New Roman" panose="02020603050405020304" pitchFamily="18" charset="0"/>
              </a:rPr>
              <a:t>. Στεφανόπουλου, Αλέξη Κύρου και δύο διπλωματών λαμβάνεται η τελική απόφαση για δυναμική ανακίνηση του Κυπριακού μέσω της προσφυγής στον ΟΗΕ.</a:t>
            </a:r>
          </a:p>
          <a:p>
            <a:pPr algn="just">
              <a:buFont typeface="Wingdings" panose="05000000000000000000" pitchFamily="2" charset="2"/>
              <a:buChar char="q"/>
            </a:pPr>
            <a:endParaRPr lang="el-GR" altLang="el-GR" sz="28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r>
              <a:rPr lang="el-GR" altLang="el-GR" sz="2800" dirty="0">
                <a:latin typeface="Times New Roman" panose="02020603050405020304" pitchFamily="18" charset="0"/>
                <a:cs typeface="Times New Roman" panose="02020603050405020304" pitchFamily="18" charset="0"/>
              </a:rPr>
              <a:t>28 Ιουλίου 1954: ο υπουργός Αποικιών, Χέρι </a:t>
            </a:r>
            <a:r>
              <a:rPr lang="el-GR" altLang="el-GR" sz="2800" dirty="0" err="1">
                <a:latin typeface="Times New Roman" panose="02020603050405020304" pitchFamily="18" charset="0"/>
                <a:cs typeface="Times New Roman" panose="02020603050405020304" pitchFamily="18" charset="0"/>
              </a:rPr>
              <a:t>Χόπκινσον</a:t>
            </a:r>
            <a:r>
              <a:rPr lang="el-GR" altLang="el-GR" sz="2800" dirty="0">
                <a:latin typeface="Times New Roman" panose="02020603050405020304" pitchFamily="18" charset="0"/>
                <a:cs typeface="Times New Roman" panose="02020603050405020304" pitchFamily="18" charset="0"/>
              </a:rPr>
              <a:t>, τονίζει από το βήμα της Βουλής των Κοινοτήτων ότι η Κύπρος «ουδέποτε» θα αποκτούσε την ανεξαρτησία της. </a:t>
            </a:r>
          </a:p>
          <a:p>
            <a:endParaRPr lang="en-US" dirty="0"/>
          </a:p>
        </p:txBody>
      </p:sp>
    </p:spTree>
    <p:extLst>
      <p:ext uri="{BB962C8B-B14F-4D97-AF65-F5344CB8AC3E}">
        <p14:creationId xmlns:p14="http://schemas.microsoft.com/office/powerpoint/2010/main" xmlns="" val="9924564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F158E8F6-ADF9-4A75-8C97-501C78B929E6}"/>
              </a:ext>
            </a:extLst>
          </p:cNvPr>
          <p:cNvSpPr>
            <a:spLocks noGrp="1"/>
          </p:cNvSpPr>
          <p:nvPr>
            <p:ph type="title"/>
          </p:nvPr>
        </p:nvSpPr>
        <p:spPr/>
        <p:txBody>
          <a:bodyPr/>
          <a:lstStyle/>
          <a:p>
            <a:r>
              <a:rPr lang="el-GR" altLang="el-GR" dirty="0">
                <a:latin typeface="Times New Roman" panose="02020603050405020304" pitchFamily="18" charset="0"/>
                <a:cs typeface="Times New Roman" panose="02020603050405020304" pitchFamily="18" charset="0"/>
              </a:rPr>
              <a:t>Η πολιτική της διεθνοποίησης: μια λανθασμένη απόφαση;</a:t>
            </a:r>
            <a:endParaRPr lang="en-US" dirty="0"/>
          </a:p>
        </p:txBody>
      </p:sp>
      <p:sp>
        <p:nvSpPr>
          <p:cNvPr id="3" name="Θέση περιεχομένου 2">
            <a:extLst>
              <a:ext uri="{FF2B5EF4-FFF2-40B4-BE49-F238E27FC236}">
                <a16:creationId xmlns:a16="http://schemas.microsoft.com/office/drawing/2014/main" xmlns="" id="{CBBDE507-D050-420F-9793-CFDDE5C278D4}"/>
              </a:ext>
            </a:extLst>
          </p:cNvPr>
          <p:cNvSpPr>
            <a:spLocks noGrp="1"/>
          </p:cNvSpPr>
          <p:nvPr>
            <p:ph idx="1"/>
          </p:nvPr>
        </p:nvSpPr>
        <p:spPr/>
        <p:txBody>
          <a:bodyPr/>
          <a:lstStyle/>
          <a:p>
            <a:pPr algn="just">
              <a:buFont typeface="Wingdings" panose="05000000000000000000" pitchFamily="2" charset="2"/>
              <a:buChar char="q"/>
            </a:pPr>
            <a:r>
              <a:rPr lang="el-GR" altLang="el-GR" dirty="0">
                <a:latin typeface="Times New Roman" panose="02020603050405020304" pitchFamily="18" charset="0"/>
                <a:cs typeface="Times New Roman" panose="02020603050405020304" pitchFamily="18" charset="0"/>
              </a:rPr>
              <a:t>Υπερτίμηση δυνατοτήτων ΟΗΕ.</a:t>
            </a:r>
          </a:p>
          <a:p>
            <a:pPr algn="just">
              <a:buFont typeface="Wingdings" panose="05000000000000000000" pitchFamily="2" charset="2"/>
              <a:buChar char="q"/>
            </a:pPr>
            <a:endParaRPr lang="el-GR" altLang="el-GR"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r>
              <a:rPr lang="el-GR" altLang="el-GR" dirty="0">
                <a:latin typeface="Times New Roman" panose="02020603050405020304" pitchFamily="18" charset="0"/>
                <a:cs typeface="Times New Roman" panose="02020603050405020304" pitchFamily="18" charset="0"/>
              </a:rPr>
              <a:t>Λανθασμένη εντύπωση ότι θα εκδηλώνονταν στη Βρετανία αντιδράσεις εις βάρος μιας αδιάλλακτης </a:t>
            </a:r>
            <a:r>
              <a:rPr lang="el-GR" altLang="el-GR" smtClean="0">
                <a:latin typeface="Times New Roman" panose="02020603050405020304" pitchFamily="18" charset="0"/>
                <a:cs typeface="Times New Roman" panose="02020603050405020304" pitchFamily="18" charset="0"/>
              </a:rPr>
              <a:t>βρετανικής πολιτικής.</a:t>
            </a:r>
            <a:endParaRPr lang="el-GR" altLang="el-GR"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endParaRPr lang="el-GR" altLang="el-GR"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r>
              <a:rPr lang="el-GR" altLang="el-GR" dirty="0">
                <a:latin typeface="Times New Roman" panose="02020603050405020304" pitchFamily="18" charset="0"/>
                <a:cs typeface="Times New Roman" panose="02020603050405020304" pitchFamily="18" charset="0"/>
              </a:rPr>
              <a:t>Η ελληνική πλευρά πίστευε ότι οι ΗΠΑ θα υιοθετούσαν μια αντιαποικιακή στάση ή έστω «γραμμή ουδετερότητας». </a:t>
            </a:r>
          </a:p>
          <a:p>
            <a:pPr algn="just">
              <a:buFont typeface="Wingdings" panose="05000000000000000000" pitchFamily="2" charset="2"/>
              <a:buChar char="q"/>
            </a:pPr>
            <a:endParaRPr lang="el-GR" altLang="el-GR"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r>
              <a:rPr lang="el-GR" altLang="el-GR" dirty="0">
                <a:latin typeface="Times New Roman" panose="02020603050405020304" pitchFamily="18" charset="0"/>
                <a:cs typeface="Times New Roman" panose="02020603050405020304" pitchFamily="18" charset="0"/>
              </a:rPr>
              <a:t>Οι ελληνικές κυβερνήσεις αγνόησαν το ρόλο που θα μπορούσε να παίξει η Τουρκία.</a:t>
            </a:r>
          </a:p>
          <a:p>
            <a:endParaRPr lang="en-US" dirty="0"/>
          </a:p>
        </p:txBody>
      </p:sp>
    </p:spTree>
    <p:extLst>
      <p:ext uri="{BB962C8B-B14F-4D97-AF65-F5344CB8AC3E}">
        <p14:creationId xmlns:p14="http://schemas.microsoft.com/office/powerpoint/2010/main" xmlns="" val="22669169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19A55D45-7466-49D9-B298-E106C0AE684C}"/>
              </a:ext>
            </a:extLst>
          </p:cNvPr>
          <p:cNvSpPr>
            <a:spLocks noGrp="1"/>
          </p:cNvSpPr>
          <p:nvPr>
            <p:ph type="title"/>
          </p:nvPr>
        </p:nvSpPr>
        <p:spPr/>
        <p:txBody>
          <a:bodyPr/>
          <a:lstStyle/>
          <a:p>
            <a:r>
              <a:rPr lang="el-GR" altLang="el-GR" dirty="0">
                <a:latin typeface="Times New Roman" panose="02020603050405020304" pitchFamily="18" charset="0"/>
                <a:cs typeface="Times New Roman" panose="02020603050405020304" pitchFamily="18" charset="0"/>
              </a:rPr>
              <a:t>Η Τριμερής του Λονδίνου (1955)</a:t>
            </a:r>
            <a:endParaRPr lang="en-US" dirty="0"/>
          </a:p>
        </p:txBody>
      </p:sp>
      <p:sp>
        <p:nvSpPr>
          <p:cNvPr id="3" name="Θέση περιεχομένου 2">
            <a:extLst>
              <a:ext uri="{FF2B5EF4-FFF2-40B4-BE49-F238E27FC236}">
                <a16:creationId xmlns:a16="http://schemas.microsoft.com/office/drawing/2014/main" xmlns="" id="{7CDDE114-2076-47C3-8599-51CC93ABD5CE}"/>
              </a:ext>
            </a:extLst>
          </p:cNvPr>
          <p:cNvSpPr>
            <a:spLocks noGrp="1"/>
          </p:cNvSpPr>
          <p:nvPr>
            <p:ph idx="1"/>
          </p:nvPr>
        </p:nvSpPr>
        <p:spPr/>
        <p:txBody>
          <a:bodyPr/>
          <a:lstStyle/>
          <a:p>
            <a:pPr algn="just"/>
            <a:r>
              <a:rPr lang="el-GR" altLang="el-GR" sz="2800" dirty="0">
                <a:latin typeface="Times New Roman" panose="02020603050405020304" pitchFamily="18" charset="0"/>
                <a:cs typeface="Times New Roman" panose="02020603050405020304" pitchFamily="18" charset="0"/>
              </a:rPr>
              <a:t>30.6.1955: σύγκληση από το Βρετανό υπουργό των Εξωτερικών Χάρολντ ΜακΜίλαν, της Τριμερούς Διάσκεψης Λονδίνου.</a:t>
            </a:r>
          </a:p>
          <a:p>
            <a:pPr algn="just"/>
            <a:endParaRPr lang="el-GR" altLang="el-GR" sz="2800" dirty="0">
              <a:latin typeface="Times New Roman" panose="02020603050405020304" pitchFamily="18" charset="0"/>
              <a:cs typeface="Times New Roman" panose="02020603050405020304" pitchFamily="18" charset="0"/>
            </a:endParaRPr>
          </a:p>
          <a:p>
            <a:pPr algn="just"/>
            <a:r>
              <a:rPr lang="el-GR" altLang="el-GR" sz="2800" dirty="0">
                <a:latin typeface="Times New Roman" panose="02020603050405020304" pitchFamily="18" charset="0"/>
                <a:cs typeface="Times New Roman" panose="02020603050405020304" pitchFamily="18" charset="0"/>
              </a:rPr>
              <a:t>Ο Στεφανόπουλος εισηγείται την εισαγωγή συντάγματος με πρόβλεψη εφαρμογής της αρχής της αυτοδιάθεσης σε εύλογο χρόνο. </a:t>
            </a:r>
          </a:p>
          <a:p>
            <a:pPr algn="just"/>
            <a:endParaRPr lang="el-GR" altLang="el-GR" sz="2800" dirty="0">
              <a:latin typeface="Times New Roman" panose="02020603050405020304" pitchFamily="18" charset="0"/>
              <a:cs typeface="Times New Roman" panose="02020603050405020304" pitchFamily="18" charset="0"/>
            </a:endParaRPr>
          </a:p>
          <a:p>
            <a:pPr algn="just"/>
            <a:r>
              <a:rPr lang="el-GR" altLang="el-GR" sz="2800" dirty="0">
                <a:latin typeface="Times New Roman" panose="02020603050405020304" pitchFamily="18" charset="0"/>
                <a:cs typeface="Times New Roman" panose="02020603050405020304" pitchFamily="18" charset="0"/>
              </a:rPr>
              <a:t>6.9.1955: «Σεπτεμβριανά» → επιδείνωση ελληνοτουρκικών σχέσεων. </a:t>
            </a:r>
          </a:p>
          <a:p>
            <a:endParaRPr lang="en-US" dirty="0"/>
          </a:p>
        </p:txBody>
      </p:sp>
    </p:spTree>
    <p:extLst>
      <p:ext uri="{BB962C8B-B14F-4D97-AF65-F5344CB8AC3E}">
        <p14:creationId xmlns:p14="http://schemas.microsoft.com/office/powerpoint/2010/main" xmlns="" val="769763426"/>
      </p:ext>
    </p:extLst>
  </p:cSld>
  <p:clrMapOvr>
    <a:masterClrMapping/>
  </p:clrMapOvr>
</p:sld>
</file>

<file path=ppt/theme/theme1.xml><?xml version="1.0" encoding="utf-8"?>
<a:theme xmlns:a="http://schemas.openxmlformats.org/drawingml/2006/main" name="Ανασκόπηση">
  <a:themeElements>
    <a:clrScheme name="Ανασκόπηση">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Ανασκόπηση">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Ανασκόπηση">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xmlns=""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252</TotalTime>
  <Words>2348</Words>
  <Application>Microsoft Office PowerPoint</Application>
  <PresentationFormat>Προσαρμογή</PresentationFormat>
  <Paragraphs>140</Paragraphs>
  <Slides>24</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24</vt:i4>
      </vt:variant>
    </vt:vector>
  </HeadingPairs>
  <TitlesOfParts>
    <vt:vector size="25" baseType="lpstr">
      <vt:lpstr>Ανασκόπηση</vt:lpstr>
      <vt:lpstr>ΤΟ ΚΥΠΡΙΑΚΟ ΖΗΤΗΜΑ, 1945-1967</vt:lpstr>
      <vt:lpstr>Διαφάνεια 2</vt:lpstr>
      <vt:lpstr>Διαφάνεια 3</vt:lpstr>
      <vt:lpstr>Το κυπριακό ζήτημα (1945-1947)</vt:lpstr>
      <vt:lpstr>Η απόφαση του δημοψηφίσματος (1949-1950)</vt:lpstr>
      <vt:lpstr>Η αντίδραση των «Κεντρώων» κυβερνήσεων (1950-1952)</vt:lpstr>
      <vt:lpstr>Η απόφαση της διεθνοποίησης (1953-1954)</vt:lpstr>
      <vt:lpstr>Η πολιτική της διεθνοποίησης: μια λανθασμένη απόφαση;</vt:lpstr>
      <vt:lpstr>Η Τριμερής του Λονδίνου (1955)</vt:lpstr>
      <vt:lpstr>Διαπραγματεύσεις Μακαρίου-Χάρντινγκ (1955-1956)</vt:lpstr>
      <vt:lpstr>Η αύξηση της στρατηγικής σημασίας της Τουρκίας (1955-1957)</vt:lpstr>
      <vt:lpstr>Το σχέδιο ΜακΜίλαν (Ιούνιος 1958)</vt:lpstr>
      <vt:lpstr>Η πορεία προς την ανεξαρτησία της Κύπρου</vt:lpstr>
      <vt:lpstr>Η συμφωνία της Ζυρίχης (Φεβρουάριος 1959) και η δημιουργία της Κυπριακής Δημοκρατίας</vt:lpstr>
      <vt:lpstr>Αντιδράσεις για τις συμφωνίες Ζυρίχης-Λονδίνου</vt:lpstr>
      <vt:lpstr>Δυσχέρειες στη λειτουργία του καθεστώτος (1960-1963)</vt:lpstr>
      <vt:lpstr>Τα «13 σημεία» (30 Νοεμβρίου 1963)</vt:lpstr>
      <vt:lpstr>Τα «13 σημεία» (30 Νοεμβρίου 1963)</vt:lpstr>
      <vt:lpstr>Αντιδράσεις τουρκοκυπριακής κοινότητας και Άγκυρας στα «13 σημεία»</vt:lpstr>
      <vt:lpstr>Η κρίση του Δεκεμβρίου 1963</vt:lpstr>
      <vt:lpstr>Το δόγμα του «εθνικού κέντρου» </vt:lpstr>
      <vt:lpstr>Τουρκικές απειλές (1964)</vt:lpstr>
      <vt:lpstr>Τα σχέδια Άτσεσον (Ιούλιος-Αύγουστος 1964)</vt:lpstr>
      <vt:lpstr>Η κυβέρνηση Στέφανου Στεφανόπουλου</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ΤΟ ΚΥΠΡΙΑΚΟ ΖΗΤΗΜΑ, 1941-1959</dc:title>
  <dc:creator>Λυκούργος Κουρκουβέλας</dc:creator>
  <cp:lastModifiedBy>Ευάνθης</cp:lastModifiedBy>
  <cp:revision>18</cp:revision>
  <dcterms:created xsi:type="dcterms:W3CDTF">2021-04-16T16:59:06Z</dcterms:created>
  <dcterms:modified xsi:type="dcterms:W3CDTF">2021-04-24T17:21:17Z</dcterms:modified>
</cp:coreProperties>
</file>