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77" r:id="rId6"/>
    <p:sldId id="260" r:id="rId7"/>
    <p:sldId id="261" r:id="rId8"/>
    <p:sldId id="262" r:id="rId9"/>
    <p:sldId id="284" r:id="rId10"/>
    <p:sldId id="263" r:id="rId11"/>
    <p:sldId id="264" r:id="rId12"/>
    <p:sldId id="265" r:id="rId13"/>
    <p:sldId id="278" r:id="rId14"/>
    <p:sldId id="266" r:id="rId15"/>
    <p:sldId id="276" r:id="rId16"/>
    <p:sldId id="279"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0A065-30AF-41CD-841E-6329C0C56AA1}" type="datetimeFigureOut">
              <a:rPr lang="en-US" smtClean="0"/>
              <a:pPr/>
              <a:t>4/24/2021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9D935-74AF-4D30-B6C6-E3AE1AE7D2C6}" type="slidenum">
              <a:rPr lang="en-US" smtClean="0"/>
              <a:pPr/>
              <a:t>‹#›</a:t>
            </a:fld>
            <a:endParaRPr lang="en-US"/>
          </a:p>
        </p:txBody>
      </p:sp>
    </p:spTree>
    <p:extLst>
      <p:ext uri="{BB962C8B-B14F-4D97-AF65-F5344CB8AC3E}">
        <p14:creationId xmlns:p14="http://schemas.microsoft.com/office/powerpoint/2010/main" xmlns="" val="220580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476CB43-5267-422A-96F5-2D2F5560920E}"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36C1-3184-4287-96A3-6A2B786F94A1}"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227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476CB43-5267-422A-96F5-2D2F5560920E}"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124751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476CB43-5267-422A-96F5-2D2F5560920E}"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114121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476CB43-5267-422A-96F5-2D2F5560920E}"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261808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476CB43-5267-422A-96F5-2D2F5560920E}"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036C1-3184-4287-96A3-6A2B786F94A1}"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008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476CB43-5267-422A-96F5-2D2F5560920E}" type="datetimeFigureOut">
              <a:rPr lang="en-US" smtClean="0"/>
              <a:pPr/>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297589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476CB43-5267-422A-96F5-2D2F5560920E}" type="datetimeFigureOut">
              <a:rPr lang="en-US" smtClean="0"/>
              <a:pPr/>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392644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476CB43-5267-422A-96F5-2D2F5560920E}" type="datetimeFigureOut">
              <a:rPr lang="en-US" smtClean="0"/>
              <a:pPr/>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105638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76CB43-5267-422A-96F5-2D2F5560920E}" type="datetimeFigureOut">
              <a:rPr lang="en-US" smtClean="0"/>
              <a:pPr/>
              <a:t>4/24/2021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288036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76CB43-5267-422A-96F5-2D2F5560920E}" type="datetimeFigureOut">
              <a:rPr lang="en-US" smtClean="0"/>
              <a:pPr/>
              <a:t>4/24/2021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113512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476CB43-5267-422A-96F5-2D2F5560920E}" type="datetimeFigureOut">
              <a:rPr lang="en-US" smtClean="0"/>
              <a:pPr/>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036C1-3184-4287-96A3-6A2B786F94A1}" type="slidenum">
              <a:rPr lang="en-US" smtClean="0"/>
              <a:pPr/>
              <a:t>‹#›</a:t>
            </a:fld>
            <a:endParaRPr lang="en-US"/>
          </a:p>
        </p:txBody>
      </p:sp>
    </p:spTree>
    <p:extLst>
      <p:ext uri="{BB962C8B-B14F-4D97-AF65-F5344CB8AC3E}">
        <p14:creationId xmlns:p14="http://schemas.microsoft.com/office/powerpoint/2010/main" xmlns="" val="23145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76CB43-5267-422A-96F5-2D2F5560920E}" type="datetimeFigureOut">
              <a:rPr lang="en-US" smtClean="0"/>
              <a:pPr/>
              <a:t>4/24/2021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7036C1-3184-4287-96A3-6A2B786F94A1}"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0327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C55493-62AD-4071-8289-AE8D5600B248}"/>
              </a:ext>
            </a:extLst>
          </p:cNvPr>
          <p:cNvSpPr>
            <a:spLocks noGrp="1"/>
          </p:cNvSpPr>
          <p:nvPr>
            <p:ph type="ctrTitle"/>
          </p:nvPr>
        </p:nvSpPr>
        <p:spPr/>
        <p:txBody>
          <a:bodyPr/>
          <a:lstStyle/>
          <a:p>
            <a:r>
              <a:rPr lang="el-GR" dirty="0"/>
              <a:t>Η ΔΙΕΘΝΗΣ ΘΕΣΗ ΤΗΣ ΕΛΛΑΔΑΣ, 1955-1967</a:t>
            </a:r>
            <a:endParaRPr lang="en-US" dirty="0"/>
          </a:p>
        </p:txBody>
      </p:sp>
      <p:sp>
        <p:nvSpPr>
          <p:cNvPr id="3" name="Υπότιτλος 2">
            <a:extLst>
              <a:ext uri="{FF2B5EF4-FFF2-40B4-BE49-F238E27FC236}">
                <a16:creationId xmlns:a16="http://schemas.microsoft.com/office/drawing/2014/main" xmlns="" id="{9A617CA9-E357-427D-89B3-E0C305C75F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38042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079D77-9A5D-49F6-BAA3-A34CE05F4979}"/>
              </a:ext>
            </a:extLst>
          </p:cNvPr>
          <p:cNvSpPr>
            <a:spLocks noGrp="1"/>
          </p:cNvSpPr>
          <p:nvPr>
            <p:ph type="title"/>
          </p:nvPr>
        </p:nvSpPr>
        <p:spPr/>
        <p:txBody>
          <a:bodyPr/>
          <a:lstStyle/>
          <a:p>
            <a:r>
              <a:rPr lang="el-GR" dirty="0"/>
              <a:t>Οι διμερείς σχέσεις</a:t>
            </a:r>
            <a:endParaRPr lang="en-US" dirty="0"/>
          </a:p>
        </p:txBody>
      </p:sp>
      <p:sp>
        <p:nvSpPr>
          <p:cNvPr id="3" name="Θέση περιεχομένου 2">
            <a:extLst>
              <a:ext uri="{FF2B5EF4-FFF2-40B4-BE49-F238E27FC236}">
                <a16:creationId xmlns:a16="http://schemas.microsoft.com/office/drawing/2014/main" xmlns="" id="{28A1CE2B-DF28-4FFE-A287-D8AA237F4F2A}"/>
              </a:ext>
            </a:extLst>
          </p:cNvPr>
          <p:cNvSpPr>
            <a:spLocks noGrp="1"/>
          </p:cNvSpPr>
          <p:nvPr>
            <p:ph idx="1"/>
          </p:nvPr>
        </p:nvSpPr>
        <p:spPr/>
        <p:txBody>
          <a:bodyPr>
            <a:normAutofit lnSpcReduction="10000"/>
          </a:bodyPr>
          <a:lstStyle/>
          <a:p>
            <a:r>
              <a:rPr lang="el-GR" dirty="0"/>
              <a:t>Στροφή Αλβανίας προς την Κίνα. Κύριο πρόβλημα στις σχέσεις με την Ελλάδα η καταπίεση της ελληνικής μειονότητας στην Αλβανία. </a:t>
            </a:r>
          </a:p>
          <a:p>
            <a:r>
              <a:rPr lang="el-GR" dirty="0"/>
              <a:t>Βουλγαρία</a:t>
            </a:r>
            <a:r>
              <a:rPr lang="en-US" dirty="0"/>
              <a:t>:</a:t>
            </a:r>
            <a:r>
              <a:rPr lang="el-GR" dirty="0"/>
              <a:t> κύριο πρόβλημα οι πολεμικές επανορθώσεις που ζητούσε η Ελλάδα. Από 1962 έναρξη διαπραγματεύσεων που οδηγούν στην υπογραφή συμφωνιών τον Ιούλιο 1964, ανάμεσα στις οποίες</a:t>
            </a:r>
            <a:r>
              <a:rPr lang="en-US" dirty="0"/>
              <a:t>:</a:t>
            </a:r>
            <a:r>
              <a:rPr lang="el-GR" dirty="0"/>
              <a:t> εμπόριο, τηλεπικοινωνίες, μορφωτικές ανταλλαγές, τουρισμό.</a:t>
            </a:r>
          </a:p>
          <a:p>
            <a:r>
              <a:rPr lang="el-GR" dirty="0"/>
              <a:t>Οι σημαντικότερες</a:t>
            </a:r>
            <a:r>
              <a:rPr lang="en-US" dirty="0"/>
              <a:t>:</a:t>
            </a:r>
            <a:r>
              <a:rPr lang="el-GR" dirty="0"/>
              <a:t> διακανονισμός εκκρεμών οικονομικών ζητημάτων και ανάπτυξη οικονομικής συνεργασίας μέσω της χρήσης των υδάτων των ποταμών που διέσχιζαν τις δύο χώρες. </a:t>
            </a:r>
          </a:p>
          <a:p>
            <a:r>
              <a:rPr lang="el-GR" dirty="0"/>
              <a:t>Σεπτέμβριος 1964</a:t>
            </a:r>
            <a:r>
              <a:rPr lang="en-US" dirty="0"/>
              <a:t>:</a:t>
            </a:r>
            <a:r>
              <a:rPr lang="el-GR" dirty="0"/>
              <a:t> επίσκεψη ΥΠΕΞ </a:t>
            </a:r>
            <a:r>
              <a:rPr lang="el-GR" dirty="0" err="1"/>
              <a:t>Στ</a:t>
            </a:r>
            <a:r>
              <a:rPr lang="el-GR" dirty="0"/>
              <a:t>. Κωστόπουλου στη Σόφια</a:t>
            </a:r>
            <a:r>
              <a:rPr lang="en-US" dirty="0"/>
              <a:t>:</a:t>
            </a:r>
            <a:r>
              <a:rPr lang="el-GR" dirty="0"/>
              <a:t> Κοινό ανακοινωθέν</a:t>
            </a:r>
            <a:r>
              <a:rPr lang="en-US" dirty="0"/>
              <a:t>:</a:t>
            </a:r>
            <a:r>
              <a:rPr lang="el-GR" dirty="0"/>
              <a:t> «αι δύο </a:t>
            </a:r>
            <a:r>
              <a:rPr lang="el-GR" dirty="0" err="1"/>
              <a:t>χώραι</a:t>
            </a:r>
            <a:r>
              <a:rPr lang="el-GR" dirty="0"/>
              <a:t> θα χρησιμοποιήσουν αποκλειστικώς ειρηνικά μέσα προς </a:t>
            </a:r>
            <a:r>
              <a:rPr lang="el-GR" dirty="0" err="1"/>
              <a:t>επίλυσιν</a:t>
            </a:r>
            <a:r>
              <a:rPr lang="el-GR" dirty="0"/>
              <a:t> παντός διμερούς ζητήματος…</a:t>
            </a:r>
            <a:r>
              <a:rPr lang="el-GR" dirty="0" err="1"/>
              <a:t>αποκλειομένων</a:t>
            </a:r>
            <a:r>
              <a:rPr lang="el-GR" dirty="0"/>
              <a:t> εις το διηνεκές πασών των εδαφικών διεκδικήσεων, η συνεργασία μεταξύ αυτών αποτελεί </a:t>
            </a:r>
            <a:r>
              <a:rPr lang="el-GR" dirty="0" err="1"/>
              <a:t>ισχυράν</a:t>
            </a:r>
            <a:r>
              <a:rPr lang="el-GR" dirty="0"/>
              <a:t> βάσιν διά την </a:t>
            </a:r>
            <a:r>
              <a:rPr lang="el-GR" dirty="0" err="1"/>
              <a:t>διατήρησιν</a:t>
            </a:r>
            <a:r>
              <a:rPr lang="el-GR" dirty="0"/>
              <a:t> της ειρήνης εις τα Βαλκάνια και ανά τον </a:t>
            </a:r>
            <a:r>
              <a:rPr lang="el-GR" dirty="0" err="1"/>
              <a:t>κόσμον</a:t>
            </a:r>
            <a:r>
              <a:rPr lang="el-GR" dirty="0"/>
              <a:t>». </a:t>
            </a:r>
            <a:endParaRPr lang="en-US" dirty="0"/>
          </a:p>
        </p:txBody>
      </p:sp>
    </p:spTree>
    <p:extLst>
      <p:ext uri="{BB962C8B-B14F-4D97-AF65-F5344CB8AC3E}">
        <p14:creationId xmlns:p14="http://schemas.microsoft.com/office/powerpoint/2010/main" xmlns="" val="240173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466477-FF6E-4F31-9AB1-A4FA6A23107D}"/>
              </a:ext>
            </a:extLst>
          </p:cNvPr>
          <p:cNvSpPr>
            <a:spLocks noGrp="1"/>
          </p:cNvSpPr>
          <p:nvPr>
            <p:ph type="title"/>
          </p:nvPr>
        </p:nvSpPr>
        <p:spPr/>
        <p:txBody>
          <a:bodyPr/>
          <a:lstStyle/>
          <a:p>
            <a:r>
              <a:rPr lang="el-GR" dirty="0"/>
              <a:t>Οι διμερείς σχέσεις</a:t>
            </a:r>
            <a:endParaRPr lang="en-US" dirty="0"/>
          </a:p>
        </p:txBody>
      </p:sp>
      <p:sp>
        <p:nvSpPr>
          <p:cNvPr id="3" name="Θέση περιεχομένου 2">
            <a:extLst>
              <a:ext uri="{FF2B5EF4-FFF2-40B4-BE49-F238E27FC236}">
                <a16:creationId xmlns:a16="http://schemas.microsoft.com/office/drawing/2014/main" xmlns="" id="{D46B086E-3FB8-4798-ABDE-D0A85112412A}"/>
              </a:ext>
            </a:extLst>
          </p:cNvPr>
          <p:cNvSpPr>
            <a:spLocks noGrp="1"/>
          </p:cNvSpPr>
          <p:nvPr>
            <p:ph idx="1"/>
          </p:nvPr>
        </p:nvSpPr>
        <p:spPr/>
        <p:txBody>
          <a:bodyPr/>
          <a:lstStyle/>
          <a:p>
            <a:r>
              <a:rPr lang="el-GR" dirty="0"/>
              <a:t>Ρουμανία</a:t>
            </a:r>
            <a:r>
              <a:rPr lang="en-US" dirty="0"/>
              <a:t>:</a:t>
            </a:r>
            <a:r>
              <a:rPr lang="el-GR" dirty="0"/>
              <a:t> Σεπτέμβριος 1966</a:t>
            </a:r>
            <a:r>
              <a:rPr lang="en-US" dirty="0"/>
              <a:t>:</a:t>
            </a:r>
            <a:r>
              <a:rPr lang="el-GR" dirty="0"/>
              <a:t> ο πρωθυπουργός </a:t>
            </a:r>
            <a:r>
              <a:rPr lang="el-GR" dirty="0" err="1"/>
              <a:t>Μάουρερ</a:t>
            </a:r>
            <a:r>
              <a:rPr lang="el-GR" dirty="0"/>
              <a:t> επισκέπτεται την Αθήνα για συνομιλίες με τον Έλληνα πρωθυπουργό </a:t>
            </a:r>
            <a:r>
              <a:rPr lang="el-GR" dirty="0" err="1"/>
              <a:t>Στ</a:t>
            </a:r>
            <a:r>
              <a:rPr lang="el-GR" dirty="0"/>
              <a:t>. Στεφανόπουλο. Υπογραφή οκτώ συμφωνιών (εμπορικές, μορφωτικές σχέσεις, τηλεπικοινωνίες κτλ.).</a:t>
            </a:r>
          </a:p>
          <a:p>
            <a:r>
              <a:rPr lang="el-GR" dirty="0"/>
              <a:t>Γιουγκοσλαβία</a:t>
            </a:r>
            <a:r>
              <a:rPr lang="en-US" dirty="0"/>
              <a:t>:</a:t>
            </a:r>
            <a:r>
              <a:rPr lang="el-GR" dirty="0"/>
              <a:t> η «ουδετερότητά» της στον Ψυχρό Πόλεμο ως υπόβαθρο των ομαλών σχέσεων με την Ελλάδα και παράγοντας σταθερότητας στην περιοχή. Ιούνιος 1959</a:t>
            </a:r>
            <a:r>
              <a:rPr lang="en-US" dirty="0"/>
              <a:t>:</a:t>
            </a:r>
            <a:r>
              <a:rPr lang="el-GR" dirty="0"/>
              <a:t> συνομολόγηση 11 διμερών συμφωνιών (οικονομία, τεχνολογία, τουρισμός).</a:t>
            </a:r>
          </a:p>
          <a:p>
            <a:r>
              <a:rPr lang="el-GR" dirty="0"/>
              <a:t>«Αγκάθι» στις σχέσεις των δύο χωρών το «Μακεδονικό» ζήτημα. Η Λαϊκή Δημοκρατία της Μακεδονίας (τμήμα της Γιουγκοσλαβίας) έκανε λόγο για την ύπαρξη «μακεδονικής μειονότητας» στην Ελλάδα. </a:t>
            </a:r>
          </a:p>
          <a:p>
            <a:r>
              <a:rPr lang="el-GR" dirty="0"/>
              <a:t>Δεκέμβριος 1961</a:t>
            </a:r>
            <a:r>
              <a:rPr lang="en-US" dirty="0"/>
              <a:t>:</a:t>
            </a:r>
            <a:r>
              <a:rPr lang="el-GR" dirty="0"/>
              <a:t> «συμφωνία κυρίων» Αβέρωφ (ΥΠΕΞ Ελλάδας)-</a:t>
            </a:r>
            <a:r>
              <a:rPr lang="el-GR" dirty="0" err="1"/>
              <a:t>Πόποβιτς</a:t>
            </a:r>
            <a:r>
              <a:rPr lang="el-GR" dirty="0"/>
              <a:t> (ΥΠΕΞ Γιουγκοσλαβίας)</a:t>
            </a:r>
            <a:r>
              <a:rPr lang="en-US" dirty="0"/>
              <a:t>:</a:t>
            </a:r>
            <a:r>
              <a:rPr lang="el-GR" dirty="0"/>
              <a:t> στο εξής δεν θα ανακινούνταν ζητήματα που θα μπορούσαν να διαταράξουν τις σχέσεις των δύο κρατών. </a:t>
            </a:r>
            <a:endParaRPr lang="en-US" dirty="0"/>
          </a:p>
        </p:txBody>
      </p:sp>
    </p:spTree>
    <p:extLst>
      <p:ext uri="{BB962C8B-B14F-4D97-AF65-F5344CB8AC3E}">
        <p14:creationId xmlns:p14="http://schemas.microsoft.com/office/powerpoint/2010/main" xmlns="" val="15197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A5EC51BE-AFAA-4FAB-B9DC-6FE3E0DB3919}"/>
              </a:ext>
            </a:extLst>
          </p:cNvPr>
          <p:cNvSpPr>
            <a:spLocks noGrp="1"/>
          </p:cNvSpPr>
          <p:nvPr>
            <p:ph type="ctrTitle"/>
          </p:nvPr>
        </p:nvSpPr>
        <p:spPr/>
        <p:txBody>
          <a:bodyPr/>
          <a:lstStyle/>
          <a:p>
            <a:r>
              <a:rPr lang="el-GR" dirty="0"/>
              <a:t>Η Ελλάδα και η Ευρωπαϊκή Οικονομική Κοινότητα</a:t>
            </a:r>
            <a:endParaRPr lang="en-US" dirty="0"/>
          </a:p>
        </p:txBody>
      </p:sp>
      <p:sp>
        <p:nvSpPr>
          <p:cNvPr id="5" name="Υπότιτλος 4">
            <a:extLst>
              <a:ext uri="{FF2B5EF4-FFF2-40B4-BE49-F238E27FC236}">
                <a16:creationId xmlns:a16="http://schemas.microsoft.com/office/drawing/2014/main" xmlns="" id="{A3B2D14E-91C1-4226-9686-CFD37AC4D9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8239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D11242-9D3E-4CDB-93A9-03800A0A0217}"/>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Από την ΕΚΑΧ στην ΕΟΚ και την ΕΖΕΣ (1952-1960)</a:t>
            </a:r>
            <a:endParaRPr lang="en-US" dirty="0"/>
          </a:p>
        </p:txBody>
      </p:sp>
      <p:sp>
        <p:nvSpPr>
          <p:cNvPr id="3" name="Θέση περιεχομένου 2">
            <a:extLst>
              <a:ext uri="{FF2B5EF4-FFF2-40B4-BE49-F238E27FC236}">
                <a16:creationId xmlns:a16="http://schemas.microsoft.com/office/drawing/2014/main" xmlns="" id="{8856754A-ED89-45FE-9A9F-39C96FE94A55}"/>
              </a:ext>
            </a:extLst>
          </p:cNvPr>
          <p:cNvSpPr>
            <a:spLocks noGrp="1"/>
          </p:cNvSpPr>
          <p:nvPr>
            <p:ph idx="1"/>
          </p:nvPr>
        </p:nvSpPr>
        <p:spPr/>
        <p:txBody>
          <a:bodyPr/>
          <a:lstStyle/>
          <a:p>
            <a:pPr algn="just"/>
            <a:r>
              <a:rPr lang="el-GR" altLang="el-GR" dirty="0">
                <a:latin typeface="Times New Roman" panose="02020603050405020304" pitchFamily="18" charset="0"/>
                <a:cs typeface="Times New Roman" panose="02020603050405020304" pitchFamily="18" charset="0"/>
              </a:rPr>
              <a:t>1952: σύσταση της Ευρωπαϊκής Κοινότητας Άνθρακα και Χάλυβα (ΕΚΑΧ), με τη συμμετοχή της Γαλλίας, της Δυτικής Γερμανίας, της Ιταλίας, του Βελγίου, του Λουξεμβούργου και της Ολλανδίας («οι Έξι»).</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1957: ίδρυση της Ευρωπαϊκής Οικονομικής Κοινότητας (ΕΟΚ) από τους «Έξι». Η ΕΟΚ ήταν ένας υπερεθνικός οργανισμός, τα μέλη του οποίου εκχωρούσαν σε αυτόν ένα τμήμα της κυριαρχίας τους και δέχονταν ως δεσμευτικές και πολλές αποφάσεις με τις οποίες διαφωνούν.</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1959-1960: υπό τη βρετανική ηγεσία ιδρύεται η ΕΖΕΣ (Ευρωπαϊκή Ζώνη Ελεύθερων Συναλλαγών), που αποσκοπούσε στη δημιουργία μιας ζώνης ελεύθερου εμπορίου. Σε αυτήν συμμετέχουν ακόμα η Πορτογαλία, η Σουηδία, η Δανία, η Νορβηγία, η Ελβετία και η Αυστρία.</a:t>
            </a:r>
          </a:p>
          <a:p>
            <a:endParaRPr lang="en-US" dirty="0"/>
          </a:p>
        </p:txBody>
      </p:sp>
    </p:spTree>
    <p:extLst>
      <p:ext uri="{BB962C8B-B14F-4D97-AF65-F5344CB8AC3E}">
        <p14:creationId xmlns:p14="http://schemas.microsoft.com/office/powerpoint/2010/main" xmlns="" val="131628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5DE11E11-203A-4C97-B81B-D5291B920491}"/>
              </a:ext>
            </a:extLst>
          </p:cNvPr>
          <p:cNvSpPr>
            <a:spLocks noGrp="1"/>
          </p:cNvSpPr>
          <p:nvPr>
            <p:ph type="title"/>
          </p:nvPr>
        </p:nvSpPr>
        <p:spPr/>
        <p:txBody>
          <a:bodyPr/>
          <a:lstStyle/>
          <a:p>
            <a:r>
              <a:rPr lang="el-GR" dirty="0"/>
              <a:t>Η μετεξέλιξη της ΕΟΚ</a:t>
            </a:r>
            <a:endParaRPr lang="en-US" dirty="0"/>
          </a:p>
        </p:txBody>
      </p:sp>
      <p:pic>
        <p:nvPicPr>
          <p:cNvPr id="7" name="Θέση περιεχομένου 4">
            <a:extLst>
              <a:ext uri="{FF2B5EF4-FFF2-40B4-BE49-F238E27FC236}">
                <a16:creationId xmlns:a16="http://schemas.microsoft.com/office/drawing/2014/main" xmlns="" id="{81B7508B-A950-4664-AD2D-4ED35F37361A}"/>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1096963" y="1958121"/>
            <a:ext cx="4938712" cy="3799009"/>
          </a:xfrm>
        </p:spPr>
      </p:pic>
      <p:pic>
        <p:nvPicPr>
          <p:cNvPr id="8" name="Θέση περιεχομένου 4">
            <a:extLst>
              <a:ext uri="{FF2B5EF4-FFF2-40B4-BE49-F238E27FC236}">
                <a16:creationId xmlns:a16="http://schemas.microsoft.com/office/drawing/2014/main" xmlns="" id="{EA800E5A-382D-426B-9F3C-BB85FF968E5B}"/>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6675438" y="1846263"/>
            <a:ext cx="4022725" cy="4022725"/>
          </a:xfrm>
        </p:spPr>
      </p:pic>
    </p:spTree>
    <p:extLst>
      <p:ext uri="{BB962C8B-B14F-4D97-AF65-F5344CB8AC3E}">
        <p14:creationId xmlns:p14="http://schemas.microsoft.com/office/powerpoint/2010/main" xmlns="" val="169815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A57B0B65-8F4B-49E8-B35A-C93CF06F9CC2}"/>
              </a:ext>
            </a:extLst>
          </p:cNvPr>
          <p:cNvSpPr>
            <a:spLocks noGrp="1"/>
          </p:cNvSpPr>
          <p:nvPr>
            <p:ph type="title"/>
          </p:nvPr>
        </p:nvSpPr>
        <p:spPr/>
        <p:txBody>
          <a:bodyPr/>
          <a:lstStyle/>
          <a:p>
            <a:r>
              <a:rPr lang="el-GR" dirty="0"/>
              <a:t>Καραμανλής για σύνδεση Ελλάδας με ΕΟΚ</a:t>
            </a:r>
            <a:endParaRPr lang="en-US" dirty="0"/>
          </a:p>
        </p:txBody>
      </p:sp>
      <p:sp>
        <p:nvSpPr>
          <p:cNvPr id="6" name="Θέση περιεχομένου 5">
            <a:extLst>
              <a:ext uri="{FF2B5EF4-FFF2-40B4-BE49-F238E27FC236}">
                <a16:creationId xmlns:a16="http://schemas.microsoft.com/office/drawing/2014/main" xmlns="" id="{7606627C-3926-4D84-AE9B-F598B8CBE774}"/>
              </a:ext>
            </a:extLst>
          </p:cNvPr>
          <p:cNvSpPr>
            <a:spLocks noGrp="1"/>
          </p:cNvSpPr>
          <p:nvPr>
            <p:ph idx="1"/>
          </p:nvPr>
        </p:nvSpPr>
        <p:spPr/>
        <p:txBody>
          <a:bodyPr/>
          <a:lstStyle/>
          <a:p>
            <a:r>
              <a:rPr lang="el-GR" dirty="0"/>
              <a:t>«Εις την </a:t>
            </a:r>
            <a:r>
              <a:rPr lang="el-GR" dirty="0" err="1"/>
              <a:t>συνείδησιν</a:t>
            </a:r>
            <a:r>
              <a:rPr lang="el-GR" dirty="0"/>
              <a:t> των Ελλήνων η </a:t>
            </a:r>
            <a:r>
              <a:rPr lang="el-GR" dirty="0" err="1"/>
              <a:t>Ευωπαϊκή</a:t>
            </a:r>
            <a:r>
              <a:rPr lang="el-GR" dirty="0"/>
              <a:t> Οικονομική Κοινότης δεν συνιστά απλώς </a:t>
            </a:r>
            <a:r>
              <a:rPr lang="el-GR" dirty="0" err="1"/>
              <a:t>μιαν</a:t>
            </a:r>
            <a:r>
              <a:rPr lang="el-GR" dirty="0"/>
              <a:t> </a:t>
            </a:r>
            <a:r>
              <a:rPr lang="el-GR" dirty="0" err="1"/>
              <a:t>οικονομικήν</a:t>
            </a:r>
            <a:r>
              <a:rPr lang="el-GR" dirty="0"/>
              <a:t> </a:t>
            </a:r>
            <a:r>
              <a:rPr lang="el-GR" dirty="0" err="1"/>
              <a:t>κοινοπραξίαν</a:t>
            </a:r>
            <a:r>
              <a:rPr lang="el-GR" dirty="0"/>
              <a:t>, αλλά αποτελεί οντότητα με </a:t>
            </a:r>
            <a:r>
              <a:rPr lang="el-GR" dirty="0" err="1"/>
              <a:t>ευρυτέραν</a:t>
            </a:r>
            <a:r>
              <a:rPr lang="el-GR" dirty="0"/>
              <a:t> </a:t>
            </a:r>
            <a:r>
              <a:rPr lang="el-GR" dirty="0" err="1"/>
              <a:t>πολιτικήν</a:t>
            </a:r>
            <a:r>
              <a:rPr lang="el-GR" dirty="0"/>
              <a:t> </a:t>
            </a:r>
            <a:r>
              <a:rPr lang="el-GR" dirty="0" err="1"/>
              <a:t>αποστολήν</a:t>
            </a:r>
            <a:r>
              <a:rPr lang="el-GR" dirty="0"/>
              <a:t> και σημασίαν. Εάν πρώτοι </a:t>
            </a:r>
            <a:r>
              <a:rPr lang="el-GR" dirty="0" err="1"/>
              <a:t>επιδιώξαμεν</a:t>
            </a:r>
            <a:r>
              <a:rPr lang="el-GR" dirty="0"/>
              <a:t> την μετά της Κοινότητος σύνδεσίν μας, </a:t>
            </a:r>
            <a:r>
              <a:rPr lang="el-GR" dirty="0" err="1"/>
              <a:t>επράξαμεν</a:t>
            </a:r>
            <a:r>
              <a:rPr lang="el-GR" dirty="0"/>
              <a:t> τούτο, εμπνεόμενοι από την </a:t>
            </a:r>
            <a:r>
              <a:rPr lang="el-GR" dirty="0" err="1"/>
              <a:t>πίστιν</a:t>
            </a:r>
            <a:r>
              <a:rPr lang="el-GR" dirty="0"/>
              <a:t> ότι η οικονομική ενοποίησης της Ευρώπης θα </a:t>
            </a:r>
            <a:r>
              <a:rPr lang="el-GR" dirty="0" err="1"/>
              <a:t>οδηγήση</a:t>
            </a:r>
            <a:r>
              <a:rPr lang="el-GR" dirty="0"/>
              <a:t> εις την </a:t>
            </a:r>
            <a:r>
              <a:rPr lang="el-GR" dirty="0" err="1"/>
              <a:t>ουσιαστικήν</a:t>
            </a:r>
            <a:r>
              <a:rPr lang="el-GR" dirty="0"/>
              <a:t> </a:t>
            </a:r>
            <a:r>
              <a:rPr lang="el-GR" dirty="0" err="1"/>
              <a:t>ευρωπαϊκήν</a:t>
            </a:r>
            <a:r>
              <a:rPr lang="el-GR" dirty="0"/>
              <a:t> ενότητα και δι’ </a:t>
            </a:r>
            <a:r>
              <a:rPr lang="el-GR" dirty="0" err="1"/>
              <a:t>εαυτής</a:t>
            </a:r>
            <a:r>
              <a:rPr lang="el-GR" dirty="0"/>
              <a:t> εις την </a:t>
            </a:r>
            <a:r>
              <a:rPr lang="el-GR" dirty="0" err="1"/>
              <a:t>ενίσχυσιν</a:t>
            </a:r>
            <a:r>
              <a:rPr lang="el-GR" dirty="0"/>
              <a:t> της δημοκρατίας και της ειρήνης εις </a:t>
            </a:r>
            <a:r>
              <a:rPr lang="el-GR" dirty="0" err="1"/>
              <a:t>ολόκληρον</a:t>
            </a:r>
            <a:r>
              <a:rPr lang="el-GR" dirty="0"/>
              <a:t> τον </a:t>
            </a:r>
            <a:r>
              <a:rPr lang="el-GR" dirty="0" err="1"/>
              <a:t>κόσμον</a:t>
            </a:r>
            <a:r>
              <a:rPr lang="el-GR" dirty="0"/>
              <a:t>…</a:t>
            </a:r>
          </a:p>
          <a:p>
            <a:r>
              <a:rPr lang="el-GR" dirty="0" err="1"/>
              <a:t>Πιστεύομεν</a:t>
            </a:r>
            <a:r>
              <a:rPr lang="el-GR" dirty="0"/>
              <a:t> ότι θα </a:t>
            </a:r>
            <a:r>
              <a:rPr lang="el-GR" dirty="0" err="1"/>
              <a:t>έλθη</a:t>
            </a:r>
            <a:r>
              <a:rPr lang="el-GR" dirty="0"/>
              <a:t> η στιγμή καθ’ ην η Ευρώπη θα </a:t>
            </a:r>
            <a:r>
              <a:rPr lang="el-GR" dirty="0" err="1"/>
              <a:t>περιλάβη</a:t>
            </a:r>
            <a:r>
              <a:rPr lang="el-GR" dirty="0"/>
              <a:t> εις τους κόλπους της όλους ανεξαιρέτως τους ελεύθερους ευρωπαϊκούς λαούς. Μία ενιαία και ισχυρά Ευρώπη θα </a:t>
            </a:r>
            <a:r>
              <a:rPr lang="el-GR" dirty="0" err="1"/>
              <a:t>αποτελέση</a:t>
            </a:r>
            <a:r>
              <a:rPr lang="el-GR" dirty="0"/>
              <a:t> </a:t>
            </a:r>
            <a:r>
              <a:rPr lang="el-GR" dirty="0" err="1"/>
              <a:t>εγγύησιν</a:t>
            </a:r>
            <a:r>
              <a:rPr lang="el-GR" dirty="0"/>
              <a:t>, όχι μόνον διά την ιδικήν της </a:t>
            </a:r>
            <a:r>
              <a:rPr lang="el-GR" dirty="0" err="1"/>
              <a:t>επιβίωσιν</a:t>
            </a:r>
            <a:r>
              <a:rPr lang="el-GR" dirty="0"/>
              <a:t> αλλά και διά την </a:t>
            </a:r>
            <a:r>
              <a:rPr lang="el-GR" dirty="0" err="1"/>
              <a:t>επικράτησιν</a:t>
            </a:r>
            <a:r>
              <a:rPr lang="el-GR" dirty="0"/>
              <a:t> της ελευθερίας ανά τον </a:t>
            </a:r>
            <a:r>
              <a:rPr lang="el-GR" dirty="0" err="1"/>
              <a:t>κόσμον</a:t>
            </a:r>
            <a:r>
              <a:rPr lang="el-GR" dirty="0"/>
              <a:t>. Διότι εδώ, εις την </a:t>
            </a:r>
            <a:r>
              <a:rPr lang="el-GR" dirty="0" err="1"/>
              <a:t>Ευρώπην</a:t>
            </a:r>
            <a:r>
              <a:rPr lang="el-GR" dirty="0"/>
              <a:t>, θα κριθή τελικώς η τύχη του ελευθέρου ανθρώπου» [Κ. Καραμανλής, Αθήνα, Ιούλιος 1961].</a:t>
            </a:r>
            <a:endParaRPr lang="en-US" dirty="0"/>
          </a:p>
        </p:txBody>
      </p:sp>
    </p:spTree>
    <p:extLst>
      <p:ext uri="{BB962C8B-B14F-4D97-AF65-F5344CB8AC3E}">
        <p14:creationId xmlns:p14="http://schemas.microsoft.com/office/powerpoint/2010/main" xmlns="" val="398311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0E36317D-FEC8-4855-BB66-D2FA25D3D881}"/>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Η επιλογή της ΕΟΚ έναντι της ΕΖΕΣ</a:t>
            </a:r>
            <a:endParaRPr lang="en-US" dirty="0"/>
          </a:p>
        </p:txBody>
      </p:sp>
      <p:sp>
        <p:nvSpPr>
          <p:cNvPr id="6" name="Θέση περιεχομένου 5">
            <a:extLst>
              <a:ext uri="{FF2B5EF4-FFF2-40B4-BE49-F238E27FC236}">
                <a16:creationId xmlns:a16="http://schemas.microsoft.com/office/drawing/2014/main" xmlns="" id="{79AB2157-0165-4463-95AC-913D93D86909}"/>
              </a:ext>
            </a:extLst>
          </p:cNvPr>
          <p:cNvSpPr>
            <a:spLocks noGrp="1"/>
          </p:cNvSpPr>
          <p:nvPr>
            <p:ph idx="1"/>
          </p:nvPr>
        </p:nvSpPr>
        <p:spPr/>
        <p:txBody>
          <a:bodyPr/>
          <a:lstStyle/>
          <a:p>
            <a:pPr algn="just"/>
            <a:r>
              <a:rPr lang="el-GR" altLang="el-GR" dirty="0">
                <a:latin typeface="Times New Roman" panose="02020603050405020304" pitchFamily="18" charset="0"/>
                <a:cs typeface="Times New Roman" panose="02020603050405020304" pitchFamily="18" charset="0"/>
              </a:rPr>
              <a:t>Την επαύριον του Δευτέρου Παγκοσμίου Πολέμου, η πλειοψηφία της πολιτικής ηγεσίας της χώρας τάσσεται υπέρ της ευρωπαϊκής ενοποίησης. Ωστόσο, η Ελλάδα δεν είναι σε θέση να συμμετάσχει ενεργά στη δημιουργία του πρώτου προωθημένου σχήματος συνεργασίας από τις έξι περισσότερο ανεπτυγμένες ευρωπαϊκές χώρες.</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Η Ελλάδα επιδιώκει τη συμμετοχή της στις διεργασίες της ευρωπαϊκής συσσωμάτωσης με σκοπό την πληρέστερη δυνατή κατοχύρωση της ασφάλειάς της, καθώς και την εξασφάλιση των μέσων για την οικονομική ανάπτυξη και τον κοινωνικό της εκσυγχρονισμό. Σύμφωνα με εκτιμήσεις της ελληνικής ηγεσίας, η ΕΟΚ προσέφερε τα πληρέστερα εχέγγυα και την προοπτική για την κάλυψη των αμυντικών αναγκών της χώρας στο βαθμό που, πέρα από την οικονομική, θα διευρυνόταν στο μέλλον και η πολιτική συνεργασία μεταξύ των εταίρων κρατών. Αντίθετα, η επιλογή της ΕΖΕΣ θα υπέβαλλε την ασθενή ελληνική οικονομία σε ισχυρές πιέσεις.</a:t>
            </a:r>
          </a:p>
          <a:p>
            <a:endParaRPr lang="en-US" dirty="0"/>
          </a:p>
        </p:txBody>
      </p:sp>
    </p:spTree>
    <p:extLst>
      <p:ext uri="{BB962C8B-B14F-4D97-AF65-F5344CB8AC3E}">
        <p14:creationId xmlns:p14="http://schemas.microsoft.com/office/powerpoint/2010/main" xmlns="" val="138114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8309321-48E4-4722-AAF7-D7A5B17F6ED4}"/>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Η Ελλάδα πρώτο συνδεδεμένος μέλος της ΕΟΚ</a:t>
            </a:r>
            <a:endParaRPr lang="en-US" dirty="0"/>
          </a:p>
        </p:txBody>
      </p:sp>
      <p:sp>
        <p:nvSpPr>
          <p:cNvPr id="3" name="Θέση περιεχομένου 2">
            <a:extLst>
              <a:ext uri="{FF2B5EF4-FFF2-40B4-BE49-F238E27FC236}">
                <a16:creationId xmlns:a16="http://schemas.microsoft.com/office/drawing/2014/main" xmlns="" id="{1528490D-E052-429C-B482-7193F3568D92}"/>
              </a:ext>
            </a:extLst>
          </p:cNvPr>
          <p:cNvSpPr>
            <a:spLocks noGrp="1"/>
          </p:cNvSpPr>
          <p:nvPr>
            <p:ph idx="1"/>
          </p:nvPr>
        </p:nvSpPr>
        <p:spPr/>
        <p:txBody>
          <a:bodyPr/>
          <a:lstStyle/>
          <a:p>
            <a:pPr algn="just"/>
            <a:r>
              <a:rPr lang="el-GR" altLang="el-GR" dirty="0">
                <a:latin typeface="Times New Roman" panose="02020603050405020304" pitchFamily="18" charset="0"/>
                <a:cs typeface="Times New Roman" panose="02020603050405020304" pitchFamily="18" charset="0"/>
              </a:rPr>
              <a:t>Η ασθενής ελληνική οικονομία δεν επέτρεπε στην Ελλάδα να διεκδικήσει την ισότιμη συμμετοχή της στους κόλπους μιας κοινότητας χωρών που διακρίνονταν για τον υψηλό βαθμό της βιομηχανικής τους ανάπτυξης. Γι’ αυτό, ο Καραμανλής προκρίνει την επιλογή της σύνδεσης.</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1958: η ελληνική κυβέρνηση εγκαινιάζει τις διαβουλεύσεις με τις έξι χώρες της ΕΟΚ.</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1959: η αίτηση για την έναρξη διαπραγματεύσεων με σκοπό τη σύνδεση της Ελλάδας γίνεται καταρχήν αποδεκτή από το Συμβούλιο Υπουργών. Ωστόσο, οι ειδικότεροι όροι της σύμβασης θα διατυπώνονταν ύστερα από σκληρές διαπραγματεύσεις που διήρκησαν 22 μήνες. Η τελική συμφωνία σύνδεσης υπογράφτηκε μόλις στις 9 Ιουλίου 1961 χάρη στην υποστήριξη που παρείχαν στην Ελλάδα η Δυτική Γερμανία του </a:t>
            </a:r>
            <a:r>
              <a:rPr lang="el-GR" altLang="el-GR" dirty="0" err="1">
                <a:latin typeface="Times New Roman" panose="02020603050405020304" pitchFamily="18" charset="0"/>
                <a:cs typeface="Times New Roman" panose="02020603050405020304" pitchFamily="18" charset="0"/>
              </a:rPr>
              <a:t>Αντενάουερ</a:t>
            </a:r>
            <a:r>
              <a:rPr lang="el-GR" altLang="el-GR" dirty="0">
                <a:latin typeface="Times New Roman" panose="02020603050405020304" pitchFamily="18" charset="0"/>
                <a:cs typeface="Times New Roman" panose="02020603050405020304" pitchFamily="18" charset="0"/>
              </a:rPr>
              <a:t> και η Γαλλία του Ντε </a:t>
            </a:r>
            <a:r>
              <a:rPr lang="el-GR" altLang="el-GR" dirty="0" err="1">
                <a:latin typeface="Times New Roman" panose="02020603050405020304" pitchFamily="18" charset="0"/>
                <a:cs typeface="Times New Roman" panose="02020603050405020304" pitchFamily="18" charset="0"/>
              </a:rPr>
              <a:t>Γκωλ</a:t>
            </a:r>
            <a:r>
              <a:rPr lang="el-GR" altLang="el-GR"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xmlns="" val="227499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98E121-7F87-43DF-81AC-294A0D4CF97E}"/>
              </a:ext>
            </a:extLst>
          </p:cNvPr>
          <p:cNvSpPr>
            <a:spLocks noGrp="1"/>
          </p:cNvSpPr>
          <p:nvPr>
            <p:ph type="title"/>
          </p:nvPr>
        </p:nvSpPr>
        <p:spPr/>
        <p:txBody>
          <a:bodyPr/>
          <a:lstStyle/>
          <a:p>
            <a:r>
              <a:rPr lang="el-GR" altLang="el-GR" dirty="0"/>
              <a:t>Η συμφωνία της 9ης Ιουλίου 1961</a:t>
            </a:r>
            <a:endParaRPr lang="en-US" dirty="0"/>
          </a:p>
        </p:txBody>
      </p:sp>
      <p:sp>
        <p:nvSpPr>
          <p:cNvPr id="3" name="Θέση περιεχομένου 2">
            <a:extLst>
              <a:ext uri="{FF2B5EF4-FFF2-40B4-BE49-F238E27FC236}">
                <a16:creationId xmlns:a16="http://schemas.microsoft.com/office/drawing/2014/main" xmlns="" id="{A95E35AE-856C-4340-AB3E-D0C4B34361E4}"/>
              </a:ext>
            </a:extLst>
          </p:cNvPr>
          <p:cNvSpPr>
            <a:spLocks noGrp="1"/>
          </p:cNvSpPr>
          <p:nvPr>
            <p:ph idx="1"/>
          </p:nvPr>
        </p:nvSpPr>
        <p:spPr/>
        <p:txBody>
          <a:bodyPr>
            <a:normAutofit fontScale="92500" lnSpcReduction="20000"/>
          </a:bodyPr>
          <a:lstStyle/>
          <a:p>
            <a:pPr algn="just"/>
            <a:r>
              <a:rPr lang="el-GR" altLang="el-GR" dirty="0">
                <a:latin typeface="Times New Roman" panose="02020603050405020304" pitchFamily="18" charset="0"/>
                <a:cs typeface="Times New Roman" panose="02020603050405020304" pitchFamily="18" charset="0"/>
              </a:rPr>
              <a:t>Οι όροι της σύνδεσης διαμορφώθηκαν με τέτοιο τρόπο ώστε η Ελλάδα, με προϋπόθεση την επίτευξη ικανοποιητικής οικονομικής προόδου, να ενταχθεί μελλοντικά στην ΕΟΚ ως πλήρες και ισότιμο μέλος.</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Οριζόταν μεταβατική περίοδος συνολικής διάρκειας είκοσι δύο ετών, στο διάστημα των οποίων προβλεπόταν η κατάργηση εισαγωγικών δασμών και άλλων περιοριστικών μέτρων σε βάρος της ελεύθερης κυκλοφορίας βιομηχανικών προϊόντων των κοινοτικών χωρών. Αντίστοιχα, τα μέλη της ΕΟΚ θα καταργούσαν δασμούς και περιοριστικά μέτρα σε βάρος των ελληνικών προϊόντων σε διάστημα έως δώδεκα ετών.</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Η συμφωνία συνοδευόταν από αριθμό συνημμένων πρωτοκόλλων με αντικείμενο την αντιμετώπιση των ιδιαίτερων προβλημάτων της ελληνικής οικονομίας. Παράλληλα, προβλεπόταν η παροχή οικονομικής βοήθειας προς την Ελλάδα με τη μορφή δανείου από την Ευρωπαϊκή Τράπεζα Επενδύσεων ύψους $ 125.000.000 για περίοδο πέντε ετών.</a:t>
            </a:r>
          </a:p>
          <a:p>
            <a:endParaRPr lang="en-US" dirty="0"/>
          </a:p>
        </p:txBody>
      </p:sp>
    </p:spTree>
    <p:extLst>
      <p:ext uri="{BB962C8B-B14F-4D97-AF65-F5344CB8AC3E}">
        <p14:creationId xmlns:p14="http://schemas.microsoft.com/office/powerpoint/2010/main" xmlns="" val="221398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50D5B0-38C2-4B23-BBEC-93F3D3E9D17A}"/>
              </a:ext>
            </a:extLst>
          </p:cNvPr>
          <p:cNvSpPr>
            <a:spLocks noGrp="1"/>
          </p:cNvSpPr>
          <p:nvPr>
            <p:ph type="title"/>
          </p:nvPr>
        </p:nvSpPr>
        <p:spPr/>
        <p:txBody>
          <a:bodyPr/>
          <a:lstStyle/>
          <a:p>
            <a:r>
              <a:rPr lang="el-GR" dirty="0"/>
              <a:t>Η Ευρώπη του Ψυχρού Πολέμου</a:t>
            </a:r>
            <a:endParaRPr lang="en-US" dirty="0"/>
          </a:p>
        </p:txBody>
      </p:sp>
      <p:pic>
        <p:nvPicPr>
          <p:cNvPr id="9" name="Θέση περιεχομένου 8">
            <a:extLst>
              <a:ext uri="{FF2B5EF4-FFF2-40B4-BE49-F238E27FC236}">
                <a16:creationId xmlns:a16="http://schemas.microsoft.com/office/drawing/2014/main" xmlns="" id="{5E6D9D6D-AC6C-4168-A688-0A76AF0320E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27606" y="1737360"/>
            <a:ext cx="6125577" cy="4594183"/>
          </a:xfrm>
        </p:spPr>
      </p:pic>
    </p:spTree>
    <p:extLst>
      <p:ext uri="{BB962C8B-B14F-4D97-AF65-F5344CB8AC3E}">
        <p14:creationId xmlns:p14="http://schemas.microsoft.com/office/powerpoint/2010/main" xmlns="" val="211581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BC0357-375E-4556-A544-B711E6DF5DE6}"/>
              </a:ext>
            </a:extLst>
          </p:cNvPr>
          <p:cNvSpPr>
            <a:spLocks noGrp="1"/>
          </p:cNvSpPr>
          <p:nvPr>
            <p:ph type="title"/>
          </p:nvPr>
        </p:nvSpPr>
        <p:spPr/>
        <p:txBody>
          <a:bodyPr/>
          <a:lstStyle/>
          <a:p>
            <a:r>
              <a:rPr lang="el-GR" dirty="0"/>
              <a:t>Η Ελλάδα στους κόλπους της Ατλαντικής Συμμαχίας</a:t>
            </a:r>
            <a:endParaRPr lang="en-US" dirty="0"/>
          </a:p>
        </p:txBody>
      </p:sp>
      <p:sp>
        <p:nvSpPr>
          <p:cNvPr id="3" name="Θέση περιεχομένου 2">
            <a:extLst>
              <a:ext uri="{FF2B5EF4-FFF2-40B4-BE49-F238E27FC236}">
                <a16:creationId xmlns:a16="http://schemas.microsoft.com/office/drawing/2014/main" xmlns="" id="{F84567DF-E8E5-4CB7-ADE6-C6FB696F4221}"/>
              </a:ext>
            </a:extLst>
          </p:cNvPr>
          <p:cNvSpPr>
            <a:spLocks noGrp="1"/>
          </p:cNvSpPr>
          <p:nvPr>
            <p:ph idx="1"/>
          </p:nvPr>
        </p:nvSpPr>
        <p:spPr/>
        <p:txBody>
          <a:bodyPr>
            <a:normAutofit/>
          </a:bodyPr>
          <a:lstStyle/>
          <a:p>
            <a:r>
              <a:rPr lang="en-US" sz="2800" dirty="0"/>
              <a:t>H </a:t>
            </a:r>
            <a:r>
              <a:rPr lang="el-GR" sz="2800" dirty="0"/>
              <a:t>ένταξη στη Δύση και στους θεσμούς της ως απόρροια κοινών αξιών. </a:t>
            </a:r>
          </a:p>
          <a:p>
            <a:r>
              <a:rPr lang="el-GR" sz="2800" dirty="0"/>
              <a:t>Η σημασία της αίσθησης μιας «διατλαντικής κοινότητας». </a:t>
            </a:r>
          </a:p>
          <a:p>
            <a:r>
              <a:rPr lang="el-GR" sz="2800" dirty="0"/>
              <a:t>Στρατηγική επιλογή των ελληνικών κυβερνήσεων της περιόδου η ενσωμάτωση στους δυτικούς διεθνικούς και υπερεθνικούς θεσμούς. </a:t>
            </a:r>
          </a:p>
          <a:p>
            <a:r>
              <a:rPr lang="el-GR" sz="2800" dirty="0"/>
              <a:t>Καίριο ζητούμενο</a:t>
            </a:r>
            <a:r>
              <a:rPr lang="en-US" sz="2800" dirty="0"/>
              <a:t>:</a:t>
            </a:r>
            <a:r>
              <a:rPr lang="el-GR" sz="2800" dirty="0"/>
              <a:t> η ισορροπία ανάμεσα στο </a:t>
            </a:r>
            <a:r>
              <a:rPr lang="el-GR" sz="2800" b="1" dirty="0"/>
              <a:t>κοινό συμμαχικό</a:t>
            </a:r>
            <a:r>
              <a:rPr lang="el-GR" sz="2800" dirty="0"/>
              <a:t> και στο </a:t>
            </a:r>
            <a:r>
              <a:rPr lang="el-GR" sz="2800" b="1" dirty="0"/>
              <a:t>εθνικό </a:t>
            </a:r>
            <a:r>
              <a:rPr lang="el-GR" sz="2800" dirty="0"/>
              <a:t>συμφέρον. </a:t>
            </a:r>
            <a:endParaRPr lang="en-US" sz="2800" dirty="0"/>
          </a:p>
        </p:txBody>
      </p:sp>
    </p:spTree>
    <p:extLst>
      <p:ext uri="{BB962C8B-B14F-4D97-AF65-F5344CB8AC3E}">
        <p14:creationId xmlns:p14="http://schemas.microsoft.com/office/powerpoint/2010/main" xmlns="" val="349780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9CB4D35-5A09-4954-A24C-414BFF5228C8}"/>
              </a:ext>
            </a:extLst>
          </p:cNvPr>
          <p:cNvSpPr>
            <a:spLocks noGrp="1"/>
          </p:cNvSpPr>
          <p:nvPr>
            <p:ph type="title"/>
          </p:nvPr>
        </p:nvSpPr>
        <p:spPr/>
        <p:txBody>
          <a:bodyPr/>
          <a:lstStyle/>
          <a:p>
            <a:r>
              <a:rPr lang="el-GR" dirty="0"/>
              <a:t>Η Ελλάδα στους κόλπους της Ατλαντικής Συμμαχίας</a:t>
            </a:r>
            <a:endParaRPr lang="en-US" dirty="0"/>
          </a:p>
        </p:txBody>
      </p:sp>
      <p:sp>
        <p:nvSpPr>
          <p:cNvPr id="3" name="Θέση περιεχομένου 2">
            <a:extLst>
              <a:ext uri="{FF2B5EF4-FFF2-40B4-BE49-F238E27FC236}">
                <a16:creationId xmlns:a16="http://schemas.microsoft.com/office/drawing/2014/main" xmlns="" id="{4FD8634D-7BC1-4088-B715-83AA3A822D31}"/>
              </a:ext>
            </a:extLst>
          </p:cNvPr>
          <p:cNvSpPr>
            <a:spLocks noGrp="1"/>
          </p:cNvSpPr>
          <p:nvPr>
            <p:ph idx="1"/>
          </p:nvPr>
        </p:nvSpPr>
        <p:spPr/>
        <p:txBody>
          <a:bodyPr>
            <a:normAutofit/>
          </a:bodyPr>
          <a:lstStyle/>
          <a:p>
            <a:r>
              <a:rPr lang="el-GR" sz="2800" dirty="0"/>
              <a:t>Η Ελλάδα υπέρ της διεύρυνσης της αλληλεγγύης εντός του ΝΑΤΟ και πέρα από τον στρατιωτικό τομέα</a:t>
            </a:r>
            <a:r>
              <a:rPr lang="en-US" sz="2800" dirty="0"/>
              <a:t>:</a:t>
            </a:r>
            <a:r>
              <a:rPr lang="el-GR" sz="2800" dirty="0"/>
              <a:t> </a:t>
            </a:r>
          </a:p>
          <a:p>
            <a:r>
              <a:rPr lang="el-GR" sz="2800" dirty="0"/>
              <a:t>«</a:t>
            </a:r>
            <a:r>
              <a:rPr lang="el-GR" sz="2800" i="1" dirty="0"/>
              <a:t>Ο σκοπός μας πρέπει να επιτευχθεί όχι μόνον διά της στρατιωτικής παρασκευής, αλλά προσθέτως τόσον διά της στενής πολιτικής, οικονομικής και κοινωνικής συνεργασίας των χωρών-μελών, όσο και διά της υπό ευρύ, </a:t>
            </a:r>
            <a:r>
              <a:rPr lang="el-GR" sz="2800" i="1" dirty="0" err="1"/>
              <a:t>πρακτικόν</a:t>
            </a:r>
            <a:r>
              <a:rPr lang="el-GR" sz="2800" i="1" dirty="0"/>
              <a:t> και </a:t>
            </a:r>
            <a:r>
              <a:rPr lang="el-GR" sz="2800" i="1" dirty="0" err="1"/>
              <a:t>εποικοδομητικόν</a:t>
            </a:r>
            <a:r>
              <a:rPr lang="el-GR" sz="2800" i="1" dirty="0"/>
              <a:t> πνεύμα </a:t>
            </a:r>
            <a:r>
              <a:rPr lang="el-GR" sz="2800" i="1" dirty="0" err="1"/>
              <a:t>απαρεγκλίτου</a:t>
            </a:r>
            <a:r>
              <a:rPr lang="el-GR" sz="2800" i="1" dirty="0"/>
              <a:t> προσηλώσεώς μας εις τα ιδεώδη της ελευθερίας, δικαιοσύνης και ευημερίας όλων των λαών των </a:t>
            </a:r>
            <a:r>
              <a:rPr lang="el-GR" sz="2800" i="1" dirty="0" err="1"/>
              <a:t>συνησπισμένων</a:t>
            </a:r>
            <a:r>
              <a:rPr lang="el-GR" sz="2800" i="1" dirty="0"/>
              <a:t> χωρών μας</a:t>
            </a:r>
            <a:r>
              <a:rPr lang="el-GR" sz="2800" dirty="0"/>
              <a:t>» (Κ. Καραμανλής).</a:t>
            </a:r>
            <a:endParaRPr lang="en-US" sz="2800" dirty="0"/>
          </a:p>
          <a:p>
            <a:pPr marL="0" indent="0">
              <a:buNone/>
            </a:pPr>
            <a:endParaRPr lang="en-US" sz="2300" dirty="0"/>
          </a:p>
        </p:txBody>
      </p:sp>
    </p:spTree>
    <p:extLst>
      <p:ext uri="{BB962C8B-B14F-4D97-AF65-F5344CB8AC3E}">
        <p14:creationId xmlns:p14="http://schemas.microsoft.com/office/powerpoint/2010/main" xmlns="" val="257008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6286C3-2173-4AD2-A48E-A1C25E5EC8E1}"/>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Το διεθνές περιβάλλον μετά το θάνατο του Στάλιν</a:t>
            </a:r>
            <a:endParaRPr lang="en-US" dirty="0"/>
          </a:p>
        </p:txBody>
      </p:sp>
      <p:sp>
        <p:nvSpPr>
          <p:cNvPr id="3" name="Θέση περιεχομένου 2">
            <a:extLst>
              <a:ext uri="{FF2B5EF4-FFF2-40B4-BE49-F238E27FC236}">
                <a16:creationId xmlns:a16="http://schemas.microsoft.com/office/drawing/2014/main" xmlns="" id="{3F80808E-F65A-4EF2-92A4-4960A238FFB5}"/>
              </a:ext>
            </a:extLst>
          </p:cNvPr>
          <p:cNvSpPr>
            <a:spLocks noGrp="1"/>
          </p:cNvSpPr>
          <p:nvPr>
            <p:ph idx="1"/>
          </p:nvPr>
        </p:nvSpPr>
        <p:spPr/>
        <p:txBody>
          <a:bodyPr>
            <a:normAutofit lnSpcReduction="10000"/>
          </a:bodyPr>
          <a:lstStyle/>
          <a:p>
            <a:pPr algn="just"/>
            <a:r>
              <a:rPr lang="el-GR" altLang="el-GR" dirty="0">
                <a:latin typeface="Times New Roman" panose="02020603050405020304" pitchFamily="18" charset="0"/>
                <a:cs typeface="Times New Roman" panose="02020603050405020304" pitchFamily="18" charset="0"/>
              </a:rPr>
              <a:t>Από τα μέσα της δεκαετίας του 1950 η νέα σοβιετική ηγεσία υπό τον Νικήτα Χρουστσόφ ακολούθησε μετριοπαθή πολιτική έναντι της Δύσης, υιοθετώντας το δόγμα της «ειρηνικής συνύπαρξης» → ο κομμουνισμός και ο καπιταλισμός παρέμεναν αντίπαλοι, αλλά θα ανταγωνίζονταν με ειρηνικά μέσα.</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1957-1958: αναθέρμανση του Ψυχρού Πολέμου → (α) πτήση σοβιετικού δορυφόρου «Σπούτνικ» και αμερικανική απάντηση μέσω της εγκατάστασης πυραύλων μέσου βεληνεκούς στην Ευρώπη και την Τουρκία</a:t>
            </a:r>
            <a:r>
              <a:rPr lang="en-US" altLang="el-GR" dirty="0">
                <a:latin typeface="Times New Roman" panose="02020603050405020304" pitchFamily="18" charset="0"/>
                <a:cs typeface="Times New Roman" panose="02020603050405020304" pitchFamily="18" charset="0"/>
              </a:rPr>
              <a:t> </a:t>
            </a:r>
            <a:r>
              <a:rPr lang="el-GR" altLang="el-GR" dirty="0">
                <a:latin typeface="Times New Roman" panose="02020603050405020304" pitchFamily="18" charset="0"/>
                <a:cs typeface="Times New Roman" panose="02020603050405020304" pitchFamily="18" charset="0"/>
              </a:rPr>
              <a:t>και (β) σοβιετικό τελεσίγραφο σχετικά με την αποχώρηση των Δυτικών από το Βερολίνο.</a:t>
            </a:r>
          </a:p>
          <a:p>
            <a:pPr algn="just"/>
            <a:endParaRPr lang="el-GR" altLang="el-GR" dirty="0">
              <a:latin typeface="Times New Roman" panose="02020603050405020304" pitchFamily="18" charset="0"/>
              <a:cs typeface="Times New Roman" panose="02020603050405020304" pitchFamily="18" charset="0"/>
            </a:endParaRPr>
          </a:p>
          <a:p>
            <a:pPr algn="just"/>
            <a:r>
              <a:rPr lang="el-GR" altLang="el-GR" dirty="0">
                <a:latin typeface="Times New Roman" panose="02020603050405020304" pitchFamily="18" charset="0"/>
                <a:cs typeface="Times New Roman" panose="02020603050405020304" pitchFamily="18" charset="0"/>
              </a:rPr>
              <a:t>1961-1962: κορύφωση του Ψυχρού Πολέμου → (α) ανέγερση του τείχους του Βερολίνου, και (β) κρίση Κούβας. Μετά την κρίση της Κούβας ξεκινά η πορεία προς την ύφεση, που κορυφώνεται στις αρχές της δεκαετίας του 1970.</a:t>
            </a:r>
            <a:endParaRPr lang="en-US" dirty="0"/>
          </a:p>
        </p:txBody>
      </p:sp>
    </p:spTree>
    <p:extLst>
      <p:ext uri="{BB962C8B-B14F-4D97-AF65-F5344CB8AC3E}">
        <p14:creationId xmlns:p14="http://schemas.microsoft.com/office/powerpoint/2010/main" xmlns="" val="256845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68C63BA-50D4-4626-B595-E89647553286}"/>
              </a:ext>
            </a:extLst>
          </p:cNvPr>
          <p:cNvSpPr>
            <a:spLocks noGrp="1"/>
          </p:cNvSpPr>
          <p:nvPr>
            <p:ph type="title"/>
          </p:nvPr>
        </p:nvSpPr>
        <p:spPr/>
        <p:txBody>
          <a:bodyPr/>
          <a:lstStyle/>
          <a:p>
            <a:r>
              <a:rPr lang="el-GR" dirty="0"/>
              <a:t>Σε αναζήτηση κάλυψης των αμυντικών αναγκών</a:t>
            </a:r>
            <a:endParaRPr lang="en-US" dirty="0"/>
          </a:p>
        </p:txBody>
      </p:sp>
      <p:sp>
        <p:nvSpPr>
          <p:cNvPr id="3" name="Θέση περιεχομένου 2">
            <a:extLst>
              <a:ext uri="{FF2B5EF4-FFF2-40B4-BE49-F238E27FC236}">
                <a16:creationId xmlns:a16="http://schemas.microsoft.com/office/drawing/2014/main" xmlns="" id="{0397474D-D21F-4B66-9A8C-276D18380B95}"/>
              </a:ext>
            </a:extLst>
          </p:cNvPr>
          <p:cNvSpPr>
            <a:spLocks noGrp="1"/>
          </p:cNvSpPr>
          <p:nvPr>
            <p:ph idx="1"/>
          </p:nvPr>
        </p:nvSpPr>
        <p:spPr/>
        <p:txBody>
          <a:bodyPr>
            <a:normAutofit fontScale="92500"/>
          </a:bodyPr>
          <a:lstStyle/>
          <a:p>
            <a:r>
              <a:rPr lang="el-GR" sz="2300" dirty="0"/>
              <a:t>Οι τεράστιες γεωπολιτικές πιέσεις στην Ελλάδα</a:t>
            </a:r>
            <a:r>
              <a:rPr lang="en-US" sz="2300" dirty="0"/>
              <a:t>: </a:t>
            </a:r>
            <a:r>
              <a:rPr lang="el-GR" sz="2300" dirty="0"/>
              <a:t>ο κίνδυνος του τοπικού πολέμου. </a:t>
            </a:r>
          </a:p>
          <a:p>
            <a:r>
              <a:rPr lang="el-GR" sz="2300" dirty="0"/>
              <a:t>Ανάγκη διατήρησης των ενόπλων δυνάμεων σε υψηλό επίπεδο ετοιμότητας. Η χρηματοδότηση για τον συνεχή εκσυγχρονισμό και εφοδιασμό των ενόπλων δυνάμεων ήταν αδύνατη. </a:t>
            </a:r>
          </a:p>
          <a:p>
            <a:r>
              <a:rPr lang="el-GR" sz="2300" dirty="0"/>
              <a:t>Πάγιο ελληνικό αίτημα για βοήθεια από ΗΠΑ και ΝΑΤΟ, ιδιαίτερα από τη στιγμή που η νότια πτέρυγα του Συμφώνου της Βαρσοβίας ενισχυόταν συνεχώς, ποσοτικά και ποιοτικά. </a:t>
            </a:r>
          </a:p>
          <a:p>
            <a:r>
              <a:rPr lang="el-GR" sz="2300" dirty="0"/>
              <a:t>Η οικονομική ανάπτυξη της Ελλάδας και η αλλαγή πολιτικής των ΗΠΑ οδήγησαν στη διακοπή δωρεάν στρατιωτικής βοήθειας. </a:t>
            </a:r>
          </a:p>
          <a:p>
            <a:r>
              <a:rPr lang="el-GR" sz="2300" dirty="0"/>
              <a:t>Νέοι τρόποι στήριξης</a:t>
            </a:r>
            <a:r>
              <a:rPr lang="en-US" sz="2300" dirty="0"/>
              <a:t>:</a:t>
            </a:r>
            <a:r>
              <a:rPr lang="el-GR" sz="2300" dirty="0"/>
              <a:t> 1) χορήγηση δανείων με ευνοϊκούς όρους, 2) σύσταση ειδικών οργάνων στο ΝΑΤΟ για ανεύρεση πόρων, 3) δωρεάν εφοδιασμός σε πολεμικό υλικό.</a:t>
            </a:r>
            <a:endParaRPr lang="en-US" sz="2300" dirty="0"/>
          </a:p>
        </p:txBody>
      </p:sp>
    </p:spTree>
    <p:extLst>
      <p:ext uri="{BB962C8B-B14F-4D97-AF65-F5344CB8AC3E}">
        <p14:creationId xmlns:p14="http://schemas.microsoft.com/office/powerpoint/2010/main" xmlns="" val="89123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8D9914-7783-4D10-B5A9-39052B88A2D9}"/>
              </a:ext>
            </a:extLst>
          </p:cNvPr>
          <p:cNvSpPr>
            <a:spLocks noGrp="1"/>
          </p:cNvSpPr>
          <p:nvPr>
            <p:ph type="title"/>
          </p:nvPr>
        </p:nvSpPr>
        <p:spPr/>
        <p:txBody>
          <a:bodyPr/>
          <a:lstStyle/>
          <a:p>
            <a:r>
              <a:rPr lang="el-GR" dirty="0"/>
              <a:t>Σε αναζήτηση κάλυψης των αμυντικών αναγκών</a:t>
            </a:r>
            <a:endParaRPr lang="en-US" dirty="0"/>
          </a:p>
        </p:txBody>
      </p:sp>
      <p:sp>
        <p:nvSpPr>
          <p:cNvPr id="3" name="Θέση περιεχομένου 2">
            <a:extLst>
              <a:ext uri="{FF2B5EF4-FFF2-40B4-BE49-F238E27FC236}">
                <a16:creationId xmlns:a16="http://schemas.microsoft.com/office/drawing/2014/main" xmlns="" id="{31F0E673-609B-4B50-80D8-896653E9E2E7}"/>
              </a:ext>
            </a:extLst>
          </p:cNvPr>
          <p:cNvSpPr>
            <a:spLocks noGrp="1"/>
          </p:cNvSpPr>
          <p:nvPr>
            <p:ph idx="1"/>
          </p:nvPr>
        </p:nvSpPr>
        <p:spPr/>
        <p:txBody>
          <a:bodyPr>
            <a:normAutofit/>
          </a:bodyPr>
          <a:lstStyle/>
          <a:p>
            <a:r>
              <a:rPr lang="el-GR" sz="2800" dirty="0"/>
              <a:t>Η Ελλάδα και τα πυρηνικά όπλα. Η αμερικανική πυρηνική στρατηγική και η πρόταση για την εγκατάσταση πυραύλων ενδιάμεσου βεληνεκούς (</a:t>
            </a:r>
            <a:r>
              <a:rPr lang="en-US" sz="2800" dirty="0"/>
              <a:t>Intermediate Range Ballistic Missiles) </a:t>
            </a:r>
            <a:r>
              <a:rPr lang="el-GR" sz="2800" dirty="0"/>
              <a:t>στα πλαίσια του ΝΑΤΟ (1957).</a:t>
            </a:r>
          </a:p>
          <a:p>
            <a:r>
              <a:rPr lang="el-GR" sz="2800" dirty="0"/>
              <a:t>Μη παραλαβή των πυραύλων λόγω πιέσεων στο εσωτερικό.</a:t>
            </a:r>
          </a:p>
          <a:p>
            <a:r>
              <a:rPr lang="el-GR" sz="2800" dirty="0"/>
              <a:t>Η εγκατάσταση τακτικών πυρηνικών όπλων (στο πεδίο της μάχης) στο ελληνικό έδαφος στη βόρεια Ελλάδα. </a:t>
            </a:r>
            <a:endParaRPr lang="en-US" sz="2800" dirty="0"/>
          </a:p>
        </p:txBody>
      </p:sp>
    </p:spTree>
    <p:extLst>
      <p:ext uri="{BB962C8B-B14F-4D97-AF65-F5344CB8AC3E}">
        <p14:creationId xmlns:p14="http://schemas.microsoft.com/office/powerpoint/2010/main" xmlns="" val="319038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E1CBD2-28FF-457C-9A7E-5D74334C54E9}"/>
              </a:ext>
            </a:extLst>
          </p:cNvPr>
          <p:cNvSpPr>
            <a:spLocks noGrp="1"/>
          </p:cNvSpPr>
          <p:nvPr>
            <p:ph type="title"/>
          </p:nvPr>
        </p:nvSpPr>
        <p:spPr/>
        <p:txBody>
          <a:bodyPr/>
          <a:lstStyle/>
          <a:p>
            <a:r>
              <a:rPr lang="el-GR" dirty="0"/>
              <a:t>Οι σχέσεις με τον Ανατολικό Συνασπισμό</a:t>
            </a:r>
            <a:endParaRPr lang="en-US" dirty="0"/>
          </a:p>
        </p:txBody>
      </p:sp>
      <p:sp>
        <p:nvSpPr>
          <p:cNvPr id="3" name="Θέση περιεχομένου 2">
            <a:extLst>
              <a:ext uri="{FF2B5EF4-FFF2-40B4-BE49-F238E27FC236}">
                <a16:creationId xmlns:a16="http://schemas.microsoft.com/office/drawing/2014/main" xmlns="" id="{C4060FB8-2E7A-4290-9FF9-6269CF4F5948}"/>
              </a:ext>
            </a:extLst>
          </p:cNvPr>
          <p:cNvSpPr>
            <a:spLocks noGrp="1"/>
          </p:cNvSpPr>
          <p:nvPr>
            <p:ph idx="1"/>
          </p:nvPr>
        </p:nvSpPr>
        <p:spPr/>
        <p:txBody>
          <a:bodyPr>
            <a:noAutofit/>
          </a:bodyPr>
          <a:lstStyle/>
          <a:p>
            <a:r>
              <a:rPr lang="el-GR" sz="2400" dirty="0"/>
              <a:t>Θάνατος Στάλιν (1953). Προσπάθειες της νέας σοβιετικής ηγεσίας και του Αμερικανού Προέδρου </a:t>
            </a:r>
            <a:r>
              <a:rPr lang="en-US" sz="2400" dirty="0"/>
              <a:t>Dwight Eisenhower </a:t>
            </a:r>
            <a:r>
              <a:rPr lang="el-GR" sz="2400" dirty="0"/>
              <a:t>για «ύφεση» στις σχέσεις μεταξύ των δύο κόσμων.</a:t>
            </a:r>
          </a:p>
          <a:p>
            <a:r>
              <a:rPr lang="el-GR" sz="2400" dirty="0"/>
              <a:t>Ως μικρό και αδύναμο κράτος η Ελλάδα υπέρ της διεθνούς ειρήνης. Όμως</a:t>
            </a:r>
            <a:r>
              <a:rPr lang="en-US" sz="2400" dirty="0"/>
              <a:t>:</a:t>
            </a:r>
            <a:r>
              <a:rPr lang="el-GR" sz="2400" dirty="0"/>
              <a:t> η Ελλάδα ήταν αντίθετη στην «ύφεση» εφόσον αυτή είχε επιλεκτικό χαρακτήρα</a:t>
            </a:r>
            <a:r>
              <a:rPr lang="en-US" sz="2400" dirty="0"/>
              <a:t>:</a:t>
            </a:r>
            <a:r>
              <a:rPr lang="el-GR" sz="2400" dirty="0"/>
              <a:t> η ΕΣΣΔ δημιουργούσε εντάσεις στη Δ. Γερμανία ενώ απειλούσε διαρκώς την Ελλάδα με αφορμή τη συζήτηση για την εγκατάσταση πυρηνικών όπλων στο έδαφός της.  </a:t>
            </a:r>
          </a:p>
          <a:p>
            <a:r>
              <a:rPr lang="el-GR" sz="2400" dirty="0"/>
              <a:t>Πίσω από αυτή την κριτική στην «ύφεση» βρισκόταν ο φόβος της Ελλάδας ότι οι ΗΠΑ δεν θα επενέβαιναν σε περίπτωση ένοπλης σύρραξής της με κράτος του κομμουνιστικού κόσμου.</a:t>
            </a:r>
          </a:p>
        </p:txBody>
      </p:sp>
    </p:spTree>
    <p:extLst>
      <p:ext uri="{BB962C8B-B14F-4D97-AF65-F5344CB8AC3E}">
        <p14:creationId xmlns:p14="http://schemas.microsoft.com/office/powerpoint/2010/main" xmlns="" val="85443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25B4104-B7F1-462A-85B8-A3A3CACC83A7}"/>
              </a:ext>
            </a:extLst>
          </p:cNvPr>
          <p:cNvSpPr>
            <a:spLocks noGrp="1"/>
          </p:cNvSpPr>
          <p:nvPr>
            <p:ph type="title"/>
          </p:nvPr>
        </p:nvSpPr>
        <p:spPr/>
        <p:txBody>
          <a:bodyPr/>
          <a:lstStyle/>
          <a:p>
            <a:r>
              <a:rPr lang="el-GR" dirty="0"/>
              <a:t>Τα Βαλκάνια στον Ψυχρό Πόλεμο</a:t>
            </a:r>
            <a:endParaRPr lang="en-US" dirty="0"/>
          </a:p>
        </p:txBody>
      </p:sp>
      <p:pic>
        <p:nvPicPr>
          <p:cNvPr id="5" name="Θέση περιεχομένου 4">
            <a:extLst>
              <a:ext uri="{FF2B5EF4-FFF2-40B4-BE49-F238E27FC236}">
                <a16:creationId xmlns:a16="http://schemas.microsoft.com/office/drawing/2014/main" xmlns="" id="{862E6F37-257C-4CA7-A5C9-138430CA369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13538" y="2156737"/>
            <a:ext cx="6077243" cy="3738929"/>
          </a:xfrm>
        </p:spPr>
      </p:pic>
    </p:spTree>
    <p:extLst>
      <p:ext uri="{BB962C8B-B14F-4D97-AF65-F5344CB8AC3E}">
        <p14:creationId xmlns:p14="http://schemas.microsoft.com/office/powerpoint/2010/main" xmlns="" val="683048722"/>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831</TotalTime>
  <Words>1632</Words>
  <Application>Microsoft Office PowerPoint</Application>
  <PresentationFormat>Προσαρμογή</PresentationFormat>
  <Paragraphs>68</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Ανασκόπηση</vt:lpstr>
      <vt:lpstr>Η ΔΙΕΘΝΗΣ ΘΕΣΗ ΤΗΣ ΕΛΛΑΔΑΣ, 1955-1967</vt:lpstr>
      <vt:lpstr>Η Ευρώπη του Ψυχρού Πολέμου</vt:lpstr>
      <vt:lpstr>Η Ελλάδα στους κόλπους της Ατλαντικής Συμμαχίας</vt:lpstr>
      <vt:lpstr>Η Ελλάδα στους κόλπους της Ατλαντικής Συμμαχίας</vt:lpstr>
      <vt:lpstr>Το διεθνές περιβάλλον μετά το θάνατο του Στάλιν</vt:lpstr>
      <vt:lpstr>Σε αναζήτηση κάλυψης των αμυντικών αναγκών</vt:lpstr>
      <vt:lpstr>Σε αναζήτηση κάλυψης των αμυντικών αναγκών</vt:lpstr>
      <vt:lpstr>Οι σχέσεις με τον Ανατολικό Συνασπισμό</vt:lpstr>
      <vt:lpstr>Τα Βαλκάνια στον Ψυχρό Πόλεμο</vt:lpstr>
      <vt:lpstr>Οι διμερείς σχέσεις</vt:lpstr>
      <vt:lpstr>Οι διμερείς σχέσεις</vt:lpstr>
      <vt:lpstr>Η Ελλάδα και η Ευρωπαϊκή Οικονομική Κοινότητα</vt:lpstr>
      <vt:lpstr>Από την ΕΚΑΧ στην ΕΟΚ και την ΕΖΕΣ (1952-1960)</vt:lpstr>
      <vt:lpstr>Η μετεξέλιξη της ΕΟΚ</vt:lpstr>
      <vt:lpstr>Καραμανλής για σύνδεση Ελλάδας με ΕΟΚ</vt:lpstr>
      <vt:lpstr>Η επιλογή της ΕΟΚ έναντι της ΕΖΕΣ</vt:lpstr>
      <vt:lpstr>Η Ελλάδα πρώτο συνδεδεμένος μέλος της ΕΟΚ</vt:lpstr>
      <vt:lpstr>Η συμφωνία της 9ης Ιουλίου 1961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ΕΛΛΑΔΑ ΣΤΗΝ ΕΟΚ ΚΑΙ ΟΙ ΣΧΕΣΕΙΣ ΜΕ ΗΠΑ ΚΑΙ ΕΣΣΔ</dc:title>
  <dc:creator>Λυκούργος Κουρκουβέλας</dc:creator>
  <cp:lastModifiedBy>Ευάνθης</cp:lastModifiedBy>
  <cp:revision>50</cp:revision>
  <dcterms:created xsi:type="dcterms:W3CDTF">2021-04-17T17:10:27Z</dcterms:created>
  <dcterms:modified xsi:type="dcterms:W3CDTF">2021-04-24T15:56:38Z</dcterms:modified>
</cp:coreProperties>
</file>