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83" r:id="rId4"/>
    <p:sldId id="259" r:id="rId5"/>
    <p:sldId id="260" r:id="rId6"/>
    <p:sldId id="268" r:id="rId7"/>
    <p:sldId id="269" r:id="rId8"/>
    <p:sldId id="271" r:id="rId9"/>
    <p:sldId id="272" r:id="rId10"/>
    <p:sldId id="281" r:id="rId11"/>
    <p:sldId id="273" r:id="rId12"/>
    <p:sldId id="282" r:id="rId13"/>
    <p:sldId id="266" r:id="rId14"/>
    <p:sldId id="274" r:id="rId15"/>
    <p:sldId id="275" r:id="rId16"/>
    <p:sldId id="276" r:id="rId17"/>
    <p:sldId id="277" r:id="rId18"/>
    <p:sldId id="261" r:id="rId19"/>
    <p:sldId id="262" r:id="rId20"/>
    <p:sldId id="278" r:id="rId21"/>
    <p:sldId id="280"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42"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B60205-9E33-4B0D-9349-2C6E9EBA49C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985DF66-8F2E-4612-8583-07CC70EBB57D}">
      <dgm:prSet/>
      <dgm:spPr/>
      <dgm:t>
        <a:bodyPr/>
        <a:lstStyle/>
        <a:p>
          <a:r>
            <a:rPr lang="el-GR"/>
            <a:t>Πραγματοποιείτε</a:t>
          </a:r>
          <a:r>
            <a:rPr lang="en-US"/>
            <a:t>:</a:t>
          </a:r>
        </a:p>
      </dgm:t>
    </dgm:pt>
    <dgm:pt modelId="{AB7E0981-29B0-4667-9A4A-6D8C70E9980F}" type="parTrans" cxnId="{F0D03FF1-F23B-4498-8306-E22E56FBEF58}">
      <dgm:prSet/>
      <dgm:spPr/>
      <dgm:t>
        <a:bodyPr/>
        <a:lstStyle/>
        <a:p>
          <a:endParaRPr lang="en-US"/>
        </a:p>
      </dgm:t>
    </dgm:pt>
    <dgm:pt modelId="{18A3C250-0F8C-4C6D-85CB-CD04CB77DB6E}" type="sibTrans" cxnId="{F0D03FF1-F23B-4498-8306-E22E56FBEF58}">
      <dgm:prSet/>
      <dgm:spPr/>
      <dgm:t>
        <a:bodyPr/>
        <a:lstStyle/>
        <a:p>
          <a:endParaRPr lang="en-US"/>
        </a:p>
      </dgm:t>
    </dgm:pt>
    <dgm:pt modelId="{06A5CC07-C98D-4A2D-B072-5D0FA6AB34C0}">
      <dgm:prSet/>
      <dgm:spPr/>
      <dgm:t>
        <a:bodyPr/>
        <a:lstStyle/>
        <a:p>
          <a:r>
            <a:rPr lang="el-GR" dirty="0"/>
            <a:t>Σπουδές (3 έως 12 μήνες)</a:t>
          </a:r>
          <a:r>
            <a:rPr lang="en-US" dirty="0"/>
            <a:t>: </a:t>
          </a:r>
          <a:r>
            <a:rPr lang="el-GR" dirty="0"/>
            <a:t>Ελάχιστη διάρκεια σπουδών 3 μήνες, μέγιστη 12 μήνες</a:t>
          </a:r>
          <a:endParaRPr lang="en-US" dirty="0"/>
        </a:p>
      </dgm:t>
    </dgm:pt>
    <dgm:pt modelId="{DDBB98F9-B5A2-4C86-8CF8-D8A2F4E91BC4}" type="parTrans" cxnId="{F52A0AC0-C55F-4E39-8FC9-0712731B479A}">
      <dgm:prSet/>
      <dgm:spPr/>
      <dgm:t>
        <a:bodyPr/>
        <a:lstStyle/>
        <a:p>
          <a:endParaRPr lang="en-US"/>
        </a:p>
      </dgm:t>
    </dgm:pt>
    <dgm:pt modelId="{14DB438E-39ED-41B2-A5A2-AF4C80A5ADF7}" type="sibTrans" cxnId="{F52A0AC0-C55F-4E39-8FC9-0712731B479A}">
      <dgm:prSet/>
      <dgm:spPr/>
      <dgm:t>
        <a:bodyPr/>
        <a:lstStyle/>
        <a:p>
          <a:endParaRPr lang="en-US"/>
        </a:p>
      </dgm:t>
    </dgm:pt>
    <dgm:pt modelId="{B3B96BC1-E013-4D40-8A35-E9CA8A014EF1}">
      <dgm:prSet/>
      <dgm:spPr/>
      <dgm:t>
        <a:bodyPr/>
        <a:lstStyle/>
        <a:p>
          <a:r>
            <a:rPr lang="el-GR"/>
            <a:t>Πρακτική άσκηση</a:t>
          </a:r>
          <a:endParaRPr lang="en-US"/>
        </a:p>
      </dgm:t>
    </dgm:pt>
    <dgm:pt modelId="{1E63D506-49DB-4C8F-87F0-8F63C96C273C}" type="parTrans" cxnId="{A74EE1AA-7BCD-4AB6-89FA-D40BE55AD22F}">
      <dgm:prSet/>
      <dgm:spPr/>
      <dgm:t>
        <a:bodyPr/>
        <a:lstStyle/>
        <a:p>
          <a:endParaRPr lang="en-US"/>
        </a:p>
      </dgm:t>
    </dgm:pt>
    <dgm:pt modelId="{BD21C64B-F3DD-4F7B-8FA3-C3CD7E97C0EA}" type="sibTrans" cxnId="{A74EE1AA-7BCD-4AB6-89FA-D40BE55AD22F}">
      <dgm:prSet/>
      <dgm:spPr/>
      <dgm:t>
        <a:bodyPr/>
        <a:lstStyle/>
        <a:p>
          <a:endParaRPr lang="en-US"/>
        </a:p>
      </dgm:t>
    </dgm:pt>
    <dgm:pt modelId="{A8EAED4A-0D69-44A3-9726-A49D64E75B74}">
      <dgm:prSet/>
      <dgm:spPr/>
      <dgm:t>
        <a:bodyPr/>
        <a:lstStyle/>
        <a:p>
          <a:r>
            <a:rPr lang="el-GR" dirty="0"/>
            <a:t>Μπορείτε να συνδυάσετε και τα δύο </a:t>
          </a:r>
          <a:r>
            <a:rPr lang="el-GR" u="sng" dirty="0"/>
            <a:t>μέχρι</a:t>
          </a:r>
          <a:r>
            <a:rPr lang="el-GR" dirty="0"/>
            <a:t> 12 μήνες (σπουδές + πρακτική άσκηση)</a:t>
          </a:r>
          <a:endParaRPr lang="en-US" dirty="0"/>
        </a:p>
        <a:p>
          <a:endParaRPr lang="en-US" dirty="0"/>
        </a:p>
      </dgm:t>
    </dgm:pt>
    <dgm:pt modelId="{2F843A67-2CCB-4DAF-82C0-0E0C8C96D7CA}" type="parTrans" cxnId="{5A2C0D1A-B058-4DF6-BB84-955A3759494E}">
      <dgm:prSet/>
      <dgm:spPr/>
      <dgm:t>
        <a:bodyPr/>
        <a:lstStyle/>
        <a:p>
          <a:endParaRPr lang="en-US"/>
        </a:p>
      </dgm:t>
    </dgm:pt>
    <dgm:pt modelId="{F97A0717-7658-4F70-8E4A-DFD7CF82691D}" type="sibTrans" cxnId="{5A2C0D1A-B058-4DF6-BB84-955A3759494E}">
      <dgm:prSet/>
      <dgm:spPr/>
      <dgm:t>
        <a:bodyPr/>
        <a:lstStyle/>
        <a:p>
          <a:endParaRPr lang="en-US"/>
        </a:p>
      </dgm:t>
    </dgm:pt>
    <dgm:pt modelId="{9EC7EA71-CE86-4EFD-9174-69707D545856}" type="pres">
      <dgm:prSet presAssocID="{08B60205-9E33-4B0D-9349-2C6E9EBA49C0}" presName="vert0" presStyleCnt="0">
        <dgm:presLayoutVars>
          <dgm:dir/>
          <dgm:animOne val="branch"/>
          <dgm:animLvl val="lvl"/>
        </dgm:presLayoutVars>
      </dgm:prSet>
      <dgm:spPr/>
    </dgm:pt>
    <dgm:pt modelId="{F19DEE67-6EF0-4A8E-A643-D81208BC8EAF}" type="pres">
      <dgm:prSet presAssocID="{A985DF66-8F2E-4612-8583-07CC70EBB57D}" presName="thickLine" presStyleLbl="alignNode1" presStyleIdx="0" presStyleCnt="4"/>
      <dgm:spPr/>
    </dgm:pt>
    <dgm:pt modelId="{CB416709-D200-4119-A80D-0D44F49E0760}" type="pres">
      <dgm:prSet presAssocID="{A985DF66-8F2E-4612-8583-07CC70EBB57D}" presName="horz1" presStyleCnt="0"/>
      <dgm:spPr/>
    </dgm:pt>
    <dgm:pt modelId="{FDF92B8D-DD0A-4672-B1FD-9B179939F12D}" type="pres">
      <dgm:prSet presAssocID="{A985DF66-8F2E-4612-8583-07CC70EBB57D}" presName="tx1" presStyleLbl="revTx" presStyleIdx="0" presStyleCnt="4"/>
      <dgm:spPr/>
    </dgm:pt>
    <dgm:pt modelId="{7D6F0EC1-33B6-4284-9DC4-8F4C9E2DFA18}" type="pres">
      <dgm:prSet presAssocID="{A985DF66-8F2E-4612-8583-07CC70EBB57D}" presName="vert1" presStyleCnt="0"/>
      <dgm:spPr/>
    </dgm:pt>
    <dgm:pt modelId="{390E1184-1A47-49A9-B070-53FC49FDB33B}" type="pres">
      <dgm:prSet presAssocID="{06A5CC07-C98D-4A2D-B072-5D0FA6AB34C0}" presName="thickLine" presStyleLbl="alignNode1" presStyleIdx="1" presStyleCnt="4"/>
      <dgm:spPr/>
    </dgm:pt>
    <dgm:pt modelId="{78753B1C-1279-4A71-A51B-292EB4BBB4D8}" type="pres">
      <dgm:prSet presAssocID="{06A5CC07-C98D-4A2D-B072-5D0FA6AB34C0}" presName="horz1" presStyleCnt="0"/>
      <dgm:spPr/>
    </dgm:pt>
    <dgm:pt modelId="{0459A27C-CBF4-482A-8F54-A5EB63CC447C}" type="pres">
      <dgm:prSet presAssocID="{06A5CC07-C98D-4A2D-B072-5D0FA6AB34C0}" presName="tx1" presStyleLbl="revTx" presStyleIdx="1" presStyleCnt="4"/>
      <dgm:spPr/>
    </dgm:pt>
    <dgm:pt modelId="{27BC8D7C-3518-482B-9FCB-C1D5637509EC}" type="pres">
      <dgm:prSet presAssocID="{06A5CC07-C98D-4A2D-B072-5D0FA6AB34C0}" presName="vert1" presStyleCnt="0"/>
      <dgm:spPr/>
    </dgm:pt>
    <dgm:pt modelId="{D695867E-13E6-4507-80E6-6C43473DBDFD}" type="pres">
      <dgm:prSet presAssocID="{B3B96BC1-E013-4D40-8A35-E9CA8A014EF1}" presName="thickLine" presStyleLbl="alignNode1" presStyleIdx="2" presStyleCnt="4"/>
      <dgm:spPr/>
    </dgm:pt>
    <dgm:pt modelId="{B9BB6105-292B-44D6-8F91-85D50D5914F4}" type="pres">
      <dgm:prSet presAssocID="{B3B96BC1-E013-4D40-8A35-E9CA8A014EF1}" presName="horz1" presStyleCnt="0"/>
      <dgm:spPr/>
    </dgm:pt>
    <dgm:pt modelId="{93D982E4-11A0-4D47-8F91-7E69C7F59104}" type="pres">
      <dgm:prSet presAssocID="{B3B96BC1-E013-4D40-8A35-E9CA8A014EF1}" presName="tx1" presStyleLbl="revTx" presStyleIdx="2" presStyleCnt="4"/>
      <dgm:spPr/>
    </dgm:pt>
    <dgm:pt modelId="{9FEEF19E-AC5E-4B40-A26F-80D9D1479F87}" type="pres">
      <dgm:prSet presAssocID="{B3B96BC1-E013-4D40-8A35-E9CA8A014EF1}" presName="vert1" presStyleCnt="0"/>
      <dgm:spPr/>
    </dgm:pt>
    <dgm:pt modelId="{7F7DF35A-000B-441D-BC77-060CC612FBB8}" type="pres">
      <dgm:prSet presAssocID="{A8EAED4A-0D69-44A3-9726-A49D64E75B74}" presName="thickLine" presStyleLbl="alignNode1" presStyleIdx="3" presStyleCnt="4"/>
      <dgm:spPr/>
    </dgm:pt>
    <dgm:pt modelId="{03E493E8-59BB-45A0-B28A-528DFA240629}" type="pres">
      <dgm:prSet presAssocID="{A8EAED4A-0D69-44A3-9726-A49D64E75B74}" presName="horz1" presStyleCnt="0"/>
      <dgm:spPr/>
    </dgm:pt>
    <dgm:pt modelId="{747475F4-7A5F-4B04-8779-69C31BC1C966}" type="pres">
      <dgm:prSet presAssocID="{A8EAED4A-0D69-44A3-9726-A49D64E75B74}" presName="tx1" presStyleLbl="revTx" presStyleIdx="3" presStyleCnt="4"/>
      <dgm:spPr/>
    </dgm:pt>
    <dgm:pt modelId="{26AE3C13-B5D0-4598-ADBE-850ADFA881FF}" type="pres">
      <dgm:prSet presAssocID="{A8EAED4A-0D69-44A3-9726-A49D64E75B74}" presName="vert1" presStyleCnt="0"/>
      <dgm:spPr/>
    </dgm:pt>
  </dgm:ptLst>
  <dgm:cxnLst>
    <dgm:cxn modelId="{5A2C0D1A-B058-4DF6-BB84-955A3759494E}" srcId="{08B60205-9E33-4B0D-9349-2C6E9EBA49C0}" destId="{A8EAED4A-0D69-44A3-9726-A49D64E75B74}" srcOrd="3" destOrd="0" parTransId="{2F843A67-2CCB-4DAF-82C0-0E0C8C96D7CA}" sibTransId="{F97A0717-7658-4F70-8E4A-DFD7CF82691D}"/>
    <dgm:cxn modelId="{CEB4CF2E-F5FB-46BD-A4CC-F9CAFE74E004}" type="presOf" srcId="{A8EAED4A-0D69-44A3-9726-A49D64E75B74}" destId="{747475F4-7A5F-4B04-8779-69C31BC1C966}" srcOrd="0" destOrd="0" presId="urn:microsoft.com/office/officeart/2008/layout/LinedList"/>
    <dgm:cxn modelId="{A60D104E-1F2A-4400-9D92-659FF3887E6D}" type="presOf" srcId="{08B60205-9E33-4B0D-9349-2C6E9EBA49C0}" destId="{9EC7EA71-CE86-4EFD-9174-69707D545856}" srcOrd="0" destOrd="0" presId="urn:microsoft.com/office/officeart/2008/layout/LinedList"/>
    <dgm:cxn modelId="{A74EE1AA-7BCD-4AB6-89FA-D40BE55AD22F}" srcId="{08B60205-9E33-4B0D-9349-2C6E9EBA49C0}" destId="{B3B96BC1-E013-4D40-8A35-E9CA8A014EF1}" srcOrd="2" destOrd="0" parTransId="{1E63D506-49DB-4C8F-87F0-8F63C96C273C}" sibTransId="{BD21C64B-F3DD-4F7B-8FA3-C3CD7E97C0EA}"/>
    <dgm:cxn modelId="{F52A0AC0-C55F-4E39-8FC9-0712731B479A}" srcId="{08B60205-9E33-4B0D-9349-2C6E9EBA49C0}" destId="{06A5CC07-C98D-4A2D-B072-5D0FA6AB34C0}" srcOrd="1" destOrd="0" parTransId="{DDBB98F9-B5A2-4C86-8CF8-D8A2F4E91BC4}" sibTransId="{14DB438E-39ED-41B2-A5A2-AF4C80A5ADF7}"/>
    <dgm:cxn modelId="{1A8182C3-927C-4F96-AACC-BC2DC9D49E7B}" type="presOf" srcId="{B3B96BC1-E013-4D40-8A35-E9CA8A014EF1}" destId="{93D982E4-11A0-4D47-8F91-7E69C7F59104}" srcOrd="0" destOrd="0" presId="urn:microsoft.com/office/officeart/2008/layout/LinedList"/>
    <dgm:cxn modelId="{AA55E6C6-4F48-4A6E-A368-BEF5F8043F92}" type="presOf" srcId="{06A5CC07-C98D-4A2D-B072-5D0FA6AB34C0}" destId="{0459A27C-CBF4-482A-8F54-A5EB63CC447C}" srcOrd="0" destOrd="0" presId="urn:microsoft.com/office/officeart/2008/layout/LinedList"/>
    <dgm:cxn modelId="{A51896DD-2D73-43DD-B293-959B1AD88CC6}" type="presOf" srcId="{A985DF66-8F2E-4612-8583-07CC70EBB57D}" destId="{FDF92B8D-DD0A-4672-B1FD-9B179939F12D}" srcOrd="0" destOrd="0" presId="urn:microsoft.com/office/officeart/2008/layout/LinedList"/>
    <dgm:cxn modelId="{F0D03FF1-F23B-4498-8306-E22E56FBEF58}" srcId="{08B60205-9E33-4B0D-9349-2C6E9EBA49C0}" destId="{A985DF66-8F2E-4612-8583-07CC70EBB57D}" srcOrd="0" destOrd="0" parTransId="{AB7E0981-29B0-4667-9A4A-6D8C70E9980F}" sibTransId="{18A3C250-0F8C-4C6D-85CB-CD04CB77DB6E}"/>
    <dgm:cxn modelId="{2D77495C-83D4-4E60-9C44-8857B4A1E4C8}" type="presParOf" srcId="{9EC7EA71-CE86-4EFD-9174-69707D545856}" destId="{F19DEE67-6EF0-4A8E-A643-D81208BC8EAF}" srcOrd="0" destOrd="0" presId="urn:microsoft.com/office/officeart/2008/layout/LinedList"/>
    <dgm:cxn modelId="{3E9D6526-E443-417D-B213-A883D3EA2F10}" type="presParOf" srcId="{9EC7EA71-CE86-4EFD-9174-69707D545856}" destId="{CB416709-D200-4119-A80D-0D44F49E0760}" srcOrd="1" destOrd="0" presId="urn:microsoft.com/office/officeart/2008/layout/LinedList"/>
    <dgm:cxn modelId="{878915E9-40A9-4F06-BC41-DA46A054B11C}" type="presParOf" srcId="{CB416709-D200-4119-A80D-0D44F49E0760}" destId="{FDF92B8D-DD0A-4672-B1FD-9B179939F12D}" srcOrd="0" destOrd="0" presId="urn:microsoft.com/office/officeart/2008/layout/LinedList"/>
    <dgm:cxn modelId="{17021821-55F1-4D3A-9763-3E4FB34B35FA}" type="presParOf" srcId="{CB416709-D200-4119-A80D-0D44F49E0760}" destId="{7D6F0EC1-33B6-4284-9DC4-8F4C9E2DFA18}" srcOrd="1" destOrd="0" presId="urn:microsoft.com/office/officeart/2008/layout/LinedList"/>
    <dgm:cxn modelId="{44970D82-F81D-483D-9680-DD27596676D0}" type="presParOf" srcId="{9EC7EA71-CE86-4EFD-9174-69707D545856}" destId="{390E1184-1A47-49A9-B070-53FC49FDB33B}" srcOrd="2" destOrd="0" presId="urn:microsoft.com/office/officeart/2008/layout/LinedList"/>
    <dgm:cxn modelId="{7A08208F-32F8-4CB0-A5B7-35CE2F6F390C}" type="presParOf" srcId="{9EC7EA71-CE86-4EFD-9174-69707D545856}" destId="{78753B1C-1279-4A71-A51B-292EB4BBB4D8}" srcOrd="3" destOrd="0" presId="urn:microsoft.com/office/officeart/2008/layout/LinedList"/>
    <dgm:cxn modelId="{2FCF9E90-2794-4A8A-AD92-2CA014F187E4}" type="presParOf" srcId="{78753B1C-1279-4A71-A51B-292EB4BBB4D8}" destId="{0459A27C-CBF4-482A-8F54-A5EB63CC447C}" srcOrd="0" destOrd="0" presId="urn:microsoft.com/office/officeart/2008/layout/LinedList"/>
    <dgm:cxn modelId="{2811D444-88A1-4994-9766-8C12CF0DD31C}" type="presParOf" srcId="{78753B1C-1279-4A71-A51B-292EB4BBB4D8}" destId="{27BC8D7C-3518-482B-9FCB-C1D5637509EC}" srcOrd="1" destOrd="0" presId="urn:microsoft.com/office/officeart/2008/layout/LinedList"/>
    <dgm:cxn modelId="{54AEE39A-DB80-490A-8CB5-6FC096B5324E}" type="presParOf" srcId="{9EC7EA71-CE86-4EFD-9174-69707D545856}" destId="{D695867E-13E6-4507-80E6-6C43473DBDFD}" srcOrd="4" destOrd="0" presId="urn:microsoft.com/office/officeart/2008/layout/LinedList"/>
    <dgm:cxn modelId="{DC569B29-689E-4442-A4BB-3ABE3A1F8F09}" type="presParOf" srcId="{9EC7EA71-CE86-4EFD-9174-69707D545856}" destId="{B9BB6105-292B-44D6-8F91-85D50D5914F4}" srcOrd="5" destOrd="0" presId="urn:microsoft.com/office/officeart/2008/layout/LinedList"/>
    <dgm:cxn modelId="{840D853D-C2FA-4F9B-AC8F-03A61824D3E2}" type="presParOf" srcId="{B9BB6105-292B-44D6-8F91-85D50D5914F4}" destId="{93D982E4-11A0-4D47-8F91-7E69C7F59104}" srcOrd="0" destOrd="0" presId="urn:microsoft.com/office/officeart/2008/layout/LinedList"/>
    <dgm:cxn modelId="{5131D1CF-F55A-4573-BB06-2138FF857AFB}" type="presParOf" srcId="{B9BB6105-292B-44D6-8F91-85D50D5914F4}" destId="{9FEEF19E-AC5E-4B40-A26F-80D9D1479F87}" srcOrd="1" destOrd="0" presId="urn:microsoft.com/office/officeart/2008/layout/LinedList"/>
    <dgm:cxn modelId="{F71F367A-48A2-4531-9668-04ECF901423C}" type="presParOf" srcId="{9EC7EA71-CE86-4EFD-9174-69707D545856}" destId="{7F7DF35A-000B-441D-BC77-060CC612FBB8}" srcOrd="6" destOrd="0" presId="urn:microsoft.com/office/officeart/2008/layout/LinedList"/>
    <dgm:cxn modelId="{04B4070E-0C2E-4C37-BDFC-85F919BFDEEE}" type="presParOf" srcId="{9EC7EA71-CE86-4EFD-9174-69707D545856}" destId="{03E493E8-59BB-45A0-B28A-528DFA240629}" srcOrd="7" destOrd="0" presId="urn:microsoft.com/office/officeart/2008/layout/LinedList"/>
    <dgm:cxn modelId="{15CF8382-0AF8-4AD0-BEEA-90106D7344B9}" type="presParOf" srcId="{03E493E8-59BB-45A0-B28A-528DFA240629}" destId="{747475F4-7A5F-4B04-8779-69C31BC1C966}" srcOrd="0" destOrd="0" presId="urn:microsoft.com/office/officeart/2008/layout/LinedList"/>
    <dgm:cxn modelId="{A31E7E56-157B-42B5-BA9F-F556E77ECCF1}" type="presParOf" srcId="{03E493E8-59BB-45A0-B28A-528DFA240629}" destId="{26AE3C13-B5D0-4598-ADBE-850ADFA881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EE67-6EF0-4A8E-A643-D81208BC8EAF}">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F92B8D-DD0A-4672-B1FD-9B179939F12D}">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a:t>Πραγματοποιείτε</a:t>
          </a:r>
          <a:r>
            <a:rPr lang="en-US" sz="2500" kern="1200"/>
            <a:t>:</a:t>
          </a:r>
        </a:p>
      </dsp:txBody>
      <dsp:txXfrm>
        <a:off x="0" y="0"/>
        <a:ext cx="6900512" cy="1384035"/>
      </dsp:txXfrm>
    </dsp:sp>
    <dsp:sp modelId="{390E1184-1A47-49A9-B070-53FC49FDB33B}">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59A27C-CBF4-482A-8F54-A5EB63CC447C}">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dirty="0"/>
            <a:t>Σπουδές (3 έως 12 μήνες)</a:t>
          </a:r>
          <a:r>
            <a:rPr lang="en-US" sz="2500" kern="1200" dirty="0"/>
            <a:t>: </a:t>
          </a:r>
          <a:r>
            <a:rPr lang="el-GR" sz="2500" kern="1200" dirty="0"/>
            <a:t>Ελάχιστη διάρκεια σπουδών 3 μήνες, μέγιστη 12 μήνες</a:t>
          </a:r>
          <a:endParaRPr lang="en-US" sz="2500" kern="1200" dirty="0"/>
        </a:p>
      </dsp:txBody>
      <dsp:txXfrm>
        <a:off x="0" y="1384035"/>
        <a:ext cx="6900512" cy="1384035"/>
      </dsp:txXfrm>
    </dsp:sp>
    <dsp:sp modelId="{D695867E-13E6-4507-80E6-6C43473DBDFD}">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D982E4-11A0-4D47-8F91-7E69C7F59104}">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a:t>Πρακτική άσκηση</a:t>
          </a:r>
          <a:endParaRPr lang="en-US" sz="2500" kern="1200"/>
        </a:p>
      </dsp:txBody>
      <dsp:txXfrm>
        <a:off x="0" y="2768070"/>
        <a:ext cx="6900512" cy="1384035"/>
      </dsp:txXfrm>
    </dsp:sp>
    <dsp:sp modelId="{7F7DF35A-000B-441D-BC77-060CC612FBB8}">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7475F4-7A5F-4B04-8779-69C31BC1C966}">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dirty="0"/>
            <a:t>Μπορείτε να συνδυάσετε και τα δύο </a:t>
          </a:r>
          <a:r>
            <a:rPr lang="el-GR" sz="2500" u="sng" kern="1200" dirty="0"/>
            <a:t>μέχρι</a:t>
          </a:r>
          <a:r>
            <a:rPr lang="el-GR" sz="2500" kern="1200" dirty="0"/>
            <a:t> 12 μήνες (σπουδές + πρακτική άσκηση)</a:t>
          </a:r>
          <a:endParaRPr lang="en-US" sz="2500" kern="1200" dirty="0"/>
        </a:p>
        <a:p>
          <a:pPr marL="0" lvl="0" indent="0" algn="l" defTabSz="1111250">
            <a:lnSpc>
              <a:spcPct val="90000"/>
            </a:lnSpc>
            <a:spcBef>
              <a:spcPct val="0"/>
            </a:spcBef>
            <a:spcAft>
              <a:spcPct val="35000"/>
            </a:spcAft>
            <a:buNone/>
          </a:pPr>
          <a:endParaRPr lang="en-US" sz="2500" kern="1200" dirty="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C639D1-86F7-42C7-953F-9D8E616CBDD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D38BD59-7837-4B9A-AC74-BC431E865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E9A2EAE-F1C8-4DFD-A08A-D54830A79638}"/>
              </a:ext>
            </a:extLst>
          </p:cNvPr>
          <p:cNvSpPr>
            <a:spLocks noGrp="1"/>
          </p:cNvSpPr>
          <p:nvPr>
            <p:ph type="dt" sz="half" idx="10"/>
          </p:nvPr>
        </p:nvSpPr>
        <p:spPr/>
        <p:txBody>
          <a:bodyPr/>
          <a:lstStyle/>
          <a:p>
            <a:fld id="{FDF8DEFD-568F-4C79-9163-AB65D9D683C3}" type="datetimeFigureOut">
              <a:rPr lang="el-GR" smtClean="0"/>
              <a:t>28/2/2022</a:t>
            </a:fld>
            <a:endParaRPr lang="el-GR"/>
          </a:p>
        </p:txBody>
      </p:sp>
      <p:sp>
        <p:nvSpPr>
          <p:cNvPr id="5" name="Θέση υποσέλιδου 4">
            <a:extLst>
              <a:ext uri="{FF2B5EF4-FFF2-40B4-BE49-F238E27FC236}">
                <a16:creationId xmlns:a16="http://schemas.microsoft.com/office/drawing/2014/main" id="{7B77BACD-9DC5-468B-BD8F-DD48E8E0127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5FC7E3C-BFA1-496C-B256-646C9969E71F}"/>
              </a:ext>
            </a:extLst>
          </p:cNvPr>
          <p:cNvSpPr>
            <a:spLocks noGrp="1"/>
          </p:cNvSpPr>
          <p:nvPr>
            <p:ph type="sldNum" sz="quarter" idx="12"/>
          </p:nvPr>
        </p:nvSpPr>
        <p:spPr/>
        <p:txBody>
          <a:bodyPr/>
          <a:lstStyle/>
          <a:p>
            <a:fld id="{11648D1E-A46C-46B5-9D73-A02E4DB2709C}" type="slidenum">
              <a:rPr lang="el-GR" smtClean="0"/>
              <a:t>‹#›</a:t>
            </a:fld>
            <a:endParaRPr lang="el-GR"/>
          </a:p>
        </p:txBody>
      </p:sp>
    </p:spTree>
    <p:extLst>
      <p:ext uri="{BB962C8B-B14F-4D97-AF65-F5344CB8AC3E}">
        <p14:creationId xmlns:p14="http://schemas.microsoft.com/office/powerpoint/2010/main" val="420674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D66195-AE87-4DFE-AE9A-B16DBB36AD4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A096DE3-EE86-4D98-89A6-1D58A517D1E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D79D53B-02F1-410E-93A4-CA3977DB3126}"/>
              </a:ext>
            </a:extLst>
          </p:cNvPr>
          <p:cNvSpPr>
            <a:spLocks noGrp="1"/>
          </p:cNvSpPr>
          <p:nvPr>
            <p:ph type="dt" sz="half" idx="10"/>
          </p:nvPr>
        </p:nvSpPr>
        <p:spPr/>
        <p:txBody>
          <a:bodyPr/>
          <a:lstStyle/>
          <a:p>
            <a:fld id="{FDF8DEFD-568F-4C79-9163-AB65D9D683C3}" type="datetimeFigureOut">
              <a:rPr lang="el-GR" smtClean="0"/>
              <a:t>28/2/2022</a:t>
            </a:fld>
            <a:endParaRPr lang="el-GR"/>
          </a:p>
        </p:txBody>
      </p:sp>
      <p:sp>
        <p:nvSpPr>
          <p:cNvPr id="5" name="Θέση υποσέλιδου 4">
            <a:extLst>
              <a:ext uri="{FF2B5EF4-FFF2-40B4-BE49-F238E27FC236}">
                <a16:creationId xmlns:a16="http://schemas.microsoft.com/office/drawing/2014/main" id="{7913B754-E0D3-4722-8FE6-84C72E49C93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4DA8A5C-AF9C-4804-B0C3-7CB5FBB5BD28}"/>
              </a:ext>
            </a:extLst>
          </p:cNvPr>
          <p:cNvSpPr>
            <a:spLocks noGrp="1"/>
          </p:cNvSpPr>
          <p:nvPr>
            <p:ph type="sldNum" sz="quarter" idx="12"/>
          </p:nvPr>
        </p:nvSpPr>
        <p:spPr/>
        <p:txBody>
          <a:bodyPr/>
          <a:lstStyle/>
          <a:p>
            <a:fld id="{11648D1E-A46C-46B5-9D73-A02E4DB2709C}" type="slidenum">
              <a:rPr lang="el-GR" smtClean="0"/>
              <a:t>‹#›</a:t>
            </a:fld>
            <a:endParaRPr lang="el-GR"/>
          </a:p>
        </p:txBody>
      </p:sp>
    </p:spTree>
    <p:extLst>
      <p:ext uri="{BB962C8B-B14F-4D97-AF65-F5344CB8AC3E}">
        <p14:creationId xmlns:p14="http://schemas.microsoft.com/office/powerpoint/2010/main" val="45661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31F4492-6629-452E-8C37-C959BB4EF74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B8A1A9B-30A5-428B-B911-22CE5036363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5141199-7DAE-487C-A906-7D9DECCAF180}"/>
              </a:ext>
            </a:extLst>
          </p:cNvPr>
          <p:cNvSpPr>
            <a:spLocks noGrp="1"/>
          </p:cNvSpPr>
          <p:nvPr>
            <p:ph type="dt" sz="half" idx="10"/>
          </p:nvPr>
        </p:nvSpPr>
        <p:spPr/>
        <p:txBody>
          <a:bodyPr/>
          <a:lstStyle/>
          <a:p>
            <a:fld id="{FDF8DEFD-568F-4C79-9163-AB65D9D683C3}" type="datetimeFigureOut">
              <a:rPr lang="el-GR" smtClean="0"/>
              <a:t>28/2/2022</a:t>
            </a:fld>
            <a:endParaRPr lang="el-GR"/>
          </a:p>
        </p:txBody>
      </p:sp>
      <p:sp>
        <p:nvSpPr>
          <p:cNvPr id="5" name="Θέση υποσέλιδου 4">
            <a:extLst>
              <a:ext uri="{FF2B5EF4-FFF2-40B4-BE49-F238E27FC236}">
                <a16:creationId xmlns:a16="http://schemas.microsoft.com/office/drawing/2014/main" id="{B395AF2C-93EA-436D-A2CC-8FA218BAFBE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CBB932F-9803-43DB-BB8B-E2B4E40F1239}"/>
              </a:ext>
            </a:extLst>
          </p:cNvPr>
          <p:cNvSpPr>
            <a:spLocks noGrp="1"/>
          </p:cNvSpPr>
          <p:nvPr>
            <p:ph type="sldNum" sz="quarter" idx="12"/>
          </p:nvPr>
        </p:nvSpPr>
        <p:spPr/>
        <p:txBody>
          <a:bodyPr/>
          <a:lstStyle/>
          <a:p>
            <a:fld id="{11648D1E-A46C-46B5-9D73-A02E4DB2709C}" type="slidenum">
              <a:rPr lang="el-GR" smtClean="0"/>
              <a:t>‹#›</a:t>
            </a:fld>
            <a:endParaRPr lang="el-GR"/>
          </a:p>
        </p:txBody>
      </p:sp>
    </p:spTree>
    <p:extLst>
      <p:ext uri="{BB962C8B-B14F-4D97-AF65-F5344CB8AC3E}">
        <p14:creationId xmlns:p14="http://schemas.microsoft.com/office/powerpoint/2010/main" val="248918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82DA6C-26BF-4F94-88D2-A9CCD483530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EBDF3C-781E-493A-A852-4742CB0738E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D241C24-3668-4A1F-8D6D-49A0BFED6A51}"/>
              </a:ext>
            </a:extLst>
          </p:cNvPr>
          <p:cNvSpPr>
            <a:spLocks noGrp="1"/>
          </p:cNvSpPr>
          <p:nvPr>
            <p:ph type="dt" sz="half" idx="10"/>
          </p:nvPr>
        </p:nvSpPr>
        <p:spPr/>
        <p:txBody>
          <a:bodyPr/>
          <a:lstStyle/>
          <a:p>
            <a:fld id="{FDF8DEFD-568F-4C79-9163-AB65D9D683C3}" type="datetimeFigureOut">
              <a:rPr lang="el-GR" smtClean="0"/>
              <a:t>28/2/2022</a:t>
            </a:fld>
            <a:endParaRPr lang="el-GR"/>
          </a:p>
        </p:txBody>
      </p:sp>
      <p:sp>
        <p:nvSpPr>
          <p:cNvPr id="5" name="Θέση υποσέλιδου 4">
            <a:extLst>
              <a:ext uri="{FF2B5EF4-FFF2-40B4-BE49-F238E27FC236}">
                <a16:creationId xmlns:a16="http://schemas.microsoft.com/office/drawing/2014/main" id="{9EE2FA15-2733-4C2B-A6F7-C2400FF919C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566B787-A236-472B-8E51-1A6B2374AEF8}"/>
              </a:ext>
            </a:extLst>
          </p:cNvPr>
          <p:cNvSpPr>
            <a:spLocks noGrp="1"/>
          </p:cNvSpPr>
          <p:nvPr>
            <p:ph type="sldNum" sz="quarter" idx="12"/>
          </p:nvPr>
        </p:nvSpPr>
        <p:spPr/>
        <p:txBody>
          <a:bodyPr/>
          <a:lstStyle/>
          <a:p>
            <a:fld id="{11648D1E-A46C-46B5-9D73-A02E4DB2709C}" type="slidenum">
              <a:rPr lang="el-GR" smtClean="0"/>
              <a:t>‹#›</a:t>
            </a:fld>
            <a:endParaRPr lang="el-GR"/>
          </a:p>
        </p:txBody>
      </p:sp>
    </p:spTree>
    <p:extLst>
      <p:ext uri="{BB962C8B-B14F-4D97-AF65-F5344CB8AC3E}">
        <p14:creationId xmlns:p14="http://schemas.microsoft.com/office/powerpoint/2010/main" val="34959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8D4F44-734C-4133-A681-F65C1E36A32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9AA80F4-E7FF-4833-B03C-CB18F84745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4C68885-82C4-4D13-9CA7-1123EB80DE98}"/>
              </a:ext>
            </a:extLst>
          </p:cNvPr>
          <p:cNvSpPr>
            <a:spLocks noGrp="1"/>
          </p:cNvSpPr>
          <p:nvPr>
            <p:ph type="dt" sz="half" idx="10"/>
          </p:nvPr>
        </p:nvSpPr>
        <p:spPr/>
        <p:txBody>
          <a:bodyPr/>
          <a:lstStyle/>
          <a:p>
            <a:fld id="{FDF8DEFD-568F-4C79-9163-AB65D9D683C3}" type="datetimeFigureOut">
              <a:rPr lang="el-GR" smtClean="0"/>
              <a:t>28/2/2022</a:t>
            </a:fld>
            <a:endParaRPr lang="el-GR"/>
          </a:p>
        </p:txBody>
      </p:sp>
      <p:sp>
        <p:nvSpPr>
          <p:cNvPr id="5" name="Θέση υποσέλιδου 4">
            <a:extLst>
              <a:ext uri="{FF2B5EF4-FFF2-40B4-BE49-F238E27FC236}">
                <a16:creationId xmlns:a16="http://schemas.microsoft.com/office/drawing/2014/main" id="{1D10C3EE-959C-4D71-B40A-9268AD661F9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60AC473-B5ED-44B8-AA1D-4F4394461E74}"/>
              </a:ext>
            </a:extLst>
          </p:cNvPr>
          <p:cNvSpPr>
            <a:spLocks noGrp="1"/>
          </p:cNvSpPr>
          <p:nvPr>
            <p:ph type="sldNum" sz="quarter" idx="12"/>
          </p:nvPr>
        </p:nvSpPr>
        <p:spPr/>
        <p:txBody>
          <a:bodyPr/>
          <a:lstStyle/>
          <a:p>
            <a:fld id="{11648D1E-A46C-46B5-9D73-A02E4DB2709C}" type="slidenum">
              <a:rPr lang="el-GR" smtClean="0"/>
              <a:t>‹#›</a:t>
            </a:fld>
            <a:endParaRPr lang="el-GR"/>
          </a:p>
        </p:txBody>
      </p:sp>
    </p:spTree>
    <p:extLst>
      <p:ext uri="{BB962C8B-B14F-4D97-AF65-F5344CB8AC3E}">
        <p14:creationId xmlns:p14="http://schemas.microsoft.com/office/powerpoint/2010/main" val="383654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DFCEF9-B4FE-45D8-B6F1-73A9696D512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76F994E-B04F-46BB-BA69-4DBF109A4A7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6BB3F03-E51A-433D-82C3-5058685B93F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6D8FFDB-5C67-48FD-B3E4-014A5C25999B}"/>
              </a:ext>
            </a:extLst>
          </p:cNvPr>
          <p:cNvSpPr>
            <a:spLocks noGrp="1"/>
          </p:cNvSpPr>
          <p:nvPr>
            <p:ph type="dt" sz="half" idx="10"/>
          </p:nvPr>
        </p:nvSpPr>
        <p:spPr/>
        <p:txBody>
          <a:bodyPr/>
          <a:lstStyle/>
          <a:p>
            <a:fld id="{FDF8DEFD-568F-4C79-9163-AB65D9D683C3}" type="datetimeFigureOut">
              <a:rPr lang="el-GR" smtClean="0"/>
              <a:t>28/2/2022</a:t>
            </a:fld>
            <a:endParaRPr lang="el-GR"/>
          </a:p>
        </p:txBody>
      </p:sp>
      <p:sp>
        <p:nvSpPr>
          <p:cNvPr id="6" name="Θέση υποσέλιδου 5">
            <a:extLst>
              <a:ext uri="{FF2B5EF4-FFF2-40B4-BE49-F238E27FC236}">
                <a16:creationId xmlns:a16="http://schemas.microsoft.com/office/drawing/2014/main" id="{39431069-9EB8-43B3-9AEE-0E4CDF4F745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7A85196-43E8-418D-85A9-5E528436D7FC}"/>
              </a:ext>
            </a:extLst>
          </p:cNvPr>
          <p:cNvSpPr>
            <a:spLocks noGrp="1"/>
          </p:cNvSpPr>
          <p:nvPr>
            <p:ph type="sldNum" sz="quarter" idx="12"/>
          </p:nvPr>
        </p:nvSpPr>
        <p:spPr/>
        <p:txBody>
          <a:bodyPr/>
          <a:lstStyle/>
          <a:p>
            <a:fld id="{11648D1E-A46C-46B5-9D73-A02E4DB2709C}" type="slidenum">
              <a:rPr lang="el-GR" smtClean="0"/>
              <a:t>‹#›</a:t>
            </a:fld>
            <a:endParaRPr lang="el-GR"/>
          </a:p>
        </p:txBody>
      </p:sp>
    </p:spTree>
    <p:extLst>
      <p:ext uri="{BB962C8B-B14F-4D97-AF65-F5344CB8AC3E}">
        <p14:creationId xmlns:p14="http://schemas.microsoft.com/office/powerpoint/2010/main" val="38487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8CF6FD-A8D3-4887-9649-62FC50E36E6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2C6B0EA-7EA8-4F10-8903-6D1E0E71B1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AFEFAF4-629C-4D1C-8D4E-438B5D25482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49FE3B6-EFB1-4500-87BC-732DF6CB25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7874B97-557C-4BD3-9D70-7A9B24DF468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0BDE28D-944A-4128-9124-67ECE6F7BDC4}"/>
              </a:ext>
            </a:extLst>
          </p:cNvPr>
          <p:cNvSpPr>
            <a:spLocks noGrp="1"/>
          </p:cNvSpPr>
          <p:nvPr>
            <p:ph type="dt" sz="half" idx="10"/>
          </p:nvPr>
        </p:nvSpPr>
        <p:spPr/>
        <p:txBody>
          <a:bodyPr/>
          <a:lstStyle/>
          <a:p>
            <a:fld id="{FDF8DEFD-568F-4C79-9163-AB65D9D683C3}" type="datetimeFigureOut">
              <a:rPr lang="el-GR" smtClean="0"/>
              <a:t>28/2/2022</a:t>
            </a:fld>
            <a:endParaRPr lang="el-GR"/>
          </a:p>
        </p:txBody>
      </p:sp>
      <p:sp>
        <p:nvSpPr>
          <p:cNvPr id="8" name="Θέση υποσέλιδου 7">
            <a:extLst>
              <a:ext uri="{FF2B5EF4-FFF2-40B4-BE49-F238E27FC236}">
                <a16:creationId xmlns:a16="http://schemas.microsoft.com/office/drawing/2014/main" id="{7F4945E3-3A8F-4000-94C5-C015DEC4B85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35C9872-45D8-4803-B4BF-D3A444C8ECBF}"/>
              </a:ext>
            </a:extLst>
          </p:cNvPr>
          <p:cNvSpPr>
            <a:spLocks noGrp="1"/>
          </p:cNvSpPr>
          <p:nvPr>
            <p:ph type="sldNum" sz="quarter" idx="12"/>
          </p:nvPr>
        </p:nvSpPr>
        <p:spPr/>
        <p:txBody>
          <a:bodyPr/>
          <a:lstStyle/>
          <a:p>
            <a:fld id="{11648D1E-A46C-46B5-9D73-A02E4DB2709C}" type="slidenum">
              <a:rPr lang="el-GR" smtClean="0"/>
              <a:t>‹#›</a:t>
            </a:fld>
            <a:endParaRPr lang="el-GR"/>
          </a:p>
        </p:txBody>
      </p:sp>
    </p:spTree>
    <p:extLst>
      <p:ext uri="{BB962C8B-B14F-4D97-AF65-F5344CB8AC3E}">
        <p14:creationId xmlns:p14="http://schemas.microsoft.com/office/powerpoint/2010/main" val="187467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F94E5B-91AD-4D1F-9223-1ECA310431C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949189D-43AF-4016-ADD2-EC3932DD910B}"/>
              </a:ext>
            </a:extLst>
          </p:cNvPr>
          <p:cNvSpPr>
            <a:spLocks noGrp="1"/>
          </p:cNvSpPr>
          <p:nvPr>
            <p:ph type="dt" sz="half" idx="10"/>
          </p:nvPr>
        </p:nvSpPr>
        <p:spPr/>
        <p:txBody>
          <a:bodyPr/>
          <a:lstStyle/>
          <a:p>
            <a:fld id="{FDF8DEFD-568F-4C79-9163-AB65D9D683C3}" type="datetimeFigureOut">
              <a:rPr lang="el-GR" smtClean="0"/>
              <a:t>28/2/2022</a:t>
            </a:fld>
            <a:endParaRPr lang="el-GR"/>
          </a:p>
        </p:txBody>
      </p:sp>
      <p:sp>
        <p:nvSpPr>
          <p:cNvPr id="4" name="Θέση υποσέλιδου 3">
            <a:extLst>
              <a:ext uri="{FF2B5EF4-FFF2-40B4-BE49-F238E27FC236}">
                <a16:creationId xmlns:a16="http://schemas.microsoft.com/office/drawing/2014/main" id="{02A681C0-787A-4660-8A55-C16CC8356A7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26289E7-06F9-4A14-955D-B2A1821DF59B}"/>
              </a:ext>
            </a:extLst>
          </p:cNvPr>
          <p:cNvSpPr>
            <a:spLocks noGrp="1"/>
          </p:cNvSpPr>
          <p:nvPr>
            <p:ph type="sldNum" sz="quarter" idx="12"/>
          </p:nvPr>
        </p:nvSpPr>
        <p:spPr/>
        <p:txBody>
          <a:bodyPr/>
          <a:lstStyle/>
          <a:p>
            <a:fld id="{11648D1E-A46C-46B5-9D73-A02E4DB2709C}" type="slidenum">
              <a:rPr lang="el-GR" smtClean="0"/>
              <a:t>‹#›</a:t>
            </a:fld>
            <a:endParaRPr lang="el-GR"/>
          </a:p>
        </p:txBody>
      </p:sp>
    </p:spTree>
    <p:extLst>
      <p:ext uri="{BB962C8B-B14F-4D97-AF65-F5344CB8AC3E}">
        <p14:creationId xmlns:p14="http://schemas.microsoft.com/office/powerpoint/2010/main" val="210100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8EBA689-9AA3-43E6-900B-C231DBD9D53F}"/>
              </a:ext>
            </a:extLst>
          </p:cNvPr>
          <p:cNvSpPr>
            <a:spLocks noGrp="1"/>
          </p:cNvSpPr>
          <p:nvPr>
            <p:ph type="dt" sz="half" idx="10"/>
          </p:nvPr>
        </p:nvSpPr>
        <p:spPr/>
        <p:txBody>
          <a:bodyPr/>
          <a:lstStyle/>
          <a:p>
            <a:fld id="{FDF8DEFD-568F-4C79-9163-AB65D9D683C3}" type="datetimeFigureOut">
              <a:rPr lang="el-GR" smtClean="0"/>
              <a:t>28/2/2022</a:t>
            </a:fld>
            <a:endParaRPr lang="el-GR"/>
          </a:p>
        </p:txBody>
      </p:sp>
      <p:sp>
        <p:nvSpPr>
          <p:cNvPr id="3" name="Θέση υποσέλιδου 2">
            <a:extLst>
              <a:ext uri="{FF2B5EF4-FFF2-40B4-BE49-F238E27FC236}">
                <a16:creationId xmlns:a16="http://schemas.microsoft.com/office/drawing/2014/main" id="{400E23B1-18ED-4153-A5B7-80E785D7B83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4C24CAC-6BAE-42F0-BBC2-799650C98352}"/>
              </a:ext>
            </a:extLst>
          </p:cNvPr>
          <p:cNvSpPr>
            <a:spLocks noGrp="1"/>
          </p:cNvSpPr>
          <p:nvPr>
            <p:ph type="sldNum" sz="quarter" idx="12"/>
          </p:nvPr>
        </p:nvSpPr>
        <p:spPr/>
        <p:txBody>
          <a:bodyPr/>
          <a:lstStyle/>
          <a:p>
            <a:fld id="{11648D1E-A46C-46B5-9D73-A02E4DB2709C}" type="slidenum">
              <a:rPr lang="el-GR" smtClean="0"/>
              <a:t>‹#›</a:t>
            </a:fld>
            <a:endParaRPr lang="el-GR"/>
          </a:p>
        </p:txBody>
      </p:sp>
    </p:spTree>
    <p:extLst>
      <p:ext uri="{BB962C8B-B14F-4D97-AF65-F5344CB8AC3E}">
        <p14:creationId xmlns:p14="http://schemas.microsoft.com/office/powerpoint/2010/main" val="160174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5139E9-E622-4FFC-9C56-163C86A9245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2B0319B-DD08-46B9-8B00-05F3EEABC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1EA0C4F-F4A7-4235-9625-93CD45D8C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D7E7365-F353-4E13-9D0A-817B4EFC4EBB}"/>
              </a:ext>
            </a:extLst>
          </p:cNvPr>
          <p:cNvSpPr>
            <a:spLocks noGrp="1"/>
          </p:cNvSpPr>
          <p:nvPr>
            <p:ph type="dt" sz="half" idx="10"/>
          </p:nvPr>
        </p:nvSpPr>
        <p:spPr/>
        <p:txBody>
          <a:bodyPr/>
          <a:lstStyle/>
          <a:p>
            <a:fld id="{FDF8DEFD-568F-4C79-9163-AB65D9D683C3}" type="datetimeFigureOut">
              <a:rPr lang="el-GR" smtClean="0"/>
              <a:t>28/2/2022</a:t>
            </a:fld>
            <a:endParaRPr lang="el-GR"/>
          </a:p>
        </p:txBody>
      </p:sp>
      <p:sp>
        <p:nvSpPr>
          <p:cNvPr id="6" name="Θέση υποσέλιδου 5">
            <a:extLst>
              <a:ext uri="{FF2B5EF4-FFF2-40B4-BE49-F238E27FC236}">
                <a16:creationId xmlns:a16="http://schemas.microsoft.com/office/drawing/2014/main" id="{39B8CCB1-B656-4A8F-B092-13FFE5E5124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4FA1A94-F4F8-478A-A95E-2D2BA4BCB991}"/>
              </a:ext>
            </a:extLst>
          </p:cNvPr>
          <p:cNvSpPr>
            <a:spLocks noGrp="1"/>
          </p:cNvSpPr>
          <p:nvPr>
            <p:ph type="sldNum" sz="quarter" idx="12"/>
          </p:nvPr>
        </p:nvSpPr>
        <p:spPr/>
        <p:txBody>
          <a:bodyPr/>
          <a:lstStyle/>
          <a:p>
            <a:fld id="{11648D1E-A46C-46B5-9D73-A02E4DB2709C}" type="slidenum">
              <a:rPr lang="el-GR" smtClean="0"/>
              <a:t>‹#›</a:t>
            </a:fld>
            <a:endParaRPr lang="el-GR"/>
          </a:p>
        </p:txBody>
      </p:sp>
    </p:spTree>
    <p:extLst>
      <p:ext uri="{BB962C8B-B14F-4D97-AF65-F5344CB8AC3E}">
        <p14:creationId xmlns:p14="http://schemas.microsoft.com/office/powerpoint/2010/main" val="239763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23FE07-FAE7-423F-A48F-FF6E57A8A22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77D2658-3FC5-402D-A498-9BA434D06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9DD77B2-D11A-461F-82B7-D7DA9899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B6DBF83-9358-41A8-AD12-B091FA11D2B4}"/>
              </a:ext>
            </a:extLst>
          </p:cNvPr>
          <p:cNvSpPr>
            <a:spLocks noGrp="1"/>
          </p:cNvSpPr>
          <p:nvPr>
            <p:ph type="dt" sz="half" idx="10"/>
          </p:nvPr>
        </p:nvSpPr>
        <p:spPr/>
        <p:txBody>
          <a:bodyPr/>
          <a:lstStyle/>
          <a:p>
            <a:fld id="{FDF8DEFD-568F-4C79-9163-AB65D9D683C3}" type="datetimeFigureOut">
              <a:rPr lang="el-GR" smtClean="0"/>
              <a:t>28/2/2022</a:t>
            </a:fld>
            <a:endParaRPr lang="el-GR"/>
          </a:p>
        </p:txBody>
      </p:sp>
      <p:sp>
        <p:nvSpPr>
          <p:cNvPr id="6" name="Θέση υποσέλιδου 5">
            <a:extLst>
              <a:ext uri="{FF2B5EF4-FFF2-40B4-BE49-F238E27FC236}">
                <a16:creationId xmlns:a16="http://schemas.microsoft.com/office/drawing/2014/main" id="{D0354A59-A150-4AED-A2F7-0CEE41A360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338FB88-AB96-4647-886D-721AC58D2257}"/>
              </a:ext>
            </a:extLst>
          </p:cNvPr>
          <p:cNvSpPr>
            <a:spLocks noGrp="1"/>
          </p:cNvSpPr>
          <p:nvPr>
            <p:ph type="sldNum" sz="quarter" idx="12"/>
          </p:nvPr>
        </p:nvSpPr>
        <p:spPr/>
        <p:txBody>
          <a:bodyPr/>
          <a:lstStyle/>
          <a:p>
            <a:fld id="{11648D1E-A46C-46B5-9D73-A02E4DB2709C}" type="slidenum">
              <a:rPr lang="el-GR" smtClean="0"/>
              <a:t>‹#›</a:t>
            </a:fld>
            <a:endParaRPr lang="el-GR"/>
          </a:p>
        </p:txBody>
      </p:sp>
    </p:spTree>
    <p:extLst>
      <p:ext uri="{BB962C8B-B14F-4D97-AF65-F5344CB8AC3E}">
        <p14:creationId xmlns:p14="http://schemas.microsoft.com/office/powerpoint/2010/main" val="309385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E0372F1-68E0-455E-9098-5BA47050F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7426EFE-BCAD-4CBA-98A6-B1EA51C20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451E64D-CEB5-4218-96AE-8E2730A7A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8DEFD-568F-4C79-9163-AB65D9D683C3}" type="datetimeFigureOut">
              <a:rPr lang="el-GR" smtClean="0"/>
              <a:t>28/2/2022</a:t>
            </a:fld>
            <a:endParaRPr lang="el-GR"/>
          </a:p>
        </p:txBody>
      </p:sp>
      <p:sp>
        <p:nvSpPr>
          <p:cNvPr id="5" name="Θέση υποσέλιδου 4">
            <a:extLst>
              <a:ext uri="{FF2B5EF4-FFF2-40B4-BE49-F238E27FC236}">
                <a16:creationId xmlns:a16="http://schemas.microsoft.com/office/drawing/2014/main" id="{03103E19-3802-40C6-806F-823DBF855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5F4C0F99-AE2D-4AB1-A1F8-563876588D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48D1E-A46C-46B5-9D73-A02E4DB2709C}" type="slidenum">
              <a:rPr lang="el-GR" smtClean="0"/>
              <a:t>‹#›</a:t>
            </a:fld>
            <a:endParaRPr lang="el-GR"/>
          </a:p>
        </p:txBody>
      </p:sp>
    </p:spTree>
    <p:extLst>
      <p:ext uri="{BB962C8B-B14F-4D97-AF65-F5344CB8AC3E}">
        <p14:creationId xmlns:p14="http://schemas.microsoft.com/office/powerpoint/2010/main" val="1149062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niv-amu.fr/en" TargetMode="External"/><Relationship Id="rId2" Type="http://schemas.openxmlformats.org/officeDocument/2006/relationships/hyperlink" Target="http://www.interel.uoa.gr/erasmus/civis.html" TargetMode="External"/><Relationship Id="rId1" Type="http://schemas.openxmlformats.org/officeDocument/2006/relationships/slideLayout" Target="../slideLayouts/slideLayout2.xml"/><Relationship Id="rId5" Type="http://schemas.openxmlformats.org/officeDocument/2006/relationships/hyperlink" Target="https://unibuc.ro/?lang=en" TargetMode="External"/><Relationship Id="rId4" Type="http://schemas.openxmlformats.org/officeDocument/2006/relationships/hyperlink" Target="https://www.ulb.b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uniroma1.it/it/" TargetMode="External"/><Relationship Id="rId2" Type="http://schemas.openxmlformats.org/officeDocument/2006/relationships/hyperlink" Target="https://www.uam.es/uam/inicio" TargetMode="External"/><Relationship Id="rId1" Type="http://schemas.openxmlformats.org/officeDocument/2006/relationships/slideLayout" Target="../slideLayouts/slideLayout2.xml"/><Relationship Id="rId6" Type="http://schemas.openxmlformats.org/officeDocument/2006/relationships/hyperlink" Target="https://www.gla.ac.uk/" TargetMode="External"/><Relationship Id="rId5" Type="http://schemas.openxmlformats.org/officeDocument/2006/relationships/hyperlink" Target="https://uni-tuebingen.de/" TargetMode="External"/><Relationship Id="rId4" Type="http://schemas.openxmlformats.org/officeDocument/2006/relationships/hyperlink" Target="https://www.su.s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nterel.uoa.gr/erasmus/civis.html" TargetMode="External"/><Relationship Id="rId2" Type="http://schemas.openxmlformats.org/officeDocument/2006/relationships/hyperlink" Target="http://www.interel.uoa.gr/erasmus.html" TargetMode="Externa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hyperlink" Target="http://www.asep.g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nterel.uoa.gr/erasmus/civis.html" TargetMode="External"/><Relationship Id="rId2" Type="http://schemas.openxmlformats.org/officeDocument/2006/relationships/hyperlink" Target="https://esngreece.gr/" TargetMode="External"/><Relationship Id="rId1" Type="http://schemas.openxmlformats.org/officeDocument/2006/relationships/slideLayout" Target="../slideLayouts/slideLayout2.xml"/><Relationship Id="rId6" Type="http://schemas.openxmlformats.org/officeDocument/2006/relationships/hyperlink" Target="https://erasmus-plus.ec.europa.eu/" TargetMode="External"/><Relationship Id="rId5" Type="http://schemas.openxmlformats.org/officeDocument/2006/relationships/hyperlink" Target="https://civis.eu/el/sxetika-me-to-civis/panepisthmia" TargetMode="External"/><Relationship Id="rId4" Type="http://schemas.openxmlformats.org/officeDocument/2006/relationships/hyperlink" Target="https://learning-agreement.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nterel.uoa.gr/dpt-intern-eu.html" TargetMode="External"/><Relationship Id="rId2" Type="http://schemas.openxmlformats.org/officeDocument/2006/relationships/hyperlink" Target="http://www.asep.g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7640EAB-13D4-4637-9505-6B1AFF3C7872}"/>
              </a:ext>
            </a:extLst>
          </p:cNvPr>
          <p:cNvSpPr>
            <a:spLocks noGrp="1"/>
          </p:cNvSpPr>
          <p:nvPr>
            <p:ph type="ctrTitle"/>
          </p:nvPr>
        </p:nvSpPr>
        <p:spPr>
          <a:xfrm>
            <a:off x="804672" y="962246"/>
            <a:ext cx="6437700" cy="2611967"/>
          </a:xfrm>
        </p:spPr>
        <p:txBody>
          <a:bodyPr anchor="b">
            <a:normAutofit/>
          </a:bodyPr>
          <a:lstStyle/>
          <a:p>
            <a:pPr algn="l"/>
            <a:r>
              <a:rPr lang="en-US" sz="5400"/>
              <a:t>ERASMUS+ </a:t>
            </a:r>
            <a:r>
              <a:rPr lang="el-GR" sz="5400"/>
              <a:t>και </a:t>
            </a:r>
            <a:r>
              <a:rPr lang="en-US" sz="5400"/>
              <a:t>CIVIS</a:t>
            </a:r>
            <a:endParaRPr lang="el-GR" sz="5400"/>
          </a:p>
        </p:txBody>
      </p:sp>
      <p:sp>
        <p:nvSpPr>
          <p:cNvPr id="3" name="Υπότιτλος 2">
            <a:extLst>
              <a:ext uri="{FF2B5EF4-FFF2-40B4-BE49-F238E27FC236}">
                <a16:creationId xmlns:a16="http://schemas.microsoft.com/office/drawing/2014/main" id="{585DBC8F-4B27-40D4-A40B-A539A46CFAD2}"/>
              </a:ext>
            </a:extLst>
          </p:cNvPr>
          <p:cNvSpPr>
            <a:spLocks noGrp="1"/>
          </p:cNvSpPr>
          <p:nvPr>
            <p:ph type="subTitle" idx="1"/>
          </p:nvPr>
        </p:nvSpPr>
        <p:spPr>
          <a:xfrm>
            <a:off x="804672" y="3719618"/>
            <a:ext cx="4167376" cy="1155525"/>
          </a:xfrm>
        </p:spPr>
        <p:txBody>
          <a:bodyPr anchor="t">
            <a:normAutofit/>
          </a:bodyPr>
          <a:lstStyle/>
          <a:p>
            <a:pPr algn="l"/>
            <a:r>
              <a:rPr lang="el-GR" sz="2800" dirty="0"/>
              <a:t>Τμήμα Διαχείρισης Λιμένων και Ναυτιλίας</a:t>
            </a:r>
          </a:p>
        </p:txBody>
      </p:sp>
    </p:spTree>
    <p:extLst>
      <p:ext uri="{BB962C8B-B14F-4D97-AF65-F5344CB8AC3E}">
        <p14:creationId xmlns:p14="http://schemas.microsoft.com/office/powerpoint/2010/main" val="33530645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459A10-662B-4954-9365-01E5BF7268F9}"/>
              </a:ext>
            </a:extLst>
          </p:cNvPr>
          <p:cNvSpPr>
            <a:spLocks noGrp="1"/>
          </p:cNvSpPr>
          <p:nvPr>
            <p:ph type="title"/>
          </p:nvPr>
        </p:nvSpPr>
        <p:spPr/>
        <p:txBody>
          <a:bodyPr/>
          <a:lstStyle/>
          <a:p>
            <a:r>
              <a:rPr lang="en-US" dirty="0"/>
              <a:t>ERASMUS+:</a:t>
            </a:r>
            <a:r>
              <a:rPr lang="el-GR" dirty="0"/>
              <a:t> </a:t>
            </a:r>
            <a:r>
              <a:rPr lang="en-US" dirty="0"/>
              <a:t> </a:t>
            </a:r>
            <a:r>
              <a:rPr lang="el-GR" dirty="0"/>
              <a:t>Πρακτική Άσκηση</a:t>
            </a:r>
          </a:p>
        </p:txBody>
      </p:sp>
      <p:sp>
        <p:nvSpPr>
          <p:cNvPr id="3" name="Θέση περιεχομένου 2">
            <a:extLst>
              <a:ext uri="{FF2B5EF4-FFF2-40B4-BE49-F238E27FC236}">
                <a16:creationId xmlns:a16="http://schemas.microsoft.com/office/drawing/2014/main" id="{C131684D-9A34-4F2C-8512-6523EF709F32}"/>
              </a:ext>
            </a:extLst>
          </p:cNvPr>
          <p:cNvSpPr>
            <a:spLocks noGrp="1"/>
          </p:cNvSpPr>
          <p:nvPr>
            <p:ph idx="1"/>
          </p:nvPr>
        </p:nvSpPr>
        <p:spPr/>
        <p:txBody>
          <a:bodyPr/>
          <a:lstStyle/>
          <a:p>
            <a:pPr algn="just"/>
            <a:endParaRPr lang="el-GR" b="0" i="0" dirty="0">
              <a:solidFill>
                <a:srgbClr val="555555"/>
              </a:solidFill>
              <a:effectLst/>
              <a:latin typeface="Roboto" panose="02000000000000000000" pitchFamily="2" charset="0"/>
            </a:endParaRPr>
          </a:p>
          <a:p>
            <a:pPr algn="just"/>
            <a:r>
              <a:rPr lang="el-GR" dirty="0">
                <a:solidFill>
                  <a:srgbClr val="555555"/>
                </a:solidFill>
                <a:latin typeface="Roboto" panose="02000000000000000000" pitchFamily="2" charset="0"/>
              </a:rPr>
              <a:t>Υπάρχει</a:t>
            </a:r>
            <a:r>
              <a:rPr lang="el-GR" b="0" i="0" dirty="0">
                <a:solidFill>
                  <a:srgbClr val="555555"/>
                </a:solidFill>
                <a:effectLst/>
                <a:latin typeface="Roboto" panose="02000000000000000000" pitchFamily="2" charset="0"/>
              </a:rPr>
              <a:t> η δυνατότητα πραγματοποίησης πρακτικής άσκησης στην Ελλάδα με επιδότηση κονδυλίων ΕΣΠΑ. Σημειώνεται ότι η πρακτική άσκηση μέσω ΕΣΠΑ </a:t>
            </a:r>
            <a:r>
              <a:rPr lang="el-GR" b="1" i="0" u="sng" dirty="0">
                <a:solidFill>
                  <a:srgbClr val="555555"/>
                </a:solidFill>
                <a:effectLst/>
                <a:latin typeface="Roboto" panose="02000000000000000000" pitchFamily="2" charset="0"/>
              </a:rPr>
              <a:t>δεν χρηματοδοτείται από το Πρόγραμμα </a:t>
            </a:r>
            <a:r>
              <a:rPr lang="el-GR" b="1" i="0" u="sng" dirty="0" err="1">
                <a:solidFill>
                  <a:srgbClr val="555555"/>
                </a:solidFill>
                <a:effectLst/>
                <a:latin typeface="Roboto" panose="02000000000000000000" pitchFamily="2" charset="0"/>
              </a:rPr>
              <a:t>Erasmus</a:t>
            </a:r>
            <a:r>
              <a:rPr lang="el-GR" b="1" i="0" u="sng" dirty="0">
                <a:solidFill>
                  <a:srgbClr val="555555"/>
                </a:solidFill>
                <a:effectLst/>
                <a:latin typeface="Roboto" panose="02000000000000000000" pitchFamily="2" charset="0"/>
              </a:rPr>
              <a:t>+.</a:t>
            </a:r>
          </a:p>
          <a:p>
            <a:pPr algn="just"/>
            <a:r>
              <a:rPr lang="el-GR" b="0" i="0" dirty="0">
                <a:solidFill>
                  <a:srgbClr val="555555"/>
                </a:solidFill>
                <a:effectLst/>
                <a:latin typeface="Roboto" panose="02000000000000000000" pitchFamily="2" charset="0"/>
              </a:rPr>
              <a:t>Για περισσότερες πληροφορίες σχετικά με τη δυνατότητα αυτή, θα πρέπει να απευθυνθείτε στο αντίστοιχο γραφείο του ΕΚΠΑ.</a:t>
            </a:r>
          </a:p>
          <a:p>
            <a:endParaRPr lang="el-GR" dirty="0"/>
          </a:p>
        </p:txBody>
      </p:sp>
    </p:spTree>
    <p:extLst>
      <p:ext uri="{BB962C8B-B14F-4D97-AF65-F5344CB8AC3E}">
        <p14:creationId xmlns:p14="http://schemas.microsoft.com/office/powerpoint/2010/main" val="222477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C1F0E9-DF32-498E-9EB0-ED1A2CEB3469}"/>
              </a:ext>
            </a:extLst>
          </p:cNvPr>
          <p:cNvSpPr>
            <a:spLocks noGrp="1"/>
          </p:cNvSpPr>
          <p:nvPr>
            <p:ph type="title"/>
          </p:nvPr>
        </p:nvSpPr>
        <p:spPr/>
        <p:txBody>
          <a:bodyPr/>
          <a:lstStyle/>
          <a:p>
            <a:r>
              <a:rPr lang="en-US" dirty="0"/>
              <a:t>ERASMUS+:</a:t>
            </a:r>
            <a:r>
              <a:rPr lang="el-GR" dirty="0"/>
              <a:t> </a:t>
            </a:r>
            <a:r>
              <a:rPr lang="en-US" dirty="0"/>
              <a:t> </a:t>
            </a:r>
            <a:r>
              <a:rPr lang="el-GR" dirty="0"/>
              <a:t>Πρακτική Άσκηση</a:t>
            </a:r>
          </a:p>
        </p:txBody>
      </p:sp>
      <p:sp>
        <p:nvSpPr>
          <p:cNvPr id="3" name="Θέση περιεχομένου 2">
            <a:extLst>
              <a:ext uri="{FF2B5EF4-FFF2-40B4-BE49-F238E27FC236}">
                <a16:creationId xmlns:a16="http://schemas.microsoft.com/office/drawing/2014/main" id="{042320BF-4034-4836-BB15-123F64312758}"/>
              </a:ext>
            </a:extLst>
          </p:cNvPr>
          <p:cNvSpPr>
            <a:spLocks noGrp="1"/>
          </p:cNvSpPr>
          <p:nvPr>
            <p:ph idx="1"/>
          </p:nvPr>
        </p:nvSpPr>
        <p:spPr/>
        <p:txBody>
          <a:bodyPr/>
          <a:lstStyle/>
          <a:p>
            <a:r>
              <a:rPr lang="el-GR" dirty="0"/>
              <a:t>3 είδη Πρακτικής Άσκησης</a:t>
            </a:r>
            <a:r>
              <a:rPr lang="en-US" dirty="0"/>
              <a:t>:</a:t>
            </a:r>
            <a:endParaRPr lang="el-GR" dirty="0"/>
          </a:p>
          <a:p>
            <a:r>
              <a:rPr lang="el-GR" dirty="0"/>
              <a:t>1) Πρακτική Άσκηση ενσωματωμένη στον βαθμό πτυχίου</a:t>
            </a:r>
          </a:p>
          <a:p>
            <a:r>
              <a:rPr lang="el-GR" dirty="0"/>
              <a:t>2) Οικειοθελής Πρακτικής Άσκηση (μη ενσωματωμένη στον βαθμό του Πτυχίου)</a:t>
            </a:r>
          </a:p>
          <a:p>
            <a:r>
              <a:rPr lang="el-GR" dirty="0"/>
              <a:t>3) Πρακτική Άσκηση για πρόσφατα </a:t>
            </a:r>
            <a:r>
              <a:rPr lang="el-GR" dirty="0" err="1"/>
              <a:t>αποφοιτήσαντες</a:t>
            </a:r>
            <a:r>
              <a:rPr lang="el-GR" dirty="0"/>
              <a:t> </a:t>
            </a:r>
          </a:p>
        </p:txBody>
      </p:sp>
    </p:spTree>
    <p:extLst>
      <p:ext uri="{BB962C8B-B14F-4D97-AF65-F5344CB8AC3E}">
        <p14:creationId xmlns:p14="http://schemas.microsoft.com/office/powerpoint/2010/main" val="162523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AF3177-E3CB-46A1-825D-CCCC611D53D1}"/>
              </a:ext>
            </a:extLst>
          </p:cNvPr>
          <p:cNvSpPr>
            <a:spLocks noGrp="1"/>
          </p:cNvSpPr>
          <p:nvPr>
            <p:ph type="title"/>
          </p:nvPr>
        </p:nvSpPr>
        <p:spPr/>
        <p:txBody>
          <a:bodyPr/>
          <a:lstStyle/>
          <a:p>
            <a:r>
              <a:rPr lang="el-GR" dirty="0"/>
              <a:t>Πρόγραμμα </a:t>
            </a:r>
            <a:r>
              <a:rPr lang="en-US" dirty="0"/>
              <a:t>ERASMUS+</a:t>
            </a:r>
            <a:endParaRPr lang="el-GR" dirty="0"/>
          </a:p>
        </p:txBody>
      </p:sp>
      <p:sp>
        <p:nvSpPr>
          <p:cNvPr id="3" name="Θέση περιεχομένου 2">
            <a:extLst>
              <a:ext uri="{FF2B5EF4-FFF2-40B4-BE49-F238E27FC236}">
                <a16:creationId xmlns:a16="http://schemas.microsoft.com/office/drawing/2014/main" id="{DADD9296-C17B-4FDD-9837-1EF63CBFD1E5}"/>
              </a:ext>
            </a:extLst>
          </p:cNvPr>
          <p:cNvSpPr>
            <a:spLocks noGrp="1"/>
          </p:cNvSpPr>
          <p:nvPr>
            <p:ph idx="1"/>
          </p:nvPr>
        </p:nvSpPr>
        <p:spPr/>
        <p:txBody>
          <a:bodyPr>
            <a:normAutofit/>
          </a:bodyPr>
          <a:lstStyle/>
          <a:p>
            <a:r>
              <a:rPr lang="en-US" sz="1800" u="sng" dirty="0"/>
              <a:t>According to surveys here are the 10 skills employers say they seek, in order of importance</a:t>
            </a:r>
            <a:r>
              <a:rPr lang="en-US" sz="1800" dirty="0"/>
              <a:t>:</a:t>
            </a:r>
          </a:p>
          <a:p>
            <a:r>
              <a:rPr lang="en-US" sz="1800" dirty="0"/>
              <a:t>1) Ability to work in a team</a:t>
            </a:r>
          </a:p>
          <a:p>
            <a:r>
              <a:rPr lang="en-US" sz="1800" dirty="0"/>
              <a:t>2) Ability to make decision and solve problems</a:t>
            </a:r>
          </a:p>
          <a:p>
            <a:r>
              <a:rPr lang="en-US" sz="1800" dirty="0"/>
              <a:t>3) Ability to communicate verbally with people inside and outside an organization</a:t>
            </a:r>
          </a:p>
          <a:p>
            <a:r>
              <a:rPr lang="en-US" sz="1800" dirty="0"/>
              <a:t>4) Ability to plan, organize and prioritize work</a:t>
            </a:r>
          </a:p>
          <a:p>
            <a:r>
              <a:rPr lang="en-US" sz="1800" dirty="0"/>
              <a:t>5) Ability to obtain and process information</a:t>
            </a:r>
          </a:p>
          <a:p>
            <a:r>
              <a:rPr lang="en-US" sz="1800" dirty="0"/>
              <a:t>6) Ability to analyze quantitative data</a:t>
            </a:r>
          </a:p>
          <a:p>
            <a:r>
              <a:rPr lang="en-US" sz="1800" dirty="0"/>
              <a:t>7) Technical knowledge related to the specific job</a:t>
            </a:r>
          </a:p>
          <a:p>
            <a:r>
              <a:rPr lang="en-US" sz="1800" dirty="0"/>
              <a:t>8) Proficiency with computer software programs</a:t>
            </a:r>
          </a:p>
          <a:p>
            <a:r>
              <a:rPr lang="en-US" sz="1800" dirty="0"/>
              <a:t>9) Ability to create and/or edit written reports</a:t>
            </a:r>
          </a:p>
          <a:p>
            <a:r>
              <a:rPr lang="en-US" sz="1800" dirty="0"/>
              <a:t>10) Ability to sell and influence others</a:t>
            </a:r>
            <a:endParaRPr lang="el-GR" sz="1800" dirty="0"/>
          </a:p>
        </p:txBody>
      </p:sp>
    </p:spTree>
    <p:extLst>
      <p:ext uri="{BB962C8B-B14F-4D97-AF65-F5344CB8AC3E}">
        <p14:creationId xmlns:p14="http://schemas.microsoft.com/office/powerpoint/2010/main" val="137118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C07B15F0-1E07-4365-A698-E07049E454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5495" y="643467"/>
            <a:ext cx="8441009"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54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3834-B395-4AA6-8157-DFF3565A741B}"/>
              </a:ext>
            </a:extLst>
          </p:cNvPr>
          <p:cNvSpPr>
            <a:spLocks noGrp="1"/>
          </p:cNvSpPr>
          <p:nvPr>
            <p:ph type="ctrTitle"/>
          </p:nvPr>
        </p:nvSpPr>
        <p:spPr>
          <a:xfrm>
            <a:off x="1452617" y="976508"/>
            <a:ext cx="5525305" cy="2367221"/>
          </a:xfrm>
        </p:spPr>
        <p:txBody>
          <a:bodyPr>
            <a:normAutofit/>
          </a:bodyPr>
          <a:lstStyle/>
          <a:p>
            <a:r>
              <a:rPr lang="el-GR" sz="8800" dirty="0"/>
              <a:t>ΕΚΠΑ </a:t>
            </a:r>
            <a:r>
              <a:rPr lang="en-US" sz="8800" dirty="0"/>
              <a:t>CIVIS</a:t>
            </a:r>
          </a:p>
        </p:txBody>
      </p:sp>
      <p:sp>
        <p:nvSpPr>
          <p:cNvPr id="3" name="Subtitle 2">
            <a:extLst>
              <a:ext uri="{FF2B5EF4-FFF2-40B4-BE49-F238E27FC236}">
                <a16:creationId xmlns:a16="http://schemas.microsoft.com/office/drawing/2014/main" id="{27FDE86F-EFD9-4E9B-AA3C-B1F62D7A53CD}"/>
              </a:ext>
            </a:extLst>
          </p:cNvPr>
          <p:cNvSpPr>
            <a:spLocks noGrp="1"/>
          </p:cNvSpPr>
          <p:nvPr>
            <p:ph type="subTitle" idx="1"/>
          </p:nvPr>
        </p:nvSpPr>
        <p:spPr>
          <a:xfrm>
            <a:off x="1452617" y="3531204"/>
            <a:ext cx="5530919" cy="1606576"/>
          </a:xfrm>
        </p:spPr>
        <p:txBody>
          <a:bodyPr>
            <a:normAutofit/>
          </a:bodyPr>
          <a:lstStyle/>
          <a:p>
            <a:endParaRPr lang="en-US"/>
          </a:p>
        </p:txBody>
      </p:sp>
      <p:pic>
        <p:nvPicPr>
          <p:cNvPr id="4" name="Picture 3">
            <a:extLst>
              <a:ext uri="{FF2B5EF4-FFF2-40B4-BE49-F238E27FC236}">
                <a16:creationId xmlns:a16="http://schemas.microsoft.com/office/drawing/2014/main" id="{49C6267E-E2F2-4C5E-A91E-DA30502F34ED}"/>
              </a:ext>
            </a:extLst>
          </p:cNvPr>
          <p:cNvPicPr>
            <a:picLocks noChangeAspect="1"/>
          </p:cNvPicPr>
          <p:nvPr/>
        </p:nvPicPr>
        <p:blipFill>
          <a:blip r:embed="rId2"/>
          <a:stretch>
            <a:fillRect/>
          </a:stretch>
        </p:blipFill>
        <p:spPr>
          <a:xfrm>
            <a:off x="8116373" y="2172247"/>
            <a:ext cx="2799103" cy="1754367"/>
          </a:xfrm>
          <a:prstGeom prst="rect">
            <a:avLst/>
          </a:prstGeom>
        </p:spPr>
      </p:pic>
    </p:spTree>
    <p:extLst>
      <p:ext uri="{BB962C8B-B14F-4D97-AF65-F5344CB8AC3E}">
        <p14:creationId xmlns:p14="http://schemas.microsoft.com/office/powerpoint/2010/main" val="73834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2434-8C91-4CA9-8598-BAE263663D58}"/>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Τι είναι το </a:t>
            </a:r>
            <a:r>
              <a:rPr lang="en-US" dirty="0">
                <a:latin typeface="Arial" panose="020B0604020202020204" pitchFamily="34" charset="0"/>
                <a:cs typeface="Arial" panose="020B0604020202020204" pitchFamily="34" charset="0"/>
              </a:rPr>
              <a:t>civis </a:t>
            </a:r>
          </a:p>
        </p:txBody>
      </p:sp>
      <p:sp>
        <p:nvSpPr>
          <p:cNvPr id="3" name="Content Placeholder 2">
            <a:extLst>
              <a:ext uri="{FF2B5EF4-FFF2-40B4-BE49-F238E27FC236}">
                <a16:creationId xmlns:a16="http://schemas.microsoft.com/office/drawing/2014/main" id="{FC5612A9-55F1-4AD5-82E2-0A770563A647}"/>
              </a:ext>
            </a:extLst>
          </p:cNvPr>
          <p:cNvSpPr>
            <a:spLocks noGrp="1"/>
          </p:cNvSpPr>
          <p:nvPr>
            <p:ph idx="1"/>
          </p:nvPr>
        </p:nvSpPr>
        <p:spPr/>
        <p:txBody>
          <a:bodyPr/>
          <a:lstStyle/>
          <a:p>
            <a:r>
              <a:rPr lang="el-GR" dirty="0">
                <a:latin typeface="Arial" panose="020B0604020202020204" pitchFamily="34" charset="0"/>
                <a:cs typeface="Arial" panose="020B0604020202020204" pitchFamily="34" charset="0"/>
              </a:rPr>
              <a:t>Το </a:t>
            </a:r>
            <a:r>
              <a:rPr lang="en-US" dirty="0">
                <a:latin typeface="Arial" panose="020B0604020202020204" pitchFamily="34" charset="0"/>
                <a:cs typeface="Arial" panose="020B0604020202020204" pitchFamily="34" charset="0"/>
              </a:rPr>
              <a:t>CIVIS </a:t>
            </a:r>
            <a:r>
              <a:rPr lang="el-GR" dirty="0">
                <a:latin typeface="Arial" panose="020B0604020202020204" pitchFamily="34" charset="0"/>
                <a:cs typeface="Arial" panose="020B0604020202020204" pitchFamily="34" charset="0"/>
              </a:rPr>
              <a:t>είναι μία δράση του </a:t>
            </a:r>
            <a:r>
              <a:rPr lang="en-US" dirty="0">
                <a:latin typeface="Arial" panose="020B0604020202020204" pitchFamily="34" charset="0"/>
                <a:cs typeface="Arial" panose="020B0604020202020204" pitchFamily="34" charset="0"/>
              </a:rPr>
              <a:t>Erasmus+ </a:t>
            </a:r>
            <a:r>
              <a:rPr lang="el-GR" dirty="0">
                <a:latin typeface="Arial" panose="020B0604020202020204" pitchFamily="34" charset="0"/>
                <a:cs typeface="Arial" panose="020B0604020202020204" pitchFamily="34" charset="0"/>
              </a:rPr>
              <a:t>η οποία έχει ως στόχο να αυξήσει την κινητικότητα των φοιτητών.</a:t>
            </a:r>
          </a:p>
          <a:p>
            <a:r>
              <a:rPr lang="el-GR" dirty="0">
                <a:latin typeface="Arial" panose="020B0604020202020204" pitchFamily="34" charset="0"/>
                <a:cs typeface="Arial" panose="020B0604020202020204" pitchFamily="34" charset="0"/>
              </a:rPr>
              <a:t>Το ΕΚΠΑ είναι ένα από τα 9 συνεργαζόμενα πανεπιστήμια της συμμαχίας. </a:t>
            </a:r>
          </a:p>
          <a:p>
            <a:r>
              <a:rPr lang="el-GR" dirty="0">
                <a:latin typeface="Arial" panose="020B0604020202020204" pitchFamily="34" charset="0"/>
                <a:cs typeface="Arial" panose="020B0604020202020204" pitchFamily="34" charset="0"/>
              </a:rPr>
              <a:t>Κάθε τμήμα μπορεί να επιλέξει έως 8 φοιτητές, ιδεωδώς έναν φοιτητή για κάθε ένα από τα Πανεπιστήμια. Στην περίπτωση που κάποιο πανεπιστήμιο δεν έχει τμήμα που να αντιστοιχεί, μπορούν να επιλεχθούν έως 3 φοιτητές για κάποιο άλλο Πανεπιστήμιο που διαθέτει.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901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C3E5A-A247-4D81-8004-EA2D043F9B28}"/>
              </a:ext>
            </a:extLst>
          </p:cNvPr>
          <p:cNvSpPr>
            <a:spLocks noGrp="1"/>
          </p:cNvSpPr>
          <p:nvPr>
            <p:ph type="title"/>
          </p:nvPr>
        </p:nvSpPr>
        <p:spPr>
          <a:xfrm>
            <a:off x="1451579" y="685249"/>
            <a:ext cx="9603275" cy="1049235"/>
          </a:xfrm>
        </p:spPr>
        <p:txBody>
          <a:bodyPr>
            <a:normAutofit fontScale="90000"/>
          </a:bodyPr>
          <a:lstStyle/>
          <a:p>
            <a:r>
              <a:rPr lang="el-GR" dirty="0">
                <a:latin typeface="Arial" panose="020B0604020202020204" pitchFamily="34" charset="0"/>
                <a:cs typeface="Arial" panose="020B0604020202020204" pitchFamily="34" charset="0"/>
              </a:rPr>
              <a:t>ΣΥΝΕΡΓΑΖΟΜΕΝΑ ΠΑΝΕΠΙΣΤΗΜΙΑ</a:t>
            </a:r>
            <a:r>
              <a:rPr lang="en-US" dirty="0">
                <a:latin typeface="Arial" panose="020B0604020202020204" pitchFamily="34" charset="0"/>
                <a:cs typeface="Arial" panose="020B0604020202020204" pitchFamily="34" charset="0"/>
              </a:rPr>
              <a:t> (1)</a:t>
            </a:r>
          </a:p>
        </p:txBody>
      </p:sp>
      <p:sp>
        <p:nvSpPr>
          <p:cNvPr id="3" name="Content Placeholder 2">
            <a:extLst>
              <a:ext uri="{FF2B5EF4-FFF2-40B4-BE49-F238E27FC236}">
                <a16:creationId xmlns:a16="http://schemas.microsoft.com/office/drawing/2014/main" id="{2F617B38-C116-4424-A2F6-65B8CC235DB7}"/>
              </a:ext>
            </a:extLst>
          </p:cNvPr>
          <p:cNvSpPr>
            <a:spLocks noGrp="1"/>
          </p:cNvSpPr>
          <p:nvPr>
            <p:ph idx="1"/>
          </p:nvPr>
        </p:nvSpPr>
        <p:spPr/>
        <p:txBody>
          <a:bodyPr>
            <a:normAutofit/>
          </a:bodyPr>
          <a:lstStyle/>
          <a:p>
            <a:r>
              <a:rPr lang="el-GR" dirty="0">
                <a:latin typeface="Arial" panose="020B0604020202020204" pitchFamily="34" charset="0"/>
                <a:cs typeface="Arial" panose="020B0604020202020204" pitchFamily="34" charset="0"/>
              </a:rPr>
              <a:t>ΕΚΠΑ </a:t>
            </a:r>
            <a:r>
              <a:rPr lang="en-US"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hlinkClick r:id="rId2"/>
              </a:rPr>
              <a:t>http://www.interel.uoa.gr/erasmus/civis.html</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Το Πανεπιστήμιο της Μασσαλίας, Aix Marseille Université, (Μασσαλία, Γαλλία)</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https://www.univ-amu.fr/en</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a:t>
            </a:r>
            <a:r>
              <a:rPr lang="el-GR" dirty="0">
                <a:latin typeface="Arial" panose="020B0604020202020204" pitchFamily="34" charset="0"/>
                <a:cs typeface="Arial" panose="020B0604020202020204" pitchFamily="34" charset="0"/>
              </a:rPr>
              <a:t>ο Ελεύθερο Πανεπιστήμιο των Βρυξελλών, </a:t>
            </a:r>
            <a:r>
              <a:rPr lang="en-US" dirty="0">
                <a:latin typeface="Arial" panose="020B0604020202020204" pitchFamily="34" charset="0"/>
                <a:cs typeface="Arial" panose="020B0604020202020204" pitchFamily="34" charset="0"/>
              </a:rPr>
              <a:t>Université Libre de Bruxelles (</a:t>
            </a:r>
            <a:r>
              <a:rPr lang="el-GR" dirty="0">
                <a:latin typeface="Arial" panose="020B0604020202020204" pitchFamily="34" charset="0"/>
                <a:cs typeface="Arial" panose="020B0604020202020204" pitchFamily="34" charset="0"/>
              </a:rPr>
              <a:t>Βρυξέλλες, Βέλγιο)</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https://www.ulb.be/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a:t>
            </a:r>
            <a:r>
              <a:rPr lang="el-GR" dirty="0">
                <a:latin typeface="Arial" panose="020B0604020202020204" pitchFamily="34" charset="0"/>
                <a:cs typeface="Arial" panose="020B0604020202020204" pitchFamily="34" charset="0"/>
              </a:rPr>
              <a:t>ο Πανεπιστήμιο του Βουκουρεστίου, </a:t>
            </a:r>
            <a:r>
              <a:rPr lang="en-US" dirty="0">
                <a:latin typeface="Arial" panose="020B0604020202020204" pitchFamily="34" charset="0"/>
                <a:cs typeface="Arial" panose="020B0604020202020204" pitchFamily="34" charset="0"/>
              </a:rPr>
              <a:t>Universitatea din București (</a:t>
            </a:r>
            <a:r>
              <a:rPr lang="el-GR" dirty="0">
                <a:latin typeface="Arial" panose="020B0604020202020204" pitchFamily="34" charset="0"/>
                <a:cs typeface="Arial" panose="020B0604020202020204" pitchFamily="34" charset="0"/>
              </a:rPr>
              <a:t>Βουκουρέστι, Ρουμανία)</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5"/>
              </a:rPr>
              <a:t>https://unibuc.ro/?lang=en</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5166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20A6-D6E4-4B2F-AF4D-42A72DA24767}"/>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ΣΥΝΕΡΓΑΖΟΜΕΝΑ ΠΑΝΕΠΙΣΤΗΜΙΑ</a:t>
            </a:r>
            <a:r>
              <a:rPr lang="en-US" dirty="0">
                <a:latin typeface="Arial" panose="020B0604020202020204" pitchFamily="34" charset="0"/>
                <a:cs typeface="Arial" panose="020B0604020202020204" pitchFamily="34" charset="0"/>
              </a:rPr>
              <a:t> (2)</a:t>
            </a:r>
            <a:endParaRPr lang="en-US" dirty="0"/>
          </a:p>
        </p:txBody>
      </p:sp>
      <p:sp>
        <p:nvSpPr>
          <p:cNvPr id="3" name="Content Placeholder 2">
            <a:extLst>
              <a:ext uri="{FF2B5EF4-FFF2-40B4-BE49-F238E27FC236}">
                <a16:creationId xmlns:a16="http://schemas.microsoft.com/office/drawing/2014/main" id="{E487446A-24FC-406F-96B0-4FCDFAC04AB0}"/>
              </a:ext>
            </a:extLst>
          </p:cNvPr>
          <p:cNvSpPr>
            <a:spLocks noGrp="1"/>
          </p:cNvSpPr>
          <p:nvPr>
            <p:ph idx="1"/>
          </p:nvPr>
        </p:nvSpPr>
        <p:spPr/>
        <p:txBody>
          <a:bodyPr>
            <a:normAutofit fontScale="92500"/>
          </a:bodyPr>
          <a:lstStyle/>
          <a:p>
            <a:r>
              <a:rPr lang="en-US" dirty="0">
                <a:latin typeface="Arial" panose="020B0604020202020204" pitchFamily="34" charset="0"/>
                <a:cs typeface="Arial" panose="020B0604020202020204" pitchFamily="34" charset="0"/>
              </a:rPr>
              <a:t>T</a:t>
            </a:r>
            <a:r>
              <a:rPr lang="el-GR" dirty="0">
                <a:latin typeface="Arial" panose="020B0604020202020204" pitchFamily="34" charset="0"/>
                <a:cs typeface="Arial" panose="020B0604020202020204" pitchFamily="34" charset="0"/>
              </a:rPr>
              <a:t>ο Αυτόνομο Πανεπιστήμιο της Μαδρίτης, </a:t>
            </a:r>
            <a:r>
              <a:rPr lang="en-US" dirty="0">
                <a:latin typeface="Arial" panose="020B0604020202020204" pitchFamily="34" charset="0"/>
                <a:cs typeface="Arial" panose="020B0604020202020204" pitchFamily="34" charset="0"/>
              </a:rPr>
              <a:t>Universidad Autónoma de Madrid (</a:t>
            </a:r>
            <a:r>
              <a:rPr lang="el-GR" dirty="0">
                <a:latin typeface="Arial" panose="020B0604020202020204" pitchFamily="34" charset="0"/>
                <a:cs typeface="Arial" panose="020B0604020202020204" pitchFamily="34" charset="0"/>
              </a:rPr>
              <a:t>Μαδρίτη, Ισπανία)</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2"/>
              </a:rPr>
              <a:t>https://www.uam.es/uam/inicio</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a:t>
            </a:r>
            <a:r>
              <a:rPr lang="el-GR" dirty="0">
                <a:latin typeface="Arial" panose="020B0604020202020204" pitchFamily="34" charset="0"/>
                <a:cs typeface="Arial" panose="020B0604020202020204" pitchFamily="34" charset="0"/>
              </a:rPr>
              <a:t>ο Πανεπιστήμιο </a:t>
            </a:r>
            <a:r>
              <a:rPr lang="en-US" dirty="0">
                <a:latin typeface="Arial" panose="020B0604020202020204" pitchFamily="34" charset="0"/>
                <a:cs typeface="Arial" panose="020B0604020202020204" pitchFamily="34" charset="0"/>
              </a:rPr>
              <a:t>Sapienza </a:t>
            </a:r>
            <a:r>
              <a:rPr lang="el-GR" dirty="0">
                <a:latin typeface="Arial" panose="020B0604020202020204" pitchFamily="34" charset="0"/>
                <a:cs typeface="Arial" panose="020B0604020202020204" pitchFamily="34" charset="0"/>
              </a:rPr>
              <a:t>της Ρώμης, </a:t>
            </a:r>
            <a:r>
              <a:rPr lang="en-US" dirty="0">
                <a:latin typeface="Arial" panose="020B0604020202020204" pitchFamily="34" charset="0"/>
                <a:cs typeface="Arial" panose="020B0604020202020204" pitchFamily="34" charset="0"/>
              </a:rPr>
              <a:t>Sapienza Università di Roma (</a:t>
            </a:r>
            <a:r>
              <a:rPr lang="el-GR" dirty="0">
                <a:latin typeface="Arial" panose="020B0604020202020204" pitchFamily="34" charset="0"/>
                <a:cs typeface="Arial" panose="020B0604020202020204" pitchFamily="34" charset="0"/>
              </a:rPr>
              <a:t>Ρώμη, Ιταλία)</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https://www.uniroma1.it/it/</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a:t>
            </a:r>
            <a:r>
              <a:rPr lang="el-GR" dirty="0">
                <a:latin typeface="Arial" panose="020B0604020202020204" pitchFamily="34" charset="0"/>
                <a:cs typeface="Arial" panose="020B0604020202020204" pitchFamily="34" charset="0"/>
              </a:rPr>
              <a:t>ο Πανεπιστήμιο της Στοκχόλμης, </a:t>
            </a:r>
            <a:r>
              <a:rPr lang="en-US" dirty="0">
                <a:latin typeface="Arial" panose="020B0604020202020204" pitchFamily="34" charset="0"/>
                <a:cs typeface="Arial" panose="020B0604020202020204" pitchFamily="34" charset="0"/>
              </a:rPr>
              <a:t>Stockholms Universitet (</a:t>
            </a:r>
            <a:r>
              <a:rPr lang="el-GR" dirty="0">
                <a:latin typeface="Arial" panose="020B0604020202020204" pitchFamily="34" charset="0"/>
                <a:cs typeface="Arial" panose="020B0604020202020204" pitchFamily="34" charset="0"/>
              </a:rPr>
              <a:t>Στοκχόλμη, Σουηδία)</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https://www.su.se/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a:t>
            </a:r>
            <a:r>
              <a:rPr lang="el-GR" dirty="0">
                <a:latin typeface="Arial" panose="020B0604020202020204" pitchFamily="34" charset="0"/>
                <a:cs typeface="Arial" panose="020B0604020202020204" pitchFamily="34" charset="0"/>
              </a:rPr>
              <a:t>ο </a:t>
            </a:r>
            <a:r>
              <a:rPr lang="en-US" dirty="0">
                <a:latin typeface="Arial" panose="020B0604020202020204" pitchFamily="34" charset="0"/>
                <a:cs typeface="Arial" panose="020B0604020202020204" pitchFamily="34" charset="0"/>
              </a:rPr>
              <a:t>Eberhard -Karls- Universität Tübingen (Tübingen, </a:t>
            </a:r>
            <a:r>
              <a:rPr lang="el-GR" dirty="0">
                <a:latin typeface="Arial" panose="020B0604020202020204" pitchFamily="34" charset="0"/>
                <a:cs typeface="Arial" panose="020B0604020202020204" pitchFamily="34" charset="0"/>
              </a:rPr>
              <a:t>Γερμανία)</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5"/>
              </a:rPr>
              <a:t>https://uni-tuebingen.de/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To </a:t>
            </a:r>
            <a:r>
              <a:rPr lang="el-GR" dirty="0">
                <a:latin typeface="Arial" panose="020B0604020202020204" pitchFamily="34" charset="0"/>
                <a:cs typeface="Arial" panose="020B0604020202020204" pitchFamily="34" charset="0"/>
              </a:rPr>
              <a:t>Πανεπιστήμιο της Γλασκόβης</a:t>
            </a:r>
            <a:r>
              <a:rPr lang="en-US" dirty="0">
                <a:latin typeface="Arial" panose="020B0604020202020204" pitchFamily="34" charset="0"/>
                <a:cs typeface="Arial" panose="020B0604020202020204" pitchFamily="34" charset="0"/>
              </a:rPr>
              <a:t>, University of Glasgow (</a:t>
            </a:r>
            <a:r>
              <a:rPr lang="en-US" dirty="0">
                <a:latin typeface="Arial" panose="020B0604020202020204" pitchFamily="34" charset="0"/>
                <a:cs typeface="Arial" panose="020B0604020202020204" pitchFamily="34" charset="0"/>
                <a:hlinkClick r:id="rId6"/>
              </a:rPr>
              <a:t>https://www.gla.ac.uk/</a:t>
            </a:r>
            <a:r>
              <a:rPr lang="en-US"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69487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6243F-50DC-431E-B523-BCA7D69E05E0}"/>
              </a:ext>
            </a:extLst>
          </p:cNvPr>
          <p:cNvSpPr>
            <a:spLocks noGrp="1"/>
          </p:cNvSpPr>
          <p:nvPr>
            <p:ph type="title"/>
          </p:nvPr>
        </p:nvSpPr>
        <p:spPr/>
        <p:txBody>
          <a:bodyPr/>
          <a:lstStyle/>
          <a:p>
            <a:r>
              <a:rPr lang="el-GR" dirty="0"/>
              <a:t>ΟΔΗΓΙΕΣ ΓΙΑ ΤΗΝ ΣΥΝΤΑΞΗ ΑΙΤΗΣΗΣ προς ΤΟ ΕΚΠΑ</a:t>
            </a:r>
            <a:endParaRPr lang="en-US" dirty="0"/>
          </a:p>
        </p:txBody>
      </p:sp>
      <p:sp>
        <p:nvSpPr>
          <p:cNvPr id="3" name="Content Placeholder 2">
            <a:extLst>
              <a:ext uri="{FF2B5EF4-FFF2-40B4-BE49-F238E27FC236}">
                <a16:creationId xmlns:a16="http://schemas.microsoft.com/office/drawing/2014/main" id="{666D85F2-9FDB-436F-A09A-F51AE372BF14}"/>
              </a:ext>
            </a:extLst>
          </p:cNvPr>
          <p:cNvSpPr>
            <a:spLocks noGrp="1"/>
          </p:cNvSpPr>
          <p:nvPr>
            <p:ph idx="1"/>
          </p:nvPr>
        </p:nvSpPr>
        <p:spPr>
          <a:xfrm>
            <a:off x="1451579" y="2015732"/>
            <a:ext cx="9603275" cy="3695955"/>
          </a:xfrm>
        </p:spPr>
        <p:txBody>
          <a:bodyPr>
            <a:normAutofit fontScale="92500" lnSpcReduction="20000"/>
          </a:bodyPr>
          <a:lstStyle/>
          <a:p>
            <a:r>
              <a:rPr lang="el-GR" dirty="0"/>
              <a:t>Οι φοιτητές που ενδιαφέρονται να μετακινηθούν με το πρόγραμμα </a:t>
            </a:r>
            <a:r>
              <a:rPr lang="en-US" dirty="0"/>
              <a:t>CIVIS</a:t>
            </a:r>
            <a:r>
              <a:rPr lang="el-GR" dirty="0"/>
              <a:t> θα πρέπει να κάνουν 2 αιτήσεις. Μία προς το πανεπιστήμιο στο οποίο φοιτούν και μία προς αυτό που επιθυμούν να παρακολουθήσουν. </a:t>
            </a:r>
          </a:p>
          <a:p>
            <a:r>
              <a:rPr lang="el-GR" dirty="0"/>
              <a:t>Τον Μάρτιο του 2022 θα ανοίξει η περίοδος αιτήσεων προς το ΕΚΠΑ, περίπου ένα μήνα μετά το τέλος της περιόδου, θα ανακοινωθούν στην ιστοσελίδα της σχολής τα ονόματα των φοιτητών που θα προτείνει το πανεπιστήμιο για μετακίνηση. </a:t>
            </a:r>
          </a:p>
          <a:p>
            <a:r>
              <a:rPr lang="el-GR" dirty="0"/>
              <a:t>Ύστερα από αυτό ανάλογα με την περίοδο μετακίνησης, οι φοιτητές θα στείλουν είτε τον Ιούνιο, είτε τον Οκτώβριο αίτηση προς το πανεπιστήμιο που τους δέχτηκε το ΕΚΠΑ. </a:t>
            </a:r>
            <a:endParaRPr lang="en-US" dirty="0"/>
          </a:p>
        </p:txBody>
      </p:sp>
    </p:spTree>
    <p:extLst>
      <p:ext uri="{BB962C8B-B14F-4D97-AF65-F5344CB8AC3E}">
        <p14:creationId xmlns:p14="http://schemas.microsoft.com/office/powerpoint/2010/main" val="1554948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8A43-87E8-4047-8CB8-67974B9A24AF}"/>
              </a:ext>
            </a:extLst>
          </p:cNvPr>
          <p:cNvSpPr>
            <a:spLocks noGrp="1"/>
          </p:cNvSpPr>
          <p:nvPr>
            <p:ph type="title"/>
          </p:nvPr>
        </p:nvSpPr>
        <p:spPr/>
        <p:txBody>
          <a:bodyPr/>
          <a:lstStyle/>
          <a:p>
            <a:r>
              <a:rPr lang="el-GR" dirty="0"/>
              <a:t>Προϋποθέσεις ΓΙΑ ΤΗΝ ΑΙΤΗΣΗ </a:t>
            </a:r>
            <a:endParaRPr lang="en-US" dirty="0"/>
          </a:p>
        </p:txBody>
      </p:sp>
      <p:sp>
        <p:nvSpPr>
          <p:cNvPr id="3" name="Content Placeholder 2">
            <a:extLst>
              <a:ext uri="{FF2B5EF4-FFF2-40B4-BE49-F238E27FC236}">
                <a16:creationId xmlns:a16="http://schemas.microsoft.com/office/drawing/2014/main" id="{9D66EBB6-A8EB-4FB2-9FD8-BB98AF0D0C77}"/>
              </a:ext>
            </a:extLst>
          </p:cNvPr>
          <p:cNvSpPr>
            <a:spLocks noGrp="1"/>
          </p:cNvSpPr>
          <p:nvPr>
            <p:ph idx="1"/>
          </p:nvPr>
        </p:nvSpPr>
        <p:spPr/>
        <p:txBody>
          <a:bodyPr>
            <a:normAutofit lnSpcReduction="10000"/>
          </a:bodyPr>
          <a:lstStyle/>
          <a:p>
            <a:r>
              <a:rPr lang="el-GR" dirty="0"/>
              <a:t>Δικαίωμα συμμετοχής έχουν οι φοιτητές που βρίσκονται τουλάχιστον </a:t>
            </a:r>
          </a:p>
          <a:p>
            <a:r>
              <a:rPr lang="el-GR" dirty="0"/>
              <a:t>Πρέπει να έχουν εξεταστεί επιτυχώς σε μαθήματα τα οποία αντιστοιχούν με ένα έτος σπουδών (για το συγκεκριμένο τμήμα είναι 1</a:t>
            </a:r>
            <a:r>
              <a:rPr lang="en-US" dirty="0"/>
              <a:t>1</a:t>
            </a:r>
            <a:r>
              <a:rPr lang="el-GR" dirty="0"/>
              <a:t> μαθήματα).</a:t>
            </a:r>
          </a:p>
          <a:p>
            <a:r>
              <a:rPr lang="el-GR" dirty="0"/>
              <a:t>Να έχουν πτυχίο αγγλικών επιπέδου τουλάχιστον </a:t>
            </a:r>
            <a:r>
              <a:rPr lang="en-US" dirty="0"/>
              <a:t>B2</a:t>
            </a:r>
            <a:r>
              <a:rPr lang="el-GR" dirty="0"/>
              <a:t>.</a:t>
            </a:r>
            <a:endParaRPr lang="en-US" dirty="0"/>
          </a:p>
          <a:p>
            <a:r>
              <a:rPr lang="el-GR" dirty="0"/>
              <a:t>Να μην έχουν κάνει αίτηση και για το </a:t>
            </a:r>
            <a:r>
              <a:rPr lang="en-US" dirty="0"/>
              <a:t>Erasmus.</a:t>
            </a:r>
          </a:p>
          <a:p>
            <a:r>
              <a:rPr lang="el-GR" dirty="0"/>
              <a:t>Οι φοιτήτριες/φοιτητές που βρίσκονται στο τελευταίο έτος φοίτησης ή είναι επί </a:t>
            </a:r>
            <a:r>
              <a:rPr lang="el-GR" dirty="0" err="1"/>
              <a:t>πτυχίω</a:t>
            </a:r>
            <a:r>
              <a:rPr lang="el-GR" dirty="0"/>
              <a:t>, έχουν δικαίωμα συμμετοχής μόνο αν χρωστούν ικανό αριθμό μαθημάτων, που να αντιστοιχούν τουλάχιστον σε 30 Πιστωτικές Μονάδες (</a:t>
            </a:r>
            <a:r>
              <a:rPr lang="en-US" dirty="0"/>
              <a:t>ECTS)</a:t>
            </a:r>
          </a:p>
        </p:txBody>
      </p:sp>
    </p:spTree>
    <p:extLst>
      <p:ext uri="{BB962C8B-B14F-4D97-AF65-F5344CB8AC3E}">
        <p14:creationId xmlns:p14="http://schemas.microsoft.com/office/powerpoint/2010/main" val="99051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25D036-11C1-416A-8CCB-F3EE70FEDB98}"/>
              </a:ext>
            </a:extLst>
          </p:cNvPr>
          <p:cNvSpPr>
            <a:spLocks noGrp="1"/>
          </p:cNvSpPr>
          <p:nvPr>
            <p:ph type="title"/>
          </p:nvPr>
        </p:nvSpPr>
        <p:spPr>
          <a:xfrm>
            <a:off x="1136428" y="627564"/>
            <a:ext cx="7474172" cy="1325563"/>
          </a:xfrm>
        </p:spPr>
        <p:txBody>
          <a:bodyPr>
            <a:normAutofit/>
          </a:bodyPr>
          <a:lstStyle/>
          <a:p>
            <a:endParaRPr lang="el-GR"/>
          </a:p>
        </p:txBody>
      </p:sp>
      <p:sp>
        <p:nvSpPr>
          <p:cNvPr id="3" name="Θέση περιεχομένου 2">
            <a:extLst>
              <a:ext uri="{FF2B5EF4-FFF2-40B4-BE49-F238E27FC236}">
                <a16:creationId xmlns:a16="http://schemas.microsoft.com/office/drawing/2014/main" id="{686E5C3E-413B-4E86-BD73-01E2C5B1E46B}"/>
              </a:ext>
            </a:extLst>
          </p:cNvPr>
          <p:cNvSpPr>
            <a:spLocks noGrp="1"/>
          </p:cNvSpPr>
          <p:nvPr>
            <p:ph idx="1"/>
          </p:nvPr>
        </p:nvSpPr>
        <p:spPr>
          <a:xfrm>
            <a:off x="1136429" y="2278173"/>
            <a:ext cx="6467867" cy="3450613"/>
          </a:xfrm>
        </p:spPr>
        <p:txBody>
          <a:bodyPr anchor="ctr">
            <a:normAutofit/>
          </a:bodyPr>
          <a:lstStyle/>
          <a:p>
            <a:r>
              <a:rPr lang="el-GR" sz="3200" dirty="0"/>
              <a:t>Πρόγραμμα </a:t>
            </a:r>
            <a:r>
              <a:rPr lang="en-US" sz="3200" dirty="0"/>
              <a:t>ERASMUS+: </a:t>
            </a:r>
            <a:r>
              <a:rPr lang="en-US" sz="3200" dirty="0">
                <a:hlinkClick r:id="rId2"/>
              </a:rPr>
              <a:t>http://www.interel.uoa.gr/erasmus.html</a:t>
            </a:r>
            <a:r>
              <a:rPr lang="en-US" sz="3200" dirty="0"/>
              <a:t> </a:t>
            </a:r>
          </a:p>
          <a:p>
            <a:endParaRPr lang="en-US" sz="2400" dirty="0"/>
          </a:p>
          <a:p>
            <a:r>
              <a:rPr lang="en-US" sz="3200" dirty="0"/>
              <a:t>CIVIS: </a:t>
            </a:r>
            <a:r>
              <a:rPr lang="en-US" sz="3200" dirty="0">
                <a:hlinkClick r:id="rId3"/>
              </a:rPr>
              <a:t>http://www.interel.uoa.gr/erasmus/civis.html</a:t>
            </a:r>
            <a:r>
              <a:rPr lang="en-US" sz="3200" dirty="0"/>
              <a:t> </a:t>
            </a:r>
            <a:endParaRPr lang="el-GR" sz="32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Χρήστης">
            <a:extLst>
              <a:ext uri="{FF2B5EF4-FFF2-40B4-BE49-F238E27FC236}">
                <a16:creationId xmlns:a16="http://schemas.microsoft.com/office/drawing/2014/main" id="{EEE1E772-9BA6-4632-9366-109942619D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833917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C657-0D6E-4B34-8503-475C20D7AEDC}"/>
              </a:ext>
            </a:extLst>
          </p:cNvPr>
          <p:cNvSpPr>
            <a:spLocks noGrp="1"/>
          </p:cNvSpPr>
          <p:nvPr>
            <p:ph type="title"/>
          </p:nvPr>
        </p:nvSpPr>
        <p:spPr/>
        <p:txBody>
          <a:bodyPr/>
          <a:lstStyle/>
          <a:p>
            <a:r>
              <a:rPr lang="el-GR" dirty="0"/>
              <a:t>Μοριοδότηση φοιτητών </a:t>
            </a:r>
            <a:endParaRPr lang="en-US" dirty="0"/>
          </a:p>
        </p:txBody>
      </p:sp>
      <p:sp>
        <p:nvSpPr>
          <p:cNvPr id="3" name="Content Placeholder 2">
            <a:extLst>
              <a:ext uri="{FF2B5EF4-FFF2-40B4-BE49-F238E27FC236}">
                <a16:creationId xmlns:a16="http://schemas.microsoft.com/office/drawing/2014/main" id="{144C15C3-0197-4479-A0D0-F64E6E29B798}"/>
              </a:ext>
            </a:extLst>
          </p:cNvPr>
          <p:cNvSpPr>
            <a:spLocks noGrp="1"/>
          </p:cNvSpPr>
          <p:nvPr>
            <p:ph idx="1"/>
          </p:nvPr>
        </p:nvSpPr>
        <p:spPr/>
        <p:txBody>
          <a:bodyPr/>
          <a:lstStyle/>
          <a:p>
            <a:pPr marL="0" indent="0">
              <a:buNone/>
            </a:pPr>
            <a:r>
              <a:rPr lang="el-GR" dirty="0"/>
              <a:t>Για την μοριοδότηση των φοιτητών λαμβάνονται υπόψιν τα παρακάτω:</a:t>
            </a:r>
          </a:p>
          <a:p>
            <a:r>
              <a:rPr lang="el-GR" dirty="0"/>
              <a:t> Μέσος Όρος βαθμολογίας </a:t>
            </a:r>
          </a:p>
          <a:p>
            <a:r>
              <a:rPr lang="el-GR" dirty="0"/>
              <a:t>Επίπεδο Γλωσσομάθειας. Προσοχή</a:t>
            </a:r>
            <a:r>
              <a:rPr lang="en-US" dirty="0"/>
              <a:t>:</a:t>
            </a:r>
            <a:r>
              <a:rPr lang="el-GR" dirty="0"/>
              <a:t> το επίπεδο γλωσσομάθειας είναι το Β2 (πχ </a:t>
            </a:r>
            <a:r>
              <a:rPr lang="en-US" dirty="0"/>
              <a:t>First Certificate </a:t>
            </a:r>
            <a:r>
              <a:rPr lang="el-GR" dirty="0"/>
              <a:t>στα αγγλικά). Οι τίτλοι που γίνονται δεκτοί είναι αυτοί που αναγνωρίζει το ΑΣΕΠ (</a:t>
            </a:r>
            <a:r>
              <a:rPr lang="en-US" dirty="0">
                <a:hlinkClick r:id="rId2"/>
              </a:rPr>
              <a:t>www.asep.gr</a:t>
            </a:r>
            <a:r>
              <a:rPr lang="en-US" dirty="0"/>
              <a:t>). </a:t>
            </a:r>
          </a:p>
        </p:txBody>
      </p:sp>
    </p:spTree>
    <p:extLst>
      <p:ext uri="{BB962C8B-B14F-4D97-AF65-F5344CB8AC3E}">
        <p14:creationId xmlns:p14="http://schemas.microsoft.com/office/powerpoint/2010/main" val="1460564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313B-EA7C-4173-9A76-4E7AD4BCC44D}"/>
              </a:ext>
            </a:extLst>
          </p:cNvPr>
          <p:cNvSpPr>
            <a:spLocks noGrp="1"/>
          </p:cNvSpPr>
          <p:nvPr>
            <p:ph type="title"/>
          </p:nvPr>
        </p:nvSpPr>
        <p:spPr/>
        <p:txBody>
          <a:bodyPr/>
          <a:lstStyle/>
          <a:p>
            <a:r>
              <a:rPr lang="el-GR" dirty="0"/>
              <a:t>ΧΡΗΣΙΜΟΙ ΣΥΝΔΕΣΜΟΙ</a:t>
            </a:r>
            <a:r>
              <a:rPr lang="en-US" dirty="0"/>
              <a:t> </a:t>
            </a:r>
          </a:p>
        </p:txBody>
      </p:sp>
      <p:sp>
        <p:nvSpPr>
          <p:cNvPr id="3" name="Content Placeholder 2">
            <a:extLst>
              <a:ext uri="{FF2B5EF4-FFF2-40B4-BE49-F238E27FC236}">
                <a16:creationId xmlns:a16="http://schemas.microsoft.com/office/drawing/2014/main" id="{E6B4E585-E55E-489F-97CB-A9DD118177E6}"/>
              </a:ext>
            </a:extLst>
          </p:cNvPr>
          <p:cNvSpPr>
            <a:spLocks noGrp="1"/>
          </p:cNvSpPr>
          <p:nvPr>
            <p:ph idx="1"/>
          </p:nvPr>
        </p:nvSpPr>
        <p:spPr/>
        <p:txBody>
          <a:bodyPr/>
          <a:lstStyle/>
          <a:p>
            <a:r>
              <a:rPr lang="en-US" dirty="0">
                <a:hlinkClick r:id="rId2"/>
              </a:rPr>
              <a:t>https://www.iky.gr/el/erasmusplus</a:t>
            </a:r>
          </a:p>
          <a:p>
            <a:r>
              <a:rPr lang="en-US" dirty="0">
                <a:hlinkClick r:id="rId2"/>
              </a:rPr>
              <a:t>https://esngreece.gr/</a:t>
            </a:r>
            <a:r>
              <a:rPr lang="en-US" dirty="0"/>
              <a:t> (Erasmus Student Network)</a:t>
            </a:r>
          </a:p>
          <a:p>
            <a:r>
              <a:rPr lang="en-US" dirty="0">
                <a:hlinkClick r:id="rId3"/>
              </a:rPr>
              <a:t>http://www.interel.uoa.gr/erasmus/civis.html</a:t>
            </a:r>
            <a:endParaRPr lang="en-US" dirty="0"/>
          </a:p>
          <a:p>
            <a:r>
              <a:rPr lang="en-US" dirty="0">
                <a:hlinkClick r:id="rId4"/>
              </a:rPr>
              <a:t>https://learning-agreement.eu/</a:t>
            </a:r>
            <a:endParaRPr lang="en-US" dirty="0"/>
          </a:p>
          <a:p>
            <a:r>
              <a:rPr lang="en-US" dirty="0">
                <a:hlinkClick r:id="rId5"/>
              </a:rPr>
              <a:t>https://civis.eu/el/sxetika-me-to-civis/panepisthmia</a:t>
            </a:r>
            <a:endParaRPr lang="en-US" dirty="0"/>
          </a:p>
          <a:p>
            <a:r>
              <a:rPr lang="en-US" dirty="0">
                <a:hlinkClick r:id="rId6"/>
              </a:rPr>
              <a:t>https://erasmus-plus.ec.europa.eu/</a:t>
            </a:r>
            <a:r>
              <a:rPr lang="el-GR" dirty="0"/>
              <a:t> </a:t>
            </a:r>
            <a:endParaRPr lang="en-US" dirty="0"/>
          </a:p>
        </p:txBody>
      </p:sp>
    </p:spTree>
    <p:extLst>
      <p:ext uri="{BB962C8B-B14F-4D97-AF65-F5344CB8AC3E}">
        <p14:creationId xmlns:p14="http://schemas.microsoft.com/office/powerpoint/2010/main" val="175270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FB8095-BFA3-44BF-A614-6AF90F234F3F}"/>
              </a:ext>
            </a:extLst>
          </p:cNvPr>
          <p:cNvSpPr>
            <a:spLocks noGrp="1"/>
          </p:cNvSpPr>
          <p:nvPr>
            <p:ph type="title"/>
          </p:nvPr>
        </p:nvSpPr>
        <p:spPr/>
        <p:txBody>
          <a:bodyPr/>
          <a:lstStyle/>
          <a:p>
            <a:r>
              <a:rPr lang="el-GR" dirty="0"/>
              <a:t>Πρόγραμμα </a:t>
            </a:r>
            <a:r>
              <a:rPr lang="en-US" dirty="0"/>
              <a:t>ERASMUS+</a:t>
            </a:r>
            <a:endParaRPr lang="el-GR" dirty="0"/>
          </a:p>
        </p:txBody>
      </p:sp>
      <p:sp>
        <p:nvSpPr>
          <p:cNvPr id="3" name="Θέση περιεχομένου 2">
            <a:extLst>
              <a:ext uri="{FF2B5EF4-FFF2-40B4-BE49-F238E27FC236}">
                <a16:creationId xmlns:a16="http://schemas.microsoft.com/office/drawing/2014/main" id="{29C2758A-D0E8-4624-B153-FD0C1D0FA7DD}"/>
              </a:ext>
            </a:extLst>
          </p:cNvPr>
          <p:cNvSpPr>
            <a:spLocks noGrp="1"/>
          </p:cNvSpPr>
          <p:nvPr>
            <p:ph idx="1"/>
          </p:nvPr>
        </p:nvSpPr>
        <p:spPr/>
        <p:txBody>
          <a:bodyPr/>
          <a:lstStyle/>
          <a:p>
            <a:r>
              <a:rPr lang="el-GR" u="sng" dirty="0"/>
              <a:t>Λόγοι για να συμμετάσχετε στο πρόγραμμα </a:t>
            </a:r>
            <a:r>
              <a:rPr lang="en-US" u="sng" dirty="0"/>
              <a:t>ERASMUS+</a:t>
            </a:r>
            <a:r>
              <a:rPr lang="en-US" dirty="0"/>
              <a:t>:</a:t>
            </a:r>
            <a:endParaRPr lang="en-US" u="sng" dirty="0"/>
          </a:p>
          <a:p>
            <a:r>
              <a:rPr lang="el-GR" dirty="0"/>
              <a:t>Επιπρόσθετη δεξιότητα στο βιογραφικό σας</a:t>
            </a:r>
          </a:p>
          <a:p>
            <a:r>
              <a:rPr lang="el-GR" dirty="0"/>
              <a:t>Το </a:t>
            </a:r>
            <a:r>
              <a:rPr lang="en-US" dirty="0"/>
              <a:t>Erasmus </a:t>
            </a:r>
            <a:r>
              <a:rPr lang="el-GR" dirty="0"/>
              <a:t>μετράει στο πτυχίο σας</a:t>
            </a:r>
          </a:p>
          <a:p>
            <a:r>
              <a:rPr lang="el-GR" dirty="0"/>
              <a:t>Θα βελτιώσετε τις γνώσεις σας σε ξένες γλώσσες</a:t>
            </a:r>
          </a:p>
          <a:p>
            <a:r>
              <a:rPr lang="el-GR" dirty="0"/>
              <a:t>Θα γνωρίσετε τόπους και ανθρώπους με διαφορετικές κουλτούρες</a:t>
            </a:r>
          </a:p>
          <a:p>
            <a:r>
              <a:rPr lang="el-GR" dirty="0"/>
              <a:t>Θα πραγματοποιήσετε ταξίδια και μια πιο ανεξάρτητη ζωή. </a:t>
            </a:r>
          </a:p>
        </p:txBody>
      </p:sp>
    </p:spTree>
    <p:extLst>
      <p:ext uri="{BB962C8B-B14F-4D97-AF65-F5344CB8AC3E}">
        <p14:creationId xmlns:p14="http://schemas.microsoft.com/office/powerpoint/2010/main" val="286469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A51782B3-E881-49F8-9E6E-4AB029BDF1AB}"/>
              </a:ext>
            </a:extLst>
          </p:cNvPr>
          <p:cNvSpPr>
            <a:spLocks noGrp="1"/>
          </p:cNvSpPr>
          <p:nvPr>
            <p:ph type="title"/>
          </p:nvPr>
        </p:nvSpPr>
        <p:spPr>
          <a:xfrm>
            <a:off x="833002" y="365125"/>
            <a:ext cx="10520702" cy="1325563"/>
          </a:xfrm>
        </p:spPr>
        <p:txBody>
          <a:bodyPr>
            <a:normAutofit/>
          </a:bodyPr>
          <a:lstStyle/>
          <a:p>
            <a:r>
              <a:rPr lang="en-US">
                <a:solidFill>
                  <a:srgbClr val="FFFFFF"/>
                </a:solidFill>
              </a:rPr>
              <a:t>ERASMUS+</a:t>
            </a:r>
            <a:endParaRPr lang="el-GR">
              <a:solidFill>
                <a:srgbClr val="FFFFFF"/>
              </a:solidFill>
            </a:endParaRPr>
          </a:p>
        </p:txBody>
      </p:sp>
      <p:sp>
        <p:nvSpPr>
          <p:cNvPr id="3" name="Θέση περιεχομένου 2">
            <a:extLst>
              <a:ext uri="{FF2B5EF4-FFF2-40B4-BE49-F238E27FC236}">
                <a16:creationId xmlns:a16="http://schemas.microsoft.com/office/drawing/2014/main" id="{EAE66B03-EA68-4857-9FC7-78790AC6268E}"/>
              </a:ext>
            </a:extLst>
          </p:cNvPr>
          <p:cNvSpPr>
            <a:spLocks noGrp="1"/>
          </p:cNvSpPr>
          <p:nvPr>
            <p:ph idx="1"/>
          </p:nvPr>
        </p:nvSpPr>
        <p:spPr>
          <a:xfrm>
            <a:off x="838201" y="2022601"/>
            <a:ext cx="10515598" cy="4154361"/>
          </a:xfrm>
        </p:spPr>
        <p:txBody>
          <a:bodyPr>
            <a:normAutofit fontScale="92500" lnSpcReduction="10000"/>
          </a:bodyPr>
          <a:lstStyle/>
          <a:p>
            <a:r>
              <a:rPr lang="el-GR" sz="2000" dirty="0">
                <a:solidFill>
                  <a:srgbClr val="FFFFFF"/>
                </a:solidFill>
              </a:rPr>
              <a:t>Κινητικότητα φοιτητών με βάση διμερείς συμφωνίες με Πανεπιστήμια που κατέχουν τον Πανεπιστημιακό Χάρτη </a:t>
            </a:r>
            <a:r>
              <a:rPr lang="en-US" sz="2000" dirty="0">
                <a:solidFill>
                  <a:srgbClr val="FFFFFF"/>
                </a:solidFill>
              </a:rPr>
              <a:t>Erasmus+:</a:t>
            </a:r>
          </a:p>
          <a:p>
            <a:r>
              <a:rPr lang="el-GR" sz="2000" dirty="0">
                <a:solidFill>
                  <a:srgbClr val="FFFFFF"/>
                </a:solidFill>
              </a:rPr>
              <a:t>Όλα τα κράτη της ΕΕ και</a:t>
            </a:r>
            <a:r>
              <a:rPr lang="en-US" sz="2000" dirty="0">
                <a:solidFill>
                  <a:srgbClr val="FFFFFF"/>
                </a:solidFill>
              </a:rPr>
              <a:t>:</a:t>
            </a:r>
            <a:r>
              <a:rPr lang="el-GR" sz="2000" dirty="0">
                <a:solidFill>
                  <a:srgbClr val="FFFFFF"/>
                </a:solidFill>
              </a:rPr>
              <a:t> Ηνωμένο Βασίλειο, Δημοκρατία της Βόρειας Μακεδονίας, Ισλανδία, Νορβηγία, Λιχτενστάιν, Τουρκία, Σερβία</a:t>
            </a:r>
          </a:p>
          <a:p>
            <a:r>
              <a:rPr lang="el-GR" sz="2000" dirty="0">
                <a:solidFill>
                  <a:srgbClr val="FFFFFF"/>
                </a:solidFill>
              </a:rPr>
              <a:t>Πρέπει να είστε εγγεγραμμένοι τουλάχιστον στο 2</a:t>
            </a:r>
            <a:r>
              <a:rPr lang="el-GR" sz="2000" baseline="30000" dirty="0">
                <a:solidFill>
                  <a:srgbClr val="FFFFFF"/>
                </a:solidFill>
              </a:rPr>
              <a:t>ο</a:t>
            </a:r>
            <a:r>
              <a:rPr lang="el-GR" sz="2000" dirty="0">
                <a:solidFill>
                  <a:srgbClr val="FFFFFF"/>
                </a:solidFill>
              </a:rPr>
              <a:t> έτος σπουδών τη στιγμή που υποβάλλετε την αίτηση.</a:t>
            </a:r>
          </a:p>
          <a:p>
            <a:r>
              <a:rPr lang="el-GR" sz="2000" dirty="0">
                <a:solidFill>
                  <a:srgbClr val="FFFFFF"/>
                </a:solidFill>
              </a:rPr>
              <a:t>Κριτήρια Επιλογής</a:t>
            </a:r>
            <a:r>
              <a:rPr lang="en-US" sz="2000" dirty="0">
                <a:solidFill>
                  <a:srgbClr val="FFFFFF"/>
                </a:solidFill>
              </a:rPr>
              <a:t>:</a:t>
            </a:r>
            <a:endParaRPr lang="el-GR" sz="2000" dirty="0">
              <a:solidFill>
                <a:srgbClr val="FFFFFF"/>
              </a:solidFill>
            </a:endParaRPr>
          </a:p>
          <a:p>
            <a:pPr marL="457200"/>
            <a:r>
              <a:rPr lang="el-GR" sz="2000" b="1" dirty="0">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1. Μέσος όρος βαθμολογίας </a:t>
            </a:r>
            <a:r>
              <a:rPr lang="el-GR" sz="2000" dirty="0">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με βάση την αναλυτική βαθμολογία σας μετά την τελευταία εξεταστική περίοδο έως τη στιγμή που κάνετε αίτηση για μετακίνηση </a:t>
            </a:r>
            <a:r>
              <a:rPr lang="el-GR" sz="2000" dirty="0" err="1">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Erasmus</a:t>
            </a:r>
            <a:r>
              <a:rPr lang="el-GR" sz="2000" dirty="0">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a:t>
            </a:r>
            <a:endParaRPr lang="el-GR" sz="2000" dirty="0">
              <a:solidFill>
                <a:srgbClr val="FFFFFF"/>
              </a:solidFill>
              <a:effectLst/>
              <a:latin typeface="Tahoma" panose="020B0604030504040204" pitchFamily="34" charset="0"/>
              <a:ea typeface="Times New Roman" panose="02020603050405020304" pitchFamily="18" charset="0"/>
            </a:endParaRPr>
          </a:p>
          <a:p>
            <a:pPr marL="457200"/>
            <a:r>
              <a:rPr lang="el-GR" sz="2000" b="1" dirty="0">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2. Επίπεδο γνώσης της γλώσσας διδασκαλίας</a:t>
            </a:r>
            <a:r>
              <a:rPr lang="el-GR" sz="2000" dirty="0">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 στο Πανεπιστήμιο υποδοχής (τίτλος επιπέδου </a:t>
            </a:r>
            <a:r>
              <a:rPr lang="el-GR" sz="2000" b="1" dirty="0">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Β2 ή ανώτερου</a:t>
            </a:r>
            <a:r>
              <a:rPr lang="el-GR" sz="2000" dirty="0">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a:t>
            </a:r>
            <a:r>
              <a:rPr lang="en-US" sz="2000" dirty="0">
                <a:solidFill>
                  <a:srgbClr val="FFFFFF"/>
                </a:solidFill>
                <a:effectLst/>
                <a:latin typeface="Calibri" panose="020F0502020204030204" pitchFamily="34" charset="0"/>
                <a:ea typeface="Times New Roman" panose="02020603050405020304" pitchFamily="18" charset="0"/>
                <a:cs typeface="Tahoma" panose="020B0604030504040204" pitchFamily="34" charset="0"/>
              </a:rPr>
              <a:t> </a:t>
            </a:r>
            <a:r>
              <a:rPr lang="el-GR" sz="2000" dirty="0">
                <a:solidFill>
                  <a:srgbClr val="FFFFFF"/>
                </a:solidFill>
                <a:latin typeface="Calibri" panose="020F0502020204030204" pitchFamily="34" charset="0"/>
                <a:ea typeface="Times New Roman" panose="02020603050405020304" pitchFamily="18" charset="0"/>
                <a:cs typeface="Tahoma" panose="020B0604030504040204" pitchFamily="34" charset="0"/>
              </a:rPr>
              <a:t>Οι γλωσσικοί τίτλοι που γίνονται δεκτοί είναι αυτοί που αναγνωρίζει το ΑΣΕΠ (</a:t>
            </a:r>
            <a:r>
              <a:rPr lang="en-US" sz="2000" dirty="0">
                <a:solidFill>
                  <a:srgbClr val="FFFFFF"/>
                </a:solidFill>
                <a:latin typeface="Calibri" panose="020F0502020204030204" pitchFamily="34" charset="0"/>
                <a:ea typeface="Times New Roman" panose="02020603050405020304" pitchFamily="18" charset="0"/>
                <a:cs typeface="Tahoma" panose="020B0604030504040204" pitchFamily="34" charset="0"/>
                <a:hlinkClick r:id="rId2"/>
              </a:rPr>
              <a:t>www.asep.gr</a:t>
            </a:r>
            <a:r>
              <a:rPr lang="en-US" sz="2000" dirty="0">
                <a:solidFill>
                  <a:srgbClr val="FFFFFF"/>
                </a:solidFill>
                <a:latin typeface="Calibri" panose="020F0502020204030204" pitchFamily="34" charset="0"/>
                <a:ea typeface="Times New Roman" panose="02020603050405020304" pitchFamily="18" charset="0"/>
                <a:cs typeface="Tahoma" panose="020B0604030504040204" pitchFamily="34" charset="0"/>
              </a:rPr>
              <a:t>) </a:t>
            </a:r>
            <a:endParaRPr lang="el-GR" sz="2000" dirty="0">
              <a:solidFill>
                <a:srgbClr val="FFFFFF"/>
              </a:solidFill>
              <a:effectLst/>
              <a:latin typeface="Tahoma" panose="020B0604030504040204" pitchFamily="34" charset="0"/>
              <a:ea typeface="Times New Roman" panose="02020603050405020304" pitchFamily="18" charset="0"/>
            </a:endParaRPr>
          </a:p>
          <a:p>
            <a:r>
              <a:rPr lang="el-GR" sz="2000" dirty="0">
                <a:solidFill>
                  <a:srgbClr val="FFFFFF"/>
                </a:solidFill>
              </a:rPr>
              <a:t>Συνεχής επικοινωνία με το Τμήμα Ευρωπαϊκών και Διεθνών Σχέσεων</a:t>
            </a:r>
            <a:r>
              <a:rPr lang="en-US" sz="2000" dirty="0">
                <a:solidFill>
                  <a:srgbClr val="FFFFFF"/>
                </a:solidFill>
              </a:rPr>
              <a:t> </a:t>
            </a:r>
            <a:r>
              <a:rPr lang="el-GR" sz="2000" dirty="0">
                <a:solidFill>
                  <a:srgbClr val="FFFFFF"/>
                </a:solidFill>
              </a:rPr>
              <a:t>του ΕΚΠΑ</a:t>
            </a:r>
            <a:r>
              <a:rPr lang="en-US" sz="2000" dirty="0">
                <a:solidFill>
                  <a:srgbClr val="FFFFFF"/>
                </a:solidFill>
              </a:rPr>
              <a:t>:</a:t>
            </a:r>
            <a:r>
              <a:rPr lang="el-GR" sz="2000" dirty="0">
                <a:solidFill>
                  <a:srgbClr val="FFFFFF"/>
                </a:solidFill>
              </a:rPr>
              <a:t> </a:t>
            </a:r>
            <a:r>
              <a:rPr lang="en-US" sz="2000" dirty="0">
                <a:solidFill>
                  <a:srgbClr val="FFFFFF"/>
                </a:solidFill>
                <a:hlinkClick r:id="rId3"/>
              </a:rPr>
              <a:t>http://www.interel.uoa.gr/dpt-intern-eu.html</a:t>
            </a:r>
            <a:r>
              <a:rPr lang="el-GR" sz="2000" dirty="0">
                <a:solidFill>
                  <a:srgbClr val="FFFFFF"/>
                </a:solidFill>
              </a:rPr>
              <a:t> </a:t>
            </a:r>
          </a:p>
        </p:txBody>
      </p:sp>
    </p:spTree>
    <p:extLst>
      <p:ext uri="{BB962C8B-B14F-4D97-AF65-F5344CB8AC3E}">
        <p14:creationId xmlns:p14="http://schemas.microsoft.com/office/powerpoint/2010/main" val="27478643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D2A4536-8771-46AD-9A2D-0738F4754F6F}"/>
              </a:ext>
            </a:extLst>
          </p:cNvPr>
          <p:cNvSpPr>
            <a:spLocks noGrp="1"/>
          </p:cNvSpPr>
          <p:nvPr>
            <p:ph type="title"/>
          </p:nvPr>
        </p:nvSpPr>
        <p:spPr>
          <a:xfrm>
            <a:off x="635000" y="640823"/>
            <a:ext cx="3418659" cy="5583148"/>
          </a:xfrm>
        </p:spPr>
        <p:txBody>
          <a:bodyPr anchor="ctr">
            <a:normAutofit/>
          </a:bodyPr>
          <a:lstStyle/>
          <a:p>
            <a:r>
              <a:rPr lang="en-US" sz="5400"/>
              <a:t>ERASMUS+</a:t>
            </a:r>
            <a:endParaRPr lang="el-GR"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18452BA6-C11B-432D-A04D-2137E0F3BDBA}"/>
              </a:ext>
            </a:extLst>
          </p:cNvPr>
          <p:cNvGraphicFramePr>
            <a:graphicFrameLocks noGrp="1"/>
          </p:cNvGraphicFramePr>
          <p:nvPr>
            <p:ph idx="1"/>
            <p:extLst>
              <p:ext uri="{D42A27DB-BD31-4B8C-83A1-F6EECF244321}">
                <p14:modId xmlns:p14="http://schemas.microsoft.com/office/powerpoint/2010/main" val="158247674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64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9B627D92-48A5-4227-A5A3-1BC22581D587}"/>
              </a:ext>
            </a:extLst>
          </p:cNvPr>
          <p:cNvSpPr>
            <a:spLocks noGrp="1"/>
          </p:cNvSpPr>
          <p:nvPr>
            <p:ph type="title"/>
          </p:nvPr>
        </p:nvSpPr>
        <p:spPr>
          <a:xfrm>
            <a:off x="7835104" y="1213968"/>
            <a:ext cx="3220127" cy="1715106"/>
          </a:xfrm>
        </p:spPr>
        <p:txBody>
          <a:bodyPr anchor="b">
            <a:normAutofit/>
          </a:bodyPr>
          <a:lstStyle/>
          <a:p>
            <a:r>
              <a:rPr lang="el-GR" sz="3600" dirty="0">
                <a:solidFill>
                  <a:srgbClr val="FFFFFF"/>
                </a:solidFill>
              </a:rPr>
              <a:t>Μηνιαία επιχορήγηση για σπουδές</a:t>
            </a:r>
          </a:p>
        </p:txBody>
      </p:sp>
      <p:pic>
        <p:nvPicPr>
          <p:cNvPr id="5" name="Θέση περιεχομένου 4" descr="Εικόνα που περιέχει πίνακας&#10;&#10;Περιγραφή που δημιουργήθηκε αυτόματα">
            <a:extLst>
              <a:ext uri="{FF2B5EF4-FFF2-40B4-BE49-F238E27FC236}">
                <a16:creationId xmlns:a16="http://schemas.microsoft.com/office/drawing/2014/main" id="{07AB8969-BF36-4A13-BC30-604A14446ED5}"/>
              </a:ext>
            </a:extLst>
          </p:cNvPr>
          <p:cNvPicPr>
            <a:picLocks noChangeAspect="1"/>
          </p:cNvPicPr>
          <p:nvPr/>
        </p:nvPicPr>
        <p:blipFill rotWithShape="1">
          <a:blip r:embed="rId2">
            <a:extLst>
              <a:ext uri="{28A0092B-C50C-407E-A947-70E740481C1C}">
                <a14:useLocalDpi xmlns:a14="http://schemas.microsoft.com/office/drawing/2010/main" val="0"/>
              </a:ext>
            </a:extLst>
          </a:blip>
          <a:srcRect r="1600" b="-2"/>
          <a:stretch/>
        </p:blipFill>
        <p:spPr>
          <a:xfrm>
            <a:off x="804101" y="804101"/>
            <a:ext cx="6730556" cy="5249798"/>
          </a:xfrm>
          <a:prstGeom prst="rect">
            <a:avLst/>
          </a:prstGeom>
        </p:spPr>
      </p:pic>
      <p:sp>
        <p:nvSpPr>
          <p:cNvPr id="19" name="Content Placeholder 8">
            <a:extLst>
              <a:ext uri="{FF2B5EF4-FFF2-40B4-BE49-F238E27FC236}">
                <a16:creationId xmlns:a16="http://schemas.microsoft.com/office/drawing/2014/main" id="{E17D8E08-5252-43EA-AD07-AED4F5D57686}"/>
              </a:ext>
            </a:extLst>
          </p:cNvPr>
          <p:cNvSpPr>
            <a:spLocks noGrp="1"/>
          </p:cNvSpPr>
          <p:nvPr>
            <p:ph idx="1"/>
          </p:nvPr>
        </p:nvSpPr>
        <p:spPr>
          <a:xfrm>
            <a:off x="7835105" y="3072208"/>
            <a:ext cx="3264916" cy="2660684"/>
          </a:xfrm>
        </p:spPr>
        <p:txBody>
          <a:bodyPr anchor="t">
            <a:normAutofit/>
          </a:bodyPr>
          <a:lstStyle/>
          <a:p>
            <a:endParaRPr lang="en-US" sz="2000">
              <a:solidFill>
                <a:srgbClr val="FFFFFF"/>
              </a:solidFill>
            </a:endParaRPr>
          </a:p>
        </p:txBody>
      </p:sp>
      <p:sp>
        <p:nvSpPr>
          <p:cNvPr id="20"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453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57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EEF3277-1A5D-4513-A499-BDDF977D808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Μηνιαία επιχορήγηση για Πρακτική Άσκηση</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67537CA5-0E90-4C99-ACDA-678797F28411}"/>
              </a:ext>
            </a:extLst>
          </p:cNvPr>
          <p:cNvPicPr>
            <a:picLocks noGrp="1" noChangeAspect="1"/>
          </p:cNvPicPr>
          <p:nvPr>
            <p:ph idx="1"/>
          </p:nvPr>
        </p:nvPicPr>
        <p:blipFill rotWithShape="1">
          <a:blip r:embed="rId2"/>
          <a:srcRect l="2445" r="1836" b="-2"/>
          <a:stretch/>
        </p:blipFill>
        <p:spPr>
          <a:xfrm>
            <a:off x="976251" y="942538"/>
            <a:ext cx="7163222" cy="4808332"/>
          </a:xfrm>
          <a:prstGeom prst="rect">
            <a:avLst/>
          </a:prstGeom>
          <a:effectLst/>
        </p:spPr>
      </p:pic>
    </p:spTree>
    <p:extLst>
      <p:ext uri="{BB962C8B-B14F-4D97-AF65-F5344CB8AC3E}">
        <p14:creationId xmlns:p14="http://schemas.microsoft.com/office/powerpoint/2010/main" val="427541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15BF02-3C31-432E-9F7A-7F6A2FC9F698}"/>
              </a:ext>
            </a:extLst>
          </p:cNvPr>
          <p:cNvSpPr>
            <a:spLocks noGrp="1"/>
          </p:cNvSpPr>
          <p:nvPr>
            <p:ph type="title"/>
          </p:nvPr>
        </p:nvSpPr>
        <p:spPr/>
        <p:txBody>
          <a:bodyPr/>
          <a:lstStyle/>
          <a:p>
            <a:r>
              <a:rPr lang="el-GR" dirty="0"/>
              <a:t>Διαδικασία επιλογής Εξερχόμενων Φοιτητών</a:t>
            </a:r>
          </a:p>
        </p:txBody>
      </p:sp>
      <p:sp>
        <p:nvSpPr>
          <p:cNvPr id="3" name="Θέση περιεχομένου 2">
            <a:extLst>
              <a:ext uri="{FF2B5EF4-FFF2-40B4-BE49-F238E27FC236}">
                <a16:creationId xmlns:a16="http://schemas.microsoft.com/office/drawing/2014/main" id="{104BFA42-AE13-4E6B-B277-44DBE13A6921}"/>
              </a:ext>
            </a:extLst>
          </p:cNvPr>
          <p:cNvSpPr>
            <a:spLocks noGrp="1"/>
          </p:cNvSpPr>
          <p:nvPr>
            <p:ph idx="1"/>
          </p:nvPr>
        </p:nvSpPr>
        <p:spPr/>
        <p:txBody>
          <a:bodyPr>
            <a:normAutofit fontScale="92500" lnSpcReduction="20000"/>
          </a:bodyPr>
          <a:lstStyle/>
          <a:p>
            <a:pPr marL="342900" lvl="0" indent="-342900" algn="just">
              <a:spcAft>
                <a:spcPts val="1200"/>
              </a:spcAft>
              <a:buFont typeface="+mj-lt"/>
              <a:buAutoNum type="arabicPeriod"/>
              <a:tabLst>
                <a:tab pos="228600" algn="l"/>
                <a:tab pos="457200" algn="l"/>
              </a:tabLst>
            </a:pPr>
            <a:r>
              <a:rPr lang="el-GR" sz="1800" dirty="0">
                <a:effectLst/>
                <a:latin typeface="Times New Roman" panose="02020603050405020304" pitchFamily="18" charset="0"/>
                <a:ea typeface="Times New Roman" panose="02020603050405020304" pitchFamily="18" charset="0"/>
              </a:rPr>
              <a:t>Οι φοιτητές καταθέτουν αίτηση εκδήλωσης ενδιαφέροντος σύμφωνα με τα</a:t>
            </a:r>
            <a:r>
              <a:rPr lang="en-US" sz="1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προβλεπόμενα στην προκήρυξη του Τμήματος Διαχείρισης Λιμένων και Ναυτιλίας.</a:t>
            </a:r>
            <a:endParaRPr lang="el-GR" sz="1800" dirty="0">
              <a:effectLst/>
              <a:latin typeface="Calibri" panose="020F0502020204030204" pitchFamily="34" charset="0"/>
              <a:ea typeface="Times New Roman" panose="02020603050405020304" pitchFamily="18" charset="0"/>
            </a:endParaRPr>
          </a:p>
          <a:p>
            <a:pPr marL="342900" lvl="0" indent="-342900" algn="just">
              <a:spcAft>
                <a:spcPts val="1200"/>
              </a:spcAft>
              <a:buFont typeface="+mj-lt"/>
              <a:buAutoNum type="arabicPeriod"/>
              <a:tabLst>
                <a:tab pos="228600" algn="l"/>
                <a:tab pos="457200" algn="l"/>
              </a:tabLst>
            </a:pPr>
            <a:r>
              <a:rPr lang="el-GR" sz="1800" dirty="0">
                <a:effectLst/>
                <a:latin typeface="Times New Roman" panose="02020603050405020304" pitchFamily="18" charset="0"/>
                <a:ea typeface="Times New Roman" panose="02020603050405020304" pitchFamily="18" charset="0"/>
              </a:rPr>
              <a:t>Το Τμήμα Διαχείρισης Λιμένων και Ναυτιλίας προβαίνει στον υπολογισμό των</a:t>
            </a:r>
            <a:r>
              <a:rPr lang="en-US" sz="1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μορίων για κάθε υποψήφιο, με βάση τα κατατεθέντα δικαιολογητικά.</a:t>
            </a:r>
            <a:endParaRPr lang="el-GR" sz="1800" dirty="0">
              <a:effectLst/>
              <a:latin typeface="Calibri" panose="020F0502020204030204" pitchFamily="34" charset="0"/>
              <a:ea typeface="Times New Roman" panose="02020603050405020304" pitchFamily="18" charset="0"/>
            </a:endParaRPr>
          </a:p>
          <a:p>
            <a:pPr marL="342900" lvl="0" indent="-342900" algn="just">
              <a:spcAft>
                <a:spcPts val="1200"/>
              </a:spcAft>
              <a:buFont typeface="+mj-lt"/>
              <a:buAutoNum type="arabicPeriod"/>
              <a:tabLst>
                <a:tab pos="228600" algn="l"/>
                <a:tab pos="457200" algn="l"/>
              </a:tabLst>
            </a:pPr>
            <a:r>
              <a:rPr lang="el-GR" sz="1800" dirty="0">
                <a:effectLst/>
                <a:latin typeface="Times New Roman" panose="02020603050405020304" pitchFamily="18" charset="0"/>
                <a:ea typeface="Times New Roman" panose="02020603050405020304" pitchFamily="18" charset="0"/>
              </a:rPr>
              <a:t>Το Τμήμα Διαχείρισης Λιμένων και Ναυτιλίας κατηγοριοποιεί τις αιτήσεις κατά</a:t>
            </a:r>
            <a:r>
              <a:rPr lang="en-US" sz="1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ακαδημαϊκό συντονιστή με βάση την πρώτη επιλογή του υποψήφιου και τις αποστέλλει</a:t>
            </a:r>
            <a:r>
              <a:rPr lang="en-US" sz="1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στον αρμόδιο ακαδημαϊκό συντονιστή.</a:t>
            </a:r>
            <a:endParaRPr lang="el-GR" sz="1800" dirty="0">
              <a:effectLst/>
              <a:latin typeface="Calibri" panose="020F0502020204030204" pitchFamily="34" charset="0"/>
              <a:ea typeface="Times New Roman" panose="02020603050405020304" pitchFamily="18" charset="0"/>
            </a:endParaRPr>
          </a:p>
          <a:p>
            <a:pPr marL="342900" lvl="0" indent="-342900" algn="just">
              <a:spcAft>
                <a:spcPts val="1200"/>
              </a:spcAft>
              <a:buFont typeface="+mj-lt"/>
              <a:buAutoNum type="arabicPeriod"/>
              <a:tabLst>
                <a:tab pos="228600" algn="l"/>
                <a:tab pos="457200" algn="l"/>
              </a:tabLst>
            </a:pPr>
            <a:r>
              <a:rPr lang="el-GR" sz="1800" dirty="0">
                <a:effectLst/>
                <a:latin typeface="Times New Roman" panose="02020603050405020304" pitchFamily="18" charset="0"/>
                <a:ea typeface="Times New Roman" panose="02020603050405020304" pitchFamily="18" charset="0"/>
              </a:rPr>
              <a:t>Το Τμήμα Διαχείρισης Λιμένων και Ναυτιλίας καλεί μέσω ηλεκτρονικού</a:t>
            </a:r>
            <a:r>
              <a:rPr lang="en-US" sz="1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ταχυδρομείου και ανακοίνωσης στην κεντρική ιστοσελίδα του τμήματος</a:t>
            </a:r>
            <a:r>
              <a:rPr lang="en-US" sz="1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τους υποψηφίους σε συνέντευξη για να υποστηρίξουν την υποψηφιότητά τους ενώπιον</a:t>
            </a:r>
            <a:r>
              <a:rPr lang="en-US" sz="1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του ακαδημαϊκού συντονιστή.</a:t>
            </a:r>
            <a:endParaRPr lang="el-GR" sz="1800" dirty="0">
              <a:effectLst/>
              <a:latin typeface="Calibri" panose="020F0502020204030204" pitchFamily="34" charset="0"/>
              <a:ea typeface="Times New Roman" panose="02020603050405020304" pitchFamily="18" charset="0"/>
            </a:endParaRPr>
          </a:p>
          <a:p>
            <a:pPr marL="342900" lvl="0" indent="-342900" algn="just">
              <a:spcAft>
                <a:spcPts val="1200"/>
              </a:spcAft>
              <a:buFont typeface="+mj-lt"/>
              <a:buAutoNum type="arabicPeriod"/>
              <a:tabLst>
                <a:tab pos="228600" algn="l"/>
                <a:tab pos="457200" algn="l"/>
              </a:tabLst>
            </a:pPr>
            <a:r>
              <a:rPr lang="el-GR" sz="1800" dirty="0">
                <a:effectLst/>
                <a:latin typeface="Times New Roman" panose="02020603050405020304" pitchFamily="18" charset="0"/>
                <a:ea typeface="Times New Roman" panose="02020603050405020304" pitchFamily="18" charset="0"/>
              </a:rPr>
              <a:t>Ο</a:t>
            </a:r>
            <a:r>
              <a:rPr lang="en-US" sz="1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αρμόδιος ακαδημαϊκός συντονιστής επιλέγει τους φοιτητές </a:t>
            </a:r>
            <a:r>
              <a:rPr lang="en-US" sz="1800" dirty="0">
                <a:effectLst/>
                <a:latin typeface="Times New Roman" panose="02020603050405020304" pitchFamily="18" charset="0"/>
                <a:ea typeface="Times New Roman" panose="02020603050405020304" pitchFamily="18" charset="0"/>
              </a:rPr>
              <a:t>Erasmus</a:t>
            </a:r>
            <a:r>
              <a:rPr lang="el-GR" sz="1800" dirty="0">
                <a:effectLst/>
                <a:latin typeface="Times New Roman" panose="02020603050405020304" pitchFamily="18" charset="0"/>
                <a:ea typeface="Times New Roman" panose="02020603050405020304" pitchFamily="18" charset="0"/>
              </a:rPr>
              <a:t> με βάση την</a:t>
            </a:r>
            <a:r>
              <a:rPr lang="en-US" sz="1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πρώτη επιλογή τους και προχωρεί σε δεύτερη φάση για τις άλλες επιλογές σε</a:t>
            </a:r>
            <a:r>
              <a:rPr lang="en-US" sz="1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συνεργασία με τους συναδέλφους του ακαδημαϊκούς συντονιστές από άλλες διμερείς</a:t>
            </a:r>
            <a:r>
              <a:rPr lang="en-US" sz="1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πανεπιστημιακές συμφωνίες </a:t>
            </a:r>
            <a:r>
              <a:rPr lang="en-US" sz="1800" dirty="0">
                <a:effectLst/>
                <a:latin typeface="Times New Roman" panose="02020603050405020304" pitchFamily="18" charset="0"/>
                <a:ea typeface="Times New Roman" panose="02020603050405020304" pitchFamily="18" charset="0"/>
              </a:rPr>
              <a:t>Erasmus</a:t>
            </a:r>
            <a:r>
              <a:rPr lang="el-GR" sz="1800" dirty="0">
                <a:effectLst/>
                <a:latin typeface="Times New Roman" panose="02020603050405020304" pitchFamily="18" charset="0"/>
                <a:ea typeface="Times New Roman" panose="02020603050405020304" pitchFamily="18" charset="0"/>
              </a:rPr>
              <a:t>, εφόσον οι υποψήφιοι πληρούν τα κριτήρια.</a:t>
            </a:r>
            <a:endParaRPr lang="el-GR" sz="1800" dirty="0">
              <a:effectLst/>
              <a:latin typeface="Calibri" panose="020F0502020204030204" pitchFamily="34" charset="0"/>
              <a:ea typeface="Times New Roman" panose="02020603050405020304" pitchFamily="18" charset="0"/>
            </a:endParaRPr>
          </a:p>
          <a:p>
            <a:pPr marL="342900" lvl="0" indent="-342900" algn="just">
              <a:spcAft>
                <a:spcPts val="300"/>
              </a:spcAft>
              <a:buFont typeface="+mj-lt"/>
              <a:buAutoNum type="arabicPeriod"/>
              <a:tabLst>
                <a:tab pos="228600" algn="l"/>
                <a:tab pos="457200" algn="l"/>
              </a:tabLst>
            </a:pPr>
            <a:r>
              <a:rPr lang="el-GR" sz="1800" dirty="0">
                <a:effectLst/>
                <a:latin typeface="Times New Roman" panose="02020603050405020304" pitchFamily="18" charset="0"/>
                <a:ea typeface="Times New Roman" panose="02020603050405020304" pitchFamily="18" charset="0"/>
              </a:rPr>
              <a:t>Το Τμήμα Διαχείρισης Λιμένων και Ναυτιλίας ανακοινώνει μέσω ηλεκτρονικού</a:t>
            </a:r>
            <a:r>
              <a:rPr lang="en-US" sz="1800" dirty="0">
                <a:effectLst/>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ταχυδρομείου στους αιτούντες και ανάρτησης στην κεντρική ιστοσελίδα του τμήματος τον κατάλογο επιλεγέντων και επιλαχόντων.</a:t>
            </a:r>
            <a:endParaRPr lang="el-GR" sz="1800" dirty="0">
              <a:effectLst/>
              <a:latin typeface="Calibri" panose="020F0502020204030204" pitchFamily="34" charset="0"/>
              <a:ea typeface="Times New Roman" panose="02020603050405020304" pitchFamily="18" charset="0"/>
            </a:endParaRPr>
          </a:p>
          <a:p>
            <a:endParaRPr lang="el-GR" dirty="0"/>
          </a:p>
        </p:txBody>
      </p:sp>
    </p:spTree>
    <p:extLst>
      <p:ext uri="{BB962C8B-B14F-4D97-AF65-F5344CB8AC3E}">
        <p14:creationId xmlns:p14="http://schemas.microsoft.com/office/powerpoint/2010/main" val="250391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947C71-AAF6-4542-94A2-4348F42D2B5F}"/>
              </a:ext>
            </a:extLst>
          </p:cNvPr>
          <p:cNvSpPr>
            <a:spLocks noGrp="1"/>
          </p:cNvSpPr>
          <p:nvPr>
            <p:ph type="title"/>
          </p:nvPr>
        </p:nvSpPr>
        <p:spPr/>
        <p:txBody>
          <a:bodyPr/>
          <a:lstStyle/>
          <a:p>
            <a:r>
              <a:rPr lang="en-US" dirty="0"/>
              <a:t>ERASMUS+:</a:t>
            </a:r>
            <a:r>
              <a:rPr lang="el-GR" dirty="0"/>
              <a:t> </a:t>
            </a:r>
            <a:r>
              <a:rPr lang="en-US" dirty="0"/>
              <a:t> </a:t>
            </a:r>
            <a:r>
              <a:rPr lang="el-GR" dirty="0"/>
              <a:t>Πρακτική Άσκηση</a:t>
            </a:r>
          </a:p>
        </p:txBody>
      </p:sp>
      <p:sp>
        <p:nvSpPr>
          <p:cNvPr id="3" name="Θέση περιεχομένου 2">
            <a:extLst>
              <a:ext uri="{FF2B5EF4-FFF2-40B4-BE49-F238E27FC236}">
                <a16:creationId xmlns:a16="http://schemas.microsoft.com/office/drawing/2014/main" id="{61FBB2C1-3F94-4275-AF27-16A7901DEB1B}"/>
              </a:ext>
            </a:extLst>
          </p:cNvPr>
          <p:cNvSpPr>
            <a:spLocks noGrp="1"/>
          </p:cNvSpPr>
          <p:nvPr>
            <p:ph idx="1"/>
          </p:nvPr>
        </p:nvSpPr>
        <p:spPr/>
        <p:txBody>
          <a:bodyPr>
            <a:normAutofit fontScale="92500" lnSpcReduction="10000"/>
          </a:bodyPr>
          <a:lstStyle/>
          <a:p>
            <a:r>
              <a:rPr lang="el-GR" dirty="0"/>
              <a:t>Δεν ισχύει ο περιορισμός της ολοκλήρωσης του 1</a:t>
            </a:r>
            <a:r>
              <a:rPr lang="el-GR" baseline="30000" dirty="0"/>
              <a:t>ου</a:t>
            </a:r>
            <a:r>
              <a:rPr lang="el-GR" dirty="0"/>
              <a:t> έτους σπουδών που υπάρχει για τις σπουδές.</a:t>
            </a:r>
          </a:p>
          <a:p>
            <a:r>
              <a:rPr lang="el-GR" dirty="0"/>
              <a:t>Προτείνεται, όμως, να κάνετε χρήση της πρακτικής άσκησης προς το τέλος των σπουδών σας για να σχετίζεται με την ένταξή σας στην αγορά εργασίας. </a:t>
            </a:r>
            <a:endParaRPr lang="en-US" dirty="0"/>
          </a:p>
          <a:p>
            <a:r>
              <a:rPr lang="el-GR" b="0" i="0" dirty="0">
                <a:solidFill>
                  <a:srgbClr val="555555"/>
                </a:solidFill>
                <a:effectLst/>
                <a:latin typeface="Roboto" panose="02000000000000000000" pitchFamily="2" charset="0"/>
              </a:rPr>
              <a:t>Στο πλαίσιο του προγράμματος </a:t>
            </a:r>
            <a:r>
              <a:rPr lang="el-GR" b="0" i="0" dirty="0" err="1">
                <a:solidFill>
                  <a:srgbClr val="555555"/>
                </a:solidFill>
                <a:effectLst/>
                <a:latin typeface="Roboto" panose="02000000000000000000" pitchFamily="2" charset="0"/>
              </a:rPr>
              <a:t>Erasmus</a:t>
            </a:r>
            <a:r>
              <a:rPr lang="el-GR" b="0" i="0" dirty="0">
                <a:solidFill>
                  <a:srgbClr val="555555"/>
                </a:solidFill>
                <a:effectLst/>
                <a:latin typeface="Roboto" panose="02000000000000000000" pitchFamily="2" charset="0"/>
              </a:rPr>
              <a:t>+ μπορούν να μετακινηθούν και </a:t>
            </a:r>
            <a:r>
              <a:rPr lang="el-GR" b="1" i="0" dirty="0">
                <a:solidFill>
                  <a:srgbClr val="555555"/>
                </a:solidFill>
                <a:effectLst/>
                <a:latin typeface="Roboto" panose="02000000000000000000" pitchFamily="2" charset="0"/>
              </a:rPr>
              <a:t>οι πρόσφατοι απόφοιτοι </a:t>
            </a:r>
            <a:r>
              <a:rPr lang="el-GR" b="0" i="0" dirty="0">
                <a:solidFill>
                  <a:srgbClr val="555555"/>
                </a:solidFill>
                <a:effectLst/>
                <a:latin typeface="Roboto" panose="02000000000000000000" pitchFamily="2" charset="0"/>
              </a:rPr>
              <a:t>για πρακτική άσκηση, κατά το πρώτο έτος από την αποφοίτησή τους.</a:t>
            </a:r>
            <a:r>
              <a:rPr lang="en-US" b="0" i="0" dirty="0">
                <a:solidFill>
                  <a:srgbClr val="555555"/>
                </a:solidFill>
                <a:effectLst/>
                <a:latin typeface="Roboto" panose="02000000000000000000" pitchFamily="2" charset="0"/>
              </a:rPr>
              <a:t> </a:t>
            </a:r>
            <a:r>
              <a:rPr lang="el-GR" b="1" i="0" dirty="0">
                <a:solidFill>
                  <a:srgbClr val="555555"/>
                </a:solidFill>
                <a:effectLst/>
                <a:latin typeface="Roboto" panose="02000000000000000000" pitchFamily="2" charset="0"/>
              </a:rPr>
              <a:t>Για να λάβουν μέρος στο Πρόγραμμα, οι πρόσφατοι απόφοιτοι θα πρέπει να υποβάλουν την αίτησή τους κατά το τελευταίο έτος σπουδών τους και να ολοκληρώσουν την πρακτική άσκηση σε διάστημα 12 μηνών από την αποφοίτησή τους</a:t>
            </a:r>
            <a:endParaRPr lang="el-GR" dirty="0"/>
          </a:p>
        </p:txBody>
      </p:sp>
    </p:spTree>
    <p:extLst>
      <p:ext uri="{BB962C8B-B14F-4D97-AF65-F5344CB8AC3E}">
        <p14:creationId xmlns:p14="http://schemas.microsoft.com/office/powerpoint/2010/main" val="197618304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TotalTime>
  <Words>1384</Words>
  <Application>Microsoft Office PowerPoint</Application>
  <PresentationFormat>Ευρεία οθόνη</PresentationFormat>
  <Paragraphs>96</Paragraphs>
  <Slides>21</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21</vt:i4>
      </vt:variant>
    </vt:vector>
  </HeadingPairs>
  <TitlesOfParts>
    <vt:vector size="28" baseType="lpstr">
      <vt:lpstr>Arial</vt:lpstr>
      <vt:lpstr>Calibri</vt:lpstr>
      <vt:lpstr>Calibri Light</vt:lpstr>
      <vt:lpstr>Roboto</vt:lpstr>
      <vt:lpstr>Tahoma</vt:lpstr>
      <vt:lpstr>Times New Roman</vt:lpstr>
      <vt:lpstr>Θέμα του Office</vt:lpstr>
      <vt:lpstr>ERASMUS+ και CIVIS</vt:lpstr>
      <vt:lpstr>Παρουσίαση του PowerPoint</vt:lpstr>
      <vt:lpstr>Πρόγραμμα ERASMUS+</vt:lpstr>
      <vt:lpstr>ERASMUS+</vt:lpstr>
      <vt:lpstr>ERASMUS+</vt:lpstr>
      <vt:lpstr>Μηνιαία επιχορήγηση για σπουδές</vt:lpstr>
      <vt:lpstr>Μηνιαία επιχορήγηση για Πρακτική Άσκηση</vt:lpstr>
      <vt:lpstr>Διαδικασία επιλογής Εξερχόμενων Φοιτητών</vt:lpstr>
      <vt:lpstr>ERASMUS+:  Πρακτική Άσκηση</vt:lpstr>
      <vt:lpstr>ERASMUS+:  Πρακτική Άσκηση</vt:lpstr>
      <vt:lpstr>ERASMUS+:  Πρακτική Άσκηση</vt:lpstr>
      <vt:lpstr>Πρόγραμμα ERASMUS+</vt:lpstr>
      <vt:lpstr>Παρουσίαση του PowerPoint</vt:lpstr>
      <vt:lpstr>ΕΚΠΑ CIVIS</vt:lpstr>
      <vt:lpstr>Τι είναι το civis </vt:lpstr>
      <vt:lpstr>ΣΥΝΕΡΓΑΖΟΜΕΝΑ ΠΑΝΕΠΙΣΤΗΜΙΑ (1)</vt:lpstr>
      <vt:lpstr>ΣΥΝΕΡΓΑΖΟΜΕΝΑ ΠΑΝΕΠΙΣΤΗΜΙΑ (2)</vt:lpstr>
      <vt:lpstr>ΟΔΗΓΙΕΣ ΓΙΑ ΤΗΝ ΣΥΝΤΑΞΗ ΑΙΤΗΣΗΣ προς ΤΟ ΕΚΠΑ</vt:lpstr>
      <vt:lpstr>Προϋποθέσεις ΓΙΑ ΤΗΝ ΑΙΤΗΣΗ </vt:lpstr>
      <vt:lpstr>Μοριοδότηση φοιτητών </vt:lpstr>
      <vt:lpstr>ΧΡΗΣΙΜΟΙ ΣΥΝΔΕΣΜΟΙ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CIVIS</dc:title>
  <dc:creator>Λυκούργος Κουρκουβέλας</dc:creator>
  <cp:lastModifiedBy>Λυκούργος Κουρκουβέλας</cp:lastModifiedBy>
  <cp:revision>52</cp:revision>
  <dcterms:created xsi:type="dcterms:W3CDTF">2021-10-11T12:45:08Z</dcterms:created>
  <dcterms:modified xsi:type="dcterms:W3CDTF">2022-02-28T17:14:31Z</dcterms:modified>
</cp:coreProperties>
</file>