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61" r:id="rId3"/>
    <p:sldId id="259" r:id="rId4"/>
    <p:sldId id="260" r:id="rId5"/>
    <p:sldId id="270" r:id="rId6"/>
    <p:sldId id="267" r:id="rId7"/>
    <p:sldId id="272" r:id="rId8"/>
    <p:sldId id="273" r:id="rId9"/>
    <p:sldId id="274" r:id="rId10"/>
    <p:sldId id="275" r:id="rId11"/>
    <p:sldId id="276" r:id="rId12"/>
    <p:sldId id="277" r:id="rId13"/>
    <p:sldId id="278" r:id="rId14"/>
    <p:sldId id="279" r:id="rId15"/>
    <p:sldId id="280" r:id="rId16"/>
  </p:sldIdLst>
  <p:sldSz cx="9144000" cy="6858000" type="screen4x3"/>
  <p:notesSz cx="7099300" cy="10234613"/>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CC"/>
    <a:srgbClr val="009900"/>
    <a:srgbClr val="CC33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8" d="100"/>
          <a:sy n="128" d="100"/>
        </p:scale>
        <p:origin x="1022" y="93"/>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2"/>
            <a:ext cx="3076363" cy="511731"/>
          </a:xfrm>
          <a:prstGeom prst="rect">
            <a:avLst/>
          </a:prstGeom>
          <a:noFill/>
          <a:ln w="9525">
            <a:noFill/>
            <a:miter lim="800000"/>
            <a:headEnd/>
            <a:tailEnd/>
          </a:ln>
          <a:effectLst/>
        </p:spPr>
        <p:txBody>
          <a:bodyPr vert="horz" wrap="square" lIns="99037" tIns="49519" rIns="99037" bIns="49519" numCol="1" anchor="t" anchorCtr="0" compatLnSpc="1">
            <a:prstTxWarp prst="textNoShape">
              <a:avLst/>
            </a:prstTxWarp>
          </a:bodyPr>
          <a:lstStyle>
            <a:lvl1pPr>
              <a:defRPr sz="1100"/>
            </a:lvl1pPr>
          </a:lstStyle>
          <a:p>
            <a:endParaRPr lang="en-US"/>
          </a:p>
        </p:txBody>
      </p:sp>
      <p:sp>
        <p:nvSpPr>
          <p:cNvPr id="6147" name="Rectangle 3"/>
          <p:cNvSpPr>
            <a:spLocks noGrp="1" noChangeArrowheads="1"/>
          </p:cNvSpPr>
          <p:nvPr>
            <p:ph type="dt" sz="quarter" idx="1"/>
          </p:nvPr>
        </p:nvSpPr>
        <p:spPr bwMode="auto">
          <a:xfrm>
            <a:off x="4021295" y="2"/>
            <a:ext cx="3076363" cy="511731"/>
          </a:xfrm>
          <a:prstGeom prst="rect">
            <a:avLst/>
          </a:prstGeom>
          <a:noFill/>
          <a:ln w="9525">
            <a:noFill/>
            <a:miter lim="800000"/>
            <a:headEnd/>
            <a:tailEnd/>
          </a:ln>
          <a:effectLst/>
        </p:spPr>
        <p:txBody>
          <a:bodyPr vert="horz" wrap="square" lIns="99037" tIns="49519" rIns="99037" bIns="49519" numCol="1" anchor="t" anchorCtr="0" compatLnSpc="1">
            <a:prstTxWarp prst="textNoShape">
              <a:avLst/>
            </a:prstTxWarp>
          </a:bodyPr>
          <a:lstStyle>
            <a:lvl1pPr algn="r">
              <a:defRPr sz="1100"/>
            </a:lvl1pPr>
          </a:lstStyle>
          <a:p>
            <a:endParaRPr lang="en-US"/>
          </a:p>
        </p:txBody>
      </p:sp>
      <p:sp>
        <p:nvSpPr>
          <p:cNvPr id="6148" name="Rectangle 4"/>
          <p:cNvSpPr>
            <a:spLocks noGrp="1" noChangeArrowheads="1"/>
          </p:cNvSpPr>
          <p:nvPr>
            <p:ph type="ftr" sz="quarter" idx="2"/>
          </p:nvPr>
        </p:nvSpPr>
        <p:spPr bwMode="auto">
          <a:xfrm>
            <a:off x="1" y="9721108"/>
            <a:ext cx="3076363" cy="511731"/>
          </a:xfrm>
          <a:prstGeom prst="rect">
            <a:avLst/>
          </a:prstGeom>
          <a:noFill/>
          <a:ln w="9525">
            <a:noFill/>
            <a:miter lim="800000"/>
            <a:headEnd/>
            <a:tailEnd/>
          </a:ln>
          <a:effectLst/>
        </p:spPr>
        <p:txBody>
          <a:bodyPr vert="horz" wrap="square" lIns="99037" tIns="49519" rIns="99037" bIns="49519" numCol="1" anchor="b" anchorCtr="0" compatLnSpc="1">
            <a:prstTxWarp prst="textNoShape">
              <a:avLst/>
            </a:prstTxWarp>
          </a:bodyPr>
          <a:lstStyle>
            <a:lvl1pPr>
              <a:defRPr sz="1100"/>
            </a:lvl1pPr>
          </a:lstStyle>
          <a:p>
            <a:endParaRPr lang="en-US"/>
          </a:p>
        </p:txBody>
      </p:sp>
      <p:sp>
        <p:nvSpPr>
          <p:cNvPr id="6149" name="Rectangle 5"/>
          <p:cNvSpPr>
            <a:spLocks noGrp="1" noChangeArrowheads="1"/>
          </p:cNvSpPr>
          <p:nvPr>
            <p:ph type="sldNum" sz="quarter" idx="3"/>
          </p:nvPr>
        </p:nvSpPr>
        <p:spPr bwMode="auto">
          <a:xfrm>
            <a:off x="4021295" y="9721108"/>
            <a:ext cx="3076363" cy="511731"/>
          </a:xfrm>
          <a:prstGeom prst="rect">
            <a:avLst/>
          </a:prstGeom>
          <a:noFill/>
          <a:ln w="9525">
            <a:noFill/>
            <a:miter lim="800000"/>
            <a:headEnd/>
            <a:tailEnd/>
          </a:ln>
          <a:effectLst/>
        </p:spPr>
        <p:txBody>
          <a:bodyPr vert="horz" wrap="square" lIns="99037" tIns="49519" rIns="99037" bIns="49519" numCol="1" anchor="b" anchorCtr="0" compatLnSpc="1">
            <a:prstTxWarp prst="textNoShape">
              <a:avLst/>
            </a:prstTxWarp>
          </a:bodyPr>
          <a:lstStyle>
            <a:lvl1pPr algn="r">
              <a:defRPr sz="1100"/>
            </a:lvl1pPr>
          </a:lstStyle>
          <a:p>
            <a:fld id="{9217D9CF-B38A-41DC-9026-B13868442D3B}" type="slidenum">
              <a:rPr lang="en-US"/>
              <a:pPr/>
              <a:t>‹#›</a:t>
            </a:fld>
            <a:endParaRPr lang="en-US"/>
          </a:p>
        </p:txBody>
      </p:sp>
      <p:sp>
        <p:nvSpPr>
          <p:cNvPr id="6151" name="Line 7"/>
          <p:cNvSpPr>
            <a:spLocks noChangeShapeType="1"/>
          </p:cNvSpPr>
          <p:nvPr/>
        </p:nvSpPr>
        <p:spPr bwMode="auto">
          <a:xfrm>
            <a:off x="315526" y="6567210"/>
            <a:ext cx="6547132" cy="0"/>
          </a:xfrm>
          <a:prstGeom prst="line">
            <a:avLst/>
          </a:prstGeom>
          <a:noFill/>
          <a:ln w="9525">
            <a:solidFill>
              <a:schemeClr val="tx1"/>
            </a:solidFill>
            <a:round/>
            <a:headEnd/>
            <a:tailEnd/>
          </a:ln>
          <a:effectLst/>
        </p:spPr>
        <p:txBody>
          <a:bodyPr lIns="99037" tIns="49519" rIns="99037" bIns="49519"/>
          <a:lstStyle/>
          <a:p>
            <a:endParaRPr lang="el-GR"/>
          </a:p>
        </p:txBody>
      </p:sp>
      <p:sp>
        <p:nvSpPr>
          <p:cNvPr id="6152" name="Line 8"/>
          <p:cNvSpPr>
            <a:spLocks noChangeShapeType="1"/>
          </p:cNvSpPr>
          <p:nvPr/>
        </p:nvSpPr>
        <p:spPr bwMode="auto">
          <a:xfrm>
            <a:off x="315526" y="3582115"/>
            <a:ext cx="6547132" cy="0"/>
          </a:xfrm>
          <a:prstGeom prst="line">
            <a:avLst/>
          </a:prstGeom>
          <a:noFill/>
          <a:ln w="9525">
            <a:solidFill>
              <a:schemeClr val="tx1"/>
            </a:solidFill>
            <a:round/>
            <a:headEnd/>
            <a:tailEnd/>
          </a:ln>
          <a:effectLst/>
        </p:spPr>
        <p:txBody>
          <a:bodyPr lIns="99037" tIns="49519" rIns="99037" bIns="49519"/>
          <a:lstStyle/>
          <a:p>
            <a:endParaRPr lang="el-GR"/>
          </a:p>
        </p:txBody>
      </p:sp>
      <p:sp>
        <p:nvSpPr>
          <p:cNvPr id="6153" name="Rectangle 9"/>
          <p:cNvSpPr>
            <a:spLocks noChangeArrowheads="1"/>
          </p:cNvSpPr>
          <p:nvPr/>
        </p:nvSpPr>
        <p:spPr bwMode="auto">
          <a:xfrm>
            <a:off x="3707413" y="6908365"/>
            <a:ext cx="3155244" cy="2302789"/>
          </a:xfrm>
          <a:prstGeom prst="rect">
            <a:avLst/>
          </a:prstGeom>
          <a:noFill/>
          <a:ln w="9525">
            <a:solidFill>
              <a:schemeClr val="tx1"/>
            </a:solidFill>
            <a:miter lim="800000"/>
            <a:headEnd/>
            <a:tailEnd/>
          </a:ln>
          <a:effectLst/>
        </p:spPr>
        <p:txBody>
          <a:bodyPr wrap="none" lIns="99037" tIns="49519" rIns="99037" bIns="49519"/>
          <a:lstStyle/>
          <a:p>
            <a:r>
              <a:rPr lang="en-US" sz="1100" b="1" i="1" dirty="0"/>
              <a:t>Notes:</a:t>
            </a:r>
          </a:p>
        </p:txBody>
      </p:sp>
      <p:sp>
        <p:nvSpPr>
          <p:cNvPr id="6154" name="Rectangle 10"/>
          <p:cNvSpPr>
            <a:spLocks noChangeArrowheads="1"/>
          </p:cNvSpPr>
          <p:nvPr/>
        </p:nvSpPr>
        <p:spPr bwMode="auto">
          <a:xfrm>
            <a:off x="3707413" y="4008560"/>
            <a:ext cx="3155244" cy="2217499"/>
          </a:xfrm>
          <a:prstGeom prst="rect">
            <a:avLst/>
          </a:prstGeom>
          <a:noFill/>
          <a:ln w="9525">
            <a:solidFill>
              <a:schemeClr val="tx1"/>
            </a:solidFill>
            <a:miter lim="800000"/>
            <a:headEnd/>
            <a:tailEnd/>
          </a:ln>
          <a:effectLst/>
        </p:spPr>
        <p:txBody>
          <a:bodyPr wrap="none" lIns="99037" tIns="49519" rIns="99037" bIns="49519"/>
          <a:lstStyle/>
          <a:p>
            <a:r>
              <a:rPr lang="en-US" sz="1100" b="1" i="1" dirty="0"/>
              <a:t>Notes:</a:t>
            </a:r>
          </a:p>
        </p:txBody>
      </p:sp>
      <p:sp>
        <p:nvSpPr>
          <p:cNvPr id="6155" name="Rectangle 11"/>
          <p:cNvSpPr>
            <a:spLocks noChangeArrowheads="1"/>
          </p:cNvSpPr>
          <p:nvPr/>
        </p:nvSpPr>
        <p:spPr bwMode="auto">
          <a:xfrm>
            <a:off x="3707413" y="1023465"/>
            <a:ext cx="3155244" cy="2217499"/>
          </a:xfrm>
          <a:prstGeom prst="rect">
            <a:avLst/>
          </a:prstGeom>
          <a:noFill/>
          <a:ln w="9525">
            <a:solidFill>
              <a:schemeClr val="tx1"/>
            </a:solidFill>
            <a:miter lim="800000"/>
            <a:headEnd/>
            <a:tailEnd/>
          </a:ln>
          <a:effectLst/>
        </p:spPr>
        <p:txBody>
          <a:bodyPr wrap="none" lIns="99037" tIns="49519" rIns="99037" bIns="49519"/>
          <a:lstStyle/>
          <a:p>
            <a:r>
              <a:rPr lang="en-US" sz="1100" b="1" i="1" dirty="0"/>
              <a:t>Notes:</a:t>
            </a:r>
          </a:p>
        </p:txBody>
      </p:sp>
    </p:spTree>
    <p:extLst>
      <p:ext uri="{BB962C8B-B14F-4D97-AF65-F5344CB8AC3E}">
        <p14:creationId xmlns:p14="http://schemas.microsoft.com/office/powerpoint/2010/main" val="54433074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76363" cy="255865"/>
          </a:xfrm>
          <a:prstGeom prst="rect">
            <a:avLst/>
          </a:prstGeom>
          <a:noFill/>
          <a:ln w="9525">
            <a:noFill/>
            <a:miter lim="800000"/>
            <a:headEnd/>
            <a:tailEnd/>
          </a:ln>
          <a:effectLst/>
        </p:spPr>
        <p:txBody>
          <a:bodyPr vert="horz" wrap="square" lIns="99037" tIns="49519" rIns="99037" bIns="49519" numCol="1" anchor="t" anchorCtr="0" compatLnSpc="1">
            <a:prstTxWarp prst="textNoShape">
              <a:avLst/>
            </a:prstTxWarp>
          </a:bodyPr>
          <a:lstStyle>
            <a:lvl1pPr>
              <a:defRPr sz="1100"/>
            </a:lvl1pPr>
          </a:lstStyle>
          <a:p>
            <a:endParaRPr lang="en-US"/>
          </a:p>
        </p:txBody>
      </p:sp>
      <p:sp>
        <p:nvSpPr>
          <p:cNvPr id="4099" name="Rectangle 3"/>
          <p:cNvSpPr>
            <a:spLocks noGrp="1" noChangeArrowheads="1"/>
          </p:cNvSpPr>
          <p:nvPr>
            <p:ph type="dt" idx="1"/>
          </p:nvPr>
        </p:nvSpPr>
        <p:spPr bwMode="auto">
          <a:xfrm>
            <a:off x="4021295" y="0"/>
            <a:ext cx="3076363" cy="255865"/>
          </a:xfrm>
          <a:prstGeom prst="rect">
            <a:avLst/>
          </a:prstGeom>
          <a:noFill/>
          <a:ln w="9525">
            <a:noFill/>
            <a:miter lim="800000"/>
            <a:headEnd/>
            <a:tailEnd/>
          </a:ln>
          <a:effectLst/>
        </p:spPr>
        <p:txBody>
          <a:bodyPr vert="horz" wrap="square" lIns="99037" tIns="49519" rIns="99037" bIns="49519" numCol="1" anchor="t" anchorCtr="0" compatLnSpc="1">
            <a:prstTxWarp prst="textNoShape">
              <a:avLst/>
            </a:prstTxWarp>
          </a:bodyPr>
          <a:lstStyle>
            <a:lvl1pPr algn="r">
              <a:defRPr sz="1100"/>
            </a:lvl1pPr>
          </a:lstStyle>
          <a:p>
            <a:endParaRPr lang="en-US"/>
          </a:p>
        </p:txBody>
      </p:sp>
      <p:sp>
        <p:nvSpPr>
          <p:cNvPr id="4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9930" y="4861441"/>
            <a:ext cx="5679440" cy="4605576"/>
          </a:xfrm>
          <a:prstGeom prst="rect">
            <a:avLst/>
          </a:prstGeom>
          <a:noFill/>
          <a:ln w="9525">
            <a:solidFill>
              <a:schemeClr val="tx1"/>
            </a:solidFill>
            <a:miter lim="800000"/>
            <a:headEnd/>
            <a:tailEnd/>
          </a:ln>
          <a:effectLst/>
        </p:spPr>
        <p:txBody>
          <a:bodyPr vert="horz" wrap="square" lIns="99037" tIns="49519" rIns="99037" bIns="495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2" name="Rectangle 6"/>
          <p:cNvSpPr>
            <a:spLocks noGrp="1" noChangeArrowheads="1"/>
          </p:cNvSpPr>
          <p:nvPr>
            <p:ph type="ftr" sz="quarter" idx="4"/>
          </p:nvPr>
        </p:nvSpPr>
        <p:spPr bwMode="auto">
          <a:xfrm>
            <a:off x="1" y="9978750"/>
            <a:ext cx="3076363" cy="254089"/>
          </a:xfrm>
          <a:prstGeom prst="rect">
            <a:avLst/>
          </a:prstGeom>
          <a:noFill/>
          <a:ln w="9525">
            <a:noFill/>
            <a:miter lim="800000"/>
            <a:headEnd/>
            <a:tailEnd/>
          </a:ln>
          <a:effectLst/>
        </p:spPr>
        <p:txBody>
          <a:bodyPr vert="horz" wrap="square" lIns="99037" tIns="49519" rIns="99037" bIns="49519" numCol="1" anchor="b" anchorCtr="0" compatLnSpc="1">
            <a:prstTxWarp prst="textNoShape">
              <a:avLst/>
            </a:prstTxWarp>
          </a:bodyPr>
          <a:lstStyle>
            <a:lvl1pPr>
              <a:defRPr sz="1100"/>
            </a:lvl1pPr>
          </a:lstStyle>
          <a:p>
            <a:endParaRPr lang="en-US"/>
          </a:p>
        </p:txBody>
      </p:sp>
      <p:sp>
        <p:nvSpPr>
          <p:cNvPr id="4103" name="Rectangle 7"/>
          <p:cNvSpPr>
            <a:spLocks noGrp="1" noChangeArrowheads="1"/>
          </p:cNvSpPr>
          <p:nvPr>
            <p:ph type="sldNum" sz="quarter" idx="5"/>
          </p:nvPr>
        </p:nvSpPr>
        <p:spPr bwMode="auto">
          <a:xfrm>
            <a:off x="4021295" y="10064037"/>
            <a:ext cx="3076363" cy="168801"/>
          </a:xfrm>
          <a:prstGeom prst="rect">
            <a:avLst/>
          </a:prstGeom>
          <a:noFill/>
          <a:ln w="9525">
            <a:noFill/>
            <a:miter lim="800000"/>
            <a:headEnd/>
            <a:tailEnd/>
          </a:ln>
          <a:effectLst/>
        </p:spPr>
        <p:txBody>
          <a:bodyPr vert="horz" wrap="square" lIns="99037" tIns="49519" rIns="99037" bIns="49519" numCol="1" anchor="b" anchorCtr="0" compatLnSpc="1">
            <a:prstTxWarp prst="textNoShape">
              <a:avLst/>
            </a:prstTxWarp>
          </a:bodyPr>
          <a:lstStyle>
            <a:lvl1pPr algn="r">
              <a:defRPr sz="1100"/>
            </a:lvl1pPr>
          </a:lstStyle>
          <a:p>
            <a:fld id="{EA5AF4A0-70F2-49FA-AB4C-C1B067846362}" type="slidenum">
              <a:rPr lang="en-US"/>
              <a:pPr/>
              <a:t>‹#›</a:t>
            </a:fld>
            <a:endParaRPr lang="en-US"/>
          </a:p>
        </p:txBody>
      </p:sp>
    </p:spTree>
    <p:extLst>
      <p:ext uri="{BB962C8B-B14F-4D97-AF65-F5344CB8AC3E}">
        <p14:creationId xmlns:p14="http://schemas.microsoft.com/office/powerpoint/2010/main" val="779882638"/>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ln/>
        </p:spPr>
        <p:txBody>
          <a:bodyPr/>
          <a:lstStyle/>
          <a:p>
            <a:endParaRPr lang="el-GR"/>
          </a:p>
        </p:txBody>
      </p:sp>
    </p:spTree>
    <p:extLst>
      <p:ext uri="{BB962C8B-B14F-4D97-AF65-F5344CB8AC3E}">
        <p14:creationId xmlns:p14="http://schemas.microsoft.com/office/powerpoint/2010/main" val="104128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283982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68988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2093300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1349702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2818487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762000"/>
            <a:ext cx="7772400" cy="2438400"/>
          </a:xfrm>
        </p:spPr>
        <p:txBody>
          <a:bodyPr/>
          <a:lstStyle>
            <a:lvl1pPr>
              <a:defRPr sz="5000">
                <a:latin typeface="Arial" charset="0"/>
              </a:defRPr>
            </a:lvl1pPr>
          </a:lstStyle>
          <a:p>
            <a:r>
              <a:rPr lang="el-GR"/>
              <a:t>Kλικ για επεξεργασία του τίτλου</a:t>
            </a:r>
            <a:endParaRPr lang="en-US"/>
          </a:p>
        </p:txBody>
      </p:sp>
      <p:sp>
        <p:nvSpPr>
          <p:cNvPr id="3075" name="Rectangle 3"/>
          <p:cNvSpPr>
            <a:spLocks noGrp="1" noChangeArrowheads="1"/>
          </p:cNvSpPr>
          <p:nvPr>
            <p:ph type="subTitle" idx="1"/>
          </p:nvPr>
        </p:nvSpPr>
        <p:spPr>
          <a:xfrm>
            <a:off x="685800" y="3962400"/>
            <a:ext cx="7696200" cy="1371600"/>
          </a:xfrm>
        </p:spPr>
        <p:txBody>
          <a:bodyPr/>
          <a:lstStyle>
            <a:lvl1pPr marL="0" indent="0" algn="ctr">
              <a:buFontTx/>
              <a:buNone/>
              <a:defRPr>
                <a:latin typeface="Arial" charset="0"/>
              </a:defRPr>
            </a:lvl1pPr>
          </a:lstStyle>
          <a:p>
            <a:r>
              <a:rPr lang="el-GR"/>
              <a:t>Κάντε κλικ για να επεξεργαστείτε τον υπότιτλο του υποδείγματος</a:t>
            </a:r>
            <a:endParaRPr lang="en-US"/>
          </a:p>
        </p:txBody>
      </p:sp>
      <p:sp>
        <p:nvSpPr>
          <p:cNvPr id="3076" name="Rectangle 4"/>
          <p:cNvSpPr>
            <a:spLocks noGrp="1" noChangeArrowheads="1"/>
          </p:cNvSpPr>
          <p:nvPr>
            <p:ph type="dt" sz="half" idx="2"/>
          </p:nvPr>
        </p:nvSpPr>
        <p:spPr>
          <a:xfrm>
            <a:off x="457200" y="6245225"/>
            <a:ext cx="2133600" cy="476250"/>
          </a:xfrm>
        </p:spPr>
        <p:txBody>
          <a:bodyPr/>
          <a:lstStyle>
            <a:lvl1pPr>
              <a:defRPr>
                <a:latin typeface="Arial" charset="0"/>
              </a:defRPr>
            </a:lvl1pPr>
          </a:lstStyle>
          <a:p>
            <a:endParaRPr lang="en-US"/>
          </a:p>
        </p:txBody>
      </p:sp>
      <p:sp>
        <p:nvSpPr>
          <p:cNvPr id="3077" name="Rectangle 5"/>
          <p:cNvSpPr>
            <a:spLocks noGrp="1" noChangeArrowheads="1"/>
          </p:cNvSpPr>
          <p:nvPr>
            <p:ph type="ftr" sz="quarter" idx="3"/>
          </p:nvPr>
        </p:nvSpPr>
        <p:spPr>
          <a:xfrm>
            <a:off x="3124200" y="6245225"/>
            <a:ext cx="2895600" cy="476250"/>
          </a:xfrm>
        </p:spPr>
        <p:txBody>
          <a:bodyPr/>
          <a:lstStyle>
            <a:lvl1pPr>
              <a:defRPr>
                <a:latin typeface="Arial" charset="0"/>
              </a:defRPr>
            </a:lvl1pPr>
          </a:lstStyle>
          <a:p>
            <a:endParaRPr lang="en-US"/>
          </a:p>
        </p:txBody>
      </p:sp>
      <p:sp>
        <p:nvSpPr>
          <p:cNvPr id="3078" name="Rectangle 6"/>
          <p:cNvSpPr>
            <a:spLocks noGrp="1" noChangeArrowheads="1"/>
          </p:cNvSpPr>
          <p:nvPr>
            <p:ph type="sldNum" sz="quarter" idx="4"/>
          </p:nvPr>
        </p:nvSpPr>
        <p:spPr>
          <a:xfrm>
            <a:off x="6553200" y="6245225"/>
            <a:ext cx="2133600" cy="476250"/>
          </a:xfrm>
        </p:spPr>
        <p:txBody>
          <a:bodyPr/>
          <a:lstStyle>
            <a:lvl1pPr>
              <a:defRPr>
                <a:latin typeface="Arial" charset="0"/>
              </a:defRPr>
            </a:lvl1pPr>
          </a:lstStyle>
          <a:p>
            <a:fld id="{4C8FF5D8-3DA0-4AFB-B329-BD091381E08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70056A36-B1AC-4CC3-B865-73E822346B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8A1989B2-905A-4464-9682-8A63C380C37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sz="4000">
                <a:solidFill>
                  <a:srgbClr val="00FF99"/>
                </a:solidFill>
                <a:latin typeface="Calibri" pitchFamily="34" charset="0"/>
              </a:defRPr>
            </a:lvl1pPr>
          </a:lstStyle>
          <a:p>
            <a:r>
              <a:rPr lang="el-GR" dirty="0" err="1"/>
              <a:t>Kλικ</a:t>
            </a:r>
            <a:r>
              <a:rPr lang="el-GR" dirty="0"/>
              <a:t> για επεξεργασία του τίτλου</a:t>
            </a:r>
          </a:p>
        </p:txBody>
      </p:sp>
      <p:sp>
        <p:nvSpPr>
          <p:cNvPr id="3" name="2 - Θέση περιεχομένου"/>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l-GR" dirty="0" err="1"/>
              <a:t>Kλικ</a:t>
            </a:r>
            <a:r>
              <a:rPr lang="el-GR" dirty="0"/>
              <a:t> για επεξεργασία των στυλ του υποδείγματος</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6" name="5 - Θέση αριθμού διαφάνειας"/>
          <p:cNvSpPr>
            <a:spLocks noGrp="1"/>
          </p:cNvSpPr>
          <p:nvPr>
            <p:ph type="sldNum" sz="quarter" idx="12"/>
          </p:nvPr>
        </p:nvSpPr>
        <p:spPr/>
        <p:txBody>
          <a:bodyPr/>
          <a:lstStyle>
            <a:lvl1pPr>
              <a:defRPr sz="1400">
                <a:latin typeface="Calibri" pitchFamily="34" charset="0"/>
              </a:defRPr>
            </a:lvl1pPr>
          </a:lstStyle>
          <a:p>
            <a:fld id="{6669BF23-81C1-4535-AC29-79072D6463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2424DA78-E9BE-421E-A5EE-9EE68E8C11F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28533E50-0306-4799-BD47-47791DCFE5B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lvl1pPr>
              <a:defRPr/>
            </a:lvl1pPr>
          </a:lstStyle>
          <a:p>
            <a:endParaRPr lang="en-US"/>
          </a:p>
        </p:txBody>
      </p:sp>
      <p:sp>
        <p:nvSpPr>
          <p:cNvPr id="8" name="7 - Θέση υποσέλιδου"/>
          <p:cNvSpPr>
            <a:spLocks noGrp="1"/>
          </p:cNvSpPr>
          <p:nvPr>
            <p:ph type="ftr" sz="quarter" idx="11"/>
          </p:nvPr>
        </p:nvSpPr>
        <p:spPr/>
        <p:txBody>
          <a:bodyPr/>
          <a:lstStyle>
            <a:lvl1pPr>
              <a:defRPr/>
            </a:lvl1pPr>
          </a:lstStyle>
          <a:p>
            <a:endParaRPr lang="en-US"/>
          </a:p>
        </p:txBody>
      </p:sp>
      <p:sp>
        <p:nvSpPr>
          <p:cNvPr id="9" name="8 - Θέση αριθμού διαφάνειας"/>
          <p:cNvSpPr>
            <a:spLocks noGrp="1"/>
          </p:cNvSpPr>
          <p:nvPr>
            <p:ph type="sldNum" sz="quarter" idx="12"/>
          </p:nvPr>
        </p:nvSpPr>
        <p:spPr/>
        <p:txBody>
          <a:bodyPr/>
          <a:lstStyle>
            <a:lvl1pPr>
              <a:defRPr/>
            </a:lvl1pPr>
          </a:lstStyle>
          <a:p>
            <a:fld id="{0AA60836-1FB3-409B-A4C4-3C1AE1C1CA1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lvl1pPr>
              <a:defRPr/>
            </a:lvl1pPr>
          </a:lstStyle>
          <a:p>
            <a:endParaRPr lang="en-US"/>
          </a:p>
        </p:txBody>
      </p:sp>
      <p:sp>
        <p:nvSpPr>
          <p:cNvPr id="4" name="3 - Θέση υποσέλιδου"/>
          <p:cNvSpPr>
            <a:spLocks noGrp="1"/>
          </p:cNvSpPr>
          <p:nvPr>
            <p:ph type="ftr" sz="quarter" idx="11"/>
          </p:nvPr>
        </p:nvSpPr>
        <p:spPr/>
        <p:txBody>
          <a:bodyPr/>
          <a:lstStyle>
            <a:lvl1pPr>
              <a:defRPr/>
            </a:lvl1pPr>
          </a:lstStyle>
          <a:p>
            <a:endParaRPr lang="en-US"/>
          </a:p>
        </p:txBody>
      </p:sp>
      <p:sp>
        <p:nvSpPr>
          <p:cNvPr id="5" name="4 - Θέση αριθμού διαφάνειας"/>
          <p:cNvSpPr>
            <a:spLocks noGrp="1"/>
          </p:cNvSpPr>
          <p:nvPr>
            <p:ph type="sldNum" sz="quarter" idx="12"/>
          </p:nvPr>
        </p:nvSpPr>
        <p:spPr/>
        <p:txBody>
          <a:bodyPr/>
          <a:lstStyle>
            <a:lvl1pPr>
              <a:defRPr/>
            </a:lvl1pPr>
          </a:lstStyle>
          <a:p>
            <a:fld id="{984665E6-135A-42D2-A57D-0BAAC3E9E31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n-US"/>
          </a:p>
        </p:txBody>
      </p:sp>
      <p:sp>
        <p:nvSpPr>
          <p:cNvPr id="3" name="2 - Θέση υποσέλιδου"/>
          <p:cNvSpPr>
            <a:spLocks noGrp="1"/>
          </p:cNvSpPr>
          <p:nvPr>
            <p:ph type="ftr" sz="quarter" idx="11"/>
          </p:nvPr>
        </p:nvSpPr>
        <p:spPr/>
        <p:txBody>
          <a:bodyPr/>
          <a:lstStyle>
            <a:lvl1pPr>
              <a:defRPr/>
            </a:lvl1pPr>
          </a:lstStyle>
          <a:p>
            <a:endParaRPr lang="en-US"/>
          </a:p>
        </p:txBody>
      </p:sp>
      <p:sp>
        <p:nvSpPr>
          <p:cNvPr id="4" name="3 - Θέση αριθμού διαφάνειας"/>
          <p:cNvSpPr>
            <a:spLocks noGrp="1"/>
          </p:cNvSpPr>
          <p:nvPr>
            <p:ph type="sldNum" sz="quarter" idx="12"/>
          </p:nvPr>
        </p:nvSpPr>
        <p:spPr/>
        <p:txBody>
          <a:bodyPr/>
          <a:lstStyle>
            <a:lvl1pPr>
              <a:defRPr/>
            </a:lvl1pPr>
          </a:lstStyle>
          <a:p>
            <a:fld id="{BA996A23-D1D1-4D5B-B614-8FCB4CE973C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939DE862-05AA-44F1-901A-8D450486E7D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F0257B85-BC88-409F-BF4E-A12AA4146DF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a:t>Kλικ για επεξεργασία του τίτλου</a:t>
            </a:r>
            <a:endParaRPr lang="en-US"/>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1028" name="Rectangle 4"/>
          <p:cNvSpPr>
            <a:spLocks noGrp="1" noChangeArrowheads="1"/>
          </p:cNvSpPr>
          <p:nvPr>
            <p:ph type="dt" sz="half" idx="2"/>
          </p:nvPr>
        </p:nvSpPr>
        <p:spPr bwMode="auto">
          <a:xfrm>
            <a:off x="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bg1"/>
                </a:solidFill>
                <a:latin typeface="+mn-lt"/>
              </a:defRPr>
            </a:lvl1pPr>
          </a:lstStyle>
          <a:p>
            <a:endParaRPr lang="en-US"/>
          </a:p>
        </p:txBody>
      </p:sp>
      <p:sp>
        <p:nvSpPr>
          <p:cNvPr id="1029" name="Rectangle 5"/>
          <p:cNvSpPr>
            <a:spLocks noGrp="1" noChangeArrowheads="1"/>
          </p:cNvSpPr>
          <p:nvPr>
            <p:ph type="ftr" sz="quarter" idx="3"/>
          </p:nvPr>
        </p:nvSpPr>
        <p:spPr bwMode="auto">
          <a:xfrm>
            <a:off x="2209800" y="6629400"/>
            <a:ext cx="4648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bg1"/>
                </a:solidFill>
                <a:latin typeface="+mn-lt"/>
              </a:defRPr>
            </a:lvl1pPr>
          </a:lstStyle>
          <a:p>
            <a:endParaRPr lang="en-US"/>
          </a:p>
        </p:txBody>
      </p:sp>
      <p:sp>
        <p:nvSpPr>
          <p:cNvPr id="1030" name="Rectangle 6"/>
          <p:cNvSpPr>
            <a:spLocks noGrp="1" noChangeArrowheads="1"/>
          </p:cNvSpPr>
          <p:nvPr>
            <p:ph type="sldNum" sz="quarter" idx="4"/>
          </p:nvPr>
        </p:nvSpPr>
        <p:spPr bwMode="auto">
          <a:xfrm>
            <a:off x="7010400" y="6613525"/>
            <a:ext cx="21336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bg1"/>
                </a:solidFill>
                <a:latin typeface="+mn-lt"/>
              </a:defRPr>
            </a:lvl1pPr>
          </a:lstStyle>
          <a:p>
            <a:fld id="{58C8C0F1-DEDF-4653-B882-095B38C61E5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1" fontAlgn="base" hangingPunct="1">
        <a:spcBef>
          <a:spcPct val="0"/>
        </a:spcBef>
        <a:spcAft>
          <a:spcPct val="0"/>
        </a:spcAft>
        <a:defRPr sz="4400">
          <a:solidFill>
            <a:schemeClr val="bg1"/>
          </a:solidFill>
          <a:latin typeface="+mj-lt"/>
          <a:ea typeface="+mj-ea"/>
          <a:cs typeface="+mj-cs"/>
        </a:defRPr>
      </a:lvl1pPr>
      <a:lvl2pPr algn="ctr" rtl="0" eaLnBrk="1" fontAlgn="base" hangingPunct="1">
        <a:spcBef>
          <a:spcPct val="0"/>
        </a:spcBef>
        <a:spcAft>
          <a:spcPct val="0"/>
        </a:spcAft>
        <a:defRPr sz="4400">
          <a:solidFill>
            <a:schemeClr val="bg1"/>
          </a:solidFill>
          <a:latin typeface="Century Gothic" pitchFamily="34" charset="0"/>
        </a:defRPr>
      </a:lvl2pPr>
      <a:lvl3pPr algn="ctr" rtl="0" eaLnBrk="1" fontAlgn="base" hangingPunct="1">
        <a:spcBef>
          <a:spcPct val="0"/>
        </a:spcBef>
        <a:spcAft>
          <a:spcPct val="0"/>
        </a:spcAft>
        <a:defRPr sz="4400">
          <a:solidFill>
            <a:schemeClr val="bg1"/>
          </a:solidFill>
          <a:latin typeface="Century Gothic" pitchFamily="34" charset="0"/>
        </a:defRPr>
      </a:lvl3pPr>
      <a:lvl4pPr algn="ctr" rtl="0" eaLnBrk="1" fontAlgn="base" hangingPunct="1">
        <a:spcBef>
          <a:spcPct val="0"/>
        </a:spcBef>
        <a:spcAft>
          <a:spcPct val="0"/>
        </a:spcAft>
        <a:defRPr sz="4400">
          <a:solidFill>
            <a:schemeClr val="bg1"/>
          </a:solidFill>
          <a:latin typeface="Century Gothic" pitchFamily="34" charset="0"/>
        </a:defRPr>
      </a:lvl4pPr>
      <a:lvl5pPr algn="ctr" rtl="0" eaLnBrk="1" fontAlgn="base" hangingPunct="1">
        <a:spcBef>
          <a:spcPct val="0"/>
        </a:spcBef>
        <a:spcAft>
          <a:spcPct val="0"/>
        </a:spcAft>
        <a:defRPr sz="4400">
          <a:solidFill>
            <a:schemeClr val="bg1"/>
          </a:solidFill>
          <a:latin typeface="Century Gothic" pitchFamily="34" charset="0"/>
        </a:defRPr>
      </a:lvl5pPr>
      <a:lvl6pPr marL="457200" algn="ctr" rtl="0" eaLnBrk="1" fontAlgn="base" hangingPunct="1">
        <a:spcBef>
          <a:spcPct val="0"/>
        </a:spcBef>
        <a:spcAft>
          <a:spcPct val="0"/>
        </a:spcAft>
        <a:defRPr sz="4400">
          <a:solidFill>
            <a:schemeClr val="bg1"/>
          </a:solidFill>
          <a:latin typeface="Century Gothic" pitchFamily="34" charset="0"/>
        </a:defRPr>
      </a:lvl6pPr>
      <a:lvl7pPr marL="914400" algn="ctr" rtl="0" eaLnBrk="1" fontAlgn="base" hangingPunct="1">
        <a:spcBef>
          <a:spcPct val="0"/>
        </a:spcBef>
        <a:spcAft>
          <a:spcPct val="0"/>
        </a:spcAft>
        <a:defRPr sz="4400">
          <a:solidFill>
            <a:schemeClr val="bg1"/>
          </a:solidFill>
          <a:latin typeface="Century Gothic" pitchFamily="34" charset="0"/>
        </a:defRPr>
      </a:lvl7pPr>
      <a:lvl8pPr marL="1371600" algn="ctr" rtl="0" eaLnBrk="1" fontAlgn="base" hangingPunct="1">
        <a:spcBef>
          <a:spcPct val="0"/>
        </a:spcBef>
        <a:spcAft>
          <a:spcPct val="0"/>
        </a:spcAft>
        <a:defRPr sz="4400">
          <a:solidFill>
            <a:schemeClr val="bg1"/>
          </a:solidFill>
          <a:latin typeface="Century Gothic" pitchFamily="34" charset="0"/>
        </a:defRPr>
      </a:lvl8pPr>
      <a:lvl9pPr marL="1828800" algn="ctr" rtl="0" eaLnBrk="1" fontAlgn="base" hangingPunct="1">
        <a:spcBef>
          <a:spcPct val="0"/>
        </a:spcBef>
        <a:spcAft>
          <a:spcPct val="0"/>
        </a:spcAft>
        <a:defRPr sz="4400">
          <a:solidFill>
            <a:schemeClr val="bg1"/>
          </a:solidFill>
          <a:latin typeface="Century Gothic" pitchFamily="34" charset="0"/>
        </a:defRPr>
      </a:lvl9pPr>
    </p:titleStyle>
    <p:bodyStyle>
      <a:lvl1pPr marL="342900" indent="-342900" algn="l" rtl="0" eaLnBrk="1" fontAlgn="base" hangingPunct="1">
        <a:spcBef>
          <a:spcPct val="20000"/>
        </a:spcBef>
        <a:spcAft>
          <a:spcPct val="0"/>
        </a:spcAft>
        <a:buChar char="•"/>
        <a:defRPr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800">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2419360"/>
            <a:ext cx="7772400" cy="2438400"/>
          </a:xfrm>
        </p:spPr>
        <p:txBody>
          <a:bodyPr/>
          <a:lstStyle/>
          <a:p>
            <a:r>
              <a:rPr lang="el-GR" sz="4400" dirty="0">
                <a:latin typeface="Calibri" pitchFamily="34" charset="0"/>
              </a:rPr>
              <a:t>Εφαρμοσμένη</a:t>
            </a:r>
            <a:br>
              <a:rPr lang="el-GR" sz="4400" dirty="0">
                <a:latin typeface="Calibri" pitchFamily="34" charset="0"/>
              </a:rPr>
            </a:br>
            <a:r>
              <a:rPr lang="el-GR" sz="4400" dirty="0">
                <a:latin typeface="Calibri" pitchFamily="34" charset="0"/>
              </a:rPr>
              <a:t>Γνωστική Ψυχολογία</a:t>
            </a:r>
            <a:br>
              <a:rPr lang="el-GR" sz="4400" dirty="0">
                <a:latin typeface="Calibri" pitchFamily="34" charset="0"/>
              </a:rPr>
            </a:br>
            <a:r>
              <a:rPr lang="el-GR" sz="4400" dirty="0">
                <a:latin typeface="Calibri" pitchFamily="34" charset="0"/>
              </a:rPr>
              <a:t>(ΨΧ 90)</a:t>
            </a:r>
            <a:endParaRPr lang="en-US" sz="4400" dirty="0">
              <a:latin typeface="Calibri" pitchFamily="34" charset="0"/>
            </a:endParaRPr>
          </a:p>
        </p:txBody>
      </p:sp>
      <p:sp>
        <p:nvSpPr>
          <p:cNvPr id="2051" name="Rectangle 3"/>
          <p:cNvSpPr>
            <a:spLocks noGrp="1" noChangeArrowheads="1"/>
          </p:cNvSpPr>
          <p:nvPr>
            <p:ph type="subTitle" idx="1"/>
          </p:nvPr>
        </p:nvSpPr>
        <p:spPr>
          <a:xfrm>
            <a:off x="685800" y="5486424"/>
            <a:ext cx="7696200" cy="728658"/>
          </a:xfrm>
        </p:spPr>
        <p:txBody>
          <a:bodyPr/>
          <a:lstStyle/>
          <a:p>
            <a:r>
              <a:rPr lang="el-GR" sz="3600" dirty="0">
                <a:latin typeface="Calibri" pitchFamily="34" charset="0"/>
              </a:rPr>
              <a:t>Πέτρος Ρούσσος</a:t>
            </a:r>
            <a:endParaRPr lang="en-US" sz="36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 Θέση περιεχομένου">
            <a:extLst>
              <a:ext uri="{FF2B5EF4-FFF2-40B4-BE49-F238E27FC236}">
                <a16:creationId xmlns:a16="http://schemas.microsoft.com/office/drawing/2014/main" id="{CFCDD1A9-C03F-4F45-AB00-432DBF7DE9FD}"/>
              </a:ext>
            </a:extLst>
          </p:cNvPr>
          <p:cNvSpPr>
            <a:spLocks noGrp="1"/>
          </p:cNvSpPr>
          <p:nvPr>
            <p:ph idx="1"/>
          </p:nvPr>
        </p:nvSpPr>
        <p:spPr>
          <a:xfrm>
            <a:off x="457200" y="1600200"/>
            <a:ext cx="8229600" cy="5257800"/>
          </a:xfrm>
        </p:spPr>
        <p:txBody>
          <a:bodyPr/>
          <a:lstStyle/>
          <a:p>
            <a:pPr eaLnBrk="1" hangingPunct="1"/>
            <a:r>
              <a:rPr lang="el-GR" altLang="el-GR" sz="2400"/>
              <a:t>Στην περίοδο μεταξύ των δύο μεγάλων πολέμων η πρόοδος της εφαρμοσμένης ψυχολογίας βασίζεται κυρίως στην έρευνα που γίνεται στην περιοχή της βιομηχανικής ψυχολογίας…</a:t>
            </a:r>
          </a:p>
          <a:p>
            <a:pPr eaLnBrk="1" hangingPunct="1"/>
            <a:r>
              <a:rPr lang="el-GR" altLang="el-GR" sz="2400"/>
              <a:t>Την ίδια περίοδο, στον ακαδημαϊκό χώρο, πραγματοποιούνται έρευνες κυρίως στη δικαστική ψυχολογία και στην ψυχολογία των ατομικών διαφορών.</a:t>
            </a:r>
          </a:p>
          <a:p>
            <a:pPr eaLnBrk="1" hangingPunct="1"/>
            <a:r>
              <a:rPr lang="el-GR" altLang="el-GR" sz="2400"/>
              <a:t>Ο Δεύτερος Παγκόσμιος Πόλεμος δίνει τη δυνατότητα σε 1700 ψυχολόγους περίπου να αναλάβουν θέσεις στη στρατιωτική μηχανή των ΗΠΑ συμβάλλοντας στην ανάπτυξη περιοχών εφαρμοσμένης έρευνας, όπως η Εργονομία, η Βιομηχανική Ψυχολογία, η επιλογή και η εκπαίδευση προσωπικού, η αλληλεπίδραση ανθρώπου-μηχανής.</a:t>
            </a:r>
          </a:p>
        </p:txBody>
      </p:sp>
      <p:sp>
        <p:nvSpPr>
          <p:cNvPr id="8195" name="3 - Θέση αριθμού διαφάνειας">
            <a:extLst>
              <a:ext uri="{FF2B5EF4-FFF2-40B4-BE49-F238E27FC236}">
                <a16:creationId xmlns:a16="http://schemas.microsoft.com/office/drawing/2014/main" id="{37EB6D45-9C4A-4A45-91BA-52759C5FF43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8196" name="Rectangle 2">
            <a:extLst>
              <a:ext uri="{FF2B5EF4-FFF2-40B4-BE49-F238E27FC236}">
                <a16:creationId xmlns:a16="http://schemas.microsoft.com/office/drawing/2014/main" id="{25D311A7-901D-4662-BD2A-D4E2A36E7708}"/>
              </a:ext>
            </a:extLst>
          </p:cNvPr>
          <p:cNvSpPr>
            <a:spLocks noGrp="1" noChangeArrowheads="1"/>
          </p:cNvSpPr>
          <p:nvPr>
            <p:ph type="title"/>
          </p:nvPr>
        </p:nvSpPr>
        <p:spPr/>
        <p:txBody>
          <a:bodyPr/>
          <a:lstStyle/>
          <a:p>
            <a:pPr eaLnBrk="1" hangingPunct="1"/>
            <a:r>
              <a:rPr lang="el-GR" altLang="el-GR"/>
              <a:t>Ιστορία της Εφαρμοσμένης Γνωστικής Ψυχολογίας (4)</a:t>
            </a:r>
          </a:p>
        </p:txBody>
      </p:sp>
    </p:spTree>
    <p:extLst>
      <p:ext uri="{BB962C8B-B14F-4D97-AF65-F5344CB8AC3E}">
        <p14:creationId xmlns:p14="http://schemas.microsoft.com/office/powerpoint/2010/main" val="2807634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a:extLst>
              <a:ext uri="{FF2B5EF4-FFF2-40B4-BE49-F238E27FC236}">
                <a16:creationId xmlns:a16="http://schemas.microsoft.com/office/drawing/2014/main" id="{38603C2D-21A9-40E8-9EEE-59BA2C63E858}"/>
              </a:ext>
            </a:extLst>
          </p:cNvPr>
          <p:cNvSpPr>
            <a:spLocks noGrp="1"/>
          </p:cNvSpPr>
          <p:nvPr>
            <p:ph idx="1"/>
          </p:nvPr>
        </p:nvSpPr>
        <p:spPr>
          <a:xfrm>
            <a:off x="457200" y="1600200"/>
            <a:ext cx="8229600" cy="5257800"/>
          </a:xfrm>
        </p:spPr>
        <p:txBody>
          <a:bodyPr/>
          <a:lstStyle/>
          <a:p>
            <a:pPr eaLnBrk="1" hangingPunct="1">
              <a:defRPr/>
            </a:pPr>
            <a:r>
              <a:rPr lang="el-GR" sz="2400" dirty="0"/>
              <a:t>Αρχές της δεκαετίας του 1950: </a:t>
            </a:r>
            <a:r>
              <a:rPr lang="el-GR" sz="2400" dirty="0">
                <a:solidFill>
                  <a:schemeClr val="accent1">
                    <a:lumMod val="75000"/>
                  </a:schemeClr>
                </a:solidFill>
              </a:rPr>
              <a:t>Θεωρία της επεξεργασίας πληροφοριών </a:t>
            </a:r>
            <a:r>
              <a:rPr lang="el-GR" sz="2400" dirty="0"/>
              <a:t>και</a:t>
            </a:r>
            <a:r>
              <a:rPr lang="el-GR" sz="2400" dirty="0">
                <a:solidFill>
                  <a:schemeClr val="accent1">
                    <a:lumMod val="75000"/>
                  </a:schemeClr>
                </a:solidFill>
              </a:rPr>
              <a:t> Ψυχογλωσσολογία…</a:t>
            </a:r>
          </a:p>
          <a:p>
            <a:pPr eaLnBrk="1" hangingPunct="1">
              <a:defRPr/>
            </a:pPr>
            <a:r>
              <a:rPr lang="el-GR" sz="2400" dirty="0"/>
              <a:t>1956: Γέννηση της Γνωστικής Ψυχολογίας.</a:t>
            </a:r>
          </a:p>
          <a:p>
            <a:pPr eaLnBrk="1" hangingPunct="1">
              <a:defRPr/>
            </a:pPr>
            <a:r>
              <a:rPr lang="el-GR" sz="2400" dirty="0"/>
              <a:t>Δεκαετία του 1970: Ανάπτυξη της Γνωσιακής Επιστήμης.</a:t>
            </a:r>
          </a:p>
          <a:p>
            <a:pPr eaLnBrk="1" hangingPunct="1">
              <a:defRPr/>
            </a:pPr>
            <a:r>
              <a:rPr lang="el-GR" sz="2400" dirty="0"/>
              <a:t>Είναι ενδιαφέρον ότι με βάση στατιστικά στοιχεία της ΑΡΑ για το 1984, μόνο ένα ποσοστό 20-30% των νέων διδακτόρων στην πειραματική ψυχολογία γίνονται μέλη της ΑΡΑ (σε αντίθεση με τους διδάκτορες στην κλινική ψυχολογία που εγγράφονται σε ποσοστό 80-90%)…</a:t>
            </a:r>
          </a:p>
          <a:p>
            <a:pPr eaLnBrk="1" hangingPunct="1">
              <a:defRPr/>
            </a:pPr>
            <a:r>
              <a:rPr lang="el-GR" sz="2400" dirty="0"/>
              <a:t>Πολλοί από τους γνωστικούς ψυχολόγους κατευθύνονται πλέον σε περιοχές εφαρμοσμένης έρευνας (π.χ., σχεδιασμός διεπαφών, ασφάλεια μεταφορών, τηλεπικοινωνίες, προστασία  καταναλωτή, συστήματα εκπαίδευσης κ.ά.).</a:t>
            </a:r>
          </a:p>
        </p:txBody>
      </p:sp>
      <p:sp>
        <p:nvSpPr>
          <p:cNvPr id="9219" name="3 - Θέση αριθμού διαφάνειας">
            <a:extLst>
              <a:ext uri="{FF2B5EF4-FFF2-40B4-BE49-F238E27FC236}">
                <a16:creationId xmlns:a16="http://schemas.microsoft.com/office/drawing/2014/main" id="{CDA56578-7C8B-4856-BCE4-05AB0D6E31D4}"/>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9220" name="Rectangle 2">
            <a:extLst>
              <a:ext uri="{FF2B5EF4-FFF2-40B4-BE49-F238E27FC236}">
                <a16:creationId xmlns:a16="http://schemas.microsoft.com/office/drawing/2014/main" id="{60FD1EA2-F5BD-4915-87AD-1CB9D2FE849A}"/>
              </a:ext>
            </a:extLst>
          </p:cNvPr>
          <p:cNvSpPr>
            <a:spLocks noGrp="1" noChangeArrowheads="1"/>
          </p:cNvSpPr>
          <p:nvPr>
            <p:ph type="title"/>
          </p:nvPr>
        </p:nvSpPr>
        <p:spPr/>
        <p:txBody>
          <a:bodyPr/>
          <a:lstStyle/>
          <a:p>
            <a:pPr eaLnBrk="1" hangingPunct="1"/>
            <a:r>
              <a:rPr lang="el-GR" altLang="el-GR"/>
              <a:t>Ιστορία της Εφαρμοσμένης Γνωστικής Ψυχολογίας (5)</a:t>
            </a:r>
          </a:p>
        </p:txBody>
      </p:sp>
    </p:spTree>
    <p:extLst>
      <p:ext uri="{BB962C8B-B14F-4D97-AF65-F5344CB8AC3E}">
        <p14:creationId xmlns:p14="http://schemas.microsoft.com/office/powerpoint/2010/main" val="191169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 Θέση περιεχομένου">
            <a:extLst>
              <a:ext uri="{FF2B5EF4-FFF2-40B4-BE49-F238E27FC236}">
                <a16:creationId xmlns:a16="http://schemas.microsoft.com/office/drawing/2014/main" id="{D8860327-1111-4420-AFC7-C3762171C059}"/>
              </a:ext>
            </a:extLst>
          </p:cNvPr>
          <p:cNvSpPr>
            <a:spLocks noGrp="1"/>
          </p:cNvSpPr>
          <p:nvPr>
            <p:ph idx="1"/>
          </p:nvPr>
        </p:nvSpPr>
        <p:spPr>
          <a:xfrm>
            <a:off x="457200" y="1600200"/>
            <a:ext cx="8229600" cy="5257800"/>
          </a:xfrm>
        </p:spPr>
        <p:txBody>
          <a:bodyPr/>
          <a:lstStyle/>
          <a:p>
            <a:pPr eaLnBrk="1" hangingPunct="1"/>
            <a:r>
              <a:rPr lang="el-GR" altLang="el-GR" sz="2400"/>
              <a:t>Η ανάγκη για οικολογική εγκυρότητα (</a:t>
            </a:r>
            <a:r>
              <a:rPr lang="en-US" altLang="el-GR" sz="2400"/>
              <a:t>Neisser, 1976 &amp; Norman, </a:t>
            </a:r>
            <a:r>
              <a:rPr lang="el-GR" altLang="el-GR" sz="2400"/>
              <a:t>1981)</a:t>
            </a:r>
            <a:endParaRPr lang="en-US" altLang="el-GR" sz="2400"/>
          </a:p>
          <a:p>
            <a:pPr eaLnBrk="1" hangingPunct="1"/>
            <a:r>
              <a:rPr lang="el-GR" altLang="el-GR" sz="2400"/>
              <a:t>Γνωστική έρευνα στο πεδίο και στο εργαστήριο…</a:t>
            </a:r>
          </a:p>
          <a:p>
            <a:pPr eaLnBrk="1" hangingPunct="1"/>
            <a:r>
              <a:rPr lang="el-GR" altLang="el-GR" sz="2400"/>
              <a:t>Κριτική στην «κίνηση» (</a:t>
            </a:r>
            <a:r>
              <a:rPr lang="en-US" altLang="el-GR" sz="2400"/>
              <a:t>Parkin &amp; Hunkin, 2001. Banerji &amp; Crowder, 1989)</a:t>
            </a:r>
            <a:endParaRPr lang="el-GR" altLang="el-GR" sz="2400"/>
          </a:p>
        </p:txBody>
      </p:sp>
      <p:sp>
        <p:nvSpPr>
          <p:cNvPr id="10243" name="3 - Θέση αριθμού διαφάνειας">
            <a:extLst>
              <a:ext uri="{FF2B5EF4-FFF2-40B4-BE49-F238E27FC236}">
                <a16:creationId xmlns:a16="http://schemas.microsoft.com/office/drawing/2014/main" id="{1C4E7F83-7667-43A2-9715-4D3D25E79DFE}"/>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10244" name="Rectangle 2">
            <a:extLst>
              <a:ext uri="{FF2B5EF4-FFF2-40B4-BE49-F238E27FC236}">
                <a16:creationId xmlns:a16="http://schemas.microsoft.com/office/drawing/2014/main" id="{0D45E11D-58DA-49CE-84C3-70E05FB76877}"/>
              </a:ext>
            </a:extLst>
          </p:cNvPr>
          <p:cNvSpPr>
            <a:spLocks noGrp="1" noChangeArrowheads="1"/>
          </p:cNvSpPr>
          <p:nvPr>
            <p:ph type="title"/>
          </p:nvPr>
        </p:nvSpPr>
        <p:spPr/>
        <p:txBody>
          <a:bodyPr/>
          <a:lstStyle/>
          <a:p>
            <a:pPr eaLnBrk="1" hangingPunct="1"/>
            <a:r>
              <a:rPr lang="el-GR" altLang="el-GR"/>
              <a:t>Οικολογική εγκυρότητα</a:t>
            </a:r>
          </a:p>
        </p:txBody>
      </p:sp>
    </p:spTree>
    <p:extLst>
      <p:ext uri="{BB962C8B-B14F-4D97-AF65-F5344CB8AC3E}">
        <p14:creationId xmlns:p14="http://schemas.microsoft.com/office/powerpoint/2010/main" val="1031462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a:extLst>
              <a:ext uri="{FF2B5EF4-FFF2-40B4-BE49-F238E27FC236}">
                <a16:creationId xmlns:a16="http://schemas.microsoft.com/office/drawing/2014/main" id="{24A57E30-5781-4B48-B231-FE4AB8C44EEF}"/>
              </a:ext>
            </a:extLst>
          </p:cNvPr>
          <p:cNvSpPr>
            <a:spLocks noGrp="1"/>
          </p:cNvSpPr>
          <p:nvPr>
            <p:ph type="title"/>
          </p:nvPr>
        </p:nvSpPr>
        <p:spPr>
          <a:xfrm>
            <a:off x="0" y="0"/>
            <a:ext cx="9144000" cy="1143000"/>
          </a:xfrm>
        </p:spPr>
        <p:txBody>
          <a:bodyPr/>
          <a:lstStyle/>
          <a:p>
            <a:r>
              <a:rPr lang="el-GR" altLang="el-GR"/>
              <a:t>Η μεθοδολογία της γνωστικής έρευνας</a:t>
            </a:r>
          </a:p>
        </p:txBody>
      </p:sp>
      <p:sp>
        <p:nvSpPr>
          <p:cNvPr id="11267" name="2 - Θέση περιεχομένου">
            <a:extLst>
              <a:ext uri="{FF2B5EF4-FFF2-40B4-BE49-F238E27FC236}">
                <a16:creationId xmlns:a16="http://schemas.microsoft.com/office/drawing/2014/main" id="{E50D7D8D-BA48-4ED9-B37C-B5BDF2C383B3}"/>
              </a:ext>
            </a:extLst>
          </p:cNvPr>
          <p:cNvSpPr>
            <a:spLocks noGrp="1"/>
          </p:cNvSpPr>
          <p:nvPr>
            <p:ph idx="1"/>
          </p:nvPr>
        </p:nvSpPr>
        <p:spPr>
          <a:xfrm>
            <a:off x="457200" y="1000125"/>
            <a:ext cx="8229600" cy="5126038"/>
          </a:xfrm>
        </p:spPr>
        <p:txBody>
          <a:bodyPr/>
          <a:lstStyle/>
          <a:p>
            <a:r>
              <a:rPr lang="el-GR" altLang="el-GR" sz="2400"/>
              <a:t>Τα γνωστικά φαινόμενα δεν είναι παρατηρήσιμα</a:t>
            </a:r>
          </a:p>
          <a:p>
            <a:r>
              <a:rPr lang="el-GR" altLang="el-GR" sz="2400"/>
              <a:t>Η μέτρηση της γνωστικής επίδοσης</a:t>
            </a:r>
          </a:p>
          <a:p>
            <a:pPr lvl="1"/>
            <a:r>
              <a:rPr lang="el-GR" altLang="el-GR" sz="2000"/>
              <a:t>Περιγραφή των διαστάσεών της</a:t>
            </a:r>
          </a:p>
          <a:p>
            <a:r>
              <a:rPr lang="el-GR" altLang="el-GR" sz="2400"/>
              <a:t>Η φύση των ανεξάρτητων μεταβλητών στα γνωστικά έργα</a:t>
            </a:r>
          </a:p>
          <a:p>
            <a:pPr lvl="1"/>
            <a:r>
              <a:rPr lang="el-GR" altLang="el-GR" sz="2000">
                <a:solidFill>
                  <a:srgbClr val="000066"/>
                </a:solidFill>
              </a:rPr>
              <a:t>Οργανισμικές</a:t>
            </a:r>
            <a:r>
              <a:rPr lang="el-GR" altLang="el-GR" sz="2000"/>
              <a:t>: φύλο κ.λπ.</a:t>
            </a:r>
          </a:p>
          <a:p>
            <a:pPr lvl="1"/>
            <a:r>
              <a:rPr lang="el-GR" altLang="el-GR" sz="2000">
                <a:solidFill>
                  <a:srgbClr val="000066"/>
                </a:solidFill>
              </a:rPr>
              <a:t>Προηγηθείσες</a:t>
            </a:r>
            <a:r>
              <a:rPr lang="el-GR" altLang="el-GR" sz="2000"/>
              <a:t>: πρόσφατα βιωμένες καταστάσεις</a:t>
            </a:r>
          </a:p>
          <a:p>
            <a:pPr lvl="1"/>
            <a:r>
              <a:rPr lang="el-GR" altLang="el-GR" sz="2000">
                <a:solidFill>
                  <a:srgbClr val="000066"/>
                </a:solidFill>
              </a:rPr>
              <a:t>Μεταβλητές έργου</a:t>
            </a:r>
            <a:r>
              <a:rPr lang="el-GR" altLang="el-GR" sz="2000"/>
              <a:t>: οδηγίες, παρουσίαση, ερέθισμα, πλαίσιο, συγκράτηση, δοκιμασία/τεστ</a:t>
            </a:r>
          </a:p>
          <a:p>
            <a:r>
              <a:rPr lang="el-GR" altLang="el-GR" sz="2400"/>
              <a:t>Επίδραση των ανεξάρτητων μεταβλητών στις εξαρτημένες</a:t>
            </a:r>
          </a:p>
          <a:p>
            <a:r>
              <a:rPr lang="el-GR" altLang="el-GR" sz="2400"/>
              <a:t>Πρωτογενείς και δευτερογενείς μετρήσεις</a:t>
            </a:r>
          </a:p>
          <a:p>
            <a:r>
              <a:rPr lang="el-GR" altLang="el-GR" sz="2400"/>
              <a:t>Διαδικασία στατιστικού ελέγχου μηδενικών υποθέσεων</a:t>
            </a:r>
          </a:p>
          <a:p>
            <a:r>
              <a:rPr lang="el-GR" altLang="el-GR" sz="2400"/>
              <a:t>Καθημερινά γνωστικά έργα</a:t>
            </a:r>
          </a:p>
          <a:p>
            <a:endParaRPr lang="el-GR" altLang="el-GR" sz="2400"/>
          </a:p>
          <a:p>
            <a:endParaRPr lang="el-GR" altLang="el-GR" sz="2400"/>
          </a:p>
        </p:txBody>
      </p:sp>
      <p:sp>
        <p:nvSpPr>
          <p:cNvPr id="5" name="5 - Θέση αριθμού διαφάνειας">
            <a:extLst>
              <a:ext uri="{FF2B5EF4-FFF2-40B4-BE49-F238E27FC236}">
                <a16:creationId xmlns:a16="http://schemas.microsoft.com/office/drawing/2014/main" id="{78B4F74F-9579-4735-860B-7862F6FA6F8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Tree>
    <p:extLst>
      <p:ext uri="{BB962C8B-B14F-4D97-AF65-F5344CB8AC3E}">
        <p14:creationId xmlns:p14="http://schemas.microsoft.com/office/powerpoint/2010/main" val="1846058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a:extLst>
              <a:ext uri="{FF2B5EF4-FFF2-40B4-BE49-F238E27FC236}">
                <a16:creationId xmlns:a16="http://schemas.microsoft.com/office/drawing/2014/main" id="{A8DEBDA1-C8F3-47C9-A093-B13B953BF7C9}"/>
              </a:ext>
            </a:extLst>
          </p:cNvPr>
          <p:cNvSpPr>
            <a:spLocks noGrp="1"/>
          </p:cNvSpPr>
          <p:nvPr>
            <p:ph type="title"/>
          </p:nvPr>
        </p:nvSpPr>
        <p:spPr>
          <a:xfrm>
            <a:off x="457200" y="71438"/>
            <a:ext cx="8229600" cy="1143000"/>
          </a:xfrm>
        </p:spPr>
        <p:txBody>
          <a:bodyPr/>
          <a:lstStyle/>
          <a:p>
            <a:r>
              <a:rPr lang="el-GR" altLang="el-GR"/>
              <a:t>Προσεγγίσεις και μέθοδοι της εφαρμοσμένης έρευνας</a:t>
            </a:r>
          </a:p>
        </p:txBody>
      </p:sp>
      <p:sp>
        <p:nvSpPr>
          <p:cNvPr id="12291" name="5 - Θέση περιεχομένου">
            <a:extLst>
              <a:ext uri="{FF2B5EF4-FFF2-40B4-BE49-F238E27FC236}">
                <a16:creationId xmlns:a16="http://schemas.microsoft.com/office/drawing/2014/main" id="{73A28799-0F03-45DA-9B25-1266A1BC5ECF}"/>
              </a:ext>
            </a:extLst>
          </p:cNvPr>
          <p:cNvSpPr>
            <a:spLocks noGrp="1"/>
          </p:cNvSpPr>
          <p:nvPr>
            <p:ph idx="1"/>
          </p:nvPr>
        </p:nvSpPr>
        <p:spPr>
          <a:xfrm>
            <a:off x="214313" y="1357313"/>
            <a:ext cx="8715375" cy="4525962"/>
          </a:xfrm>
        </p:spPr>
        <p:txBody>
          <a:bodyPr/>
          <a:lstStyle/>
          <a:p>
            <a:r>
              <a:rPr lang="el-GR" altLang="el-GR"/>
              <a:t>Δυνατότητα γενίκευσης</a:t>
            </a:r>
          </a:p>
          <a:p>
            <a:r>
              <a:rPr lang="el-GR" altLang="el-GR"/>
              <a:t>Επαγωγικές διαδικασίες</a:t>
            </a:r>
          </a:p>
          <a:p>
            <a:r>
              <a:rPr lang="el-GR" altLang="el-GR"/>
              <a:t>Έλεγχος των μεταβλητών</a:t>
            </a:r>
          </a:p>
          <a:p>
            <a:r>
              <a:rPr lang="el-GR" altLang="el-GR"/>
              <a:t>Στατιστικές μέθοδοι</a:t>
            </a:r>
          </a:p>
          <a:p>
            <a:pPr lvl="1"/>
            <a:r>
              <a:rPr lang="el-GR" altLang="el-GR" sz="2000"/>
              <a:t>Περισσότερα μεθοδολογικά εργαλεία, ελλείπουσες τιμές, μηδενικά ευρήματα, χρησιμότητα επανάληψης</a:t>
            </a:r>
            <a:endParaRPr lang="el-GR" altLang="el-GR" sz="2400"/>
          </a:p>
        </p:txBody>
      </p:sp>
      <p:sp>
        <p:nvSpPr>
          <p:cNvPr id="5" name="5 - Θέση αριθμού διαφάνειας">
            <a:extLst>
              <a:ext uri="{FF2B5EF4-FFF2-40B4-BE49-F238E27FC236}">
                <a16:creationId xmlns:a16="http://schemas.microsoft.com/office/drawing/2014/main" id="{FA8314EF-A209-4EB7-8422-3BEFECD3E9C9}"/>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Tree>
    <p:extLst>
      <p:ext uri="{BB962C8B-B14F-4D97-AF65-F5344CB8AC3E}">
        <p14:creationId xmlns:p14="http://schemas.microsoft.com/office/powerpoint/2010/main" val="2086069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 Θέση περιεχομένου">
            <a:extLst>
              <a:ext uri="{FF2B5EF4-FFF2-40B4-BE49-F238E27FC236}">
                <a16:creationId xmlns:a16="http://schemas.microsoft.com/office/drawing/2014/main" id="{B166C1E7-9736-4863-9964-F522BF83386D}"/>
              </a:ext>
            </a:extLst>
          </p:cNvPr>
          <p:cNvSpPr>
            <a:spLocks noGrp="1"/>
          </p:cNvSpPr>
          <p:nvPr>
            <p:ph idx="1"/>
          </p:nvPr>
        </p:nvSpPr>
        <p:spPr>
          <a:xfrm>
            <a:off x="285750" y="1500188"/>
            <a:ext cx="8572500" cy="5857875"/>
          </a:xfrm>
        </p:spPr>
        <p:txBody>
          <a:bodyPr/>
          <a:lstStyle/>
          <a:p>
            <a:r>
              <a:rPr lang="el-GR" altLang="el-GR" sz="2800" dirty="0"/>
              <a:t>Νοητικοί χειρισμοί</a:t>
            </a:r>
          </a:p>
          <a:p>
            <a:pPr lvl="1"/>
            <a:r>
              <a:rPr lang="el-GR" altLang="el-GR" sz="2400" dirty="0"/>
              <a:t>Γνωστική επεξεργασία, έλεγχος του περιβάλλοντος, κοινωνική αλληλεπίδραση</a:t>
            </a:r>
          </a:p>
          <a:p>
            <a:r>
              <a:rPr lang="el-GR" altLang="el-GR" sz="2800" dirty="0"/>
              <a:t>Καταστάσεις δύναμης/ισχύος</a:t>
            </a:r>
          </a:p>
          <a:p>
            <a:pPr lvl="1"/>
            <a:r>
              <a:rPr lang="el-GR" altLang="el-GR" sz="2400" dirty="0"/>
              <a:t>φυσιολογία, υγεία, οργανική κατάσταση λόγω ουσιών</a:t>
            </a:r>
          </a:p>
          <a:p>
            <a:r>
              <a:rPr lang="el-GR" altLang="el-GR" sz="2800" dirty="0"/>
              <a:t>Κατάσταση συναισθημάτων</a:t>
            </a:r>
          </a:p>
          <a:p>
            <a:pPr lvl="1"/>
            <a:r>
              <a:rPr lang="el-GR" altLang="el-GR" sz="2400" dirty="0"/>
              <a:t>συναισθήματα, στάσεις, κίνητρα</a:t>
            </a:r>
          </a:p>
          <a:p>
            <a:r>
              <a:rPr lang="el-GR" altLang="el-GR" sz="2800" dirty="0"/>
              <a:t>Ατομικές καταστάσεις</a:t>
            </a:r>
          </a:p>
          <a:p>
            <a:pPr lvl="1"/>
            <a:r>
              <a:rPr lang="el-GR" altLang="el-GR" sz="2400" dirty="0"/>
              <a:t>εμπειρογνωμοσύνη, γνωστική ικανότητα, γνωστικό στυλ</a:t>
            </a:r>
          </a:p>
          <a:p>
            <a:endParaRPr lang="el-GR" altLang="el-GR" sz="1600" dirty="0"/>
          </a:p>
        </p:txBody>
      </p:sp>
      <p:sp>
        <p:nvSpPr>
          <p:cNvPr id="13315" name="Rectangle 2">
            <a:extLst>
              <a:ext uri="{FF2B5EF4-FFF2-40B4-BE49-F238E27FC236}">
                <a16:creationId xmlns:a16="http://schemas.microsoft.com/office/drawing/2014/main" id="{9E274E54-5381-41CD-9E9E-9391DE9A7B38}"/>
              </a:ext>
            </a:extLst>
          </p:cNvPr>
          <p:cNvSpPr>
            <a:spLocks noGrp="1" noChangeArrowheads="1"/>
          </p:cNvSpPr>
          <p:nvPr>
            <p:ph type="title"/>
          </p:nvPr>
        </p:nvSpPr>
        <p:spPr>
          <a:xfrm>
            <a:off x="428625" y="142875"/>
            <a:ext cx="8229600" cy="1143000"/>
          </a:xfrm>
        </p:spPr>
        <p:txBody>
          <a:bodyPr/>
          <a:lstStyle/>
          <a:p>
            <a:r>
              <a:rPr lang="el-GR" altLang="el-GR" dirty="0"/>
              <a:t>Πλαίσιο εφαρμογής της γνωστικής ψυχολογίας</a:t>
            </a:r>
          </a:p>
        </p:txBody>
      </p:sp>
      <p:sp>
        <p:nvSpPr>
          <p:cNvPr id="6" name="5 - Θέση αριθμού διαφάνειας">
            <a:extLst>
              <a:ext uri="{FF2B5EF4-FFF2-40B4-BE49-F238E27FC236}">
                <a16:creationId xmlns:a16="http://schemas.microsoft.com/office/drawing/2014/main" id="{CC0FBA11-E2A9-4B97-9A65-8A3B866F5B14}"/>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Tree>
    <p:extLst>
      <p:ext uri="{BB962C8B-B14F-4D97-AF65-F5344CB8AC3E}">
        <p14:creationId xmlns:p14="http://schemas.microsoft.com/office/powerpoint/2010/main" val="122805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lstStyle/>
          <a:p>
            <a:r>
              <a:rPr lang="el-GR" sz="3600" dirty="0"/>
              <a:t>Αντικείμενο &amp; λειτουργία του μαθήματος (1)</a:t>
            </a:r>
          </a:p>
        </p:txBody>
      </p:sp>
      <p:sp>
        <p:nvSpPr>
          <p:cNvPr id="3" name="2 - Θέση περιεχομένου"/>
          <p:cNvSpPr>
            <a:spLocks noGrp="1"/>
          </p:cNvSpPr>
          <p:nvPr>
            <p:ph idx="1"/>
          </p:nvPr>
        </p:nvSpPr>
        <p:spPr>
          <a:xfrm>
            <a:off x="214282" y="1357298"/>
            <a:ext cx="8643998" cy="5257800"/>
          </a:xfrm>
        </p:spPr>
        <p:txBody>
          <a:bodyPr/>
          <a:lstStyle/>
          <a:p>
            <a:r>
              <a:rPr lang="el-GR" sz="2400" dirty="0"/>
              <a:t>Η εφαρμοσμένη γνωστική ψυχολογία έχει δύο κύριους στόχους: </a:t>
            </a:r>
          </a:p>
          <a:p>
            <a:pPr lvl="1"/>
            <a:r>
              <a:rPr lang="el-GR" sz="2000" dirty="0"/>
              <a:t>πρώτον, να προτείνει λύσεις σε πραγματικά προβλήματα, παρέχοντάς μας γνώση που μπορεί να χρησιμοποιηθεί στην καθημερινή ζωή, και</a:t>
            </a:r>
          </a:p>
          <a:p>
            <a:pPr lvl="1"/>
            <a:r>
              <a:rPr lang="el-GR" sz="2000" dirty="0"/>
              <a:t>δεύτερον, να συμβάλει προς τη βελτίωση και την ενημέρωση των θεωριών για τις νοητικές διεργασίες παρέχοντας μια ευρύτερη και πιο ρεαλιστική βάση για την κατανόησή τους. </a:t>
            </a:r>
          </a:p>
          <a:p>
            <a:r>
              <a:rPr lang="el-GR" sz="2400" dirty="0"/>
              <a:t>Το μάθημα αυτό στοχεύει στην ανασκόπηση της πρόσφατης έρευνας στην εφαρμοσμένη γνωστική ψυχολογία.</a:t>
            </a:r>
          </a:p>
          <a:p>
            <a:r>
              <a:rPr lang="el-GR" sz="2400" dirty="0"/>
              <a:t>Καλύπτονται θέματα όπως:</a:t>
            </a:r>
          </a:p>
          <a:p>
            <a:pPr lvl="1"/>
            <a:r>
              <a:rPr lang="el-GR" sz="2000" dirty="0"/>
              <a:t>η καθημερινή μνήμη, η μνήμη αυτοπτών μαρτύρων, οι διαταραχές της μνήμης, η επικοινωνία ανθρώπου-υπολογιστή, η αναγνώριση προσώπων, οι εφαρμογές της γνωστικής ψυχολογίας στο χώρο του σχολείου, οι βιολογικοί κύκλοι και γνωστικές επιδόσεις, οι επιδράσεις ουσιών στις γνωστικές διεργασίες, κ.ά.</a:t>
            </a:r>
          </a:p>
          <a:p>
            <a:endParaRPr lang="el-G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Ορισμός</a:t>
            </a:r>
          </a:p>
        </p:txBody>
      </p:sp>
      <p:sp>
        <p:nvSpPr>
          <p:cNvPr id="3" name="2 - Θέση περιεχομένου"/>
          <p:cNvSpPr>
            <a:spLocks noGrp="1"/>
          </p:cNvSpPr>
          <p:nvPr>
            <p:ph idx="1"/>
          </p:nvPr>
        </p:nvSpPr>
        <p:spPr/>
        <p:txBody>
          <a:bodyPr/>
          <a:lstStyle/>
          <a:p>
            <a:r>
              <a:rPr lang="el-GR" sz="2800" dirty="0"/>
              <a:t>Η ερευνητική περιοχή όπου οι μέθοδοι και οι θεωρίες της πειραματικής και της γνωστικής ψυχολογίας χρησιμοποιούνται στην προσπάθεια:</a:t>
            </a:r>
          </a:p>
          <a:p>
            <a:pPr lvl="1"/>
            <a:r>
              <a:rPr lang="el-GR" sz="2400" dirty="0"/>
              <a:t>Να κατανοήσουμε τα γνωστικά φαινόμενα που συμβαίνουν στον κόσμο της ανθρώπινης εμπειρίας και δραστηριότητας</a:t>
            </a:r>
          </a:p>
          <a:p>
            <a:pPr lvl="1"/>
            <a:r>
              <a:rPr lang="el-GR" sz="2400" dirty="0"/>
              <a:t>Να λύσουμε τα πρακτικά προβλήματα που προκύπτουν στην εκπαίδευση, στις επιχειρήσεις και τη βιομηχανία, καθώς και στη διακυβέρνηση…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Επιστημονικά περιοδικά…</a:t>
            </a:r>
          </a:p>
        </p:txBody>
      </p:sp>
      <p:sp>
        <p:nvSpPr>
          <p:cNvPr id="3" name="2 - Θέση περιεχομένου"/>
          <p:cNvSpPr>
            <a:spLocks noGrp="1"/>
          </p:cNvSpPr>
          <p:nvPr>
            <p:ph idx="1"/>
          </p:nvPr>
        </p:nvSpPr>
        <p:spPr/>
        <p:txBody>
          <a:bodyPr/>
          <a:lstStyle/>
          <a:p>
            <a:r>
              <a:rPr lang="en-US" dirty="0"/>
              <a:t>Journal of Experimental Psychology</a:t>
            </a:r>
          </a:p>
          <a:p>
            <a:r>
              <a:rPr lang="en-US" dirty="0"/>
              <a:t>Journal of Applied Psychology</a:t>
            </a:r>
          </a:p>
          <a:p>
            <a:r>
              <a:rPr lang="en-US" dirty="0"/>
              <a:t>Applied Psycholinguistics</a:t>
            </a:r>
          </a:p>
          <a:p>
            <a:r>
              <a:rPr lang="en-US" dirty="0"/>
              <a:t>Applied Cognitive Psychology (</a:t>
            </a:r>
            <a:r>
              <a:rPr lang="el-GR" dirty="0"/>
              <a:t>αρχικά </a:t>
            </a:r>
            <a:r>
              <a:rPr lang="en-US" dirty="0"/>
              <a:t>Human Learning)</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sz="2400" dirty="0"/>
              <a:t>Προτεινόμενα Εγχειρίδια:</a:t>
            </a:r>
            <a:endParaRPr lang="en-US" sz="2400" dirty="0"/>
          </a:p>
          <a:p>
            <a:pPr lvl="1"/>
            <a:r>
              <a:rPr lang="en-US" sz="2000" dirty="0"/>
              <a:t>Herrmann, D. J., Yoder, C. Y., </a:t>
            </a:r>
            <a:r>
              <a:rPr lang="en-US" sz="2000" dirty="0" err="1"/>
              <a:t>Gruneberg</a:t>
            </a:r>
            <a:r>
              <a:rPr lang="en-US" sz="2000" dirty="0"/>
              <a:t>, M., &amp; Payne, D. G. </a:t>
            </a:r>
            <a:r>
              <a:rPr lang="en-GB" sz="2000" dirty="0"/>
              <a:t>(2010). </a:t>
            </a:r>
            <a:r>
              <a:rPr lang="el-GR" sz="2000" dirty="0"/>
              <a:t>Εφαρμοσμένη </a:t>
            </a:r>
            <a:r>
              <a:rPr lang="en-GB" sz="2000" i="1" dirty="0" err="1"/>
              <a:t>Γνωσ</a:t>
            </a:r>
            <a:r>
              <a:rPr lang="el-GR" sz="2000" i="1" dirty="0"/>
              <a:t>τι</a:t>
            </a:r>
            <a:r>
              <a:rPr lang="en-GB" sz="2000" i="1" dirty="0" err="1"/>
              <a:t>κή</a:t>
            </a:r>
            <a:r>
              <a:rPr lang="en-GB" sz="2000" i="1" dirty="0"/>
              <a:t> </a:t>
            </a:r>
            <a:r>
              <a:rPr lang="en-GB" sz="2000" i="1" dirty="0" err="1"/>
              <a:t>Ψυχολογία</a:t>
            </a:r>
            <a:r>
              <a:rPr lang="en-GB" sz="2000" dirty="0"/>
              <a:t>. </a:t>
            </a:r>
            <a:r>
              <a:rPr lang="en-GB" sz="2000" dirty="0" err="1"/>
              <a:t>Αθήνα</a:t>
            </a:r>
            <a:r>
              <a:rPr lang="en-GB" sz="2000" dirty="0"/>
              <a:t>: </a:t>
            </a:r>
            <a:r>
              <a:rPr lang="en-GB" sz="2000" dirty="0" err="1"/>
              <a:t>Εκδόσεις</a:t>
            </a:r>
            <a:r>
              <a:rPr lang="en-GB" sz="2000" dirty="0"/>
              <a:t> </a:t>
            </a:r>
            <a:r>
              <a:rPr lang="el-GR" sz="2000" dirty="0"/>
              <a:t>Πεδίο</a:t>
            </a:r>
            <a:r>
              <a:rPr lang="en-GB" sz="2000" dirty="0"/>
              <a:t>. </a:t>
            </a:r>
            <a:endParaRPr lang="el-GR" sz="2000" dirty="0"/>
          </a:p>
          <a:p>
            <a:endParaRPr lang="el-GR" sz="2400" dirty="0"/>
          </a:p>
          <a:p>
            <a:r>
              <a:rPr lang="el-GR" sz="2400" dirty="0"/>
              <a:t>Άλλες πηγές:</a:t>
            </a:r>
          </a:p>
          <a:p>
            <a:pPr lvl="1"/>
            <a:r>
              <a:rPr lang="en-US" sz="2000" dirty="0" err="1"/>
              <a:t>Esgate</a:t>
            </a:r>
            <a:r>
              <a:rPr lang="en-US" sz="2000" dirty="0"/>
              <a:t>, A., &amp; </a:t>
            </a:r>
            <a:r>
              <a:rPr lang="en-US" sz="2000" dirty="0" err="1"/>
              <a:t>Groome</a:t>
            </a:r>
            <a:r>
              <a:rPr lang="en-US" sz="2000" dirty="0"/>
              <a:t>, D. (2005). </a:t>
            </a:r>
            <a:r>
              <a:rPr lang="en-US" sz="2000" u="sng" dirty="0"/>
              <a:t>An introduction to applied cognitive psychology</a:t>
            </a:r>
            <a:r>
              <a:rPr lang="en-US" sz="2000" dirty="0"/>
              <a:t>. Hove, UK: Psychology Press.</a:t>
            </a:r>
          </a:p>
          <a:p>
            <a:pPr lvl="1"/>
            <a:r>
              <a:rPr lang="en-GB" sz="2000" dirty="0" err="1"/>
              <a:t>Ντά</a:t>
            </a:r>
            <a:r>
              <a:rPr lang="en-GB" sz="2000" dirty="0"/>
              <a:t>βου, Μπ. </a:t>
            </a:r>
            <a:r>
              <a:rPr lang="en-GB" sz="2000" u="sng" dirty="0" err="1"/>
              <a:t>Οι</a:t>
            </a:r>
            <a:r>
              <a:rPr lang="en-GB" sz="2000" u="sng" dirty="0"/>
              <a:t> </a:t>
            </a:r>
            <a:r>
              <a:rPr lang="en-GB" sz="2000" u="sng" dirty="0" err="1"/>
              <a:t>διεργασίες</a:t>
            </a:r>
            <a:r>
              <a:rPr lang="en-GB" sz="2000" u="sng" dirty="0"/>
              <a:t> </a:t>
            </a:r>
            <a:r>
              <a:rPr lang="en-GB" sz="2000" u="sng" dirty="0" err="1"/>
              <a:t>της</a:t>
            </a:r>
            <a:r>
              <a:rPr lang="en-GB" sz="2000" u="sng" dirty="0"/>
              <a:t> </a:t>
            </a:r>
            <a:r>
              <a:rPr lang="en-GB" sz="2000" u="sng" dirty="0" err="1"/>
              <a:t>σκέψης</a:t>
            </a:r>
            <a:r>
              <a:rPr lang="en-GB" sz="2000" u="sng" dirty="0"/>
              <a:t> </a:t>
            </a:r>
            <a:r>
              <a:rPr lang="en-GB" sz="2000" u="sng" dirty="0" err="1"/>
              <a:t>στην</a:t>
            </a:r>
            <a:r>
              <a:rPr lang="en-GB" sz="2000" u="sng" dirty="0"/>
              <a:t> </a:t>
            </a:r>
            <a:r>
              <a:rPr lang="en-GB" sz="2000" u="sng" dirty="0" err="1"/>
              <a:t>εποχή</a:t>
            </a:r>
            <a:r>
              <a:rPr lang="en-GB" sz="2000" u="sng" dirty="0"/>
              <a:t> </a:t>
            </a:r>
            <a:r>
              <a:rPr lang="en-GB" sz="2000" u="sng" dirty="0" err="1"/>
              <a:t>της</a:t>
            </a:r>
            <a:r>
              <a:rPr lang="en-GB" sz="2000" u="sng" dirty="0"/>
              <a:t> </a:t>
            </a:r>
            <a:r>
              <a:rPr lang="en-GB" sz="2000" u="sng" dirty="0" err="1"/>
              <a:t>πληροφορίας</a:t>
            </a:r>
            <a:r>
              <a:rPr lang="en-GB" sz="2000" u="sng" dirty="0"/>
              <a:t>. </a:t>
            </a:r>
            <a:r>
              <a:rPr lang="en-GB" sz="2000" u="sng" dirty="0" err="1"/>
              <a:t>Θέματα</a:t>
            </a:r>
            <a:r>
              <a:rPr lang="en-GB" sz="2000" u="sng" dirty="0"/>
              <a:t> </a:t>
            </a:r>
            <a:r>
              <a:rPr lang="en-GB" sz="2000" u="sng" dirty="0" err="1"/>
              <a:t>γνωστικής</a:t>
            </a:r>
            <a:r>
              <a:rPr lang="en-GB" sz="2000" u="sng" dirty="0"/>
              <a:t> </a:t>
            </a:r>
            <a:r>
              <a:rPr lang="en-GB" sz="2000" u="sng" dirty="0" err="1"/>
              <a:t>ψυχολογίας</a:t>
            </a:r>
            <a:r>
              <a:rPr lang="en-GB" sz="2000" u="sng" dirty="0"/>
              <a:t> </a:t>
            </a:r>
            <a:r>
              <a:rPr lang="en-GB" sz="2000" u="sng" dirty="0" err="1"/>
              <a:t>και</a:t>
            </a:r>
            <a:r>
              <a:rPr lang="en-GB" sz="2000" u="sng" dirty="0"/>
              <a:t> </a:t>
            </a:r>
            <a:r>
              <a:rPr lang="en-GB" sz="2000" u="sng" dirty="0" err="1"/>
              <a:t>επικοινωνίας</a:t>
            </a:r>
            <a:r>
              <a:rPr lang="en-GB" sz="2000" dirty="0"/>
              <a:t>. </a:t>
            </a:r>
            <a:r>
              <a:rPr lang="en-GB" sz="2000" dirty="0" err="1"/>
              <a:t>Αθήνα</a:t>
            </a:r>
            <a:r>
              <a:rPr lang="en-GB" sz="2000" dirty="0"/>
              <a:t>: </a:t>
            </a:r>
            <a:r>
              <a:rPr lang="en-GB" sz="2000" dirty="0" err="1"/>
              <a:t>Εκδόσεις</a:t>
            </a:r>
            <a:r>
              <a:rPr lang="en-GB" sz="2000" dirty="0"/>
              <a:t> </a:t>
            </a:r>
            <a:r>
              <a:rPr lang="en-GB" sz="2000" dirty="0" err="1"/>
              <a:t>Παπαζήση</a:t>
            </a:r>
            <a:r>
              <a:rPr lang="en-GB" sz="2000" dirty="0"/>
              <a:t>.</a:t>
            </a:r>
          </a:p>
        </p:txBody>
      </p:sp>
      <p:sp>
        <p:nvSpPr>
          <p:cNvPr id="5" name="1 - Τίτλος"/>
          <p:cNvSpPr>
            <a:spLocks noGrp="1"/>
          </p:cNvSpPr>
          <p:nvPr>
            <p:ph type="title"/>
          </p:nvPr>
        </p:nvSpPr>
        <p:spPr>
          <a:xfrm>
            <a:off x="0" y="274638"/>
            <a:ext cx="9144000" cy="1143000"/>
          </a:xfrm>
        </p:spPr>
        <p:txBody>
          <a:bodyPr/>
          <a:lstStyle/>
          <a:p>
            <a:r>
              <a:rPr lang="el-GR" sz="3600" dirty="0"/>
              <a:t>Αντικείμενο &amp; λειτουργία του μαθήματος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257800"/>
          </a:xfrm>
        </p:spPr>
        <p:txBody>
          <a:bodyPr/>
          <a:lstStyle/>
          <a:p>
            <a:r>
              <a:rPr lang="el-GR" sz="2400" dirty="0"/>
              <a:t>Η αξιολόγηση των φοιτητών στο μάθημα θα γίνει με γραπτή εργασία (50%), την παρουσίασή της στην τάξη (</a:t>
            </a:r>
            <a:r>
              <a:rPr lang="en-US" sz="2400" dirty="0"/>
              <a:t>3</a:t>
            </a:r>
            <a:r>
              <a:rPr lang="el-GR" sz="2400" dirty="0"/>
              <a:t>0%) και τις παρουσίες στα μαθήματα (20%).</a:t>
            </a:r>
          </a:p>
          <a:p>
            <a:endParaRPr lang="el-GR" sz="2400" dirty="0"/>
          </a:p>
          <a:p>
            <a:pPr>
              <a:lnSpc>
                <a:spcPct val="90000"/>
              </a:lnSpc>
              <a:defRPr/>
            </a:pPr>
            <a:r>
              <a:rPr lang="el-GR" sz="2400" dirty="0">
                <a:effectLst>
                  <a:outerShdw blurRad="38100" dist="38100" dir="2700000" algn="tl">
                    <a:srgbClr val="000000">
                      <a:alpha val="43137"/>
                    </a:srgbClr>
                  </a:outerShdw>
                </a:effectLst>
              </a:rPr>
              <a:t>Όλο το υλικό του μαθήματος στην η-Τάξη του ΕΚΠΑ:</a:t>
            </a:r>
          </a:p>
          <a:p>
            <a:pPr>
              <a:lnSpc>
                <a:spcPct val="90000"/>
              </a:lnSpc>
              <a:buFont typeface="Wingdings" pitchFamily="2" charset="2"/>
              <a:buNone/>
              <a:defRPr/>
            </a:pPr>
            <a:r>
              <a:rPr lang="el-GR" sz="2400" dirty="0">
                <a:solidFill>
                  <a:srgbClr val="FF9900"/>
                </a:solidFill>
                <a:effectLst>
                  <a:outerShdw blurRad="38100" dist="38100" dir="2700000" algn="tl">
                    <a:srgbClr val="000000">
                      <a:alpha val="43137"/>
                    </a:srgbClr>
                  </a:outerShdw>
                </a:effectLst>
              </a:rPr>
              <a:t>	http://eclass.uoa.gr/courses/PPP164/</a:t>
            </a:r>
          </a:p>
          <a:p>
            <a:pPr>
              <a:lnSpc>
                <a:spcPct val="90000"/>
              </a:lnSpc>
              <a:defRPr/>
            </a:pPr>
            <a:r>
              <a:rPr lang="el-GR" sz="2400" dirty="0">
                <a:effectLst>
                  <a:outerShdw blurRad="38100" dist="38100" dir="2700000" algn="tl">
                    <a:srgbClr val="000000">
                      <a:alpha val="43137"/>
                    </a:srgbClr>
                  </a:outerShdw>
                </a:effectLst>
              </a:rPr>
              <a:t>Επικοινωνία με το διδάσκοντα στην ηλεκτρονική διεύθυνση:</a:t>
            </a:r>
          </a:p>
          <a:p>
            <a:pPr>
              <a:lnSpc>
                <a:spcPct val="90000"/>
              </a:lnSpc>
              <a:buFont typeface="Wingdings" pitchFamily="2" charset="2"/>
              <a:buNone/>
              <a:defRPr/>
            </a:pPr>
            <a:r>
              <a:rPr lang="el-GR" sz="2400" dirty="0">
                <a:effectLst>
                  <a:outerShdw blurRad="38100" dist="38100" dir="2700000" algn="tl">
                    <a:srgbClr val="000000">
                      <a:alpha val="43137"/>
                    </a:srgbClr>
                  </a:outerShdw>
                </a:effectLst>
              </a:rPr>
              <a:t>	</a:t>
            </a:r>
            <a:r>
              <a:rPr lang="en-US" sz="2400" dirty="0">
                <a:solidFill>
                  <a:srgbClr val="FF9900"/>
                </a:solidFill>
                <a:effectLst>
                  <a:outerShdw blurRad="38100" dist="38100" dir="2700000" algn="tl">
                    <a:srgbClr val="000000">
                      <a:alpha val="43137"/>
                    </a:srgbClr>
                  </a:outerShdw>
                </a:effectLst>
              </a:rPr>
              <a:t>roussosp@psych.uoa.gr</a:t>
            </a:r>
            <a:endParaRPr lang="el-GR" sz="2400" dirty="0">
              <a:effectLst>
                <a:outerShdw blurRad="38100" dist="38100" dir="2700000" algn="tl">
                  <a:srgbClr val="000000">
                    <a:alpha val="43137"/>
                  </a:srgbClr>
                </a:outerShdw>
              </a:effectLst>
            </a:endParaRPr>
          </a:p>
          <a:p>
            <a:endParaRPr lang="el-GR" sz="2400" dirty="0"/>
          </a:p>
          <a:p>
            <a:endParaRPr lang="el-GR" dirty="0"/>
          </a:p>
        </p:txBody>
      </p:sp>
      <p:sp>
        <p:nvSpPr>
          <p:cNvPr id="5" name="1 - Τίτλος"/>
          <p:cNvSpPr>
            <a:spLocks noGrp="1"/>
          </p:cNvSpPr>
          <p:nvPr>
            <p:ph type="title"/>
          </p:nvPr>
        </p:nvSpPr>
        <p:spPr>
          <a:xfrm>
            <a:off x="0" y="274638"/>
            <a:ext cx="9144000" cy="1143000"/>
          </a:xfrm>
        </p:spPr>
        <p:txBody>
          <a:bodyPr/>
          <a:lstStyle/>
          <a:p>
            <a:r>
              <a:rPr lang="el-GR" sz="3600" dirty="0"/>
              <a:t>Αντικείμενο &amp; λειτουργία του μαθήματος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5 - Θέση αριθμού διαφάνειας">
            <a:extLst>
              <a:ext uri="{FF2B5EF4-FFF2-40B4-BE49-F238E27FC236}">
                <a16:creationId xmlns:a16="http://schemas.microsoft.com/office/drawing/2014/main" id="{130186BE-BF1B-4CE5-BD87-E3815D6FF28B}"/>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5123" name="Rectangle 2">
            <a:extLst>
              <a:ext uri="{FF2B5EF4-FFF2-40B4-BE49-F238E27FC236}">
                <a16:creationId xmlns:a16="http://schemas.microsoft.com/office/drawing/2014/main" id="{A271595C-96B3-4D9E-BD77-5E8C62B4A2DB}"/>
              </a:ext>
            </a:extLst>
          </p:cNvPr>
          <p:cNvSpPr>
            <a:spLocks noGrp="1" noChangeArrowheads="1"/>
          </p:cNvSpPr>
          <p:nvPr>
            <p:ph type="title"/>
          </p:nvPr>
        </p:nvSpPr>
        <p:spPr/>
        <p:txBody>
          <a:bodyPr/>
          <a:lstStyle/>
          <a:p>
            <a:pPr eaLnBrk="1" hangingPunct="1"/>
            <a:r>
              <a:rPr lang="el-GR" altLang="el-GR"/>
              <a:t>Ιστορία της Εφαρμοσμένης Γνωστικής Ψυχολογίας (1)</a:t>
            </a:r>
          </a:p>
        </p:txBody>
      </p:sp>
      <p:sp>
        <p:nvSpPr>
          <p:cNvPr id="2" name="Rectangle 3">
            <a:extLst>
              <a:ext uri="{FF2B5EF4-FFF2-40B4-BE49-F238E27FC236}">
                <a16:creationId xmlns:a16="http://schemas.microsoft.com/office/drawing/2014/main" id="{BE3A6377-0727-4034-A73E-AB9EA7E103CE}"/>
              </a:ext>
            </a:extLst>
          </p:cNvPr>
          <p:cNvSpPr>
            <a:spLocks noGrp="1" noChangeArrowheads="1"/>
          </p:cNvSpPr>
          <p:nvPr>
            <p:ph type="body" idx="1"/>
          </p:nvPr>
        </p:nvSpPr>
        <p:spPr>
          <a:xfrm>
            <a:off x="285750" y="1600200"/>
            <a:ext cx="8572500" cy="5257800"/>
          </a:xfrm>
        </p:spPr>
        <p:txBody>
          <a:bodyPr/>
          <a:lstStyle/>
          <a:p>
            <a:pPr eaLnBrk="1" hangingPunct="1">
              <a:defRPr/>
            </a:pPr>
            <a:r>
              <a:rPr lang="el-GR" sz="2400" dirty="0">
                <a:solidFill>
                  <a:schemeClr val="accent1">
                    <a:lumMod val="75000"/>
                  </a:schemeClr>
                </a:solidFill>
              </a:rPr>
              <a:t>Πρώιμη έρευνα στην Ευρώπη </a:t>
            </a:r>
            <a:r>
              <a:rPr lang="el-GR" sz="2400" dirty="0"/>
              <a:t>(πολλές έρευνες που σήμερα θα θεωρούνταν «γνωστικές» και είχαν σημαντική πρακτική εφαρμογή). Π.χ.:</a:t>
            </a:r>
            <a:endParaRPr lang="en-US" sz="2400" dirty="0"/>
          </a:p>
          <a:p>
            <a:pPr lvl="1" eaLnBrk="1" hangingPunct="1">
              <a:defRPr/>
            </a:pPr>
            <a:r>
              <a:rPr lang="en-US" sz="2000" dirty="0" err="1"/>
              <a:t>Javal</a:t>
            </a:r>
            <a:r>
              <a:rPr lang="en-US" sz="2000" dirty="0"/>
              <a:t> (1878): </a:t>
            </a:r>
            <a:r>
              <a:rPr lang="el-GR" sz="2000" dirty="0"/>
              <a:t>παρατήρηση των </a:t>
            </a:r>
            <a:r>
              <a:rPr lang="el-GR" sz="2000" dirty="0" err="1"/>
              <a:t>σακκαδικών</a:t>
            </a:r>
            <a:r>
              <a:rPr lang="el-GR" sz="2000" dirty="0"/>
              <a:t> οφθαλμικών κινήσεων</a:t>
            </a:r>
          </a:p>
          <a:p>
            <a:pPr lvl="1" eaLnBrk="1" hangingPunct="1">
              <a:defRPr/>
            </a:pPr>
            <a:r>
              <a:rPr lang="en-US" sz="2000" dirty="0"/>
              <a:t>Alfred </a:t>
            </a:r>
            <a:r>
              <a:rPr lang="en-US" sz="2000" dirty="0" err="1"/>
              <a:t>Binet</a:t>
            </a:r>
            <a:r>
              <a:rPr lang="en-US" sz="2000" dirty="0"/>
              <a:t> (1894)</a:t>
            </a:r>
            <a:r>
              <a:rPr lang="el-GR" sz="2000" dirty="0"/>
              <a:t>:</a:t>
            </a:r>
            <a:r>
              <a:rPr lang="en-US" sz="2000" dirty="0"/>
              <a:t> </a:t>
            </a:r>
            <a:r>
              <a:rPr lang="el-GR" sz="2000" dirty="0"/>
              <a:t>μελέτη μιας νοητικής </a:t>
            </a:r>
            <a:r>
              <a:rPr lang="el-GR" sz="2000"/>
              <a:t>αριθμομηχανής. </a:t>
            </a:r>
            <a:endParaRPr lang="el-GR" sz="2000" dirty="0"/>
          </a:p>
          <a:p>
            <a:pPr lvl="1" eaLnBrk="1" hangingPunct="1">
              <a:defRPr/>
            </a:pPr>
            <a:r>
              <a:rPr lang="en-US" sz="2000" dirty="0" err="1"/>
              <a:t>Ebbinghaus</a:t>
            </a:r>
            <a:r>
              <a:rPr lang="en-US" sz="2000" dirty="0"/>
              <a:t> (1897)</a:t>
            </a:r>
            <a:r>
              <a:rPr lang="el-GR" sz="2000" dirty="0"/>
              <a:t>: μνήμη…</a:t>
            </a:r>
          </a:p>
          <a:p>
            <a:pPr lvl="1" eaLnBrk="1" hangingPunct="1">
              <a:defRPr/>
            </a:pPr>
            <a:r>
              <a:rPr lang="en-US" sz="2000" dirty="0"/>
              <a:t>George </a:t>
            </a:r>
            <a:r>
              <a:rPr lang="en-US" sz="2000" dirty="0" err="1"/>
              <a:t>Romanes</a:t>
            </a:r>
            <a:r>
              <a:rPr lang="en-US" sz="2000" dirty="0"/>
              <a:t> (1884): </a:t>
            </a:r>
            <a:r>
              <a:rPr lang="el-GR" sz="2000" dirty="0"/>
              <a:t>ανάπτυξη ενός τεστ  αναγνωστικής κατανόησης</a:t>
            </a:r>
          </a:p>
          <a:p>
            <a:pPr lvl="1" eaLnBrk="1" hangingPunct="1">
              <a:defRPr/>
            </a:pPr>
            <a:r>
              <a:rPr lang="en-US" sz="2000" dirty="0"/>
              <a:t>Spearman (1904)</a:t>
            </a:r>
            <a:r>
              <a:rPr lang="el-GR" sz="2000" dirty="0"/>
              <a:t>: μέτρηση των νοητικών ικανοτήτων</a:t>
            </a:r>
          </a:p>
          <a:p>
            <a:pPr lvl="1" eaLnBrk="1" hangingPunct="1">
              <a:defRPr/>
            </a:pPr>
            <a:r>
              <a:rPr lang="en-US" sz="2000" dirty="0" err="1"/>
              <a:t>Edouard</a:t>
            </a:r>
            <a:r>
              <a:rPr lang="en-US" sz="2000" dirty="0"/>
              <a:t>  </a:t>
            </a:r>
            <a:r>
              <a:rPr lang="en-US" sz="2000" dirty="0" err="1"/>
              <a:t>Claparede</a:t>
            </a:r>
            <a:r>
              <a:rPr lang="en-US" sz="2000" dirty="0"/>
              <a:t> (1902, 1906)</a:t>
            </a:r>
            <a:r>
              <a:rPr lang="el-GR" sz="2000" dirty="0"/>
              <a:t>: ανάπτυξη της μεθόδου των λεκτικών πρωτοκόλλων</a:t>
            </a:r>
            <a:r>
              <a:rPr lang="en-US" sz="2000" dirty="0"/>
              <a:t> </a:t>
            </a:r>
            <a:endParaRPr lang="el-GR" sz="2000" dirty="0"/>
          </a:p>
        </p:txBody>
      </p:sp>
    </p:spTree>
    <p:extLst>
      <p:ext uri="{BB962C8B-B14F-4D97-AF65-F5344CB8AC3E}">
        <p14:creationId xmlns:p14="http://schemas.microsoft.com/office/powerpoint/2010/main" val="358428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a:extLst>
              <a:ext uri="{FF2B5EF4-FFF2-40B4-BE49-F238E27FC236}">
                <a16:creationId xmlns:a16="http://schemas.microsoft.com/office/drawing/2014/main" id="{FD226D5A-EA13-4A09-BA3F-397D48484CF4}"/>
              </a:ext>
            </a:extLst>
          </p:cNvPr>
          <p:cNvSpPr>
            <a:spLocks noGrp="1"/>
          </p:cNvSpPr>
          <p:nvPr>
            <p:ph idx="1"/>
          </p:nvPr>
        </p:nvSpPr>
        <p:spPr>
          <a:xfrm>
            <a:off x="285750" y="1600200"/>
            <a:ext cx="8572500" cy="5257800"/>
          </a:xfrm>
        </p:spPr>
        <p:txBody>
          <a:bodyPr/>
          <a:lstStyle/>
          <a:p>
            <a:pPr eaLnBrk="1" hangingPunct="1">
              <a:defRPr/>
            </a:pPr>
            <a:r>
              <a:rPr lang="el-GR" sz="2400" dirty="0">
                <a:solidFill>
                  <a:schemeClr val="accent1">
                    <a:lumMod val="75000"/>
                  </a:schemeClr>
                </a:solidFill>
              </a:rPr>
              <a:t>Λειτουργισμός</a:t>
            </a:r>
            <a:r>
              <a:rPr lang="el-GR" sz="2400" dirty="0"/>
              <a:t> (η προσέγγιση που θεωρεί την ανθρώπινη συμπεριφορά και τις νοητικές διεργασίες ενεργητική προσαρμογή στο περιβάλλον. Παρέχει τη βάση για τη διατύπωση ψυχολογικών θεωριών που δεν είναι δυνατόν να ελεγχθούν πειραματικά σε ελεγχόμενες συνθήκες αλλά απευθύνονται στην εφαρμοσμένη ψυχολογική έρευνα)</a:t>
            </a:r>
            <a:r>
              <a:rPr lang="en-US" sz="2400" dirty="0"/>
              <a:t>:</a:t>
            </a:r>
            <a:endParaRPr lang="el-GR" sz="2400" dirty="0"/>
          </a:p>
          <a:p>
            <a:pPr lvl="1" eaLnBrk="1" hangingPunct="1">
              <a:defRPr/>
            </a:pPr>
            <a:r>
              <a:rPr lang="en-US" sz="2000" dirty="0"/>
              <a:t>G. Stanley Hall </a:t>
            </a:r>
            <a:r>
              <a:rPr lang="el-GR" sz="2000" dirty="0"/>
              <a:t>και </a:t>
            </a:r>
            <a:r>
              <a:rPr lang="en-US" sz="2000" dirty="0"/>
              <a:t>James </a:t>
            </a:r>
            <a:r>
              <a:rPr lang="en-US" sz="2000" dirty="0" err="1"/>
              <a:t>Cattell</a:t>
            </a:r>
            <a:r>
              <a:rPr lang="en-US" sz="2000" dirty="0"/>
              <a:t> (1890)</a:t>
            </a:r>
            <a:r>
              <a:rPr lang="el-GR" sz="2000" dirty="0"/>
              <a:t>: από τους πρώτους Αμερικανούς ψυχολόγους που ασχολήθηκαν με εφαρμοσμένη έρευνα (θέματα αναπτυξιακής ψυχολογίας ο πρώτος και μέτρησης των ανθρώπινων ικανοτήτων ο δεύτερος)</a:t>
            </a:r>
          </a:p>
          <a:p>
            <a:pPr lvl="1" eaLnBrk="1" hangingPunct="1">
              <a:defRPr/>
            </a:pPr>
            <a:r>
              <a:rPr lang="en-US" sz="2000" dirty="0"/>
              <a:t>William James (1890): </a:t>
            </a:r>
            <a:r>
              <a:rPr lang="el-GR" sz="2000" dirty="0"/>
              <a:t>έρευνα πάνω στις συνήθειες και στην προσαρμογή</a:t>
            </a:r>
          </a:p>
          <a:p>
            <a:pPr lvl="1" eaLnBrk="1" hangingPunct="1">
              <a:defRPr/>
            </a:pPr>
            <a:r>
              <a:rPr lang="en-US" sz="2000" dirty="0"/>
              <a:t>Hugo Munsterberg</a:t>
            </a:r>
            <a:r>
              <a:rPr lang="el-GR" sz="2000" dirty="0"/>
              <a:t>: μαθητής του </a:t>
            </a:r>
            <a:r>
              <a:rPr lang="en-US" sz="2000" dirty="0"/>
              <a:t>Wundt, </a:t>
            </a:r>
            <a:r>
              <a:rPr lang="el-GR" sz="2000" dirty="0"/>
              <a:t>καθηγητής στο </a:t>
            </a:r>
            <a:r>
              <a:rPr lang="en-US" sz="2000" dirty="0"/>
              <a:t>Harvard</a:t>
            </a:r>
            <a:r>
              <a:rPr lang="el-GR" sz="2000" dirty="0"/>
              <a:t>,  με σημαντικές ερευνητικές εργασίες σε διάφορα θέματα εφαρμοσμένης ψυχολογίας, ιδρυτής της κατεύθυνσης της Εφαρμοσμένης Ψυχολογίας στο </a:t>
            </a:r>
            <a:r>
              <a:rPr lang="en-US" sz="2000" dirty="0"/>
              <a:t>Harvard </a:t>
            </a:r>
            <a:r>
              <a:rPr lang="el-GR" sz="2000" dirty="0"/>
              <a:t>(1908).</a:t>
            </a:r>
          </a:p>
        </p:txBody>
      </p:sp>
      <p:sp>
        <p:nvSpPr>
          <p:cNvPr id="6147" name="3 - Θέση αριθμού διαφάνειας">
            <a:extLst>
              <a:ext uri="{FF2B5EF4-FFF2-40B4-BE49-F238E27FC236}">
                <a16:creationId xmlns:a16="http://schemas.microsoft.com/office/drawing/2014/main" id="{8F6C150F-5753-4448-9645-12BE12BDFC26}"/>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6148" name="Rectangle 2">
            <a:extLst>
              <a:ext uri="{FF2B5EF4-FFF2-40B4-BE49-F238E27FC236}">
                <a16:creationId xmlns:a16="http://schemas.microsoft.com/office/drawing/2014/main" id="{4FD22622-13F0-432C-A9DD-0000147BF6C1}"/>
              </a:ext>
            </a:extLst>
          </p:cNvPr>
          <p:cNvSpPr>
            <a:spLocks noGrp="1" noChangeArrowheads="1"/>
          </p:cNvSpPr>
          <p:nvPr>
            <p:ph type="title"/>
          </p:nvPr>
        </p:nvSpPr>
        <p:spPr/>
        <p:txBody>
          <a:bodyPr/>
          <a:lstStyle/>
          <a:p>
            <a:pPr eaLnBrk="1" hangingPunct="1"/>
            <a:r>
              <a:rPr lang="el-GR" altLang="el-GR"/>
              <a:t>Ιστορία της Εφαρμοσμένης Γνωστικής Ψυχολογίας (2)</a:t>
            </a:r>
          </a:p>
        </p:txBody>
      </p:sp>
    </p:spTree>
    <p:extLst>
      <p:ext uri="{BB962C8B-B14F-4D97-AF65-F5344CB8AC3E}">
        <p14:creationId xmlns:p14="http://schemas.microsoft.com/office/powerpoint/2010/main" val="285391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 Θέση περιεχομένου">
            <a:extLst>
              <a:ext uri="{FF2B5EF4-FFF2-40B4-BE49-F238E27FC236}">
                <a16:creationId xmlns:a16="http://schemas.microsoft.com/office/drawing/2014/main" id="{864EEE0D-CD08-43EA-821D-2871BCFB38D0}"/>
              </a:ext>
            </a:extLst>
          </p:cNvPr>
          <p:cNvSpPr>
            <a:spLocks noGrp="1"/>
          </p:cNvSpPr>
          <p:nvPr>
            <p:ph idx="1"/>
          </p:nvPr>
        </p:nvSpPr>
        <p:spPr>
          <a:xfrm>
            <a:off x="457200" y="1600200"/>
            <a:ext cx="8229600" cy="5257800"/>
          </a:xfrm>
        </p:spPr>
        <p:txBody>
          <a:bodyPr/>
          <a:lstStyle/>
          <a:p>
            <a:pPr eaLnBrk="1" hangingPunct="1"/>
            <a:r>
              <a:rPr lang="el-GR" altLang="el-GR" sz="2400"/>
              <a:t>Σε γενικές γραμμές την περίοδο από το 1870 ως τον Α΄ Παγκόσμιο Πόλεμο η εφαρμοσμένη ψυχολογική έρευνα δεν ενθαρρύνεται τόσο στα Αμερικανικά όσο και στα Βρετανικά πανεπιστήμια… </a:t>
            </a:r>
          </a:p>
          <a:p>
            <a:pPr eaLnBrk="1" hangingPunct="1"/>
            <a:r>
              <a:rPr lang="el-GR" altLang="el-GR" sz="2400"/>
              <a:t>Κατά τη διάρκεια του Πρώτου Πολέμου, πολλοί ήταν οι ψυχολόγοι (</a:t>
            </a:r>
            <a:r>
              <a:rPr lang="en-US" altLang="el-GR" sz="2400"/>
              <a:t>Watson, Seashore, Dodge, Thorndike, Yerkes, </a:t>
            </a:r>
            <a:r>
              <a:rPr lang="el-GR" altLang="el-GR" sz="2400"/>
              <a:t>κ.ά.) που ασχολήθηκαν με τη μελέτη πρακτικών προβλημάτων σχετικών με θέματα «πολεμικού» ενδιαφέροντος…</a:t>
            </a:r>
          </a:p>
          <a:p>
            <a:pPr eaLnBrk="1" hangingPunct="1"/>
            <a:r>
              <a:rPr lang="el-GR" altLang="el-GR" sz="2400"/>
              <a:t>Η εφαρμοσμένη ψυχολογία αρχίζει να αναπτύσσεται μετά το τέλος του Πρώτου Πολέμου, γεγονός που οφείλεται κυρίως στην επιτυχία της έρευνας σε θέματα βιομηχανικής ψυχολογίας και ανάπτυξης ψυχομετρικών προγραμμάτων.</a:t>
            </a:r>
          </a:p>
        </p:txBody>
      </p:sp>
      <p:sp>
        <p:nvSpPr>
          <p:cNvPr id="7171" name="3 - Θέση αριθμού διαφάνειας">
            <a:extLst>
              <a:ext uri="{FF2B5EF4-FFF2-40B4-BE49-F238E27FC236}">
                <a16:creationId xmlns:a16="http://schemas.microsoft.com/office/drawing/2014/main" id="{C132BF2C-1E4E-4018-BADE-18EB2CA34CC2}"/>
              </a:ext>
            </a:extLst>
          </p:cNvPr>
          <p:cNvSpPr>
            <a:spLocks noGrp="1"/>
          </p:cNvSpPr>
          <p:nvPr>
            <p:ph type="sldNum" sz="quarter" idx="10"/>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l-GR" dirty="0">
              <a:solidFill>
                <a:schemeClr val="bg1"/>
              </a:solidFill>
              <a:latin typeface="Calibri" panose="020F0502020204030204" pitchFamily="34" charset="0"/>
            </a:endParaRPr>
          </a:p>
        </p:txBody>
      </p:sp>
      <p:sp>
        <p:nvSpPr>
          <p:cNvPr id="7172" name="Rectangle 2">
            <a:extLst>
              <a:ext uri="{FF2B5EF4-FFF2-40B4-BE49-F238E27FC236}">
                <a16:creationId xmlns:a16="http://schemas.microsoft.com/office/drawing/2014/main" id="{71D96F0C-B81E-49F4-A308-1952FCA6EDDF}"/>
              </a:ext>
            </a:extLst>
          </p:cNvPr>
          <p:cNvSpPr>
            <a:spLocks noGrp="1" noChangeArrowheads="1"/>
          </p:cNvSpPr>
          <p:nvPr>
            <p:ph type="title"/>
          </p:nvPr>
        </p:nvSpPr>
        <p:spPr/>
        <p:txBody>
          <a:bodyPr/>
          <a:lstStyle/>
          <a:p>
            <a:pPr eaLnBrk="1" hangingPunct="1"/>
            <a:r>
              <a:rPr lang="el-GR" altLang="el-GR"/>
              <a:t>Ιστορία της Εφαρμοσμένης Γνωστικής Ψυχολογίας (3)</a:t>
            </a:r>
          </a:p>
        </p:txBody>
      </p:sp>
    </p:spTree>
    <p:extLst>
      <p:ext uri="{BB962C8B-B14F-4D97-AF65-F5344CB8AC3E}">
        <p14:creationId xmlns:p14="http://schemas.microsoft.com/office/powerpoint/2010/main" val="170298196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3caed3d73fb566e1c8af3901c1d2324ad36ae4"/>
</p:tagLst>
</file>

<file path=ppt/theme/theme1.xml><?xml version="1.0" encoding="utf-8"?>
<a:theme xmlns:a="http://schemas.openxmlformats.org/drawingml/2006/main" name="TropicofCapricorn">
  <a:themeElements>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Θέμα του Offic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Θέμα του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Θέμα του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Θέμα του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Θέμα του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Θέμα του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Θέμα του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Θέμα του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Θέμα του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Θέμα του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Θέμα του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Θέμα του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Θέμα του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Easter2019</Template>
  <TotalTime>731</TotalTime>
  <Words>1034</Words>
  <Application>Microsoft Office PowerPoint</Application>
  <PresentationFormat>On-screen Show (4:3)</PresentationFormat>
  <Paragraphs>90</Paragraphs>
  <Slides>15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Century Gothic</vt:lpstr>
      <vt:lpstr>Wingdings</vt:lpstr>
      <vt:lpstr>TropicofCapricorn</vt:lpstr>
      <vt:lpstr>Εφαρμοσμένη Γνωστική Ψυχολογία (ΨΧ 90)</vt:lpstr>
      <vt:lpstr>Αντικείμενο &amp; λειτουργία του μαθήματος (1)</vt:lpstr>
      <vt:lpstr>Ορισμός</vt:lpstr>
      <vt:lpstr>Επιστημονικά περιοδικά…</vt:lpstr>
      <vt:lpstr>Αντικείμενο &amp; λειτουργία του μαθήματος (2)</vt:lpstr>
      <vt:lpstr>Αντικείμενο &amp; λειτουργία του μαθήματος (3)</vt:lpstr>
      <vt:lpstr>Ιστορία της Εφαρμοσμένης Γνωστικής Ψυχολογίας (1)</vt:lpstr>
      <vt:lpstr>Ιστορία της Εφαρμοσμένης Γνωστικής Ψυχολογίας (2)</vt:lpstr>
      <vt:lpstr>Ιστορία της Εφαρμοσμένης Γνωστικής Ψυχολογίας (3)</vt:lpstr>
      <vt:lpstr>Ιστορία της Εφαρμοσμένης Γνωστικής Ψυχολογίας (4)</vt:lpstr>
      <vt:lpstr>Ιστορία της Εφαρμοσμένης Γνωστικής Ψυχολογίας (5)</vt:lpstr>
      <vt:lpstr>Οικολογική εγκυρότητα</vt:lpstr>
      <vt:lpstr>Η μεθοδολογία της γνωστικής έρευνας</vt:lpstr>
      <vt:lpstr>Προσεγγίσεις και μέθοδοι της εφαρμοσμένης έρευνας</vt:lpstr>
      <vt:lpstr>Πλαίσιο εφαρμογής της γνωστικής ψυχολογίας</vt:lpstr>
    </vt:vector>
  </TitlesOfParts>
  <Company>Brainy Betty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Εφαρμοσμένη Γνωστική Ψυχολογία</dc:title>
  <dc:creator>Πέτρος</dc:creator>
  <cp:lastModifiedBy>Petros Roussos</cp:lastModifiedBy>
  <cp:revision>62</cp:revision>
  <cp:lastPrinted>2015-10-05T15:04:47Z</cp:lastPrinted>
  <dcterms:created xsi:type="dcterms:W3CDTF">2008-10-08T11:38:29Z</dcterms:created>
  <dcterms:modified xsi:type="dcterms:W3CDTF">2020-10-08T16:25:00Z</dcterms:modified>
</cp:coreProperties>
</file>