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7" r:id="rId8"/>
    <p:sldId id="269" r:id="rId9"/>
    <p:sldId id="270" r:id="rId10"/>
    <p:sldId id="271" r:id="rId11"/>
    <p:sldId id="272" r:id="rId12"/>
    <p:sldId id="274" r:id="rId13"/>
    <p:sldId id="278" r:id="rId14"/>
    <p:sldId id="281" r:id="rId15"/>
    <p:sldId id="279" r:id="rId16"/>
    <p:sldId id="287" r:id="rId17"/>
    <p:sldId id="288" r:id="rId18"/>
    <p:sldId id="289" r:id="rId19"/>
    <p:sldId id="290" r:id="rId20"/>
    <p:sldId id="292" r:id="rId21"/>
    <p:sldId id="293" r:id="rId22"/>
    <p:sldId id="294" r:id="rId23"/>
    <p:sldId id="295" r:id="rId24"/>
    <p:sldId id="296" r:id="rId25"/>
    <p:sldId id="298" r:id="rId26"/>
    <p:sldId id="300" r:id="rId27"/>
    <p:sldId id="301" r:id="rId28"/>
    <p:sldId id="302" r:id="rId29"/>
    <p:sldId id="303" r:id="rId30"/>
    <p:sldId id="304" r:id="rId31"/>
    <p:sldId id="308" r:id="rId32"/>
    <p:sldId id="309" r:id="rId33"/>
    <p:sldId id="306" r:id="rId34"/>
    <p:sldId id="307" r:id="rId35"/>
    <p:sldId id="280" r:id="rId36"/>
    <p:sldId id="291" r:id="rId37"/>
    <p:sldId id="297" r:id="rId38"/>
    <p:sldId id="310" r:id="rId39"/>
    <p:sldId id="311" r:id="rId40"/>
    <p:sldId id="313" r:id="rId41"/>
    <p:sldId id="317" r:id="rId42"/>
    <p:sldId id="314" r:id="rId43"/>
    <p:sldId id="315" r:id="rId44"/>
    <p:sldId id="316" r:id="rId45"/>
    <p:sldId id="318" r:id="rId46"/>
    <p:sldId id="31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B2A916-0879-424E-8893-0239954CDC7E}" type="datetimeFigureOut">
              <a:rPr lang="en-US" smtClean="0"/>
              <a:pPr/>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5995E-CA5E-40EA-9806-7569591D4C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2A916-0879-424E-8893-0239954CDC7E}" type="datetimeFigureOut">
              <a:rPr lang="en-US" smtClean="0"/>
              <a:pPr/>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5995E-CA5E-40EA-9806-7569591D4C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2A916-0879-424E-8893-0239954CDC7E}" type="datetimeFigureOut">
              <a:rPr lang="en-US" smtClean="0"/>
              <a:pPr/>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5995E-CA5E-40EA-9806-7569591D4C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2A916-0879-424E-8893-0239954CDC7E}" type="datetimeFigureOut">
              <a:rPr lang="en-US" smtClean="0"/>
              <a:pPr/>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5995E-CA5E-40EA-9806-7569591D4C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B2A916-0879-424E-8893-0239954CDC7E}" type="datetimeFigureOut">
              <a:rPr lang="en-US" smtClean="0"/>
              <a:pPr/>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5995E-CA5E-40EA-9806-7569591D4C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B2A916-0879-424E-8893-0239954CDC7E}" type="datetimeFigureOut">
              <a:rPr lang="en-US" smtClean="0"/>
              <a:pPr/>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5995E-CA5E-40EA-9806-7569591D4C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B2A916-0879-424E-8893-0239954CDC7E}" type="datetimeFigureOut">
              <a:rPr lang="en-US" smtClean="0"/>
              <a:pPr/>
              <a:t>5/23/2020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5995E-CA5E-40EA-9806-7569591D4C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B2A916-0879-424E-8893-0239954CDC7E}" type="datetimeFigureOut">
              <a:rPr lang="en-US" smtClean="0"/>
              <a:pPr/>
              <a:t>5/23/2020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5995E-CA5E-40EA-9806-7569591D4C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2A916-0879-424E-8893-0239954CDC7E}" type="datetimeFigureOut">
              <a:rPr lang="en-US" smtClean="0"/>
              <a:pPr/>
              <a:t>5/23/2020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5995E-CA5E-40EA-9806-7569591D4C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2A916-0879-424E-8893-0239954CDC7E}" type="datetimeFigureOut">
              <a:rPr lang="en-US" smtClean="0"/>
              <a:pPr/>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5995E-CA5E-40EA-9806-7569591D4C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B2A916-0879-424E-8893-0239954CDC7E}" type="datetimeFigureOut">
              <a:rPr lang="en-US" smtClean="0"/>
              <a:pPr/>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5995E-CA5E-40EA-9806-7569591D4C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2A916-0879-424E-8893-0239954CDC7E}" type="datetimeFigureOut">
              <a:rPr lang="en-US" smtClean="0"/>
              <a:pPr/>
              <a:t>5/23/2020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5995E-CA5E-40EA-9806-7569591D4C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wikipedia.org/wiki/Prolegomena_zu_einer_jeden_k%C3%BCnftigen_Metaphysik,_die_als_Wissenschaft_wird_auftreten_k%C3%B6nnen" TargetMode="External"/><Relationship Id="rId7" Type="http://schemas.openxmlformats.org/officeDocument/2006/relationships/hyperlink" Target="https://de.wikipedia.org/wiki/Metaphysische_Anfangsgr%C3%BCnde_der_Naturwissenschaft" TargetMode="External"/><Relationship Id="rId2" Type="http://schemas.openxmlformats.org/officeDocument/2006/relationships/hyperlink" Target="https://de.wikipedia.org/wiki/Kritik_der_reinen_Vernunft" TargetMode="External"/><Relationship Id="rId1" Type="http://schemas.openxmlformats.org/officeDocument/2006/relationships/slideLayout" Target="../slideLayouts/slideLayout2.xml"/><Relationship Id="rId6" Type="http://schemas.openxmlformats.org/officeDocument/2006/relationships/hyperlink" Target="https://de.wikipedia.org/wiki/Grundlegung_zur_Metaphysik_der_Sitten" TargetMode="External"/><Relationship Id="rId5" Type="http://schemas.openxmlformats.org/officeDocument/2006/relationships/hyperlink" Target="https://de.wikipedia.org/wiki/Beantwortung_der_Frage:_Was_ist_Aufkl%C3%A4rung" TargetMode="External"/><Relationship Id="rId4" Type="http://schemas.openxmlformats.org/officeDocument/2006/relationships/hyperlink" Target="https://de.wikipedia.org/wiki/Idee_zu_einer_allgemeinen_Geschichte_in_weltb%C3%BCrgerlicher_Absich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e.wikipedia.org/wiki/Kritik_der_Urteilskraft" TargetMode="External"/><Relationship Id="rId2" Type="http://schemas.openxmlformats.org/officeDocument/2006/relationships/hyperlink" Target="https://de.wikipedia.org/wiki/Kritik_der_praktischen_Vernunft" TargetMode="External"/><Relationship Id="rId1" Type="http://schemas.openxmlformats.org/officeDocument/2006/relationships/slideLayout" Target="../slideLayouts/slideLayout2.xml"/><Relationship Id="rId6" Type="http://schemas.openxmlformats.org/officeDocument/2006/relationships/hyperlink" Target="https://de.wikipedia.org/wiki/Zum_ewigen_Frieden" TargetMode="External"/><Relationship Id="rId5" Type="http://schemas.openxmlformats.org/officeDocument/2006/relationships/hyperlink" Target="https://de.wikipedia.org/wiki/%C3%9Cber_den_Gemeinspruch:_Das_mag_in_der_Theorie_richtig_sein,_taugt_aber_nicht_f%C3%BCr_die_Praxis" TargetMode="External"/><Relationship Id="rId4" Type="http://schemas.openxmlformats.org/officeDocument/2006/relationships/hyperlink" Target="https://de.wikipedia.org/wiki/Die_Religion_innerhalb_der_Grenzen_der_blo%C3%9Fen_Vernunf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Η ΚΑΝΤΙΑΝΗ ΑΝΘΡΩΠΟΛΟΓΙΑ</a:t>
            </a:r>
            <a:endParaRPr lang="en-US" dirty="0"/>
          </a:p>
        </p:txBody>
      </p:sp>
      <p:sp>
        <p:nvSpPr>
          <p:cNvPr id="3" name="Subtitle 2"/>
          <p:cNvSpPr>
            <a:spLocks noGrp="1"/>
          </p:cNvSpPr>
          <p:nvPr>
            <p:ph type="subTitle" idx="1"/>
          </p:nvPr>
        </p:nvSpPr>
        <p:spPr/>
        <p:txBody>
          <a:bodyPr/>
          <a:lstStyle/>
          <a:p>
            <a:r>
              <a:rPr lang="el-GR" dirty="0" smtClean="0"/>
              <a:t>Βασικές αρχές και θέσεις</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ΕΡΓΑ ΤΟΥ ΚΑΝΤ ΣΕ ΝΕΟΕΛΛΗΝΙΚΗ ΜΕΤΑΦΡΑΣΗ</a:t>
            </a:r>
            <a:endParaRPr lang="en-US" dirty="0"/>
          </a:p>
        </p:txBody>
      </p:sp>
      <p:sp>
        <p:nvSpPr>
          <p:cNvPr id="3" name="Content Placeholder 2"/>
          <p:cNvSpPr>
            <a:spLocks noGrp="1"/>
          </p:cNvSpPr>
          <p:nvPr>
            <p:ph idx="1"/>
          </p:nvPr>
        </p:nvSpPr>
        <p:spPr/>
        <p:txBody>
          <a:bodyPr>
            <a:normAutofit fontScale="47500" lnSpcReduction="20000"/>
          </a:bodyPr>
          <a:lstStyle/>
          <a:p>
            <a:r>
              <a:rPr lang="el-GR" i="1" dirty="0"/>
              <a:t>Τέσσερα δοκίμια κριτικής φιλοσοφίας</a:t>
            </a:r>
            <a:r>
              <a:rPr lang="el-GR" dirty="0"/>
              <a:t>, </a:t>
            </a:r>
            <a:r>
              <a:rPr lang="el-GR" dirty="0" err="1"/>
              <a:t>μτφρ</a:t>
            </a:r>
            <a:r>
              <a:rPr lang="el-GR" dirty="0"/>
              <a:t>. Γιάννης </a:t>
            </a:r>
            <a:r>
              <a:rPr lang="el-GR" dirty="0" err="1"/>
              <a:t>Πίσσης</a:t>
            </a:r>
            <a:r>
              <a:rPr lang="el-GR" dirty="0"/>
              <a:t>, </a:t>
            </a:r>
            <a:r>
              <a:rPr lang="el-GR" dirty="0" err="1"/>
              <a:t>εκδ</a:t>
            </a:r>
            <a:r>
              <a:rPr lang="el-GR" dirty="0"/>
              <a:t>. Νήσος, 2012</a:t>
            </a:r>
          </a:p>
          <a:p>
            <a:r>
              <a:rPr lang="el-GR" i="1" dirty="0"/>
              <a:t>Δοκίμια</a:t>
            </a:r>
            <a:r>
              <a:rPr lang="el-GR" dirty="0"/>
              <a:t>. Εισαγωγή-</a:t>
            </a:r>
            <a:r>
              <a:rPr lang="el-GR" dirty="0" err="1"/>
              <a:t>Μετάφρ</a:t>
            </a:r>
            <a:r>
              <a:rPr lang="el-GR" dirty="0"/>
              <a:t>.-Σχόλια Ε.Π. Παπανούτσος. «Δωδώνη», </a:t>
            </a:r>
            <a:r>
              <a:rPr lang="el-GR" dirty="0" err="1"/>
              <a:t>Αθ</a:t>
            </a:r>
            <a:r>
              <a:rPr lang="el-GR" dirty="0"/>
              <a:t>. 1971.</a:t>
            </a:r>
          </a:p>
          <a:p>
            <a:r>
              <a:rPr lang="el-GR" i="1" dirty="0"/>
              <a:t>Προλεγόμενα </a:t>
            </a:r>
            <a:r>
              <a:rPr lang="el-GR" i="1" dirty="0" err="1"/>
              <a:t>σὲ</a:t>
            </a:r>
            <a:r>
              <a:rPr lang="el-GR" i="1" dirty="0"/>
              <a:t> κάθε </a:t>
            </a:r>
            <a:r>
              <a:rPr lang="el-GR" i="1" dirty="0" err="1"/>
              <a:t>μελλοντικὴ</a:t>
            </a:r>
            <a:r>
              <a:rPr lang="el-GR" i="1" dirty="0"/>
              <a:t> </a:t>
            </a:r>
            <a:r>
              <a:rPr lang="el-GR" i="1" dirty="0" err="1"/>
              <a:t>μεταφυσικὴ</a:t>
            </a:r>
            <a:r>
              <a:rPr lang="el-GR" i="1" dirty="0"/>
              <a:t> </a:t>
            </a:r>
            <a:r>
              <a:rPr lang="el-GR" i="1" dirty="0" err="1"/>
              <a:t>ποὺ</a:t>
            </a:r>
            <a:r>
              <a:rPr lang="el-GR" i="1" dirty="0"/>
              <a:t> </a:t>
            </a:r>
            <a:r>
              <a:rPr lang="el-GR" i="1" dirty="0" err="1"/>
              <a:t>μπορεῖ</a:t>
            </a:r>
            <a:r>
              <a:rPr lang="el-GR" i="1" dirty="0"/>
              <a:t> </a:t>
            </a:r>
            <a:r>
              <a:rPr lang="el-GR" i="1" dirty="0" err="1"/>
              <a:t>νὰ</a:t>
            </a:r>
            <a:r>
              <a:rPr lang="el-GR" i="1" dirty="0"/>
              <a:t> </a:t>
            </a:r>
            <a:r>
              <a:rPr lang="el-GR" i="1" dirty="0" err="1"/>
              <a:t>παρουσιαστεῖ</a:t>
            </a:r>
            <a:r>
              <a:rPr lang="el-GR" i="1" dirty="0"/>
              <a:t> </a:t>
            </a:r>
            <a:r>
              <a:rPr lang="el-GR" i="1" dirty="0" err="1"/>
              <a:t>σὰν</a:t>
            </a:r>
            <a:r>
              <a:rPr lang="el-GR" i="1" dirty="0"/>
              <a:t> γνώση</a:t>
            </a:r>
            <a:r>
              <a:rPr lang="el-GR" dirty="0"/>
              <a:t>. -Μετ. </a:t>
            </a:r>
            <a:r>
              <a:rPr lang="el-GR" dirty="0" err="1"/>
              <a:t>Ἰάνης</a:t>
            </a:r>
            <a:r>
              <a:rPr lang="el-GR" dirty="0"/>
              <a:t> </a:t>
            </a:r>
            <a:r>
              <a:rPr lang="el-GR" dirty="0" err="1"/>
              <a:t>Λὸ</a:t>
            </a:r>
            <a:r>
              <a:rPr lang="el-GR" dirty="0"/>
              <a:t> </a:t>
            </a:r>
            <a:r>
              <a:rPr lang="el-GR" dirty="0" err="1"/>
              <a:t>Σκόκκο</a:t>
            </a:r>
            <a:r>
              <a:rPr lang="el-GR" dirty="0"/>
              <a:t>. «</a:t>
            </a:r>
            <a:r>
              <a:rPr lang="el-GR" dirty="0" err="1"/>
              <a:t>Ἀναγνωστίδης</a:t>
            </a:r>
            <a:r>
              <a:rPr lang="el-GR" dirty="0"/>
              <a:t>», </a:t>
            </a:r>
            <a:r>
              <a:rPr lang="el-GR" dirty="0" err="1"/>
              <a:t>Ἀθ</a:t>
            </a:r>
            <a:r>
              <a:rPr lang="el-GR" dirty="0"/>
              <a:t>. 1978.</a:t>
            </a:r>
          </a:p>
          <a:p>
            <a:r>
              <a:rPr lang="el-GR" i="1" dirty="0"/>
              <a:t>Κριτική του καθαρού λόγου</a:t>
            </a:r>
            <a:r>
              <a:rPr lang="el-GR" dirty="0"/>
              <a:t>. Τόμοι Α΄-Β΄, Μετάφραση Αναστάσιος Γιανναράς. «</a:t>
            </a:r>
            <a:r>
              <a:rPr lang="el-GR" dirty="0" err="1"/>
              <a:t>Παπαζήσης</a:t>
            </a:r>
            <a:r>
              <a:rPr lang="el-GR" dirty="0"/>
              <a:t>», </a:t>
            </a:r>
            <a:r>
              <a:rPr lang="el-GR" dirty="0" err="1"/>
              <a:t>Αθ</a:t>
            </a:r>
            <a:r>
              <a:rPr lang="el-GR" dirty="0"/>
              <a:t>. 1977+1979.</a:t>
            </a:r>
          </a:p>
          <a:p>
            <a:r>
              <a:rPr lang="el-GR" i="1" dirty="0"/>
              <a:t>Προλεγόμενα σε κάθε μελλοντική Μεταφυσική</a:t>
            </a:r>
            <a:r>
              <a:rPr lang="el-GR" dirty="0"/>
              <a:t>. Εισαγωγή-</a:t>
            </a:r>
            <a:r>
              <a:rPr lang="el-GR" dirty="0" err="1"/>
              <a:t>Μετάφρ</a:t>
            </a:r>
            <a:r>
              <a:rPr lang="el-GR" dirty="0"/>
              <a:t>.-Σχόλια Γιάννης </a:t>
            </a:r>
            <a:r>
              <a:rPr lang="el-GR" dirty="0" err="1"/>
              <a:t>Τζαβάρας</a:t>
            </a:r>
            <a:r>
              <a:rPr lang="el-GR" dirty="0"/>
              <a:t>. «Δωδώνη», </a:t>
            </a:r>
            <a:r>
              <a:rPr lang="el-GR" dirty="0" err="1"/>
              <a:t>Αθ</a:t>
            </a:r>
            <a:r>
              <a:rPr lang="el-GR" dirty="0"/>
              <a:t>.-Γιάννινα 1982.</a:t>
            </a:r>
          </a:p>
          <a:p>
            <a:r>
              <a:rPr lang="el-GR" i="1" dirty="0"/>
              <a:t>Κριτική του καθαρού λόγου. Η υπερβατική διαλεκτική</a:t>
            </a:r>
            <a:r>
              <a:rPr lang="el-GR" dirty="0"/>
              <a:t>. Τόμοι Α΄-Δ΄. Πρόλογος-</a:t>
            </a:r>
            <a:r>
              <a:rPr lang="el-GR" dirty="0" err="1"/>
              <a:t>Μετάφρ.</a:t>
            </a:r>
            <a:r>
              <a:rPr lang="el-GR" dirty="0"/>
              <a:t> Μιχαήλ Δημητρακόπουλος, </a:t>
            </a:r>
            <a:r>
              <a:rPr lang="el-GR" dirty="0" err="1"/>
              <a:t>Αθ</a:t>
            </a:r>
            <a:r>
              <a:rPr lang="el-GR" dirty="0"/>
              <a:t>. 1983</a:t>
            </a:r>
            <a:r>
              <a:rPr lang="el-GR" dirty="0" smtClean="0"/>
              <a:t>.</a:t>
            </a:r>
          </a:p>
          <a:p>
            <a:r>
              <a:rPr lang="el-GR" i="1" dirty="0" smtClean="0"/>
              <a:t>Τα θεμέλια της Μεταφυσικής των ηθών</a:t>
            </a:r>
            <a:r>
              <a:rPr lang="el-GR" dirty="0" smtClean="0"/>
              <a:t>, Εισαγωγή-</a:t>
            </a:r>
            <a:r>
              <a:rPr lang="el-GR" dirty="0" err="1" smtClean="0"/>
              <a:t>Μετάφρ</a:t>
            </a:r>
            <a:r>
              <a:rPr lang="el-GR" dirty="0"/>
              <a:t>.-Σχόλια Γιάννης </a:t>
            </a:r>
            <a:r>
              <a:rPr lang="el-GR" dirty="0" err="1"/>
              <a:t>Τζαβάρας</a:t>
            </a:r>
            <a:r>
              <a:rPr lang="el-GR" dirty="0"/>
              <a:t>. «Δωδώνη», </a:t>
            </a:r>
            <a:r>
              <a:rPr lang="el-GR" dirty="0" err="1"/>
              <a:t>Αθ</a:t>
            </a:r>
            <a:r>
              <a:rPr lang="el-GR" dirty="0"/>
              <a:t>. 1984.</a:t>
            </a:r>
          </a:p>
          <a:p>
            <a:r>
              <a:rPr lang="el-GR" i="1" dirty="0" err="1"/>
              <a:t>Kant</a:t>
            </a:r>
            <a:r>
              <a:rPr lang="el-GR" i="1" dirty="0"/>
              <a:t>, </a:t>
            </a:r>
            <a:r>
              <a:rPr lang="el-GR" i="1" dirty="0" err="1"/>
              <a:t>Im</a:t>
            </a:r>
            <a:r>
              <a:rPr lang="el-GR" i="1" dirty="0"/>
              <a:t>. κ.ά.: Τι είναι Διαφωτισμός; Συλλογή κειμένων</a:t>
            </a:r>
            <a:r>
              <a:rPr lang="el-GR" dirty="0"/>
              <a:t>. </a:t>
            </a:r>
            <a:r>
              <a:rPr lang="el-GR" dirty="0" err="1"/>
              <a:t>Μετάφρ</a:t>
            </a:r>
            <a:r>
              <a:rPr lang="el-GR" dirty="0"/>
              <a:t>. Ν. Μ. </a:t>
            </a:r>
            <a:r>
              <a:rPr lang="el-GR" dirty="0" err="1"/>
              <a:t>Σκουτερόπουλος</a:t>
            </a:r>
            <a:r>
              <a:rPr lang="el-GR" dirty="0"/>
              <a:t>. "Κριτική", </a:t>
            </a:r>
            <a:r>
              <a:rPr lang="el-GR" dirty="0" err="1"/>
              <a:t>Αθ</a:t>
            </a:r>
            <a:r>
              <a:rPr lang="el-GR" dirty="0"/>
              <a:t>. 1989 [επανέκδοση: Κριτική, 2014] </a:t>
            </a:r>
          </a:p>
          <a:p>
            <a:r>
              <a:rPr lang="el-GR" i="1" dirty="0"/>
              <a:t>Η θρησκεία</a:t>
            </a:r>
            <a:r>
              <a:rPr lang="el-GR" dirty="0"/>
              <a:t>. </a:t>
            </a:r>
            <a:r>
              <a:rPr lang="el-GR" dirty="0" err="1"/>
              <a:t>Μετάφρ</a:t>
            </a:r>
            <a:r>
              <a:rPr lang="el-GR" dirty="0"/>
              <a:t>. Στάθης </a:t>
            </a:r>
            <a:r>
              <a:rPr lang="el-GR" dirty="0" err="1"/>
              <a:t>Φερεντίνος</a:t>
            </a:r>
            <a:r>
              <a:rPr lang="el-GR" dirty="0"/>
              <a:t>, «</a:t>
            </a:r>
            <a:r>
              <a:rPr lang="el-GR" dirty="0" err="1"/>
              <a:t>Γκοβόστης</a:t>
            </a:r>
            <a:r>
              <a:rPr lang="el-GR" dirty="0"/>
              <a:t>», </a:t>
            </a:r>
            <a:r>
              <a:rPr lang="el-GR" dirty="0" err="1"/>
              <a:t>Αθ</a:t>
            </a:r>
            <a:r>
              <a:rPr lang="el-GR" dirty="0"/>
              <a:t>. </a:t>
            </a:r>
            <a:r>
              <a:rPr lang="el-GR" dirty="0" err="1"/>
              <a:t>χ.χ</a:t>
            </a:r>
            <a:r>
              <a:rPr lang="el-GR" dirty="0"/>
              <a:t>. ζ) Η πρώτη Εισαγωγή στην «Κριτική της κριτικής δύναμης». </a:t>
            </a:r>
            <a:r>
              <a:rPr lang="el-GR" dirty="0" err="1"/>
              <a:t>Μετάφρ</a:t>
            </a:r>
            <a:r>
              <a:rPr lang="el-GR" dirty="0"/>
              <a:t>. Παρασκευή </a:t>
            </a:r>
            <a:r>
              <a:rPr lang="el-GR" dirty="0" err="1"/>
              <a:t>Μεϊντάνη</a:t>
            </a:r>
            <a:r>
              <a:rPr lang="el-GR" dirty="0"/>
              <a:t>, Επίμετρο Κοσμάς </a:t>
            </a:r>
            <a:r>
              <a:rPr lang="el-GR" dirty="0" err="1"/>
              <a:t>Ψυχοπαίδης</a:t>
            </a:r>
            <a:r>
              <a:rPr lang="el-GR" dirty="0"/>
              <a:t>. «Πόλις», </a:t>
            </a:r>
            <a:r>
              <a:rPr lang="el-GR" dirty="0" err="1"/>
              <a:t>Αθ</a:t>
            </a:r>
            <a:r>
              <a:rPr lang="el-GR" dirty="0"/>
              <a:t>. 1996. η) </a:t>
            </a:r>
            <a:r>
              <a:rPr lang="el-GR" i="1" dirty="0"/>
              <a:t>Για την αιώνια ειρήνη</a:t>
            </a:r>
            <a:r>
              <a:rPr lang="el-GR" dirty="0"/>
              <a:t>. </a:t>
            </a:r>
            <a:r>
              <a:rPr lang="el-GR" dirty="0" err="1"/>
              <a:t>Μετάφρ</a:t>
            </a:r>
            <a:r>
              <a:rPr lang="el-GR" dirty="0"/>
              <a:t>.-Επίμετρο Άννα </a:t>
            </a:r>
            <a:r>
              <a:rPr lang="el-GR" dirty="0" err="1"/>
              <a:t>Πόταγα</a:t>
            </a:r>
            <a:r>
              <a:rPr lang="el-GR" dirty="0"/>
              <a:t>, Πρόλογος-</a:t>
            </a:r>
            <a:r>
              <a:rPr lang="el-GR" dirty="0" err="1"/>
              <a:t>Επιμ.</a:t>
            </a:r>
            <a:r>
              <a:rPr lang="el-GR" dirty="0"/>
              <a:t> Λευτέρης Αναγνώστου. «Αλεξάνδρεια», </a:t>
            </a:r>
            <a:r>
              <a:rPr lang="el-GR" dirty="0" err="1"/>
              <a:t>Αθ</a:t>
            </a:r>
            <a:r>
              <a:rPr lang="el-GR" dirty="0"/>
              <a:t>. 1992.</a:t>
            </a:r>
          </a:p>
          <a:p>
            <a:r>
              <a:rPr lang="el-GR" i="1" dirty="0"/>
              <a:t>Παρατηρήσεις πάνω στο αίσθημα του ωραίου και του υπέροχου</a:t>
            </a:r>
            <a:r>
              <a:rPr lang="el-GR" dirty="0"/>
              <a:t>. </a:t>
            </a:r>
            <a:r>
              <a:rPr lang="el-GR" dirty="0" err="1"/>
              <a:t>Μετάφρ</a:t>
            </a:r>
            <a:r>
              <a:rPr lang="el-GR" dirty="0"/>
              <a:t>. Χάρης </a:t>
            </a:r>
            <a:r>
              <a:rPr lang="el-GR" dirty="0" err="1"/>
              <a:t>Τασάκος</a:t>
            </a:r>
            <a:r>
              <a:rPr lang="el-GR" dirty="0"/>
              <a:t>. "</a:t>
            </a:r>
            <a:r>
              <a:rPr lang="el-GR" dirty="0" err="1"/>
              <a:t>Printa</a:t>
            </a:r>
            <a:r>
              <a:rPr lang="el-GR" dirty="0"/>
              <a:t>", </a:t>
            </a:r>
            <a:r>
              <a:rPr lang="el-GR" dirty="0" err="1"/>
              <a:t>Αθ</a:t>
            </a:r>
            <a:r>
              <a:rPr lang="el-GR" dirty="0"/>
              <a:t>. 1999.</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48680"/>
            <a:ext cx="8229600" cy="5577483"/>
          </a:xfrm>
        </p:spPr>
        <p:txBody>
          <a:bodyPr>
            <a:normAutofit fontScale="55000" lnSpcReduction="20000"/>
          </a:bodyPr>
          <a:lstStyle/>
          <a:p>
            <a:r>
              <a:rPr lang="el-GR" i="1" dirty="0" smtClean="0"/>
              <a:t>Η έννοια του αρνητικού μεγέθους στη φιλοσοφία</a:t>
            </a:r>
            <a:r>
              <a:rPr lang="el-GR" dirty="0" smtClean="0"/>
              <a:t>. Εισαγωγή-</a:t>
            </a:r>
            <a:r>
              <a:rPr lang="el-GR" dirty="0" err="1" smtClean="0"/>
              <a:t>Μετάφρ</a:t>
            </a:r>
            <a:r>
              <a:rPr lang="el-GR" dirty="0" smtClean="0"/>
              <a:t>.-Σχόλια Χάρης </a:t>
            </a:r>
            <a:r>
              <a:rPr lang="el-GR" dirty="0" err="1" smtClean="0"/>
              <a:t>Τασάκος</a:t>
            </a:r>
            <a:r>
              <a:rPr lang="el-GR" dirty="0" smtClean="0"/>
              <a:t>. “</a:t>
            </a:r>
            <a:r>
              <a:rPr lang="el-GR" dirty="0" err="1" smtClean="0"/>
              <a:t>Printa</a:t>
            </a:r>
            <a:r>
              <a:rPr lang="el-GR" dirty="0" smtClean="0"/>
              <a:t>”, </a:t>
            </a:r>
            <a:r>
              <a:rPr lang="el-GR" dirty="0" err="1" smtClean="0"/>
              <a:t>Αθ</a:t>
            </a:r>
            <a:r>
              <a:rPr lang="el-GR" dirty="0" smtClean="0"/>
              <a:t>. 2001.</a:t>
            </a:r>
          </a:p>
          <a:p>
            <a:r>
              <a:rPr lang="el-GR" i="1" dirty="0" smtClean="0"/>
              <a:t>Κριτική της κριτικής δύναμης</a:t>
            </a:r>
            <a:r>
              <a:rPr lang="el-GR" dirty="0" smtClean="0"/>
              <a:t>. Εισαγωγή-</a:t>
            </a:r>
            <a:r>
              <a:rPr lang="el-GR" dirty="0" err="1" smtClean="0"/>
              <a:t>Μετάφρ</a:t>
            </a:r>
            <a:r>
              <a:rPr lang="el-GR" dirty="0" smtClean="0"/>
              <a:t>.-Σχόλια Κώστας </a:t>
            </a:r>
            <a:r>
              <a:rPr lang="el-GR" dirty="0" err="1" smtClean="0"/>
              <a:t>Ανδρουλιδάκης</a:t>
            </a:r>
            <a:r>
              <a:rPr lang="el-GR" dirty="0" smtClean="0"/>
              <a:t>. «Η Σμίλη», Αθήνα, 3η </a:t>
            </a:r>
            <a:r>
              <a:rPr lang="el-GR" dirty="0" err="1" smtClean="0"/>
              <a:t>έκδ</a:t>
            </a:r>
            <a:r>
              <a:rPr lang="el-GR" dirty="0" smtClean="0"/>
              <a:t>. 2013.</a:t>
            </a:r>
          </a:p>
          <a:p>
            <a:r>
              <a:rPr lang="el-GR" i="1" dirty="0" smtClean="0"/>
              <a:t>Κριτική του πρακτικού λόγου</a:t>
            </a:r>
            <a:r>
              <a:rPr lang="el-GR" dirty="0" smtClean="0"/>
              <a:t>. Εισαγωγή-</a:t>
            </a:r>
            <a:r>
              <a:rPr lang="el-GR" dirty="0" err="1" smtClean="0"/>
              <a:t>Μετάφρ</a:t>
            </a:r>
            <a:r>
              <a:rPr lang="el-GR" dirty="0" smtClean="0"/>
              <a:t>.-Παρατηρήσεις Μιχαήλ Δημητρακόπουλος, </a:t>
            </a:r>
            <a:r>
              <a:rPr lang="el-GR" dirty="0" err="1" smtClean="0"/>
              <a:t>Αθ</a:t>
            </a:r>
            <a:r>
              <a:rPr lang="el-GR" dirty="0" smtClean="0"/>
              <a:t>. 2004.</a:t>
            </a:r>
          </a:p>
          <a:p>
            <a:r>
              <a:rPr lang="el-GR" i="1" dirty="0" smtClean="0"/>
              <a:t>Κριτική του πρακτικού λόγου</a:t>
            </a:r>
            <a:r>
              <a:rPr lang="el-GR" dirty="0" smtClean="0"/>
              <a:t>. </a:t>
            </a:r>
            <a:r>
              <a:rPr lang="el-GR" dirty="0" err="1" smtClean="0"/>
              <a:t>Μετάφρ</a:t>
            </a:r>
            <a:r>
              <a:rPr lang="el-GR" dirty="0" smtClean="0"/>
              <a:t>.-Σημειώσεις-</a:t>
            </a:r>
            <a:r>
              <a:rPr lang="el-GR" dirty="0" err="1" smtClean="0"/>
              <a:t>Επιλεγόμεν</a:t>
            </a:r>
            <a:r>
              <a:rPr lang="el-GR" dirty="0" smtClean="0"/>
              <a:t>α Κώστας </a:t>
            </a:r>
            <a:r>
              <a:rPr lang="el-GR" dirty="0" err="1" smtClean="0"/>
              <a:t>Ανδρουλιδάκης</a:t>
            </a:r>
            <a:r>
              <a:rPr lang="el-GR" dirty="0" smtClean="0"/>
              <a:t>. «Εστία», Αθήνα, 5η </a:t>
            </a:r>
            <a:r>
              <a:rPr lang="el-GR" dirty="0" err="1" smtClean="0"/>
              <a:t>έκδ</a:t>
            </a:r>
            <a:r>
              <a:rPr lang="el-GR" dirty="0" smtClean="0"/>
              <a:t>. 2012.</a:t>
            </a:r>
          </a:p>
          <a:p>
            <a:r>
              <a:rPr lang="el-GR" i="1" dirty="0" smtClean="0"/>
              <a:t>Κριτική της κριτικής ικανότητας</a:t>
            </a:r>
            <a:r>
              <a:rPr lang="el-GR" dirty="0" smtClean="0"/>
              <a:t>. </a:t>
            </a:r>
            <a:r>
              <a:rPr lang="el-GR" dirty="0" err="1" smtClean="0"/>
              <a:t>Μετάφρ</a:t>
            </a:r>
            <a:r>
              <a:rPr lang="el-GR" dirty="0" smtClean="0"/>
              <a:t>. Χάρης </a:t>
            </a:r>
            <a:r>
              <a:rPr lang="el-GR" dirty="0" err="1" smtClean="0"/>
              <a:t>Τασάκος</a:t>
            </a:r>
            <a:r>
              <a:rPr lang="el-GR" dirty="0" smtClean="0"/>
              <a:t>. "Ροές", </a:t>
            </a:r>
            <a:r>
              <a:rPr lang="el-GR" dirty="0" err="1" smtClean="0"/>
              <a:t>Αθ</a:t>
            </a:r>
            <a:r>
              <a:rPr lang="el-GR" dirty="0" smtClean="0"/>
              <a:t>. 2005 (1η έκδοση, “</a:t>
            </a:r>
            <a:r>
              <a:rPr lang="el-GR" dirty="0" err="1" smtClean="0"/>
              <a:t>Printa</a:t>
            </a:r>
            <a:r>
              <a:rPr lang="el-GR" dirty="0" smtClean="0"/>
              <a:t>”, </a:t>
            </a:r>
            <a:r>
              <a:rPr lang="el-GR" dirty="0" err="1" smtClean="0"/>
              <a:t>Αθ</a:t>
            </a:r>
            <a:r>
              <a:rPr lang="el-GR" dirty="0" smtClean="0"/>
              <a:t>. 2000).</a:t>
            </a:r>
          </a:p>
          <a:p>
            <a:r>
              <a:rPr lang="el-GR" i="1" dirty="0" smtClean="0"/>
              <a:t>Η διένεξη των Σχολών</a:t>
            </a:r>
            <a:r>
              <a:rPr lang="el-GR" dirty="0" smtClean="0"/>
              <a:t>. Εισαγωγή-</a:t>
            </a:r>
            <a:r>
              <a:rPr lang="el-GR" dirty="0" err="1" smtClean="0"/>
              <a:t>Μετάφρ.</a:t>
            </a:r>
            <a:r>
              <a:rPr lang="el-GR" dirty="0" smtClean="0"/>
              <a:t> Θανάσης </a:t>
            </a:r>
            <a:r>
              <a:rPr lang="el-GR" dirty="0" err="1" smtClean="0"/>
              <a:t>Γκιούρας</a:t>
            </a:r>
            <a:r>
              <a:rPr lang="el-GR" dirty="0" smtClean="0"/>
              <a:t>. "Σαββάλας", </a:t>
            </a:r>
            <a:r>
              <a:rPr lang="el-GR" dirty="0" err="1" smtClean="0"/>
              <a:t>Αθ</a:t>
            </a:r>
            <a:r>
              <a:rPr lang="el-GR" dirty="0" smtClean="0"/>
              <a:t>. 2004.</a:t>
            </a:r>
          </a:p>
          <a:p>
            <a:r>
              <a:rPr lang="el-GR" i="1" dirty="0" smtClean="0"/>
              <a:t>Περί Παιδαγωγικής</a:t>
            </a:r>
            <a:r>
              <a:rPr lang="el-GR" dirty="0" smtClean="0"/>
              <a:t>. Προλεγόμενα-</a:t>
            </a:r>
            <a:r>
              <a:rPr lang="el-GR" dirty="0" err="1" smtClean="0"/>
              <a:t>Μετάφρ</a:t>
            </a:r>
            <a:r>
              <a:rPr lang="el-GR" dirty="0" smtClean="0"/>
              <a:t>.-Σημειώσεις Παρασκευή Σιδερά-Λύτρα. "Κυριακίδη", Θεσσαλονίκη 2004.</a:t>
            </a:r>
          </a:p>
          <a:p>
            <a:r>
              <a:rPr lang="el-GR" i="1" dirty="0" smtClean="0"/>
              <a:t>Η θρησκεία εντός των ορίων του Λόγου και μόνο</a:t>
            </a:r>
            <a:r>
              <a:rPr lang="el-GR" dirty="0" smtClean="0"/>
              <a:t>. </a:t>
            </a:r>
            <a:r>
              <a:rPr lang="el-GR" dirty="0" err="1" smtClean="0"/>
              <a:t>Μετάφρ</a:t>
            </a:r>
            <a:r>
              <a:rPr lang="el-GR" dirty="0" smtClean="0"/>
              <a:t>.-Σημειώσεις-</a:t>
            </a:r>
            <a:r>
              <a:rPr lang="el-GR" dirty="0" err="1" smtClean="0"/>
              <a:t>Επιλεγόμεν</a:t>
            </a:r>
            <a:r>
              <a:rPr lang="el-GR" dirty="0" smtClean="0"/>
              <a:t>α Κώστας </a:t>
            </a:r>
            <a:r>
              <a:rPr lang="el-GR" dirty="0" err="1" smtClean="0"/>
              <a:t>Ανδρουλιδάκης</a:t>
            </a:r>
            <a:r>
              <a:rPr lang="el-GR" dirty="0" smtClean="0"/>
              <a:t>. "Πόλις", Αθήνα, 2η </a:t>
            </a:r>
            <a:r>
              <a:rPr lang="el-GR" dirty="0" err="1" smtClean="0"/>
              <a:t>έκδ</a:t>
            </a:r>
            <a:r>
              <a:rPr lang="el-GR" dirty="0" smtClean="0"/>
              <a:t>. 2008.</a:t>
            </a:r>
          </a:p>
          <a:p>
            <a:r>
              <a:rPr lang="el-GR" i="1" dirty="0" smtClean="0"/>
              <a:t>Μεταφυσική των ηθών</a:t>
            </a:r>
            <a:r>
              <a:rPr lang="el-GR" dirty="0" smtClean="0"/>
              <a:t>. </a:t>
            </a:r>
            <a:r>
              <a:rPr lang="el-GR" dirty="0" err="1" smtClean="0"/>
              <a:t>Μετάφρ</a:t>
            </a:r>
            <a:r>
              <a:rPr lang="el-GR" dirty="0" smtClean="0"/>
              <a:t>.-Σημειώσεις-</a:t>
            </a:r>
            <a:r>
              <a:rPr lang="el-GR" dirty="0" err="1" smtClean="0"/>
              <a:t>Επιλεγόμεν</a:t>
            </a:r>
            <a:r>
              <a:rPr lang="el-GR" dirty="0" smtClean="0"/>
              <a:t>α Κώστας </a:t>
            </a:r>
            <a:r>
              <a:rPr lang="el-GR" dirty="0" err="1" smtClean="0"/>
              <a:t>Ανδρουλιδάκης</a:t>
            </a:r>
            <a:r>
              <a:rPr lang="el-GR" dirty="0" smtClean="0"/>
              <a:t>, "Σμίλη", Αθήνα 2013.</a:t>
            </a:r>
          </a:p>
          <a:p>
            <a:r>
              <a:rPr lang="el-GR" i="1" dirty="0" smtClean="0"/>
              <a:t>Επιλογή από το έργο του</a:t>
            </a:r>
            <a:r>
              <a:rPr lang="el-GR" dirty="0" smtClean="0"/>
              <a:t>. Εισαγωγή-Επιλογή-</a:t>
            </a:r>
            <a:r>
              <a:rPr lang="el-GR" dirty="0" err="1" smtClean="0"/>
              <a:t>Μετάφρ.</a:t>
            </a:r>
            <a:r>
              <a:rPr lang="el-GR" dirty="0" smtClean="0"/>
              <a:t> Κώστας </a:t>
            </a:r>
            <a:r>
              <a:rPr lang="el-GR" dirty="0" err="1" smtClean="0"/>
              <a:t>Ανδρουλιδάκης</a:t>
            </a:r>
            <a:r>
              <a:rPr lang="el-GR" dirty="0" smtClean="0"/>
              <a:t>. "Στιγμή", Αθήνα 2008.</a:t>
            </a:r>
          </a:p>
          <a:p>
            <a:r>
              <a:rPr lang="el-GR" i="1" dirty="0" smtClean="0"/>
              <a:t>Ανθρωπολογία από πραγματολογική άποψη</a:t>
            </a:r>
            <a:r>
              <a:rPr lang="el-GR" dirty="0" smtClean="0"/>
              <a:t>. Εισαγωγή-</a:t>
            </a:r>
            <a:r>
              <a:rPr lang="el-GR" dirty="0" err="1" smtClean="0"/>
              <a:t>Μετάφρ</a:t>
            </a:r>
            <a:r>
              <a:rPr lang="el-GR" dirty="0" smtClean="0"/>
              <a:t>.-Σχόλια Χάρης </a:t>
            </a:r>
            <a:r>
              <a:rPr lang="el-GR" dirty="0" err="1" smtClean="0"/>
              <a:t>Τασάκος</a:t>
            </a:r>
            <a:r>
              <a:rPr lang="el-GR" dirty="0" smtClean="0"/>
              <a:t>. “</a:t>
            </a:r>
            <a:r>
              <a:rPr lang="el-GR" dirty="0" err="1" smtClean="0"/>
              <a:t>Printa</a:t>
            </a:r>
            <a:r>
              <a:rPr lang="el-GR" dirty="0" smtClean="0"/>
              <a:t>”, </a:t>
            </a:r>
            <a:r>
              <a:rPr lang="el-GR" dirty="0" err="1" smtClean="0"/>
              <a:t>Αθ</a:t>
            </a:r>
            <a:r>
              <a:rPr lang="el-GR" dirty="0" smtClean="0"/>
              <a:t>. 2011.</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ΚΟΠΕΡΝΙΚΕΙΑ (ΑΝΤΙ)ΣΤΡΟΦΗ</a:t>
            </a:r>
            <a:endParaRPr lang="en-US" dirty="0"/>
          </a:p>
        </p:txBody>
      </p:sp>
      <p:sp>
        <p:nvSpPr>
          <p:cNvPr id="3" name="Content Placeholder 2"/>
          <p:cNvSpPr>
            <a:spLocks noGrp="1"/>
          </p:cNvSpPr>
          <p:nvPr>
            <p:ph idx="1"/>
          </p:nvPr>
        </p:nvSpPr>
        <p:spPr>
          <a:xfrm>
            <a:off x="457200" y="1556792"/>
            <a:ext cx="8229600" cy="4569371"/>
          </a:xfrm>
        </p:spPr>
        <p:txBody>
          <a:bodyPr>
            <a:normAutofit fontScale="62500" lnSpcReduction="20000"/>
          </a:bodyPr>
          <a:lstStyle/>
          <a:p>
            <a:r>
              <a:rPr lang="el-GR" dirty="0" smtClean="0"/>
              <a:t>«Ως τώρα γινόταν δεκτό ότι όλη η γνώση μας πρέπει να ρυθμίζεται προς τα αντικείμενα· αλλά όλες οι προσπάθειες που έγιναν με την προϋπόθεση αυτή, για να βρεθεί κάποιος </a:t>
            </a:r>
            <a:r>
              <a:rPr lang="de-DE" dirty="0" smtClean="0"/>
              <a:t>a priori </a:t>
            </a:r>
            <a:r>
              <a:rPr lang="el-GR" dirty="0" smtClean="0"/>
              <a:t>προσδιορισμός των αντικειμένων στηριζόμενος αποκλειστικά σε έννοιες, με τον οποίο θα διευρυνόταν η γνώση μας, πήγαν χαμένες. Γι’ αυτό ας δοκιμάσουμε μια φορά μήπως έχουμε στα προβλήματα της Μεταφυσικής περισσότερη επιτυχία, αν δεχτούμε υποθετικά ότι τα αντικείμενα πρέπει να </a:t>
            </a:r>
            <a:r>
              <a:rPr lang="el-GR" dirty="0" err="1" smtClean="0"/>
              <a:t>ρυθμίζωνται</a:t>
            </a:r>
            <a:r>
              <a:rPr lang="el-GR" dirty="0" smtClean="0"/>
              <a:t> προς τη γνώση μας. Αυτό συμφωνεί ήδη καλύτερα με την επιθυμητή δυνατότητα </a:t>
            </a:r>
            <a:r>
              <a:rPr lang="el-GR" dirty="0" err="1" smtClean="0"/>
              <a:t>μιάς</a:t>
            </a:r>
            <a:r>
              <a:rPr lang="el-GR" dirty="0" smtClean="0"/>
              <a:t> </a:t>
            </a:r>
            <a:r>
              <a:rPr lang="de-DE" dirty="0" smtClean="0"/>
              <a:t>a priori </a:t>
            </a:r>
            <a:r>
              <a:rPr lang="el-GR" dirty="0" smtClean="0"/>
              <a:t>γνώσεως των αντικειμένων, που προσδιορίζει κάτι ως προς αυτά, προτού μας δοθούν τα ίδια. Εδώ συμβαίνει το ίδιο όπως και με τις αρχικές σκέψεις του Κοπέρνικου, που βλέποντας ότι δεν κατέληγε σε αποτέλεσμα ως προς την εξήγηση των ουράνιων κινήσεων με την υπόθεση, ότι ολόκληρη η στρατιά των άστρων περιστρέφεται γύρω από τον θεατή, δοκίμασε να δη μήπως θα είχε μεγαλύτερη επιτυχία αν έβαζε τον θεατή να περιστρέφεται και αντίθετα τα άστρα να μένουν ακίνητα. Ε, στη Μεταφυσική μπορεί κανένας να </a:t>
            </a:r>
            <a:r>
              <a:rPr lang="el-GR" dirty="0" err="1" smtClean="0"/>
              <a:t>κάμη</a:t>
            </a:r>
            <a:r>
              <a:rPr lang="el-GR" dirty="0" smtClean="0"/>
              <a:t> παρόμοια δοκιμή σε </a:t>
            </a:r>
            <a:r>
              <a:rPr lang="el-GR" dirty="0" err="1" smtClean="0"/>
              <a:t>ό,τι</a:t>
            </a:r>
            <a:r>
              <a:rPr lang="el-GR" dirty="0" smtClean="0"/>
              <a:t> αφορά την εποπτεία (</a:t>
            </a:r>
            <a:r>
              <a:rPr lang="de-DE" dirty="0" smtClean="0"/>
              <a:t>Anschauung</a:t>
            </a:r>
            <a:r>
              <a:rPr lang="el-GR" dirty="0" smtClean="0"/>
              <a:t>) των αντικειμένων» (</a:t>
            </a:r>
            <a:r>
              <a:rPr lang="de-DE" i="1" dirty="0" err="1" smtClean="0"/>
              <a:t>KrV</a:t>
            </a:r>
            <a:r>
              <a:rPr lang="de-DE" dirty="0" smtClean="0"/>
              <a:t>, </a:t>
            </a:r>
            <a:r>
              <a:rPr lang="el-GR" dirty="0" smtClean="0"/>
              <a:t>σ.</a:t>
            </a:r>
            <a:r>
              <a:rPr lang="de-DE" dirty="0" smtClean="0"/>
              <a:t> BXVI-XVII</a:t>
            </a:r>
            <a:r>
              <a:rPr lang="el-GR" dirty="0" smtClean="0"/>
              <a:t> / </a:t>
            </a:r>
            <a:r>
              <a:rPr lang="el-GR" i="1" dirty="0" smtClean="0"/>
              <a:t>ΑΓ1</a:t>
            </a:r>
            <a:r>
              <a:rPr lang="el-GR" dirty="0" smtClean="0"/>
              <a:t>, σ. 44-45)</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ΚΑΝΤΙΑΝΗ ΕΝΝΟΙΟΛΟΓΙΑ ΤΗΣ ΓΝΩΣΗΣ</a:t>
            </a:r>
            <a:r>
              <a:rPr lang="en-US" dirty="0" smtClean="0"/>
              <a:t/>
            </a:r>
            <a:br>
              <a:rPr lang="en-US" dirty="0" smtClean="0"/>
            </a:br>
            <a:endParaRPr lang="en-US" dirty="0"/>
          </a:p>
        </p:txBody>
      </p:sp>
      <p:sp>
        <p:nvSpPr>
          <p:cNvPr id="3" name="Content Placeholder 2"/>
          <p:cNvSpPr>
            <a:spLocks noGrp="1"/>
          </p:cNvSpPr>
          <p:nvPr>
            <p:ph idx="1"/>
          </p:nvPr>
        </p:nvSpPr>
        <p:spPr>
          <a:solidFill>
            <a:schemeClr val="bg2"/>
          </a:solidFill>
          <a:ln>
            <a:solidFill>
              <a:schemeClr val="accent1"/>
            </a:solidFill>
          </a:ln>
        </p:spPr>
        <p:txBody>
          <a:bodyPr>
            <a:normAutofit fontScale="55000" lnSpcReduction="20000"/>
          </a:bodyPr>
          <a:lstStyle/>
          <a:p>
            <a:r>
              <a:rPr lang="el-GR" sz="3300" dirty="0" smtClean="0"/>
              <a:t>Πράγματα καθ’ </a:t>
            </a:r>
            <a:r>
              <a:rPr lang="el-GR" sz="3300" dirty="0" err="1" smtClean="0"/>
              <a:t>εαυτά</a:t>
            </a:r>
            <a:endParaRPr lang="en-US" sz="3300" dirty="0" smtClean="0"/>
          </a:p>
          <a:p>
            <a:pPr>
              <a:buNone/>
            </a:pPr>
            <a:r>
              <a:rPr lang="el-GR" dirty="0" smtClean="0"/>
              <a:t>                                (επενέργεια)</a:t>
            </a:r>
            <a:endParaRPr lang="en-US" dirty="0" smtClean="0"/>
          </a:p>
          <a:p>
            <a:pPr>
              <a:buNone/>
            </a:pPr>
            <a:r>
              <a:rPr lang="el-GR" dirty="0" smtClean="0"/>
              <a:t> </a:t>
            </a:r>
            <a:endParaRPr lang="en-US" dirty="0" smtClean="0"/>
          </a:p>
          <a:p>
            <a:pPr>
              <a:buNone/>
            </a:pPr>
            <a:r>
              <a:rPr lang="el-GR" dirty="0" smtClean="0"/>
              <a:t> </a:t>
            </a:r>
            <a:endParaRPr lang="en-US" dirty="0" smtClean="0"/>
          </a:p>
          <a:p>
            <a:r>
              <a:rPr lang="el-GR" dirty="0" smtClean="0"/>
              <a:t>Αισθήσεις				Προεμπειρικές μορφές εποπτείας:</a:t>
            </a:r>
            <a:endParaRPr lang="en-US" dirty="0" smtClean="0"/>
          </a:p>
          <a:p>
            <a:r>
              <a:rPr lang="el-GR" dirty="0" smtClean="0"/>
              <a:t>Αισθήματα					Χώρος και χρόνος</a:t>
            </a:r>
            <a:endParaRPr lang="en-US" dirty="0" smtClean="0"/>
          </a:p>
          <a:p>
            <a:r>
              <a:rPr lang="el-GR" dirty="0" smtClean="0"/>
              <a:t>Φαινόμενα					Κατηγορίες</a:t>
            </a:r>
            <a:endParaRPr lang="en-US" dirty="0" smtClean="0"/>
          </a:p>
          <a:p>
            <a:r>
              <a:rPr lang="el-GR" dirty="0" smtClean="0"/>
              <a:t>Έννοιες		(Κανόνες)		Παραγωγική φαντασία</a:t>
            </a:r>
            <a:endParaRPr lang="en-US" dirty="0" smtClean="0"/>
          </a:p>
          <a:p>
            <a:r>
              <a:rPr lang="el-GR" dirty="0" smtClean="0"/>
              <a:t>Κρίσεις		(Σχήματα)		Λόγος</a:t>
            </a:r>
            <a:endParaRPr lang="en-US" dirty="0" smtClean="0"/>
          </a:p>
          <a:p>
            <a:pPr>
              <a:buNone/>
            </a:pPr>
            <a:r>
              <a:rPr lang="el-GR" dirty="0" smtClean="0"/>
              <a:t> </a:t>
            </a:r>
            <a:endParaRPr lang="en-US" dirty="0" smtClean="0"/>
          </a:p>
          <a:p>
            <a:pPr>
              <a:buNone/>
            </a:pPr>
            <a:r>
              <a:rPr lang="el-GR" dirty="0" smtClean="0"/>
              <a:t>                        </a:t>
            </a:r>
          </a:p>
          <a:p>
            <a:endParaRPr lang="en-US" dirty="0" smtClean="0"/>
          </a:p>
          <a:p>
            <a:r>
              <a:rPr lang="el-GR" dirty="0" smtClean="0"/>
              <a:t>ΥΠΕΡΒΑΤΟΛΟΓΙΚΗ ΣΥΝΕΙΔΗΣΗ (Εγώ νοώ)</a:t>
            </a:r>
            <a:endParaRPr lang="en-US" dirty="0" smtClean="0"/>
          </a:p>
          <a:p>
            <a:pPr>
              <a:buNone/>
            </a:pPr>
            <a:r>
              <a:rPr lang="el-GR" dirty="0" smtClean="0"/>
              <a:t> </a:t>
            </a:r>
            <a:endParaRPr lang="en-US" dirty="0" smtClean="0"/>
          </a:p>
          <a:p>
            <a:r>
              <a:rPr lang="el-GR" dirty="0" smtClean="0"/>
              <a:t>ΟΡΙΑ ΤΟΥ ΛΟΓΟΥ </a:t>
            </a:r>
            <a:endParaRPr lang="en-US" dirty="0" smtClean="0"/>
          </a:p>
          <a:p>
            <a:r>
              <a:rPr lang="el-GR" dirty="0" smtClean="0"/>
              <a:t>Ρυθμιστικές ιδέες (Θεός, ψυχή, κόσμος, ελευθερία)   </a:t>
            </a:r>
            <a:endParaRPr lang="en-US" dirty="0" smtClean="0"/>
          </a:p>
          <a:p>
            <a:endParaRPr lang="en-US" dirty="0"/>
          </a:p>
        </p:txBody>
      </p:sp>
      <p:sp>
        <p:nvSpPr>
          <p:cNvPr id="4" name="Down Arrow 3"/>
          <p:cNvSpPr/>
          <p:nvPr/>
        </p:nvSpPr>
        <p:spPr>
          <a:xfrm>
            <a:off x="2123728" y="1844824"/>
            <a:ext cx="7200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627784" y="5229200"/>
            <a:ext cx="129614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195736" y="4005064"/>
            <a:ext cx="7200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60648"/>
            <a:ext cx="8229600" cy="5865515"/>
          </a:xfrm>
        </p:spPr>
        <p:txBody>
          <a:bodyPr>
            <a:normAutofit fontScale="70000" lnSpcReduction="20000"/>
          </a:bodyPr>
          <a:lstStyle/>
          <a:p>
            <a:r>
              <a:rPr lang="el-GR" dirty="0"/>
              <a:t>O </a:t>
            </a:r>
            <a:r>
              <a:rPr lang="el-GR" dirty="0" smtClean="0"/>
              <a:t>τόμος </a:t>
            </a:r>
            <a:r>
              <a:rPr lang="de-DE" i="1" dirty="0" smtClean="0"/>
              <a:t>Anthropologie in pragmatischer Hinsicht </a:t>
            </a:r>
            <a:r>
              <a:rPr lang="el-GR" dirty="0" smtClean="0"/>
              <a:t>(</a:t>
            </a:r>
            <a:r>
              <a:rPr lang="el-GR" b="1" i="1" dirty="0" smtClean="0"/>
              <a:t>Ανθρωπολογία </a:t>
            </a:r>
            <a:r>
              <a:rPr lang="el-GR" b="1" i="1" dirty="0"/>
              <a:t>– από πραγματολογική άποψη</a:t>
            </a:r>
            <a:r>
              <a:rPr lang="el-GR" dirty="0"/>
              <a:t> </a:t>
            </a:r>
            <a:r>
              <a:rPr lang="el-GR" dirty="0" smtClean="0"/>
              <a:t>) είναι </a:t>
            </a:r>
            <a:r>
              <a:rPr lang="el-GR" dirty="0"/>
              <a:t>το τελευταίο βιβλίο του Καντ το οποίο εκδόθηκε με επιμέλεια του ιδίου (1798) και περιλαμβάνει τις αντίστοιχες πανεπιστημιακές του παραδόσεις (1772-1796). </a:t>
            </a:r>
            <a:endParaRPr lang="el-GR" dirty="0" smtClean="0"/>
          </a:p>
          <a:p>
            <a:r>
              <a:rPr lang="el-GR" dirty="0" smtClean="0"/>
              <a:t>Η </a:t>
            </a:r>
            <a:r>
              <a:rPr lang="el-GR" dirty="0"/>
              <a:t>πραγματολογική Ανθρωπολογία δεν επιδιώκει την εκτενή γνώση των πραγμάτων του κόσμου, αλλά τη γνώση του ανθρώπου ως πολίτη του κόσμου. Το πεδίο της επομένως είναι αυτό των ανθρωπίνων ικανοτήτων και δεξιοτήτων, και των μορφών συμπεριφοράς και δράσης με τις οποίες ο άνθρωπος διαμορφώνει ως ελεύθερο ον τον εαυτό του, ορίζοντας ταυτόχρονα το πλαίσιο των σχέσεών του με τους άλλους.</a:t>
            </a:r>
            <a:r>
              <a:rPr lang="el-GR" dirty="0" smtClean="0"/>
              <a:t/>
            </a:r>
            <a:br>
              <a:rPr lang="el-GR" dirty="0" smtClean="0"/>
            </a:br>
            <a:r>
              <a:rPr lang="el-GR" dirty="0"/>
              <a:t>Καλύπτοντας το κενό που δημιουργήθηκε μετά την ανασκευή της ορθολογικής ψυχολογίας και την άρνηση της επιστημονικής εγκυρότητας της εμπειρικής ψυχολογίας, η πραγματολογική Ανθρωπολογία διαρθρώνεται εν πολλοίς (ιδίως με την υποδιαίρεση του πρώτου μέρους σε τρία Βιβλία) σε αντιστοιχία με τις τρεις Κριτικές, στις οποίες ανατρέχει άλλωστε διαρκώς για τη φιλοσοφική θεμελίωση των πορισμάτων της.</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ΠΕΡΙΕΧΟΜΕΝΟ ΤΗΣ ΚΑΝΤΙΑΝΗΣ «ΑΝΘΡΩΠΟΛΟΓΙΑΣ»</a:t>
            </a:r>
            <a:endParaRPr lang="en-US" dirty="0"/>
          </a:p>
        </p:txBody>
      </p:sp>
      <p:sp>
        <p:nvSpPr>
          <p:cNvPr id="3" name="Content Placeholder 2"/>
          <p:cNvSpPr>
            <a:spLocks noGrp="1"/>
          </p:cNvSpPr>
          <p:nvPr>
            <p:ph idx="1"/>
          </p:nvPr>
        </p:nvSpPr>
        <p:spPr/>
        <p:txBody>
          <a:bodyPr>
            <a:normAutofit fontScale="70000" lnSpcReduction="20000"/>
          </a:bodyPr>
          <a:lstStyle/>
          <a:p>
            <a:r>
              <a:rPr lang="el-GR" dirty="0"/>
              <a:t>Η φιλοσοφία με τη "σχολαστική έννοια" του όρου επιδιώκει τη "συστηματική ενότητα" της γνώσης, δηλαδή "τη λογική της τελειότητα" </a:t>
            </a:r>
            <a:r>
              <a:rPr lang="el-GR" dirty="0" smtClean="0"/>
              <a:t>(</a:t>
            </a:r>
            <a:r>
              <a:rPr lang="el-GR" i="1" dirty="0" smtClean="0"/>
              <a:t>Κριτική </a:t>
            </a:r>
            <a:r>
              <a:rPr lang="el-GR" i="1" dirty="0"/>
              <a:t>του καθαρού </a:t>
            </a:r>
            <a:r>
              <a:rPr lang="el-GR" i="1" dirty="0" smtClean="0"/>
              <a:t>Λόγου</a:t>
            </a:r>
            <a:r>
              <a:rPr lang="el-GR" dirty="0" smtClean="0"/>
              <a:t>, </a:t>
            </a:r>
            <a:r>
              <a:rPr lang="el-GR" dirty="0" err="1"/>
              <a:t>Ακ</a:t>
            </a:r>
            <a:r>
              <a:rPr lang="el-GR" dirty="0"/>
              <a:t>. III, σ. 542). "Με την κοσμική έννοια" όμως "είναι η επιστήμη της σύνδεσης κάθε γνώσης με τον τελικό σκοπό του ανθρωπίνου Λόγου", και από την άποψη αυτή "ο φιλόσοφος δεν είναι ένας τεχνίτης του Λόγου, αλλά ο νομοθέτης του". [...] "Το πεδίο της φιλοσοφίας μ' αυτή την κοσμοπολιτική έννοια περιλαμβάνει τα ακόλουθα ερωτήματα: 1. Τι μπορώ να γνωρίσω; 2. Τι οφείλω να πράξω; 3. Τι επιτρέπεται να ελπίζω; 4. Τι είναι ο άνθρωπος; Το πρώτο ερώτημα αντιστοιχεί στη "Μεταφυσική", το δεύτερο στην "Ηθική", το τρίτο στη "Θρησκεία" και το τέταρτο στην "Ανθρωπολογία". Μπορούμε όμως να τα αναγάγουμε όλα στην Ανθρωπολογία, αφού τα τρία πρώτα ερωτήματα συνδέονται με το τελευταίο" (</a:t>
            </a:r>
            <a:r>
              <a:rPr lang="el-GR" i="1" dirty="0"/>
              <a:t>Λογική</a:t>
            </a:r>
            <a:r>
              <a:rPr lang="el-GR" dirty="0"/>
              <a:t>, </a:t>
            </a:r>
            <a:r>
              <a:rPr lang="el-GR" dirty="0" err="1"/>
              <a:t>Ακ</a:t>
            </a:r>
            <a:r>
              <a:rPr lang="el-GR" dirty="0"/>
              <a:t>. IX, σ. 24-25).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ΟΡΙΣΜΟΣ, ΕΥΡΟΣ ΚΑΙ ΣΑΦΗΝΕΙΑ</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Ο Καντ ορίζει την ανθρωπολογία ως «την επιστήμη των έσχατων σκοπών του ανθρώπινου Λόγου» (</a:t>
            </a:r>
            <a:r>
              <a:rPr lang="el-GR" i="1" dirty="0" smtClean="0"/>
              <a:t>Λογική</a:t>
            </a:r>
            <a:r>
              <a:rPr lang="el-GR" dirty="0" smtClean="0"/>
              <a:t>).</a:t>
            </a:r>
          </a:p>
          <a:p>
            <a:r>
              <a:rPr lang="el-GR" dirty="0" smtClean="0"/>
              <a:t>Στην </a:t>
            </a:r>
            <a:r>
              <a:rPr lang="el-GR" i="1" dirty="0" smtClean="0"/>
              <a:t>Κριτική του καθαρού Λόγου </a:t>
            </a:r>
            <a:r>
              <a:rPr lang="el-GR" dirty="0" smtClean="0"/>
              <a:t>αναφέρει ότι αυτή ακριβώς η επιστήμη «κατ’ ανάγκη ενδιαφέρει τον καθένα».</a:t>
            </a:r>
          </a:p>
          <a:p>
            <a:r>
              <a:rPr lang="el-GR" dirty="0" smtClean="0"/>
              <a:t>Η ευρύτητα του περιεχομένου και των αποδεκτών φαίνεται να είναι αντιστρόφως ανάλογη ενός (λογικά) αυστηρού προσδιορισμού.</a:t>
            </a:r>
          </a:p>
          <a:p>
            <a:r>
              <a:rPr lang="el-GR" dirty="0" smtClean="0"/>
              <a:t>ΠΛΕΟΝΕΚΤΗΜΑΤΑ ΚΑΙ ΜΕΙΟΝΕΚΤΗΜΑΤΑ;</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ΣΗΜΑΣΙΑ ΤΩΝ ΚΛΑΣΙΚΩΝ ΦΙΛΟΣΟΦΙΚΩΝ ΠΕΔΙΩΝ</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Ένας ουσιώδης προσδιορισμός του ανθρώπου με την έννοια ενός προσδιορισμού του αληθινού εαυτού του μπορεί να παρασχεθεί μονάχα από την καθαρή ηθική φιλοσοφία, καθώς αυτή θέτει το ερώτημα σχετικά με τον «τελικό σκοπό» του ανθρώπινου Λόγου (</a:t>
            </a:r>
            <a:r>
              <a:rPr lang="de-DE" dirty="0" smtClean="0"/>
              <a:t>Vernunft</a:t>
            </a:r>
            <a:r>
              <a:rPr lang="el-GR" dirty="0" smtClean="0"/>
              <a:t>) και τον «συνολικό προορισμό του ανθρώπου» (</a:t>
            </a:r>
            <a:r>
              <a:rPr lang="el-GR" i="1" dirty="0" err="1" smtClean="0"/>
              <a:t>Κ.κ.Λ</a:t>
            </a:r>
            <a:r>
              <a:rPr lang="el-GR" dirty="0" smtClean="0"/>
              <a:t>.).</a:t>
            </a:r>
          </a:p>
          <a:p>
            <a:r>
              <a:rPr lang="el-GR" dirty="0" smtClean="0"/>
              <a:t>Επιπλέον, ο καθαρός πρακτικός Λόγος</a:t>
            </a:r>
            <a:r>
              <a:rPr lang="de-DE" dirty="0" smtClean="0"/>
              <a:t>, </a:t>
            </a:r>
            <a:r>
              <a:rPr lang="el-GR" dirty="0" smtClean="0"/>
              <a:t>στο επίκεντρο του οποίου βρίσκεται η έννοια της ελευθερίας, είναι αυτός που θέτει τον </a:t>
            </a:r>
            <a:r>
              <a:rPr lang="el-GR" dirty="0" err="1" smtClean="0"/>
              <a:t>επιστεγαστικό</a:t>
            </a:r>
            <a:r>
              <a:rPr lang="el-GR" dirty="0" smtClean="0"/>
              <a:t> λίθο (</a:t>
            </a:r>
            <a:r>
              <a:rPr lang="el-GR" i="1" dirty="0" smtClean="0"/>
              <a:t>θριγκό</a:t>
            </a:r>
            <a:r>
              <a:rPr lang="el-GR" dirty="0" smtClean="0"/>
              <a:t>) στο οικοδόμημα του συστήματος του καθαρού λόγου (</a:t>
            </a:r>
            <a:r>
              <a:rPr lang="el-GR" i="1" dirty="0" err="1" smtClean="0"/>
              <a:t>Κ.π.Λ</a:t>
            </a:r>
            <a:r>
              <a:rPr lang="el-GR" dirty="0" smtClean="0"/>
              <a: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8640"/>
            <a:ext cx="8229600" cy="5937523"/>
          </a:xfrm>
        </p:spPr>
        <p:txBody>
          <a:bodyPr>
            <a:normAutofit fontScale="77500" lnSpcReduction="20000"/>
          </a:bodyPr>
          <a:lstStyle/>
          <a:p>
            <a:r>
              <a:rPr lang="el-GR" dirty="0" smtClean="0"/>
              <a:t>Η ανθρωπολογία με τη στενότερη έννοια του όρου εννοείται ως εμπειρική επιστήμη και καταλαμβάνει μια θέση υποδεέστερη έναντι της κριτικής φιλοσοφίας και της μεταφυσικής που μένει να οικοδομηθεί επ’ αυτής.</a:t>
            </a:r>
          </a:p>
          <a:p>
            <a:r>
              <a:rPr lang="el-GR" dirty="0" smtClean="0"/>
              <a:t>Στην ανθρωπολογία εναπόκειται το καθήκον να εφαρμοστούν οι αρχές που θεμελιώθηκαν στο πεδίο της καθαρής πρακτικής φιλοσοφίας στο πεδίο της ιδιαίτερης φύσης του ανθρώπου, το οποίο γνωρίζεται μέσω της εμπειρίας, καθώς επίσης και να θεωρηθούν οι ανθρώπινες ιδιότητες και τρόποι δράσης ως προς τη σχέση τους με την ηθικότητα (</a:t>
            </a:r>
            <a:r>
              <a:rPr lang="en-US" dirty="0" err="1" smtClean="0"/>
              <a:t>Sittlichkeit</a:t>
            </a:r>
            <a:r>
              <a:rPr lang="el-GR" dirty="0" smtClean="0"/>
              <a:t>) και με την, πρακτικά εννοημένη, ανθρώπινη ελευθερία.</a:t>
            </a:r>
            <a:endParaRPr lang="de-DE" dirty="0" smtClean="0"/>
          </a:p>
          <a:p>
            <a:r>
              <a:rPr lang="el-GR" dirty="0" smtClean="0"/>
              <a:t>Σε γενικές γραμμές, η δομή της </a:t>
            </a:r>
            <a:r>
              <a:rPr lang="el-GR" i="1" dirty="0" smtClean="0"/>
              <a:t>Ανθρωπολογίας</a:t>
            </a:r>
            <a:r>
              <a:rPr lang="el-GR" dirty="0" smtClean="0"/>
              <a:t> παραπέμπει στη δομή των κριτικών έργων, ενώ περιεχόμενό της είναι η ανάπτυξη των </a:t>
            </a:r>
            <a:r>
              <a:rPr lang="de-DE" dirty="0" smtClean="0"/>
              <a:t>a priori </a:t>
            </a:r>
            <a:r>
              <a:rPr lang="el-GR" dirty="0" smtClean="0"/>
              <a:t>αρχών της κριτικής φιλοσοφίας ως προς τις πρακτικές τους συνέπειες.</a:t>
            </a:r>
            <a:r>
              <a:rPr lang="de-DE" dirty="0" smtClean="0"/>
              <a:t> </a:t>
            </a:r>
            <a:r>
              <a:rPr lang="el-GR" dirty="0" smtClean="0"/>
              <a:t>Ωστόσο, είναι απαραγνώριστη η σχετική αυτονομία της από τη συγκεκριμένη εκδίπλωση της κριτικής φιλοσοφίας.</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8640"/>
            <a:ext cx="8229600" cy="5937523"/>
          </a:xfrm>
        </p:spPr>
        <p:txBody>
          <a:bodyPr>
            <a:normAutofit fontScale="85000" lnSpcReduction="10000"/>
          </a:bodyPr>
          <a:lstStyle/>
          <a:p>
            <a:r>
              <a:rPr lang="el-GR" dirty="0" smtClean="0"/>
              <a:t>Στόχος της καντιανής ανθρωπολογίας είναι, όπως και στην προγενέστερη ανθρωπογνωσία, η εύρεση και η μετάδοση γνώσεων σχετικά με τους πραγματικούς ανθρώπους.</a:t>
            </a:r>
          </a:p>
          <a:p>
            <a:r>
              <a:rPr lang="el-GR" dirty="0" smtClean="0"/>
              <a:t>Θεμελιώδης στάση του καντιανού ανθρωπολογικού στοχασμού είναι η άμεση αναφορά στη συνήθη εμπειρία και βασικός στόχος η συγκρότηση μιας θεωρίας της πράξης του βίου.</a:t>
            </a:r>
          </a:p>
          <a:p>
            <a:r>
              <a:rPr lang="el-GR" dirty="0" smtClean="0"/>
              <a:t>Σε αντίθεση με το πεδίο της καθαρής-κριτικής φιλοσοφίας, δεν ενδιαφέρει η έσχατη θεμελίωση των αρχών, αλλά η </a:t>
            </a:r>
            <a:r>
              <a:rPr lang="el-GR" dirty="0" err="1" smtClean="0"/>
              <a:t>εφαρμοσιμότητά</a:t>
            </a:r>
            <a:r>
              <a:rPr lang="el-GR" dirty="0" smtClean="0"/>
              <a:t> τους, η «καταλληλότητα των εννοιών ως προς τον σκοπό της χρήσης τους». Κατά συνέπεια, η βεβαιότητα που μπορεί να επιτευχθεί είναι απλώς υποκειμενική, αλλά λυσιτελής στη σφαίρα της ανθρώπινης πράξης.</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ΚΑΝΤ ΣΤΗΝ ΕΠΟΧΗ ΤΟΥ</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22 Απριλίου 1724: γέννηση στο </a:t>
            </a:r>
            <a:r>
              <a:rPr lang="el-GR" dirty="0" err="1" smtClean="0"/>
              <a:t>Καίνιξμπεργκ</a:t>
            </a:r>
            <a:r>
              <a:rPr lang="el-GR" dirty="0" smtClean="0"/>
              <a:t> της Ανατολικής Πρωσίας. Καταγωγή από οικογένεια μικρομεσαία και ευσεβή</a:t>
            </a:r>
            <a:endParaRPr lang="de-DE" dirty="0" smtClean="0"/>
          </a:p>
          <a:p>
            <a:r>
              <a:rPr lang="de-DE" dirty="0" smtClean="0"/>
              <a:t>1737</a:t>
            </a:r>
            <a:r>
              <a:rPr lang="el-GR" dirty="0" smtClean="0"/>
              <a:t>: θάνατος της μητέρας</a:t>
            </a:r>
          </a:p>
          <a:p>
            <a:r>
              <a:rPr lang="el-GR" dirty="0" smtClean="0"/>
              <a:t>Φθινόπωρο 1732: Έναρξη φοίτησης στο </a:t>
            </a:r>
            <a:r>
              <a:rPr lang="de-DE" dirty="0" err="1" smtClean="0"/>
              <a:t>Collegium</a:t>
            </a:r>
            <a:r>
              <a:rPr lang="de-DE" dirty="0" smtClean="0"/>
              <a:t> </a:t>
            </a:r>
            <a:r>
              <a:rPr lang="de-DE" dirty="0" err="1" smtClean="0"/>
              <a:t>Fridericianum</a:t>
            </a:r>
            <a:r>
              <a:rPr lang="el-GR" dirty="0" smtClean="0"/>
              <a:t>. Εκπαίδευση με έντονα κατηχητικό χαρακτήρα. Εκμάθηση κλασικών γλωσσών, κυρίως των λατινικών. Πρωτεύει από την Πέμπτη Τάξη μέχρι και την αποφοίτηση</a:t>
            </a:r>
          </a:p>
          <a:p>
            <a:r>
              <a:rPr lang="el-GR" dirty="0" smtClean="0"/>
              <a:t>1740: Αποφοίτηση, έναρξη σπουδών στο Πανεπιστήμιο της γενέτειρας (</a:t>
            </a:r>
            <a:r>
              <a:rPr lang="de-DE" dirty="0" smtClean="0"/>
              <a:t>Albertus-Universität</a:t>
            </a:r>
            <a:r>
              <a:rPr lang="el-GR" dirty="0" smtClean="0"/>
              <a:t>) με αντικείμενα τη Θεολογία</a:t>
            </a:r>
            <a:r>
              <a:rPr lang="de-DE" dirty="0" smtClean="0"/>
              <a:t> (;)</a:t>
            </a:r>
            <a:r>
              <a:rPr lang="el-GR" dirty="0" smtClean="0"/>
              <a:t>, τη Φιλοσοφία, τα Μαθηματικά και τη Φυσική</a:t>
            </a:r>
            <a:endParaRPr lang="de-DE" dirty="0" smtClean="0"/>
          </a:p>
          <a:p>
            <a:r>
              <a:rPr lang="de-DE" dirty="0" smtClean="0"/>
              <a:t>1746</a:t>
            </a:r>
            <a:r>
              <a:rPr lang="el-GR" dirty="0" smtClean="0"/>
              <a:t>: διακοπή σπουδών, θάνατος πατέρα</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8640"/>
            <a:ext cx="8229600" cy="5937523"/>
          </a:xfrm>
        </p:spPr>
        <p:txBody>
          <a:bodyPr>
            <a:normAutofit fontScale="92500" lnSpcReduction="20000"/>
          </a:bodyPr>
          <a:lstStyle/>
          <a:p>
            <a:r>
              <a:rPr lang="el-GR" dirty="0" smtClean="0"/>
              <a:t>Η ανθρώπινη ικανότητα (</a:t>
            </a:r>
            <a:r>
              <a:rPr lang="de-DE" dirty="0" smtClean="0"/>
              <a:t>Vermögen</a:t>
            </a:r>
            <a:r>
              <a:rPr lang="el-GR" dirty="0" smtClean="0"/>
              <a:t>) που παίζει τον καθοριστικό ρόλο στο πεδίο της ανθρωπολογίας δεν είναι πλέον ο καθαρός (θεωρητικός ή πρακτικός) λόγος, αλλά ο «υγιής» κοινός νους (</a:t>
            </a:r>
            <a:r>
              <a:rPr lang="de-DE" dirty="0" smtClean="0"/>
              <a:t>gesunder Menschenverstand, </a:t>
            </a:r>
            <a:r>
              <a:rPr lang="de-DE" dirty="0" err="1" smtClean="0"/>
              <a:t>common</a:t>
            </a:r>
            <a:r>
              <a:rPr lang="de-DE" dirty="0" smtClean="0"/>
              <a:t> sense</a:t>
            </a:r>
            <a:r>
              <a:rPr lang="el-GR" dirty="0" smtClean="0"/>
              <a:t>), ο οποίος βέβαια πρέπει να είναι εναρμονισμένος με τα δεδομένα της θεωρητικής φιλοσοφίας ή, τουλάχιστον, να μην αντιβαίνει προς αυτά, ούτως ώστε να παρέχει τις πρακτικά αναγκαίες γνώσεις.</a:t>
            </a:r>
          </a:p>
          <a:p>
            <a:r>
              <a:rPr lang="el-GR" dirty="0" smtClean="0"/>
              <a:t>Ακόμη και η υψηλότερη φιλοσοφία δεν μπορεί να παράσχει σε άμεσα πρακτικό επίπεδο περισσότερες αξιοποιήσιμες γνώσεις από «την πιο ταπεινή διάνοια», τονίζει ο Καντ.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lnSpcReduction="10000"/>
          </a:bodyPr>
          <a:lstStyle/>
          <a:p>
            <a:r>
              <a:rPr lang="el-GR" dirty="0" smtClean="0"/>
              <a:t>Μόνον εφ’ όσον στην ανθρωπολογία οι γνωστικές αξιώσεις περιορίζονται τόσο πολύ, ώστε πλέον να υποχωρήσει σε σπουδαιότητα και η διάκριση μεταξύ εμπειρικών και προεμπειρικών (</a:t>
            </a:r>
            <a:r>
              <a:rPr lang="de-DE" dirty="0" smtClean="0"/>
              <a:t>a priori</a:t>
            </a:r>
            <a:r>
              <a:rPr lang="el-GR" dirty="0" smtClean="0"/>
              <a:t>) γνώσεων, η οποία διέπει τη θεωρητική φιλοσοφία, μπορούν να αξιοποιηθούν από τον καθένα οι προκύπτουσες γνώσεις. Συναφής είναι και η παιδαγωγική </a:t>
            </a:r>
            <a:r>
              <a:rPr lang="el-GR" dirty="0" err="1" smtClean="0"/>
              <a:t>απόβλεψη</a:t>
            </a:r>
            <a:r>
              <a:rPr lang="el-GR" dirty="0" smtClean="0"/>
              <a:t>, να καταστεί σαφής η κατάλληλη χρήση του νου και να επιτευχθεί ένας επαρκής προσανατολισμός διαμέσου του βίου.</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92500" lnSpcReduction="10000"/>
          </a:bodyPr>
          <a:lstStyle/>
          <a:p>
            <a:r>
              <a:rPr lang="el-GR" dirty="0" smtClean="0"/>
              <a:t>Παρά τις αποκλίσεις στο γνωσιολογικό καθεστώς μεταξύ των δύο πεδίων (πραγματολογικής ανθρωπολογίας και κριτικής φιλοσοφίας), ο Καντ θεωρεί απαραίτητη μιαν αμοιβαία σχέση (αλληλεπίδρασης) μεταξύ τους.</a:t>
            </a:r>
          </a:p>
          <a:p>
            <a:r>
              <a:rPr lang="el-GR" dirty="0" smtClean="0"/>
              <a:t>Η ανθρωπολογία συλλαμβάνεται ως «γενική γνώση» που εμπερικλείει όλη την εμπειρία του ανθρώπινου βίου και από την άλλη οργανώνεται και καθοδηγείται από τη (θεωρητική) φιλοσοφία.</a:t>
            </a:r>
          </a:p>
          <a:p>
            <a:r>
              <a:rPr lang="el-GR" dirty="0" smtClean="0"/>
              <a:t>Ο άνθρωπος ως ον που πράττει ελεύθερα αποκτά συνείδηση της ικανότητάς του να θέτει στόχους, κάτι που συνεπάγεται και την απόκτηση συνείδησης της ηθικής ευθύνης του.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92500" lnSpcReduction="20000"/>
          </a:bodyPr>
          <a:lstStyle/>
          <a:p>
            <a:r>
              <a:rPr lang="el-GR" dirty="0" smtClean="0"/>
              <a:t>ΑΝΘΡΩΠΟΛΟΓΙΑ ΚΑΙ ΘΕΩΡΗΤΙΚΗ ΦΙΛΟΣΟΦΙΑ: ΧΡΗΣΙΜΟΤΗΤΑ ΚΑΙ ΣΚΟΠΙΜΟΤΗΤΑ</a:t>
            </a:r>
          </a:p>
          <a:p>
            <a:r>
              <a:rPr lang="el-GR" dirty="0" smtClean="0"/>
              <a:t>Ακόμη και ο κοινός ανθρώπινος νους κατανοεί και εγκολπώνεται την αρχή της ηθικότητας. Ωστόσο, ο άνθρωπος στηρίζεται στον καθαρό πρακτικό Λόγο, προκειμένου να επιτύχει την ύψιστη δυνατή σαφήνεια της ηθικής συνείδησης, να την προφυλάξει από παρεκτροπές κατά την ηθική πράξη, να της διασφαλίσει μια κριτική τοποθέτηση έναντι της ιστορικής εξέλιξης του ανθρώπινου γένους, υπό το πρίσμα της (κριτικά ελέγξιμης) «τελειοποίησης του ανθρώπου μέσω της προόδου του πολιτισμού».</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92500" lnSpcReduction="10000"/>
          </a:bodyPr>
          <a:lstStyle/>
          <a:p>
            <a:r>
              <a:rPr lang="el-GR" dirty="0" smtClean="0"/>
              <a:t>Αντιστρόφως, ο ύψιστος στόχος της </a:t>
            </a:r>
            <a:r>
              <a:rPr lang="el-GR" dirty="0" err="1" smtClean="0"/>
              <a:t>υπερβατολογικής</a:t>
            </a:r>
            <a:r>
              <a:rPr lang="el-GR" dirty="0" smtClean="0"/>
              <a:t> φιλοσοφίας δεν βρίσκεται εντός του πεδίου της, αλλά πρέπει να στρέφεται προς την «εγκόσμια γνώση» (</a:t>
            </a:r>
            <a:r>
              <a:rPr lang="de-DE" dirty="0" smtClean="0"/>
              <a:t>Weltkenntnis</a:t>
            </a:r>
            <a:r>
              <a:rPr lang="el-GR" dirty="0" smtClean="0"/>
              <a:t>) και προς αυτό που ενδιαφέρει και αφορά τον καθένα.</a:t>
            </a:r>
          </a:p>
          <a:p>
            <a:r>
              <a:rPr lang="el-GR" dirty="0" smtClean="0"/>
              <a:t>Κατά συνέπεια, συμβάλλει καίρια στην αυτογνωσία του ανθρώπου και στον </a:t>
            </a:r>
            <a:r>
              <a:rPr lang="el-GR" dirty="0" err="1" smtClean="0"/>
              <a:t>αναστοχασμό</a:t>
            </a:r>
            <a:r>
              <a:rPr lang="el-GR" dirty="0"/>
              <a:t> </a:t>
            </a:r>
            <a:r>
              <a:rPr lang="el-GR" dirty="0" smtClean="0"/>
              <a:t>του σχετικά με τον προσδιορισμό της θέσης του στον κόσμο.</a:t>
            </a:r>
          </a:p>
          <a:p>
            <a:r>
              <a:rPr lang="el-GR" dirty="0" err="1" smtClean="0"/>
              <a:t>Γνῶθι</a:t>
            </a:r>
            <a:r>
              <a:rPr lang="el-GR" dirty="0" smtClean="0"/>
              <a:t> </a:t>
            </a:r>
            <a:r>
              <a:rPr lang="el-GR" dirty="0" err="1" smtClean="0"/>
              <a:t>σαὐτόν</a:t>
            </a:r>
            <a:r>
              <a:rPr lang="el-GR" dirty="0" smtClean="0"/>
              <a:t> – </a:t>
            </a:r>
            <a:r>
              <a:rPr lang="de-DE" dirty="0" smtClean="0"/>
              <a:t>Erkenne dich selbst</a:t>
            </a:r>
            <a:r>
              <a:rPr lang="el-GR" dirty="0" smtClean="0"/>
              <a:t>: κορυφαία η σημασία της αρχής αυτής (ανθρωπολογικής κατηγορικής προσταγής) και για τον Χέγκελ.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8640"/>
            <a:ext cx="8229600" cy="5937523"/>
          </a:xfrm>
        </p:spPr>
        <p:txBody>
          <a:bodyPr>
            <a:normAutofit fontScale="85000" lnSpcReduction="20000"/>
          </a:bodyPr>
          <a:lstStyle/>
          <a:p>
            <a:r>
              <a:rPr lang="el-GR" dirty="0" smtClean="0"/>
              <a:t>Η έμφαση που αποδίδει ο Καντ στην αυτογνωσία και αυτοσυνειδησία του ανθρώπου συνάδει, ασφαλώς, με τον πρωτεύοντα ρόλο του </a:t>
            </a:r>
            <a:r>
              <a:rPr lang="el-GR" dirty="0" err="1" smtClean="0"/>
              <a:t>νοούντος</a:t>
            </a:r>
            <a:r>
              <a:rPr lang="el-GR" dirty="0" smtClean="0"/>
              <a:t> υποκειμένου (</a:t>
            </a:r>
            <a:r>
              <a:rPr lang="de-DE" dirty="0" smtClean="0"/>
              <a:t>Ich denke</a:t>
            </a:r>
            <a:r>
              <a:rPr lang="el-GR" dirty="0" smtClean="0"/>
              <a:t>) στο πεδίο της θεωρητικής φιλοσοφίας.</a:t>
            </a:r>
            <a:r>
              <a:rPr lang="de-DE" dirty="0" smtClean="0"/>
              <a:t> </a:t>
            </a:r>
            <a:r>
              <a:rPr lang="el-GR" dirty="0" smtClean="0"/>
              <a:t>Συνεχίζοντας τη μακραίωνη φιλοσοφική παράδοση που προσδιορίζει στο πεδίο του νου ή του λόγου την ειδοποιό διαφορά του ανθρώπου από τα άλλα έμβια όντα, ο φιλόσοφος του </a:t>
            </a:r>
            <a:r>
              <a:rPr lang="el-GR" dirty="0" err="1" smtClean="0"/>
              <a:t>Καίνιξμπεργκ</a:t>
            </a:r>
            <a:r>
              <a:rPr lang="el-GR" dirty="0" smtClean="0"/>
              <a:t> συλλαμβάνει την υπεροχή του ανθρώπου κατά παρόμοιο τρόπο, εξειδικεύοντάς την ως προς την έδρα των γνωστικών ικανοτήτων. Ειδικά στο πεδίο της ανθρωπολογίας, βέβαια, ο </a:t>
            </a:r>
            <a:r>
              <a:rPr lang="el-GR" dirty="0" err="1" smtClean="0"/>
              <a:t>φιλοσοφών</a:t>
            </a:r>
            <a:r>
              <a:rPr lang="el-GR" dirty="0" smtClean="0"/>
              <a:t> νους δεν περιορίζεται στην απλή διαπίστωση της ανθρώπινης υπεροχής, αλλά θέτει στο επίκεντρο των προσπαθειών του ως καθοριστικό ζητούμενο τη μετουσίωση των γνωστικών ικανοτήτων σε επιτυχή και λυσιτελή πράξη.</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 ΘΕΜΑΤΙΚΗ ΚΑΘ’ ΕΚΑΣΤΟΝ (ΤΑ ΠΕΡΙΕΧΟΜΕΝΑ ΤΟΥ ΕΡΓΟΥ)</a:t>
            </a:r>
            <a:endParaRPr lang="en-US" dirty="0"/>
          </a:p>
        </p:txBody>
      </p:sp>
      <p:sp>
        <p:nvSpPr>
          <p:cNvPr id="3" name="Content Placeholder 2"/>
          <p:cNvSpPr>
            <a:spLocks noGrp="1"/>
          </p:cNvSpPr>
          <p:nvPr>
            <p:ph idx="1"/>
          </p:nvPr>
        </p:nvSpPr>
        <p:spPr/>
        <p:txBody>
          <a:bodyPr>
            <a:normAutofit fontScale="62500" lnSpcReduction="20000"/>
          </a:bodyPr>
          <a:lstStyle/>
          <a:p>
            <a:r>
              <a:rPr lang="el-GR" dirty="0" smtClean="0"/>
              <a:t>ΕΙΣΑΓΩΓΗ</a:t>
            </a:r>
            <a:br>
              <a:rPr lang="el-GR" dirty="0" smtClean="0"/>
            </a:br>
            <a:r>
              <a:rPr lang="el-GR" dirty="0" smtClean="0"/>
              <a:t>ΑΝΘΡΩΠΟΛΟΓΙΑ ΑΠΟ ΠΡΑΓΜΑΤΟΛΟΓΙΚΗ ΑΠΟΨΗ</a:t>
            </a:r>
            <a:br>
              <a:rPr lang="el-GR" dirty="0" smtClean="0"/>
            </a:br>
            <a:r>
              <a:rPr lang="el-GR" dirty="0" smtClean="0"/>
              <a:t>ΠΡΟΛΟΓΟΣ</a:t>
            </a:r>
            <a:br>
              <a:rPr lang="el-GR" dirty="0" smtClean="0"/>
            </a:br>
            <a:r>
              <a:rPr lang="el-GR" dirty="0" smtClean="0"/>
              <a:t>ΜΕΡΟΣ ΠΡΩΤΟ: ΑΝΘΡΩΠΟΛΟΓΙΚΗ ΔΙΔΑΚΤΙΚΗ</a:t>
            </a:r>
            <a:br>
              <a:rPr lang="el-GR" dirty="0" smtClean="0"/>
            </a:br>
            <a:r>
              <a:rPr lang="el-GR" dirty="0" smtClean="0"/>
              <a:t>Περί του τρόπου να γνωρίσουμε τόσο τον εσωτερικό όσο και τον εξωτερικό κόσμο του ανθρώπου</a:t>
            </a:r>
            <a:br>
              <a:rPr lang="el-GR" dirty="0" smtClean="0"/>
            </a:br>
            <a:r>
              <a:rPr lang="el-GR" dirty="0" smtClean="0"/>
              <a:t>ΒΙΒΛΙΟ ΠΡΩΤΟ: ΠΕΡΙ ΤΗΣ ΓΝΩΣΤΙΚΗΣ ΙΚΑΝΟΤΗΤΑΣ</a:t>
            </a:r>
            <a:br>
              <a:rPr lang="el-GR" dirty="0" smtClean="0"/>
            </a:br>
            <a:r>
              <a:rPr lang="el-GR" dirty="0" smtClean="0"/>
              <a:t>Περί αυτοσυνείδησης</a:t>
            </a:r>
            <a:br>
              <a:rPr lang="el-GR" dirty="0" smtClean="0"/>
            </a:br>
            <a:r>
              <a:rPr lang="el-GR" dirty="0" smtClean="0"/>
              <a:t>Περί εγωισμού</a:t>
            </a:r>
            <a:br>
              <a:rPr lang="el-GR" dirty="0" smtClean="0"/>
            </a:br>
            <a:r>
              <a:rPr lang="el-GR" dirty="0" smtClean="0"/>
              <a:t>Παρατήρηση. Σχετικά με την εθιμοτυπία της εγωιστικής γλώσσας</a:t>
            </a:r>
            <a:br>
              <a:rPr lang="el-GR" dirty="0" smtClean="0"/>
            </a:br>
            <a:r>
              <a:rPr lang="el-GR" dirty="0" smtClean="0"/>
              <a:t>Περί της ελεύθερης συνείδησης των παραστάσεών μας</a:t>
            </a:r>
            <a:br>
              <a:rPr lang="el-GR" dirty="0" smtClean="0"/>
            </a:br>
            <a:r>
              <a:rPr lang="el-GR" dirty="0" smtClean="0"/>
              <a:t>Περί της αυτοπαρατήρησης</a:t>
            </a:r>
            <a:br>
              <a:rPr lang="el-GR" dirty="0" smtClean="0"/>
            </a:br>
            <a:r>
              <a:rPr lang="el-GR" dirty="0" smtClean="0"/>
              <a:t>Περί των παραστάσεων που διαθέτουμε χωρίς να έχουμε συνείδηση γι' αυτές</a:t>
            </a:r>
            <a:br>
              <a:rPr lang="el-GR" dirty="0" smtClean="0"/>
            </a:br>
            <a:r>
              <a:rPr lang="el-GR" dirty="0" smtClean="0"/>
              <a:t>Περί της σαφήνειας και της ασάφειας που υπάρχει στη συνείδηση των παραστάσεών μας.</a:t>
            </a:r>
            <a:br>
              <a:rPr lang="el-GR" dirty="0" smtClean="0"/>
            </a:br>
            <a:r>
              <a:rPr lang="el-GR" dirty="0" smtClean="0"/>
              <a:t>Περί της αισθητικότητας σε αντιδιαστολή προς τη νόηση</a:t>
            </a:r>
            <a:br>
              <a:rPr lang="el-GR" dirty="0" smtClean="0"/>
            </a:br>
            <a:r>
              <a:rPr lang="el-GR" dirty="0" smtClean="0"/>
              <a:t>Παρατήρηση</a:t>
            </a:r>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70000" lnSpcReduction="20000"/>
          </a:bodyPr>
          <a:lstStyle/>
          <a:p>
            <a:r>
              <a:rPr lang="el-GR" dirty="0" smtClean="0"/>
              <a:t>Απολογία για την αισθητικότητα</a:t>
            </a:r>
            <a:br>
              <a:rPr lang="el-GR" dirty="0" smtClean="0"/>
            </a:br>
            <a:r>
              <a:rPr lang="el-GR" dirty="0" smtClean="0"/>
              <a:t>Δικαιολόγηση της αισθητικότητας σε σχέση με την πρώτη κατηγορία / τη δεύτερη κατηγορία / την τρίτη κατηγορία</a:t>
            </a:r>
            <a:br>
              <a:rPr lang="el-GR" dirty="0" smtClean="0"/>
            </a:br>
            <a:r>
              <a:rPr lang="el-GR" dirty="0" smtClean="0"/>
              <a:t>Περί της δύναμης που διαθέτουμε σε σχέση με τη γνωστική ικανότητα εν γένει</a:t>
            </a:r>
            <a:br>
              <a:rPr lang="el-GR" dirty="0" smtClean="0"/>
            </a:br>
            <a:r>
              <a:rPr lang="el-GR" dirty="0" smtClean="0"/>
              <a:t>Περί του έντεχνου παιχνιδιού με την κατ' αίσθηση επίφαση</a:t>
            </a:r>
            <a:br>
              <a:rPr lang="el-GR" dirty="0" smtClean="0"/>
            </a:br>
            <a:r>
              <a:rPr lang="el-GR" dirty="0" smtClean="0"/>
              <a:t>Περί της επίφασης που επιτρέπεται στην ηθική</a:t>
            </a:r>
            <a:br>
              <a:rPr lang="el-GR" dirty="0" smtClean="0"/>
            </a:br>
            <a:r>
              <a:rPr lang="el-GR" dirty="0" smtClean="0"/>
              <a:t>Περί των πέντε αισθήσεων</a:t>
            </a:r>
            <a:br>
              <a:rPr lang="el-GR" dirty="0" smtClean="0"/>
            </a:br>
            <a:r>
              <a:rPr lang="el-GR" dirty="0" smtClean="0"/>
              <a:t>Περί της αίσθησης της αφής</a:t>
            </a:r>
            <a:br>
              <a:rPr lang="el-GR" dirty="0" smtClean="0"/>
            </a:br>
            <a:r>
              <a:rPr lang="el-GR" dirty="0" smtClean="0"/>
              <a:t>Περί ακοής</a:t>
            </a:r>
            <a:br>
              <a:rPr lang="el-GR" dirty="0" smtClean="0"/>
            </a:br>
            <a:r>
              <a:rPr lang="el-GR" dirty="0" smtClean="0"/>
              <a:t>Περί της αίσθησης της όρασης</a:t>
            </a:r>
            <a:br>
              <a:rPr lang="el-GR" dirty="0" smtClean="0"/>
            </a:br>
            <a:r>
              <a:rPr lang="el-GR" dirty="0" smtClean="0"/>
              <a:t>Περί της αίσθησης της γεύσης και της όσφρησης</a:t>
            </a:r>
            <a:br>
              <a:rPr lang="el-GR" dirty="0" smtClean="0"/>
            </a:br>
            <a:r>
              <a:rPr lang="el-GR" dirty="0" smtClean="0"/>
              <a:t>Γενική παρατήρηση για τις εξωτερικές αισθήσεις</a:t>
            </a:r>
            <a:br>
              <a:rPr lang="el-GR" dirty="0" smtClean="0"/>
            </a:br>
            <a:r>
              <a:rPr lang="el-GR" dirty="0" smtClean="0"/>
              <a:t>Ερωτήματα</a:t>
            </a:r>
            <a:br>
              <a:rPr lang="el-GR" dirty="0" smtClean="0"/>
            </a:br>
            <a:r>
              <a:rPr lang="el-GR" dirty="0" smtClean="0"/>
              <a:t>Περί της εσωτερικής αίσθησης</a:t>
            </a:r>
            <a:br>
              <a:rPr lang="el-GR" dirty="0" smtClean="0"/>
            </a:br>
            <a:r>
              <a:rPr lang="el-GR" dirty="0" smtClean="0"/>
              <a:t>Περί των αιτίων που αυξάνουν ή μειώνουν την ένταση των αισθητηριακών εντυπώσεων</a:t>
            </a:r>
            <a:br>
              <a:rPr lang="el-GR" dirty="0" smtClean="0"/>
            </a:br>
            <a:r>
              <a:rPr lang="el-GR" dirty="0" smtClean="0"/>
              <a:t>1. Η αντίθεση</a:t>
            </a:r>
            <a:br>
              <a:rPr lang="el-GR" dirty="0" smtClean="0"/>
            </a:br>
            <a:r>
              <a:rPr lang="el-GR" dirty="0" smtClean="0"/>
              <a:t>2. Ο νεωτερισμός</a:t>
            </a:r>
            <a:br>
              <a:rPr lang="el-GR" dirty="0" smtClean="0"/>
            </a:br>
            <a:r>
              <a:rPr lang="el-GR" dirty="0" smtClean="0"/>
              <a:t>3. Η εναλλαγή</a:t>
            </a:r>
            <a:br>
              <a:rPr lang="el-GR" dirty="0" smtClean="0"/>
            </a:br>
            <a:r>
              <a:rPr lang="el-GR" dirty="0" smtClean="0"/>
              <a:t>4. Η επίταση ως την κορύφωση</a:t>
            </a:r>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55000" lnSpcReduction="20000"/>
          </a:bodyPr>
          <a:lstStyle/>
          <a:p>
            <a:r>
              <a:rPr lang="el-GR" dirty="0" smtClean="0"/>
              <a:t>Περί της αναστολής, της εξασθένησης και της πλήρους απώλειας της ικανότητας του </a:t>
            </a:r>
            <a:r>
              <a:rPr lang="el-GR" dirty="0" err="1" smtClean="0"/>
              <a:t>αισθάνεσθαι</a:t>
            </a:r>
            <a:r>
              <a:rPr lang="el-GR" dirty="0" smtClean="0"/>
              <a:t/>
            </a:r>
            <a:br>
              <a:rPr lang="el-GR" dirty="0" smtClean="0"/>
            </a:br>
            <a:r>
              <a:rPr lang="el-GR" dirty="0" smtClean="0"/>
              <a:t>Περί της φαντασίας</a:t>
            </a:r>
            <a:br>
              <a:rPr lang="el-GR" dirty="0" smtClean="0"/>
            </a:br>
            <a:r>
              <a:rPr lang="el-GR" dirty="0" smtClean="0"/>
              <a:t>Περί των διαφόρων ειδών της κατ' αίσθηση επινοητικής ικανότητας </a:t>
            </a:r>
            <a:br>
              <a:rPr lang="el-GR" dirty="0" smtClean="0"/>
            </a:br>
            <a:r>
              <a:rPr lang="el-GR" dirty="0" smtClean="0"/>
              <a:t>Α. Περί της κατ' αίσθηση επινοητικής ικανότητας του σχηματισμού εικόνων</a:t>
            </a:r>
            <a:br>
              <a:rPr lang="el-GR" dirty="0" smtClean="0"/>
            </a:br>
            <a:r>
              <a:rPr lang="el-GR" dirty="0" smtClean="0"/>
              <a:t>Β. Περί της κατ' αίσθηση επινοητικής ικανότητας όσον αφορά τον συνειρμό</a:t>
            </a:r>
            <a:br>
              <a:rPr lang="el-GR" dirty="0" smtClean="0"/>
            </a:br>
            <a:r>
              <a:rPr lang="el-GR" dirty="0" smtClean="0"/>
              <a:t>Γ. Περί της κατ' αίσθηση επινοητικής ικανότητας όσον αφορά τη συγγένεια</a:t>
            </a:r>
            <a:br>
              <a:rPr lang="el-GR" dirty="0" smtClean="0"/>
            </a:br>
            <a:r>
              <a:rPr lang="el-GR" dirty="0" smtClean="0"/>
              <a:t>Περί της ικανότητας προβολής στο παρόν του παρελθόντος και του μέλλοντος μέσω της φαντασίας</a:t>
            </a:r>
            <a:br>
              <a:rPr lang="el-GR" dirty="0" smtClean="0"/>
            </a:br>
            <a:r>
              <a:rPr lang="el-GR" dirty="0" smtClean="0"/>
              <a:t>Α. Η μνήμη</a:t>
            </a:r>
            <a:br>
              <a:rPr lang="el-GR" dirty="0" smtClean="0"/>
            </a:br>
            <a:r>
              <a:rPr lang="el-GR" dirty="0" smtClean="0"/>
              <a:t>Β. Περί της ικανότητας πρόβλεψης (</a:t>
            </a:r>
            <a:r>
              <a:rPr lang="el-GR" dirty="0" err="1" smtClean="0"/>
              <a:t>praevisio</a:t>
            </a:r>
            <a:r>
              <a:rPr lang="el-GR" dirty="0" smtClean="0"/>
              <a:t>)</a:t>
            </a:r>
            <a:br>
              <a:rPr lang="el-GR" dirty="0" smtClean="0"/>
            </a:br>
            <a:r>
              <a:rPr lang="el-GR" dirty="0" smtClean="0"/>
              <a:t>Γ. Περί του μαντικού χαρίσματος (</a:t>
            </a:r>
            <a:r>
              <a:rPr lang="el-GR" dirty="0" err="1" smtClean="0"/>
              <a:t>Facultas</a:t>
            </a:r>
            <a:r>
              <a:rPr lang="el-GR" dirty="0" smtClean="0"/>
              <a:t> </a:t>
            </a:r>
            <a:r>
              <a:rPr lang="el-GR" dirty="0" err="1" smtClean="0"/>
              <a:t>divinatrix</a:t>
            </a:r>
            <a:r>
              <a:rPr lang="el-GR" dirty="0" smtClean="0"/>
              <a:t>)</a:t>
            </a:r>
            <a:br>
              <a:rPr lang="el-GR" dirty="0" smtClean="0"/>
            </a:br>
            <a:r>
              <a:rPr lang="el-GR" dirty="0" smtClean="0"/>
              <a:t>Περί της ακούσιας επινόησης όταν είναι κανείς υγιής, δηλαδή περί του ονείρου</a:t>
            </a:r>
            <a:br>
              <a:rPr lang="el-GR" dirty="0" smtClean="0"/>
            </a:br>
            <a:r>
              <a:rPr lang="el-GR" dirty="0" smtClean="0"/>
              <a:t>Περί της ικανότητας χαρακτηρισμού (</a:t>
            </a:r>
            <a:r>
              <a:rPr lang="el-GR" dirty="0" err="1" smtClean="0"/>
              <a:t>Facultas</a:t>
            </a:r>
            <a:r>
              <a:rPr lang="el-GR" dirty="0" smtClean="0"/>
              <a:t> </a:t>
            </a:r>
            <a:r>
              <a:rPr lang="el-GR" dirty="0" err="1" smtClean="0"/>
              <a:t>signatrix</a:t>
            </a:r>
            <a:r>
              <a:rPr lang="el-GR" dirty="0" smtClean="0"/>
              <a:t>)</a:t>
            </a:r>
            <a:br>
              <a:rPr lang="el-GR" dirty="0" smtClean="0"/>
            </a:br>
            <a:r>
              <a:rPr lang="el-GR" dirty="0" smtClean="0"/>
              <a:t>Παράρτημα</a:t>
            </a:r>
            <a:br>
              <a:rPr lang="el-GR" dirty="0" smtClean="0"/>
            </a:br>
            <a:r>
              <a:rPr lang="el-GR" dirty="0" smtClean="0"/>
              <a:t>Περί της γνωστικής ικανότητας, στον βαθμό που θεμελιώνεται στη νόηση</a:t>
            </a:r>
            <a:br>
              <a:rPr lang="el-GR" dirty="0" smtClean="0"/>
            </a:br>
            <a:r>
              <a:rPr lang="el-GR" dirty="0" smtClean="0"/>
              <a:t>Ανθρωπολογική αντιπαραβολή των τριών ανωτέρων γνωστικών ικανοτήτων</a:t>
            </a:r>
            <a:br>
              <a:rPr lang="el-GR" dirty="0" smtClean="0"/>
            </a:br>
            <a:r>
              <a:rPr lang="el-GR" dirty="0" smtClean="0"/>
              <a:t>Περί των αδυναμιών και ασθενειών της ψυχής σε σχέση με τη γνωστική ικανότητα</a:t>
            </a:r>
            <a:br>
              <a:rPr lang="el-GR" dirty="0" smtClean="0"/>
            </a:br>
            <a:r>
              <a:rPr lang="el-GR" dirty="0" smtClean="0"/>
              <a:t>Α. Γενική διαίρεση</a:t>
            </a:r>
            <a:br>
              <a:rPr lang="el-GR" dirty="0" smtClean="0"/>
            </a:br>
            <a:r>
              <a:rPr lang="el-GR" dirty="0" smtClean="0"/>
              <a:t>Β. Περί των αδυναμιών του πνεύματος σε </a:t>
            </a:r>
            <a:r>
              <a:rPr lang="el-GR" dirty="0" err="1" smtClean="0"/>
              <a:t>ό,τι</a:t>
            </a:r>
            <a:r>
              <a:rPr lang="el-GR" dirty="0" smtClean="0"/>
              <a:t> αφορά τη γνωστική ικανότητα</a:t>
            </a:r>
            <a:br>
              <a:rPr lang="el-GR" dirty="0" smtClean="0"/>
            </a:br>
            <a:r>
              <a:rPr lang="el-GR" dirty="0" smtClean="0"/>
              <a:t>Γ. Περί των ασθενειών του πνεύματος</a:t>
            </a:r>
            <a:br>
              <a:rPr lang="el-GR" dirty="0" smtClean="0"/>
            </a:br>
            <a:r>
              <a:rPr lang="el-GR" dirty="0" smtClean="0"/>
              <a:t>Σποραδικές παρατηρήσεις</a:t>
            </a:r>
            <a:br>
              <a:rPr lang="el-GR" dirty="0" smtClean="0"/>
            </a:br>
            <a:r>
              <a:rPr lang="el-GR" dirty="0" smtClean="0"/>
              <a:t>Περί των χαρισμάτων της γνωστικής ικανότητας</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8640"/>
            <a:ext cx="8229600" cy="5937523"/>
          </a:xfrm>
        </p:spPr>
        <p:txBody>
          <a:bodyPr>
            <a:normAutofit fontScale="70000" lnSpcReduction="20000"/>
          </a:bodyPr>
          <a:lstStyle/>
          <a:p>
            <a:r>
              <a:rPr lang="el-GR" dirty="0" smtClean="0"/>
              <a:t>Σχετικά με την ειδοποιό διαφορά της συγκριτικής και της λεπτολογικής ευστροφίας</a:t>
            </a:r>
            <a:br>
              <a:rPr lang="el-GR" dirty="0" smtClean="0"/>
            </a:br>
            <a:r>
              <a:rPr lang="el-GR" dirty="0" smtClean="0"/>
              <a:t>Α. Περί της δημιουργικής ευστροφίας</a:t>
            </a:r>
            <a:br>
              <a:rPr lang="el-GR" dirty="0" smtClean="0"/>
            </a:br>
            <a:r>
              <a:rPr lang="el-GR" dirty="0" smtClean="0"/>
              <a:t>Β. Περί της οξυδέρκειας ή του χαρίσματος για την έρευνα</a:t>
            </a:r>
            <a:br>
              <a:rPr lang="el-GR" dirty="0" smtClean="0"/>
            </a:br>
            <a:r>
              <a:rPr lang="el-GR" dirty="0" smtClean="0"/>
              <a:t>Γ. Περί της πρωτοτυπίας της γνωστικής ικανότητας ή της μεγαλοφυΐας</a:t>
            </a:r>
            <a:br>
              <a:rPr lang="el-GR" dirty="0" smtClean="0"/>
            </a:br>
            <a:r>
              <a:rPr lang="el-GR" dirty="0" smtClean="0"/>
              <a:t>ΒΙΒΛΙΟ ΔΕΥΤΕΡΟ: ΤΟ ΑΙΣΘΗΜΑ ΤΗΣ ΕΥΑΡΕΣΤΗΣΗΣ ΚΑΙ ΤΗΣ ΔΥΣΑΡΕΣΤΗΣΗΣ</a:t>
            </a:r>
            <a:br>
              <a:rPr lang="el-GR" dirty="0" smtClean="0"/>
            </a:br>
            <a:r>
              <a:rPr lang="el-GR" dirty="0" smtClean="0"/>
              <a:t>Διαίρεση</a:t>
            </a:r>
            <a:br>
              <a:rPr lang="el-GR" dirty="0" smtClean="0"/>
            </a:br>
            <a:r>
              <a:rPr lang="el-GR" dirty="0" smtClean="0"/>
              <a:t>Περί της κατ' αίσθηση ευαρέστησης</a:t>
            </a:r>
            <a:br>
              <a:rPr lang="el-GR" dirty="0" smtClean="0"/>
            </a:br>
            <a:r>
              <a:rPr lang="el-GR" dirty="0" smtClean="0"/>
              <a:t>Α. Περί του αισθήματος του ευχάριστου ή της κατ' αίσθηση ευαρέστησης κατά τη διάρκεια της εντύπωσης που δημιουργεί ένα αντικείμενο</a:t>
            </a:r>
            <a:br>
              <a:rPr lang="el-GR" dirty="0" smtClean="0"/>
            </a:br>
            <a:r>
              <a:rPr lang="el-GR" dirty="0" smtClean="0"/>
              <a:t>Επεξήγηση με παραδείγματα</a:t>
            </a:r>
            <a:br>
              <a:rPr lang="el-GR" dirty="0" smtClean="0"/>
            </a:br>
            <a:r>
              <a:rPr lang="el-GR" dirty="0" smtClean="0"/>
              <a:t>Περί της πλήξης και της διασκέδασης</a:t>
            </a:r>
            <a:br>
              <a:rPr lang="el-GR" dirty="0" smtClean="0"/>
            </a:br>
            <a:r>
              <a:rPr lang="el-GR" dirty="0" smtClean="0"/>
              <a:t>Β. Περί του αισθήματος του ωραίου, δηλαδή της εν μέρει αισθητηριακής, εν μέρει διανοητικής ευαρέστησης κατά τη διαλογιστική εποπτεία, δηλαδή περί της καλαισθησίας</a:t>
            </a:r>
            <a:br>
              <a:rPr lang="el-GR" dirty="0" smtClean="0"/>
            </a:br>
            <a:r>
              <a:rPr lang="el-GR" dirty="0" smtClean="0"/>
              <a:t>Παρατήρηση</a:t>
            </a:r>
            <a:br>
              <a:rPr lang="el-GR" dirty="0" smtClean="0"/>
            </a:br>
            <a:r>
              <a:rPr lang="el-GR" dirty="0" smtClean="0"/>
              <a:t>Η καλαισθησία έχει την τάση για την εξωτερική προβολή της ηθικότητας</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85000" lnSpcReduction="10000"/>
          </a:bodyPr>
          <a:lstStyle/>
          <a:p>
            <a:r>
              <a:rPr lang="de-DE" dirty="0" smtClean="0"/>
              <a:t>1746-1754</a:t>
            </a:r>
            <a:r>
              <a:rPr lang="el-GR" dirty="0" smtClean="0"/>
              <a:t>: εργασία ως οικοδιδάσκαλος</a:t>
            </a:r>
          </a:p>
          <a:p>
            <a:r>
              <a:rPr lang="el-GR" dirty="0" smtClean="0"/>
              <a:t>1754: επανέναρξη σπουδών, 1755: αναγόρευση σε υφηγητή (</a:t>
            </a:r>
            <a:r>
              <a:rPr lang="de-DE" dirty="0" smtClean="0"/>
              <a:t>Privatdozent)</a:t>
            </a:r>
          </a:p>
          <a:p>
            <a:r>
              <a:rPr lang="de-DE" dirty="0" smtClean="0"/>
              <a:t>1766-1772</a:t>
            </a:r>
            <a:r>
              <a:rPr lang="el-GR" dirty="0" smtClean="0"/>
              <a:t>: βιβλιοθηκάριος της Βασιλικής Βιβλιοθήκης</a:t>
            </a:r>
          </a:p>
          <a:p>
            <a:r>
              <a:rPr lang="el-GR" dirty="0" smtClean="0"/>
              <a:t>1770: καθηγητής Λογικής και Μεταφυσικής</a:t>
            </a:r>
          </a:p>
          <a:p>
            <a:r>
              <a:rPr lang="el-GR" dirty="0" smtClean="0"/>
              <a:t>1778: απόρριψη κλήσης για καθηγεσία στην </a:t>
            </a:r>
            <a:r>
              <a:rPr lang="el-GR" dirty="0" err="1" smtClean="0"/>
              <a:t>Χάλλη</a:t>
            </a:r>
            <a:endParaRPr lang="el-GR" dirty="0" smtClean="0"/>
          </a:p>
          <a:p>
            <a:r>
              <a:rPr lang="el-GR" dirty="0" smtClean="0"/>
              <a:t>1786, 1788: πρύτανης στο </a:t>
            </a:r>
            <a:r>
              <a:rPr lang="el-GR" dirty="0" err="1" smtClean="0"/>
              <a:t>Καίνιξμπεργκ</a:t>
            </a:r>
            <a:endParaRPr lang="el-GR" dirty="0" smtClean="0"/>
          </a:p>
          <a:p>
            <a:r>
              <a:rPr lang="el-GR" dirty="0" smtClean="0"/>
              <a:t>1787: μέλος της Ακαδημίας Επιστημών του Βερολίνου</a:t>
            </a:r>
          </a:p>
          <a:p>
            <a:r>
              <a:rPr lang="el-GR" dirty="0" smtClean="0"/>
              <a:t>1794: μέλος της Ρωσικής Ακαδημίας Επιστημών της Αγίας Πετρούπολης. Επέμβαση της πρωσικής λογοκρισίας στο έργο του.</a:t>
            </a:r>
          </a:p>
          <a:p>
            <a:r>
              <a:rPr lang="el-GR" dirty="0" smtClean="0"/>
              <a:t>1804, 12 Φεβρουαρίου: θάνατος στο </a:t>
            </a:r>
            <a:r>
              <a:rPr lang="el-GR" dirty="0" err="1" smtClean="0"/>
              <a:t>Καίνιξμπεργκ</a:t>
            </a:r>
            <a:r>
              <a:rPr lang="el-GR" dirty="0" smtClean="0"/>
              <a: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8640"/>
            <a:ext cx="8229600" cy="5937523"/>
          </a:xfrm>
        </p:spPr>
        <p:txBody>
          <a:bodyPr>
            <a:normAutofit fontScale="85000" lnSpcReduction="20000"/>
          </a:bodyPr>
          <a:lstStyle/>
          <a:p>
            <a:r>
              <a:rPr lang="el-GR" dirty="0" smtClean="0"/>
              <a:t>Ανθρωπολογικές παρατηρήσεις για την καλαισθησία</a:t>
            </a:r>
            <a:br>
              <a:rPr lang="el-GR" dirty="0" smtClean="0"/>
            </a:br>
            <a:r>
              <a:rPr lang="el-GR" dirty="0" smtClean="0"/>
              <a:t>Α. Περί της καλαισθησίας στη μόδα</a:t>
            </a:r>
            <a:br>
              <a:rPr lang="el-GR" dirty="0" smtClean="0"/>
            </a:br>
            <a:r>
              <a:rPr lang="el-GR" dirty="0" smtClean="0"/>
              <a:t>Β. Περί της καλαισθησίας στην τέχνη</a:t>
            </a:r>
            <a:br>
              <a:rPr lang="el-GR" dirty="0" smtClean="0"/>
            </a:br>
            <a:r>
              <a:rPr lang="el-GR" dirty="0" smtClean="0"/>
              <a:t>Περί της πολυτέλειας</a:t>
            </a:r>
            <a:br>
              <a:rPr lang="el-GR" dirty="0" smtClean="0"/>
            </a:br>
            <a:r>
              <a:rPr lang="el-GR" dirty="0" smtClean="0"/>
              <a:t>ΒΙΒΛΙΟ ΤΡΙΤΟ: ΠΕΡΙ ΤΗΣ ΙΚΑΝΟΤΗΤΑΣ ΤΟΥ ΕΠΙΘΥΜΕΙΝ</a:t>
            </a:r>
            <a:br>
              <a:rPr lang="el-GR" dirty="0" smtClean="0"/>
            </a:br>
            <a:r>
              <a:rPr lang="el-GR" dirty="0" smtClean="0"/>
              <a:t>Περί των συγκινήσεων σε αντιπαραβολή με το πάθος</a:t>
            </a:r>
            <a:br>
              <a:rPr lang="el-GR" dirty="0" smtClean="0"/>
            </a:br>
            <a:r>
              <a:rPr lang="el-GR" dirty="0" smtClean="0"/>
              <a:t>Περί των συγκινήσεων ειδικά</a:t>
            </a:r>
            <a:br>
              <a:rPr lang="el-GR" dirty="0" smtClean="0"/>
            </a:br>
            <a:r>
              <a:rPr lang="el-GR" dirty="0" smtClean="0"/>
              <a:t>Α. Περί της διακυβέρνησης του πνεύματος σε σχέση με τις συγκινήσεις</a:t>
            </a:r>
            <a:br>
              <a:rPr lang="el-GR" dirty="0" smtClean="0"/>
            </a:br>
            <a:r>
              <a:rPr lang="el-GR" dirty="0" smtClean="0"/>
              <a:t>Β. Διάφορες συγκινήσεις θεωρούμενες καθ' εαυτές</a:t>
            </a:r>
            <a:br>
              <a:rPr lang="el-GR" dirty="0" smtClean="0"/>
            </a:br>
            <a:r>
              <a:rPr lang="el-GR" dirty="0" smtClean="0"/>
              <a:t>Περί της δειλίας και της γενναιότητας</a:t>
            </a:r>
            <a:br>
              <a:rPr lang="el-GR" dirty="0" smtClean="0"/>
            </a:br>
            <a:r>
              <a:rPr lang="el-GR" dirty="0" smtClean="0"/>
              <a:t>Περί των συγκινήσεων που αυτοαναιρούνται σε </a:t>
            </a:r>
            <a:r>
              <a:rPr lang="el-GR" dirty="0" err="1" smtClean="0"/>
              <a:t>ό,τι</a:t>
            </a:r>
            <a:r>
              <a:rPr lang="el-GR" dirty="0" smtClean="0"/>
              <a:t> αφορά τον σκοπό τους (</a:t>
            </a:r>
            <a:r>
              <a:rPr lang="el-GR" dirty="0" err="1" smtClean="0"/>
              <a:t>Impotentes</a:t>
            </a:r>
            <a:r>
              <a:rPr lang="el-GR" dirty="0" smtClean="0"/>
              <a:t> </a:t>
            </a:r>
            <a:r>
              <a:rPr lang="el-GR" dirty="0" err="1" smtClean="0"/>
              <a:t>animi</a:t>
            </a:r>
            <a:r>
              <a:rPr lang="el-GR" dirty="0" smtClean="0"/>
              <a:t> </a:t>
            </a:r>
            <a:r>
              <a:rPr lang="el-GR" dirty="0" err="1" smtClean="0"/>
              <a:t>motus</a:t>
            </a:r>
            <a:r>
              <a:rPr lang="el-GR" dirty="0" smtClean="0"/>
              <a:t>)</a:t>
            </a:r>
            <a:br>
              <a:rPr lang="el-GR" dirty="0" smtClean="0"/>
            </a:br>
            <a:r>
              <a:rPr lang="el-GR" dirty="0" smtClean="0"/>
              <a:t>Περί των συγκινήσεων με τις οποίες η φύση ευνοεί μηχανικά την υγεία [...]</a:t>
            </a:r>
            <a:br>
              <a:rPr lang="el-GR" dirty="0" smtClean="0"/>
            </a:br>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62500" lnSpcReduction="20000"/>
          </a:bodyPr>
          <a:lstStyle/>
          <a:p>
            <a:r>
              <a:rPr lang="el-GR" dirty="0" smtClean="0"/>
              <a:t>ΜΕΡΟΣ ΔΕΥΤΕΡΟ: Η ΑΝΘΡΩΠΟΛΟΓΙΚΗ ΧΑΡΑΚΤΗΡΟΛΟΓΙΑ</a:t>
            </a:r>
          </a:p>
          <a:p>
            <a:pPr indent="0">
              <a:buNone/>
            </a:pPr>
            <a:r>
              <a:rPr lang="el-GR" dirty="0" smtClean="0"/>
              <a:t>Περί του τρόπου να γνωρίσουμε τον εσωτερικό κόσμο του ανθρώπου από τις εξωτερικές του εκδηλώσεις</a:t>
            </a:r>
          </a:p>
          <a:p>
            <a:pPr indent="0">
              <a:buNone/>
            </a:pPr>
            <a:r>
              <a:rPr lang="el-GR" dirty="0" smtClean="0"/>
              <a:t>Διαίρεση</a:t>
            </a:r>
          </a:p>
          <a:p>
            <a:pPr indent="0">
              <a:buNone/>
            </a:pPr>
            <a:r>
              <a:rPr lang="el-GR" dirty="0" smtClean="0"/>
              <a:t>Ο χαρακτήρας του προσώπου</a:t>
            </a:r>
          </a:p>
          <a:p>
            <a:pPr indent="0">
              <a:buNone/>
            </a:pPr>
            <a:r>
              <a:rPr lang="el-GR" dirty="0" smtClean="0"/>
              <a:t>Ι. Περί του φυσικού</a:t>
            </a:r>
          </a:p>
          <a:p>
            <a:pPr indent="0">
              <a:buNone/>
            </a:pPr>
            <a:r>
              <a:rPr lang="el-GR" dirty="0" smtClean="0"/>
              <a:t>ΙΙ. Περί ιδιοσυγκρασίας</a:t>
            </a:r>
          </a:p>
          <a:p>
            <a:pPr indent="0">
              <a:buNone/>
            </a:pPr>
            <a:r>
              <a:rPr lang="el-GR" dirty="0" smtClean="0"/>
              <a:t>Ι. Ιδιοσυγκρασίες του συναισθήματος</a:t>
            </a:r>
          </a:p>
          <a:p>
            <a:pPr indent="0">
              <a:buNone/>
            </a:pPr>
            <a:r>
              <a:rPr lang="el-GR" dirty="0" smtClean="0"/>
              <a:t>Α. Η αιματώδης ιδιοσυγκρασία του </a:t>
            </a:r>
            <a:r>
              <a:rPr lang="el-GR" dirty="0" err="1" smtClean="0"/>
              <a:t>ελαφρόαιμου</a:t>
            </a:r>
            <a:endParaRPr lang="el-GR" dirty="0" smtClean="0"/>
          </a:p>
          <a:p>
            <a:pPr indent="0">
              <a:buNone/>
            </a:pPr>
            <a:r>
              <a:rPr lang="el-GR" dirty="0" smtClean="0"/>
              <a:t>Β. Η μελαγχολική ιδιοσυγκρασία του </a:t>
            </a:r>
            <a:r>
              <a:rPr lang="el-GR" dirty="0" err="1" smtClean="0"/>
              <a:t>βαρύαιμου</a:t>
            </a:r>
            <a:endParaRPr lang="el-GR" dirty="0" smtClean="0"/>
          </a:p>
          <a:p>
            <a:pPr indent="0">
              <a:buNone/>
            </a:pPr>
            <a:r>
              <a:rPr lang="el-GR" dirty="0" smtClean="0"/>
              <a:t>ΙΙ. Ιδιοσυγκρασίες της δράσης</a:t>
            </a:r>
          </a:p>
          <a:p>
            <a:pPr indent="0">
              <a:buNone/>
            </a:pPr>
            <a:r>
              <a:rPr lang="el-GR" dirty="0" smtClean="0"/>
              <a:t>Γ. Η χολερική ιδιοσυγκρασία του θερμόαιμου</a:t>
            </a:r>
          </a:p>
          <a:p>
            <a:pPr indent="0">
              <a:buNone/>
            </a:pPr>
            <a:r>
              <a:rPr lang="el-GR" dirty="0" smtClean="0"/>
              <a:t>Δ. Η φλεγματική ιδιοσυγκρασία του ψύχραιμου</a:t>
            </a:r>
          </a:p>
          <a:p>
            <a:pPr indent="0">
              <a:buNone/>
            </a:pPr>
            <a:r>
              <a:rPr lang="el-GR" dirty="0" smtClean="0"/>
              <a:t>ΙΙΙ. Ο χαρακτήρας ως τρόπος του σκέπτεσθαι</a:t>
            </a:r>
          </a:p>
          <a:p>
            <a:pPr indent="0">
              <a:buNone/>
            </a:pPr>
            <a:r>
              <a:rPr lang="el-GR" dirty="0" smtClean="0"/>
              <a:t>Περί των ιδιοτήτων που απορρέουν από το γεγονός και μόνο ότι ο άνθρωπος έχει χαρακτήρα ή όχι</a:t>
            </a:r>
          </a:p>
          <a:p>
            <a:pPr indent="0">
              <a:buNone/>
            </a:pPr>
            <a:r>
              <a:rPr lang="el-GR" dirty="0" smtClean="0"/>
              <a:t>Περί της φυσιογνωμικής</a:t>
            </a:r>
          </a:p>
          <a:p>
            <a:pPr indent="0">
              <a:buNone/>
            </a:pPr>
            <a:r>
              <a:rPr lang="el-GR" dirty="0" smtClean="0"/>
              <a:t>Με ποιο τρόπο μάς οδηγεί η φύση στη φυσιογνωμική</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85000" lnSpcReduction="20000"/>
          </a:bodyPr>
          <a:lstStyle/>
          <a:p>
            <a:pPr>
              <a:buNone/>
            </a:pPr>
            <a:r>
              <a:rPr lang="el-GR" dirty="0" smtClean="0"/>
              <a:t>Διαίρεση της φυσιογνωμικής</a:t>
            </a:r>
          </a:p>
          <a:p>
            <a:pPr>
              <a:buNone/>
            </a:pPr>
            <a:r>
              <a:rPr lang="el-GR" dirty="0" smtClean="0"/>
              <a:t>Α. Περί του σχήματος του προσώπου</a:t>
            </a:r>
          </a:p>
          <a:p>
            <a:pPr>
              <a:buNone/>
            </a:pPr>
            <a:r>
              <a:rPr lang="el-GR" dirty="0" smtClean="0"/>
              <a:t>Β. Σχετικά με </a:t>
            </a:r>
            <a:r>
              <a:rPr lang="el-GR" dirty="0" err="1" smtClean="0"/>
              <a:t>ό,τι</a:t>
            </a:r>
            <a:r>
              <a:rPr lang="el-GR" dirty="0" smtClean="0"/>
              <a:t> είναι δηλωτικό στα χαρακτηριστικά του προσώπου</a:t>
            </a:r>
          </a:p>
          <a:p>
            <a:pPr>
              <a:buNone/>
            </a:pPr>
            <a:r>
              <a:rPr lang="el-GR" dirty="0" smtClean="0"/>
              <a:t>Γ. Σχετικά με </a:t>
            </a:r>
            <a:r>
              <a:rPr lang="el-GR" dirty="0" err="1" smtClean="0"/>
              <a:t>ό,τι</a:t>
            </a:r>
            <a:r>
              <a:rPr lang="el-GR" dirty="0" smtClean="0"/>
              <a:t> είναι δηλωτικό στο ύφος</a:t>
            </a:r>
          </a:p>
          <a:p>
            <a:pPr>
              <a:buNone/>
            </a:pPr>
            <a:r>
              <a:rPr lang="el-GR" dirty="0" smtClean="0"/>
              <a:t>Διάφορες παρατηρήσεις</a:t>
            </a:r>
          </a:p>
          <a:p>
            <a:pPr>
              <a:buNone/>
            </a:pPr>
            <a:r>
              <a:rPr lang="el-GR" dirty="0" smtClean="0"/>
              <a:t>Β. Ο χαρακτήρας του φύλου</a:t>
            </a:r>
          </a:p>
          <a:p>
            <a:pPr>
              <a:buNone/>
            </a:pPr>
            <a:r>
              <a:rPr lang="el-GR" dirty="0" smtClean="0"/>
              <a:t>Διάφορες παρατηρήσεις</a:t>
            </a:r>
          </a:p>
          <a:p>
            <a:pPr>
              <a:buNone/>
            </a:pPr>
            <a:r>
              <a:rPr lang="el-GR" dirty="0" smtClean="0"/>
              <a:t>Πραγματολογικές συνέπειες</a:t>
            </a:r>
          </a:p>
          <a:p>
            <a:pPr>
              <a:buNone/>
            </a:pPr>
            <a:r>
              <a:rPr lang="el-GR" dirty="0" smtClean="0"/>
              <a:t>Γ. Ο χαρακτήρας του λαού</a:t>
            </a:r>
          </a:p>
          <a:p>
            <a:pPr>
              <a:buNone/>
            </a:pPr>
            <a:r>
              <a:rPr lang="el-GR" dirty="0" smtClean="0"/>
              <a:t>Δ. Ο χαρακτήρας της φυλής</a:t>
            </a:r>
          </a:p>
          <a:p>
            <a:pPr>
              <a:buNone/>
            </a:pPr>
            <a:r>
              <a:rPr lang="el-GR" dirty="0" smtClean="0"/>
              <a:t>Ε. Ο χαρακτήρας του είδους</a:t>
            </a:r>
          </a:p>
          <a:p>
            <a:pPr>
              <a:buNone/>
            </a:pPr>
            <a:r>
              <a:rPr lang="el-GR" dirty="0" smtClean="0"/>
              <a:t>Τα βασικά γνωρίσματα της περιγραφής του χαρακτήρα του </a:t>
            </a:r>
            <a:r>
              <a:rPr lang="el-GR" smtClean="0"/>
              <a:t>ανθρωπίνου είδους</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62500" lnSpcReduction="20000"/>
          </a:bodyPr>
          <a:lstStyle/>
          <a:p>
            <a:r>
              <a:rPr lang="el-GR" dirty="0" smtClean="0"/>
              <a:t>Κατά την αναλυτική μελέτη της καντιανής ανθρωπολογίας και παράλληλα με την αξιοποίηση της δυνατότητάς μας να μελετήσουμε την ιδιοτυπία και την </a:t>
            </a:r>
            <a:r>
              <a:rPr lang="el-GR" dirty="0" err="1" smtClean="0"/>
              <a:t>ιδιοπροσωπία</a:t>
            </a:r>
            <a:r>
              <a:rPr lang="el-GR" dirty="0" smtClean="0"/>
              <a:t> μιας ολόκληρης εποχής, οφείλουμε να έχουμε κατά νου ότι ο φιλόσοφος έδειξε μεν μιαν αξιοθαύμαστη ικανότητα κίνησης της διάνοιάς του «κατά πλάτος», δεν έπαψε όμως από την άλλη να εστιάζει με συνέπεια στο πρωτείο μιας «εις βάθος» θεώρησης, καθώς φρονούσε και τόνιζε ότι το ζητούμενο και το αντικείμενο της συζήτησης δεν θα έπρεπε να είναι τα «καθ’ έκαστον αξιοπερίεργα» που περιέχονται στην ανθρωπολογία, αλλά η «κοσμολογική» σύλληψη του ανθρώπου, η θεώρησή του υπό το πρίσμα της ένταξής του σε ένα ευρύτερο και υπερκείμενο όλον, στο οποίο ανήκουν τόσο η ανόργανη φύση, όσο και ο κόσμος της ανθρώπινης συμβίωσης, δυο επιμέρους πεδία που προϋποτίθενται και εξαρτώνται αμοιβαία.</a:t>
            </a:r>
          </a:p>
          <a:p>
            <a:pPr>
              <a:buNone/>
            </a:pPr>
            <a:endParaRPr lang="el-GR" dirty="0" smtClean="0"/>
          </a:p>
          <a:p>
            <a:r>
              <a:rPr lang="el-GR" dirty="0" smtClean="0"/>
              <a:t>Οι σχετιζόμενες με τη γνώση και το </a:t>
            </a:r>
            <a:r>
              <a:rPr lang="el-GR" dirty="0" err="1" smtClean="0"/>
              <a:t>πράττειν</a:t>
            </a:r>
            <a:r>
              <a:rPr lang="el-GR" dirty="0" smtClean="0"/>
              <a:t> ικανότητες του ανθρώπου είναι, σ’ αυτό το πλαίσιο, εκείνες που του επιτρέπουν να υπερβεί καθοριστικά, όχι όμως απόλυτα, και την εξάρτησή του από τη φύση, η οποία δεν μπορεί, σε αντίθεση με </a:t>
            </a:r>
            <a:r>
              <a:rPr lang="el-GR" dirty="0" err="1" smtClean="0"/>
              <a:t>ό,τι</a:t>
            </a:r>
            <a:r>
              <a:rPr lang="el-GR" dirty="0" smtClean="0"/>
              <a:t> χαρακτηρίζει τα άλλα ζώα, να θεωρείται μονοδιάστατη.</a:t>
            </a:r>
          </a:p>
          <a:p>
            <a:pPr>
              <a:buNone/>
            </a:pPr>
            <a:endParaRPr lang="el-GR" dirty="0" smtClean="0"/>
          </a:p>
          <a:p>
            <a:r>
              <a:rPr lang="el-GR" dirty="0" smtClean="0"/>
              <a:t>Με άλλα λόγια, η ανθρωπολογία «από φυσιολογική σκοπιά» είναι αλληλένδετη με την ανθρωπολογία «από πραγματολογική σκοπιά».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70000" lnSpcReduction="20000"/>
          </a:bodyPr>
          <a:lstStyle/>
          <a:p>
            <a:r>
              <a:rPr lang="el-GR" dirty="0" smtClean="0"/>
              <a:t>Για την κατανόηση της ιδιαίτερης θέσης του ανθρώπου στον κόσμο σπουδαίο ρόλο παίζει και η συσχέτιση του καθαρά ανθρωπολογικού προβληματισμού με την καντιανή τελεολογική αντίληψη της ιστορίας.</a:t>
            </a:r>
          </a:p>
          <a:p>
            <a:r>
              <a:rPr lang="el-GR" dirty="0" smtClean="0"/>
              <a:t>Ο Καντ, στον απόηχο του Διαφωτισμού, καταφάσκει την πρόοδο του ανθρώπινου γένους, τη συνδέει ουσιωδώς με την πνευματική καλλιέργεια και τον πολιτισμό και θέτει στο επίκεντρο των δυνάμεων που την πραγματώνουν, ασφαλώς, την ανθρώπινη λογικότητα. Η ύπαρξη και η εκδήλωση έλλογα καθορισμένων σκοπών και στόχων αποτελούν το μυστικό της «φυσικής τάσης» του ανθρώπου προς την </a:t>
            </a:r>
            <a:r>
              <a:rPr lang="el-GR" dirty="0" err="1" smtClean="0"/>
              <a:t>αυτοβελτίωση</a:t>
            </a:r>
            <a:r>
              <a:rPr lang="el-GR" dirty="0" smtClean="0"/>
              <a:t>.</a:t>
            </a:r>
          </a:p>
          <a:p>
            <a:r>
              <a:rPr lang="el-GR" dirty="0" smtClean="0"/>
              <a:t>Ο φιλόσοφος του </a:t>
            </a:r>
            <a:r>
              <a:rPr lang="el-GR" dirty="0" err="1" smtClean="0"/>
              <a:t>Καίνιξμπεργκ</a:t>
            </a:r>
            <a:r>
              <a:rPr lang="el-GR" dirty="0" smtClean="0"/>
              <a:t> ζώντας σε έναν αιώνα επιστημονικής ανάπτυξης και ανόδου της διαφωτιστικής σκέψης, συμμερίζεται τη θεμελιώδη αισιοδοξία του Διαφωτισμού, επιχειρώντας να της προσδώσει από την άλλη ένα στέρεο λογικό υπόβαθρο. Επειδή ακριβώς διαβλέπει πως η ισχύς της ανθρώπινης λογικής δεν οδηγεί αυτομάτως στην επιτυχή πράξη αν δεν συμπορευθεί και με άλλες ανθρώπινες ικανότητες, προβαίνει σε ειδική επεξεργασία του περιεχομένου της «πραγματολογικής» χρήσης του λόγου.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ΑΠΟΤΙΜΗΣΗ – ΣΗΜΑΣΙΑ ΤΗΣ ΑΝΘΡΩΠΟΛΟΓΙΑΣ</a:t>
            </a:r>
            <a:endParaRPr lang="en-US" dirty="0"/>
          </a:p>
        </p:txBody>
      </p:sp>
      <p:sp>
        <p:nvSpPr>
          <p:cNvPr id="3" name="Content Placeholder 2"/>
          <p:cNvSpPr>
            <a:spLocks noGrp="1"/>
          </p:cNvSpPr>
          <p:nvPr>
            <p:ph idx="1"/>
          </p:nvPr>
        </p:nvSpPr>
        <p:spPr/>
        <p:txBody>
          <a:bodyPr>
            <a:normAutofit fontScale="92500" lnSpcReduction="10000"/>
          </a:bodyPr>
          <a:lstStyle/>
          <a:p>
            <a:r>
              <a:rPr lang="el-GR" dirty="0"/>
              <a:t>Απαντώντας στο ερώτημα «Τι είναι ο άνθρωπος;» –στο οποίο ανάγονται τα ερωτήματα της Μεταφυσικής («Τι μπορώ να γνωρίσω;»), της Ηθικής («Τι οφείλω να πράξω;»), και της Θρησκείας («Τι επιτρέπεται να ελπίζω</a:t>
            </a:r>
            <a:r>
              <a:rPr lang="el-GR" dirty="0" smtClean="0"/>
              <a:t>;»)– </a:t>
            </a:r>
            <a:r>
              <a:rPr lang="el-GR" dirty="0"/>
              <a:t>η πραγματολογική Ανθρωπολογία εντάσσεται στην προσπάθεια επίλυσης του προβλήματος της ενότητας της φιλοσοφίας, προπαρασκευάζοντας ταυτόχρονα το έδαφος για τη γένεση των ανθρωπιστικών επιστημών.</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32656"/>
            <a:ext cx="8229600" cy="5793507"/>
          </a:xfrm>
        </p:spPr>
        <p:txBody>
          <a:bodyPr/>
          <a:lstStyle/>
          <a:p>
            <a:r>
              <a:rPr lang="el-GR" dirty="0" smtClean="0"/>
              <a:t>Φαίνεται, ωστόσο, ότι η σχετική ασάφεια που χαρακτηρίζει την καντιανή ανθρωπολογία ως προς τις σχέσεις της με τους άλλους φιλοσοφικούς κλάδους, είχε επιπτώσεις και στην εξέλιξη του κλάδου μετά τον Καντ, καθώς μέχρι και σήμερα αποτελεί αντικείμενο διαμαχών το εάν αυτό το πεδίο είναι πρωτεύον ή δευτερεύον στο γενικότερο πλαίσιο του φιλοσοφικού στοχασμού.</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60648"/>
            <a:ext cx="8229600" cy="5865515"/>
          </a:xfrm>
        </p:spPr>
        <p:txBody>
          <a:bodyPr>
            <a:normAutofit fontScale="77500" lnSpcReduction="20000"/>
          </a:bodyPr>
          <a:lstStyle/>
          <a:p>
            <a:r>
              <a:rPr lang="el-GR" dirty="0" smtClean="0"/>
              <a:t>ΠΡΑΓΜΑΤΟΛΟΓΙΚΗ ΚΑΙ ΠΡΑΓΜΑΤΙΣΤΙΚΗ ΣΚΟΠΙΑ</a:t>
            </a:r>
          </a:p>
          <a:p>
            <a:r>
              <a:rPr lang="el-GR" dirty="0" smtClean="0"/>
              <a:t>Η καντιανή ανθρωπολογία εκκινεί, όπως τονίστηκε, από μια πραγματολογική σκοπιά (</a:t>
            </a:r>
            <a:r>
              <a:rPr lang="de-DE" dirty="0" smtClean="0"/>
              <a:t>in pragmatischer Hinsicht</a:t>
            </a:r>
            <a:r>
              <a:rPr lang="el-GR" dirty="0" smtClean="0"/>
              <a:t>). Η συσχέτιση του όρου αυτού με το μεταγενέστερο ρεύμα του πραγματισμού (</a:t>
            </a:r>
            <a:r>
              <a:rPr lang="de-DE" dirty="0" smtClean="0"/>
              <a:t>Pragmatismus</a:t>
            </a:r>
            <a:r>
              <a:rPr lang="el-GR" dirty="0" smtClean="0"/>
              <a:t>) είναι εκ πρώτης όψεως σχήμα πρωθύστερο, ωστόσο είναι σε θέση να γονιμοποιήσει και να συγκεκριμενοποιήσει τους προβληματισμούς μας.</a:t>
            </a:r>
          </a:p>
          <a:p>
            <a:r>
              <a:rPr lang="el-GR" dirty="0" smtClean="0"/>
              <a:t>Ο πραγματισμός, θεμελιωτής του οποίου υπήρξε ο Γουίλιαμ Τζέιμς (</a:t>
            </a:r>
            <a:r>
              <a:rPr lang="de-DE" dirty="0" smtClean="0"/>
              <a:t>William James</a:t>
            </a:r>
            <a:r>
              <a:rPr lang="el-GR" dirty="0" smtClean="0"/>
              <a:t>) και προπάτορας ο Τσαρλς </a:t>
            </a:r>
            <a:r>
              <a:rPr lang="el-GR" dirty="0" err="1" smtClean="0"/>
              <a:t>Σάντερς</a:t>
            </a:r>
            <a:r>
              <a:rPr lang="el-GR" dirty="0" smtClean="0"/>
              <a:t> </a:t>
            </a:r>
            <a:r>
              <a:rPr lang="el-GR" dirty="0" err="1" smtClean="0"/>
              <a:t>Περς</a:t>
            </a:r>
            <a:r>
              <a:rPr lang="el-GR" dirty="0" smtClean="0"/>
              <a:t> (</a:t>
            </a:r>
            <a:r>
              <a:rPr lang="de-DE" dirty="0" smtClean="0"/>
              <a:t>Charles Sanders Peirce</a:t>
            </a:r>
            <a:r>
              <a:rPr lang="el-GR" dirty="0" smtClean="0"/>
              <a:t>)</a:t>
            </a:r>
            <a:r>
              <a:rPr lang="de-DE" dirty="0" smtClean="0"/>
              <a:t> </a:t>
            </a:r>
            <a:r>
              <a:rPr lang="el-GR" dirty="0" smtClean="0"/>
              <a:t>είναι η θεωρία που συνδέει εμφατικά την ανθρώπινη γνώση με τις προϋποθέσεις, τους όρους και τις δυνατότητες της πράξης, συνδυάζοντας τη στροφή στην πράξη με την απομάκρυνση από τις κλασικές </a:t>
            </a:r>
            <a:r>
              <a:rPr lang="el-GR" dirty="0" err="1" smtClean="0"/>
              <a:t>ουσιοκρατικές</a:t>
            </a:r>
            <a:r>
              <a:rPr lang="el-GR" dirty="0" smtClean="0"/>
              <a:t> θεωρίες, όπως και από τις διάφορες θεωρίες περί της αλήθειας ως αντιστοιχίας μεταξύ νου και πραγματικότητας.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62500" lnSpcReduction="20000"/>
          </a:bodyPr>
          <a:lstStyle/>
          <a:p>
            <a:r>
              <a:rPr lang="el-GR" dirty="0" smtClean="0"/>
              <a:t>ΣΗΜΕΙΑ ΣΥΓΚΛΙΣΗΣ</a:t>
            </a:r>
          </a:p>
          <a:p>
            <a:r>
              <a:rPr lang="el-GR" dirty="0" smtClean="0"/>
              <a:t>α. τόσο ο Καντ, όσο και ο πραγματισμός εγκαταλείπουν την οντολογία και τη </a:t>
            </a:r>
            <a:r>
              <a:rPr lang="el-GR" dirty="0" err="1" smtClean="0"/>
              <a:t>γνωσιοθεωρία</a:t>
            </a:r>
            <a:r>
              <a:rPr lang="el-GR" dirty="0" smtClean="0"/>
              <a:t> της κλασικής φιλοσοφίας.</a:t>
            </a:r>
          </a:p>
          <a:p>
            <a:r>
              <a:rPr lang="el-GR" dirty="0" smtClean="0"/>
              <a:t>β. αμφότεροι αναγνωρίζουν τον καθοριστικό ρόλο της πράξης στη διαμόρφωση του περιεχομένου της γνώσης, αλλά και των όρων του ανθρώπινου βίου.</a:t>
            </a:r>
          </a:p>
          <a:p>
            <a:r>
              <a:rPr lang="el-GR" dirty="0" smtClean="0"/>
              <a:t>γ. συναφώς, αμφότεροι εστιάζουν εμφατικά στον ρόλο του ανθρώπου ως έδρας και πηγής κάθε γνώσης και πράξης. </a:t>
            </a:r>
          </a:p>
          <a:p>
            <a:r>
              <a:rPr lang="el-GR" dirty="0" smtClean="0"/>
              <a:t>ΟΥΣΙΩΔΕΙΣ ΔΙΑΦΟΡΕΣ</a:t>
            </a:r>
          </a:p>
          <a:p>
            <a:r>
              <a:rPr lang="el-GR" dirty="0" smtClean="0"/>
              <a:t>πολύ περισσότερο από τον πραγματισμό, ο Καντ αναδεικνύει τον ενεργητικό ρόλο του </a:t>
            </a:r>
            <a:r>
              <a:rPr lang="el-GR" dirty="0" err="1" smtClean="0"/>
              <a:t>νοούντος</a:t>
            </a:r>
            <a:r>
              <a:rPr lang="el-GR" dirty="0" smtClean="0"/>
              <a:t> υποκειμένου κατά τη συγκρότηση των κατηγοριών της νόησης και της γνώσης. Για τον Καντ ο ρόλος αυτός είναι «δομικά» καθορισμένος.</a:t>
            </a:r>
          </a:p>
          <a:p>
            <a:r>
              <a:rPr lang="el-GR" dirty="0" smtClean="0"/>
              <a:t>σε αντίθεση με τον πραγματισμό, ο Καντ δεν </a:t>
            </a:r>
            <a:r>
              <a:rPr lang="el-GR" dirty="0" err="1" smtClean="0"/>
              <a:t>σχετικοποιεί</a:t>
            </a:r>
            <a:r>
              <a:rPr lang="el-GR" dirty="0" smtClean="0"/>
              <a:t> τη σημασία των παραδοσιακών ερωτημάτων της θεωρητικής φιλοσοφίας (περί του όντος, της γνώσης και της αλήθειας), αλλά επιδιώκει να προσδιορίσει αυστηρά τις δυνατότητες του ανθρώπου να παράσχει οριστικές και ικανοποιητικές απαντήσεις.</a:t>
            </a:r>
          </a:p>
          <a:p>
            <a:r>
              <a:rPr lang="el-GR" dirty="0" smtClean="0"/>
              <a:t>ΠΑΡΑΛΛΗΛΗ ΣΥΝΕΙΣΦΟΡΑ: μετά </a:t>
            </a:r>
            <a:r>
              <a:rPr lang="el-GR" smtClean="0"/>
              <a:t>τον Αριστοτέλη, </a:t>
            </a:r>
            <a:r>
              <a:rPr lang="el-GR" dirty="0" smtClean="0"/>
              <a:t>ανοίγουν νέους δρόμους για τη σύνδεση θεωρίας και πράξης, </a:t>
            </a:r>
            <a:r>
              <a:rPr lang="el-GR" smtClean="0"/>
              <a:t>για τον </a:t>
            </a:r>
            <a:r>
              <a:rPr lang="el-GR" dirty="0" smtClean="0"/>
              <a:t>επαναπροσδιορισμό κλασικών, αλλά και «αυθόρμητων» φιλοσοφικών ερωτημάτων.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ΜΙΣΕΛ ΦΟΥΚΩ: Εισαγωγή στην </a:t>
            </a:r>
            <a:r>
              <a:rPr lang="el-GR" i="1" dirty="0" smtClean="0"/>
              <a:t>Ανθρωπολογία</a:t>
            </a:r>
            <a:r>
              <a:rPr lang="el-GR" dirty="0" smtClean="0"/>
              <a:t> του Καντ</a:t>
            </a:r>
            <a:endParaRPr lang="en-US" dirty="0"/>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pPr indent="0" algn="just">
              <a:buNone/>
            </a:pPr>
            <a:r>
              <a:rPr lang="el-GR" dirty="0" smtClean="0"/>
              <a:t>Την κύρια διατριβή ("</a:t>
            </a:r>
            <a:r>
              <a:rPr lang="el-GR" dirty="0" err="1" smtClean="0"/>
              <a:t>thèse</a:t>
            </a:r>
            <a:r>
              <a:rPr lang="el-GR" dirty="0" smtClean="0"/>
              <a:t> </a:t>
            </a:r>
            <a:r>
              <a:rPr lang="el-GR" dirty="0" err="1" smtClean="0"/>
              <a:t>Principale</a:t>
            </a:r>
            <a:r>
              <a:rPr lang="el-GR" dirty="0" smtClean="0"/>
              <a:t>") για το </a:t>
            </a:r>
            <a:r>
              <a:rPr lang="de-DE" dirty="0" smtClean="0"/>
              <a:t> </a:t>
            </a:r>
            <a:r>
              <a:rPr lang="de-DE" dirty="0" err="1" smtClean="0"/>
              <a:t>doctorat</a:t>
            </a:r>
            <a:r>
              <a:rPr lang="de-DE" dirty="0" smtClean="0"/>
              <a:t> d‘ </a:t>
            </a:r>
            <a:r>
              <a:rPr lang="de-DE" dirty="0" err="1" smtClean="0"/>
              <a:t>ètat</a:t>
            </a:r>
            <a:r>
              <a:rPr lang="el-GR" dirty="0" smtClean="0"/>
              <a:t> του Μισέλ Φουκώ (</a:t>
            </a:r>
            <a:r>
              <a:rPr lang="de-DE" dirty="0" smtClean="0"/>
              <a:t>Michel Foucault) </a:t>
            </a:r>
            <a:r>
              <a:rPr lang="el-GR" dirty="0" smtClean="0"/>
              <a:t>το 1961 αποτέλεσε η μελέτη με τίτλο </a:t>
            </a:r>
            <a:r>
              <a:rPr lang="el-GR" i="1" dirty="0" smtClean="0"/>
              <a:t>Η ιστορία της τρέλας</a:t>
            </a:r>
            <a:r>
              <a:rPr lang="el-GR" dirty="0" smtClean="0"/>
              <a:t>. Εκτός από την κύρια διατριβή ο Φουκώ υπέβαλε και ένα συμπληρωματικό κείμενο, αποτελούμενο από «μετάφραση, εισαγωγή και σχόλια» για την </a:t>
            </a:r>
            <a:r>
              <a:rPr lang="el-GR" i="1" dirty="0" smtClean="0"/>
              <a:t>Ανθρωπολογία του Καντ από πραγματολογική άποψη</a:t>
            </a:r>
            <a:r>
              <a:rPr lang="el-GR" dirty="0" smtClean="0"/>
              <a:t>. Οι </a:t>
            </a:r>
            <a:r>
              <a:rPr lang="el-GR" dirty="0" err="1" smtClean="0"/>
              <a:t>Jean</a:t>
            </a:r>
            <a:r>
              <a:rPr lang="el-GR" dirty="0" smtClean="0"/>
              <a:t> </a:t>
            </a:r>
            <a:r>
              <a:rPr lang="el-GR" dirty="0" err="1" smtClean="0"/>
              <a:t>Hyppolite</a:t>
            </a:r>
            <a:r>
              <a:rPr lang="el-GR" dirty="0" smtClean="0"/>
              <a:t> και </a:t>
            </a:r>
            <a:r>
              <a:rPr lang="el-GR" dirty="0" err="1" smtClean="0"/>
              <a:t>Maurice</a:t>
            </a:r>
            <a:r>
              <a:rPr lang="el-GR" dirty="0" smtClean="0"/>
              <a:t> </a:t>
            </a:r>
            <a:r>
              <a:rPr lang="el-GR" dirty="0" err="1" smtClean="0"/>
              <a:t>de</a:t>
            </a:r>
            <a:r>
              <a:rPr lang="el-GR" dirty="0" smtClean="0"/>
              <a:t> </a:t>
            </a:r>
            <a:r>
              <a:rPr lang="el-GR" dirty="0" err="1" smtClean="0"/>
              <a:t>Gandillac</a:t>
            </a:r>
            <a:r>
              <a:rPr lang="el-GR" dirty="0" smtClean="0"/>
              <a:t>, ως μέλη της εξεταστικής επιτροπής, διέκριναν σ’ αυτό το συμπληρωματικό κείμενο τα σπέρματα μιας ανεξάρτητης μελέτης. Η μετάφραση της </a:t>
            </a:r>
            <a:r>
              <a:rPr lang="el-GR" i="1" dirty="0" smtClean="0"/>
              <a:t>Ανθρωπολογίας</a:t>
            </a:r>
            <a:r>
              <a:rPr lang="el-GR" dirty="0" smtClean="0"/>
              <a:t> δημοσιεύτηκε</a:t>
            </a:r>
            <a:r>
              <a:rPr lang="de-DE" dirty="0" smtClean="0"/>
              <a:t> </a:t>
            </a:r>
            <a:r>
              <a:rPr lang="el-GR" dirty="0" smtClean="0"/>
              <a:t>τελικά το 1964, ενώ τα σχόλια αυτονομήθηκαν και αποτέλεσαν στη συνέχεια τη βάση του έργου </a:t>
            </a:r>
            <a:r>
              <a:rPr lang="el-GR" i="1" dirty="0" smtClean="0"/>
              <a:t>Οι λέξεις και τα πράγματα </a:t>
            </a:r>
            <a:r>
              <a:rPr lang="el-GR" dirty="0" smtClean="0"/>
              <a:t>(</a:t>
            </a:r>
            <a:r>
              <a:rPr lang="en-US" i="1" dirty="0" smtClean="0"/>
              <a:t>Les </a:t>
            </a:r>
            <a:r>
              <a:rPr lang="en-US" i="1" dirty="0" err="1" smtClean="0"/>
              <a:t>mots</a:t>
            </a:r>
            <a:r>
              <a:rPr lang="en-US" i="1" dirty="0" smtClean="0"/>
              <a:t> et les </a:t>
            </a:r>
            <a:r>
              <a:rPr lang="en-US" i="1" dirty="0" err="1" smtClean="0"/>
              <a:t>choses</a:t>
            </a:r>
            <a:r>
              <a:rPr lang="el-GR" dirty="0" smtClean="0"/>
              <a:t>).</a:t>
            </a:r>
            <a:r>
              <a:rPr lang="en-US" dirty="0" smtClean="0"/>
              <a:t> </a:t>
            </a:r>
            <a:r>
              <a:rPr lang="el-GR" dirty="0" smtClean="0"/>
              <a:t>Η </a:t>
            </a:r>
            <a:r>
              <a:rPr lang="el-GR" i="1" dirty="0" smtClean="0"/>
              <a:t>Εισαγωγή</a:t>
            </a:r>
            <a:r>
              <a:rPr lang="el-GR" dirty="0" smtClean="0"/>
              <a:t> δημοσιεύτηκε τελικά στο πρωτότυπο το 2008.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ΚΑΝΤ ΚΑΙ Η ΕΠΟΧΗ ΤΟΥ</a:t>
            </a:r>
            <a:endParaRPr lang="en-US" dirty="0"/>
          </a:p>
        </p:txBody>
      </p:sp>
      <p:sp>
        <p:nvSpPr>
          <p:cNvPr id="3" name="Content Placeholder 2"/>
          <p:cNvSpPr>
            <a:spLocks noGrp="1"/>
          </p:cNvSpPr>
          <p:nvPr>
            <p:ph idx="1"/>
          </p:nvPr>
        </p:nvSpPr>
        <p:spPr/>
        <p:txBody>
          <a:bodyPr>
            <a:normAutofit fontScale="85000" lnSpcReduction="10000"/>
          </a:bodyPr>
          <a:lstStyle/>
          <a:p>
            <a:r>
              <a:rPr lang="el-GR" dirty="0" smtClean="0"/>
              <a:t>1729: Γ. Σ. Μπαχ, «Κατά Ματθαίον Πάθη», γέννηση </a:t>
            </a:r>
            <a:r>
              <a:rPr lang="el-GR" dirty="0" err="1" smtClean="0"/>
              <a:t>Λέσινγκ</a:t>
            </a:r>
            <a:r>
              <a:rPr lang="el-GR" dirty="0" smtClean="0"/>
              <a:t> και Μ. </a:t>
            </a:r>
            <a:r>
              <a:rPr lang="el-GR" dirty="0" err="1" smtClean="0"/>
              <a:t>Μέντελσον</a:t>
            </a:r>
            <a:endParaRPr lang="el-GR" dirty="0" smtClean="0"/>
          </a:p>
          <a:p>
            <a:r>
              <a:rPr lang="el-GR" dirty="0" smtClean="0"/>
              <a:t>1739: Χιουμ, «Πραγματεία για την ανθρώπινη φύση»</a:t>
            </a:r>
          </a:p>
          <a:p>
            <a:r>
              <a:rPr lang="el-GR" dirty="0" smtClean="0"/>
              <a:t>1740: άνοδος Φρειδερίκου Β’ στον θρόνο</a:t>
            </a:r>
          </a:p>
          <a:p>
            <a:r>
              <a:rPr lang="el-GR" dirty="0" smtClean="0"/>
              <a:t>1744: γέννηση Χέρντερ</a:t>
            </a:r>
          </a:p>
          <a:p>
            <a:r>
              <a:rPr lang="el-GR" dirty="0" smtClean="0"/>
              <a:t>1748: </a:t>
            </a:r>
            <a:r>
              <a:rPr lang="el-GR" dirty="0" err="1" smtClean="0"/>
              <a:t>Λαμετρί</a:t>
            </a:r>
            <a:r>
              <a:rPr lang="el-GR" dirty="0" smtClean="0"/>
              <a:t>, </a:t>
            </a:r>
            <a:r>
              <a:rPr lang="el-GR" i="1" dirty="0" smtClean="0"/>
              <a:t>Ο άνθρωπος μηχανή</a:t>
            </a:r>
            <a:r>
              <a:rPr lang="el-GR" dirty="0" smtClean="0"/>
              <a:t>. Μοντεσκιέ, </a:t>
            </a:r>
            <a:r>
              <a:rPr lang="el-GR" i="1" dirty="0" smtClean="0"/>
              <a:t>Το Πνεύμα των νόμων</a:t>
            </a:r>
          </a:p>
          <a:p>
            <a:r>
              <a:rPr lang="el-GR" dirty="0" smtClean="0"/>
              <a:t>1749: γέννηση Γκαίτε</a:t>
            </a:r>
          </a:p>
          <a:p>
            <a:r>
              <a:rPr lang="el-GR" dirty="0" smtClean="0"/>
              <a:t>1751: έναρξη έκδοσης </a:t>
            </a:r>
            <a:r>
              <a:rPr lang="el-GR" i="1" dirty="0" smtClean="0"/>
              <a:t>Εγκυκλοπαίδειας</a:t>
            </a:r>
          </a:p>
          <a:p>
            <a:r>
              <a:rPr lang="el-GR" dirty="0" smtClean="0"/>
              <a:t>1753: θάνατος Μπέρκλεϋ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US" dirty="0"/>
          </a:p>
        </p:txBody>
      </p:sp>
      <p:pic>
        <p:nvPicPr>
          <p:cNvPr id="4" name="Content Placeholder 3" descr="Kant_Anthropologie_Foucault.PNG"/>
          <p:cNvPicPr>
            <a:picLocks noGrp="1" noChangeAspect="1"/>
          </p:cNvPicPr>
          <p:nvPr>
            <p:ph idx="1"/>
          </p:nvPr>
        </p:nvPicPr>
        <p:blipFill>
          <a:blip r:embed="rId2" cstate="print"/>
          <a:stretch>
            <a:fillRect/>
          </a:stretch>
        </p:blipFill>
        <p:spPr>
          <a:xfrm>
            <a:off x="2483768" y="764704"/>
            <a:ext cx="3744416" cy="5363496"/>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en-US" dirty="0"/>
          </a:p>
        </p:txBody>
      </p:sp>
      <p:pic>
        <p:nvPicPr>
          <p:cNvPr id="4" name="Content Placeholder 3" descr="Foucault_Kant_Introd_Anthropologie.PNG"/>
          <p:cNvPicPr>
            <a:picLocks noGrp="1" noChangeAspect="1"/>
          </p:cNvPicPr>
          <p:nvPr>
            <p:ph idx="1"/>
          </p:nvPr>
        </p:nvPicPr>
        <p:blipFill>
          <a:blip r:embed="rId2" cstate="print"/>
          <a:stretch>
            <a:fillRect/>
          </a:stretch>
        </p:blipFill>
        <p:spPr>
          <a:xfrm>
            <a:off x="2411760" y="692696"/>
            <a:ext cx="3816424" cy="5400599"/>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ΠΡΟΒΛΗΜΑ ΚΑΙ Η ΜΕΘΟΔΟΣ</a:t>
            </a:r>
            <a:endParaRPr lang="en-US" dirty="0"/>
          </a:p>
        </p:txBody>
      </p:sp>
      <p:sp>
        <p:nvSpPr>
          <p:cNvPr id="3" name="Content Placeholder 2"/>
          <p:cNvSpPr>
            <a:spLocks noGrp="1"/>
          </p:cNvSpPr>
          <p:nvPr>
            <p:ph idx="1"/>
          </p:nvPr>
        </p:nvSpPr>
        <p:spPr>
          <a:xfrm>
            <a:off x="251520" y="1124744"/>
            <a:ext cx="8435280" cy="5733256"/>
          </a:xfrm>
        </p:spPr>
        <p:txBody>
          <a:bodyPr>
            <a:normAutofit fontScale="85000" lnSpcReduction="20000"/>
          </a:bodyPr>
          <a:lstStyle/>
          <a:p>
            <a:pPr indent="0" algn="just"/>
            <a:r>
              <a:rPr lang="el-GR" dirty="0" smtClean="0"/>
              <a:t>Ο Φουκώ θέτει στην </a:t>
            </a:r>
            <a:r>
              <a:rPr lang="el-GR" i="1" dirty="0" smtClean="0"/>
              <a:t>Εισαγωγή</a:t>
            </a:r>
            <a:r>
              <a:rPr lang="el-GR" dirty="0" smtClean="0"/>
              <a:t> το πρόβλημα της συνέχειας του καντιανού έργου με συμπερίληψη της </a:t>
            </a:r>
            <a:r>
              <a:rPr lang="el-GR" i="1" dirty="0" smtClean="0"/>
              <a:t>Ανθρωπολογίας</a:t>
            </a:r>
            <a:r>
              <a:rPr lang="el-GR" dirty="0" smtClean="0"/>
              <a:t>, καθώς και όλων των ενδιάμεσων (1762-1798) χειρογράφων – εδώ ουσιαστικά δοκιμάζει ο Γάλλος φιλόσοφος πρωτογενώς την </a:t>
            </a:r>
            <a:r>
              <a:rPr lang="el-GR" i="1" dirty="0" smtClean="0"/>
              <a:t>αρχαιολογική</a:t>
            </a:r>
            <a:r>
              <a:rPr lang="el-GR" dirty="0" smtClean="0"/>
              <a:t> του μέθοδο.</a:t>
            </a:r>
            <a:endParaRPr lang="en-US" dirty="0" smtClean="0"/>
          </a:p>
          <a:p>
            <a:pPr indent="0" algn="just"/>
            <a:r>
              <a:rPr lang="el-GR" dirty="0" smtClean="0"/>
              <a:t>Ο τρόπος προσέγγισής του στρέφεται γύρω από τη διάγνωση μιας θεμελιώδους δυσκολίας του Καντ: ο άνθρωπος αποτελεί το αντικείμενο της γνώσης, ενώ συνάμα οφείλει να λειτουργήσει ως θεμελιωτική αρχή της. Η δυσκολία αυτή στις </a:t>
            </a:r>
            <a:r>
              <a:rPr lang="el-GR" i="1" dirty="0" smtClean="0"/>
              <a:t>Λέξεις και τα πράγματα </a:t>
            </a:r>
            <a:r>
              <a:rPr lang="el-GR" dirty="0" smtClean="0"/>
              <a:t>ανάγεται σε αδιέξοδο του νεωτερικού τρόπου σκέψης στο σύνολό του. Η καντιανή </a:t>
            </a:r>
            <a:r>
              <a:rPr lang="el-GR" i="1" dirty="0" smtClean="0"/>
              <a:t>Ανθρωπολογία</a:t>
            </a:r>
            <a:r>
              <a:rPr lang="el-GR" dirty="0" smtClean="0"/>
              <a:t>, επίσης, θέτει υπό αμφισβήτηση τις διακρίσεις φύσης-ελευθερίας και περατότητας-απείρου (</a:t>
            </a:r>
            <a:r>
              <a:rPr lang="el-GR" i="1" dirty="0" smtClean="0"/>
              <a:t>Ε.Α.Κ</a:t>
            </a:r>
            <a:r>
              <a:rPr lang="el-GR" dirty="0" smtClean="0"/>
              <a:t>., σ. 123-124).</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ΕΡΜΗΝΕΙΑ ΤΟΥ ΦΟΥΚΩ</a:t>
            </a:r>
            <a:endParaRPr lang="en-US" dirty="0"/>
          </a:p>
        </p:txBody>
      </p:sp>
      <p:sp>
        <p:nvSpPr>
          <p:cNvPr id="3" name="Content Placeholder 2"/>
          <p:cNvSpPr>
            <a:spLocks noGrp="1"/>
          </p:cNvSpPr>
          <p:nvPr>
            <p:ph idx="1"/>
          </p:nvPr>
        </p:nvSpPr>
        <p:spPr>
          <a:xfrm>
            <a:off x="457200" y="1124744"/>
            <a:ext cx="8229600" cy="5400600"/>
          </a:xfrm>
        </p:spPr>
        <p:txBody>
          <a:bodyPr>
            <a:normAutofit fontScale="85000" lnSpcReduction="10000"/>
          </a:bodyPr>
          <a:lstStyle/>
          <a:p>
            <a:pPr indent="0" algn="just"/>
            <a:r>
              <a:rPr lang="el-GR" dirty="0" smtClean="0"/>
              <a:t>Η πρωτοτυπία του Φουκώ έγκειται στην εκ του σύνεγγυς ενασχόληση με τα  βασικά τριαδικά σχήματα του καντιανού έργου με στόχο τη διασφάλιση της ενότητας του τελευταίου. Χαρακτηριστικά: η τριμερής καντιανή «οντολογική» δομή Θεός-κόσμος-άνθρωπος ερμηνεύεται ως επανάληψη σε ανώτερο επίπεδο της τριμερούς διάκρισης των γνωστικών δυνάμεων, καθώς και των τριών </a:t>
            </a:r>
            <a:r>
              <a:rPr lang="el-GR" i="1" dirty="0" smtClean="0"/>
              <a:t>Κριτικών</a:t>
            </a:r>
            <a:r>
              <a:rPr lang="el-GR" dirty="0" smtClean="0"/>
              <a:t>, όπως επίσης και των τριών επιστημονικών-φιλοσοφικών-κλάδων της θεολογίας, της κοσμολογίας και της ψυχολογίας.</a:t>
            </a:r>
          </a:p>
          <a:p>
            <a:pPr indent="0" algn="just"/>
            <a:r>
              <a:rPr lang="el-GR" dirty="0" smtClean="0"/>
              <a:t>Επιπλέον, εισάγονται νέες τριχοτομήσεις (πηγή-επικράτεια-</a:t>
            </a:r>
            <a:r>
              <a:rPr lang="el-GR" dirty="0" err="1" smtClean="0"/>
              <a:t>όριο</a:t>
            </a:r>
            <a:r>
              <a:rPr lang="el-GR" dirty="0" smtClean="0"/>
              <a:t>, κριτική-ανθρωπολογία-</a:t>
            </a:r>
            <a:r>
              <a:rPr lang="el-GR" dirty="0" err="1" smtClean="0"/>
              <a:t>υπερβατολογική </a:t>
            </a:r>
            <a:r>
              <a:rPr lang="el-GR" dirty="0" smtClean="0"/>
              <a:t>φιλοσοφία) με την αξίωση μιας συνολικής ερμηνείας της καντιανής φιλοσοφίας.</a:t>
            </a:r>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ΤΡΙΧΟΤΟΜΗΣΕΙΣ ΤΗΣ ΤΡΙΤΗΣ ΚΑΝΤΙΑΝΗΣ ΚΡΙΤΙΚΗΣ</a:t>
            </a:r>
            <a:endParaRPr lang="en-US" dirty="0"/>
          </a:p>
        </p:txBody>
      </p:sp>
      <p:pic>
        <p:nvPicPr>
          <p:cNvPr id="4" name="Content Placeholder 3" descr="Kant_Vermoegen_KdU.PNG"/>
          <p:cNvPicPr>
            <a:picLocks noGrp="1" noChangeAspect="1"/>
          </p:cNvPicPr>
          <p:nvPr>
            <p:ph idx="1"/>
          </p:nvPr>
        </p:nvPicPr>
        <p:blipFill>
          <a:blip r:embed="rId2" cstate="print"/>
          <a:stretch>
            <a:fillRect/>
          </a:stretch>
        </p:blipFill>
        <p:spPr>
          <a:xfrm>
            <a:off x="611560" y="1484784"/>
            <a:ext cx="8141654" cy="4536504"/>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US" dirty="0"/>
          </a:p>
        </p:txBody>
      </p:sp>
      <p:pic>
        <p:nvPicPr>
          <p:cNvPr id="6" name="Content Placeholder 5" descr="ΑΝΩΤΕΡΕΣ ΨΥΧΙΚΕΣ ΙΚΑΝΟΤΗΤΕΣ_3.ΚΡΙΤΙΚΗ ΚΑΝΤ.jpg"/>
          <p:cNvPicPr>
            <a:picLocks noGrp="1" noChangeAspect="1"/>
          </p:cNvPicPr>
          <p:nvPr>
            <p:ph idx="1"/>
          </p:nvPr>
        </p:nvPicPr>
        <p:blipFill>
          <a:blip r:embed="rId2" cstate="print"/>
          <a:stretch>
            <a:fillRect/>
          </a:stretch>
        </p:blipFill>
        <p:spPr>
          <a:xfrm>
            <a:off x="1045633" y="620688"/>
            <a:ext cx="7052733" cy="5505475"/>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 Φουκώ, η μελέτη και το τέλος του ανθρώπου</a:t>
            </a:r>
            <a:endParaRPr lang="en-US" dirty="0"/>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pPr indent="0" algn="just"/>
            <a:r>
              <a:rPr lang="el-GR" dirty="0" smtClean="0"/>
              <a:t>Ο ίδιος ο Φουκώ </a:t>
            </a:r>
            <a:r>
              <a:rPr lang="el-GR" dirty="0" err="1" smtClean="0"/>
              <a:t>αυτοπροσδιορίζεται</a:t>
            </a:r>
            <a:r>
              <a:rPr lang="el-GR" dirty="0" smtClean="0"/>
              <a:t> ως εξής: «Αν ο Φουκώ βρίσκεται όντως στην παράδοση της φιλοσοφίας, τότε βρίσκεται στην κριτική παράδοση, η οποία είναι αυτή του Καντ· επομένως θα μπορούσαμε να ονομάσουμε το εγχείρημά του </a:t>
            </a:r>
            <a:r>
              <a:rPr lang="el-GR" i="1" dirty="0" smtClean="0"/>
              <a:t>κριτική ιστορία της σκέψης</a:t>
            </a:r>
            <a:r>
              <a:rPr lang="el-GR" dirty="0" smtClean="0"/>
              <a:t>» (</a:t>
            </a:r>
            <a:r>
              <a:rPr lang="el-GR" i="1" dirty="0" smtClean="0"/>
              <a:t>Ε.Α.Κ</a:t>
            </a:r>
            <a:r>
              <a:rPr lang="el-GR" dirty="0" smtClean="0"/>
              <a:t>., σ. 119).</a:t>
            </a:r>
          </a:p>
          <a:p>
            <a:pPr indent="0" algn="just"/>
            <a:r>
              <a:rPr lang="el-GR" dirty="0" smtClean="0"/>
              <a:t>Έχοντας, από την άλλη, διεξέλθει την ανασύνθεση της καντιανής ανθρωπολογικής προβληματικής καταλήγει να πει ότι το ερώτημα περί του ανθρώπου καταλήγει να εκτοπιστεί από την ανάδυση του νιτσεϊκού </a:t>
            </a:r>
            <a:r>
              <a:rPr lang="el-GR" dirty="0" err="1" smtClean="0"/>
              <a:t>υπερανθρώπου</a:t>
            </a:r>
            <a:r>
              <a:rPr lang="el-GR" dirty="0" smtClean="0"/>
              <a:t>.</a:t>
            </a:r>
          </a:p>
          <a:p>
            <a:pPr indent="0" algn="just"/>
            <a:r>
              <a:rPr lang="el-GR" dirty="0" smtClean="0"/>
              <a:t>Η νέα αυτή εστίαση συνιστά ένα άλμα που χαρακτηρίζει τον συνολικό προσανατολισμό του στοχασμού του.</a:t>
            </a:r>
          </a:p>
          <a:p>
            <a:pPr indent="0" algn="just"/>
            <a:r>
              <a:rPr lang="el-GR" dirty="0" smtClean="0"/>
              <a:t>Μετά την ολοκλήρωση της καντιανής παράδοσης επέρχεται κατά τον Φουκώ και το τέλος του όλου πεδίου που την κατέστησε δυνατή </a:t>
            </a:r>
            <a:r>
              <a:rPr lang="el-GR" smtClean="0"/>
              <a:t>και την απασχόλησε</a:t>
            </a:r>
            <a:r>
              <a:rPr lang="el-GR"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32656"/>
            <a:ext cx="8229600" cy="5793507"/>
          </a:xfrm>
        </p:spPr>
        <p:txBody>
          <a:bodyPr>
            <a:normAutofit fontScale="85000" lnSpcReduction="20000"/>
          </a:bodyPr>
          <a:lstStyle/>
          <a:p>
            <a:r>
              <a:rPr lang="el-GR" dirty="0" smtClean="0"/>
              <a:t>1754: Ρουσσώ, </a:t>
            </a:r>
            <a:r>
              <a:rPr lang="el-GR" i="1" dirty="0" smtClean="0"/>
              <a:t>Πραγματεία για την προέλευση της ανισότητας</a:t>
            </a:r>
            <a:r>
              <a:rPr lang="el-GR" dirty="0" smtClean="0"/>
              <a:t>. Θάνατος Κρίστιαν </a:t>
            </a:r>
            <a:r>
              <a:rPr lang="el-GR" dirty="0" err="1" smtClean="0"/>
              <a:t>Βολφ</a:t>
            </a:r>
            <a:endParaRPr lang="el-GR" dirty="0" smtClean="0"/>
          </a:p>
          <a:p>
            <a:r>
              <a:rPr lang="el-GR" dirty="0" smtClean="0"/>
              <a:t>1755: καταστροφικός σεισμός στη Λισσαβόνα</a:t>
            </a:r>
          </a:p>
          <a:p>
            <a:r>
              <a:rPr lang="el-GR" dirty="0" smtClean="0"/>
              <a:t>1762: Ρουσσώ, </a:t>
            </a:r>
            <a:r>
              <a:rPr lang="el-GR" i="1" dirty="0" smtClean="0"/>
              <a:t>Αιμίλιος</a:t>
            </a:r>
            <a:r>
              <a:rPr lang="el-GR" dirty="0" smtClean="0"/>
              <a:t> και </a:t>
            </a:r>
            <a:r>
              <a:rPr lang="el-GR" i="1" dirty="0" smtClean="0"/>
              <a:t>Κοινωνικό Συμβόλαιο</a:t>
            </a:r>
            <a:r>
              <a:rPr lang="el-GR" dirty="0" smtClean="0"/>
              <a:t>. Γέννηση Φίχτε</a:t>
            </a:r>
          </a:p>
          <a:p>
            <a:r>
              <a:rPr lang="el-GR" dirty="0" smtClean="0"/>
              <a:t>1775: γέννηση </a:t>
            </a:r>
            <a:r>
              <a:rPr lang="el-GR" dirty="0" err="1" smtClean="0"/>
              <a:t>Σέλλινγκ</a:t>
            </a:r>
            <a:endParaRPr lang="el-GR" dirty="0" smtClean="0"/>
          </a:p>
          <a:p>
            <a:r>
              <a:rPr lang="el-GR" dirty="0" smtClean="0"/>
              <a:t>1776: θάνατος Χιουμ. </a:t>
            </a:r>
            <a:r>
              <a:rPr lang="el-GR" dirty="0" err="1" smtClean="0"/>
              <a:t>Άνταμ</a:t>
            </a:r>
            <a:r>
              <a:rPr lang="el-GR" dirty="0" smtClean="0"/>
              <a:t> Σμιθ, </a:t>
            </a:r>
            <a:r>
              <a:rPr lang="el-GR" i="1" dirty="0" smtClean="0"/>
              <a:t>Πλούτος των εθνών</a:t>
            </a:r>
            <a:r>
              <a:rPr lang="el-GR" dirty="0" smtClean="0"/>
              <a:t>. Έναρξη αμερικανικού Πολέμου Ανεξαρτησίας</a:t>
            </a:r>
          </a:p>
          <a:p>
            <a:r>
              <a:rPr lang="el-GR" dirty="0" smtClean="0"/>
              <a:t>1778: θάνατος Βολταίρου και Ρουσσώ</a:t>
            </a:r>
          </a:p>
          <a:p>
            <a:r>
              <a:rPr lang="el-GR" dirty="0" smtClean="0"/>
              <a:t>1789: εισαγωγικό μάθημα του </a:t>
            </a:r>
            <a:r>
              <a:rPr lang="el-GR" dirty="0" err="1" smtClean="0"/>
              <a:t>Σίλλερ</a:t>
            </a:r>
            <a:r>
              <a:rPr lang="el-GR" dirty="0" smtClean="0"/>
              <a:t> στην </a:t>
            </a:r>
            <a:r>
              <a:rPr lang="el-GR" dirty="0" err="1" smtClean="0"/>
              <a:t>Ιένα</a:t>
            </a:r>
            <a:endParaRPr lang="el-GR" dirty="0" smtClean="0"/>
          </a:p>
          <a:p>
            <a:r>
              <a:rPr lang="el-GR" dirty="0" smtClean="0"/>
              <a:t>1794: Φίχτε, </a:t>
            </a:r>
            <a:r>
              <a:rPr lang="el-GR" i="1" dirty="0" smtClean="0"/>
              <a:t>Επιστημολογία</a:t>
            </a:r>
          </a:p>
          <a:p>
            <a:r>
              <a:rPr lang="el-GR" dirty="0" smtClean="0"/>
              <a:t>1799: </a:t>
            </a:r>
            <a:r>
              <a:rPr lang="el-GR" dirty="0" err="1" smtClean="0"/>
              <a:t>Χαίλντερλιν</a:t>
            </a:r>
            <a:r>
              <a:rPr lang="el-GR" dirty="0" smtClean="0"/>
              <a:t>, </a:t>
            </a:r>
            <a:r>
              <a:rPr lang="el-GR" i="1" dirty="0" smtClean="0"/>
              <a:t>Υπερίων</a:t>
            </a:r>
          </a:p>
          <a:p>
            <a:r>
              <a:rPr lang="el-GR" dirty="0" smtClean="0"/>
              <a:t>1801: Χέγκελ, </a:t>
            </a:r>
            <a:r>
              <a:rPr lang="el-GR" i="1" dirty="0" smtClean="0"/>
              <a:t>Η Διαφορά των Συστημάτων Φιλοσοφίας του Φίχτε και του </a:t>
            </a:r>
            <a:r>
              <a:rPr lang="el-GR" i="1" dirty="0" err="1" smtClean="0"/>
              <a:t>Σέλλινγκ</a:t>
            </a:r>
            <a:endParaRPr lang="el-GR" i="1"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ΒΑΣΙΚΑ ΕΡΓΑ</a:t>
            </a:r>
            <a:endParaRPr lang="en-US" dirty="0"/>
          </a:p>
        </p:txBody>
      </p:sp>
      <p:sp>
        <p:nvSpPr>
          <p:cNvPr id="3" name="Content Placeholder 2"/>
          <p:cNvSpPr>
            <a:spLocks noGrp="1"/>
          </p:cNvSpPr>
          <p:nvPr>
            <p:ph idx="1"/>
          </p:nvPr>
        </p:nvSpPr>
        <p:spPr>
          <a:xfrm>
            <a:off x="457200" y="1196752"/>
            <a:ext cx="8229600" cy="5256584"/>
          </a:xfrm>
        </p:spPr>
        <p:txBody>
          <a:bodyPr>
            <a:normAutofit fontScale="62500" lnSpcReduction="20000"/>
          </a:bodyPr>
          <a:lstStyle/>
          <a:p>
            <a:r>
              <a:rPr lang="de-DE" dirty="0" smtClean="0"/>
              <a:t>De </a:t>
            </a:r>
            <a:r>
              <a:rPr lang="de-DE" dirty="0" err="1" smtClean="0"/>
              <a:t>mundi</a:t>
            </a:r>
            <a:r>
              <a:rPr lang="de-DE" dirty="0" smtClean="0"/>
              <a:t> </a:t>
            </a:r>
            <a:r>
              <a:rPr lang="de-DE" dirty="0" err="1" smtClean="0"/>
              <a:t>sensibilis</a:t>
            </a:r>
            <a:r>
              <a:rPr lang="de-DE" dirty="0" smtClean="0"/>
              <a:t> </a:t>
            </a:r>
            <a:r>
              <a:rPr lang="de-DE" dirty="0" err="1" smtClean="0"/>
              <a:t>atque</a:t>
            </a:r>
            <a:r>
              <a:rPr lang="de-DE" dirty="0" smtClean="0"/>
              <a:t> </a:t>
            </a:r>
            <a:r>
              <a:rPr lang="de-DE" dirty="0" err="1" smtClean="0"/>
              <a:t>intelligibilis</a:t>
            </a:r>
            <a:r>
              <a:rPr lang="de-DE" dirty="0" smtClean="0"/>
              <a:t> forma et </a:t>
            </a:r>
            <a:r>
              <a:rPr lang="de-DE" dirty="0" err="1" smtClean="0"/>
              <a:t>principiis</a:t>
            </a:r>
            <a:r>
              <a:rPr lang="de-DE" dirty="0" smtClean="0"/>
              <a:t> (1770) [</a:t>
            </a:r>
            <a:r>
              <a:rPr lang="el-GR" dirty="0" smtClean="0"/>
              <a:t>διδακτορική διατριβή: Περί της μορφής και των αρχών του φυσικού κόσμου</a:t>
            </a:r>
            <a:r>
              <a:rPr lang="de-DE" dirty="0" smtClean="0"/>
              <a:t>]</a:t>
            </a:r>
            <a:endParaRPr lang="el-GR" dirty="0" smtClean="0"/>
          </a:p>
          <a:p>
            <a:r>
              <a:rPr lang="de-DE" dirty="0" smtClean="0">
                <a:hlinkClick r:id="rId2" tooltip="Kritik der reinen Vernunft"/>
              </a:rPr>
              <a:t>Kritik der reinen Vernunft</a:t>
            </a:r>
            <a:r>
              <a:rPr lang="de-DE" dirty="0" smtClean="0"/>
              <a:t>, </a:t>
            </a:r>
            <a:r>
              <a:rPr lang="el-GR" dirty="0" smtClean="0"/>
              <a:t>(Κριτική του καθαρού Λόγου). 1</a:t>
            </a:r>
            <a:r>
              <a:rPr lang="el-GR" baseline="30000" dirty="0" smtClean="0"/>
              <a:t>η</a:t>
            </a:r>
            <a:r>
              <a:rPr lang="el-GR" dirty="0" smtClean="0"/>
              <a:t> έκδοση 1781</a:t>
            </a:r>
            <a:endParaRPr lang="de-DE" dirty="0" smtClean="0"/>
          </a:p>
          <a:p>
            <a:r>
              <a:rPr lang="de-DE" u="sng" dirty="0" smtClean="0">
                <a:hlinkClick r:id="rId3" tooltip="Prolegomena zu einer jeden künftigen Metaphysik, die als Wissenschaft wird auftreten können"/>
              </a:rPr>
              <a:t>Prolegomena zu einer jeden künftigen Metaphysik, die als Wissenschaft wird auftreten können</a:t>
            </a:r>
            <a:r>
              <a:rPr lang="de-DE" dirty="0" smtClean="0"/>
              <a:t> (</a:t>
            </a:r>
            <a:r>
              <a:rPr lang="el-GR" dirty="0" smtClean="0"/>
              <a:t>Προλεγόμενα σε κάθε μελλοντική μεταφυσική που θα μπορεί να εμφανίζεται ως επιστήμη, </a:t>
            </a:r>
            <a:r>
              <a:rPr lang="de-DE" dirty="0" smtClean="0"/>
              <a:t>1783)</a:t>
            </a:r>
          </a:p>
          <a:p>
            <a:r>
              <a:rPr lang="de-DE" dirty="0" smtClean="0">
                <a:hlinkClick r:id="rId4" tooltip="Idee zu einer allgemeinen Geschichte in weltbürgerlicher Absicht"/>
              </a:rPr>
              <a:t>Idee zu einer allgemeinen Geschichte in weltbürgerlicher Absicht</a:t>
            </a:r>
            <a:r>
              <a:rPr lang="de-DE" dirty="0" smtClean="0"/>
              <a:t> (</a:t>
            </a:r>
            <a:r>
              <a:rPr lang="el-GR" dirty="0" smtClean="0"/>
              <a:t>Ιδέα μιας γενικής ιστορίας με πρίσμα κοσμοπολιτικό, </a:t>
            </a:r>
            <a:r>
              <a:rPr lang="de-DE" dirty="0" smtClean="0"/>
              <a:t>1784)</a:t>
            </a:r>
          </a:p>
          <a:p>
            <a:r>
              <a:rPr lang="de-DE" dirty="0" smtClean="0">
                <a:hlinkClick r:id="rId5" tooltip="Beantwortung der Frage: Was ist Aufklärung"/>
              </a:rPr>
              <a:t>Beantwortung der Frage: Was ist Aufklärung</a:t>
            </a:r>
            <a:r>
              <a:rPr lang="de-DE" dirty="0" smtClean="0"/>
              <a:t> (</a:t>
            </a:r>
            <a:r>
              <a:rPr lang="el-GR" dirty="0" smtClean="0"/>
              <a:t>Απόκριση στο ερώτημα: Τι είναι Διαφωτισμός; </a:t>
            </a:r>
            <a:r>
              <a:rPr lang="de-DE" dirty="0" smtClean="0"/>
              <a:t>1784)</a:t>
            </a:r>
          </a:p>
          <a:p>
            <a:r>
              <a:rPr lang="de-DE" dirty="0" smtClean="0">
                <a:hlinkClick r:id="rId6" tooltip="Grundlegung zur Metaphysik der Sitten"/>
              </a:rPr>
              <a:t>Grundlegung zur Metaphysik der Sitten</a:t>
            </a:r>
            <a:r>
              <a:rPr lang="de-DE" dirty="0" smtClean="0"/>
              <a:t> (</a:t>
            </a:r>
            <a:r>
              <a:rPr lang="el-GR" dirty="0" smtClean="0"/>
              <a:t>Θεμέλια της μεταφυσικής των ηθών, </a:t>
            </a:r>
            <a:r>
              <a:rPr lang="de-DE" dirty="0" smtClean="0"/>
              <a:t>1785)</a:t>
            </a:r>
          </a:p>
          <a:p>
            <a:r>
              <a:rPr lang="de-DE" dirty="0" smtClean="0">
                <a:hlinkClick r:id="rId7" tooltip="Metaphysische Anfangsgründe der Naturwissenschaft"/>
              </a:rPr>
              <a:t>Metaphysische Anfangsgründe der Naturwissenschaft</a:t>
            </a:r>
            <a:r>
              <a:rPr lang="de-DE" dirty="0" smtClean="0"/>
              <a:t> (</a:t>
            </a:r>
            <a:r>
              <a:rPr lang="el-GR" dirty="0" smtClean="0"/>
              <a:t>Μεταφυσικές αρχές της φυσικής επιστήμης, </a:t>
            </a:r>
            <a:r>
              <a:rPr lang="de-DE" dirty="0" smtClean="0"/>
              <a:t>1786)</a:t>
            </a:r>
          </a:p>
          <a:p>
            <a:endParaRPr lang="de-DE"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85000" lnSpcReduction="10000"/>
          </a:bodyPr>
          <a:lstStyle/>
          <a:p>
            <a:r>
              <a:rPr lang="de-DE" dirty="0" smtClean="0">
                <a:hlinkClick r:id="rId2" tooltip="Kritik der praktischen Vernunft"/>
              </a:rPr>
              <a:t>Kritik </a:t>
            </a:r>
            <a:r>
              <a:rPr lang="de-DE" dirty="0">
                <a:hlinkClick r:id="rId2" tooltip="Kritik der praktischen Vernunft"/>
              </a:rPr>
              <a:t>der praktischen Vernunft</a:t>
            </a:r>
            <a:r>
              <a:rPr lang="de-DE" dirty="0"/>
              <a:t> </a:t>
            </a:r>
            <a:r>
              <a:rPr lang="de-DE" dirty="0" smtClean="0"/>
              <a:t>(</a:t>
            </a:r>
            <a:r>
              <a:rPr lang="el-GR" dirty="0" smtClean="0"/>
              <a:t>Κριτική του πρακτικού Λόγου, </a:t>
            </a:r>
            <a:r>
              <a:rPr lang="de-DE" dirty="0" smtClean="0"/>
              <a:t>1788</a:t>
            </a:r>
            <a:r>
              <a:rPr lang="de-DE" dirty="0"/>
              <a:t>)</a:t>
            </a:r>
          </a:p>
          <a:p>
            <a:r>
              <a:rPr lang="de-DE" dirty="0" smtClean="0">
                <a:hlinkClick r:id="rId3" tooltip="Kritik der Urteilskraft"/>
              </a:rPr>
              <a:t>Kritik </a:t>
            </a:r>
            <a:r>
              <a:rPr lang="de-DE" dirty="0">
                <a:hlinkClick r:id="rId3" tooltip="Kritik der Urteilskraft"/>
              </a:rPr>
              <a:t>der Urteilskraft</a:t>
            </a:r>
            <a:r>
              <a:rPr lang="de-DE" dirty="0"/>
              <a:t> </a:t>
            </a:r>
            <a:r>
              <a:rPr lang="de-DE" dirty="0" smtClean="0"/>
              <a:t>(</a:t>
            </a:r>
            <a:r>
              <a:rPr lang="el-GR" dirty="0" smtClean="0"/>
              <a:t>Κριτική της κριτικής δύναμης, </a:t>
            </a:r>
            <a:r>
              <a:rPr lang="de-DE" dirty="0" smtClean="0"/>
              <a:t>1790</a:t>
            </a:r>
            <a:r>
              <a:rPr lang="de-DE" dirty="0"/>
              <a:t>)</a:t>
            </a:r>
          </a:p>
          <a:p>
            <a:r>
              <a:rPr lang="de-DE" dirty="0" smtClean="0">
                <a:hlinkClick r:id="rId4" tooltip="Die Religion innerhalb der Grenzen der bloßen Vernunft"/>
              </a:rPr>
              <a:t>Die </a:t>
            </a:r>
            <a:r>
              <a:rPr lang="de-DE" dirty="0">
                <a:hlinkClick r:id="rId4" tooltip="Die Religion innerhalb der Grenzen der bloßen Vernunft"/>
              </a:rPr>
              <a:t>Religion innerhalb der Grenzen der bloßen Vernunft</a:t>
            </a:r>
            <a:r>
              <a:rPr lang="de-DE" dirty="0"/>
              <a:t> </a:t>
            </a:r>
            <a:r>
              <a:rPr lang="de-DE" dirty="0" smtClean="0"/>
              <a:t>(</a:t>
            </a:r>
            <a:r>
              <a:rPr lang="el-GR" dirty="0" smtClean="0"/>
              <a:t>Η θρησκεία εντός των ορίων του Λόγου και μόνο, </a:t>
            </a:r>
            <a:r>
              <a:rPr lang="de-DE" dirty="0" smtClean="0"/>
              <a:t>1793</a:t>
            </a:r>
            <a:r>
              <a:rPr lang="de-DE" dirty="0"/>
              <a:t>)</a:t>
            </a:r>
          </a:p>
          <a:p>
            <a:r>
              <a:rPr lang="de-DE" dirty="0">
                <a:hlinkClick r:id="rId5" tooltip="Über den Gemeinspruch: Das mag in der Theorie richtig sein, taugt aber nicht für die Praxis"/>
              </a:rPr>
              <a:t>Über den Gemeinspruch: Das mag in der Theorie richtig sein, taugt aber nicht für die Praxis</a:t>
            </a:r>
            <a:r>
              <a:rPr lang="de-DE" dirty="0"/>
              <a:t> </a:t>
            </a:r>
            <a:r>
              <a:rPr lang="de-DE" dirty="0" smtClean="0"/>
              <a:t>(</a:t>
            </a:r>
            <a:r>
              <a:rPr lang="el-GR" dirty="0" smtClean="0"/>
              <a:t>Σχετικά με την κοινή ρήση: αυτό μπορεί να είναι ορθό στη θεωρία, δεν ωφελεί όμως καθόλου για την πράξη, </a:t>
            </a:r>
            <a:r>
              <a:rPr lang="de-DE" dirty="0" smtClean="0"/>
              <a:t>1793</a:t>
            </a:r>
            <a:r>
              <a:rPr lang="de-DE" dirty="0"/>
              <a:t>)</a:t>
            </a:r>
          </a:p>
          <a:p>
            <a:r>
              <a:rPr lang="de-DE" dirty="0" smtClean="0">
                <a:hlinkClick r:id="rId6" tooltip="Zum ewigen Frieden"/>
              </a:rPr>
              <a:t>Zum </a:t>
            </a:r>
            <a:r>
              <a:rPr lang="de-DE" dirty="0">
                <a:hlinkClick r:id="rId6" tooltip="Zum ewigen Frieden"/>
              </a:rPr>
              <a:t>ewigen Frieden</a:t>
            </a:r>
            <a:r>
              <a:rPr lang="de-DE" dirty="0"/>
              <a:t>. Ein philosophischer Entwurf </a:t>
            </a:r>
            <a:r>
              <a:rPr lang="de-DE" dirty="0" smtClean="0"/>
              <a:t>(</a:t>
            </a:r>
            <a:r>
              <a:rPr lang="el-GR" dirty="0" smtClean="0"/>
              <a:t>Περί αιώνιας ειρήνης. Ένα φιλοσοφικό σχεδίασμα, </a:t>
            </a:r>
            <a:r>
              <a:rPr lang="de-DE" dirty="0" smtClean="0"/>
              <a:t>1795</a:t>
            </a:r>
            <a:r>
              <a:rPr lang="de-DE" dirty="0"/>
              <a:t>)</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ΠΡΟΚΡΙΤΙΚΗ ΠΕΡΙΟΔΟΣ</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Απεριόριστη εμπιστοσύνη στις δυνατότητές του και επιστημονική φιλοδοξία</a:t>
            </a:r>
          </a:p>
          <a:p>
            <a:r>
              <a:rPr lang="el-GR" dirty="0" smtClean="0"/>
              <a:t>Η φιλοσοφία ως κορύφωση και ολοκλήρωση της επιστημονικής γνώσης (η μεταφορά του επιστήμονα-Κύκλωπα). Ορισμός: α. το σύστημα των φιλοσοφικών γνώσεων ή των έλλογων γνώσεων (</a:t>
            </a:r>
            <a:r>
              <a:rPr lang="de-DE" dirty="0" smtClean="0"/>
              <a:t>Vernunfterkenntnisse</a:t>
            </a:r>
            <a:r>
              <a:rPr lang="el-GR" dirty="0" smtClean="0"/>
              <a:t>) με αφετηρία έννοιες (</a:t>
            </a:r>
            <a:r>
              <a:rPr lang="de-DE" dirty="0" smtClean="0"/>
              <a:t>aus Begriffen</a:t>
            </a:r>
            <a:r>
              <a:rPr lang="el-GR" dirty="0" smtClean="0"/>
              <a:t>), β. επιστήμη των έσχατων σκοπών του ανθρώπινου Λόγου (</a:t>
            </a:r>
            <a:r>
              <a:rPr lang="de-DE" dirty="0" smtClean="0"/>
              <a:t>Vernunft</a:t>
            </a:r>
            <a:r>
              <a:rPr lang="el-GR" dirty="0" smtClean="0"/>
              <a:t>)</a:t>
            </a:r>
            <a:r>
              <a:rPr lang="de-DE" dirty="0" smtClean="0"/>
              <a:t>, </a:t>
            </a:r>
            <a:r>
              <a:rPr lang="el-GR" dirty="0" smtClean="0"/>
              <a:t>γ. επιστήμη του ύψιστου γνώμονα (</a:t>
            </a:r>
            <a:r>
              <a:rPr lang="de-DE" dirty="0" smtClean="0"/>
              <a:t>Maxime</a:t>
            </a:r>
            <a:r>
              <a:rPr lang="el-GR" dirty="0" smtClean="0"/>
              <a:t>) της χρήσης του Λόγου.</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normAutofit fontScale="77500" lnSpcReduction="20000"/>
          </a:bodyPr>
          <a:lstStyle/>
          <a:p>
            <a:pPr>
              <a:buNone/>
            </a:pPr>
            <a:r>
              <a:rPr lang="el-GR" dirty="0" smtClean="0"/>
              <a:t>ΕΡΩΤΗΜΑΤΑ ΚΑΙ ΚΛΑΔΟΙ</a:t>
            </a:r>
          </a:p>
          <a:p>
            <a:pPr>
              <a:buNone/>
            </a:pPr>
            <a:r>
              <a:rPr lang="el-GR" dirty="0" smtClean="0"/>
              <a:t>-Τι μπορώ να γνωρίζω; (</a:t>
            </a:r>
            <a:r>
              <a:rPr lang="de-DE" dirty="0" smtClean="0"/>
              <a:t>Was kann ich wissen?</a:t>
            </a:r>
            <a:r>
              <a:rPr lang="el-GR" dirty="0" smtClean="0"/>
              <a:t>) – Μεταφυσική</a:t>
            </a:r>
          </a:p>
          <a:p>
            <a:pPr>
              <a:buNone/>
            </a:pPr>
            <a:r>
              <a:rPr lang="el-GR" dirty="0" smtClean="0"/>
              <a:t>-Τι οφείλω να πράττω; (</a:t>
            </a:r>
            <a:r>
              <a:rPr lang="de-DE" dirty="0" smtClean="0"/>
              <a:t>Was soll ich tun?</a:t>
            </a:r>
            <a:r>
              <a:rPr lang="el-GR" dirty="0" smtClean="0"/>
              <a:t>) – Ηθική (</a:t>
            </a:r>
            <a:r>
              <a:rPr lang="de-DE" dirty="0" smtClean="0"/>
              <a:t>Moral</a:t>
            </a:r>
            <a:r>
              <a:rPr lang="el-GR" dirty="0" smtClean="0"/>
              <a:t>)</a:t>
            </a:r>
          </a:p>
          <a:p>
            <a:pPr>
              <a:buNone/>
            </a:pPr>
            <a:r>
              <a:rPr lang="el-GR" dirty="0" smtClean="0"/>
              <a:t>-Σε τι μπορώ (επιτρέπεται) να ελπίζω; (</a:t>
            </a:r>
            <a:r>
              <a:rPr lang="de-DE" dirty="0" smtClean="0"/>
              <a:t>Was darf ich hoffen?</a:t>
            </a:r>
            <a:r>
              <a:rPr lang="el-GR" dirty="0" smtClean="0"/>
              <a:t>) – Θρησκεία</a:t>
            </a:r>
          </a:p>
          <a:p>
            <a:pPr>
              <a:buNone/>
            </a:pPr>
            <a:r>
              <a:rPr lang="el-GR" dirty="0" smtClean="0"/>
              <a:t>-Τι είναι ο άνθρωπος; (</a:t>
            </a:r>
            <a:r>
              <a:rPr lang="de-DE" dirty="0" smtClean="0"/>
              <a:t>Was ist der Mensch?</a:t>
            </a:r>
            <a:r>
              <a:rPr lang="el-GR" dirty="0" smtClean="0"/>
              <a:t>) – Ανθρωπολογία</a:t>
            </a:r>
            <a:endParaRPr lang="de-DE" dirty="0" smtClean="0"/>
          </a:p>
          <a:p>
            <a:pPr>
              <a:buNone/>
            </a:pPr>
            <a:r>
              <a:rPr lang="el-GR" dirty="0" smtClean="0"/>
              <a:t>ΣΤΟΧΟΣ ΚΑΙ ΜΕΡΙΜΝΑ</a:t>
            </a:r>
          </a:p>
          <a:p>
            <a:pPr>
              <a:buNone/>
            </a:pPr>
            <a:r>
              <a:rPr lang="el-GR" dirty="0" smtClean="0"/>
              <a:t>«Ο αληθινός φιλόσοφος πρέπει επομένως ως αυτοδύναμος στοχαστής να χρησιμοποιεί τον λόγο του με τρόπο ελεύθερο και αυτεξούσιο, όχι προβαίνοντας σε δουλικές μιμήσεις. Ούτε όμως και με τρόπο διαλεκτικό, δηλαδή με έναν τρόπο που απλώς αποσκοπεί να προσδίδει στις γνώσεις μιαν επίφαση αλήθειας και σοφίας. Αυτό είναι το έργο του απλού σοφιστή· δεν συμβιβάζεται όμως καθόλου με το κύρος του φιλοσόφου ως γνώστη και διδασκάλου </a:t>
            </a:r>
            <a:r>
              <a:rPr lang="el-GR" smtClean="0"/>
              <a:t>της σοφίας»</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3971</Words>
  <Application>Microsoft Office PowerPoint</Application>
  <PresentationFormat>On-screen Show (4:3)</PresentationFormat>
  <Paragraphs>200</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Η ΚΑΝΤΙΑΝΗ ΑΝΘΡΩΠΟΛΟΓΙΑ</vt:lpstr>
      <vt:lpstr>Ο ΚΑΝΤ ΣΤΗΝ ΕΠΟΧΗ ΤΟΥ</vt:lpstr>
      <vt:lpstr>Slide 3</vt:lpstr>
      <vt:lpstr>Ο ΚΑΝΤ ΚΑΙ Η ΕΠΟΧΗ ΤΟΥ</vt:lpstr>
      <vt:lpstr>Slide 5</vt:lpstr>
      <vt:lpstr>ΒΑΣΙΚΑ ΕΡΓΑ</vt:lpstr>
      <vt:lpstr>Slide 7</vt:lpstr>
      <vt:lpstr>Η ΠΡΟΚΡΙΤΙΚΗ ΠΕΡΙΟΔΟΣ</vt:lpstr>
      <vt:lpstr>Slide 9</vt:lpstr>
      <vt:lpstr>ΕΡΓΑ ΤΟΥ ΚΑΝΤ ΣΕ ΝΕΟΕΛΛΗΝΙΚΗ ΜΕΤΑΦΡΑΣΗ</vt:lpstr>
      <vt:lpstr>Slide 11</vt:lpstr>
      <vt:lpstr>Η ΚΟΠΕΡΝΙΚΕΙΑ (ΑΝΤΙ)ΣΤΡΟΦΗ</vt:lpstr>
      <vt:lpstr>Η ΚΑΝΤΙΑΝΗ ΕΝΝΟΙΟΛΟΓΙΑ ΤΗΣ ΓΝΩΣΗΣ </vt:lpstr>
      <vt:lpstr>Slide 14</vt:lpstr>
      <vt:lpstr>ΠΕΡΙΕΧΟΜΕΝΟ ΤΗΣ ΚΑΝΤΙΑΝΗΣ «ΑΝΘΡΩΠΟΛΟΓΙΑΣ»</vt:lpstr>
      <vt:lpstr>ΟΡΙΣΜΟΣ, ΕΥΡΟΣ ΚΑΙ ΣΑΦΗΝΕΙΑ</vt:lpstr>
      <vt:lpstr>ΣΗΜΑΣΙΑ ΤΩΝ ΚΛΑΣΙΚΩΝ ΦΙΛΟΣΟΦΙΚΩΝ ΠΕΔΙΩΝ</vt:lpstr>
      <vt:lpstr>Slide 18</vt:lpstr>
      <vt:lpstr>Slide 19</vt:lpstr>
      <vt:lpstr>Slide 20</vt:lpstr>
      <vt:lpstr>Slide 21</vt:lpstr>
      <vt:lpstr>Slide 22</vt:lpstr>
      <vt:lpstr>Slide 23</vt:lpstr>
      <vt:lpstr>Slide 24</vt:lpstr>
      <vt:lpstr>Slide 25</vt:lpstr>
      <vt:lpstr>Η ΘΕΜΑΤΙΚΗ ΚΑΘ’ ΕΚΑΣΤΟΝ (ΤΑ ΠΕΡΙΕΧΟΜΕΝΑ ΤΟΥ ΕΡΓΟΥ)</vt:lpstr>
      <vt:lpstr>Slide 27</vt:lpstr>
      <vt:lpstr>Slide 28</vt:lpstr>
      <vt:lpstr>Slide 29</vt:lpstr>
      <vt:lpstr>Slide 30</vt:lpstr>
      <vt:lpstr>Slide 31</vt:lpstr>
      <vt:lpstr>Slide 32</vt:lpstr>
      <vt:lpstr>Slide 33</vt:lpstr>
      <vt:lpstr>Slide 34</vt:lpstr>
      <vt:lpstr>ΑΠΟΤΙΜΗΣΗ – ΣΗΜΑΣΙΑ ΤΗΣ ΑΝΘΡΩΠΟΛΟΓΙΑΣ</vt:lpstr>
      <vt:lpstr>Slide 36</vt:lpstr>
      <vt:lpstr>Slide 37</vt:lpstr>
      <vt:lpstr>Slide 38</vt:lpstr>
      <vt:lpstr>ΜΙΣΕΛ ΦΟΥΚΩ: Εισαγωγή στην Ανθρωπολογία του Καντ</vt:lpstr>
      <vt:lpstr>Slide 40</vt:lpstr>
      <vt:lpstr>Slide 41</vt:lpstr>
      <vt:lpstr>ΤΟ ΠΡΟΒΛΗΜΑ ΚΑΙ Η ΜΕΘΟΔΟΣ</vt:lpstr>
      <vt:lpstr>Η ΕΡΜΗΝΕΙΑ ΤΟΥ ΦΟΥΚΩ</vt:lpstr>
      <vt:lpstr>ΟΙ ΤΡΙΧΟΤΟΜΗΣΕΙΣ ΤΗΣ ΤΡΙΤΗΣ ΚΑΝΤΙΑΝΗΣ ΚΡΙΤΙΚΗΣ</vt:lpstr>
      <vt:lpstr>Slide 45</vt:lpstr>
      <vt:lpstr>Ο Φουκώ, η μελέτη και το τέλος του ανθρώπου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ΚΑΝΤΙΑΝΗ ΑΝΘΡΩΠΟΛΟΓΙΑ</dc:title>
  <dc:creator>gilio17</dc:creator>
  <cp:lastModifiedBy>gilio17</cp:lastModifiedBy>
  <cp:revision>49</cp:revision>
  <dcterms:created xsi:type="dcterms:W3CDTF">2017-05-21T19:32:25Z</dcterms:created>
  <dcterms:modified xsi:type="dcterms:W3CDTF">2020-05-23T18:27:41Z</dcterms:modified>
</cp:coreProperties>
</file>