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Lst>
  <p:notesMasterIdLst>
    <p:notesMasterId r:id="rId39"/>
  </p:notesMasterIdLst>
  <p:handoutMasterIdLst>
    <p:handoutMasterId r:id="rId40"/>
  </p:handoutMasterIdLst>
  <p:sldIdLst>
    <p:sldId id="314" r:id="rId2"/>
    <p:sldId id="349" r:id="rId3"/>
    <p:sldId id="297" r:id="rId4"/>
    <p:sldId id="315" r:id="rId5"/>
    <p:sldId id="316" r:id="rId6"/>
    <p:sldId id="344" r:id="rId7"/>
    <p:sldId id="345" r:id="rId8"/>
    <p:sldId id="346" r:id="rId9"/>
    <p:sldId id="347" r:id="rId10"/>
    <p:sldId id="348" r:id="rId11"/>
    <p:sldId id="318" r:id="rId12"/>
    <p:sldId id="319" r:id="rId13"/>
    <p:sldId id="321" r:id="rId14"/>
    <p:sldId id="322" r:id="rId15"/>
    <p:sldId id="320" r:id="rId16"/>
    <p:sldId id="329" r:id="rId17"/>
    <p:sldId id="330" r:id="rId18"/>
    <p:sldId id="331" r:id="rId19"/>
    <p:sldId id="332" r:id="rId20"/>
    <p:sldId id="333" r:id="rId21"/>
    <p:sldId id="334" r:id="rId22"/>
    <p:sldId id="335" r:id="rId23"/>
    <p:sldId id="336" r:id="rId24"/>
    <p:sldId id="337" r:id="rId25"/>
    <p:sldId id="338" r:id="rId26"/>
    <p:sldId id="339" r:id="rId27"/>
    <p:sldId id="340" r:id="rId28"/>
    <p:sldId id="317" r:id="rId29"/>
    <p:sldId id="323" r:id="rId30"/>
    <p:sldId id="324" r:id="rId31"/>
    <p:sldId id="341" r:id="rId32"/>
    <p:sldId id="342" r:id="rId33"/>
    <p:sldId id="343" r:id="rId34"/>
    <p:sldId id="327" r:id="rId35"/>
    <p:sldId id="328" r:id="rId36"/>
    <p:sldId id="325" r:id="rId37"/>
    <p:sldId id="326" r:id="rId38"/>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553" autoAdjust="0"/>
  </p:normalViewPr>
  <p:slideViewPr>
    <p:cSldViewPr>
      <p:cViewPr>
        <p:scale>
          <a:sx n="49" d="100"/>
          <a:sy n="49" d="100"/>
        </p:scale>
        <p:origin x="-1291" y="-10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txBox="1">
            <a:spLocks noGrp="1"/>
          </p:cNvSpPr>
          <p:nvPr>
            <p:ph type="hdr" sz="quarter"/>
          </p:nvPr>
        </p:nvSpPr>
        <p:spPr>
          <a:xfrm>
            <a:off x="0" y="0"/>
            <a:ext cx="2974975" cy="457200"/>
          </a:xfrm>
          <a:prstGeom prst="rect">
            <a:avLst/>
          </a:prstGeom>
          <a:noFill/>
          <a:ln>
            <a:noFill/>
          </a:ln>
        </p:spPr>
        <p:txBody>
          <a:bodyPr vert="horz" wrap="none" lIns="90000" tIns="45000" rIns="90000" bIns="45000" anchorCtr="0" compatLnSpc="1"/>
          <a:lstStyle>
            <a:defPPr lvl="0">
              <a:buNone/>
            </a:defPPr>
            <a:lvl1pPr lvl="0" fontAlgn="auto">
              <a:spcBef>
                <a:spcPts val="0"/>
              </a:spcBef>
              <a:spcAft>
                <a:spcPts val="0"/>
              </a:spcAft>
              <a:buNone/>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defRPr sz="1400">
                <a:solidFill>
                  <a:srgbClr val="000000"/>
                </a:solidFill>
                <a:latin typeface="Arial" pitchFamily="2"/>
                <a:ea typeface="Droid Sans Fallback" pitchFamily="2"/>
                <a:cs typeface="Droid Sans Fallback" pitchFamily="2"/>
              </a:defRPr>
            </a:lvl1pPr>
            <a:lvl2pPr lvl="1">
              <a:buClr>
                <a:srgbClr val="000000"/>
              </a:buClr>
              <a:buSzPct val="100000"/>
              <a:buFont typeface="Times New Roman" pitchFamily="18"/>
              <a:buChar char="–"/>
            </a:lvl2pPr>
            <a:lvl3pPr lvl="2">
              <a:buClr>
                <a:srgbClr val="000000"/>
              </a:buClr>
              <a:buSzPct val="100000"/>
              <a:buFont typeface="Times New Roman" pitchFamily="18"/>
              <a:buChar char="•"/>
            </a:lvl3pPr>
            <a:lvl4pPr lvl="3">
              <a:buClr>
                <a:srgbClr val="000000"/>
              </a:buClr>
              <a:buSzPct val="100000"/>
              <a:buFont typeface="Times New Roman" pitchFamily="18"/>
              <a:buChar char="–"/>
            </a:lvl4pPr>
            <a:lvl5pPr lvl="4">
              <a:buClr>
                <a:srgbClr val="000000"/>
              </a:buClr>
              <a:buSzPct val="100000"/>
              <a:buFont typeface="Times New Roman" pitchFamily="18"/>
              <a:buChar char="»"/>
            </a:lvl5pPr>
            <a:lvl6pPr lvl="5">
              <a:buClr>
                <a:srgbClr val="000000"/>
              </a:buClr>
              <a:buSzPct val="100000"/>
              <a:buFont typeface="Times New Roman" pitchFamily="18"/>
              <a:buChar char="»"/>
            </a:lvl6pPr>
            <a:lvl7pPr lvl="6">
              <a:buClr>
                <a:srgbClr val="000000"/>
              </a:buClr>
              <a:buSzPct val="100000"/>
              <a:buFont typeface="Times New Roman" pitchFamily="18"/>
              <a:buChar char="»"/>
            </a:lvl7pPr>
            <a:lvl8pPr lvl="7">
              <a:buClr>
                <a:srgbClr val="000000"/>
              </a:buClr>
              <a:buSzPct val="100000"/>
              <a:buFont typeface="Times New Roman" pitchFamily="18"/>
              <a:buChar char="»"/>
            </a:lvl8pPr>
            <a:lvl9pPr lvl="8">
              <a:buClr>
                <a:srgbClr val="000000"/>
              </a:buClr>
              <a:buSzPct val="100000"/>
              <a:buFont typeface="Times New Roman" pitchFamily="18"/>
              <a:buChar char="»"/>
            </a:lvl9pPr>
          </a:lstStyle>
          <a:p>
            <a:pPr>
              <a:defRPr sz="1400"/>
            </a:pPr>
            <a:endParaRPr lang="en-US"/>
          </a:p>
        </p:txBody>
      </p:sp>
      <p:sp>
        <p:nvSpPr>
          <p:cNvPr id="3" name="Date Placeholder 2"/>
          <p:cNvSpPr txBox="1">
            <a:spLocks noGrp="1"/>
          </p:cNvSpPr>
          <p:nvPr>
            <p:ph type="dt" sz="quarter" idx="1"/>
          </p:nvPr>
        </p:nvSpPr>
        <p:spPr>
          <a:xfrm>
            <a:off x="3881438" y="0"/>
            <a:ext cx="2976562" cy="457200"/>
          </a:xfrm>
          <a:prstGeom prst="rect">
            <a:avLst/>
          </a:prstGeom>
          <a:noFill/>
          <a:ln>
            <a:noFill/>
          </a:ln>
        </p:spPr>
        <p:txBody>
          <a:bodyPr vert="horz" wrap="none" lIns="90000" tIns="45000" rIns="90000" bIns="45000" anchorCtr="0" compatLnSpc="1"/>
          <a:lstStyle>
            <a:defPPr lvl="0">
              <a:buNone/>
            </a:defPPr>
            <a:lvl1pPr lvl="0" algn="r" fontAlgn="auto">
              <a:spcBef>
                <a:spcPts val="0"/>
              </a:spcBef>
              <a:spcAft>
                <a:spcPts val="0"/>
              </a:spcAft>
              <a:buNone/>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defRPr sz="1400">
                <a:solidFill>
                  <a:srgbClr val="000000"/>
                </a:solidFill>
                <a:latin typeface="Arial" pitchFamily="2"/>
                <a:ea typeface="Droid Sans Fallback" pitchFamily="2"/>
                <a:cs typeface="Droid Sans Fallback" pitchFamily="2"/>
              </a:defRPr>
            </a:lvl1pPr>
            <a:lvl2pPr lvl="1">
              <a:buClr>
                <a:srgbClr val="000000"/>
              </a:buClr>
              <a:buSzPct val="100000"/>
              <a:buFont typeface="Times New Roman" pitchFamily="18"/>
              <a:buChar char="–"/>
            </a:lvl2pPr>
            <a:lvl3pPr lvl="2">
              <a:buClr>
                <a:srgbClr val="000000"/>
              </a:buClr>
              <a:buSzPct val="100000"/>
              <a:buFont typeface="Times New Roman" pitchFamily="18"/>
              <a:buChar char="•"/>
            </a:lvl3pPr>
            <a:lvl4pPr lvl="3">
              <a:buClr>
                <a:srgbClr val="000000"/>
              </a:buClr>
              <a:buSzPct val="100000"/>
              <a:buFont typeface="Times New Roman" pitchFamily="18"/>
              <a:buChar char="–"/>
            </a:lvl4pPr>
            <a:lvl5pPr lvl="4">
              <a:buClr>
                <a:srgbClr val="000000"/>
              </a:buClr>
              <a:buSzPct val="100000"/>
              <a:buFont typeface="Times New Roman" pitchFamily="18"/>
              <a:buChar char="»"/>
            </a:lvl5pPr>
            <a:lvl6pPr lvl="5">
              <a:buClr>
                <a:srgbClr val="000000"/>
              </a:buClr>
              <a:buSzPct val="100000"/>
              <a:buFont typeface="Times New Roman" pitchFamily="18"/>
              <a:buChar char="»"/>
            </a:lvl6pPr>
            <a:lvl7pPr lvl="6">
              <a:buClr>
                <a:srgbClr val="000000"/>
              </a:buClr>
              <a:buSzPct val="100000"/>
              <a:buFont typeface="Times New Roman" pitchFamily="18"/>
              <a:buChar char="»"/>
            </a:lvl7pPr>
            <a:lvl8pPr lvl="7">
              <a:buClr>
                <a:srgbClr val="000000"/>
              </a:buClr>
              <a:buSzPct val="100000"/>
              <a:buFont typeface="Times New Roman" pitchFamily="18"/>
              <a:buChar char="»"/>
            </a:lvl8pPr>
            <a:lvl9pPr lvl="8">
              <a:buClr>
                <a:srgbClr val="000000"/>
              </a:buClr>
              <a:buSzPct val="100000"/>
              <a:buFont typeface="Times New Roman" pitchFamily="18"/>
              <a:buChar char="»"/>
            </a:lvl9pPr>
          </a:lstStyle>
          <a:p>
            <a:pPr>
              <a:defRPr sz="1400"/>
            </a:pPr>
            <a:endParaRPr lang="en-US"/>
          </a:p>
        </p:txBody>
      </p:sp>
      <p:sp>
        <p:nvSpPr>
          <p:cNvPr id="4" name="Footer Placeholder 3"/>
          <p:cNvSpPr txBox="1">
            <a:spLocks noGrp="1"/>
          </p:cNvSpPr>
          <p:nvPr>
            <p:ph type="ftr" sz="quarter" idx="2"/>
          </p:nvPr>
        </p:nvSpPr>
        <p:spPr>
          <a:xfrm>
            <a:off x="0" y="8686800"/>
            <a:ext cx="2974975" cy="457200"/>
          </a:xfrm>
          <a:prstGeom prst="rect">
            <a:avLst/>
          </a:prstGeom>
          <a:noFill/>
          <a:ln>
            <a:noFill/>
          </a:ln>
        </p:spPr>
        <p:txBody>
          <a:bodyPr vert="horz" wrap="none" lIns="90000" tIns="45000" rIns="90000" bIns="45000" anchor="b" anchorCtr="0" compatLnSpc="1"/>
          <a:lstStyle>
            <a:defPPr lvl="0">
              <a:buNone/>
            </a:defPPr>
            <a:lvl1pPr lvl="0" fontAlgn="auto">
              <a:spcBef>
                <a:spcPts val="0"/>
              </a:spcBef>
              <a:spcAft>
                <a:spcPts val="0"/>
              </a:spcAft>
              <a:buNone/>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defRPr sz="1400">
                <a:solidFill>
                  <a:srgbClr val="000000"/>
                </a:solidFill>
                <a:latin typeface="Arial" pitchFamily="2"/>
                <a:ea typeface="Droid Sans Fallback" pitchFamily="2"/>
                <a:cs typeface="Droid Sans Fallback" pitchFamily="2"/>
              </a:defRPr>
            </a:lvl1pPr>
            <a:lvl2pPr lvl="1">
              <a:buClr>
                <a:srgbClr val="000000"/>
              </a:buClr>
              <a:buSzPct val="100000"/>
              <a:buFont typeface="Times New Roman" pitchFamily="18"/>
              <a:buChar char="–"/>
            </a:lvl2pPr>
            <a:lvl3pPr lvl="2">
              <a:buClr>
                <a:srgbClr val="000000"/>
              </a:buClr>
              <a:buSzPct val="100000"/>
              <a:buFont typeface="Times New Roman" pitchFamily="18"/>
              <a:buChar char="•"/>
            </a:lvl3pPr>
            <a:lvl4pPr lvl="3">
              <a:buClr>
                <a:srgbClr val="000000"/>
              </a:buClr>
              <a:buSzPct val="100000"/>
              <a:buFont typeface="Times New Roman" pitchFamily="18"/>
              <a:buChar char="–"/>
            </a:lvl4pPr>
            <a:lvl5pPr lvl="4">
              <a:buClr>
                <a:srgbClr val="000000"/>
              </a:buClr>
              <a:buSzPct val="100000"/>
              <a:buFont typeface="Times New Roman" pitchFamily="18"/>
              <a:buChar char="»"/>
            </a:lvl5pPr>
            <a:lvl6pPr lvl="5">
              <a:buClr>
                <a:srgbClr val="000000"/>
              </a:buClr>
              <a:buSzPct val="100000"/>
              <a:buFont typeface="Times New Roman" pitchFamily="18"/>
              <a:buChar char="»"/>
            </a:lvl6pPr>
            <a:lvl7pPr lvl="6">
              <a:buClr>
                <a:srgbClr val="000000"/>
              </a:buClr>
              <a:buSzPct val="100000"/>
              <a:buFont typeface="Times New Roman" pitchFamily="18"/>
              <a:buChar char="»"/>
            </a:lvl7pPr>
            <a:lvl8pPr lvl="7">
              <a:buClr>
                <a:srgbClr val="000000"/>
              </a:buClr>
              <a:buSzPct val="100000"/>
              <a:buFont typeface="Times New Roman" pitchFamily="18"/>
              <a:buChar char="»"/>
            </a:lvl8pPr>
            <a:lvl9pPr lvl="8">
              <a:buClr>
                <a:srgbClr val="000000"/>
              </a:buClr>
              <a:buSzPct val="100000"/>
              <a:buFont typeface="Times New Roman" pitchFamily="18"/>
              <a:buChar char="»"/>
            </a:lvl9pPr>
          </a:lstStyle>
          <a:p>
            <a:pPr>
              <a:defRPr sz="1400"/>
            </a:pPr>
            <a:endParaRPr lang="en-US"/>
          </a:p>
        </p:txBody>
      </p:sp>
      <p:sp>
        <p:nvSpPr>
          <p:cNvPr id="5" name="Slide Number Placeholder 4"/>
          <p:cNvSpPr txBox="1">
            <a:spLocks noGrp="1"/>
          </p:cNvSpPr>
          <p:nvPr>
            <p:ph type="sldNum" sz="quarter" idx="3"/>
          </p:nvPr>
        </p:nvSpPr>
        <p:spPr>
          <a:xfrm>
            <a:off x="3881438" y="8686800"/>
            <a:ext cx="2976562" cy="457200"/>
          </a:xfrm>
          <a:prstGeom prst="rect">
            <a:avLst/>
          </a:prstGeom>
          <a:noFill/>
          <a:ln>
            <a:noFill/>
          </a:ln>
        </p:spPr>
        <p:txBody>
          <a:bodyPr vert="horz" wrap="none" lIns="90000" tIns="45000" rIns="90000" bIns="45000" anchor="b" anchorCtr="0" compatLnSpc="1"/>
          <a:lstStyle>
            <a:defPPr lvl="0">
              <a:buNone/>
            </a:defPPr>
            <a:lvl1pPr lvl="0" algn="r" fontAlgn="auto">
              <a:spcBef>
                <a:spcPts val="0"/>
              </a:spcBef>
              <a:spcAft>
                <a:spcPts val="0"/>
              </a:spcAft>
              <a:buNone/>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defRPr sz="1400">
                <a:solidFill>
                  <a:srgbClr val="000000"/>
                </a:solidFill>
                <a:latin typeface="Arial" pitchFamily="2"/>
                <a:ea typeface="Droid Sans Fallback" pitchFamily="2"/>
                <a:cs typeface="Droid Sans Fallback" pitchFamily="2"/>
              </a:defRPr>
            </a:lvl1pPr>
            <a:lvl2pPr lvl="1">
              <a:buClr>
                <a:srgbClr val="000000"/>
              </a:buClr>
              <a:buSzPct val="100000"/>
              <a:buFont typeface="Times New Roman" pitchFamily="18"/>
              <a:buChar char="–"/>
            </a:lvl2pPr>
            <a:lvl3pPr lvl="2">
              <a:buClr>
                <a:srgbClr val="000000"/>
              </a:buClr>
              <a:buSzPct val="100000"/>
              <a:buFont typeface="Times New Roman" pitchFamily="18"/>
              <a:buChar char="•"/>
            </a:lvl3pPr>
            <a:lvl4pPr lvl="3">
              <a:buClr>
                <a:srgbClr val="000000"/>
              </a:buClr>
              <a:buSzPct val="100000"/>
              <a:buFont typeface="Times New Roman" pitchFamily="18"/>
              <a:buChar char="–"/>
            </a:lvl4pPr>
            <a:lvl5pPr lvl="4">
              <a:buClr>
                <a:srgbClr val="000000"/>
              </a:buClr>
              <a:buSzPct val="100000"/>
              <a:buFont typeface="Times New Roman" pitchFamily="18"/>
              <a:buChar char="»"/>
            </a:lvl5pPr>
            <a:lvl6pPr lvl="5">
              <a:buClr>
                <a:srgbClr val="000000"/>
              </a:buClr>
              <a:buSzPct val="100000"/>
              <a:buFont typeface="Times New Roman" pitchFamily="18"/>
              <a:buChar char="»"/>
            </a:lvl6pPr>
            <a:lvl7pPr lvl="6">
              <a:buClr>
                <a:srgbClr val="000000"/>
              </a:buClr>
              <a:buSzPct val="100000"/>
              <a:buFont typeface="Times New Roman" pitchFamily="18"/>
              <a:buChar char="»"/>
            </a:lvl7pPr>
            <a:lvl8pPr lvl="7">
              <a:buClr>
                <a:srgbClr val="000000"/>
              </a:buClr>
              <a:buSzPct val="100000"/>
              <a:buFont typeface="Times New Roman" pitchFamily="18"/>
              <a:buChar char="»"/>
            </a:lvl8pPr>
            <a:lvl9pPr lvl="8">
              <a:buClr>
                <a:srgbClr val="000000"/>
              </a:buClr>
              <a:buSzPct val="100000"/>
              <a:buFont typeface="Times New Roman" pitchFamily="18"/>
              <a:buChar char="»"/>
            </a:lvl9pPr>
          </a:lstStyle>
          <a:p>
            <a:pPr>
              <a:defRPr sz="1400"/>
            </a:pPr>
            <a:fld id="{1FA8E690-D9F1-4D7E-B29D-7AD80E92ADB7}" type="slidenum">
              <a:rPr lang="en-US"/>
              <a:pPr>
                <a:defRPr sz="140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a:spLocks noMove="1" noResize="1"/>
          </p:cNvSpPr>
          <p:nvPr/>
        </p:nvSpPr>
        <p:spPr>
          <a:xfrm>
            <a:off x="0" y="0"/>
            <a:ext cx="6858000" cy="9144000"/>
          </a:xfrm>
          <a:prstGeom prst="rect">
            <a:avLst/>
          </a:prstGeom>
          <a:solidFill>
            <a:srgbClr val="FFFFFF"/>
          </a:solidFill>
          <a:ln>
            <a:noFill/>
            <a:prstDash val="solid"/>
          </a:ln>
        </p:spPr>
        <p:txBody>
          <a:bodyPr wrap="none" lIns="90000" tIns="45000" rIns="90000" bIns="45000" anchor="ctr" anchorCtr="1"/>
          <a:lstStyle>
            <a:defPPr lvl="0">
              <a:buNone/>
            </a:defPPr>
            <a:lvl1pPr lvl="0">
              <a:buNone/>
            </a:lvl1pPr>
            <a:lvl2pPr lvl="1">
              <a:buClr>
                <a:srgbClr val="000000"/>
              </a:buClr>
              <a:buSzPct val="100000"/>
              <a:buFont typeface="Times New Roman" pitchFamily="18"/>
              <a:buChar char="–"/>
            </a:lvl2pPr>
            <a:lvl3pPr lvl="2">
              <a:buClr>
                <a:srgbClr val="000000"/>
              </a:buClr>
              <a:buSzPct val="100000"/>
              <a:buFont typeface="Times New Roman" pitchFamily="18"/>
              <a:buChar char="•"/>
            </a:lvl3pPr>
            <a:lvl4pPr lvl="3">
              <a:buClr>
                <a:srgbClr val="000000"/>
              </a:buClr>
              <a:buSzPct val="100000"/>
              <a:buFont typeface="Times New Roman" pitchFamily="18"/>
              <a:buChar char="–"/>
            </a:lvl4pPr>
            <a:lvl5pPr lvl="4">
              <a:buClr>
                <a:srgbClr val="000000"/>
              </a:buClr>
              <a:buSzPct val="100000"/>
              <a:buFont typeface="Times New Roman" pitchFamily="18"/>
              <a:buChar char="»"/>
            </a:lvl5pPr>
            <a:lvl6pPr lvl="5">
              <a:buClr>
                <a:srgbClr val="000000"/>
              </a:buClr>
              <a:buSzPct val="100000"/>
              <a:buFont typeface="Times New Roman" pitchFamily="18"/>
              <a:buChar char="»"/>
            </a:lvl6pPr>
            <a:lvl7pPr lvl="6">
              <a:buClr>
                <a:srgbClr val="000000"/>
              </a:buClr>
              <a:buSzPct val="100000"/>
              <a:buFont typeface="Times New Roman" pitchFamily="18"/>
              <a:buChar char="»"/>
            </a:lvl7pPr>
            <a:lvl8pPr lvl="7">
              <a:buClr>
                <a:srgbClr val="000000"/>
              </a:buClr>
              <a:buSzPct val="100000"/>
              <a:buFont typeface="Times New Roman" pitchFamily="18"/>
              <a:buChar char="»"/>
            </a:lvl8pPr>
            <a:lvl9pPr lvl="8">
              <a:buClr>
                <a:srgbClr val="000000"/>
              </a:buClr>
              <a:buSzPct val="100000"/>
              <a:buFont typeface="Times New Roman" pitchFamily="18"/>
              <a:buChar char="»"/>
            </a:lvl9pPr>
          </a:lstStyle>
          <a:p>
            <a:pPr fontAlgn="auto">
              <a:spcBef>
                <a:spcPts val="0"/>
              </a:spcBef>
              <a:spcAft>
                <a:spcPts val="0"/>
              </a:spcAft>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defRPr/>
            </a:pPr>
            <a:endParaRPr lang="en-US" sz="1400">
              <a:solidFill>
                <a:srgbClr val="000000"/>
              </a:solidFill>
              <a:latin typeface="Arial" pitchFamily="2"/>
              <a:ea typeface="Droid Sans Fallback" pitchFamily="2"/>
              <a:cs typeface="Droid Sans Fallback" pitchFamily="2"/>
            </a:endParaRPr>
          </a:p>
        </p:txBody>
      </p:sp>
      <p:sp>
        <p:nvSpPr>
          <p:cNvPr id="3" name="Freeform 2"/>
          <p:cNvSpPr/>
          <p:nvPr/>
        </p:nvSpPr>
        <p:spPr>
          <a:xfrm>
            <a:off x="0" y="0"/>
            <a:ext cx="6858000" cy="9144000"/>
          </a:xfrm>
          <a:custGeom>
            <a:avLst>
              <a:gd name="f0" fmla="val 5"/>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gdRefY="" minY="0" maxY="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FFFFFF"/>
          </a:solidFill>
          <a:ln>
            <a:noFill/>
            <a:prstDash val="solid"/>
          </a:ln>
        </p:spPr>
        <p:txBody>
          <a:bodyPr wrap="none" lIns="90000" tIns="46800" rIns="90000" bIns="46800" anchor="ctr"/>
          <a:lstStyle>
            <a:defPPr lvl="0">
              <a:buNone/>
            </a:defPPr>
            <a:lvl1pPr lvl="0">
              <a:buNone/>
            </a:lvl1pPr>
            <a:lvl2pPr lvl="1">
              <a:buClr>
                <a:srgbClr val="000000"/>
              </a:buClr>
              <a:buSzPct val="100000"/>
              <a:buFont typeface="Times New Roman" pitchFamily="18"/>
              <a:buChar char="–"/>
            </a:lvl2pPr>
            <a:lvl3pPr lvl="2">
              <a:buClr>
                <a:srgbClr val="000000"/>
              </a:buClr>
              <a:buSzPct val="100000"/>
              <a:buFont typeface="Times New Roman" pitchFamily="18"/>
              <a:buChar char="•"/>
            </a:lvl3pPr>
            <a:lvl4pPr lvl="3">
              <a:buClr>
                <a:srgbClr val="000000"/>
              </a:buClr>
              <a:buSzPct val="100000"/>
              <a:buFont typeface="Times New Roman" pitchFamily="18"/>
              <a:buChar char="–"/>
            </a:lvl4pPr>
            <a:lvl5pPr lvl="4">
              <a:buClr>
                <a:srgbClr val="000000"/>
              </a:buClr>
              <a:buSzPct val="100000"/>
              <a:buFont typeface="Times New Roman" pitchFamily="18"/>
              <a:buChar char="»"/>
            </a:lvl5pPr>
            <a:lvl6pPr lvl="5">
              <a:buClr>
                <a:srgbClr val="000000"/>
              </a:buClr>
              <a:buSzPct val="100000"/>
              <a:buFont typeface="Times New Roman" pitchFamily="18"/>
              <a:buChar char="»"/>
            </a:lvl6pPr>
            <a:lvl7pPr lvl="6">
              <a:buClr>
                <a:srgbClr val="000000"/>
              </a:buClr>
              <a:buSzPct val="100000"/>
              <a:buFont typeface="Times New Roman" pitchFamily="18"/>
              <a:buChar char="»"/>
            </a:lvl7pPr>
            <a:lvl8pPr lvl="7">
              <a:buClr>
                <a:srgbClr val="000000"/>
              </a:buClr>
              <a:buSzPct val="100000"/>
              <a:buFont typeface="Times New Roman" pitchFamily="18"/>
              <a:buChar char="»"/>
            </a:lvl8pPr>
            <a:lvl9pPr lvl="8">
              <a:buClr>
                <a:srgbClr val="000000"/>
              </a:buClr>
              <a:buSzPct val="100000"/>
              <a:buFont typeface="Times New Roman" pitchFamily="18"/>
              <a:buChar char="»"/>
            </a:lvl9pPr>
          </a:lstStyle>
          <a:p>
            <a:pPr fontAlgn="auto">
              <a:spcBef>
                <a:spcPts val="0"/>
              </a:spcBef>
              <a:spcAft>
                <a:spcPts val="0"/>
              </a:spcAft>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defRPr/>
            </a:pPr>
            <a:endParaRPr lang="en-US" sz="1400">
              <a:solidFill>
                <a:srgbClr val="000000"/>
              </a:solidFill>
              <a:latin typeface="Arial" pitchFamily="2"/>
              <a:ea typeface="Droid Sans Fallback" pitchFamily="2"/>
              <a:cs typeface="Droid Sans Fallback" pitchFamily="2"/>
            </a:endParaRPr>
          </a:p>
        </p:txBody>
      </p:sp>
      <p:sp>
        <p:nvSpPr>
          <p:cNvPr id="4" name="Freeform 3"/>
          <p:cNvSpPr/>
          <p:nvPr/>
        </p:nvSpPr>
        <p:spPr>
          <a:xfrm>
            <a:off x="0" y="0"/>
            <a:ext cx="2971800" cy="4572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wrap="none" lIns="90000" tIns="46800" rIns="90000" bIns="46800" anchor="ctr"/>
          <a:lstStyle>
            <a:defPPr lvl="0">
              <a:buNone/>
            </a:defPPr>
            <a:lvl1pPr lvl="0">
              <a:buNone/>
            </a:lvl1pPr>
            <a:lvl2pPr lvl="1">
              <a:buClr>
                <a:srgbClr val="000000"/>
              </a:buClr>
              <a:buSzPct val="100000"/>
              <a:buFont typeface="Times New Roman" pitchFamily="18"/>
              <a:buChar char="–"/>
            </a:lvl2pPr>
            <a:lvl3pPr lvl="2">
              <a:buClr>
                <a:srgbClr val="000000"/>
              </a:buClr>
              <a:buSzPct val="100000"/>
              <a:buFont typeface="Times New Roman" pitchFamily="18"/>
              <a:buChar char="•"/>
            </a:lvl3pPr>
            <a:lvl4pPr lvl="3">
              <a:buClr>
                <a:srgbClr val="000000"/>
              </a:buClr>
              <a:buSzPct val="100000"/>
              <a:buFont typeface="Times New Roman" pitchFamily="18"/>
              <a:buChar char="–"/>
            </a:lvl4pPr>
            <a:lvl5pPr lvl="4">
              <a:buClr>
                <a:srgbClr val="000000"/>
              </a:buClr>
              <a:buSzPct val="100000"/>
              <a:buFont typeface="Times New Roman" pitchFamily="18"/>
              <a:buChar char="»"/>
            </a:lvl5pPr>
            <a:lvl6pPr lvl="5">
              <a:buClr>
                <a:srgbClr val="000000"/>
              </a:buClr>
              <a:buSzPct val="100000"/>
              <a:buFont typeface="Times New Roman" pitchFamily="18"/>
              <a:buChar char="»"/>
            </a:lvl6pPr>
            <a:lvl7pPr lvl="6">
              <a:buClr>
                <a:srgbClr val="000000"/>
              </a:buClr>
              <a:buSzPct val="100000"/>
              <a:buFont typeface="Times New Roman" pitchFamily="18"/>
              <a:buChar char="»"/>
            </a:lvl7pPr>
            <a:lvl8pPr lvl="7">
              <a:buClr>
                <a:srgbClr val="000000"/>
              </a:buClr>
              <a:buSzPct val="100000"/>
              <a:buFont typeface="Times New Roman" pitchFamily="18"/>
              <a:buChar char="»"/>
            </a:lvl8pPr>
            <a:lvl9pPr lvl="8">
              <a:buClr>
                <a:srgbClr val="000000"/>
              </a:buClr>
              <a:buSzPct val="100000"/>
              <a:buFont typeface="Times New Roman" pitchFamily="18"/>
              <a:buChar char="»"/>
            </a:lvl9pPr>
          </a:lstStyle>
          <a:p>
            <a:pPr fontAlgn="auto">
              <a:spcBef>
                <a:spcPts val="0"/>
              </a:spcBef>
              <a:spcAft>
                <a:spcPts val="0"/>
              </a:spcAft>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defRPr/>
            </a:pPr>
            <a:endParaRPr lang="en-US" sz="1400">
              <a:solidFill>
                <a:srgbClr val="000000"/>
              </a:solidFill>
              <a:latin typeface="Arial" pitchFamily="2"/>
              <a:ea typeface="Droid Sans Fallback" pitchFamily="2"/>
              <a:cs typeface="Droid Sans Fallback" pitchFamily="2"/>
            </a:endParaRPr>
          </a:p>
        </p:txBody>
      </p:sp>
      <p:sp>
        <p:nvSpPr>
          <p:cNvPr id="5" name="Freeform 4"/>
          <p:cNvSpPr/>
          <p:nvPr/>
        </p:nvSpPr>
        <p:spPr>
          <a:xfrm>
            <a:off x="3884613" y="0"/>
            <a:ext cx="2971800" cy="4572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wrap="none" lIns="90000" tIns="46800" rIns="90000" bIns="46800" anchor="ctr"/>
          <a:lstStyle>
            <a:defPPr lvl="0">
              <a:buNone/>
            </a:defPPr>
            <a:lvl1pPr lvl="0">
              <a:buNone/>
            </a:lvl1pPr>
            <a:lvl2pPr lvl="1">
              <a:buClr>
                <a:srgbClr val="000000"/>
              </a:buClr>
              <a:buSzPct val="100000"/>
              <a:buFont typeface="Times New Roman" pitchFamily="18"/>
              <a:buChar char="–"/>
            </a:lvl2pPr>
            <a:lvl3pPr lvl="2">
              <a:buClr>
                <a:srgbClr val="000000"/>
              </a:buClr>
              <a:buSzPct val="100000"/>
              <a:buFont typeface="Times New Roman" pitchFamily="18"/>
              <a:buChar char="•"/>
            </a:lvl3pPr>
            <a:lvl4pPr lvl="3">
              <a:buClr>
                <a:srgbClr val="000000"/>
              </a:buClr>
              <a:buSzPct val="100000"/>
              <a:buFont typeface="Times New Roman" pitchFamily="18"/>
              <a:buChar char="–"/>
            </a:lvl4pPr>
            <a:lvl5pPr lvl="4">
              <a:buClr>
                <a:srgbClr val="000000"/>
              </a:buClr>
              <a:buSzPct val="100000"/>
              <a:buFont typeface="Times New Roman" pitchFamily="18"/>
              <a:buChar char="»"/>
            </a:lvl5pPr>
            <a:lvl6pPr lvl="5">
              <a:buClr>
                <a:srgbClr val="000000"/>
              </a:buClr>
              <a:buSzPct val="100000"/>
              <a:buFont typeface="Times New Roman" pitchFamily="18"/>
              <a:buChar char="»"/>
            </a:lvl6pPr>
            <a:lvl7pPr lvl="6">
              <a:buClr>
                <a:srgbClr val="000000"/>
              </a:buClr>
              <a:buSzPct val="100000"/>
              <a:buFont typeface="Times New Roman" pitchFamily="18"/>
              <a:buChar char="»"/>
            </a:lvl7pPr>
            <a:lvl8pPr lvl="7">
              <a:buClr>
                <a:srgbClr val="000000"/>
              </a:buClr>
              <a:buSzPct val="100000"/>
              <a:buFont typeface="Times New Roman" pitchFamily="18"/>
              <a:buChar char="»"/>
            </a:lvl8pPr>
            <a:lvl9pPr lvl="8">
              <a:buClr>
                <a:srgbClr val="000000"/>
              </a:buClr>
              <a:buSzPct val="100000"/>
              <a:buFont typeface="Times New Roman" pitchFamily="18"/>
              <a:buChar char="»"/>
            </a:lvl9pPr>
          </a:lstStyle>
          <a:p>
            <a:pPr fontAlgn="auto">
              <a:spcBef>
                <a:spcPts val="0"/>
              </a:spcBef>
              <a:spcAft>
                <a:spcPts val="0"/>
              </a:spcAft>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defRPr/>
            </a:pPr>
            <a:endParaRPr lang="en-US" sz="1400">
              <a:solidFill>
                <a:srgbClr val="000000"/>
              </a:solidFill>
              <a:latin typeface="Arial" pitchFamily="2"/>
              <a:ea typeface="Droid Sans Fallback" pitchFamily="2"/>
              <a:cs typeface="Droid Sans Fallback" pitchFamily="2"/>
            </a:endParaRPr>
          </a:p>
        </p:txBody>
      </p:sp>
      <p:sp>
        <p:nvSpPr>
          <p:cNvPr id="24582" name="Slide Image Placeholder 5"/>
          <p:cNvSpPr>
            <a:spLocks noGrp="1" noRot="1" noChangeAspect="1"/>
          </p:cNvSpPr>
          <p:nvPr>
            <p:ph type="sldImg" idx="2"/>
          </p:nvPr>
        </p:nvSpPr>
        <p:spPr bwMode="auto">
          <a:xfrm>
            <a:off x="1143000" y="685800"/>
            <a:ext cx="4570413" cy="3427413"/>
          </a:xfrm>
          <a:prstGeom prst="rect">
            <a:avLst/>
          </a:prstGeom>
          <a:noFill/>
          <a:ln w="9525">
            <a:noFill/>
            <a:miter lim="800000"/>
            <a:headEnd/>
            <a:tailEnd/>
          </a:ln>
        </p:spPr>
      </p:sp>
      <p:sp>
        <p:nvSpPr>
          <p:cNvPr id="24583" name="Notes Placeholder 6"/>
          <p:cNvSpPr txBox="1">
            <a:spLocks noGrp="1"/>
          </p:cNvSpPr>
          <p:nvPr>
            <p:ph type="body" sz="quarter" idx="3"/>
          </p:nvPr>
        </p:nvSpPr>
        <p:spPr bwMode="auto">
          <a:xfrm>
            <a:off x="685800" y="4343400"/>
            <a:ext cx="5484813" cy="4113213"/>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endParaRPr lang="en-US" smtClean="0"/>
          </a:p>
        </p:txBody>
      </p:sp>
      <p:sp>
        <p:nvSpPr>
          <p:cNvPr id="8" name="Freeform 7"/>
          <p:cNvSpPr/>
          <p:nvPr/>
        </p:nvSpPr>
        <p:spPr>
          <a:xfrm>
            <a:off x="0" y="8685213"/>
            <a:ext cx="2971800" cy="4572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wrap="none" lIns="90000" tIns="46800" rIns="90000" bIns="46800" anchor="ctr"/>
          <a:lstStyle>
            <a:defPPr lvl="0">
              <a:buNone/>
            </a:defPPr>
            <a:lvl1pPr lvl="0">
              <a:buNone/>
            </a:lvl1pPr>
            <a:lvl2pPr lvl="1">
              <a:buClr>
                <a:srgbClr val="000000"/>
              </a:buClr>
              <a:buSzPct val="100000"/>
              <a:buFont typeface="Times New Roman" pitchFamily="18"/>
              <a:buChar char="–"/>
            </a:lvl2pPr>
            <a:lvl3pPr lvl="2">
              <a:buClr>
                <a:srgbClr val="000000"/>
              </a:buClr>
              <a:buSzPct val="100000"/>
              <a:buFont typeface="Times New Roman" pitchFamily="18"/>
              <a:buChar char="•"/>
            </a:lvl3pPr>
            <a:lvl4pPr lvl="3">
              <a:buClr>
                <a:srgbClr val="000000"/>
              </a:buClr>
              <a:buSzPct val="100000"/>
              <a:buFont typeface="Times New Roman" pitchFamily="18"/>
              <a:buChar char="–"/>
            </a:lvl4pPr>
            <a:lvl5pPr lvl="4">
              <a:buClr>
                <a:srgbClr val="000000"/>
              </a:buClr>
              <a:buSzPct val="100000"/>
              <a:buFont typeface="Times New Roman" pitchFamily="18"/>
              <a:buChar char="»"/>
            </a:lvl5pPr>
            <a:lvl6pPr lvl="5">
              <a:buClr>
                <a:srgbClr val="000000"/>
              </a:buClr>
              <a:buSzPct val="100000"/>
              <a:buFont typeface="Times New Roman" pitchFamily="18"/>
              <a:buChar char="»"/>
            </a:lvl6pPr>
            <a:lvl7pPr lvl="6">
              <a:buClr>
                <a:srgbClr val="000000"/>
              </a:buClr>
              <a:buSzPct val="100000"/>
              <a:buFont typeface="Times New Roman" pitchFamily="18"/>
              <a:buChar char="»"/>
            </a:lvl7pPr>
            <a:lvl8pPr lvl="7">
              <a:buClr>
                <a:srgbClr val="000000"/>
              </a:buClr>
              <a:buSzPct val="100000"/>
              <a:buFont typeface="Times New Roman" pitchFamily="18"/>
              <a:buChar char="»"/>
            </a:lvl8pPr>
            <a:lvl9pPr lvl="8">
              <a:buClr>
                <a:srgbClr val="000000"/>
              </a:buClr>
              <a:buSzPct val="100000"/>
              <a:buFont typeface="Times New Roman" pitchFamily="18"/>
              <a:buChar char="»"/>
            </a:lvl9pPr>
          </a:lstStyle>
          <a:p>
            <a:pPr fontAlgn="auto">
              <a:spcBef>
                <a:spcPts val="0"/>
              </a:spcBef>
              <a:spcAft>
                <a:spcPts val="0"/>
              </a:spcAft>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defRPr/>
            </a:pPr>
            <a:endParaRPr lang="en-US" sz="1400">
              <a:solidFill>
                <a:srgbClr val="000000"/>
              </a:solidFill>
              <a:latin typeface="Arial" pitchFamily="2"/>
              <a:ea typeface="Droid Sans Fallback" pitchFamily="2"/>
              <a:cs typeface="Droid Sans Fallback" pitchFamily="2"/>
            </a:endParaRPr>
          </a:p>
        </p:txBody>
      </p:sp>
      <p:sp>
        <p:nvSpPr>
          <p:cNvPr id="9" name="Slide Number Placeholder 8"/>
          <p:cNvSpPr txBox="1">
            <a:spLocks noGrp="1"/>
          </p:cNvSpPr>
          <p:nvPr>
            <p:ph type="sldNum" sz="quarter" idx="5"/>
          </p:nvPr>
        </p:nvSpPr>
        <p:spPr>
          <a:xfrm>
            <a:off x="3884613" y="8685213"/>
            <a:ext cx="2970212" cy="455612"/>
          </a:xfrm>
          <a:prstGeom prst="rect">
            <a:avLst/>
          </a:prstGeom>
          <a:noFill/>
          <a:ln>
            <a:noFill/>
          </a:ln>
        </p:spPr>
        <p:txBody>
          <a:bodyPr vert="horz" wrap="square" lIns="90000" tIns="46800" rIns="90000" bIns="46800" anchor="b" anchorCtr="0" compatLnSpc="1"/>
          <a:lstStyle>
            <a:lvl1pPr marL="0" marR="0" lvl="0" indent="0" algn="r" rtl="0" fontAlgn="auto" hangingPunct="1">
              <a:lnSpc>
                <a:spcPct val="100000"/>
              </a:lnSpc>
              <a:spcBef>
                <a:spcPts val="0"/>
              </a:spcBef>
              <a:spcAft>
                <a:spcPts val="0"/>
              </a:spcAft>
              <a:buNone/>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defRPr lang="el-GR" sz="1200" b="0" i="0" u="none" strike="noStrike" cap="none" baseline="0">
                <a:ln>
                  <a:noFill/>
                </a:ln>
                <a:solidFill>
                  <a:srgbClr val="000000"/>
                </a:solidFill>
                <a:latin typeface="Arial" pitchFamily="2"/>
                <a:ea typeface="DejaVu Sans" pitchFamily="2"/>
                <a:cs typeface="DejaVu Sans" pitchFamily="2"/>
              </a:defRPr>
            </a:lvl1pPr>
          </a:lstStyle>
          <a:p>
            <a:pPr>
              <a:defRPr/>
            </a:pPr>
            <a:fld id="{428793CF-05B5-4997-8BEA-E0B72D98A66D}" type="slidenum">
              <a:rPr/>
              <a:pPr>
                <a:defRPr/>
              </a:pPr>
              <a:t>‹#›</a:t>
            </a:fld>
            <a:endParaRPr/>
          </a:p>
        </p:txBody>
      </p:sp>
    </p:spTree>
  </p:cSld>
  <p:clrMap bg1="lt1" tx1="dk1" bg2="lt2" tx2="dk2" accent1="accent1" accent2="accent2" accent3="accent3" accent4="accent4" accent5="accent5" accent6="accent6" hlink="hlink" folHlink="folHlink"/>
  <p:notesStyle>
    <a:lvl1pPr algn="l" rtl="0" eaLnBrk="0" fontAlgn="base" hangingPunct="0">
      <a:spcBef>
        <a:spcPts val="450"/>
      </a:spcBef>
      <a:spcAft>
        <a:spcPct val="0"/>
      </a:spcAft>
      <a:tabLst>
        <a:tab pos="0" algn="l"/>
        <a:tab pos="457200" algn="l"/>
        <a:tab pos="914400" algn="l"/>
        <a:tab pos="1370013" algn="l"/>
        <a:tab pos="1828800" algn="l"/>
        <a:tab pos="2286000" algn="l"/>
        <a:tab pos="2741613" algn="l"/>
        <a:tab pos="3200400" algn="l"/>
        <a:tab pos="3657600" algn="l"/>
        <a:tab pos="4114800" algn="l"/>
        <a:tab pos="4572000" algn="l"/>
        <a:tab pos="5029200" algn="l"/>
        <a:tab pos="5484813" algn="l"/>
        <a:tab pos="5943600" algn="l"/>
        <a:tab pos="6399213" algn="l"/>
        <a:tab pos="6858000" algn="l"/>
        <a:tab pos="7315200" algn="l"/>
        <a:tab pos="7772400" algn="l"/>
        <a:tab pos="8229600" algn="l"/>
        <a:tab pos="8686800" algn="l"/>
        <a:tab pos="9144000" algn="l"/>
      </a:tabLst>
      <a:defRPr lang="en-US" sz="1200">
        <a:solidFill>
          <a:srgbClr val="000000"/>
        </a:solidFill>
        <a:latin typeface="Times New Roman" pitchFamily="18"/>
      </a:defRPr>
    </a:lvl1pPr>
    <a:lvl2pPr marL="742950" indent="-285750" algn="l" rtl="0" eaLnBrk="0" fontAlgn="base" hangingPunct="0">
      <a:spcBef>
        <a:spcPct val="30000"/>
      </a:spcBef>
      <a:spcAft>
        <a:spcPct val="0"/>
      </a:spcAft>
      <a:defRPr sz="1200" kern="1200">
        <a:solidFill>
          <a:schemeClr val="tx1"/>
        </a:solidFill>
        <a:latin typeface="+mn-lt"/>
        <a:ea typeface="+mn-ea"/>
        <a:cs typeface="+mn-cs"/>
      </a:defRPr>
    </a:lvl2pPr>
    <a:lvl3pPr marL="1143000" indent="-228600" algn="l" rtl="0" eaLnBrk="0" fontAlgn="base" hangingPunct="0">
      <a:spcBef>
        <a:spcPct val="30000"/>
      </a:spcBef>
      <a:spcAft>
        <a:spcPct val="0"/>
      </a:spcAft>
      <a:defRPr sz="1200" kern="1200">
        <a:solidFill>
          <a:schemeClr val="tx1"/>
        </a:solidFill>
        <a:latin typeface="+mn-lt"/>
        <a:ea typeface="+mn-ea"/>
        <a:cs typeface="+mn-cs"/>
      </a:defRPr>
    </a:lvl3pPr>
    <a:lvl4pPr marL="1600200" indent="-228600" algn="l" rtl="0" eaLnBrk="0" fontAlgn="base" hangingPunct="0">
      <a:spcBef>
        <a:spcPct val="30000"/>
      </a:spcBef>
      <a:spcAft>
        <a:spcPct val="0"/>
      </a:spcAft>
      <a:defRPr sz="1200" kern="1200">
        <a:solidFill>
          <a:schemeClr val="tx1"/>
        </a:solidFill>
        <a:latin typeface="+mn-lt"/>
        <a:ea typeface="+mn-ea"/>
        <a:cs typeface="+mn-cs"/>
      </a:defRPr>
    </a:lvl4pPr>
    <a:lvl5pPr marL="2057400" indent="-2286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xfrm>
            <a:off x="1143000" y="685800"/>
            <a:ext cx="4572000" cy="3429000"/>
          </a:xfrm>
          <a:solidFill>
            <a:srgbClr val="729FCF"/>
          </a:solidFill>
          <a:ln w="25400">
            <a:solidFill>
              <a:srgbClr val="3465A4"/>
            </a:solidFill>
          </a:ln>
        </p:spPr>
      </p:sp>
      <p:sp>
        <p:nvSpPr>
          <p:cNvPr id="25603" name="TextBox 2"/>
          <p:cNvSpPr txBox="1">
            <a:spLocks noChangeArrowheads="1"/>
          </p:cNvSpPr>
          <p:nvPr/>
        </p:nvSpPr>
        <p:spPr bwMode="auto">
          <a:xfrm>
            <a:off x="685800" y="4343400"/>
            <a:ext cx="5486400" cy="4114800"/>
          </a:xfrm>
          <a:prstGeom prst="rect">
            <a:avLst/>
          </a:prstGeom>
          <a:noFill/>
          <a:ln w="9525">
            <a:noFill/>
            <a:miter lim="800000"/>
            <a:headEnd/>
            <a:tailEnd/>
          </a:ln>
        </p:spPr>
        <p:txBody>
          <a:bodyPr wrap="none" lIns="90000" tIns="46800" rIns="90000" bIns="46800" anchor="ctr"/>
          <a:lstStyle/>
          <a:p>
            <a:pPr hangingPunct="0">
              <a:spcBef>
                <a:spcPts val="450"/>
              </a:spcBef>
              <a:tabLst>
                <a:tab pos="0" algn="l"/>
                <a:tab pos="457200" algn="l"/>
                <a:tab pos="914400" algn="l"/>
                <a:tab pos="1370013" algn="l"/>
                <a:tab pos="1828800" algn="l"/>
                <a:tab pos="2286000" algn="l"/>
                <a:tab pos="2741613" algn="l"/>
                <a:tab pos="3200400" algn="l"/>
                <a:tab pos="3657600" algn="l"/>
                <a:tab pos="4114800" algn="l"/>
                <a:tab pos="4572000" algn="l"/>
                <a:tab pos="5029200" algn="l"/>
                <a:tab pos="5484813" algn="l"/>
                <a:tab pos="5943600" algn="l"/>
                <a:tab pos="6399213" algn="l"/>
                <a:tab pos="6858000" algn="l"/>
                <a:tab pos="7315200" algn="l"/>
                <a:tab pos="7772400" algn="l"/>
                <a:tab pos="8229600" algn="l"/>
                <a:tab pos="8686800" algn="l"/>
                <a:tab pos="9144000" algn="l"/>
              </a:tabLst>
            </a:pPr>
            <a:endParaRPr lang="en-US" sz="1200">
              <a:solidFill>
                <a:srgbClr val="000000"/>
              </a:solidFill>
              <a:latin typeface="Times New Roman" pitchFamily="18" charset="0"/>
              <a:ea typeface="Droid Sans Fallback"/>
              <a:cs typeface="FreeSans"/>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CustomShape 1"/>
          <p:cNvSpPr>
            <a:spLocks noChangeArrowheads="1"/>
          </p:cNvSpPr>
          <p:nvPr/>
        </p:nvSpPr>
        <p:spPr bwMode="auto">
          <a:xfrm>
            <a:off x="685800" y="4343400"/>
            <a:ext cx="5483225" cy="4111625"/>
          </a:xfrm>
          <a:prstGeom prst="rect">
            <a:avLst/>
          </a:prstGeom>
          <a:noFill/>
          <a:ln w="9360">
            <a:noFill/>
            <a:miter lim="800000"/>
            <a:headEnd/>
            <a:tailEnd/>
          </a:ln>
        </p:spPr>
        <p:txBody>
          <a:bodyPr/>
          <a:lstStyle/>
          <a:p>
            <a:endParaRPr lang="en-US"/>
          </a:p>
        </p:txBody>
      </p:sp>
      <p:sp>
        <p:nvSpPr>
          <p:cNvPr id="87043" name="PlaceHolder 2"/>
          <p:cNvSpPr>
            <a:spLocks noGrp="1"/>
          </p:cNvSpPr>
          <p:nvPr>
            <p:ph type="body"/>
          </p:nvPr>
        </p:nvSpPr>
        <p:spPr bwMode="auto">
          <a:xfrm>
            <a:off x="685800" y="4343400"/>
            <a:ext cx="5481638" cy="4110038"/>
          </a:xfrm>
          <a:noFill/>
        </p:spPr>
        <p:txBody>
          <a:bodyPr vert="horz"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CustomShape 1"/>
          <p:cNvSpPr>
            <a:spLocks noChangeArrowheads="1"/>
          </p:cNvSpPr>
          <p:nvPr/>
        </p:nvSpPr>
        <p:spPr bwMode="auto">
          <a:xfrm>
            <a:off x="685800" y="4343400"/>
            <a:ext cx="5483225" cy="4111625"/>
          </a:xfrm>
          <a:prstGeom prst="rect">
            <a:avLst/>
          </a:prstGeom>
          <a:noFill/>
          <a:ln w="9360">
            <a:noFill/>
            <a:miter lim="800000"/>
            <a:headEnd/>
            <a:tailEnd/>
          </a:ln>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CustomShape 1"/>
          <p:cNvSpPr>
            <a:spLocks noChangeArrowheads="1"/>
          </p:cNvSpPr>
          <p:nvPr/>
        </p:nvSpPr>
        <p:spPr bwMode="auto">
          <a:xfrm>
            <a:off x="685800" y="4343400"/>
            <a:ext cx="5483225" cy="4111625"/>
          </a:xfrm>
          <a:prstGeom prst="rect">
            <a:avLst/>
          </a:prstGeom>
          <a:noFill/>
          <a:ln w="9360">
            <a:noFill/>
            <a:miter lim="800000"/>
            <a:headEnd/>
            <a:tailEnd/>
          </a:ln>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CustomShape 1"/>
          <p:cNvSpPr>
            <a:spLocks noChangeArrowheads="1"/>
          </p:cNvSpPr>
          <p:nvPr/>
        </p:nvSpPr>
        <p:spPr bwMode="auto">
          <a:xfrm>
            <a:off x="685800" y="4343400"/>
            <a:ext cx="5483225" cy="4111625"/>
          </a:xfrm>
          <a:prstGeom prst="rect">
            <a:avLst/>
          </a:prstGeom>
          <a:noFill/>
          <a:ln w="9360">
            <a:noFill/>
            <a:miter lim="800000"/>
            <a:headEnd/>
            <a:tailEnd/>
          </a:ln>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CustomShape 1"/>
          <p:cNvSpPr>
            <a:spLocks noChangeArrowheads="1"/>
          </p:cNvSpPr>
          <p:nvPr/>
        </p:nvSpPr>
        <p:spPr bwMode="auto">
          <a:xfrm>
            <a:off x="685800" y="4343400"/>
            <a:ext cx="5483225" cy="4111625"/>
          </a:xfrm>
          <a:prstGeom prst="rect">
            <a:avLst/>
          </a:prstGeom>
          <a:noFill/>
          <a:ln w="9360">
            <a:noFill/>
            <a:miter lim="800000"/>
            <a:headEnd/>
            <a:tailEnd/>
          </a:ln>
        </p:spPr>
        <p:txBody>
          <a:bodyPr/>
          <a:lstStyle/>
          <a:p>
            <a:endParaRPr lang="en-US"/>
          </a:p>
        </p:txBody>
      </p:sp>
      <p:sp>
        <p:nvSpPr>
          <p:cNvPr id="84995" name="PlaceHolder 2"/>
          <p:cNvSpPr>
            <a:spLocks noGrp="1"/>
          </p:cNvSpPr>
          <p:nvPr>
            <p:ph type="body"/>
          </p:nvPr>
        </p:nvSpPr>
        <p:spPr bwMode="auto">
          <a:xfrm>
            <a:off x="685800" y="4343400"/>
            <a:ext cx="5481638" cy="4110038"/>
          </a:xfrm>
          <a:noFill/>
        </p:spPr>
        <p:txBody>
          <a:bodyPr vert="horz"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CustomShape 1"/>
          <p:cNvSpPr>
            <a:spLocks noChangeArrowheads="1"/>
          </p:cNvSpPr>
          <p:nvPr/>
        </p:nvSpPr>
        <p:spPr bwMode="auto">
          <a:xfrm>
            <a:off x="685800" y="4343400"/>
            <a:ext cx="5483225" cy="4111625"/>
          </a:xfrm>
          <a:prstGeom prst="rect">
            <a:avLst/>
          </a:prstGeom>
          <a:noFill/>
          <a:ln w="9360">
            <a:noFill/>
            <a:miter lim="800000"/>
            <a:headEnd/>
            <a:tailEnd/>
          </a:ln>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CustomShape 1"/>
          <p:cNvSpPr>
            <a:spLocks noChangeArrowheads="1"/>
          </p:cNvSpPr>
          <p:nvPr/>
        </p:nvSpPr>
        <p:spPr bwMode="auto">
          <a:xfrm>
            <a:off x="685800" y="4343400"/>
            <a:ext cx="5483225" cy="4111625"/>
          </a:xfrm>
          <a:prstGeom prst="rect">
            <a:avLst/>
          </a:prstGeom>
          <a:noFill/>
          <a:ln w="9360">
            <a:noFill/>
            <a:miter lim="800000"/>
            <a:headEnd/>
            <a:tailEnd/>
          </a:ln>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CustomShape 1"/>
          <p:cNvSpPr>
            <a:spLocks noChangeArrowheads="1"/>
          </p:cNvSpPr>
          <p:nvPr/>
        </p:nvSpPr>
        <p:spPr bwMode="auto">
          <a:xfrm>
            <a:off x="685800" y="4343400"/>
            <a:ext cx="5483225" cy="4111625"/>
          </a:xfrm>
          <a:prstGeom prst="rect">
            <a:avLst/>
          </a:prstGeom>
          <a:noFill/>
          <a:ln w="9360">
            <a:noFill/>
            <a:miter lim="800000"/>
            <a:headEnd/>
            <a:tailEnd/>
          </a:ln>
        </p:spPr>
        <p:txBody>
          <a:bodyPr/>
          <a:lstStyle/>
          <a:p>
            <a:endParaRPr lang="en-US"/>
          </a:p>
        </p:txBody>
      </p:sp>
      <p:sp>
        <p:nvSpPr>
          <p:cNvPr id="84995" name="PlaceHolder 2"/>
          <p:cNvSpPr>
            <a:spLocks noGrp="1"/>
          </p:cNvSpPr>
          <p:nvPr>
            <p:ph type="body"/>
          </p:nvPr>
        </p:nvSpPr>
        <p:spPr bwMode="auto">
          <a:xfrm>
            <a:off x="685800" y="4343400"/>
            <a:ext cx="5481638" cy="4110038"/>
          </a:xfrm>
          <a:noFill/>
        </p:spPr>
        <p:txBody>
          <a:bodyPr vert="horz"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CustomShape 1"/>
          <p:cNvSpPr>
            <a:spLocks noChangeArrowheads="1"/>
          </p:cNvSpPr>
          <p:nvPr/>
        </p:nvSpPr>
        <p:spPr bwMode="auto">
          <a:xfrm>
            <a:off x="685800" y="4343400"/>
            <a:ext cx="5483225" cy="4111625"/>
          </a:xfrm>
          <a:prstGeom prst="rect">
            <a:avLst/>
          </a:prstGeom>
          <a:noFill/>
          <a:ln w="9360">
            <a:noFill/>
            <a:miter lim="800000"/>
            <a:headEnd/>
            <a:tailEnd/>
          </a:ln>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CustomShape 1"/>
          <p:cNvSpPr>
            <a:spLocks noChangeArrowheads="1"/>
          </p:cNvSpPr>
          <p:nvPr/>
        </p:nvSpPr>
        <p:spPr bwMode="auto">
          <a:xfrm>
            <a:off x="685800" y="4343400"/>
            <a:ext cx="5483225" cy="4111625"/>
          </a:xfrm>
          <a:prstGeom prst="rect">
            <a:avLst/>
          </a:prstGeom>
          <a:noFill/>
          <a:ln w="9360">
            <a:noFill/>
            <a:miter lim="800000"/>
            <a:headEnd/>
            <a:tailEnd/>
          </a:ln>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xfrm>
            <a:off x="1143000" y="685800"/>
            <a:ext cx="4572000" cy="3429000"/>
          </a:xfrm>
          <a:solidFill>
            <a:srgbClr val="729FCF"/>
          </a:solidFill>
          <a:ln w="25400">
            <a:solidFill>
              <a:srgbClr val="3465A4"/>
            </a:solidFill>
          </a:ln>
        </p:spPr>
      </p:sp>
      <p:sp>
        <p:nvSpPr>
          <p:cNvPr id="25603" name="TextBox 2"/>
          <p:cNvSpPr txBox="1">
            <a:spLocks noChangeArrowheads="1"/>
          </p:cNvSpPr>
          <p:nvPr/>
        </p:nvSpPr>
        <p:spPr bwMode="auto">
          <a:xfrm>
            <a:off x="685800" y="4343400"/>
            <a:ext cx="5486400" cy="4114800"/>
          </a:xfrm>
          <a:prstGeom prst="rect">
            <a:avLst/>
          </a:prstGeom>
          <a:noFill/>
          <a:ln w="9525">
            <a:noFill/>
            <a:miter lim="800000"/>
            <a:headEnd/>
            <a:tailEnd/>
          </a:ln>
        </p:spPr>
        <p:txBody>
          <a:bodyPr wrap="none" lIns="90000" tIns="46800" rIns="90000" bIns="46800" anchor="ctr"/>
          <a:lstStyle/>
          <a:p>
            <a:pPr hangingPunct="0">
              <a:spcBef>
                <a:spcPts val="450"/>
              </a:spcBef>
              <a:tabLst>
                <a:tab pos="0" algn="l"/>
                <a:tab pos="457200" algn="l"/>
                <a:tab pos="914400" algn="l"/>
                <a:tab pos="1370013" algn="l"/>
                <a:tab pos="1828800" algn="l"/>
                <a:tab pos="2286000" algn="l"/>
                <a:tab pos="2741613" algn="l"/>
                <a:tab pos="3200400" algn="l"/>
                <a:tab pos="3657600" algn="l"/>
                <a:tab pos="4114800" algn="l"/>
                <a:tab pos="4572000" algn="l"/>
                <a:tab pos="5029200" algn="l"/>
                <a:tab pos="5484813" algn="l"/>
                <a:tab pos="5943600" algn="l"/>
                <a:tab pos="6399213" algn="l"/>
                <a:tab pos="6858000" algn="l"/>
                <a:tab pos="7315200" algn="l"/>
                <a:tab pos="7772400" algn="l"/>
                <a:tab pos="8229600" algn="l"/>
                <a:tab pos="8686800" algn="l"/>
                <a:tab pos="9144000" algn="l"/>
              </a:tabLst>
            </a:pPr>
            <a:endParaRPr lang="en-US" sz="1200">
              <a:solidFill>
                <a:srgbClr val="000000"/>
              </a:solidFill>
              <a:latin typeface="Times New Roman" pitchFamily="18" charset="0"/>
              <a:ea typeface="Droid Sans Fallback"/>
              <a:cs typeface="FreeSans"/>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CustomShape 1"/>
          <p:cNvSpPr>
            <a:spLocks noChangeArrowheads="1"/>
          </p:cNvSpPr>
          <p:nvPr/>
        </p:nvSpPr>
        <p:spPr bwMode="auto">
          <a:xfrm>
            <a:off x="685800" y="4343400"/>
            <a:ext cx="5483225" cy="4111625"/>
          </a:xfrm>
          <a:prstGeom prst="rect">
            <a:avLst/>
          </a:prstGeom>
          <a:noFill/>
          <a:ln w="9360">
            <a:noFill/>
            <a:miter lim="800000"/>
            <a:headEnd/>
            <a:tailEnd/>
          </a:ln>
        </p:spPr>
        <p:txBody>
          <a:bodyPr/>
          <a:lstStyle/>
          <a:p>
            <a:endParaRPr lang="en-US"/>
          </a:p>
        </p:txBody>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CustomShape 1"/>
          <p:cNvSpPr>
            <a:spLocks noChangeArrowheads="1"/>
          </p:cNvSpPr>
          <p:nvPr/>
        </p:nvSpPr>
        <p:spPr bwMode="auto">
          <a:xfrm>
            <a:off x="685800" y="4343400"/>
            <a:ext cx="5483225" cy="4111625"/>
          </a:xfrm>
          <a:prstGeom prst="rect">
            <a:avLst/>
          </a:prstGeom>
          <a:noFill/>
          <a:ln w="9360">
            <a:noFill/>
            <a:miter lim="800000"/>
            <a:headEnd/>
            <a:tailEnd/>
          </a:ln>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xfrm>
            <a:off x="1143000" y="685800"/>
            <a:ext cx="4572000" cy="3429000"/>
          </a:xfrm>
          <a:solidFill>
            <a:srgbClr val="729FCF"/>
          </a:solidFill>
          <a:ln w="25400">
            <a:solidFill>
              <a:srgbClr val="3465A4"/>
            </a:solidFill>
          </a:ln>
        </p:spPr>
      </p:sp>
      <p:sp>
        <p:nvSpPr>
          <p:cNvPr id="25603" name="TextBox 2"/>
          <p:cNvSpPr txBox="1">
            <a:spLocks noChangeArrowheads="1"/>
          </p:cNvSpPr>
          <p:nvPr/>
        </p:nvSpPr>
        <p:spPr bwMode="auto">
          <a:xfrm>
            <a:off x="685800" y="4343400"/>
            <a:ext cx="5486400" cy="4114800"/>
          </a:xfrm>
          <a:prstGeom prst="rect">
            <a:avLst/>
          </a:prstGeom>
          <a:noFill/>
          <a:ln w="9525">
            <a:noFill/>
            <a:miter lim="800000"/>
            <a:headEnd/>
            <a:tailEnd/>
          </a:ln>
        </p:spPr>
        <p:txBody>
          <a:bodyPr wrap="none" lIns="90000" tIns="46800" rIns="90000" bIns="46800" anchor="ctr"/>
          <a:lstStyle/>
          <a:p>
            <a:pPr hangingPunct="0">
              <a:spcBef>
                <a:spcPts val="450"/>
              </a:spcBef>
              <a:tabLst>
                <a:tab pos="0" algn="l"/>
                <a:tab pos="457200" algn="l"/>
                <a:tab pos="914400" algn="l"/>
                <a:tab pos="1370013" algn="l"/>
                <a:tab pos="1828800" algn="l"/>
                <a:tab pos="2286000" algn="l"/>
                <a:tab pos="2741613" algn="l"/>
                <a:tab pos="3200400" algn="l"/>
                <a:tab pos="3657600" algn="l"/>
                <a:tab pos="4114800" algn="l"/>
                <a:tab pos="4572000" algn="l"/>
                <a:tab pos="5029200" algn="l"/>
                <a:tab pos="5484813" algn="l"/>
                <a:tab pos="5943600" algn="l"/>
                <a:tab pos="6399213" algn="l"/>
                <a:tab pos="6858000" algn="l"/>
                <a:tab pos="7315200" algn="l"/>
                <a:tab pos="7772400" algn="l"/>
                <a:tab pos="8229600" algn="l"/>
                <a:tab pos="8686800" algn="l"/>
                <a:tab pos="9144000" algn="l"/>
              </a:tabLst>
            </a:pPr>
            <a:endParaRPr lang="en-US" sz="1200">
              <a:solidFill>
                <a:srgbClr val="000000"/>
              </a:solidFill>
              <a:latin typeface="Times New Roman" pitchFamily="18" charset="0"/>
              <a:ea typeface="Droid Sans Fallback"/>
              <a:cs typeface="FreeSans"/>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CustomShape 1"/>
          <p:cNvSpPr>
            <a:spLocks noChangeArrowheads="1"/>
          </p:cNvSpPr>
          <p:nvPr/>
        </p:nvSpPr>
        <p:spPr bwMode="auto">
          <a:xfrm>
            <a:off x="685800" y="4343400"/>
            <a:ext cx="5483225" cy="4111625"/>
          </a:xfrm>
          <a:prstGeom prst="rect">
            <a:avLst/>
          </a:prstGeom>
          <a:noFill/>
          <a:ln w="9360">
            <a:noFill/>
            <a:miter lim="800000"/>
            <a:headEnd/>
            <a:tailEnd/>
          </a:ln>
        </p:spPr>
        <p:txBody>
          <a:bodyPr/>
          <a:lstStyle/>
          <a:p>
            <a:endParaRPr lang="en-US"/>
          </a:p>
        </p:txBody>
      </p:sp>
      <p:sp>
        <p:nvSpPr>
          <p:cNvPr id="79875" name="PlaceHolder 2"/>
          <p:cNvSpPr>
            <a:spLocks noGrp="1"/>
          </p:cNvSpPr>
          <p:nvPr>
            <p:ph type="body"/>
          </p:nvPr>
        </p:nvSpPr>
        <p:spPr bwMode="auto">
          <a:xfrm>
            <a:off x="685800" y="4343400"/>
            <a:ext cx="5481638" cy="4110038"/>
          </a:xfrm>
          <a:noFill/>
        </p:spPr>
        <p:txBody>
          <a:bodyPr vert="horz"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CustomShape 1"/>
          <p:cNvSpPr>
            <a:spLocks noChangeArrowheads="1"/>
          </p:cNvSpPr>
          <p:nvPr/>
        </p:nvSpPr>
        <p:spPr bwMode="auto">
          <a:xfrm>
            <a:off x="685800" y="4343400"/>
            <a:ext cx="5483225" cy="4111625"/>
          </a:xfrm>
          <a:prstGeom prst="rect">
            <a:avLst/>
          </a:prstGeom>
          <a:noFill/>
          <a:ln w="9360">
            <a:noFill/>
            <a:miter lim="800000"/>
            <a:headEnd/>
            <a:tailEnd/>
          </a:ln>
        </p:spPr>
        <p:txBody>
          <a:bodyPr/>
          <a:lstStyle/>
          <a:p>
            <a:endParaRPr lang="en-US"/>
          </a:p>
        </p:txBody>
      </p:sp>
      <p:sp>
        <p:nvSpPr>
          <p:cNvPr id="80899" name="PlaceHolder 2"/>
          <p:cNvSpPr>
            <a:spLocks noGrp="1"/>
          </p:cNvSpPr>
          <p:nvPr>
            <p:ph type="body"/>
          </p:nvPr>
        </p:nvSpPr>
        <p:spPr bwMode="auto">
          <a:xfrm>
            <a:off x="685800" y="4343400"/>
            <a:ext cx="5481638" cy="4110038"/>
          </a:xfrm>
          <a:noFill/>
        </p:spPr>
        <p:txBody>
          <a:bodyPr vert="horz"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CustomShape 1"/>
          <p:cNvSpPr>
            <a:spLocks noChangeArrowheads="1"/>
          </p:cNvSpPr>
          <p:nvPr/>
        </p:nvSpPr>
        <p:spPr bwMode="auto">
          <a:xfrm>
            <a:off x="685800" y="4343400"/>
            <a:ext cx="5486400" cy="4114800"/>
          </a:xfrm>
          <a:prstGeom prst="rect">
            <a:avLst/>
          </a:prstGeom>
          <a:noFill/>
          <a:ln w="9525">
            <a:noFill/>
            <a:miter lim="800000"/>
            <a:headEnd/>
            <a:tailEnd/>
          </a:ln>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CustomShape 1"/>
          <p:cNvSpPr>
            <a:spLocks noChangeArrowheads="1"/>
          </p:cNvSpPr>
          <p:nvPr/>
        </p:nvSpPr>
        <p:spPr bwMode="auto">
          <a:xfrm>
            <a:off x="685800" y="4343400"/>
            <a:ext cx="5483225" cy="4111625"/>
          </a:xfrm>
          <a:prstGeom prst="rect">
            <a:avLst/>
          </a:prstGeom>
          <a:noFill/>
          <a:ln w="9360">
            <a:noFill/>
            <a:miter lim="800000"/>
            <a:headEnd/>
            <a:tailEnd/>
          </a:ln>
        </p:spPr>
        <p:txBody>
          <a:bodyPr/>
          <a:lstStyle/>
          <a:p>
            <a:endParaRPr lang="en-US"/>
          </a:p>
        </p:txBody>
      </p:sp>
      <p:sp>
        <p:nvSpPr>
          <p:cNvPr id="82947" name="PlaceHolder 2"/>
          <p:cNvSpPr>
            <a:spLocks noGrp="1"/>
          </p:cNvSpPr>
          <p:nvPr>
            <p:ph type="body"/>
          </p:nvPr>
        </p:nvSpPr>
        <p:spPr bwMode="auto">
          <a:xfrm>
            <a:off x="685800" y="4343400"/>
            <a:ext cx="5481638" cy="4110038"/>
          </a:xfrm>
          <a:noFill/>
        </p:spPr>
        <p:txBody>
          <a:bodyPr vert="horz"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CustomShape 1"/>
          <p:cNvSpPr>
            <a:spLocks noChangeArrowheads="1"/>
          </p:cNvSpPr>
          <p:nvPr/>
        </p:nvSpPr>
        <p:spPr bwMode="auto">
          <a:xfrm>
            <a:off x="685800" y="4343400"/>
            <a:ext cx="5483225" cy="4111625"/>
          </a:xfrm>
          <a:prstGeom prst="rect">
            <a:avLst/>
          </a:prstGeom>
          <a:noFill/>
          <a:ln w="9360">
            <a:noFill/>
            <a:miter lim="800000"/>
            <a:headEnd/>
            <a:tailEnd/>
          </a:ln>
        </p:spPr>
        <p:txBody>
          <a:bodyPr/>
          <a:lstStyle/>
          <a:p>
            <a:endParaRPr lang="en-US"/>
          </a:p>
        </p:txBody>
      </p:sp>
      <p:sp>
        <p:nvSpPr>
          <p:cNvPr id="83971" name="PlaceHolder 2"/>
          <p:cNvSpPr>
            <a:spLocks noGrp="1"/>
          </p:cNvSpPr>
          <p:nvPr>
            <p:ph type="body"/>
          </p:nvPr>
        </p:nvSpPr>
        <p:spPr bwMode="auto">
          <a:xfrm>
            <a:off x="685800" y="4343400"/>
            <a:ext cx="5481638" cy="4110038"/>
          </a:xfrm>
          <a:noFill/>
        </p:spPr>
        <p:txBody>
          <a:bodyPr vert="horz"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CustomShape 1"/>
          <p:cNvSpPr>
            <a:spLocks noChangeArrowheads="1"/>
          </p:cNvSpPr>
          <p:nvPr/>
        </p:nvSpPr>
        <p:spPr bwMode="auto">
          <a:xfrm>
            <a:off x="685800" y="4343400"/>
            <a:ext cx="5483225" cy="4111625"/>
          </a:xfrm>
          <a:prstGeom prst="rect">
            <a:avLst/>
          </a:prstGeom>
          <a:noFill/>
          <a:ln w="9360">
            <a:noFill/>
            <a:miter lim="800000"/>
            <a:headEnd/>
            <a:tailEnd/>
          </a:ln>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useBgFill="1">
        <p:nvSpPr>
          <p:cNvPr id="5" name="Rounded Rectangle 4"/>
          <p:cNvSpPr/>
          <p:nvPr/>
        </p:nvSpPr>
        <p:spPr>
          <a:xfrm>
            <a:off x="65088" y="69850"/>
            <a:ext cx="901382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defRPr/>
            </a:pPr>
            <a:endParaRPr lang="en-US"/>
          </a:p>
        </p:txBody>
      </p:sp>
      <p:sp>
        <p:nvSpPr>
          <p:cNvPr id="6" name="Rectangle 5"/>
          <p:cNvSpPr/>
          <p:nvPr/>
        </p:nvSpPr>
        <p:spPr>
          <a:xfrm>
            <a:off x="63500" y="1449388"/>
            <a:ext cx="9020175"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Rectangle 6"/>
          <p:cNvSpPr/>
          <p:nvPr/>
        </p:nvSpPr>
        <p:spPr>
          <a:xfrm>
            <a:off x="63500" y="1397000"/>
            <a:ext cx="9020175"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0" name="Rectangle 9"/>
          <p:cNvSpPr/>
          <p:nvPr/>
        </p:nvSpPr>
        <p:spPr>
          <a:xfrm>
            <a:off x="63500" y="2976563"/>
            <a:ext cx="9020175" cy="1111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lang="en-US" smtClean="0"/>
              <a:t>Click to edit Master title style</a:t>
            </a:r>
            <a:endParaRPr lang="en-US"/>
          </a:p>
        </p:txBody>
      </p:sp>
      <p:sp>
        <p:nvSpPr>
          <p:cNvPr id="11" name="Date Placeholder 27"/>
          <p:cNvSpPr>
            <a:spLocks noGrp="1"/>
          </p:cNvSpPr>
          <p:nvPr>
            <p:ph type="dt" sz="half" idx="10"/>
          </p:nvPr>
        </p:nvSpPr>
        <p:spPr/>
        <p:txBody>
          <a:bodyPr/>
          <a:lstStyle>
            <a:lvl1pPr>
              <a:defRPr/>
            </a:lvl1pPr>
          </a:lstStyle>
          <a:p>
            <a:pPr>
              <a:defRPr/>
            </a:pPr>
            <a:fld id="{04CE6992-63DB-48F4-A245-3C2D8D3B3ADC}" type="datetimeFigureOut">
              <a:rPr lang="en-US"/>
              <a:pPr>
                <a:defRPr/>
              </a:pPr>
              <a:t>6/4/2021</a:t>
            </a:fld>
            <a:endParaRPr lang="en-US"/>
          </a:p>
        </p:txBody>
      </p:sp>
      <p:sp>
        <p:nvSpPr>
          <p:cNvPr id="12" name="Footer Placeholder 16"/>
          <p:cNvSpPr>
            <a:spLocks noGrp="1"/>
          </p:cNvSpPr>
          <p:nvPr>
            <p:ph type="ftr" sz="quarter" idx="11"/>
          </p:nvPr>
        </p:nvSpPr>
        <p:spPr/>
        <p:txBody>
          <a:bodyPr/>
          <a:lstStyle>
            <a:lvl1pPr>
              <a:defRPr/>
            </a:lvl1pPr>
          </a:lstStyle>
          <a:p>
            <a:pPr>
              <a:defRPr/>
            </a:pPr>
            <a:endParaRPr lang="en-US"/>
          </a:p>
        </p:txBody>
      </p:sp>
      <p:sp>
        <p:nvSpPr>
          <p:cNvPr id="13" name="Slide Number Placeholder 28"/>
          <p:cNvSpPr>
            <a:spLocks noGrp="1"/>
          </p:cNvSpPr>
          <p:nvPr>
            <p:ph type="sldNum" sz="quarter" idx="12"/>
          </p:nvPr>
        </p:nvSpPr>
        <p:spPr/>
        <p:txBody>
          <a:bodyPr/>
          <a:lstStyle>
            <a:lvl1pPr>
              <a:defRPr sz="1400">
                <a:solidFill>
                  <a:srgbClr val="FFFFFF"/>
                </a:solidFill>
              </a:defRPr>
            </a:lvl1pPr>
          </a:lstStyle>
          <a:p>
            <a:pPr>
              <a:defRPr/>
            </a:pPr>
            <a:fld id="{060F053F-243F-4B02-B749-3FAB80A5FE70}" type="slidenum">
              <a:rPr lang="el-GR"/>
              <a:pPr>
                <a:defRPr/>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65AF7A72-3CCB-4A01-9E8A-472C4824FFB7}" type="datetimeFigureOut">
              <a:rPr lang="en-US"/>
              <a:pPr>
                <a:defRPr/>
              </a:pPr>
              <a:t>6/4/2021</a:t>
            </a:fld>
            <a:endParaRPr lang="en-US" dirty="0"/>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F3A3AA86-2185-4444-9053-4C950CDE5372}" type="slidenum">
              <a:rPr lang="el-GR"/>
              <a:pPr>
                <a:defRP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AFBEC41F-C657-4F69-82B7-C77D135563A4}" type="datetimeFigureOut">
              <a:rPr lang="en-US"/>
              <a:pPr>
                <a:defRPr/>
              </a:pPr>
              <a:t>6/4/2021</a:t>
            </a:fld>
            <a:endParaRPr lang="en-US" dirty="0"/>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7C27D6E3-807C-44B8-97B1-22D4AE32CC1A}" type="slidenum">
              <a:rPr lang="el-GR"/>
              <a:pPr>
                <a:defRP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8" name="Content Placeholder 7"/>
          <p:cNvSpPr>
            <a:spLocks noGrp="1"/>
          </p:cNvSpPr>
          <p:nvPr>
            <p:ph sz="quarter" idx="1"/>
          </p:nvPr>
        </p:nvSpPr>
        <p:spPr>
          <a:xfrm>
            <a:off x="914400" y="1447800"/>
            <a:ext cx="77724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469CFF0D-A984-44FB-9FB5-6509198472CE}" type="datetimeFigureOut">
              <a:rPr lang="en-US"/>
              <a:pPr>
                <a:defRPr/>
              </a:pPr>
              <a:t>6/4/2021</a:t>
            </a:fld>
            <a:endParaRPr lang="en-US" dirty="0"/>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0BC78BBE-3301-42E2-91A3-A48CB9C80BF2}" type="slidenum">
              <a:rPr lang="el-GR"/>
              <a:pPr>
                <a:defRP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useBgFill="1">
        <p:nvSpPr>
          <p:cNvPr id="5" name="Rounded Rectangle 4"/>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a:defRPr/>
            </a:pPr>
            <a:endParaRPr lang="en-US"/>
          </a:p>
        </p:txBody>
      </p:sp>
      <p:sp>
        <p:nvSpPr>
          <p:cNvPr id="6" name="Rectangle 5"/>
          <p:cNvSpPr/>
          <p:nvPr/>
        </p:nvSpPr>
        <p:spPr>
          <a:xfrm flipV="1">
            <a:off x="69850" y="2376488"/>
            <a:ext cx="901382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Rectangle 6"/>
          <p:cNvSpPr/>
          <p:nvPr/>
        </p:nvSpPr>
        <p:spPr>
          <a:xfrm>
            <a:off x="69850" y="2341563"/>
            <a:ext cx="901382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Rectangle 7"/>
          <p:cNvSpPr/>
          <p:nvPr/>
        </p:nvSpPr>
        <p:spPr>
          <a:xfrm>
            <a:off x="68263" y="2468563"/>
            <a:ext cx="9015412"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722313" y="952500"/>
            <a:ext cx="7772400" cy="1362075"/>
          </a:xfrm>
        </p:spPr>
        <p:txBody>
          <a:bodyPr/>
          <a:lstStyle>
            <a:lvl1pPr algn="l">
              <a:buNone/>
              <a:defRPr sz="4000" b="0" cap="none"/>
            </a:lvl1pPr>
          </a:lstStyle>
          <a:p>
            <a:r>
              <a:rPr lang="en-US" smtClean="0"/>
              <a:t>Click to edit Master title style</a:t>
            </a:r>
            <a:endParaRPr lang="en-US"/>
          </a:p>
        </p:txBody>
      </p:sp>
      <p:sp>
        <p:nvSpPr>
          <p:cNvPr id="3" name="Text Placeholder 2"/>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9" name="Date Placeholder 3"/>
          <p:cNvSpPr>
            <a:spLocks noGrp="1"/>
          </p:cNvSpPr>
          <p:nvPr>
            <p:ph type="dt" sz="half" idx="10"/>
          </p:nvPr>
        </p:nvSpPr>
        <p:spPr/>
        <p:txBody>
          <a:bodyPr/>
          <a:lstStyle>
            <a:lvl1pPr>
              <a:defRPr/>
            </a:lvl1pPr>
          </a:lstStyle>
          <a:p>
            <a:pPr>
              <a:defRPr/>
            </a:pPr>
            <a:fld id="{8656BD8B-B12A-4AAF-A480-9DC95DDAE56C}" type="datetimeFigureOut">
              <a:rPr lang="en-US"/>
              <a:pPr>
                <a:defRPr/>
              </a:pPr>
              <a:t>6/4/2021</a:t>
            </a:fld>
            <a:endParaRPr lang="en-US"/>
          </a:p>
        </p:txBody>
      </p:sp>
      <p:sp>
        <p:nvSpPr>
          <p:cNvPr id="10" name="Footer Placeholder 4"/>
          <p:cNvSpPr>
            <a:spLocks noGrp="1"/>
          </p:cNvSpPr>
          <p:nvPr>
            <p:ph type="ftr" sz="quarter" idx="11"/>
          </p:nvPr>
        </p:nvSpPr>
        <p:spPr>
          <a:xfrm>
            <a:off x="800100" y="6172200"/>
            <a:ext cx="4000500" cy="457200"/>
          </a:xfrm>
        </p:spPr>
        <p:txBody>
          <a:bodyPr/>
          <a:lstStyle>
            <a:lvl1pPr>
              <a:defRPr/>
            </a:lvl1pPr>
          </a:lstStyle>
          <a:p>
            <a:pPr>
              <a:defRPr/>
            </a:pPr>
            <a:endParaRPr lang="en-US"/>
          </a:p>
        </p:txBody>
      </p:sp>
      <p:sp>
        <p:nvSpPr>
          <p:cNvPr id="11" name="Slide Number Placeholder 5"/>
          <p:cNvSpPr>
            <a:spLocks noGrp="1"/>
          </p:cNvSpPr>
          <p:nvPr>
            <p:ph type="sldNum" sz="quarter" idx="12"/>
          </p:nvPr>
        </p:nvSpPr>
        <p:spPr>
          <a:xfrm>
            <a:off x="146050" y="6208713"/>
            <a:ext cx="457200" cy="457200"/>
          </a:xfrm>
        </p:spPr>
        <p:txBody>
          <a:bodyPr/>
          <a:lstStyle>
            <a:lvl1pPr>
              <a:defRPr/>
            </a:lvl1pPr>
          </a:lstStyle>
          <a:p>
            <a:pPr>
              <a:defRPr/>
            </a:pPr>
            <a:fld id="{1DF99738-C553-4BD2-AEB9-34E8DA110402}" type="slidenum">
              <a:rPr lang="el-GR"/>
              <a:pPr>
                <a:defRPr/>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914400" y="1447800"/>
            <a:ext cx="374904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933950" y="1447800"/>
            <a:ext cx="374904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4981FA52-1878-4D5B-8C9D-173D6084C6FA}" type="datetimeFigureOut">
              <a:rPr lang="en-US"/>
              <a:pPr>
                <a:defRPr/>
              </a:pPr>
              <a:t>6/4/2021</a:t>
            </a:fld>
            <a:endParaRPr lang="en-US" dirty="0"/>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7DFB8829-EAD0-4E87-AAEB-6901F7FA64BE}" type="slidenum">
              <a:rPr lang="el-GR"/>
              <a:pPr>
                <a:defRP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11" name="Content Placeholder 10"/>
          <p:cNvSpPr>
            <a:spLocks noGrp="1"/>
          </p:cNvSpPr>
          <p:nvPr>
            <p:ph sz="half" idx="2"/>
          </p:nvPr>
        </p:nvSpPr>
        <p:spPr>
          <a:xfrm>
            <a:off x="914400" y="2247900"/>
            <a:ext cx="37338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half" idx="4"/>
          </p:nvPr>
        </p:nvSpPr>
        <p:spPr>
          <a:xfrm>
            <a:off x="4953000" y="2247900"/>
            <a:ext cx="37338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13"/>
          <p:cNvSpPr>
            <a:spLocks noGrp="1"/>
          </p:cNvSpPr>
          <p:nvPr>
            <p:ph type="dt" sz="half" idx="10"/>
          </p:nvPr>
        </p:nvSpPr>
        <p:spPr/>
        <p:txBody>
          <a:bodyPr/>
          <a:lstStyle>
            <a:lvl1pPr>
              <a:defRPr/>
            </a:lvl1pPr>
          </a:lstStyle>
          <a:p>
            <a:pPr>
              <a:defRPr/>
            </a:pPr>
            <a:fld id="{EE7493C0-8BA5-43BF-8D7C-89E7975C0FEF}" type="datetimeFigureOut">
              <a:rPr lang="en-US"/>
              <a:pPr>
                <a:defRPr/>
              </a:pPr>
              <a:t>6/4/2021</a:t>
            </a:fld>
            <a:endParaRPr lang="en-US" dirty="0"/>
          </a:p>
        </p:txBody>
      </p:sp>
      <p:sp>
        <p:nvSpPr>
          <p:cNvPr id="8" name="Footer Placeholder 2"/>
          <p:cNvSpPr>
            <a:spLocks noGrp="1"/>
          </p:cNvSpPr>
          <p:nvPr>
            <p:ph type="ftr" sz="quarter" idx="11"/>
          </p:nvPr>
        </p:nvSpPr>
        <p:spPr/>
        <p:txBody>
          <a:bodyPr/>
          <a:lstStyle>
            <a:lvl1pPr>
              <a:defRPr/>
            </a:lvl1pPr>
          </a:lstStyle>
          <a:p>
            <a:pPr>
              <a:defRPr/>
            </a:pPr>
            <a:endParaRPr lang="en-US"/>
          </a:p>
        </p:txBody>
      </p:sp>
      <p:sp>
        <p:nvSpPr>
          <p:cNvPr id="9" name="Slide Number Placeholder 22"/>
          <p:cNvSpPr>
            <a:spLocks noGrp="1"/>
          </p:cNvSpPr>
          <p:nvPr>
            <p:ph type="sldNum" sz="quarter" idx="12"/>
          </p:nvPr>
        </p:nvSpPr>
        <p:spPr/>
        <p:txBody>
          <a:bodyPr/>
          <a:lstStyle>
            <a:lvl1pPr>
              <a:defRPr/>
            </a:lvl1pPr>
          </a:lstStyle>
          <a:p>
            <a:pPr>
              <a:defRPr/>
            </a:pPr>
            <a:fld id="{55D42ABE-3D91-4E53-9797-9AA2D425C9B1}" type="slidenum">
              <a:rPr lang="el-GR"/>
              <a:pPr>
                <a:defRP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fld id="{A74727F4-9DE0-41C5-A09E-7494863C39C2}" type="datetimeFigureOut">
              <a:rPr lang="en-US"/>
              <a:pPr>
                <a:defRPr/>
              </a:pPr>
              <a:t>6/4/2021</a:t>
            </a:fld>
            <a:endParaRPr lang="en-US" dirty="0"/>
          </a:p>
        </p:txBody>
      </p:sp>
      <p:sp>
        <p:nvSpPr>
          <p:cNvPr id="4" name="Footer Placeholder 2"/>
          <p:cNvSpPr>
            <a:spLocks noGrp="1"/>
          </p:cNvSpPr>
          <p:nvPr>
            <p:ph type="ftr" sz="quarter" idx="11"/>
          </p:nvPr>
        </p:nvSpPr>
        <p:spPr/>
        <p:txBody>
          <a:bodyPr/>
          <a:lstStyle>
            <a:lvl1pPr>
              <a:defRPr/>
            </a:lvl1pPr>
          </a:lstStyle>
          <a:p>
            <a:pPr>
              <a:defRPr/>
            </a:pPr>
            <a:endParaRPr lang="en-US"/>
          </a:p>
        </p:txBody>
      </p:sp>
      <p:sp>
        <p:nvSpPr>
          <p:cNvPr id="5" name="Slide Number Placeholder 22"/>
          <p:cNvSpPr>
            <a:spLocks noGrp="1"/>
          </p:cNvSpPr>
          <p:nvPr>
            <p:ph type="sldNum" sz="quarter" idx="12"/>
          </p:nvPr>
        </p:nvSpPr>
        <p:spPr/>
        <p:txBody>
          <a:bodyPr/>
          <a:lstStyle>
            <a:lvl1pPr>
              <a:defRPr/>
            </a:lvl1pPr>
          </a:lstStyle>
          <a:p>
            <a:pPr>
              <a:defRPr/>
            </a:pPr>
            <a:fld id="{42CC3687-C248-4DF4-9C02-1A3E9F9CF299}" type="slidenum">
              <a:rPr lang="el-GR"/>
              <a:pPr>
                <a:defRP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381156D4-6DF5-42D3-9451-23E91F198794}" type="datetimeFigureOut">
              <a:rPr lang="en-US"/>
              <a:pPr>
                <a:defRPr/>
              </a:pPr>
              <a:t>6/4/2021</a:t>
            </a:fld>
            <a:endParaRPr lang="en-US" dirty="0"/>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22"/>
          <p:cNvSpPr>
            <a:spLocks noGrp="1"/>
          </p:cNvSpPr>
          <p:nvPr>
            <p:ph type="sldNum" sz="quarter" idx="12"/>
          </p:nvPr>
        </p:nvSpPr>
        <p:spPr/>
        <p:txBody>
          <a:bodyPr/>
          <a:lstStyle>
            <a:lvl1pPr>
              <a:defRPr/>
            </a:lvl1pPr>
          </a:lstStyle>
          <a:p>
            <a:pPr>
              <a:defRPr/>
            </a:pPr>
            <a:fld id="{CCB6109B-39C2-4286-8B6A-05BEB6FF13C9}" type="slidenum">
              <a:rPr lang="el-GR"/>
              <a:pPr>
                <a:defRPr/>
              </a:pPr>
              <a:t>‹#›</a:t>
            </a:fld>
            <a:endParaRPr lang="el-GR"/>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useBgFill="1">
        <p:nvSpPr>
          <p:cNvPr id="6" name="Rounded Rectangle 5"/>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914400" y="273050"/>
            <a:ext cx="7772400" cy="1143000"/>
          </a:xfrm>
        </p:spPr>
        <p:txBody>
          <a:bodyPr/>
          <a:lstStyle>
            <a:lvl1pPr algn="l">
              <a:buNone/>
              <a:defRPr sz="4000" b="0"/>
            </a:lvl1pPr>
          </a:lstStyle>
          <a:p>
            <a:r>
              <a:rPr lang="en-US" smtClean="0"/>
              <a:t>Click to edit Master title style</a:t>
            </a:r>
            <a:endParaRPr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1" name="Content Placeholder 10"/>
          <p:cNvSpPr>
            <a:spLocks noGrp="1"/>
          </p:cNvSpPr>
          <p:nvPr>
            <p:ph sz="quarter" idx="1"/>
          </p:nvPr>
        </p:nvSpPr>
        <p:spPr>
          <a:xfrm>
            <a:off x="2971800" y="1600200"/>
            <a:ext cx="57150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4"/>
          <p:cNvSpPr>
            <a:spLocks noGrp="1"/>
          </p:cNvSpPr>
          <p:nvPr>
            <p:ph type="dt" sz="half" idx="10"/>
          </p:nvPr>
        </p:nvSpPr>
        <p:spPr/>
        <p:txBody>
          <a:bodyPr/>
          <a:lstStyle>
            <a:lvl1pPr>
              <a:defRPr/>
            </a:lvl1pPr>
          </a:lstStyle>
          <a:p>
            <a:pPr>
              <a:defRPr/>
            </a:pPr>
            <a:fld id="{8347C7FA-8F65-4130-AFEC-AA4ED5121F56}" type="datetimeFigureOut">
              <a:rPr lang="en-US"/>
              <a:pPr>
                <a:defRPr/>
              </a:pPr>
              <a:t>6/4/2021</a:t>
            </a:fld>
            <a:endParaRPr lang="en-US"/>
          </a:p>
        </p:txBody>
      </p:sp>
      <p:sp>
        <p:nvSpPr>
          <p:cNvPr id="8" name="Footer Placeholder 5"/>
          <p:cNvSpPr>
            <a:spLocks noGrp="1"/>
          </p:cNvSpPr>
          <p:nvPr>
            <p:ph type="ftr" sz="quarter" idx="11"/>
          </p:nvPr>
        </p:nvSpPr>
        <p:spPr/>
        <p:txBody>
          <a:bodyPr/>
          <a:lstStyle>
            <a:lvl1pPr>
              <a:defRPr/>
            </a:lvl1pPr>
          </a:lstStyle>
          <a:p>
            <a:pPr>
              <a:defRPr/>
            </a:pPr>
            <a:endParaRPr lang="en-US"/>
          </a:p>
        </p:txBody>
      </p:sp>
      <p:sp>
        <p:nvSpPr>
          <p:cNvPr id="9" name="Slide Number Placeholder 6"/>
          <p:cNvSpPr>
            <a:spLocks noGrp="1"/>
          </p:cNvSpPr>
          <p:nvPr>
            <p:ph type="sldNum" sz="quarter" idx="12"/>
          </p:nvPr>
        </p:nvSpPr>
        <p:spPr/>
        <p:txBody>
          <a:bodyPr/>
          <a:lstStyle>
            <a:lvl1pPr>
              <a:defRPr/>
            </a:lvl1pPr>
          </a:lstStyle>
          <a:p>
            <a:pPr>
              <a:defRPr/>
            </a:pPr>
            <a:fld id="{F725AB8F-EF70-47CF-861E-08FA4B89AEA5}" type="slidenum">
              <a:rPr lang="el-GR"/>
              <a:pPr>
                <a:defRP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a:xfrm flipV="1">
            <a:off x="68263" y="4683125"/>
            <a:ext cx="900747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p:cNvSpPr/>
          <p:nvPr/>
        </p:nvSpPr>
        <p:spPr>
          <a:xfrm>
            <a:off x="68263" y="4649788"/>
            <a:ext cx="900747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Rectangle 6"/>
          <p:cNvSpPr/>
          <p:nvPr/>
        </p:nvSpPr>
        <p:spPr>
          <a:xfrm>
            <a:off x="68263" y="4773613"/>
            <a:ext cx="9007475"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en-US" noProof="0" smtClean="0"/>
              <a:t>Click icon to add picture</a:t>
            </a:r>
            <a:endParaRPr lang="en-US" noProof="0" dirty="0"/>
          </a:p>
        </p:txBody>
      </p:sp>
      <p:sp>
        <p:nvSpPr>
          <p:cNvPr id="8" name="Date Placeholder 4"/>
          <p:cNvSpPr>
            <a:spLocks noGrp="1"/>
          </p:cNvSpPr>
          <p:nvPr>
            <p:ph type="dt" sz="half" idx="10"/>
          </p:nvPr>
        </p:nvSpPr>
        <p:spPr/>
        <p:txBody>
          <a:bodyPr/>
          <a:lstStyle>
            <a:lvl1pPr>
              <a:defRPr/>
            </a:lvl1pPr>
          </a:lstStyle>
          <a:p>
            <a:pPr>
              <a:defRPr/>
            </a:pPr>
            <a:fld id="{FC249A8D-49D0-453D-8A88-A37F51C28D4C}" type="datetimeFigureOut">
              <a:rPr lang="en-US"/>
              <a:pPr>
                <a:defRPr/>
              </a:pPr>
              <a:t>6/4/2021</a:t>
            </a:fld>
            <a:endParaRPr lang="en-US"/>
          </a:p>
        </p:txBody>
      </p:sp>
      <p:sp>
        <p:nvSpPr>
          <p:cNvPr id="9" name="Footer Placeholder 5"/>
          <p:cNvSpPr>
            <a:spLocks noGrp="1"/>
          </p:cNvSpPr>
          <p:nvPr>
            <p:ph type="ftr" sz="quarter" idx="11"/>
          </p:nvPr>
        </p:nvSpPr>
        <p:spPr>
          <a:xfrm>
            <a:off x="914400" y="6172200"/>
            <a:ext cx="3886200" cy="457200"/>
          </a:xfrm>
        </p:spPr>
        <p:txBody>
          <a:bodyPr/>
          <a:lstStyle>
            <a:lvl1pPr>
              <a:defRPr/>
            </a:lvl1pPr>
          </a:lstStyle>
          <a:p>
            <a:pPr>
              <a:defRPr/>
            </a:pPr>
            <a:endParaRPr lang="en-US"/>
          </a:p>
        </p:txBody>
      </p:sp>
      <p:sp>
        <p:nvSpPr>
          <p:cNvPr id="10" name="Slide Number Placeholder 6"/>
          <p:cNvSpPr>
            <a:spLocks noGrp="1"/>
          </p:cNvSpPr>
          <p:nvPr>
            <p:ph type="sldNum" sz="quarter" idx="12"/>
          </p:nvPr>
        </p:nvSpPr>
        <p:spPr>
          <a:xfrm>
            <a:off x="146050" y="6208713"/>
            <a:ext cx="457200" cy="457200"/>
          </a:xfrm>
        </p:spPr>
        <p:txBody>
          <a:bodyPr/>
          <a:lstStyle>
            <a:lvl1pPr>
              <a:defRPr/>
            </a:lvl1pPr>
          </a:lstStyle>
          <a:p>
            <a:pPr>
              <a:defRPr/>
            </a:pPr>
            <a:fld id="{48740B6D-6893-4C0F-8834-64FB2158FD51}" type="slidenum">
              <a:rPr lang="el-GR"/>
              <a:pPr>
                <a:defRP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useBgFill="1">
        <p:nvSpPr>
          <p:cNvPr id="8" name="Rounded Rectangle 7"/>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defRPr/>
            </a:pPr>
            <a:endParaRPr lang="en-US"/>
          </a:p>
        </p:txBody>
      </p:sp>
      <p:sp>
        <p:nvSpPr>
          <p:cNvPr id="1028" name="Title Placeholder 21"/>
          <p:cNvSpPr>
            <a:spLocks noGrp="1"/>
          </p:cNvSpPr>
          <p:nvPr>
            <p:ph type="title"/>
          </p:nvPr>
        </p:nvSpPr>
        <p:spPr bwMode="auto">
          <a:xfrm>
            <a:off x="914400" y="274638"/>
            <a:ext cx="7772400" cy="1143000"/>
          </a:xfrm>
          <a:prstGeom prst="rect">
            <a:avLst/>
          </a:prstGeom>
          <a:noFill/>
          <a:ln w="9525">
            <a:noFill/>
            <a:miter lim="800000"/>
            <a:headEnd/>
            <a:tailEnd/>
          </a:ln>
        </p:spPr>
        <p:txBody>
          <a:bodyPr vert="horz" wrap="square" lIns="91440" tIns="45720" rIns="91440" bIns="91440" numCol="1" anchor="b" anchorCtr="0" compatLnSpc="1">
            <a:prstTxWarp prst="textNoShape">
              <a:avLst/>
            </a:prstTxWarp>
          </a:bodyPr>
          <a:lstStyle/>
          <a:p>
            <a:pPr lvl="0"/>
            <a:r>
              <a:rPr lang="en-US" smtClean="0"/>
              <a:t>Click to edit Master title style</a:t>
            </a:r>
          </a:p>
        </p:txBody>
      </p:sp>
      <p:sp>
        <p:nvSpPr>
          <p:cNvPr id="1029" name="Text Placeholder 12"/>
          <p:cNvSpPr>
            <a:spLocks noGrp="1"/>
          </p:cNvSpPr>
          <p:nvPr>
            <p:ph type="body" idx="1"/>
          </p:nvPr>
        </p:nvSpPr>
        <p:spPr bwMode="auto">
          <a:xfrm>
            <a:off x="914400" y="1447800"/>
            <a:ext cx="77724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pPr>
              <a:defRPr/>
            </a:pPr>
            <a:fld id="{C396749C-D71C-483C-8BF0-1E366DE16B7A}" type="datetimeFigureOut">
              <a:rPr lang="en-US"/>
              <a:pPr>
                <a:defRPr/>
              </a:pPr>
              <a:t>6/4/2021</a:t>
            </a:fld>
            <a:endParaRPr lang="en-US" dirty="0"/>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pPr>
              <a:defRPr/>
            </a:pPr>
            <a:endParaRPr lang="en-US"/>
          </a:p>
        </p:txBody>
      </p:sp>
      <p:sp>
        <p:nvSpPr>
          <p:cNvPr id="23" name="Slide Number Placeholder 22"/>
          <p:cNvSpPr>
            <a:spLocks noGrp="1"/>
          </p:cNvSpPr>
          <p:nvPr>
            <p:ph type="sldNum" sz="quarter" idx="4"/>
          </p:nvPr>
        </p:nvSpPr>
        <p:spPr>
          <a:xfrm>
            <a:off x="146050"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pPr>
              <a:defRPr/>
            </a:pPr>
            <a:fld id="{C42B3A69-1130-4DCE-A577-81112907D8F9}" type="slidenum">
              <a:rPr lang="el-GR"/>
              <a:pPr>
                <a:defRPr/>
              </a:pPr>
              <a:t>‹#›</a:t>
            </a:fld>
            <a:endParaRPr lang="el-GR"/>
          </a:p>
        </p:txBody>
      </p:sp>
    </p:spTree>
  </p:cSld>
  <p:clrMap bg1="lt1" tx1="dk1" bg2="lt2" tx2="dk2" accent1="accent1" accent2="accent2" accent3="accent3" accent4="accent4" accent5="accent5" accent6="accent6" hlink="hlink" folHlink="folHlink"/>
  <p:sldLayoutIdLst>
    <p:sldLayoutId id="2147483874" r:id="rId1"/>
    <p:sldLayoutId id="2147483867" r:id="rId2"/>
    <p:sldLayoutId id="2147483875" r:id="rId3"/>
    <p:sldLayoutId id="2147483868" r:id="rId4"/>
    <p:sldLayoutId id="2147483869" r:id="rId5"/>
    <p:sldLayoutId id="2147483870" r:id="rId6"/>
    <p:sldLayoutId id="2147483871" r:id="rId7"/>
    <p:sldLayoutId id="2147483876" r:id="rId8"/>
    <p:sldLayoutId id="2147483877" r:id="rId9"/>
    <p:sldLayoutId id="2147483872" r:id="rId10"/>
    <p:sldLayoutId id="2147483873" r:id="rId11"/>
  </p:sldLayoutIdLst>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Calibri" pitchFamily="34" charset="0"/>
        </a:defRPr>
      </a:lvl2pPr>
      <a:lvl3pPr algn="l" rtl="0" eaLnBrk="0" fontAlgn="base" hangingPunct="0">
        <a:spcBef>
          <a:spcPct val="0"/>
        </a:spcBef>
        <a:spcAft>
          <a:spcPct val="0"/>
        </a:spcAft>
        <a:defRPr sz="4000">
          <a:solidFill>
            <a:schemeClr val="tx2"/>
          </a:solidFill>
          <a:latin typeface="Calibri" pitchFamily="34" charset="0"/>
        </a:defRPr>
      </a:lvl3pPr>
      <a:lvl4pPr algn="l" rtl="0" eaLnBrk="0" fontAlgn="base" hangingPunct="0">
        <a:spcBef>
          <a:spcPct val="0"/>
        </a:spcBef>
        <a:spcAft>
          <a:spcPct val="0"/>
        </a:spcAft>
        <a:defRPr sz="4000">
          <a:solidFill>
            <a:schemeClr val="tx2"/>
          </a:solidFill>
          <a:latin typeface="Calibri" pitchFamily="34" charset="0"/>
        </a:defRPr>
      </a:lvl4pPr>
      <a:lvl5pPr algn="l" rtl="0" eaLnBrk="0" fontAlgn="base" hangingPunct="0">
        <a:spcBef>
          <a:spcPct val="0"/>
        </a:spcBef>
        <a:spcAft>
          <a:spcPct val="0"/>
        </a:spcAft>
        <a:defRPr sz="4000">
          <a:solidFill>
            <a:schemeClr val="tx2"/>
          </a:solidFill>
          <a:latin typeface="Calibri" pitchFamily="34" charset="0"/>
        </a:defRPr>
      </a:lvl5pPr>
      <a:lvl6pPr marL="457200" algn="l" rtl="0" fontAlgn="base">
        <a:spcBef>
          <a:spcPct val="0"/>
        </a:spcBef>
        <a:spcAft>
          <a:spcPct val="0"/>
        </a:spcAft>
        <a:defRPr sz="4000">
          <a:solidFill>
            <a:schemeClr val="tx2"/>
          </a:solidFill>
          <a:latin typeface="Calibri" pitchFamily="34" charset="0"/>
        </a:defRPr>
      </a:lvl6pPr>
      <a:lvl7pPr marL="914400" algn="l" rtl="0" fontAlgn="base">
        <a:spcBef>
          <a:spcPct val="0"/>
        </a:spcBef>
        <a:spcAft>
          <a:spcPct val="0"/>
        </a:spcAft>
        <a:defRPr sz="4000">
          <a:solidFill>
            <a:schemeClr val="tx2"/>
          </a:solidFill>
          <a:latin typeface="Calibri" pitchFamily="34" charset="0"/>
        </a:defRPr>
      </a:lvl7pPr>
      <a:lvl8pPr marL="1371600" algn="l" rtl="0" fontAlgn="base">
        <a:spcBef>
          <a:spcPct val="0"/>
        </a:spcBef>
        <a:spcAft>
          <a:spcPct val="0"/>
        </a:spcAft>
        <a:defRPr sz="4000">
          <a:solidFill>
            <a:schemeClr val="tx2"/>
          </a:solidFill>
          <a:latin typeface="Calibri" pitchFamily="34" charset="0"/>
        </a:defRPr>
      </a:lvl8pPr>
      <a:lvl9pPr marL="1828800" algn="l" rtl="0" fontAlgn="base">
        <a:spcBef>
          <a:spcPct val="0"/>
        </a:spcBef>
        <a:spcAft>
          <a:spcPct val="0"/>
        </a:spcAft>
        <a:defRPr sz="4000">
          <a:solidFill>
            <a:schemeClr val="tx2"/>
          </a:solidFill>
          <a:latin typeface="Calibri" pitchFamily="34" charset="0"/>
        </a:defRPr>
      </a:lvl9pPr>
    </p:titleStyle>
    <p:bodyStyle>
      <a:lvl1pPr marL="273050" indent="-273050" algn="l" rtl="0" eaLnBrk="0" fontAlgn="base" hangingPunct="0">
        <a:spcBef>
          <a:spcPts val="575"/>
        </a:spcBef>
        <a:spcAft>
          <a:spcPct val="0"/>
        </a:spcAft>
        <a:buClr>
          <a:schemeClr val="accent1"/>
        </a:buClr>
        <a:buSzPct val="85000"/>
        <a:buFont typeface="Wingdings 2" pitchFamily="18" charset="2"/>
        <a:buChar char=""/>
        <a:defRPr sz="2600" kern="1200">
          <a:solidFill>
            <a:schemeClr val="tx1"/>
          </a:solidFill>
          <a:latin typeface="+mn-lt"/>
          <a:ea typeface="+mn-ea"/>
          <a:cs typeface="+mn-cs"/>
        </a:defRPr>
      </a:lvl1pPr>
      <a:lvl2pPr marL="547688" indent="-228600" algn="l" rtl="0" eaLnBrk="0" fontAlgn="base" hangingPunct="0">
        <a:spcBef>
          <a:spcPts val="375"/>
        </a:spcBef>
        <a:spcAft>
          <a:spcPct val="0"/>
        </a:spcAft>
        <a:buClr>
          <a:schemeClr val="accent2"/>
        </a:buClr>
        <a:buSzPct val="85000"/>
        <a:buFont typeface="Wingdings 2" pitchFamily="18" charset="2"/>
        <a:buChar char=""/>
        <a:defRPr sz="2400" kern="1200">
          <a:solidFill>
            <a:schemeClr val="tx1"/>
          </a:solidFill>
          <a:latin typeface="+mn-lt"/>
          <a:ea typeface="+mn-ea"/>
          <a:cs typeface="+mn-cs"/>
        </a:defRPr>
      </a:lvl2pPr>
      <a:lvl3pPr marL="822325" indent="-228600" algn="l" rtl="0" eaLnBrk="0" fontAlgn="base" hangingPunct="0">
        <a:spcBef>
          <a:spcPts val="375"/>
        </a:spcBef>
        <a:spcAft>
          <a:spcPct val="0"/>
        </a:spcAft>
        <a:buClr>
          <a:srgbClr val="E6B1AB"/>
        </a:buClr>
        <a:buSzPct val="85000"/>
        <a:buFont typeface="Wingdings 2" pitchFamily="18" charset="2"/>
        <a:buChar char=""/>
        <a:defRPr sz="2000" kern="1200">
          <a:solidFill>
            <a:schemeClr val="tx1"/>
          </a:solidFill>
          <a:latin typeface="+mn-lt"/>
          <a:ea typeface="+mn-ea"/>
          <a:cs typeface="+mn-cs"/>
        </a:defRPr>
      </a:lvl3pPr>
      <a:lvl4pPr marL="1096963" indent="-228600" algn="l" rtl="0" eaLnBrk="0" fontAlgn="base" hangingPunct="0">
        <a:spcBef>
          <a:spcPts val="375"/>
        </a:spcBef>
        <a:spcAft>
          <a:spcPct val="0"/>
        </a:spcAft>
        <a:buClr>
          <a:srgbClr val="A28E6A"/>
        </a:buClr>
        <a:buSzPct val="80000"/>
        <a:buFont typeface="Wingdings 2" pitchFamily="18" charset="2"/>
        <a:buChar char=""/>
        <a:defRPr sz="2000" kern="1200">
          <a:solidFill>
            <a:schemeClr val="tx1"/>
          </a:solidFill>
          <a:latin typeface="+mn-lt"/>
          <a:ea typeface="+mn-ea"/>
          <a:cs typeface="+mn-cs"/>
        </a:defRPr>
      </a:lvl4pPr>
      <a:lvl5pPr marL="1371600" indent="-228600" algn="l" rtl="0" eaLnBrk="0" fontAlgn="base" hangingPunct="0">
        <a:spcBef>
          <a:spcPts val="375"/>
        </a:spcBef>
        <a:spcAft>
          <a:spcPct val="0"/>
        </a:spcAft>
        <a:buClr>
          <a:srgbClr val="A28E6A"/>
        </a:buClr>
        <a:buChar char="o"/>
        <a:defRPr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de.wikipedia.org/wiki/Prolegomena_zu_einer_jeden_k%C3%BCnftigen_Metaphysik,_die_als_Wissenschaft_wird_auftreten_k%C3%B6nnen" TargetMode="External"/><Relationship Id="rId7" Type="http://schemas.openxmlformats.org/officeDocument/2006/relationships/hyperlink" Target="https://de.wikipedia.org/wiki/Metaphysische_Anfangsgr%C3%BCnde_der_Naturwissenschaft" TargetMode="External"/><Relationship Id="rId2" Type="http://schemas.openxmlformats.org/officeDocument/2006/relationships/hyperlink" Target="https://de.wikipedia.org/wiki/Kritik_der_reinen_Vernunft" TargetMode="External"/><Relationship Id="rId1" Type="http://schemas.openxmlformats.org/officeDocument/2006/relationships/slideLayout" Target="../slideLayouts/slideLayout2.xml"/><Relationship Id="rId6" Type="http://schemas.openxmlformats.org/officeDocument/2006/relationships/hyperlink" Target="https://de.wikipedia.org/wiki/Grundlegung_zur_Metaphysik_der_Sitten" TargetMode="External"/><Relationship Id="rId5" Type="http://schemas.openxmlformats.org/officeDocument/2006/relationships/hyperlink" Target="https://de.wikipedia.org/wiki/Beantwortung_der_Frage:_Was_ist_Aufkl%C3%A4rung" TargetMode="External"/><Relationship Id="rId4" Type="http://schemas.openxmlformats.org/officeDocument/2006/relationships/hyperlink" Target="https://de.wikipedia.org/wiki/Idee_zu_einer_allgemeinen_Geschichte_in_weltb%C3%BCrgerlicher_Absicht"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de.wikipedia.org/wiki/Kritik_der_Urteilskraft" TargetMode="External"/><Relationship Id="rId2" Type="http://schemas.openxmlformats.org/officeDocument/2006/relationships/hyperlink" Target="https://de.wikipedia.org/wiki/Kritik_der_praktischen_Vernunft" TargetMode="External"/><Relationship Id="rId1" Type="http://schemas.openxmlformats.org/officeDocument/2006/relationships/slideLayout" Target="../slideLayouts/slideLayout2.xml"/><Relationship Id="rId6" Type="http://schemas.openxmlformats.org/officeDocument/2006/relationships/hyperlink" Target="https://de.wikipedia.org/wiki/Zum_ewigen_Frieden" TargetMode="External"/><Relationship Id="rId5" Type="http://schemas.openxmlformats.org/officeDocument/2006/relationships/hyperlink" Target="https://de.wikipedia.org/wiki/%C3%9Cber_den_Gemeinspruch:_Das_mag_in_der_Theorie_richtig_sein,_taugt_aber_nicht_f%C3%BCr_die_Praxis" TargetMode="External"/><Relationship Id="rId4" Type="http://schemas.openxmlformats.org/officeDocument/2006/relationships/hyperlink" Target="https://de.wikipedia.org/wiki/Die_Religion_innerhalb_der_Grenzen_der_blo%C3%9Fen_Vernunft"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www.biblionet.gr/book/231754/Wulf,_Christoph/%CE%91%CE%BD%CE%B8%CF%81%CF%89%CF%80%CE%BF%CE%BB%CE%BF%CE%B3%CE%AF%CE%B1"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www.biblionet.gr/book/231754/Wulf,_Christoph/%CE%91%CE%BD%CE%B8%CF%81%CF%89%CF%80%CE%BF%CE%BB%CE%BF%CE%B3%CE%AF%CE%B1"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hyperlink" Target="http://www.biblionet.gr/author/122953/%CE%9C%CE%B9%CF%87%CE%AC%CE%BB%CE%B7%CF%82_%CE%9A%CE%BF%CE%BD%CF%84%CE%BF%CF%80%CF%8C%CE%B4%CE%B7%CF%82" TargetMode="External"/><Relationship Id="rId4" Type="http://schemas.openxmlformats.org/officeDocument/2006/relationships/hyperlink" Target="http://www.biblionet.gr/author/122952/%CE%A6%CE%B1%CE%BD%CE%AE_%CE%A0%CE%B1%CF%81%CE%B1%CF%86%CF%8C%CF%81%CE%BF%CF%85"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ubtitle 2"/>
          <p:cNvSpPr>
            <a:spLocks noGrp="1"/>
          </p:cNvSpPr>
          <p:nvPr>
            <p:ph type="subTitle" idx="1"/>
          </p:nvPr>
        </p:nvSpPr>
        <p:spPr>
          <a:xfrm>
            <a:off x="1371600" y="3886200"/>
            <a:ext cx="6153150" cy="766763"/>
          </a:xfrm>
        </p:spPr>
        <p:txBody>
          <a:bodyPr/>
          <a:lstStyle/>
          <a:p>
            <a:pPr eaLnBrk="1" hangingPunct="1"/>
            <a:r>
              <a:rPr lang="el-GR" dirty="0" smtClean="0"/>
              <a:t>ΕΑΡΙΝΟ ΕΞΑΜΗΝΟ 2021</a:t>
            </a:r>
          </a:p>
          <a:p>
            <a:pPr eaLnBrk="1" hangingPunct="1"/>
            <a:endParaRPr lang="el-GR" dirty="0" smtClean="0"/>
          </a:p>
        </p:txBody>
      </p:sp>
      <p:sp>
        <p:nvSpPr>
          <p:cNvPr id="6147" name="Title 1"/>
          <p:cNvSpPr>
            <a:spLocks noGrp="1"/>
          </p:cNvSpPr>
          <p:nvPr>
            <p:ph type="ctrTitle"/>
          </p:nvPr>
        </p:nvSpPr>
        <p:spPr>
          <a:xfrm>
            <a:off x="457200" y="1506538"/>
            <a:ext cx="8229600" cy="1470025"/>
          </a:xfrm>
        </p:spPr>
        <p:txBody>
          <a:bodyPr/>
          <a:lstStyle/>
          <a:p>
            <a:pPr eaLnBrk="1" hangingPunct="1"/>
            <a:r>
              <a:rPr lang="el-GR" b="1" smtClean="0">
                <a:solidFill>
                  <a:srgbClr val="C00000"/>
                </a:solidFill>
              </a:rPr>
              <a:t>ΦΙΛΟΣΟΦΙΚΗ ΑΝΘΡΩΠΟΛΟΓΙΑ</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ustomShape 1"/>
          <p:cNvSpPr>
            <a:spLocks noChangeArrowheads="1"/>
          </p:cNvSpPr>
          <p:nvPr/>
        </p:nvSpPr>
        <p:spPr bwMode="auto">
          <a:xfrm>
            <a:off x="152400" y="38100"/>
            <a:ext cx="8763000" cy="6694488"/>
          </a:xfrm>
          <a:prstGeom prst="rect">
            <a:avLst/>
          </a:prstGeom>
          <a:noFill/>
          <a:ln w="9360">
            <a:noFill/>
            <a:miter lim="800000"/>
            <a:headEnd/>
            <a:tailEnd/>
          </a:ln>
        </p:spPr>
        <p:txBody>
          <a:bodyPr lIns="90000" tIns="46800" rIns="90000" bIns="46800" anchor="ctr"/>
          <a:lstStyle/>
          <a:p>
            <a:pPr algn="ctr"/>
            <a:r>
              <a:rPr lang="en-US" sz="1400" b="1">
                <a:solidFill>
                  <a:srgbClr val="000000"/>
                </a:solidFill>
              </a:rPr>
              <a:t>ΣΗΜΕΙΩΣΕΙΣ ΠΑΡΑΔΟΣΕΩΝ ΦΙΛΟΣΟΦΙΚΗ ΑΝΘΡΩΠΟΛΟΓΙΑ</a:t>
            </a:r>
            <a:endParaRPr lang="el-GR" sz="1400" b="1">
              <a:solidFill>
                <a:srgbClr val="000000"/>
              </a:solidFill>
            </a:endParaRPr>
          </a:p>
          <a:p>
            <a:pPr algn="ctr"/>
            <a:r>
              <a:rPr lang="el-GR" sz="1100"/>
              <a:t>(συνέχεια)</a:t>
            </a:r>
          </a:p>
          <a:p>
            <a:pPr algn="ctr"/>
            <a:endParaRPr lang="en-US"/>
          </a:p>
          <a:p>
            <a:pPr algn="ctr"/>
            <a:r>
              <a:rPr lang="en-US" sz="1200" b="1">
                <a:solidFill>
                  <a:srgbClr val="C00000"/>
                </a:solidFill>
              </a:rPr>
              <a:t>Άννα Λάζου, </a:t>
            </a:r>
            <a:r>
              <a:rPr lang="en-US" sz="1200" b="1" i="1">
                <a:solidFill>
                  <a:srgbClr val="C00000"/>
                </a:solidFill>
              </a:rPr>
              <a:t>Άνθρωπος ο Δημιουργός,</a:t>
            </a:r>
            <a:r>
              <a:rPr lang="en-US" sz="1200" b="1">
                <a:solidFill>
                  <a:srgbClr val="C00000"/>
                </a:solidFill>
              </a:rPr>
              <a:t> Αθήνα, 2016</a:t>
            </a:r>
            <a:endParaRPr lang="en-US"/>
          </a:p>
          <a:p>
            <a:pPr algn="just"/>
            <a:r>
              <a:rPr lang="en-US" sz="1200">
                <a:solidFill>
                  <a:srgbClr val="000000"/>
                </a:solidFill>
              </a:rPr>
              <a:t>Στην ψυχή αποδίδεται και η έννοια της μορφής, γιατί αυτή διαμορφώνει την ολοκληρωμένη ατομική ύπαρξη του έμψυχου όντος, αλλά ορίζεται και ως </a:t>
            </a:r>
            <a:r>
              <a:rPr lang="en-US" sz="1200" i="1">
                <a:solidFill>
                  <a:srgbClr val="000000"/>
                </a:solidFill>
              </a:rPr>
              <a:t>εντελέχεια, </a:t>
            </a:r>
            <a:r>
              <a:rPr lang="en-US" sz="1200">
                <a:solidFill>
                  <a:srgbClr val="000000"/>
                </a:solidFill>
              </a:rPr>
              <a:t>ο</a:t>
            </a:r>
            <a:r>
              <a:rPr lang="en-US" sz="1200" i="1">
                <a:solidFill>
                  <a:srgbClr val="000000"/>
                </a:solidFill>
              </a:rPr>
              <a:t> </a:t>
            </a:r>
            <a:r>
              <a:rPr lang="en-US" sz="1200">
                <a:solidFill>
                  <a:srgbClr val="000000"/>
                </a:solidFill>
              </a:rPr>
              <a:t>εγγενής</a:t>
            </a:r>
            <a:r>
              <a:rPr lang="en-US" sz="1200" i="1">
                <a:solidFill>
                  <a:srgbClr val="000000"/>
                </a:solidFill>
              </a:rPr>
              <a:t> </a:t>
            </a:r>
            <a:r>
              <a:rPr lang="en-US" sz="1200">
                <a:solidFill>
                  <a:srgbClr val="000000"/>
                </a:solidFill>
              </a:rPr>
              <a:t>ατομικός σκοπός, το τελικό αίτιο που καθορίζει την προσωπική πορεία και δυναμική που ολοκληρώνει το όν ως ξεχωριστή οντότητα. </a:t>
            </a:r>
            <a:endParaRPr lang="en-US"/>
          </a:p>
          <a:p>
            <a:pPr algn="just"/>
            <a:endParaRPr lang="en-US"/>
          </a:p>
          <a:p>
            <a:pPr algn="just"/>
            <a:endParaRPr lang="en-US"/>
          </a:p>
          <a:p>
            <a:pPr algn="ctr"/>
            <a:r>
              <a:rPr lang="en-US" sz="1200" b="1">
                <a:solidFill>
                  <a:srgbClr val="C00000"/>
                </a:solidFill>
              </a:rPr>
              <a:t>ΠΡΟΣΘΕΤΗ ΒΙΒΛΙΟΓΡΑΦΙΑ (ΠΡΟΑΙΡΕΤΙΚΗ)</a:t>
            </a:r>
            <a:endParaRPr lang="en-US"/>
          </a:p>
          <a:p>
            <a:r>
              <a:rPr lang="en-US" sz="1200" b="1">
                <a:solidFill>
                  <a:srgbClr val="000000"/>
                </a:solidFill>
              </a:rPr>
              <a:t>Ά. Λάζου/ A. Lazou,</a:t>
            </a:r>
            <a:endParaRPr lang="en-US"/>
          </a:p>
          <a:p>
            <a:pPr algn="just"/>
            <a:r>
              <a:rPr lang="en-US" sz="1200" b="1">
                <a:solidFill>
                  <a:srgbClr val="000000"/>
                </a:solidFill>
              </a:rPr>
              <a:t>-“Individual and Society According to Adam Smith and </a:t>
            </a:r>
            <a:r>
              <a:rPr lang="en-US" sz="1200" b="1" i="1">
                <a:solidFill>
                  <a:srgbClr val="000000"/>
                </a:solidFill>
              </a:rPr>
              <a:t>Karl Marx</a:t>
            </a:r>
            <a:r>
              <a:rPr lang="en-US" sz="1200" b="1">
                <a:solidFill>
                  <a:srgbClr val="000000"/>
                </a:solidFill>
              </a:rPr>
              <a:t>: From the Critique of Classical Political Economy To the Critique of Human Nature” (στα αγγλικά, στο πλαίσιο του Διεθνούς Συνεδρίου για τον Adam Smith, που οργάνωσε το Πανεπιστήμιο Αθηνών το Δεκέμβριο 2010 στην Αθήνα υπό τη διεύθυνση της Αθανασίας Λεοντσίνη, Καθηγήτριας Φιλοσοφίας του ΕΚΠΑ) – στο περιοδικό Διά-λογος, ISSN 2241- 066X</a:t>
            </a:r>
            <a:endParaRPr lang="en-US"/>
          </a:p>
          <a:p>
            <a:pPr algn="ctr"/>
            <a:r>
              <a:rPr lang="en-US" sz="1200" b="1">
                <a:solidFill>
                  <a:srgbClr val="000000"/>
                </a:solidFill>
              </a:rPr>
              <a:t>&amp; https://www.academia.edu/25950902/Individual_and_Society_According_to_ADAM_SMITH_and_KARL_MARX_From_the_Critique_of_Classical_Political_Economy_To_the_Critique_of_Human_Nature</a:t>
            </a:r>
            <a:endParaRPr lang="en-US"/>
          </a:p>
          <a:p>
            <a:pPr algn="just"/>
            <a:endParaRPr lang="en-US"/>
          </a:p>
          <a:p>
            <a:pPr algn="just"/>
            <a:r>
              <a:rPr lang="en-US" sz="1200" b="1">
                <a:solidFill>
                  <a:srgbClr val="000000"/>
                </a:solidFill>
              </a:rPr>
              <a:t>-“Justice as Therapy – Justice for Therapy” («Θεραπευτική Δικαιοσύνη»), εις Η κατ' Αριστοτέλη Πολιτική Ισότητα και Δικαιοσύνη, (ed.) Δ. Κούτρα, Εταιρεία Αριστοτελικών Μελετών «Το Λύκειον» Αθήνα 2000, ISBN 960 -90942 – 3 – 6, σσ. 285 – 297.</a:t>
            </a:r>
            <a:endParaRPr lang="en-US"/>
          </a:p>
          <a:p>
            <a:pPr algn="just"/>
            <a:r>
              <a:rPr lang="en-US" sz="1200" b="1">
                <a:solidFill>
                  <a:srgbClr val="000000"/>
                </a:solidFill>
              </a:rPr>
              <a:t> </a:t>
            </a:r>
            <a:endParaRPr lang="en-US"/>
          </a:p>
          <a:p>
            <a:pPr algn="just"/>
            <a:r>
              <a:rPr lang="en-US" sz="1200" b="1">
                <a:solidFill>
                  <a:srgbClr val="000000"/>
                </a:solidFill>
              </a:rPr>
              <a:t>-“Value, Nature, Human Being in Aristotle’s Politics” εις Η πολιτική φιλοσοφία του Αριστοτέλη και οι επιδράσεις της, (ed.) Δ. Κούτρα, Εταιρεία Αριστοτελικών Μελετών «Το Λύκειον», Αθήνα 1999, ISBN 960 – 90942 – 3 – 6, σσ. 210 – 219. </a:t>
            </a:r>
            <a:endParaRPr lang="en-US"/>
          </a:p>
          <a:p>
            <a:pPr algn="just"/>
            <a:endParaRPr lang="en-US"/>
          </a:p>
          <a:p>
            <a:pPr algn="just"/>
            <a:endParaRPr lang="en-US"/>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CustomShape 1"/>
          <p:cNvSpPr>
            <a:spLocks noChangeArrowheads="1"/>
          </p:cNvSpPr>
          <p:nvPr/>
        </p:nvSpPr>
        <p:spPr bwMode="auto">
          <a:xfrm>
            <a:off x="228600" y="285750"/>
            <a:ext cx="8763000" cy="6572250"/>
          </a:xfrm>
          <a:prstGeom prst="rect">
            <a:avLst/>
          </a:prstGeom>
          <a:noFill/>
          <a:ln w="9360">
            <a:noFill/>
            <a:miter lim="800000"/>
            <a:headEnd/>
            <a:tailEnd/>
          </a:ln>
        </p:spPr>
        <p:txBody>
          <a:bodyPr lIns="90000" tIns="46800" rIns="90000" bIns="46800" anchor="ctr"/>
          <a:lstStyle/>
          <a:p>
            <a:pPr algn="ctr"/>
            <a:r>
              <a:rPr lang="en-US" sz="1400" b="1" dirty="0">
                <a:solidFill>
                  <a:srgbClr val="000000"/>
                </a:solidFill>
              </a:rPr>
              <a:t>2. Ο ΑΝΘΡΩΠΟΣ ΩΣ ΥΠΟΚΕΙΜΕΝΟ ΝΟΗΣΗΣ</a:t>
            </a:r>
            <a:endParaRPr lang="en-US" dirty="0"/>
          </a:p>
          <a:p>
            <a:pPr algn="ctr"/>
            <a:r>
              <a:rPr lang="en-US" sz="1400" b="1" dirty="0" err="1">
                <a:solidFill>
                  <a:srgbClr val="C00000"/>
                </a:solidFill>
                <a:ea typeface="Droid Sans Fallback"/>
                <a:cs typeface="Droid Sans Fallback"/>
              </a:rPr>
              <a:t>Άννα</a:t>
            </a:r>
            <a:r>
              <a:rPr lang="en-US" sz="1400" b="1" dirty="0">
                <a:solidFill>
                  <a:srgbClr val="C00000"/>
                </a:solidFill>
                <a:ea typeface="Droid Sans Fallback"/>
                <a:cs typeface="Droid Sans Fallback"/>
              </a:rPr>
              <a:t> </a:t>
            </a:r>
            <a:r>
              <a:rPr lang="en-US" sz="1400" b="1" dirty="0" err="1">
                <a:solidFill>
                  <a:srgbClr val="C00000"/>
                </a:solidFill>
                <a:ea typeface="Droid Sans Fallback"/>
                <a:cs typeface="Droid Sans Fallback"/>
              </a:rPr>
              <a:t>Λάζου</a:t>
            </a:r>
            <a:r>
              <a:rPr lang="en-US" sz="1400" b="1" dirty="0">
                <a:solidFill>
                  <a:srgbClr val="C00000"/>
                </a:solidFill>
                <a:ea typeface="Droid Sans Fallback"/>
                <a:cs typeface="Droid Sans Fallback"/>
              </a:rPr>
              <a:t>, </a:t>
            </a:r>
            <a:r>
              <a:rPr lang="en-US" sz="1400" b="1" i="1" dirty="0">
                <a:solidFill>
                  <a:srgbClr val="C00000"/>
                </a:solidFill>
                <a:ea typeface="Droid Sans Fallback"/>
                <a:cs typeface="Droid Sans Fallback"/>
              </a:rPr>
              <a:t>Ο John Locke </a:t>
            </a:r>
            <a:r>
              <a:rPr lang="en-US" sz="1400" b="1" i="1" dirty="0" err="1">
                <a:solidFill>
                  <a:srgbClr val="C00000"/>
                </a:solidFill>
                <a:ea typeface="Droid Sans Fallback"/>
                <a:cs typeface="Droid Sans Fallback"/>
              </a:rPr>
              <a:t>και</a:t>
            </a:r>
            <a:r>
              <a:rPr lang="en-US" sz="1400" b="1" i="1" dirty="0">
                <a:solidFill>
                  <a:srgbClr val="C00000"/>
                </a:solidFill>
                <a:ea typeface="Droid Sans Fallback"/>
                <a:cs typeface="Droid Sans Fallback"/>
              </a:rPr>
              <a:t> </a:t>
            </a:r>
            <a:r>
              <a:rPr lang="en-US" sz="1400" b="1" i="1" dirty="0" err="1">
                <a:solidFill>
                  <a:srgbClr val="C00000"/>
                </a:solidFill>
                <a:ea typeface="Droid Sans Fallback"/>
                <a:cs typeface="Droid Sans Fallback"/>
              </a:rPr>
              <a:t>το</a:t>
            </a:r>
            <a:r>
              <a:rPr lang="en-US" sz="1400" b="1" i="1" dirty="0">
                <a:solidFill>
                  <a:srgbClr val="C00000"/>
                </a:solidFill>
                <a:ea typeface="Droid Sans Fallback"/>
                <a:cs typeface="Droid Sans Fallback"/>
              </a:rPr>
              <a:t> </a:t>
            </a:r>
            <a:r>
              <a:rPr lang="en-US" sz="1400" b="1" i="1" dirty="0" err="1">
                <a:solidFill>
                  <a:srgbClr val="C00000"/>
                </a:solidFill>
                <a:ea typeface="Droid Sans Fallback"/>
                <a:cs typeface="Droid Sans Fallback"/>
              </a:rPr>
              <a:t>Δοκίμιο</a:t>
            </a:r>
            <a:r>
              <a:rPr lang="en-US" sz="1400" b="1" i="1" dirty="0">
                <a:solidFill>
                  <a:srgbClr val="C00000"/>
                </a:solidFill>
                <a:ea typeface="Droid Sans Fallback"/>
                <a:cs typeface="Droid Sans Fallback"/>
              </a:rPr>
              <a:t> </a:t>
            </a:r>
            <a:r>
              <a:rPr lang="en-US" sz="1400" b="1" i="1" dirty="0" err="1">
                <a:solidFill>
                  <a:srgbClr val="C00000"/>
                </a:solidFill>
                <a:ea typeface="Droid Sans Fallback"/>
                <a:cs typeface="Droid Sans Fallback"/>
              </a:rPr>
              <a:t>για</a:t>
            </a:r>
            <a:r>
              <a:rPr lang="en-US" sz="1400" b="1" i="1" dirty="0">
                <a:solidFill>
                  <a:srgbClr val="C00000"/>
                </a:solidFill>
                <a:ea typeface="Droid Sans Fallback"/>
                <a:cs typeface="Droid Sans Fallback"/>
              </a:rPr>
              <a:t> </a:t>
            </a:r>
            <a:r>
              <a:rPr lang="en-US" sz="1400" b="1" i="1" dirty="0" err="1">
                <a:solidFill>
                  <a:srgbClr val="C00000"/>
                </a:solidFill>
                <a:ea typeface="Droid Sans Fallback"/>
                <a:cs typeface="Droid Sans Fallback"/>
              </a:rPr>
              <a:t>την</a:t>
            </a:r>
            <a:r>
              <a:rPr lang="en-US" sz="1400" b="1" i="1" dirty="0">
                <a:solidFill>
                  <a:srgbClr val="C00000"/>
                </a:solidFill>
                <a:ea typeface="Droid Sans Fallback"/>
                <a:cs typeface="Droid Sans Fallback"/>
              </a:rPr>
              <a:t> </a:t>
            </a:r>
            <a:r>
              <a:rPr lang="en-US" sz="1400" b="1" i="1" dirty="0" err="1">
                <a:solidFill>
                  <a:srgbClr val="C00000"/>
                </a:solidFill>
                <a:ea typeface="Droid Sans Fallback"/>
                <a:cs typeface="Droid Sans Fallback"/>
              </a:rPr>
              <a:t>Ανθρώπινη</a:t>
            </a:r>
            <a:r>
              <a:rPr lang="en-US" sz="1400" b="1" i="1" dirty="0">
                <a:solidFill>
                  <a:srgbClr val="C00000"/>
                </a:solidFill>
                <a:ea typeface="Droid Sans Fallback"/>
                <a:cs typeface="Droid Sans Fallback"/>
              </a:rPr>
              <a:t> </a:t>
            </a:r>
            <a:r>
              <a:rPr lang="en-US" sz="1400" b="1" i="1" dirty="0" err="1">
                <a:solidFill>
                  <a:srgbClr val="C00000"/>
                </a:solidFill>
                <a:ea typeface="Droid Sans Fallback"/>
                <a:cs typeface="Droid Sans Fallback"/>
              </a:rPr>
              <a:t>Νόηση</a:t>
            </a:r>
            <a:r>
              <a:rPr lang="en-US" sz="1400" b="1" dirty="0">
                <a:solidFill>
                  <a:srgbClr val="C00000"/>
                </a:solidFill>
                <a:ea typeface="Droid Sans Fallback"/>
                <a:cs typeface="Droid Sans Fallback"/>
              </a:rPr>
              <a:t>, </a:t>
            </a:r>
            <a:r>
              <a:rPr lang="en-US" sz="1400" b="1" dirty="0" err="1">
                <a:solidFill>
                  <a:srgbClr val="C00000"/>
                </a:solidFill>
                <a:ea typeface="Droid Sans Fallback"/>
                <a:cs typeface="Droid Sans Fallback"/>
              </a:rPr>
              <a:t>Αθήνα</a:t>
            </a:r>
            <a:r>
              <a:rPr lang="en-US" sz="1400" b="1" dirty="0">
                <a:solidFill>
                  <a:srgbClr val="C00000"/>
                </a:solidFill>
                <a:ea typeface="Droid Sans Fallback"/>
                <a:cs typeface="Droid Sans Fallback"/>
              </a:rPr>
              <a:t> 2015 </a:t>
            </a:r>
            <a:endParaRPr lang="en-US" dirty="0"/>
          </a:p>
          <a:p>
            <a:pPr algn="just"/>
            <a:endParaRPr lang="en-US" dirty="0"/>
          </a:p>
          <a:p>
            <a:pPr algn="just"/>
            <a:r>
              <a:rPr lang="en-US" sz="1200" dirty="0" err="1">
                <a:solidFill>
                  <a:srgbClr val="000000"/>
                </a:solidFill>
                <a:ea typeface="Droid Sans Fallback"/>
                <a:cs typeface="Droid Sans Fallback"/>
              </a:rPr>
              <a:t>Ένας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σημαντικός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σταθμός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στην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ιστορία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των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ιδεών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είναι</a:t>
            </a:r>
            <a:r>
              <a:rPr lang="en-US" sz="1200" dirty="0">
                <a:solidFill>
                  <a:srgbClr val="000000"/>
                </a:solidFill>
                <a:ea typeface="Droid Sans Fallback"/>
                <a:cs typeface="Droid Sans Fallback"/>
              </a:rPr>
              <a:t> η </a:t>
            </a:r>
            <a:r>
              <a:rPr lang="en-US" sz="1200" dirty="0" err="1">
                <a:solidFill>
                  <a:srgbClr val="000000"/>
                </a:solidFill>
                <a:ea typeface="Droid Sans Fallback"/>
                <a:cs typeface="Droid Sans Fallback"/>
              </a:rPr>
              <a:t>θεωρία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John Locke (1632 – 1704) </a:t>
            </a:r>
            <a:r>
              <a:rPr lang="en-US" sz="1200" dirty="0" err="1">
                <a:solidFill>
                  <a:srgbClr val="000000"/>
                </a:solidFill>
                <a:ea typeface="Droid Sans Fallback"/>
                <a:cs typeface="Droid Sans Fallback"/>
              </a:rPr>
              <a:t>στο</a:t>
            </a:r>
            <a:r>
              <a:rPr lang="en-US" sz="1200" dirty="0">
                <a:solidFill>
                  <a:srgbClr val="000000"/>
                </a:solidFill>
                <a:ea typeface="Droid Sans Fallback"/>
                <a:cs typeface="Droid Sans Fallback"/>
              </a:rPr>
              <a:t> </a:t>
            </a:r>
            <a:r>
              <a:rPr lang="en-US" sz="1200" i="1" dirty="0" err="1">
                <a:solidFill>
                  <a:srgbClr val="000000"/>
                </a:solidFill>
                <a:ea typeface="Droid Sans Fallback"/>
                <a:cs typeface="Droid Sans Fallback"/>
              </a:rPr>
              <a:t>Δοκίμιο</a:t>
            </a:r>
            <a:r>
              <a:rPr lang="en-US" sz="1200" i="1" dirty="0">
                <a:solidFill>
                  <a:srgbClr val="000000"/>
                </a:solidFill>
                <a:ea typeface="Droid Sans Fallback"/>
                <a:cs typeface="Droid Sans Fallback"/>
              </a:rPr>
              <a:t> </a:t>
            </a:r>
            <a:r>
              <a:rPr lang="en-US" sz="1200" i="1" dirty="0" err="1">
                <a:solidFill>
                  <a:srgbClr val="000000"/>
                </a:solidFill>
                <a:ea typeface="Droid Sans Fallback"/>
                <a:cs typeface="Droid Sans Fallback"/>
              </a:rPr>
              <a:t>για</a:t>
            </a:r>
            <a:r>
              <a:rPr lang="en-US" sz="1200" i="1" dirty="0">
                <a:solidFill>
                  <a:srgbClr val="000000"/>
                </a:solidFill>
                <a:ea typeface="Droid Sans Fallback"/>
                <a:cs typeface="Droid Sans Fallback"/>
              </a:rPr>
              <a:t> </a:t>
            </a:r>
            <a:r>
              <a:rPr lang="en-US" sz="1200" i="1" dirty="0" err="1">
                <a:solidFill>
                  <a:srgbClr val="000000"/>
                </a:solidFill>
                <a:ea typeface="Droid Sans Fallback"/>
                <a:cs typeface="Droid Sans Fallback"/>
              </a:rPr>
              <a:t>την</a:t>
            </a:r>
            <a:r>
              <a:rPr lang="en-US" sz="1200" i="1" dirty="0">
                <a:solidFill>
                  <a:srgbClr val="000000"/>
                </a:solidFill>
                <a:ea typeface="Droid Sans Fallback"/>
                <a:cs typeface="Droid Sans Fallback"/>
              </a:rPr>
              <a:t> </a:t>
            </a:r>
            <a:r>
              <a:rPr lang="en-US" sz="1200" i="1" dirty="0" err="1">
                <a:solidFill>
                  <a:srgbClr val="000000"/>
                </a:solidFill>
                <a:ea typeface="Droid Sans Fallback"/>
                <a:cs typeface="Droid Sans Fallback"/>
              </a:rPr>
              <a:t>ανθρώπινη</a:t>
            </a:r>
            <a:r>
              <a:rPr lang="en-US" sz="1200" i="1" dirty="0">
                <a:solidFill>
                  <a:srgbClr val="000000"/>
                </a:solidFill>
                <a:ea typeface="Droid Sans Fallback"/>
                <a:cs typeface="Droid Sans Fallback"/>
              </a:rPr>
              <a:t> </a:t>
            </a:r>
            <a:r>
              <a:rPr lang="en-US" sz="1200" i="1" dirty="0" err="1">
                <a:solidFill>
                  <a:srgbClr val="000000"/>
                </a:solidFill>
                <a:ea typeface="Droid Sans Fallback"/>
                <a:cs typeface="Droid Sans Fallback"/>
              </a:rPr>
              <a:t>νόηση</a:t>
            </a:r>
            <a:r>
              <a:rPr lang="en-US" sz="1200" i="1" dirty="0">
                <a:solidFill>
                  <a:srgbClr val="000000"/>
                </a:solidFill>
                <a:ea typeface="Droid Sans Fallback"/>
                <a:cs typeface="Droid Sans Fallback"/>
              </a:rPr>
              <a:t> </a:t>
            </a:r>
            <a:r>
              <a:rPr lang="en-US" sz="1200" dirty="0">
                <a:solidFill>
                  <a:srgbClr val="000000"/>
                </a:solidFill>
                <a:ea typeface="Droid Sans Fallback"/>
                <a:cs typeface="Droid Sans Fallback"/>
              </a:rPr>
              <a:t>(1690). </a:t>
            </a:r>
            <a:r>
              <a:rPr lang="en-US" sz="1200" dirty="0" err="1">
                <a:solidFill>
                  <a:srgbClr val="000000"/>
                </a:solidFill>
                <a:ea typeface="Droid Sans Fallback"/>
                <a:cs typeface="Droid Sans Fallback"/>
              </a:rPr>
              <a:t>Αν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θέσουμε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τον</a:t>
            </a:r>
            <a:r>
              <a:rPr lang="en-US" sz="1200" dirty="0">
                <a:solidFill>
                  <a:srgbClr val="000000"/>
                </a:solidFill>
                <a:ea typeface="Droid Sans Fallback"/>
                <a:cs typeface="Droid Sans Fallback"/>
              </a:rPr>
              <a:t> Locke </a:t>
            </a:r>
            <a:r>
              <a:rPr lang="en-US" sz="1200" dirty="0" err="1">
                <a:solidFill>
                  <a:srgbClr val="000000"/>
                </a:solidFill>
                <a:ea typeface="Droid Sans Fallback"/>
                <a:cs typeface="Droid Sans Fallback"/>
              </a:rPr>
              <a:t>ως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όριο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στη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συνέχεια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προβληματισμού</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για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άνθρωπο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μπορούμε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να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διαπιστώσουμε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ότι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πριν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από</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αυτό</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όριο</a:t>
            </a:r>
            <a:r>
              <a:rPr lang="en-US" sz="1200" dirty="0">
                <a:solidFill>
                  <a:srgbClr val="000000"/>
                </a:solidFill>
                <a:ea typeface="Droid Sans Fallback"/>
                <a:cs typeface="Droid Sans Fallback"/>
              </a:rPr>
              <a:t>, η </a:t>
            </a:r>
            <a:r>
              <a:rPr lang="en-US" sz="1200" dirty="0" err="1">
                <a:solidFill>
                  <a:srgbClr val="000000"/>
                </a:solidFill>
                <a:ea typeface="Droid Sans Fallback"/>
                <a:cs typeface="Droid Sans Fallback"/>
              </a:rPr>
              <a:t>έννοια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ανθρώπου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καθορίζεται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από</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σχέση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κόσμο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φύση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μετά</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τον</a:t>
            </a:r>
            <a:r>
              <a:rPr lang="en-US" sz="1200" dirty="0">
                <a:solidFill>
                  <a:srgbClr val="000000"/>
                </a:solidFill>
                <a:ea typeface="Droid Sans Fallback"/>
                <a:cs typeface="Droid Sans Fallback"/>
              </a:rPr>
              <a:t> Locke, ο </a:t>
            </a:r>
            <a:r>
              <a:rPr lang="en-US" sz="1200" dirty="0" err="1">
                <a:solidFill>
                  <a:srgbClr val="000000"/>
                </a:solidFill>
                <a:ea typeface="Droid Sans Fallback"/>
                <a:cs typeface="Droid Sans Fallback"/>
              </a:rPr>
              <a:t>άνθρωπος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καθορίζεται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από</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σχέση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ψυχισμό</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ψυχή</a:t>
            </a:r>
            <a:r>
              <a:rPr lang="en-US" sz="1200" dirty="0">
                <a:solidFill>
                  <a:srgbClr val="000000"/>
                </a:solidFill>
                <a:ea typeface="Droid Sans Fallback"/>
                <a:cs typeface="Droid Sans Fallback"/>
              </a:rPr>
              <a:t> – </a:t>
            </a:r>
            <a:r>
              <a:rPr lang="en-US" sz="1200" dirty="0" err="1">
                <a:solidFill>
                  <a:srgbClr val="000000"/>
                </a:solidFill>
                <a:ea typeface="Droid Sans Fallback"/>
                <a:cs typeface="Droid Sans Fallback"/>
              </a:rPr>
              <a:t>νους</a:t>
            </a:r>
            <a:r>
              <a:rPr lang="en-US" sz="1200" dirty="0">
                <a:solidFill>
                  <a:srgbClr val="000000"/>
                </a:solidFill>
                <a:ea typeface="Droid Sans Fallback"/>
                <a:cs typeface="Droid Sans Fallback"/>
              </a:rPr>
              <a:t>) ή </a:t>
            </a:r>
            <a:r>
              <a:rPr lang="en-US" sz="1200" dirty="0" err="1">
                <a:solidFill>
                  <a:srgbClr val="000000"/>
                </a:solidFill>
                <a:ea typeface="Droid Sans Fallback"/>
                <a:cs typeface="Droid Sans Fallback"/>
              </a:rPr>
              <a:t>την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νόηση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στρέφεται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στην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ενδοσκόπηση</a:t>
            </a:r>
            <a:r>
              <a:rPr lang="en-US" sz="1200" dirty="0">
                <a:solidFill>
                  <a:srgbClr val="000000"/>
                </a:solidFill>
                <a:ea typeface="Droid Sans Fallback"/>
                <a:cs typeface="Droid Sans Fallback"/>
              </a:rPr>
              <a:t>.</a:t>
            </a:r>
            <a:endParaRPr lang="en-US" dirty="0"/>
          </a:p>
          <a:p>
            <a:pPr algn="just"/>
            <a:r>
              <a:rPr lang="en-US" sz="1200" dirty="0" err="1">
                <a:solidFill>
                  <a:srgbClr val="000000"/>
                </a:solidFill>
                <a:ea typeface="Droid Sans Fallback"/>
                <a:cs typeface="Droid Sans Fallback"/>
              </a:rPr>
              <a:t>Πριν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από</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εμπειρική</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γνωσιολογία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εισήγαγε</a:t>
            </a:r>
            <a:r>
              <a:rPr lang="en-US" sz="1200" dirty="0">
                <a:solidFill>
                  <a:srgbClr val="000000"/>
                </a:solidFill>
                <a:ea typeface="Droid Sans Fallback"/>
                <a:cs typeface="Droid Sans Fallback"/>
              </a:rPr>
              <a:t> ο Locke </a:t>
            </a:r>
            <a:r>
              <a:rPr lang="en-US" sz="1200" dirty="0" err="1">
                <a:solidFill>
                  <a:srgbClr val="000000"/>
                </a:solidFill>
                <a:ea typeface="Droid Sans Fallback"/>
                <a:cs typeface="Droid Sans Fallback"/>
              </a:rPr>
              <a:t>κυριαρχούσε</a:t>
            </a:r>
            <a:r>
              <a:rPr lang="en-US" sz="1200" dirty="0">
                <a:solidFill>
                  <a:srgbClr val="000000"/>
                </a:solidFill>
                <a:ea typeface="Droid Sans Fallback"/>
                <a:cs typeface="Droid Sans Fallback"/>
              </a:rPr>
              <a:t> ο </a:t>
            </a:r>
            <a:r>
              <a:rPr lang="en-US" sz="1200" dirty="0" err="1">
                <a:solidFill>
                  <a:srgbClr val="000000"/>
                </a:solidFill>
                <a:ea typeface="Droid Sans Fallback"/>
                <a:cs typeface="Droid Sans Fallback"/>
              </a:rPr>
              <a:t>ορθολογισμός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των</a:t>
            </a:r>
            <a:r>
              <a:rPr lang="en-US" sz="1200" dirty="0">
                <a:solidFill>
                  <a:srgbClr val="000000"/>
                </a:solidFill>
                <a:ea typeface="Droid Sans Fallback"/>
                <a:cs typeface="Droid Sans Fallback"/>
              </a:rPr>
              <a:t> René</a:t>
            </a:r>
            <a:r>
              <a:rPr lang="en-US" sz="1200" i="1" dirty="0">
                <a:solidFill>
                  <a:srgbClr val="000000"/>
                </a:solidFill>
                <a:ea typeface="Droid Sans Fallback"/>
                <a:cs typeface="Droid Sans Fallback"/>
              </a:rPr>
              <a:t> </a:t>
            </a:r>
            <a:r>
              <a:rPr lang="en-US" sz="1200" dirty="0">
                <a:solidFill>
                  <a:srgbClr val="000000"/>
                </a:solidFill>
                <a:ea typeface="Droid Sans Fallback"/>
                <a:cs typeface="Droid Sans Fallback"/>
              </a:rPr>
              <a:t>Descartes (1596 – 1650) </a:t>
            </a:r>
            <a:r>
              <a:rPr lang="en-US" sz="1200" dirty="0" err="1">
                <a:solidFill>
                  <a:srgbClr val="000000"/>
                </a:solidFill>
                <a:ea typeface="Droid Sans Fallback"/>
                <a:cs typeface="Droid Sans Fallback"/>
              </a:rPr>
              <a:t>και</a:t>
            </a:r>
            <a:r>
              <a:rPr lang="en-US" sz="1200" dirty="0">
                <a:solidFill>
                  <a:srgbClr val="000000"/>
                </a:solidFill>
                <a:ea typeface="Droid Sans Fallback"/>
                <a:cs typeface="Droid Sans Fallback"/>
              </a:rPr>
              <a:t>  Baruch Spinoza (1632 – 1677) </a:t>
            </a:r>
            <a:r>
              <a:rPr lang="en-US" sz="1200" dirty="0" err="1">
                <a:solidFill>
                  <a:srgbClr val="000000"/>
                </a:solidFill>
                <a:ea typeface="Droid Sans Fallback"/>
                <a:cs typeface="Droid Sans Fallback"/>
              </a:rPr>
              <a:t>ως</a:t>
            </a:r>
            <a:r>
              <a:rPr lang="en-US" sz="1200" dirty="0">
                <a:solidFill>
                  <a:srgbClr val="000000"/>
                </a:solidFill>
                <a:ea typeface="Droid Sans Fallback"/>
                <a:cs typeface="Droid Sans Fallback"/>
              </a:rPr>
              <a:t> η </a:t>
            </a:r>
            <a:r>
              <a:rPr lang="en-US" sz="1200" dirty="0" err="1">
                <a:solidFill>
                  <a:srgbClr val="000000"/>
                </a:solidFill>
                <a:ea typeface="Droid Sans Fallback"/>
                <a:cs typeface="Droid Sans Fallback"/>
              </a:rPr>
              <a:t>βασική</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αρχή</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συνδέει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γνώση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ανθρώπου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γνώση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φύσης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ενώ</a:t>
            </a:r>
            <a:r>
              <a:rPr lang="en-US" sz="1200" dirty="0">
                <a:solidFill>
                  <a:srgbClr val="000000"/>
                </a:solidFill>
                <a:ea typeface="Droid Sans Fallback"/>
                <a:cs typeface="Droid Sans Fallback"/>
              </a:rPr>
              <a:t> ο </a:t>
            </a:r>
            <a:r>
              <a:rPr lang="en-US" sz="1200" dirty="0" err="1">
                <a:solidFill>
                  <a:srgbClr val="000000"/>
                </a:solidFill>
                <a:ea typeface="Droid Sans Fallback"/>
                <a:cs typeface="Droid Sans Fallback"/>
              </a:rPr>
              <a:t>άνθρωπος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παραδίδεται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από</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αρχαία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κλασική</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φιλοσοφία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ως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ένα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ον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μικρόκοσμος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σχετίζεται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άμεσα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φύση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κόσμο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μακρόκοσμος</a:t>
            </a:r>
            <a:r>
              <a:rPr lang="en-US" sz="1200" dirty="0">
                <a:solidFill>
                  <a:srgbClr val="000000"/>
                </a:solidFill>
                <a:ea typeface="Droid Sans Fallback"/>
                <a:cs typeface="Droid Sans Fallback"/>
              </a:rPr>
              <a:t>).  Ο </a:t>
            </a:r>
            <a:r>
              <a:rPr lang="en-US" sz="1200" dirty="0" err="1">
                <a:solidFill>
                  <a:srgbClr val="000000"/>
                </a:solidFill>
                <a:ea typeface="Droid Sans Fallback"/>
                <a:cs typeface="Droid Sans Fallback"/>
              </a:rPr>
              <a:t>νους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αποτελεί</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ειδοποιό</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διαφορά</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ανθρώπινου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κατ</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εξοχήν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χαρακτηριστικό</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ταυτότητάς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Ως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όν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έχει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νόηση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παραμένει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ως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σήμερα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πρότυπο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ανθρώπινης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ουσίας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όρια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ανθρώπου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οι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δυνάμεις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δυνατότητές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πριν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από</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όριο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Locke </a:t>
            </a:r>
            <a:r>
              <a:rPr lang="en-US" sz="1200" dirty="0" err="1">
                <a:solidFill>
                  <a:srgbClr val="000000"/>
                </a:solidFill>
                <a:ea typeface="Droid Sans Fallback"/>
                <a:cs typeface="Droid Sans Fallback"/>
              </a:rPr>
              <a:t>τίθενται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από</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φύση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θείο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μετά</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τον</a:t>
            </a:r>
            <a:r>
              <a:rPr lang="en-US" sz="1200" dirty="0">
                <a:solidFill>
                  <a:srgbClr val="000000"/>
                </a:solidFill>
                <a:ea typeface="Droid Sans Fallback"/>
                <a:cs typeface="Droid Sans Fallback"/>
              </a:rPr>
              <a:t> Locke, ο </a:t>
            </a:r>
            <a:r>
              <a:rPr lang="en-US" sz="1200" dirty="0" err="1">
                <a:solidFill>
                  <a:srgbClr val="000000"/>
                </a:solidFill>
                <a:ea typeface="Droid Sans Fallback"/>
                <a:cs typeface="Droid Sans Fallback"/>
              </a:rPr>
              <a:t>ίδιος</a:t>
            </a:r>
            <a:r>
              <a:rPr lang="en-US" sz="1200" dirty="0">
                <a:solidFill>
                  <a:srgbClr val="000000"/>
                </a:solidFill>
                <a:ea typeface="Droid Sans Fallback"/>
                <a:cs typeface="Droid Sans Fallback"/>
              </a:rPr>
              <a:t> ο </a:t>
            </a:r>
            <a:r>
              <a:rPr lang="en-US" sz="1200" dirty="0" err="1">
                <a:solidFill>
                  <a:srgbClr val="000000"/>
                </a:solidFill>
                <a:ea typeface="Droid Sans Fallback"/>
                <a:cs typeface="Droid Sans Fallback"/>
              </a:rPr>
              <a:t>άνθρωπος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θα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θέτει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όρια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τις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προϋποθέσεις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κάθε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γνώσης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βάση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αυτά</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βρίσκονται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στον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νου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στο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οικείο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περιβάλλον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άμεσης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εμπειρίας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a:t>
            </a:r>
            <a:endParaRPr lang="en-US" dirty="0"/>
          </a:p>
          <a:p>
            <a:pPr algn="just"/>
            <a:r>
              <a:rPr lang="en-US" sz="1200" dirty="0">
                <a:solidFill>
                  <a:srgbClr val="000000"/>
                </a:solidFill>
                <a:ea typeface="Droid Sans Fallback"/>
                <a:cs typeface="Droid Sans Fallback"/>
              </a:rPr>
              <a:t>Η </a:t>
            </a:r>
            <a:r>
              <a:rPr lang="en-US" sz="1200" dirty="0" err="1">
                <a:solidFill>
                  <a:srgbClr val="000000"/>
                </a:solidFill>
                <a:ea typeface="Droid Sans Fallback"/>
                <a:cs typeface="Droid Sans Fallback"/>
              </a:rPr>
              <a:t>εμπειρική</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γνωσιολογία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Locke </a:t>
            </a:r>
            <a:r>
              <a:rPr lang="en-US" sz="1200" dirty="0" err="1">
                <a:solidFill>
                  <a:srgbClr val="000000"/>
                </a:solidFill>
                <a:ea typeface="Droid Sans Fallback"/>
                <a:cs typeface="Droid Sans Fallback"/>
              </a:rPr>
              <a:t>γίνεται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περισσότερο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κατανοητή</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όταν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συνδεθεί</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πολιτική</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θεωρία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σύμφωνα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οποία</a:t>
            </a:r>
            <a:r>
              <a:rPr lang="en-US" sz="1200" dirty="0">
                <a:solidFill>
                  <a:srgbClr val="000000"/>
                </a:solidFill>
                <a:ea typeface="Droid Sans Fallback"/>
                <a:cs typeface="Droid Sans Fallback"/>
              </a:rPr>
              <a:t> ο </a:t>
            </a:r>
            <a:r>
              <a:rPr lang="en-US" sz="1200" dirty="0" err="1">
                <a:solidFill>
                  <a:srgbClr val="000000"/>
                </a:solidFill>
                <a:ea typeface="Droid Sans Fallback"/>
                <a:cs typeface="Droid Sans Fallback"/>
              </a:rPr>
              <a:t>άνθρωπος</a:t>
            </a:r>
            <a:r>
              <a:rPr lang="en-US" sz="1200" dirty="0">
                <a:solidFill>
                  <a:srgbClr val="000000"/>
                </a:solidFill>
                <a:ea typeface="Droid Sans Fallback"/>
                <a:cs typeface="Droid Sans Fallback"/>
              </a:rPr>
              <a:t> – </a:t>
            </a:r>
            <a:r>
              <a:rPr lang="en-US" sz="1200" dirty="0" err="1">
                <a:solidFill>
                  <a:srgbClr val="000000"/>
                </a:solidFill>
                <a:ea typeface="Droid Sans Fallback"/>
                <a:cs typeface="Droid Sans Fallback"/>
              </a:rPr>
              <a:t>πολίτης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μπορεί</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να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ορθωθεί</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ενάντια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στο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δυνάστη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ανεξιθρησκία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πρέσβευε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υποστήριζε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θερμά</a:t>
            </a:r>
            <a:r>
              <a:rPr lang="en-US" sz="1200" dirty="0">
                <a:solidFill>
                  <a:srgbClr val="000000"/>
                </a:solidFill>
                <a:ea typeface="Droid Sans Fallback"/>
                <a:cs typeface="Droid Sans Fallback"/>
              </a:rPr>
              <a:t>. Η </a:t>
            </a:r>
            <a:r>
              <a:rPr lang="en-US" sz="1200" dirty="0" err="1">
                <a:solidFill>
                  <a:srgbClr val="000000"/>
                </a:solidFill>
                <a:ea typeface="Droid Sans Fallback"/>
                <a:cs typeface="Droid Sans Fallback"/>
              </a:rPr>
              <a:t>φύση</a:t>
            </a:r>
            <a:r>
              <a:rPr lang="en-US" sz="1200" dirty="0">
                <a:solidFill>
                  <a:srgbClr val="000000"/>
                </a:solidFill>
                <a:ea typeface="Droid Sans Fallback"/>
                <a:cs typeface="Droid Sans Fallback"/>
              </a:rPr>
              <a:t> η </a:t>
            </a:r>
            <a:r>
              <a:rPr lang="en-US" sz="1200" dirty="0" err="1">
                <a:solidFill>
                  <a:srgbClr val="000000"/>
                </a:solidFill>
                <a:ea typeface="Droid Sans Fallback"/>
                <a:cs typeface="Droid Sans Fallback"/>
              </a:rPr>
              <a:t>ίδια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αντιμετωπίζεται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από</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τον</a:t>
            </a:r>
            <a:r>
              <a:rPr lang="en-US" sz="1200" dirty="0">
                <a:solidFill>
                  <a:srgbClr val="000000"/>
                </a:solidFill>
                <a:ea typeface="Droid Sans Fallback"/>
                <a:cs typeface="Droid Sans Fallback"/>
              </a:rPr>
              <a:t> Locke </a:t>
            </a:r>
            <a:r>
              <a:rPr lang="en-US" sz="1200" dirty="0" err="1">
                <a:solidFill>
                  <a:srgbClr val="000000"/>
                </a:solidFill>
                <a:ea typeface="Droid Sans Fallback"/>
                <a:cs typeface="Droid Sans Fallback"/>
              </a:rPr>
              <a:t>ως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ανθρώπινο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δημιούργημα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έννοια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ότι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συγκροτείται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από</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εμπειρική</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γνώση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των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πραγματικών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αντικειμένων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μέσω</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των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αισθήσεων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ανθρώπου</a:t>
            </a:r>
            <a:r>
              <a:rPr lang="en-US" sz="1200" dirty="0">
                <a:solidFill>
                  <a:srgbClr val="000000"/>
                </a:solidFill>
                <a:ea typeface="Droid Sans Fallback"/>
                <a:cs typeface="Droid Sans Fallback"/>
              </a:rPr>
              <a:t>. Η </a:t>
            </a:r>
            <a:r>
              <a:rPr lang="en-US" sz="1200" dirty="0" err="1">
                <a:solidFill>
                  <a:srgbClr val="000000"/>
                </a:solidFill>
                <a:ea typeface="Droid Sans Fallback"/>
                <a:cs typeface="Droid Sans Fallback"/>
              </a:rPr>
              <a:t>ανθρώπινη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φύση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είναι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ενιαία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για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όλους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ανθρώπους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όλοι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έχουν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τις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ίδιες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δυνάμεις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δυνατότητες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κατά</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βάση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είναι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καλοί</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αντίθεση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κατά</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βάση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κακή</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ανθρώπινη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φύση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σύμφωνα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τον</a:t>
            </a:r>
            <a:r>
              <a:rPr lang="en-US" sz="1200" dirty="0">
                <a:solidFill>
                  <a:srgbClr val="000000"/>
                </a:solidFill>
                <a:ea typeface="Droid Sans Fallback"/>
                <a:cs typeface="Droid Sans Fallback"/>
              </a:rPr>
              <a:t> Thomas Hobbes (1588 – 1679). Ο Locke </a:t>
            </a:r>
            <a:r>
              <a:rPr lang="en-US" sz="1200" dirty="0" err="1">
                <a:solidFill>
                  <a:srgbClr val="000000"/>
                </a:solidFill>
                <a:ea typeface="Droid Sans Fallback"/>
                <a:cs typeface="Droid Sans Fallback"/>
              </a:rPr>
              <a:t>προσφέρει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μια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ενδιαφέρουσα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ανθρωπολογία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εκφράζει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μεταβατική</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εποχή</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από</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φεουδαρχία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στην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αστική</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οικονομία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στην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κοινωνικοπολιτική</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σφαίρα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από</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μεταφυσική</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κλειστή</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γνώση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στην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γνώση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για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όλους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βάση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κοινό</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νου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φιλοσοφική</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σφαίρα</a:t>
            </a:r>
            <a:r>
              <a:rPr lang="en-US" sz="1200" dirty="0">
                <a:solidFill>
                  <a:srgbClr val="000000"/>
                </a:solidFill>
                <a:ea typeface="Droid Sans Fallback"/>
                <a:cs typeface="Droid Sans Fallback"/>
              </a:rPr>
              <a:t>).</a:t>
            </a:r>
            <a:endParaRPr lang="en-US" dirty="0"/>
          </a:p>
          <a:p>
            <a:pPr algn="just"/>
            <a:endParaRPr lang="en-US" dirty="0"/>
          </a:p>
          <a:p>
            <a:pPr algn="just"/>
            <a:r>
              <a:rPr lang="en-US" sz="1200" dirty="0" err="1">
                <a:solidFill>
                  <a:srgbClr val="000000"/>
                </a:solidFill>
                <a:ea typeface="Droid Sans Fallback"/>
                <a:cs typeface="Droid Sans Fallback"/>
              </a:rPr>
              <a:t>Τον</a:t>
            </a:r>
            <a:r>
              <a:rPr lang="en-US" sz="1200" dirty="0">
                <a:solidFill>
                  <a:srgbClr val="000000"/>
                </a:solidFill>
                <a:ea typeface="Droid Sans Fallback"/>
                <a:cs typeface="Droid Sans Fallback"/>
              </a:rPr>
              <a:t> Locke </a:t>
            </a:r>
            <a:r>
              <a:rPr lang="en-US" sz="1200" dirty="0" err="1">
                <a:solidFill>
                  <a:srgbClr val="000000"/>
                </a:solidFill>
                <a:ea typeface="Droid Sans Fallback"/>
                <a:cs typeface="Droid Sans Fallback"/>
              </a:rPr>
              <a:t>τον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απασχολεί</a:t>
            </a:r>
            <a:r>
              <a:rPr lang="en-US" sz="1200" dirty="0">
                <a:solidFill>
                  <a:srgbClr val="000000"/>
                </a:solidFill>
                <a:ea typeface="Droid Sans Fallback"/>
                <a:cs typeface="Droid Sans Fallback"/>
              </a:rPr>
              <a:t> η </a:t>
            </a:r>
            <a:r>
              <a:rPr lang="en-US" sz="1200" dirty="0" err="1">
                <a:solidFill>
                  <a:srgbClr val="000000"/>
                </a:solidFill>
                <a:ea typeface="Droid Sans Fallback"/>
                <a:cs typeface="Droid Sans Fallback"/>
              </a:rPr>
              <a:t>ανθρώπινη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νόηση</a:t>
            </a:r>
            <a:r>
              <a:rPr lang="en-US" sz="1200" dirty="0">
                <a:solidFill>
                  <a:srgbClr val="000000"/>
                </a:solidFill>
                <a:ea typeface="Droid Sans Fallback"/>
                <a:cs typeface="Droid Sans Fallback"/>
              </a:rPr>
              <a:t> ή </a:t>
            </a:r>
            <a:r>
              <a:rPr lang="en-US" sz="1200" dirty="0" err="1">
                <a:solidFill>
                  <a:srgbClr val="000000"/>
                </a:solidFill>
                <a:ea typeface="Droid Sans Fallback"/>
                <a:cs typeface="Droid Sans Fallback"/>
              </a:rPr>
              <a:t>κατανόηση</a:t>
            </a:r>
            <a:r>
              <a:rPr lang="en-US" sz="1200" dirty="0">
                <a:solidFill>
                  <a:srgbClr val="000000"/>
                </a:solidFill>
                <a:ea typeface="Droid Sans Fallback"/>
                <a:cs typeface="Droid Sans Fallback"/>
              </a:rPr>
              <a:t> (</a:t>
            </a:r>
            <a:r>
              <a:rPr lang="en-US" sz="1200" i="1" dirty="0">
                <a:solidFill>
                  <a:srgbClr val="000000"/>
                </a:solidFill>
                <a:ea typeface="Droid Sans Fallback"/>
                <a:cs typeface="Droid Sans Fallback"/>
              </a:rPr>
              <a:t>Human Understanding</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προσδιορίζει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κυρίως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ως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νοητική</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λειτουργία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γνώση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παρουσιάζει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ως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συμφωνία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των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ιδεών</a:t>
            </a:r>
            <a:r>
              <a:rPr lang="en-US" sz="1200" dirty="0">
                <a:solidFill>
                  <a:srgbClr val="000000"/>
                </a:solidFill>
                <a:ea typeface="Droid Sans Fallback"/>
                <a:cs typeface="Droid Sans Fallback"/>
              </a:rPr>
              <a:t> - </a:t>
            </a:r>
            <a:r>
              <a:rPr lang="en-US" sz="1200" dirty="0" err="1">
                <a:solidFill>
                  <a:srgbClr val="000000"/>
                </a:solidFill>
                <a:ea typeface="Droid Sans Fallback"/>
                <a:cs typeface="Droid Sans Fallback"/>
              </a:rPr>
              <a:t>των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πληροφοριών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δηλαδή</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επεξεργάζεται</a:t>
            </a:r>
            <a:r>
              <a:rPr lang="en-US" sz="1200" dirty="0">
                <a:solidFill>
                  <a:srgbClr val="000000"/>
                </a:solidFill>
                <a:ea typeface="Droid Sans Fallback"/>
                <a:cs typeface="Droid Sans Fallback"/>
              </a:rPr>
              <a:t> η </a:t>
            </a:r>
            <a:r>
              <a:rPr lang="en-US" sz="1200" dirty="0" err="1">
                <a:solidFill>
                  <a:srgbClr val="000000"/>
                </a:solidFill>
                <a:ea typeface="Droid Sans Fallback"/>
                <a:cs typeface="Droid Sans Fallback"/>
              </a:rPr>
              <a:t>νόηση</a:t>
            </a:r>
            <a:r>
              <a:rPr lang="en-US" sz="1200" dirty="0">
                <a:solidFill>
                  <a:srgbClr val="000000"/>
                </a:solidFill>
                <a:ea typeface="Droid Sans Fallback"/>
                <a:cs typeface="Droid Sans Fallback"/>
              </a:rPr>
              <a:t> -  </a:t>
            </a:r>
            <a:r>
              <a:rPr lang="en-US" sz="1200" dirty="0" err="1">
                <a:solidFill>
                  <a:srgbClr val="000000"/>
                </a:solidFill>
                <a:ea typeface="Droid Sans Fallback"/>
                <a:cs typeface="Droid Sans Fallback"/>
              </a:rPr>
              <a:t>με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πραγματικότητα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Επιδίδεται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στη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διεξοδική</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ανάλυση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διαδικασίας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γνώσης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βασική</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προϋπόθεση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ότι</a:t>
            </a:r>
            <a:r>
              <a:rPr lang="en-US" sz="1200" dirty="0">
                <a:solidFill>
                  <a:srgbClr val="000000"/>
                </a:solidFill>
                <a:ea typeface="Droid Sans Fallback"/>
                <a:cs typeface="Droid Sans Fallback"/>
              </a:rPr>
              <a:t> η </a:t>
            </a:r>
            <a:r>
              <a:rPr lang="en-US" sz="1200" dirty="0" err="1">
                <a:solidFill>
                  <a:srgbClr val="000000"/>
                </a:solidFill>
                <a:ea typeface="Droid Sans Fallback"/>
                <a:cs typeface="Droid Sans Fallback"/>
              </a:rPr>
              <a:t>γνώση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δεν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κατακτάται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άμεσα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επιτυγχάνεται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μέσω</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εκπαίδευσης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διαφορετικές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ηλικίες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ανθρώπινης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ζωής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ώστε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να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μπορούμε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να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πούμε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ότι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για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έννοια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επιβεβαιωμένης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γνώσης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σύμφωνα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λοκιανή</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θεωρία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προϋποτίθενται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δύο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πράγματα</a:t>
            </a:r>
            <a:r>
              <a:rPr lang="en-US" sz="1200" dirty="0">
                <a:solidFill>
                  <a:srgbClr val="000000"/>
                </a:solidFill>
                <a:ea typeface="Droid Sans Fallback"/>
                <a:cs typeface="Droid Sans Fallback"/>
              </a:rPr>
              <a:t>,  ο </a:t>
            </a:r>
            <a:r>
              <a:rPr lang="en-US" sz="1200" dirty="0" err="1">
                <a:solidFill>
                  <a:srgbClr val="000000"/>
                </a:solidFill>
                <a:ea typeface="Droid Sans Fallback"/>
                <a:cs typeface="Droid Sans Fallback"/>
              </a:rPr>
              <a:t>εκπαιδευμένος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νους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και</a:t>
            </a:r>
            <a:r>
              <a:rPr lang="en-US" sz="1200" dirty="0">
                <a:solidFill>
                  <a:srgbClr val="000000"/>
                </a:solidFill>
                <a:ea typeface="Droid Sans Fallback"/>
                <a:cs typeface="Droid Sans Fallback"/>
              </a:rPr>
              <a:t> η </a:t>
            </a:r>
            <a:r>
              <a:rPr lang="en-US" sz="1200" dirty="0" err="1">
                <a:solidFill>
                  <a:srgbClr val="000000"/>
                </a:solidFill>
                <a:ea typeface="Droid Sans Fallback"/>
                <a:cs typeface="Droid Sans Fallback"/>
              </a:rPr>
              <a:t>σχέση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εξωτερικό</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περιβάλλον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εμπειρία</a:t>
            </a:r>
            <a:r>
              <a:rPr lang="en-US" sz="1200" dirty="0">
                <a:solidFill>
                  <a:srgbClr val="000000"/>
                </a:solidFill>
                <a:ea typeface="Droid Sans Fallback"/>
                <a:cs typeface="Droid Sans Fallback"/>
              </a:rPr>
              <a:t>). Η </a:t>
            </a:r>
            <a:r>
              <a:rPr lang="en-US" sz="1200" dirty="0" err="1">
                <a:solidFill>
                  <a:srgbClr val="000000"/>
                </a:solidFill>
                <a:ea typeface="Droid Sans Fallback"/>
                <a:cs typeface="Droid Sans Fallback"/>
              </a:rPr>
              <a:t>θεωρία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πρότεινε</a:t>
            </a:r>
            <a:r>
              <a:rPr lang="en-US" sz="1200" dirty="0">
                <a:solidFill>
                  <a:srgbClr val="000000"/>
                </a:solidFill>
                <a:ea typeface="Droid Sans Fallback"/>
                <a:cs typeface="Droid Sans Fallback"/>
              </a:rPr>
              <a:t> ο Locke  </a:t>
            </a:r>
            <a:r>
              <a:rPr lang="en-US" sz="1200" dirty="0" err="1">
                <a:solidFill>
                  <a:srgbClr val="000000"/>
                </a:solidFill>
                <a:ea typeface="Droid Sans Fallback"/>
                <a:cs typeface="Droid Sans Fallback"/>
              </a:rPr>
              <a:t>επικρίθηκε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από</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φιλοσοφικούς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αντιπάλους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τόσο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σχέση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πώς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ανέπτυξε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οικοδόμηση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γνώσης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όσο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σχέση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πώς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τεκμηρίωσε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αντικειμενική</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ύπαρξη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των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εξωτερικών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αντικειμένων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ως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βάση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γνωστικής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διαδικασίας</a:t>
            </a:r>
            <a:r>
              <a:rPr lang="en-US" sz="1200" dirty="0">
                <a:solidFill>
                  <a:srgbClr val="000000"/>
                </a:solidFill>
                <a:ea typeface="Droid Sans Fallback"/>
                <a:cs typeface="Droid Sans Fallback"/>
              </a:rPr>
              <a:t>.</a:t>
            </a:r>
            <a:endParaRPr lang="en-US" dirty="0"/>
          </a:p>
          <a:p>
            <a:pPr algn="just"/>
            <a:endParaRPr lang="en-US" dirty="0"/>
          </a:p>
          <a:p>
            <a:pPr algn="ctr"/>
            <a:endParaRPr lang="en-US"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ustomShape 1"/>
          <p:cNvSpPr>
            <a:spLocks noChangeArrowheads="1"/>
          </p:cNvSpPr>
          <p:nvPr/>
        </p:nvSpPr>
        <p:spPr bwMode="auto">
          <a:xfrm>
            <a:off x="152400" y="38100"/>
            <a:ext cx="8839200" cy="6570663"/>
          </a:xfrm>
          <a:prstGeom prst="rect">
            <a:avLst/>
          </a:prstGeom>
          <a:noFill/>
          <a:ln w="9360">
            <a:noFill/>
            <a:miter lim="800000"/>
            <a:headEnd/>
            <a:tailEnd/>
          </a:ln>
        </p:spPr>
        <p:txBody>
          <a:bodyPr lIns="90000" tIns="46800" rIns="90000" bIns="46800" anchor="ctr"/>
          <a:lstStyle/>
          <a:p>
            <a:pPr algn="ctr"/>
            <a:r>
              <a:rPr lang="en-US" sz="1400" b="1" dirty="0">
                <a:solidFill>
                  <a:srgbClr val="000000"/>
                </a:solidFill>
              </a:rPr>
              <a:t>2. Ο ΑΝΘΡΩΠΟΣ ΩΣ ΥΠΟΚΕΙΜΕΝΟ ΝΟΗΣΗΣ</a:t>
            </a:r>
            <a:endParaRPr lang="en-US" dirty="0"/>
          </a:p>
          <a:p>
            <a:pPr algn="ctr"/>
            <a:r>
              <a:rPr lang="en-US" sz="1400" b="1" dirty="0" err="1">
                <a:solidFill>
                  <a:srgbClr val="C00000"/>
                </a:solidFill>
                <a:ea typeface="Droid Sans Fallback"/>
                <a:cs typeface="Droid Sans Fallback"/>
              </a:rPr>
              <a:t>Άννα</a:t>
            </a:r>
            <a:r>
              <a:rPr lang="en-US" sz="1400" b="1" dirty="0">
                <a:solidFill>
                  <a:srgbClr val="C00000"/>
                </a:solidFill>
                <a:ea typeface="Droid Sans Fallback"/>
                <a:cs typeface="Droid Sans Fallback"/>
              </a:rPr>
              <a:t> </a:t>
            </a:r>
            <a:r>
              <a:rPr lang="en-US" sz="1400" b="1" dirty="0" err="1">
                <a:solidFill>
                  <a:srgbClr val="C00000"/>
                </a:solidFill>
                <a:ea typeface="Droid Sans Fallback"/>
                <a:cs typeface="Droid Sans Fallback"/>
              </a:rPr>
              <a:t>Λάζου</a:t>
            </a:r>
            <a:r>
              <a:rPr lang="en-US" sz="1400" b="1" dirty="0">
                <a:solidFill>
                  <a:srgbClr val="C00000"/>
                </a:solidFill>
                <a:ea typeface="Droid Sans Fallback"/>
                <a:cs typeface="Droid Sans Fallback"/>
              </a:rPr>
              <a:t>, </a:t>
            </a:r>
            <a:r>
              <a:rPr lang="en-US" sz="1400" b="1" i="1" dirty="0">
                <a:solidFill>
                  <a:srgbClr val="C00000"/>
                </a:solidFill>
                <a:ea typeface="Droid Sans Fallback"/>
                <a:cs typeface="Droid Sans Fallback"/>
              </a:rPr>
              <a:t>Ο John Locke </a:t>
            </a:r>
            <a:r>
              <a:rPr lang="en-US" sz="1400" b="1" i="1" dirty="0" err="1">
                <a:solidFill>
                  <a:srgbClr val="C00000"/>
                </a:solidFill>
                <a:ea typeface="Droid Sans Fallback"/>
                <a:cs typeface="Droid Sans Fallback"/>
              </a:rPr>
              <a:t>και</a:t>
            </a:r>
            <a:r>
              <a:rPr lang="en-US" sz="1400" b="1" i="1" dirty="0">
                <a:solidFill>
                  <a:srgbClr val="C00000"/>
                </a:solidFill>
                <a:ea typeface="Droid Sans Fallback"/>
                <a:cs typeface="Droid Sans Fallback"/>
              </a:rPr>
              <a:t> </a:t>
            </a:r>
            <a:r>
              <a:rPr lang="en-US" sz="1400" b="1" i="1" dirty="0" err="1">
                <a:solidFill>
                  <a:srgbClr val="C00000"/>
                </a:solidFill>
                <a:ea typeface="Droid Sans Fallback"/>
                <a:cs typeface="Droid Sans Fallback"/>
              </a:rPr>
              <a:t>το</a:t>
            </a:r>
            <a:r>
              <a:rPr lang="en-US" sz="1400" b="1" i="1" dirty="0">
                <a:solidFill>
                  <a:srgbClr val="C00000"/>
                </a:solidFill>
                <a:ea typeface="Droid Sans Fallback"/>
                <a:cs typeface="Droid Sans Fallback"/>
              </a:rPr>
              <a:t> </a:t>
            </a:r>
            <a:r>
              <a:rPr lang="en-US" sz="1400" b="1" i="1" dirty="0" err="1">
                <a:solidFill>
                  <a:srgbClr val="C00000"/>
                </a:solidFill>
                <a:ea typeface="Droid Sans Fallback"/>
                <a:cs typeface="Droid Sans Fallback"/>
              </a:rPr>
              <a:t>Δοκίμιο</a:t>
            </a:r>
            <a:r>
              <a:rPr lang="en-US" sz="1400" b="1" i="1" dirty="0">
                <a:solidFill>
                  <a:srgbClr val="C00000"/>
                </a:solidFill>
                <a:ea typeface="Droid Sans Fallback"/>
                <a:cs typeface="Droid Sans Fallback"/>
              </a:rPr>
              <a:t> </a:t>
            </a:r>
            <a:r>
              <a:rPr lang="en-US" sz="1400" b="1" i="1" dirty="0" err="1">
                <a:solidFill>
                  <a:srgbClr val="C00000"/>
                </a:solidFill>
                <a:ea typeface="Droid Sans Fallback"/>
                <a:cs typeface="Droid Sans Fallback"/>
              </a:rPr>
              <a:t>για</a:t>
            </a:r>
            <a:r>
              <a:rPr lang="en-US" sz="1400" b="1" i="1" dirty="0">
                <a:solidFill>
                  <a:srgbClr val="C00000"/>
                </a:solidFill>
                <a:ea typeface="Droid Sans Fallback"/>
                <a:cs typeface="Droid Sans Fallback"/>
              </a:rPr>
              <a:t> </a:t>
            </a:r>
            <a:r>
              <a:rPr lang="en-US" sz="1400" b="1" i="1" dirty="0" err="1">
                <a:solidFill>
                  <a:srgbClr val="C00000"/>
                </a:solidFill>
                <a:ea typeface="Droid Sans Fallback"/>
                <a:cs typeface="Droid Sans Fallback"/>
              </a:rPr>
              <a:t>την</a:t>
            </a:r>
            <a:r>
              <a:rPr lang="en-US" sz="1400" b="1" i="1" dirty="0">
                <a:solidFill>
                  <a:srgbClr val="C00000"/>
                </a:solidFill>
                <a:ea typeface="Droid Sans Fallback"/>
                <a:cs typeface="Droid Sans Fallback"/>
              </a:rPr>
              <a:t> </a:t>
            </a:r>
            <a:r>
              <a:rPr lang="en-US" sz="1400" b="1" i="1" dirty="0" err="1">
                <a:solidFill>
                  <a:srgbClr val="C00000"/>
                </a:solidFill>
                <a:ea typeface="Droid Sans Fallback"/>
                <a:cs typeface="Droid Sans Fallback"/>
              </a:rPr>
              <a:t>Ανθρώπινη</a:t>
            </a:r>
            <a:r>
              <a:rPr lang="en-US" sz="1400" b="1" i="1" dirty="0">
                <a:solidFill>
                  <a:srgbClr val="C00000"/>
                </a:solidFill>
                <a:ea typeface="Droid Sans Fallback"/>
                <a:cs typeface="Droid Sans Fallback"/>
              </a:rPr>
              <a:t> </a:t>
            </a:r>
            <a:r>
              <a:rPr lang="en-US" sz="1400" b="1" i="1" dirty="0" err="1">
                <a:solidFill>
                  <a:srgbClr val="C00000"/>
                </a:solidFill>
                <a:ea typeface="Droid Sans Fallback"/>
                <a:cs typeface="Droid Sans Fallback"/>
              </a:rPr>
              <a:t>Νόηση</a:t>
            </a:r>
            <a:r>
              <a:rPr lang="en-US" sz="1400" b="1" dirty="0">
                <a:solidFill>
                  <a:srgbClr val="C00000"/>
                </a:solidFill>
                <a:ea typeface="Droid Sans Fallback"/>
                <a:cs typeface="Droid Sans Fallback"/>
              </a:rPr>
              <a:t>, </a:t>
            </a:r>
            <a:r>
              <a:rPr lang="en-US" sz="1400" b="1" dirty="0" err="1">
                <a:solidFill>
                  <a:srgbClr val="C00000"/>
                </a:solidFill>
                <a:ea typeface="Droid Sans Fallback"/>
                <a:cs typeface="Droid Sans Fallback"/>
              </a:rPr>
              <a:t>Αθήνα</a:t>
            </a:r>
            <a:r>
              <a:rPr lang="en-US" sz="1400" b="1" dirty="0">
                <a:solidFill>
                  <a:srgbClr val="C00000"/>
                </a:solidFill>
                <a:ea typeface="Droid Sans Fallback"/>
                <a:cs typeface="Droid Sans Fallback"/>
              </a:rPr>
              <a:t> 2015 </a:t>
            </a:r>
            <a:endParaRPr lang="en-US" dirty="0"/>
          </a:p>
          <a:p>
            <a:pPr algn="ctr"/>
            <a:r>
              <a:rPr lang="el-GR" sz="1100" dirty="0"/>
              <a:t>(συνέχεια)</a:t>
            </a:r>
          </a:p>
          <a:p>
            <a:pPr algn="ctr"/>
            <a:endParaRPr lang="el-GR" sz="1100" dirty="0"/>
          </a:p>
          <a:p>
            <a:pPr algn="just"/>
            <a:r>
              <a:rPr lang="en-US" sz="1200" dirty="0">
                <a:solidFill>
                  <a:srgbClr val="000000"/>
                </a:solidFill>
                <a:ea typeface="Droid Sans Fallback"/>
                <a:cs typeface="Droid Sans Fallback"/>
              </a:rPr>
              <a:t>Ο Locke  </a:t>
            </a:r>
            <a:r>
              <a:rPr lang="en-US" sz="1200" dirty="0" err="1">
                <a:solidFill>
                  <a:srgbClr val="000000"/>
                </a:solidFill>
                <a:ea typeface="Droid Sans Fallback"/>
                <a:cs typeface="Droid Sans Fallback"/>
              </a:rPr>
              <a:t>στηρίζει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ύπαρξη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των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εξωτερικών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αντικειμένων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μέσω</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έννοιας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a:t>
            </a:r>
            <a:r>
              <a:rPr lang="en-US" sz="1200" i="1" dirty="0" err="1">
                <a:solidFill>
                  <a:srgbClr val="000000"/>
                </a:solidFill>
                <a:ea typeface="Droid Sans Fallback"/>
                <a:cs typeface="Droid Sans Fallback"/>
              </a:rPr>
              <a:t>υλικού</a:t>
            </a:r>
            <a:r>
              <a:rPr lang="en-US" sz="1200" i="1" dirty="0">
                <a:solidFill>
                  <a:srgbClr val="000000"/>
                </a:solidFill>
                <a:ea typeface="Droid Sans Fallback"/>
                <a:cs typeface="Droid Sans Fallback"/>
              </a:rPr>
              <a:t> </a:t>
            </a:r>
            <a:r>
              <a:rPr lang="en-US" sz="1200" i="1" dirty="0" err="1">
                <a:solidFill>
                  <a:srgbClr val="000000"/>
                </a:solidFill>
                <a:ea typeface="Droid Sans Fallback"/>
                <a:cs typeface="Droid Sans Fallback"/>
              </a:rPr>
              <a:t>υποστρώματος</a:t>
            </a:r>
            <a:r>
              <a:rPr lang="en-US" sz="1200" i="1" dirty="0">
                <a:solidFill>
                  <a:srgbClr val="000000"/>
                </a:solidFill>
                <a:ea typeface="Droid Sans Fallback"/>
                <a:cs typeface="Droid Sans Fallback"/>
              </a:rPr>
              <a:t>  (substratum), </a:t>
            </a:r>
            <a:r>
              <a:rPr lang="en-US" sz="1200" dirty="0">
                <a:solidFill>
                  <a:srgbClr val="000000"/>
                </a:solidFill>
                <a:ea typeface="Droid Sans Fallback"/>
                <a:cs typeface="Droid Sans Fallback"/>
              </a:rPr>
              <a:t>η </a:t>
            </a:r>
            <a:r>
              <a:rPr lang="en-US" sz="1200" dirty="0" err="1">
                <a:solidFill>
                  <a:srgbClr val="000000"/>
                </a:solidFill>
                <a:ea typeface="Droid Sans Fallback"/>
                <a:cs typeface="Droid Sans Fallback"/>
              </a:rPr>
              <a:t>οποία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επιτρέπει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στην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αίσθηση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να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συλλάβει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μέσω</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των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εντυπώσεων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αισθητικά</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δεδομένα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να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συγκροτήσει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τις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ιδέες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Λόγω</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αυτής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βασικής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θέσης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κατηγορήθηκε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για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στροφή</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προς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υλισμό</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στην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προσπάθειά</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να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βρει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έναν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εύλογο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τρόπο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να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περιγράψει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πραγματική</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ύπαρξη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των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εξωτερικών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αντικειμένων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για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να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στηρίζει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εμπειρική</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βάση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γνώσης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Στη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θεωρία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αυτή</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ονομάστηκε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αναπαραστατική</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θεωρία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γνώσης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θεωρείται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ότι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είχε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ως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πρότυπο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επιστήμη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χημείας</a:t>
            </a:r>
            <a:r>
              <a:rPr lang="en-US" sz="1200" dirty="0">
                <a:solidFill>
                  <a:srgbClr val="000000"/>
                </a:solidFill>
                <a:ea typeface="Droid Sans Fallback"/>
                <a:cs typeface="Droid Sans Fallback"/>
              </a:rPr>
              <a:t>, η </a:t>
            </a:r>
            <a:r>
              <a:rPr lang="en-US" sz="1200" dirty="0" err="1">
                <a:solidFill>
                  <a:srgbClr val="000000"/>
                </a:solidFill>
                <a:ea typeface="Droid Sans Fallback"/>
                <a:cs typeface="Droid Sans Fallback"/>
              </a:rPr>
              <a:t>οποία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ανέλυε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φυσικά</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φαινόμενα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απλούστερα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στοιχεία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επρόκειτο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για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μια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επιστήμη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αναπτυσσόταν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a:t>
            </a:r>
            <a:r>
              <a:rPr lang="en-US" sz="1200" dirty="0">
                <a:solidFill>
                  <a:srgbClr val="000000"/>
                </a:solidFill>
                <a:ea typeface="Droid Sans Fallback"/>
                <a:cs typeface="Droid Sans Fallback"/>
              </a:rPr>
              <a:t> 17</a:t>
            </a:r>
            <a:r>
              <a:rPr lang="en-US" sz="1200" baseline="30000" dirty="0">
                <a:solidFill>
                  <a:srgbClr val="000000"/>
                </a:solidFill>
                <a:ea typeface="Droid Sans Fallback"/>
                <a:cs typeface="Droid Sans Fallback"/>
              </a:rPr>
              <a:t>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αιώνα</a:t>
            </a:r>
            <a:r>
              <a:rPr lang="en-US" sz="1200" dirty="0">
                <a:solidFill>
                  <a:srgbClr val="000000"/>
                </a:solidFill>
                <a:ea typeface="Droid Sans Fallback"/>
                <a:cs typeface="Droid Sans Fallback"/>
              </a:rPr>
              <a:t>. </a:t>
            </a:r>
            <a:endParaRPr lang="en-US" dirty="0"/>
          </a:p>
          <a:p>
            <a:pPr algn="just"/>
            <a:r>
              <a:rPr lang="en-US" sz="1200" dirty="0" err="1">
                <a:solidFill>
                  <a:srgbClr val="000000"/>
                </a:solidFill>
                <a:ea typeface="Droid Sans Fallback"/>
                <a:cs typeface="Droid Sans Fallback"/>
              </a:rPr>
              <a:t>Στο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πλαίσιο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εμπειρισμού</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ο Locke </a:t>
            </a:r>
            <a:r>
              <a:rPr lang="en-US" sz="1200" dirty="0" err="1">
                <a:solidFill>
                  <a:srgbClr val="000000"/>
                </a:solidFill>
                <a:ea typeface="Droid Sans Fallback"/>
                <a:cs typeface="Droid Sans Fallback"/>
              </a:rPr>
              <a:t>διαμορφώνει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έννοια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νου</a:t>
            </a:r>
            <a:r>
              <a:rPr lang="en-US" sz="1200" dirty="0">
                <a:solidFill>
                  <a:srgbClr val="000000"/>
                </a:solidFill>
                <a:ea typeface="Droid Sans Fallback"/>
                <a:cs typeface="Droid Sans Fallback"/>
              </a:rPr>
              <a:t>  (mind)  </a:t>
            </a:r>
            <a:r>
              <a:rPr lang="en-US" sz="1200" dirty="0" err="1">
                <a:solidFill>
                  <a:srgbClr val="000000"/>
                </a:solidFill>
                <a:ea typeface="Droid Sans Fallback"/>
                <a:cs typeface="Droid Sans Fallback"/>
              </a:rPr>
              <a:t>ως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δοχείου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πληροφοριών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επαναληπτικότητα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των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εμπειριών</a:t>
            </a:r>
            <a:r>
              <a:rPr lang="en-US" sz="1200" dirty="0">
                <a:solidFill>
                  <a:srgbClr val="000000"/>
                </a:solidFill>
                <a:ea typeface="Droid Sans Fallback"/>
                <a:cs typeface="Droid Sans Fallback"/>
              </a:rPr>
              <a:t> ο </a:t>
            </a:r>
            <a:r>
              <a:rPr lang="en-US" sz="1200" dirty="0" err="1">
                <a:solidFill>
                  <a:srgbClr val="000000"/>
                </a:solidFill>
                <a:ea typeface="Droid Sans Fallback"/>
                <a:cs typeface="Droid Sans Fallback"/>
              </a:rPr>
              <a:t>νους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αποδέχεται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επεξεργάζεται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τις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εντυπώσεις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συγκροτεί</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τις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ιδέες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Εγκαθιδρύει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έτσι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ένα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νέο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πρότυπο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νου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μεταφέροντας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ενδιαφέρον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από</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πρότερη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μεταφυσική</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σύλληψη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ψυχής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στη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γνωσιοθεωρητική</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πλέον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σύλληψη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κατά</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συνέπεια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στην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συνειδητοποίηση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αναγκαιότητας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να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γνωρίσουμε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νου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από</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καθαρά</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φιλοσοφική</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σκοπιά</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μέσω</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πλέον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κατανόησης</a:t>
            </a:r>
            <a:r>
              <a:rPr lang="en-US" sz="1200" dirty="0">
                <a:solidFill>
                  <a:srgbClr val="000000"/>
                </a:solidFill>
                <a:ea typeface="Droid Sans Fallback"/>
                <a:cs typeface="Droid Sans Fallback"/>
              </a:rPr>
              <a:t> (understanding), </a:t>
            </a:r>
            <a:r>
              <a:rPr lang="en-US" sz="1200" dirty="0" err="1">
                <a:solidFill>
                  <a:srgbClr val="000000"/>
                </a:solidFill>
                <a:ea typeface="Droid Sans Fallback"/>
                <a:cs typeface="Droid Sans Fallback"/>
              </a:rPr>
              <a:t>έννοιας</a:t>
            </a:r>
            <a:r>
              <a:rPr lang="en-US" sz="1200" dirty="0">
                <a:solidFill>
                  <a:srgbClr val="000000"/>
                </a:solidFill>
                <a:ea typeface="Droid Sans Fallback"/>
                <a:cs typeface="Droid Sans Fallback"/>
              </a:rPr>
              <a:t>, η </a:t>
            </a:r>
            <a:r>
              <a:rPr lang="en-US" sz="1200" dirty="0" err="1">
                <a:solidFill>
                  <a:srgbClr val="000000"/>
                </a:solidFill>
                <a:ea typeface="Droid Sans Fallback"/>
                <a:cs typeface="Droid Sans Fallback"/>
              </a:rPr>
              <a:t>οποία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όμως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καθορίζει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ίδια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ανθρώπινη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νόηση</a:t>
            </a:r>
            <a:r>
              <a:rPr lang="en-US" sz="1200" dirty="0">
                <a:solidFill>
                  <a:srgbClr val="000000"/>
                </a:solidFill>
                <a:ea typeface="Droid Sans Fallback"/>
                <a:cs typeface="Droid Sans Fallback"/>
              </a:rPr>
              <a:t>. </a:t>
            </a:r>
            <a:endParaRPr lang="en-US" dirty="0"/>
          </a:p>
          <a:p>
            <a:pPr algn="just"/>
            <a:r>
              <a:rPr lang="en-US" sz="1200" dirty="0" err="1">
                <a:solidFill>
                  <a:srgbClr val="000000"/>
                </a:solidFill>
                <a:ea typeface="Droid Sans Fallback"/>
                <a:cs typeface="Droid Sans Fallback"/>
              </a:rPr>
              <a:t>Στο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λοκιανό</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πρότυπο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νου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διακρίνονται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διαφορετικά</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επίπεδα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νοητικής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λειτουργίας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οι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κατ</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αίσθηση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εντυπώσεις</a:t>
            </a:r>
            <a:r>
              <a:rPr lang="en-US" sz="1200" dirty="0">
                <a:solidFill>
                  <a:srgbClr val="000000"/>
                </a:solidFill>
                <a:ea typeface="Droid Sans Fallback"/>
                <a:cs typeface="Droid Sans Fallback"/>
              </a:rPr>
              <a:t> (impressions) </a:t>
            </a:r>
            <a:r>
              <a:rPr lang="en-US" sz="1200" dirty="0" err="1">
                <a:solidFill>
                  <a:srgbClr val="000000"/>
                </a:solidFill>
                <a:ea typeface="Droid Sans Fallback"/>
                <a:cs typeface="Droid Sans Fallback"/>
              </a:rPr>
              <a:t>και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οι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ιδέες</a:t>
            </a:r>
            <a:r>
              <a:rPr lang="en-US" sz="1200" dirty="0">
                <a:solidFill>
                  <a:srgbClr val="000000"/>
                </a:solidFill>
                <a:ea typeface="Droid Sans Fallback"/>
                <a:cs typeface="Droid Sans Fallback"/>
              </a:rPr>
              <a:t> (reflections/ideas) </a:t>
            </a:r>
            <a:r>
              <a:rPr lang="en-US" sz="1200" dirty="0" err="1">
                <a:solidFill>
                  <a:srgbClr val="000000"/>
                </a:solidFill>
                <a:ea typeface="Droid Sans Fallback"/>
                <a:cs typeface="Droid Sans Fallback"/>
              </a:rPr>
              <a:t>και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τέλος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οι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ουσίες</a:t>
            </a:r>
            <a:r>
              <a:rPr lang="en-US" sz="1200" dirty="0">
                <a:solidFill>
                  <a:srgbClr val="000000"/>
                </a:solidFill>
                <a:ea typeface="Droid Sans Fallback"/>
                <a:cs typeface="Droid Sans Fallback"/>
              </a:rPr>
              <a:t>  (essences), </a:t>
            </a:r>
            <a:r>
              <a:rPr lang="en-US" sz="1200" dirty="0" err="1">
                <a:solidFill>
                  <a:srgbClr val="000000"/>
                </a:solidFill>
                <a:ea typeface="Droid Sans Fallback"/>
                <a:cs typeface="Droid Sans Fallback"/>
              </a:rPr>
              <a:t>εννοιολογικές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κατηγορίες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δηλαδή</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ανταποκρίνονται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στα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σύνθετα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αντικείμενα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εξωτερικού</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κόσμου</a:t>
            </a:r>
            <a:r>
              <a:rPr lang="en-US" sz="1200" dirty="0">
                <a:solidFill>
                  <a:srgbClr val="000000"/>
                </a:solidFill>
                <a:ea typeface="Droid Sans Fallback"/>
                <a:cs typeface="Droid Sans Fallback"/>
              </a:rPr>
              <a:t>. Η </a:t>
            </a:r>
            <a:r>
              <a:rPr lang="en-US" sz="1200" dirty="0" err="1">
                <a:solidFill>
                  <a:srgbClr val="000000"/>
                </a:solidFill>
                <a:ea typeface="Droid Sans Fallback"/>
                <a:cs typeface="Droid Sans Fallback"/>
              </a:rPr>
              <a:t>γνώση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τέλος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στην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κορυφή</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αυτού</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οικοδομήματος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παραπέμπει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στην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επιλογή</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αναγνώριση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των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πραγματικών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αντικειμένων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συγκρίνοντάς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γνωσιοθεωρητικό</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υπόβαθρο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νου</a:t>
            </a:r>
            <a:r>
              <a:rPr lang="en-US" sz="1200" dirty="0">
                <a:solidFill>
                  <a:srgbClr val="000000"/>
                </a:solidFill>
                <a:ea typeface="Droid Sans Fallback"/>
                <a:cs typeface="Droid Sans Fallback"/>
              </a:rPr>
              <a:t>.</a:t>
            </a:r>
            <a:endParaRPr lang="en-US" dirty="0"/>
          </a:p>
          <a:p>
            <a:pPr algn="just"/>
            <a:r>
              <a:rPr lang="en-US" sz="1200" dirty="0">
                <a:solidFill>
                  <a:srgbClr val="000000"/>
                </a:solidFill>
                <a:ea typeface="Droid Sans Fallback"/>
                <a:cs typeface="Droid Sans Fallback"/>
              </a:rPr>
              <a:t>Ο </a:t>
            </a:r>
            <a:r>
              <a:rPr lang="en-US" sz="1200" dirty="0" err="1">
                <a:solidFill>
                  <a:srgbClr val="000000"/>
                </a:solidFill>
                <a:ea typeface="Droid Sans Fallback"/>
                <a:cs typeface="Droid Sans Fallback"/>
              </a:rPr>
              <a:t>νους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σύμφωνα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αναπαραστατική</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θεωρία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Locke, </a:t>
            </a:r>
            <a:r>
              <a:rPr lang="en-US" sz="1200" dirty="0" err="1">
                <a:solidFill>
                  <a:srgbClr val="000000"/>
                </a:solidFill>
                <a:ea typeface="Droid Sans Fallback"/>
                <a:cs typeface="Droid Sans Fallback"/>
              </a:rPr>
              <a:t>περιέχει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δυναμικά</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στοιχεία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δεν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αποτελεί</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ένα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παθητικό</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όργανο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αντανάκλασης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των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δεδομένων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αισθητηριακής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εμπειρίας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Είναι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ένας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πολυσύνθετος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μηχανισμός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βρίσκεται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υλική</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σχέση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εξωτερικά</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αντικείμενα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συμπράττει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μια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λειτουργική</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ιεράρχηση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των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επιπέδων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από</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απλούστερο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στο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συνθετότερο</a:t>
            </a:r>
            <a:r>
              <a:rPr lang="en-US" sz="1200" dirty="0">
                <a:solidFill>
                  <a:srgbClr val="000000"/>
                </a:solidFill>
                <a:ea typeface="Droid Sans Fallback"/>
                <a:cs typeface="Droid Sans Fallback"/>
              </a:rPr>
              <a:t>.</a:t>
            </a:r>
            <a:endParaRPr lang="en-US" dirty="0"/>
          </a:p>
          <a:p>
            <a:pPr algn="just"/>
            <a:r>
              <a:rPr lang="en-US" sz="1200" dirty="0">
                <a:solidFill>
                  <a:srgbClr val="000000"/>
                </a:solidFill>
                <a:ea typeface="Droid Sans Fallback"/>
                <a:cs typeface="Droid Sans Fallback"/>
              </a:rPr>
              <a:t>Ο </a:t>
            </a:r>
            <a:r>
              <a:rPr lang="en-US" sz="1200" dirty="0" err="1">
                <a:solidFill>
                  <a:srgbClr val="000000"/>
                </a:solidFill>
                <a:ea typeface="Droid Sans Fallback"/>
                <a:cs typeface="Droid Sans Fallback"/>
              </a:rPr>
              <a:t>νους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είναι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ατομικός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δεν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αντιμετωπίζεται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ως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ολότητα</a:t>
            </a:r>
            <a:r>
              <a:rPr lang="en-US" sz="1200" dirty="0">
                <a:solidFill>
                  <a:srgbClr val="000000"/>
                </a:solidFill>
                <a:ea typeface="Droid Sans Fallback"/>
                <a:cs typeface="Droid Sans Fallback"/>
              </a:rPr>
              <a:t> ή </a:t>
            </a:r>
            <a:r>
              <a:rPr lang="en-US" sz="1200" dirty="0" err="1">
                <a:solidFill>
                  <a:srgbClr val="000000"/>
                </a:solidFill>
                <a:ea typeface="Droid Sans Fallback"/>
                <a:cs typeface="Droid Sans Fallback"/>
              </a:rPr>
              <a:t>σε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σχέση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ολότητες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προϋποθέτει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διαδικασία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επεξεργασίας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των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δεδομένων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ένα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πλαίσιο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ατομικής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εξέτασης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επίπεδο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ψυχολογικής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ατομικότητας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μια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τάση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μπορεί</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να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παραλληλιστεί</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πολιτικό</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ατομικισμό</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ανάπτυξη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φιλελευθερισμού</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όπου</a:t>
            </a:r>
            <a:r>
              <a:rPr lang="en-US" sz="1200" dirty="0">
                <a:solidFill>
                  <a:srgbClr val="000000"/>
                </a:solidFill>
                <a:ea typeface="Droid Sans Fallback"/>
                <a:cs typeface="Droid Sans Fallback"/>
              </a:rPr>
              <a:t> ο </a:t>
            </a:r>
            <a:r>
              <a:rPr lang="en-US" sz="1200" dirty="0" err="1">
                <a:solidFill>
                  <a:srgbClr val="000000"/>
                </a:solidFill>
                <a:ea typeface="Droid Sans Fallback"/>
                <a:cs typeface="Droid Sans Fallback"/>
              </a:rPr>
              <a:t>άνθρωπος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αποκτά</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εικόνα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εγώ</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ως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ψυχολογικού</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υποκειμένου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κατακτά</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αυτονομία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ενώ</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καλλιεργείται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αίσθημα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ευθύνης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των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ατομικών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επιλογών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πράξεων</a:t>
            </a:r>
            <a:r>
              <a:rPr lang="en-US" sz="1200" dirty="0">
                <a:solidFill>
                  <a:srgbClr val="000000"/>
                </a:solidFill>
                <a:ea typeface="Droid Sans Fallback"/>
                <a:cs typeface="Droid Sans Fallback"/>
              </a:rPr>
              <a:t>.</a:t>
            </a:r>
            <a:endParaRPr lang="en-US" dirty="0"/>
          </a:p>
          <a:p>
            <a:pPr algn="just"/>
            <a:r>
              <a:rPr lang="en-US" sz="1200" dirty="0" err="1">
                <a:solidFill>
                  <a:srgbClr val="000000"/>
                </a:solidFill>
                <a:ea typeface="Droid Sans Fallback"/>
                <a:cs typeface="Droid Sans Fallback"/>
              </a:rPr>
              <a:t>Στο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θέμα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προσωπικής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ταυτότητας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μετά</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τον</a:t>
            </a:r>
            <a:r>
              <a:rPr lang="en-US" sz="1200" dirty="0">
                <a:solidFill>
                  <a:srgbClr val="000000"/>
                </a:solidFill>
                <a:ea typeface="Droid Sans Fallback"/>
                <a:cs typeface="Droid Sans Fallback"/>
              </a:rPr>
              <a:t> Locke, </a:t>
            </a:r>
            <a:r>
              <a:rPr lang="en-US" sz="1200" dirty="0" err="1">
                <a:solidFill>
                  <a:srgbClr val="000000"/>
                </a:solidFill>
                <a:ea typeface="Droid Sans Fallback"/>
                <a:cs typeface="Droid Sans Fallback"/>
              </a:rPr>
              <a:t>προσδίδεται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αυτό</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ψυχολογική</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κατεύθυνση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αυτό</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ευθύνονται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οι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συλλογισμοί</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απαντούν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στο</a:t>
            </a:r>
            <a:r>
              <a:rPr lang="en-US" sz="1200" dirty="0">
                <a:solidFill>
                  <a:srgbClr val="000000"/>
                </a:solidFill>
                <a:ea typeface="Droid Sans Fallback"/>
                <a:cs typeface="Droid Sans Fallback"/>
              </a:rPr>
              <a:t> </a:t>
            </a:r>
            <a:r>
              <a:rPr lang="en-US" sz="1200" i="1" dirty="0" err="1">
                <a:solidFill>
                  <a:srgbClr val="000000"/>
                </a:solidFill>
                <a:ea typeface="Droid Sans Fallback"/>
                <a:cs typeface="Droid Sans Fallback"/>
              </a:rPr>
              <a:t>Δοκίμιο</a:t>
            </a:r>
            <a:r>
              <a:rPr lang="en-US" sz="1200" i="1" dirty="0">
                <a:solidFill>
                  <a:srgbClr val="000000"/>
                </a:solidFill>
                <a:ea typeface="Droid Sans Fallback"/>
                <a:cs typeface="Droid Sans Fallback"/>
              </a:rPr>
              <a:t> </a:t>
            </a:r>
            <a:r>
              <a:rPr lang="en-US" sz="1200" i="1" dirty="0" err="1">
                <a:solidFill>
                  <a:srgbClr val="000000"/>
                </a:solidFill>
                <a:ea typeface="Droid Sans Fallback"/>
                <a:cs typeface="Droid Sans Fallback"/>
              </a:rPr>
              <a:t>για</a:t>
            </a:r>
            <a:r>
              <a:rPr lang="en-US" sz="1200" i="1" dirty="0">
                <a:solidFill>
                  <a:srgbClr val="000000"/>
                </a:solidFill>
                <a:ea typeface="Droid Sans Fallback"/>
                <a:cs typeface="Droid Sans Fallback"/>
              </a:rPr>
              <a:t> </a:t>
            </a:r>
            <a:r>
              <a:rPr lang="en-US" sz="1200" i="1" dirty="0" err="1">
                <a:solidFill>
                  <a:srgbClr val="000000"/>
                </a:solidFill>
                <a:ea typeface="Droid Sans Fallback"/>
                <a:cs typeface="Droid Sans Fallback"/>
              </a:rPr>
              <a:t>την</a:t>
            </a:r>
            <a:r>
              <a:rPr lang="en-US" sz="1200" i="1" dirty="0">
                <a:solidFill>
                  <a:srgbClr val="000000"/>
                </a:solidFill>
                <a:ea typeface="Droid Sans Fallback"/>
                <a:cs typeface="Droid Sans Fallback"/>
              </a:rPr>
              <a:t> </a:t>
            </a:r>
            <a:r>
              <a:rPr lang="en-US" sz="1200" i="1" dirty="0" err="1">
                <a:solidFill>
                  <a:srgbClr val="000000"/>
                </a:solidFill>
                <a:ea typeface="Droid Sans Fallback"/>
                <a:cs typeface="Droid Sans Fallback"/>
              </a:rPr>
              <a:t>ανθρώπινη</a:t>
            </a:r>
            <a:r>
              <a:rPr lang="en-US" sz="1200" i="1" dirty="0">
                <a:solidFill>
                  <a:srgbClr val="000000"/>
                </a:solidFill>
                <a:ea typeface="Droid Sans Fallback"/>
                <a:cs typeface="Droid Sans Fallback"/>
              </a:rPr>
              <a:t> </a:t>
            </a:r>
            <a:r>
              <a:rPr lang="en-US" sz="1200" i="1" dirty="0" err="1">
                <a:solidFill>
                  <a:srgbClr val="000000"/>
                </a:solidFill>
                <a:ea typeface="Droid Sans Fallback"/>
                <a:cs typeface="Droid Sans Fallback"/>
              </a:rPr>
              <a:t>νόηση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σχετικά</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όπου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εξετάζεται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τόσο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ως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λογικό</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Βιβλίο</a:t>
            </a:r>
            <a:r>
              <a:rPr lang="en-US" sz="1200" dirty="0">
                <a:solidFill>
                  <a:srgbClr val="000000"/>
                </a:solidFill>
                <a:ea typeface="Droid Sans Fallback"/>
                <a:cs typeface="Droid Sans Fallback"/>
              </a:rPr>
              <a:t> Ι) </a:t>
            </a:r>
            <a:r>
              <a:rPr lang="en-US" sz="1200" dirty="0" err="1">
                <a:solidFill>
                  <a:srgbClr val="000000"/>
                </a:solidFill>
                <a:ea typeface="Droid Sans Fallback"/>
                <a:cs typeface="Droid Sans Fallback"/>
              </a:rPr>
              <a:t>όσο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ως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ψυχολογικό</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πρόβλημα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Βιβλίο</a:t>
            </a:r>
            <a:r>
              <a:rPr lang="en-US" sz="1200" dirty="0">
                <a:solidFill>
                  <a:srgbClr val="000000"/>
                </a:solidFill>
                <a:ea typeface="Droid Sans Fallback"/>
                <a:cs typeface="Droid Sans Fallback"/>
              </a:rPr>
              <a:t> ΙΙ). </a:t>
            </a:r>
            <a:r>
              <a:rPr lang="en-US" sz="1200" dirty="0" err="1">
                <a:solidFill>
                  <a:srgbClr val="000000"/>
                </a:solidFill>
                <a:ea typeface="Droid Sans Fallback"/>
                <a:cs typeface="Droid Sans Fallback"/>
              </a:rPr>
              <a:t>Το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πρόβλημα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ταυτότητας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συζητείται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στην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αρχαία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φιλοσοφία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χαρακτηριστική</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είναι</a:t>
            </a:r>
            <a:r>
              <a:rPr lang="en-US" sz="1200" dirty="0">
                <a:solidFill>
                  <a:srgbClr val="000000"/>
                </a:solidFill>
                <a:ea typeface="Droid Sans Fallback"/>
                <a:cs typeface="Droid Sans Fallback"/>
              </a:rPr>
              <a:t> η </a:t>
            </a:r>
            <a:r>
              <a:rPr lang="en-US" sz="1200" dirty="0" err="1">
                <a:solidFill>
                  <a:srgbClr val="000000"/>
                </a:solidFill>
                <a:ea typeface="Droid Sans Fallback"/>
                <a:cs typeface="Droid Sans Fallback"/>
              </a:rPr>
              <a:t>αναφορά</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από</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Πλούταρχο</a:t>
            </a:r>
            <a:r>
              <a:rPr lang="en-US" sz="1200" dirty="0">
                <a:solidFill>
                  <a:srgbClr val="000000"/>
                </a:solidFill>
                <a:ea typeface="Droid Sans Fallback"/>
                <a:cs typeface="Droid Sans Fallback"/>
              </a:rPr>
              <a:t> (</a:t>
            </a:r>
            <a:r>
              <a:rPr lang="en-US" sz="1200" i="1" dirty="0">
                <a:solidFill>
                  <a:srgbClr val="000000"/>
                </a:solidFill>
                <a:ea typeface="Droid Sans Fallback"/>
                <a:cs typeface="Droid Sans Fallback"/>
              </a:rPr>
              <a:t>Ο </a:t>
            </a:r>
            <a:r>
              <a:rPr lang="en-US" sz="1200" i="1" dirty="0" err="1">
                <a:solidFill>
                  <a:srgbClr val="000000"/>
                </a:solidFill>
                <a:ea typeface="Droid Sans Fallback"/>
                <a:cs typeface="Droid Sans Fallback"/>
              </a:rPr>
              <a:t>Βίος</a:t>
            </a:r>
            <a:r>
              <a:rPr lang="en-US" sz="1200" i="1" dirty="0">
                <a:solidFill>
                  <a:srgbClr val="000000"/>
                </a:solidFill>
                <a:ea typeface="Droid Sans Fallback"/>
                <a:cs typeface="Droid Sans Fallback"/>
              </a:rPr>
              <a:t> </a:t>
            </a:r>
            <a:r>
              <a:rPr lang="en-US" sz="1200" i="1" dirty="0" err="1">
                <a:solidFill>
                  <a:srgbClr val="000000"/>
                </a:solidFill>
                <a:ea typeface="Droid Sans Fallback"/>
                <a:cs typeface="Droid Sans Fallback"/>
              </a:rPr>
              <a:t>του</a:t>
            </a:r>
            <a:r>
              <a:rPr lang="en-US" sz="1200" i="1" dirty="0">
                <a:solidFill>
                  <a:srgbClr val="000000"/>
                </a:solidFill>
                <a:ea typeface="Droid Sans Fallback"/>
                <a:cs typeface="Droid Sans Fallback"/>
              </a:rPr>
              <a:t> </a:t>
            </a:r>
            <a:r>
              <a:rPr lang="en-US" sz="1200" i="1" dirty="0" err="1">
                <a:solidFill>
                  <a:srgbClr val="000000"/>
                </a:solidFill>
                <a:ea typeface="Droid Sans Fallback"/>
                <a:cs typeface="Droid Sans Fallback"/>
              </a:rPr>
              <a:t>Θησέα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στο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παράδοξο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ταυτότητας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ενός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αντικειμένου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όταν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αλλάζουν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συστατικά</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στοιχεία</a:t>
            </a:r>
            <a:r>
              <a:rPr lang="en-US" sz="1200" dirty="0">
                <a:solidFill>
                  <a:srgbClr val="000000"/>
                </a:solidFill>
                <a:ea typeface="Droid Sans Fallback"/>
                <a:cs typeface="Droid Sans Fallback"/>
              </a:rPr>
              <a:t>, ή </a:t>
            </a:r>
            <a:r>
              <a:rPr lang="en-US" sz="1200" dirty="0" err="1">
                <a:solidFill>
                  <a:srgbClr val="000000"/>
                </a:solidFill>
                <a:ea typeface="Droid Sans Fallback"/>
                <a:cs typeface="Droid Sans Fallback"/>
              </a:rPr>
              <a:t>στην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παραβολή</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ποταμού</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σύμφωνα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σχετικό</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απόσπασμα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Ηράκλειτου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όπου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καθώς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όλα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διαρκώς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μεταβάλλονται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οι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άνθρωποι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ως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μέρος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κόσμου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αλλάζουν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συνέχεια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Στα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θέματα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αυτά</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αναφέρονται</a:t>
            </a:r>
            <a:r>
              <a:rPr lang="en-US" sz="1200" dirty="0">
                <a:solidFill>
                  <a:srgbClr val="000000"/>
                </a:solidFill>
                <a:ea typeface="Droid Sans Fallback"/>
                <a:cs typeface="Droid Sans Fallback"/>
              </a:rPr>
              <a:t> ο </a:t>
            </a:r>
            <a:r>
              <a:rPr lang="en-US" sz="1200" dirty="0" err="1">
                <a:solidFill>
                  <a:srgbClr val="000000"/>
                </a:solidFill>
                <a:ea typeface="Droid Sans Fallback"/>
                <a:cs typeface="Droid Sans Fallback"/>
              </a:rPr>
              <a:t>Πλάτωνας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και</a:t>
            </a:r>
            <a:r>
              <a:rPr lang="en-US" sz="1200" dirty="0">
                <a:solidFill>
                  <a:srgbClr val="000000"/>
                </a:solidFill>
                <a:ea typeface="Droid Sans Fallback"/>
                <a:cs typeface="Droid Sans Fallback"/>
              </a:rPr>
              <a:t> ο Hobbes. Ο Locke </a:t>
            </a:r>
            <a:r>
              <a:rPr lang="en-US" sz="1200" dirty="0" err="1">
                <a:solidFill>
                  <a:srgbClr val="000000"/>
                </a:solidFill>
                <a:ea typeface="Droid Sans Fallback"/>
                <a:cs typeface="Droid Sans Fallback"/>
              </a:rPr>
              <a:t>όμως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πρωτοτυπεί</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στα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παραδείγματα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χρησιμοποιεί</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στην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επιχειρηματολογία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a:t>
            </a:r>
            <a:endParaRPr lang="en-US"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ustomShape 1"/>
          <p:cNvSpPr>
            <a:spLocks noChangeArrowheads="1"/>
          </p:cNvSpPr>
          <p:nvPr/>
        </p:nvSpPr>
        <p:spPr bwMode="auto">
          <a:xfrm>
            <a:off x="152400" y="38100"/>
            <a:ext cx="8763000" cy="6602413"/>
          </a:xfrm>
          <a:prstGeom prst="rect">
            <a:avLst/>
          </a:prstGeom>
          <a:noFill/>
          <a:ln w="9360">
            <a:noFill/>
            <a:miter lim="800000"/>
            <a:headEnd/>
            <a:tailEnd/>
          </a:ln>
        </p:spPr>
        <p:txBody>
          <a:bodyPr lIns="90000" tIns="46800" rIns="90000" bIns="46800" anchor="ctr"/>
          <a:lstStyle/>
          <a:p>
            <a:pPr algn="ctr"/>
            <a:r>
              <a:rPr lang="en-US" sz="1400" b="1" dirty="0">
                <a:solidFill>
                  <a:srgbClr val="000000"/>
                </a:solidFill>
              </a:rPr>
              <a:t>2. Ο ΑΝΘΡΩΠΟΣ ΩΣ ΥΠΟΚΕΙΜΕΝΟ </a:t>
            </a:r>
            <a:r>
              <a:rPr lang="en-US" sz="1400" b="1" dirty="0" smtClean="0">
                <a:solidFill>
                  <a:srgbClr val="000000"/>
                </a:solidFill>
              </a:rPr>
              <a:t>ΝΟΗΣΗΣ</a:t>
            </a:r>
            <a:endParaRPr lang="en-US" dirty="0"/>
          </a:p>
          <a:p>
            <a:pPr algn="ctr"/>
            <a:r>
              <a:rPr lang="el-GR" sz="1100" dirty="0"/>
              <a:t>(συνέχεια)</a:t>
            </a:r>
          </a:p>
          <a:p>
            <a:pPr algn="just"/>
            <a:r>
              <a:rPr lang="en-US" sz="1400" b="1" dirty="0">
                <a:solidFill>
                  <a:srgbClr val="C00000"/>
                </a:solidFill>
                <a:ea typeface="Droid Sans Fallback"/>
                <a:cs typeface="Droid Sans Fallback"/>
              </a:rPr>
              <a:t> </a:t>
            </a:r>
            <a:r>
              <a:rPr lang="en-US" sz="1200" dirty="0" err="1">
                <a:solidFill>
                  <a:srgbClr val="000000"/>
                </a:solidFill>
                <a:ea typeface="Droid Sans Fallback"/>
                <a:cs typeface="Droid Sans Fallback"/>
              </a:rPr>
              <a:t>Στο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δεύτερο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βιβλίο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a:t>
            </a:r>
            <a:r>
              <a:rPr lang="en-US" sz="1200" i="1" dirty="0" err="1">
                <a:solidFill>
                  <a:srgbClr val="000000"/>
                </a:solidFill>
                <a:ea typeface="Droid Sans Fallback"/>
                <a:cs typeface="Droid Sans Fallback"/>
              </a:rPr>
              <a:t>Δοκιμίου</a:t>
            </a:r>
            <a:r>
              <a:rPr lang="en-US" sz="1200" i="1" dirty="0">
                <a:solidFill>
                  <a:srgbClr val="000000"/>
                </a:solidFill>
                <a:ea typeface="Droid Sans Fallback"/>
                <a:cs typeface="Droid Sans Fallback"/>
              </a:rPr>
              <a:t> </a:t>
            </a:r>
            <a:r>
              <a:rPr lang="en-US" sz="1200" i="1" dirty="0" err="1">
                <a:solidFill>
                  <a:srgbClr val="000000"/>
                </a:solidFill>
                <a:ea typeface="Droid Sans Fallback"/>
                <a:cs typeface="Droid Sans Fallback"/>
              </a:rPr>
              <a:t>για</a:t>
            </a:r>
            <a:r>
              <a:rPr lang="en-US" sz="1200" i="1" dirty="0">
                <a:solidFill>
                  <a:srgbClr val="000000"/>
                </a:solidFill>
                <a:ea typeface="Droid Sans Fallback"/>
                <a:cs typeface="Droid Sans Fallback"/>
              </a:rPr>
              <a:t> </a:t>
            </a:r>
            <a:r>
              <a:rPr lang="en-US" sz="1200" i="1" dirty="0" err="1">
                <a:solidFill>
                  <a:srgbClr val="000000"/>
                </a:solidFill>
                <a:ea typeface="Droid Sans Fallback"/>
                <a:cs typeface="Droid Sans Fallback"/>
              </a:rPr>
              <a:t>την</a:t>
            </a:r>
            <a:r>
              <a:rPr lang="en-US" sz="1200" i="1" dirty="0">
                <a:solidFill>
                  <a:srgbClr val="000000"/>
                </a:solidFill>
                <a:ea typeface="Droid Sans Fallback"/>
                <a:cs typeface="Droid Sans Fallback"/>
              </a:rPr>
              <a:t> </a:t>
            </a:r>
            <a:r>
              <a:rPr lang="en-US" sz="1200" i="1" dirty="0" err="1">
                <a:solidFill>
                  <a:srgbClr val="000000"/>
                </a:solidFill>
                <a:ea typeface="Droid Sans Fallback"/>
                <a:cs typeface="Droid Sans Fallback"/>
              </a:rPr>
              <a:t>ανθρώπινη</a:t>
            </a:r>
            <a:r>
              <a:rPr lang="en-US" sz="1200" i="1" dirty="0">
                <a:solidFill>
                  <a:srgbClr val="000000"/>
                </a:solidFill>
                <a:ea typeface="Droid Sans Fallback"/>
                <a:cs typeface="Droid Sans Fallback"/>
              </a:rPr>
              <a:t> </a:t>
            </a:r>
            <a:r>
              <a:rPr lang="en-US" sz="1200" i="1" dirty="0" err="1">
                <a:solidFill>
                  <a:srgbClr val="000000"/>
                </a:solidFill>
                <a:ea typeface="Droid Sans Fallback"/>
                <a:cs typeface="Droid Sans Fallback"/>
              </a:rPr>
              <a:t>νόηση</a:t>
            </a:r>
            <a:r>
              <a:rPr lang="en-US" sz="1200" i="1" dirty="0">
                <a:solidFill>
                  <a:srgbClr val="000000"/>
                </a:solidFill>
                <a:ea typeface="Droid Sans Fallback"/>
                <a:cs typeface="Droid Sans Fallback"/>
              </a:rPr>
              <a:t> </a:t>
            </a:r>
            <a:r>
              <a:rPr lang="en-US" sz="1200" dirty="0" err="1">
                <a:solidFill>
                  <a:srgbClr val="000000"/>
                </a:solidFill>
                <a:ea typeface="Droid Sans Fallback"/>
                <a:cs typeface="Droid Sans Fallback"/>
              </a:rPr>
              <a:t>συζητείται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θέμα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συνείδησης</a:t>
            </a:r>
            <a:r>
              <a:rPr lang="en-US" sz="1200" dirty="0">
                <a:solidFill>
                  <a:srgbClr val="000000"/>
                </a:solidFill>
                <a:ea typeface="Droid Sans Fallback"/>
                <a:cs typeface="Droid Sans Fallback"/>
              </a:rPr>
              <a:t> (consciousness) </a:t>
            </a:r>
            <a:r>
              <a:rPr lang="en-US" sz="1200" dirty="0" err="1">
                <a:solidFill>
                  <a:srgbClr val="000000"/>
                </a:solidFill>
                <a:ea typeface="Droid Sans Fallback"/>
                <a:cs typeface="Droid Sans Fallback"/>
              </a:rPr>
              <a:t>και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επίγνωσης</a:t>
            </a:r>
            <a:r>
              <a:rPr lang="en-US" sz="1200" dirty="0">
                <a:solidFill>
                  <a:srgbClr val="000000"/>
                </a:solidFill>
                <a:ea typeface="Droid Sans Fallback"/>
                <a:cs typeface="Droid Sans Fallback"/>
              </a:rPr>
              <a:t> (awareness) </a:t>
            </a:r>
            <a:r>
              <a:rPr lang="en-US" sz="1200" dirty="0" err="1">
                <a:solidFill>
                  <a:srgbClr val="000000"/>
                </a:solidFill>
                <a:ea typeface="Droid Sans Fallback"/>
                <a:cs typeface="Droid Sans Fallback"/>
              </a:rPr>
              <a:t>σε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συνάρτηση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πρόβλημα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προσωπικής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ταυτότητας</a:t>
            </a:r>
            <a:r>
              <a:rPr lang="en-US" sz="1200" dirty="0">
                <a:solidFill>
                  <a:srgbClr val="000000"/>
                </a:solidFill>
                <a:ea typeface="Droid Sans Fallback"/>
                <a:cs typeface="Droid Sans Fallback"/>
              </a:rPr>
              <a:t> (personal identity). Η </a:t>
            </a:r>
            <a:r>
              <a:rPr lang="en-US" sz="1200" dirty="0" err="1">
                <a:solidFill>
                  <a:srgbClr val="000000"/>
                </a:solidFill>
                <a:ea typeface="Droid Sans Fallback"/>
                <a:cs typeface="Droid Sans Fallback"/>
              </a:rPr>
              <a:t>επίγνωση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ως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συνειδητοποίηση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ποιος</a:t>
            </a:r>
            <a:r>
              <a:rPr lang="en-US" sz="1200" dirty="0">
                <a:solidFill>
                  <a:srgbClr val="000000"/>
                </a:solidFill>
                <a:ea typeface="Droid Sans Fallback"/>
                <a:cs typeface="Droid Sans Fallback"/>
              </a:rPr>
              <a:t>/</a:t>
            </a:r>
            <a:r>
              <a:rPr lang="en-US" sz="1200" dirty="0" err="1">
                <a:solidFill>
                  <a:srgbClr val="000000"/>
                </a:solidFill>
                <a:ea typeface="Droid Sans Fallback"/>
                <a:cs typeface="Droid Sans Fallback"/>
              </a:rPr>
              <a:t>ποια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είμαι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ανά</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πάσα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στιγμή</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αποτελεί</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συνάρτηση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εγρήγορσης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awakeness</a:t>
            </a:r>
            <a:r>
              <a:rPr lang="en-US" sz="1200" dirty="0">
                <a:solidFill>
                  <a:srgbClr val="000000"/>
                </a:solidFill>
                <a:ea typeface="Droid Sans Fallback"/>
                <a:cs typeface="Droid Sans Fallback"/>
              </a:rPr>
              <a:t>).</a:t>
            </a:r>
            <a:r>
              <a:rPr lang="el-GR"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Προφανώς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λοιπόν</a:t>
            </a:r>
            <a:r>
              <a:rPr lang="en-US" sz="1200" dirty="0">
                <a:solidFill>
                  <a:srgbClr val="000000"/>
                </a:solidFill>
                <a:ea typeface="Droid Sans Fallback"/>
                <a:cs typeface="Droid Sans Fallback"/>
              </a:rPr>
              <a:t>  η </a:t>
            </a:r>
            <a:r>
              <a:rPr lang="en-US" sz="1200" dirty="0" err="1">
                <a:solidFill>
                  <a:srgbClr val="000000"/>
                </a:solidFill>
                <a:ea typeface="Droid Sans Fallback"/>
                <a:cs typeface="Droid Sans Fallback"/>
              </a:rPr>
              <a:t>εγρήγορση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είναι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προϋπόθεση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ύπαρξης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προσωπικής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ταυτότητας</a:t>
            </a:r>
            <a:r>
              <a:rPr lang="en-US" sz="1200" dirty="0">
                <a:solidFill>
                  <a:srgbClr val="000000"/>
                </a:solidFill>
                <a:ea typeface="Droid Sans Fallback"/>
                <a:cs typeface="Droid Sans Fallback"/>
              </a:rPr>
              <a:t>. Η </a:t>
            </a:r>
            <a:r>
              <a:rPr lang="en-US" sz="1200" dirty="0" err="1">
                <a:solidFill>
                  <a:srgbClr val="000000"/>
                </a:solidFill>
                <a:ea typeface="Droid Sans Fallback"/>
                <a:cs typeface="Droid Sans Fallback"/>
              </a:rPr>
              <a:t>κατάσταση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ύπνου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επομένως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είναι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απαγορευτική</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για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επίγνωση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συνειδητότητα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τέλος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προσωπική</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ταυτότητα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εαυτού</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Σύμφωνα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a:t>
            </a:r>
            <a:r>
              <a:rPr lang="en-US" sz="1200" dirty="0">
                <a:solidFill>
                  <a:srgbClr val="000000"/>
                </a:solidFill>
                <a:ea typeface="Droid Sans Fallback"/>
                <a:cs typeface="Droid Sans Fallback"/>
              </a:rPr>
              <a:t> </a:t>
            </a:r>
            <a:r>
              <a:rPr lang="en-US" sz="1200" i="1" dirty="0" err="1">
                <a:solidFill>
                  <a:srgbClr val="000000"/>
                </a:solidFill>
                <a:ea typeface="Droid Sans Fallback"/>
                <a:cs typeface="Droid Sans Fallback"/>
              </a:rPr>
              <a:t>Δοκίμιο</a:t>
            </a:r>
            <a:r>
              <a:rPr lang="en-US" sz="1200" i="1" dirty="0">
                <a:solidFill>
                  <a:srgbClr val="000000"/>
                </a:solidFill>
                <a:ea typeface="Droid Sans Fallback"/>
                <a:cs typeface="Droid Sans Fallback"/>
              </a:rPr>
              <a:t> </a:t>
            </a:r>
            <a:r>
              <a:rPr lang="en-US" sz="1200" i="1" dirty="0" err="1">
                <a:solidFill>
                  <a:srgbClr val="000000"/>
                </a:solidFill>
                <a:ea typeface="Droid Sans Fallback"/>
                <a:cs typeface="Droid Sans Fallback"/>
              </a:rPr>
              <a:t>για</a:t>
            </a:r>
            <a:r>
              <a:rPr lang="en-US" sz="1200" i="1" dirty="0">
                <a:solidFill>
                  <a:srgbClr val="000000"/>
                </a:solidFill>
                <a:ea typeface="Droid Sans Fallback"/>
                <a:cs typeface="Droid Sans Fallback"/>
              </a:rPr>
              <a:t> </a:t>
            </a:r>
            <a:r>
              <a:rPr lang="en-US" sz="1200" i="1" dirty="0" err="1">
                <a:solidFill>
                  <a:srgbClr val="000000"/>
                </a:solidFill>
                <a:ea typeface="Droid Sans Fallback"/>
                <a:cs typeface="Droid Sans Fallback"/>
              </a:rPr>
              <a:t>την</a:t>
            </a:r>
            <a:r>
              <a:rPr lang="en-US" sz="1200" i="1" dirty="0">
                <a:solidFill>
                  <a:srgbClr val="000000"/>
                </a:solidFill>
                <a:ea typeface="Droid Sans Fallback"/>
                <a:cs typeface="Droid Sans Fallback"/>
              </a:rPr>
              <a:t> </a:t>
            </a:r>
            <a:r>
              <a:rPr lang="en-US" sz="1200" i="1" dirty="0" err="1">
                <a:solidFill>
                  <a:srgbClr val="000000"/>
                </a:solidFill>
                <a:ea typeface="Droid Sans Fallback"/>
                <a:cs typeface="Droid Sans Fallback"/>
              </a:rPr>
              <a:t>ανθρώπινη</a:t>
            </a:r>
            <a:r>
              <a:rPr lang="en-US" sz="1200" i="1" dirty="0">
                <a:solidFill>
                  <a:srgbClr val="000000"/>
                </a:solidFill>
                <a:ea typeface="Droid Sans Fallback"/>
                <a:cs typeface="Droid Sans Fallback"/>
              </a:rPr>
              <a:t> </a:t>
            </a:r>
            <a:r>
              <a:rPr lang="en-US" sz="1200" i="1" dirty="0" err="1">
                <a:solidFill>
                  <a:srgbClr val="000000"/>
                </a:solidFill>
                <a:ea typeface="Droid Sans Fallback"/>
                <a:cs typeface="Droid Sans Fallback"/>
              </a:rPr>
              <a:t>νόηση</a:t>
            </a:r>
            <a:r>
              <a:rPr lang="en-US" sz="1200" i="1" dirty="0">
                <a:solidFill>
                  <a:srgbClr val="000000"/>
                </a:solidFill>
                <a:ea typeface="Droid Sans Fallback"/>
                <a:cs typeface="Droid Sans Fallback"/>
              </a:rPr>
              <a:t>:</a:t>
            </a:r>
            <a:endParaRPr lang="en-US" dirty="0"/>
          </a:p>
          <a:p>
            <a:pPr algn="just"/>
            <a:r>
              <a:rPr lang="en-US" sz="1200" dirty="0" err="1">
                <a:solidFill>
                  <a:srgbClr val="000000"/>
                </a:solidFill>
                <a:ea typeface="Droid Sans Fallback"/>
                <a:cs typeface="Droid Sans Fallback"/>
              </a:rPr>
              <a:t>Στην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εγρηγόρσει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ψυχή</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νοητική</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κατάσταση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διακρίνεται</a:t>
            </a:r>
            <a:r>
              <a:rPr lang="en-US" sz="1200" dirty="0">
                <a:solidFill>
                  <a:srgbClr val="000000"/>
                </a:solidFill>
                <a:ea typeface="Droid Sans Fallback"/>
                <a:cs typeface="Droid Sans Fallback"/>
              </a:rPr>
              <a:t> η </a:t>
            </a:r>
            <a:r>
              <a:rPr lang="en-US" sz="1200" dirty="0" err="1">
                <a:solidFill>
                  <a:srgbClr val="000000"/>
                </a:solidFill>
                <a:ea typeface="Droid Sans Fallback"/>
                <a:cs typeface="Droid Sans Fallback"/>
              </a:rPr>
              <a:t>ύπαρξη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δύο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καταστάσεων</a:t>
            </a:r>
            <a:r>
              <a:rPr lang="en-US" sz="1200" dirty="0">
                <a:solidFill>
                  <a:srgbClr val="000000"/>
                </a:solidFill>
                <a:ea typeface="Droid Sans Fallback"/>
                <a:cs typeface="Droid Sans Fallback"/>
              </a:rPr>
              <a:t>: η </a:t>
            </a:r>
            <a:r>
              <a:rPr lang="en-US" sz="1200" dirty="0" err="1">
                <a:solidFill>
                  <a:srgbClr val="000000"/>
                </a:solidFill>
                <a:ea typeface="Droid Sans Fallback"/>
                <a:cs typeface="Droid Sans Fallback"/>
              </a:rPr>
              <a:t>κατάσταση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επίγνωσης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και</a:t>
            </a:r>
            <a:r>
              <a:rPr lang="en-US" sz="1200" dirty="0">
                <a:solidFill>
                  <a:srgbClr val="000000"/>
                </a:solidFill>
                <a:ea typeface="Droid Sans Fallback"/>
                <a:cs typeface="Droid Sans Fallback"/>
              </a:rPr>
              <a:t> η </a:t>
            </a:r>
            <a:r>
              <a:rPr lang="en-US" sz="1200" dirty="0" err="1">
                <a:solidFill>
                  <a:srgbClr val="000000"/>
                </a:solidFill>
                <a:ea typeface="Droid Sans Fallback"/>
                <a:cs typeface="Droid Sans Fallback"/>
              </a:rPr>
              <a:t>παρουσία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συναισθηματικών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αντιδράσεων</a:t>
            </a:r>
            <a:r>
              <a:rPr lang="en-US" sz="1200" dirty="0">
                <a:solidFill>
                  <a:srgbClr val="000000"/>
                </a:solidFill>
                <a:ea typeface="Droid Sans Fallback"/>
                <a:cs typeface="Droid Sans Fallback"/>
              </a:rPr>
              <a:t>. Η </a:t>
            </a:r>
            <a:r>
              <a:rPr lang="en-US" sz="1200" dirty="0" err="1">
                <a:solidFill>
                  <a:srgbClr val="000000"/>
                </a:solidFill>
                <a:ea typeface="Droid Sans Fallback"/>
                <a:cs typeface="Droid Sans Fallback"/>
              </a:rPr>
              <a:t>ταυτότητα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ανθρώπινης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ύπαρξης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προσεγγίζεται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ως</a:t>
            </a:r>
            <a:r>
              <a:rPr lang="en-US" sz="1200" dirty="0">
                <a:solidFill>
                  <a:srgbClr val="000000"/>
                </a:solidFill>
                <a:ea typeface="Droid Sans Fallback"/>
                <a:cs typeface="Droid Sans Fallback"/>
              </a:rPr>
              <a:t> α), </a:t>
            </a:r>
            <a:r>
              <a:rPr lang="en-US" sz="1200" dirty="0" err="1">
                <a:solidFill>
                  <a:srgbClr val="000000"/>
                </a:solidFill>
                <a:ea typeface="Droid Sans Fallback"/>
                <a:cs typeface="Droid Sans Fallback"/>
              </a:rPr>
              <a:t>οντολογική</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ταυτότητα</a:t>
            </a:r>
            <a:r>
              <a:rPr lang="en-US" sz="1200" dirty="0">
                <a:solidFill>
                  <a:srgbClr val="000000"/>
                </a:solidFill>
                <a:ea typeface="Droid Sans Fallback"/>
                <a:cs typeface="Droid Sans Fallback"/>
              </a:rPr>
              <a:t> – </a:t>
            </a:r>
            <a:r>
              <a:rPr lang="en-US" sz="1200" dirty="0" err="1">
                <a:solidFill>
                  <a:srgbClr val="000000"/>
                </a:solidFill>
                <a:ea typeface="Droid Sans Fallback"/>
                <a:cs typeface="Droid Sans Fallback"/>
              </a:rPr>
              <a:t>βάσει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σώματος</a:t>
            </a:r>
            <a:r>
              <a:rPr lang="en-US" sz="1200" dirty="0">
                <a:solidFill>
                  <a:srgbClr val="000000"/>
                </a:solidFill>
                <a:ea typeface="Droid Sans Fallback"/>
                <a:cs typeface="Droid Sans Fallback"/>
              </a:rPr>
              <a:t>/</a:t>
            </a:r>
            <a:r>
              <a:rPr lang="en-US" sz="1200" dirty="0" err="1">
                <a:solidFill>
                  <a:srgbClr val="000000"/>
                </a:solidFill>
                <a:ea typeface="Droid Sans Fallback"/>
                <a:cs typeface="Droid Sans Fallback"/>
              </a:rPr>
              <a:t>ύλης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και</a:t>
            </a:r>
            <a:r>
              <a:rPr lang="en-US" sz="1200" dirty="0">
                <a:solidFill>
                  <a:srgbClr val="000000"/>
                </a:solidFill>
                <a:ea typeface="Droid Sans Fallback"/>
                <a:cs typeface="Droid Sans Fallback"/>
              </a:rPr>
              <a:t> β), </a:t>
            </a:r>
            <a:r>
              <a:rPr lang="en-US" sz="1200" dirty="0" err="1">
                <a:solidFill>
                  <a:srgbClr val="000000"/>
                </a:solidFill>
                <a:ea typeface="Droid Sans Fallback"/>
                <a:cs typeface="Droid Sans Fallback"/>
              </a:rPr>
              <a:t>ψυχολογική</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βάσει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συνειδητότητας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ενιαίας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αμετάβλητης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ύπαρξής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Αυτή</a:t>
            </a:r>
            <a:r>
              <a:rPr lang="en-US" sz="1200" dirty="0">
                <a:solidFill>
                  <a:srgbClr val="000000"/>
                </a:solidFill>
                <a:ea typeface="Droid Sans Fallback"/>
                <a:cs typeface="Droid Sans Fallback"/>
              </a:rPr>
              <a:t> η </a:t>
            </a:r>
            <a:r>
              <a:rPr lang="en-US" sz="1200" dirty="0" err="1">
                <a:solidFill>
                  <a:srgbClr val="000000"/>
                </a:solidFill>
                <a:ea typeface="Droid Sans Fallback"/>
                <a:cs typeface="Droid Sans Fallback"/>
              </a:rPr>
              <a:t>τελευταία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μορφή</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ταυτοποίησης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εαυτού</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ως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ψυχολογικής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συνειδητότητας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συναρτάται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επεξεργασία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από</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νου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εσωτερικών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εξωτερικών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εμπειριών</a:t>
            </a:r>
            <a:r>
              <a:rPr lang="en-US" sz="1200" dirty="0">
                <a:solidFill>
                  <a:srgbClr val="000000"/>
                </a:solidFill>
                <a:ea typeface="Droid Sans Fallback"/>
                <a:cs typeface="Droid Sans Fallback"/>
              </a:rPr>
              <a:t>.</a:t>
            </a:r>
            <a:endParaRPr lang="en-US" dirty="0"/>
          </a:p>
          <a:p>
            <a:pPr algn="just"/>
            <a:r>
              <a:rPr lang="en-US" sz="1200" dirty="0">
                <a:solidFill>
                  <a:srgbClr val="000000"/>
                </a:solidFill>
                <a:ea typeface="Droid Sans Fallback"/>
                <a:cs typeface="Droid Sans Fallback"/>
              </a:rPr>
              <a:t>Η </a:t>
            </a:r>
            <a:r>
              <a:rPr lang="en-US" sz="1200" dirty="0" err="1">
                <a:solidFill>
                  <a:srgbClr val="000000"/>
                </a:solidFill>
                <a:ea typeface="Droid Sans Fallback"/>
                <a:cs typeface="Droid Sans Fallback"/>
              </a:rPr>
              <a:t>εν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κατακλείδι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αντίληψη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για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ταυτότητα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εαυτού</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από</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τον</a:t>
            </a:r>
            <a:r>
              <a:rPr lang="en-US" sz="1200" dirty="0">
                <a:solidFill>
                  <a:srgbClr val="000000"/>
                </a:solidFill>
                <a:ea typeface="Droid Sans Fallback"/>
                <a:cs typeface="Droid Sans Fallback"/>
              </a:rPr>
              <a:t> Locke </a:t>
            </a:r>
            <a:r>
              <a:rPr lang="en-US" sz="1200" dirty="0" err="1">
                <a:solidFill>
                  <a:srgbClr val="000000"/>
                </a:solidFill>
                <a:ea typeface="Droid Sans Fallback"/>
                <a:cs typeface="Droid Sans Fallback"/>
              </a:rPr>
              <a:t>ανάγεται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στην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έννοια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συνείδησης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στη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συνέχεια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απαιτεί</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έννοια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εαυτού</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ως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προσώπου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όχι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ως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υλικής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ουσίας</a:t>
            </a:r>
            <a:r>
              <a:rPr lang="en-US" sz="1200" dirty="0">
                <a:solidFill>
                  <a:srgbClr val="000000"/>
                </a:solidFill>
                <a:ea typeface="Droid Sans Fallback"/>
                <a:cs typeface="Droid Sans Fallback"/>
              </a:rPr>
              <a:t> ή </a:t>
            </a:r>
            <a:r>
              <a:rPr lang="en-US" sz="1200" dirty="0" err="1">
                <a:solidFill>
                  <a:srgbClr val="000000"/>
                </a:solidFill>
                <a:ea typeface="Droid Sans Fallback"/>
                <a:cs typeface="Droid Sans Fallback"/>
              </a:rPr>
              <a:t>αντικειμενικής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οντότητας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Όταν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ένας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άνθρωπος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αναφέρεται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στην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ταυτότητά</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δεν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αναφέρεται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μια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σωματική</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ταυτότητα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αλλά</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μια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ψυχολογική</a:t>
            </a:r>
            <a:r>
              <a:rPr lang="en-US" sz="1200" dirty="0">
                <a:solidFill>
                  <a:srgbClr val="000000"/>
                </a:solidFill>
                <a:ea typeface="Droid Sans Fallback"/>
                <a:cs typeface="Droid Sans Fallback"/>
              </a:rPr>
              <a:t> ή </a:t>
            </a:r>
            <a:r>
              <a:rPr lang="en-US" sz="1200" dirty="0" err="1">
                <a:solidFill>
                  <a:srgbClr val="000000"/>
                </a:solidFill>
                <a:ea typeface="Droid Sans Fallback"/>
                <a:cs typeface="Droid Sans Fallback"/>
              </a:rPr>
              <a:t>εμπειριστική</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ταυτότητα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ανάγεται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στην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συνείδηση</a:t>
            </a:r>
            <a:r>
              <a:rPr lang="en-US" sz="1200" dirty="0">
                <a:solidFill>
                  <a:srgbClr val="000000"/>
                </a:solidFill>
                <a:ea typeface="Droid Sans Fallback"/>
                <a:cs typeface="Droid Sans Fallback"/>
              </a:rPr>
              <a:t>. Η </a:t>
            </a:r>
            <a:r>
              <a:rPr lang="en-US" sz="1200" dirty="0" err="1">
                <a:solidFill>
                  <a:srgbClr val="000000"/>
                </a:solidFill>
                <a:ea typeface="Droid Sans Fallback"/>
                <a:cs typeface="Droid Sans Fallback"/>
              </a:rPr>
              <a:t>δε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συνείδηση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αποτελεί</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μια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εκδήλωση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ανθρώπινης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νόησης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λέγεται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μνήμη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υπό</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προϋπόθεση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οποίας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μπορώ</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να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είμαι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βέβαιη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ότι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είμαι</a:t>
            </a:r>
            <a:r>
              <a:rPr lang="en-US" sz="1200" dirty="0">
                <a:solidFill>
                  <a:srgbClr val="000000"/>
                </a:solidFill>
                <a:ea typeface="Droid Sans Fallback"/>
                <a:cs typeface="Droid Sans Fallback"/>
              </a:rPr>
              <a:t> ο </a:t>
            </a:r>
            <a:r>
              <a:rPr lang="en-US" sz="1200" dirty="0" err="1">
                <a:solidFill>
                  <a:srgbClr val="000000"/>
                </a:solidFill>
                <a:ea typeface="Droid Sans Fallback"/>
                <a:cs typeface="Droid Sans Fallback"/>
              </a:rPr>
              <a:t>εαυτός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εφ</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όσον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δηλαδή</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θυμάμαι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βεβαιότητα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ποια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ήμουν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χθες</a:t>
            </a:r>
            <a:r>
              <a:rPr lang="en-US" sz="1200" dirty="0">
                <a:solidFill>
                  <a:srgbClr val="000000"/>
                </a:solidFill>
                <a:ea typeface="Droid Sans Fallback"/>
                <a:cs typeface="Droid Sans Fallback"/>
              </a:rPr>
              <a:t>. </a:t>
            </a:r>
            <a:endParaRPr lang="en-US" dirty="0"/>
          </a:p>
          <a:p>
            <a:pPr algn="just"/>
            <a:r>
              <a:rPr lang="en-US" sz="1200" dirty="0">
                <a:solidFill>
                  <a:srgbClr val="000000"/>
                </a:solidFill>
                <a:ea typeface="Droid Sans Fallback"/>
                <a:cs typeface="Droid Sans Fallback"/>
              </a:rPr>
              <a:t>Η </a:t>
            </a:r>
            <a:r>
              <a:rPr lang="en-US" sz="1200" dirty="0" err="1">
                <a:solidFill>
                  <a:srgbClr val="000000"/>
                </a:solidFill>
                <a:ea typeface="Droid Sans Fallback"/>
                <a:cs typeface="Droid Sans Fallback"/>
              </a:rPr>
              <a:t>θεωρία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Locke </a:t>
            </a:r>
            <a:r>
              <a:rPr lang="en-US" sz="1200" dirty="0" err="1">
                <a:solidFill>
                  <a:srgbClr val="000000"/>
                </a:solidFill>
                <a:ea typeface="Droid Sans Fallback"/>
                <a:cs typeface="Droid Sans Fallback"/>
              </a:rPr>
              <a:t>για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προσωπική</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ταυτότητα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αναφέρεται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παραδείγματα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πεποιθήσεων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σχετίζονται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μετενσάρκωση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αλλά</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προβλήματα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σχετικά</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ηθική</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ευθύνη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αλλά</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τις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εκδηλώσεις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ανθρώπινου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ψυχισμού</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γένει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αναζητώντας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λογική</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ακεραιότητα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μιας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αμετάβλητης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ουσίας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στις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εναλλαγές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μεταβολές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βίου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πιο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συγκεκριμένα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ισχύει</a:t>
            </a:r>
            <a:r>
              <a:rPr lang="en-US" sz="1200" dirty="0">
                <a:solidFill>
                  <a:srgbClr val="000000"/>
                </a:solidFill>
                <a:ea typeface="Droid Sans Fallback"/>
                <a:cs typeface="Droid Sans Fallback"/>
              </a:rPr>
              <a:t> η </a:t>
            </a:r>
            <a:r>
              <a:rPr lang="en-US" sz="1200" dirty="0" err="1">
                <a:solidFill>
                  <a:srgbClr val="000000"/>
                </a:solidFill>
                <a:ea typeface="Droid Sans Fallback"/>
                <a:cs typeface="Droid Sans Fallback"/>
              </a:rPr>
              <a:t>μετενσάρκωση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ψυχής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σύμφωνα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τις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θρησκευτικές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πεποιθήσεις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τίθεται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ερώτημα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ταυτότητας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ψυχής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στις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διαφορετικές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μετενσαρκώσεις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Ενώ</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από</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άλλη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πλευρά</a:t>
            </a:r>
            <a:r>
              <a:rPr lang="en-US" sz="1200" dirty="0">
                <a:solidFill>
                  <a:srgbClr val="000000"/>
                </a:solidFill>
                <a:ea typeface="Droid Sans Fallback"/>
                <a:cs typeface="Droid Sans Fallback"/>
              </a:rPr>
              <a:t> ο </a:t>
            </a:r>
            <a:r>
              <a:rPr lang="en-US" sz="1200" dirty="0" err="1">
                <a:solidFill>
                  <a:srgbClr val="000000"/>
                </a:solidFill>
                <a:ea typeface="Droid Sans Fallback"/>
                <a:cs typeface="Droid Sans Fallback"/>
              </a:rPr>
              <a:t>μόνος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τρόπος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να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συλλάβουμε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εμπειρικά</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ενότητα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ανθρώπινης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ύπαρξης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είναι</a:t>
            </a:r>
            <a:r>
              <a:rPr lang="en-US" sz="1200" dirty="0">
                <a:solidFill>
                  <a:srgbClr val="000000"/>
                </a:solidFill>
                <a:ea typeface="Droid Sans Fallback"/>
                <a:cs typeface="Droid Sans Fallback"/>
              </a:rPr>
              <a:t> η </a:t>
            </a:r>
            <a:r>
              <a:rPr lang="en-US" sz="1200" dirty="0" err="1">
                <a:solidFill>
                  <a:srgbClr val="000000"/>
                </a:solidFill>
                <a:ea typeface="Droid Sans Fallback"/>
                <a:cs typeface="Droid Sans Fallback"/>
              </a:rPr>
              <a:t>παρατήρηση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κατόπιν</a:t>
            </a:r>
            <a:r>
              <a:rPr lang="en-US" sz="1200" dirty="0">
                <a:solidFill>
                  <a:srgbClr val="000000"/>
                </a:solidFill>
                <a:ea typeface="Droid Sans Fallback"/>
                <a:cs typeface="Droid Sans Fallback"/>
              </a:rPr>
              <a:t> η </a:t>
            </a:r>
            <a:r>
              <a:rPr lang="en-US" sz="1200" dirty="0" err="1">
                <a:solidFill>
                  <a:srgbClr val="000000"/>
                </a:solidFill>
                <a:ea typeface="Droid Sans Fallback"/>
                <a:cs typeface="Droid Sans Fallback"/>
              </a:rPr>
              <a:t>ανάμνηση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των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διάφορων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δράσεων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καταστάσεών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στη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διάρκεια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μιας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επίγειας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ζωής</a:t>
            </a:r>
            <a:r>
              <a:rPr lang="en-US" sz="1200" dirty="0">
                <a:solidFill>
                  <a:srgbClr val="000000"/>
                </a:solidFill>
                <a:ea typeface="Droid Sans Fallback"/>
                <a:cs typeface="Droid Sans Fallback"/>
              </a:rPr>
              <a:t>. Η </a:t>
            </a:r>
            <a:r>
              <a:rPr lang="en-US" sz="1200" dirty="0" err="1">
                <a:solidFill>
                  <a:srgbClr val="000000"/>
                </a:solidFill>
                <a:ea typeface="Droid Sans Fallback"/>
                <a:cs typeface="Droid Sans Fallback"/>
              </a:rPr>
              <a:t>επισκόπηση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των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ανθρώπινων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πράξεων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επιτρέπει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ηθικό</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προσδιορισμό</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υποκειμένου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πράττει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ως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προς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να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δούμε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τις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πράξεις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ως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αποτέλεσμα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άσκησης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ηθικών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επιλογών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επομένως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αναγκαιότητα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συγκρότησης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ενός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αυτόνομου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ηθικού</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όντος</a:t>
            </a:r>
            <a:r>
              <a:rPr lang="en-US" sz="1200" dirty="0">
                <a:solidFill>
                  <a:srgbClr val="000000"/>
                </a:solidFill>
                <a:ea typeface="Droid Sans Fallback"/>
                <a:cs typeface="Droid Sans Fallback"/>
              </a:rPr>
              <a:t>.</a:t>
            </a:r>
            <a:endParaRPr lang="en-US" dirty="0"/>
          </a:p>
          <a:p>
            <a:pPr algn="just"/>
            <a:r>
              <a:rPr lang="en-US" sz="1200" dirty="0" err="1">
                <a:solidFill>
                  <a:srgbClr val="000000"/>
                </a:solidFill>
                <a:ea typeface="Droid Sans Fallback"/>
                <a:cs typeface="Droid Sans Fallback"/>
              </a:rPr>
              <a:t>Σύμφωνα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κριτική</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ασκήθηκε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στη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θεωρία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Locke, </a:t>
            </a:r>
            <a:r>
              <a:rPr lang="en-US" sz="1200" dirty="0" err="1">
                <a:solidFill>
                  <a:srgbClr val="000000"/>
                </a:solidFill>
                <a:ea typeface="Droid Sans Fallback"/>
                <a:cs typeface="Droid Sans Fallback"/>
              </a:rPr>
              <a:t>αυτή</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εκφράζει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μια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κυκλικότητα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κάνει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ασταθή</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αφού</a:t>
            </a:r>
            <a:r>
              <a:rPr lang="en-US" sz="1200" dirty="0">
                <a:solidFill>
                  <a:srgbClr val="000000"/>
                </a:solidFill>
                <a:ea typeface="Droid Sans Fallback"/>
                <a:cs typeface="Droid Sans Fallback"/>
              </a:rPr>
              <a:t> η </a:t>
            </a:r>
            <a:r>
              <a:rPr lang="en-US" sz="1200" dirty="0" err="1">
                <a:solidFill>
                  <a:srgbClr val="000000"/>
                </a:solidFill>
                <a:ea typeface="Droid Sans Fallback"/>
                <a:cs typeface="Droid Sans Fallback"/>
              </a:rPr>
              <a:t>μνήμη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προϋποθέτει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συνείδηση</a:t>
            </a:r>
            <a:r>
              <a:rPr lang="en-US" sz="1200" dirty="0">
                <a:solidFill>
                  <a:srgbClr val="000000"/>
                </a:solidFill>
                <a:ea typeface="Droid Sans Fallback"/>
                <a:cs typeface="Droid Sans Fallback"/>
              </a:rPr>
              <a:t>, η </a:t>
            </a:r>
            <a:r>
              <a:rPr lang="en-US" sz="1200" dirty="0" err="1">
                <a:solidFill>
                  <a:srgbClr val="000000"/>
                </a:solidFill>
                <a:ea typeface="Droid Sans Fallback"/>
                <a:cs typeface="Droid Sans Fallback"/>
              </a:rPr>
              <a:t>οποία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σειρά</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ορίζεται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μέσω</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μνήμης</a:t>
            </a:r>
            <a:r>
              <a:rPr lang="en-US" sz="1200" dirty="0">
                <a:solidFill>
                  <a:srgbClr val="000000"/>
                </a:solidFill>
                <a:ea typeface="Droid Sans Fallback"/>
                <a:cs typeface="Droid Sans Fallback"/>
              </a:rPr>
              <a:t>. </a:t>
            </a:r>
            <a:endParaRPr lang="en-US" dirty="0"/>
          </a:p>
          <a:p>
            <a:pPr algn="just"/>
            <a:r>
              <a:rPr lang="en-US" sz="1200" dirty="0" err="1">
                <a:solidFill>
                  <a:srgbClr val="000000"/>
                </a:solidFill>
                <a:ea typeface="Droid Sans Fallback"/>
                <a:cs typeface="Droid Sans Fallback"/>
              </a:rPr>
              <a:t>Από</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σκοπιά</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ιστορίας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των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ιδεών</a:t>
            </a:r>
            <a:r>
              <a:rPr lang="en-US" sz="1200" dirty="0">
                <a:solidFill>
                  <a:srgbClr val="000000"/>
                </a:solidFill>
                <a:ea typeface="Droid Sans Fallback"/>
                <a:cs typeface="Droid Sans Fallback"/>
              </a:rPr>
              <a:t> η </a:t>
            </a:r>
            <a:r>
              <a:rPr lang="en-US" sz="1200" dirty="0" err="1">
                <a:solidFill>
                  <a:srgbClr val="000000"/>
                </a:solidFill>
                <a:ea typeface="Droid Sans Fallback"/>
                <a:cs typeface="Droid Sans Fallback"/>
              </a:rPr>
              <a:t>έννοια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προσωπικής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ταυτότητας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προϋπάρχει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έννοια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αθανασίας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ψυχής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στον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Πλάτωνα</a:t>
            </a:r>
            <a:r>
              <a:rPr lang="en-US" sz="1200" dirty="0">
                <a:solidFill>
                  <a:srgbClr val="000000"/>
                </a:solidFill>
                <a:ea typeface="Droid Sans Fallback"/>
                <a:cs typeface="Droid Sans Fallback"/>
              </a:rPr>
              <a:t> ή </a:t>
            </a:r>
            <a:r>
              <a:rPr lang="en-US" sz="1200" dirty="0" err="1">
                <a:solidFill>
                  <a:srgbClr val="000000"/>
                </a:solidFill>
                <a:ea typeface="Droid Sans Fallback"/>
                <a:cs typeface="Droid Sans Fallback"/>
              </a:rPr>
              <a:t>στο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πρόβλημα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ταυτοποίησης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ενός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στην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προσωκρατική</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σωκρατική</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σκέψη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αλλά</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στο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θέμα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ηθικού</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πλαισίου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θέτει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νέους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όρους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στην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έννοια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ανθρώπινου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εαυτού</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στην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κλασική</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φιλοσοφία</a:t>
            </a:r>
            <a:r>
              <a:rPr lang="en-US" sz="1200" dirty="0">
                <a:solidFill>
                  <a:srgbClr val="000000"/>
                </a:solidFill>
                <a:ea typeface="Droid Sans Fallback"/>
                <a:cs typeface="Droid Sans Fallback"/>
              </a:rPr>
              <a:t>. Η </a:t>
            </a:r>
            <a:r>
              <a:rPr lang="en-US" sz="1200" dirty="0" err="1">
                <a:solidFill>
                  <a:srgbClr val="000000"/>
                </a:solidFill>
                <a:ea typeface="Droid Sans Fallback"/>
                <a:cs typeface="Droid Sans Fallback"/>
              </a:rPr>
              <a:t>στωική</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φιλοσοφία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εισάγει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περαιτέρω</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έννοια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αναστοχαστικού</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εαυτού</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εγώ</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στρέφεται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εντός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συνομιλεί</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ίδιο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εαυτό</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ως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εκδήλωση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σοφής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προσωπικότητας</a:t>
            </a:r>
            <a:r>
              <a:rPr lang="en-US" sz="1200" dirty="0">
                <a:solidFill>
                  <a:srgbClr val="000000"/>
                </a:solidFill>
                <a:ea typeface="Droid Sans Fallback"/>
                <a:cs typeface="Droid Sans Fallback"/>
              </a:rPr>
              <a:t>.</a:t>
            </a:r>
            <a:endParaRPr lang="en-US"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ustomShape 1"/>
          <p:cNvSpPr>
            <a:spLocks noChangeArrowheads="1"/>
          </p:cNvSpPr>
          <p:nvPr/>
        </p:nvSpPr>
        <p:spPr bwMode="auto">
          <a:xfrm>
            <a:off x="152400" y="103188"/>
            <a:ext cx="8839200" cy="2039937"/>
          </a:xfrm>
          <a:prstGeom prst="rect">
            <a:avLst/>
          </a:prstGeom>
          <a:noFill/>
          <a:ln w="9360">
            <a:noFill/>
            <a:miter lim="800000"/>
            <a:headEnd/>
            <a:tailEnd/>
          </a:ln>
        </p:spPr>
        <p:txBody>
          <a:bodyPr lIns="90000" tIns="46800" rIns="90000" bIns="46800" anchor="ctr"/>
          <a:lstStyle/>
          <a:p>
            <a:pPr algn="ctr"/>
            <a:r>
              <a:rPr lang="en-US" sz="1400" b="1" dirty="0">
                <a:solidFill>
                  <a:srgbClr val="000000"/>
                </a:solidFill>
              </a:rPr>
              <a:t>2. Ο ΑΝΘΡΩΠΟΣ ΩΣ ΥΠΟΚΕΙΜΕΝΟ ΝΟΗΣΗΣ </a:t>
            </a:r>
            <a:endParaRPr lang="en-US" dirty="0"/>
          </a:p>
          <a:p>
            <a:pPr algn="ctr"/>
            <a:r>
              <a:rPr lang="el-GR" sz="1400" dirty="0"/>
              <a:t>(συνέχεια)</a:t>
            </a:r>
          </a:p>
          <a:p>
            <a:pPr algn="ctr"/>
            <a:endParaRPr lang="en-US" dirty="0"/>
          </a:p>
          <a:p>
            <a:pPr algn="just"/>
            <a:r>
              <a:rPr lang="en-US" sz="1400" b="1" dirty="0">
                <a:solidFill>
                  <a:srgbClr val="C00000"/>
                </a:solidFill>
                <a:ea typeface="Droid Sans Fallback"/>
                <a:cs typeface="Droid Sans Fallback"/>
              </a:rPr>
              <a:t> </a:t>
            </a:r>
            <a:r>
              <a:rPr lang="en-US" sz="1200" dirty="0" err="1">
                <a:solidFill>
                  <a:srgbClr val="000000"/>
                </a:solidFill>
                <a:ea typeface="Droid Sans Fallback"/>
                <a:cs typeface="Droid Sans Fallback"/>
              </a:rPr>
              <a:t>Από</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τον</a:t>
            </a:r>
            <a:r>
              <a:rPr lang="en-US" sz="1200" dirty="0">
                <a:solidFill>
                  <a:srgbClr val="000000"/>
                </a:solidFill>
                <a:ea typeface="Droid Sans Fallback"/>
                <a:cs typeface="Droid Sans Fallback"/>
              </a:rPr>
              <a:t> Locke </a:t>
            </a:r>
            <a:r>
              <a:rPr lang="en-US" sz="1200" dirty="0" err="1">
                <a:solidFill>
                  <a:srgbClr val="000000"/>
                </a:solidFill>
                <a:ea typeface="Droid Sans Fallback"/>
                <a:cs typeface="Droid Sans Fallback"/>
              </a:rPr>
              <a:t>και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μετά</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πρόβλημα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προσωπικής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ταυτότητας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αποκτά</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σταθερή</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αναφορικότητα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συνδυασμό</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εμπειριστική</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γνωσιολογία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υπαγορεύει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δυνατότητα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να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ανακαλυφθεί</a:t>
            </a:r>
            <a:r>
              <a:rPr lang="en-US" sz="1200" dirty="0">
                <a:solidFill>
                  <a:srgbClr val="000000"/>
                </a:solidFill>
                <a:ea typeface="Droid Sans Fallback"/>
                <a:cs typeface="Droid Sans Fallback"/>
              </a:rPr>
              <a:t> ο </a:t>
            </a:r>
            <a:r>
              <a:rPr lang="en-US" sz="1200" dirty="0" err="1">
                <a:solidFill>
                  <a:srgbClr val="000000"/>
                </a:solidFill>
                <a:ea typeface="Droid Sans Fallback"/>
                <a:cs typeface="Droid Sans Fallback"/>
              </a:rPr>
              <a:t>νους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μέσω</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παρατήρησης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αισθητηριακών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δεδομένων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γίνεται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κεντρικό</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θέμα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στο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πλαίσιο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μιας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δυναμικής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εξέλιξης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νεότερης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φιλοσοφίας</a:t>
            </a:r>
            <a:r>
              <a:rPr lang="en-US" sz="1200" dirty="0">
                <a:solidFill>
                  <a:srgbClr val="000000"/>
                </a:solidFill>
                <a:ea typeface="Droid Sans Fallback"/>
                <a:cs typeface="Droid Sans Fallback"/>
              </a:rPr>
              <a:t>. Ο </a:t>
            </a:r>
            <a:r>
              <a:rPr lang="en-US" sz="1200" dirty="0" err="1">
                <a:solidFill>
                  <a:srgbClr val="000000"/>
                </a:solidFill>
                <a:ea typeface="Droid Sans Fallback"/>
                <a:cs typeface="Droid Sans Fallback"/>
              </a:rPr>
              <a:t>εαυτός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γίνεται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μια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δυναμική</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εξελικτική</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έννοια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στην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εγελιανή</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φιλοσοφία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έναν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αιώνα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αργότερα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όπου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εγώ</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προσδιορίζεται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ως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ένα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ον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δυναμικό</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εξελίσσεται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μέσα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στην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ιστορική</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ολότητα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βάση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ιδεαλιστική</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διαλεκτική</a:t>
            </a:r>
            <a:r>
              <a:rPr lang="en-US" sz="1200" dirty="0">
                <a:solidFill>
                  <a:srgbClr val="000000"/>
                </a:solidFill>
                <a:ea typeface="Droid Sans Fallback"/>
                <a:cs typeface="Droid Sans Fallback"/>
              </a:rPr>
              <a:t>.</a:t>
            </a:r>
            <a:endParaRPr lang="en-US" dirty="0"/>
          </a:p>
          <a:p>
            <a:pPr algn="just"/>
            <a:r>
              <a:rPr lang="en-US" sz="1200" dirty="0">
                <a:solidFill>
                  <a:srgbClr val="000000"/>
                </a:solidFill>
                <a:ea typeface="Droid Sans Fallback"/>
                <a:cs typeface="Droid Sans Fallback"/>
              </a:rPr>
              <a:t>Η </a:t>
            </a:r>
            <a:r>
              <a:rPr lang="en-US" sz="1200" dirty="0" err="1">
                <a:solidFill>
                  <a:srgbClr val="000000"/>
                </a:solidFill>
                <a:ea typeface="Droid Sans Fallback"/>
                <a:cs typeface="Droid Sans Fallback"/>
              </a:rPr>
              <a:t>τοποθέτηση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Locke </a:t>
            </a:r>
            <a:r>
              <a:rPr lang="en-US" sz="1200" dirty="0" err="1">
                <a:solidFill>
                  <a:srgbClr val="000000"/>
                </a:solidFill>
                <a:ea typeface="Droid Sans Fallback"/>
                <a:cs typeface="Droid Sans Fallback"/>
              </a:rPr>
              <a:t>για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προσωπική</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ταυτότητα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συνιστά</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μια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εξελιγμένη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προσέγγιση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ανθρώπου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συγκριτικά</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παραδοσιακές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θεωρίες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όπως</a:t>
            </a:r>
            <a:r>
              <a:rPr lang="en-US" sz="1200" dirty="0">
                <a:solidFill>
                  <a:srgbClr val="000000"/>
                </a:solidFill>
                <a:ea typeface="Droid Sans Fallback"/>
                <a:cs typeface="Droid Sans Fallback"/>
              </a:rPr>
              <a:t> η </a:t>
            </a:r>
            <a:r>
              <a:rPr lang="en-US" sz="1200" dirty="0" err="1">
                <a:solidFill>
                  <a:srgbClr val="000000"/>
                </a:solidFill>
                <a:ea typeface="Droid Sans Fallback"/>
                <a:cs typeface="Droid Sans Fallback"/>
              </a:rPr>
              <a:t>αρχαία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περί</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ψυχής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αντίληψη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ως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πλοηγού</a:t>
            </a:r>
            <a:r>
              <a:rPr lang="en-US" sz="1200" dirty="0">
                <a:solidFill>
                  <a:srgbClr val="000000"/>
                </a:solidFill>
                <a:ea typeface="Droid Sans Fallback"/>
                <a:cs typeface="Droid Sans Fallback"/>
              </a:rPr>
              <a:t>  ή  </a:t>
            </a:r>
            <a:r>
              <a:rPr lang="en-US" sz="1200" dirty="0" err="1">
                <a:solidFill>
                  <a:srgbClr val="000000"/>
                </a:solidFill>
                <a:ea typeface="Droid Sans Fallback"/>
                <a:cs typeface="Droid Sans Fallback"/>
              </a:rPr>
              <a:t>όπως</a:t>
            </a:r>
            <a:r>
              <a:rPr lang="en-US" sz="1200" dirty="0">
                <a:solidFill>
                  <a:srgbClr val="000000"/>
                </a:solidFill>
                <a:ea typeface="Droid Sans Fallback"/>
                <a:cs typeface="Droid Sans Fallback"/>
              </a:rPr>
              <a:t> ο </a:t>
            </a:r>
            <a:r>
              <a:rPr lang="en-US" sz="1200" dirty="0" err="1">
                <a:solidFill>
                  <a:srgbClr val="000000"/>
                </a:solidFill>
                <a:ea typeface="Droid Sans Fallback"/>
                <a:cs typeface="Droid Sans Fallback"/>
              </a:rPr>
              <a:t>καρτεσιανός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δυισμός</a:t>
            </a:r>
            <a:r>
              <a:rPr lang="en-US" sz="1200" dirty="0">
                <a:solidFill>
                  <a:srgbClr val="000000"/>
                </a:solidFill>
                <a:ea typeface="Droid Sans Fallback"/>
                <a:cs typeface="Droid Sans Fallback"/>
              </a:rPr>
              <a:t>. </a:t>
            </a:r>
            <a:endParaRPr lang="en-US"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ustomShape 1"/>
          <p:cNvSpPr>
            <a:spLocks noChangeArrowheads="1"/>
          </p:cNvSpPr>
          <p:nvPr/>
        </p:nvSpPr>
        <p:spPr bwMode="auto">
          <a:xfrm>
            <a:off x="152400" y="38100"/>
            <a:ext cx="8839200" cy="6754813"/>
          </a:xfrm>
          <a:prstGeom prst="rect">
            <a:avLst/>
          </a:prstGeom>
          <a:noFill/>
          <a:ln w="9360">
            <a:noFill/>
            <a:miter lim="800000"/>
            <a:headEnd/>
            <a:tailEnd/>
          </a:ln>
        </p:spPr>
        <p:txBody>
          <a:bodyPr lIns="90000" tIns="46800" rIns="90000" bIns="46800" anchor="ctr"/>
          <a:lstStyle/>
          <a:p>
            <a:pPr algn="ctr"/>
            <a:r>
              <a:rPr lang="en-US" sz="1400" b="1" dirty="0">
                <a:solidFill>
                  <a:srgbClr val="000000"/>
                </a:solidFill>
              </a:rPr>
              <a:t>2. Ο ΑΝΘΡΩΠΟΣ ΩΣ ΥΠΟΚΕΙΜΕΝΟ ΝΟΗΣΗΣ</a:t>
            </a:r>
            <a:endParaRPr lang="en-US" dirty="0"/>
          </a:p>
          <a:p>
            <a:pPr algn="ctr"/>
            <a:r>
              <a:rPr lang="el-GR" sz="1400" dirty="0"/>
              <a:t>(συνέχεια)</a:t>
            </a:r>
          </a:p>
          <a:p>
            <a:pPr algn="just"/>
            <a:r>
              <a:rPr lang="en-US" sz="1400" b="1" dirty="0">
                <a:solidFill>
                  <a:srgbClr val="C00000"/>
                </a:solidFill>
                <a:ea typeface="Droid Sans Fallback"/>
                <a:cs typeface="Droid Sans Fallback"/>
              </a:rPr>
              <a:t> </a:t>
            </a:r>
            <a:r>
              <a:rPr lang="en-US" sz="1200" dirty="0">
                <a:solidFill>
                  <a:srgbClr val="000000"/>
                </a:solidFill>
                <a:ea typeface="Droid Sans Fallback"/>
                <a:cs typeface="Droid Sans Fallback"/>
              </a:rPr>
              <a:t>Η </a:t>
            </a:r>
            <a:r>
              <a:rPr lang="en-US" sz="1200" dirty="0" err="1">
                <a:solidFill>
                  <a:srgbClr val="000000"/>
                </a:solidFill>
                <a:ea typeface="Droid Sans Fallback"/>
                <a:cs typeface="Droid Sans Fallback"/>
              </a:rPr>
              <a:t>κύρια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πρωτοτυπία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Locke </a:t>
            </a:r>
            <a:r>
              <a:rPr lang="en-US" sz="1200" dirty="0" err="1">
                <a:solidFill>
                  <a:srgbClr val="000000"/>
                </a:solidFill>
                <a:ea typeface="Droid Sans Fallback"/>
                <a:cs typeface="Droid Sans Fallback"/>
              </a:rPr>
              <a:t>στο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θέμα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προσωπικής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αυτότητας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είναι</a:t>
            </a:r>
            <a:r>
              <a:rPr lang="en-US" sz="1200" dirty="0">
                <a:solidFill>
                  <a:srgbClr val="000000"/>
                </a:solidFill>
                <a:ea typeface="Droid Sans Fallback"/>
                <a:cs typeface="Droid Sans Fallback"/>
              </a:rPr>
              <a:t> η </a:t>
            </a:r>
            <a:r>
              <a:rPr lang="en-US" sz="1200" dirty="0" err="1">
                <a:solidFill>
                  <a:srgbClr val="000000"/>
                </a:solidFill>
                <a:ea typeface="Droid Sans Fallback"/>
                <a:cs typeface="Droid Sans Fallback"/>
              </a:rPr>
              <a:t>σύνδεση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συνείδηση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καθώς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και</a:t>
            </a:r>
            <a:r>
              <a:rPr lang="en-US" sz="1200" dirty="0">
                <a:solidFill>
                  <a:srgbClr val="000000"/>
                </a:solidFill>
                <a:ea typeface="Droid Sans Fallback"/>
                <a:cs typeface="Droid Sans Fallback"/>
              </a:rPr>
              <a:t> η </a:t>
            </a:r>
            <a:r>
              <a:rPr lang="en-US" sz="1200" dirty="0" err="1">
                <a:solidFill>
                  <a:srgbClr val="000000"/>
                </a:solidFill>
                <a:ea typeface="Droid Sans Fallback"/>
                <a:cs typeface="Droid Sans Fallback"/>
              </a:rPr>
              <a:t>εισαγωγή</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έννοιας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προσώπου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αναβαθμίζει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κλασική</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περί</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ψυχής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θεωρία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επιτρέπει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μια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γνωσιοθεωρητική</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προσέγγιση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ψυχής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μια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ψυχολογική</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προσέγγιση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παράλληλη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φιλοσοφική</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συνδέεται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θεμελίωση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μιας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νέας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επιστήμης</a:t>
            </a:r>
            <a:r>
              <a:rPr lang="en-US" sz="1200" dirty="0">
                <a:solidFill>
                  <a:srgbClr val="000000"/>
                </a:solidFill>
                <a:ea typeface="Droid Sans Fallback"/>
                <a:cs typeface="Droid Sans Fallback"/>
              </a:rPr>
              <a:t>.</a:t>
            </a:r>
            <a:endParaRPr lang="en-US" dirty="0"/>
          </a:p>
          <a:p>
            <a:pPr algn="just"/>
            <a:r>
              <a:rPr lang="en-US" sz="1200" dirty="0" err="1">
                <a:solidFill>
                  <a:srgbClr val="000000"/>
                </a:solidFill>
                <a:ea typeface="Droid Sans Fallback"/>
                <a:cs typeface="Droid Sans Fallback"/>
              </a:rPr>
              <a:t>Στα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ακόλουθα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θα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προηγηθεί</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μια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εισαγωγή</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στο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θέμα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συνείδησης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πριν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παρουσιάσουμε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ίδια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θεωρία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περί</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προσωπικής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ταυτότητας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John Locke.</a:t>
            </a:r>
            <a:endParaRPr lang="en-US" dirty="0"/>
          </a:p>
          <a:p>
            <a:pPr algn="just"/>
            <a:r>
              <a:rPr lang="en-US" sz="1200" dirty="0">
                <a:solidFill>
                  <a:srgbClr val="000000"/>
                </a:solidFill>
                <a:ea typeface="Droid Sans Fallback"/>
                <a:cs typeface="Droid Sans Fallback"/>
              </a:rPr>
              <a:t>Η </a:t>
            </a:r>
            <a:r>
              <a:rPr lang="en-US" sz="1200" dirty="0" err="1">
                <a:solidFill>
                  <a:srgbClr val="000000"/>
                </a:solidFill>
                <a:ea typeface="Droid Sans Fallback"/>
                <a:cs typeface="Droid Sans Fallback"/>
              </a:rPr>
              <a:t>έννοια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συνείδησης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δηλώνει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ένα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είδος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ανακλαστικής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νοητικής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δράσης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ως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αυτοαναφορικότητα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αυτήν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συνδέεται</a:t>
            </a:r>
            <a:r>
              <a:rPr lang="en-US" sz="1200" dirty="0">
                <a:solidFill>
                  <a:srgbClr val="000000"/>
                </a:solidFill>
                <a:ea typeface="Droid Sans Fallback"/>
                <a:cs typeface="Droid Sans Fallback"/>
              </a:rPr>
              <a:t> η </a:t>
            </a:r>
            <a:r>
              <a:rPr lang="en-US" sz="1200" dirty="0" err="1">
                <a:solidFill>
                  <a:srgbClr val="000000"/>
                </a:solidFill>
                <a:ea typeface="Droid Sans Fallback"/>
                <a:cs typeface="Droid Sans Fallback"/>
              </a:rPr>
              <a:t>έννοια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εαυτού</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εγώ</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υποκειμένου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στο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επόμενο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χρονικό</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διάστημα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αποτελεί</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κεντρική</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έννοια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τόσο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κριτικού</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ιδεαλισμού</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Kant (1724 – 1804), </a:t>
            </a:r>
            <a:r>
              <a:rPr lang="en-US" sz="1200" dirty="0" err="1">
                <a:solidFill>
                  <a:srgbClr val="000000"/>
                </a:solidFill>
                <a:ea typeface="Droid Sans Fallback"/>
                <a:cs typeface="Droid Sans Fallback"/>
              </a:rPr>
              <a:t>όσο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απόλυτου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ιστορικού</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ιδεαλισμού</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Hegel (1770 – 1831). </a:t>
            </a:r>
            <a:endParaRPr lang="en-US" dirty="0"/>
          </a:p>
          <a:p>
            <a:pPr algn="just"/>
            <a:r>
              <a:rPr lang="en-US" sz="1200" dirty="0" err="1">
                <a:solidFill>
                  <a:srgbClr val="000000"/>
                </a:solidFill>
                <a:ea typeface="Droid Sans Fallback"/>
                <a:cs typeface="Droid Sans Fallback"/>
              </a:rPr>
              <a:t>Ό,τι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αποκαλείται</a:t>
            </a:r>
            <a:r>
              <a:rPr lang="en-US" sz="1200" dirty="0">
                <a:solidFill>
                  <a:srgbClr val="000000"/>
                </a:solidFill>
                <a:ea typeface="Droid Sans Fallback"/>
                <a:cs typeface="Droid Sans Fallback"/>
              </a:rPr>
              <a:t> </a:t>
            </a:r>
            <a:r>
              <a:rPr lang="en-US" sz="1200" i="1" dirty="0" err="1">
                <a:solidFill>
                  <a:srgbClr val="000000"/>
                </a:solidFill>
                <a:ea typeface="Droid Sans Fallback"/>
                <a:cs typeface="Droid Sans Fallback"/>
              </a:rPr>
              <a:t>εαυτός</a:t>
            </a:r>
            <a:r>
              <a:rPr lang="en-US" sz="1200" i="1" dirty="0">
                <a:solidFill>
                  <a:srgbClr val="000000"/>
                </a:solidFill>
                <a:ea typeface="Droid Sans Fallback"/>
                <a:cs typeface="Droid Sans Fallback"/>
              </a:rPr>
              <a:t> (self) </a:t>
            </a:r>
            <a:r>
              <a:rPr lang="en-US" sz="1200" dirty="0" err="1">
                <a:solidFill>
                  <a:srgbClr val="000000"/>
                </a:solidFill>
                <a:ea typeface="Droid Sans Fallback"/>
                <a:cs typeface="Droid Sans Fallback"/>
              </a:rPr>
              <a:t>παραμένει</a:t>
            </a:r>
            <a:r>
              <a:rPr lang="en-US" sz="1200" dirty="0">
                <a:solidFill>
                  <a:srgbClr val="000000"/>
                </a:solidFill>
                <a:ea typeface="Droid Sans Fallback"/>
                <a:cs typeface="Droid Sans Fallback"/>
              </a:rPr>
              <a:t> ο </a:t>
            </a:r>
            <a:r>
              <a:rPr lang="en-US" sz="1200" dirty="0" err="1">
                <a:solidFill>
                  <a:srgbClr val="000000"/>
                </a:solidFill>
                <a:ea typeface="Droid Sans Fallback"/>
                <a:cs typeface="Droid Sans Fallback"/>
              </a:rPr>
              <a:t>ίδιος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όλη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διάρκεια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ζωής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ανθρώπου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έχει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αξιολογική</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χροιά</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έννοια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καθορισμού</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ηθικής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ταυτότητας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παραπέμπει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στην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ολοκλήρωση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ωρίμανση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προσωπικότητας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ανθρώπου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Ως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προς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ηθική</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διάσταση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έννοιας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εαυτού</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τονίζονται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οι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σχέσεις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ανθρώπου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περιβάλλον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οι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διαπροσωπικές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διϋποκειμενικές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σχέσεις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καθορίζουν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την</a:t>
            </a:r>
            <a:r>
              <a:rPr lang="en-US" sz="1200" dirty="0">
                <a:solidFill>
                  <a:srgbClr val="000000"/>
                </a:solidFill>
                <a:ea typeface="Droid Sans Fallback"/>
                <a:cs typeface="Droid Sans Fallback"/>
              </a:rPr>
              <a:t> </a:t>
            </a:r>
            <a:r>
              <a:rPr lang="en-US" sz="1200" i="1" dirty="0" err="1">
                <a:solidFill>
                  <a:srgbClr val="000000"/>
                </a:solidFill>
                <a:ea typeface="Droid Sans Fallback"/>
                <a:cs typeface="Droid Sans Fallback"/>
              </a:rPr>
              <a:t>εαυτότητα</a:t>
            </a:r>
            <a:r>
              <a:rPr lang="en-US" sz="1200" i="1" dirty="0">
                <a:solidFill>
                  <a:srgbClr val="000000"/>
                </a:solidFill>
                <a:ea typeface="Droid Sans Fallback"/>
                <a:cs typeface="Droid Sans Fallback"/>
              </a:rPr>
              <a:t> – selfhood). </a:t>
            </a:r>
            <a:endParaRPr lang="en-US" dirty="0"/>
          </a:p>
          <a:p>
            <a:pPr algn="just"/>
            <a:r>
              <a:rPr lang="en-US" sz="1200" dirty="0" err="1">
                <a:solidFill>
                  <a:srgbClr val="000000"/>
                </a:solidFill>
                <a:ea typeface="Droid Sans Fallback"/>
                <a:cs typeface="Droid Sans Fallback"/>
              </a:rPr>
              <a:t>Το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φιλοσοφικό</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ζήτημα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προκύπτει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εδώ</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είναι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κατά</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πόσο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θα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οριοθετηθεί</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μια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σταθερή</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σημασία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έννοιας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εαυτού</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ενώ</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διακύβευμα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είναι</a:t>
            </a:r>
            <a:r>
              <a:rPr lang="en-US" sz="1200" dirty="0">
                <a:solidFill>
                  <a:srgbClr val="000000"/>
                </a:solidFill>
                <a:ea typeface="Droid Sans Fallback"/>
                <a:cs typeface="Droid Sans Fallback"/>
              </a:rPr>
              <a:t> η </a:t>
            </a:r>
            <a:r>
              <a:rPr lang="en-US" sz="1200" dirty="0" err="1">
                <a:solidFill>
                  <a:srgbClr val="000000"/>
                </a:solidFill>
                <a:ea typeface="Droid Sans Fallback"/>
                <a:cs typeface="Droid Sans Fallback"/>
              </a:rPr>
              <a:t>ίδια</a:t>
            </a:r>
            <a:r>
              <a:rPr lang="en-US" sz="1200" dirty="0">
                <a:solidFill>
                  <a:srgbClr val="000000"/>
                </a:solidFill>
                <a:ea typeface="Droid Sans Fallback"/>
                <a:cs typeface="Droid Sans Fallback"/>
              </a:rPr>
              <a:t> η </a:t>
            </a:r>
            <a:r>
              <a:rPr lang="en-US" sz="1200" dirty="0" err="1">
                <a:solidFill>
                  <a:srgbClr val="000000"/>
                </a:solidFill>
                <a:ea typeface="Droid Sans Fallback"/>
                <a:cs typeface="Droid Sans Fallback"/>
              </a:rPr>
              <a:t>ελευθερία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υποκειμένου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απόλυτα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χαρακτηριστικά</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προσδιορισμού</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έννοιας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Πρόκειται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για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προβλήματα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αφορούν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στο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προσδιορισμό</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υποκειμένου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όπως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για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παράδειγμα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σχέση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τις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κοινωνικές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προϋποθέσεις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παλαιότερες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ιστορικά</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κοινωνικές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μορφές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οι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κοινωνικοί</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κανόνες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υπερβαίνουν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ατομικό</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εαυτό</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όρια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ελευθερίας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για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παράδειγμα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στο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χρηματιστήριο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Νέας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Υόρκης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είναι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αναγκαία</a:t>
            </a:r>
            <a:r>
              <a:rPr lang="en-US" sz="1200" dirty="0">
                <a:solidFill>
                  <a:srgbClr val="000000"/>
                </a:solidFill>
                <a:ea typeface="Droid Sans Fallback"/>
                <a:cs typeface="Droid Sans Fallback"/>
              </a:rPr>
              <a:t> η </a:t>
            </a:r>
            <a:r>
              <a:rPr lang="en-US" sz="1200" dirty="0" err="1">
                <a:solidFill>
                  <a:srgbClr val="000000"/>
                </a:solidFill>
                <a:ea typeface="Droid Sans Fallback"/>
                <a:cs typeface="Droid Sans Fallback"/>
              </a:rPr>
              <a:t>ατομική</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μοναδικότητα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γιατί</a:t>
            </a:r>
            <a:r>
              <a:rPr lang="en-US" sz="1200" dirty="0">
                <a:solidFill>
                  <a:srgbClr val="000000"/>
                </a:solidFill>
                <a:ea typeface="Droid Sans Fallback"/>
                <a:cs typeface="Droid Sans Fallback"/>
              </a:rPr>
              <a:t>  η </a:t>
            </a:r>
            <a:r>
              <a:rPr lang="en-US" sz="1200" dirty="0" err="1">
                <a:solidFill>
                  <a:srgbClr val="000000"/>
                </a:solidFill>
                <a:ea typeface="Droid Sans Fallback"/>
                <a:cs typeface="Droid Sans Fallback"/>
              </a:rPr>
              <a:t>ατομική</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επιλογή</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έχει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σημαντική</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αξία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ενώ</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στο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πλαίσιο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μιας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αγροτικής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κοινωνίας</a:t>
            </a:r>
            <a:r>
              <a:rPr lang="en-US" sz="1200" dirty="0">
                <a:solidFill>
                  <a:srgbClr val="000000"/>
                </a:solidFill>
                <a:ea typeface="Droid Sans Fallback"/>
                <a:cs typeface="Droid Sans Fallback"/>
              </a:rPr>
              <a:t>, η </a:t>
            </a:r>
            <a:r>
              <a:rPr lang="en-US" sz="1200" dirty="0" err="1">
                <a:solidFill>
                  <a:srgbClr val="000000"/>
                </a:solidFill>
                <a:ea typeface="Droid Sans Fallback"/>
                <a:cs typeface="Droid Sans Fallback"/>
              </a:rPr>
              <a:t>γυναίκα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ορίζει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εαυτό</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βάσης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νόμους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διέπουν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τρόπο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ζωής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συνόλου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ατομικά</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δικαιώματα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δεν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παίζουν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κανένα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ουσιαστικό</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ρόλο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για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συνείδηση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εαυτού</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Φαίνεται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λοιπόν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ότι</a:t>
            </a:r>
            <a:r>
              <a:rPr lang="en-US" sz="1200" dirty="0">
                <a:solidFill>
                  <a:srgbClr val="000000"/>
                </a:solidFill>
                <a:ea typeface="Droid Sans Fallback"/>
                <a:cs typeface="Droid Sans Fallback"/>
              </a:rPr>
              <a:t> η </a:t>
            </a:r>
            <a:r>
              <a:rPr lang="en-US" sz="1200" dirty="0" err="1">
                <a:solidFill>
                  <a:srgbClr val="000000"/>
                </a:solidFill>
                <a:ea typeface="Droid Sans Fallback"/>
                <a:cs typeface="Droid Sans Fallback"/>
              </a:rPr>
              <a:t>αστική</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κοινωνία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εξύψωσε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έννοια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ατομικής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ελευθερίας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επιλογής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πρωτεύον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στοιχείο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ανθρωπινότητας</a:t>
            </a:r>
            <a:r>
              <a:rPr lang="en-US" sz="1200" dirty="0">
                <a:solidFill>
                  <a:srgbClr val="000000"/>
                </a:solidFill>
                <a:ea typeface="Droid Sans Fallback"/>
                <a:cs typeface="Droid Sans Fallback"/>
              </a:rPr>
              <a:t> (humanity).</a:t>
            </a:r>
            <a:endParaRPr lang="en-US" dirty="0"/>
          </a:p>
          <a:p>
            <a:pPr algn="just"/>
            <a:r>
              <a:rPr lang="en-US" sz="1200" dirty="0" err="1">
                <a:solidFill>
                  <a:srgbClr val="000000"/>
                </a:solidFill>
                <a:ea typeface="Droid Sans Fallback"/>
                <a:cs typeface="Droid Sans Fallback"/>
              </a:rPr>
              <a:t>Σε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κάθε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περίπτωση</a:t>
            </a:r>
            <a:r>
              <a:rPr lang="en-US" sz="1200" dirty="0">
                <a:solidFill>
                  <a:srgbClr val="000000"/>
                </a:solidFill>
                <a:ea typeface="Droid Sans Fallback"/>
                <a:cs typeface="Droid Sans Fallback"/>
              </a:rPr>
              <a:t> η </a:t>
            </a:r>
            <a:r>
              <a:rPr lang="en-US" sz="1200" dirty="0" err="1">
                <a:solidFill>
                  <a:srgbClr val="000000"/>
                </a:solidFill>
                <a:ea typeface="Droid Sans Fallback"/>
                <a:cs typeface="Droid Sans Fallback"/>
              </a:rPr>
              <a:t>εαυτότητα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ως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αναλυτική</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έννοια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είναι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λογικά</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αναγκαία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προϋπόθεση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για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προσδιορισμό</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ανθρωπινότητας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στη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συνέχεια</a:t>
            </a:r>
            <a:r>
              <a:rPr lang="en-US" sz="1200" dirty="0">
                <a:solidFill>
                  <a:srgbClr val="000000"/>
                </a:solidFill>
                <a:ea typeface="Droid Sans Fallback"/>
                <a:cs typeface="Droid Sans Fallback"/>
              </a:rPr>
              <a:t> η </a:t>
            </a:r>
            <a:r>
              <a:rPr lang="en-US" sz="1200" dirty="0" err="1">
                <a:solidFill>
                  <a:srgbClr val="000000"/>
                </a:solidFill>
                <a:ea typeface="Droid Sans Fallback"/>
                <a:cs typeface="Droid Sans Fallback"/>
              </a:rPr>
              <a:t>αυτοαναφορικότητα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αποτελεί</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απαραίτητο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λογικό</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στοιχείο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εαυτότητας</a:t>
            </a:r>
            <a:r>
              <a:rPr lang="en-US" sz="1200" dirty="0">
                <a:solidFill>
                  <a:srgbClr val="000000"/>
                </a:solidFill>
                <a:ea typeface="Droid Sans Fallback"/>
                <a:cs typeface="Droid Sans Fallback"/>
              </a:rPr>
              <a:t>. </a:t>
            </a:r>
            <a:endParaRPr lang="en-US" dirty="0"/>
          </a:p>
          <a:p>
            <a:pPr algn="just"/>
            <a:r>
              <a:rPr lang="en-US" sz="1200" dirty="0" err="1">
                <a:solidFill>
                  <a:srgbClr val="000000"/>
                </a:solidFill>
                <a:ea typeface="Droid Sans Fallback"/>
                <a:cs typeface="Droid Sans Fallback"/>
              </a:rPr>
              <a:t>Ωστόσο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πέρα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από</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λογικά</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χαρακτηριστικά</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όρια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εαυτού</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τίθενται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από</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ατομική</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ανεξαρτησία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ανθρώπου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σχέση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συστήματα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καθορισμού</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της</a:t>
            </a:r>
            <a:r>
              <a:rPr lang="en-US" sz="1200" dirty="0">
                <a:solidFill>
                  <a:srgbClr val="000000"/>
                </a:solidFill>
                <a:ea typeface="Droid Sans Fallback"/>
                <a:cs typeface="Droid Sans Fallback"/>
              </a:rPr>
              <a:t> – ή </a:t>
            </a:r>
            <a:r>
              <a:rPr lang="en-US" sz="1200" dirty="0" err="1">
                <a:solidFill>
                  <a:srgbClr val="000000"/>
                </a:solidFill>
                <a:ea typeface="Droid Sans Fallback"/>
                <a:cs typeface="Droid Sans Fallback"/>
              </a:rPr>
              <a:t>ακόμη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περιορισμού</a:t>
            </a:r>
            <a:r>
              <a:rPr lang="en-US" sz="1200" dirty="0">
                <a:solidFill>
                  <a:srgbClr val="000000"/>
                </a:solidFill>
                <a:ea typeface="Droid Sans Fallback"/>
                <a:cs typeface="Droid Sans Fallback"/>
              </a:rPr>
              <a:t> – </a:t>
            </a:r>
            <a:r>
              <a:rPr lang="en-US" sz="1200" dirty="0" err="1">
                <a:solidFill>
                  <a:srgbClr val="000000"/>
                </a:solidFill>
                <a:ea typeface="Droid Sans Fallback"/>
                <a:cs typeface="Droid Sans Fallback"/>
              </a:rPr>
              <a:t>όπως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είναι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κράτος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οι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κοινωνικές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τάξεις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αλλά</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θεμελιώδη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οντολογικά</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συστήματα</a:t>
            </a:r>
            <a:r>
              <a:rPr lang="en-US" sz="1200" dirty="0">
                <a:solidFill>
                  <a:srgbClr val="000000"/>
                </a:solidFill>
                <a:ea typeface="Droid Sans Fallback"/>
                <a:cs typeface="Droid Sans Fallback"/>
              </a:rPr>
              <a:t> – η </a:t>
            </a:r>
            <a:r>
              <a:rPr lang="en-US" sz="1200" dirty="0" err="1">
                <a:solidFill>
                  <a:srgbClr val="000000"/>
                </a:solidFill>
                <a:ea typeface="Droid Sans Fallback"/>
                <a:cs typeface="Droid Sans Fallback"/>
              </a:rPr>
              <a:t>σωματική</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υγεία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οι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θρησκευτικοί</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κανόνες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ασκητικής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κ.ο.κ</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Πολλοί</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πολιτισμοί</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έχουν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θεσπίσει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τελετές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για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προσδιορισμό</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εαυτού</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τελετές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μετάβασης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ενώ</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ακόμη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στον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σύγχρονο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πολιτισμό</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επικρατεί</a:t>
            </a:r>
            <a:r>
              <a:rPr lang="en-US" sz="1200" dirty="0">
                <a:solidFill>
                  <a:srgbClr val="000000"/>
                </a:solidFill>
                <a:ea typeface="Droid Sans Fallback"/>
                <a:cs typeface="Droid Sans Fallback"/>
              </a:rPr>
              <a:t> η </a:t>
            </a:r>
            <a:r>
              <a:rPr lang="en-US" sz="1200" dirty="0" err="1">
                <a:solidFill>
                  <a:srgbClr val="000000"/>
                </a:solidFill>
                <a:ea typeface="Droid Sans Fallback"/>
                <a:cs typeface="Droid Sans Fallback"/>
              </a:rPr>
              <a:t>ορθολογικότητα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κοινωνικές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δομές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θεσμοί</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όπως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εκπαιδευτικοί</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οργανισμοί</a:t>
            </a:r>
            <a:r>
              <a:rPr lang="en-US" sz="1200" dirty="0">
                <a:solidFill>
                  <a:srgbClr val="000000"/>
                </a:solidFill>
                <a:ea typeface="Droid Sans Fallback"/>
                <a:cs typeface="Droid Sans Fallback"/>
              </a:rPr>
              <a:t> ή </a:t>
            </a:r>
            <a:r>
              <a:rPr lang="en-US" sz="1200" dirty="0" err="1">
                <a:solidFill>
                  <a:srgbClr val="000000"/>
                </a:solidFill>
                <a:ea typeface="Droid Sans Fallback"/>
                <a:cs typeface="Droid Sans Fallback"/>
              </a:rPr>
              <a:t>εταιρείες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ακολουθούν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ιεραρχικά</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συστήματα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έχουν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συνέπεια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να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καθορίζεται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χαρακτηριστικό</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τρόπο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υποκείμενο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και</a:t>
            </a:r>
            <a:r>
              <a:rPr lang="en-US" sz="1200" dirty="0">
                <a:solidFill>
                  <a:srgbClr val="000000"/>
                </a:solidFill>
                <a:ea typeface="Droid Sans Fallback"/>
                <a:cs typeface="Droid Sans Fallback"/>
              </a:rPr>
              <a:t> η </a:t>
            </a:r>
            <a:r>
              <a:rPr lang="en-US" sz="1200" dirty="0" err="1">
                <a:solidFill>
                  <a:srgbClr val="000000"/>
                </a:solidFill>
                <a:ea typeface="Droid Sans Fallback"/>
                <a:cs typeface="Droid Sans Fallback"/>
              </a:rPr>
              <a:t>έννοια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εαυτού</a:t>
            </a:r>
            <a:r>
              <a:rPr lang="en-US" sz="1200" dirty="0">
                <a:solidFill>
                  <a:srgbClr val="000000"/>
                </a:solidFill>
                <a:ea typeface="Droid Sans Fallback"/>
                <a:cs typeface="Droid Sans Fallback"/>
              </a:rPr>
              <a:t>.</a:t>
            </a:r>
            <a:endParaRPr lang="en-US" dirty="0"/>
          </a:p>
          <a:p>
            <a:pPr algn="just"/>
            <a:r>
              <a:rPr lang="en-US" sz="1200" dirty="0" err="1">
                <a:solidFill>
                  <a:srgbClr val="000000"/>
                </a:solidFill>
                <a:ea typeface="Droid Sans Fallback"/>
                <a:cs typeface="Droid Sans Fallback"/>
              </a:rPr>
              <a:t>Από</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τις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παραπάνω</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διευκρινίσεις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προκύπτουν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δύο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τρόποι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προσδιορισμού</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εαυτού</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i</a:t>
            </a:r>
            <a:r>
              <a:rPr lang="en-US" sz="1200" dirty="0">
                <a:solidFill>
                  <a:srgbClr val="000000"/>
                </a:solidFill>
                <a:ea typeface="Droid Sans Fallback"/>
                <a:cs typeface="Droid Sans Fallback"/>
              </a:rPr>
              <a:t>) ο </a:t>
            </a:r>
            <a:r>
              <a:rPr lang="en-US" sz="1200" dirty="0" err="1">
                <a:solidFill>
                  <a:srgbClr val="000000"/>
                </a:solidFill>
                <a:ea typeface="Droid Sans Fallback"/>
                <a:cs typeface="Droid Sans Fallback"/>
              </a:rPr>
              <a:t>λογικός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και</a:t>
            </a:r>
            <a:r>
              <a:rPr lang="en-US" sz="1200" dirty="0">
                <a:solidFill>
                  <a:srgbClr val="000000"/>
                </a:solidFill>
                <a:ea typeface="Droid Sans Fallback"/>
                <a:cs typeface="Droid Sans Fallback"/>
              </a:rPr>
              <a:t> ii) ο </a:t>
            </a:r>
            <a:r>
              <a:rPr lang="en-US" sz="1200" dirty="0" err="1">
                <a:solidFill>
                  <a:srgbClr val="000000"/>
                </a:solidFill>
                <a:ea typeface="Droid Sans Fallback"/>
                <a:cs typeface="Droid Sans Fallback"/>
              </a:rPr>
              <a:t>εμπειρικός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προσδιορισμός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Στην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γνωσιολογία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Locke </a:t>
            </a:r>
            <a:r>
              <a:rPr lang="en-US" sz="1200" dirty="0" err="1">
                <a:solidFill>
                  <a:srgbClr val="000000"/>
                </a:solidFill>
                <a:ea typeface="Droid Sans Fallback"/>
                <a:cs typeface="Droid Sans Fallback"/>
              </a:rPr>
              <a:t>προσεγγίζεται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κυρίως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εμπειρικά</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δηλαδή</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μέσω</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παρατήρησης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απόκτησης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επεξεργασίας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αισθητηριακών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δεδομένων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μπορεί</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να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ανακαλυφθεί</a:t>
            </a:r>
            <a:r>
              <a:rPr lang="en-US" sz="1200" dirty="0">
                <a:solidFill>
                  <a:srgbClr val="000000"/>
                </a:solidFill>
                <a:ea typeface="Droid Sans Fallback"/>
                <a:cs typeface="Droid Sans Fallback"/>
              </a:rPr>
              <a:t> η </a:t>
            </a:r>
            <a:r>
              <a:rPr lang="en-US" sz="1200" dirty="0" err="1">
                <a:solidFill>
                  <a:srgbClr val="000000"/>
                </a:solidFill>
                <a:ea typeface="Droid Sans Fallback"/>
                <a:cs typeface="Droid Sans Fallback"/>
              </a:rPr>
              <a:t>ουσία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νου</a:t>
            </a:r>
            <a:r>
              <a:rPr lang="en-US" sz="1200" dirty="0">
                <a:solidFill>
                  <a:srgbClr val="000000"/>
                </a:solidFill>
                <a:ea typeface="Droid Sans Fallback"/>
                <a:cs typeface="Droid Sans Fallback"/>
              </a:rPr>
              <a:t> (mind, understanding). </a:t>
            </a:r>
            <a:r>
              <a:rPr lang="en-US" sz="1200" dirty="0" err="1">
                <a:solidFill>
                  <a:srgbClr val="000000"/>
                </a:solidFill>
                <a:ea typeface="Droid Sans Fallback"/>
                <a:cs typeface="Droid Sans Fallback"/>
              </a:rPr>
              <a:t>Για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ανθρώπινη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νόηση</a:t>
            </a:r>
            <a:r>
              <a:rPr lang="en-US" sz="1200" dirty="0">
                <a:solidFill>
                  <a:srgbClr val="000000"/>
                </a:solidFill>
                <a:ea typeface="Droid Sans Fallback"/>
                <a:cs typeface="Droid Sans Fallback"/>
              </a:rPr>
              <a:t> ο Locke </a:t>
            </a:r>
            <a:r>
              <a:rPr lang="en-US" sz="1200" dirty="0" err="1">
                <a:solidFill>
                  <a:srgbClr val="000000"/>
                </a:solidFill>
                <a:ea typeface="Droid Sans Fallback"/>
                <a:cs typeface="Droid Sans Fallback"/>
              </a:rPr>
              <a:t>χρησιμοποιεί</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τις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παρεμφερείς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έννοιες</a:t>
            </a:r>
            <a:r>
              <a:rPr lang="en-US" sz="1200" dirty="0">
                <a:solidFill>
                  <a:srgbClr val="000000"/>
                </a:solidFill>
                <a:ea typeface="Droid Sans Fallback"/>
                <a:cs typeface="Droid Sans Fallback"/>
              </a:rPr>
              <a:t> </a:t>
            </a:r>
            <a:r>
              <a:rPr lang="en-US" sz="1200" i="1" dirty="0" err="1">
                <a:solidFill>
                  <a:srgbClr val="000000"/>
                </a:solidFill>
                <a:ea typeface="Droid Sans Fallback"/>
                <a:cs typeface="Droid Sans Fallback"/>
              </a:rPr>
              <a:t>ψυχή</a:t>
            </a:r>
            <a:r>
              <a:rPr lang="en-US" sz="1200" i="1" dirty="0">
                <a:solidFill>
                  <a:srgbClr val="000000"/>
                </a:solidFill>
                <a:ea typeface="Droid Sans Fallback"/>
                <a:cs typeface="Droid Sans Fallback"/>
              </a:rPr>
              <a:t> (soul), </a:t>
            </a:r>
            <a:r>
              <a:rPr lang="en-US" sz="1200" i="1" dirty="0" err="1">
                <a:solidFill>
                  <a:srgbClr val="000000"/>
                </a:solidFill>
                <a:ea typeface="Droid Sans Fallback"/>
                <a:cs typeface="Droid Sans Fallback"/>
              </a:rPr>
              <a:t>νους</a:t>
            </a:r>
            <a:r>
              <a:rPr lang="en-US" sz="1200" i="1" dirty="0">
                <a:solidFill>
                  <a:srgbClr val="000000"/>
                </a:solidFill>
                <a:ea typeface="Droid Sans Fallback"/>
                <a:cs typeface="Droid Sans Fallback"/>
              </a:rPr>
              <a:t> (mind), </a:t>
            </a:r>
            <a:r>
              <a:rPr lang="en-US" sz="1200" i="1" dirty="0" err="1">
                <a:solidFill>
                  <a:srgbClr val="000000"/>
                </a:solidFill>
                <a:ea typeface="Droid Sans Fallback"/>
                <a:cs typeface="Droid Sans Fallback"/>
              </a:rPr>
              <a:t>εαυτός</a:t>
            </a:r>
            <a:r>
              <a:rPr lang="en-US" sz="1200" i="1" dirty="0">
                <a:solidFill>
                  <a:srgbClr val="000000"/>
                </a:solidFill>
                <a:ea typeface="Droid Sans Fallback"/>
                <a:cs typeface="Droid Sans Fallback"/>
              </a:rPr>
              <a:t> (self), </a:t>
            </a:r>
            <a:r>
              <a:rPr lang="en-US" sz="1200" i="1" dirty="0" err="1">
                <a:solidFill>
                  <a:srgbClr val="000000"/>
                </a:solidFill>
                <a:ea typeface="Droid Sans Fallback"/>
                <a:cs typeface="Droid Sans Fallback"/>
              </a:rPr>
              <a:t>άνθρωπος</a:t>
            </a:r>
            <a:r>
              <a:rPr lang="en-US" sz="1200" i="1" dirty="0">
                <a:solidFill>
                  <a:srgbClr val="000000"/>
                </a:solidFill>
                <a:ea typeface="Droid Sans Fallback"/>
                <a:cs typeface="Droid Sans Fallback"/>
              </a:rPr>
              <a:t> (man) </a:t>
            </a:r>
            <a:r>
              <a:rPr lang="en-US" sz="1200" i="1" dirty="0" err="1">
                <a:solidFill>
                  <a:srgbClr val="000000"/>
                </a:solidFill>
                <a:ea typeface="Droid Sans Fallback"/>
                <a:cs typeface="Droid Sans Fallback"/>
              </a:rPr>
              <a:t>και</a:t>
            </a:r>
            <a:r>
              <a:rPr lang="en-US" sz="1200" i="1" dirty="0">
                <a:solidFill>
                  <a:srgbClr val="000000"/>
                </a:solidFill>
                <a:ea typeface="Droid Sans Fallback"/>
                <a:cs typeface="Droid Sans Fallback"/>
              </a:rPr>
              <a:t> </a:t>
            </a:r>
            <a:r>
              <a:rPr lang="en-US" sz="1200" i="1" dirty="0" err="1">
                <a:solidFill>
                  <a:srgbClr val="000000"/>
                </a:solidFill>
                <a:ea typeface="Droid Sans Fallback"/>
                <a:cs typeface="Droid Sans Fallback"/>
              </a:rPr>
              <a:t>πρόσωπο</a:t>
            </a:r>
            <a:r>
              <a:rPr lang="en-US" sz="1200" i="1" dirty="0">
                <a:solidFill>
                  <a:srgbClr val="000000"/>
                </a:solidFill>
                <a:ea typeface="Droid Sans Fallback"/>
                <a:cs typeface="Droid Sans Fallback"/>
              </a:rPr>
              <a:t> (person)</a:t>
            </a:r>
            <a:r>
              <a:rPr lang="en-US" sz="1200" dirty="0">
                <a:solidFill>
                  <a:srgbClr val="000000"/>
                </a:solidFill>
                <a:ea typeface="Droid Sans Fallback"/>
                <a:cs typeface="Droid Sans Fallback"/>
              </a:rPr>
              <a:t>.</a:t>
            </a:r>
            <a:endParaRPr lang="en-US"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1"/>
            <a:ext cx="8659415" cy="1400175"/>
          </a:xfrm>
        </p:spPr>
        <p:txBody>
          <a:bodyPr/>
          <a:lstStyle/>
          <a:p>
            <a:pPr algn="ctr"/>
            <a:r>
              <a:rPr lang="el-GR" sz="3600" dirty="0" smtClean="0">
                <a:solidFill>
                  <a:schemeClr val="tx1"/>
                </a:solidFill>
                <a:latin typeface="Times New Roman" pitchFamily="18" charset="0"/>
                <a:cs typeface="Times New Roman" pitchFamily="18" charset="0"/>
              </a:rPr>
              <a:t>Ο ΚΑΝΤ </a:t>
            </a:r>
            <a:br>
              <a:rPr lang="el-GR" sz="3600" dirty="0" smtClean="0">
                <a:solidFill>
                  <a:schemeClr val="tx1"/>
                </a:solidFill>
                <a:latin typeface="Times New Roman" pitchFamily="18" charset="0"/>
                <a:cs typeface="Times New Roman" pitchFamily="18" charset="0"/>
              </a:rPr>
            </a:br>
            <a:r>
              <a:rPr lang="en-US" sz="3600" dirty="0" smtClean="0">
                <a:solidFill>
                  <a:schemeClr val="tx1"/>
                </a:solidFill>
                <a:latin typeface="Times New Roman" pitchFamily="18" charset="0"/>
                <a:cs typeface="Times New Roman" pitchFamily="18" charset="0"/>
              </a:rPr>
              <a:t>&amp; </a:t>
            </a:r>
            <a:r>
              <a:rPr lang="el-GR" sz="3600" dirty="0" smtClean="0">
                <a:solidFill>
                  <a:schemeClr val="tx1"/>
                </a:solidFill>
                <a:latin typeface="Times New Roman" pitchFamily="18" charset="0"/>
                <a:cs typeface="Times New Roman" pitchFamily="18" charset="0"/>
              </a:rPr>
              <a:t> Η ΦΙΛΟΣΟΦΙΚΗ ΑΝΘΡΩΠΟΛΟΓΙΑ</a:t>
            </a:r>
            <a:endParaRPr lang="en-US" sz="3600"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a:xfrm>
            <a:off x="0" y="1412776"/>
            <a:ext cx="9144000" cy="5445224"/>
          </a:xfrm>
        </p:spPr>
        <p:txBody>
          <a:bodyPr>
            <a:noAutofit/>
          </a:bodyPr>
          <a:lstStyle/>
          <a:p>
            <a:pPr algn="just"/>
            <a:r>
              <a:rPr lang="el-GR" sz="1400" dirty="0" smtClean="0">
                <a:latin typeface="Times New Roman" pitchFamily="18" charset="0"/>
                <a:cs typeface="Times New Roman" pitchFamily="18" charset="0"/>
              </a:rPr>
              <a:t>Η φιλοσοφική ανθρωπολογία που σήμερα γνωρίζουμε ως κλάδο αποτελεί τέκνο του όψιμου 19ου αιώνα, της </a:t>
            </a:r>
            <a:r>
              <a:rPr lang="el-GR" sz="1400" dirty="0" err="1" smtClean="0">
                <a:latin typeface="Times New Roman" pitchFamily="18" charset="0"/>
                <a:cs typeface="Times New Roman" pitchFamily="18" charset="0"/>
              </a:rPr>
              <a:t>σχο</a:t>
            </a:r>
            <a:r>
              <a:rPr lang="el-GR" sz="1400" dirty="0" smtClean="0">
                <a:latin typeface="Times New Roman" pitchFamily="18" charset="0"/>
                <a:cs typeface="Times New Roman" pitchFamily="18" charset="0"/>
              </a:rPr>
              <a:t/>
            </a:r>
            <a:br>
              <a:rPr lang="el-GR" sz="1400" dirty="0" smtClean="0">
                <a:latin typeface="Times New Roman" pitchFamily="18" charset="0"/>
                <a:cs typeface="Times New Roman" pitchFamily="18" charset="0"/>
              </a:rPr>
            </a:br>
            <a:r>
              <a:rPr lang="el-GR" sz="1400" dirty="0" err="1" smtClean="0">
                <a:latin typeface="Times New Roman" pitchFamily="18" charset="0"/>
                <a:cs typeface="Times New Roman" pitchFamily="18" charset="0"/>
              </a:rPr>
              <a:t>λής</a:t>
            </a:r>
            <a:r>
              <a:rPr lang="el-GR" sz="1400" dirty="0" smtClean="0">
                <a:latin typeface="Times New Roman" pitchFamily="18" charset="0"/>
                <a:cs typeface="Times New Roman" pitchFamily="18" charset="0"/>
              </a:rPr>
              <a:t> του νεοκαντιανισμού (εκπροσωπούμενης από φιλοσόφους όπως οι </a:t>
            </a:r>
            <a:r>
              <a:rPr lang="el-GR" sz="1400" dirty="0" err="1" smtClean="0">
                <a:latin typeface="Times New Roman" pitchFamily="18" charset="0"/>
                <a:cs typeface="Times New Roman" pitchFamily="18" charset="0"/>
              </a:rPr>
              <a:t>Windelband</a:t>
            </a:r>
            <a:r>
              <a:rPr lang="el-GR" sz="1400" dirty="0" smtClean="0">
                <a:latin typeface="Times New Roman" pitchFamily="18" charset="0"/>
                <a:cs typeface="Times New Roman" pitchFamily="18" charset="0"/>
              </a:rPr>
              <a:t>, </a:t>
            </a:r>
            <a:r>
              <a:rPr lang="el-GR" sz="1400" dirty="0" err="1" smtClean="0">
                <a:latin typeface="Times New Roman" pitchFamily="18" charset="0"/>
                <a:cs typeface="Times New Roman" pitchFamily="18" charset="0"/>
              </a:rPr>
              <a:t>Cohen</a:t>
            </a:r>
            <a:r>
              <a:rPr lang="el-GR" sz="1400" dirty="0" smtClean="0">
                <a:latin typeface="Times New Roman" pitchFamily="18" charset="0"/>
                <a:cs typeface="Times New Roman" pitchFamily="18" charset="0"/>
              </a:rPr>
              <a:t>, </a:t>
            </a:r>
            <a:r>
              <a:rPr lang="el-GR" sz="1400" dirty="0" err="1" smtClean="0">
                <a:latin typeface="Times New Roman" pitchFamily="18" charset="0"/>
                <a:cs typeface="Times New Roman" pitchFamily="18" charset="0"/>
              </a:rPr>
              <a:t>Rickert</a:t>
            </a:r>
            <a:r>
              <a:rPr lang="el-GR" sz="1400" dirty="0" smtClean="0">
                <a:latin typeface="Times New Roman" pitchFamily="18" charset="0"/>
                <a:cs typeface="Times New Roman" pitchFamily="18" charset="0"/>
              </a:rPr>
              <a:t>, </a:t>
            </a:r>
            <a:r>
              <a:rPr lang="el-GR" sz="1400" dirty="0" err="1" smtClean="0">
                <a:latin typeface="Times New Roman" pitchFamily="18" charset="0"/>
                <a:cs typeface="Times New Roman" pitchFamily="18" charset="0"/>
              </a:rPr>
              <a:t>Lange</a:t>
            </a:r>
            <a:r>
              <a:rPr lang="el-GR" sz="1400" dirty="0" smtClean="0">
                <a:latin typeface="Times New Roman" pitchFamily="18" charset="0"/>
                <a:cs typeface="Times New Roman" pitchFamily="18" charset="0"/>
              </a:rPr>
              <a:t>,</a:t>
            </a:r>
            <a:br>
              <a:rPr lang="el-GR" sz="1400" dirty="0" smtClean="0">
                <a:latin typeface="Times New Roman" pitchFamily="18" charset="0"/>
                <a:cs typeface="Times New Roman" pitchFamily="18" charset="0"/>
              </a:rPr>
            </a:br>
            <a:r>
              <a:rPr lang="el-GR" sz="1400" dirty="0" err="1" smtClean="0">
                <a:latin typeface="Times New Roman" pitchFamily="18" charset="0"/>
                <a:cs typeface="Times New Roman" pitchFamily="18" charset="0"/>
              </a:rPr>
              <a:t>Liebmann</a:t>
            </a:r>
            <a:r>
              <a:rPr lang="el-GR" sz="1400" dirty="0" smtClean="0">
                <a:latin typeface="Times New Roman" pitchFamily="18" charset="0"/>
                <a:cs typeface="Times New Roman" pitchFamily="18" charset="0"/>
              </a:rPr>
              <a:t>, </a:t>
            </a:r>
            <a:r>
              <a:rPr lang="el-GR" sz="1400" dirty="0" err="1" smtClean="0">
                <a:latin typeface="Times New Roman" pitchFamily="18" charset="0"/>
                <a:cs typeface="Times New Roman" pitchFamily="18" charset="0"/>
              </a:rPr>
              <a:t>Cassirer</a:t>
            </a:r>
            <a:r>
              <a:rPr lang="el-GR" sz="1400" dirty="0" smtClean="0">
                <a:latin typeface="Times New Roman" pitchFamily="18" charset="0"/>
                <a:cs typeface="Times New Roman" pitchFamily="18" charset="0"/>
              </a:rPr>
              <a:t> κ.ά.), εμφανίζεται δε στη φιλοσοφική γραμματεία με τα έργα των </a:t>
            </a:r>
            <a:r>
              <a:rPr lang="el-GR" sz="1400" dirty="0" err="1" smtClean="0">
                <a:latin typeface="Times New Roman" pitchFamily="18" charset="0"/>
                <a:cs typeface="Times New Roman" pitchFamily="18" charset="0"/>
              </a:rPr>
              <a:t>Helmuth</a:t>
            </a:r>
            <a:r>
              <a:rPr lang="el-GR" sz="1400" dirty="0" smtClean="0">
                <a:latin typeface="Times New Roman" pitchFamily="18" charset="0"/>
                <a:cs typeface="Times New Roman" pitchFamily="18" charset="0"/>
              </a:rPr>
              <a:t> </a:t>
            </a:r>
            <a:r>
              <a:rPr lang="el-GR" sz="1400" dirty="0" err="1" smtClean="0">
                <a:latin typeface="Times New Roman" pitchFamily="18" charset="0"/>
                <a:cs typeface="Times New Roman" pitchFamily="18" charset="0"/>
              </a:rPr>
              <a:t>Plessner</a:t>
            </a:r>
            <a:r>
              <a:rPr lang="el-GR" sz="1400" dirty="0" smtClean="0">
                <a:latin typeface="Times New Roman" pitchFamily="18" charset="0"/>
                <a:cs typeface="Times New Roman" pitchFamily="18" charset="0"/>
              </a:rPr>
              <a:t>, </a:t>
            </a:r>
            <a:r>
              <a:rPr lang="el-GR" sz="1400" i="1" dirty="0" err="1" smtClean="0">
                <a:latin typeface="Times New Roman" pitchFamily="18" charset="0"/>
                <a:cs typeface="Times New Roman" pitchFamily="18" charset="0"/>
              </a:rPr>
              <a:t>Die</a:t>
            </a:r>
            <a:r>
              <a:rPr lang="el-GR" sz="1400" i="1" dirty="0" smtClean="0">
                <a:latin typeface="Times New Roman" pitchFamily="18" charset="0"/>
                <a:cs typeface="Times New Roman" pitchFamily="18" charset="0"/>
              </a:rPr>
              <a:t> </a:t>
            </a:r>
            <a:r>
              <a:rPr lang="el-GR" sz="1400" i="1" dirty="0" err="1" smtClean="0">
                <a:latin typeface="Times New Roman" pitchFamily="18" charset="0"/>
                <a:cs typeface="Times New Roman" pitchFamily="18" charset="0"/>
              </a:rPr>
              <a:t>Stufen</a:t>
            </a:r>
            <a:r>
              <a:rPr lang="el-GR" sz="1400" i="1" dirty="0" smtClean="0">
                <a:latin typeface="Times New Roman" pitchFamily="18" charset="0"/>
                <a:cs typeface="Times New Roman" pitchFamily="18" charset="0"/>
              </a:rPr>
              <a:t> </a:t>
            </a:r>
            <a:r>
              <a:rPr lang="el-GR" sz="1400" i="1" dirty="0" err="1" smtClean="0">
                <a:latin typeface="Times New Roman" pitchFamily="18" charset="0"/>
                <a:cs typeface="Times New Roman" pitchFamily="18" charset="0"/>
              </a:rPr>
              <a:t>des</a:t>
            </a:r>
            <a:r>
              <a:rPr lang="el-GR" sz="1400" i="1" dirty="0" smtClean="0">
                <a:latin typeface="Times New Roman" pitchFamily="18" charset="0"/>
                <a:cs typeface="Times New Roman" pitchFamily="18" charset="0"/>
              </a:rPr>
              <a:t> </a:t>
            </a:r>
            <a:r>
              <a:rPr lang="el-GR" sz="1400" i="1" dirty="0" err="1" smtClean="0">
                <a:latin typeface="Times New Roman" pitchFamily="18" charset="0"/>
                <a:cs typeface="Times New Roman" pitchFamily="18" charset="0"/>
              </a:rPr>
              <a:t>Organischen</a:t>
            </a:r>
            <a:r>
              <a:rPr lang="el-GR" sz="1400" i="1" dirty="0" smtClean="0">
                <a:latin typeface="Times New Roman" pitchFamily="18" charset="0"/>
                <a:cs typeface="Times New Roman" pitchFamily="18" charset="0"/>
              </a:rPr>
              <a:t> </a:t>
            </a:r>
            <a:r>
              <a:rPr lang="el-GR" sz="1400" i="1" dirty="0" err="1" smtClean="0">
                <a:latin typeface="Times New Roman" pitchFamily="18" charset="0"/>
                <a:cs typeface="Times New Roman" pitchFamily="18" charset="0"/>
              </a:rPr>
              <a:t>und</a:t>
            </a:r>
            <a:r>
              <a:rPr lang="el-GR" sz="1400" i="1" dirty="0" smtClean="0">
                <a:latin typeface="Times New Roman" pitchFamily="18" charset="0"/>
                <a:cs typeface="Times New Roman" pitchFamily="18" charset="0"/>
              </a:rPr>
              <a:t> </a:t>
            </a:r>
            <a:r>
              <a:rPr lang="el-GR" sz="1400" i="1" dirty="0" err="1" smtClean="0">
                <a:latin typeface="Times New Roman" pitchFamily="18" charset="0"/>
                <a:cs typeface="Times New Roman" pitchFamily="18" charset="0"/>
              </a:rPr>
              <a:t>der</a:t>
            </a:r>
            <a:r>
              <a:rPr lang="el-GR" sz="1400" i="1" dirty="0" smtClean="0">
                <a:latin typeface="Times New Roman" pitchFamily="18" charset="0"/>
                <a:cs typeface="Times New Roman" pitchFamily="18" charset="0"/>
              </a:rPr>
              <a:t> </a:t>
            </a:r>
            <a:r>
              <a:rPr lang="el-GR" sz="1400" i="1" dirty="0" err="1" smtClean="0">
                <a:latin typeface="Times New Roman" pitchFamily="18" charset="0"/>
                <a:cs typeface="Times New Roman" pitchFamily="18" charset="0"/>
              </a:rPr>
              <a:t>Mensch</a:t>
            </a:r>
            <a:r>
              <a:rPr lang="el-GR" sz="1400" i="1" dirty="0" smtClean="0">
                <a:latin typeface="Times New Roman" pitchFamily="18" charset="0"/>
                <a:cs typeface="Times New Roman" pitchFamily="18" charset="0"/>
              </a:rPr>
              <a:t>. </a:t>
            </a:r>
            <a:r>
              <a:rPr lang="el-GR" sz="1400" i="1" dirty="0" err="1" smtClean="0">
                <a:latin typeface="Times New Roman" pitchFamily="18" charset="0"/>
                <a:cs typeface="Times New Roman" pitchFamily="18" charset="0"/>
              </a:rPr>
              <a:t>Einleitung</a:t>
            </a:r>
            <a:r>
              <a:rPr lang="el-GR" sz="1400" i="1" dirty="0" smtClean="0">
                <a:latin typeface="Times New Roman" pitchFamily="18" charset="0"/>
                <a:cs typeface="Times New Roman" pitchFamily="18" charset="0"/>
              </a:rPr>
              <a:t> </a:t>
            </a:r>
            <a:r>
              <a:rPr lang="el-GR" sz="1400" i="1" dirty="0" err="1" smtClean="0">
                <a:latin typeface="Times New Roman" pitchFamily="18" charset="0"/>
                <a:cs typeface="Times New Roman" pitchFamily="18" charset="0"/>
              </a:rPr>
              <a:t>in</a:t>
            </a:r>
            <a:r>
              <a:rPr lang="el-GR" sz="1400" i="1" dirty="0" smtClean="0">
                <a:latin typeface="Times New Roman" pitchFamily="18" charset="0"/>
                <a:cs typeface="Times New Roman" pitchFamily="18" charset="0"/>
              </a:rPr>
              <a:t> </a:t>
            </a:r>
            <a:r>
              <a:rPr lang="el-GR" sz="1400" i="1" dirty="0" err="1" smtClean="0">
                <a:latin typeface="Times New Roman" pitchFamily="18" charset="0"/>
                <a:cs typeface="Times New Roman" pitchFamily="18" charset="0"/>
              </a:rPr>
              <a:t>die</a:t>
            </a:r>
            <a:r>
              <a:rPr lang="el-GR" sz="1400" i="1" dirty="0" smtClean="0">
                <a:latin typeface="Times New Roman" pitchFamily="18" charset="0"/>
                <a:cs typeface="Times New Roman" pitchFamily="18" charset="0"/>
              </a:rPr>
              <a:t> </a:t>
            </a:r>
            <a:r>
              <a:rPr lang="el-GR" sz="1400" i="1" dirty="0" err="1" smtClean="0">
                <a:latin typeface="Times New Roman" pitchFamily="18" charset="0"/>
                <a:cs typeface="Times New Roman" pitchFamily="18" charset="0"/>
              </a:rPr>
              <a:t>philosophische</a:t>
            </a:r>
            <a:r>
              <a:rPr lang="el-GR" sz="1400" i="1" dirty="0" smtClean="0">
                <a:latin typeface="Times New Roman" pitchFamily="18" charset="0"/>
                <a:cs typeface="Times New Roman" pitchFamily="18" charset="0"/>
              </a:rPr>
              <a:t> </a:t>
            </a:r>
            <a:r>
              <a:rPr lang="el-GR" sz="1400" i="1" dirty="0" err="1" smtClean="0">
                <a:latin typeface="Times New Roman" pitchFamily="18" charset="0"/>
                <a:cs typeface="Times New Roman" pitchFamily="18" charset="0"/>
              </a:rPr>
              <a:t>Anthropologie</a:t>
            </a:r>
            <a:r>
              <a:rPr lang="el-GR" sz="1400" dirty="0" smtClean="0">
                <a:latin typeface="Times New Roman" pitchFamily="18" charset="0"/>
                <a:cs typeface="Times New Roman" pitchFamily="18" charset="0"/>
              </a:rPr>
              <a:t>, </a:t>
            </a:r>
            <a:r>
              <a:rPr lang="el-GR" sz="1400" dirty="0" err="1" smtClean="0">
                <a:latin typeface="Times New Roman" pitchFamily="18" charset="0"/>
                <a:cs typeface="Times New Roman" pitchFamily="18" charset="0"/>
              </a:rPr>
              <a:t>Berlin</a:t>
            </a:r>
            <a:r>
              <a:rPr lang="el-GR" sz="1400" dirty="0" smtClean="0">
                <a:latin typeface="Times New Roman" pitchFamily="18" charset="0"/>
                <a:cs typeface="Times New Roman" pitchFamily="18" charset="0"/>
              </a:rPr>
              <a:t>/</a:t>
            </a:r>
            <a:r>
              <a:rPr lang="el-GR" sz="1400" dirty="0" err="1" smtClean="0">
                <a:latin typeface="Times New Roman" pitchFamily="18" charset="0"/>
                <a:cs typeface="Times New Roman" pitchFamily="18" charset="0"/>
              </a:rPr>
              <a:t>Leipzig</a:t>
            </a:r>
            <a:r>
              <a:rPr lang="el-GR" sz="1400" dirty="0" smtClean="0">
                <a:latin typeface="Times New Roman" pitchFamily="18" charset="0"/>
                <a:cs typeface="Times New Roman" pitchFamily="18" charset="0"/>
              </a:rPr>
              <a:t> 1928 (πρώτη έκδοση) και </a:t>
            </a:r>
            <a:r>
              <a:rPr lang="el-GR" sz="1400" dirty="0" err="1" smtClean="0">
                <a:latin typeface="Times New Roman" pitchFamily="18" charset="0"/>
                <a:cs typeface="Times New Roman" pitchFamily="18" charset="0"/>
              </a:rPr>
              <a:t>Arnold</a:t>
            </a:r>
            <a:r>
              <a:rPr lang="el-GR" sz="1400" dirty="0" smtClean="0">
                <a:latin typeface="Times New Roman" pitchFamily="18" charset="0"/>
                <a:cs typeface="Times New Roman" pitchFamily="18" charset="0"/>
              </a:rPr>
              <a:t> </a:t>
            </a:r>
            <a:r>
              <a:rPr lang="el-GR" sz="1400" dirty="0" err="1" smtClean="0">
                <a:latin typeface="Times New Roman" pitchFamily="18" charset="0"/>
                <a:cs typeface="Times New Roman" pitchFamily="18" charset="0"/>
              </a:rPr>
              <a:t>Gehlen</a:t>
            </a:r>
            <a:r>
              <a:rPr lang="el-GR" sz="1400" dirty="0" smtClean="0">
                <a:latin typeface="Times New Roman" pitchFamily="18" charset="0"/>
                <a:cs typeface="Times New Roman" pitchFamily="18" charset="0"/>
              </a:rPr>
              <a:t>, </a:t>
            </a:r>
            <a:r>
              <a:rPr lang="el-GR" sz="1400" i="1" dirty="0" err="1" smtClean="0">
                <a:latin typeface="Times New Roman" pitchFamily="18" charset="0"/>
                <a:cs typeface="Times New Roman" pitchFamily="18" charset="0"/>
              </a:rPr>
              <a:t>Der</a:t>
            </a:r>
            <a:r>
              <a:rPr lang="el-GR" sz="1400" i="1" dirty="0" smtClean="0">
                <a:latin typeface="Times New Roman" pitchFamily="18" charset="0"/>
                <a:cs typeface="Times New Roman" pitchFamily="18" charset="0"/>
              </a:rPr>
              <a:t> </a:t>
            </a:r>
            <a:r>
              <a:rPr lang="el-GR" sz="1400" i="1" dirty="0" err="1" smtClean="0">
                <a:latin typeface="Times New Roman" pitchFamily="18" charset="0"/>
                <a:cs typeface="Times New Roman" pitchFamily="18" charset="0"/>
              </a:rPr>
              <a:t>Mensch</a:t>
            </a:r>
            <a:r>
              <a:rPr lang="el-GR" sz="1400" i="1" dirty="0" smtClean="0">
                <a:latin typeface="Times New Roman" pitchFamily="18" charset="0"/>
                <a:cs typeface="Times New Roman" pitchFamily="18" charset="0"/>
              </a:rPr>
              <a:t>, </a:t>
            </a:r>
            <a:r>
              <a:rPr lang="el-GR" sz="1400" i="1" dirty="0" err="1" smtClean="0">
                <a:latin typeface="Times New Roman" pitchFamily="18" charset="0"/>
                <a:cs typeface="Times New Roman" pitchFamily="18" charset="0"/>
              </a:rPr>
              <a:t>seine</a:t>
            </a:r>
            <a:r>
              <a:rPr lang="el-GR" sz="1400" i="1" dirty="0" smtClean="0">
                <a:latin typeface="Times New Roman" pitchFamily="18" charset="0"/>
                <a:cs typeface="Times New Roman" pitchFamily="18" charset="0"/>
              </a:rPr>
              <a:t> </a:t>
            </a:r>
            <a:r>
              <a:rPr lang="el-GR" sz="1400" i="1" dirty="0" err="1" smtClean="0">
                <a:latin typeface="Times New Roman" pitchFamily="18" charset="0"/>
                <a:cs typeface="Times New Roman" pitchFamily="18" charset="0"/>
              </a:rPr>
              <a:t>Natur</a:t>
            </a:r>
            <a:r>
              <a:rPr lang="el-GR" sz="1400" i="1" dirty="0" smtClean="0">
                <a:latin typeface="Times New Roman" pitchFamily="18" charset="0"/>
                <a:cs typeface="Times New Roman" pitchFamily="18" charset="0"/>
              </a:rPr>
              <a:t> </a:t>
            </a:r>
            <a:r>
              <a:rPr lang="el-GR" sz="1400" i="1" dirty="0" err="1" smtClean="0">
                <a:latin typeface="Times New Roman" pitchFamily="18" charset="0"/>
                <a:cs typeface="Times New Roman" pitchFamily="18" charset="0"/>
              </a:rPr>
              <a:t>und</a:t>
            </a:r>
            <a:r>
              <a:rPr lang="el-GR" sz="1400" i="1" dirty="0" smtClean="0">
                <a:latin typeface="Times New Roman" pitchFamily="18" charset="0"/>
                <a:cs typeface="Times New Roman" pitchFamily="18" charset="0"/>
              </a:rPr>
              <a:t> </a:t>
            </a:r>
            <a:r>
              <a:rPr lang="el-GR" sz="1400" i="1" dirty="0" err="1" smtClean="0">
                <a:latin typeface="Times New Roman" pitchFamily="18" charset="0"/>
                <a:cs typeface="Times New Roman" pitchFamily="18" charset="0"/>
              </a:rPr>
              <a:t>Stellung</a:t>
            </a:r>
            <a:r>
              <a:rPr lang="el-GR" sz="1400" i="1" dirty="0" smtClean="0">
                <a:latin typeface="Times New Roman" pitchFamily="18" charset="0"/>
                <a:cs typeface="Times New Roman" pitchFamily="18" charset="0"/>
              </a:rPr>
              <a:t> </a:t>
            </a:r>
            <a:r>
              <a:rPr lang="el-GR" sz="1400" i="1" dirty="0" err="1" smtClean="0">
                <a:latin typeface="Times New Roman" pitchFamily="18" charset="0"/>
                <a:cs typeface="Times New Roman" pitchFamily="18" charset="0"/>
              </a:rPr>
              <a:t>in</a:t>
            </a:r>
            <a:r>
              <a:rPr lang="el-GR" sz="1400" i="1" dirty="0" smtClean="0">
                <a:latin typeface="Times New Roman" pitchFamily="18" charset="0"/>
                <a:cs typeface="Times New Roman" pitchFamily="18" charset="0"/>
              </a:rPr>
              <a:t> </a:t>
            </a:r>
            <a:r>
              <a:rPr lang="el-GR" sz="1400" i="1" dirty="0" err="1" smtClean="0">
                <a:latin typeface="Times New Roman" pitchFamily="18" charset="0"/>
                <a:cs typeface="Times New Roman" pitchFamily="18" charset="0"/>
              </a:rPr>
              <a:t>der</a:t>
            </a:r>
            <a:r>
              <a:rPr lang="el-GR" sz="1400" i="1" dirty="0" smtClean="0">
                <a:latin typeface="Times New Roman" pitchFamily="18" charset="0"/>
                <a:cs typeface="Times New Roman" pitchFamily="18" charset="0"/>
              </a:rPr>
              <a:t> </a:t>
            </a:r>
            <a:r>
              <a:rPr lang="el-GR" sz="1400" i="1" dirty="0" err="1" smtClean="0">
                <a:latin typeface="Times New Roman" pitchFamily="18" charset="0"/>
                <a:cs typeface="Times New Roman" pitchFamily="18" charset="0"/>
              </a:rPr>
              <a:t>Welt</a:t>
            </a:r>
            <a:r>
              <a:rPr lang="el-GR" sz="1400" dirty="0" smtClean="0">
                <a:latin typeface="Times New Roman" pitchFamily="18" charset="0"/>
                <a:cs typeface="Times New Roman" pitchFamily="18" charset="0"/>
              </a:rPr>
              <a:t>, </a:t>
            </a:r>
            <a:r>
              <a:rPr lang="el-GR" sz="1400" dirty="0" err="1" smtClean="0">
                <a:latin typeface="Times New Roman" pitchFamily="18" charset="0"/>
                <a:cs typeface="Times New Roman" pitchFamily="18" charset="0"/>
              </a:rPr>
              <a:t>Berlin</a:t>
            </a:r>
            <a:r>
              <a:rPr lang="el-GR" sz="1400" dirty="0" smtClean="0">
                <a:latin typeface="Times New Roman" pitchFamily="18" charset="0"/>
                <a:cs typeface="Times New Roman" pitchFamily="18" charset="0"/>
              </a:rPr>
              <a:t> 1940 (πρώτη έκδοση). Αυτοί οι δύο, μαζί με τον </a:t>
            </a:r>
            <a:r>
              <a:rPr lang="el-GR" sz="1400" dirty="0" err="1" smtClean="0">
                <a:latin typeface="Times New Roman" pitchFamily="18" charset="0"/>
                <a:cs typeface="Times New Roman" pitchFamily="18" charset="0"/>
              </a:rPr>
              <a:t>Μax</a:t>
            </a:r>
            <a:r>
              <a:rPr lang="el-GR" sz="1400" dirty="0" smtClean="0">
                <a:latin typeface="Times New Roman" pitchFamily="18" charset="0"/>
                <a:cs typeface="Times New Roman" pitchFamily="18" charset="0"/>
              </a:rPr>
              <a:t> </a:t>
            </a:r>
            <a:r>
              <a:rPr lang="el-GR" sz="1400" dirty="0" err="1" smtClean="0">
                <a:latin typeface="Times New Roman" pitchFamily="18" charset="0"/>
                <a:cs typeface="Times New Roman" pitchFamily="18" charset="0"/>
              </a:rPr>
              <a:t>Scheler</a:t>
            </a:r>
            <a:r>
              <a:rPr lang="el-GR" sz="1400" dirty="0" smtClean="0">
                <a:latin typeface="Times New Roman" pitchFamily="18" charset="0"/>
                <a:cs typeface="Times New Roman" pitchFamily="18" charset="0"/>
              </a:rPr>
              <a:t> (</a:t>
            </a:r>
            <a:r>
              <a:rPr lang="el-GR" sz="1400" i="1" dirty="0" err="1" smtClean="0">
                <a:latin typeface="Times New Roman" pitchFamily="18" charset="0"/>
                <a:cs typeface="Times New Roman" pitchFamily="18" charset="0"/>
              </a:rPr>
              <a:t>Die</a:t>
            </a:r>
            <a:r>
              <a:rPr lang="el-GR" sz="1400" i="1" dirty="0" smtClean="0">
                <a:latin typeface="Times New Roman" pitchFamily="18" charset="0"/>
                <a:cs typeface="Times New Roman" pitchFamily="18" charset="0"/>
              </a:rPr>
              <a:t> </a:t>
            </a:r>
            <a:r>
              <a:rPr lang="el-GR" sz="1400" i="1" dirty="0" err="1" smtClean="0">
                <a:latin typeface="Times New Roman" pitchFamily="18" charset="0"/>
                <a:cs typeface="Times New Roman" pitchFamily="18" charset="0"/>
              </a:rPr>
              <a:t>Stellung</a:t>
            </a:r>
            <a:r>
              <a:rPr lang="el-GR" sz="1400" i="1" dirty="0" smtClean="0">
                <a:latin typeface="Times New Roman" pitchFamily="18" charset="0"/>
                <a:cs typeface="Times New Roman" pitchFamily="18" charset="0"/>
              </a:rPr>
              <a:t> </a:t>
            </a:r>
            <a:r>
              <a:rPr lang="el-GR" sz="1400" i="1" dirty="0" err="1" smtClean="0">
                <a:latin typeface="Times New Roman" pitchFamily="18" charset="0"/>
                <a:cs typeface="Times New Roman" pitchFamily="18" charset="0"/>
              </a:rPr>
              <a:t>des</a:t>
            </a:r>
            <a:r>
              <a:rPr lang="el-GR" sz="1400" i="1" dirty="0" smtClean="0">
                <a:latin typeface="Times New Roman" pitchFamily="18" charset="0"/>
                <a:cs typeface="Times New Roman" pitchFamily="18" charset="0"/>
              </a:rPr>
              <a:t> </a:t>
            </a:r>
            <a:r>
              <a:rPr lang="el-GR" sz="1400" i="1" dirty="0" err="1" smtClean="0">
                <a:latin typeface="Times New Roman" pitchFamily="18" charset="0"/>
                <a:cs typeface="Times New Roman" pitchFamily="18" charset="0"/>
              </a:rPr>
              <a:t>Menschen</a:t>
            </a:r>
            <a:r>
              <a:rPr lang="el-GR" sz="1400" i="1" dirty="0" smtClean="0">
                <a:latin typeface="Times New Roman" pitchFamily="18" charset="0"/>
                <a:cs typeface="Times New Roman" pitchFamily="18" charset="0"/>
              </a:rPr>
              <a:t> im </a:t>
            </a:r>
            <a:r>
              <a:rPr lang="el-GR" sz="1400" i="1" dirty="0" err="1" smtClean="0">
                <a:latin typeface="Times New Roman" pitchFamily="18" charset="0"/>
                <a:cs typeface="Times New Roman" pitchFamily="18" charset="0"/>
              </a:rPr>
              <a:t>Kosmos</a:t>
            </a:r>
            <a:r>
              <a:rPr lang="el-GR" sz="1400" dirty="0" smtClean="0">
                <a:latin typeface="Times New Roman" pitchFamily="18" charset="0"/>
                <a:cs typeface="Times New Roman" pitchFamily="18" charset="0"/>
              </a:rPr>
              <a:t>, </a:t>
            </a:r>
            <a:r>
              <a:rPr lang="el-GR" sz="1400" dirty="0" err="1" smtClean="0">
                <a:latin typeface="Times New Roman" pitchFamily="18" charset="0"/>
                <a:cs typeface="Times New Roman" pitchFamily="18" charset="0"/>
              </a:rPr>
              <a:t>Darmstadt</a:t>
            </a:r>
            <a:r>
              <a:rPr lang="el-GR" sz="1400" dirty="0" smtClean="0">
                <a:latin typeface="Times New Roman" pitchFamily="18" charset="0"/>
                <a:cs typeface="Times New Roman" pitchFamily="18" charset="0"/>
              </a:rPr>
              <a:t> 1928 – πρώτη έκδοση) αποτελούν τους κύριους εκπροσώπους της φιλοσοφικής ανθρωπολογίας. Πρόκειται για μια εκλεκτική όσο και συνθετική εξέταση των ανθρώπινων φαινομένων στην ιστορική τους διάσταση που βρίσκει εκ διαμέτρου αντίθετες την μαρξιστική και αναλυτική φιλοσοφία: Στην πρώτη από αυτές τις δύο ο άνθρωπος διαλύεται ως ουσία στο σύνολο των κοινωνικών του σχέσεων, ενώ στην δεύτερη κάθε έκφανση της παραδοσιακά οριζόμενης ανθρώπινης ουσίας (ψυχή, συνείδηση, αντίληψη) ανάγεται στις </a:t>
            </a:r>
            <a:r>
              <a:rPr lang="el-GR" sz="1400" dirty="0" err="1" smtClean="0">
                <a:latin typeface="Times New Roman" pitchFamily="18" charset="0"/>
                <a:cs typeface="Times New Roman" pitchFamily="18" charset="0"/>
              </a:rPr>
              <a:t>λογικο–γλωσσικές</a:t>
            </a:r>
            <a:r>
              <a:rPr lang="el-GR" sz="1400" dirty="0" smtClean="0">
                <a:latin typeface="Times New Roman" pitchFamily="18" charset="0"/>
                <a:cs typeface="Times New Roman" pitchFamily="18" charset="0"/>
              </a:rPr>
              <a:t> προτασιακές διατυπώσεις της και επομένως υπάγεται στην αυστηρή αναλυτική εξέταση της αλήθειάς της.</a:t>
            </a:r>
          </a:p>
          <a:p>
            <a:pPr algn="r"/>
            <a:r>
              <a:rPr lang="de-DE" sz="1400" dirty="0" smtClean="0">
                <a:latin typeface="Times New Roman" pitchFamily="18" charset="0"/>
                <a:cs typeface="Times New Roman" pitchFamily="18" charset="0"/>
              </a:rPr>
              <a:t>Eine Lehre von der Kenntnis des Menschen</a:t>
            </a:r>
            <a:br>
              <a:rPr lang="de-DE" sz="1400" dirty="0" smtClean="0">
                <a:latin typeface="Times New Roman" pitchFamily="18" charset="0"/>
                <a:cs typeface="Times New Roman" pitchFamily="18" charset="0"/>
              </a:rPr>
            </a:br>
            <a:r>
              <a:rPr lang="de-DE" sz="1400" dirty="0" smtClean="0">
                <a:latin typeface="Times New Roman" pitchFamily="18" charset="0"/>
                <a:cs typeface="Times New Roman" pitchFamily="18" charset="0"/>
              </a:rPr>
              <a:t>systematisch abgefasst (Anthropologie) kann es</a:t>
            </a:r>
            <a:br>
              <a:rPr lang="de-DE" sz="1400" dirty="0" smtClean="0">
                <a:latin typeface="Times New Roman" pitchFamily="18" charset="0"/>
                <a:cs typeface="Times New Roman" pitchFamily="18" charset="0"/>
              </a:rPr>
            </a:br>
            <a:r>
              <a:rPr lang="de-DE" sz="1400" dirty="0" smtClean="0">
                <a:latin typeface="Times New Roman" pitchFamily="18" charset="0"/>
                <a:cs typeface="Times New Roman" pitchFamily="18" charset="0"/>
              </a:rPr>
              <a:t>entweder in physiologischer oder in pragmatischer Hinsicht sein.</a:t>
            </a:r>
            <a:br>
              <a:rPr lang="de-DE" sz="1400" dirty="0" smtClean="0">
                <a:latin typeface="Times New Roman" pitchFamily="18" charset="0"/>
                <a:cs typeface="Times New Roman" pitchFamily="18" charset="0"/>
              </a:rPr>
            </a:br>
            <a:r>
              <a:rPr lang="de-DE" sz="1400" dirty="0" smtClean="0">
                <a:latin typeface="Times New Roman" pitchFamily="18" charset="0"/>
                <a:cs typeface="Times New Roman" pitchFamily="18" charset="0"/>
              </a:rPr>
              <a:t>Die physiologische Menschenkenntnis</a:t>
            </a:r>
            <a:r>
              <a:rPr lang="el-GR" sz="1400" dirty="0" smtClean="0">
                <a:latin typeface="Times New Roman" pitchFamily="18" charset="0"/>
                <a:cs typeface="Times New Roman" pitchFamily="18" charset="0"/>
              </a:rPr>
              <a:t> </a:t>
            </a:r>
            <a:r>
              <a:rPr lang="de-DE" sz="1400" dirty="0" smtClean="0">
                <a:latin typeface="Times New Roman" pitchFamily="18" charset="0"/>
                <a:cs typeface="Times New Roman" pitchFamily="18" charset="0"/>
              </a:rPr>
              <a:t>geht auf die Erforschung dessen,</a:t>
            </a:r>
            <a:br>
              <a:rPr lang="de-DE" sz="1400" dirty="0" smtClean="0">
                <a:latin typeface="Times New Roman" pitchFamily="18" charset="0"/>
                <a:cs typeface="Times New Roman" pitchFamily="18" charset="0"/>
              </a:rPr>
            </a:br>
            <a:r>
              <a:rPr lang="de-DE" sz="1400" dirty="0" smtClean="0">
                <a:latin typeface="Times New Roman" pitchFamily="18" charset="0"/>
                <a:cs typeface="Times New Roman" pitchFamily="18" charset="0"/>
              </a:rPr>
              <a:t>was die Natur aus dem Menschen macht,</a:t>
            </a:r>
            <a:br>
              <a:rPr lang="de-DE" sz="1400" dirty="0" smtClean="0">
                <a:latin typeface="Times New Roman" pitchFamily="18" charset="0"/>
                <a:cs typeface="Times New Roman" pitchFamily="18" charset="0"/>
              </a:rPr>
            </a:br>
            <a:r>
              <a:rPr lang="de-DE" sz="1400" dirty="0" smtClean="0">
                <a:latin typeface="Times New Roman" pitchFamily="18" charset="0"/>
                <a:cs typeface="Times New Roman" pitchFamily="18" charset="0"/>
              </a:rPr>
              <a:t>die pragmatische auf das, was er,</a:t>
            </a:r>
            <a:br>
              <a:rPr lang="de-DE" sz="1400" dirty="0" smtClean="0">
                <a:latin typeface="Times New Roman" pitchFamily="18" charset="0"/>
                <a:cs typeface="Times New Roman" pitchFamily="18" charset="0"/>
              </a:rPr>
            </a:br>
            <a:r>
              <a:rPr lang="de-DE" sz="1400" dirty="0" smtClean="0">
                <a:latin typeface="Times New Roman" pitchFamily="18" charset="0"/>
                <a:cs typeface="Times New Roman" pitchFamily="18" charset="0"/>
              </a:rPr>
              <a:t>als freyhandelndes Wesen, aus sich selber macht,</a:t>
            </a:r>
            <a:br>
              <a:rPr lang="de-DE" sz="1400" dirty="0" smtClean="0">
                <a:latin typeface="Times New Roman" pitchFamily="18" charset="0"/>
                <a:cs typeface="Times New Roman" pitchFamily="18" charset="0"/>
              </a:rPr>
            </a:br>
            <a:r>
              <a:rPr lang="de-DE" sz="1400" dirty="0" smtClean="0">
                <a:latin typeface="Times New Roman" pitchFamily="18" charset="0"/>
                <a:cs typeface="Times New Roman" pitchFamily="18" charset="0"/>
              </a:rPr>
              <a:t>oder machen kann und soll.</a:t>
            </a:r>
            <a:br>
              <a:rPr lang="de-DE" sz="1400" dirty="0" smtClean="0">
                <a:latin typeface="Times New Roman" pitchFamily="18" charset="0"/>
                <a:cs typeface="Times New Roman" pitchFamily="18" charset="0"/>
              </a:rPr>
            </a:br>
            <a:r>
              <a:rPr lang="de-DE" sz="1400" dirty="0" smtClean="0">
                <a:latin typeface="Times New Roman" pitchFamily="18" charset="0"/>
                <a:cs typeface="Times New Roman" pitchFamily="18" charset="0"/>
              </a:rPr>
              <a:t>Imm. Kant, </a:t>
            </a:r>
            <a:r>
              <a:rPr lang="de-DE" sz="1400" i="1" dirty="0" smtClean="0">
                <a:latin typeface="Times New Roman" pitchFamily="18" charset="0"/>
                <a:cs typeface="Times New Roman" pitchFamily="18" charset="0"/>
              </a:rPr>
              <a:t>Anthropologie in pragmatischer Hinsicht</a:t>
            </a:r>
            <a:r>
              <a:rPr lang="de-DE" sz="1400" dirty="0" smtClean="0">
                <a:latin typeface="Times New Roman" pitchFamily="18" charset="0"/>
                <a:cs typeface="Times New Roman" pitchFamily="18" charset="0"/>
              </a:rPr>
              <a:t>,</a:t>
            </a:r>
            <a:br>
              <a:rPr lang="de-DE" sz="1400" dirty="0" smtClean="0">
                <a:latin typeface="Times New Roman" pitchFamily="18" charset="0"/>
                <a:cs typeface="Times New Roman" pitchFamily="18" charset="0"/>
              </a:rPr>
            </a:br>
            <a:r>
              <a:rPr lang="de-DE" sz="1400" dirty="0" smtClean="0">
                <a:latin typeface="Times New Roman" pitchFamily="18" charset="0"/>
                <a:cs typeface="Times New Roman" pitchFamily="18" charset="0"/>
              </a:rPr>
              <a:t>1798 (AA VII, s. 119) </a:t>
            </a:r>
            <a:br>
              <a:rPr lang="de-DE" sz="1400" dirty="0" smtClean="0">
                <a:latin typeface="Times New Roman" pitchFamily="18" charset="0"/>
                <a:cs typeface="Times New Roman" pitchFamily="18" charset="0"/>
              </a:rPr>
            </a:br>
            <a:r>
              <a:rPr lang="el-GR" sz="1600" dirty="0" smtClean="0"/>
              <a:t> </a:t>
            </a:r>
            <a:br>
              <a:rPr lang="el-GR" sz="1600" dirty="0" smtClean="0"/>
            </a:br>
            <a:endParaRPr lang="en-US" sz="16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424971"/>
            <a:ext cx="8964488" cy="5433029"/>
          </a:xfrm>
        </p:spPr>
        <p:txBody>
          <a:bodyPr>
            <a:normAutofit fontScale="47500" lnSpcReduction="20000"/>
          </a:bodyPr>
          <a:lstStyle/>
          <a:p>
            <a:pPr algn="just"/>
            <a:r>
              <a:rPr lang="el-GR" sz="2900" dirty="0" smtClean="0">
                <a:latin typeface="Times New Roman" pitchFamily="18" charset="0"/>
                <a:cs typeface="Times New Roman" pitchFamily="18" charset="0"/>
              </a:rPr>
              <a:t>Ο </a:t>
            </a:r>
            <a:r>
              <a:rPr lang="el-GR" sz="2900" dirty="0" err="1" smtClean="0">
                <a:latin typeface="Times New Roman" pitchFamily="18" charset="0"/>
                <a:cs typeface="Times New Roman" pitchFamily="18" charset="0"/>
              </a:rPr>
              <a:t>Kant</a:t>
            </a:r>
            <a:r>
              <a:rPr lang="el-GR" sz="2900" dirty="0" smtClean="0">
                <a:latin typeface="Times New Roman" pitchFamily="18" charset="0"/>
                <a:cs typeface="Times New Roman" pitchFamily="18" charset="0"/>
              </a:rPr>
              <a:t> δίδασκε στο Πανεπιστήμιο το αντικείμενο της ανθρωπολογίας όπως και της φυσικής γεωγραφίας, στο</a:t>
            </a:r>
            <a:br>
              <a:rPr lang="el-GR" sz="2900" dirty="0" smtClean="0">
                <a:latin typeface="Times New Roman" pitchFamily="18" charset="0"/>
                <a:cs typeface="Times New Roman" pitchFamily="18" charset="0"/>
              </a:rPr>
            </a:br>
            <a:r>
              <a:rPr lang="el-GR" sz="2900" dirty="0" smtClean="0">
                <a:latin typeface="Times New Roman" pitchFamily="18" charset="0"/>
                <a:cs typeface="Times New Roman" pitchFamily="18" charset="0"/>
              </a:rPr>
              <a:t>χειμερινό και θερινό εξάμηνο αντίστοιχα, επί δεκαετίες. Σε αυτό εντάσσονταν μαθήματα εμπειρικής ηθικής, εν-</a:t>
            </a:r>
            <a:br>
              <a:rPr lang="el-GR" sz="2900" dirty="0" smtClean="0">
                <a:latin typeface="Times New Roman" pitchFamily="18" charset="0"/>
                <a:cs typeface="Times New Roman" pitchFamily="18" charset="0"/>
              </a:rPr>
            </a:br>
            <a:r>
              <a:rPr lang="el-GR" sz="2900" dirty="0" err="1" smtClean="0">
                <a:latin typeface="Times New Roman" pitchFamily="18" charset="0"/>
                <a:cs typeface="Times New Roman" pitchFamily="18" charset="0"/>
              </a:rPr>
              <a:t>δοσκοπικής</a:t>
            </a:r>
            <a:r>
              <a:rPr lang="el-GR" sz="2900" dirty="0" smtClean="0">
                <a:latin typeface="Times New Roman" pitchFamily="18" charset="0"/>
                <a:cs typeface="Times New Roman" pitchFamily="18" charset="0"/>
              </a:rPr>
              <a:t> ψυχολογίας και φυσιολογίας – ως επισκόπησης πολιτιστικών και φυσικών στοιχείων των λαών επί της γης. Με τον όρο </a:t>
            </a:r>
            <a:r>
              <a:rPr lang="el-GR" sz="2900" i="1" dirty="0" smtClean="0">
                <a:latin typeface="Times New Roman" pitchFamily="18" charset="0"/>
                <a:cs typeface="Times New Roman" pitchFamily="18" charset="0"/>
              </a:rPr>
              <a:t>ανθρωπολογία </a:t>
            </a:r>
            <a:r>
              <a:rPr lang="el-GR" sz="2900" dirty="0" smtClean="0">
                <a:latin typeface="Times New Roman" pitchFamily="18" charset="0"/>
                <a:cs typeface="Times New Roman" pitchFamily="18" charset="0"/>
              </a:rPr>
              <a:t>εννοούσε την πρακτική – έναντι της ορθολογικής ανθρωπολογίας. Επομένως, η μελέτη του ανθρώπου υπό την καντιανή προοπτική, εμφανίζει δύο πλευρές: την φυσιοκρατική (ως ψυχολογία, ανατομία, σχέση με το περιβάλλον) και την πραγματοκρατική (ως εμπειρική κοινωνιολογία και ηθική, θεωρία του πολιτισμού, αλλά και ορθολογική κανονιστική ηθική). Ο </a:t>
            </a:r>
            <a:r>
              <a:rPr lang="el-GR" sz="2900" dirty="0" err="1" smtClean="0">
                <a:latin typeface="Times New Roman" pitchFamily="18" charset="0"/>
                <a:cs typeface="Times New Roman" pitchFamily="18" charset="0"/>
              </a:rPr>
              <a:t>Kant</a:t>
            </a:r>
            <a:r>
              <a:rPr lang="el-GR" sz="2900" dirty="0" smtClean="0">
                <a:latin typeface="Times New Roman" pitchFamily="18" charset="0"/>
                <a:cs typeface="Times New Roman" pitchFamily="18" charset="0"/>
              </a:rPr>
              <a:t> έθεσε ανθρωπολογικές προϋποθέσεις στην επιστημονική γνώση, δηλαδή έδωσε επιστημολογική προτεραιότητα στον πολιτισμό ως το πλαίσιο ανάδυσης της έννοιας και της ουσίας του ανθρώπου (</a:t>
            </a:r>
            <a:r>
              <a:rPr lang="el-GR" sz="2900" i="1" dirty="0" err="1" smtClean="0">
                <a:latin typeface="Times New Roman" pitchFamily="18" charset="0"/>
                <a:cs typeface="Times New Roman" pitchFamily="18" charset="0"/>
              </a:rPr>
              <a:t>Anthropologie</a:t>
            </a:r>
            <a:r>
              <a:rPr lang="el-GR" sz="2900" i="1" dirty="0" smtClean="0">
                <a:latin typeface="Times New Roman" pitchFamily="18" charset="0"/>
                <a:cs typeface="Times New Roman" pitchFamily="18" charset="0"/>
              </a:rPr>
              <a:t> </a:t>
            </a:r>
            <a:r>
              <a:rPr lang="el-GR" sz="2900" i="1" dirty="0" err="1" smtClean="0">
                <a:latin typeface="Times New Roman" pitchFamily="18" charset="0"/>
                <a:cs typeface="Times New Roman" pitchFamily="18" charset="0"/>
              </a:rPr>
              <a:t>in</a:t>
            </a:r>
            <a:r>
              <a:rPr lang="el-GR" sz="2900" i="1" dirty="0" smtClean="0">
                <a:latin typeface="Times New Roman" pitchFamily="18" charset="0"/>
                <a:cs typeface="Times New Roman" pitchFamily="18" charset="0"/>
              </a:rPr>
              <a:t> </a:t>
            </a:r>
            <a:r>
              <a:rPr lang="el-GR" sz="2900" i="1" dirty="0" err="1" smtClean="0">
                <a:latin typeface="Times New Roman" pitchFamily="18" charset="0"/>
                <a:cs typeface="Times New Roman" pitchFamily="18" charset="0"/>
              </a:rPr>
              <a:t>pragmatischer</a:t>
            </a:r>
            <a:r>
              <a:rPr lang="el-GR" sz="2900" i="1" dirty="0" smtClean="0">
                <a:latin typeface="Times New Roman" pitchFamily="18" charset="0"/>
                <a:cs typeface="Times New Roman" pitchFamily="18" charset="0"/>
              </a:rPr>
              <a:t> </a:t>
            </a:r>
            <a:r>
              <a:rPr lang="el-GR" sz="2900" i="1" dirty="0" err="1" smtClean="0">
                <a:latin typeface="Times New Roman" pitchFamily="18" charset="0"/>
                <a:cs typeface="Times New Roman" pitchFamily="18" charset="0"/>
              </a:rPr>
              <a:t>Hinsicht</a:t>
            </a:r>
            <a:r>
              <a:rPr lang="el-GR" sz="2900" i="1" dirty="0" smtClean="0">
                <a:latin typeface="Times New Roman" pitchFamily="18" charset="0"/>
                <a:cs typeface="Times New Roman" pitchFamily="18" charset="0"/>
              </a:rPr>
              <a:t>, </a:t>
            </a:r>
            <a:r>
              <a:rPr lang="el-GR" sz="2900" dirty="0" err="1" smtClean="0">
                <a:latin typeface="Times New Roman" pitchFamily="18" charset="0"/>
                <a:cs typeface="Times New Roman" pitchFamily="18" charset="0"/>
              </a:rPr>
              <a:t>Zweyte</a:t>
            </a:r>
            <a:r>
              <a:rPr lang="el-GR" sz="2900" dirty="0" smtClean="0">
                <a:latin typeface="Times New Roman" pitchFamily="18" charset="0"/>
                <a:cs typeface="Times New Roman" pitchFamily="18" charset="0"/>
              </a:rPr>
              <a:t> </a:t>
            </a:r>
            <a:r>
              <a:rPr lang="el-GR" sz="2900" dirty="0" err="1" smtClean="0">
                <a:latin typeface="Times New Roman" pitchFamily="18" charset="0"/>
                <a:cs typeface="Times New Roman" pitchFamily="18" charset="0"/>
              </a:rPr>
              <a:t>verbesserte</a:t>
            </a:r>
            <a:r>
              <a:rPr lang="el-GR" sz="2900" dirty="0" smtClean="0">
                <a:latin typeface="Times New Roman" pitchFamily="18" charset="0"/>
                <a:cs typeface="Times New Roman" pitchFamily="18" charset="0"/>
              </a:rPr>
              <a:t> </a:t>
            </a:r>
            <a:r>
              <a:rPr lang="el-GR" sz="2900" dirty="0" err="1" smtClean="0">
                <a:latin typeface="Times New Roman" pitchFamily="18" charset="0"/>
                <a:cs typeface="Times New Roman" pitchFamily="18" charset="0"/>
              </a:rPr>
              <a:t>Auflage</a:t>
            </a:r>
            <a:r>
              <a:rPr lang="el-GR" sz="2900" dirty="0" smtClean="0">
                <a:latin typeface="Times New Roman" pitchFamily="18" charset="0"/>
                <a:cs typeface="Times New Roman" pitchFamily="18" charset="0"/>
              </a:rPr>
              <a:t>, </a:t>
            </a:r>
            <a:r>
              <a:rPr lang="el-GR" sz="2900" dirty="0" err="1" smtClean="0">
                <a:latin typeface="Times New Roman" pitchFamily="18" charset="0"/>
                <a:cs typeface="Times New Roman" pitchFamily="18" charset="0"/>
              </a:rPr>
              <a:t>Königsberg</a:t>
            </a:r>
            <a:r>
              <a:rPr lang="el-GR" sz="2900" dirty="0" smtClean="0">
                <a:latin typeface="Times New Roman" pitchFamily="18" charset="0"/>
                <a:cs typeface="Times New Roman" pitchFamily="18" charset="0"/>
              </a:rPr>
              <a:t>, 1800, </a:t>
            </a:r>
            <a:r>
              <a:rPr lang="el-GR" sz="2900" dirty="0" err="1" smtClean="0">
                <a:latin typeface="Times New Roman" pitchFamily="18" charset="0"/>
                <a:cs typeface="Times New Roman" pitchFamily="18" charset="0"/>
              </a:rPr>
              <a:t>Vorrede</a:t>
            </a:r>
            <a:r>
              <a:rPr lang="el-GR" sz="2900" dirty="0" smtClean="0">
                <a:latin typeface="Times New Roman" pitchFamily="18" charset="0"/>
                <a:cs typeface="Times New Roman" pitchFamily="18" charset="0"/>
              </a:rPr>
              <a:t>, σελ. xiii-xiv και </a:t>
            </a:r>
            <a:r>
              <a:rPr lang="el-GR" sz="2900" i="1" dirty="0" err="1" smtClean="0">
                <a:latin typeface="Times New Roman" pitchFamily="18" charset="0"/>
                <a:cs typeface="Times New Roman" pitchFamily="18" charset="0"/>
              </a:rPr>
              <a:t>Grundlegung</a:t>
            </a:r>
            <a:r>
              <a:rPr lang="el-GR" sz="2900" i="1" dirty="0" smtClean="0">
                <a:latin typeface="Times New Roman" pitchFamily="18" charset="0"/>
                <a:cs typeface="Times New Roman" pitchFamily="18" charset="0"/>
              </a:rPr>
              <a:t> </a:t>
            </a:r>
            <a:r>
              <a:rPr lang="el-GR" sz="2900" i="1" dirty="0" err="1" smtClean="0">
                <a:latin typeface="Times New Roman" pitchFamily="18" charset="0"/>
                <a:cs typeface="Times New Roman" pitchFamily="18" charset="0"/>
              </a:rPr>
              <a:t>zur</a:t>
            </a:r>
            <a:r>
              <a:rPr lang="el-GR" sz="2900" i="1" dirty="0" smtClean="0">
                <a:latin typeface="Times New Roman" pitchFamily="18" charset="0"/>
                <a:cs typeface="Times New Roman" pitchFamily="18" charset="0"/>
              </a:rPr>
              <a:t> </a:t>
            </a:r>
            <a:r>
              <a:rPr lang="el-GR" sz="2900" i="1" dirty="0" err="1" smtClean="0">
                <a:latin typeface="Times New Roman" pitchFamily="18" charset="0"/>
                <a:cs typeface="Times New Roman" pitchFamily="18" charset="0"/>
              </a:rPr>
              <a:t>Metaphysik</a:t>
            </a:r>
            <a:r>
              <a:rPr lang="el-GR" sz="2900" i="1" dirty="0" smtClean="0">
                <a:latin typeface="Times New Roman" pitchFamily="18" charset="0"/>
                <a:cs typeface="Times New Roman" pitchFamily="18" charset="0"/>
              </a:rPr>
              <a:t> </a:t>
            </a:r>
            <a:r>
              <a:rPr lang="el-GR" sz="2900" i="1" dirty="0" err="1" smtClean="0">
                <a:latin typeface="Times New Roman" pitchFamily="18" charset="0"/>
                <a:cs typeface="Times New Roman" pitchFamily="18" charset="0"/>
              </a:rPr>
              <a:t>der</a:t>
            </a:r>
            <a:r>
              <a:rPr lang="el-GR" sz="2900" i="1" dirty="0" smtClean="0">
                <a:latin typeface="Times New Roman" pitchFamily="18" charset="0"/>
                <a:cs typeface="Times New Roman" pitchFamily="18" charset="0"/>
              </a:rPr>
              <a:t> </a:t>
            </a:r>
            <a:r>
              <a:rPr lang="el-GR" sz="2900" i="1" dirty="0" err="1" smtClean="0">
                <a:latin typeface="Times New Roman" pitchFamily="18" charset="0"/>
                <a:cs typeface="Times New Roman" pitchFamily="18" charset="0"/>
              </a:rPr>
              <a:t>Sitten</a:t>
            </a:r>
            <a:r>
              <a:rPr lang="el-GR" sz="2900" dirty="0" smtClean="0">
                <a:latin typeface="Times New Roman" pitchFamily="18" charset="0"/>
                <a:cs typeface="Times New Roman" pitchFamily="18" charset="0"/>
              </a:rPr>
              <a:t>, 1785). Δεν ανήγαγε τον πολιτισμό στη φύση, όπως για παράδειγμα ο </a:t>
            </a:r>
            <a:r>
              <a:rPr lang="el-GR" sz="2900" dirty="0" err="1" smtClean="0">
                <a:latin typeface="Times New Roman" pitchFamily="18" charset="0"/>
                <a:cs typeface="Times New Roman" pitchFamily="18" charset="0"/>
              </a:rPr>
              <a:t>Rousseau</a:t>
            </a:r>
            <a:r>
              <a:rPr lang="el-GR" sz="2900" dirty="0" smtClean="0">
                <a:latin typeface="Times New Roman" pitchFamily="18" charset="0"/>
                <a:cs typeface="Times New Roman" pitchFamily="18" charset="0"/>
              </a:rPr>
              <a:t> όταν χρησιμοποιούσε «τον φυσικό άνθρωπο», ως το «μέτρο» αποτίμησης και κριτικής του πολιτισμού. Αντίθετα, όπως διαπιστώνει ο </a:t>
            </a:r>
            <a:r>
              <a:rPr lang="el-GR" sz="2900" dirty="0" err="1" smtClean="0">
                <a:latin typeface="Times New Roman" pitchFamily="18" charset="0"/>
                <a:cs typeface="Times New Roman" pitchFamily="18" charset="0"/>
              </a:rPr>
              <a:t>Cassirer</a:t>
            </a:r>
            <a:r>
              <a:rPr lang="el-GR" sz="2900" dirty="0" smtClean="0">
                <a:latin typeface="Times New Roman" pitchFamily="18" charset="0"/>
                <a:cs typeface="Times New Roman" pitchFamily="18" charset="0"/>
              </a:rPr>
              <a:t>, βλέπει στον ανθρώπινο πολιτισμό τις πρωταρχικές προϋποθέσεις της ουσιώδους φύσης του ανθρώπου, το ειδοποιό χαρακτηριστικό της </a:t>
            </a:r>
            <a:r>
              <a:rPr lang="el-GR" sz="2900" i="1" dirty="0" err="1" smtClean="0">
                <a:latin typeface="Times New Roman" pitchFamily="18" charset="0"/>
                <a:cs typeface="Times New Roman" pitchFamily="18" charset="0"/>
              </a:rPr>
              <a:t>ανθρωπινότητας</a:t>
            </a:r>
            <a:r>
              <a:rPr lang="el-GR" sz="2900" dirty="0" smtClean="0">
                <a:latin typeface="Times New Roman" pitchFamily="18" charset="0"/>
                <a:cs typeface="Times New Roman" pitchFamily="18" charset="0"/>
              </a:rPr>
              <a:t>. Με την έννοια αυτή, η μελέτη του ανθρώπου πρέπει να αρχίζει με την παρατήρηση κι εξέταση των δημιουργικών του δυνατοτήτων κι επιτευγμάτων μέσα στον δημιουργημένο και παραδεδομένο πολιτισμό του. Στο σημείο αυτό είναι σκόπιμο να αναφερθούμε στο νέο περιεχόμενο της μεταφυσικής που εισάγει η καντιανή φιλοσοφία, </a:t>
            </a:r>
            <a:r>
              <a:rPr lang="el-GR" sz="2900" dirty="0" err="1" smtClean="0">
                <a:latin typeface="Times New Roman" pitchFamily="18" charset="0"/>
                <a:cs typeface="Times New Roman" pitchFamily="18" charset="0"/>
              </a:rPr>
              <a:t>απομακρυνόμενη</a:t>
            </a:r>
            <a:r>
              <a:rPr lang="el-GR" sz="2900" dirty="0" smtClean="0">
                <a:latin typeface="Times New Roman" pitchFamily="18" charset="0"/>
                <a:cs typeface="Times New Roman" pitchFamily="18" charset="0"/>
              </a:rPr>
              <a:t> από τον αριστοτελικό προσδιορισμό της ουσίας: τούτο επιτυγχάνεται μέσω των a </a:t>
            </a:r>
            <a:r>
              <a:rPr lang="el-GR" sz="2900" dirty="0" err="1" smtClean="0">
                <a:latin typeface="Times New Roman" pitchFamily="18" charset="0"/>
                <a:cs typeface="Times New Roman" pitchFamily="18" charset="0"/>
              </a:rPr>
              <a:t>priori</a:t>
            </a:r>
            <a:r>
              <a:rPr lang="el-GR" sz="2900" dirty="0" smtClean="0">
                <a:latin typeface="Times New Roman" pitchFamily="18" charset="0"/>
                <a:cs typeface="Times New Roman" pitchFamily="18" charset="0"/>
              </a:rPr>
              <a:t>  συνθετικών προτάσεων, ως των λογικών κι επιστημολογικών προϋποθέσεων της εμπειρίας (</a:t>
            </a:r>
            <a:r>
              <a:rPr lang="el-GR" sz="2900" i="1" dirty="0" err="1" smtClean="0">
                <a:latin typeface="Times New Roman" pitchFamily="18" charset="0"/>
                <a:cs typeface="Times New Roman" pitchFamily="18" charset="0"/>
              </a:rPr>
              <a:t>Prolegomena</a:t>
            </a:r>
            <a:r>
              <a:rPr lang="el-GR" sz="2900" i="1" dirty="0" smtClean="0">
                <a:latin typeface="Times New Roman" pitchFamily="18" charset="0"/>
                <a:cs typeface="Times New Roman" pitchFamily="18" charset="0"/>
              </a:rPr>
              <a:t> </a:t>
            </a:r>
            <a:r>
              <a:rPr lang="el-GR" sz="2900" i="1" dirty="0" err="1" smtClean="0">
                <a:latin typeface="Times New Roman" pitchFamily="18" charset="0"/>
                <a:cs typeface="Times New Roman" pitchFamily="18" charset="0"/>
              </a:rPr>
              <a:t>zu</a:t>
            </a:r>
            <a:r>
              <a:rPr lang="el-GR" sz="2900" i="1" dirty="0" smtClean="0">
                <a:latin typeface="Times New Roman" pitchFamily="18" charset="0"/>
                <a:cs typeface="Times New Roman" pitchFamily="18" charset="0"/>
              </a:rPr>
              <a:t> </a:t>
            </a:r>
            <a:r>
              <a:rPr lang="el-GR" sz="2900" i="1" dirty="0" err="1" smtClean="0">
                <a:latin typeface="Times New Roman" pitchFamily="18" charset="0"/>
                <a:cs typeface="Times New Roman" pitchFamily="18" charset="0"/>
              </a:rPr>
              <a:t>einer</a:t>
            </a:r>
            <a:r>
              <a:rPr lang="el-GR" sz="2900" i="1" dirty="0" smtClean="0">
                <a:latin typeface="Times New Roman" pitchFamily="18" charset="0"/>
                <a:cs typeface="Times New Roman" pitchFamily="18" charset="0"/>
              </a:rPr>
              <a:t> </a:t>
            </a:r>
            <a:r>
              <a:rPr lang="el-GR" sz="2900" i="1" dirty="0" err="1" smtClean="0">
                <a:latin typeface="Times New Roman" pitchFamily="18" charset="0"/>
                <a:cs typeface="Times New Roman" pitchFamily="18" charset="0"/>
              </a:rPr>
              <a:t>jeden</a:t>
            </a:r>
            <a:r>
              <a:rPr lang="el-GR" sz="2900" i="1" dirty="0" smtClean="0">
                <a:latin typeface="Times New Roman" pitchFamily="18" charset="0"/>
                <a:cs typeface="Times New Roman" pitchFamily="18" charset="0"/>
              </a:rPr>
              <a:t> </a:t>
            </a:r>
            <a:r>
              <a:rPr lang="el-GR" sz="2900" i="1" dirty="0" err="1" smtClean="0">
                <a:latin typeface="Times New Roman" pitchFamily="18" charset="0"/>
                <a:cs typeface="Times New Roman" pitchFamily="18" charset="0"/>
              </a:rPr>
              <a:t>künftigen</a:t>
            </a:r>
            <a:r>
              <a:rPr lang="el-GR" sz="2900" i="1" dirty="0" smtClean="0">
                <a:latin typeface="Times New Roman" pitchFamily="18" charset="0"/>
                <a:cs typeface="Times New Roman" pitchFamily="18" charset="0"/>
              </a:rPr>
              <a:t> </a:t>
            </a:r>
            <a:r>
              <a:rPr lang="el-GR" sz="2900" i="1" dirty="0" err="1" smtClean="0">
                <a:latin typeface="Times New Roman" pitchFamily="18" charset="0"/>
                <a:cs typeface="Times New Roman" pitchFamily="18" charset="0"/>
              </a:rPr>
              <a:t>Metaphysik</a:t>
            </a:r>
            <a:r>
              <a:rPr lang="el-GR" sz="2900" i="1" dirty="0" smtClean="0">
                <a:latin typeface="Times New Roman" pitchFamily="18" charset="0"/>
                <a:cs typeface="Times New Roman" pitchFamily="18" charset="0"/>
              </a:rPr>
              <a:t>, </a:t>
            </a:r>
            <a:r>
              <a:rPr lang="el-GR" sz="2900" i="1" dirty="0" err="1" smtClean="0">
                <a:latin typeface="Times New Roman" pitchFamily="18" charset="0"/>
                <a:cs typeface="Times New Roman" pitchFamily="18" charset="0"/>
              </a:rPr>
              <a:t>die</a:t>
            </a:r>
            <a:r>
              <a:rPr lang="el-GR" sz="2900" i="1" dirty="0" smtClean="0">
                <a:latin typeface="Times New Roman" pitchFamily="18" charset="0"/>
                <a:cs typeface="Times New Roman" pitchFamily="18" charset="0"/>
              </a:rPr>
              <a:t> </a:t>
            </a:r>
            <a:r>
              <a:rPr lang="el-GR" sz="2900" i="1" dirty="0" err="1" smtClean="0">
                <a:latin typeface="Times New Roman" pitchFamily="18" charset="0"/>
                <a:cs typeface="Times New Roman" pitchFamily="18" charset="0"/>
              </a:rPr>
              <a:t>als</a:t>
            </a:r>
            <a:r>
              <a:rPr lang="el-GR" sz="2900" i="1" dirty="0" smtClean="0">
                <a:latin typeface="Times New Roman" pitchFamily="18" charset="0"/>
                <a:cs typeface="Times New Roman" pitchFamily="18" charset="0"/>
              </a:rPr>
              <a:t> </a:t>
            </a:r>
            <a:r>
              <a:rPr lang="el-GR" sz="2900" i="1" dirty="0" err="1" smtClean="0">
                <a:latin typeface="Times New Roman" pitchFamily="18" charset="0"/>
                <a:cs typeface="Times New Roman" pitchFamily="18" charset="0"/>
              </a:rPr>
              <a:t>Wissenschaft</a:t>
            </a:r>
            <a:r>
              <a:rPr lang="el-GR" sz="2900" i="1" dirty="0" smtClean="0">
                <a:latin typeface="Times New Roman" pitchFamily="18" charset="0"/>
                <a:cs typeface="Times New Roman" pitchFamily="18" charset="0"/>
              </a:rPr>
              <a:t> </a:t>
            </a:r>
            <a:r>
              <a:rPr lang="el-GR" sz="2900" i="1" dirty="0" err="1" smtClean="0">
                <a:latin typeface="Times New Roman" pitchFamily="18" charset="0"/>
                <a:cs typeface="Times New Roman" pitchFamily="18" charset="0"/>
              </a:rPr>
              <a:t>wird</a:t>
            </a:r>
            <a:r>
              <a:rPr lang="el-GR" sz="2900" i="1" dirty="0" smtClean="0">
                <a:latin typeface="Times New Roman" pitchFamily="18" charset="0"/>
                <a:cs typeface="Times New Roman" pitchFamily="18" charset="0"/>
              </a:rPr>
              <a:t> </a:t>
            </a:r>
            <a:r>
              <a:rPr lang="el-GR" sz="2900" i="1" dirty="0" err="1" smtClean="0">
                <a:latin typeface="Times New Roman" pitchFamily="18" charset="0"/>
                <a:cs typeface="Times New Roman" pitchFamily="18" charset="0"/>
              </a:rPr>
              <a:t>auftreten</a:t>
            </a:r>
            <a:r>
              <a:rPr lang="el-GR" sz="2900" i="1" dirty="0" smtClean="0">
                <a:latin typeface="Times New Roman" pitchFamily="18" charset="0"/>
                <a:cs typeface="Times New Roman" pitchFamily="18" charset="0"/>
              </a:rPr>
              <a:t> </a:t>
            </a:r>
            <a:r>
              <a:rPr lang="el-GR" sz="2900" i="1" dirty="0" err="1" smtClean="0">
                <a:latin typeface="Times New Roman" pitchFamily="18" charset="0"/>
                <a:cs typeface="Times New Roman" pitchFamily="18" charset="0"/>
              </a:rPr>
              <a:t>können</a:t>
            </a:r>
            <a:r>
              <a:rPr lang="el-GR" sz="2900" i="1" dirty="0" smtClean="0">
                <a:latin typeface="Times New Roman" pitchFamily="18" charset="0"/>
                <a:cs typeface="Times New Roman" pitchFamily="18" charset="0"/>
              </a:rPr>
              <a:t>, 1783</a:t>
            </a:r>
            <a:r>
              <a:rPr lang="el-GR" sz="2900" dirty="0" smtClean="0">
                <a:latin typeface="Times New Roman" pitchFamily="18" charset="0"/>
                <a:cs typeface="Times New Roman" pitchFamily="18" charset="0"/>
              </a:rPr>
              <a:t>. Ενώ στον χώρο της φυσικής γνώσης, επικρατούν νομοτέλεια και αναγκαιότητα, στον τομέα της γνώσης του πολιτισμού δεν προϋποτίθενται αρχές ή κατηγορίες, διότι πρόκειται για περιοχή όπου </a:t>
            </a:r>
            <a:r>
              <a:rPr lang="el-GR" sz="2900" dirty="0" err="1" smtClean="0">
                <a:latin typeface="Times New Roman" pitchFamily="18" charset="0"/>
                <a:cs typeface="Times New Roman" pitchFamily="18" charset="0"/>
              </a:rPr>
              <a:t>ξακριβώνεται</a:t>
            </a:r>
            <a:r>
              <a:rPr lang="el-GR" sz="2900" dirty="0" smtClean="0">
                <a:latin typeface="Times New Roman" pitchFamily="18" charset="0"/>
                <a:cs typeface="Times New Roman" pitchFamily="18" charset="0"/>
              </a:rPr>
              <a:t> η ανθρώπινη ελευθερία και δημιουργικότητα, καθώς ο άνθρωπος θεωρείται ο αποκλειστικός δημιουργός των καθολικών ηθικών κανόνων που διέπουν το σύνολο της ανθρωπότητας. Εδώ δρα η ανθρώπινη συνείδηση και ισχύουν τα αιτήματα του πρακτικού λόγου, τα οποία είναι </a:t>
            </a:r>
            <a:r>
              <a:rPr lang="el-GR" sz="2900" dirty="0" err="1" smtClean="0">
                <a:latin typeface="Times New Roman" pitchFamily="18" charset="0"/>
                <a:cs typeface="Times New Roman" pitchFamily="18" charset="0"/>
              </a:rPr>
              <a:t>απροϋπόθετα</a:t>
            </a:r>
            <a:r>
              <a:rPr lang="el-GR" sz="2900" dirty="0" smtClean="0">
                <a:latin typeface="Times New Roman" pitchFamily="18" charset="0"/>
                <a:cs typeface="Times New Roman" pitchFamily="18" charset="0"/>
              </a:rPr>
              <a:t>, τίθενται εξ αρχής από την βούληση του ανθρώπου. Ο κόσμος του </a:t>
            </a:r>
            <a:r>
              <a:rPr lang="el-GR" sz="2900" dirty="0" err="1" smtClean="0">
                <a:latin typeface="Times New Roman" pitchFamily="18" charset="0"/>
                <a:cs typeface="Times New Roman" pitchFamily="18" charset="0"/>
              </a:rPr>
              <a:t>Kant</a:t>
            </a:r>
            <a:r>
              <a:rPr lang="el-GR" sz="2900" dirty="0" smtClean="0">
                <a:latin typeface="Times New Roman" pitchFamily="18" charset="0"/>
                <a:cs typeface="Times New Roman" pitchFamily="18" charset="0"/>
              </a:rPr>
              <a:t> είναι ένας κόσμος των αξιών που δημιουργούνται από το ανθρώπινο πνεύμα.</a:t>
            </a:r>
          </a:p>
          <a:p>
            <a:pPr algn="just">
              <a:buNone/>
            </a:pPr>
            <a:r>
              <a:rPr lang="el-GR" sz="2900" dirty="0" smtClean="0"/>
              <a:t/>
            </a:r>
            <a:br>
              <a:rPr lang="el-GR" sz="2900" dirty="0" smtClean="0"/>
            </a:br>
            <a:endParaRPr lang="en-US" dirty="0"/>
          </a:p>
        </p:txBody>
      </p:sp>
      <p:sp>
        <p:nvSpPr>
          <p:cNvPr id="6" name="Title 1"/>
          <p:cNvSpPr>
            <a:spLocks noGrp="1"/>
          </p:cNvSpPr>
          <p:nvPr>
            <p:ph type="title"/>
          </p:nvPr>
        </p:nvSpPr>
        <p:spPr>
          <a:xfrm>
            <a:off x="1" y="1"/>
            <a:ext cx="8659415" cy="1400175"/>
          </a:xfrm>
        </p:spPr>
        <p:txBody>
          <a:bodyPr/>
          <a:lstStyle/>
          <a:p>
            <a:pPr algn="ctr"/>
            <a:r>
              <a:rPr lang="el-GR" sz="3600" dirty="0" smtClean="0">
                <a:solidFill>
                  <a:schemeClr val="tx1"/>
                </a:solidFill>
                <a:latin typeface="Times New Roman" pitchFamily="18" charset="0"/>
                <a:cs typeface="Times New Roman" pitchFamily="18" charset="0"/>
              </a:rPr>
              <a:t>Ο ΚΑΝΤ </a:t>
            </a:r>
            <a:br>
              <a:rPr lang="el-GR" sz="3600" dirty="0" smtClean="0">
                <a:solidFill>
                  <a:schemeClr val="tx1"/>
                </a:solidFill>
                <a:latin typeface="Times New Roman" pitchFamily="18" charset="0"/>
                <a:cs typeface="Times New Roman" pitchFamily="18" charset="0"/>
              </a:rPr>
            </a:br>
            <a:r>
              <a:rPr lang="en-US" sz="3600" dirty="0" smtClean="0">
                <a:solidFill>
                  <a:schemeClr val="tx1"/>
                </a:solidFill>
                <a:latin typeface="Times New Roman" pitchFamily="18" charset="0"/>
                <a:cs typeface="Times New Roman" pitchFamily="18" charset="0"/>
              </a:rPr>
              <a:t>&amp; </a:t>
            </a:r>
            <a:r>
              <a:rPr lang="el-GR" sz="3600" dirty="0" smtClean="0">
                <a:solidFill>
                  <a:schemeClr val="tx1"/>
                </a:solidFill>
                <a:latin typeface="Times New Roman" pitchFamily="18" charset="0"/>
                <a:cs typeface="Times New Roman" pitchFamily="18" charset="0"/>
              </a:rPr>
              <a:t> Η ΦΙΛΟΣΟΦΙΚΗ ΑΝΘΡΩΠΟΛΟΓΙΑ</a:t>
            </a:r>
            <a:endParaRPr lang="en-US" sz="3600" dirty="0">
              <a:solidFill>
                <a:schemeClr val="tx1"/>
              </a:solidFill>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2400" dirty="0" smtClean="0">
                <a:solidFill>
                  <a:schemeClr val="tx1"/>
                </a:solidFill>
                <a:latin typeface="Times New Roman" pitchFamily="18" charset="0"/>
                <a:cs typeface="Times New Roman" pitchFamily="18" charset="0"/>
              </a:rPr>
              <a:t>Η ΚΟΠΕΡΝΙΚΕΙΑ (ΑΝΤΙ)ΣΤΡΟΦΗ</a:t>
            </a:r>
            <a:endParaRPr lang="en-US" sz="2400"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a:xfrm>
            <a:off x="755576" y="1356378"/>
            <a:ext cx="7488831" cy="4065451"/>
          </a:xfrm>
        </p:spPr>
        <p:txBody>
          <a:bodyPr>
            <a:noAutofit/>
          </a:bodyPr>
          <a:lstStyle/>
          <a:p>
            <a:pPr algn="just"/>
            <a:r>
              <a:rPr lang="el-GR" sz="1600" dirty="0" smtClean="0">
                <a:latin typeface="Times New Roman" pitchFamily="18" charset="0"/>
                <a:cs typeface="Times New Roman" pitchFamily="18" charset="0"/>
              </a:rPr>
              <a:t>«Ως τώρα γινόταν δεκτό ότι όλη η γνώση μας πρέπει να ρυθμίζεται προς τα αντικείμενα· αλλά όλες οι προσπάθειες που έγιναν με την προϋπόθεση αυτή, για να βρεθεί κάποιος </a:t>
            </a:r>
            <a:r>
              <a:rPr lang="de-DE" sz="1600" dirty="0" smtClean="0">
                <a:latin typeface="Times New Roman" pitchFamily="18" charset="0"/>
                <a:cs typeface="Times New Roman" pitchFamily="18" charset="0"/>
              </a:rPr>
              <a:t>a priori </a:t>
            </a:r>
            <a:r>
              <a:rPr lang="el-GR" sz="1600" dirty="0" smtClean="0">
                <a:latin typeface="Times New Roman" pitchFamily="18" charset="0"/>
                <a:cs typeface="Times New Roman" pitchFamily="18" charset="0"/>
              </a:rPr>
              <a:t>προσδιορισμός των αντικειμένων στηριζόμενος αποκλειστικά σε έννοιες, με τον οποίο θα διευρυνόταν η γνώση μας, πήγαν χαμένες. Γι’ αυτό ας δοκιμάσουμε μια φο, </a:t>
            </a:r>
            <a:r>
              <a:rPr lang="el-GR" sz="1600" dirty="0" err="1" smtClean="0">
                <a:latin typeface="Times New Roman" pitchFamily="18" charset="0"/>
                <a:cs typeface="Times New Roman" pitchFamily="18" charset="0"/>
              </a:rPr>
              <a:t>ρά</a:t>
            </a:r>
            <a:r>
              <a:rPr lang="el-GR" sz="1600" dirty="0" smtClean="0">
                <a:latin typeface="Times New Roman" pitchFamily="18" charset="0"/>
                <a:cs typeface="Times New Roman" pitchFamily="18" charset="0"/>
              </a:rPr>
              <a:t> μήπως έχουμε στα προβλήματα της Μεταφυσικής περισσότερη επιτυχία δεχτούμε υποθετικά ότι τα αντικείμενα πρέπει να ρυθμίζονται προς τη γνώση μας. Αυτό συμφωνεί ήδη καλύτερα με την επιθυμητή δυνατότητα μιας </a:t>
            </a:r>
            <a:r>
              <a:rPr lang="de-DE" sz="1600" dirty="0" smtClean="0">
                <a:latin typeface="Times New Roman" pitchFamily="18" charset="0"/>
                <a:cs typeface="Times New Roman" pitchFamily="18" charset="0"/>
              </a:rPr>
              <a:t>a priori </a:t>
            </a:r>
            <a:r>
              <a:rPr lang="el-GR" sz="1600" dirty="0" smtClean="0">
                <a:latin typeface="Times New Roman" pitchFamily="18" charset="0"/>
                <a:cs typeface="Times New Roman" pitchFamily="18" charset="0"/>
              </a:rPr>
              <a:t>γνώσεως των αντικειμένων, που προσδιορίζει κάτι ως προς αυτά, προτού μας δοθούν τα ίδια. Εδώ συμβαίνει το ίδιο όπως και με τις αρχικές σκέψεις του Κοπέρνικου, που βλέποντας ότι δεν κατέληγε σε αποτέλεσμα ως προς την εξήγηση των ουράνιων κινήσεων με την υπόθεση, ότι ολόκληρη η στρατιά των άστρων περιστρέφεται γύρω από τον θεατή, δοκίμασε να δη μήπως θα είχε μεγαλύτερη επιτυχία αν έβαζε τον θεατή να περιστρέφεται και αντίθετα τα άστρα να μένουν ακίνητα. Ε, στη Μεταφυσική μπορεί κανένας να </a:t>
            </a:r>
            <a:r>
              <a:rPr lang="el-GR" sz="1600" dirty="0" err="1" smtClean="0">
                <a:latin typeface="Times New Roman" pitchFamily="18" charset="0"/>
                <a:cs typeface="Times New Roman" pitchFamily="18" charset="0"/>
              </a:rPr>
              <a:t>κάμη</a:t>
            </a:r>
            <a:r>
              <a:rPr lang="el-GR" sz="1600" dirty="0" smtClean="0">
                <a:latin typeface="Times New Roman" pitchFamily="18" charset="0"/>
                <a:cs typeface="Times New Roman" pitchFamily="18" charset="0"/>
              </a:rPr>
              <a:t> παρόμοια δοκιμή σε </a:t>
            </a:r>
            <a:r>
              <a:rPr lang="el-GR" sz="1600" dirty="0" err="1" smtClean="0">
                <a:latin typeface="Times New Roman" pitchFamily="18" charset="0"/>
                <a:cs typeface="Times New Roman" pitchFamily="18" charset="0"/>
              </a:rPr>
              <a:t>ό,τι</a:t>
            </a:r>
            <a:r>
              <a:rPr lang="el-GR" sz="1600" dirty="0" smtClean="0">
                <a:latin typeface="Times New Roman" pitchFamily="18" charset="0"/>
                <a:cs typeface="Times New Roman" pitchFamily="18" charset="0"/>
              </a:rPr>
              <a:t> αφορά την εποπτεία (</a:t>
            </a:r>
            <a:r>
              <a:rPr lang="de-DE" sz="1600" dirty="0" smtClean="0">
                <a:latin typeface="Times New Roman" pitchFamily="18" charset="0"/>
                <a:cs typeface="Times New Roman" pitchFamily="18" charset="0"/>
              </a:rPr>
              <a:t>Anschauung</a:t>
            </a:r>
            <a:r>
              <a:rPr lang="el-GR" sz="1600" dirty="0" smtClean="0">
                <a:latin typeface="Times New Roman" pitchFamily="18" charset="0"/>
                <a:cs typeface="Times New Roman" pitchFamily="18" charset="0"/>
              </a:rPr>
              <a:t>) των αντικειμένων» (</a:t>
            </a:r>
            <a:r>
              <a:rPr lang="de-DE" sz="1600" i="1" dirty="0" err="1" smtClean="0">
                <a:latin typeface="Times New Roman" pitchFamily="18" charset="0"/>
                <a:cs typeface="Times New Roman" pitchFamily="18" charset="0"/>
              </a:rPr>
              <a:t>KrV</a:t>
            </a:r>
            <a:r>
              <a:rPr lang="de-DE" sz="1600" dirty="0" smtClean="0">
                <a:latin typeface="Times New Roman" pitchFamily="18" charset="0"/>
                <a:cs typeface="Times New Roman" pitchFamily="18" charset="0"/>
              </a:rPr>
              <a:t>, </a:t>
            </a:r>
            <a:r>
              <a:rPr lang="el-GR" sz="1600" dirty="0" smtClean="0">
                <a:latin typeface="Times New Roman" pitchFamily="18" charset="0"/>
                <a:cs typeface="Times New Roman" pitchFamily="18" charset="0"/>
              </a:rPr>
              <a:t>σ.</a:t>
            </a:r>
            <a:r>
              <a:rPr lang="de-DE" sz="1600" dirty="0" smtClean="0">
                <a:latin typeface="Times New Roman" pitchFamily="18" charset="0"/>
                <a:cs typeface="Times New Roman" pitchFamily="18" charset="0"/>
              </a:rPr>
              <a:t> BXVI-XVII</a:t>
            </a:r>
            <a:r>
              <a:rPr lang="el-GR" sz="1600" dirty="0" smtClean="0">
                <a:latin typeface="Times New Roman" pitchFamily="18" charset="0"/>
                <a:cs typeface="Times New Roman" pitchFamily="18" charset="0"/>
              </a:rPr>
              <a:t> / </a:t>
            </a:r>
            <a:r>
              <a:rPr lang="el-GR" sz="1600" i="1" dirty="0" smtClean="0">
                <a:latin typeface="Times New Roman" pitchFamily="18" charset="0"/>
                <a:cs typeface="Times New Roman" pitchFamily="18" charset="0"/>
              </a:rPr>
              <a:t>ΑΓ1</a:t>
            </a:r>
            <a:r>
              <a:rPr lang="el-GR" sz="1600" dirty="0" smtClean="0">
                <a:latin typeface="Times New Roman" pitchFamily="18" charset="0"/>
                <a:cs typeface="Times New Roman" pitchFamily="18" charset="0"/>
              </a:rPr>
              <a:t>, σ. 44-45)</a:t>
            </a:r>
            <a:endParaRPr lang="en-US" sz="1600" dirty="0">
              <a:latin typeface="Times New Roman" pitchFamily="18" charset="0"/>
              <a:cs typeface="Times New Roman" pitchFamily="18" charset="0"/>
            </a:endParaRPr>
          </a:p>
        </p:txBody>
      </p:sp>
      <p:sp>
        <p:nvSpPr>
          <p:cNvPr id="4" name="Title 1"/>
          <p:cNvSpPr txBox="1">
            <a:spLocks/>
          </p:cNvSpPr>
          <p:nvPr/>
        </p:nvSpPr>
        <p:spPr bwMode="auto">
          <a:xfrm>
            <a:off x="0" y="188640"/>
            <a:ext cx="8659415" cy="635472"/>
          </a:xfrm>
          <a:prstGeom prst="rect">
            <a:avLst/>
          </a:prstGeom>
          <a:noFill/>
          <a:ln w="9525">
            <a:noFill/>
            <a:miter lim="800000"/>
            <a:headEnd/>
            <a:tailEnd/>
          </a:ln>
        </p:spPr>
        <p:txBody>
          <a:bodyPr vert="horz" wrap="square" lIns="91440" tIns="45720" rIns="91440" bIns="91440" numCol="1" anchor="b"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l-GR" sz="28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Ο ΚΑΝΤ </a:t>
            </a:r>
            <a:r>
              <a:rPr kumimoji="0" lang="en-US" sz="28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&amp; </a:t>
            </a:r>
            <a:r>
              <a:rPr kumimoji="0" lang="el-GR" sz="28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Η ΦΙΛΟΣΟΦΙΚΗ ΑΝΘΡΩΠΟΛΟΓΙΑ</a:t>
            </a:r>
            <a:endParaRPr kumimoji="0" lang="en-US" sz="28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992485"/>
            <a:ext cx="8229600" cy="5865515"/>
          </a:xfrm>
        </p:spPr>
        <p:txBody>
          <a:bodyPr>
            <a:normAutofit fontScale="92500" lnSpcReduction="10000"/>
          </a:bodyPr>
          <a:lstStyle/>
          <a:p>
            <a:pPr>
              <a:buNone/>
            </a:pPr>
            <a:r>
              <a:rPr lang="el-GR" dirty="0" smtClean="0">
                <a:latin typeface="Times New Roman" pitchFamily="18" charset="0"/>
                <a:cs typeface="Times New Roman" pitchFamily="18" charset="0"/>
              </a:rPr>
              <a:t>ΕΡΩΤΗΜΑΤΑ ΚΑΙ ΚΛΑΔΟΙ</a:t>
            </a:r>
          </a:p>
          <a:p>
            <a:pPr>
              <a:buNone/>
            </a:pPr>
            <a:r>
              <a:rPr lang="el-GR" dirty="0" smtClean="0">
                <a:latin typeface="Times New Roman" pitchFamily="18" charset="0"/>
                <a:cs typeface="Times New Roman" pitchFamily="18" charset="0"/>
              </a:rPr>
              <a:t>-Τι μπορώ να γνωρίζω; (</a:t>
            </a:r>
            <a:r>
              <a:rPr lang="de-DE" dirty="0" smtClean="0">
                <a:latin typeface="Times New Roman" pitchFamily="18" charset="0"/>
                <a:cs typeface="Times New Roman" pitchFamily="18" charset="0"/>
              </a:rPr>
              <a:t>Was kann ich wissen?</a:t>
            </a:r>
            <a:r>
              <a:rPr lang="el-GR" dirty="0" smtClean="0">
                <a:latin typeface="Times New Roman" pitchFamily="18" charset="0"/>
                <a:cs typeface="Times New Roman" pitchFamily="18" charset="0"/>
              </a:rPr>
              <a:t>) – Μεταφυσική</a:t>
            </a:r>
          </a:p>
          <a:p>
            <a:pPr>
              <a:buNone/>
            </a:pPr>
            <a:r>
              <a:rPr lang="el-GR" dirty="0" smtClean="0">
                <a:latin typeface="Times New Roman" pitchFamily="18" charset="0"/>
                <a:cs typeface="Times New Roman" pitchFamily="18" charset="0"/>
              </a:rPr>
              <a:t>-Τι οφείλω να πράττω; (</a:t>
            </a:r>
            <a:r>
              <a:rPr lang="de-DE" dirty="0" smtClean="0">
                <a:latin typeface="Times New Roman" pitchFamily="18" charset="0"/>
                <a:cs typeface="Times New Roman" pitchFamily="18" charset="0"/>
              </a:rPr>
              <a:t>Was soll ich tun?</a:t>
            </a:r>
            <a:r>
              <a:rPr lang="el-GR" dirty="0" smtClean="0">
                <a:latin typeface="Times New Roman" pitchFamily="18" charset="0"/>
                <a:cs typeface="Times New Roman" pitchFamily="18" charset="0"/>
              </a:rPr>
              <a:t>) – Ηθική (</a:t>
            </a:r>
            <a:r>
              <a:rPr lang="de-DE" dirty="0" smtClean="0">
                <a:latin typeface="Times New Roman" pitchFamily="18" charset="0"/>
                <a:cs typeface="Times New Roman" pitchFamily="18" charset="0"/>
              </a:rPr>
              <a:t>Moral</a:t>
            </a:r>
            <a:r>
              <a:rPr lang="el-GR" dirty="0" smtClean="0">
                <a:latin typeface="Times New Roman" pitchFamily="18" charset="0"/>
                <a:cs typeface="Times New Roman" pitchFamily="18" charset="0"/>
              </a:rPr>
              <a:t>)</a:t>
            </a:r>
          </a:p>
          <a:p>
            <a:pPr>
              <a:buNone/>
            </a:pPr>
            <a:r>
              <a:rPr lang="el-GR" dirty="0" smtClean="0">
                <a:latin typeface="Times New Roman" pitchFamily="18" charset="0"/>
                <a:cs typeface="Times New Roman" pitchFamily="18" charset="0"/>
              </a:rPr>
              <a:t>-Σε τι μπορώ (επιτρέπεται) να ελπίζω; (</a:t>
            </a:r>
            <a:r>
              <a:rPr lang="de-DE" dirty="0" smtClean="0">
                <a:latin typeface="Times New Roman" pitchFamily="18" charset="0"/>
                <a:cs typeface="Times New Roman" pitchFamily="18" charset="0"/>
              </a:rPr>
              <a:t>Was darf ich hoffen?</a:t>
            </a:r>
            <a:r>
              <a:rPr lang="el-GR" dirty="0" smtClean="0">
                <a:latin typeface="Times New Roman" pitchFamily="18" charset="0"/>
                <a:cs typeface="Times New Roman" pitchFamily="18" charset="0"/>
              </a:rPr>
              <a:t>) – Θρησκεία</a:t>
            </a:r>
          </a:p>
          <a:p>
            <a:pPr>
              <a:buNone/>
            </a:pPr>
            <a:r>
              <a:rPr lang="el-GR" dirty="0" smtClean="0">
                <a:latin typeface="Times New Roman" pitchFamily="18" charset="0"/>
                <a:cs typeface="Times New Roman" pitchFamily="18" charset="0"/>
              </a:rPr>
              <a:t>-Τι είναι ο άνθρωπος; (</a:t>
            </a:r>
            <a:r>
              <a:rPr lang="de-DE" dirty="0" smtClean="0">
                <a:latin typeface="Times New Roman" pitchFamily="18" charset="0"/>
                <a:cs typeface="Times New Roman" pitchFamily="18" charset="0"/>
              </a:rPr>
              <a:t>Was ist der Mensch?</a:t>
            </a:r>
            <a:r>
              <a:rPr lang="el-GR" dirty="0" smtClean="0">
                <a:latin typeface="Times New Roman" pitchFamily="18" charset="0"/>
                <a:cs typeface="Times New Roman" pitchFamily="18" charset="0"/>
              </a:rPr>
              <a:t>) – Ανθρωπολογία</a:t>
            </a:r>
            <a:endParaRPr lang="de-DE" dirty="0" smtClean="0">
              <a:latin typeface="Times New Roman" pitchFamily="18" charset="0"/>
              <a:cs typeface="Times New Roman" pitchFamily="18" charset="0"/>
            </a:endParaRPr>
          </a:p>
          <a:p>
            <a:pPr>
              <a:buNone/>
            </a:pPr>
            <a:r>
              <a:rPr lang="el-GR" dirty="0" smtClean="0">
                <a:latin typeface="Times New Roman" pitchFamily="18" charset="0"/>
                <a:cs typeface="Times New Roman" pitchFamily="18" charset="0"/>
              </a:rPr>
              <a:t>ΣΤΟΧΟΣ ΚΑΙ ΜΕΡΙΜΝΑ</a:t>
            </a:r>
          </a:p>
          <a:p>
            <a:pPr>
              <a:buNone/>
            </a:pPr>
            <a:r>
              <a:rPr lang="el-GR" dirty="0" smtClean="0">
                <a:latin typeface="Times New Roman" pitchFamily="18" charset="0"/>
                <a:cs typeface="Times New Roman" pitchFamily="18" charset="0"/>
              </a:rPr>
              <a:t>«Ο αληθινός φιλόσοφος πρέπει επομένως ως αυτοδύναμος στοχαστής να χρησιμοποιεί τον λόγο του με τρόπο ελεύθερο και αυτεξούσιο, όχι προβαίνοντας σε δουλικές μιμήσεις. Ούτε όμως και με τρόπο διαλεκτικό, δηλαδή με έναν τρόπο που απλώς αποσκοπεί να προσδίδει στις γνώσεις μιαν επίφαση αλήθειας και σοφίας. Αυτό είναι το έργο του απλού σοφιστή· δεν συμβιβάζεται όμως καθόλου με το κύρος του φιλοσόφου ως γνώστη και διδασκάλου της σοφίας»</a:t>
            </a:r>
            <a:endParaRPr lang="en-US" dirty="0">
              <a:latin typeface="Times New Roman" pitchFamily="18" charset="0"/>
              <a:cs typeface="Times New Roman" pitchFamily="18" charset="0"/>
            </a:endParaRPr>
          </a:p>
        </p:txBody>
      </p:sp>
      <p:sp>
        <p:nvSpPr>
          <p:cNvPr id="4" name="Title 1"/>
          <p:cNvSpPr txBox="1">
            <a:spLocks/>
          </p:cNvSpPr>
          <p:nvPr/>
        </p:nvSpPr>
        <p:spPr bwMode="auto">
          <a:xfrm>
            <a:off x="0" y="188640"/>
            <a:ext cx="8659415" cy="635472"/>
          </a:xfrm>
          <a:prstGeom prst="rect">
            <a:avLst/>
          </a:prstGeom>
          <a:noFill/>
          <a:ln w="9525">
            <a:noFill/>
            <a:miter lim="800000"/>
            <a:headEnd/>
            <a:tailEnd/>
          </a:ln>
        </p:spPr>
        <p:txBody>
          <a:bodyPr vert="horz" wrap="square" lIns="91440" tIns="45720" rIns="91440" bIns="91440" numCol="1" anchor="b"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l-GR" sz="28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Ο ΚΑΝΤ </a:t>
            </a:r>
            <a:r>
              <a:rPr kumimoji="0" lang="en-US" sz="28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&amp; </a:t>
            </a:r>
            <a:r>
              <a:rPr kumimoji="0" lang="el-GR" sz="28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Η ΦΙΛΟΣΟΦΙΚΗ ΑΝΘΡΩΠΟΛΟΓΙΑ</a:t>
            </a:r>
            <a:endParaRPr kumimoji="0" lang="en-US" sz="28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187636787_308435070658077_8937460914740918566_n"/>
          <p:cNvPicPr>
            <a:picLocks noChangeAspect="1" noChangeArrowheads="1"/>
          </p:cNvPicPr>
          <p:nvPr/>
        </p:nvPicPr>
        <p:blipFill>
          <a:blip r:embed="rId2" cstate="print"/>
          <a:srcRect/>
          <a:stretch>
            <a:fillRect/>
          </a:stretch>
        </p:blipFill>
        <p:spPr bwMode="auto">
          <a:xfrm>
            <a:off x="0" y="0"/>
            <a:ext cx="8869054" cy="6597352"/>
          </a:xfrm>
          <a:prstGeom prst="rect">
            <a:avLst/>
          </a:prstGeom>
          <a:noFill/>
          <a:ln w="9525">
            <a:noFill/>
            <a:miter lim="800000"/>
            <a:headEnd/>
            <a:tailEnd/>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Τίτλος 1"/>
          <p:cNvSpPr>
            <a:spLocks noGrp="1"/>
          </p:cNvSpPr>
          <p:nvPr>
            <p:ph type="title"/>
          </p:nvPr>
        </p:nvSpPr>
        <p:spPr/>
        <p:txBody>
          <a:bodyPr/>
          <a:lstStyle/>
          <a:p>
            <a:pPr algn="ctr"/>
            <a:r>
              <a:rPr lang="el-GR" dirty="0" smtClean="0">
                <a:solidFill>
                  <a:schemeClr val="tx1"/>
                </a:solidFill>
                <a:latin typeface="Times New Roman" pitchFamily="18" charset="0"/>
                <a:cs typeface="Times New Roman" pitchFamily="18" charset="0"/>
              </a:rPr>
              <a:t>ΚΥΡΙΑ ΣΗΜΕΙΑ ΚΑΝΤΙΑΝΗΣ ΗΘΙΚΗΣ</a:t>
            </a:r>
          </a:p>
        </p:txBody>
      </p:sp>
      <p:sp>
        <p:nvSpPr>
          <p:cNvPr id="3" name="Θέση περιεχομένου 2"/>
          <p:cNvSpPr>
            <a:spLocks noGrp="1"/>
          </p:cNvSpPr>
          <p:nvPr>
            <p:ph idx="1"/>
          </p:nvPr>
        </p:nvSpPr>
        <p:spPr>
          <a:xfrm>
            <a:off x="828676" y="1412776"/>
            <a:ext cx="7559748" cy="4729262"/>
          </a:xfrm>
        </p:spPr>
        <p:txBody>
          <a:bodyPr rtlCol="0">
            <a:normAutofit fontScale="85000" lnSpcReduction="20000"/>
          </a:bodyPr>
          <a:lstStyle/>
          <a:p>
            <a:pPr algn="just" fontAlgn="auto">
              <a:spcAft>
                <a:spcPts val="0"/>
              </a:spcAft>
              <a:buClr>
                <a:schemeClr val="bg2">
                  <a:lumMod val="40000"/>
                  <a:lumOff val="60000"/>
                </a:schemeClr>
              </a:buClr>
              <a:buFont typeface="Wingdings 3" charset="2"/>
              <a:buChar char=""/>
              <a:defRPr/>
            </a:pPr>
            <a:r>
              <a:rPr lang="el-GR" dirty="0" smtClean="0">
                <a:latin typeface="Times New Roman" pitchFamily="18" charset="0"/>
                <a:cs typeface="Times New Roman" pitchFamily="18" charset="0"/>
              </a:rPr>
              <a:t>ΗΘΙΚΟ ΟΝ ΜΠΟΡΕΙ ΝΑ ΕΙΝΑΙ ΜΟΝΟ ΤΟ ΕΛΛΟΓΟ ΟΝ</a:t>
            </a:r>
          </a:p>
          <a:p>
            <a:pPr algn="just" fontAlgn="auto">
              <a:spcAft>
                <a:spcPts val="0"/>
              </a:spcAft>
              <a:buClr>
                <a:schemeClr val="bg2">
                  <a:lumMod val="40000"/>
                  <a:lumOff val="60000"/>
                </a:schemeClr>
              </a:buClr>
              <a:buFont typeface="Wingdings 3" charset="2"/>
              <a:buChar char=""/>
              <a:defRPr/>
            </a:pPr>
            <a:endParaRPr lang="el-GR" dirty="0" smtClean="0">
              <a:latin typeface="Times New Roman" pitchFamily="18" charset="0"/>
              <a:cs typeface="Times New Roman" pitchFamily="18" charset="0"/>
            </a:endParaRPr>
          </a:p>
          <a:p>
            <a:pPr algn="just" fontAlgn="auto">
              <a:spcAft>
                <a:spcPts val="0"/>
              </a:spcAft>
              <a:buClr>
                <a:schemeClr val="bg2">
                  <a:lumMod val="40000"/>
                  <a:lumOff val="60000"/>
                </a:schemeClr>
              </a:buClr>
              <a:buFont typeface="Wingdings 3" charset="2"/>
              <a:buChar char=""/>
              <a:defRPr/>
            </a:pPr>
            <a:r>
              <a:rPr lang="el-GR" dirty="0" smtClean="0">
                <a:latin typeface="Times New Roman" pitchFamily="18" charset="0"/>
                <a:cs typeface="Times New Roman" pitchFamily="18" charset="0"/>
              </a:rPr>
              <a:t>Η ΑΝΘΡΩΠΙΝΗ ΑΞΙΟΠΡΕΠΕΙΑ ΑΝΑΓΝΩΡΙΖΕΤΑΙ ΣΤΗ ΒΑΣΗ ΤΗΣ ΕΚΠΛΗΡΩΣΗΣ ΤΟΥ ΚΑΘΗΚΟΝΤΟΣ</a:t>
            </a:r>
          </a:p>
          <a:p>
            <a:pPr algn="just" fontAlgn="auto">
              <a:spcAft>
                <a:spcPts val="0"/>
              </a:spcAft>
              <a:buClr>
                <a:schemeClr val="bg2">
                  <a:lumMod val="40000"/>
                  <a:lumOff val="60000"/>
                </a:schemeClr>
              </a:buClr>
              <a:buFont typeface="Wingdings 3" charset="2"/>
              <a:buChar char=""/>
              <a:defRPr/>
            </a:pPr>
            <a:endParaRPr lang="el-GR" dirty="0" smtClean="0">
              <a:latin typeface="Times New Roman" pitchFamily="18" charset="0"/>
              <a:cs typeface="Times New Roman" pitchFamily="18" charset="0"/>
            </a:endParaRPr>
          </a:p>
          <a:p>
            <a:pPr algn="just" fontAlgn="auto">
              <a:spcAft>
                <a:spcPts val="0"/>
              </a:spcAft>
              <a:buClr>
                <a:schemeClr val="bg2">
                  <a:lumMod val="40000"/>
                  <a:lumOff val="60000"/>
                </a:schemeClr>
              </a:buClr>
              <a:buFont typeface="Wingdings 3" charset="2"/>
              <a:buChar char=""/>
              <a:defRPr/>
            </a:pPr>
            <a:r>
              <a:rPr lang="el-GR" dirty="0" smtClean="0">
                <a:latin typeface="Times New Roman" pitchFamily="18" charset="0"/>
                <a:cs typeface="Times New Roman" pitchFamily="18" charset="0"/>
              </a:rPr>
              <a:t>Η ΘΕΣΗ ΚΑΘΕ ΕΛΛΟΓΟΥ ΟΝΤΟΣ ΕΙΝΑΙ ΕΝΑΣ ΚΑΘΟΛΙΚΟΣ ΝΟΜΟΘΕΤΗΣ</a:t>
            </a:r>
          </a:p>
          <a:p>
            <a:pPr algn="just" fontAlgn="auto">
              <a:spcAft>
                <a:spcPts val="0"/>
              </a:spcAft>
              <a:buClr>
                <a:schemeClr val="bg2">
                  <a:lumMod val="40000"/>
                  <a:lumOff val="60000"/>
                </a:schemeClr>
              </a:buClr>
              <a:buFont typeface="Wingdings 3" charset="2"/>
              <a:buChar char=""/>
              <a:defRPr/>
            </a:pPr>
            <a:endParaRPr lang="el-GR" dirty="0" smtClean="0">
              <a:latin typeface="Times New Roman" pitchFamily="18" charset="0"/>
              <a:cs typeface="Times New Roman" pitchFamily="18" charset="0"/>
            </a:endParaRPr>
          </a:p>
          <a:p>
            <a:pPr algn="just" fontAlgn="auto">
              <a:spcAft>
                <a:spcPts val="0"/>
              </a:spcAft>
              <a:buClr>
                <a:schemeClr val="bg2">
                  <a:lumMod val="40000"/>
                  <a:lumOff val="60000"/>
                </a:schemeClr>
              </a:buClr>
              <a:buFont typeface="Wingdings 3" charset="2"/>
              <a:buChar char=""/>
              <a:defRPr/>
            </a:pPr>
            <a:r>
              <a:rPr lang="el-GR" dirty="0" smtClean="0">
                <a:latin typeface="Times New Roman" pitchFamily="18" charset="0"/>
                <a:cs typeface="Times New Roman" pitchFamily="18" charset="0"/>
              </a:rPr>
              <a:t>ΗΘΙΚΟΤΗΤΑ ΕΙΝΑΙ Ο ΣΧΕΤΙΣΜΟΣ ΤΩΝ ΠΡΑΞΕΩΝ ΠΡΟΣ ΤΗΝ ΑΥΤΟΝΟΜΙΑ ΤΗΣ ΘΕΛΗΣΗΣ (ΚΑΘΟΛΙΚΗ ΝΟΜΟΘΕΣΙΑ)</a:t>
            </a:r>
          </a:p>
          <a:p>
            <a:pPr algn="just" fontAlgn="auto">
              <a:spcAft>
                <a:spcPts val="0"/>
              </a:spcAft>
              <a:buClr>
                <a:schemeClr val="bg2">
                  <a:lumMod val="40000"/>
                  <a:lumOff val="60000"/>
                </a:schemeClr>
              </a:buClr>
              <a:buFont typeface="Wingdings 3" charset="2"/>
              <a:buChar char=""/>
              <a:defRPr/>
            </a:pPr>
            <a:endParaRPr lang="el-GR" dirty="0" smtClean="0">
              <a:latin typeface="Times New Roman" pitchFamily="18" charset="0"/>
              <a:cs typeface="Times New Roman" pitchFamily="18" charset="0"/>
            </a:endParaRPr>
          </a:p>
          <a:p>
            <a:pPr algn="just" fontAlgn="auto">
              <a:spcAft>
                <a:spcPts val="0"/>
              </a:spcAft>
              <a:buClr>
                <a:schemeClr val="bg2">
                  <a:lumMod val="40000"/>
                  <a:lumOff val="60000"/>
                </a:schemeClr>
              </a:buClr>
              <a:buFont typeface="Wingdings 3" charset="2"/>
              <a:buChar char=""/>
              <a:defRPr/>
            </a:pPr>
            <a:r>
              <a:rPr lang="el-GR" dirty="0" smtClean="0">
                <a:latin typeface="Times New Roman" pitchFamily="18" charset="0"/>
                <a:cs typeface="Times New Roman" pitchFamily="18" charset="0"/>
              </a:rPr>
              <a:t>Η ΑΠΟΛΥΤΑ ΚΑΛΗ ΘΕΛΗΣΗ ΕΙΝΑΙ ΕΝΤΕΛΩΣ ΑΝΕΞΑΡΤΗΤΗ ΑΠΟ ΟΛΑ ΤΑ ΑΝΤΙΚΕΙΜΕΝΑ (ΥΠΟΚΕΙΜΕΝΙΚΟΥΣ ΣΚΟΠΟΥΣ)</a:t>
            </a:r>
          </a:p>
          <a:p>
            <a:pPr algn="just" fontAlgn="auto">
              <a:spcAft>
                <a:spcPts val="0"/>
              </a:spcAft>
              <a:buClr>
                <a:schemeClr val="bg2">
                  <a:lumMod val="40000"/>
                  <a:lumOff val="60000"/>
                </a:schemeClr>
              </a:buClr>
              <a:buFont typeface="Wingdings 3" charset="2"/>
              <a:buChar char=""/>
              <a:defRPr/>
            </a:pPr>
            <a:endParaRPr lang="el-GR" b="1" dirty="0">
              <a:solidFill>
                <a:schemeClr val="bg1"/>
              </a:solidFill>
              <a:latin typeface="Arial" panose="020B0604020202020204" pitchFamily="34" charset="0"/>
              <a:cs typeface="Arial" panose="020B0604020202020204"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Τίτλος 1"/>
          <p:cNvSpPr>
            <a:spLocks noGrp="1"/>
          </p:cNvSpPr>
          <p:nvPr>
            <p:ph type="title"/>
          </p:nvPr>
        </p:nvSpPr>
        <p:spPr>
          <a:xfrm>
            <a:off x="1043608" y="620688"/>
            <a:ext cx="7772400" cy="1143000"/>
          </a:xfrm>
        </p:spPr>
        <p:txBody>
          <a:bodyPr/>
          <a:lstStyle/>
          <a:p>
            <a:pPr algn="ctr"/>
            <a:r>
              <a:rPr lang="el-GR" sz="3600" dirty="0" smtClean="0">
                <a:solidFill>
                  <a:schemeClr val="tx1"/>
                </a:solidFill>
                <a:latin typeface="Times New Roman" pitchFamily="18" charset="0"/>
                <a:cs typeface="Times New Roman" pitchFamily="18" charset="0"/>
              </a:rPr>
              <a:t>ΚΥΡΙΕΣ ΔΙΑΤΥΠΩΣΕΙΣ ΤΗΣ ΚΑΤΗΓΟΡΙΚΗΣ ΠΡΟΣΤΑΚΤΙΚΗΣ</a:t>
            </a:r>
          </a:p>
        </p:txBody>
      </p:sp>
      <p:sp>
        <p:nvSpPr>
          <p:cNvPr id="3" name="Θέση περιεχομένου 2"/>
          <p:cNvSpPr>
            <a:spLocks noGrp="1"/>
          </p:cNvSpPr>
          <p:nvPr>
            <p:ph idx="1"/>
          </p:nvPr>
        </p:nvSpPr>
        <p:spPr>
          <a:xfrm>
            <a:off x="899592" y="1772816"/>
            <a:ext cx="7772400" cy="4572000"/>
          </a:xfrm>
        </p:spPr>
        <p:txBody>
          <a:bodyPr rtlCol="0">
            <a:normAutofit fontScale="92500" lnSpcReduction="20000"/>
          </a:bodyPr>
          <a:lstStyle/>
          <a:p>
            <a:pPr marL="0" indent="0" algn="just" fontAlgn="auto">
              <a:spcAft>
                <a:spcPts val="0"/>
              </a:spcAft>
              <a:buClr>
                <a:schemeClr val="bg2">
                  <a:lumMod val="40000"/>
                  <a:lumOff val="60000"/>
                </a:schemeClr>
              </a:buClr>
              <a:buFont typeface="Wingdings 3" charset="2"/>
              <a:buNone/>
              <a:defRPr/>
            </a:pPr>
            <a:r>
              <a:rPr lang="el-GR" dirty="0" smtClean="0">
                <a:latin typeface="Times New Roman" pitchFamily="18" charset="0"/>
                <a:cs typeface="Times New Roman" pitchFamily="18" charset="0"/>
              </a:rPr>
              <a:t>ΓΙΑ ΝΑ ΕΙΝΑΙ ΜΙΑ ΠΡΑΞΗ ΗΘΙΚΗ ΠΡΕΠΕΙ ΝΑ ΠΛΗΡΟΙ ΤΙΣ ΠΑΡΑΚΑΤΩ ΠΡΟΤΑΣΕΙΣ:</a:t>
            </a:r>
          </a:p>
          <a:p>
            <a:pPr marL="0" indent="0" algn="just" fontAlgn="auto">
              <a:spcAft>
                <a:spcPts val="0"/>
              </a:spcAft>
              <a:buClr>
                <a:schemeClr val="bg2">
                  <a:lumMod val="40000"/>
                  <a:lumOff val="60000"/>
                </a:schemeClr>
              </a:buClr>
              <a:buFont typeface="Wingdings 3" charset="2"/>
              <a:buNone/>
              <a:defRPr/>
            </a:pPr>
            <a:endParaRPr lang="el-GR" dirty="0" smtClean="0">
              <a:latin typeface="Times New Roman" pitchFamily="18" charset="0"/>
              <a:cs typeface="Times New Roman" pitchFamily="18" charset="0"/>
            </a:endParaRPr>
          </a:p>
          <a:p>
            <a:pPr algn="just" fontAlgn="auto">
              <a:spcAft>
                <a:spcPts val="0"/>
              </a:spcAft>
              <a:buClr>
                <a:schemeClr val="bg2">
                  <a:lumMod val="40000"/>
                  <a:lumOff val="60000"/>
                </a:schemeClr>
              </a:buClr>
              <a:buFont typeface="Wingdings 3" charset="2"/>
              <a:buChar char=""/>
              <a:defRPr/>
            </a:pPr>
            <a:r>
              <a:rPr lang="el-GR" i="1" dirty="0" smtClean="0">
                <a:latin typeface="Times New Roman" pitchFamily="18" charset="0"/>
                <a:cs typeface="Times New Roman" pitchFamily="18" charset="0"/>
              </a:rPr>
              <a:t>«ΠΡΑΤΤΕ ΜΟΝΟ ΣΥΜΦΩΝΑ ΜΕ ΕΝΑ ΤΕΤΟΙΟ ΓΝΩΜΟΝΑ ΜΕΣΩ ΤΟΥ ΟΠΟΙΟΥ ΝΑ ΜΠΟΡΕΙΣ ΣΥΝΑΜΑ ΝΑ ΘΕΛΕΙΣ ΑΥΤΟΣ Ο ΓΝΩΜΟΝΑΣ ΝΑ ΓΙΝΕΙ ΚΑΘΟΛΙΚΟΣ ΝΟΜΟΣ» (ΚΑΝΤ, 1984)</a:t>
            </a:r>
          </a:p>
          <a:p>
            <a:pPr algn="just" fontAlgn="auto">
              <a:spcAft>
                <a:spcPts val="0"/>
              </a:spcAft>
              <a:buClr>
                <a:schemeClr val="bg2">
                  <a:lumMod val="40000"/>
                  <a:lumOff val="60000"/>
                </a:schemeClr>
              </a:buClr>
              <a:buFont typeface="Wingdings 3" charset="2"/>
              <a:buChar char=""/>
              <a:defRPr/>
            </a:pPr>
            <a:endParaRPr lang="el-GR" i="1" dirty="0" smtClean="0">
              <a:latin typeface="Times New Roman" pitchFamily="18" charset="0"/>
              <a:cs typeface="Times New Roman" pitchFamily="18" charset="0"/>
            </a:endParaRPr>
          </a:p>
          <a:p>
            <a:pPr algn="just" fontAlgn="auto">
              <a:spcAft>
                <a:spcPts val="0"/>
              </a:spcAft>
              <a:buClr>
                <a:schemeClr val="bg2">
                  <a:lumMod val="40000"/>
                  <a:lumOff val="60000"/>
                </a:schemeClr>
              </a:buClr>
              <a:buFont typeface="Wingdings 3" charset="2"/>
              <a:buChar char=""/>
              <a:defRPr/>
            </a:pPr>
            <a:r>
              <a:rPr lang="el-GR" i="1" dirty="0" smtClean="0">
                <a:latin typeface="Times New Roman" pitchFamily="18" charset="0"/>
                <a:cs typeface="Times New Roman" pitchFamily="18" charset="0"/>
              </a:rPr>
              <a:t>«ΠΡΑΤΤΕ ΕΤΣΙ ΩΣΤΕ ΝΑ ΧΡΗΣΙΜΟΠΟΙΕΙΣ ΤΗΝ ΑΝΘΡΩΠΟΤΗΤΑ ΤΟΣΟ ΣΤΟ ΠΡΟΣΩΠΟ ΣΟΥ ΟΣΟ ΚΑΙ ΣΤΟ ΠΡΟΣΩΠΟ ΚΑΘΕ ΑΛΛΟΥ ΑΝΘΡΩΠΟΥ ΠΑΝΤΑ ΤΑΥΤΟΧΡΟΝΑ ΩΣ ΣΚΟΠΟ ΚΑΙ ΠΟΤΕ ΜΟΝΟ ΩΣ ΜΕΣΟ» (ΚΑΝΤ, 1984)</a:t>
            </a:r>
            <a:endParaRPr lang="el-GR" i="1" dirty="0">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92697"/>
            <a:ext cx="9144000" cy="6165304"/>
          </a:xfrm>
        </p:spPr>
        <p:txBody>
          <a:bodyPr>
            <a:normAutofit fontScale="77500" lnSpcReduction="20000"/>
          </a:bodyPr>
          <a:lstStyle/>
          <a:p>
            <a:pPr algn="ctr">
              <a:buNone/>
            </a:pPr>
            <a:r>
              <a:rPr lang="el-GR" sz="2600" dirty="0" smtClean="0">
                <a:latin typeface="Times New Roman" pitchFamily="18" charset="0"/>
                <a:cs typeface="Times New Roman" pitchFamily="18" charset="0"/>
              </a:rPr>
              <a:t>ΕΝΔΕΙΚΤΙΚΗ ΒΙΒΛΙΟΓΡΑΦΙΑ</a:t>
            </a:r>
          </a:p>
          <a:p>
            <a:r>
              <a:rPr lang="el-GR" dirty="0" err="1" smtClean="0">
                <a:latin typeface="Times New Roman" pitchFamily="18" charset="0"/>
                <a:cs typeface="Times New Roman" pitchFamily="18" charset="0"/>
              </a:rPr>
              <a:t>Ιmmanuel</a:t>
            </a:r>
            <a:r>
              <a:rPr lang="el-GR" dirty="0" smtClean="0">
                <a:latin typeface="Times New Roman" pitchFamily="18" charset="0"/>
                <a:cs typeface="Times New Roman" pitchFamily="18" charset="0"/>
              </a:rPr>
              <a:t> </a:t>
            </a:r>
            <a:r>
              <a:rPr lang="el-GR" dirty="0" err="1" smtClean="0">
                <a:latin typeface="Times New Roman" pitchFamily="18" charset="0"/>
                <a:cs typeface="Times New Roman" pitchFamily="18" charset="0"/>
              </a:rPr>
              <a:t>Kant</a:t>
            </a:r>
            <a:r>
              <a:rPr lang="el-GR" dirty="0" smtClean="0">
                <a:latin typeface="Times New Roman" pitchFamily="18" charset="0"/>
                <a:cs typeface="Times New Roman" pitchFamily="18" charset="0"/>
              </a:rPr>
              <a:t>, </a:t>
            </a:r>
            <a:r>
              <a:rPr lang="el-GR" i="1" dirty="0" smtClean="0">
                <a:latin typeface="Times New Roman" pitchFamily="18" charset="0"/>
                <a:cs typeface="Times New Roman" pitchFamily="18" charset="0"/>
              </a:rPr>
              <a:t>Ανθρωπολογία από πραγματολογική άποψη</a:t>
            </a:r>
            <a:r>
              <a:rPr lang="el-GR" dirty="0" smtClean="0">
                <a:latin typeface="Times New Roman" pitchFamily="18" charset="0"/>
                <a:cs typeface="Times New Roman" pitchFamily="18" charset="0"/>
              </a:rPr>
              <a:t>, </a:t>
            </a:r>
            <a:r>
              <a:rPr lang="el-GR" dirty="0" err="1" smtClean="0">
                <a:latin typeface="Times New Roman" pitchFamily="18" charset="0"/>
                <a:cs typeface="Times New Roman" pitchFamily="18" charset="0"/>
              </a:rPr>
              <a:t>μτφρ</a:t>
            </a:r>
            <a:r>
              <a:rPr lang="el-GR" dirty="0" smtClean="0">
                <a:latin typeface="Times New Roman" pitchFamily="18" charset="0"/>
                <a:cs typeface="Times New Roman" pitchFamily="18" charset="0"/>
              </a:rPr>
              <a:t>.-</a:t>
            </a:r>
            <a:r>
              <a:rPr lang="el-GR" dirty="0" err="1" smtClean="0">
                <a:latin typeface="Times New Roman" pitchFamily="18" charset="0"/>
                <a:cs typeface="Times New Roman" pitchFamily="18" charset="0"/>
              </a:rPr>
              <a:t>εισαγ</a:t>
            </a:r>
            <a:r>
              <a:rPr lang="el-GR" dirty="0" smtClean="0">
                <a:latin typeface="Times New Roman" pitchFamily="18" charset="0"/>
                <a:cs typeface="Times New Roman" pitchFamily="18" charset="0"/>
              </a:rPr>
              <a:t>.-</a:t>
            </a:r>
            <a:br>
              <a:rPr lang="el-GR" dirty="0" smtClean="0">
                <a:latin typeface="Times New Roman" pitchFamily="18" charset="0"/>
                <a:cs typeface="Times New Roman" pitchFamily="18" charset="0"/>
              </a:rPr>
            </a:br>
            <a:r>
              <a:rPr lang="el-GR" dirty="0" smtClean="0">
                <a:latin typeface="Times New Roman" pitchFamily="18" charset="0"/>
                <a:cs typeface="Times New Roman" pitchFamily="18" charset="0"/>
              </a:rPr>
              <a:t>σχόλια Χάρης </a:t>
            </a:r>
            <a:r>
              <a:rPr lang="el-GR" dirty="0" err="1" smtClean="0">
                <a:latin typeface="Times New Roman" pitchFamily="18" charset="0"/>
                <a:cs typeface="Times New Roman" pitchFamily="18" charset="0"/>
              </a:rPr>
              <a:t>Τασάκος</a:t>
            </a:r>
            <a:r>
              <a:rPr lang="el-GR" dirty="0" smtClean="0">
                <a:latin typeface="Times New Roman" pitchFamily="18" charset="0"/>
                <a:cs typeface="Times New Roman" pitchFamily="18" charset="0"/>
              </a:rPr>
              <a:t>, Αθήνα 2011 (έκδοση πρωτοτύπου: </a:t>
            </a:r>
            <a:r>
              <a:rPr lang="el-GR" dirty="0" err="1" smtClean="0">
                <a:latin typeface="Times New Roman" pitchFamily="18" charset="0"/>
                <a:cs typeface="Times New Roman" pitchFamily="18" charset="0"/>
              </a:rPr>
              <a:t>Immanuel</a:t>
            </a:r>
            <a:r>
              <a:rPr lang="el-GR" dirty="0" smtClean="0">
                <a:latin typeface="Times New Roman" pitchFamily="18" charset="0"/>
                <a:cs typeface="Times New Roman" pitchFamily="18" charset="0"/>
              </a:rPr>
              <a:t> </a:t>
            </a:r>
            <a:r>
              <a:rPr lang="el-GR" dirty="0" err="1" smtClean="0">
                <a:latin typeface="Times New Roman" pitchFamily="18" charset="0"/>
                <a:cs typeface="Times New Roman" pitchFamily="18" charset="0"/>
              </a:rPr>
              <a:t>Kant</a:t>
            </a:r>
            <a:r>
              <a:rPr lang="el-GR" dirty="0" smtClean="0">
                <a:latin typeface="Times New Roman" pitchFamily="18" charset="0"/>
                <a:cs typeface="Times New Roman" pitchFamily="18" charset="0"/>
              </a:rPr>
              <a:t>,</a:t>
            </a:r>
            <a:br>
              <a:rPr lang="el-GR" dirty="0" smtClean="0">
                <a:latin typeface="Times New Roman" pitchFamily="18" charset="0"/>
                <a:cs typeface="Times New Roman" pitchFamily="18" charset="0"/>
              </a:rPr>
            </a:br>
            <a:r>
              <a:rPr lang="el-GR" i="1" dirty="0" err="1" smtClean="0">
                <a:latin typeface="Times New Roman" pitchFamily="18" charset="0"/>
                <a:cs typeface="Times New Roman" pitchFamily="18" charset="0"/>
              </a:rPr>
              <a:t>Anthropologie</a:t>
            </a:r>
            <a:r>
              <a:rPr lang="el-GR" i="1" dirty="0" smtClean="0">
                <a:latin typeface="Times New Roman" pitchFamily="18" charset="0"/>
                <a:cs typeface="Times New Roman" pitchFamily="18" charset="0"/>
              </a:rPr>
              <a:t> </a:t>
            </a:r>
            <a:r>
              <a:rPr lang="el-GR" i="1" dirty="0" err="1" smtClean="0">
                <a:latin typeface="Times New Roman" pitchFamily="18" charset="0"/>
                <a:cs typeface="Times New Roman" pitchFamily="18" charset="0"/>
              </a:rPr>
              <a:t>in</a:t>
            </a:r>
            <a:r>
              <a:rPr lang="el-GR" i="1" dirty="0" smtClean="0">
                <a:latin typeface="Times New Roman" pitchFamily="18" charset="0"/>
                <a:cs typeface="Times New Roman" pitchFamily="18" charset="0"/>
              </a:rPr>
              <a:t> </a:t>
            </a:r>
            <a:r>
              <a:rPr lang="el-GR" i="1" dirty="0" err="1" smtClean="0">
                <a:latin typeface="Times New Roman" pitchFamily="18" charset="0"/>
                <a:cs typeface="Times New Roman" pitchFamily="18" charset="0"/>
              </a:rPr>
              <a:t>pragmatischer</a:t>
            </a:r>
            <a:r>
              <a:rPr lang="el-GR" i="1" dirty="0" smtClean="0">
                <a:latin typeface="Times New Roman" pitchFamily="18" charset="0"/>
                <a:cs typeface="Times New Roman" pitchFamily="18" charset="0"/>
              </a:rPr>
              <a:t> </a:t>
            </a:r>
            <a:r>
              <a:rPr lang="el-GR" i="1" dirty="0" err="1" smtClean="0">
                <a:latin typeface="Times New Roman" pitchFamily="18" charset="0"/>
                <a:cs typeface="Times New Roman" pitchFamily="18" charset="0"/>
              </a:rPr>
              <a:t>Hinsicht</a:t>
            </a:r>
            <a:r>
              <a:rPr lang="el-GR" dirty="0" smtClean="0">
                <a:latin typeface="Times New Roman" pitchFamily="18" charset="0"/>
                <a:cs typeface="Times New Roman" pitchFamily="18" charset="0"/>
              </a:rPr>
              <a:t>, </a:t>
            </a:r>
            <a:r>
              <a:rPr lang="el-GR" dirty="0" err="1" smtClean="0">
                <a:latin typeface="Times New Roman" pitchFamily="18" charset="0"/>
                <a:cs typeface="Times New Roman" pitchFamily="18" charset="0"/>
              </a:rPr>
              <a:t>Reclam</a:t>
            </a:r>
            <a:r>
              <a:rPr lang="el-GR" dirty="0" smtClean="0">
                <a:latin typeface="Times New Roman" pitchFamily="18" charset="0"/>
                <a:cs typeface="Times New Roman" pitchFamily="18" charset="0"/>
              </a:rPr>
              <a:t>, Στουτγάρδη 1983)</a:t>
            </a:r>
            <a:endParaRPr lang="en-US" dirty="0" smtClean="0">
              <a:latin typeface="Times New Roman" pitchFamily="18" charset="0"/>
              <a:cs typeface="Times New Roman" pitchFamily="18" charset="0"/>
            </a:endParaRPr>
          </a:p>
          <a:p>
            <a:r>
              <a:rPr lang="el-GR" dirty="0" err="1" smtClean="0">
                <a:latin typeface="Times New Roman" pitchFamily="18" charset="0"/>
                <a:cs typeface="Times New Roman" pitchFamily="18" charset="0"/>
              </a:rPr>
              <a:t>Ερνστ</a:t>
            </a:r>
            <a:r>
              <a:rPr lang="el-GR" dirty="0" smtClean="0">
                <a:latin typeface="Times New Roman" pitchFamily="18" charset="0"/>
                <a:cs typeface="Times New Roman" pitchFamily="18" charset="0"/>
              </a:rPr>
              <a:t> </a:t>
            </a:r>
            <a:r>
              <a:rPr lang="el-GR" dirty="0" err="1" smtClean="0">
                <a:latin typeface="Times New Roman" pitchFamily="18" charset="0"/>
                <a:cs typeface="Times New Roman" pitchFamily="18" charset="0"/>
              </a:rPr>
              <a:t>Κασσίρερ</a:t>
            </a:r>
            <a:r>
              <a:rPr lang="el-GR" dirty="0" smtClean="0">
                <a:latin typeface="Times New Roman" pitchFamily="18" charset="0"/>
                <a:cs typeface="Times New Roman" pitchFamily="18" charset="0"/>
              </a:rPr>
              <a:t>, </a:t>
            </a:r>
            <a:r>
              <a:rPr lang="el-GR" i="1" dirty="0" smtClean="0">
                <a:latin typeface="Times New Roman" pitchFamily="18" charset="0"/>
                <a:cs typeface="Times New Roman" pitchFamily="18" charset="0"/>
              </a:rPr>
              <a:t>Καντ. Η ζωή και το έργο του</a:t>
            </a:r>
            <a:r>
              <a:rPr lang="el-GR" dirty="0" smtClean="0">
                <a:latin typeface="Times New Roman" pitchFamily="18" charset="0"/>
                <a:cs typeface="Times New Roman" pitchFamily="18" charset="0"/>
              </a:rPr>
              <a:t>, </a:t>
            </a:r>
            <a:r>
              <a:rPr lang="el-GR" dirty="0" err="1" smtClean="0">
                <a:latin typeface="Times New Roman" pitchFamily="18" charset="0"/>
                <a:cs typeface="Times New Roman" pitchFamily="18" charset="0"/>
              </a:rPr>
              <a:t>εισαγ</a:t>
            </a:r>
            <a:r>
              <a:rPr lang="el-GR" dirty="0" smtClean="0">
                <a:latin typeface="Times New Roman" pitchFamily="18" charset="0"/>
                <a:cs typeface="Times New Roman" pitchFamily="18" charset="0"/>
              </a:rPr>
              <a:t>.-</a:t>
            </a:r>
            <a:r>
              <a:rPr lang="el-GR" dirty="0" err="1" smtClean="0">
                <a:latin typeface="Times New Roman" pitchFamily="18" charset="0"/>
                <a:cs typeface="Times New Roman" pitchFamily="18" charset="0"/>
              </a:rPr>
              <a:t>μτφρ</a:t>
            </a:r>
            <a:r>
              <a:rPr lang="el-GR" dirty="0" smtClean="0">
                <a:latin typeface="Times New Roman" pitchFamily="18" charset="0"/>
                <a:cs typeface="Times New Roman" pitchFamily="18" charset="0"/>
              </a:rPr>
              <a:t>.-σχόλια Στ.</a:t>
            </a:r>
            <a:br>
              <a:rPr lang="el-GR" dirty="0" smtClean="0">
                <a:latin typeface="Times New Roman" pitchFamily="18" charset="0"/>
                <a:cs typeface="Times New Roman" pitchFamily="18" charset="0"/>
              </a:rPr>
            </a:br>
            <a:r>
              <a:rPr lang="el-GR" dirty="0" err="1" smtClean="0">
                <a:latin typeface="Times New Roman" pitchFamily="18" charset="0"/>
                <a:cs typeface="Times New Roman" pitchFamily="18" charset="0"/>
              </a:rPr>
              <a:t>Γερογιωργάκης</a:t>
            </a:r>
            <a:r>
              <a:rPr lang="el-GR" dirty="0" smtClean="0">
                <a:latin typeface="Times New Roman" pitchFamily="18" charset="0"/>
                <a:cs typeface="Times New Roman" pitchFamily="18" charset="0"/>
              </a:rPr>
              <a:t>, </a:t>
            </a:r>
            <a:r>
              <a:rPr lang="el-GR" dirty="0" err="1" smtClean="0">
                <a:latin typeface="Times New Roman" pitchFamily="18" charset="0"/>
                <a:cs typeface="Times New Roman" pitchFamily="18" charset="0"/>
              </a:rPr>
              <a:t>Ίνδικτος</a:t>
            </a:r>
            <a:r>
              <a:rPr lang="el-GR" dirty="0" smtClean="0">
                <a:latin typeface="Times New Roman" pitchFamily="18" charset="0"/>
                <a:cs typeface="Times New Roman" pitchFamily="18" charset="0"/>
              </a:rPr>
              <a:t>, Αθήνα 2001</a:t>
            </a:r>
            <a:endParaRPr lang="en-US" dirty="0" smtClean="0">
              <a:latin typeface="Times New Roman" pitchFamily="18" charset="0"/>
              <a:cs typeface="Times New Roman" pitchFamily="18" charset="0"/>
            </a:endParaRPr>
          </a:p>
          <a:p>
            <a:r>
              <a:rPr lang="el-GR" dirty="0" smtClean="0">
                <a:latin typeface="Times New Roman" pitchFamily="18" charset="0"/>
                <a:cs typeface="Times New Roman" pitchFamily="18" charset="0"/>
              </a:rPr>
              <a:t>Γιάννης Ιμβριώτης, </a:t>
            </a:r>
            <a:r>
              <a:rPr lang="el-GR" i="1" dirty="0" smtClean="0">
                <a:latin typeface="Times New Roman" pitchFamily="18" charset="0"/>
                <a:cs typeface="Times New Roman" pitchFamily="18" charset="0"/>
              </a:rPr>
              <a:t>Η φιλοσοφία του Καντ. Μαρξιστική θεώρηση</a:t>
            </a:r>
            <a:r>
              <a:rPr lang="el-GR" dirty="0" smtClean="0">
                <a:latin typeface="Times New Roman" pitchFamily="18" charset="0"/>
                <a:cs typeface="Times New Roman" pitchFamily="18" charset="0"/>
              </a:rPr>
              <a:t>, Διογένης,</a:t>
            </a:r>
            <a:br>
              <a:rPr lang="el-GR" dirty="0" smtClean="0">
                <a:latin typeface="Times New Roman" pitchFamily="18" charset="0"/>
                <a:cs typeface="Times New Roman" pitchFamily="18" charset="0"/>
              </a:rPr>
            </a:br>
            <a:r>
              <a:rPr lang="el-GR" dirty="0" smtClean="0">
                <a:latin typeface="Times New Roman" pitchFamily="18" charset="0"/>
                <a:cs typeface="Times New Roman" pitchFamily="18" charset="0"/>
              </a:rPr>
              <a:t>Αθήνα 1974</a:t>
            </a:r>
            <a:endParaRPr lang="en-US" dirty="0" smtClean="0">
              <a:latin typeface="Times New Roman" pitchFamily="18" charset="0"/>
              <a:cs typeface="Times New Roman" pitchFamily="18" charset="0"/>
            </a:endParaRPr>
          </a:p>
          <a:p>
            <a:r>
              <a:rPr lang="el-GR" dirty="0" smtClean="0">
                <a:latin typeface="Times New Roman" pitchFamily="18" charset="0"/>
                <a:cs typeface="Times New Roman" pitchFamily="18" charset="0"/>
              </a:rPr>
              <a:t>Ι. Καντ, </a:t>
            </a:r>
            <a:r>
              <a:rPr lang="el-GR" i="1" dirty="0" smtClean="0">
                <a:latin typeface="Times New Roman" pitchFamily="18" charset="0"/>
                <a:cs typeface="Times New Roman" pitchFamily="18" charset="0"/>
              </a:rPr>
              <a:t>Δοκίμια</a:t>
            </a:r>
            <a:r>
              <a:rPr lang="el-GR" dirty="0" smtClean="0">
                <a:latin typeface="Times New Roman" pitchFamily="18" charset="0"/>
                <a:cs typeface="Times New Roman" pitchFamily="18" charset="0"/>
              </a:rPr>
              <a:t>, </a:t>
            </a:r>
            <a:r>
              <a:rPr lang="el-GR" dirty="0" err="1" smtClean="0">
                <a:latin typeface="Times New Roman" pitchFamily="18" charset="0"/>
                <a:cs typeface="Times New Roman" pitchFamily="18" charset="0"/>
              </a:rPr>
              <a:t>εισαγ</a:t>
            </a:r>
            <a:r>
              <a:rPr lang="el-GR" dirty="0" smtClean="0">
                <a:latin typeface="Times New Roman" pitchFamily="18" charset="0"/>
                <a:cs typeface="Times New Roman" pitchFamily="18" charset="0"/>
              </a:rPr>
              <a:t>.-</a:t>
            </a:r>
            <a:r>
              <a:rPr lang="el-GR" dirty="0" err="1" smtClean="0">
                <a:latin typeface="Times New Roman" pitchFamily="18" charset="0"/>
                <a:cs typeface="Times New Roman" pitchFamily="18" charset="0"/>
              </a:rPr>
              <a:t>μτφρ</a:t>
            </a:r>
            <a:r>
              <a:rPr lang="el-GR" dirty="0" smtClean="0">
                <a:latin typeface="Times New Roman" pitchFamily="18" charset="0"/>
                <a:cs typeface="Times New Roman" pitchFamily="18" charset="0"/>
              </a:rPr>
              <a:t>.-σχόλια Ε. Π. Παπανούτσος, Δωδώνη, Αθήνα</a:t>
            </a:r>
            <a:br>
              <a:rPr lang="el-GR" dirty="0" smtClean="0">
                <a:latin typeface="Times New Roman" pitchFamily="18" charset="0"/>
                <a:cs typeface="Times New Roman" pitchFamily="18" charset="0"/>
              </a:rPr>
            </a:br>
            <a:r>
              <a:rPr lang="el-GR" dirty="0" smtClean="0">
                <a:latin typeface="Times New Roman" pitchFamily="18" charset="0"/>
                <a:cs typeface="Times New Roman" pitchFamily="18" charset="0"/>
              </a:rPr>
              <a:t>1971</a:t>
            </a:r>
            <a:endParaRPr lang="en-US" dirty="0" smtClean="0">
              <a:latin typeface="Times New Roman" pitchFamily="18" charset="0"/>
              <a:cs typeface="Times New Roman" pitchFamily="18" charset="0"/>
            </a:endParaRPr>
          </a:p>
          <a:p>
            <a:r>
              <a:rPr lang="el-GR" dirty="0" smtClean="0">
                <a:latin typeface="Times New Roman" pitchFamily="18" charset="0"/>
                <a:cs typeface="Times New Roman" pitchFamily="18" charset="0"/>
              </a:rPr>
              <a:t>Παύλος </a:t>
            </a:r>
            <a:r>
              <a:rPr lang="el-GR" dirty="0" err="1" smtClean="0">
                <a:latin typeface="Times New Roman" pitchFamily="18" charset="0"/>
                <a:cs typeface="Times New Roman" pitchFamily="18" charset="0"/>
              </a:rPr>
              <a:t>Κλιματσάκης</a:t>
            </a:r>
            <a:r>
              <a:rPr lang="el-GR" dirty="0" smtClean="0">
                <a:latin typeface="Times New Roman" pitchFamily="18" charset="0"/>
                <a:cs typeface="Times New Roman" pitchFamily="18" charset="0"/>
              </a:rPr>
              <a:t>, </a:t>
            </a:r>
            <a:r>
              <a:rPr lang="el-GR" i="1" dirty="0" smtClean="0">
                <a:latin typeface="Times New Roman" pitchFamily="18" charset="0"/>
                <a:cs typeface="Times New Roman" pitchFamily="18" charset="0"/>
              </a:rPr>
              <a:t>Συστηματική εισαγωγή στον γερμανικό ιδεαλισμό. Καντ,</a:t>
            </a:r>
            <a:br>
              <a:rPr lang="el-GR" i="1" dirty="0" smtClean="0">
                <a:latin typeface="Times New Roman" pitchFamily="18" charset="0"/>
                <a:cs typeface="Times New Roman" pitchFamily="18" charset="0"/>
              </a:rPr>
            </a:br>
            <a:r>
              <a:rPr lang="el-GR" i="1" dirty="0" smtClean="0">
                <a:latin typeface="Times New Roman" pitchFamily="18" charset="0"/>
                <a:cs typeface="Times New Roman" pitchFamily="18" charset="0"/>
              </a:rPr>
              <a:t>Φίχτε, </a:t>
            </a:r>
            <a:r>
              <a:rPr lang="el-GR" i="1" dirty="0" err="1" smtClean="0">
                <a:latin typeface="Times New Roman" pitchFamily="18" charset="0"/>
                <a:cs typeface="Times New Roman" pitchFamily="18" charset="0"/>
              </a:rPr>
              <a:t>Σέλλινγκ</a:t>
            </a:r>
            <a:r>
              <a:rPr lang="el-GR" i="1" dirty="0" smtClean="0">
                <a:latin typeface="Times New Roman" pitchFamily="18" charset="0"/>
                <a:cs typeface="Times New Roman" pitchFamily="18" charset="0"/>
              </a:rPr>
              <a:t>, Χέγκελ</a:t>
            </a:r>
            <a:r>
              <a:rPr lang="el-GR" dirty="0" smtClean="0">
                <a:latin typeface="Times New Roman" pitchFamily="18" charset="0"/>
                <a:cs typeface="Times New Roman" pitchFamily="18" charset="0"/>
              </a:rPr>
              <a:t>, «Ροές», Αθήνα 2010</a:t>
            </a:r>
            <a:endParaRPr lang="en-US" dirty="0" smtClean="0">
              <a:latin typeface="Times New Roman" pitchFamily="18" charset="0"/>
              <a:cs typeface="Times New Roman" pitchFamily="18" charset="0"/>
            </a:endParaRPr>
          </a:p>
          <a:p>
            <a:r>
              <a:rPr lang="el-GR" dirty="0" err="1" smtClean="0">
                <a:latin typeface="Times New Roman" pitchFamily="18" charset="0"/>
                <a:cs typeface="Times New Roman" pitchFamily="18" charset="0"/>
              </a:rPr>
              <a:t>Ζιλ</a:t>
            </a:r>
            <a:r>
              <a:rPr lang="el-GR" dirty="0" smtClean="0">
                <a:latin typeface="Times New Roman" pitchFamily="18" charset="0"/>
                <a:cs typeface="Times New Roman" pitchFamily="18" charset="0"/>
              </a:rPr>
              <a:t> </a:t>
            </a:r>
            <a:r>
              <a:rPr lang="el-GR" dirty="0" err="1" smtClean="0">
                <a:latin typeface="Times New Roman" pitchFamily="18" charset="0"/>
                <a:cs typeface="Times New Roman" pitchFamily="18" charset="0"/>
              </a:rPr>
              <a:t>Ντελέζ</a:t>
            </a:r>
            <a:r>
              <a:rPr lang="el-GR" dirty="0" smtClean="0">
                <a:latin typeface="Times New Roman" pitchFamily="18" charset="0"/>
                <a:cs typeface="Times New Roman" pitchFamily="18" charset="0"/>
              </a:rPr>
              <a:t>, </a:t>
            </a:r>
            <a:r>
              <a:rPr lang="el-GR" i="1" dirty="0" smtClean="0">
                <a:latin typeface="Times New Roman" pitchFamily="18" charset="0"/>
                <a:cs typeface="Times New Roman" pitchFamily="18" charset="0"/>
              </a:rPr>
              <a:t>Η κριτική φιλοσοφία του Καντ. Η θεωρία των ικανοτήτων</a:t>
            </a:r>
            <a:r>
              <a:rPr lang="el-GR" dirty="0" smtClean="0">
                <a:latin typeface="Times New Roman" pitchFamily="18" charset="0"/>
                <a:cs typeface="Times New Roman" pitchFamily="18" charset="0"/>
              </a:rPr>
              <a:t>, </a:t>
            </a:r>
            <a:r>
              <a:rPr lang="el-GR" dirty="0" err="1" smtClean="0">
                <a:latin typeface="Times New Roman" pitchFamily="18" charset="0"/>
                <a:cs typeface="Times New Roman" pitchFamily="18" charset="0"/>
              </a:rPr>
              <a:t>μτφρ</a:t>
            </a:r>
            <a:r>
              <a:rPr lang="el-GR" dirty="0" smtClean="0">
                <a:latin typeface="Times New Roman" pitchFamily="18" charset="0"/>
                <a:cs typeface="Times New Roman" pitchFamily="18" charset="0"/>
              </a:rPr>
              <a:t>.</a:t>
            </a:r>
            <a:br>
              <a:rPr lang="el-GR" dirty="0" smtClean="0">
                <a:latin typeface="Times New Roman" pitchFamily="18" charset="0"/>
                <a:cs typeface="Times New Roman" pitchFamily="18" charset="0"/>
              </a:rPr>
            </a:br>
            <a:r>
              <a:rPr lang="el-GR" dirty="0" smtClean="0">
                <a:latin typeface="Times New Roman" pitchFamily="18" charset="0"/>
                <a:cs typeface="Times New Roman" pitchFamily="18" charset="0"/>
              </a:rPr>
              <a:t>Ε. </a:t>
            </a:r>
            <a:r>
              <a:rPr lang="el-GR" dirty="0" err="1" smtClean="0">
                <a:latin typeface="Times New Roman" pitchFamily="18" charset="0"/>
                <a:cs typeface="Times New Roman" pitchFamily="18" charset="0"/>
              </a:rPr>
              <a:t>Περδικούρη</a:t>
            </a:r>
            <a:r>
              <a:rPr lang="el-GR" dirty="0" smtClean="0">
                <a:latin typeface="Times New Roman" pitchFamily="18" charset="0"/>
                <a:cs typeface="Times New Roman" pitchFamily="18" charset="0"/>
              </a:rPr>
              <a:t>, </a:t>
            </a:r>
            <a:r>
              <a:rPr lang="el-GR" dirty="0" err="1" smtClean="0">
                <a:latin typeface="Times New Roman" pitchFamily="18" charset="0"/>
                <a:cs typeface="Times New Roman" pitchFamily="18" charset="0"/>
              </a:rPr>
              <a:t>εκδ</a:t>
            </a:r>
            <a:r>
              <a:rPr lang="el-GR" dirty="0" smtClean="0">
                <a:latin typeface="Times New Roman" pitchFamily="18" charset="0"/>
                <a:cs typeface="Times New Roman" pitchFamily="18" charset="0"/>
              </a:rPr>
              <a:t>. «</a:t>
            </a:r>
            <a:r>
              <a:rPr lang="el-GR" dirty="0" err="1" smtClean="0">
                <a:latin typeface="Times New Roman" pitchFamily="18" charset="0"/>
                <a:cs typeface="Times New Roman" pitchFamily="18" charset="0"/>
              </a:rPr>
              <a:t>Βιβλιοπωλείον</a:t>
            </a:r>
            <a:r>
              <a:rPr lang="el-GR" dirty="0" smtClean="0">
                <a:latin typeface="Times New Roman" pitchFamily="18" charset="0"/>
                <a:cs typeface="Times New Roman" pitchFamily="18" charset="0"/>
              </a:rPr>
              <a:t> της Εστίας», Αθήνα 2001</a:t>
            </a:r>
            <a:endParaRPr lang="en-US" dirty="0" smtClean="0">
              <a:latin typeface="Times New Roman" pitchFamily="18" charset="0"/>
              <a:cs typeface="Times New Roman" pitchFamily="18" charset="0"/>
            </a:endParaRPr>
          </a:p>
          <a:p>
            <a:r>
              <a:rPr lang="el-GR" dirty="0" smtClean="0">
                <a:latin typeface="Times New Roman" pitchFamily="18" charset="0"/>
                <a:cs typeface="Times New Roman" pitchFamily="18" charset="0"/>
              </a:rPr>
              <a:t>Κοσμάς </a:t>
            </a:r>
            <a:r>
              <a:rPr lang="el-GR" dirty="0" err="1" smtClean="0">
                <a:latin typeface="Times New Roman" pitchFamily="18" charset="0"/>
                <a:cs typeface="Times New Roman" pitchFamily="18" charset="0"/>
              </a:rPr>
              <a:t>Ψυχοπαίδης</a:t>
            </a:r>
            <a:r>
              <a:rPr lang="el-GR" dirty="0" smtClean="0">
                <a:latin typeface="Times New Roman" pitchFamily="18" charset="0"/>
                <a:cs typeface="Times New Roman" pitchFamily="18" charset="0"/>
              </a:rPr>
              <a:t>, </a:t>
            </a:r>
            <a:r>
              <a:rPr lang="el-GR" i="1" dirty="0" smtClean="0">
                <a:latin typeface="Times New Roman" pitchFamily="18" charset="0"/>
                <a:cs typeface="Times New Roman" pitchFamily="18" charset="0"/>
              </a:rPr>
              <a:t>Κριτική φιλοσοφία και λογική των θεσμών. Έρευνες για</a:t>
            </a:r>
            <a:br>
              <a:rPr lang="el-GR" i="1" dirty="0" smtClean="0">
                <a:latin typeface="Times New Roman" pitchFamily="18" charset="0"/>
                <a:cs typeface="Times New Roman" pitchFamily="18" charset="0"/>
              </a:rPr>
            </a:br>
            <a:r>
              <a:rPr lang="el-GR" i="1" dirty="0" smtClean="0">
                <a:latin typeface="Times New Roman" pitchFamily="18" charset="0"/>
                <a:cs typeface="Times New Roman" pitchFamily="18" charset="0"/>
              </a:rPr>
              <a:t>την πολιτική φιλοσοφία του Καντ</a:t>
            </a:r>
            <a:r>
              <a:rPr lang="el-GR" dirty="0" smtClean="0">
                <a:latin typeface="Times New Roman" pitchFamily="18" charset="0"/>
                <a:cs typeface="Times New Roman" pitchFamily="18" charset="0"/>
              </a:rPr>
              <a:t>, μετάφραση: Όλγα Σταθάτου, «</a:t>
            </a:r>
            <a:r>
              <a:rPr lang="el-GR" dirty="0" err="1" smtClean="0">
                <a:latin typeface="Times New Roman" pitchFamily="18" charset="0"/>
                <a:cs typeface="Times New Roman" pitchFamily="18" charset="0"/>
              </a:rPr>
              <a:t>Βιβλιοπωλείον</a:t>
            </a:r>
            <a:r>
              <a:rPr lang="el-GR" dirty="0" smtClean="0">
                <a:latin typeface="Times New Roman" pitchFamily="18" charset="0"/>
                <a:cs typeface="Times New Roman" pitchFamily="18" charset="0"/>
              </a:rPr>
              <a:t> της</a:t>
            </a:r>
            <a:br>
              <a:rPr lang="el-GR" dirty="0" smtClean="0">
                <a:latin typeface="Times New Roman" pitchFamily="18" charset="0"/>
                <a:cs typeface="Times New Roman" pitchFamily="18" charset="0"/>
              </a:rPr>
            </a:br>
            <a:r>
              <a:rPr lang="el-GR" dirty="0" smtClean="0">
                <a:latin typeface="Times New Roman" pitchFamily="18" charset="0"/>
                <a:cs typeface="Times New Roman" pitchFamily="18" charset="0"/>
              </a:rPr>
              <a:t>Εστίας», 2001</a:t>
            </a:r>
            <a:endParaRPr lang="en-US" dirty="0" smtClean="0">
              <a:latin typeface="Times New Roman" pitchFamily="18" charset="0"/>
              <a:cs typeface="Times New Roman" pitchFamily="18" charset="0"/>
            </a:endParaRPr>
          </a:p>
          <a:p>
            <a:r>
              <a:rPr lang="el-GR" dirty="0" smtClean="0">
                <a:latin typeface="Times New Roman" pitchFamily="18" charset="0"/>
                <a:cs typeface="Times New Roman" pitchFamily="18" charset="0"/>
              </a:rPr>
              <a:t>Συλλογικό έργο, </a:t>
            </a:r>
            <a:r>
              <a:rPr lang="el-GR" i="1" dirty="0" err="1" smtClean="0">
                <a:latin typeface="Times New Roman" pitchFamily="18" charset="0"/>
                <a:cs typeface="Times New Roman" pitchFamily="18" charset="0"/>
              </a:rPr>
              <a:t>Ιμμάνουελ</a:t>
            </a:r>
            <a:r>
              <a:rPr lang="el-GR" i="1" dirty="0" smtClean="0">
                <a:latin typeface="Times New Roman" pitchFamily="18" charset="0"/>
                <a:cs typeface="Times New Roman" pitchFamily="18" charset="0"/>
              </a:rPr>
              <a:t> Καντ: Πρακτικός λόγος και </a:t>
            </a:r>
            <a:r>
              <a:rPr lang="el-GR" i="1" dirty="0" err="1" smtClean="0">
                <a:latin typeface="Times New Roman" pitchFamily="18" charset="0"/>
                <a:cs typeface="Times New Roman" pitchFamily="18" charset="0"/>
              </a:rPr>
              <a:t>νεωτερικότητα</a:t>
            </a:r>
            <a:r>
              <a:rPr lang="el-GR" i="1" dirty="0" smtClean="0">
                <a:latin typeface="Times New Roman" pitchFamily="18" charset="0"/>
                <a:cs typeface="Times New Roman" pitchFamily="18" charset="0"/>
              </a:rPr>
              <a:t>: Νέες</a:t>
            </a:r>
            <a:br>
              <a:rPr lang="el-GR" i="1" dirty="0" smtClean="0">
                <a:latin typeface="Times New Roman" pitchFamily="18" charset="0"/>
                <a:cs typeface="Times New Roman" pitchFamily="18" charset="0"/>
              </a:rPr>
            </a:br>
            <a:r>
              <a:rPr lang="el-GR" i="1" dirty="0" smtClean="0">
                <a:latin typeface="Times New Roman" pitchFamily="18" charset="0"/>
                <a:cs typeface="Times New Roman" pitchFamily="18" charset="0"/>
              </a:rPr>
              <a:t>προσεγγίσεις στην καντιανή φιλοσοφία</a:t>
            </a:r>
            <a:r>
              <a:rPr lang="el-GR" dirty="0" smtClean="0">
                <a:latin typeface="Times New Roman" pitchFamily="18" charset="0"/>
                <a:cs typeface="Times New Roman" pitchFamily="18" charset="0"/>
              </a:rPr>
              <a:t>, </a:t>
            </a:r>
            <a:r>
              <a:rPr lang="el-GR" dirty="0" err="1" smtClean="0">
                <a:latin typeface="Times New Roman" pitchFamily="18" charset="0"/>
                <a:cs typeface="Times New Roman" pitchFamily="18" charset="0"/>
              </a:rPr>
              <a:t>εκδ</a:t>
            </a:r>
            <a:r>
              <a:rPr lang="el-GR" dirty="0" smtClean="0">
                <a:latin typeface="Times New Roman" pitchFamily="18" charset="0"/>
                <a:cs typeface="Times New Roman" pitchFamily="18" charset="0"/>
              </a:rPr>
              <a:t>. «Αλεξάνδρεια», Αθήνα 2006</a:t>
            </a:r>
            <a:br>
              <a:rPr lang="el-GR" dirty="0" smtClean="0">
                <a:latin typeface="Times New Roman" pitchFamily="18" charset="0"/>
                <a:cs typeface="Times New Roman" pitchFamily="18" charset="0"/>
              </a:rPr>
            </a:br>
            <a:r>
              <a:rPr lang="el-GR" dirty="0" smtClean="0">
                <a:latin typeface="Times New Roman" pitchFamily="18" charset="0"/>
                <a:cs typeface="Times New Roman" pitchFamily="18" charset="0"/>
              </a:rPr>
              <a:t>Τομέας Φιλοσοφίας του Πανεπιστημίου Ιωαννίνων (συλλογικό), </a:t>
            </a:r>
            <a:r>
              <a:rPr lang="el-GR" i="1" dirty="0" smtClean="0">
                <a:latin typeface="Times New Roman" pitchFamily="18" charset="0"/>
                <a:cs typeface="Times New Roman" pitchFamily="18" charset="0"/>
              </a:rPr>
              <a:t>Για τον</a:t>
            </a:r>
            <a:br>
              <a:rPr lang="el-GR" i="1" dirty="0" smtClean="0">
                <a:latin typeface="Times New Roman" pitchFamily="18" charset="0"/>
                <a:cs typeface="Times New Roman" pitchFamily="18" charset="0"/>
              </a:rPr>
            </a:br>
            <a:r>
              <a:rPr lang="el-GR" i="1" dirty="0" err="1" smtClean="0">
                <a:latin typeface="Times New Roman" pitchFamily="18" charset="0"/>
                <a:cs typeface="Times New Roman" pitchFamily="18" charset="0"/>
              </a:rPr>
              <a:t>Ιμάνουελ</a:t>
            </a:r>
            <a:r>
              <a:rPr lang="el-GR" i="1" dirty="0" smtClean="0">
                <a:latin typeface="Times New Roman" pitchFamily="18" charset="0"/>
                <a:cs typeface="Times New Roman" pitchFamily="18" charset="0"/>
              </a:rPr>
              <a:t> Καντ 200 χρόνια μετά</a:t>
            </a:r>
            <a:r>
              <a:rPr lang="el-GR" dirty="0" smtClean="0">
                <a:latin typeface="Times New Roman" pitchFamily="18" charset="0"/>
                <a:cs typeface="Times New Roman" pitchFamily="18" charset="0"/>
              </a:rPr>
              <a:t>, </a:t>
            </a:r>
            <a:r>
              <a:rPr lang="el-GR" dirty="0" err="1" smtClean="0">
                <a:latin typeface="Times New Roman" pitchFamily="18" charset="0"/>
                <a:cs typeface="Times New Roman" pitchFamily="18" charset="0"/>
              </a:rPr>
              <a:t>εκδ</a:t>
            </a:r>
            <a:r>
              <a:rPr lang="el-GR" dirty="0" smtClean="0">
                <a:latin typeface="Times New Roman" pitchFamily="18" charset="0"/>
                <a:cs typeface="Times New Roman" pitchFamily="18" charset="0"/>
              </a:rPr>
              <a:t>. «Νήσος», Αθήνα 2006 </a:t>
            </a:r>
            <a:endParaRPr lang="en-US" dirty="0">
              <a:latin typeface="Times New Roman" pitchFamily="18" charset="0"/>
              <a:cs typeface="Times New Roman" pitchFamily="18" charset="0"/>
            </a:endParaRPr>
          </a:p>
        </p:txBody>
      </p:sp>
      <p:sp>
        <p:nvSpPr>
          <p:cNvPr id="4" name="Title 1"/>
          <p:cNvSpPr txBox="1">
            <a:spLocks/>
          </p:cNvSpPr>
          <p:nvPr/>
        </p:nvSpPr>
        <p:spPr bwMode="auto">
          <a:xfrm>
            <a:off x="0" y="188640"/>
            <a:ext cx="8659415" cy="635472"/>
          </a:xfrm>
          <a:prstGeom prst="rect">
            <a:avLst/>
          </a:prstGeom>
          <a:noFill/>
          <a:ln w="9525">
            <a:noFill/>
            <a:miter lim="800000"/>
            <a:headEnd/>
            <a:tailEnd/>
          </a:ln>
        </p:spPr>
        <p:txBody>
          <a:bodyPr vert="horz" wrap="square" lIns="91440" tIns="45720" rIns="91440" bIns="91440" numCol="1" anchor="b"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l-GR" sz="28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Ο ΚΑΝΤ </a:t>
            </a:r>
            <a:r>
              <a:rPr kumimoji="0" lang="en-US" sz="28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&amp; </a:t>
            </a:r>
            <a:r>
              <a:rPr kumimoji="0" lang="el-GR" sz="28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Η ΦΙΛΟΣΟΦΙΚΗ ΑΝΘΡΩΠΟΛΟΓΙΑ</a:t>
            </a:r>
            <a:endParaRPr kumimoji="0" lang="en-US" sz="28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Τίτλος 1"/>
          <p:cNvSpPr>
            <a:spLocks noGrp="1"/>
          </p:cNvSpPr>
          <p:nvPr>
            <p:ph type="title"/>
          </p:nvPr>
        </p:nvSpPr>
        <p:spPr>
          <a:xfrm>
            <a:off x="827584" y="188640"/>
            <a:ext cx="7772400" cy="652934"/>
          </a:xfrm>
        </p:spPr>
        <p:txBody>
          <a:bodyPr/>
          <a:lstStyle/>
          <a:p>
            <a:pPr algn="ctr"/>
            <a:r>
              <a:rPr lang="en-US" sz="3600" dirty="0" smtClean="0">
                <a:solidFill>
                  <a:schemeClr val="tx1"/>
                </a:solidFill>
                <a:latin typeface="Arial" charset="0"/>
                <a:cs typeface="Arial" charset="0"/>
              </a:rPr>
              <a:t>KANTIANH </a:t>
            </a:r>
            <a:r>
              <a:rPr lang="el-GR" sz="3600" dirty="0" smtClean="0">
                <a:solidFill>
                  <a:schemeClr val="tx1"/>
                </a:solidFill>
                <a:latin typeface="Arial" charset="0"/>
                <a:cs typeface="Arial" charset="0"/>
              </a:rPr>
              <a:t>ΗΘΙΚΗ</a:t>
            </a:r>
          </a:p>
        </p:txBody>
      </p:sp>
      <p:sp>
        <p:nvSpPr>
          <p:cNvPr id="10243" name="Θέση περιεχομένου 2"/>
          <p:cNvSpPr>
            <a:spLocks noGrp="1"/>
          </p:cNvSpPr>
          <p:nvPr>
            <p:ph idx="1"/>
          </p:nvPr>
        </p:nvSpPr>
        <p:spPr>
          <a:xfrm>
            <a:off x="179512" y="908720"/>
            <a:ext cx="8856984" cy="4572000"/>
          </a:xfrm>
        </p:spPr>
        <p:txBody>
          <a:bodyPr/>
          <a:lstStyle/>
          <a:p>
            <a:pPr algn="just"/>
            <a:r>
              <a:rPr lang="en-US" sz="2400" dirty="0" smtClean="0">
                <a:latin typeface="Times New Roman" pitchFamily="18" charset="0"/>
                <a:cs typeface="Times New Roman" pitchFamily="18" charset="0"/>
              </a:rPr>
              <a:t>Kant</a:t>
            </a:r>
            <a:r>
              <a:rPr lang="el-GR" sz="2400" dirty="0" smtClean="0">
                <a:latin typeface="Times New Roman" pitchFamily="18" charset="0"/>
                <a:cs typeface="Times New Roman" pitchFamily="18" charset="0"/>
              </a:rPr>
              <a:t> Ι</a:t>
            </a:r>
            <a:r>
              <a:rPr lang="en-US" sz="2400" dirty="0" err="1" smtClean="0">
                <a:latin typeface="Times New Roman" pitchFamily="18" charset="0"/>
                <a:cs typeface="Times New Roman" pitchFamily="18" charset="0"/>
              </a:rPr>
              <a:t>mmanuel</a:t>
            </a:r>
            <a:r>
              <a:rPr lang="el-GR" sz="2400" dirty="0" smtClean="0">
                <a:latin typeface="Times New Roman" pitchFamily="18" charset="0"/>
                <a:cs typeface="Times New Roman" pitchFamily="18" charset="0"/>
              </a:rPr>
              <a:t>, Τα Θεμέλια της Μεταφυσικής των Ηθών, εισαγωγή-μετάφραση –σχόλια Γ. </a:t>
            </a:r>
            <a:r>
              <a:rPr lang="el-GR" sz="2400" dirty="0" err="1" smtClean="0">
                <a:latin typeface="Times New Roman" pitchFamily="18" charset="0"/>
                <a:cs typeface="Times New Roman" pitchFamily="18" charset="0"/>
              </a:rPr>
              <a:t>Τζαβάρας</a:t>
            </a:r>
            <a:r>
              <a:rPr lang="el-GR" sz="2400" dirty="0" smtClean="0">
                <a:latin typeface="Times New Roman" pitchFamily="18" charset="0"/>
                <a:cs typeface="Times New Roman" pitchFamily="18" charset="0"/>
              </a:rPr>
              <a:t>, εκδόσεις Δωδώνη, Αθήνα-Γιάννινα 1984</a:t>
            </a:r>
          </a:p>
          <a:p>
            <a:pPr algn="just"/>
            <a:r>
              <a:rPr lang="en-US" sz="2400" dirty="0" smtClean="0">
                <a:latin typeface="Times New Roman" pitchFamily="18" charset="0"/>
                <a:cs typeface="Times New Roman" pitchFamily="18" charset="0"/>
              </a:rPr>
              <a:t>Kant </a:t>
            </a:r>
            <a:r>
              <a:rPr lang="el-GR" sz="2400" dirty="0" smtClean="0">
                <a:latin typeface="Times New Roman" pitchFamily="18" charset="0"/>
                <a:cs typeface="Times New Roman" pitchFamily="18" charset="0"/>
              </a:rPr>
              <a:t>Ι</a:t>
            </a:r>
            <a:r>
              <a:rPr lang="en-US" sz="2400" dirty="0" err="1" smtClean="0">
                <a:latin typeface="Times New Roman" pitchFamily="18" charset="0"/>
                <a:cs typeface="Times New Roman" pitchFamily="18" charset="0"/>
              </a:rPr>
              <a:t>mmanuel</a:t>
            </a:r>
            <a:r>
              <a:rPr lang="el-GR" sz="2400" dirty="0" smtClean="0">
                <a:latin typeface="Times New Roman" pitchFamily="18" charset="0"/>
                <a:cs typeface="Times New Roman" pitchFamily="18" charset="0"/>
              </a:rPr>
              <a:t>, Μεταφυσική των Ηθών, μετάφραση-σημειώσεις-επιμέλεια Κ. </a:t>
            </a:r>
            <a:r>
              <a:rPr lang="el-GR" sz="2400" dirty="0" err="1" smtClean="0">
                <a:latin typeface="Times New Roman" pitchFamily="18" charset="0"/>
                <a:cs typeface="Times New Roman" pitchFamily="18" charset="0"/>
              </a:rPr>
              <a:t>Ανδρουλιδάκης</a:t>
            </a:r>
            <a:r>
              <a:rPr lang="el-GR" sz="2400" dirty="0" smtClean="0">
                <a:latin typeface="Times New Roman" pitchFamily="18" charset="0"/>
                <a:cs typeface="Times New Roman" pitchFamily="18" charset="0"/>
              </a:rPr>
              <a:t>, εκδόσεις Σμίλη, Αθήνα 2013</a:t>
            </a:r>
          </a:p>
          <a:p>
            <a:pPr algn="just"/>
            <a:r>
              <a:rPr lang="en-US" sz="2400" dirty="0" smtClean="0">
                <a:latin typeface="Times New Roman" pitchFamily="18" charset="0"/>
                <a:cs typeface="Times New Roman" pitchFamily="18" charset="0"/>
              </a:rPr>
              <a:t>Kant</a:t>
            </a:r>
            <a:r>
              <a:rPr lang="el-GR" sz="2400" dirty="0" smtClean="0">
                <a:latin typeface="Times New Roman" pitchFamily="18" charset="0"/>
                <a:cs typeface="Times New Roman" pitchFamily="18" charset="0"/>
              </a:rPr>
              <a:t> Ι</a:t>
            </a:r>
            <a:r>
              <a:rPr lang="en-US" sz="2400" dirty="0" err="1" smtClean="0">
                <a:latin typeface="Times New Roman" pitchFamily="18" charset="0"/>
                <a:cs typeface="Times New Roman" pitchFamily="18" charset="0"/>
              </a:rPr>
              <a:t>mmanuel</a:t>
            </a:r>
            <a:r>
              <a:rPr lang="el-GR" sz="2400" dirty="0" smtClean="0">
                <a:latin typeface="Times New Roman" pitchFamily="18" charset="0"/>
                <a:cs typeface="Times New Roman" pitchFamily="18" charset="0"/>
              </a:rPr>
              <a:t>, Κριτική της Κριτικής Ικανότητας, μετάφραση-εισαγωγή-σχόλια Χ. </a:t>
            </a:r>
            <a:r>
              <a:rPr lang="el-GR" sz="2400" dirty="0" err="1" smtClean="0">
                <a:latin typeface="Times New Roman" pitchFamily="18" charset="0"/>
                <a:cs typeface="Times New Roman" pitchFamily="18" charset="0"/>
              </a:rPr>
              <a:t>Τασάκος</a:t>
            </a:r>
            <a:r>
              <a:rPr lang="el-GR" sz="2400" dirty="0" smtClean="0">
                <a:latin typeface="Times New Roman" pitchFamily="18" charset="0"/>
                <a:cs typeface="Times New Roman" pitchFamily="18" charset="0"/>
              </a:rPr>
              <a:t>, εκδόσεις </a:t>
            </a:r>
            <a:r>
              <a:rPr lang="en-US" sz="2400" dirty="0" smtClean="0">
                <a:latin typeface="Times New Roman" pitchFamily="18" charset="0"/>
                <a:cs typeface="Times New Roman" pitchFamily="18" charset="0"/>
              </a:rPr>
              <a:t>PRINTA</a:t>
            </a:r>
            <a:r>
              <a:rPr lang="el-GR" sz="2400" dirty="0" smtClean="0">
                <a:latin typeface="Times New Roman" pitchFamily="18" charset="0"/>
                <a:cs typeface="Times New Roman" pitchFamily="18" charset="0"/>
              </a:rPr>
              <a:t>/ Στις πηγές της γνώσεις, Αθήνα 2000</a:t>
            </a:r>
          </a:p>
          <a:p>
            <a:pPr algn="just"/>
            <a:r>
              <a:rPr lang="el-GR" sz="2400" dirty="0" err="1" smtClean="0">
                <a:latin typeface="Times New Roman" pitchFamily="18" charset="0"/>
                <a:cs typeface="Times New Roman" pitchFamily="18" charset="0"/>
              </a:rPr>
              <a:t>Άρεντ</a:t>
            </a:r>
            <a:r>
              <a:rPr lang="el-GR" sz="2400" dirty="0" smtClean="0">
                <a:latin typeface="Times New Roman" pitchFamily="18" charset="0"/>
                <a:cs typeface="Times New Roman" pitchFamily="18" charset="0"/>
              </a:rPr>
              <a:t> </a:t>
            </a:r>
            <a:r>
              <a:rPr lang="el-GR" sz="2400" dirty="0" err="1" smtClean="0">
                <a:latin typeface="Times New Roman" pitchFamily="18" charset="0"/>
                <a:cs typeface="Times New Roman" pitchFamily="18" charset="0"/>
              </a:rPr>
              <a:t>Χάννα</a:t>
            </a:r>
            <a:r>
              <a:rPr lang="el-GR" sz="2400" dirty="0" smtClean="0">
                <a:latin typeface="Times New Roman" pitchFamily="18" charset="0"/>
                <a:cs typeface="Times New Roman" pitchFamily="18" charset="0"/>
              </a:rPr>
              <a:t>, Η Ανθρώπινη Κατάσταση (</a:t>
            </a:r>
            <a:r>
              <a:rPr lang="en-US" sz="2400" dirty="0" smtClean="0">
                <a:latin typeface="Times New Roman" pitchFamily="18" charset="0"/>
                <a:cs typeface="Times New Roman" pitchFamily="18" charset="0"/>
              </a:rPr>
              <a:t>Vita </a:t>
            </a:r>
            <a:r>
              <a:rPr lang="en-US" sz="2400" dirty="0" err="1" smtClean="0">
                <a:latin typeface="Times New Roman" pitchFamily="18" charset="0"/>
                <a:cs typeface="Times New Roman" pitchFamily="18" charset="0"/>
              </a:rPr>
              <a:t>Activa</a:t>
            </a:r>
            <a:r>
              <a:rPr lang="el-GR" sz="2400" dirty="0" smtClean="0">
                <a:latin typeface="Times New Roman" pitchFamily="18" charset="0"/>
                <a:cs typeface="Times New Roman" pitchFamily="18" charset="0"/>
              </a:rPr>
              <a:t>), μετάφραση Σ. </a:t>
            </a:r>
            <a:r>
              <a:rPr lang="el-GR" sz="2400" dirty="0" err="1" smtClean="0">
                <a:latin typeface="Times New Roman" pitchFamily="18" charset="0"/>
                <a:cs typeface="Times New Roman" pitchFamily="18" charset="0"/>
              </a:rPr>
              <a:t>Ροζίδης</a:t>
            </a:r>
            <a:r>
              <a:rPr lang="el-GR" sz="2400" dirty="0" smtClean="0">
                <a:latin typeface="Times New Roman" pitchFamily="18" charset="0"/>
                <a:cs typeface="Times New Roman" pitchFamily="18" charset="0"/>
              </a:rPr>
              <a:t>-Γ. </a:t>
            </a:r>
            <a:r>
              <a:rPr lang="el-GR" sz="2400" dirty="0" err="1" smtClean="0">
                <a:latin typeface="Times New Roman" pitchFamily="18" charset="0"/>
                <a:cs typeface="Times New Roman" pitchFamily="18" charset="0"/>
              </a:rPr>
              <a:t>Λυκιαρδόπουλος</a:t>
            </a:r>
            <a:r>
              <a:rPr lang="el-GR" sz="2400" dirty="0" smtClean="0">
                <a:latin typeface="Times New Roman" pitchFamily="18" charset="0"/>
                <a:cs typeface="Times New Roman" pitchFamily="18" charset="0"/>
              </a:rPr>
              <a:t>, εκδόσεις Γνώση, Αθήνα 1986</a:t>
            </a:r>
          </a:p>
          <a:p>
            <a:pPr algn="just"/>
            <a:endParaRPr lang="el-GR" b="1" dirty="0" smtClean="0">
              <a:solidFill>
                <a:schemeClr val="bg1"/>
              </a:solidFill>
              <a:latin typeface="Arial" charset="0"/>
              <a:cs typeface="Arial"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260648"/>
            <a:ext cx="7772400" cy="652934"/>
          </a:xfrm>
        </p:spPr>
        <p:txBody>
          <a:bodyPr/>
          <a:lstStyle/>
          <a:p>
            <a:r>
              <a:rPr lang="el-GR" dirty="0" smtClean="0">
                <a:solidFill>
                  <a:schemeClr val="tx1"/>
                </a:solidFill>
              </a:rPr>
              <a:t>ΒΑΣΙΚΑ ΕΡΓΑ </a:t>
            </a:r>
            <a:r>
              <a:rPr lang="en-US" dirty="0" smtClean="0">
                <a:solidFill>
                  <a:schemeClr val="tx1"/>
                </a:solidFill>
              </a:rPr>
              <a:t>IMMANUEL KANT</a:t>
            </a:r>
            <a:endParaRPr lang="en-US" dirty="0">
              <a:solidFill>
                <a:schemeClr val="tx1"/>
              </a:solidFill>
            </a:endParaRPr>
          </a:p>
        </p:txBody>
      </p:sp>
      <p:sp>
        <p:nvSpPr>
          <p:cNvPr id="3" name="Content Placeholder 2"/>
          <p:cNvSpPr>
            <a:spLocks noGrp="1"/>
          </p:cNvSpPr>
          <p:nvPr>
            <p:ph idx="1"/>
          </p:nvPr>
        </p:nvSpPr>
        <p:spPr>
          <a:xfrm>
            <a:off x="457200" y="1196752"/>
            <a:ext cx="8229600" cy="5256584"/>
          </a:xfrm>
        </p:spPr>
        <p:txBody>
          <a:bodyPr>
            <a:normAutofit fontScale="85000" lnSpcReduction="20000"/>
          </a:bodyPr>
          <a:lstStyle/>
          <a:p>
            <a:r>
              <a:rPr lang="de-DE" dirty="0" smtClean="0">
                <a:latin typeface="Times New Roman" pitchFamily="18" charset="0"/>
                <a:cs typeface="Times New Roman" pitchFamily="18" charset="0"/>
              </a:rPr>
              <a:t>De </a:t>
            </a:r>
            <a:r>
              <a:rPr lang="de-DE" dirty="0" err="1" smtClean="0">
                <a:latin typeface="Times New Roman" pitchFamily="18" charset="0"/>
                <a:cs typeface="Times New Roman" pitchFamily="18" charset="0"/>
              </a:rPr>
              <a:t>mundi</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sensibilis</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atque</a:t>
            </a:r>
            <a:r>
              <a:rPr lang="de-DE" dirty="0" smtClean="0">
                <a:latin typeface="Times New Roman" pitchFamily="18" charset="0"/>
                <a:cs typeface="Times New Roman" pitchFamily="18" charset="0"/>
              </a:rPr>
              <a:t> </a:t>
            </a:r>
            <a:r>
              <a:rPr lang="de-DE" dirty="0" err="1" smtClean="0">
                <a:latin typeface="Times New Roman" pitchFamily="18" charset="0"/>
                <a:cs typeface="Times New Roman" pitchFamily="18" charset="0"/>
              </a:rPr>
              <a:t>intelligibilis</a:t>
            </a:r>
            <a:r>
              <a:rPr lang="de-DE" dirty="0" smtClean="0">
                <a:latin typeface="Times New Roman" pitchFamily="18" charset="0"/>
                <a:cs typeface="Times New Roman" pitchFamily="18" charset="0"/>
              </a:rPr>
              <a:t> forma et </a:t>
            </a:r>
            <a:r>
              <a:rPr lang="de-DE" dirty="0" err="1" smtClean="0">
                <a:latin typeface="Times New Roman" pitchFamily="18" charset="0"/>
                <a:cs typeface="Times New Roman" pitchFamily="18" charset="0"/>
              </a:rPr>
              <a:t>principiis</a:t>
            </a:r>
            <a:r>
              <a:rPr lang="de-DE" dirty="0" smtClean="0">
                <a:latin typeface="Times New Roman" pitchFamily="18" charset="0"/>
                <a:cs typeface="Times New Roman" pitchFamily="18" charset="0"/>
              </a:rPr>
              <a:t> (1770) [</a:t>
            </a:r>
            <a:r>
              <a:rPr lang="el-GR" dirty="0" smtClean="0">
                <a:latin typeface="Times New Roman" pitchFamily="18" charset="0"/>
                <a:cs typeface="Times New Roman" pitchFamily="18" charset="0"/>
              </a:rPr>
              <a:t>διδακτορική διατριβή: Περί της μορφής και των αρχών του φυσικού κόσμου</a:t>
            </a:r>
            <a:r>
              <a:rPr lang="de-DE" dirty="0" smtClean="0">
                <a:latin typeface="Times New Roman" pitchFamily="18" charset="0"/>
                <a:cs typeface="Times New Roman" pitchFamily="18" charset="0"/>
              </a:rPr>
              <a:t>]</a:t>
            </a:r>
            <a:endParaRPr lang="el-GR" dirty="0" smtClean="0">
              <a:latin typeface="Times New Roman" pitchFamily="18" charset="0"/>
              <a:cs typeface="Times New Roman" pitchFamily="18" charset="0"/>
            </a:endParaRPr>
          </a:p>
          <a:p>
            <a:r>
              <a:rPr lang="de-DE" dirty="0" smtClean="0">
                <a:latin typeface="Times New Roman" pitchFamily="18" charset="0"/>
                <a:cs typeface="Times New Roman" pitchFamily="18" charset="0"/>
                <a:hlinkClick r:id="rId2" tooltip="Kritik der reinen Vernunft"/>
              </a:rPr>
              <a:t>Kritik der reinen Vernunft</a:t>
            </a:r>
            <a:r>
              <a:rPr lang="de-DE" dirty="0" smtClean="0">
                <a:latin typeface="Times New Roman" pitchFamily="18" charset="0"/>
                <a:cs typeface="Times New Roman" pitchFamily="18" charset="0"/>
              </a:rPr>
              <a:t>, </a:t>
            </a:r>
            <a:r>
              <a:rPr lang="el-GR" dirty="0" smtClean="0">
                <a:latin typeface="Times New Roman" pitchFamily="18" charset="0"/>
                <a:cs typeface="Times New Roman" pitchFamily="18" charset="0"/>
              </a:rPr>
              <a:t>(Κριτική του καθαρού Λόγου). 1</a:t>
            </a:r>
            <a:r>
              <a:rPr lang="el-GR" baseline="30000" dirty="0" smtClean="0">
                <a:latin typeface="Times New Roman" pitchFamily="18" charset="0"/>
                <a:cs typeface="Times New Roman" pitchFamily="18" charset="0"/>
              </a:rPr>
              <a:t>η</a:t>
            </a:r>
            <a:r>
              <a:rPr lang="el-GR" dirty="0" smtClean="0">
                <a:latin typeface="Times New Roman" pitchFamily="18" charset="0"/>
                <a:cs typeface="Times New Roman" pitchFamily="18" charset="0"/>
              </a:rPr>
              <a:t> έκδοση 1781</a:t>
            </a:r>
            <a:endParaRPr lang="de-DE" dirty="0" smtClean="0">
              <a:latin typeface="Times New Roman" pitchFamily="18" charset="0"/>
              <a:cs typeface="Times New Roman" pitchFamily="18" charset="0"/>
            </a:endParaRPr>
          </a:p>
          <a:p>
            <a:r>
              <a:rPr lang="de-DE" u="sng" dirty="0" smtClean="0">
                <a:latin typeface="Times New Roman" pitchFamily="18" charset="0"/>
                <a:cs typeface="Times New Roman" pitchFamily="18" charset="0"/>
                <a:hlinkClick r:id="rId3" tooltip="Prolegomena zu einer jeden künftigen Metaphysik, die als Wissenschaft wird auftreten können"/>
              </a:rPr>
              <a:t>Prolegomena zu einer jeden künftigen Metaphysik, die als Wissenschaft wird auftreten können</a:t>
            </a:r>
            <a:r>
              <a:rPr lang="de-DE" dirty="0" smtClean="0">
                <a:latin typeface="Times New Roman" pitchFamily="18" charset="0"/>
                <a:cs typeface="Times New Roman" pitchFamily="18" charset="0"/>
              </a:rPr>
              <a:t> (</a:t>
            </a:r>
            <a:r>
              <a:rPr lang="el-GR" dirty="0" smtClean="0">
                <a:latin typeface="Times New Roman" pitchFamily="18" charset="0"/>
                <a:cs typeface="Times New Roman" pitchFamily="18" charset="0"/>
              </a:rPr>
              <a:t>Προλεγόμενα σε κάθε μελλοντική μεταφυσική που θα μπορεί να εμφανίζεται ως επιστήμη, </a:t>
            </a:r>
            <a:r>
              <a:rPr lang="de-DE" dirty="0" smtClean="0">
                <a:latin typeface="Times New Roman" pitchFamily="18" charset="0"/>
                <a:cs typeface="Times New Roman" pitchFamily="18" charset="0"/>
              </a:rPr>
              <a:t>1783)</a:t>
            </a:r>
          </a:p>
          <a:p>
            <a:r>
              <a:rPr lang="de-DE" dirty="0" smtClean="0">
                <a:latin typeface="Times New Roman" pitchFamily="18" charset="0"/>
                <a:cs typeface="Times New Roman" pitchFamily="18" charset="0"/>
                <a:hlinkClick r:id="rId4" tooltip="Idee zu einer allgemeinen Geschichte in weltbürgerlicher Absicht"/>
              </a:rPr>
              <a:t>Idee zu einer allgemeinen Geschichte in weltbürgerlicher Absicht</a:t>
            </a:r>
            <a:r>
              <a:rPr lang="de-DE" dirty="0" smtClean="0">
                <a:latin typeface="Times New Roman" pitchFamily="18" charset="0"/>
                <a:cs typeface="Times New Roman" pitchFamily="18" charset="0"/>
              </a:rPr>
              <a:t> (</a:t>
            </a:r>
            <a:r>
              <a:rPr lang="el-GR" dirty="0" smtClean="0">
                <a:latin typeface="Times New Roman" pitchFamily="18" charset="0"/>
                <a:cs typeface="Times New Roman" pitchFamily="18" charset="0"/>
              </a:rPr>
              <a:t>Ιδέα μιας γενικής ιστορίας με πρίσμα κοσμοπολιτικό, </a:t>
            </a:r>
            <a:r>
              <a:rPr lang="de-DE" dirty="0" smtClean="0">
                <a:latin typeface="Times New Roman" pitchFamily="18" charset="0"/>
                <a:cs typeface="Times New Roman" pitchFamily="18" charset="0"/>
              </a:rPr>
              <a:t>1784)</a:t>
            </a:r>
          </a:p>
          <a:p>
            <a:r>
              <a:rPr lang="de-DE" dirty="0" smtClean="0">
                <a:latin typeface="Times New Roman" pitchFamily="18" charset="0"/>
                <a:cs typeface="Times New Roman" pitchFamily="18" charset="0"/>
                <a:hlinkClick r:id="rId5" tooltip="Beantwortung der Frage: Was ist Aufklärung"/>
              </a:rPr>
              <a:t>Beantwortung der Frage: Was ist Aufklärung</a:t>
            </a:r>
            <a:r>
              <a:rPr lang="de-DE" dirty="0" smtClean="0">
                <a:latin typeface="Times New Roman" pitchFamily="18" charset="0"/>
                <a:cs typeface="Times New Roman" pitchFamily="18" charset="0"/>
              </a:rPr>
              <a:t> (</a:t>
            </a:r>
            <a:r>
              <a:rPr lang="el-GR" dirty="0" smtClean="0">
                <a:latin typeface="Times New Roman" pitchFamily="18" charset="0"/>
                <a:cs typeface="Times New Roman" pitchFamily="18" charset="0"/>
              </a:rPr>
              <a:t>Απόκριση στο ερώτημα: Τι είναι Διαφωτισμός; </a:t>
            </a:r>
            <a:r>
              <a:rPr lang="de-DE" dirty="0" smtClean="0">
                <a:latin typeface="Times New Roman" pitchFamily="18" charset="0"/>
                <a:cs typeface="Times New Roman" pitchFamily="18" charset="0"/>
              </a:rPr>
              <a:t>1784)</a:t>
            </a:r>
          </a:p>
          <a:p>
            <a:r>
              <a:rPr lang="de-DE" dirty="0" smtClean="0">
                <a:latin typeface="Times New Roman" pitchFamily="18" charset="0"/>
                <a:cs typeface="Times New Roman" pitchFamily="18" charset="0"/>
                <a:hlinkClick r:id="rId6" tooltip="Grundlegung zur Metaphysik der Sitten"/>
              </a:rPr>
              <a:t>Grundlegung zur Metaphysik der Sitten</a:t>
            </a:r>
            <a:r>
              <a:rPr lang="de-DE" dirty="0" smtClean="0">
                <a:latin typeface="Times New Roman" pitchFamily="18" charset="0"/>
                <a:cs typeface="Times New Roman" pitchFamily="18" charset="0"/>
              </a:rPr>
              <a:t> (</a:t>
            </a:r>
            <a:r>
              <a:rPr lang="el-GR" dirty="0" smtClean="0">
                <a:latin typeface="Times New Roman" pitchFamily="18" charset="0"/>
                <a:cs typeface="Times New Roman" pitchFamily="18" charset="0"/>
              </a:rPr>
              <a:t>Θεμέλια της μεταφυσικής των ηθών, </a:t>
            </a:r>
            <a:r>
              <a:rPr lang="de-DE" dirty="0" smtClean="0">
                <a:latin typeface="Times New Roman" pitchFamily="18" charset="0"/>
                <a:cs typeface="Times New Roman" pitchFamily="18" charset="0"/>
              </a:rPr>
              <a:t>1785)</a:t>
            </a:r>
          </a:p>
          <a:p>
            <a:r>
              <a:rPr lang="de-DE" dirty="0" smtClean="0">
                <a:latin typeface="Times New Roman" pitchFamily="18" charset="0"/>
                <a:cs typeface="Times New Roman" pitchFamily="18" charset="0"/>
                <a:hlinkClick r:id="rId7" tooltip="Metaphysische Anfangsgründe der Naturwissenschaft"/>
              </a:rPr>
              <a:t>Metaphysische Anfangsgründe der Naturwissenschaft</a:t>
            </a:r>
            <a:r>
              <a:rPr lang="de-DE" dirty="0" smtClean="0">
                <a:latin typeface="Times New Roman" pitchFamily="18" charset="0"/>
                <a:cs typeface="Times New Roman" pitchFamily="18" charset="0"/>
              </a:rPr>
              <a:t> (</a:t>
            </a:r>
            <a:r>
              <a:rPr lang="el-GR" dirty="0" smtClean="0">
                <a:latin typeface="Times New Roman" pitchFamily="18" charset="0"/>
                <a:cs typeface="Times New Roman" pitchFamily="18" charset="0"/>
              </a:rPr>
              <a:t>Μεταφυσικές αρχές της φυσικής επιστήμης, </a:t>
            </a:r>
            <a:r>
              <a:rPr lang="de-DE" dirty="0" smtClean="0">
                <a:latin typeface="Times New Roman" pitchFamily="18" charset="0"/>
                <a:cs typeface="Times New Roman" pitchFamily="18" charset="0"/>
              </a:rPr>
              <a:t>1786)</a:t>
            </a:r>
          </a:p>
          <a:p>
            <a:endParaRPr lang="de-DE" dirty="0" smtClean="0"/>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4344" y="992486"/>
            <a:ext cx="8229600" cy="5865515"/>
          </a:xfrm>
        </p:spPr>
        <p:txBody>
          <a:bodyPr>
            <a:normAutofit/>
          </a:bodyPr>
          <a:lstStyle/>
          <a:p>
            <a:r>
              <a:rPr lang="de-DE" dirty="0" smtClean="0">
                <a:latin typeface="Times New Roman" pitchFamily="18" charset="0"/>
                <a:cs typeface="Times New Roman" pitchFamily="18" charset="0"/>
                <a:hlinkClick r:id="rId2" tooltip="Kritik der praktischen Vernunft"/>
              </a:rPr>
              <a:t>Kritik </a:t>
            </a:r>
            <a:r>
              <a:rPr lang="de-DE" dirty="0">
                <a:latin typeface="Times New Roman" pitchFamily="18" charset="0"/>
                <a:cs typeface="Times New Roman" pitchFamily="18" charset="0"/>
                <a:hlinkClick r:id="rId2" tooltip="Kritik der praktischen Vernunft"/>
              </a:rPr>
              <a:t>der praktischen Vernunft</a:t>
            </a:r>
            <a:r>
              <a:rPr lang="de-DE" dirty="0">
                <a:latin typeface="Times New Roman" pitchFamily="18" charset="0"/>
                <a:cs typeface="Times New Roman" pitchFamily="18" charset="0"/>
              </a:rPr>
              <a:t> </a:t>
            </a:r>
            <a:r>
              <a:rPr lang="de-DE" dirty="0" smtClean="0">
                <a:latin typeface="Times New Roman" pitchFamily="18" charset="0"/>
                <a:cs typeface="Times New Roman" pitchFamily="18" charset="0"/>
              </a:rPr>
              <a:t>(</a:t>
            </a:r>
            <a:r>
              <a:rPr lang="el-GR" dirty="0" smtClean="0">
                <a:latin typeface="Times New Roman" pitchFamily="18" charset="0"/>
                <a:cs typeface="Times New Roman" pitchFamily="18" charset="0"/>
              </a:rPr>
              <a:t>Κριτική του πρακτικού Λόγου, </a:t>
            </a:r>
            <a:r>
              <a:rPr lang="de-DE" dirty="0" smtClean="0">
                <a:latin typeface="Times New Roman" pitchFamily="18" charset="0"/>
                <a:cs typeface="Times New Roman" pitchFamily="18" charset="0"/>
              </a:rPr>
              <a:t>1788</a:t>
            </a:r>
            <a:r>
              <a:rPr lang="de-DE" dirty="0">
                <a:latin typeface="Times New Roman" pitchFamily="18" charset="0"/>
                <a:cs typeface="Times New Roman" pitchFamily="18" charset="0"/>
              </a:rPr>
              <a:t>)</a:t>
            </a:r>
          </a:p>
          <a:p>
            <a:r>
              <a:rPr lang="de-DE" dirty="0" smtClean="0">
                <a:latin typeface="Times New Roman" pitchFamily="18" charset="0"/>
                <a:cs typeface="Times New Roman" pitchFamily="18" charset="0"/>
                <a:hlinkClick r:id="rId3" tooltip="Kritik der Urteilskraft"/>
              </a:rPr>
              <a:t>Kritik </a:t>
            </a:r>
            <a:r>
              <a:rPr lang="de-DE" dirty="0">
                <a:latin typeface="Times New Roman" pitchFamily="18" charset="0"/>
                <a:cs typeface="Times New Roman" pitchFamily="18" charset="0"/>
                <a:hlinkClick r:id="rId3" tooltip="Kritik der Urteilskraft"/>
              </a:rPr>
              <a:t>der Urteilskraft</a:t>
            </a:r>
            <a:r>
              <a:rPr lang="de-DE" dirty="0">
                <a:latin typeface="Times New Roman" pitchFamily="18" charset="0"/>
                <a:cs typeface="Times New Roman" pitchFamily="18" charset="0"/>
              </a:rPr>
              <a:t> </a:t>
            </a:r>
            <a:r>
              <a:rPr lang="de-DE" dirty="0" smtClean="0">
                <a:latin typeface="Times New Roman" pitchFamily="18" charset="0"/>
                <a:cs typeface="Times New Roman" pitchFamily="18" charset="0"/>
              </a:rPr>
              <a:t>(</a:t>
            </a:r>
            <a:r>
              <a:rPr lang="el-GR" dirty="0" smtClean="0">
                <a:latin typeface="Times New Roman" pitchFamily="18" charset="0"/>
                <a:cs typeface="Times New Roman" pitchFamily="18" charset="0"/>
              </a:rPr>
              <a:t>Κριτική της κριτικής δύναμης, </a:t>
            </a:r>
            <a:r>
              <a:rPr lang="de-DE" dirty="0" smtClean="0">
                <a:latin typeface="Times New Roman" pitchFamily="18" charset="0"/>
                <a:cs typeface="Times New Roman" pitchFamily="18" charset="0"/>
              </a:rPr>
              <a:t>1790</a:t>
            </a:r>
            <a:r>
              <a:rPr lang="de-DE" dirty="0">
                <a:latin typeface="Times New Roman" pitchFamily="18" charset="0"/>
                <a:cs typeface="Times New Roman" pitchFamily="18" charset="0"/>
              </a:rPr>
              <a:t>)</a:t>
            </a:r>
          </a:p>
          <a:p>
            <a:r>
              <a:rPr lang="de-DE" dirty="0" smtClean="0">
                <a:latin typeface="Times New Roman" pitchFamily="18" charset="0"/>
                <a:cs typeface="Times New Roman" pitchFamily="18" charset="0"/>
                <a:hlinkClick r:id="rId4" tooltip="Die Religion innerhalb der Grenzen der bloßen Vernunft"/>
              </a:rPr>
              <a:t>Die </a:t>
            </a:r>
            <a:r>
              <a:rPr lang="de-DE" dirty="0">
                <a:latin typeface="Times New Roman" pitchFamily="18" charset="0"/>
                <a:cs typeface="Times New Roman" pitchFamily="18" charset="0"/>
                <a:hlinkClick r:id="rId4" tooltip="Die Religion innerhalb der Grenzen der bloßen Vernunft"/>
              </a:rPr>
              <a:t>Religion innerhalb der Grenzen der bloßen Vernunft</a:t>
            </a:r>
            <a:r>
              <a:rPr lang="de-DE" dirty="0">
                <a:latin typeface="Times New Roman" pitchFamily="18" charset="0"/>
                <a:cs typeface="Times New Roman" pitchFamily="18" charset="0"/>
              </a:rPr>
              <a:t> </a:t>
            </a:r>
            <a:r>
              <a:rPr lang="de-DE" dirty="0" smtClean="0">
                <a:latin typeface="Times New Roman" pitchFamily="18" charset="0"/>
                <a:cs typeface="Times New Roman" pitchFamily="18" charset="0"/>
              </a:rPr>
              <a:t>(</a:t>
            </a:r>
            <a:r>
              <a:rPr lang="el-GR" dirty="0" smtClean="0">
                <a:latin typeface="Times New Roman" pitchFamily="18" charset="0"/>
                <a:cs typeface="Times New Roman" pitchFamily="18" charset="0"/>
              </a:rPr>
              <a:t>Η θρησκεία εντός των ορίων του Λόγου και μόνο, </a:t>
            </a:r>
            <a:r>
              <a:rPr lang="de-DE" dirty="0" smtClean="0">
                <a:latin typeface="Times New Roman" pitchFamily="18" charset="0"/>
                <a:cs typeface="Times New Roman" pitchFamily="18" charset="0"/>
              </a:rPr>
              <a:t>1793</a:t>
            </a:r>
            <a:r>
              <a:rPr lang="de-DE" dirty="0">
                <a:latin typeface="Times New Roman" pitchFamily="18" charset="0"/>
                <a:cs typeface="Times New Roman" pitchFamily="18" charset="0"/>
              </a:rPr>
              <a:t>)</a:t>
            </a:r>
          </a:p>
          <a:p>
            <a:r>
              <a:rPr lang="de-DE" dirty="0">
                <a:latin typeface="Times New Roman" pitchFamily="18" charset="0"/>
                <a:cs typeface="Times New Roman" pitchFamily="18" charset="0"/>
                <a:hlinkClick r:id="rId5" tooltip="Über den Gemeinspruch: Das mag in der Theorie richtig sein, taugt aber nicht für die Praxis"/>
              </a:rPr>
              <a:t>Über den Gemeinspruch: Das mag in der Theorie richtig sein, taugt aber nicht für die Praxis</a:t>
            </a:r>
            <a:r>
              <a:rPr lang="de-DE" dirty="0">
                <a:latin typeface="Times New Roman" pitchFamily="18" charset="0"/>
                <a:cs typeface="Times New Roman" pitchFamily="18" charset="0"/>
              </a:rPr>
              <a:t> </a:t>
            </a:r>
            <a:r>
              <a:rPr lang="de-DE" dirty="0" smtClean="0">
                <a:latin typeface="Times New Roman" pitchFamily="18" charset="0"/>
                <a:cs typeface="Times New Roman" pitchFamily="18" charset="0"/>
              </a:rPr>
              <a:t>(</a:t>
            </a:r>
            <a:r>
              <a:rPr lang="el-GR" dirty="0" smtClean="0">
                <a:latin typeface="Times New Roman" pitchFamily="18" charset="0"/>
                <a:cs typeface="Times New Roman" pitchFamily="18" charset="0"/>
              </a:rPr>
              <a:t>Σχετικά με την κοινή ρήση: αυτό μπορεί να είναι ορθό στη θεωρία, δεν ωφελεί όμως καθόλου για την πράξη, </a:t>
            </a:r>
            <a:r>
              <a:rPr lang="de-DE" dirty="0" smtClean="0">
                <a:latin typeface="Times New Roman" pitchFamily="18" charset="0"/>
                <a:cs typeface="Times New Roman" pitchFamily="18" charset="0"/>
              </a:rPr>
              <a:t>1793</a:t>
            </a:r>
            <a:r>
              <a:rPr lang="de-DE" dirty="0">
                <a:latin typeface="Times New Roman" pitchFamily="18" charset="0"/>
                <a:cs typeface="Times New Roman" pitchFamily="18" charset="0"/>
              </a:rPr>
              <a:t>)</a:t>
            </a:r>
          </a:p>
          <a:p>
            <a:r>
              <a:rPr lang="de-DE" dirty="0" smtClean="0">
                <a:latin typeface="Times New Roman" pitchFamily="18" charset="0"/>
                <a:cs typeface="Times New Roman" pitchFamily="18" charset="0"/>
                <a:hlinkClick r:id="rId6" tooltip="Zum ewigen Frieden"/>
              </a:rPr>
              <a:t>Zum </a:t>
            </a:r>
            <a:r>
              <a:rPr lang="de-DE" dirty="0">
                <a:latin typeface="Times New Roman" pitchFamily="18" charset="0"/>
                <a:cs typeface="Times New Roman" pitchFamily="18" charset="0"/>
                <a:hlinkClick r:id="rId6" tooltip="Zum ewigen Frieden"/>
              </a:rPr>
              <a:t>ewigen Frieden</a:t>
            </a:r>
            <a:r>
              <a:rPr lang="de-DE" dirty="0">
                <a:latin typeface="Times New Roman" pitchFamily="18" charset="0"/>
                <a:cs typeface="Times New Roman" pitchFamily="18" charset="0"/>
              </a:rPr>
              <a:t>. Ein philosophischer Entwurf </a:t>
            </a:r>
            <a:r>
              <a:rPr lang="de-DE" dirty="0" smtClean="0">
                <a:latin typeface="Times New Roman" pitchFamily="18" charset="0"/>
                <a:cs typeface="Times New Roman" pitchFamily="18" charset="0"/>
              </a:rPr>
              <a:t>(</a:t>
            </a:r>
            <a:r>
              <a:rPr lang="el-GR" dirty="0" smtClean="0">
                <a:latin typeface="Times New Roman" pitchFamily="18" charset="0"/>
                <a:cs typeface="Times New Roman" pitchFamily="18" charset="0"/>
              </a:rPr>
              <a:t>Περί αιώνιας ειρήνης. Ένα φιλοσοφικό σχεδίασμα, </a:t>
            </a:r>
            <a:r>
              <a:rPr lang="de-DE" dirty="0" smtClean="0">
                <a:latin typeface="Times New Roman" pitchFamily="18" charset="0"/>
                <a:cs typeface="Times New Roman" pitchFamily="18" charset="0"/>
              </a:rPr>
              <a:t>1795</a:t>
            </a:r>
            <a:r>
              <a:rPr lang="de-DE" dirty="0">
                <a:latin typeface="Times New Roman" pitchFamily="18" charset="0"/>
                <a:cs typeface="Times New Roman" pitchFamily="18" charset="0"/>
              </a:rPr>
              <a:t>)</a:t>
            </a:r>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88640"/>
            <a:ext cx="9036496" cy="680095"/>
          </a:xfrm>
        </p:spPr>
        <p:txBody>
          <a:bodyPr>
            <a:normAutofit/>
          </a:bodyPr>
          <a:lstStyle/>
          <a:p>
            <a:pPr algn="ctr"/>
            <a:r>
              <a:rPr lang="el-GR" sz="2800" dirty="0" smtClean="0">
                <a:solidFill>
                  <a:schemeClr val="tx1"/>
                </a:solidFill>
                <a:latin typeface="Times New Roman" pitchFamily="18" charset="0"/>
                <a:cs typeface="Times New Roman" pitchFamily="18" charset="0"/>
              </a:rPr>
              <a:t>ΕΡΓΑ ΤΟΥ ΚΑΝΤ ΣΕ ΝΕΟΕΛΛΗΝΙΚΗ ΜΕΤΑΦΡΑΣΗ</a:t>
            </a:r>
            <a:endParaRPr lang="en-US" sz="2800"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a:xfrm>
            <a:off x="0" y="980728"/>
            <a:ext cx="9144000" cy="4805362"/>
          </a:xfrm>
        </p:spPr>
        <p:txBody>
          <a:bodyPr>
            <a:normAutofit fontScale="25000" lnSpcReduction="20000"/>
          </a:bodyPr>
          <a:lstStyle/>
          <a:p>
            <a:r>
              <a:rPr lang="el-GR" sz="7200" i="1" dirty="0">
                <a:latin typeface="Times New Roman" pitchFamily="18" charset="0"/>
                <a:cs typeface="Times New Roman" pitchFamily="18" charset="0"/>
              </a:rPr>
              <a:t>Τέσσερα δοκίμια κριτικής φιλοσοφίας</a:t>
            </a:r>
            <a:r>
              <a:rPr lang="el-GR" sz="7200" dirty="0">
                <a:latin typeface="Times New Roman" pitchFamily="18" charset="0"/>
                <a:cs typeface="Times New Roman" pitchFamily="18" charset="0"/>
              </a:rPr>
              <a:t>, </a:t>
            </a:r>
            <a:r>
              <a:rPr lang="el-GR" sz="7200" dirty="0" err="1">
                <a:latin typeface="Times New Roman" pitchFamily="18" charset="0"/>
                <a:cs typeface="Times New Roman" pitchFamily="18" charset="0"/>
              </a:rPr>
              <a:t>μτφρ</a:t>
            </a:r>
            <a:r>
              <a:rPr lang="el-GR" sz="7200" dirty="0">
                <a:latin typeface="Times New Roman" pitchFamily="18" charset="0"/>
                <a:cs typeface="Times New Roman" pitchFamily="18" charset="0"/>
              </a:rPr>
              <a:t>. Γιάννης </a:t>
            </a:r>
            <a:r>
              <a:rPr lang="el-GR" sz="7200" dirty="0" err="1">
                <a:latin typeface="Times New Roman" pitchFamily="18" charset="0"/>
                <a:cs typeface="Times New Roman" pitchFamily="18" charset="0"/>
              </a:rPr>
              <a:t>Πίσσης</a:t>
            </a:r>
            <a:r>
              <a:rPr lang="el-GR" sz="7200" dirty="0">
                <a:latin typeface="Times New Roman" pitchFamily="18" charset="0"/>
                <a:cs typeface="Times New Roman" pitchFamily="18" charset="0"/>
              </a:rPr>
              <a:t>, </a:t>
            </a:r>
            <a:r>
              <a:rPr lang="el-GR" sz="7200" dirty="0" err="1">
                <a:latin typeface="Times New Roman" pitchFamily="18" charset="0"/>
                <a:cs typeface="Times New Roman" pitchFamily="18" charset="0"/>
              </a:rPr>
              <a:t>εκδ</a:t>
            </a:r>
            <a:r>
              <a:rPr lang="el-GR" sz="7200" dirty="0">
                <a:latin typeface="Times New Roman" pitchFamily="18" charset="0"/>
                <a:cs typeface="Times New Roman" pitchFamily="18" charset="0"/>
              </a:rPr>
              <a:t>. Νήσος, 2012</a:t>
            </a:r>
          </a:p>
          <a:p>
            <a:r>
              <a:rPr lang="el-GR" sz="7200" i="1" dirty="0">
                <a:latin typeface="Times New Roman" pitchFamily="18" charset="0"/>
                <a:cs typeface="Times New Roman" pitchFamily="18" charset="0"/>
              </a:rPr>
              <a:t>Δοκίμια</a:t>
            </a:r>
            <a:r>
              <a:rPr lang="el-GR" sz="7200" dirty="0">
                <a:latin typeface="Times New Roman" pitchFamily="18" charset="0"/>
                <a:cs typeface="Times New Roman" pitchFamily="18" charset="0"/>
              </a:rPr>
              <a:t>. Εισαγωγή-</a:t>
            </a:r>
            <a:r>
              <a:rPr lang="el-GR" sz="7200" dirty="0" err="1">
                <a:latin typeface="Times New Roman" pitchFamily="18" charset="0"/>
                <a:cs typeface="Times New Roman" pitchFamily="18" charset="0"/>
              </a:rPr>
              <a:t>Μετάφρ</a:t>
            </a:r>
            <a:r>
              <a:rPr lang="el-GR" sz="7200" dirty="0">
                <a:latin typeface="Times New Roman" pitchFamily="18" charset="0"/>
                <a:cs typeface="Times New Roman" pitchFamily="18" charset="0"/>
              </a:rPr>
              <a:t>.-Σχόλια Ε.Π. Παπανούτσος. «Δωδώνη», </a:t>
            </a:r>
            <a:r>
              <a:rPr lang="el-GR" sz="7200" dirty="0" err="1">
                <a:latin typeface="Times New Roman" pitchFamily="18" charset="0"/>
                <a:cs typeface="Times New Roman" pitchFamily="18" charset="0"/>
              </a:rPr>
              <a:t>Αθ</a:t>
            </a:r>
            <a:r>
              <a:rPr lang="el-GR" sz="7200" dirty="0">
                <a:latin typeface="Times New Roman" pitchFamily="18" charset="0"/>
                <a:cs typeface="Times New Roman" pitchFamily="18" charset="0"/>
              </a:rPr>
              <a:t>. 1971.</a:t>
            </a:r>
          </a:p>
          <a:p>
            <a:r>
              <a:rPr lang="el-GR" sz="7200" i="1" dirty="0">
                <a:latin typeface="Times New Roman" pitchFamily="18" charset="0"/>
                <a:cs typeface="Times New Roman" pitchFamily="18" charset="0"/>
              </a:rPr>
              <a:t>Προλεγόμενα </a:t>
            </a:r>
            <a:r>
              <a:rPr lang="el-GR" sz="7200" i="1" dirty="0" err="1">
                <a:latin typeface="Times New Roman" pitchFamily="18" charset="0"/>
                <a:cs typeface="Times New Roman" pitchFamily="18" charset="0"/>
              </a:rPr>
              <a:t>σὲ</a:t>
            </a:r>
            <a:r>
              <a:rPr lang="el-GR" sz="7200" i="1" dirty="0">
                <a:latin typeface="Times New Roman" pitchFamily="18" charset="0"/>
                <a:cs typeface="Times New Roman" pitchFamily="18" charset="0"/>
              </a:rPr>
              <a:t> κάθε </a:t>
            </a:r>
            <a:r>
              <a:rPr lang="el-GR" sz="7200" i="1" dirty="0" err="1">
                <a:latin typeface="Times New Roman" pitchFamily="18" charset="0"/>
                <a:cs typeface="Times New Roman" pitchFamily="18" charset="0"/>
              </a:rPr>
              <a:t>μελλοντικὴ</a:t>
            </a:r>
            <a:r>
              <a:rPr lang="el-GR" sz="7200" i="1" dirty="0">
                <a:latin typeface="Times New Roman" pitchFamily="18" charset="0"/>
                <a:cs typeface="Times New Roman" pitchFamily="18" charset="0"/>
              </a:rPr>
              <a:t> </a:t>
            </a:r>
            <a:r>
              <a:rPr lang="el-GR" sz="7200" i="1" dirty="0" err="1">
                <a:latin typeface="Times New Roman" pitchFamily="18" charset="0"/>
                <a:cs typeface="Times New Roman" pitchFamily="18" charset="0"/>
              </a:rPr>
              <a:t>μεταφυσικὴ</a:t>
            </a:r>
            <a:r>
              <a:rPr lang="el-GR" sz="7200" i="1" dirty="0">
                <a:latin typeface="Times New Roman" pitchFamily="18" charset="0"/>
                <a:cs typeface="Times New Roman" pitchFamily="18" charset="0"/>
              </a:rPr>
              <a:t> </a:t>
            </a:r>
            <a:r>
              <a:rPr lang="el-GR" sz="7200" i="1" dirty="0" err="1">
                <a:latin typeface="Times New Roman" pitchFamily="18" charset="0"/>
                <a:cs typeface="Times New Roman" pitchFamily="18" charset="0"/>
              </a:rPr>
              <a:t>ποὺ</a:t>
            </a:r>
            <a:r>
              <a:rPr lang="el-GR" sz="7200" i="1" dirty="0">
                <a:latin typeface="Times New Roman" pitchFamily="18" charset="0"/>
                <a:cs typeface="Times New Roman" pitchFamily="18" charset="0"/>
              </a:rPr>
              <a:t> </a:t>
            </a:r>
            <a:r>
              <a:rPr lang="el-GR" sz="7200" i="1" dirty="0" err="1">
                <a:latin typeface="Times New Roman" pitchFamily="18" charset="0"/>
                <a:cs typeface="Times New Roman" pitchFamily="18" charset="0"/>
              </a:rPr>
              <a:t>μπορεῖ</a:t>
            </a:r>
            <a:r>
              <a:rPr lang="el-GR" sz="7200" i="1" dirty="0">
                <a:latin typeface="Times New Roman" pitchFamily="18" charset="0"/>
                <a:cs typeface="Times New Roman" pitchFamily="18" charset="0"/>
              </a:rPr>
              <a:t> </a:t>
            </a:r>
            <a:r>
              <a:rPr lang="el-GR" sz="7200" i="1" dirty="0" err="1">
                <a:latin typeface="Times New Roman" pitchFamily="18" charset="0"/>
                <a:cs typeface="Times New Roman" pitchFamily="18" charset="0"/>
              </a:rPr>
              <a:t>νὰ</a:t>
            </a:r>
            <a:r>
              <a:rPr lang="el-GR" sz="7200" i="1" dirty="0">
                <a:latin typeface="Times New Roman" pitchFamily="18" charset="0"/>
                <a:cs typeface="Times New Roman" pitchFamily="18" charset="0"/>
              </a:rPr>
              <a:t> </a:t>
            </a:r>
            <a:r>
              <a:rPr lang="el-GR" sz="7200" i="1" dirty="0" err="1">
                <a:latin typeface="Times New Roman" pitchFamily="18" charset="0"/>
                <a:cs typeface="Times New Roman" pitchFamily="18" charset="0"/>
              </a:rPr>
              <a:t>παρουσιαστεῖ</a:t>
            </a:r>
            <a:r>
              <a:rPr lang="el-GR" sz="7200" i="1" dirty="0">
                <a:latin typeface="Times New Roman" pitchFamily="18" charset="0"/>
                <a:cs typeface="Times New Roman" pitchFamily="18" charset="0"/>
              </a:rPr>
              <a:t> </a:t>
            </a:r>
            <a:r>
              <a:rPr lang="el-GR" sz="7200" i="1" dirty="0" err="1">
                <a:latin typeface="Times New Roman" pitchFamily="18" charset="0"/>
                <a:cs typeface="Times New Roman" pitchFamily="18" charset="0"/>
              </a:rPr>
              <a:t>σὰν</a:t>
            </a:r>
            <a:r>
              <a:rPr lang="el-GR" sz="7200" i="1" dirty="0">
                <a:latin typeface="Times New Roman" pitchFamily="18" charset="0"/>
                <a:cs typeface="Times New Roman" pitchFamily="18" charset="0"/>
              </a:rPr>
              <a:t> γνώση</a:t>
            </a:r>
            <a:r>
              <a:rPr lang="el-GR" sz="7200" dirty="0">
                <a:latin typeface="Times New Roman" pitchFamily="18" charset="0"/>
                <a:cs typeface="Times New Roman" pitchFamily="18" charset="0"/>
              </a:rPr>
              <a:t>. -Μετ. </a:t>
            </a:r>
            <a:r>
              <a:rPr lang="el-GR" sz="7200" dirty="0" err="1">
                <a:latin typeface="Times New Roman" pitchFamily="18" charset="0"/>
                <a:cs typeface="Times New Roman" pitchFamily="18" charset="0"/>
              </a:rPr>
              <a:t>Ἰάνης</a:t>
            </a:r>
            <a:r>
              <a:rPr lang="el-GR" sz="7200" dirty="0">
                <a:latin typeface="Times New Roman" pitchFamily="18" charset="0"/>
                <a:cs typeface="Times New Roman" pitchFamily="18" charset="0"/>
              </a:rPr>
              <a:t> </a:t>
            </a:r>
            <a:r>
              <a:rPr lang="el-GR" sz="7200" dirty="0" err="1">
                <a:latin typeface="Times New Roman" pitchFamily="18" charset="0"/>
                <a:cs typeface="Times New Roman" pitchFamily="18" charset="0"/>
              </a:rPr>
              <a:t>Λὸ</a:t>
            </a:r>
            <a:r>
              <a:rPr lang="el-GR" sz="7200" dirty="0">
                <a:latin typeface="Times New Roman" pitchFamily="18" charset="0"/>
                <a:cs typeface="Times New Roman" pitchFamily="18" charset="0"/>
              </a:rPr>
              <a:t> </a:t>
            </a:r>
            <a:r>
              <a:rPr lang="el-GR" sz="7200" dirty="0" err="1">
                <a:latin typeface="Times New Roman" pitchFamily="18" charset="0"/>
                <a:cs typeface="Times New Roman" pitchFamily="18" charset="0"/>
              </a:rPr>
              <a:t>Σκόκκο</a:t>
            </a:r>
            <a:r>
              <a:rPr lang="el-GR" sz="7200" dirty="0">
                <a:latin typeface="Times New Roman" pitchFamily="18" charset="0"/>
                <a:cs typeface="Times New Roman" pitchFamily="18" charset="0"/>
              </a:rPr>
              <a:t>. «</a:t>
            </a:r>
            <a:r>
              <a:rPr lang="el-GR" sz="7200" dirty="0" err="1">
                <a:latin typeface="Times New Roman" pitchFamily="18" charset="0"/>
                <a:cs typeface="Times New Roman" pitchFamily="18" charset="0"/>
              </a:rPr>
              <a:t>Ἀναγνωστίδης</a:t>
            </a:r>
            <a:r>
              <a:rPr lang="el-GR" sz="7200" dirty="0">
                <a:latin typeface="Times New Roman" pitchFamily="18" charset="0"/>
                <a:cs typeface="Times New Roman" pitchFamily="18" charset="0"/>
              </a:rPr>
              <a:t>», </a:t>
            </a:r>
            <a:r>
              <a:rPr lang="el-GR" sz="7200" dirty="0" err="1">
                <a:latin typeface="Times New Roman" pitchFamily="18" charset="0"/>
                <a:cs typeface="Times New Roman" pitchFamily="18" charset="0"/>
              </a:rPr>
              <a:t>Ἀθ</a:t>
            </a:r>
            <a:r>
              <a:rPr lang="el-GR" sz="7200" dirty="0">
                <a:latin typeface="Times New Roman" pitchFamily="18" charset="0"/>
                <a:cs typeface="Times New Roman" pitchFamily="18" charset="0"/>
              </a:rPr>
              <a:t>. 1978.</a:t>
            </a:r>
          </a:p>
          <a:p>
            <a:r>
              <a:rPr lang="el-GR" sz="7200" i="1" dirty="0">
                <a:latin typeface="Times New Roman" pitchFamily="18" charset="0"/>
                <a:cs typeface="Times New Roman" pitchFamily="18" charset="0"/>
              </a:rPr>
              <a:t>Κριτική του καθαρού λόγου</a:t>
            </a:r>
            <a:r>
              <a:rPr lang="el-GR" sz="7200" dirty="0">
                <a:latin typeface="Times New Roman" pitchFamily="18" charset="0"/>
                <a:cs typeface="Times New Roman" pitchFamily="18" charset="0"/>
              </a:rPr>
              <a:t>. Τόμοι Α΄-Β΄, Μετάφραση Αναστάσιος Γιανναράς. «</a:t>
            </a:r>
            <a:r>
              <a:rPr lang="el-GR" sz="7200" dirty="0" err="1">
                <a:latin typeface="Times New Roman" pitchFamily="18" charset="0"/>
                <a:cs typeface="Times New Roman" pitchFamily="18" charset="0"/>
              </a:rPr>
              <a:t>Παπαζήσης</a:t>
            </a:r>
            <a:r>
              <a:rPr lang="el-GR" sz="7200" dirty="0">
                <a:latin typeface="Times New Roman" pitchFamily="18" charset="0"/>
                <a:cs typeface="Times New Roman" pitchFamily="18" charset="0"/>
              </a:rPr>
              <a:t>», </a:t>
            </a:r>
            <a:r>
              <a:rPr lang="el-GR" sz="7200" dirty="0" err="1">
                <a:latin typeface="Times New Roman" pitchFamily="18" charset="0"/>
                <a:cs typeface="Times New Roman" pitchFamily="18" charset="0"/>
              </a:rPr>
              <a:t>Αθ</a:t>
            </a:r>
            <a:r>
              <a:rPr lang="el-GR" sz="7200" dirty="0">
                <a:latin typeface="Times New Roman" pitchFamily="18" charset="0"/>
                <a:cs typeface="Times New Roman" pitchFamily="18" charset="0"/>
              </a:rPr>
              <a:t>. 1977+1979.</a:t>
            </a:r>
          </a:p>
          <a:p>
            <a:r>
              <a:rPr lang="el-GR" sz="7200" i="1" dirty="0">
                <a:latin typeface="Times New Roman" pitchFamily="18" charset="0"/>
                <a:cs typeface="Times New Roman" pitchFamily="18" charset="0"/>
              </a:rPr>
              <a:t>Προλεγόμενα σε κάθε μελλοντική Μεταφυσική</a:t>
            </a:r>
            <a:r>
              <a:rPr lang="el-GR" sz="7200" dirty="0">
                <a:latin typeface="Times New Roman" pitchFamily="18" charset="0"/>
                <a:cs typeface="Times New Roman" pitchFamily="18" charset="0"/>
              </a:rPr>
              <a:t>. Εισαγωγή-</a:t>
            </a:r>
            <a:r>
              <a:rPr lang="el-GR" sz="7200" dirty="0" err="1">
                <a:latin typeface="Times New Roman" pitchFamily="18" charset="0"/>
                <a:cs typeface="Times New Roman" pitchFamily="18" charset="0"/>
              </a:rPr>
              <a:t>Μετάφρ</a:t>
            </a:r>
            <a:r>
              <a:rPr lang="el-GR" sz="7200" dirty="0">
                <a:latin typeface="Times New Roman" pitchFamily="18" charset="0"/>
                <a:cs typeface="Times New Roman" pitchFamily="18" charset="0"/>
              </a:rPr>
              <a:t>.-Σχόλια Γιάννης </a:t>
            </a:r>
            <a:r>
              <a:rPr lang="el-GR" sz="7200" dirty="0" err="1">
                <a:latin typeface="Times New Roman" pitchFamily="18" charset="0"/>
                <a:cs typeface="Times New Roman" pitchFamily="18" charset="0"/>
              </a:rPr>
              <a:t>Τζαβάρας</a:t>
            </a:r>
            <a:r>
              <a:rPr lang="el-GR" sz="7200" dirty="0">
                <a:latin typeface="Times New Roman" pitchFamily="18" charset="0"/>
                <a:cs typeface="Times New Roman" pitchFamily="18" charset="0"/>
              </a:rPr>
              <a:t>. «Δωδώνη», </a:t>
            </a:r>
            <a:r>
              <a:rPr lang="el-GR" sz="7200" dirty="0" err="1">
                <a:latin typeface="Times New Roman" pitchFamily="18" charset="0"/>
                <a:cs typeface="Times New Roman" pitchFamily="18" charset="0"/>
              </a:rPr>
              <a:t>Αθ</a:t>
            </a:r>
            <a:r>
              <a:rPr lang="el-GR" sz="7200" dirty="0">
                <a:latin typeface="Times New Roman" pitchFamily="18" charset="0"/>
                <a:cs typeface="Times New Roman" pitchFamily="18" charset="0"/>
              </a:rPr>
              <a:t>.-Γιάννινα 1982.</a:t>
            </a:r>
          </a:p>
          <a:p>
            <a:r>
              <a:rPr lang="el-GR" sz="7200" i="1" dirty="0">
                <a:latin typeface="Times New Roman" pitchFamily="18" charset="0"/>
                <a:cs typeface="Times New Roman" pitchFamily="18" charset="0"/>
              </a:rPr>
              <a:t>Κριτική του καθαρού λόγου. Η υπερβατική διαλεκτική</a:t>
            </a:r>
            <a:r>
              <a:rPr lang="el-GR" sz="7200" dirty="0">
                <a:latin typeface="Times New Roman" pitchFamily="18" charset="0"/>
                <a:cs typeface="Times New Roman" pitchFamily="18" charset="0"/>
              </a:rPr>
              <a:t>. Τόμοι Α΄-Δ΄. Πρόλογος-</a:t>
            </a:r>
            <a:r>
              <a:rPr lang="el-GR" sz="7200" dirty="0" err="1">
                <a:latin typeface="Times New Roman" pitchFamily="18" charset="0"/>
                <a:cs typeface="Times New Roman" pitchFamily="18" charset="0"/>
              </a:rPr>
              <a:t>Μετάφρ.</a:t>
            </a:r>
            <a:r>
              <a:rPr lang="el-GR" sz="7200" dirty="0">
                <a:latin typeface="Times New Roman" pitchFamily="18" charset="0"/>
                <a:cs typeface="Times New Roman" pitchFamily="18" charset="0"/>
              </a:rPr>
              <a:t> Μιχαήλ Δημητρακόπουλος, </a:t>
            </a:r>
            <a:r>
              <a:rPr lang="el-GR" sz="7200" dirty="0" err="1">
                <a:latin typeface="Times New Roman" pitchFamily="18" charset="0"/>
                <a:cs typeface="Times New Roman" pitchFamily="18" charset="0"/>
              </a:rPr>
              <a:t>Αθ</a:t>
            </a:r>
            <a:r>
              <a:rPr lang="el-GR" sz="7200" dirty="0">
                <a:latin typeface="Times New Roman" pitchFamily="18" charset="0"/>
                <a:cs typeface="Times New Roman" pitchFamily="18" charset="0"/>
              </a:rPr>
              <a:t>. 1983</a:t>
            </a:r>
            <a:r>
              <a:rPr lang="el-GR" sz="7200" dirty="0" smtClean="0">
                <a:latin typeface="Times New Roman" pitchFamily="18" charset="0"/>
                <a:cs typeface="Times New Roman" pitchFamily="18" charset="0"/>
              </a:rPr>
              <a:t>.</a:t>
            </a:r>
          </a:p>
          <a:p>
            <a:r>
              <a:rPr lang="el-GR" sz="7200" i="1" dirty="0" smtClean="0">
                <a:latin typeface="Times New Roman" pitchFamily="18" charset="0"/>
                <a:cs typeface="Times New Roman" pitchFamily="18" charset="0"/>
              </a:rPr>
              <a:t>Τα θεμέλια της Μεταφυσικής των ηθών</a:t>
            </a:r>
            <a:r>
              <a:rPr lang="el-GR" sz="7200" dirty="0" smtClean="0">
                <a:latin typeface="Times New Roman" pitchFamily="18" charset="0"/>
                <a:cs typeface="Times New Roman" pitchFamily="18" charset="0"/>
              </a:rPr>
              <a:t>, Εισαγωγή-</a:t>
            </a:r>
            <a:r>
              <a:rPr lang="el-GR" sz="7200" dirty="0" err="1" smtClean="0">
                <a:latin typeface="Times New Roman" pitchFamily="18" charset="0"/>
                <a:cs typeface="Times New Roman" pitchFamily="18" charset="0"/>
              </a:rPr>
              <a:t>Μετάφρ</a:t>
            </a:r>
            <a:r>
              <a:rPr lang="el-GR" sz="7200" dirty="0">
                <a:latin typeface="Times New Roman" pitchFamily="18" charset="0"/>
                <a:cs typeface="Times New Roman" pitchFamily="18" charset="0"/>
              </a:rPr>
              <a:t>.-Σχόλια Γιάννης </a:t>
            </a:r>
            <a:r>
              <a:rPr lang="el-GR" sz="7200" dirty="0" err="1">
                <a:latin typeface="Times New Roman" pitchFamily="18" charset="0"/>
                <a:cs typeface="Times New Roman" pitchFamily="18" charset="0"/>
              </a:rPr>
              <a:t>Τζαβάρας</a:t>
            </a:r>
            <a:r>
              <a:rPr lang="el-GR" sz="7200" dirty="0">
                <a:latin typeface="Times New Roman" pitchFamily="18" charset="0"/>
                <a:cs typeface="Times New Roman" pitchFamily="18" charset="0"/>
              </a:rPr>
              <a:t>. «Δωδώνη», </a:t>
            </a:r>
            <a:r>
              <a:rPr lang="el-GR" sz="7200" dirty="0" err="1">
                <a:latin typeface="Times New Roman" pitchFamily="18" charset="0"/>
                <a:cs typeface="Times New Roman" pitchFamily="18" charset="0"/>
              </a:rPr>
              <a:t>Αθ</a:t>
            </a:r>
            <a:r>
              <a:rPr lang="el-GR" sz="7200" dirty="0">
                <a:latin typeface="Times New Roman" pitchFamily="18" charset="0"/>
                <a:cs typeface="Times New Roman" pitchFamily="18" charset="0"/>
              </a:rPr>
              <a:t>. 1984.</a:t>
            </a:r>
          </a:p>
          <a:p>
            <a:r>
              <a:rPr lang="el-GR" sz="7200" i="1" dirty="0" err="1">
                <a:latin typeface="Times New Roman" pitchFamily="18" charset="0"/>
                <a:cs typeface="Times New Roman" pitchFamily="18" charset="0"/>
              </a:rPr>
              <a:t>Kant</a:t>
            </a:r>
            <a:r>
              <a:rPr lang="el-GR" sz="7200" i="1" dirty="0">
                <a:latin typeface="Times New Roman" pitchFamily="18" charset="0"/>
                <a:cs typeface="Times New Roman" pitchFamily="18" charset="0"/>
              </a:rPr>
              <a:t>, </a:t>
            </a:r>
            <a:r>
              <a:rPr lang="el-GR" sz="7200" i="1" dirty="0" err="1">
                <a:latin typeface="Times New Roman" pitchFamily="18" charset="0"/>
                <a:cs typeface="Times New Roman" pitchFamily="18" charset="0"/>
              </a:rPr>
              <a:t>Im</a:t>
            </a:r>
            <a:r>
              <a:rPr lang="el-GR" sz="7200" i="1" dirty="0">
                <a:latin typeface="Times New Roman" pitchFamily="18" charset="0"/>
                <a:cs typeface="Times New Roman" pitchFamily="18" charset="0"/>
              </a:rPr>
              <a:t>. κ.ά.: Τι είναι Διαφωτισμός; Συλλογή κειμένων</a:t>
            </a:r>
            <a:r>
              <a:rPr lang="el-GR" sz="7200" dirty="0">
                <a:latin typeface="Times New Roman" pitchFamily="18" charset="0"/>
                <a:cs typeface="Times New Roman" pitchFamily="18" charset="0"/>
              </a:rPr>
              <a:t>. </a:t>
            </a:r>
            <a:r>
              <a:rPr lang="el-GR" sz="7200" dirty="0" err="1">
                <a:latin typeface="Times New Roman" pitchFamily="18" charset="0"/>
                <a:cs typeface="Times New Roman" pitchFamily="18" charset="0"/>
              </a:rPr>
              <a:t>Μετάφρ</a:t>
            </a:r>
            <a:r>
              <a:rPr lang="el-GR" sz="7200" dirty="0">
                <a:latin typeface="Times New Roman" pitchFamily="18" charset="0"/>
                <a:cs typeface="Times New Roman" pitchFamily="18" charset="0"/>
              </a:rPr>
              <a:t>. Ν. Μ. </a:t>
            </a:r>
            <a:r>
              <a:rPr lang="el-GR" sz="7200" dirty="0" err="1">
                <a:latin typeface="Times New Roman" pitchFamily="18" charset="0"/>
                <a:cs typeface="Times New Roman" pitchFamily="18" charset="0"/>
              </a:rPr>
              <a:t>Σκουτερόπουλος</a:t>
            </a:r>
            <a:r>
              <a:rPr lang="el-GR" sz="7200" dirty="0">
                <a:latin typeface="Times New Roman" pitchFamily="18" charset="0"/>
                <a:cs typeface="Times New Roman" pitchFamily="18" charset="0"/>
              </a:rPr>
              <a:t>. "Κριτική", </a:t>
            </a:r>
            <a:r>
              <a:rPr lang="el-GR" sz="7200" dirty="0" err="1">
                <a:latin typeface="Times New Roman" pitchFamily="18" charset="0"/>
                <a:cs typeface="Times New Roman" pitchFamily="18" charset="0"/>
              </a:rPr>
              <a:t>Αθ</a:t>
            </a:r>
            <a:r>
              <a:rPr lang="el-GR" sz="7200" dirty="0">
                <a:latin typeface="Times New Roman" pitchFamily="18" charset="0"/>
                <a:cs typeface="Times New Roman" pitchFamily="18" charset="0"/>
              </a:rPr>
              <a:t>. 1989 [επανέκδοση: Κριτική, 2014] </a:t>
            </a:r>
          </a:p>
          <a:p>
            <a:r>
              <a:rPr lang="el-GR" sz="7200" i="1" dirty="0">
                <a:latin typeface="Times New Roman" pitchFamily="18" charset="0"/>
                <a:cs typeface="Times New Roman" pitchFamily="18" charset="0"/>
              </a:rPr>
              <a:t>Η θρησκεία</a:t>
            </a:r>
            <a:r>
              <a:rPr lang="el-GR" sz="7200" dirty="0">
                <a:latin typeface="Times New Roman" pitchFamily="18" charset="0"/>
                <a:cs typeface="Times New Roman" pitchFamily="18" charset="0"/>
              </a:rPr>
              <a:t>. </a:t>
            </a:r>
            <a:r>
              <a:rPr lang="el-GR" sz="7200" dirty="0" err="1">
                <a:latin typeface="Times New Roman" pitchFamily="18" charset="0"/>
                <a:cs typeface="Times New Roman" pitchFamily="18" charset="0"/>
              </a:rPr>
              <a:t>Μετάφρ</a:t>
            </a:r>
            <a:r>
              <a:rPr lang="el-GR" sz="7200" dirty="0">
                <a:latin typeface="Times New Roman" pitchFamily="18" charset="0"/>
                <a:cs typeface="Times New Roman" pitchFamily="18" charset="0"/>
              </a:rPr>
              <a:t>. Στάθης </a:t>
            </a:r>
            <a:r>
              <a:rPr lang="el-GR" sz="7200" dirty="0" err="1">
                <a:latin typeface="Times New Roman" pitchFamily="18" charset="0"/>
                <a:cs typeface="Times New Roman" pitchFamily="18" charset="0"/>
              </a:rPr>
              <a:t>Φερεντίνος</a:t>
            </a:r>
            <a:r>
              <a:rPr lang="el-GR" sz="7200" dirty="0">
                <a:latin typeface="Times New Roman" pitchFamily="18" charset="0"/>
                <a:cs typeface="Times New Roman" pitchFamily="18" charset="0"/>
              </a:rPr>
              <a:t>, «</a:t>
            </a:r>
            <a:r>
              <a:rPr lang="el-GR" sz="7200" dirty="0" err="1">
                <a:latin typeface="Times New Roman" pitchFamily="18" charset="0"/>
                <a:cs typeface="Times New Roman" pitchFamily="18" charset="0"/>
              </a:rPr>
              <a:t>Γκοβόστης</a:t>
            </a:r>
            <a:r>
              <a:rPr lang="el-GR" sz="7200" dirty="0">
                <a:latin typeface="Times New Roman" pitchFamily="18" charset="0"/>
                <a:cs typeface="Times New Roman" pitchFamily="18" charset="0"/>
              </a:rPr>
              <a:t>», </a:t>
            </a:r>
            <a:r>
              <a:rPr lang="el-GR" sz="7200" dirty="0" err="1">
                <a:latin typeface="Times New Roman" pitchFamily="18" charset="0"/>
                <a:cs typeface="Times New Roman" pitchFamily="18" charset="0"/>
              </a:rPr>
              <a:t>Αθ</a:t>
            </a:r>
            <a:r>
              <a:rPr lang="el-GR" sz="7200" dirty="0">
                <a:latin typeface="Times New Roman" pitchFamily="18" charset="0"/>
                <a:cs typeface="Times New Roman" pitchFamily="18" charset="0"/>
              </a:rPr>
              <a:t>. </a:t>
            </a:r>
            <a:r>
              <a:rPr lang="el-GR" sz="7200" dirty="0" err="1">
                <a:latin typeface="Times New Roman" pitchFamily="18" charset="0"/>
                <a:cs typeface="Times New Roman" pitchFamily="18" charset="0"/>
              </a:rPr>
              <a:t>χ.χ</a:t>
            </a:r>
            <a:r>
              <a:rPr lang="el-GR" sz="7200" dirty="0">
                <a:latin typeface="Times New Roman" pitchFamily="18" charset="0"/>
                <a:cs typeface="Times New Roman" pitchFamily="18" charset="0"/>
              </a:rPr>
              <a:t>. ζ) Η πρώτη Εισαγωγή στην «Κριτική της κριτικής δύναμης». </a:t>
            </a:r>
            <a:r>
              <a:rPr lang="el-GR" sz="7200" dirty="0" err="1">
                <a:latin typeface="Times New Roman" pitchFamily="18" charset="0"/>
                <a:cs typeface="Times New Roman" pitchFamily="18" charset="0"/>
              </a:rPr>
              <a:t>Μετάφρ</a:t>
            </a:r>
            <a:r>
              <a:rPr lang="el-GR" sz="7200" dirty="0">
                <a:latin typeface="Times New Roman" pitchFamily="18" charset="0"/>
                <a:cs typeface="Times New Roman" pitchFamily="18" charset="0"/>
              </a:rPr>
              <a:t>. Παρασκευή </a:t>
            </a:r>
            <a:r>
              <a:rPr lang="el-GR" sz="7200" dirty="0" err="1">
                <a:latin typeface="Times New Roman" pitchFamily="18" charset="0"/>
                <a:cs typeface="Times New Roman" pitchFamily="18" charset="0"/>
              </a:rPr>
              <a:t>Μεϊντάνη</a:t>
            </a:r>
            <a:r>
              <a:rPr lang="el-GR" sz="7200" dirty="0">
                <a:latin typeface="Times New Roman" pitchFamily="18" charset="0"/>
                <a:cs typeface="Times New Roman" pitchFamily="18" charset="0"/>
              </a:rPr>
              <a:t>, Επίμετρο Κοσμάς </a:t>
            </a:r>
            <a:r>
              <a:rPr lang="el-GR" sz="7200" dirty="0" err="1">
                <a:latin typeface="Times New Roman" pitchFamily="18" charset="0"/>
                <a:cs typeface="Times New Roman" pitchFamily="18" charset="0"/>
              </a:rPr>
              <a:t>Ψυχοπαίδης</a:t>
            </a:r>
            <a:r>
              <a:rPr lang="el-GR" sz="7200" dirty="0">
                <a:latin typeface="Times New Roman" pitchFamily="18" charset="0"/>
                <a:cs typeface="Times New Roman" pitchFamily="18" charset="0"/>
              </a:rPr>
              <a:t>. «Πόλις», </a:t>
            </a:r>
            <a:r>
              <a:rPr lang="el-GR" sz="7200" dirty="0" err="1">
                <a:latin typeface="Times New Roman" pitchFamily="18" charset="0"/>
                <a:cs typeface="Times New Roman" pitchFamily="18" charset="0"/>
              </a:rPr>
              <a:t>Αθ</a:t>
            </a:r>
            <a:r>
              <a:rPr lang="el-GR" sz="7200" dirty="0">
                <a:latin typeface="Times New Roman" pitchFamily="18" charset="0"/>
                <a:cs typeface="Times New Roman" pitchFamily="18" charset="0"/>
              </a:rPr>
              <a:t>. 1996. η) </a:t>
            </a:r>
            <a:r>
              <a:rPr lang="el-GR" sz="7200" i="1" dirty="0">
                <a:latin typeface="Times New Roman" pitchFamily="18" charset="0"/>
                <a:cs typeface="Times New Roman" pitchFamily="18" charset="0"/>
              </a:rPr>
              <a:t>Για την αιώνια ειρήνη</a:t>
            </a:r>
            <a:r>
              <a:rPr lang="el-GR" sz="7200" dirty="0">
                <a:latin typeface="Times New Roman" pitchFamily="18" charset="0"/>
                <a:cs typeface="Times New Roman" pitchFamily="18" charset="0"/>
              </a:rPr>
              <a:t>. </a:t>
            </a:r>
            <a:r>
              <a:rPr lang="el-GR" sz="7200" dirty="0" err="1">
                <a:latin typeface="Times New Roman" pitchFamily="18" charset="0"/>
                <a:cs typeface="Times New Roman" pitchFamily="18" charset="0"/>
              </a:rPr>
              <a:t>Μετάφρ</a:t>
            </a:r>
            <a:r>
              <a:rPr lang="el-GR" sz="7200" dirty="0">
                <a:latin typeface="Times New Roman" pitchFamily="18" charset="0"/>
                <a:cs typeface="Times New Roman" pitchFamily="18" charset="0"/>
              </a:rPr>
              <a:t>.-Επίμετρο Άννα </a:t>
            </a:r>
            <a:r>
              <a:rPr lang="el-GR" sz="7200" dirty="0" err="1">
                <a:latin typeface="Times New Roman" pitchFamily="18" charset="0"/>
                <a:cs typeface="Times New Roman" pitchFamily="18" charset="0"/>
              </a:rPr>
              <a:t>Πόταγα</a:t>
            </a:r>
            <a:r>
              <a:rPr lang="el-GR" sz="7200" dirty="0">
                <a:latin typeface="Times New Roman" pitchFamily="18" charset="0"/>
                <a:cs typeface="Times New Roman" pitchFamily="18" charset="0"/>
              </a:rPr>
              <a:t>, Πρόλογος-</a:t>
            </a:r>
            <a:r>
              <a:rPr lang="el-GR" sz="7200" dirty="0" err="1">
                <a:latin typeface="Times New Roman" pitchFamily="18" charset="0"/>
                <a:cs typeface="Times New Roman" pitchFamily="18" charset="0"/>
              </a:rPr>
              <a:t>Επιμ.</a:t>
            </a:r>
            <a:r>
              <a:rPr lang="el-GR" sz="7200" dirty="0">
                <a:latin typeface="Times New Roman" pitchFamily="18" charset="0"/>
                <a:cs typeface="Times New Roman" pitchFamily="18" charset="0"/>
              </a:rPr>
              <a:t> Λευτέρης Αναγνώστου. «Αλεξάνδρεια», </a:t>
            </a:r>
            <a:r>
              <a:rPr lang="el-GR" sz="7200" dirty="0" err="1">
                <a:latin typeface="Times New Roman" pitchFamily="18" charset="0"/>
                <a:cs typeface="Times New Roman" pitchFamily="18" charset="0"/>
              </a:rPr>
              <a:t>Αθ</a:t>
            </a:r>
            <a:r>
              <a:rPr lang="el-GR" sz="7200" dirty="0">
                <a:latin typeface="Times New Roman" pitchFamily="18" charset="0"/>
                <a:cs typeface="Times New Roman" pitchFamily="18" charset="0"/>
              </a:rPr>
              <a:t>. 1992.</a:t>
            </a:r>
          </a:p>
          <a:p>
            <a:r>
              <a:rPr lang="el-GR" sz="7200" i="1" dirty="0">
                <a:latin typeface="Times New Roman" pitchFamily="18" charset="0"/>
                <a:cs typeface="Times New Roman" pitchFamily="18" charset="0"/>
              </a:rPr>
              <a:t>Παρατηρήσεις πάνω στο αίσθημα του ωραίου και του υπέροχου</a:t>
            </a:r>
            <a:r>
              <a:rPr lang="el-GR" sz="7200" dirty="0">
                <a:latin typeface="Times New Roman" pitchFamily="18" charset="0"/>
                <a:cs typeface="Times New Roman" pitchFamily="18" charset="0"/>
              </a:rPr>
              <a:t>. </a:t>
            </a:r>
            <a:r>
              <a:rPr lang="el-GR" sz="7200" dirty="0" err="1">
                <a:latin typeface="Times New Roman" pitchFamily="18" charset="0"/>
                <a:cs typeface="Times New Roman" pitchFamily="18" charset="0"/>
              </a:rPr>
              <a:t>Μετάφρ</a:t>
            </a:r>
            <a:r>
              <a:rPr lang="el-GR" sz="7200" dirty="0">
                <a:latin typeface="Times New Roman" pitchFamily="18" charset="0"/>
                <a:cs typeface="Times New Roman" pitchFamily="18" charset="0"/>
              </a:rPr>
              <a:t>. Χάρης </a:t>
            </a:r>
            <a:r>
              <a:rPr lang="el-GR" sz="7200" dirty="0" err="1">
                <a:latin typeface="Times New Roman" pitchFamily="18" charset="0"/>
                <a:cs typeface="Times New Roman" pitchFamily="18" charset="0"/>
              </a:rPr>
              <a:t>Τασάκος</a:t>
            </a:r>
            <a:r>
              <a:rPr lang="el-GR" sz="7200" dirty="0">
                <a:latin typeface="Times New Roman" pitchFamily="18" charset="0"/>
                <a:cs typeface="Times New Roman" pitchFamily="18" charset="0"/>
              </a:rPr>
              <a:t>. "</a:t>
            </a:r>
            <a:r>
              <a:rPr lang="el-GR" sz="7200" dirty="0" err="1">
                <a:latin typeface="Times New Roman" pitchFamily="18" charset="0"/>
                <a:cs typeface="Times New Roman" pitchFamily="18" charset="0"/>
              </a:rPr>
              <a:t>Printa</a:t>
            </a:r>
            <a:r>
              <a:rPr lang="el-GR" sz="7200" dirty="0">
                <a:latin typeface="Times New Roman" pitchFamily="18" charset="0"/>
                <a:cs typeface="Times New Roman" pitchFamily="18" charset="0"/>
              </a:rPr>
              <a:t>", </a:t>
            </a:r>
            <a:r>
              <a:rPr lang="el-GR" sz="7200" dirty="0" err="1">
                <a:latin typeface="Times New Roman" pitchFamily="18" charset="0"/>
                <a:cs typeface="Times New Roman" pitchFamily="18" charset="0"/>
              </a:rPr>
              <a:t>Αθ</a:t>
            </a:r>
            <a:r>
              <a:rPr lang="el-GR" sz="7200" dirty="0">
                <a:latin typeface="Times New Roman" pitchFamily="18" charset="0"/>
                <a:cs typeface="Times New Roman" pitchFamily="18" charset="0"/>
              </a:rPr>
              <a:t>. 1999.</a:t>
            </a:r>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2"/>
            <a:ext cx="8229600" cy="5577483"/>
          </a:xfrm>
        </p:spPr>
        <p:txBody>
          <a:bodyPr>
            <a:normAutofit fontScale="62500" lnSpcReduction="20000"/>
          </a:bodyPr>
          <a:lstStyle/>
          <a:p>
            <a:r>
              <a:rPr lang="el-GR" i="1" dirty="0" smtClean="0">
                <a:latin typeface="Times New Roman" pitchFamily="18" charset="0"/>
                <a:cs typeface="Times New Roman" pitchFamily="18" charset="0"/>
              </a:rPr>
              <a:t>Η έννοια του αρνητικού μεγέθους στη φιλοσοφία</a:t>
            </a:r>
            <a:r>
              <a:rPr lang="el-GR" dirty="0" smtClean="0">
                <a:latin typeface="Times New Roman" pitchFamily="18" charset="0"/>
                <a:cs typeface="Times New Roman" pitchFamily="18" charset="0"/>
              </a:rPr>
              <a:t>. Εισαγωγή-</a:t>
            </a:r>
            <a:r>
              <a:rPr lang="el-GR" dirty="0" err="1" smtClean="0">
                <a:latin typeface="Times New Roman" pitchFamily="18" charset="0"/>
                <a:cs typeface="Times New Roman" pitchFamily="18" charset="0"/>
              </a:rPr>
              <a:t>Μετάφρ</a:t>
            </a:r>
            <a:r>
              <a:rPr lang="el-GR" dirty="0" smtClean="0">
                <a:latin typeface="Times New Roman" pitchFamily="18" charset="0"/>
                <a:cs typeface="Times New Roman" pitchFamily="18" charset="0"/>
              </a:rPr>
              <a:t>.-Σχόλια Χάρης </a:t>
            </a:r>
            <a:r>
              <a:rPr lang="el-GR" dirty="0" err="1" smtClean="0">
                <a:latin typeface="Times New Roman" pitchFamily="18" charset="0"/>
                <a:cs typeface="Times New Roman" pitchFamily="18" charset="0"/>
              </a:rPr>
              <a:t>Τασάκος</a:t>
            </a:r>
            <a:r>
              <a:rPr lang="el-GR" dirty="0" smtClean="0">
                <a:latin typeface="Times New Roman" pitchFamily="18" charset="0"/>
                <a:cs typeface="Times New Roman" pitchFamily="18" charset="0"/>
              </a:rPr>
              <a:t>. “</a:t>
            </a:r>
            <a:r>
              <a:rPr lang="el-GR" dirty="0" err="1" smtClean="0">
                <a:latin typeface="Times New Roman" pitchFamily="18" charset="0"/>
                <a:cs typeface="Times New Roman" pitchFamily="18" charset="0"/>
              </a:rPr>
              <a:t>Printa</a:t>
            </a:r>
            <a:r>
              <a:rPr lang="el-GR" dirty="0" smtClean="0">
                <a:latin typeface="Times New Roman" pitchFamily="18" charset="0"/>
                <a:cs typeface="Times New Roman" pitchFamily="18" charset="0"/>
              </a:rPr>
              <a:t>”, </a:t>
            </a:r>
            <a:r>
              <a:rPr lang="el-GR" dirty="0" err="1" smtClean="0">
                <a:latin typeface="Times New Roman" pitchFamily="18" charset="0"/>
                <a:cs typeface="Times New Roman" pitchFamily="18" charset="0"/>
              </a:rPr>
              <a:t>Αθ</a:t>
            </a:r>
            <a:r>
              <a:rPr lang="el-GR" dirty="0" smtClean="0">
                <a:latin typeface="Times New Roman" pitchFamily="18" charset="0"/>
                <a:cs typeface="Times New Roman" pitchFamily="18" charset="0"/>
              </a:rPr>
              <a:t>. 2001.</a:t>
            </a:r>
          </a:p>
          <a:p>
            <a:r>
              <a:rPr lang="el-GR" i="1" dirty="0" smtClean="0">
                <a:latin typeface="Times New Roman" pitchFamily="18" charset="0"/>
                <a:cs typeface="Times New Roman" pitchFamily="18" charset="0"/>
              </a:rPr>
              <a:t>Κριτική της κριτικής δύναμης</a:t>
            </a:r>
            <a:r>
              <a:rPr lang="el-GR" dirty="0" smtClean="0">
                <a:latin typeface="Times New Roman" pitchFamily="18" charset="0"/>
                <a:cs typeface="Times New Roman" pitchFamily="18" charset="0"/>
              </a:rPr>
              <a:t>. Εισαγωγή-</a:t>
            </a:r>
            <a:r>
              <a:rPr lang="el-GR" dirty="0" err="1" smtClean="0">
                <a:latin typeface="Times New Roman" pitchFamily="18" charset="0"/>
                <a:cs typeface="Times New Roman" pitchFamily="18" charset="0"/>
              </a:rPr>
              <a:t>Μετάφρ</a:t>
            </a:r>
            <a:r>
              <a:rPr lang="el-GR" dirty="0" smtClean="0">
                <a:latin typeface="Times New Roman" pitchFamily="18" charset="0"/>
                <a:cs typeface="Times New Roman" pitchFamily="18" charset="0"/>
              </a:rPr>
              <a:t>.-Σχόλια Κώστας </a:t>
            </a:r>
            <a:r>
              <a:rPr lang="el-GR" dirty="0" err="1" smtClean="0">
                <a:latin typeface="Times New Roman" pitchFamily="18" charset="0"/>
                <a:cs typeface="Times New Roman" pitchFamily="18" charset="0"/>
              </a:rPr>
              <a:t>Ανδρουλιδάκης</a:t>
            </a:r>
            <a:r>
              <a:rPr lang="el-GR" dirty="0" smtClean="0">
                <a:latin typeface="Times New Roman" pitchFamily="18" charset="0"/>
                <a:cs typeface="Times New Roman" pitchFamily="18" charset="0"/>
              </a:rPr>
              <a:t>. «Η Σμίλη», Αθήνα, 3η </a:t>
            </a:r>
            <a:r>
              <a:rPr lang="el-GR" dirty="0" err="1" smtClean="0">
                <a:latin typeface="Times New Roman" pitchFamily="18" charset="0"/>
                <a:cs typeface="Times New Roman" pitchFamily="18" charset="0"/>
              </a:rPr>
              <a:t>έκδ</a:t>
            </a:r>
            <a:r>
              <a:rPr lang="el-GR" dirty="0" smtClean="0">
                <a:latin typeface="Times New Roman" pitchFamily="18" charset="0"/>
                <a:cs typeface="Times New Roman" pitchFamily="18" charset="0"/>
              </a:rPr>
              <a:t>. 2013.</a:t>
            </a:r>
          </a:p>
          <a:p>
            <a:r>
              <a:rPr lang="el-GR" i="1" dirty="0" smtClean="0">
                <a:latin typeface="Times New Roman" pitchFamily="18" charset="0"/>
                <a:cs typeface="Times New Roman" pitchFamily="18" charset="0"/>
              </a:rPr>
              <a:t>Κριτική του πρακτικού λόγου</a:t>
            </a:r>
            <a:r>
              <a:rPr lang="el-GR" dirty="0" smtClean="0">
                <a:latin typeface="Times New Roman" pitchFamily="18" charset="0"/>
                <a:cs typeface="Times New Roman" pitchFamily="18" charset="0"/>
              </a:rPr>
              <a:t>. Εισαγωγή-</a:t>
            </a:r>
            <a:r>
              <a:rPr lang="el-GR" dirty="0" err="1" smtClean="0">
                <a:latin typeface="Times New Roman" pitchFamily="18" charset="0"/>
                <a:cs typeface="Times New Roman" pitchFamily="18" charset="0"/>
              </a:rPr>
              <a:t>Μετάφρ</a:t>
            </a:r>
            <a:r>
              <a:rPr lang="el-GR" dirty="0" smtClean="0">
                <a:latin typeface="Times New Roman" pitchFamily="18" charset="0"/>
                <a:cs typeface="Times New Roman" pitchFamily="18" charset="0"/>
              </a:rPr>
              <a:t>.-Παρατηρήσεις Μιχαήλ Δημητρακόπουλος, </a:t>
            </a:r>
            <a:r>
              <a:rPr lang="el-GR" dirty="0" err="1" smtClean="0">
                <a:latin typeface="Times New Roman" pitchFamily="18" charset="0"/>
                <a:cs typeface="Times New Roman" pitchFamily="18" charset="0"/>
              </a:rPr>
              <a:t>Αθ</a:t>
            </a:r>
            <a:r>
              <a:rPr lang="el-GR" dirty="0" smtClean="0">
                <a:latin typeface="Times New Roman" pitchFamily="18" charset="0"/>
                <a:cs typeface="Times New Roman" pitchFamily="18" charset="0"/>
              </a:rPr>
              <a:t>. 2004.</a:t>
            </a:r>
          </a:p>
          <a:p>
            <a:r>
              <a:rPr lang="el-GR" i="1" dirty="0" smtClean="0">
                <a:latin typeface="Times New Roman" pitchFamily="18" charset="0"/>
                <a:cs typeface="Times New Roman" pitchFamily="18" charset="0"/>
              </a:rPr>
              <a:t>Κριτική του πρακτικού λόγου</a:t>
            </a:r>
            <a:r>
              <a:rPr lang="el-GR" dirty="0" smtClean="0">
                <a:latin typeface="Times New Roman" pitchFamily="18" charset="0"/>
                <a:cs typeface="Times New Roman" pitchFamily="18" charset="0"/>
              </a:rPr>
              <a:t>. </a:t>
            </a:r>
            <a:r>
              <a:rPr lang="el-GR" dirty="0" err="1" smtClean="0">
                <a:latin typeface="Times New Roman" pitchFamily="18" charset="0"/>
                <a:cs typeface="Times New Roman" pitchFamily="18" charset="0"/>
              </a:rPr>
              <a:t>Μετάφρ</a:t>
            </a:r>
            <a:r>
              <a:rPr lang="el-GR" dirty="0" smtClean="0">
                <a:latin typeface="Times New Roman" pitchFamily="18" charset="0"/>
                <a:cs typeface="Times New Roman" pitchFamily="18" charset="0"/>
              </a:rPr>
              <a:t>.-Σημειώσεις-</a:t>
            </a:r>
            <a:r>
              <a:rPr lang="el-GR" dirty="0" err="1" smtClean="0">
                <a:latin typeface="Times New Roman" pitchFamily="18" charset="0"/>
                <a:cs typeface="Times New Roman" pitchFamily="18" charset="0"/>
              </a:rPr>
              <a:t>Επιλεγόμεν</a:t>
            </a:r>
            <a:r>
              <a:rPr lang="el-GR" dirty="0" smtClean="0">
                <a:latin typeface="Times New Roman" pitchFamily="18" charset="0"/>
                <a:cs typeface="Times New Roman" pitchFamily="18" charset="0"/>
              </a:rPr>
              <a:t>α Κώστας </a:t>
            </a:r>
            <a:r>
              <a:rPr lang="el-GR" dirty="0" err="1" smtClean="0">
                <a:latin typeface="Times New Roman" pitchFamily="18" charset="0"/>
                <a:cs typeface="Times New Roman" pitchFamily="18" charset="0"/>
              </a:rPr>
              <a:t>Ανδρουλιδάκης</a:t>
            </a:r>
            <a:r>
              <a:rPr lang="el-GR" dirty="0" smtClean="0">
                <a:latin typeface="Times New Roman" pitchFamily="18" charset="0"/>
                <a:cs typeface="Times New Roman" pitchFamily="18" charset="0"/>
              </a:rPr>
              <a:t>. «Εστία», Αθήνα, 5η </a:t>
            </a:r>
            <a:r>
              <a:rPr lang="el-GR" dirty="0" err="1" smtClean="0">
                <a:latin typeface="Times New Roman" pitchFamily="18" charset="0"/>
                <a:cs typeface="Times New Roman" pitchFamily="18" charset="0"/>
              </a:rPr>
              <a:t>έκδ</a:t>
            </a:r>
            <a:r>
              <a:rPr lang="el-GR" dirty="0" smtClean="0">
                <a:latin typeface="Times New Roman" pitchFamily="18" charset="0"/>
                <a:cs typeface="Times New Roman" pitchFamily="18" charset="0"/>
              </a:rPr>
              <a:t>. 2012.</a:t>
            </a:r>
          </a:p>
          <a:p>
            <a:r>
              <a:rPr lang="el-GR" i="1" dirty="0" smtClean="0">
                <a:latin typeface="Times New Roman" pitchFamily="18" charset="0"/>
                <a:cs typeface="Times New Roman" pitchFamily="18" charset="0"/>
              </a:rPr>
              <a:t>Κριτική της κριτικής ικανότητας</a:t>
            </a:r>
            <a:r>
              <a:rPr lang="el-GR" dirty="0" smtClean="0">
                <a:latin typeface="Times New Roman" pitchFamily="18" charset="0"/>
                <a:cs typeface="Times New Roman" pitchFamily="18" charset="0"/>
              </a:rPr>
              <a:t>. </a:t>
            </a:r>
            <a:r>
              <a:rPr lang="el-GR" dirty="0" err="1" smtClean="0">
                <a:latin typeface="Times New Roman" pitchFamily="18" charset="0"/>
                <a:cs typeface="Times New Roman" pitchFamily="18" charset="0"/>
              </a:rPr>
              <a:t>Μετάφρ</a:t>
            </a:r>
            <a:r>
              <a:rPr lang="el-GR" dirty="0" smtClean="0">
                <a:latin typeface="Times New Roman" pitchFamily="18" charset="0"/>
                <a:cs typeface="Times New Roman" pitchFamily="18" charset="0"/>
              </a:rPr>
              <a:t>. Χάρης </a:t>
            </a:r>
            <a:r>
              <a:rPr lang="el-GR" dirty="0" err="1" smtClean="0">
                <a:latin typeface="Times New Roman" pitchFamily="18" charset="0"/>
                <a:cs typeface="Times New Roman" pitchFamily="18" charset="0"/>
              </a:rPr>
              <a:t>Τασάκος</a:t>
            </a:r>
            <a:r>
              <a:rPr lang="el-GR" dirty="0" smtClean="0">
                <a:latin typeface="Times New Roman" pitchFamily="18" charset="0"/>
                <a:cs typeface="Times New Roman" pitchFamily="18" charset="0"/>
              </a:rPr>
              <a:t>. "Ροές", </a:t>
            </a:r>
            <a:r>
              <a:rPr lang="el-GR" dirty="0" err="1" smtClean="0">
                <a:latin typeface="Times New Roman" pitchFamily="18" charset="0"/>
                <a:cs typeface="Times New Roman" pitchFamily="18" charset="0"/>
              </a:rPr>
              <a:t>Αθ</a:t>
            </a:r>
            <a:r>
              <a:rPr lang="el-GR" dirty="0" smtClean="0">
                <a:latin typeface="Times New Roman" pitchFamily="18" charset="0"/>
                <a:cs typeface="Times New Roman" pitchFamily="18" charset="0"/>
              </a:rPr>
              <a:t>. 2005 (1η έκδοση, “</a:t>
            </a:r>
            <a:r>
              <a:rPr lang="el-GR" dirty="0" err="1" smtClean="0">
                <a:latin typeface="Times New Roman" pitchFamily="18" charset="0"/>
                <a:cs typeface="Times New Roman" pitchFamily="18" charset="0"/>
              </a:rPr>
              <a:t>Printa</a:t>
            </a:r>
            <a:r>
              <a:rPr lang="el-GR" dirty="0" smtClean="0">
                <a:latin typeface="Times New Roman" pitchFamily="18" charset="0"/>
                <a:cs typeface="Times New Roman" pitchFamily="18" charset="0"/>
              </a:rPr>
              <a:t>”, </a:t>
            </a:r>
            <a:r>
              <a:rPr lang="el-GR" dirty="0" err="1" smtClean="0">
                <a:latin typeface="Times New Roman" pitchFamily="18" charset="0"/>
                <a:cs typeface="Times New Roman" pitchFamily="18" charset="0"/>
              </a:rPr>
              <a:t>Αθ</a:t>
            </a:r>
            <a:r>
              <a:rPr lang="el-GR" dirty="0" smtClean="0">
                <a:latin typeface="Times New Roman" pitchFamily="18" charset="0"/>
                <a:cs typeface="Times New Roman" pitchFamily="18" charset="0"/>
              </a:rPr>
              <a:t>. 2000).</a:t>
            </a:r>
          </a:p>
          <a:p>
            <a:r>
              <a:rPr lang="el-GR" i="1" dirty="0" smtClean="0">
                <a:latin typeface="Times New Roman" pitchFamily="18" charset="0"/>
                <a:cs typeface="Times New Roman" pitchFamily="18" charset="0"/>
              </a:rPr>
              <a:t>Η διένεξη των Σχολών</a:t>
            </a:r>
            <a:r>
              <a:rPr lang="el-GR" dirty="0" smtClean="0">
                <a:latin typeface="Times New Roman" pitchFamily="18" charset="0"/>
                <a:cs typeface="Times New Roman" pitchFamily="18" charset="0"/>
              </a:rPr>
              <a:t>. Εισαγωγή-</a:t>
            </a:r>
            <a:r>
              <a:rPr lang="el-GR" dirty="0" err="1" smtClean="0">
                <a:latin typeface="Times New Roman" pitchFamily="18" charset="0"/>
                <a:cs typeface="Times New Roman" pitchFamily="18" charset="0"/>
              </a:rPr>
              <a:t>Μετάφρ.</a:t>
            </a:r>
            <a:r>
              <a:rPr lang="el-GR" dirty="0" smtClean="0">
                <a:latin typeface="Times New Roman" pitchFamily="18" charset="0"/>
                <a:cs typeface="Times New Roman" pitchFamily="18" charset="0"/>
              </a:rPr>
              <a:t> Θανάσης </a:t>
            </a:r>
            <a:r>
              <a:rPr lang="el-GR" dirty="0" err="1" smtClean="0">
                <a:latin typeface="Times New Roman" pitchFamily="18" charset="0"/>
                <a:cs typeface="Times New Roman" pitchFamily="18" charset="0"/>
              </a:rPr>
              <a:t>Γκιούρας</a:t>
            </a:r>
            <a:r>
              <a:rPr lang="el-GR" dirty="0" smtClean="0">
                <a:latin typeface="Times New Roman" pitchFamily="18" charset="0"/>
                <a:cs typeface="Times New Roman" pitchFamily="18" charset="0"/>
              </a:rPr>
              <a:t>. "Σαββάλας", </a:t>
            </a:r>
            <a:r>
              <a:rPr lang="el-GR" dirty="0" err="1" smtClean="0">
                <a:latin typeface="Times New Roman" pitchFamily="18" charset="0"/>
                <a:cs typeface="Times New Roman" pitchFamily="18" charset="0"/>
              </a:rPr>
              <a:t>Αθ</a:t>
            </a:r>
            <a:r>
              <a:rPr lang="el-GR" dirty="0" smtClean="0">
                <a:latin typeface="Times New Roman" pitchFamily="18" charset="0"/>
                <a:cs typeface="Times New Roman" pitchFamily="18" charset="0"/>
              </a:rPr>
              <a:t>. 2004.</a:t>
            </a:r>
          </a:p>
          <a:p>
            <a:r>
              <a:rPr lang="el-GR" i="1" dirty="0" smtClean="0">
                <a:latin typeface="Times New Roman" pitchFamily="18" charset="0"/>
                <a:cs typeface="Times New Roman" pitchFamily="18" charset="0"/>
              </a:rPr>
              <a:t>Περί Παιδαγωγικής</a:t>
            </a:r>
            <a:r>
              <a:rPr lang="el-GR" dirty="0" smtClean="0">
                <a:latin typeface="Times New Roman" pitchFamily="18" charset="0"/>
                <a:cs typeface="Times New Roman" pitchFamily="18" charset="0"/>
              </a:rPr>
              <a:t>. Προλεγόμενα-</a:t>
            </a:r>
            <a:r>
              <a:rPr lang="el-GR" dirty="0" err="1" smtClean="0">
                <a:latin typeface="Times New Roman" pitchFamily="18" charset="0"/>
                <a:cs typeface="Times New Roman" pitchFamily="18" charset="0"/>
              </a:rPr>
              <a:t>Μετάφρ</a:t>
            </a:r>
            <a:r>
              <a:rPr lang="el-GR" dirty="0" smtClean="0">
                <a:latin typeface="Times New Roman" pitchFamily="18" charset="0"/>
                <a:cs typeface="Times New Roman" pitchFamily="18" charset="0"/>
              </a:rPr>
              <a:t>.-Σημειώσεις Παρασκευή Σιδερά-Λύτρα. "Κυριακίδη", Θεσσαλονίκη 2004.</a:t>
            </a:r>
          </a:p>
          <a:p>
            <a:r>
              <a:rPr lang="el-GR" i="1" dirty="0" smtClean="0">
                <a:latin typeface="Times New Roman" pitchFamily="18" charset="0"/>
                <a:cs typeface="Times New Roman" pitchFamily="18" charset="0"/>
              </a:rPr>
              <a:t>Η θρησκεία εντός των ορίων του Λόγου και μόνο</a:t>
            </a:r>
            <a:r>
              <a:rPr lang="el-GR" dirty="0" smtClean="0">
                <a:latin typeface="Times New Roman" pitchFamily="18" charset="0"/>
                <a:cs typeface="Times New Roman" pitchFamily="18" charset="0"/>
              </a:rPr>
              <a:t>. </a:t>
            </a:r>
            <a:r>
              <a:rPr lang="el-GR" dirty="0" err="1" smtClean="0">
                <a:latin typeface="Times New Roman" pitchFamily="18" charset="0"/>
                <a:cs typeface="Times New Roman" pitchFamily="18" charset="0"/>
              </a:rPr>
              <a:t>Μετάφρ</a:t>
            </a:r>
            <a:r>
              <a:rPr lang="el-GR" dirty="0" smtClean="0">
                <a:latin typeface="Times New Roman" pitchFamily="18" charset="0"/>
                <a:cs typeface="Times New Roman" pitchFamily="18" charset="0"/>
              </a:rPr>
              <a:t>.-Σημειώσεις-</a:t>
            </a:r>
            <a:r>
              <a:rPr lang="el-GR" dirty="0" err="1" smtClean="0">
                <a:latin typeface="Times New Roman" pitchFamily="18" charset="0"/>
                <a:cs typeface="Times New Roman" pitchFamily="18" charset="0"/>
              </a:rPr>
              <a:t>Επιλεγόμεν</a:t>
            </a:r>
            <a:r>
              <a:rPr lang="el-GR" dirty="0" smtClean="0">
                <a:latin typeface="Times New Roman" pitchFamily="18" charset="0"/>
                <a:cs typeface="Times New Roman" pitchFamily="18" charset="0"/>
              </a:rPr>
              <a:t>α Κώστας </a:t>
            </a:r>
            <a:r>
              <a:rPr lang="el-GR" dirty="0" err="1" smtClean="0">
                <a:latin typeface="Times New Roman" pitchFamily="18" charset="0"/>
                <a:cs typeface="Times New Roman" pitchFamily="18" charset="0"/>
              </a:rPr>
              <a:t>Ανδρουλιδάκης</a:t>
            </a:r>
            <a:r>
              <a:rPr lang="el-GR" dirty="0" smtClean="0">
                <a:latin typeface="Times New Roman" pitchFamily="18" charset="0"/>
                <a:cs typeface="Times New Roman" pitchFamily="18" charset="0"/>
              </a:rPr>
              <a:t>. "Πόλις", Αθήνα, 2η </a:t>
            </a:r>
            <a:r>
              <a:rPr lang="el-GR" dirty="0" err="1" smtClean="0">
                <a:latin typeface="Times New Roman" pitchFamily="18" charset="0"/>
                <a:cs typeface="Times New Roman" pitchFamily="18" charset="0"/>
              </a:rPr>
              <a:t>έκδ</a:t>
            </a:r>
            <a:r>
              <a:rPr lang="el-GR" dirty="0" smtClean="0">
                <a:latin typeface="Times New Roman" pitchFamily="18" charset="0"/>
                <a:cs typeface="Times New Roman" pitchFamily="18" charset="0"/>
              </a:rPr>
              <a:t>. 2008.</a:t>
            </a:r>
          </a:p>
          <a:p>
            <a:r>
              <a:rPr lang="el-GR" i="1" dirty="0" smtClean="0">
                <a:latin typeface="Times New Roman" pitchFamily="18" charset="0"/>
                <a:cs typeface="Times New Roman" pitchFamily="18" charset="0"/>
              </a:rPr>
              <a:t>Μεταφυσική των ηθών</a:t>
            </a:r>
            <a:r>
              <a:rPr lang="el-GR" dirty="0" smtClean="0">
                <a:latin typeface="Times New Roman" pitchFamily="18" charset="0"/>
                <a:cs typeface="Times New Roman" pitchFamily="18" charset="0"/>
              </a:rPr>
              <a:t>. </a:t>
            </a:r>
            <a:r>
              <a:rPr lang="el-GR" dirty="0" err="1" smtClean="0">
                <a:latin typeface="Times New Roman" pitchFamily="18" charset="0"/>
                <a:cs typeface="Times New Roman" pitchFamily="18" charset="0"/>
              </a:rPr>
              <a:t>Μετάφρ</a:t>
            </a:r>
            <a:r>
              <a:rPr lang="el-GR" dirty="0" smtClean="0">
                <a:latin typeface="Times New Roman" pitchFamily="18" charset="0"/>
                <a:cs typeface="Times New Roman" pitchFamily="18" charset="0"/>
              </a:rPr>
              <a:t>.-Σημειώσεις-</a:t>
            </a:r>
            <a:r>
              <a:rPr lang="el-GR" dirty="0" err="1" smtClean="0">
                <a:latin typeface="Times New Roman" pitchFamily="18" charset="0"/>
                <a:cs typeface="Times New Roman" pitchFamily="18" charset="0"/>
              </a:rPr>
              <a:t>Επιλεγόμεν</a:t>
            </a:r>
            <a:r>
              <a:rPr lang="el-GR" dirty="0" smtClean="0">
                <a:latin typeface="Times New Roman" pitchFamily="18" charset="0"/>
                <a:cs typeface="Times New Roman" pitchFamily="18" charset="0"/>
              </a:rPr>
              <a:t>α Κώστας </a:t>
            </a:r>
            <a:r>
              <a:rPr lang="el-GR" dirty="0" err="1" smtClean="0">
                <a:latin typeface="Times New Roman" pitchFamily="18" charset="0"/>
                <a:cs typeface="Times New Roman" pitchFamily="18" charset="0"/>
              </a:rPr>
              <a:t>Ανδρουλιδάκης</a:t>
            </a:r>
            <a:r>
              <a:rPr lang="el-GR" dirty="0" smtClean="0">
                <a:latin typeface="Times New Roman" pitchFamily="18" charset="0"/>
                <a:cs typeface="Times New Roman" pitchFamily="18" charset="0"/>
              </a:rPr>
              <a:t>, "Σμίλη", Αθήνα 2013.</a:t>
            </a:r>
          </a:p>
          <a:p>
            <a:r>
              <a:rPr lang="el-GR" i="1" dirty="0" smtClean="0">
                <a:latin typeface="Times New Roman" pitchFamily="18" charset="0"/>
                <a:cs typeface="Times New Roman" pitchFamily="18" charset="0"/>
              </a:rPr>
              <a:t>Επιλογή από το έργο του</a:t>
            </a:r>
            <a:r>
              <a:rPr lang="el-GR" dirty="0" smtClean="0">
                <a:latin typeface="Times New Roman" pitchFamily="18" charset="0"/>
                <a:cs typeface="Times New Roman" pitchFamily="18" charset="0"/>
              </a:rPr>
              <a:t>. Εισαγωγή-Επιλογή-</a:t>
            </a:r>
            <a:r>
              <a:rPr lang="el-GR" dirty="0" err="1" smtClean="0">
                <a:latin typeface="Times New Roman" pitchFamily="18" charset="0"/>
                <a:cs typeface="Times New Roman" pitchFamily="18" charset="0"/>
              </a:rPr>
              <a:t>Μετάφρ.</a:t>
            </a:r>
            <a:r>
              <a:rPr lang="el-GR" dirty="0" smtClean="0">
                <a:latin typeface="Times New Roman" pitchFamily="18" charset="0"/>
                <a:cs typeface="Times New Roman" pitchFamily="18" charset="0"/>
              </a:rPr>
              <a:t> Κώστας </a:t>
            </a:r>
            <a:r>
              <a:rPr lang="el-GR" dirty="0" err="1" smtClean="0">
                <a:latin typeface="Times New Roman" pitchFamily="18" charset="0"/>
                <a:cs typeface="Times New Roman" pitchFamily="18" charset="0"/>
              </a:rPr>
              <a:t>Ανδρουλιδάκης</a:t>
            </a:r>
            <a:r>
              <a:rPr lang="el-GR" dirty="0" smtClean="0">
                <a:latin typeface="Times New Roman" pitchFamily="18" charset="0"/>
                <a:cs typeface="Times New Roman" pitchFamily="18" charset="0"/>
              </a:rPr>
              <a:t>. "Στιγμή", Αθήνα 2008.</a:t>
            </a:r>
          </a:p>
          <a:p>
            <a:r>
              <a:rPr lang="el-GR" i="1" dirty="0" smtClean="0">
                <a:latin typeface="Times New Roman" pitchFamily="18" charset="0"/>
                <a:cs typeface="Times New Roman" pitchFamily="18" charset="0"/>
              </a:rPr>
              <a:t>Ανθρωπολογία από πραγματολογική άποψη</a:t>
            </a:r>
            <a:r>
              <a:rPr lang="el-GR" dirty="0" smtClean="0">
                <a:latin typeface="Times New Roman" pitchFamily="18" charset="0"/>
                <a:cs typeface="Times New Roman" pitchFamily="18" charset="0"/>
              </a:rPr>
              <a:t>. Εισαγωγή-</a:t>
            </a:r>
            <a:r>
              <a:rPr lang="el-GR" dirty="0" err="1" smtClean="0">
                <a:latin typeface="Times New Roman" pitchFamily="18" charset="0"/>
                <a:cs typeface="Times New Roman" pitchFamily="18" charset="0"/>
              </a:rPr>
              <a:t>Μετάφρ</a:t>
            </a:r>
            <a:r>
              <a:rPr lang="el-GR" dirty="0" smtClean="0">
                <a:latin typeface="Times New Roman" pitchFamily="18" charset="0"/>
                <a:cs typeface="Times New Roman" pitchFamily="18" charset="0"/>
              </a:rPr>
              <a:t>.-Σχόλια Χάρης </a:t>
            </a:r>
            <a:r>
              <a:rPr lang="el-GR" dirty="0" err="1" smtClean="0">
                <a:latin typeface="Times New Roman" pitchFamily="18" charset="0"/>
                <a:cs typeface="Times New Roman" pitchFamily="18" charset="0"/>
              </a:rPr>
              <a:t>Τασάκος</a:t>
            </a:r>
            <a:r>
              <a:rPr lang="el-GR" dirty="0" smtClean="0">
                <a:latin typeface="Times New Roman" pitchFamily="18" charset="0"/>
                <a:cs typeface="Times New Roman" pitchFamily="18" charset="0"/>
              </a:rPr>
              <a:t>. “</a:t>
            </a:r>
            <a:r>
              <a:rPr lang="el-GR" dirty="0" err="1" smtClean="0">
                <a:latin typeface="Times New Roman" pitchFamily="18" charset="0"/>
                <a:cs typeface="Times New Roman" pitchFamily="18" charset="0"/>
              </a:rPr>
              <a:t>Printa</a:t>
            </a:r>
            <a:r>
              <a:rPr lang="el-GR" dirty="0" smtClean="0">
                <a:latin typeface="Times New Roman" pitchFamily="18" charset="0"/>
                <a:cs typeface="Times New Roman" pitchFamily="18" charset="0"/>
              </a:rPr>
              <a:t>”, </a:t>
            </a:r>
            <a:r>
              <a:rPr lang="el-GR" dirty="0" err="1" smtClean="0">
                <a:latin typeface="Times New Roman" pitchFamily="18" charset="0"/>
                <a:cs typeface="Times New Roman" pitchFamily="18" charset="0"/>
              </a:rPr>
              <a:t>Αθ</a:t>
            </a:r>
            <a:r>
              <a:rPr lang="el-GR" dirty="0" smtClean="0">
                <a:latin typeface="Times New Roman" pitchFamily="18" charset="0"/>
                <a:cs typeface="Times New Roman" pitchFamily="18" charset="0"/>
              </a:rPr>
              <a:t>. 2011.</a:t>
            </a:r>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CustomShape 1"/>
          <p:cNvSpPr>
            <a:spLocks noChangeArrowheads="1"/>
          </p:cNvSpPr>
          <p:nvPr/>
        </p:nvSpPr>
        <p:spPr bwMode="auto">
          <a:xfrm>
            <a:off x="152400" y="38100"/>
            <a:ext cx="8763000" cy="6694488"/>
          </a:xfrm>
          <a:prstGeom prst="rect">
            <a:avLst/>
          </a:prstGeom>
          <a:noFill/>
          <a:ln w="9360">
            <a:noFill/>
            <a:miter lim="800000"/>
            <a:headEnd/>
            <a:tailEnd/>
          </a:ln>
        </p:spPr>
        <p:txBody>
          <a:bodyPr lIns="90000" tIns="46800" rIns="90000" bIns="46800" anchor="ctr"/>
          <a:lstStyle/>
          <a:p>
            <a:pPr algn="ctr"/>
            <a:r>
              <a:rPr lang="en-US" sz="1400" b="1" dirty="0">
                <a:solidFill>
                  <a:srgbClr val="000000"/>
                </a:solidFill>
              </a:rPr>
              <a:t>ΣΗΜΕΙΩΣΕΙΣ ΠΑΡΑΔΟΣΕΩΝ</a:t>
            </a:r>
            <a:endParaRPr lang="el-GR" sz="1400" b="1" dirty="0">
              <a:solidFill>
                <a:srgbClr val="000000"/>
              </a:solidFill>
            </a:endParaRPr>
          </a:p>
          <a:p>
            <a:pPr algn="ctr"/>
            <a:r>
              <a:rPr lang="el-GR" sz="1100" dirty="0"/>
              <a:t>(συνέχεια)</a:t>
            </a:r>
          </a:p>
          <a:p>
            <a:pPr algn="ctr"/>
            <a:r>
              <a:rPr lang="en-US" sz="1200" b="1" dirty="0" err="1">
                <a:solidFill>
                  <a:srgbClr val="C00000"/>
                </a:solidFill>
              </a:rPr>
              <a:t>Άννα</a:t>
            </a:r>
            <a:r>
              <a:rPr lang="en-US" sz="1200" b="1" dirty="0">
                <a:solidFill>
                  <a:srgbClr val="C00000"/>
                </a:solidFill>
              </a:rPr>
              <a:t> </a:t>
            </a:r>
            <a:r>
              <a:rPr lang="en-US" sz="1200" b="1" dirty="0" err="1">
                <a:solidFill>
                  <a:srgbClr val="C00000"/>
                </a:solidFill>
              </a:rPr>
              <a:t>Λάζου</a:t>
            </a:r>
            <a:r>
              <a:rPr lang="en-US" sz="1200" b="1" dirty="0">
                <a:solidFill>
                  <a:srgbClr val="C00000"/>
                </a:solidFill>
              </a:rPr>
              <a:t>, </a:t>
            </a:r>
            <a:r>
              <a:rPr lang="en-US" sz="1200" b="1" i="1" dirty="0" err="1">
                <a:solidFill>
                  <a:srgbClr val="C00000"/>
                </a:solidFill>
              </a:rPr>
              <a:t>Άνθρωπος</a:t>
            </a:r>
            <a:r>
              <a:rPr lang="en-US" sz="1200" b="1" i="1" dirty="0">
                <a:solidFill>
                  <a:srgbClr val="C00000"/>
                </a:solidFill>
              </a:rPr>
              <a:t> ο </a:t>
            </a:r>
            <a:r>
              <a:rPr lang="en-US" sz="1200" b="1" i="1" dirty="0" err="1">
                <a:solidFill>
                  <a:srgbClr val="C00000"/>
                </a:solidFill>
              </a:rPr>
              <a:t>Δημιουργός</a:t>
            </a:r>
            <a:r>
              <a:rPr lang="en-US" sz="1200" b="1" i="1" dirty="0">
                <a:solidFill>
                  <a:srgbClr val="C00000"/>
                </a:solidFill>
              </a:rPr>
              <a:t>,</a:t>
            </a:r>
            <a:r>
              <a:rPr lang="en-US" sz="1200" b="1" dirty="0">
                <a:solidFill>
                  <a:srgbClr val="C00000"/>
                </a:solidFill>
              </a:rPr>
              <a:t> </a:t>
            </a:r>
            <a:r>
              <a:rPr lang="en-US" sz="1200" b="1" dirty="0" err="1">
                <a:solidFill>
                  <a:srgbClr val="C00000"/>
                </a:solidFill>
              </a:rPr>
              <a:t>Αθήνα</a:t>
            </a:r>
            <a:r>
              <a:rPr lang="en-US" sz="1200" b="1" dirty="0">
                <a:solidFill>
                  <a:srgbClr val="C00000"/>
                </a:solidFill>
              </a:rPr>
              <a:t>, 2016</a:t>
            </a:r>
            <a:endParaRPr lang="en-US" dirty="0"/>
          </a:p>
          <a:p>
            <a:pPr algn="just"/>
            <a:r>
              <a:rPr lang="en-US" sz="1200" dirty="0" err="1">
                <a:solidFill>
                  <a:srgbClr val="000000"/>
                </a:solidFill>
              </a:rPr>
              <a:t>Στην</a:t>
            </a:r>
            <a:r>
              <a:rPr lang="en-US" sz="1200" dirty="0">
                <a:solidFill>
                  <a:srgbClr val="000000"/>
                </a:solidFill>
              </a:rPr>
              <a:t> </a:t>
            </a:r>
            <a:r>
              <a:rPr lang="en-US" sz="1200" dirty="0" err="1">
                <a:solidFill>
                  <a:srgbClr val="000000"/>
                </a:solidFill>
              </a:rPr>
              <a:t>νεότερη</a:t>
            </a:r>
            <a:r>
              <a:rPr lang="en-US" sz="1200" dirty="0">
                <a:solidFill>
                  <a:srgbClr val="000000"/>
                </a:solidFill>
              </a:rPr>
              <a:t> </a:t>
            </a:r>
            <a:r>
              <a:rPr lang="en-US" sz="1200" dirty="0" err="1">
                <a:solidFill>
                  <a:srgbClr val="000000"/>
                </a:solidFill>
              </a:rPr>
              <a:t>εποχή</a:t>
            </a:r>
            <a:r>
              <a:rPr lang="en-US" sz="1200" dirty="0">
                <a:solidFill>
                  <a:srgbClr val="000000"/>
                </a:solidFill>
              </a:rPr>
              <a:t> ο Locke </a:t>
            </a:r>
            <a:r>
              <a:rPr lang="en-US" sz="1200" dirty="0" err="1">
                <a:solidFill>
                  <a:srgbClr val="000000"/>
                </a:solidFill>
              </a:rPr>
              <a:t>παρομοιάζει</a:t>
            </a:r>
            <a:r>
              <a:rPr lang="en-US" sz="1200" dirty="0">
                <a:solidFill>
                  <a:srgbClr val="000000"/>
                </a:solidFill>
              </a:rPr>
              <a:t> </a:t>
            </a:r>
            <a:r>
              <a:rPr lang="en-US" sz="1200" dirty="0" err="1">
                <a:solidFill>
                  <a:srgbClr val="000000"/>
                </a:solidFill>
              </a:rPr>
              <a:t>την</a:t>
            </a:r>
            <a:r>
              <a:rPr lang="en-US" sz="1200" dirty="0">
                <a:solidFill>
                  <a:srgbClr val="000000"/>
                </a:solidFill>
              </a:rPr>
              <a:t> </a:t>
            </a:r>
            <a:r>
              <a:rPr lang="en-US" sz="1200" dirty="0" err="1">
                <a:solidFill>
                  <a:srgbClr val="000000"/>
                </a:solidFill>
              </a:rPr>
              <a:t>ψυχή</a:t>
            </a:r>
            <a:r>
              <a:rPr lang="en-US" sz="1200" dirty="0">
                <a:solidFill>
                  <a:srgbClr val="000000"/>
                </a:solidFill>
              </a:rPr>
              <a:t> </a:t>
            </a:r>
            <a:r>
              <a:rPr lang="en-US" sz="1200" dirty="0" err="1">
                <a:solidFill>
                  <a:srgbClr val="000000"/>
                </a:solidFill>
              </a:rPr>
              <a:t>με</a:t>
            </a:r>
            <a:r>
              <a:rPr lang="en-US" sz="1200" dirty="0">
                <a:solidFill>
                  <a:srgbClr val="000000"/>
                </a:solidFill>
              </a:rPr>
              <a:t> </a:t>
            </a:r>
            <a:r>
              <a:rPr lang="en-US" sz="1200" dirty="0" err="1">
                <a:solidFill>
                  <a:srgbClr val="000000"/>
                </a:solidFill>
              </a:rPr>
              <a:t>άγραφο</a:t>
            </a:r>
            <a:r>
              <a:rPr lang="en-US" sz="1200" dirty="0">
                <a:solidFill>
                  <a:srgbClr val="000000"/>
                </a:solidFill>
              </a:rPr>
              <a:t> </a:t>
            </a:r>
            <a:r>
              <a:rPr lang="en-US" sz="1200" dirty="0" err="1">
                <a:solidFill>
                  <a:srgbClr val="000000"/>
                </a:solidFill>
              </a:rPr>
              <a:t>πίνακα</a:t>
            </a:r>
            <a:r>
              <a:rPr lang="en-US" sz="1200" dirty="0">
                <a:solidFill>
                  <a:srgbClr val="000000"/>
                </a:solidFill>
              </a:rPr>
              <a:t>, </a:t>
            </a:r>
            <a:r>
              <a:rPr lang="en-US" sz="1200" dirty="0" err="1">
                <a:solidFill>
                  <a:srgbClr val="000000"/>
                </a:solidFill>
              </a:rPr>
              <a:t>ενώ</a:t>
            </a:r>
            <a:r>
              <a:rPr lang="en-US" sz="1200" dirty="0">
                <a:solidFill>
                  <a:srgbClr val="000000"/>
                </a:solidFill>
              </a:rPr>
              <a:t> </a:t>
            </a:r>
            <a:r>
              <a:rPr lang="en-US" sz="1200" dirty="0" err="1">
                <a:solidFill>
                  <a:srgbClr val="000000"/>
                </a:solidFill>
              </a:rPr>
              <a:t>αιώνες</a:t>
            </a:r>
            <a:r>
              <a:rPr lang="en-US" sz="1200" dirty="0">
                <a:solidFill>
                  <a:srgbClr val="000000"/>
                </a:solidFill>
              </a:rPr>
              <a:t> </a:t>
            </a:r>
            <a:r>
              <a:rPr lang="en-US" sz="1200" dirty="0" err="1">
                <a:solidFill>
                  <a:srgbClr val="000000"/>
                </a:solidFill>
              </a:rPr>
              <a:t>πριν</a:t>
            </a:r>
            <a:r>
              <a:rPr lang="en-US" sz="1200" dirty="0">
                <a:solidFill>
                  <a:srgbClr val="000000"/>
                </a:solidFill>
              </a:rPr>
              <a:t> </a:t>
            </a:r>
            <a:r>
              <a:rPr lang="en-US" sz="1200" dirty="0" err="1">
                <a:solidFill>
                  <a:srgbClr val="000000"/>
                </a:solidFill>
              </a:rPr>
              <a:t>είχε</a:t>
            </a:r>
            <a:r>
              <a:rPr lang="en-US" sz="1200" dirty="0">
                <a:solidFill>
                  <a:srgbClr val="000000"/>
                </a:solidFill>
              </a:rPr>
              <a:t> </a:t>
            </a:r>
            <a:r>
              <a:rPr lang="en-US" sz="1200" dirty="0" err="1">
                <a:solidFill>
                  <a:srgbClr val="000000"/>
                </a:solidFill>
              </a:rPr>
              <a:t>περιγραφεί</a:t>
            </a:r>
            <a:r>
              <a:rPr lang="en-US" sz="1200" dirty="0">
                <a:solidFill>
                  <a:srgbClr val="000000"/>
                </a:solidFill>
              </a:rPr>
              <a:t> </a:t>
            </a:r>
            <a:r>
              <a:rPr lang="en-US" sz="1200" dirty="0" err="1">
                <a:solidFill>
                  <a:srgbClr val="000000"/>
                </a:solidFill>
              </a:rPr>
              <a:t>από</a:t>
            </a:r>
            <a:r>
              <a:rPr lang="en-US" sz="1200" dirty="0">
                <a:solidFill>
                  <a:srgbClr val="000000"/>
                </a:solidFill>
              </a:rPr>
              <a:t> </a:t>
            </a:r>
            <a:r>
              <a:rPr lang="en-US" sz="1200" dirty="0" err="1">
                <a:solidFill>
                  <a:srgbClr val="000000"/>
                </a:solidFill>
              </a:rPr>
              <a:t>τον</a:t>
            </a:r>
            <a:r>
              <a:rPr lang="en-US" sz="1200" dirty="0">
                <a:solidFill>
                  <a:srgbClr val="000000"/>
                </a:solidFill>
              </a:rPr>
              <a:t> </a:t>
            </a:r>
            <a:r>
              <a:rPr lang="en-US" sz="1200" dirty="0" err="1">
                <a:solidFill>
                  <a:srgbClr val="000000"/>
                </a:solidFill>
              </a:rPr>
              <a:t>Αριστοτέλη</a:t>
            </a:r>
            <a:r>
              <a:rPr lang="en-US" sz="1200" dirty="0">
                <a:solidFill>
                  <a:srgbClr val="000000"/>
                </a:solidFill>
              </a:rPr>
              <a:t> </a:t>
            </a:r>
            <a:r>
              <a:rPr lang="en-US" sz="1200" dirty="0" err="1">
                <a:solidFill>
                  <a:srgbClr val="000000"/>
                </a:solidFill>
              </a:rPr>
              <a:t>ως</a:t>
            </a:r>
            <a:r>
              <a:rPr lang="en-US" sz="1200" dirty="0">
                <a:solidFill>
                  <a:srgbClr val="000000"/>
                </a:solidFill>
              </a:rPr>
              <a:t> ο </a:t>
            </a:r>
            <a:r>
              <a:rPr lang="en-US" sz="1200" dirty="0" err="1">
                <a:solidFill>
                  <a:srgbClr val="000000"/>
                </a:solidFill>
              </a:rPr>
              <a:t>πλοηγός</a:t>
            </a:r>
            <a:r>
              <a:rPr lang="en-US" sz="1200" dirty="0">
                <a:solidFill>
                  <a:srgbClr val="000000"/>
                </a:solidFill>
              </a:rPr>
              <a:t> – ο </a:t>
            </a:r>
            <a:r>
              <a:rPr lang="en-US" sz="1200" dirty="0" err="1">
                <a:solidFill>
                  <a:srgbClr val="000000"/>
                </a:solidFill>
              </a:rPr>
              <a:t>τιμονιέρης</a:t>
            </a:r>
            <a:r>
              <a:rPr lang="en-US" sz="1200" dirty="0">
                <a:solidFill>
                  <a:srgbClr val="000000"/>
                </a:solidFill>
              </a:rPr>
              <a:t> </a:t>
            </a:r>
            <a:r>
              <a:rPr lang="en-US" sz="1200" dirty="0" err="1">
                <a:solidFill>
                  <a:srgbClr val="000000"/>
                </a:solidFill>
              </a:rPr>
              <a:t>του</a:t>
            </a:r>
            <a:r>
              <a:rPr lang="en-US" sz="1200" dirty="0">
                <a:solidFill>
                  <a:srgbClr val="000000"/>
                </a:solidFill>
              </a:rPr>
              <a:t> </a:t>
            </a:r>
            <a:r>
              <a:rPr lang="en-US" sz="1200" dirty="0" err="1">
                <a:solidFill>
                  <a:srgbClr val="000000"/>
                </a:solidFill>
              </a:rPr>
              <a:t>πλοίου</a:t>
            </a:r>
            <a:r>
              <a:rPr lang="en-US" sz="1200" dirty="0">
                <a:solidFill>
                  <a:srgbClr val="000000"/>
                </a:solidFill>
              </a:rPr>
              <a:t>. Ο </a:t>
            </a:r>
            <a:r>
              <a:rPr lang="en-US" sz="1200" dirty="0" err="1">
                <a:solidFill>
                  <a:srgbClr val="000000"/>
                </a:solidFill>
              </a:rPr>
              <a:t>αναγωγιστικός</a:t>
            </a:r>
            <a:r>
              <a:rPr lang="en-US" sz="1200" dirty="0">
                <a:solidFill>
                  <a:srgbClr val="000000"/>
                </a:solidFill>
              </a:rPr>
              <a:t> ή </a:t>
            </a:r>
            <a:r>
              <a:rPr lang="en-US" sz="1200" dirty="0" err="1">
                <a:solidFill>
                  <a:srgbClr val="000000"/>
                </a:solidFill>
              </a:rPr>
              <a:t>και</a:t>
            </a:r>
            <a:r>
              <a:rPr lang="en-US" sz="1200" dirty="0">
                <a:solidFill>
                  <a:srgbClr val="000000"/>
                </a:solidFill>
              </a:rPr>
              <a:t> </a:t>
            </a:r>
            <a:r>
              <a:rPr lang="en-US" sz="1200" dirty="0" err="1">
                <a:solidFill>
                  <a:srgbClr val="000000"/>
                </a:solidFill>
              </a:rPr>
              <a:t>μεταφορικός</a:t>
            </a:r>
            <a:r>
              <a:rPr lang="en-US" sz="1200" dirty="0">
                <a:solidFill>
                  <a:srgbClr val="000000"/>
                </a:solidFill>
              </a:rPr>
              <a:t> </a:t>
            </a:r>
            <a:r>
              <a:rPr lang="en-US" sz="1200" dirty="0" err="1">
                <a:solidFill>
                  <a:srgbClr val="000000"/>
                </a:solidFill>
              </a:rPr>
              <a:t>τρόπος</a:t>
            </a:r>
            <a:r>
              <a:rPr lang="en-US" sz="1200" dirty="0">
                <a:solidFill>
                  <a:srgbClr val="000000"/>
                </a:solidFill>
              </a:rPr>
              <a:t> </a:t>
            </a:r>
            <a:r>
              <a:rPr lang="en-US" sz="1200" dirty="0" err="1">
                <a:solidFill>
                  <a:srgbClr val="000000"/>
                </a:solidFill>
              </a:rPr>
              <a:t>παρουσίασης</a:t>
            </a:r>
            <a:r>
              <a:rPr lang="en-US" sz="1200" dirty="0">
                <a:solidFill>
                  <a:srgbClr val="000000"/>
                </a:solidFill>
              </a:rPr>
              <a:t> </a:t>
            </a:r>
            <a:r>
              <a:rPr lang="en-US" sz="1200" dirty="0" err="1">
                <a:solidFill>
                  <a:srgbClr val="000000"/>
                </a:solidFill>
              </a:rPr>
              <a:t>της</a:t>
            </a:r>
            <a:r>
              <a:rPr lang="en-US" sz="1200" dirty="0">
                <a:solidFill>
                  <a:srgbClr val="000000"/>
                </a:solidFill>
              </a:rPr>
              <a:t> </a:t>
            </a:r>
            <a:r>
              <a:rPr lang="en-US" sz="1200" dirty="0" err="1">
                <a:solidFill>
                  <a:srgbClr val="000000"/>
                </a:solidFill>
              </a:rPr>
              <a:t>έννοιας</a:t>
            </a:r>
            <a:r>
              <a:rPr lang="en-US" sz="1200" dirty="0">
                <a:solidFill>
                  <a:srgbClr val="000000"/>
                </a:solidFill>
              </a:rPr>
              <a:t> </a:t>
            </a:r>
            <a:r>
              <a:rPr lang="en-US" sz="1200" dirty="0" err="1">
                <a:solidFill>
                  <a:srgbClr val="000000"/>
                </a:solidFill>
              </a:rPr>
              <a:t>αυτής</a:t>
            </a:r>
            <a:r>
              <a:rPr lang="en-US" sz="1200" dirty="0">
                <a:solidFill>
                  <a:srgbClr val="000000"/>
                </a:solidFill>
              </a:rPr>
              <a:t> </a:t>
            </a:r>
            <a:r>
              <a:rPr lang="en-US" sz="1200" dirty="0" err="1">
                <a:solidFill>
                  <a:srgbClr val="000000"/>
                </a:solidFill>
              </a:rPr>
              <a:t>επιμένει</a:t>
            </a:r>
            <a:r>
              <a:rPr lang="en-US" sz="1200" dirty="0">
                <a:solidFill>
                  <a:srgbClr val="000000"/>
                </a:solidFill>
              </a:rPr>
              <a:t> </a:t>
            </a:r>
            <a:r>
              <a:rPr lang="en-US" sz="1200" dirty="0" err="1">
                <a:solidFill>
                  <a:srgbClr val="000000"/>
                </a:solidFill>
              </a:rPr>
              <a:t>στην</a:t>
            </a:r>
            <a:r>
              <a:rPr lang="en-US" sz="1200" dirty="0">
                <a:solidFill>
                  <a:srgbClr val="000000"/>
                </a:solidFill>
              </a:rPr>
              <a:t> </a:t>
            </a:r>
            <a:r>
              <a:rPr lang="en-US" sz="1200" dirty="0" err="1">
                <a:solidFill>
                  <a:srgbClr val="000000"/>
                </a:solidFill>
              </a:rPr>
              <a:t>ιστορία</a:t>
            </a:r>
            <a:r>
              <a:rPr lang="en-US" sz="1200" dirty="0">
                <a:solidFill>
                  <a:srgbClr val="000000"/>
                </a:solidFill>
              </a:rPr>
              <a:t> </a:t>
            </a:r>
            <a:r>
              <a:rPr lang="en-US" sz="1200" dirty="0" err="1">
                <a:solidFill>
                  <a:srgbClr val="000000"/>
                </a:solidFill>
              </a:rPr>
              <a:t>των</a:t>
            </a:r>
            <a:r>
              <a:rPr lang="en-US" sz="1200" dirty="0">
                <a:solidFill>
                  <a:srgbClr val="000000"/>
                </a:solidFill>
              </a:rPr>
              <a:t> </a:t>
            </a:r>
            <a:r>
              <a:rPr lang="en-US" sz="1200" dirty="0" err="1">
                <a:solidFill>
                  <a:srgbClr val="000000"/>
                </a:solidFill>
              </a:rPr>
              <a:t>ιδεών</a:t>
            </a:r>
            <a:r>
              <a:rPr lang="en-US" sz="1200" dirty="0">
                <a:solidFill>
                  <a:srgbClr val="000000"/>
                </a:solidFill>
              </a:rPr>
              <a:t> </a:t>
            </a:r>
            <a:r>
              <a:rPr lang="en-US" sz="1200" dirty="0" err="1">
                <a:solidFill>
                  <a:srgbClr val="000000"/>
                </a:solidFill>
              </a:rPr>
              <a:t>και</a:t>
            </a:r>
            <a:r>
              <a:rPr lang="en-US" sz="1200" dirty="0">
                <a:solidFill>
                  <a:srgbClr val="000000"/>
                </a:solidFill>
              </a:rPr>
              <a:t> </a:t>
            </a:r>
            <a:r>
              <a:rPr lang="en-US" sz="1200" dirty="0" err="1">
                <a:solidFill>
                  <a:srgbClr val="000000"/>
                </a:solidFill>
              </a:rPr>
              <a:t>της</a:t>
            </a:r>
            <a:r>
              <a:rPr lang="en-US" sz="1200" dirty="0">
                <a:solidFill>
                  <a:srgbClr val="000000"/>
                </a:solidFill>
              </a:rPr>
              <a:t> </a:t>
            </a:r>
            <a:r>
              <a:rPr lang="en-US" sz="1200" dirty="0" err="1">
                <a:solidFill>
                  <a:srgbClr val="000000"/>
                </a:solidFill>
              </a:rPr>
              <a:t>γλώσσας</a:t>
            </a:r>
            <a:r>
              <a:rPr lang="en-US" sz="1200" dirty="0">
                <a:solidFill>
                  <a:srgbClr val="000000"/>
                </a:solidFill>
              </a:rPr>
              <a:t>, </a:t>
            </a:r>
            <a:r>
              <a:rPr lang="en-US" sz="1200" dirty="0" err="1">
                <a:solidFill>
                  <a:srgbClr val="000000"/>
                </a:solidFill>
              </a:rPr>
              <a:t>ακόμη</a:t>
            </a:r>
            <a:r>
              <a:rPr lang="en-US" sz="1200" dirty="0">
                <a:solidFill>
                  <a:srgbClr val="000000"/>
                </a:solidFill>
              </a:rPr>
              <a:t> </a:t>
            </a:r>
            <a:r>
              <a:rPr lang="en-US" sz="1200" dirty="0" err="1">
                <a:solidFill>
                  <a:srgbClr val="000000"/>
                </a:solidFill>
              </a:rPr>
              <a:t>και</a:t>
            </a:r>
            <a:r>
              <a:rPr lang="en-US" sz="1200" dirty="0">
                <a:solidFill>
                  <a:srgbClr val="000000"/>
                </a:solidFill>
              </a:rPr>
              <a:t> </a:t>
            </a:r>
            <a:r>
              <a:rPr lang="en-US" sz="1200" dirty="0" err="1">
                <a:solidFill>
                  <a:srgbClr val="000000"/>
                </a:solidFill>
              </a:rPr>
              <a:t>όταν</a:t>
            </a:r>
            <a:r>
              <a:rPr lang="en-US" sz="1200" dirty="0">
                <a:solidFill>
                  <a:srgbClr val="000000"/>
                </a:solidFill>
              </a:rPr>
              <a:t> η </a:t>
            </a:r>
            <a:r>
              <a:rPr lang="en-US" sz="1200" dirty="0" err="1">
                <a:solidFill>
                  <a:srgbClr val="000000"/>
                </a:solidFill>
              </a:rPr>
              <a:t>ψυχολογία</a:t>
            </a:r>
            <a:r>
              <a:rPr lang="en-US" sz="1200" dirty="0">
                <a:solidFill>
                  <a:srgbClr val="000000"/>
                </a:solidFill>
              </a:rPr>
              <a:t> – η </a:t>
            </a:r>
            <a:r>
              <a:rPr lang="en-US" sz="1200" dirty="0" err="1">
                <a:solidFill>
                  <a:srgbClr val="000000"/>
                </a:solidFill>
              </a:rPr>
              <a:t>εμπεριστατωμένη</a:t>
            </a:r>
            <a:r>
              <a:rPr lang="en-US" sz="1200" dirty="0">
                <a:solidFill>
                  <a:srgbClr val="000000"/>
                </a:solidFill>
              </a:rPr>
              <a:t> </a:t>
            </a:r>
            <a:r>
              <a:rPr lang="en-US" sz="1200" dirty="0" err="1">
                <a:solidFill>
                  <a:srgbClr val="000000"/>
                </a:solidFill>
              </a:rPr>
              <a:t>δηλαδή</a:t>
            </a:r>
            <a:r>
              <a:rPr lang="en-US" sz="1200" dirty="0">
                <a:solidFill>
                  <a:srgbClr val="000000"/>
                </a:solidFill>
              </a:rPr>
              <a:t>  </a:t>
            </a:r>
            <a:r>
              <a:rPr lang="en-US" sz="1200" dirty="0" err="1">
                <a:solidFill>
                  <a:srgbClr val="000000"/>
                </a:solidFill>
              </a:rPr>
              <a:t>μελέτη</a:t>
            </a:r>
            <a:r>
              <a:rPr lang="en-US" sz="1200" dirty="0">
                <a:solidFill>
                  <a:srgbClr val="000000"/>
                </a:solidFill>
              </a:rPr>
              <a:t> </a:t>
            </a:r>
            <a:r>
              <a:rPr lang="en-US" sz="1200" dirty="0" err="1">
                <a:solidFill>
                  <a:srgbClr val="000000"/>
                </a:solidFill>
              </a:rPr>
              <a:t>της</a:t>
            </a:r>
            <a:r>
              <a:rPr lang="en-US" sz="1200" dirty="0">
                <a:solidFill>
                  <a:srgbClr val="000000"/>
                </a:solidFill>
              </a:rPr>
              <a:t> </a:t>
            </a:r>
            <a:r>
              <a:rPr lang="en-US" sz="1200" dirty="0" err="1">
                <a:solidFill>
                  <a:srgbClr val="000000"/>
                </a:solidFill>
              </a:rPr>
              <a:t>ψυχής</a:t>
            </a:r>
            <a:r>
              <a:rPr lang="en-US" sz="1200" dirty="0">
                <a:solidFill>
                  <a:srgbClr val="000000"/>
                </a:solidFill>
              </a:rPr>
              <a:t> – </a:t>
            </a:r>
            <a:r>
              <a:rPr lang="en-US" sz="1200" dirty="0" err="1">
                <a:solidFill>
                  <a:srgbClr val="000000"/>
                </a:solidFill>
              </a:rPr>
              <a:t>μπορεί</a:t>
            </a:r>
            <a:r>
              <a:rPr lang="en-US" sz="1200" dirty="0">
                <a:solidFill>
                  <a:srgbClr val="000000"/>
                </a:solidFill>
              </a:rPr>
              <a:t> </a:t>
            </a:r>
            <a:r>
              <a:rPr lang="en-US" sz="1200" dirty="0" err="1">
                <a:solidFill>
                  <a:srgbClr val="000000"/>
                </a:solidFill>
              </a:rPr>
              <a:t>κατά</a:t>
            </a:r>
            <a:r>
              <a:rPr lang="en-US" sz="1200" dirty="0">
                <a:solidFill>
                  <a:srgbClr val="000000"/>
                </a:solidFill>
              </a:rPr>
              <a:t> </a:t>
            </a:r>
            <a:r>
              <a:rPr lang="en-US" sz="1200" dirty="0" err="1">
                <a:solidFill>
                  <a:srgbClr val="000000"/>
                </a:solidFill>
              </a:rPr>
              <a:t>τον</a:t>
            </a:r>
            <a:r>
              <a:rPr lang="en-US" sz="1200" dirty="0">
                <a:solidFill>
                  <a:srgbClr val="000000"/>
                </a:solidFill>
              </a:rPr>
              <a:t> Marx </a:t>
            </a:r>
            <a:r>
              <a:rPr lang="en-US" sz="1200" dirty="0" err="1">
                <a:solidFill>
                  <a:srgbClr val="000000"/>
                </a:solidFill>
              </a:rPr>
              <a:t>να</a:t>
            </a:r>
            <a:r>
              <a:rPr lang="en-US" sz="1200" dirty="0">
                <a:solidFill>
                  <a:srgbClr val="000000"/>
                </a:solidFill>
              </a:rPr>
              <a:t> </a:t>
            </a:r>
            <a:r>
              <a:rPr lang="en-US" sz="1200" dirty="0" err="1">
                <a:solidFill>
                  <a:srgbClr val="000000"/>
                </a:solidFill>
              </a:rPr>
              <a:t>φωτισθεί</a:t>
            </a:r>
            <a:r>
              <a:rPr lang="en-US" sz="1200" dirty="0">
                <a:solidFill>
                  <a:srgbClr val="000000"/>
                </a:solidFill>
              </a:rPr>
              <a:t> </a:t>
            </a:r>
            <a:r>
              <a:rPr lang="en-US" sz="1200" dirty="0" err="1">
                <a:solidFill>
                  <a:srgbClr val="000000"/>
                </a:solidFill>
              </a:rPr>
              <a:t>μόνο</a:t>
            </a:r>
            <a:r>
              <a:rPr lang="en-US" sz="1200" dirty="0">
                <a:solidFill>
                  <a:srgbClr val="000000"/>
                </a:solidFill>
              </a:rPr>
              <a:t> </a:t>
            </a:r>
            <a:r>
              <a:rPr lang="en-US" sz="1200" dirty="0" err="1">
                <a:solidFill>
                  <a:srgbClr val="000000"/>
                </a:solidFill>
              </a:rPr>
              <a:t>με</a:t>
            </a:r>
            <a:r>
              <a:rPr lang="en-US" sz="1200" dirty="0">
                <a:solidFill>
                  <a:srgbClr val="000000"/>
                </a:solidFill>
              </a:rPr>
              <a:t> </a:t>
            </a:r>
            <a:r>
              <a:rPr lang="en-US" sz="1200" dirty="0" err="1">
                <a:solidFill>
                  <a:srgbClr val="000000"/>
                </a:solidFill>
              </a:rPr>
              <a:t>την</a:t>
            </a:r>
            <a:r>
              <a:rPr lang="en-US" sz="1200" dirty="0">
                <a:solidFill>
                  <a:srgbClr val="000000"/>
                </a:solidFill>
              </a:rPr>
              <a:t> </a:t>
            </a:r>
            <a:r>
              <a:rPr lang="en-US" sz="1200" dirty="0" err="1">
                <a:solidFill>
                  <a:srgbClr val="000000"/>
                </a:solidFill>
              </a:rPr>
              <a:t>ιστορική</a:t>
            </a:r>
            <a:r>
              <a:rPr lang="en-US" sz="1200" dirty="0">
                <a:solidFill>
                  <a:srgbClr val="000000"/>
                </a:solidFill>
              </a:rPr>
              <a:t> </a:t>
            </a:r>
            <a:r>
              <a:rPr lang="en-US" sz="1200" dirty="0" err="1">
                <a:solidFill>
                  <a:srgbClr val="000000"/>
                </a:solidFill>
              </a:rPr>
              <a:t>γνώση</a:t>
            </a:r>
            <a:r>
              <a:rPr lang="en-US" sz="1200" dirty="0">
                <a:solidFill>
                  <a:srgbClr val="000000"/>
                </a:solidFill>
              </a:rPr>
              <a:t> </a:t>
            </a:r>
            <a:r>
              <a:rPr lang="en-US" sz="1200" dirty="0" err="1">
                <a:solidFill>
                  <a:srgbClr val="000000"/>
                </a:solidFill>
              </a:rPr>
              <a:t>των</a:t>
            </a:r>
            <a:r>
              <a:rPr lang="en-US" sz="1200" dirty="0">
                <a:solidFill>
                  <a:srgbClr val="000000"/>
                </a:solidFill>
              </a:rPr>
              <a:t> </a:t>
            </a:r>
            <a:r>
              <a:rPr lang="en-US" sz="1200" dirty="0" err="1">
                <a:solidFill>
                  <a:srgbClr val="000000"/>
                </a:solidFill>
              </a:rPr>
              <a:t>νόμων</a:t>
            </a:r>
            <a:r>
              <a:rPr lang="en-US" sz="1200" dirty="0">
                <a:solidFill>
                  <a:srgbClr val="000000"/>
                </a:solidFill>
              </a:rPr>
              <a:t> </a:t>
            </a:r>
            <a:r>
              <a:rPr lang="en-US" sz="1200" dirty="0" err="1">
                <a:solidFill>
                  <a:srgbClr val="000000"/>
                </a:solidFill>
              </a:rPr>
              <a:t>που</a:t>
            </a:r>
            <a:r>
              <a:rPr lang="en-US" sz="1200" dirty="0">
                <a:solidFill>
                  <a:srgbClr val="000000"/>
                </a:solidFill>
              </a:rPr>
              <a:t> </a:t>
            </a:r>
            <a:r>
              <a:rPr lang="en-US" sz="1200" dirty="0" err="1">
                <a:solidFill>
                  <a:srgbClr val="000000"/>
                </a:solidFill>
              </a:rPr>
              <a:t>διέπουν</a:t>
            </a:r>
            <a:r>
              <a:rPr lang="en-US" sz="1200" dirty="0">
                <a:solidFill>
                  <a:srgbClr val="000000"/>
                </a:solidFill>
              </a:rPr>
              <a:t> </a:t>
            </a:r>
            <a:r>
              <a:rPr lang="en-US" sz="1200" dirty="0" err="1">
                <a:solidFill>
                  <a:srgbClr val="000000"/>
                </a:solidFill>
              </a:rPr>
              <a:t>τις</a:t>
            </a:r>
            <a:r>
              <a:rPr lang="en-US" sz="1200" dirty="0">
                <a:solidFill>
                  <a:srgbClr val="000000"/>
                </a:solidFill>
              </a:rPr>
              <a:t> </a:t>
            </a:r>
            <a:r>
              <a:rPr lang="en-US" sz="1200" dirty="0" err="1">
                <a:solidFill>
                  <a:srgbClr val="000000"/>
                </a:solidFill>
              </a:rPr>
              <a:t>εργασιακές</a:t>
            </a:r>
            <a:r>
              <a:rPr lang="en-US" sz="1200" dirty="0">
                <a:solidFill>
                  <a:srgbClr val="000000"/>
                </a:solidFill>
              </a:rPr>
              <a:t> </a:t>
            </a:r>
            <a:r>
              <a:rPr lang="en-US" sz="1200" dirty="0" err="1">
                <a:solidFill>
                  <a:srgbClr val="000000"/>
                </a:solidFill>
              </a:rPr>
              <a:t>σχέσεις</a:t>
            </a:r>
            <a:r>
              <a:rPr lang="en-US" sz="1200" dirty="0">
                <a:solidFill>
                  <a:srgbClr val="000000"/>
                </a:solidFill>
              </a:rPr>
              <a:t> </a:t>
            </a:r>
            <a:r>
              <a:rPr lang="en-US" sz="1200" dirty="0" err="1">
                <a:solidFill>
                  <a:srgbClr val="000000"/>
                </a:solidFill>
              </a:rPr>
              <a:t>και</a:t>
            </a:r>
            <a:r>
              <a:rPr lang="en-US" sz="1200" dirty="0">
                <a:solidFill>
                  <a:srgbClr val="000000"/>
                </a:solidFill>
              </a:rPr>
              <a:t> </a:t>
            </a:r>
            <a:r>
              <a:rPr lang="en-US" sz="1200" dirty="0" err="1">
                <a:solidFill>
                  <a:srgbClr val="000000"/>
                </a:solidFill>
              </a:rPr>
              <a:t>το</a:t>
            </a:r>
            <a:r>
              <a:rPr lang="en-US" sz="1200" dirty="0">
                <a:solidFill>
                  <a:srgbClr val="000000"/>
                </a:solidFill>
              </a:rPr>
              <a:t> </a:t>
            </a:r>
            <a:r>
              <a:rPr lang="en-US" sz="1200" dirty="0" err="1">
                <a:solidFill>
                  <a:srgbClr val="000000"/>
                </a:solidFill>
              </a:rPr>
              <a:t>οικονομοπολιτικό</a:t>
            </a:r>
            <a:r>
              <a:rPr lang="en-US" sz="1200" dirty="0">
                <a:solidFill>
                  <a:srgbClr val="000000"/>
                </a:solidFill>
              </a:rPr>
              <a:t> </a:t>
            </a:r>
            <a:r>
              <a:rPr lang="en-US" sz="1200" dirty="0" err="1">
                <a:solidFill>
                  <a:srgbClr val="000000"/>
                </a:solidFill>
              </a:rPr>
              <a:t>σύστημα</a:t>
            </a:r>
            <a:r>
              <a:rPr lang="en-US" sz="1200" dirty="0">
                <a:solidFill>
                  <a:srgbClr val="000000"/>
                </a:solidFill>
              </a:rPr>
              <a:t>. </a:t>
            </a:r>
            <a:r>
              <a:rPr lang="en-US" sz="1200" dirty="0" err="1">
                <a:solidFill>
                  <a:srgbClr val="000000"/>
                </a:solidFill>
              </a:rPr>
              <a:t>Στον</a:t>
            </a:r>
            <a:r>
              <a:rPr lang="en-US" sz="1200" dirty="0">
                <a:solidFill>
                  <a:srgbClr val="000000"/>
                </a:solidFill>
              </a:rPr>
              <a:t> Locke η </a:t>
            </a:r>
            <a:r>
              <a:rPr lang="en-US" sz="1200" dirty="0" err="1">
                <a:solidFill>
                  <a:srgbClr val="000000"/>
                </a:solidFill>
              </a:rPr>
              <a:t>έννοια</a:t>
            </a:r>
            <a:r>
              <a:rPr lang="en-US" sz="1200" dirty="0">
                <a:solidFill>
                  <a:srgbClr val="000000"/>
                </a:solidFill>
              </a:rPr>
              <a:t> </a:t>
            </a:r>
            <a:r>
              <a:rPr lang="en-US" sz="1200" dirty="0" err="1">
                <a:solidFill>
                  <a:srgbClr val="000000"/>
                </a:solidFill>
              </a:rPr>
              <a:t>του</a:t>
            </a:r>
            <a:r>
              <a:rPr lang="en-US" sz="1200" dirty="0">
                <a:solidFill>
                  <a:srgbClr val="000000"/>
                </a:solidFill>
              </a:rPr>
              <a:t> </a:t>
            </a:r>
            <a:r>
              <a:rPr lang="en-US" sz="1200" dirty="0" err="1">
                <a:solidFill>
                  <a:srgbClr val="000000"/>
                </a:solidFill>
              </a:rPr>
              <a:t>νου</a:t>
            </a:r>
            <a:r>
              <a:rPr lang="en-US" sz="1200" dirty="0">
                <a:solidFill>
                  <a:srgbClr val="000000"/>
                </a:solidFill>
              </a:rPr>
              <a:t> </a:t>
            </a:r>
            <a:r>
              <a:rPr lang="en-US" sz="1200" dirty="0" err="1">
                <a:solidFill>
                  <a:srgbClr val="000000"/>
                </a:solidFill>
              </a:rPr>
              <a:t>και</a:t>
            </a:r>
            <a:r>
              <a:rPr lang="en-US" sz="1200" dirty="0">
                <a:solidFill>
                  <a:srgbClr val="000000"/>
                </a:solidFill>
              </a:rPr>
              <a:t> </a:t>
            </a:r>
            <a:r>
              <a:rPr lang="en-US" sz="1200" dirty="0" err="1">
                <a:solidFill>
                  <a:srgbClr val="000000"/>
                </a:solidFill>
              </a:rPr>
              <a:t>της</a:t>
            </a:r>
            <a:r>
              <a:rPr lang="en-US" sz="1200" dirty="0">
                <a:solidFill>
                  <a:srgbClr val="000000"/>
                </a:solidFill>
              </a:rPr>
              <a:t> </a:t>
            </a:r>
            <a:r>
              <a:rPr lang="en-US" sz="1200" dirty="0" err="1">
                <a:solidFill>
                  <a:srgbClr val="000000"/>
                </a:solidFill>
              </a:rPr>
              <a:t>νόησης</a:t>
            </a:r>
            <a:r>
              <a:rPr lang="en-US" sz="1200" dirty="0">
                <a:solidFill>
                  <a:srgbClr val="000000"/>
                </a:solidFill>
              </a:rPr>
              <a:t> (mind/ </a:t>
            </a:r>
            <a:r>
              <a:rPr lang="en-US" sz="1200" dirty="0" err="1">
                <a:solidFill>
                  <a:srgbClr val="000000"/>
                </a:solidFill>
              </a:rPr>
              <a:t>mens</a:t>
            </a:r>
            <a:r>
              <a:rPr lang="en-US" sz="1200" dirty="0">
                <a:solidFill>
                  <a:srgbClr val="000000"/>
                </a:solidFill>
              </a:rPr>
              <a:t>) </a:t>
            </a:r>
            <a:r>
              <a:rPr lang="en-US" sz="1200" dirty="0" err="1">
                <a:solidFill>
                  <a:srgbClr val="000000"/>
                </a:solidFill>
              </a:rPr>
              <a:t>εξισώνεται</a:t>
            </a:r>
            <a:r>
              <a:rPr lang="en-US" sz="1200" dirty="0">
                <a:solidFill>
                  <a:srgbClr val="000000"/>
                </a:solidFill>
              </a:rPr>
              <a:t> </a:t>
            </a:r>
            <a:r>
              <a:rPr lang="en-US" sz="1200" dirty="0" err="1">
                <a:solidFill>
                  <a:srgbClr val="000000"/>
                </a:solidFill>
              </a:rPr>
              <a:t>με</a:t>
            </a:r>
            <a:r>
              <a:rPr lang="en-US" sz="1200" dirty="0">
                <a:solidFill>
                  <a:srgbClr val="000000"/>
                </a:solidFill>
              </a:rPr>
              <a:t> </a:t>
            </a:r>
            <a:r>
              <a:rPr lang="en-US" sz="1200" dirty="0" err="1">
                <a:solidFill>
                  <a:srgbClr val="000000"/>
                </a:solidFill>
              </a:rPr>
              <a:t>αυτήν</a:t>
            </a:r>
            <a:r>
              <a:rPr lang="en-US" sz="1200" dirty="0">
                <a:solidFill>
                  <a:srgbClr val="000000"/>
                </a:solidFill>
              </a:rPr>
              <a:t> </a:t>
            </a:r>
            <a:r>
              <a:rPr lang="en-US" sz="1200" dirty="0" err="1">
                <a:solidFill>
                  <a:srgbClr val="000000"/>
                </a:solidFill>
              </a:rPr>
              <a:t>της</a:t>
            </a:r>
            <a:r>
              <a:rPr lang="en-US" sz="1200" dirty="0">
                <a:solidFill>
                  <a:srgbClr val="000000"/>
                </a:solidFill>
              </a:rPr>
              <a:t> </a:t>
            </a:r>
            <a:r>
              <a:rPr lang="en-US" sz="1200" dirty="0" err="1">
                <a:solidFill>
                  <a:srgbClr val="000000"/>
                </a:solidFill>
              </a:rPr>
              <a:t>κατανόησης</a:t>
            </a:r>
            <a:r>
              <a:rPr lang="en-US" sz="1200" dirty="0">
                <a:solidFill>
                  <a:srgbClr val="000000"/>
                </a:solidFill>
              </a:rPr>
              <a:t> (understanding), </a:t>
            </a:r>
            <a:r>
              <a:rPr lang="en-US" sz="1200" dirty="0" err="1">
                <a:solidFill>
                  <a:srgbClr val="000000"/>
                </a:solidFill>
              </a:rPr>
              <a:t>με</a:t>
            </a:r>
            <a:r>
              <a:rPr lang="en-US" sz="1200" dirty="0">
                <a:solidFill>
                  <a:srgbClr val="000000"/>
                </a:solidFill>
              </a:rPr>
              <a:t> </a:t>
            </a:r>
            <a:r>
              <a:rPr lang="en-US" sz="1200" dirty="0" err="1">
                <a:solidFill>
                  <a:srgbClr val="000000"/>
                </a:solidFill>
              </a:rPr>
              <a:t>μια</a:t>
            </a:r>
            <a:r>
              <a:rPr lang="en-US" sz="1200" dirty="0">
                <a:solidFill>
                  <a:srgbClr val="000000"/>
                </a:solidFill>
              </a:rPr>
              <a:t> </a:t>
            </a:r>
            <a:r>
              <a:rPr lang="en-US" sz="1200" dirty="0" err="1">
                <a:solidFill>
                  <a:srgbClr val="000000"/>
                </a:solidFill>
              </a:rPr>
              <a:t>έννοια</a:t>
            </a:r>
            <a:r>
              <a:rPr lang="en-US" sz="1200" dirty="0">
                <a:solidFill>
                  <a:srgbClr val="000000"/>
                </a:solidFill>
              </a:rPr>
              <a:t> </a:t>
            </a:r>
            <a:r>
              <a:rPr lang="en-US" sz="1200" dirty="0" err="1">
                <a:solidFill>
                  <a:srgbClr val="000000"/>
                </a:solidFill>
              </a:rPr>
              <a:t>δηλαδή</a:t>
            </a:r>
            <a:r>
              <a:rPr lang="en-US" sz="1200" dirty="0">
                <a:solidFill>
                  <a:srgbClr val="000000"/>
                </a:solidFill>
              </a:rPr>
              <a:t> </a:t>
            </a:r>
            <a:r>
              <a:rPr lang="en-US" sz="1200" dirty="0" err="1">
                <a:solidFill>
                  <a:srgbClr val="000000"/>
                </a:solidFill>
              </a:rPr>
              <a:t>που</a:t>
            </a:r>
            <a:r>
              <a:rPr lang="en-US" sz="1200" dirty="0">
                <a:solidFill>
                  <a:srgbClr val="000000"/>
                </a:solidFill>
              </a:rPr>
              <a:t> </a:t>
            </a:r>
            <a:r>
              <a:rPr lang="en-US" sz="1200" dirty="0" err="1">
                <a:solidFill>
                  <a:srgbClr val="000000"/>
                </a:solidFill>
              </a:rPr>
              <a:t>δίνει</a:t>
            </a:r>
            <a:r>
              <a:rPr lang="en-US" sz="1200" dirty="0">
                <a:solidFill>
                  <a:srgbClr val="000000"/>
                </a:solidFill>
              </a:rPr>
              <a:t> </a:t>
            </a:r>
            <a:r>
              <a:rPr lang="en-US" sz="1200" dirty="0" err="1">
                <a:solidFill>
                  <a:srgbClr val="000000"/>
                </a:solidFill>
              </a:rPr>
              <a:t>έμφαση</a:t>
            </a:r>
            <a:r>
              <a:rPr lang="en-US" sz="1200" dirty="0">
                <a:solidFill>
                  <a:srgbClr val="000000"/>
                </a:solidFill>
              </a:rPr>
              <a:t> </a:t>
            </a:r>
            <a:r>
              <a:rPr lang="en-US" sz="1200" dirty="0" err="1">
                <a:solidFill>
                  <a:srgbClr val="000000"/>
                </a:solidFill>
              </a:rPr>
              <a:t>στον</a:t>
            </a:r>
            <a:r>
              <a:rPr lang="en-US" sz="1200" dirty="0">
                <a:solidFill>
                  <a:srgbClr val="000000"/>
                </a:solidFill>
              </a:rPr>
              <a:t> </a:t>
            </a:r>
            <a:r>
              <a:rPr lang="en-US" sz="1200" dirty="0" err="1">
                <a:solidFill>
                  <a:srgbClr val="000000"/>
                </a:solidFill>
              </a:rPr>
              <a:t>εαυτό</a:t>
            </a:r>
            <a:r>
              <a:rPr lang="en-US" sz="1200" dirty="0">
                <a:solidFill>
                  <a:srgbClr val="000000"/>
                </a:solidFill>
              </a:rPr>
              <a:t>. </a:t>
            </a:r>
            <a:endParaRPr lang="en-US" dirty="0"/>
          </a:p>
          <a:p>
            <a:pPr algn="just"/>
            <a:r>
              <a:rPr lang="en-US" sz="1200" dirty="0" err="1">
                <a:solidFill>
                  <a:srgbClr val="000000"/>
                </a:solidFill>
              </a:rPr>
              <a:t>Τόσο</a:t>
            </a:r>
            <a:r>
              <a:rPr lang="en-US" sz="1200" dirty="0">
                <a:solidFill>
                  <a:srgbClr val="000000"/>
                </a:solidFill>
              </a:rPr>
              <a:t> η </a:t>
            </a:r>
            <a:r>
              <a:rPr lang="en-US" sz="1200" dirty="0" err="1">
                <a:solidFill>
                  <a:srgbClr val="000000"/>
                </a:solidFill>
              </a:rPr>
              <a:t>κλασική</a:t>
            </a:r>
            <a:r>
              <a:rPr lang="en-US" sz="1200" dirty="0">
                <a:solidFill>
                  <a:srgbClr val="000000"/>
                </a:solidFill>
              </a:rPr>
              <a:t> </a:t>
            </a:r>
            <a:r>
              <a:rPr lang="en-US" sz="1200" dirty="0" err="1">
                <a:solidFill>
                  <a:srgbClr val="000000"/>
                </a:solidFill>
              </a:rPr>
              <a:t>φιλοσοφία</a:t>
            </a:r>
            <a:r>
              <a:rPr lang="en-US" sz="1200" dirty="0">
                <a:solidFill>
                  <a:srgbClr val="000000"/>
                </a:solidFill>
              </a:rPr>
              <a:t> </a:t>
            </a:r>
            <a:r>
              <a:rPr lang="en-US" sz="1200" dirty="0" err="1">
                <a:solidFill>
                  <a:srgbClr val="000000"/>
                </a:solidFill>
              </a:rPr>
              <a:t>που</a:t>
            </a:r>
            <a:r>
              <a:rPr lang="en-US" sz="1200" dirty="0">
                <a:solidFill>
                  <a:srgbClr val="000000"/>
                </a:solidFill>
              </a:rPr>
              <a:t> </a:t>
            </a:r>
            <a:r>
              <a:rPr lang="en-US" sz="1200" dirty="0" err="1">
                <a:solidFill>
                  <a:srgbClr val="000000"/>
                </a:solidFill>
              </a:rPr>
              <a:t>έριχνε</a:t>
            </a:r>
            <a:r>
              <a:rPr lang="en-US" sz="1200" dirty="0">
                <a:solidFill>
                  <a:srgbClr val="000000"/>
                </a:solidFill>
              </a:rPr>
              <a:t> </a:t>
            </a:r>
            <a:r>
              <a:rPr lang="en-US" sz="1200" dirty="0" err="1">
                <a:solidFill>
                  <a:srgbClr val="000000"/>
                </a:solidFill>
              </a:rPr>
              <a:t>το</a:t>
            </a:r>
            <a:r>
              <a:rPr lang="en-US" sz="1200" dirty="0">
                <a:solidFill>
                  <a:srgbClr val="000000"/>
                </a:solidFill>
              </a:rPr>
              <a:t> </a:t>
            </a:r>
            <a:r>
              <a:rPr lang="en-US" sz="1200" dirty="0" err="1">
                <a:solidFill>
                  <a:srgbClr val="000000"/>
                </a:solidFill>
              </a:rPr>
              <a:t>βάρος</a:t>
            </a:r>
            <a:r>
              <a:rPr lang="en-US" sz="1200" dirty="0">
                <a:solidFill>
                  <a:srgbClr val="000000"/>
                </a:solidFill>
              </a:rPr>
              <a:t> </a:t>
            </a:r>
            <a:r>
              <a:rPr lang="en-US" sz="1200" dirty="0" err="1">
                <a:solidFill>
                  <a:srgbClr val="000000"/>
                </a:solidFill>
              </a:rPr>
              <a:t>κυρίως</a:t>
            </a:r>
            <a:r>
              <a:rPr lang="en-US" sz="1200" dirty="0">
                <a:solidFill>
                  <a:srgbClr val="000000"/>
                </a:solidFill>
              </a:rPr>
              <a:t> </a:t>
            </a:r>
            <a:r>
              <a:rPr lang="en-US" sz="1200" dirty="0" err="1">
                <a:solidFill>
                  <a:srgbClr val="000000"/>
                </a:solidFill>
              </a:rPr>
              <a:t>στο</a:t>
            </a:r>
            <a:r>
              <a:rPr lang="en-US" sz="1200" dirty="0">
                <a:solidFill>
                  <a:srgbClr val="000000"/>
                </a:solidFill>
              </a:rPr>
              <a:t> </a:t>
            </a:r>
            <a:r>
              <a:rPr lang="en-US" sz="1200" dirty="0" err="1">
                <a:solidFill>
                  <a:srgbClr val="000000"/>
                </a:solidFill>
              </a:rPr>
              <a:t>σκοπό</a:t>
            </a:r>
            <a:r>
              <a:rPr lang="en-US" sz="1200" dirty="0">
                <a:solidFill>
                  <a:srgbClr val="000000"/>
                </a:solidFill>
              </a:rPr>
              <a:t> – </a:t>
            </a:r>
            <a:r>
              <a:rPr lang="en-US" sz="1200" i="1" dirty="0" err="1">
                <a:solidFill>
                  <a:srgbClr val="000000"/>
                </a:solidFill>
              </a:rPr>
              <a:t>εντελέχεια</a:t>
            </a:r>
            <a:r>
              <a:rPr lang="en-US" sz="1200" dirty="0">
                <a:solidFill>
                  <a:srgbClr val="000000"/>
                </a:solidFill>
              </a:rPr>
              <a:t> – </a:t>
            </a:r>
            <a:r>
              <a:rPr lang="en-US" sz="1200" dirty="0" err="1">
                <a:solidFill>
                  <a:srgbClr val="000000"/>
                </a:solidFill>
              </a:rPr>
              <a:t>και</a:t>
            </a:r>
            <a:r>
              <a:rPr lang="en-US" sz="1200" dirty="0">
                <a:solidFill>
                  <a:srgbClr val="000000"/>
                </a:solidFill>
              </a:rPr>
              <a:t> </a:t>
            </a:r>
            <a:r>
              <a:rPr lang="en-US" sz="1200" dirty="0" err="1">
                <a:solidFill>
                  <a:srgbClr val="000000"/>
                </a:solidFill>
              </a:rPr>
              <a:t>στη</a:t>
            </a:r>
            <a:r>
              <a:rPr lang="en-US" sz="1200" dirty="0">
                <a:solidFill>
                  <a:srgbClr val="000000"/>
                </a:solidFill>
              </a:rPr>
              <a:t> </a:t>
            </a:r>
            <a:r>
              <a:rPr lang="en-US" sz="1200" i="1" dirty="0" err="1">
                <a:solidFill>
                  <a:srgbClr val="000000"/>
                </a:solidFill>
              </a:rPr>
              <a:t>μορφή</a:t>
            </a:r>
            <a:r>
              <a:rPr lang="en-US" sz="1200" dirty="0">
                <a:solidFill>
                  <a:srgbClr val="000000"/>
                </a:solidFill>
              </a:rPr>
              <a:t> </a:t>
            </a:r>
            <a:r>
              <a:rPr lang="en-US" sz="1200" dirty="0" err="1">
                <a:solidFill>
                  <a:srgbClr val="000000"/>
                </a:solidFill>
              </a:rPr>
              <a:t>ως</a:t>
            </a:r>
            <a:r>
              <a:rPr lang="en-US" sz="1200" dirty="0">
                <a:solidFill>
                  <a:srgbClr val="000000"/>
                </a:solidFill>
              </a:rPr>
              <a:t> </a:t>
            </a:r>
            <a:r>
              <a:rPr lang="en-US" sz="1200" dirty="0" err="1">
                <a:solidFill>
                  <a:srgbClr val="000000"/>
                </a:solidFill>
              </a:rPr>
              <a:t>ουσία</a:t>
            </a:r>
            <a:r>
              <a:rPr lang="en-US" sz="1200" dirty="0">
                <a:solidFill>
                  <a:srgbClr val="000000"/>
                </a:solidFill>
              </a:rPr>
              <a:t> </a:t>
            </a:r>
            <a:r>
              <a:rPr lang="en-US" sz="1200" dirty="0" err="1">
                <a:solidFill>
                  <a:srgbClr val="000000"/>
                </a:solidFill>
              </a:rPr>
              <a:t>του</a:t>
            </a:r>
            <a:r>
              <a:rPr lang="en-US" sz="1200" dirty="0">
                <a:solidFill>
                  <a:srgbClr val="000000"/>
                </a:solidFill>
              </a:rPr>
              <a:t> </a:t>
            </a:r>
            <a:r>
              <a:rPr lang="en-US" sz="1200" dirty="0" err="1">
                <a:solidFill>
                  <a:srgbClr val="000000"/>
                </a:solidFill>
              </a:rPr>
              <a:t>ανθρώπου</a:t>
            </a:r>
            <a:r>
              <a:rPr lang="en-US" sz="1200" dirty="0">
                <a:solidFill>
                  <a:srgbClr val="000000"/>
                </a:solidFill>
              </a:rPr>
              <a:t> </a:t>
            </a:r>
            <a:r>
              <a:rPr lang="en-US" sz="1200" dirty="0" err="1">
                <a:solidFill>
                  <a:srgbClr val="000000"/>
                </a:solidFill>
              </a:rPr>
              <a:t>και</a:t>
            </a:r>
            <a:r>
              <a:rPr lang="en-US" sz="1200" dirty="0">
                <a:solidFill>
                  <a:srgbClr val="000000"/>
                </a:solidFill>
              </a:rPr>
              <a:t> </a:t>
            </a:r>
            <a:r>
              <a:rPr lang="en-US" sz="1200" dirty="0" err="1">
                <a:solidFill>
                  <a:srgbClr val="000000"/>
                </a:solidFill>
              </a:rPr>
              <a:t>του</a:t>
            </a:r>
            <a:r>
              <a:rPr lang="en-US" sz="1200" dirty="0">
                <a:solidFill>
                  <a:srgbClr val="000000"/>
                </a:solidFill>
              </a:rPr>
              <a:t> </a:t>
            </a:r>
            <a:r>
              <a:rPr lang="en-US" sz="1200" dirty="0" err="1">
                <a:solidFill>
                  <a:srgbClr val="000000"/>
                </a:solidFill>
              </a:rPr>
              <a:t>ψυχισμού</a:t>
            </a:r>
            <a:r>
              <a:rPr lang="en-US" sz="1200" dirty="0">
                <a:solidFill>
                  <a:srgbClr val="000000"/>
                </a:solidFill>
              </a:rPr>
              <a:t> </a:t>
            </a:r>
            <a:r>
              <a:rPr lang="en-US" sz="1200" dirty="0" err="1">
                <a:solidFill>
                  <a:srgbClr val="000000"/>
                </a:solidFill>
              </a:rPr>
              <a:t>του</a:t>
            </a:r>
            <a:r>
              <a:rPr lang="en-US" sz="1200" dirty="0">
                <a:solidFill>
                  <a:srgbClr val="000000"/>
                </a:solidFill>
              </a:rPr>
              <a:t>, </a:t>
            </a:r>
            <a:r>
              <a:rPr lang="en-US" sz="1200" dirty="0" err="1">
                <a:solidFill>
                  <a:srgbClr val="000000"/>
                </a:solidFill>
              </a:rPr>
              <a:t>όσο</a:t>
            </a:r>
            <a:r>
              <a:rPr lang="en-US" sz="1200" dirty="0">
                <a:solidFill>
                  <a:srgbClr val="000000"/>
                </a:solidFill>
              </a:rPr>
              <a:t> </a:t>
            </a:r>
            <a:r>
              <a:rPr lang="en-US" sz="1200" dirty="0" err="1">
                <a:solidFill>
                  <a:srgbClr val="000000"/>
                </a:solidFill>
              </a:rPr>
              <a:t>και</a:t>
            </a:r>
            <a:r>
              <a:rPr lang="en-US" sz="1200" dirty="0">
                <a:solidFill>
                  <a:srgbClr val="000000"/>
                </a:solidFill>
              </a:rPr>
              <a:t> ο </a:t>
            </a:r>
            <a:r>
              <a:rPr lang="en-US" sz="1200" dirty="0" err="1">
                <a:solidFill>
                  <a:srgbClr val="000000"/>
                </a:solidFill>
              </a:rPr>
              <a:t>γερμανικός</a:t>
            </a:r>
            <a:r>
              <a:rPr lang="en-US" sz="1200" dirty="0">
                <a:solidFill>
                  <a:srgbClr val="000000"/>
                </a:solidFill>
              </a:rPr>
              <a:t> </a:t>
            </a:r>
            <a:r>
              <a:rPr lang="en-US" sz="1200" dirty="0" err="1">
                <a:solidFill>
                  <a:srgbClr val="000000"/>
                </a:solidFill>
              </a:rPr>
              <a:t>ιδεαλισμός</a:t>
            </a:r>
            <a:r>
              <a:rPr lang="en-US" sz="1200" dirty="0">
                <a:solidFill>
                  <a:srgbClr val="000000"/>
                </a:solidFill>
              </a:rPr>
              <a:t> (Fichte, Schelling, Hegel) </a:t>
            </a:r>
            <a:r>
              <a:rPr lang="en-US" sz="1200" dirty="0" err="1">
                <a:solidFill>
                  <a:srgbClr val="000000"/>
                </a:solidFill>
              </a:rPr>
              <a:t>και</a:t>
            </a:r>
            <a:r>
              <a:rPr lang="en-US" sz="1200" dirty="0">
                <a:solidFill>
                  <a:srgbClr val="000000"/>
                </a:solidFill>
              </a:rPr>
              <a:t> </a:t>
            </a:r>
            <a:r>
              <a:rPr lang="en-US" sz="1200" dirty="0" err="1">
                <a:solidFill>
                  <a:srgbClr val="000000"/>
                </a:solidFill>
              </a:rPr>
              <a:t>οι</a:t>
            </a:r>
            <a:r>
              <a:rPr lang="en-US" sz="1200" dirty="0">
                <a:solidFill>
                  <a:srgbClr val="000000"/>
                </a:solidFill>
              </a:rPr>
              <a:t> </a:t>
            </a:r>
            <a:r>
              <a:rPr lang="en-US" sz="1200" dirty="0" err="1">
                <a:solidFill>
                  <a:srgbClr val="000000"/>
                </a:solidFill>
              </a:rPr>
              <a:t>νεοεγελιανοί</a:t>
            </a:r>
            <a:r>
              <a:rPr lang="en-US" sz="1200" dirty="0">
                <a:solidFill>
                  <a:srgbClr val="000000"/>
                </a:solidFill>
              </a:rPr>
              <a:t> </a:t>
            </a:r>
            <a:r>
              <a:rPr lang="en-US" sz="1200" dirty="0" err="1">
                <a:solidFill>
                  <a:srgbClr val="000000"/>
                </a:solidFill>
              </a:rPr>
              <a:t>τον</a:t>
            </a:r>
            <a:r>
              <a:rPr lang="en-US" sz="1200" dirty="0">
                <a:solidFill>
                  <a:srgbClr val="000000"/>
                </a:solidFill>
              </a:rPr>
              <a:t> 19</a:t>
            </a:r>
            <a:r>
              <a:rPr lang="en-US" sz="1200" baseline="30000" dirty="0">
                <a:solidFill>
                  <a:srgbClr val="000000"/>
                </a:solidFill>
              </a:rPr>
              <a:t>ο</a:t>
            </a:r>
            <a:r>
              <a:rPr lang="en-US" sz="1200" dirty="0">
                <a:solidFill>
                  <a:srgbClr val="000000"/>
                </a:solidFill>
              </a:rPr>
              <a:t> </a:t>
            </a:r>
            <a:r>
              <a:rPr lang="en-US" sz="1200" dirty="0" err="1">
                <a:solidFill>
                  <a:srgbClr val="000000"/>
                </a:solidFill>
              </a:rPr>
              <a:t>αιώνα</a:t>
            </a:r>
            <a:r>
              <a:rPr lang="en-US" sz="1200" dirty="0">
                <a:solidFill>
                  <a:srgbClr val="000000"/>
                </a:solidFill>
              </a:rPr>
              <a:t> – </a:t>
            </a:r>
            <a:r>
              <a:rPr lang="en-US" sz="1200" dirty="0" err="1">
                <a:solidFill>
                  <a:srgbClr val="000000"/>
                </a:solidFill>
              </a:rPr>
              <a:t>που</a:t>
            </a:r>
            <a:r>
              <a:rPr lang="en-US" sz="1200" dirty="0">
                <a:solidFill>
                  <a:srgbClr val="000000"/>
                </a:solidFill>
              </a:rPr>
              <a:t> </a:t>
            </a:r>
            <a:r>
              <a:rPr lang="en-US" sz="1200" dirty="0" err="1">
                <a:solidFill>
                  <a:srgbClr val="000000"/>
                </a:solidFill>
              </a:rPr>
              <a:t>εισάγουν</a:t>
            </a:r>
            <a:r>
              <a:rPr lang="en-US" sz="1200" dirty="0">
                <a:solidFill>
                  <a:srgbClr val="000000"/>
                </a:solidFill>
              </a:rPr>
              <a:t> </a:t>
            </a:r>
            <a:r>
              <a:rPr lang="en-US" sz="1200" dirty="0" err="1">
                <a:solidFill>
                  <a:srgbClr val="000000"/>
                </a:solidFill>
              </a:rPr>
              <a:t>την</a:t>
            </a:r>
            <a:r>
              <a:rPr lang="en-US" sz="1200" dirty="0">
                <a:solidFill>
                  <a:srgbClr val="000000"/>
                </a:solidFill>
              </a:rPr>
              <a:t> </a:t>
            </a:r>
            <a:r>
              <a:rPr lang="en-US" sz="1200" dirty="0" err="1">
                <a:solidFill>
                  <a:srgbClr val="000000"/>
                </a:solidFill>
              </a:rPr>
              <a:t>πράξη</a:t>
            </a:r>
            <a:r>
              <a:rPr lang="en-US" sz="1200" dirty="0">
                <a:solidFill>
                  <a:srgbClr val="000000"/>
                </a:solidFill>
              </a:rPr>
              <a:t> </a:t>
            </a:r>
            <a:r>
              <a:rPr lang="en-US" sz="1200" dirty="0" err="1">
                <a:solidFill>
                  <a:srgbClr val="000000"/>
                </a:solidFill>
              </a:rPr>
              <a:t>ως</a:t>
            </a:r>
            <a:r>
              <a:rPr lang="en-US" sz="1200" dirty="0">
                <a:solidFill>
                  <a:srgbClr val="000000"/>
                </a:solidFill>
              </a:rPr>
              <a:t> </a:t>
            </a:r>
            <a:r>
              <a:rPr lang="en-US" sz="1200" dirty="0" err="1">
                <a:solidFill>
                  <a:srgbClr val="000000"/>
                </a:solidFill>
              </a:rPr>
              <a:t>ενσυνείδητη</a:t>
            </a:r>
            <a:r>
              <a:rPr lang="en-US" sz="1200" dirty="0">
                <a:solidFill>
                  <a:srgbClr val="000000"/>
                </a:solidFill>
              </a:rPr>
              <a:t> </a:t>
            </a:r>
            <a:r>
              <a:rPr lang="en-US" sz="1200" dirty="0" err="1">
                <a:solidFill>
                  <a:srgbClr val="000000"/>
                </a:solidFill>
              </a:rPr>
              <a:t>δράση</a:t>
            </a:r>
            <a:r>
              <a:rPr lang="en-US" sz="1200" dirty="0">
                <a:solidFill>
                  <a:srgbClr val="000000"/>
                </a:solidFill>
              </a:rPr>
              <a:t> </a:t>
            </a:r>
            <a:r>
              <a:rPr lang="en-US" sz="1200" dirty="0" err="1">
                <a:solidFill>
                  <a:srgbClr val="000000"/>
                </a:solidFill>
              </a:rPr>
              <a:t>και</a:t>
            </a:r>
            <a:r>
              <a:rPr lang="en-US" sz="1200" dirty="0">
                <a:solidFill>
                  <a:srgbClr val="000000"/>
                </a:solidFill>
              </a:rPr>
              <a:t> </a:t>
            </a:r>
            <a:r>
              <a:rPr lang="en-US" sz="1200" dirty="0" err="1">
                <a:solidFill>
                  <a:srgbClr val="000000"/>
                </a:solidFill>
              </a:rPr>
              <a:t>το</a:t>
            </a:r>
            <a:r>
              <a:rPr lang="en-US" sz="1200" dirty="0">
                <a:solidFill>
                  <a:srgbClr val="000000"/>
                </a:solidFill>
              </a:rPr>
              <a:t> </a:t>
            </a:r>
            <a:r>
              <a:rPr lang="en-US" sz="1200" dirty="0" err="1">
                <a:solidFill>
                  <a:srgbClr val="000000"/>
                </a:solidFill>
              </a:rPr>
              <a:t>υποκείμενό</a:t>
            </a:r>
            <a:r>
              <a:rPr lang="en-US" sz="1200" dirty="0">
                <a:solidFill>
                  <a:srgbClr val="000000"/>
                </a:solidFill>
              </a:rPr>
              <a:t> </a:t>
            </a:r>
            <a:r>
              <a:rPr lang="en-US" sz="1200" dirty="0" err="1">
                <a:solidFill>
                  <a:srgbClr val="000000"/>
                </a:solidFill>
              </a:rPr>
              <a:t>της</a:t>
            </a:r>
            <a:r>
              <a:rPr lang="en-US" sz="1200" dirty="0">
                <a:solidFill>
                  <a:srgbClr val="000000"/>
                </a:solidFill>
              </a:rPr>
              <a:t> </a:t>
            </a:r>
            <a:r>
              <a:rPr lang="en-US" sz="1200" dirty="0" err="1">
                <a:solidFill>
                  <a:srgbClr val="000000"/>
                </a:solidFill>
              </a:rPr>
              <a:t>στην</a:t>
            </a:r>
            <a:r>
              <a:rPr lang="en-US" sz="1200" dirty="0">
                <a:solidFill>
                  <a:srgbClr val="000000"/>
                </a:solidFill>
              </a:rPr>
              <a:t> </a:t>
            </a:r>
            <a:r>
              <a:rPr lang="en-US" sz="1200" dirty="0" err="1">
                <a:solidFill>
                  <a:srgbClr val="000000"/>
                </a:solidFill>
              </a:rPr>
              <a:t>πρωτοκαθεδρία</a:t>
            </a:r>
            <a:r>
              <a:rPr lang="en-US" sz="1200" dirty="0">
                <a:solidFill>
                  <a:srgbClr val="000000"/>
                </a:solidFill>
              </a:rPr>
              <a:t> </a:t>
            </a:r>
            <a:r>
              <a:rPr lang="en-US" sz="1200" dirty="0" err="1">
                <a:solidFill>
                  <a:srgbClr val="000000"/>
                </a:solidFill>
              </a:rPr>
              <a:t>της</a:t>
            </a:r>
            <a:r>
              <a:rPr lang="en-US" sz="1200" dirty="0">
                <a:solidFill>
                  <a:srgbClr val="000000"/>
                </a:solidFill>
              </a:rPr>
              <a:t> </a:t>
            </a:r>
            <a:r>
              <a:rPr lang="en-US" sz="1200" dirty="0" err="1">
                <a:solidFill>
                  <a:srgbClr val="000000"/>
                </a:solidFill>
              </a:rPr>
              <a:t>οντολογίας</a:t>
            </a:r>
            <a:r>
              <a:rPr lang="en-US" sz="1200" dirty="0">
                <a:solidFill>
                  <a:srgbClr val="000000"/>
                </a:solidFill>
              </a:rPr>
              <a:t> – </a:t>
            </a:r>
            <a:r>
              <a:rPr lang="en-US" sz="1200" dirty="0" err="1">
                <a:solidFill>
                  <a:srgbClr val="000000"/>
                </a:solidFill>
              </a:rPr>
              <a:t>μεταφυσικής</a:t>
            </a:r>
            <a:r>
              <a:rPr lang="en-US" sz="1200" dirty="0">
                <a:solidFill>
                  <a:srgbClr val="000000"/>
                </a:solidFill>
              </a:rPr>
              <a:t> </a:t>
            </a:r>
            <a:r>
              <a:rPr lang="en-US" sz="1200" dirty="0" err="1">
                <a:solidFill>
                  <a:srgbClr val="000000"/>
                </a:solidFill>
              </a:rPr>
              <a:t>και</a:t>
            </a:r>
            <a:r>
              <a:rPr lang="en-US" sz="1200" dirty="0">
                <a:solidFill>
                  <a:srgbClr val="000000"/>
                </a:solidFill>
              </a:rPr>
              <a:t> </a:t>
            </a:r>
            <a:r>
              <a:rPr lang="en-US" sz="1200" dirty="0" err="1">
                <a:solidFill>
                  <a:srgbClr val="000000"/>
                </a:solidFill>
              </a:rPr>
              <a:t>ιστορίας</a:t>
            </a:r>
            <a:r>
              <a:rPr lang="en-US" sz="1200" dirty="0">
                <a:solidFill>
                  <a:srgbClr val="000000"/>
                </a:solidFill>
              </a:rPr>
              <a:t> –  </a:t>
            </a:r>
            <a:r>
              <a:rPr lang="en-US" sz="1200" dirty="0" err="1">
                <a:solidFill>
                  <a:srgbClr val="000000"/>
                </a:solidFill>
              </a:rPr>
              <a:t>προσέγγιζαν</a:t>
            </a:r>
            <a:r>
              <a:rPr lang="en-US" sz="1200" dirty="0">
                <a:solidFill>
                  <a:srgbClr val="000000"/>
                </a:solidFill>
              </a:rPr>
              <a:t> </a:t>
            </a:r>
            <a:r>
              <a:rPr lang="en-US" sz="1200" dirty="0" err="1">
                <a:solidFill>
                  <a:srgbClr val="000000"/>
                </a:solidFill>
              </a:rPr>
              <a:t>τον</a:t>
            </a:r>
            <a:r>
              <a:rPr lang="en-US" sz="1200" dirty="0">
                <a:solidFill>
                  <a:srgbClr val="000000"/>
                </a:solidFill>
              </a:rPr>
              <a:t> </a:t>
            </a:r>
            <a:r>
              <a:rPr lang="en-US" sz="1200" dirty="0" err="1">
                <a:solidFill>
                  <a:srgbClr val="000000"/>
                </a:solidFill>
              </a:rPr>
              <a:t>άνθρωπο</a:t>
            </a:r>
            <a:r>
              <a:rPr lang="en-US" sz="1200" dirty="0">
                <a:solidFill>
                  <a:srgbClr val="000000"/>
                </a:solidFill>
              </a:rPr>
              <a:t> </a:t>
            </a:r>
            <a:r>
              <a:rPr lang="en-US" sz="1200" dirty="0" err="1">
                <a:solidFill>
                  <a:srgbClr val="000000"/>
                </a:solidFill>
              </a:rPr>
              <a:t>ως</a:t>
            </a:r>
            <a:r>
              <a:rPr lang="en-US" sz="1200" dirty="0">
                <a:solidFill>
                  <a:srgbClr val="000000"/>
                </a:solidFill>
              </a:rPr>
              <a:t> </a:t>
            </a:r>
            <a:r>
              <a:rPr lang="en-US" sz="1200" dirty="0" err="1">
                <a:solidFill>
                  <a:srgbClr val="000000"/>
                </a:solidFill>
              </a:rPr>
              <a:t>ουσία</a:t>
            </a:r>
            <a:r>
              <a:rPr lang="en-US" sz="1200" dirty="0">
                <a:solidFill>
                  <a:srgbClr val="000000"/>
                </a:solidFill>
              </a:rPr>
              <a:t> </a:t>
            </a:r>
            <a:r>
              <a:rPr lang="en-US" sz="1200" dirty="0" err="1">
                <a:solidFill>
                  <a:srgbClr val="000000"/>
                </a:solidFill>
              </a:rPr>
              <a:t>με</a:t>
            </a:r>
            <a:r>
              <a:rPr lang="en-US" sz="1200" dirty="0">
                <a:solidFill>
                  <a:srgbClr val="000000"/>
                </a:solidFill>
              </a:rPr>
              <a:t> </a:t>
            </a:r>
            <a:r>
              <a:rPr lang="en-US" sz="1200" dirty="0" err="1">
                <a:solidFill>
                  <a:srgbClr val="000000"/>
                </a:solidFill>
              </a:rPr>
              <a:t>ξεχωριστό</a:t>
            </a:r>
            <a:r>
              <a:rPr lang="en-US" sz="1200" dirty="0">
                <a:solidFill>
                  <a:srgbClr val="000000"/>
                </a:solidFill>
              </a:rPr>
              <a:t> </a:t>
            </a:r>
            <a:r>
              <a:rPr lang="en-US" sz="1200" dirty="0" err="1">
                <a:solidFill>
                  <a:srgbClr val="000000"/>
                </a:solidFill>
              </a:rPr>
              <a:t>προορισμό</a:t>
            </a:r>
            <a:r>
              <a:rPr lang="en-US" sz="1200" dirty="0">
                <a:solidFill>
                  <a:srgbClr val="000000"/>
                </a:solidFill>
              </a:rPr>
              <a:t> (</a:t>
            </a:r>
            <a:r>
              <a:rPr lang="en-US" sz="1200" i="1" dirty="0" err="1">
                <a:solidFill>
                  <a:srgbClr val="000000"/>
                </a:solidFill>
              </a:rPr>
              <a:t>Bestimmung</a:t>
            </a:r>
            <a:r>
              <a:rPr lang="en-US" sz="1200" dirty="0">
                <a:solidFill>
                  <a:srgbClr val="000000"/>
                </a:solidFill>
              </a:rPr>
              <a:t>). </a:t>
            </a:r>
            <a:endParaRPr lang="en-US" dirty="0"/>
          </a:p>
          <a:p>
            <a:pPr algn="just"/>
            <a:r>
              <a:rPr lang="en-US" sz="1200" dirty="0" err="1">
                <a:solidFill>
                  <a:srgbClr val="000000"/>
                </a:solidFill>
              </a:rPr>
              <a:t>Μετά</a:t>
            </a:r>
            <a:r>
              <a:rPr lang="en-US" sz="1200" dirty="0">
                <a:solidFill>
                  <a:srgbClr val="000000"/>
                </a:solidFill>
              </a:rPr>
              <a:t> </a:t>
            </a:r>
            <a:r>
              <a:rPr lang="en-US" sz="1200" dirty="0" err="1">
                <a:solidFill>
                  <a:srgbClr val="000000"/>
                </a:solidFill>
              </a:rPr>
              <a:t>τον</a:t>
            </a:r>
            <a:r>
              <a:rPr lang="en-US" sz="1200" dirty="0">
                <a:solidFill>
                  <a:srgbClr val="000000"/>
                </a:solidFill>
              </a:rPr>
              <a:t> Hegel </a:t>
            </a:r>
            <a:r>
              <a:rPr lang="en-US" sz="1200" dirty="0" err="1">
                <a:solidFill>
                  <a:srgbClr val="000000"/>
                </a:solidFill>
              </a:rPr>
              <a:t>και</a:t>
            </a:r>
            <a:r>
              <a:rPr lang="en-US" sz="1200" dirty="0">
                <a:solidFill>
                  <a:srgbClr val="000000"/>
                </a:solidFill>
              </a:rPr>
              <a:t> </a:t>
            </a:r>
            <a:r>
              <a:rPr lang="en-US" sz="1200" dirty="0" err="1">
                <a:solidFill>
                  <a:srgbClr val="000000"/>
                </a:solidFill>
              </a:rPr>
              <a:t>κυρίως</a:t>
            </a:r>
            <a:r>
              <a:rPr lang="en-US" sz="1200" dirty="0">
                <a:solidFill>
                  <a:srgbClr val="000000"/>
                </a:solidFill>
              </a:rPr>
              <a:t> </a:t>
            </a:r>
            <a:r>
              <a:rPr lang="en-US" sz="1200" dirty="0" err="1">
                <a:solidFill>
                  <a:srgbClr val="000000"/>
                </a:solidFill>
              </a:rPr>
              <a:t>λόγω</a:t>
            </a:r>
            <a:r>
              <a:rPr lang="en-US" sz="1200" dirty="0">
                <a:solidFill>
                  <a:srgbClr val="000000"/>
                </a:solidFill>
              </a:rPr>
              <a:t> </a:t>
            </a:r>
            <a:r>
              <a:rPr lang="en-US" sz="1200" dirty="0" err="1">
                <a:solidFill>
                  <a:srgbClr val="000000"/>
                </a:solidFill>
              </a:rPr>
              <a:t>του</a:t>
            </a:r>
            <a:r>
              <a:rPr lang="en-US" sz="1200" dirty="0">
                <a:solidFill>
                  <a:srgbClr val="000000"/>
                </a:solidFill>
              </a:rPr>
              <a:t> Ludwig Feuerbach (1804 – 1874), ο </a:t>
            </a:r>
            <a:r>
              <a:rPr lang="en-US" sz="1200" dirty="0" err="1">
                <a:solidFill>
                  <a:srgbClr val="000000"/>
                </a:solidFill>
              </a:rPr>
              <a:t>οποίος</a:t>
            </a:r>
            <a:r>
              <a:rPr lang="en-US" sz="1200" dirty="0">
                <a:solidFill>
                  <a:srgbClr val="000000"/>
                </a:solidFill>
              </a:rPr>
              <a:t> </a:t>
            </a:r>
            <a:r>
              <a:rPr lang="en-US" sz="1200" dirty="0" err="1">
                <a:solidFill>
                  <a:srgbClr val="000000"/>
                </a:solidFill>
              </a:rPr>
              <a:t>τόνιζε</a:t>
            </a:r>
            <a:r>
              <a:rPr lang="en-US" sz="1200" dirty="0">
                <a:solidFill>
                  <a:srgbClr val="000000"/>
                </a:solidFill>
              </a:rPr>
              <a:t> </a:t>
            </a:r>
            <a:r>
              <a:rPr lang="en-US" sz="1200" dirty="0" err="1">
                <a:solidFill>
                  <a:srgbClr val="000000"/>
                </a:solidFill>
              </a:rPr>
              <a:t>τη</a:t>
            </a:r>
            <a:r>
              <a:rPr lang="en-US" sz="1200" dirty="0">
                <a:solidFill>
                  <a:srgbClr val="000000"/>
                </a:solidFill>
              </a:rPr>
              <a:t> </a:t>
            </a:r>
            <a:r>
              <a:rPr lang="en-US" sz="1200" dirty="0" err="1">
                <a:solidFill>
                  <a:srgbClr val="000000"/>
                </a:solidFill>
              </a:rPr>
              <a:t>βιολογική</a:t>
            </a:r>
            <a:r>
              <a:rPr lang="en-US" sz="1200" dirty="0">
                <a:solidFill>
                  <a:srgbClr val="000000"/>
                </a:solidFill>
              </a:rPr>
              <a:t> </a:t>
            </a:r>
            <a:r>
              <a:rPr lang="en-US" sz="1200" dirty="0" err="1">
                <a:solidFill>
                  <a:srgbClr val="000000"/>
                </a:solidFill>
              </a:rPr>
              <a:t>αισθητηριακή</a:t>
            </a:r>
            <a:r>
              <a:rPr lang="en-US" sz="1200" dirty="0">
                <a:solidFill>
                  <a:srgbClr val="000000"/>
                </a:solidFill>
              </a:rPr>
              <a:t> </a:t>
            </a:r>
            <a:r>
              <a:rPr lang="en-US" sz="1200" dirty="0" err="1">
                <a:solidFill>
                  <a:srgbClr val="000000"/>
                </a:solidFill>
              </a:rPr>
              <a:t>υπόσταση</a:t>
            </a:r>
            <a:r>
              <a:rPr lang="en-US" sz="1200" dirty="0">
                <a:solidFill>
                  <a:srgbClr val="000000"/>
                </a:solidFill>
              </a:rPr>
              <a:t> </a:t>
            </a:r>
            <a:r>
              <a:rPr lang="en-US" sz="1200" dirty="0" err="1">
                <a:solidFill>
                  <a:srgbClr val="000000"/>
                </a:solidFill>
              </a:rPr>
              <a:t>του</a:t>
            </a:r>
            <a:r>
              <a:rPr lang="en-US" sz="1200" dirty="0">
                <a:solidFill>
                  <a:srgbClr val="000000"/>
                </a:solidFill>
              </a:rPr>
              <a:t> </a:t>
            </a:r>
            <a:r>
              <a:rPr lang="en-US" sz="1200" dirty="0" err="1">
                <a:solidFill>
                  <a:srgbClr val="000000"/>
                </a:solidFill>
              </a:rPr>
              <a:t>ανθρώπου</a:t>
            </a:r>
            <a:r>
              <a:rPr lang="en-US" sz="1200" dirty="0">
                <a:solidFill>
                  <a:srgbClr val="000000"/>
                </a:solidFill>
              </a:rPr>
              <a:t>, </a:t>
            </a:r>
            <a:r>
              <a:rPr lang="en-US" sz="1200" dirty="0" err="1">
                <a:solidFill>
                  <a:srgbClr val="000000"/>
                </a:solidFill>
              </a:rPr>
              <a:t>που</a:t>
            </a:r>
            <a:r>
              <a:rPr lang="en-US" sz="1200" dirty="0">
                <a:solidFill>
                  <a:srgbClr val="000000"/>
                </a:solidFill>
              </a:rPr>
              <a:t> </a:t>
            </a:r>
            <a:r>
              <a:rPr lang="en-US" sz="1200" dirty="0" err="1">
                <a:solidFill>
                  <a:srgbClr val="000000"/>
                </a:solidFill>
              </a:rPr>
              <a:t>ανέτρεπε</a:t>
            </a:r>
            <a:r>
              <a:rPr lang="en-US" sz="1200" dirty="0">
                <a:solidFill>
                  <a:srgbClr val="000000"/>
                </a:solidFill>
              </a:rPr>
              <a:t> </a:t>
            </a:r>
            <a:r>
              <a:rPr lang="en-US" sz="1200" dirty="0" err="1">
                <a:solidFill>
                  <a:srgbClr val="000000"/>
                </a:solidFill>
              </a:rPr>
              <a:t>το</a:t>
            </a:r>
            <a:r>
              <a:rPr lang="en-US" sz="1200" dirty="0">
                <a:solidFill>
                  <a:srgbClr val="000000"/>
                </a:solidFill>
              </a:rPr>
              <a:t> </a:t>
            </a:r>
            <a:r>
              <a:rPr lang="en-US" sz="1200" dirty="0" err="1">
                <a:solidFill>
                  <a:srgbClr val="000000"/>
                </a:solidFill>
              </a:rPr>
              <a:t>ιδεαλιστικό</a:t>
            </a:r>
            <a:r>
              <a:rPr lang="en-US" sz="1200" dirty="0">
                <a:solidFill>
                  <a:srgbClr val="000000"/>
                </a:solidFill>
              </a:rPr>
              <a:t> </a:t>
            </a:r>
            <a:r>
              <a:rPr lang="en-US" sz="1200" dirty="0" err="1">
                <a:solidFill>
                  <a:srgbClr val="000000"/>
                </a:solidFill>
              </a:rPr>
              <a:t>πνευματοκρατικό</a:t>
            </a:r>
            <a:r>
              <a:rPr lang="en-US" sz="1200" dirty="0">
                <a:solidFill>
                  <a:srgbClr val="000000"/>
                </a:solidFill>
              </a:rPr>
              <a:t> </a:t>
            </a:r>
            <a:r>
              <a:rPr lang="en-US" sz="1200" dirty="0" err="1">
                <a:solidFill>
                  <a:srgbClr val="000000"/>
                </a:solidFill>
              </a:rPr>
              <a:t>πρότυπο</a:t>
            </a:r>
            <a:r>
              <a:rPr lang="en-US" sz="1200" dirty="0">
                <a:solidFill>
                  <a:srgbClr val="000000"/>
                </a:solidFill>
              </a:rPr>
              <a:t> </a:t>
            </a:r>
            <a:r>
              <a:rPr lang="en-US" sz="1200" dirty="0" err="1">
                <a:solidFill>
                  <a:srgbClr val="000000"/>
                </a:solidFill>
              </a:rPr>
              <a:t>του</a:t>
            </a:r>
            <a:r>
              <a:rPr lang="en-US" sz="1200" dirty="0">
                <a:solidFill>
                  <a:srgbClr val="000000"/>
                </a:solidFill>
              </a:rPr>
              <a:t> Hegel, </a:t>
            </a:r>
            <a:r>
              <a:rPr lang="en-US" sz="1200" dirty="0" err="1">
                <a:solidFill>
                  <a:srgbClr val="000000"/>
                </a:solidFill>
              </a:rPr>
              <a:t>ξεκινά</a:t>
            </a:r>
            <a:r>
              <a:rPr lang="en-US" sz="1200" dirty="0">
                <a:solidFill>
                  <a:srgbClr val="000000"/>
                </a:solidFill>
              </a:rPr>
              <a:t> </a:t>
            </a:r>
            <a:r>
              <a:rPr lang="en-US" sz="1200" dirty="0" err="1">
                <a:solidFill>
                  <a:srgbClr val="000000"/>
                </a:solidFill>
              </a:rPr>
              <a:t>μια</a:t>
            </a:r>
            <a:r>
              <a:rPr lang="en-US" sz="1200" dirty="0">
                <a:solidFill>
                  <a:srgbClr val="000000"/>
                </a:solidFill>
              </a:rPr>
              <a:t> </a:t>
            </a:r>
            <a:r>
              <a:rPr lang="en-US" sz="1200" dirty="0" err="1">
                <a:solidFill>
                  <a:srgbClr val="000000"/>
                </a:solidFill>
              </a:rPr>
              <a:t>νέα</a:t>
            </a:r>
            <a:r>
              <a:rPr lang="en-US" sz="1200" dirty="0">
                <a:solidFill>
                  <a:srgbClr val="000000"/>
                </a:solidFill>
              </a:rPr>
              <a:t> </a:t>
            </a:r>
            <a:r>
              <a:rPr lang="en-US" sz="1200" dirty="0" err="1">
                <a:solidFill>
                  <a:srgbClr val="000000"/>
                </a:solidFill>
              </a:rPr>
              <a:t>περίοδος</a:t>
            </a:r>
            <a:r>
              <a:rPr lang="en-US" sz="1200" dirty="0">
                <a:solidFill>
                  <a:srgbClr val="000000"/>
                </a:solidFill>
              </a:rPr>
              <a:t> </a:t>
            </a:r>
            <a:r>
              <a:rPr lang="en-US" sz="1200" dirty="0" err="1">
                <a:solidFill>
                  <a:srgbClr val="000000"/>
                </a:solidFill>
              </a:rPr>
              <a:t>για</a:t>
            </a:r>
            <a:r>
              <a:rPr lang="en-US" sz="1200" dirty="0">
                <a:solidFill>
                  <a:srgbClr val="000000"/>
                </a:solidFill>
              </a:rPr>
              <a:t> </a:t>
            </a:r>
            <a:r>
              <a:rPr lang="en-US" sz="1200" dirty="0" err="1">
                <a:solidFill>
                  <a:srgbClr val="000000"/>
                </a:solidFill>
              </a:rPr>
              <a:t>την</a:t>
            </a:r>
            <a:r>
              <a:rPr lang="en-US" sz="1200" dirty="0">
                <a:solidFill>
                  <a:srgbClr val="000000"/>
                </a:solidFill>
              </a:rPr>
              <a:t> </a:t>
            </a:r>
            <a:r>
              <a:rPr lang="en-US" sz="1200" dirty="0" err="1">
                <a:solidFill>
                  <a:srgbClr val="000000"/>
                </a:solidFill>
              </a:rPr>
              <a:t>ανθρωπολογική</a:t>
            </a:r>
            <a:r>
              <a:rPr lang="en-US" sz="1200" dirty="0">
                <a:solidFill>
                  <a:srgbClr val="000000"/>
                </a:solidFill>
              </a:rPr>
              <a:t> </a:t>
            </a:r>
            <a:r>
              <a:rPr lang="en-US" sz="1200" dirty="0" err="1">
                <a:solidFill>
                  <a:srgbClr val="000000"/>
                </a:solidFill>
              </a:rPr>
              <a:t>φιλοσοφία</a:t>
            </a:r>
            <a:r>
              <a:rPr lang="en-US" sz="1200" dirty="0">
                <a:solidFill>
                  <a:srgbClr val="000000"/>
                </a:solidFill>
              </a:rPr>
              <a:t>. O </a:t>
            </a:r>
            <a:r>
              <a:rPr lang="en-US" sz="1200" dirty="0" err="1">
                <a:solidFill>
                  <a:srgbClr val="000000"/>
                </a:solidFill>
              </a:rPr>
              <a:t>επιφανέστερος</a:t>
            </a:r>
            <a:r>
              <a:rPr lang="en-US" sz="1200" dirty="0">
                <a:solidFill>
                  <a:srgbClr val="000000"/>
                </a:solidFill>
              </a:rPr>
              <a:t> </a:t>
            </a:r>
            <a:r>
              <a:rPr lang="en-US" sz="1200" dirty="0" err="1">
                <a:solidFill>
                  <a:srgbClr val="000000"/>
                </a:solidFill>
              </a:rPr>
              <a:t>των</a:t>
            </a:r>
            <a:r>
              <a:rPr lang="en-US" sz="1200" dirty="0">
                <a:solidFill>
                  <a:srgbClr val="000000"/>
                </a:solidFill>
              </a:rPr>
              <a:t> </a:t>
            </a:r>
            <a:r>
              <a:rPr lang="en-US" sz="1200" dirty="0" err="1">
                <a:solidFill>
                  <a:srgbClr val="000000"/>
                </a:solidFill>
              </a:rPr>
              <a:t>νεοεγελιανών</a:t>
            </a:r>
            <a:r>
              <a:rPr lang="en-US" sz="1200" dirty="0">
                <a:solidFill>
                  <a:srgbClr val="000000"/>
                </a:solidFill>
              </a:rPr>
              <a:t> </a:t>
            </a:r>
            <a:r>
              <a:rPr lang="en-US" sz="1200" dirty="0" err="1">
                <a:solidFill>
                  <a:srgbClr val="000000"/>
                </a:solidFill>
              </a:rPr>
              <a:t>φιλοσόφων</a:t>
            </a:r>
            <a:r>
              <a:rPr lang="en-US" sz="1200" dirty="0">
                <a:solidFill>
                  <a:srgbClr val="000000"/>
                </a:solidFill>
              </a:rPr>
              <a:t>, ο Karl Marx (1818 -  1883) </a:t>
            </a:r>
            <a:r>
              <a:rPr lang="en-US" sz="1200" dirty="0" err="1">
                <a:solidFill>
                  <a:srgbClr val="000000"/>
                </a:solidFill>
              </a:rPr>
              <a:t>όρισε</a:t>
            </a:r>
            <a:r>
              <a:rPr lang="en-US" sz="1200" dirty="0">
                <a:solidFill>
                  <a:srgbClr val="000000"/>
                </a:solidFill>
              </a:rPr>
              <a:t> </a:t>
            </a:r>
            <a:r>
              <a:rPr lang="en-US" sz="1200" dirty="0" err="1">
                <a:solidFill>
                  <a:srgbClr val="000000"/>
                </a:solidFill>
              </a:rPr>
              <a:t>την</a:t>
            </a:r>
            <a:r>
              <a:rPr lang="en-US" sz="1200" dirty="0">
                <a:solidFill>
                  <a:srgbClr val="000000"/>
                </a:solidFill>
              </a:rPr>
              <a:t> </a:t>
            </a:r>
            <a:r>
              <a:rPr lang="en-US" sz="1200" dirty="0" err="1">
                <a:solidFill>
                  <a:srgbClr val="000000"/>
                </a:solidFill>
              </a:rPr>
              <a:t>ουσία</a:t>
            </a:r>
            <a:r>
              <a:rPr lang="en-US" sz="1200" dirty="0">
                <a:solidFill>
                  <a:srgbClr val="000000"/>
                </a:solidFill>
              </a:rPr>
              <a:t> </a:t>
            </a:r>
            <a:r>
              <a:rPr lang="en-US" sz="1200" dirty="0" err="1">
                <a:solidFill>
                  <a:srgbClr val="000000"/>
                </a:solidFill>
              </a:rPr>
              <a:t>του</a:t>
            </a:r>
            <a:r>
              <a:rPr lang="en-US" sz="1200" dirty="0">
                <a:solidFill>
                  <a:srgbClr val="000000"/>
                </a:solidFill>
              </a:rPr>
              <a:t> </a:t>
            </a:r>
            <a:r>
              <a:rPr lang="en-US" sz="1200" dirty="0" err="1">
                <a:solidFill>
                  <a:srgbClr val="000000"/>
                </a:solidFill>
              </a:rPr>
              <a:t>ανθρώπου</a:t>
            </a:r>
            <a:r>
              <a:rPr lang="en-US" sz="1200" dirty="0">
                <a:solidFill>
                  <a:srgbClr val="000000"/>
                </a:solidFill>
              </a:rPr>
              <a:t> </a:t>
            </a:r>
            <a:r>
              <a:rPr lang="en-US" sz="1200" dirty="0" err="1">
                <a:solidFill>
                  <a:srgbClr val="000000"/>
                </a:solidFill>
              </a:rPr>
              <a:t>ως</a:t>
            </a:r>
            <a:r>
              <a:rPr lang="en-US" sz="1200" dirty="0">
                <a:solidFill>
                  <a:srgbClr val="000000"/>
                </a:solidFill>
              </a:rPr>
              <a:t> </a:t>
            </a:r>
            <a:r>
              <a:rPr lang="en-US" sz="1200" dirty="0" err="1">
                <a:solidFill>
                  <a:srgbClr val="000000"/>
                </a:solidFill>
              </a:rPr>
              <a:t>σύστημα</a:t>
            </a:r>
            <a:r>
              <a:rPr lang="en-US" sz="1200" dirty="0">
                <a:solidFill>
                  <a:srgbClr val="000000"/>
                </a:solidFill>
              </a:rPr>
              <a:t> </a:t>
            </a:r>
            <a:r>
              <a:rPr lang="en-US" sz="1200" dirty="0" err="1">
                <a:solidFill>
                  <a:srgbClr val="000000"/>
                </a:solidFill>
              </a:rPr>
              <a:t>των</a:t>
            </a:r>
            <a:r>
              <a:rPr lang="en-US" sz="1200" dirty="0">
                <a:solidFill>
                  <a:srgbClr val="000000"/>
                </a:solidFill>
              </a:rPr>
              <a:t> </a:t>
            </a:r>
            <a:r>
              <a:rPr lang="en-US" sz="1200" dirty="0" err="1">
                <a:solidFill>
                  <a:srgbClr val="000000"/>
                </a:solidFill>
              </a:rPr>
              <a:t>κοινωνικών</a:t>
            </a:r>
            <a:r>
              <a:rPr lang="en-US" sz="1200" dirty="0">
                <a:solidFill>
                  <a:srgbClr val="000000"/>
                </a:solidFill>
              </a:rPr>
              <a:t> </a:t>
            </a:r>
            <a:r>
              <a:rPr lang="en-US" sz="1200" dirty="0" err="1">
                <a:solidFill>
                  <a:srgbClr val="000000"/>
                </a:solidFill>
              </a:rPr>
              <a:t>του</a:t>
            </a:r>
            <a:r>
              <a:rPr lang="en-US" sz="1200" dirty="0">
                <a:solidFill>
                  <a:srgbClr val="000000"/>
                </a:solidFill>
              </a:rPr>
              <a:t> </a:t>
            </a:r>
            <a:r>
              <a:rPr lang="en-US" sz="1200" dirty="0" err="1">
                <a:solidFill>
                  <a:srgbClr val="000000"/>
                </a:solidFill>
              </a:rPr>
              <a:t>σχέσεων</a:t>
            </a:r>
            <a:r>
              <a:rPr lang="en-US" sz="1200" dirty="0">
                <a:solidFill>
                  <a:srgbClr val="000000"/>
                </a:solidFill>
              </a:rPr>
              <a:t>, </a:t>
            </a:r>
            <a:r>
              <a:rPr lang="en-US" sz="1200" dirty="0" err="1">
                <a:solidFill>
                  <a:srgbClr val="000000"/>
                </a:solidFill>
              </a:rPr>
              <a:t>προκύπτει</a:t>
            </a:r>
            <a:r>
              <a:rPr lang="en-US" sz="1200" dirty="0">
                <a:solidFill>
                  <a:srgbClr val="000000"/>
                </a:solidFill>
              </a:rPr>
              <a:t> </a:t>
            </a:r>
            <a:r>
              <a:rPr lang="en-US" sz="1200" dirty="0" err="1">
                <a:solidFill>
                  <a:srgbClr val="000000"/>
                </a:solidFill>
              </a:rPr>
              <a:t>από</a:t>
            </a:r>
            <a:r>
              <a:rPr lang="en-US" sz="1200" dirty="0">
                <a:solidFill>
                  <a:srgbClr val="000000"/>
                </a:solidFill>
              </a:rPr>
              <a:t> </a:t>
            </a:r>
            <a:r>
              <a:rPr lang="en-US" sz="1200" dirty="0" err="1">
                <a:solidFill>
                  <a:srgbClr val="000000"/>
                </a:solidFill>
              </a:rPr>
              <a:t>τις</a:t>
            </a:r>
            <a:r>
              <a:rPr lang="en-US" sz="1200" dirty="0">
                <a:solidFill>
                  <a:srgbClr val="000000"/>
                </a:solidFill>
              </a:rPr>
              <a:t> </a:t>
            </a:r>
            <a:r>
              <a:rPr lang="en-US" sz="1200" dirty="0" err="1">
                <a:solidFill>
                  <a:srgbClr val="000000"/>
                </a:solidFill>
              </a:rPr>
              <a:t>εκάστοτε</a:t>
            </a:r>
            <a:r>
              <a:rPr lang="en-US" sz="1200" dirty="0">
                <a:solidFill>
                  <a:srgbClr val="000000"/>
                </a:solidFill>
              </a:rPr>
              <a:t> </a:t>
            </a:r>
            <a:r>
              <a:rPr lang="en-US" sz="1200" dirty="0" err="1">
                <a:solidFill>
                  <a:srgbClr val="000000"/>
                </a:solidFill>
              </a:rPr>
              <a:t>κοινωνικοοικονομικές</a:t>
            </a:r>
            <a:r>
              <a:rPr lang="en-US" sz="1200" dirty="0">
                <a:solidFill>
                  <a:srgbClr val="000000"/>
                </a:solidFill>
              </a:rPr>
              <a:t> </a:t>
            </a:r>
            <a:r>
              <a:rPr lang="en-US" sz="1200" dirty="0" err="1">
                <a:solidFill>
                  <a:srgbClr val="000000"/>
                </a:solidFill>
              </a:rPr>
              <a:t>σχέσεις</a:t>
            </a:r>
            <a:r>
              <a:rPr lang="en-US" sz="1200" dirty="0">
                <a:solidFill>
                  <a:srgbClr val="000000"/>
                </a:solidFill>
              </a:rPr>
              <a:t> </a:t>
            </a:r>
            <a:r>
              <a:rPr lang="en-US" sz="1200" dirty="0" err="1">
                <a:solidFill>
                  <a:srgbClr val="000000"/>
                </a:solidFill>
              </a:rPr>
              <a:t>που</a:t>
            </a:r>
            <a:r>
              <a:rPr lang="en-US" sz="1200" dirty="0">
                <a:solidFill>
                  <a:srgbClr val="000000"/>
                </a:solidFill>
              </a:rPr>
              <a:t> </a:t>
            </a:r>
            <a:r>
              <a:rPr lang="en-US" sz="1200" dirty="0" err="1">
                <a:solidFill>
                  <a:srgbClr val="000000"/>
                </a:solidFill>
              </a:rPr>
              <a:t>καθορίζουν</a:t>
            </a:r>
            <a:r>
              <a:rPr lang="en-US" sz="1200" dirty="0">
                <a:solidFill>
                  <a:srgbClr val="000000"/>
                </a:solidFill>
              </a:rPr>
              <a:t> </a:t>
            </a:r>
            <a:r>
              <a:rPr lang="en-US" sz="1200" dirty="0" err="1">
                <a:solidFill>
                  <a:srgbClr val="000000"/>
                </a:solidFill>
              </a:rPr>
              <a:t>αιτιακά</a:t>
            </a:r>
            <a:r>
              <a:rPr lang="en-US" sz="1200" dirty="0">
                <a:solidFill>
                  <a:srgbClr val="000000"/>
                </a:solidFill>
              </a:rPr>
              <a:t> </a:t>
            </a:r>
            <a:r>
              <a:rPr lang="en-US" sz="1200" dirty="0" err="1">
                <a:solidFill>
                  <a:srgbClr val="000000"/>
                </a:solidFill>
              </a:rPr>
              <a:t>τις</a:t>
            </a:r>
            <a:r>
              <a:rPr lang="en-US" sz="1200" dirty="0">
                <a:solidFill>
                  <a:srgbClr val="000000"/>
                </a:solidFill>
              </a:rPr>
              <a:t> </a:t>
            </a:r>
            <a:r>
              <a:rPr lang="en-US" sz="1200" dirty="0" err="1">
                <a:solidFill>
                  <a:srgbClr val="000000"/>
                </a:solidFill>
              </a:rPr>
              <a:t>συνθήκες</a:t>
            </a:r>
            <a:r>
              <a:rPr lang="en-US" sz="1200" dirty="0">
                <a:solidFill>
                  <a:srgbClr val="000000"/>
                </a:solidFill>
              </a:rPr>
              <a:t> </a:t>
            </a:r>
            <a:r>
              <a:rPr lang="en-US" sz="1200" dirty="0" err="1">
                <a:solidFill>
                  <a:srgbClr val="000000"/>
                </a:solidFill>
              </a:rPr>
              <a:t>που</a:t>
            </a:r>
            <a:r>
              <a:rPr lang="en-US" sz="1200" dirty="0">
                <a:solidFill>
                  <a:srgbClr val="000000"/>
                </a:solidFill>
              </a:rPr>
              <a:t> </a:t>
            </a:r>
            <a:r>
              <a:rPr lang="en-US" sz="1200" dirty="0" err="1">
                <a:solidFill>
                  <a:srgbClr val="000000"/>
                </a:solidFill>
              </a:rPr>
              <a:t>δίνουν</a:t>
            </a:r>
            <a:r>
              <a:rPr lang="en-US" sz="1200" dirty="0">
                <a:solidFill>
                  <a:srgbClr val="000000"/>
                </a:solidFill>
              </a:rPr>
              <a:t> </a:t>
            </a:r>
            <a:r>
              <a:rPr lang="en-US" sz="1200" dirty="0" err="1">
                <a:solidFill>
                  <a:srgbClr val="000000"/>
                </a:solidFill>
              </a:rPr>
              <a:t>σημασία</a:t>
            </a:r>
            <a:r>
              <a:rPr lang="en-US" sz="1200" dirty="0">
                <a:solidFill>
                  <a:srgbClr val="000000"/>
                </a:solidFill>
              </a:rPr>
              <a:t> </a:t>
            </a:r>
            <a:r>
              <a:rPr lang="en-US" sz="1200" dirty="0" err="1">
                <a:solidFill>
                  <a:srgbClr val="000000"/>
                </a:solidFill>
              </a:rPr>
              <a:t>και</a:t>
            </a:r>
            <a:r>
              <a:rPr lang="en-US" sz="1200" dirty="0">
                <a:solidFill>
                  <a:srgbClr val="000000"/>
                </a:solidFill>
              </a:rPr>
              <a:t> </a:t>
            </a:r>
            <a:r>
              <a:rPr lang="en-US" sz="1200" dirty="0" err="1">
                <a:solidFill>
                  <a:srgbClr val="000000"/>
                </a:solidFill>
              </a:rPr>
              <a:t>προοπτική</a:t>
            </a:r>
            <a:r>
              <a:rPr lang="en-US" sz="1200" dirty="0">
                <a:solidFill>
                  <a:srgbClr val="000000"/>
                </a:solidFill>
              </a:rPr>
              <a:t> </a:t>
            </a:r>
            <a:r>
              <a:rPr lang="en-US" sz="1200" dirty="0" err="1">
                <a:solidFill>
                  <a:srgbClr val="000000"/>
                </a:solidFill>
              </a:rPr>
              <a:t>στον</a:t>
            </a:r>
            <a:r>
              <a:rPr lang="en-US" sz="1200" dirty="0">
                <a:solidFill>
                  <a:srgbClr val="000000"/>
                </a:solidFill>
              </a:rPr>
              <a:t> </a:t>
            </a:r>
            <a:r>
              <a:rPr lang="en-US" sz="1200" dirty="0" err="1">
                <a:solidFill>
                  <a:srgbClr val="000000"/>
                </a:solidFill>
              </a:rPr>
              <a:t>προορισμό</a:t>
            </a:r>
            <a:r>
              <a:rPr lang="en-US" sz="1200" dirty="0">
                <a:solidFill>
                  <a:srgbClr val="000000"/>
                </a:solidFill>
              </a:rPr>
              <a:t> </a:t>
            </a:r>
            <a:r>
              <a:rPr lang="en-US" sz="1200" dirty="0" err="1">
                <a:solidFill>
                  <a:srgbClr val="000000"/>
                </a:solidFill>
              </a:rPr>
              <a:t>του</a:t>
            </a:r>
            <a:r>
              <a:rPr lang="en-US" sz="1200" dirty="0">
                <a:solidFill>
                  <a:srgbClr val="000000"/>
                </a:solidFill>
              </a:rPr>
              <a:t>. Ο </a:t>
            </a:r>
            <a:r>
              <a:rPr lang="en-US" sz="1200" dirty="0" err="1">
                <a:solidFill>
                  <a:srgbClr val="000000"/>
                </a:solidFill>
              </a:rPr>
              <a:t>άνθρωπος</a:t>
            </a:r>
            <a:r>
              <a:rPr lang="en-US" sz="1200" dirty="0">
                <a:solidFill>
                  <a:srgbClr val="000000"/>
                </a:solidFill>
              </a:rPr>
              <a:t> </a:t>
            </a:r>
            <a:r>
              <a:rPr lang="en-US" sz="1200" dirty="0" err="1">
                <a:solidFill>
                  <a:srgbClr val="000000"/>
                </a:solidFill>
              </a:rPr>
              <a:t>γίνεται</a:t>
            </a:r>
            <a:r>
              <a:rPr lang="en-US" sz="1200" dirty="0">
                <a:solidFill>
                  <a:srgbClr val="000000"/>
                </a:solidFill>
              </a:rPr>
              <a:t> </a:t>
            </a:r>
            <a:r>
              <a:rPr lang="en-US" sz="1200" dirty="0" err="1">
                <a:solidFill>
                  <a:srgbClr val="000000"/>
                </a:solidFill>
              </a:rPr>
              <a:t>ολοκληρωμένος</a:t>
            </a:r>
            <a:r>
              <a:rPr lang="en-US" sz="1200" dirty="0">
                <a:solidFill>
                  <a:srgbClr val="000000"/>
                </a:solidFill>
              </a:rPr>
              <a:t> (</a:t>
            </a:r>
            <a:r>
              <a:rPr lang="en-US" sz="1200" i="1" dirty="0" err="1">
                <a:solidFill>
                  <a:srgbClr val="000000"/>
                </a:solidFill>
              </a:rPr>
              <a:t>totaler</a:t>
            </a:r>
            <a:r>
              <a:rPr lang="en-US" sz="1200" i="1" dirty="0">
                <a:solidFill>
                  <a:srgbClr val="000000"/>
                </a:solidFill>
              </a:rPr>
              <a:t> </a:t>
            </a:r>
            <a:r>
              <a:rPr lang="en-US" sz="1200" i="1" dirty="0" err="1">
                <a:solidFill>
                  <a:srgbClr val="000000"/>
                </a:solidFill>
              </a:rPr>
              <a:t>Mensch</a:t>
            </a:r>
            <a:r>
              <a:rPr lang="en-US" sz="1200" dirty="0">
                <a:solidFill>
                  <a:srgbClr val="000000"/>
                </a:solidFill>
              </a:rPr>
              <a:t>) </a:t>
            </a:r>
            <a:r>
              <a:rPr lang="en-US" sz="1200" dirty="0" err="1">
                <a:solidFill>
                  <a:srgbClr val="000000"/>
                </a:solidFill>
              </a:rPr>
              <a:t>όταν</a:t>
            </a:r>
            <a:r>
              <a:rPr lang="en-US" sz="1200" dirty="0">
                <a:solidFill>
                  <a:srgbClr val="000000"/>
                </a:solidFill>
              </a:rPr>
              <a:t> </a:t>
            </a:r>
            <a:r>
              <a:rPr lang="en-US" sz="1200" dirty="0" err="1">
                <a:solidFill>
                  <a:srgbClr val="000000"/>
                </a:solidFill>
              </a:rPr>
              <a:t>ενσωματώνει</a:t>
            </a:r>
            <a:r>
              <a:rPr lang="en-US" sz="1200" dirty="0">
                <a:solidFill>
                  <a:srgbClr val="000000"/>
                </a:solidFill>
              </a:rPr>
              <a:t> </a:t>
            </a:r>
            <a:r>
              <a:rPr lang="en-US" sz="1200" dirty="0" err="1">
                <a:solidFill>
                  <a:srgbClr val="000000"/>
                </a:solidFill>
              </a:rPr>
              <a:t>συνειδητά</a:t>
            </a:r>
            <a:r>
              <a:rPr lang="en-US" sz="1200" dirty="0">
                <a:solidFill>
                  <a:srgbClr val="000000"/>
                </a:solidFill>
              </a:rPr>
              <a:t> </a:t>
            </a:r>
            <a:r>
              <a:rPr lang="en-US" sz="1200" dirty="0" err="1">
                <a:solidFill>
                  <a:srgbClr val="000000"/>
                </a:solidFill>
              </a:rPr>
              <a:t>με</a:t>
            </a:r>
            <a:r>
              <a:rPr lang="en-US" sz="1200" dirty="0">
                <a:solidFill>
                  <a:srgbClr val="000000"/>
                </a:solidFill>
              </a:rPr>
              <a:t> </a:t>
            </a:r>
            <a:r>
              <a:rPr lang="en-US" sz="1200" dirty="0" err="1">
                <a:solidFill>
                  <a:srgbClr val="000000"/>
                </a:solidFill>
              </a:rPr>
              <a:t>τις</a:t>
            </a:r>
            <a:r>
              <a:rPr lang="en-US" sz="1200" dirty="0">
                <a:solidFill>
                  <a:srgbClr val="000000"/>
                </a:solidFill>
              </a:rPr>
              <a:t> </a:t>
            </a:r>
            <a:r>
              <a:rPr lang="en-US" sz="1200" dirty="0" err="1">
                <a:solidFill>
                  <a:srgbClr val="000000"/>
                </a:solidFill>
              </a:rPr>
              <a:t>πράξεις</a:t>
            </a:r>
            <a:r>
              <a:rPr lang="en-US" sz="1200" dirty="0">
                <a:solidFill>
                  <a:srgbClr val="000000"/>
                </a:solidFill>
              </a:rPr>
              <a:t> </a:t>
            </a:r>
            <a:r>
              <a:rPr lang="en-US" sz="1200" dirty="0" err="1">
                <a:solidFill>
                  <a:srgbClr val="000000"/>
                </a:solidFill>
              </a:rPr>
              <a:t>του</a:t>
            </a:r>
            <a:r>
              <a:rPr lang="en-US" sz="1200" dirty="0">
                <a:solidFill>
                  <a:srgbClr val="000000"/>
                </a:solidFill>
              </a:rPr>
              <a:t> </a:t>
            </a:r>
            <a:r>
              <a:rPr lang="en-US" sz="1200" dirty="0" err="1">
                <a:solidFill>
                  <a:srgbClr val="000000"/>
                </a:solidFill>
              </a:rPr>
              <a:t>την</a:t>
            </a:r>
            <a:r>
              <a:rPr lang="en-US" sz="1200" dirty="0">
                <a:solidFill>
                  <a:srgbClr val="000000"/>
                </a:solidFill>
              </a:rPr>
              <a:t> </a:t>
            </a:r>
            <a:r>
              <a:rPr lang="en-US" sz="1200" dirty="0" err="1">
                <a:solidFill>
                  <a:srgbClr val="000000"/>
                </a:solidFill>
              </a:rPr>
              <a:t>ιστορική</a:t>
            </a:r>
            <a:r>
              <a:rPr lang="en-US" sz="1200" dirty="0">
                <a:solidFill>
                  <a:srgbClr val="000000"/>
                </a:solidFill>
              </a:rPr>
              <a:t> </a:t>
            </a:r>
            <a:r>
              <a:rPr lang="en-US" sz="1200" dirty="0" err="1">
                <a:solidFill>
                  <a:srgbClr val="000000"/>
                </a:solidFill>
              </a:rPr>
              <a:t>νομοτέλεια</a:t>
            </a:r>
            <a:r>
              <a:rPr lang="en-US" sz="1200" dirty="0">
                <a:solidFill>
                  <a:srgbClr val="000000"/>
                </a:solidFill>
              </a:rPr>
              <a:t> </a:t>
            </a:r>
            <a:r>
              <a:rPr lang="en-US" sz="1200" dirty="0" err="1">
                <a:solidFill>
                  <a:srgbClr val="000000"/>
                </a:solidFill>
              </a:rPr>
              <a:t>της</a:t>
            </a:r>
            <a:r>
              <a:rPr lang="en-US" sz="1200" dirty="0">
                <a:solidFill>
                  <a:srgbClr val="000000"/>
                </a:solidFill>
              </a:rPr>
              <a:t> </a:t>
            </a:r>
            <a:r>
              <a:rPr lang="en-US" sz="1200" dirty="0" err="1">
                <a:solidFill>
                  <a:srgbClr val="000000"/>
                </a:solidFill>
              </a:rPr>
              <a:t>αλλαγής</a:t>
            </a:r>
            <a:r>
              <a:rPr lang="en-US" sz="1200" dirty="0">
                <a:solidFill>
                  <a:srgbClr val="000000"/>
                </a:solidFill>
              </a:rPr>
              <a:t> </a:t>
            </a:r>
            <a:r>
              <a:rPr lang="en-US" sz="1200" dirty="0" err="1">
                <a:solidFill>
                  <a:srgbClr val="000000"/>
                </a:solidFill>
              </a:rPr>
              <a:t>της</a:t>
            </a:r>
            <a:r>
              <a:rPr lang="en-US" sz="1200" dirty="0">
                <a:solidFill>
                  <a:srgbClr val="000000"/>
                </a:solidFill>
              </a:rPr>
              <a:t> </a:t>
            </a:r>
            <a:r>
              <a:rPr lang="en-US" sz="1200" dirty="0" err="1">
                <a:solidFill>
                  <a:srgbClr val="000000"/>
                </a:solidFill>
              </a:rPr>
              <a:t>κοινωνίας</a:t>
            </a:r>
            <a:r>
              <a:rPr lang="en-US" sz="1200" dirty="0">
                <a:solidFill>
                  <a:srgbClr val="000000"/>
                </a:solidFill>
              </a:rPr>
              <a:t> </a:t>
            </a:r>
            <a:r>
              <a:rPr lang="en-US" sz="1200" dirty="0" err="1">
                <a:solidFill>
                  <a:srgbClr val="000000"/>
                </a:solidFill>
              </a:rPr>
              <a:t>από</a:t>
            </a:r>
            <a:r>
              <a:rPr lang="en-US" sz="1200" dirty="0">
                <a:solidFill>
                  <a:srgbClr val="000000"/>
                </a:solidFill>
              </a:rPr>
              <a:t> </a:t>
            </a:r>
            <a:r>
              <a:rPr lang="en-US" sz="1200" dirty="0" err="1">
                <a:solidFill>
                  <a:srgbClr val="000000"/>
                </a:solidFill>
              </a:rPr>
              <a:t>το</a:t>
            </a:r>
            <a:r>
              <a:rPr lang="en-US" sz="1200" dirty="0">
                <a:solidFill>
                  <a:srgbClr val="000000"/>
                </a:solidFill>
              </a:rPr>
              <a:t> </a:t>
            </a:r>
            <a:r>
              <a:rPr lang="en-US" sz="1200" dirty="0" err="1">
                <a:solidFill>
                  <a:srgbClr val="000000"/>
                </a:solidFill>
              </a:rPr>
              <a:t>αστικό</a:t>
            </a:r>
            <a:r>
              <a:rPr lang="en-US" sz="1200" dirty="0">
                <a:solidFill>
                  <a:srgbClr val="000000"/>
                </a:solidFill>
              </a:rPr>
              <a:t> </a:t>
            </a:r>
            <a:r>
              <a:rPr lang="en-US" sz="1200" dirty="0" err="1">
                <a:solidFill>
                  <a:srgbClr val="000000"/>
                </a:solidFill>
              </a:rPr>
              <a:t>σύστημα</a:t>
            </a:r>
            <a:r>
              <a:rPr lang="en-US" sz="1200" dirty="0">
                <a:solidFill>
                  <a:srgbClr val="000000"/>
                </a:solidFill>
              </a:rPr>
              <a:t> </a:t>
            </a:r>
            <a:r>
              <a:rPr lang="en-US" sz="1200" dirty="0" err="1">
                <a:solidFill>
                  <a:srgbClr val="000000"/>
                </a:solidFill>
              </a:rPr>
              <a:t>στη</a:t>
            </a:r>
            <a:r>
              <a:rPr lang="en-US" sz="1200" dirty="0">
                <a:solidFill>
                  <a:srgbClr val="000000"/>
                </a:solidFill>
              </a:rPr>
              <a:t> </a:t>
            </a:r>
            <a:r>
              <a:rPr lang="en-US" sz="1200" dirty="0" err="1">
                <a:solidFill>
                  <a:srgbClr val="000000"/>
                </a:solidFill>
              </a:rPr>
              <a:t>νέα</a:t>
            </a:r>
            <a:r>
              <a:rPr lang="en-US" sz="1200" dirty="0">
                <a:solidFill>
                  <a:srgbClr val="000000"/>
                </a:solidFill>
              </a:rPr>
              <a:t> </a:t>
            </a:r>
            <a:r>
              <a:rPr lang="en-US" sz="1200" dirty="0" err="1">
                <a:solidFill>
                  <a:srgbClr val="000000"/>
                </a:solidFill>
              </a:rPr>
              <a:t>κομμουνιστική</a:t>
            </a:r>
            <a:r>
              <a:rPr lang="en-US" sz="1200" dirty="0">
                <a:solidFill>
                  <a:srgbClr val="000000"/>
                </a:solidFill>
              </a:rPr>
              <a:t> </a:t>
            </a:r>
            <a:r>
              <a:rPr lang="en-US" sz="1200" dirty="0" err="1">
                <a:solidFill>
                  <a:srgbClr val="000000"/>
                </a:solidFill>
              </a:rPr>
              <a:t>κοινωνία</a:t>
            </a:r>
            <a:r>
              <a:rPr lang="en-US" sz="1200" dirty="0">
                <a:solidFill>
                  <a:srgbClr val="000000"/>
                </a:solidFill>
              </a:rPr>
              <a:t> </a:t>
            </a:r>
            <a:r>
              <a:rPr lang="en-US" sz="1200" dirty="0" err="1">
                <a:solidFill>
                  <a:srgbClr val="000000"/>
                </a:solidFill>
              </a:rPr>
              <a:t>προκειμένου</a:t>
            </a:r>
            <a:r>
              <a:rPr lang="en-US" sz="1200" dirty="0">
                <a:solidFill>
                  <a:srgbClr val="000000"/>
                </a:solidFill>
              </a:rPr>
              <a:t> </a:t>
            </a:r>
            <a:r>
              <a:rPr lang="en-US" sz="1200" dirty="0" err="1">
                <a:solidFill>
                  <a:srgbClr val="000000"/>
                </a:solidFill>
              </a:rPr>
              <a:t>να</a:t>
            </a:r>
            <a:r>
              <a:rPr lang="en-US" sz="1200" dirty="0">
                <a:solidFill>
                  <a:srgbClr val="000000"/>
                </a:solidFill>
              </a:rPr>
              <a:t> </a:t>
            </a:r>
            <a:r>
              <a:rPr lang="en-US" sz="1200" dirty="0" err="1">
                <a:solidFill>
                  <a:srgbClr val="000000"/>
                </a:solidFill>
              </a:rPr>
              <a:t>υπερβεί</a:t>
            </a:r>
            <a:r>
              <a:rPr lang="en-US" sz="1200" dirty="0">
                <a:solidFill>
                  <a:srgbClr val="000000"/>
                </a:solidFill>
              </a:rPr>
              <a:t> </a:t>
            </a:r>
            <a:r>
              <a:rPr lang="en-US" sz="1200" dirty="0" err="1">
                <a:solidFill>
                  <a:srgbClr val="000000"/>
                </a:solidFill>
              </a:rPr>
              <a:t>τις</a:t>
            </a:r>
            <a:r>
              <a:rPr lang="en-US" sz="1200" dirty="0">
                <a:solidFill>
                  <a:srgbClr val="000000"/>
                </a:solidFill>
              </a:rPr>
              <a:t> </a:t>
            </a:r>
            <a:r>
              <a:rPr lang="en-US" sz="1200" dirty="0" err="1">
                <a:solidFill>
                  <a:srgbClr val="000000"/>
                </a:solidFill>
              </a:rPr>
              <a:t>συνθήκες</a:t>
            </a:r>
            <a:r>
              <a:rPr lang="en-US" sz="1200" dirty="0">
                <a:solidFill>
                  <a:srgbClr val="000000"/>
                </a:solidFill>
              </a:rPr>
              <a:t> </a:t>
            </a:r>
            <a:r>
              <a:rPr lang="en-US" sz="1200" dirty="0" err="1">
                <a:solidFill>
                  <a:srgbClr val="000000"/>
                </a:solidFill>
              </a:rPr>
              <a:t>που</a:t>
            </a:r>
            <a:r>
              <a:rPr lang="en-US" sz="1200" dirty="0">
                <a:solidFill>
                  <a:srgbClr val="000000"/>
                </a:solidFill>
              </a:rPr>
              <a:t> </a:t>
            </a:r>
            <a:r>
              <a:rPr lang="en-US" sz="1200" dirty="0" err="1">
                <a:solidFill>
                  <a:srgbClr val="000000"/>
                </a:solidFill>
              </a:rPr>
              <a:t>τον</a:t>
            </a:r>
            <a:r>
              <a:rPr lang="en-US" sz="1200" dirty="0">
                <a:solidFill>
                  <a:srgbClr val="000000"/>
                </a:solidFill>
              </a:rPr>
              <a:t> </a:t>
            </a:r>
            <a:r>
              <a:rPr lang="en-US" sz="1200" dirty="0" err="1">
                <a:solidFill>
                  <a:srgbClr val="000000"/>
                </a:solidFill>
              </a:rPr>
              <a:t>αποξενώνουν</a:t>
            </a:r>
            <a:r>
              <a:rPr lang="en-US" sz="1200" dirty="0">
                <a:solidFill>
                  <a:srgbClr val="000000"/>
                </a:solidFill>
              </a:rPr>
              <a:t> </a:t>
            </a:r>
            <a:r>
              <a:rPr lang="en-US" sz="1200" dirty="0" err="1">
                <a:solidFill>
                  <a:srgbClr val="000000"/>
                </a:solidFill>
              </a:rPr>
              <a:t>από</a:t>
            </a:r>
            <a:r>
              <a:rPr lang="en-US" sz="1200" dirty="0">
                <a:solidFill>
                  <a:srgbClr val="000000"/>
                </a:solidFill>
              </a:rPr>
              <a:t> </a:t>
            </a:r>
            <a:r>
              <a:rPr lang="en-US" sz="1200" dirty="0" err="1">
                <a:solidFill>
                  <a:srgbClr val="000000"/>
                </a:solidFill>
              </a:rPr>
              <a:t>την</a:t>
            </a:r>
            <a:r>
              <a:rPr lang="en-US" sz="1200" dirty="0">
                <a:solidFill>
                  <a:srgbClr val="000000"/>
                </a:solidFill>
              </a:rPr>
              <a:t> </a:t>
            </a:r>
            <a:r>
              <a:rPr lang="en-US" sz="1200" dirty="0" err="1">
                <a:solidFill>
                  <a:srgbClr val="000000"/>
                </a:solidFill>
              </a:rPr>
              <a:t>πραγματική</a:t>
            </a:r>
            <a:r>
              <a:rPr lang="en-US" sz="1200" dirty="0">
                <a:solidFill>
                  <a:srgbClr val="000000"/>
                </a:solidFill>
              </a:rPr>
              <a:t> </a:t>
            </a:r>
            <a:r>
              <a:rPr lang="en-US" sz="1200" dirty="0" err="1">
                <a:solidFill>
                  <a:srgbClr val="000000"/>
                </a:solidFill>
              </a:rPr>
              <a:t>ουσία</a:t>
            </a:r>
            <a:r>
              <a:rPr lang="en-US" sz="1200" dirty="0">
                <a:solidFill>
                  <a:srgbClr val="000000"/>
                </a:solidFill>
              </a:rPr>
              <a:t> </a:t>
            </a:r>
            <a:r>
              <a:rPr lang="en-US" sz="1200" dirty="0" err="1">
                <a:solidFill>
                  <a:srgbClr val="000000"/>
                </a:solidFill>
              </a:rPr>
              <a:t>του</a:t>
            </a:r>
            <a:r>
              <a:rPr lang="en-US" sz="1200" dirty="0">
                <a:solidFill>
                  <a:srgbClr val="000000"/>
                </a:solidFill>
              </a:rPr>
              <a:t> (</a:t>
            </a:r>
            <a:r>
              <a:rPr lang="en-US" sz="1200" i="1" dirty="0" err="1">
                <a:solidFill>
                  <a:srgbClr val="000000"/>
                </a:solidFill>
              </a:rPr>
              <a:t>αλλοτρίωση</a:t>
            </a:r>
            <a:r>
              <a:rPr lang="en-US" sz="1200" i="1" dirty="0">
                <a:solidFill>
                  <a:srgbClr val="000000"/>
                </a:solidFill>
              </a:rPr>
              <a:t> – </a:t>
            </a:r>
            <a:r>
              <a:rPr lang="en-US" sz="1200" i="1" dirty="0" err="1">
                <a:solidFill>
                  <a:srgbClr val="000000"/>
                </a:solidFill>
              </a:rPr>
              <a:t>Entfremdung</a:t>
            </a:r>
            <a:r>
              <a:rPr lang="en-US" sz="1200" dirty="0">
                <a:solidFill>
                  <a:srgbClr val="000000"/>
                </a:solidFill>
              </a:rPr>
              <a:t>). Ο </a:t>
            </a:r>
            <a:r>
              <a:rPr lang="en-US" sz="1200" dirty="0" err="1">
                <a:solidFill>
                  <a:srgbClr val="000000"/>
                </a:solidFill>
              </a:rPr>
              <a:t>άνθρωπος</a:t>
            </a:r>
            <a:r>
              <a:rPr lang="en-US" sz="1200" dirty="0">
                <a:solidFill>
                  <a:srgbClr val="000000"/>
                </a:solidFill>
              </a:rPr>
              <a:t> </a:t>
            </a:r>
            <a:r>
              <a:rPr lang="en-US" sz="1200" dirty="0" err="1">
                <a:solidFill>
                  <a:srgbClr val="000000"/>
                </a:solidFill>
              </a:rPr>
              <a:t>λοιπόν</a:t>
            </a:r>
            <a:r>
              <a:rPr lang="en-US" sz="1200" dirty="0">
                <a:solidFill>
                  <a:srgbClr val="000000"/>
                </a:solidFill>
              </a:rPr>
              <a:t>, </a:t>
            </a:r>
            <a:r>
              <a:rPr lang="en-US" sz="1200" dirty="0" err="1">
                <a:solidFill>
                  <a:srgbClr val="000000"/>
                </a:solidFill>
              </a:rPr>
              <a:t>σε</a:t>
            </a:r>
            <a:r>
              <a:rPr lang="en-US" sz="1200" dirty="0">
                <a:solidFill>
                  <a:srgbClr val="000000"/>
                </a:solidFill>
              </a:rPr>
              <a:t> </a:t>
            </a:r>
            <a:r>
              <a:rPr lang="en-US" sz="1200" dirty="0" err="1">
                <a:solidFill>
                  <a:srgbClr val="000000"/>
                </a:solidFill>
              </a:rPr>
              <a:t>αυτήν</a:t>
            </a:r>
            <a:r>
              <a:rPr lang="en-US" sz="1200" dirty="0">
                <a:solidFill>
                  <a:srgbClr val="000000"/>
                </a:solidFill>
              </a:rPr>
              <a:t> </a:t>
            </a:r>
            <a:r>
              <a:rPr lang="en-US" sz="1200" dirty="0" err="1">
                <a:solidFill>
                  <a:srgbClr val="000000"/>
                </a:solidFill>
              </a:rPr>
              <a:t>τη</a:t>
            </a:r>
            <a:r>
              <a:rPr lang="en-US" sz="1200" dirty="0">
                <a:solidFill>
                  <a:srgbClr val="000000"/>
                </a:solidFill>
              </a:rPr>
              <a:t> </a:t>
            </a:r>
            <a:r>
              <a:rPr lang="en-US" sz="1200" dirty="0" err="1">
                <a:solidFill>
                  <a:srgbClr val="000000"/>
                </a:solidFill>
              </a:rPr>
              <a:t>νέα</a:t>
            </a:r>
            <a:r>
              <a:rPr lang="en-US" sz="1200" dirty="0">
                <a:solidFill>
                  <a:srgbClr val="000000"/>
                </a:solidFill>
              </a:rPr>
              <a:t> </a:t>
            </a:r>
            <a:r>
              <a:rPr lang="en-US" sz="1200" dirty="0" err="1">
                <a:solidFill>
                  <a:srgbClr val="000000"/>
                </a:solidFill>
              </a:rPr>
              <a:t>θεωρία</a:t>
            </a:r>
            <a:r>
              <a:rPr lang="en-US" sz="1200" dirty="0">
                <a:solidFill>
                  <a:srgbClr val="000000"/>
                </a:solidFill>
              </a:rPr>
              <a:t>, </a:t>
            </a:r>
            <a:r>
              <a:rPr lang="en-US" sz="1200" dirty="0" err="1">
                <a:solidFill>
                  <a:srgbClr val="000000"/>
                </a:solidFill>
              </a:rPr>
              <a:t>γίνεται</a:t>
            </a:r>
            <a:r>
              <a:rPr lang="en-US" sz="1200" dirty="0">
                <a:solidFill>
                  <a:srgbClr val="000000"/>
                </a:solidFill>
              </a:rPr>
              <a:t> ο </a:t>
            </a:r>
            <a:r>
              <a:rPr lang="en-US" sz="1200" dirty="0" err="1">
                <a:solidFill>
                  <a:srgbClr val="000000"/>
                </a:solidFill>
              </a:rPr>
              <a:t>μοχλός</a:t>
            </a:r>
            <a:r>
              <a:rPr lang="en-US" sz="1200" dirty="0">
                <a:solidFill>
                  <a:srgbClr val="000000"/>
                </a:solidFill>
              </a:rPr>
              <a:t> – </a:t>
            </a:r>
            <a:r>
              <a:rPr lang="en-US" sz="1200" dirty="0" err="1">
                <a:solidFill>
                  <a:srgbClr val="000000"/>
                </a:solidFill>
              </a:rPr>
              <a:t>το</a:t>
            </a:r>
            <a:r>
              <a:rPr lang="en-US" sz="1200" dirty="0">
                <a:solidFill>
                  <a:srgbClr val="000000"/>
                </a:solidFill>
              </a:rPr>
              <a:t> </a:t>
            </a:r>
            <a:r>
              <a:rPr lang="en-US" sz="1200" dirty="0" err="1">
                <a:solidFill>
                  <a:srgbClr val="000000"/>
                </a:solidFill>
              </a:rPr>
              <a:t>κλειδί</a:t>
            </a:r>
            <a:r>
              <a:rPr lang="en-US" sz="1200" dirty="0">
                <a:solidFill>
                  <a:srgbClr val="000000"/>
                </a:solidFill>
              </a:rPr>
              <a:t> – </a:t>
            </a:r>
            <a:r>
              <a:rPr lang="en-US" sz="1200" dirty="0" err="1">
                <a:solidFill>
                  <a:srgbClr val="000000"/>
                </a:solidFill>
              </a:rPr>
              <a:t>της</a:t>
            </a:r>
            <a:r>
              <a:rPr lang="en-US" sz="1200" dirty="0">
                <a:solidFill>
                  <a:srgbClr val="000000"/>
                </a:solidFill>
              </a:rPr>
              <a:t> </a:t>
            </a:r>
            <a:r>
              <a:rPr lang="en-US" sz="1200" dirty="0" err="1">
                <a:solidFill>
                  <a:srgbClr val="000000"/>
                </a:solidFill>
              </a:rPr>
              <a:t>αλλαγής</a:t>
            </a:r>
            <a:r>
              <a:rPr lang="en-US" sz="1200" dirty="0">
                <a:solidFill>
                  <a:srgbClr val="000000"/>
                </a:solidFill>
              </a:rPr>
              <a:t> </a:t>
            </a:r>
            <a:r>
              <a:rPr lang="en-US" sz="1200" dirty="0" err="1">
                <a:solidFill>
                  <a:srgbClr val="000000"/>
                </a:solidFill>
              </a:rPr>
              <a:t>του</a:t>
            </a:r>
            <a:r>
              <a:rPr lang="en-US" sz="1200" dirty="0">
                <a:solidFill>
                  <a:srgbClr val="000000"/>
                </a:solidFill>
              </a:rPr>
              <a:t> </a:t>
            </a:r>
            <a:r>
              <a:rPr lang="en-US" sz="1200" dirty="0" err="1">
                <a:solidFill>
                  <a:srgbClr val="000000"/>
                </a:solidFill>
              </a:rPr>
              <a:t>κόσμου</a:t>
            </a:r>
            <a:r>
              <a:rPr lang="en-US" sz="1200" dirty="0">
                <a:solidFill>
                  <a:srgbClr val="000000"/>
                </a:solidFill>
              </a:rPr>
              <a:t>, ο </a:t>
            </a:r>
            <a:r>
              <a:rPr lang="en-US" sz="1200" dirty="0" err="1">
                <a:solidFill>
                  <a:srgbClr val="000000"/>
                </a:solidFill>
              </a:rPr>
              <a:t>δημιουργός</a:t>
            </a:r>
            <a:r>
              <a:rPr lang="en-US" sz="1200" dirty="0">
                <a:solidFill>
                  <a:srgbClr val="000000"/>
                </a:solidFill>
              </a:rPr>
              <a:t> </a:t>
            </a:r>
            <a:r>
              <a:rPr lang="en-US" sz="1200" dirty="0" err="1">
                <a:solidFill>
                  <a:srgbClr val="000000"/>
                </a:solidFill>
              </a:rPr>
              <a:t>της</a:t>
            </a:r>
            <a:r>
              <a:rPr lang="en-US" sz="1200" dirty="0">
                <a:solidFill>
                  <a:srgbClr val="000000"/>
                </a:solidFill>
              </a:rPr>
              <a:t> </a:t>
            </a:r>
            <a:r>
              <a:rPr lang="en-US" sz="1200" dirty="0" err="1">
                <a:solidFill>
                  <a:srgbClr val="000000"/>
                </a:solidFill>
              </a:rPr>
              <a:t>ιστορίας</a:t>
            </a:r>
            <a:r>
              <a:rPr lang="en-US" sz="1200" dirty="0">
                <a:solidFill>
                  <a:srgbClr val="000000"/>
                </a:solidFill>
              </a:rPr>
              <a:t> </a:t>
            </a:r>
            <a:r>
              <a:rPr lang="en-US" sz="1200" dirty="0" err="1">
                <a:solidFill>
                  <a:srgbClr val="000000"/>
                </a:solidFill>
              </a:rPr>
              <a:t>και</a:t>
            </a:r>
            <a:r>
              <a:rPr lang="en-US" sz="1200" dirty="0">
                <a:solidFill>
                  <a:srgbClr val="000000"/>
                </a:solidFill>
              </a:rPr>
              <a:t> </a:t>
            </a:r>
            <a:r>
              <a:rPr lang="en-US" sz="1200" dirty="0" err="1">
                <a:solidFill>
                  <a:srgbClr val="000000"/>
                </a:solidFill>
              </a:rPr>
              <a:t>του</a:t>
            </a:r>
            <a:r>
              <a:rPr lang="en-US" sz="1200" dirty="0">
                <a:solidFill>
                  <a:srgbClr val="000000"/>
                </a:solidFill>
              </a:rPr>
              <a:t> </a:t>
            </a:r>
            <a:r>
              <a:rPr lang="en-US" sz="1200" dirty="0" err="1">
                <a:solidFill>
                  <a:srgbClr val="000000"/>
                </a:solidFill>
              </a:rPr>
              <a:t>πολιτισμού</a:t>
            </a:r>
            <a:r>
              <a:rPr lang="en-US" sz="1200" dirty="0" smtClean="0">
                <a:solidFill>
                  <a:srgbClr val="000000"/>
                </a:solidFill>
              </a:rPr>
              <a:t>.</a:t>
            </a:r>
            <a:r>
              <a:rPr lang="el-GR" sz="1200" dirty="0" smtClean="0">
                <a:solidFill>
                  <a:srgbClr val="000000"/>
                </a:solidFill>
              </a:rPr>
              <a:t> </a:t>
            </a:r>
            <a:r>
              <a:rPr lang="en-US" sz="1200" dirty="0" err="1" smtClean="0">
                <a:solidFill>
                  <a:srgbClr val="000000"/>
                </a:solidFill>
              </a:rPr>
              <a:t>Μετά</a:t>
            </a:r>
            <a:r>
              <a:rPr lang="en-US" sz="1200" dirty="0" smtClean="0">
                <a:solidFill>
                  <a:srgbClr val="000000"/>
                </a:solidFill>
              </a:rPr>
              <a:t> </a:t>
            </a:r>
            <a:r>
              <a:rPr lang="en-US" sz="1200" dirty="0" err="1">
                <a:solidFill>
                  <a:srgbClr val="000000"/>
                </a:solidFill>
              </a:rPr>
              <a:t>τον</a:t>
            </a:r>
            <a:r>
              <a:rPr lang="en-US" sz="1200" dirty="0">
                <a:solidFill>
                  <a:srgbClr val="000000"/>
                </a:solidFill>
              </a:rPr>
              <a:t> Marx, </a:t>
            </a:r>
            <a:r>
              <a:rPr lang="en-US" sz="1200" dirty="0" err="1">
                <a:solidFill>
                  <a:srgbClr val="000000"/>
                </a:solidFill>
              </a:rPr>
              <a:t>ξεκινά</a:t>
            </a:r>
            <a:r>
              <a:rPr lang="en-US" sz="1200" dirty="0">
                <a:solidFill>
                  <a:srgbClr val="000000"/>
                </a:solidFill>
              </a:rPr>
              <a:t> </a:t>
            </a:r>
            <a:r>
              <a:rPr lang="en-US" sz="1200" dirty="0" err="1">
                <a:solidFill>
                  <a:srgbClr val="000000"/>
                </a:solidFill>
              </a:rPr>
              <a:t>μια</a:t>
            </a:r>
            <a:r>
              <a:rPr lang="en-US" sz="1200" dirty="0">
                <a:solidFill>
                  <a:srgbClr val="000000"/>
                </a:solidFill>
              </a:rPr>
              <a:t> </a:t>
            </a:r>
            <a:r>
              <a:rPr lang="en-US" sz="1200" dirty="0" err="1">
                <a:solidFill>
                  <a:srgbClr val="000000"/>
                </a:solidFill>
              </a:rPr>
              <a:t>θεωρητική</a:t>
            </a:r>
            <a:r>
              <a:rPr lang="en-US" sz="1200" dirty="0">
                <a:solidFill>
                  <a:srgbClr val="000000"/>
                </a:solidFill>
              </a:rPr>
              <a:t> </a:t>
            </a:r>
            <a:r>
              <a:rPr lang="en-US" sz="1200" dirty="0" err="1">
                <a:solidFill>
                  <a:srgbClr val="000000"/>
                </a:solidFill>
              </a:rPr>
              <a:t>παράδοση</a:t>
            </a:r>
            <a:r>
              <a:rPr lang="en-US" sz="1200" dirty="0">
                <a:solidFill>
                  <a:srgbClr val="000000"/>
                </a:solidFill>
              </a:rPr>
              <a:t> </a:t>
            </a:r>
            <a:r>
              <a:rPr lang="en-US" sz="1200" dirty="0" err="1">
                <a:solidFill>
                  <a:srgbClr val="000000"/>
                </a:solidFill>
              </a:rPr>
              <a:t>σύμφωνα</a:t>
            </a:r>
            <a:r>
              <a:rPr lang="en-US" sz="1200" dirty="0">
                <a:solidFill>
                  <a:srgbClr val="000000"/>
                </a:solidFill>
              </a:rPr>
              <a:t> </a:t>
            </a:r>
            <a:r>
              <a:rPr lang="en-US" sz="1200" dirty="0" err="1">
                <a:solidFill>
                  <a:srgbClr val="000000"/>
                </a:solidFill>
              </a:rPr>
              <a:t>με</a:t>
            </a:r>
            <a:r>
              <a:rPr lang="en-US" sz="1200" dirty="0">
                <a:solidFill>
                  <a:srgbClr val="000000"/>
                </a:solidFill>
              </a:rPr>
              <a:t> </a:t>
            </a:r>
            <a:r>
              <a:rPr lang="en-US" sz="1200" dirty="0" err="1">
                <a:solidFill>
                  <a:srgbClr val="000000"/>
                </a:solidFill>
              </a:rPr>
              <a:t>την</a:t>
            </a:r>
            <a:r>
              <a:rPr lang="en-US" sz="1200" dirty="0">
                <a:solidFill>
                  <a:srgbClr val="000000"/>
                </a:solidFill>
              </a:rPr>
              <a:t> </a:t>
            </a:r>
            <a:r>
              <a:rPr lang="en-US" sz="1200" dirty="0" err="1">
                <a:solidFill>
                  <a:srgbClr val="000000"/>
                </a:solidFill>
              </a:rPr>
              <a:t>οποία</a:t>
            </a:r>
            <a:r>
              <a:rPr lang="en-US" sz="1200" dirty="0">
                <a:solidFill>
                  <a:srgbClr val="000000"/>
                </a:solidFill>
              </a:rPr>
              <a:t> </a:t>
            </a:r>
            <a:r>
              <a:rPr lang="en-US" sz="1200" dirty="0" err="1">
                <a:solidFill>
                  <a:srgbClr val="000000"/>
                </a:solidFill>
              </a:rPr>
              <a:t>θεωρείται</a:t>
            </a:r>
            <a:r>
              <a:rPr lang="en-US" sz="1200" dirty="0">
                <a:solidFill>
                  <a:srgbClr val="000000"/>
                </a:solidFill>
              </a:rPr>
              <a:t> </a:t>
            </a:r>
            <a:r>
              <a:rPr lang="en-US" sz="1200" dirty="0" err="1">
                <a:solidFill>
                  <a:srgbClr val="000000"/>
                </a:solidFill>
              </a:rPr>
              <a:t>ότι</a:t>
            </a:r>
            <a:r>
              <a:rPr lang="en-US" sz="1200" dirty="0">
                <a:solidFill>
                  <a:srgbClr val="000000"/>
                </a:solidFill>
              </a:rPr>
              <a:t> η </a:t>
            </a:r>
            <a:r>
              <a:rPr lang="en-US" sz="1200" dirty="0" err="1">
                <a:solidFill>
                  <a:srgbClr val="000000"/>
                </a:solidFill>
              </a:rPr>
              <a:t>κοινωνία</a:t>
            </a:r>
            <a:r>
              <a:rPr lang="en-US" sz="1200" dirty="0">
                <a:solidFill>
                  <a:srgbClr val="000000"/>
                </a:solidFill>
              </a:rPr>
              <a:t> </a:t>
            </a:r>
            <a:r>
              <a:rPr lang="en-US" sz="1200" dirty="0" err="1">
                <a:solidFill>
                  <a:srgbClr val="000000"/>
                </a:solidFill>
              </a:rPr>
              <a:t>ως</a:t>
            </a:r>
            <a:r>
              <a:rPr lang="en-US" sz="1200" dirty="0">
                <a:solidFill>
                  <a:srgbClr val="000000"/>
                </a:solidFill>
              </a:rPr>
              <a:t> </a:t>
            </a:r>
            <a:r>
              <a:rPr lang="en-US" sz="1200" dirty="0" err="1">
                <a:solidFill>
                  <a:srgbClr val="000000"/>
                </a:solidFill>
              </a:rPr>
              <a:t>ανθρώπινο</a:t>
            </a:r>
            <a:r>
              <a:rPr lang="en-US" sz="1200" dirty="0">
                <a:solidFill>
                  <a:srgbClr val="000000"/>
                </a:solidFill>
              </a:rPr>
              <a:t> </a:t>
            </a:r>
            <a:r>
              <a:rPr lang="en-US" sz="1200" dirty="0" err="1">
                <a:solidFill>
                  <a:srgbClr val="000000"/>
                </a:solidFill>
              </a:rPr>
              <a:t>δημιούργημα</a:t>
            </a:r>
            <a:r>
              <a:rPr lang="en-US" sz="1200" dirty="0">
                <a:solidFill>
                  <a:srgbClr val="000000"/>
                </a:solidFill>
              </a:rPr>
              <a:t> </a:t>
            </a:r>
            <a:r>
              <a:rPr lang="en-US" sz="1200" dirty="0" err="1">
                <a:solidFill>
                  <a:srgbClr val="000000"/>
                </a:solidFill>
              </a:rPr>
              <a:t>λειτουργεί</a:t>
            </a:r>
            <a:r>
              <a:rPr lang="en-US" sz="1200" dirty="0">
                <a:solidFill>
                  <a:srgbClr val="000000"/>
                </a:solidFill>
              </a:rPr>
              <a:t> </a:t>
            </a:r>
            <a:r>
              <a:rPr lang="en-US" sz="1200" dirty="0" err="1">
                <a:solidFill>
                  <a:srgbClr val="000000"/>
                </a:solidFill>
              </a:rPr>
              <a:t>νομοτελειακά</a:t>
            </a:r>
            <a:r>
              <a:rPr lang="en-US" sz="1200" dirty="0">
                <a:solidFill>
                  <a:srgbClr val="000000"/>
                </a:solidFill>
              </a:rPr>
              <a:t> </a:t>
            </a:r>
            <a:r>
              <a:rPr lang="en-US" sz="1200" dirty="0" err="1">
                <a:solidFill>
                  <a:srgbClr val="000000"/>
                </a:solidFill>
              </a:rPr>
              <a:t>στο</a:t>
            </a:r>
            <a:r>
              <a:rPr lang="en-US" sz="1200" dirty="0">
                <a:solidFill>
                  <a:srgbClr val="000000"/>
                </a:solidFill>
              </a:rPr>
              <a:t> </a:t>
            </a:r>
            <a:r>
              <a:rPr lang="en-US" sz="1200" dirty="0" err="1">
                <a:solidFill>
                  <a:srgbClr val="000000"/>
                </a:solidFill>
              </a:rPr>
              <a:t>πλαίσιο</a:t>
            </a:r>
            <a:r>
              <a:rPr lang="en-US" sz="1200" dirty="0">
                <a:solidFill>
                  <a:srgbClr val="000000"/>
                </a:solidFill>
              </a:rPr>
              <a:t> </a:t>
            </a:r>
            <a:r>
              <a:rPr lang="en-US" sz="1200" dirty="0" err="1">
                <a:solidFill>
                  <a:srgbClr val="000000"/>
                </a:solidFill>
              </a:rPr>
              <a:t>της</a:t>
            </a:r>
            <a:r>
              <a:rPr lang="en-US" sz="1200" dirty="0">
                <a:solidFill>
                  <a:srgbClr val="000000"/>
                </a:solidFill>
              </a:rPr>
              <a:t> </a:t>
            </a:r>
            <a:r>
              <a:rPr lang="en-US" sz="1200" dirty="0" err="1">
                <a:solidFill>
                  <a:srgbClr val="000000"/>
                </a:solidFill>
              </a:rPr>
              <a:t>υποτιθέμενης</a:t>
            </a:r>
            <a:r>
              <a:rPr lang="en-US" sz="1200" dirty="0">
                <a:solidFill>
                  <a:srgbClr val="000000"/>
                </a:solidFill>
              </a:rPr>
              <a:t> </a:t>
            </a:r>
            <a:r>
              <a:rPr lang="en-US" sz="1200" dirty="0" err="1">
                <a:solidFill>
                  <a:srgbClr val="000000"/>
                </a:solidFill>
              </a:rPr>
              <a:t>ισχύος</a:t>
            </a:r>
            <a:r>
              <a:rPr lang="en-US" sz="1200" dirty="0">
                <a:solidFill>
                  <a:srgbClr val="000000"/>
                </a:solidFill>
              </a:rPr>
              <a:t> </a:t>
            </a:r>
            <a:r>
              <a:rPr lang="en-US" sz="1200" dirty="0" err="1">
                <a:solidFill>
                  <a:srgbClr val="000000"/>
                </a:solidFill>
              </a:rPr>
              <a:t>μιας</a:t>
            </a:r>
            <a:r>
              <a:rPr lang="en-US" sz="1200" dirty="0">
                <a:solidFill>
                  <a:srgbClr val="000000"/>
                </a:solidFill>
              </a:rPr>
              <a:t> </a:t>
            </a:r>
            <a:r>
              <a:rPr lang="en-US" sz="1200" dirty="0" err="1">
                <a:solidFill>
                  <a:srgbClr val="000000"/>
                </a:solidFill>
              </a:rPr>
              <a:t>ιστορικής</a:t>
            </a:r>
            <a:r>
              <a:rPr lang="en-US" sz="1200" dirty="0">
                <a:solidFill>
                  <a:srgbClr val="000000"/>
                </a:solidFill>
              </a:rPr>
              <a:t> </a:t>
            </a:r>
            <a:r>
              <a:rPr lang="en-US" sz="1200" dirty="0" err="1">
                <a:solidFill>
                  <a:srgbClr val="000000"/>
                </a:solidFill>
              </a:rPr>
              <a:t>αιτιοκρατίας</a:t>
            </a:r>
            <a:r>
              <a:rPr lang="en-US" sz="1200" dirty="0">
                <a:solidFill>
                  <a:srgbClr val="000000"/>
                </a:solidFill>
              </a:rPr>
              <a:t> </a:t>
            </a:r>
            <a:r>
              <a:rPr lang="en-US" sz="1200" dirty="0" err="1">
                <a:solidFill>
                  <a:srgbClr val="000000"/>
                </a:solidFill>
              </a:rPr>
              <a:t>που</a:t>
            </a:r>
            <a:r>
              <a:rPr lang="en-US" sz="1200" dirty="0">
                <a:solidFill>
                  <a:srgbClr val="000000"/>
                </a:solidFill>
              </a:rPr>
              <a:t> </a:t>
            </a:r>
            <a:r>
              <a:rPr lang="en-US" sz="1200" dirty="0" err="1">
                <a:solidFill>
                  <a:srgbClr val="000000"/>
                </a:solidFill>
              </a:rPr>
              <a:t>υποτάσσει</a:t>
            </a:r>
            <a:r>
              <a:rPr lang="en-US" sz="1200" dirty="0">
                <a:solidFill>
                  <a:srgbClr val="000000"/>
                </a:solidFill>
              </a:rPr>
              <a:t> </a:t>
            </a:r>
            <a:r>
              <a:rPr lang="en-US" sz="1200" dirty="0" err="1">
                <a:solidFill>
                  <a:srgbClr val="000000"/>
                </a:solidFill>
              </a:rPr>
              <a:t>τόσο</a:t>
            </a:r>
            <a:r>
              <a:rPr lang="en-US" sz="1200" dirty="0">
                <a:solidFill>
                  <a:srgbClr val="000000"/>
                </a:solidFill>
              </a:rPr>
              <a:t> </a:t>
            </a:r>
            <a:r>
              <a:rPr lang="en-US" sz="1200" dirty="0" err="1">
                <a:solidFill>
                  <a:srgbClr val="000000"/>
                </a:solidFill>
              </a:rPr>
              <a:t>τη</a:t>
            </a:r>
            <a:r>
              <a:rPr lang="en-US" sz="1200" dirty="0">
                <a:solidFill>
                  <a:srgbClr val="000000"/>
                </a:solidFill>
              </a:rPr>
              <a:t> </a:t>
            </a:r>
            <a:r>
              <a:rPr lang="en-US" sz="1200" dirty="0" err="1">
                <a:solidFill>
                  <a:srgbClr val="000000"/>
                </a:solidFill>
              </a:rPr>
              <a:t>φύση</a:t>
            </a:r>
            <a:r>
              <a:rPr lang="en-US" sz="1200" dirty="0">
                <a:solidFill>
                  <a:srgbClr val="000000"/>
                </a:solidFill>
              </a:rPr>
              <a:t> </a:t>
            </a:r>
            <a:r>
              <a:rPr lang="en-US" sz="1200" dirty="0" err="1">
                <a:solidFill>
                  <a:srgbClr val="000000"/>
                </a:solidFill>
              </a:rPr>
              <a:t>όσο</a:t>
            </a:r>
            <a:r>
              <a:rPr lang="en-US" sz="1200" dirty="0">
                <a:solidFill>
                  <a:srgbClr val="000000"/>
                </a:solidFill>
              </a:rPr>
              <a:t> </a:t>
            </a:r>
            <a:r>
              <a:rPr lang="en-US" sz="1200" dirty="0" err="1">
                <a:solidFill>
                  <a:srgbClr val="000000"/>
                </a:solidFill>
              </a:rPr>
              <a:t>και</a:t>
            </a:r>
            <a:r>
              <a:rPr lang="en-US" sz="1200" dirty="0">
                <a:solidFill>
                  <a:srgbClr val="000000"/>
                </a:solidFill>
              </a:rPr>
              <a:t> </a:t>
            </a:r>
            <a:r>
              <a:rPr lang="en-US" sz="1200" dirty="0" err="1">
                <a:solidFill>
                  <a:srgbClr val="000000"/>
                </a:solidFill>
              </a:rPr>
              <a:t>τις</a:t>
            </a:r>
            <a:r>
              <a:rPr lang="en-US" sz="1200" dirty="0">
                <a:solidFill>
                  <a:srgbClr val="000000"/>
                </a:solidFill>
              </a:rPr>
              <a:t> </a:t>
            </a:r>
            <a:r>
              <a:rPr lang="en-US" sz="1200" dirty="0" err="1">
                <a:solidFill>
                  <a:srgbClr val="000000"/>
                </a:solidFill>
              </a:rPr>
              <a:t>έννοιες</a:t>
            </a:r>
            <a:r>
              <a:rPr lang="en-US" sz="1200" dirty="0">
                <a:solidFill>
                  <a:srgbClr val="000000"/>
                </a:solidFill>
              </a:rPr>
              <a:t> </a:t>
            </a:r>
            <a:r>
              <a:rPr lang="en-US" sz="1200" dirty="0" err="1">
                <a:solidFill>
                  <a:srgbClr val="000000"/>
                </a:solidFill>
              </a:rPr>
              <a:t>της</a:t>
            </a:r>
            <a:r>
              <a:rPr lang="en-US" sz="1200" dirty="0">
                <a:solidFill>
                  <a:srgbClr val="000000"/>
                </a:solidFill>
              </a:rPr>
              <a:t> </a:t>
            </a:r>
            <a:r>
              <a:rPr lang="en-US" sz="1200" dirty="0" err="1">
                <a:solidFill>
                  <a:srgbClr val="000000"/>
                </a:solidFill>
              </a:rPr>
              <a:t>κλασικής</a:t>
            </a:r>
            <a:r>
              <a:rPr lang="en-US" sz="1200" dirty="0">
                <a:solidFill>
                  <a:srgbClr val="000000"/>
                </a:solidFill>
              </a:rPr>
              <a:t> </a:t>
            </a:r>
            <a:r>
              <a:rPr lang="en-US" sz="1200" dirty="0" err="1">
                <a:solidFill>
                  <a:srgbClr val="000000"/>
                </a:solidFill>
              </a:rPr>
              <a:t>φιλοσοφίας</a:t>
            </a:r>
            <a:r>
              <a:rPr lang="en-US" sz="1200" dirty="0">
                <a:solidFill>
                  <a:srgbClr val="000000"/>
                </a:solidFill>
              </a:rPr>
              <a:t> (</a:t>
            </a:r>
            <a:r>
              <a:rPr lang="en-US" sz="1200" dirty="0" err="1">
                <a:solidFill>
                  <a:srgbClr val="000000"/>
                </a:solidFill>
              </a:rPr>
              <a:t>μαρξισμός</a:t>
            </a:r>
            <a:r>
              <a:rPr lang="en-US" sz="1200" dirty="0">
                <a:solidFill>
                  <a:srgbClr val="000000"/>
                </a:solidFill>
              </a:rPr>
              <a:t> – </a:t>
            </a:r>
            <a:r>
              <a:rPr lang="en-US" sz="1200" dirty="0" err="1">
                <a:solidFill>
                  <a:srgbClr val="000000"/>
                </a:solidFill>
              </a:rPr>
              <a:t>ιστορικός</a:t>
            </a:r>
            <a:r>
              <a:rPr lang="en-US" sz="1200" dirty="0">
                <a:solidFill>
                  <a:srgbClr val="000000"/>
                </a:solidFill>
              </a:rPr>
              <a:t> </a:t>
            </a:r>
            <a:r>
              <a:rPr lang="en-US" sz="1200" dirty="0" err="1">
                <a:solidFill>
                  <a:srgbClr val="000000"/>
                </a:solidFill>
              </a:rPr>
              <a:t>υλισμός</a:t>
            </a:r>
            <a:r>
              <a:rPr lang="en-US" sz="1200" dirty="0">
                <a:solidFill>
                  <a:srgbClr val="000000"/>
                </a:solidFill>
              </a:rPr>
              <a:t>). </a:t>
            </a:r>
            <a:endParaRPr lang="el-GR" sz="1200" dirty="0" smtClean="0">
              <a:solidFill>
                <a:srgbClr val="000000"/>
              </a:solidFill>
            </a:endParaRPr>
          </a:p>
          <a:p>
            <a:pPr algn="just"/>
            <a:r>
              <a:rPr lang="el-GR" sz="1200" dirty="0" smtClean="0">
                <a:solidFill>
                  <a:srgbClr val="000000"/>
                </a:solidFill>
              </a:rPr>
              <a:t>Η </a:t>
            </a:r>
            <a:r>
              <a:rPr lang="el-GR" sz="1200" dirty="0" err="1" smtClean="0">
                <a:solidFill>
                  <a:srgbClr val="000000"/>
                </a:solidFill>
              </a:rPr>
              <a:t>μαρξική</a:t>
            </a:r>
            <a:r>
              <a:rPr lang="el-GR" sz="1200" dirty="0" smtClean="0">
                <a:solidFill>
                  <a:srgbClr val="000000"/>
                </a:solidFill>
              </a:rPr>
              <a:t> ανθρωπολογία</a:t>
            </a:r>
            <a:r>
              <a:rPr lang="en-US" sz="1200" dirty="0" smtClean="0">
                <a:solidFill>
                  <a:srgbClr val="000000"/>
                </a:solidFill>
              </a:rPr>
              <a:t> </a:t>
            </a:r>
            <a:r>
              <a:rPr lang="el-GR" sz="1200" dirty="0" smtClean="0">
                <a:solidFill>
                  <a:srgbClr val="000000"/>
                </a:solidFill>
              </a:rPr>
              <a:t>έχει αντίκτυπο τόσο στην ίδια τη φιλοσοφική θεώρηση του ανθρώπου αλλά και την εξέλιξη των κοινωνικών θεωριών, τη μεθοδολογία τους και την ανάπτυξη νέων θεωριών και επιστημονικών τάσεων στη μελέτη και κατανόηση των κοινωνιών και της ιστορίας. Ο μαρξισμός ως ένα συνεκτικό σύστημα θεωρίας και εξήγησης επηρέασε πλατιά το χώρο της κοινωνικής θεωρίας και δημιούργησε μια ξεχωριστή παράδοση στην ανθρωπολογία του 20ού αιώνα.</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ustomShape 1"/>
          <p:cNvSpPr>
            <a:spLocks noChangeArrowheads="1"/>
          </p:cNvSpPr>
          <p:nvPr/>
        </p:nvSpPr>
        <p:spPr bwMode="auto">
          <a:xfrm>
            <a:off x="76200" y="38100"/>
            <a:ext cx="8915400" cy="6694488"/>
          </a:xfrm>
          <a:prstGeom prst="rect">
            <a:avLst/>
          </a:prstGeom>
          <a:noFill/>
          <a:ln w="9360">
            <a:noFill/>
            <a:miter lim="800000"/>
            <a:headEnd/>
            <a:tailEnd/>
          </a:ln>
        </p:spPr>
        <p:txBody>
          <a:bodyPr lIns="90000" tIns="46800" rIns="90000" bIns="46800" anchor="ctr"/>
          <a:lstStyle/>
          <a:p>
            <a:pPr algn="ctr"/>
            <a:r>
              <a:rPr lang="en-US" sz="1400" b="1" dirty="0">
                <a:solidFill>
                  <a:srgbClr val="000000"/>
                </a:solidFill>
              </a:rPr>
              <a:t>ΣΗΜΕΙΩΣΕΙΣ ΠΑΡΑΔΟΣΕΩΝ ΦΙΛΟΣΟΦΙΚΗΣ ΑΝΘΡΩΠΟΛΟΓΙΑΣ</a:t>
            </a:r>
            <a:endParaRPr lang="en-US" dirty="0"/>
          </a:p>
          <a:p>
            <a:pPr algn="ctr"/>
            <a:r>
              <a:rPr lang="en-US" sz="1200" b="1" dirty="0" smtClean="0">
                <a:solidFill>
                  <a:srgbClr val="000000"/>
                </a:solidFill>
              </a:rPr>
              <a:t>Ο </a:t>
            </a:r>
            <a:r>
              <a:rPr lang="en-US" sz="1200" b="1" dirty="0">
                <a:solidFill>
                  <a:srgbClr val="000000"/>
                </a:solidFill>
              </a:rPr>
              <a:t>ΑΝΘΡΩΠΟΣ ΚΑΛΛΙΤΕΧΝΗΣ</a:t>
            </a:r>
            <a:endParaRPr lang="en-US" dirty="0"/>
          </a:p>
          <a:p>
            <a:pPr algn="ctr"/>
            <a:r>
              <a:rPr lang="en-US" sz="1200" b="1" dirty="0">
                <a:solidFill>
                  <a:srgbClr val="C00000"/>
                </a:solidFill>
              </a:rPr>
              <a:t> </a:t>
            </a:r>
            <a:r>
              <a:rPr lang="en-US" sz="1200" b="1" dirty="0" err="1">
                <a:solidFill>
                  <a:srgbClr val="C00000"/>
                </a:solidFill>
              </a:rPr>
              <a:t>Άννα</a:t>
            </a:r>
            <a:r>
              <a:rPr lang="en-US" sz="1200" b="1" dirty="0">
                <a:solidFill>
                  <a:srgbClr val="C00000"/>
                </a:solidFill>
              </a:rPr>
              <a:t> </a:t>
            </a:r>
            <a:r>
              <a:rPr lang="en-US" sz="1200" b="1" dirty="0" err="1">
                <a:solidFill>
                  <a:srgbClr val="C00000"/>
                </a:solidFill>
              </a:rPr>
              <a:t>Λάζου</a:t>
            </a:r>
            <a:r>
              <a:rPr lang="en-US" sz="1200" b="1" dirty="0">
                <a:solidFill>
                  <a:srgbClr val="C00000"/>
                </a:solidFill>
              </a:rPr>
              <a:t>, </a:t>
            </a:r>
            <a:r>
              <a:rPr lang="en-US" sz="1200" b="1" i="1" dirty="0" err="1">
                <a:solidFill>
                  <a:srgbClr val="C00000"/>
                </a:solidFill>
              </a:rPr>
              <a:t>Άνθρωπος</a:t>
            </a:r>
            <a:r>
              <a:rPr lang="en-US" sz="1200" b="1" i="1" dirty="0">
                <a:solidFill>
                  <a:srgbClr val="C00000"/>
                </a:solidFill>
              </a:rPr>
              <a:t> ο </a:t>
            </a:r>
            <a:r>
              <a:rPr lang="en-US" sz="1200" b="1" i="1" dirty="0" err="1">
                <a:solidFill>
                  <a:srgbClr val="C00000"/>
                </a:solidFill>
              </a:rPr>
              <a:t>Δημιουργός</a:t>
            </a:r>
            <a:r>
              <a:rPr lang="en-US" sz="1200" b="1" i="1" dirty="0">
                <a:solidFill>
                  <a:srgbClr val="C00000"/>
                </a:solidFill>
              </a:rPr>
              <a:t>,</a:t>
            </a:r>
            <a:r>
              <a:rPr lang="en-US" sz="1200" b="1" dirty="0">
                <a:solidFill>
                  <a:srgbClr val="C00000"/>
                </a:solidFill>
              </a:rPr>
              <a:t> </a:t>
            </a:r>
            <a:r>
              <a:rPr lang="en-US" sz="1200" b="1" dirty="0" err="1">
                <a:solidFill>
                  <a:srgbClr val="C00000"/>
                </a:solidFill>
              </a:rPr>
              <a:t>Αθήνα</a:t>
            </a:r>
            <a:r>
              <a:rPr lang="en-US" sz="1200" b="1" dirty="0">
                <a:solidFill>
                  <a:srgbClr val="C00000"/>
                </a:solidFill>
              </a:rPr>
              <a:t>, 2016</a:t>
            </a:r>
            <a:endParaRPr lang="en-US" dirty="0"/>
          </a:p>
          <a:p>
            <a:pPr algn="just"/>
            <a:r>
              <a:rPr lang="en-US" sz="1200" dirty="0" err="1">
                <a:solidFill>
                  <a:srgbClr val="000000"/>
                </a:solidFill>
              </a:rPr>
              <a:t>Στα</a:t>
            </a:r>
            <a:r>
              <a:rPr lang="en-US" sz="1200" dirty="0">
                <a:solidFill>
                  <a:srgbClr val="000000"/>
                </a:solidFill>
              </a:rPr>
              <a:t> </a:t>
            </a:r>
            <a:r>
              <a:rPr lang="en-US" sz="1200" dirty="0" err="1">
                <a:solidFill>
                  <a:srgbClr val="000000"/>
                </a:solidFill>
              </a:rPr>
              <a:t>μέσα</a:t>
            </a:r>
            <a:r>
              <a:rPr lang="en-US" sz="1200" dirty="0">
                <a:solidFill>
                  <a:srgbClr val="000000"/>
                </a:solidFill>
              </a:rPr>
              <a:t> </a:t>
            </a:r>
            <a:r>
              <a:rPr lang="en-US" sz="1200" dirty="0" err="1">
                <a:solidFill>
                  <a:srgbClr val="000000"/>
                </a:solidFill>
              </a:rPr>
              <a:t>του</a:t>
            </a:r>
            <a:r>
              <a:rPr lang="en-US" sz="1200" dirty="0">
                <a:solidFill>
                  <a:srgbClr val="000000"/>
                </a:solidFill>
              </a:rPr>
              <a:t> 19</a:t>
            </a:r>
            <a:r>
              <a:rPr lang="en-US" sz="1200" baseline="30000" dirty="0">
                <a:solidFill>
                  <a:srgbClr val="000000"/>
                </a:solidFill>
              </a:rPr>
              <a:t>ου</a:t>
            </a:r>
            <a:r>
              <a:rPr lang="en-US" sz="1200" dirty="0">
                <a:solidFill>
                  <a:srgbClr val="000000"/>
                </a:solidFill>
              </a:rPr>
              <a:t> </a:t>
            </a:r>
            <a:r>
              <a:rPr lang="en-US" sz="1200" dirty="0" err="1">
                <a:solidFill>
                  <a:srgbClr val="000000"/>
                </a:solidFill>
              </a:rPr>
              <a:t>αιώνα</a:t>
            </a:r>
            <a:r>
              <a:rPr lang="en-US" sz="1200" dirty="0">
                <a:solidFill>
                  <a:srgbClr val="000000"/>
                </a:solidFill>
              </a:rPr>
              <a:t> (</a:t>
            </a:r>
            <a:r>
              <a:rPr lang="en-US" sz="1200" dirty="0" err="1">
                <a:solidFill>
                  <a:srgbClr val="000000"/>
                </a:solidFill>
              </a:rPr>
              <a:t>αιώνα</a:t>
            </a:r>
            <a:r>
              <a:rPr lang="en-US" sz="1200" dirty="0">
                <a:solidFill>
                  <a:srgbClr val="000000"/>
                </a:solidFill>
              </a:rPr>
              <a:t> </a:t>
            </a:r>
            <a:r>
              <a:rPr lang="en-US" sz="1200" dirty="0" err="1">
                <a:solidFill>
                  <a:srgbClr val="000000"/>
                </a:solidFill>
              </a:rPr>
              <a:t>που</a:t>
            </a:r>
            <a:r>
              <a:rPr lang="en-US" sz="1200" dirty="0">
                <a:solidFill>
                  <a:srgbClr val="000000"/>
                </a:solidFill>
              </a:rPr>
              <a:t> </a:t>
            </a:r>
            <a:r>
              <a:rPr lang="en-US" sz="1200" dirty="0" err="1">
                <a:solidFill>
                  <a:srgbClr val="000000"/>
                </a:solidFill>
              </a:rPr>
              <a:t>χαρακτηρίζεται</a:t>
            </a:r>
            <a:r>
              <a:rPr lang="en-US" sz="1200" dirty="0">
                <a:solidFill>
                  <a:srgbClr val="000000"/>
                </a:solidFill>
              </a:rPr>
              <a:t> </a:t>
            </a:r>
            <a:r>
              <a:rPr lang="en-US" sz="1200" dirty="0" err="1">
                <a:solidFill>
                  <a:srgbClr val="000000"/>
                </a:solidFill>
              </a:rPr>
              <a:t>από</a:t>
            </a:r>
            <a:r>
              <a:rPr lang="en-US" sz="1200" dirty="0">
                <a:solidFill>
                  <a:srgbClr val="000000"/>
                </a:solidFill>
              </a:rPr>
              <a:t> </a:t>
            </a:r>
            <a:r>
              <a:rPr lang="en-US" sz="1200" dirty="0" err="1">
                <a:solidFill>
                  <a:srgbClr val="000000"/>
                </a:solidFill>
              </a:rPr>
              <a:t>το</a:t>
            </a:r>
            <a:r>
              <a:rPr lang="en-US" sz="1200" dirty="0">
                <a:solidFill>
                  <a:srgbClr val="000000"/>
                </a:solidFill>
              </a:rPr>
              <a:t> </a:t>
            </a:r>
            <a:r>
              <a:rPr lang="en-US" sz="1200" dirty="0" err="1">
                <a:solidFill>
                  <a:srgbClr val="000000"/>
                </a:solidFill>
              </a:rPr>
              <a:t>κίνημα</a:t>
            </a:r>
            <a:r>
              <a:rPr lang="en-US" sz="1200" dirty="0">
                <a:solidFill>
                  <a:srgbClr val="000000"/>
                </a:solidFill>
              </a:rPr>
              <a:t> </a:t>
            </a:r>
            <a:r>
              <a:rPr lang="en-US" sz="1200" dirty="0" err="1">
                <a:solidFill>
                  <a:srgbClr val="000000"/>
                </a:solidFill>
              </a:rPr>
              <a:t>του</a:t>
            </a:r>
            <a:r>
              <a:rPr lang="en-US" sz="1200" dirty="0">
                <a:solidFill>
                  <a:srgbClr val="000000"/>
                </a:solidFill>
              </a:rPr>
              <a:t> </a:t>
            </a:r>
            <a:r>
              <a:rPr lang="en-US" sz="1200" dirty="0" err="1">
                <a:solidFill>
                  <a:srgbClr val="000000"/>
                </a:solidFill>
              </a:rPr>
              <a:t>ευρωπαϊκού</a:t>
            </a:r>
            <a:r>
              <a:rPr lang="en-US" sz="1200" dirty="0">
                <a:solidFill>
                  <a:srgbClr val="000000"/>
                </a:solidFill>
              </a:rPr>
              <a:t> </a:t>
            </a:r>
            <a:r>
              <a:rPr lang="en-US" sz="1200" dirty="0" err="1">
                <a:solidFill>
                  <a:srgbClr val="000000"/>
                </a:solidFill>
              </a:rPr>
              <a:t>ρομαντισμού</a:t>
            </a:r>
            <a:r>
              <a:rPr lang="en-US" sz="1200" dirty="0">
                <a:solidFill>
                  <a:srgbClr val="000000"/>
                </a:solidFill>
              </a:rPr>
              <a:t> </a:t>
            </a:r>
            <a:r>
              <a:rPr lang="en-US" sz="1200" dirty="0" err="1">
                <a:solidFill>
                  <a:srgbClr val="000000"/>
                </a:solidFill>
              </a:rPr>
              <a:t>και</a:t>
            </a:r>
            <a:r>
              <a:rPr lang="en-US" sz="1200" dirty="0">
                <a:solidFill>
                  <a:srgbClr val="000000"/>
                </a:solidFill>
              </a:rPr>
              <a:t> </a:t>
            </a:r>
            <a:r>
              <a:rPr lang="en-US" sz="1200" dirty="0" err="1">
                <a:solidFill>
                  <a:srgbClr val="000000"/>
                </a:solidFill>
              </a:rPr>
              <a:t>των</a:t>
            </a:r>
            <a:r>
              <a:rPr lang="en-US" sz="1200" dirty="0">
                <a:solidFill>
                  <a:srgbClr val="000000"/>
                </a:solidFill>
              </a:rPr>
              <a:t> </a:t>
            </a:r>
            <a:r>
              <a:rPr lang="en-US" sz="1200" dirty="0" err="1">
                <a:solidFill>
                  <a:srgbClr val="000000"/>
                </a:solidFill>
              </a:rPr>
              <a:t>επαναστάσεων</a:t>
            </a:r>
            <a:r>
              <a:rPr lang="en-US" sz="1200" dirty="0">
                <a:solidFill>
                  <a:srgbClr val="000000"/>
                </a:solidFill>
              </a:rPr>
              <a:t>) ο Nietzsche (1844 – 1900) </a:t>
            </a:r>
            <a:r>
              <a:rPr lang="en-US" sz="1200" dirty="0" err="1">
                <a:solidFill>
                  <a:srgbClr val="000000"/>
                </a:solidFill>
              </a:rPr>
              <a:t>δίνει</a:t>
            </a:r>
            <a:r>
              <a:rPr lang="en-US" sz="1200" dirty="0">
                <a:solidFill>
                  <a:srgbClr val="000000"/>
                </a:solidFill>
              </a:rPr>
              <a:t> </a:t>
            </a:r>
            <a:r>
              <a:rPr lang="en-US" sz="1200" dirty="0" err="1">
                <a:solidFill>
                  <a:srgbClr val="000000"/>
                </a:solidFill>
              </a:rPr>
              <a:t>ως</a:t>
            </a:r>
            <a:r>
              <a:rPr lang="en-US" sz="1200" dirty="0">
                <a:solidFill>
                  <a:srgbClr val="000000"/>
                </a:solidFill>
              </a:rPr>
              <a:t> </a:t>
            </a:r>
            <a:r>
              <a:rPr lang="en-US" sz="1200" dirty="0" err="1">
                <a:solidFill>
                  <a:srgbClr val="000000"/>
                </a:solidFill>
              </a:rPr>
              <a:t>κύριο</a:t>
            </a:r>
            <a:r>
              <a:rPr lang="en-US" sz="1200" dirty="0">
                <a:solidFill>
                  <a:srgbClr val="000000"/>
                </a:solidFill>
              </a:rPr>
              <a:t> </a:t>
            </a:r>
            <a:r>
              <a:rPr lang="en-US" sz="1200" dirty="0" err="1">
                <a:solidFill>
                  <a:srgbClr val="000000"/>
                </a:solidFill>
              </a:rPr>
              <a:t>χαρακτηριστικό</a:t>
            </a:r>
            <a:r>
              <a:rPr lang="en-US" sz="1200" dirty="0">
                <a:solidFill>
                  <a:srgbClr val="000000"/>
                </a:solidFill>
              </a:rPr>
              <a:t> </a:t>
            </a:r>
            <a:r>
              <a:rPr lang="en-US" sz="1200" dirty="0" err="1">
                <a:solidFill>
                  <a:srgbClr val="000000"/>
                </a:solidFill>
              </a:rPr>
              <a:t>της</a:t>
            </a:r>
            <a:r>
              <a:rPr lang="en-US" sz="1200" dirty="0">
                <a:solidFill>
                  <a:srgbClr val="000000"/>
                </a:solidFill>
              </a:rPr>
              <a:t> </a:t>
            </a:r>
            <a:r>
              <a:rPr lang="en-US" sz="1200" dirty="0" err="1">
                <a:solidFill>
                  <a:srgbClr val="000000"/>
                </a:solidFill>
              </a:rPr>
              <a:t>ανθρώπινης</a:t>
            </a:r>
            <a:r>
              <a:rPr lang="en-US" sz="1200" dirty="0">
                <a:solidFill>
                  <a:srgbClr val="000000"/>
                </a:solidFill>
              </a:rPr>
              <a:t> </a:t>
            </a:r>
            <a:r>
              <a:rPr lang="en-US" sz="1200" i="1" dirty="0" err="1">
                <a:solidFill>
                  <a:srgbClr val="000000"/>
                </a:solidFill>
              </a:rPr>
              <a:t>προθετικότητας</a:t>
            </a:r>
            <a:r>
              <a:rPr lang="en-US" sz="1200" i="1" dirty="0">
                <a:solidFill>
                  <a:srgbClr val="000000"/>
                </a:solidFill>
              </a:rPr>
              <a:t>*</a:t>
            </a:r>
            <a:r>
              <a:rPr lang="en-US" sz="1200" dirty="0">
                <a:solidFill>
                  <a:srgbClr val="000000"/>
                </a:solidFill>
              </a:rPr>
              <a:t> </a:t>
            </a:r>
            <a:r>
              <a:rPr lang="en-US" sz="1200" dirty="0" err="1">
                <a:solidFill>
                  <a:srgbClr val="000000"/>
                </a:solidFill>
              </a:rPr>
              <a:t>τη</a:t>
            </a:r>
            <a:r>
              <a:rPr lang="en-US" sz="1200" dirty="0">
                <a:solidFill>
                  <a:srgbClr val="000000"/>
                </a:solidFill>
              </a:rPr>
              <a:t> </a:t>
            </a:r>
            <a:r>
              <a:rPr lang="en-US" sz="1200" dirty="0" err="1">
                <a:solidFill>
                  <a:srgbClr val="000000"/>
                </a:solidFill>
              </a:rPr>
              <a:t>δημιουργία</a:t>
            </a:r>
            <a:r>
              <a:rPr lang="en-US" sz="1200" dirty="0">
                <a:solidFill>
                  <a:srgbClr val="000000"/>
                </a:solidFill>
              </a:rPr>
              <a:t>, </a:t>
            </a:r>
            <a:r>
              <a:rPr lang="en-US" sz="1200" dirty="0" err="1">
                <a:solidFill>
                  <a:srgbClr val="000000"/>
                </a:solidFill>
              </a:rPr>
              <a:t>διαγράφει</a:t>
            </a:r>
            <a:r>
              <a:rPr lang="en-US" sz="1200" dirty="0">
                <a:solidFill>
                  <a:srgbClr val="000000"/>
                </a:solidFill>
              </a:rPr>
              <a:t> </a:t>
            </a:r>
            <a:r>
              <a:rPr lang="en-US" sz="1200" dirty="0" err="1">
                <a:solidFill>
                  <a:srgbClr val="000000"/>
                </a:solidFill>
              </a:rPr>
              <a:t>τις</a:t>
            </a:r>
            <a:r>
              <a:rPr lang="en-US" sz="1200" dirty="0">
                <a:solidFill>
                  <a:srgbClr val="000000"/>
                </a:solidFill>
              </a:rPr>
              <a:t>  </a:t>
            </a:r>
            <a:r>
              <a:rPr lang="en-US" sz="1200" dirty="0" err="1">
                <a:solidFill>
                  <a:srgbClr val="000000"/>
                </a:solidFill>
              </a:rPr>
              <a:t>όψεις</a:t>
            </a:r>
            <a:r>
              <a:rPr lang="en-US" sz="1200" dirty="0">
                <a:solidFill>
                  <a:srgbClr val="000000"/>
                </a:solidFill>
              </a:rPr>
              <a:t>  </a:t>
            </a:r>
            <a:r>
              <a:rPr lang="en-US" sz="1200" dirty="0" err="1">
                <a:solidFill>
                  <a:srgbClr val="000000"/>
                </a:solidFill>
              </a:rPr>
              <a:t>της</a:t>
            </a:r>
            <a:r>
              <a:rPr lang="en-US" sz="1200" dirty="0">
                <a:solidFill>
                  <a:srgbClr val="000000"/>
                </a:solidFill>
              </a:rPr>
              <a:t>  </a:t>
            </a:r>
            <a:r>
              <a:rPr lang="en-US" sz="1200" dirty="0" err="1">
                <a:solidFill>
                  <a:srgbClr val="000000"/>
                </a:solidFill>
              </a:rPr>
              <a:t>έννοιας</a:t>
            </a:r>
            <a:r>
              <a:rPr lang="en-US" sz="1200" dirty="0">
                <a:solidFill>
                  <a:srgbClr val="000000"/>
                </a:solidFill>
              </a:rPr>
              <a:t> </a:t>
            </a:r>
            <a:r>
              <a:rPr lang="en-US" sz="1200" dirty="0" err="1">
                <a:solidFill>
                  <a:srgbClr val="000000"/>
                </a:solidFill>
              </a:rPr>
              <a:t>του</a:t>
            </a:r>
            <a:r>
              <a:rPr lang="en-US" sz="1200" dirty="0">
                <a:solidFill>
                  <a:srgbClr val="000000"/>
                </a:solidFill>
              </a:rPr>
              <a:t> </a:t>
            </a:r>
            <a:r>
              <a:rPr lang="en-US" sz="1200" dirty="0" err="1">
                <a:solidFill>
                  <a:srgbClr val="000000"/>
                </a:solidFill>
              </a:rPr>
              <a:t>δημιουργού</a:t>
            </a:r>
            <a:r>
              <a:rPr lang="en-US" sz="1200" dirty="0">
                <a:solidFill>
                  <a:srgbClr val="000000"/>
                </a:solidFill>
              </a:rPr>
              <a:t>.  </a:t>
            </a:r>
            <a:r>
              <a:rPr lang="en-US" sz="1200" dirty="0" err="1">
                <a:solidFill>
                  <a:srgbClr val="000000"/>
                </a:solidFill>
              </a:rPr>
              <a:t>Οι</a:t>
            </a:r>
            <a:r>
              <a:rPr lang="en-US" sz="1200" dirty="0">
                <a:solidFill>
                  <a:srgbClr val="000000"/>
                </a:solidFill>
              </a:rPr>
              <a:t> </a:t>
            </a:r>
            <a:r>
              <a:rPr lang="en-US" sz="1200" dirty="0" err="1">
                <a:solidFill>
                  <a:srgbClr val="000000"/>
                </a:solidFill>
              </a:rPr>
              <a:t>επιρροές</a:t>
            </a:r>
            <a:r>
              <a:rPr lang="en-US" sz="1200" dirty="0">
                <a:solidFill>
                  <a:srgbClr val="000000"/>
                </a:solidFill>
              </a:rPr>
              <a:t> </a:t>
            </a:r>
            <a:r>
              <a:rPr lang="en-US" sz="1200" dirty="0" err="1">
                <a:solidFill>
                  <a:srgbClr val="000000"/>
                </a:solidFill>
              </a:rPr>
              <a:t>άλλων</a:t>
            </a:r>
            <a:r>
              <a:rPr lang="en-US" sz="1200" dirty="0">
                <a:solidFill>
                  <a:srgbClr val="000000"/>
                </a:solidFill>
              </a:rPr>
              <a:t> </a:t>
            </a:r>
            <a:r>
              <a:rPr lang="en-US" sz="1200" dirty="0" err="1">
                <a:solidFill>
                  <a:srgbClr val="000000"/>
                </a:solidFill>
              </a:rPr>
              <a:t>ιδεών</a:t>
            </a:r>
            <a:r>
              <a:rPr lang="en-US" sz="1200" dirty="0">
                <a:solidFill>
                  <a:srgbClr val="000000"/>
                </a:solidFill>
              </a:rPr>
              <a:t> </a:t>
            </a:r>
            <a:r>
              <a:rPr lang="en-US" sz="1200" dirty="0" err="1">
                <a:solidFill>
                  <a:srgbClr val="000000"/>
                </a:solidFill>
              </a:rPr>
              <a:t>στη</a:t>
            </a:r>
            <a:r>
              <a:rPr lang="en-US" sz="1200" dirty="0">
                <a:solidFill>
                  <a:srgbClr val="000000"/>
                </a:solidFill>
              </a:rPr>
              <a:t> </a:t>
            </a:r>
            <a:r>
              <a:rPr lang="en-US" sz="1200" dirty="0" err="1">
                <a:solidFill>
                  <a:srgbClr val="000000"/>
                </a:solidFill>
              </a:rPr>
              <a:t>σύλληψη</a:t>
            </a:r>
            <a:r>
              <a:rPr lang="en-US" sz="1200" dirty="0">
                <a:solidFill>
                  <a:srgbClr val="000000"/>
                </a:solidFill>
              </a:rPr>
              <a:t> </a:t>
            </a:r>
            <a:r>
              <a:rPr lang="en-US" sz="1200" dirty="0" err="1">
                <a:solidFill>
                  <a:srgbClr val="000000"/>
                </a:solidFill>
              </a:rPr>
              <a:t>αυτή</a:t>
            </a:r>
            <a:r>
              <a:rPr lang="en-US" sz="1200" dirty="0">
                <a:solidFill>
                  <a:srgbClr val="000000"/>
                </a:solidFill>
              </a:rPr>
              <a:t> </a:t>
            </a:r>
            <a:r>
              <a:rPr lang="en-US" sz="1200" dirty="0" err="1">
                <a:solidFill>
                  <a:srgbClr val="000000"/>
                </a:solidFill>
              </a:rPr>
              <a:t>του</a:t>
            </a:r>
            <a:r>
              <a:rPr lang="en-US" sz="1200" dirty="0">
                <a:solidFill>
                  <a:srgbClr val="000000"/>
                </a:solidFill>
              </a:rPr>
              <a:t> </a:t>
            </a:r>
            <a:r>
              <a:rPr lang="en-US" sz="1200" dirty="0" err="1">
                <a:solidFill>
                  <a:srgbClr val="000000"/>
                </a:solidFill>
              </a:rPr>
              <a:t>ανθρώπου</a:t>
            </a:r>
            <a:r>
              <a:rPr lang="en-US" sz="1200" dirty="0">
                <a:solidFill>
                  <a:srgbClr val="000000"/>
                </a:solidFill>
              </a:rPr>
              <a:t> </a:t>
            </a:r>
            <a:r>
              <a:rPr lang="en-US" sz="1200" dirty="0" err="1">
                <a:solidFill>
                  <a:srgbClr val="000000"/>
                </a:solidFill>
              </a:rPr>
              <a:t>από</a:t>
            </a:r>
            <a:r>
              <a:rPr lang="en-US" sz="1200" dirty="0">
                <a:solidFill>
                  <a:srgbClr val="000000"/>
                </a:solidFill>
              </a:rPr>
              <a:t> </a:t>
            </a:r>
            <a:r>
              <a:rPr lang="en-US" sz="1200" dirty="0" err="1">
                <a:solidFill>
                  <a:srgbClr val="000000"/>
                </a:solidFill>
              </a:rPr>
              <a:t>τον</a:t>
            </a:r>
            <a:r>
              <a:rPr lang="en-US" sz="1200" dirty="0">
                <a:solidFill>
                  <a:srgbClr val="000000"/>
                </a:solidFill>
              </a:rPr>
              <a:t> Nietzsche, </a:t>
            </a:r>
            <a:r>
              <a:rPr lang="en-US" sz="1200" dirty="0" err="1">
                <a:solidFill>
                  <a:srgbClr val="000000"/>
                </a:solidFill>
              </a:rPr>
              <a:t>περιλαμβάνουν</a:t>
            </a:r>
            <a:r>
              <a:rPr lang="en-US" sz="1200" dirty="0">
                <a:solidFill>
                  <a:srgbClr val="000000"/>
                </a:solidFill>
              </a:rPr>
              <a:t> </a:t>
            </a:r>
            <a:r>
              <a:rPr lang="en-US" sz="1200" dirty="0" err="1">
                <a:solidFill>
                  <a:srgbClr val="000000"/>
                </a:solidFill>
              </a:rPr>
              <a:t>και</a:t>
            </a:r>
            <a:r>
              <a:rPr lang="en-US" sz="1200" dirty="0">
                <a:solidFill>
                  <a:srgbClr val="000000"/>
                </a:solidFill>
              </a:rPr>
              <a:t> </a:t>
            </a:r>
            <a:r>
              <a:rPr lang="en-US" sz="1200" dirty="0" err="1">
                <a:solidFill>
                  <a:srgbClr val="000000"/>
                </a:solidFill>
              </a:rPr>
              <a:t>την</a:t>
            </a:r>
            <a:r>
              <a:rPr lang="en-US" sz="1200" dirty="0">
                <a:solidFill>
                  <a:srgbClr val="000000"/>
                </a:solidFill>
              </a:rPr>
              <a:t> </a:t>
            </a:r>
            <a:r>
              <a:rPr lang="en-US" sz="1200" dirty="0" err="1">
                <a:solidFill>
                  <a:srgbClr val="000000"/>
                </a:solidFill>
              </a:rPr>
              <a:t>αρχαία</a:t>
            </a:r>
            <a:r>
              <a:rPr lang="en-US" sz="1200" dirty="0">
                <a:solidFill>
                  <a:srgbClr val="000000"/>
                </a:solidFill>
              </a:rPr>
              <a:t> </a:t>
            </a:r>
            <a:r>
              <a:rPr lang="en-US" sz="1200" dirty="0" err="1">
                <a:solidFill>
                  <a:srgbClr val="000000"/>
                </a:solidFill>
              </a:rPr>
              <a:t>ελληνική</a:t>
            </a:r>
            <a:r>
              <a:rPr lang="en-US" sz="1200" dirty="0">
                <a:solidFill>
                  <a:srgbClr val="000000"/>
                </a:solidFill>
              </a:rPr>
              <a:t> </a:t>
            </a:r>
            <a:r>
              <a:rPr lang="en-US" sz="1200" dirty="0" err="1">
                <a:solidFill>
                  <a:srgbClr val="000000"/>
                </a:solidFill>
              </a:rPr>
              <a:t>φιλοσοφία</a:t>
            </a:r>
            <a:r>
              <a:rPr lang="en-US" sz="1200" dirty="0">
                <a:solidFill>
                  <a:srgbClr val="000000"/>
                </a:solidFill>
              </a:rPr>
              <a:t> </a:t>
            </a:r>
            <a:r>
              <a:rPr lang="en-US" sz="1200" dirty="0" err="1">
                <a:solidFill>
                  <a:srgbClr val="000000"/>
                </a:solidFill>
              </a:rPr>
              <a:t>και</a:t>
            </a:r>
            <a:r>
              <a:rPr lang="en-US" sz="1200" dirty="0">
                <a:solidFill>
                  <a:srgbClr val="000000"/>
                </a:solidFill>
              </a:rPr>
              <a:t> </a:t>
            </a:r>
            <a:r>
              <a:rPr lang="en-US" sz="1200" dirty="0" err="1">
                <a:solidFill>
                  <a:srgbClr val="000000"/>
                </a:solidFill>
              </a:rPr>
              <a:t>γραμματεία</a:t>
            </a:r>
            <a:r>
              <a:rPr lang="en-US" sz="1200" dirty="0">
                <a:solidFill>
                  <a:srgbClr val="000000"/>
                </a:solidFill>
              </a:rPr>
              <a:t> </a:t>
            </a:r>
            <a:r>
              <a:rPr lang="en-US" sz="1200" dirty="0" err="1">
                <a:solidFill>
                  <a:srgbClr val="000000"/>
                </a:solidFill>
              </a:rPr>
              <a:t>γενικότερα</a:t>
            </a:r>
            <a:r>
              <a:rPr lang="en-US" sz="1200" dirty="0">
                <a:solidFill>
                  <a:srgbClr val="000000"/>
                </a:solidFill>
              </a:rPr>
              <a:t> (</a:t>
            </a:r>
            <a:r>
              <a:rPr lang="en-US" sz="1200" dirty="0" err="1">
                <a:solidFill>
                  <a:srgbClr val="000000"/>
                </a:solidFill>
              </a:rPr>
              <a:t>ποίηση</a:t>
            </a:r>
            <a:r>
              <a:rPr lang="en-US" sz="1200" dirty="0">
                <a:solidFill>
                  <a:srgbClr val="000000"/>
                </a:solidFill>
              </a:rPr>
              <a:t> </a:t>
            </a:r>
            <a:r>
              <a:rPr lang="en-US" sz="1200" dirty="0" err="1">
                <a:solidFill>
                  <a:srgbClr val="000000"/>
                </a:solidFill>
              </a:rPr>
              <a:t>και</a:t>
            </a:r>
            <a:r>
              <a:rPr lang="en-US" sz="1200" dirty="0">
                <a:solidFill>
                  <a:srgbClr val="000000"/>
                </a:solidFill>
              </a:rPr>
              <a:t> </a:t>
            </a:r>
            <a:r>
              <a:rPr lang="en-US" sz="1200" dirty="0" err="1">
                <a:solidFill>
                  <a:srgbClr val="000000"/>
                </a:solidFill>
              </a:rPr>
              <a:t>δράμα</a:t>
            </a:r>
            <a:r>
              <a:rPr lang="en-US" sz="1200" dirty="0">
                <a:solidFill>
                  <a:srgbClr val="000000"/>
                </a:solidFill>
              </a:rPr>
              <a:t>), η </a:t>
            </a:r>
            <a:r>
              <a:rPr lang="en-US" sz="1200" dirty="0" err="1">
                <a:solidFill>
                  <a:srgbClr val="000000"/>
                </a:solidFill>
              </a:rPr>
              <a:t>σύγχρονή</a:t>
            </a:r>
            <a:r>
              <a:rPr lang="en-US" sz="1200" dirty="0">
                <a:solidFill>
                  <a:srgbClr val="000000"/>
                </a:solidFill>
              </a:rPr>
              <a:t> </a:t>
            </a:r>
            <a:r>
              <a:rPr lang="en-US" sz="1200" dirty="0" err="1">
                <a:solidFill>
                  <a:srgbClr val="000000"/>
                </a:solidFill>
              </a:rPr>
              <a:t>του</a:t>
            </a:r>
            <a:r>
              <a:rPr lang="en-US" sz="1200" dirty="0">
                <a:solidFill>
                  <a:srgbClr val="000000"/>
                </a:solidFill>
              </a:rPr>
              <a:t> </a:t>
            </a:r>
            <a:r>
              <a:rPr lang="en-US" sz="1200" dirty="0" err="1">
                <a:solidFill>
                  <a:srgbClr val="000000"/>
                </a:solidFill>
              </a:rPr>
              <a:t>γερμανική</a:t>
            </a:r>
            <a:r>
              <a:rPr lang="en-US" sz="1200" dirty="0">
                <a:solidFill>
                  <a:srgbClr val="000000"/>
                </a:solidFill>
              </a:rPr>
              <a:t> </a:t>
            </a:r>
            <a:r>
              <a:rPr lang="en-US" sz="1200" dirty="0" err="1">
                <a:solidFill>
                  <a:srgbClr val="000000"/>
                </a:solidFill>
              </a:rPr>
              <a:t>φιλοσοφία</a:t>
            </a:r>
            <a:r>
              <a:rPr lang="en-US" sz="1200" dirty="0">
                <a:solidFill>
                  <a:srgbClr val="000000"/>
                </a:solidFill>
              </a:rPr>
              <a:t> </a:t>
            </a:r>
            <a:r>
              <a:rPr lang="en-US" sz="1200" dirty="0" err="1">
                <a:solidFill>
                  <a:srgbClr val="000000"/>
                </a:solidFill>
              </a:rPr>
              <a:t>του</a:t>
            </a:r>
            <a:r>
              <a:rPr lang="en-US" sz="1200" dirty="0">
                <a:solidFill>
                  <a:srgbClr val="000000"/>
                </a:solidFill>
              </a:rPr>
              <a:t> </a:t>
            </a:r>
            <a:r>
              <a:rPr lang="en-US" sz="1200" dirty="0" err="1">
                <a:solidFill>
                  <a:srgbClr val="000000"/>
                </a:solidFill>
              </a:rPr>
              <a:t>όψιμου</a:t>
            </a:r>
            <a:r>
              <a:rPr lang="en-US" sz="1200" dirty="0">
                <a:solidFill>
                  <a:srgbClr val="000000"/>
                </a:solidFill>
              </a:rPr>
              <a:t> 19</a:t>
            </a:r>
            <a:r>
              <a:rPr lang="en-US" sz="1200" baseline="30000" dirty="0">
                <a:solidFill>
                  <a:srgbClr val="000000"/>
                </a:solidFill>
              </a:rPr>
              <a:t>ου</a:t>
            </a:r>
            <a:r>
              <a:rPr lang="en-US" sz="1200" dirty="0">
                <a:solidFill>
                  <a:srgbClr val="000000"/>
                </a:solidFill>
              </a:rPr>
              <a:t> </a:t>
            </a:r>
            <a:r>
              <a:rPr lang="en-US" sz="1200" dirty="0" err="1">
                <a:solidFill>
                  <a:srgbClr val="000000"/>
                </a:solidFill>
              </a:rPr>
              <a:t>αιώνα</a:t>
            </a:r>
            <a:r>
              <a:rPr lang="en-US" sz="1200" dirty="0">
                <a:solidFill>
                  <a:srgbClr val="000000"/>
                </a:solidFill>
              </a:rPr>
              <a:t> </a:t>
            </a:r>
            <a:r>
              <a:rPr lang="en-US" sz="1200" dirty="0" err="1">
                <a:solidFill>
                  <a:srgbClr val="000000"/>
                </a:solidFill>
              </a:rPr>
              <a:t>και</a:t>
            </a:r>
            <a:r>
              <a:rPr lang="en-US" sz="1200" dirty="0">
                <a:solidFill>
                  <a:srgbClr val="000000"/>
                </a:solidFill>
              </a:rPr>
              <a:t> ο </a:t>
            </a:r>
            <a:r>
              <a:rPr lang="en-US" sz="1200" dirty="0" err="1">
                <a:solidFill>
                  <a:srgbClr val="000000"/>
                </a:solidFill>
              </a:rPr>
              <a:t>πολιτισμός</a:t>
            </a:r>
            <a:r>
              <a:rPr lang="en-US" sz="1200" dirty="0">
                <a:solidFill>
                  <a:srgbClr val="000000"/>
                </a:solidFill>
              </a:rPr>
              <a:t> </a:t>
            </a:r>
            <a:r>
              <a:rPr lang="en-US" sz="1200" dirty="0" err="1">
                <a:solidFill>
                  <a:srgbClr val="000000"/>
                </a:solidFill>
              </a:rPr>
              <a:t>της</a:t>
            </a:r>
            <a:r>
              <a:rPr lang="en-US" sz="1200" dirty="0">
                <a:solidFill>
                  <a:srgbClr val="000000"/>
                </a:solidFill>
              </a:rPr>
              <a:t> </a:t>
            </a:r>
            <a:r>
              <a:rPr lang="en-US" sz="1200" dirty="0" err="1">
                <a:solidFill>
                  <a:srgbClr val="000000"/>
                </a:solidFill>
              </a:rPr>
              <a:t>εποχής</a:t>
            </a:r>
            <a:r>
              <a:rPr lang="en-US" sz="1200" dirty="0">
                <a:solidFill>
                  <a:srgbClr val="000000"/>
                </a:solidFill>
              </a:rPr>
              <a:t> </a:t>
            </a:r>
            <a:r>
              <a:rPr lang="en-US" sz="1200" dirty="0" err="1">
                <a:solidFill>
                  <a:srgbClr val="000000"/>
                </a:solidFill>
              </a:rPr>
              <a:t>του</a:t>
            </a:r>
            <a:r>
              <a:rPr lang="en-US" sz="1200" dirty="0">
                <a:solidFill>
                  <a:srgbClr val="000000"/>
                </a:solidFill>
              </a:rPr>
              <a:t> (</a:t>
            </a:r>
            <a:r>
              <a:rPr lang="en-US" sz="1200" dirty="0" err="1">
                <a:solidFill>
                  <a:srgbClr val="000000"/>
                </a:solidFill>
              </a:rPr>
              <a:t>επιστήμη</a:t>
            </a:r>
            <a:r>
              <a:rPr lang="en-US" sz="1200" dirty="0">
                <a:solidFill>
                  <a:srgbClr val="000000"/>
                </a:solidFill>
              </a:rPr>
              <a:t>, </a:t>
            </a:r>
            <a:r>
              <a:rPr lang="en-US" sz="1200" dirty="0" err="1">
                <a:solidFill>
                  <a:srgbClr val="000000"/>
                </a:solidFill>
              </a:rPr>
              <a:t>τέχνη</a:t>
            </a:r>
            <a:r>
              <a:rPr lang="en-US" sz="1200" dirty="0">
                <a:solidFill>
                  <a:srgbClr val="000000"/>
                </a:solidFill>
              </a:rPr>
              <a:t>, </a:t>
            </a:r>
            <a:r>
              <a:rPr lang="en-US" sz="1200" dirty="0" err="1">
                <a:solidFill>
                  <a:srgbClr val="000000"/>
                </a:solidFill>
              </a:rPr>
              <a:t>γλώσσα</a:t>
            </a:r>
            <a:r>
              <a:rPr lang="en-US" sz="1200" dirty="0">
                <a:solidFill>
                  <a:srgbClr val="000000"/>
                </a:solidFill>
              </a:rPr>
              <a:t>). </a:t>
            </a:r>
            <a:endParaRPr lang="en-US" dirty="0"/>
          </a:p>
          <a:p>
            <a:pPr algn="just"/>
            <a:r>
              <a:rPr lang="en-US" sz="1200" i="1" dirty="0" err="1">
                <a:solidFill>
                  <a:srgbClr val="000000"/>
                </a:solidFill>
              </a:rPr>
              <a:t>Γέννηση</a:t>
            </a:r>
            <a:r>
              <a:rPr lang="en-US" sz="1200" i="1" dirty="0">
                <a:solidFill>
                  <a:srgbClr val="000000"/>
                </a:solidFill>
              </a:rPr>
              <a:t> </a:t>
            </a:r>
            <a:r>
              <a:rPr lang="en-US" sz="1200" i="1" dirty="0" err="1">
                <a:solidFill>
                  <a:srgbClr val="000000"/>
                </a:solidFill>
              </a:rPr>
              <a:t>της</a:t>
            </a:r>
            <a:r>
              <a:rPr lang="en-US" sz="1200" i="1" dirty="0">
                <a:solidFill>
                  <a:srgbClr val="000000"/>
                </a:solidFill>
              </a:rPr>
              <a:t> </a:t>
            </a:r>
            <a:r>
              <a:rPr lang="en-US" sz="1200" i="1" dirty="0" err="1">
                <a:solidFill>
                  <a:srgbClr val="000000"/>
                </a:solidFill>
              </a:rPr>
              <a:t>τραγωδίας</a:t>
            </a:r>
            <a:r>
              <a:rPr lang="en-US" sz="1200" i="1" dirty="0">
                <a:solidFill>
                  <a:srgbClr val="000000"/>
                </a:solidFill>
              </a:rPr>
              <a:t> </a:t>
            </a:r>
            <a:r>
              <a:rPr lang="en-US" sz="1200" dirty="0">
                <a:solidFill>
                  <a:srgbClr val="000000"/>
                </a:solidFill>
              </a:rPr>
              <a:t>(1872): Ο </a:t>
            </a:r>
            <a:r>
              <a:rPr lang="en-US" sz="1200" dirty="0" err="1">
                <a:solidFill>
                  <a:srgbClr val="000000"/>
                </a:solidFill>
              </a:rPr>
              <a:t>άνθρωπος</a:t>
            </a:r>
            <a:r>
              <a:rPr lang="en-US" sz="1200" dirty="0">
                <a:solidFill>
                  <a:srgbClr val="000000"/>
                </a:solidFill>
              </a:rPr>
              <a:t> – </a:t>
            </a:r>
            <a:r>
              <a:rPr lang="en-US" sz="1200" dirty="0" err="1">
                <a:solidFill>
                  <a:srgbClr val="000000"/>
                </a:solidFill>
              </a:rPr>
              <a:t>καλλιτέχνης</a:t>
            </a:r>
            <a:r>
              <a:rPr lang="en-US" sz="1200" dirty="0">
                <a:solidFill>
                  <a:srgbClr val="000000"/>
                </a:solidFill>
              </a:rPr>
              <a:t> </a:t>
            </a:r>
            <a:r>
              <a:rPr lang="en-US" sz="1200" dirty="0" err="1">
                <a:solidFill>
                  <a:srgbClr val="000000"/>
                </a:solidFill>
              </a:rPr>
              <a:t>του</a:t>
            </a:r>
            <a:r>
              <a:rPr lang="en-US" sz="1200" dirty="0">
                <a:solidFill>
                  <a:srgbClr val="000000"/>
                </a:solidFill>
              </a:rPr>
              <a:t> </a:t>
            </a:r>
            <a:r>
              <a:rPr lang="en-US" sz="1200" dirty="0" err="1">
                <a:solidFill>
                  <a:srgbClr val="000000"/>
                </a:solidFill>
              </a:rPr>
              <a:t>Nietszche</a:t>
            </a:r>
            <a:r>
              <a:rPr lang="en-US" sz="1200" dirty="0">
                <a:solidFill>
                  <a:srgbClr val="000000"/>
                </a:solidFill>
              </a:rPr>
              <a:t> </a:t>
            </a:r>
            <a:r>
              <a:rPr lang="en-US" sz="1200" dirty="0" err="1">
                <a:solidFill>
                  <a:srgbClr val="000000"/>
                </a:solidFill>
              </a:rPr>
              <a:t>είναι</a:t>
            </a:r>
            <a:r>
              <a:rPr lang="en-US" sz="1200" dirty="0">
                <a:solidFill>
                  <a:srgbClr val="000000"/>
                </a:solidFill>
              </a:rPr>
              <a:t> </a:t>
            </a:r>
            <a:r>
              <a:rPr lang="en-US" sz="1200" dirty="0" err="1">
                <a:solidFill>
                  <a:srgbClr val="000000"/>
                </a:solidFill>
              </a:rPr>
              <a:t>άμεσα</a:t>
            </a:r>
            <a:r>
              <a:rPr lang="en-US" sz="1200" dirty="0">
                <a:solidFill>
                  <a:srgbClr val="000000"/>
                </a:solidFill>
              </a:rPr>
              <a:t> </a:t>
            </a:r>
            <a:r>
              <a:rPr lang="en-US" sz="1200" dirty="0" err="1">
                <a:solidFill>
                  <a:srgbClr val="000000"/>
                </a:solidFill>
              </a:rPr>
              <a:t>ουσία</a:t>
            </a:r>
            <a:r>
              <a:rPr lang="en-US" sz="1200" dirty="0">
                <a:solidFill>
                  <a:srgbClr val="000000"/>
                </a:solidFill>
              </a:rPr>
              <a:t> </a:t>
            </a:r>
            <a:r>
              <a:rPr lang="en-US" sz="1200" dirty="0" err="1">
                <a:solidFill>
                  <a:srgbClr val="000000"/>
                </a:solidFill>
              </a:rPr>
              <a:t>και</a:t>
            </a:r>
            <a:r>
              <a:rPr lang="en-US" sz="1200" dirty="0">
                <a:solidFill>
                  <a:srgbClr val="000000"/>
                </a:solidFill>
              </a:rPr>
              <a:t> </a:t>
            </a:r>
            <a:r>
              <a:rPr lang="en-US" sz="1200" dirty="0" err="1">
                <a:solidFill>
                  <a:srgbClr val="000000"/>
                </a:solidFill>
              </a:rPr>
              <a:t>φαινόμενο</a:t>
            </a:r>
            <a:r>
              <a:rPr lang="en-US" sz="1200" dirty="0">
                <a:solidFill>
                  <a:srgbClr val="000000"/>
                </a:solidFill>
              </a:rPr>
              <a:t>, </a:t>
            </a:r>
            <a:r>
              <a:rPr lang="en-US" sz="1200" dirty="0" err="1">
                <a:solidFill>
                  <a:srgbClr val="000000"/>
                </a:solidFill>
              </a:rPr>
              <a:t>προσεγγίζεται</a:t>
            </a:r>
            <a:r>
              <a:rPr lang="en-US" sz="1200" dirty="0">
                <a:solidFill>
                  <a:srgbClr val="000000"/>
                </a:solidFill>
              </a:rPr>
              <a:t> </a:t>
            </a:r>
            <a:r>
              <a:rPr lang="en-US" sz="1200" dirty="0" err="1">
                <a:solidFill>
                  <a:srgbClr val="000000"/>
                </a:solidFill>
              </a:rPr>
              <a:t>μέσω</a:t>
            </a:r>
            <a:r>
              <a:rPr lang="en-US" sz="1200" dirty="0">
                <a:solidFill>
                  <a:srgbClr val="000000"/>
                </a:solidFill>
              </a:rPr>
              <a:t> </a:t>
            </a:r>
            <a:r>
              <a:rPr lang="en-US" sz="1200" dirty="0" err="1">
                <a:solidFill>
                  <a:srgbClr val="000000"/>
                </a:solidFill>
              </a:rPr>
              <a:t>της</a:t>
            </a:r>
            <a:r>
              <a:rPr lang="en-US" sz="1200" dirty="0">
                <a:solidFill>
                  <a:srgbClr val="000000"/>
                </a:solidFill>
              </a:rPr>
              <a:t> </a:t>
            </a:r>
            <a:r>
              <a:rPr lang="en-US" sz="1200" dirty="0" err="1">
                <a:solidFill>
                  <a:srgbClr val="000000"/>
                </a:solidFill>
              </a:rPr>
              <a:t>έννοιας</a:t>
            </a:r>
            <a:r>
              <a:rPr lang="en-US" sz="1200" dirty="0">
                <a:solidFill>
                  <a:srgbClr val="000000"/>
                </a:solidFill>
              </a:rPr>
              <a:t> </a:t>
            </a:r>
            <a:r>
              <a:rPr lang="en-US" sz="1200" i="1" dirty="0" err="1">
                <a:solidFill>
                  <a:srgbClr val="000000"/>
                </a:solidFill>
              </a:rPr>
              <a:t>Dasein</a:t>
            </a:r>
            <a:r>
              <a:rPr lang="en-US" sz="1200" dirty="0">
                <a:solidFill>
                  <a:srgbClr val="000000"/>
                </a:solidFill>
              </a:rPr>
              <a:t> </a:t>
            </a:r>
            <a:r>
              <a:rPr lang="en-US" sz="1200" dirty="0" err="1">
                <a:solidFill>
                  <a:srgbClr val="000000"/>
                </a:solidFill>
              </a:rPr>
              <a:t>που</a:t>
            </a:r>
            <a:r>
              <a:rPr lang="en-US" sz="1200" dirty="0">
                <a:solidFill>
                  <a:srgbClr val="000000"/>
                </a:solidFill>
              </a:rPr>
              <a:t> </a:t>
            </a:r>
            <a:r>
              <a:rPr lang="en-US" sz="1200" dirty="0" err="1">
                <a:solidFill>
                  <a:srgbClr val="000000"/>
                </a:solidFill>
              </a:rPr>
              <a:t>έχει</a:t>
            </a:r>
            <a:r>
              <a:rPr lang="en-US" sz="1200" dirty="0">
                <a:solidFill>
                  <a:srgbClr val="000000"/>
                </a:solidFill>
              </a:rPr>
              <a:t> </a:t>
            </a:r>
            <a:r>
              <a:rPr lang="en-US" sz="1200" dirty="0" err="1">
                <a:solidFill>
                  <a:srgbClr val="000000"/>
                </a:solidFill>
              </a:rPr>
              <a:t>εγελιανή</a:t>
            </a:r>
            <a:r>
              <a:rPr lang="en-US" sz="1200" dirty="0">
                <a:solidFill>
                  <a:srgbClr val="000000"/>
                </a:solidFill>
              </a:rPr>
              <a:t> </a:t>
            </a:r>
            <a:r>
              <a:rPr lang="en-US" sz="1200" dirty="0" err="1">
                <a:solidFill>
                  <a:srgbClr val="000000"/>
                </a:solidFill>
              </a:rPr>
              <a:t>προέλευση</a:t>
            </a:r>
            <a:r>
              <a:rPr lang="en-US" sz="1200" dirty="0">
                <a:solidFill>
                  <a:srgbClr val="000000"/>
                </a:solidFill>
              </a:rPr>
              <a:t> </a:t>
            </a:r>
            <a:r>
              <a:rPr lang="en-US" sz="1200" dirty="0" err="1">
                <a:solidFill>
                  <a:srgbClr val="000000"/>
                </a:solidFill>
              </a:rPr>
              <a:t>και</a:t>
            </a:r>
            <a:r>
              <a:rPr lang="en-US" sz="1200" dirty="0">
                <a:solidFill>
                  <a:srgbClr val="000000"/>
                </a:solidFill>
              </a:rPr>
              <a:t> </a:t>
            </a:r>
            <a:r>
              <a:rPr lang="en-US" sz="1200" dirty="0" err="1">
                <a:solidFill>
                  <a:srgbClr val="000000"/>
                </a:solidFill>
              </a:rPr>
              <a:t>μεταφράζεται</a:t>
            </a:r>
            <a:r>
              <a:rPr lang="en-US" sz="1200" dirty="0">
                <a:solidFill>
                  <a:srgbClr val="000000"/>
                </a:solidFill>
              </a:rPr>
              <a:t> </a:t>
            </a:r>
            <a:r>
              <a:rPr lang="en-US" sz="1200" dirty="0" err="1">
                <a:solidFill>
                  <a:srgbClr val="000000"/>
                </a:solidFill>
              </a:rPr>
              <a:t>ως</a:t>
            </a:r>
            <a:r>
              <a:rPr lang="en-US" sz="1200" dirty="0">
                <a:solidFill>
                  <a:srgbClr val="000000"/>
                </a:solidFill>
              </a:rPr>
              <a:t> </a:t>
            </a:r>
            <a:r>
              <a:rPr lang="en-US" sz="1200" i="1" dirty="0" err="1">
                <a:solidFill>
                  <a:srgbClr val="000000"/>
                </a:solidFill>
              </a:rPr>
              <a:t>ενθαδική</a:t>
            </a:r>
            <a:r>
              <a:rPr lang="en-US" sz="1200" i="1" dirty="0">
                <a:solidFill>
                  <a:srgbClr val="000000"/>
                </a:solidFill>
              </a:rPr>
              <a:t> </a:t>
            </a:r>
            <a:r>
              <a:rPr lang="en-US" sz="1200" i="1" dirty="0" err="1">
                <a:solidFill>
                  <a:srgbClr val="000000"/>
                </a:solidFill>
              </a:rPr>
              <a:t>ύπαρξη</a:t>
            </a:r>
            <a:r>
              <a:rPr lang="en-US" sz="1200" dirty="0">
                <a:solidFill>
                  <a:srgbClr val="000000"/>
                </a:solidFill>
              </a:rPr>
              <a:t>. Η </a:t>
            </a:r>
            <a:r>
              <a:rPr lang="en-US" sz="1200" dirty="0" err="1">
                <a:solidFill>
                  <a:srgbClr val="000000"/>
                </a:solidFill>
              </a:rPr>
              <a:t>ερμηνεία</a:t>
            </a:r>
            <a:r>
              <a:rPr lang="en-US" sz="1200" dirty="0">
                <a:solidFill>
                  <a:srgbClr val="000000"/>
                </a:solidFill>
              </a:rPr>
              <a:t> </a:t>
            </a:r>
            <a:r>
              <a:rPr lang="en-US" sz="1200" dirty="0" err="1">
                <a:solidFill>
                  <a:srgbClr val="000000"/>
                </a:solidFill>
              </a:rPr>
              <a:t>της</a:t>
            </a:r>
            <a:r>
              <a:rPr lang="en-US" sz="1200" dirty="0">
                <a:solidFill>
                  <a:srgbClr val="000000"/>
                </a:solidFill>
              </a:rPr>
              <a:t> </a:t>
            </a:r>
            <a:r>
              <a:rPr lang="en-US" sz="1200" dirty="0" err="1">
                <a:solidFill>
                  <a:srgbClr val="000000"/>
                </a:solidFill>
              </a:rPr>
              <a:t>ανθρώπινης</a:t>
            </a:r>
            <a:r>
              <a:rPr lang="en-US" sz="1200" dirty="0">
                <a:solidFill>
                  <a:srgbClr val="000000"/>
                </a:solidFill>
              </a:rPr>
              <a:t> </a:t>
            </a:r>
            <a:r>
              <a:rPr lang="en-US" sz="1200" dirty="0" err="1">
                <a:solidFill>
                  <a:srgbClr val="000000"/>
                </a:solidFill>
              </a:rPr>
              <a:t>φύσης</a:t>
            </a:r>
            <a:r>
              <a:rPr lang="en-US" sz="1200" dirty="0">
                <a:solidFill>
                  <a:srgbClr val="000000"/>
                </a:solidFill>
              </a:rPr>
              <a:t> </a:t>
            </a:r>
            <a:r>
              <a:rPr lang="en-US" sz="1200" dirty="0" err="1">
                <a:solidFill>
                  <a:srgbClr val="000000"/>
                </a:solidFill>
              </a:rPr>
              <a:t>και</a:t>
            </a:r>
            <a:r>
              <a:rPr lang="en-US" sz="1200" dirty="0">
                <a:solidFill>
                  <a:srgbClr val="000000"/>
                </a:solidFill>
              </a:rPr>
              <a:t> </a:t>
            </a:r>
            <a:r>
              <a:rPr lang="en-US" sz="1200" dirty="0" err="1">
                <a:solidFill>
                  <a:srgbClr val="000000"/>
                </a:solidFill>
              </a:rPr>
              <a:t>της</a:t>
            </a:r>
            <a:r>
              <a:rPr lang="en-US" sz="1200" dirty="0">
                <a:solidFill>
                  <a:srgbClr val="000000"/>
                </a:solidFill>
              </a:rPr>
              <a:t> </a:t>
            </a:r>
            <a:r>
              <a:rPr lang="en-US" sz="1200" dirty="0" err="1">
                <a:solidFill>
                  <a:srgbClr val="000000"/>
                </a:solidFill>
              </a:rPr>
              <a:t>σχέσης</a:t>
            </a:r>
            <a:r>
              <a:rPr lang="en-US" sz="1200" dirty="0">
                <a:solidFill>
                  <a:srgbClr val="000000"/>
                </a:solidFill>
              </a:rPr>
              <a:t> </a:t>
            </a:r>
            <a:r>
              <a:rPr lang="en-US" sz="1200" dirty="0" err="1">
                <a:solidFill>
                  <a:srgbClr val="000000"/>
                </a:solidFill>
              </a:rPr>
              <a:t>του</a:t>
            </a:r>
            <a:r>
              <a:rPr lang="en-US" sz="1200" dirty="0">
                <a:solidFill>
                  <a:srgbClr val="000000"/>
                </a:solidFill>
              </a:rPr>
              <a:t> </a:t>
            </a:r>
            <a:r>
              <a:rPr lang="en-US" sz="1200" dirty="0" err="1">
                <a:solidFill>
                  <a:srgbClr val="000000"/>
                </a:solidFill>
              </a:rPr>
              <a:t>ανθρώπου</a:t>
            </a:r>
            <a:r>
              <a:rPr lang="en-US" sz="1200" dirty="0">
                <a:solidFill>
                  <a:srgbClr val="000000"/>
                </a:solidFill>
              </a:rPr>
              <a:t> </a:t>
            </a:r>
            <a:r>
              <a:rPr lang="en-US" sz="1200" dirty="0" err="1">
                <a:solidFill>
                  <a:srgbClr val="000000"/>
                </a:solidFill>
              </a:rPr>
              <a:t>με</a:t>
            </a:r>
            <a:r>
              <a:rPr lang="en-US" sz="1200" dirty="0">
                <a:solidFill>
                  <a:srgbClr val="000000"/>
                </a:solidFill>
              </a:rPr>
              <a:t> </a:t>
            </a:r>
            <a:r>
              <a:rPr lang="en-US" sz="1200" dirty="0" err="1">
                <a:solidFill>
                  <a:srgbClr val="000000"/>
                </a:solidFill>
              </a:rPr>
              <a:t>τον</a:t>
            </a:r>
            <a:r>
              <a:rPr lang="en-US" sz="1200" dirty="0">
                <a:solidFill>
                  <a:srgbClr val="000000"/>
                </a:solidFill>
              </a:rPr>
              <a:t> </a:t>
            </a:r>
            <a:r>
              <a:rPr lang="en-US" sz="1200" dirty="0" err="1">
                <a:solidFill>
                  <a:srgbClr val="000000"/>
                </a:solidFill>
              </a:rPr>
              <a:t>κόσμο</a:t>
            </a:r>
            <a:r>
              <a:rPr lang="en-US" sz="1200" dirty="0">
                <a:solidFill>
                  <a:srgbClr val="000000"/>
                </a:solidFill>
              </a:rPr>
              <a:t> </a:t>
            </a:r>
            <a:r>
              <a:rPr lang="en-US" sz="1200" dirty="0" err="1">
                <a:solidFill>
                  <a:srgbClr val="000000"/>
                </a:solidFill>
              </a:rPr>
              <a:t>προσδιορίζεται</a:t>
            </a:r>
            <a:r>
              <a:rPr lang="en-US" sz="1200" dirty="0">
                <a:solidFill>
                  <a:srgbClr val="000000"/>
                </a:solidFill>
              </a:rPr>
              <a:t> </a:t>
            </a:r>
            <a:r>
              <a:rPr lang="en-US" sz="1200" dirty="0" err="1">
                <a:solidFill>
                  <a:srgbClr val="000000"/>
                </a:solidFill>
              </a:rPr>
              <a:t>περαιτέρω</a:t>
            </a:r>
            <a:r>
              <a:rPr lang="en-US" sz="1200" dirty="0">
                <a:solidFill>
                  <a:srgbClr val="000000"/>
                </a:solidFill>
              </a:rPr>
              <a:t> </a:t>
            </a:r>
            <a:r>
              <a:rPr lang="en-US" sz="1200" dirty="0" err="1">
                <a:solidFill>
                  <a:srgbClr val="000000"/>
                </a:solidFill>
              </a:rPr>
              <a:t>και</a:t>
            </a:r>
            <a:r>
              <a:rPr lang="en-US" sz="1200" dirty="0">
                <a:solidFill>
                  <a:srgbClr val="000000"/>
                </a:solidFill>
              </a:rPr>
              <a:t> </a:t>
            </a:r>
            <a:r>
              <a:rPr lang="en-US" sz="1200" dirty="0" err="1">
                <a:solidFill>
                  <a:srgbClr val="000000"/>
                </a:solidFill>
              </a:rPr>
              <a:t>από</a:t>
            </a:r>
            <a:r>
              <a:rPr lang="en-US" sz="1200" dirty="0">
                <a:solidFill>
                  <a:srgbClr val="000000"/>
                </a:solidFill>
              </a:rPr>
              <a:t> </a:t>
            </a:r>
            <a:r>
              <a:rPr lang="en-US" sz="1200" dirty="0" err="1">
                <a:solidFill>
                  <a:srgbClr val="000000"/>
                </a:solidFill>
              </a:rPr>
              <a:t>το</a:t>
            </a:r>
            <a:r>
              <a:rPr lang="en-US" sz="1200" dirty="0">
                <a:solidFill>
                  <a:srgbClr val="000000"/>
                </a:solidFill>
              </a:rPr>
              <a:t> </a:t>
            </a:r>
            <a:r>
              <a:rPr lang="en-US" sz="1200" dirty="0" err="1">
                <a:solidFill>
                  <a:srgbClr val="000000"/>
                </a:solidFill>
              </a:rPr>
              <a:t>δίπολο</a:t>
            </a:r>
            <a:r>
              <a:rPr lang="en-US" sz="1200" dirty="0">
                <a:solidFill>
                  <a:srgbClr val="000000"/>
                </a:solidFill>
              </a:rPr>
              <a:t> </a:t>
            </a:r>
            <a:r>
              <a:rPr lang="en-US" sz="1200" i="1" dirty="0" err="1">
                <a:solidFill>
                  <a:srgbClr val="000000"/>
                </a:solidFill>
              </a:rPr>
              <a:t>απολλώνιο</a:t>
            </a:r>
            <a:r>
              <a:rPr lang="en-US" sz="1200" i="1" dirty="0">
                <a:solidFill>
                  <a:srgbClr val="000000"/>
                </a:solidFill>
              </a:rPr>
              <a:t> – </a:t>
            </a:r>
            <a:r>
              <a:rPr lang="en-US" sz="1200" i="1" dirty="0" err="1">
                <a:solidFill>
                  <a:srgbClr val="000000"/>
                </a:solidFill>
              </a:rPr>
              <a:t>διονυσιακό</a:t>
            </a:r>
            <a:r>
              <a:rPr lang="en-US" sz="1200" i="1" dirty="0">
                <a:solidFill>
                  <a:srgbClr val="000000"/>
                </a:solidFill>
              </a:rPr>
              <a:t>, </a:t>
            </a:r>
            <a:r>
              <a:rPr lang="en-US" sz="1200" dirty="0" err="1">
                <a:solidFill>
                  <a:srgbClr val="000000"/>
                </a:solidFill>
              </a:rPr>
              <a:t>τα</a:t>
            </a:r>
            <a:r>
              <a:rPr lang="en-US" sz="1200" dirty="0">
                <a:solidFill>
                  <a:srgbClr val="000000"/>
                </a:solidFill>
              </a:rPr>
              <a:t> </a:t>
            </a:r>
            <a:r>
              <a:rPr lang="en-US" sz="1200" dirty="0" err="1">
                <a:solidFill>
                  <a:srgbClr val="000000"/>
                </a:solidFill>
              </a:rPr>
              <a:t>στελέχη</a:t>
            </a:r>
            <a:r>
              <a:rPr lang="en-US" sz="1200" dirty="0">
                <a:solidFill>
                  <a:srgbClr val="000000"/>
                </a:solidFill>
              </a:rPr>
              <a:t> </a:t>
            </a:r>
            <a:r>
              <a:rPr lang="en-US" sz="1200" dirty="0" err="1">
                <a:solidFill>
                  <a:srgbClr val="000000"/>
                </a:solidFill>
              </a:rPr>
              <a:t>του</a:t>
            </a:r>
            <a:r>
              <a:rPr lang="en-US" sz="1200" dirty="0">
                <a:solidFill>
                  <a:srgbClr val="000000"/>
                </a:solidFill>
              </a:rPr>
              <a:t> </a:t>
            </a:r>
            <a:r>
              <a:rPr lang="en-US" sz="1200" dirty="0" err="1">
                <a:solidFill>
                  <a:srgbClr val="000000"/>
                </a:solidFill>
              </a:rPr>
              <a:t>οποίου</a:t>
            </a:r>
            <a:r>
              <a:rPr lang="en-US" sz="1200" dirty="0">
                <a:solidFill>
                  <a:srgbClr val="000000"/>
                </a:solidFill>
              </a:rPr>
              <a:t> </a:t>
            </a:r>
            <a:r>
              <a:rPr lang="en-US" sz="1200" dirty="0" err="1">
                <a:solidFill>
                  <a:srgbClr val="000000"/>
                </a:solidFill>
              </a:rPr>
              <a:t>αντιστοιχούν</a:t>
            </a:r>
            <a:r>
              <a:rPr lang="en-US" sz="1200" dirty="0">
                <a:solidFill>
                  <a:srgbClr val="000000"/>
                </a:solidFill>
              </a:rPr>
              <a:t> </a:t>
            </a:r>
            <a:r>
              <a:rPr lang="en-US" sz="1200" dirty="0" err="1">
                <a:solidFill>
                  <a:srgbClr val="000000"/>
                </a:solidFill>
              </a:rPr>
              <a:t>σε</a:t>
            </a:r>
            <a:r>
              <a:rPr lang="en-US" sz="1200" dirty="0">
                <a:solidFill>
                  <a:srgbClr val="000000"/>
                </a:solidFill>
              </a:rPr>
              <a:t> </a:t>
            </a:r>
            <a:r>
              <a:rPr lang="en-US" sz="1200" dirty="0" err="1">
                <a:solidFill>
                  <a:srgbClr val="000000"/>
                </a:solidFill>
              </a:rPr>
              <a:t>χαρακτηριστικές</a:t>
            </a:r>
            <a:r>
              <a:rPr lang="en-US" sz="1200" dirty="0">
                <a:solidFill>
                  <a:srgbClr val="000000"/>
                </a:solidFill>
              </a:rPr>
              <a:t> </a:t>
            </a:r>
            <a:r>
              <a:rPr lang="en-US" sz="1200" dirty="0" err="1">
                <a:solidFill>
                  <a:srgbClr val="000000"/>
                </a:solidFill>
              </a:rPr>
              <a:t>μορφές</a:t>
            </a:r>
            <a:r>
              <a:rPr lang="en-US" sz="1200" dirty="0">
                <a:solidFill>
                  <a:srgbClr val="000000"/>
                </a:solidFill>
              </a:rPr>
              <a:t> </a:t>
            </a:r>
            <a:r>
              <a:rPr lang="en-US" sz="1200" dirty="0" err="1">
                <a:solidFill>
                  <a:srgbClr val="000000"/>
                </a:solidFill>
              </a:rPr>
              <a:t>της</a:t>
            </a:r>
            <a:r>
              <a:rPr lang="en-US" sz="1200" dirty="0">
                <a:solidFill>
                  <a:srgbClr val="000000"/>
                </a:solidFill>
              </a:rPr>
              <a:t> </a:t>
            </a:r>
            <a:r>
              <a:rPr lang="en-US" sz="1200" dirty="0" err="1">
                <a:solidFill>
                  <a:srgbClr val="000000"/>
                </a:solidFill>
              </a:rPr>
              <a:t>ανθρώπινης</a:t>
            </a:r>
            <a:r>
              <a:rPr lang="en-US" sz="1200" dirty="0">
                <a:solidFill>
                  <a:srgbClr val="000000"/>
                </a:solidFill>
              </a:rPr>
              <a:t> </a:t>
            </a:r>
            <a:r>
              <a:rPr lang="en-US" sz="1200" dirty="0" err="1">
                <a:solidFill>
                  <a:srgbClr val="000000"/>
                </a:solidFill>
              </a:rPr>
              <a:t>δημιουργικότητας</a:t>
            </a:r>
            <a:r>
              <a:rPr lang="en-US" sz="1200" dirty="0">
                <a:solidFill>
                  <a:srgbClr val="000000"/>
                </a:solidFill>
              </a:rPr>
              <a:t> </a:t>
            </a:r>
            <a:r>
              <a:rPr lang="en-US" sz="1200" dirty="0" err="1">
                <a:solidFill>
                  <a:srgbClr val="000000"/>
                </a:solidFill>
              </a:rPr>
              <a:t>όπως</a:t>
            </a:r>
            <a:r>
              <a:rPr lang="en-US" sz="1200" dirty="0">
                <a:solidFill>
                  <a:srgbClr val="000000"/>
                </a:solidFill>
              </a:rPr>
              <a:t> </a:t>
            </a:r>
            <a:r>
              <a:rPr lang="en-US" sz="1200" dirty="0" err="1">
                <a:solidFill>
                  <a:srgbClr val="000000"/>
                </a:solidFill>
              </a:rPr>
              <a:t>οι</a:t>
            </a:r>
            <a:r>
              <a:rPr lang="en-US" sz="1200" dirty="0">
                <a:solidFill>
                  <a:srgbClr val="000000"/>
                </a:solidFill>
              </a:rPr>
              <a:t> </a:t>
            </a:r>
            <a:r>
              <a:rPr lang="en-US" sz="1200" dirty="0" err="1">
                <a:solidFill>
                  <a:srgbClr val="000000"/>
                </a:solidFill>
              </a:rPr>
              <a:t>πλαστικές</a:t>
            </a:r>
            <a:r>
              <a:rPr lang="en-US" sz="1200" dirty="0">
                <a:solidFill>
                  <a:srgbClr val="000000"/>
                </a:solidFill>
              </a:rPr>
              <a:t> </a:t>
            </a:r>
            <a:r>
              <a:rPr lang="en-US" sz="1200" dirty="0" err="1">
                <a:solidFill>
                  <a:srgbClr val="000000"/>
                </a:solidFill>
              </a:rPr>
              <a:t>τέχνες</a:t>
            </a:r>
            <a:r>
              <a:rPr lang="en-US" sz="1200" dirty="0">
                <a:solidFill>
                  <a:srgbClr val="000000"/>
                </a:solidFill>
              </a:rPr>
              <a:t> (</a:t>
            </a:r>
            <a:r>
              <a:rPr lang="en-US" sz="1200" dirty="0" err="1">
                <a:solidFill>
                  <a:srgbClr val="000000"/>
                </a:solidFill>
              </a:rPr>
              <a:t>απολλώνιο</a:t>
            </a:r>
            <a:r>
              <a:rPr lang="en-US" sz="1200" dirty="0">
                <a:solidFill>
                  <a:srgbClr val="000000"/>
                </a:solidFill>
              </a:rPr>
              <a:t>) ή η </a:t>
            </a:r>
            <a:r>
              <a:rPr lang="en-US" sz="1200" dirty="0" err="1">
                <a:solidFill>
                  <a:srgbClr val="000000"/>
                </a:solidFill>
              </a:rPr>
              <a:t>μουσική</a:t>
            </a:r>
            <a:r>
              <a:rPr lang="en-US" sz="1200" dirty="0">
                <a:solidFill>
                  <a:srgbClr val="000000"/>
                </a:solidFill>
              </a:rPr>
              <a:t> </a:t>
            </a:r>
            <a:r>
              <a:rPr lang="en-US" sz="1200" dirty="0" err="1">
                <a:solidFill>
                  <a:srgbClr val="000000"/>
                </a:solidFill>
              </a:rPr>
              <a:t>και</a:t>
            </a:r>
            <a:r>
              <a:rPr lang="en-US" sz="1200" dirty="0">
                <a:solidFill>
                  <a:srgbClr val="000000"/>
                </a:solidFill>
              </a:rPr>
              <a:t> ο </a:t>
            </a:r>
            <a:r>
              <a:rPr lang="en-US" sz="1200" dirty="0" err="1">
                <a:solidFill>
                  <a:srgbClr val="000000"/>
                </a:solidFill>
              </a:rPr>
              <a:t>χορός</a:t>
            </a:r>
            <a:r>
              <a:rPr lang="en-US" sz="1200" dirty="0">
                <a:solidFill>
                  <a:srgbClr val="000000"/>
                </a:solidFill>
              </a:rPr>
              <a:t> (</a:t>
            </a:r>
            <a:r>
              <a:rPr lang="en-US" sz="1200" dirty="0" err="1">
                <a:solidFill>
                  <a:srgbClr val="000000"/>
                </a:solidFill>
              </a:rPr>
              <a:t>διονυσιακό</a:t>
            </a:r>
            <a:r>
              <a:rPr lang="en-US" sz="1200" dirty="0">
                <a:solidFill>
                  <a:srgbClr val="000000"/>
                </a:solidFill>
              </a:rPr>
              <a:t>). </a:t>
            </a:r>
            <a:r>
              <a:rPr lang="en-US" sz="1200" dirty="0" err="1">
                <a:solidFill>
                  <a:srgbClr val="000000"/>
                </a:solidFill>
              </a:rPr>
              <a:t>Χαρακτηριστική</a:t>
            </a:r>
            <a:r>
              <a:rPr lang="en-US" sz="1200" dirty="0">
                <a:solidFill>
                  <a:srgbClr val="000000"/>
                </a:solidFill>
              </a:rPr>
              <a:t> </a:t>
            </a:r>
            <a:r>
              <a:rPr lang="en-US" sz="1200" dirty="0" err="1">
                <a:solidFill>
                  <a:srgbClr val="000000"/>
                </a:solidFill>
              </a:rPr>
              <a:t>επινόηση</a:t>
            </a:r>
            <a:r>
              <a:rPr lang="en-US" sz="1200" dirty="0">
                <a:solidFill>
                  <a:srgbClr val="000000"/>
                </a:solidFill>
              </a:rPr>
              <a:t> </a:t>
            </a:r>
            <a:r>
              <a:rPr lang="en-US" sz="1200" dirty="0" err="1">
                <a:solidFill>
                  <a:srgbClr val="000000"/>
                </a:solidFill>
              </a:rPr>
              <a:t>της</a:t>
            </a:r>
            <a:r>
              <a:rPr lang="en-US" sz="1200" dirty="0">
                <a:solidFill>
                  <a:srgbClr val="000000"/>
                </a:solidFill>
              </a:rPr>
              <a:t> </a:t>
            </a:r>
            <a:r>
              <a:rPr lang="en-US" sz="1200" dirty="0" err="1">
                <a:solidFill>
                  <a:srgbClr val="000000"/>
                </a:solidFill>
              </a:rPr>
              <a:t>νιτσεϊκής</a:t>
            </a:r>
            <a:r>
              <a:rPr lang="en-US" sz="1200" dirty="0">
                <a:solidFill>
                  <a:srgbClr val="000000"/>
                </a:solidFill>
              </a:rPr>
              <a:t> </a:t>
            </a:r>
            <a:r>
              <a:rPr lang="en-US" sz="1200" dirty="0" err="1">
                <a:solidFill>
                  <a:srgbClr val="000000"/>
                </a:solidFill>
              </a:rPr>
              <a:t>ανθρωπολογίας</a:t>
            </a:r>
            <a:r>
              <a:rPr lang="en-US" sz="1200" dirty="0">
                <a:solidFill>
                  <a:srgbClr val="000000"/>
                </a:solidFill>
              </a:rPr>
              <a:t>  ο </a:t>
            </a:r>
            <a:r>
              <a:rPr lang="en-US" sz="1200" dirty="0" err="1">
                <a:solidFill>
                  <a:srgbClr val="000000"/>
                </a:solidFill>
              </a:rPr>
              <a:t>ορισμός</a:t>
            </a:r>
            <a:r>
              <a:rPr lang="en-US" sz="1200" dirty="0">
                <a:solidFill>
                  <a:srgbClr val="000000"/>
                </a:solidFill>
              </a:rPr>
              <a:t> </a:t>
            </a:r>
            <a:r>
              <a:rPr lang="en-US" sz="1200" dirty="0" err="1">
                <a:solidFill>
                  <a:srgbClr val="000000"/>
                </a:solidFill>
              </a:rPr>
              <a:t>του</a:t>
            </a:r>
            <a:r>
              <a:rPr lang="en-US" sz="1200" dirty="0">
                <a:solidFill>
                  <a:srgbClr val="000000"/>
                </a:solidFill>
              </a:rPr>
              <a:t> </a:t>
            </a:r>
            <a:r>
              <a:rPr lang="en-US" sz="1200" dirty="0" err="1">
                <a:solidFill>
                  <a:srgbClr val="000000"/>
                </a:solidFill>
              </a:rPr>
              <a:t>τραγικού</a:t>
            </a:r>
            <a:r>
              <a:rPr lang="en-US" sz="1200" dirty="0">
                <a:solidFill>
                  <a:srgbClr val="000000"/>
                </a:solidFill>
              </a:rPr>
              <a:t> </a:t>
            </a:r>
            <a:r>
              <a:rPr lang="en-US" sz="1200" dirty="0" err="1">
                <a:solidFill>
                  <a:srgbClr val="000000"/>
                </a:solidFill>
              </a:rPr>
              <a:t>στοιχείου</a:t>
            </a:r>
            <a:r>
              <a:rPr lang="en-US" sz="1200" dirty="0">
                <a:solidFill>
                  <a:srgbClr val="000000"/>
                </a:solidFill>
              </a:rPr>
              <a:t> </a:t>
            </a:r>
            <a:r>
              <a:rPr lang="en-US" sz="1200" dirty="0" err="1">
                <a:solidFill>
                  <a:srgbClr val="000000"/>
                </a:solidFill>
              </a:rPr>
              <a:t>ως</a:t>
            </a:r>
            <a:r>
              <a:rPr lang="en-US" sz="1200" dirty="0">
                <a:solidFill>
                  <a:srgbClr val="000000"/>
                </a:solidFill>
              </a:rPr>
              <a:t>  </a:t>
            </a:r>
            <a:r>
              <a:rPr lang="en-US" sz="1200" dirty="0" err="1">
                <a:solidFill>
                  <a:srgbClr val="000000"/>
                </a:solidFill>
              </a:rPr>
              <a:t>το</a:t>
            </a:r>
            <a:r>
              <a:rPr lang="en-US" sz="1200" dirty="0">
                <a:solidFill>
                  <a:srgbClr val="000000"/>
                </a:solidFill>
              </a:rPr>
              <a:t> </a:t>
            </a:r>
            <a:r>
              <a:rPr lang="en-US" sz="1200" dirty="0" err="1">
                <a:solidFill>
                  <a:srgbClr val="000000"/>
                </a:solidFill>
              </a:rPr>
              <a:t>απόγειο</a:t>
            </a:r>
            <a:r>
              <a:rPr lang="en-US" sz="1200" dirty="0">
                <a:solidFill>
                  <a:srgbClr val="000000"/>
                </a:solidFill>
              </a:rPr>
              <a:t> </a:t>
            </a:r>
            <a:r>
              <a:rPr lang="en-US" sz="1200" dirty="0" err="1">
                <a:solidFill>
                  <a:srgbClr val="000000"/>
                </a:solidFill>
              </a:rPr>
              <a:t>της</a:t>
            </a:r>
            <a:r>
              <a:rPr lang="en-US" sz="1200" dirty="0">
                <a:solidFill>
                  <a:srgbClr val="000000"/>
                </a:solidFill>
              </a:rPr>
              <a:t> </a:t>
            </a:r>
            <a:r>
              <a:rPr lang="en-US" sz="1200" dirty="0" err="1">
                <a:solidFill>
                  <a:srgbClr val="000000"/>
                </a:solidFill>
              </a:rPr>
              <a:t>ανθρώπινης</a:t>
            </a:r>
            <a:r>
              <a:rPr lang="en-US" sz="1200" dirty="0">
                <a:solidFill>
                  <a:srgbClr val="000000"/>
                </a:solidFill>
              </a:rPr>
              <a:t> </a:t>
            </a:r>
            <a:r>
              <a:rPr lang="en-US" sz="1200" dirty="0" err="1">
                <a:solidFill>
                  <a:srgbClr val="000000"/>
                </a:solidFill>
              </a:rPr>
              <a:t>δημιουργικότητας</a:t>
            </a:r>
            <a:r>
              <a:rPr lang="en-US" sz="1200" dirty="0">
                <a:solidFill>
                  <a:srgbClr val="000000"/>
                </a:solidFill>
              </a:rPr>
              <a:t>, </a:t>
            </a:r>
            <a:r>
              <a:rPr lang="en-US" sz="1200" dirty="0" err="1">
                <a:solidFill>
                  <a:srgbClr val="000000"/>
                </a:solidFill>
              </a:rPr>
              <a:t>όπως</a:t>
            </a:r>
            <a:r>
              <a:rPr lang="en-US" sz="1200" dirty="0">
                <a:solidFill>
                  <a:srgbClr val="000000"/>
                </a:solidFill>
              </a:rPr>
              <a:t>  </a:t>
            </a:r>
            <a:r>
              <a:rPr lang="en-US" sz="1200" dirty="0" err="1">
                <a:solidFill>
                  <a:srgbClr val="000000"/>
                </a:solidFill>
              </a:rPr>
              <a:t>προκύπτει</a:t>
            </a:r>
            <a:r>
              <a:rPr lang="en-US" sz="1200" dirty="0">
                <a:solidFill>
                  <a:srgbClr val="000000"/>
                </a:solidFill>
              </a:rPr>
              <a:t> </a:t>
            </a:r>
            <a:r>
              <a:rPr lang="en-US" sz="1200" dirty="0" err="1">
                <a:solidFill>
                  <a:srgbClr val="000000"/>
                </a:solidFill>
              </a:rPr>
              <a:t>από</a:t>
            </a:r>
            <a:r>
              <a:rPr lang="en-US" sz="1200" dirty="0">
                <a:solidFill>
                  <a:srgbClr val="000000"/>
                </a:solidFill>
              </a:rPr>
              <a:t> </a:t>
            </a:r>
            <a:r>
              <a:rPr lang="en-US" sz="1200" dirty="0" err="1">
                <a:solidFill>
                  <a:srgbClr val="000000"/>
                </a:solidFill>
              </a:rPr>
              <a:t>τη</a:t>
            </a:r>
            <a:r>
              <a:rPr lang="en-US" sz="1200" dirty="0">
                <a:solidFill>
                  <a:srgbClr val="000000"/>
                </a:solidFill>
              </a:rPr>
              <a:t> </a:t>
            </a:r>
            <a:r>
              <a:rPr lang="en-US" sz="1200" dirty="0" err="1">
                <a:solidFill>
                  <a:srgbClr val="000000"/>
                </a:solidFill>
              </a:rPr>
              <a:t>μελέτη</a:t>
            </a:r>
            <a:r>
              <a:rPr lang="en-US" sz="1200" dirty="0">
                <a:solidFill>
                  <a:srgbClr val="000000"/>
                </a:solidFill>
              </a:rPr>
              <a:t> </a:t>
            </a:r>
            <a:r>
              <a:rPr lang="en-US" sz="1200" dirty="0" err="1">
                <a:solidFill>
                  <a:srgbClr val="000000"/>
                </a:solidFill>
              </a:rPr>
              <a:t>της</a:t>
            </a:r>
            <a:r>
              <a:rPr lang="en-US" sz="1200" dirty="0">
                <a:solidFill>
                  <a:srgbClr val="000000"/>
                </a:solidFill>
              </a:rPr>
              <a:t> </a:t>
            </a:r>
            <a:r>
              <a:rPr lang="en-US" sz="1200" dirty="0" err="1">
                <a:solidFill>
                  <a:srgbClr val="000000"/>
                </a:solidFill>
              </a:rPr>
              <a:t>αρχαίας</a:t>
            </a:r>
            <a:r>
              <a:rPr lang="en-US" sz="1200" dirty="0">
                <a:solidFill>
                  <a:srgbClr val="000000"/>
                </a:solidFill>
              </a:rPr>
              <a:t> </a:t>
            </a:r>
            <a:r>
              <a:rPr lang="en-US" sz="1200" dirty="0" err="1">
                <a:solidFill>
                  <a:srgbClr val="000000"/>
                </a:solidFill>
              </a:rPr>
              <a:t>ελληνικής</a:t>
            </a:r>
            <a:r>
              <a:rPr lang="en-US" sz="1200" dirty="0">
                <a:solidFill>
                  <a:srgbClr val="000000"/>
                </a:solidFill>
              </a:rPr>
              <a:t> </a:t>
            </a:r>
            <a:r>
              <a:rPr lang="en-US" sz="1200" dirty="0" err="1">
                <a:solidFill>
                  <a:srgbClr val="000000"/>
                </a:solidFill>
              </a:rPr>
              <a:t>τραγωδίας</a:t>
            </a:r>
            <a:r>
              <a:rPr lang="en-US" sz="1200" dirty="0">
                <a:solidFill>
                  <a:srgbClr val="000000"/>
                </a:solidFill>
              </a:rPr>
              <a:t>. </a:t>
            </a:r>
            <a:r>
              <a:rPr lang="en-US" sz="1200" dirty="0" err="1">
                <a:solidFill>
                  <a:srgbClr val="000000"/>
                </a:solidFill>
              </a:rPr>
              <a:t>Από</a:t>
            </a:r>
            <a:r>
              <a:rPr lang="en-US" sz="1200" dirty="0">
                <a:solidFill>
                  <a:srgbClr val="000000"/>
                </a:solidFill>
              </a:rPr>
              <a:t> </a:t>
            </a:r>
            <a:r>
              <a:rPr lang="en-US" sz="1200" dirty="0" err="1">
                <a:solidFill>
                  <a:srgbClr val="000000"/>
                </a:solidFill>
              </a:rPr>
              <a:t>αυτό</a:t>
            </a:r>
            <a:r>
              <a:rPr lang="en-US" sz="1200" dirty="0">
                <a:solidFill>
                  <a:srgbClr val="000000"/>
                </a:solidFill>
              </a:rPr>
              <a:t> </a:t>
            </a:r>
            <a:r>
              <a:rPr lang="en-US" sz="1200" dirty="0" err="1">
                <a:solidFill>
                  <a:srgbClr val="000000"/>
                </a:solidFill>
              </a:rPr>
              <a:t>σχηματίζεται</a:t>
            </a:r>
            <a:r>
              <a:rPr lang="en-US" sz="1200" dirty="0">
                <a:solidFill>
                  <a:srgbClr val="000000"/>
                </a:solidFill>
              </a:rPr>
              <a:t>  </a:t>
            </a:r>
            <a:r>
              <a:rPr lang="en-US" sz="1200" dirty="0" err="1">
                <a:solidFill>
                  <a:srgbClr val="000000"/>
                </a:solidFill>
              </a:rPr>
              <a:t>μία</a:t>
            </a:r>
            <a:r>
              <a:rPr lang="en-US" sz="1200" dirty="0">
                <a:solidFill>
                  <a:srgbClr val="000000"/>
                </a:solidFill>
              </a:rPr>
              <a:t> </a:t>
            </a:r>
            <a:r>
              <a:rPr lang="en-US" sz="1200" dirty="0" err="1">
                <a:solidFill>
                  <a:srgbClr val="000000"/>
                </a:solidFill>
              </a:rPr>
              <a:t>έννοια</a:t>
            </a:r>
            <a:r>
              <a:rPr lang="en-US" sz="1200" dirty="0">
                <a:solidFill>
                  <a:srgbClr val="000000"/>
                </a:solidFill>
              </a:rPr>
              <a:t> </a:t>
            </a:r>
            <a:r>
              <a:rPr lang="en-US" sz="1200" dirty="0" err="1">
                <a:solidFill>
                  <a:srgbClr val="000000"/>
                </a:solidFill>
              </a:rPr>
              <a:t>για</a:t>
            </a:r>
            <a:r>
              <a:rPr lang="en-US" sz="1200" dirty="0">
                <a:solidFill>
                  <a:srgbClr val="000000"/>
                </a:solidFill>
              </a:rPr>
              <a:t> </a:t>
            </a:r>
            <a:r>
              <a:rPr lang="en-US" sz="1200" dirty="0" err="1">
                <a:solidFill>
                  <a:srgbClr val="000000"/>
                </a:solidFill>
              </a:rPr>
              <a:t>την</a:t>
            </a:r>
            <a:r>
              <a:rPr lang="en-US" sz="1200" dirty="0">
                <a:solidFill>
                  <a:srgbClr val="000000"/>
                </a:solidFill>
              </a:rPr>
              <a:t> </a:t>
            </a:r>
            <a:r>
              <a:rPr lang="en-US" sz="1200" dirty="0" err="1">
                <a:solidFill>
                  <a:srgbClr val="000000"/>
                </a:solidFill>
              </a:rPr>
              <a:t>τέχνη</a:t>
            </a:r>
            <a:r>
              <a:rPr lang="en-US" sz="1200" dirty="0">
                <a:solidFill>
                  <a:srgbClr val="000000"/>
                </a:solidFill>
              </a:rPr>
              <a:t> </a:t>
            </a:r>
            <a:r>
              <a:rPr lang="en-US" sz="1200" dirty="0" err="1">
                <a:solidFill>
                  <a:srgbClr val="000000"/>
                </a:solidFill>
              </a:rPr>
              <a:t>διαφορετική</a:t>
            </a:r>
            <a:r>
              <a:rPr lang="en-US" sz="1200" dirty="0">
                <a:solidFill>
                  <a:srgbClr val="000000"/>
                </a:solidFill>
              </a:rPr>
              <a:t> </a:t>
            </a:r>
            <a:r>
              <a:rPr lang="en-US" sz="1200" dirty="0" err="1">
                <a:solidFill>
                  <a:srgbClr val="000000"/>
                </a:solidFill>
              </a:rPr>
              <a:t>από</a:t>
            </a:r>
            <a:r>
              <a:rPr lang="en-US" sz="1200" dirty="0">
                <a:solidFill>
                  <a:srgbClr val="000000"/>
                </a:solidFill>
              </a:rPr>
              <a:t> </a:t>
            </a:r>
            <a:r>
              <a:rPr lang="en-US" sz="1200" dirty="0" err="1">
                <a:solidFill>
                  <a:srgbClr val="000000"/>
                </a:solidFill>
              </a:rPr>
              <a:t>το</a:t>
            </a:r>
            <a:r>
              <a:rPr lang="en-US" sz="1200" dirty="0">
                <a:solidFill>
                  <a:srgbClr val="000000"/>
                </a:solidFill>
              </a:rPr>
              <a:t> </a:t>
            </a:r>
            <a:r>
              <a:rPr lang="en-US" sz="1200" dirty="0" err="1">
                <a:solidFill>
                  <a:srgbClr val="000000"/>
                </a:solidFill>
              </a:rPr>
              <a:t>εγελιανό</a:t>
            </a:r>
            <a:r>
              <a:rPr lang="en-US" sz="1200" dirty="0">
                <a:solidFill>
                  <a:srgbClr val="000000"/>
                </a:solidFill>
              </a:rPr>
              <a:t> </a:t>
            </a:r>
            <a:r>
              <a:rPr lang="en-US" sz="1200" dirty="0" err="1">
                <a:solidFill>
                  <a:srgbClr val="000000"/>
                </a:solidFill>
              </a:rPr>
              <a:t>πρότυπο</a:t>
            </a:r>
            <a:r>
              <a:rPr lang="en-US" sz="1200" dirty="0">
                <a:solidFill>
                  <a:srgbClr val="000000"/>
                </a:solidFill>
              </a:rPr>
              <a:t> </a:t>
            </a:r>
            <a:r>
              <a:rPr lang="en-US" sz="1200" dirty="0" err="1">
                <a:solidFill>
                  <a:srgbClr val="000000"/>
                </a:solidFill>
              </a:rPr>
              <a:t>της</a:t>
            </a:r>
            <a:r>
              <a:rPr lang="en-US" sz="1200" dirty="0">
                <a:solidFill>
                  <a:srgbClr val="000000"/>
                </a:solidFill>
              </a:rPr>
              <a:t> </a:t>
            </a:r>
            <a:r>
              <a:rPr lang="en-US" sz="1200" dirty="0" err="1">
                <a:solidFill>
                  <a:srgbClr val="000000"/>
                </a:solidFill>
              </a:rPr>
              <a:t>επιδίωξης</a:t>
            </a:r>
            <a:r>
              <a:rPr lang="en-US" sz="1200" dirty="0">
                <a:solidFill>
                  <a:srgbClr val="000000"/>
                </a:solidFill>
              </a:rPr>
              <a:t> </a:t>
            </a:r>
            <a:r>
              <a:rPr lang="en-US" sz="1200" dirty="0" err="1">
                <a:solidFill>
                  <a:srgbClr val="000000"/>
                </a:solidFill>
              </a:rPr>
              <a:t>του</a:t>
            </a:r>
            <a:r>
              <a:rPr lang="en-US" sz="1200" dirty="0">
                <a:solidFill>
                  <a:srgbClr val="000000"/>
                </a:solidFill>
              </a:rPr>
              <a:t> </a:t>
            </a:r>
            <a:r>
              <a:rPr lang="en-US" sz="1200" dirty="0" err="1">
                <a:solidFill>
                  <a:srgbClr val="000000"/>
                </a:solidFill>
              </a:rPr>
              <a:t>ωραίου</a:t>
            </a:r>
            <a:r>
              <a:rPr lang="en-US" sz="1200" dirty="0">
                <a:solidFill>
                  <a:srgbClr val="000000"/>
                </a:solidFill>
              </a:rPr>
              <a:t>, </a:t>
            </a:r>
            <a:r>
              <a:rPr lang="en-US" sz="1200" dirty="0" err="1">
                <a:solidFill>
                  <a:srgbClr val="000000"/>
                </a:solidFill>
              </a:rPr>
              <a:t>όπου</a:t>
            </a:r>
            <a:r>
              <a:rPr lang="en-US" sz="1200" dirty="0">
                <a:solidFill>
                  <a:srgbClr val="000000"/>
                </a:solidFill>
              </a:rPr>
              <a:t> ο </a:t>
            </a:r>
            <a:r>
              <a:rPr lang="en-US" sz="1200" dirty="0" err="1">
                <a:solidFill>
                  <a:srgbClr val="000000"/>
                </a:solidFill>
              </a:rPr>
              <a:t>ρόλος</a:t>
            </a:r>
            <a:r>
              <a:rPr lang="en-US" sz="1200" dirty="0">
                <a:solidFill>
                  <a:srgbClr val="000000"/>
                </a:solidFill>
              </a:rPr>
              <a:t> </a:t>
            </a:r>
            <a:r>
              <a:rPr lang="en-US" sz="1200" dirty="0" err="1">
                <a:solidFill>
                  <a:srgbClr val="000000"/>
                </a:solidFill>
              </a:rPr>
              <a:t>του</a:t>
            </a:r>
            <a:r>
              <a:rPr lang="en-US" sz="1200" dirty="0">
                <a:solidFill>
                  <a:srgbClr val="000000"/>
                </a:solidFill>
              </a:rPr>
              <a:t> </a:t>
            </a:r>
            <a:r>
              <a:rPr lang="en-US" sz="1200" dirty="0" err="1">
                <a:solidFill>
                  <a:srgbClr val="000000"/>
                </a:solidFill>
              </a:rPr>
              <a:t>καλλιτέχνη</a:t>
            </a:r>
            <a:r>
              <a:rPr lang="en-US" sz="1200" dirty="0">
                <a:solidFill>
                  <a:srgbClr val="000000"/>
                </a:solidFill>
              </a:rPr>
              <a:t> </a:t>
            </a:r>
            <a:r>
              <a:rPr lang="en-US" sz="1200" dirty="0" err="1">
                <a:solidFill>
                  <a:srgbClr val="000000"/>
                </a:solidFill>
              </a:rPr>
              <a:t>είναι</a:t>
            </a:r>
            <a:r>
              <a:rPr lang="en-US" sz="1200" dirty="0">
                <a:solidFill>
                  <a:srgbClr val="000000"/>
                </a:solidFill>
              </a:rPr>
              <a:t> </a:t>
            </a:r>
            <a:r>
              <a:rPr lang="en-US" sz="1200" dirty="0" err="1">
                <a:solidFill>
                  <a:srgbClr val="000000"/>
                </a:solidFill>
              </a:rPr>
              <a:t>να</a:t>
            </a:r>
            <a:r>
              <a:rPr lang="en-US" sz="1200" dirty="0">
                <a:solidFill>
                  <a:srgbClr val="000000"/>
                </a:solidFill>
              </a:rPr>
              <a:t> </a:t>
            </a:r>
            <a:r>
              <a:rPr lang="en-US" sz="1200" dirty="0" err="1">
                <a:solidFill>
                  <a:srgbClr val="000000"/>
                </a:solidFill>
              </a:rPr>
              <a:t>υπερβεί</a:t>
            </a:r>
            <a:r>
              <a:rPr lang="en-US" sz="1200" dirty="0">
                <a:solidFill>
                  <a:srgbClr val="000000"/>
                </a:solidFill>
              </a:rPr>
              <a:t> </a:t>
            </a:r>
            <a:r>
              <a:rPr lang="en-US" sz="1200" dirty="0" err="1">
                <a:solidFill>
                  <a:srgbClr val="000000"/>
                </a:solidFill>
              </a:rPr>
              <a:t>την</a:t>
            </a:r>
            <a:r>
              <a:rPr lang="en-US" sz="1200" dirty="0">
                <a:solidFill>
                  <a:srgbClr val="000000"/>
                </a:solidFill>
              </a:rPr>
              <a:t> </a:t>
            </a:r>
            <a:r>
              <a:rPr lang="en-US" sz="1200" dirty="0" err="1">
                <a:solidFill>
                  <a:srgbClr val="000000"/>
                </a:solidFill>
              </a:rPr>
              <a:t>οδύνη</a:t>
            </a:r>
            <a:r>
              <a:rPr lang="en-US" sz="1200" dirty="0">
                <a:solidFill>
                  <a:srgbClr val="000000"/>
                </a:solidFill>
              </a:rPr>
              <a:t> </a:t>
            </a:r>
            <a:r>
              <a:rPr lang="en-US" sz="1200" dirty="0" err="1">
                <a:solidFill>
                  <a:srgbClr val="000000"/>
                </a:solidFill>
              </a:rPr>
              <a:t>του</a:t>
            </a:r>
            <a:r>
              <a:rPr lang="en-US" sz="1200" dirty="0">
                <a:solidFill>
                  <a:srgbClr val="000000"/>
                </a:solidFill>
              </a:rPr>
              <a:t> </a:t>
            </a:r>
            <a:r>
              <a:rPr lang="en-US" sz="1200" dirty="0" err="1">
                <a:solidFill>
                  <a:srgbClr val="000000"/>
                </a:solidFill>
              </a:rPr>
              <a:t>βίου</a:t>
            </a:r>
            <a:r>
              <a:rPr lang="en-US" sz="1200" dirty="0">
                <a:solidFill>
                  <a:srgbClr val="000000"/>
                </a:solidFill>
              </a:rPr>
              <a:t> </a:t>
            </a:r>
            <a:r>
              <a:rPr lang="en-US" sz="1200" dirty="0" err="1">
                <a:solidFill>
                  <a:srgbClr val="000000"/>
                </a:solidFill>
              </a:rPr>
              <a:t>κι</a:t>
            </a:r>
            <a:r>
              <a:rPr lang="en-US" sz="1200" dirty="0">
                <a:solidFill>
                  <a:srgbClr val="000000"/>
                </a:solidFill>
              </a:rPr>
              <a:t> </a:t>
            </a:r>
            <a:r>
              <a:rPr lang="en-US" sz="1200" dirty="0" err="1">
                <a:solidFill>
                  <a:srgbClr val="000000"/>
                </a:solidFill>
              </a:rPr>
              <a:t>έτσι</a:t>
            </a:r>
            <a:r>
              <a:rPr lang="en-US" sz="1200" dirty="0">
                <a:solidFill>
                  <a:srgbClr val="000000"/>
                </a:solidFill>
              </a:rPr>
              <a:t> </a:t>
            </a:r>
            <a:r>
              <a:rPr lang="en-US" sz="1200" dirty="0" err="1">
                <a:solidFill>
                  <a:srgbClr val="000000"/>
                </a:solidFill>
              </a:rPr>
              <a:t>θα</a:t>
            </a:r>
            <a:r>
              <a:rPr lang="en-US" sz="1200" dirty="0">
                <a:solidFill>
                  <a:srgbClr val="000000"/>
                </a:solidFill>
              </a:rPr>
              <a:t> </a:t>
            </a:r>
            <a:r>
              <a:rPr lang="en-US" sz="1200" dirty="0" err="1">
                <a:solidFill>
                  <a:srgbClr val="000000"/>
                </a:solidFill>
              </a:rPr>
              <a:t>λέγαμε</a:t>
            </a:r>
            <a:r>
              <a:rPr lang="en-US" sz="1200" dirty="0">
                <a:solidFill>
                  <a:srgbClr val="000000"/>
                </a:solidFill>
              </a:rPr>
              <a:t> </a:t>
            </a:r>
            <a:r>
              <a:rPr lang="en-US" sz="1200" dirty="0" err="1">
                <a:solidFill>
                  <a:srgbClr val="000000"/>
                </a:solidFill>
              </a:rPr>
              <a:t>ότι</a:t>
            </a:r>
            <a:r>
              <a:rPr lang="en-US" sz="1200" dirty="0">
                <a:solidFill>
                  <a:srgbClr val="000000"/>
                </a:solidFill>
              </a:rPr>
              <a:t> ο </a:t>
            </a:r>
            <a:r>
              <a:rPr lang="en-US" sz="1200" dirty="0" err="1">
                <a:solidFill>
                  <a:srgbClr val="000000"/>
                </a:solidFill>
              </a:rPr>
              <a:t>ανθρώπινος</a:t>
            </a:r>
            <a:r>
              <a:rPr lang="en-US" sz="1200" dirty="0">
                <a:solidFill>
                  <a:srgbClr val="000000"/>
                </a:solidFill>
              </a:rPr>
              <a:t> </a:t>
            </a:r>
            <a:r>
              <a:rPr lang="en-US" sz="1200" dirty="0" err="1">
                <a:solidFill>
                  <a:srgbClr val="000000"/>
                </a:solidFill>
              </a:rPr>
              <a:t>προσδιορισμός</a:t>
            </a:r>
            <a:r>
              <a:rPr lang="en-US" sz="1200" dirty="0">
                <a:solidFill>
                  <a:srgbClr val="000000"/>
                </a:solidFill>
              </a:rPr>
              <a:t> </a:t>
            </a:r>
            <a:r>
              <a:rPr lang="en-US" sz="1200" dirty="0" err="1">
                <a:solidFill>
                  <a:srgbClr val="000000"/>
                </a:solidFill>
              </a:rPr>
              <a:t>του</a:t>
            </a:r>
            <a:r>
              <a:rPr lang="en-US" sz="1200" dirty="0">
                <a:solidFill>
                  <a:srgbClr val="000000"/>
                </a:solidFill>
              </a:rPr>
              <a:t> Nietzsche </a:t>
            </a:r>
            <a:r>
              <a:rPr lang="en-US" sz="1200" dirty="0" err="1">
                <a:solidFill>
                  <a:srgbClr val="000000"/>
                </a:solidFill>
              </a:rPr>
              <a:t>είναι</a:t>
            </a:r>
            <a:r>
              <a:rPr lang="en-US" sz="1200" dirty="0">
                <a:solidFill>
                  <a:srgbClr val="000000"/>
                </a:solidFill>
              </a:rPr>
              <a:t> η </a:t>
            </a:r>
            <a:r>
              <a:rPr lang="en-US" sz="1200" dirty="0" err="1">
                <a:solidFill>
                  <a:srgbClr val="000000"/>
                </a:solidFill>
              </a:rPr>
              <a:t>θεραπευτική</a:t>
            </a:r>
            <a:r>
              <a:rPr lang="en-US" sz="1200" dirty="0">
                <a:solidFill>
                  <a:srgbClr val="000000"/>
                </a:solidFill>
              </a:rPr>
              <a:t> </a:t>
            </a:r>
            <a:r>
              <a:rPr lang="en-US" sz="1200" dirty="0" err="1">
                <a:solidFill>
                  <a:srgbClr val="000000"/>
                </a:solidFill>
              </a:rPr>
              <a:t>λειτουργία</a:t>
            </a:r>
            <a:r>
              <a:rPr lang="en-US" sz="1200" dirty="0">
                <a:solidFill>
                  <a:srgbClr val="000000"/>
                </a:solidFill>
              </a:rPr>
              <a:t> </a:t>
            </a:r>
            <a:r>
              <a:rPr lang="en-US" sz="1200" dirty="0" err="1">
                <a:solidFill>
                  <a:srgbClr val="000000"/>
                </a:solidFill>
              </a:rPr>
              <a:t>της</a:t>
            </a:r>
            <a:r>
              <a:rPr lang="en-US" sz="1200" dirty="0">
                <a:solidFill>
                  <a:srgbClr val="000000"/>
                </a:solidFill>
              </a:rPr>
              <a:t> </a:t>
            </a:r>
            <a:r>
              <a:rPr lang="en-US" sz="1200" dirty="0" err="1">
                <a:solidFill>
                  <a:srgbClr val="000000"/>
                </a:solidFill>
              </a:rPr>
              <a:t>δημιουργικότητάς</a:t>
            </a:r>
            <a:r>
              <a:rPr lang="en-US" sz="1200" dirty="0">
                <a:solidFill>
                  <a:srgbClr val="000000"/>
                </a:solidFill>
              </a:rPr>
              <a:t> </a:t>
            </a:r>
            <a:r>
              <a:rPr lang="en-US" sz="1200" dirty="0" err="1">
                <a:solidFill>
                  <a:srgbClr val="000000"/>
                </a:solidFill>
              </a:rPr>
              <a:t>του</a:t>
            </a:r>
            <a:r>
              <a:rPr lang="en-US" sz="1200" dirty="0">
                <a:solidFill>
                  <a:srgbClr val="000000"/>
                </a:solidFill>
              </a:rPr>
              <a:t>. </a:t>
            </a:r>
            <a:r>
              <a:rPr lang="en-US" sz="1200" dirty="0" err="1">
                <a:solidFill>
                  <a:srgbClr val="000000"/>
                </a:solidFill>
              </a:rPr>
              <a:t>Μέσω</a:t>
            </a:r>
            <a:r>
              <a:rPr lang="en-US" sz="1200" dirty="0">
                <a:solidFill>
                  <a:srgbClr val="000000"/>
                </a:solidFill>
              </a:rPr>
              <a:t> </a:t>
            </a:r>
            <a:r>
              <a:rPr lang="en-US" sz="1200" dirty="0" err="1">
                <a:solidFill>
                  <a:srgbClr val="000000"/>
                </a:solidFill>
              </a:rPr>
              <a:t>της</a:t>
            </a:r>
            <a:r>
              <a:rPr lang="en-US" sz="1200" dirty="0">
                <a:solidFill>
                  <a:srgbClr val="000000"/>
                </a:solidFill>
              </a:rPr>
              <a:t> </a:t>
            </a:r>
            <a:r>
              <a:rPr lang="en-US" sz="1200" dirty="0" err="1">
                <a:solidFill>
                  <a:srgbClr val="000000"/>
                </a:solidFill>
              </a:rPr>
              <a:t>αναβίωσης</a:t>
            </a:r>
            <a:r>
              <a:rPr lang="en-US" sz="1200" dirty="0">
                <a:solidFill>
                  <a:srgbClr val="000000"/>
                </a:solidFill>
              </a:rPr>
              <a:t> </a:t>
            </a:r>
            <a:r>
              <a:rPr lang="en-US" sz="1200" dirty="0" err="1">
                <a:solidFill>
                  <a:srgbClr val="000000"/>
                </a:solidFill>
              </a:rPr>
              <a:t>του</a:t>
            </a:r>
            <a:r>
              <a:rPr lang="en-US" sz="1200" dirty="0">
                <a:solidFill>
                  <a:srgbClr val="000000"/>
                </a:solidFill>
              </a:rPr>
              <a:t> </a:t>
            </a:r>
            <a:r>
              <a:rPr lang="en-US" sz="1200" dirty="0" err="1">
                <a:solidFill>
                  <a:srgbClr val="000000"/>
                </a:solidFill>
              </a:rPr>
              <a:t>πόνου</a:t>
            </a:r>
            <a:r>
              <a:rPr lang="en-US" sz="1200" dirty="0">
                <a:solidFill>
                  <a:srgbClr val="000000"/>
                </a:solidFill>
              </a:rPr>
              <a:t> η </a:t>
            </a:r>
            <a:r>
              <a:rPr lang="en-US" sz="1200" dirty="0" err="1">
                <a:solidFill>
                  <a:srgbClr val="000000"/>
                </a:solidFill>
              </a:rPr>
              <a:t>αρχαία</a:t>
            </a:r>
            <a:r>
              <a:rPr lang="en-US" sz="1200" dirty="0">
                <a:solidFill>
                  <a:srgbClr val="000000"/>
                </a:solidFill>
              </a:rPr>
              <a:t> </a:t>
            </a:r>
            <a:r>
              <a:rPr lang="en-US" sz="1200" dirty="0" err="1">
                <a:solidFill>
                  <a:srgbClr val="000000"/>
                </a:solidFill>
              </a:rPr>
              <a:t>τραγωδία</a:t>
            </a:r>
            <a:r>
              <a:rPr lang="en-US" sz="1200" dirty="0">
                <a:solidFill>
                  <a:srgbClr val="000000"/>
                </a:solidFill>
              </a:rPr>
              <a:t> </a:t>
            </a:r>
            <a:r>
              <a:rPr lang="en-US" sz="1200" dirty="0" err="1">
                <a:solidFill>
                  <a:srgbClr val="000000"/>
                </a:solidFill>
              </a:rPr>
              <a:t>λειτουργεί</a:t>
            </a:r>
            <a:r>
              <a:rPr lang="en-US" sz="1200" dirty="0">
                <a:solidFill>
                  <a:srgbClr val="000000"/>
                </a:solidFill>
              </a:rPr>
              <a:t> </a:t>
            </a:r>
            <a:r>
              <a:rPr lang="en-US" sz="1200" dirty="0" err="1">
                <a:solidFill>
                  <a:srgbClr val="000000"/>
                </a:solidFill>
              </a:rPr>
              <a:t>ως</a:t>
            </a:r>
            <a:r>
              <a:rPr lang="en-US" sz="1200" dirty="0">
                <a:solidFill>
                  <a:srgbClr val="000000"/>
                </a:solidFill>
              </a:rPr>
              <a:t> </a:t>
            </a:r>
            <a:r>
              <a:rPr lang="en-US" sz="1200" dirty="0" err="1">
                <a:solidFill>
                  <a:srgbClr val="000000"/>
                </a:solidFill>
              </a:rPr>
              <a:t>ένα</a:t>
            </a:r>
            <a:r>
              <a:rPr lang="en-US" sz="1200" dirty="0">
                <a:solidFill>
                  <a:srgbClr val="000000"/>
                </a:solidFill>
              </a:rPr>
              <a:t> </a:t>
            </a:r>
            <a:r>
              <a:rPr lang="en-US" sz="1200" dirty="0" err="1">
                <a:solidFill>
                  <a:srgbClr val="000000"/>
                </a:solidFill>
              </a:rPr>
              <a:t>είδος</a:t>
            </a:r>
            <a:r>
              <a:rPr lang="en-US" sz="1200" dirty="0">
                <a:solidFill>
                  <a:srgbClr val="000000"/>
                </a:solidFill>
              </a:rPr>
              <a:t> «</a:t>
            </a:r>
            <a:r>
              <a:rPr lang="en-US" sz="1200" dirty="0" err="1">
                <a:solidFill>
                  <a:srgbClr val="000000"/>
                </a:solidFill>
              </a:rPr>
              <a:t>εμβολιασμού</a:t>
            </a:r>
            <a:r>
              <a:rPr lang="en-US" sz="1200" dirty="0">
                <a:solidFill>
                  <a:srgbClr val="000000"/>
                </a:solidFill>
              </a:rPr>
              <a:t>» </a:t>
            </a:r>
            <a:r>
              <a:rPr lang="en-US" sz="1200" dirty="0" err="1">
                <a:solidFill>
                  <a:srgbClr val="000000"/>
                </a:solidFill>
              </a:rPr>
              <a:t>του</a:t>
            </a:r>
            <a:r>
              <a:rPr lang="en-US" sz="1200" dirty="0">
                <a:solidFill>
                  <a:srgbClr val="000000"/>
                </a:solidFill>
              </a:rPr>
              <a:t> </a:t>
            </a:r>
            <a:r>
              <a:rPr lang="en-US" sz="1200" dirty="0" err="1">
                <a:solidFill>
                  <a:srgbClr val="000000"/>
                </a:solidFill>
              </a:rPr>
              <a:t>ανθρώπου</a:t>
            </a:r>
            <a:r>
              <a:rPr lang="en-US" sz="1200" dirty="0">
                <a:solidFill>
                  <a:srgbClr val="000000"/>
                </a:solidFill>
              </a:rPr>
              <a:t> </a:t>
            </a:r>
            <a:r>
              <a:rPr lang="en-US" sz="1200" dirty="0" err="1">
                <a:solidFill>
                  <a:srgbClr val="000000"/>
                </a:solidFill>
              </a:rPr>
              <a:t>για</a:t>
            </a:r>
            <a:r>
              <a:rPr lang="en-US" sz="1200" dirty="0">
                <a:solidFill>
                  <a:srgbClr val="000000"/>
                </a:solidFill>
              </a:rPr>
              <a:t> </a:t>
            </a:r>
            <a:r>
              <a:rPr lang="en-US" sz="1200" dirty="0" err="1">
                <a:solidFill>
                  <a:srgbClr val="000000"/>
                </a:solidFill>
              </a:rPr>
              <a:t>τον</a:t>
            </a:r>
            <a:r>
              <a:rPr lang="en-US" sz="1200" dirty="0">
                <a:solidFill>
                  <a:srgbClr val="000000"/>
                </a:solidFill>
              </a:rPr>
              <a:t> </a:t>
            </a:r>
            <a:r>
              <a:rPr lang="en-US" sz="1200" dirty="0" err="1">
                <a:solidFill>
                  <a:srgbClr val="000000"/>
                </a:solidFill>
              </a:rPr>
              <a:t>πόνο</a:t>
            </a:r>
            <a:r>
              <a:rPr lang="en-US" sz="1200" dirty="0">
                <a:solidFill>
                  <a:srgbClr val="000000"/>
                </a:solidFill>
              </a:rPr>
              <a:t> </a:t>
            </a:r>
            <a:r>
              <a:rPr lang="en-US" sz="1200" dirty="0" err="1">
                <a:solidFill>
                  <a:srgbClr val="000000"/>
                </a:solidFill>
              </a:rPr>
              <a:t>της</a:t>
            </a:r>
            <a:r>
              <a:rPr lang="en-US" sz="1200" dirty="0">
                <a:solidFill>
                  <a:srgbClr val="000000"/>
                </a:solidFill>
              </a:rPr>
              <a:t> </a:t>
            </a:r>
            <a:r>
              <a:rPr lang="en-US" sz="1200" dirty="0" err="1">
                <a:solidFill>
                  <a:srgbClr val="000000"/>
                </a:solidFill>
              </a:rPr>
              <a:t>ζωής</a:t>
            </a:r>
            <a:r>
              <a:rPr lang="en-US" sz="1200" dirty="0">
                <a:solidFill>
                  <a:srgbClr val="000000"/>
                </a:solidFill>
              </a:rPr>
              <a:t>. </a:t>
            </a:r>
            <a:endParaRPr lang="en-US" dirty="0"/>
          </a:p>
          <a:p>
            <a:pPr algn="just"/>
            <a:r>
              <a:rPr lang="en-US" sz="1200" dirty="0" err="1">
                <a:solidFill>
                  <a:srgbClr val="000000"/>
                </a:solidFill>
              </a:rPr>
              <a:t>Επίσης</a:t>
            </a:r>
            <a:r>
              <a:rPr lang="en-US" sz="1200" dirty="0">
                <a:solidFill>
                  <a:srgbClr val="000000"/>
                </a:solidFill>
              </a:rPr>
              <a:t>  </a:t>
            </a:r>
            <a:r>
              <a:rPr lang="en-US" sz="1200" dirty="0" err="1">
                <a:solidFill>
                  <a:srgbClr val="000000"/>
                </a:solidFill>
              </a:rPr>
              <a:t>προκύπτει</a:t>
            </a:r>
            <a:r>
              <a:rPr lang="en-US" sz="1200" dirty="0">
                <a:solidFill>
                  <a:srgbClr val="000000"/>
                </a:solidFill>
              </a:rPr>
              <a:t> </a:t>
            </a:r>
            <a:r>
              <a:rPr lang="en-US" sz="1200" dirty="0" err="1">
                <a:solidFill>
                  <a:srgbClr val="000000"/>
                </a:solidFill>
              </a:rPr>
              <a:t>και</a:t>
            </a:r>
            <a:r>
              <a:rPr lang="en-US" sz="1200" dirty="0">
                <a:solidFill>
                  <a:srgbClr val="000000"/>
                </a:solidFill>
              </a:rPr>
              <a:t> η </a:t>
            </a:r>
            <a:r>
              <a:rPr lang="en-US" sz="1200" dirty="0" err="1">
                <a:solidFill>
                  <a:srgbClr val="000000"/>
                </a:solidFill>
              </a:rPr>
              <a:t>ιδέα</a:t>
            </a:r>
            <a:r>
              <a:rPr lang="en-US" sz="1200" dirty="0">
                <a:solidFill>
                  <a:srgbClr val="000000"/>
                </a:solidFill>
              </a:rPr>
              <a:t> </a:t>
            </a:r>
            <a:r>
              <a:rPr lang="en-US" sz="1200" dirty="0" err="1">
                <a:solidFill>
                  <a:srgbClr val="000000"/>
                </a:solidFill>
              </a:rPr>
              <a:t>της</a:t>
            </a:r>
            <a:r>
              <a:rPr lang="en-US" sz="1200" dirty="0">
                <a:solidFill>
                  <a:srgbClr val="000000"/>
                </a:solidFill>
              </a:rPr>
              <a:t> </a:t>
            </a:r>
            <a:r>
              <a:rPr lang="en-US" sz="1200" dirty="0" err="1">
                <a:solidFill>
                  <a:srgbClr val="000000"/>
                </a:solidFill>
              </a:rPr>
              <a:t>τέχνης</a:t>
            </a:r>
            <a:r>
              <a:rPr lang="en-US" sz="1200" dirty="0">
                <a:solidFill>
                  <a:srgbClr val="000000"/>
                </a:solidFill>
              </a:rPr>
              <a:t> </a:t>
            </a:r>
            <a:r>
              <a:rPr lang="en-US" sz="1200" dirty="0" err="1">
                <a:solidFill>
                  <a:srgbClr val="000000"/>
                </a:solidFill>
              </a:rPr>
              <a:t>ως</a:t>
            </a:r>
            <a:r>
              <a:rPr lang="en-US" sz="1200" dirty="0">
                <a:solidFill>
                  <a:srgbClr val="000000"/>
                </a:solidFill>
              </a:rPr>
              <a:t> </a:t>
            </a:r>
            <a:r>
              <a:rPr lang="en-US" sz="1200" dirty="0" err="1">
                <a:solidFill>
                  <a:srgbClr val="000000"/>
                </a:solidFill>
              </a:rPr>
              <a:t>δημιουργίας</a:t>
            </a:r>
            <a:r>
              <a:rPr lang="en-US" sz="1200" dirty="0">
                <a:solidFill>
                  <a:srgbClr val="000000"/>
                </a:solidFill>
              </a:rPr>
              <a:t> </a:t>
            </a:r>
            <a:r>
              <a:rPr lang="en-US" sz="1200" dirty="0" err="1">
                <a:solidFill>
                  <a:srgbClr val="000000"/>
                </a:solidFill>
              </a:rPr>
              <a:t>του</a:t>
            </a:r>
            <a:r>
              <a:rPr lang="en-US" sz="1200" dirty="0">
                <a:solidFill>
                  <a:srgbClr val="000000"/>
                </a:solidFill>
              </a:rPr>
              <a:t> </a:t>
            </a:r>
            <a:r>
              <a:rPr lang="en-US" sz="1200" dirty="0" err="1">
                <a:solidFill>
                  <a:srgbClr val="000000"/>
                </a:solidFill>
              </a:rPr>
              <a:t>εαυτού</a:t>
            </a:r>
            <a:r>
              <a:rPr lang="en-US" sz="1200" dirty="0">
                <a:solidFill>
                  <a:srgbClr val="000000"/>
                </a:solidFill>
              </a:rPr>
              <a:t>, </a:t>
            </a:r>
            <a:r>
              <a:rPr lang="en-US" sz="1200" dirty="0" err="1">
                <a:solidFill>
                  <a:srgbClr val="000000"/>
                </a:solidFill>
              </a:rPr>
              <a:t>όπου</a:t>
            </a:r>
            <a:r>
              <a:rPr lang="en-US" sz="1200" dirty="0">
                <a:solidFill>
                  <a:srgbClr val="000000"/>
                </a:solidFill>
              </a:rPr>
              <a:t> ο </a:t>
            </a:r>
            <a:r>
              <a:rPr lang="en-US" sz="1200" dirty="0" err="1">
                <a:solidFill>
                  <a:srgbClr val="000000"/>
                </a:solidFill>
              </a:rPr>
              <a:t>άνθρωπος</a:t>
            </a:r>
            <a:r>
              <a:rPr lang="en-US" sz="1200" dirty="0">
                <a:solidFill>
                  <a:srgbClr val="000000"/>
                </a:solidFill>
              </a:rPr>
              <a:t> </a:t>
            </a:r>
            <a:r>
              <a:rPr lang="en-US" sz="1200" dirty="0" err="1">
                <a:solidFill>
                  <a:srgbClr val="000000"/>
                </a:solidFill>
              </a:rPr>
              <a:t>συλλαμβάνει</a:t>
            </a:r>
            <a:r>
              <a:rPr lang="en-US" sz="1200" dirty="0">
                <a:solidFill>
                  <a:srgbClr val="000000"/>
                </a:solidFill>
              </a:rPr>
              <a:t> </a:t>
            </a:r>
            <a:r>
              <a:rPr lang="en-US" sz="1200" dirty="0" err="1">
                <a:solidFill>
                  <a:srgbClr val="000000"/>
                </a:solidFill>
              </a:rPr>
              <a:t>τον</a:t>
            </a:r>
            <a:r>
              <a:rPr lang="en-US" sz="1200" dirty="0">
                <a:solidFill>
                  <a:srgbClr val="000000"/>
                </a:solidFill>
              </a:rPr>
              <a:t> </a:t>
            </a:r>
            <a:r>
              <a:rPr lang="en-US" sz="1200" dirty="0" err="1">
                <a:solidFill>
                  <a:srgbClr val="000000"/>
                </a:solidFill>
              </a:rPr>
              <a:t>εαυτό</a:t>
            </a:r>
            <a:r>
              <a:rPr lang="en-US" sz="1200" dirty="0">
                <a:solidFill>
                  <a:srgbClr val="000000"/>
                </a:solidFill>
              </a:rPr>
              <a:t> </a:t>
            </a:r>
            <a:r>
              <a:rPr lang="en-US" sz="1200" dirty="0" err="1">
                <a:solidFill>
                  <a:srgbClr val="000000"/>
                </a:solidFill>
              </a:rPr>
              <a:t>του</a:t>
            </a:r>
            <a:r>
              <a:rPr lang="en-US" sz="1200" dirty="0">
                <a:solidFill>
                  <a:srgbClr val="000000"/>
                </a:solidFill>
              </a:rPr>
              <a:t> </a:t>
            </a:r>
            <a:r>
              <a:rPr lang="en-US" sz="1200" dirty="0" err="1">
                <a:solidFill>
                  <a:srgbClr val="000000"/>
                </a:solidFill>
              </a:rPr>
              <a:t>ως</a:t>
            </a:r>
            <a:r>
              <a:rPr lang="en-US" sz="1200" dirty="0">
                <a:solidFill>
                  <a:srgbClr val="000000"/>
                </a:solidFill>
              </a:rPr>
              <a:t> </a:t>
            </a:r>
            <a:r>
              <a:rPr lang="en-US" sz="1200" dirty="0" err="1">
                <a:solidFill>
                  <a:srgbClr val="000000"/>
                </a:solidFill>
              </a:rPr>
              <a:t>αντικείμενο</a:t>
            </a:r>
            <a:r>
              <a:rPr lang="en-US" sz="1200" dirty="0">
                <a:solidFill>
                  <a:srgbClr val="000000"/>
                </a:solidFill>
              </a:rPr>
              <a:t> </a:t>
            </a:r>
            <a:r>
              <a:rPr lang="en-US" sz="1200" dirty="0" err="1">
                <a:solidFill>
                  <a:srgbClr val="000000"/>
                </a:solidFill>
              </a:rPr>
              <a:t>της</a:t>
            </a:r>
            <a:r>
              <a:rPr lang="en-US" sz="1200" dirty="0">
                <a:solidFill>
                  <a:srgbClr val="000000"/>
                </a:solidFill>
              </a:rPr>
              <a:t> </a:t>
            </a:r>
            <a:r>
              <a:rPr lang="en-US" sz="1200" dirty="0" err="1">
                <a:solidFill>
                  <a:srgbClr val="000000"/>
                </a:solidFill>
              </a:rPr>
              <a:t>ίδιας</a:t>
            </a:r>
            <a:r>
              <a:rPr lang="en-US" sz="1200" dirty="0">
                <a:solidFill>
                  <a:srgbClr val="000000"/>
                </a:solidFill>
              </a:rPr>
              <a:t> </a:t>
            </a:r>
            <a:r>
              <a:rPr lang="en-US" sz="1200" dirty="0" err="1">
                <a:solidFill>
                  <a:srgbClr val="000000"/>
                </a:solidFill>
              </a:rPr>
              <a:t>του</a:t>
            </a:r>
            <a:r>
              <a:rPr lang="en-US" sz="1200" dirty="0">
                <a:solidFill>
                  <a:srgbClr val="000000"/>
                </a:solidFill>
              </a:rPr>
              <a:t> </a:t>
            </a:r>
            <a:r>
              <a:rPr lang="en-US" sz="1200" dirty="0" err="1">
                <a:solidFill>
                  <a:srgbClr val="000000"/>
                </a:solidFill>
              </a:rPr>
              <a:t>της</a:t>
            </a:r>
            <a:r>
              <a:rPr lang="en-US" sz="1200" dirty="0">
                <a:solidFill>
                  <a:srgbClr val="000000"/>
                </a:solidFill>
              </a:rPr>
              <a:t> </a:t>
            </a:r>
            <a:r>
              <a:rPr lang="en-US" sz="1200" dirty="0" err="1">
                <a:solidFill>
                  <a:srgbClr val="000000"/>
                </a:solidFill>
              </a:rPr>
              <a:t>δημιουργικότητας</a:t>
            </a:r>
            <a:r>
              <a:rPr lang="en-US" sz="1200" dirty="0">
                <a:solidFill>
                  <a:srgbClr val="000000"/>
                </a:solidFill>
              </a:rPr>
              <a:t>  </a:t>
            </a:r>
            <a:r>
              <a:rPr lang="en-US" sz="1200" dirty="0" err="1">
                <a:solidFill>
                  <a:srgbClr val="000000"/>
                </a:solidFill>
              </a:rPr>
              <a:t>και</a:t>
            </a:r>
            <a:r>
              <a:rPr lang="en-US" sz="1200" dirty="0">
                <a:solidFill>
                  <a:srgbClr val="000000"/>
                </a:solidFill>
              </a:rPr>
              <a:t> </a:t>
            </a:r>
            <a:r>
              <a:rPr lang="en-US" sz="1200" dirty="0" err="1">
                <a:solidFill>
                  <a:srgbClr val="000000"/>
                </a:solidFill>
              </a:rPr>
              <a:t>υπ</a:t>
            </a:r>
            <a:r>
              <a:rPr lang="en-US" sz="1200" dirty="0">
                <a:solidFill>
                  <a:srgbClr val="000000"/>
                </a:solidFill>
              </a:rPr>
              <a:t>’ </a:t>
            </a:r>
            <a:r>
              <a:rPr lang="en-US" sz="1200" dirty="0" err="1">
                <a:solidFill>
                  <a:srgbClr val="000000"/>
                </a:solidFill>
              </a:rPr>
              <a:t>αυτήν</a:t>
            </a:r>
            <a:r>
              <a:rPr lang="en-US" sz="1200" dirty="0">
                <a:solidFill>
                  <a:srgbClr val="000000"/>
                </a:solidFill>
              </a:rPr>
              <a:t> </a:t>
            </a:r>
            <a:r>
              <a:rPr lang="en-US" sz="1200" dirty="0" err="1">
                <a:solidFill>
                  <a:srgbClr val="000000"/>
                </a:solidFill>
              </a:rPr>
              <a:t>την</a:t>
            </a:r>
            <a:r>
              <a:rPr lang="en-US" sz="1200" dirty="0">
                <a:solidFill>
                  <a:srgbClr val="000000"/>
                </a:solidFill>
              </a:rPr>
              <a:t> </a:t>
            </a:r>
            <a:r>
              <a:rPr lang="en-US" sz="1200" dirty="0" err="1">
                <a:solidFill>
                  <a:srgbClr val="000000"/>
                </a:solidFill>
              </a:rPr>
              <a:t>έννοια</a:t>
            </a:r>
            <a:r>
              <a:rPr lang="en-US" sz="1200" dirty="0">
                <a:solidFill>
                  <a:srgbClr val="000000"/>
                </a:solidFill>
              </a:rPr>
              <a:t> </a:t>
            </a:r>
            <a:r>
              <a:rPr lang="en-US" sz="1200" dirty="0" err="1">
                <a:solidFill>
                  <a:srgbClr val="000000"/>
                </a:solidFill>
              </a:rPr>
              <a:t>καλούμαστε</a:t>
            </a:r>
            <a:r>
              <a:rPr lang="en-US" sz="1200" dirty="0">
                <a:solidFill>
                  <a:srgbClr val="000000"/>
                </a:solidFill>
              </a:rPr>
              <a:t> </a:t>
            </a:r>
            <a:r>
              <a:rPr lang="en-US" sz="1200" dirty="0" err="1">
                <a:solidFill>
                  <a:srgbClr val="000000"/>
                </a:solidFill>
              </a:rPr>
              <a:t>να</a:t>
            </a:r>
            <a:r>
              <a:rPr lang="en-US" sz="1200" dirty="0">
                <a:solidFill>
                  <a:srgbClr val="000000"/>
                </a:solidFill>
              </a:rPr>
              <a:t> </a:t>
            </a:r>
            <a:r>
              <a:rPr lang="en-US" sz="1200" dirty="0" err="1">
                <a:solidFill>
                  <a:srgbClr val="000000"/>
                </a:solidFill>
              </a:rPr>
              <a:t>κατανοήσουμε</a:t>
            </a:r>
            <a:r>
              <a:rPr lang="en-US" sz="1200" dirty="0">
                <a:solidFill>
                  <a:srgbClr val="000000"/>
                </a:solidFill>
              </a:rPr>
              <a:t> </a:t>
            </a:r>
            <a:r>
              <a:rPr lang="en-US" sz="1200" dirty="0" err="1">
                <a:solidFill>
                  <a:srgbClr val="000000"/>
                </a:solidFill>
              </a:rPr>
              <a:t>τον</a:t>
            </a:r>
            <a:r>
              <a:rPr lang="en-US" sz="1200" dirty="0">
                <a:solidFill>
                  <a:srgbClr val="000000"/>
                </a:solidFill>
              </a:rPr>
              <a:t> </a:t>
            </a:r>
            <a:r>
              <a:rPr lang="en-US" sz="1200" dirty="0" err="1">
                <a:solidFill>
                  <a:srgbClr val="000000"/>
                </a:solidFill>
              </a:rPr>
              <a:t>υπεράνθρωπο</a:t>
            </a:r>
            <a:r>
              <a:rPr lang="en-US" sz="1200" dirty="0">
                <a:solidFill>
                  <a:srgbClr val="000000"/>
                </a:solidFill>
              </a:rPr>
              <a:t> </a:t>
            </a:r>
            <a:r>
              <a:rPr lang="en-US" sz="1200" dirty="0" err="1">
                <a:solidFill>
                  <a:srgbClr val="000000"/>
                </a:solidFill>
              </a:rPr>
              <a:t>ως</a:t>
            </a:r>
            <a:r>
              <a:rPr lang="en-US" sz="1200" dirty="0">
                <a:solidFill>
                  <a:srgbClr val="000000"/>
                </a:solidFill>
              </a:rPr>
              <a:t> </a:t>
            </a:r>
            <a:r>
              <a:rPr lang="en-US" sz="1200" dirty="0" err="1">
                <a:solidFill>
                  <a:srgbClr val="000000"/>
                </a:solidFill>
              </a:rPr>
              <a:t>άνθρωπο</a:t>
            </a:r>
            <a:r>
              <a:rPr lang="en-US" sz="1200" dirty="0">
                <a:solidFill>
                  <a:srgbClr val="000000"/>
                </a:solidFill>
              </a:rPr>
              <a:t> </a:t>
            </a:r>
            <a:r>
              <a:rPr lang="en-US" sz="1200" dirty="0" err="1">
                <a:solidFill>
                  <a:srgbClr val="000000"/>
                </a:solidFill>
              </a:rPr>
              <a:t>που</a:t>
            </a:r>
            <a:r>
              <a:rPr lang="en-US" sz="1200" dirty="0">
                <a:solidFill>
                  <a:srgbClr val="000000"/>
                </a:solidFill>
              </a:rPr>
              <a:t> </a:t>
            </a:r>
            <a:r>
              <a:rPr lang="en-US" sz="1200" dirty="0" err="1">
                <a:solidFill>
                  <a:srgbClr val="000000"/>
                </a:solidFill>
              </a:rPr>
              <a:t>υπερβαίνει</a:t>
            </a:r>
            <a:r>
              <a:rPr lang="en-US" sz="1200" dirty="0">
                <a:solidFill>
                  <a:srgbClr val="000000"/>
                </a:solidFill>
              </a:rPr>
              <a:t> </a:t>
            </a:r>
            <a:r>
              <a:rPr lang="en-US" sz="1200" dirty="0" err="1">
                <a:solidFill>
                  <a:srgbClr val="000000"/>
                </a:solidFill>
              </a:rPr>
              <a:t>τον</a:t>
            </a:r>
            <a:r>
              <a:rPr lang="en-US" sz="1200" dirty="0">
                <a:solidFill>
                  <a:srgbClr val="000000"/>
                </a:solidFill>
              </a:rPr>
              <a:t> </a:t>
            </a:r>
            <a:r>
              <a:rPr lang="en-US" sz="1200" dirty="0" err="1">
                <a:solidFill>
                  <a:srgbClr val="000000"/>
                </a:solidFill>
              </a:rPr>
              <a:t>εαυτό</a:t>
            </a:r>
            <a:r>
              <a:rPr lang="en-US" sz="1200" dirty="0">
                <a:solidFill>
                  <a:srgbClr val="000000"/>
                </a:solidFill>
              </a:rPr>
              <a:t> </a:t>
            </a:r>
            <a:r>
              <a:rPr lang="en-US" sz="1200" dirty="0" err="1">
                <a:solidFill>
                  <a:srgbClr val="000000"/>
                </a:solidFill>
              </a:rPr>
              <a:t>του</a:t>
            </a:r>
            <a:r>
              <a:rPr lang="en-US" sz="1200" dirty="0">
                <a:solidFill>
                  <a:srgbClr val="000000"/>
                </a:solidFill>
              </a:rPr>
              <a:t> </a:t>
            </a:r>
            <a:r>
              <a:rPr lang="en-US" sz="1200" dirty="0" err="1">
                <a:solidFill>
                  <a:srgbClr val="000000"/>
                </a:solidFill>
              </a:rPr>
              <a:t>με</a:t>
            </a:r>
            <a:r>
              <a:rPr lang="en-US" sz="1200" dirty="0">
                <a:solidFill>
                  <a:srgbClr val="000000"/>
                </a:solidFill>
              </a:rPr>
              <a:t> </a:t>
            </a:r>
            <a:r>
              <a:rPr lang="en-US" sz="1200" dirty="0" err="1">
                <a:solidFill>
                  <a:srgbClr val="000000"/>
                </a:solidFill>
              </a:rPr>
              <a:t>την</a:t>
            </a:r>
            <a:r>
              <a:rPr lang="en-US" sz="1200" dirty="0">
                <a:solidFill>
                  <a:srgbClr val="000000"/>
                </a:solidFill>
              </a:rPr>
              <a:t> </a:t>
            </a:r>
            <a:r>
              <a:rPr lang="en-US" sz="1200" dirty="0" err="1">
                <a:solidFill>
                  <a:srgbClr val="000000"/>
                </a:solidFill>
              </a:rPr>
              <a:t>ελεύθερη</a:t>
            </a:r>
            <a:r>
              <a:rPr lang="en-US" sz="1200" dirty="0">
                <a:solidFill>
                  <a:srgbClr val="000000"/>
                </a:solidFill>
              </a:rPr>
              <a:t> </a:t>
            </a:r>
            <a:r>
              <a:rPr lang="en-US" sz="1200" dirty="0" err="1">
                <a:solidFill>
                  <a:srgbClr val="000000"/>
                </a:solidFill>
              </a:rPr>
              <a:t>βούληση</a:t>
            </a:r>
            <a:r>
              <a:rPr lang="en-US" sz="1200" dirty="0">
                <a:solidFill>
                  <a:srgbClr val="000000"/>
                </a:solidFill>
              </a:rPr>
              <a:t> </a:t>
            </a:r>
            <a:r>
              <a:rPr lang="en-US" sz="1200" dirty="0" err="1">
                <a:solidFill>
                  <a:srgbClr val="000000"/>
                </a:solidFill>
              </a:rPr>
              <a:t>για</a:t>
            </a:r>
            <a:r>
              <a:rPr lang="en-US" sz="1200" dirty="0">
                <a:solidFill>
                  <a:srgbClr val="000000"/>
                </a:solidFill>
              </a:rPr>
              <a:t> </a:t>
            </a:r>
            <a:r>
              <a:rPr lang="en-US" sz="1200" dirty="0" err="1">
                <a:solidFill>
                  <a:srgbClr val="000000"/>
                </a:solidFill>
              </a:rPr>
              <a:t>αυτοδημιουργία</a:t>
            </a:r>
            <a:r>
              <a:rPr lang="en-US" sz="1200" dirty="0">
                <a:solidFill>
                  <a:srgbClr val="000000"/>
                </a:solidFill>
              </a:rPr>
              <a:t> - </a:t>
            </a:r>
            <a:r>
              <a:rPr lang="en-US" sz="1200" dirty="0" err="1">
                <a:solidFill>
                  <a:srgbClr val="000000"/>
                </a:solidFill>
              </a:rPr>
              <a:t>αυθυπέρβαση</a:t>
            </a:r>
            <a:r>
              <a:rPr lang="en-US" sz="1200" dirty="0">
                <a:solidFill>
                  <a:srgbClr val="000000"/>
                </a:solidFill>
              </a:rPr>
              <a:t> (</a:t>
            </a:r>
            <a:r>
              <a:rPr lang="en-US" sz="1200" i="1" dirty="0" err="1">
                <a:solidFill>
                  <a:srgbClr val="000000"/>
                </a:solidFill>
              </a:rPr>
              <a:t>Ανθρώπινο</a:t>
            </a:r>
            <a:r>
              <a:rPr lang="en-US" sz="1200" i="1" dirty="0">
                <a:solidFill>
                  <a:srgbClr val="000000"/>
                </a:solidFill>
              </a:rPr>
              <a:t> </a:t>
            </a:r>
            <a:r>
              <a:rPr lang="en-US" sz="1200" i="1" dirty="0" err="1">
                <a:solidFill>
                  <a:srgbClr val="000000"/>
                </a:solidFill>
              </a:rPr>
              <a:t>πολύ</a:t>
            </a:r>
            <a:r>
              <a:rPr lang="en-US" sz="1200" i="1" dirty="0">
                <a:solidFill>
                  <a:srgbClr val="000000"/>
                </a:solidFill>
              </a:rPr>
              <a:t> </a:t>
            </a:r>
            <a:r>
              <a:rPr lang="en-US" sz="1200" i="1" dirty="0" err="1">
                <a:solidFill>
                  <a:srgbClr val="000000"/>
                </a:solidFill>
              </a:rPr>
              <a:t>ανθρώπινο</a:t>
            </a:r>
            <a:r>
              <a:rPr lang="en-US" sz="1200" i="1" dirty="0">
                <a:solidFill>
                  <a:srgbClr val="000000"/>
                </a:solidFill>
              </a:rPr>
              <a:t> 1878 – 80, </a:t>
            </a:r>
            <a:r>
              <a:rPr lang="en-US" sz="1200" i="1" dirty="0" err="1">
                <a:solidFill>
                  <a:srgbClr val="000000"/>
                </a:solidFill>
              </a:rPr>
              <a:t>Έτσι</a:t>
            </a:r>
            <a:r>
              <a:rPr lang="en-US" sz="1200" i="1" dirty="0">
                <a:solidFill>
                  <a:srgbClr val="000000"/>
                </a:solidFill>
              </a:rPr>
              <a:t> </a:t>
            </a:r>
            <a:r>
              <a:rPr lang="en-US" sz="1200" i="1" dirty="0" err="1">
                <a:solidFill>
                  <a:srgbClr val="000000"/>
                </a:solidFill>
              </a:rPr>
              <a:t>μίλησε</a:t>
            </a:r>
            <a:r>
              <a:rPr lang="en-US" sz="1200" i="1" dirty="0">
                <a:solidFill>
                  <a:srgbClr val="000000"/>
                </a:solidFill>
              </a:rPr>
              <a:t> ο </a:t>
            </a:r>
            <a:r>
              <a:rPr lang="en-US" sz="1200" i="1" dirty="0" err="1">
                <a:solidFill>
                  <a:srgbClr val="000000"/>
                </a:solidFill>
              </a:rPr>
              <a:t>Ζαρατούστρα</a:t>
            </a:r>
            <a:r>
              <a:rPr lang="en-US" sz="1200" i="1" dirty="0">
                <a:solidFill>
                  <a:srgbClr val="000000"/>
                </a:solidFill>
              </a:rPr>
              <a:t> 1883 – 85 </a:t>
            </a:r>
            <a:r>
              <a:rPr lang="en-US" sz="1200" dirty="0" err="1">
                <a:solidFill>
                  <a:srgbClr val="000000"/>
                </a:solidFill>
              </a:rPr>
              <a:t>κ.ά</a:t>
            </a:r>
            <a:r>
              <a:rPr lang="en-US" sz="1200" dirty="0" smtClean="0">
                <a:solidFill>
                  <a:srgbClr val="000000"/>
                </a:solidFill>
              </a:rPr>
              <a:t>.).</a:t>
            </a:r>
            <a:endParaRPr lang="el-GR" sz="1200" dirty="0" smtClean="0">
              <a:solidFill>
                <a:srgbClr val="000000"/>
              </a:solidFill>
            </a:endParaRPr>
          </a:p>
          <a:p>
            <a:pPr algn="just"/>
            <a:endParaRPr lang="el-GR" sz="1200" dirty="0" smtClean="0">
              <a:solidFill>
                <a:srgbClr val="000000"/>
              </a:solidFill>
            </a:endParaRPr>
          </a:p>
          <a:p>
            <a:pPr algn="just"/>
            <a:r>
              <a:rPr lang="en-US" sz="1200" dirty="0" smtClean="0">
                <a:solidFill>
                  <a:srgbClr val="000000"/>
                </a:solidFill>
                <a:latin typeface="Times New Roman" pitchFamily="18" charset="0"/>
                <a:cs typeface="Times New Roman" pitchFamily="18" charset="0"/>
              </a:rPr>
              <a:t>Ο Ortega y </a:t>
            </a:r>
            <a:r>
              <a:rPr lang="en-US" sz="1200" dirty="0" err="1" smtClean="0">
                <a:solidFill>
                  <a:srgbClr val="000000"/>
                </a:solidFill>
                <a:latin typeface="Times New Roman" pitchFamily="18" charset="0"/>
                <a:cs typeface="Times New Roman" pitchFamily="18" charset="0"/>
              </a:rPr>
              <a:t>Gasset</a:t>
            </a:r>
            <a:r>
              <a:rPr lang="en-US" sz="1200" dirty="0" smtClean="0">
                <a:solidFill>
                  <a:srgbClr val="000000"/>
                </a:solidFill>
                <a:latin typeface="Times New Roman" pitchFamily="18" charset="0"/>
                <a:cs typeface="Times New Roman" pitchFamily="18" charset="0"/>
              </a:rPr>
              <a:t>, (1883 – 1955) </a:t>
            </a:r>
            <a:r>
              <a:rPr lang="en-US" sz="1200" dirty="0" err="1" smtClean="0">
                <a:solidFill>
                  <a:srgbClr val="000000"/>
                </a:solidFill>
                <a:latin typeface="Times New Roman" pitchFamily="18" charset="0"/>
                <a:cs typeface="Times New Roman" pitchFamily="18" charset="0"/>
              </a:rPr>
              <a:t>είναι</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ένας</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από</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τους</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φιλοσόφους</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που</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επηρεάστηκαν</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ιδιαίτερα</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από</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τον</a:t>
            </a:r>
            <a:r>
              <a:rPr lang="en-US" sz="1200" dirty="0" smtClean="0">
                <a:solidFill>
                  <a:srgbClr val="000000"/>
                </a:solidFill>
                <a:latin typeface="Times New Roman" pitchFamily="18" charset="0"/>
                <a:cs typeface="Times New Roman" pitchFamily="18" charset="0"/>
              </a:rPr>
              <a:t> Nietzsche  </a:t>
            </a:r>
            <a:r>
              <a:rPr lang="en-US" sz="1200" dirty="0" err="1" smtClean="0">
                <a:solidFill>
                  <a:srgbClr val="000000"/>
                </a:solidFill>
                <a:latin typeface="Times New Roman" pitchFamily="18" charset="0"/>
                <a:cs typeface="Times New Roman" pitchFamily="18" charset="0"/>
              </a:rPr>
              <a:t>κι</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επιχείρησαν</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μια</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δική</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τους</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σύνθεση</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γύρω</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από</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βασικά</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θέματα</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της</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φιλοσοφικής</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ανθρωπολογίας</a:t>
            </a:r>
            <a:r>
              <a:rPr lang="en-US" sz="1200" dirty="0" smtClean="0">
                <a:solidFill>
                  <a:srgbClr val="000000"/>
                </a:solidFill>
                <a:latin typeface="Times New Roman" pitchFamily="18" charset="0"/>
                <a:cs typeface="Times New Roman" pitchFamily="18" charset="0"/>
              </a:rPr>
              <a:t>. Ο  y </a:t>
            </a:r>
            <a:r>
              <a:rPr lang="en-US" sz="1200" dirty="0" err="1" smtClean="0">
                <a:solidFill>
                  <a:srgbClr val="000000"/>
                </a:solidFill>
                <a:latin typeface="Times New Roman" pitchFamily="18" charset="0"/>
                <a:cs typeface="Times New Roman" pitchFamily="18" charset="0"/>
              </a:rPr>
              <a:t>Gasset</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έχει</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ενταχθεί</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στον</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κλάδο</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της</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Φιλοσοφίας</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της</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ζωής</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εφ</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όσον</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πιστεύει</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στην</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ορθολογική</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κα</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γνωστική</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αξία</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της</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ζωής</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και</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της</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ζωτικότητας</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στράφηκε</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προς</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τον</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φιλοσοφική</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ανθρωπολογία</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και</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υιοθέτησε</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αντιλήψεις</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του</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νεοκαντιανισμού</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Όντας</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θρησκευόμενος</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συνδύασε</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επιρροές</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της</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ανθρωπολογίας</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του</a:t>
            </a:r>
            <a:r>
              <a:rPr lang="en-US" sz="1200" dirty="0" smtClean="0">
                <a:solidFill>
                  <a:srgbClr val="000000"/>
                </a:solidFill>
                <a:latin typeface="Times New Roman" pitchFamily="18" charset="0"/>
                <a:cs typeface="Times New Roman" pitchFamily="18" charset="0"/>
              </a:rPr>
              <a:t> Max </a:t>
            </a:r>
            <a:r>
              <a:rPr lang="en-US" sz="1200" dirty="0" err="1" smtClean="0">
                <a:solidFill>
                  <a:srgbClr val="000000"/>
                </a:solidFill>
                <a:latin typeface="Times New Roman" pitchFamily="18" charset="0"/>
                <a:cs typeface="Times New Roman" pitchFamily="18" charset="0"/>
              </a:rPr>
              <a:t>Scheler</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μαζί</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με</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εγελιανές</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νιτσεϊκές</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και</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νεοκαντιανές</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θέσεις</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ενώ</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έδωσε</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και</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έναν</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κοινωνικοπολιτικό</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κι</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εκλαϊκευτικό</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προσανατολισμό</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στα</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θέματα</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και</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στο</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ύφος</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των</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γραπτών</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του</a:t>
            </a:r>
            <a:r>
              <a:rPr lang="en-US" sz="1200" dirty="0" smtClean="0">
                <a:solidFill>
                  <a:srgbClr val="000000"/>
                </a:solidFill>
                <a:latin typeface="Times New Roman" pitchFamily="18" charset="0"/>
                <a:cs typeface="Times New Roman" pitchFamily="18" charset="0"/>
              </a:rPr>
              <a:t>. </a:t>
            </a:r>
            <a:endParaRPr lang="en-US" sz="1200" dirty="0" smtClean="0">
              <a:latin typeface="Times New Roman" pitchFamily="18" charset="0"/>
              <a:cs typeface="Times New Roman" pitchFamily="18" charset="0"/>
            </a:endParaRPr>
          </a:p>
          <a:p>
            <a:pPr algn="just"/>
            <a:r>
              <a:rPr lang="en-US" sz="1200" dirty="0" smtClean="0">
                <a:solidFill>
                  <a:srgbClr val="000000"/>
                </a:solidFill>
                <a:latin typeface="Times New Roman" pitchFamily="18" charset="0"/>
                <a:cs typeface="Times New Roman" pitchFamily="18" charset="0"/>
              </a:rPr>
              <a:t>Η </a:t>
            </a:r>
            <a:r>
              <a:rPr lang="en-US" sz="1200" dirty="0" err="1" smtClean="0">
                <a:solidFill>
                  <a:srgbClr val="000000"/>
                </a:solidFill>
                <a:latin typeface="Times New Roman" pitchFamily="18" charset="0"/>
                <a:cs typeface="Times New Roman" pitchFamily="18" charset="0"/>
              </a:rPr>
              <a:t>έννοια</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με</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την</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οποία</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ταυτίζεται</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στην</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ιστορία</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των</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ιδεών</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και</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συνιστά</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τη</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θεωρητική</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του</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πρόταση</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είναι</a:t>
            </a:r>
            <a:r>
              <a:rPr lang="en-US" sz="1200" dirty="0" smtClean="0">
                <a:solidFill>
                  <a:srgbClr val="000000"/>
                </a:solidFill>
                <a:latin typeface="Times New Roman" pitchFamily="18" charset="0"/>
                <a:cs typeface="Times New Roman" pitchFamily="18" charset="0"/>
              </a:rPr>
              <a:t> η </a:t>
            </a:r>
            <a:r>
              <a:rPr lang="en-US" sz="1200" dirty="0" err="1" smtClean="0">
                <a:solidFill>
                  <a:srgbClr val="000000"/>
                </a:solidFill>
                <a:latin typeface="Times New Roman" pitchFamily="18" charset="0"/>
                <a:cs typeface="Times New Roman" pitchFamily="18" charset="0"/>
              </a:rPr>
              <a:t>έννοια</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του</a:t>
            </a:r>
            <a:r>
              <a:rPr lang="en-US" sz="1200" dirty="0" smtClean="0">
                <a:solidFill>
                  <a:srgbClr val="000000"/>
                </a:solidFill>
                <a:latin typeface="Times New Roman" pitchFamily="18" charset="0"/>
                <a:cs typeface="Times New Roman" pitchFamily="18" charset="0"/>
              </a:rPr>
              <a:t> </a:t>
            </a:r>
            <a:r>
              <a:rPr lang="en-US" sz="1200" i="1" dirty="0" err="1" smtClean="0">
                <a:solidFill>
                  <a:srgbClr val="000000"/>
                </a:solidFill>
                <a:latin typeface="Times New Roman" pitchFamily="18" charset="0"/>
                <a:cs typeface="Times New Roman" pitchFamily="18" charset="0"/>
              </a:rPr>
              <a:t>προοπτικισμού</a:t>
            </a:r>
            <a:r>
              <a:rPr lang="en-US" sz="1200" dirty="0" smtClean="0">
                <a:solidFill>
                  <a:srgbClr val="000000"/>
                </a:solidFill>
                <a:latin typeface="Times New Roman" pitchFamily="18" charset="0"/>
                <a:cs typeface="Times New Roman" pitchFamily="18" charset="0"/>
              </a:rPr>
              <a:t> (</a:t>
            </a:r>
            <a:r>
              <a:rPr lang="en-US" sz="1200" i="1" dirty="0" err="1" smtClean="0">
                <a:solidFill>
                  <a:srgbClr val="000000"/>
                </a:solidFill>
                <a:latin typeface="Times New Roman" pitchFamily="18" charset="0"/>
                <a:cs typeface="Times New Roman" pitchFamily="18" charset="0"/>
              </a:rPr>
              <a:t>perspectivism</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σύμφωνα</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με</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την</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οποία</a:t>
            </a:r>
            <a:r>
              <a:rPr lang="en-US" sz="1200" dirty="0" smtClean="0">
                <a:solidFill>
                  <a:srgbClr val="000000"/>
                </a:solidFill>
                <a:latin typeface="Times New Roman" pitchFamily="18" charset="0"/>
                <a:cs typeface="Times New Roman" pitchFamily="18" charset="0"/>
              </a:rPr>
              <a:t> η </a:t>
            </a:r>
            <a:r>
              <a:rPr lang="en-US" sz="1200" dirty="0" err="1" smtClean="0">
                <a:solidFill>
                  <a:srgbClr val="000000"/>
                </a:solidFill>
                <a:latin typeface="Times New Roman" pitchFamily="18" charset="0"/>
                <a:cs typeface="Times New Roman" pitchFamily="18" charset="0"/>
              </a:rPr>
              <a:t>αλήθεια</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προκύπτει</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από</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την</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οπτική</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γωνία</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του</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κάθε</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σκεπτόμενου</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όντος</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δεν</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υπάρχει</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μία</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και</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μόνη</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αλήθεια</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και</a:t>
            </a:r>
            <a:r>
              <a:rPr lang="en-US" sz="1200" dirty="0" smtClean="0">
                <a:solidFill>
                  <a:srgbClr val="000000"/>
                </a:solidFill>
                <a:latin typeface="Times New Roman" pitchFamily="18" charset="0"/>
                <a:cs typeface="Times New Roman" pitchFamily="18" charset="0"/>
              </a:rPr>
              <a:t> η </a:t>
            </a:r>
            <a:r>
              <a:rPr lang="en-US" sz="1200" dirty="0" err="1" smtClean="0">
                <a:solidFill>
                  <a:srgbClr val="000000"/>
                </a:solidFill>
                <a:latin typeface="Times New Roman" pitchFamily="18" charset="0"/>
                <a:cs typeface="Times New Roman" pitchFamily="18" charset="0"/>
              </a:rPr>
              <a:t>γνώση</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είναι</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συνεπώς</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ιστορική</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αποτέλεσμα</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συνδυασμού</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περισσότερων</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οπτικών</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μέσα</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στην</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ιστορία</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Επί</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πλέον</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δίνει</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ηθική</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κι</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αισθητική</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αξία</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σε</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κάθε</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φιλοσοφικό</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ερώτημα</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θεωρώντας</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ότι</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δεν</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μπορούμε</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να</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ρωτάμε</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γενικά</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τι</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είναι</a:t>
            </a:r>
            <a:r>
              <a:rPr lang="en-US" sz="1200" dirty="0" smtClean="0">
                <a:solidFill>
                  <a:srgbClr val="000000"/>
                </a:solidFill>
                <a:latin typeface="Times New Roman" pitchFamily="18" charset="0"/>
                <a:cs typeface="Times New Roman" pitchFamily="18" charset="0"/>
              </a:rPr>
              <a:t> </a:t>
            </a:r>
            <a:r>
              <a:rPr lang="en-US" sz="1200" dirty="0" err="1" smtClean="0">
                <a:solidFill>
                  <a:srgbClr val="000000"/>
                </a:solidFill>
                <a:latin typeface="Times New Roman" pitchFamily="18" charset="0"/>
                <a:cs typeface="Times New Roman" pitchFamily="18" charset="0"/>
              </a:rPr>
              <a:t>γνώση</a:t>
            </a:r>
            <a:r>
              <a:rPr lang="en-US" sz="1200" dirty="0" smtClean="0">
                <a:solidFill>
                  <a:srgbClr val="000000"/>
                </a:solidFill>
                <a:latin typeface="Times New Roman" pitchFamily="18" charset="0"/>
                <a:cs typeface="Times New Roman" pitchFamily="18" charset="0"/>
              </a:rPr>
              <a:t>.</a:t>
            </a:r>
            <a:endParaRPr lang="en-US" sz="1200" dirty="0" smtClean="0">
              <a:latin typeface="Times New Roman" pitchFamily="18" charset="0"/>
              <a:cs typeface="Times New Roman" pitchFamily="18" charset="0"/>
            </a:endParaRPr>
          </a:p>
          <a:p>
            <a:pPr algn="just"/>
            <a:endParaRPr lang="en-US" sz="1200" dirty="0">
              <a:latin typeface="Times New Roman" pitchFamily="18" charset="0"/>
              <a:cs typeface="Times New Roman" pitchFamily="18" charset="0"/>
            </a:endParaRPr>
          </a:p>
          <a:p>
            <a:pPr algn="just"/>
            <a:endParaRPr lang="en-US" sz="1200" dirty="0"/>
          </a:p>
          <a:p>
            <a:pPr algn="just"/>
            <a:r>
              <a:rPr lang="en-US" sz="1200" b="1" dirty="0">
                <a:solidFill>
                  <a:srgbClr val="C00000"/>
                </a:solidFill>
                <a:latin typeface="Tahoma" pitchFamily="34" charset="0"/>
              </a:rPr>
              <a:t>*</a:t>
            </a:r>
            <a:r>
              <a:rPr lang="en-US" sz="1200" b="1" dirty="0" err="1">
                <a:solidFill>
                  <a:srgbClr val="C00000"/>
                </a:solidFill>
                <a:latin typeface="Tahoma" pitchFamily="34" charset="0"/>
              </a:rPr>
              <a:t>Τάσης</a:t>
            </a:r>
            <a:r>
              <a:rPr lang="en-US" sz="1200" b="1" dirty="0">
                <a:solidFill>
                  <a:srgbClr val="C00000"/>
                </a:solidFill>
                <a:latin typeface="Tahoma" pitchFamily="34" charset="0"/>
              </a:rPr>
              <a:t> </a:t>
            </a:r>
            <a:r>
              <a:rPr lang="en-US" sz="1200" b="1" dirty="0" err="1">
                <a:solidFill>
                  <a:srgbClr val="C00000"/>
                </a:solidFill>
                <a:latin typeface="Tahoma" pitchFamily="34" charset="0"/>
              </a:rPr>
              <a:t>της</a:t>
            </a:r>
            <a:r>
              <a:rPr lang="en-US" sz="1200" b="1" dirty="0">
                <a:solidFill>
                  <a:srgbClr val="C00000"/>
                </a:solidFill>
                <a:latin typeface="Tahoma" pitchFamily="34" charset="0"/>
              </a:rPr>
              <a:t> </a:t>
            </a:r>
            <a:r>
              <a:rPr lang="en-US" sz="1200" b="1" dirty="0" err="1">
                <a:solidFill>
                  <a:srgbClr val="C00000"/>
                </a:solidFill>
                <a:latin typeface="Tahoma" pitchFamily="34" charset="0"/>
              </a:rPr>
              <a:t>νόησης</a:t>
            </a:r>
            <a:r>
              <a:rPr lang="en-US" sz="1200" b="1" dirty="0">
                <a:solidFill>
                  <a:srgbClr val="C00000"/>
                </a:solidFill>
                <a:latin typeface="Tahoma" pitchFamily="34" charset="0"/>
              </a:rPr>
              <a:t> </a:t>
            </a:r>
            <a:r>
              <a:rPr lang="en-US" sz="1200" b="1" dirty="0" err="1">
                <a:solidFill>
                  <a:srgbClr val="C00000"/>
                </a:solidFill>
                <a:latin typeface="Tahoma" pitchFamily="34" charset="0"/>
              </a:rPr>
              <a:t>να</a:t>
            </a:r>
            <a:r>
              <a:rPr lang="en-US" sz="1200" b="1" dirty="0">
                <a:solidFill>
                  <a:srgbClr val="C00000"/>
                </a:solidFill>
                <a:latin typeface="Tahoma" pitchFamily="34" charset="0"/>
              </a:rPr>
              <a:t> </a:t>
            </a:r>
            <a:r>
              <a:rPr lang="en-US" sz="1200" b="1" dirty="0" err="1">
                <a:solidFill>
                  <a:srgbClr val="C00000"/>
                </a:solidFill>
                <a:latin typeface="Tahoma" pitchFamily="34" charset="0"/>
              </a:rPr>
              <a:t>δημιουργεί</a:t>
            </a:r>
            <a:r>
              <a:rPr lang="en-US" sz="1200" b="1" dirty="0">
                <a:solidFill>
                  <a:srgbClr val="C00000"/>
                </a:solidFill>
                <a:latin typeface="Tahoma" pitchFamily="34" charset="0"/>
              </a:rPr>
              <a:t> </a:t>
            </a:r>
            <a:r>
              <a:rPr lang="en-US" sz="1200" b="1" dirty="0" err="1">
                <a:solidFill>
                  <a:srgbClr val="C00000"/>
                </a:solidFill>
                <a:latin typeface="Tahoma" pitchFamily="34" charset="0"/>
              </a:rPr>
              <a:t>αντικείμενα</a:t>
            </a:r>
            <a:r>
              <a:rPr lang="en-US" sz="1200" b="1" dirty="0">
                <a:solidFill>
                  <a:srgbClr val="C00000"/>
                </a:solidFill>
                <a:latin typeface="Tahoma" pitchFamily="34" charset="0"/>
              </a:rPr>
              <a:t> </a:t>
            </a:r>
            <a:r>
              <a:rPr lang="en-US" sz="1200" b="1" dirty="0" err="1">
                <a:solidFill>
                  <a:srgbClr val="C00000"/>
                </a:solidFill>
                <a:latin typeface="Tahoma" pitchFamily="34" charset="0"/>
              </a:rPr>
              <a:t>και</a:t>
            </a:r>
            <a:r>
              <a:rPr lang="en-US" sz="1200" b="1" dirty="0">
                <a:solidFill>
                  <a:srgbClr val="C00000"/>
                </a:solidFill>
                <a:latin typeface="Tahoma" pitchFamily="34" charset="0"/>
              </a:rPr>
              <a:t> </a:t>
            </a:r>
            <a:r>
              <a:rPr lang="en-US" sz="1200" b="1" dirty="0" err="1">
                <a:solidFill>
                  <a:srgbClr val="C00000"/>
                </a:solidFill>
                <a:latin typeface="Tahoma" pitchFamily="34" charset="0"/>
              </a:rPr>
              <a:t>να</a:t>
            </a:r>
            <a:r>
              <a:rPr lang="en-US" sz="1200" b="1" dirty="0">
                <a:solidFill>
                  <a:srgbClr val="C00000"/>
                </a:solidFill>
                <a:latin typeface="Tahoma" pitchFamily="34" charset="0"/>
              </a:rPr>
              <a:t> </a:t>
            </a:r>
            <a:r>
              <a:rPr lang="en-US" sz="1200" b="1" dirty="0" err="1">
                <a:solidFill>
                  <a:srgbClr val="C00000"/>
                </a:solidFill>
                <a:latin typeface="Tahoma" pitchFamily="34" charset="0"/>
              </a:rPr>
              <a:t>ερμηνεύει</a:t>
            </a:r>
            <a:r>
              <a:rPr lang="en-US" sz="1200" b="1" dirty="0">
                <a:solidFill>
                  <a:srgbClr val="C00000"/>
                </a:solidFill>
                <a:latin typeface="Tahoma" pitchFamily="34" charset="0"/>
              </a:rPr>
              <a:t> </a:t>
            </a:r>
            <a:r>
              <a:rPr lang="en-US" sz="1200" b="1" dirty="0" err="1">
                <a:solidFill>
                  <a:srgbClr val="C00000"/>
                </a:solidFill>
                <a:latin typeface="Tahoma" pitchFamily="34" charset="0"/>
              </a:rPr>
              <a:t>τα</a:t>
            </a:r>
            <a:r>
              <a:rPr lang="en-US" sz="1200" b="1" dirty="0">
                <a:solidFill>
                  <a:srgbClr val="C00000"/>
                </a:solidFill>
                <a:latin typeface="Tahoma" pitchFamily="34" charset="0"/>
              </a:rPr>
              <a:t> </a:t>
            </a:r>
            <a:r>
              <a:rPr lang="en-US" sz="1200" b="1" dirty="0" err="1">
                <a:solidFill>
                  <a:srgbClr val="C00000"/>
                </a:solidFill>
                <a:latin typeface="Tahoma" pitchFamily="34" charset="0"/>
              </a:rPr>
              <a:t>προϊόντα</a:t>
            </a:r>
            <a:r>
              <a:rPr lang="en-US" sz="1200" b="1" dirty="0">
                <a:solidFill>
                  <a:srgbClr val="C00000"/>
                </a:solidFill>
                <a:latin typeface="Tahoma" pitchFamily="34" charset="0"/>
              </a:rPr>
              <a:t> </a:t>
            </a:r>
            <a:r>
              <a:rPr lang="en-US" sz="1200" b="1" dirty="0" err="1">
                <a:solidFill>
                  <a:srgbClr val="C00000"/>
                </a:solidFill>
                <a:latin typeface="Tahoma" pitchFamily="34" charset="0"/>
              </a:rPr>
              <a:t>του</a:t>
            </a:r>
            <a:r>
              <a:rPr lang="en-US" sz="1200" b="1" dirty="0">
                <a:solidFill>
                  <a:srgbClr val="C00000"/>
                </a:solidFill>
                <a:latin typeface="Tahoma" pitchFamily="34" charset="0"/>
              </a:rPr>
              <a:t> </a:t>
            </a:r>
            <a:r>
              <a:rPr lang="en-US" sz="1200" b="1" dirty="0" err="1">
                <a:solidFill>
                  <a:srgbClr val="C00000"/>
                </a:solidFill>
                <a:latin typeface="Tahoma" pitchFamily="34" charset="0"/>
              </a:rPr>
              <a:t>στοχασμού</a:t>
            </a:r>
            <a:r>
              <a:rPr lang="en-US" sz="1200" b="1" dirty="0">
                <a:solidFill>
                  <a:srgbClr val="C00000"/>
                </a:solidFill>
                <a:latin typeface="Tahoma" pitchFamily="34" charset="0"/>
              </a:rPr>
              <a:t> </a:t>
            </a:r>
            <a:r>
              <a:rPr lang="en-US" sz="1200" b="1" dirty="0" err="1">
                <a:solidFill>
                  <a:srgbClr val="C00000"/>
                </a:solidFill>
                <a:latin typeface="Tahoma" pitchFamily="34" charset="0"/>
              </a:rPr>
              <a:t>γύρω</a:t>
            </a:r>
            <a:r>
              <a:rPr lang="en-US" sz="1200" b="1" dirty="0">
                <a:solidFill>
                  <a:srgbClr val="C00000"/>
                </a:solidFill>
                <a:latin typeface="Tahoma" pitchFamily="34" charset="0"/>
              </a:rPr>
              <a:t> </a:t>
            </a:r>
            <a:r>
              <a:rPr lang="en-US" sz="1200" b="1" dirty="0" err="1">
                <a:solidFill>
                  <a:srgbClr val="C00000"/>
                </a:solidFill>
                <a:latin typeface="Tahoma" pitchFamily="34" charset="0"/>
              </a:rPr>
              <a:t>από</a:t>
            </a:r>
            <a:r>
              <a:rPr lang="en-US" sz="1200" b="1" dirty="0">
                <a:solidFill>
                  <a:srgbClr val="C00000"/>
                </a:solidFill>
                <a:latin typeface="Tahoma" pitchFamily="34" charset="0"/>
              </a:rPr>
              <a:t> </a:t>
            </a:r>
            <a:r>
              <a:rPr lang="en-US" sz="1200" b="1" dirty="0" err="1">
                <a:solidFill>
                  <a:srgbClr val="C00000"/>
                </a:solidFill>
                <a:latin typeface="Tahoma" pitchFamily="34" charset="0"/>
              </a:rPr>
              <a:t>αυτά</a:t>
            </a:r>
            <a:r>
              <a:rPr lang="en-US" sz="1200" b="1" dirty="0">
                <a:solidFill>
                  <a:srgbClr val="C00000"/>
                </a:solidFill>
                <a:latin typeface="Tahoma" pitchFamily="34" charset="0"/>
              </a:rPr>
              <a:t>, </a:t>
            </a:r>
            <a:r>
              <a:rPr lang="en-US" sz="1200" b="1" dirty="0" err="1">
                <a:solidFill>
                  <a:srgbClr val="C00000"/>
                </a:solidFill>
                <a:latin typeface="Tahoma" pitchFamily="34" charset="0"/>
              </a:rPr>
              <a:t>προκειμένου</a:t>
            </a:r>
            <a:r>
              <a:rPr lang="en-US" sz="1200" b="1" dirty="0">
                <a:solidFill>
                  <a:srgbClr val="C00000"/>
                </a:solidFill>
                <a:latin typeface="Tahoma" pitchFamily="34" charset="0"/>
              </a:rPr>
              <a:t> </a:t>
            </a:r>
            <a:r>
              <a:rPr lang="en-US" sz="1200" b="1" dirty="0" err="1">
                <a:solidFill>
                  <a:srgbClr val="C00000"/>
                </a:solidFill>
                <a:latin typeface="Tahoma" pitchFamily="34" charset="0"/>
              </a:rPr>
              <a:t>να</a:t>
            </a:r>
            <a:r>
              <a:rPr lang="en-US" sz="1200" b="1" dirty="0">
                <a:solidFill>
                  <a:srgbClr val="C00000"/>
                </a:solidFill>
                <a:latin typeface="Tahoma" pitchFamily="34" charset="0"/>
              </a:rPr>
              <a:t> </a:t>
            </a:r>
            <a:r>
              <a:rPr lang="en-US" sz="1200" b="1" dirty="0" err="1">
                <a:solidFill>
                  <a:srgbClr val="C00000"/>
                </a:solidFill>
                <a:latin typeface="Tahoma" pitchFamily="34" charset="0"/>
              </a:rPr>
              <a:t>τα</a:t>
            </a:r>
            <a:r>
              <a:rPr lang="en-US" sz="1200" b="1" dirty="0">
                <a:solidFill>
                  <a:srgbClr val="C00000"/>
                </a:solidFill>
                <a:latin typeface="Tahoma" pitchFamily="34" charset="0"/>
              </a:rPr>
              <a:t> </a:t>
            </a:r>
            <a:r>
              <a:rPr lang="en-US" sz="1200" b="1" dirty="0" err="1">
                <a:solidFill>
                  <a:srgbClr val="C00000"/>
                </a:solidFill>
                <a:latin typeface="Tahoma" pitchFamily="34" charset="0"/>
              </a:rPr>
              <a:t>κατανοήσει</a:t>
            </a:r>
            <a:r>
              <a:rPr lang="en-US" sz="1200" b="1" dirty="0">
                <a:solidFill>
                  <a:srgbClr val="C00000"/>
                </a:solidFill>
                <a:latin typeface="Tahoma" pitchFamily="34" charset="0"/>
              </a:rPr>
              <a:t> </a:t>
            </a:r>
            <a:r>
              <a:rPr lang="en-US" sz="1200" b="1" dirty="0" err="1">
                <a:solidFill>
                  <a:srgbClr val="C00000"/>
                </a:solidFill>
                <a:latin typeface="Tahoma" pitchFamily="34" charset="0"/>
              </a:rPr>
              <a:t>και</a:t>
            </a:r>
            <a:r>
              <a:rPr lang="en-US" sz="1200" b="1" dirty="0">
                <a:solidFill>
                  <a:srgbClr val="C00000"/>
                </a:solidFill>
                <a:latin typeface="Tahoma" pitchFamily="34" charset="0"/>
              </a:rPr>
              <a:t> </a:t>
            </a:r>
            <a:r>
              <a:rPr lang="en-US" sz="1200" b="1" dirty="0" err="1">
                <a:solidFill>
                  <a:srgbClr val="C00000"/>
                </a:solidFill>
                <a:latin typeface="Tahoma" pitchFamily="34" charset="0"/>
              </a:rPr>
              <a:t>να</a:t>
            </a:r>
            <a:r>
              <a:rPr lang="en-US" sz="1200" b="1" dirty="0">
                <a:solidFill>
                  <a:srgbClr val="C00000"/>
                </a:solidFill>
                <a:latin typeface="Tahoma" pitchFamily="34" charset="0"/>
              </a:rPr>
              <a:t> </a:t>
            </a:r>
            <a:r>
              <a:rPr lang="en-US" sz="1200" b="1" dirty="0" err="1">
                <a:solidFill>
                  <a:srgbClr val="C00000"/>
                </a:solidFill>
                <a:latin typeface="Tahoma" pitchFamily="34" charset="0"/>
              </a:rPr>
              <a:t>τα</a:t>
            </a:r>
            <a:r>
              <a:rPr lang="en-US" sz="1200" b="1" dirty="0">
                <a:solidFill>
                  <a:srgbClr val="C00000"/>
                </a:solidFill>
                <a:latin typeface="Tahoma" pitchFamily="34" charset="0"/>
              </a:rPr>
              <a:t> </a:t>
            </a:r>
            <a:r>
              <a:rPr lang="en-US" sz="1200" b="1" dirty="0" err="1">
                <a:solidFill>
                  <a:srgbClr val="C00000"/>
                </a:solidFill>
                <a:latin typeface="Tahoma" pitchFamily="34" charset="0"/>
              </a:rPr>
              <a:t>επηρεάσει</a:t>
            </a:r>
            <a:r>
              <a:rPr lang="en-US" sz="1200" b="1" dirty="0">
                <a:solidFill>
                  <a:srgbClr val="C00000"/>
                </a:solidFill>
                <a:latin typeface="Tahoma" pitchFamily="34" charset="0"/>
              </a:rPr>
              <a:t> </a:t>
            </a:r>
            <a:r>
              <a:rPr lang="en-US" sz="1200" b="1" dirty="0" err="1">
                <a:solidFill>
                  <a:srgbClr val="C00000"/>
                </a:solidFill>
                <a:latin typeface="Tahoma" pitchFamily="34" charset="0"/>
              </a:rPr>
              <a:t>με</a:t>
            </a:r>
            <a:r>
              <a:rPr lang="en-US" sz="1200" b="1" dirty="0">
                <a:solidFill>
                  <a:srgbClr val="C00000"/>
                </a:solidFill>
                <a:latin typeface="Tahoma" pitchFamily="34" charset="0"/>
              </a:rPr>
              <a:t> </a:t>
            </a:r>
            <a:r>
              <a:rPr lang="en-US" sz="1200" b="1" dirty="0" err="1">
                <a:solidFill>
                  <a:srgbClr val="C00000"/>
                </a:solidFill>
                <a:latin typeface="Tahoma" pitchFamily="34" charset="0"/>
              </a:rPr>
              <a:t>τις</a:t>
            </a:r>
            <a:r>
              <a:rPr lang="en-US" sz="1200" b="1" dirty="0">
                <a:solidFill>
                  <a:srgbClr val="C00000"/>
                </a:solidFill>
                <a:latin typeface="Tahoma" pitchFamily="34" charset="0"/>
              </a:rPr>
              <a:t> </a:t>
            </a:r>
            <a:r>
              <a:rPr lang="en-US" sz="1200" b="1" dirty="0" err="1">
                <a:solidFill>
                  <a:srgbClr val="C00000"/>
                </a:solidFill>
                <a:latin typeface="Tahoma" pitchFamily="34" charset="0"/>
              </a:rPr>
              <a:t>πράξεις</a:t>
            </a:r>
            <a:r>
              <a:rPr lang="en-US" sz="1200" b="1" dirty="0">
                <a:solidFill>
                  <a:srgbClr val="C00000"/>
                </a:solidFill>
                <a:latin typeface="Tahoma" pitchFamily="34" charset="0"/>
              </a:rPr>
              <a:t>.</a:t>
            </a:r>
            <a:endParaRPr lang="en-US"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reeform 2"/>
          <p:cNvSpPr>
            <a:spLocks noChangeArrowheads="1"/>
          </p:cNvSpPr>
          <p:nvPr/>
        </p:nvSpPr>
        <p:spPr bwMode="auto">
          <a:xfrm>
            <a:off x="0" y="548680"/>
            <a:ext cx="9144000" cy="6049991"/>
          </a:xfrm>
          <a:custGeom>
            <a:avLst/>
            <a:gdLst>
              <a:gd name="T0" fmla="*/ 2147483647 w 21600"/>
              <a:gd name="T1" fmla="*/ 0 h 21600"/>
              <a:gd name="T2" fmla="*/ 2147483647 w 21600"/>
              <a:gd name="T3" fmla="*/ 2147483647 h 21600"/>
              <a:gd name="T4" fmla="*/ 2147483647 w 21600"/>
              <a:gd name="T5" fmla="*/ 2147483647 h 21600"/>
              <a:gd name="T6" fmla="*/ 0 w 21600"/>
              <a:gd name="T7" fmla="*/ 2147483647 h 21600"/>
              <a:gd name="T8" fmla="*/ 17694720 60000 65536"/>
              <a:gd name="T9" fmla="*/ 0 60000 65536"/>
              <a:gd name="T10" fmla="*/ 5898240 60000 65536"/>
              <a:gd name="T11" fmla="*/ 1179648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lnTo>
                  <a:pt x="0" y="0"/>
                </a:lnTo>
                <a:close/>
              </a:path>
            </a:pathLst>
          </a:custGeom>
          <a:noFill/>
          <a:ln w="9525">
            <a:noFill/>
            <a:miter lim="800000"/>
            <a:headEnd/>
            <a:tailEnd/>
          </a:ln>
        </p:spPr>
        <p:txBody>
          <a:bodyPr lIns="90000" tIns="46800" rIns="90000" bIns="46800" anchor="ctr">
            <a:spAutoFit/>
          </a:bodyPr>
          <a:lstStyle/>
          <a:p>
            <a:pPr algn="ctr">
              <a:tabLst>
                <a:tab pos="0" algn="l"/>
                <a:tab pos="457200" algn="l"/>
                <a:tab pos="914400" algn="l"/>
                <a:tab pos="1370013" algn="l"/>
                <a:tab pos="1828800" algn="l"/>
                <a:tab pos="2286000" algn="l"/>
                <a:tab pos="2741613" algn="l"/>
                <a:tab pos="3200400" algn="l"/>
                <a:tab pos="3657600" algn="l"/>
                <a:tab pos="4114800" algn="l"/>
                <a:tab pos="4572000" algn="l"/>
                <a:tab pos="5029200" algn="l"/>
                <a:tab pos="5484813" algn="l"/>
                <a:tab pos="5943600" algn="l"/>
                <a:tab pos="6399213" algn="l"/>
                <a:tab pos="6858000" algn="l"/>
                <a:tab pos="7315200" algn="l"/>
                <a:tab pos="7772400" algn="l"/>
                <a:tab pos="8229600" algn="l"/>
                <a:tab pos="8686800" algn="l"/>
                <a:tab pos="9144000" algn="l"/>
              </a:tabLst>
            </a:pPr>
            <a:endParaRPr lang="el-GR" sz="1400" b="1" dirty="0">
              <a:solidFill>
                <a:srgbClr val="C00000"/>
              </a:solidFill>
              <a:latin typeface="Tahoma" pitchFamily="34" charset="0"/>
              <a:cs typeface="Times New Roman" pitchFamily="18" charset="0"/>
            </a:endParaRPr>
          </a:p>
          <a:p>
            <a:pPr algn="ctr">
              <a:tabLst>
                <a:tab pos="0" algn="l"/>
                <a:tab pos="457200" algn="l"/>
                <a:tab pos="914400" algn="l"/>
                <a:tab pos="1370013" algn="l"/>
                <a:tab pos="1828800" algn="l"/>
                <a:tab pos="2286000" algn="l"/>
                <a:tab pos="2741613" algn="l"/>
                <a:tab pos="3200400" algn="l"/>
                <a:tab pos="3657600" algn="l"/>
                <a:tab pos="4114800" algn="l"/>
                <a:tab pos="4572000" algn="l"/>
                <a:tab pos="5029200" algn="l"/>
                <a:tab pos="5484813" algn="l"/>
                <a:tab pos="5943600" algn="l"/>
                <a:tab pos="6399213" algn="l"/>
                <a:tab pos="6858000" algn="l"/>
                <a:tab pos="7315200" algn="l"/>
                <a:tab pos="7772400" algn="l"/>
                <a:tab pos="8229600" algn="l"/>
                <a:tab pos="8686800" algn="l"/>
                <a:tab pos="9144000" algn="l"/>
              </a:tabLst>
            </a:pPr>
            <a:endParaRPr lang="el-GR" sz="1400" b="1" dirty="0"/>
          </a:p>
          <a:p>
            <a:pPr algn="ctr">
              <a:tabLst>
                <a:tab pos="0" algn="l"/>
                <a:tab pos="457200" algn="l"/>
                <a:tab pos="914400" algn="l"/>
                <a:tab pos="1370013" algn="l"/>
                <a:tab pos="1828800" algn="l"/>
                <a:tab pos="2286000" algn="l"/>
                <a:tab pos="2741613" algn="l"/>
                <a:tab pos="3200400" algn="l"/>
                <a:tab pos="3657600" algn="l"/>
                <a:tab pos="4114800" algn="l"/>
                <a:tab pos="4572000" algn="l"/>
                <a:tab pos="5029200" algn="l"/>
                <a:tab pos="5484813" algn="l"/>
                <a:tab pos="5943600" algn="l"/>
                <a:tab pos="6399213" algn="l"/>
                <a:tab pos="6858000" algn="l"/>
                <a:tab pos="7315200" algn="l"/>
                <a:tab pos="7772400" algn="l"/>
                <a:tab pos="8229600" algn="l"/>
                <a:tab pos="8686800" algn="l"/>
                <a:tab pos="9144000" algn="l"/>
              </a:tabLst>
            </a:pPr>
            <a:r>
              <a:rPr lang="el-GR" sz="1200" b="1" dirty="0"/>
              <a:t>ΕΙΣΑΓΩΓΗ ΣΤΗ ΦΙΛΟΣΟΦΙΚΗ ΑΝΘΡΩΠΟΛΟΓΙΑ </a:t>
            </a:r>
            <a:r>
              <a:rPr lang="el-GR" sz="1200" b="1" dirty="0" smtClean="0"/>
              <a:t>ΙΣΤΟΡΙΚΟ ΥΠΟΒΑΘΡΟ – ΜΑΡΤ 1,  </a:t>
            </a:r>
            <a:r>
              <a:rPr lang="el-GR" sz="1200" b="1" dirty="0"/>
              <a:t>ΜΑΡΤ </a:t>
            </a:r>
            <a:r>
              <a:rPr lang="el-GR" sz="1200" b="1" dirty="0" smtClean="0"/>
              <a:t>8  </a:t>
            </a:r>
            <a:r>
              <a:rPr lang="el-GR" sz="1200" b="1" dirty="0"/>
              <a:t>&amp; ΜΑΡΤ </a:t>
            </a:r>
            <a:r>
              <a:rPr lang="el-GR" sz="1200" b="1" dirty="0" smtClean="0"/>
              <a:t>15, 2021</a:t>
            </a:r>
            <a:endParaRPr lang="el-GR" sz="1200" b="1" dirty="0"/>
          </a:p>
          <a:p>
            <a:pPr marL="342900" lvl="2" indent="-342900" algn="ctr">
              <a:tabLst>
                <a:tab pos="0" algn="l"/>
                <a:tab pos="457200" algn="l"/>
                <a:tab pos="914400" algn="l"/>
                <a:tab pos="1370013" algn="l"/>
                <a:tab pos="1828800" algn="l"/>
                <a:tab pos="2286000" algn="l"/>
                <a:tab pos="2741613" algn="l"/>
                <a:tab pos="3200400" algn="l"/>
                <a:tab pos="3657600" algn="l"/>
                <a:tab pos="4114800" algn="l"/>
                <a:tab pos="4572000" algn="l"/>
                <a:tab pos="5029200" algn="l"/>
                <a:tab pos="5484813" algn="l"/>
                <a:tab pos="5943600" algn="l"/>
                <a:tab pos="6399213" algn="l"/>
                <a:tab pos="6858000" algn="l"/>
                <a:tab pos="7315200" algn="l"/>
                <a:tab pos="7772400" algn="l"/>
                <a:tab pos="8229600" algn="l"/>
                <a:tab pos="8686800" algn="l"/>
                <a:tab pos="9144000" algn="l"/>
              </a:tabLst>
            </a:pPr>
            <a:r>
              <a:rPr lang="el-GR" sz="1200" b="1" dirty="0">
                <a:solidFill>
                  <a:srgbClr val="C00000"/>
                </a:solidFill>
              </a:rPr>
              <a:t>Άννα Λάζου, </a:t>
            </a:r>
            <a:r>
              <a:rPr lang="el-GR" sz="1200" b="1" i="1" dirty="0">
                <a:solidFill>
                  <a:srgbClr val="C00000"/>
                </a:solidFill>
              </a:rPr>
              <a:t>Άνθρωπος ο Δημιουργός,</a:t>
            </a:r>
            <a:r>
              <a:rPr lang="el-GR" sz="1200" b="1" dirty="0">
                <a:solidFill>
                  <a:srgbClr val="C00000"/>
                </a:solidFill>
              </a:rPr>
              <a:t> Αθήνα, 2016</a:t>
            </a:r>
          </a:p>
          <a:p>
            <a:pPr marL="342900" lvl="2" indent="-342900" algn="ctr">
              <a:tabLst>
                <a:tab pos="0" algn="l"/>
                <a:tab pos="457200" algn="l"/>
                <a:tab pos="914400" algn="l"/>
                <a:tab pos="1370013" algn="l"/>
                <a:tab pos="1828800" algn="l"/>
                <a:tab pos="2286000" algn="l"/>
                <a:tab pos="2741613" algn="l"/>
                <a:tab pos="3200400" algn="l"/>
                <a:tab pos="3657600" algn="l"/>
                <a:tab pos="4114800" algn="l"/>
                <a:tab pos="4572000" algn="l"/>
                <a:tab pos="5029200" algn="l"/>
                <a:tab pos="5484813" algn="l"/>
                <a:tab pos="5943600" algn="l"/>
                <a:tab pos="6399213" algn="l"/>
                <a:tab pos="6858000" algn="l"/>
                <a:tab pos="7315200" algn="l"/>
                <a:tab pos="7772400" algn="l"/>
                <a:tab pos="8229600" algn="l"/>
                <a:tab pos="8686800" algn="l"/>
                <a:tab pos="9144000" algn="l"/>
              </a:tabLst>
            </a:pPr>
            <a:endParaRPr lang="el-GR" sz="1200" b="1" dirty="0">
              <a:solidFill>
                <a:srgbClr val="C00000"/>
              </a:solidFill>
            </a:endParaRPr>
          </a:p>
          <a:p>
            <a:pPr marL="342900" lvl="2" indent="-342900" algn="ctr">
              <a:tabLst>
                <a:tab pos="0" algn="l"/>
                <a:tab pos="457200" algn="l"/>
                <a:tab pos="914400" algn="l"/>
                <a:tab pos="1370013" algn="l"/>
                <a:tab pos="1828800" algn="l"/>
                <a:tab pos="2286000" algn="l"/>
                <a:tab pos="2741613" algn="l"/>
                <a:tab pos="3200400" algn="l"/>
                <a:tab pos="3657600" algn="l"/>
                <a:tab pos="4114800" algn="l"/>
                <a:tab pos="4572000" algn="l"/>
                <a:tab pos="5029200" algn="l"/>
                <a:tab pos="5484813" algn="l"/>
                <a:tab pos="5943600" algn="l"/>
                <a:tab pos="6399213" algn="l"/>
                <a:tab pos="6858000" algn="l"/>
                <a:tab pos="7315200" algn="l"/>
                <a:tab pos="7772400" algn="l"/>
                <a:tab pos="8229600" algn="l"/>
                <a:tab pos="8686800" algn="l"/>
                <a:tab pos="9144000" algn="l"/>
              </a:tabLst>
            </a:pPr>
            <a:r>
              <a:rPr lang="en-US" sz="1200" b="1" dirty="0" smtClean="0"/>
              <a:t>LOCKE, </a:t>
            </a:r>
            <a:r>
              <a:rPr lang="el-GR" sz="1200" b="1" dirty="0" smtClean="0"/>
              <a:t>ΔΟΚΙΜΙΟ ΓΙΑ ΤΗΝ ΑΝΘΡΩΠΙΝΗ ΝΟΗΣΗ </a:t>
            </a:r>
            <a:r>
              <a:rPr lang="el-GR" sz="1200" b="1" dirty="0"/>
              <a:t>–  ΜΑΡΤΙΟΣ </a:t>
            </a:r>
            <a:r>
              <a:rPr lang="el-GR" sz="1200" b="1" dirty="0" smtClean="0"/>
              <a:t>22, 2021</a:t>
            </a:r>
            <a:endParaRPr lang="el-GR" sz="1200" b="1" dirty="0"/>
          </a:p>
          <a:p>
            <a:pPr marL="342900" lvl="2" indent="-342900" algn="ctr">
              <a:tabLst>
                <a:tab pos="0" algn="l"/>
                <a:tab pos="457200" algn="l"/>
                <a:tab pos="914400" algn="l"/>
                <a:tab pos="1370013" algn="l"/>
                <a:tab pos="1828800" algn="l"/>
                <a:tab pos="2286000" algn="l"/>
                <a:tab pos="2741613" algn="l"/>
                <a:tab pos="3200400" algn="l"/>
                <a:tab pos="3657600" algn="l"/>
                <a:tab pos="4114800" algn="l"/>
                <a:tab pos="4572000" algn="l"/>
                <a:tab pos="5029200" algn="l"/>
                <a:tab pos="5484813" algn="l"/>
                <a:tab pos="5943600" algn="l"/>
                <a:tab pos="6399213" algn="l"/>
                <a:tab pos="6858000" algn="l"/>
                <a:tab pos="7315200" algn="l"/>
                <a:tab pos="7772400" algn="l"/>
                <a:tab pos="8229600" algn="l"/>
                <a:tab pos="8686800" algn="l"/>
                <a:tab pos="9144000" algn="l"/>
              </a:tabLst>
            </a:pPr>
            <a:r>
              <a:rPr lang="el-GR" sz="1200" b="1" dirty="0" smtClean="0">
                <a:solidFill>
                  <a:srgbClr val="C00000"/>
                </a:solidFill>
                <a:ea typeface="Droid Sans Fallback"/>
                <a:cs typeface="Droid Sans Fallback"/>
              </a:rPr>
              <a:t>Ά. Λάζου,</a:t>
            </a:r>
            <a:r>
              <a:rPr lang="en-US" sz="1200" b="1" dirty="0" smtClean="0">
                <a:solidFill>
                  <a:srgbClr val="C00000"/>
                </a:solidFill>
                <a:ea typeface="Droid Sans Fallback"/>
                <a:cs typeface="Droid Sans Fallback"/>
              </a:rPr>
              <a:t> </a:t>
            </a:r>
            <a:r>
              <a:rPr lang="el-GR" sz="1200" b="1" i="1" dirty="0" smtClean="0">
                <a:solidFill>
                  <a:srgbClr val="C00000"/>
                </a:solidFill>
                <a:ea typeface="Droid Sans Fallback"/>
                <a:cs typeface="Droid Sans Fallback"/>
              </a:rPr>
              <a:t>Ο </a:t>
            </a:r>
            <a:r>
              <a:rPr lang="en-US" sz="1200" b="1" i="1" dirty="0" smtClean="0">
                <a:solidFill>
                  <a:srgbClr val="C00000"/>
                </a:solidFill>
                <a:ea typeface="Droid Sans Fallback"/>
                <a:cs typeface="Droid Sans Fallback"/>
              </a:rPr>
              <a:t>John Locke </a:t>
            </a:r>
            <a:r>
              <a:rPr lang="el-GR" sz="1200" b="1" i="1" dirty="0" smtClean="0">
                <a:solidFill>
                  <a:srgbClr val="C00000"/>
                </a:solidFill>
                <a:ea typeface="Droid Sans Fallback"/>
                <a:cs typeface="Droid Sans Fallback"/>
              </a:rPr>
              <a:t>και το Δοκίμιο για την Ανθρώπινη Νόηση</a:t>
            </a:r>
            <a:r>
              <a:rPr lang="el-GR" sz="1200" b="1" dirty="0" smtClean="0">
                <a:solidFill>
                  <a:srgbClr val="C00000"/>
                </a:solidFill>
                <a:ea typeface="Droid Sans Fallback"/>
                <a:cs typeface="Droid Sans Fallback"/>
              </a:rPr>
              <a:t>, </a:t>
            </a:r>
            <a:r>
              <a:rPr lang="el-GR" sz="1200" b="1" dirty="0" err="1" smtClean="0">
                <a:solidFill>
                  <a:srgbClr val="C00000"/>
                </a:solidFill>
                <a:ea typeface="Droid Sans Fallback"/>
                <a:cs typeface="Droid Sans Fallback"/>
              </a:rPr>
              <a:t>εκδ</a:t>
            </a:r>
            <a:r>
              <a:rPr lang="el-GR" sz="1200" b="1" dirty="0" smtClean="0">
                <a:solidFill>
                  <a:srgbClr val="C00000"/>
                </a:solidFill>
                <a:ea typeface="Droid Sans Fallback"/>
                <a:cs typeface="Droid Sans Fallback"/>
              </a:rPr>
              <a:t>. </a:t>
            </a:r>
            <a:r>
              <a:rPr lang="el-GR" sz="1200" b="1" dirty="0" err="1" smtClean="0">
                <a:solidFill>
                  <a:srgbClr val="C00000"/>
                </a:solidFill>
                <a:ea typeface="Droid Sans Fallback"/>
                <a:cs typeface="Droid Sans Fallback"/>
              </a:rPr>
              <a:t>Αρναούτη</a:t>
            </a:r>
            <a:r>
              <a:rPr lang="el-GR" sz="1200" b="1" dirty="0" smtClean="0">
                <a:solidFill>
                  <a:srgbClr val="C00000"/>
                </a:solidFill>
                <a:ea typeface="Droid Sans Fallback"/>
                <a:cs typeface="Droid Sans Fallback"/>
              </a:rPr>
              <a:t>, Αθήνα 2015</a:t>
            </a:r>
          </a:p>
          <a:p>
            <a:pPr marL="342900" lvl="2" indent="-342900" algn="ctr">
              <a:tabLst>
                <a:tab pos="0" algn="l"/>
                <a:tab pos="457200" algn="l"/>
                <a:tab pos="914400" algn="l"/>
                <a:tab pos="1370013" algn="l"/>
                <a:tab pos="1828800" algn="l"/>
                <a:tab pos="2286000" algn="l"/>
                <a:tab pos="2741613" algn="l"/>
                <a:tab pos="3200400" algn="l"/>
                <a:tab pos="3657600" algn="l"/>
                <a:tab pos="4114800" algn="l"/>
                <a:tab pos="4572000" algn="l"/>
                <a:tab pos="5029200" algn="l"/>
                <a:tab pos="5484813" algn="l"/>
                <a:tab pos="5943600" algn="l"/>
                <a:tab pos="6399213" algn="l"/>
                <a:tab pos="6858000" algn="l"/>
                <a:tab pos="7315200" algn="l"/>
                <a:tab pos="7772400" algn="l"/>
                <a:tab pos="8229600" algn="l"/>
                <a:tab pos="8686800" algn="l"/>
                <a:tab pos="9144000" algn="l"/>
              </a:tabLst>
            </a:pPr>
            <a:endParaRPr lang="el-GR" sz="1200" b="1" dirty="0"/>
          </a:p>
          <a:p>
            <a:pPr marL="342900" lvl="2" indent="-342900" algn="ctr">
              <a:tabLst>
                <a:tab pos="0" algn="l"/>
                <a:tab pos="457200" algn="l"/>
                <a:tab pos="914400" algn="l"/>
                <a:tab pos="1370013" algn="l"/>
                <a:tab pos="1828800" algn="l"/>
                <a:tab pos="2286000" algn="l"/>
                <a:tab pos="2741613" algn="l"/>
                <a:tab pos="3200400" algn="l"/>
                <a:tab pos="3657600" algn="l"/>
                <a:tab pos="4114800" algn="l"/>
                <a:tab pos="4572000" algn="l"/>
                <a:tab pos="5029200" algn="l"/>
                <a:tab pos="5484813" algn="l"/>
                <a:tab pos="5943600" algn="l"/>
                <a:tab pos="6399213" algn="l"/>
                <a:tab pos="6858000" algn="l"/>
                <a:tab pos="7315200" algn="l"/>
                <a:tab pos="7772400" algn="l"/>
                <a:tab pos="8229600" algn="l"/>
                <a:tab pos="8686800" algn="l"/>
                <a:tab pos="9144000" algn="l"/>
              </a:tabLst>
            </a:pPr>
            <a:r>
              <a:rPr lang="el-GR" sz="1200" b="1" dirty="0" smtClean="0"/>
              <a:t>ΚΑΝΤΙΑΝΗ ΑΝΘΡΩΠΟΛΟΓΙΑ- ΜΑΡΤΙΟΣ 29, 2021</a:t>
            </a:r>
          </a:p>
          <a:p>
            <a:pPr marL="342900" lvl="2" indent="-342900" algn="ctr">
              <a:tabLst>
                <a:tab pos="0" algn="l"/>
                <a:tab pos="457200" algn="l"/>
                <a:tab pos="914400" algn="l"/>
                <a:tab pos="1370013" algn="l"/>
                <a:tab pos="1828800" algn="l"/>
                <a:tab pos="2286000" algn="l"/>
                <a:tab pos="2741613" algn="l"/>
                <a:tab pos="3200400" algn="l"/>
                <a:tab pos="3657600" algn="l"/>
                <a:tab pos="4114800" algn="l"/>
                <a:tab pos="4572000" algn="l"/>
                <a:tab pos="5029200" algn="l"/>
                <a:tab pos="5484813" algn="l"/>
                <a:tab pos="5943600" algn="l"/>
                <a:tab pos="6399213" algn="l"/>
                <a:tab pos="6858000" algn="l"/>
                <a:tab pos="7315200" algn="l"/>
                <a:tab pos="7772400" algn="l"/>
                <a:tab pos="8229600" algn="l"/>
                <a:tab pos="8686800" algn="l"/>
                <a:tab pos="9144000" algn="l"/>
              </a:tabLst>
            </a:pPr>
            <a:r>
              <a:rPr lang="el-GR" sz="1200" b="1" dirty="0" smtClean="0">
                <a:solidFill>
                  <a:srgbClr val="C00000"/>
                </a:solidFill>
              </a:rPr>
              <a:t>ΥΛΙΚΟ ΣΤΗΝ Η-ΤΑΞΗ</a:t>
            </a:r>
            <a:endParaRPr lang="el-GR" sz="1200" b="1" dirty="0">
              <a:solidFill>
                <a:srgbClr val="C00000"/>
              </a:solidFill>
            </a:endParaRPr>
          </a:p>
          <a:p>
            <a:pPr marL="342900" lvl="2" indent="-342900" algn="ctr">
              <a:tabLst>
                <a:tab pos="0" algn="l"/>
                <a:tab pos="457200" algn="l"/>
                <a:tab pos="914400" algn="l"/>
                <a:tab pos="1370013" algn="l"/>
                <a:tab pos="1828800" algn="l"/>
                <a:tab pos="2286000" algn="l"/>
                <a:tab pos="2741613" algn="l"/>
                <a:tab pos="3200400" algn="l"/>
                <a:tab pos="3657600" algn="l"/>
                <a:tab pos="4114800" algn="l"/>
                <a:tab pos="4572000" algn="l"/>
                <a:tab pos="5029200" algn="l"/>
                <a:tab pos="5484813" algn="l"/>
                <a:tab pos="5943600" algn="l"/>
                <a:tab pos="6399213" algn="l"/>
                <a:tab pos="6858000" algn="l"/>
                <a:tab pos="7315200" algn="l"/>
                <a:tab pos="7772400" algn="l"/>
                <a:tab pos="8229600" algn="l"/>
                <a:tab pos="8686800" algn="l"/>
                <a:tab pos="9144000" algn="l"/>
              </a:tabLst>
            </a:pPr>
            <a:endParaRPr lang="el-GR" sz="1200" b="1" dirty="0" smtClean="0"/>
          </a:p>
          <a:p>
            <a:pPr marL="342900" lvl="2" indent="-342900" algn="ctr">
              <a:tabLst>
                <a:tab pos="0" algn="l"/>
                <a:tab pos="457200" algn="l"/>
                <a:tab pos="914400" algn="l"/>
                <a:tab pos="1370013" algn="l"/>
                <a:tab pos="1828800" algn="l"/>
                <a:tab pos="2286000" algn="l"/>
                <a:tab pos="2741613" algn="l"/>
                <a:tab pos="3200400" algn="l"/>
                <a:tab pos="3657600" algn="l"/>
                <a:tab pos="4114800" algn="l"/>
                <a:tab pos="4572000" algn="l"/>
                <a:tab pos="5029200" algn="l"/>
                <a:tab pos="5484813" algn="l"/>
                <a:tab pos="5943600" algn="l"/>
                <a:tab pos="6399213" algn="l"/>
                <a:tab pos="6858000" algn="l"/>
                <a:tab pos="7315200" algn="l"/>
                <a:tab pos="7772400" algn="l"/>
                <a:tab pos="8229600" algn="l"/>
                <a:tab pos="8686800" algn="l"/>
                <a:tab pos="9144000" algn="l"/>
              </a:tabLst>
            </a:pPr>
            <a:r>
              <a:rPr lang="el-GR" sz="1200" b="1" dirty="0" smtClean="0"/>
              <a:t>ΜΑΡΞΙΚΗ </a:t>
            </a:r>
            <a:r>
              <a:rPr lang="el-GR" sz="1200" b="1" dirty="0"/>
              <a:t>ΑΝΘΡΩΠΟΛΟΓΙΑ </a:t>
            </a:r>
            <a:r>
              <a:rPr lang="en-US" sz="1200" b="1" dirty="0" smtClean="0"/>
              <a:t>I </a:t>
            </a:r>
            <a:r>
              <a:rPr lang="el-GR" sz="1200" b="1" dirty="0" smtClean="0"/>
              <a:t>- </a:t>
            </a:r>
            <a:r>
              <a:rPr lang="el-GR" sz="1200" b="1" dirty="0"/>
              <a:t>Απρίλιος </a:t>
            </a:r>
            <a:r>
              <a:rPr lang="el-GR" sz="1200" b="1" dirty="0" smtClean="0"/>
              <a:t>5, 2021</a:t>
            </a:r>
            <a:endParaRPr lang="en-US" sz="1200" b="1" dirty="0"/>
          </a:p>
          <a:p>
            <a:pPr marL="342900" lvl="2" indent="-342900" algn="ctr">
              <a:tabLst>
                <a:tab pos="0" algn="l"/>
                <a:tab pos="457200" algn="l"/>
                <a:tab pos="914400" algn="l"/>
                <a:tab pos="1370013" algn="l"/>
                <a:tab pos="1828800" algn="l"/>
                <a:tab pos="2286000" algn="l"/>
                <a:tab pos="2741613" algn="l"/>
                <a:tab pos="3200400" algn="l"/>
                <a:tab pos="3657600" algn="l"/>
                <a:tab pos="4114800" algn="l"/>
                <a:tab pos="4572000" algn="l"/>
                <a:tab pos="5029200" algn="l"/>
                <a:tab pos="5484813" algn="l"/>
                <a:tab pos="5943600" algn="l"/>
                <a:tab pos="6399213" algn="l"/>
                <a:tab pos="6858000" algn="l"/>
                <a:tab pos="7315200" algn="l"/>
                <a:tab pos="7772400" algn="l"/>
                <a:tab pos="8229600" algn="l"/>
                <a:tab pos="8686800" algn="l"/>
                <a:tab pos="9144000" algn="l"/>
              </a:tabLst>
            </a:pPr>
            <a:r>
              <a:rPr lang="el-GR" sz="1200" b="1" dirty="0">
                <a:solidFill>
                  <a:srgbClr val="C00000"/>
                </a:solidFill>
              </a:rPr>
              <a:t>Άννα Λάζου, </a:t>
            </a:r>
            <a:r>
              <a:rPr lang="el-GR" sz="1200" b="1" i="1" dirty="0">
                <a:solidFill>
                  <a:srgbClr val="C00000"/>
                </a:solidFill>
              </a:rPr>
              <a:t>Άνθρωπος ο Δημιουργός,</a:t>
            </a:r>
            <a:r>
              <a:rPr lang="el-GR" sz="1200" b="1" dirty="0">
                <a:solidFill>
                  <a:srgbClr val="C00000"/>
                </a:solidFill>
              </a:rPr>
              <a:t> Αθήνα, 2016</a:t>
            </a:r>
          </a:p>
          <a:p>
            <a:pPr marL="342900" lvl="2" indent="-342900" algn="ctr">
              <a:tabLst>
                <a:tab pos="0" algn="l"/>
                <a:tab pos="457200" algn="l"/>
                <a:tab pos="914400" algn="l"/>
                <a:tab pos="1370013" algn="l"/>
                <a:tab pos="1828800" algn="l"/>
                <a:tab pos="2286000" algn="l"/>
                <a:tab pos="2741613" algn="l"/>
                <a:tab pos="3200400" algn="l"/>
                <a:tab pos="3657600" algn="l"/>
                <a:tab pos="4114800" algn="l"/>
                <a:tab pos="4572000" algn="l"/>
                <a:tab pos="5029200" algn="l"/>
                <a:tab pos="5484813" algn="l"/>
                <a:tab pos="5943600" algn="l"/>
                <a:tab pos="6399213" algn="l"/>
                <a:tab pos="6858000" algn="l"/>
                <a:tab pos="7315200" algn="l"/>
                <a:tab pos="7772400" algn="l"/>
                <a:tab pos="8229600" algn="l"/>
                <a:tab pos="8686800" algn="l"/>
                <a:tab pos="9144000" algn="l"/>
              </a:tabLst>
            </a:pPr>
            <a:r>
              <a:rPr lang="el-GR" sz="1200" b="1" dirty="0">
                <a:solidFill>
                  <a:srgbClr val="C00000"/>
                </a:solidFill>
              </a:rPr>
              <a:t>Κ</a:t>
            </a:r>
            <a:r>
              <a:rPr lang="en-US" sz="1200" b="1" dirty="0" err="1">
                <a:solidFill>
                  <a:srgbClr val="C00000"/>
                </a:solidFill>
              </a:rPr>
              <a:t>arl</a:t>
            </a:r>
            <a:r>
              <a:rPr lang="en-US" sz="1200" b="1" dirty="0">
                <a:solidFill>
                  <a:srgbClr val="C00000"/>
                </a:solidFill>
              </a:rPr>
              <a:t> Marx, </a:t>
            </a:r>
            <a:r>
              <a:rPr lang="el-GR" sz="1200" b="1" i="1" dirty="0">
                <a:solidFill>
                  <a:srgbClr val="C00000"/>
                </a:solidFill>
              </a:rPr>
              <a:t>Οικονομικά &amp; Φιλοσοφικά Χειρόγραφα</a:t>
            </a:r>
            <a:r>
              <a:rPr lang="el-GR" sz="1200" b="1" dirty="0">
                <a:solidFill>
                  <a:srgbClr val="C00000"/>
                </a:solidFill>
              </a:rPr>
              <a:t>, 1844</a:t>
            </a:r>
          </a:p>
          <a:p>
            <a:pPr marL="342900" lvl="2" indent="-342900" algn="ctr">
              <a:tabLst>
                <a:tab pos="0" algn="l"/>
                <a:tab pos="457200" algn="l"/>
                <a:tab pos="914400" algn="l"/>
                <a:tab pos="1370013" algn="l"/>
                <a:tab pos="1828800" algn="l"/>
                <a:tab pos="2286000" algn="l"/>
                <a:tab pos="2741613" algn="l"/>
                <a:tab pos="3200400" algn="l"/>
                <a:tab pos="3657600" algn="l"/>
                <a:tab pos="4114800" algn="l"/>
                <a:tab pos="4572000" algn="l"/>
                <a:tab pos="5029200" algn="l"/>
                <a:tab pos="5484813" algn="l"/>
                <a:tab pos="5943600" algn="l"/>
                <a:tab pos="6399213" algn="l"/>
                <a:tab pos="6858000" algn="l"/>
                <a:tab pos="7315200" algn="l"/>
                <a:tab pos="7772400" algn="l"/>
                <a:tab pos="8229600" algn="l"/>
                <a:tab pos="8686800" algn="l"/>
                <a:tab pos="9144000" algn="l"/>
              </a:tabLst>
            </a:pPr>
            <a:endParaRPr lang="el-GR" sz="1200" b="1" dirty="0"/>
          </a:p>
          <a:p>
            <a:pPr marL="342900" lvl="2" indent="-342900" algn="ctr">
              <a:tabLst>
                <a:tab pos="0" algn="l"/>
                <a:tab pos="457200" algn="l"/>
                <a:tab pos="914400" algn="l"/>
                <a:tab pos="1370013" algn="l"/>
                <a:tab pos="1828800" algn="l"/>
                <a:tab pos="2286000" algn="l"/>
                <a:tab pos="2741613" algn="l"/>
                <a:tab pos="3200400" algn="l"/>
                <a:tab pos="3657600" algn="l"/>
                <a:tab pos="4114800" algn="l"/>
                <a:tab pos="4572000" algn="l"/>
                <a:tab pos="5029200" algn="l"/>
                <a:tab pos="5484813" algn="l"/>
                <a:tab pos="5943600" algn="l"/>
                <a:tab pos="6399213" algn="l"/>
                <a:tab pos="6858000" algn="l"/>
                <a:tab pos="7315200" algn="l"/>
                <a:tab pos="7772400" algn="l"/>
                <a:tab pos="8229600" algn="l"/>
                <a:tab pos="8686800" algn="l"/>
                <a:tab pos="9144000" algn="l"/>
              </a:tabLst>
            </a:pPr>
            <a:r>
              <a:rPr lang="el-GR" sz="1200" b="1" dirty="0" smtClean="0"/>
              <a:t>ΜΑΡΞΙΚΗ ΑΝΘΡΩΠΟΛΟΓΙΑ </a:t>
            </a:r>
            <a:r>
              <a:rPr lang="en-US" sz="1200" b="1" dirty="0" smtClean="0"/>
              <a:t>II </a:t>
            </a:r>
            <a:r>
              <a:rPr lang="el-GR" sz="1200" b="1" dirty="0" smtClean="0"/>
              <a:t>- Απρίλιος 12, 2021 </a:t>
            </a:r>
            <a:endParaRPr lang="en-US" sz="1200" b="1" dirty="0" smtClean="0"/>
          </a:p>
          <a:p>
            <a:pPr marL="342900" lvl="2" indent="-342900" algn="ctr">
              <a:tabLst>
                <a:tab pos="0" algn="l"/>
                <a:tab pos="457200" algn="l"/>
                <a:tab pos="914400" algn="l"/>
                <a:tab pos="1370013" algn="l"/>
                <a:tab pos="1828800" algn="l"/>
                <a:tab pos="2286000" algn="l"/>
                <a:tab pos="2741613" algn="l"/>
                <a:tab pos="3200400" algn="l"/>
                <a:tab pos="3657600" algn="l"/>
                <a:tab pos="4114800" algn="l"/>
                <a:tab pos="4572000" algn="l"/>
                <a:tab pos="5029200" algn="l"/>
                <a:tab pos="5484813" algn="l"/>
                <a:tab pos="5943600" algn="l"/>
                <a:tab pos="6399213" algn="l"/>
                <a:tab pos="6858000" algn="l"/>
                <a:tab pos="7315200" algn="l"/>
                <a:tab pos="7772400" algn="l"/>
                <a:tab pos="8229600" algn="l"/>
                <a:tab pos="8686800" algn="l"/>
                <a:tab pos="9144000" algn="l"/>
              </a:tabLst>
            </a:pPr>
            <a:r>
              <a:rPr lang="el-GR" sz="1200" b="1" dirty="0" smtClean="0">
                <a:solidFill>
                  <a:srgbClr val="C00000"/>
                </a:solidFill>
              </a:rPr>
              <a:t>Κ</a:t>
            </a:r>
            <a:r>
              <a:rPr lang="en-US" sz="1200" b="1" dirty="0" err="1" smtClean="0">
                <a:solidFill>
                  <a:srgbClr val="C00000"/>
                </a:solidFill>
              </a:rPr>
              <a:t>arl</a:t>
            </a:r>
            <a:r>
              <a:rPr lang="en-US" sz="1200" b="1" dirty="0" smtClean="0">
                <a:solidFill>
                  <a:srgbClr val="C00000"/>
                </a:solidFill>
              </a:rPr>
              <a:t> Marx, </a:t>
            </a:r>
            <a:r>
              <a:rPr lang="el-GR" sz="1200" b="1" i="1" dirty="0" smtClean="0">
                <a:solidFill>
                  <a:srgbClr val="C00000"/>
                </a:solidFill>
              </a:rPr>
              <a:t>Οικονομικά &amp; Φιλοσοφικά Χειρόγραφα</a:t>
            </a:r>
            <a:r>
              <a:rPr lang="el-GR" sz="1200" b="1" dirty="0" smtClean="0">
                <a:solidFill>
                  <a:srgbClr val="C00000"/>
                </a:solidFill>
              </a:rPr>
              <a:t>, 1844</a:t>
            </a:r>
          </a:p>
          <a:p>
            <a:pPr marL="342900" lvl="2" indent="-342900" algn="ctr">
              <a:tabLst>
                <a:tab pos="0" algn="l"/>
                <a:tab pos="457200" algn="l"/>
                <a:tab pos="914400" algn="l"/>
                <a:tab pos="1370013" algn="l"/>
                <a:tab pos="1828800" algn="l"/>
                <a:tab pos="2286000" algn="l"/>
                <a:tab pos="2741613" algn="l"/>
                <a:tab pos="3200400" algn="l"/>
                <a:tab pos="3657600" algn="l"/>
                <a:tab pos="4114800" algn="l"/>
                <a:tab pos="4572000" algn="l"/>
                <a:tab pos="5029200" algn="l"/>
                <a:tab pos="5484813" algn="l"/>
                <a:tab pos="5943600" algn="l"/>
                <a:tab pos="6399213" algn="l"/>
                <a:tab pos="6858000" algn="l"/>
                <a:tab pos="7315200" algn="l"/>
                <a:tab pos="7772400" algn="l"/>
                <a:tab pos="8229600" algn="l"/>
                <a:tab pos="8686800" algn="l"/>
                <a:tab pos="9144000" algn="l"/>
              </a:tabLst>
            </a:pPr>
            <a:endParaRPr lang="en-US" sz="1200" b="1" dirty="0"/>
          </a:p>
          <a:p>
            <a:pPr marL="342900" lvl="2" indent="-342900" algn="ctr">
              <a:tabLst>
                <a:tab pos="0" algn="l"/>
                <a:tab pos="457200" algn="l"/>
                <a:tab pos="914400" algn="l"/>
                <a:tab pos="1370013" algn="l"/>
                <a:tab pos="1828800" algn="l"/>
                <a:tab pos="2286000" algn="l"/>
                <a:tab pos="2741613" algn="l"/>
                <a:tab pos="3200400" algn="l"/>
                <a:tab pos="3657600" algn="l"/>
                <a:tab pos="4114800" algn="l"/>
                <a:tab pos="4572000" algn="l"/>
                <a:tab pos="5029200" algn="l"/>
                <a:tab pos="5484813" algn="l"/>
                <a:tab pos="5943600" algn="l"/>
                <a:tab pos="6399213" algn="l"/>
                <a:tab pos="6858000" algn="l"/>
                <a:tab pos="7315200" algn="l"/>
                <a:tab pos="7772400" algn="l"/>
                <a:tab pos="8229600" algn="l"/>
                <a:tab pos="8686800" algn="l"/>
                <a:tab pos="9144000" algn="l"/>
              </a:tabLst>
              <a:defRPr/>
            </a:pPr>
            <a:r>
              <a:rPr lang="el-GR" sz="1200" b="1" dirty="0"/>
              <a:t>Ο ΑΝΘΡΩΠΟΣ ΚΑΛΛΙΤΕΧΝΗΣ </a:t>
            </a:r>
            <a:r>
              <a:rPr lang="en-US" sz="1200" b="1" dirty="0" smtClean="0"/>
              <a:t>- </a:t>
            </a:r>
            <a:r>
              <a:rPr lang="el-GR" sz="1200" b="1" dirty="0" smtClean="0"/>
              <a:t>Απρίλιος</a:t>
            </a:r>
            <a:r>
              <a:rPr lang="en-US" sz="1200" b="1" dirty="0" smtClean="0"/>
              <a:t> </a:t>
            </a:r>
            <a:r>
              <a:rPr lang="el-GR" sz="1200" b="1" dirty="0" smtClean="0"/>
              <a:t>19, </a:t>
            </a:r>
            <a:r>
              <a:rPr lang="el-GR" sz="1200" b="1" dirty="0"/>
              <a:t>2021</a:t>
            </a:r>
            <a:endParaRPr lang="en-US" sz="1200" b="1" dirty="0"/>
          </a:p>
          <a:p>
            <a:pPr marL="342900" lvl="2" indent="-342900" algn="ctr">
              <a:tabLst>
                <a:tab pos="0" algn="l"/>
                <a:tab pos="457200" algn="l"/>
                <a:tab pos="914400" algn="l"/>
                <a:tab pos="1370013" algn="l"/>
                <a:tab pos="1828800" algn="l"/>
                <a:tab pos="2286000" algn="l"/>
                <a:tab pos="2741613" algn="l"/>
                <a:tab pos="3200400" algn="l"/>
                <a:tab pos="3657600" algn="l"/>
                <a:tab pos="4114800" algn="l"/>
                <a:tab pos="4572000" algn="l"/>
                <a:tab pos="5029200" algn="l"/>
                <a:tab pos="5484813" algn="l"/>
                <a:tab pos="5943600" algn="l"/>
                <a:tab pos="6399213" algn="l"/>
                <a:tab pos="6858000" algn="l"/>
                <a:tab pos="7315200" algn="l"/>
                <a:tab pos="7772400" algn="l"/>
                <a:tab pos="8229600" algn="l"/>
                <a:tab pos="8686800" algn="l"/>
                <a:tab pos="9144000" algn="l"/>
              </a:tabLst>
              <a:defRPr/>
            </a:pPr>
            <a:r>
              <a:rPr lang="el-GR" sz="1200" b="1" dirty="0">
                <a:solidFill>
                  <a:srgbClr val="C00000"/>
                </a:solidFill>
              </a:rPr>
              <a:t> Άννα Λάζου, </a:t>
            </a:r>
            <a:r>
              <a:rPr lang="el-GR" sz="1200" b="1" i="1" dirty="0">
                <a:solidFill>
                  <a:srgbClr val="C00000"/>
                </a:solidFill>
              </a:rPr>
              <a:t>Άνθρωπος ο Δημιουργός,</a:t>
            </a:r>
            <a:r>
              <a:rPr lang="el-GR" sz="1200" b="1" dirty="0">
                <a:solidFill>
                  <a:srgbClr val="C00000"/>
                </a:solidFill>
              </a:rPr>
              <a:t> Αθήνα, 2016</a:t>
            </a:r>
          </a:p>
          <a:p>
            <a:pPr marL="342900" lvl="2" indent="-342900" algn="ctr">
              <a:tabLst>
                <a:tab pos="0" algn="l"/>
                <a:tab pos="457200" algn="l"/>
                <a:tab pos="914400" algn="l"/>
                <a:tab pos="1370013" algn="l"/>
                <a:tab pos="1828800" algn="l"/>
                <a:tab pos="2286000" algn="l"/>
                <a:tab pos="2741613" algn="l"/>
                <a:tab pos="3200400" algn="l"/>
                <a:tab pos="3657600" algn="l"/>
                <a:tab pos="4114800" algn="l"/>
                <a:tab pos="4572000" algn="l"/>
                <a:tab pos="5029200" algn="l"/>
                <a:tab pos="5484813" algn="l"/>
                <a:tab pos="5943600" algn="l"/>
                <a:tab pos="6399213" algn="l"/>
                <a:tab pos="6858000" algn="l"/>
                <a:tab pos="7315200" algn="l"/>
                <a:tab pos="7772400" algn="l"/>
                <a:tab pos="8229600" algn="l"/>
                <a:tab pos="8686800" algn="l"/>
                <a:tab pos="9144000" algn="l"/>
              </a:tabLst>
            </a:pPr>
            <a:endParaRPr lang="en-US" sz="1200" b="1" dirty="0"/>
          </a:p>
          <a:p>
            <a:pPr marL="342900" lvl="2" indent="-342900" algn="ctr">
              <a:tabLst>
                <a:tab pos="0" algn="l"/>
                <a:tab pos="457200" algn="l"/>
                <a:tab pos="914400" algn="l"/>
                <a:tab pos="1370013" algn="l"/>
                <a:tab pos="1828800" algn="l"/>
                <a:tab pos="2286000" algn="l"/>
                <a:tab pos="2741613" algn="l"/>
                <a:tab pos="3200400" algn="l"/>
                <a:tab pos="3657600" algn="l"/>
                <a:tab pos="4114800" algn="l"/>
                <a:tab pos="4572000" algn="l"/>
                <a:tab pos="5029200" algn="l"/>
                <a:tab pos="5484813" algn="l"/>
                <a:tab pos="5943600" algn="l"/>
                <a:tab pos="6399213" algn="l"/>
                <a:tab pos="6858000" algn="l"/>
                <a:tab pos="7315200" algn="l"/>
                <a:tab pos="7772400" algn="l"/>
                <a:tab pos="8229600" algn="l"/>
                <a:tab pos="8686800" algn="l"/>
                <a:tab pos="9144000" algn="l"/>
              </a:tabLst>
            </a:pPr>
            <a:r>
              <a:rPr lang="el-GR" sz="1200" b="1" dirty="0" smtClean="0"/>
              <a:t>ΦΙΛΟΣΟΦΙΚΗ ΑΝΘΡΩΠΟΛΟΓΙΑ – ΣΥΓΧΡΟΝΑ ΡΕΥΜΑΤΑ- </a:t>
            </a:r>
            <a:r>
              <a:rPr lang="el-GR" sz="1200" b="1" dirty="0" smtClean="0">
                <a:ea typeface="Droid Sans Fallback"/>
                <a:cs typeface="Droid Sans Fallback"/>
              </a:rPr>
              <a:t>Μάιος 10 2021</a:t>
            </a:r>
          </a:p>
          <a:p>
            <a:pPr marL="342900" lvl="2" indent="-342900" algn="ctr">
              <a:tabLst>
                <a:tab pos="0" algn="l"/>
                <a:tab pos="457200" algn="l"/>
                <a:tab pos="914400" algn="l"/>
                <a:tab pos="1370013" algn="l"/>
                <a:tab pos="1828800" algn="l"/>
                <a:tab pos="2286000" algn="l"/>
                <a:tab pos="2741613" algn="l"/>
                <a:tab pos="3200400" algn="l"/>
                <a:tab pos="3657600" algn="l"/>
                <a:tab pos="4114800" algn="l"/>
                <a:tab pos="4572000" algn="l"/>
                <a:tab pos="5029200" algn="l"/>
                <a:tab pos="5484813" algn="l"/>
                <a:tab pos="5943600" algn="l"/>
                <a:tab pos="6399213" algn="l"/>
                <a:tab pos="6858000" algn="l"/>
                <a:tab pos="7315200" algn="l"/>
                <a:tab pos="7772400" algn="l"/>
                <a:tab pos="8229600" algn="l"/>
                <a:tab pos="8686800" algn="l"/>
                <a:tab pos="9144000" algn="l"/>
              </a:tabLst>
            </a:pPr>
            <a:r>
              <a:rPr lang="el-GR" sz="1200" b="1" dirty="0" smtClean="0">
                <a:solidFill>
                  <a:srgbClr val="C00000"/>
                </a:solidFill>
              </a:rPr>
              <a:t>Άννα Λάζου, </a:t>
            </a:r>
            <a:r>
              <a:rPr lang="el-GR" sz="1200" b="1" i="1" dirty="0" smtClean="0">
                <a:solidFill>
                  <a:srgbClr val="C00000"/>
                </a:solidFill>
              </a:rPr>
              <a:t>Άνθρωπος ο Δημιουργός,</a:t>
            </a:r>
            <a:r>
              <a:rPr lang="el-GR" sz="1200" b="1" dirty="0" smtClean="0">
                <a:solidFill>
                  <a:srgbClr val="C00000"/>
                </a:solidFill>
              </a:rPr>
              <a:t> Αθήνα, 2016</a:t>
            </a:r>
          </a:p>
          <a:p>
            <a:pPr marL="342900" lvl="2" indent="-342900" algn="ctr">
              <a:tabLst>
                <a:tab pos="0" algn="l"/>
                <a:tab pos="457200" algn="l"/>
                <a:tab pos="914400" algn="l"/>
                <a:tab pos="1370013" algn="l"/>
                <a:tab pos="1828800" algn="l"/>
                <a:tab pos="2286000" algn="l"/>
                <a:tab pos="2741613" algn="l"/>
                <a:tab pos="3200400" algn="l"/>
                <a:tab pos="3657600" algn="l"/>
                <a:tab pos="4114800" algn="l"/>
                <a:tab pos="4572000" algn="l"/>
                <a:tab pos="5029200" algn="l"/>
                <a:tab pos="5484813" algn="l"/>
                <a:tab pos="5943600" algn="l"/>
                <a:tab pos="6399213" algn="l"/>
                <a:tab pos="6858000" algn="l"/>
                <a:tab pos="7315200" algn="l"/>
                <a:tab pos="7772400" algn="l"/>
                <a:tab pos="8229600" algn="l"/>
                <a:tab pos="8686800" algn="l"/>
                <a:tab pos="9144000" algn="l"/>
              </a:tabLst>
            </a:pPr>
            <a:r>
              <a:rPr lang="el-GR" sz="1200" b="1" dirty="0" err="1" smtClean="0">
                <a:solidFill>
                  <a:srgbClr val="C00000"/>
                </a:solidFill>
              </a:rPr>
              <a:t>Chr</a:t>
            </a:r>
            <a:r>
              <a:rPr lang="en-US" sz="1200" b="1" dirty="0" smtClean="0">
                <a:solidFill>
                  <a:srgbClr val="C00000"/>
                </a:solidFill>
              </a:rPr>
              <a:t>. </a:t>
            </a:r>
            <a:r>
              <a:rPr lang="el-GR" sz="1200" b="1" dirty="0" err="1" smtClean="0">
                <a:solidFill>
                  <a:srgbClr val="C00000"/>
                </a:solidFill>
              </a:rPr>
              <a:t>Wulf</a:t>
            </a:r>
            <a:r>
              <a:rPr lang="el-GR" sz="1200" b="1" dirty="0" smtClean="0">
                <a:solidFill>
                  <a:srgbClr val="C00000"/>
                </a:solidFill>
              </a:rPr>
              <a:t>, </a:t>
            </a:r>
            <a:r>
              <a:rPr lang="el-GR" sz="1200" b="1" i="1" dirty="0" smtClean="0">
                <a:solidFill>
                  <a:srgbClr val="C00000"/>
                </a:solidFill>
                <a:hlinkClick r:id="rId3"/>
              </a:rPr>
              <a:t>Ανθρωπολογία</a:t>
            </a:r>
            <a:r>
              <a:rPr lang="en-US" sz="1200" b="1" i="1" dirty="0" smtClean="0">
                <a:solidFill>
                  <a:srgbClr val="C00000"/>
                </a:solidFill>
              </a:rPr>
              <a:t>:</a:t>
            </a:r>
            <a:r>
              <a:rPr lang="el-GR" sz="1200" b="1" i="1" dirty="0" smtClean="0">
                <a:solidFill>
                  <a:srgbClr val="C00000"/>
                </a:solidFill>
              </a:rPr>
              <a:t> Ιστορία, πολιτισμός, φιλοσοφία,</a:t>
            </a:r>
            <a:r>
              <a:rPr lang="el-GR" sz="1200" b="1" dirty="0" smtClean="0">
                <a:solidFill>
                  <a:srgbClr val="C00000"/>
                </a:solidFill>
              </a:rPr>
              <a:t> </a:t>
            </a:r>
            <a:r>
              <a:rPr lang="en-US" sz="1200" b="1" dirty="0" smtClean="0">
                <a:solidFill>
                  <a:srgbClr val="C00000"/>
                </a:solidFill>
              </a:rPr>
              <a:t>2004 </a:t>
            </a:r>
          </a:p>
          <a:p>
            <a:pPr marL="342900" lvl="2" indent="-342900" algn="ctr">
              <a:tabLst>
                <a:tab pos="0" algn="l"/>
                <a:tab pos="457200" algn="l"/>
                <a:tab pos="914400" algn="l"/>
                <a:tab pos="1370013" algn="l"/>
                <a:tab pos="1828800" algn="l"/>
                <a:tab pos="2286000" algn="l"/>
                <a:tab pos="2741613" algn="l"/>
                <a:tab pos="3200400" algn="l"/>
                <a:tab pos="3657600" algn="l"/>
                <a:tab pos="4114800" algn="l"/>
                <a:tab pos="4572000" algn="l"/>
                <a:tab pos="5029200" algn="l"/>
                <a:tab pos="5484813" algn="l"/>
                <a:tab pos="5943600" algn="l"/>
                <a:tab pos="6399213" algn="l"/>
                <a:tab pos="6858000" algn="l"/>
                <a:tab pos="7315200" algn="l"/>
                <a:tab pos="7772400" algn="l"/>
                <a:tab pos="8229600" algn="l"/>
                <a:tab pos="8686800" algn="l"/>
                <a:tab pos="9144000" algn="l"/>
              </a:tabLst>
            </a:pPr>
            <a:endParaRPr lang="en-US" sz="1200" b="1" dirty="0">
              <a:solidFill>
                <a:srgbClr val="C00000"/>
              </a:solidFill>
            </a:endParaRPr>
          </a:p>
          <a:p>
            <a:pPr marL="342900" lvl="2" indent="-342900" algn="ctr">
              <a:tabLst>
                <a:tab pos="0" algn="l"/>
                <a:tab pos="457200" algn="l"/>
                <a:tab pos="914400" algn="l"/>
                <a:tab pos="1370013" algn="l"/>
                <a:tab pos="1828800" algn="l"/>
                <a:tab pos="2286000" algn="l"/>
                <a:tab pos="2741613" algn="l"/>
                <a:tab pos="3200400" algn="l"/>
                <a:tab pos="3657600" algn="l"/>
                <a:tab pos="4114800" algn="l"/>
                <a:tab pos="4572000" algn="l"/>
                <a:tab pos="5029200" algn="l"/>
                <a:tab pos="5484813" algn="l"/>
                <a:tab pos="5943600" algn="l"/>
                <a:tab pos="6399213" algn="l"/>
                <a:tab pos="6858000" algn="l"/>
                <a:tab pos="7315200" algn="l"/>
                <a:tab pos="7772400" algn="l"/>
                <a:tab pos="8229600" algn="l"/>
                <a:tab pos="8686800" algn="l"/>
                <a:tab pos="9144000" algn="l"/>
              </a:tabLst>
            </a:pPr>
            <a:r>
              <a:rPr lang="el-GR" sz="1200" b="1" dirty="0" smtClean="0"/>
              <a:t>ΦΙΛΟΣΟΦΙΚΗ ΑΝΘΡΩΠΟΛΟΓΙΑ – ΣΥΓΧΡΟΝΑ ΡΕΥΜΑΤΑ-</a:t>
            </a:r>
            <a:r>
              <a:rPr lang="en-US" sz="1200" b="1" dirty="0" smtClean="0"/>
              <a:t> </a:t>
            </a:r>
            <a:r>
              <a:rPr lang="el-GR" sz="1200" b="1" dirty="0" smtClean="0"/>
              <a:t>Μάιος</a:t>
            </a:r>
            <a:r>
              <a:rPr lang="el-GR" sz="1200" b="1" dirty="0" smtClean="0">
                <a:ea typeface="Droid Sans Fallback"/>
                <a:cs typeface="Droid Sans Fallback"/>
              </a:rPr>
              <a:t> 17 2021</a:t>
            </a:r>
            <a:endParaRPr lang="el-GR" sz="1200" b="1" dirty="0">
              <a:ea typeface="Droid Sans Fallback"/>
              <a:cs typeface="Droid Sans Fallback"/>
            </a:endParaRPr>
          </a:p>
          <a:p>
            <a:pPr marL="342900" lvl="2" indent="-342900" algn="ctr">
              <a:tabLst>
                <a:tab pos="0" algn="l"/>
                <a:tab pos="457200" algn="l"/>
                <a:tab pos="914400" algn="l"/>
                <a:tab pos="1370013" algn="l"/>
                <a:tab pos="1828800" algn="l"/>
                <a:tab pos="2286000" algn="l"/>
                <a:tab pos="2741613" algn="l"/>
                <a:tab pos="3200400" algn="l"/>
                <a:tab pos="3657600" algn="l"/>
                <a:tab pos="4114800" algn="l"/>
                <a:tab pos="4572000" algn="l"/>
                <a:tab pos="5029200" algn="l"/>
                <a:tab pos="5484813" algn="l"/>
                <a:tab pos="5943600" algn="l"/>
                <a:tab pos="6399213" algn="l"/>
                <a:tab pos="6858000" algn="l"/>
                <a:tab pos="7315200" algn="l"/>
                <a:tab pos="7772400" algn="l"/>
                <a:tab pos="8229600" algn="l"/>
                <a:tab pos="8686800" algn="l"/>
                <a:tab pos="9144000" algn="l"/>
              </a:tabLst>
            </a:pPr>
            <a:r>
              <a:rPr lang="el-GR" sz="1200" b="1" dirty="0" smtClean="0">
                <a:solidFill>
                  <a:srgbClr val="C00000"/>
                </a:solidFill>
              </a:rPr>
              <a:t>Άννα Λάζου, </a:t>
            </a:r>
            <a:r>
              <a:rPr lang="el-GR" sz="1200" b="1" i="1" dirty="0" smtClean="0">
                <a:solidFill>
                  <a:srgbClr val="C00000"/>
                </a:solidFill>
              </a:rPr>
              <a:t>Άνθρωπος ο Δημιουργός,</a:t>
            </a:r>
            <a:r>
              <a:rPr lang="el-GR" sz="1200" b="1" dirty="0" smtClean="0">
                <a:solidFill>
                  <a:srgbClr val="C00000"/>
                </a:solidFill>
              </a:rPr>
              <a:t> Αθήνα, 2016</a:t>
            </a:r>
          </a:p>
          <a:p>
            <a:pPr marL="342900" lvl="2" indent="-342900" algn="ctr">
              <a:tabLst>
                <a:tab pos="0" algn="l"/>
                <a:tab pos="457200" algn="l"/>
                <a:tab pos="914400" algn="l"/>
                <a:tab pos="1370013" algn="l"/>
                <a:tab pos="1828800" algn="l"/>
                <a:tab pos="2286000" algn="l"/>
                <a:tab pos="2741613" algn="l"/>
                <a:tab pos="3200400" algn="l"/>
                <a:tab pos="3657600" algn="l"/>
                <a:tab pos="4114800" algn="l"/>
                <a:tab pos="4572000" algn="l"/>
                <a:tab pos="5029200" algn="l"/>
                <a:tab pos="5484813" algn="l"/>
                <a:tab pos="5943600" algn="l"/>
                <a:tab pos="6399213" algn="l"/>
                <a:tab pos="6858000" algn="l"/>
                <a:tab pos="7315200" algn="l"/>
                <a:tab pos="7772400" algn="l"/>
                <a:tab pos="8229600" algn="l"/>
                <a:tab pos="8686800" algn="l"/>
                <a:tab pos="9144000" algn="l"/>
              </a:tabLst>
            </a:pPr>
            <a:r>
              <a:rPr lang="el-GR" sz="1200" b="1" dirty="0" err="1" smtClean="0">
                <a:solidFill>
                  <a:srgbClr val="C00000"/>
                </a:solidFill>
              </a:rPr>
              <a:t>Chr</a:t>
            </a:r>
            <a:r>
              <a:rPr lang="en-US" sz="1200" b="1" dirty="0" smtClean="0">
                <a:solidFill>
                  <a:srgbClr val="C00000"/>
                </a:solidFill>
              </a:rPr>
              <a:t>. </a:t>
            </a:r>
            <a:r>
              <a:rPr lang="el-GR" sz="1200" b="1" dirty="0" err="1" smtClean="0">
                <a:solidFill>
                  <a:srgbClr val="C00000"/>
                </a:solidFill>
              </a:rPr>
              <a:t>Wulf</a:t>
            </a:r>
            <a:r>
              <a:rPr lang="el-GR" sz="1200" b="1" dirty="0" smtClean="0">
                <a:solidFill>
                  <a:srgbClr val="C00000"/>
                </a:solidFill>
              </a:rPr>
              <a:t>, </a:t>
            </a:r>
            <a:r>
              <a:rPr lang="el-GR" sz="1200" b="1" i="1" dirty="0" smtClean="0">
                <a:solidFill>
                  <a:srgbClr val="C00000"/>
                </a:solidFill>
                <a:hlinkClick r:id="rId3"/>
              </a:rPr>
              <a:t>Ανθρωπολογία</a:t>
            </a:r>
            <a:r>
              <a:rPr lang="en-US" sz="1200" b="1" i="1" dirty="0" smtClean="0">
                <a:solidFill>
                  <a:srgbClr val="C00000"/>
                </a:solidFill>
              </a:rPr>
              <a:t>:</a:t>
            </a:r>
            <a:r>
              <a:rPr lang="el-GR" sz="1200" b="1" i="1" dirty="0" smtClean="0">
                <a:solidFill>
                  <a:srgbClr val="C00000"/>
                </a:solidFill>
              </a:rPr>
              <a:t> Ιστορία, πολιτισμός, φιλοσοφία,</a:t>
            </a:r>
            <a:r>
              <a:rPr lang="el-GR" sz="1200" b="1" dirty="0" smtClean="0">
                <a:solidFill>
                  <a:srgbClr val="C00000"/>
                </a:solidFill>
              </a:rPr>
              <a:t> </a:t>
            </a:r>
            <a:r>
              <a:rPr lang="en-US" sz="1200" b="1" dirty="0" smtClean="0">
                <a:solidFill>
                  <a:srgbClr val="C00000"/>
                </a:solidFill>
              </a:rPr>
              <a:t>2004 </a:t>
            </a:r>
          </a:p>
          <a:p>
            <a:pPr marL="342900" lvl="2" indent="-342900" algn="ctr">
              <a:buFontTx/>
              <a:buChar char="-"/>
              <a:tabLst>
                <a:tab pos="0" algn="l"/>
                <a:tab pos="457200" algn="l"/>
                <a:tab pos="914400" algn="l"/>
                <a:tab pos="1370013" algn="l"/>
                <a:tab pos="1828800" algn="l"/>
                <a:tab pos="2286000" algn="l"/>
                <a:tab pos="2741613" algn="l"/>
                <a:tab pos="3200400" algn="l"/>
                <a:tab pos="3657600" algn="l"/>
                <a:tab pos="4114800" algn="l"/>
                <a:tab pos="4572000" algn="l"/>
                <a:tab pos="5029200" algn="l"/>
                <a:tab pos="5484813" algn="l"/>
                <a:tab pos="5943600" algn="l"/>
                <a:tab pos="6399213" algn="l"/>
                <a:tab pos="6858000" algn="l"/>
                <a:tab pos="7315200" algn="l"/>
                <a:tab pos="7772400" algn="l"/>
                <a:tab pos="8229600" algn="l"/>
                <a:tab pos="8686800" algn="l"/>
                <a:tab pos="9144000" algn="l"/>
              </a:tabLst>
            </a:pPr>
            <a:endParaRPr lang="el-GR" sz="1200" b="1" dirty="0">
              <a:ea typeface="Droid Sans Fallback"/>
              <a:cs typeface="Droid Sans Fallback"/>
            </a:endParaRPr>
          </a:p>
          <a:p>
            <a:pPr marL="342900" lvl="2" indent="-342900" algn="ctr">
              <a:tabLst>
                <a:tab pos="0" algn="l"/>
                <a:tab pos="457200" algn="l"/>
                <a:tab pos="914400" algn="l"/>
                <a:tab pos="1370013" algn="l"/>
                <a:tab pos="1828800" algn="l"/>
                <a:tab pos="2286000" algn="l"/>
                <a:tab pos="2741613" algn="l"/>
                <a:tab pos="3200400" algn="l"/>
                <a:tab pos="3657600" algn="l"/>
                <a:tab pos="4114800" algn="l"/>
                <a:tab pos="4572000" algn="l"/>
                <a:tab pos="5029200" algn="l"/>
                <a:tab pos="5484813" algn="l"/>
                <a:tab pos="5943600" algn="l"/>
                <a:tab pos="6399213" algn="l"/>
                <a:tab pos="6858000" algn="l"/>
                <a:tab pos="7315200" algn="l"/>
                <a:tab pos="7772400" algn="l"/>
                <a:tab pos="8229600" algn="l"/>
                <a:tab pos="8686800" algn="l"/>
                <a:tab pos="9144000" algn="l"/>
              </a:tabLst>
            </a:pPr>
            <a:r>
              <a:rPr lang="el-GR" sz="1200" b="1" dirty="0">
                <a:ea typeface="Droid Sans Fallback"/>
                <a:cs typeface="Droid Sans Fallback"/>
              </a:rPr>
              <a:t>ΣΥΝΟΨΗ ΥΛΗΣ &amp; ΕΡΓΑΣΙΕΣ ΦΟΙΤΗΤΩΝ - Μάιος  </a:t>
            </a:r>
            <a:r>
              <a:rPr lang="el-GR" sz="1200" b="1" dirty="0" smtClean="0">
                <a:ea typeface="Droid Sans Fallback"/>
                <a:cs typeface="Droid Sans Fallback"/>
              </a:rPr>
              <a:t>24 </a:t>
            </a:r>
            <a:r>
              <a:rPr lang="el-GR" sz="1200" b="1" dirty="0">
                <a:ea typeface="Droid Sans Fallback"/>
                <a:cs typeface="Droid Sans Fallback"/>
              </a:rPr>
              <a:t>&amp; </a:t>
            </a:r>
            <a:r>
              <a:rPr lang="el-GR" sz="1200" b="1" dirty="0" smtClean="0">
                <a:ea typeface="Droid Sans Fallback"/>
                <a:cs typeface="Droid Sans Fallback"/>
              </a:rPr>
              <a:t>Μάιος 31 2021</a:t>
            </a:r>
            <a:endParaRPr lang="el-GR" sz="1200" b="1" dirty="0">
              <a:ea typeface="Droid Sans Fallback"/>
              <a:cs typeface="Droid Sans Fallback"/>
            </a:endParaRPr>
          </a:p>
          <a:p>
            <a:pPr marL="342900" lvl="2" indent="-342900" algn="ctr">
              <a:buFontTx/>
              <a:buChar char="-"/>
              <a:tabLst>
                <a:tab pos="0" algn="l"/>
                <a:tab pos="457200" algn="l"/>
                <a:tab pos="914400" algn="l"/>
                <a:tab pos="1370013" algn="l"/>
                <a:tab pos="1828800" algn="l"/>
                <a:tab pos="2286000" algn="l"/>
                <a:tab pos="2741613" algn="l"/>
                <a:tab pos="3200400" algn="l"/>
                <a:tab pos="3657600" algn="l"/>
                <a:tab pos="4114800" algn="l"/>
                <a:tab pos="4572000" algn="l"/>
                <a:tab pos="5029200" algn="l"/>
                <a:tab pos="5484813" algn="l"/>
                <a:tab pos="5943600" algn="l"/>
                <a:tab pos="6399213" algn="l"/>
                <a:tab pos="6858000" algn="l"/>
                <a:tab pos="7315200" algn="l"/>
                <a:tab pos="7772400" algn="l"/>
                <a:tab pos="8229600" algn="l"/>
                <a:tab pos="8686800" algn="l"/>
                <a:tab pos="9144000" algn="l"/>
              </a:tabLst>
            </a:pPr>
            <a:endParaRPr lang="el-GR" sz="1200" b="1" dirty="0">
              <a:solidFill>
                <a:srgbClr val="C00000"/>
              </a:solidFill>
              <a:ea typeface="Droid Sans Fallback"/>
              <a:cs typeface="Droid Sans Fallback"/>
            </a:endParaRPr>
          </a:p>
        </p:txBody>
      </p:sp>
      <p:sp>
        <p:nvSpPr>
          <p:cNvPr id="7171" name="Rectangle 2"/>
          <p:cNvSpPr>
            <a:spLocks noChangeArrowheads="1"/>
          </p:cNvSpPr>
          <p:nvPr/>
        </p:nvSpPr>
        <p:spPr bwMode="auto">
          <a:xfrm>
            <a:off x="2555875" y="188913"/>
            <a:ext cx="4059238" cy="307975"/>
          </a:xfrm>
          <a:prstGeom prst="rect">
            <a:avLst/>
          </a:prstGeom>
          <a:noFill/>
          <a:ln w="9525">
            <a:noFill/>
            <a:miter lim="800000"/>
            <a:headEnd/>
            <a:tailEnd/>
          </a:ln>
        </p:spPr>
        <p:txBody>
          <a:bodyPr>
            <a:spAutoFit/>
          </a:bodyPr>
          <a:lstStyle/>
          <a:p>
            <a:pPr marL="342900" lvl="2" indent="-342900" algn="ctr">
              <a:tabLst>
                <a:tab pos="0" algn="l"/>
                <a:tab pos="457200" algn="l"/>
                <a:tab pos="914400" algn="l"/>
                <a:tab pos="1370013" algn="l"/>
                <a:tab pos="1828800" algn="l"/>
                <a:tab pos="2286000" algn="l"/>
                <a:tab pos="2741613" algn="l"/>
                <a:tab pos="3200400" algn="l"/>
                <a:tab pos="3657600" algn="l"/>
                <a:tab pos="4114800" algn="l"/>
                <a:tab pos="4572000" algn="l"/>
                <a:tab pos="5029200" algn="l"/>
                <a:tab pos="5484813" algn="l"/>
                <a:tab pos="5943600" algn="l"/>
                <a:tab pos="6399213" algn="l"/>
                <a:tab pos="6858000" algn="l"/>
                <a:tab pos="7315200" algn="l"/>
                <a:tab pos="7772400" algn="l"/>
                <a:tab pos="8229600" algn="l"/>
                <a:tab pos="8686800" algn="l"/>
                <a:tab pos="9144000" algn="l"/>
              </a:tabLst>
            </a:pPr>
            <a:r>
              <a:rPr lang="el-GR" sz="1400" b="1" dirty="0" smtClean="0">
                <a:solidFill>
                  <a:srgbClr val="000000"/>
                </a:solidFill>
              </a:rPr>
              <a:t>ΣΧΕΔΙΑΓΡΑΜΜΑ ΠΑΡΑΔΟΣΕΩΝ</a:t>
            </a:r>
            <a:endParaRPr lang="el-GR" sz="1400" b="1" dirty="0">
              <a:solidFill>
                <a:srgbClr val="000000"/>
              </a:solidFill>
            </a:endParaRP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ustomShape 1"/>
          <p:cNvSpPr>
            <a:spLocks noChangeArrowheads="1"/>
          </p:cNvSpPr>
          <p:nvPr/>
        </p:nvSpPr>
        <p:spPr bwMode="auto">
          <a:xfrm>
            <a:off x="251520" y="1916832"/>
            <a:ext cx="8763000" cy="2676525"/>
          </a:xfrm>
          <a:prstGeom prst="rect">
            <a:avLst/>
          </a:prstGeom>
          <a:noFill/>
          <a:ln w="9360">
            <a:noFill/>
            <a:miter lim="800000"/>
            <a:headEnd/>
            <a:tailEnd/>
          </a:ln>
        </p:spPr>
        <p:txBody>
          <a:bodyPr lIns="90000" tIns="46800" rIns="90000" bIns="46800" anchor="ctr"/>
          <a:lstStyle/>
          <a:p>
            <a:pPr algn="ctr"/>
            <a:r>
              <a:rPr lang="en-US" sz="1400" b="1" dirty="0">
                <a:solidFill>
                  <a:srgbClr val="000000"/>
                </a:solidFill>
              </a:rPr>
              <a:t>ΣΗΜΕΙΩΣΕΙΣ ΠΑΡΑΔΟΣΕΩΝ</a:t>
            </a:r>
            <a:endParaRPr lang="en-US" dirty="0"/>
          </a:p>
          <a:p>
            <a:pPr algn="ctr"/>
            <a:r>
              <a:rPr lang="en-US" sz="1200" b="1" dirty="0" smtClean="0">
                <a:solidFill>
                  <a:srgbClr val="000000"/>
                </a:solidFill>
              </a:rPr>
              <a:t>Ο </a:t>
            </a:r>
            <a:r>
              <a:rPr lang="en-US" sz="1200" b="1" dirty="0">
                <a:solidFill>
                  <a:srgbClr val="000000"/>
                </a:solidFill>
              </a:rPr>
              <a:t>ΑΝΘΡΩΠΟΣ ΚΑΛΛΙΤΕΧΝΗΣ </a:t>
            </a:r>
            <a:endParaRPr lang="el-GR" sz="1200" b="1" dirty="0">
              <a:solidFill>
                <a:srgbClr val="000000"/>
              </a:solidFill>
            </a:endParaRPr>
          </a:p>
          <a:p>
            <a:pPr algn="ctr"/>
            <a:r>
              <a:rPr lang="el-GR" sz="1100" dirty="0"/>
              <a:t>(συνέχεια)</a:t>
            </a:r>
          </a:p>
          <a:p>
            <a:pPr algn="ctr"/>
            <a:endParaRPr lang="en-US" dirty="0"/>
          </a:p>
          <a:p>
            <a:pPr algn="just"/>
            <a:r>
              <a:rPr lang="en-US" sz="1400" dirty="0">
                <a:solidFill>
                  <a:srgbClr val="000000"/>
                </a:solidFill>
                <a:latin typeface="Times New Roman" pitchFamily="18" charset="0"/>
                <a:cs typeface="Times New Roman" pitchFamily="18" charset="0"/>
              </a:rPr>
              <a:t>Ο Ortega y </a:t>
            </a:r>
            <a:r>
              <a:rPr lang="en-US" sz="1400" dirty="0" err="1">
                <a:solidFill>
                  <a:srgbClr val="000000"/>
                </a:solidFill>
                <a:latin typeface="Times New Roman" pitchFamily="18" charset="0"/>
                <a:cs typeface="Times New Roman" pitchFamily="18" charset="0"/>
              </a:rPr>
              <a:t>Gasset</a:t>
            </a:r>
            <a:r>
              <a:rPr lang="en-US" sz="1400" dirty="0">
                <a:solidFill>
                  <a:srgbClr val="000000"/>
                </a:solidFill>
                <a:latin typeface="Times New Roman" pitchFamily="18" charset="0"/>
                <a:cs typeface="Times New Roman" pitchFamily="18" charset="0"/>
              </a:rPr>
              <a:t> (1883 – 1955) </a:t>
            </a:r>
            <a:r>
              <a:rPr lang="en-US" sz="1400" dirty="0" err="1">
                <a:solidFill>
                  <a:srgbClr val="000000"/>
                </a:solidFill>
                <a:latin typeface="Times New Roman" pitchFamily="18" charset="0"/>
                <a:cs typeface="Times New Roman" pitchFamily="18" charset="0"/>
              </a:rPr>
              <a:t>είναι</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ένας</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από</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τους</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πολλούς</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φιλοσόφους</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του</a:t>
            </a:r>
            <a:r>
              <a:rPr lang="en-US" sz="1400" dirty="0">
                <a:solidFill>
                  <a:srgbClr val="000000"/>
                </a:solidFill>
                <a:latin typeface="Times New Roman" pitchFamily="18" charset="0"/>
                <a:cs typeface="Times New Roman" pitchFamily="18" charset="0"/>
              </a:rPr>
              <a:t> 20ού </a:t>
            </a:r>
            <a:r>
              <a:rPr lang="en-US" sz="1400" dirty="0" err="1">
                <a:solidFill>
                  <a:srgbClr val="000000"/>
                </a:solidFill>
                <a:latin typeface="Times New Roman" pitchFamily="18" charset="0"/>
                <a:cs typeface="Times New Roman" pitchFamily="18" charset="0"/>
              </a:rPr>
              <a:t>αιώνα</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που</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ζώντας</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στην</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κρίσιμη</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για</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την</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ανθρωπότητα</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εποχή</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του</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φαινομένου</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του</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φασισμού</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ασκεί</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έντονη</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κριτική</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στις</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προϋποθέσεις</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του</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σύγχρονου</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πολιτισμού</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εντοπίζοντας</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το</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πρόβλημα</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στην</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ανορθολογικότητά</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του</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και</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προτείνοντας</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ως</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λύση</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το</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μέτρο</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που</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θα</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έπρεπε</a:t>
            </a:r>
            <a:r>
              <a:rPr lang="en-US" sz="1400" dirty="0">
                <a:solidFill>
                  <a:srgbClr val="000000"/>
                </a:solidFill>
                <a:latin typeface="Times New Roman" pitchFamily="18" charset="0"/>
                <a:cs typeface="Times New Roman" pitchFamily="18" charset="0"/>
              </a:rPr>
              <a:t> η </a:t>
            </a:r>
            <a:r>
              <a:rPr lang="en-US" sz="1400" dirty="0" err="1">
                <a:solidFill>
                  <a:srgbClr val="000000"/>
                </a:solidFill>
                <a:latin typeface="Times New Roman" pitchFamily="18" charset="0"/>
                <a:cs typeface="Times New Roman" pitchFamily="18" charset="0"/>
              </a:rPr>
              <a:t>φιλοσοφία</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να</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ανακαλύψει</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εκ</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νέου</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Προκειμένου</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να</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απαλύνει</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τις</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καταστροφικές</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μισαλλόδοξες</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ιδεολογίες</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διακηρύσσει</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το</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πνεύμα</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του</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διαλόγου</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μέσα</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από</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τον</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οποίο</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μαθαίνουμε</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πως</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κάθε</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άποψη</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έχει</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αξία</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και</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να</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βλέπουμε</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τις</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διαφορετικές</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απόψεις</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ως</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διαφορετικές</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προοπτικές</a:t>
            </a:r>
            <a:r>
              <a:rPr lang="en-US" sz="1400" dirty="0">
                <a:solidFill>
                  <a:srgbClr val="000000"/>
                </a:solidFill>
                <a:latin typeface="Times New Roman" pitchFamily="18" charset="0"/>
                <a:cs typeface="Times New Roman" pitchFamily="18" charset="0"/>
              </a:rPr>
              <a:t>.</a:t>
            </a:r>
            <a:endParaRPr lang="en-US" sz="1400" dirty="0">
              <a:latin typeface="Times New Roman" pitchFamily="18" charset="0"/>
              <a:cs typeface="Times New Roman" pitchFamily="18" charset="0"/>
            </a:endParaRPr>
          </a:p>
          <a:p>
            <a:pPr algn="just"/>
            <a:r>
              <a:rPr lang="en-US" sz="1400" dirty="0" err="1">
                <a:solidFill>
                  <a:srgbClr val="000000"/>
                </a:solidFill>
                <a:latin typeface="Times New Roman" pitchFamily="18" charset="0"/>
                <a:cs typeface="Times New Roman" pitchFamily="18" charset="0"/>
              </a:rPr>
              <a:t>Στην</a:t>
            </a:r>
            <a:r>
              <a:rPr lang="en-US" sz="1400" dirty="0">
                <a:solidFill>
                  <a:srgbClr val="000000"/>
                </a:solidFill>
                <a:latin typeface="Times New Roman" pitchFamily="18" charset="0"/>
                <a:cs typeface="Times New Roman" pitchFamily="18" charset="0"/>
              </a:rPr>
              <a:t> </a:t>
            </a:r>
            <a:r>
              <a:rPr lang="en-US" sz="1400" i="1" dirty="0" err="1">
                <a:solidFill>
                  <a:srgbClr val="000000"/>
                </a:solidFill>
                <a:latin typeface="Times New Roman" pitchFamily="18" charset="0"/>
                <a:cs typeface="Times New Roman" pitchFamily="18" charset="0"/>
              </a:rPr>
              <a:t>Επανάσταση</a:t>
            </a:r>
            <a:r>
              <a:rPr lang="en-US" sz="1400" i="1" dirty="0">
                <a:solidFill>
                  <a:srgbClr val="000000"/>
                </a:solidFill>
                <a:latin typeface="Times New Roman" pitchFamily="18" charset="0"/>
                <a:cs typeface="Times New Roman" pitchFamily="18" charset="0"/>
              </a:rPr>
              <a:t> </a:t>
            </a:r>
            <a:r>
              <a:rPr lang="en-US" sz="1400" i="1" dirty="0" err="1">
                <a:solidFill>
                  <a:srgbClr val="000000"/>
                </a:solidFill>
                <a:latin typeface="Times New Roman" pitchFamily="18" charset="0"/>
                <a:cs typeface="Times New Roman" pitchFamily="18" charset="0"/>
              </a:rPr>
              <a:t>των</a:t>
            </a:r>
            <a:r>
              <a:rPr lang="en-US" sz="1400" i="1" dirty="0">
                <a:solidFill>
                  <a:srgbClr val="000000"/>
                </a:solidFill>
                <a:latin typeface="Times New Roman" pitchFamily="18" charset="0"/>
                <a:cs typeface="Times New Roman" pitchFamily="18" charset="0"/>
              </a:rPr>
              <a:t> </a:t>
            </a:r>
            <a:r>
              <a:rPr lang="en-US" sz="1400" i="1" dirty="0" err="1">
                <a:solidFill>
                  <a:srgbClr val="000000"/>
                </a:solidFill>
                <a:latin typeface="Times New Roman" pitchFamily="18" charset="0"/>
                <a:cs typeface="Times New Roman" pitchFamily="18" charset="0"/>
              </a:rPr>
              <a:t>μαζών</a:t>
            </a:r>
            <a:r>
              <a:rPr lang="en-US" sz="1400" dirty="0">
                <a:solidFill>
                  <a:srgbClr val="000000"/>
                </a:solidFill>
                <a:latin typeface="Times New Roman" pitchFamily="18" charset="0"/>
                <a:cs typeface="Times New Roman" pitchFamily="18" charset="0"/>
              </a:rPr>
              <a:t>  (1936) </a:t>
            </a:r>
            <a:r>
              <a:rPr lang="en-US" sz="1400" dirty="0" err="1">
                <a:solidFill>
                  <a:srgbClr val="000000"/>
                </a:solidFill>
                <a:latin typeface="Times New Roman" pitchFamily="18" charset="0"/>
                <a:cs typeface="Times New Roman" pitchFamily="18" charset="0"/>
              </a:rPr>
              <a:t>το</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πιο</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γνωστό</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μεταφρασμένο</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στα</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ελληνικά</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βιβλίο</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του</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μετάφρ</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Χρ</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Μαλεβίτση</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εκδ</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Αρμός</a:t>
            </a:r>
            <a:r>
              <a:rPr lang="en-US" sz="1400" dirty="0">
                <a:solidFill>
                  <a:srgbClr val="000000"/>
                </a:solidFill>
                <a:latin typeface="Times New Roman" pitchFamily="18" charset="0"/>
                <a:cs typeface="Times New Roman" pitchFamily="18" charset="0"/>
              </a:rPr>
              <a:t>, 2010), </a:t>
            </a:r>
            <a:r>
              <a:rPr lang="en-US" sz="1400" dirty="0" err="1">
                <a:solidFill>
                  <a:srgbClr val="000000"/>
                </a:solidFill>
                <a:latin typeface="Times New Roman" pitchFamily="18" charset="0"/>
                <a:cs typeface="Times New Roman" pitchFamily="18" charset="0"/>
              </a:rPr>
              <a:t>προτρέπει</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προς</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μία</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νέα</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λογικότητα</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που</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οδηγεί</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τον</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άνθρωπο</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με</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έναυσμα</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την</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ανθρωπινότητά</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του</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και</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την</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αφύπνιση</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της</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συνείδησής</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του</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για</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να</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δράσει</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ενάντια</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σε</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ό,τι</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τον</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αλλοτριώνει</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και</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υποβαθμίζει</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την</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ζωή</a:t>
            </a:r>
            <a:r>
              <a:rPr lang="en-US" sz="1400" dirty="0">
                <a:solidFill>
                  <a:srgbClr val="000000"/>
                </a:solidFill>
                <a:latin typeface="Times New Roman" pitchFamily="18" charset="0"/>
                <a:cs typeface="Times New Roman" pitchFamily="18" charset="0"/>
              </a:rPr>
              <a:t> </a:t>
            </a:r>
            <a:r>
              <a:rPr lang="en-US" sz="1400" dirty="0" err="1">
                <a:solidFill>
                  <a:srgbClr val="000000"/>
                </a:solidFill>
                <a:latin typeface="Times New Roman" pitchFamily="18" charset="0"/>
                <a:cs typeface="Times New Roman" pitchFamily="18" charset="0"/>
              </a:rPr>
              <a:t>του</a:t>
            </a:r>
            <a:r>
              <a:rPr lang="en-US" sz="1400" dirty="0">
                <a:solidFill>
                  <a:srgbClr val="000000"/>
                </a:solidFill>
                <a:latin typeface="Times New Roman" pitchFamily="18" charset="0"/>
                <a:cs typeface="Times New Roman" pitchFamily="18" charset="0"/>
              </a:rPr>
              <a:t>. </a:t>
            </a:r>
            <a:endParaRPr lang="el-GR" sz="1400" dirty="0" smtClean="0">
              <a:solidFill>
                <a:srgbClr val="000000"/>
              </a:solidFill>
              <a:latin typeface="Times New Roman" pitchFamily="18" charset="0"/>
              <a:cs typeface="Times New Roman" pitchFamily="18" charset="0"/>
            </a:endParaRPr>
          </a:p>
          <a:p>
            <a:pPr algn="just"/>
            <a:endParaRPr lang="el-GR" sz="1200" dirty="0" smtClean="0">
              <a:solidFill>
                <a:srgbClr val="000000"/>
              </a:solidFill>
              <a:latin typeface="Tahoma" pitchFamily="34" charset="0"/>
            </a:endParaRPr>
          </a:p>
          <a:p>
            <a:pPr algn="just"/>
            <a:r>
              <a:rPr lang="en-US" sz="1400" dirty="0" err="1" smtClean="0">
                <a:solidFill>
                  <a:srgbClr val="000000"/>
                </a:solidFill>
                <a:latin typeface="Times New Roman" pitchFamily="18" charset="0"/>
                <a:cs typeface="Times New Roman" pitchFamily="18" charset="0"/>
              </a:rPr>
              <a:t>Στον</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αντίποδα</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της</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μαρξιστικής</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θεωρίας</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και</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την</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ίδια</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εποχή</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που</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καθορίζεται</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από</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την</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επιρροή</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του</a:t>
            </a:r>
            <a:r>
              <a:rPr lang="en-US" sz="1400" dirty="0" smtClean="0">
                <a:solidFill>
                  <a:srgbClr val="000000"/>
                </a:solidFill>
                <a:latin typeface="Times New Roman" pitchFamily="18" charset="0"/>
                <a:cs typeface="Times New Roman" pitchFamily="18" charset="0"/>
              </a:rPr>
              <a:t> Hegel, </a:t>
            </a:r>
            <a:r>
              <a:rPr lang="en-US" sz="1400" dirty="0" err="1" smtClean="0">
                <a:solidFill>
                  <a:srgbClr val="000000"/>
                </a:solidFill>
                <a:latin typeface="Times New Roman" pitchFamily="18" charset="0"/>
                <a:cs typeface="Times New Roman" pitchFamily="18" charset="0"/>
              </a:rPr>
              <a:t>με</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τους</a:t>
            </a:r>
            <a:r>
              <a:rPr lang="en-US" sz="1400" dirty="0" smtClean="0">
                <a:solidFill>
                  <a:srgbClr val="000000"/>
                </a:solidFill>
                <a:latin typeface="Times New Roman" pitchFamily="18" charset="0"/>
                <a:cs typeface="Times New Roman" pitchFamily="18" charset="0"/>
              </a:rPr>
              <a:t> Friedrich Nietzsche (1844 – 1900) </a:t>
            </a:r>
            <a:r>
              <a:rPr lang="en-US" sz="1400" dirty="0" err="1" smtClean="0">
                <a:solidFill>
                  <a:srgbClr val="000000"/>
                </a:solidFill>
                <a:latin typeface="Times New Roman" pitchFamily="18" charset="0"/>
                <a:cs typeface="Times New Roman" pitchFamily="18" charset="0"/>
              </a:rPr>
              <a:t>και</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Søren</a:t>
            </a:r>
            <a:r>
              <a:rPr lang="en-US" sz="1400" dirty="0" smtClean="0">
                <a:solidFill>
                  <a:srgbClr val="000000"/>
                </a:solidFill>
                <a:latin typeface="Times New Roman" pitchFamily="18" charset="0"/>
                <a:cs typeface="Times New Roman" pitchFamily="18" charset="0"/>
              </a:rPr>
              <a:t> Kierkegaard (1813 – 1855), </a:t>
            </a:r>
            <a:r>
              <a:rPr lang="en-US" sz="1400" dirty="0" err="1" smtClean="0">
                <a:solidFill>
                  <a:srgbClr val="000000"/>
                </a:solidFill>
                <a:latin typeface="Times New Roman" pitchFamily="18" charset="0"/>
                <a:cs typeface="Times New Roman" pitchFamily="18" charset="0"/>
              </a:rPr>
              <a:t>αξιοποιώντας</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έννοιες</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που</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απαντούν</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στο</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εγελιανό</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και</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ιδεαλιστικό</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φιλοσοφικό</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περιβάλλον</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τίθενται</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οι</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βάσεις</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του</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υπαρξισμού</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μιας</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θεώρησης</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της</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ανθρώπινης</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ύπαρξης</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αυτόνομης</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και</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ανεξάρτητης</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από</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τις</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νομοτέλειες</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και</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τους</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υπερκαθορισμούς</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του</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συστήματος</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Στα</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τέλη</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του</a:t>
            </a:r>
            <a:r>
              <a:rPr lang="en-US" sz="1400" dirty="0" smtClean="0">
                <a:solidFill>
                  <a:srgbClr val="000000"/>
                </a:solidFill>
                <a:latin typeface="Times New Roman" pitchFamily="18" charset="0"/>
                <a:cs typeface="Times New Roman" pitchFamily="18" charset="0"/>
              </a:rPr>
              <a:t> 19</a:t>
            </a:r>
            <a:r>
              <a:rPr lang="en-US" sz="1400" baseline="30000" dirty="0" smtClean="0">
                <a:solidFill>
                  <a:srgbClr val="000000"/>
                </a:solidFill>
                <a:latin typeface="Times New Roman" pitchFamily="18" charset="0"/>
                <a:cs typeface="Times New Roman" pitchFamily="18" charset="0"/>
              </a:rPr>
              <a:t>ου</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και</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στις</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αρχές</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του</a:t>
            </a:r>
            <a:r>
              <a:rPr lang="en-US" sz="1400" dirty="0" smtClean="0">
                <a:solidFill>
                  <a:srgbClr val="000000"/>
                </a:solidFill>
                <a:latin typeface="Times New Roman" pitchFamily="18" charset="0"/>
                <a:cs typeface="Times New Roman" pitchFamily="18" charset="0"/>
              </a:rPr>
              <a:t> 20</a:t>
            </a:r>
            <a:r>
              <a:rPr lang="en-US" sz="1400" baseline="30000" dirty="0" smtClean="0">
                <a:solidFill>
                  <a:srgbClr val="000000"/>
                </a:solidFill>
                <a:latin typeface="Times New Roman" pitchFamily="18" charset="0"/>
                <a:cs typeface="Times New Roman" pitchFamily="18" charset="0"/>
              </a:rPr>
              <a:t>ού </a:t>
            </a:r>
            <a:r>
              <a:rPr lang="en-US" sz="1400" dirty="0" err="1" smtClean="0">
                <a:solidFill>
                  <a:srgbClr val="000000"/>
                </a:solidFill>
                <a:latin typeface="Times New Roman" pitchFamily="18" charset="0"/>
                <a:cs typeface="Times New Roman" pitchFamily="18" charset="0"/>
              </a:rPr>
              <a:t>αιώνα</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έχοντας</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προηγηθεί</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μια</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ιδιαίτερη</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ανάπτυξη</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των</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θετικών</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επιστημών</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που</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έθετε</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και</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τον</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άνθρωπο</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στο</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μεγεθυντικό</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φακό</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της</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επιστημονικής</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εξέτασης</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έχοντας</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επίσης</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αμφισβητηθεί</a:t>
            </a:r>
            <a:r>
              <a:rPr lang="en-US" sz="1400" dirty="0" smtClean="0">
                <a:solidFill>
                  <a:srgbClr val="000000"/>
                </a:solidFill>
                <a:latin typeface="Times New Roman" pitchFamily="18" charset="0"/>
                <a:cs typeface="Times New Roman" pitchFamily="18" charset="0"/>
              </a:rPr>
              <a:t> η </a:t>
            </a:r>
            <a:r>
              <a:rPr lang="en-US" sz="1400" dirty="0" err="1" smtClean="0">
                <a:solidFill>
                  <a:srgbClr val="000000"/>
                </a:solidFill>
                <a:latin typeface="Times New Roman" pitchFamily="18" charset="0"/>
                <a:cs typeface="Times New Roman" pitchFamily="18" charset="0"/>
              </a:rPr>
              <a:t>φιλοσοφία</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προέκυψε</a:t>
            </a:r>
            <a:r>
              <a:rPr lang="en-US" sz="1400" dirty="0" smtClean="0">
                <a:solidFill>
                  <a:srgbClr val="000000"/>
                </a:solidFill>
                <a:latin typeface="Times New Roman" pitchFamily="18" charset="0"/>
                <a:cs typeface="Times New Roman" pitchFamily="18" charset="0"/>
              </a:rPr>
              <a:t> η </a:t>
            </a:r>
            <a:r>
              <a:rPr lang="en-US" sz="1400" dirty="0" err="1" smtClean="0">
                <a:solidFill>
                  <a:srgbClr val="000000"/>
                </a:solidFill>
                <a:latin typeface="Times New Roman" pitchFamily="18" charset="0"/>
                <a:cs typeface="Times New Roman" pitchFamily="18" charset="0"/>
              </a:rPr>
              <a:t>ανάγκη</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ενοποίησης</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των</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στοιχείων</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ανάλυσης</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σε</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ένα</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διαφορετικό</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σύστημα</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εννοιών</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και</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αυτό</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το</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ζητούμενο</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επιτελεί</a:t>
            </a:r>
            <a:r>
              <a:rPr lang="en-US" sz="1400" dirty="0" smtClean="0">
                <a:solidFill>
                  <a:srgbClr val="000000"/>
                </a:solidFill>
                <a:latin typeface="Times New Roman" pitchFamily="18" charset="0"/>
                <a:cs typeface="Times New Roman" pitchFamily="18" charset="0"/>
              </a:rPr>
              <a:t> η </a:t>
            </a:r>
            <a:r>
              <a:rPr lang="en-US" sz="1400" dirty="0" err="1" smtClean="0">
                <a:solidFill>
                  <a:srgbClr val="000000"/>
                </a:solidFill>
                <a:latin typeface="Times New Roman" pitchFamily="18" charset="0"/>
                <a:cs typeface="Times New Roman" pitchFamily="18" charset="0"/>
              </a:rPr>
              <a:t>ανθρωπολογία</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του</a:t>
            </a:r>
            <a:r>
              <a:rPr lang="en-US" sz="1400" dirty="0" smtClean="0">
                <a:solidFill>
                  <a:srgbClr val="000000"/>
                </a:solidFill>
                <a:latin typeface="Times New Roman" pitchFamily="18" charset="0"/>
                <a:cs typeface="Times New Roman" pitchFamily="18" charset="0"/>
              </a:rPr>
              <a:t> Max </a:t>
            </a:r>
            <a:r>
              <a:rPr lang="en-US" sz="1400" dirty="0" err="1" smtClean="0">
                <a:solidFill>
                  <a:srgbClr val="000000"/>
                </a:solidFill>
                <a:latin typeface="Times New Roman" pitchFamily="18" charset="0"/>
                <a:cs typeface="Times New Roman" pitchFamily="18" charset="0"/>
              </a:rPr>
              <a:t>Scheler</a:t>
            </a:r>
            <a:r>
              <a:rPr lang="en-US" sz="1400" dirty="0" smtClean="0">
                <a:solidFill>
                  <a:srgbClr val="000000"/>
                </a:solidFill>
                <a:latin typeface="Times New Roman" pitchFamily="18" charset="0"/>
                <a:cs typeface="Times New Roman" pitchFamily="18" charset="0"/>
              </a:rPr>
              <a:t> (1874 – 1928), </a:t>
            </a:r>
            <a:r>
              <a:rPr lang="en-US" sz="1400" dirty="0" err="1" smtClean="0">
                <a:solidFill>
                  <a:srgbClr val="000000"/>
                </a:solidFill>
                <a:latin typeface="Times New Roman" pitchFamily="18" charset="0"/>
                <a:cs typeface="Times New Roman" pitchFamily="18" charset="0"/>
              </a:rPr>
              <a:t>καθώς</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αντιμετωπίζει</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τον</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άνθρωπο</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ως</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όλο</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αποτελούμενο</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από</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τρία</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επίπεδα</a:t>
            </a:r>
            <a:r>
              <a:rPr lang="en-US" sz="1400" dirty="0" smtClean="0">
                <a:solidFill>
                  <a:srgbClr val="000000"/>
                </a:solidFill>
                <a:latin typeface="Times New Roman" pitchFamily="18" charset="0"/>
                <a:cs typeface="Times New Roman" pitchFamily="18" charset="0"/>
              </a:rPr>
              <a:t> – </a:t>
            </a:r>
            <a:r>
              <a:rPr lang="en-US" sz="1400" dirty="0" err="1" smtClean="0">
                <a:solidFill>
                  <a:srgbClr val="000000"/>
                </a:solidFill>
                <a:latin typeface="Times New Roman" pitchFamily="18" charset="0"/>
                <a:cs typeface="Times New Roman" pitchFamily="18" charset="0"/>
              </a:rPr>
              <a:t>σώμα</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ψυχή</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και</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πνεύμα</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Αυτή</a:t>
            </a:r>
            <a:r>
              <a:rPr lang="en-US" sz="1400" dirty="0" smtClean="0">
                <a:solidFill>
                  <a:srgbClr val="000000"/>
                </a:solidFill>
                <a:latin typeface="Times New Roman" pitchFamily="18" charset="0"/>
                <a:cs typeface="Times New Roman" pitchFamily="18" charset="0"/>
              </a:rPr>
              <a:t> η </a:t>
            </a:r>
            <a:r>
              <a:rPr lang="en-US" sz="1400" dirty="0" err="1" smtClean="0">
                <a:solidFill>
                  <a:srgbClr val="000000"/>
                </a:solidFill>
                <a:latin typeface="Times New Roman" pitchFamily="18" charset="0"/>
                <a:cs typeface="Times New Roman" pitchFamily="18" charset="0"/>
              </a:rPr>
              <a:t>ολότητα</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αποκαθιστά</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τη</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χαμένη</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ουσία</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από</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την</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πολυεπιστημονικότητα</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των</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επιστημών</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που</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την</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τεμάχισαν</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μελετώντας</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τις</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διαφορετικές</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όψεις</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και</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πλευρές</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του</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βιολογία</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κοινωνιολογία</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ψυχολογία</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εθνολογία</a:t>
            </a: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κ.λπ</a:t>
            </a:r>
            <a:r>
              <a:rPr lang="en-US" sz="1400" dirty="0" smtClean="0">
                <a:solidFill>
                  <a:srgbClr val="000000"/>
                </a:solidFill>
                <a:latin typeface="Times New Roman" pitchFamily="18" charset="0"/>
                <a:cs typeface="Times New Roman" pitchFamily="18" charset="0"/>
              </a:rPr>
              <a:t>.</a:t>
            </a:r>
            <a:endParaRPr lang="en-US" sz="1400" dirty="0" smtClean="0">
              <a:latin typeface="Times New Roman" pitchFamily="18" charset="0"/>
              <a:cs typeface="Times New Roman" pitchFamily="18" charset="0"/>
            </a:endParaRPr>
          </a:p>
          <a:p>
            <a:pPr algn="just"/>
            <a:endParaRPr lang="en-US" dirty="0"/>
          </a:p>
          <a:p>
            <a:pPr algn="ctr"/>
            <a:endParaRPr lang="en-US"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CustomShape 1"/>
          <p:cNvSpPr>
            <a:spLocks noChangeArrowheads="1"/>
          </p:cNvSpPr>
          <p:nvPr/>
        </p:nvSpPr>
        <p:spPr bwMode="auto">
          <a:xfrm>
            <a:off x="152400" y="38100"/>
            <a:ext cx="8763000" cy="6694488"/>
          </a:xfrm>
          <a:prstGeom prst="rect">
            <a:avLst/>
          </a:prstGeom>
          <a:noFill/>
          <a:ln w="9360">
            <a:noFill/>
            <a:miter lim="800000"/>
            <a:headEnd/>
            <a:tailEnd/>
          </a:ln>
        </p:spPr>
        <p:txBody>
          <a:bodyPr lIns="90000" tIns="46800" rIns="90000" bIns="46800" anchor="ctr"/>
          <a:lstStyle/>
          <a:p>
            <a:pPr algn="ctr"/>
            <a:r>
              <a:rPr lang="en-US" sz="1400" b="1" dirty="0">
                <a:solidFill>
                  <a:srgbClr val="000000"/>
                </a:solidFill>
              </a:rPr>
              <a:t>ΣΗΜΕΙΩΣΕΙΣ ΠΑΡΑΔΟΣΕΩΝ</a:t>
            </a:r>
            <a:endParaRPr lang="el-GR" sz="1400" b="1" dirty="0">
              <a:solidFill>
                <a:srgbClr val="000000"/>
              </a:solidFill>
            </a:endParaRPr>
          </a:p>
          <a:p>
            <a:pPr algn="ctr"/>
            <a:r>
              <a:rPr lang="el-GR" sz="1100" dirty="0"/>
              <a:t>(συνέχεια</a:t>
            </a:r>
            <a:r>
              <a:rPr lang="el-GR" sz="1100" dirty="0" smtClean="0"/>
              <a:t>)</a:t>
            </a:r>
          </a:p>
          <a:p>
            <a:pPr algn="ctr"/>
            <a:endParaRPr lang="el-GR" sz="1100" dirty="0"/>
          </a:p>
          <a:p>
            <a:pPr algn="ctr"/>
            <a:r>
              <a:rPr lang="en-US" sz="1200" b="1" dirty="0" err="1">
                <a:solidFill>
                  <a:srgbClr val="C00000"/>
                </a:solidFill>
              </a:rPr>
              <a:t>Άννα</a:t>
            </a:r>
            <a:r>
              <a:rPr lang="en-US" sz="1200" b="1" dirty="0">
                <a:solidFill>
                  <a:srgbClr val="C00000"/>
                </a:solidFill>
              </a:rPr>
              <a:t> </a:t>
            </a:r>
            <a:r>
              <a:rPr lang="en-US" sz="1200" b="1" dirty="0" err="1">
                <a:solidFill>
                  <a:srgbClr val="C00000"/>
                </a:solidFill>
              </a:rPr>
              <a:t>Λάζου</a:t>
            </a:r>
            <a:r>
              <a:rPr lang="en-US" sz="1200" b="1" dirty="0">
                <a:solidFill>
                  <a:srgbClr val="C00000"/>
                </a:solidFill>
              </a:rPr>
              <a:t>, </a:t>
            </a:r>
            <a:r>
              <a:rPr lang="en-US" sz="1200" b="1" i="1" dirty="0" err="1">
                <a:solidFill>
                  <a:srgbClr val="C00000"/>
                </a:solidFill>
              </a:rPr>
              <a:t>Άνθρωπος</a:t>
            </a:r>
            <a:r>
              <a:rPr lang="en-US" sz="1200" b="1" i="1" dirty="0">
                <a:solidFill>
                  <a:srgbClr val="C00000"/>
                </a:solidFill>
              </a:rPr>
              <a:t> ο </a:t>
            </a:r>
            <a:r>
              <a:rPr lang="en-US" sz="1200" b="1" i="1" dirty="0" err="1">
                <a:solidFill>
                  <a:srgbClr val="C00000"/>
                </a:solidFill>
              </a:rPr>
              <a:t>Δημιουργός</a:t>
            </a:r>
            <a:r>
              <a:rPr lang="en-US" sz="1200" b="1" i="1" dirty="0">
                <a:solidFill>
                  <a:srgbClr val="C00000"/>
                </a:solidFill>
              </a:rPr>
              <a:t>,</a:t>
            </a:r>
            <a:r>
              <a:rPr lang="en-US" sz="1200" b="1" dirty="0">
                <a:solidFill>
                  <a:srgbClr val="C00000"/>
                </a:solidFill>
              </a:rPr>
              <a:t> </a:t>
            </a:r>
            <a:r>
              <a:rPr lang="en-US" sz="1200" b="1" dirty="0" err="1">
                <a:solidFill>
                  <a:srgbClr val="C00000"/>
                </a:solidFill>
              </a:rPr>
              <a:t>Αθήνα</a:t>
            </a:r>
            <a:r>
              <a:rPr lang="en-US" sz="1200" b="1" dirty="0">
                <a:solidFill>
                  <a:srgbClr val="C00000"/>
                </a:solidFill>
              </a:rPr>
              <a:t>, </a:t>
            </a:r>
            <a:r>
              <a:rPr lang="en-US" sz="1200" b="1" dirty="0" smtClean="0">
                <a:solidFill>
                  <a:srgbClr val="C00000"/>
                </a:solidFill>
              </a:rPr>
              <a:t>2016</a:t>
            </a:r>
            <a:endParaRPr lang="el-GR" sz="1200" b="1" dirty="0" smtClean="0">
              <a:solidFill>
                <a:srgbClr val="C00000"/>
              </a:solidFill>
            </a:endParaRPr>
          </a:p>
          <a:p>
            <a:pPr algn="ctr"/>
            <a:endParaRPr lang="en-US" dirty="0"/>
          </a:p>
          <a:p>
            <a:pPr algn="ctr"/>
            <a:r>
              <a:rPr lang="en-US" sz="1600" dirty="0" smtClean="0">
                <a:solidFill>
                  <a:srgbClr val="000000"/>
                </a:solidFill>
              </a:rPr>
              <a:t>Marx (</a:t>
            </a:r>
            <a:r>
              <a:rPr lang="en-US" sz="1600" dirty="0" smtClean="0"/>
              <a:t>1818 - 14 March 1883) </a:t>
            </a:r>
            <a:r>
              <a:rPr lang="en-US" sz="1600" dirty="0" err="1" smtClean="0">
                <a:solidFill>
                  <a:srgbClr val="000000"/>
                </a:solidFill>
              </a:rPr>
              <a:t>vs</a:t>
            </a:r>
            <a:r>
              <a:rPr lang="en-US" sz="1600" dirty="0" smtClean="0">
                <a:solidFill>
                  <a:srgbClr val="000000"/>
                </a:solidFill>
              </a:rPr>
              <a:t> Nietzsche (</a:t>
            </a:r>
            <a:r>
              <a:rPr lang="en-US" sz="1600" dirty="0" smtClean="0"/>
              <a:t>15 October 1844 - 25 August 1900)</a:t>
            </a:r>
            <a:r>
              <a:rPr lang="en-US" sz="1600" dirty="0" smtClean="0">
                <a:solidFill>
                  <a:srgbClr val="000000"/>
                </a:solidFill>
              </a:rPr>
              <a:t>: </a:t>
            </a:r>
          </a:p>
          <a:p>
            <a:pPr algn="ctr"/>
            <a:r>
              <a:rPr lang="el-GR" sz="1600" dirty="0" smtClean="0">
                <a:solidFill>
                  <a:srgbClr val="000000"/>
                </a:solidFill>
              </a:rPr>
              <a:t>Συγκριτική προσέγγιση</a:t>
            </a:r>
          </a:p>
          <a:p>
            <a:pPr algn="ctr"/>
            <a:endParaRPr lang="el-GR" sz="1600" dirty="0" smtClean="0">
              <a:solidFill>
                <a:srgbClr val="000000"/>
              </a:solidFill>
            </a:endParaRPr>
          </a:p>
          <a:p>
            <a:pPr algn="just"/>
            <a:r>
              <a:rPr lang="el-GR" sz="1200" dirty="0" smtClean="0">
                <a:solidFill>
                  <a:srgbClr val="000000"/>
                </a:solidFill>
              </a:rPr>
              <a:t>Και οι δύο φιλόσοφοι του 19</a:t>
            </a:r>
            <a:r>
              <a:rPr lang="el-GR" sz="1200" baseline="30000" dirty="0" smtClean="0">
                <a:solidFill>
                  <a:srgbClr val="000000"/>
                </a:solidFill>
              </a:rPr>
              <a:t>ου</a:t>
            </a:r>
            <a:r>
              <a:rPr lang="el-GR" sz="1200" dirty="0" smtClean="0">
                <a:solidFill>
                  <a:srgbClr val="000000"/>
                </a:solidFill>
              </a:rPr>
              <a:t> αιώνα είναι σημαντικοί για τη φιλοσοφική μελέτη του ανθρώπου, ενώ δεν αναπτύσσουν στο έργο τους μια συστηματική ανθρωπολογία, ωστόσο η σκέψη τους επηρεάζει ή και καθορίζει σε μεγάλο βαθμό τις ανθρωπολογίες του 20ού αιώνα. Εντοπίζονται ξεκάθαρες διαφορές ως προς την προσέγγισή τους στην ίδια την έννοια του ανθρώπου, καθώς για τον </a:t>
            </a:r>
            <a:r>
              <a:rPr lang="en-US" sz="1200" dirty="0" smtClean="0">
                <a:solidFill>
                  <a:srgbClr val="000000"/>
                </a:solidFill>
              </a:rPr>
              <a:t>Marx </a:t>
            </a:r>
            <a:r>
              <a:rPr lang="el-GR" sz="1200" dirty="0" smtClean="0">
                <a:solidFill>
                  <a:srgbClr val="000000"/>
                </a:solidFill>
              </a:rPr>
              <a:t>ο άνθρωπος προκύπτει από το σύνολο των κοινωνικών σχέσεων, ένα συνειδητό υποκείμενο πράξης και θεωρίας, ενώ για τον </a:t>
            </a:r>
            <a:r>
              <a:rPr lang="en-US" sz="1200" dirty="0" smtClean="0">
                <a:solidFill>
                  <a:srgbClr val="000000"/>
                </a:solidFill>
              </a:rPr>
              <a:t>Nietzsche </a:t>
            </a:r>
            <a:r>
              <a:rPr lang="el-GR" sz="1200" dirty="0" smtClean="0">
                <a:solidFill>
                  <a:srgbClr val="000000"/>
                </a:solidFill>
              </a:rPr>
              <a:t>υπάρχει άμεσα και αυθεντικά και ολοκληρώνεται μέσω της διονυσιακής τέχνης. </a:t>
            </a:r>
          </a:p>
          <a:p>
            <a:pPr algn="just"/>
            <a:r>
              <a:rPr lang="el-GR" sz="1200" dirty="0" smtClean="0">
                <a:solidFill>
                  <a:srgbClr val="000000"/>
                </a:solidFill>
              </a:rPr>
              <a:t>Στον </a:t>
            </a:r>
            <a:r>
              <a:rPr lang="en-US" sz="1200" dirty="0" smtClean="0">
                <a:solidFill>
                  <a:srgbClr val="000000"/>
                </a:solidFill>
              </a:rPr>
              <a:t>Marx </a:t>
            </a:r>
            <a:r>
              <a:rPr lang="el-GR" sz="1200" dirty="0" smtClean="0">
                <a:solidFill>
                  <a:srgbClr val="000000"/>
                </a:solidFill>
              </a:rPr>
              <a:t>δίνεται προτεραιότητα στην συλλογική έκφραση και ολοκλήρωση του ανθρώπου με την εκδίπλωση και ικανοποίηση όλων των δυνάμεων και αισθήσεών του σε μια δίκαιη κοινωνία, ενώ στον </a:t>
            </a:r>
            <a:r>
              <a:rPr lang="en-US" sz="1200" dirty="0" smtClean="0">
                <a:solidFill>
                  <a:srgbClr val="000000"/>
                </a:solidFill>
              </a:rPr>
              <a:t>Nietzsche </a:t>
            </a:r>
            <a:r>
              <a:rPr lang="el-GR" sz="1200" dirty="0" smtClean="0">
                <a:solidFill>
                  <a:srgbClr val="000000"/>
                </a:solidFill>
              </a:rPr>
              <a:t>προέχει η ατομικότητα και ο αγώνας για ολοκλήρωση είναι επακόλουθο της βούλησης για δύναμη και αποτελεί προσωπική </a:t>
            </a:r>
            <a:r>
              <a:rPr lang="el-GR" sz="1200" dirty="0" err="1" smtClean="0">
                <a:solidFill>
                  <a:srgbClr val="000000"/>
                </a:solidFill>
              </a:rPr>
              <a:t>αυθυπέρβαση</a:t>
            </a:r>
            <a:r>
              <a:rPr lang="el-GR" sz="1200" dirty="0" smtClean="0">
                <a:solidFill>
                  <a:srgbClr val="000000"/>
                </a:solidFill>
              </a:rPr>
              <a:t>. </a:t>
            </a:r>
          </a:p>
          <a:p>
            <a:pPr algn="just"/>
            <a:r>
              <a:rPr lang="el-GR" sz="1200" dirty="0" smtClean="0">
                <a:solidFill>
                  <a:srgbClr val="000000"/>
                </a:solidFill>
              </a:rPr>
              <a:t>Πέραν αυτών των κύριων και σημαντικών διαφορών υπάρχει μια σειρά συγκλίσεων και ομοιοτήτων που χαρακτηρίζουν την πορεία και τη διανοητική τους κριτική στάση προς τη φιλοσοφία, τη θρησκεία, την απαξίωση του καπιταλισμού και τη θετική τους σύλληψη της ανθρώπινης φύσης, αλλά και σε ορισμένα χαρακτηριστικά του βίου τους, όπως είναι η σύγκρουσή τους με την ακαδημαϊκή φιλοσοφία, τα τραγικά βιώματά τους και στις απογοητεύσεις της προσωπικής τους ζωής που όμως αντιμετώπισαν διαφορετικά: με την πολιτική συλλογική δράση και την επίμονη διεπιστημονική έρευνα ο ένας, με τον αναχωρητισμό και την πνευματική δημιουργία ο δεύτερος. </a:t>
            </a:r>
          </a:p>
          <a:p>
            <a:pPr algn="just"/>
            <a:r>
              <a:rPr lang="el-GR" sz="1200" dirty="0" smtClean="0">
                <a:solidFill>
                  <a:srgbClr val="000000"/>
                </a:solidFill>
              </a:rPr>
              <a:t>Γνήσια παιδιά του ευρωπαϊκού διαφωτισμού, με μεγάλο εύρος αρχαιογνωσίας, σχολιαστές και συνεχιστές του </a:t>
            </a:r>
            <a:r>
              <a:rPr lang="el-GR" sz="1200" dirty="0" err="1" smtClean="0">
                <a:solidFill>
                  <a:srgbClr val="000000"/>
                </a:solidFill>
              </a:rPr>
              <a:t>εγελιανού</a:t>
            </a:r>
            <a:r>
              <a:rPr lang="el-GR" sz="1200" dirty="0" smtClean="0">
                <a:solidFill>
                  <a:srgbClr val="000000"/>
                </a:solidFill>
              </a:rPr>
              <a:t> ιδεαλισμού, οι </a:t>
            </a:r>
            <a:r>
              <a:rPr lang="en-US" sz="1200" dirty="0" smtClean="0">
                <a:solidFill>
                  <a:srgbClr val="000000"/>
                </a:solidFill>
              </a:rPr>
              <a:t>Marx </a:t>
            </a:r>
            <a:r>
              <a:rPr lang="el-GR" sz="1200" dirty="0" smtClean="0">
                <a:solidFill>
                  <a:srgbClr val="000000"/>
                </a:solidFill>
              </a:rPr>
              <a:t>και </a:t>
            </a:r>
            <a:r>
              <a:rPr lang="en-US" sz="1200" dirty="0" smtClean="0">
                <a:solidFill>
                  <a:srgbClr val="000000"/>
                </a:solidFill>
              </a:rPr>
              <a:t>Nietzsche</a:t>
            </a:r>
            <a:r>
              <a:rPr lang="el-GR" sz="1200" dirty="0" smtClean="0">
                <a:solidFill>
                  <a:srgbClr val="000000"/>
                </a:solidFill>
              </a:rPr>
              <a:t> τοποθέτησαν τη γνώση του ανθρώπου σε θέση αιχμής στην κριτική τους προς τον δυτικό πολιτισμού του καιρού τους κι εφαλτήριο μιας νέας οπτικής για το μέλλον της κοινωνίας και του ανθρώπου, με τρόπους διαφορετικούς, έτσι ώστε να μπορούν ίσως να θεωρούνται συμπληρωματικοί.</a:t>
            </a:r>
          </a:p>
          <a:p>
            <a:pPr algn="just"/>
            <a:endParaRPr lang="el-GR" sz="1200" dirty="0" smtClean="0">
              <a:solidFill>
                <a:srgbClr val="000000"/>
              </a:solidFill>
            </a:endParaRPr>
          </a:p>
          <a:p>
            <a:pPr algn="just"/>
            <a:r>
              <a:rPr lang="el-GR" sz="1200" dirty="0" smtClean="0">
                <a:solidFill>
                  <a:srgbClr val="000000"/>
                </a:solidFill>
              </a:rPr>
              <a:t>Στοιχεία για τους δύο διανοητές υπάρχουν στις σελίδες 13 κ.ε. και 149κ.ε. του βιβλίου </a:t>
            </a:r>
            <a:r>
              <a:rPr lang="el-GR" sz="1200" i="1" dirty="0" smtClean="0">
                <a:solidFill>
                  <a:srgbClr val="000000"/>
                </a:solidFill>
              </a:rPr>
              <a:t>Άνθρωπος, ο δημιουργός</a:t>
            </a:r>
            <a:r>
              <a:rPr lang="el-GR" sz="1200" dirty="0" smtClean="0">
                <a:solidFill>
                  <a:srgbClr val="000000"/>
                </a:solidFill>
              </a:rPr>
              <a:t>.</a:t>
            </a:r>
          </a:p>
          <a:p>
            <a:pPr algn="just"/>
            <a:endParaRPr lang="el-GR" sz="1200" dirty="0" smtClean="0">
              <a:solidFill>
                <a:srgbClr val="000000"/>
              </a:solidFill>
            </a:endParaRPr>
          </a:p>
          <a:p>
            <a:pPr algn="just"/>
            <a:endParaRPr lang="el-GR" sz="1200" dirty="0" smtClean="0">
              <a:solidFill>
                <a:srgbClr val="000000"/>
              </a:solidFil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7503" y="0"/>
            <a:ext cx="8928993" cy="6832640"/>
          </a:xfrm>
          <a:prstGeom prst="rect">
            <a:avLst/>
          </a:prstGeom>
          <a:noFill/>
        </p:spPr>
        <p:txBody>
          <a:bodyPr wrap="square" rtlCol="0">
            <a:spAutoFit/>
          </a:bodyPr>
          <a:lstStyle/>
          <a:p>
            <a:pPr algn="ctr"/>
            <a:r>
              <a:rPr lang="en-US" sz="1400" b="1" dirty="0" smtClean="0">
                <a:solidFill>
                  <a:srgbClr val="000000"/>
                </a:solidFill>
              </a:rPr>
              <a:t>ΣΗΜΕΙΩΣΕΙΣ ΠΑΡΑΔΟΣΕΩΝ</a:t>
            </a:r>
            <a:r>
              <a:rPr lang="el-GR" sz="1400" b="1" dirty="0" smtClean="0">
                <a:solidFill>
                  <a:srgbClr val="000000"/>
                </a:solidFill>
              </a:rPr>
              <a:t> </a:t>
            </a:r>
            <a:r>
              <a:rPr lang="el-GR" sz="1400" dirty="0" smtClean="0"/>
              <a:t>(συνέχεια)</a:t>
            </a:r>
          </a:p>
          <a:p>
            <a:pPr algn="ctr"/>
            <a:r>
              <a:rPr lang="en-US" sz="1400" b="1" dirty="0" smtClean="0">
                <a:solidFill>
                  <a:srgbClr val="C00000"/>
                </a:solidFill>
              </a:rPr>
              <a:t>J. </a:t>
            </a:r>
            <a:r>
              <a:rPr lang="en-US" sz="1400" b="1" dirty="0" err="1" smtClean="0">
                <a:solidFill>
                  <a:srgbClr val="C00000"/>
                </a:solidFill>
              </a:rPr>
              <a:t>Seigel</a:t>
            </a:r>
            <a:r>
              <a:rPr lang="en-US" sz="1400" b="1" dirty="0" smtClean="0">
                <a:solidFill>
                  <a:srgbClr val="C00000"/>
                </a:solidFill>
              </a:rPr>
              <a:t> (2005). </a:t>
            </a:r>
            <a:r>
              <a:rPr lang="en-US" sz="1400" b="1" i="1" dirty="0" smtClean="0">
                <a:solidFill>
                  <a:srgbClr val="C00000"/>
                </a:solidFill>
              </a:rPr>
              <a:t>The Idea of the Self</a:t>
            </a:r>
            <a:r>
              <a:rPr lang="en-US" sz="1400" b="1" dirty="0" smtClean="0">
                <a:solidFill>
                  <a:srgbClr val="C00000"/>
                </a:solidFill>
              </a:rPr>
              <a:t>, CUP</a:t>
            </a:r>
            <a:endParaRPr lang="el-GR" sz="1400" b="1" dirty="0" smtClean="0">
              <a:solidFill>
                <a:srgbClr val="C00000"/>
              </a:solidFill>
            </a:endParaRPr>
          </a:p>
          <a:p>
            <a:pPr algn="ctr"/>
            <a:r>
              <a:rPr lang="el-GR" sz="1400" dirty="0" smtClean="0"/>
              <a:t>           Θέματα εαυτού </a:t>
            </a:r>
            <a:r>
              <a:rPr lang="en-US" sz="1400" dirty="0" smtClean="0"/>
              <a:t>(selfhood)</a:t>
            </a:r>
            <a:r>
              <a:rPr lang="el-GR" sz="1400" dirty="0" smtClean="0"/>
              <a:t> και προσωπικής ταυτότητας</a:t>
            </a:r>
            <a:r>
              <a:rPr lang="en-US" sz="1400" dirty="0" smtClean="0"/>
              <a:t> (personal identity)</a:t>
            </a:r>
          </a:p>
          <a:p>
            <a:pPr algn="just">
              <a:buFontTx/>
              <a:buChar char="-"/>
            </a:pPr>
            <a:r>
              <a:rPr lang="el-GR" sz="1200" dirty="0" smtClean="0"/>
              <a:t>Η σημασία του σώματος και της </a:t>
            </a:r>
            <a:r>
              <a:rPr lang="el-GR" sz="1200" dirty="0" err="1" smtClean="0"/>
              <a:t>σωματικότητας</a:t>
            </a:r>
            <a:r>
              <a:rPr lang="el-GR" sz="1200" dirty="0" smtClean="0"/>
              <a:t> στις διαφορετικές προσεγγίσεις του εαυτού &amp; της προσωπικής ταυτότητας (</a:t>
            </a:r>
            <a:r>
              <a:rPr lang="en-US" sz="1200" dirty="0" smtClean="0"/>
              <a:t>Freud,</a:t>
            </a:r>
            <a:r>
              <a:rPr lang="el-GR" sz="1200" dirty="0" smtClean="0"/>
              <a:t> εξελικτικοί βιολόγοι-γενετιστές, υλιστές, </a:t>
            </a:r>
            <a:r>
              <a:rPr lang="en-US" sz="1200" dirty="0" smtClean="0"/>
              <a:t>Marx, Schopenhauer, Nietzsche, </a:t>
            </a:r>
            <a:r>
              <a:rPr lang="el-GR" sz="1200" dirty="0" smtClean="0"/>
              <a:t>ανθρωπολογική προσέγγιση). σ. </a:t>
            </a:r>
            <a:r>
              <a:rPr lang="en-US" sz="1200" dirty="0" smtClean="0"/>
              <a:t>8</a:t>
            </a:r>
            <a:endParaRPr lang="el-GR" sz="1200" dirty="0" smtClean="0"/>
          </a:p>
          <a:p>
            <a:pPr algn="just">
              <a:buFontTx/>
              <a:buChar char="-"/>
            </a:pPr>
            <a:r>
              <a:rPr lang="el-GR" sz="1200" dirty="0" smtClean="0"/>
              <a:t> Η επιβεβαίωση της </a:t>
            </a:r>
            <a:r>
              <a:rPr lang="el-GR" sz="1200" dirty="0" err="1" smtClean="0"/>
              <a:t>υπαρκτότητας</a:t>
            </a:r>
            <a:r>
              <a:rPr lang="el-GR" sz="1200" dirty="0" smtClean="0"/>
              <a:t>  του εαυτού μέσω χρήσης διαφορετικών εννοιών (</a:t>
            </a:r>
            <a:r>
              <a:rPr lang="en-US" sz="1200" dirty="0" smtClean="0"/>
              <a:t>cogito – Descartes, </a:t>
            </a:r>
            <a:r>
              <a:rPr lang="el-GR" sz="1200" dirty="0" smtClean="0"/>
              <a:t>σωματική υπόσταση-</a:t>
            </a:r>
            <a:r>
              <a:rPr lang="en-US" sz="1200" dirty="0" smtClean="0"/>
              <a:t>Diderot, </a:t>
            </a:r>
            <a:r>
              <a:rPr lang="el-GR" sz="1200" dirty="0" smtClean="0"/>
              <a:t>κοινωνικές σχέσεις- </a:t>
            </a:r>
            <a:r>
              <a:rPr lang="en-US" sz="1200" dirty="0" smtClean="0"/>
              <a:t>Marx, </a:t>
            </a:r>
            <a:r>
              <a:rPr lang="el-GR" sz="1200" dirty="0" smtClean="0"/>
              <a:t>κατώτερες</a:t>
            </a:r>
            <a:r>
              <a:rPr lang="en-US" sz="1200" dirty="0" smtClean="0"/>
              <a:t> – </a:t>
            </a:r>
            <a:r>
              <a:rPr lang="el-GR" sz="1200" dirty="0" smtClean="0"/>
              <a:t>ασθενής, εξωτερικός άνθρωπος &amp; ανώτερες – ισχυρή, αυθεντική ύπαρξη- μορφές-</a:t>
            </a:r>
            <a:r>
              <a:rPr lang="en-US" sz="1200" dirty="0" smtClean="0"/>
              <a:t>Nietzsche &amp; Heidegger)</a:t>
            </a:r>
            <a:r>
              <a:rPr lang="el-GR" sz="1200" dirty="0" smtClean="0"/>
              <a:t> σ. </a:t>
            </a:r>
            <a:r>
              <a:rPr lang="en-US" sz="1200" dirty="0" smtClean="0"/>
              <a:t>9</a:t>
            </a:r>
            <a:r>
              <a:rPr lang="el-GR" sz="1200" dirty="0" smtClean="0"/>
              <a:t> </a:t>
            </a:r>
            <a:endParaRPr lang="en-US" sz="1200" dirty="0" smtClean="0"/>
          </a:p>
          <a:p>
            <a:pPr algn="just">
              <a:buFontTx/>
              <a:buChar char="-"/>
            </a:pPr>
            <a:r>
              <a:rPr lang="el-GR" sz="1200" dirty="0" smtClean="0"/>
              <a:t>Αντιστοίχιση των δύο πλευρών της </a:t>
            </a:r>
            <a:r>
              <a:rPr lang="el-GR" sz="1200" dirty="0" err="1" smtClean="0"/>
              <a:t>μαρξικής</a:t>
            </a:r>
            <a:r>
              <a:rPr lang="el-GR" sz="1200" dirty="0" smtClean="0"/>
              <a:t> σύλληψης του εαυτού με βάση τη δυνατότητα των εργατών να ενστερνισθούν την επαναστατική δράση, ώστε να ξεπεράσουν την παντελή έλλειψη </a:t>
            </a:r>
            <a:r>
              <a:rPr lang="el-GR" sz="1200" dirty="0" err="1" smtClean="0"/>
              <a:t>αυτοδραστικότητας</a:t>
            </a:r>
            <a:r>
              <a:rPr lang="el-GR" sz="1200" dirty="0" smtClean="0"/>
              <a:t> (</a:t>
            </a:r>
            <a:r>
              <a:rPr lang="en-US" sz="1200" dirty="0" err="1" smtClean="0"/>
              <a:t>selbsttatigkeit</a:t>
            </a:r>
            <a:r>
              <a:rPr lang="en-US" sz="1200" dirty="0" smtClean="0"/>
              <a:t>) </a:t>
            </a:r>
            <a:r>
              <a:rPr lang="el-GR" sz="1200" dirty="0" smtClean="0"/>
              <a:t>στο πλαίσιο της εκμετάλλευσής τους από την αστική τάξη με τις δύο μορφές εαυτού που απαντούν στην νιτσεϊκή και </a:t>
            </a:r>
            <a:r>
              <a:rPr lang="el-GR" sz="1200" dirty="0" err="1" smtClean="0"/>
              <a:t>χαϊντεγκεριανή</a:t>
            </a:r>
            <a:r>
              <a:rPr lang="el-GR" sz="1200" dirty="0" smtClean="0"/>
              <a:t> αντίληψη του εαυτού που εξελίσσεται εσωτερικά από μια προγενέστερη/κατώτερη σε μια διευρυμένη/ανώτερη μορφή.</a:t>
            </a:r>
            <a:r>
              <a:rPr lang="en-US" sz="1200" dirty="0" smtClean="0"/>
              <a:t> </a:t>
            </a:r>
            <a:r>
              <a:rPr lang="el-GR" sz="1200" dirty="0" smtClean="0"/>
              <a:t>Στους</a:t>
            </a:r>
            <a:r>
              <a:rPr lang="en-US" sz="1200" dirty="0" smtClean="0"/>
              <a:t> Marx</a:t>
            </a:r>
            <a:r>
              <a:rPr lang="el-GR" sz="1200" dirty="0" smtClean="0"/>
              <a:t> (αλλοτριωμένος-συνειδητός εργάτης/άνθρωπος)</a:t>
            </a:r>
            <a:r>
              <a:rPr lang="en-US" sz="1200" dirty="0" smtClean="0"/>
              <a:t>, Nietzsche </a:t>
            </a:r>
            <a:r>
              <a:rPr lang="el-GR" sz="1200" dirty="0" smtClean="0"/>
              <a:t>(ανίσχυρος-ισχυρός) και </a:t>
            </a:r>
            <a:r>
              <a:rPr lang="en-US" sz="1200" dirty="0" smtClean="0"/>
              <a:t>Heidegger</a:t>
            </a:r>
            <a:r>
              <a:rPr lang="el-GR" sz="1200" dirty="0" smtClean="0"/>
              <a:t> (</a:t>
            </a:r>
            <a:r>
              <a:rPr lang="en-US" sz="1200" dirty="0" smtClean="0"/>
              <a:t>das Man-</a:t>
            </a:r>
            <a:r>
              <a:rPr lang="en-US" sz="1200" dirty="0" err="1" smtClean="0"/>
              <a:t>Dasein</a:t>
            </a:r>
            <a:r>
              <a:rPr lang="en-US" sz="1200" dirty="0" smtClean="0"/>
              <a:t>), </a:t>
            </a:r>
            <a:r>
              <a:rPr lang="el-GR" sz="1200" dirty="0" smtClean="0"/>
              <a:t>τονίστηκε με διαφορετικό τρόπο το πέρασμα από μια πρότερη σε μια εξελιγμένη μορφή </a:t>
            </a:r>
            <a:r>
              <a:rPr lang="el-GR" sz="1200" dirty="0" err="1" smtClean="0"/>
              <a:t>εαυτότητας</a:t>
            </a:r>
            <a:r>
              <a:rPr lang="el-GR" sz="1200" dirty="0" smtClean="0"/>
              <a:t> </a:t>
            </a:r>
            <a:r>
              <a:rPr lang="en-US" sz="1200" dirty="0" smtClean="0"/>
              <a:t>(selfhood)</a:t>
            </a:r>
            <a:r>
              <a:rPr lang="el-GR" sz="1200" dirty="0" smtClean="0"/>
              <a:t>.  </a:t>
            </a:r>
            <a:r>
              <a:rPr lang="el-GR" sz="1200" dirty="0" err="1" smtClean="0"/>
              <a:t>σσ</a:t>
            </a:r>
            <a:r>
              <a:rPr lang="el-GR" sz="1200" dirty="0" smtClean="0"/>
              <a:t>. 11-21</a:t>
            </a:r>
          </a:p>
          <a:p>
            <a:pPr algn="just">
              <a:buFontTx/>
              <a:buChar char="-"/>
            </a:pPr>
            <a:r>
              <a:rPr lang="el-GR" sz="1200" dirty="0" smtClean="0"/>
              <a:t> Διακρίνονται τουλάχιστον δύο διαδρομές εξέλιξης και διαμόρφωσης της έννοιας του εαυτού στην ιστορία της νεότερης φιλοσοφίας και των επιστημών, μέσω της εμπειρικής γνώσης του εγκεφάλου και μέσω του </a:t>
            </a:r>
            <a:r>
              <a:rPr lang="el-GR" sz="1200" dirty="0" err="1" smtClean="0"/>
              <a:t>αναστοχασμού</a:t>
            </a:r>
            <a:r>
              <a:rPr lang="el-GR" sz="1200" dirty="0" smtClean="0"/>
              <a:t> (</a:t>
            </a:r>
            <a:r>
              <a:rPr lang="en-US" sz="1200" dirty="0" smtClean="0"/>
              <a:t>Edelman, Sacks).</a:t>
            </a:r>
            <a:r>
              <a:rPr lang="el-GR" sz="1200" dirty="0" smtClean="0"/>
              <a:t> Διακρίνονται επίσης η θετική, </a:t>
            </a:r>
            <a:r>
              <a:rPr lang="el-GR" sz="1200" dirty="0" err="1" smtClean="0"/>
              <a:t>ό.π</a:t>
            </a:r>
            <a:r>
              <a:rPr lang="el-GR" sz="1200" dirty="0" smtClean="0"/>
              <a:t>., αντιμετώπιση αυτής της </a:t>
            </a:r>
            <a:r>
              <a:rPr lang="el-GR" sz="1200" dirty="0" err="1" smtClean="0"/>
              <a:t>αλληλοαναπτυξιακής</a:t>
            </a:r>
            <a:r>
              <a:rPr lang="el-GR" sz="1200" dirty="0" smtClean="0"/>
              <a:t> σχέσης εγκεφάλου και προσωπικής ταυτότητας και η αρνητική/κριτική συσχέτιση των δύο επιπέδων (</a:t>
            </a:r>
            <a:r>
              <a:rPr lang="en-US" sz="1200" dirty="0" smtClean="0"/>
              <a:t>Marx – </a:t>
            </a:r>
            <a:r>
              <a:rPr lang="el-GR" sz="1200" dirty="0" smtClean="0"/>
              <a:t>μαρξισμός), σύμφωνα με την οποία οι κοινωνικοοικονομικές παράμετροι καθορίζουν ή και περιορίζουν τις δυνατότητες της ανθρώπινης συνείδησης. σ. 40</a:t>
            </a:r>
            <a:r>
              <a:rPr lang="en-US" sz="1200" dirty="0" smtClean="0"/>
              <a:t>*</a:t>
            </a:r>
            <a:endParaRPr lang="el-GR" sz="1200" dirty="0" smtClean="0"/>
          </a:p>
          <a:p>
            <a:pPr algn="just">
              <a:buFontTx/>
              <a:buChar char="-"/>
            </a:pPr>
            <a:r>
              <a:rPr lang="el-GR" sz="1200" dirty="0" smtClean="0"/>
              <a:t>  Αφηρημένη έννοια της αυτονομίας με βάση την ορθολογική συσχέτιση χαρακτηριστικών στοιχείων της ανθρώπινης </a:t>
            </a:r>
            <a:r>
              <a:rPr lang="el-GR" sz="1200" dirty="0" err="1" smtClean="0"/>
              <a:t>φύαης</a:t>
            </a:r>
            <a:r>
              <a:rPr lang="el-GR" sz="1200" dirty="0" smtClean="0"/>
              <a:t> χωρίς αναφορά σε εξάρτησή τους από μεταφυσικές ή και θείες δυνάμεις και οντότητες (</a:t>
            </a:r>
            <a:r>
              <a:rPr lang="en-US" sz="1200" dirty="0" smtClean="0"/>
              <a:t>Marxism, Heidegger, neo-classical republicans). O Marx </a:t>
            </a:r>
            <a:r>
              <a:rPr lang="el-GR" sz="1200" dirty="0" smtClean="0"/>
              <a:t>αντιπαρέβαλε την στενή ατομικιστική ιδέα του εαυτού με την αυθεντική έννοια του προλετάριου – ως κοινωνικού ατόμου. Ο </a:t>
            </a:r>
            <a:r>
              <a:rPr lang="en-US" sz="1200" dirty="0" smtClean="0"/>
              <a:t>Heidegger </a:t>
            </a:r>
            <a:r>
              <a:rPr lang="el-GR" sz="1200" dirty="0" smtClean="0"/>
              <a:t>με βάση το καρτεσιανό </a:t>
            </a:r>
            <a:r>
              <a:rPr lang="en-US" sz="1200" dirty="0" smtClean="0"/>
              <a:t>Cogito </a:t>
            </a:r>
            <a:r>
              <a:rPr lang="el-GR" sz="1200" dirty="0" smtClean="0"/>
              <a:t>τοποθέτησε στην ανθρώπινη νόηση τον μοναδικό φορέα της υποκειμενικότητας απέναντι στο βασίλειο της άψυχης αντικειμενικότητας, δίνοντας έτσι αρνητικό περιεχόμενο στην τεχνολογία σε σχέση με τη φύση, στην αφηρημένη δύναμη της κρατικής μηχανής απέναντι στην κοινοτική ζωή και στην απουσία νοήματος στην ανωνυμία της κοινωνικής μάζας. Η </a:t>
            </a:r>
            <a:r>
              <a:rPr lang="el-GR" sz="1200" dirty="0" err="1" smtClean="0"/>
              <a:t>κοινοτιστική</a:t>
            </a:r>
            <a:r>
              <a:rPr lang="el-GR" sz="1200" dirty="0" smtClean="0"/>
              <a:t> έννοια του εαυτού, όπως αντιπροσωπεύεται από τον </a:t>
            </a:r>
            <a:r>
              <a:rPr lang="en-US" sz="1200" dirty="0" smtClean="0"/>
              <a:t>Charles Taylor, </a:t>
            </a:r>
            <a:r>
              <a:rPr lang="el-GR" sz="1200" dirty="0" smtClean="0"/>
              <a:t>στηρίζεται σε μια υποτιθέμενη λεπτή, ανεξάρτητη και ακριβή θεωρία περί προσώπου του </a:t>
            </a:r>
            <a:r>
              <a:rPr lang="en-US" sz="1200" dirty="0" smtClean="0"/>
              <a:t>Locke</a:t>
            </a:r>
            <a:r>
              <a:rPr lang="el-GR" sz="1200" dirty="0" smtClean="0"/>
              <a:t> παράλληλα με την απομάκρυνση από την αριστοτελική κλασσική τοποθέτηση που προσδιορίζει τον εαυτό με αναφορά είτε σε εξωτερικές πηγές της ηθικής του ταυτότητας και σε ένα αντικειμενικό σύμπαν υλικών σχέσεων ή σε μία καθαρή υποκειμενικότητα ως τη μόνη προϋπόθεση της επιβίωσής του. σ. 48</a:t>
            </a:r>
          </a:p>
          <a:p>
            <a:pPr algn="just">
              <a:buFontTx/>
              <a:buChar char="-"/>
            </a:pPr>
            <a:r>
              <a:rPr lang="el-GR" sz="1200" dirty="0" smtClean="0"/>
              <a:t> Κριτική της μαρξιστικής κριτικής της αστικής ατομικότητας ως προς την κατεύθυνση προς μια μονοδιάστατη αντίληψη του ανθρώπου. Κριτική της ερμηνείας της </a:t>
            </a:r>
            <a:r>
              <a:rPr lang="el-GR" sz="1200" dirty="0" err="1" smtClean="0"/>
              <a:t>λοκιανής</a:t>
            </a:r>
            <a:r>
              <a:rPr lang="el-GR" sz="1200" dirty="0" smtClean="0"/>
              <a:t> άποψης ως προς την προσωπική ταυτότητα από τον </a:t>
            </a:r>
            <a:r>
              <a:rPr lang="en-US" sz="1200" dirty="0" smtClean="0"/>
              <a:t>Charles Taylor </a:t>
            </a:r>
            <a:r>
              <a:rPr lang="el-GR" sz="1200" dirty="0" smtClean="0"/>
              <a:t>ως εσφαλμένης και παραπλανητικής εφ’ όσον η θέση στην ιστορία της φιλοσοφίας επί του θέματος της προσωπικής ταυτότητας και του εαυτού είναι θεμελιώδης, καθώς συνέδεσε την </a:t>
            </a:r>
            <a:r>
              <a:rPr lang="el-GR" sz="1200" dirty="0" err="1" smtClean="0"/>
              <a:t>αναστοχαστική</a:t>
            </a:r>
            <a:r>
              <a:rPr lang="el-GR" sz="1200" dirty="0" smtClean="0"/>
              <a:t> συνείδηση με τα εμπειρικό περιεχόμενο και τις διαδικασίες  πρόσκτησης της γνώσης και μάλιστα ως προϋπόθεση μιας συνεκτικής σύλληψης του εαυτού εντός του κόσμου των ρευστών εμπειριών. σ. 49</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7503" y="0"/>
            <a:ext cx="8928993" cy="4154984"/>
          </a:xfrm>
          <a:prstGeom prst="rect">
            <a:avLst/>
          </a:prstGeom>
          <a:noFill/>
        </p:spPr>
        <p:txBody>
          <a:bodyPr wrap="square" rtlCol="0">
            <a:spAutoFit/>
          </a:bodyPr>
          <a:lstStyle/>
          <a:p>
            <a:pPr algn="ctr"/>
            <a:r>
              <a:rPr lang="en-US" sz="1400" b="1" dirty="0" smtClean="0">
                <a:solidFill>
                  <a:srgbClr val="000000"/>
                </a:solidFill>
              </a:rPr>
              <a:t>ΣΗΜΕΙΩΣΕΙΣ ΠΑΡΑΔΟΣΕΩΝ</a:t>
            </a:r>
            <a:r>
              <a:rPr lang="el-GR" sz="1400" b="1" dirty="0" smtClean="0">
                <a:solidFill>
                  <a:srgbClr val="000000"/>
                </a:solidFill>
              </a:rPr>
              <a:t> </a:t>
            </a:r>
            <a:r>
              <a:rPr lang="el-GR" sz="1400" dirty="0" smtClean="0"/>
              <a:t>(συνέχεια)</a:t>
            </a:r>
          </a:p>
          <a:p>
            <a:pPr algn="ctr"/>
            <a:r>
              <a:rPr lang="el-GR" sz="1400" dirty="0" smtClean="0"/>
              <a:t>Θέματα εαυτού </a:t>
            </a:r>
            <a:r>
              <a:rPr lang="en-US" sz="1400" dirty="0" smtClean="0"/>
              <a:t>(selfhood)</a:t>
            </a:r>
            <a:r>
              <a:rPr lang="el-GR" sz="1400" dirty="0" smtClean="0"/>
              <a:t> και προσωπικής ταυτότητας</a:t>
            </a:r>
            <a:r>
              <a:rPr lang="en-US" sz="1400" dirty="0" smtClean="0"/>
              <a:t> (personal identity)</a:t>
            </a:r>
          </a:p>
          <a:p>
            <a:pPr algn="just">
              <a:buFont typeface="Arial" charset="0"/>
              <a:buChar char="•"/>
            </a:pPr>
            <a:r>
              <a:rPr lang="el-GR" sz="1400" dirty="0" smtClean="0"/>
              <a:t>Στους φιλοσοφικούς-ψυχολογικούς χώρους αυτών των μελετών βρίσκουμε μια μη καρτεσιανή εξήγηση του εαυτού, η οποία αποδίδει ιδιαίτερη προτεραιότητα στο ανθρώπινο υποκείμενο, κοινωνικά </a:t>
            </a:r>
            <a:r>
              <a:rPr lang="el-GR" sz="1400" dirty="0" err="1" smtClean="0"/>
              <a:t>αυτοπροσδιοριζόμενο</a:t>
            </a:r>
            <a:r>
              <a:rPr lang="el-GR" sz="1400" dirty="0" smtClean="0"/>
              <a:t> και τοποθετεί την απτή ύπαρξη των ανθρώπων στο επίκεντρο των γεγονότων και των φαινομένων υπό διερεύνηση. Τέτοιες θεωρίες (στις οποίες κατατάσσουμε τη λογοτεχνική κριτική του </a:t>
            </a:r>
            <a:r>
              <a:rPr lang="en-US" sz="1400" dirty="0" smtClean="0"/>
              <a:t>Mikhail </a:t>
            </a:r>
            <a:r>
              <a:rPr lang="en-US" sz="1400" dirty="0" err="1" smtClean="0"/>
              <a:t>Bakhtin</a:t>
            </a:r>
            <a:r>
              <a:rPr lang="el-GR" sz="1400" dirty="0" smtClean="0"/>
              <a:t>, της </a:t>
            </a:r>
            <a:r>
              <a:rPr lang="el-GR" sz="1400" dirty="0" err="1" smtClean="0"/>
              <a:t>ανθρωπογλωσσολογίας</a:t>
            </a:r>
            <a:r>
              <a:rPr lang="el-GR" sz="1400" dirty="0" smtClean="0"/>
              <a:t> των </a:t>
            </a:r>
            <a:r>
              <a:rPr lang="en-US" sz="1400" dirty="0" smtClean="0"/>
              <a:t>George </a:t>
            </a:r>
            <a:r>
              <a:rPr lang="en-US" sz="1400" dirty="0" err="1" smtClean="0"/>
              <a:t>Lakoff</a:t>
            </a:r>
            <a:r>
              <a:rPr lang="el-GR" sz="1400" dirty="0" smtClean="0"/>
              <a:t> και </a:t>
            </a:r>
            <a:r>
              <a:rPr lang="en-US" sz="1400" dirty="0" smtClean="0"/>
              <a:t>Marc Johnson </a:t>
            </a:r>
            <a:r>
              <a:rPr lang="el-GR" sz="1400" dirty="0" smtClean="0"/>
              <a:t>και </a:t>
            </a:r>
            <a:r>
              <a:rPr lang="el-GR" sz="1400" dirty="0" err="1" smtClean="0"/>
              <a:t>Νευροεπιστήμης</a:t>
            </a:r>
            <a:r>
              <a:rPr lang="el-GR" sz="1400" dirty="0" smtClean="0"/>
              <a:t> του </a:t>
            </a:r>
            <a:r>
              <a:rPr lang="en-US" sz="1400" dirty="0" smtClean="0"/>
              <a:t>Antonio </a:t>
            </a:r>
            <a:r>
              <a:rPr lang="en-US" sz="1400" dirty="0" err="1" smtClean="0"/>
              <a:t>Damasio</a:t>
            </a:r>
            <a:r>
              <a:rPr lang="el-GR" sz="1400" dirty="0" smtClean="0"/>
              <a:t>) επικεντρώνονται στη σχέση του νου και της γλώσσας και αναπτύσσουν μέσω της </a:t>
            </a:r>
            <a:r>
              <a:rPr lang="el-GR" sz="1400" dirty="0" err="1" smtClean="0"/>
              <a:t>κοινωνικο</a:t>
            </a:r>
            <a:r>
              <a:rPr lang="el-GR" sz="1400" dirty="0" smtClean="0"/>
              <a:t>-ψυχολογίας την ιδέα της συλλογικής ταυτότητας του εαυτού. Οφείλουμε μια ειδική αναφορά στον </a:t>
            </a:r>
            <a:r>
              <a:rPr lang="el-GR" sz="1400" dirty="0" err="1" smtClean="0"/>
              <a:t>Ludwig</a:t>
            </a:r>
            <a:r>
              <a:rPr lang="el-GR" sz="1400" dirty="0" smtClean="0"/>
              <a:t> </a:t>
            </a:r>
            <a:r>
              <a:rPr lang="el-GR" sz="1400" dirty="0" err="1" smtClean="0"/>
              <a:t>Wittgenstein</a:t>
            </a:r>
            <a:r>
              <a:rPr lang="el-GR" sz="1400" dirty="0" smtClean="0"/>
              <a:t>, ως τον φιλόσοφο που, αν και ανήκει στην παράδοση της αναλυτικής σκέψης, απομακρύνεται από τη φιλοσοφία που επιχειρεί να εξαγάγει την έννοια των λέξεων από το λογικό πλαίσιο των προτάσεων και, αντιθέτως, εξετάζει την έννοια μιας λέξης, όπως αποκαλύπτεται μέσω της εξήγησης ή της περιγραφής του τρόπου με τον οποίο η λέξη λειτουργεί και εκτελείται σε ένα γλωσσικό παιχνίδι, δηλαδή, στο κοινωνικό πλαίσιο μιας πράξης και τους κατάλληλους κανόνες του.</a:t>
            </a:r>
          </a:p>
          <a:p>
            <a:pPr algn="ctr"/>
            <a:r>
              <a:rPr lang="en-US" sz="1400" b="1" dirty="0" smtClean="0">
                <a:solidFill>
                  <a:srgbClr val="C00000"/>
                </a:solidFill>
              </a:rPr>
              <a:t>J. </a:t>
            </a:r>
            <a:r>
              <a:rPr lang="en-US" sz="1400" b="1" dirty="0" err="1" smtClean="0">
                <a:solidFill>
                  <a:srgbClr val="C00000"/>
                </a:solidFill>
              </a:rPr>
              <a:t>Seigel</a:t>
            </a:r>
            <a:r>
              <a:rPr lang="en-US" sz="1400" b="1" dirty="0" smtClean="0">
                <a:solidFill>
                  <a:srgbClr val="C00000"/>
                </a:solidFill>
              </a:rPr>
              <a:t> (2005). </a:t>
            </a:r>
            <a:r>
              <a:rPr lang="en-US" sz="1400" b="1" i="1" dirty="0" smtClean="0">
                <a:solidFill>
                  <a:srgbClr val="C00000"/>
                </a:solidFill>
              </a:rPr>
              <a:t>The Idea of the Self</a:t>
            </a:r>
            <a:r>
              <a:rPr lang="en-US" sz="1400" b="1" dirty="0" smtClean="0">
                <a:solidFill>
                  <a:srgbClr val="C00000"/>
                </a:solidFill>
              </a:rPr>
              <a:t>, CUP</a:t>
            </a:r>
            <a:endParaRPr lang="el-GR" sz="1400" b="1" dirty="0" smtClean="0">
              <a:solidFill>
                <a:srgbClr val="C00000"/>
              </a:solidFill>
            </a:endParaRPr>
          </a:p>
          <a:p>
            <a:pPr algn="just"/>
            <a:endParaRPr lang="el-GR" sz="1400" b="1" dirty="0" smtClean="0">
              <a:solidFill>
                <a:srgbClr val="C00000"/>
              </a:solidFill>
            </a:endParaRPr>
          </a:p>
          <a:p>
            <a:pPr algn="ctr"/>
            <a:endParaRPr lang="el-GR" sz="1400" b="1" dirty="0" smtClean="0">
              <a:solidFill>
                <a:srgbClr val="C00000"/>
              </a:solidFill>
            </a:endParaRPr>
          </a:p>
          <a:p>
            <a:pPr algn="just"/>
            <a:endParaRPr lang="en-US" sz="1400" dirty="0" smtClean="0"/>
          </a:p>
          <a:p>
            <a:pPr algn="just">
              <a:buFontTx/>
              <a:buChar char="-"/>
            </a:pPr>
            <a:endParaRPr lang="en-US" sz="1200" dirty="0"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CustomShape 1"/>
          <p:cNvSpPr>
            <a:spLocks noChangeArrowheads="1"/>
          </p:cNvSpPr>
          <p:nvPr/>
        </p:nvSpPr>
        <p:spPr bwMode="auto">
          <a:xfrm>
            <a:off x="251520" y="134938"/>
            <a:ext cx="8686800" cy="6723062"/>
          </a:xfrm>
          <a:prstGeom prst="rect">
            <a:avLst/>
          </a:prstGeom>
          <a:noFill/>
          <a:ln w="9360">
            <a:noFill/>
            <a:miter lim="800000"/>
            <a:headEnd/>
            <a:tailEnd/>
          </a:ln>
        </p:spPr>
        <p:txBody>
          <a:bodyPr lIns="90000" tIns="46800" rIns="90000" bIns="46800" anchor="ctr"/>
          <a:lstStyle/>
          <a:p>
            <a:pPr algn="ctr"/>
            <a:r>
              <a:rPr lang="en-US" sz="1400" b="1" dirty="0" smtClean="0">
                <a:solidFill>
                  <a:srgbClr val="000000"/>
                </a:solidFill>
              </a:rPr>
              <a:t>Ο </a:t>
            </a:r>
            <a:r>
              <a:rPr lang="en-US" sz="1400" b="1" dirty="0">
                <a:solidFill>
                  <a:srgbClr val="000000"/>
                </a:solidFill>
              </a:rPr>
              <a:t>ΑΝΘΡΩΠΟΣ ΩΣ ΣΥΝΕΙΔΗΤΟ ΟΝ</a:t>
            </a:r>
            <a:endParaRPr lang="el-GR" sz="1400" b="1" dirty="0">
              <a:solidFill>
                <a:srgbClr val="000000"/>
              </a:solidFill>
            </a:endParaRPr>
          </a:p>
          <a:p>
            <a:pPr algn="ctr"/>
            <a:r>
              <a:rPr lang="el-GR" sz="1100" dirty="0"/>
              <a:t>(συνέχεια)</a:t>
            </a:r>
          </a:p>
          <a:p>
            <a:pPr algn="just"/>
            <a:r>
              <a:rPr lang="en-US" sz="1200" dirty="0">
                <a:solidFill>
                  <a:srgbClr val="000000"/>
                </a:solidFill>
              </a:rPr>
              <a:t>Ο </a:t>
            </a:r>
            <a:r>
              <a:rPr lang="en-US" sz="1200" dirty="0" smtClean="0">
                <a:solidFill>
                  <a:srgbClr val="000000"/>
                </a:solidFill>
              </a:rPr>
              <a:t>Hegel</a:t>
            </a:r>
            <a:r>
              <a:rPr lang="el-GR" sz="1200" dirty="0" smtClean="0">
                <a:solidFill>
                  <a:srgbClr val="000000"/>
                </a:solidFill>
              </a:rPr>
              <a:t> (</a:t>
            </a:r>
            <a:r>
              <a:rPr lang="en-US" sz="1200" dirty="0" smtClean="0"/>
              <a:t>27 August 1770 - 14 November 1831</a:t>
            </a:r>
            <a:r>
              <a:rPr lang="el-GR" sz="1200" dirty="0" smtClean="0"/>
              <a:t>)</a:t>
            </a:r>
            <a:r>
              <a:rPr lang="en-US" sz="1200" dirty="0" smtClean="0">
                <a:solidFill>
                  <a:srgbClr val="000000"/>
                </a:solidFill>
              </a:rPr>
              <a:t>, </a:t>
            </a:r>
            <a:r>
              <a:rPr lang="en-US" sz="1200" dirty="0" err="1">
                <a:solidFill>
                  <a:srgbClr val="000000"/>
                </a:solidFill>
              </a:rPr>
              <a:t>κύριος</a:t>
            </a:r>
            <a:r>
              <a:rPr lang="en-US" sz="1200" dirty="0">
                <a:solidFill>
                  <a:srgbClr val="000000"/>
                </a:solidFill>
              </a:rPr>
              <a:t> </a:t>
            </a:r>
            <a:r>
              <a:rPr lang="en-US" sz="1200" dirty="0" err="1">
                <a:solidFill>
                  <a:srgbClr val="000000"/>
                </a:solidFill>
              </a:rPr>
              <a:t>εκπρόσωπος</a:t>
            </a:r>
            <a:r>
              <a:rPr lang="en-US" sz="1200" dirty="0">
                <a:solidFill>
                  <a:srgbClr val="000000"/>
                </a:solidFill>
              </a:rPr>
              <a:t> </a:t>
            </a:r>
            <a:r>
              <a:rPr lang="en-US" sz="1200" dirty="0" err="1">
                <a:solidFill>
                  <a:srgbClr val="000000"/>
                </a:solidFill>
              </a:rPr>
              <a:t>του</a:t>
            </a:r>
            <a:r>
              <a:rPr lang="en-US" sz="1200" dirty="0">
                <a:solidFill>
                  <a:srgbClr val="000000"/>
                </a:solidFill>
              </a:rPr>
              <a:t> </a:t>
            </a:r>
            <a:r>
              <a:rPr lang="en-US" sz="1200" dirty="0" err="1">
                <a:solidFill>
                  <a:srgbClr val="000000"/>
                </a:solidFill>
              </a:rPr>
              <a:t>γερμανικού</a:t>
            </a:r>
            <a:r>
              <a:rPr lang="en-US" sz="1200" dirty="0">
                <a:solidFill>
                  <a:srgbClr val="000000"/>
                </a:solidFill>
              </a:rPr>
              <a:t> </a:t>
            </a:r>
            <a:r>
              <a:rPr lang="en-US" sz="1200" dirty="0" err="1">
                <a:solidFill>
                  <a:srgbClr val="000000"/>
                </a:solidFill>
              </a:rPr>
              <a:t>ιδεαλισμού</a:t>
            </a:r>
            <a:r>
              <a:rPr lang="en-US" sz="1200" dirty="0">
                <a:solidFill>
                  <a:srgbClr val="000000"/>
                </a:solidFill>
              </a:rPr>
              <a:t> </a:t>
            </a:r>
            <a:r>
              <a:rPr lang="en-US" sz="1200" dirty="0" err="1">
                <a:solidFill>
                  <a:srgbClr val="000000"/>
                </a:solidFill>
              </a:rPr>
              <a:t>ανάμεσα</a:t>
            </a:r>
            <a:r>
              <a:rPr lang="en-US" sz="1200" dirty="0">
                <a:solidFill>
                  <a:srgbClr val="000000"/>
                </a:solidFill>
              </a:rPr>
              <a:t> </a:t>
            </a:r>
            <a:r>
              <a:rPr lang="en-US" sz="1200" dirty="0" err="1">
                <a:solidFill>
                  <a:srgbClr val="000000"/>
                </a:solidFill>
              </a:rPr>
              <a:t>στους</a:t>
            </a:r>
            <a:r>
              <a:rPr lang="en-US" sz="1200" dirty="0">
                <a:solidFill>
                  <a:srgbClr val="000000"/>
                </a:solidFill>
              </a:rPr>
              <a:t> Kant (1724 – 1804), Fichte (1762 – 1814),  Schelling (1775 – 1854),  </a:t>
            </a:r>
            <a:r>
              <a:rPr lang="en-US" sz="1200" dirty="0" err="1">
                <a:solidFill>
                  <a:srgbClr val="000000"/>
                </a:solidFill>
              </a:rPr>
              <a:t>στο</a:t>
            </a:r>
            <a:r>
              <a:rPr lang="en-US" sz="1200" dirty="0">
                <a:solidFill>
                  <a:srgbClr val="000000"/>
                </a:solidFill>
              </a:rPr>
              <a:t> </a:t>
            </a:r>
            <a:r>
              <a:rPr lang="en-US" sz="1200" dirty="0" err="1">
                <a:solidFill>
                  <a:srgbClr val="000000"/>
                </a:solidFill>
              </a:rPr>
              <a:t>πρώτο</a:t>
            </a:r>
            <a:r>
              <a:rPr lang="en-US" sz="1200" dirty="0">
                <a:solidFill>
                  <a:srgbClr val="000000"/>
                </a:solidFill>
              </a:rPr>
              <a:t> </a:t>
            </a:r>
            <a:r>
              <a:rPr lang="en-US" sz="1200" dirty="0" err="1">
                <a:solidFill>
                  <a:srgbClr val="000000"/>
                </a:solidFill>
              </a:rPr>
              <a:t>συστηματικό</a:t>
            </a:r>
            <a:r>
              <a:rPr lang="en-US" sz="1200" dirty="0">
                <a:solidFill>
                  <a:srgbClr val="000000"/>
                </a:solidFill>
              </a:rPr>
              <a:t> </a:t>
            </a:r>
            <a:r>
              <a:rPr lang="en-US" sz="1200" dirty="0" err="1">
                <a:solidFill>
                  <a:srgbClr val="000000"/>
                </a:solidFill>
              </a:rPr>
              <a:t>έργο</a:t>
            </a:r>
            <a:r>
              <a:rPr lang="en-US" sz="1200" dirty="0">
                <a:solidFill>
                  <a:srgbClr val="000000"/>
                </a:solidFill>
              </a:rPr>
              <a:t> </a:t>
            </a:r>
            <a:r>
              <a:rPr lang="en-US" sz="1200" dirty="0" err="1">
                <a:solidFill>
                  <a:srgbClr val="000000"/>
                </a:solidFill>
              </a:rPr>
              <a:t>του</a:t>
            </a:r>
            <a:r>
              <a:rPr lang="en-US" sz="1200" dirty="0">
                <a:solidFill>
                  <a:srgbClr val="000000"/>
                </a:solidFill>
              </a:rPr>
              <a:t> </a:t>
            </a:r>
            <a:r>
              <a:rPr lang="en-US" sz="1200" i="1" dirty="0">
                <a:solidFill>
                  <a:srgbClr val="000000"/>
                </a:solidFill>
              </a:rPr>
              <a:t>Η </a:t>
            </a:r>
            <a:r>
              <a:rPr lang="en-US" sz="1200" i="1" dirty="0" err="1">
                <a:solidFill>
                  <a:srgbClr val="000000"/>
                </a:solidFill>
              </a:rPr>
              <a:t>Φαινομενολογία</a:t>
            </a:r>
            <a:r>
              <a:rPr lang="en-US" sz="1200" i="1" dirty="0">
                <a:solidFill>
                  <a:srgbClr val="000000"/>
                </a:solidFill>
              </a:rPr>
              <a:t> </a:t>
            </a:r>
            <a:r>
              <a:rPr lang="en-US" sz="1200" i="1" dirty="0" err="1">
                <a:solidFill>
                  <a:srgbClr val="000000"/>
                </a:solidFill>
              </a:rPr>
              <a:t>του</a:t>
            </a:r>
            <a:r>
              <a:rPr lang="en-US" sz="1200" i="1" dirty="0">
                <a:solidFill>
                  <a:srgbClr val="000000"/>
                </a:solidFill>
              </a:rPr>
              <a:t> </a:t>
            </a:r>
            <a:r>
              <a:rPr lang="en-US" sz="1200" i="1" dirty="0" err="1">
                <a:solidFill>
                  <a:srgbClr val="000000"/>
                </a:solidFill>
              </a:rPr>
              <a:t>Πνεύματος</a:t>
            </a:r>
            <a:r>
              <a:rPr lang="en-US" sz="1200" i="1" dirty="0">
                <a:solidFill>
                  <a:srgbClr val="000000"/>
                </a:solidFill>
              </a:rPr>
              <a:t> </a:t>
            </a:r>
            <a:r>
              <a:rPr lang="en-US" sz="1200" dirty="0">
                <a:solidFill>
                  <a:srgbClr val="000000"/>
                </a:solidFill>
              </a:rPr>
              <a:t> (1807) </a:t>
            </a:r>
            <a:r>
              <a:rPr lang="el-GR" sz="1200" dirty="0" smtClean="0">
                <a:solidFill>
                  <a:srgbClr val="000000"/>
                </a:solidFill>
              </a:rPr>
              <a:t>τοποθετεί </a:t>
            </a:r>
            <a:r>
              <a:rPr lang="en-US" sz="1200" dirty="0" err="1" smtClean="0">
                <a:solidFill>
                  <a:srgbClr val="000000"/>
                </a:solidFill>
              </a:rPr>
              <a:t>στο</a:t>
            </a:r>
            <a:r>
              <a:rPr lang="en-US" sz="1200" dirty="0" smtClean="0">
                <a:solidFill>
                  <a:srgbClr val="000000"/>
                </a:solidFill>
              </a:rPr>
              <a:t> </a:t>
            </a:r>
            <a:r>
              <a:rPr lang="en-US" sz="1200" dirty="0" err="1">
                <a:solidFill>
                  <a:srgbClr val="000000"/>
                </a:solidFill>
              </a:rPr>
              <a:t>επίκεντρο</a:t>
            </a:r>
            <a:r>
              <a:rPr lang="en-US" sz="1200" dirty="0">
                <a:solidFill>
                  <a:srgbClr val="000000"/>
                </a:solidFill>
              </a:rPr>
              <a:t> </a:t>
            </a:r>
            <a:r>
              <a:rPr lang="en-US" sz="1200" dirty="0" err="1">
                <a:solidFill>
                  <a:srgbClr val="000000"/>
                </a:solidFill>
              </a:rPr>
              <a:t>του</a:t>
            </a:r>
            <a:r>
              <a:rPr lang="en-US" sz="1200" dirty="0">
                <a:solidFill>
                  <a:srgbClr val="000000"/>
                </a:solidFill>
              </a:rPr>
              <a:t> </a:t>
            </a:r>
            <a:r>
              <a:rPr lang="en-US" sz="1200" dirty="0" err="1">
                <a:solidFill>
                  <a:srgbClr val="000000"/>
                </a:solidFill>
              </a:rPr>
              <a:t>ιδεαλισμού</a:t>
            </a:r>
            <a:r>
              <a:rPr lang="en-US" sz="1200" dirty="0">
                <a:solidFill>
                  <a:srgbClr val="000000"/>
                </a:solidFill>
              </a:rPr>
              <a:t> </a:t>
            </a:r>
            <a:r>
              <a:rPr lang="en-US" sz="1200" dirty="0" err="1">
                <a:solidFill>
                  <a:srgbClr val="000000"/>
                </a:solidFill>
              </a:rPr>
              <a:t>του</a:t>
            </a:r>
            <a:r>
              <a:rPr lang="en-US" sz="1200" dirty="0">
                <a:solidFill>
                  <a:srgbClr val="000000"/>
                </a:solidFill>
              </a:rPr>
              <a:t> </a:t>
            </a:r>
            <a:r>
              <a:rPr lang="en-US" sz="1200" dirty="0" err="1">
                <a:solidFill>
                  <a:srgbClr val="000000"/>
                </a:solidFill>
              </a:rPr>
              <a:t>την</a:t>
            </a:r>
            <a:r>
              <a:rPr lang="en-US" sz="1200" dirty="0">
                <a:solidFill>
                  <a:srgbClr val="000000"/>
                </a:solidFill>
              </a:rPr>
              <a:t> </a:t>
            </a:r>
            <a:r>
              <a:rPr lang="en-US" sz="1200" dirty="0" err="1">
                <a:solidFill>
                  <a:srgbClr val="000000"/>
                </a:solidFill>
              </a:rPr>
              <a:t>νοητική</a:t>
            </a:r>
            <a:r>
              <a:rPr lang="en-US" sz="1200" dirty="0">
                <a:solidFill>
                  <a:srgbClr val="000000"/>
                </a:solidFill>
              </a:rPr>
              <a:t> </a:t>
            </a:r>
            <a:r>
              <a:rPr lang="en-US" sz="1200" dirty="0" err="1">
                <a:solidFill>
                  <a:srgbClr val="000000"/>
                </a:solidFill>
              </a:rPr>
              <a:t>δραστηριότητα</a:t>
            </a:r>
            <a:r>
              <a:rPr lang="en-US" sz="1200" dirty="0">
                <a:solidFill>
                  <a:srgbClr val="000000"/>
                </a:solidFill>
              </a:rPr>
              <a:t> </a:t>
            </a:r>
            <a:r>
              <a:rPr lang="en-US" sz="1200" dirty="0" err="1">
                <a:solidFill>
                  <a:srgbClr val="000000"/>
                </a:solidFill>
              </a:rPr>
              <a:t>του</a:t>
            </a:r>
            <a:r>
              <a:rPr lang="en-US" sz="1200" dirty="0">
                <a:solidFill>
                  <a:srgbClr val="000000"/>
                </a:solidFill>
              </a:rPr>
              <a:t> </a:t>
            </a:r>
            <a:r>
              <a:rPr lang="en-US" sz="1200" dirty="0" err="1">
                <a:solidFill>
                  <a:srgbClr val="000000"/>
                </a:solidFill>
              </a:rPr>
              <a:t>ανθρώπου</a:t>
            </a:r>
            <a:r>
              <a:rPr lang="en-US" sz="1200" dirty="0">
                <a:solidFill>
                  <a:srgbClr val="000000"/>
                </a:solidFill>
              </a:rPr>
              <a:t>, </a:t>
            </a:r>
            <a:r>
              <a:rPr lang="en-US" sz="1200" dirty="0" err="1" smtClean="0">
                <a:solidFill>
                  <a:srgbClr val="000000"/>
                </a:solidFill>
              </a:rPr>
              <a:t>με</a:t>
            </a:r>
            <a:r>
              <a:rPr lang="en-US" sz="1200" dirty="0" smtClean="0">
                <a:solidFill>
                  <a:srgbClr val="000000"/>
                </a:solidFill>
              </a:rPr>
              <a:t> </a:t>
            </a:r>
            <a:r>
              <a:rPr lang="en-US" sz="1200" dirty="0" err="1">
                <a:solidFill>
                  <a:srgbClr val="000000"/>
                </a:solidFill>
              </a:rPr>
              <a:t>κύριο</a:t>
            </a:r>
            <a:r>
              <a:rPr lang="en-US" sz="1200" dirty="0">
                <a:solidFill>
                  <a:srgbClr val="000000"/>
                </a:solidFill>
              </a:rPr>
              <a:t> </a:t>
            </a:r>
            <a:r>
              <a:rPr lang="en-US" sz="1200" dirty="0" err="1">
                <a:solidFill>
                  <a:srgbClr val="000000"/>
                </a:solidFill>
              </a:rPr>
              <a:t>άξονα</a:t>
            </a:r>
            <a:r>
              <a:rPr lang="en-US" sz="1200" dirty="0">
                <a:solidFill>
                  <a:srgbClr val="000000"/>
                </a:solidFill>
              </a:rPr>
              <a:t> </a:t>
            </a:r>
            <a:r>
              <a:rPr lang="en-US" sz="1200" dirty="0" err="1">
                <a:solidFill>
                  <a:srgbClr val="000000"/>
                </a:solidFill>
              </a:rPr>
              <a:t>το</a:t>
            </a:r>
            <a:r>
              <a:rPr lang="en-US" sz="1200" dirty="0">
                <a:solidFill>
                  <a:srgbClr val="000000"/>
                </a:solidFill>
              </a:rPr>
              <a:t> </a:t>
            </a:r>
            <a:r>
              <a:rPr lang="en-US" sz="1200" dirty="0" err="1">
                <a:solidFill>
                  <a:srgbClr val="000000"/>
                </a:solidFill>
              </a:rPr>
              <a:t>φαινόμενο</a:t>
            </a:r>
            <a:r>
              <a:rPr lang="en-US" sz="1200" dirty="0">
                <a:solidFill>
                  <a:srgbClr val="000000"/>
                </a:solidFill>
              </a:rPr>
              <a:t> </a:t>
            </a:r>
            <a:r>
              <a:rPr lang="en-US" sz="1200" dirty="0" err="1">
                <a:solidFill>
                  <a:srgbClr val="000000"/>
                </a:solidFill>
              </a:rPr>
              <a:t>της</a:t>
            </a:r>
            <a:r>
              <a:rPr lang="en-US" sz="1200" dirty="0">
                <a:solidFill>
                  <a:srgbClr val="000000"/>
                </a:solidFill>
              </a:rPr>
              <a:t> </a:t>
            </a:r>
            <a:r>
              <a:rPr lang="en-US" sz="1200" dirty="0" err="1">
                <a:solidFill>
                  <a:srgbClr val="000000"/>
                </a:solidFill>
              </a:rPr>
              <a:t>συνείδησης</a:t>
            </a:r>
            <a:r>
              <a:rPr lang="en-US" sz="1200" dirty="0">
                <a:solidFill>
                  <a:srgbClr val="000000"/>
                </a:solidFill>
              </a:rPr>
              <a:t>, </a:t>
            </a:r>
            <a:r>
              <a:rPr lang="en-US" sz="1200" dirty="0" err="1">
                <a:solidFill>
                  <a:srgbClr val="000000"/>
                </a:solidFill>
              </a:rPr>
              <a:t>την</a:t>
            </a:r>
            <a:r>
              <a:rPr lang="en-US" sz="1200" dirty="0">
                <a:solidFill>
                  <a:srgbClr val="000000"/>
                </a:solidFill>
              </a:rPr>
              <a:t> </a:t>
            </a:r>
            <a:r>
              <a:rPr lang="en-US" sz="1200" dirty="0" err="1">
                <a:solidFill>
                  <a:srgbClr val="000000"/>
                </a:solidFill>
              </a:rPr>
              <a:t>οποία</a:t>
            </a:r>
            <a:r>
              <a:rPr lang="en-US" sz="1200" dirty="0">
                <a:solidFill>
                  <a:srgbClr val="000000"/>
                </a:solidFill>
              </a:rPr>
              <a:t> </a:t>
            </a:r>
            <a:r>
              <a:rPr lang="en-US" sz="1200" dirty="0" err="1">
                <a:solidFill>
                  <a:srgbClr val="000000"/>
                </a:solidFill>
              </a:rPr>
              <a:t>προσδιορίζει</a:t>
            </a:r>
            <a:r>
              <a:rPr lang="en-US" sz="1200" dirty="0">
                <a:solidFill>
                  <a:srgbClr val="000000"/>
                </a:solidFill>
              </a:rPr>
              <a:t> </a:t>
            </a:r>
            <a:r>
              <a:rPr lang="en-US" sz="1200" dirty="0" err="1">
                <a:solidFill>
                  <a:srgbClr val="000000"/>
                </a:solidFill>
              </a:rPr>
              <a:t>με</a:t>
            </a:r>
            <a:r>
              <a:rPr lang="en-US" sz="1200" dirty="0">
                <a:solidFill>
                  <a:srgbClr val="000000"/>
                </a:solidFill>
              </a:rPr>
              <a:t> </a:t>
            </a:r>
            <a:r>
              <a:rPr lang="en-US" sz="1200" dirty="0" err="1">
                <a:solidFill>
                  <a:srgbClr val="000000"/>
                </a:solidFill>
              </a:rPr>
              <a:t>την</a:t>
            </a:r>
            <a:r>
              <a:rPr lang="en-US" sz="1200" dirty="0">
                <a:solidFill>
                  <a:srgbClr val="000000"/>
                </a:solidFill>
              </a:rPr>
              <a:t> </a:t>
            </a:r>
            <a:r>
              <a:rPr lang="en-US" sz="1200" dirty="0" err="1">
                <a:solidFill>
                  <a:srgbClr val="000000"/>
                </a:solidFill>
              </a:rPr>
              <a:t>έννοια</a:t>
            </a:r>
            <a:r>
              <a:rPr lang="en-US" sz="1200" dirty="0">
                <a:solidFill>
                  <a:srgbClr val="000000"/>
                </a:solidFill>
              </a:rPr>
              <a:t> </a:t>
            </a:r>
            <a:r>
              <a:rPr lang="en-US" sz="1200" dirty="0" err="1">
                <a:solidFill>
                  <a:srgbClr val="000000"/>
                </a:solidFill>
              </a:rPr>
              <a:t>της</a:t>
            </a:r>
            <a:r>
              <a:rPr lang="en-US" sz="1200" dirty="0">
                <a:solidFill>
                  <a:srgbClr val="000000"/>
                </a:solidFill>
              </a:rPr>
              <a:t> </a:t>
            </a:r>
            <a:r>
              <a:rPr lang="en-US" sz="1200" dirty="0" err="1">
                <a:solidFill>
                  <a:srgbClr val="000000"/>
                </a:solidFill>
              </a:rPr>
              <a:t>αυτοσυνείδησης</a:t>
            </a:r>
            <a:r>
              <a:rPr lang="en-US" sz="1200" dirty="0">
                <a:solidFill>
                  <a:srgbClr val="000000"/>
                </a:solidFill>
              </a:rPr>
              <a:t>.</a:t>
            </a:r>
            <a:endParaRPr lang="en-US" dirty="0"/>
          </a:p>
          <a:p>
            <a:pPr algn="just"/>
            <a:r>
              <a:rPr lang="en-US" sz="1200" dirty="0">
                <a:solidFill>
                  <a:srgbClr val="000000"/>
                </a:solidFill>
              </a:rPr>
              <a:t>Ο Hegel </a:t>
            </a:r>
            <a:r>
              <a:rPr lang="en-US" sz="1200" dirty="0" err="1">
                <a:solidFill>
                  <a:srgbClr val="000000"/>
                </a:solidFill>
              </a:rPr>
              <a:t>δείχνει</a:t>
            </a:r>
            <a:r>
              <a:rPr lang="en-US" sz="1200" dirty="0">
                <a:solidFill>
                  <a:srgbClr val="000000"/>
                </a:solidFill>
              </a:rPr>
              <a:t> </a:t>
            </a:r>
            <a:r>
              <a:rPr lang="en-US" sz="1200" dirty="0" err="1">
                <a:solidFill>
                  <a:srgbClr val="000000"/>
                </a:solidFill>
              </a:rPr>
              <a:t>στη</a:t>
            </a:r>
            <a:r>
              <a:rPr lang="en-US" sz="1200" dirty="0">
                <a:solidFill>
                  <a:srgbClr val="000000"/>
                </a:solidFill>
              </a:rPr>
              <a:t> </a:t>
            </a:r>
            <a:r>
              <a:rPr lang="en-US" sz="1200" i="1" dirty="0" err="1">
                <a:solidFill>
                  <a:srgbClr val="000000"/>
                </a:solidFill>
              </a:rPr>
              <a:t>Φαινομενολογία</a:t>
            </a:r>
            <a:r>
              <a:rPr lang="en-US" sz="1200" dirty="0">
                <a:solidFill>
                  <a:srgbClr val="000000"/>
                </a:solidFill>
              </a:rPr>
              <a:t> </a:t>
            </a:r>
            <a:r>
              <a:rPr lang="en-US" sz="1200" dirty="0" err="1">
                <a:solidFill>
                  <a:srgbClr val="000000"/>
                </a:solidFill>
              </a:rPr>
              <a:t>ότι</a:t>
            </a:r>
            <a:r>
              <a:rPr lang="en-US" sz="1200" dirty="0">
                <a:solidFill>
                  <a:srgbClr val="000000"/>
                </a:solidFill>
              </a:rPr>
              <a:t> </a:t>
            </a:r>
            <a:r>
              <a:rPr lang="en-US" sz="1200" dirty="0" err="1">
                <a:solidFill>
                  <a:srgbClr val="000000"/>
                </a:solidFill>
              </a:rPr>
              <a:t>οι</a:t>
            </a:r>
            <a:r>
              <a:rPr lang="en-US" sz="1200" dirty="0">
                <a:solidFill>
                  <a:srgbClr val="000000"/>
                </a:solidFill>
              </a:rPr>
              <a:t> </a:t>
            </a:r>
            <a:r>
              <a:rPr lang="en-US" sz="1200" dirty="0" err="1">
                <a:solidFill>
                  <a:srgbClr val="000000"/>
                </a:solidFill>
              </a:rPr>
              <a:t>δραστηριότητες</a:t>
            </a:r>
            <a:r>
              <a:rPr lang="en-US" sz="1200" dirty="0">
                <a:solidFill>
                  <a:srgbClr val="000000"/>
                </a:solidFill>
              </a:rPr>
              <a:t> </a:t>
            </a:r>
            <a:r>
              <a:rPr lang="en-US" sz="1200" dirty="0" err="1">
                <a:solidFill>
                  <a:srgbClr val="000000"/>
                </a:solidFill>
              </a:rPr>
              <a:t>με</a:t>
            </a:r>
            <a:r>
              <a:rPr lang="en-US" sz="1200" dirty="0">
                <a:solidFill>
                  <a:srgbClr val="000000"/>
                </a:solidFill>
              </a:rPr>
              <a:t> </a:t>
            </a:r>
            <a:r>
              <a:rPr lang="en-US" sz="1200" dirty="0" err="1">
                <a:solidFill>
                  <a:srgbClr val="000000"/>
                </a:solidFill>
              </a:rPr>
              <a:t>τις</a:t>
            </a:r>
            <a:r>
              <a:rPr lang="en-US" sz="1200" dirty="0">
                <a:solidFill>
                  <a:srgbClr val="000000"/>
                </a:solidFill>
              </a:rPr>
              <a:t> </a:t>
            </a:r>
            <a:r>
              <a:rPr lang="en-US" sz="1200" dirty="0" err="1">
                <a:solidFill>
                  <a:srgbClr val="000000"/>
                </a:solidFill>
              </a:rPr>
              <a:t>οποίες</a:t>
            </a:r>
            <a:r>
              <a:rPr lang="en-US" sz="1200" dirty="0">
                <a:solidFill>
                  <a:srgbClr val="000000"/>
                </a:solidFill>
              </a:rPr>
              <a:t> ο </a:t>
            </a:r>
            <a:r>
              <a:rPr lang="en-US" sz="1200" dirty="0" err="1">
                <a:solidFill>
                  <a:srgbClr val="000000"/>
                </a:solidFill>
              </a:rPr>
              <a:t>άνθρωπος</a:t>
            </a:r>
            <a:r>
              <a:rPr lang="en-US" sz="1200" dirty="0">
                <a:solidFill>
                  <a:srgbClr val="000000"/>
                </a:solidFill>
              </a:rPr>
              <a:t> </a:t>
            </a:r>
            <a:r>
              <a:rPr lang="en-US" sz="1200" dirty="0" err="1">
                <a:solidFill>
                  <a:srgbClr val="000000"/>
                </a:solidFill>
              </a:rPr>
              <a:t>εκφράζεται</a:t>
            </a:r>
            <a:r>
              <a:rPr lang="en-US" sz="1200" dirty="0">
                <a:solidFill>
                  <a:srgbClr val="000000"/>
                </a:solidFill>
              </a:rPr>
              <a:t> </a:t>
            </a:r>
            <a:r>
              <a:rPr lang="en-US" sz="1200" dirty="0" err="1">
                <a:solidFill>
                  <a:srgbClr val="000000"/>
                </a:solidFill>
              </a:rPr>
              <a:t>μέσα</a:t>
            </a:r>
            <a:r>
              <a:rPr lang="en-US" sz="1200" dirty="0">
                <a:solidFill>
                  <a:srgbClr val="000000"/>
                </a:solidFill>
              </a:rPr>
              <a:t> </a:t>
            </a:r>
            <a:r>
              <a:rPr lang="en-US" sz="1200" dirty="0" err="1">
                <a:solidFill>
                  <a:srgbClr val="000000"/>
                </a:solidFill>
              </a:rPr>
              <a:t>στην</a:t>
            </a:r>
            <a:r>
              <a:rPr lang="en-US" sz="1200" dirty="0">
                <a:solidFill>
                  <a:srgbClr val="000000"/>
                </a:solidFill>
              </a:rPr>
              <a:t> </a:t>
            </a:r>
            <a:r>
              <a:rPr lang="en-US" sz="1200" dirty="0" err="1">
                <a:solidFill>
                  <a:srgbClr val="000000"/>
                </a:solidFill>
              </a:rPr>
              <a:t>ιστορία</a:t>
            </a:r>
            <a:r>
              <a:rPr lang="en-US" sz="1200" dirty="0">
                <a:solidFill>
                  <a:srgbClr val="000000"/>
                </a:solidFill>
              </a:rPr>
              <a:t> </a:t>
            </a:r>
            <a:r>
              <a:rPr lang="en-US" sz="1200" dirty="0" err="1">
                <a:solidFill>
                  <a:srgbClr val="000000"/>
                </a:solidFill>
              </a:rPr>
              <a:t>υπερβαίνονται</a:t>
            </a:r>
            <a:r>
              <a:rPr lang="en-US" sz="1200" dirty="0">
                <a:solidFill>
                  <a:srgbClr val="000000"/>
                </a:solidFill>
              </a:rPr>
              <a:t> </a:t>
            </a:r>
            <a:r>
              <a:rPr lang="en-US" sz="1200" dirty="0" err="1">
                <a:solidFill>
                  <a:srgbClr val="000000"/>
                </a:solidFill>
              </a:rPr>
              <a:t>ως</a:t>
            </a:r>
            <a:r>
              <a:rPr lang="en-US" sz="1200" dirty="0">
                <a:solidFill>
                  <a:srgbClr val="000000"/>
                </a:solidFill>
              </a:rPr>
              <a:t> </a:t>
            </a:r>
            <a:r>
              <a:rPr lang="en-US" sz="1200" dirty="0" err="1">
                <a:solidFill>
                  <a:srgbClr val="000000"/>
                </a:solidFill>
              </a:rPr>
              <a:t>μερικότητες</a:t>
            </a:r>
            <a:r>
              <a:rPr lang="en-US" sz="1200" dirty="0">
                <a:solidFill>
                  <a:srgbClr val="000000"/>
                </a:solidFill>
              </a:rPr>
              <a:t> </a:t>
            </a:r>
            <a:r>
              <a:rPr lang="en-US" sz="1200" dirty="0" err="1">
                <a:solidFill>
                  <a:srgbClr val="000000"/>
                </a:solidFill>
              </a:rPr>
              <a:t>από</a:t>
            </a:r>
            <a:r>
              <a:rPr lang="en-US" sz="1200" dirty="0">
                <a:solidFill>
                  <a:srgbClr val="000000"/>
                </a:solidFill>
              </a:rPr>
              <a:t> </a:t>
            </a:r>
            <a:r>
              <a:rPr lang="en-US" sz="1200" dirty="0" err="1">
                <a:solidFill>
                  <a:srgbClr val="000000"/>
                </a:solidFill>
              </a:rPr>
              <a:t>το</a:t>
            </a:r>
            <a:r>
              <a:rPr lang="en-US" sz="1200" dirty="0">
                <a:solidFill>
                  <a:srgbClr val="000000"/>
                </a:solidFill>
              </a:rPr>
              <a:t> </a:t>
            </a:r>
            <a:r>
              <a:rPr lang="en-US" sz="1200" dirty="0" err="1">
                <a:solidFill>
                  <a:srgbClr val="000000"/>
                </a:solidFill>
              </a:rPr>
              <a:t>πνεύμα</a:t>
            </a:r>
            <a:r>
              <a:rPr lang="en-US" sz="1200" dirty="0">
                <a:solidFill>
                  <a:srgbClr val="000000"/>
                </a:solidFill>
              </a:rPr>
              <a:t>, </a:t>
            </a:r>
            <a:r>
              <a:rPr lang="en-US" sz="1200" dirty="0" err="1">
                <a:solidFill>
                  <a:srgbClr val="000000"/>
                </a:solidFill>
              </a:rPr>
              <a:t>ως</a:t>
            </a:r>
            <a:r>
              <a:rPr lang="en-US" sz="1200" dirty="0">
                <a:solidFill>
                  <a:srgbClr val="000000"/>
                </a:solidFill>
              </a:rPr>
              <a:t> </a:t>
            </a:r>
            <a:r>
              <a:rPr lang="en-US" sz="1200" dirty="0" err="1">
                <a:solidFill>
                  <a:srgbClr val="000000"/>
                </a:solidFill>
              </a:rPr>
              <a:t>μια</a:t>
            </a:r>
            <a:r>
              <a:rPr lang="en-US" sz="1200" dirty="0">
                <a:solidFill>
                  <a:srgbClr val="000000"/>
                </a:solidFill>
              </a:rPr>
              <a:t> </a:t>
            </a:r>
            <a:r>
              <a:rPr lang="en-US" sz="1200" dirty="0" err="1">
                <a:solidFill>
                  <a:srgbClr val="000000"/>
                </a:solidFill>
              </a:rPr>
              <a:t>ενιαία</a:t>
            </a:r>
            <a:r>
              <a:rPr lang="en-US" sz="1200" dirty="0">
                <a:solidFill>
                  <a:srgbClr val="000000"/>
                </a:solidFill>
              </a:rPr>
              <a:t> </a:t>
            </a:r>
            <a:r>
              <a:rPr lang="en-US" sz="1200" dirty="0" err="1">
                <a:solidFill>
                  <a:srgbClr val="000000"/>
                </a:solidFill>
              </a:rPr>
              <a:t>αρχή</a:t>
            </a:r>
            <a:r>
              <a:rPr lang="en-US" sz="1200" dirty="0">
                <a:solidFill>
                  <a:srgbClr val="000000"/>
                </a:solidFill>
              </a:rPr>
              <a:t> </a:t>
            </a:r>
            <a:r>
              <a:rPr lang="en-US" sz="1200" dirty="0" err="1">
                <a:solidFill>
                  <a:srgbClr val="000000"/>
                </a:solidFill>
              </a:rPr>
              <a:t>που</a:t>
            </a:r>
            <a:r>
              <a:rPr lang="en-US" sz="1200" dirty="0">
                <a:solidFill>
                  <a:srgbClr val="000000"/>
                </a:solidFill>
              </a:rPr>
              <a:t> </a:t>
            </a:r>
            <a:r>
              <a:rPr lang="en-US" sz="1200" dirty="0" err="1">
                <a:solidFill>
                  <a:srgbClr val="000000"/>
                </a:solidFill>
              </a:rPr>
              <a:t>υπέρκειται</a:t>
            </a:r>
            <a:r>
              <a:rPr lang="en-US" sz="1200" dirty="0">
                <a:solidFill>
                  <a:srgbClr val="000000"/>
                </a:solidFill>
              </a:rPr>
              <a:t> </a:t>
            </a:r>
            <a:r>
              <a:rPr lang="en-US" sz="1200" dirty="0" err="1">
                <a:solidFill>
                  <a:srgbClr val="000000"/>
                </a:solidFill>
              </a:rPr>
              <a:t>πέρα</a:t>
            </a:r>
            <a:r>
              <a:rPr lang="en-US" sz="1200" dirty="0">
                <a:solidFill>
                  <a:srgbClr val="000000"/>
                </a:solidFill>
              </a:rPr>
              <a:t> </a:t>
            </a:r>
            <a:r>
              <a:rPr lang="en-US" sz="1200" dirty="0" err="1">
                <a:solidFill>
                  <a:srgbClr val="000000"/>
                </a:solidFill>
              </a:rPr>
              <a:t>και</a:t>
            </a:r>
            <a:r>
              <a:rPr lang="en-US" sz="1200" dirty="0">
                <a:solidFill>
                  <a:srgbClr val="000000"/>
                </a:solidFill>
              </a:rPr>
              <a:t> </a:t>
            </a:r>
            <a:r>
              <a:rPr lang="en-US" sz="1200" dirty="0" err="1">
                <a:solidFill>
                  <a:srgbClr val="000000"/>
                </a:solidFill>
              </a:rPr>
              <a:t>πάνω</a:t>
            </a:r>
            <a:r>
              <a:rPr lang="en-US" sz="1200" dirty="0">
                <a:solidFill>
                  <a:srgbClr val="000000"/>
                </a:solidFill>
              </a:rPr>
              <a:t> </a:t>
            </a:r>
            <a:r>
              <a:rPr lang="en-US" sz="1200" dirty="0" err="1">
                <a:solidFill>
                  <a:srgbClr val="000000"/>
                </a:solidFill>
              </a:rPr>
              <a:t>από</a:t>
            </a:r>
            <a:r>
              <a:rPr lang="en-US" sz="1200" dirty="0">
                <a:solidFill>
                  <a:srgbClr val="000000"/>
                </a:solidFill>
              </a:rPr>
              <a:t> </a:t>
            </a:r>
            <a:r>
              <a:rPr lang="en-US" sz="1200" dirty="0" err="1">
                <a:solidFill>
                  <a:srgbClr val="000000"/>
                </a:solidFill>
              </a:rPr>
              <a:t>όλες</a:t>
            </a:r>
            <a:r>
              <a:rPr lang="en-US" sz="1200" dirty="0">
                <a:solidFill>
                  <a:srgbClr val="000000"/>
                </a:solidFill>
              </a:rPr>
              <a:t> </a:t>
            </a:r>
            <a:r>
              <a:rPr lang="en-US" sz="1200" dirty="0" err="1">
                <a:solidFill>
                  <a:srgbClr val="000000"/>
                </a:solidFill>
              </a:rPr>
              <a:t>τις</a:t>
            </a:r>
            <a:r>
              <a:rPr lang="en-US" sz="1200" dirty="0">
                <a:solidFill>
                  <a:srgbClr val="000000"/>
                </a:solidFill>
              </a:rPr>
              <a:t> </a:t>
            </a:r>
            <a:r>
              <a:rPr lang="en-US" sz="1200" dirty="0" err="1">
                <a:solidFill>
                  <a:srgbClr val="000000"/>
                </a:solidFill>
              </a:rPr>
              <a:t>μερικές</a:t>
            </a:r>
            <a:r>
              <a:rPr lang="en-US" sz="1200" dirty="0">
                <a:solidFill>
                  <a:srgbClr val="000000"/>
                </a:solidFill>
              </a:rPr>
              <a:t> </a:t>
            </a:r>
            <a:r>
              <a:rPr lang="en-US" sz="1200" dirty="0" err="1">
                <a:solidFill>
                  <a:srgbClr val="000000"/>
                </a:solidFill>
              </a:rPr>
              <a:t>ανθρώπινες</a:t>
            </a:r>
            <a:r>
              <a:rPr lang="en-US" sz="1200" dirty="0">
                <a:solidFill>
                  <a:srgbClr val="000000"/>
                </a:solidFill>
              </a:rPr>
              <a:t> </a:t>
            </a:r>
            <a:r>
              <a:rPr lang="en-US" sz="1200" dirty="0" err="1">
                <a:solidFill>
                  <a:srgbClr val="000000"/>
                </a:solidFill>
              </a:rPr>
              <a:t>εκφράσεις</a:t>
            </a:r>
            <a:r>
              <a:rPr lang="en-US" sz="1200" dirty="0">
                <a:solidFill>
                  <a:srgbClr val="000000"/>
                </a:solidFill>
              </a:rPr>
              <a:t> (</a:t>
            </a:r>
            <a:r>
              <a:rPr lang="en-US" sz="1200" dirty="0" err="1">
                <a:solidFill>
                  <a:srgbClr val="000000"/>
                </a:solidFill>
              </a:rPr>
              <a:t>τέχνη</a:t>
            </a:r>
            <a:r>
              <a:rPr lang="en-US" sz="1200" dirty="0">
                <a:solidFill>
                  <a:srgbClr val="000000"/>
                </a:solidFill>
              </a:rPr>
              <a:t>, </a:t>
            </a:r>
            <a:r>
              <a:rPr lang="en-US" sz="1200" dirty="0" err="1">
                <a:solidFill>
                  <a:srgbClr val="000000"/>
                </a:solidFill>
              </a:rPr>
              <a:t>φιλοσοφία</a:t>
            </a:r>
            <a:r>
              <a:rPr lang="en-US" sz="1200" dirty="0">
                <a:solidFill>
                  <a:srgbClr val="000000"/>
                </a:solidFill>
              </a:rPr>
              <a:t> </a:t>
            </a:r>
            <a:r>
              <a:rPr lang="en-US" sz="1200" dirty="0" err="1">
                <a:solidFill>
                  <a:srgbClr val="000000"/>
                </a:solidFill>
              </a:rPr>
              <a:t>κ.λπ</a:t>
            </a:r>
            <a:r>
              <a:rPr lang="en-US" sz="1200" dirty="0">
                <a:solidFill>
                  <a:srgbClr val="000000"/>
                </a:solidFill>
              </a:rPr>
              <a:t>.).  Η </a:t>
            </a:r>
            <a:r>
              <a:rPr lang="en-US" sz="1200" dirty="0" err="1">
                <a:solidFill>
                  <a:srgbClr val="000000"/>
                </a:solidFill>
              </a:rPr>
              <a:t>ακραία</a:t>
            </a:r>
            <a:r>
              <a:rPr lang="en-US" sz="1200" dirty="0">
                <a:solidFill>
                  <a:srgbClr val="000000"/>
                </a:solidFill>
              </a:rPr>
              <a:t> </a:t>
            </a:r>
            <a:r>
              <a:rPr lang="en-US" sz="1200" dirty="0" err="1">
                <a:solidFill>
                  <a:srgbClr val="000000"/>
                </a:solidFill>
              </a:rPr>
              <a:t>ιδεαλιστική</a:t>
            </a:r>
            <a:r>
              <a:rPr lang="en-US" sz="1200" dirty="0">
                <a:solidFill>
                  <a:srgbClr val="000000"/>
                </a:solidFill>
              </a:rPr>
              <a:t> </a:t>
            </a:r>
            <a:r>
              <a:rPr lang="en-US" sz="1200" dirty="0" err="1">
                <a:solidFill>
                  <a:srgbClr val="000000"/>
                </a:solidFill>
              </a:rPr>
              <a:t>τοποθέτηση</a:t>
            </a:r>
            <a:r>
              <a:rPr lang="en-US" sz="1200" dirty="0">
                <a:solidFill>
                  <a:srgbClr val="000000"/>
                </a:solidFill>
              </a:rPr>
              <a:t> </a:t>
            </a:r>
            <a:r>
              <a:rPr lang="en-US" sz="1200" dirty="0" err="1">
                <a:solidFill>
                  <a:srgbClr val="000000"/>
                </a:solidFill>
              </a:rPr>
              <a:t>του</a:t>
            </a:r>
            <a:r>
              <a:rPr lang="en-US" sz="1200" dirty="0">
                <a:solidFill>
                  <a:srgbClr val="000000"/>
                </a:solidFill>
              </a:rPr>
              <a:t> Hegel  </a:t>
            </a:r>
            <a:r>
              <a:rPr lang="en-US" sz="1200" dirty="0" err="1">
                <a:solidFill>
                  <a:srgbClr val="000000"/>
                </a:solidFill>
              </a:rPr>
              <a:t>εκφράζει</a:t>
            </a:r>
            <a:r>
              <a:rPr lang="en-US" sz="1200" dirty="0">
                <a:solidFill>
                  <a:srgbClr val="000000"/>
                </a:solidFill>
              </a:rPr>
              <a:t> </a:t>
            </a:r>
            <a:r>
              <a:rPr lang="en-US" sz="1200" dirty="0" err="1">
                <a:solidFill>
                  <a:srgbClr val="000000"/>
                </a:solidFill>
              </a:rPr>
              <a:t>γλωσσικά</a:t>
            </a:r>
            <a:r>
              <a:rPr lang="en-US" sz="1200" dirty="0">
                <a:solidFill>
                  <a:srgbClr val="000000"/>
                </a:solidFill>
              </a:rPr>
              <a:t> </a:t>
            </a:r>
            <a:r>
              <a:rPr lang="en-US" sz="1200" dirty="0" err="1">
                <a:solidFill>
                  <a:srgbClr val="000000"/>
                </a:solidFill>
              </a:rPr>
              <a:t>μια</a:t>
            </a:r>
            <a:r>
              <a:rPr lang="en-US" sz="1200" dirty="0">
                <a:solidFill>
                  <a:srgbClr val="000000"/>
                </a:solidFill>
              </a:rPr>
              <a:t> </a:t>
            </a:r>
            <a:r>
              <a:rPr lang="en-US" sz="1200" dirty="0" err="1">
                <a:solidFill>
                  <a:srgbClr val="000000"/>
                </a:solidFill>
              </a:rPr>
              <a:t>εξέλιξη</a:t>
            </a:r>
            <a:r>
              <a:rPr lang="en-US" sz="1200" dirty="0">
                <a:solidFill>
                  <a:srgbClr val="000000"/>
                </a:solidFill>
              </a:rPr>
              <a:t> </a:t>
            </a:r>
            <a:r>
              <a:rPr lang="en-US" sz="1200" dirty="0" err="1">
                <a:solidFill>
                  <a:srgbClr val="000000"/>
                </a:solidFill>
              </a:rPr>
              <a:t>της</a:t>
            </a:r>
            <a:r>
              <a:rPr lang="en-US" sz="1200" dirty="0">
                <a:solidFill>
                  <a:srgbClr val="000000"/>
                </a:solidFill>
              </a:rPr>
              <a:t> </a:t>
            </a:r>
            <a:r>
              <a:rPr lang="en-US" sz="1200" dirty="0" err="1">
                <a:solidFill>
                  <a:srgbClr val="000000"/>
                </a:solidFill>
              </a:rPr>
              <a:t>ιδέας</a:t>
            </a:r>
            <a:r>
              <a:rPr lang="en-US" sz="1200" dirty="0">
                <a:solidFill>
                  <a:srgbClr val="000000"/>
                </a:solidFill>
              </a:rPr>
              <a:t> </a:t>
            </a:r>
            <a:r>
              <a:rPr lang="en-US" sz="1200" dirty="0" err="1">
                <a:solidFill>
                  <a:srgbClr val="000000"/>
                </a:solidFill>
              </a:rPr>
              <a:t>του</a:t>
            </a:r>
            <a:r>
              <a:rPr lang="en-US" sz="1200" dirty="0">
                <a:solidFill>
                  <a:srgbClr val="000000"/>
                </a:solidFill>
              </a:rPr>
              <a:t> </a:t>
            </a:r>
            <a:r>
              <a:rPr lang="en-US" sz="1200" dirty="0" err="1">
                <a:solidFill>
                  <a:srgbClr val="000000"/>
                </a:solidFill>
              </a:rPr>
              <a:t>ανθρώπου</a:t>
            </a:r>
            <a:r>
              <a:rPr lang="en-US" sz="1200" dirty="0">
                <a:solidFill>
                  <a:srgbClr val="000000"/>
                </a:solidFill>
              </a:rPr>
              <a:t> </a:t>
            </a:r>
            <a:r>
              <a:rPr lang="en-US" sz="1200" dirty="0" err="1">
                <a:solidFill>
                  <a:srgbClr val="000000"/>
                </a:solidFill>
              </a:rPr>
              <a:t>ως</a:t>
            </a:r>
            <a:r>
              <a:rPr lang="en-US" sz="1200" dirty="0">
                <a:solidFill>
                  <a:srgbClr val="000000"/>
                </a:solidFill>
              </a:rPr>
              <a:t> </a:t>
            </a:r>
            <a:r>
              <a:rPr lang="en-US" sz="1200" dirty="0" err="1">
                <a:solidFill>
                  <a:srgbClr val="000000"/>
                </a:solidFill>
              </a:rPr>
              <a:t>υποκείμενου</a:t>
            </a:r>
            <a:r>
              <a:rPr lang="en-US" sz="1200" dirty="0">
                <a:solidFill>
                  <a:srgbClr val="000000"/>
                </a:solidFill>
              </a:rPr>
              <a:t> </a:t>
            </a:r>
            <a:r>
              <a:rPr lang="en-US" sz="1200" dirty="0" err="1">
                <a:solidFill>
                  <a:srgbClr val="000000"/>
                </a:solidFill>
              </a:rPr>
              <a:t>κυρίως</a:t>
            </a:r>
            <a:r>
              <a:rPr lang="en-US" sz="1200" dirty="0">
                <a:solidFill>
                  <a:srgbClr val="000000"/>
                </a:solidFill>
              </a:rPr>
              <a:t> </a:t>
            </a:r>
            <a:r>
              <a:rPr lang="en-US" sz="1200" dirty="0" err="1">
                <a:solidFill>
                  <a:srgbClr val="000000"/>
                </a:solidFill>
              </a:rPr>
              <a:t>πνευματικής</a:t>
            </a:r>
            <a:r>
              <a:rPr lang="en-US" sz="1200" dirty="0">
                <a:solidFill>
                  <a:srgbClr val="000000"/>
                </a:solidFill>
              </a:rPr>
              <a:t> </a:t>
            </a:r>
            <a:r>
              <a:rPr lang="en-US" sz="1200" dirty="0" err="1">
                <a:solidFill>
                  <a:srgbClr val="000000"/>
                </a:solidFill>
              </a:rPr>
              <a:t>δραστηριότητας</a:t>
            </a:r>
            <a:r>
              <a:rPr lang="en-US" sz="1200" dirty="0">
                <a:solidFill>
                  <a:srgbClr val="000000"/>
                </a:solidFill>
              </a:rPr>
              <a:t> </a:t>
            </a:r>
            <a:r>
              <a:rPr lang="en-US" sz="1200" dirty="0" err="1">
                <a:solidFill>
                  <a:srgbClr val="000000"/>
                </a:solidFill>
              </a:rPr>
              <a:t>και</a:t>
            </a:r>
            <a:r>
              <a:rPr lang="en-US" sz="1200" dirty="0">
                <a:solidFill>
                  <a:srgbClr val="000000"/>
                </a:solidFill>
              </a:rPr>
              <a:t> </a:t>
            </a:r>
            <a:r>
              <a:rPr lang="en-US" sz="1200" dirty="0" err="1">
                <a:solidFill>
                  <a:srgbClr val="000000"/>
                </a:solidFill>
              </a:rPr>
              <a:t>αφηρημένης</a:t>
            </a:r>
            <a:r>
              <a:rPr lang="en-US" sz="1200" dirty="0">
                <a:solidFill>
                  <a:srgbClr val="000000"/>
                </a:solidFill>
              </a:rPr>
              <a:t> </a:t>
            </a:r>
            <a:r>
              <a:rPr lang="en-US" sz="1200" dirty="0" err="1">
                <a:solidFill>
                  <a:srgbClr val="000000"/>
                </a:solidFill>
              </a:rPr>
              <a:t>σκέψης</a:t>
            </a:r>
            <a:r>
              <a:rPr lang="en-US" sz="1200" dirty="0">
                <a:solidFill>
                  <a:srgbClr val="000000"/>
                </a:solidFill>
              </a:rPr>
              <a:t> </a:t>
            </a:r>
            <a:r>
              <a:rPr lang="en-US" sz="1200" dirty="0" err="1">
                <a:solidFill>
                  <a:srgbClr val="000000"/>
                </a:solidFill>
              </a:rPr>
              <a:t>που</a:t>
            </a:r>
            <a:r>
              <a:rPr lang="en-US" sz="1200" dirty="0">
                <a:solidFill>
                  <a:srgbClr val="000000"/>
                </a:solidFill>
              </a:rPr>
              <a:t> </a:t>
            </a:r>
            <a:r>
              <a:rPr lang="en-US" sz="1200" dirty="0" err="1">
                <a:solidFill>
                  <a:srgbClr val="000000"/>
                </a:solidFill>
              </a:rPr>
              <a:t>ξεκίνησε</a:t>
            </a:r>
            <a:r>
              <a:rPr lang="en-US" sz="1200" dirty="0">
                <a:solidFill>
                  <a:srgbClr val="000000"/>
                </a:solidFill>
              </a:rPr>
              <a:t> </a:t>
            </a:r>
            <a:r>
              <a:rPr lang="en-US" sz="1200" dirty="0" err="1">
                <a:solidFill>
                  <a:srgbClr val="000000"/>
                </a:solidFill>
              </a:rPr>
              <a:t>στα</a:t>
            </a:r>
            <a:r>
              <a:rPr lang="en-US" sz="1200" dirty="0">
                <a:solidFill>
                  <a:srgbClr val="000000"/>
                </a:solidFill>
              </a:rPr>
              <a:t> </a:t>
            </a:r>
            <a:r>
              <a:rPr lang="en-US" sz="1200" dirty="0" err="1">
                <a:solidFill>
                  <a:srgbClr val="000000"/>
                </a:solidFill>
              </a:rPr>
              <a:t>νεότερα</a:t>
            </a:r>
            <a:r>
              <a:rPr lang="en-US" sz="1200" dirty="0">
                <a:solidFill>
                  <a:srgbClr val="000000"/>
                </a:solidFill>
              </a:rPr>
              <a:t> </a:t>
            </a:r>
            <a:r>
              <a:rPr lang="en-US" sz="1200" dirty="0" err="1">
                <a:solidFill>
                  <a:srgbClr val="000000"/>
                </a:solidFill>
              </a:rPr>
              <a:t>χρόνια</a:t>
            </a:r>
            <a:r>
              <a:rPr lang="en-US" sz="1200" dirty="0">
                <a:solidFill>
                  <a:srgbClr val="000000"/>
                </a:solidFill>
              </a:rPr>
              <a:t> </a:t>
            </a:r>
            <a:r>
              <a:rPr lang="en-US" sz="1200" dirty="0" err="1">
                <a:solidFill>
                  <a:srgbClr val="000000"/>
                </a:solidFill>
              </a:rPr>
              <a:t>με</a:t>
            </a:r>
            <a:r>
              <a:rPr lang="en-US" sz="1200" dirty="0">
                <a:solidFill>
                  <a:srgbClr val="000000"/>
                </a:solidFill>
              </a:rPr>
              <a:t> </a:t>
            </a:r>
            <a:r>
              <a:rPr lang="en-US" sz="1200" dirty="0" err="1">
                <a:solidFill>
                  <a:srgbClr val="000000"/>
                </a:solidFill>
              </a:rPr>
              <a:t>το</a:t>
            </a:r>
            <a:r>
              <a:rPr lang="en-US" sz="1200" dirty="0">
                <a:solidFill>
                  <a:srgbClr val="000000"/>
                </a:solidFill>
              </a:rPr>
              <a:t> </a:t>
            </a:r>
            <a:r>
              <a:rPr lang="en-US" sz="1200" dirty="0" err="1">
                <a:solidFill>
                  <a:srgbClr val="000000"/>
                </a:solidFill>
              </a:rPr>
              <a:t>καρτεσιανό</a:t>
            </a:r>
            <a:r>
              <a:rPr lang="en-US" sz="1200" dirty="0">
                <a:solidFill>
                  <a:srgbClr val="000000"/>
                </a:solidFill>
              </a:rPr>
              <a:t> cogito </a:t>
            </a:r>
            <a:r>
              <a:rPr lang="en-US" sz="1200" dirty="0" err="1">
                <a:solidFill>
                  <a:srgbClr val="000000"/>
                </a:solidFill>
              </a:rPr>
              <a:t>και</a:t>
            </a:r>
            <a:r>
              <a:rPr lang="en-US" sz="1200" dirty="0">
                <a:solidFill>
                  <a:srgbClr val="000000"/>
                </a:solidFill>
              </a:rPr>
              <a:t> </a:t>
            </a:r>
            <a:r>
              <a:rPr lang="en-US" sz="1200" dirty="0" err="1">
                <a:solidFill>
                  <a:srgbClr val="000000"/>
                </a:solidFill>
              </a:rPr>
              <a:t>τη</a:t>
            </a:r>
            <a:r>
              <a:rPr lang="en-US" sz="1200" dirty="0">
                <a:solidFill>
                  <a:srgbClr val="000000"/>
                </a:solidFill>
              </a:rPr>
              <a:t> </a:t>
            </a:r>
            <a:r>
              <a:rPr lang="en-US" sz="1200" dirty="0" err="1">
                <a:solidFill>
                  <a:srgbClr val="000000"/>
                </a:solidFill>
              </a:rPr>
              <a:t>θεωρία</a:t>
            </a:r>
            <a:r>
              <a:rPr lang="en-US" sz="1200" dirty="0">
                <a:solidFill>
                  <a:srgbClr val="000000"/>
                </a:solidFill>
              </a:rPr>
              <a:t> </a:t>
            </a:r>
            <a:r>
              <a:rPr lang="en-US" sz="1200" dirty="0" err="1">
                <a:solidFill>
                  <a:srgbClr val="000000"/>
                </a:solidFill>
              </a:rPr>
              <a:t>του</a:t>
            </a:r>
            <a:r>
              <a:rPr lang="en-US" sz="1200" dirty="0">
                <a:solidFill>
                  <a:srgbClr val="000000"/>
                </a:solidFill>
              </a:rPr>
              <a:t> Locke </a:t>
            </a:r>
            <a:r>
              <a:rPr lang="en-US" sz="1200" dirty="0" err="1">
                <a:solidFill>
                  <a:srgbClr val="000000"/>
                </a:solidFill>
              </a:rPr>
              <a:t>για</a:t>
            </a:r>
            <a:r>
              <a:rPr lang="en-US" sz="1200" dirty="0">
                <a:solidFill>
                  <a:srgbClr val="000000"/>
                </a:solidFill>
              </a:rPr>
              <a:t> </a:t>
            </a:r>
            <a:r>
              <a:rPr lang="en-US" sz="1200" dirty="0" err="1">
                <a:solidFill>
                  <a:srgbClr val="000000"/>
                </a:solidFill>
              </a:rPr>
              <a:t>τη</a:t>
            </a:r>
            <a:r>
              <a:rPr lang="en-US" sz="1200" dirty="0">
                <a:solidFill>
                  <a:srgbClr val="000000"/>
                </a:solidFill>
              </a:rPr>
              <a:t> </a:t>
            </a:r>
            <a:r>
              <a:rPr lang="en-US" sz="1200" dirty="0" err="1">
                <a:solidFill>
                  <a:srgbClr val="000000"/>
                </a:solidFill>
              </a:rPr>
              <a:t>νόηση</a:t>
            </a:r>
            <a:r>
              <a:rPr lang="en-US" sz="1200" dirty="0">
                <a:solidFill>
                  <a:srgbClr val="000000"/>
                </a:solidFill>
              </a:rPr>
              <a:t>.</a:t>
            </a:r>
            <a:endParaRPr lang="en-US" dirty="0"/>
          </a:p>
          <a:p>
            <a:pPr algn="just"/>
            <a:r>
              <a:rPr lang="en-US" sz="1200" dirty="0">
                <a:solidFill>
                  <a:srgbClr val="000000"/>
                </a:solidFill>
              </a:rPr>
              <a:t>Η </a:t>
            </a:r>
            <a:r>
              <a:rPr lang="en-US" sz="1200" dirty="0" err="1">
                <a:solidFill>
                  <a:srgbClr val="000000"/>
                </a:solidFill>
              </a:rPr>
              <a:t>διαλεκτική</a:t>
            </a:r>
            <a:r>
              <a:rPr lang="en-US" sz="1200" dirty="0">
                <a:solidFill>
                  <a:srgbClr val="000000"/>
                </a:solidFill>
              </a:rPr>
              <a:t> </a:t>
            </a:r>
            <a:r>
              <a:rPr lang="en-US" sz="1200" dirty="0" err="1">
                <a:solidFill>
                  <a:srgbClr val="000000"/>
                </a:solidFill>
              </a:rPr>
              <a:t>στον</a:t>
            </a:r>
            <a:r>
              <a:rPr lang="en-US" sz="1200" dirty="0">
                <a:solidFill>
                  <a:srgbClr val="000000"/>
                </a:solidFill>
              </a:rPr>
              <a:t> Hegel </a:t>
            </a:r>
            <a:r>
              <a:rPr lang="en-US" sz="1200" dirty="0" err="1">
                <a:solidFill>
                  <a:srgbClr val="000000"/>
                </a:solidFill>
              </a:rPr>
              <a:t>διαφέρει</a:t>
            </a:r>
            <a:r>
              <a:rPr lang="en-US" sz="1200" dirty="0">
                <a:solidFill>
                  <a:srgbClr val="000000"/>
                </a:solidFill>
              </a:rPr>
              <a:t> </a:t>
            </a:r>
            <a:r>
              <a:rPr lang="en-US" sz="1200" dirty="0" err="1">
                <a:solidFill>
                  <a:srgbClr val="000000"/>
                </a:solidFill>
              </a:rPr>
              <a:t>από</a:t>
            </a:r>
            <a:r>
              <a:rPr lang="en-US" sz="1200" dirty="0">
                <a:solidFill>
                  <a:srgbClr val="000000"/>
                </a:solidFill>
              </a:rPr>
              <a:t> </a:t>
            </a:r>
            <a:r>
              <a:rPr lang="en-US" sz="1200" dirty="0" err="1">
                <a:solidFill>
                  <a:srgbClr val="000000"/>
                </a:solidFill>
              </a:rPr>
              <a:t>την</a:t>
            </a:r>
            <a:r>
              <a:rPr lang="en-US" sz="1200" dirty="0">
                <a:solidFill>
                  <a:srgbClr val="000000"/>
                </a:solidFill>
              </a:rPr>
              <a:t> </a:t>
            </a:r>
            <a:r>
              <a:rPr lang="en-US" sz="1200" dirty="0" err="1">
                <a:solidFill>
                  <a:srgbClr val="000000"/>
                </a:solidFill>
              </a:rPr>
              <a:t>σωκρατική</a:t>
            </a:r>
            <a:r>
              <a:rPr lang="en-US" sz="1200" dirty="0">
                <a:solidFill>
                  <a:srgbClr val="000000"/>
                </a:solidFill>
              </a:rPr>
              <a:t> </a:t>
            </a:r>
            <a:r>
              <a:rPr lang="en-US" sz="1200" dirty="0" err="1">
                <a:solidFill>
                  <a:srgbClr val="000000"/>
                </a:solidFill>
              </a:rPr>
              <a:t>διαλεκτική</a:t>
            </a:r>
            <a:r>
              <a:rPr lang="en-US" sz="1200" dirty="0">
                <a:solidFill>
                  <a:srgbClr val="000000"/>
                </a:solidFill>
              </a:rPr>
              <a:t> </a:t>
            </a:r>
            <a:r>
              <a:rPr lang="en-US" sz="1200" dirty="0" err="1">
                <a:solidFill>
                  <a:srgbClr val="000000"/>
                </a:solidFill>
              </a:rPr>
              <a:t>ως</a:t>
            </a:r>
            <a:r>
              <a:rPr lang="en-US" sz="1200" dirty="0">
                <a:solidFill>
                  <a:srgbClr val="000000"/>
                </a:solidFill>
              </a:rPr>
              <a:t> </a:t>
            </a:r>
            <a:r>
              <a:rPr lang="en-US" sz="1200" dirty="0" err="1">
                <a:solidFill>
                  <a:srgbClr val="000000"/>
                </a:solidFill>
              </a:rPr>
              <a:t>προς</a:t>
            </a:r>
            <a:r>
              <a:rPr lang="en-US" sz="1200" dirty="0">
                <a:solidFill>
                  <a:srgbClr val="000000"/>
                </a:solidFill>
              </a:rPr>
              <a:t> </a:t>
            </a:r>
            <a:r>
              <a:rPr lang="en-US" sz="1200" dirty="0" err="1">
                <a:solidFill>
                  <a:srgbClr val="000000"/>
                </a:solidFill>
              </a:rPr>
              <a:t>το</a:t>
            </a:r>
            <a:r>
              <a:rPr lang="en-US" sz="1200" dirty="0">
                <a:solidFill>
                  <a:srgbClr val="000000"/>
                </a:solidFill>
              </a:rPr>
              <a:t> </a:t>
            </a:r>
            <a:r>
              <a:rPr lang="en-US" sz="1200" dirty="0" err="1">
                <a:solidFill>
                  <a:srgbClr val="000000"/>
                </a:solidFill>
              </a:rPr>
              <a:t>ότι</a:t>
            </a:r>
            <a:r>
              <a:rPr lang="en-US" sz="1200" dirty="0">
                <a:solidFill>
                  <a:srgbClr val="000000"/>
                </a:solidFill>
              </a:rPr>
              <a:t> </a:t>
            </a:r>
            <a:r>
              <a:rPr lang="en-US" sz="1200" dirty="0" err="1">
                <a:solidFill>
                  <a:srgbClr val="000000"/>
                </a:solidFill>
              </a:rPr>
              <a:t>δεν</a:t>
            </a:r>
            <a:r>
              <a:rPr lang="en-US" sz="1200" dirty="0">
                <a:solidFill>
                  <a:srgbClr val="000000"/>
                </a:solidFill>
              </a:rPr>
              <a:t>  </a:t>
            </a:r>
            <a:r>
              <a:rPr lang="en-US" sz="1200" dirty="0" err="1">
                <a:solidFill>
                  <a:srgbClr val="000000"/>
                </a:solidFill>
              </a:rPr>
              <a:t>αφορά</a:t>
            </a:r>
            <a:r>
              <a:rPr lang="en-US" sz="1200" dirty="0">
                <a:solidFill>
                  <a:srgbClr val="000000"/>
                </a:solidFill>
              </a:rPr>
              <a:t> </a:t>
            </a:r>
            <a:r>
              <a:rPr lang="en-US" sz="1200" dirty="0" err="1">
                <a:solidFill>
                  <a:srgbClr val="000000"/>
                </a:solidFill>
              </a:rPr>
              <a:t>μόνο</a:t>
            </a:r>
            <a:r>
              <a:rPr lang="en-US" sz="1200" dirty="0">
                <a:solidFill>
                  <a:srgbClr val="000000"/>
                </a:solidFill>
              </a:rPr>
              <a:t> </a:t>
            </a:r>
            <a:r>
              <a:rPr lang="en-US" sz="1200" dirty="0" err="1">
                <a:solidFill>
                  <a:srgbClr val="000000"/>
                </a:solidFill>
              </a:rPr>
              <a:t>την</a:t>
            </a:r>
            <a:r>
              <a:rPr lang="en-US" sz="1200" dirty="0">
                <a:solidFill>
                  <a:srgbClr val="000000"/>
                </a:solidFill>
              </a:rPr>
              <a:t> </a:t>
            </a:r>
            <a:r>
              <a:rPr lang="en-US" sz="1200" dirty="0" err="1">
                <a:solidFill>
                  <a:srgbClr val="000000"/>
                </a:solidFill>
              </a:rPr>
              <a:t>τεχνική</a:t>
            </a:r>
            <a:r>
              <a:rPr lang="en-US" sz="1200" dirty="0">
                <a:solidFill>
                  <a:srgbClr val="000000"/>
                </a:solidFill>
              </a:rPr>
              <a:t> </a:t>
            </a:r>
            <a:r>
              <a:rPr lang="en-US" sz="1200" dirty="0" err="1">
                <a:solidFill>
                  <a:srgbClr val="000000"/>
                </a:solidFill>
              </a:rPr>
              <a:t>του</a:t>
            </a:r>
            <a:r>
              <a:rPr lang="en-US" sz="1200" dirty="0">
                <a:solidFill>
                  <a:srgbClr val="000000"/>
                </a:solidFill>
              </a:rPr>
              <a:t> </a:t>
            </a:r>
            <a:r>
              <a:rPr lang="en-US" sz="1200" dirty="0" err="1">
                <a:solidFill>
                  <a:srgbClr val="000000"/>
                </a:solidFill>
              </a:rPr>
              <a:t>διαλόγου</a:t>
            </a:r>
            <a:r>
              <a:rPr lang="en-US" sz="1200" dirty="0">
                <a:solidFill>
                  <a:srgbClr val="000000"/>
                </a:solidFill>
              </a:rPr>
              <a:t>, </a:t>
            </a:r>
            <a:r>
              <a:rPr lang="en-US" sz="1200" dirty="0" err="1">
                <a:solidFill>
                  <a:srgbClr val="000000"/>
                </a:solidFill>
              </a:rPr>
              <a:t>αλλά</a:t>
            </a:r>
            <a:r>
              <a:rPr lang="en-US" sz="1200" dirty="0">
                <a:solidFill>
                  <a:srgbClr val="000000"/>
                </a:solidFill>
              </a:rPr>
              <a:t> </a:t>
            </a:r>
            <a:r>
              <a:rPr lang="en-US" sz="1200" dirty="0" err="1">
                <a:solidFill>
                  <a:srgbClr val="000000"/>
                </a:solidFill>
              </a:rPr>
              <a:t>περιγράφει</a:t>
            </a:r>
            <a:r>
              <a:rPr lang="en-US" sz="1200" dirty="0">
                <a:solidFill>
                  <a:srgbClr val="000000"/>
                </a:solidFill>
              </a:rPr>
              <a:t> </a:t>
            </a:r>
            <a:r>
              <a:rPr lang="en-US" sz="1200" dirty="0" err="1">
                <a:solidFill>
                  <a:srgbClr val="000000"/>
                </a:solidFill>
              </a:rPr>
              <a:t>τις</a:t>
            </a:r>
            <a:r>
              <a:rPr lang="en-US" sz="1200" dirty="0">
                <a:solidFill>
                  <a:srgbClr val="000000"/>
                </a:solidFill>
              </a:rPr>
              <a:t> </a:t>
            </a:r>
            <a:r>
              <a:rPr lang="en-US" sz="1200" dirty="0" err="1">
                <a:solidFill>
                  <a:srgbClr val="000000"/>
                </a:solidFill>
              </a:rPr>
              <a:t>πραγματικές</a:t>
            </a:r>
            <a:r>
              <a:rPr lang="en-US" sz="1200" dirty="0">
                <a:solidFill>
                  <a:srgbClr val="000000"/>
                </a:solidFill>
              </a:rPr>
              <a:t> </a:t>
            </a:r>
            <a:r>
              <a:rPr lang="en-US" sz="1200" dirty="0" err="1">
                <a:solidFill>
                  <a:srgbClr val="000000"/>
                </a:solidFill>
              </a:rPr>
              <a:t>σχέσεις</a:t>
            </a:r>
            <a:r>
              <a:rPr lang="en-US" sz="1200" dirty="0">
                <a:solidFill>
                  <a:srgbClr val="000000"/>
                </a:solidFill>
              </a:rPr>
              <a:t> </a:t>
            </a:r>
            <a:r>
              <a:rPr lang="en-US" sz="1200" dirty="0" err="1">
                <a:solidFill>
                  <a:srgbClr val="000000"/>
                </a:solidFill>
              </a:rPr>
              <a:t>μεταξύ</a:t>
            </a:r>
            <a:r>
              <a:rPr lang="en-US" sz="1200" dirty="0">
                <a:solidFill>
                  <a:srgbClr val="000000"/>
                </a:solidFill>
              </a:rPr>
              <a:t> </a:t>
            </a:r>
            <a:r>
              <a:rPr lang="en-US" sz="1200" dirty="0" err="1">
                <a:solidFill>
                  <a:srgbClr val="000000"/>
                </a:solidFill>
              </a:rPr>
              <a:t>των</a:t>
            </a:r>
            <a:r>
              <a:rPr lang="en-US" sz="1200" dirty="0">
                <a:solidFill>
                  <a:srgbClr val="000000"/>
                </a:solidFill>
              </a:rPr>
              <a:t> </a:t>
            </a:r>
            <a:r>
              <a:rPr lang="en-US" sz="1200" dirty="0" err="1">
                <a:solidFill>
                  <a:srgbClr val="000000"/>
                </a:solidFill>
              </a:rPr>
              <a:t>αντιθετικών</a:t>
            </a:r>
            <a:r>
              <a:rPr lang="en-US" sz="1200" dirty="0">
                <a:solidFill>
                  <a:srgbClr val="000000"/>
                </a:solidFill>
              </a:rPr>
              <a:t> </a:t>
            </a:r>
            <a:r>
              <a:rPr lang="en-US" sz="1200" dirty="0" err="1">
                <a:solidFill>
                  <a:srgbClr val="000000"/>
                </a:solidFill>
              </a:rPr>
              <a:t>πραγμάτων</a:t>
            </a:r>
            <a:r>
              <a:rPr lang="en-US" sz="1200" dirty="0">
                <a:solidFill>
                  <a:srgbClr val="000000"/>
                </a:solidFill>
              </a:rPr>
              <a:t> </a:t>
            </a:r>
            <a:r>
              <a:rPr lang="en-US" sz="1200" dirty="0" err="1">
                <a:solidFill>
                  <a:srgbClr val="000000"/>
                </a:solidFill>
              </a:rPr>
              <a:t>και</a:t>
            </a:r>
            <a:r>
              <a:rPr lang="en-US" sz="1200" dirty="0">
                <a:solidFill>
                  <a:srgbClr val="000000"/>
                </a:solidFill>
              </a:rPr>
              <a:t> </a:t>
            </a:r>
            <a:r>
              <a:rPr lang="en-US" sz="1200" dirty="0" err="1">
                <a:solidFill>
                  <a:srgbClr val="000000"/>
                </a:solidFill>
              </a:rPr>
              <a:t>καταστάσεων</a:t>
            </a:r>
            <a:r>
              <a:rPr lang="en-US" sz="1200" dirty="0">
                <a:solidFill>
                  <a:srgbClr val="000000"/>
                </a:solidFill>
              </a:rPr>
              <a:t> </a:t>
            </a:r>
            <a:r>
              <a:rPr lang="en-US" sz="1200" dirty="0" err="1">
                <a:solidFill>
                  <a:srgbClr val="000000"/>
                </a:solidFill>
              </a:rPr>
              <a:t>του</a:t>
            </a:r>
            <a:r>
              <a:rPr lang="en-US" sz="1200" dirty="0">
                <a:solidFill>
                  <a:srgbClr val="000000"/>
                </a:solidFill>
              </a:rPr>
              <a:t> </a:t>
            </a:r>
            <a:r>
              <a:rPr lang="en-US" sz="1200" dirty="0" err="1">
                <a:solidFill>
                  <a:srgbClr val="000000"/>
                </a:solidFill>
              </a:rPr>
              <a:t>κόσμου</a:t>
            </a:r>
            <a:r>
              <a:rPr lang="en-US" sz="1200" dirty="0">
                <a:solidFill>
                  <a:srgbClr val="000000"/>
                </a:solidFill>
              </a:rPr>
              <a:t> </a:t>
            </a:r>
            <a:r>
              <a:rPr lang="en-US" sz="1200" dirty="0" err="1">
                <a:solidFill>
                  <a:srgbClr val="000000"/>
                </a:solidFill>
              </a:rPr>
              <a:t>και</a:t>
            </a:r>
            <a:r>
              <a:rPr lang="en-US" sz="1200" dirty="0">
                <a:solidFill>
                  <a:srgbClr val="000000"/>
                </a:solidFill>
              </a:rPr>
              <a:t> </a:t>
            </a:r>
            <a:r>
              <a:rPr lang="en-US" sz="1200" dirty="0" err="1">
                <a:solidFill>
                  <a:srgbClr val="000000"/>
                </a:solidFill>
              </a:rPr>
              <a:t>ασφαλώς</a:t>
            </a:r>
            <a:r>
              <a:rPr lang="en-US" sz="1200" dirty="0">
                <a:solidFill>
                  <a:srgbClr val="000000"/>
                </a:solidFill>
              </a:rPr>
              <a:t> </a:t>
            </a:r>
            <a:r>
              <a:rPr lang="en-US" sz="1200" dirty="0" err="1">
                <a:solidFill>
                  <a:srgbClr val="000000"/>
                </a:solidFill>
              </a:rPr>
              <a:t>και</a:t>
            </a:r>
            <a:r>
              <a:rPr lang="en-US" sz="1200" dirty="0">
                <a:solidFill>
                  <a:srgbClr val="000000"/>
                </a:solidFill>
              </a:rPr>
              <a:t> </a:t>
            </a:r>
            <a:r>
              <a:rPr lang="en-US" sz="1200" dirty="0" err="1">
                <a:solidFill>
                  <a:srgbClr val="000000"/>
                </a:solidFill>
              </a:rPr>
              <a:t>της</a:t>
            </a:r>
            <a:r>
              <a:rPr lang="en-US" sz="1200" dirty="0">
                <a:solidFill>
                  <a:srgbClr val="000000"/>
                </a:solidFill>
              </a:rPr>
              <a:t> </a:t>
            </a:r>
            <a:r>
              <a:rPr lang="en-US" sz="1200" dirty="0" err="1">
                <a:solidFill>
                  <a:srgbClr val="000000"/>
                </a:solidFill>
              </a:rPr>
              <a:t>κοινωνίας</a:t>
            </a:r>
            <a:r>
              <a:rPr lang="en-US" sz="1200" dirty="0">
                <a:solidFill>
                  <a:srgbClr val="000000"/>
                </a:solidFill>
              </a:rPr>
              <a:t> </a:t>
            </a:r>
            <a:r>
              <a:rPr lang="en-US" sz="1200" dirty="0" err="1">
                <a:solidFill>
                  <a:srgbClr val="000000"/>
                </a:solidFill>
              </a:rPr>
              <a:t>και</a:t>
            </a:r>
            <a:r>
              <a:rPr lang="en-US" sz="1200" dirty="0">
                <a:solidFill>
                  <a:srgbClr val="000000"/>
                </a:solidFill>
              </a:rPr>
              <a:t> </a:t>
            </a:r>
            <a:r>
              <a:rPr lang="en-US" sz="1200" dirty="0" err="1">
                <a:solidFill>
                  <a:srgbClr val="000000"/>
                </a:solidFill>
              </a:rPr>
              <a:t>εφαρμόζεται</a:t>
            </a:r>
            <a:r>
              <a:rPr lang="en-US" sz="1200" dirty="0">
                <a:solidFill>
                  <a:srgbClr val="000000"/>
                </a:solidFill>
              </a:rPr>
              <a:t> </a:t>
            </a:r>
            <a:r>
              <a:rPr lang="en-US" sz="1200" dirty="0" err="1">
                <a:solidFill>
                  <a:srgbClr val="000000"/>
                </a:solidFill>
              </a:rPr>
              <a:t>μεταξύ</a:t>
            </a:r>
            <a:r>
              <a:rPr lang="en-US" sz="1200" dirty="0">
                <a:solidFill>
                  <a:srgbClr val="000000"/>
                </a:solidFill>
              </a:rPr>
              <a:t> </a:t>
            </a:r>
            <a:r>
              <a:rPr lang="en-US" sz="1200" dirty="0" err="1">
                <a:solidFill>
                  <a:srgbClr val="000000"/>
                </a:solidFill>
              </a:rPr>
              <a:t>άλλων</a:t>
            </a:r>
            <a:r>
              <a:rPr lang="en-US" sz="1200" dirty="0">
                <a:solidFill>
                  <a:srgbClr val="000000"/>
                </a:solidFill>
              </a:rPr>
              <a:t> </a:t>
            </a:r>
            <a:r>
              <a:rPr lang="en-US" sz="1200" dirty="0" err="1">
                <a:solidFill>
                  <a:srgbClr val="000000"/>
                </a:solidFill>
              </a:rPr>
              <a:t>παραδειγμάτων</a:t>
            </a:r>
            <a:r>
              <a:rPr lang="en-US" sz="1200" dirty="0">
                <a:solidFill>
                  <a:srgbClr val="000000"/>
                </a:solidFill>
              </a:rPr>
              <a:t> </a:t>
            </a:r>
            <a:r>
              <a:rPr lang="en-US" sz="1200" dirty="0" err="1">
                <a:solidFill>
                  <a:srgbClr val="000000"/>
                </a:solidFill>
              </a:rPr>
              <a:t>και</a:t>
            </a:r>
            <a:r>
              <a:rPr lang="en-US" sz="1200" dirty="0">
                <a:solidFill>
                  <a:srgbClr val="000000"/>
                </a:solidFill>
              </a:rPr>
              <a:t> </a:t>
            </a:r>
            <a:r>
              <a:rPr lang="en-US" sz="1200" dirty="0" err="1">
                <a:solidFill>
                  <a:srgbClr val="000000"/>
                </a:solidFill>
              </a:rPr>
              <a:t>στη</a:t>
            </a:r>
            <a:r>
              <a:rPr lang="en-US" sz="1200" dirty="0">
                <a:solidFill>
                  <a:srgbClr val="000000"/>
                </a:solidFill>
              </a:rPr>
              <a:t> </a:t>
            </a:r>
            <a:r>
              <a:rPr lang="en-US" sz="1200" dirty="0" err="1">
                <a:solidFill>
                  <a:srgbClr val="000000"/>
                </a:solidFill>
              </a:rPr>
              <a:t>σχέση</a:t>
            </a:r>
            <a:r>
              <a:rPr lang="en-US" sz="1200" dirty="0">
                <a:solidFill>
                  <a:srgbClr val="000000"/>
                </a:solidFill>
              </a:rPr>
              <a:t> </a:t>
            </a:r>
            <a:r>
              <a:rPr lang="en-US" sz="1200" dirty="0" err="1">
                <a:solidFill>
                  <a:srgbClr val="000000"/>
                </a:solidFill>
              </a:rPr>
              <a:t>κυρίου</a:t>
            </a:r>
            <a:r>
              <a:rPr lang="en-US" sz="1200" dirty="0">
                <a:solidFill>
                  <a:srgbClr val="000000"/>
                </a:solidFill>
              </a:rPr>
              <a:t> </a:t>
            </a:r>
            <a:r>
              <a:rPr lang="en-US" sz="1200" dirty="0" err="1">
                <a:solidFill>
                  <a:srgbClr val="000000"/>
                </a:solidFill>
              </a:rPr>
              <a:t>και</a:t>
            </a:r>
            <a:r>
              <a:rPr lang="en-US" sz="1200" dirty="0">
                <a:solidFill>
                  <a:srgbClr val="000000"/>
                </a:solidFill>
              </a:rPr>
              <a:t> </a:t>
            </a:r>
            <a:r>
              <a:rPr lang="en-US" sz="1200" dirty="0" err="1">
                <a:solidFill>
                  <a:srgbClr val="000000"/>
                </a:solidFill>
              </a:rPr>
              <a:t>δούλου</a:t>
            </a:r>
            <a:r>
              <a:rPr lang="en-US" sz="1200" dirty="0">
                <a:solidFill>
                  <a:srgbClr val="000000"/>
                </a:solidFill>
              </a:rPr>
              <a:t>. Η </a:t>
            </a:r>
            <a:r>
              <a:rPr lang="en-US" sz="1200" dirty="0" err="1">
                <a:solidFill>
                  <a:srgbClr val="000000"/>
                </a:solidFill>
              </a:rPr>
              <a:t>διαλεκτική</a:t>
            </a:r>
            <a:r>
              <a:rPr lang="en-US" sz="1200" dirty="0">
                <a:solidFill>
                  <a:srgbClr val="000000"/>
                </a:solidFill>
              </a:rPr>
              <a:t> </a:t>
            </a:r>
            <a:r>
              <a:rPr lang="en-US" sz="1200" dirty="0" err="1">
                <a:solidFill>
                  <a:srgbClr val="000000"/>
                </a:solidFill>
              </a:rPr>
              <a:t>σχέση</a:t>
            </a:r>
            <a:r>
              <a:rPr lang="en-US" sz="1200" dirty="0">
                <a:solidFill>
                  <a:srgbClr val="000000"/>
                </a:solidFill>
              </a:rPr>
              <a:t> </a:t>
            </a:r>
            <a:r>
              <a:rPr lang="en-US" sz="1200" dirty="0" err="1">
                <a:solidFill>
                  <a:srgbClr val="000000"/>
                </a:solidFill>
              </a:rPr>
              <a:t>των</a:t>
            </a:r>
            <a:r>
              <a:rPr lang="en-US" sz="1200" dirty="0">
                <a:solidFill>
                  <a:srgbClr val="000000"/>
                </a:solidFill>
              </a:rPr>
              <a:t> </a:t>
            </a:r>
            <a:r>
              <a:rPr lang="en-US" sz="1200" dirty="0" err="1">
                <a:solidFill>
                  <a:srgbClr val="000000"/>
                </a:solidFill>
              </a:rPr>
              <a:t>αντιθέτων</a:t>
            </a:r>
            <a:r>
              <a:rPr lang="en-US" sz="1200" dirty="0">
                <a:solidFill>
                  <a:srgbClr val="000000"/>
                </a:solidFill>
              </a:rPr>
              <a:t> </a:t>
            </a:r>
            <a:r>
              <a:rPr lang="en-US" sz="1200" dirty="0" err="1">
                <a:solidFill>
                  <a:srgbClr val="000000"/>
                </a:solidFill>
              </a:rPr>
              <a:t>παρουσιάζει</a:t>
            </a:r>
            <a:r>
              <a:rPr lang="en-US" sz="1200" dirty="0">
                <a:solidFill>
                  <a:srgbClr val="000000"/>
                </a:solidFill>
              </a:rPr>
              <a:t> </a:t>
            </a:r>
            <a:r>
              <a:rPr lang="en-US" sz="1200" dirty="0" err="1">
                <a:solidFill>
                  <a:srgbClr val="000000"/>
                </a:solidFill>
              </a:rPr>
              <a:t>τη</a:t>
            </a:r>
            <a:r>
              <a:rPr lang="en-US" sz="1200" dirty="0">
                <a:solidFill>
                  <a:srgbClr val="000000"/>
                </a:solidFill>
              </a:rPr>
              <a:t> </a:t>
            </a:r>
            <a:r>
              <a:rPr lang="en-US" sz="1200" dirty="0" err="1">
                <a:solidFill>
                  <a:srgbClr val="000000"/>
                </a:solidFill>
              </a:rPr>
              <a:t>λογική</a:t>
            </a:r>
            <a:r>
              <a:rPr lang="en-US" sz="1200" dirty="0">
                <a:solidFill>
                  <a:srgbClr val="000000"/>
                </a:solidFill>
              </a:rPr>
              <a:t> </a:t>
            </a:r>
            <a:r>
              <a:rPr lang="en-US" sz="1200" dirty="0" err="1">
                <a:solidFill>
                  <a:srgbClr val="000000"/>
                </a:solidFill>
              </a:rPr>
              <a:t>αναγκαιότητα</a:t>
            </a:r>
            <a:r>
              <a:rPr lang="en-US" sz="1200" dirty="0">
                <a:solidFill>
                  <a:srgbClr val="000000"/>
                </a:solidFill>
              </a:rPr>
              <a:t> </a:t>
            </a:r>
            <a:r>
              <a:rPr lang="en-US" sz="1200" dirty="0" err="1">
                <a:solidFill>
                  <a:srgbClr val="000000"/>
                </a:solidFill>
              </a:rPr>
              <a:t>της</a:t>
            </a:r>
            <a:r>
              <a:rPr lang="en-US" sz="1200" dirty="0">
                <a:solidFill>
                  <a:srgbClr val="000000"/>
                </a:solidFill>
              </a:rPr>
              <a:t> </a:t>
            </a:r>
            <a:r>
              <a:rPr lang="en-US" sz="1200" dirty="0" err="1">
                <a:solidFill>
                  <a:srgbClr val="000000"/>
                </a:solidFill>
              </a:rPr>
              <a:t>μεταστροφής</a:t>
            </a:r>
            <a:r>
              <a:rPr lang="en-US" sz="1200" dirty="0">
                <a:solidFill>
                  <a:srgbClr val="000000"/>
                </a:solidFill>
              </a:rPr>
              <a:t> </a:t>
            </a:r>
            <a:r>
              <a:rPr lang="en-US" sz="1200" dirty="0" err="1">
                <a:solidFill>
                  <a:srgbClr val="000000"/>
                </a:solidFill>
              </a:rPr>
              <a:t>του</a:t>
            </a:r>
            <a:r>
              <a:rPr lang="en-US" sz="1200" dirty="0">
                <a:solidFill>
                  <a:srgbClr val="000000"/>
                </a:solidFill>
              </a:rPr>
              <a:t> </a:t>
            </a:r>
            <a:r>
              <a:rPr lang="en-US" sz="1200" dirty="0" err="1">
                <a:solidFill>
                  <a:srgbClr val="000000"/>
                </a:solidFill>
              </a:rPr>
              <a:t>θετικού</a:t>
            </a:r>
            <a:r>
              <a:rPr lang="en-US" sz="1200" dirty="0">
                <a:solidFill>
                  <a:srgbClr val="000000"/>
                </a:solidFill>
              </a:rPr>
              <a:t> </a:t>
            </a:r>
            <a:r>
              <a:rPr lang="en-US" sz="1200" dirty="0" err="1">
                <a:solidFill>
                  <a:srgbClr val="000000"/>
                </a:solidFill>
              </a:rPr>
              <a:t>στο</a:t>
            </a:r>
            <a:r>
              <a:rPr lang="en-US" sz="1200" dirty="0">
                <a:solidFill>
                  <a:srgbClr val="000000"/>
                </a:solidFill>
              </a:rPr>
              <a:t> </a:t>
            </a:r>
            <a:r>
              <a:rPr lang="en-US" sz="1200" dirty="0" err="1">
                <a:solidFill>
                  <a:srgbClr val="000000"/>
                </a:solidFill>
              </a:rPr>
              <a:t>αρνητικό</a:t>
            </a:r>
            <a:r>
              <a:rPr lang="en-US" sz="1200" dirty="0">
                <a:solidFill>
                  <a:srgbClr val="000000"/>
                </a:solidFill>
              </a:rPr>
              <a:t> </a:t>
            </a:r>
            <a:r>
              <a:rPr lang="en-US" sz="1200" dirty="0" err="1">
                <a:solidFill>
                  <a:srgbClr val="000000"/>
                </a:solidFill>
              </a:rPr>
              <a:t>και</a:t>
            </a:r>
            <a:r>
              <a:rPr lang="en-US" sz="1200" dirty="0">
                <a:solidFill>
                  <a:srgbClr val="000000"/>
                </a:solidFill>
              </a:rPr>
              <a:t>  </a:t>
            </a:r>
            <a:r>
              <a:rPr lang="en-US" sz="1200" dirty="0" err="1">
                <a:solidFill>
                  <a:srgbClr val="000000"/>
                </a:solidFill>
              </a:rPr>
              <a:t>οδηγεί</a:t>
            </a:r>
            <a:r>
              <a:rPr lang="en-US" sz="1200" dirty="0">
                <a:solidFill>
                  <a:srgbClr val="000000"/>
                </a:solidFill>
              </a:rPr>
              <a:t> </a:t>
            </a:r>
            <a:r>
              <a:rPr lang="en-US" sz="1200" dirty="0" err="1">
                <a:solidFill>
                  <a:srgbClr val="000000"/>
                </a:solidFill>
              </a:rPr>
              <a:t>πάντα</a:t>
            </a:r>
            <a:r>
              <a:rPr lang="en-US" sz="1200" dirty="0">
                <a:solidFill>
                  <a:srgbClr val="000000"/>
                </a:solidFill>
              </a:rPr>
              <a:t> </a:t>
            </a:r>
            <a:r>
              <a:rPr lang="en-US" sz="1200" dirty="0" err="1">
                <a:solidFill>
                  <a:srgbClr val="000000"/>
                </a:solidFill>
              </a:rPr>
              <a:t>στη</a:t>
            </a:r>
            <a:r>
              <a:rPr lang="en-US" sz="1200" dirty="0">
                <a:solidFill>
                  <a:srgbClr val="000000"/>
                </a:solidFill>
              </a:rPr>
              <a:t> </a:t>
            </a:r>
            <a:r>
              <a:rPr lang="en-US" sz="1200" dirty="0" err="1">
                <a:solidFill>
                  <a:srgbClr val="000000"/>
                </a:solidFill>
              </a:rPr>
              <a:t>σύνθεση</a:t>
            </a:r>
            <a:r>
              <a:rPr lang="en-US" sz="1200" dirty="0">
                <a:solidFill>
                  <a:srgbClr val="000000"/>
                </a:solidFill>
              </a:rPr>
              <a:t> </a:t>
            </a:r>
            <a:r>
              <a:rPr lang="en-US" sz="1200" dirty="0" err="1">
                <a:solidFill>
                  <a:srgbClr val="000000"/>
                </a:solidFill>
              </a:rPr>
              <a:t>σε</a:t>
            </a:r>
            <a:r>
              <a:rPr lang="en-US" sz="1200" dirty="0">
                <a:solidFill>
                  <a:srgbClr val="000000"/>
                </a:solidFill>
              </a:rPr>
              <a:t> </a:t>
            </a:r>
            <a:r>
              <a:rPr lang="en-US" sz="1200" dirty="0" err="1">
                <a:solidFill>
                  <a:srgbClr val="000000"/>
                </a:solidFill>
              </a:rPr>
              <a:t>μια</a:t>
            </a:r>
            <a:r>
              <a:rPr lang="en-US" sz="1200" dirty="0">
                <a:solidFill>
                  <a:srgbClr val="000000"/>
                </a:solidFill>
              </a:rPr>
              <a:t> </a:t>
            </a:r>
            <a:r>
              <a:rPr lang="en-US" sz="1200" dirty="0" err="1">
                <a:solidFill>
                  <a:srgbClr val="000000"/>
                </a:solidFill>
              </a:rPr>
              <a:t>τρίτη</a:t>
            </a:r>
            <a:r>
              <a:rPr lang="en-US" sz="1200" dirty="0">
                <a:solidFill>
                  <a:srgbClr val="000000"/>
                </a:solidFill>
              </a:rPr>
              <a:t> </a:t>
            </a:r>
            <a:r>
              <a:rPr lang="en-US" sz="1200" dirty="0" err="1">
                <a:solidFill>
                  <a:srgbClr val="000000"/>
                </a:solidFill>
              </a:rPr>
              <a:t>ολοκληρωμένη</a:t>
            </a:r>
            <a:r>
              <a:rPr lang="en-US" sz="1200" dirty="0">
                <a:solidFill>
                  <a:srgbClr val="000000"/>
                </a:solidFill>
              </a:rPr>
              <a:t> </a:t>
            </a:r>
            <a:r>
              <a:rPr lang="en-US" sz="1200" dirty="0" err="1">
                <a:solidFill>
                  <a:srgbClr val="000000"/>
                </a:solidFill>
              </a:rPr>
              <a:t>διάσταση</a:t>
            </a:r>
            <a:r>
              <a:rPr lang="en-US" sz="1200" dirty="0">
                <a:solidFill>
                  <a:srgbClr val="000000"/>
                </a:solidFill>
              </a:rPr>
              <a:t>.</a:t>
            </a:r>
            <a:endParaRPr lang="en-US" dirty="0"/>
          </a:p>
          <a:p>
            <a:pPr algn="just"/>
            <a:r>
              <a:rPr lang="en-US" sz="1200" dirty="0">
                <a:solidFill>
                  <a:srgbClr val="000000"/>
                </a:solidFill>
              </a:rPr>
              <a:t>Η </a:t>
            </a:r>
            <a:r>
              <a:rPr lang="en-US" sz="1200" dirty="0" err="1">
                <a:solidFill>
                  <a:srgbClr val="000000"/>
                </a:solidFill>
              </a:rPr>
              <a:t>γνώση</a:t>
            </a:r>
            <a:r>
              <a:rPr lang="en-US" sz="1200" dirty="0">
                <a:solidFill>
                  <a:srgbClr val="000000"/>
                </a:solidFill>
              </a:rPr>
              <a:t> </a:t>
            </a:r>
            <a:r>
              <a:rPr lang="en-US" sz="1200" dirty="0" err="1">
                <a:solidFill>
                  <a:srgbClr val="000000"/>
                </a:solidFill>
              </a:rPr>
              <a:t>από</a:t>
            </a:r>
            <a:r>
              <a:rPr lang="en-US" sz="1200" dirty="0">
                <a:solidFill>
                  <a:srgbClr val="000000"/>
                </a:solidFill>
              </a:rPr>
              <a:t> </a:t>
            </a:r>
            <a:r>
              <a:rPr lang="en-US" sz="1200" dirty="0" err="1">
                <a:solidFill>
                  <a:srgbClr val="000000"/>
                </a:solidFill>
              </a:rPr>
              <a:t>την</a:t>
            </a:r>
            <a:r>
              <a:rPr lang="en-US" sz="1200" dirty="0">
                <a:solidFill>
                  <a:srgbClr val="000000"/>
                </a:solidFill>
              </a:rPr>
              <a:t> </a:t>
            </a:r>
            <a:r>
              <a:rPr lang="en-US" sz="1200" dirty="0" err="1">
                <a:solidFill>
                  <a:srgbClr val="000000"/>
                </a:solidFill>
              </a:rPr>
              <a:t>άλλη</a:t>
            </a:r>
            <a:r>
              <a:rPr lang="en-US" sz="1200" dirty="0">
                <a:solidFill>
                  <a:srgbClr val="000000"/>
                </a:solidFill>
              </a:rPr>
              <a:t> </a:t>
            </a:r>
            <a:r>
              <a:rPr lang="en-US" sz="1200" dirty="0" err="1">
                <a:solidFill>
                  <a:srgbClr val="000000"/>
                </a:solidFill>
              </a:rPr>
              <a:t>πλευρά</a:t>
            </a:r>
            <a:r>
              <a:rPr lang="en-US" sz="1200" dirty="0">
                <a:solidFill>
                  <a:srgbClr val="000000"/>
                </a:solidFill>
              </a:rPr>
              <a:t> </a:t>
            </a:r>
            <a:r>
              <a:rPr lang="en-US" sz="1200" dirty="0" err="1">
                <a:solidFill>
                  <a:srgbClr val="000000"/>
                </a:solidFill>
              </a:rPr>
              <a:t>είναι</a:t>
            </a:r>
            <a:r>
              <a:rPr lang="en-US" sz="1200" dirty="0">
                <a:solidFill>
                  <a:srgbClr val="000000"/>
                </a:solidFill>
              </a:rPr>
              <a:t> </a:t>
            </a:r>
            <a:r>
              <a:rPr lang="en-US" sz="1200" dirty="0" err="1">
                <a:solidFill>
                  <a:srgbClr val="000000"/>
                </a:solidFill>
              </a:rPr>
              <a:t>μια</a:t>
            </a:r>
            <a:r>
              <a:rPr lang="en-US" sz="1200" dirty="0">
                <a:solidFill>
                  <a:srgbClr val="000000"/>
                </a:solidFill>
              </a:rPr>
              <a:t> </a:t>
            </a:r>
            <a:r>
              <a:rPr lang="en-US" sz="1200" dirty="0" err="1">
                <a:solidFill>
                  <a:srgbClr val="000000"/>
                </a:solidFill>
              </a:rPr>
              <a:t>υποκειμενική</a:t>
            </a:r>
            <a:r>
              <a:rPr lang="en-US" sz="1200" dirty="0">
                <a:solidFill>
                  <a:srgbClr val="000000"/>
                </a:solidFill>
              </a:rPr>
              <a:t> </a:t>
            </a:r>
            <a:r>
              <a:rPr lang="en-US" sz="1200" dirty="0" err="1">
                <a:solidFill>
                  <a:srgbClr val="000000"/>
                </a:solidFill>
              </a:rPr>
              <a:t>διαδικασία</a:t>
            </a:r>
            <a:r>
              <a:rPr lang="en-US" sz="1200" dirty="0">
                <a:solidFill>
                  <a:srgbClr val="000000"/>
                </a:solidFill>
              </a:rPr>
              <a:t> </a:t>
            </a:r>
            <a:r>
              <a:rPr lang="en-US" sz="1200" dirty="0" err="1">
                <a:solidFill>
                  <a:srgbClr val="000000"/>
                </a:solidFill>
              </a:rPr>
              <a:t>που</a:t>
            </a:r>
            <a:r>
              <a:rPr lang="en-US" sz="1200" dirty="0">
                <a:solidFill>
                  <a:srgbClr val="000000"/>
                </a:solidFill>
              </a:rPr>
              <a:t> </a:t>
            </a:r>
            <a:r>
              <a:rPr lang="en-US" sz="1200" dirty="0" err="1">
                <a:solidFill>
                  <a:srgbClr val="000000"/>
                </a:solidFill>
              </a:rPr>
              <a:t>προϋποθέτει</a:t>
            </a:r>
            <a:r>
              <a:rPr lang="en-US" sz="1200" dirty="0">
                <a:solidFill>
                  <a:srgbClr val="000000"/>
                </a:solidFill>
              </a:rPr>
              <a:t> </a:t>
            </a:r>
            <a:r>
              <a:rPr lang="en-US" sz="1200" dirty="0" err="1">
                <a:solidFill>
                  <a:srgbClr val="000000"/>
                </a:solidFill>
              </a:rPr>
              <a:t>τη</a:t>
            </a:r>
            <a:r>
              <a:rPr lang="en-US" sz="1200" dirty="0">
                <a:solidFill>
                  <a:srgbClr val="000000"/>
                </a:solidFill>
              </a:rPr>
              <a:t> </a:t>
            </a:r>
            <a:r>
              <a:rPr lang="en-US" sz="1200" dirty="0" err="1">
                <a:solidFill>
                  <a:srgbClr val="000000"/>
                </a:solidFill>
              </a:rPr>
              <a:t>συνείδηση</a:t>
            </a:r>
            <a:r>
              <a:rPr lang="en-US" sz="1200" dirty="0">
                <a:solidFill>
                  <a:srgbClr val="000000"/>
                </a:solidFill>
              </a:rPr>
              <a:t> </a:t>
            </a:r>
            <a:r>
              <a:rPr lang="en-US" sz="1200" dirty="0" err="1">
                <a:solidFill>
                  <a:srgbClr val="000000"/>
                </a:solidFill>
              </a:rPr>
              <a:t>και</a:t>
            </a:r>
            <a:r>
              <a:rPr lang="en-US" sz="1200" dirty="0">
                <a:solidFill>
                  <a:srgbClr val="000000"/>
                </a:solidFill>
              </a:rPr>
              <a:t> </a:t>
            </a:r>
            <a:r>
              <a:rPr lang="en-US" sz="1200" dirty="0" err="1">
                <a:solidFill>
                  <a:srgbClr val="000000"/>
                </a:solidFill>
              </a:rPr>
              <a:t>καταλήγει</a:t>
            </a:r>
            <a:r>
              <a:rPr lang="en-US" sz="1200" dirty="0">
                <a:solidFill>
                  <a:srgbClr val="000000"/>
                </a:solidFill>
              </a:rPr>
              <a:t> </a:t>
            </a:r>
            <a:r>
              <a:rPr lang="en-US" sz="1200" dirty="0" err="1">
                <a:solidFill>
                  <a:srgbClr val="000000"/>
                </a:solidFill>
              </a:rPr>
              <a:t>στο</a:t>
            </a:r>
            <a:r>
              <a:rPr lang="en-US" sz="1200" dirty="0">
                <a:solidFill>
                  <a:srgbClr val="000000"/>
                </a:solidFill>
              </a:rPr>
              <a:t> </a:t>
            </a:r>
            <a:r>
              <a:rPr lang="en-US" sz="1200" dirty="0" err="1">
                <a:solidFill>
                  <a:srgbClr val="000000"/>
                </a:solidFill>
              </a:rPr>
              <a:t>απόλυτο</a:t>
            </a:r>
            <a:r>
              <a:rPr lang="en-US" sz="1200" dirty="0">
                <a:solidFill>
                  <a:srgbClr val="000000"/>
                </a:solidFill>
              </a:rPr>
              <a:t>, </a:t>
            </a:r>
            <a:r>
              <a:rPr lang="en-US" sz="1200" dirty="0" err="1">
                <a:solidFill>
                  <a:srgbClr val="000000"/>
                </a:solidFill>
              </a:rPr>
              <a:t>στη</a:t>
            </a:r>
            <a:r>
              <a:rPr lang="en-US" sz="1200" dirty="0">
                <a:solidFill>
                  <a:srgbClr val="000000"/>
                </a:solidFill>
              </a:rPr>
              <a:t> </a:t>
            </a:r>
            <a:r>
              <a:rPr lang="en-US" sz="1200" dirty="0" err="1">
                <a:solidFill>
                  <a:srgbClr val="000000"/>
                </a:solidFill>
              </a:rPr>
              <a:t>γνώση</a:t>
            </a:r>
            <a:r>
              <a:rPr lang="en-US" sz="1200" dirty="0">
                <a:solidFill>
                  <a:srgbClr val="000000"/>
                </a:solidFill>
              </a:rPr>
              <a:t> </a:t>
            </a:r>
            <a:r>
              <a:rPr lang="en-US" sz="1200" dirty="0" err="1">
                <a:solidFill>
                  <a:srgbClr val="000000"/>
                </a:solidFill>
              </a:rPr>
              <a:t>δηλαδή</a:t>
            </a:r>
            <a:r>
              <a:rPr lang="en-US" sz="1200" dirty="0">
                <a:solidFill>
                  <a:srgbClr val="000000"/>
                </a:solidFill>
              </a:rPr>
              <a:t> </a:t>
            </a:r>
            <a:r>
              <a:rPr lang="en-US" sz="1200" dirty="0" err="1">
                <a:solidFill>
                  <a:srgbClr val="000000"/>
                </a:solidFill>
              </a:rPr>
              <a:t>της</a:t>
            </a:r>
            <a:r>
              <a:rPr lang="en-US" sz="1200" dirty="0">
                <a:solidFill>
                  <a:srgbClr val="000000"/>
                </a:solidFill>
              </a:rPr>
              <a:t> </a:t>
            </a:r>
            <a:r>
              <a:rPr lang="en-US" sz="1200" dirty="0" err="1">
                <a:solidFill>
                  <a:srgbClr val="000000"/>
                </a:solidFill>
              </a:rPr>
              <a:t>απόλυτα</a:t>
            </a:r>
            <a:r>
              <a:rPr lang="en-US" sz="1200" dirty="0">
                <a:solidFill>
                  <a:srgbClr val="000000"/>
                </a:solidFill>
              </a:rPr>
              <a:t>  - </a:t>
            </a:r>
            <a:r>
              <a:rPr lang="en-US" sz="1200" dirty="0" err="1">
                <a:solidFill>
                  <a:srgbClr val="000000"/>
                </a:solidFill>
              </a:rPr>
              <a:t>ανεξάρτητα</a:t>
            </a:r>
            <a:r>
              <a:rPr lang="en-US" sz="1200" dirty="0">
                <a:solidFill>
                  <a:srgbClr val="000000"/>
                </a:solidFill>
              </a:rPr>
              <a:t> </a:t>
            </a:r>
            <a:r>
              <a:rPr lang="en-US" sz="1200" dirty="0" err="1">
                <a:solidFill>
                  <a:srgbClr val="000000"/>
                </a:solidFill>
              </a:rPr>
              <a:t>από</a:t>
            </a:r>
            <a:r>
              <a:rPr lang="en-US" sz="1200" dirty="0">
                <a:solidFill>
                  <a:srgbClr val="000000"/>
                </a:solidFill>
              </a:rPr>
              <a:t> </a:t>
            </a:r>
            <a:r>
              <a:rPr lang="en-US" sz="1200" dirty="0" err="1">
                <a:solidFill>
                  <a:srgbClr val="000000"/>
                </a:solidFill>
              </a:rPr>
              <a:t>κάθε</a:t>
            </a:r>
            <a:r>
              <a:rPr lang="en-US" sz="1200" dirty="0">
                <a:solidFill>
                  <a:srgbClr val="000000"/>
                </a:solidFill>
              </a:rPr>
              <a:t> </a:t>
            </a:r>
            <a:r>
              <a:rPr lang="en-US" sz="1200" dirty="0" err="1">
                <a:solidFill>
                  <a:srgbClr val="000000"/>
                </a:solidFill>
              </a:rPr>
              <a:t>καθορισμό</a:t>
            </a:r>
            <a:r>
              <a:rPr lang="en-US" sz="1200" dirty="0">
                <a:solidFill>
                  <a:srgbClr val="000000"/>
                </a:solidFill>
              </a:rPr>
              <a:t> ή </a:t>
            </a:r>
            <a:r>
              <a:rPr lang="en-US" sz="1200" dirty="0" err="1">
                <a:solidFill>
                  <a:srgbClr val="000000"/>
                </a:solidFill>
              </a:rPr>
              <a:t>άλλη</a:t>
            </a:r>
            <a:r>
              <a:rPr lang="en-US" sz="1200" dirty="0">
                <a:solidFill>
                  <a:srgbClr val="000000"/>
                </a:solidFill>
              </a:rPr>
              <a:t> </a:t>
            </a:r>
            <a:r>
              <a:rPr lang="en-US" sz="1200" dirty="0" err="1">
                <a:solidFill>
                  <a:srgbClr val="000000"/>
                </a:solidFill>
              </a:rPr>
              <a:t>πλην</a:t>
            </a:r>
            <a:r>
              <a:rPr lang="en-US" sz="1200" dirty="0">
                <a:solidFill>
                  <a:srgbClr val="000000"/>
                </a:solidFill>
              </a:rPr>
              <a:t> </a:t>
            </a:r>
            <a:r>
              <a:rPr lang="en-US" sz="1200" dirty="0" err="1">
                <a:solidFill>
                  <a:srgbClr val="000000"/>
                </a:solidFill>
              </a:rPr>
              <a:t>της</a:t>
            </a:r>
            <a:r>
              <a:rPr lang="en-US" sz="1200" dirty="0">
                <a:solidFill>
                  <a:srgbClr val="000000"/>
                </a:solidFill>
              </a:rPr>
              <a:t> </a:t>
            </a:r>
            <a:r>
              <a:rPr lang="en-US" sz="1200" dirty="0" err="1">
                <a:solidFill>
                  <a:srgbClr val="000000"/>
                </a:solidFill>
              </a:rPr>
              <a:t>ίδιας</a:t>
            </a:r>
            <a:r>
              <a:rPr lang="en-US" sz="1200" dirty="0">
                <a:solidFill>
                  <a:srgbClr val="000000"/>
                </a:solidFill>
              </a:rPr>
              <a:t> </a:t>
            </a:r>
            <a:r>
              <a:rPr lang="en-US" sz="1200" dirty="0" err="1">
                <a:solidFill>
                  <a:srgbClr val="000000"/>
                </a:solidFill>
              </a:rPr>
              <a:t>της</a:t>
            </a:r>
            <a:r>
              <a:rPr lang="en-US" sz="1200" dirty="0">
                <a:solidFill>
                  <a:srgbClr val="000000"/>
                </a:solidFill>
              </a:rPr>
              <a:t> </a:t>
            </a:r>
            <a:r>
              <a:rPr lang="en-US" sz="1200" dirty="0" err="1">
                <a:solidFill>
                  <a:srgbClr val="000000"/>
                </a:solidFill>
              </a:rPr>
              <a:t>συνείδησης</a:t>
            </a:r>
            <a:r>
              <a:rPr lang="en-US" sz="1200" dirty="0">
                <a:solidFill>
                  <a:srgbClr val="000000"/>
                </a:solidFill>
              </a:rPr>
              <a:t> </a:t>
            </a:r>
            <a:r>
              <a:rPr lang="en-US" sz="1200" dirty="0" err="1">
                <a:solidFill>
                  <a:srgbClr val="000000"/>
                </a:solidFill>
              </a:rPr>
              <a:t>προϋπόθεση</a:t>
            </a:r>
            <a:r>
              <a:rPr lang="en-US" sz="1200" dirty="0">
                <a:solidFill>
                  <a:srgbClr val="000000"/>
                </a:solidFill>
              </a:rPr>
              <a:t> – </a:t>
            </a:r>
            <a:r>
              <a:rPr lang="en-US" sz="1200" dirty="0" err="1">
                <a:solidFill>
                  <a:srgbClr val="000000"/>
                </a:solidFill>
              </a:rPr>
              <a:t>αληθινής</a:t>
            </a:r>
            <a:r>
              <a:rPr lang="en-US" sz="1200" dirty="0">
                <a:solidFill>
                  <a:srgbClr val="000000"/>
                </a:solidFill>
              </a:rPr>
              <a:t> </a:t>
            </a:r>
            <a:r>
              <a:rPr lang="en-US" sz="1200" dirty="0" err="1">
                <a:solidFill>
                  <a:srgbClr val="000000"/>
                </a:solidFill>
              </a:rPr>
              <a:t>ουσίας</a:t>
            </a:r>
            <a:r>
              <a:rPr lang="en-US" sz="1200" dirty="0">
                <a:solidFill>
                  <a:srgbClr val="000000"/>
                </a:solidFill>
              </a:rPr>
              <a:t>. </a:t>
            </a:r>
            <a:r>
              <a:rPr lang="en-US" sz="1200" dirty="0" err="1">
                <a:solidFill>
                  <a:srgbClr val="000000"/>
                </a:solidFill>
              </a:rPr>
              <a:t>Το</a:t>
            </a:r>
            <a:r>
              <a:rPr lang="en-US" sz="1200" dirty="0">
                <a:solidFill>
                  <a:srgbClr val="000000"/>
                </a:solidFill>
              </a:rPr>
              <a:t> </a:t>
            </a:r>
            <a:r>
              <a:rPr lang="en-US" sz="1200" dirty="0" err="1">
                <a:solidFill>
                  <a:srgbClr val="000000"/>
                </a:solidFill>
              </a:rPr>
              <a:t>αντικείμενο</a:t>
            </a:r>
            <a:r>
              <a:rPr lang="en-US" sz="1200" dirty="0">
                <a:solidFill>
                  <a:srgbClr val="000000"/>
                </a:solidFill>
              </a:rPr>
              <a:t> </a:t>
            </a:r>
            <a:r>
              <a:rPr lang="en-US" sz="1200" dirty="0" err="1">
                <a:solidFill>
                  <a:srgbClr val="000000"/>
                </a:solidFill>
              </a:rPr>
              <a:t>μάλιστα</a:t>
            </a:r>
            <a:r>
              <a:rPr lang="en-US" sz="1200" dirty="0">
                <a:solidFill>
                  <a:srgbClr val="000000"/>
                </a:solidFill>
              </a:rPr>
              <a:t> </a:t>
            </a:r>
            <a:r>
              <a:rPr lang="en-US" sz="1200" dirty="0" err="1">
                <a:solidFill>
                  <a:srgbClr val="000000"/>
                </a:solidFill>
              </a:rPr>
              <a:t>της</a:t>
            </a:r>
            <a:r>
              <a:rPr lang="en-US" sz="1200" dirty="0">
                <a:solidFill>
                  <a:srgbClr val="000000"/>
                </a:solidFill>
              </a:rPr>
              <a:t> </a:t>
            </a:r>
            <a:r>
              <a:rPr lang="en-US" sz="1200" dirty="0" err="1">
                <a:solidFill>
                  <a:srgbClr val="000000"/>
                </a:solidFill>
              </a:rPr>
              <a:t>γνώσης</a:t>
            </a:r>
            <a:r>
              <a:rPr lang="en-US" sz="1200" dirty="0">
                <a:solidFill>
                  <a:srgbClr val="000000"/>
                </a:solidFill>
              </a:rPr>
              <a:t> </a:t>
            </a:r>
            <a:r>
              <a:rPr lang="en-US" sz="1200" dirty="0" err="1">
                <a:solidFill>
                  <a:srgbClr val="000000"/>
                </a:solidFill>
              </a:rPr>
              <a:t>είναι</a:t>
            </a:r>
            <a:r>
              <a:rPr lang="en-US" sz="1200" dirty="0">
                <a:solidFill>
                  <a:srgbClr val="000000"/>
                </a:solidFill>
              </a:rPr>
              <a:t> η </a:t>
            </a:r>
            <a:r>
              <a:rPr lang="en-US" sz="1200" dirty="0" err="1">
                <a:solidFill>
                  <a:srgbClr val="000000"/>
                </a:solidFill>
              </a:rPr>
              <a:t>ίδια</a:t>
            </a:r>
            <a:r>
              <a:rPr lang="en-US" sz="1200" dirty="0">
                <a:solidFill>
                  <a:srgbClr val="000000"/>
                </a:solidFill>
              </a:rPr>
              <a:t> η </a:t>
            </a:r>
            <a:r>
              <a:rPr lang="en-US" sz="1200" dirty="0" err="1">
                <a:solidFill>
                  <a:srgbClr val="000000"/>
                </a:solidFill>
              </a:rPr>
              <a:t>γνώση</a:t>
            </a:r>
            <a:r>
              <a:rPr lang="en-US" sz="1200" dirty="0">
                <a:solidFill>
                  <a:srgbClr val="000000"/>
                </a:solidFill>
              </a:rPr>
              <a:t>, </a:t>
            </a:r>
            <a:r>
              <a:rPr lang="en-US" sz="1200" dirty="0" err="1">
                <a:solidFill>
                  <a:srgbClr val="000000"/>
                </a:solidFill>
              </a:rPr>
              <a:t>ως</a:t>
            </a:r>
            <a:r>
              <a:rPr lang="en-US" sz="1200" dirty="0">
                <a:solidFill>
                  <a:srgbClr val="000000"/>
                </a:solidFill>
              </a:rPr>
              <a:t> η </a:t>
            </a:r>
            <a:r>
              <a:rPr lang="en-US" sz="1200" dirty="0" err="1">
                <a:solidFill>
                  <a:srgbClr val="000000"/>
                </a:solidFill>
              </a:rPr>
              <a:t>ακτίνα</a:t>
            </a:r>
            <a:r>
              <a:rPr lang="en-US" sz="1200" dirty="0">
                <a:solidFill>
                  <a:srgbClr val="000000"/>
                </a:solidFill>
              </a:rPr>
              <a:t> </a:t>
            </a:r>
            <a:r>
              <a:rPr lang="en-US" sz="1200" dirty="0" err="1">
                <a:solidFill>
                  <a:srgbClr val="000000"/>
                </a:solidFill>
              </a:rPr>
              <a:t>φωτός</a:t>
            </a:r>
            <a:r>
              <a:rPr lang="en-US" sz="1200" dirty="0">
                <a:solidFill>
                  <a:srgbClr val="000000"/>
                </a:solidFill>
              </a:rPr>
              <a:t> </a:t>
            </a:r>
            <a:r>
              <a:rPr lang="en-US" sz="1200" dirty="0" err="1">
                <a:solidFill>
                  <a:srgbClr val="000000"/>
                </a:solidFill>
              </a:rPr>
              <a:t>που</a:t>
            </a:r>
            <a:r>
              <a:rPr lang="en-US" sz="1200" dirty="0">
                <a:solidFill>
                  <a:srgbClr val="000000"/>
                </a:solidFill>
              </a:rPr>
              <a:t> </a:t>
            </a:r>
            <a:r>
              <a:rPr lang="en-US" sz="1200" dirty="0" err="1">
                <a:solidFill>
                  <a:srgbClr val="000000"/>
                </a:solidFill>
              </a:rPr>
              <a:t>βρίσκεται</a:t>
            </a:r>
            <a:r>
              <a:rPr lang="en-US" sz="1200" dirty="0">
                <a:solidFill>
                  <a:srgbClr val="000000"/>
                </a:solidFill>
              </a:rPr>
              <a:t> </a:t>
            </a:r>
            <a:r>
              <a:rPr lang="en-US" sz="1200" dirty="0" err="1">
                <a:solidFill>
                  <a:srgbClr val="000000"/>
                </a:solidFill>
              </a:rPr>
              <a:t>μεταξύ</a:t>
            </a:r>
            <a:r>
              <a:rPr lang="en-US" sz="1200" dirty="0">
                <a:solidFill>
                  <a:srgbClr val="000000"/>
                </a:solidFill>
              </a:rPr>
              <a:t> </a:t>
            </a:r>
            <a:r>
              <a:rPr lang="en-US" sz="1200" dirty="0" err="1">
                <a:solidFill>
                  <a:srgbClr val="000000"/>
                </a:solidFill>
              </a:rPr>
              <a:t>του</a:t>
            </a:r>
            <a:r>
              <a:rPr lang="en-US" sz="1200" dirty="0">
                <a:solidFill>
                  <a:srgbClr val="000000"/>
                </a:solidFill>
              </a:rPr>
              <a:t> </a:t>
            </a:r>
            <a:r>
              <a:rPr lang="en-US" sz="1200" dirty="0" err="1">
                <a:solidFill>
                  <a:srgbClr val="000000"/>
                </a:solidFill>
              </a:rPr>
              <a:t>υποκειμένου</a:t>
            </a:r>
            <a:r>
              <a:rPr lang="en-US" sz="1200" dirty="0">
                <a:solidFill>
                  <a:srgbClr val="000000"/>
                </a:solidFill>
              </a:rPr>
              <a:t> </a:t>
            </a:r>
            <a:r>
              <a:rPr lang="en-US" sz="1200" dirty="0" err="1">
                <a:solidFill>
                  <a:srgbClr val="000000"/>
                </a:solidFill>
              </a:rPr>
              <a:t>και</a:t>
            </a:r>
            <a:r>
              <a:rPr lang="en-US" sz="1200" dirty="0">
                <a:solidFill>
                  <a:srgbClr val="000000"/>
                </a:solidFill>
              </a:rPr>
              <a:t> </a:t>
            </a:r>
            <a:r>
              <a:rPr lang="en-US" sz="1200" dirty="0" err="1">
                <a:solidFill>
                  <a:srgbClr val="000000"/>
                </a:solidFill>
              </a:rPr>
              <a:t>του</a:t>
            </a:r>
            <a:r>
              <a:rPr lang="en-US" sz="1200" dirty="0">
                <a:solidFill>
                  <a:srgbClr val="000000"/>
                </a:solidFill>
              </a:rPr>
              <a:t> </a:t>
            </a:r>
            <a:r>
              <a:rPr lang="en-US" sz="1200" dirty="0" err="1">
                <a:solidFill>
                  <a:srgbClr val="000000"/>
                </a:solidFill>
              </a:rPr>
              <a:t>αντικειμένου</a:t>
            </a:r>
            <a:r>
              <a:rPr lang="en-US" sz="1200" dirty="0">
                <a:solidFill>
                  <a:srgbClr val="000000"/>
                </a:solidFill>
              </a:rPr>
              <a:t> </a:t>
            </a:r>
            <a:r>
              <a:rPr lang="en-US" sz="1200" dirty="0" err="1">
                <a:solidFill>
                  <a:srgbClr val="000000"/>
                </a:solidFill>
              </a:rPr>
              <a:t>και</a:t>
            </a:r>
            <a:r>
              <a:rPr lang="en-US" sz="1200" dirty="0">
                <a:solidFill>
                  <a:srgbClr val="000000"/>
                </a:solidFill>
              </a:rPr>
              <a:t> </a:t>
            </a:r>
            <a:r>
              <a:rPr lang="en-US" sz="1200" dirty="0" err="1">
                <a:solidFill>
                  <a:srgbClr val="000000"/>
                </a:solidFill>
              </a:rPr>
              <a:t>όχι</a:t>
            </a:r>
            <a:r>
              <a:rPr lang="en-US" sz="1200" dirty="0">
                <a:solidFill>
                  <a:srgbClr val="000000"/>
                </a:solidFill>
              </a:rPr>
              <a:t> </a:t>
            </a:r>
            <a:r>
              <a:rPr lang="en-US" sz="1200" dirty="0" err="1">
                <a:solidFill>
                  <a:srgbClr val="000000"/>
                </a:solidFill>
              </a:rPr>
              <a:t>το</a:t>
            </a:r>
            <a:r>
              <a:rPr lang="en-US" sz="1200" dirty="0">
                <a:solidFill>
                  <a:srgbClr val="000000"/>
                </a:solidFill>
              </a:rPr>
              <a:t>  </a:t>
            </a:r>
            <a:r>
              <a:rPr lang="en-US" sz="1200" dirty="0" err="1">
                <a:solidFill>
                  <a:srgbClr val="000000"/>
                </a:solidFill>
              </a:rPr>
              <a:t>αντικείμενο</a:t>
            </a:r>
            <a:r>
              <a:rPr lang="en-US" sz="1200" dirty="0">
                <a:solidFill>
                  <a:srgbClr val="000000"/>
                </a:solidFill>
              </a:rPr>
              <a:t>. Η </a:t>
            </a:r>
            <a:r>
              <a:rPr lang="en-US" sz="1200" dirty="0" err="1">
                <a:solidFill>
                  <a:srgbClr val="000000"/>
                </a:solidFill>
              </a:rPr>
              <a:t>γνώση</a:t>
            </a:r>
            <a:r>
              <a:rPr lang="en-US" sz="1200" dirty="0">
                <a:solidFill>
                  <a:srgbClr val="000000"/>
                </a:solidFill>
              </a:rPr>
              <a:t> </a:t>
            </a:r>
            <a:r>
              <a:rPr lang="en-US" sz="1200" dirty="0" err="1">
                <a:solidFill>
                  <a:srgbClr val="000000"/>
                </a:solidFill>
              </a:rPr>
              <a:t>ορίζεται</a:t>
            </a:r>
            <a:r>
              <a:rPr lang="en-US" sz="1200" dirty="0">
                <a:solidFill>
                  <a:srgbClr val="000000"/>
                </a:solidFill>
              </a:rPr>
              <a:t> </a:t>
            </a:r>
            <a:r>
              <a:rPr lang="en-US" sz="1200" dirty="0" err="1">
                <a:solidFill>
                  <a:srgbClr val="000000"/>
                </a:solidFill>
              </a:rPr>
              <a:t>ως</a:t>
            </a:r>
            <a:r>
              <a:rPr lang="en-US" sz="1200" dirty="0">
                <a:solidFill>
                  <a:srgbClr val="000000"/>
                </a:solidFill>
              </a:rPr>
              <a:t> </a:t>
            </a:r>
            <a:r>
              <a:rPr lang="en-US" sz="1200" dirty="0" err="1">
                <a:solidFill>
                  <a:srgbClr val="000000"/>
                </a:solidFill>
              </a:rPr>
              <a:t>σχέση</a:t>
            </a:r>
            <a:r>
              <a:rPr lang="en-US" sz="1200" dirty="0">
                <a:solidFill>
                  <a:srgbClr val="000000"/>
                </a:solidFill>
              </a:rPr>
              <a:t>.</a:t>
            </a:r>
            <a:endParaRPr lang="en-US" dirty="0"/>
          </a:p>
          <a:p>
            <a:pPr algn="just"/>
            <a:r>
              <a:rPr lang="en-US" sz="1200" dirty="0">
                <a:solidFill>
                  <a:srgbClr val="000000"/>
                </a:solidFill>
              </a:rPr>
              <a:t>Η </a:t>
            </a:r>
            <a:r>
              <a:rPr lang="en-US" sz="1200" dirty="0" err="1">
                <a:solidFill>
                  <a:srgbClr val="000000"/>
                </a:solidFill>
              </a:rPr>
              <a:t>νοητική</a:t>
            </a:r>
            <a:r>
              <a:rPr lang="en-US" sz="1200" dirty="0">
                <a:solidFill>
                  <a:srgbClr val="000000"/>
                </a:solidFill>
              </a:rPr>
              <a:t> </a:t>
            </a:r>
            <a:r>
              <a:rPr lang="en-US" sz="1200" dirty="0" err="1">
                <a:solidFill>
                  <a:srgbClr val="000000"/>
                </a:solidFill>
              </a:rPr>
              <a:t>δραστηριότητα</a:t>
            </a:r>
            <a:r>
              <a:rPr lang="en-US" sz="1200" dirty="0">
                <a:solidFill>
                  <a:srgbClr val="000000"/>
                </a:solidFill>
              </a:rPr>
              <a:t> (</a:t>
            </a:r>
            <a:r>
              <a:rPr lang="en-US" sz="1200" dirty="0" err="1">
                <a:solidFill>
                  <a:srgbClr val="000000"/>
                </a:solidFill>
              </a:rPr>
              <a:t>Geist</a:t>
            </a:r>
            <a:r>
              <a:rPr lang="en-US" sz="1200" dirty="0">
                <a:solidFill>
                  <a:srgbClr val="000000"/>
                </a:solidFill>
              </a:rPr>
              <a:t>) </a:t>
            </a:r>
            <a:r>
              <a:rPr lang="en-US" sz="1200" dirty="0" err="1">
                <a:solidFill>
                  <a:srgbClr val="000000"/>
                </a:solidFill>
              </a:rPr>
              <a:t>είναι</a:t>
            </a:r>
            <a:r>
              <a:rPr lang="en-US" sz="1200" dirty="0">
                <a:solidFill>
                  <a:srgbClr val="000000"/>
                </a:solidFill>
              </a:rPr>
              <a:t> ο </a:t>
            </a:r>
            <a:r>
              <a:rPr lang="en-US" sz="1200" dirty="0" err="1">
                <a:solidFill>
                  <a:srgbClr val="000000"/>
                </a:solidFill>
              </a:rPr>
              <a:t>παράγων</a:t>
            </a:r>
            <a:r>
              <a:rPr lang="en-US" sz="1200" dirty="0">
                <a:solidFill>
                  <a:srgbClr val="000000"/>
                </a:solidFill>
              </a:rPr>
              <a:t> </a:t>
            </a:r>
            <a:r>
              <a:rPr lang="en-US" sz="1200" dirty="0" err="1">
                <a:solidFill>
                  <a:srgbClr val="000000"/>
                </a:solidFill>
              </a:rPr>
              <a:t>συγκρότησης</a:t>
            </a:r>
            <a:r>
              <a:rPr lang="en-US" sz="1200" dirty="0">
                <a:solidFill>
                  <a:srgbClr val="000000"/>
                </a:solidFill>
              </a:rPr>
              <a:t> </a:t>
            </a:r>
            <a:r>
              <a:rPr lang="en-US" sz="1200" dirty="0" err="1">
                <a:solidFill>
                  <a:srgbClr val="000000"/>
                </a:solidFill>
              </a:rPr>
              <a:t>μια</a:t>
            </a:r>
            <a:r>
              <a:rPr lang="en-US" sz="1200" dirty="0">
                <a:solidFill>
                  <a:srgbClr val="000000"/>
                </a:solidFill>
              </a:rPr>
              <a:t> </a:t>
            </a:r>
            <a:r>
              <a:rPr lang="en-US" sz="1200" dirty="0" err="1">
                <a:solidFill>
                  <a:srgbClr val="000000"/>
                </a:solidFill>
              </a:rPr>
              <a:t>σειράς</a:t>
            </a:r>
            <a:r>
              <a:rPr lang="en-US" sz="1200" dirty="0">
                <a:solidFill>
                  <a:srgbClr val="000000"/>
                </a:solidFill>
              </a:rPr>
              <a:t> </a:t>
            </a:r>
            <a:r>
              <a:rPr lang="en-US" sz="1200" dirty="0" err="1">
                <a:solidFill>
                  <a:srgbClr val="000000"/>
                </a:solidFill>
              </a:rPr>
              <a:t>γεγονότων</a:t>
            </a:r>
            <a:r>
              <a:rPr lang="en-US" sz="1200" dirty="0">
                <a:solidFill>
                  <a:srgbClr val="000000"/>
                </a:solidFill>
              </a:rPr>
              <a:t> </a:t>
            </a:r>
            <a:r>
              <a:rPr lang="en-US" sz="1200" dirty="0" err="1">
                <a:solidFill>
                  <a:srgbClr val="000000"/>
                </a:solidFill>
              </a:rPr>
              <a:t>και</a:t>
            </a:r>
            <a:r>
              <a:rPr lang="en-US" sz="1200" dirty="0">
                <a:solidFill>
                  <a:srgbClr val="000000"/>
                </a:solidFill>
              </a:rPr>
              <a:t> </a:t>
            </a:r>
            <a:r>
              <a:rPr lang="en-US" sz="1200" dirty="0" err="1">
                <a:solidFill>
                  <a:srgbClr val="000000"/>
                </a:solidFill>
              </a:rPr>
              <a:t>διαδικασιών</a:t>
            </a:r>
            <a:r>
              <a:rPr lang="en-US" sz="1200" dirty="0">
                <a:solidFill>
                  <a:srgbClr val="000000"/>
                </a:solidFill>
              </a:rPr>
              <a:t> </a:t>
            </a:r>
            <a:r>
              <a:rPr lang="en-US" sz="1200" dirty="0" err="1">
                <a:solidFill>
                  <a:srgbClr val="000000"/>
                </a:solidFill>
              </a:rPr>
              <a:t>που</a:t>
            </a:r>
            <a:r>
              <a:rPr lang="en-US" sz="1200" dirty="0">
                <a:solidFill>
                  <a:srgbClr val="000000"/>
                </a:solidFill>
              </a:rPr>
              <a:t> </a:t>
            </a:r>
            <a:r>
              <a:rPr lang="en-US" sz="1200" dirty="0" err="1">
                <a:solidFill>
                  <a:srgbClr val="000000"/>
                </a:solidFill>
              </a:rPr>
              <a:t>αποτελούν</a:t>
            </a:r>
            <a:r>
              <a:rPr lang="en-US" sz="1200" dirty="0">
                <a:solidFill>
                  <a:srgbClr val="000000"/>
                </a:solidFill>
              </a:rPr>
              <a:t> </a:t>
            </a:r>
            <a:r>
              <a:rPr lang="en-US" sz="1200" dirty="0" err="1">
                <a:solidFill>
                  <a:srgbClr val="000000"/>
                </a:solidFill>
              </a:rPr>
              <a:t>την</a:t>
            </a:r>
            <a:r>
              <a:rPr lang="en-US" sz="1200" dirty="0">
                <a:solidFill>
                  <a:srgbClr val="000000"/>
                </a:solidFill>
              </a:rPr>
              <a:t> </a:t>
            </a:r>
            <a:r>
              <a:rPr lang="en-US" sz="1200" dirty="0" err="1">
                <a:solidFill>
                  <a:srgbClr val="000000"/>
                </a:solidFill>
              </a:rPr>
              <a:t>ιστορία</a:t>
            </a:r>
            <a:r>
              <a:rPr lang="en-US" sz="1200" dirty="0">
                <a:solidFill>
                  <a:srgbClr val="000000"/>
                </a:solidFill>
              </a:rPr>
              <a:t>.  </a:t>
            </a:r>
            <a:r>
              <a:rPr lang="en-US" sz="1200" dirty="0" err="1">
                <a:solidFill>
                  <a:srgbClr val="000000"/>
                </a:solidFill>
              </a:rPr>
              <a:t>Τα</a:t>
            </a:r>
            <a:r>
              <a:rPr lang="en-US" sz="1200" dirty="0">
                <a:solidFill>
                  <a:srgbClr val="000000"/>
                </a:solidFill>
              </a:rPr>
              <a:t> </a:t>
            </a:r>
            <a:r>
              <a:rPr lang="en-US" sz="1200" dirty="0" err="1">
                <a:solidFill>
                  <a:srgbClr val="000000"/>
                </a:solidFill>
              </a:rPr>
              <a:t>ιστορικά</a:t>
            </a:r>
            <a:r>
              <a:rPr lang="en-US" sz="1200" dirty="0">
                <a:solidFill>
                  <a:srgbClr val="000000"/>
                </a:solidFill>
              </a:rPr>
              <a:t> </a:t>
            </a:r>
            <a:r>
              <a:rPr lang="en-US" sz="1200" dirty="0" err="1">
                <a:solidFill>
                  <a:srgbClr val="000000"/>
                </a:solidFill>
              </a:rPr>
              <a:t>γεγονότα</a:t>
            </a:r>
            <a:r>
              <a:rPr lang="en-US" sz="1200" dirty="0">
                <a:solidFill>
                  <a:srgbClr val="000000"/>
                </a:solidFill>
              </a:rPr>
              <a:t> </a:t>
            </a:r>
            <a:r>
              <a:rPr lang="en-US" sz="1200" dirty="0" err="1">
                <a:solidFill>
                  <a:srgbClr val="000000"/>
                </a:solidFill>
              </a:rPr>
              <a:t>με</a:t>
            </a:r>
            <a:r>
              <a:rPr lang="en-US" sz="1200" dirty="0">
                <a:solidFill>
                  <a:srgbClr val="000000"/>
                </a:solidFill>
              </a:rPr>
              <a:t> </a:t>
            </a:r>
            <a:r>
              <a:rPr lang="en-US" sz="1200" dirty="0" err="1">
                <a:solidFill>
                  <a:srgbClr val="000000"/>
                </a:solidFill>
              </a:rPr>
              <a:t>βάση</a:t>
            </a:r>
            <a:r>
              <a:rPr lang="en-US" sz="1200" dirty="0">
                <a:solidFill>
                  <a:srgbClr val="000000"/>
                </a:solidFill>
              </a:rPr>
              <a:t> </a:t>
            </a:r>
            <a:r>
              <a:rPr lang="en-US" sz="1200" dirty="0" err="1">
                <a:solidFill>
                  <a:srgbClr val="000000"/>
                </a:solidFill>
              </a:rPr>
              <a:t>τη</a:t>
            </a:r>
            <a:r>
              <a:rPr lang="en-US" sz="1200" dirty="0">
                <a:solidFill>
                  <a:srgbClr val="000000"/>
                </a:solidFill>
              </a:rPr>
              <a:t> </a:t>
            </a:r>
            <a:r>
              <a:rPr lang="en-US" sz="1200" dirty="0" err="1">
                <a:solidFill>
                  <a:srgbClr val="000000"/>
                </a:solidFill>
              </a:rPr>
              <a:t>Φιλοσοφία</a:t>
            </a:r>
            <a:r>
              <a:rPr lang="en-US" sz="1200" dirty="0">
                <a:solidFill>
                  <a:srgbClr val="000000"/>
                </a:solidFill>
              </a:rPr>
              <a:t> </a:t>
            </a:r>
            <a:r>
              <a:rPr lang="en-US" sz="1200" dirty="0" err="1">
                <a:solidFill>
                  <a:srgbClr val="000000"/>
                </a:solidFill>
              </a:rPr>
              <a:t>της</a:t>
            </a:r>
            <a:r>
              <a:rPr lang="en-US" sz="1200" dirty="0">
                <a:solidFill>
                  <a:srgbClr val="000000"/>
                </a:solidFill>
              </a:rPr>
              <a:t> </a:t>
            </a:r>
            <a:r>
              <a:rPr lang="en-US" sz="1200" dirty="0" err="1">
                <a:solidFill>
                  <a:srgbClr val="000000"/>
                </a:solidFill>
              </a:rPr>
              <a:t>Ιστορίας</a:t>
            </a:r>
            <a:r>
              <a:rPr lang="en-US" sz="1200" dirty="0">
                <a:solidFill>
                  <a:srgbClr val="000000"/>
                </a:solidFill>
              </a:rPr>
              <a:t> </a:t>
            </a:r>
            <a:r>
              <a:rPr lang="en-US" sz="1200" dirty="0" err="1">
                <a:solidFill>
                  <a:srgbClr val="000000"/>
                </a:solidFill>
              </a:rPr>
              <a:t>του</a:t>
            </a:r>
            <a:r>
              <a:rPr lang="en-US" sz="1200" dirty="0">
                <a:solidFill>
                  <a:srgbClr val="000000"/>
                </a:solidFill>
              </a:rPr>
              <a:t> Hegel </a:t>
            </a:r>
            <a:r>
              <a:rPr lang="en-US" sz="1200" dirty="0" err="1">
                <a:solidFill>
                  <a:srgbClr val="000000"/>
                </a:solidFill>
              </a:rPr>
              <a:t>υπόκεινται</a:t>
            </a:r>
            <a:r>
              <a:rPr lang="en-US" sz="1200" dirty="0">
                <a:solidFill>
                  <a:srgbClr val="000000"/>
                </a:solidFill>
              </a:rPr>
              <a:t> </a:t>
            </a:r>
            <a:r>
              <a:rPr lang="en-US" sz="1200" dirty="0" err="1">
                <a:solidFill>
                  <a:srgbClr val="000000"/>
                </a:solidFill>
              </a:rPr>
              <a:t>σε</a:t>
            </a:r>
            <a:r>
              <a:rPr lang="en-US" sz="1200" dirty="0">
                <a:solidFill>
                  <a:srgbClr val="000000"/>
                </a:solidFill>
              </a:rPr>
              <a:t> </a:t>
            </a:r>
            <a:r>
              <a:rPr lang="en-US" sz="1200" dirty="0" err="1">
                <a:solidFill>
                  <a:srgbClr val="000000"/>
                </a:solidFill>
              </a:rPr>
              <a:t>μορφή</a:t>
            </a:r>
            <a:r>
              <a:rPr lang="en-US" sz="1200" dirty="0">
                <a:solidFill>
                  <a:srgbClr val="000000"/>
                </a:solidFill>
              </a:rPr>
              <a:t> </a:t>
            </a:r>
            <a:r>
              <a:rPr lang="en-US" sz="1200" dirty="0" err="1">
                <a:solidFill>
                  <a:srgbClr val="000000"/>
                </a:solidFill>
              </a:rPr>
              <a:t>εξήγησης</a:t>
            </a:r>
            <a:r>
              <a:rPr lang="en-US" sz="1200" dirty="0">
                <a:solidFill>
                  <a:srgbClr val="000000"/>
                </a:solidFill>
              </a:rPr>
              <a:t> </a:t>
            </a:r>
            <a:r>
              <a:rPr lang="en-US" sz="1200" dirty="0" err="1">
                <a:solidFill>
                  <a:srgbClr val="000000"/>
                </a:solidFill>
              </a:rPr>
              <a:t>συνθετικού</a:t>
            </a:r>
            <a:r>
              <a:rPr lang="en-US" sz="1200" dirty="0">
                <a:solidFill>
                  <a:srgbClr val="000000"/>
                </a:solidFill>
              </a:rPr>
              <a:t> </a:t>
            </a:r>
            <a:r>
              <a:rPr lang="en-US" sz="1200" dirty="0" err="1">
                <a:solidFill>
                  <a:srgbClr val="000000"/>
                </a:solidFill>
              </a:rPr>
              <a:t>χαρακτήρα</a:t>
            </a:r>
            <a:r>
              <a:rPr lang="en-US" sz="1200" dirty="0">
                <a:solidFill>
                  <a:srgbClr val="000000"/>
                </a:solidFill>
              </a:rPr>
              <a:t>, </a:t>
            </a:r>
            <a:r>
              <a:rPr lang="en-US" sz="1200" dirty="0" err="1">
                <a:solidFill>
                  <a:srgbClr val="000000"/>
                </a:solidFill>
              </a:rPr>
              <a:t>όχι</a:t>
            </a:r>
            <a:r>
              <a:rPr lang="en-US" sz="1200" dirty="0">
                <a:solidFill>
                  <a:srgbClr val="000000"/>
                </a:solidFill>
              </a:rPr>
              <a:t> </a:t>
            </a:r>
            <a:r>
              <a:rPr lang="en-US" sz="1200" dirty="0" err="1">
                <a:solidFill>
                  <a:srgbClr val="000000"/>
                </a:solidFill>
              </a:rPr>
              <a:t>σε</a:t>
            </a:r>
            <a:r>
              <a:rPr lang="en-US" sz="1200" dirty="0">
                <a:solidFill>
                  <a:srgbClr val="000000"/>
                </a:solidFill>
              </a:rPr>
              <a:t> </a:t>
            </a:r>
            <a:r>
              <a:rPr lang="en-US" sz="1200" dirty="0" err="1">
                <a:solidFill>
                  <a:srgbClr val="000000"/>
                </a:solidFill>
              </a:rPr>
              <a:t>σχέσεις</a:t>
            </a:r>
            <a:r>
              <a:rPr lang="en-US" sz="1200" dirty="0">
                <a:solidFill>
                  <a:srgbClr val="000000"/>
                </a:solidFill>
              </a:rPr>
              <a:t> </a:t>
            </a:r>
            <a:r>
              <a:rPr lang="en-US" sz="1200" dirty="0" err="1">
                <a:solidFill>
                  <a:srgbClr val="000000"/>
                </a:solidFill>
              </a:rPr>
              <a:t>αφηρημένες</a:t>
            </a:r>
            <a:r>
              <a:rPr lang="en-US" sz="1200" dirty="0">
                <a:solidFill>
                  <a:srgbClr val="000000"/>
                </a:solidFill>
              </a:rPr>
              <a:t>. </a:t>
            </a:r>
            <a:r>
              <a:rPr lang="en-US" sz="1200" dirty="0" err="1">
                <a:solidFill>
                  <a:srgbClr val="000000"/>
                </a:solidFill>
              </a:rPr>
              <a:t>Παράλληλα</a:t>
            </a:r>
            <a:r>
              <a:rPr lang="en-US" sz="1200" dirty="0">
                <a:solidFill>
                  <a:srgbClr val="000000"/>
                </a:solidFill>
              </a:rPr>
              <a:t> ο Hegel </a:t>
            </a:r>
            <a:r>
              <a:rPr lang="en-US" sz="1200" dirty="0" err="1">
                <a:solidFill>
                  <a:srgbClr val="000000"/>
                </a:solidFill>
              </a:rPr>
              <a:t>εντάσσει</a:t>
            </a:r>
            <a:r>
              <a:rPr lang="en-US" sz="1200" dirty="0">
                <a:solidFill>
                  <a:srgbClr val="000000"/>
                </a:solidFill>
              </a:rPr>
              <a:t> </a:t>
            </a:r>
            <a:r>
              <a:rPr lang="en-US" sz="1200" dirty="0" err="1">
                <a:solidFill>
                  <a:srgbClr val="000000"/>
                </a:solidFill>
              </a:rPr>
              <a:t>στα</a:t>
            </a:r>
            <a:r>
              <a:rPr lang="en-US" sz="1200" dirty="0">
                <a:solidFill>
                  <a:srgbClr val="000000"/>
                </a:solidFill>
              </a:rPr>
              <a:t> </a:t>
            </a:r>
            <a:r>
              <a:rPr lang="en-US" sz="1200" dirty="0" err="1">
                <a:solidFill>
                  <a:srgbClr val="000000"/>
                </a:solidFill>
              </a:rPr>
              <a:t>κεντρικά</a:t>
            </a:r>
            <a:r>
              <a:rPr lang="en-US" sz="1200" dirty="0">
                <a:solidFill>
                  <a:srgbClr val="000000"/>
                </a:solidFill>
              </a:rPr>
              <a:t> </a:t>
            </a:r>
            <a:r>
              <a:rPr lang="en-US" sz="1200" dirty="0" err="1">
                <a:solidFill>
                  <a:srgbClr val="000000"/>
                </a:solidFill>
              </a:rPr>
              <a:t>θέματα</a:t>
            </a:r>
            <a:r>
              <a:rPr lang="en-US" sz="1200" dirty="0">
                <a:solidFill>
                  <a:srgbClr val="000000"/>
                </a:solidFill>
              </a:rPr>
              <a:t> </a:t>
            </a:r>
            <a:r>
              <a:rPr lang="en-US" sz="1200" dirty="0" err="1">
                <a:solidFill>
                  <a:srgbClr val="000000"/>
                </a:solidFill>
              </a:rPr>
              <a:t>της</a:t>
            </a:r>
            <a:r>
              <a:rPr lang="en-US" sz="1200" dirty="0">
                <a:solidFill>
                  <a:srgbClr val="000000"/>
                </a:solidFill>
              </a:rPr>
              <a:t> </a:t>
            </a:r>
            <a:r>
              <a:rPr lang="en-US" sz="1200" dirty="0" err="1">
                <a:solidFill>
                  <a:srgbClr val="000000"/>
                </a:solidFill>
              </a:rPr>
              <a:t>φιλοσοφίας</a:t>
            </a:r>
            <a:r>
              <a:rPr lang="en-US" sz="1200" dirty="0">
                <a:solidFill>
                  <a:srgbClr val="000000"/>
                </a:solidFill>
              </a:rPr>
              <a:t> </a:t>
            </a:r>
            <a:r>
              <a:rPr lang="en-US" sz="1200" dirty="0" err="1">
                <a:solidFill>
                  <a:srgbClr val="000000"/>
                </a:solidFill>
              </a:rPr>
              <a:t>του</a:t>
            </a:r>
            <a:r>
              <a:rPr lang="en-US" sz="1200" dirty="0">
                <a:solidFill>
                  <a:srgbClr val="000000"/>
                </a:solidFill>
              </a:rPr>
              <a:t> </a:t>
            </a:r>
            <a:r>
              <a:rPr lang="en-US" sz="1200" dirty="0" err="1">
                <a:solidFill>
                  <a:srgbClr val="000000"/>
                </a:solidFill>
              </a:rPr>
              <a:t>την</a:t>
            </a:r>
            <a:r>
              <a:rPr lang="en-US" sz="1200" dirty="0">
                <a:solidFill>
                  <a:srgbClr val="000000"/>
                </a:solidFill>
              </a:rPr>
              <a:t> </a:t>
            </a:r>
            <a:r>
              <a:rPr lang="en-US" sz="1200" dirty="0" err="1">
                <a:solidFill>
                  <a:srgbClr val="000000"/>
                </a:solidFill>
              </a:rPr>
              <a:t>ιστορικότητα</a:t>
            </a:r>
            <a:r>
              <a:rPr lang="en-US" sz="1200" dirty="0">
                <a:solidFill>
                  <a:srgbClr val="000000"/>
                </a:solidFill>
              </a:rPr>
              <a:t> </a:t>
            </a:r>
            <a:r>
              <a:rPr lang="en-US" sz="1200" dirty="0" err="1">
                <a:solidFill>
                  <a:srgbClr val="000000"/>
                </a:solidFill>
              </a:rPr>
              <a:t>της</a:t>
            </a:r>
            <a:r>
              <a:rPr lang="en-US" sz="1200" dirty="0">
                <a:solidFill>
                  <a:srgbClr val="000000"/>
                </a:solidFill>
              </a:rPr>
              <a:t> </a:t>
            </a:r>
            <a:r>
              <a:rPr lang="en-US" sz="1200" dirty="0" err="1">
                <a:solidFill>
                  <a:srgbClr val="000000"/>
                </a:solidFill>
              </a:rPr>
              <a:t>φιλοσοφίας</a:t>
            </a:r>
            <a:r>
              <a:rPr lang="en-US" sz="1200" dirty="0">
                <a:solidFill>
                  <a:srgbClr val="000000"/>
                </a:solidFill>
              </a:rPr>
              <a:t>. </a:t>
            </a:r>
            <a:r>
              <a:rPr lang="en-US" sz="1200" dirty="0" err="1">
                <a:solidFill>
                  <a:srgbClr val="000000"/>
                </a:solidFill>
              </a:rPr>
              <a:t>Οι</a:t>
            </a:r>
            <a:r>
              <a:rPr lang="en-US" sz="1200" dirty="0">
                <a:solidFill>
                  <a:srgbClr val="000000"/>
                </a:solidFill>
              </a:rPr>
              <a:t> </a:t>
            </a:r>
            <a:r>
              <a:rPr lang="en-US" sz="1200" dirty="0" err="1">
                <a:solidFill>
                  <a:srgbClr val="000000"/>
                </a:solidFill>
              </a:rPr>
              <a:t>σχέσεις</a:t>
            </a:r>
            <a:r>
              <a:rPr lang="en-US" sz="1200" dirty="0">
                <a:solidFill>
                  <a:srgbClr val="000000"/>
                </a:solidFill>
              </a:rPr>
              <a:t> </a:t>
            </a:r>
            <a:r>
              <a:rPr lang="en-US" sz="1200" dirty="0" err="1">
                <a:solidFill>
                  <a:srgbClr val="000000"/>
                </a:solidFill>
              </a:rPr>
              <a:t>μεταξύ</a:t>
            </a:r>
            <a:r>
              <a:rPr lang="en-US" sz="1200" dirty="0">
                <a:solidFill>
                  <a:srgbClr val="000000"/>
                </a:solidFill>
              </a:rPr>
              <a:t> </a:t>
            </a:r>
            <a:r>
              <a:rPr lang="en-US" sz="1200" dirty="0" err="1">
                <a:solidFill>
                  <a:srgbClr val="000000"/>
                </a:solidFill>
              </a:rPr>
              <a:t>νόησης</a:t>
            </a:r>
            <a:r>
              <a:rPr lang="en-US" sz="1200" dirty="0">
                <a:solidFill>
                  <a:srgbClr val="000000"/>
                </a:solidFill>
              </a:rPr>
              <a:t>, </a:t>
            </a:r>
            <a:r>
              <a:rPr lang="en-US" sz="1200" dirty="0" err="1">
                <a:solidFill>
                  <a:srgbClr val="000000"/>
                </a:solidFill>
              </a:rPr>
              <a:t>λόγου</a:t>
            </a:r>
            <a:r>
              <a:rPr lang="en-US" sz="1200" dirty="0">
                <a:solidFill>
                  <a:srgbClr val="000000"/>
                </a:solidFill>
              </a:rPr>
              <a:t> </a:t>
            </a:r>
            <a:r>
              <a:rPr lang="en-US" sz="1200" dirty="0" err="1">
                <a:solidFill>
                  <a:srgbClr val="000000"/>
                </a:solidFill>
              </a:rPr>
              <a:t>και</a:t>
            </a:r>
            <a:r>
              <a:rPr lang="en-US" sz="1200" dirty="0">
                <a:solidFill>
                  <a:srgbClr val="000000"/>
                </a:solidFill>
              </a:rPr>
              <a:t> </a:t>
            </a:r>
            <a:r>
              <a:rPr lang="en-US" sz="1200" dirty="0" err="1">
                <a:solidFill>
                  <a:srgbClr val="000000"/>
                </a:solidFill>
              </a:rPr>
              <a:t>φιλοσοφικού</a:t>
            </a:r>
            <a:r>
              <a:rPr lang="en-US" sz="1200" dirty="0">
                <a:solidFill>
                  <a:srgbClr val="000000"/>
                </a:solidFill>
              </a:rPr>
              <a:t> </a:t>
            </a:r>
            <a:r>
              <a:rPr lang="en-US" sz="1200" dirty="0" err="1">
                <a:solidFill>
                  <a:srgbClr val="000000"/>
                </a:solidFill>
              </a:rPr>
              <a:t>λόγου</a:t>
            </a:r>
            <a:r>
              <a:rPr lang="en-US" sz="1200" dirty="0">
                <a:solidFill>
                  <a:srgbClr val="000000"/>
                </a:solidFill>
              </a:rPr>
              <a:t> </a:t>
            </a:r>
            <a:r>
              <a:rPr lang="en-US" sz="1200" dirty="0" err="1">
                <a:solidFill>
                  <a:srgbClr val="000000"/>
                </a:solidFill>
              </a:rPr>
              <a:t>είναι</a:t>
            </a:r>
            <a:r>
              <a:rPr lang="en-US" sz="1200" dirty="0">
                <a:solidFill>
                  <a:srgbClr val="000000"/>
                </a:solidFill>
              </a:rPr>
              <a:t> </a:t>
            </a:r>
            <a:r>
              <a:rPr lang="en-US" sz="1200" dirty="0" err="1">
                <a:solidFill>
                  <a:srgbClr val="000000"/>
                </a:solidFill>
              </a:rPr>
              <a:t>εσωτερικές</a:t>
            </a:r>
            <a:r>
              <a:rPr lang="en-US" sz="1200" dirty="0">
                <a:solidFill>
                  <a:srgbClr val="000000"/>
                </a:solidFill>
              </a:rPr>
              <a:t>, </a:t>
            </a:r>
            <a:r>
              <a:rPr lang="en-US" sz="1200" dirty="0" err="1">
                <a:solidFill>
                  <a:srgbClr val="000000"/>
                </a:solidFill>
              </a:rPr>
              <a:t>συνεκτικές</a:t>
            </a:r>
            <a:r>
              <a:rPr lang="en-US" sz="1200" dirty="0">
                <a:solidFill>
                  <a:srgbClr val="000000"/>
                </a:solidFill>
              </a:rPr>
              <a:t>, </a:t>
            </a:r>
            <a:r>
              <a:rPr lang="en-US" sz="1200" dirty="0" err="1">
                <a:solidFill>
                  <a:srgbClr val="000000"/>
                </a:solidFill>
              </a:rPr>
              <a:t>διέπονται</a:t>
            </a:r>
            <a:r>
              <a:rPr lang="en-US" sz="1200" dirty="0">
                <a:solidFill>
                  <a:srgbClr val="000000"/>
                </a:solidFill>
              </a:rPr>
              <a:t> </a:t>
            </a:r>
            <a:r>
              <a:rPr lang="en-US" sz="1200" dirty="0" err="1">
                <a:solidFill>
                  <a:srgbClr val="000000"/>
                </a:solidFill>
              </a:rPr>
              <a:t>από</a:t>
            </a:r>
            <a:r>
              <a:rPr lang="en-US" sz="1200" dirty="0">
                <a:solidFill>
                  <a:srgbClr val="000000"/>
                </a:solidFill>
              </a:rPr>
              <a:t> </a:t>
            </a:r>
            <a:r>
              <a:rPr lang="en-US" sz="1200" dirty="0" err="1">
                <a:solidFill>
                  <a:srgbClr val="000000"/>
                </a:solidFill>
              </a:rPr>
              <a:t>τον</a:t>
            </a:r>
            <a:r>
              <a:rPr lang="en-US" sz="1200" dirty="0">
                <a:solidFill>
                  <a:srgbClr val="000000"/>
                </a:solidFill>
              </a:rPr>
              <a:t> </a:t>
            </a:r>
            <a:r>
              <a:rPr lang="en-US" sz="1200" dirty="0" err="1">
                <a:solidFill>
                  <a:srgbClr val="000000"/>
                </a:solidFill>
              </a:rPr>
              <a:t>ίδιο</a:t>
            </a:r>
            <a:r>
              <a:rPr lang="en-US" sz="1200" dirty="0">
                <a:solidFill>
                  <a:srgbClr val="000000"/>
                </a:solidFill>
              </a:rPr>
              <a:t> </a:t>
            </a:r>
            <a:r>
              <a:rPr lang="en-US" sz="1200" dirty="0" err="1">
                <a:solidFill>
                  <a:srgbClr val="000000"/>
                </a:solidFill>
              </a:rPr>
              <a:t>το</a:t>
            </a:r>
            <a:r>
              <a:rPr lang="en-US" sz="1200" dirty="0">
                <a:solidFill>
                  <a:srgbClr val="000000"/>
                </a:solidFill>
              </a:rPr>
              <a:t> </a:t>
            </a:r>
            <a:r>
              <a:rPr lang="en-US" sz="1200" dirty="0" err="1">
                <a:solidFill>
                  <a:srgbClr val="000000"/>
                </a:solidFill>
              </a:rPr>
              <a:t>λόγο</a:t>
            </a:r>
            <a:r>
              <a:rPr lang="en-US" sz="1200" dirty="0">
                <a:solidFill>
                  <a:srgbClr val="000000"/>
                </a:solidFill>
              </a:rPr>
              <a:t> </a:t>
            </a:r>
            <a:r>
              <a:rPr lang="en-US" sz="1200" dirty="0" err="1">
                <a:solidFill>
                  <a:srgbClr val="000000"/>
                </a:solidFill>
              </a:rPr>
              <a:t>ως</a:t>
            </a:r>
            <a:r>
              <a:rPr lang="en-US" sz="1200" dirty="0">
                <a:solidFill>
                  <a:srgbClr val="000000"/>
                </a:solidFill>
              </a:rPr>
              <a:t> </a:t>
            </a:r>
            <a:r>
              <a:rPr lang="en-US" sz="1200" dirty="0" err="1">
                <a:solidFill>
                  <a:srgbClr val="000000"/>
                </a:solidFill>
              </a:rPr>
              <a:t>νοητική</a:t>
            </a:r>
            <a:r>
              <a:rPr lang="en-US" sz="1200" dirty="0">
                <a:solidFill>
                  <a:srgbClr val="000000"/>
                </a:solidFill>
              </a:rPr>
              <a:t> </a:t>
            </a:r>
            <a:r>
              <a:rPr lang="en-US" sz="1200" dirty="0" err="1">
                <a:solidFill>
                  <a:srgbClr val="000000"/>
                </a:solidFill>
              </a:rPr>
              <a:t>αρχή</a:t>
            </a:r>
            <a:r>
              <a:rPr lang="en-US" sz="1200" dirty="0">
                <a:solidFill>
                  <a:srgbClr val="000000"/>
                </a:solidFill>
              </a:rPr>
              <a:t> </a:t>
            </a:r>
            <a:r>
              <a:rPr lang="en-US" sz="1200" dirty="0" err="1">
                <a:solidFill>
                  <a:srgbClr val="000000"/>
                </a:solidFill>
              </a:rPr>
              <a:t>που</a:t>
            </a:r>
            <a:r>
              <a:rPr lang="en-US" sz="1200" dirty="0">
                <a:solidFill>
                  <a:srgbClr val="000000"/>
                </a:solidFill>
              </a:rPr>
              <a:t> </a:t>
            </a:r>
            <a:r>
              <a:rPr lang="en-US" sz="1200" dirty="0" err="1">
                <a:solidFill>
                  <a:srgbClr val="000000"/>
                </a:solidFill>
              </a:rPr>
              <a:t>διαμορφώνει</a:t>
            </a:r>
            <a:r>
              <a:rPr lang="en-US" sz="1200" dirty="0">
                <a:solidFill>
                  <a:srgbClr val="000000"/>
                </a:solidFill>
              </a:rPr>
              <a:t> </a:t>
            </a:r>
            <a:r>
              <a:rPr lang="en-US" sz="1200" dirty="0" err="1">
                <a:solidFill>
                  <a:srgbClr val="000000"/>
                </a:solidFill>
              </a:rPr>
              <a:t>την</a:t>
            </a:r>
            <a:r>
              <a:rPr lang="en-US" sz="1200" dirty="0">
                <a:solidFill>
                  <a:srgbClr val="000000"/>
                </a:solidFill>
              </a:rPr>
              <a:t> </a:t>
            </a:r>
            <a:r>
              <a:rPr lang="en-US" sz="1200" dirty="0" err="1">
                <a:solidFill>
                  <a:srgbClr val="000000"/>
                </a:solidFill>
              </a:rPr>
              <a:t>υπόσταση</a:t>
            </a:r>
            <a:r>
              <a:rPr lang="en-US" sz="1200" dirty="0">
                <a:solidFill>
                  <a:srgbClr val="000000"/>
                </a:solidFill>
              </a:rPr>
              <a:t> </a:t>
            </a:r>
            <a:r>
              <a:rPr lang="en-US" sz="1200" dirty="0" err="1">
                <a:solidFill>
                  <a:srgbClr val="000000"/>
                </a:solidFill>
              </a:rPr>
              <a:t>κάθε</a:t>
            </a:r>
            <a:r>
              <a:rPr lang="en-US" sz="1200" dirty="0">
                <a:solidFill>
                  <a:srgbClr val="000000"/>
                </a:solidFill>
              </a:rPr>
              <a:t> </a:t>
            </a:r>
            <a:r>
              <a:rPr lang="en-US" sz="1200" dirty="0" err="1">
                <a:solidFill>
                  <a:srgbClr val="000000"/>
                </a:solidFill>
              </a:rPr>
              <a:t>ιστορικής</a:t>
            </a:r>
            <a:r>
              <a:rPr lang="en-US" sz="1200" dirty="0">
                <a:solidFill>
                  <a:srgbClr val="000000"/>
                </a:solidFill>
              </a:rPr>
              <a:t> </a:t>
            </a:r>
            <a:r>
              <a:rPr lang="en-US" sz="1200" dirty="0" err="1">
                <a:solidFill>
                  <a:srgbClr val="000000"/>
                </a:solidFill>
              </a:rPr>
              <a:t>στιγμής</a:t>
            </a:r>
            <a:r>
              <a:rPr lang="en-US" sz="1200" dirty="0">
                <a:solidFill>
                  <a:srgbClr val="000000"/>
                </a:solidFill>
              </a:rPr>
              <a:t>. </a:t>
            </a:r>
            <a:endParaRPr lang="en-US" dirty="0"/>
          </a:p>
          <a:p>
            <a:pPr algn="just"/>
            <a:r>
              <a:rPr lang="en-US" sz="1200" dirty="0">
                <a:solidFill>
                  <a:srgbClr val="000000"/>
                </a:solidFill>
              </a:rPr>
              <a:t>Η </a:t>
            </a:r>
            <a:r>
              <a:rPr lang="en-US" sz="1200" dirty="0" err="1">
                <a:solidFill>
                  <a:srgbClr val="000000"/>
                </a:solidFill>
              </a:rPr>
              <a:t>σχέση</a:t>
            </a:r>
            <a:r>
              <a:rPr lang="en-US" sz="1200" dirty="0">
                <a:solidFill>
                  <a:srgbClr val="000000"/>
                </a:solidFill>
              </a:rPr>
              <a:t> </a:t>
            </a:r>
            <a:r>
              <a:rPr lang="en-US" sz="1200" dirty="0" err="1">
                <a:solidFill>
                  <a:srgbClr val="000000"/>
                </a:solidFill>
              </a:rPr>
              <a:t>ιδέας</a:t>
            </a:r>
            <a:r>
              <a:rPr lang="en-US" sz="1200" dirty="0">
                <a:solidFill>
                  <a:srgbClr val="000000"/>
                </a:solidFill>
              </a:rPr>
              <a:t> – </a:t>
            </a:r>
            <a:r>
              <a:rPr lang="en-US" sz="1200" dirty="0" err="1">
                <a:solidFill>
                  <a:srgbClr val="000000"/>
                </a:solidFill>
              </a:rPr>
              <a:t>κόσμου</a:t>
            </a:r>
            <a:r>
              <a:rPr lang="en-US" sz="1200" dirty="0">
                <a:solidFill>
                  <a:srgbClr val="000000"/>
                </a:solidFill>
              </a:rPr>
              <a:t> </a:t>
            </a:r>
            <a:r>
              <a:rPr lang="en-US" sz="1200" dirty="0" err="1">
                <a:solidFill>
                  <a:srgbClr val="000000"/>
                </a:solidFill>
              </a:rPr>
              <a:t>εκδιπλώνεται</a:t>
            </a:r>
            <a:r>
              <a:rPr lang="en-US" sz="1200" dirty="0">
                <a:solidFill>
                  <a:srgbClr val="000000"/>
                </a:solidFill>
              </a:rPr>
              <a:t> </a:t>
            </a:r>
            <a:r>
              <a:rPr lang="en-US" sz="1200" dirty="0" err="1">
                <a:solidFill>
                  <a:srgbClr val="000000"/>
                </a:solidFill>
              </a:rPr>
              <a:t>με</a:t>
            </a:r>
            <a:r>
              <a:rPr lang="en-US" sz="1200" dirty="0">
                <a:solidFill>
                  <a:srgbClr val="000000"/>
                </a:solidFill>
              </a:rPr>
              <a:t> </a:t>
            </a:r>
            <a:r>
              <a:rPr lang="en-US" sz="1200" dirty="0" err="1">
                <a:solidFill>
                  <a:srgbClr val="000000"/>
                </a:solidFill>
              </a:rPr>
              <a:t>χαρακτηριστικό</a:t>
            </a:r>
            <a:r>
              <a:rPr lang="en-US" sz="1200" dirty="0">
                <a:solidFill>
                  <a:srgbClr val="000000"/>
                </a:solidFill>
              </a:rPr>
              <a:t> </a:t>
            </a:r>
            <a:r>
              <a:rPr lang="en-US" sz="1200" dirty="0" err="1">
                <a:solidFill>
                  <a:srgbClr val="000000"/>
                </a:solidFill>
              </a:rPr>
              <a:t>τρόπο</a:t>
            </a:r>
            <a:r>
              <a:rPr lang="en-US" sz="1200" dirty="0">
                <a:solidFill>
                  <a:srgbClr val="000000"/>
                </a:solidFill>
              </a:rPr>
              <a:t> </a:t>
            </a:r>
            <a:r>
              <a:rPr lang="en-US" sz="1200" dirty="0" err="1">
                <a:solidFill>
                  <a:srgbClr val="000000"/>
                </a:solidFill>
              </a:rPr>
              <a:t>στη</a:t>
            </a:r>
            <a:r>
              <a:rPr lang="en-US" sz="1200" dirty="0">
                <a:solidFill>
                  <a:srgbClr val="000000"/>
                </a:solidFill>
              </a:rPr>
              <a:t> </a:t>
            </a:r>
            <a:r>
              <a:rPr lang="en-US" sz="1200" dirty="0" err="1">
                <a:solidFill>
                  <a:srgbClr val="000000"/>
                </a:solidFill>
              </a:rPr>
              <a:t>φιλοσοφία</a:t>
            </a:r>
            <a:r>
              <a:rPr lang="en-US" sz="1200" dirty="0">
                <a:solidFill>
                  <a:srgbClr val="000000"/>
                </a:solidFill>
              </a:rPr>
              <a:t> </a:t>
            </a:r>
            <a:r>
              <a:rPr lang="en-US" sz="1200" dirty="0" err="1">
                <a:solidFill>
                  <a:srgbClr val="000000"/>
                </a:solidFill>
              </a:rPr>
              <a:t>του</a:t>
            </a:r>
            <a:r>
              <a:rPr lang="en-US" sz="1200" dirty="0">
                <a:solidFill>
                  <a:srgbClr val="000000"/>
                </a:solidFill>
              </a:rPr>
              <a:t> Hegel </a:t>
            </a:r>
            <a:r>
              <a:rPr lang="en-US" sz="1200" dirty="0" err="1">
                <a:solidFill>
                  <a:srgbClr val="000000"/>
                </a:solidFill>
              </a:rPr>
              <a:t>με</a:t>
            </a:r>
            <a:r>
              <a:rPr lang="en-US" sz="1200" dirty="0">
                <a:solidFill>
                  <a:srgbClr val="000000"/>
                </a:solidFill>
              </a:rPr>
              <a:t> </a:t>
            </a:r>
            <a:r>
              <a:rPr lang="en-US" sz="1200" dirty="0" err="1">
                <a:solidFill>
                  <a:srgbClr val="000000"/>
                </a:solidFill>
              </a:rPr>
              <a:t>την</a:t>
            </a:r>
            <a:r>
              <a:rPr lang="en-US" sz="1200" dirty="0">
                <a:solidFill>
                  <a:srgbClr val="000000"/>
                </a:solidFill>
              </a:rPr>
              <a:t> </a:t>
            </a:r>
            <a:r>
              <a:rPr lang="en-US" sz="1200" dirty="0" err="1">
                <a:solidFill>
                  <a:srgbClr val="000000"/>
                </a:solidFill>
              </a:rPr>
              <a:t>καθοριστική</a:t>
            </a:r>
            <a:r>
              <a:rPr lang="en-US" sz="1200" dirty="0">
                <a:solidFill>
                  <a:srgbClr val="000000"/>
                </a:solidFill>
              </a:rPr>
              <a:t> </a:t>
            </a:r>
            <a:r>
              <a:rPr lang="en-US" sz="1200" dirty="0" err="1">
                <a:solidFill>
                  <a:srgbClr val="000000"/>
                </a:solidFill>
              </a:rPr>
              <a:t>παρεμβολή</a:t>
            </a:r>
            <a:r>
              <a:rPr lang="en-US" sz="1200" dirty="0">
                <a:solidFill>
                  <a:srgbClr val="000000"/>
                </a:solidFill>
              </a:rPr>
              <a:t> </a:t>
            </a:r>
            <a:r>
              <a:rPr lang="en-US" sz="1200" dirty="0" err="1">
                <a:solidFill>
                  <a:srgbClr val="000000"/>
                </a:solidFill>
              </a:rPr>
              <a:t>του</a:t>
            </a:r>
            <a:r>
              <a:rPr lang="en-US" sz="1200" dirty="0">
                <a:solidFill>
                  <a:srgbClr val="000000"/>
                </a:solidFill>
              </a:rPr>
              <a:t> </a:t>
            </a:r>
            <a:r>
              <a:rPr lang="en-US" sz="1200" dirty="0" err="1">
                <a:solidFill>
                  <a:srgbClr val="000000"/>
                </a:solidFill>
              </a:rPr>
              <a:t>λόγου</a:t>
            </a:r>
            <a:r>
              <a:rPr lang="en-US" sz="1200" dirty="0">
                <a:solidFill>
                  <a:srgbClr val="000000"/>
                </a:solidFill>
              </a:rPr>
              <a:t>, </a:t>
            </a:r>
            <a:r>
              <a:rPr lang="en-US" sz="1200" dirty="0" err="1">
                <a:solidFill>
                  <a:srgbClr val="000000"/>
                </a:solidFill>
              </a:rPr>
              <a:t>μιας</a:t>
            </a:r>
            <a:r>
              <a:rPr lang="en-US" sz="1200" dirty="0">
                <a:solidFill>
                  <a:srgbClr val="000000"/>
                </a:solidFill>
              </a:rPr>
              <a:t> </a:t>
            </a:r>
            <a:r>
              <a:rPr lang="en-US" sz="1200" dirty="0" err="1">
                <a:solidFill>
                  <a:srgbClr val="000000"/>
                </a:solidFill>
              </a:rPr>
              <a:t>νοητικής</a:t>
            </a:r>
            <a:r>
              <a:rPr lang="en-US" sz="1200" dirty="0">
                <a:solidFill>
                  <a:srgbClr val="000000"/>
                </a:solidFill>
              </a:rPr>
              <a:t> </a:t>
            </a:r>
            <a:r>
              <a:rPr lang="en-US" sz="1200" dirty="0" err="1">
                <a:solidFill>
                  <a:srgbClr val="000000"/>
                </a:solidFill>
              </a:rPr>
              <a:t>δηλαδή</a:t>
            </a:r>
            <a:r>
              <a:rPr lang="en-US" sz="1200" dirty="0">
                <a:solidFill>
                  <a:srgbClr val="000000"/>
                </a:solidFill>
              </a:rPr>
              <a:t> </a:t>
            </a:r>
            <a:r>
              <a:rPr lang="en-US" sz="1200" dirty="0" err="1">
                <a:solidFill>
                  <a:srgbClr val="000000"/>
                </a:solidFill>
              </a:rPr>
              <a:t>ρυθμιστικής</a:t>
            </a:r>
            <a:r>
              <a:rPr lang="en-US" sz="1200" dirty="0">
                <a:solidFill>
                  <a:srgbClr val="000000"/>
                </a:solidFill>
              </a:rPr>
              <a:t> </a:t>
            </a:r>
            <a:r>
              <a:rPr lang="en-US" sz="1200" dirty="0" err="1">
                <a:solidFill>
                  <a:srgbClr val="000000"/>
                </a:solidFill>
              </a:rPr>
              <a:t>διαδικασίας</a:t>
            </a:r>
            <a:r>
              <a:rPr lang="en-US" sz="1200" dirty="0">
                <a:solidFill>
                  <a:srgbClr val="000000"/>
                </a:solidFill>
              </a:rPr>
              <a:t> </a:t>
            </a:r>
            <a:r>
              <a:rPr lang="en-US" sz="1200" dirty="0" err="1">
                <a:solidFill>
                  <a:srgbClr val="000000"/>
                </a:solidFill>
              </a:rPr>
              <a:t>που</a:t>
            </a:r>
            <a:r>
              <a:rPr lang="en-US" sz="1200" dirty="0">
                <a:solidFill>
                  <a:srgbClr val="000000"/>
                </a:solidFill>
              </a:rPr>
              <a:t> </a:t>
            </a:r>
            <a:r>
              <a:rPr lang="en-US" sz="1200" dirty="0" err="1">
                <a:solidFill>
                  <a:srgbClr val="000000"/>
                </a:solidFill>
              </a:rPr>
              <a:t>ενοποιεί</a:t>
            </a:r>
            <a:r>
              <a:rPr lang="en-US" sz="1200" dirty="0">
                <a:solidFill>
                  <a:srgbClr val="000000"/>
                </a:solidFill>
              </a:rPr>
              <a:t> </a:t>
            </a:r>
            <a:r>
              <a:rPr lang="en-US" sz="1200" dirty="0" err="1">
                <a:solidFill>
                  <a:srgbClr val="000000"/>
                </a:solidFill>
              </a:rPr>
              <a:t>ιδέα</a:t>
            </a:r>
            <a:r>
              <a:rPr lang="en-US" sz="1200" dirty="0">
                <a:solidFill>
                  <a:srgbClr val="000000"/>
                </a:solidFill>
              </a:rPr>
              <a:t> </a:t>
            </a:r>
            <a:r>
              <a:rPr lang="en-US" sz="1200" dirty="0" err="1">
                <a:solidFill>
                  <a:srgbClr val="000000"/>
                </a:solidFill>
              </a:rPr>
              <a:t>και</a:t>
            </a:r>
            <a:r>
              <a:rPr lang="en-US" sz="1200" dirty="0">
                <a:solidFill>
                  <a:srgbClr val="000000"/>
                </a:solidFill>
              </a:rPr>
              <a:t> </a:t>
            </a:r>
            <a:r>
              <a:rPr lang="en-US" sz="1200" dirty="0" err="1">
                <a:solidFill>
                  <a:srgbClr val="000000"/>
                </a:solidFill>
              </a:rPr>
              <a:t>κόσμο</a:t>
            </a:r>
            <a:r>
              <a:rPr lang="en-US" sz="1200" dirty="0">
                <a:solidFill>
                  <a:srgbClr val="000000"/>
                </a:solidFill>
              </a:rPr>
              <a:t> </a:t>
            </a:r>
            <a:r>
              <a:rPr lang="en-US" sz="1200" dirty="0" err="1">
                <a:solidFill>
                  <a:srgbClr val="000000"/>
                </a:solidFill>
              </a:rPr>
              <a:t>και</a:t>
            </a:r>
            <a:r>
              <a:rPr lang="en-US" sz="1200" dirty="0">
                <a:solidFill>
                  <a:srgbClr val="000000"/>
                </a:solidFill>
              </a:rPr>
              <a:t> </a:t>
            </a:r>
            <a:r>
              <a:rPr lang="en-US" sz="1200" dirty="0" err="1">
                <a:solidFill>
                  <a:srgbClr val="000000"/>
                </a:solidFill>
              </a:rPr>
              <a:t>αναδεικνύει</a:t>
            </a:r>
            <a:r>
              <a:rPr lang="en-US" sz="1200" dirty="0">
                <a:solidFill>
                  <a:srgbClr val="000000"/>
                </a:solidFill>
              </a:rPr>
              <a:t> </a:t>
            </a:r>
            <a:r>
              <a:rPr lang="en-US" sz="1200" dirty="0" err="1">
                <a:solidFill>
                  <a:srgbClr val="000000"/>
                </a:solidFill>
              </a:rPr>
              <a:t>την</a:t>
            </a:r>
            <a:r>
              <a:rPr lang="en-US" sz="1200" dirty="0">
                <a:solidFill>
                  <a:srgbClr val="000000"/>
                </a:solidFill>
              </a:rPr>
              <a:t> </a:t>
            </a:r>
            <a:r>
              <a:rPr lang="en-US" sz="1200" dirty="0" err="1">
                <a:solidFill>
                  <a:srgbClr val="000000"/>
                </a:solidFill>
              </a:rPr>
              <a:t>δυναμική</a:t>
            </a:r>
            <a:r>
              <a:rPr lang="en-US" sz="1200" dirty="0">
                <a:solidFill>
                  <a:srgbClr val="000000"/>
                </a:solidFill>
              </a:rPr>
              <a:t> </a:t>
            </a:r>
            <a:r>
              <a:rPr lang="en-US" sz="1200" dirty="0" err="1">
                <a:solidFill>
                  <a:srgbClr val="000000"/>
                </a:solidFill>
              </a:rPr>
              <a:t>διαλεκτική</a:t>
            </a:r>
            <a:r>
              <a:rPr lang="en-US" sz="1200" dirty="0">
                <a:solidFill>
                  <a:srgbClr val="000000"/>
                </a:solidFill>
              </a:rPr>
              <a:t> </a:t>
            </a:r>
            <a:r>
              <a:rPr lang="en-US" sz="1200" dirty="0" err="1">
                <a:solidFill>
                  <a:srgbClr val="000000"/>
                </a:solidFill>
              </a:rPr>
              <a:t>της</a:t>
            </a:r>
            <a:r>
              <a:rPr lang="en-US" sz="1200" dirty="0">
                <a:solidFill>
                  <a:srgbClr val="000000"/>
                </a:solidFill>
              </a:rPr>
              <a:t> </a:t>
            </a:r>
            <a:r>
              <a:rPr lang="en-US" sz="1200" dirty="0" err="1">
                <a:solidFill>
                  <a:srgbClr val="000000"/>
                </a:solidFill>
              </a:rPr>
              <a:t>σχέσης</a:t>
            </a:r>
            <a:r>
              <a:rPr lang="en-US" sz="1200" dirty="0">
                <a:solidFill>
                  <a:srgbClr val="000000"/>
                </a:solidFill>
              </a:rPr>
              <a:t> </a:t>
            </a:r>
            <a:r>
              <a:rPr lang="en-US" sz="1200" dirty="0" err="1">
                <a:solidFill>
                  <a:srgbClr val="000000"/>
                </a:solidFill>
              </a:rPr>
              <a:t>τους</a:t>
            </a:r>
            <a:r>
              <a:rPr lang="en-US" sz="1200" dirty="0">
                <a:solidFill>
                  <a:srgbClr val="000000"/>
                </a:solidFill>
              </a:rPr>
              <a:t>. </a:t>
            </a:r>
            <a:r>
              <a:rPr lang="en-US" sz="1200" dirty="0" err="1">
                <a:solidFill>
                  <a:srgbClr val="000000"/>
                </a:solidFill>
              </a:rPr>
              <a:t>Ιδέα</a:t>
            </a:r>
            <a:r>
              <a:rPr lang="en-US" sz="1200" dirty="0">
                <a:solidFill>
                  <a:srgbClr val="000000"/>
                </a:solidFill>
              </a:rPr>
              <a:t>, </a:t>
            </a:r>
            <a:r>
              <a:rPr lang="en-US" sz="1200" dirty="0" err="1">
                <a:solidFill>
                  <a:srgbClr val="000000"/>
                </a:solidFill>
              </a:rPr>
              <a:t>νόηση</a:t>
            </a:r>
            <a:r>
              <a:rPr lang="en-US" sz="1200" dirty="0">
                <a:solidFill>
                  <a:srgbClr val="000000"/>
                </a:solidFill>
              </a:rPr>
              <a:t> </a:t>
            </a:r>
            <a:r>
              <a:rPr lang="en-US" sz="1200" dirty="0" err="1">
                <a:solidFill>
                  <a:srgbClr val="000000"/>
                </a:solidFill>
              </a:rPr>
              <a:t>και</a:t>
            </a:r>
            <a:r>
              <a:rPr lang="en-US" sz="1200" dirty="0">
                <a:solidFill>
                  <a:srgbClr val="000000"/>
                </a:solidFill>
              </a:rPr>
              <a:t> </a:t>
            </a:r>
            <a:r>
              <a:rPr lang="en-US" sz="1200" dirty="0" err="1">
                <a:solidFill>
                  <a:srgbClr val="000000"/>
                </a:solidFill>
              </a:rPr>
              <a:t>υλικός</a:t>
            </a:r>
            <a:r>
              <a:rPr lang="en-US" sz="1200" dirty="0">
                <a:solidFill>
                  <a:srgbClr val="000000"/>
                </a:solidFill>
              </a:rPr>
              <a:t> </a:t>
            </a:r>
            <a:r>
              <a:rPr lang="en-US" sz="1200" dirty="0" err="1">
                <a:solidFill>
                  <a:srgbClr val="000000"/>
                </a:solidFill>
              </a:rPr>
              <a:t>κόσμος</a:t>
            </a:r>
            <a:r>
              <a:rPr lang="en-US" sz="1200" dirty="0">
                <a:solidFill>
                  <a:srgbClr val="000000"/>
                </a:solidFill>
              </a:rPr>
              <a:t> </a:t>
            </a:r>
            <a:r>
              <a:rPr lang="en-US" sz="1200" dirty="0" err="1">
                <a:solidFill>
                  <a:srgbClr val="000000"/>
                </a:solidFill>
              </a:rPr>
              <a:t>και</a:t>
            </a:r>
            <a:r>
              <a:rPr lang="en-US" sz="1200" dirty="0">
                <a:solidFill>
                  <a:srgbClr val="000000"/>
                </a:solidFill>
              </a:rPr>
              <a:t> η </a:t>
            </a:r>
            <a:r>
              <a:rPr lang="en-US" sz="1200" dirty="0" err="1">
                <a:solidFill>
                  <a:srgbClr val="000000"/>
                </a:solidFill>
              </a:rPr>
              <a:t>σχέση</a:t>
            </a:r>
            <a:r>
              <a:rPr lang="en-US" sz="1200" dirty="0">
                <a:solidFill>
                  <a:srgbClr val="000000"/>
                </a:solidFill>
              </a:rPr>
              <a:t> </a:t>
            </a:r>
            <a:r>
              <a:rPr lang="en-US" sz="1200" dirty="0" err="1">
                <a:solidFill>
                  <a:srgbClr val="000000"/>
                </a:solidFill>
              </a:rPr>
              <a:t>μεταξύ</a:t>
            </a:r>
            <a:r>
              <a:rPr lang="en-US" sz="1200" dirty="0">
                <a:solidFill>
                  <a:srgbClr val="000000"/>
                </a:solidFill>
              </a:rPr>
              <a:t> </a:t>
            </a:r>
            <a:r>
              <a:rPr lang="en-US" sz="1200" dirty="0" err="1">
                <a:solidFill>
                  <a:srgbClr val="000000"/>
                </a:solidFill>
              </a:rPr>
              <a:t>τους</a:t>
            </a:r>
            <a:r>
              <a:rPr lang="en-US" sz="1200" dirty="0">
                <a:solidFill>
                  <a:srgbClr val="000000"/>
                </a:solidFill>
              </a:rPr>
              <a:t>  </a:t>
            </a:r>
            <a:r>
              <a:rPr lang="en-US" sz="1200" dirty="0" err="1">
                <a:solidFill>
                  <a:srgbClr val="000000"/>
                </a:solidFill>
              </a:rPr>
              <a:t>δίνουν</a:t>
            </a:r>
            <a:r>
              <a:rPr lang="en-US" sz="1200" dirty="0">
                <a:solidFill>
                  <a:srgbClr val="000000"/>
                </a:solidFill>
              </a:rPr>
              <a:t> </a:t>
            </a:r>
            <a:r>
              <a:rPr lang="en-US" sz="1200" dirty="0" err="1">
                <a:solidFill>
                  <a:srgbClr val="000000"/>
                </a:solidFill>
              </a:rPr>
              <a:t>τη</a:t>
            </a:r>
            <a:r>
              <a:rPr lang="en-US" sz="1200" dirty="0">
                <a:solidFill>
                  <a:srgbClr val="000000"/>
                </a:solidFill>
              </a:rPr>
              <a:t> </a:t>
            </a:r>
            <a:r>
              <a:rPr lang="en-US" sz="1200" dirty="0" err="1">
                <a:solidFill>
                  <a:srgbClr val="000000"/>
                </a:solidFill>
              </a:rPr>
              <a:t>βάση</a:t>
            </a:r>
            <a:r>
              <a:rPr lang="en-US" sz="1200" dirty="0">
                <a:solidFill>
                  <a:srgbClr val="000000"/>
                </a:solidFill>
              </a:rPr>
              <a:t> </a:t>
            </a:r>
            <a:r>
              <a:rPr lang="en-US" sz="1200" dirty="0" err="1">
                <a:solidFill>
                  <a:srgbClr val="000000"/>
                </a:solidFill>
              </a:rPr>
              <a:t>και</a:t>
            </a:r>
            <a:r>
              <a:rPr lang="en-US" sz="1200" dirty="0">
                <a:solidFill>
                  <a:srgbClr val="000000"/>
                </a:solidFill>
              </a:rPr>
              <a:t> </a:t>
            </a:r>
            <a:r>
              <a:rPr lang="en-US" sz="1200" dirty="0" err="1">
                <a:solidFill>
                  <a:srgbClr val="000000"/>
                </a:solidFill>
              </a:rPr>
              <a:t>τα</a:t>
            </a:r>
            <a:r>
              <a:rPr lang="en-US" sz="1200" dirty="0">
                <a:solidFill>
                  <a:srgbClr val="000000"/>
                </a:solidFill>
              </a:rPr>
              <a:t> </a:t>
            </a:r>
            <a:r>
              <a:rPr lang="en-US" sz="1200" dirty="0" err="1">
                <a:solidFill>
                  <a:srgbClr val="000000"/>
                </a:solidFill>
              </a:rPr>
              <a:t>περιεχόμενα</a:t>
            </a:r>
            <a:r>
              <a:rPr lang="en-US" sz="1200" dirty="0">
                <a:solidFill>
                  <a:srgbClr val="000000"/>
                </a:solidFill>
              </a:rPr>
              <a:t> </a:t>
            </a:r>
            <a:r>
              <a:rPr lang="en-US" sz="1200" dirty="0" err="1">
                <a:solidFill>
                  <a:srgbClr val="000000"/>
                </a:solidFill>
              </a:rPr>
              <a:t>της</a:t>
            </a:r>
            <a:r>
              <a:rPr lang="en-US" sz="1200" dirty="0">
                <a:solidFill>
                  <a:srgbClr val="000000"/>
                </a:solidFill>
              </a:rPr>
              <a:t> </a:t>
            </a:r>
            <a:r>
              <a:rPr lang="en-US" sz="1200" dirty="0" err="1">
                <a:solidFill>
                  <a:srgbClr val="000000"/>
                </a:solidFill>
              </a:rPr>
              <a:t>ιδεαλιστικής</a:t>
            </a:r>
            <a:r>
              <a:rPr lang="en-US" sz="1200" dirty="0">
                <a:solidFill>
                  <a:srgbClr val="000000"/>
                </a:solidFill>
              </a:rPr>
              <a:t> </a:t>
            </a:r>
            <a:r>
              <a:rPr lang="en-US" sz="1200" dirty="0" err="1">
                <a:solidFill>
                  <a:srgbClr val="000000"/>
                </a:solidFill>
              </a:rPr>
              <a:t>θεωρίας</a:t>
            </a:r>
            <a:r>
              <a:rPr lang="en-US" sz="1200" dirty="0">
                <a:solidFill>
                  <a:srgbClr val="000000"/>
                </a:solidFill>
              </a:rPr>
              <a:t>, </a:t>
            </a:r>
            <a:r>
              <a:rPr lang="en-US" sz="1200" dirty="0" err="1">
                <a:solidFill>
                  <a:srgbClr val="000000"/>
                </a:solidFill>
              </a:rPr>
              <a:t>ενώ</a:t>
            </a:r>
            <a:r>
              <a:rPr lang="en-US" sz="1200" dirty="0">
                <a:solidFill>
                  <a:srgbClr val="000000"/>
                </a:solidFill>
              </a:rPr>
              <a:t> η </a:t>
            </a:r>
            <a:r>
              <a:rPr lang="en-US" sz="1200" dirty="0" err="1">
                <a:solidFill>
                  <a:srgbClr val="000000"/>
                </a:solidFill>
              </a:rPr>
              <a:t>πραγματικότητα</a:t>
            </a:r>
            <a:r>
              <a:rPr lang="en-US" sz="1200" dirty="0">
                <a:solidFill>
                  <a:srgbClr val="000000"/>
                </a:solidFill>
              </a:rPr>
              <a:t> </a:t>
            </a:r>
            <a:r>
              <a:rPr lang="en-US" sz="1200" dirty="0" err="1">
                <a:solidFill>
                  <a:srgbClr val="000000"/>
                </a:solidFill>
              </a:rPr>
              <a:t>που</a:t>
            </a:r>
            <a:r>
              <a:rPr lang="en-US" sz="1200" dirty="0">
                <a:solidFill>
                  <a:srgbClr val="000000"/>
                </a:solidFill>
              </a:rPr>
              <a:t> </a:t>
            </a:r>
            <a:r>
              <a:rPr lang="en-US" sz="1200" dirty="0" err="1">
                <a:solidFill>
                  <a:srgbClr val="000000"/>
                </a:solidFill>
              </a:rPr>
              <a:t>αποκτά</a:t>
            </a:r>
            <a:r>
              <a:rPr lang="en-US" sz="1200" dirty="0">
                <a:solidFill>
                  <a:srgbClr val="000000"/>
                </a:solidFill>
              </a:rPr>
              <a:t> </a:t>
            </a:r>
            <a:r>
              <a:rPr lang="en-US" sz="1200" dirty="0" err="1">
                <a:solidFill>
                  <a:srgbClr val="000000"/>
                </a:solidFill>
              </a:rPr>
              <a:t>ιστορικό</a:t>
            </a:r>
            <a:r>
              <a:rPr lang="en-US" sz="1200" dirty="0">
                <a:solidFill>
                  <a:srgbClr val="000000"/>
                </a:solidFill>
              </a:rPr>
              <a:t> </a:t>
            </a:r>
            <a:r>
              <a:rPr lang="en-US" sz="1200" dirty="0" err="1">
                <a:solidFill>
                  <a:srgbClr val="000000"/>
                </a:solidFill>
              </a:rPr>
              <a:t>χαρακτήρα</a:t>
            </a:r>
            <a:r>
              <a:rPr lang="en-US" sz="1200" dirty="0">
                <a:solidFill>
                  <a:srgbClr val="000000"/>
                </a:solidFill>
              </a:rPr>
              <a:t> </a:t>
            </a:r>
            <a:r>
              <a:rPr lang="en-US" sz="1200" dirty="0" err="1">
                <a:solidFill>
                  <a:srgbClr val="000000"/>
                </a:solidFill>
              </a:rPr>
              <a:t>είναι</a:t>
            </a:r>
            <a:r>
              <a:rPr lang="en-US" sz="1200" dirty="0">
                <a:solidFill>
                  <a:srgbClr val="000000"/>
                </a:solidFill>
              </a:rPr>
              <a:t> ο </a:t>
            </a:r>
            <a:r>
              <a:rPr lang="en-US" sz="1200" dirty="0" err="1">
                <a:solidFill>
                  <a:srgbClr val="000000"/>
                </a:solidFill>
              </a:rPr>
              <a:t>αναγκαίος</a:t>
            </a:r>
            <a:r>
              <a:rPr lang="en-US" sz="1200" dirty="0">
                <a:solidFill>
                  <a:srgbClr val="000000"/>
                </a:solidFill>
              </a:rPr>
              <a:t> </a:t>
            </a:r>
            <a:r>
              <a:rPr lang="en-US" sz="1200" dirty="0" err="1">
                <a:solidFill>
                  <a:srgbClr val="000000"/>
                </a:solidFill>
              </a:rPr>
              <a:t>αντικειμενικός</a:t>
            </a:r>
            <a:r>
              <a:rPr lang="en-US" sz="1200" dirty="0">
                <a:solidFill>
                  <a:srgbClr val="000000"/>
                </a:solidFill>
              </a:rPr>
              <a:t> </a:t>
            </a:r>
            <a:r>
              <a:rPr lang="en-US" sz="1200" dirty="0" err="1">
                <a:solidFill>
                  <a:srgbClr val="000000"/>
                </a:solidFill>
              </a:rPr>
              <a:t>τρόπος</a:t>
            </a:r>
            <a:r>
              <a:rPr lang="en-US" sz="1200" dirty="0">
                <a:solidFill>
                  <a:srgbClr val="000000"/>
                </a:solidFill>
              </a:rPr>
              <a:t> </a:t>
            </a:r>
            <a:r>
              <a:rPr lang="en-US" sz="1200" dirty="0" err="1">
                <a:solidFill>
                  <a:srgbClr val="000000"/>
                </a:solidFill>
              </a:rPr>
              <a:t>πραγμάτωσης</a:t>
            </a:r>
            <a:r>
              <a:rPr lang="en-US" sz="1200" dirty="0">
                <a:solidFill>
                  <a:srgbClr val="000000"/>
                </a:solidFill>
              </a:rPr>
              <a:t> </a:t>
            </a:r>
            <a:r>
              <a:rPr lang="en-US" sz="1200" dirty="0" err="1">
                <a:solidFill>
                  <a:srgbClr val="000000"/>
                </a:solidFill>
              </a:rPr>
              <a:t>της</a:t>
            </a:r>
            <a:r>
              <a:rPr lang="en-US" sz="1200" dirty="0">
                <a:solidFill>
                  <a:srgbClr val="000000"/>
                </a:solidFill>
              </a:rPr>
              <a:t> </a:t>
            </a:r>
            <a:r>
              <a:rPr lang="en-US" sz="1200" dirty="0" err="1">
                <a:solidFill>
                  <a:srgbClr val="000000"/>
                </a:solidFill>
              </a:rPr>
              <a:t>ιδέας</a:t>
            </a:r>
            <a:r>
              <a:rPr lang="en-US" sz="1200" dirty="0">
                <a:solidFill>
                  <a:srgbClr val="000000"/>
                </a:solidFill>
              </a:rPr>
              <a:t>. Η </a:t>
            </a:r>
            <a:r>
              <a:rPr lang="en-US" sz="1200" dirty="0" err="1">
                <a:solidFill>
                  <a:srgbClr val="000000"/>
                </a:solidFill>
              </a:rPr>
              <a:t>ιστορία</a:t>
            </a:r>
            <a:r>
              <a:rPr lang="en-US" sz="1200" dirty="0">
                <a:solidFill>
                  <a:srgbClr val="000000"/>
                </a:solidFill>
              </a:rPr>
              <a:t> </a:t>
            </a:r>
            <a:r>
              <a:rPr lang="en-US" sz="1200" dirty="0" err="1">
                <a:solidFill>
                  <a:srgbClr val="000000"/>
                </a:solidFill>
              </a:rPr>
              <a:t>ως</a:t>
            </a:r>
            <a:r>
              <a:rPr lang="en-US" sz="1200" dirty="0">
                <a:solidFill>
                  <a:srgbClr val="000000"/>
                </a:solidFill>
              </a:rPr>
              <a:t> </a:t>
            </a:r>
            <a:r>
              <a:rPr lang="en-US" sz="1200" dirty="0" err="1">
                <a:solidFill>
                  <a:srgbClr val="000000"/>
                </a:solidFill>
              </a:rPr>
              <a:t>εξελικτική</a:t>
            </a:r>
            <a:r>
              <a:rPr lang="en-US" sz="1200" dirty="0">
                <a:solidFill>
                  <a:srgbClr val="000000"/>
                </a:solidFill>
              </a:rPr>
              <a:t> </a:t>
            </a:r>
            <a:r>
              <a:rPr lang="en-US" sz="1200" dirty="0" err="1">
                <a:solidFill>
                  <a:srgbClr val="000000"/>
                </a:solidFill>
              </a:rPr>
              <a:t>πορεία</a:t>
            </a:r>
            <a:r>
              <a:rPr lang="en-US" sz="1200" dirty="0">
                <a:solidFill>
                  <a:srgbClr val="000000"/>
                </a:solidFill>
              </a:rPr>
              <a:t> </a:t>
            </a:r>
            <a:r>
              <a:rPr lang="en-US" sz="1200" dirty="0" err="1">
                <a:solidFill>
                  <a:srgbClr val="000000"/>
                </a:solidFill>
              </a:rPr>
              <a:t>γεγονότων</a:t>
            </a:r>
            <a:r>
              <a:rPr lang="en-US" sz="1200" dirty="0">
                <a:solidFill>
                  <a:srgbClr val="000000"/>
                </a:solidFill>
              </a:rPr>
              <a:t>  </a:t>
            </a:r>
            <a:r>
              <a:rPr lang="en-US" sz="1200" dirty="0" err="1">
                <a:solidFill>
                  <a:srgbClr val="000000"/>
                </a:solidFill>
              </a:rPr>
              <a:t>συνεχίζεται</a:t>
            </a:r>
            <a:r>
              <a:rPr lang="en-US" sz="1200" dirty="0">
                <a:solidFill>
                  <a:srgbClr val="000000"/>
                </a:solidFill>
              </a:rPr>
              <a:t> </a:t>
            </a:r>
            <a:r>
              <a:rPr lang="en-US" sz="1200" dirty="0" err="1">
                <a:solidFill>
                  <a:srgbClr val="000000"/>
                </a:solidFill>
              </a:rPr>
              <a:t>με</a:t>
            </a:r>
            <a:r>
              <a:rPr lang="en-US" sz="1200" dirty="0">
                <a:solidFill>
                  <a:srgbClr val="000000"/>
                </a:solidFill>
              </a:rPr>
              <a:t> </a:t>
            </a:r>
            <a:r>
              <a:rPr lang="en-US" sz="1200" dirty="0" err="1">
                <a:solidFill>
                  <a:srgbClr val="000000"/>
                </a:solidFill>
              </a:rPr>
              <a:t>απώτερο</a:t>
            </a:r>
            <a:r>
              <a:rPr lang="en-US" sz="1200" dirty="0">
                <a:solidFill>
                  <a:srgbClr val="000000"/>
                </a:solidFill>
              </a:rPr>
              <a:t> </a:t>
            </a:r>
            <a:r>
              <a:rPr lang="en-US" sz="1200" dirty="0" err="1">
                <a:solidFill>
                  <a:srgbClr val="000000"/>
                </a:solidFill>
              </a:rPr>
              <a:t>σκοπό</a:t>
            </a:r>
            <a:r>
              <a:rPr lang="en-US" sz="1200" dirty="0">
                <a:solidFill>
                  <a:srgbClr val="000000"/>
                </a:solidFill>
              </a:rPr>
              <a:t> – </a:t>
            </a:r>
            <a:r>
              <a:rPr lang="en-US" sz="1200" dirty="0" err="1">
                <a:solidFill>
                  <a:srgbClr val="000000"/>
                </a:solidFill>
              </a:rPr>
              <a:t>τέλος</a:t>
            </a:r>
            <a:r>
              <a:rPr lang="en-US" sz="1200" dirty="0">
                <a:solidFill>
                  <a:srgbClr val="000000"/>
                </a:solidFill>
              </a:rPr>
              <a:t> – </a:t>
            </a:r>
            <a:r>
              <a:rPr lang="en-US" sz="1200" dirty="0" err="1">
                <a:solidFill>
                  <a:srgbClr val="000000"/>
                </a:solidFill>
              </a:rPr>
              <a:t>την</a:t>
            </a:r>
            <a:r>
              <a:rPr lang="en-US" sz="1200" dirty="0">
                <a:solidFill>
                  <a:srgbClr val="000000"/>
                </a:solidFill>
              </a:rPr>
              <a:t> </a:t>
            </a:r>
            <a:r>
              <a:rPr lang="en-US" sz="1200" dirty="0" err="1">
                <a:solidFill>
                  <a:srgbClr val="000000"/>
                </a:solidFill>
              </a:rPr>
              <a:t>κατάκτηση</a:t>
            </a:r>
            <a:r>
              <a:rPr lang="en-US" sz="1200" dirty="0">
                <a:solidFill>
                  <a:srgbClr val="000000"/>
                </a:solidFill>
              </a:rPr>
              <a:t> </a:t>
            </a:r>
            <a:r>
              <a:rPr lang="en-US" sz="1200" dirty="0" err="1">
                <a:solidFill>
                  <a:srgbClr val="000000"/>
                </a:solidFill>
              </a:rPr>
              <a:t>της</a:t>
            </a:r>
            <a:r>
              <a:rPr lang="en-US" sz="1200" dirty="0">
                <a:solidFill>
                  <a:srgbClr val="000000"/>
                </a:solidFill>
              </a:rPr>
              <a:t> </a:t>
            </a:r>
            <a:r>
              <a:rPr lang="en-US" sz="1200" dirty="0" err="1">
                <a:solidFill>
                  <a:srgbClr val="000000"/>
                </a:solidFill>
              </a:rPr>
              <a:t>ελευθερίας</a:t>
            </a:r>
            <a:r>
              <a:rPr lang="en-US" sz="1200" dirty="0">
                <a:solidFill>
                  <a:srgbClr val="000000"/>
                </a:solidFill>
              </a:rPr>
              <a:t> </a:t>
            </a:r>
            <a:r>
              <a:rPr lang="en-US" sz="1200" dirty="0" err="1">
                <a:solidFill>
                  <a:srgbClr val="000000"/>
                </a:solidFill>
              </a:rPr>
              <a:t>της</a:t>
            </a:r>
            <a:r>
              <a:rPr lang="en-US" sz="1200" dirty="0">
                <a:solidFill>
                  <a:srgbClr val="000000"/>
                </a:solidFill>
              </a:rPr>
              <a:t> </a:t>
            </a:r>
            <a:r>
              <a:rPr lang="en-US" sz="1200" dirty="0" err="1">
                <a:solidFill>
                  <a:srgbClr val="000000"/>
                </a:solidFill>
              </a:rPr>
              <a:t>συνείδησης</a:t>
            </a:r>
            <a:r>
              <a:rPr lang="en-US" sz="1200" dirty="0">
                <a:solidFill>
                  <a:srgbClr val="000000"/>
                </a:solidFill>
              </a:rPr>
              <a:t>.</a:t>
            </a:r>
            <a:endParaRPr lang="en-US" dirty="0"/>
          </a:p>
          <a:p>
            <a:pPr algn="just"/>
            <a:r>
              <a:rPr lang="en-US" sz="1200" dirty="0" err="1">
                <a:solidFill>
                  <a:srgbClr val="000000"/>
                </a:solidFill>
              </a:rPr>
              <a:t>Το</a:t>
            </a:r>
            <a:r>
              <a:rPr lang="en-US" sz="1200" dirty="0">
                <a:solidFill>
                  <a:srgbClr val="000000"/>
                </a:solidFill>
              </a:rPr>
              <a:t> </a:t>
            </a:r>
            <a:r>
              <a:rPr lang="en-US" sz="1200" dirty="0" err="1">
                <a:solidFill>
                  <a:srgbClr val="000000"/>
                </a:solidFill>
              </a:rPr>
              <a:t>απόλυτο</a:t>
            </a:r>
            <a:r>
              <a:rPr lang="en-US" sz="1200" dirty="0">
                <a:solidFill>
                  <a:srgbClr val="000000"/>
                </a:solidFill>
              </a:rPr>
              <a:t> </a:t>
            </a:r>
            <a:r>
              <a:rPr lang="en-US" sz="1200" dirty="0" err="1">
                <a:solidFill>
                  <a:srgbClr val="000000"/>
                </a:solidFill>
              </a:rPr>
              <a:t>πνεύμα</a:t>
            </a:r>
            <a:r>
              <a:rPr lang="en-US" sz="1200" dirty="0">
                <a:solidFill>
                  <a:srgbClr val="000000"/>
                </a:solidFill>
              </a:rPr>
              <a:t> </a:t>
            </a:r>
            <a:r>
              <a:rPr lang="en-US" sz="1200" dirty="0" err="1">
                <a:solidFill>
                  <a:srgbClr val="000000"/>
                </a:solidFill>
              </a:rPr>
              <a:t>κατά</a:t>
            </a:r>
            <a:r>
              <a:rPr lang="en-US" sz="1200" dirty="0">
                <a:solidFill>
                  <a:srgbClr val="000000"/>
                </a:solidFill>
              </a:rPr>
              <a:t> </a:t>
            </a:r>
            <a:r>
              <a:rPr lang="en-US" sz="1200" dirty="0" err="1">
                <a:solidFill>
                  <a:srgbClr val="000000"/>
                </a:solidFill>
              </a:rPr>
              <a:t>τον</a:t>
            </a:r>
            <a:r>
              <a:rPr lang="en-US" sz="1200" dirty="0">
                <a:solidFill>
                  <a:srgbClr val="000000"/>
                </a:solidFill>
              </a:rPr>
              <a:t> Hegel </a:t>
            </a:r>
            <a:r>
              <a:rPr lang="en-US" sz="1200" dirty="0" err="1">
                <a:solidFill>
                  <a:srgbClr val="000000"/>
                </a:solidFill>
              </a:rPr>
              <a:t>εκφράζεται</a:t>
            </a:r>
            <a:r>
              <a:rPr lang="en-US" sz="1200" dirty="0">
                <a:solidFill>
                  <a:srgbClr val="000000"/>
                </a:solidFill>
              </a:rPr>
              <a:t> </a:t>
            </a:r>
            <a:r>
              <a:rPr lang="en-US" sz="1200" dirty="0" err="1">
                <a:solidFill>
                  <a:srgbClr val="000000"/>
                </a:solidFill>
              </a:rPr>
              <a:t>μέσα</a:t>
            </a:r>
            <a:r>
              <a:rPr lang="en-US" sz="1200" dirty="0">
                <a:solidFill>
                  <a:srgbClr val="000000"/>
                </a:solidFill>
              </a:rPr>
              <a:t> </a:t>
            </a:r>
            <a:r>
              <a:rPr lang="en-US" sz="1200" dirty="0" err="1">
                <a:solidFill>
                  <a:srgbClr val="000000"/>
                </a:solidFill>
              </a:rPr>
              <a:t>στην</a:t>
            </a:r>
            <a:r>
              <a:rPr lang="en-US" sz="1200" dirty="0">
                <a:solidFill>
                  <a:srgbClr val="000000"/>
                </a:solidFill>
              </a:rPr>
              <a:t> </a:t>
            </a:r>
            <a:r>
              <a:rPr lang="en-US" sz="1200" dirty="0" err="1">
                <a:solidFill>
                  <a:srgbClr val="000000"/>
                </a:solidFill>
              </a:rPr>
              <a:t>ιστορία</a:t>
            </a:r>
            <a:r>
              <a:rPr lang="en-US" sz="1200" dirty="0">
                <a:solidFill>
                  <a:srgbClr val="000000"/>
                </a:solidFill>
              </a:rPr>
              <a:t> </a:t>
            </a:r>
            <a:r>
              <a:rPr lang="en-US" sz="1200" dirty="0" err="1">
                <a:solidFill>
                  <a:srgbClr val="000000"/>
                </a:solidFill>
              </a:rPr>
              <a:t>ως</a:t>
            </a:r>
            <a:r>
              <a:rPr lang="en-US" sz="1200" dirty="0">
                <a:solidFill>
                  <a:srgbClr val="000000"/>
                </a:solidFill>
              </a:rPr>
              <a:t> </a:t>
            </a:r>
            <a:r>
              <a:rPr lang="en-US" sz="1200" dirty="0" err="1">
                <a:solidFill>
                  <a:srgbClr val="000000"/>
                </a:solidFill>
              </a:rPr>
              <a:t>ολότητα</a:t>
            </a:r>
            <a:r>
              <a:rPr lang="en-US" sz="1200" dirty="0">
                <a:solidFill>
                  <a:srgbClr val="000000"/>
                </a:solidFill>
              </a:rPr>
              <a:t> </a:t>
            </a:r>
            <a:r>
              <a:rPr lang="en-US" sz="1200" dirty="0" err="1">
                <a:solidFill>
                  <a:srgbClr val="000000"/>
                </a:solidFill>
              </a:rPr>
              <a:t>και</a:t>
            </a:r>
            <a:r>
              <a:rPr lang="en-US" sz="1200" dirty="0">
                <a:solidFill>
                  <a:srgbClr val="000000"/>
                </a:solidFill>
              </a:rPr>
              <a:t> </a:t>
            </a:r>
            <a:r>
              <a:rPr lang="en-US" sz="1200" dirty="0" err="1">
                <a:solidFill>
                  <a:srgbClr val="000000"/>
                </a:solidFill>
              </a:rPr>
              <a:t>σύνθεση</a:t>
            </a:r>
            <a:r>
              <a:rPr lang="en-US" sz="1200" dirty="0">
                <a:solidFill>
                  <a:srgbClr val="000000"/>
                </a:solidFill>
              </a:rPr>
              <a:t> </a:t>
            </a:r>
            <a:r>
              <a:rPr lang="en-US" sz="1200" dirty="0" err="1">
                <a:solidFill>
                  <a:srgbClr val="000000"/>
                </a:solidFill>
              </a:rPr>
              <a:t>των</a:t>
            </a:r>
            <a:r>
              <a:rPr lang="en-US" sz="1200" dirty="0">
                <a:solidFill>
                  <a:srgbClr val="000000"/>
                </a:solidFill>
              </a:rPr>
              <a:t> </a:t>
            </a:r>
            <a:r>
              <a:rPr lang="en-US" sz="1200" dirty="0" err="1">
                <a:solidFill>
                  <a:srgbClr val="000000"/>
                </a:solidFill>
              </a:rPr>
              <a:t>επί</a:t>
            </a:r>
            <a:r>
              <a:rPr lang="en-US" sz="1200" dirty="0">
                <a:solidFill>
                  <a:srgbClr val="000000"/>
                </a:solidFill>
              </a:rPr>
              <a:t> </a:t>
            </a:r>
            <a:r>
              <a:rPr lang="en-US" sz="1200" dirty="0" err="1">
                <a:solidFill>
                  <a:srgbClr val="000000"/>
                </a:solidFill>
              </a:rPr>
              <a:t>μέρους</a:t>
            </a:r>
            <a:r>
              <a:rPr lang="en-US" sz="1200" dirty="0">
                <a:solidFill>
                  <a:srgbClr val="000000"/>
                </a:solidFill>
              </a:rPr>
              <a:t> </a:t>
            </a:r>
            <a:r>
              <a:rPr lang="en-US" sz="1200" dirty="0" err="1">
                <a:solidFill>
                  <a:srgbClr val="000000"/>
                </a:solidFill>
              </a:rPr>
              <a:t>στιγμών</a:t>
            </a:r>
            <a:r>
              <a:rPr lang="en-US" sz="1200" dirty="0">
                <a:solidFill>
                  <a:srgbClr val="000000"/>
                </a:solidFill>
              </a:rPr>
              <a:t> </a:t>
            </a:r>
            <a:r>
              <a:rPr lang="en-US" sz="1200" dirty="0" err="1">
                <a:solidFill>
                  <a:srgbClr val="000000"/>
                </a:solidFill>
              </a:rPr>
              <a:t>της</a:t>
            </a:r>
            <a:r>
              <a:rPr lang="en-US" sz="1200" dirty="0">
                <a:solidFill>
                  <a:srgbClr val="000000"/>
                </a:solidFill>
              </a:rPr>
              <a:t>, </a:t>
            </a:r>
            <a:r>
              <a:rPr lang="en-US" sz="1200" dirty="0" err="1">
                <a:solidFill>
                  <a:srgbClr val="000000"/>
                </a:solidFill>
              </a:rPr>
              <a:t>ως</a:t>
            </a:r>
            <a:r>
              <a:rPr lang="en-US" sz="1200" dirty="0">
                <a:solidFill>
                  <a:srgbClr val="000000"/>
                </a:solidFill>
              </a:rPr>
              <a:t> </a:t>
            </a:r>
            <a:r>
              <a:rPr lang="en-US" sz="1200" dirty="0" err="1">
                <a:solidFill>
                  <a:srgbClr val="000000"/>
                </a:solidFill>
              </a:rPr>
              <a:t>αποτέλεσμα</a:t>
            </a:r>
            <a:r>
              <a:rPr lang="en-US" sz="1200" dirty="0">
                <a:solidFill>
                  <a:srgbClr val="000000"/>
                </a:solidFill>
              </a:rPr>
              <a:t> </a:t>
            </a:r>
            <a:r>
              <a:rPr lang="en-US" sz="1200" dirty="0" err="1">
                <a:solidFill>
                  <a:srgbClr val="000000"/>
                </a:solidFill>
              </a:rPr>
              <a:t>του</a:t>
            </a:r>
            <a:r>
              <a:rPr lang="en-US" sz="1200" dirty="0">
                <a:solidFill>
                  <a:srgbClr val="000000"/>
                </a:solidFill>
              </a:rPr>
              <a:t> </a:t>
            </a:r>
            <a:r>
              <a:rPr lang="en-US" sz="1200" dirty="0" err="1">
                <a:solidFill>
                  <a:srgbClr val="000000"/>
                </a:solidFill>
              </a:rPr>
              <a:t>συγκερασμού</a:t>
            </a:r>
            <a:r>
              <a:rPr lang="en-US" sz="1200" dirty="0">
                <a:solidFill>
                  <a:srgbClr val="000000"/>
                </a:solidFill>
              </a:rPr>
              <a:t> </a:t>
            </a:r>
            <a:r>
              <a:rPr lang="en-US" sz="1200" dirty="0" err="1">
                <a:solidFill>
                  <a:srgbClr val="000000"/>
                </a:solidFill>
              </a:rPr>
              <a:t>των</a:t>
            </a:r>
            <a:r>
              <a:rPr lang="en-US" sz="1200" dirty="0">
                <a:solidFill>
                  <a:srgbClr val="000000"/>
                </a:solidFill>
              </a:rPr>
              <a:t> </a:t>
            </a:r>
            <a:r>
              <a:rPr lang="en-US" sz="1200" dirty="0" err="1">
                <a:solidFill>
                  <a:srgbClr val="000000"/>
                </a:solidFill>
              </a:rPr>
              <a:t>πνευμάτων</a:t>
            </a:r>
            <a:r>
              <a:rPr lang="en-US" sz="1200" dirty="0">
                <a:solidFill>
                  <a:srgbClr val="000000"/>
                </a:solidFill>
              </a:rPr>
              <a:t> </a:t>
            </a:r>
            <a:r>
              <a:rPr lang="en-US" sz="1200" dirty="0" err="1">
                <a:solidFill>
                  <a:srgbClr val="000000"/>
                </a:solidFill>
              </a:rPr>
              <a:t>όλων</a:t>
            </a:r>
            <a:r>
              <a:rPr lang="en-US" sz="1200" dirty="0">
                <a:solidFill>
                  <a:srgbClr val="000000"/>
                </a:solidFill>
              </a:rPr>
              <a:t> </a:t>
            </a:r>
            <a:r>
              <a:rPr lang="en-US" sz="1200" dirty="0" err="1">
                <a:solidFill>
                  <a:srgbClr val="000000"/>
                </a:solidFill>
              </a:rPr>
              <a:t>των</a:t>
            </a:r>
            <a:r>
              <a:rPr lang="en-US" sz="1200" dirty="0">
                <a:solidFill>
                  <a:srgbClr val="000000"/>
                </a:solidFill>
              </a:rPr>
              <a:t> </a:t>
            </a:r>
            <a:r>
              <a:rPr lang="en-US" sz="1200" dirty="0" err="1">
                <a:solidFill>
                  <a:srgbClr val="000000"/>
                </a:solidFill>
              </a:rPr>
              <a:t>εποχών</a:t>
            </a:r>
            <a:r>
              <a:rPr lang="en-US" sz="1200" dirty="0">
                <a:solidFill>
                  <a:srgbClr val="000000"/>
                </a:solidFill>
              </a:rPr>
              <a:t>. Ο </a:t>
            </a:r>
            <a:r>
              <a:rPr lang="en-US" sz="1200" dirty="0" err="1">
                <a:solidFill>
                  <a:srgbClr val="000000"/>
                </a:solidFill>
              </a:rPr>
              <a:t>εαυτός</a:t>
            </a:r>
            <a:r>
              <a:rPr lang="en-US" sz="1200" dirty="0">
                <a:solidFill>
                  <a:srgbClr val="000000"/>
                </a:solidFill>
              </a:rPr>
              <a:t> </a:t>
            </a:r>
            <a:r>
              <a:rPr lang="en-US" sz="1200" dirty="0" err="1">
                <a:solidFill>
                  <a:srgbClr val="000000"/>
                </a:solidFill>
              </a:rPr>
              <a:t>της</a:t>
            </a:r>
            <a:r>
              <a:rPr lang="en-US" sz="1200" dirty="0">
                <a:solidFill>
                  <a:srgbClr val="000000"/>
                </a:solidFill>
              </a:rPr>
              <a:t> </a:t>
            </a:r>
            <a:r>
              <a:rPr lang="en-US" sz="1200" dirty="0" err="1">
                <a:solidFill>
                  <a:srgbClr val="000000"/>
                </a:solidFill>
              </a:rPr>
              <a:t>φιλοσοφικής</a:t>
            </a:r>
            <a:r>
              <a:rPr lang="en-US" sz="1200" dirty="0">
                <a:solidFill>
                  <a:srgbClr val="000000"/>
                </a:solidFill>
              </a:rPr>
              <a:t> </a:t>
            </a:r>
            <a:r>
              <a:rPr lang="en-US" sz="1200" dirty="0" err="1">
                <a:solidFill>
                  <a:srgbClr val="000000"/>
                </a:solidFill>
              </a:rPr>
              <a:t>παράδοσης</a:t>
            </a:r>
            <a:r>
              <a:rPr lang="en-US" sz="1200" dirty="0">
                <a:solidFill>
                  <a:srgbClr val="000000"/>
                </a:solidFill>
              </a:rPr>
              <a:t> </a:t>
            </a:r>
            <a:r>
              <a:rPr lang="en-US" sz="1200" dirty="0" err="1">
                <a:solidFill>
                  <a:srgbClr val="000000"/>
                </a:solidFill>
              </a:rPr>
              <a:t>ως</a:t>
            </a:r>
            <a:r>
              <a:rPr lang="en-US" sz="1200" dirty="0">
                <a:solidFill>
                  <a:srgbClr val="000000"/>
                </a:solidFill>
              </a:rPr>
              <a:t> </a:t>
            </a:r>
            <a:r>
              <a:rPr lang="en-US" sz="1200" dirty="0" err="1">
                <a:solidFill>
                  <a:srgbClr val="000000"/>
                </a:solidFill>
              </a:rPr>
              <a:t>έννοια</a:t>
            </a:r>
            <a:r>
              <a:rPr lang="en-US" sz="1200" dirty="0">
                <a:solidFill>
                  <a:srgbClr val="000000"/>
                </a:solidFill>
              </a:rPr>
              <a:t> </a:t>
            </a:r>
            <a:r>
              <a:rPr lang="en-US" sz="1200" dirty="0" err="1">
                <a:solidFill>
                  <a:srgbClr val="000000"/>
                </a:solidFill>
              </a:rPr>
              <a:t>στον</a:t>
            </a:r>
            <a:r>
              <a:rPr lang="en-US" sz="1200" dirty="0">
                <a:solidFill>
                  <a:srgbClr val="000000"/>
                </a:solidFill>
              </a:rPr>
              <a:t> Hegel  </a:t>
            </a:r>
            <a:r>
              <a:rPr lang="en-US" sz="1200" dirty="0" err="1">
                <a:solidFill>
                  <a:srgbClr val="000000"/>
                </a:solidFill>
              </a:rPr>
              <a:t>συσχετίζεται</a:t>
            </a:r>
            <a:r>
              <a:rPr lang="en-US" sz="1200" dirty="0">
                <a:solidFill>
                  <a:srgbClr val="000000"/>
                </a:solidFill>
              </a:rPr>
              <a:t> </a:t>
            </a:r>
            <a:r>
              <a:rPr lang="en-US" sz="1200" dirty="0" err="1">
                <a:solidFill>
                  <a:srgbClr val="000000"/>
                </a:solidFill>
              </a:rPr>
              <a:t>με</a:t>
            </a:r>
            <a:r>
              <a:rPr lang="en-US" sz="1200" dirty="0">
                <a:solidFill>
                  <a:srgbClr val="000000"/>
                </a:solidFill>
              </a:rPr>
              <a:t> </a:t>
            </a:r>
            <a:r>
              <a:rPr lang="en-US" sz="1200" dirty="0" err="1">
                <a:solidFill>
                  <a:srgbClr val="000000"/>
                </a:solidFill>
              </a:rPr>
              <a:t>το</a:t>
            </a:r>
            <a:r>
              <a:rPr lang="en-US" sz="1200" dirty="0">
                <a:solidFill>
                  <a:srgbClr val="000000"/>
                </a:solidFill>
              </a:rPr>
              <a:t> </a:t>
            </a:r>
            <a:r>
              <a:rPr lang="en-US" sz="1200" dirty="0" err="1">
                <a:solidFill>
                  <a:srgbClr val="000000"/>
                </a:solidFill>
              </a:rPr>
              <a:t>απόλυτο</a:t>
            </a:r>
            <a:r>
              <a:rPr lang="en-US" sz="1200" dirty="0">
                <a:solidFill>
                  <a:srgbClr val="000000"/>
                </a:solidFill>
              </a:rPr>
              <a:t> </a:t>
            </a:r>
            <a:r>
              <a:rPr lang="en-US" sz="1200" dirty="0" err="1">
                <a:solidFill>
                  <a:srgbClr val="000000"/>
                </a:solidFill>
              </a:rPr>
              <a:t>υποκείμενο</a:t>
            </a:r>
            <a:r>
              <a:rPr lang="en-US" sz="1200" dirty="0">
                <a:solidFill>
                  <a:srgbClr val="000000"/>
                </a:solidFill>
              </a:rPr>
              <a:t> </a:t>
            </a:r>
            <a:r>
              <a:rPr lang="en-US" sz="1200" dirty="0" err="1">
                <a:solidFill>
                  <a:srgbClr val="000000"/>
                </a:solidFill>
              </a:rPr>
              <a:t>που</a:t>
            </a:r>
            <a:r>
              <a:rPr lang="en-US" sz="1200" dirty="0">
                <a:solidFill>
                  <a:srgbClr val="000000"/>
                </a:solidFill>
              </a:rPr>
              <a:t> </a:t>
            </a:r>
            <a:r>
              <a:rPr lang="en-US" sz="1200" dirty="0" err="1">
                <a:solidFill>
                  <a:srgbClr val="000000"/>
                </a:solidFill>
              </a:rPr>
              <a:t>αποκτά</a:t>
            </a:r>
            <a:r>
              <a:rPr lang="en-US" sz="1200" dirty="0">
                <a:solidFill>
                  <a:srgbClr val="000000"/>
                </a:solidFill>
              </a:rPr>
              <a:t> </a:t>
            </a:r>
            <a:r>
              <a:rPr lang="en-US" sz="1200" dirty="0" err="1">
                <a:solidFill>
                  <a:srgbClr val="000000"/>
                </a:solidFill>
              </a:rPr>
              <a:t>την</a:t>
            </a:r>
            <a:r>
              <a:rPr lang="en-US" sz="1200" dirty="0">
                <a:solidFill>
                  <a:srgbClr val="000000"/>
                </a:solidFill>
              </a:rPr>
              <a:t> </a:t>
            </a:r>
            <a:r>
              <a:rPr lang="en-US" sz="1200" dirty="0" err="1">
                <a:solidFill>
                  <a:srgbClr val="000000"/>
                </a:solidFill>
              </a:rPr>
              <a:t>ελευθερία</a:t>
            </a:r>
            <a:r>
              <a:rPr lang="en-US" sz="1200" dirty="0">
                <a:solidFill>
                  <a:srgbClr val="000000"/>
                </a:solidFill>
              </a:rPr>
              <a:t> </a:t>
            </a:r>
            <a:r>
              <a:rPr lang="en-US" sz="1200" dirty="0" err="1">
                <a:solidFill>
                  <a:srgbClr val="000000"/>
                </a:solidFill>
              </a:rPr>
              <a:t>του</a:t>
            </a:r>
            <a:r>
              <a:rPr lang="en-US" sz="1200" dirty="0">
                <a:solidFill>
                  <a:srgbClr val="000000"/>
                </a:solidFill>
              </a:rPr>
              <a:t> </a:t>
            </a:r>
            <a:r>
              <a:rPr lang="en-US" sz="1200" dirty="0" err="1">
                <a:solidFill>
                  <a:srgbClr val="000000"/>
                </a:solidFill>
              </a:rPr>
              <a:t>στο</a:t>
            </a:r>
            <a:r>
              <a:rPr lang="en-US" sz="1200" dirty="0">
                <a:solidFill>
                  <a:srgbClr val="000000"/>
                </a:solidFill>
              </a:rPr>
              <a:t> </a:t>
            </a:r>
            <a:r>
              <a:rPr lang="en-US" sz="1200" dirty="0" err="1">
                <a:solidFill>
                  <a:srgbClr val="000000"/>
                </a:solidFill>
              </a:rPr>
              <a:t>τέλος</a:t>
            </a:r>
            <a:r>
              <a:rPr lang="en-US" sz="1200" dirty="0">
                <a:solidFill>
                  <a:srgbClr val="000000"/>
                </a:solidFill>
              </a:rPr>
              <a:t> </a:t>
            </a:r>
            <a:r>
              <a:rPr lang="en-US" sz="1200" dirty="0" err="1">
                <a:solidFill>
                  <a:srgbClr val="000000"/>
                </a:solidFill>
              </a:rPr>
              <a:t>της</a:t>
            </a:r>
            <a:r>
              <a:rPr lang="en-US" sz="1200" dirty="0">
                <a:solidFill>
                  <a:srgbClr val="000000"/>
                </a:solidFill>
              </a:rPr>
              <a:t> </a:t>
            </a:r>
            <a:r>
              <a:rPr lang="en-US" sz="1200" dirty="0" err="1">
                <a:solidFill>
                  <a:srgbClr val="000000"/>
                </a:solidFill>
              </a:rPr>
              <a:t>ιστορίας</a:t>
            </a:r>
            <a:r>
              <a:rPr lang="en-US" sz="1200" dirty="0">
                <a:solidFill>
                  <a:srgbClr val="000000"/>
                </a:solidFill>
              </a:rPr>
              <a:t>, </a:t>
            </a:r>
            <a:r>
              <a:rPr lang="en-US" sz="1200" dirty="0" err="1">
                <a:solidFill>
                  <a:srgbClr val="000000"/>
                </a:solidFill>
              </a:rPr>
              <a:t>ενώ</a:t>
            </a:r>
            <a:r>
              <a:rPr lang="en-US" sz="1200" dirty="0">
                <a:solidFill>
                  <a:srgbClr val="000000"/>
                </a:solidFill>
              </a:rPr>
              <a:t> η </a:t>
            </a:r>
            <a:r>
              <a:rPr lang="en-US" sz="1200" dirty="0" err="1">
                <a:solidFill>
                  <a:srgbClr val="000000"/>
                </a:solidFill>
              </a:rPr>
              <a:t>ελευθερία</a:t>
            </a:r>
            <a:r>
              <a:rPr lang="en-US" sz="1200" dirty="0">
                <a:solidFill>
                  <a:srgbClr val="000000"/>
                </a:solidFill>
              </a:rPr>
              <a:t> </a:t>
            </a:r>
            <a:r>
              <a:rPr lang="en-US" sz="1200" dirty="0" err="1">
                <a:solidFill>
                  <a:srgbClr val="000000"/>
                </a:solidFill>
              </a:rPr>
              <a:t>ταυτίζεται</a:t>
            </a:r>
            <a:r>
              <a:rPr lang="en-US" sz="1200" dirty="0">
                <a:solidFill>
                  <a:srgbClr val="000000"/>
                </a:solidFill>
              </a:rPr>
              <a:t> </a:t>
            </a:r>
            <a:r>
              <a:rPr lang="en-US" sz="1200" dirty="0" err="1">
                <a:solidFill>
                  <a:srgbClr val="000000"/>
                </a:solidFill>
              </a:rPr>
              <a:t>με</a:t>
            </a:r>
            <a:r>
              <a:rPr lang="en-US" sz="1200" dirty="0">
                <a:solidFill>
                  <a:srgbClr val="000000"/>
                </a:solidFill>
              </a:rPr>
              <a:t> </a:t>
            </a:r>
            <a:r>
              <a:rPr lang="en-US" sz="1200" dirty="0" err="1">
                <a:solidFill>
                  <a:srgbClr val="000000"/>
                </a:solidFill>
              </a:rPr>
              <a:t>την</a:t>
            </a:r>
            <a:r>
              <a:rPr lang="en-US" sz="1200" dirty="0">
                <a:solidFill>
                  <a:srgbClr val="000000"/>
                </a:solidFill>
              </a:rPr>
              <a:t> </a:t>
            </a:r>
            <a:r>
              <a:rPr lang="en-US" sz="1200" dirty="0" err="1">
                <a:solidFill>
                  <a:srgbClr val="000000"/>
                </a:solidFill>
              </a:rPr>
              <a:t>συνειδητοποίηση</a:t>
            </a:r>
            <a:r>
              <a:rPr lang="en-US" sz="1200" dirty="0">
                <a:solidFill>
                  <a:srgbClr val="000000"/>
                </a:solidFill>
              </a:rPr>
              <a:t> </a:t>
            </a:r>
            <a:r>
              <a:rPr lang="en-US" sz="1200" dirty="0" err="1">
                <a:solidFill>
                  <a:srgbClr val="000000"/>
                </a:solidFill>
              </a:rPr>
              <a:t>της</a:t>
            </a:r>
            <a:r>
              <a:rPr lang="en-US" sz="1200" dirty="0">
                <a:solidFill>
                  <a:srgbClr val="000000"/>
                </a:solidFill>
              </a:rPr>
              <a:t> </a:t>
            </a:r>
            <a:r>
              <a:rPr lang="en-US" sz="1200" dirty="0" err="1">
                <a:solidFill>
                  <a:srgbClr val="000000"/>
                </a:solidFill>
              </a:rPr>
              <a:t>αντικειμενικής</a:t>
            </a:r>
            <a:r>
              <a:rPr lang="en-US" sz="1200" dirty="0">
                <a:solidFill>
                  <a:srgbClr val="000000"/>
                </a:solidFill>
              </a:rPr>
              <a:t> </a:t>
            </a:r>
            <a:r>
              <a:rPr lang="en-US" sz="1200" dirty="0" err="1">
                <a:solidFill>
                  <a:srgbClr val="000000"/>
                </a:solidFill>
              </a:rPr>
              <a:t>νομοτέλειας</a:t>
            </a:r>
            <a:r>
              <a:rPr lang="en-US" sz="1200" dirty="0">
                <a:solidFill>
                  <a:srgbClr val="000000"/>
                </a:solidFill>
              </a:rPr>
              <a:t> </a:t>
            </a:r>
            <a:r>
              <a:rPr lang="en-US" sz="1200" dirty="0" err="1">
                <a:solidFill>
                  <a:srgbClr val="000000"/>
                </a:solidFill>
              </a:rPr>
              <a:t>του</a:t>
            </a:r>
            <a:r>
              <a:rPr lang="en-US" sz="1200" dirty="0">
                <a:solidFill>
                  <a:srgbClr val="000000"/>
                </a:solidFill>
              </a:rPr>
              <a:t> </a:t>
            </a:r>
            <a:r>
              <a:rPr lang="en-US" sz="1200" dirty="0" err="1">
                <a:solidFill>
                  <a:srgbClr val="000000"/>
                </a:solidFill>
              </a:rPr>
              <a:t>πνεύματος</a:t>
            </a:r>
            <a:r>
              <a:rPr lang="en-US" sz="1200" dirty="0">
                <a:solidFill>
                  <a:srgbClr val="000000"/>
                </a:solidFill>
              </a:rPr>
              <a:t>, </a:t>
            </a:r>
            <a:r>
              <a:rPr lang="en-US" sz="1200" dirty="0" err="1">
                <a:solidFill>
                  <a:srgbClr val="000000"/>
                </a:solidFill>
              </a:rPr>
              <a:t>με</a:t>
            </a:r>
            <a:r>
              <a:rPr lang="en-US" sz="1200" dirty="0">
                <a:solidFill>
                  <a:srgbClr val="000000"/>
                </a:solidFill>
              </a:rPr>
              <a:t> </a:t>
            </a:r>
            <a:r>
              <a:rPr lang="en-US" sz="1200" dirty="0" err="1">
                <a:solidFill>
                  <a:srgbClr val="000000"/>
                </a:solidFill>
              </a:rPr>
              <a:t>μία</a:t>
            </a:r>
            <a:r>
              <a:rPr lang="en-US" sz="1200" dirty="0">
                <a:solidFill>
                  <a:srgbClr val="000000"/>
                </a:solidFill>
              </a:rPr>
              <a:t> </a:t>
            </a:r>
            <a:r>
              <a:rPr lang="en-US" sz="1200" dirty="0" err="1">
                <a:solidFill>
                  <a:srgbClr val="000000"/>
                </a:solidFill>
              </a:rPr>
              <a:t>δηλαδή</a:t>
            </a:r>
            <a:r>
              <a:rPr lang="en-US" sz="1200" dirty="0">
                <a:solidFill>
                  <a:srgbClr val="000000"/>
                </a:solidFill>
              </a:rPr>
              <a:t> </a:t>
            </a:r>
            <a:r>
              <a:rPr lang="en-US" sz="1200" dirty="0" err="1">
                <a:solidFill>
                  <a:srgbClr val="000000"/>
                </a:solidFill>
              </a:rPr>
              <a:t>νοητική</a:t>
            </a:r>
            <a:r>
              <a:rPr lang="en-US" sz="1200" dirty="0">
                <a:solidFill>
                  <a:srgbClr val="000000"/>
                </a:solidFill>
              </a:rPr>
              <a:t> </a:t>
            </a:r>
            <a:r>
              <a:rPr lang="en-US" sz="1200" dirty="0" err="1">
                <a:solidFill>
                  <a:srgbClr val="000000"/>
                </a:solidFill>
              </a:rPr>
              <a:t>πράξη</a:t>
            </a:r>
            <a:r>
              <a:rPr lang="en-US" sz="1200" dirty="0">
                <a:solidFill>
                  <a:srgbClr val="000000"/>
                </a:solidFill>
              </a:rPr>
              <a:t> </a:t>
            </a:r>
            <a:r>
              <a:rPr lang="en-US" sz="1200" dirty="0" err="1">
                <a:solidFill>
                  <a:srgbClr val="000000"/>
                </a:solidFill>
              </a:rPr>
              <a:t>που</a:t>
            </a:r>
            <a:r>
              <a:rPr lang="en-US" sz="1200" dirty="0">
                <a:solidFill>
                  <a:srgbClr val="000000"/>
                </a:solidFill>
              </a:rPr>
              <a:t> </a:t>
            </a:r>
            <a:r>
              <a:rPr lang="en-US" sz="1200" dirty="0" err="1">
                <a:solidFill>
                  <a:srgbClr val="000000"/>
                </a:solidFill>
              </a:rPr>
              <a:t>συντελείται</a:t>
            </a:r>
            <a:r>
              <a:rPr lang="en-US" sz="1200" dirty="0">
                <a:solidFill>
                  <a:srgbClr val="000000"/>
                </a:solidFill>
              </a:rPr>
              <a:t> </a:t>
            </a:r>
            <a:r>
              <a:rPr lang="en-US" sz="1200" dirty="0" err="1">
                <a:solidFill>
                  <a:srgbClr val="000000"/>
                </a:solidFill>
              </a:rPr>
              <a:t>στο</a:t>
            </a:r>
            <a:r>
              <a:rPr lang="en-US" sz="1200" dirty="0">
                <a:solidFill>
                  <a:srgbClr val="000000"/>
                </a:solidFill>
              </a:rPr>
              <a:t> </a:t>
            </a:r>
            <a:r>
              <a:rPr lang="en-US" sz="1200" dirty="0" err="1">
                <a:solidFill>
                  <a:srgbClr val="000000"/>
                </a:solidFill>
              </a:rPr>
              <a:t>εσωτερικό</a:t>
            </a:r>
            <a:r>
              <a:rPr lang="en-US" sz="1200" dirty="0">
                <a:solidFill>
                  <a:srgbClr val="000000"/>
                </a:solidFill>
              </a:rPr>
              <a:t> </a:t>
            </a:r>
            <a:r>
              <a:rPr lang="en-US" sz="1200" dirty="0" err="1">
                <a:solidFill>
                  <a:srgbClr val="000000"/>
                </a:solidFill>
              </a:rPr>
              <a:t>του</a:t>
            </a:r>
            <a:r>
              <a:rPr lang="en-US" sz="1200" dirty="0">
                <a:solidFill>
                  <a:srgbClr val="000000"/>
                </a:solidFill>
              </a:rPr>
              <a:t> </a:t>
            </a:r>
            <a:r>
              <a:rPr lang="en-US" sz="1200" dirty="0" err="1">
                <a:solidFill>
                  <a:srgbClr val="000000"/>
                </a:solidFill>
              </a:rPr>
              <a:t>ανθρώπου</a:t>
            </a:r>
            <a:r>
              <a:rPr lang="en-US" sz="1200" dirty="0">
                <a:solidFill>
                  <a:srgbClr val="000000"/>
                </a:solidFill>
              </a:rPr>
              <a:t>, </a:t>
            </a:r>
            <a:r>
              <a:rPr lang="en-US" sz="1200" dirty="0" err="1">
                <a:solidFill>
                  <a:srgbClr val="000000"/>
                </a:solidFill>
              </a:rPr>
              <a:t>προσδιορίζει</a:t>
            </a:r>
            <a:r>
              <a:rPr lang="en-US" sz="1200" dirty="0">
                <a:solidFill>
                  <a:srgbClr val="000000"/>
                </a:solidFill>
              </a:rPr>
              <a:t> </a:t>
            </a:r>
            <a:r>
              <a:rPr lang="en-US" sz="1200" dirty="0" err="1">
                <a:solidFill>
                  <a:srgbClr val="000000"/>
                </a:solidFill>
              </a:rPr>
              <a:t>την</a:t>
            </a:r>
            <a:r>
              <a:rPr lang="en-US" sz="1200" dirty="0">
                <a:solidFill>
                  <a:srgbClr val="000000"/>
                </a:solidFill>
              </a:rPr>
              <a:t> </a:t>
            </a:r>
            <a:r>
              <a:rPr lang="en-US" sz="1200" dirty="0" err="1">
                <a:solidFill>
                  <a:srgbClr val="000000"/>
                </a:solidFill>
              </a:rPr>
              <a:t>γνώση</a:t>
            </a:r>
            <a:r>
              <a:rPr lang="en-US" sz="1200" dirty="0">
                <a:solidFill>
                  <a:srgbClr val="000000"/>
                </a:solidFill>
              </a:rPr>
              <a:t> </a:t>
            </a:r>
            <a:r>
              <a:rPr lang="en-US" sz="1200" dirty="0" err="1">
                <a:solidFill>
                  <a:srgbClr val="000000"/>
                </a:solidFill>
              </a:rPr>
              <a:t>ως</a:t>
            </a:r>
            <a:r>
              <a:rPr lang="en-US" sz="1200" dirty="0">
                <a:solidFill>
                  <a:srgbClr val="000000"/>
                </a:solidFill>
              </a:rPr>
              <a:t> </a:t>
            </a:r>
            <a:r>
              <a:rPr lang="en-US" sz="1200" dirty="0" err="1">
                <a:solidFill>
                  <a:srgbClr val="000000"/>
                </a:solidFill>
              </a:rPr>
              <a:t>ελευθερία</a:t>
            </a:r>
            <a:r>
              <a:rPr lang="en-US" sz="1200" dirty="0">
                <a:solidFill>
                  <a:srgbClr val="000000"/>
                </a:solidFill>
              </a:rPr>
              <a:t>.</a:t>
            </a:r>
            <a:endParaRPr lang="en-US" dirty="0"/>
          </a:p>
          <a:p>
            <a:pPr algn="just"/>
            <a:endParaRPr lang="en-US"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CustomShape 1"/>
          <p:cNvSpPr>
            <a:spLocks noChangeArrowheads="1"/>
          </p:cNvSpPr>
          <p:nvPr/>
        </p:nvSpPr>
        <p:spPr bwMode="auto">
          <a:xfrm>
            <a:off x="762000" y="762000"/>
            <a:ext cx="7696200" cy="3073400"/>
          </a:xfrm>
          <a:prstGeom prst="rect">
            <a:avLst/>
          </a:prstGeom>
          <a:noFill/>
          <a:ln w="9360">
            <a:noFill/>
            <a:miter lim="800000"/>
            <a:headEnd/>
            <a:tailEnd/>
          </a:ln>
        </p:spPr>
        <p:txBody>
          <a:bodyPr lIns="90000" tIns="46800" rIns="90000" bIns="46800" anchor="ctr"/>
          <a:lstStyle/>
          <a:p>
            <a:pPr algn="ctr"/>
            <a:r>
              <a:rPr lang="en-US" sz="1400" b="1" dirty="0" smtClean="0">
                <a:solidFill>
                  <a:srgbClr val="000000"/>
                </a:solidFill>
              </a:rPr>
              <a:t>Ο </a:t>
            </a:r>
            <a:r>
              <a:rPr lang="en-US" sz="1400" b="1" dirty="0">
                <a:solidFill>
                  <a:srgbClr val="000000"/>
                </a:solidFill>
              </a:rPr>
              <a:t>ΑΝΘΡΩΠΟΣ ΩΣ ΣΥΝΕΙΔΗΤΟ ΟΝ</a:t>
            </a:r>
            <a:endParaRPr lang="el-GR" sz="1400" b="1" dirty="0">
              <a:solidFill>
                <a:srgbClr val="000000"/>
              </a:solidFill>
            </a:endParaRPr>
          </a:p>
          <a:p>
            <a:pPr algn="ctr"/>
            <a:r>
              <a:rPr lang="el-GR" sz="1100" dirty="0"/>
              <a:t>(συνέχεια)</a:t>
            </a:r>
          </a:p>
          <a:p>
            <a:pPr algn="ctr"/>
            <a:endParaRPr lang="en-US" dirty="0"/>
          </a:p>
          <a:p>
            <a:pPr algn="ctr"/>
            <a:endParaRPr lang="en-US" dirty="0"/>
          </a:p>
          <a:p>
            <a:pPr algn="just"/>
            <a:r>
              <a:rPr lang="en-US" sz="1200" dirty="0">
                <a:solidFill>
                  <a:srgbClr val="000000"/>
                </a:solidFill>
              </a:rPr>
              <a:t>Ο </a:t>
            </a:r>
            <a:r>
              <a:rPr lang="en-US" sz="1200" dirty="0" err="1">
                <a:solidFill>
                  <a:srgbClr val="000000"/>
                </a:solidFill>
              </a:rPr>
              <a:t>άνθρωπος</a:t>
            </a:r>
            <a:r>
              <a:rPr lang="en-US" sz="1200" dirty="0">
                <a:solidFill>
                  <a:srgbClr val="000000"/>
                </a:solidFill>
              </a:rPr>
              <a:t> </a:t>
            </a:r>
            <a:r>
              <a:rPr lang="en-US" sz="1200" dirty="0" err="1">
                <a:solidFill>
                  <a:srgbClr val="000000"/>
                </a:solidFill>
              </a:rPr>
              <a:t>στην</a:t>
            </a:r>
            <a:r>
              <a:rPr lang="en-US" sz="1200" dirty="0">
                <a:solidFill>
                  <a:srgbClr val="000000"/>
                </a:solidFill>
              </a:rPr>
              <a:t> </a:t>
            </a:r>
            <a:r>
              <a:rPr lang="en-US" sz="1200" dirty="0" err="1">
                <a:solidFill>
                  <a:srgbClr val="000000"/>
                </a:solidFill>
              </a:rPr>
              <a:t>εγελιανή</a:t>
            </a:r>
            <a:r>
              <a:rPr lang="en-US" sz="1200" dirty="0">
                <a:solidFill>
                  <a:srgbClr val="000000"/>
                </a:solidFill>
              </a:rPr>
              <a:t> </a:t>
            </a:r>
            <a:r>
              <a:rPr lang="en-US" sz="1200" dirty="0" err="1">
                <a:solidFill>
                  <a:srgbClr val="000000"/>
                </a:solidFill>
              </a:rPr>
              <a:t>σκέψη</a:t>
            </a:r>
            <a:r>
              <a:rPr lang="en-US" sz="1200" dirty="0">
                <a:solidFill>
                  <a:srgbClr val="000000"/>
                </a:solidFill>
              </a:rPr>
              <a:t> </a:t>
            </a:r>
            <a:r>
              <a:rPr lang="en-US" sz="1200" dirty="0" err="1">
                <a:solidFill>
                  <a:srgbClr val="000000"/>
                </a:solidFill>
              </a:rPr>
              <a:t>εκφράζεται</a:t>
            </a:r>
            <a:r>
              <a:rPr lang="en-US" sz="1200" dirty="0">
                <a:solidFill>
                  <a:srgbClr val="000000"/>
                </a:solidFill>
              </a:rPr>
              <a:t> </a:t>
            </a:r>
            <a:r>
              <a:rPr lang="en-US" sz="1200" dirty="0" err="1">
                <a:solidFill>
                  <a:srgbClr val="000000"/>
                </a:solidFill>
              </a:rPr>
              <a:t>κυρίως</a:t>
            </a:r>
            <a:r>
              <a:rPr lang="en-US" sz="1200" dirty="0">
                <a:solidFill>
                  <a:srgbClr val="000000"/>
                </a:solidFill>
              </a:rPr>
              <a:t> </a:t>
            </a:r>
            <a:r>
              <a:rPr lang="en-US" sz="1200" dirty="0" err="1">
                <a:solidFill>
                  <a:srgbClr val="000000"/>
                </a:solidFill>
              </a:rPr>
              <a:t>ως</a:t>
            </a:r>
            <a:r>
              <a:rPr lang="en-US" sz="1200" dirty="0">
                <a:solidFill>
                  <a:srgbClr val="000000"/>
                </a:solidFill>
              </a:rPr>
              <a:t> </a:t>
            </a:r>
            <a:r>
              <a:rPr lang="en-US" sz="1200" dirty="0" err="1">
                <a:solidFill>
                  <a:srgbClr val="000000"/>
                </a:solidFill>
              </a:rPr>
              <a:t>ιστορικό</a:t>
            </a:r>
            <a:r>
              <a:rPr lang="en-US" sz="1200" dirty="0">
                <a:solidFill>
                  <a:srgbClr val="000000"/>
                </a:solidFill>
              </a:rPr>
              <a:t> </a:t>
            </a:r>
            <a:r>
              <a:rPr lang="en-US" sz="1200" dirty="0" err="1">
                <a:solidFill>
                  <a:srgbClr val="000000"/>
                </a:solidFill>
              </a:rPr>
              <a:t>υποκείμενο</a:t>
            </a:r>
            <a:r>
              <a:rPr lang="en-US" sz="1200" dirty="0">
                <a:solidFill>
                  <a:srgbClr val="000000"/>
                </a:solidFill>
              </a:rPr>
              <a:t>, </a:t>
            </a:r>
            <a:r>
              <a:rPr lang="en-US" sz="1200" dirty="0" err="1">
                <a:solidFill>
                  <a:srgbClr val="000000"/>
                </a:solidFill>
              </a:rPr>
              <a:t>ένας</a:t>
            </a:r>
            <a:r>
              <a:rPr lang="en-US" sz="1200" dirty="0">
                <a:solidFill>
                  <a:srgbClr val="000000"/>
                </a:solidFill>
              </a:rPr>
              <a:t> </a:t>
            </a:r>
            <a:r>
              <a:rPr lang="en-US" sz="1200" dirty="0" err="1">
                <a:solidFill>
                  <a:srgbClr val="000000"/>
                </a:solidFill>
              </a:rPr>
              <a:t>συνειδητός</a:t>
            </a:r>
            <a:r>
              <a:rPr lang="en-US" sz="1200" dirty="0">
                <a:solidFill>
                  <a:srgbClr val="000000"/>
                </a:solidFill>
              </a:rPr>
              <a:t> </a:t>
            </a:r>
            <a:r>
              <a:rPr lang="en-US" sz="1200" dirty="0" err="1">
                <a:solidFill>
                  <a:srgbClr val="000000"/>
                </a:solidFill>
              </a:rPr>
              <a:t>δημιουργός</a:t>
            </a:r>
            <a:r>
              <a:rPr lang="en-US" sz="1200" dirty="0">
                <a:solidFill>
                  <a:srgbClr val="000000"/>
                </a:solidFill>
              </a:rPr>
              <a:t> </a:t>
            </a:r>
            <a:r>
              <a:rPr lang="en-US" sz="1200" dirty="0" err="1">
                <a:solidFill>
                  <a:srgbClr val="000000"/>
                </a:solidFill>
              </a:rPr>
              <a:t>της</a:t>
            </a:r>
            <a:r>
              <a:rPr lang="en-US" sz="1200" dirty="0">
                <a:solidFill>
                  <a:srgbClr val="000000"/>
                </a:solidFill>
              </a:rPr>
              <a:t> </a:t>
            </a:r>
            <a:r>
              <a:rPr lang="en-US" sz="1200" dirty="0" err="1">
                <a:solidFill>
                  <a:srgbClr val="000000"/>
                </a:solidFill>
              </a:rPr>
              <a:t>ιστορίας</a:t>
            </a:r>
            <a:r>
              <a:rPr lang="en-US" sz="1200" dirty="0">
                <a:solidFill>
                  <a:srgbClr val="000000"/>
                </a:solidFill>
              </a:rPr>
              <a:t>. </a:t>
            </a:r>
            <a:r>
              <a:rPr lang="en-US" sz="1200" dirty="0" err="1">
                <a:solidFill>
                  <a:srgbClr val="000000"/>
                </a:solidFill>
              </a:rPr>
              <a:t>Συνέπεια</a:t>
            </a:r>
            <a:r>
              <a:rPr lang="en-US" sz="1200" dirty="0">
                <a:solidFill>
                  <a:srgbClr val="000000"/>
                </a:solidFill>
              </a:rPr>
              <a:t> </a:t>
            </a:r>
            <a:r>
              <a:rPr lang="en-US" sz="1200" dirty="0" err="1">
                <a:solidFill>
                  <a:srgbClr val="000000"/>
                </a:solidFill>
              </a:rPr>
              <a:t>αυτού</a:t>
            </a:r>
            <a:r>
              <a:rPr lang="en-US" sz="1200" dirty="0">
                <a:solidFill>
                  <a:srgbClr val="000000"/>
                </a:solidFill>
              </a:rPr>
              <a:t> </a:t>
            </a:r>
            <a:r>
              <a:rPr lang="en-US" sz="1200" dirty="0" err="1">
                <a:solidFill>
                  <a:srgbClr val="000000"/>
                </a:solidFill>
              </a:rPr>
              <a:t>είναι</a:t>
            </a:r>
            <a:r>
              <a:rPr lang="en-US" sz="1200" dirty="0">
                <a:solidFill>
                  <a:srgbClr val="000000"/>
                </a:solidFill>
              </a:rPr>
              <a:t> η </a:t>
            </a:r>
            <a:r>
              <a:rPr lang="en-US" sz="1200" dirty="0" err="1">
                <a:solidFill>
                  <a:srgbClr val="000000"/>
                </a:solidFill>
              </a:rPr>
              <a:t>πρωτοκαθεδρία</a:t>
            </a:r>
            <a:r>
              <a:rPr lang="en-US" sz="1200" dirty="0">
                <a:solidFill>
                  <a:srgbClr val="000000"/>
                </a:solidFill>
              </a:rPr>
              <a:t> </a:t>
            </a:r>
            <a:r>
              <a:rPr lang="en-US" sz="1200" dirty="0" err="1">
                <a:solidFill>
                  <a:srgbClr val="000000"/>
                </a:solidFill>
              </a:rPr>
              <a:t>στη</a:t>
            </a:r>
            <a:r>
              <a:rPr lang="en-US" sz="1200" dirty="0">
                <a:solidFill>
                  <a:srgbClr val="000000"/>
                </a:solidFill>
              </a:rPr>
              <a:t> </a:t>
            </a:r>
            <a:r>
              <a:rPr lang="en-US" sz="1200" dirty="0" err="1">
                <a:solidFill>
                  <a:srgbClr val="000000"/>
                </a:solidFill>
              </a:rPr>
              <a:t>σημασία</a:t>
            </a:r>
            <a:r>
              <a:rPr lang="en-US" sz="1200" dirty="0">
                <a:solidFill>
                  <a:srgbClr val="000000"/>
                </a:solidFill>
              </a:rPr>
              <a:t> </a:t>
            </a:r>
            <a:r>
              <a:rPr lang="en-US" sz="1200" dirty="0" err="1">
                <a:solidFill>
                  <a:srgbClr val="000000"/>
                </a:solidFill>
              </a:rPr>
              <a:t>της</a:t>
            </a:r>
            <a:r>
              <a:rPr lang="en-US" sz="1200" dirty="0">
                <a:solidFill>
                  <a:srgbClr val="000000"/>
                </a:solidFill>
              </a:rPr>
              <a:t> </a:t>
            </a:r>
            <a:r>
              <a:rPr lang="en-US" sz="1200" dirty="0" err="1">
                <a:solidFill>
                  <a:srgbClr val="000000"/>
                </a:solidFill>
              </a:rPr>
              <a:t>συνειδητής</a:t>
            </a:r>
            <a:r>
              <a:rPr lang="en-US" sz="1200" dirty="0">
                <a:solidFill>
                  <a:srgbClr val="000000"/>
                </a:solidFill>
              </a:rPr>
              <a:t> </a:t>
            </a:r>
            <a:r>
              <a:rPr lang="en-US" sz="1200" dirty="0" err="1">
                <a:solidFill>
                  <a:srgbClr val="000000"/>
                </a:solidFill>
              </a:rPr>
              <a:t>πράξης</a:t>
            </a:r>
            <a:r>
              <a:rPr lang="en-US" sz="1200" dirty="0">
                <a:solidFill>
                  <a:srgbClr val="000000"/>
                </a:solidFill>
              </a:rPr>
              <a:t> </a:t>
            </a:r>
            <a:r>
              <a:rPr lang="en-US" sz="1200" dirty="0" err="1">
                <a:solidFill>
                  <a:srgbClr val="000000"/>
                </a:solidFill>
              </a:rPr>
              <a:t>ως</a:t>
            </a:r>
            <a:r>
              <a:rPr lang="en-US" sz="1200" dirty="0">
                <a:solidFill>
                  <a:srgbClr val="000000"/>
                </a:solidFill>
              </a:rPr>
              <a:t> </a:t>
            </a:r>
            <a:r>
              <a:rPr lang="en-US" sz="1200" dirty="0" err="1">
                <a:solidFill>
                  <a:srgbClr val="000000"/>
                </a:solidFill>
              </a:rPr>
              <a:t>μοχλού</a:t>
            </a:r>
            <a:r>
              <a:rPr lang="en-US" sz="1200" dirty="0">
                <a:solidFill>
                  <a:srgbClr val="000000"/>
                </a:solidFill>
              </a:rPr>
              <a:t> </a:t>
            </a:r>
            <a:r>
              <a:rPr lang="en-US" sz="1200" dirty="0" err="1">
                <a:solidFill>
                  <a:srgbClr val="000000"/>
                </a:solidFill>
              </a:rPr>
              <a:t>της</a:t>
            </a:r>
            <a:r>
              <a:rPr lang="en-US" sz="1200" dirty="0">
                <a:solidFill>
                  <a:srgbClr val="000000"/>
                </a:solidFill>
              </a:rPr>
              <a:t> </a:t>
            </a:r>
            <a:r>
              <a:rPr lang="en-US" sz="1200" dirty="0" err="1">
                <a:solidFill>
                  <a:srgbClr val="000000"/>
                </a:solidFill>
              </a:rPr>
              <a:t>ιστορικής</a:t>
            </a:r>
            <a:r>
              <a:rPr lang="en-US" sz="1200" dirty="0">
                <a:solidFill>
                  <a:srgbClr val="000000"/>
                </a:solidFill>
              </a:rPr>
              <a:t> </a:t>
            </a:r>
            <a:r>
              <a:rPr lang="en-US" sz="1200" dirty="0" err="1">
                <a:solidFill>
                  <a:srgbClr val="000000"/>
                </a:solidFill>
              </a:rPr>
              <a:t>εξέλιξης</a:t>
            </a:r>
            <a:r>
              <a:rPr lang="en-US" sz="1200" dirty="0">
                <a:solidFill>
                  <a:srgbClr val="000000"/>
                </a:solidFill>
              </a:rPr>
              <a:t>. Η </a:t>
            </a:r>
            <a:r>
              <a:rPr lang="en-US" sz="1200" dirty="0" err="1">
                <a:solidFill>
                  <a:srgbClr val="000000"/>
                </a:solidFill>
              </a:rPr>
              <a:t>ελευθερία</a:t>
            </a:r>
            <a:r>
              <a:rPr lang="en-US" sz="1200" dirty="0">
                <a:solidFill>
                  <a:srgbClr val="000000"/>
                </a:solidFill>
              </a:rPr>
              <a:t> </a:t>
            </a:r>
            <a:r>
              <a:rPr lang="en-US" sz="1200" dirty="0" err="1">
                <a:solidFill>
                  <a:srgbClr val="000000"/>
                </a:solidFill>
              </a:rPr>
              <a:t>της</a:t>
            </a:r>
            <a:r>
              <a:rPr lang="en-US" sz="1200" dirty="0">
                <a:solidFill>
                  <a:srgbClr val="000000"/>
                </a:solidFill>
              </a:rPr>
              <a:t> </a:t>
            </a:r>
            <a:r>
              <a:rPr lang="en-US" sz="1200" dirty="0" err="1">
                <a:solidFill>
                  <a:srgbClr val="000000"/>
                </a:solidFill>
              </a:rPr>
              <a:t>πράξης</a:t>
            </a:r>
            <a:r>
              <a:rPr lang="en-US" sz="1200" dirty="0">
                <a:solidFill>
                  <a:srgbClr val="000000"/>
                </a:solidFill>
              </a:rPr>
              <a:t> </a:t>
            </a:r>
            <a:r>
              <a:rPr lang="en-US" sz="1200" dirty="0" err="1">
                <a:solidFill>
                  <a:srgbClr val="000000"/>
                </a:solidFill>
              </a:rPr>
              <a:t>ως</a:t>
            </a:r>
            <a:r>
              <a:rPr lang="en-US" sz="1200" dirty="0">
                <a:solidFill>
                  <a:srgbClr val="000000"/>
                </a:solidFill>
              </a:rPr>
              <a:t> </a:t>
            </a:r>
            <a:r>
              <a:rPr lang="en-US" sz="1200" dirty="0" err="1">
                <a:solidFill>
                  <a:srgbClr val="000000"/>
                </a:solidFill>
              </a:rPr>
              <a:t>εκ</a:t>
            </a:r>
            <a:r>
              <a:rPr lang="en-US" sz="1200" dirty="0">
                <a:solidFill>
                  <a:srgbClr val="000000"/>
                </a:solidFill>
              </a:rPr>
              <a:t> </a:t>
            </a:r>
            <a:r>
              <a:rPr lang="en-US" sz="1200" dirty="0" err="1">
                <a:solidFill>
                  <a:srgbClr val="000000"/>
                </a:solidFill>
              </a:rPr>
              <a:t>τούτου</a:t>
            </a:r>
            <a:r>
              <a:rPr lang="en-US" sz="1200" dirty="0">
                <a:solidFill>
                  <a:srgbClr val="000000"/>
                </a:solidFill>
              </a:rPr>
              <a:t> </a:t>
            </a:r>
            <a:r>
              <a:rPr lang="en-US" sz="1200" dirty="0" err="1">
                <a:solidFill>
                  <a:srgbClr val="000000"/>
                </a:solidFill>
              </a:rPr>
              <a:t>δεν</a:t>
            </a:r>
            <a:r>
              <a:rPr lang="en-US" sz="1200" dirty="0">
                <a:solidFill>
                  <a:srgbClr val="000000"/>
                </a:solidFill>
              </a:rPr>
              <a:t> </a:t>
            </a:r>
            <a:r>
              <a:rPr lang="en-US" sz="1200" dirty="0" err="1">
                <a:solidFill>
                  <a:srgbClr val="000000"/>
                </a:solidFill>
              </a:rPr>
              <a:t>είναι</a:t>
            </a:r>
            <a:r>
              <a:rPr lang="en-US" sz="1200" dirty="0">
                <a:solidFill>
                  <a:srgbClr val="000000"/>
                </a:solidFill>
              </a:rPr>
              <a:t> η </a:t>
            </a:r>
            <a:r>
              <a:rPr lang="en-US" sz="1200" dirty="0" err="1">
                <a:solidFill>
                  <a:srgbClr val="000000"/>
                </a:solidFill>
              </a:rPr>
              <a:t>ατομική</a:t>
            </a:r>
            <a:r>
              <a:rPr lang="en-US" sz="1200" dirty="0">
                <a:solidFill>
                  <a:srgbClr val="000000"/>
                </a:solidFill>
              </a:rPr>
              <a:t> </a:t>
            </a:r>
            <a:r>
              <a:rPr lang="en-US" sz="1200" dirty="0" err="1">
                <a:solidFill>
                  <a:srgbClr val="000000"/>
                </a:solidFill>
              </a:rPr>
              <a:t>ελευθερία</a:t>
            </a:r>
            <a:r>
              <a:rPr lang="en-US" sz="1200" dirty="0">
                <a:solidFill>
                  <a:srgbClr val="000000"/>
                </a:solidFill>
              </a:rPr>
              <a:t> </a:t>
            </a:r>
            <a:r>
              <a:rPr lang="en-US" sz="1200" dirty="0" err="1">
                <a:solidFill>
                  <a:srgbClr val="000000"/>
                </a:solidFill>
              </a:rPr>
              <a:t>του</a:t>
            </a:r>
            <a:r>
              <a:rPr lang="en-US" sz="1200" dirty="0">
                <a:solidFill>
                  <a:srgbClr val="000000"/>
                </a:solidFill>
              </a:rPr>
              <a:t> </a:t>
            </a:r>
            <a:r>
              <a:rPr lang="en-US" sz="1200" dirty="0" err="1">
                <a:solidFill>
                  <a:srgbClr val="000000"/>
                </a:solidFill>
              </a:rPr>
              <a:t>κάθε</a:t>
            </a:r>
            <a:r>
              <a:rPr lang="en-US" sz="1200" dirty="0">
                <a:solidFill>
                  <a:srgbClr val="000000"/>
                </a:solidFill>
              </a:rPr>
              <a:t> </a:t>
            </a:r>
            <a:r>
              <a:rPr lang="en-US" sz="1200" dirty="0" err="1">
                <a:solidFill>
                  <a:srgbClr val="000000"/>
                </a:solidFill>
              </a:rPr>
              <a:t>ξεχωριστού</a:t>
            </a:r>
            <a:r>
              <a:rPr lang="en-US" sz="1200" dirty="0">
                <a:solidFill>
                  <a:srgbClr val="000000"/>
                </a:solidFill>
              </a:rPr>
              <a:t> </a:t>
            </a:r>
            <a:r>
              <a:rPr lang="en-US" sz="1200" dirty="0" err="1">
                <a:solidFill>
                  <a:srgbClr val="000000"/>
                </a:solidFill>
              </a:rPr>
              <a:t>υποκειμένου</a:t>
            </a:r>
            <a:r>
              <a:rPr lang="en-US" sz="1200" dirty="0">
                <a:solidFill>
                  <a:srgbClr val="000000"/>
                </a:solidFill>
              </a:rPr>
              <a:t>, </a:t>
            </a:r>
            <a:r>
              <a:rPr lang="en-US" sz="1200" dirty="0" err="1">
                <a:solidFill>
                  <a:srgbClr val="000000"/>
                </a:solidFill>
              </a:rPr>
              <a:t>αλλά</a:t>
            </a:r>
            <a:r>
              <a:rPr lang="en-US" sz="1200" dirty="0">
                <a:solidFill>
                  <a:srgbClr val="000000"/>
                </a:solidFill>
              </a:rPr>
              <a:t> </a:t>
            </a:r>
            <a:r>
              <a:rPr lang="en-US" sz="1200" dirty="0" err="1">
                <a:solidFill>
                  <a:srgbClr val="000000"/>
                </a:solidFill>
              </a:rPr>
              <a:t>βρίσκεται</a:t>
            </a:r>
            <a:r>
              <a:rPr lang="en-US" sz="1200" dirty="0">
                <a:solidFill>
                  <a:srgbClr val="000000"/>
                </a:solidFill>
              </a:rPr>
              <a:t> </a:t>
            </a:r>
            <a:r>
              <a:rPr lang="en-US" sz="1200" dirty="0" err="1">
                <a:solidFill>
                  <a:srgbClr val="000000"/>
                </a:solidFill>
              </a:rPr>
              <a:t>στην</a:t>
            </a:r>
            <a:r>
              <a:rPr lang="en-US" sz="1200" dirty="0">
                <a:solidFill>
                  <a:srgbClr val="000000"/>
                </a:solidFill>
              </a:rPr>
              <a:t> </a:t>
            </a:r>
            <a:r>
              <a:rPr lang="en-US" sz="1200" dirty="0" err="1">
                <a:solidFill>
                  <a:srgbClr val="000000"/>
                </a:solidFill>
              </a:rPr>
              <a:t>κατάσταση</a:t>
            </a:r>
            <a:r>
              <a:rPr lang="en-US" sz="1200" dirty="0">
                <a:solidFill>
                  <a:srgbClr val="000000"/>
                </a:solidFill>
              </a:rPr>
              <a:t> </a:t>
            </a:r>
            <a:r>
              <a:rPr lang="en-US" sz="1200" dirty="0" err="1">
                <a:solidFill>
                  <a:srgbClr val="000000"/>
                </a:solidFill>
              </a:rPr>
              <a:t>της</a:t>
            </a:r>
            <a:r>
              <a:rPr lang="en-US" sz="1200" dirty="0">
                <a:solidFill>
                  <a:srgbClr val="000000"/>
                </a:solidFill>
              </a:rPr>
              <a:t> </a:t>
            </a:r>
            <a:r>
              <a:rPr lang="en-US" sz="1200" dirty="0" err="1">
                <a:solidFill>
                  <a:srgbClr val="000000"/>
                </a:solidFill>
              </a:rPr>
              <a:t>συνειδητοποίησης</a:t>
            </a:r>
            <a:r>
              <a:rPr lang="en-US" sz="1200" dirty="0">
                <a:solidFill>
                  <a:srgbClr val="000000"/>
                </a:solidFill>
              </a:rPr>
              <a:t> </a:t>
            </a:r>
            <a:r>
              <a:rPr lang="en-US" sz="1200" dirty="0" err="1">
                <a:solidFill>
                  <a:srgbClr val="000000"/>
                </a:solidFill>
              </a:rPr>
              <a:t>της</a:t>
            </a:r>
            <a:r>
              <a:rPr lang="en-US" sz="1200" dirty="0">
                <a:solidFill>
                  <a:srgbClr val="000000"/>
                </a:solidFill>
              </a:rPr>
              <a:t> </a:t>
            </a:r>
            <a:r>
              <a:rPr lang="en-US" sz="1200" dirty="0" err="1">
                <a:solidFill>
                  <a:srgbClr val="000000"/>
                </a:solidFill>
              </a:rPr>
              <a:t>υποκειμενικότητας</a:t>
            </a:r>
            <a:r>
              <a:rPr lang="en-US" sz="1200" dirty="0">
                <a:solidFill>
                  <a:srgbClr val="000000"/>
                </a:solidFill>
              </a:rPr>
              <a:t> </a:t>
            </a:r>
            <a:r>
              <a:rPr lang="en-US" sz="1200" dirty="0" err="1">
                <a:solidFill>
                  <a:srgbClr val="000000"/>
                </a:solidFill>
              </a:rPr>
              <a:t>της</a:t>
            </a:r>
            <a:r>
              <a:rPr lang="en-US" sz="1200" dirty="0">
                <a:solidFill>
                  <a:srgbClr val="000000"/>
                </a:solidFill>
              </a:rPr>
              <a:t> </a:t>
            </a:r>
            <a:r>
              <a:rPr lang="en-US" sz="1200" dirty="0" err="1">
                <a:solidFill>
                  <a:srgbClr val="000000"/>
                </a:solidFill>
              </a:rPr>
              <a:t>βούλησης</a:t>
            </a:r>
            <a:r>
              <a:rPr lang="en-US" sz="1200" dirty="0">
                <a:solidFill>
                  <a:srgbClr val="000000"/>
                </a:solidFill>
              </a:rPr>
              <a:t> </a:t>
            </a:r>
            <a:r>
              <a:rPr lang="en-US" sz="1200" dirty="0" err="1">
                <a:solidFill>
                  <a:srgbClr val="000000"/>
                </a:solidFill>
              </a:rPr>
              <a:t>στην</a:t>
            </a:r>
            <a:r>
              <a:rPr lang="en-US" sz="1200" dirty="0">
                <a:solidFill>
                  <a:srgbClr val="000000"/>
                </a:solidFill>
              </a:rPr>
              <a:t> </a:t>
            </a:r>
            <a:r>
              <a:rPr lang="en-US" sz="1200" dirty="0" err="1">
                <a:solidFill>
                  <a:srgbClr val="000000"/>
                </a:solidFill>
              </a:rPr>
              <a:t>πράξη</a:t>
            </a:r>
            <a:r>
              <a:rPr lang="en-US" sz="1200" dirty="0">
                <a:solidFill>
                  <a:srgbClr val="000000"/>
                </a:solidFill>
              </a:rPr>
              <a:t> </a:t>
            </a:r>
            <a:r>
              <a:rPr lang="en-US" sz="1200" dirty="0" err="1">
                <a:solidFill>
                  <a:srgbClr val="000000"/>
                </a:solidFill>
              </a:rPr>
              <a:t>και</a:t>
            </a:r>
            <a:r>
              <a:rPr lang="en-US" sz="1200" dirty="0">
                <a:solidFill>
                  <a:srgbClr val="000000"/>
                </a:solidFill>
              </a:rPr>
              <a:t> </a:t>
            </a:r>
            <a:r>
              <a:rPr lang="en-US" sz="1200" dirty="0" err="1">
                <a:solidFill>
                  <a:srgbClr val="000000"/>
                </a:solidFill>
              </a:rPr>
              <a:t>ως</a:t>
            </a:r>
            <a:r>
              <a:rPr lang="en-US" sz="1200" dirty="0">
                <a:solidFill>
                  <a:srgbClr val="000000"/>
                </a:solidFill>
              </a:rPr>
              <a:t> </a:t>
            </a:r>
            <a:r>
              <a:rPr lang="en-US" sz="1200" dirty="0" err="1">
                <a:solidFill>
                  <a:srgbClr val="000000"/>
                </a:solidFill>
              </a:rPr>
              <a:t>μοχλός</a:t>
            </a:r>
            <a:r>
              <a:rPr lang="en-US" sz="1200" dirty="0">
                <a:solidFill>
                  <a:srgbClr val="000000"/>
                </a:solidFill>
              </a:rPr>
              <a:t> </a:t>
            </a:r>
            <a:r>
              <a:rPr lang="en-US" sz="1200" dirty="0" err="1">
                <a:solidFill>
                  <a:srgbClr val="000000"/>
                </a:solidFill>
              </a:rPr>
              <a:t>της</a:t>
            </a:r>
            <a:r>
              <a:rPr lang="en-US" sz="1200" dirty="0">
                <a:solidFill>
                  <a:srgbClr val="000000"/>
                </a:solidFill>
              </a:rPr>
              <a:t> </a:t>
            </a:r>
            <a:r>
              <a:rPr lang="en-US" sz="1200" dirty="0" err="1">
                <a:solidFill>
                  <a:srgbClr val="000000"/>
                </a:solidFill>
              </a:rPr>
              <a:t>ιστορίας</a:t>
            </a:r>
            <a:r>
              <a:rPr lang="en-US" sz="1200" dirty="0">
                <a:solidFill>
                  <a:srgbClr val="000000"/>
                </a:solidFill>
              </a:rPr>
              <a:t>, </a:t>
            </a:r>
            <a:r>
              <a:rPr lang="en-US" sz="1200" dirty="0" err="1">
                <a:solidFill>
                  <a:srgbClr val="000000"/>
                </a:solidFill>
              </a:rPr>
              <a:t>αποκτά</a:t>
            </a:r>
            <a:r>
              <a:rPr lang="en-US" sz="1200" dirty="0">
                <a:solidFill>
                  <a:srgbClr val="000000"/>
                </a:solidFill>
              </a:rPr>
              <a:t> </a:t>
            </a:r>
            <a:r>
              <a:rPr lang="en-US" sz="1200" dirty="0" err="1">
                <a:solidFill>
                  <a:srgbClr val="000000"/>
                </a:solidFill>
              </a:rPr>
              <a:t>το</a:t>
            </a:r>
            <a:r>
              <a:rPr lang="en-US" sz="1200" dirty="0">
                <a:solidFill>
                  <a:srgbClr val="000000"/>
                </a:solidFill>
              </a:rPr>
              <a:t> </a:t>
            </a:r>
            <a:r>
              <a:rPr lang="en-US" sz="1200" dirty="0" err="1">
                <a:solidFill>
                  <a:srgbClr val="000000"/>
                </a:solidFill>
              </a:rPr>
              <a:t>νόημα</a:t>
            </a:r>
            <a:r>
              <a:rPr lang="en-US" sz="1200" dirty="0">
                <a:solidFill>
                  <a:srgbClr val="000000"/>
                </a:solidFill>
              </a:rPr>
              <a:t> </a:t>
            </a:r>
            <a:r>
              <a:rPr lang="en-US" sz="1200" dirty="0" err="1">
                <a:solidFill>
                  <a:srgbClr val="000000"/>
                </a:solidFill>
              </a:rPr>
              <a:t>και</a:t>
            </a:r>
            <a:r>
              <a:rPr lang="en-US" sz="1200" dirty="0">
                <a:solidFill>
                  <a:srgbClr val="000000"/>
                </a:solidFill>
              </a:rPr>
              <a:t> </a:t>
            </a:r>
            <a:r>
              <a:rPr lang="en-US" sz="1200" dirty="0" err="1">
                <a:solidFill>
                  <a:srgbClr val="000000"/>
                </a:solidFill>
              </a:rPr>
              <a:t>την</a:t>
            </a:r>
            <a:r>
              <a:rPr lang="en-US" sz="1200" dirty="0">
                <a:solidFill>
                  <a:srgbClr val="000000"/>
                </a:solidFill>
              </a:rPr>
              <a:t> </a:t>
            </a:r>
            <a:r>
              <a:rPr lang="en-US" sz="1200" dirty="0" err="1">
                <a:solidFill>
                  <a:srgbClr val="000000"/>
                </a:solidFill>
              </a:rPr>
              <a:t>αξία</a:t>
            </a:r>
            <a:r>
              <a:rPr lang="en-US" sz="1200" dirty="0">
                <a:solidFill>
                  <a:srgbClr val="000000"/>
                </a:solidFill>
              </a:rPr>
              <a:t> </a:t>
            </a:r>
            <a:r>
              <a:rPr lang="en-US" sz="1200" dirty="0" err="1">
                <a:solidFill>
                  <a:srgbClr val="000000"/>
                </a:solidFill>
              </a:rPr>
              <a:t>της</a:t>
            </a:r>
            <a:r>
              <a:rPr lang="en-US" sz="1200" dirty="0">
                <a:solidFill>
                  <a:srgbClr val="000000"/>
                </a:solidFill>
              </a:rPr>
              <a:t> </a:t>
            </a:r>
            <a:r>
              <a:rPr lang="en-US" sz="1200" dirty="0" err="1">
                <a:solidFill>
                  <a:srgbClr val="000000"/>
                </a:solidFill>
              </a:rPr>
              <a:t>από</a:t>
            </a:r>
            <a:r>
              <a:rPr lang="en-US" sz="1200" dirty="0">
                <a:solidFill>
                  <a:srgbClr val="000000"/>
                </a:solidFill>
              </a:rPr>
              <a:t> </a:t>
            </a:r>
            <a:r>
              <a:rPr lang="en-US" sz="1200" dirty="0" err="1">
                <a:solidFill>
                  <a:srgbClr val="000000"/>
                </a:solidFill>
              </a:rPr>
              <a:t>τη</a:t>
            </a:r>
            <a:r>
              <a:rPr lang="en-US" sz="1200" dirty="0">
                <a:solidFill>
                  <a:srgbClr val="000000"/>
                </a:solidFill>
              </a:rPr>
              <a:t> </a:t>
            </a:r>
            <a:r>
              <a:rPr lang="en-US" sz="1200" dirty="0" err="1">
                <a:solidFill>
                  <a:srgbClr val="000000"/>
                </a:solidFill>
              </a:rPr>
              <a:t>σύνδεση</a:t>
            </a:r>
            <a:r>
              <a:rPr lang="en-US" sz="1200" dirty="0">
                <a:solidFill>
                  <a:srgbClr val="000000"/>
                </a:solidFill>
              </a:rPr>
              <a:t> </a:t>
            </a:r>
            <a:r>
              <a:rPr lang="en-US" sz="1200" dirty="0" err="1">
                <a:solidFill>
                  <a:srgbClr val="000000"/>
                </a:solidFill>
              </a:rPr>
              <a:t>και</a:t>
            </a:r>
            <a:r>
              <a:rPr lang="en-US" sz="1200" dirty="0">
                <a:solidFill>
                  <a:srgbClr val="000000"/>
                </a:solidFill>
              </a:rPr>
              <a:t> </a:t>
            </a:r>
            <a:r>
              <a:rPr lang="en-US" sz="1200" dirty="0" err="1">
                <a:solidFill>
                  <a:srgbClr val="000000"/>
                </a:solidFill>
              </a:rPr>
              <a:t>συνοχή</a:t>
            </a:r>
            <a:r>
              <a:rPr lang="en-US" sz="1200" dirty="0">
                <a:solidFill>
                  <a:srgbClr val="000000"/>
                </a:solidFill>
              </a:rPr>
              <a:t> </a:t>
            </a:r>
            <a:r>
              <a:rPr lang="en-US" sz="1200" dirty="0" err="1">
                <a:solidFill>
                  <a:srgbClr val="000000"/>
                </a:solidFill>
              </a:rPr>
              <a:t>της</a:t>
            </a:r>
            <a:r>
              <a:rPr lang="en-US" sz="1200" dirty="0">
                <a:solidFill>
                  <a:srgbClr val="000000"/>
                </a:solidFill>
              </a:rPr>
              <a:t> </a:t>
            </a:r>
            <a:r>
              <a:rPr lang="en-US" sz="1200" dirty="0" err="1">
                <a:solidFill>
                  <a:srgbClr val="000000"/>
                </a:solidFill>
              </a:rPr>
              <a:t>με</a:t>
            </a:r>
            <a:r>
              <a:rPr lang="en-US" sz="1200" dirty="0">
                <a:solidFill>
                  <a:srgbClr val="000000"/>
                </a:solidFill>
              </a:rPr>
              <a:t> </a:t>
            </a:r>
            <a:r>
              <a:rPr lang="en-US" sz="1200" dirty="0" err="1">
                <a:solidFill>
                  <a:srgbClr val="000000"/>
                </a:solidFill>
              </a:rPr>
              <a:t>την</a:t>
            </a:r>
            <a:r>
              <a:rPr lang="en-US" sz="1200" dirty="0">
                <a:solidFill>
                  <a:srgbClr val="000000"/>
                </a:solidFill>
              </a:rPr>
              <a:t> </a:t>
            </a:r>
            <a:r>
              <a:rPr lang="en-US" sz="1200" dirty="0" err="1">
                <a:solidFill>
                  <a:srgbClr val="000000"/>
                </a:solidFill>
              </a:rPr>
              <a:t>καθολική</a:t>
            </a:r>
            <a:r>
              <a:rPr lang="en-US" sz="1200" dirty="0">
                <a:solidFill>
                  <a:srgbClr val="000000"/>
                </a:solidFill>
              </a:rPr>
              <a:t> </a:t>
            </a:r>
            <a:r>
              <a:rPr lang="en-US" sz="1200" dirty="0" err="1">
                <a:solidFill>
                  <a:srgbClr val="000000"/>
                </a:solidFill>
              </a:rPr>
              <a:t>υπερσυνείδηση</a:t>
            </a:r>
            <a:r>
              <a:rPr lang="en-US" sz="1200" dirty="0">
                <a:solidFill>
                  <a:srgbClr val="000000"/>
                </a:solidFill>
              </a:rPr>
              <a:t>  </a:t>
            </a:r>
            <a:r>
              <a:rPr lang="en-US" sz="1200" dirty="0" err="1">
                <a:solidFill>
                  <a:srgbClr val="000000"/>
                </a:solidFill>
              </a:rPr>
              <a:t>και</a:t>
            </a:r>
            <a:r>
              <a:rPr lang="en-US" sz="1200" dirty="0">
                <a:solidFill>
                  <a:srgbClr val="000000"/>
                </a:solidFill>
              </a:rPr>
              <a:t> </a:t>
            </a:r>
            <a:r>
              <a:rPr lang="en-US" sz="1200" dirty="0" err="1">
                <a:solidFill>
                  <a:srgbClr val="000000"/>
                </a:solidFill>
              </a:rPr>
              <a:t>τη</a:t>
            </a:r>
            <a:r>
              <a:rPr lang="en-US" sz="1200" dirty="0">
                <a:solidFill>
                  <a:srgbClr val="000000"/>
                </a:solidFill>
              </a:rPr>
              <a:t> </a:t>
            </a:r>
            <a:r>
              <a:rPr lang="en-US" sz="1200" dirty="0" err="1">
                <a:solidFill>
                  <a:srgbClr val="000000"/>
                </a:solidFill>
              </a:rPr>
              <a:t>στόχευση</a:t>
            </a:r>
            <a:r>
              <a:rPr lang="en-US" sz="1200" dirty="0">
                <a:solidFill>
                  <a:srgbClr val="000000"/>
                </a:solidFill>
              </a:rPr>
              <a:t> </a:t>
            </a:r>
            <a:r>
              <a:rPr lang="en-US" sz="1200" dirty="0" err="1">
                <a:solidFill>
                  <a:srgbClr val="000000"/>
                </a:solidFill>
              </a:rPr>
              <a:t>μιας</a:t>
            </a:r>
            <a:r>
              <a:rPr lang="en-US" sz="1200" dirty="0">
                <a:solidFill>
                  <a:srgbClr val="000000"/>
                </a:solidFill>
              </a:rPr>
              <a:t> </a:t>
            </a:r>
            <a:r>
              <a:rPr lang="en-US" sz="1200" dirty="0" err="1">
                <a:solidFill>
                  <a:srgbClr val="000000"/>
                </a:solidFill>
              </a:rPr>
              <a:t>παγκόσμιας</a:t>
            </a:r>
            <a:r>
              <a:rPr lang="en-US" sz="1200" dirty="0">
                <a:solidFill>
                  <a:srgbClr val="000000"/>
                </a:solidFill>
              </a:rPr>
              <a:t> </a:t>
            </a:r>
            <a:r>
              <a:rPr lang="en-US" sz="1200" dirty="0" err="1">
                <a:solidFill>
                  <a:srgbClr val="000000"/>
                </a:solidFill>
              </a:rPr>
              <a:t>συνθετικής</a:t>
            </a:r>
            <a:r>
              <a:rPr lang="en-US" sz="1200" dirty="0">
                <a:solidFill>
                  <a:srgbClr val="000000"/>
                </a:solidFill>
              </a:rPr>
              <a:t> </a:t>
            </a:r>
            <a:r>
              <a:rPr lang="en-US" sz="1200" dirty="0" err="1">
                <a:solidFill>
                  <a:srgbClr val="000000"/>
                </a:solidFill>
              </a:rPr>
              <a:t>έννοιας</a:t>
            </a:r>
            <a:r>
              <a:rPr lang="en-US" sz="1200" dirty="0">
                <a:solidFill>
                  <a:srgbClr val="000000"/>
                </a:solidFill>
              </a:rPr>
              <a:t> </a:t>
            </a:r>
            <a:r>
              <a:rPr lang="en-US" sz="1200" dirty="0" err="1">
                <a:solidFill>
                  <a:srgbClr val="000000"/>
                </a:solidFill>
              </a:rPr>
              <a:t>της</a:t>
            </a:r>
            <a:r>
              <a:rPr lang="en-US" sz="1200" dirty="0">
                <a:solidFill>
                  <a:srgbClr val="000000"/>
                </a:solidFill>
              </a:rPr>
              <a:t> </a:t>
            </a:r>
            <a:r>
              <a:rPr lang="en-US" sz="1200" dirty="0" err="1">
                <a:solidFill>
                  <a:srgbClr val="000000"/>
                </a:solidFill>
              </a:rPr>
              <a:t>ελευθερίας</a:t>
            </a:r>
            <a:r>
              <a:rPr lang="en-US" sz="1200" dirty="0">
                <a:solidFill>
                  <a:srgbClr val="000000"/>
                </a:solidFill>
              </a:rPr>
              <a:t>. Ο </a:t>
            </a:r>
            <a:r>
              <a:rPr lang="en-US" sz="1200" dirty="0" err="1">
                <a:solidFill>
                  <a:srgbClr val="000000"/>
                </a:solidFill>
              </a:rPr>
              <a:t>άνθρωπος</a:t>
            </a:r>
            <a:r>
              <a:rPr lang="en-US" sz="1200" dirty="0">
                <a:solidFill>
                  <a:srgbClr val="000000"/>
                </a:solidFill>
              </a:rPr>
              <a:t> </a:t>
            </a:r>
            <a:r>
              <a:rPr lang="en-US" sz="1200" dirty="0" err="1">
                <a:solidFill>
                  <a:srgbClr val="000000"/>
                </a:solidFill>
              </a:rPr>
              <a:t>ως</a:t>
            </a:r>
            <a:r>
              <a:rPr lang="en-US" sz="1200" dirty="0">
                <a:solidFill>
                  <a:srgbClr val="000000"/>
                </a:solidFill>
              </a:rPr>
              <a:t> </a:t>
            </a:r>
            <a:r>
              <a:rPr lang="en-US" sz="1200" dirty="0" err="1">
                <a:solidFill>
                  <a:srgbClr val="000000"/>
                </a:solidFill>
              </a:rPr>
              <a:t>ελεύθερο</a:t>
            </a:r>
            <a:r>
              <a:rPr lang="en-US" sz="1200" dirty="0">
                <a:solidFill>
                  <a:srgbClr val="000000"/>
                </a:solidFill>
              </a:rPr>
              <a:t> </a:t>
            </a:r>
            <a:r>
              <a:rPr lang="en-US" sz="1200" dirty="0" err="1">
                <a:solidFill>
                  <a:srgbClr val="000000"/>
                </a:solidFill>
              </a:rPr>
              <a:t>ον</a:t>
            </a:r>
            <a:r>
              <a:rPr lang="en-US" sz="1200" dirty="0">
                <a:solidFill>
                  <a:srgbClr val="000000"/>
                </a:solidFill>
              </a:rPr>
              <a:t> </a:t>
            </a:r>
            <a:r>
              <a:rPr lang="en-US" sz="1200" dirty="0" err="1">
                <a:solidFill>
                  <a:srgbClr val="000000"/>
                </a:solidFill>
              </a:rPr>
              <a:t>υπηρετεί</a:t>
            </a:r>
            <a:r>
              <a:rPr lang="en-US" sz="1200" dirty="0">
                <a:solidFill>
                  <a:srgbClr val="000000"/>
                </a:solidFill>
              </a:rPr>
              <a:t> </a:t>
            </a:r>
            <a:r>
              <a:rPr lang="en-US" sz="1200" dirty="0" err="1">
                <a:solidFill>
                  <a:srgbClr val="000000"/>
                </a:solidFill>
              </a:rPr>
              <a:t>το</a:t>
            </a:r>
            <a:r>
              <a:rPr lang="en-US" sz="1200" dirty="0">
                <a:solidFill>
                  <a:srgbClr val="000000"/>
                </a:solidFill>
              </a:rPr>
              <a:t> </a:t>
            </a:r>
            <a:r>
              <a:rPr lang="en-US" sz="1200" dirty="0" err="1">
                <a:solidFill>
                  <a:srgbClr val="000000"/>
                </a:solidFill>
              </a:rPr>
              <a:t>σχέδιο</a:t>
            </a:r>
            <a:r>
              <a:rPr lang="en-US" sz="1200" dirty="0">
                <a:solidFill>
                  <a:srgbClr val="000000"/>
                </a:solidFill>
              </a:rPr>
              <a:t> </a:t>
            </a:r>
            <a:r>
              <a:rPr lang="en-US" sz="1200" dirty="0" err="1">
                <a:solidFill>
                  <a:srgbClr val="000000"/>
                </a:solidFill>
              </a:rPr>
              <a:t>της</a:t>
            </a:r>
            <a:r>
              <a:rPr lang="en-US" sz="1200" dirty="0">
                <a:solidFill>
                  <a:srgbClr val="000000"/>
                </a:solidFill>
              </a:rPr>
              <a:t> </a:t>
            </a:r>
            <a:r>
              <a:rPr lang="en-US" sz="1200" dirty="0" err="1">
                <a:solidFill>
                  <a:srgbClr val="000000"/>
                </a:solidFill>
              </a:rPr>
              <a:t>πραγμάτωσης</a:t>
            </a:r>
            <a:r>
              <a:rPr lang="en-US" sz="1200" dirty="0">
                <a:solidFill>
                  <a:srgbClr val="000000"/>
                </a:solidFill>
              </a:rPr>
              <a:t> </a:t>
            </a:r>
            <a:r>
              <a:rPr lang="en-US" sz="1200" dirty="0" err="1">
                <a:solidFill>
                  <a:srgbClr val="000000"/>
                </a:solidFill>
              </a:rPr>
              <a:t>της</a:t>
            </a:r>
            <a:r>
              <a:rPr lang="en-US" sz="1200" dirty="0">
                <a:solidFill>
                  <a:srgbClr val="000000"/>
                </a:solidFill>
              </a:rPr>
              <a:t> </a:t>
            </a:r>
            <a:r>
              <a:rPr lang="en-US" sz="1200" dirty="0" err="1">
                <a:solidFill>
                  <a:srgbClr val="000000"/>
                </a:solidFill>
              </a:rPr>
              <a:t>ελευθερίας</a:t>
            </a:r>
            <a:r>
              <a:rPr lang="en-US" sz="1200" dirty="0">
                <a:solidFill>
                  <a:srgbClr val="000000"/>
                </a:solidFill>
              </a:rPr>
              <a:t> </a:t>
            </a:r>
            <a:r>
              <a:rPr lang="en-US" sz="1200" dirty="0" err="1">
                <a:solidFill>
                  <a:srgbClr val="000000"/>
                </a:solidFill>
              </a:rPr>
              <a:t>σε</a:t>
            </a:r>
            <a:r>
              <a:rPr lang="en-US" sz="1200" dirty="0">
                <a:solidFill>
                  <a:srgbClr val="000000"/>
                </a:solidFill>
              </a:rPr>
              <a:t> </a:t>
            </a:r>
            <a:r>
              <a:rPr lang="en-US" sz="1200" dirty="0" err="1">
                <a:solidFill>
                  <a:srgbClr val="000000"/>
                </a:solidFill>
              </a:rPr>
              <a:t>καθολικό</a:t>
            </a:r>
            <a:r>
              <a:rPr lang="en-US" sz="1200" dirty="0">
                <a:solidFill>
                  <a:srgbClr val="000000"/>
                </a:solidFill>
              </a:rPr>
              <a:t> – </a:t>
            </a:r>
            <a:r>
              <a:rPr lang="en-US" sz="1200" dirty="0" err="1">
                <a:solidFill>
                  <a:srgbClr val="000000"/>
                </a:solidFill>
              </a:rPr>
              <a:t>συνολικό</a:t>
            </a:r>
            <a:r>
              <a:rPr lang="en-US" sz="1200" dirty="0">
                <a:solidFill>
                  <a:srgbClr val="000000"/>
                </a:solidFill>
              </a:rPr>
              <a:t> </a:t>
            </a:r>
            <a:r>
              <a:rPr lang="en-US" sz="1200" dirty="0" err="1">
                <a:solidFill>
                  <a:srgbClr val="000000"/>
                </a:solidFill>
              </a:rPr>
              <a:t>επίπεδο</a:t>
            </a:r>
            <a:r>
              <a:rPr lang="en-US" sz="1200" dirty="0">
                <a:solidFill>
                  <a:srgbClr val="000000"/>
                </a:solidFill>
              </a:rPr>
              <a:t> </a:t>
            </a:r>
            <a:r>
              <a:rPr lang="en-US" sz="1200" dirty="0" err="1">
                <a:solidFill>
                  <a:srgbClr val="000000"/>
                </a:solidFill>
              </a:rPr>
              <a:t>και</a:t>
            </a:r>
            <a:r>
              <a:rPr lang="en-US" sz="1200" dirty="0">
                <a:solidFill>
                  <a:srgbClr val="000000"/>
                </a:solidFill>
              </a:rPr>
              <a:t> </a:t>
            </a:r>
            <a:r>
              <a:rPr lang="en-US" sz="1200" dirty="0" err="1">
                <a:solidFill>
                  <a:srgbClr val="000000"/>
                </a:solidFill>
              </a:rPr>
              <a:t>στο</a:t>
            </a:r>
            <a:r>
              <a:rPr lang="en-US" sz="1200" dirty="0">
                <a:solidFill>
                  <a:srgbClr val="000000"/>
                </a:solidFill>
              </a:rPr>
              <a:t> </a:t>
            </a:r>
            <a:r>
              <a:rPr lang="en-US" sz="1200" dirty="0" err="1">
                <a:solidFill>
                  <a:srgbClr val="000000"/>
                </a:solidFill>
              </a:rPr>
              <a:t>τέλος</a:t>
            </a:r>
            <a:r>
              <a:rPr lang="en-US" sz="1200" dirty="0">
                <a:solidFill>
                  <a:srgbClr val="000000"/>
                </a:solidFill>
              </a:rPr>
              <a:t> </a:t>
            </a:r>
            <a:r>
              <a:rPr lang="en-US" sz="1200" dirty="0" err="1">
                <a:solidFill>
                  <a:srgbClr val="000000"/>
                </a:solidFill>
              </a:rPr>
              <a:t>της</a:t>
            </a:r>
            <a:r>
              <a:rPr lang="en-US" sz="1200" dirty="0">
                <a:solidFill>
                  <a:srgbClr val="000000"/>
                </a:solidFill>
              </a:rPr>
              <a:t> </a:t>
            </a:r>
            <a:r>
              <a:rPr lang="en-US" sz="1200" dirty="0" err="1">
                <a:solidFill>
                  <a:srgbClr val="000000"/>
                </a:solidFill>
              </a:rPr>
              <a:t>ιστορίας</a:t>
            </a:r>
            <a:r>
              <a:rPr lang="en-US" sz="1200" dirty="0">
                <a:solidFill>
                  <a:srgbClr val="000000"/>
                </a:solidFill>
              </a:rPr>
              <a:t>.</a:t>
            </a:r>
            <a:endParaRPr lang="en-US" dirty="0"/>
          </a:p>
          <a:p>
            <a:pPr algn="just"/>
            <a:r>
              <a:rPr lang="en-US" sz="1200" dirty="0">
                <a:solidFill>
                  <a:srgbClr val="000000"/>
                </a:solidFill>
              </a:rPr>
              <a:t>Η </a:t>
            </a:r>
            <a:r>
              <a:rPr lang="en-US" sz="1200" dirty="0" err="1">
                <a:solidFill>
                  <a:srgbClr val="000000"/>
                </a:solidFill>
              </a:rPr>
              <a:t>παγκόσμια</a:t>
            </a:r>
            <a:r>
              <a:rPr lang="en-US" sz="1200" dirty="0">
                <a:solidFill>
                  <a:srgbClr val="000000"/>
                </a:solidFill>
              </a:rPr>
              <a:t> </a:t>
            </a:r>
            <a:r>
              <a:rPr lang="en-US" sz="1200" dirty="0" err="1">
                <a:solidFill>
                  <a:srgbClr val="000000"/>
                </a:solidFill>
              </a:rPr>
              <a:t>ιστορία</a:t>
            </a:r>
            <a:r>
              <a:rPr lang="en-US" sz="1200" dirty="0">
                <a:solidFill>
                  <a:srgbClr val="000000"/>
                </a:solidFill>
              </a:rPr>
              <a:t> </a:t>
            </a:r>
            <a:r>
              <a:rPr lang="en-US" sz="1200" dirty="0" err="1">
                <a:solidFill>
                  <a:srgbClr val="000000"/>
                </a:solidFill>
              </a:rPr>
              <a:t>παριστά</a:t>
            </a:r>
            <a:r>
              <a:rPr lang="en-US" sz="1200" dirty="0">
                <a:solidFill>
                  <a:srgbClr val="000000"/>
                </a:solidFill>
              </a:rPr>
              <a:t> </a:t>
            </a:r>
            <a:r>
              <a:rPr lang="en-US" sz="1200" dirty="0" err="1">
                <a:solidFill>
                  <a:srgbClr val="000000"/>
                </a:solidFill>
              </a:rPr>
              <a:t>την</a:t>
            </a:r>
            <a:r>
              <a:rPr lang="en-US" sz="1200" dirty="0">
                <a:solidFill>
                  <a:srgbClr val="000000"/>
                </a:solidFill>
              </a:rPr>
              <a:t> </a:t>
            </a:r>
            <a:r>
              <a:rPr lang="en-US" sz="1200" dirty="0" err="1">
                <a:solidFill>
                  <a:srgbClr val="000000"/>
                </a:solidFill>
              </a:rPr>
              <a:t>εξέλιξη</a:t>
            </a:r>
            <a:r>
              <a:rPr lang="en-US" sz="1200" dirty="0">
                <a:solidFill>
                  <a:srgbClr val="000000"/>
                </a:solidFill>
              </a:rPr>
              <a:t> </a:t>
            </a:r>
            <a:r>
              <a:rPr lang="en-US" sz="1200" dirty="0" err="1">
                <a:solidFill>
                  <a:srgbClr val="000000"/>
                </a:solidFill>
              </a:rPr>
              <a:t>της</a:t>
            </a:r>
            <a:r>
              <a:rPr lang="en-US" sz="1200" dirty="0">
                <a:solidFill>
                  <a:srgbClr val="000000"/>
                </a:solidFill>
              </a:rPr>
              <a:t> </a:t>
            </a:r>
            <a:r>
              <a:rPr lang="en-US" sz="1200" dirty="0" err="1">
                <a:solidFill>
                  <a:srgbClr val="000000"/>
                </a:solidFill>
              </a:rPr>
              <a:t>συνείδησης</a:t>
            </a:r>
            <a:r>
              <a:rPr lang="en-US" sz="1200" dirty="0">
                <a:solidFill>
                  <a:srgbClr val="000000"/>
                </a:solidFill>
              </a:rPr>
              <a:t> </a:t>
            </a:r>
            <a:r>
              <a:rPr lang="en-US" sz="1200" dirty="0" err="1">
                <a:solidFill>
                  <a:srgbClr val="000000"/>
                </a:solidFill>
              </a:rPr>
              <a:t>και</a:t>
            </a:r>
            <a:r>
              <a:rPr lang="en-US" sz="1200" dirty="0">
                <a:solidFill>
                  <a:srgbClr val="000000"/>
                </a:solidFill>
              </a:rPr>
              <a:t> </a:t>
            </a:r>
            <a:r>
              <a:rPr lang="en-US" sz="1200" dirty="0" err="1">
                <a:solidFill>
                  <a:srgbClr val="000000"/>
                </a:solidFill>
              </a:rPr>
              <a:t>της</a:t>
            </a:r>
            <a:r>
              <a:rPr lang="en-US" sz="1200" dirty="0">
                <a:solidFill>
                  <a:srgbClr val="000000"/>
                </a:solidFill>
              </a:rPr>
              <a:t> </a:t>
            </a:r>
            <a:r>
              <a:rPr lang="en-US" sz="1200" dirty="0" err="1">
                <a:solidFill>
                  <a:srgbClr val="000000"/>
                </a:solidFill>
              </a:rPr>
              <a:t>πορείας</a:t>
            </a:r>
            <a:r>
              <a:rPr lang="en-US" sz="1200" dirty="0">
                <a:solidFill>
                  <a:srgbClr val="000000"/>
                </a:solidFill>
              </a:rPr>
              <a:t> </a:t>
            </a:r>
            <a:r>
              <a:rPr lang="en-US" sz="1200" dirty="0" err="1">
                <a:solidFill>
                  <a:srgbClr val="000000"/>
                </a:solidFill>
              </a:rPr>
              <a:t>της</a:t>
            </a:r>
            <a:r>
              <a:rPr lang="en-US" sz="1200" dirty="0">
                <a:solidFill>
                  <a:srgbClr val="000000"/>
                </a:solidFill>
              </a:rPr>
              <a:t> </a:t>
            </a:r>
            <a:r>
              <a:rPr lang="en-US" sz="1200" dirty="0" err="1">
                <a:solidFill>
                  <a:srgbClr val="000000"/>
                </a:solidFill>
              </a:rPr>
              <a:t>προς</a:t>
            </a:r>
            <a:r>
              <a:rPr lang="en-US" sz="1200" dirty="0">
                <a:solidFill>
                  <a:srgbClr val="000000"/>
                </a:solidFill>
              </a:rPr>
              <a:t> </a:t>
            </a:r>
            <a:r>
              <a:rPr lang="en-US" sz="1200" dirty="0" err="1">
                <a:solidFill>
                  <a:srgbClr val="000000"/>
                </a:solidFill>
              </a:rPr>
              <a:t>την</a:t>
            </a:r>
            <a:r>
              <a:rPr lang="en-US" sz="1200" dirty="0">
                <a:solidFill>
                  <a:srgbClr val="000000"/>
                </a:solidFill>
              </a:rPr>
              <a:t> </a:t>
            </a:r>
            <a:r>
              <a:rPr lang="en-US" sz="1200" dirty="0" err="1">
                <a:solidFill>
                  <a:srgbClr val="000000"/>
                </a:solidFill>
              </a:rPr>
              <a:t>ελευθερία</a:t>
            </a:r>
            <a:r>
              <a:rPr lang="en-US" sz="1200" dirty="0">
                <a:solidFill>
                  <a:srgbClr val="000000"/>
                </a:solidFill>
              </a:rPr>
              <a:t>. Η </a:t>
            </a:r>
            <a:r>
              <a:rPr lang="en-US" sz="1200" dirty="0" err="1">
                <a:solidFill>
                  <a:srgbClr val="000000"/>
                </a:solidFill>
              </a:rPr>
              <a:t>εξέλιξη</a:t>
            </a:r>
            <a:r>
              <a:rPr lang="en-US" sz="1200" dirty="0">
                <a:solidFill>
                  <a:srgbClr val="000000"/>
                </a:solidFill>
              </a:rPr>
              <a:t> </a:t>
            </a:r>
            <a:r>
              <a:rPr lang="en-US" sz="1200" dirty="0" err="1">
                <a:solidFill>
                  <a:srgbClr val="000000"/>
                </a:solidFill>
              </a:rPr>
              <a:t>ακολουθεί</a:t>
            </a:r>
            <a:r>
              <a:rPr lang="en-US" sz="1200" dirty="0">
                <a:solidFill>
                  <a:srgbClr val="000000"/>
                </a:solidFill>
              </a:rPr>
              <a:t> </a:t>
            </a:r>
            <a:r>
              <a:rPr lang="en-US" sz="1200" dirty="0" err="1">
                <a:solidFill>
                  <a:srgbClr val="000000"/>
                </a:solidFill>
              </a:rPr>
              <a:t>ένα</a:t>
            </a:r>
            <a:r>
              <a:rPr lang="en-US" sz="1200" dirty="0">
                <a:solidFill>
                  <a:srgbClr val="000000"/>
                </a:solidFill>
              </a:rPr>
              <a:t> </a:t>
            </a:r>
            <a:r>
              <a:rPr lang="en-US" sz="1200" dirty="0" err="1">
                <a:solidFill>
                  <a:srgbClr val="000000"/>
                </a:solidFill>
              </a:rPr>
              <a:t>σπειροειδές</a:t>
            </a:r>
            <a:r>
              <a:rPr lang="en-US" sz="1200" dirty="0">
                <a:solidFill>
                  <a:srgbClr val="000000"/>
                </a:solidFill>
              </a:rPr>
              <a:t> </a:t>
            </a:r>
            <a:r>
              <a:rPr lang="en-US" sz="1200" dirty="0" err="1">
                <a:solidFill>
                  <a:srgbClr val="000000"/>
                </a:solidFill>
              </a:rPr>
              <a:t>σχήμα</a:t>
            </a:r>
            <a:r>
              <a:rPr lang="en-US" sz="1200" dirty="0">
                <a:solidFill>
                  <a:srgbClr val="000000"/>
                </a:solidFill>
              </a:rPr>
              <a:t> </a:t>
            </a:r>
            <a:r>
              <a:rPr lang="en-US" sz="1200" dirty="0" err="1">
                <a:solidFill>
                  <a:srgbClr val="000000"/>
                </a:solidFill>
              </a:rPr>
              <a:t>αναβαθμών</a:t>
            </a:r>
            <a:r>
              <a:rPr lang="en-US" sz="1200" dirty="0">
                <a:solidFill>
                  <a:srgbClr val="000000"/>
                </a:solidFill>
              </a:rPr>
              <a:t> </a:t>
            </a:r>
            <a:r>
              <a:rPr lang="en-US" sz="1200" dirty="0" err="1">
                <a:solidFill>
                  <a:srgbClr val="000000"/>
                </a:solidFill>
              </a:rPr>
              <a:t>όπου</a:t>
            </a:r>
            <a:r>
              <a:rPr lang="en-US" sz="1200" dirty="0">
                <a:solidFill>
                  <a:srgbClr val="000000"/>
                </a:solidFill>
              </a:rPr>
              <a:t> </a:t>
            </a:r>
            <a:r>
              <a:rPr lang="en-US" sz="1200" dirty="0" err="1">
                <a:solidFill>
                  <a:srgbClr val="000000"/>
                </a:solidFill>
              </a:rPr>
              <a:t>το</a:t>
            </a:r>
            <a:r>
              <a:rPr lang="en-US" sz="1200" dirty="0">
                <a:solidFill>
                  <a:srgbClr val="000000"/>
                </a:solidFill>
              </a:rPr>
              <a:t> </a:t>
            </a:r>
            <a:r>
              <a:rPr lang="en-US" sz="1200" dirty="0" err="1">
                <a:solidFill>
                  <a:srgbClr val="000000"/>
                </a:solidFill>
              </a:rPr>
              <a:t>κάθε</a:t>
            </a:r>
            <a:r>
              <a:rPr lang="en-US" sz="1200" dirty="0">
                <a:solidFill>
                  <a:srgbClr val="000000"/>
                </a:solidFill>
              </a:rPr>
              <a:t> </a:t>
            </a:r>
            <a:r>
              <a:rPr lang="en-US" sz="1200" dirty="0" err="1">
                <a:solidFill>
                  <a:srgbClr val="000000"/>
                </a:solidFill>
              </a:rPr>
              <a:t>στάδιο</a:t>
            </a:r>
            <a:r>
              <a:rPr lang="en-US" sz="1200" dirty="0">
                <a:solidFill>
                  <a:srgbClr val="000000"/>
                </a:solidFill>
              </a:rPr>
              <a:t> (</a:t>
            </a:r>
            <a:r>
              <a:rPr lang="en-US" sz="1200" dirty="0" err="1">
                <a:solidFill>
                  <a:srgbClr val="000000"/>
                </a:solidFill>
              </a:rPr>
              <a:t>μεταγενέστερο</a:t>
            </a:r>
            <a:r>
              <a:rPr lang="en-US" sz="1200" dirty="0">
                <a:solidFill>
                  <a:srgbClr val="000000"/>
                </a:solidFill>
              </a:rPr>
              <a:t>) </a:t>
            </a:r>
            <a:r>
              <a:rPr lang="en-US" sz="1200" dirty="0" err="1">
                <a:solidFill>
                  <a:srgbClr val="000000"/>
                </a:solidFill>
              </a:rPr>
              <a:t>προϋποθέτει</a:t>
            </a:r>
            <a:r>
              <a:rPr lang="en-US" sz="1200" dirty="0">
                <a:solidFill>
                  <a:srgbClr val="000000"/>
                </a:solidFill>
              </a:rPr>
              <a:t> </a:t>
            </a:r>
            <a:r>
              <a:rPr lang="en-US" sz="1200" dirty="0" err="1">
                <a:solidFill>
                  <a:srgbClr val="000000"/>
                </a:solidFill>
              </a:rPr>
              <a:t>την</a:t>
            </a:r>
            <a:r>
              <a:rPr lang="en-US" sz="1200" dirty="0">
                <a:solidFill>
                  <a:srgbClr val="000000"/>
                </a:solidFill>
              </a:rPr>
              <a:t> </a:t>
            </a:r>
            <a:r>
              <a:rPr lang="en-US" sz="1200" dirty="0" err="1">
                <a:solidFill>
                  <a:srgbClr val="000000"/>
                </a:solidFill>
              </a:rPr>
              <a:t>κατάκτηση</a:t>
            </a:r>
            <a:r>
              <a:rPr lang="en-US" sz="1200" dirty="0">
                <a:solidFill>
                  <a:srgbClr val="000000"/>
                </a:solidFill>
              </a:rPr>
              <a:t> </a:t>
            </a:r>
            <a:r>
              <a:rPr lang="en-US" sz="1200" dirty="0" err="1">
                <a:solidFill>
                  <a:srgbClr val="000000"/>
                </a:solidFill>
              </a:rPr>
              <a:t>ενός</a:t>
            </a:r>
            <a:r>
              <a:rPr lang="en-US" sz="1200" dirty="0">
                <a:solidFill>
                  <a:srgbClr val="000000"/>
                </a:solidFill>
              </a:rPr>
              <a:t> </a:t>
            </a:r>
            <a:r>
              <a:rPr lang="en-US" sz="1200" dirty="0" err="1">
                <a:solidFill>
                  <a:srgbClr val="000000"/>
                </a:solidFill>
              </a:rPr>
              <a:t>προγενέστερου</a:t>
            </a:r>
            <a:r>
              <a:rPr lang="en-US" sz="1200" dirty="0">
                <a:solidFill>
                  <a:srgbClr val="000000"/>
                </a:solidFill>
              </a:rPr>
              <a:t>. </a:t>
            </a:r>
            <a:r>
              <a:rPr lang="en-US" sz="1200" dirty="0" err="1">
                <a:solidFill>
                  <a:srgbClr val="000000"/>
                </a:solidFill>
              </a:rPr>
              <a:t>Επίσης</a:t>
            </a:r>
            <a:r>
              <a:rPr lang="en-US" sz="1200" dirty="0">
                <a:solidFill>
                  <a:srgbClr val="000000"/>
                </a:solidFill>
              </a:rPr>
              <a:t> </a:t>
            </a:r>
            <a:r>
              <a:rPr lang="en-US" sz="1200" dirty="0" err="1">
                <a:solidFill>
                  <a:srgbClr val="000000"/>
                </a:solidFill>
              </a:rPr>
              <a:t>ενδιαφέρον</a:t>
            </a:r>
            <a:r>
              <a:rPr lang="en-US" sz="1200" dirty="0">
                <a:solidFill>
                  <a:srgbClr val="000000"/>
                </a:solidFill>
              </a:rPr>
              <a:t> </a:t>
            </a:r>
            <a:r>
              <a:rPr lang="en-US" sz="1200" dirty="0" err="1">
                <a:solidFill>
                  <a:srgbClr val="000000"/>
                </a:solidFill>
              </a:rPr>
              <a:t>παρουσιάζει</a:t>
            </a:r>
            <a:r>
              <a:rPr lang="en-US" sz="1200" dirty="0">
                <a:solidFill>
                  <a:srgbClr val="000000"/>
                </a:solidFill>
              </a:rPr>
              <a:t> </a:t>
            </a:r>
            <a:r>
              <a:rPr lang="en-US" sz="1200" dirty="0" err="1">
                <a:solidFill>
                  <a:srgbClr val="000000"/>
                </a:solidFill>
              </a:rPr>
              <a:t>για</a:t>
            </a:r>
            <a:r>
              <a:rPr lang="en-US" sz="1200" dirty="0">
                <a:solidFill>
                  <a:srgbClr val="000000"/>
                </a:solidFill>
              </a:rPr>
              <a:t> </a:t>
            </a:r>
            <a:r>
              <a:rPr lang="en-US" sz="1200" dirty="0" err="1">
                <a:solidFill>
                  <a:srgbClr val="000000"/>
                </a:solidFill>
              </a:rPr>
              <a:t>τη</a:t>
            </a:r>
            <a:r>
              <a:rPr lang="en-US" sz="1200" dirty="0">
                <a:solidFill>
                  <a:srgbClr val="000000"/>
                </a:solidFill>
              </a:rPr>
              <a:t> </a:t>
            </a:r>
            <a:r>
              <a:rPr lang="en-US" sz="1200" dirty="0" err="1">
                <a:solidFill>
                  <a:srgbClr val="000000"/>
                </a:solidFill>
              </a:rPr>
              <a:t>θεωρία</a:t>
            </a:r>
            <a:r>
              <a:rPr lang="en-US" sz="1200" dirty="0">
                <a:solidFill>
                  <a:srgbClr val="000000"/>
                </a:solidFill>
              </a:rPr>
              <a:t> </a:t>
            </a:r>
            <a:r>
              <a:rPr lang="en-US" sz="1200" dirty="0" err="1">
                <a:solidFill>
                  <a:srgbClr val="000000"/>
                </a:solidFill>
              </a:rPr>
              <a:t>του</a:t>
            </a:r>
            <a:r>
              <a:rPr lang="en-US" sz="1200" dirty="0">
                <a:solidFill>
                  <a:srgbClr val="000000"/>
                </a:solidFill>
              </a:rPr>
              <a:t> </a:t>
            </a:r>
            <a:r>
              <a:rPr lang="en-US" sz="1200" dirty="0" err="1">
                <a:solidFill>
                  <a:srgbClr val="000000"/>
                </a:solidFill>
              </a:rPr>
              <a:t>εαυτού</a:t>
            </a:r>
            <a:r>
              <a:rPr lang="en-US" sz="1200" dirty="0">
                <a:solidFill>
                  <a:srgbClr val="000000"/>
                </a:solidFill>
              </a:rPr>
              <a:t>, η </a:t>
            </a:r>
            <a:r>
              <a:rPr lang="en-US" sz="1200" dirty="0" err="1">
                <a:solidFill>
                  <a:srgbClr val="000000"/>
                </a:solidFill>
              </a:rPr>
              <a:t>αναλογία</a:t>
            </a:r>
            <a:r>
              <a:rPr lang="en-US" sz="1200" dirty="0">
                <a:solidFill>
                  <a:srgbClr val="000000"/>
                </a:solidFill>
              </a:rPr>
              <a:t> </a:t>
            </a:r>
            <a:r>
              <a:rPr lang="en-US" sz="1200" dirty="0" err="1">
                <a:solidFill>
                  <a:srgbClr val="000000"/>
                </a:solidFill>
              </a:rPr>
              <a:t>της</a:t>
            </a:r>
            <a:r>
              <a:rPr lang="en-US" sz="1200" dirty="0">
                <a:solidFill>
                  <a:srgbClr val="000000"/>
                </a:solidFill>
              </a:rPr>
              <a:t> </a:t>
            </a:r>
            <a:r>
              <a:rPr lang="en-US" sz="1200" dirty="0" err="1">
                <a:solidFill>
                  <a:srgbClr val="000000"/>
                </a:solidFill>
              </a:rPr>
              <a:t>διαίρεσης</a:t>
            </a:r>
            <a:r>
              <a:rPr lang="en-US" sz="1200" dirty="0">
                <a:solidFill>
                  <a:srgbClr val="000000"/>
                </a:solidFill>
              </a:rPr>
              <a:t> </a:t>
            </a:r>
            <a:r>
              <a:rPr lang="en-US" sz="1200" dirty="0" err="1">
                <a:solidFill>
                  <a:srgbClr val="000000"/>
                </a:solidFill>
              </a:rPr>
              <a:t>της</a:t>
            </a:r>
            <a:r>
              <a:rPr lang="en-US" sz="1200" dirty="0">
                <a:solidFill>
                  <a:srgbClr val="000000"/>
                </a:solidFill>
              </a:rPr>
              <a:t> </a:t>
            </a:r>
            <a:r>
              <a:rPr lang="en-US" sz="1200" dirty="0" err="1">
                <a:solidFill>
                  <a:srgbClr val="000000"/>
                </a:solidFill>
              </a:rPr>
              <a:t>ιστορίας</a:t>
            </a:r>
            <a:r>
              <a:rPr lang="en-US" sz="1200" dirty="0">
                <a:solidFill>
                  <a:srgbClr val="000000"/>
                </a:solidFill>
              </a:rPr>
              <a:t> </a:t>
            </a:r>
            <a:r>
              <a:rPr lang="en-US" sz="1200" dirty="0" err="1">
                <a:solidFill>
                  <a:srgbClr val="000000"/>
                </a:solidFill>
              </a:rPr>
              <a:t>σε</a:t>
            </a:r>
            <a:r>
              <a:rPr lang="en-US" sz="1200" dirty="0">
                <a:solidFill>
                  <a:srgbClr val="000000"/>
                </a:solidFill>
              </a:rPr>
              <a:t> </a:t>
            </a:r>
            <a:r>
              <a:rPr lang="en-US" sz="1200" dirty="0" err="1">
                <a:solidFill>
                  <a:srgbClr val="000000"/>
                </a:solidFill>
              </a:rPr>
              <a:t>στάδια</a:t>
            </a:r>
            <a:r>
              <a:rPr lang="en-US" sz="1200" dirty="0">
                <a:solidFill>
                  <a:srgbClr val="000000"/>
                </a:solidFill>
              </a:rPr>
              <a:t> </a:t>
            </a:r>
            <a:r>
              <a:rPr lang="en-US" sz="1200" dirty="0" err="1">
                <a:solidFill>
                  <a:srgbClr val="000000"/>
                </a:solidFill>
              </a:rPr>
              <a:t>με</a:t>
            </a:r>
            <a:r>
              <a:rPr lang="en-US" sz="1200" dirty="0">
                <a:solidFill>
                  <a:srgbClr val="000000"/>
                </a:solidFill>
              </a:rPr>
              <a:t> </a:t>
            </a:r>
            <a:r>
              <a:rPr lang="en-US" sz="1200" dirty="0" err="1">
                <a:solidFill>
                  <a:srgbClr val="000000"/>
                </a:solidFill>
              </a:rPr>
              <a:t>αυτήν</a:t>
            </a:r>
            <a:r>
              <a:rPr lang="en-US" sz="1200" dirty="0">
                <a:solidFill>
                  <a:srgbClr val="000000"/>
                </a:solidFill>
              </a:rPr>
              <a:t> </a:t>
            </a:r>
            <a:r>
              <a:rPr lang="en-US" sz="1200" dirty="0" err="1">
                <a:solidFill>
                  <a:srgbClr val="000000"/>
                </a:solidFill>
              </a:rPr>
              <a:t>της</a:t>
            </a:r>
            <a:r>
              <a:rPr lang="en-US" sz="1200" dirty="0">
                <a:solidFill>
                  <a:srgbClr val="000000"/>
                </a:solidFill>
              </a:rPr>
              <a:t> </a:t>
            </a:r>
            <a:r>
              <a:rPr lang="en-US" sz="1200" dirty="0" err="1">
                <a:solidFill>
                  <a:srgbClr val="000000"/>
                </a:solidFill>
              </a:rPr>
              <a:t>πορείας</a:t>
            </a:r>
            <a:r>
              <a:rPr lang="en-US" sz="1200" dirty="0">
                <a:solidFill>
                  <a:srgbClr val="000000"/>
                </a:solidFill>
              </a:rPr>
              <a:t> </a:t>
            </a:r>
            <a:r>
              <a:rPr lang="en-US" sz="1200" dirty="0" err="1">
                <a:solidFill>
                  <a:srgbClr val="000000"/>
                </a:solidFill>
              </a:rPr>
              <a:t>ενός</a:t>
            </a:r>
            <a:r>
              <a:rPr lang="en-US" sz="1200" dirty="0">
                <a:solidFill>
                  <a:srgbClr val="000000"/>
                </a:solidFill>
              </a:rPr>
              <a:t> </a:t>
            </a:r>
            <a:r>
              <a:rPr lang="en-US" sz="1200" dirty="0" err="1">
                <a:solidFill>
                  <a:srgbClr val="000000"/>
                </a:solidFill>
              </a:rPr>
              <a:t>ανθρώπου</a:t>
            </a:r>
            <a:r>
              <a:rPr lang="en-US" sz="1200" dirty="0">
                <a:solidFill>
                  <a:srgbClr val="000000"/>
                </a:solidFill>
              </a:rPr>
              <a:t> </a:t>
            </a:r>
            <a:r>
              <a:rPr lang="en-US" sz="1200" dirty="0" err="1">
                <a:solidFill>
                  <a:srgbClr val="000000"/>
                </a:solidFill>
              </a:rPr>
              <a:t>σε</a:t>
            </a:r>
            <a:r>
              <a:rPr lang="en-US" sz="1200" dirty="0">
                <a:solidFill>
                  <a:srgbClr val="000000"/>
                </a:solidFill>
              </a:rPr>
              <a:t> </a:t>
            </a:r>
            <a:r>
              <a:rPr lang="en-US" sz="1200" dirty="0" err="1">
                <a:solidFill>
                  <a:srgbClr val="000000"/>
                </a:solidFill>
              </a:rPr>
              <a:t>διαφορετικές</a:t>
            </a:r>
            <a:r>
              <a:rPr lang="en-US" sz="1200" dirty="0">
                <a:solidFill>
                  <a:srgbClr val="000000"/>
                </a:solidFill>
              </a:rPr>
              <a:t> </a:t>
            </a:r>
            <a:r>
              <a:rPr lang="en-US" sz="1200" dirty="0" err="1">
                <a:solidFill>
                  <a:srgbClr val="000000"/>
                </a:solidFill>
              </a:rPr>
              <a:t>ηλικίες</a:t>
            </a:r>
            <a:r>
              <a:rPr lang="en-US" sz="1200" dirty="0">
                <a:solidFill>
                  <a:srgbClr val="000000"/>
                </a:solidFill>
              </a:rPr>
              <a:t>: </a:t>
            </a:r>
            <a:r>
              <a:rPr lang="en-US" sz="1200" dirty="0" err="1">
                <a:solidFill>
                  <a:srgbClr val="000000"/>
                </a:solidFill>
              </a:rPr>
              <a:t>όπου</a:t>
            </a:r>
            <a:r>
              <a:rPr lang="en-US" sz="1200" dirty="0">
                <a:solidFill>
                  <a:srgbClr val="000000"/>
                </a:solidFill>
              </a:rPr>
              <a:t> </a:t>
            </a:r>
            <a:r>
              <a:rPr lang="en-US" sz="1200" dirty="0" err="1">
                <a:solidFill>
                  <a:srgbClr val="000000"/>
                </a:solidFill>
              </a:rPr>
              <a:t>οι</a:t>
            </a:r>
            <a:r>
              <a:rPr lang="en-US" sz="1200" dirty="0">
                <a:solidFill>
                  <a:srgbClr val="000000"/>
                </a:solidFill>
              </a:rPr>
              <a:t> </a:t>
            </a:r>
            <a:r>
              <a:rPr lang="en-US" sz="1200" dirty="0" err="1">
                <a:solidFill>
                  <a:srgbClr val="000000"/>
                </a:solidFill>
              </a:rPr>
              <a:t>ανατολικές</a:t>
            </a:r>
            <a:r>
              <a:rPr lang="en-US" sz="1200" dirty="0">
                <a:solidFill>
                  <a:srgbClr val="000000"/>
                </a:solidFill>
              </a:rPr>
              <a:t> </a:t>
            </a:r>
            <a:r>
              <a:rPr lang="en-US" sz="1200" dirty="0" err="1">
                <a:solidFill>
                  <a:srgbClr val="000000"/>
                </a:solidFill>
              </a:rPr>
              <a:t>θρησκείες</a:t>
            </a:r>
            <a:r>
              <a:rPr lang="en-US" sz="1200" dirty="0">
                <a:solidFill>
                  <a:srgbClr val="000000"/>
                </a:solidFill>
              </a:rPr>
              <a:t> (</a:t>
            </a:r>
            <a:r>
              <a:rPr lang="en-US" sz="1200" dirty="0" err="1">
                <a:solidFill>
                  <a:srgbClr val="000000"/>
                </a:solidFill>
              </a:rPr>
              <a:t>i</a:t>
            </a:r>
            <a:r>
              <a:rPr lang="en-US" sz="1200" dirty="0">
                <a:solidFill>
                  <a:srgbClr val="000000"/>
                </a:solidFill>
              </a:rPr>
              <a:t>) </a:t>
            </a:r>
            <a:r>
              <a:rPr lang="en-US" sz="1200" dirty="0" err="1">
                <a:solidFill>
                  <a:srgbClr val="000000"/>
                </a:solidFill>
              </a:rPr>
              <a:t>όπου</a:t>
            </a:r>
            <a:r>
              <a:rPr lang="en-US" sz="1200" dirty="0">
                <a:solidFill>
                  <a:srgbClr val="000000"/>
                </a:solidFill>
              </a:rPr>
              <a:t> </a:t>
            </a:r>
            <a:r>
              <a:rPr lang="en-US" sz="1200" dirty="0" err="1">
                <a:solidFill>
                  <a:srgbClr val="000000"/>
                </a:solidFill>
              </a:rPr>
              <a:t>δεν</a:t>
            </a:r>
            <a:r>
              <a:rPr lang="en-US" sz="1200" dirty="0">
                <a:solidFill>
                  <a:srgbClr val="000000"/>
                </a:solidFill>
              </a:rPr>
              <a:t> </a:t>
            </a:r>
            <a:r>
              <a:rPr lang="en-US" sz="1200" dirty="0" err="1">
                <a:solidFill>
                  <a:srgbClr val="000000"/>
                </a:solidFill>
              </a:rPr>
              <a:t>υπάρχει</a:t>
            </a:r>
            <a:r>
              <a:rPr lang="en-US" sz="1200" dirty="0">
                <a:solidFill>
                  <a:srgbClr val="000000"/>
                </a:solidFill>
              </a:rPr>
              <a:t> </a:t>
            </a:r>
            <a:r>
              <a:rPr lang="en-US" sz="1200" dirty="0" err="1">
                <a:solidFill>
                  <a:srgbClr val="000000"/>
                </a:solidFill>
              </a:rPr>
              <a:t>υποκειμενική</a:t>
            </a:r>
            <a:r>
              <a:rPr lang="en-US" sz="1200" dirty="0">
                <a:solidFill>
                  <a:srgbClr val="000000"/>
                </a:solidFill>
              </a:rPr>
              <a:t> </a:t>
            </a:r>
            <a:r>
              <a:rPr lang="en-US" sz="1200" dirty="0" err="1">
                <a:solidFill>
                  <a:srgbClr val="000000"/>
                </a:solidFill>
              </a:rPr>
              <a:t>βούληση</a:t>
            </a:r>
            <a:r>
              <a:rPr lang="en-US" sz="1200" dirty="0">
                <a:solidFill>
                  <a:srgbClr val="000000"/>
                </a:solidFill>
              </a:rPr>
              <a:t>, </a:t>
            </a:r>
            <a:r>
              <a:rPr lang="en-US" sz="1200" dirty="0" err="1">
                <a:solidFill>
                  <a:srgbClr val="000000"/>
                </a:solidFill>
              </a:rPr>
              <a:t>αντιστοιχούν</a:t>
            </a:r>
            <a:r>
              <a:rPr lang="en-US" sz="1200" dirty="0">
                <a:solidFill>
                  <a:srgbClr val="000000"/>
                </a:solidFill>
              </a:rPr>
              <a:t> </a:t>
            </a:r>
            <a:r>
              <a:rPr lang="en-US" sz="1200" dirty="0" err="1">
                <a:solidFill>
                  <a:srgbClr val="000000"/>
                </a:solidFill>
              </a:rPr>
              <a:t>στην</a:t>
            </a:r>
            <a:r>
              <a:rPr lang="en-US" sz="1200" dirty="0">
                <a:solidFill>
                  <a:srgbClr val="000000"/>
                </a:solidFill>
              </a:rPr>
              <a:t> </a:t>
            </a:r>
            <a:r>
              <a:rPr lang="en-US" sz="1200" dirty="0" err="1">
                <a:solidFill>
                  <a:srgbClr val="000000"/>
                </a:solidFill>
              </a:rPr>
              <a:t>παιδική</a:t>
            </a:r>
            <a:r>
              <a:rPr lang="en-US" sz="1200" dirty="0">
                <a:solidFill>
                  <a:srgbClr val="000000"/>
                </a:solidFill>
              </a:rPr>
              <a:t>, η </a:t>
            </a:r>
            <a:r>
              <a:rPr lang="en-US" sz="1200" dirty="0" err="1">
                <a:solidFill>
                  <a:srgbClr val="000000"/>
                </a:solidFill>
              </a:rPr>
              <a:t>πρώιμη</a:t>
            </a:r>
            <a:r>
              <a:rPr lang="en-US" sz="1200" dirty="0">
                <a:solidFill>
                  <a:srgbClr val="000000"/>
                </a:solidFill>
              </a:rPr>
              <a:t> </a:t>
            </a:r>
            <a:r>
              <a:rPr lang="en-US" sz="1200" dirty="0" err="1">
                <a:solidFill>
                  <a:srgbClr val="000000"/>
                </a:solidFill>
              </a:rPr>
              <a:t>αρχαιότητα</a:t>
            </a:r>
            <a:r>
              <a:rPr lang="en-US" sz="1200" dirty="0">
                <a:solidFill>
                  <a:srgbClr val="000000"/>
                </a:solidFill>
              </a:rPr>
              <a:t> (ii), </a:t>
            </a:r>
            <a:r>
              <a:rPr lang="en-US" sz="1200" dirty="0" err="1">
                <a:solidFill>
                  <a:srgbClr val="000000"/>
                </a:solidFill>
              </a:rPr>
              <a:t>όπου</a:t>
            </a:r>
            <a:r>
              <a:rPr lang="en-US" sz="1200" dirty="0">
                <a:solidFill>
                  <a:srgbClr val="000000"/>
                </a:solidFill>
              </a:rPr>
              <a:t> </a:t>
            </a:r>
            <a:r>
              <a:rPr lang="en-US" sz="1200" dirty="0" err="1">
                <a:solidFill>
                  <a:srgbClr val="000000"/>
                </a:solidFill>
              </a:rPr>
              <a:t>διαφαίνεται</a:t>
            </a:r>
            <a:r>
              <a:rPr lang="en-US" sz="1200" dirty="0">
                <a:solidFill>
                  <a:srgbClr val="000000"/>
                </a:solidFill>
              </a:rPr>
              <a:t> η </a:t>
            </a:r>
            <a:r>
              <a:rPr lang="en-US" sz="1200" dirty="0" err="1">
                <a:solidFill>
                  <a:srgbClr val="000000"/>
                </a:solidFill>
              </a:rPr>
              <a:t>αρχή</a:t>
            </a:r>
            <a:r>
              <a:rPr lang="en-US" sz="1200" dirty="0">
                <a:solidFill>
                  <a:srgbClr val="000000"/>
                </a:solidFill>
              </a:rPr>
              <a:t> </a:t>
            </a:r>
            <a:r>
              <a:rPr lang="en-US" sz="1200" dirty="0" err="1">
                <a:solidFill>
                  <a:srgbClr val="000000"/>
                </a:solidFill>
              </a:rPr>
              <a:t>της</a:t>
            </a:r>
            <a:r>
              <a:rPr lang="en-US" sz="1200" dirty="0">
                <a:solidFill>
                  <a:srgbClr val="000000"/>
                </a:solidFill>
              </a:rPr>
              <a:t> </a:t>
            </a:r>
            <a:r>
              <a:rPr lang="en-US" sz="1200" dirty="0" err="1">
                <a:solidFill>
                  <a:srgbClr val="000000"/>
                </a:solidFill>
              </a:rPr>
              <a:t>υποκειμενικής</a:t>
            </a:r>
            <a:r>
              <a:rPr lang="en-US" sz="1200" dirty="0">
                <a:solidFill>
                  <a:srgbClr val="000000"/>
                </a:solidFill>
              </a:rPr>
              <a:t> </a:t>
            </a:r>
            <a:r>
              <a:rPr lang="en-US" sz="1200" dirty="0" err="1">
                <a:solidFill>
                  <a:srgbClr val="000000"/>
                </a:solidFill>
              </a:rPr>
              <a:t>βούλησης</a:t>
            </a:r>
            <a:r>
              <a:rPr lang="en-US" sz="1200" dirty="0">
                <a:solidFill>
                  <a:srgbClr val="000000"/>
                </a:solidFill>
              </a:rPr>
              <a:t>, </a:t>
            </a:r>
            <a:r>
              <a:rPr lang="en-US" sz="1200" dirty="0" err="1">
                <a:solidFill>
                  <a:srgbClr val="000000"/>
                </a:solidFill>
              </a:rPr>
              <a:t>αντιστοιχεί</a:t>
            </a:r>
            <a:r>
              <a:rPr lang="en-US" sz="1200" dirty="0">
                <a:solidFill>
                  <a:srgbClr val="000000"/>
                </a:solidFill>
              </a:rPr>
              <a:t> </a:t>
            </a:r>
            <a:r>
              <a:rPr lang="en-US" sz="1200" dirty="0" err="1">
                <a:solidFill>
                  <a:srgbClr val="000000"/>
                </a:solidFill>
              </a:rPr>
              <a:t>στην</a:t>
            </a:r>
            <a:r>
              <a:rPr lang="en-US" sz="1200" dirty="0">
                <a:solidFill>
                  <a:srgbClr val="000000"/>
                </a:solidFill>
              </a:rPr>
              <a:t> </a:t>
            </a:r>
            <a:r>
              <a:rPr lang="en-US" sz="1200" dirty="0" err="1">
                <a:solidFill>
                  <a:srgbClr val="000000"/>
                </a:solidFill>
              </a:rPr>
              <a:t>εφηβεία</a:t>
            </a:r>
            <a:r>
              <a:rPr lang="en-US" sz="1200" dirty="0">
                <a:solidFill>
                  <a:srgbClr val="000000"/>
                </a:solidFill>
              </a:rPr>
              <a:t>, η </a:t>
            </a:r>
            <a:r>
              <a:rPr lang="en-US" sz="1200" dirty="0" err="1">
                <a:solidFill>
                  <a:srgbClr val="000000"/>
                </a:solidFill>
              </a:rPr>
              <a:t>ρωμαϊκή</a:t>
            </a:r>
            <a:r>
              <a:rPr lang="en-US" sz="1200" dirty="0">
                <a:solidFill>
                  <a:srgbClr val="000000"/>
                </a:solidFill>
              </a:rPr>
              <a:t> (iii), </a:t>
            </a:r>
            <a:r>
              <a:rPr lang="en-US" sz="1200" dirty="0" err="1">
                <a:solidFill>
                  <a:srgbClr val="000000"/>
                </a:solidFill>
              </a:rPr>
              <a:t>στην</a:t>
            </a:r>
            <a:r>
              <a:rPr lang="en-US" sz="1200" dirty="0">
                <a:solidFill>
                  <a:srgbClr val="000000"/>
                </a:solidFill>
              </a:rPr>
              <a:t> </a:t>
            </a:r>
            <a:r>
              <a:rPr lang="en-US" sz="1200" dirty="0" err="1">
                <a:solidFill>
                  <a:srgbClr val="000000"/>
                </a:solidFill>
              </a:rPr>
              <a:t>ωριμότητα</a:t>
            </a:r>
            <a:r>
              <a:rPr lang="en-US" sz="1200" dirty="0">
                <a:solidFill>
                  <a:srgbClr val="000000"/>
                </a:solidFill>
              </a:rPr>
              <a:t> </a:t>
            </a:r>
            <a:r>
              <a:rPr lang="en-US" sz="1200" dirty="0" err="1">
                <a:solidFill>
                  <a:srgbClr val="000000"/>
                </a:solidFill>
              </a:rPr>
              <a:t>και</a:t>
            </a:r>
            <a:r>
              <a:rPr lang="en-US" sz="1200" dirty="0">
                <a:solidFill>
                  <a:srgbClr val="000000"/>
                </a:solidFill>
              </a:rPr>
              <a:t> η </a:t>
            </a:r>
            <a:r>
              <a:rPr lang="en-US" sz="1200" dirty="0" err="1">
                <a:solidFill>
                  <a:srgbClr val="000000"/>
                </a:solidFill>
              </a:rPr>
              <a:t>σύγχρονή</a:t>
            </a:r>
            <a:r>
              <a:rPr lang="en-US" sz="1200" dirty="0">
                <a:solidFill>
                  <a:srgbClr val="000000"/>
                </a:solidFill>
              </a:rPr>
              <a:t> </a:t>
            </a:r>
            <a:r>
              <a:rPr lang="en-US" sz="1200" dirty="0" err="1">
                <a:solidFill>
                  <a:srgbClr val="000000"/>
                </a:solidFill>
              </a:rPr>
              <a:t>του</a:t>
            </a:r>
            <a:r>
              <a:rPr lang="en-US" sz="1200" dirty="0">
                <a:solidFill>
                  <a:srgbClr val="000000"/>
                </a:solidFill>
              </a:rPr>
              <a:t> (iv) </a:t>
            </a:r>
            <a:r>
              <a:rPr lang="en-US" sz="1200" dirty="0" err="1">
                <a:solidFill>
                  <a:srgbClr val="000000"/>
                </a:solidFill>
              </a:rPr>
              <a:t>γερμανική</a:t>
            </a:r>
            <a:r>
              <a:rPr lang="en-US" sz="1200" dirty="0">
                <a:solidFill>
                  <a:srgbClr val="000000"/>
                </a:solidFill>
              </a:rPr>
              <a:t> </a:t>
            </a:r>
            <a:r>
              <a:rPr lang="en-US" sz="1200" dirty="0" err="1">
                <a:solidFill>
                  <a:srgbClr val="000000"/>
                </a:solidFill>
              </a:rPr>
              <a:t>ιστορία</a:t>
            </a:r>
            <a:r>
              <a:rPr lang="en-US" sz="1200" dirty="0">
                <a:solidFill>
                  <a:srgbClr val="000000"/>
                </a:solidFill>
              </a:rPr>
              <a:t> </a:t>
            </a:r>
            <a:r>
              <a:rPr lang="en-US" sz="1200" dirty="0" err="1">
                <a:solidFill>
                  <a:srgbClr val="000000"/>
                </a:solidFill>
              </a:rPr>
              <a:t>στην</a:t>
            </a:r>
            <a:r>
              <a:rPr lang="en-US" sz="1200" dirty="0">
                <a:solidFill>
                  <a:srgbClr val="000000"/>
                </a:solidFill>
              </a:rPr>
              <a:t> </a:t>
            </a:r>
            <a:r>
              <a:rPr lang="en-US" sz="1200" dirty="0" err="1">
                <a:solidFill>
                  <a:srgbClr val="000000"/>
                </a:solidFill>
              </a:rPr>
              <a:t>υπερώριμη</a:t>
            </a:r>
            <a:r>
              <a:rPr lang="en-US" sz="1200" dirty="0">
                <a:solidFill>
                  <a:srgbClr val="000000"/>
                </a:solidFill>
              </a:rPr>
              <a:t> </a:t>
            </a:r>
            <a:r>
              <a:rPr lang="en-US" sz="1200" dirty="0" err="1">
                <a:solidFill>
                  <a:srgbClr val="000000"/>
                </a:solidFill>
              </a:rPr>
              <a:t>ηλικία</a:t>
            </a:r>
            <a:r>
              <a:rPr lang="en-US" sz="1200" dirty="0">
                <a:solidFill>
                  <a:srgbClr val="000000"/>
                </a:solidFill>
              </a:rPr>
              <a:t> </a:t>
            </a:r>
            <a:r>
              <a:rPr lang="en-US" sz="1200" dirty="0" err="1">
                <a:solidFill>
                  <a:srgbClr val="000000"/>
                </a:solidFill>
              </a:rPr>
              <a:t>του</a:t>
            </a:r>
            <a:r>
              <a:rPr lang="en-US" sz="1200" dirty="0">
                <a:solidFill>
                  <a:srgbClr val="000000"/>
                </a:solidFill>
              </a:rPr>
              <a:t> </a:t>
            </a:r>
            <a:r>
              <a:rPr lang="en-US" sz="1200" dirty="0" err="1">
                <a:solidFill>
                  <a:srgbClr val="000000"/>
                </a:solidFill>
              </a:rPr>
              <a:t>ανθρώπου</a:t>
            </a:r>
            <a:r>
              <a:rPr lang="en-US" sz="1200" dirty="0" smtClean="0">
                <a:solidFill>
                  <a:srgbClr val="000000"/>
                </a:solidFill>
              </a:rPr>
              <a:t>.</a:t>
            </a:r>
            <a:endParaRPr lang="el-GR" sz="1200" dirty="0" smtClean="0">
              <a:solidFill>
                <a:srgbClr val="000000"/>
              </a:solidFill>
            </a:endParaRPr>
          </a:p>
          <a:p>
            <a:pPr algn="just"/>
            <a:endParaRPr lang="el-GR" sz="1200" dirty="0" smtClean="0">
              <a:solidFill>
                <a:srgbClr val="000000"/>
              </a:solidFill>
            </a:endParaRPr>
          </a:p>
          <a:p>
            <a:pPr algn="just"/>
            <a:endParaRPr lang="en-US" dirty="0" smtClean="0"/>
          </a:p>
          <a:p>
            <a:pPr algn="just"/>
            <a:endParaRPr lang="en-US"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ustomShape 1"/>
          <p:cNvSpPr>
            <a:spLocks noChangeArrowheads="1"/>
          </p:cNvSpPr>
          <p:nvPr/>
        </p:nvSpPr>
        <p:spPr bwMode="auto">
          <a:xfrm>
            <a:off x="179512" y="0"/>
            <a:ext cx="8686800" cy="6726237"/>
          </a:xfrm>
          <a:prstGeom prst="rect">
            <a:avLst/>
          </a:prstGeom>
          <a:noFill/>
          <a:ln w="9360">
            <a:noFill/>
            <a:miter lim="800000"/>
            <a:headEnd/>
            <a:tailEnd/>
          </a:ln>
        </p:spPr>
        <p:txBody>
          <a:bodyPr lIns="90000" tIns="46800" rIns="90000" bIns="46800" anchor="ctr"/>
          <a:lstStyle/>
          <a:p>
            <a:pPr algn="ctr"/>
            <a:endParaRPr lang="el-GR" sz="1400" b="1" dirty="0">
              <a:solidFill>
                <a:srgbClr val="000000"/>
              </a:solidFill>
            </a:endParaRPr>
          </a:p>
          <a:p>
            <a:pPr algn="ctr"/>
            <a:r>
              <a:rPr lang="en-US" sz="1400" b="1" dirty="0">
                <a:solidFill>
                  <a:srgbClr val="000000"/>
                </a:solidFill>
              </a:rPr>
              <a:t>ΦΙΛΟΣΟΦΙΚΗ ΑΝΘΡΩΠΟΛΟΓΙΑ</a:t>
            </a:r>
            <a:endParaRPr lang="en-US" dirty="0"/>
          </a:p>
          <a:p>
            <a:pPr algn="ctr"/>
            <a:r>
              <a:rPr lang="en-US" sz="1400" b="1" dirty="0" smtClean="0">
                <a:solidFill>
                  <a:srgbClr val="000000"/>
                </a:solidFill>
              </a:rPr>
              <a:t>Ο </a:t>
            </a:r>
            <a:r>
              <a:rPr lang="en-US" sz="1400" b="1" dirty="0">
                <a:solidFill>
                  <a:srgbClr val="000000"/>
                </a:solidFill>
              </a:rPr>
              <a:t>ΑΝΘΡΩΠΟΣ ΩΣ ΣΥΝΕΙΔΗΤΟ ΟΝ </a:t>
            </a:r>
            <a:endParaRPr lang="el-GR" sz="1400" b="1" dirty="0">
              <a:solidFill>
                <a:srgbClr val="000000"/>
              </a:solidFill>
            </a:endParaRPr>
          </a:p>
          <a:p>
            <a:pPr algn="ctr"/>
            <a:r>
              <a:rPr lang="el-GR" sz="1100" dirty="0"/>
              <a:t>(συνέχεια)</a:t>
            </a:r>
          </a:p>
          <a:p>
            <a:pPr algn="just"/>
            <a:r>
              <a:rPr lang="en-US" sz="1200" dirty="0" err="1">
                <a:solidFill>
                  <a:srgbClr val="000000"/>
                </a:solidFill>
                <a:ea typeface="Droid Sans Fallback"/>
                <a:cs typeface="Droid Sans Fallback"/>
              </a:rPr>
              <a:t>Με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σύνθεση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λοκιανής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εμπειριστικής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προσέγγισης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ταυτότητας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ως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συνειδητής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μνήμης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παρελθόντος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εγελιανής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θεωρίας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ιδεαλιστικής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προσέγγισης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εγώ</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ως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συνειδητού</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υποκειμένου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στην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ολότητα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ιστορικής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εξέλιξης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μπορούμε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να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καταλήξουμε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μια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πληρέστερη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σφαιρική</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αναφορά</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στον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εαυτό</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χαρακτηρίζει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νεότερη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εποχή</a:t>
            </a:r>
            <a:r>
              <a:rPr lang="en-US" sz="1200" dirty="0">
                <a:solidFill>
                  <a:srgbClr val="000000"/>
                </a:solidFill>
                <a:ea typeface="Droid Sans Fallback"/>
                <a:cs typeface="Droid Sans Fallback"/>
              </a:rPr>
              <a:t>. Η </a:t>
            </a:r>
            <a:r>
              <a:rPr lang="en-US" sz="1200" dirty="0" err="1">
                <a:solidFill>
                  <a:srgbClr val="000000"/>
                </a:solidFill>
                <a:ea typeface="Droid Sans Fallback"/>
                <a:cs typeface="Droid Sans Fallback"/>
              </a:rPr>
              <a:t>παρακολούθηση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των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μετασχηματισμών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σημασιών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προσωπικής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ταυτότητας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στην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ιστορική</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εξέλιξη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συνδέεται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μετασχηματισμούς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πολιτισμού</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των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αγαθών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a:t>
            </a:r>
            <a:endParaRPr lang="en-US" dirty="0"/>
          </a:p>
          <a:p>
            <a:pPr algn="just"/>
            <a:r>
              <a:rPr lang="en-US" sz="1200" dirty="0">
                <a:solidFill>
                  <a:srgbClr val="000000"/>
                </a:solidFill>
                <a:ea typeface="Droid Sans Fallback"/>
                <a:cs typeface="Droid Sans Fallback"/>
              </a:rPr>
              <a:t>Η </a:t>
            </a:r>
            <a:r>
              <a:rPr lang="en-US" sz="1200" dirty="0" err="1">
                <a:solidFill>
                  <a:srgbClr val="000000"/>
                </a:solidFill>
                <a:ea typeface="Droid Sans Fallback"/>
                <a:cs typeface="Droid Sans Fallback"/>
              </a:rPr>
              <a:t>συνείδηση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είναι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έννοια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συνδέεται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αφ</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ενός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υποκείμενο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όν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δηλαδή</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σκέπτεται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πράττει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εκτελεί</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ως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πρόσωπο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αναγνωρίζει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ευθύνη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αφ</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ετέρου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πρόβλημα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προθετικότητας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ιδιότητας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δηλαδή</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χαρακτηρίζει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πεδίο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ανθρώπινης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νόησης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ως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συνειδητότητα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αυτογνωσία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αυτεπίγνωση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προϋποτίθεται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επιστημονικής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προσέγγισης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ψυχής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από</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ιστορική</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άποψη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στην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νεότερη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σκέψη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κυρίως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άμεση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σχέση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επιστήμη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ψυχολογίας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οι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απαρχές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όμως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ανάγονται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στην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αριστοτελική</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φιλοσοφία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περί</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ψυχής</a:t>
            </a:r>
            <a:r>
              <a:rPr lang="en-US" sz="1200" dirty="0">
                <a:solidFill>
                  <a:srgbClr val="000000"/>
                </a:solidFill>
                <a:ea typeface="Droid Sans Fallback"/>
                <a:cs typeface="Droid Sans Fallback"/>
              </a:rPr>
              <a:t> (</a:t>
            </a:r>
            <a:r>
              <a:rPr lang="en-US" sz="1200" i="1" dirty="0" err="1">
                <a:solidFill>
                  <a:srgbClr val="000000"/>
                </a:solidFill>
                <a:ea typeface="Droid Sans Fallback"/>
                <a:cs typeface="Droid Sans Fallback"/>
              </a:rPr>
              <a:t>Περί</a:t>
            </a:r>
            <a:r>
              <a:rPr lang="en-US" sz="1200" i="1" dirty="0">
                <a:solidFill>
                  <a:srgbClr val="000000"/>
                </a:solidFill>
                <a:ea typeface="Droid Sans Fallback"/>
                <a:cs typeface="Droid Sans Fallback"/>
              </a:rPr>
              <a:t> </a:t>
            </a:r>
            <a:r>
              <a:rPr lang="en-US" sz="1200" i="1" dirty="0" err="1">
                <a:solidFill>
                  <a:srgbClr val="000000"/>
                </a:solidFill>
                <a:ea typeface="Droid Sans Fallback"/>
                <a:cs typeface="Droid Sans Fallback"/>
              </a:rPr>
              <a:t>ψυχής</a:t>
            </a:r>
            <a:r>
              <a:rPr lang="en-US" sz="1200" dirty="0">
                <a:solidFill>
                  <a:srgbClr val="000000"/>
                </a:solidFill>
                <a:ea typeface="Droid Sans Fallback"/>
                <a:cs typeface="Droid Sans Fallback"/>
              </a:rPr>
              <a:t>).</a:t>
            </a:r>
            <a:endParaRPr lang="en-US" dirty="0"/>
          </a:p>
          <a:p>
            <a:pPr algn="just"/>
            <a:r>
              <a:rPr lang="en-US" sz="1200" dirty="0" err="1">
                <a:solidFill>
                  <a:srgbClr val="000000"/>
                </a:solidFill>
                <a:ea typeface="Droid Sans Fallback"/>
                <a:cs typeface="Droid Sans Fallback"/>
              </a:rPr>
              <a:t>Το</a:t>
            </a:r>
            <a:r>
              <a:rPr lang="en-US" sz="1200" dirty="0">
                <a:solidFill>
                  <a:srgbClr val="000000"/>
                </a:solidFill>
                <a:ea typeface="Droid Sans Fallback"/>
                <a:cs typeface="Droid Sans Fallback"/>
              </a:rPr>
              <a:t> 19</a:t>
            </a:r>
            <a:r>
              <a:rPr lang="en-US" sz="1200" baseline="30000" dirty="0">
                <a:solidFill>
                  <a:srgbClr val="000000"/>
                </a:solidFill>
                <a:ea typeface="Droid Sans Fallback"/>
                <a:cs typeface="Droid Sans Fallback"/>
              </a:rPr>
              <a:t>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αιώνα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δεν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μελετάται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από</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φιλοσόφους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πλέον</a:t>
            </a:r>
            <a:r>
              <a:rPr lang="en-US" sz="1200" dirty="0">
                <a:solidFill>
                  <a:srgbClr val="000000"/>
                </a:solidFill>
                <a:ea typeface="Droid Sans Fallback"/>
                <a:cs typeface="Droid Sans Fallback"/>
              </a:rPr>
              <a:t> η </a:t>
            </a:r>
            <a:r>
              <a:rPr lang="en-US" sz="1200" dirty="0" err="1">
                <a:solidFill>
                  <a:srgbClr val="000000"/>
                </a:solidFill>
                <a:ea typeface="Droid Sans Fallback"/>
                <a:cs typeface="Droid Sans Fallback"/>
              </a:rPr>
              <a:t>ψυχή</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αλλά</a:t>
            </a:r>
            <a:r>
              <a:rPr lang="en-US" sz="1200" dirty="0">
                <a:solidFill>
                  <a:srgbClr val="000000"/>
                </a:solidFill>
                <a:ea typeface="Droid Sans Fallback"/>
                <a:cs typeface="Droid Sans Fallback"/>
              </a:rPr>
              <a:t> ο </a:t>
            </a:r>
            <a:r>
              <a:rPr lang="en-US" sz="1200" dirty="0" err="1">
                <a:solidFill>
                  <a:srgbClr val="000000"/>
                </a:solidFill>
                <a:ea typeface="Droid Sans Fallback"/>
                <a:cs typeface="Droid Sans Fallback"/>
              </a:rPr>
              <a:t>άνθρωπος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και</a:t>
            </a:r>
            <a:r>
              <a:rPr lang="en-US" sz="1200" dirty="0">
                <a:solidFill>
                  <a:srgbClr val="000000"/>
                </a:solidFill>
                <a:ea typeface="Droid Sans Fallback"/>
                <a:cs typeface="Droid Sans Fallback"/>
              </a:rPr>
              <a:t> η </a:t>
            </a:r>
            <a:r>
              <a:rPr lang="en-US" sz="1200" dirty="0" err="1">
                <a:solidFill>
                  <a:srgbClr val="000000"/>
                </a:solidFill>
                <a:ea typeface="Droid Sans Fallback"/>
                <a:cs typeface="Droid Sans Fallback"/>
              </a:rPr>
              <a:t>πράξη</a:t>
            </a:r>
            <a:r>
              <a:rPr lang="en-US" sz="1200" dirty="0">
                <a:solidFill>
                  <a:srgbClr val="000000"/>
                </a:solidFill>
                <a:ea typeface="Droid Sans Fallback"/>
                <a:cs typeface="Droid Sans Fallback"/>
              </a:rPr>
              <a:t>, η </a:t>
            </a:r>
            <a:r>
              <a:rPr lang="en-US" sz="1200" dirty="0" err="1">
                <a:solidFill>
                  <a:srgbClr val="000000"/>
                </a:solidFill>
                <a:ea typeface="Droid Sans Fallback"/>
                <a:cs typeface="Droid Sans Fallback"/>
              </a:rPr>
              <a:t>ανθρωπολογία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Hegel (1770 – 1831) </a:t>
            </a:r>
            <a:r>
              <a:rPr lang="en-US" sz="1200" dirty="0" err="1">
                <a:solidFill>
                  <a:srgbClr val="000000"/>
                </a:solidFill>
                <a:ea typeface="Droid Sans Fallback"/>
                <a:cs typeface="Droid Sans Fallback"/>
              </a:rPr>
              <a:t>και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των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επιγόνων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(Marx, 1818 - 1883, Nietzsche 1844 – 1900 </a:t>
            </a:r>
            <a:r>
              <a:rPr lang="en-US" sz="1200" dirty="0" err="1">
                <a:solidFill>
                  <a:srgbClr val="000000"/>
                </a:solidFill>
                <a:ea typeface="Droid Sans Fallback"/>
                <a:cs typeface="Droid Sans Fallback"/>
              </a:rPr>
              <a:t>κ.ά</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από</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φιλοσοφική</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άποψη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συνεχίζοντας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προσέγγιση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διαφωτισμού</a:t>
            </a:r>
            <a:r>
              <a:rPr lang="en-US" sz="1200" dirty="0">
                <a:solidFill>
                  <a:srgbClr val="000000"/>
                </a:solidFill>
                <a:ea typeface="Droid Sans Fallback"/>
                <a:cs typeface="Droid Sans Fallback"/>
              </a:rPr>
              <a:t> – </a:t>
            </a:r>
            <a:r>
              <a:rPr lang="en-US" sz="1200" dirty="0" err="1">
                <a:solidFill>
                  <a:srgbClr val="000000"/>
                </a:solidFill>
                <a:ea typeface="Droid Sans Fallback"/>
                <a:cs typeface="Droid Sans Fallback"/>
              </a:rPr>
              <a:t>που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αναδύθηκε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έναν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αιώνα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πιο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πριν</a:t>
            </a:r>
            <a:r>
              <a:rPr lang="en-US" sz="1200" dirty="0">
                <a:solidFill>
                  <a:srgbClr val="000000"/>
                </a:solidFill>
                <a:ea typeface="Droid Sans Fallback"/>
                <a:cs typeface="Droid Sans Fallback"/>
              </a:rPr>
              <a:t>  -  </a:t>
            </a:r>
            <a:r>
              <a:rPr lang="en-US" sz="1200" dirty="0" err="1">
                <a:solidFill>
                  <a:srgbClr val="000000"/>
                </a:solidFill>
                <a:ea typeface="Droid Sans Fallback"/>
                <a:cs typeface="Droid Sans Fallback"/>
              </a:rPr>
              <a:t>τοποθετεί</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νου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πνεύμα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κάτω</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από</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μια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σφαιρική</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εξέταση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ιστορίας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ανθρώπινης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εξέλιξης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μέσα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αυτήν</a:t>
            </a:r>
            <a:r>
              <a:rPr lang="en-US" sz="1200" dirty="0">
                <a:solidFill>
                  <a:srgbClr val="000000"/>
                </a:solidFill>
                <a:ea typeface="Droid Sans Fallback"/>
                <a:cs typeface="Droid Sans Fallback"/>
              </a:rPr>
              <a:t>.</a:t>
            </a:r>
            <a:endParaRPr lang="en-US" dirty="0"/>
          </a:p>
          <a:p>
            <a:pPr algn="just"/>
            <a:r>
              <a:rPr lang="en-US" sz="1200" dirty="0" err="1">
                <a:solidFill>
                  <a:srgbClr val="000000"/>
                </a:solidFill>
                <a:ea typeface="Droid Sans Fallback"/>
                <a:cs typeface="Droid Sans Fallback"/>
              </a:rPr>
              <a:t>Έτσι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φθάνουμε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στο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κατώφλι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20ού </a:t>
            </a:r>
            <a:r>
              <a:rPr lang="en-US" sz="1200" dirty="0" err="1">
                <a:solidFill>
                  <a:srgbClr val="000000"/>
                </a:solidFill>
                <a:ea typeface="Droid Sans Fallback"/>
                <a:cs typeface="Droid Sans Fallback"/>
              </a:rPr>
              <a:t>αιώνα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κληροδότημα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έννοια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ανθρώπου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ως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ενός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όντος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εμπεριέχει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ιστορία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μέσα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στην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αντιπαράθεση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αναλυτικού</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θετικιστικού</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υπαρξιστικού</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ρεύματος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προκύπτει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προς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τέλη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αιώνα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αυτού</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μια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νέα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σύνθεση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περιλάμβανε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τις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νέες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υποθέσεις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για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λειτουργισμό</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στην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ιστορία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λειτουργικά</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υπολογιστικά</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συστήματα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παλιά</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αριστοτελική</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τελεολογία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εμφανίσθηκαν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δηλαδή</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οι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νέοι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τελεολόγοι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ένας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τρόπος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σκέψης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επιστημονιστικός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αλλά</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ταυτόχρονα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τεκμηριωμένος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από</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μακρά</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παράδοσης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αριστοτελικής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ψυχολογίας</a:t>
            </a:r>
            <a:r>
              <a:rPr lang="en-US" sz="1200" dirty="0">
                <a:solidFill>
                  <a:srgbClr val="000000"/>
                </a:solidFill>
                <a:ea typeface="Droid Sans Fallback"/>
                <a:cs typeface="Droid Sans Fallback"/>
              </a:rPr>
              <a:t>.</a:t>
            </a:r>
            <a:endParaRPr lang="en-US" dirty="0"/>
          </a:p>
          <a:p>
            <a:pPr algn="just"/>
            <a:r>
              <a:rPr lang="en-US" sz="1200" dirty="0" err="1">
                <a:solidFill>
                  <a:srgbClr val="000000"/>
                </a:solidFill>
                <a:ea typeface="Droid Sans Fallback"/>
                <a:cs typeface="Droid Sans Fallback"/>
              </a:rPr>
              <a:t>Στην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αριστοτελική</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τελεολογία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πιο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συγκεκριμένα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μάλιστα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μέσω</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έννοιας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εντελέχειας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μπορούμε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να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εννοήσουμε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ένα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είδος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βιολογικής</a:t>
            </a:r>
            <a:r>
              <a:rPr lang="en-US" sz="1200" dirty="0">
                <a:solidFill>
                  <a:srgbClr val="000000"/>
                </a:solidFill>
                <a:ea typeface="Droid Sans Fallback"/>
                <a:cs typeface="Droid Sans Fallback"/>
              </a:rPr>
              <a:t> / </a:t>
            </a:r>
            <a:r>
              <a:rPr lang="en-US" sz="1200" dirty="0" err="1">
                <a:solidFill>
                  <a:srgbClr val="000000"/>
                </a:solidFill>
                <a:ea typeface="Droid Sans Fallback"/>
                <a:cs typeface="Droid Sans Fallback"/>
              </a:rPr>
              <a:t>φυσικής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βάσης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νεότερης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έννοιας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συνείδησης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αποκτά</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ανάγλυφο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περιεχόμενο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αιώνα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Locke </a:t>
            </a:r>
            <a:r>
              <a:rPr lang="en-US" sz="1200" dirty="0" err="1">
                <a:solidFill>
                  <a:srgbClr val="000000"/>
                </a:solidFill>
                <a:ea typeface="Droid Sans Fallback"/>
                <a:cs typeface="Droid Sans Fallback"/>
              </a:rPr>
              <a:t>και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μάλιστα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στο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έργο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τελευταίου</a:t>
            </a:r>
            <a:r>
              <a:rPr lang="en-US" sz="1200" dirty="0">
                <a:solidFill>
                  <a:srgbClr val="000000"/>
                </a:solidFill>
                <a:ea typeface="Droid Sans Fallback"/>
                <a:cs typeface="Droid Sans Fallback"/>
              </a:rPr>
              <a:t> </a:t>
            </a:r>
            <a:r>
              <a:rPr lang="en-US" sz="1200" i="1" dirty="0" err="1">
                <a:solidFill>
                  <a:srgbClr val="000000"/>
                </a:solidFill>
                <a:ea typeface="Droid Sans Fallback"/>
                <a:cs typeface="Droid Sans Fallback"/>
              </a:rPr>
              <a:t>Δοκίμιο</a:t>
            </a:r>
            <a:r>
              <a:rPr lang="en-US" sz="1200" i="1" dirty="0">
                <a:solidFill>
                  <a:srgbClr val="000000"/>
                </a:solidFill>
                <a:ea typeface="Droid Sans Fallback"/>
                <a:cs typeface="Droid Sans Fallback"/>
              </a:rPr>
              <a:t> </a:t>
            </a:r>
            <a:r>
              <a:rPr lang="en-US" sz="1200" i="1" dirty="0" err="1">
                <a:solidFill>
                  <a:srgbClr val="000000"/>
                </a:solidFill>
                <a:ea typeface="Droid Sans Fallback"/>
                <a:cs typeface="Droid Sans Fallback"/>
              </a:rPr>
              <a:t>για</a:t>
            </a:r>
            <a:r>
              <a:rPr lang="en-US" sz="1200" i="1" dirty="0">
                <a:solidFill>
                  <a:srgbClr val="000000"/>
                </a:solidFill>
                <a:ea typeface="Droid Sans Fallback"/>
                <a:cs typeface="Droid Sans Fallback"/>
              </a:rPr>
              <a:t> </a:t>
            </a:r>
            <a:r>
              <a:rPr lang="en-US" sz="1200" i="1" dirty="0" err="1">
                <a:solidFill>
                  <a:srgbClr val="000000"/>
                </a:solidFill>
                <a:ea typeface="Droid Sans Fallback"/>
                <a:cs typeface="Droid Sans Fallback"/>
              </a:rPr>
              <a:t>την</a:t>
            </a:r>
            <a:r>
              <a:rPr lang="en-US" sz="1200" i="1" dirty="0">
                <a:solidFill>
                  <a:srgbClr val="000000"/>
                </a:solidFill>
                <a:ea typeface="Droid Sans Fallback"/>
                <a:cs typeface="Droid Sans Fallback"/>
              </a:rPr>
              <a:t> </a:t>
            </a:r>
            <a:r>
              <a:rPr lang="en-US" sz="1200" i="1" dirty="0" err="1">
                <a:solidFill>
                  <a:srgbClr val="000000"/>
                </a:solidFill>
                <a:ea typeface="Droid Sans Fallback"/>
                <a:cs typeface="Droid Sans Fallback"/>
              </a:rPr>
              <a:t>ανθρώπινη</a:t>
            </a:r>
            <a:r>
              <a:rPr lang="en-US" sz="1200" i="1" dirty="0">
                <a:solidFill>
                  <a:srgbClr val="000000"/>
                </a:solidFill>
                <a:ea typeface="Droid Sans Fallback"/>
                <a:cs typeface="Droid Sans Fallback"/>
              </a:rPr>
              <a:t> </a:t>
            </a:r>
            <a:r>
              <a:rPr lang="en-US" sz="1200" i="1" dirty="0" err="1">
                <a:solidFill>
                  <a:srgbClr val="000000"/>
                </a:solidFill>
                <a:ea typeface="Droid Sans Fallback"/>
                <a:cs typeface="Droid Sans Fallback"/>
              </a:rPr>
              <a:t>νόηση</a:t>
            </a:r>
            <a:r>
              <a:rPr lang="en-US" sz="1200" i="1" dirty="0">
                <a:solidFill>
                  <a:srgbClr val="000000"/>
                </a:solidFill>
                <a:ea typeface="Droid Sans Fallback"/>
                <a:cs typeface="Droid Sans Fallback"/>
              </a:rPr>
              <a:t> (Essay on human understanding</a:t>
            </a:r>
            <a:r>
              <a:rPr lang="en-US" sz="1200" dirty="0">
                <a:solidFill>
                  <a:srgbClr val="000000"/>
                </a:solidFill>
                <a:ea typeface="Droid Sans Fallback"/>
                <a:cs typeface="Droid Sans Fallback"/>
              </a:rPr>
              <a:t>, 1690). </a:t>
            </a:r>
            <a:r>
              <a:rPr lang="en-US" sz="1200" dirty="0" err="1">
                <a:solidFill>
                  <a:srgbClr val="000000"/>
                </a:solidFill>
                <a:ea typeface="Droid Sans Fallback"/>
                <a:cs typeface="Droid Sans Fallback"/>
              </a:rPr>
              <a:t>Στο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ενδιάμεσο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χρονικό</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διάστημα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μεταξύ</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αριστοτελικής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ψυχολογίας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λοκιανής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θεωρίας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νόησης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μεσολαβούν</a:t>
            </a:r>
            <a:r>
              <a:rPr lang="en-US" sz="1200" dirty="0">
                <a:solidFill>
                  <a:srgbClr val="000000"/>
                </a:solidFill>
                <a:ea typeface="Droid Sans Fallback"/>
                <a:cs typeface="Droid Sans Fallback"/>
              </a:rPr>
              <a:t> ο </a:t>
            </a:r>
            <a:r>
              <a:rPr lang="en-US" sz="1200" dirty="0" err="1">
                <a:solidFill>
                  <a:srgbClr val="000000"/>
                </a:solidFill>
                <a:ea typeface="Droid Sans Fallback"/>
                <a:cs typeface="Droid Sans Fallback"/>
              </a:rPr>
              <a:t>νεοπλατωνισμός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απέκοψε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εμπειρική</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διάσταση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ψυχής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τόνισε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μεταφυσικό</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στοιχείο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και</a:t>
            </a:r>
            <a:r>
              <a:rPr lang="en-US" sz="1200" dirty="0">
                <a:solidFill>
                  <a:srgbClr val="000000"/>
                </a:solidFill>
                <a:ea typeface="Droid Sans Fallback"/>
                <a:cs typeface="Droid Sans Fallback"/>
              </a:rPr>
              <a:t> ο </a:t>
            </a:r>
            <a:r>
              <a:rPr lang="en-US" sz="1200" dirty="0" err="1">
                <a:solidFill>
                  <a:srgbClr val="000000"/>
                </a:solidFill>
                <a:ea typeface="Droid Sans Fallback"/>
                <a:cs typeface="Droid Sans Fallback"/>
              </a:rPr>
              <a:t>στωικισμός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εμπλούτισε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έννοια</a:t>
            </a:r>
            <a:r>
              <a:rPr lang="en-US" sz="1200" dirty="0">
                <a:solidFill>
                  <a:srgbClr val="000000"/>
                </a:solidFill>
                <a:ea typeface="Droid Sans Fallback"/>
                <a:cs typeface="Droid Sans Fallback"/>
              </a:rPr>
              <a:t> </a:t>
            </a:r>
            <a:r>
              <a:rPr lang="en-US" sz="1200" i="1" dirty="0" err="1">
                <a:solidFill>
                  <a:srgbClr val="000000"/>
                </a:solidFill>
                <a:ea typeface="Droid Sans Fallback"/>
                <a:cs typeface="Droid Sans Fallback"/>
              </a:rPr>
              <a:t>ψυχή</a:t>
            </a:r>
            <a:r>
              <a:rPr lang="en-US" sz="1200" i="1" dirty="0">
                <a:solidFill>
                  <a:srgbClr val="000000"/>
                </a:solidFill>
                <a:ea typeface="Droid Sans Fallback"/>
                <a:cs typeface="Droid Sans Fallback"/>
              </a:rPr>
              <a:t> </a:t>
            </a:r>
            <a:r>
              <a:rPr lang="en-US" sz="1200" dirty="0" err="1">
                <a:solidFill>
                  <a:srgbClr val="000000"/>
                </a:solidFill>
                <a:ea typeface="Droid Sans Fallback"/>
                <a:cs typeface="Droid Sans Fallback"/>
              </a:rPr>
              <a:t>με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καθολικότερες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ηθικές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κοσμολογικές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παραμέτρους</a:t>
            </a:r>
            <a:r>
              <a:rPr lang="en-US" sz="1200" dirty="0">
                <a:solidFill>
                  <a:srgbClr val="000000"/>
                </a:solidFill>
                <a:ea typeface="Droid Sans Fallback"/>
                <a:cs typeface="Droid Sans Fallback"/>
              </a:rPr>
              <a:t>.</a:t>
            </a:r>
            <a:endParaRPr lang="en-US" dirty="0"/>
          </a:p>
          <a:p>
            <a:pPr algn="just"/>
            <a:r>
              <a:rPr lang="en-US" sz="1200" dirty="0">
                <a:solidFill>
                  <a:srgbClr val="000000"/>
                </a:solidFill>
                <a:ea typeface="Droid Sans Fallback"/>
                <a:cs typeface="Droid Sans Fallback"/>
              </a:rPr>
              <a:t>Η </a:t>
            </a:r>
            <a:r>
              <a:rPr lang="en-US" sz="1200" dirty="0" err="1">
                <a:solidFill>
                  <a:srgbClr val="000000"/>
                </a:solidFill>
                <a:ea typeface="Droid Sans Fallback"/>
                <a:cs typeface="Droid Sans Fallback"/>
              </a:rPr>
              <a:t>ψυχή</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για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Αριστοτέλη</a:t>
            </a:r>
            <a:r>
              <a:rPr lang="en-US" sz="1200" dirty="0">
                <a:solidFill>
                  <a:srgbClr val="000000"/>
                </a:solidFill>
                <a:ea typeface="Droid Sans Fallback"/>
                <a:cs typeface="Droid Sans Fallback"/>
              </a:rPr>
              <a:t> (384 – 322π.Χ.) </a:t>
            </a:r>
            <a:r>
              <a:rPr lang="en-US" sz="1200" dirty="0" err="1">
                <a:solidFill>
                  <a:srgbClr val="000000"/>
                </a:solidFill>
                <a:ea typeface="Droid Sans Fallback"/>
                <a:cs typeface="Droid Sans Fallback"/>
              </a:rPr>
              <a:t>είναι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ουσία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περιγράφεται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μέσω</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απαρίθμησης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των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λειτουργιών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έμψυχου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όντος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καθορίζεται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από</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την</a:t>
            </a:r>
            <a:r>
              <a:rPr lang="en-US" sz="1200" dirty="0">
                <a:solidFill>
                  <a:srgbClr val="000000"/>
                </a:solidFill>
                <a:ea typeface="Droid Sans Fallback"/>
                <a:cs typeface="Droid Sans Fallback"/>
              </a:rPr>
              <a:t> </a:t>
            </a:r>
            <a:r>
              <a:rPr lang="en-US" sz="1200" i="1" dirty="0" err="1">
                <a:solidFill>
                  <a:srgbClr val="000000"/>
                </a:solidFill>
                <a:ea typeface="Droid Sans Fallback"/>
                <a:cs typeface="Droid Sans Fallback"/>
              </a:rPr>
              <a:t>εντελέχεια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μια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πρωταρχική</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εγγενή</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δύναμη</a:t>
            </a:r>
            <a:r>
              <a:rPr lang="en-US" sz="1200" dirty="0">
                <a:solidFill>
                  <a:srgbClr val="000000"/>
                </a:solidFill>
                <a:ea typeface="Droid Sans Fallback"/>
                <a:cs typeface="Droid Sans Fallback"/>
              </a:rPr>
              <a:t> ή </a:t>
            </a:r>
            <a:r>
              <a:rPr lang="en-US" sz="1200" dirty="0" err="1">
                <a:solidFill>
                  <a:srgbClr val="000000"/>
                </a:solidFill>
                <a:ea typeface="Droid Sans Fallback"/>
                <a:cs typeface="Droid Sans Fallback"/>
              </a:rPr>
              <a:t>αίτιο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μπορεί</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να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εξηγήσει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λόγο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ύπαρξης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ουσίας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a:t>
            </a:r>
            <a:r>
              <a:rPr lang="en-US" sz="1200" i="1" dirty="0" err="1">
                <a:solidFill>
                  <a:srgbClr val="000000"/>
                </a:solidFill>
                <a:ea typeface="Droid Sans Fallback"/>
                <a:cs typeface="Droid Sans Fallback"/>
              </a:rPr>
              <a:t>εμψύχου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βρίσκεται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στο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σπόρο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ως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κατάσταση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δυνατότητας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θα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εκδιπλωθεί</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ανάπτυξη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έκφραση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όλων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των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δυνάμεων</a:t>
            </a:r>
            <a:r>
              <a:rPr lang="en-US" sz="1200" dirty="0">
                <a:solidFill>
                  <a:srgbClr val="000000"/>
                </a:solidFill>
                <a:ea typeface="Droid Sans Fallback"/>
                <a:cs typeface="Droid Sans Fallback"/>
              </a:rPr>
              <a:t> – </a:t>
            </a:r>
            <a:r>
              <a:rPr lang="en-US" sz="1200" dirty="0" err="1">
                <a:solidFill>
                  <a:srgbClr val="000000"/>
                </a:solidFill>
                <a:ea typeface="Droid Sans Fallback"/>
                <a:cs typeface="Droid Sans Fallback"/>
              </a:rPr>
              <a:t>λειτουργιών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Κάθε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ον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κατά</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Αριστοτέλη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έχει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δική</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εντελέχεια</a:t>
            </a:r>
            <a:r>
              <a:rPr lang="en-US" sz="1200" dirty="0">
                <a:solidFill>
                  <a:srgbClr val="000000"/>
                </a:solidFill>
                <a:ea typeface="Droid Sans Fallback"/>
                <a:cs typeface="Droid Sans Fallback"/>
              </a:rPr>
              <a:t>, η </a:t>
            </a:r>
            <a:r>
              <a:rPr lang="en-US" sz="1200" dirty="0" err="1">
                <a:solidFill>
                  <a:srgbClr val="000000"/>
                </a:solidFill>
                <a:ea typeface="Droid Sans Fallback"/>
                <a:cs typeface="Droid Sans Fallback"/>
              </a:rPr>
              <a:t>ψυχή</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είναι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κατά</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κάποιο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τρόπο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μια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ατομική</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ουσία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από</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ύλη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μορφή</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εξ</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αυτών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συγκροτούμενο</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σύμφωνα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μια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αρχιτεκτονικά</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δομημένη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σχέση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μεταξύ</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όπου</a:t>
            </a:r>
            <a:r>
              <a:rPr lang="en-US" sz="1200" dirty="0">
                <a:solidFill>
                  <a:srgbClr val="000000"/>
                </a:solidFill>
                <a:ea typeface="Droid Sans Fallback"/>
                <a:cs typeface="Droid Sans Fallback"/>
              </a:rPr>
              <a:t> η </a:t>
            </a:r>
            <a:r>
              <a:rPr lang="en-US" sz="1200" dirty="0" err="1">
                <a:solidFill>
                  <a:srgbClr val="000000"/>
                </a:solidFill>
                <a:ea typeface="Droid Sans Fallback"/>
                <a:cs typeface="Droid Sans Fallback"/>
              </a:rPr>
              <a:t>μία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δεν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μπορεί</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να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υπάρξει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παρά</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συνάρτηση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με</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την</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άλλη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ενώ</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πρόκειται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για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μια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σχέση</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αναλογική</a:t>
            </a:r>
            <a:r>
              <a:rPr lang="en-US" sz="1200" dirty="0">
                <a:solidFill>
                  <a:srgbClr val="000000"/>
                </a:solidFill>
                <a:ea typeface="Droid Sans Fallback"/>
                <a:cs typeface="Droid Sans Fallback"/>
              </a:rPr>
              <a:t>/</a:t>
            </a:r>
            <a:r>
              <a:rPr lang="en-US" sz="1200" dirty="0" err="1">
                <a:solidFill>
                  <a:srgbClr val="000000"/>
                </a:solidFill>
                <a:ea typeface="Droid Sans Fallback"/>
                <a:cs typeface="Droid Sans Fallback"/>
              </a:rPr>
              <a:t>λογική</a:t>
            </a:r>
            <a:r>
              <a:rPr lang="en-US" sz="1200" dirty="0">
                <a:solidFill>
                  <a:srgbClr val="000000"/>
                </a:solidFill>
                <a:ea typeface="Droid Sans Fallback"/>
                <a:cs typeface="Droid Sans Fallback"/>
              </a:rPr>
              <a:t>. Η </a:t>
            </a:r>
            <a:r>
              <a:rPr lang="en-US" sz="1200" dirty="0" err="1">
                <a:solidFill>
                  <a:srgbClr val="000000"/>
                </a:solidFill>
                <a:ea typeface="Droid Sans Fallback"/>
                <a:cs typeface="Droid Sans Fallback"/>
              </a:rPr>
              <a:t>αφετηρία</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σύστασης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και</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διατήρησης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αυτού</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του</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αρχιτεκτονήματος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είναι</a:t>
            </a:r>
            <a:r>
              <a:rPr lang="en-US" sz="1200" dirty="0">
                <a:solidFill>
                  <a:srgbClr val="000000"/>
                </a:solidFill>
                <a:ea typeface="Droid Sans Fallback"/>
                <a:cs typeface="Droid Sans Fallback"/>
              </a:rPr>
              <a:t> η </a:t>
            </a:r>
            <a:r>
              <a:rPr lang="en-US" sz="1200" dirty="0" err="1">
                <a:solidFill>
                  <a:srgbClr val="000000"/>
                </a:solidFill>
                <a:ea typeface="Droid Sans Fallback"/>
                <a:cs typeface="Droid Sans Fallback"/>
              </a:rPr>
              <a:t>ίδια</a:t>
            </a:r>
            <a:r>
              <a:rPr lang="en-US" sz="1200" dirty="0">
                <a:solidFill>
                  <a:srgbClr val="000000"/>
                </a:solidFill>
                <a:ea typeface="Droid Sans Fallback"/>
                <a:cs typeface="Droid Sans Fallback"/>
              </a:rPr>
              <a:t> η </a:t>
            </a:r>
            <a:r>
              <a:rPr lang="en-US" sz="1200" dirty="0" err="1">
                <a:solidFill>
                  <a:srgbClr val="000000"/>
                </a:solidFill>
                <a:ea typeface="Droid Sans Fallback"/>
                <a:cs typeface="Droid Sans Fallback"/>
              </a:rPr>
              <a:t>ψυχή</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ως</a:t>
            </a:r>
            <a:r>
              <a:rPr lang="en-US" sz="1200" dirty="0">
                <a:solidFill>
                  <a:srgbClr val="000000"/>
                </a:solidFill>
                <a:ea typeface="Droid Sans Fallback"/>
                <a:cs typeface="Droid Sans Fallback"/>
              </a:rPr>
              <a:t> </a:t>
            </a:r>
            <a:r>
              <a:rPr lang="en-US" sz="1200" dirty="0" err="1">
                <a:solidFill>
                  <a:srgbClr val="000000"/>
                </a:solidFill>
                <a:ea typeface="Droid Sans Fallback"/>
                <a:cs typeface="Droid Sans Fallback"/>
              </a:rPr>
              <a:t>το</a:t>
            </a:r>
            <a:r>
              <a:rPr lang="en-US" sz="1200" i="1" dirty="0">
                <a:solidFill>
                  <a:srgbClr val="000000"/>
                </a:solidFill>
                <a:ea typeface="Droid Sans Fallback"/>
                <a:cs typeface="Droid Sans Fallback"/>
              </a:rPr>
              <a:t> </a:t>
            </a:r>
            <a:r>
              <a:rPr lang="en-US" sz="1200" i="1" dirty="0" err="1">
                <a:solidFill>
                  <a:srgbClr val="000000"/>
                </a:solidFill>
                <a:ea typeface="Droid Sans Fallback"/>
                <a:cs typeface="Droid Sans Fallback"/>
              </a:rPr>
              <a:t>πρώτο</a:t>
            </a:r>
            <a:r>
              <a:rPr lang="en-US" sz="1200" i="1" dirty="0">
                <a:solidFill>
                  <a:srgbClr val="000000"/>
                </a:solidFill>
                <a:ea typeface="Droid Sans Fallback"/>
                <a:cs typeface="Droid Sans Fallback"/>
              </a:rPr>
              <a:t> </a:t>
            </a:r>
            <a:r>
              <a:rPr lang="en-US" sz="1200" i="1" dirty="0" err="1">
                <a:solidFill>
                  <a:srgbClr val="000000"/>
                </a:solidFill>
                <a:ea typeface="Droid Sans Fallback"/>
                <a:cs typeface="Droid Sans Fallback"/>
              </a:rPr>
              <a:t>κινούν</a:t>
            </a:r>
            <a:r>
              <a:rPr lang="en-US" sz="1200" i="1" dirty="0">
                <a:solidFill>
                  <a:srgbClr val="000000"/>
                </a:solidFill>
                <a:ea typeface="Droid Sans Fallback"/>
                <a:cs typeface="Droid Sans Fallback"/>
              </a:rPr>
              <a:t> </a:t>
            </a:r>
            <a:r>
              <a:rPr lang="en-US" sz="1200" i="1" dirty="0" err="1">
                <a:solidFill>
                  <a:srgbClr val="000000"/>
                </a:solidFill>
                <a:ea typeface="Droid Sans Fallback"/>
                <a:cs typeface="Droid Sans Fallback"/>
              </a:rPr>
              <a:t>ακίνητον</a:t>
            </a:r>
            <a:r>
              <a:rPr lang="en-US" sz="1200" i="1" dirty="0">
                <a:solidFill>
                  <a:srgbClr val="000000"/>
                </a:solidFill>
                <a:ea typeface="Droid Sans Fallback"/>
                <a:cs typeface="Droid Sans Fallback"/>
              </a:rPr>
              <a:t> (</a:t>
            </a:r>
            <a:r>
              <a:rPr lang="en-US" sz="1200" i="1" dirty="0" err="1">
                <a:solidFill>
                  <a:srgbClr val="000000"/>
                </a:solidFill>
                <a:ea typeface="Droid Sans Fallback"/>
                <a:cs typeface="Droid Sans Fallback"/>
              </a:rPr>
              <a:t>Μετά</a:t>
            </a:r>
            <a:r>
              <a:rPr lang="en-US" sz="1200" i="1" dirty="0">
                <a:solidFill>
                  <a:srgbClr val="000000"/>
                </a:solidFill>
                <a:ea typeface="Droid Sans Fallback"/>
                <a:cs typeface="Droid Sans Fallback"/>
              </a:rPr>
              <a:t> </a:t>
            </a:r>
            <a:r>
              <a:rPr lang="en-US" sz="1200" i="1" dirty="0" err="1">
                <a:solidFill>
                  <a:srgbClr val="000000"/>
                </a:solidFill>
                <a:ea typeface="Droid Sans Fallback"/>
                <a:cs typeface="Droid Sans Fallback"/>
              </a:rPr>
              <a:t>τα</a:t>
            </a:r>
            <a:r>
              <a:rPr lang="en-US" sz="1200" i="1" dirty="0">
                <a:solidFill>
                  <a:srgbClr val="000000"/>
                </a:solidFill>
                <a:ea typeface="Droid Sans Fallback"/>
                <a:cs typeface="Droid Sans Fallback"/>
              </a:rPr>
              <a:t> </a:t>
            </a:r>
            <a:r>
              <a:rPr lang="en-US" sz="1200" i="1" dirty="0" err="1">
                <a:solidFill>
                  <a:srgbClr val="000000"/>
                </a:solidFill>
                <a:ea typeface="Droid Sans Fallback"/>
                <a:cs typeface="Droid Sans Fallback"/>
              </a:rPr>
              <a:t>Φυσικά</a:t>
            </a:r>
            <a:r>
              <a:rPr lang="en-US" sz="1200" i="1" dirty="0">
                <a:solidFill>
                  <a:srgbClr val="000000"/>
                </a:solidFill>
                <a:ea typeface="Droid Sans Fallback"/>
                <a:cs typeface="Droid Sans Fallback"/>
              </a:rPr>
              <a:t>).</a:t>
            </a:r>
            <a:endParaRPr lang="en-US" dirty="0"/>
          </a:p>
          <a:p>
            <a:pPr algn="just"/>
            <a:endParaRPr lang="en-US" dirty="0"/>
          </a:p>
          <a:p>
            <a:pPr algn="ctr"/>
            <a:endParaRPr lang="en-US"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CustomShape 1"/>
          <p:cNvSpPr>
            <a:spLocks noChangeArrowheads="1"/>
          </p:cNvSpPr>
          <p:nvPr/>
        </p:nvSpPr>
        <p:spPr bwMode="auto">
          <a:xfrm>
            <a:off x="228600" y="228600"/>
            <a:ext cx="8686800" cy="6324600"/>
          </a:xfrm>
          <a:prstGeom prst="rect">
            <a:avLst/>
          </a:prstGeom>
          <a:noFill/>
          <a:ln w="9360">
            <a:noFill/>
            <a:miter lim="800000"/>
            <a:headEnd/>
            <a:tailEnd/>
          </a:ln>
        </p:spPr>
        <p:txBody>
          <a:bodyPr lIns="90000" tIns="46800" rIns="90000" bIns="46800" anchor="ctr"/>
          <a:lstStyle/>
          <a:p>
            <a:pPr algn="ctr"/>
            <a:r>
              <a:rPr lang="en-US" sz="1400" b="1" dirty="0">
                <a:solidFill>
                  <a:srgbClr val="000000"/>
                </a:solidFill>
              </a:rPr>
              <a:t>ΣΗΜΕΙΩΣΕΙΣ ΠΑΡΑΔΟΣΕΩΝ</a:t>
            </a:r>
            <a:endParaRPr lang="en-US" dirty="0"/>
          </a:p>
          <a:p>
            <a:pPr algn="ctr"/>
            <a:r>
              <a:rPr lang="en-US" sz="1200" b="1" dirty="0" smtClean="0">
                <a:solidFill>
                  <a:srgbClr val="000000"/>
                </a:solidFill>
              </a:rPr>
              <a:t>Ο </a:t>
            </a:r>
            <a:r>
              <a:rPr lang="en-US" sz="1200" b="1" dirty="0">
                <a:solidFill>
                  <a:srgbClr val="000000"/>
                </a:solidFill>
              </a:rPr>
              <a:t>ΑΝΘΡΩΠΟΣ ΩΣ ΣΥΝΕΙΔΗΤΟ ΟΝ</a:t>
            </a:r>
            <a:endParaRPr lang="en-US" dirty="0"/>
          </a:p>
          <a:p>
            <a:pPr algn="ctr"/>
            <a:r>
              <a:rPr lang="el-GR" sz="1100" dirty="0"/>
              <a:t>(συνέχεια)</a:t>
            </a:r>
          </a:p>
          <a:p>
            <a:pPr algn="just"/>
            <a:r>
              <a:rPr lang="en-US" sz="1200" dirty="0">
                <a:solidFill>
                  <a:srgbClr val="000000"/>
                </a:solidFill>
              </a:rPr>
              <a:t>Η </a:t>
            </a:r>
            <a:r>
              <a:rPr lang="en-US" sz="1200" dirty="0" err="1">
                <a:solidFill>
                  <a:srgbClr val="000000"/>
                </a:solidFill>
              </a:rPr>
              <a:t>έννοια</a:t>
            </a:r>
            <a:r>
              <a:rPr lang="en-US" sz="1200" dirty="0">
                <a:solidFill>
                  <a:srgbClr val="000000"/>
                </a:solidFill>
              </a:rPr>
              <a:t> </a:t>
            </a:r>
            <a:r>
              <a:rPr lang="en-US" sz="1200" dirty="0" err="1">
                <a:solidFill>
                  <a:srgbClr val="000000"/>
                </a:solidFill>
              </a:rPr>
              <a:t>της</a:t>
            </a:r>
            <a:r>
              <a:rPr lang="en-US" sz="1200" dirty="0">
                <a:solidFill>
                  <a:srgbClr val="000000"/>
                </a:solidFill>
              </a:rPr>
              <a:t> </a:t>
            </a:r>
            <a:r>
              <a:rPr lang="en-US" sz="1200" dirty="0" err="1">
                <a:solidFill>
                  <a:srgbClr val="000000"/>
                </a:solidFill>
              </a:rPr>
              <a:t>ψυχής</a:t>
            </a:r>
            <a:r>
              <a:rPr lang="en-US" sz="1200" dirty="0">
                <a:solidFill>
                  <a:srgbClr val="000000"/>
                </a:solidFill>
              </a:rPr>
              <a:t> </a:t>
            </a:r>
            <a:r>
              <a:rPr lang="en-US" sz="1200" dirty="0" err="1">
                <a:solidFill>
                  <a:srgbClr val="000000"/>
                </a:solidFill>
              </a:rPr>
              <a:t>κατά</a:t>
            </a:r>
            <a:r>
              <a:rPr lang="en-US" sz="1200" dirty="0">
                <a:solidFill>
                  <a:srgbClr val="000000"/>
                </a:solidFill>
              </a:rPr>
              <a:t> </a:t>
            </a:r>
            <a:r>
              <a:rPr lang="en-US" sz="1200" dirty="0" err="1">
                <a:solidFill>
                  <a:srgbClr val="000000"/>
                </a:solidFill>
              </a:rPr>
              <a:t>τον</a:t>
            </a:r>
            <a:r>
              <a:rPr lang="en-US" sz="1200" dirty="0">
                <a:solidFill>
                  <a:srgbClr val="000000"/>
                </a:solidFill>
              </a:rPr>
              <a:t> </a:t>
            </a:r>
            <a:r>
              <a:rPr lang="en-US" sz="1200" dirty="0" err="1">
                <a:solidFill>
                  <a:srgbClr val="000000"/>
                </a:solidFill>
              </a:rPr>
              <a:t>Αριστοτέλη</a:t>
            </a:r>
            <a:r>
              <a:rPr lang="en-US" sz="1200" dirty="0">
                <a:solidFill>
                  <a:srgbClr val="000000"/>
                </a:solidFill>
              </a:rPr>
              <a:t> </a:t>
            </a:r>
            <a:r>
              <a:rPr lang="en-US" sz="1200" dirty="0" err="1">
                <a:solidFill>
                  <a:srgbClr val="000000"/>
                </a:solidFill>
              </a:rPr>
              <a:t>ως</a:t>
            </a:r>
            <a:r>
              <a:rPr lang="en-US" sz="1200" dirty="0">
                <a:solidFill>
                  <a:srgbClr val="000000"/>
                </a:solidFill>
              </a:rPr>
              <a:t> </a:t>
            </a:r>
            <a:r>
              <a:rPr lang="en-US" sz="1200" dirty="0" err="1">
                <a:solidFill>
                  <a:srgbClr val="000000"/>
                </a:solidFill>
              </a:rPr>
              <a:t>βιολογικό</a:t>
            </a:r>
            <a:r>
              <a:rPr lang="en-US" sz="1200" dirty="0">
                <a:solidFill>
                  <a:srgbClr val="000000"/>
                </a:solidFill>
              </a:rPr>
              <a:t> </a:t>
            </a:r>
            <a:r>
              <a:rPr lang="en-US" sz="1200" dirty="0" err="1">
                <a:solidFill>
                  <a:srgbClr val="000000"/>
                </a:solidFill>
              </a:rPr>
              <a:t>γεγονός</a:t>
            </a:r>
            <a:r>
              <a:rPr lang="en-US" sz="1200" dirty="0">
                <a:solidFill>
                  <a:srgbClr val="000000"/>
                </a:solidFill>
              </a:rPr>
              <a:t> </a:t>
            </a:r>
            <a:r>
              <a:rPr lang="en-US" sz="1200" dirty="0" err="1">
                <a:solidFill>
                  <a:srgbClr val="000000"/>
                </a:solidFill>
              </a:rPr>
              <a:t>προκύπτει</a:t>
            </a:r>
            <a:r>
              <a:rPr lang="en-US" sz="1200" dirty="0">
                <a:solidFill>
                  <a:srgbClr val="000000"/>
                </a:solidFill>
              </a:rPr>
              <a:t> </a:t>
            </a:r>
            <a:r>
              <a:rPr lang="en-US" sz="1200" dirty="0" err="1">
                <a:solidFill>
                  <a:srgbClr val="000000"/>
                </a:solidFill>
              </a:rPr>
              <a:t>ως</a:t>
            </a:r>
            <a:r>
              <a:rPr lang="en-US" sz="1200" dirty="0">
                <a:solidFill>
                  <a:srgbClr val="000000"/>
                </a:solidFill>
              </a:rPr>
              <a:t> </a:t>
            </a:r>
            <a:r>
              <a:rPr lang="en-US" sz="1200" dirty="0" err="1">
                <a:solidFill>
                  <a:srgbClr val="000000"/>
                </a:solidFill>
              </a:rPr>
              <a:t>αποτέλεσμα</a:t>
            </a:r>
            <a:r>
              <a:rPr lang="en-US" sz="1200" dirty="0">
                <a:solidFill>
                  <a:srgbClr val="000000"/>
                </a:solidFill>
              </a:rPr>
              <a:t> </a:t>
            </a:r>
            <a:r>
              <a:rPr lang="en-US" sz="1200" dirty="0" err="1">
                <a:solidFill>
                  <a:srgbClr val="000000"/>
                </a:solidFill>
              </a:rPr>
              <a:t>παρατήρησης</a:t>
            </a:r>
            <a:r>
              <a:rPr lang="en-US" sz="1200" dirty="0">
                <a:solidFill>
                  <a:srgbClr val="000000"/>
                </a:solidFill>
              </a:rPr>
              <a:t> </a:t>
            </a:r>
            <a:r>
              <a:rPr lang="en-US" sz="1200" dirty="0" err="1">
                <a:solidFill>
                  <a:srgbClr val="000000"/>
                </a:solidFill>
              </a:rPr>
              <a:t>βιολογικών</a:t>
            </a:r>
            <a:r>
              <a:rPr lang="en-US" sz="1200" dirty="0">
                <a:solidFill>
                  <a:srgbClr val="000000"/>
                </a:solidFill>
              </a:rPr>
              <a:t> </a:t>
            </a:r>
            <a:r>
              <a:rPr lang="en-US" sz="1200" dirty="0" err="1">
                <a:solidFill>
                  <a:srgbClr val="000000"/>
                </a:solidFill>
              </a:rPr>
              <a:t>φαινομένων</a:t>
            </a:r>
            <a:r>
              <a:rPr lang="en-US" sz="1200" dirty="0">
                <a:solidFill>
                  <a:srgbClr val="000000"/>
                </a:solidFill>
              </a:rPr>
              <a:t>. </a:t>
            </a:r>
            <a:r>
              <a:rPr lang="en-US" sz="1200" dirty="0" err="1">
                <a:solidFill>
                  <a:srgbClr val="000000"/>
                </a:solidFill>
              </a:rPr>
              <a:t>Γι</a:t>
            </a:r>
            <a:r>
              <a:rPr lang="en-US" sz="1200" dirty="0">
                <a:solidFill>
                  <a:srgbClr val="000000"/>
                </a:solidFill>
              </a:rPr>
              <a:t>’ </a:t>
            </a:r>
            <a:r>
              <a:rPr lang="en-US" sz="1200" dirty="0" err="1">
                <a:solidFill>
                  <a:srgbClr val="000000"/>
                </a:solidFill>
              </a:rPr>
              <a:t>αυτό</a:t>
            </a:r>
            <a:r>
              <a:rPr lang="en-US" sz="1200" dirty="0">
                <a:solidFill>
                  <a:srgbClr val="000000"/>
                </a:solidFill>
              </a:rPr>
              <a:t> </a:t>
            </a:r>
            <a:r>
              <a:rPr lang="en-US" sz="1200" dirty="0" err="1">
                <a:solidFill>
                  <a:srgbClr val="000000"/>
                </a:solidFill>
              </a:rPr>
              <a:t>περιγράφεται</a:t>
            </a:r>
            <a:r>
              <a:rPr lang="en-US" sz="1200" dirty="0">
                <a:solidFill>
                  <a:srgbClr val="000000"/>
                </a:solidFill>
              </a:rPr>
              <a:t> </a:t>
            </a:r>
            <a:r>
              <a:rPr lang="en-US" sz="1200" dirty="0" err="1">
                <a:solidFill>
                  <a:srgbClr val="000000"/>
                </a:solidFill>
              </a:rPr>
              <a:t>ως</a:t>
            </a:r>
            <a:r>
              <a:rPr lang="en-US" sz="1200" dirty="0">
                <a:solidFill>
                  <a:srgbClr val="000000"/>
                </a:solidFill>
              </a:rPr>
              <a:t> </a:t>
            </a:r>
            <a:r>
              <a:rPr lang="en-US" sz="1200" dirty="0" err="1">
                <a:solidFill>
                  <a:srgbClr val="000000"/>
                </a:solidFill>
              </a:rPr>
              <a:t>τριμερής</a:t>
            </a:r>
            <a:r>
              <a:rPr lang="en-US" sz="1200" dirty="0">
                <a:solidFill>
                  <a:srgbClr val="000000"/>
                </a:solidFill>
              </a:rPr>
              <a:t> </a:t>
            </a:r>
            <a:r>
              <a:rPr lang="en-US" sz="1200" dirty="0" err="1">
                <a:solidFill>
                  <a:srgbClr val="000000"/>
                </a:solidFill>
              </a:rPr>
              <a:t>ουσία</a:t>
            </a:r>
            <a:r>
              <a:rPr lang="en-US" sz="1200" dirty="0">
                <a:solidFill>
                  <a:srgbClr val="000000"/>
                </a:solidFill>
              </a:rPr>
              <a:t> </a:t>
            </a:r>
            <a:r>
              <a:rPr lang="en-US" sz="1200" dirty="0" err="1">
                <a:solidFill>
                  <a:srgbClr val="000000"/>
                </a:solidFill>
              </a:rPr>
              <a:t>από</a:t>
            </a:r>
            <a:r>
              <a:rPr lang="en-US" sz="1200" dirty="0">
                <a:solidFill>
                  <a:srgbClr val="000000"/>
                </a:solidFill>
              </a:rPr>
              <a:t> α) </a:t>
            </a:r>
            <a:r>
              <a:rPr lang="en-US" sz="1200" dirty="0" err="1">
                <a:solidFill>
                  <a:srgbClr val="000000"/>
                </a:solidFill>
              </a:rPr>
              <a:t>θρεπτικό-παραγωγικό</a:t>
            </a:r>
            <a:r>
              <a:rPr lang="en-US" sz="1200" dirty="0">
                <a:solidFill>
                  <a:srgbClr val="000000"/>
                </a:solidFill>
              </a:rPr>
              <a:t>, β) </a:t>
            </a:r>
            <a:r>
              <a:rPr lang="en-US" sz="1200" dirty="0" err="1">
                <a:solidFill>
                  <a:srgbClr val="000000"/>
                </a:solidFill>
              </a:rPr>
              <a:t>αισθητικό</a:t>
            </a:r>
            <a:r>
              <a:rPr lang="en-US" sz="1200" dirty="0">
                <a:solidFill>
                  <a:srgbClr val="000000"/>
                </a:solidFill>
              </a:rPr>
              <a:t> </a:t>
            </a:r>
            <a:r>
              <a:rPr lang="en-US" sz="1200" dirty="0" err="1">
                <a:solidFill>
                  <a:srgbClr val="000000"/>
                </a:solidFill>
              </a:rPr>
              <a:t>και</a:t>
            </a:r>
            <a:r>
              <a:rPr lang="en-US" sz="1200" dirty="0">
                <a:solidFill>
                  <a:srgbClr val="000000"/>
                </a:solidFill>
              </a:rPr>
              <a:t> γ) </a:t>
            </a:r>
            <a:r>
              <a:rPr lang="en-US" sz="1200" dirty="0" err="1">
                <a:solidFill>
                  <a:srgbClr val="000000"/>
                </a:solidFill>
              </a:rPr>
              <a:t>νοητικό</a:t>
            </a:r>
            <a:r>
              <a:rPr lang="en-US" sz="1200" dirty="0">
                <a:solidFill>
                  <a:srgbClr val="000000"/>
                </a:solidFill>
              </a:rPr>
              <a:t> </a:t>
            </a:r>
            <a:r>
              <a:rPr lang="en-US" sz="1200" dirty="0" err="1">
                <a:solidFill>
                  <a:srgbClr val="000000"/>
                </a:solidFill>
              </a:rPr>
              <a:t>μέρος</a:t>
            </a:r>
            <a:r>
              <a:rPr lang="en-US" sz="1200" dirty="0">
                <a:solidFill>
                  <a:srgbClr val="000000"/>
                </a:solidFill>
              </a:rPr>
              <a:t>, </a:t>
            </a:r>
            <a:r>
              <a:rPr lang="en-US" sz="1200" dirty="0" err="1">
                <a:solidFill>
                  <a:srgbClr val="000000"/>
                </a:solidFill>
              </a:rPr>
              <a:t>παρέχοντας</a:t>
            </a:r>
            <a:r>
              <a:rPr lang="en-US" sz="1200" dirty="0">
                <a:solidFill>
                  <a:srgbClr val="000000"/>
                </a:solidFill>
              </a:rPr>
              <a:t> </a:t>
            </a:r>
            <a:r>
              <a:rPr lang="en-US" sz="1200" dirty="0" err="1">
                <a:solidFill>
                  <a:srgbClr val="000000"/>
                </a:solidFill>
              </a:rPr>
              <a:t>ένα</a:t>
            </a:r>
            <a:r>
              <a:rPr lang="en-US" sz="1200" dirty="0">
                <a:solidFill>
                  <a:srgbClr val="000000"/>
                </a:solidFill>
              </a:rPr>
              <a:t> </a:t>
            </a:r>
            <a:r>
              <a:rPr lang="en-US" sz="1200" dirty="0" err="1">
                <a:solidFill>
                  <a:srgbClr val="000000"/>
                </a:solidFill>
              </a:rPr>
              <a:t>λειτουργικό</a:t>
            </a:r>
            <a:r>
              <a:rPr lang="en-US" sz="1200" dirty="0">
                <a:solidFill>
                  <a:srgbClr val="000000"/>
                </a:solidFill>
              </a:rPr>
              <a:t> </a:t>
            </a:r>
            <a:r>
              <a:rPr lang="en-US" sz="1200" dirty="0" err="1">
                <a:solidFill>
                  <a:srgbClr val="000000"/>
                </a:solidFill>
              </a:rPr>
              <a:t>σχήμα</a:t>
            </a:r>
            <a:r>
              <a:rPr lang="en-US" sz="1200" dirty="0">
                <a:solidFill>
                  <a:srgbClr val="000000"/>
                </a:solidFill>
              </a:rPr>
              <a:t> </a:t>
            </a:r>
            <a:r>
              <a:rPr lang="en-US" sz="1200" dirty="0" err="1">
                <a:solidFill>
                  <a:srgbClr val="000000"/>
                </a:solidFill>
              </a:rPr>
              <a:t>τριών</a:t>
            </a:r>
            <a:r>
              <a:rPr lang="en-US" sz="1200" dirty="0">
                <a:solidFill>
                  <a:srgbClr val="000000"/>
                </a:solidFill>
              </a:rPr>
              <a:t> </a:t>
            </a:r>
            <a:r>
              <a:rPr lang="en-US" sz="1200" dirty="0" err="1">
                <a:solidFill>
                  <a:srgbClr val="000000"/>
                </a:solidFill>
              </a:rPr>
              <a:t>πραγματικών</a:t>
            </a:r>
            <a:r>
              <a:rPr lang="en-US" sz="1200" dirty="0">
                <a:solidFill>
                  <a:srgbClr val="000000"/>
                </a:solidFill>
              </a:rPr>
              <a:t> </a:t>
            </a:r>
            <a:r>
              <a:rPr lang="en-US" sz="1200" dirty="0" err="1">
                <a:solidFill>
                  <a:srgbClr val="000000"/>
                </a:solidFill>
              </a:rPr>
              <a:t>επιπέδων</a:t>
            </a:r>
            <a:r>
              <a:rPr lang="en-US" sz="1200" dirty="0">
                <a:solidFill>
                  <a:srgbClr val="000000"/>
                </a:solidFill>
              </a:rPr>
              <a:t> </a:t>
            </a:r>
            <a:r>
              <a:rPr lang="en-US" sz="1200" dirty="0" err="1">
                <a:solidFill>
                  <a:srgbClr val="000000"/>
                </a:solidFill>
              </a:rPr>
              <a:t>και</a:t>
            </a:r>
            <a:r>
              <a:rPr lang="en-US" sz="1200" dirty="0">
                <a:solidFill>
                  <a:srgbClr val="000000"/>
                </a:solidFill>
              </a:rPr>
              <a:t> </a:t>
            </a:r>
            <a:r>
              <a:rPr lang="en-US" sz="1200" dirty="0" err="1">
                <a:solidFill>
                  <a:srgbClr val="000000"/>
                </a:solidFill>
              </a:rPr>
              <a:t>όχι</a:t>
            </a:r>
            <a:r>
              <a:rPr lang="en-US" sz="1200" dirty="0">
                <a:solidFill>
                  <a:srgbClr val="000000"/>
                </a:solidFill>
              </a:rPr>
              <a:t> </a:t>
            </a:r>
            <a:r>
              <a:rPr lang="en-US" sz="1200" dirty="0" err="1">
                <a:solidFill>
                  <a:srgbClr val="000000"/>
                </a:solidFill>
              </a:rPr>
              <a:t>ως</a:t>
            </a:r>
            <a:r>
              <a:rPr lang="en-US" sz="1200" dirty="0">
                <a:solidFill>
                  <a:srgbClr val="000000"/>
                </a:solidFill>
              </a:rPr>
              <a:t> </a:t>
            </a:r>
            <a:r>
              <a:rPr lang="en-US" sz="1200" dirty="0" err="1">
                <a:solidFill>
                  <a:srgbClr val="000000"/>
                </a:solidFill>
              </a:rPr>
              <a:t>μια</a:t>
            </a:r>
            <a:r>
              <a:rPr lang="en-US" sz="1200" dirty="0">
                <a:solidFill>
                  <a:srgbClr val="000000"/>
                </a:solidFill>
              </a:rPr>
              <a:t> </a:t>
            </a:r>
            <a:r>
              <a:rPr lang="en-US" sz="1200" dirty="0" err="1">
                <a:solidFill>
                  <a:srgbClr val="000000"/>
                </a:solidFill>
              </a:rPr>
              <a:t>λογική</a:t>
            </a:r>
            <a:r>
              <a:rPr lang="en-US" sz="1200" dirty="0">
                <a:solidFill>
                  <a:srgbClr val="000000"/>
                </a:solidFill>
              </a:rPr>
              <a:t> </a:t>
            </a:r>
            <a:r>
              <a:rPr lang="en-US" sz="1200" dirty="0" err="1">
                <a:solidFill>
                  <a:srgbClr val="000000"/>
                </a:solidFill>
              </a:rPr>
              <a:t>ιεράρχηση</a:t>
            </a:r>
            <a:r>
              <a:rPr lang="en-US" sz="1200" dirty="0">
                <a:solidFill>
                  <a:srgbClr val="000000"/>
                </a:solidFill>
              </a:rPr>
              <a:t> </a:t>
            </a:r>
            <a:r>
              <a:rPr lang="en-US" sz="1200" dirty="0" err="1">
                <a:solidFill>
                  <a:srgbClr val="000000"/>
                </a:solidFill>
              </a:rPr>
              <a:t>αφηρημένων</a:t>
            </a:r>
            <a:r>
              <a:rPr lang="en-US" sz="1200" dirty="0">
                <a:solidFill>
                  <a:srgbClr val="000000"/>
                </a:solidFill>
              </a:rPr>
              <a:t> </a:t>
            </a:r>
            <a:r>
              <a:rPr lang="en-US" sz="1200" dirty="0" err="1">
                <a:solidFill>
                  <a:srgbClr val="000000"/>
                </a:solidFill>
              </a:rPr>
              <a:t>πλευρών</a:t>
            </a:r>
            <a:r>
              <a:rPr lang="en-US" sz="1200" dirty="0">
                <a:solidFill>
                  <a:srgbClr val="000000"/>
                </a:solidFill>
              </a:rPr>
              <a:t>. </a:t>
            </a:r>
            <a:r>
              <a:rPr lang="en-US" sz="1200" dirty="0" err="1">
                <a:solidFill>
                  <a:srgbClr val="000000"/>
                </a:solidFill>
              </a:rPr>
              <a:t>Το</a:t>
            </a:r>
            <a:r>
              <a:rPr lang="en-US" sz="1200" dirty="0">
                <a:solidFill>
                  <a:srgbClr val="000000"/>
                </a:solidFill>
              </a:rPr>
              <a:t> </a:t>
            </a:r>
            <a:r>
              <a:rPr lang="en-US" sz="1200" dirty="0" err="1">
                <a:solidFill>
                  <a:srgbClr val="000000"/>
                </a:solidFill>
              </a:rPr>
              <a:t>τρίτο</a:t>
            </a:r>
            <a:r>
              <a:rPr lang="en-US" sz="1200" dirty="0">
                <a:solidFill>
                  <a:srgbClr val="000000"/>
                </a:solidFill>
              </a:rPr>
              <a:t> </a:t>
            </a:r>
            <a:r>
              <a:rPr lang="en-US" sz="1200" dirty="0" err="1">
                <a:solidFill>
                  <a:srgbClr val="000000"/>
                </a:solidFill>
              </a:rPr>
              <a:t>επίπεδο</a:t>
            </a:r>
            <a:r>
              <a:rPr lang="en-US" sz="1200" dirty="0">
                <a:solidFill>
                  <a:srgbClr val="000000"/>
                </a:solidFill>
              </a:rPr>
              <a:t>, </a:t>
            </a:r>
            <a:r>
              <a:rPr lang="en-US" sz="1200" dirty="0" err="1">
                <a:solidFill>
                  <a:srgbClr val="000000"/>
                </a:solidFill>
              </a:rPr>
              <a:t>το</a:t>
            </a:r>
            <a:r>
              <a:rPr lang="en-US" sz="1200" dirty="0">
                <a:solidFill>
                  <a:srgbClr val="000000"/>
                </a:solidFill>
              </a:rPr>
              <a:t> </a:t>
            </a:r>
            <a:r>
              <a:rPr lang="en-US" sz="1200" i="1" dirty="0" err="1">
                <a:solidFill>
                  <a:srgbClr val="000000"/>
                </a:solidFill>
              </a:rPr>
              <a:t>νοητικόν</a:t>
            </a:r>
            <a:r>
              <a:rPr lang="en-US" sz="1200" dirty="0">
                <a:solidFill>
                  <a:srgbClr val="000000"/>
                </a:solidFill>
              </a:rPr>
              <a:t>, </a:t>
            </a:r>
            <a:r>
              <a:rPr lang="en-US" sz="1200" dirty="0" err="1">
                <a:solidFill>
                  <a:srgbClr val="000000"/>
                </a:solidFill>
              </a:rPr>
              <a:t>θα</a:t>
            </a:r>
            <a:r>
              <a:rPr lang="en-US" sz="1200" dirty="0">
                <a:solidFill>
                  <a:srgbClr val="000000"/>
                </a:solidFill>
              </a:rPr>
              <a:t> </a:t>
            </a:r>
            <a:r>
              <a:rPr lang="en-US" sz="1200" dirty="0" err="1">
                <a:solidFill>
                  <a:srgbClr val="000000"/>
                </a:solidFill>
              </a:rPr>
              <a:t>μπορούσαμε</a:t>
            </a:r>
            <a:r>
              <a:rPr lang="en-US" sz="1200" dirty="0">
                <a:solidFill>
                  <a:srgbClr val="000000"/>
                </a:solidFill>
              </a:rPr>
              <a:t>  </a:t>
            </a:r>
            <a:r>
              <a:rPr lang="en-US" sz="1200" dirty="0" err="1">
                <a:solidFill>
                  <a:srgbClr val="000000"/>
                </a:solidFill>
              </a:rPr>
              <a:t>να</a:t>
            </a:r>
            <a:r>
              <a:rPr lang="en-US" sz="1200" dirty="0">
                <a:solidFill>
                  <a:srgbClr val="000000"/>
                </a:solidFill>
              </a:rPr>
              <a:t> </a:t>
            </a:r>
            <a:r>
              <a:rPr lang="en-US" sz="1200" dirty="0" err="1">
                <a:solidFill>
                  <a:srgbClr val="000000"/>
                </a:solidFill>
              </a:rPr>
              <a:t>το</a:t>
            </a:r>
            <a:r>
              <a:rPr lang="en-US" sz="1200" dirty="0">
                <a:solidFill>
                  <a:srgbClr val="000000"/>
                </a:solidFill>
              </a:rPr>
              <a:t> </a:t>
            </a:r>
            <a:r>
              <a:rPr lang="en-US" sz="1200" dirty="0" err="1">
                <a:solidFill>
                  <a:srgbClr val="000000"/>
                </a:solidFill>
              </a:rPr>
              <a:t>θεωρήσουμε</a:t>
            </a:r>
            <a:r>
              <a:rPr lang="en-US" sz="1200" dirty="0">
                <a:solidFill>
                  <a:srgbClr val="000000"/>
                </a:solidFill>
              </a:rPr>
              <a:t> </a:t>
            </a:r>
            <a:r>
              <a:rPr lang="en-US" sz="1200" dirty="0" err="1">
                <a:solidFill>
                  <a:srgbClr val="000000"/>
                </a:solidFill>
              </a:rPr>
              <a:t>ως</a:t>
            </a:r>
            <a:r>
              <a:rPr lang="en-US" sz="1200" dirty="0">
                <a:solidFill>
                  <a:srgbClr val="000000"/>
                </a:solidFill>
              </a:rPr>
              <a:t> </a:t>
            </a:r>
            <a:r>
              <a:rPr lang="en-US" sz="1200" dirty="0" err="1">
                <a:solidFill>
                  <a:srgbClr val="000000"/>
                </a:solidFill>
              </a:rPr>
              <a:t>μία</a:t>
            </a:r>
            <a:r>
              <a:rPr lang="en-US" sz="1200" dirty="0">
                <a:solidFill>
                  <a:srgbClr val="000000"/>
                </a:solidFill>
              </a:rPr>
              <a:t> </a:t>
            </a:r>
            <a:r>
              <a:rPr lang="en-US" sz="1200" dirty="0" err="1">
                <a:solidFill>
                  <a:srgbClr val="000000"/>
                </a:solidFill>
              </a:rPr>
              <a:t>πρώιμη</a:t>
            </a:r>
            <a:r>
              <a:rPr lang="en-US" sz="1200" dirty="0">
                <a:solidFill>
                  <a:srgbClr val="000000"/>
                </a:solidFill>
              </a:rPr>
              <a:t> </a:t>
            </a:r>
            <a:r>
              <a:rPr lang="en-US" sz="1200" dirty="0" err="1">
                <a:solidFill>
                  <a:srgbClr val="000000"/>
                </a:solidFill>
              </a:rPr>
              <a:t>εκδοχή</a:t>
            </a:r>
            <a:r>
              <a:rPr lang="en-US" sz="1200" dirty="0">
                <a:solidFill>
                  <a:srgbClr val="000000"/>
                </a:solidFill>
              </a:rPr>
              <a:t> </a:t>
            </a:r>
            <a:r>
              <a:rPr lang="en-US" sz="1200" dirty="0" err="1">
                <a:solidFill>
                  <a:srgbClr val="000000"/>
                </a:solidFill>
              </a:rPr>
              <a:t>της</a:t>
            </a:r>
            <a:r>
              <a:rPr lang="en-US" sz="1200" dirty="0">
                <a:solidFill>
                  <a:srgbClr val="000000"/>
                </a:solidFill>
              </a:rPr>
              <a:t> </a:t>
            </a:r>
            <a:r>
              <a:rPr lang="en-US" sz="1200" dirty="0" err="1">
                <a:solidFill>
                  <a:srgbClr val="000000"/>
                </a:solidFill>
              </a:rPr>
              <a:t>συνείδησης</a:t>
            </a:r>
            <a:r>
              <a:rPr lang="en-US" sz="1200" dirty="0">
                <a:solidFill>
                  <a:srgbClr val="000000"/>
                </a:solidFill>
              </a:rPr>
              <a:t>, </a:t>
            </a:r>
            <a:r>
              <a:rPr lang="en-US" sz="1200" dirty="0" err="1">
                <a:solidFill>
                  <a:srgbClr val="000000"/>
                </a:solidFill>
              </a:rPr>
              <a:t>με</a:t>
            </a:r>
            <a:r>
              <a:rPr lang="en-US" sz="1200" dirty="0">
                <a:solidFill>
                  <a:srgbClr val="000000"/>
                </a:solidFill>
              </a:rPr>
              <a:t> </a:t>
            </a:r>
            <a:r>
              <a:rPr lang="en-US" sz="1200" dirty="0" err="1">
                <a:solidFill>
                  <a:srgbClr val="000000"/>
                </a:solidFill>
              </a:rPr>
              <a:t>τη</a:t>
            </a:r>
            <a:r>
              <a:rPr lang="en-US" sz="1200" dirty="0">
                <a:solidFill>
                  <a:srgbClr val="000000"/>
                </a:solidFill>
              </a:rPr>
              <a:t> </a:t>
            </a:r>
            <a:r>
              <a:rPr lang="en-US" sz="1200" dirty="0" err="1">
                <a:solidFill>
                  <a:srgbClr val="000000"/>
                </a:solidFill>
              </a:rPr>
              <a:t>σημασία</a:t>
            </a:r>
            <a:r>
              <a:rPr lang="en-US" sz="1200" dirty="0">
                <a:solidFill>
                  <a:srgbClr val="000000"/>
                </a:solidFill>
              </a:rPr>
              <a:t> </a:t>
            </a:r>
            <a:r>
              <a:rPr lang="en-US" sz="1200" dirty="0" err="1">
                <a:solidFill>
                  <a:srgbClr val="000000"/>
                </a:solidFill>
              </a:rPr>
              <a:t>της</a:t>
            </a:r>
            <a:r>
              <a:rPr lang="en-US" sz="1200" dirty="0">
                <a:solidFill>
                  <a:srgbClr val="000000"/>
                </a:solidFill>
              </a:rPr>
              <a:t> </a:t>
            </a:r>
            <a:r>
              <a:rPr lang="en-US" sz="1200" dirty="0" err="1">
                <a:solidFill>
                  <a:srgbClr val="000000"/>
                </a:solidFill>
              </a:rPr>
              <a:t>ανώτερης</a:t>
            </a:r>
            <a:r>
              <a:rPr lang="en-US" sz="1200" dirty="0">
                <a:solidFill>
                  <a:srgbClr val="000000"/>
                </a:solidFill>
              </a:rPr>
              <a:t>  </a:t>
            </a:r>
            <a:r>
              <a:rPr lang="en-US" sz="1200" dirty="0" err="1">
                <a:solidFill>
                  <a:srgbClr val="000000"/>
                </a:solidFill>
              </a:rPr>
              <a:t>σύνθεσης</a:t>
            </a:r>
            <a:r>
              <a:rPr lang="en-US" sz="1200" dirty="0">
                <a:solidFill>
                  <a:srgbClr val="000000"/>
                </a:solidFill>
              </a:rPr>
              <a:t>  </a:t>
            </a:r>
            <a:r>
              <a:rPr lang="en-US" sz="1200" dirty="0" err="1">
                <a:solidFill>
                  <a:srgbClr val="000000"/>
                </a:solidFill>
              </a:rPr>
              <a:t>των</a:t>
            </a:r>
            <a:r>
              <a:rPr lang="en-US" sz="1200" dirty="0">
                <a:solidFill>
                  <a:srgbClr val="000000"/>
                </a:solidFill>
              </a:rPr>
              <a:t> </a:t>
            </a:r>
            <a:r>
              <a:rPr lang="en-US" sz="1200" dirty="0" err="1">
                <a:solidFill>
                  <a:srgbClr val="000000"/>
                </a:solidFill>
              </a:rPr>
              <a:t>άλλων</a:t>
            </a:r>
            <a:r>
              <a:rPr lang="en-US" sz="1200" dirty="0">
                <a:solidFill>
                  <a:srgbClr val="000000"/>
                </a:solidFill>
              </a:rPr>
              <a:t> </a:t>
            </a:r>
            <a:r>
              <a:rPr lang="en-US" sz="1200" dirty="0" err="1">
                <a:solidFill>
                  <a:srgbClr val="000000"/>
                </a:solidFill>
              </a:rPr>
              <a:t>επιπέδων</a:t>
            </a:r>
            <a:r>
              <a:rPr lang="en-US" sz="1200" dirty="0">
                <a:solidFill>
                  <a:srgbClr val="000000"/>
                </a:solidFill>
              </a:rPr>
              <a:t> </a:t>
            </a:r>
            <a:r>
              <a:rPr lang="en-US" sz="1200" dirty="0" err="1">
                <a:solidFill>
                  <a:srgbClr val="000000"/>
                </a:solidFill>
              </a:rPr>
              <a:t>της</a:t>
            </a:r>
            <a:r>
              <a:rPr lang="en-US" sz="1200" dirty="0">
                <a:solidFill>
                  <a:srgbClr val="000000"/>
                </a:solidFill>
              </a:rPr>
              <a:t> </a:t>
            </a:r>
            <a:r>
              <a:rPr lang="en-US" sz="1200" dirty="0" err="1">
                <a:solidFill>
                  <a:srgbClr val="000000"/>
                </a:solidFill>
              </a:rPr>
              <a:t>ψυχής</a:t>
            </a:r>
            <a:r>
              <a:rPr lang="en-US" sz="1200" dirty="0">
                <a:solidFill>
                  <a:srgbClr val="000000"/>
                </a:solidFill>
              </a:rPr>
              <a:t> </a:t>
            </a:r>
            <a:r>
              <a:rPr lang="en-US" sz="1200" dirty="0" err="1">
                <a:solidFill>
                  <a:srgbClr val="000000"/>
                </a:solidFill>
              </a:rPr>
              <a:t>και</a:t>
            </a:r>
            <a:r>
              <a:rPr lang="en-US" sz="1200" dirty="0">
                <a:solidFill>
                  <a:srgbClr val="000000"/>
                </a:solidFill>
              </a:rPr>
              <a:t> </a:t>
            </a:r>
            <a:r>
              <a:rPr lang="en-US" sz="1200" dirty="0" err="1">
                <a:solidFill>
                  <a:srgbClr val="000000"/>
                </a:solidFill>
              </a:rPr>
              <a:t>ως</a:t>
            </a:r>
            <a:r>
              <a:rPr lang="en-US" sz="1200" dirty="0">
                <a:solidFill>
                  <a:srgbClr val="000000"/>
                </a:solidFill>
              </a:rPr>
              <a:t> </a:t>
            </a:r>
            <a:r>
              <a:rPr lang="en-US" sz="1200" dirty="0" err="1">
                <a:solidFill>
                  <a:srgbClr val="000000"/>
                </a:solidFill>
              </a:rPr>
              <a:t>αίσθηση</a:t>
            </a:r>
            <a:r>
              <a:rPr lang="en-US" sz="1200" dirty="0">
                <a:solidFill>
                  <a:srgbClr val="000000"/>
                </a:solidFill>
              </a:rPr>
              <a:t> </a:t>
            </a:r>
            <a:r>
              <a:rPr lang="en-US" sz="1200" dirty="0" err="1">
                <a:solidFill>
                  <a:srgbClr val="000000"/>
                </a:solidFill>
              </a:rPr>
              <a:t>της</a:t>
            </a:r>
            <a:r>
              <a:rPr lang="en-US" sz="1200" dirty="0">
                <a:solidFill>
                  <a:srgbClr val="000000"/>
                </a:solidFill>
              </a:rPr>
              <a:t> </a:t>
            </a:r>
            <a:r>
              <a:rPr lang="en-US" sz="1200" dirty="0" err="1">
                <a:solidFill>
                  <a:srgbClr val="000000"/>
                </a:solidFill>
              </a:rPr>
              <a:t>αίσθησης</a:t>
            </a:r>
            <a:r>
              <a:rPr lang="en-US" sz="1200" dirty="0">
                <a:solidFill>
                  <a:srgbClr val="000000"/>
                </a:solidFill>
              </a:rPr>
              <a:t> – </a:t>
            </a:r>
            <a:r>
              <a:rPr lang="en-US" sz="1200" dirty="0" err="1">
                <a:solidFill>
                  <a:srgbClr val="000000"/>
                </a:solidFill>
              </a:rPr>
              <a:t>με</a:t>
            </a:r>
            <a:r>
              <a:rPr lang="en-US" sz="1200" dirty="0">
                <a:solidFill>
                  <a:srgbClr val="000000"/>
                </a:solidFill>
              </a:rPr>
              <a:t> </a:t>
            </a:r>
            <a:r>
              <a:rPr lang="en-US" sz="1200" dirty="0" err="1">
                <a:solidFill>
                  <a:srgbClr val="000000"/>
                </a:solidFill>
              </a:rPr>
              <a:t>τη</a:t>
            </a:r>
            <a:r>
              <a:rPr lang="en-US" sz="1200" dirty="0">
                <a:solidFill>
                  <a:srgbClr val="000000"/>
                </a:solidFill>
              </a:rPr>
              <a:t> </a:t>
            </a:r>
            <a:r>
              <a:rPr lang="en-US" sz="1200" dirty="0" err="1">
                <a:solidFill>
                  <a:srgbClr val="000000"/>
                </a:solidFill>
              </a:rPr>
              <a:t>συνεργασία</a:t>
            </a:r>
            <a:r>
              <a:rPr lang="en-US" sz="1200" dirty="0">
                <a:solidFill>
                  <a:srgbClr val="000000"/>
                </a:solidFill>
              </a:rPr>
              <a:t> </a:t>
            </a:r>
            <a:r>
              <a:rPr lang="en-US" sz="1200" dirty="0" err="1">
                <a:solidFill>
                  <a:srgbClr val="000000"/>
                </a:solidFill>
              </a:rPr>
              <a:t>των</a:t>
            </a:r>
            <a:r>
              <a:rPr lang="en-US" sz="1200" dirty="0">
                <a:solidFill>
                  <a:srgbClr val="000000"/>
                </a:solidFill>
              </a:rPr>
              <a:t> </a:t>
            </a:r>
            <a:r>
              <a:rPr lang="en-US" sz="1200" dirty="0" err="1">
                <a:solidFill>
                  <a:srgbClr val="000000"/>
                </a:solidFill>
              </a:rPr>
              <a:t>πέντε</a:t>
            </a:r>
            <a:r>
              <a:rPr lang="en-US" sz="1200" dirty="0">
                <a:solidFill>
                  <a:srgbClr val="000000"/>
                </a:solidFill>
              </a:rPr>
              <a:t> </a:t>
            </a:r>
            <a:r>
              <a:rPr lang="en-US" sz="1200" dirty="0" err="1">
                <a:solidFill>
                  <a:srgbClr val="000000"/>
                </a:solidFill>
              </a:rPr>
              <a:t>αισθήσεων</a:t>
            </a:r>
            <a:r>
              <a:rPr lang="en-US" sz="1200" dirty="0">
                <a:solidFill>
                  <a:srgbClr val="000000"/>
                </a:solidFill>
              </a:rPr>
              <a:t>.</a:t>
            </a:r>
            <a:endParaRPr lang="en-US" dirty="0"/>
          </a:p>
          <a:p>
            <a:pPr algn="just"/>
            <a:r>
              <a:rPr lang="en-US" sz="1200" dirty="0">
                <a:solidFill>
                  <a:srgbClr val="000000"/>
                </a:solidFill>
              </a:rPr>
              <a:t>Ο </a:t>
            </a:r>
            <a:r>
              <a:rPr lang="en-US" sz="1200" dirty="0" err="1">
                <a:solidFill>
                  <a:srgbClr val="000000"/>
                </a:solidFill>
              </a:rPr>
              <a:t>Αριστοτέλης</a:t>
            </a:r>
            <a:r>
              <a:rPr lang="en-US" sz="1200" dirty="0">
                <a:solidFill>
                  <a:srgbClr val="000000"/>
                </a:solidFill>
              </a:rPr>
              <a:t> </a:t>
            </a:r>
            <a:r>
              <a:rPr lang="en-US" sz="1200" dirty="0" err="1">
                <a:solidFill>
                  <a:srgbClr val="000000"/>
                </a:solidFill>
              </a:rPr>
              <a:t>από</a:t>
            </a:r>
            <a:r>
              <a:rPr lang="en-US" sz="1200" dirty="0">
                <a:solidFill>
                  <a:srgbClr val="000000"/>
                </a:solidFill>
              </a:rPr>
              <a:t> </a:t>
            </a:r>
            <a:r>
              <a:rPr lang="en-US" sz="1200" dirty="0" err="1">
                <a:solidFill>
                  <a:srgbClr val="000000"/>
                </a:solidFill>
              </a:rPr>
              <a:t>την</a:t>
            </a:r>
            <a:r>
              <a:rPr lang="en-US" sz="1200" dirty="0">
                <a:solidFill>
                  <a:srgbClr val="000000"/>
                </a:solidFill>
              </a:rPr>
              <a:t> </a:t>
            </a:r>
            <a:r>
              <a:rPr lang="en-US" sz="1200" dirty="0" err="1">
                <a:solidFill>
                  <a:srgbClr val="000000"/>
                </a:solidFill>
              </a:rPr>
              <a:t>μακρινή</a:t>
            </a:r>
            <a:r>
              <a:rPr lang="en-US" sz="1200" dirty="0">
                <a:solidFill>
                  <a:srgbClr val="000000"/>
                </a:solidFill>
              </a:rPr>
              <a:t> </a:t>
            </a:r>
            <a:r>
              <a:rPr lang="en-US" sz="1200" dirty="0" err="1">
                <a:solidFill>
                  <a:srgbClr val="000000"/>
                </a:solidFill>
              </a:rPr>
              <a:t>εποχή</a:t>
            </a:r>
            <a:r>
              <a:rPr lang="en-US" sz="1200" dirty="0">
                <a:solidFill>
                  <a:srgbClr val="000000"/>
                </a:solidFill>
              </a:rPr>
              <a:t> </a:t>
            </a:r>
            <a:r>
              <a:rPr lang="en-US" sz="1200" dirty="0" err="1">
                <a:solidFill>
                  <a:srgbClr val="000000"/>
                </a:solidFill>
              </a:rPr>
              <a:t>του</a:t>
            </a:r>
            <a:r>
              <a:rPr lang="en-US" sz="1200" dirty="0">
                <a:solidFill>
                  <a:srgbClr val="000000"/>
                </a:solidFill>
              </a:rPr>
              <a:t> 4</a:t>
            </a:r>
            <a:r>
              <a:rPr lang="en-US" sz="1200" baseline="30000" dirty="0">
                <a:solidFill>
                  <a:srgbClr val="000000"/>
                </a:solidFill>
              </a:rPr>
              <a:t>ου</a:t>
            </a:r>
            <a:r>
              <a:rPr lang="en-US" sz="1200" dirty="0">
                <a:solidFill>
                  <a:srgbClr val="000000"/>
                </a:solidFill>
              </a:rPr>
              <a:t> </a:t>
            </a:r>
            <a:r>
              <a:rPr lang="en-US" sz="1200" dirty="0" err="1">
                <a:solidFill>
                  <a:srgbClr val="000000"/>
                </a:solidFill>
              </a:rPr>
              <a:t>αιώνα</a:t>
            </a:r>
            <a:r>
              <a:rPr lang="en-US" sz="1200" dirty="0">
                <a:solidFill>
                  <a:srgbClr val="000000"/>
                </a:solidFill>
              </a:rPr>
              <a:t> </a:t>
            </a:r>
            <a:r>
              <a:rPr lang="en-US" sz="1200" dirty="0" err="1">
                <a:solidFill>
                  <a:srgbClr val="000000"/>
                </a:solidFill>
              </a:rPr>
              <a:t>π.Χ</a:t>
            </a:r>
            <a:r>
              <a:rPr lang="en-US" sz="1200" dirty="0">
                <a:solidFill>
                  <a:srgbClr val="000000"/>
                </a:solidFill>
              </a:rPr>
              <a:t>., </a:t>
            </a:r>
            <a:r>
              <a:rPr lang="en-US" sz="1200" dirty="0" err="1">
                <a:solidFill>
                  <a:srgbClr val="000000"/>
                </a:solidFill>
              </a:rPr>
              <a:t>θεωρείται</a:t>
            </a:r>
            <a:r>
              <a:rPr lang="en-US" sz="1200" dirty="0">
                <a:solidFill>
                  <a:srgbClr val="000000"/>
                </a:solidFill>
              </a:rPr>
              <a:t> </a:t>
            </a:r>
            <a:r>
              <a:rPr lang="en-US" sz="1200" dirty="0" err="1">
                <a:solidFill>
                  <a:srgbClr val="000000"/>
                </a:solidFill>
              </a:rPr>
              <a:t>σύγχρονος</a:t>
            </a:r>
            <a:r>
              <a:rPr lang="en-US" sz="1200" dirty="0">
                <a:solidFill>
                  <a:srgbClr val="000000"/>
                </a:solidFill>
              </a:rPr>
              <a:t> </a:t>
            </a:r>
            <a:r>
              <a:rPr lang="en-US" sz="1200" dirty="0" err="1">
                <a:solidFill>
                  <a:srgbClr val="000000"/>
                </a:solidFill>
              </a:rPr>
              <a:t>ως</a:t>
            </a:r>
            <a:r>
              <a:rPr lang="en-US" sz="1200" dirty="0">
                <a:solidFill>
                  <a:srgbClr val="000000"/>
                </a:solidFill>
              </a:rPr>
              <a:t> </a:t>
            </a:r>
            <a:r>
              <a:rPr lang="en-US" sz="1200" dirty="0" err="1">
                <a:solidFill>
                  <a:srgbClr val="000000"/>
                </a:solidFill>
              </a:rPr>
              <a:t>προς</a:t>
            </a:r>
            <a:r>
              <a:rPr lang="en-US" sz="1200" dirty="0">
                <a:solidFill>
                  <a:srgbClr val="000000"/>
                </a:solidFill>
              </a:rPr>
              <a:t> </a:t>
            </a:r>
            <a:r>
              <a:rPr lang="en-US" sz="1200" dirty="0" err="1">
                <a:solidFill>
                  <a:srgbClr val="000000"/>
                </a:solidFill>
              </a:rPr>
              <a:t>τα</a:t>
            </a:r>
            <a:r>
              <a:rPr lang="en-US" sz="1200" dirty="0">
                <a:solidFill>
                  <a:srgbClr val="000000"/>
                </a:solidFill>
              </a:rPr>
              <a:t> </a:t>
            </a:r>
            <a:r>
              <a:rPr lang="en-US" sz="1200" dirty="0" err="1">
                <a:solidFill>
                  <a:srgbClr val="000000"/>
                </a:solidFill>
              </a:rPr>
              <a:t>πορίσματα</a:t>
            </a:r>
            <a:r>
              <a:rPr lang="en-US" sz="1200" dirty="0">
                <a:solidFill>
                  <a:srgbClr val="000000"/>
                </a:solidFill>
              </a:rPr>
              <a:t> </a:t>
            </a:r>
            <a:r>
              <a:rPr lang="en-US" sz="1200" dirty="0" err="1">
                <a:solidFill>
                  <a:srgbClr val="000000"/>
                </a:solidFill>
              </a:rPr>
              <a:t>της</a:t>
            </a:r>
            <a:r>
              <a:rPr lang="en-US" sz="1200" dirty="0">
                <a:solidFill>
                  <a:srgbClr val="000000"/>
                </a:solidFill>
              </a:rPr>
              <a:t> </a:t>
            </a:r>
            <a:r>
              <a:rPr lang="en-US" sz="1200" dirty="0" err="1">
                <a:solidFill>
                  <a:srgbClr val="000000"/>
                </a:solidFill>
              </a:rPr>
              <a:t>θεωρίας</a:t>
            </a:r>
            <a:r>
              <a:rPr lang="en-US" sz="1200" dirty="0">
                <a:solidFill>
                  <a:srgbClr val="000000"/>
                </a:solidFill>
              </a:rPr>
              <a:t> </a:t>
            </a:r>
            <a:r>
              <a:rPr lang="en-US" sz="1200" dirty="0" err="1">
                <a:solidFill>
                  <a:srgbClr val="000000"/>
                </a:solidFill>
              </a:rPr>
              <a:t>του</a:t>
            </a:r>
            <a:r>
              <a:rPr lang="en-US" sz="1200" dirty="0">
                <a:solidFill>
                  <a:srgbClr val="000000"/>
                </a:solidFill>
              </a:rPr>
              <a:t> </a:t>
            </a:r>
            <a:r>
              <a:rPr lang="en-US" sz="1200" dirty="0" err="1">
                <a:solidFill>
                  <a:srgbClr val="000000"/>
                </a:solidFill>
              </a:rPr>
              <a:t>για</a:t>
            </a:r>
            <a:r>
              <a:rPr lang="en-US" sz="1200" dirty="0">
                <a:solidFill>
                  <a:srgbClr val="000000"/>
                </a:solidFill>
              </a:rPr>
              <a:t> </a:t>
            </a:r>
            <a:r>
              <a:rPr lang="en-US" sz="1200" dirty="0" err="1">
                <a:solidFill>
                  <a:srgbClr val="000000"/>
                </a:solidFill>
              </a:rPr>
              <a:t>την</a:t>
            </a:r>
            <a:r>
              <a:rPr lang="en-US" sz="1200" dirty="0">
                <a:solidFill>
                  <a:srgbClr val="000000"/>
                </a:solidFill>
              </a:rPr>
              <a:t> </a:t>
            </a:r>
            <a:r>
              <a:rPr lang="en-US" sz="1200" dirty="0" err="1">
                <a:solidFill>
                  <a:srgbClr val="000000"/>
                </a:solidFill>
              </a:rPr>
              <a:t>ψυχή</a:t>
            </a:r>
            <a:r>
              <a:rPr lang="en-US" sz="1200" dirty="0">
                <a:solidFill>
                  <a:srgbClr val="000000"/>
                </a:solidFill>
              </a:rPr>
              <a:t> </a:t>
            </a:r>
            <a:r>
              <a:rPr lang="en-US" sz="1200" dirty="0" err="1">
                <a:solidFill>
                  <a:srgbClr val="000000"/>
                </a:solidFill>
              </a:rPr>
              <a:t>και</a:t>
            </a:r>
            <a:r>
              <a:rPr lang="en-US" sz="1200" dirty="0">
                <a:solidFill>
                  <a:srgbClr val="000000"/>
                </a:solidFill>
              </a:rPr>
              <a:t> </a:t>
            </a:r>
            <a:r>
              <a:rPr lang="en-US" sz="1200" dirty="0" err="1">
                <a:solidFill>
                  <a:srgbClr val="000000"/>
                </a:solidFill>
              </a:rPr>
              <a:t>δεν</a:t>
            </a:r>
            <a:r>
              <a:rPr lang="en-US" sz="1200" dirty="0">
                <a:solidFill>
                  <a:srgbClr val="000000"/>
                </a:solidFill>
              </a:rPr>
              <a:t> </a:t>
            </a:r>
            <a:r>
              <a:rPr lang="en-US" sz="1200" dirty="0" err="1">
                <a:solidFill>
                  <a:srgbClr val="000000"/>
                </a:solidFill>
              </a:rPr>
              <a:t>ταυτίζεται</a:t>
            </a:r>
            <a:r>
              <a:rPr lang="en-US" sz="1200" dirty="0">
                <a:solidFill>
                  <a:srgbClr val="000000"/>
                </a:solidFill>
              </a:rPr>
              <a:t> </a:t>
            </a:r>
            <a:r>
              <a:rPr lang="en-US" sz="1200" dirty="0" err="1">
                <a:solidFill>
                  <a:srgbClr val="000000"/>
                </a:solidFill>
              </a:rPr>
              <a:t>με</a:t>
            </a:r>
            <a:r>
              <a:rPr lang="en-US" sz="1200" dirty="0">
                <a:solidFill>
                  <a:srgbClr val="000000"/>
                </a:solidFill>
              </a:rPr>
              <a:t> </a:t>
            </a:r>
            <a:r>
              <a:rPr lang="en-US" sz="1200" dirty="0" err="1">
                <a:solidFill>
                  <a:srgbClr val="000000"/>
                </a:solidFill>
              </a:rPr>
              <a:t>την</a:t>
            </a:r>
            <a:r>
              <a:rPr lang="en-US" sz="1200" dirty="0">
                <a:solidFill>
                  <a:srgbClr val="000000"/>
                </a:solidFill>
              </a:rPr>
              <a:t> </a:t>
            </a:r>
            <a:r>
              <a:rPr lang="en-US" sz="1200" dirty="0" err="1">
                <a:solidFill>
                  <a:srgbClr val="000000"/>
                </a:solidFill>
              </a:rPr>
              <a:t>παραδοσιακή</a:t>
            </a:r>
            <a:r>
              <a:rPr lang="en-US" sz="1200" dirty="0">
                <a:solidFill>
                  <a:srgbClr val="000000"/>
                </a:solidFill>
              </a:rPr>
              <a:t> </a:t>
            </a:r>
            <a:r>
              <a:rPr lang="en-US" sz="1200" dirty="0" err="1">
                <a:solidFill>
                  <a:srgbClr val="000000"/>
                </a:solidFill>
              </a:rPr>
              <a:t>μεταφυσική</a:t>
            </a:r>
            <a:r>
              <a:rPr lang="en-US" sz="1200" dirty="0">
                <a:solidFill>
                  <a:srgbClr val="000000"/>
                </a:solidFill>
              </a:rPr>
              <a:t>.  </a:t>
            </a:r>
            <a:r>
              <a:rPr lang="en-US" sz="1200" dirty="0" err="1">
                <a:solidFill>
                  <a:srgbClr val="000000"/>
                </a:solidFill>
              </a:rPr>
              <a:t>Λόγω</a:t>
            </a:r>
            <a:r>
              <a:rPr lang="en-US" sz="1200" dirty="0">
                <a:solidFill>
                  <a:srgbClr val="000000"/>
                </a:solidFill>
              </a:rPr>
              <a:t> </a:t>
            </a:r>
            <a:r>
              <a:rPr lang="en-US" sz="1200" dirty="0" err="1">
                <a:solidFill>
                  <a:srgbClr val="000000"/>
                </a:solidFill>
              </a:rPr>
              <a:t>της</a:t>
            </a:r>
            <a:r>
              <a:rPr lang="en-US" sz="1200" dirty="0">
                <a:solidFill>
                  <a:srgbClr val="000000"/>
                </a:solidFill>
              </a:rPr>
              <a:t> </a:t>
            </a:r>
            <a:r>
              <a:rPr lang="en-US" sz="1200" dirty="0" err="1">
                <a:solidFill>
                  <a:srgbClr val="000000"/>
                </a:solidFill>
              </a:rPr>
              <a:t>επιστημολογίας</a:t>
            </a:r>
            <a:r>
              <a:rPr lang="en-US" sz="1200" dirty="0">
                <a:solidFill>
                  <a:srgbClr val="000000"/>
                </a:solidFill>
              </a:rPr>
              <a:t> </a:t>
            </a:r>
            <a:r>
              <a:rPr lang="en-US" sz="1200" dirty="0" err="1">
                <a:solidFill>
                  <a:srgbClr val="000000"/>
                </a:solidFill>
              </a:rPr>
              <a:t>του</a:t>
            </a:r>
            <a:r>
              <a:rPr lang="en-US" sz="1200" dirty="0">
                <a:solidFill>
                  <a:srgbClr val="000000"/>
                </a:solidFill>
              </a:rPr>
              <a:t>, </a:t>
            </a:r>
            <a:r>
              <a:rPr lang="en-US" sz="1200" dirty="0" err="1">
                <a:solidFill>
                  <a:srgbClr val="000000"/>
                </a:solidFill>
              </a:rPr>
              <a:t>δηλαδή</a:t>
            </a:r>
            <a:r>
              <a:rPr lang="en-US" sz="1200" dirty="0">
                <a:solidFill>
                  <a:srgbClr val="000000"/>
                </a:solidFill>
              </a:rPr>
              <a:t> </a:t>
            </a:r>
            <a:r>
              <a:rPr lang="en-US" sz="1200" dirty="0" err="1">
                <a:solidFill>
                  <a:srgbClr val="000000"/>
                </a:solidFill>
              </a:rPr>
              <a:t>του</a:t>
            </a:r>
            <a:r>
              <a:rPr lang="en-US" sz="1200" dirty="0">
                <a:solidFill>
                  <a:srgbClr val="000000"/>
                </a:solidFill>
              </a:rPr>
              <a:t> </a:t>
            </a:r>
            <a:r>
              <a:rPr lang="en-US" sz="1200" dirty="0" err="1">
                <a:solidFill>
                  <a:srgbClr val="000000"/>
                </a:solidFill>
              </a:rPr>
              <a:t>τρόπου</a:t>
            </a:r>
            <a:r>
              <a:rPr lang="en-US" sz="1200" dirty="0">
                <a:solidFill>
                  <a:srgbClr val="000000"/>
                </a:solidFill>
              </a:rPr>
              <a:t> </a:t>
            </a:r>
            <a:r>
              <a:rPr lang="en-US" sz="1200" dirty="0" err="1">
                <a:solidFill>
                  <a:srgbClr val="000000"/>
                </a:solidFill>
              </a:rPr>
              <a:t>που</a:t>
            </a:r>
            <a:r>
              <a:rPr lang="en-US" sz="1200" dirty="0">
                <a:solidFill>
                  <a:srgbClr val="000000"/>
                </a:solidFill>
              </a:rPr>
              <a:t> </a:t>
            </a:r>
            <a:r>
              <a:rPr lang="en-US" sz="1200" dirty="0" err="1">
                <a:solidFill>
                  <a:srgbClr val="000000"/>
                </a:solidFill>
              </a:rPr>
              <a:t>χειρίζεται</a:t>
            </a:r>
            <a:r>
              <a:rPr lang="en-US" sz="1200" dirty="0">
                <a:solidFill>
                  <a:srgbClr val="000000"/>
                </a:solidFill>
              </a:rPr>
              <a:t> </a:t>
            </a:r>
            <a:r>
              <a:rPr lang="en-US" sz="1200" dirty="0" err="1">
                <a:solidFill>
                  <a:srgbClr val="000000"/>
                </a:solidFill>
              </a:rPr>
              <a:t>τα</a:t>
            </a:r>
            <a:r>
              <a:rPr lang="en-US" sz="1200" dirty="0">
                <a:solidFill>
                  <a:srgbClr val="000000"/>
                </a:solidFill>
              </a:rPr>
              <a:t> </a:t>
            </a:r>
            <a:r>
              <a:rPr lang="en-US" sz="1200" dirty="0" err="1">
                <a:solidFill>
                  <a:srgbClr val="000000"/>
                </a:solidFill>
              </a:rPr>
              <a:t>δεδομένα</a:t>
            </a:r>
            <a:r>
              <a:rPr lang="en-US" sz="1200" dirty="0">
                <a:solidFill>
                  <a:srgbClr val="000000"/>
                </a:solidFill>
              </a:rPr>
              <a:t> </a:t>
            </a:r>
            <a:r>
              <a:rPr lang="en-US" sz="1200" dirty="0" err="1">
                <a:solidFill>
                  <a:srgbClr val="000000"/>
                </a:solidFill>
              </a:rPr>
              <a:t>των</a:t>
            </a:r>
            <a:r>
              <a:rPr lang="en-US" sz="1200" dirty="0">
                <a:solidFill>
                  <a:srgbClr val="000000"/>
                </a:solidFill>
              </a:rPr>
              <a:t> </a:t>
            </a:r>
            <a:r>
              <a:rPr lang="en-US" sz="1200" dirty="0" err="1">
                <a:solidFill>
                  <a:srgbClr val="000000"/>
                </a:solidFill>
              </a:rPr>
              <a:t>παρατηρήσεών</a:t>
            </a:r>
            <a:r>
              <a:rPr lang="en-US" sz="1200" dirty="0">
                <a:solidFill>
                  <a:srgbClr val="000000"/>
                </a:solidFill>
              </a:rPr>
              <a:t> </a:t>
            </a:r>
            <a:r>
              <a:rPr lang="en-US" sz="1200" dirty="0" err="1">
                <a:solidFill>
                  <a:srgbClr val="000000"/>
                </a:solidFill>
              </a:rPr>
              <a:t>του</a:t>
            </a:r>
            <a:r>
              <a:rPr lang="en-US" sz="1200" dirty="0">
                <a:solidFill>
                  <a:srgbClr val="000000"/>
                </a:solidFill>
              </a:rPr>
              <a:t> </a:t>
            </a:r>
            <a:r>
              <a:rPr lang="en-US" sz="1200" dirty="0" err="1">
                <a:solidFill>
                  <a:srgbClr val="000000"/>
                </a:solidFill>
              </a:rPr>
              <a:t>και</a:t>
            </a:r>
            <a:r>
              <a:rPr lang="en-US" sz="1200" dirty="0">
                <a:solidFill>
                  <a:srgbClr val="000000"/>
                </a:solidFill>
              </a:rPr>
              <a:t> </a:t>
            </a:r>
            <a:r>
              <a:rPr lang="en-US" sz="1200" dirty="0" err="1">
                <a:solidFill>
                  <a:srgbClr val="000000"/>
                </a:solidFill>
              </a:rPr>
              <a:t>της</a:t>
            </a:r>
            <a:r>
              <a:rPr lang="en-US" sz="1200" dirty="0">
                <a:solidFill>
                  <a:srgbClr val="000000"/>
                </a:solidFill>
              </a:rPr>
              <a:t> </a:t>
            </a:r>
            <a:r>
              <a:rPr lang="en-US" sz="1200" dirty="0" err="1">
                <a:solidFill>
                  <a:srgbClr val="000000"/>
                </a:solidFill>
              </a:rPr>
              <a:t>μεθόδου</a:t>
            </a:r>
            <a:r>
              <a:rPr lang="en-US" sz="1200" dirty="0">
                <a:solidFill>
                  <a:srgbClr val="000000"/>
                </a:solidFill>
              </a:rPr>
              <a:t> </a:t>
            </a:r>
            <a:r>
              <a:rPr lang="en-US" sz="1200" dirty="0" err="1">
                <a:solidFill>
                  <a:srgbClr val="000000"/>
                </a:solidFill>
              </a:rPr>
              <a:t>ανάλυσης</a:t>
            </a:r>
            <a:r>
              <a:rPr lang="en-US" sz="1200" dirty="0">
                <a:solidFill>
                  <a:srgbClr val="000000"/>
                </a:solidFill>
              </a:rPr>
              <a:t> </a:t>
            </a:r>
            <a:r>
              <a:rPr lang="en-US" sz="1200" dirty="0" err="1">
                <a:solidFill>
                  <a:srgbClr val="000000"/>
                </a:solidFill>
              </a:rPr>
              <a:t>κι</a:t>
            </a:r>
            <a:r>
              <a:rPr lang="en-US" sz="1200" dirty="0">
                <a:solidFill>
                  <a:srgbClr val="000000"/>
                </a:solidFill>
              </a:rPr>
              <a:t> </a:t>
            </a:r>
            <a:r>
              <a:rPr lang="en-US" sz="1200" dirty="0" err="1">
                <a:solidFill>
                  <a:srgbClr val="000000"/>
                </a:solidFill>
              </a:rPr>
              <a:t>ερμηνείας</a:t>
            </a:r>
            <a:r>
              <a:rPr lang="en-US" sz="1200" dirty="0">
                <a:solidFill>
                  <a:srgbClr val="000000"/>
                </a:solidFill>
              </a:rPr>
              <a:t> </a:t>
            </a:r>
            <a:r>
              <a:rPr lang="en-US" sz="1200" dirty="0" err="1">
                <a:solidFill>
                  <a:srgbClr val="000000"/>
                </a:solidFill>
              </a:rPr>
              <a:t>τους</a:t>
            </a:r>
            <a:r>
              <a:rPr lang="en-US" sz="1200" dirty="0">
                <a:solidFill>
                  <a:srgbClr val="000000"/>
                </a:solidFill>
              </a:rPr>
              <a:t> </a:t>
            </a:r>
            <a:r>
              <a:rPr lang="en-US" sz="1200" dirty="0" err="1">
                <a:solidFill>
                  <a:srgbClr val="000000"/>
                </a:solidFill>
              </a:rPr>
              <a:t>συνδέοντάς</a:t>
            </a:r>
            <a:r>
              <a:rPr lang="en-US" sz="1200" dirty="0">
                <a:solidFill>
                  <a:srgbClr val="000000"/>
                </a:solidFill>
              </a:rPr>
              <a:t> </a:t>
            </a:r>
            <a:r>
              <a:rPr lang="en-US" sz="1200" dirty="0" err="1">
                <a:solidFill>
                  <a:srgbClr val="000000"/>
                </a:solidFill>
              </a:rPr>
              <a:t>τα</a:t>
            </a:r>
            <a:r>
              <a:rPr lang="en-US" sz="1200" dirty="0">
                <a:solidFill>
                  <a:srgbClr val="000000"/>
                </a:solidFill>
              </a:rPr>
              <a:t> </a:t>
            </a:r>
            <a:r>
              <a:rPr lang="en-US" sz="1200" dirty="0" err="1">
                <a:solidFill>
                  <a:srgbClr val="000000"/>
                </a:solidFill>
              </a:rPr>
              <a:t>με</a:t>
            </a:r>
            <a:r>
              <a:rPr lang="en-US" sz="1200" dirty="0">
                <a:solidFill>
                  <a:srgbClr val="000000"/>
                </a:solidFill>
              </a:rPr>
              <a:t> </a:t>
            </a:r>
            <a:r>
              <a:rPr lang="en-US" sz="1200" dirty="0" err="1">
                <a:solidFill>
                  <a:srgbClr val="000000"/>
                </a:solidFill>
              </a:rPr>
              <a:t>μία</a:t>
            </a:r>
            <a:r>
              <a:rPr lang="en-US" sz="1200" dirty="0">
                <a:solidFill>
                  <a:srgbClr val="000000"/>
                </a:solidFill>
              </a:rPr>
              <a:t> </a:t>
            </a:r>
            <a:r>
              <a:rPr lang="en-US" sz="1200" dirty="0" err="1">
                <a:solidFill>
                  <a:srgbClr val="000000"/>
                </a:solidFill>
              </a:rPr>
              <a:t>ρεαλιστική</a:t>
            </a:r>
            <a:r>
              <a:rPr lang="en-US" sz="1200" dirty="0">
                <a:solidFill>
                  <a:srgbClr val="000000"/>
                </a:solidFill>
              </a:rPr>
              <a:t> </a:t>
            </a:r>
            <a:r>
              <a:rPr lang="en-US" sz="1200" dirty="0" err="1">
                <a:solidFill>
                  <a:srgbClr val="000000"/>
                </a:solidFill>
              </a:rPr>
              <a:t>οπτική</a:t>
            </a:r>
            <a:r>
              <a:rPr lang="en-US" sz="1200" dirty="0">
                <a:solidFill>
                  <a:srgbClr val="000000"/>
                </a:solidFill>
              </a:rPr>
              <a:t>, </a:t>
            </a:r>
            <a:r>
              <a:rPr lang="en-US" sz="1200" dirty="0" err="1">
                <a:solidFill>
                  <a:srgbClr val="000000"/>
                </a:solidFill>
              </a:rPr>
              <a:t>αντικειμενικά</a:t>
            </a:r>
            <a:r>
              <a:rPr lang="en-US" sz="1200" dirty="0">
                <a:solidFill>
                  <a:srgbClr val="000000"/>
                </a:solidFill>
              </a:rPr>
              <a:t> </a:t>
            </a:r>
            <a:r>
              <a:rPr lang="en-US" sz="1200" dirty="0" err="1">
                <a:solidFill>
                  <a:srgbClr val="000000"/>
                </a:solidFill>
              </a:rPr>
              <a:t>και</a:t>
            </a:r>
            <a:r>
              <a:rPr lang="en-US" sz="1200" dirty="0">
                <a:solidFill>
                  <a:srgbClr val="000000"/>
                </a:solidFill>
              </a:rPr>
              <a:t> </a:t>
            </a:r>
            <a:r>
              <a:rPr lang="en-US" sz="1200" dirty="0" err="1">
                <a:solidFill>
                  <a:srgbClr val="000000"/>
                </a:solidFill>
              </a:rPr>
              <a:t>όχι</a:t>
            </a:r>
            <a:r>
              <a:rPr lang="en-US" sz="1200" dirty="0">
                <a:solidFill>
                  <a:srgbClr val="000000"/>
                </a:solidFill>
              </a:rPr>
              <a:t> </a:t>
            </a:r>
            <a:r>
              <a:rPr lang="en-US" sz="1200" dirty="0" err="1">
                <a:solidFill>
                  <a:srgbClr val="000000"/>
                </a:solidFill>
              </a:rPr>
              <a:t>αφηρημένα</a:t>
            </a:r>
            <a:r>
              <a:rPr lang="en-US" sz="1200" dirty="0">
                <a:solidFill>
                  <a:srgbClr val="000000"/>
                </a:solidFill>
              </a:rPr>
              <a:t> - </a:t>
            </a:r>
            <a:r>
              <a:rPr lang="en-US" sz="1200" dirty="0" err="1">
                <a:solidFill>
                  <a:srgbClr val="000000"/>
                </a:solidFill>
              </a:rPr>
              <a:t>εκτός</a:t>
            </a:r>
            <a:r>
              <a:rPr lang="en-US" sz="1200" dirty="0">
                <a:solidFill>
                  <a:srgbClr val="000000"/>
                </a:solidFill>
              </a:rPr>
              <a:t> </a:t>
            </a:r>
            <a:r>
              <a:rPr lang="en-US" sz="1200" dirty="0" err="1">
                <a:solidFill>
                  <a:srgbClr val="000000"/>
                </a:solidFill>
              </a:rPr>
              <a:t>του</a:t>
            </a:r>
            <a:r>
              <a:rPr lang="en-US" sz="1200" dirty="0">
                <a:solidFill>
                  <a:srgbClr val="000000"/>
                </a:solidFill>
              </a:rPr>
              <a:t> </a:t>
            </a:r>
            <a:r>
              <a:rPr lang="en-US" sz="1200" dirty="0" err="1">
                <a:solidFill>
                  <a:srgbClr val="000000"/>
                </a:solidFill>
              </a:rPr>
              <a:t>αισθητού</a:t>
            </a:r>
            <a:r>
              <a:rPr lang="en-US" sz="1200" dirty="0">
                <a:solidFill>
                  <a:srgbClr val="000000"/>
                </a:solidFill>
              </a:rPr>
              <a:t> </a:t>
            </a:r>
            <a:r>
              <a:rPr lang="en-US" sz="1200" dirty="0" err="1">
                <a:solidFill>
                  <a:srgbClr val="000000"/>
                </a:solidFill>
              </a:rPr>
              <a:t>κόσμου</a:t>
            </a:r>
            <a:r>
              <a:rPr lang="en-US" sz="1200" dirty="0">
                <a:solidFill>
                  <a:srgbClr val="000000"/>
                </a:solidFill>
              </a:rPr>
              <a:t>. </a:t>
            </a:r>
            <a:r>
              <a:rPr lang="en-US" sz="1200" dirty="0" err="1">
                <a:solidFill>
                  <a:srgbClr val="000000"/>
                </a:solidFill>
              </a:rPr>
              <a:t>Με</a:t>
            </a:r>
            <a:r>
              <a:rPr lang="en-US" sz="1200" dirty="0">
                <a:solidFill>
                  <a:srgbClr val="000000"/>
                </a:solidFill>
              </a:rPr>
              <a:t> </a:t>
            </a:r>
            <a:r>
              <a:rPr lang="en-US" sz="1200" dirty="0" err="1">
                <a:solidFill>
                  <a:srgbClr val="000000"/>
                </a:solidFill>
              </a:rPr>
              <a:t>βάση</a:t>
            </a:r>
            <a:r>
              <a:rPr lang="en-US" sz="1200" dirty="0">
                <a:solidFill>
                  <a:srgbClr val="000000"/>
                </a:solidFill>
              </a:rPr>
              <a:t> </a:t>
            </a:r>
            <a:r>
              <a:rPr lang="en-US" sz="1200" dirty="0" err="1">
                <a:solidFill>
                  <a:srgbClr val="000000"/>
                </a:solidFill>
              </a:rPr>
              <a:t>τις</a:t>
            </a:r>
            <a:r>
              <a:rPr lang="en-US" sz="1200" dirty="0">
                <a:solidFill>
                  <a:srgbClr val="000000"/>
                </a:solidFill>
              </a:rPr>
              <a:t> </a:t>
            </a:r>
            <a:r>
              <a:rPr lang="en-US" sz="1200" dirty="0" err="1">
                <a:solidFill>
                  <a:srgbClr val="000000"/>
                </a:solidFill>
              </a:rPr>
              <a:t>εργασίες</a:t>
            </a:r>
            <a:r>
              <a:rPr lang="en-US" sz="1200" dirty="0">
                <a:solidFill>
                  <a:srgbClr val="000000"/>
                </a:solidFill>
              </a:rPr>
              <a:t> </a:t>
            </a:r>
            <a:r>
              <a:rPr lang="en-US" sz="1200" dirty="0" err="1">
                <a:solidFill>
                  <a:srgbClr val="000000"/>
                </a:solidFill>
              </a:rPr>
              <a:t>των</a:t>
            </a:r>
            <a:r>
              <a:rPr lang="en-US" sz="1200" dirty="0">
                <a:solidFill>
                  <a:srgbClr val="000000"/>
                </a:solidFill>
              </a:rPr>
              <a:t> Putnam – Nussbaum (A. O. </a:t>
            </a:r>
            <a:r>
              <a:rPr lang="en-US" sz="1200" dirty="0" err="1">
                <a:solidFill>
                  <a:srgbClr val="000000"/>
                </a:solidFill>
              </a:rPr>
              <a:t>Rorty</a:t>
            </a:r>
            <a:r>
              <a:rPr lang="en-US" sz="1200" dirty="0">
                <a:solidFill>
                  <a:srgbClr val="000000"/>
                </a:solidFill>
              </a:rPr>
              <a:t>, </a:t>
            </a:r>
            <a:r>
              <a:rPr lang="en-US" sz="1200" i="1" dirty="0">
                <a:solidFill>
                  <a:srgbClr val="000000"/>
                </a:solidFill>
              </a:rPr>
              <a:t>Essays on Aristotle De Anima,</a:t>
            </a:r>
            <a:r>
              <a:rPr lang="en-US" sz="1200" dirty="0">
                <a:solidFill>
                  <a:srgbClr val="000000"/>
                </a:solidFill>
              </a:rPr>
              <a:t> 1992), ο </a:t>
            </a:r>
            <a:r>
              <a:rPr lang="en-US" sz="1200" dirty="0" err="1">
                <a:solidFill>
                  <a:srgbClr val="000000"/>
                </a:solidFill>
              </a:rPr>
              <a:t>Αριστοτέλης</a:t>
            </a:r>
            <a:r>
              <a:rPr lang="en-US" sz="1200" dirty="0">
                <a:solidFill>
                  <a:srgbClr val="000000"/>
                </a:solidFill>
              </a:rPr>
              <a:t> </a:t>
            </a:r>
            <a:r>
              <a:rPr lang="en-US" sz="1200" dirty="0" err="1">
                <a:solidFill>
                  <a:srgbClr val="000000"/>
                </a:solidFill>
              </a:rPr>
              <a:t>βρίσκεται</a:t>
            </a:r>
            <a:r>
              <a:rPr lang="en-US" sz="1200" dirty="0">
                <a:solidFill>
                  <a:srgbClr val="000000"/>
                </a:solidFill>
              </a:rPr>
              <a:t> </a:t>
            </a:r>
            <a:r>
              <a:rPr lang="en-US" sz="1200" dirty="0" err="1">
                <a:solidFill>
                  <a:srgbClr val="000000"/>
                </a:solidFill>
              </a:rPr>
              <a:t>και</a:t>
            </a:r>
            <a:r>
              <a:rPr lang="en-US" sz="1200" dirty="0">
                <a:solidFill>
                  <a:srgbClr val="000000"/>
                </a:solidFill>
              </a:rPr>
              <a:t> </a:t>
            </a:r>
            <a:r>
              <a:rPr lang="en-US" sz="1200" dirty="0" err="1">
                <a:solidFill>
                  <a:srgbClr val="000000"/>
                </a:solidFill>
              </a:rPr>
              <a:t>πάλι</a:t>
            </a:r>
            <a:r>
              <a:rPr lang="en-US" sz="1200" dirty="0">
                <a:solidFill>
                  <a:srgbClr val="000000"/>
                </a:solidFill>
              </a:rPr>
              <a:t> </a:t>
            </a:r>
            <a:r>
              <a:rPr lang="en-US" sz="1200" dirty="0" err="1">
                <a:solidFill>
                  <a:srgbClr val="000000"/>
                </a:solidFill>
              </a:rPr>
              <a:t>στο</a:t>
            </a:r>
            <a:r>
              <a:rPr lang="en-US" sz="1200" dirty="0">
                <a:solidFill>
                  <a:srgbClr val="000000"/>
                </a:solidFill>
              </a:rPr>
              <a:t> </a:t>
            </a:r>
            <a:r>
              <a:rPr lang="en-US" sz="1200" dirty="0" err="1">
                <a:solidFill>
                  <a:srgbClr val="000000"/>
                </a:solidFill>
              </a:rPr>
              <a:t>προσκήνιο</a:t>
            </a:r>
            <a:r>
              <a:rPr lang="en-US" sz="1200" dirty="0">
                <a:solidFill>
                  <a:srgbClr val="000000"/>
                </a:solidFill>
              </a:rPr>
              <a:t> </a:t>
            </a:r>
            <a:r>
              <a:rPr lang="en-US" sz="1200" dirty="0" err="1">
                <a:solidFill>
                  <a:srgbClr val="000000"/>
                </a:solidFill>
              </a:rPr>
              <a:t>ως</a:t>
            </a:r>
            <a:r>
              <a:rPr lang="en-US" sz="1200" dirty="0">
                <a:solidFill>
                  <a:srgbClr val="000000"/>
                </a:solidFill>
              </a:rPr>
              <a:t> </a:t>
            </a:r>
            <a:r>
              <a:rPr lang="en-US" sz="1200" dirty="0" err="1">
                <a:solidFill>
                  <a:srgbClr val="000000"/>
                </a:solidFill>
              </a:rPr>
              <a:t>ένας</a:t>
            </a:r>
            <a:r>
              <a:rPr lang="en-US" sz="1200" dirty="0">
                <a:solidFill>
                  <a:srgbClr val="000000"/>
                </a:solidFill>
              </a:rPr>
              <a:t> </a:t>
            </a:r>
            <a:r>
              <a:rPr lang="en-US" sz="1200" dirty="0" err="1">
                <a:solidFill>
                  <a:srgbClr val="000000"/>
                </a:solidFill>
              </a:rPr>
              <a:t>πρώιμος</a:t>
            </a:r>
            <a:r>
              <a:rPr lang="en-US" sz="1200" dirty="0">
                <a:solidFill>
                  <a:srgbClr val="000000"/>
                </a:solidFill>
              </a:rPr>
              <a:t> </a:t>
            </a:r>
            <a:r>
              <a:rPr lang="en-US" sz="1200" dirty="0" err="1">
                <a:solidFill>
                  <a:srgbClr val="000000"/>
                </a:solidFill>
              </a:rPr>
              <a:t>ψυχολειτουργιστής</a:t>
            </a:r>
            <a:r>
              <a:rPr lang="en-US" sz="1200" dirty="0">
                <a:solidFill>
                  <a:srgbClr val="000000"/>
                </a:solidFill>
              </a:rPr>
              <a:t>  </a:t>
            </a:r>
            <a:r>
              <a:rPr lang="en-US" sz="1200" dirty="0" err="1">
                <a:solidFill>
                  <a:srgbClr val="000000"/>
                </a:solidFill>
              </a:rPr>
              <a:t>του</a:t>
            </a:r>
            <a:r>
              <a:rPr lang="en-US" sz="1200" dirty="0">
                <a:solidFill>
                  <a:srgbClr val="000000"/>
                </a:solidFill>
              </a:rPr>
              <a:t> 20</a:t>
            </a:r>
            <a:r>
              <a:rPr lang="en-US" sz="1200" baseline="30000" dirty="0">
                <a:solidFill>
                  <a:srgbClr val="000000"/>
                </a:solidFill>
              </a:rPr>
              <a:t>ού  </a:t>
            </a:r>
            <a:r>
              <a:rPr lang="en-US" sz="1200" dirty="0" err="1">
                <a:solidFill>
                  <a:srgbClr val="000000"/>
                </a:solidFill>
              </a:rPr>
              <a:t>αιώνα</a:t>
            </a:r>
            <a:r>
              <a:rPr lang="en-US" sz="1200" dirty="0">
                <a:solidFill>
                  <a:srgbClr val="000000"/>
                </a:solidFill>
              </a:rPr>
              <a:t>, </a:t>
            </a:r>
            <a:r>
              <a:rPr lang="en-US" sz="1200" dirty="0" err="1">
                <a:solidFill>
                  <a:srgbClr val="000000"/>
                </a:solidFill>
              </a:rPr>
              <a:t>λαμβάνοντας</a:t>
            </a:r>
            <a:r>
              <a:rPr lang="en-US" sz="1200" dirty="0">
                <a:solidFill>
                  <a:srgbClr val="000000"/>
                </a:solidFill>
              </a:rPr>
              <a:t> </a:t>
            </a:r>
            <a:r>
              <a:rPr lang="en-US" sz="1200" dirty="0" err="1">
                <a:solidFill>
                  <a:srgbClr val="000000"/>
                </a:solidFill>
              </a:rPr>
              <a:t>βέβαια</a:t>
            </a:r>
            <a:r>
              <a:rPr lang="en-US" sz="1200" dirty="0">
                <a:solidFill>
                  <a:srgbClr val="000000"/>
                </a:solidFill>
              </a:rPr>
              <a:t> </a:t>
            </a:r>
            <a:r>
              <a:rPr lang="en-US" sz="1200" dirty="0" err="1">
                <a:solidFill>
                  <a:srgbClr val="000000"/>
                </a:solidFill>
              </a:rPr>
              <a:t>υπόψη</a:t>
            </a:r>
            <a:r>
              <a:rPr lang="en-US" sz="1200" dirty="0">
                <a:solidFill>
                  <a:srgbClr val="000000"/>
                </a:solidFill>
              </a:rPr>
              <a:t> </a:t>
            </a:r>
            <a:r>
              <a:rPr lang="en-US" sz="1200" dirty="0" err="1">
                <a:solidFill>
                  <a:srgbClr val="000000"/>
                </a:solidFill>
              </a:rPr>
              <a:t>ότι</a:t>
            </a:r>
            <a:r>
              <a:rPr lang="en-US" sz="1200" dirty="0">
                <a:solidFill>
                  <a:srgbClr val="000000"/>
                </a:solidFill>
              </a:rPr>
              <a:t> </a:t>
            </a:r>
            <a:r>
              <a:rPr lang="en-US" sz="1200" dirty="0" err="1">
                <a:solidFill>
                  <a:srgbClr val="000000"/>
                </a:solidFill>
              </a:rPr>
              <a:t>στην</a:t>
            </a:r>
            <a:r>
              <a:rPr lang="en-US" sz="1200" dirty="0">
                <a:solidFill>
                  <a:srgbClr val="000000"/>
                </a:solidFill>
              </a:rPr>
              <a:t> </a:t>
            </a:r>
            <a:r>
              <a:rPr lang="en-US" sz="1200" dirty="0" err="1">
                <a:solidFill>
                  <a:srgbClr val="000000"/>
                </a:solidFill>
              </a:rPr>
              <a:t>ιστορία</a:t>
            </a:r>
            <a:r>
              <a:rPr lang="en-US" sz="1200" dirty="0">
                <a:solidFill>
                  <a:srgbClr val="000000"/>
                </a:solidFill>
              </a:rPr>
              <a:t> </a:t>
            </a:r>
            <a:r>
              <a:rPr lang="en-US" sz="1200" dirty="0" err="1">
                <a:solidFill>
                  <a:srgbClr val="000000"/>
                </a:solidFill>
              </a:rPr>
              <a:t>της</a:t>
            </a:r>
            <a:r>
              <a:rPr lang="en-US" sz="1200" dirty="0">
                <a:solidFill>
                  <a:srgbClr val="000000"/>
                </a:solidFill>
              </a:rPr>
              <a:t> </a:t>
            </a:r>
            <a:r>
              <a:rPr lang="en-US" sz="1200" dirty="0" err="1">
                <a:solidFill>
                  <a:srgbClr val="000000"/>
                </a:solidFill>
              </a:rPr>
              <a:t>φιλοσοφίας</a:t>
            </a:r>
            <a:r>
              <a:rPr lang="en-US" sz="1200" dirty="0">
                <a:solidFill>
                  <a:srgbClr val="000000"/>
                </a:solidFill>
              </a:rPr>
              <a:t> </a:t>
            </a:r>
            <a:r>
              <a:rPr lang="en-US" sz="1200" dirty="0" err="1">
                <a:solidFill>
                  <a:srgbClr val="000000"/>
                </a:solidFill>
              </a:rPr>
              <a:t>έχουν</a:t>
            </a:r>
            <a:r>
              <a:rPr lang="en-US" sz="1200" dirty="0">
                <a:solidFill>
                  <a:srgbClr val="000000"/>
                </a:solidFill>
              </a:rPr>
              <a:t> </a:t>
            </a:r>
            <a:r>
              <a:rPr lang="en-US" sz="1200" dirty="0" err="1">
                <a:solidFill>
                  <a:srgbClr val="000000"/>
                </a:solidFill>
              </a:rPr>
              <a:t>προηγηθεί</a:t>
            </a:r>
            <a:r>
              <a:rPr lang="en-US" sz="1200" dirty="0">
                <a:solidFill>
                  <a:srgbClr val="000000"/>
                </a:solidFill>
              </a:rPr>
              <a:t> </a:t>
            </a:r>
            <a:r>
              <a:rPr lang="en-US" sz="1200" dirty="0" err="1">
                <a:solidFill>
                  <a:srgbClr val="000000"/>
                </a:solidFill>
              </a:rPr>
              <a:t>σημαντικοί</a:t>
            </a:r>
            <a:r>
              <a:rPr lang="en-US" sz="1200" dirty="0">
                <a:solidFill>
                  <a:srgbClr val="000000"/>
                </a:solidFill>
              </a:rPr>
              <a:t> </a:t>
            </a:r>
            <a:r>
              <a:rPr lang="en-US" sz="1200" dirty="0" err="1">
                <a:solidFill>
                  <a:srgbClr val="000000"/>
                </a:solidFill>
              </a:rPr>
              <a:t>σταθμοί</a:t>
            </a:r>
            <a:r>
              <a:rPr lang="en-US" sz="1200" dirty="0">
                <a:solidFill>
                  <a:srgbClr val="000000"/>
                </a:solidFill>
              </a:rPr>
              <a:t> </a:t>
            </a:r>
            <a:r>
              <a:rPr lang="en-US" sz="1200" dirty="0" err="1">
                <a:solidFill>
                  <a:srgbClr val="000000"/>
                </a:solidFill>
              </a:rPr>
              <a:t>στην</a:t>
            </a:r>
            <a:r>
              <a:rPr lang="en-US" sz="1200" dirty="0">
                <a:solidFill>
                  <a:srgbClr val="000000"/>
                </a:solidFill>
              </a:rPr>
              <a:t> </a:t>
            </a:r>
            <a:r>
              <a:rPr lang="en-US" sz="1200" dirty="0" err="1">
                <a:solidFill>
                  <a:srgbClr val="000000"/>
                </a:solidFill>
              </a:rPr>
              <a:t>προσέγγιση</a:t>
            </a:r>
            <a:r>
              <a:rPr lang="en-US" sz="1200" dirty="0">
                <a:solidFill>
                  <a:srgbClr val="000000"/>
                </a:solidFill>
              </a:rPr>
              <a:t>  </a:t>
            </a:r>
            <a:r>
              <a:rPr lang="en-US" sz="1200" dirty="0" err="1">
                <a:solidFill>
                  <a:srgbClr val="000000"/>
                </a:solidFill>
              </a:rPr>
              <a:t>του</a:t>
            </a:r>
            <a:r>
              <a:rPr lang="en-US" sz="1200" dirty="0">
                <a:solidFill>
                  <a:srgbClr val="000000"/>
                </a:solidFill>
              </a:rPr>
              <a:t> </a:t>
            </a:r>
            <a:r>
              <a:rPr lang="en-US" sz="1200" dirty="0" err="1">
                <a:solidFill>
                  <a:srgbClr val="000000"/>
                </a:solidFill>
              </a:rPr>
              <a:t>νου</a:t>
            </a:r>
            <a:r>
              <a:rPr lang="en-US" sz="1200" dirty="0">
                <a:solidFill>
                  <a:srgbClr val="000000"/>
                </a:solidFill>
              </a:rPr>
              <a:t>, </a:t>
            </a:r>
            <a:r>
              <a:rPr lang="en-US" sz="1200" dirty="0" err="1">
                <a:solidFill>
                  <a:srgbClr val="000000"/>
                </a:solidFill>
              </a:rPr>
              <a:t>όπως</a:t>
            </a:r>
            <a:r>
              <a:rPr lang="en-US" sz="1200" dirty="0">
                <a:solidFill>
                  <a:srgbClr val="000000"/>
                </a:solidFill>
              </a:rPr>
              <a:t> η </a:t>
            </a:r>
            <a:r>
              <a:rPr lang="en-US" sz="1200" dirty="0" err="1">
                <a:solidFill>
                  <a:srgbClr val="000000"/>
                </a:solidFill>
              </a:rPr>
              <a:t>φιλοσοφία</a:t>
            </a:r>
            <a:r>
              <a:rPr lang="en-US" sz="1200" dirty="0">
                <a:solidFill>
                  <a:srgbClr val="000000"/>
                </a:solidFill>
              </a:rPr>
              <a:t> </a:t>
            </a:r>
            <a:r>
              <a:rPr lang="en-US" sz="1200" dirty="0" err="1">
                <a:solidFill>
                  <a:srgbClr val="000000"/>
                </a:solidFill>
              </a:rPr>
              <a:t>του</a:t>
            </a:r>
            <a:r>
              <a:rPr lang="en-US" sz="1200" dirty="0">
                <a:solidFill>
                  <a:srgbClr val="000000"/>
                </a:solidFill>
              </a:rPr>
              <a:t> </a:t>
            </a:r>
            <a:r>
              <a:rPr lang="en-US" sz="1200" dirty="0" err="1">
                <a:solidFill>
                  <a:srgbClr val="000000"/>
                </a:solidFill>
              </a:rPr>
              <a:t>πνεύματος</a:t>
            </a:r>
            <a:r>
              <a:rPr lang="en-US" sz="1200" dirty="0">
                <a:solidFill>
                  <a:srgbClr val="000000"/>
                </a:solidFill>
              </a:rPr>
              <a:t> </a:t>
            </a:r>
            <a:r>
              <a:rPr lang="en-US" sz="1200" dirty="0" err="1">
                <a:solidFill>
                  <a:srgbClr val="000000"/>
                </a:solidFill>
              </a:rPr>
              <a:t>του</a:t>
            </a:r>
            <a:r>
              <a:rPr lang="en-US" sz="1200" dirty="0">
                <a:solidFill>
                  <a:srgbClr val="000000"/>
                </a:solidFill>
              </a:rPr>
              <a:t> Hegel </a:t>
            </a:r>
            <a:r>
              <a:rPr lang="en-US" sz="1200" dirty="0" err="1">
                <a:solidFill>
                  <a:srgbClr val="000000"/>
                </a:solidFill>
              </a:rPr>
              <a:t>και</a:t>
            </a:r>
            <a:r>
              <a:rPr lang="en-US" sz="1200" dirty="0">
                <a:solidFill>
                  <a:srgbClr val="000000"/>
                </a:solidFill>
              </a:rPr>
              <a:t> η </a:t>
            </a:r>
            <a:r>
              <a:rPr lang="en-US" sz="1200" dirty="0" err="1">
                <a:solidFill>
                  <a:srgbClr val="000000"/>
                </a:solidFill>
              </a:rPr>
              <a:t>γλωσσική</a:t>
            </a:r>
            <a:r>
              <a:rPr lang="en-US" sz="1200" dirty="0">
                <a:solidFill>
                  <a:srgbClr val="000000"/>
                </a:solidFill>
              </a:rPr>
              <a:t> </a:t>
            </a:r>
            <a:r>
              <a:rPr lang="en-US" sz="1200" dirty="0" err="1">
                <a:solidFill>
                  <a:srgbClr val="000000"/>
                </a:solidFill>
              </a:rPr>
              <a:t>φιλοσοφία</a:t>
            </a:r>
            <a:r>
              <a:rPr lang="en-US" sz="1200" dirty="0">
                <a:solidFill>
                  <a:srgbClr val="000000"/>
                </a:solidFill>
              </a:rPr>
              <a:t> </a:t>
            </a:r>
            <a:r>
              <a:rPr lang="en-US" sz="1200" dirty="0" err="1">
                <a:solidFill>
                  <a:srgbClr val="000000"/>
                </a:solidFill>
              </a:rPr>
              <a:t>του</a:t>
            </a:r>
            <a:r>
              <a:rPr lang="en-US" sz="1200" dirty="0">
                <a:solidFill>
                  <a:srgbClr val="000000"/>
                </a:solidFill>
              </a:rPr>
              <a:t> Wittgenstein (1889 - 1951).</a:t>
            </a:r>
            <a:endParaRPr lang="en-US" dirty="0"/>
          </a:p>
          <a:p>
            <a:pPr algn="just"/>
            <a:r>
              <a:rPr lang="en-US" sz="1200" dirty="0" err="1">
                <a:solidFill>
                  <a:srgbClr val="000000"/>
                </a:solidFill>
              </a:rPr>
              <a:t>Ως</a:t>
            </a:r>
            <a:r>
              <a:rPr lang="en-US" sz="1200" dirty="0">
                <a:solidFill>
                  <a:srgbClr val="000000"/>
                </a:solidFill>
              </a:rPr>
              <a:t> </a:t>
            </a:r>
            <a:r>
              <a:rPr lang="en-US" sz="1200" dirty="0" err="1">
                <a:solidFill>
                  <a:srgbClr val="000000"/>
                </a:solidFill>
              </a:rPr>
              <a:t>αποτέλεσμα</a:t>
            </a:r>
            <a:r>
              <a:rPr lang="en-US" sz="1200" dirty="0">
                <a:solidFill>
                  <a:srgbClr val="000000"/>
                </a:solidFill>
              </a:rPr>
              <a:t> </a:t>
            </a:r>
            <a:r>
              <a:rPr lang="en-US" sz="1200" dirty="0" err="1">
                <a:solidFill>
                  <a:srgbClr val="000000"/>
                </a:solidFill>
              </a:rPr>
              <a:t>των</a:t>
            </a:r>
            <a:r>
              <a:rPr lang="en-US" sz="1200" dirty="0">
                <a:solidFill>
                  <a:srgbClr val="000000"/>
                </a:solidFill>
              </a:rPr>
              <a:t> </a:t>
            </a:r>
            <a:r>
              <a:rPr lang="en-US" sz="1200" dirty="0" err="1">
                <a:solidFill>
                  <a:srgbClr val="000000"/>
                </a:solidFill>
              </a:rPr>
              <a:t>φιλοσοφικών</a:t>
            </a:r>
            <a:r>
              <a:rPr lang="en-US" sz="1200" dirty="0">
                <a:solidFill>
                  <a:srgbClr val="000000"/>
                </a:solidFill>
              </a:rPr>
              <a:t> </a:t>
            </a:r>
            <a:r>
              <a:rPr lang="en-US" sz="1200" dirty="0" err="1">
                <a:solidFill>
                  <a:srgbClr val="000000"/>
                </a:solidFill>
              </a:rPr>
              <a:t>ερευνών</a:t>
            </a:r>
            <a:r>
              <a:rPr lang="en-US" sz="1200" dirty="0">
                <a:solidFill>
                  <a:srgbClr val="000000"/>
                </a:solidFill>
              </a:rPr>
              <a:t> </a:t>
            </a:r>
            <a:r>
              <a:rPr lang="en-US" sz="1200" dirty="0" err="1">
                <a:solidFill>
                  <a:srgbClr val="000000"/>
                </a:solidFill>
              </a:rPr>
              <a:t>του</a:t>
            </a:r>
            <a:r>
              <a:rPr lang="en-US" sz="1200" dirty="0">
                <a:solidFill>
                  <a:srgbClr val="000000"/>
                </a:solidFill>
              </a:rPr>
              <a:t> Wittgenstein </a:t>
            </a:r>
            <a:r>
              <a:rPr lang="en-US" sz="1200" dirty="0" err="1">
                <a:solidFill>
                  <a:srgbClr val="000000"/>
                </a:solidFill>
              </a:rPr>
              <a:t>στα</a:t>
            </a:r>
            <a:r>
              <a:rPr lang="en-US" sz="1200" dirty="0">
                <a:solidFill>
                  <a:srgbClr val="000000"/>
                </a:solidFill>
              </a:rPr>
              <a:t> </a:t>
            </a:r>
            <a:r>
              <a:rPr lang="en-US" sz="1200" dirty="0" err="1">
                <a:solidFill>
                  <a:srgbClr val="000000"/>
                </a:solidFill>
              </a:rPr>
              <a:t>μέσα</a:t>
            </a:r>
            <a:r>
              <a:rPr lang="en-US" sz="1200" dirty="0">
                <a:solidFill>
                  <a:srgbClr val="000000"/>
                </a:solidFill>
              </a:rPr>
              <a:t> </a:t>
            </a:r>
            <a:r>
              <a:rPr lang="en-US" sz="1200" dirty="0" err="1">
                <a:solidFill>
                  <a:srgbClr val="000000"/>
                </a:solidFill>
              </a:rPr>
              <a:t>του</a:t>
            </a:r>
            <a:r>
              <a:rPr lang="en-US" sz="1200" dirty="0">
                <a:solidFill>
                  <a:srgbClr val="000000"/>
                </a:solidFill>
              </a:rPr>
              <a:t> 20</a:t>
            </a:r>
            <a:r>
              <a:rPr lang="en-US" sz="1200" baseline="30000" dirty="0">
                <a:solidFill>
                  <a:srgbClr val="000000"/>
                </a:solidFill>
              </a:rPr>
              <a:t>ού </a:t>
            </a:r>
            <a:r>
              <a:rPr lang="en-US" sz="1200" dirty="0" err="1">
                <a:solidFill>
                  <a:srgbClr val="000000"/>
                </a:solidFill>
              </a:rPr>
              <a:t>αιώνα</a:t>
            </a:r>
            <a:r>
              <a:rPr lang="en-US" sz="1200" dirty="0">
                <a:solidFill>
                  <a:srgbClr val="000000"/>
                </a:solidFill>
              </a:rPr>
              <a:t>, </a:t>
            </a:r>
            <a:r>
              <a:rPr lang="en-US" sz="1200" dirty="0" err="1">
                <a:solidFill>
                  <a:srgbClr val="000000"/>
                </a:solidFill>
              </a:rPr>
              <a:t>καθιερώνεται</a:t>
            </a:r>
            <a:r>
              <a:rPr lang="en-US" sz="1200" dirty="0">
                <a:solidFill>
                  <a:srgbClr val="000000"/>
                </a:solidFill>
              </a:rPr>
              <a:t> η </a:t>
            </a:r>
            <a:r>
              <a:rPr lang="en-US" sz="1200" dirty="0" err="1">
                <a:solidFill>
                  <a:srgbClr val="000000"/>
                </a:solidFill>
              </a:rPr>
              <a:t>αντίληψη</a:t>
            </a:r>
            <a:r>
              <a:rPr lang="en-US" sz="1200" dirty="0">
                <a:solidFill>
                  <a:srgbClr val="000000"/>
                </a:solidFill>
              </a:rPr>
              <a:t> </a:t>
            </a:r>
            <a:r>
              <a:rPr lang="en-US" sz="1200" dirty="0" err="1">
                <a:solidFill>
                  <a:srgbClr val="000000"/>
                </a:solidFill>
              </a:rPr>
              <a:t>ότι</a:t>
            </a:r>
            <a:r>
              <a:rPr lang="en-US" sz="1200" dirty="0">
                <a:solidFill>
                  <a:srgbClr val="000000"/>
                </a:solidFill>
              </a:rPr>
              <a:t> </a:t>
            </a:r>
            <a:r>
              <a:rPr lang="en-US" sz="1200" dirty="0" err="1">
                <a:solidFill>
                  <a:srgbClr val="000000"/>
                </a:solidFill>
              </a:rPr>
              <a:t>όλα</a:t>
            </a:r>
            <a:r>
              <a:rPr lang="en-US" sz="1200" dirty="0">
                <a:solidFill>
                  <a:srgbClr val="000000"/>
                </a:solidFill>
              </a:rPr>
              <a:t> </a:t>
            </a:r>
            <a:r>
              <a:rPr lang="en-US" sz="1200" dirty="0" err="1">
                <a:solidFill>
                  <a:srgbClr val="000000"/>
                </a:solidFill>
              </a:rPr>
              <a:t>τα</a:t>
            </a:r>
            <a:r>
              <a:rPr lang="en-US" sz="1200" dirty="0">
                <a:solidFill>
                  <a:srgbClr val="000000"/>
                </a:solidFill>
              </a:rPr>
              <a:t> </a:t>
            </a:r>
            <a:r>
              <a:rPr lang="en-US" sz="1200" dirty="0" err="1">
                <a:solidFill>
                  <a:srgbClr val="000000"/>
                </a:solidFill>
              </a:rPr>
              <a:t>προβλήματα</a:t>
            </a:r>
            <a:r>
              <a:rPr lang="en-US" sz="1200" dirty="0">
                <a:solidFill>
                  <a:srgbClr val="000000"/>
                </a:solidFill>
              </a:rPr>
              <a:t> </a:t>
            </a:r>
            <a:r>
              <a:rPr lang="en-US" sz="1200" dirty="0" err="1">
                <a:solidFill>
                  <a:srgbClr val="000000"/>
                </a:solidFill>
              </a:rPr>
              <a:t>της</a:t>
            </a:r>
            <a:r>
              <a:rPr lang="en-US" sz="1200" dirty="0">
                <a:solidFill>
                  <a:srgbClr val="000000"/>
                </a:solidFill>
              </a:rPr>
              <a:t> </a:t>
            </a:r>
            <a:r>
              <a:rPr lang="en-US" sz="1200" dirty="0" err="1">
                <a:solidFill>
                  <a:srgbClr val="000000"/>
                </a:solidFill>
              </a:rPr>
              <a:t>φιλοσοφίας</a:t>
            </a:r>
            <a:r>
              <a:rPr lang="en-US" sz="1200" dirty="0">
                <a:solidFill>
                  <a:srgbClr val="000000"/>
                </a:solidFill>
              </a:rPr>
              <a:t> </a:t>
            </a:r>
            <a:r>
              <a:rPr lang="en-US" sz="1200" dirty="0" err="1">
                <a:solidFill>
                  <a:srgbClr val="000000"/>
                </a:solidFill>
              </a:rPr>
              <a:t>μεταφέρονται</a:t>
            </a:r>
            <a:r>
              <a:rPr lang="en-US" sz="1200" dirty="0">
                <a:solidFill>
                  <a:srgbClr val="000000"/>
                </a:solidFill>
              </a:rPr>
              <a:t> </a:t>
            </a:r>
            <a:r>
              <a:rPr lang="en-US" sz="1200" dirty="0" err="1">
                <a:solidFill>
                  <a:srgbClr val="000000"/>
                </a:solidFill>
              </a:rPr>
              <a:t>μέσω</a:t>
            </a:r>
            <a:r>
              <a:rPr lang="en-US" sz="1200" dirty="0">
                <a:solidFill>
                  <a:srgbClr val="000000"/>
                </a:solidFill>
              </a:rPr>
              <a:t> </a:t>
            </a:r>
            <a:r>
              <a:rPr lang="en-US" sz="1200" dirty="0" err="1">
                <a:solidFill>
                  <a:srgbClr val="000000"/>
                </a:solidFill>
              </a:rPr>
              <a:t>των</a:t>
            </a:r>
            <a:r>
              <a:rPr lang="en-US" sz="1200" dirty="0">
                <a:solidFill>
                  <a:srgbClr val="000000"/>
                </a:solidFill>
              </a:rPr>
              <a:t> </a:t>
            </a:r>
            <a:r>
              <a:rPr lang="en-US" sz="1200" dirty="0" err="1">
                <a:solidFill>
                  <a:srgbClr val="000000"/>
                </a:solidFill>
              </a:rPr>
              <a:t>μορφών</a:t>
            </a:r>
            <a:r>
              <a:rPr lang="en-US" sz="1200" dirty="0">
                <a:solidFill>
                  <a:srgbClr val="000000"/>
                </a:solidFill>
              </a:rPr>
              <a:t> </a:t>
            </a:r>
            <a:r>
              <a:rPr lang="en-US" sz="1200" dirty="0" err="1">
                <a:solidFill>
                  <a:srgbClr val="000000"/>
                </a:solidFill>
              </a:rPr>
              <a:t>της</a:t>
            </a:r>
            <a:r>
              <a:rPr lang="en-US" sz="1200" dirty="0">
                <a:solidFill>
                  <a:srgbClr val="000000"/>
                </a:solidFill>
              </a:rPr>
              <a:t> </a:t>
            </a:r>
            <a:r>
              <a:rPr lang="en-US" sz="1200" dirty="0" err="1">
                <a:solidFill>
                  <a:srgbClr val="000000"/>
                </a:solidFill>
              </a:rPr>
              <a:t>γλωσσικής</a:t>
            </a:r>
            <a:r>
              <a:rPr lang="en-US" sz="1200" dirty="0">
                <a:solidFill>
                  <a:srgbClr val="000000"/>
                </a:solidFill>
              </a:rPr>
              <a:t> </a:t>
            </a:r>
            <a:r>
              <a:rPr lang="en-US" sz="1200" dirty="0" err="1">
                <a:solidFill>
                  <a:srgbClr val="000000"/>
                </a:solidFill>
              </a:rPr>
              <a:t>επικοινωνίας</a:t>
            </a:r>
            <a:r>
              <a:rPr lang="en-US" sz="1200" dirty="0">
                <a:solidFill>
                  <a:srgbClr val="000000"/>
                </a:solidFill>
              </a:rPr>
              <a:t> </a:t>
            </a:r>
            <a:r>
              <a:rPr lang="en-US" sz="1200" dirty="0" err="1">
                <a:solidFill>
                  <a:srgbClr val="000000"/>
                </a:solidFill>
              </a:rPr>
              <a:t>και</a:t>
            </a:r>
            <a:r>
              <a:rPr lang="en-US" sz="1200" dirty="0">
                <a:solidFill>
                  <a:srgbClr val="000000"/>
                </a:solidFill>
              </a:rPr>
              <a:t> </a:t>
            </a:r>
            <a:r>
              <a:rPr lang="en-US" sz="1200" dirty="0" err="1">
                <a:solidFill>
                  <a:srgbClr val="000000"/>
                </a:solidFill>
              </a:rPr>
              <a:t>μάλιστα</a:t>
            </a:r>
            <a:r>
              <a:rPr lang="en-US" sz="1200" dirty="0">
                <a:solidFill>
                  <a:srgbClr val="000000"/>
                </a:solidFill>
              </a:rPr>
              <a:t> η </a:t>
            </a:r>
            <a:r>
              <a:rPr lang="en-US" sz="1200" dirty="0" err="1">
                <a:solidFill>
                  <a:srgbClr val="000000"/>
                </a:solidFill>
              </a:rPr>
              <a:t>φιλοσοφία</a:t>
            </a:r>
            <a:r>
              <a:rPr lang="en-US" sz="1200" dirty="0">
                <a:solidFill>
                  <a:srgbClr val="000000"/>
                </a:solidFill>
              </a:rPr>
              <a:t> </a:t>
            </a:r>
            <a:r>
              <a:rPr lang="en-US" sz="1200" dirty="0" err="1">
                <a:solidFill>
                  <a:srgbClr val="000000"/>
                </a:solidFill>
              </a:rPr>
              <a:t>ως</a:t>
            </a:r>
            <a:r>
              <a:rPr lang="en-US" sz="1200" dirty="0">
                <a:solidFill>
                  <a:srgbClr val="000000"/>
                </a:solidFill>
              </a:rPr>
              <a:t> </a:t>
            </a:r>
            <a:r>
              <a:rPr lang="en-US" sz="1200" dirty="0" err="1">
                <a:solidFill>
                  <a:srgbClr val="000000"/>
                </a:solidFill>
              </a:rPr>
              <a:t>γλώσσα</a:t>
            </a:r>
            <a:r>
              <a:rPr lang="en-US" sz="1200" dirty="0">
                <a:solidFill>
                  <a:srgbClr val="000000"/>
                </a:solidFill>
              </a:rPr>
              <a:t> </a:t>
            </a:r>
            <a:r>
              <a:rPr lang="en-US" sz="1200" dirty="0" err="1">
                <a:solidFill>
                  <a:srgbClr val="000000"/>
                </a:solidFill>
              </a:rPr>
              <a:t>αποτελεί</a:t>
            </a:r>
            <a:r>
              <a:rPr lang="en-US" sz="1200" dirty="0">
                <a:solidFill>
                  <a:srgbClr val="000000"/>
                </a:solidFill>
              </a:rPr>
              <a:t> </a:t>
            </a:r>
            <a:r>
              <a:rPr lang="en-US" sz="1200" dirty="0" err="1">
                <a:solidFill>
                  <a:srgbClr val="000000"/>
                </a:solidFill>
              </a:rPr>
              <a:t>μια</a:t>
            </a:r>
            <a:r>
              <a:rPr lang="en-US" sz="1200" dirty="0">
                <a:solidFill>
                  <a:srgbClr val="000000"/>
                </a:solidFill>
              </a:rPr>
              <a:t> </a:t>
            </a:r>
            <a:r>
              <a:rPr lang="en-US" sz="1200" dirty="0" err="1">
                <a:solidFill>
                  <a:srgbClr val="000000"/>
                </a:solidFill>
              </a:rPr>
              <a:t>δημόσια</a:t>
            </a:r>
            <a:r>
              <a:rPr lang="en-US" sz="1200" dirty="0">
                <a:solidFill>
                  <a:srgbClr val="000000"/>
                </a:solidFill>
              </a:rPr>
              <a:t> </a:t>
            </a:r>
            <a:r>
              <a:rPr lang="en-US" sz="1200" dirty="0" err="1">
                <a:solidFill>
                  <a:srgbClr val="000000"/>
                </a:solidFill>
              </a:rPr>
              <a:t>πράξη</a:t>
            </a:r>
            <a:r>
              <a:rPr lang="en-US" sz="1200" dirty="0">
                <a:solidFill>
                  <a:srgbClr val="000000"/>
                </a:solidFill>
              </a:rPr>
              <a:t> </a:t>
            </a:r>
            <a:r>
              <a:rPr lang="en-US" sz="1200" dirty="0" err="1">
                <a:solidFill>
                  <a:srgbClr val="000000"/>
                </a:solidFill>
              </a:rPr>
              <a:t>επικοινωνίας</a:t>
            </a:r>
            <a:r>
              <a:rPr lang="en-US" sz="1200" dirty="0">
                <a:solidFill>
                  <a:srgbClr val="000000"/>
                </a:solidFill>
              </a:rPr>
              <a:t>, </a:t>
            </a:r>
            <a:r>
              <a:rPr lang="en-US" sz="1200" dirty="0" err="1">
                <a:solidFill>
                  <a:srgbClr val="000000"/>
                </a:solidFill>
              </a:rPr>
              <a:t>επομένως</a:t>
            </a:r>
            <a:r>
              <a:rPr lang="en-US" sz="1200" dirty="0">
                <a:solidFill>
                  <a:srgbClr val="000000"/>
                </a:solidFill>
              </a:rPr>
              <a:t> </a:t>
            </a:r>
            <a:r>
              <a:rPr lang="en-US" sz="1200" dirty="0" err="1">
                <a:solidFill>
                  <a:srgbClr val="000000"/>
                </a:solidFill>
              </a:rPr>
              <a:t>και</a:t>
            </a:r>
            <a:r>
              <a:rPr lang="en-US" sz="1200" dirty="0">
                <a:solidFill>
                  <a:srgbClr val="000000"/>
                </a:solidFill>
              </a:rPr>
              <a:t> </a:t>
            </a:r>
            <a:r>
              <a:rPr lang="en-US" sz="1200" dirty="0" err="1">
                <a:solidFill>
                  <a:srgbClr val="000000"/>
                </a:solidFill>
              </a:rPr>
              <a:t>το</a:t>
            </a:r>
            <a:r>
              <a:rPr lang="en-US" sz="1200" dirty="0">
                <a:solidFill>
                  <a:srgbClr val="000000"/>
                </a:solidFill>
              </a:rPr>
              <a:t> </a:t>
            </a:r>
            <a:r>
              <a:rPr lang="en-US" sz="1200" dirty="0" err="1">
                <a:solidFill>
                  <a:srgbClr val="000000"/>
                </a:solidFill>
              </a:rPr>
              <a:t>αναγκαίο</a:t>
            </a:r>
            <a:r>
              <a:rPr lang="en-US" sz="1200" dirty="0">
                <a:solidFill>
                  <a:srgbClr val="000000"/>
                </a:solidFill>
              </a:rPr>
              <a:t> </a:t>
            </a:r>
            <a:r>
              <a:rPr lang="en-US" sz="1200" dirty="0" err="1">
                <a:solidFill>
                  <a:srgbClr val="000000"/>
                </a:solidFill>
              </a:rPr>
              <a:t>κοινωνικό</a:t>
            </a:r>
            <a:r>
              <a:rPr lang="en-US" sz="1200" dirty="0">
                <a:solidFill>
                  <a:srgbClr val="000000"/>
                </a:solidFill>
              </a:rPr>
              <a:t> </a:t>
            </a:r>
            <a:r>
              <a:rPr lang="en-US" sz="1200" dirty="0" err="1">
                <a:solidFill>
                  <a:srgbClr val="000000"/>
                </a:solidFill>
              </a:rPr>
              <a:t>της</a:t>
            </a:r>
            <a:r>
              <a:rPr lang="en-US" sz="1200" dirty="0">
                <a:solidFill>
                  <a:srgbClr val="000000"/>
                </a:solidFill>
              </a:rPr>
              <a:t> </a:t>
            </a:r>
            <a:r>
              <a:rPr lang="en-US" sz="1200" dirty="0" err="1">
                <a:solidFill>
                  <a:srgbClr val="000000"/>
                </a:solidFill>
              </a:rPr>
              <a:t>πλαίσιο</a:t>
            </a:r>
            <a:r>
              <a:rPr lang="en-US" sz="1200" dirty="0">
                <a:solidFill>
                  <a:srgbClr val="000000"/>
                </a:solidFill>
              </a:rPr>
              <a:t> </a:t>
            </a:r>
            <a:r>
              <a:rPr lang="en-US" sz="1200" dirty="0" err="1">
                <a:solidFill>
                  <a:srgbClr val="000000"/>
                </a:solidFill>
              </a:rPr>
              <a:t>αφού</a:t>
            </a:r>
            <a:r>
              <a:rPr lang="en-US" sz="1200" dirty="0">
                <a:solidFill>
                  <a:srgbClr val="000000"/>
                </a:solidFill>
              </a:rPr>
              <a:t> </a:t>
            </a:r>
            <a:r>
              <a:rPr lang="en-US" sz="1200" dirty="0" err="1">
                <a:solidFill>
                  <a:srgbClr val="000000"/>
                </a:solidFill>
              </a:rPr>
              <a:t>ιδιωτική</a:t>
            </a:r>
            <a:r>
              <a:rPr lang="en-US" sz="1200" dirty="0">
                <a:solidFill>
                  <a:srgbClr val="000000"/>
                </a:solidFill>
              </a:rPr>
              <a:t> </a:t>
            </a:r>
            <a:r>
              <a:rPr lang="en-US" sz="1200" dirty="0" err="1">
                <a:solidFill>
                  <a:srgbClr val="000000"/>
                </a:solidFill>
              </a:rPr>
              <a:t>γλώσσα</a:t>
            </a:r>
            <a:r>
              <a:rPr lang="en-US" sz="1200" dirty="0">
                <a:solidFill>
                  <a:srgbClr val="000000"/>
                </a:solidFill>
              </a:rPr>
              <a:t> </a:t>
            </a:r>
            <a:r>
              <a:rPr lang="en-US" sz="1200" dirty="0" err="1">
                <a:solidFill>
                  <a:srgbClr val="000000"/>
                </a:solidFill>
              </a:rPr>
              <a:t>δεν</a:t>
            </a:r>
            <a:r>
              <a:rPr lang="en-US" sz="1200" dirty="0">
                <a:solidFill>
                  <a:srgbClr val="000000"/>
                </a:solidFill>
              </a:rPr>
              <a:t> </a:t>
            </a:r>
            <a:r>
              <a:rPr lang="en-US" sz="1200" dirty="0" err="1">
                <a:solidFill>
                  <a:srgbClr val="000000"/>
                </a:solidFill>
              </a:rPr>
              <a:t>νοείται</a:t>
            </a:r>
            <a:r>
              <a:rPr lang="en-US" sz="1200" dirty="0">
                <a:solidFill>
                  <a:srgbClr val="000000"/>
                </a:solidFill>
              </a:rPr>
              <a:t>.</a:t>
            </a:r>
            <a:endParaRPr lang="en-US" dirty="0"/>
          </a:p>
          <a:p>
            <a:pPr algn="just"/>
            <a:r>
              <a:rPr lang="en-US" sz="1200" dirty="0" err="1">
                <a:solidFill>
                  <a:srgbClr val="000000"/>
                </a:solidFill>
              </a:rPr>
              <a:t>Φέρνοντας</a:t>
            </a:r>
            <a:r>
              <a:rPr lang="en-US" sz="1200" dirty="0">
                <a:solidFill>
                  <a:srgbClr val="000000"/>
                </a:solidFill>
              </a:rPr>
              <a:t> </a:t>
            </a:r>
            <a:r>
              <a:rPr lang="en-US" sz="1200" dirty="0" err="1">
                <a:solidFill>
                  <a:srgbClr val="000000"/>
                </a:solidFill>
              </a:rPr>
              <a:t>τον</a:t>
            </a:r>
            <a:r>
              <a:rPr lang="en-US" sz="1200" dirty="0">
                <a:solidFill>
                  <a:srgbClr val="000000"/>
                </a:solidFill>
              </a:rPr>
              <a:t> </a:t>
            </a:r>
            <a:r>
              <a:rPr lang="en-US" sz="1200" dirty="0" err="1">
                <a:solidFill>
                  <a:srgbClr val="000000"/>
                </a:solidFill>
              </a:rPr>
              <a:t>Αριστοτέλη</a:t>
            </a:r>
            <a:r>
              <a:rPr lang="en-US" sz="1200" dirty="0">
                <a:solidFill>
                  <a:srgbClr val="000000"/>
                </a:solidFill>
              </a:rPr>
              <a:t> </a:t>
            </a:r>
            <a:r>
              <a:rPr lang="en-US" sz="1200" dirty="0" err="1">
                <a:solidFill>
                  <a:srgbClr val="000000"/>
                </a:solidFill>
              </a:rPr>
              <a:t>και</a:t>
            </a:r>
            <a:r>
              <a:rPr lang="en-US" sz="1200" dirty="0">
                <a:solidFill>
                  <a:srgbClr val="000000"/>
                </a:solidFill>
              </a:rPr>
              <a:t> </a:t>
            </a:r>
            <a:r>
              <a:rPr lang="en-US" sz="1200" dirty="0" err="1">
                <a:solidFill>
                  <a:srgbClr val="000000"/>
                </a:solidFill>
              </a:rPr>
              <a:t>τον</a:t>
            </a:r>
            <a:r>
              <a:rPr lang="en-US" sz="1200" dirty="0">
                <a:solidFill>
                  <a:srgbClr val="000000"/>
                </a:solidFill>
              </a:rPr>
              <a:t> Wittgenstein </a:t>
            </a:r>
            <a:r>
              <a:rPr lang="en-US" sz="1200" dirty="0" err="1">
                <a:solidFill>
                  <a:srgbClr val="000000"/>
                </a:solidFill>
              </a:rPr>
              <a:t>σε</a:t>
            </a:r>
            <a:r>
              <a:rPr lang="en-US" sz="1200" dirty="0">
                <a:solidFill>
                  <a:srgbClr val="000000"/>
                </a:solidFill>
              </a:rPr>
              <a:t> </a:t>
            </a:r>
            <a:r>
              <a:rPr lang="en-US" sz="1200" dirty="0" err="1">
                <a:solidFill>
                  <a:srgbClr val="000000"/>
                </a:solidFill>
              </a:rPr>
              <a:t>ένα</a:t>
            </a:r>
            <a:r>
              <a:rPr lang="en-US" sz="1200" dirty="0">
                <a:solidFill>
                  <a:srgbClr val="000000"/>
                </a:solidFill>
              </a:rPr>
              <a:t> </a:t>
            </a:r>
            <a:r>
              <a:rPr lang="en-US" sz="1200" dirty="0" err="1">
                <a:solidFill>
                  <a:srgbClr val="000000"/>
                </a:solidFill>
              </a:rPr>
              <a:t>διάλογο</a:t>
            </a:r>
            <a:r>
              <a:rPr lang="en-US" sz="1200" dirty="0">
                <a:solidFill>
                  <a:srgbClr val="000000"/>
                </a:solidFill>
              </a:rPr>
              <a:t> </a:t>
            </a:r>
            <a:r>
              <a:rPr lang="en-US" sz="1200" dirty="0" err="1">
                <a:solidFill>
                  <a:srgbClr val="000000"/>
                </a:solidFill>
              </a:rPr>
              <a:t>ως</a:t>
            </a:r>
            <a:r>
              <a:rPr lang="en-US" sz="1200" dirty="0">
                <a:solidFill>
                  <a:srgbClr val="000000"/>
                </a:solidFill>
              </a:rPr>
              <a:t> </a:t>
            </a:r>
            <a:r>
              <a:rPr lang="en-US" sz="1200" dirty="0" err="1">
                <a:solidFill>
                  <a:srgbClr val="000000"/>
                </a:solidFill>
              </a:rPr>
              <a:t>προς</a:t>
            </a:r>
            <a:r>
              <a:rPr lang="en-US" sz="1200" dirty="0">
                <a:solidFill>
                  <a:srgbClr val="000000"/>
                </a:solidFill>
              </a:rPr>
              <a:t> </a:t>
            </a:r>
            <a:r>
              <a:rPr lang="en-US" sz="1200" dirty="0" err="1">
                <a:solidFill>
                  <a:srgbClr val="000000"/>
                </a:solidFill>
              </a:rPr>
              <a:t>τα</a:t>
            </a:r>
            <a:r>
              <a:rPr lang="en-US" sz="1200" dirty="0">
                <a:solidFill>
                  <a:srgbClr val="000000"/>
                </a:solidFill>
              </a:rPr>
              <a:t> </a:t>
            </a:r>
            <a:r>
              <a:rPr lang="en-US" sz="1200" dirty="0" err="1">
                <a:solidFill>
                  <a:srgbClr val="000000"/>
                </a:solidFill>
              </a:rPr>
              <a:t>θέματα</a:t>
            </a:r>
            <a:r>
              <a:rPr lang="en-US" sz="1200" dirty="0">
                <a:solidFill>
                  <a:srgbClr val="000000"/>
                </a:solidFill>
              </a:rPr>
              <a:t> </a:t>
            </a:r>
            <a:r>
              <a:rPr lang="en-US" sz="1200" dirty="0" err="1">
                <a:solidFill>
                  <a:srgbClr val="000000"/>
                </a:solidFill>
              </a:rPr>
              <a:t>της</a:t>
            </a:r>
            <a:r>
              <a:rPr lang="en-US" sz="1200" dirty="0">
                <a:solidFill>
                  <a:srgbClr val="000000"/>
                </a:solidFill>
              </a:rPr>
              <a:t> </a:t>
            </a:r>
            <a:r>
              <a:rPr lang="en-US" sz="1200" dirty="0" err="1">
                <a:solidFill>
                  <a:srgbClr val="000000"/>
                </a:solidFill>
              </a:rPr>
              <a:t>ψυχής</a:t>
            </a:r>
            <a:r>
              <a:rPr lang="en-US" sz="1200" dirty="0">
                <a:solidFill>
                  <a:srgbClr val="000000"/>
                </a:solidFill>
              </a:rPr>
              <a:t> </a:t>
            </a:r>
            <a:r>
              <a:rPr lang="en-US" sz="1200" dirty="0" err="1">
                <a:solidFill>
                  <a:srgbClr val="000000"/>
                </a:solidFill>
              </a:rPr>
              <a:t>και</a:t>
            </a:r>
            <a:r>
              <a:rPr lang="en-US" sz="1200" dirty="0">
                <a:solidFill>
                  <a:srgbClr val="000000"/>
                </a:solidFill>
              </a:rPr>
              <a:t> </a:t>
            </a:r>
            <a:r>
              <a:rPr lang="en-US" sz="1200" dirty="0" err="1">
                <a:solidFill>
                  <a:srgbClr val="000000"/>
                </a:solidFill>
              </a:rPr>
              <a:t>της</a:t>
            </a:r>
            <a:r>
              <a:rPr lang="en-US" sz="1200" dirty="0">
                <a:solidFill>
                  <a:srgbClr val="000000"/>
                </a:solidFill>
              </a:rPr>
              <a:t> </a:t>
            </a:r>
            <a:r>
              <a:rPr lang="en-US" sz="1200" dirty="0" err="1">
                <a:solidFill>
                  <a:srgbClr val="000000"/>
                </a:solidFill>
              </a:rPr>
              <a:t>γλώσσας</a:t>
            </a:r>
            <a:r>
              <a:rPr lang="en-US" sz="1200" dirty="0">
                <a:solidFill>
                  <a:srgbClr val="000000"/>
                </a:solidFill>
              </a:rPr>
              <a:t>, </a:t>
            </a:r>
            <a:r>
              <a:rPr lang="en-US" sz="1200" dirty="0" err="1">
                <a:solidFill>
                  <a:srgbClr val="000000"/>
                </a:solidFill>
              </a:rPr>
              <a:t>βλέπουμε</a:t>
            </a:r>
            <a:r>
              <a:rPr lang="en-US" sz="1200" dirty="0">
                <a:solidFill>
                  <a:srgbClr val="000000"/>
                </a:solidFill>
              </a:rPr>
              <a:t> </a:t>
            </a:r>
            <a:r>
              <a:rPr lang="en-US" sz="1200" dirty="0" err="1">
                <a:solidFill>
                  <a:srgbClr val="000000"/>
                </a:solidFill>
              </a:rPr>
              <a:t>ότι</a:t>
            </a:r>
            <a:r>
              <a:rPr lang="en-US" sz="1200" dirty="0">
                <a:solidFill>
                  <a:srgbClr val="000000"/>
                </a:solidFill>
              </a:rPr>
              <a:t> </a:t>
            </a:r>
            <a:r>
              <a:rPr lang="en-US" sz="1200" dirty="0" err="1">
                <a:solidFill>
                  <a:srgbClr val="000000"/>
                </a:solidFill>
              </a:rPr>
              <a:t>δεν</a:t>
            </a:r>
            <a:r>
              <a:rPr lang="en-US" sz="1200" dirty="0">
                <a:solidFill>
                  <a:srgbClr val="000000"/>
                </a:solidFill>
              </a:rPr>
              <a:t> </a:t>
            </a:r>
            <a:r>
              <a:rPr lang="en-US" sz="1200" dirty="0" err="1">
                <a:solidFill>
                  <a:srgbClr val="000000"/>
                </a:solidFill>
              </a:rPr>
              <a:t>απέχουν</a:t>
            </a:r>
            <a:r>
              <a:rPr lang="en-US" sz="1200" dirty="0">
                <a:solidFill>
                  <a:srgbClr val="000000"/>
                </a:solidFill>
              </a:rPr>
              <a:t> </a:t>
            </a:r>
            <a:r>
              <a:rPr lang="en-US" sz="1200" dirty="0" err="1">
                <a:solidFill>
                  <a:srgbClr val="000000"/>
                </a:solidFill>
              </a:rPr>
              <a:t>μεταξύ</a:t>
            </a:r>
            <a:r>
              <a:rPr lang="en-US" sz="1200" dirty="0">
                <a:solidFill>
                  <a:srgbClr val="000000"/>
                </a:solidFill>
              </a:rPr>
              <a:t> </a:t>
            </a:r>
            <a:r>
              <a:rPr lang="en-US" sz="1200" dirty="0" err="1">
                <a:solidFill>
                  <a:srgbClr val="000000"/>
                </a:solidFill>
              </a:rPr>
              <a:t>τους</a:t>
            </a:r>
            <a:r>
              <a:rPr lang="en-US" sz="1200" dirty="0">
                <a:solidFill>
                  <a:srgbClr val="000000"/>
                </a:solidFill>
              </a:rPr>
              <a:t> </a:t>
            </a:r>
            <a:r>
              <a:rPr lang="en-US" sz="1200" dirty="0" err="1">
                <a:solidFill>
                  <a:srgbClr val="000000"/>
                </a:solidFill>
              </a:rPr>
              <a:t>στην</a:t>
            </a:r>
            <a:r>
              <a:rPr lang="en-US" sz="1200" dirty="0">
                <a:solidFill>
                  <a:srgbClr val="000000"/>
                </a:solidFill>
              </a:rPr>
              <a:t> </a:t>
            </a:r>
            <a:r>
              <a:rPr lang="en-US" sz="1200" dirty="0" err="1">
                <a:solidFill>
                  <a:srgbClr val="000000"/>
                </a:solidFill>
              </a:rPr>
              <a:t>πραγματικότητα</a:t>
            </a:r>
            <a:r>
              <a:rPr lang="en-US" sz="1200" dirty="0">
                <a:solidFill>
                  <a:srgbClr val="000000"/>
                </a:solidFill>
              </a:rPr>
              <a:t> </a:t>
            </a:r>
            <a:r>
              <a:rPr lang="en-US" sz="1200" dirty="0" err="1">
                <a:solidFill>
                  <a:srgbClr val="000000"/>
                </a:solidFill>
              </a:rPr>
              <a:t>ως</a:t>
            </a:r>
            <a:r>
              <a:rPr lang="en-US" sz="1200" dirty="0">
                <a:solidFill>
                  <a:srgbClr val="000000"/>
                </a:solidFill>
              </a:rPr>
              <a:t> </a:t>
            </a:r>
            <a:r>
              <a:rPr lang="en-US" sz="1200" dirty="0" err="1">
                <a:solidFill>
                  <a:srgbClr val="000000"/>
                </a:solidFill>
              </a:rPr>
              <a:t>προς</a:t>
            </a:r>
            <a:r>
              <a:rPr lang="en-US" sz="1200" dirty="0">
                <a:solidFill>
                  <a:srgbClr val="000000"/>
                </a:solidFill>
              </a:rPr>
              <a:t> </a:t>
            </a:r>
            <a:r>
              <a:rPr lang="en-US" sz="1200" dirty="0" err="1">
                <a:solidFill>
                  <a:srgbClr val="000000"/>
                </a:solidFill>
              </a:rPr>
              <a:t>τις</a:t>
            </a:r>
            <a:r>
              <a:rPr lang="en-US" sz="1200" dirty="0">
                <a:solidFill>
                  <a:srgbClr val="000000"/>
                </a:solidFill>
              </a:rPr>
              <a:t> </a:t>
            </a:r>
            <a:r>
              <a:rPr lang="en-US" sz="1200" dirty="0" err="1">
                <a:solidFill>
                  <a:srgbClr val="000000"/>
                </a:solidFill>
              </a:rPr>
              <a:t>τοποθετήσεις</a:t>
            </a:r>
            <a:r>
              <a:rPr lang="en-US" sz="1200" dirty="0">
                <a:solidFill>
                  <a:srgbClr val="000000"/>
                </a:solidFill>
              </a:rPr>
              <a:t> </a:t>
            </a:r>
            <a:r>
              <a:rPr lang="en-US" sz="1200" dirty="0" err="1">
                <a:solidFill>
                  <a:srgbClr val="000000"/>
                </a:solidFill>
              </a:rPr>
              <a:t>τους</a:t>
            </a:r>
            <a:r>
              <a:rPr lang="en-US" sz="1200" dirty="0">
                <a:solidFill>
                  <a:srgbClr val="000000"/>
                </a:solidFill>
              </a:rPr>
              <a:t>. </a:t>
            </a:r>
            <a:r>
              <a:rPr lang="en-US" sz="1200" dirty="0" err="1">
                <a:solidFill>
                  <a:srgbClr val="000000"/>
                </a:solidFill>
              </a:rPr>
              <a:t>Εάν</a:t>
            </a:r>
            <a:r>
              <a:rPr lang="en-US" sz="1200" dirty="0">
                <a:solidFill>
                  <a:srgbClr val="000000"/>
                </a:solidFill>
              </a:rPr>
              <a:t> η </a:t>
            </a:r>
            <a:r>
              <a:rPr lang="en-US" sz="1200" dirty="0" err="1">
                <a:solidFill>
                  <a:srgbClr val="000000"/>
                </a:solidFill>
              </a:rPr>
              <a:t>γλώσσα</a:t>
            </a:r>
            <a:r>
              <a:rPr lang="en-US" sz="1200" dirty="0">
                <a:solidFill>
                  <a:srgbClr val="000000"/>
                </a:solidFill>
              </a:rPr>
              <a:t> </a:t>
            </a:r>
            <a:r>
              <a:rPr lang="en-US" sz="1200" dirty="0" err="1">
                <a:solidFill>
                  <a:srgbClr val="000000"/>
                </a:solidFill>
              </a:rPr>
              <a:t>είναι</a:t>
            </a:r>
            <a:r>
              <a:rPr lang="en-US" sz="1200" dirty="0">
                <a:solidFill>
                  <a:srgbClr val="000000"/>
                </a:solidFill>
              </a:rPr>
              <a:t> </a:t>
            </a:r>
            <a:r>
              <a:rPr lang="en-US" sz="1200" dirty="0" err="1">
                <a:solidFill>
                  <a:srgbClr val="000000"/>
                </a:solidFill>
              </a:rPr>
              <a:t>κυρίως</a:t>
            </a:r>
            <a:r>
              <a:rPr lang="en-US" sz="1200" dirty="0">
                <a:solidFill>
                  <a:srgbClr val="000000"/>
                </a:solidFill>
              </a:rPr>
              <a:t> </a:t>
            </a:r>
            <a:r>
              <a:rPr lang="en-US" sz="1200" dirty="0" err="1">
                <a:solidFill>
                  <a:srgbClr val="000000"/>
                </a:solidFill>
              </a:rPr>
              <a:t>μία</a:t>
            </a:r>
            <a:r>
              <a:rPr lang="en-US" sz="1200" dirty="0">
                <a:solidFill>
                  <a:srgbClr val="000000"/>
                </a:solidFill>
              </a:rPr>
              <a:t> </a:t>
            </a:r>
            <a:r>
              <a:rPr lang="en-US" sz="1200" dirty="0" err="1">
                <a:solidFill>
                  <a:srgbClr val="000000"/>
                </a:solidFill>
              </a:rPr>
              <a:t>πράξη</a:t>
            </a:r>
            <a:r>
              <a:rPr lang="en-US" sz="1200" dirty="0">
                <a:solidFill>
                  <a:srgbClr val="000000"/>
                </a:solidFill>
              </a:rPr>
              <a:t> </a:t>
            </a:r>
            <a:r>
              <a:rPr lang="en-US" sz="1200" dirty="0" err="1">
                <a:solidFill>
                  <a:srgbClr val="000000"/>
                </a:solidFill>
              </a:rPr>
              <a:t>στο</a:t>
            </a:r>
            <a:r>
              <a:rPr lang="en-US" sz="1200" dirty="0">
                <a:solidFill>
                  <a:srgbClr val="000000"/>
                </a:solidFill>
              </a:rPr>
              <a:t> </a:t>
            </a:r>
            <a:r>
              <a:rPr lang="en-US" sz="1200" dirty="0" err="1">
                <a:solidFill>
                  <a:srgbClr val="000000"/>
                </a:solidFill>
              </a:rPr>
              <a:t>πλαίσιο</a:t>
            </a:r>
            <a:r>
              <a:rPr lang="en-US" sz="1200" dirty="0">
                <a:solidFill>
                  <a:srgbClr val="000000"/>
                </a:solidFill>
              </a:rPr>
              <a:t> </a:t>
            </a:r>
            <a:r>
              <a:rPr lang="en-US" sz="1200" dirty="0" err="1">
                <a:solidFill>
                  <a:srgbClr val="000000"/>
                </a:solidFill>
              </a:rPr>
              <a:t>μιας</a:t>
            </a:r>
            <a:r>
              <a:rPr lang="en-US" sz="1200" dirty="0">
                <a:solidFill>
                  <a:srgbClr val="000000"/>
                </a:solidFill>
              </a:rPr>
              <a:t> </a:t>
            </a:r>
            <a:r>
              <a:rPr lang="en-US" sz="1200" dirty="0" err="1">
                <a:solidFill>
                  <a:srgbClr val="000000"/>
                </a:solidFill>
              </a:rPr>
              <a:t>μορφής</a:t>
            </a:r>
            <a:r>
              <a:rPr lang="en-US" sz="1200" dirty="0">
                <a:solidFill>
                  <a:srgbClr val="000000"/>
                </a:solidFill>
              </a:rPr>
              <a:t> </a:t>
            </a:r>
            <a:r>
              <a:rPr lang="en-US" sz="1200" dirty="0" err="1">
                <a:solidFill>
                  <a:srgbClr val="000000"/>
                </a:solidFill>
              </a:rPr>
              <a:t>ζωής</a:t>
            </a:r>
            <a:r>
              <a:rPr lang="en-US" sz="1200" dirty="0">
                <a:solidFill>
                  <a:srgbClr val="000000"/>
                </a:solidFill>
              </a:rPr>
              <a:t> – </a:t>
            </a:r>
            <a:r>
              <a:rPr lang="en-US" sz="1200" dirty="0" err="1">
                <a:solidFill>
                  <a:srgbClr val="000000"/>
                </a:solidFill>
              </a:rPr>
              <a:t>κατά</a:t>
            </a:r>
            <a:r>
              <a:rPr lang="en-US" sz="1200" dirty="0">
                <a:solidFill>
                  <a:srgbClr val="000000"/>
                </a:solidFill>
              </a:rPr>
              <a:t> Wittgenstein – </a:t>
            </a:r>
            <a:r>
              <a:rPr lang="en-US" sz="1200" dirty="0" err="1">
                <a:solidFill>
                  <a:srgbClr val="000000"/>
                </a:solidFill>
              </a:rPr>
              <a:t>τότε</a:t>
            </a:r>
            <a:r>
              <a:rPr lang="en-US" sz="1200" dirty="0">
                <a:solidFill>
                  <a:srgbClr val="000000"/>
                </a:solidFill>
              </a:rPr>
              <a:t> η </a:t>
            </a:r>
            <a:r>
              <a:rPr lang="en-US" sz="1200" dirty="0" err="1">
                <a:solidFill>
                  <a:srgbClr val="000000"/>
                </a:solidFill>
              </a:rPr>
              <a:t>γλώσσα</a:t>
            </a:r>
            <a:r>
              <a:rPr lang="en-US" sz="1200" dirty="0">
                <a:solidFill>
                  <a:srgbClr val="000000"/>
                </a:solidFill>
              </a:rPr>
              <a:t> </a:t>
            </a:r>
            <a:r>
              <a:rPr lang="en-US" sz="1200" dirty="0" err="1">
                <a:solidFill>
                  <a:srgbClr val="000000"/>
                </a:solidFill>
              </a:rPr>
              <a:t>αντιμετωπίζεται</a:t>
            </a:r>
            <a:r>
              <a:rPr lang="en-US" sz="1200" dirty="0">
                <a:solidFill>
                  <a:srgbClr val="000000"/>
                </a:solidFill>
              </a:rPr>
              <a:t> </a:t>
            </a:r>
            <a:r>
              <a:rPr lang="en-US" sz="1200" dirty="0" err="1">
                <a:solidFill>
                  <a:srgbClr val="000000"/>
                </a:solidFill>
              </a:rPr>
              <a:t>ως</a:t>
            </a:r>
            <a:r>
              <a:rPr lang="en-US" sz="1200" dirty="0">
                <a:solidFill>
                  <a:srgbClr val="000000"/>
                </a:solidFill>
              </a:rPr>
              <a:t> </a:t>
            </a:r>
            <a:r>
              <a:rPr lang="en-US" sz="1200" dirty="0" err="1">
                <a:solidFill>
                  <a:srgbClr val="000000"/>
                </a:solidFill>
              </a:rPr>
              <a:t>βιολογική</a:t>
            </a:r>
            <a:r>
              <a:rPr lang="en-US" sz="1200" dirty="0">
                <a:solidFill>
                  <a:srgbClr val="000000"/>
                </a:solidFill>
              </a:rPr>
              <a:t> </a:t>
            </a:r>
            <a:r>
              <a:rPr lang="en-US" sz="1200" dirty="0" err="1">
                <a:solidFill>
                  <a:srgbClr val="000000"/>
                </a:solidFill>
              </a:rPr>
              <a:t>έκφραση</a:t>
            </a:r>
            <a:r>
              <a:rPr lang="en-US" sz="1200" dirty="0">
                <a:solidFill>
                  <a:srgbClr val="000000"/>
                </a:solidFill>
              </a:rPr>
              <a:t> </a:t>
            </a:r>
            <a:r>
              <a:rPr lang="en-US" sz="1200" dirty="0" err="1">
                <a:solidFill>
                  <a:srgbClr val="000000"/>
                </a:solidFill>
              </a:rPr>
              <a:t>του</a:t>
            </a:r>
            <a:r>
              <a:rPr lang="en-US" sz="1200" dirty="0">
                <a:solidFill>
                  <a:srgbClr val="000000"/>
                </a:solidFill>
              </a:rPr>
              <a:t> </a:t>
            </a:r>
            <a:r>
              <a:rPr lang="en-US" sz="1200" dirty="0" err="1">
                <a:solidFill>
                  <a:srgbClr val="000000"/>
                </a:solidFill>
              </a:rPr>
              <a:t>ανθρώπινου</a:t>
            </a:r>
            <a:r>
              <a:rPr lang="en-US" sz="1200" dirty="0">
                <a:solidFill>
                  <a:srgbClr val="000000"/>
                </a:solidFill>
              </a:rPr>
              <a:t> </a:t>
            </a:r>
            <a:r>
              <a:rPr lang="en-US" sz="1200" dirty="0" err="1">
                <a:solidFill>
                  <a:srgbClr val="000000"/>
                </a:solidFill>
              </a:rPr>
              <a:t>είδους</a:t>
            </a:r>
            <a:r>
              <a:rPr lang="en-US" sz="1200" dirty="0">
                <a:solidFill>
                  <a:srgbClr val="000000"/>
                </a:solidFill>
              </a:rPr>
              <a:t>, </a:t>
            </a:r>
            <a:r>
              <a:rPr lang="en-US" sz="1200" dirty="0" err="1">
                <a:solidFill>
                  <a:srgbClr val="000000"/>
                </a:solidFill>
              </a:rPr>
              <a:t>παράλληλα</a:t>
            </a:r>
            <a:r>
              <a:rPr lang="en-US" sz="1200" dirty="0">
                <a:solidFill>
                  <a:srgbClr val="000000"/>
                </a:solidFill>
              </a:rPr>
              <a:t> </a:t>
            </a:r>
            <a:r>
              <a:rPr lang="en-US" sz="1200" dirty="0" err="1">
                <a:solidFill>
                  <a:srgbClr val="000000"/>
                </a:solidFill>
              </a:rPr>
              <a:t>με</a:t>
            </a:r>
            <a:r>
              <a:rPr lang="en-US" sz="1200" dirty="0">
                <a:solidFill>
                  <a:srgbClr val="000000"/>
                </a:solidFill>
              </a:rPr>
              <a:t> </a:t>
            </a:r>
            <a:r>
              <a:rPr lang="en-US" sz="1200" dirty="0" err="1">
                <a:solidFill>
                  <a:srgbClr val="000000"/>
                </a:solidFill>
              </a:rPr>
              <a:t>την</a:t>
            </a:r>
            <a:r>
              <a:rPr lang="en-US" sz="1200" dirty="0">
                <a:solidFill>
                  <a:srgbClr val="000000"/>
                </a:solidFill>
              </a:rPr>
              <a:t> </a:t>
            </a:r>
            <a:r>
              <a:rPr lang="en-US" sz="1200" dirty="0" err="1">
                <a:solidFill>
                  <a:srgbClr val="000000"/>
                </a:solidFill>
              </a:rPr>
              <a:t>θεωρία</a:t>
            </a:r>
            <a:r>
              <a:rPr lang="en-US" sz="1200" dirty="0">
                <a:solidFill>
                  <a:srgbClr val="000000"/>
                </a:solidFill>
              </a:rPr>
              <a:t> </a:t>
            </a:r>
            <a:r>
              <a:rPr lang="en-US" sz="1200" dirty="0" err="1">
                <a:solidFill>
                  <a:srgbClr val="000000"/>
                </a:solidFill>
              </a:rPr>
              <a:t>περί</a:t>
            </a:r>
            <a:r>
              <a:rPr lang="en-US" sz="1200" dirty="0">
                <a:solidFill>
                  <a:srgbClr val="000000"/>
                </a:solidFill>
              </a:rPr>
              <a:t> </a:t>
            </a:r>
            <a:r>
              <a:rPr lang="en-US" sz="1200" dirty="0" err="1">
                <a:solidFill>
                  <a:srgbClr val="000000"/>
                </a:solidFill>
              </a:rPr>
              <a:t>κανόνων</a:t>
            </a:r>
            <a:r>
              <a:rPr lang="en-US" sz="1200" dirty="0">
                <a:solidFill>
                  <a:srgbClr val="000000"/>
                </a:solidFill>
              </a:rPr>
              <a:t> </a:t>
            </a:r>
            <a:r>
              <a:rPr lang="en-US" sz="1200" dirty="0" err="1">
                <a:solidFill>
                  <a:srgbClr val="000000"/>
                </a:solidFill>
              </a:rPr>
              <a:t>και</a:t>
            </a:r>
            <a:r>
              <a:rPr lang="en-US" sz="1200" dirty="0">
                <a:solidFill>
                  <a:srgbClr val="000000"/>
                </a:solidFill>
              </a:rPr>
              <a:t> </a:t>
            </a:r>
            <a:r>
              <a:rPr lang="en-US" sz="1200" dirty="0" err="1">
                <a:solidFill>
                  <a:srgbClr val="000000"/>
                </a:solidFill>
              </a:rPr>
              <a:t>χρήσεών</a:t>
            </a:r>
            <a:r>
              <a:rPr lang="en-US" sz="1200" dirty="0">
                <a:solidFill>
                  <a:srgbClr val="000000"/>
                </a:solidFill>
              </a:rPr>
              <a:t> </a:t>
            </a:r>
            <a:r>
              <a:rPr lang="en-US" sz="1200" dirty="0" err="1">
                <a:solidFill>
                  <a:srgbClr val="000000"/>
                </a:solidFill>
              </a:rPr>
              <a:t>της</a:t>
            </a:r>
            <a:r>
              <a:rPr lang="en-US" sz="1200" dirty="0">
                <a:solidFill>
                  <a:srgbClr val="000000"/>
                </a:solidFill>
              </a:rPr>
              <a:t> </a:t>
            </a:r>
            <a:r>
              <a:rPr lang="en-US" sz="1200" dirty="0" err="1">
                <a:solidFill>
                  <a:srgbClr val="000000"/>
                </a:solidFill>
              </a:rPr>
              <a:t>στο</a:t>
            </a:r>
            <a:r>
              <a:rPr lang="en-US" sz="1200" dirty="0">
                <a:solidFill>
                  <a:srgbClr val="000000"/>
                </a:solidFill>
              </a:rPr>
              <a:t> </a:t>
            </a:r>
            <a:r>
              <a:rPr lang="en-US" sz="1200" dirty="0" err="1">
                <a:solidFill>
                  <a:srgbClr val="000000"/>
                </a:solidFill>
              </a:rPr>
              <a:t>πλαίσιο</a:t>
            </a:r>
            <a:r>
              <a:rPr lang="en-US" sz="1200" dirty="0">
                <a:solidFill>
                  <a:srgbClr val="000000"/>
                </a:solidFill>
              </a:rPr>
              <a:t> </a:t>
            </a:r>
            <a:r>
              <a:rPr lang="en-US" sz="1200" dirty="0" err="1">
                <a:solidFill>
                  <a:srgbClr val="000000"/>
                </a:solidFill>
              </a:rPr>
              <a:t>συγκεκριμένων</a:t>
            </a:r>
            <a:r>
              <a:rPr lang="en-US" sz="1200" dirty="0">
                <a:solidFill>
                  <a:srgbClr val="000000"/>
                </a:solidFill>
              </a:rPr>
              <a:t> </a:t>
            </a:r>
            <a:r>
              <a:rPr lang="en-US" sz="1200" dirty="0" err="1">
                <a:solidFill>
                  <a:srgbClr val="000000"/>
                </a:solidFill>
              </a:rPr>
              <a:t>πράξεων</a:t>
            </a:r>
            <a:r>
              <a:rPr lang="en-US" sz="1200" dirty="0">
                <a:solidFill>
                  <a:srgbClr val="000000"/>
                </a:solidFill>
              </a:rPr>
              <a:t>: </a:t>
            </a:r>
            <a:r>
              <a:rPr lang="en-US" sz="1200" dirty="0" err="1">
                <a:solidFill>
                  <a:srgbClr val="000000"/>
                </a:solidFill>
              </a:rPr>
              <a:t>αφού</a:t>
            </a:r>
            <a:r>
              <a:rPr lang="en-US" sz="1200" dirty="0">
                <a:solidFill>
                  <a:srgbClr val="000000"/>
                </a:solidFill>
              </a:rPr>
              <a:t> </a:t>
            </a:r>
            <a:r>
              <a:rPr lang="en-US" sz="1200" dirty="0" err="1">
                <a:solidFill>
                  <a:srgbClr val="000000"/>
                </a:solidFill>
              </a:rPr>
              <a:t>το</a:t>
            </a:r>
            <a:r>
              <a:rPr lang="en-US" sz="1200" dirty="0">
                <a:solidFill>
                  <a:srgbClr val="000000"/>
                </a:solidFill>
              </a:rPr>
              <a:t> </a:t>
            </a:r>
            <a:r>
              <a:rPr lang="en-US" sz="1200" dirty="0" err="1">
                <a:solidFill>
                  <a:srgbClr val="000000"/>
                </a:solidFill>
              </a:rPr>
              <a:t>να</a:t>
            </a:r>
            <a:r>
              <a:rPr lang="en-US" sz="1200" dirty="0">
                <a:solidFill>
                  <a:srgbClr val="000000"/>
                </a:solidFill>
              </a:rPr>
              <a:t> </a:t>
            </a:r>
            <a:r>
              <a:rPr lang="en-US" sz="1200" dirty="0" err="1">
                <a:solidFill>
                  <a:srgbClr val="000000"/>
                </a:solidFill>
              </a:rPr>
              <a:t>μιλάω</a:t>
            </a:r>
            <a:r>
              <a:rPr lang="en-US" sz="1200" dirty="0">
                <a:solidFill>
                  <a:srgbClr val="000000"/>
                </a:solidFill>
              </a:rPr>
              <a:t> </a:t>
            </a:r>
            <a:r>
              <a:rPr lang="en-US" sz="1200" dirty="0" err="1">
                <a:solidFill>
                  <a:srgbClr val="000000"/>
                </a:solidFill>
              </a:rPr>
              <a:t>μια</a:t>
            </a:r>
            <a:r>
              <a:rPr lang="en-US" sz="1200" dirty="0">
                <a:solidFill>
                  <a:srgbClr val="000000"/>
                </a:solidFill>
              </a:rPr>
              <a:t> </a:t>
            </a:r>
            <a:r>
              <a:rPr lang="en-US" sz="1200" dirty="0" err="1">
                <a:solidFill>
                  <a:srgbClr val="000000"/>
                </a:solidFill>
              </a:rPr>
              <a:t>γλώσσα</a:t>
            </a:r>
            <a:r>
              <a:rPr lang="en-US" sz="1200" dirty="0">
                <a:solidFill>
                  <a:srgbClr val="000000"/>
                </a:solidFill>
              </a:rPr>
              <a:t> </a:t>
            </a:r>
            <a:r>
              <a:rPr lang="en-US" sz="1200" dirty="0" err="1">
                <a:solidFill>
                  <a:srgbClr val="000000"/>
                </a:solidFill>
              </a:rPr>
              <a:t>και</a:t>
            </a:r>
            <a:r>
              <a:rPr lang="en-US" sz="1200" dirty="0">
                <a:solidFill>
                  <a:srgbClr val="000000"/>
                </a:solidFill>
              </a:rPr>
              <a:t> </a:t>
            </a:r>
            <a:r>
              <a:rPr lang="en-US" sz="1200" dirty="0" err="1">
                <a:solidFill>
                  <a:srgbClr val="000000"/>
                </a:solidFill>
              </a:rPr>
              <a:t>να</a:t>
            </a:r>
            <a:r>
              <a:rPr lang="en-US" sz="1200" dirty="0">
                <a:solidFill>
                  <a:srgbClr val="000000"/>
                </a:solidFill>
              </a:rPr>
              <a:t> </a:t>
            </a:r>
            <a:r>
              <a:rPr lang="en-US" sz="1200" dirty="0" err="1">
                <a:solidFill>
                  <a:srgbClr val="000000"/>
                </a:solidFill>
              </a:rPr>
              <a:t>χρησιμοποιώ</a:t>
            </a:r>
            <a:r>
              <a:rPr lang="en-US" sz="1200" dirty="0">
                <a:solidFill>
                  <a:srgbClr val="000000"/>
                </a:solidFill>
              </a:rPr>
              <a:t> </a:t>
            </a:r>
            <a:r>
              <a:rPr lang="en-US" sz="1200" dirty="0" err="1">
                <a:solidFill>
                  <a:srgbClr val="000000"/>
                </a:solidFill>
              </a:rPr>
              <a:t>γλωσσικούς</a:t>
            </a:r>
            <a:r>
              <a:rPr lang="en-US" sz="1200" dirty="0">
                <a:solidFill>
                  <a:srgbClr val="000000"/>
                </a:solidFill>
              </a:rPr>
              <a:t> </a:t>
            </a:r>
            <a:r>
              <a:rPr lang="en-US" sz="1200" dirty="0" err="1">
                <a:solidFill>
                  <a:srgbClr val="000000"/>
                </a:solidFill>
              </a:rPr>
              <a:t>όρους</a:t>
            </a:r>
            <a:r>
              <a:rPr lang="en-US" sz="1200" dirty="0">
                <a:solidFill>
                  <a:srgbClr val="000000"/>
                </a:solidFill>
              </a:rPr>
              <a:t> </a:t>
            </a:r>
            <a:r>
              <a:rPr lang="en-US" sz="1200" dirty="0" err="1">
                <a:solidFill>
                  <a:srgbClr val="000000"/>
                </a:solidFill>
              </a:rPr>
              <a:t>σημαίνει</a:t>
            </a:r>
            <a:r>
              <a:rPr lang="en-US" sz="1200" dirty="0">
                <a:solidFill>
                  <a:srgbClr val="000000"/>
                </a:solidFill>
              </a:rPr>
              <a:t> </a:t>
            </a:r>
            <a:r>
              <a:rPr lang="en-US" sz="1200" dirty="0" err="1">
                <a:solidFill>
                  <a:srgbClr val="000000"/>
                </a:solidFill>
              </a:rPr>
              <a:t>ότι</a:t>
            </a:r>
            <a:r>
              <a:rPr lang="en-US" sz="1200" dirty="0">
                <a:solidFill>
                  <a:srgbClr val="000000"/>
                </a:solidFill>
              </a:rPr>
              <a:t> </a:t>
            </a:r>
            <a:r>
              <a:rPr lang="en-US" sz="1200" dirty="0" err="1">
                <a:solidFill>
                  <a:srgbClr val="000000"/>
                </a:solidFill>
              </a:rPr>
              <a:t>επιθυμώ</a:t>
            </a:r>
            <a:r>
              <a:rPr lang="en-US" sz="1200" dirty="0">
                <a:solidFill>
                  <a:srgbClr val="000000"/>
                </a:solidFill>
              </a:rPr>
              <a:t> </a:t>
            </a:r>
            <a:r>
              <a:rPr lang="en-US" sz="1200" dirty="0" err="1">
                <a:solidFill>
                  <a:srgbClr val="000000"/>
                </a:solidFill>
              </a:rPr>
              <a:t>να</a:t>
            </a:r>
            <a:r>
              <a:rPr lang="en-US" sz="1200" dirty="0">
                <a:solidFill>
                  <a:srgbClr val="000000"/>
                </a:solidFill>
              </a:rPr>
              <a:t> </a:t>
            </a:r>
            <a:r>
              <a:rPr lang="en-US" sz="1200" dirty="0" err="1">
                <a:solidFill>
                  <a:srgbClr val="000000"/>
                </a:solidFill>
              </a:rPr>
              <a:t>είμαι</a:t>
            </a:r>
            <a:r>
              <a:rPr lang="en-US" sz="1200" dirty="0">
                <a:solidFill>
                  <a:srgbClr val="000000"/>
                </a:solidFill>
              </a:rPr>
              <a:t> </a:t>
            </a:r>
            <a:r>
              <a:rPr lang="en-US" sz="1200" dirty="0" err="1">
                <a:solidFill>
                  <a:srgbClr val="000000"/>
                </a:solidFill>
              </a:rPr>
              <a:t>κατανοητός</a:t>
            </a:r>
            <a:r>
              <a:rPr lang="en-US" sz="1200" dirty="0">
                <a:solidFill>
                  <a:srgbClr val="000000"/>
                </a:solidFill>
              </a:rPr>
              <a:t> </a:t>
            </a:r>
            <a:r>
              <a:rPr lang="en-US" sz="1200" dirty="0" err="1">
                <a:solidFill>
                  <a:srgbClr val="000000"/>
                </a:solidFill>
              </a:rPr>
              <a:t>και</a:t>
            </a:r>
            <a:r>
              <a:rPr lang="en-US" sz="1200" dirty="0">
                <a:solidFill>
                  <a:srgbClr val="000000"/>
                </a:solidFill>
              </a:rPr>
              <a:t> </a:t>
            </a:r>
            <a:r>
              <a:rPr lang="en-US" sz="1200" dirty="0" err="1">
                <a:solidFill>
                  <a:srgbClr val="000000"/>
                </a:solidFill>
              </a:rPr>
              <a:t>επομένως</a:t>
            </a:r>
            <a:r>
              <a:rPr lang="en-US" sz="1200" dirty="0">
                <a:solidFill>
                  <a:srgbClr val="000000"/>
                </a:solidFill>
              </a:rPr>
              <a:t> </a:t>
            </a:r>
            <a:r>
              <a:rPr lang="en-US" sz="1200" dirty="0" err="1">
                <a:solidFill>
                  <a:srgbClr val="000000"/>
                </a:solidFill>
              </a:rPr>
              <a:t>να</a:t>
            </a:r>
            <a:r>
              <a:rPr lang="en-US" sz="1200" dirty="0">
                <a:solidFill>
                  <a:srgbClr val="000000"/>
                </a:solidFill>
              </a:rPr>
              <a:t> </a:t>
            </a:r>
            <a:r>
              <a:rPr lang="en-US" sz="1200" dirty="0" err="1">
                <a:solidFill>
                  <a:srgbClr val="000000"/>
                </a:solidFill>
              </a:rPr>
              <a:t>ακολουθώ</a:t>
            </a:r>
            <a:r>
              <a:rPr lang="en-US" sz="1200" dirty="0">
                <a:solidFill>
                  <a:srgbClr val="000000"/>
                </a:solidFill>
              </a:rPr>
              <a:t> </a:t>
            </a:r>
            <a:r>
              <a:rPr lang="en-US" sz="1200" dirty="0" err="1">
                <a:solidFill>
                  <a:srgbClr val="000000"/>
                </a:solidFill>
              </a:rPr>
              <a:t>κανόνες</a:t>
            </a:r>
            <a:r>
              <a:rPr lang="en-US" sz="1200" dirty="0">
                <a:solidFill>
                  <a:srgbClr val="000000"/>
                </a:solidFill>
              </a:rPr>
              <a:t> </a:t>
            </a:r>
            <a:r>
              <a:rPr lang="en-US" sz="1200" dirty="0" err="1">
                <a:solidFill>
                  <a:srgbClr val="000000"/>
                </a:solidFill>
              </a:rPr>
              <a:t>που</a:t>
            </a:r>
            <a:r>
              <a:rPr lang="en-US" sz="1200" dirty="0">
                <a:solidFill>
                  <a:srgbClr val="000000"/>
                </a:solidFill>
              </a:rPr>
              <a:t> </a:t>
            </a:r>
            <a:r>
              <a:rPr lang="en-US" sz="1200" dirty="0" err="1">
                <a:solidFill>
                  <a:srgbClr val="000000"/>
                </a:solidFill>
              </a:rPr>
              <a:t>καθορίζουν</a:t>
            </a:r>
            <a:r>
              <a:rPr lang="en-US" sz="1200" dirty="0">
                <a:solidFill>
                  <a:srgbClr val="000000"/>
                </a:solidFill>
              </a:rPr>
              <a:t> </a:t>
            </a:r>
            <a:r>
              <a:rPr lang="en-US" sz="1200" dirty="0" err="1">
                <a:solidFill>
                  <a:srgbClr val="000000"/>
                </a:solidFill>
              </a:rPr>
              <a:t>τις</a:t>
            </a:r>
            <a:r>
              <a:rPr lang="en-US" sz="1200" dirty="0">
                <a:solidFill>
                  <a:srgbClr val="000000"/>
                </a:solidFill>
              </a:rPr>
              <a:t> </a:t>
            </a:r>
            <a:r>
              <a:rPr lang="en-US" sz="1200" dirty="0" err="1">
                <a:solidFill>
                  <a:srgbClr val="000000"/>
                </a:solidFill>
              </a:rPr>
              <a:t>χρήσεις</a:t>
            </a:r>
            <a:r>
              <a:rPr lang="en-US" sz="1200" dirty="0">
                <a:solidFill>
                  <a:srgbClr val="000000"/>
                </a:solidFill>
              </a:rPr>
              <a:t> </a:t>
            </a:r>
            <a:r>
              <a:rPr lang="en-US" sz="1200" dirty="0" err="1">
                <a:solidFill>
                  <a:srgbClr val="000000"/>
                </a:solidFill>
              </a:rPr>
              <a:t>μου</a:t>
            </a:r>
            <a:r>
              <a:rPr lang="en-US" sz="1200" dirty="0">
                <a:solidFill>
                  <a:srgbClr val="000000"/>
                </a:solidFill>
              </a:rPr>
              <a:t>. </a:t>
            </a:r>
            <a:r>
              <a:rPr lang="en-US" sz="1200" dirty="0" err="1">
                <a:solidFill>
                  <a:srgbClr val="000000"/>
                </a:solidFill>
              </a:rPr>
              <a:t>Μεταξύ</a:t>
            </a:r>
            <a:r>
              <a:rPr lang="en-US" sz="1200" dirty="0">
                <a:solidFill>
                  <a:srgbClr val="000000"/>
                </a:solidFill>
              </a:rPr>
              <a:t> </a:t>
            </a:r>
            <a:r>
              <a:rPr lang="en-US" sz="1200" dirty="0" err="1">
                <a:solidFill>
                  <a:srgbClr val="000000"/>
                </a:solidFill>
              </a:rPr>
              <a:t>της</a:t>
            </a:r>
            <a:r>
              <a:rPr lang="en-US" sz="1200" dirty="0">
                <a:solidFill>
                  <a:srgbClr val="000000"/>
                </a:solidFill>
              </a:rPr>
              <a:t> </a:t>
            </a:r>
            <a:r>
              <a:rPr lang="en-US" sz="1200" dirty="0" err="1">
                <a:solidFill>
                  <a:srgbClr val="000000"/>
                </a:solidFill>
              </a:rPr>
              <a:t>γλώσσας</a:t>
            </a:r>
            <a:r>
              <a:rPr lang="en-US" sz="1200" dirty="0">
                <a:solidFill>
                  <a:srgbClr val="000000"/>
                </a:solidFill>
              </a:rPr>
              <a:t> </a:t>
            </a:r>
            <a:r>
              <a:rPr lang="en-US" sz="1200" dirty="0" err="1">
                <a:solidFill>
                  <a:srgbClr val="000000"/>
                </a:solidFill>
              </a:rPr>
              <a:t>ως</a:t>
            </a:r>
            <a:r>
              <a:rPr lang="en-US" sz="1200" dirty="0">
                <a:solidFill>
                  <a:srgbClr val="000000"/>
                </a:solidFill>
              </a:rPr>
              <a:t> </a:t>
            </a:r>
            <a:r>
              <a:rPr lang="en-US" sz="1200" dirty="0" err="1">
                <a:solidFill>
                  <a:srgbClr val="000000"/>
                </a:solidFill>
              </a:rPr>
              <a:t>βιολογικού</a:t>
            </a:r>
            <a:r>
              <a:rPr lang="en-US" sz="1200" dirty="0">
                <a:solidFill>
                  <a:srgbClr val="000000"/>
                </a:solidFill>
              </a:rPr>
              <a:t> </a:t>
            </a:r>
            <a:r>
              <a:rPr lang="en-US" sz="1200" dirty="0" err="1">
                <a:solidFill>
                  <a:srgbClr val="000000"/>
                </a:solidFill>
              </a:rPr>
              <a:t>στοιχείου</a:t>
            </a:r>
            <a:r>
              <a:rPr lang="en-US" sz="1200" dirty="0">
                <a:solidFill>
                  <a:srgbClr val="000000"/>
                </a:solidFill>
              </a:rPr>
              <a:t> </a:t>
            </a:r>
            <a:r>
              <a:rPr lang="en-US" sz="1200" dirty="0" err="1">
                <a:solidFill>
                  <a:srgbClr val="000000"/>
                </a:solidFill>
              </a:rPr>
              <a:t>και</a:t>
            </a:r>
            <a:r>
              <a:rPr lang="en-US" sz="1200" dirty="0">
                <a:solidFill>
                  <a:srgbClr val="000000"/>
                </a:solidFill>
              </a:rPr>
              <a:t> </a:t>
            </a:r>
            <a:r>
              <a:rPr lang="en-US" sz="1200" dirty="0" err="1">
                <a:solidFill>
                  <a:srgbClr val="000000"/>
                </a:solidFill>
              </a:rPr>
              <a:t>της</a:t>
            </a:r>
            <a:r>
              <a:rPr lang="en-US" sz="1200" dirty="0">
                <a:solidFill>
                  <a:srgbClr val="000000"/>
                </a:solidFill>
              </a:rPr>
              <a:t> </a:t>
            </a:r>
            <a:r>
              <a:rPr lang="en-US" sz="1200" dirty="0" err="1">
                <a:solidFill>
                  <a:srgbClr val="000000"/>
                </a:solidFill>
              </a:rPr>
              <a:t>γλώσσας</a:t>
            </a:r>
            <a:r>
              <a:rPr lang="en-US" sz="1200" dirty="0">
                <a:solidFill>
                  <a:srgbClr val="000000"/>
                </a:solidFill>
              </a:rPr>
              <a:t> </a:t>
            </a:r>
            <a:r>
              <a:rPr lang="en-US" sz="1200" dirty="0" err="1">
                <a:solidFill>
                  <a:srgbClr val="000000"/>
                </a:solidFill>
              </a:rPr>
              <a:t>ως</a:t>
            </a:r>
            <a:r>
              <a:rPr lang="en-US" sz="1200" dirty="0">
                <a:solidFill>
                  <a:srgbClr val="000000"/>
                </a:solidFill>
              </a:rPr>
              <a:t> </a:t>
            </a:r>
            <a:r>
              <a:rPr lang="en-US" sz="1200" dirty="0" err="1">
                <a:solidFill>
                  <a:srgbClr val="000000"/>
                </a:solidFill>
              </a:rPr>
              <a:t>πεδίου</a:t>
            </a:r>
            <a:r>
              <a:rPr lang="en-US" sz="1200" dirty="0">
                <a:solidFill>
                  <a:srgbClr val="000000"/>
                </a:solidFill>
              </a:rPr>
              <a:t> </a:t>
            </a:r>
            <a:r>
              <a:rPr lang="en-US" sz="1200" dirty="0" err="1">
                <a:solidFill>
                  <a:srgbClr val="000000"/>
                </a:solidFill>
              </a:rPr>
              <a:t>αναλυτικών</a:t>
            </a:r>
            <a:r>
              <a:rPr lang="en-US" sz="1200" dirty="0">
                <a:solidFill>
                  <a:srgbClr val="000000"/>
                </a:solidFill>
              </a:rPr>
              <a:t> – </a:t>
            </a:r>
            <a:r>
              <a:rPr lang="en-US" sz="1200" dirty="0" err="1">
                <a:solidFill>
                  <a:srgbClr val="000000"/>
                </a:solidFill>
              </a:rPr>
              <a:t>λογικών</a:t>
            </a:r>
            <a:r>
              <a:rPr lang="en-US" sz="1200" dirty="0">
                <a:solidFill>
                  <a:srgbClr val="000000"/>
                </a:solidFill>
              </a:rPr>
              <a:t> </a:t>
            </a:r>
            <a:r>
              <a:rPr lang="en-US" sz="1200" dirty="0" err="1">
                <a:solidFill>
                  <a:srgbClr val="000000"/>
                </a:solidFill>
              </a:rPr>
              <a:t>σχέσεων</a:t>
            </a:r>
            <a:r>
              <a:rPr lang="en-US" sz="1200" dirty="0">
                <a:solidFill>
                  <a:srgbClr val="000000"/>
                </a:solidFill>
              </a:rPr>
              <a:t>, </a:t>
            </a:r>
            <a:r>
              <a:rPr lang="en-US" sz="1200" dirty="0" err="1">
                <a:solidFill>
                  <a:srgbClr val="000000"/>
                </a:solidFill>
              </a:rPr>
              <a:t>υπάρχει</a:t>
            </a:r>
            <a:r>
              <a:rPr lang="en-US" sz="1200" dirty="0">
                <a:solidFill>
                  <a:srgbClr val="000000"/>
                </a:solidFill>
              </a:rPr>
              <a:t> η </a:t>
            </a:r>
            <a:r>
              <a:rPr lang="en-US" sz="1200" dirty="0" err="1">
                <a:solidFill>
                  <a:srgbClr val="000000"/>
                </a:solidFill>
              </a:rPr>
              <a:t>τρίτη</a:t>
            </a:r>
            <a:r>
              <a:rPr lang="en-US" sz="1200" dirty="0">
                <a:solidFill>
                  <a:srgbClr val="000000"/>
                </a:solidFill>
              </a:rPr>
              <a:t> </a:t>
            </a:r>
            <a:r>
              <a:rPr lang="en-US" sz="1200" dirty="0" err="1">
                <a:solidFill>
                  <a:srgbClr val="000000"/>
                </a:solidFill>
              </a:rPr>
              <a:t>άποψη</a:t>
            </a:r>
            <a:r>
              <a:rPr lang="en-US" sz="1200" dirty="0">
                <a:solidFill>
                  <a:srgbClr val="000000"/>
                </a:solidFill>
              </a:rPr>
              <a:t>, </a:t>
            </a:r>
            <a:r>
              <a:rPr lang="en-US" sz="1200" dirty="0" err="1">
                <a:solidFill>
                  <a:srgbClr val="000000"/>
                </a:solidFill>
              </a:rPr>
              <a:t>της</a:t>
            </a:r>
            <a:r>
              <a:rPr lang="en-US" sz="1200" dirty="0">
                <a:solidFill>
                  <a:srgbClr val="000000"/>
                </a:solidFill>
              </a:rPr>
              <a:t> </a:t>
            </a:r>
            <a:r>
              <a:rPr lang="en-US" sz="1200" dirty="0" err="1">
                <a:solidFill>
                  <a:srgbClr val="000000"/>
                </a:solidFill>
              </a:rPr>
              <a:t>γλώσσας</a:t>
            </a:r>
            <a:r>
              <a:rPr lang="en-US" sz="1200" dirty="0">
                <a:solidFill>
                  <a:srgbClr val="000000"/>
                </a:solidFill>
              </a:rPr>
              <a:t> – </a:t>
            </a:r>
            <a:r>
              <a:rPr lang="en-US" sz="1200" dirty="0" err="1">
                <a:solidFill>
                  <a:srgbClr val="000000"/>
                </a:solidFill>
              </a:rPr>
              <a:t>δημιουργήματος</a:t>
            </a:r>
            <a:r>
              <a:rPr lang="en-US" sz="1200" dirty="0">
                <a:solidFill>
                  <a:srgbClr val="000000"/>
                </a:solidFill>
              </a:rPr>
              <a:t> </a:t>
            </a:r>
            <a:r>
              <a:rPr lang="en-US" sz="1200" dirty="0" err="1">
                <a:solidFill>
                  <a:srgbClr val="000000"/>
                </a:solidFill>
              </a:rPr>
              <a:t>κι</a:t>
            </a:r>
            <a:r>
              <a:rPr lang="en-US" sz="1200" dirty="0">
                <a:solidFill>
                  <a:srgbClr val="000000"/>
                </a:solidFill>
              </a:rPr>
              <a:t> </a:t>
            </a:r>
            <a:r>
              <a:rPr lang="en-US" sz="1200" dirty="0" err="1">
                <a:solidFill>
                  <a:srgbClr val="000000"/>
                </a:solidFill>
              </a:rPr>
              <a:t>επομένως</a:t>
            </a:r>
            <a:r>
              <a:rPr lang="en-US" sz="1200" dirty="0">
                <a:solidFill>
                  <a:srgbClr val="000000"/>
                </a:solidFill>
              </a:rPr>
              <a:t> η </a:t>
            </a:r>
            <a:r>
              <a:rPr lang="en-US" sz="1200" dirty="0" err="1">
                <a:solidFill>
                  <a:srgbClr val="000000"/>
                </a:solidFill>
              </a:rPr>
              <a:t>προτεραιότητα</a:t>
            </a:r>
            <a:r>
              <a:rPr lang="en-US" sz="1200" dirty="0">
                <a:solidFill>
                  <a:srgbClr val="000000"/>
                </a:solidFill>
              </a:rPr>
              <a:t> </a:t>
            </a:r>
            <a:r>
              <a:rPr lang="en-US" sz="1200" dirty="0" err="1">
                <a:solidFill>
                  <a:srgbClr val="000000"/>
                </a:solidFill>
              </a:rPr>
              <a:t>της</a:t>
            </a:r>
            <a:r>
              <a:rPr lang="en-US" sz="1200" dirty="0">
                <a:solidFill>
                  <a:srgbClr val="000000"/>
                </a:solidFill>
              </a:rPr>
              <a:t> </a:t>
            </a:r>
            <a:r>
              <a:rPr lang="en-US" sz="1200" dirty="0" err="1">
                <a:solidFill>
                  <a:srgbClr val="000000"/>
                </a:solidFill>
              </a:rPr>
              <a:t>πράξης</a:t>
            </a:r>
            <a:r>
              <a:rPr lang="en-US" sz="1200" dirty="0">
                <a:solidFill>
                  <a:srgbClr val="000000"/>
                </a:solidFill>
              </a:rPr>
              <a:t> </a:t>
            </a:r>
            <a:r>
              <a:rPr lang="en-US" sz="1200" dirty="0" err="1">
                <a:solidFill>
                  <a:srgbClr val="000000"/>
                </a:solidFill>
              </a:rPr>
              <a:t>ενός</a:t>
            </a:r>
            <a:r>
              <a:rPr lang="en-US" sz="1200" dirty="0">
                <a:solidFill>
                  <a:srgbClr val="000000"/>
                </a:solidFill>
              </a:rPr>
              <a:t> </a:t>
            </a:r>
            <a:r>
              <a:rPr lang="en-US" sz="1200" dirty="0" err="1">
                <a:solidFill>
                  <a:srgbClr val="000000"/>
                </a:solidFill>
              </a:rPr>
              <a:t>υποκειμένου</a:t>
            </a:r>
            <a:r>
              <a:rPr lang="en-US" sz="1200" dirty="0">
                <a:solidFill>
                  <a:srgbClr val="000000"/>
                </a:solidFill>
              </a:rPr>
              <a:t>, </a:t>
            </a:r>
            <a:r>
              <a:rPr lang="en-US" sz="1200" dirty="0" err="1">
                <a:solidFill>
                  <a:srgbClr val="000000"/>
                </a:solidFill>
              </a:rPr>
              <a:t>που</a:t>
            </a:r>
            <a:r>
              <a:rPr lang="en-US" sz="1200" dirty="0">
                <a:solidFill>
                  <a:srgbClr val="000000"/>
                </a:solidFill>
              </a:rPr>
              <a:t> </a:t>
            </a:r>
            <a:r>
              <a:rPr lang="en-US" sz="1200" dirty="0" err="1">
                <a:solidFill>
                  <a:srgbClr val="000000"/>
                </a:solidFill>
              </a:rPr>
              <a:t>δημιουργεί</a:t>
            </a:r>
            <a:r>
              <a:rPr lang="en-US" sz="1200" dirty="0">
                <a:solidFill>
                  <a:srgbClr val="000000"/>
                </a:solidFill>
              </a:rPr>
              <a:t>, </a:t>
            </a:r>
            <a:r>
              <a:rPr lang="en-US" sz="1200" dirty="0" err="1">
                <a:solidFill>
                  <a:srgbClr val="000000"/>
                </a:solidFill>
              </a:rPr>
              <a:t>εφαρμόζει</a:t>
            </a:r>
            <a:r>
              <a:rPr lang="en-US" sz="1200" dirty="0">
                <a:solidFill>
                  <a:srgbClr val="000000"/>
                </a:solidFill>
              </a:rPr>
              <a:t> ή </a:t>
            </a:r>
            <a:r>
              <a:rPr lang="en-US" sz="1200" dirty="0" err="1">
                <a:solidFill>
                  <a:srgbClr val="000000"/>
                </a:solidFill>
              </a:rPr>
              <a:t>αλλάζει</a:t>
            </a:r>
            <a:r>
              <a:rPr lang="en-US" sz="1200" dirty="0">
                <a:solidFill>
                  <a:srgbClr val="000000"/>
                </a:solidFill>
              </a:rPr>
              <a:t> </a:t>
            </a:r>
            <a:r>
              <a:rPr lang="en-US" sz="1200" dirty="0" err="1">
                <a:solidFill>
                  <a:srgbClr val="000000"/>
                </a:solidFill>
              </a:rPr>
              <a:t>και</a:t>
            </a:r>
            <a:r>
              <a:rPr lang="en-US" sz="1200" dirty="0">
                <a:solidFill>
                  <a:srgbClr val="000000"/>
                </a:solidFill>
              </a:rPr>
              <a:t> </a:t>
            </a:r>
            <a:r>
              <a:rPr lang="en-US" sz="1200" dirty="0" err="1">
                <a:solidFill>
                  <a:srgbClr val="000000"/>
                </a:solidFill>
              </a:rPr>
              <a:t>ανατρέπει</a:t>
            </a:r>
            <a:r>
              <a:rPr lang="en-US" sz="1200" dirty="0">
                <a:solidFill>
                  <a:srgbClr val="000000"/>
                </a:solidFill>
              </a:rPr>
              <a:t> </a:t>
            </a:r>
            <a:r>
              <a:rPr lang="en-US" sz="1200" dirty="0" err="1">
                <a:solidFill>
                  <a:srgbClr val="000000"/>
                </a:solidFill>
              </a:rPr>
              <a:t>τους</a:t>
            </a:r>
            <a:r>
              <a:rPr lang="en-US" sz="1200" dirty="0">
                <a:solidFill>
                  <a:srgbClr val="000000"/>
                </a:solidFill>
              </a:rPr>
              <a:t> </a:t>
            </a:r>
            <a:r>
              <a:rPr lang="en-US" sz="1200" dirty="0" err="1">
                <a:solidFill>
                  <a:srgbClr val="000000"/>
                </a:solidFill>
              </a:rPr>
              <a:t>κανόνες</a:t>
            </a:r>
            <a:r>
              <a:rPr lang="en-US" sz="1200" dirty="0">
                <a:solidFill>
                  <a:srgbClr val="000000"/>
                </a:solidFill>
              </a:rPr>
              <a:t>.</a:t>
            </a:r>
            <a:r>
              <a:rPr lang="el-GR" sz="1200" dirty="0">
                <a:solidFill>
                  <a:srgbClr val="000000"/>
                </a:solidFill>
              </a:rPr>
              <a:t> </a:t>
            </a:r>
            <a:endParaRPr lang="en-US" dirty="0"/>
          </a:p>
          <a:p>
            <a:pPr algn="just"/>
            <a:endParaRPr lang="en-US" dirty="0"/>
          </a:p>
          <a:p>
            <a:pPr algn="just"/>
            <a:endParaRPr lang="en-US" dirty="0"/>
          </a:p>
          <a:p>
            <a:pPr algn="just"/>
            <a:endParaRPr lang="en-US" dirty="0"/>
          </a:p>
          <a:p>
            <a:pPr algn="just"/>
            <a:endParaRPr lang="en-US" dirty="0"/>
          </a:p>
          <a:p>
            <a:pPr algn="just"/>
            <a:endParaRPr lang="en-US"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reeform 2"/>
          <p:cNvSpPr>
            <a:spLocks noChangeArrowheads="1"/>
          </p:cNvSpPr>
          <p:nvPr/>
        </p:nvSpPr>
        <p:spPr bwMode="auto">
          <a:xfrm>
            <a:off x="107504" y="7790"/>
            <a:ext cx="9036496" cy="6850210"/>
          </a:xfrm>
          <a:custGeom>
            <a:avLst/>
            <a:gdLst>
              <a:gd name="T0" fmla="*/ 2147483647 w 21600"/>
              <a:gd name="T1" fmla="*/ 0 h 21600"/>
              <a:gd name="T2" fmla="*/ 2147483647 w 21600"/>
              <a:gd name="T3" fmla="*/ 2147483647 h 21600"/>
              <a:gd name="T4" fmla="*/ 2147483647 w 21600"/>
              <a:gd name="T5" fmla="*/ 2147483647 h 21600"/>
              <a:gd name="T6" fmla="*/ 0 w 21600"/>
              <a:gd name="T7" fmla="*/ 2147483647 h 21600"/>
              <a:gd name="T8" fmla="*/ 17694720 60000 65536"/>
              <a:gd name="T9" fmla="*/ 0 60000 65536"/>
              <a:gd name="T10" fmla="*/ 5898240 60000 65536"/>
              <a:gd name="T11" fmla="*/ 1179648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lnTo>
                  <a:pt x="0" y="0"/>
                </a:lnTo>
                <a:close/>
              </a:path>
            </a:pathLst>
          </a:custGeom>
          <a:noFill/>
          <a:ln w="9525">
            <a:noFill/>
            <a:miter lim="800000"/>
            <a:headEnd/>
            <a:tailEnd/>
          </a:ln>
        </p:spPr>
        <p:txBody>
          <a:bodyPr wrap="square" lIns="90000" tIns="46800" rIns="90000" bIns="46800" anchor="ctr">
            <a:spAutoFit/>
          </a:bodyPr>
          <a:lstStyle/>
          <a:p>
            <a:endParaRPr lang="el-GR" sz="1400" dirty="0" smtClean="0"/>
          </a:p>
          <a:p>
            <a:endParaRPr lang="el-GR" sz="1400" dirty="0"/>
          </a:p>
          <a:p>
            <a:r>
              <a:rPr lang="el-GR" sz="1400" dirty="0" smtClean="0"/>
              <a:t>ΕΝΔΕΙΚΤΙΚΕΣ </a:t>
            </a:r>
            <a:r>
              <a:rPr lang="el-GR" sz="1400" dirty="0"/>
              <a:t>ΕΡΩΤΗΣΕΙΣ </a:t>
            </a:r>
            <a:r>
              <a:rPr lang="el-GR" sz="1400" dirty="0" smtClean="0"/>
              <a:t>– ΘΕΜΑΤΑ ΕΡΓΑΣΙΩΝ</a:t>
            </a:r>
            <a:endParaRPr lang="en-US" sz="1400" dirty="0"/>
          </a:p>
          <a:p>
            <a:pPr lvl="0"/>
            <a:r>
              <a:rPr lang="el-GR" sz="1400" dirty="0" smtClean="0"/>
              <a:t>-Συζητείστε </a:t>
            </a:r>
            <a:r>
              <a:rPr lang="el-GR" sz="1400" dirty="0"/>
              <a:t>το περιεχόμενο και τις διαφορές της σημασίας των εννοιών </a:t>
            </a:r>
            <a:r>
              <a:rPr lang="el-GR" sz="1400" i="1" dirty="0"/>
              <a:t>άνθρωπος, πρόσωπο, εαυτός</a:t>
            </a:r>
            <a:r>
              <a:rPr lang="el-GR" sz="1400" dirty="0"/>
              <a:t> με αναφορά στην ιστορία των ιδεών </a:t>
            </a:r>
            <a:endParaRPr lang="el-GR" sz="1400" dirty="0" smtClean="0"/>
          </a:p>
          <a:p>
            <a:pPr lvl="0"/>
            <a:r>
              <a:rPr lang="el-GR" sz="1400" dirty="0" smtClean="0"/>
              <a:t>-Ιστορικοί σταθμοί στην φιλοσοφική θεώρηση του ανθρώπου (αρχαιότητα, νεότερη περίοδος, 20ός αιώνας) </a:t>
            </a:r>
            <a:endParaRPr lang="en-US" sz="1400" dirty="0"/>
          </a:p>
          <a:p>
            <a:pPr lvl="0"/>
            <a:r>
              <a:rPr lang="el-GR" sz="1400" dirty="0" smtClean="0"/>
              <a:t>-Έχει </a:t>
            </a:r>
            <a:r>
              <a:rPr lang="el-GR" sz="1400" dirty="0"/>
              <a:t>εφαρμογές σήμερα η θεωρία περί προσωπικής ταυτότητας του </a:t>
            </a:r>
            <a:r>
              <a:rPr lang="en-US" sz="1400" dirty="0"/>
              <a:t>John Locke</a:t>
            </a:r>
            <a:r>
              <a:rPr lang="el-GR" sz="1400" dirty="0"/>
              <a:t>; </a:t>
            </a:r>
            <a:endParaRPr lang="en-US" sz="1400" dirty="0"/>
          </a:p>
          <a:p>
            <a:pPr lvl="0"/>
            <a:r>
              <a:rPr lang="el-GR" sz="1400" dirty="0" smtClean="0"/>
              <a:t>-Πώς </a:t>
            </a:r>
            <a:r>
              <a:rPr lang="el-GR" sz="1400" dirty="0"/>
              <a:t>κρίνετε από φιλοσοφικής και ηθικής άποψης τη σχέση ανθρώπου και μηχανής; </a:t>
            </a:r>
            <a:endParaRPr lang="en-US" sz="1400" dirty="0"/>
          </a:p>
          <a:p>
            <a:pPr lvl="0"/>
            <a:r>
              <a:rPr lang="el-GR" sz="1400" dirty="0" smtClean="0"/>
              <a:t>-Αναλύστε </a:t>
            </a:r>
            <a:r>
              <a:rPr lang="el-GR" sz="1400" dirty="0"/>
              <a:t>την έννοια του δημιουργού ανθρώπου με αναφορά στην ιστορία </a:t>
            </a:r>
            <a:r>
              <a:rPr lang="el-GR" sz="1400"/>
              <a:t>των </a:t>
            </a:r>
            <a:r>
              <a:rPr lang="el-GR" sz="1400" smtClean="0"/>
              <a:t>ιδεών </a:t>
            </a:r>
            <a:endParaRPr lang="en-US" sz="1400" dirty="0"/>
          </a:p>
          <a:p>
            <a:pPr lvl="0"/>
            <a:r>
              <a:rPr lang="el-GR" sz="1400" dirty="0" smtClean="0"/>
              <a:t>-Έχει </a:t>
            </a:r>
            <a:r>
              <a:rPr lang="el-GR" sz="1400" dirty="0"/>
              <a:t>εφαρμογές σήμερα η περί ψυχής αντίληψη του Αριστοτέλη; </a:t>
            </a:r>
            <a:endParaRPr lang="en-US" sz="1400" dirty="0"/>
          </a:p>
          <a:p>
            <a:pPr lvl="0"/>
            <a:r>
              <a:rPr lang="el-GR" sz="1400" dirty="0" smtClean="0"/>
              <a:t>-Δυισμός </a:t>
            </a:r>
            <a:r>
              <a:rPr lang="el-GR" sz="1400" dirty="0"/>
              <a:t>ή τριαρχία αποδίδουν ορθότερα την ταυτότητα του ανθρώπινου όντος κατά την άποψή σας; </a:t>
            </a:r>
            <a:endParaRPr lang="en-US" sz="1400" dirty="0"/>
          </a:p>
          <a:p>
            <a:pPr lvl="0"/>
            <a:r>
              <a:rPr lang="el-GR" sz="1400" dirty="0" smtClean="0"/>
              <a:t>-Η </a:t>
            </a:r>
            <a:r>
              <a:rPr lang="el-GR" sz="1400" dirty="0"/>
              <a:t>φιλοσοφική ανθρωπολογία ως κλάδος της φιλοσοφίας χαρακτηρίζεται από διεπιστημονικότητα ή από εκλεκτισμό; </a:t>
            </a:r>
            <a:endParaRPr lang="en-US" sz="1400" dirty="0"/>
          </a:p>
          <a:p>
            <a:pPr lvl="0"/>
            <a:r>
              <a:rPr lang="el-GR" sz="1400" dirty="0" smtClean="0"/>
              <a:t>-Κατά </a:t>
            </a:r>
            <a:r>
              <a:rPr lang="el-GR" sz="1400" dirty="0"/>
              <a:t>τον </a:t>
            </a:r>
            <a:r>
              <a:rPr lang="en-US" sz="1400" dirty="0" err="1"/>
              <a:t>Imm</a:t>
            </a:r>
            <a:r>
              <a:rPr lang="el-GR" sz="1400" dirty="0"/>
              <a:t>. </a:t>
            </a:r>
            <a:r>
              <a:rPr lang="en-US" sz="1400" dirty="0"/>
              <a:t>Kant</a:t>
            </a:r>
            <a:r>
              <a:rPr lang="el-GR" sz="1400" dirty="0"/>
              <a:t> η φιλοσοφία πρέπει να υπάγεται στην ανθρωπολογία; </a:t>
            </a:r>
            <a:endParaRPr lang="en-US" sz="1400" dirty="0"/>
          </a:p>
          <a:p>
            <a:pPr lvl="0"/>
            <a:r>
              <a:rPr lang="el-GR" sz="1400" dirty="0"/>
              <a:t> </a:t>
            </a:r>
            <a:r>
              <a:rPr lang="el-GR" sz="1400" dirty="0" smtClean="0"/>
              <a:t>-Η </a:t>
            </a:r>
            <a:r>
              <a:rPr lang="el-GR" sz="1400" dirty="0"/>
              <a:t>κριτική του </a:t>
            </a:r>
            <a:r>
              <a:rPr lang="en-US" sz="1400" dirty="0"/>
              <a:t>Karl Marx</a:t>
            </a:r>
            <a:r>
              <a:rPr lang="el-GR" sz="1400" dirty="0"/>
              <a:t> προς στην </a:t>
            </a:r>
            <a:r>
              <a:rPr lang="el-GR" sz="1400" dirty="0" err="1"/>
              <a:t>εγελιανή</a:t>
            </a:r>
            <a:r>
              <a:rPr lang="el-GR" sz="1400" dirty="0"/>
              <a:t> φιλοσοφία του πνεύματος, με βάση τα οικονομικά και φιλοσοφικά χειρόγραφα (1844)</a:t>
            </a:r>
            <a:endParaRPr lang="en-US" sz="1400" dirty="0"/>
          </a:p>
          <a:p>
            <a:pPr lvl="0"/>
            <a:r>
              <a:rPr lang="el-GR" sz="1400" dirty="0"/>
              <a:t> </a:t>
            </a:r>
            <a:r>
              <a:rPr lang="el-GR" sz="1400" dirty="0" smtClean="0"/>
              <a:t>-Έννοια </a:t>
            </a:r>
            <a:r>
              <a:rPr lang="el-GR" sz="1400" dirty="0"/>
              <a:t>της αλλοτρίωσης σε σχέση με την ανθρώπινη ουσία στον </a:t>
            </a:r>
            <a:r>
              <a:rPr lang="en-US" sz="1400" dirty="0" smtClean="0"/>
              <a:t>Karl Marx</a:t>
            </a:r>
            <a:endParaRPr lang="en-US" sz="1400" dirty="0"/>
          </a:p>
          <a:p>
            <a:pPr lvl="0">
              <a:buFontTx/>
              <a:buChar char="-"/>
            </a:pPr>
            <a:r>
              <a:rPr lang="el-GR" sz="1400" dirty="0" smtClean="0"/>
              <a:t> Κοινωνικές</a:t>
            </a:r>
            <a:r>
              <a:rPr lang="el-GR" sz="1400" dirty="0"/>
              <a:t>, πολιτικές και πολιτισμικές προεκτάσεις της νιτσεϊκής </a:t>
            </a:r>
            <a:r>
              <a:rPr lang="el-GR" sz="1400" dirty="0" smtClean="0"/>
              <a:t>ανθρωπολογίας</a:t>
            </a:r>
          </a:p>
          <a:p>
            <a:pPr lvl="0">
              <a:buFontTx/>
              <a:buChar char="-"/>
            </a:pPr>
            <a:r>
              <a:rPr lang="el-GR" sz="1400" dirty="0" smtClean="0"/>
              <a:t> Άνθρωπος –καλλιτέχνης κατά τον </a:t>
            </a:r>
            <a:r>
              <a:rPr lang="en-US" sz="1400" dirty="0" smtClean="0"/>
              <a:t>Friedrich Nietzsche</a:t>
            </a:r>
            <a:endParaRPr lang="el-GR" sz="1400" dirty="0"/>
          </a:p>
          <a:p>
            <a:pPr lvl="0">
              <a:buFontTx/>
              <a:buChar char="-"/>
            </a:pPr>
            <a:r>
              <a:rPr lang="el-GR" sz="1400" dirty="0"/>
              <a:t> </a:t>
            </a:r>
            <a:r>
              <a:rPr lang="el-GR" sz="1400" dirty="0" smtClean="0"/>
              <a:t>Διαφορές και συγγένειες της φιλοσοφικής ανθρωπολογίας με τις ανθρωπολογίες των επιστημών</a:t>
            </a:r>
          </a:p>
          <a:p>
            <a:pPr lvl="0">
              <a:buFontTx/>
              <a:buChar char="-"/>
            </a:pPr>
            <a:endParaRPr lang="en-US" sz="1400" dirty="0"/>
          </a:p>
          <a:p>
            <a:pPr marL="342900" lvl="2" indent="-342900">
              <a:tabLst>
                <a:tab pos="0" algn="l"/>
                <a:tab pos="457200" algn="l"/>
                <a:tab pos="914400" algn="l"/>
                <a:tab pos="1370013" algn="l"/>
                <a:tab pos="1828800" algn="l"/>
                <a:tab pos="2286000" algn="l"/>
                <a:tab pos="2741613" algn="l"/>
                <a:tab pos="3200400" algn="l"/>
                <a:tab pos="3657600" algn="l"/>
                <a:tab pos="4114800" algn="l"/>
                <a:tab pos="4572000" algn="l"/>
                <a:tab pos="5029200" algn="l"/>
                <a:tab pos="5484813" algn="l"/>
                <a:tab pos="5943600" algn="l"/>
                <a:tab pos="6399213" algn="l"/>
                <a:tab pos="6858000" algn="l"/>
                <a:tab pos="7315200" algn="l"/>
                <a:tab pos="7772400" algn="l"/>
                <a:tab pos="8229600" algn="l"/>
                <a:tab pos="8686800" algn="l"/>
                <a:tab pos="9144000" algn="l"/>
              </a:tabLst>
              <a:defRPr/>
            </a:pPr>
            <a:r>
              <a:rPr lang="el-GR" sz="1200" b="1" dirty="0" smtClean="0">
                <a:solidFill>
                  <a:srgbClr val="C00000"/>
                </a:solidFill>
                <a:ea typeface="Droid Sans Fallback"/>
                <a:cs typeface="Droid Sans Fallback"/>
              </a:rPr>
              <a:t>Προτεινόμενη Βιβλιογραφία</a:t>
            </a:r>
            <a:r>
              <a:rPr lang="el-GR" sz="1200" b="1" dirty="0">
                <a:solidFill>
                  <a:srgbClr val="C00000"/>
                </a:solidFill>
                <a:ea typeface="Droid Sans Fallback"/>
                <a:cs typeface="Droid Sans Fallback"/>
              </a:rPr>
              <a:t>:</a:t>
            </a:r>
          </a:p>
          <a:p>
            <a:pPr marL="342900" lvl="2" indent="-342900">
              <a:buFontTx/>
              <a:buAutoNum type="arabicPeriod"/>
              <a:tabLst>
                <a:tab pos="0" algn="l"/>
                <a:tab pos="457200" algn="l"/>
                <a:tab pos="914400" algn="l"/>
                <a:tab pos="1370013" algn="l"/>
                <a:tab pos="1828800" algn="l"/>
                <a:tab pos="2286000" algn="l"/>
                <a:tab pos="2741613" algn="l"/>
                <a:tab pos="3200400" algn="l"/>
                <a:tab pos="3657600" algn="l"/>
                <a:tab pos="4114800" algn="l"/>
                <a:tab pos="4572000" algn="l"/>
                <a:tab pos="5029200" algn="l"/>
                <a:tab pos="5484813" algn="l"/>
                <a:tab pos="5943600" algn="l"/>
                <a:tab pos="6399213" algn="l"/>
                <a:tab pos="6858000" algn="l"/>
                <a:tab pos="7315200" algn="l"/>
                <a:tab pos="7772400" algn="l"/>
                <a:tab pos="8229600" algn="l"/>
                <a:tab pos="8686800" algn="l"/>
                <a:tab pos="9144000" algn="l"/>
              </a:tabLst>
              <a:defRPr/>
            </a:pPr>
            <a:r>
              <a:rPr lang="el-GR" sz="1100" b="1" dirty="0"/>
              <a:t>Ά. Λάζου, </a:t>
            </a:r>
            <a:r>
              <a:rPr lang="el-GR" sz="1100" b="1" i="1" dirty="0"/>
              <a:t>Άνθρωπος ο Δημιουργός</a:t>
            </a:r>
            <a:r>
              <a:rPr lang="el-GR" sz="1100" b="1" dirty="0"/>
              <a:t>, </a:t>
            </a:r>
            <a:r>
              <a:rPr lang="el-GR" sz="1100" b="1" dirty="0" err="1"/>
              <a:t>εκδ</a:t>
            </a:r>
            <a:r>
              <a:rPr lang="el-GR" sz="1100" b="1" dirty="0"/>
              <a:t>. </a:t>
            </a:r>
            <a:r>
              <a:rPr lang="el-GR" sz="1100" b="1" dirty="0" err="1"/>
              <a:t>Αρναούτης</a:t>
            </a:r>
            <a:r>
              <a:rPr lang="el-GR" sz="1100" b="1" dirty="0"/>
              <a:t>, Αθήνα 2016</a:t>
            </a:r>
          </a:p>
          <a:p>
            <a:pPr marL="342900" lvl="2" indent="-342900">
              <a:buFontTx/>
              <a:buAutoNum type="arabicPeriod"/>
              <a:tabLst>
                <a:tab pos="0" algn="l"/>
                <a:tab pos="457200" algn="l"/>
                <a:tab pos="914400" algn="l"/>
                <a:tab pos="1370013" algn="l"/>
                <a:tab pos="1828800" algn="l"/>
                <a:tab pos="2286000" algn="l"/>
                <a:tab pos="2741613" algn="l"/>
                <a:tab pos="3200400" algn="l"/>
                <a:tab pos="3657600" algn="l"/>
                <a:tab pos="4114800" algn="l"/>
                <a:tab pos="4572000" algn="l"/>
                <a:tab pos="5029200" algn="l"/>
                <a:tab pos="5484813" algn="l"/>
                <a:tab pos="5943600" algn="l"/>
                <a:tab pos="6399213" algn="l"/>
                <a:tab pos="6858000" algn="l"/>
                <a:tab pos="7315200" algn="l"/>
                <a:tab pos="7772400" algn="l"/>
                <a:tab pos="8229600" algn="l"/>
                <a:tab pos="8686800" algn="l"/>
                <a:tab pos="9144000" algn="l"/>
              </a:tabLst>
              <a:defRPr/>
            </a:pPr>
            <a:r>
              <a:rPr lang="en-US" sz="1100" b="1" dirty="0" err="1">
                <a:ea typeface="Droid Sans Fallback"/>
                <a:cs typeface="Droid Sans Fallback"/>
              </a:rPr>
              <a:t>Imm</a:t>
            </a:r>
            <a:r>
              <a:rPr lang="en-US" sz="1100" b="1" dirty="0">
                <a:ea typeface="Droid Sans Fallback"/>
                <a:cs typeface="Droid Sans Fallback"/>
              </a:rPr>
              <a:t>. Kant</a:t>
            </a:r>
            <a:r>
              <a:rPr lang="el-GR" sz="1100" b="1" dirty="0">
                <a:ea typeface="Droid Sans Fallback"/>
                <a:cs typeface="Droid Sans Fallback"/>
              </a:rPr>
              <a:t>,</a:t>
            </a:r>
            <a:r>
              <a:rPr lang="el-GR" sz="1100" b="1" dirty="0"/>
              <a:t> </a:t>
            </a:r>
            <a:r>
              <a:rPr lang="el-GR" sz="1100" b="1" i="1" dirty="0"/>
              <a:t>Ανθρωπολογία από πραγματολογική άποψη</a:t>
            </a:r>
            <a:r>
              <a:rPr lang="en-US" sz="1100" b="1" i="1" dirty="0"/>
              <a:t>, </a:t>
            </a:r>
            <a:r>
              <a:rPr lang="el-GR" sz="1100" b="1" dirty="0" err="1"/>
              <a:t>εκδ</a:t>
            </a:r>
            <a:r>
              <a:rPr lang="el-GR" sz="1100" b="1" dirty="0"/>
              <a:t>. </a:t>
            </a:r>
            <a:r>
              <a:rPr lang="el-GR" sz="1100" b="1" dirty="0" err="1"/>
              <a:t>Παπαζήσης</a:t>
            </a:r>
            <a:r>
              <a:rPr lang="el-GR" sz="1100" b="1" dirty="0"/>
              <a:t>, Αθήνα, 2020 (</a:t>
            </a:r>
            <a:r>
              <a:rPr lang="en-US" sz="1100" b="1" dirty="0" err="1"/>
              <a:t>Printa</a:t>
            </a:r>
            <a:r>
              <a:rPr lang="en-US" sz="1100" b="1" dirty="0"/>
              <a:t> 2013)</a:t>
            </a:r>
            <a:endParaRPr lang="en-US" sz="1100" b="1" dirty="0">
              <a:ea typeface="Droid Sans Fallback"/>
              <a:cs typeface="Droid Sans Fallback"/>
            </a:endParaRPr>
          </a:p>
          <a:p>
            <a:pPr marL="342900" lvl="2" indent="-342900">
              <a:buFontTx/>
              <a:buAutoNum type="arabicPeriod"/>
              <a:tabLst>
                <a:tab pos="0" algn="l"/>
                <a:tab pos="457200" algn="l"/>
                <a:tab pos="914400" algn="l"/>
                <a:tab pos="1370013" algn="l"/>
                <a:tab pos="1828800" algn="l"/>
                <a:tab pos="2286000" algn="l"/>
                <a:tab pos="2741613" algn="l"/>
                <a:tab pos="3200400" algn="l"/>
                <a:tab pos="3657600" algn="l"/>
                <a:tab pos="4114800" algn="l"/>
                <a:tab pos="4572000" algn="l"/>
                <a:tab pos="5029200" algn="l"/>
                <a:tab pos="5484813" algn="l"/>
                <a:tab pos="5943600" algn="l"/>
                <a:tab pos="6399213" algn="l"/>
                <a:tab pos="6858000" algn="l"/>
                <a:tab pos="7315200" algn="l"/>
                <a:tab pos="7772400" algn="l"/>
                <a:tab pos="8229600" algn="l"/>
                <a:tab pos="8686800" algn="l"/>
                <a:tab pos="9144000" algn="l"/>
              </a:tabLst>
              <a:defRPr/>
            </a:pPr>
            <a:r>
              <a:rPr lang="en-US" sz="1100" b="1" dirty="0" err="1">
                <a:ea typeface="Droid Sans Fallback"/>
                <a:cs typeface="Droid Sans Fallback"/>
              </a:rPr>
              <a:t>Imm</a:t>
            </a:r>
            <a:r>
              <a:rPr lang="en-US" sz="1100" b="1" dirty="0">
                <a:ea typeface="Droid Sans Fallback"/>
                <a:cs typeface="Droid Sans Fallback"/>
              </a:rPr>
              <a:t>. Kant</a:t>
            </a:r>
            <a:r>
              <a:rPr lang="el-GR" sz="1100" b="1" dirty="0">
                <a:ea typeface="Droid Sans Fallback"/>
                <a:cs typeface="Droid Sans Fallback"/>
              </a:rPr>
              <a:t>, </a:t>
            </a:r>
            <a:r>
              <a:rPr lang="el-GR" sz="1100" b="1" i="1" dirty="0">
                <a:ea typeface="Droid Sans Fallback"/>
                <a:cs typeface="Droid Sans Fallback"/>
              </a:rPr>
              <a:t>Προλεγόμενα σε κάθε μελλοντική μεταφυσική</a:t>
            </a:r>
            <a:r>
              <a:rPr lang="el-GR" sz="1100" b="1" dirty="0">
                <a:ea typeface="Droid Sans Fallback"/>
                <a:cs typeface="Droid Sans Fallback"/>
              </a:rPr>
              <a:t>, Δωδώνη, Αθήνα 2013 (</a:t>
            </a:r>
            <a:r>
              <a:rPr lang="el-GR" sz="1100" b="1" dirty="0" err="1">
                <a:ea typeface="Droid Sans Fallback"/>
                <a:cs typeface="Droid Sans Fallback"/>
              </a:rPr>
              <a:t>επανέκδ</a:t>
            </a:r>
            <a:r>
              <a:rPr lang="el-GR" sz="1100" b="1" dirty="0">
                <a:ea typeface="Droid Sans Fallback"/>
                <a:cs typeface="Droid Sans Fallback"/>
              </a:rPr>
              <a:t>.)</a:t>
            </a:r>
          </a:p>
          <a:p>
            <a:pPr>
              <a:defRPr/>
            </a:pPr>
            <a:r>
              <a:rPr lang="en-US" sz="1100" b="1" dirty="0"/>
              <a:t>4.      K. Marx, </a:t>
            </a:r>
            <a:r>
              <a:rPr lang="el-GR" sz="1100" b="1" i="1" dirty="0"/>
              <a:t>Οικονομικά &amp; Φιλοσοφικά Χειρόγραφα</a:t>
            </a:r>
            <a:r>
              <a:rPr lang="el-GR" sz="1100" b="1" dirty="0"/>
              <a:t>, </a:t>
            </a:r>
            <a:r>
              <a:rPr lang="el-GR" sz="1100" b="1" dirty="0" err="1"/>
              <a:t>μτφρ</a:t>
            </a:r>
            <a:r>
              <a:rPr lang="el-GR" sz="1100" b="1" dirty="0"/>
              <a:t>. Α. Λυκούργος, Μαρξιστικό Βιβλιοπωλείο, Αθήνα 2020 (Γλάρος, 1975)</a:t>
            </a:r>
          </a:p>
          <a:p>
            <a:pPr>
              <a:defRPr/>
            </a:pPr>
            <a:r>
              <a:rPr lang="el-GR" sz="1100" b="1" dirty="0"/>
              <a:t>5. </a:t>
            </a:r>
            <a:r>
              <a:rPr lang="en-US" sz="1100" b="1" dirty="0"/>
              <a:t>     M. Foucault</a:t>
            </a:r>
            <a:r>
              <a:rPr lang="el-GR" sz="1100" b="1" dirty="0"/>
              <a:t>, </a:t>
            </a:r>
            <a:r>
              <a:rPr lang="el-GR" sz="1100" b="1" i="1" dirty="0"/>
              <a:t>Εισαγωγή στην Ανθρωπολογία του Καντ</a:t>
            </a:r>
            <a:r>
              <a:rPr lang="el-GR" sz="1100" b="1" dirty="0"/>
              <a:t>, Νήσος, Αθήνα</a:t>
            </a:r>
            <a:r>
              <a:rPr lang="en-US" sz="1100" b="1" dirty="0"/>
              <a:t>,</a:t>
            </a:r>
            <a:r>
              <a:rPr lang="el-GR" sz="1100" b="1" dirty="0"/>
              <a:t> 2017</a:t>
            </a:r>
          </a:p>
          <a:p>
            <a:pPr marL="342900" lvl="2" indent="-342900">
              <a:tabLst>
                <a:tab pos="0" algn="l"/>
                <a:tab pos="457200" algn="l"/>
                <a:tab pos="914400" algn="l"/>
                <a:tab pos="1370013" algn="l"/>
                <a:tab pos="1828800" algn="l"/>
                <a:tab pos="2286000" algn="l"/>
                <a:tab pos="2741613" algn="l"/>
                <a:tab pos="3200400" algn="l"/>
                <a:tab pos="3657600" algn="l"/>
                <a:tab pos="4114800" algn="l"/>
                <a:tab pos="4572000" algn="l"/>
                <a:tab pos="5029200" algn="l"/>
                <a:tab pos="5484813" algn="l"/>
                <a:tab pos="5943600" algn="l"/>
                <a:tab pos="6399213" algn="l"/>
                <a:tab pos="6858000" algn="l"/>
                <a:tab pos="7315200" algn="l"/>
                <a:tab pos="7772400" algn="l"/>
                <a:tab pos="8229600" algn="l"/>
                <a:tab pos="8686800" algn="l"/>
                <a:tab pos="9144000" algn="l"/>
              </a:tabLst>
              <a:defRPr/>
            </a:pPr>
            <a:r>
              <a:rPr lang="en-US" sz="1100" b="1" dirty="0"/>
              <a:t>6.      </a:t>
            </a:r>
            <a:r>
              <a:rPr lang="el-GR" sz="1100" b="1" dirty="0" err="1"/>
              <a:t>Chr</a:t>
            </a:r>
            <a:r>
              <a:rPr lang="en-US" sz="1100" b="1" dirty="0"/>
              <a:t>. </a:t>
            </a:r>
            <a:r>
              <a:rPr lang="el-GR" sz="1100" b="1" dirty="0" err="1"/>
              <a:t>Wulf</a:t>
            </a:r>
            <a:r>
              <a:rPr lang="el-GR" sz="1100" b="1" dirty="0"/>
              <a:t>, </a:t>
            </a:r>
            <a:r>
              <a:rPr lang="el-GR" sz="1100" b="1" i="1" dirty="0">
                <a:hlinkClick r:id="rId3"/>
              </a:rPr>
              <a:t>Ανθρωπολογία</a:t>
            </a:r>
            <a:r>
              <a:rPr lang="en-US" sz="1100" b="1" i="1" dirty="0"/>
              <a:t>:</a:t>
            </a:r>
            <a:r>
              <a:rPr lang="el-GR" sz="1100" b="1" i="1" dirty="0"/>
              <a:t> Ιστορία, πολιτισμός, φιλοσοφία,</a:t>
            </a:r>
            <a:r>
              <a:rPr lang="el-GR" sz="1100" b="1" dirty="0"/>
              <a:t> </a:t>
            </a:r>
            <a:r>
              <a:rPr lang="el-GR" sz="1100" b="1" dirty="0" err="1"/>
              <a:t>μετφρ</a:t>
            </a:r>
            <a:r>
              <a:rPr lang="en-US" sz="1100" b="1" dirty="0"/>
              <a:t>.</a:t>
            </a:r>
            <a:r>
              <a:rPr lang="el-GR" sz="1100" b="1" dirty="0"/>
              <a:t> </a:t>
            </a:r>
            <a:r>
              <a:rPr lang="el-GR" sz="1100" b="1" dirty="0">
                <a:hlinkClick r:id="rId4"/>
              </a:rPr>
              <a:t>Φ</a:t>
            </a:r>
            <a:r>
              <a:rPr lang="en-US" sz="1100" b="1" dirty="0">
                <a:hlinkClick r:id="rId4"/>
              </a:rPr>
              <a:t>.</a:t>
            </a:r>
            <a:r>
              <a:rPr lang="el-GR" sz="1100" b="1" dirty="0">
                <a:hlinkClick r:id="rId4"/>
              </a:rPr>
              <a:t> </a:t>
            </a:r>
            <a:r>
              <a:rPr lang="el-GR" sz="1100" b="1" dirty="0" err="1">
                <a:hlinkClick r:id="rId4"/>
              </a:rPr>
              <a:t>Παραφόρου</a:t>
            </a:r>
            <a:r>
              <a:rPr lang="el-GR" sz="1100" b="1" dirty="0"/>
              <a:t>· </a:t>
            </a:r>
            <a:r>
              <a:rPr lang="el-GR" sz="1100" b="1" dirty="0" err="1"/>
              <a:t>επ</a:t>
            </a:r>
            <a:r>
              <a:rPr lang="en-US" sz="1100" b="1" dirty="0"/>
              <a:t>.</a:t>
            </a:r>
            <a:r>
              <a:rPr lang="el-GR" sz="1100" b="1" dirty="0"/>
              <a:t> </a:t>
            </a:r>
            <a:r>
              <a:rPr lang="el-GR" sz="1100" b="1" dirty="0">
                <a:hlinkClick r:id="rId5"/>
              </a:rPr>
              <a:t>Μ</a:t>
            </a:r>
            <a:r>
              <a:rPr lang="en-US" sz="1100" b="1" dirty="0">
                <a:hlinkClick r:id="rId5"/>
              </a:rPr>
              <a:t>.</a:t>
            </a:r>
            <a:r>
              <a:rPr lang="el-GR" sz="1100" b="1" dirty="0">
                <a:hlinkClick r:id="rId5"/>
              </a:rPr>
              <a:t> </a:t>
            </a:r>
            <a:r>
              <a:rPr lang="el-GR" sz="1100" b="1" dirty="0" err="1">
                <a:hlinkClick r:id="rId5"/>
              </a:rPr>
              <a:t>Κοντοπόδης</a:t>
            </a:r>
            <a:r>
              <a:rPr lang="en-US" sz="1100" b="1" dirty="0"/>
              <a:t>, </a:t>
            </a:r>
            <a:r>
              <a:rPr lang="el-GR" sz="1100" b="1" dirty="0"/>
              <a:t>Πεδίο, Αθήνα, 2018</a:t>
            </a:r>
            <a:endParaRPr lang="en-US" sz="1100" b="1" dirty="0"/>
          </a:p>
          <a:p>
            <a:pPr marL="342900" lvl="2" indent="-342900">
              <a:tabLst>
                <a:tab pos="0" algn="l"/>
                <a:tab pos="457200" algn="l"/>
                <a:tab pos="914400" algn="l"/>
                <a:tab pos="1370013" algn="l"/>
                <a:tab pos="1828800" algn="l"/>
                <a:tab pos="2286000" algn="l"/>
                <a:tab pos="2741613" algn="l"/>
                <a:tab pos="3200400" algn="l"/>
                <a:tab pos="3657600" algn="l"/>
                <a:tab pos="4114800" algn="l"/>
                <a:tab pos="4572000" algn="l"/>
                <a:tab pos="5029200" algn="l"/>
                <a:tab pos="5484813" algn="l"/>
                <a:tab pos="5943600" algn="l"/>
                <a:tab pos="6399213" algn="l"/>
                <a:tab pos="6858000" algn="l"/>
                <a:tab pos="7315200" algn="l"/>
                <a:tab pos="7772400" algn="l"/>
                <a:tab pos="8229600" algn="l"/>
                <a:tab pos="8686800" algn="l"/>
                <a:tab pos="9144000" algn="l"/>
              </a:tabLst>
              <a:defRPr/>
            </a:pPr>
            <a:r>
              <a:rPr lang="en-US" sz="1100" b="1" dirty="0">
                <a:ea typeface="Droid Sans Fallback"/>
                <a:cs typeface="Droid Sans Fallback"/>
              </a:rPr>
              <a:t>7.      </a:t>
            </a:r>
            <a:r>
              <a:rPr lang="el-GR" sz="1100" b="1" dirty="0">
                <a:ea typeface="Droid Sans Fallback"/>
                <a:cs typeface="Droid Sans Fallback"/>
              </a:rPr>
              <a:t>Ά. Λάζου,</a:t>
            </a:r>
            <a:r>
              <a:rPr lang="en-US" sz="1100" b="1" dirty="0">
                <a:ea typeface="Droid Sans Fallback"/>
                <a:cs typeface="Droid Sans Fallback"/>
              </a:rPr>
              <a:t> </a:t>
            </a:r>
            <a:r>
              <a:rPr lang="el-GR" sz="1100" b="1" i="1" dirty="0">
                <a:ea typeface="Droid Sans Fallback"/>
                <a:cs typeface="Droid Sans Fallback"/>
              </a:rPr>
              <a:t>Ο </a:t>
            </a:r>
            <a:r>
              <a:rPr lang="en-US" sz="1100" b="1" i="1" dirty="0">
                <a:ea typeface="Droid Sans Fallback"/>
                <a:cs typeface="Droid Sans Fallback"/>
              </a:rPr>
              <a:t>John Locke </a:t>
            </a:r>
            <a:r>
              <a:rPr lang="el-GR" sz="1100" b="1" i="1" dirty="0">
                <a:ea typeface="Droid Sans Fallback"/>
                <a:cs typeface="Droid Sans Fallback"/>
              </a:rPr>
              <a:t>και το Δοκίμιο για την Ανθρώπινη Νόηση</a:t>
            </a:r>
            <a:r>
              <a:rPr lang="el-GR" sz="1100" b="1" dirty="0">
                <a:ea typeface="Droid Sans Fallback"/>
                <a:cs typeface="Droid Sans Fallback"/>
              </a:rPr>
              <a:t>, </a:t>
            </a:r>
            <a:r>
              <a:rPr lang="el-GR" sz="1100" b="1" dirty="0" err="1">
                <a:ea typeface="Droid Sans Fallback"/>
                <a:cs typeface="Droid Sans Fallback"/>
              </a:rPr>
              <a:t>εκδ</a:t>
            </a:r>
            <a:r>
              <a:rPr lang="el-GR" sz="1100" b="1" dirty="0">
                <a:ea typeface="Droid Sans Fallback"/>
                <a:cs typeface="Droid Sans Fallback"/>
              </a:rPr>
              <a:t>. </a:t>
            </a:r>
            <a:r>
              <a:rPr lang="el-GR" sz="1100" b="1" dirty="0" err="1">
                <a:ea typeface="Droid Sans Fallback"/>
                <a:cs typeface="Droid Sans Fallback"/>
              </a:rPr>
              <a:t>Αρναούτη</a:t>
            </a:r>
            <a:r>
              <a:rPr lang="el-GR" sz="1100" b="1" dirty="0">
                <a:ea typeface="Droid Sans Fallback"/>
                <a:cs typeface="Droid Sans Fallback"/>
              </a:rPr>
              <a:t>, Αθήνα</a:t>
            </a:r>
            <a:r>
              <a:rPr lang="en-US" sz="1100" b="1" dirty="0">
                <a:ea typeface="Droid Sans Fallback"/>
                <a:cs typeface="Droid Sans Fallback"/>
              </a:rPr>
              <a:t>,</a:t>
            </a:r>
            <a:r>
              <a:rPr lang="el-GR" sz="1100" b="1" dirty="0">
                <a:ea typeface="Droid Sans Fallback"/>
                <a:cs typeface="Droid Sans Fallback"/>
              </a:rPr>
              <a:t> 2015</a:t>
            </a:r>
          </a:p>
          <a:p>
            <a:pPr marL="342900" lvl="2" indent="-342900">
              <a:tabLst>
                <a:tab pos="0" algn="l"/>
                <a:tab pos="457200" algn="l"/>
                <a:tab pos="914400" algn="l"/>
                <a:tab pos="1370013" algn="l"/>
                <a:tab pos="1828800" algn="l"/>
                <a:tab pos="2286000" algn="l"/>
                <a:tab pos="2741613" algn="l"/>
                <a:tab pos="3200400" algn="l"/>
                <a:tab pos="3657600" algn="l"/>
                <a:tab pos="4114800" algn="l"/>
                <a:tab pos="4572000" algn="l"/>
                <a:tab pos="5029200" algn="l"/>
                <a:tab pos="5484813" algn="l"/>
                <a:tab pos="5943600" algn="l"/>
                <a:tab pos="6399213" algn="l"/>
                <a:tab pos="6858000" algn="l"/>
                <a:tab pos="7315200" algn="l"/>
                <a:tab pos="7772400" algn="l"/>
                <a:tab pos="8229600" algn="l"/>
                <a:tab pos="8686800" algn="l"/>
                <a:tab pos="9144000" algn="l"/>
              </a:tabLst>
              <a:defRPr/>
            </a:pPr>
            <a:r>
              <a:rPr lang="en-US" sz="1100" b="1" dirty="0">
                <a:ea typeface="Droid Sans Fallback"/>
                <a:cs typeface="Droid Sans Fallback"/>
              </a:rPr>
              <a:t>8.      </a:t>
            </a:r>
            <a:r>
              <a:rPr lang="el-GR" sz="1100" b="1" dirty="0">
                <a:ea typeface="Droid Sans Fallback"/>
                <a:cs typeface="Droid Sans Fallback"/>
              </a:rPr>
              <a:t>* Άνθρωπος, φύση και πράξη στα νεανικά έργα του </a:t>
            </a:r>
            <a:r>
              <a:rPr lang="en-US" sz="1100" b="1" dirty="0">
                <a:ea typeface="Droid Sans Fallback"/>
                <a:cs typeface="Droid Sans Fallback"/>
              </a:rPr>
              <a:t>Karl Marx, </a:t>
            </a:r>
            <a:r>
              <a:rPr lang="el-GR" sz="1100" b="1" dirty="0">
                <a:ea typeface="Droid Sans Fallback"/>
                <a:cs typeface="Droid Sans Fallback"/>
              </a:rPr>
              <a:t>«Ο </a:t>
            </a:r>
            <a:r>
              <a:rPr lang="en-US" sz="1100" b="1" dirty="0">
                <a:ea typeface="Droid Sans Fallback"/>
                <a:cs typeface="Droid Sans Fallback"/>
              </a:rPr>
              <a:t>Marx</a:t>
            </a:r>
            <a:r>
              <a:rPr lang="el-GR" sz="1100" b="1" dirty="0">
                <a:ea typeface="Droid Sans Fallback"/>
                <a:cs typeface="Droid Sans Fallback"/>
              </a:rPr>
              <a:t> για τους αρχαίους Έλληνες σύμφωνα με τον Παναγιώτη Κονδύλη», κ.ά.</a:t>
            </a:r>
          </a:p>
          <a:p>
            <a:pPr marL="342900" lvl="2" indent="-342900">
              <a:tabLst>
                <a:tab pos="0" algn="l"/>
                <a:tab pos="457200" algn="l"/>
                <a:tab pos="914400" algn="l"/>
                <a:tab pos="1370013" algn="l"/>
                <a:tab pos="1828800" algn="l"/>
                <a:tab pos="2286000" algn="l"/>
                <a:tab pos="2741613" algn="l"/>
                <a:tab pos="3200400" algn="l"/>
                <a:tab pos="3657600" algn="l"/>
                <a:tab pos="4114800" algn="l"/>
                <a:tab pos="4572000" algn="l"/>
                <a:tab pos="5029200" algn="l"/>
                <a:tab pos="5484813" algn="l"/>
                <a:tab pos="5943600" algn="l"/>
                <a:tab pos="6399213" algn="l"/>
                <a:tab pos="6858000" algn="l"/>
                <a:tab pos="7315200" algn="l"/>
                <a:tab pos="7772400" algn="l"/>
                <a:tab pos="8229600" algn="l"/>
                <a:tab pos="8686800" algn="l"/>
                <a:tab pos="9144000" algn="l"/>
              </a:tabLst>
              <a:defRPr/>
            </a:pPr>
            <a:r>
              <a:rPr lang="en-US" sz="1100" b="1" dirty="0">
                <a:ea typeface="Droid Sans Fallback"/>
                <a:cs typeface="Droid Sans Fallback"/>
              </a:rPr>
              <a:t>9.      </a:t>
            </a:r>
            <a:r>
              <a:rPr lang="el-GR" sz="1100" b="1" dirty="0">
                <a:ea typeface="Droid Sans Fallback"/>
                <a:cs typeface="Droid Sans Fallback"/>
              </a:rPr>
              <a:t>Κ. Παπαϊωάννου, </a:t>
            </a:r>
            <a:r>
              <a:rPr lang="el-GR" sz="1100" b="1" i="1" dirty="0">
                <a:ea typeface="Droid Sans Fallback"/>
                <a:cs typeface="Droid Sans Fallback"/>
              </a:rPr>
              <a:t>Μαρξ &amp; Μαρξισμός, τ. Ι: Οντολογία και  Αλλοτρίωση</a:t>
            </a:r>
            <a:r>
              <a:rPr lang="el-GR" sz="1100" b="1" dirty="0">
                <a:ea typeface="Droid Sans Fallback"/>
                <a:cs typeface="Droid Sans Fallback"/>
              </a:rPr>
              <a:t>, </a:t>
            </a:r>
            <a:r>
              <a:rPr lang="el-GR" sz="1100" b="1" dirty="0" err="1">
                <a:ea typeface="Droid Sans Fallback"/>
                <a:cs typeface="Droid Sans Fallback"/>
              </a:rPr>
              <a:t>μτφρ</a:t>
            </a:r>
            <a:r>
              <a:rPr lang="el-GR" sz="1100" b="1" dirty="0">
                <a:ea typeface="Droid Sans Fallback"/>
                <a:cs typeface="Droid Sans Fallback"/>
              </a:rPr>
              <a:t>. Β. </a:t>
            </a:r>
            <a:r>
              <a:rPr lang="el-GR" sz="1100" b="1" dirty="0" err="1">
                <a:ea typeface="Droid Sans Fallback"/>
                <a:cs typeface="Droid Sans Fallback"/>
              </a:rPr>
              <a:t>Τομανά</a:t>
            </a:r>
            <a:r>
              <a:rPr lang="el-GR" sz="1100" b="1" dirty="0">
                <a:ea typeface="Droid Sans Fallback"/>
                <a:cs typeface="Droid Sans Fallback"/>
              </a:rPr>
              <a:t> - </a:t>
            </a:r>
            <a:r>
              <a:rPr lang="el-GR" sz="1100" b="1" dirty="0" err="1">
                <a:ea typeface="Droid Sans Fallback"/>
                <a:cs typeface="Droid Sans Fallback"/>
              </a:rPr>
              <a:t>επ</a:t>
            </a:r>
            <a:r>
              <a:rPr lang="el-GR" sz="1100" b="1" dirty="0">
                <a:ea typeface="Droid Sans Fallback"/>
                <a:cs typeface="Droid Sans Fallback"/>
              </a:rPr>
              <a:t>. Χρ.  </a:t>
            </a:r>
            <a:r>
              <a:rPr lang="el-GR" sz="1100" b="1" dirty="0" err="1">
                <a:ea typeface="Droid Sans Fallback"/>
                <a:cs typeface="Droid Sans Fallback"/>
              </a:rPr>
              <a:t>Σταματοπούλου</a:t>
            </a:r>
            <a:r>
              <a:rPr lang="el-GR" sz="1100" b="1" dirty="0">
                <a:ea typeface="Droid Sans Fallback"/>
                <a:cs typeface="Droid Sans Fallback"/>
              </a:rPr>
              <a:t>, Εναλλακτικές Εκδόσεις, Αθήνα</a:t>
            </a:r>
            <a:r>
              <a:rPr lang="en-US" sz="1100" b="1" dirty="0">
                <a:ea typeface="Droid Sans Fallback"/>
                <a:cs typeface="Droid Sans Fallback"/>
              </a:rPr>
              <a:t>,</a:t>
            </a:r>
            <a:r>
              <a:rPr lang="el-GR" sz="1100" b="1" dirty="0">
                <a:ea typeface="Droid Sans Fallback"/>
                <a:cs typeface="Droid Sans Fallback"/>
              </a:rPr>
              <a:t> 2009</a:t>
            </a:r>
            <a:endParaRPr lang="el-GR" sz="1100" b="1" dirty="0">
              <a:latin typeface="Tahoma" pitchFamily="34" charset="0"/>
              <a:cs typeface="Times New Roman" pitchFamily="18" charset="0"/>
            </a:endParaRPr>
          </a:p>
        </p:txBody>
      </p:sp>
      <p:sp>
        <p:nvSpPr>
          <p:cNvPr id="7171" name="Rectangle 2"/>
          <p:cNvSpPr>
            <a:spLocks noChangeArrowheads="1"/>
          </p:cNvSpPr>
          <p:nvPr/>
        </p:nvSpPr>
        <p:spPr bwMode="auto">
          <a:xfrm>
            <a:off x="2555875" y="188913"/>
            <a:ext cx="4059238" cy="307975"/>
          </a:xfrm>
          <a:prstGeom prst="rect">
            <a:avLst/>
          </a:prstGeom>
          <a:noFill/>
          <a:ln w="9525">
            <a:noFill/>
            <a:miter lim="800000"/>
            <a:headEnd/>
            <a:tailEnd/>
          </a:ln>
        </p:spPr>
        <p:txBody>
          <a:bodyPr>
            <a:spAutoFit/>
          </a:bodyPr>
          <a:lstStyle/>
          <a:p>
            <a:pPr marL="342900" lvl="2" indent="-342900" algn="ctr">
              <a:tabLst>
                <a:tab pos="0" algn="l"/>
                <a:tab pos="457200" algn="l"/>
                <a:tab pos="914400" algn="l"/>
                <a:tab pos="1370013" algn="l"/>
                <a:tab pos="1828800" algn="l"/>
                <a:tab pos="2286000" algn="l"/>
                <a:tab pos="2741613" algn="l"/>
                <a:tab pos="3200400" algn="l"/>
                <a:tab pos="3657600" algn="l"/>
                <a:tab pos="4114800" algn="l"/>
                <a:tab pos="4572000" algn="l"/>
                <a:tab pos="5029200" algn="l"/>
                <a:tab pos="5484813" algn="l"/>
                <a:tab pos="5943600" algn="l"/>
                <a:tab pos="6399213" algn="l"/>
                <a:tab pos="6858000" algn="l"/>
                <a:tab pos="7315200" algn="l"/>
                <a:tab pos="7772400" algn="l"/>
                <a:tab pos="8229600" algn="l"/>
                <a:tab pos="8686800" algn="l"/>
                <a:tab pos="9144000" algn="l"/>
              </a:tabLst>
            </a:pPr>
            <a:r>
              <a:rPr lang="el-GR" sz="1400" b="1">
                <a:solidFill>
                  <a:srgbClr val="000000"/>
                </a:solidFill>
              </a:rPr>
              <a:t>ΣΗΜΕΙΩΣΕΙΣ ΠΑΡΑΔΟΣΕΩΝ</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reeform 2"/>
          <p:cNvSpPr>
            <a:spLocks noChangeArrowheads="1"/>
          </p:cNvSpPr>
          <p:nvPr/>
        </p:nvSpPr>
        <p:spPr bwMode="auto">
          <a:xfrm>
            <a:off x="0" y="584871"/>
            <a:ext cx="9036496" cy="5696048"/>
          </a:xfrm>
          <a:custGeom>
            <a:avLst/>
            <a:gdLst>
              <a:gd name="T0" fmla="*/ 2147483647 w 21600"/>
              <a:gd name="T1" fmla="*/ 0 h 21600"/>
              <a:gd name="T2" fmla="*/ 2147483647 w 21600"/>
              <a:gd name="T3" fmla="*/ 2147483647 h 21600"/>
              <a:gd name="T4" fmla="*/ 2147483647 w 21600"/>
              <a:gd name="T5" fmla="*/ 2147483647 h 21600"/>
              <a:gd name="T6" fmla="*/ 0 w 21600"/>
              <a:gd name="T7" fmla="*/ 2147483647 h 21600"/>
              <a:gd name="T8" fmla="*/ 17694720 60000 65536"/>
              <a:gd name="T9" fmla="*/ 0 60000 65536"/>
              <a:gd name="T10" fmla="*/ 5898240 60000 65536"/>
              <a:gd name="T11" fmla="*/ 1179648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lnTo>
                  <a:pt x="0" y="0"/>
                </a:lnTo>
                <a:close/>
              </a:path>
            </a:pathLst>
          </a:custGeom>
          <a:noFill/>
          <a:ln w="9525">
            <a:noFill/>
            <a:miter lim="800000"/>
            <a:headEnd/>
            <a:tailEnd/>
          </a:ln>
        </p:spPr>
        <p:txBody>
          <a:bodyPr wrap="square" lIns="90000" tIns="46800" rIns="90000" bIns="46800" anchor="ctr">
            <a:spAutoFit/>
          </a:bodyPr>
          <a:lstStyle/>
          <a:p>
            <a:endParaRPr lang="el-GR" sz="1400" dirty="0" smtClean="0"/>
          </a:p>
          <a:p>
            <a:pPr algn="ctr">
              <a:tabLst>
                <a:tab pos="0" algn="l"/>
                <a:tab pos="457200" algn="l"/>
                <a:tab pos="914400" algn="l"/>
                <a:tab pos="1370013" algn="l"/>
                <a:tab pos="1828800" algn="l"/>
                <a:tab pos="2286000" algn="l"/>
                <a:tab pos="2741613" algn="l"/>
                <a:tab pos="3200400" algn="l"/>
                <a:tab pos="3657600" algn="l"/>
                <a:tab pos="4114800" algn="l"/>
                <a:tab pos="4572000" algn="l"/>
                <a:tab pos="5029200" algn="l"/>
                <a:tab pos="5484813" algn="l"/>
                <a:tab pos="5943600" algn="l"/>
                <a:tab pos="6399213" algn="l"/>
                <a:tab pos="6858000" algn="l"/>
                <a:tab pos="7315200" algn="l"/>
                <a:tab pos="7772400" algn="l"/>
                <a:tab pos="8229600" algn="l"/>
                <a:tab pos="8686800" algn="l"/>
                <a:tab pos="9144000" algn="l"/>
              </a:tabLst>
              <a:defRPr/>
            </a:pPr>
            <a:r>
              <a:rPr lang="el-GR" sz="1400" b="1" dirty="0" smtClean="0">
                <a:solidFill>
                  <a:srgbClr val="C00000"/>
                </a:solidFill>
              </a:rPr>
              <a:t>Οδηγίες συγγραφής της εργασίας:</a:t>
            </a:r>
            <a:br>
              <a:rPr lang="el-GR" sz="1400" b="1" dirty="0" smtClean="0">
                <a:solidFill>
                  <a:srgbClr val="C00000"/>
                </a:solidFill>
              </a:rPr>
            </a:br>
            <a:endParaRPr lang="el-GR" sz="1400" b="1" dirty="0" smtClean="0">
              <a:solidFill>
                <a:srgbClr val="C00000"/>
              </a:solidFill>
            </a:endParaRPr>
          </a:p>
          <a:p>
            <a:pPr algn="ctr">
              <a:tabLst>
                <a:tab pos="0" algn="l"/>
                <a:tab pos="457200" algn="l"/>
                <a:tab pos="914400" algn="l"/>
                <a:tab pos="1370013" algn="l"/>
                <a:tab pos="1828800" algn="l"/>
                <a:tab pos="2286000" algn="l"/>
                <a:tab pos="2741613" algn="l"/>
                <a:tab pos="3200400" algn="l"/>
                <a:tab pos="3657600" algn="l"/>
                <a:tab pos="4114800" algn="l"/>
                <a:tab pos="4572000" algn="l"/>
                <a:tab pos="5029200" algn="l"/>
                <a:tab pos="5484813" algn="l"/>
                <a:tab pos="5943600" algn="l"/>
                <a:tab pos="6399213" algn="l"/>
                <a:tab pos="6858000" algn="l"/>
                <a:tab pos="7315200" algn="l"/>
                <a:tab pos="7772400" algn="l"/>
                <a:tab pos="8229600" algn="l"/>
                <a:tab pos="8686800" algn="l"/>
                <a:tab pos="9144000" algn="l"/>
              </a:tabLst>
              <a:defRPr/>
            </a:pPr>
            <a:r>
              <a:rPr lang="el-GR" sz="1400" b="1" dirty="0" smtClean="0"/>
              <a:t>Για την εργασία στο μάθημα αυτό χρειάζονται τα ακόλουθα 3 βασικά βήματα:</a:t>
            </a:r>
          </a:p>
          <a:p>
            <a:pPr algn="ctr">
              <a:tabLst>
                <a:tab pos="0" algn="l"/>
                <a:tab pos="457200" algn="l"/>
                <a:tab pos="914400" algn="l"/>
                <a:tab pos="1370013" algn="l"/>
                <a:tab pos="1828800" algn="l"/>
                <a:tab pos="2286000" algn="l"/>
                <a:tab pos="2741613" algn="l"/>
                <a:tab pos="3200400" algn="l"/>
                <a:tab pos="3657600" algn="l"/>
                <a:tab pos="4114800" algn="l"/>
                <a:tab pos="4572000" algn="l"/>
                <a:tab pos="5029200" algn="l"/>
                <a:tab pos="5484813" algn="l"/>
                <a:tab pos="5943600" algn="l"/>
                <a:tab pos="6399213" algn="l"/>
                <a:tab pos="6858000" algn="l"/>
                <a:tab pos="7315200" algn="l"/>
                <a:tab pos="7772400" algn="l"/>
                <a:tab pos="8229600" algn="l"/>
                <a:tab pos="8686800" algn="l"/>
                <a:tab pos="9144000" algn="l"/>
              </a:tabLst>
              <a:defRPr/>
            </a:pPr>
            <a:endParaRPr lang="el-GR" sz="1400" b="1" dirty="0" smtClean="0"/>
          </a:p>
          <a:p>
            <a:pPr marL="342900" indent="-342900" algn="just">
              <a:buFontTx/>
              <a:buAutoNum type="arabicPeriod"/>
              <a:tabLst>
                <a:tab pos="0" algn="l"/>
                <a:tab pos="457200" algn="l"/>
                <a:tab pos="914400" algn="l"/>
                <a:tab pos="1370013" algn="l"/>
                <a:tab pos="1828800" algn="l"/>
                <a:tab pos="2286000" algn="l"/>
                <a:tab pos="2741613" algn="l"/>
                <a:tab pos="3200400" algn="l"/>
                <a:tab pos="3657600" algn="l"/>
                <a:tab pos="4114800" algn="l"/>
                <a:tab pos="4572000" algn="l"/>
                <a:tab pos="5029200" algn="l"/>
                <a:tab pos="5484813" algn="l"/>
                <a:tab pos="5943600" algn="l"/>
                <a:tab pos="6399213" algn="l"/>
                <a:tab pos="6858000" algn="l"/>
                <a:tab pos="7315200" algn="l"/>
                <a:tab pos="7772400" algn="l"/>
                <a:tab pos="8229600" algn="l"/>
                <a:tab pos="8686800" algn="l"/>
                <a:tab pos="9144000" algn="l"/>
              </a:tabLst>
              <a:defRPr/>
            </a:pPr>
            <a:r>
              <a:rPr lang="el-GR" sz="1400" b="1" dirty="0" smtClean="0"/>
              <a:t>Διαλέγουμε τον συγγραφέα του φιλοσοφικού  βιβλίου με το οποίο θα ασχοληθούμε στην εργασία μας και το οποί</a:t>
            </a:r>
            <a:r>
              <a:rPr lang="en-US" sz="1400" b="1" dirty="0" smtClean="0"/>
              <a:t>o</a:t>
            </a:r>
            <a:r>
              <a:rPr lang="el-GR" sz="1400" b="1" dirty="0" smtClean="0"/>
              <a:t> σχετίζεται θεματικά με το μάθημά μας. Εντοπίζουμε το βιβλίο </a:t>
            </a:r>
            <a:r>
              <a:rPr lang="en-US" sz="1400" b="1" dirty="0" smtClean="0"/>
              <a:t>-</a:t>
            </a:r>
            <a:r>
              <a:rPr lang="el-GR" sz="1400" b="1" dirty="0" smtClean="0"/>
              <a:t>έργο πηγής- σε φυσική ή ηλεκτρονική μορφή, σε δόκιμη έκδοση ή έγκυρη μετάφραση εάν είναι ξενόγλωσσο και δεν μπορούμε να το διαβάσουμε στη γλώσσα του. Ορίζουμε το θέμα σε συνεργασία με τον/την διδάσκοντα/διδάσκουσα, επιδιώκοντας να αποτελεί γνήσιο φιλοσοφικό ζήτημα και όχι γενικές θεωρήσεις. Συγκροτούμε μια μικρή βιβλιογραφία σχετική με το θέμα μας ή/και το έργο πηγής.</a:t>
            </a:r>
          </a:p>
          <a:p>
            <a:pPr marL="342900" indent="-342900" algn="just">
              <a:buFontTx/>
              <a:buAutoNum type="arabicPeriod"/>
              <a:tabLst>
                <a:tab pos="0" algn="l"/>
                <a:tab pos="457200" algn="l"/>
                <a:tab pos="914400" algn="l"/>
                <a:tab pos="1370013" algn="l"/>
                <a:tab pos="1828800" algn="l"/>
                <a:tab pos="2286000" algn="l"/>
                <a:tab pos="2741613" algn="l"/>
                <a:tab pos="3200400" algn="l"/>
                <a:tab pos="3657600" algn="l"/>
                <a:tab pos="4114800" algn="l"/>
                <a:tab pos="4572000" algn="l"/>
                <a:tab pos="5029200" algn="l"/>
                <a:tab pos="5484813" algn="l"/>
                <a:tab pos="5943600" algn="l"/>
                <a:tab pos="6399213" algn="l"/>
                <a:tab pos="6858000" algn="l"/>
                <a:tab pos="7315200" algn="l"/>
                <a:tab pos="7772400" algn="l"/>
                <a:tab pos="8229600" algn="l"/>
                <a:tab pos="8686800" algn="l"/>
                <a:tab pos="9144000" algn="l"/>
              </a:tabLst>
              <a:defRPr/>
            </a:pPr>
            <a:r>
              <a:rPr lang="el-GR" sz="1400" b="1" dirty="0" smtClean="0"/>
              <a:t>Διαβάζουμε το βιβλίο προσεκτικά σε σχέση και αναφορά με το θέμα που θέλουμε να αναπτύξουμε. Προχωρούμε στην αποδελτίωση των σημείων του βιβλίου που φωτίζουν το θέμα που μας απασχολεί. Παρουσιάζουμε προφορικά τον προβληματισμό μας σε σχέση με το θέμα και το βιβλίο που μελετάμε, συνυπολογίζοντας τις ερωτήσεις και παρατηρήσεις που μας απευθύνουν οι ακροατές μας.</a:t>
            </a:r>
          </a:p>
          <a:p>
            <a:pPr marL="342900" indent="-342900" algn="just">
              <a:buFontTx/>
              <a:buAutoNum type="arabicPeriod"/>
              <a:tabLst>
                <a:tab pos="0" algn="l"/>
                <a:tab pos="457200" algn="l"/>
                <a:tab pos="914400" algn="l"/>
                <a:tab pos="1370013" algn="l"/>
                <a:tab pos="1828800" algn="l"/>
                <a:tab pos="2286000" algn="l"/>
                <a:tab pos="2741613" algn="l"/>
                <a:tab pos="3200400" algn="l"/>
                <a:tab pos="3657600" algn="l"/>
                <a:tab pos="4114800" algn="l"/>
                <a:tab pos="4572000" algn="l"/>
                <a:tab pos="5029200" algn="l"/>
                <a:tab pos="5484813" algn="l"/>
                <a:tab pos="5943600" algn="l"/>
                <a:tab pos="6399213" algn="l"/>
                <a:tab pos="6858000" algn="l"/>
                <a:tab pos="7315200" algn="l"/>
                <a:tab pos="7772400" algn="l"/>
                <a:tab pos="8229600" algn="l"/>
                <a:tab pos="8686800" algn="l"/>
                <a:tab pos="9144000" algn="l"/>
              </a:tabLst>
              <a:defRPr/>
            </a:pPr>
            <a:r>
              <a:rPr lang="el-GR" sz="1400" b="1" dirty="0" smtClean="0"/>
              <a:t>Προχωρούμε στην συγγραφή της εργασίας με τη μορφή ενός συνοπτικού δοκιμίου, στο οποίο αναπτύσσουμε το θέμα της εργασίας με βάση τα στοιχεία του έργου πηγής που αποδελτιώσαμε ακολουθώντας τη δομή: α) πρόλογος, β) κυρίως θέμα, γ) συμπεράσματα-κριτική. Στο κείμενό μας αποδίδουμε με δικό μας ύφος και προσωπικές λεκτικές διατυπώσεις το περιεχόμενο του έργου πηγής, δείχνοντας τι κατανοήσαμε και ποια φιλοσοφικά ζητήματα απορρέουν ή γεννώνται από αυτό, αποδεικνύοντας τις πληροφορίες που χρησιμοποιούμε με λεπτομερείς αναφορές και τεκμηριωμένες παραπομπές σε όσα διαβάσαμε</a:t>
            </a:r>
            <a:r>
              <a:rPr lang="en-US" sz="1400" b="1" dirty="0" smtClean="0"/>
              <a:t>.</a:t>
            </a:r>
            <a:r>
              <a:rPr lang="el-GR" sz="1400" b="1" dirty="0" smtClean="0"/>
              <a:t> Στα συμπεράσματα υποστηρίζουμε την άποψή μας –την οποία έχουμε συνοψίσει και στον πρόλογο και αποτελεί το ζητούμενο της εργασίας. Προαιρετικά συγκρίνουμε ή διασταυρώνουμε αντίθετες ή παρεμφερείς απόψεις άλλων συγγραφέων που ενδεχομένως γνωρίζουμε ή έχουμε μελετήσει.</a:t>
            </a:r>
            <a:endParaRPr lang="en-US" sz="1200" b="1" dirty="0">
              <a:solidFill>
                <a:srgbClr val="C00000"/>
              </a:solidFill>
              <a:latin typeface="Tahoma" pitchFamily="34" charset="0"/>
              <a:cs typeface="Times New Roman" pitchFamily="18" charset="0"/>
            </a:endParaRPr>
          </a:p>
        </p:txBody>
      </p:sp>
      <p:sp>
        <p:nvSpPr>
          <p:cNvPr id="7171" name="Rectangle 2"/>
          <p:cNvSpPr>
            <a:spLocks noChangeArrowheads="1"/>
          </p:cNvSpPr>
          <p:nvPr/>
        </p:nvSpPr>
        <p:spPr bwMode="auto">
          <a:xfrm>
            <a:off x="2555875" y="188913"/>
            <a:ext cx="4059238" cy="307975"/>
          </a:xfrm>
          <a:prstGeom prst="rect">
            <a:avLst/>
          </a:prstGeom>
          <a:noFill/>
          <a:ln w="9525">
            <a:noFill/>
            <a:miter lim="800000"/>
            <a:headEnd/>
            <a:tailEnd/>
          </a:ln>
        </p:spPr>
        <p:txBody>
          <a:bodyPr>
            <a:spAutoFit/>
          </a:bodyPr>
          <a:lstStyle/>
          <a:p>
            <a:pPr marL="342900" lvl="2" indent="-342900" algn="ctr">
              <a:tabLst>
                <a:tab pos="0" algn="l"/>
                <a:tab pos="457200" algn="l"/>
                <a:tab pos="914400" algn="l"/>
                <a:tab pos="1370013" algn="l"/>
                <a:tab pos="1828800" algn="l"/>
                <a:tab pos="2286000" algn="l"/>
                <a:tab pos="2741613" algn="l"/>
                <a:tab pos="3200400" algn="l"/>
                <a:tab pos="3657600" algn="l"/>
                <a:tab pos="4114800" algn="l"/>
                <a:tab pos="4572000" algn="l"/>
                <a:tab pos="5029200" algn="l"/>
                <a:tab pos="5484813" algn="l"/>
                <a:tab pos="5943600" algn="l"/>
                <a:tab pos="6399213" algn="l"/>
                <a:tab pos="6858000" algn="l"/>
                <a:tab pos="7315200" algn="l"/>
                <a:tab pos="7772400" algn="l"/>
                <a:tab pos="8229600" algn="l"/>
                <a:tab pos="8686800" algn="l"/>
                <a:tab pos="9144000" algn="l"/>
              </a:tabLst>
            </a:pPr>
            <a:r>
              <a:rPr lang="el-GR" sz="1400" b="1">
                <a:solidFill>
                  <a:srgbClr val="000000"/>
                </a:solidFill>
              </a:rPr>
              <a:t>ΣΗΜΕΙΩΣΕΙΣ ΠΑΡΑΔΟΣΕΩΝ</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ustomShape 1"/>
          <p:cNvSpPr>
            <a:spLocks noChangeArrowheads="1"/>
          </p:cNvSpPr>
          <p:nvPr/>
        </p:nvSpPr>
        <p:spPr bwMode="auto">
          <a:xfrm>
            <a:off x="152400" y="152400"/>
            <a:ext cx="8763000" cy="6488113"/>
          </a:xfrm>
          <a:prstGeom prst="rect">
            <a:avLst/>
          </a:prstGeom>
          <a:noFill/>
          <a:ln w="9360">
            <a:noFill/>
            <a:miter lim="800000"/>
            <a:headEnd/>
            <a:tailEnd/>
          </a:ln>
        </p:spPr>
        <p:txBody>
          <a:bodyPr lIns="90000" tIns="46800" rIns="90000" bIns="46800" anchor="ctr"/>
          <a:lstStyle/>
          <a:p>
            <a:pPr algn="ctr"/>
            <a:r>
              <a:rPr lang="en-US" sz="1400" b="1">
                <a:solidFill>
                  <a:srgbClr val="000000"/>
                </a:solidFill>
              </a:rPr>
              <a:t>ΣΗΜΕΙΩΣΕΙΣ ΠΑΡΑΔΟΣΕΩΝ</a:t>
            </a:r>
            <a:endParaRPr lang="en-US"/>
          </a:p>
          <a:p>
            <a:pPr algn="ctr"/>
            <a:endParaRPr lang="en-US" sz="1000"/>
          </a:p>
          <a:p>
            <a:pPr algn="ctr"/>
            <a:r>
              <a:rPr lang="en-US" sz="1400" b="1">
                <a:solidFill>
                  <a:srgbClr val="000000"/>
                </a:solidFill>
              </a:rPr>
              <a:t>1. ΕΙΣΑΓΩΓΗ ΣΤΗ ΦΙΛΟΣΟΦΙΚΗ ΑΝΘΡΩΠΟΛΟΓΙΑ </a:t>
            </a:r>
            <a:endParaRPr lang="en-US"/>
          </a:p>
          <a:p>
            <a:pPr algn="ctr"/>
            <a:r>
              <a:rPr lang="en-US" sz="1200" b="1">
                <a:solidFill>
                  <a:srgbClr val="C00000"/>
                </a:solidFill>
              </a:rPr>
              <a:t> Άννα Λάζου, </a:t>
            </a:r>
            <a:r>
              <a:rPr lang="en-US" sz="1200" b="1" i="1">
                <a:solidFill>
                  <a:srgbClr val="C00000"/>
                </a:solidFill>
              </a:rPr>
              <a:t>Άνθρωπος ο Δημιουργός,</a:t>
            </a:r>
            <a:r>
              <a:rPr lang="en-US" sz="1200" b="1">
                <a:solidFill>
                  <a:srgbClr val="C00000"/>
                </a:solidFill>
              </a:rPr>
              <a:t> Αθήνα, 2016</a:t>
            </a:r>
            <a:endParaRPr lang="en-US"/>
          </a:p>
          <a:p>
            <a:pPr algn="ctr"/>
            <a:endParaRPr lang="en-US" sz="1100"/>
          </a:p>
          <a:p>
            <a:pPr algn="just"/>
            <a:r>
              <a:rPr lang="en-US" sz="1200">
                <a:solidFill>
                  <a:srgbClr val="000000"/>
                </a:solidFill>
              </a:rPr>
              <a:t>Διατρέχοντας τις σημασίες και παραμέτρους που  έλαβε η έννοια του ανθρώπου στην ιστορία των ιδεών  «εντοπίζουμε» τους ακόλουθους κύριους άξονες: 1) Ο άνθρωπος σε σχέση με τον κόσμο (φύση, σύμπαν, θεός), 2)  η δυιστική (δυαρχική) αντίληψη του ανθρώπου  ως όντος που καθορίζεται από την συνύπαρξη ή αλληλεπίδραση δύο ουσιών ή υποστάσεων – σώματος και ψυχής (νου), 3) η μονιστική αντίληψη του ανθρώπου ως ολότητας, ενός όντος ενιαίου, 4) ο άνθρωπος της γνώσης (εμπειρίας) σύμφωνα με την νεότερη εμπειριστική φιλοσοφική παράδοση, 5) ο άνθρωπος της εργασίας, μια προσέγγιση που υπηρετείται κυρίως από την μαρξιστική ιστορικοϋλιστική διαλεκτική, 6) ο άνθρωπος – καλλιτέχνης, μια ιδιότητα που ως καθοριστικό ανθρωπολογικό στοιχείο προτείνεται από την νιτσεϊκή φιλοσοφία.  Στην διάκριση αυτών των όψεων προστίθεται και εκείνη δύο προτύπων στην φιλοσοφική εξέταση του ανθρώπου στην ιστορία,  υπό το πρίσμα της σκοπιμότητας ή λειτουργικότητας των θεωρήσεων, του γνωσιολογικού (το υποκείμενο παρατηρεί, στοχάζεται, γνωρίζει κι ερμηνεύει) και του </a:t>
            </a:r>
            <a:r>
              <a:rPr lang="en-US" sz="1200" i="1">
                <a:solidFill>
                  <a:srgbClr val="000000"/>
                </a:solidFill>
              </a:rPr>
              <a:t>θεραπευτικού</a:t>
            </a:r>
            <a:r>
              <a:rPr lang="en-US" sz="1200">
                <a:solidFill>
                  <a:srgbClr val="000000"/>
                </a:solidFill>
              </a:rPr>
              <a:t> (το υποκείμενο συνειδητοποιεί, πράττει, μετασχηματίζει, δημιουργεί και αναδημιουργεί τον εαυτό του).</a:t>
            </a:r>
            <a:endParaRPr lang="en-US"/>
          </a:p>
          <a:p>
            <a:pPr algn="just"/>
            <a:r>
              <a:rPr lang="en-US" sz="1200">
                <a:solidFill>
                  <a:srgbClr val="000000"/>
                </a:solidFill>
              </a:rPr>
              <a:t>Η κατηγοριοποίηση αυτή είναι  ένα ερμηνευτικό σχήμα για να συμπεριλάβουμε σε ένα εξελικτικό πλαίσιο  τις πολλαπλές έννοιες και τεθλασμένες γραμμές που ο στοχασμός για τον άνθρωπο ακολουθεί στους αιώνες. Στο βιβλίο </a:t>
            </a:r>
            <a:r>
              <a:rPr lang="en-US" sz="1200" i="1">
                <a:solidFill>
                  <a:srgbClr val="000000"/>
                </a:solidFill>
              </a:rPr>
              <a:t>Άνθρωπος ο Δημιουργός,</a:t>
            </a:r>
            <a:r>
              <a:rPr lang="en-US" sz="1200">
                <a:solidFill>
                  <a:srgbClr val="000000"/>
                </a:solidFill>
              </a:rPr>
              <a:t> η ιστορικοφιλοσοφική προσέγγιση έχει σκοπό να αναδείξει όψεις και χρήσεις της έννοιας του ανθρώπου ως δημιουργού, με αναφορά σε διαφορετικές «ανθρωπολογίες»  των ιστορικών εποχών.</a:t>
            </a:r>
            <a:endParaRPr lang="en-US"/>
          </a:p>
          <a:p>
            <a:pPr algn="just"/>
            <a:r>
              <a:rPr lang="en-US" sz="1200">
                <a:solidFill>
                  <a:srgbClr val="000000"/>
                </a:solidFill>
              </a:rPr>
              <a:t>Κύρια πηγή και αφετηρία της νεότερης εστίασης του ενδιαφέροντος της φιλοσοφίας στον άνθρωπο  είναι το έργο του Immanuel Kant  (1724 – 1804), ο οποίος ασχολήθηκε με την ανθρωπολογία από μια πραγματιστική άποψη, ενώ στα μαθήματά του στο Πανεπιστήμιο του Königsberg δίδασκε διάφορα μαθήματα -  όπως βιολογία, γεωγραφία, ηθική, ανατομία κ.λπ., ενώ προέτασσε την ανθρωπολογία της  ιστορίας της φιλοσοφίας γιατί θεωρούσε ότι ο άνθρωπος ως εκφραστής της λογικής νόησης πρέπει να είναι το επίκεντρο της φιλοσοφίας. Η ανθρωπολογία σύμφωνα με αυτήν την οπτική είναι το φίλτρο, για να προχωρήσουμε σε οποιοδήποτε άλλο πεδίο γνώσης.</a:t>
            </a:r>
            <a:endParaRPr lang="en-US"/>
          </a:p>
          <a:p>
            <a:pPr algn="just"/>
            <a:r>
              <a:rPr lang="en-US" sz="1200">
                <a:solidFill>
                  <a:srgbClr val="000000"/>
                </a:solidFill>
              </a:rPr>
              <a:t>Η φιλοσοφική  ανθρωπολογία είναι κλάδος της φιλοσοφίας που οι ρίζες του τοποθετούνται τον 19</a:t>
            </a:r>
            <a:r>
              <a:rPr lang="en-US" sz="1200" baseline="30000">
                <a:solidFill>
                  <a:srgbClr val="000000"/>
                </a:solidFill>
              </a:rPr>
              <a:t>ο</a:t>
            </a:r>
            <a:r>
              <a:rPr lang="en-US" sz="1200">
                <a:solidFill>
                  <a:srgbClr val="000000"/>
                </a:solidFill>
              </a:rPr>
              <a:t> αιώνα, θεωρείται τέκνο της σχολής του νεοκαντιανισμού (με εκπροσώπους τους Windelband, Cassirer, Scheler κ.ά.). Είναι μια συνθετική εκλεκτική μέθοδος του φιλοσοφείν με άξονα την έννοια του ανθρώπου, περιλαμβάνει ωστόσο και αναλυτικά και ερμηνευτικά στοιχεία. Σε αντίθεση με μία συνεπή ιστορική προσέγγιση της φιλοσοφίας που επικεντρώνεται σε περιόδους και φιλοσόφους, οι φιλόσοφοι ανθρωπολόγοι επιδιώκουν ένα σύστημα εννοιών που να ισχύει καθολικά και πάντοτε αντλώντας επιβεβαίωση από διαφορετικούς φιλοσόφους κι εποχές για να συστήσουν μια δική τους σύνθεση. Με αυτήν την έννοια είναι εκλεκτικοί.  Αντιπροσωπευτικά κείμενα του κλάδου είναι </a:t>
            </a:r>
            <a:r>
              <a:rPr lang="en-US" sz="1200" i="1">
                <a:solidFill>
                  <a:srgbClr val="000000"/>
                </a:solidFill>
              </a:rPr>
              <a:t>Η θέση του ανθρώπου στον κόσμο </a:t>
            </a:r>
            <a:r>
              <a:rPr lang="en-US" sz="1200">
                <a:solidFill>
                  <a:srgbClr val="000000"/>
                </a:solidFill>
              </a:rPr>
              <a:t>(Max Scheler, 1928) και </a:t>
            </a:r>
            <a:r>
              <a:rPr lang="en-US" sz="1200" i="1">
                <a:solidFill>
                  <a:srgbClr val="000000"/>
                </a:solidFill>
              </a:rPr>
              <a:t>Δοκίμιο για τον Άνθρωπο </a:t>
            </a:r>
            <a:r>
              <a:rPr lang="en-US" sz="1200">
                <a:solidFill>
                  <a:srgbClr val="000000"/>
                </a:solidFill>
              </a:rPr>
              <a:t>(Ernst Cassirer, 1944).</a:t>
            </a:r>
            <a:endParaRPr lang="en-US"/>
          </a:p>
          <a:p>
            <a:pPr algn="just"/>
            <a:r>
              <a:rPr lang="en-US" sz="1200">
                <a:solidFill>
                  <a:srgbClr val="000000"/>
                </a:solidFill>
              </a:rPr>
              <a:t>Όσον αφορά στη μελέτη του ανθρώπου, εξετάζουμε το θέμα υπό μια φυσιοκρατική (το σώμα, τη φύση και το περιβάλλον του ανθρώπου) και υπό μια πραγματοκρατική άποψη (τα κατασκευάσματα και δημιουργήματα του ανθρώπου, τα κοινωνικά μορφώματα, τις ηθικές αξίες και τον ανθρώπινο  πολιτισμό).</a:t>
            </a:r>
            <a:endParaRPr lang="en-US"/>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ustomShape 1"/>
          <p:cNvSpPr>
            <a:spLocks noChangeArrowheads="1"/>
          </p:cNvSpPr>
          <p:nvPr/>
        </p:nvSpPr>
        <p:spPr bwMode="auto">
          <a:xfrm>
            <a:off x="152400" y="152400"/>
            <a:ext cx="8839200" cy="6572250"/>
          </a:xfrm>
          <a:prstGeom prst="rect">
            <a:avLst/>
          </a:prstGeom>
          <a:noFill/>
          <a:ln w="9360">
            <a:noFill/>
            <a:miter lim="800000"/>
            <a:headEnd/>
            <a:tailEnd/>
          </a:ln>
        </p:spPr>
        <p:txBody>
          <a:bodyPr lIns="90000" tIns="46800" rIns="90000" bIns="46800" anchor="ctr"/>
          <a:lstStyle/>
          <a:p>
            <a:pPr algn="ctr"/>
            <a:r>
              <a:rPr lang="en-US" sz="1400" b="1">
                <a:solidFill>
                  <a:srgbClr val="000000"/>
                </a:solidFill>
              </a:rPr>
              <a:t>ΣΗΜΕΙΩΣΕΙΣ ΠΑΡΑΔΟΣΕΩΝ</a:t>
            </a:r>
            <a:endParaRPr lang="en-US"/>
          </a:p>
          <a:p>
            <a:pPr algn="ctr"/>
            <a:r>
              <a:rPr lang="en-US" sz="1100" b="1">
                <a:solidFill>
                  <a:srgbClr val="000000"/>
                </a:solidFill>
              </a:rPr>
              <a:t>1. ΕΙΣΑΓΩΓΗ ΣΤΗ ΦΙΛΟΣΟΦΙΚΗ ΑΝΘΡΩΠΟΛΟΓΙΑ </a:t>
            </a:r>
            <a:endParaRPr lang="en-US" sz="1100"/>
          </a:p>
          <a:p>
            <a:pPr algn="ctr"/>
            <a:r>
              <a:rPr lang="en-US" sz="1100" b="1">
                <a:solidFill>
                  <a:srgbClr val="C00000"/>
                </a:solidFill>
              </a:rPr>
              <a:t> Άννα Λάζου, </a:t>
            </a:r>
            <a:r>
              <a:rPr lang="en-US" sz="1100" b="1" i="1">
                <a:solidFill>
                  <a:srgbClr val="C00000"/>
                </a:solidFill>
              </a:rPr>
              <a:t>Άνθρωπος ο Δημιουργός,</a:t>
            </a:r>
            <a:r>
              <a:rPr lang="en-US" sz="1100" b="1">
                <a:solidFill>
                  <a:srgbClr val="C00000"/>
                </a:solidFill>
              </a:rPr>
              <a:t> Αθήνα, 2016</a:t>
            </a:r>
            <a:endParaRPr lang="en-US" sz="1100"/>
          </a:p>
          <a:p>
            <a:pPr algn="ctr"/>
            <a:r>
              <a:rPr lang="el-GR" sz="1100"/>
              <a:t>(συνέχεια)</a:t>
            </a:r>
          </a:p>
          <a:p>
            <a:pPr algn="just"/>
            <a:r>
              <a:rPr lang="en-US" sz="1200">
                <a:solidFill>
                  <a:srgbClr val="000000"/>
                </a:solidFill>
              </a:rPr>
              <a:t>Διατίθενται διαφορετικές μέθοδοι και τρόποι που μπορούμε να χρησιμοποιήσουμε για να εξετάσουμε και να δούμε τι είναι ο άνθρωπος.  Μελετώντας τα πεπραγμένα του ανθρώπου γνωρίζουμε τον άνθρωπο και όπως στην περίπτωση του Ernst Cassirer (1874 – 1945),  η φιλοσοφική ανθρωπολογία ανάγεται στη φιλοσοφία του πολιτισμού  - κι ευλόγως της ιστορίας. Η μελέτη και σπουδή των πεπραγμένων του ανθρώπου στην ιστορία προϋποθέτει την εμπειρική παρατήρηση, την επιστημονική εξήγηση, δεν πρόκειται για μια αφηρημένη σε εννοιολογικό και λογικό μόνο επίπεδο ανάλυση προβλημάτων. Επιβεβαιώνοντας εν μέρει την αριστοτελική παράδοση κατά την οποία η ανθρώπινη ουσία δεν εξηγείται μέσω μιας καθολικής μεταφυσικής οπτικής, αλλά μέσω της εμπειρικής, επιστημονικής συστηματικής εξέτασης των φαινομένων της η ανθρωπολογική φιλοσοφία στην ιστορία των αιώνων εμπλουτίζει τα αρχαία πρότυπα με τα δεδομένα των γνώσεων και των τεχνικών που θησαύρισε ο πολιτισμός στην ιστορία του.</a:t>
            </a:r>
            <a:endParaRPr lang="en-US"/>
          </a:p>
          <a:p>
            <a:pPr algn="just"/>
            <a:r>
              <a:rPr lang="en-US" sz="1200">
                <a:solidFill>
                  <a:srgbClr val="000000"/>
                </a:solidFill>
              </a:rPr>
              <a:t>Στη συνέχεια, μία δυνατότητα προσέγγισης είναι μέσω των εννοιών που συνδέονται στενά με την έννοια του ανθρώπου, όπως είναι οι </a:t>
            </a:r>
            <a:r>
              <a:rPr lang="en-US" sz="1200" i="1">
                <a:solidFill>
                  <a:srgbClr val="000000"/>
                </a:solidFill>
              </a:rPr>
              <a:t>ψυχή, σώμα, νους, πνεύμα, συνείδηση, πράξη</a:t>
            </a:r>
            <a:r>
              <a:rPr lang="en-US" sz="1200">
                <a:solidFill>
                  <a:srgbClr val="000000"/>
                </a:solidFill>
              </a:rPr>
              <a:t>, επιδιώκοντας εκείνη την έννοια που αποδίδει το πλέον ιδιάζον χαρακτηριστικό της ανθρώπινης φύσης. Πώς εμφανίζονται οι έννοιες αυτές στην ιστορία των ιδεών και πώς εξελίσσονται οι σημασίες τους είναι ένας τρόπος (όχι ο μοναδικός) που συμβάλλει στην καλύτερη κατανόηση της ανθρώπινης ουσίας, χωρίς να αποκλείει ή να υποβαθμίζει τη σημασία άλλων τρόπων, όπως η εμπειρική εξέταση κι επιστημονική εξήγηση των σχετικών με τον άνθρωπο, είτε από την φυσική είτε από την πραγματοκρατική πλευρά, που μπορεί να θεωρηθεί εν τέλει ως συνθετική πλαισίωση των αναλυτικών πορισμάτων της εννοιολογικής προσέγγισης.</a:t>
            </a:r>
            <a:endParaRPr lang="en-US"/>
          </a:p>
          <a:p>
            <a:pPr algn="just"/>
            <a:r>
              <a:rPr lang="en-US" sz="1200">
                <a:solidFill>
                  <a:srgbClr val="000000"/>
                </a:solidFill>
              </a:rPr>
              <a:t>Για να καταλήξουμε στην ειδοποιό διαφορά του ανθρώπινου μέσω της εξέτασης των εννοιών, χρειάζεται να δούμε: </a:t>
            </a:r>
            <a:endParaRPr lang="en-US"/>
          </a:p>
          <a:p>
            <a:pPr algn="just"/>
            <a:r>
              <a:rPr lang="en-US" sz="1200">
                <a:solidFill>
                  <a:srgbClr val="000000"/>
                </a:solidFill>
              </a:rPr>
              <a:t>α) έννοιες που καθορίζουν τον άνθρωπο, </a:t>
            </a:r>
            <a:endParaRPr lang="en-US"/>
          </a:p>
          <a:p>
            <a:pPr algn="just"/>
            <a:r>
              <a:rPr lang="en-US" sz="1200">
                <a:solidFill>
                  <a:srgbClr val="000000"/>
                </a:solidFill>
              </a:rPr>
              <a:t>β) το δυαρχικό ή δυιστικό πρότυπο που διακρίνει δύο ουσίες ή πλευρές στην ανθρώπινη φύση: σώμα (φύση) και ψυχή (πνεύμα) συγκριτικά με το μονιστικό ή ενικό πρότυπο, </a:t>
            </a:r>
            <a:endParaRPr lang="en-US"/>
          </a:p>
          <a:p>
            <a:pPr algn="just"/>
            <a:r>
              <a:rPr lang="en-US" sz="1200">
                <a:solidFill>
                  <a:srgbClr val="000000"/>
                </a:solidFill>
              </a:rPr>
              <a:t>γ) τη δημιουργικότητα ως ουσιώδες, εξαιρετικό και μη αναγώγιμο χαρακτηριστικό του ανθρώπου.</a:t>
            </a:r>
            <a:endParaRPr lang="en-US"/>
          </a:p>
          <a:p>
            <a:pPr algn="just"/>
            <a:r>
              <a:rPr lang="en-US" sz="1200">
                <a:solidFill>
                  <a:srgbClr val="000000"/>
                </a:solidFill>
              </a:rPr>
              <a:t>Τί είναι αυτό που ωθεί τον άνθρωπο στην εξέλιξη, αυτό που ευθύνεται για την διαφορετικότητα των πολιτισμών ή και τις μεταβολές που υφίσταται η ανθρώπινη κατάσταση μέσα στην ιστορία του πολιτισμού;</a:t>
            </a:r>
            <a:endParaRPr lang="en-US"/>
          </a:p>
          <a:p>
            <a:pPr algn="just"/>
            <a:r>
              <a:rPr lang="en-US" sz="1200">
                <a:solidFill>
                  <a:srgbClr val="000000"/>
                </a:solidFill>
              </a:rPr>
              <a:t>Είναι η δημιουργικότητα μια ενδογενής φυσική τάση του ανθρώπου, που δεν υπάρχει ας πούμε στον σκύλο, ή πρόκειται για μια ανάγκη για αλλαγή που ωθεί τον άνθρωπο να εξελιχθεί, προκειμένου να επιβιώσει και να θεραπεύσει, και παράγεται από τη σχέση του ανθρώπου με ό,τι δεν είναι ανθρώπινο;</a:t>
            </a:r>
            <a:endParaRPr lang="en-US"/>
          </a:p>
          <a:p>
            <a:pPr algn="just"/>
            <a:r>
              <a:rPr lang="en-US" sz="1200">
                <a:solidFill>
                  <a:srgbClr val="000000"/>
                </a:solidFill>
              </a:rPr>
              <a:t>Η σχέση του ανθρώπου με τη φύση είναι πράγματι μια σχέση αμφίσημη, ένωσης και σύγκρουσης. Αυτή η δυναμική σχέση διάχυτη από αρνητικότητα και δημιουργικότητα πυροδοτεί τις αναγκαίες εκείνες αλλαγές που επιτρέπουν την συνέχεια της ανθρώπινης ύπαρξης μέσα από νέες προσαρμογές.</a:t>
            </a:r>
            <a:endParaRPr lang="en-US"/>
          </a:p>
          <a:p>
            <a:pPr algn="just"/>
            <a:endParaRPr lang="en-US"/>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Shape 1"/>
          <p:cNvSpPr txBox="1">
            <a:spLocks noChangeArrowheads="1"/>
          </p:cNvSpPr>
          <p:nvPr/>
        </p:nvSpPr>
        <p:spPr bwMode="auto">
          <a:xfrm>
            <a:off x="838200" y="228600"/>
            <a:ext cx="7626350" cy="917575"/>
          </a:xfrm>
          <a:prstGeom prst="rect">
            <a:avLst/>
          </a:prstGeom>
          <a:noFill/>
          <a:ln w="9525">
            <a:noFill/>
            <a:miter lim="800000"/>
            <a:headEnd/>
            <a:tailEnd/>
          </a:ln>
        </p:spPr>
        <p:txBody>
          <a:bodyPr lIns="90000" tIns="46800" rIns="90000" bIns="46800" anchor="ctr"/>
          <a:lstStyle/>
          <a:p>
            <a:pPr algn="ctr"/>
            <a:r>
              <a:rPr lang="en-US" sz="3200" b="1"/>
              <a:t>Η σημασία της φιλοσοφικής
ανθρωπολογίας</a:t>
            </a:r>
            <a:endParaRPr lang="en-US"/>
          </a:p>
        </p:txBody>
      </p:sp>
      <p:sp>
        <p:nvSpPr>
          <p:cNvPr id="16387" name="TextShape 2"/>
          <p:cNvSpPr txBox="1">
            <a:spLocks noChangeArrowheads="1"/>
          </p:cNvSpPr>
          <p:nvPr/>
        </p:nvSpPr>
        <p:spPr bwMode="auto">
          <a:xfrm>
            <a:off x="838200" y="990600"/>
            <a:ext cx="7772400" cy="4530725"/>
          </a:xfrm>
          <a:prstGeom prst="rect">
            <a:avLst/>
          </a:prstGeom>
          <a:noFill/>
          <a:ln w="9525">
            <a:noFill/>
            <a:miter lim="800000"/>
            <a:headEnd/>
            <a:tailEnd/>
          </a:ln>
        </p:spPr>
        <p:txBody>
          <a:bodyPr lIns="90000" tIns="46800" rIns="90000" bIns="46800"/>
          <a:lstStyle/>
          <a:p>
            <a:endParaRPr lang="en-US"/>
          </a:p>
          <a:p>
            <a:r>
              <a:rPr lang="ru-RU" sz="2400"/>
              <a:t>Η φιλοσοφική ανθρωπολογία περιλαμβάνει:</a:t>
            </a:r>
            <a:endParaRPr lang="en-US"/>
          </a:p>
          <a:p>
            <a:pPr>
              <a:buSzPct val="90000"/>
              <a:buFont typeface="Wingdings" pitchFamily="2" charset="2"/>
              <a:buChar char=""/>
            </a:pPr>
            <a:r>
              <a:rPr lang="ru-RU" sz="2400"/>
              <a:t>Τη φιλοσοφία του ανθρώπινου, i.e. κριτική σκέψη πάνω σε ζητήματα που αφορούν τη φύση του ανθρώπου ως όντος (από την αρχαιότητα μέχρι σήμερα)</a:t>
            </a:r>
            <a:endParaRPr lang="en-US"/>
          </a:p>
          <a:p>
            <a:pPr>
              <a:buSzPct val="90000"/>
              <a:buFont typeface="Wingdings" pitchFamily="2" charset="2"/>
              <a:buChar char=""/>
            </a:pPr>
            <a:r>
              <a:rPr lang="ru-RU" sz="2400"/>
              <a:t>Τη φιλοσοφία της ανθρωπολογίας, i.e. κριτική σκέψη πάνω σε ζητήματα μεθόδου και θεωρίας των ανθρωπιστικών επιστημών και της σχετικής έρευνας (ανθρωπολογία, ψυχολογία, κοινωνιολογία κ.ά.)</a:t>
            </a:r>
            <a:endParaRPr lang="en-US"/>
          </a:p>
          <a:p>
            <a:pPr>
              <a:buSzPct val="90000"/>
              <a:buFont typeface="Wingdings" pitchFamily="2" charset="2"/>
              <a:buChar char=""/>
            </a:pPr>
            <a:r>
              <a:rPr lang="ru-RU" sz="2400"/>
              <a:t>Ανθρωπολογική φιλοσοφία, i.e. κριτική σκέψη πάνω στην επίδραση των ανθρωπολογικών θεωριών και δεδομένων για την ίδια τη φιλοσοφία αλλά και για τις κοσμοθεωρίες και εφαρμογές τους στον ανθρώπινο βίο (φιλοσοφία του νου, συμβουλευτική κ.λπ.)</a:t>
            </a:r>
            <a:endParaRPr lang="en-US"/>
          </a:p>
          <a:p>
            <a:endParaRPr lang="en-US"/>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ustomShape 1"/>
          <p:cNvSpPr>
            <a:spLocks noChangeArrowheads="1"/>
          </p:cNvSpPr>
          <p:nvPr/>
        </p:nvSpPr>
        <p:spPr bwMode="auto">
          <a:xfrm>
            <a:off x="228600" y="152400"/>
            <a:ext cx="8763000" cy="6553200"/>
          </a:xfrm>
          <a:prstGeom prst="rect">
            <a:avLst/>
          </a:prstGeom>
          <a:noFill/>
          <a:ln w="9360">
            <a:noFill/>
            <a:miter lim="800000"/>
            <a:headEnd/>
            <a:tailEnd/>
          </a:ln>
        </p:spPr>
        <p:txBody>
          <a:bodyPr lIns="90000" tIns="46800" rIns="90000" bIns="46800" anchor="ctr"/>
          <a:lstStyle/>
          <a:p>
            <a:pPr algn="ctr"/>
            <a:r>
              <a:rPr lang="en-US" sz="1400" b="1">
                <a:solidFill>
                  <a:srgbClr val="000000"/>
                </a:solidFill>
              </a:rPr>
              <a:t>ΣΗΜΕΙΩΣΕΙΣ ΠΑΡΑΔΟΣΕΩΝ</a:t>
            </a:r>
            <a:endParaRPr lang="el-GR" sz="1400" b="1">
              <a:solidFill>
                <a:srgbClr val="000000"/>
              </a:solidFill>
            </a:endParaRPr>
          </a:p>
          <a:p>
            <a:pPr algn="ctr"/>
            <a:r>
              <a:rPr lang="en-US" sz="1400" b="1">
                <a:solidFill>
                  <a:srgbClr val="000000"/>
                </a:solidFill>
              </a:rPr>
              <a:t>ΕΝΝΟΙΕΣ ΤΟΥ ΝΟΥ ΚΑΙ ΤΟΥ ΕΑΥΤΟΥ ΣΤΗΝ ΙΣΤΟΡΙΑ ΤΩΝ ΙΔΕΩΝ</a:t>
            </a:r>
            <a:endParaRPr lang="en-US"/>
          </a:p>
          <a:p>
            <a:pPr algn="ctr"/>
            <a:r>
              <a:rPr lang="en-US" sz="1200" b="1">
                <a:solidFill>
                  <a:srgbClr val="C00000"/>
                </a:solidFill>
              </a:rPr>
              <a:t> Άννα Λάζου, </a:t>
            </a:r>
            <a:r>
              <a:rPr lang="en-US" sz="1200" b="1" i="1">
                <a:solidFill>
                  <a:srgbClr val="C00000"/>
                </a:solidFill>
              </a:rPr>
              <a:t>Άνθρωπος ο Δημιουργός,</a:t>
            </a:r>
            <a:r>
              <a:rPr lang="en-US" sz="1200" b="1">
                <a:solidFill>
                  <a:srgbClr val="C00000"/>
                </a:solidFill>
              </a:rPr>
              <a:t> Αθήνα, 2016</a:t>
            </a:r>
            <a:endParaRPr lang="en-US"/>
          </a:p>
          <a:p>
            <a:pPr algn="just"/>
            <a:r>
              <a:rPr lang="en-US" sz="1200">
                <a:solidFill>
                  <a:srgbClr val="000000"/>
                </a:solidFill>
              </a:rPr>
              <a:t>Στην πλατωνική σκέψη η έννοια του εαυτού περιγράφεται από μύθους, στο πλαίσιο ενός μυθικού τρόπου σκέψης. Η άυλη, μη απτή ψυχή επιτρέπει το διαχωρισμό του υποκειμένου από το πραγματικό αντικείμενο, συνδέεται με την διάκριση δύο συνόλων: της έννοιας του ατόμου από την έννοια του συνόλου (ομάδας), όπως επίσης του ατόμου ως εγώ και της έννοιας του άλλου. Από αυτήν τη διάκριση προκύπτει η έννοια της σχέσης του ανθρώπου με το περιβάλλον του αλλά και η ταυτοποίησή του μέσα σε αυτό. Κατά τον Bruno Snell (στο έργο του </a:t>
            </a:r>
            <a:r>
              <a:rPr lang="en-US" sz="1200" i="1">
                <a:solidFill>
                  <a:srgbClr val="000000"/>
                </a:solidFill>
              </a:rPr>
              <a:t>Η ανακάλυψη του πνεύματος,</a:t>
            </a:r>
            <a:r>
              <a:rPr lang="en-US" sz="1200">
                <a:solidFill>
                  <a:srgbClr val="000000"/>
                </a:solidFill>
              </a:rPr>
              <a:t> 1953), υπάρχει μια εξέλιξη στις σημασίες από εποχή σε εποχή του όρου </a:t>
            </a:r>
            <a:r>
              <a:rPr lang="en-US" sz="1200" i="1">
                <a:solidFill>
                  <a:srgbClr val="000000"/>
                </a:solidFill>
              </a:rPr>
              <a:t>ψυχή</a:t>
            </a:r>
            <a:r>
              <a:rPr lang="en-US" sz="1200">
                <a:solidFill>
                  <a:srgbClr val="000000"/>
                </a:solidFill>
              </a:rPr>
              <a:t> και συναφών όρων όπως της έννοιας </a:t>
            </a:r>
            <a:r>
              <a:rPr lang="en-US" sz="1200" i="1">
                <a:solidFill>
                  <a:srgbClr val="000000"/>
                </a:solidFill>
              </a:rPr>
              <a:t>πνεύμα. </a:t>
            </a:r>
            <a:r>
              <a:rPr lang="en-US" sz="1200">
                <a:solidFill>
                  <a:srgbClr val="000000"/>
                </a:solidFill>
              </a:rPr>
              <a:t> Το </a:t>
            </a:r>
            <a:r>
              <a:rPr lang="en-US" sz="1200" i="1">
                <a:solidFill>
                  <a:srgbClr val="000000"/>
                </a:solidFill>
              </a:rPr>
              <a:t>πνεύμα</a:t>
            </a:r>
            <a:r>
              <a:rPr lang="en-US" sz="1200">
                <a:solidFill>
                  <a:srgbClr val="000000"/>
                </a:solidFill>
              </a:rPr>
              <a:t> (</a:t>
            </a:r>
            <a:r>
              <a:rPr lang="en-US" sz="1200" i="1">
                <a:solidFill>
                  <a:srgbClr val="000000"/>
                </a:solidFill>
              </a:rPr>
              <a:t>Geist</a:t>
            </a:r>
            <a:r>
              <a:rPr lang="en-US" sz="1200">
                <a:solidFill>
                  <a:srgbClr val="000000"/>
                </a:solidFill>
              </a:rPr>
              <a:t>)  σύμφωνα με το έργο αυτό είναι σειρά φαινομένων  που συμπυκνώθηκαν κάποια ιστορική στιγμή που εντοπίζεται κατά την ομηρική εποχή σε έναν κοινό όρο. Με αυτήν την έννοια η προσέγγιση αυτή λαμβάνει υπόψη τα δεδομένα της ανθρωπολογικής μελέτης, φωτίζοντας την καταγωγή των εννοιών στην εξέλιξη του πολιτισμού.</a:t>
            </a:r>
            <a:endParaRPr lang="en-US"/>
          </a:p>
          <a:p>
            <a:pPr algn="just"/>
            <a:r>
              <a:rPr lang="en-US" sz="1200">
                <a:solidFill>
                  <a:srgbClr val="000000"/>
                </a:solidFill>
              </a:rPr>
              <a:t>Η ψυχή στον Όμηρο για παράδειγμα προσδιορίζεται α) με αναφορά στο ανθρώπινο άτομο, έχουμε δηλαδή προβολή ατομικού αξιακού συστήματος και β) με κοινωνικές αναφορές, σε σχέση για παράδειγμα, με τη σύγκρουση συμφερόντων δύο ηρώων. Πολλά από τα ‘ψυχολογικά’ μοτίβα του Ομήρου διασώζονται στο δημοτικό τραγούδι, αλλά σίγουρα και στην τραγική ποίηση (</a:t>
            </a:r>
            <a:r>
              <a:rPr lang="el-GR" sz="1200">
                <a:solidFill>
                  <a:srgbClr val="000000"/>
                </a:solidFill>
              </a:rPr>
              <a:t>παράδειγμα </a:t>
            </a:r>
            <a:r>
              <a:rPr lang="en-US" sz="1200" b="1">
                <a:solidFill>
                  <a:srgbClr val="C5000B"/>
                </a:solidFill>
              </a:rPr>
              <a:t>Christopher King</a:t>
            </a:r>
            <a:r>
              <a:rPr lang="el-GR" sz="1200" b="1" i="1">
                <a:solidFill>
                  <a:srgbClr val="C5000B"/>
                </a:solidFill>
              </a:rPr>
              <a:t>,Το</a:t>
            </a:r>
            <a:r>
              <a:rPr lang="en-US" sz="1200" b="1" i="1">
                <a:solidFill>
                  <a:srgbClr val="C5000B"/>
                </a:solidFill>
              </a:rPr>
              <a:t> ηπειρώτικο μοιρολόι</a:t>
            </a:r>
            <a:r>
              <a:rPr lang="en-US" sz="1200" b="1">
                <a:solidFill>
                  <a:srgbClr val="C5000B"/>
                </a:solidFill>
              </a:rPr>
              <a:t>)</a:t>
            </a:r>
            <a:r>
              <a:rPr lang="en-US" sz="1200">
                <a:solidFill>
                  <a:srgbClr val="000000"/>
                </a:solidFill>
              </a:rPr>
              <a:t>. Στην ορφική παράδοση, από την άλλη πλευρά η ψυχή επιβιώνει μέσα από αλλεπάλληλες μετενσαρκώσεις και αυτοκαθαίρεται καθώς υφίσταται αυτές τις μεταβολές. Στο πλατωνικό πλαίσιο η ψυχή φυλακίζεται μέσα στο σώμα. Σε όλες αυτές τις παραδόσεις – προσωκρατικές και πλατωνικές – παρατηρούμε έναν ‘αναγωγιστικό’  τρόπο σύλληψης της έννοιας της ψυχής, δηλαδή ακόμα και όταν η αναφορά στη στιγμή του θανάτου προσφέρει κάποιο παράδειγμα, η ψυχή περιγράφεται μεταφορικά, με χρήση δηλαδή λογοτεχνικών, ποιητικών μεταφορών. Επίσης σε ένα πρώιμο στάδιο παρατηρείται η τάση να τοποθετείται η ψυχή σε διάφορα όργανα του σώματος, ιδιαίτερα στην προσωκρατική σκέψη (Εμπεδοκλής). </a:t>
            </a:r>
            <a:endParaRPr lang="en-US"/>
          </a:p>
          <a:p>
            <a:pPr algn="just"/>
            <a:r>
              <a:rPr lang="en-US" sz="1200">
                <a:solidFill>
                  <a:srgbClr val="000000"/>
                </a:solidFill>
              </a:rPr>
              <a:t>Εξαιρετική «στιγμή» στην εξέταση αυτών των θεωριών στο πλαίσιο της ιστορίας των ιδεών, είναι η λογικότητα κι επιστημολογική μεθοδικότητα της αριστοτελικής θεωρίας για την ψυχή στο </a:t>
            </a:r>
            <a:r>
              <a:rPr lang="en-US" sz="1200" i="1">
                <a:solidFill>
                  <a:srgbClr val="000000"/>
                </a:solidFill>
              </a:rPr>
              <a:t>Περί Ψυχής. </a:t>
            </a:r>
            <a:r>
              <a:rPr lang="en-US" sz="1200">
                <a:solidFill>
                  <a:srgbClr val="000000"/>
                </a:solidFill>
              </a:rPr>
              <a:t>Οι</a:t>
            </a:r>
            <a:r>
              <a:rPr lang="en-US" sz="1200" i="1">
                <a:solidFill>
                  <a:srgbClr val="000000"/>
                </a:solidFill>
              </a:rPr>
              <a:t> </a:t>
            </a:r>
            <a:r>
              <a:rPr lang="en-US" sz="1200">
                <a:solidFill>
                  <a:srgbClr val="000000"/>
                </a:solidFill>
              </a:rPr>
              <a:t>έννοιες μέσω των οποίων  προσεγγίζεται το θέμα της ψυχής είναι η ύλη, η μορφή και το εξ αυτών σύνθετο, έννοιες σε ένα τριαδικό σχήμα όπου οι δύο πρώτες λειτουργούν ως αναλυτικές προϋποθέσεις για την ενεργό πραγματικότητα που υποδηλώνεται από την τρίτη. Στην πραγματικότητα το </a:t>
            </a:r>
            <a:r>
              <a:rPr lang="en-US" sz="1200" i="1">
                <a:solidFill>
                  <a:srgbClr val="000000"/>
                </a:solidFill>
              </a:rPr>
              <a:t>έμψυχον </a:t>
            </a:r>
            <a:r>
              <a:rPr lang="en-US" sz="1200">
                <a:solidFill>
                  <a:srgbClr val="000000"/>
                </a:solidFill>
              </a:rPr>
              <a:t>ως σύνθετο ύλης και μορφής είναι το ζητούμενο για τον καθορισμό της ψυχής. Εισάγεται μάλιστα από τον Αριστοτέλη η έννοια του </a:t>
            </a:r>
            <a:r>
              <a:rPr lang="en-US" sz="1200" i="1">
                <a:solidFill>
                  <a:srgbClr val="000000"/>
                </a:solidFill>
              </a:rPr>
              <a:t>έργου, </a:t>
            </a:r>
            <a:r>
              <a:rPr lang="en-US" sz="1200">
                <a:solidFill>
                  <a:srgbClr val="000000"/>
                </a:solidFill>
              </a:rPr>
              <a:t>γιατί τα έργα της ψυχής, δηλαδή οι τρόποι με τους οποίους αυτή λειτουργεί, είναι το μέσον για να γίνει αντιληπτή η ουσία της. Το </a:t>
            </a:r>
            <a:r>
              <a:rPr lang="en-US" sz="1200" i="1">
                <a:solidFill>
                  <a:srgbClr val="000000"/>
                </a:solidFill>
              </a:rPr>
              <a:t>Περί Ψυχής </a:t>
            </a:r>
            <a:r>
              <a:rPr lang="en-US" sz="1200">
                <a:solidFill>
                  <a:srgbClr val="000000"/>
                </a:solidFill>
              </a:rPr>
              <a:t>του Αριστοτέλη θεωρείται το πρώτο συστηματικό έργο για την κατανόηση της ψυχής με βάση και αναφορά σε σειρά εννοιών, όπως </a:t>
            </a:r>
            <a:r>
              <a:rPr lang="en-US" sz="1200" i="1">
                <a:solidFill>
                  <a:srgbClr val="000000"/>
                </a:solidFill>
              </a:rPr>
              <a:t>ζωή, εντελέχεια, ουσία, μορφή, ύλη, λόγος </a:t>
            </a:r>
            <a:r>
              <a:rPr lang="en-US" sz="1200">
                <a:solidFill>
                  <a:srgbClr val="000000"/>
                </a:solidFill>
              </a:rPr>
              <a:t>– οι οποίες συνδέονται μεταξύ τους λογικά, καθώς δείχνεται ότι η μία προκύπτει από την άλλη.</a:t>
            </a:r>
            <a:endParaRPr lang="en-US"/>
          </a:p>
          <a:p>
            <a:pPr algn="just"/>
            <a:r>
              <a:rPr lang="en-US" sz="1200">
                <a:solidFill>
                  <a:srgbClr val="000000"/>
                </a:solidFill>
              </a:rPr>
              <a:t>Η ψυχή κατά τον Αριστοτέλη είναι λόγος και ρυθμιστική αρχή, καθώς ρυθμίζει τις διαφορετικές όψεις του έμψυχου όντος. Διακρίνει τρεις πλευρές/ όψεις της ψυχής i) θρεπτική – αναπαραγωγική, ii) αισθητηριακή, iii) νοητική – λογιστική. Για την αγαστή συνεργασία αυτών των πλευρών λειτουργεί η ψυχή ως αρχιτέκτονας και οργανωτική αρχή της δομής της. Ενώ η ψυχή προϋποθέτει την ύλη, ως λόγος οργανώνει τις διαφορετικές λειτουργίες της – </a:t>
            </a:r>
            <a:r>
              <a:rPr lang="en-US" sz="1200" i="1">
                <a:solidFill>
                  <a:srgbClr val="000000"/>
                </a:solidFill>
              </a:rPr>
              <a:t>έργα</a:t>
            </a:r>
            <a:r>
              <a:rPr lang="en-US" sz="1200">
                <a:solidFill>
                  <a:srgbClr val="000000"/>
                </a:solidFill>
              </a:rPr>
              <a:t> – είναι a priori ρυθμιστική αρχή και </a:t>
            </a:r>
            <a:r>
              <a:rPr lang="en-US" sz="1200" i="1">
                <a:solidFill>
                  <a:srgbClr val="000000"/>
                </a:solidFill>
              </a:rPr>
              <a:t>πρώτον κινούν.</a:t>
            </a:r>
            <a:endParaRPr lang="en-US"/>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53956</TotalTime>
  <Words>10595</Words>
  <Application>Microsoft Office PowerPoint</Application>
  <PresentationFormat>On-screen Show (4:3)</PresentationFormat>
  <Paragraphs>337</Paragraphs>
  <Slides>37</Slides>
  <Notes>21</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Equity</vt:lpstr>
      <vt:lpstr>ΦΙΛΟΣΟΦΙΚΗ ΑΝΘΡΩΠΟΛΟΓΙΑ</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Ο ΚΑΝΤ  &amp;  Η ΦΙΛΟΣΟΦΙΚΗ ΑΝΘΡΩΠΟΛΟΓΙΑ</vt:lpstr>
      <vt:lpstr>Ο ΚΑΝΤ  &amp;  Η ΦΙΛΟΣΟΦΙΚΗ ΑΝΘΡΩΠΟΛΟΓΙΑ</vt:lpstr>
      <vt:lpstr>Η ΚΟΠΕΡΝΙΚΕΙΑ (ΑΝΤΙ)ΣΤΡΟΦΗ</vt:lpstr>
      <vt:lpstr>Slide 19</vt:lpstr>
      <vt:lpstr>ΚΥΡΙΑ ΣΗΜΕΙΑ ΚΑΝΤΙΑΝΗΣ ΗΘΙΚΗΣ</vt:lpstr>
      <vt:lpstr>ΚΥΡΙΕΣ ΔΙΑΤΥΠΩΣΕΙΣ ΤΗΣ ΚΑΤΗΓΟΡΙΚΗΣ ΠΡΟΣΤΑΚΤΙΚΗΣ</vt:lpstr>
      <vt:lpstr>Slide 22</vt:lpstr>
      <vt:lpstr>KANTIANH ΗΘΙΚΗ</vt:lpstr>
      <vt:lpstr>ΒΑΣΙΚΑ ΕΡΓΑ IMMANUEL KANT</vt:lpstr>
      <vt:lpstr>Slide 25</vt:lpstr>
      <vt:lpstr>ΕΡΓΑ ΤΟΥ ΚΑΝΤ ΣΕ ΝΕΟΕΛΛΗΝΙΚΗ ΜΕΤΑΦΡΑΣΗ</vt:lpstr>
      <vt:lpstr>Slide 27</vt:lpstr>
      <vt:lpstr>Slide 28</vt:lpstr>
      <vt:lpstr>Slide 29</vt:lpstr>
      <vt:lpstr>Slide 30</vt:lpstr>
      <vt:lpstr>Slide 31</vt:lpstr>
      <vt:lpstr>Slide 32</vt:lpstr>
      <vt:lpstr>Slide 33</vt:lpstr>
      <vt:lpstr>Slide 34</vt:lpstr>
      <vt:lpstr>Slide 35</vt:lpstr>
      <vt:lpstr>Slide 36</vt:lpstr>
      <vt:lpstr>Slide 37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L.Wittgenstein  1889 - 1951 Μορφές που επηρέασαν το έργο του:  .</dc:title>
  <dc:creator>Διδάσκοντες: Άννα Λάζου- Γεώργιος Μπαρμπαρούσης</dc:creator>
  <cp:lastModifiedBy>Άννα Λάζου</cp:lastModifiedBy>
  <cp:revision>1417</cp:revision>
  <dcterms:created xsi:type="dcterms:W3CDTF">2007-11-17T22:21:31Z</dcterms:created>
  <dcterms:modified xsi:type="dcterms:W3CDTF">2021-06-04T22:33:12Z</dcterms:modified>
</cp:coreProperties>
</file>