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9"/>
  </p:notesMasterIdLst>
  <p:handoutMasterIdLst>
    <p:handoutMasterId r:id="rId40"/>
  </p:handoutMasterIdLst>
  <p:sldIdLst>
    <p:sldId id="314" r:id="rId2"/>
    <p:sldId id="349" r:id="rId3"/>
    <p:sldId id="297" r:id="rId4"/>
    <p:sldId id="315" r:id="rId5"/>
    <p:sldId id="316" r:id="rId6"/>
    <p:sldId id="344" r:id="rId7"/>
    <p:sldId id="345" r:id="rId8"/>
    <p:sldId id="346" r:id="rId9"/>
    <p:sldId id="347" r:id="rId10"/>
    <p:sldId id="348" r:id="rId11"/>
    <p:sldId id="318" r:id="rId12"/>
    <p:sldId id="319" r:id="rId13"/>
    <p:sldId id="321" r:id="rId14"/>
    <p:sldId id="322" r:id="rId15"/>
    <p:sldId id="320"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17" r:id="rId29"/>
    <p:sldId id="323" r:id="rId30"/>
    <p:sldId id="324" r:id="rId31"/>
    <p:sldId id="341" r:id="rId32"/>
    <p:sldId id="342" r:id="rId33"/>
    <p:sldId id="343" r:id="rId34"/>
    <p:sldId id="327" r:id="rId35"/>
    <p:sldId id="328" r:id="rId36"/>
    <p:sldId id="325" r:id="rId37"/>
    <p:sldId id="326" r:id="rId3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53" autoAdjust="0"/>
  </p:normalViewPr>
  <p:slideViewPr>
    <p:cSldViewPr>
      <p:cViewPr>
        <p:scale>
          <a:sx n="49" d="100"/>
          <a:sy n="49" d="100"/>
        </p:scale>
        <p:origin x="-1291"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4975" cy="457200"/>
          </a:xfrm>
          <a:prstGeom prst="rect">
            <a:avLst/>
          </a:prstGeom>
          <a:noFill/>
          <a:ln>
            <a:noFill/>
          </a:ln>
        </p:spPr>
        <p:txBody>
          <a:bodyPr vert="horz" wrap="none" lIns="90000" tIns="45000" rIns="90000" bIns="45000" anchorCtr="0" compatLnSpc="1"/>
          <a:lstStyle>
            <a:defPPr lvl="0">
              <a:buNone/>
            </a:defPPr>
            <a:lvl1pPr lvl="0" fontAlgn="auto">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solidFill>
                  <a:srgbClr val="000000"/>
                </a:solidFill>
                <a:latin typeface="Arial" pitchFamily="2"/>
                <a:ea typeface="Droid Sans Fallback" pitchFamily="2"/>
                <a:cs typeface="Droid Sans Fallback" pitchFamily="2"/>
              </a:defRP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a:defRPr sz="1400"/>
            </a:pPr>
            <a:endParaRPr lang="en-US"/>
          </a:p>
        </p:txBody>
      </p:sp>
      <p:sp>
        <p:nvSpPr>
          <p:cNvPr id="3" name="Date Placeholder 2"/>
          <p:cNvSpPr txBox="1">
            <a:spLocks noGrp="1"/>
          </p:cNvSpPr>
          <p:nvPr>
            <p:ph type="dt" sz="quarter" idx="1"/>
          </p:nvPr>
        </p:nvSpPr>
        <p:spPr>
          <a:xfrm>
            <a:off x="3881438" y="0"/>
            <a:ext cx="2976562" cy="457200"/>
          </a:xfrm>
          <a:prstGeom prst="rect">
            <a:avLst/>
          </a:prstGeom>
          <a:noFill/>
          <a:ln>
            <a:noFill/>
          </a:ln>
        </p:spPr>
        <p:txBody>
          <a:bodyPr vert="horz" wrap="none" lIns="90000" tIns="45000" rIns="90000" bIns="45000" anchorCtr="0" compatLnSpc="1"/>
          <a:lstStyle>
            <a:defPPr lvl="0">
              <a:buNone/>
            </a:defPPr>
            <a:lvl1pPr lvl="0" algn="r" fontAlgn="auto">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solidFill>
                  <a:srgbClr val="000000"/>
                </a:solidFill>
                <a:latin typeface="Arial" pitchFamily="2"/>
                <a:ea typeface="Droid Sans Fallback" pitchFamily="2"/>
                <a:cs typeface="Droid Sans Fallback" pitchFamily="2"/>
              </a:defRP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a:defRPr sz="1400"/>
            </a:pPr>
            <a:endParaRPr lang="en-US"/>
          </a:p>
        </p:txBody>
      </p:sp>
      <p:sp>
        <p:nvSpPr>
          <p:cNvPr id="4" name="Footer Placeholder 3"/>
          <p:cNvSpPr txBox="1">
            <a:spLocks noGrp="1"/>
          </p:cNvSpPr>
          <p:nvPr>
            <p:ph type="ftr" sz="quarter" idx="2"/>
          </p:nvPr>
        </p:nvSpPr>
        <p:spPr>
          <a:xfrm>
            <a:off x="0" y="8686800"/>
            <a:ext cx="2974975" cy="457200"/>
          </a:xfrm>
          <a:prstGeom prst="rect">
            <a:avLst/>
          </a:prstGeom>
          <a:noFill/>
          <a:ln>
            <a:noFill/>
          </a:ln>
        </p:spPr>
        <p:txBody>
          <a:bodyPr vert="horz" wrap="none" lIns="90000" tIns="45000" rIns="90000" bIns="45000" anchor="b" anchorCtr="0" compatLnSpc="1"/>
          <a:lstStyle>
            <a:defPPr lvl="0">
              <a:buNone/>
            </a:defPPr>
            <a:lvl1pPr lvl="0" fontAlgn="auto">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solidFill>
                  <a:srgbClr val="000000"/>
                </a:solidFill>
                <a:latin typeface="Arial" pitchFamily="2"/>
                <a:ea typeface="Droid Sans Fallback" pitchFamily="2"/>
                <a:cs typeface="Droid Sans Fallback" pitchFamily="2"/>
              </a:defRP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a:defRPr sz="1400"/>
            </a:pPr>
            <a:endParaRPr lang="en-US"/>
          </a:p>
        </p:txBody>
      </p:sp>
      <p:sp>
        <p:nvSpPr>
          <p:cNvPr id="5" name="Slide Number Placeholder 4"/>
          <p:cNvSpPr txBox="1">
            <a:spLocks noGrp="1"/>
          </p:cNvSpPr>
          <p:nvPr>
            <p:ph type="sldNum" sz="quarter" idx="3"/>
          </p:nvPr>
        </p:nvSpPr>
        <p:spPr>
          <a:xfrm>
            <a:off x="3881438" y="8686800"/>
            <a:ext cx="2976562" cy="457200"/>
          </a:xfrm>
          <a:prstGeom prst="rect">
            <a:avLst/>
          </a:prstGeom>
          <a:noFill/>
          <a:ln>
            <a:noFill/>
          </a:ln>
        </p:spPr>
        <p:txBody>
          <a:bodyPr vert="horz" wrap="none" lIns="90000" tIns="45000" rIns="90000" bIns="45000" anchor="b" anchorCtr="0" compatLnSpc="1"/>
          <a:lstStyle>
            <a:defPPr lvl="0">
              <a:buNone/>
            </a:defPPr>
            <a:lvl1pPr lvl="0" algn="r" fontAlgn="auto">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sz="1400">
                <a:solidFill>
                  <a:srgbClr val="000000"/>
                </a:solidFill>
                <a:latin typeface="Arial" pitchFamily="2"/>
                <a:ea typeface="Droid Sans Fallback" pitchFamily="2"/>
                <a:cs typeface="Droid Sans Fallback" pitchFamily="2"/>
              </a:defRP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a:defRPr sz="1400"/>
            </a:pPr>
            <a:fld id="{1FA8E690-D9F1-4D7E-B29D-7AD80E92ADB7}" type="slidenum">
              <a:rPr lang="en-US"/>
              <a:pPr>
                <a:defRPr sz="140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Move="1" noResize="1"/>
          </p:cNvSpPr>
          <p:nvPr/>
        </p:nvSpPr>
        <p:spPr>
          <a:xfrm>
            <a:off x="0" y="0"/>
            <a:ext cx="6858000" cy="9144000"/>
          </a:xfrm>
          <a:prstGeom prst="rect">
            <a:avLst/>
          </a:prstGeom>
          <a:solidFill>
            <a:srgbClr val="FFFFFF"/>
          </a:solidFill>
          <a:ln>
            <a:noFill/>
            <a:prstDash val="solid"/>
          </a:ln>
        </p:spPr>
        <p:txBody>
          <a:bodyPr wrap="none" lIns="90000" tIns="45000" rIns="90000" bIns="45000" anchor="ctr" anchorCtr="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fontAlgn="auto">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lang="en-US" sz="1400">
              <a:solidFill>
                <a:srgbClr val="000000"/>
              </a:solidFill>
              <a:latin typeface="Arial" pitchFamily="2"/>
              <a:ea typeface="Droid Sans Fallback" pitchFamily="2"/>
              <a:cs typeface="Droid Sans Fallback" pitchFamily="2"/>
            </a:endParaRPr>
          </a:p>
        </p:txBody>
      </p:sp>
      <p:sp>
        <p:nvSpPr>
          <p:cNvPr id="3" name="Freeform 2"/>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wrap="none" lIns="90000" tIns="46800" rIns="90000" bIns="46800" anchor="ct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fontAlgn="auto">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lang="en-US" sz="1400">
              <a:solidFill>
                <a:srgbClr val="000000"/>
              </a:solidFill>
              <a:latin typeface="Arial" pitchFamily="2"/>
              <a:ea typeface="Droid Sans Fallback" pitchFamily="2"/>
              <a:cs typeface="Droid Sans Fallback" pitchFamily="2"/>
            </a:endParaRPr>
          </a:p>
        </p:txBody>
      </p:sp>
      <p:sp>
        <p:nvSpPr>
          <p:cNvPr id="4" name="Freeform 3"/>
          <p:cNvSpPr/>
          <p:nvPr/>
        </p:nvSpPr>
        <p:spPr>
          <a:xfrm>
            <a:off x="0" y="0"/>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fontAlgn="auto">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lang="en-US" sz="1400">
              <a:solidFill>
                <a:srgbClr val="000000"/>
              </a:solidFill>
              <a:latin typeface="Arial" pitchFamily="2"/>
              <a:ea typeface="Droid Sans Fallback" pitchFamily="2"/>
              <a:cs typeface="Droid Sans Fallback" pitchFamily="2"/>
            </a:endParaRPr>
          </a:p>
        </p:txBody>
      </p:sp>
      <p:sp>
        <p:nvSpPr>
          <p:cNvPr id="5" name="Freeform 4"/>
          <p:cNvSpPr/>
          <p:nvPr/>
        </p:nvSpPr>
        <p:spPr>
          <a:xfrm>
            <a:off x="3884613" y="0"/>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fontAlgn="auto">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lang="en-US" sz="1400">
              <a:solidFill>
                <a:srgbClr val="000000"/>
              </a:solidFill>
              <a:latin typeface="Arial" pitchFamily="2"/>
              <a:ea typeface="Droid Sans Fallback" pitchFamily="2"/>
              <a:cs typeface="Droid Sans Fallback" pitchFamily="2"/>
            </a:endParaRPr>
          </a:p>
        </p:txBody>
      </p:sp>
      <p:sp>
        <p:nvSpPr>
          <p:cNvPr id="24582" name="Slide Image Placeholder 5"/>
          <p:cNvSpPr>
            <a:spLocks noGrp="1" noRot="1" noChangeAspect="1"/>
          </p:cNvSpPr>
          <p:nvPr>
            <p:ph type="sldImg" idx="2"/>
          </p:nvPr>
        </p:nvSpPr>
        <p:spPr bwMode="auto">
          <a:xfrm>
            <a:off x="1143000" y="685800"/>
            <a:ext cx="4570413" cy="3427413"/>
          </a:xfrm>
          <a:prstGeom prst="rect">
            <a:avLst/>
          </a:prstGeom>
          <a:noFill/>
          <a:ln w="9525">
            <a:noFill/>
            <a:miter lim="800000"/>
            <a:headEnd/>
            <a:tailEnd/>
          </a:ln>
        </p:spPr>
      </p:sp>
      <p:sp>
        <p:nvSpPr>
          <p:cNvPr id="24583" name="Notes Placeholder 6"/>
          <p:cNvSpPr txBox="1">
            <a:spLocks noGrp="1"/>
          </p:cNvSpPr>
          <p:nvPr>
            <p:ph type="body" sz="quarter" idx="3"/>
          </p:nvPr>
        </p:nvSpPr>
        <p:spPr bwMode="auto">
          <a:xfrm>
            <a:off x="685800" y="4343400"/>
            <a:ext cx="5484813" cy="41132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8" name="Freeform 7"/>
          <p:cNvSpPr/>
          <p:nvPr/>
        </p:nvSpPr>
        <p:spPr>
          <a:xfrm>
            <a:off x="0" y="8685213"/>
            <a:ext cx="29718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anchor="ct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fontAlgn="auto">
              <a:spcBef>
                <a:spcPts val="0"/>
              </a:spcBef>
              <a:spcAft>
                <a:spcPts val="0"/>
              </a:spcAft>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a:pPr>
            <a:endParaRPr lang="en-US" sz="1400">
              <a:solidFill>
                <a:srgbClr val="000000"/>
              </a:solidFill>
              <a:latin typeface="Arial" pitchFamily="2"/>
              <a:ea typeface="Droid Sans Fallback" pitchFamily="2"/>
              <a:cs typeface="Droid Sans Fallback" pitchFamily="2"/>
            </a:endParaRPr>
          </a:p>
        </p:txBody>
      </p:sp>
      <p:sp>
        <p:nvSpPr>
          <p:cNvPr id="9" name="Slide Number Placeholder 8"/>
          <p:cNvSpPr txBox="1">
            <a:spLocks noGrp="1"/>
          </p:cNvSpPr>
          <p:nvPr>
            <p:ph type="sldNum" sz="quarter" idx="5"/>
          </p:nvPr>
        </p:nvSpPr>
        <p:spPr>
          <a:xfrm>
            <a:off x="3884613" y="8685213"/>
            <a:ext cx="2970212" cy="455612"/>
          </a:xfrm>
          <a:prstGeom prst="rect">
            <a:avLst/>
          </a:prstGeom>
          <a:noFill/>
          <a:ln>
            <a:noFill/>
          </a:ln>
        </p:spPr>
        <p:txBody>
          <a:bodyPr vert="horz" wrap="square" lIns="90000" tIns="46800" rIns="90000" bIns="46800" anchor="b" anchorCtr="0" compatLnSpc="1"/>
          <a:lstStyle>
            <a:lvl1pPr marL="0" marR="0" lvl="0" indent="0" algn="r" rtl="0" fontAlgn="auto" hangingPunct="1">
              <a:lnSpc>
                <a:spcPct val="100000"/>
              </a:lnSpc>
              <a:spcBef>
                <a:spcPts val="0"/>
              </a:spcBef>
              <a:spcAft>
                <a:spcPts val="0"/>
              </a:spcAft>
              <a:buNone/>
              <a:tabLst>
                <a:tab pos="0" algn="l"/>
                <a:tab pos="457200" algn="l"/>
                <a:tab pos="914400" algn="l"/>
                <a:tab pos="1371599" algn="l"/>
                <a:tab pos="1828800" algn="l"/>
                <a:tab pos="2286000" algn="l"/>
                <a:tab pos="2743199" algn="l"/>
                <a:tab pos="3200400" algn="l"/>
                <a:tab pos="3657600" algn="l"/>
                <a:tab pos="4114800" algn="l"/>
                <a:tab pos="4572000" algn="l"/>
                <a:tab pos="5029200" algn="l"/>
                <a:tab pos="5486399" algn="l"/>
                <a:tab pos="5943600" algn="l"/>
                <a:tab pos="6400799" algn="l"/>
                <a:tab pos="6858000" algn="l"/>
                <a:tab pos="7315200" algn="l"/>
                <a:tab pos="7772400" algn="l"/>
                <a:tab pos="8229600" algn="l"/>
                <a:tab pos="8686800" algn="l"/>
                <a:tab pos="9144000" algn="l"/>
              </a:tabLst>
              <a:defRPr lang="el-GR" sz="1200" b="0" i="0" u="none" strike="noStrike" cap="none" baseline="0">
                <a:ln>
                  <a:noFill/>
                </a:ln>
                <a:solidFill>
                  <a:srgbClr val="000000"/>
                </a:solidFill>
                <a:latin typeface="Arial" pitchFamily="2"/>
                <a:ea typeface="DejaVu Sans" pitchFamily="2"/>
                <a:cs typeface="DejaVu Sans" pitchFamily="2"/>
              </a:defRPr>
            </a:lvl1pPr>
          </a:lstStyle>
          <a:p>
            <a:pPr>
              <a:defRPr/>
            </a:pPr>
            <a:fld id="{428793CF-05B5-4997-8BEA-E0B72D98A66D}"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50"/>
      </a:spcBef>
      <a:spcAft>
        <a:spcPct val="0"/>
      </a:spcAft>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lang="en-US" sz="1200">
        <a:solidFill>
          <a:srgbClr val="000000"/>
        </a:solidFill>
        <a:latin typeface="Times New Roman" pitchFamily="18"/>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1143000" y="685800"/>
            <a:ext cx="4572000" cy="3429000"/>
          </a:xfrm>
          <a:solidFill>
            <a:srgbClr val="729FCF"/>
          </a:solidFill>
          <a:ln w="25400">
            <a:solidFill>
              <a:srgbClr val="3465A4"/>
            </a:solidFill>
          </a:ln>
        </p:spPr>
      </p:sp>
      <p:sp>
        <p:nvSpPr>
          <p:cNvPr id="25603" name="TextBox 2"/>
          <p:cNvSpPr txBox="1">
            <a:spLocks noChangeArrowheads="1"/>
          </p:cNvSpPr>
          <p:nvPr/>
        </p:nvSpPr>
        <p:spPr bwMode="auto">
          <a:xfrm>
            <a:off x="685800" y="4343400"/>
            <a:ext cx="5486400" cy="4114800"/>
          </a:xfrm>
          <a:prstGeom prst="rect">
            <a:avLst/>
          </a:prstGeom>
          <a:noFill/>
          <a:ln w="9525">
            <a:noFill/>
            <a:miter lim="800000"/>
            <a:headEnd/>
            <a:tailEnd/>
          </a:ln>
        </p:spPr>
        <p:txBody>
          <a:bodyPr wrap="none" lIns="90000" tIns="46800" rIns="90000" bIns="46800" anchor="ctr"/>
          <a:lstStyle/>
          <a:p>
            <a:pPr hangingPunct="0">
              <a:spcBef>
                <a:spcPts val="450"/>
              </a:spcBef>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a:solidFill>
                <a:srgbClr val="000000"/>
              </a:solidFill>
              <a:latin typeface="Times New Roman" pitchFamily="18" charset="0"/>
              <a:ea typeface="Droid Sans Fallback"/>
              <a:cs typeface="FreeSan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7043"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4995"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4995"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1143000" y="685800"/>
            <a:ext cx="4572000" cy="3429000"/>
          </a:xfrm>
          <a:solidFill>
            <a:srgbClr val="729FCF"/>
          </a:solidFill>
          <a:ln w="25400">
            <a:solidFill>
              <a:srgbClr val="3465A4"/>
            </a:solidFill>
          </a:ln>
        </p:spPr>
      </p:sp>
      <p:sp>
        <p:nvSpPr>
          <p:cNvPr id="25603" name="TextBox 2"/>
          <p:cNvSpPr txBox="1">
            <a:spLocks noChangeArrowheads="1"/>
          </p:cNvSpPr>
          <p:nvPr/>
        </p:nvSpPr>
        <p:spPr bwMode="auto">
          <a:xfrm>
            <a:off x="685800" y="4343400"/>
            <a:ext cx="5486400" cy="4114800"/>
          </a:xfrm>
          <a:prstGeom prst="rect">
            <a:avLst/>
          </a:prstGeom>
          <a:noFill/>
          <a:ln w="9525">
            <a:noFill/>
            <a:miter lim="800000"/>
            <a:headEnd/>
            <a:tailEnd/>
          </a:ln>
        </p:spPr>
        <p:txBody>
          <a:bodyPr wrap="none" lIns="90000" tIns="46800" rIns="90000" bIns="46800" anchor="ctr"/>
          <a:lstStyle/>
          <a:p>
            <a:pPr hangingPunct="0">
              <a:spcBef>
                <a:spcPts val="450"/>
              </a:spcBef>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a:solidFill>
                <a:srgbClr val="000000"/>
              </a:solidFill>
              <a:latin typeface="Times New Roman" pitchFamily="18" charset="0"/>
              <a:ea typeface="Droid Sans Fallback"/>
              <a:cs typeface="FreeSan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1143000" y="685800"/>
            <a:ext cx="4572000" cy="3429000"/>
          </a:xfrm>
          <a:solidFill>
            <a:srgbClr val="729FCF"/>
          </a:solidFill>
          <a:ln w="25400">
            <a:solidFill>
              <a:srgbClr val="3465A4"/>
            </a:solidFill>
          </a:ln>
        </p:spPr>
      </p:sp>
      <p:sp>
        <p:nvSpPr>
          <p:cNvPr id="25603" name="TextBox 2"/>
          <p:cNvSpPr txBox="1">
            <a:spLocks noChangeArrowheads="1"/>
          </p:cNvSpPr>
          <p:nvPr/>
        </p:nvSpPr>
        <p:spPr bwMode="auto">
          <a:xfrm>
            <a:off x="685800" y="4343400"/>
            <a:ext cx="5486400" cy="4114800"/>
          </a:xfrm>
          <a:prstGeom prst="rect">
            <a:avLst/>
          </a:prstGeom>
          <a:noFill/>
          <a:ln w="9525">
            <a:noFill/>
            <a:miter lim="800000"/>
            <a:headEnd/>
            <a:tailEnd/>
          </a:ln>
        </p:spPr>
        <p:txBody>
          <a:bodyPr wrap="none" lIns="90000" tIns="46800" rIns="90000" bIns="46800" anchor="ctr"/>
          <a:lstStyle/>
          <a:p>
            <a:pPr hangingPunct="0">
              <a:spcBef>
                <a:spcPts val="450"/>
              </a:spcBef>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a:solidFill>
                <a:srgbClr val="000000"/>
              </a:solidFill>
              <a:latin typeface="Times New Roman" pitchFamily="18" charset="0"/>
              <a:ea typeface="Droid Sans Fallback"/>
              <a:cs typeface="Free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79875"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0899"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ustomShape 1"/>
          <p:cNvSpPr>
            <a:spLocks noChangeArrowheads="1"/>
          </p:cNvSpPr>
          <p:nvPr/>
        </p:nvSpPr>
        <p:spPr bwMode="auto">
          <a:xfrm>
            <a:off x="685800" y="4343400"/>
            <a:ext cx="5486400" cy="4114800"/>
          </a:xfrm>
          <a:prstGeom prst="rect">
            <a:avLst/>
          </a:prstGeom>
          <a:noFill/>
          <a:ln w="9525">
            <a:no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2947"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
        <p:nvSpPr>
          <p:cNvPr id="83971" name="PlaceHolder 2"/>
          <p:cNvSpPr>
            <a:spLocks noGrp="1"/>
          </p:cNvSpPr>
          <p:nvPr>
            <p:ph type="body"/>
          </p:nvPr>
        </p:nvSpPr>
        <p:spPr bwMode="auto">
          <a:xfrm>
            <a:off x="685800" y="4343400"/>
            <a:ext cx="5481638" cy="4110038"/>
          </a:xfrm>
          <a:noFill/>
        </p:spPr>
        <p:txBody>
          <a:bodyPr vert="horz"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ustomShape 1"/>
          <p:cNvSpPr>
            <a:spLocks noChangeArrowheads="1"/>
          </p:cNvSpPr>
          <p:nvPr/>
        </p:nvSpPr>
        <p:spPr bwMode="auto">
          <a:xfrm>
            <a:off x="685800" y="4343400"/>
            <a:ext cx="5483225" cy="4111625"/>
          </a:xfrm>
          <a:prstGeom prst="rect">
            <a:avLst/>
          </a:prstGeom>
          <a:noFill/>
          <a:ln w="9360">
            <a:no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04CE6992-63DB-48F4-A245-3C2D8D3B3ADC}" type="datetimeFigureOut">
              <a:rPr lang="en-US"/>
              <a:pPr>
                <a:defRPr/>
              </a:pPr>
              <a:t>6/4/2021</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060F053F-243F-4B02-B749-3FAB80A5FE70}"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5AF7A72-3CCB-4A01-9E8A-472C4824FFB7}" type="datetimeFigureOut">
              <a:rPr lang="en-US"/>
              <a:pPr>
                <a:defRPr/>
              </a:pPr>
              <a:t>6/4/2021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3A3AA86-2185-4444-9053-4C950CDE537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FBEC41F-C657-4F69-82B7-C77D135563A4}" type="datetimeFigureOut">
              <a:rPr lang="en-US"/>
              <a:pPr>
                <a:defRPr/>
              </a:pPr>
              <a:t>6/4/2021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27D6E3-807C-44B8-97B1-22D4AE32CC1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9CFF0D-A984-44FB-9FB5-6509198472CE}" type="datetimeFigureOut">
              <a:rPr lang="en-US"/>
              <a:pPr>
                <a:defRPr/>
              </a:pPr>
              <a:t>6/4/2021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C78BBE-3301-42E2-91A3-A48CB9C80BF2}"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656BD8B-B12A-4AAF-A480-9DC95DDAE56C}" type="datetimeFigureOut">
              <a:rPr lang="en-US"/>
              <a:pPr>
                <a:defRPr/>
              </a:pPr>
              <a:t>6/4/2021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1DF99738-C553-4BD2-AEB9-34E8DA110402}"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981FA52-1878-4D5B-8C9D-173D6084C6FA}" type="datetimeFigureOut">
              <a:rPr lang="en-US"/>
              <a:pPr>
                <a:defRPr/>
              </a:pPr>
              <a:t>6/4/2021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DFB8829-EAD0-4E87-AAEB-6901F7FA64B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E7493C0-8BA5-43BF-8D7C-89E7975C0FEF}" type="datetimeFigureOut">
              <a:rPr lang="en-US"/>
              <a:pPr>
                <a:defRPr/>
              </a:pPr>
              <a:t>6/4/2021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5D42ABE-3D91-4E53-9797-9AA2D425C9B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74727F4-9DE0-41C5-A09E-7494863C39C2}" type="datetimeFigureOut">
              <a:rPr lang="en-US"/>
              <a:pPr>
                <a:defRPr/>
              </a:pPr>
              <a:t>6/4/2021</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2CC3687-C248-4DF4-9C02-1A3E9F9CF29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81156D4-6DF5-42D3-9451-23E91F198794}" type="datetimeFigureOut">
              <a:rPr lang="en-US"/>
              <a:pPr>
                <a:defRPr/>
              </a:pPr>
              <a:t>6/4/2021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CB6109B-39C2-4286-8B6A-05BEB6FF13C9}" type="slidenum">
              <a:rPr lang="el-GR"/>
              <a:pPr>
                <a:defRPr/>
              </a:pPr>
              <a:t>‹#›</a:t>
            </a:fld>
            <a:endParaRPr lang="el-G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8347C7FA-8F65-4130-AFEC-AA4ED5121F56}" type="datetimeFigureOut">
              <a:rPr lang="en-US"/>
              <a:pPr>
                <a:defRPr/>
              </a:pPr>
              <a:t>6/4/2021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725AB8F-EF70-47CF-861E-08FA4B89AEA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FC249A8D-49D0-453D-8A88-A37F51C28D4C}" type="datetimeFigureOut">
              <a:rPr lang="en-US"/>
              <a:pPr>
                <a:defRPr/>
              </a:pPr>
              <a:t>6/4/2021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48740B6D-6893-4C0F-8834-64FB2158FD5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C396749C-D71C-483C-8BF0-1E366DE16B7A}" type="datetimeFigureOut">
              <a:rPr lang="en-US"/>
              <a:pPr>
                <a:defRPr/>
              </a:pPr>
              <a:t>6/4/2021</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C42B3A69-1130-4DCE-A577-81112907D8F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4" r:id="rId1"/>
    <p:sldLayoutId id="2147483867" r:id="rId2"/>
    <p:sldLayoutId id="2147483875" r:id="rId3"/>
    <p:sldLayoutId id="2147483868" r:id="rId4"/>
    <p:sldLayoutId id="2147483869" r:id="rId5"/>
    <p:sldLayoutId id="2147483870" r:id="rId6"/>
    <p:sldLayoutId id="2147483871" r:id="rId7"/>
    <p:sldLayoutId id="2147483876" r:id="rId8"/>
    <p:sldLayoutId id="2147483877" r:id="rId9"/>
    <p:sldLayoutId id="2147483872" r:id="rId10"/>
    <p:sldLayoutId id="214748387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wikipedia.org/wiki/Prolegomena_zu_einer_jeden_k%C3%BCnftigen_Metaphysik,_die_als_Wissenschaft_wird_auftreten_k%C3%B6nnen" TargetMode="External"/><Relationship Id="rId7" Type="http://schemas.openxmlformats.org/officeDocument/2006/relationships/hyperlink" Target="https://de.wikipedia.org/wiki/Metaphysische_Anfangsgr%C3%BCnde_der_Naturwissenschaft" TargetMode="External"/><Relationship Id="rId2" Type="http://schemas.openxmlformats.org/officeDocument/2006/relationships/hyperlink" Target="https://de.wikipedia.org/wiki/Kritik_der_reinen_Vernunft" TargetMode="External"/><Relationship Id="rId1" Type="http://schemas.openxmlformats.org/officeDocument/2006/relationships/slideLayout" Target="../slideLayouts/slideLayout2.xml"/><Relationship Id="rId6" Type="http://schemas.openxmlformats.org/officeDocument/2006/relationships/hyperlink" Target="https://de.wikipedia.org/wiki/Grundlegung_zur_Metaphysik_der_Sitten" TargetMode="External"/><Relationship Id="rId5" Type="http://schemas.openxmlformats.org/officeDocument/2006/relationships/hyperlink" Target="https://de.wikipedia.org/wiki/Beantwortung_der_Frage:_Was_ist_Aufkl%C3%A4rung" TargetMode="External"/><Relationship Id="rId4" Type="http://schemas.openxmlformats.org/officeDocument/2006/relationships/hyperlink" Target="https://de.wikipedia.org/wiki/Idee_zu_einer_allgemeinen_Geschichte_in_weltb%C3%BCrgerlicher_Absich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e.wikipedia.org/wiki/Kritik_der_Urteilskraft" TargetMode="External"/><Relationship Id="rId2" Type="http://schemas.openxmlformats.org/officeDocument/2006/relationships/hyperlink" Target="https://de.wikipedia.org/wiki/Kritik_der_praktischen_Vernunft" TargetMode="External"/><Relationship Id="rId1" Type="http://schemas.openxmlformats.org/officeDocument/2006/relationships/slideLayout" Target="../slideLayouts/slideLayout2.xml"/><Relationship Id="rId6" Type="http://schemas.openxmlformats.org/officeDocument/2006/relationships/hyperlink" Target="https://de.wikipedia.org/wiki/Zum_ewigen_Frieden" TargetMode="External"/><Relationship Id="rId5" Type="http://schemas.openxmlformats.org/officeDocument/2006/relationships/hyperlink" Target="https://de.wikipedia.org/wiki/%C3%9Cber_den_Gemeinspruch:_Das_mag_in_der_Theorie_richtig_sein,_taugt_aber_nicht_f%C3%BCr_die_Praxis" TargetMode="External"/><Relationship Id="rId4" Type="http://schemas.openxmlformats.org/officeDocument/2006/relationships/hyperlink" Target="https://de.wikipedia.org/wiki/Die_Religion_innerhalb_der_Grenzen_der_blo%C3%9Fen_Vernunf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iblionet.gr/book/231754/Wulf,_Christoph/%CE%91%CE%BD%CE%B8%CF%81%CF%89%CF%80%CE%BF%CE%BB%CE%BF%CE%B3%CE%AF%CE%B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biblionet.gr/book/231754/Wulf,_Christoph/%CE%91%CE%BD%CE%B8%CF%81%CF%89%CF%80%CE%BF%CE%BB%CE%BF%CE%B3%CE%AF%CE%B1"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biblionet.gr/author/122953/%CE%9C%CE%B9%CF%87%CE%AC%CE%BB%CE%B7%CF%82_%CE%9A%CE%BF%CE%BD%CF%84%CE%BF%CF%80%CF%8C%CE%B4%CE%B7%CF%82" TargetMode="External"/><Relationship Id="rId4" Type="http://schemas.openxmlformats.org/officeDocument/2006/relationships/hyperlink" Target="http://www.biblionet.gr/author/122952/%CE%A6%CE%B1%CE%BD%CE%AE_%CE%A0%CE%B1%CF%81%CE%B1%CF%86%CF%8C%CF%81%CE%BF%CF%8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71600" y="3886200"/>
            <a:ext cx="6153150" cy="766763"/>
          </a:xfrm>
        </p:spPr>
        <p:txBody>
          <a:bodyPr/>
          <a:lstStyle/>
          <a:p>
            <a:pPr eaLnBrk="1" hangingPunct="1"/>
            <a:r>
              <a:rPr lang="el-GR" dirty="0" smtClean="0"/>
              <a:t>ΕΑΡΙΝΟ ΕΞΑΜΗΝΟ 2021</a:t>
            </a:r>
          </a:p>
          <a:p>
            <a:pPr eaLnBrk="1" hangingPunct="1"/>
            <a:endParaRPr lang="el-GR" dirty="0" smtClean="0"/>
          </a:p>
        </p:txBody>
      </p:sp>
      <p:sp>
        <p:nvSpPr>
          <p:cNvPr id="6147" name="Title 1"/>
          <p:cNvSpPr>
            <a:spLocks noGrp="1"/>
          </p:cNvSpPr>
          <p:nvPr>
            <p:ph type="ctrTitle"/>
          </p:nvPr>
        </p:nvSpPr>
        <p:spPr>
          <a:xfrm>
            <a:off x="457200" y="1506538"/>
            <a:ext cx="8229600" cy="1470025"/>
          </a:xfrm>
        </p:spPr>
        <p:txBody>
          <a:bodyPr/>
          <a:lstStyle/>
          <a:p>
            <a:pPr eaLnBrk="1" hangingPunct="1"/>
            <a:r>
              <a:rPr lang="el-GR" b="1" smtClean="0">
                <a:solidFill>
                  <a:srgbClr val="C00000"/>
                </a:solidFill>
              </a:rPr>
              <a:t>ΦΙΛΟΣΟΦΙΚΗ ΑΝΘΡΩΠΟΛΟΓΙΑ</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ustomShape 1"/>
          <p:cNvSpPr>
            <a:spLocks noChangeArrowheads="1"/>
          </p:cNvSpPr>
          <p:nvPr/>
        </p:nvSpPr>
        <p:spPr bwMode="auto">
          <a:xfrm>
            <a:off x="152400" y="38100"/>
            <a:ext cx="8763000" cy="6694488"/>
          </a:xfrm>
          <a:prstGeom prst="rect">
            <a:avLst/>
          </a:prstGeom>
          <a:noFill/>
          <a:ln w="9360">
            <a:noFill/>
            <a:miter lim="800000"/>
            <a:headEnd/>
            <a:tailEnd/>
          </a:ln>
        </p:spPr>
        <p:txBody>
          <a:bodyPr lIns="90000" tIns="46800" rIns="90000" bIns="46800" anchor="ctr"/>
          <a:lstStyle/>
          <a:p>
            <a:pPr algn="ctr"/>
            <a:r>
              <a:rPr lang="en-US" sz="1400" b="1">
                <a:solidFill>
                  <a:srgbClr val="000000"/>
                </a:solidFill>
              </a:rPr>
              <a:t>ΣΗΜΕΙΩΣΕΙΣ ΠΑΡΑΔΟΣΕΩΝ ΦΙΛΟΣΟΦΙΚΗ ΑΝΘΡΩΠΟΛΟΓΙΑ</a:t>
            </a:r>
            <a:endParaRPr lang="el-GR" sz="1400" b="1">
              <a:solidFill>
                <a:srgbClr val="000000"/>
              </a:solidFill>
            </a:endParaRPr>
          </a:p>
          <a:p>
            <a:pPr algn="ctr"/>
            <a:r>
              <a:rPr lang="el-GR" sz="1100"/>
              <a:t>(συνέχεια)</a:t>
            </a:r>
          </a:p>
          <a:p>
            <a:pPr algn="ctr"/>
            <a:endParaRPr lang="en-US"/>
          </a:p>
          <a:p>
            <a:pPr algn="ctr"/>
            <a:r>
              <a:rPr lang="en-US" sz="1200" b="1">
                <a:solidFill>
                  <a:srgbClr val="C00000"/>
                </a:solidFill>
              </a:rPr>
              <a:t>Άννα Λάζου, </a:t>
            </a:r>
            <a:r>
              <a:rPr lang="en-US" sz="1200" b="1" i="1">
                <a:solidFill>
                  <a:srgbClr val="C00000"/>
                </a:solidFill>
              </a:rPr>
              <a:t>Άνθρωπος ο Δημιουργός,</a:t>
            </a:r>
            <a:r>
              <a:rPr lang="en-US" sz="1200" b="1">
                <a:solidFill>
                  <a:srgbClr val="C00000"/>
                </a:solidFill>
              </a:rPr>
              <a:t> Αθήνα, 2016</a:t>
            </a:r>
            <a:endParaRPr lang="en-US"/>
          </a:p>
          <a:p>
            <a:pPr algn="just"/>
            <a:r>
              <a:rPr lang="en-US" sz="1200">
                <a:solidFill>
                  <a:srgbClr val="000000"/>
                </a:solidFill>
              </a:rPr>
              <a:t>Στην ψυχή αποδίδεται και η έννοια της μορφής, γιατί αυτή διαμορφώνει την ολοκληρωμένη ατομική ύπαρξη του έμψυχου όντος, αλλά ορίζεται και ως </a:t>
            </a:r>
            <a:r>
              <a:rPr lang="en-US" sz="1200" i="1">
                <a:solidFill>
                  <a:srgbClr val="000000"/>
                </a:solidFill>
              </a:rPr>
              <a:t>εντελέχεια, </a:t>
            </a:r>
            <a:r>
              <a:rPr lang="en-US" sz="1200">
                <a:solidFill>
                  <a:srgbClr val="000000"/>
                </a:solidFill>
              </a:rPr>
              <a:t>ο</a:t>
            </a:r>
            <a:r>
              <a:rPr lang="en-US" sz="1200" i="1">
                <a:solidFill>
                  <a:srgbClr val="000000"/>
                </a:solidFill>
              </a:rPr>
              <a:t> </a:t>
            </a:r>
            <a:r>
              <a:rPr lang="en-US" sz="1200">
                <a:solidFill>
                  <a:srgbClr val="000000"/>
                </a:solidFill>
              </a:rPr>
              <a:t>εγγενής</a:t>
            </a:r>
            <a:r>
              <a:rPr lang="en-US" sz="1200" i="1">
                <a:solidFill>
                  <a:srgbClr val="000000"/>
                </a:solidFill>
              </a:rPr>
              <a:t> </a:t>
            </a:r>
            <a:r>
              <a:rPr lang="en-US" sz="1200">
                <a:solidFill>
                  <a:srgbClr val="000000"/>
                </a:solidFill>
              </a:rPr>
              <a:t>ατομικός σκοπός, το τελικό αίτιο που καθορίζει την προσωπική πορεία και δυναμική που ολοκληρώνει το όν ως ξεχωριστή οντότητα. </a:t>
            </a:r>
            <a:endParaRPr lang="en-US"/>
          </a:p>
          <a:p>
            <a:pPr algn="just"/>
            <a:endParaRPr lang="en-US"/>
          </a:p>
          <a:p>
            <a:pPr algn="just"/>
            <a:endParaRPr lang="en-US"/>
          </a:p>
          <a:p>
            <a:pPr algn="ctr"/>
            <a:r>
              <a:rPr lang="en-US" sz="1200" b="1">
                <a:solidFill>
                  <a:srgbClr val="C00000"/>
                </a:solidFill>
              </a:rPr>
              <a:t>ΠΡΟΣΘΕΤΗ ΒΙΒΛΙΟΓΡΑΦΙΑ (ΠΡΟΑΙΡΕΤΙΚΗ)</a:t>
            </a:r>
            <a:endParaRPr lang="en-US"/>
          </a:p>
          <a:p>
            <a:r>
              <a:rPr lang="en-US" sz="1200" b="1">
                <a:solidFill>
                  <a:srgbClr val="000000"/>
                </a:solidFill>
              </a:rPr>
              <a:t>Ά. Λάζου/ A. Lazou,</a:t>
            </a:r>
            <a:endParaRPr lang="en-US"/>
          </a:p>
          <a:p>
            <a:pPr algn="just"/>
            <a:r>
              <a:rPr lang="en-US" sz="1200" b="1">
                <a:solidFill>
                  <a:srgbClr val="000000"/>
                </a:solidFill>
              </a:rPr>
              <a:t>-“Individual and Society According to Adam Smith and </a:t>
            </a:r>
            <a:r>
              <a:rPr lang="en-US" sz="1200" b="1" i="1">
                <a:solidFill>
                  <a:srgbClr val="000000"/>
                </a:solidFill>
              </a:rPr>
              <a:t>Karl Marx</a:t>
            </a:r>
            <a:r>
              <a:rPr lang="en-US" sz="1200" b="1">
                <a:solidFill>
                  <a:srgbClr val="000000"/>
                </a:solidFill>
              </a:rPr>
              <a:t>: From the Critique of Classical Political Economy To the Critique of Human Nature” (στα αγγλικά, στο πλαίσιο του Διεθνούς Συνεδρίου για τον Adam Smith, που οργάνωσε το Πανεπιστήμιο Αθηνών το Δεκέμβριο 2010 στην Αθήνα υπό τη διεύθυνση της Αθανασίας Λεοντσίνη, Καθηγήτριας Φιλοσοφίας του ΕΚΠΑ) – στο περιοδικό Διά-λογος, ISSN 2241- 066X</a:t>
            </a:r>
            <a:endParaRPr lang="en-US"/>
          </a:p>
          <a:p>
            <a:pPr algn="ctr"/>
            <a:r>
              <a:rPr lang="en-US" sz="1200" b="1">
                <a:solidFill>
                  <a:srgbClr val="000000"/>
                </a:solidFill>
              </a:rPr>
              <a:t>&amp; https://www.academia.edu/25950902/Individual_and_Society_According_to_ADAM_SMITH_and_KARL_MARX_From_the_Critique_of_Classical_Political_Economy_To_the_Critique_of_Human_Nature</a:t>
            </a:r>
            <a:endParaRPr lang="en-US"/>
          </a:p>
          <a:p>
            <a:pPr algn="just"/>
            <a:endParaRPr lang="en-US"/>
          </a:p>
          <a:p>
            <a:pPr algn="just"/>
            <a:r>
              <a:rPr lang="en-US" sz="1200" b="1">
                <a:solidFill>
                  <a:srgbClr val="000000"/>
                </a:solidFill>
              </a:rPr>
              <a:t>-“Justice as Therapy – Justice for Therapy” («Θεραπευτική Δικαιοσύνη»), εις Η κατ' Αριστοτέλη Πολιτική Ισότητα και Δικαιοσύνη, (ed.) Δ. Κούτρα, Εταιρεία Αριστοτελικών Μελετών «Το Λύκειον» Αθήνα 2000, ISBN 960 -90942 – 3 – 6, σσ. 285 – 297.</a:t>
            </a:r>
            <a:endParaRPr lang="en-US"/>
          </a:p>
          <a:p>
            <a:pPr algn="just"/>
            <a:r>
              <a:rPr lang="en-US" sz="1200" b="1">
                <a:solidFill>
                  <a:srgbClr val="000000"/>
                </a:solidFill>
              </a:rPr>
              <a:t> </a:t>
            </a:r>
            <a:endParaRPr lang="en-US"/>
          </a:p>
          <a:p>
            <a:pPr algn="just"/>
            <a:r>
              <a:rPr lang="en-US" sz="1200" b="1">
                <a:solidFill>
                  <a:srgbClr val="000000"/>
                </a:solidFill>
              </a:rPr>
              <a:t>-“Value, Nature, Human Being in Aristotle’s Politics” εις Η πολιτική φιλοσοφία του Αριστοτέλη και οι επιδράσεις της, (ed.) Δ. Κούτρα, Εταιρεία Αριστοτελικών Μελετών «Το Λύκειον», Αθήνα 1999, ISBN 960 – 90942 – 3 – 6, σσ. 210 – 219. </a:t>
            </a:r>
            <a:endParaRPr lang="en-US"/>
          </a:p>
          <a:p>
            <a:pPr algn="just"/>
            <a:endParaRPr lang="en-US"/>
          </a:p>
          <a:p>
            <a:pPr algn="just"/>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ustomShape 1"/>
          <p:cNvSpPr>
            <a:spLocks noChangeArrowheads="1"/>
          </p:cNvSpPr>
          <p:nvPr/>
        </p:nvSpPr>
        <p:spPr bwMode="auto">
          <a:xfrm>
            <a:off x="228600" y="285750"/>
            <a:ext cx="8763000" cy="6572250"/>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2. Ο ΑΝΘΡΩΠΟΣ ΩΣ ΥΠΟΚΕΙΜΕΝΟ ΝΟΗΣΗΣ</a:t>
            </a:r>
            <a:endParaRPr lang="en-US" dirty="0"/>
          </a:p>
          <a:p>
            <a:pPr algn="ctr"/>
            <a:r>
              <a:rPr lang="en-US" sz="1400" b="1" dirty="0" err="1">
                <a:solidFill>
                  <a:srgbClr val="C00000"/>
                </a:solidFill>
                <a:ea typeface="Droid Sans Fallback"/>
                <a:cs typeface="Droid Sans Fallback"/>
              </a:rPr>
              <a:t>Άννα</a:t>
            </a:r>
            <a:r>
              <a:rPr lang="en-US" sz="1400" b="1" dirty="0">
                <a:solidFill>
                  <a:srgbClr val="C00000"/>
                </a:solidFill>
                <a:ea typeface="Droid Sans Fallback"/>
                <a:cs typeface="Droid Sans Fallback"/>
              </a:rPr>
              <a:t> </a:t>
            </a:r>
            <a:r>
              <a:rPr lang="en-US" sz="1400" b="1" dirty="0" err="1">
                <a:solidFill>
                  <a:srgbClr val="C00000"/>
                </a:solidFill>
                <a:ea typeface="Droid Sans Fallback"/>
                <a:cs typeface="Droid Sans Fallback"/>
              </a:rPr>
              <a:t>Λάζου</a:t>
            </a:r>
            <a:r>
              <a:rPr lang="en-US" sz="1400" b="1" dirty="0">
                <a:solidFill>
                  <a:srgbClr val="C00000"/>
                </a:solidFill>
                <a:ea typeface="Droid Sans Fallback"/>
                <a:cs typeface="Droid Sans Fallback"/>
              </a:rPr>
              <a:t>, </a:t>
            </a:r>
            <a:r>
              <a:rPr lang="en-US" sz="1400" b="1" i="1" dirty="0">
                <a:solidFill>
                  <a:srgbClr val="C00000"/>
                </a:solidFill>
                <a:ea typeface="Droid Sans Fallback"/>
                <a:cs typeface="Droid Sans Fallback"/>
              </a:rPr>
              <a:t>Ο John Locke </a:t>
            </a:r>
            <a:r>
              <a:rPr lang="en-US" sz="1400" b="1" i="1" dirty="0" err="1">
                <a:solidFill>
                  <a:srgbClr val="C00000"/>
                </a:solidFill>
                <a:ea typeface="Droid Sans Fallback"/>
                <a:cs typeface="Droid Sans Fallback"/>
              </a:rPr>
              <a:t>και</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το</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Δοκίμιο</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για</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την</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Ανθρώπινη</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Νόηση</a:t>
            </a:r>
            <a:r>
              <a:rPr lang="en-US" sz="1400" b="1" dirty="0">
                <a:solidFill>
                  <a:srgbClr val="C00000"/>
                </a:solidFill>
                <a:ea typeface="Droid Sans Fallback"/>
                <a:cs typeface="Droid Sans Fallback"/>
              </a:rPr>
              <a:t>, </a:t>
            </a:r>
            <a:r>
              <a:rPr lang="en-US" sz="1400" b="1" dirty="0" err="1">
                <a:solidFill>
                  <a:srgbClr val="C00000"/>
                </a:solidFill>
                <a:ea typeface="Droid Sans Fallback"/>
                <a:cs typeface="Droid Sans Fallback"/>
              </a:rPr>
              <a:t>Αθήνα</a:t>
            </a:r>
            <a:r>
              <a:rPr lang="en-US" sz="1400" b="1" dirty="0">
                <a:solidFill>
                  <a:srgbClr val="C00000"/>
                </a:solidFill>
                <a:ea typeface="Droid Sans Fallback"/>
                <a:cs typeface="Droid Sans Fallback"/>
              </a:rPr>
              <a:t> 2015 </a:t>
            </a:r>
            <a:endParaRPr lang="en-US" dirty="0"/>
          </a:p>
          <a:p>
            <a:pPr algn="just"/>
            <a:endParaRPr lang="en-US" dirty="0"/>
          </a:p>
          <a:p>
            <a:pPr algn="just"/>
            <a:r>
              <a:rPr lang="en-US" sz="1200" dirty="0" err="1">
                <a:solidFill>
                  <a:srgbClr val="000000"/>
                </a:solidFill>
                <a:ea typeface="Droid Sans Fallback"/>
                <a:cs typeface="Droid Sans Fallback"/>
              </a:rPr>
              <a:t>Ένας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σημαντικός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σταθμός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John Locke (1632 – 1704)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Δοκίμιο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για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την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ανθρώπινη</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νόηση</a:t>
            </a:r>
            <a:r>
              <a:rPr lang="en-US" sz="1200" i="1" dirty="0">
                <a:solidFill>
                  <a:srgbClr val="000000"/>
                </a:solidFill>
                <a:ea typeface="Droid Sans Fallback"/>
                <a:cs typeface="Droid Sans Fallback"/>
              </a:rPr>
              <a:t> </a:t>
            </a:r>
            <a:r>
              <a:rPr lang="en-US" sz="1200" dirty="0">
                <a:solidFill>
                  <a:srgbClr val="000000"/>
                </a:solidFill>
                <a:ea typeface="Droid Sans Fallback"/>
                <a:cs typeface="Droid Sans Fallback"/>
              </a:rPr>
              <a:t>(1690). </a:t>
            </a:r>
            <a:r>
              <a:rPr lang="en-US" sz="1200" dirty="0" err="1">
                <a:solidFill>
                  <a:srgbClr val="000000"/>
                </a:solidFill>
                <a:ea typeface="Droid Sans Fallback"/>
                <a:cs typeface="Droid Sans Fallback"/>
              </a:rPr>
              <a:t>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θέσουμε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συνέχεια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προβληματισμού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άνθρωπο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διαπιστώσουμε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πριν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όριο</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κόσμο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στρέφεται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ενδοσκόπηση</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Πριν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εισήγαγε</a:t>
            </a:r>
            <a:r>
              <a:rPr lang="en-US" sz="1200" dirty="0">
                <a:solidFill>
                  <a:srgbClr val="000000"/>
                </a:solidFill>
                <a:ea typeface="Droid Sans Fallback"/>
                <a:cs typeface="Droid Sans Fallback"/>
              </a:rPr>
              <a:t> ο Locke </a:t>
            </a:r>
            <a:r>
              <a:rPr lang="en-US" sz="1200" dirty="0" err="1">
                <a:solidFill>
                  <a:srgbClr val="000000"/>
                </a:solidFill>
                <a:ea typeface="Droid Sans Fallback"/>
                <a:cs typeface="Droid Sans Fallback"/>
              </a:rPr>
              <a:t>κυριαρχούσε</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ορθολογισμός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René</a:t>
            </a:r>
            <a:r>
              <a:rPr lang="en-US" sz="1200" i="1" dirty="0">
                <a:solidFill>
                  <a:srgbClr val="000000"/>
                </a:solidFill>
                <a:ea typeface="Droid Sans Fallback"/>
                <a:cs typeface="Droid Sans Fallback"/>
              </a:rPr>
              <a:t> </a:t>
            </a:r>
            <a:r>
              <a:rPr lang="en-US" sz="1200" dirty="0">
                <a:solidFill>
                  <a:srgbClr val="000000"/>
                </a:solidFill>
                <a:ea typeface="Droid Sans Fallback"/>
                <a:cs typeface="Droid Sans Fallback"/>
              </a:rPr>
              <a:t>Descartes (1596 – 1650)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Baruch Spinoza (1632 – 1677)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βασική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συνδέει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παραδίδεται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αρχαία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κλασική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μικρόκοσμος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σχετίζεται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άμεσα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κόσμο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μακρόκοσμος</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ειδοποιό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διαφορά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εξοχήν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χαρακτηριστικό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ταυτότητάς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παραμένει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σήμερα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πρότυπο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δυνάμεις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δυνατότητές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πριν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τίθενται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ο </a:t>
            </a:r>
            <a:r>
              <a:rPr lang="en-US" sz="1200" dirty="0" err="1">
                <a:solidFill>
                  <a:srgbClr val="000000"/>
                </a:solidFill>
                <a:ea typeface="Droid Sans Fallback"/>
                <a:cs typeface="Droid Sans Fallback"/>
              </a:rPr>
              <a:t>ίδιος</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προϋποθέσεις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κάθε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βρίσκονται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οικείο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περιβάλλον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άμεσης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εμπειρική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γίνεται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περισσότερο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κατανοητή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συνδεθεί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πολιτική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οποία</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πολίτης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ορθωθεί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ενάντια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δυνάστη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ανεξιθρησκία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πρέσβευε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υποστήριζε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θερμά</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ίδια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αντιμετωπίζεται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δημιούργημα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συγκροτείται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πραγματικών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αισθήσεων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ανθρώπινη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ενιαία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ίδιες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δυνάμεις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δυνατότητες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καλοί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αντίθεση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φύση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Thomas Hobbes (1588 – 1679). Ο Locke </a:t>
            </a:r>
            <a:r>
              <a:rPr lang="en-US" sz="1200" dirty="0" err="1">
                <a:solidFill>
                  <a:srgbClr val="000000"/>
                </a:solidFill>
                <a:ea typeface="Droid Sans Fallback"/>
                <a:cs typeface="Droid Sans Fallback"/>
              </a:rPr>
              <a:t>προσφέρει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ενδιαφέρουσα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ανθρωπολογία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εκφράζει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μεταβατική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εποχή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φεουδαρχία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οικονομία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κοινωνικοπολιτική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σφαίρα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μεταφυσική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κλειστή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σφαίρα</a:t>
            </a:r>
            <a:r>
              <a:rPr lang="en-US" sz="1200" dirty="0">
                <a:solidFill>
                  <a:srgbClr val="000000"/>
                </a:solidFill>
                <a:ea typeface="Droid Sans Fallback"/>
                <a:cs typeface="Droid Sans Fallback"/>
              </a:rPr>
              <a:t>).</a:t>
            </a:r>
            <a:endParaRPr lang="en-US" dirty="0"/>
          </a:p>
          <a:p>
            <a:pPr algn="just"/>
            <a:endParaRPr lang="en-US" dirty="0"/>
          </a:p>
          <a:p>
            <a:pPr algn="just"/>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απασχολεί</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ανθρώπινη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κατανόηση</a:t>
            </a:r>
            <a:r>
              <a:rPr lang="en-US" sz="1200" dirty="0">
                <a:solidFill>
                  <a:srgbClr val="000000"/>
                </a:solidFill>
                <a:ea typeface="Droid Sans Fallback"/>
                <a:cs typeface="Droid Sans Fallback"/>
              </a:rPr>
              <a:t> (</a:t>
            </a:r>
            <a:r>
              <a:rPr lang="en-US" sz="1200" i="1" dirty="0">
                <a:solidFill>
                  <a:srgbClr val="000000"/>
                </a:solidFill>
                <a:ea typeface="Droid Sans Fallback"/>
                <a:cs typeface="Droid Sans Fallback"/>
              </a:rPr>
              <a:t>Human Understanding</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κυρίως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νοητική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παρουσιάζει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συμφωνία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ιδεών</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πληροφοριών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επεξεργάζεται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πραγματικότητα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Επιδίδεται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διεξοδική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ανάλυση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διαδικασίας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βασική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προϋπόθεση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κατακτάται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άμεσα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επιτυγχάνεται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εκπαίδευσης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διαφορετικές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ηλικίες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ζωής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ώστε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επιβεβαιωμένης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λοκιανή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προϋποτίθενται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δύο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πράγματα</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εκπαιδευμένος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περιβάλλον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εμπειρία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πρότεινε</a:t>
            </a:r>
            <a:r>
              <a:rPr lang="en-US" sz="1200" dirty="0">
                <a:solidFill>
                  <a:srgbClr val="000000"/>
                </a:solidFill>
                <a:ea typeface="Droid Sans Fallback"/>
                <a:cs typeface="Droid Sans Fallback"/>
              </a:rPr>
              <a:t> ο Locke  </a:t>
            </a:r>
            <a:r>
              <a:rPr lang="en-US" sz="1200" dirty="0" err="1">
                <a:solidFill>
                  <a:srgbClr val="000000"/>
                </a:solidFill>
                <a:ea typeface="Droid Sans Fallback"/>
                <a:cs typeface="Droid Sans Fallback"/>
              </a:rPr>
              <a:t>επικρίθηκε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φιλοσοφικούς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αντιπάλους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ανέπτυξε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οικοδόμηση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τεκμηρίωσε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αντικειμενική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διαδικασίας</a:t>
            </a:r>
            <a:r>
              <a:rPr lang="en-US" sz="1200" dirty="0">
                <a:solidFill>
                  <a:srgbClr val="000000"/>
                </a:solidFill>
                <a:ea typeface="Droid Sans Fallback"/>
                <a:cs typeface="Droid Sans Fallback"/>
              </a:rPr>
              <a:t>.</a:t>
            </a:r>
            <a:endParaRPr lang="en-US" dirty="0"/>
          </a:p>
          <a:p>
            <a:pPr algn="just"/>
            <a:endParaRPr lang="en-US" dirty="0"/>
          </a:p>
          <a:p>
            <a:pPr algn="ct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152400" y="38100"/>
            <a:ext cx="8839200" cy="6570663"/>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2. Ο ΑΝΘΡΩΠΟΣ ΩΣ ΥΠΟΚΕΙΜΕΝΟ ΝΟΗΣΗΣ</a:t>
            </a:r>
            <a:endParaRPr lang="en-US" dirty="0"/>
          </a:p>
          <a:p>
            <a:pPr algn="ctr"/>
            <a:r>
              <a:rPr lang="en-US" sz="1400" b="1" dirty="0" err="1">
                <a:solidFill>
                  <a:srgbClr val="C00000"/>
                </a:solidFill>
                <a:ea typeface="Droid Sans Fallback"/>
                <a:cs typeface="Droid Sans Fallback"/>
              </a:rPr>
              <a:t>Άννα</a:t>
            </a:r>
            <a:r>
              <a:rPr lang="en-US" sz="1400" b="1" dirty="0">
                <a:solidFill>
                  <a:srgbClr val="C00000"/>
                </a:solidFill>
                <a:ea typeface="Droid Sans Fallback"/>
                <a:cs typeface="Droid Sans Fallback"/>
              </a:rPr>
              <a:t> </a:t>
            </a:r>
            <a:r>
              <a:rPr lang="en-US" sz="1400" b="1" dirty="0" err="1">
                <a:solidFill>
                  <a:srgbClr val="C00000"/>
                </a:solidFill>
                <a:ea typeface="Droid Sans Fallback"/>
                <a:cs typeface="Droid Sans Fallback"/>
              </a:rPr>
              <a:t>Λάζου</a:t>
            </a:r>
            <a:r>
              <a:rPr lang="en-US" sz="1400" b="1" dirty="0">
                <a:solidFill>
                  <a:srgbClr val="C00000"/>
                </a:solidFill>
                <a:ea typeface="Droid Sans Fallback"/>
                <a:cs typeface="Droid Sans Fallback"/>
              </a:rPr>
              <a:t>, </a:t>
            </a:r>
            <a:r>
              <a:rPr lang="en-US" sz="1400" b="1" i="1" dirty="0">
                <a:solidFill>
                  <a:srgbClr val="C00000"/>
                </a:solidFill>
                <a:ea typeface="Droid Sans Fallback"/>
                <a:cs typeface="Droid Sans Fallback"/>
              </a:rPr>
              <a:t>Ο John Locke </a:t>
            </a:r>
            <a:r>
              <a:rPr lang="en-US" sz="1400" b="1" i="1" dirty="0" err="1">
                <a:solidFill>
                  <a:srgbClr val="C00000"/>
                </a:solidFill>
                <a:ea typeface="Droid Sans Fallback"/>
                <a:cs typeface="Droid Sans Fallback"/>
              </a:rPr>
              <a:t>και</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το</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Δοκίμιο</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για</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την</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Ανθρώπινη</a:t>
            </a:r>
            <a:r>
              <a:rPr lang="en-US" sz="1400" b="1" i="1" dirty="0">
                <a:solidFill>
                  <a:srgbClr val="C00000"/>
                </a:solidFill>
                <a:ea typeface="Droid Sans Fallback"/>
                <a:cs typeface="Droid Sans Fallback"/>
              </a:rPr>
              <a:t> </a:t>
            </a:r>
            <a:r>
              <a:rPr lang="en-US" sz="1400" b="1" i="1" dirty="0" err="1">
                <a:solidFill>
                  <a:srgbClr val="C00000"/>
                </a:solidFill>
                <a:ea typeface="Droid Sans Fallback"/>
                <a:cs typeface="Droid Sans Fallback"/>
              </a:rPr>
              <a:t>Νόηση</a:t>
            </a:r>
            <a:r>
              <a:rPr lang="en-US" sz="1400" b="1" dirty="0">
                <a:solidFill>
                  <a:srgbClr val="C00000"/>
                </a:solidFill>
                <a:ea typeface="Droid Sans Fallback"/>
                <a:cs typeface="Droid Sans Fallback"/>
              </a:rPr>
              <a:t>, </a:t>
            </a:r>
            <a:r>
              <a:rPr lang="en-US" sz="1400" b="1" dirty="0" err="1">
                <a:solidFill>
                  <a:srgbClr val="C00000"/>
                </a:solidFill>
                <a:ea typeface="Droid Sans Fallback"/>
                <a:cs typeface="Droid Sans Fallback"/>
              </a:rPr>
              <a:t>Αθήνα</a:t>
            </a:r>
            <a:r>
              <a:rPr lang="en-US" sz="1400" b="1" dirty="0">
                <a:solidFill>
                  <a:srgbClr val="C00000"/>
                </a:solidFill>
                <a:ea typeface="Droid Sans Fallback"/>
                <a:cs typeface="Droid Sans Fallback"/>
              </a:rPr>
              <a:t> 2015 </a:t>
            </a:r>
            <a:endParaRPr lang="en-US" dirty="0"/>
          </a:p>
          <a:p>
            <a:pPr algn="ctr"/>
            <a:r>
              <a:rPr lang="el-GR" sz="1100" dirty="0"/>
              <a:t>(συνέχεια)</a:t>
            </a:r>
          </a:p>
          <a:p>
            <a:pPr algn="ctr"/>
            <a:endParaRPr lang="el-GR" sz="1100" dirty="0"/>
          </a:p>
          <a:p>
            <a:pPr algn="just"/>
            <a:r>
              <a:rPr lang="en-US" sz="1200" dirty="0">
                <a:solidFill>
                  <a:srgbClr val="000000"/>
                </a:solidFill>
                <a:ea typeface="Droid Sans Fallback"/>
                <a:cs typeface="Droid Sans Fallback"/>
              </a:rPr>
              <a:t>Ο Locke  </a:t>
            </a:r>
            <a:r>
              <a:rPr lang="en-US" sz="1200" dirty="0" err="1">
                <a:solidFill>
                  <a:srgbClr val="000000"/>
                </a:solidFill>
                <a:ea typeface="Droid Sans Fallback"/>
                <a:cs typeface="Droid Sans Fallback"/>
              </a:rPr>
              <a:t>στηρίζει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υλικού</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υποστρώματος</a:t>
            </a:r>
            <a:r>
              <a:rPr lang="en-US" sz="1200" i="1" dirty="0">
                <a:solidFill>
                  <a:srgbClr val="000000"/>
                </a:solidFill>
                <a:ea typeface="Droid Sans Fallback"/>
                <a:cs typeface="Droid Sans Fallback"/>
              </a:rPr>
              <a:t>  (substratum), </a:t>
            </a:r>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οποία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επιτρέπει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αίσθηση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συλλάβει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εντυπώσεων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αισθητικά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δεδομένα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συγκροτήσει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ιδέες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Λόγω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βασικής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κατηγορήθηκε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στροφή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υλισμό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προσπάθειά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βρει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εύλογο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περιγράψει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πραγματική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ονομάστηκε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αναπαραστατική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γνώσης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θεωρείται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είχε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πρότυπο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επιστήμη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χημείας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οποία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ανέλυε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φυσικά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φαινόμενα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απλούστερα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επρόκειτο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επιστήμη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αναπτυσσόταν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17</a:t>
            </a:r>
            <a:r>
              <a:rPr lang="en-US" sz="1200" baseline="30000" dirty="0">
                <a:solidFill>
                  <a:srgbClr val="000000"/>
                </a:solidFill>
                <a:ea typeface="Droid Sans Fallback"/>
                <a:cs typeface="Droid Sans Fallback"/>
              </a:rPr>
              <a:t>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endParaRPr lang="en-US" dirty="0"/>
          </a:p>
          <a:p>
            <a:pPr algn="just"/>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πλαίσιο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ο Locke </a:t>
            </a:r>
            <a:r>
              <a:rPr lang="en-US" sz="1200" dirty="0" err="1">
                <a:solidFill>
                  <a:srgbClr val="000000"/>
                </a:solidFill>
                <a:ea typeface="Droid Sans Fallback"/>
                <a:cs typeface="Droid Sans Fallback"/>
              </a:rPr>
              <a:t>διαμορφώνει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(mind)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δοχείου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πληροφοριών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επαναληπτικότητα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εμπειριών</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αποδέχεται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επεξεργάζεται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εντυπώσεις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συγκροτεί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ιδέες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Εγκαθιδρύει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έτσι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πρότυπο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μεταφέροντας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ενδιαφέρον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πρότερη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μεταφυσική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σύλληψη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γνωσιοθεωρητική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πλέον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σύλληψη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συνέπεια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συνειδητοποίηση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αναγκαιότητας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γνωρίσουμε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καθαρά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σκοπιά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πλέον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κατανόησης</a:t>
            </a:r>
            <a:r>
              <a:rPr lang="en-US" sz="1200" dirty="0">
                <a:solidFill>
                  <a:srgbClr val="000000"/>
                </a:solidFill>
                <a:ea typeface="Droid Sans Fallback"/>
                <a:cs typeface="Droid Sans Fallback"/>
              </a:rPr>
              <a:t> (understanding),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οποία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όμως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ίδια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a:t>
            </a:r>
            <a:endParaRPr lang="en-US" dirty="0"/>
          </a:p>
          <a:p>
            <a:pPr algn="just"/>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λοκιανό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πρότυπο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διακρίνονται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διαφορετικά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επίπεδα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νοητικής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αίσθηση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εντυπώσεις</a:t>
            </a:r>
            <a:r>
              <a:rPr lang="en-US" sz="1200" dirty="0">
                <a:solidFill>
                  <a:srgbClr val="000000"/>
                </a:solidFill>
                <a:ea typeface="Droid Sans Fallback"/>
                <a:cs typeface="Droid Sans Fallback"/>
              </a:rPr>
              <a:t> (impressions)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ιδέες</a:t>
            </a:r>
            <a:r>
              <a:rPr lang="en-US" sz="1200" dirty="0">
                <a:solidFill>
                  <a:srgbClr val="000000"/>
                </a:solidFill>
                <a:ea typeface="Droid Sans Fallback"/>
                <a:cs typeface="Droid Sans Fallback"/>
              </a:rPr>
              <a:t> (reflections/ideas)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τέλος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ουσίες</a:t>
            </a:r>
            <a:r>
              <a:rPr lang="en-US" sz="1200" dirty="0">
                <a:solidFill>
                  <a:srgbClr val="000000"/>
                </a:solidFill>
                <a:ea typeface="Droid Sans Fallback"/>
                <a:cs typeface="Droid Sans Fallback"/>
              </a:rPr>
              <a:t>  (essences), </a:t>
            </a:r>
            <a:r>
              <a:rPr lang="en-US" sz="1200" dirty="0" err="1">
                <a:solidFill>
                  <a:srgbClr val="000000"/>
                </a:solidFill>
                <a:ea typeface="Droid Sans Fallback"/>
                <a:cs typeface="Droid Sans Fallback"/>
              </a:rPr>
              <a:t>εννοιολογικές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κατηγορίες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ανταποκρίνονται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σύνθετα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αντικείμενα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κόσμου</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γνώση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τέλος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κορυφή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οικοδομήματος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παραπέμπει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επιλογή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αναγνώριση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πραγματικών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συγκρίνοντάς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γνωσιοθεωρητικό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υπόβαθρο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Ο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αναπαραστατική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περιέχει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δυναμικά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παθητικό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όργανο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αντανάκλασης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δεδομένων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αισθητηριακής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πολυσύνθετος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μηχανισμός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βρίσκεται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υλική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αντικείμενα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συμπράττει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ιεράρχηση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επιπέδων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απλούστερο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συνθετότερο</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Ο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αντιμετωπίζεται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ολότητα</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ολότητες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προϋποθέτει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διαδικασία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επεξεργασίας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δεδομένων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πλαίσιο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εξέτασης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επίπεδο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παραλληλιστεί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πολιτικό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ανάπτυξη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φιλελευθερισμού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όπου</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αποκτά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εικόνα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κατακτά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αυτονομία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καλλιεργείται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αίσθημα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ευθύνης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επιλογών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πράξεων</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προσδίδεται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κατεύθυνση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ευθύνονται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συλλογισμοί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απαντούν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Δοκίμιο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για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την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ανθρώπινη</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σχετικά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εξετάζεται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λογικό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Βιβλίο</a:t>
            </a:r>
            <a:r>
              <a:rPr lang="en-US" sz="1200" dirty="0">
                <a:solidFill>
                  <a:srgbClr val="000000"/>
                </a:solidFill>
                <a:ea typeface="Droid Sans Fallback"/>
                <a:cs typeface="Droid Sans Fallback"/>
              </a:rPr>
              <a:t> Ι) </a:t>
            </a:r>
            <a:r>
              <a:rPr lang="en-US" sz="1200" dirty="0" err="1">
                <a:solidFill>
                  <a:srgbClr val="000000"/>
                </a:solidFill>
                <a:ea typeface="Droid Sans Fallback"/>
                <a:cs typeface="Droid Sans Fallback"/>
              </a:rPr>
              <a:t>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Βιβλίο</a:t>
            </a:r>
            <a:r>
              <a:rPr lang="en-US" sz="1200" dirty="0">
                <a:solidFill>
                  <a:srgbClr val="000000"/>
                </a:solidFill>
                <a:ea typeface="Droid Sans Fallback"/>
                <a:cs typeface="Droid Sans Fallback"/>
              </a:rPr>
              <a:t> ΙΙ).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συζητείται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αρχαία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χαρακτηριστική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αναφορά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Πλούταρχο</a:t>
            </a:r>
            <a:r>
              <a:rPr lang="en-US" sz="1200" dirty="0">
                <a:solidFill>
                  <a:srgbClr val="000000"/>
                </a:solidFill>
                <a:ea typeface="Droid Sans Fallback"/>
                <a:cs typeface="Droid Sans Fallback"/>
              </a:rPr>
              <a:t> (</a:t>
            </a:r>
            <a:r>
              <a:rPr lang="en-US" sz="1200" i="1" dirty="0">
                <a:solidFill>
                  <a:srgbClr val="000000"/>
                </a:solidFill>
                <a:ea typeface="Droid Sans Fallback"/>
                <a:cs typeface="Droid Sans Fallback"/>
              </a:rPr>
              <a:t>Ο </a:t>
            </a:r>
            <a:r>
              <a:rPr lang="en-US" sz="1200" i="1" dirty="0" err="1">
                <a:solidFill>
                  <a:srgbClr val="000000"/>
                </a:solidFill>
                <a:ea typeface="Droid Sans Fallback"/>
                <a:cs typeface="Droid Sans Fallback"/>
              </a:rPr>
              <a:t>Βίος</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του</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Θησέα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παράδοξο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αλλάζουν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συστατικά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στοιχεία</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παραβολή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ποταμού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σχετικό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απόσπασμα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Ηράκλειτου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διαρκώς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μεταβάλλονται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άνθρωποι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μέρος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κόσμου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αλλάζουν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συνέχεια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αναφέρονται</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Πλάτωνας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ο Hobbes. Ο Locke </a:t>
            </a:r>
            <a:r>
              <a:rPr lang="en-US" sz="1200" dirty="0" err="1">
                <a:solidFill>
                  <a:srgbClr val="000000"/>
                </a:solidFill>
                <a:ea typeface="Droid Sans Fallback"/>
                <a:cs typeface="Droid Sans Fallback"/>
              </a:rPr>
              <a:t>όμως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πρωτοτυπεί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παραδείγματα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χρησιμοποιεί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επιχειρηματολογία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ustomShape 1"/>
          <p:cNvSpPr>
            <a:spLocks noChangeArrowheads="1"/>
          </p:cNvSpPr>
          <p:nvPr/>
        </p:nvSpPr>
        <p:spPr bwMode="auto">
          <a:xfrm>
            <a:off x="152400" y="38100"/>
            <a:ext cx="8763000" cy="6602413"/>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2. Ο ΑΝΘΡΩΠΟΣ ΩΣ ΥΠΟΚΕΙΜΕΝΟ </a:t>
            </a:r>
            <a:r>
              <a:rPr lang="en-US" sz="1400" b="1" dirty="0" smtClean="0">
                <a:solidFill>
                  <a:srgbClr val="000000"/>
                </a:solidFill>
              </a:rPr>
              <a:t>ΝΟΗΣΗΣ</a:t>
            </a:r>
            <a:endParaRPr lang="en-US" dirty="0"/>
          </a:p>
          <a:p>
            <a:pPr algn="ctr"/>
            <a:r>
              <a:rPr lang="el-GR" sz="1100" dirty="0"/>
              <a:t>(συνέχεια)</a:t>
            </a:r>
          </a:p>
          <a:p>
            <a:pPr algn="just"/>
            <a:r>
              <a:rPr lang="en-US" sz="1400" b="1" dirty="0">
                <a:solidFill>
                  <a:srgbClr val="C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δεύτερο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βιβλίο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Δοκιμίου</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για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την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ανθρώπινη</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νόηση</a:t>
            </a:r>
            <a:r>
              <a:rPr lang="en-US" sz="1200" i="1"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συζητείται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συνείδησης</a:t>
            </a:r>
            <a:r>
              <a:rPr lang="en-US" sz="1200" dirty="0">
                <a:solidFill>
                  <a:srgbClr val="000000"/>
                </a:solidFill>
                <a:ea typeface="Droid Sans Fallback"/>
                <a:cs typeface="Droid Sans Fallback"/>
              </a:rPr>
              <a:t> (consciousness)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επίγνωσης</a:t>
            </a:r>
            <a:r>
              <a:rPr lang="en-US" sz="1200" dirty="0">
                <a:solidFill>
                  <a:srgbClr val="000000"/>
                </a:solidFill>
                <a:ea typeface="Droid Sans Fallback"/>
                <a:cs typeface="Droid Sans Fallback"/>
              </a:rPr>
              <a:t> (awareness)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συνάρτηση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(personal identity). Η </a:t>
            </a:r>
            <a:r>
              <a:rPr lang="en-US" sz="1200" dirty="0" err="1">
                <a:solidFill>
                  <a:srgbClr val="000000"/>
                </a:solidFill>
                <a:ea typeface="Droid Sans Fallback"/>
                <a:cs typeface="Droid Sans Fallback"/>
              </a:rPr>
              <a:t>επίγνωση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συνειδητοποίηση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ποιος</a:t>
            </a:r>
            <a:r>
              <a:rPr lang="en-US" sz="1200" dirty="0">
                <a:solidFill>
                  <a:srgbClr val="000000"/>
                </a:solidFill>
                <a:ea typeface="Droid Sans Fallback"/>
                <a:cs typeface="Droid Sans Fallback"/>
              </a:rPr>
              <a:t>/</a:t>
            </a:r>
            <a:r>
              <a:rPr lang="en-US" sz="1200" dirty="0" err="1">
                <a:solidFill>
                  <a:srgbClr val="000000"/>
                </a:solidFill>
                <a:ea typeface="Droid Sans Fallback"/>
                <a:cs typeface="Droid Sans Fallback"/>
              </a:rPr>
              <a:t>ποια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είμαι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πάσα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στιγμή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συνάρτηση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εγρήγορσης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awakeness</a:t>
            </a:r>
            <a:r>
              <a:rPr lang="en-US" sz="1200" dirty="0">
                <a:solidFill>
                  <a:srgbClr val="000000"/>
                </a:solidFill>
                <a:ea typeface="Droid Sans Fallback"/>
                <a:cs typeface="Droid Sans Fallback"/>
              </a:rPr>
              <a:t>).</a:t>
            </a:r>
            <a:r>
              <a:rPr lang="el-GR"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Προφανώς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λοιπόν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εγρήγορση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προϋπόθεση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κατάσταση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επομένως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απαγορευτική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επίγνωση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τέλος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Δοκίμιο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για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την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ανθρώπινη</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νόηση</a:t>
            </a:r>
            <a:r>
              <a:rPr lang="en-US" sz="1200" i="1"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εγρηγόρσει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νοητική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διακρίνεται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ύπαρξη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δύο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καταστάσεων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κατάσταση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επίγνωσης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παρουσία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συναισθηματικών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αντιδράσεων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προσεγγίζεται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α), </a:t>
            </a:r>
            <a:r>
              <a:rPr lang="en-US" sz="1200" dirty="0" err="1">
                <a:solidFill>
                  <a:srgbClr val="000000"/>
                </a:solidFill>
                <a:ea typeface="Droid Sans Fallback"/>
                <a:cs typeface="Droid Sans Fallback"/>
              </a:rPr>
              <a:t>οντολογική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βάσει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σώματος</a:t>
            </a:r>
            <a:r>
              <a:rPr lang="en-US" sz="1200" dirty="0">
                <a:solidFill>
                  <a:srgbClr val="000000"/>
                </a:solidFill>
                <a:ea typeface="Droid Sans Fallback"/>
                <a:cs typeface="Droid Sans Fallback"/>
              </a:rPr>
              <a:t>/</a:t>
            </a:r>
            <a:r>
              <a:rPr lang="en-US" sz="1200" dirty="0" err="1">
                <a:solidFill>
                  <a:srgbClr val="000000"/>
                </a:solidFill>
                <a:ea typeface="Droid Sans Fallback"/>
                <a:cs typeface="Droid Sans Fallback"/>
              </a:rPr>
              <a:t>ύλης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β), </a:t>
            </a:r>
            <a:r>
              <a:rPr lang="en-US" sz="1200" dirty="0" err="1">
                <a:solidFill>
                  <a:srgbClr val="000000"/>
                </a:solidFill>
                <a:ea typeface="Droid Sans Fallback"/>
                <a:cs typeface="Droid Sans Fallback"/>
              </a:rPr>
              <a:t>ψυχολογική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ενιαίας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αμετάβλητης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Αυτή</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τελευταία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μορφή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ταυτοποίησης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συναρτάται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επεξεργασία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εσωτερικών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εξωτερικών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εμπειριών</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κατακλείδι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αντίληψη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ανάγεται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συνέχεια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απαιτεί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όχι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υλικής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ουσίας</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αντικειμενικής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αναφέρεται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αναφέρεται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σωματική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ψυχολογική</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εμπειριστική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ανάγεται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δε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εκδήλωση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λέγεται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μνήμη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προϋπόθεση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οποίας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είμαι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βέβαιη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είμαι</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εαυτός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εφ</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όσον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θυμάμαι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βεβαιότητα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ήμουν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χθες</a:t>
            </a:r>
            <a:r>
              <a:rPr lang="en-US" sz="1200" dirty="0">
                <a:solidFill>
                  <a:srgbClr val="000000"/>
                </a:solidFill>
                <a:ea typeface="Droid Sans Fallback"/>
                <a:cs typeface="Droid Sans Fallback"/>
              </a:rPr>
              <a:t>. </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αναφέρεται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παραδείγματα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πεποιθήσεων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σχετίζονται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μετενσάρκωση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προβλήματα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σχετικά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ευθύνη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εκδηλώσεις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γένει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αναζητώντας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ακεραιότητα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αμετάβλητης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εναλλαγές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μεταβολές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βίου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συγκεκριμένα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ισχύει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μετενσάρκωση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θρησκευτικές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πεποιθήσεις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τίθεται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ερώτημα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διαφορετικές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μετενσαρκώσεις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άλλη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πλευρά</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μόνος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συλλάβουμε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παρατήρηση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κατόπιν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ανάμνηση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διάφορων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δράσεων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καταστάσεών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διάρκεια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επίγειας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ζωής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επισκόπηση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πράξεων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επιτρέπει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πράττει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πράξεις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αποτέλεσμα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άσκησης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επιλογών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επομένως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αναγκαιότητα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συγκρότησης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αυτόνομου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όντος</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κριτική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ασκήθηκε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αυτή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εκφράζει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κυκλικότητα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κάνει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ασταθή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αφού</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μνήμη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προϋποθέτει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οποία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σειρά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μνήμης</a:t>
            </a:r>
            <a:r>
              <a:rPr lang="en-US" sz="1200" dirty="0">
                <a:solidFill>
                  <a:srgbClr val="000000"/>
                </a:solidFill>
                <a:ea typeface="Droid Sans Fallback"/>
                <a:cs typeface="Droid Sans Fallback"/>
              </a:rPr>
              <a:t>. </a:t>
            </a:r>
            <a:endParaRPr lang="en-US" dirty="0"/>
          </a:p>
          <a:p>
            <a:pPr algn="just"/>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σκοπιά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ιδεών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προϋπάρχει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αθανασίας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Πλάτωνα</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ταυτοποίησης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προσωκρατική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σωκρατική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σκέψη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πλαισίου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κλασική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στωική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εισάγει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περαιτέρω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αναστοχαστικού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στρέφεται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συνομιλεί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ίδιο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εκδήλωση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σοφής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προσωπικότητας</a:t>
            </a:r>
            <a:r>
              <a:rPr lang="en-US" sz="1200" dirty="0">
                <a:solidFill>
                  <a:srgbClr val="000000"/>
                </a:solidFill>
                <a:ea typeface="Droid Sans Fallback"/>
                <a:cs typeface="Droid Sans Fallback"/>
              </a:rPr>
              <a:t>.</a:t>
            </a: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p:cNvSpPr>
            <a:spLocks noChangeArrowheads="1"/>
          </p:cNvSpPr>
          <p:nvPr/>
        </p:nvSpPr>
        <p:spPr bwMode="auto">
          <a:xfrm>
            <a:off x="152400" y="103188"/>
            <a:ext cx="8839200" cy="2039937"/>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2. Ο ΑΝΘΡΩΠΟΣ ΩΣ ΥΠΟΚΕΙΜΕΝΟ ΝΟΗΣΗΣ </a:t>
            </a:r>
            <a:endParaRPr lang="en-US" dirty="0"/>
          </a:p>
          <a:p>
            <a:pPr algn="ctr"/>
            <a:r>
              <a:rPr lang="el-GR" sz="1400" dirty="0"/>
              <a:t>(συνέχεια)</a:t>
            </a:r>
          </a:p>
          <a:p>
            <a:pPr algn="ctr"/>
            <a:endParaRPr lang="en-US" dirty="0"/>
          </a:p>
          <a:p>
            <a:pPr algn="just"/>
            <a:r>
              <a:rPr lang="en-US" sz="1400" b="1" dirty="0">
                <a:solidFill>
                  <a:srgbClr val="C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αποκτά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σταθερή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αναφορικότητα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συνδυασμό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υπαγορεύει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ανακαλυφθεί</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νους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παρατήρησης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αισθητηριακών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δεδομένων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γίνεται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κεντρικό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πλαίσιο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δυναμικής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εξέλιξης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νεότερης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φιλοσοφίας</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εαυτός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γίνεται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δυναμική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εξελικτική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εγελιανή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αργότερα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δυναμικό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εξελίσσεται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ολότητα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ιδεαλιστική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διαλεκτική</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τοποθέτηση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συνιστά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εξελιγμένη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συγκριτικά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παραδοσιακές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όπως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αρχαία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αντίληψη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πλοηγού</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όπως</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καρτεσιανός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δυισμός</a:t>
            </a:r>
            <a:r>
              <a:rPr lang="en-US" sz="1200" dirty="0">
                <a:solidFill>
                  <a:srgbClr val="000000"/>
                </a:solidFill>
                <a:ea typeface="Droid Sans Fallback"/>
                <a:cs typeface="Droid Sans Fallback"/>
              </a:rPr>
              <a:t>. </a:t>
            </a: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ustomShape 1"/>
          <p:cNvSpPr>
            <a:spLocks noChangeArrowheads="1"/>
          </p:cNvSpPr>
          <p:nvPr/>
        </p:nvSpPr>
        <p:spPr bwMode="auto">
          <a:xfrm>
            <a:off x="152400" y="38100"/>
            <a:ext cx="8839200" cy="6754813"/>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2. Ο ΑΝΘΡΩΠΟΣ ΩΣ ΥΠΟΚΕΙΜΕΝΟ ΝΟΗΣΗΣ</a:t>
            </a:r>
            <a:endParaRPr lang="en-US" dirty="0"/>
          </a:p>
          <a:p>
            <a:pPr algn="ctr"/>
            <a:r>
              <a:rPr lang="el-GR" sz="1400" dirty="0"/>
              <a:t>(συνέχεια)</a:t>
            </a:r>
          </a:p>
          <a:p>
            <a:pPr algn="just"/>
            <a:r>
              <a:rPr lang="en-US" sz="1400" b="1" dirty="0">
                <a:solidFill>
                  <a:srgbClr val="C00000"/>
                </a:solidFill>
                <a:ea typeface="Droid Sans Fallback"/>
                <a:cs typeface="Droid Sans Fallback"/>
              </a:rPr>
              <a:t> </a:t>
            </a:r>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κύρια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πρωτοτυπία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σύνδεση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καθώς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εισαγωγή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αναβαθμίζει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κλασική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επιτρέπει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γνωσιοθεωρητική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παράλληλη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συνδέεται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θεμελίωση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επιστήμης</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ακόλουθα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προηγηθεί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εισαγωγή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θέμα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πριν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παρουσιάσουμε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ίδια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John Locke.</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δηλώνει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είδος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ανακλαστικής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νοητικής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δράσης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αυτοαναφορικότητα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αυτήν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συνδέεται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επόμενο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χρονικό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διάστημα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κεντρική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κριτικού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ιδεαλισμού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Kant (1724 – 1804), </a:t>
            </a:r>
            <a:r>
              <a:rPr lang="en-US" sz="1200" dirty="0" err="1">
                <a:solidFill>
                  <a:srgbClr val="000000"/>
                </a:solidFill>
                <a:ea typeface="Droid Sans Fallback"/>
                <a:cs typeface="Droid Sans Fallback"/>
              </a:rPr>
              <a:t>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απόλυτου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ιδεαλισμού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Hegel (1770 – 1831). </a:t>
            </a:r>
            <a:endParaRPr lang="en-US" dirty="0"/>
          </a:p>
          <a:p>
            <a:pPr algn="just"/>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αποκαλείται</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εαυτός</a:t>
            </a:r>
            <a:r>
              <a:rPr lang="en-US" sz="1200" i="1" dirty="0">
                <a:solidFill>
                  <a:srgbClr val="000000"/>
                </a:solidFill>
                <a:ea typeface="Droid Sans Fallback"/>
                <a:cs typeface="Droid Sans Fallback"/>
              </a:rPr>
              <a:t> (self) </a:t>
            </a:r>
            <a:r>
              <a:rPr lang="en-US" sz="1200" dirty="0" err="1">
                <a:solidFill>
                  <a:srgbClr val="000000"/>
                </a:solidFill>
                <a:ea typeface="Droid Sans Fallback"/>
                <a:cs typeface="Droid Sans Fallback"/>
              </a:rPr>
              <a:t>παραμένει</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ίδιος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διάρκεια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ζωής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αξιολογική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χροιά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παραπέμπει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ολοκλήρωση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ωρίμανση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τονίζονται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περιβάλλον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διαπροσωπικές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διϋποκειμενικές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εαυτότητα</a:t>
            </a:r>
            <a:r>
              <a:rPr lang="en-US" sz="1200" i="1" dirty="0">
                <a:solidFill>
                  <a:srgbClr val="000000"/>
                </a:solidFill>
                <a:ea typeface="Droid Sans Fallback"/>
                <a:cs typeface="Droid Sans Fallback"/>
              </a:rPr>
              <a:t> – selfhood). </a:t>
            </a:r>
            <a:endParaRPr lang="en-US" dirty="0"/>
          </a:p>
          <a:p>
            <a:pPr algn="just"/>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ζήτημα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προκύπτει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εδώ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οριοθετηθεί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σταθερή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σημασία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διακύβευμα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ίδια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ελευθερία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απόλυτα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χαρακτηριστικά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Πρόκειται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προβλήματα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αφορούν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παράδειγμα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προϋποθέσεις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παλαιότερες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μορφές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κανόνες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υπερβαίνουν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ελευθερίας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παράδειγμα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χρηματιστήριο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Υόρκης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αναγκαία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ατομική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μοναδικότητα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γιατί</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ατομική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επιλογή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σημαντική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αξία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πλαίσιο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αγροτικής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κοινωνίας</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γυναίκα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νόμους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διέπουν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ζωής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συνόλου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δικαιώματα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παίζουν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κανένα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ουσιαστικό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ρόλο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Φαίνεται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λοιπόν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ότι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αστική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εξύψωσε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ελευθερίας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επιλογής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πρωτεύον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ανθρωπινότητας</a:t>
            </a:r>
            <a:r>
              <a:rPr lang="en-US" sz="1200" dirty="0">
                <a:solidFill>
                  <a:srgbClr val="000000"/>
                </a:solidFill>
                <a:ea typeface="Droid Sans Fallback"/>
                <a:cs typeface="Droid Sans Fallback"/>
              </a:rPr>
              <a:t> (humanity).</a:t>
            </a:r>
            <a:endParaRPr lang="en-US" dirty="0"/>
          </a:p>
          <a:p>
            <a:pPr algn="just"/>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κάθε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περίπτωση</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εαυτότητα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αναλυτική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λογικά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αναγκαία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προϋπόθεση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ανθρωπινότητας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συνέχεια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αυτοαναφορικότητα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απαραίτητο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λογικό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εαυτότητας</a:t>
            </a:r>
            <a:r>
              <a:rPr lang="en-US" sz="1200" dirty="0">
                <a:solidFill>
                  <a:srgbClr val="000000"/>
                </a:solidFill>
                <a:ea typeface="Droid Sans Fallback"/>
                <a:cs typeface="Droid Sans Fallback"/>
              </a:rPr>
              <a:t>. </a:t>
            </a:r>
            <a:endParaRPr lang="en-US" dirty="0"/>
          </a:p>
          <a:p>
            <a:pPr algn="just"/>
            <a:r>
              <a:rPr lang="en-US" sz="1200" dirty="0" err="1">
                <a:solidFill>
                  <a:srgbClr val="000000"/>
                </a:solidFill>
                <a:ea typeface="Droid Sans Fallback"/>
                <a:cs typeface="Droid Sans Fallback"/>
              </a:rPr>
              <a:t>Ωστόσο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πέρα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λογικά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χαρακτηριστικά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όρια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τίθενται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ανεξαρτησία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συστήματα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 ή </a:t>
            </a:r>
            <a:r>
              <a:rPr lang="en-US" sz="1200" dirty="0" err="1">
                <a:solidFill>
                  <a:srgbClr val="000000"/>
                </a:solidFill>
                <a:ea typeface="Droid Sans Fallback"/>
                <a:cs typeface="Droid Sans Fallback"/>
              </a:rPr>
              <a:t>ακόμη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περιορισμού</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όπως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κράτος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τάξεις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θεμελιώδη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οντολογικά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συστήματα</a:t>
            </a:r>
            <a:r>
              <a:rPr lang="en-US" sz="1200" dirty="0">
                <a:solidFill>
                  <a:srgbClr val="000000"/>
                </a:solidFill>
                <a:ea typeface="Droid Sans Fallback"/>
                <a:cs typeface="Droid Sans Fallback"/>
              </a:rPr>
              <a:t> – η </a:t>
            </a:r>
            <a:r>
              <a:rPr lang="en-US" sz="1200" dirty="0" err="1">
                <a:solidFill>
                  <a:srgbClr val="000000"/>
                </a:solidFill>
                <a:ea typeface="Droid Sans Fallback"/>
                <a:cs typeface="Droid Sans Fallback"/>
              </a:rPr>
              <a:t>σωματική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υγεία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θρησκευτικοί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κανόνες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ασκητικής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κ.ο.κ</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Πολλοί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πολιτισμοί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θεσπίσει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τελετές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τελετές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μετάβασης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ακόμη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σύγχρονο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πολιτισμό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επικρατεί</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ορθολογικότητα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κοινωνικές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δομές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θεσμοί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εκπαιδευτικοί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οργανισμοί</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εταιρείες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ακολουθούν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ιεραρχικά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συστήματα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συνέπεια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χαρακτηριστικό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υποκείμενο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παραπάνω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διευκρινίσεις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προκύπτουν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δύο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i</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λογικός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ii) ο </a:t>
            </a:r>
            <a:r>
              <a:rPr lang="en-US" sz="1200" dirty="0" err="1">
                <a:solidFill>
                  <a:srgbClr val="000000"/>
                </a:solidFill>
                <a:ea typeface="Droid Sans Fallback"/>
                <a:cs typeface="Droid Sans Fallback"/>
              </a:rPr>
              <a:t>εμπειρικός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προσδιορισμός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γνωσιολογία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προσεγγίζεται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κυρίως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παρατήρησης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απόκτησης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επεξεργασίας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αισθητηριακών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δεδομένων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ανακαλυφθεί</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ουσία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(mind, understanding).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a:t>
            </a:r>
            <a:r>
              <a:rPr lang="en-US" sz="1200" dirty="0">
                <a:solidFill>
                  <a:srgbClr val="000000"/>
                </a:solidFill>
                <a:ea typeface="Droid Sans Fallback"/>
                <a:cs typeface="Droid Sans Fallback"/>
              </a:rPr>
              <a:t> ο Locke </a:t>
            </a:r>
            <a:r>
              <a:rPr lang="en-US" sz="1200" dirty="0" err="1">
                <a:solidFill>
                  <a:srgbClr val="000000"/>
                </a:solidFill>
                <a:ea typeface="Droid Sans Fallback"/>
                <a:cs typeface="Droid Sans Fallback"/>
              </a:rPr>
              <a:t>χρησιμοποιεί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παρεμφερείς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έννοιες</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ψυχή</a:t>
            </a:r>
            <a:r>
              <a:rPr lang="en-US" sz="1200" i="1" dirty="0">
                <a:solidFill>
                  <a:srgbClr val="000000"/>
                </a:solidFill>
                <a:ea typeface="Droid Sans Fallback"/>
                <a:cs typeface="Droid Sans Fallback"/>
              </a:rPr>
              <a:t> (soul), </a:t>
            </a:r>
            <a:r>
              <a:rPr lang="en-US" sz="1200" i="1" dirty="0" err="1">
                <a:solidFill>
                  <a:srgbClr val="000000"/>
                </a:solidFill>
                <a:ea typeface="Droid Sans Fallback"/>
                <a:cs typeface="Droid Sans Fallback"/>
              </a:rPr>
              <a:t>νους</a:t>
            </a:r>
            <a:r>
              <a:rPr lang="en-US" sz="1200" i="1" dirty="0">
                <a:solidFill>
                  <a:srgbClr val="000000"/>
                </a:solidFill>
                <a:ea typeface="Droid Sans Fallback"/>
                <a:cs typeface="Droid Sans Fallback"/>
              </a:rPr>
              <a:t> (mind), </a:t>
            </a:r>
            <a:r>
              <a:rPr lang="en-US" sz="1200" i="1" dirty="0" err="1">
                <a:solidFill>
                  <a:srgbClr val="000000"/>
                </a:solidFill>
                <a:ea typeface="Droid Sans Fallback"/>
                <a:cs typeface="Droid Sans Fallback"/>
              </a:rPr>
              <a:t>εαυτός</a:t>
            </a:r>
            <a:r>
              <a:rPr lang="en-US" sz="1200" i="1" dirty="0">
                <a:solidFill>
                  <a:srgbClr val="000000"/>
                </a:solidFill>
                <a:ea typeface="Droid Sans Fallback"/>
                <a:cs typeface="Droid Sans Fallback"/>
              </a:rPr>
              <a:t> (self), </a:t>
            </a:r>
            <a:r>
              <a:rPr lang="en-US" sz="1200" i="1" dirty="0" err="1">
                <a:solidFill>
                  <a:srgbClr val="000000"/>
                </a:solidFill>
                <a:ea typeface="Droid Sans Fallback"/>
                <a:cs typeface="Droid Sans Fallback"/>
              </a:rPr>
              <a:t>άνθρωπος</a:t>
            </a:r>
            <a:r>
              <a:rPr lang="en-US" sz="1200" i="1" dirty="0">
                <a:solidFill>
                  <a:srgbClr val="000000"/>
                </a:solidFill>
                <a:ea typeface="Droid Sans Fallback"/>
                <a:cs typeface="Droid Sans Fallback"/>
              </a:rPr>
              <a:t> (man) </a:t>
            </a:r>
            <a:r>
              <a:rPr lang="en-US" sz="1200" i="1" dirty="0" err="1">
                <a:solidFill>
                  <a:srgbClr val="000000"/>
                </a:solidFill>
                <a:ea typeface="Droid Sans Fallback"/>
                <a:cs typeface="Droid Sans Fallback"/>
              </a:rPr>
              <a:t>και</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πρόσωπο</a:t>
            </a:r>
            <a:r>
              <a:rPr lang="en-US" sz="1200" i="1" dirty="0">
                <a:solidFill>
                  <a:srgbClr val="000000"/>
                </a:solidFill>
                <a:ea typeface="Droid Sans Fallback"/>
                <a:cs typeface="Droid Sans Fallback"/>
              </a:rPr>
              <a:t> (person)</a:t>
            </a:r>
            <a:r>
              <a:rPr lang="en-US" sz="1200" dirty="0">
                <a:solidFill>
                  <a:srgbClr val="000000"/>
                </a:solidFill>
                <a:ea typeface="Droid Sans Fallback"/>
                <a:cs typeface="Droid Sans Fallback"/>
              </a:rPr>
              <a:t>.</a:t>
            </a: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8659415" cy="1400175"/>
          </a:xfrm>
        </p:spPr>
        <p:txBody>
          <a:bodyPr/>
          <a:lstStyle/>
          <a:p>
            <a:pPr algn="ctr"/>
            <a:r>
              <a:rPr lang="el-GR" sz="3600" dirty="0" smtClean="0">
                <a:solidFill>
                  <a:schemeClr val="tx1"/>
                </a:solidFill>
                <a:latin typeface="Times New Roman" pitchFamily="18" charset="0"/>
                <a:cs typeface="Times New Roman" pitchFamily="18" charset="0"/>
              </a:rPr>
              <a:t>Ο ΚΑΝΤ </a:t>
            </a:r>
            <a:br>
              <a:rPr lang="el-GR"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&amp; </a:t>
            </a:r>
            <a:r>
              <a:rPr lang="el-GR" sz="3600" dirty="0" smtClean="0">
                <a:solidFill>
                  <a:schemeClr val="tx1"/>
                </a:solidFill>
                <a:latin typeface="Times New Roman" pitchFamily="18" charset="0"/>
                <a:cs typeface="Times New Roman" pitchFamily="18" charset="0"/>
              </a:rPr>
              <a:t> Η ΦΙΛΟΣΟΦΙΚΗ ΑΝΘΡΩΠΟΛΟΓΙΑ</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412776"/>
            <a:ext cx="9144000" cy="5445224"/>
          </a:xfrm>
        </p:spPr>
        <p:txBody>
          <a:bodyPr>
            <a:noAutofit/>
          </a:bodyPr>
          <a:lstStyle/>
          <a:p>
            <a:pPr algn="just"/>
            <a:r>
              <a:rPr lang="el-GR" sz="1400" dirty="0" smtClean="0">
                <a:latin typeface="Times New Roman" pitchFamily="18" charset="0"/>
                <a:cs typeface="Times New Roman" pitchFamily="18" charset="0"/>
              </a:rPr>
              <a:t>Η φιλοσοφική ανθρωπολογία που σήμερα γνωρίζουμε ως κλάδο αποτελεί τέκνο του όψιμου 19ου αιώνα, της </a:t>
            </a:r>
            <a:r>
              <a:rPr lang="el-GR" sz="1400" dirty="0" err="1" smtClean="0">
                <a:latin typeface="Times New Roman" pitchFamily="18" charset="0"/>
                <a:cs typeface="Times New Roman" pitchFamily="18" charset="0"/>
              </a:rPr>
              <a:t>σχο</a:t>
            </a:r>
            <a:r>
              <a:rPr lang="el-GR" sz="1400" dirty="0" smtClean="0">
                <a:latin typeface="Times New Roman" pitchFamily="18" charset="0"/>
                <a:cs typeface="Times New Roman" pitchFamily="18" charset="0"/>
              </a:rPr>
              <a:t/>
            </a:r>
            <a:br>
              <a:rPr lang="el-GR" sz="1400" dirty="0" smtClean="0">
                <a:latin typeface="Times New Roman" pitchFamily="18" charset="0"/>
                <a:cs typeface="Times New Roman" pitchFamily="18" charset="0"/>
              </a:rPr>
            </a:br>
            <a:r>
              <a:rPr lang="el-GR" sz="1400" dirty="0" err="1" smtClean="0">
                <a:latin typeface="Times New Roman" pitchFamily="18" charset="0"/>
                <a:cs typeface="Times New Roman" pitchFamily="18" charset="0"/>
              </a:rPr>
              <a:t>λής</a:t>
            </a:r>
            <a:r>
              <a:rPr lang="el-GR" sz="1400" dirty="0" smtClean="0">
                <a:latin typeface="Times New Roman" pitchFamily="18" charset="0"/>
                <a:cs typeface="Times New Roman" pitchFamily="18" charset="0"/>
              </a:rPr>
              <a:t> του νεοκαντιανισμού (εκπροσωπούμενης από φιλοσόφους όπως οι </a:t>
            </a:r>
            <a:r>
              <a:rPr lang="el-GR" sz="1400" dirty="0" err="1" smtClean="0">
                <a:latin typeface="Times New Roman" pitchFamily="18" charset="0"/>
                <a:cs typeface="Times New Roman" pitchFamily="18" charset="0"/>
              </a:rPr>
              <a:t>Windelband</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Cohen</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Rickert</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Lange</a:t>
            </a:r>
            <a:r>
              <a:rPr lang="el-GR" sz="1400" dirty="0" smtClean="0">
                <a:latin typeface="Times New Roman" pitchFamily="18" charset="0"/>
                <a:cs typeface="Times New Roman" pitchFamily="18" charset="0"/>
              </a:rPr>
              <a:t>,</a:t>
            </a:r>
            <a:br>
              <a:rPr lang="el-GR" sz="1400" dirty="0" smtClean="0">
                <a:latin typeface="Times New Roman" pitchFamily="18" charset="0"/>
                <a:cs typeface="Times New Roman" pitchFamily="18" charset="0"/>
              </a:rPr>
            </a:br>
            <a:r>
              <a:rPr lang="el-GR" sz="1400" dirty="0" err="1" smtClean="0">
                <a:latin typeface="Times New Roman" pitchFamily="18" charset="0"/>
                <a:cs typeface="Times New Roman" pitchFamily="18" charset="0"/>
              </a:rPr>
              <a:t>Liebmann</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Cassirer</a:t>
            </a:r>
            <a:r>
              <a:rPr lang="el-GR" sz="1400" dirty="0" smtClean="0">
                <a:latin typeface="Times New Roman" pitchFamily="18" charset="0"/>
                <a:cs typeface="Times New Roman" pitchFamily="18" charset="0"/>
              </a:rPr>
              <a:t> κ.ά.), εμφανίζεται δε στη φιλοσοφική γραμματεία με τα έργα των </a:t>
            </a:r>
            <a:r>
              <a:rPr lang="el-GR" sz="1400" dirty="0" err="1" smtClean="0">
                <a:latin typeface="Times New Roman" pitchFamily="18" charset="0"/>
                <a:cs typeface="Times New Roman" pitchFamily="18" charset="0"/>
              </a:rPr>
              <a:t>Helmuth</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Plessner</a:t>
            </a:r>
            <a:r>
              <a:rPr lang="el-GR" sz="1400"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Die</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Stufen</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des</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Organischen</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und</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der</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Mensch</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Einleitung</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in</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die</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philosophische</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Anthropologie</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Berlin</a:t>
            </a:r>
            <a:r>
              <a:rPr lang="el-GR" sz="1400" dirty="0" smtClean="0">
                <a:latin typeface="Times New Roman" pitchFamily="18" charset="0"/>
                <a:cs typeface="Times New Roman" pitchFamily="18" charset="0"/>
              </a:rPr>
              <a:t>/</a:t>
            </a:r>
            <a:r>
              <a:rPr lang="el-GR" sz="1400" dirty="0" err="1" smtClean="0">
                <a:latin typeface="Times New Roman" pitchFamily="18" charset="0"/>
                <a:cs typeface="Times New Roman" pitchFamily="18" charset="0"/>
              </a:rPr>
              <a:t>Leipzig</a:t>
            </a:r>
            <a:r>
              <a:rPr lang="el-GR" sz="1400" dirty="0" smtClean="0">
                <a:latin typeface="Times New Roman" pitchFamily="18" charset="0"/>
                <a:cs typeface="Times New Roman" pitchFamily="18" charset="0"/>
              </a:rPr>
              <a:t> 1928 (πρώτη έκδοση) και </a:t>
            </a:r>
            <a:r>
              <a:rPr lang="el-GR" sz="1400" dirty="0" err="1" smtClean="0">
                <a:latin typeface="Times New Roman" pitchFamily="18" charset="0"/>
                <a:cs typeface="Times New Roman" pitchFamily="18" charset="0"/>
              </a:rPr>
              <a:t>Arnold</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Gehlen</a:t>
            </a:r>
            <a:r>
              <a:rPr lang="el-GR" sz="1400"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Der</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Mensch</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seine</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Natur</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und</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Stellung</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in</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der</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Welt</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Berlin</a:t>
            </a:r>
            <a:r>
              <a:rPr lang="el-GR" sz="1400" dirty="0" smtClean="0">
                <a:latin typeface="Times New Roman" pitchFamily="18" charset="0"/>
                <a:cs typeface="Times New Roman" pitchFamily="18" charset="0"/>
              </a:rPr>
              <a:t> 1940 (πρώτη έκδοση). Αυτοί οι δύο, μαζί με τον </a:t>
            </a:r>
            <a:r>
              <a:rPr lang="el-GR" sz="1400" dirty="0" err="1" smtClean="0">
                <a:latin typeface="Times New Roman" pitchFamily="18" charset="0"/>
                <a:cs typeface="Times New Roman" pitchFamily="18" charset="0"/>
              </a:rPr>
              <a:t>Μax</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Scheler</a:t>
            </a:r>
            <a:r>
              <a:rPr lang="el-GR" sz="1400"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Die</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Stellung</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des</a:t>
            </a:r>
            <a:r>
              <a:rPr lang="el-GR" sz="1400" i="1" dirty="0" smtClean="0">
                <a:latin typeface="Times New Roman" pitchFamily="18" charset="0"/>
                <a:cs typeface="Times New Roman" pitchFamily="18" charset="0"/>
              </a:rPr>
              <a:t> </a:t>
            </a:r>
            <a:r>
              <a:rPr lang="el-GR" sz="1400" i="1" dirty="0" err="1" smtClean="0">
                <a:latin typeface="Times New Roman" pitchFamily="18" charset="0"/>
                <a:cs typeface="Times New Roman" pitchFamily="18" charset="0"/>
              </a:rPr>
              <a:t>Menschen</a:t>
            </a:r>
            <a:r>
              <a:rPr lang="el-GR" sz="1400" i="1" dirty="0" smtClean="0">
                <a:latin typeface="Times New Roman" pitchFamily="18" charset="0"/>
                <a:cs typeface="Times New Roman" pitchFamily="18" charset="0"/>
              </a:rPr>
              <a:t> im </a:t>
            </a:r>
            <a:r>
              <a:rPr lang="el-GR" sz="1400" i="1" dirty="0" err="1" smtClean="0">
                <a:latin typeface="Times New Roman" pitchFamily="18" charset="0"/>
                <a:cs typeface="Times New Roman" pitchFamily="18" charset="0"/>
              </a:rPr>
              <a:t>Kosmos</a:t>
            </a:r>
            <a:r>
              <a:rPr lang="el-GR" sz="1400" dirty="0" smtClean="0">
                <a:latin typeface="Times New Roman" pitchFamily="18" charset="0"/>
                <a:cs typeface="Times New Roman" pitchFamily="18" charset="0"/>
              </a:rPr>
              <a:t>, </a:t>
            </a:r>
            <a:r>
              <a:rPr lang="el-GR" sz="1400" dirty="0" err="1" smtClean="0">
                <a:latin typeface="Times New Roman" pitchFamily="18" charset="0"/>
                <a:cs typeface="Times New Roman" pitchFamily="18" charset="0"/>
              </a:rPr>
              <a:t>Darmstadt</a:t>
            </a:r>
            <a:r>
              <a:rPr lang="el-GR" sz="1400" dirty="0" smtClean="0">
                <a:latin typeface="Times New Roman" pitchFamily="18" charset="0"/>
                <a:cs typeface="Times New Roman" pitchFamily="18" charset="0"/>
              </a:rPr>
              <a:t> 1928 – πρώτη έκδοση) αποτελούν τους κύριους εκπροσώπους της φιλοσοφικής ανθρωπολογίας. Πρόκειται για μια εκλεκτική όσο και συνθετική εξέταση των ανθρώπινων φαινομένων στην ιστορική τους διάσταση που βρίσκει εκ διαμέτρου αντίθετες την μαρξιστική και αναλυτική φιλοσοφία: Στην πρώτη από αυτές τις δύο ο άνθρωπος διαλύεται ως ουσία στο σύνολο των κοινωνικών του σχέσεων, ενώ στην δεύτερη κάθε έκφανση της παραδοσιακά οριζόμενης ανθρώπινης ουσίας (ψυχή, συνείδηση, αντίληψη) ανάγεται στις </a:t>
            </a:r>
            <a:r>
              <a:rPr lang="el-GR" sz="1400" dirty="0" err="1" smtClean="0">
                <a:latin typeface="Times New Roman" pitchFamily="18" charset="0"/>
                <a:cs typeface="Times New Roman" pitchFamily="18" charset="0"/>
              </a:rPr>
              <a:t>λογικο–γλωσσικές</a:t>
            </a:r>
            <a:r>
              <a:rPr lang="el-GR" sz="1400" dirty="0" smtClean="0">
                <a:latin typeface="Times New Roman" pitchFamily="18" charset="0"/>
                <a:cs typeface="Times New Roman" pitchFamily="18" charset="0"/>
              </a:rPr>
              <a:t> προτασιακές διατυπώσεις της και επομένως υπάγεται στην αυστηρή αναλυτική εξέταση της αλήθειάς της.</a:t>
            </a:r>
          </a:p>
          <a:p>
            <a:pPr algn="r"/>
            <a:r>
              <a:rPr lang="de-DE" sz="1400" dirty="0" smtClean="0">
                <a:latin typeface="Times New Roman" pitchFamily="18" charset="0"/>
                <a:cs typeface="Times New Roman" pitchFamily="18" charset="0"/>
              </a:rPr>
              <a:t>Eine Lehre von der Kenntnis des Menschen</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systematisch abgefasst (Anthropologie) kann es</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entweder in physiologischer oder in pragmatischer Hinsicht sein.</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Die physiologische Menschenkenntnis</a:t>
            </a:r>
            <a:r>
              <a:rPr lang="el-GR" sz="1400" dirty="0" smtClean="0">
                <a:latin typeface="Times New Roman" pitchFamily="18" charset="0"/>
                <a:cs typeface="Times New Roman" pitchFamily="18" charset="0"/>
              </a:rPr>
              <a:t> </a:t>
            </a:r>
            <a:r>
              <a:rPr lang="de-DE" sz="1400" dirty="0" smtClean="0">
                <a:latin typeface="Times New Roman" pitchFamily="18" charset="0"/>
                <a:cs typeface="Times New Roman" pitchFamily="18" charset="0"/>
              </a:rPr>
              <a:t>geht auf die Erforschung dessen,</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was die Natur aus dem Menschen macht,</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die pragmatische auf das, was er,</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als freyhandelndes Wesen, aus sich selber macht,</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oder machen kann und soll.</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Imm. Kant, </a:t>
            </a:r>
            <a:r>
              <a:rPr lang="de-DE" sz="1400" i="1" dirty="0" smtClean="0">
                <a:latin typeface="Times New Roman" pitchFamily="18" charset="0"/>
                <a:cs typeface="Times New Roman" pitchFamily="18" charset="0"/>
              </a:rPr>
              <a:t>Anthropologie in pragmatischer Hinsicht</a:t>
            </a:r>
            <a:r>
              <a:rPr lang="de-DE" sz="1400" dirty="0" smtClean="0">
                <a:latin typeface="Times New Roman" pitchFamily="18" charset="0"/>
                <a:cs typeface="Times New Roman" pitchFamily="18" charset="0"/>
              </a:rPr>
              <a:t>,</a:t>
            </a:r>
            <a:br>
              <a:rPr lang="de-DE" sz="1400" dirty="0" smtClean="0">
                <a:latin typeface="Times New Roman" pitchFamily="18" charset="0"/>
                <a:cs typeface="Times New Roman" pitchFamily="18" charset="0"/>
              </a:rPr>
            </a:br>
            <a:r>
              <a:rPr lang="de-DE" sz="1400" dirty="0" smtClean="0">
                <a:latin typeface="Times New Roman" pitchFamily="18" charset="0"/>
                <a:cs typeface="Times New Roman" pitchFamily="18" charset="0"/>
              </a:rPr>
              <a:t>1798 (AA VII, s. 119) </a:t>
            </a:r>
            <a:br>
              <a:rPr lang="de-DE" sz="1400" dirty="0" smtClean="0">
                <a:latin typeface="Times New Roman" pitchFamily="18" charset="0"/>
                <a:cs typeface="Times New Roman" pitchFamily="18" charset="0"/>
              </a:rPr>
            </a:br>
            <a:r>
              <a:rPr lang="el-GR" sz="1600" dirty="0" smtClean="0"/>
              <a:t> </a:t>
            </a:r>
            <a:br>
              <a:rPr lang="el-GR" sz="1600" dirty="0" smtClean="0"/>
            </a:b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4971"/>
            <a:ext cx="8964488" cy="5433029"/>
          </a:xfrm>
        </p:spPr>
        <p:txBody>
          <a:bodyPr>
            <a:normAutofit fontScale="47500" lnSpcReduction="20000"/>
          </a:bodyPr>
          <a:lstStyle/>
          <a:p>
            <a:pPr algn="just"/>
            <a:r>
              <a:rPr lang="el-GR" sz="2900" dirty="0" smtClean="0">
                <a:latin typeface="Times New Roman" pitchFamily="18" charset="0"/>
                <a:cs typeface="Times New Roman" pitchFamily="18" charset="0"/>
              </a:rPr>
              <a:t>Ο </a:t>
            </a:r>
            <a:r>
              <a:rPr lang="el-GR" sz="2900" dirty="0" err="1" smtClean="0">
                <a:latin typeface="Times New Roman" pitchFamily="18" charset="0"/>
                <a:cs typeface="Times New Roman" pitchFamily="18" charset="0"/>
              </a:rPr>
              <a:t>Kant</a:t>
            </a:r>
            <a:r>
              <a:rPr lang="el-GR" sz="2900" dirty="0" smtClean="0">
                <a:latin typeface="Times New Roman" pitchFamily="18" charset="0"/>
                <a:cs typeface="Times New Roman" pitchFamily="18" charset="0"/>
              </a:rPr>
              <a:t> δίδασκε στο Πανεπιστήμιο το αντικείμενο της ανθρωπολογίας όπως και της φυσικής γεωγραφίας, στο</a:t>
            </a:r>
            <a:br>
              <a:rPr lang="el-GR" sz="2900" dirty="0" smtClean="0">
                <a:latin typeface="Times New Roman" pitchFamily="18" charset="0"/>
                <a:cs typeface="Times New Roman" pitchFamily="18" charset="0"/>
              </a:rPr>
            </a:br>
            <a:r>
              <a:rPr lang="el-GR" sz="2900" dirty="0" smtClean="0">
                <a:latin typeface="Times New Roman" pitchFamily="18" charset="0"/>
                <a:cs typeface="Times New Roman" pitchFamily="18" charset="0"/>
              </a:rPr>
              <a:t>χειμερινό και θερινό εξάμηνο αντίστοιχα, επί δεκαετίες. Σε αυτό εντάσσονταν μαθήματα εμπειρικής ηθικής, εν-</a:t>
            </a:r>
            <a:br>
              <a:rPr lang="el-GR" sz="2900" dirty="0" smtClean="0">
                <a:latin typeface="Times New Roman" pitchFamily="18" charset="0"/>
                <a:cs typeface="Times New Roman" pitchFamily="18" charset="0"/>
              </a:rPr>
            </a:br>
            <a:r>
              <a:rPr lang="el-GR" sz="2900" dirty="0" err="1" smtClean="0">
                <a:latin typeface="Times New Roman" pitchFamily="18" charset="0"/>
                <a:cs typeface="Times New Roman" pitchFamily="18" charset="0"/>
              </a:rPr>
              <a:t>δοσκοπικής</a:t>
            </a:r>
            <a:r>
              <a:rPr lang="el-GR" sz="2900" dirty="0" smtClean="0">
                <a:latin typeface="Times New Roman" pitchFamily="18" charset="0"/>
                <a:cs typeface="Times New Roman" pitchFamily="18" charset="0"/>
              </a:rPr>
              <a:t> ψυχολογίας και φυσιολογίας – ως επισκόπησης πολιτιστικών και φυσικών στοιχείων των λαών επί της γης. Με τον όρο </a:t>
            </a:r>
            <a:r>
              <a:rPr lang="el-GR" sz="2900" i="1" dirty="0" smtClean="0">
                <a:latin typeface="Times New Roman" pitchFamily="18" charset="0"/>
                <a:cs typeface="Times New Roman" pitchFamily="18" charset="0"/>
              </a:rPr>
              <a:t>ανθρωπολογία </a:t>
            </a:r>
            <a:r>
              <a:rPr lang="el-GR" sz="2900" dirty="0" smtClean="0">
                <a:latin typeface="Times New Roman" pitchFamily="18" charset="0"/>
                <a:cs typeface="Times New Roman" pitchFamily="18" charset="0"/>
              </a:rPr>
              <a:t>εννοούσε την πρακτική – έναντι της ορθολογικής ανθρωπολογίας. Επομένως, η μελέτη του ανθρώπου υπό την καντιανή προοπτική, εμφανίζει δύο πλευρές: την φυσιοκρατική (ως ψυχολογία, ανατομία, σχέση με το περιβάλλον) και την πραγματοκρατική (ως εμπειρική κοινωνιολογία και ηθική, θεωρία του πολιτισμού, αλλά και ορθολογική κανονιστική ηθική). Ο </a:t>
            </a:r>
            <a:r>
              <a:rPr lang="el-GR" sz="2900" dirty="0" err="1" smtClean="0">
                <a:latin typeface="Times New Roman" pitchFamily="18" charset="0"/>
                <a:cs typeface="Times New Roman" pitchFamily="18" charset="0"/>
              </a:rPr>
              <a:t>Kant</a:t>
            </a:r>
            <a:r>
              <a:rPr lang="el-GR" sz="2900" dirty="0" smtClean="0">
                <a:latin typeface="Times New Roman" pitchFamily="18" charset="0"/>
                <a:cs typeface="Times New Roman" pitchFamily="18" charset="0"/>
              </a:rPr>
              <a:t> έθεσε ανθρωπολογικές προϋποθέσεις στην επιστημονική γνώση, δηλαδή έδωσε επιστημολογική προτεραιότητα στον πολιτισμό ως το πλαίσιο ανάδυσης της έννοιας και της ουσίας του ανθρώπου (</a:t>
            </a:r>
            <a:r>
              <a:rPr lang="el-GR" sz="2900" i="1" dirty="0" err="1" smtClean="0">
                <a:latin typeface="Times New Roman" pitchFamily="18" charset="0"/>
                <a:cs typeface="Times New Roman" pitchFamily="18" charset="0"/>
              </a:rPr>
              <a:t>Anthropologie</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in</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pragmatischer</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Hinsicht</a:t>
            </a:r>
            <a:r>
              <a:rPr lang="el-GR" sz="2900" i="1"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Zweyte</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verbesserte</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Auflage</a:t>
            </a:r>
            <a:r>
              <a:rPr lang="el-GR" sz="2900" dirty="0" smtClean="0">
                <a:latin typeface="Times New Roman" pitchFamily="18" charset="0"/>
                <a:cs typeface="Times New Roman" pitchFamily="18" charset="0"/>
              </a:rPr>
              <a:t>, </a:t>
            </a:r>
            <a:r>
              <a:rPr lang="el-GR" sz="2900" dirty="0" err="1" smtClean="0">
                <a:latin typeface="Times New Roman" pitchFamily="18" charset="0"/>
                <a:cs typeface="Times New Roman" pitchFamily="18" charset="0"/>
              </a:rPr>
              <a:t>Königsberg</a:t>
            </a:r>
            <a:r>
              <a:rPr lang="el-GR" sz="2900" dirty="0" smtClean="0">
                <a:latin typeface="Times New Roman" pitchFamily="18" charset="0"/>
                <a:cs typeface="Times New Roman" pitchFamily="18" charset="0"/>
              </a:rPr>
              <a:t>, 1800, </a:t>
            </a:r>
            <a:r>
              <a:rPr lang="el-GR" sz="2900" dirty="0" err="1" smtClean="0">
                <a:latin typeface="Times New Roman" pitchFamily="18" charset="0"/>
                <a:cs typeface="Times New Roman" pitchFamily="18" charset="0"/>
              </a:rPr>
              <a:t>Vorrede</a:t>
            </a:r>
            <a:r>
              <a:rPr lang="el-GR" sz="2900" dirty="0" smtClean="0">
                <a:latin typeface="Times New Roman" pitchFamily="18" charset="0"/>
                <a:cs typeface="Times New Roman" pitchFamily="18" charset="0"/>
              </a:rPr>
              <a:t>, σελ. xiii-xiv και </a:t>
            </a:r>
            <a:r>
              <a:rPr lang="el-GR" sz="2900" i="1" dirty="0" err="1" smtClean="0">
                <a:latin typeface="Times New Roman" pitchFamily="18" charset="0"/>
                <a:cs typeface="Times New Roman" pitchFamily="18" charset="0"/>
              </a:rPr>
              <a:t>Grundlegung</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zur</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Metaphysik</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der</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Sitten</a:t>
            </a:r>
            <a:r>
              <a:rPr lang="el-GR" sz="2900" dirty="0" smtClean="0">
                <a:latin typeface="Times New Roman" pitchFamily="18" charset="0"/>
                <a:cs typeface="Times New Roman" pitchFamily="18" charset="0"/>
              </a:rPr>
              <a:t>, 1785). Δεν ανήγαγε τον πολιτισμό στη φύση, όπως για παράδειγμα ο </a:t>
            </a:r>
            <a:r>
              <a:rPr lang="el-GR" sz="2900" dirty="0" err="1" smtClean="0">
                <a:latin typeface="Times New Roman" pitchFamily="18" charset="0"/>
                <a:cs typeface="Times New Roman" pitchFamily="18" charset="0"/>
              </a:rPr>
              <a:t>Rousseau</a:t>
            </a:r>
            <a:r>
              <a:rPr lang="el-GR" sz="2900" dirty="0" smtClean="0">
                <a:latin typeface="Times New Roman" pitchFamily="18" charset="0"/>
                <a:cs typeface="Times New Roman" pitchFamily="18" charset="0"/>
              </a:rPr>
              <a:t> όταν χρησιμοποιούσε «τον φυσικό άνθρωπο», ως το «μέτρο» αποτίμησης και κριτικής του πολιτισμού. Αντίθετα, όπως διαπιστώνει ο </a:t>
            </a:r>
            <a:r>
              <a:rPr lang="el-GR" sz="2900" dirty="0" err="1" smtClean="0">
                <a:latin typeface="Times New Roman" pitchFamily="18" charset="0"/>
                <a:cs typeface="Times New Roman" pitchFamily="18" charset="0"/>
              </a:rPr>
              <a:t>Cassirer</a:t>
            </a:r>
            <a:r>
              <a:rPr lang="el-GR" sz="2900" dirty="0" smtClean="0">
                <a:latin typeface="Times New Roman" pitchFamily="18" charset="0"/>
                <a:cs typeface="Times New Roman" pitchFamily="18" charset="0"/>
              </a:rPr>
              <a:t>, βλέπει στον ανθρώπινο πολιτισμό τις πρωταρχικές προϋποθέσεις της ουσιώδους φύσης του ανθρώπου, το ειδοποιό χαρακτηριστικό της </a:t>
            </a:r>
            <a:r>
              <a:rPr lang="el-GR" sz="2900" i="1" dirty="0" err="1" smtClean="0">
                <a:latin typeface="Times New Roman" pitchFamily="18" charset="0"/>
                <a:cs typeface="Times New Roman" pitchFamily="18" charset="0"/>
              </a:rPr>
              <a:t>ανθρωπινότητας</a:t>
            </a:r>
            <a:r>
              <a:rPr lang="el-GR" sz="2900" dirty="0" smtClean="0">
                <a:latin typeface="Times New Roman" pitchFamily="18" charset="0"/>
                <a:cs typeface="Times New Roman" pitchFamily="18" charset="0"/>
              </a:rPr>
              <a:t>. Με την έννοια αυτή, η μελέτη του ανθρώπου πρέπει να αρχίζει με την παρατήρηση κι εξέταση των δημιουργικών του δυνατοτήτων κι επιτευγμάτων μέσα στον δημιουργημένο και παραδεδομένο πολιτισμό του. Στο σημείο αυτό είναι σκόπιμο να αναφερθούμε στο νέο περιεχόμενο της μεταφυσικής που εισάγει η καντιανή φιλοσοφία, </a:t>
            </a:r>
            <a:r>
              <a:rPr lang="el-GR" sz="2900" dirty="0" err="1" smtClean="0">
                <a:latin typeface="Times New Roman" pitchFamily="18" charset="0"/>
                <a:cs typeface="Times New Roman" pitchFamily="18" charset="0"/>
              </a:rPr>
              <a:t>απομακρυνόμενη</a:t>
            </a:r>
            <a:r>
              <a:rPr lang="el-GR" sz="2900" dirty="0" smtClean="0">
                <a:latin typeface="Times New Roman" pitchFamily="18" charset="0"/>
                <a:cs typeface="Times New Roman" pitchFamily="18" charset="0"/>
              </a:rPr>
              <a:t> από τον αριστοτελικό προσδιορισμό της ουσίας: τούτο επιτυγχάνεται μέσω των a </a:t>
            </a:r>
            <a:r>
              <a:rPr lang="el-GR" sz="2900" dirty="0" err="1" smtClean="0">
                <a:latin typeface="Times New Roman" pitchFamily="18" charset="0"/>
                <a:cs typeface="Times New Roman" pitchFamily="18" charset="0"/>
              </a:rPr>
              <a:t>priori</a:t>
            </a:r>
            <a:r>
              <a:rPr lang="el-GR" sz="2900" dirty="0" smtClean="0">
                <a:latin typeface="Times New Roman" pitchFamily="18" charset="0"/>
                <a:cs typeface="Times New Roman" pitchFamily="18" charset="0"/>
              </a:rPr>
              <a:t>  συνθετικών προτάσεων, ως των λογικών κι επιστημολογικών προϋποθέσεων της εμπειρίας (</a:t>
            </a:r>
            <a:r>
              <a:rPr lang="el-GR" sz="2900" i="1" dirty="0" err="1" smtClean="0">
                <a:latin typeface="Times New Roman" pitchFamily="18" charset="0"/>
                <a:cs typeface="Times New Roman" pitchFamily="18" charset="0"/>
              </a:rPr>
              <a:t>Prolegomena</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zu</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einer</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jeden</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künftigen</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Metaphysik</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die</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als</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Wissenschaft</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wird</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auftreten</a:t>
            </a:r>
            <a:r>
              <a:rPr lang="el-GR" sz="2900" i="1" dirty="0" smtClean="0">
                <a:latin typeface="Times New Roman" pitchFamily="18" charset="0"/>
                <a:cs typeface="Times New Roman" pitchFamily="18" charset="0"/>
              </a:rPr>
              <a:t> </a:t>
            </a:r>
            <a:r>
              <a:rPr lang="el-GR" sz="2900" i="1" dirty="0" err="1" smtClean="0">
                <a:latin typeface="Times New Roman" pitchFamily="18" charset="0"/>
                <a:cs typeface="Times New Roman" pitchFamily="18" charset="0"/>
              </a:rPr>
              <a:t>können</a:t>
            </a:r>
            <a:r>
              <a:rPr lang="el-GR" sz="2900" i="1" dirty="0" smtClean="0">
                <a:latin typeface="Times New Roman" pitchFamily="18" charset="0"/>
                <a:cs typeface="Times New Roman" pitchFamily="18" charset="0"/>
              </a:rPr>
              <a:t>, 1783</a:t>
            </a:r>
            <a:r>
              <a:rPr lang="el-GR" sz="2900" dirty="0" smtClean="0">
                <a:latin typeface="Times New Roman" pitchFamily="18" charset="0"/>
                <a:cs typeface="Times New Roman" pitchFamily="18" charset="0"/>
              </a:rPr>
              <a:t>. Ενώ στον χώρο της φυσικής γνώσης, επικρατούν νομοτέλεια και αναγκαιότητα, στον τομέα της γνώσης του πολιτισμού δεν προϋποτίθενται αρχές ή κατηγορίες, διότι πρόκειται για περιοχή όπου </a:t>
            </a:r>
            <a:r>
              <a:rPr lang="el-GR" sz="2900" dirty="0" err="1" smtClean="0">
                <a:latin typeface="Times New Roman" pitchFamily="18" charset="0"/>
                <a:cs typeface="Times New Roman" pitchFamily="18" charset="0"/>
              </a:rPr>
              <a:t>ξακριβώνεται</a:t>
            </a:r>
            <a:r>
              <a:rPr lang="el-GR" sz="2900" dirty="0" smtClean="0">
                <a:latin typeface="Times New Roman" pitchFamily="18" charset="0"/>
                <a:cs typeface="Times New Roman" pitchFamily="18" charset="0"/>
              </a:rPr>
              <a:t> η ανθρώπινη ελευθερία και δημιουργικότητα, καθώς ο άνθρωπος θεωρείται ο αποκλειστικός δημιουργός των καθολικών ηθικών κανόνων που διέπουν το σύνολο της ανθρωπότητας. Εδώ δρα η ανθρώπινη συνείδηση και ισχύουν τα αιτήματα του πρακτικού λόγου, τα οποία είναι </a:t>
            </a:r>
            <a:r>
              <a:rPr lang="el-GR" sz="2900" dirty="0" err="1" smtClean="0">
                <a:latin typeface="Times New Roman" pitchFamily="18" charset="0"/>
                <a:cs typeface="Times New Roman" pitchFamily="18" charset="0"/>
              </a:rPr>
              <a:t>απροϋπόθετα</a:t>
            </a:r>
            <a:r>
              <a:rPr lang="el-GR" sz="2900" dirty="0" smtClean="0">
                <a:latin typeface="Times New Roman" pitchFamily="18" charset="0"/>
                <a:cs typeface="Times New Roman" pitchFamily="18" charset="0"/>
              </a:rPr>
              <a:t>, τίθενται εξ αρχής από την βούληση του ανθρώπου. Ο κόσμος του </a:t>
            </a:r>
            <a:r>
              <a:rPr lang="el-GR" sz="2900" dirty="0" err="1" smtClean="0">
                <a:latin typeface="Times New Roman" pitchFamily="18" charset="0"/>
                <a:cs typeface="Times New Roman" pitchFamily="18" charset="0"/>
              </a:rPr>
              <a:t>Kant</a:t>
            </a:r>
            <a:r>
              <a:rPr lang="el-GR" sz="2900" dirty="0" smtClean="0">
                <a:latin typeface="Times New Roman" pitchFamily="18" charset="0"/>
                <a:cs typeface="Times New Roman" pitchFamily="18" charset="0"/>
              </a:rPr>
              <a:t> είναι ένας κόσμος των αξιών που δημιουργούνται από το ανθρώπινο πνεύμα.</a:t>
            </a:r>
          </a:p>
          <a:p>
            <a:pPr algn="just">
              <a:buNone/>
            </a:pPr>
            <a:r>
              <a:rPr lang="el-GR" sz="2900" dirty="0" smtClean="0"/>
              <a:t/>
            </a:r>
            <a:br>
              <a:rPr lang="el-GR" sz="2900" dirty="0" smtClean="0"/>
            </a:br>
            <a:endParaRPr lang="en-US" dirty="0"/>
          </a:p>
        </p:txBody>
      </p:sp>
      <p:sp>
        <p:nvSpPr>
          <p:cNvPr id="6" name="Title 1"/>
          <p:cNvSpPr>
            <a:spLocks noGrp="1"/>
          </p:cNvSpPr>
          <p:nvPr>
            <p:ph type="title"/>
          </p:nvPr>
        </p:nvSpPr>
        <p:spPr>
          <a:xfrm>
            <a:off x="1" y="1"/>
            <a:ext cx="8659415" cy="1400175"/>
          </a:xfrm>
        </p:spPr>
        <p:txBody>
          <a:bodyPr/>
          <a:lstStyle/>
          <a:p>
            <a:pPr algn="ctr"/>
            <a:r>
              <a:rPr lang="el-GR" sz="3600" dirty="0" smtClean="0">
                <a:solidFill>
                  <a:schemeClr val="tx1"/>
                </a:solidFill>
                <a:latin typeface="Times New Roman" pitchFamily="18" charset="0"/>
                <a:cs typeface="Times New Roman" pitchFamily="18" charset="0"/>
              </a:rPr>
              <a:t>Ο ΚΑΝΤ </a:t>
            </a:r>
            <a:br>
              <a:rPr lang="el-GR" sz="3600" dirty="0" smtClean="0">
                <a:solidFill>
                  <a:schemeClr val="tx1"/>
                </a:solidFill>
                <a:latin typeface="Times New Roman" pitchFamily="18" charset="0"/>
                <a:cs typeface="Times New Roman" pitchFamily="18" charset="0"/>
              </a:rPr>
            </a:br>
            <a:r>
              <a:rPr lang="en-US" sz="3600" dirty="0" smtClean="0">
                <a:solidFill>
                  <a:schemeClr val="tx1"/>
                </a:solidFill>
                <a:latin typeface="Times New Roman" pitchFamily="18" charset="0"/>
                <a:cs typeface="Times New Roman" pitchFamily="18" charset="0"/>
              </a:rPr>
              <a:t>&amp; </a:t>
            </a:r>
            <a:r>
              <a:rPr lang="el-GR" sz="3600" dirty="0" smtClean="0">
                <a:solidFill>
                  <a:schemeClr val="tx1"/>
                </a:solidFill>
                <a:latin typeface="Times New Roman" pitchFamily="18" charset="0"/>
                <a:cs typeface="Times New Roman" pitchFamily="18" charset="0"/>
              </a:rPr>
              <a:t> Η ΦΙΛΟΣΟΦΙΚΗ ΑΝΘΡΩΠΟΛΟΓΙΑ</a:t>
            </a:r>
            <a:endParaRPr lang="en-US" sz="3600"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smtClean="0">
                <a:solidFill>
                  <a:schemeClr val="tx1"/>
                </a:solidFill>
                <a:latin typeface="Times New Roman" pitchFamily="18" charset="0"/>
                <a:cs typeface="Times New Roman" pitchFamily="18" charset="0"/>
              </a:rPr>
              <a:t>Η ΚΟΠΕΡΝΙΚΕΙΑ (ΑΝΤΙ)ΣΤΡΟΦΗ</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55576" y="1356378"/>
            <a:ext cx="7488831" cy="4065451"/>
          </a:xfrm>
        </p:spPr>
        <p:txBody>
          <a:bodyPr>
            <a:noAutofit/>
          </a:bodyPr>
          <a:lstStyle/>
          <a:p>
            <a:pPr algn="just"/>
            <a:r>
              <a:rPr lang="el-GR" sz="1600" dirty="0" smtClean="0">
                <a:latin typeface="Times New Roman" pitchFamily="18" charset="0"/>
                <a:cs typeface="Times New Roman" pitchFamily="18" charset="0"/>
              </a:rPr>
              <a:t>«Ως τώρα γινόταν δεκτό ότι όλη η γνώση μας πρέπει να ρυθμίζεται προς τα αντικείμενα· αλλά όλες οι προσπάθειες που έγιναν με την προϋπόθεση αυτή, για να βρεθεί κάποιος </a:t>
            </a:r>
            <a:r>
              <a:rPr lang="de-DE" sz="1600" dirty="0" smtClean="0">
                <a:latin typeface="Times New Roman" pitchFamily="18" charset="0"/>
                <a:cs typeface="Times New Roman" pitchFamily="18" charset="0"/>
              </a:rPr>
              <a:t>a priori </a:t>
            </a:r>
            <a:r>
              <a:rPr lang="el-GR" sz="1600" dirty="0" smtClean="0">
                <a:latin typeface="Times New Roman" pitchFamily="18" charset="0"/>
                <a:cs typeface="Times New Roman" pitchFamily="18" charset="0"/>
              </a:rPr>
              <a:t>προσδιορισμός των αντικειμένων στηριζόμενος αποκλειστικά σε έννοιες, με τον οποίο θα διευρυνόταν η γνώση μας, πήγαν χαμένες. Γι’ αυτό ας δοκιμάσουμε μια φο, </a:t>
            </a:r>
            <a:r>
              <a:rPr lang="el-GR" sz="1600" dirty="0" err="1" smtClean="0">
                <a:latin typeface="Times New Roman" pitchFamily="18" charset="0"/>
                <a:cs typeface="Times New Roman" pitchFamily="18" charset="0"/>
              </a:rPr>
              <a:t>ρά</a:t>
            </a:r>
            <a:r>
              <a:rPr lang="el-GR" sz="1600" dirty="0" smtClean="0">
                <a:latin typeface="Times New Roman" pitchFamily="18" charset="0"/>
                <a:cs typeface="Times New Roman" pitchFamily="18" charset="0"/>
              </a:rPr>
              <a:t> μήπως έχουμε στα προβλήματα της Μεταφυσικής περισσότερη επιτυχία δεχτούμε υποθετικά ότι τα αντικείμενα πρέπει να ρυθμίζονται προς τη γνώση μας. Αυτό συμφωνεί ήδη καλύτερα με την επιθυμητή δυνατότητα μιας </a:t>
            </a:r>
            <a:r>
              <a:rPr lang="de-DE" sz="1600" dirty="0" smtClean="0">
                <a:latin typeface="Times New Roman" pitchFamily="18" charset="0"/>
                <a:cs typeface="Times New Roman" pitchFamily="18" charset="0"/>
              </a:rPr>
              <a:t>a priori </a:t>
            </a:r>
            <a:r>
              <a:rPr lang="el-GR" sz="1600" dirty="0" smtClean="0">
                <a:latin typeface="Times New Roman" pitchFamily="18" charset="0"/>
                <a:cs typeface="Times New Roman" pitchFamily="18" charset="0"/>
              </a:rPr>
              <a:t>γνώσεως των αντικειμένων, που προσδιορίζει κάτι ως προς αυτά, προτού μας δοθούν τα ίδια. Εδώ συμβαίνει το ίδιο όπως και με τις αρχικές σκέψεις του Κοπέρνικου, που βλέποντας ότι δεν κατέληγε σε αποτέλεσμα ως προς την εξήγηση των ουράνιων κινήσεων με την υπόθεση, ότι ολόκληρη η στρατιά των άστρων περιστρέφεται γύρω από τον θεατή, δοκίμασε να δη μήπως θα είχε μεγαλύτερη επιτυχία αν έβαζε τον θεατή να περιστρέφεται και αντίθετα τα άστρα να μένουν ακίνητα. Ε, στη Μεταφυσική μπορεί κανένας να </a:t>
            </a:r>
            <a:r>
              <a:rPr lang="el-GR" sz="1600" dirty="0" err="1" smtClean="0">
                <a:latin typeface="Times New Roman" pitchFamily="18" charset="0"/>
                <a:cs typeface="Times New Roman" pitchFamily="18" charset="0"/>
              </a:rPr>
              <a:t>κάμη</a:t>
            </a:r>
            <a:r>
              <a:rPr lang="el-GR" sz="1600" dirty="0" smtClean="0">
                <a:latin typeface="Times New Roman" pitchFamily="18" charset="0"/>
                <a:cs typeface="Times New Roman" pitchFamily="18" charset="0"/>
              </a:rPr>
              <a:t> παρόμοια δοκιμή σε </a:t>
            </a:r>
            <a:r>
              <a:rPr lang="el-GR" sz="1600" dirty="0" err="1" smtClean="0">
                <a:latin typeface="Times New Roman" pitchFamily="18" charset="0"/>
                <a:cs typeface="Times New Roman" pitchFamily="18" charset="0"/>
              </a:rPr>
              <a:t>ό,τι</a:t>
            </a:r>
            <a:r>
              <a:rPr lang="el-GR" sz="1600" dirty="0" smtClean="0">
                <a:latin typeface="Times New Roman" pitchFamily="18" charset="0"/>
                <a:cs typeface="Times New Roman" pitchFamily="18" charset="0"/>
              </a:rPr>
              <a:t> αφορά την εποπτεία (</a:t>
            </a:r>
            <a:r>
              <a:rPr lang="de-DE" sz="1600" dirty="0" smtClean="0">
                <a:latin typeface="Times New Roman" pitchFamily="18" charset="0"/>
                <a:cs typeface="Times New Roman" pitchFamily="18" charset="0"/>
              </a:rPr>
              <a:t>Anschauung</a:t>
            </a:r>
            <a:r>
              <a:rPr lang="el-GR" sz="1600" dirty="0" smtClean="0">
                <a:latin typeface="Times New Roman" pitchFamily="18" charset="0"/>
                <a:cs typeface="Times New Roman" pitchFamily="18" charset="0"/>
              </a:rPr>
              <a:t>) των αντικειμένων» (</a:t>
            </a:r>
            <a:r>
              <a:rPr lang="de-DE" sz="1600" i="1" dirty="0" err="1" smtClean="0">
                <a:latin typeface="Times New Roman" pitchFamily="18" charset="0"/>
                <a:cs typeface="Times New Roman" pitchFamily="18" charset="0"/>
              </a:rPr>
              <a:t>KrV</a:t>
            </a:r>
            <a:r>
              <a:rPr lang="de-DE" sz="1600" dirty="0" smtClean="0">
                <a:latin typeface="Times New Roman" pitchFamily="18" charset="0"/>
                <a:cs typeface="Times New Roman" pitchFamily="18" charset="0"/>
              </a:rPr>
              <a:t>, </a:t>
            </a:r>
            <a:r>
              <a:rPr lang="el-GR" sz="1600" dirty="0" smtClean="0">
                <a:latin typeface="Times New Roman" pitchFamily="18" charset="0"/>
                <a:cs typeface="Times New Roman" pitchFamily="18" charset="0"/>
              </a:rPr>
              <a:t>σ.</a:t>
            </a:r>
            <a:r>
              <a:rPr lang="de-DE" sz="1600" dirty="0" smtClean="0">
                <a:latin typeface="Times New Roman" pitchFamily="18" charset="0"/>
                <a:cs typeface="Times New Roman" pitchFamily="18" charset="0"/>
              </a:rPr>
              <a:t> BXVI-XVII</a:t>
            </a:r>
            <a:r>
              <a:rPr lang="el-GR" sz="1600" dirty="0" smtClean="0">
                <a:latin typeface="Times New Roman" pitchFamily="18" charset="0"/>
                <a:cs typeface="Times New Roman" pitchFamily="18" charset="0"/>
              </a:rPr>
              <a:t> / </a:t>
            </a:r>
            <a:r>
              <a:rPr lang="el-GR" sz="1600" i="1" dirty="0" smtClean="0">
                <a:latin typeface="Times New Roman" pitchFamily="18" charset="0"/>
                <a:cs typeface="Times New Roman" pitchFamily="18" charset="0"/>
              </a:rPr>
              <a:t>ΑΓ1</a:t>
            </a:r>
            <a:r>
              <a:rPr lang="el-GR" sz="1600" dirty="0" smtClean="0">
                <a:latin typeface="Times New Roman" pitchFamily="18" charset="0"/>
                <a:cs typeface="Times New Roman" pitchFamily="18" charset="0"/>
              </a:rPr>
              <a:t>, σ. 44-45)</a:t>
            </a:r>
            <a:endParaRPr lang="en-US" sz="1600" dirty="0">
              <a:latin typeface="Times New Roman" pitchFamily="18" charset="0"/>
              <a:cs typeface="Times New Roman" pitchFamily="18" charset="0"/>
            </a:endParaRPr>
          </a:p>
        </p:txBody>
      </p:sp>
      <p:sp>
        <p:nvSpPr>
          <p:cNvPr id="4" name="Title 1"/>
          <p:cNvSpPr txBox="1">
            <a:spLocks/>
          </p:cNvSpPr>
          <p:nvPr/>
        </p:nvSpPr>
        <p:spPr bwMode="auto">
          <a:xfrm>
            <a:off x="0" y="188640"/>
            <a:ext cx="8659415" cy="635472"/>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Ο ΚΑΝΤ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&amp; </a:t>
            </a: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Η ΦΙΛΟΣΟΦΙΚΗ ΑΝΘΡΩΠΟΛΟΓΙΑ</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92485"/>
            <a:ext cx="8229600" cy="5865515"/>
          </a:xfrm>
        </p:spPr>
        <p:txBody>
          <a:bodyPr>
            <a:normAutofit fontScale="92500" lnSpcReduction="10000"/>
          </a:bodyPr>
          <a:lstStyle/>
          <a:p>
            <a:pPr>
              <a:buNone/>
            </a:pPr>
            <a:r>
              <a:rPr lang="el-GR" dirty="0" smtClean="0">
                <a:latin typeface="Times New Roman" pitchFamily="18" charset="0"/>
                <a:cs typeface="Times New Roman" pitchFamily="18" charset="0"/>
              </a:rPr>
              <a:t>ΕΡΩΤΗΜΑΤΑ ΚΑΙ ΚΛΑΔΟΙ</a:t>
            </a:r>
          </a:p>
          <a:p>
            <a:pPr>
              <a:buNone/>
            </a:pPr>
            <a:r>
              <a:rPr lang="el-GR" dirty="0" smtClean="0">
                <a:latin typeface="Times New Roman" pitchFamily="18" charset="0"/>
                <a:cs typeface="Times New Roman" pitchFamily="18" charset="0"/>
              </a:rPr>
              <a:t>-Τι μπορώ να γνωρίζω; (</a:t>
            </a:r>
            <a:r>
              <a:rPr lang="de-DE" dirty="0" smtClean="0">
                <a:latin typeface="Times New Roman" pitchFamily="18" charset="0"/>
                <a:cs typeface="Times New Roman" pitchFamily="18" charset="0"/>
              </a:rPr>
              <a:t>Was kann ich wissen?</a:t>
            </a:r>
            <a:r>
              <a:rPr lang="el-GR" dirty="0" smtClean="0">
                <a:latin typeface="Times New Roman" pitchFamily="18" charset="0"/>
                <a:cs typeface="Times New Roman" pitchFamily="18" charset="0"/>
              </a:rPr>
              <a:t>) – Μεταφυσική</a:t>
            </a:r>
          </a:p>
          <a:p>
            <a:pPr>
              <a:buNone/>
            </a:pPr>
            <a:r>
              <a:rPr lang="el-GR" dirty="0" smtClean="0">
                <a:latin typeface="Times New Roman" pitchFamily="18" charset="0"/>
                <a:cs typeface="Times New Roman" pitchFamily="18" charset="0"/>
              </a:rPr>
              <a:t>-Τι οφείλω να πράττω; (</a:t>
            </a:r>
            <a:r>
              <a:rPr lang="de-DE" dirty="0" smtClean="0">
                <a:latin typeface="Times New Roman" pitchFamily="18" charset="0"/>
                <a:cs typeface="Times New Roman" pitchFamily="18" charset="0"/>
              </a:rPr>
              <a:t>Was soll ich tun?</a:t>
            </a:r>
            <a:r>
              <a:rPr lang="el-GR" dirty="0" smtClean="0">
                <a:latin typeface="Times New Roman" pitchFamily="18" charset="0"/>
                <a:cs typeface="Times New Roman" pitchFamily="18" charset="0"/>
              </a:rPr>
              <a:t>) – Ηθική (</a:t>
            </a:r>
            <a:r>
              <a:rPr lang="de-DE" dirty="0" smtClean="0">
                <a:latin typeface="Times New Roman" pitchFamily="18" charset="0"/>
                <a:cs typeface="Times New Roman" pitchFamily="18" charset="0"/>
              </a:rPr>
              <a:t>Moral</a:t>
            </a:r>
            <a:r>
              <a:rPr lang="el-GR" dirty="0" smtClean="0">
                <a:latin typeface="Times New Roman" pitchFamily="18" charset="0"/>
                <a:cs typeface="Times New Roman" pitchFamily="18" charset="0"/>
              </a:rPr>
              <a:t>)</a:t>
            </a:r>
          </a:p>
          <a:p>
            <a:pPr>
              <a:buNone/>
            </a:pPr>
            <a:r>
              <a:rPr lang="el-GR" dirty="0" smtClean="0">
                <a:latin typeface="Times New Roman" pitchFamily="18" charset="0"/>
                <a:cs typeface="Times New Roman" pitchFamily="18" charset="0"/>
              </a:rPr>
              <a:t>-Σε τι μπορώ (επιτρέπεται) να ελπίζω; (</a:t>
            </a:r>
            <a:r>
              <a:rPr lang="de-DE" dirty="0" smtClean="0">
                <a:latin typeface="Times New Roman" pitchFamily="18" charset="0"/>
                <a:cs typeface="Times New Roman" pitchFamily="18" charset="0"/>
              </a:rPr>
              <a:t>Was darf ich hoffen?</a:t>
            </a:r>
            <a:r>
              <a:rPr lang="el-GR" dirty="0" smtClean="0">
                <a:latin typeface="Times New Roman" pitchFamily="18" charset="0"/>
                <a:cs typeface="Times New Roman" pitchFamily="18" charset="0"/>
              </a:rPr>
              <a:t>) – Θρησκεία</a:t>
            </a:r>
          </a:p>
          <a:p>
            <a:pPr>
              <a:buNone/>
            </a:pPr>
            <a:r>
              <a:rPr lang="el-GR" dirty="0" smtClean="0">
                <a:latin typeface="Times New Roman" pitchFamily="18" charset="0"/>
                <a:cs typeface="Times New Roman" pitchFamily="18" charset="0"/>
              </a:rPr>
              <a:t>-Τι είναι ο άνθρωπος; (</a:t>
            </a:r>
            <a:r>
              <a:rPr lang="de-DE" dirty="0" smtClean="0">
                <a:latin typeface="Times New Roman" pitchFamily="18" charset="0"/>
                <a:cs typeface="Times New Roman" pitchFamily="18" charset="0"/>
              </a:rPr>
              <a:t>Was ist der Mensch?</a:t>
            </a:r>
            <a:r>
              <a:rPr lang="el-GR" dirty="0" smtClean="0">
                <a:latin typeface="Times New Roman" pitchFamily="18" charset="0"/>
                <a:cs typeface="Times New Roman" pitchFamily="18" charset="0"/>
              </a:rPr>
              <a:t>) – Ανθρωπολογία</a:t>
            </a:r>
            <a:endParaRPr lang="de-DE"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ΣΤΟΧΟΣ ΚΑΙ ΜΕΡΙΜΝΑ</a:t>
            </a:r>
          </a:p>
          <a:p>
            <a:pPr>
              <a:buNone/>
            </a:pPr>
            <a:r>
              <a:rPr lang="el-GR" dirty="0" smtClean="0">
                <a:latin typeface="Times New Roman" pitchFamily="18" charset="0"/>
                <a:cs typeface="Times New Roman" pitchFamily="18" charset="0"/>
              </a:rPr>
              <a:t>«Ο αληθινός φιλόσοφος πρέπει επομένως ως αυτοδύναμος στοχαστής να χρησιμοποιεί τον λόγο του με τρόπο ελεύθερο και αυτεξούσιο, όχι προβαίνοντας σε δουλικές μιμήσεις. Ούτε όμως και με τρόπο διαλεκτικό, δηλαδή με έναν τρόπο που απλώς αποσκοπεί να προσδίδει στις γνώσεις μιαν επίφαση αλήθειας και σοφίας. Αυτό είναι το έργο του απλού σοφιστή· δεν συμβιβάζεται όμως καθόλου με το κύρος του φιλοσόφου ως γνώστη και διδασκάλου της σοφίας»</a:t>
            </a:r>
            <a:endParaRPr lang="en-US" dirty="0">
              <a:latin typeface="Times New Roman" pitchFamily="18" charset="0"/>
              <a:cs typeface="Times New Roman" pitchFamily="18" charset="0"/>
            </a:endParaRPr>
          </a:p>
        </p:txBody>
      </p:sp>
      <p:sp>
        <p:nvSpPr>
          <p:cNvPr id="4" name="Title 1"/>
          <p:cNvSpPr txBox="1">
            <a:spLocks/>
          </p:cNvSpPr>
          <p:nvPr/>
        </p:nvSpPr>
        <p:spPr bwMode="auto">
          <a:xfrm>
            <a:off x="0" y="188640"/>
            <a:ext cx="8659415" cy="635472"/>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Ο ΚΑΝΤ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&amp; </a:t>
            </a: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Η ΦΙΛΟΣΟΦΙΚΗ ΑΝΘΡΩΠΟΛΟΓΙΑ</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87636787_308435070658077_8937460914740918566_n"/>
          <p:cNvPicPr>
            <a:picLocks noChangeAspect="1" noChangeArrowheads="1"/>
          </p:cNvPicPr>
          <p:nvPr/>
        </p:nvPicPr>
        <p:blipFill>
          <a:blip r:embed="rId2" cstate="print"/>
          <a:srcRect/>
          <a:stretch>
            <a:fillRect/>
          </a:stretch>
        </p:blipFill>
        <p:spPr bwMode="auto">
          <a:xfrm>
            <a:off x="0" y="0"/>
            <a:ext cx="8869054" cy="659735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Τίτλος 1"/>
          <p:cNvSpPr>
            <a:spLocks noGrp="1"/>
          </p:cNvSpPr>
          <p:nvPr>
            <p:ph type="title"/>
          </p:nvPr>
        </p:nvSpPr>
        <p:spPr/>
        <p:txBody>
          <a:bodyPr/>
          <a:lstStyle/>
          <a:p>
            <a:pPr algn="ctr"/>
            <a:r>
              <a:rPr lang="el-GR" dirty="0" smtClean="0">
                <a:solidFill>
                  <a:schemeClr val="tx1"/>
                </a:solidFill>
                <a:latin typeface="Times New Roman" pitchFamily="18" charset="0"/>
                <a:cs typeface="Times New Roman" pitchFamily="18" charset="0"/>
              </a:rPr>
              <a:t>ΚΥΡΙΑ ΣΗΜΕΙΑ ΚΑΝΤΙΑΝΗΣ ΗΘΙΚΗΣ</a:t>
            </a:r>
          </a:p>
        </p:txBody>
      </p:sp>
      <p:sp>
        <p:nvSpPr>
          <p:cNvPr id="3" name="Θέση περιεχομένου 2"/>
          <p:cNvSpPr>
            <a:spLocks noGrp="1"/>
          </p:cNvSpPr>
          <p:nvPr>
            <p:ph idx="1"/>
          </p:nvPr>
        </p:nvSpPr>
        <p:spPr>
          <a:xfrm>
            <a:off x="828676" y="1412776"/>
            <a:ext cx="7559748" cy="4729262"/>
          </a:xfrm>
        </p:spPr>
        <p:txBody>
          <a:bodyPr rtlCol="0">
            <a:normAutofit fontScale="85000" lnSpcReduction="20000"/>
          </a:bodyPr>
          <a:lstStyle/>
          <a:p>
            <a:pPr algn="just" fontAlgn="auto">
              <a:spcAft>
                <a:spcPts val="0"/>
              </a:spcAft>
              <a:buClr>
                <a:schemeClr val="bg2">
                  <a:lumMod val="40000"/>
                  <a:lumOff val="60000"/>
                </a:schemeClr>
              </a:buClr>
              <a:buFont typeface="Wingdings 3" charset="2"/>
              <a:buChar char=""/>
              <a:defRPr/>
            </a:pPr>
            <a:r>
              <a:rPr lang="el-GR" dirty="0" smtClean="0">
                <a:latin typeface="Times New Roman" pitchFamily="18" charset="0"/>
                <a:cs typeface="Times New Roman" pitchFamily="18" charset="0"/>
              </a:rPr>
              <a:t>ΗΘΙΚΟ ΟΝ ΜΠΟΡΕΙ ΝΑ ΕΙΝΑΙ ΜΟΝΟ ΤΟ ΕΛΛΟΓΟ ΟΝ</a:t>
            </a:r>
          </a:p>
          <a:p>
            <a:pPr algn="just" fontAlgn="auto">
              <a:spcAft>
                <a:spcPts val="0"/>
              </a:spcAft>
              <a:buClr>
                <a:schemeClr val="bg2">
                  <a:lumMod val="40000"/>
                  <a:lumOff val="60000"/>
                </a:schemeClr>
              </a:buClr>
              <a:buFont typeface="Wingdings 3" charset="2"/>
              <a:buChar char=""/>
              <a:defRPr/>
            </a:pPr>
            <a:endParaRPr lang="el-GR"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dirty="0" smtClean="0">
                <a:latin typeface="Times New Roman" pitchFamily="18" charset="0"/>
                <a:cs typeface="Times New Roman" pitchFamily="18" charset="0"/>
              </a:rPr>
              <a:t>Η ΑΝΘΡΩΠΙΝΗ ΑΞΙΟΠΡΕΠΕΙΑ ΑΝΑΓΝΩΡΙΖΕΤΑΙ ΣΤΗ ΒΑΣΗ ΤΗΣ ΕΚΠΛΗΡΩΣΗΣ ΤΟΥ ΚΑΘΗΚΟΝΤΟΣ</a:t>
            </a:r>
          </a:p>
          <a:p>
            <a:pPr algn="just" fontAlgn="auto">
              <a:spcAft>
                <a:spcPts val="0"/>
              </a:spcAft>
              <a:buClr>
                <a:schemeClr val="bg2">
                  <a:lumMod val="40000"/>
                  <a:lumOff val="60000"/>
                </a:schemeClr>
              </a:buClr>
              <a:buFont typeface="Wingdings 3" charset="2"/>
              <a:buChar char=""/>
              <a:defRPr/>
            </a:pPr>
            <a:endParaRPr lang="el-GR"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dirty="0" smtClean="0">
                <a:latin typeface="Times New Roman" pitchFamily="18" charset="0"/>
                <a:cs typeface="Times New Roman" pitchFamily="18" charset="0"/>
              </a:rPr>
              <a:t>Η ΘΕΣΗ ΚΑΘΕ ΕΛΛΟΓΟΥ ΟΝΤΟΣ ΕΙΝΑΙ ΕΝΑΣ ΚΑΘΟΛΙΚΟΣ ΝΟΜΟΘΕΤΗΣ</a:t>
            </a:r>
          </a:p>
          <a:p>
            <a:pPr algn="just" fontAlgn="auto">
              <a:spcAft>
                <a:spcPts val="0"/>
              </a:spcAft>
              <a:buClr>
                <a:schemeClr val="bg2">
                  <a:lumMod val="40000"/>
                  <a:lumOff val="60000"/>
                </a:schemeClr>
              </a:buClr>
              <a:buFont typeface="Wingdings 3" charset="2"/>
              <a:buChar char=""/>
              <a:defRPr/>
            </a:pPr>
            <a:endParaRPr lang="el-GR"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dirty="0" smtClean="0">
                <a:latin typeface="Times New Roman" pitchFamily="18" charset="0"/>
                <a:cs typeface="Times New Roman" pitchFamily="18" charset="0"/>
              </a:rPr>
              <a:t>ΗΘΙΚΟΤΗΤΑ ΕΙΝΑΙ Ο ΣΧΕΤΙΣΜΟΣ ΤΩΝ ΠΡΑΞΕΩΝ ΠΡΟΣ ΤΗΝ ΑΥΤΟΝΟΜΙΑ ΤΗΣ ΘΕΛΗΣΗΣ (ΚΑΘΟΛΙΚΗ ΝΟΜΟΘΕΣΙΑ)</a:t>
            </a:r>
          </a:p>
          <a:p>
            <a:pPr algn="just" fontAlgn="auto">
              <a:spcAft>
                <a:spcPts val="0"/>
              </a:spcAft>
              <a:buClr>
                <a:schemeClr val="bg2">
                  <a:lumMod val="40000"/>
                  <a:lumOff val="60000"/>
                </a:schemeClr>
              </a:buClr>
              <a:buFont typeface="Wingdings 3" charset="2"/>
              <a:buChar char=""/>
              <a:defRPr/>
            </a:pPr>
            <a:endParaRPr lang="el-GR"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dirty="0" smtClean="0">
                <a:latin typeface="Times New Roman" pitchFamily="18" charset="0"/>
                <a:cs typeface="Times New Roman" pitchFamily="18" charset="0"/>
              </a:rPr>
              <a:t>Η ΑΠΟΛΥΤΑ ΚΑΛΗ ΘΕΛΗΣΗ ΕΙΝΑΙ ΕΝΤΕΛΩΣ ΑΝΕΞΑΡΤΗΤΗ ΑΠΟ ΟΛΑ ΤΑ ΑΝΤΙΚΕΙΜΕΝΑ (ΥΠΟΚΕΙΜΕΝΙΚΟΥΣ ΣΚΟΠΟΥΣ)</a:t>
            </a:r>
          </a:p>
          <a:p>
            <a:pPr algn="just" fontAlgn="auto">
              <a:spcAft>
                <a:spcPts val="0"/>
              </a:spcAft>
              <a:buClr>
                <a:schemeClr val="bg2">
                  <a:lumMod val="40000"/>
                  <a:lumOff val="60000"/>
                </a:schemeClr>
              </a:buClr>
              <a:buFont typeface="Wingdings 3" charset="2"/>
              <a:buChar char=""/>
              <a:defRPr/>
            </a:pPr>
            <a:endParaRPr lang="el-GR"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a:xfrm>
            <a:off x="1043608" y="620688"/>
            <a:ext cx="7772400" cy="1143000"/>
          </a:xfrm>
        </p:spPr>
        <p:txBody>
          <a:bodyPr/>
          <a:lstStyle/>
          <a:p>
            <a:pPr algn="ctr"/>
            <a:r>
              <a:rPr lang="el-GR" sz="3600" dirty="0" smtClean="0">
                <a:solidFill>
                  <a:schemeClr val="tx1"/>
                </a:solidFill>
                <a:latin typeface="Times New Roman" pitchFamily="18" charset="0"/>
                <a:cs typeface="Times New Roman" pitchFamily="18" charset="0"/>
              </a:rPr>
              <a:t>ΚΥΡΙΕΣ ΔΙΑΤΥΠΩΣΕΙΣ ΤΗΣ ΚΑΤΗΓΟΡΙΚΗΣ ΠΡΟΣΤΑΚΤΙΚΗΣ</a:t>
            </a:r>
          </a:p>
        </p:txBody>
      </p:sp>
      <p:sp>
        <p:nvSpPr>
          <p:cNvPr id="3" name="Θέση περιεχομένου 2"/>
          <p:cNvSpPr>
            <a:spLocks noGrp="1"/>
          </p:cNvSpPr>
          <p:nvPr>
            <p:ph idx="1"/>
          </p:nvPr>
        </p:nvSpPr>
        <p:spPr>
          <a:xfrm>
            <a:off x="899592" y="1772816"/>
            <a:ext cx="7772400" cy="4572000"/>
          </a:xfrm>
        </p:spPr>
        <p:txBody>
          <a:bodyPr rtlCol="0">
            <a:normAutofit fontScale="92500" lnSpcReduction="20000"/>
          </a:bodyPr>
          <a:lstStyle/>
          <a:p>
            <a:pPr marL="0" indent="0" algn="just" fontAlgn="auto">
              <a:spcAft>
                <a:spcPts val="0"/>
              </a:spcAft>
              <a:buClr>
                <a:schemeClr val="bg2">
                  <a:lumMod val="40000"/>
                  <a:lumOff val="60000"/>
                </a:schemeClr>
              </a:buClr>
              <a:buFont typeface="Wingdings 3" charset="2"/>
              <a:buNone/>
              <a:defRPr/>
            </a:pPr>
            <a:r>
              <a:rPr lang="el-GR" dirty="0" smtClean="0">
                <a:latin typeface="Times New Roman" pitchFamily="18" charset="0"/>
                <a:cs typeface="Times New Roman" pitchFamily="18" charset="0"/>
              </a:rPr>
              <a:t>ΓΙΑ ΝΑ ΕΙΝΑΙ ΜΙΑ ΠΡΑΞΗ ΗΘΙΚΗ ΠΡΕΠΕΙ ΝΑ ΠΛΗΡΟΙ ΤΙΣ ΠΑΡΑΚΑΤΩ ΠΡΟΤΑΣΕΙΣ:</a:t>
            </a:r>
          </a:p>
          <a:p>
            <a:pPr marL="0" indent="0" algn="just" fontAlgn="auto">
              <a:spcAft>
                <a:spcPts val="0"/>
              </a:spcAft>
              <a:buClr>
                <a:schemeClr val="bg2">
                  <a:lumMod val="40000"/>
                  <a:lumOff val="60000"/>
                </a:schemeClr>
              </a:buClr>
              <a:buFont typeface="Wingdings 3" charset="2"/>
              <a:buNone/>
              <a:defRPr/>
            </a:pPr>
            <a:endParaRPr lang="el-GR"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i="1" dirty="0" smtClean="0">
                <a:latin typeface="Times New Roman" pitchFamily="18" charset="0"/>
                <a:cs typeface="Times New Roman" pitchFamily="18" charset="0"/>
              </a:rPr>
              <a:t>«ΠΡΑΤΤΕ ΜΟΝΟ ΣΥΜΦΩΝΑ ΜΕ ΕΝΑ ΤΕΤΟΙΟ ΓΝΩΜΟΝΑ ΜΕΣΩ ΤΟΥ ΟΠΟΙΟΥ ΝΑ ΜΠΟΡΕΙΣ ΣΥΝΑΜΑ ΝΑ ΘΕΛΕΙΣ ΑΥΤΟΣ Ο ΓΝΩΜΟΝΑΣ ΝΑ ΓΙΝΕΙ ΚΑΘΟΛΙΚΟΣ ΝΟΜΟΣ» (ΚΑΝΤ, 1984)</a:t>
            </a:r>
          </a:p>
          <a:p>
            <a:pPr algn="just" fontAlgn="auto">
              <a:spcAft>
                <a:spcPts val="0"/>
              </a:spcAft>
              <a:buClr>
                <a:schemeClr val="bg2">
                  <a:lumMod val="40000"/>
                  <a:lumOff val="60000"/>
                </a:schemeClr>
              </a:buClr>
              <a:buFont typeface="Wingdings 3" charset="2"/>
              <a:buChar char=""/>
              <a:defRPr/>
            </a:pPr>
            <a:endParaRPr lang="el-GR" i="1" dirty="0" smtClean="0">
              <a:latin typeface="Times New Roman" pitchFamily="18" charset="0"/>
              <a:cs typeface="Times New Roman" pitchFamily="18" charset="0"/>
            </a:endParaRPr>
          </a:p>
          <a:p>
            <a:pPr algn="just" fontAlgn="auto">
              <a:spcAft>
                <a:spcPts val="0"/>
              </a:spcAft>
              <a:buClr>
                <a:schemeClr val="bg2">
                  <a:lumMod val="40000"/>
                  <a:lumOff val="60000"/>
                </a:schemeClr>
              </a:buClr>
              <a:buFont typeface="Wingdings 3" charset="2"/>
              <a:buChar char=""/>
              <a:defRPr/>
            </a:pPr>
            <a:r>
              <a:rPr lang="el-GR" i="1" dirty="0" smtClean="0">
                <a:latin typeface="Times New Roman" pitchFamily="18" charset="0"/>
                <a:cs typeface="Times New Roman" pitchFamily="18" charset="0"/>
              </a:rPr>
              <a:t>«ΠΡΑΤΤΕ ΕΤΣΙ ΩΣΤΕ ΝΑ ΧΡΗΣΙΜΟΠΟΙΕΙΣ ΤΗΝ ΑΝΘΡΩΠΟΤΗΤΑ ΤΟΣΟ ΣΤΟ ΠΡΟΣΩΠΟ ΣΟΥ ΟΣΟ ΚΑΙ ΣΤΟ ΠΡΟΣΩΠΟ ΚΑΘΕ ΑΛΛΟΥ ΑΝΘΡΩΠΟΥ ΠΑΝΤΑ ΤΑΥΤΟΧΡΟΝΑ ΩΣ ΣΚΟΠΟ ΚΑΙ ΠΟΤΕ ΜΟΝΟ ΩΣ ΜΕΣΟ» (ΚΑΝΤ, 1984)</a:t>
            </a:r>
            <a:endParaRPr lang="el-GR" i="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7"/>
            <a:ext cx="9144000" cy="6165304"/>
          </a:xfrm>
        </p:spPr>
        <p:txBody>
          <a:bodyPr>
            <a:normAutofit fontScale="77500" lnSpcReduction="20000"/>
          </a:bodyPr>
          <a:lstStyle/>
          <a:p>
            <a:pPr algn="ctr">
              <a:buNone/>
            </a:pPr>
            <a:r>
              <a:rPr lang="el-GR" sz="2600" dirty="0" smtClean="0">
                <a:latin typeface="Times New Roman" pitchFamily="18" charset="0"/>
                <a:cs typeface="Times New Roman" pitchFamily="18" charset="0"/>
              </a:rPr>
              <a:t>ΕΝΔΕΙΚΤΙΚΗ ΒΙΒΛΙΟΓΡΑΦΙΑ</a:t>
            </a:r>
          </a:p>
          <a:p>
            <a:r>
              <a:rPr lang="el-GR" dirty="0" err="1" smtClean="0">
                <a:latin typeface="Times New Roman" pitchFamily="18" charset="0"/>
                <a:cs typeface="Times New Roman" pitchFamily="18" charset="0"/>
              </a:rPr>
              <a:t>Ιmmanuel</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Kant</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Ανθρωπολογία από πραγματολογική άποψη</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μτφρ</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εισαγ</a:t>
            </a:r>
            <a:r>
              <a:rPr lang="el-GR" dirty="0" smtClean="0">
                <a:latin typeface="Times New Roman" pitchFamily="18" charset="0"/>
                <a:cs typeface="Times New Roman" pitchFamily="18" charset="0"/>
              </a:rPr>
              <a:t>.-</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σχόλια Χάρης </a:t>
            </a:r>
            <a:r>
              <a:rPr lang="el-GR" dirty="0" err="1" smtClean="0">
                <a:latin typeface="Times New Roman" pitchFamily="18" charset="0"/>
                <a:cs typeface="Times New Roman" pitchFamily="18" charset="0"/>
              </a:rPr>
              <a:t>Τασάκος</a:t>
            </a:r>
            <a:r>
              <a:rPr lang="el-GR" dirty="0" smtClean="0">
                <a:latin typeface="Times New Roman" pitchFamily="18" charset="0"/>
                <a:cs typeface="Times New Roman" pitchFamily="18" charset="0"/>
              </a:rPr>
              <a:t>, Αθήνα 2011 (έκδοση πρωτοτύπου: </a:t>
            </a:r>
            <a:r>
              <a:rPr lang="el-GR" dirty="0" err="1" smtClean="0">
                <a:latin typeface="Times New Roman" pitchFamily="18" charset="0"/>
                <a:cs typeface="Times New Roman" pitchFamily="18" charset="0"/>
              </a:rPr>
              <a:t>Immanuel</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Kant</a:t>
            </a:r>
            <a:r>
              <a:rPr lang="el-GR" dirty="0" smtClean="0">
                <a:latin typeface="Times New Roman" pitchFamily="18" charset="0"/>
                <a:cs typeface="Times New Roman" pitchFamily="18" charset="0"/>
              </a:rPr>
              <a:t>,</a:t>
            </a:r>
            <a:br>
              <a:rPr lang="el-GR" dirty="0" smtClean="0">
                <a:latin typeface="Times New Roman" pitchFamily="18" charset="0"/>
                <a:cs typeface="Times New Roman" pitchFamily="18" charset="0"/>
              </a:rPr>
            </a:br>
            <a:r>
              <a:rPr lang="el-GR" i="1" dirty="0" err="1" smtClean="0">
                <a:latin typeface="Times New Roman" pitchFamily="18" charset="0"/>
                <a:cs typeface="Times New Roman" pitchFamily="18" charset="0"/>
              </a:rPr>
              <a:t>Anthropologie</a:t>
            </a:r>
            <a:r>
              <a:rPr lang="el-GR" i="1" dirty="0" smtClean="0">
                <a:latin typeface="Times New Roman" pitchFamily="18" charset="0"/>
                <a:cs typeface="Times New Roman" pitchFamily="18" charset="0"/>
              </a:rPr>
              <a:t> </a:t>
            </a:r>
            <a:r>
              <a:rPr lang="el-GR" i="1" dirty="0" err="1" smtClean="0">
                <a:latin typeface="Times New Roman" pitchFamily="18" charset="0"/>
                <a:cs typeface="Times New Roman" pitchFamily="18" charset="0"/>
              </a:rPr>
              <a:t>in</a:t>
            </a:r>
            <a:r>
              <a:rPr lang="el-GR" i="1" dirty="0" smtClean="0">
                <a:latin typeface="Times New Roman" pitchFamily="18" charset="0"/>
                <a:cs typeface="Times New Roman" pitchFamily="18" charset="0"/>
              </a:rPr>
              <a:t> </a:t>
            </a:r>
            <a:r>
              <a:rPr lang="el-GR" i="1" dirty="0" err="1" smtClean="0">
                <a:latin typeface="Times New Roman" pitchFamily="18" charset="0"/>
                <a:cs typeface="Times New Roman" pitchFamily="18" charset="0"/>
              </a:rPr>
              <a:t>pragmatischer</a:t>
            </a:r>
            <a:r>
              <a:rPr lang="el-GR" i="1" dirty="0" smtClean="0">
                <a:latin typeface="Times New Roman" pitchFamily="18" charset="0"/>
                <a:cs typeface="Times New Roman" pitchFamily="18" charset="0"/>
              </a:rPr>
              <a:t> </a:t>
            </a:r>
            <a:r>
              <a:rPr lang="el-GR" i="1" dirty="0" err="1" smtClean="0">
                <a:latin typeface="Times New Roman" pitchFamily="18" charset="0"/>
                <a:cs typeface="Times New Roman" pitchFamily="18" charset="0"/>
              </a:rPr>
              <a:t>Hinsicht</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Reclam</a:t>
            </a:r>
            <a:r>
              <a:rPr lang="el-GR" dirty="0" smtClean="0">
                <a:latin typeface="Times New Roman" pitchFamily="18" charset="0"/>
                <a:cs typeface="Times New Roman" pitchFamily="18" charset="0"/>
              </a:rPr>
              <a:t>, Στουτγάρδη 1983)</a:t>
            </a:r>
            <a:endParaRPr lang="en-US" dirty="0" smtClean="0">
              <a:latin typeface="Times New Roman" pitchFamily="18" charset="0"/>
              <a:cs typeface="Times New Roman" pitchFamily="18" charset="0"/>
            </a:endParaRPr>
          </a:p>
          <a:p>
            <a:r>
              <a:rPr lang="el-GR" dirty="0" err="1" smtClean="0">
                <a:latin typeface="Times New Roman" pitchFamily="18" charset="0"/>
                <a:cs typeface="Times New Roman" pitchFamily="18" charset="0"/>
              </a:rPr>
              <a:t>Ερνστ</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Κασσίρερ</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Καντ. Η ζωή και το έργο του</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εισαγ</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μτφρ</a:t>
            </a:r>
            <a:r>
              <a:rPr lang="el-GR" dirty="0" smtClean="0">
                <a:latin typeface="Times New Roman" pitchFamily="18" charset="0"/>
                <a:cs typeface="Times New Roman" pitchFamily="18" charset="0"/>
              </a:rPr>
              <a:t>.-σχόλια Στ.</a:t>
            </a:r>
            <a:br>
              <a:rPr lang="el-GR" dirty="0" smtClean="0">
                <a:latin typeface="Times New Roman" pitchFamily="18" charset="0"/>
                <a:cs typeface="Times New Roman" pitchFamily="18" charset="0"/>
              </a:rPr>
            </a:br>
            <a:r>
              <a:rPr lang="el-GR" dirty="0" err="1" smtClean="0">
                <a:latin typeface="Times New Roman" pitchFamily="18" charset="0"/>
                <a:cs typeface="Times New Roman" pitchFamily="18" charset="0"/>
              </a:rPr>
              <a:t>Γερογιωργάκης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Ίνδικτος</a:t>
            </a:r>
            <a:r>
              <a:rPr lang="el-GR" dirty="0" smtClean="0">
                <a:latin typeface="Times New Roman" pitchFamily="18" charset="0"/>
                <a:cs typeface="Times New Roman" pitchFamily="18" charset="0"/>
              </a:rPr>
              <a:t>, Αθήνα 2001</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Γιάννης Ιμβριώτης, </a:t>
            </a:r>
            <a:r>
              <a:rPr lang="el-GR" i="1" dirty="0" smtClean="0">
                <a:latin typeface="Times New Roman" pitchFamily="18" charset="0"/>
                <a:cs typeface="Times New Roman" pitchFamily="18" charset="0"/>
              </a:rPr>
              <a:t>Η φιλοσοφία του Καντ. Μαρξιστική θεώρηση</a:t>
            </a:r>
            <a:r>
              <a:rPr lang="el-GR" dirty="0" smtClean="0">
                <a:latin typeface="Times New Roman" pitchFamily="18" charset="0"/>
                <a:cs typeface="Times New Roman" pitchFamily="18" charset="0"/>
              </a:rPr>
              <a:t>, Διογένης,</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Αθήνα 1974</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Ι. Καντ, </a:t>
            </a:r>
            <a:r>
              <a:rPr lang="el-GR" i="1" dirty="0" smtClean="0">
                <a:latin typeface="Times New Roman" pitchFamily="18" charset="0"/>
                <a:cs typeface="Times New Roman" pitchFamily="18" charset="0"/>
              </a:rPr>
              <a:t>Δοκίμια</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εισαγ</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μτφρ</a:t>
            </a:r>
            <a:r>
              <a:rPr lang="el-GR" dirty="0" smtClean="0">
                <a:latin typeface="Times New Roman" pitchFamily="18" charset="0"/>
                <a:cs typeface="Times New Roman" pitchFamily="18" charset="0"/>
              </a:rPr>
              <a:t>.-σχόλια Ε. Π. Παπανούτσος, Δωδώνη, Αθήνα</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1971</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Παύλος </a:t>
            </a:r>
            <a:r>
              <a:rPr lang="el-GR" dirty="0" err="1" smtClean="0">
                <a:latin typeface="Times New Roman" pitchFamily="18" charset="0"/>
                <a:cs typeface="Times New Roman" pitchFamily="18" charset="0"/>
              </a:rPr>
              <a:t>Κλιματσάκης</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Συστηματική εισαγωγή στον γερμανικό ιδεαλισμό. Καντ,</a:t>
            </a:r>
            <a:br>
              <a:rPr lang="el-GR" i="1" dirty="0" smtClean="0">
                <a:latin typeface="Times New Roman" pitchFamily="18" charset="0"/>
                <a:cs typeface="Times New Roman" pitchFamily="18" charset="0"/>
              </a:rPr>
            </a:br>
            <a:r>
              <a:rPr lang="el-GR" i="1" dirty="0" smtClean="0">
                <a:latin typeface="Times New Roman" pitchFamily="18" charset="0"/>
                <a:cs typeface="Times New Roman" pitchFamily="18" charset="0"/>
              </a:rPr>
              <a:t>Φίχτε, </a:t>
            </a:r>
            <a:r>
              <a:rPr lang="el-GR" i="1" dirty="0" err="1" smtClean="0">
                <a:latin typeface="Times New Roman" pitchFamily="18" charset="0"/>
                <a:cs typeface="Times New Roman" pitchFamily="18" charset="0"/>
              </a:rPr>
              <a:t>Σέλλινγκ</a:t>
            </a:r>
            <a:r>
              <a:rPr lang="el-GR" i="1" dirty="0" smtClean="0">
                <a:latin typeface="Times New Roman" pitchFamily="18" charset="0"/>
                <a:cs typeface="Times New Roman" pitchFamily="18" charset="0"/>
              </a:rPr>
              <a:t>, Χέγκελ</a:t>
            </a:r>
            <a:r>
              <a:rPr lang="el-GR" dirty="0" smtClean="0">
                <a:latin typeface="Times New Roman" pitchFamily="18" charset="0"/>
                <a:cs typeface="Times New Roman" pitchFamily="18" charset="0"/>
              </a:rPr>
              <a:t>, «Ροές», Αθήνα 2010</a:t>
            </a:r>
            <a:endParaRPr lang="en-US" dirty="0" smtClean="0">
              <a:latin typeface="Times New Roman" pitchFamily="18" charset="0"/>
              <a:cs typeface="Times New Roman" pitchFamily="18" charset="0"/>
            </a:endParaRPr>
          </a:p>
          <a:p>
            <a:r>
              <a:rPr lang="el-GR" dirty="0" err="1" smtClean="0">
                <a:latin typeface="Times New Roman" pitchFamily="18" charset="0"/>
                <a:cs typeface="Times New Roman" pitchFamily="18" charset="0"/>
              </a:rPr>
              <a:t>Ζιλ</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Ντελέζ</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Η κριτική φιλοσοφία του Καντ. Η θεωρία των ικανοτήτων</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μτφρ</a:t>
            </a:r>
            <a:r>
              <a:rPr lang="el-GR" dirty="0" smtClean="0">
                <a:latin typeface="Times New Roman" pitchFamily="18" charset="0"/>
                <a:cs typeface="Times New Roman" pitchFamily="18" charset="0"/>
              </a:rPr>
              <a:t>.</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Ε. </a:t>
            </a:r>
            <a:r>
              <a:rPr lang="el-GR" dirty="0" err="1" smtClean="0">
                <a:latin typeface="Times New Roman" pitchFamily="18" charset="0"/>
                <a:cs typeface="Times New Roman" pitchFamily="18" charset="0"/>
              </a:rPr>
              <a:t>Περδικούρη</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εκδ</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Βιβλιοπωλείον</a:t>
            </a:r>
            <a:r>
              <a:rPr lang="el-GR" dirty="0" smtClean="0">
                <a:latin typeface="Times New Roman" pitchFamily="18" charset="0"/>
                <a:cs typeface="Times New Roman" pitchFamily="18" charset="0"/>
              </a:rPr>
              <a:t> της Εστίας», Αθήνα 2001</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Κοσμάς </a:t>
            </a:r>
            <a:r>
              <a:rPr lang="el-GR" dirty="0" err="1" smtClean="0">
                <a:latin typeface="Times New Roman" pitchFamily="18" charset="0"/>
                <a:cs typeface="Times New Roman" pitchFamily="18" charset="0"/>
              </a:rPr>
              <a:t>Ψυχοπαίδης</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Κριτική φιλοσοφία και λογική των θεσμών. Έρευνες για</a:t>
            </a:r>
            <a:br>
              <a:rPr lang="el-GR" i="1" dirty="0" smtClean="0">
                <a:latin typeface="Times New Roman" pitchFamily="18" charset="0"/>
                <a:cs typeface="Times New Roman" pitchFamily="18" charset="0"/>
              </a:rPr>
            </a:br>
            <a:r>
              <a:rPr lang="el-GR" i="1" dirty="0" smtClean="0">
                <a:latin typeface="Times New Roman" pitchFamily="18" charset="0"/>
                <a:cs typeface="Times New Roman" pitchFamily="18" charset="0"/>
              </a:rPr>
              <a:t>την πολιτική φιλοσοφία του Καντ</a:t>
            </a:r>
            <a:r>
              <a:rPr lang="el-GR" dirty="0" smtClean="0">
                <a:latin typeface="Times New Roman" pitchFamily="18" charset="0"/>
                <a:cs typeface="Times New Roman" pitchFamily="18" charset="0"/>
              </a:rPr>
              <a:t>, μετάφραση: Όλγα Σταθάτου, «</a:t>
            </a:r>
            <a:r>
              <a:rPr lang="el-GR" dirty="0" err="1" smtClean="0">
                <a:latin typeface="Times New Roman" pitchFamily="18" charset="0"/>
                <a:cs typeface="Times New Roman" pitchFamily="18" charset="0"/>
              </a:rPr>
              <a:t>Βιβλιοπωλείον</a:t>
            </a:r>
            <a:r>
              <a:rPr lang="el-GR" dirty="0" smtClean="0">
                <a:latin typeface="Times New Roman" pitchFamily="18" charset="0"/>
                <a:cs typeface="Times New Roman" pitchFamily="18" charset="0"/>
              </a:rPr>
              <a:t> της</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Εστίας», 2001</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Συλλογικό έργο, </a:t>
            </a:r>
            <a:r>
              <a:rPr lang="el-GR" i="1" dirty="0" err="1" smtClean="0">
                <a:latin typeface="Times New Roman" pitchFamily="18" charset="0"/>
                <a:cs typeface="Times New Roman" pitchFamily="18" charset="0"/>
              </a:rPr>
              <a:t>Ιμμάνουελ</a:t>
            </a:r>
            <a:r>
              <a:rPr lang="el-GR" i="1" dirty="0" smtClean="0">
                <a:latin typeface="Times New Roman" pitchFamily="18" charset="0"/>
                <a:cs typeface="Times New Roman" pitchFamily="18" charset="0"/>
              </a:rPr>
              <a:t> Καντ: Πρακτικός λόγος και </a:t>
            </a:r>
            <a:r>
              <a:rPr lang="el-GR" i="1" dirty="0" err="1" smtClean="0">
                <a:latin typeface="Times New Roman" pitchFamily="18" charset="0"/>
                <a:cs typeface="Times New Roman" pitchFamily="18" charset="0"/>
              </a:rPr>
              <a:t>νεωτερικότητα</a:t>
            </a:r>
            <a:r>
              <a:rPr lang="el-GR" i="1" dirty="0" smtClean="0">
                <a:latin typeface="Times New Roman" pitchFamily="18" charset="0"/>
                <a:cs typeface="Times New Roman" pitchFamily="18" charset="0"/>
              </a:rPr>
              <a:t>: Νέες</a:t>
            </a:r>
            <a:br>
              <a:rPr lang="el-GR" i="1" dirty="0" smtClean="0">
                <a:latin typeface="Times New Roman" pitchFamily="18" charset="0"/>
                <a:cs typeface="Times New Roman" pitchFamily="18" charset="0"/>
              </a:rPr>
            </a:br>
            <a:r>
              <a:rPr lang="el-GR" i="1" dirty="0" smtClean="0">
                <a:latin typeface="Times New Roman" pitchFamily="18" charset="0"/>
                <a:cs typeface="Times New Roman" pitchFamily="18" charset="0"/>
              </a:rPr>
              <a:t>προσεγγίσεις στην καντιανή φιλοσοφία</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εκδ</a:t>
            </a:r>
            <a:r>
              <a:rPr lang="el-GR" dirty="0" smtClean="0">
                <a:latin typeface="Times New Roman" pitchFamily="18" charset="0"/>
                <a:cs typeface="Times New Roman" pitchFamily="18" charset="0"/>
              </a:rPr>
              <a:t>. «Αλεξάνδρεια», Αθήνα 2006</a:t>
            </a:r>
            <a:br>
              <a:rPr lang="el-GR" dirty="0" smtClean="0">
                <a:latin typeface="Times New Roman" pitchFamily="18" charset="0"/>
                <a:cs typeface="Times New Roman" pitchFamily="18" charset="0"/>
              </a:rPr>
            </a:br>
            <a:r>
              <a:rPr lang="el-GR" dirty="0" smtClean="0">
                <a:latin typeface="Times New Roman" pitchFamily="18" charset="0"/>
                <a:cs typeface="Times New Roman" pitchFamily="18" charset="0"/>
              </a:rPr>
              <a:t>Τομέας Φιλοσοφίας του Πανεπιστημίου Ιωαννίνων (συλλογικό), </a:t>
            </a:r>
            <a:r>
              <a:rPr lang="el-GR" i="1" dirty="0" smtClean="0">
                <a:latin typeface="Times New Roman" pitchFamily="18" charset="0"/>
                <a:cs typeface="Times New Roman" pitchFamily="18" charset="0"/>
              </a:rPr>
              <a:t>Για τον</a:t>
            </a:r>
            <a:br>
              <a:rPr lang="el-GR" i="1" dirty="0" smtClean="0">
                <a:latin typeface="Times New Roman" pitchFamily="18" charset="0"/>
                <a:cs typeface="Times New Roman" pitchFamily="18" charset="0"/>
              </a:rPr>
            </a:br>
            <a:r>
              <a:rPr lang="el-GR" i="1" dirty="0" err="1" smtClean="0">
                <a:latin typeface="Times New Roman" pitchFamily="18" charset="0"/>
                <a:cs typeface="Times New Roman" pitchFamily="18" charset="0"/>
              </a:rPr>
              <a:t>Ιμάνουελ</a:t>
            </a:r>
            <a:r>
              <a:rPr lang="el-GR" i="1" dirty="0" smtClean="0">
                <a:latin typeface="Times New Roman" pitchFamily="18" charset="0"/>
                <a:cs typeface="Times New Roman" pitchFamily="18" charset="0"/>
              </a:rPr>
              <a:t> Καντ 200 χρόνια μετά</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εκδ</a:t>
            </a:r>
            <a:r>
              <a:rPr lang="el-GR" dirty="0" smtClean="0">
                <a:latin typeface="Times New Roman" pitchFamily="18" charset="0"/>
                <a:cs typeface="Times New Roman" pitchFamily="18" charset="0"/>
              </a:rPr>
              <a:t>. «Νήσος», Αθήνα 2006 </a:t>
            </a:r>
            <a:endParaRPr lang="en-US" dirty="0">
              <a:latin typeface="Times New Roman" pitchFamily="18" charset="0"/>
              <a:cs typeface="Times New Roman" pitchFamily="18" charset="0"/>
            </a:endParaRPr>
          </a:p>
        </p:txBody>
      </p:sp>
      <p:sp>
        <p:nvSpPr>
          <p:cNvPr id="4" name="Title 1"/>
          <p:cNvSpPr txBox="1">
            <a:spLocks/>
          </p:cNvSpPr>
          <p:nvPr/>
        </p:nvSpPr>
        <p:spPr bwMode="auto">
          <a:xfrm>
            <a:off x="0" y="188640"/>
            <a:ext cx="8659415" cy="635472"/>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Ο ΚΑΝΤ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&amp; </a:t>
            </a:r>
            <a:r>
              <a:rPr kumimoji="0" lang="el-G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Η ΦΙΛΟΣΟΦΙΚΗ ΑΝΘΡΩΠΟΛΟΓΙΑ</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a:xfrm>
            <a:off x="827584" y="188640"/>
            <a:ext cx="7772400" cy="652934"/>
          </a:xfrm>
        </p:spPr>
        <p:txBody>
          <a:bodyPr/>
          <a:lstStyle/>
          <a:p>
            <a:pPr algn="ctr"/>
            <a:r>
              <a:rPr lang="en-US" sz="3600" dirty="0" smtClean="0">
                <a:solidFill>
                  <a:schemeClr val="tx1"/>
                </a:solidFill>
                <a:latin typeface="Arial" charset="0"/>
                <a:cs typeface="Arial" charset="0"/>
              </a:rPr>
              <a:t>KANTIANH </a:t>
            </a:r>
            <a:r>
              <a:rPr lang="el-GR" sz="3600" dirty="0" smtClean="0">
                <a:solidFill>
                  <a:schemeClr val="tx1"/>
                </a:solidFill>
                <a:latin typeface="Arial" charset="0"/>
                <a:cs typeface="Arial" charset="0"/>
              </a:rPr>
              <a:t>ΗΘΙΚΗ</a:t>
            </a:r>
          </a:p>
        </p:txBody>
      </p:sp>
      <p:sp>
        <p:nvSpPr>
          <p:cNvPr id="10243" name="Θέση περιεχομένου 2"/>
          <p:cNvSpPr>
            <a:spLocks noGrp="1"/>
          </p:cNvSpPr>
          <p:nvPr>
            <p:ph idx="1"/>
          </p:nvPr>
        </p:nvSpPr>
        <p:spPr>
          <a:xfrm>
            <a:off x="179512" y="908720"/>
            <a:ext cx="8856984" cy="4572000"/>
          </a:xfrm>
        </p:spPr>
        <p:txBody>
          <a:bodyPr/>
          <a:lstStyle/>
          <a:p>
            <a:pPr algn="just"/>
            <a:r>
              <a:rPr lang="en-US" sz="2400" dirty="0" smtClean="0">
                <a:latin typeface="Times New Roman" pitchFamily="18" charset="0"/>
                <a:cs typeface="Times New Roman" pitchFamily="18" charset="0"/>
              </a:rPr>
              <a:t>Kant</a:t>
            </a:r>
            <a:r>
              <a:rPr lang="el-GR" sz="2400" dirty="0" smtClean="0">
                <a:latin typeface="Times New Roman" pitchFamily="18" charset="0"/>
                <a:cs typeface="Times New Roman" pitchFamily="18" charset="0"/>
              </a:rPr>
              <a:t> Ι</a:t>
            </a:r>
            <a:r>
              <a:rPr lang="en-US" sz="2400" dirty="0" err="1" smtClean="0">
                <a:latin typeface="Times New Roman" pitchFamily="18" charset="0"/>
                <a:cs typeface="Times New Roman" pitchFamily="18" charset="0"/>
              </a:rPr>
              <a:t>mmanuel</a:t>
            </a:r>
            <a:r>
              <a:rPr lang="el-GR" sz="2400" dirty="0" smtClean="0">
                <a:latin typeface="Times New Roman" pitchFamily="18" charset="0"/>
                <a:cs typeface="Times New Roman" pitchFamily="18" charset="0"/>
              </a:rPr>
              <a:t>, Τα Θεμέλια της Μεταφυσικής των Ηθών, εισαγωγή-μετάφραση –σχόλια Γ. </a:t>
            </a:r>
            <a:r>
              <a:rPr lang="el-GR" sz="2400" dirty="0" err="1" smtClean="0">
                <a:latin typeface="Times New Roman" pitchFamily="18" charset="0"/>
                <a:cs typeface="Times New Roman" pitchFamily="18" charset="0"/>
              </a:rPr>
              <a:t>Τζαβάρας</a:t>
            </a:r>
            <a:r>
              <a:rPr lang="el-GR" sz="2400" dirty="0" smtClean="0">
                <a:latin typeface="Times New Roman" pitchFamily="18" charset="0"/>
                <a:cs typeface="Times New Roman" pitchFamily="18" charset="0"/>
              </a:rPr>
              <a:t>, εκδόσεις Δωδώνη, Αθήνα-Γιάννινα 1984</a:t>
            </a:r>
          </a:p>
          <a:p>
            <a:pPr algn="just"/>
            <a:r>
              <a:rPr lang="en-US" sz="2400" dirty="0" smtClean="0">
                <a:latin typeface="Times New Roman" pitchFamily="18" charset="0"/>
                <a:cs typeface="Times New Roman" pitchFamily="18" charset="0"/>
              </a:rPr>
              <a:t>Kant </a:t>
            </a:r>
            <a:r>
              <a:rPr lang="el-GR" sz="2400" dirty="0" smtClean="0">
                <a:latin typeface="Times New Roman" pitchFamily="18" charset="0"/>
                <a:cs typeface="Times New Roman" pitchFamily="18" charset="0"/>
              </a:rPr>
              <a:t>Ι</a:t>
            </a:r>
            <a:r>
              <a:rPr lang="en-US" sz="2400" dirty="0" err="1" smtClean="0">
                <a:latin typeface="Times New Roman" pitchFamily="18" charset="0"/>
                <a:cs typeface="Times New Roman" pitchFamily="18" charset="0"/>
              </a:rPr>
              <a:t>mmanuel</a:t>
            </a:r>
            <a:r>
              <a:rPr lang="el-GR" sz="2400" dirty="0" smtClean="0">
                <a:latin typeface="Times New Roman" pitchFamily="18" charset="0"/>
                <a:cs typeface="Times New Roman" pitchFamily="18" charset="0"/>
              </a:rPr>
              <a:t>, Μεταφυσική των Ηθών, μετάφραση-σημειώσεις-επιμέλεια Κ. </a:t>
            </a:r>
            <a:r>
              <a:rPr lang="el-GR" sz="2400" dirty="0" err="1" smtClean="0">
                <a:latin typeface="Times New Roman" pitchFamily="18" charset="0"/>
                <a:cs typeface="Times New Roman" pitchFamily="18" charset="0"/>
              </a:rPr>
              <a:t>Ανδρουλιδάκης</a:t>
            </a:r>
            <a:r>
              <a:rPr lang="el-GR" sz="2400" dirty="0" smtClean="0">
                <a:latin typeface="Times New Roman" pitchFamily="18" charset="0"/>
                <a:cs typeface="Times New Roman" pitchFamily="18" charset="0"/>
              </a:rPr>
              <a:t>, εκδόσεις Σμίλη, Αθήνα 2013</a:t>
            </a:r>
          </a:p>
          <a:p>
            <a:pPr algn="just"/>
            <a:r>
              <a:rPr lang="en-US" sz="2400" dirty="0" smtClean="0">
                <a:latin typeface="Times New Roman" pitchFamily="18" charset="0"/>
                <a:cs typeface="Times New Roman" pitchFamily="18" charset="0"/>
              </a:rPr>
              <a:t>Kant</a:t>
            </a:r>
            <a:r>
              <a:rPr lang="el-GR" sz="2400" dirty="0" smtClean="0">
                <a:latin typeface="Times New Roman" pitchFamily="18" charset="0"/>
                <a:cs typeface="Times New Roman" pitchFamily="18" charset="0"/>
              </a:rPr>
              <a:t> Ι</a:t>
            </a:r>
            <a:r>
              <a:rPr lang="en-US" sz="2400" dirty="0" err="1" smtClean="0">
                <a:latin typeface="Times New Roman" pitchFamily="18" charset="0"/>
                <a:cs typeface="Times New Roman" pitchFamily="18" charset="0"/>
              </a:rPr>
              <a:t>mmanuel</a:t>
            </a:r>
            <a:r>
              <a:rPr lang="el-GR" sz="2400" dirty="0" smtClean="0">
                <a:latin typeface="Times New Roman" pitchFamily="18" charset="0"/>
                <a:cs typeface="Times New Roman" pitchFamily="18" charset="0"/>
              </a:rPr>
              <a:t>, Κριτική της Κριτικής Ικανότητας, μετάφραση-εισαγωγή-σχόλια Χ. </a:t>
            </a:r>
            <a:r>
              <a:rPr lang="el-GR" sz="2400" dirty="0" err="1" smtClean="0">
                <a:latin typeface="Times New Roman" pitchFamily="18" charset="0"/>
                <a:cs typeface="Times New Roman" pitchFamily="18" charset="0"/>
              </a:rPr>
              <a:t>Τασάκος</a:t>
            </a:r>
            <a:r>
              <a:rPr lang="el-GR" sz="2400" dirty="0" smtClean="0">
                <a:latin typeface="Times New Roman" pitchFamily="18" charset="0"/>
                <a:cs typeface="Times New Roman" pitchFamily="18" charset="0"/>
              </a:rPr>
              <a:t>, εκδόσεις </a:t>
            </a:r>
            <a:r>
              <a:rPr lang="en-US" sz="2400" dirty="0" smtClean="0">
                <a:latin typeface="Times New Roman" pitchFamily="18" charset="0"/>
                <a:cs typeface="Times New Roman" pitchFamily="18" charset="0"/>
              </a:rPr>
              <a:t>PRINTA</a:t>
            </a:r>
            <a:r>
              <a:rPr lang="el-GR" sz="2400" dirty="0" smtClean="0">
                <a:latin typeface="Times New Roman" pitchFamily="18" charset="0"/>
                <a:cs typeface="Times New Roman" pitchFamily="18" charset="0"/>
              </a:rPr>
              <a:t>/ Στις πηγές της γνώσεις, Αθήνα 2000</a:t>
            </a:r>
          </a:p>
          <a:p>
            <a:pPr algn="just"/>
            <a:r>
              <a:rPr lang="el-GR" sz="2400" dirty="0" err="1" smtClean="0">
                <a:latin typeface="Times New Roman" pitchFamily="18" charset="0"/>
                <a:cs typeface="Times New Roman" pitchFamily="18" charset="0"/>
              </a:rPr>
              <a:t>Άρεντ</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Χάννα</a:t>
            </a:r>
            <a:r>
              <a:rPr lang="el-GR" sz="2400" dirty="0" smtClean="0">
                <a:latin typeface="Times New Roman" pitchFamily="18" charset="0"/>
                <a:cs typeface="Times New Roman" pitchFamily="18" charset="0"/>
              </a:rPr>
              <a:t>, Η Ανθρώπινη Κατάσταση (</a:t>
            </a:r>
            <a:r>
              <a:rPr lang="en-US" sz="2400" dirty="0" smtClean="0">
                <a:latin typeface="Times New Roman" pitchFamily="18" charset="0"/>
                <a:cs typeface="Times New Roman" pitchFamily="18" charset="0"/>
              </a:rPr>
              <a:t>Vita </a:t>
            </a:r>
            <a:r>
              <a:rPr lang="en-US" sz="2400" dirty="0" err="1" smtClean="0">
                <a:latin typeface="Times New Roman" pitchFamily="18" charset="0"/>
                <a:cs typeface="Times New Roman" pitchFamily="18" charset="0"/>
              </a:rPr>
              <a:t>Activa</a:t>
            </a:r>
            <a:r>
              <a:rPr lang="el-GR" sz="2400" dirty="0" smtClean="0">
                <a:latin typeface="Times New Roman" pitchFamily="18" charset="0"/>
                <a:cs typeface="Times New Roman" pitchFamily="18" charset="0"/>
              </a:rPr>
              <a:t>), μετάφραση Σ. </a:t>
            </a:r>
            <a:r>
              <a:rPr lang="el-GR" sz="2400" dirty="0" err="1" smtClean="0">
                <a:latin typeface="Times New Roman" pitchFamily="18" charset="0"/>
                <a:cs typeface="Times New Roman" pitchFamily="18" charset="0"/>
              </a:rPr>
              <a:t>Ροζίδης</a:t>
            </a:r>
            <a:r>
              <a:rPr lang="el-GR" sz="2400" dirty="0" smtClean="0">
                <a:latin typeface="Times New Roman" pitchFamily="18" charset="0"/>
                <a:cs typeface="Times New Roman" pitchFamily="18" charset="0"/>
              </a:rPr>
              <a:t>-Γ. </a:t>
            </a:r>
            <a:r>
              <a:rPr lang="el-GR" sz="2400" dirty="0" err="1" smtClean="0">
                <a:latin typeface="Times New Roman" pitchFamily="18" charset="0"/>
                <a:cs typeface="Times New Roman" pitchFamily="18" charset="0"/>
              </a:rPr>
              <a:t>Λυκιαρδόπουλος</a:t>
            </a:r>
            <a:r>
              <a:rPr lang="el-GR" sz="2400" dirty="0" smtClean="0">
                <a:latin typeface="Times New Roman" pitchFamily="18" charset="0"/>
                <a:cs typeface="Times New Roman" pitchFamily="18" charset="0"/>
              </a:rPr>
              <a:t>, εκδόσεις Γνώση, Αθήνα 1986</a:t>
            </a:r>
          </a:p>
          <a:p>
            <a:pPr algn="just"/>
            <a:endParaRPr lang="el-GR" b="1" dirty="0" smtClean="0">
              <a:solidFill>
                <a:schemeClr val="bg1"/>
              </a:solidFill>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652934"/>
          </a:xfrm>
        </p:spPr>
        <p:txBody>
          <a:bodyPr/>
          <a:lstStyle/>
          <a:p>
            <a:r>
              <a:rPr lang="el-GR" dirty="0" smtClean="0">
                <a:solidFill>
                  <a:schemeClr val="tx1"/>
                </a:solidFill>
              </a:rPr>
              <a:t>ΒΑΣΙΚΑ ΕΡΓΑ </a:t>
            </a:r>
            <a:r>
              <a:rPr lang="en-US" dirty="0" smtClean="0">
                <a:solidFill>
                  <a:schemeClr val="tx1"/>
                </a:solidFill>
              </a:rPr>
              <a:t>IMMANUEL KANT</a:t>
            </a:r>
            <a:endParaRPr lang="en-US" dirty="0">
              <a:solidFill>
                <a:schemeClr val="tx1"/>
              </a:solidFill>
            </a:endParaRPr>
          </a:p>
        </p:txBody>
      </p:sp>
      <p:sp>
        <p:nvSpPr>
          <p:cNvPr id="3" name="Content Placeholder 2"/>
          <p:cNvSpPr>
            <a:spLocks noGrp="1"/>
          </p:cNvSpPr>
          <p:nvPr>
            <p:ph idx="1"/>
          </p:nvPr>
        </p:nvSpPr>
        <p:spPr>
          <a:xfrm>
            <a:off x="457200" y="1196752"/>
            <a:ext cx="8229600" cy="5256584"/>
          </a:xfrm>
        </p:spPr>
        <p:txBody>
          <a:bodyPr>
            <a:normAutofit fontScale="85000" lnSpcReduction="20000"/>
          </a:bodyPr>
          <a:lstStyle/>
          <a:p>
            <a:r>
              <a:rPr lang="de-DE" dirty="0" smtClean="0">
                <a:latin typeface="Times New Roman" pitchFamily="18" charset="0"/>
                <a:cs typeface="Times New Roman" pitchFamily="18" charset="0"/>
              </a:rPr>
              <a:t>De </a:t>
            </a:r>
            <a:r>
              <a:rPr lang="de-DE" dirty="0" err="1" smtClean="0">
                <a:latin typeface="Times New Roman" pitchFamily="18" charset="0"/>
                <a:cs typeface="Times New Roman" pitchFamily="18" charset="0"/>
              </a:rPr>
              <a:t>mundi</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sensibilis</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atque</a:t>
            </a:r>
            <a:r>
              <a:rPr lang="de-DE" dirty="0" smtClean="0">
                <a:latin typeface="Times New Roman" pitchFamily="18" charset="0"/>
                <a:cs typeface="Times New Roman" pitchFamily="18" charset="0"/>
              </a:rPr>
              <a:t> </a:t>
            </a:r>
            <a:r>
              <a:rPr lang="de-DE" dirty="0" err="1" smtClean="0">
                <a:latin typeface="Times New Roman" pitchFamily="18" charset="0"/>
                <a:cs typeface="Times New Roman" pitchFamily="18" charset="0"/>
              </a:rPr>
              <a:t>intelligibilis</a:t>
            </a:r>
            <a:r>
              <a:rPr lang="de-DE" dirty="0" smtClean="0">
                <a:latin typeface="Times New Roman" pitchFamily="18" charset="0"/>
                <a:cs typeface="Times New Roman" pitchFamily="18" charset="0"/>
              </a:rPr>
              <a:t> forma et </a:t>
            </a:r>
            <a:r>
              <a:rPr lang="de-DE" dirty="0" err="1" smtClean="0">
                <a:latin typeface="Times New Roman" pitchFamily="18" charset="0"/>
                <a:cs typeface="Times New Roman" pitchFamily="18" charset="0"/>
              </a:rPr>
              <a:t>principiis</a:t>
            </a:r>
            <a:r>
              <a:rPr lang="de-DE" dirty="0" smtClean="0">
                <a:latin typeface="Times New Roman" pitchFamily="18" charset="0"/>
                <a:cs typeface="Times New Roman" pitchFamily="18" charset="0"/>
              </a:rPr>
              <a:t> (1770) [</a:t>
            </a:r>
            <a:r>
              <a:rPr lang="el-GR" dirty="0" smtClean="0">
                <a:latin typeface="Times New Roman" pitchFamily="18" charset="0"/>
                <a:cs typeface="Times New Roman" pitchFamily="18" charset="0"/>
              </a:rPr>
              <a:t>διδακτορική διατριβή: Περί της μορφής και των αρχών του φυσικού κόσμου</a:t>
            </a:r>
            <a:r>
              <a:rPr lang="de-DE" dirty="0" smtClean="0">
                <a:latin typeface="Times New Roman" pitchFamily="18" charset="0"/>
                <a:cs typeface="Times New Roman" pitchFamily="18" charset="0"/>
              </a:rPr>
              <a:t>]</a:t>
            </a:r>
            <a:endParaRPr lang="el-GR"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hlinkClick r:id="rId2" tooltip="Kritik der reinen Vernunft"/>
              </a:rPr>
              <a:t>Kritik der reinen Vernunft</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(Κριτική του καθαρού Λόγου). 1</a:t>
            </a:r>
            <a:r>
              <a:rPr lang="el-GR" baseline="30000" dirty="0" smtClean="0">
                <a:latin typeface="Times New Roman" pitchFamily="18" charset="0"/>
                <a:cs typeface="Times New Roman" pitchFamily="18" charset="0"/>
              </a:rPr>
              <a:t>η</a:t>
            </a:r>
            <a:r>
              <a:rPr lang="el-GR" dirty="0" smtClean="0">
                <a:latin typeface="Times New Roman" pitchFamily="18" charset="0"/>
                <a:cs typeface="Times New Roman" pitchFamily="18" charset="0"/>
              </a:rPr>
              <a:t> έκδοση 1781</a:t>
            </a:r>
            <a:endParaRPr lang="de-DE" dirty="0" smtClean="0">
              <a:latin typeface="Times New Roman" pitchFamily="18" charset="0"/>
              <a:cs typeface="Times New Roman" pitchFamily="18" charset="0"/>
            </a:endParaRPr>
          </a:p>
          <a:p>
            <a:r>
              <a:rPr lang="de-DE" u="sng" dirty="0" smtClean="0">
                <a:latin typeface="Times New Roman" pitchFamily="18" charset="0"/>
                <a:cs typeface="Times New Roman" pitchFamily="18" charset="0"/>
                <a:hlinkClick r:id="rId3" tooltip="Prolegomena zu einer jeden künftigen Metaphysik, die als Wissenschaft wird auftreten können"/>
              </a:rPr>
              <a:t>Prolegomena zu einer jeden künftigen Metaphysik, die als Wissenschaft wird auftreten können</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Προλεγόμενα σε κάθε μελλοντική μεταφυσική που θα μπορεί να εμφανίζεται ως επιστήμη, </a:t>
            </a:r>
            <a:r>
              <a:rPr lang="de-DE" dirty="0" smtClean="0">
                <a:latin typeface="Times New Roman" pitchFamily="18" charset="0"/>
                <a:cs typeface="Times New Roman" pitchFamily="18" charset="0"/>
              </a:rPr>
              <a:t>1783)</a:t>
            </a:r>
          </a:p>
          <a:p>
            <a:r>
              <a:rPr lang="de-DE" dirty="0" smtClean="0">
                <a:latin typeface="Times New Roman" pitchFamily="18" charset="0"/>
                <a:cs typeface="Times New Roman" pitchFamily="18" charset="0"/>
                <a:hlinkClick r:id="rId4" tooltip="Idee zu einer allgemeinen Geschichte in weltbürgerlicher Absicht"/>
              </a:rPr>
              <a:t>Idee zu einer allgemeinen Geschichte in weltbürgerlicher Absicht</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Ιδέα μιας γενικής ιστορίας με πρίσμα κοσμοπολιτικό, </a:t>
            </a:r>
            <a:r>
              <a:rPr lang="de-DE" dirty="0" smtClean="0">
                <a:latin typeface="Times New Roman" pitchFamily="18" charset="0"/>
                <a:cs typeface="Times New Roman" pitchFamily="18" charset="0"/>
              </a:rPr>
              <a:t>1784)</a:t>
            </a:r>
          </a:p>
          <a:p>
            <a:r>
              <a:rPr lang="de-DE" dirty="0" smtClean="0">
                <a:latin typeface="Times New Roman" pitchFamily="18" charset="0"/>
                <a:cs typeface="Times New Roman" pitchFamily="18" charset="0"/>
                <a:hlinkClick r:id="rId5" tooltip="Beantwortung der Frage: Was ist Aufklärung"/>
              </a:rPr>
              <a:t>Beantwortung der Frage: Was ist Aufklärung</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Απόκριση στο ερώτημα: Τι είναι Διαφωτισμός; </a:t>
            </a:r>
            <a:r>
              <a:rPr lang="de-DE" dirty="0" smtClean="0">
                <a:latin typeface="Times New Roman" pitchFamily="18" charset="0"/>
                <a:cs typeface="Times New Roman" pitchFamily="18" charset="0"/>
              </a:rPr>
              <a:t>1784)</a:t>
            </a:r>
          </a:p>
          <a:p>
            <a:r>
              <a:rPr lang="de-DE" dirty="0" smtClean="0">
                <a:latin typeface="Times New Roman" pitchFamily="18" charset="0"/>
                <a:cs typeface="Times New Roman" pitchFamily="18" charset="0"/>
                <a:hlinkClick r:id="rId6" tooltip="Grundlegung zur Metaphysik der Sitten"/>
              </a:rPr>
              <a:t>Grundlegung zur Metaphysik der Sitten</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Θεμέλια της μεταφυσικής των ηθών, </a:t>
            </a:r>
            <a:r>
              <a:rPr lang="de-DE" dirty="0" smtClean="0">
                <a:latin typeface="Times New Roman" pitchFamily="18" charset="0"/>
                <a:cs typeface="Times New Roman" pitchFamily="18" charset="0"/>
              </a:rPr>
              <a:t>1785)</a:t>
            </a:r>
          </a:p>
          <a:p>
            <a:r>
              <a:rPr lang="de-DE" dirty="0" smtClean="0">
                <a:latin typeface="Times New Roman" pitchFamily="18" charset="0"/>
                <a:cs typeface="Times New Roman" pitchFamily="18" charset="0"/>
                <a:hlinkClick r:id="rId7" tooltip="Metaphysische Anfangsgründe der Naturwissenschaft"/>
              </a:rPr>
              <a:t>Metaphysische Anfangsgründe der Naturwissenschaft</a:t>
            </a:r>
            <a:r>
              <a:rPr lang="de-DE"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Μεταφυσικές αρχές της φυσικής επιστήμης, </a:t>
            </a:r>
            <a:r>
              <a:rPr lang="de-DE" dirty="0" smtClean="0">
                <a:latin typeface="Times New Roman" pitchFamily="18" charset="0"/>
                <a:cs typeface="Times New Roman" pitchFamily="18" charset="0"/>
              </a:rPr>
              <a:t>1786)</a:t>
            </a:r>
          </a:p>
          <a:p>
            <a:endParaRPr lang="de-DE"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344" y="992486"/>
            <a:ext cx="8229600" cy="5865515"/>
          </a:xfrm>
        </p:spPr>
        <p:txBody>
          <a:bodyPr>
            <a:normAutofit/>
          </a:bodyPr>
          <a:lstStyle/>
          <a:p>
            <a:r>
              <a:rPr lang="de-DE" dirty="0" smtClean="0">
                <a:latin typeface="Times New Roman" pitchFamily="18" charset="0"/>
                <a:cs typeface="Times New Roman" pitchFamily="18" charset="0"/>
                <a:hlinkClick r:id="rId2" tooltip="Kritik der praktischen Vernunft"/>
              </a:rPr>
              <a:t>Kritik </a:t>
            </a:r>
            <a:r>
              <a:rPr lang="de-DE" dirty="0">
                <a:latin typeface="Times New Roman" pitchFamily="18" charset="0"/>
                <a:cs typeface="Times New Roman" pitchFamily="18" charset="0"/>
                <a:hlinkClick r:id="rId2" tooltip="Kritik der praktischen Vernunft"/>
              </a:rPr>
              <a:t>der praktischen Vernunft</a:t>
            </a:r>
            <a:r>
              <a:rPr lang="de-DE" dirty="0">
                <a:latin typeface="Times New Roman" pitchFamily="18" charset="0"/>
                <a:cs typeface="Times New Roman" pitchFamily="18" charset="0"/>
              </a:rPr>
              <a:t> </a:t>
            </a:r>
            <a:r>
              <a:rPr lang="de-DE"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Κριτική του πρακτικού Λόγου, </a:t>
            </a:r>
            <a:r>
              <a:rPr lang="de-DE" dirty="0" smtClean="0">
                <a:latin typeface="Times New Roman" pitchFamily="18" charset="0"/>
                <a:cs typeface="Times New Roman" pitchFamily="18" charset="0"/>
              </a:rPr>
              <a:t>1788</a:t>
            </a:r>
            <a:r>
              <a:rPr lang="de-DE" dirty="0">
                <a:latin typeface="Times New Roman" pitchFamily="18" charset="0"/>
                <a:cs typeface="Times New Roman" pitchFamily="18" charset="0"/>
              </a:rPr>
              <a:t>)</a:t>
            </a:r>
          </a:p>
          <a:p>
            <a:r>
              <a:rPr lang="de-DE" dirty="0" smtClean="0">
                <a:latin typeface="Times New Roman" pitchFamily="18" charset="0"/>
                <a:cs typeface="Times New Roman" pitchFamily="18" charset="0"/>
                <a:hlinkClick r:id="rId3" tooltip="Kritik der Urteilskraft"/>
              </a:rPr>
              <a:t>Kritik </a:t>
            </a:r>
            <a:r>
              <a:rPr lang="de-DE" dirty="0">
                <a:latin typeface="Times New Roman" pitchFamily="18" charset="0"/>
                <a:cs typeface="Times New Roman" pitchFamily="18" charset="0"/>
                <a:hlinkClick r:id="rId3" tooltip="Kritik der Urteilskraft"/>
              </a:rPr>
              <a:t>der Urteilskraft</a:t>
            </a:r>
            <a:r>
              <a:rPr lang="de-DE" dirty="0">
                <a:latin typeface="Times New Roman" pitchFamily="18" charset="0"/>
                <a:cs typeface="Times New Roman" pitchFamily="18" charset="0"/>
              </a:rPr>
              <a:t> </a:t>
            </a:r>
            <a:r>
              <a:rPr lang="de-DE"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Κριτική της κριτικής δύναμης, </a:t>
            </a:r>
            <a:r>
              <a:rPr lang="de-DE" dirty="0" smtClean="0">
                <a:latin typeface="Times New Roman" pitchFamily="18" charset="0"/>
                <a:cs typeface="Times New Roman" pitchFamily="18" charset="0"/>
              </a:rPr>
              <a:t>1790</a:t>
            </a:r>
            <a:r>
              <a:rPr lang="de-DE" dirty="0">
                <a:latin typeface="Times New Roman" pitchFamily="18" charset="0"/>
                <a:cs typeface="Times New Roman" pitchFamily="18" charset="0"/>
              </a:rPr>
              <a:t>)</a:t>
            </a:r>
          </a:p>
          <a:p>
            <a:r>
              <a:rPr lang="de-DE" dirty="0" smtClean="0">
                <a:latin typeface="Times New Roman" pitchFamily="18" charset="0"/>
                <a:cs typeface="Times New Roman" pitchFamily="18" charset="0"/>
                <a:hlinkClick r:id="rId4" tooltip="Die Religion innerhalb der Grenzen der bloßen Vernunft"/>
              </a:rPr>
              <a:t>Die </a:t>
            </a:r>
            <a:r>
              <a:rPr lang="de-DE" dirty="0">
                <a:latin typeface="Times New Roman" pitchFamily="18" charset="0"/>
                <a:cs typeface="Times New Roman" pitchFamily="18" charset="0"/>
                <a:hlinkClick r:id="rId4" tooltip="Die Religion innerhalb der Grenzen der bloßen Vernunft"/>
              </a:rPr>
              <a:t>Religion innerhalb der Grenzen der bloßen Vernunft</a:t>
            </a:r>
            <a:r>
              <a:rPr lang="de-DE" dirty="0">
                <a:latin typeface="Times New Roman" pitchFamily="18" charset="0"/>
                <a:cs typeface="Times New Roman" pitchFamily="18" charset="0"/>
              </a:rPr>
              <a:t> </a:t>
            </a:r>
            <a:r>
              <a:rPr lang="de-DE"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Η θρησκεία εντός των ορίων του Λόγου και μόνο, </a:t>
            </a:r>
            <a:r>
              <a:rPr lang="de-DE" dirty="0" smtClean="0">
                <a:latin typeface="Times New Roman" pitchFamily="18" charset="0"/>
                <a:cs typeface="Times New Roman" pitchFamily="18" charset="0"/>
              </a:rPr>
              <a:t>1793</a:t>
            </a:r>
            <a:r>
              <a:rPr lang="de-DE" dirty="0">
                <a:latin typeface="Times New Roman" pitchFamily="18" charset="0"/>
                <a:cs typeface="Times New Roman" pitchFamily="18" charset="0"/>
              </a:rPr>
              <a:t>)</a:t>
            </a:r>
          </a:p>
          <a:p>
            <a:r>
              <a:rPr lang="de-DE" dirty="0">
                <a:latin typeface="Times New Roman" pitchFamily="18" charset="0"/>
                <a:cs typeface="Times New Roman" pitchFamily="18" charset="0"/>
                <a:hlinkClick r:id="rId5" tooltip="Über den Gemeinspruch: Das mag in der Theorie richtig sein, taugt aber nicht für die Praxis"/>
              </a:rPr>
              <a:t>Über den Gemeinspruch: Das mag in der Theorie richtig sein, taugt aber nicht für die Praxis</a:t>
            </a:r>
            <a:r>
              <a:rPr lang="de-DE" dirty="0">
                <a:latin typeface="Times New Roman" pitchFamily="18" charset="0"/>
                <a:cs typeface="Times New Roman" pitchFamily="18" charset="0"/>
              </a:rPr>
              <a:t> </a:t>
            </a:r>
            <a:r>
              <a:rPr lang="de-DE"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Σχετικά με την κοινή ρήση: αυτό μπορεί να είναι ορθό στη θεωρία, δεν ωφελεί όμως καθόλου για την πράξη, </a:t>
            </a:r>
            <a:r>
              <a:rPr lang="de-DE" dirty="0" smtClean="0">
                <a:latin typeface="Times New Roman" pitchFamily="18" charset="0"/>
                <a:cs typeface="Times New Roman" pitchFamily="18" charset="0"/>
              </a:rPr>
              <a:t>1793</a:t>
            </a:r>
            <a:r>
              <a:rPr lang="de-DE" dirty="0">
                <a:latin typeface="Times New Roman" pitchFamily="18" charset="0"/>
                <a:cs typeface="Times New Roman" pitchFamily="18" charset="0"/>
              </a:rPr>
              <a:t>)</a:t>
            </a:r>
          </a:p>
          <a:p>
            <a:r>
              <a:rPr lang="de-DE" dirty="0" smtClean="0">
                <a:latin typeface="Times New Roman" pitchFamily="18" charset="0"/>
                <a:cs typeface="Times New Roman" pitchFamily="18" charset="0"/>
                <a:hlinkClick r:id="rId6" tooltip="Zum ewigen Frieden"/>
              </a:rPr>
              <a:t>Zum </a:t>
            </a:r>
            <a:r>
              <a:rPr lang="de-DE" dirty="0">
                <a:latin typeface="Times New Roman" pitchFamily="18" charset="0"/>
                <a:cs typeface="Times New Roman" pitchFamily="18" charset="0"/>
                <a:hlinkClick r:id="rId6" tooltip="Zum ewigen Frieden"/>
              </a:rPr>
              <a:t>ewigen Frieden</a:t>
            </a:r>
            <a:r>
              <a:rPr lang="de-DE" dirty="0">
                <a:latin typeface="Times New Roman" pitchFamily="18" charset="0"/>
                <a:cs typeface="Times New Roman" pitchFamily="18" charset="0"/>
              </a:rPr>
              <a:t>. Ein philosophischer Entwurf </a:t>
            </a:r>
            <a:r>
              <a:rPr lang="de-DE"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Περί αιώνιας ειρήνης. Ένα φιλοσοφικό σχεδίασμα, </a:t>
            </a:r>
            <a:r>
              <a:rPr lang="de-DE" dirty="0" smtClean="0">
                <a:latin typeface="Times New Roman" pitchFamily="18" charset="0"/>
                <a:cs typeface="Times New Roman" pitchFamily="18" charset="0"/>
              </a:rPr>
              <a:t>1795</a:t>
            </a:r>
            <a:r>
              <a:rPr lang="de-DE" dirty="0">
                <a:latin typeface="Times New Roman" pitchFamily="18" charset="0"/>
                <a:cs typeface="Times New Roman" pitchFamily="18" charset="0"/>
              </a:rPr>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9036496" cy="680095"/>
          </a:xfrm>
        </p:spPr>
        <p:txBody>
          <a:bodyPr>
            <a:normAutofit/>
          </a:bodyPr>
          <a:lstStyle/>
          <a:p>
            <a:pPr algn="ctr"/>
            <a:r>
              <a:rPr lang="el-GR" sz="2800" dirty="0" smtClean="0">
                <a:solidFill>
                  <a:schemeClr val="tx1"/>
                </a:solidFill>
                <a:latin typeface="Times New Roman" pitchFamily="18" charset="0"/>
                <a:cs typeface="Times New Roman" pitchFamily="18" charset="0"/>
              </a:rPr>
              <a:t>ΕΡΓΑ ΤΟΥ ΚΑΝΤ ΣΕ ΝΕΟΕΛΛΗΝΙΚΗ ΜΕΤΑΦΡΑΣΗ</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980728"/>
            <a:ext cx="9144000" cy="4805362"/>
          </a:xfrm>
        </p:spPr>
        <p:txBody>
          <a:bodyPr>
            <a:normAutofit fontScale="25000" lnSpcReduction="20000"/>
          </a:bodyPr>
          <a:lstStyle/>
          <a:p>
            <a:r>
              <a:rPr lang="el-GR" sz="7200" i="1" dirty="0">
                <a:latin typeface="Times New Roman" pitchFamily="18" charset="0"/>
                <a:cs typeface="Times New Roman" pitchFamily="18" charset="0"/>
              </a:rPr>
              <a:t>Τέσσερα δοκίμια κριτικής φιλοσοφίας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μτφρ</a:t>
            </a:r>
            <a:r>
              <a:rPr lang="el-GR" sz="7200" dirty="0">
                <a:latin typeface="Times New Roman" pitchFamily="18" charset="0"/>
                <a:cs typeface="Times New Roman" pitchFamily="18" charset="0"/>
              </a:rPr>
              <a:t>. Γιάννης </a:t>
            </a:r>
            <a:r>
              <a:rPr lang="el-GR" sz="7200" dirty="0" err="1">
                <a:latin typeface="Times New Roman" pitchFamily="18" charset="0"/>
                <a:cs typeface="Times New Roman" pitchFamily="18" charset="0"/>
              </a:rPr>
              <a:t>Πίσσης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εκδ</a:t>
            </a:r>
            <a:r>
              <a:rPr lang="el-GR" sz="7200" dirty="0">
                <a:latin typeface="Times New Roman" pitchFamily="18" charset="0"/>
                <a:cs typeface="Times New Roman" pitchFamily="18" charset="0"/>
              </a:rPr>
              <a:t>. Νήσος, 2012</a:t>
            </a:r>
          </a:p>
          <a:p>
            <a:r>
              <a:rPr lang="el-GR" sz="7200" i="1" dirty="0">
                <a:latin typeface="Times New Roman" pitchFamily="18" charset="0"/>
                <a:cs typeface="Times New Roman" pitchFamily="18" charset="0"/>
              </a:rPr>
              <a:t>Δοκίμια</a:t>
            </a:r>
            <a:r>
              <a:rPr lang="el-GR" sz="7200" dirty="0">
                <a:latin typeface="Times New Roman" pitchFamily="18" charset="0"/>
                <a:cs typeface="Times New Roman" pitchFamily="18" charset="0"/>
              </a:rPr>
              <a:t>. Εισαγωγή-</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.-Σχόλια Ε.Π. Παπανούτσος. «Δωδώνη»,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1971.</a:t>
            </a:r>
          </a:p>
          <a:p>
            <a:r>
              <a:rPr lang="el-GR" sz="7200" i="1" dirty="0">
                <a:latin typeface="Times New Roman" pitchFamily="18" charset="0"/>
                <a:cs typeface="Times New Roman" pitchFamily="18" charset="0"/>
              </a:rPr>
              <a:t>Προλεγόμενα </a:t>
            </a:r>
            <a:r>
              <a:rPr lang="el-GR" sz="7200" i="1" dirty="0" err="1">
                <a:latin typeface="Times New Roman" pitchFamily="18" charset="0"/>
                <a:cs typeface="Times New Roman" pitchFamily="18" charset="0"/>
              </a:rPr>
              <a:t>σὲ</a:t>
            </a:r>
            <a:r>
              <a:rPr lang="el-GR" sz="7200" i="1" dirty="0">
                <a:latin typeface="Times New Roman" pitchFamily="18" charset="0"/>
                <a:cs typeface="Times New Roman" pitchFamily="18" charset="0"/>
              </a:rPr>
              <a:t> κάθε </a:t>
            </a:r>
            <a:r>
              <a:rPr lang="el-GR" sz="7200" i="1" dirty="0" err="1">
                <a:latin typeface="Times New Roman" pitchFamily="18" charset="0"/>
                <a:cs typeface="Times New Roman" pitchFamily="18" charset="0"/>
              </a:rPr>
              <a:t>μελλοντικὴ</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μεταφυσικὴ</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ποὺ</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μπορεῖ</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νὰ</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παρουσιαστεῖ</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σὰν</a:t>
            </a:r>
            <a:r>
              <a:rPr lang="el-GR" sz="7200" i="1" dirty="0">
                <a:latin typeface="Times New Roman" pitchFamily="18" charset="0"/>
                <a:cs typeface="Times New Roman" pitchFamily="18" charset="0"/>
              </a:rPr>
              <a:t> γνώση</a:t>
            </a:r>
            <a:r>
              <a:rPr lang="el-GR" sz="7200" dirty="0">
                <a:latin typeface="Times New Roman" pitchFamily="18" charset="0"/>
                <a:cs typeface="Times New Roman" pitchFamily="18" charset="0"/>
              </a:rPr>
              <a:t>. -Μετ. </a:t>
            </a:r>
            <a:r>
              <a:rPr lang="el-GR" sz="7200" dirty="0" err="1">
                <a:latin typeface="Times New Roman" pitchFamily="18" charset="0"/>
                <a:cs typeface="Times New Roman" pitchFamily="18" charset="0"/>
              </a:rPr>
              <a:t>Ἰάνης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Λὸ</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Σκόκκο</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Ἀναγνωστίδης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Ἀθ</a:t>
            </a:r>
            <a:r>
              <a:rPr lang="el-GR" sz="7200" dirty="0">
                <a:latin typeface="Times New Roman" pitchFamily="18" charset="0"/>
                <a:cs typeface="Times New Roman" pitchFamily="18" charset="0"/>
              </a:rPr>
              <a:t>. 1978.</a:t>
            </a:r>
          </a:p>
          <a:p>
            <a:r>
              <a:rPr lang="el-GR" sz="7200" i="1" dirty="0">
                <a:latin typeface="Times New Roman" pitchFamily="18" charset="0"/>
                <a:cs typeface="Times New Roman" pitchFamily="18" charset="0"/>
              </a:rPr>
              <a:t>Κριτική του καθαρού λόγου</a:t>
            </a:r>
            <a:r>
              <a:rPr lang="el-GR" sz="7200" dirty="0">
                <a:latin typeface="Times New Roman" pitchFamily="18" charset="0"/>
                <a:cs typeface="Times New Roman" pitchFamily="18" charset="0"/>
              </a:rPr>
              <a:t>. Τόμοι Α΄-Β΄, Μετάφραση Αναστάσιος Γιανναράς. «</a:t>
            </a:r>
            <a:r>
              <a:rPr lang="el-GR" sz="7200" dirty="0" err="1">
                <a:latin typeface="Times New Roman" pitchFamily="18" charset="0"/>
                <a:cs typeface="Times New Roman" pitchFamily="18" charset="0"/>
              </a:rPr>
              <a:t>Παπαζήσης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1977+1979.</a:t>
            </a:r>
          </a:p>
          <a:p>
            <a:r>
              <a:rPr lang="el-GR" sz="7200" i="1" dirty="0">
                <a:latin typeface="Times New Roman" pitchFamily="18" charset="0"/>
                <a:cs typeface="Times New Roman" pitchFamily="18" charset="0"/>
              </a:rPr>
              <a:t>Προλεγόμενα σε κάθε μελλοντική Μεταφυσική</a:t>
            </a:r>
            <a:r>
              <a:rPr lang="el-GR" sz="7200" dirty="0">
                <a:latin typeface="Times New Roman" pitchFamily="18" charset="0"/>
                <a:cs typeface="Times New Roman" pitchFamily="18" charset="0"/>
              </a:rPr>
              <a:t>. Εισαγωγή-</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.-Σχόλια Γιάννης </a:t>
            </a:r>
            <a:r>
              <a:rPr lang="el-GR" sz="7200" dirty="0" err="1">
                <a:latin typeface="Times New Roman" pitchFamily="18" charset="0"/>
                <a:cs typeface="Times New Roman" pitchFamily="18" charset="0"/>
              </a:rPr>
              <a:t>Τζαβάρας</a:t>
            </a:r>
            <a:r>
              <a:rPr lang="el-GR" sz="7200" dirty="0">
                <a:latin typeface="Times New Roman" pitchFamily="18" charset="0"/>
                <a:cs typeface="Times New Roman" pitchFamily="18" charset="0"/>
              </a:rPr>
              <a:t>. «Δωδώνη»,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.-Γιάννινα 1982.</a:t>
            </a:r>
          </a:p>
          <a:p>
            <a:r>
              <a:rPr lang="el-GR" sz="7200" i="1" dirty="0">
                <a:latin typeface="Times New Roman" pitchFamily="18" charset="0"/>
                <a:cs typeface="Times New Roman" pitchFamily="18" charset="0"/>
              </a:rPr>
              <a:t>Κριτική του καθαρού λόγου. Η υπερβατική διαλεκτική</a:t>
            </a:r>
            <a:r>
              <a:rPr lang="el-GR" sz="7200" dirty="0">
                <a:latin typeface="Times New Roman" pitchFamily="18" charset="0"/>
                <a:cs typeface="Times New Roman" pitchFamily="18" charset="0"/>
              </a:rPr>
              <a:t>. Τόμοι Α΄-Δ΄. Πρόλογος-</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 Μιχαήλ Δημητρακόπουλος,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1983</a:t>
            </a:r>
            <a:r>
              <a:rPr lang="el-GR" sz="7200" dirty="0" smtClean="0">
                <a:latin typeface="Times New Roman" pitchFamily="18" charset="0"/>
                <a:cs typeface="Times New Roman" pitchFamily="18" charset="0"/>
              </a:rPr>
              <a:t>.</a:t>
            </a:r>
          </a:p>
          <a:p>
            <a:r>
              <a:rPr lang="el-GR" sz="7200" i="1" dirty="0" smtClean="0">
                <a:latin typeface="Times New Roman" pitchFamily="18" charset="0"/>
                <a:cs typeface="Times New Roman" pitchFamily="18" charset="0"/>
              </a:rPr>
              <a:t>Τα θεμέλια της Μεταφυσικής των ηθών</a:t>
            </a:r>
            <a:r>
              <a:rPr lang="el-GR" sz="7200" dirty="0" smtClean="0">
                <a:latin typeface="Times New Roman" pitchFamily="18" charset="0"/>
                <a:cs typeface="Times New Roman" pitchFamily="18" charset="0"/>
              </a:rPr>
              <a:t>, Εισαγωγή-</a:t>
            </a:r>
            <a:r>
              <a:rPr lang="el-GR" sz="7200" dirty="0" err="1" smtClean="0">
                <a:latin typeface="Times New Roman" pitchFamily="18" charset="0"/>
                <a:cs typeface="Times New Roman" pitchFamily="18" charset="0"/>
              </a:rPr>
              <a:t>Μετάφρ</a:t>
            </a:r>
            <a:r>
              <a:rPr lang="el-GR" sz="7200" dirty="0">
                <a:latin typeface="Times New Roman" pitchFamily="18" charset="0"/>
                <a:cs typeface="Times New Roman" pitchFamily="18" charset="0"/>
              </a:rPr>
              <a:t>.-Σχόλια Γιάννης </a:t>
            </a:r>
            <a:r>
              <a:rPr lang="el-GR" sz="7200" dirty="0" err="1">
                <a:latin typeface="Times New Roman" pitchFamily="18" charset="0"/>
                <a:cs typeface="Times New Roman" pitchFamily="18" charset="0"/>
              </a:rPr>
              <a:t>Τζαβάρας</a:t>
            </a:r>
            <a:r>
              <a:rPr lang="el-GR" sz="7200" dirty="0">
                <a:latin typeface="Times New Roman" pitchFamily="18" charset="0"/>
                <a:cs typeface="Times New Roman" pitchFamily="18" charset="0"/>
              </a:rPr>
              <a:t>. «Δωδώνη»,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1984.</a:t>
            </a:r>
          </a:p>
          <a:p>
            <a:r>
              <a:rPr lang="el-GR" sz="7200" i="1" dirty="0" err="1">
                <a:latin typeface="Times New Roman" pitchFamily="18" charset="0"/>
                <a:cs typeface="Times New Roman" pitchFamily="18" charset="0"/>
              </a:rPr>
              <a:t>Kant</a:t>
            </a:r>
            <a:r>
              <a:rPr lang="el-GR" sz="7200" i="1" dirty="0">
                <a:latin typeface="Times New Roman" pitchFamily="18" charset="0"/>
                <a:cs typeface="Times New Roman" pitchFamily="18" charset="0"/>
              </a:rPr>
              <a:t>, </a:t>
            </a:r>
            <a:r>
              <a:rPr lang="el-GR" sz="7200" i="1" dirty="0" err="1">
                <a:latin typeface="Times New Roman" pitchFamily="18" charset="0"/>
                <a:cs typeface="Times New Roman" pitchFamily="18" charset="0"/>
              </a:rPr>
              <a:t>Im</a:t>
            </a:r>
            <a:r>
              <a:rPr lang="el-GR" sz="7200" i="1" dirty="0">
                <a:latin typeface="Times New Roman" pitchFamily="18" charset="0"/>
                <a:cs typeface="Times New Roman" pitchFamily="18" charset="0"/>
              </a:rPr>
              <a:t>. κ.ά.: Τι είναι Διαφωτισμός; Συλλογή κειμένων</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 Ν. Μ. </a:t>
            </a:r>
            <a:r>
              <a:rPr lang="el-GR" sz="7200" dirty="0" err="1">
                <a:latin typeface="Times New Roman" pitchFamily="18" charset="0"/>
                <a:cs typeface="Times New Roman" pitchFamily="18" charset="0"/>
              </a:rPr>
              <a:t>Σκουτερόπουλος</a:t>
            </a:r>
            <a:r>
              <a:rPr lang="el-GR" sz="7200" dirty="0">
                <a:latin typeface="Times New Roman" pitchFamily="18" charset="0"/>
                <a:cs typeface="Times New Roman" pitchFamily="18" charset="0"/>
              </a:rPr>
              <a:t>. "Κριτική",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1989 [επανέκδοση: Κριτική, 2014] </a:t>
            </a:r>
          </a:p>
          <a:p>
            <a:r>
              <a:rPr lang="el-GR" sz="7200" i="1" dirty="0">
                <a:latin typeface="Times New Roman" pitchFamily="18" charset="0"/>
                <a:cs typeface="Times New Roman" pitchFamily="18" charset="0"/>
              </a:rPr>
              <a:t>Η θρησκεία</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 Στάθης </a:t>
            </a:r>
            <a:r>
              <a:rPr lang="el-GR" sz="7200" dirty="0" err="1">
                <a:latin typeface="Times New Roman" pitchFamily="18" charset="0"/>
                <a:cs typeface="Times New Roman" pitchFamily="18" charset="0"/>
              </a:rPr>
              <a:t>Φερεντίνος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Γκοβόστης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χ.χ</a:t>
            </a:r>
            <a:r>
              <a:rPr lang="el-GR" sz="7200" dirty="0">
                <a:latin typeface="Times New Roman" pitchFamily="18" charset="0"/>
                <a:cs typeface="Times New Roman" pitchFamily="18" charset="0"/>
              </a:rPr>
              <a:t>. ζ) Η πρώτη Εισαγωγή στην «Κριτική της κριτικής δύναμης». </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 Παρασκευή </a:t>
            </a:r>
            <a:r>
              <a:rPr lang="el-GR" sz="7200" dirty="0" err="1">
                <a:latin typeface="Times New Roman" pitchFamily="18" charset="0"/>
                <a:cs typeface="Times New Roman" pitchFamily="18" charset="0"/>
              </a:rPr>
              <a:t>Μεϊντάνη</a:t>
            </a:r>
            <a:r>
              <a:rPr lang="el-GR" sz="7200" dirty="0">
                <a:latin typeface="Times New Roman" pitchFamily="18" charset="0"/>
                <a:cs typeface="Times New Roman" pitchFamily="18" charset="0"/>
              </a:rPr>
              <a:t>, Επίμετρο Κοσμάς </a:t>
            </a:r>
            <a:r>
              <a:rPr lang="el-GR" sz="7200" dirty="0" err="1">
                <a:latin typeface="Times New Roman" pitchFamily="18" charset="0"/>
                <a:cs typeface="Times New Roman" pitchFamily="18" charset="0"/>
              </a:rPr>
              <a:t>Ψυχοπαίδης</a:t>
            </a:r>
            <a:r>
              <a:rPr lang="el-GR" sz="7200" dirty="0">
                <a:latin typeface="Times New Roman" pitchFamily="18" charset="0"/>
                <a:cs typeface="Times New Roman" pitchFamily="18" charset="0"/>
              </a:rPr>
              <a:t>. «Πόλις»,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1996. η) </a:t>
            </a:r>
            <a:r>
              <a:rPr lang="el-GR" sz="7200" i="1" dirty="0">
                <a:latin typeface="Times New Roman" pitchFamily="18" charset="0"/>
                <a:cs typeface="Times New Roman" pitchFamily="18" charset="0"/>
              </a:rPr>
              <a:t>Για την αιώνια ειρήνη</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.-Επίμετρο Άννα </a:t>
            </a:r>
            <a:r>
              <a:rPr lang="el-GR" sz="7200" dirty="0" err="1">
                <a:latin typeface="Times New Roman" pitchFamily="18" charset="0"/>
                <a:cs typeface="Times New Roman" pitchFamily="18" charset="0"/>
              </a:rPr>
              <a:t>Πόταγα</a:t>
            </a:r>
            <a:r>
              <a:rPr lang="el-GR" sz="7200" dirty="0">
                <a:latin typeface="Times New Roman" pitchFamily="18" charset="0"/>
                <a:cs typeface="Times New Roman" pitchFamily="18" charset="0"/>
              </a:rPr>
              <a:t>, Πρόλογος-</a:t>
            </a:r>
            <a:r>
              <a:rPr lang="el-GR" sz="7200" dirty="0" err="1">
                <a:latin typeface="Times New Roman" pitchFamily="18" charset="0"/>
                <a:cs typeface="Times New Roman" pitchFamily="18" charset="0"/>
              </a:rPr>
              <a:t>Επιμ.</a:t>
            </a:r>
            <a:r>
              <a:rPr lang="el-GR" sz="7200" dirty="0">
                <a:latin typeface="Times New Roman" pitchFamily="18" charset="0"/>
                <a:cs typeface="Times New Roman" pitchFamily="18" charset="0"/>
              </a:rPr>
              <a:t> Λευτέρης Αναγνώστου. «Αλεξάνδρεια»,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1992.</a:t>
            </a:r>
          </a:p>
          <a:p>
            <a:r>
              <a:rPr lang="el-GR" sz="7200" i="1" dirty="0">
                <a:latin typeface="Times New Roman" pitchFamily="18" charset="0"/>
                <a:cs typeface="Times New Roman" pitchFamily="18" charset="0"/>
              </a:rPr>
              <a:t>Παρατηρήσεις πάνω στο αίσθημα του ωραίου και του υπέροχου</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Μετάφρ</a:t>
            </a:r>
            <a:r>
              <a:rPr lang="el-GR" sz="7200" dirty="0">
                <a:latin typeface="Times New Roman" pitchFamily="18" charset="0"/>
                <a:cs typeface="Times New Roman" pitchFamily="18" charset="0"/>
              </a:rPr>
              <a:t>. Χάρης </a:t>
            </a:r>
            <a:r>
              <a:rPr lang="el-GR" sz="7200" dirty="0" err="1">
                <a:latin typeface="Times New Roman" pitchFamily="18" charset="0"/>
                <a:cs typeface="Times New Roman" pitchFamily="18" charset="0"/>
              </a:rPr>
              <a:t>Τασάκος</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Printa</a:t>
            </a:r>
            <a:r>
              <a:rPr lang="el-GR" sz="7200" dirty="0">
                <a:latin typeface="Times New Roman" pitchFamily="18" charset="0"/>
                <a:cs typeface="Times New Roman" pitchFamily="18" charset="0"/>
              </a:rPr>
              <a:t>", </a:t>
            </a:r>
            <a:r>
              <a:rPr lang="el-GR" sz="7200" dirty="0" err="1">
                <a:latin typeface="Times New Roman" pitchFamily="18" charset="0"/>
                <a:cs typeface="Times New Roman" pitchFamily="18" charset="0"/>
              </a:rPr>
              <a:t>Αθ</a:t>
            </a:r>
            <a:r>
              <a:rPr lang="el-GR" sz="7200" dirty="0">
                <a:latin typeface="Times New Roman" pitchFamily="18" charset="0"/>
                <a:cs typeface="Times New Roman" pitchFamily="18" charset="0"/>
              </a:rPr>
              <a:t>. 1999.</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2"/>
            <a:ext cx="8229600" cy="5577483"/>
          </a:xfrm>
        </p:spPr>
        <p:txBody>
          <a:bodyPr>
            <a:normAutofit fontScale="62500" lnSpcReduction="20000"/>
          </a:bodyPr>
          <a:lstStyle/>
          <a:p>
            <a:r>
              <a:rPr lang="el-GR" i="1" dirty="0" smtClean="0">
                <a:latin typeface="Times New Roman" pitchFamily="18" charset="0"/>
                <a:cs typeface="Times New Roman" pitchFamily="18" charset="0"/>
              </a:rPr>
              <a:t>Η έννοια του αρνητικού μεγέθους στη φιλοσοφία</a:t>
            </a:r>
            <a:r>
              <a:rPr lang="el-GR" dirty="0" smtClean="0">
                <a:latin typeface="Times New Roman" pitchFamily="18" charset="0"/>
                <a:cs typeface="Times New Roman" pitchFamily="18" charset="0"/>
              </a:rPr>
              <a:t>. Εισαγωγή-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.-Σχόλια Χάρης </a:t>
            </a:r>
            <a:r>
              <a:rPr lang="el-GR" dirty="0" err="1" smtClean="0">
                <a:latin typeface="Times New Roman" pitchFamily="18" charset="0"/>
                <a:cs typeface="Times New Roman" pitchFamily="18" charset="0"/>
              </a:rPr>
              <a:t>Τασάκος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Printa</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2001.</a:t>
            </a:r>
          </a:p>
          <a:p>
            <a:r>
              <a:rPr lang="el-GR" i="1" dirty="0" smtClean="0">
                <a:latin typeface="Times New Roman" pitchFamily="18" charset="0"/>
                <a:cs typeface="Times New Roman" pitchFamily="18" charset="0"/>
              </a:rPr>
              <a:t>Κριτική της κριτικής δύναμης</a:t>
            </a:r>
            <a:r>
              <a:rPr lang="el-GR" dirty="0" smtClean="0">
                <a:latin typeface="Times New Roman" pitchFamily="18" charset="0"/>
                <a:cs typeface="Times New Roman" pitchFamily="18" charset="0"/>
              </a:rPr>
              <a:t>. Εισαγωγή-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.-Σχόλια Κώστας </a:t>
            </a:r>
            <a:r>
              <a:rPr lang="el-GR" dirty="0" err="1" smtClean="0">
                <a:latin typeface="Times New Roman" pitchFamily="18" charset="0"/>
                <a:cs typeface="Times New Roman" pitchFamily="18" charset="0"/>
              </a:rPr>
              <a:t>Ανδρουλιδάκης</a:t>
            </a:r>
            <a:r>
              <a:rPr lang="el-GR" dirty="0" smtClean="0">
                <a:latin typeface="Times New Roman" pitchFamily="18" charset="0"/>
                <a:cs typeface="Times New Roman" pitchFamily="18" charset="0"/>
              </a:rPr>
              <a:t>. «Η Σμίλη», Αθήνα, 3η </a:t>
            </a:r>
            <a:r>
              <a:rPr lang="el-GR" dirty="0" err="1" smtClean="0">
                <a:latin typeface="Times New Roman" pitchFamily="18" charset="0"/>
                <a:cs typeface="Times New Roman" pitchFamily="18" charset="0"/>
              </a:rPr>
              <a:t>έκδ</a:t>
            </a:r>
            <a:r>
              <a:rPr lang="el-GR" dirty="0" smtClean="0">
                <a:latin typeface="Times New Roman" pitchFamily="18" charset="0"/>
                <a:cs typeface="Times New Roman" pitchFamily="18" charset="0"/>
              </a:rPr>
              <a:t>. 2013.</a:t>
            </a:r>
          </a:p>
          <a:p>
            <a:r>
              <a:rPr lang="el-GR" i="1" dirty="0" smtClean="0">
                <a:latin typeface="Times New Roman" pitchFamily="18" charset="0"/>
                <a:cs typeface="Times New Roman" pitchFamily="18" charset="0"/>
              </a:rPr>
              <a:t>Κριτική του πρακτικού λόγου</a:t>
            </a:r>
            <a:r>
              <a:rPr lang="el-GR" dirty="0" smtClean="0">
                <a:latin typeface="Times New Roman" pitchFamily="18" charset="0"/>
                <a:cs typeface="Times New Roman" pitchFamily="18" charset="0"/>
              </a:rPr>
              <a:t>. Εισαγωγή-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.-Παρατηρήσεις Μιχαήλ Δημητρακόπουλος,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2004.</a:t>
            </a:r>
          </a:p>
          <a:p>
            <a:r>
              <a:rPr lang="el-GR" i="1" dirty="0" smtClean="0">
                <a:latin typeface="Times New Roman" pitchFamily="18" charset="0"/>
                <a:cs typeface="Times New Roman" pitchFamily="18" charset="0"/>
              </a:rPr>
              <a:t>Κριτική του πρακτικού λόγου</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.-Σημειώσεις-</a:t>
            </a:r>
            <a:r>
              <a:rPr lang="el-GR" dirty="0" err="1" smtClean="0">
                <a:latin typeface="Times New Roman" pitchFamily="18" charset="0"/>
                <a:cs typeface="Times New Roman" pitchFamily="18" charset="0"/>
              </a:rPr>
              <a:t>Επιλεγόμεν</a:t>
            </a:r>
            <a:r>
              <a:rPr lang="el-GR" dirty="0" smtClean="0">
                <a:latin typeface="Times New Roman" pitchFamily="18" charset="0"/>
                <a:cs typeface="Times New Roman" pitchFamily="18" charset="0"/>
              </a:rPr>
              <a:t>α Κώστας </a:t>
            </a:r>
            <a:r>
              <a:rPr lang="el-GR" dirty="0" err="1" smtClean="0">
                <a:latin typeface="Times New Roman" pitchFamily="18" charset="0"/>
                <a:cs typeface="Times New Roman" pitchFamily="18" charset="0"/>
              </a:rPr>
              <a:t>Ανδρουλιδάκης</a:t>
            </a:r>
            <a:r>
              <a:rPr lang="el-GR" dirty="0" smtClean="0">
                <a:latin typeface="Times New Roman" pitchFamily="18" charset="0"/>
                <a:cs typeface="Times New Roman" pitchFamily="18" charset="0"/>
              </a:rPr>
              <a:t>. «Εστία», Αθήνα, 5η </a:t>
            </a:r>
            <a:r>
              <a:rPr lang="el-GR" dirty="0" err="1" smtClean="0">
                <a:latin typeface="Times New Roman" pitchFamily="18" charset="0"/>
                <a:cs typeface="Times New Roman" pitchFamily="18" charset="0"/>
              </a:rPr>
              <a:t>έκδ</a:t>
            </a:r>
            <a:r>
              <a:rPr lang="el-GR" dirty="0" smtClean="0">
                <a:latin typeface="Times New Roman" pitchFamily="18" charset="0"/>
                <a:cs typeface="Times New Roman" pitchFamily="18" charset="0"/>
              </a:rPr>
              <a:t>. 2012.</a:t>
            </a:r>
          </a:p>
          <a:p>
            <a:r>
              <a:rPr lang="el-GR" i="1" dirty="0" smtClean="0">
                <a:latin typeface="Times New Roman" pitchFamily="18" charset="0"/>
                <a:cs typeface="Times New Roman" pitchFamily="18" charset="0"/>
              </a:rPr>
              <a:t>Κριτική της κριτικής ικανότητας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 Χάρης </a:t>
            </a:r>
            <a:r>
              <a:rPr lang="el-GR" dirty="0" err="1" smtClean="0">
                <a:latin typeface="Times New Roman" pitchFamily="18" charset="0"/>
                <a:cs typeface="Times New Roman" pitchFamily="18" charset="0"/>
              </a:rPr>
              <a:t>Τασάκος</a:t>
            </a:r>
            <a:r>
              <a:rPr lang="el-GR" dirty="0" smtClean="0">
                <a:latin typeface="Times New Roman" pitchFamily="18" charset="0"/>
                <a:cs typeface="Times New Roman" pitchFamily="18" charset="0"/>
              </a:rPr>
              <a:t>. "Ροές",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2005 (1η έκδοση, “</a:t>
            </a:r>
            <a:r>
              <a:rPr lang="el-GR" dirty="0" err="1" smtClean="0">
                <a:latin typeface="Times New Roman" pitchFamily="18" charset="0"/>
                <a:cs typeface="Times New Roman" pitchFamily="18" charset="0"/>
              </a:rPr>
              <a:t>Printa</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2000).</a:t>
            </a:r>
          </a:p>
          <a:p>
            <a:r>
              <a:rPr lang="el-GR" i="1" dirty="0" smtClean="0">
                <a:latin typeface="Times New Roman" pitchFamily="18" charset="0"/>
                <a:cs typeface="Times New Roman" pitchFamily="18" charset="0"/>
              </a:rPr>
              <a:t>Η διένεξη των Σχολών</a:t>
            </a:r>
            <a:r>
              <a:rPr lang="el-GR" dirty="0" smtClean="0">
                <a:latin typeface="Times New Roman" pitchFamily="18" charset="0"/>
                <a:cs typeface="Times New Roman" pitchFamily="18" charset="0"/>
              </a:rPr>
              <a:t>. Εισαγωγή-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 Θανάσης </a:t>
            </a:r>
            <a:r>
              <a:rPr lang="el-GR" dirty="0" err="1" smtClean="0">
                <a:latin typeface="Times New Roman" pitchFamily="18" charset="0"/>
                <a:cs typeface="Times New Roman" pitchFamily="18" charset="0"/>
              </a:rPr>
              <a:t>Γκιούρας</a:t>
            </a:r>
            <a:r>
              <a:rPr lang="el-GR" dirty="0" smtClean="0">
                <a:latin typeface="Times New Roman" pitchFamily="18" charset="0"/>
                <a:cs typeface="Times New Roman" pitchFamily="18" charset="0"/>
              </a:rPr>
              <a:t>. "Σαββάλας",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2004.</a:t>
            </a:r>
          </a:p>
          <a:p>
            <a:r>
              <a:rPr lang="el-GR" i="1" dirty="0" smtClean="0">
                <a:latin typeface="Times New Roman" pitchFamily="18" charset="0"/>
                <a:cs typeface="Times New Roman" pitchFamily="18" charset="0"/>
              </a:rPr>
              <a:t>Περί Παιδαγωγικής</a:t>
            </a:r>
            <a:r>
              <a:rPr lang="el-GR" dirty="0" smtClean="0">
                <a:latin typeface="Times New Roman" pitchFamily="18" charset="0"/>
                <a:cs typeface="Times New Roman" pitchFamily="18" charset="0"/>
              </a:rPr>
              <a:t>. Προλεγόμενα-</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.-Σημειώσεις Παρασκευή Σιδερά-Λύτρα. "Κυριακίδη", Θεσσαλονίκη 2004.</a:t>
            </a:r>
          </a:p>
          <a:p>
            <a:r>
              <a:rPr lang="el-GR" i="1" dirty="0" smtClean="0">
                <a:latin typeface="Times New Roman" pitchFamily="18" charset="0"/>
                <a:cs typeface="Times New Roman" pitchFamily="18" charset="0"/>
              </a:rPr>
              <a:t>Η θρησκεία εντός των ορίων του Λόγου και μόνο</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.-Σημειώσεις-</a:t>
            </a:r>
            <a:r>
              <a:rPr lang="el-GR" dirty="0" err="1" smtClean="0">
                <a:latin typeface="Times New Roman" pitchFamily="18" charset="0"/>
                <a:cs typeface="Times New Roman" pitchFamily="18" charset="0"/>
              </a:rPr>
              <a:t>Επιλεγόμεν</a:t>
            </a:r>
            <a:r>
              <a:rPr lang="el-GR" dirty="0" smtClean="0">
                <a:latin typeface="Times New Roman" pitchFamily="18" charset="0"/>
                <a:cs typeface="Times New Roman" pitchFamily="18" charset="0"/>
              </a:rPr>
              <a:t>α Κώστας </a:t>
            </a:r>
            <a:r>
              <a:rPr lang="el-GR" dirty="0" err="1" smtClean="0">
                <a:latin typeface="Times New Roman" pitchFamily="18" charset="0"/>
                <a:cs typeface="Times New Roman" pitchFamily="18" charset="0"/>
              </a:rPr>
              <a:t>Ανδρουλιδάκης</a:t>
            </a:r>
            <a:r>
              <a:rPr lang="el-GR" dirty="0" smtClean="0">
                <a:latin typeface="Times New Roman" pitchFamily="18" charset="0"/>
                <a:cs typeface="Times New Roman" pitchFamily="18" charset="0"/>
              </a:rPr>
              <a:t>. "Πόλις", Αθήνα, 2η </a:t>
            </a:r>
            <a:r>
              <a:rPr lang="el-GR" dirty="0" err="1" smtClean="0">
                <a:latin typeface="Times New Roman" pitchFamily="18" charset="0"/>
                <a:cs typeface="Times New Roman" pitchFamily="18" charset="0"/>
              </a:rPr>
              <a:t>έκδ</a:t>
            </a:r>
            <a:r>
              <a:rPr lang="el-GR" dirty="0" smtClean="0">
                <a:latin typeface="Times New Roman" pitchFamily="18" charset="0"/>
                <a:cs typeface="Times New Roman" pitchFamily="18" charset="0"/>
              </a:rPr>
              <a:t>. 2008.</a:t>
            </a:r>
          </a:p>
          <a:p>
            <a:r>
              <a:rPr lang="el-GR" i="1" dirty="0" smtClean="0">
                <a:latin typeface="Times New Roman" pitchFamily="18" charset="0"/>
                <a:cs typeface="Times New Roman" pitchFamily="18" charset="0"/>
              </a:rPr>
              <a:t>Μεταφυσική των ηθών</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.-Σημειώσεις-</a:t>
            </a:r>
            <a:r>
              <a:rPr lang="el-GR" dirty="0" err="1" smtClean="0">
                <a:latin typeface="Times New Roman" pitchFamily="18" charset="0"/>
                <a:cs typeface="Times New Roman" pitchFamily="18" charset="0"/>
              </a:rPr>
              <a:t>Επιλεγόμεν</a:t>
            </a:r>
            <a:r>
              <a:rPr lang="el-GR" dirty="0" smtClean="0">
                <a:latin typeface="Times New Roman" pitchFamily="18" charset="0"/>
                <a:cs typeface="Times New Roman" pitchFamily="18" charset="0"/>
              </a:rPr>
              <a:t>α Κώστας </a:t>
            </a:r>
            <a:r>
              <a:rPr lang="el-GR" dirty="0" err="1" smtClean="0">
                <a:latin typeface="Times New Roman" pitchFamily="18" charset="0"/>
                <a:cs typeface="Times New Roman" pitchFamily="18" charset="0"/>
              </a:rPr>
              <a:t>Ανδρουλιδάκης</a:t>
            </a:r>
            <a:r>
              <a:rPr lang="el-GR" dirty="0" smtClean="0">
                <a:latin typeface="Times New Roman" pitchFamily="18" charset="0"/>
                <a:cs typeface="Times New Roman" pitchFamily="18" charset="0"/>
              </a:rPr>
              <a:t>, "Σμίλη", Αθήνα 2013.</a:t>
            </a:r>
          </a:p>
          <a:p>
            <a:r>
              <a:rPr lang="el-GR" i="1" dirty="0" smtClean="0">
                <a:latin typeface="Times New Roman" pitchFamily="18" charset="0"/>
                <a:cs typeface="Times New Roman" pitchFamily="18" charset="0"/>
              </a:rPr>
              <a:t>Επιλογή από το έργο του</a:t>
            </a:r>
            <a:r>
              <a:rPr lang="el-GR" dirty="0" smtClean="0">
                <a:latin typeface="Times New Roman" pitchFamily="18" charset="0"/>
                <a:cs typeface="Times New Roman" pitchFamily="18" charset="0"/>
              </a:rPr>
              <a:t>. Εισαγωγή-Επιλογή-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 Κώστας </a:t>
            </a:r>
            <a:r>
              <a:rPr lang="el-GR" dirty="0" err="1" smtClean="0">
                <a:latin typeface="Times New Roman" pitchFamily="18" charset="0"/>
                <a:cs typeface="Times New Roman" pitchFamily="18" charset="0"/>
              </a:rPr>
              <a:t>Ανδρουλιδάκης</a:t>
            </a:r>
            <a:r>
              <a:rPr lang="el-GR" dirty="0" smtClean="0">
                <a:latin typeface="Times New Roman" pitchFamily="18" charset="0"/>
                <a:cs typeface="Times New Roman" pitchFamily="18" charset="0"/>
              </a:rPr>
              <a:t>. "Στιγμή", Αθήνα 2008.</a:t>
            </a:r>
          </a:p>
          <a:p>
            <a:r>
              <a:rPr lang="el-GR" i="1" dirty="0" smtClean="0">
                <a:latin typeface="Times New Roman" pitchFamily="18" charset="0"/>
                <a:cs typeface="Times New Roman" pitchFamily="18" charset="0"/>
              </a:rPr>
              <a:t>Ανθρωπολογία από πραγματολογική άποψη</a:t>
            </a:r>
            <a:r>
              <a:rPr lang="el-GR" dirty="0" smtClean="0">
                <a:latin typeface="Times New Roman" pitchFamily="18" charset="0"/>
                <a:cs typeface="Times New Roman" pitchFamily="18" charset="0"/>
              </a:rPr>
              <a:t>. Εισαγωγή-</a:t>
            </a:r>
            <a:r>
              <a:rPr lang="el-GR" dirty="0" err="1" smtClean="0">
                <a:latin typeface="Times New Roman" pitchFamily="18" charset="0"/>
                <a:cs typeface="Times New Roman" pitchFamily="18" charset="0"/>
              </a:rPr>
              <a:t>Μετάφρ</a:t>
            </a:r>
            <a:r>
              <a:rPr lang="el-GR" dirty="0" smtClean="0">
                <a:latin typeface="Times New Roman" pitchFamily="18" charset="0"/>
                <a:cs typeface="Times New Roman" pitchFamily="18" charset="0"/>
              </a:rPr>
              <a:t>.-Σχόλια Χάρης </a:t>
            </a:r>
            <a:r>
              <a:rPr lang="el-GR" dirty="0" err="1" smtClean="0">
                <a:latin typeface="Times New Roman" pitchFamily="18" charset="0"/>
                <a:cs typeface="Times New Roman" pitchFamily="18" charset="0"/>
              </a:rPr>
              <a:t>Τασάκος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Printa</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Αθ</a:t>
            </a:r>
            <a:r>
              <a:rPr lang="el-GR" dirty="0" smtClean="0">
                <a:latin typeface="Times New Roman" pitchFamily="18" charset="0"/>
                <a:cs typeface="Times New Roman" pitchFamily="18" charset="0"/>
              </a:rPr>
              <a:t>. 2011.</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ustomShape 1"/>
          <p:cNvSpPr>
            <a:spLocks noChangeArrowheads="1"/>
          </p:cNvSpPr>
          <p:nvPr/>
        </p:nvSpPr>
        <p:spPr bwMode="auto">
          <a:xfrm>
            <a:off x="152400" y="38100"/>
            <a:ext cx="8763000" cy="6694488"/>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ΣΗΜΕΙΩΣΕΙΣ ΠΑΡΑΔΟΣΕΩΝ</a:t>
            </a:r>
            <a:endParaRPr lang="el-GR" sz="1400" b="1" dirty="0">
              <a:solidFill>
                <a:srgbClr val="000000"/>
              </a:solidFill>
            </a:endParaRPr>
          </a:p>
          <a:p>
            <a:pPr algn="ctr"/>
            <a:r>
              <a:rPr lang="el-GR" sz="1100" dirty="0"/>
              <a:t>(συνέχεια)</a:t>
            </a:r>
          </a:p>
          <a:p>
            <a:pPr algn="ctr"/>
            <a:r>
              <a:rPr lang="en-US" sz="1200" b="1" dirty="0" err="1">
                <a:solidFill>
                  <a:srgbClr val="C00000"/>
                </a:solidFill>
              </a:rPr>
              <a:t>Άννα</a:t>
            </a:r>
            <a:r>
              <a:rPr lang="en-US" sz="1200" b="1" dirty="0">
                <a:solidFill>
                  <a:srgbClr val="C00000"/>
                </a:solidFill>
              </a:rPr>
              <a:t> </a:t>
            </a:r>
            <a:r>
              <a:rPr lang="en-US" sz="1200" b="1" dirty="0" err="1">
                <a:solidFill>
                  <a:srgbClr val="C00000"/>
                </a:solidFill>
              </a:rPr>
              <a:t>Λάζου</a:t>
            </a:r>
            <a:r>
              <a:rPr lang="en-US" sz="1200" b="1" dirty="0">
                <a:solidFill>
                  <a:srgbClr val="C00000"/>
                </a:solidFill>
              </a:rPr>
              <a:t>, </a:t>
            </a:r>
            <a:r>
              <a:rPr lang="en-US" sz="1200" b="1" i="1" dirty="0" err="1">
                <a:solidFill>
                  <a:srgbClr val="C00000"/>
                </a:solidFill>
              </a:rPr>
              <a:t>Άνθρωπος</a:t>
            </a:r>
            <a:r>
              <a:rPr lang="en-US" sz="1200" b="1" i="1" dirty="0">
                <a:solidFill>
                  <a:srgbClr val="C00000"/>
                </a:solidFill>
              </a:rPr>
              <a:t> ο </a:t>
            </a:r>
            <a:r>
              <a:rPr lang="en-US" sz="1200" b="1" i="1" dirty="0" err="1">
                <a:solidFill>
                  <a:srgbClr val="C00000"/>
                </a:solidFill>
              </a:rPr>
              <a:t>Δημιουργός</a:t>
            </a:r>
            <a:r>
              <a:rPr lang="en-US" sz="1200" b="1" i="1" dirty="0">
                <a:solidFill>
                  <a:srgbClr val="C00000"/>
                </a:solidFill>
              </a:rPr>
              <a:t>,</a:t>
            </a:r>
            <a:r>
              <a:rPr lang="en-US" sz="1200" b="1" dirty="0">
                <a:solidFill>
                  <a:srgbClr val="C00000"/>
                </a:solidFill>
              </a:rPr>
              <a:t> </a:t>
            </a:r>
            <a:r>
              <a:rPr lang="en-US" sz="1200" b="1" dirty="0" err="1">
                <a:solidFill>
                  <a:srgbClr val="C00000"/>
                </a:solidFill>
              </a:rPr>
              <a:t>Αθήνα</a:t>
            </a:r>
            <a:r>
              <a:rPr lang="en-US" sz="1200" b="1" dirty="0">
                <a:solidFill>
                  <a:srgbClr val="C00000"/>
                </a:solidFill>
              </a:rPr>
              <a:t>, 2016</a:t>
            </a:r>
            <a:endParaRPr lang="en-US" dirty="0"/>
          </a:p>
          <a:p>
            <a:pPr algn="just"/>
            <a:r>
              <a:rPr lang="en-US" sz="1200" dirty="0" err="1">
                <a:solidFill>
                  <a:srgbClr val="000000"/>
                </a:solidFill>
              </a:rPr>
              <a:t>Στην</a:t>
            </a:r>
            <a:r>
              <a:rPr lang="en-US" sz="1200" dirty="0">
                <a:solidFill>
                  <a:srgbClr val="000000"/>
                </a:solidFill>
              </a:rPr>
              <a:t> </a:t>
            </a:r>
            <a:r>
              <a:rPr lang="en-US" sz="1200" dirty="0" err="1">
                <a:solidFill>
                  <a:srgbClr val="000000"/>
                </a:solidFill>
              </a:rPr>
              <a:t>νεότερη</a:t>
            </a:r>
            <a:r>
              <a:rPr lang="en-US" sz="1200" dirty="0">
                <a:solidFill>
                  <a:srgbClr val="000000"/>
                </a:solidFill>
              </a:rPr>
              <a:t> </a:t>
            </a:r>
            <a:r>
              <a:rPr lang="en-US" sz="1200" dirty="0" err="1">
                <a:solidFill>
                  <a:srgbClr val="000000"/>
                </a:solidFill>
              </a:rPr>
              <a:t>εποχή</a:t>
            </a:r>
            <a:r>
              <a:rPr lang="en-US" sz="1200" dirty="0">
                <a:solidFill>
                  <a:srgbClr val="000000"/>
                </a:solidFill>
              </a:rPr>
              <a:t> ο Locke </a:t>
            </a:r>
            <a:r>
              <a:rPr lang="en-US" sz="1200" dirty="0" err="1">
                <a:solidFill>
                  <a:srgbClr val="000000"/>
                </a:solidFill>
              </a:rPr>
              <a:t>παρομοιάζει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ψυχή</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άγραφο</a:t>
            </a:r>
            <a:r>
              <a:rPr lang="en-US" sz="1200" dirty="0">
                <a:solidFill>
                  <a:srgbClr val="000000"/>
                </a:solidFill>
              </a:rPr>
              <a:t> </a:t>
            </a:r>
            <a:r>
              <a:rPr lang="en-US" sz="1200" dirty="0" err="1">
                <a:solidFill>
                  <a:srgbClr val="000000"/>
                </a:solidFill>
              </a:rPr>
              <a:t>πίνακα</a:t>
            </a:r>
            <a:r>
              <a:rPr lang="en-US" sz="1200" dirty="0">
                <a:solidFill>
                  <a:srgbClr val="000000"/>
                </a:solidFill>
              </a:rPr>
              <a:t>, </a:t>
            </a:r>
            <a:r>
              <a:rPr lang="en-US" sz="1200" dirty="0" err="1">
                <a:solidFill>
                  <a:srgbClr val="000000"/>
                </a:solidFill>
              </a:rPr>
              <a:t>ενώ</a:t>
            </a:r>
            <a:r>
              <a:rPr lang="en-US" sz="1200" dirty="0">
                <a:solidFill>
                  <a:srgbClr val="000000"/>
                </a:solidFill>
              </a:rPr>
              <a:t> </a:t>
            </a:r>
            <a:r>
              <a:rPr lang="en-US" sz="1200" dirty="0" err="1">
                <a:solidFill>
                  <a:srgbClr val="000000"/>
                </a:solidFill>
              </a:rPr>
              <a:t>αιώνες</a:t>
            </a:r>
            <a:r>
              <a:rPr lang="en-US" sz="1200" dirty="0">
                <a:solidFill>
                  <a:srgbClr val="000000"/>
                </a:solidFill>
              </a:rPr>
              <a:t> </a:t>
            </a:r>
            <a:r>
              <a:rPr lang="en-US" sz="1200" dirty="0" err="1">
                <a:solidFill>
                  <a:srgbClr val="000000"/>
                </a:solidFill>
              </a:rPr>
              <a:t>πριν</a:t>
            </a:r>
            <a:r>
              <a:rPr lang="en-US" sz="1200" dirty="0">
                <a:solidFill>
                  <a:srgbClr val="000000"/>
                </a:solidFill>
              </a:rPr>
              <a:t> </a:t>
            </a:r>
            <a:r>
              <a:rPr lang="en-US" sz="1200" dirty="0" err="1">
                <a:solidFill>
                  <a:srgbClr val="000000"/>
                </a:solidFill>
              </a:rPr>
              <a:t>είχε</a:t>
            </a:r>
            <a:r>
              <a:rPr lang="en-US" sz="1200" dirty="0">
                <a:solidFill>
                  <a:srgbClr val="000000"/>
                </a:solidFill>
              </a:rPr>
              <a:t> </a:t>
            </a:r>
            <a:r>
              <a:rPr lang="en-US" sz="1200" dirty="0" err="1">
                <a:solidFill>
                  <a:srgbClr val="000000"/>
                </a:solidFill>
              </a:rPr>
              <a:t>περιγραφεί</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Αριστοτέλη</a:t>
            </a:r>
            <a:r>
              <a:rPr lang="en-US" sz="1200" dirty="0">
                <a:solidFill>
                  <a:srgbClr val="000000"/>
                </a:solidFill>
              </a:rPr>
              <a:t> </a:t>
            </a:r>
            <a:r>
              <a:rPr lang="en-US" sz="1200" dirty="0" err="1">
                <a:solidFill>
                  <a:srgbClr val="000000"/>
                </a:solidFill>
              </a:rPr>
              <a:t>ως</a:t>
            </a:r>
            <a:r>
              <a:rPr lang="en-US" sz="1200" dirty="0">
                <a:solidFill>
                  <a:srgbClr val="000000"/>
                </a:solidFill>
              </a:rPr>
              <a:t> ο </a:t>
            </a:r>
            <a:r>
              <a:rPr lang="en-US" sz="1200" dirty="0" err="1">
                <a:solidFill>
                  <a:srgbClr val="000000"/>
                </a:solidFill>
              </a:rPr>
              <a:t>πλοηγός</a:t>
            </a:r>
            <a:r>
              <a:rPr lang="en-US" sz="1200" dirty="0">
                <a:solidFill>
                  <a:srgbClr val="000000"/>
                </a:solidFill>
              </a:rPr>
              <a:t> – ο </a:t>
            </a:r>
            <a:r>
              <a:rPr lang="en-US" sz="1200" dirty="0" err="1">
                <a:solidFill>
                  <a:srgbClr val="000000"/>
                </a:solidFill>
              </a:rPr>
              <a:t>τιμονιέρης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πλοίου</a:t>
            </a:r>
            <a:r>
              <a:rPr lang="en-US" sz="1200" dirty="0">
                <a:solidFill>
                  <a:srgbClr val="000000"/>
                </a:solidFill>
              </a:rPr>
              <a:t>. Ο </a:t>
            </a:r>
            <a:r>
              <a:rPr lang="en-US" sz="1200" dirty="0" err="1">
                <a:solidFill>
                  <a:srgbClr val="000000"/>
                </a:solidFill>
              </a:rPr>
              <a:t>αναγωγιστικός</a:t>
            </a:r>
            <a:r>
              <a:rPr lang="en-US" sz="1200" dirty="0">
                <a:solidFill>
                  <a:srgbClr val="000000"/>
                </a:solidFill>
              </a:rPr>
              <a:t> ή </a:t>
            </a:r>
            <a:r>
              <a:rPr lang="en-US" sz="1200" dirty="0" err="1">
                <a:solidFill>
                  <a:srgbClr val="000000"/>
                </a:solidFill>
              </a:rPr>
              <a:t>και</a:t>
            </a:r>
            <a:r>
              <a:rPr lang="en-US" sz="1200" dirty="0">
                <a:solidFill>
                  <a:srgbClr val="000000"/>
                </a:solidFill>
              </a:rPr>
              <a:t> </a:t>
            </a:r>
            <a:r>
              <a:rPr lang="en-US" sz="1200" dirty="0" err="1">
                <a:solidFill>
                  <a:srgbClr val="000000"/>
                </a:solidFill>
              </a:rPr>
              <a:t>μεταφορικός</a:t>
            </a:r>
            <a:r>
              <a:rPr lang="en-US" sz="1200" dirty="0">
                <a:solidFill>
                  <a:srgbClr val="000000"/>
                </a:solidFill>
              </a:rPr>
              <a:t> </a:t>
            </a:r>
            <a:r>
              <a:rPr lang="en-US" sz="1200" dirty="0" err="1">
                <a:solidFill>
                  <a:srgbClr val="000000"/>
                </a:solidFill>
              </a:rPr>
              <a:t>τρόπος</a:t>
            </a:r>
            <a:r>
              <a:rPr lang="en-US" sz="1200" dirty="0">
                <a:solidFill>
                  <a:srgbClr val="000000"/>
                </a:solidFill>
              </a:rPr>
              <a:t> </a:t>
            </a:r>
            <a:r>
              <a:rPr lang="en-US" sz="1200" dirty="0" err="1">
                <a:solidFill>
                  <a:srgbClr val="000000"/>
                </a:solidFill>
              </a:rPr>
              <a:t>παρουσίασης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έννοιας</a:t>
            </a:r>
            <a:r>
              <a:rPr lang="en-US" sz="1200" dirty="0">
                <a:solidFill>
                  <a:srgbClr val="000000"/>
                </a:solidFill>
              </a:rPr>
              <a:t> </a:t>
            </a:r>
            <a:r>
              <a:rPr lang="en-US" sz="1200" dirty="0" err="1">
                <a:solidFill>
                  <a:srgbClr val="000000"/>
                </a:solidFill>
              </a:rPr>
              <a:t>αυτής</a:t>
            </a:r>
            <a:r>
              <a:rPr lang="en-US" sz="1200" dirty="0">
                <a:solidFill>
                  <a:srgbClr val="000000"/>
                </a:solidFill>
              </a:rPr>
              <a:t> </a:t>
            </a:r>
            <a:r>
              <a:rPr lang="en-US" sz="1200" dirty="0" err="1">
                <a:solidFill>
                  <a:srgbClr val="000000"/>
                </a:solidFill>
              </a:rPr>
              <a:t>επιμένει</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ιδεών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γλώσσας</a:t>
            </a:r>
            <a:r>
              <a:rPr lang="en-US" sz="1200" dirty="0">
                <a:solidFill>
                  <a:srgbClr val="000000"/>
                </a:solidFill>
              </a:rPr>
              <a:t>, </a:t>
            </a:r>
            <a:r>
              <a:rPr lang="en-US" sz="1200" dirty="0" err="1">
                <a:solidFill>
                  <a:srgbClr val="000000"/>
                </a:solidFill>
              </a:rPr>
              <a:t>ακόμη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όταν</a:t>
            </a:r>
            <a:r>
              <a:rPr lang="en-US" sz="1200" dirty="0">
                <a:solidFill>
                  <a:srgbClr val="000000"/>
                </a:solidFill>
              </a:rPr>
              <a:t> η </a:t>
            </a:r>
            <a:r>
              <a:rPr lang="en-US" sz="1200" dirty="0" err="1">
                <a:solidFill>
                  <a:srgbClr val="000000"/>
                </a:solidFill>
              </a:rPr>
              <a:t>ψυχολογία</a:t>
            </a:r>
            <a:r>
              <a:rPr lang="en-US" sz="1200" dirty="0">
                <a:solidFill>
                  <a:srgbClr val="000000"/>
                </a:solidFill>
              </a:rPr>
              <a:t> – η </a:t>
            </a:r>
            <a:r>
              <a:rPr lang="en-US" sz="1200" dirty="0" err="1">
                <a:solidFill>
                  <a:srgbClr val="000000"/>
                </a:solidFill>
              </a:rPr>
              <a:t>εμπεριστατωμένη</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μελέτη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ψυχής</a:t>
            </a:r>
            <a:r>
              <a:rPr lang="en-US" sz="1200" dirty="0">
                <a:solidFill>
                  <a:srgbClr val="000000"/>
                </a:solidFill>
              </a:rPr>
              <a:t> – </a:t>
            </a:r>
            <a:r>
              <a:rPr lang="en-US" sz="1200" dirty="0" err="1">
                <a:solidFill>
                  <a:srgbClr val="000000"/>
                </a:solidFill>
              </a:rPr>
              <a:t>μπορεί</a:t>
            </a:r>
            <a:r>
              <a:rPr lang="en-US" sz="1200" dirty="0">
                <a:solidFill>
                  <a:srgbClr val="000000"/>
                </a:solidFill>
              </a:rPr>
              <a:t> </a:t>
            </a:r>
            <a:r>
              <a:rPr lang="en-US" sz="1200" dirty="0" err="1">
                <a:solidFill>
                  <a:srgbClr val="000000"/>
                </a:solidFill>
              </a:rPr>
              <a:t>κατά</a:t>
            </a:r>
            <a:r>
              <a:rPr lang="en-US" sz="1200" dirty="0">
                <a:solidFill>
                  <a:srgbClr val="000000"/>
                </a:solidFill>
              </a:rPr>
              <a:t> </a:t>
            </a:r>
            <a:r>
              <a:rPr lang="en-US" sz="1200" dirty="0" err="1">
                <a:solidFill>
                  <a:srgbClr val="000000"/>
                </a:solidFill>
              </a:rPr>
              <a:t>τον</a:t>
            </a:r>
            <a:r>
              <a:rPr lang="en-US" sz="1200" dirty="0">
                <a:solidFill>
                  <a:srgbClr val="000000"/>
                </a:solidFill>
              </a:rPr>
              <a:t> Marx </a:t>
            </a:r>
            <a:r>
              <a:rPr lang="en-US" sz="1200" dirty="0" err="1">
                <a:solidFill>
                  <a:srgbClr val="000000"/>
                </a:solidFill>
              </a:rPr>
              <a:t>να</a:t>
            </a:r>
            <a:r>
              <a:rPr lang="en-US" sz="1200" dirty="0">
                <a:solidFill>
                  <a:srgbClr val="000000"/>
                </a:solidFill>
              </a:rPr>
              <a:t> </a:t>
            </a:r>
            <a:r>
              <a:rPr lang="en-US" sz="1200" dirty="0" err="1">
                <a:solidFill>
                  <a:srgbClr val="000000"/>
                </a:solidFill>
              </a:rPr>
              <a:t>φωτισθεί</a:t>
            </a:r>
            <a:r>
              <a:rPr lang="en-US" sz="1200" dirty="0">
                <a:solidFill>
                  <a:srgbClr val="000000"/>
                </a:solidFill>
              </a:rPr>
              <a:t> </a:t>
            </a:r>
            <a:r>
              <a:rPr lang="en-US" sz="1200" dirty="0" err="1">
                <a:solidFill>
                  <a:srgbClr val="000000"/>
                </a:solidFill>
              </a:rPr>
              <a:t>μόνο</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ιστορική</a:t>
            </a:r>
            <a:r>
              <a:rPr lang="en-US" sz="1200" dirty="0">
                <a:solidFill>
                  <a:srgbClr val="000000"/>
                </a:solidFill>
              </a:rPr>
              <a:t> </a:t>
            </a:r>
            <a:r>
              <a:rPr lang="en-US" sz="1200" dirty="0" err="1">
                <a:solidFill>
                  <a:srgbClr val="000000"/>
                </a:solidFill>
              </a:rPr>
              <a:t>γνώση</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νόμων</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διέπουν</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εργασιακές</a:t>
            </a:r>
            <a:r>
              <a:rPr lang="en-US" sz="1200" dirty="0">
                <a:solidFill>
                  <a:srgbClr val="000000"/>
                </a:solidFill>
              </a:rPr>
              <a:t> </a:t>
            </a:r>
            <a:r>
              <a:rPr lang="en-US" sz="1200" dirty="0" err="1">
                <a:solidFill>
                  <a:srgbClr val="000000"/>
                </a:solidFill>
              </a:rPr>
              <a:t>σχέσεις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οικονομοπολιτικό</a:t>
            </a:r>
            <a:r>
              <a:rPr lang="en-US" sz="1200" dirty="0">
                <a:solidFill>
                  <a:srgbClr val="000000"/>
                </a:solidFill>
              </a:rPr>
              <a:t> </a:t>
            </a:r>
            <a:r>
              <a:rPr lang="en-US" sz="1200" dirty="0" err="1">
                <a:solidFill>
                  <a:srgbClr val="000000"/>
                </a:solidFill>
              </a:rPr>
              <a:t>σύστημα</a:t>
            </a:r>
            <a:r>
              <a:rPr lang="en-US" sz="1200" dirty="0">
                <a:solidFill>
                  <a:srgbClr val="000000"/>
                </a:solidFill>
              </a:rPr>
              <a:t>. </a:t>
            </a:r>
            <a:r>
              <a:rPr lang="en-US" sz="1200" dirty="0" err="1">
                <a:solidFill>
                  <a:srgbClr val="000000"/>
                </a:solidFill>
              </a:rPr>
              <a:t>Στον</a:t>
            </a:r>
            <a:r>
              <a:rPr lang="en-US" sz="1200" dirty="0">
                <a:solidFill>
                  <a:srgbClr val="000000"/>
                </a:solidFill>
              </a:rPr>
              <a:t> Locke η </a:t>
            </a:r>
            <a:r>
              <a:rPr lang="en-US" sz="1200" dirty="0" err="1">
                <a:solidFill>
                  <a:srgbClr val="000000"/>
                </a:solidFill>
              </a:rPr>
              <a:t>έννοια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νου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νόησης</a:t>
            </a:r>
            <a:r>
              <a:rPr lang="en-US" sz="1200" dirty="0">
                <a:solidFill>
                  <a:srgbClr val="000000"/>
                </a:solidFill>
              </a:rPr>
              <a:t> (mind/ </a:t>
            </a:r>
            <a:r>
              <a:rPr lang="en-US" sz="1200" dirty="0" err="1">
                <a:solidFill>
                  <a:srgbClr val="000000"/>
                </a:solidFill>
              </a:rPr>
              <a:t>mens</a:t>
            </a:r>
            <a:r>
              <a:rPr lang="en-US" sz="1200" dirty="0">
                <a:solidFill>
                  <a:srgbClr val="000000"/>
                </a:solidFill>
              </a:rPr>
              <a:t>) </a:t>
            </a:r>
            <a:r>
              <a:rPr lang="en-US" sz="1200" dirty="0" err="1">
                <a:solidFill>
                  <a:srgbClr val="000000"/>
                </a:solidFill>
              </a:rPr>
              <a:t>εξισώνεται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αυτήν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κατανόησης</a:t>
            </a:r>
            <a:r>
              <a:rPr lang="en-US" sz="1200" dirty="0">
                <a:solidFill>
                  <a:srgbClr val="000000"/>
                </a:solidFill>
              </a:rPr>
              <a:t> (understanding), </a:t>
            </a:r>
            <a:r>
              <a:rPr lang="en-US" sz="1200" dirty="0" err="1">
                <a:solidFill>
                  <a:srgbClr val="000000"/>
                </a:solidFill>
              </a:rPr>
              <a:t>με</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έννοια</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δίνει</a:t>
            </a:r>
            <a:r>
              <a:rPr lang="en-US" sz="1200" dirty="0">
                <a:solidFill>
                  <a:srgbClr val="000000"/>
                </a:solidFill>
              </a:rPr>
              <a:t> </a:t>
            </a:r>
            <a:r>
              <a:rPr lang="en-US" sz="1200" dirty="0" err="1">
                <a:solidFill>
                  <a:srgbClr val="000000"/>
                </a:solidFill>
              </a:rPr>
              <a:t>έμφαση</a:t>
            </a:r>
            <a:r>
              <a:rPr lang="en-US" sz="1200" dirty="0">
                <a:solidFill>
                  <a:srgbClr val="000000"/>
                </a:solidFill>
              </a:rPr>
              <a:t> </a:t>
            </a:r>
            <a:r>
              <a:rPr lang="en-US" sz="1200" dirty="0" err="1">
                <a:solidFill>
                  <a:srgbClr val="000000"/>
                </a:solidFill>
              </a:rPr>
              <a:t>στον</a:t>
            </a:r>
            <a:r>
              <a:rPr lang="en-US" sz="1200" dirty="0">
                <a:solidFill>
                  <a:srgbClr val="000000"/>
                </a:solidFill>
              </a:rPr>
              <a:t> </a:t>
            </a:r>
            <a:r>
              <a:rPr lang="en-US" sz="1200" dirty="0" err="1">
                <a:solidFill>
                  <a:srgbClr val="000000"/>
                </a:solidFill>
              </a:rPr>
              <a:t>εαυτό</a:t>
            </a:r>
            <a:r>
              <a:rPr lang="en-US" sz="1200" dirty="0">
                <a:solidFill>
                  <a:srgbClr val="000000"/>
                </a:solidFill>
              </a:rPr>
              <a:t>. </a:t>
            </a:r>
            <a:endParaRPr lang="en-US" dirty="0"/>
          </a:p>
          <a:p>
            <a:pPr algn="just"/>
            <a:r>
              <a:rPr lang="en-US" sz="1200" dirty="0" err="1">
                <a:solidFill>
                  <a:srgbClr val="000000"/>
                </a:solidFill>
              </a:rPr>
              <a:t>Τόσο</a:t>
            </a:r>
            <a:r>
              <a:rPr lang="en-US" sz="1200" dirty="0">
                <a:solidFill>
                  <a:srgbClr val="000000"/>
                </a:solidFill>
              </a:rPr>
              <a:t> η </a:t>
            </a:r>
            <a:r>
              <a:rPr lang="en-US" sz="1200" dirty="0" err="1">
                <a:solidFill>
                  <a:srgbClr val="000000"/>
                </a:solidFill>
              </a:rPr>
              <a:t>κλασική</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έριχνε</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βάρος</a:t>
            </a:r>
            <a:r>
              <a:rPr lang="en-US" sz="1200" dirty="0">
                <a:solidFill>
                  <a:srgbClr val="000000"/>
                </a:solidFill>
              </a:rPr>
              <a:t> </a:t>
            </a:r>
            <a:r>
              <a:rPr lang="en-US" sz="1200" dirty="0" err="1">
                <a:solidFill>
                  <a:srgbClr val="000000"/>
                </a:solidFill>
              </a:rPr>
              <a:t>κυρίως</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σκοπό</a:t>
            </a:r>
            <a:r>
              <a:rPr lang="en-US" sz="1200" dirty="0">
                <a:solidFill>
                  <a:srgbClr val="000000"/>
                </a:solidFill>
              </a:rPr>
              <a:t> – </a:t>
            </a:r>
            <a:r>
              <a:rPr lang="en-US" sz="1200" i="1" dirty="0" err="1">
                <a:solidFill>
                  <a:srgbClr val="000000"/>
                </a:solidFill>
              </a:rPr>
              <a:t>εντελέχεια</a:t>
            </a:r>
            <a:r>
              <a:rPr lang="en-US" sz="1200" dirty="0">
                <a:solidFill>
                  <a:srgbClr val="000000"/>
                </a:solidFill>
              </a:rPr>
              <a:t> – </a:t>
            </a:r>
            <a:r>
              <a:rPr lang="en-US" sz="1200" dirty="0" err="1">
                <a:solidFill>
                  <a:srgbClr val="000000"/>
                </a:solidFill>
              </a:rPr>
              <a:t>και</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i="1" dirty="0" err="1">
                <a:solidFill>
                  <a:srgbClr val="000000"/>
                </a:solidFill>
              </a:rPr>
              <a:t>μορφή</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ψυχισμού</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όσο</a:t>
            </a:r>
            <a:r>
              <a:rPr lang="en-US" sz="1200" dirty="0">
                <a:solidFill>
                  <a:srgbClr val="000000"/>
                </a:solidFill>
              </a:rPr>
              <a:t> </a:t>
            </a:r>
            <a:r>
              <a:rPr lang="en-US" sz="1200" dirty="0" err="1">
                <a:solidFill>
                  <a:srgbClr val="000000"/>
                </a:solidFill>
              </a:rPr>
              <a:t>και</a:t>
            </a:r>
            <a:r>
              <a:rPr lang="en-US" sz="1200" dirty="0">
                <a:solidFill>
                  <a:srgbClr val="000000"/>
                </a:solidFill>
              </a:rPr>
              <a:t> ο </a:t>
            </a:r>
            <a:r>
              <a:rPr lang="en-US" sz="1200" dirty="0" err="1">
                <a:solidFill>
                  <a:srgbClr val="000000"/>
                </a:solidFill>
              </a:rPr>
              <a:t>γερμανικός</a:t>
            </a:r>
            <a:r>
              <a:rPr lang="en-US" sz="1200" dirty="0">
                <a:solidFill>
                  <a:srgbClr val="000000"/>
                </a:solidFill>
              </a:rPr>
              <a:t> </a:t>
            </a:r>
            <a:r>
              <a:rPr lang="en-US" sz="1200" dirty="0" err="1">
                <a:solidFill>
                  <a:srgbClr val="000000"/>
                </a:solidFill>
              </a:rPr>
              <a:t>ιδεαλισμός</a:t>
            </a:r>
            <a:r>
              <a:rPr lang="en-US" sz="1200" dirty="0">
                <a:solidFill>
                  <a:srgbClr val="000000"/>
                </a:solidFill>
              </a:rPr>
              <a:t> (Fichte, Schelling, Hegel) </a:t>
            </a:r>
            <a:r>
              <a:rPr lang="en-US" sz="1200" dirty="0" err="1">
                <a:solidFill>
                  <a:srgbClr val="000000"/>
                </a:solidFill>
              </a:rPr>
              <a:t>και</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νεοεγελιανοί</a:t>
            </a:r>
            <a:r>
              <a:rPr lang="en-US" sz="1200" dirty="0">
                <a:solidFill>
                  <a:srgbClr val="000000"/>
                </a:solidFill>
              </a:rPr>
              <a:t> </a:t>
            </a:r>
            <a:r>
              <a:rPr lang="en-US" sz="1200" dirty="0" err="1">
                <a:solidFill>
                  <a:srgbClr val="000000"/>
                </a:solidFill>
              </a:rPr>
              <a:t>τον</a:t>
            </a:r>
            <a:r>
              <a:rPr lang="en-US" sz="1200" dirty="0">
                <a:solidFill>
                  <a:srgbClr val="000000"/>
                </a:solidFill>
              </a:rPr>
              <a:t> 19</a:t>
            </a:r>
            <a:r>
              <a:rPr lang="en-US" sz="1200" baseline="30000" dirty="0">
                <a:solidFill>
                  <a:srgbClr val="000000"/>
                </a:solidFill>
              </a:rPr>
              <a:t>ο</a:t>
            </a:r>
            <a:r>
              <a:rPr lang="en-US" sz="1200" dirty="0">
                <a:solidFill>
                  <a:srgbClr val="000000"/>
                </a:solidFill>
              </a:rPr>
              <a:t> </a:t>
            </a:r>
            <a:r>
              <a:rPr lang="en-US" sz="1200" dirty="0" err="1">
                <a:solidFill>
                  <a:srgbClr val="000000"/>
                </a:solidFill>
              </a:rPr>
              <a:t>αιώνα</a:t>
            </a:r>
            <a:r>
              <a:rPr lang="en-US" sz="1200" dirty="0">
                <a:solidFill>
                  <a:srgbClr val="000000"/>
                </a:solidFill>
              </a:rPr>
              <a:t> – </a:t>
            </a:r>
            <a:r>
              <a:rPr lang="en-US" sz="1200" dirty="0" err="1">
                <a:solidFill>
                  <a:srgbClr val="000000"/>
                </a:solidFill>
              </a:rPr>
              <a:t>που</a:t>
            </a:r>
            <a:r>
              <a:rPr lang="en-US" sz="1200" dirty="0">
                <a:solidFill>
                  <a:srgbClr val="000000"/>
                </a:solidFill>
              </a:rPr>
              <a:t> </a:t>
            </a:r>
            <a:r>
              <a:rPr lang="en-US" sz="1200" dirty="0" err="1">
                <a:solidFill>
                  <a:srgbClr val="000000"/>
                </a:solidFill>
              </a:rPr>
              <a:t>εισάγουν</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πράξη</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ενσυνείδητη</a:t>
            </a:r>
            <a:r>
              <a:rPr lang="en-US" sz="1200" dirty="0">
                <a:solidFill>
                  <a:srgbClr val="000000"/>
                </a:solidFill>
              </a:rPr>
              <a:t> </a:t>
            </a:r>
            <a:r>
              <a:rPr lang="en-US" sz="1200" dirty="0" err="1">
                <a:solidFill>
                  <a:srgbClr val="000000"/>
                </a:solidFill>
              </a:rPr>
              <a:t>δράση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υποκείμενό</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πρωτοκαθεδρία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οντολογίας</a:t>
            </a:r>
            <a:r>
              <a:rPr lang="en-US" sz="1200" dirty="0">
                <a:solidFill>
                  <a:srgbClr val="000000"/>
                </a:solidFill>
              </a:rPr>
              <a:t> – </a:t>
            </a:r>
            <a:r>
              <a:rPr lang="en-US" sz="1200" dirty="0" err="1">
                <a:solidFill>
                  <a:srgbClr val="000000"/>
                </a:solidFill>
              </a:rPr>
              <a:t>μεταφυσικής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ιστορίας</a:t>
            </a:r>
            <a:r>
              <a:rPr lang="en-US" sz="1200" dirty="0">
                <a:solidFill>
                  <a:srgbClr val="000000"/>
                </a:solidFill>
              </a:rPr>
              <a:t> –  </a:t>
            </a:r>
            <a:r>
              <a:rPr lang="en-US" sz="1200" dirty="0" err="1">
                <a:solidFill>
                  <a:srgbClr val="000000"/>
                </a:solidFill>
              </a:rPr>
              <a:t>προσέγγιζαν</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άνθρωπο</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ξεχωριστό</a:t>
            </a:r>
            <a:r>
              <a:rPr lang="en-US" sz="1200" dirty="0">
                <a:solidFill>
                  <a:srgbClr val="000000"/>
                </a:solidFill>
              </a:rPr>
              <a:t> </a:t>
            </a:r>
            <a:r>
              <a:rPr lang="en-US" sz="1200" dirty="0" err="1">
                <a:solidFill>
                  <a:srgbClr val="000000"/>
                </a:solidFill>
              </a:rPr>
              <a:t>προορισμό</a:t>
            </a:r>
            <a:r>
              <a:rPr lang="en-US" sz="1200" dirty="0">
                <a:solidFill>
                  <a:srgbClr val="000000"/>
                </a:solidFill>
              </a:rPr>
              <a:t> (</a:t>
            </a:r>
            <a:r>
              <a:rPr lang="en-US" sz="1200" i="1" dirty="0" err="1">
                <a:solidFill>
                  <a:srgbClr val="000000"/>
                </a:solidFill>
              </a:rPr>
              <a:t>Bestimmung</a:t>
            </a:r>
            <a:r>
              <a:rPr lang="en-US" sz="1200" dirty="0">
                <a:solidFill>
                  <a:srgbClr val="000000"/>
                </a:solidFill>
              </a:rPr>
              <a:t>). </a:t>
            </a:r>
            <a:endParaRPr lang="en-US" dirty="0"/>
          </a:p>
          <a:p>
            <a:pPr algn="just"/>
            <a:r>
              <a:rPr lang="en-US" sz="1200" dirty="0" err="1">
                <a:solidFill>
                  <a:srgbClr val="000000"/>
                </a:solidFill>
              </a:rPr>
              <a:t>Μετά</a:t>
            </a:r>
            <a:r>
              <a:rPr lang="en-US" sz="1200" dirty="0">
                <a:solidFill>
                  <a:srgbClr val="000000"/>
                </a:solidFill>
              </a:rPr>
              <a:t> </a:t>
            </a:r>
            <a:r>
              <a:rPr lang="en-US" sz="1200" dirty="0" err="1">
                <a:solidFill>
                  <a:srgbClr val="000000"/>
                </a:solidFill>
              </a:rPr>
              <a:t>τον</a:t>
            </a:r>
            <a:r>
              <a:rPr lang="en-US" sz="1200" dirty="0">
                <a:solidFill>
                  <a:srgbClr val="000000"/>
                </a:solidFill>
              </a:rPr>
              <a:t> Hegel </a:t>
            </a:r>
            <a:r>
              <a:rPr lang="en-US" sz="1200" dirty="0" err="1">
                <a:solidFill>
                  <a:srgbClr val="000000"/>
                </a:solidFill>
              </a:rPr>
              <a:t>και</a:t>
            </a:r>
            <a:r>
              <a:rPr lang="en-US" sz="1200" dirty="0">
                <a:solidFill>
                  <a:srgbClr val="000000"/>
                </a:solidFill>
              </a:rPr>
              <a:t> </a:t>
            </a:r>
            <a:r>
              <a:rPr lang="en-US" sz="1200" dirty="0" err="1">
                <a:solidFill>
                  <a:srgbClr val="000000"/>
                </a:solidFill>
              </a:rPr>
              <a:t>κυρίως</a:t>
            </a:r>
            <a:r>
              <a:rPr lang="en-US" sz="1200" dirty="0">
                <a:solidFill>
                  <a:srgbClr val="000000"/>
                </a:solidFill>
              </a:rPr>
              <a:t> </a:t>
            </a:r>
            <a:r>
              <a:rPr lang="en-US" sz="1200" dirty="0" err="1">
                <a:solidFill>
                  <a:srgbClr val="000000"/>
                </a:solidFill>
              </a:rPr>
              <a:t>λόγω</a:t>
            </a:r>
            <a:r>
              <a:rPr lang="en-US" sz="1200" dirty="0">
                <a:solidFill>
                  <a:srgbClr val="000000"/>
                </a:solidFill>
              </a:rPr>
              <a:t> </a:t>
            </a:r>
            <a:r>
              <a:rPr lang="en-US" sz="1200" dirty="0" err="1">
                <a:solidFill>
                  <a:srgbClr val="000000"/>
                </a:solidFill>
              </a:rPr>
              <a:t>του</a:t>
            </a:r>
            <a:r>
              <a:rPr lang="en-US" sz="1200" dirty="0">
                <a:solidFill>
                  <a:srgbClr val="000000"/>
                </a:solidFill>
              </a:rPr>
              <a:t> Ludwig Feuerbach (1804 – 1874), ο </a:t>
            </a:r>
            <a:r>
              <a:rPr lang="en-US" sz="1200" dirty="0" err="1">
                <a:solidFill>
                  <a:srgbClr val="000000"/>
                </a:solidFill>
              </a:rPr>
              <a:t>οποίος</a:t>
            </a:r>
            <a:r>
              <a:rPr lang="en-US" sz="1200" dirty="0">
                <a:solidFill>
                  <a:srgbClr val="000000"/>
                </a:solidFill>
              </a:rPr>
              <a:t> </a:t>
            </a:r>
            <a:r>
              <a:rPr lang="en-US" sz="1200" dirty="0" err="1">
                <a:solidFill>
                  <a:srgbClr val="000000"/>
                </a:solidFill>
              </a:rPr>
              <a:t>τόνιζε</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βιολογική</a:t>
            </a:r>
            <a:r>
              <a:rPr lang="en-US" sz="1200" dirty="0">
                <a:solidFill>
                  <a:srgbClr val="000000"/>
                </a:solidFill>
              </a:rPr>
              <a:t> </a:t>
            </a:r>
            <a:r>
              <a:rPr lang="en-US" sz="1200" dirty="0" err="1">
                <a:solidFill>
                  <a:srgbClr val="000000"/>
                </a:solidFill>
              </a:rPr>
              <a:t>αισθητηριακή</a:t>
            </a:r>
            <a:r>
              <a:rPr lang="en-US" sz="1200" dirty="0">
                <a:solidFill>
                  <a:srgbClr val="000000"/>
                </a:solidFill>
              </a:rPr>
              <a:t> </a:t>
            </a:r>
            <a:r>
              <a:rPr lang="en-US" sz="1200" dirty="0" err="1">
                <a:solidFill>
                  <a:srgbClr val="000000"/>
                </a:solidFill>
              </a:rPr>
              <a:t>υπόσταση</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ανέτρεπε</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ιδεαλιστικό</a:t>
            </a:r>
            <a:r>
              <a:rPr lang="en-US" sz="1200" dirty="0">
                <a:solidFill>
                  <a:srgbClr val="000000"/>
                </a:solidFill>
              </a:rPr>
              <a:t> </a:t>
            </a:r>
            <a:r>
              <a:rPr lang="en-US" sz="1200" dirty="0" err="1">
                <a:solidFill>
                  <a:srgbClr val="000000"/>
                </a:solidFill>
              </a:rPr>
              <a:t>πνευματοκρατικό</a:t>
            </a:r>
            <a:r>
              <a:rPr lang="en-US" sz="1200" dirty="0">
                <a:solidFill>
                  <a:srgbClr val="000000"/>
                </a:solidFill>
              </a:rPr>
              <a:t> </a:t>
            </a:r>
            <a:r>
              <a:rPr lang="en-US" sz="1200" dirty="0" err="1">
                <a:solidFill>
                  <a:srgbClr val="000000"/>
                </a:solidFill>
              </a:rPr>
              <a:t>πρότυπο</a:t>
            </a:r>
            <a:r>
              <a:rPr lang="en-US" sz="1200" dirty="0">
                <a:solidFill>
                  <a:srgbClr val="000000"/>
                </a:solidFill>
              </a:rPr>
              <a:t> </a:t>
            </a:r>
            <a:r>
              <a:rPr lang="en-US" sz="1200" dirty="0" err="1">
                <a:solidFill>
                  <a:srgbClr val="000000"/>
                </a:solidFill>
              </a:rPr>
              <a:t>του</a:t>
            </a:r>
            <a:r>
              <a:rPr lang="en-US" sz="1200" dirty="0">
                <a:solidFill>
                  <a:srgbClr val="000000"/>
                </a:solidFill>
              </a:rPr>
              <a:t> Hegel, </a:t>
            </a:r>
            <a:r>
              <a:rPr lang="en-US" sz="1200" dirty="0" err="1">
                <a:solidFill>
                  <a:srgbClr val="000000"/>
                </a:solidFill>
              </a:rPr>
              <a:t>ξεκινά</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νέα</a:t>
            </a:r>
            <a:r>
              <a:rPr lang="en-US" sz="1200" dirty="0">
                <a:solidFill>
                  <a:srgbClr val="000000"/>
                </a:solidFill>
              </a:rPr>
              <a:t> </a:t>
            </a:r>
            <a:r>
              <a:rPr lang="en-US" sz="1200" dirty="0" err="1">
                <a:solidFill>
                  <a:srgbClr val="000000"/>
                </a:solidFill>
              </a:rPr>
              <a:t>περίοδος</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ανθρωπολογική</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O </a:t>
            </a:r>
            <a:r>
              <a:rPr lang="en-US" sz="1200" dirty="0" err="1">
                <a:solidFill>
                  <a:srgbClr val="000000"/>
                </a:solidFill>
              </a:rPr>
              <a:t>επιφανέστερος</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νεοεγελιανών</a:t>
            </a:r>
            <a:r>
              <a:rPr lang="en-US" sz="1200" dirty="0">
                <a:solidFill>
                  <a:srgbClr val="000000"/>
                </a:solidFill>
              </a:rPr>
              <a:t> </a:t>
            </a:r>
            <a:r>
              <a:rPr lang="en-US" sz="1200" dirty="0" err="1">
                <a:solidFill>
                  <a:srgbClr val="000000"/>
                </a:solidFill>
              </a:rPr>
              <a:t>φιλοσόφων</a:t>
            </a:r>
            <a:r>
              <a:rPr lang="en-US" sz="1200" dirty="0">
                <a:solidFill>
                  <a:srgbClr val="000000"/>
                </a:solidFill>
              </a:rPr>
              <a:t>, ο Karl Marx (1818 -  1883) </a:t>
            </a:r>
            <a:r>
              <a:rPr lang="en-US" sz="1200" dirty="0" err="1">
                <a:solidFill>
                  <a:srgbClr val="000000"/>
                </a:solidFill>
              </a:rPr>
              <a:t>όρισε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σύστημα</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κοινωνικών</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σχέσεων</a:t>
            </a:r>
            <a:r>
              <a:rPr lang="en-US" sz="1200" dirty="0">
                <a:solidFill>
                  <a:srgbClr val="000000"/>
                </a:solidFill>
              </a:rPr>
              <a:t>, </a:t>
            </a:r>
            <a:r>
              <a:rPr lang="en-US" sz="1200" dirty="0" err="1">
                <a:solidFill>
                  <a:srgbClr val="000000"/>
                </a:solidFill>
              </a:rPr>
              <a:t>προκύπτει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εκάστοτε</a:t>
            </a:r>
            <a:r>
              <a:rPr lang="en-US" sz="1200" dirty="0">
                <a:solidFill>
                  <a:srgbClr val="000000"/>
                </a:solidFill>
              </a:rPr>
              <a:t> </a:t>
            </a:r>
            <a:r>
              <a:rPr lang="en-US" sz="1200" dirty="0" err="1">
                <a:solidFill>
                  <a:srgbClr val="000000"/>
                </a:solidFill>
              </a:rPr>
              <a:t>κοινωνικοοικονομικές</a:t>
            </a:r>
            <a:r>
              <a:rPr lang="en-US" sz="1200" dirty="0">
                <a:solidFill>
                  <a:srgbClr val="000000"/>
                </a:solidFill>
              </a:rPr>
              <a:t> </a:t>
            </a:r>
            <a:r>
              <a:rPr lang="en-US" sz="1200" dirty="0" err="1">
                <a:solidFill>
                  <a:srgbClr val="000000"/>
                </a:solidFill>
              </a:rPr>
              <a:t>σχέσεις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καθορίζουν</a:t>
            </a:r>
            <a:r>
              <a:rPr lang="en-US" sz="1200" dirty="0">
                <a:solidFill>
                  <a:srgbClr val="000000"/>
                </a:solidFill>
              </a:rPr>
              <a:t> </a:t>
            </a:r>
            <a:r>
              <a:rPr lang="en-US" sz="1200" dirty="0" err="1">
                <a:solidFill>
                  <a:srgbClr val="000000"/>
                </a:solidFill>
              </a:rPr>
              <a:t>αιτιακά</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συνθήκες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δίνουν</a:t>
            </a:r>
            <a:r>
              <a:rPr lang="en-US" sz="1200" dirty="0">
                <a:solidFill>
                  <a:srgbClr val="000000"/>
                </a:solidFill>
              </a:rPr>
              <a:t> </a:t>
            </a:r>
            <a:r>
              <a:rPr lang="en-US" sz="1200" dirty="0" err="1">
                <a:solidFill>
                  <a:srgbClr val="000000"/>
                </a:solidFill>
              </a:rPr>
              <a:t>σημασία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προοπτική</a:t>
            </a:r>
            <a:r>
              <a:rPr lang="en-US" sz="1200" dirty="0">
                <a:solidFill>
                  <a:srgbClr val="000000"/>
                </a:solidFill>
              </a:rPr>
              <a:t> </a:t>
            </a:r>
            <a:r>
              <a:rPr lang="en-US" sz="1200" dirty="0" err="1">
                <a:solidFill>
                  <a:srgbClr val="000000"/>
                </a:solidFill>
              </a:rPr>
              <a:t>στον</a:t>
            </a:r>
            <a:r>
              <a:rPr lang="en-US" sz="1200" dirty="0">
                <a:solidFill>
                  <a:srgbClr val="000000"/>
                </a:solidFill>
              </a:rPr>
              <a:t> </a:t>
            </a:r>
            <a:r>
              <a:rPr lang="en-US" sz="1200" dirty="0" err="1">
                <a:solidFill>
                  <a:srgbClr val="000000"/>
                </a:solidFill>
              </a:rPr>
              <a:t>προορισμό</a:t>
            </a:r>
            <a:r>
              <a:rPr lang="en-US" sz="1200" dirty="0">
                <a:solidFill>
                  <a:srgbClr val="000000"/>
                </a:solidFill>
              </a:rPr>
              <a:t> </a:t>
            </a:r>
            <a:r>
              <a:rPr lang="en-US" sz="1200" dirty="0" err="1">
                <a:solidFill>
                  <a:srgbClr val="000000"/>
                </a:solidFill>
              </a:rPr>
              <a:t>του</a:t>
            </a:r>
            <a:r>
              <a:rPr lang="en-US" sz="1200" dirty="0">
                <a:solidFill>
                  <a:srgbClr val="000000"/>
                </a:solidFill>
              </a:rPr>
              <a:t>. 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γίνεται</a:t>
            </a:r>
            <a:r>
              <a:rPr lang="en-US" sz="1200" dirty="0">
                <a:solidFill>
                  <a:srgbClr val="000000"/>
                </a:solidFill>
              </a:rPr>
              <a:t> </a:t>
            </a:r>
            <a:r>
              <a:rPr lang="en-US" sz="1200" dirty="0" err="1">
                <a:solidFill>
                  <a:srgbClr val="000000"/>
                </a:solidFill>
              </a:rPr>
              <a:t>ολοκληρωμένος</a:t>
            </a:r>
            <a:r>
              <a:rPr lang="en-US" sz="1200" dirty="0">
                <a:solidFill>
                  <a:srgbClr val="000000"/>
                </a:solidFill>
              </a:rPr>
              <a:t> (</a:t>
            </a:r>
            <a:r>
              <a:rPr lang="en-US" sz="1200" i="1" dirty="0" err="1">
                <a:solidFill>
                  <a:srgbClr val="000000"/>
                </a:solidFill>
              </a:rPr>
              <a:t>totaler</a:t>
            </a:r>
            <a:r>
              <a:rPr lang="en-US" sz="1200" i="1" dirty="0">
                <a:solidFill>
                  <a:srgbClr val="000000"/>
                </a:solidFill>
              </a:rPr>
              <a:t> </a:t>
            </a:r>
            <a:r>
              <a:rPr lang="en-US" sz="1200" i="1" dirty="0" err="1">
                <a:solidFill>
                  <a:srgbClr val="000000"/>
                </a:solidFill>
              </a:rPr>
              <a:t>Mensch</a:t>
            </a:r>
            <a:r>
              <a:rPr lang="en-US" sz="1200" dirty="0">
                <a:solidFill>
                  <a:srgbClr val="000000"/>
                </a:solidFill>
              </a:rPr>
              <a:t>) </a:t>
            </a:r>
            <a:r>
              <a:rPr lang="en-US" sz="1200" dirty="0" err="1">
                <a:solidFill>
                  <a:srgbClr val="000000"/>
                </a:solidFill>
              </a:rPr>
              <a:t>όταν</a:t>
            </a:r>
            <a:r>
              <a:rPr lang="en-US" sz="1200" dirty="0">
                <a:solidFill>
                  <a:srgbClr val="000000"/>
                </a:solidFill>
              </a:rPr>
              <a:t> </a:t>
            </a:r>
            <a:r>
              <a:rPr lang="en-US" sz="1200" dirty="0" err="1">
                <a:solidFill>
                  <a:srgbClr val="000000"/>
                </a:solidFill>
              </a:rPr>
              <a:t>ενσωματώνει</a:t>
            </a:r>
            <a:r>
              <a:rPr lang="en-US" sz="1200" dirty="0">
                <a:solidFill>
                  <a:srgbClr val="000000"/>
                </a:solidFill>
              </a:rPr>
              <a:t> </a:t>
            </a:r>
            <a:r>
              <a:rPr lang="en-US" sz="1200" dirty="0" err="1">
                <a:solidFill>
                  <a:srgbClr val="000000"/>
                </a:solidFill>
              </a:rPr>
              <a:t>συνειδητά</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πράξεις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ιστορική</a:t>
            </a:r>
            <a:r>
              <a:rPr lang="en-US" sz="1200" dirty="0">
                <a:solidFill>
                  <a:srgbClr val="000000"/>
                </a:solidFill>
              </a:rPr>
              <a:t> </a:t>
            </a:r>
            <a:r>
              <a:rPr lang="en-US" sz="1200" dirty="0" err="1">
                <a:solidFill>
                  <a:srgbClr val="000000"/>
                </a:solidFill>
              </a:rPr>
              <a:t>νομοτέλεια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αλλαγής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κοινωνίας</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αστικό</a:t>
            </a:r>
            <a:r>
              <a:rPr lang="en-US" sz="1200" dirty="0">
                <a:solidFill>
                  <a:srgbClr val="000000"/>
                </a:solidFill>
              </a:rPr>
              <a:t> </a:t>
            </a:r>
            <a:r>
              <a:rPr lang="en-US" sz="1200" dirty="0" err="1">
                <a:solidFill>
                  <a:srgbClr val="000000"/>
                </a:solidFill>
              </a:rPr>
              <a:t>σύστημα</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νέα</a:t>
            </a:r>
            <a:r>
              <a:rPr lang="en-US" sz="1200" dirty="0">
                <a:solidFill>
                  <a:srgbClr val="000000"/>
                </a:solidFill>
              </a:rPr>
              <a:t> </a:t>
            </a:r>
            <a:r>
              <a:rPr lang="en-US" sz="1200" dirty="0" err="1">
                <a:solidFill>
                  <a:srgbClr val="000000"/>
                </a:solidFill>
              </a:rPr>
              <a:t>κομμουνιστική</a:t>
            </a:r>
            <a:r>
              <a:rPr lang="en-US" sz="1200" dirty="0">
                <a:solidFill>
                  <a:srgbClr val="000000"/>
                </a:solidFill>
              </a:rPr>
              <a:t> </a:t>
            </a:r>
            <a:r>
              <a:rPr lang="en-US" sz="1200" dirty="0" err="1">
                <a:solidFill>
                  <a:srgbClr val="000000"/>
                </a:solidFill>
              </a:rPr>
              <a:t>κοινωνία</a:t>
            </a:r>
            <a:r>
              <a:rPr lang="en-US" sz="1200" dirty="0">
                <a:solidFill>
                  <a:srgbClr val="000000"/>
                </a:solidFill>
              </a:rPr>
              <a:t> </a:t>
            </a:r>
            <a:r>
              <a:rPr lang="en-US" sz="1200" dirty="0" err="1">
                <a:solidFill>
                  <a:srgbClr val="000000"/>
                </a:solidFill>
              </a:rPr>
              <a:t>προκειμένου</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υπερβεί</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συνθήκες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αποξενώνουν</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πραγματική</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i="1" dirty="0" err="1">
                <a:solidFill>
                  <a:srgbClr val="000000"/>
                </a:solidFill>
              </a:rPr>
              <a:t>αλλοτρίωση</a:t>
            </a:r>
            <a:r>
              <a:rPr lang="en-US" sz="1200" i="1" dirty="0">
                <a:solidFill>
                  <a:srgbClr val="000000"/>
                </a:solidFill>
              </a:rPr>
              <a:t> – </a:t>
            </a:r>
            <a:r>
              <a:rPr lang="en-US" sz="1200" i="1" dirty="0" err="1">
                <a:solidFill>
                  <a:srgbClr val="000000"/>
                </a:solidFill>
              </a:rPr>
              <a:t>Entfremdung</a:t>
            </a:r>
            <a:r>
              <a:rPr lang="en-US" sz="1200" dirty="0">
                <a:solidFill>
                  <a:srgbClr val="000000"/>
                </a:solidFill>
              </a:rPr>
              <a:t>). 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λοιπόν</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αυτήν</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νέα</a:t>
            </a:r>
            <a:r>
              <a:rPr lang="en-US" sz="1200" dirty="0">
                <a:solidFill>
                  <a:srgbClr val="000000"/>
                </a:solidFill>
              </a:rPr>
              <a:t> </a:t>
            </a:r>
            <a:r>
              <a:rPr lang="en-US" sz="1200" dirty="0" err="1">
                <a:solidFill>
                  <a:srgbClr val="000000"/>
                </a:solidFill>
              </a:rPr>
              <a:t>θεωρία</a:t>
            </a:r>
            <a:r>
              <a:rPr lang="en-US" sz="1200" dirty="0">
                <a:solidFill>
                  <a:srgbClr val="000000"/>
                </a:solidFill>
              </a:rPr>
              <a:t>, </a:t>
            </a:r>
            <a:r>
              <a:rPr lang="en-US" sz="1200" dirty="0" err="1">
                <a:solidFill>
                  <a:srgbClr val="000000"/>
                </a:solidFill>
              </a:rPr>
              <a:t>γίνεται</a:t>
            </a:r>
            <a:r>
              <a:rPr lang="en-US" sz="1200" dirty="0">
                <a:solidFill>
                  <a:srgbClr val="000000"/>
                </a:solidFill>
              </a:rPr>
              <a:t> ο </a:t>
            </a:r>
            <a:r>
              <a:rPr lang="en-US" sz="1200" dirty="0" err="1">
                <a:solidFill>
                  <a:srgbClr val="000000"/>
                </a:solidFill>
              </a:rPr>
              <a:t>μοχλός</a:t>
            </a:r>
            <a:r>
              <a:rPr lang="en-US" sz="1200" dirty="0">
                <a:solidFill>
                  <a:srgbClr val="000000"/>
                </a:solidFill>
              </a:rPr>
              <a:t> – </a:t>
            </a:r>
            <a:r>
              <a:rPr lang="en-US" sz="1200" dirty="0" err="1">
                <a:solidFill>
                  <a:srgbClr val="000000"/>
                </a:solidFill>
              </a:rPr>
              <a:t>το</a:t>
            </a:r>
            <a:r>
              <a:rPr lang="en-US" sz="1200" dirty="0">
                <a:solidFill>
                  <a:srgbClr val="000000"/>
                </a:solidFill>
              </a:rPr>
              <a:t> </a:t>
            </a:r>
            <a:r>
              <a:rPr lang="en-US" sz="1200" dirty="0" err="1">
                <a:solidFill>
                  <a:srgbClr val="000000"/>
                </a:solidFill>
              </a:rPr>
              <a:t>κλειδί</a:t>
            </a:r>
            <a:r>
              <a:rPr lang="en-US" sz="1200" dirty="0">
                <a:solidFill>
                  <a:srgbClr val="000000"/>
                </a:solidFill>
              </a:rPr>
              <a:t> – </a:t>
            </a:r>
            <a:r>
              <a:rPr lang="en-US" sz="1200" dirty="0" err="1">
                <a:solidFill>
                  <a:srgbClr val="000000"/>
                </a:solidFill>
              </a:rPr>
              <a:t>της</a:t>
            </a:r>
            <a:r>
              <a:rPr lang="en-US" sz="1200" dirty="0">
                <a:solidFill>
                  <a:srgbClr val="000000"/>
                </a:solidFill>
              </a:rPr>
              <a:t> </a:t>
            </a:r>
            <a:r>
              <a:rPr lang="en-US" sz="1200" dirty="0" err="1">
                <a:solidFill>
                  <a:srgbClr val="000000"/>
                </a:solidFill>
              </a:rPr>
              <a:t>αλλαγής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κόσμου</a:t>
            </a:r>
            <a:r>
              <a:rPr lang="en-US" sz="1200" dirty="0">
                <a:solidFill>
                  <a:srgbClr val="000000"/>
                </a:solidFill>
              </a:rPr>
              <a:t>, ο </a:t>
            </a:r>
            <a:r>
              <a:rPr lang="en-US" sz="1200" dirty="0" err="1">
                <a:solidFill>
                  <a:srgbClr val="000000"/>
                </a:solidFill>
              </a:rPr>
              <a:t>δημιουργός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πολιτισμού</a:t>
            </a:r>
            <a:r>
              <a:rPr lang="en-US" sz="1200" dirty="0" smtClean="0">
                <a:solidFill>
                  <a:srgbClr val="000000"/>
                </a:solidFill>
              </a:rPr>
              <a:t>.</a:t>
            </a:r>
            <a:r>
              <a:rPr lang="el-GR" sz="1200" dirty="0" smtClean="0">
                <a:solidFill>
                  <a:srgbClr val="000000"/>
                </a:solidFill>
              </a:rPr>
              <a:t> </a:t>
            </a:r>
            <a:r>
              <a:rPr lang="en-US" sz="1200" dirty="0" err="1" smtClean="0">
                <a:solidFill>
                  <a:srgbClr val="000000"/>
                </a:solidFill>
              </a:rPr>
              <a:t>Μετά</a:t>
            </a:r>
            <a:r>
              <a:rPr lang="en-US" sz="1200" dirty="0" smtClean="0">
                <a:solidFill>
                  <a:srgbClr val="000000"/>
                </a:solidFill>
              </a:rPr>
              <a:t> </a:t>
            </a:r>
            <a:r>
              <a:rPr lang="en-US" sz="1200" dirty="0" err="1">
                <a:solidFill>
                  <a:srgbClr val="000000"/>
                </a:solidFill>
              </a:rPr>
              <a:t>τον</a:t>
            </a:r>
            <a:r>
              <a:rPr lang="en-US" sz="1200" dirty="0">
                <a:solidFill>
                  <a:srgbClr val="000000"/>
                </a:solidFill>
              </a:rPr>
              <a:t> Marx, </a:t>
            </a:r>
            <a:r>
              <a:rPr lang="en-US" sz="1200" dirty="0" err="1">
                <a:solidFill>
                  <a:srgbClr val="000000"/>
                </a:solidFill>
              </a:rPr>
              <a:t>ξεκινά</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θεωρητική</a:t>
            </a:r>
            <a:r>
              <a:rPr lang="en-US" sz="1200" dirty="0">
                <a:solidFill>
                  <a:srgbClr val="000000"/>
                </a:solidFill>
              </a:rPr>
              <a:t> </a:t>
            </a:r>
            <a:r>
              <a:rPr lang="en-US" sz="1200" dirty="0" err="1">
                <a:solidFill>
                  <a:srgbClr val="000000"/>
                </a:solidFill>
              </a:rPr>
              <a:t>παράδοση</a:t>
            </a:r>
            <a:r>
              <a:rPr lang="en-US" sz="1200" dirty="0">
                <a:solidFill>
                  <a:srgbClr val="000000"/>
                </a:solidFill>
              </a:rPr>
              <a:t> </a:t>
            </a:r>
            <a:r>
              <a:rPr lang="en-US" sz="1200" dirty="0" err="1">
                <a:solidFill>
                  <a:srgbClr val="000000"/>
                </a:solidFill>
              </a:rPr>
              <a:t>σύμφωνα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οποία</a:t>
            </a:r>
            <a:r>
              <a:rPr lang="en-US" sz="1200" dirty="0">
                <a:solidFill>
                  <a:srgbClr val="000000"/>
                </a:solidFill>
              </a:rPr>
              <a:t> </a:t>
            </a:r>
            <a:r>
              <a:rPr lang="en-US" sz="1200" dirty="0" err="1">
                <a:solidFill>
                  <a:srgbClr val="000000"/>
                </a:solidFill>
              </a:rPr>
              <a:t>θεωρείται</a:t>
            </a:r>
            <a:r>
              <a:rPr lang="en-US" sz="1200" dirty="0">
                <a:solidFill>
                  <a:srgbClr val="000000"/>
                </a:solidFill>
              </a:rPr>
              <a:t> </a:t>
            </a:r>
            <a:r>
              <a:rPr lang="en-US" sz="1200" dirty="0" err="1">
                <a:solidFill>
                  <a:srgbClr val="000000"/>
                </a:solidFill>
              </a:rPr>
              <a:t>ότι</a:t>
            </a:r>
            <a:r>
              <a:rPr lang="en-US" sz="1200" dirty="0">
                <a:solidFill>
                  <a:srgbClr val="000000"/>
                </a:solidFill>
              </a:rPr>
              <a:t> η </a:t>
            </a:r>
            <a:r>
              <a:rPr lang="en-US" sz="1200" dirty="0" err="1">
                <a:solidFill>
                  <a:srgbClr val="000000"/>
                </a:solidFill>
              </a:rPr>
              <a:t>κοινωνία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ανθρώπινο</a:t>
            </a:r>
            <a:r>
              <a:rPr lang="en-US" sz="1200" dirty="0">
                <a:solidFill>
                  <a:srgbClr val="000000"/>
                </a:solidFill>
              </a:rPr>
              <a:t> </a:t>
            </a:r>
            <a:r>
              <a:rPr lang="en-US" sz="1200" dirty="0" err="1">
                <a:solidFill>
                  <a:srgbClr val="000000"/>
                </a:solidFill>
              </a:rPr>
              <a:t>δημιούργημα</a:t>
            </a:r>
            <a:r>
              <a:rPr lang="en-US" sz="1200" dirty="0">
                <a:solidFill>
                  <a:srgbClr val="000000"/>
                </a:solidFill>
              </a:rPr>
              <a:t> </a:t>
            </a:r>
            <a:r>
              <a:rPr lang="en-US" sz="1200" dirty="0" err="1">
                <a:solidFill>
                  <a:srgbClr val="000000"/>
                </a:solidFill>
              </a:rPr>
              <a:t>λειτουργεί</a:t>
            </a:r>
            <a:r>
              <a:rPr lang="en-US" sz="1200" dirty="0">
                <a:solidFill>
                  <a:srgbClr val="000000"/>
                </a:solidFill>
              </a:rPr>
              <a:t> </a:t>
            </a:r>
            <a:r>
              <a:rPr lang="en-US" sz="1200" dirty="0" err="1">
                <a:solidFill>
                  <a:srgbClr val="000000"/>
                </a:solidFill>
              </a:rPr>
              <a:t>νομοτελειακά</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πλαίσιο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υποτιθέμενης</a:t>
            </a:r>
            <a:r>
              <a:rPr lang="en-US" sz="1200" dirty="0">
                <a:solidFill>
                  <a:srgbClr val="000000"/>
                </a:solidFill>
              </a:rPr>
              <a:t> </a:t>
            </a:r>
            <a:r>
              <a:rPr lang="en-US" sz="1200" dirty="0" err="1">
                <a:solidFill>
                  <a:srgbClr val="000000"/>
                </a:solidFill>
              </a:rPr>
              <a:t>ισχύος</a:t>
            </a:r>
            <a:r>
              <a:rPr lang="en-US" sz="1200" dirty="0">
                <a:solidFill>
                  <a:srgbClr val="000000"/>
                </a:solidFill>
              </a:rPr>
              <a:t> </a:t>
            </a:r>
            <a:r>
              <a:rPr lang="en-US" sz="1200" dirty="0" err="1">
                <a:solidFill>
                  <a:srgbClr val="000000"/>
                </a:solidFill>
              </a:rPr>
              <a:t>μιας</a:t>
            </a:r>
            <a:r>
              <a:rPr lang="en-US" sz="1200" dirty="0">
                <a:solidFill>
                  <a:srgbClr val="000000"/>
                </a:solidFill>
              </a:rPr>
              <a:t> </a:t>
            </a:r>
            <a:r>
              <a:rPr lang="en-US" sz="1200" dirty="0" err="1">
                <a:solidFill>
                  <a:srgbClr val="000000"/>
                </a:solidFill>
              </a:rPr>
              <a:t>ιστορικής</a:t>
            </a:r>
            <a:r>
              <a:rPr lang="en-US" sz="1200" dirty="0">
                <a:solidFill>
                  <a:srgbClr val="000000"/>
                </a:solidFill>
              </a:rPr>
              <a:t> </a:t>
            </a:r>
            <a:r>
              <a:rPr lang="en-US" sz="1200" dirty="0" err="1">
                <a:solidFill>
                  <a:srgbClr val="000000"/>
                </a:solidFill>
              </a:rPr>
              <a:t>αιτιοκρατίας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υποτάσσει</a:t>
            </a:r>
            <a:r>
              <a:rPr lang="en-US" sz="1200" dirty="0">
                <a:solidFill>
                  <a:srgbClr val="000000"/>
                </a:solidFill>
              </a:rPr>
              <a:t> </a:t>
            </a:r>
            <a:r>
              <a:rPr lang="en-US" sz="1200" dirty="0" err="1">
                <a:solidFill>
                  <a:srgbClr val="000000"/>
                </a:solidFill>
              </a:rPr>
              <a:t>τόσο</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φύση</a:t>
            </a:r>
            <a:r>
              <a:rPr lang="en-US" sz="1200" dirty="0">
                <a:solidFill>
                  <a:srgbClr val="000000"/>
                </a:solidFill>
              </a:rPr>
              <a:t> </a:t>
            </a:r>
            <a:r>
              <a:rPr lang="en-US" sz="1200" dirty="0" err="1">
                <a:solidFill>
                  <a:srgbClr val="000000"/>
                </a:solidFill>
              </a:rPr>
              <a:t>όσο</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έννοιες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κλασικής</a:t>
            </a:r>
            <a:r>
              <a:rPr lang="en-US" sz="1200" dirty="0">
                <a:solidFill>
                  <a:srgbClr val="000000"/>
                </a:solidFill>
              </a:rPr>
              <a:t> </a:t>
            </a:r>
            <a:r>
              <a:rPr lang="en-US" sz="1200" dirty="0" err="1">
                <a:solidFill>
                  <a:srgbClr val="000000"/>
                </a:solidFill>
              </a:rPr>
              <a:t>φιλοσοφίας</a:t>
            </a:r>
            <a:r>
              <a:rPr lang="en-US" sz="1200" dirty="0">
                <a:solidFill>
                  <a:srgbClr val="000000"/>
                </a:solidFill>
              </a:rPr>
              <a:t> (</a:t>
            </a:r>
            <a:r>
              <a:rPr lang="en-US" sz="1200" dirty="0" err="1">
                <a:solidFill>
                  <a:srgbClr val="000000"/>
                </a:solidFill>
              </a:rPr>
              <a:t>μαρξισμός</a:t>
            </a:r>
            <a:r>
              <a:rPr lang="en-US" sz="1200" dirty="0">
                <a:solidFill>
                  <a:srgbClr val="000000"/>
                </a:solidFill>
              </a:rPr>
              <a:t> – </a:t>
            </a:r>
            <a:r>
              <a:rPr lang="en-US" sz="1200" dirty="0" err="1">
                <a:solidFill>
                  <a:srgbClr val="000000"/>
                </a:solidFill>
              </a:rPr>
              <a:t>ιστορικός</a:t>
            </a:r>
            <a:r>
              <a:rPr lang="en-US" sz="1200" dirty="0">
                <a:solidFill>
                  <a:srgbClr val="000000"/>
                </a:solidFill>
              </a:rPr>
              <a:t> </a:t>
            </a:r>
            <a:r>
              <a:rPr lang="en-US" sz="1200" dirty="0" err="1">
                <a:solidFill>
                  <a:srgbClr val="000000"/>
                </a:solidFill>
              </a:rPr>
              <a:t>υλισμός</a:t>
            </a:r>
            <a:r>
              <a:rPr lang="en-US" sz="1200" dirty="0">
                <a:solidFill>
                  <a:srgbClr val="000000"/>
                </a:solidFill>
              </a:rPr>
              <a:t>). </a:t>
            </a:r>
            <a:endParaRPr lang="el-GR" sz="1200" dirty="0" smtClean="0">
              <a:solidFill>
                <a:srgbClr val="000000"/>
              </a:solidFill>
            </a:endParaRPr>
          </a:p>
          <a:p>
            <a:pPr algn="just"/>
            <a:r>
              <a:rPr lang="el-GR" sz="1200" dirty="0" smtClean="0">
                <a:solidFill>
                  <a:srgbClr val="000000"/>
                </a:solidFill>
              </a:rPr>
              <a:t>Η </a:t>
            </a:r>
            <a:r>
              <a:rPr lang="el-GR" sz="1200" dirty="0" err="1" smtClean="0">
                <a:solidFill>
                  <a:srgbClr val="000000"/>
                </a:solidFill>
              </a:rPr>
              <a:t>μαρξική</a:t>
            </a:r>
            <a:r>
              <a:rPr lang="el-GR" sz="1200" dirty="0" smtClean="0">
                <a:solidFill>
                  <a:srgbClr val="000000"/>
                </a:solidFill>
              </a:rPr>
              <a:t> ανθρωπολογία</a:t>
            </a:r>
            <a:r>
              <a:rPr lang="en-US" sz="1200" dirty="0" smtClean="0">
                <a:solidFill>
                  <a:srgbClr val="000000"/>
                </a:solidFill>
              </a:rPr>
              <a:t> </a:t>
            </a:r>
            <a:r>
              <a:rPr lang="el-GR" sz="1200" dirty="0" smtClean="0">
                <a:solidFill>
                  <a:srgbClr val="000000"/>
                </a:solidFill>
              </a:rPr>
              <a:t>έχει αντίκτυπο τόσο στην ίδια τη φιλοσοφική θεώρηση του ανθρώπου αλλά και την εξέλιξη των κοινωνικών θεωριών, τη μεθοδολογία τους και την ανάπτυξη νέων θεωριών και επιστημονικών τάσεων στη μελέτη και κατανόηση των κοινωνιών και της ιστορίας. Ο μαρξισμός ως ένα συνεκτικό σύστημα θεωρίας και εξήγησης επηρέασε πλατιά το χώρο της κοινωνικής θεωρίας και δημιούργησε μια ξεχωριστή παράδοση στην ανθρωπολογία του 20ού αιώνα.</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p:cNvSpPr>
            <a:spLocks noChangeArrowheads="1"/>
          </p:cNvSpPr>
          <p:nvPr/>
        </p:nvSpPr>
        <p:spPr bwMode="auto">
          <a:xfrm>
            <a:off x="76200" y="38100"/>
            <a:ext cx="8915400" cy="6694488"/>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ΣΗΜΕΙΩΣΕΙΣ ΠΑΡΑΔΟΣΕΩΝ ΦΙΛΟΣΟΦΙΚΗΣ ΑΝΘΡΩΠΟΛΟΓΙΑΣ</a:t>
            </a:r>
            <a:endParaRPr lang="en-US" dirty="0"/>
          </a:p>
          <a:p>
            <a:pPr algn="ctr"/>
            <a:r>
              <a:rPr lang="en-US" sz="1200" b="1" dirty="0" smtClean="0">
                <a:solidFill>
                  <a:srgbClr val="000000"/>
                </a:solidFill>
              </a:rPr>
              <a:t>Ο </a:t>
            </a:r>
            <a:r>
              <a:rPr lang="en-US" sz="1200" b="1" dirty="0">
                <a:solidFill>
                  <a:srgbClr val="000000"/>
                </a:solidFill>
              </a:rPr>
              <a:t>ΑΝΘΡΩΠΟΣ ΚΑΛΛΙΤΕΧΝΗΣ</a:t>
            </a:r>
            <a:endParaRPr lang="en-US" dirty="0"/>
          </a:p>
          <a:p>
            <a:pPr algn="ctr"/>
            <a:r>
              <a:rPr lang="en-US" sz="1200" b="1" dirty="0">
                <a:solidFill>
                  <a:srgbClr val="C00000"/>
                </a:solidFill>
              </a:rPr>
              <a:t> </a:t>
            </a:r>
            <a:r>
              <a:rPr lang="en-US" sz="1200" b="1" dirty="0" err="1">
                <a:solidFill>
                  <a:srgbClr val="C00000"/>
                </a:solidFill>
              </a:rPr>
              <a:t>Άννα</a:t>
            </a:r>
            <a:r>
              <a:rPr lang="en-US" sz="1200" b="1" dirty="0">
                <a:solidFill>
                  <a:srgbClr val="C00000"/>
                </a:solidFill>
              </a:rPr>
              <a:t> </a:t>
            </a:r>
            <a:r>
              <a:rPr lang="en-US" sz="1200" b="1" dirty="0" err="1">
                <a:solidFill>
                  <a:srgbClr val="C00000"/>
                </a:solidFill>
              </a:rPr>
              <a:t>Λάζου</a:t>
            </a:r>
            <a:r>
              <a:rPr lang="en-US" sz="1200" b="1" dirty="0">
                <a:solidFill>
                  <a:srgbClr val="C00000"/>
                </a:solidFill>
              </a:rPr>
              <a:t>, </a:t>
            </a:r>
            <a:r>
              <a:rPr lang="en-US" sz="1200" b="1" i="1" dirty="0" err="1">
                <a:solidFill>
                  <a:srgbClr val="C00000"/>
                </a:solidFill>
              </a:rPr>
              <a:t>Άνθρωπος</a:t>
            </a:r>
            <a:r>
              <a:rPr lang="en-US" sz="1200" b="1" i="1" dirty="0">
                <a:solidFill>
                  <a:srgbClr val="C00000"/>
                </a:solidFill>
              </a:rPr>
              <a:t> ο </a:t>
            </a:r>
            <a:r>
              <a:rPr lang="en-US" sz="1200" b="1" i="1" dirty="0" err="1">
                <a:solidFill>
                  <a:srgbClr val="C00000"/>
                </a:solidFill>
              </a:rPr>
              <a:t>Δημιουργός</a:t>
            </a:r>
            <a:r>
              <a:rPr lang="en-US" sz="1200" b="1" i="1" dirty="0">
                <a:solidFill>
                  <a:srgbClr val="C00000"/>
                </a:solidFill>
              </a:rPr>
              <a:t>,</a:t>
            </a:r>
            <a:r>
              <a:rPr lang="en-US" sz="1200" b="1" dirty="0">
                <a:solidFill>
                  <a:srgbClr val="C00000"/>
                </a:solidFill>
              </a:rPr>
              <a:t> </a:t>
            </a:r>
            <a:r>
              <a:rPr lang="en-US" sz="1200" b="1" dirty="0" err="1">
                <a:solidFill>
                  <a:srgbClr val="C00000"/>
                </a:solidFill>
              </a:rPr>
              <a:t>Αθήνα</a:t>
            </a:r>
            <a:r>
              <a:rPr lang="en-US" sz="1200" b="1" dirty="0">
                <a:solidFill>
                  <a:srgbClr val="C00000"/>
                </a:solidFill>
              </a:rPr>
              <a:t>, 2016</a:t>
            </a:r>
            <a:endParaRPr lang="en-US" dirty="0"/>
          </a:p>
          <a:p>
            <a:pPr algn="just"/>
            <a:r>
              <a:rPr lang="en-US" sz="1200" dirty="0" err="1">
                <a:solidFill>
                  <a:srgbClr val="000000"/>
                </a:solidFill>
              </a:rPr>
              <a:t>Στα</a:t>
            </a:r>
            <a:r>
              <a:rPr lang="en-US" sz="1200" dirty="0">
                <a:solidFill>
                  <a:srgbClr val="000000"/>
                </a:solidFill>
              </a:rPr>
              <a:t> </a:t>
            </a:r>
            <a:r>
              <a:rPr lang="en-US" sz="1200" dirty="0" err="1">
                <a:solidFill>
                  <a:srgbClr val="000000"/>
                </a:solidFill>
              </a:rPr>
              <a:t>μέσα</a:t>
            </a:r>
            <a:r>
              <a:rPr lang="en-US" sz="1200" dirty="0">
                <a:solidFill>
                  <a:srgbClr val="000000"/>
                </a:solidFill>
              </a:rPr>
              <a:t> </a:t>
            </a:r>
            <a:r>
              <a:rPr lang="en-US" sz="1200" dirty="0" err="1">
                <a:solidFill>
                  <a:srgbClr val="000000"/>
                </a:solidFill>
              </a:rPr>
              <a:t>του</a:t>
            </a:r>
            <a:r>
              <a:rPr lang="en-US" sz="1200" dirty="0">
                <a:solidFill>
                  <a:srgbClr val="000000"/>
                </a:solidFill>
              </a:rPr>
              <a:t> 19</a:t>
            </a:r>
            <a:r>
              <a:rPr lang="en-US" sz="1200" baseline="30000" dirty="0">
                <a:solidFill>
                  <a:srgbClr val="000000"/>
                </a:solidFill>
              </a:rPr>
              <a:t>ου</a:t>
            </a:r>
            <a:r>
              <a:rPr lang="en-US" sz="1200" dirty="0">
                <a:solidFill>
                  <a:srgbClr val="000000"/>
                </a:solidFill>
              </a:rPr>
              <a:t> </a:t>
            </a:r>
            <a:r>
              <a:rPr lang="en-US" sz="1200" dirty="0" err="1">
                <a:solidFill>
                  <a:srgbClr val="000000"/>
                </a:solidFill>
              </a:rPr>
              <a:t>αιώνα</a:t>
            </a:r>
            <a:r>
              <a:rPr lang="en-US" sz="1200" dirty="0">
                <a:solidFill>
                  <a:srgbClr val="000000"/>
                </a:solidFill>
              </a:rPr>
              <a:t> (</a:t>
            </a:r>
            <a:r>
              <a:rPr lang="en-US" sz="1200" dirty="0" err="1">
                <a:solidFill>
                  <a:srgbClr val="000000"/>
                </a:solidFill>
              </a:rPr>
              <a:t>αιώνα</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χαρακτηρίζεται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κίνημα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ευρωπαϊκού</a:t>
            </a:r>
            <a:r>
              <a:rPr lang="en-US" sz="1200" dirty="0">
                <a:solidFill>
                  <a:srgbClr val="000000"/>
                </a:solidFill>
              </a:rPr>
              <a:t> </a:t>
            </a:r>
            <a:r>
              <a:rPr lang="en-US" sz="1200" dirty="0" err="1">
                <a:solidFill>
                  <a:srgbClr val="000000"/>
                </a:solidFill>
              </a:rPr>
              <a:t>ρομαντισμού</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επαναστάσεων</a:t>
            </a:r>
            <a:r>
              <a:rPr lang="en-US" sz="1200" dirty="0">
                <a:solidFill>
                  <a:srgbClr val="000000"/>
                </a:solidFill>
              </a:rPr>
              <a:t>) ο Nietzsche (1844 – 1900) </a:t>
            </a:r>
            <a:r>
              <a:rPr lang="en-US" sz="1200" dirty="0" err="1">
                <a:solidFill>
                  <a:srgbClr val="000000"/>
                </a:solidFill>
              </a:rPr>
              <a:t>δίνει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κύριο</a:t>
            </a:r>
            <a:r>
              <a:rPr lang="en-US" sz="1200" dirty="0">
                <a:solidFill>
                  <a:srgbClr val="000000"/>
                </a:solidFill>
              </a:rPr>
              <a:t> </a:t>
            </a:r>
            <a:r>
              <a:rPr lang="en-US" sz="1200" dirty="0" err="1">
                <a:solidFill>
                  <a:srgbClr val="000000"/>
                </a:solidFill>
              </a:rPr>
              <a:t>χαρακτηριστικό</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ανθρώπινης</a:t>
            </a:r>
            <a:r>
              <a:rPr lang="en-US" sz="1200" dirty="0">
                <a:solidFill>
                  <a:srgbClr val="000000"/>
                </a:solidFill>
              </a:rPr>
              <a:t> </a:t>
            </a:r>
            <a:r>
              <a:rPr lang="en-US" sz="1200" i="1" dirty="0" err="1">
                <a:solidFill>
                  <a:srgbClr val="000000"/>
                </a:solidFill>
              </a:rPr>
              <a:t>προθετικότητας</a:t>
            </a:r>
            <a:r>
              <a:rPr lang="en-US" sz="1200" i="1" dirty="0">
                <a:solidFill>
                  <a:srgbClr val="000000"/>
                </a:solidFill>
              </a:rPr>
              <a:t>*</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δημιουργία</a:t>
            </a:r>
            <a:r>
              <a:rPr lang="en-US" sz="1200" dirty="0">
                <a:solidFill>
                  <a:srgbClr val="000000"/>
                </a:solidFill>
              </a:rPr>
              <a:t>, </a:t>
            </a:r>
            <a:r>
              <a:rPr lang="en-US" sz="1200" dirty="0" err="1">
                <a:solidFill>
                  <a:srgbClr val="000000"/>
                </a:solidFill>
              </a:rPr>
              <a:t>διαγράφει</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όψεις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έννοιας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δημιουργού</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επιρροές</a:t>
            </a:r>
            <a:r>
              <a:rPr lang="en-US" sz="1200" dirty="0">
                <a:solidFill>
                  <a:srgbClr val="000000"/>
                </a:solidFill>
              </a:rPr>
              <a:t> </a:t>
            </a:r>
            <a:r>
              <a:rPr lang="en-US" sz="1200" dirty="0" err="1">
                <a:solidFill>
                  <a:srgbClr val="000000"/>
                </a:solidFill>
              </a:rPr>
              <a:t>άλλων</a:t>
            </a:r>
            <a:r>
              <a:rPr lang="en-US" sz="1200" dirty="0">
                <a:solidFill>
                  <a:srgbClr val="000000"/>
                </a:solidFill>
              </a:rPr>
              <a:t> </a:t>
            </a:r>
            <a:r>
              <a:rPr lang="en-US" sz="1200" dirty="0" err="1">
                <a:solidFill>
                  <a:srgbClr val="000000"/>
                </a:solidFill>
              </a:rPr>
              <a:t>ιδεών</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σύλληψη</a:t>
            </a:r>
            <a:r>
              <a:rPr lang="en-US" sz="1200" dirty="0">
                <a:solidFill>
                  <a:srgbClr val="000000"/>
                </a:solidFill>
              </a:rPr>
              <a:t> </a:t>
            </a:r>
            <a:r>
              <a:rPr lang="en-US" sz="1200" dirty="0" err="1">
                <a:solidFill>
                  <a:srgbClr val="000000"/>
                </a:solidFill>
              </a:rPr>
              <a:t>αυτή</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τον</a:t>
            </a:r>
            <a:r>
              <a:rPr lang="en-US" sz="1200" dirty="0">
                <a:solidFill>
                  <a:srgbClr val="000000"/>
                </a:solidFill>
              </a:rPr>
              <a:t> Nietzsche, </a:t>
            </a:r>
            <a:r>
              <a:rPr lang="en-US" sz="1200" dirty="0" err="1">
                <a:solidFill>
                  <a:srgbClr val="000000"/>
                </a:solidFill>
              </a:rPr>
              <a:t>περιλαμβάνουν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αρχαία</a:t>
            </a:r>
            <a:r>
              <a:rPr lang="en-US" sz="1200" dirty="0">
                <a:solidFill>
                  <a:srgbClr val="000000"/>
                </a:solidFill>
              </a:rPr>
              <a:t> </a:t>
            </a:r>
            <a:r>
              <a:rPr lang="en-US" sz="1200" dirty="0" err="1">
                <a:solidFill>
                  <a:srgbClr val="000000"/>
                </a:solidFill>
              </a:rPr>
              <a:t>ελληνική</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γραμματεία</a:t>
            </a:r>
            <a:r>
              <a:rPr lang="en-US" sz="1200" dirty="0">
                <a:solidFill>
                  <a:srgbClr val="000000"/>
                </a:solidFill>
              </a:rPr>
              <a:t> </a:t>
            </a:r>
            <a:r>
              <a:rPr lang="en-US" sz="1200" dirty="0" err="1">
                <a:solidFill>
                  <a:srgbClr val="000000"/>
                </a:solidFill>
              </a:rPr>
              <a:t>γενικότερα</a:t>
            </a:r>
            <a:r>
              <a:rPr lang="en-US" sz="1200" dirty="0">
                <a:solidFill>
                  <a:srgbClr val="000000"/>
                </a:solidFill>
              </a:rPr>
              <a:t> (</a:t>
            </a:r>
            <a:r>
              <a:rPr lang="en-US" sz="1200" dirty="0" err="1">
                <a:solidFill>
                  <a:srgbClr val="000000"/>
                </a:solidFill>
              </a:rPr>
              <a:t>ποίηση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δράμα</a:t>
            </a:r>
            <a:r>
              <a:rPr lang="en-US" sz="1200" dirty="0">
                <a:solidFill>
                  <a:srgbClr val="000000"/>
                </a:solidFill>
              </a:rPr>
              <a:t>), η </a:t>
            </a:r>
            <a:r>
              <a:rPr lang="en-US" sz="1200" dirty="0" err="1">
                <a:solidFill>
                  <a:srgbClr val="000000"/>
                </a:solidFill>
              </a:rPr>
              <a:t>σύγχρονή</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γερμανική</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όψιμου</a:t>
            </a:r>
            <a:r>
              <a:rPr lang="en-US" sz="1200" dirty="0">
                <a:solidFill>
                  <a:srgbClr val="000000"/>
                </a:solidFill>
              </a:rPr>
              <a:t> 19</a:t>
            </a:r>
            <a:r>
              <a:rPr lang="en-US" sz="1200" baseline="30000" dirty="0">
                <a:solidFill>
                  <a:srgbClr val="000000"/>
                </a:solidFill>
              </a:rPr>
              <a:t>ου</a:t>
            </a:r>
            <a:r>
              <a:rPr lang="en-US" sz="1200" dirty="0">
                <a:solidFill>
                  <a:srgbClr val="000000"/>
                </a:solidFill>
              </a:rPr>
              <a:t> </a:t>
            </a:r>
            <a:r>
              <a:rPr lang="en-US" sz="1200" dirty="0" err="1">
                <a:solidFill>
                  <a:srgbClr val="000000"/>
                </a:solidFill>
              </a:rPr>
              <a:t>αιώνα</a:t>
            </a:r>
            <a:r>
              <a:rPr lang="en-US" sz="1200" dirty="0">
                <a:solidFill>
                  <a:srgbClr val="000000"/>
                </a:solidFill>
              </a:rPr>
              <a:t> </a:t>
            </a:r>
            <a:r>
              <a:rPr lang="en-US" sz="1200" dirty="0" err="1">
                <a:solidFill>
                  <a:srgbClr val="000000"/>
                </a:solidFill>
              </a:rPr>
              <a:t>και</a:t>
            </a:r>
            <a:r>
              <a:rPr lang="en-US" sz="1200" dirty="0">
                <a:solidFill>
                  <a:srgbClr val="000000"/>
                </a:solidFill>
              </a:rPr>
              <a:t> ο </a:t>
            </a:r>
            <a:r>
              <a:rPr lang="en-US" sz="1200" dirty="0" err="1">
                <a:solidFill>
                  <a:srgbClr val="000000"/>
                </a:solidFill>
              </a:rPr>
              <a:t>πολιτισμός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εποχής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επιστήμη</a:t>
            </a:r>
            <a:r>
              <a:rPr lang="en-US" sz="1200" dirty="0">
                <a:solidFill>
                  <a:srgbClr val="000000"/>
                </a:solidFill>
              </a:rPr>
              <a:t>, </a:t>
            </a:r>
            <a:r>
              <a:rPr lang="en-US" sz="1200" dirty="0" err="1">
                <a:solidFill>
                  <a:srgbClr val="000000"/>
                </a:solidFill>
              </a:rPr>
              <a:t>τέχνη</a:t>
            </a:r>
            <a:r>
              <a:rPr lang="en-US" sz="1200" dirty="0">
                <a:solidFill>
                  <a:srgbClr val="000000"/>
                </a:solidFill>
              </a:rPr>
              <a:t>, </a:t>
            </a:r>
            <a:r>
              <a:rPr lang="en-US" sz="1200" dirty="0" err="1">
                <a:solidFill>
                  <a:srgbClr val="000000"/>
                </a:solidFill>
              </a:rPr>
              <a:t>γλώσσα</a:t>
            </a:r>
            <a:r>
              <a:rPr lang="en-US" sz="1200" dirty="0">
                <a:solidFill>
                  <a:srgbClr val="000000"/>
                </a:solidFill>
              </a:rPr>
              <a:t>). </a:t>
            </a:r>
            <a:endParaRPr lang="en-US" dirty="0"/>
          </a:p>
          <a:p>
            <a:pPr algn="just"/>
            <a:r>
              <a:rPr lang="en-US" sz="1200" i="1" dirty="0" err="1">
                <a:solidFill>
                  <a:srgbClr val="000000"/>
                </a:solidFill>
              </a:rPr>
              <a:t>Γέννηση</a:t>
            </a:r>
            <a:r>
              <a:rPr lang="en-US" sz="1200" i="1" dirty="0">
                <a:solidFill>
                  <a:srgbClr val="000000"/>
                </a:solidFill>
              </a:rPr>
              <a:t> </a:t>
            </a:r>
            <a:r>
              <a:rPr lang="en-US" sz="1200" i="1" dirty="0" err="1">
                <a:solidFill>
                  <a:srgbClr val="000000"/>
                </a:solidFill>
              </a:rPr>
              <a:t>της</a:t>
            </a:r>
            <a:r>
              <a:rPr lang="en-US" sz="1200" i="1" dirty="0">
                <a:solidFill>
                  <a:srgbClr val="000000"/>
                </a:solidFill>
              </a:rPr>
              <a:t> </a:t>
            </a:r>
            <a:r>
              <a:rPr lang="en-US" sz="1200" i="1" dirty="0" err="1">
                <a:solidFill>
                  <a:srgbClr val="000000"/>
                </a:solidFill>
              </a:rPr>
              <a:t>τραγωδίας</a:t>
            </a:r>
            <a:r>
              <a:rPr lang="en-US" sz="1200" i="1" dirty="0">
                <a:solidFill>
                  <a:srgbClr val="000000"/>
                </a:solidFill>
              </a:rPr>
              <a:t> </a:t>
            </a:r>
            <a:r>
              <a:rPr lang="en-US" sz="1200" dirty="0">
                <a:solidFill>
                  <a:srgbClr val="000000"/>
                </a:solidFill>
              </a:rPr>
              <a:t>(1872): Ο </a:t>
            </a:r>
            <a:r>
              <a:rPr lang="en-US" sz="1200" dirty="0" err="1">
                <a:solidFill>
                  <a:srgbClr val="000000"/>
                </a:solidFill>
              </a:rPr>
              <a:t>άνθρωπος</a:t>
            </a:r>
            <a:r>
              <a:rPr lang="en-US" sz="1200" dirty="0">
                <a:solidFill>
                  <a:srgbClr val="000000"/>
                </a:solidFill>
              </a:rPr>
              <a:t> – </a:t>
            </a:r>
            <a:r>
              <a:rPr lang="en-US" sz="1200" dirty="0" err="1">
                <a:solidFill>
                  <a:srgbClr val="000000"/>
                </a:solidFill>
              </a:rPr>
              <a:t>καλλιτέχνης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Nietszche</a:t>
            </a:r>
            <a:r>
              <a:rPr lang="en-US" sz="1200" dirty="0">
                <a:solidFill>
                  <a:srgbClr val="000000"/>
                </a:solidFill>
              </a:rPr>
              <a:t> </a:t>
            </a:r>
            <a:r>
              <a:rPr lang="en-US" sz="1200" dirty="0" err="1">
                <a:solidFill>
                  <a:srgbClr val="000000"/>
                </a:solidFill>
              </a:rPr>
              <a:t>είναι</a:t>
            </a:r>
            <a:r>
              <a:rPr lang="en-US" sz="1200" dirty="0">
                <a:solidFill>
                  <a:srgbClr val="000000"/>
                </a:solidFill>
              </a:rPr>
              <a:t> </a:t>
            </a:r>
            <a:r>
              <a:rPr lang="en-US" sz="1200" dirty="0" err="1">
                <a:solidFill>
                  <a:srgbClr val="000000"/>
                </a:solidFill>
              </a:rPr>
              <a:t>άμεσα</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φαινόμενο</a:t>
            </a:r>
            <a:r>
              <a:rPr lang="en-US" sz="1200" dirty="0">
                <a:solidFill>
                  <a:srgbClr val="000000"/>
                </a:solidFill>
              </a:rPr>
              <a:t>, </a:t>
            </a:r>
            <a:r>
              <a:rPr lang="en-US" sz="1200" dirty="0" err="1">
                <a:solidFill>
                  <a:srgbClr val="000000"/>
                </a:solidFill>
              </a:rPr>
              <a:t>προσεγγίζεται</a:t>
            </a:r>
            <a:r>
              <a:rPr lang="en-US" sz="1200" dirty="0">
                <a:solidFill>
                  <a:srgbClr val="000000"/>
                </a:solidFill>
              </a:rPr>
              <a:t> </a:t>
            </a:r>
            <a:r>
              <a:rPr lang="en-US" sz="1200" dirty="0" err="1">
                <a:solidFill>
                  <a:srgbClr val="000000"/>
                </a:solidFill>
              </a:rPr>
              <a:t>μέσω</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έννοιας</a:t>
            </a:r>
            <a:r>
              <a:rPr lang="en-US" sz="1200" dirty="0">
                <a:solidFill>
                  <a:srgbClr val="000000"/>
                </a:solidFill>
              </a:rPr>
              <a:t> </a:t>
            </a:r>
            <a:r>
              <a:rPr lang="en-US" sz="1200" i="1" dirty="0" err="1">
                <a:solidFill>
                  <a:srgbClr val="000000"/>
                </a:solidFill>
              </a:rPr>
              <a:t>Dasein</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έχει</a:t>
            </a:r>
            <a:r>
              <a:rPr lang="en-US" sz="1200" dirty="0">
                <a:solidFill>
                  <a:srgbClr val="000000"/>
                </a:solidFill>
              </a:rPr>
              <a:t> </a:t>
            </a:r>
            <a:r>
              <a:rPr lang="en-US" sz="1200" dirty="0" err="1">
                <a:solidFill>
                  <a:srgbClr val="000000"/>
                </a:solidFill>
              </a:rPr>
              <a:t>εγελιανή</a:t>
            </a:r>
            <a:r>
              <a:rPr lang="en-US" sz="1200" dirty="0">
                <a:solidFill>
                  <a:srgbClr val="000000"/>
                </a:solidFill>
              </a:rPr>
              <a:t> </a:t>
            </a:r>
            <a:r>
              <a:rPr lang="en-US" sz="1200" dirty="0" err="1">
                <a:solidFill>
                  <a:srgbClr val="000000"/>
                </a:solidFill>
              </a:rPr>
              <a:t>προέλευση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μεταφράζεται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i="1" dirty="0" err="1">
                <a:solidFill>
                  <a:srgbClr val="000000"/>
                </a:solidFill>
              </a:rPr>
              <a:t>ενθαδική</a:t>
            </a:r>
            <a:r>
              <a:rPr lang="en-US" sz="1200" i="1" dirty="0">
                <a:solidFill>
                  <a:srgbClr val="000000"/>
                </a:solidFill>
              </a:rPr>
              <a:t> </a:t>
            </a:r>
            <a:r>
              <a:rPr lang="en-US" sz="1200" i="1" dirty="0" err="1">
                <a:solidFill>
                  <a:srgbClr val="000000"/>
                </a:solidFill>
              </a:rPr>
              <a:t>ύπαρξη</a:t>
            </a:r>
            <a:r>
              <a:rPr lang="en-US" sz="1200" dirty="0">
                <a:solidFill>
                  <a:srgbClr val="000000"/>
                </a:solidFill>
              </a:rPr>
              <a:t>. Η </a:t>
            </a:r>
            <a:r>
              <a:rPr lang="en-US" sz="1200" dirty="0" err="1">
                <a:solidFill>
                  <a:srgbClr val="000000"/>
                </a:solidFill>
              </a:rPr>
              <a:t>ερμηνεία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ανθρώπινης</a:t>
            </a:r>
            <a:r>
              <a:rPr lang="en-US" sz="1200" dirty="0">
                <a:solidFill>
                  <a:srgbClr val="000000"/>
                </a:solidFill>
              </a:rPr>
              <a:t> </a:t>
            </a:r>
            <a:r>
              <a:rPr lang="en-US" sz="1200" dirty="0" err="1">
                <a:solidFill>
                  <a:srgbClr val="000000"/>
                </a:solidFill>
              </a:rPr>
              <a:t>φύσης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σχέσης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κόσμο</a:t>
            </a:r>
            <a:r>
              <a:rPr lang="en-US" sz="1200" dirty="0">
                <a:solidFill>
                  <a:srgbClr val="000000"/>
                </a:solidFill>
              </a:rPr>
              <a:t> </a:t>
            </a:r>
            <a:r>
              <a:rPr lang="en-US" sz="1200" dirty="0" err="1">
                <a:solidFill>
                  <a:srgbClr val="000000"/>
                </a:solidFill>
              </a:rPr>
              <a:t>προσδιορίζεται</a:t>
            </a:r>
            <a:r>
              <a:rPr lang="en-US" sz="1200" dirty="0">
                <a:solidFill>
                  <a:srgbClr val="000000"/>
                </a:solidFill>
              </a:rPr>
              <a:t> </a:t>
            </a:r>
            <a:r>
              <a:rPr lang="en-US" sz="1200" dirty="0" err="1">
                <a:solidFill>
                  <a:srgbClr val="000000"/>
                </a:solidFill>
              </a:rPr>
              <a:t>περαιτέρω</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δίπολο</a:t>
            </a:r>
            <a:r>
              <a:rPr lang="en-US" sz="1200" dirty="0">
                <a:solidFill>
                  <a:srgbClr val="000000"/>
                </a:solidFill>
              </a:rPr>
              <a:t> </a:t>
            </a:r>
            <a:r>
              <a:rPr lang="en-US" sz="1200" i="1" dirty="0" err="1">
                <a:solidFill>
                  <a:srgbClr val="000000"/>
                </a:solidFill>
              </a:rPr>
              <a:t>απολλώνιο</a:t>
            </a:r>
            <a:r>
              <a:rPr lang="en-US" sz="1200" i="1" dirty="0">
                <a:solidFill>
                  <a:srgbClr val="000000"/>
                </a:solidFill>
              </a:rPr>
              <a:t> – </a:t>
            </a:r>
            <a:r>
              <a:rPr lang="en-US" sz="1200" i="1" dirty="0" err="1">
                <a:solidFill>
                  <a:srgbClr val="000000"/>
                </a:solidFill>
              </a:rPr>
              <a:t>διονυσιακό</a:t>
            </a:r>
            <a:r>
              <a:rPr lang="en-US" sz="1200" i="1"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στελέχη</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οποίου</a:t>
            </a:r>
            <a:r>
              <a:rPr lang="en-US" sz="1200" dirty="0">
                <a:solidFill>
                  <a:srgbClr val="000000"/>
                </a:solidFill>
              </a:rPr>
              <a:t> </a:t>
            </a:r>
            <a:r>
              <a:rPr lang="en-US" sz="1200" dirty="0" err="1">
                <a:solidFill>
                  <a:srgbClr val="000000"/>
                </a:solidFill>
              </a:rPr>
              <a:t>αντιστοιχούν</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χαρακτηριστικές</a:t>
            </a:r>
            <a:r>
              <a:rPr lang="en-US" sz="1200" dirty="0">
                <a:solidFill>
                  <a:srgbClr val="000000"/>
                </a:solidFill>
              </a:rPr>
              <a:t> </a:t>
            </a:r>
            <a:r>
              <a:rPr lang="en-US" sz="1200" dirty="0" err="1">
                <a:solidFill>
                  <a:srgbClr val="000000"/>
                </a:solidFill>
              </a:rPr>
              <a:t>μορφές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ανθρώπινης</a:t>
            </a:r>
            <a:r>
              <a:rPr lang="en-US" sz="1200" dirty="0">
                <a:solidFill>
                  <a:srgbClr val="000000"/>
                </a:solidFill>
              </a:rPr>
              <a:t> </a:t>
            </a:r>
            <a:r>
              <a:rPr lang="en-US" sz="1200" dirty="0" err="1">
                <a:solidFill>
                  <a:srgbClr val="000000"/>
                </a:solidFill>
              </a:rPr>
              <a:t>δημιουργικότητας</a:t>
            </a:r>
            <a:r>
              <a:rPr lang="en-US" sz="1200" dirty="0">
                <a:solidFill>
                  <a:srgbClr val="000000"/>
                </a:solidFill>
              </a:rPr>
              <a:t> </a:t>
            </a:r>
            <a:r>
              <a:rPr lang="en-US" sz="1200" dirty="0" err="1">
                <a:solidFill>
                  <a:srgbClr val="000000"/>
                </a:solidFill>
              </a:rPr>
              <a:t>όπως</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πλαστικές</a:t>
            </a:r>
            <a:r>
              <a:rPr lang="en-US" sz="1200" dirty="0">
                <a:solidFill>
                  <a:srgbClr val="000000"/>
                </a:solidFill>
              </a:rPr>
              <a:t> </a:t>
            </a:r>
            <a:r>
              <a:rPr lang="en-US" sz="1200" dirty="0" err="1">
                <a:solidFill>
                  <a:srgbClr val="000000"/>
                </a:solidFill>
              </a:rPr>
              <a:t>τέχνες</a:t>
            </a:r>
            <a:r>
              <a:rPr lang="en-US" sz="1200" dirty="0">
                <a:solidFill>
                  <a:srgbClr val="000000"/>
                </a:solidFill>
              </a:rPr>
              <a:t> (</a:t>
            </a:r>
            <a:r>
              <a:rPr lang="en-US" sz="1200" dirty="0" err="1">
                <a:solidFill>
                  <a:srgbClr val="000000"/>
                </a:solidFill>
              </a:rPr>
              <a:t>απολλώνιο</a:t>
            </a:r>
            <a:r>
              <a:rPr lang="en-US" sz="1200" dirty="0">
                <a:solidFill>
                  <a:srgbClr val="000000"/>
                </a:solidFill>
              </a:rPr>
              <a:t>) ή η </a:t>
            </a:r>
            <a:r>
              <a:rPr lang="en-US" sz="1200" dirty="0" err="1">
                <a:solidFill>
                  <a:srgbClr val="000000"/>
                </a:solidFill>
              </a:rPr>
              <a:t>μουσική</a:t>
            </a:r>
            <a:r>
              <a:rPr lang="en-US" sz="1200" dirty="0">
                <a:solidFill>
                  <a:srgbClr val="000000"/>
                </a:solidFill>
              </a:rPr>
              <a:t> </a:t>
            </a:r>
            <a:r>
              <a:rPr lang="en-US" sz="1200" dirty="0" err="1">
                <a:solidFill>
                  <a:srgbClr val="000000"/>
                </a:solidFill>
              </a:rPr>
              <a:t>και</a:t>
            </a:r>
            <a:r>
              <a:rPr lang="en-US" sz="1200" dirty="0">
                <a:solidFill>
                  <a:srgbClr val="000000"/>
                </a:solidFill>
              </a:rPr>
              <a:t> ο </a:t>
            </a:r>
            <a:r>
              <a:rPr lang="en-US" sz="1200" dirty="0" err="1">
                <a:solidFill>
                  <a:srgbClr val="000000"/>
                </a:solidFill>
              </a:rPr>
              <a:t>χορός</a:t>
            </a:r>
            <a:r>
              <a:rPr lang="en-US" sz="1200" dirty="0">
                <a:solidFill>
                  <a:srgbClr val="000000"/>
                </a:solidFill>
              </a:rPr>
              <a:t> (</a:t>
            </a:r>
            <a:r>
              <a:rPr lang="en-US" sz="1200" dirty="0" err="1">
                <a:solidFill>
                  <a:srgbClr val="000000"/>
                </a:solidFill>
              </a:rPr>
              <a:t>διονυσιακό</a:t>
            </a:r>
            <a:r>
              <a:rPr lang="en-US" sz="1200" dirty="0">
                <a:solidFill>
                  <a:srgbClr val="000000"/>
                </a:solidFill>
              </a:rPr>
              <a:t>). </a:t>
            </a:r>
            <a:r>
              <a:rPr lang="en-US" sz="1200" dirty="0" err="1">
                <a:solidFill>
                  <a:srgbClr val="000000"/>
                </a:solidFill>
              </a:rPr>
              <a:t>Χαρακτηριστική</a:t>
            </a:r>
            <a:r>
              <a:rPr lang="en-US" sz="1200" dirty="0">
                <a:solidFill>
                  <a:srgbClr val="000000"/>
                </a:solidFill>
              </a:rPr>
              <a:t> </a:t>
            </a:r>
            <a:r>
              <a:rPr lang="en-US" sz="1200" dirty="0" err="1">
                <a:solidFill>
                  <a:srgbClr val="000000"/>
                </a:solidFill>
              </a:rPr>
              <a:t>επινόηση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νιτσεϊκής</a:t>
            </a:r>
            <a:r>
              <a:rPr lang="en-US" sz="1200" dirty="0">
                <a:solidFill>
                  <a:srgbClr val="000000"/>
                </a:solidFill>
              </a:rPr>
              <a:t> </a:t>
            </a:r>
            <a:r>
              <a:rPr lang="en-US" sz="1200" dirty="0" err="1">
                <a:solidFill>
                  <a:srgbClr val="000000"/>
                </a:solidFill>
              </a:rPr>
              <a:t>ανθρωπολογίας</a:t>
            </a:r>
            <a:r>
              <a:rPr lang="en-US" sz="1200" dirty="0">
                <a:solidFill>
                  <a:srgbClr val="000000"/>
                </a:solidFill>
              </a:rPr>
              <a:t>  ο </a:t>
            </a:r>
            <a:r>
              <a:rPr lang="en-US" sz="1200" dirty="0" err="1">
                <a:solidFill>
                  <a:srgbClr val="000000"/>
                </a:solidFill>
              </a:rPr>
              <a:t>ορισμός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τραγικού</a:t>
            </a:r>
            <a:r>
              <a:rPr lang="en-US" sz="1200" dirty="0">
                <a:solidFill>
                  <a:srgbClr val="000000"/>
                </a:solidFill>
              </a:rPr>
              <a:t> </a:t>
            </a:r>
            <a:r>
              <a:rPr lang="en-US" sz="1200" dirty="0" err="1">
                <a:solidFill>
                  <a:srgbClr val="000000"/>
                </a:solidFill>
              </a:rPr>
              <a:t>στοιχείου</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απόγειο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ανθρώπινης</a:t>
            </a:r>
            <a:r>
              <a:rPr lang="en-US" sz="1200" dirty="0">
                <a:solidFill>
                  <a:srgbClr val="000000"/>
                </a:solidFill>
              </a:rPr>
              <a:t> </a:t>
            </a:r>
            <a:r>
              <a:rPr lang="en-US" sz="1200" dirty="0" err="1">
                <a:solidFill>
                  <a:srgbClr val="000000"/>
                </a:solidFill>
              </a:rPr>
              <a:t>δημιουργικότητας</a:t>
            </a:r>
            <a:r>
              <a:rPr lang="en-US" sz="1200" dirty="0">
                <a:solidFill>
                  <a:srgbClr val="000000"/>
                </a:solidFill>
              </a:rPr>
              <a:t>, </a:t>
            </a:r>
            <a:r>
              <a:rPr lang="en-US" sz="1200" dirty="0" err="1">
                <a:solidFill>
                  <a:srgbClr val="000000"/>
                </a:solidFill>
              </a:rPr>
              <a:t>όπως</a:t>
            </a:r>
            <a:r>
              <a:rPr lang="en-US" sz="1200" dirty="0">
                <a:solidFill>
                  <a:srgbClr val="000000"/>
                </a:solidFill>
              </a:rPr>
              <a:t>  </a:t>
            </a:r>
            <a:r>
              <a:rPr lang="en-US" sz="1200" dirty="0" err="1">
                <a:solidFill>
                  <a:srgbClr val="000000"/>
                </a:solidFill>
              </a:rPr>
              <a:t>προκύπτει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μελέτη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αρχαίας</a:t>
            </a:r>
            <a:r>
              <a:rPr lang="en-US" sz="1200" dirty="0">
                <a:solidFill>
                  <a:srgbClr val="000000"/>
                </a:solidFill>
              </a:rPr>
              <a:t> </a:t>
            </a:r>
            <a:r>
              <a:rPr lang="en-US" sz="1200" dirty="0" err="1">
                <a:solidFill>
                  <a:srgbClr val="000000"/>
                </a:solidFill>
              </a:rPr>
              <a:t>ελληνικής</a:t>
            </a:r>
            <a:r>
              <a:rPr lang="en-US" sz="1200" dirty="0">
                <a:solidFill>
                  <a:srgbClr val="000000"/>
                </a:solidFill>
              </a:rPr>
              <a:t> </a:t>
            </a:r>
            <a:r>
              <a:rPr lang="en-US" sz="1200" dirty="0" err="1">
                <a:solidFill>
                  <a:srgbClr val="000000"/>
                </a:solidFill>
              </a:rPr>
              <a:t>τραγωδίας</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αυτό</a:t>
            </a:r>
            <a:r>
              <a:rPr lang="en-US" sz="1200" dirty="0">
                <a:solidFill>
                  <a:srgbClr val="000000"/>
                </a:solidFill>
              </a:rPr>
              <a:t> </a:t>
            </a:r>
            <a:r>
              <a:rPr lang="en-US" sz="1200" dirty="0" err="1">
                <a:solidFill>
                  <a:srgbClr val="000000"/>
                </a:solidFill>
              </a:rPr>
              <a:t>σχηματίζεται</a:t>
            </a:r>
            <a:r>
              <a:rPr lang="en-US" sz="1200" dirty="0">
                <a:solidFill>
                  <a:srgbClr val="000000"/>
                </a:solidFill>
              </a:rPr>
              <a:t>  </a:t>
            </a:r>
            <a:r>
              <a:rPr lang="en-US" sz="1200" dirty="0" err="1">
                <a:solidFill>
                  <a:srgbClr val="000000"/>
                </a:solidFill>
              </a:rPr>
              <a:t>μία</a:t>
            </a:r>
            <a:r>
              <a:rPr lang="en-US" sz="1200" dirty="0">
                <a:solidFill>
                  <a:srgbClr val="000000"/>
                </a:solidFill>
              </a:rPr>
              <a:t> </a:t>
            </a:r>
            <a:r>
              <a:rPr lang="en-US" sz="1200" dirty="0" err="1">
                <a:solidFill>
                  <a:srgbClr val="000000"/>
                </a:solidFill>
              </a:rPr>
              <a:t>έννοια</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τέχνη</a:t>
            </a:r>
            <a:r>
              <a:rPr lang="en-US" sz="1200" dirty="0">
                <a:solidFill>
                  <a:srgbClr val="000000"/>
                </a:solidFill>
              </a:rPr>
              <a:t> </a:t>
            </a:r>
            <a:r>
              <a:rPr lang="en-US" sz="1200" dirty="0" err="1">
                <a:solidFill>
                  <a:srgbClr val="000000"/>
                </a:solidFill>
              </a:rPr>
              <a:t>διαφορετική</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εγελιανό</a:t>
            </a:r>
            <a:r>
              <a:rPr lang="en-US" sz="1200" dirty="0">
                <a:solidFill>
                  <a:srgbClr val="000000"/>
                </a:solidFill>
              </a:rPr>
              <a:t> </a:t>
            </a:r>
            <a:r>
              <a:rPr lang="en-US" sz="1200" dirty="0" err="1">
                <a:solidFill>
                  <a:srgbClr val="000000"/>
                </a:solidFill>
              </a:rPr>
              <a:t>πρότυπο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επιδίωξης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ωραίου</a:t>
            </a:r>
            <a:r>
              <a:rPr lang="en-US" sz="1200" dirty="0">
                <a:solidFill>
                  <a:srgbClr val="000000"/>
                </a:solidFill>
              </a:rPr>
              <a:t>, </a:t>
            </a:r>
            <a:r>
              <a:rPr lang="en-US" sz="1200" dirty="0" err="1">
                <a:solidFill>
                  <a:srgbClr val="000000"/>
                </a:solidFill>
              </a:rPr>
              <a:t>όπου</a:t>
            </a:r>
            <a:r>
              <a:rPr lang="en-US" sz="1200" dirty="0">
                <a:solidFill>
                  <a:srgbClr val="000000"/>
                </a:solidFill>
              </a:rPr>
              <a:t> ο </a:t>
            </a:r>
            <a:r>
              <a:rPr lang="en-US" sz="1200" dirty="0" err="1">
                <a:solidFill>
                  <a:srgbClr val="000000"/>
                </a:solidFill>
              </a:rPr>
              <a:t>ρόλος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καλλιτέχνη</a:t>
            </a:r>
            <a:r>
              <a:rPr lang="en-US" sz="1200" dirty="0">
                <a:solidFill>
                  <a:srgbClr val="000000"/>
                </a:solidFill>
              </a:rPr>
              <a:t> </a:t>
            </a:r>
            <a:r>
              <a:rPr lang="en-US" sz="1200" dirty="0" err="1">
                <a:solidFill>
                  <a:srgbClr val="000000"/>
                </a:solidFill>
              </a:rPr>
              <a:t>είναι</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υπερβεί</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οδύνη</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βίου</a:t>
            </a:r>
            <a:r>
              <a:rPr lang="en-US" sz="1200" dirty="0">
                <a:solidFill>
                  <a:srgbClr val="000000"/>
                </a:solidFill>
              </a:rPr>
              <a:t> </a:t>
            </a:r>
            <a:r>
              <a:rPr lang="en-US" sz="1200" dirty="0" err="1">
                <a:solidFill>
                  <a:srgbClr val="000000"/>
                </a:solidFill>
              </a:rPr>
              <a:t>κι</a:t>
            </a:r>
            <a:r>
              <a:rPr lang="en-US" sz="1200" dirty="0">
                <a:solidFill>
                  <a:srgbClr val="000000"/>
                </a:solidFill>
              </a:rPr>
              <a:t> </a:t>
            </a:r>
            <a:r>
              <a:rPr lang="en-US" sz="1200" dirty="0" err="1">
                <a:solidFill>
                  <a:srgbClr val="000000"/>
                </a:solidFill>
              </a:rPr>
              <a:t>έτσι</a:t>
            </a:r>
            <a:r>
              <a:rPr lang="en-US" sz="1200" dirty="0">
                <a:solidFill>
                  <a:srgbClr val="000000"/>
                </a:solidFill>
              </a:rPr>
              <a:t> </a:t>
            </a:r>
            <a:r>
              <a:rPr lang="en-US" sz="1200" dirty="0" err="1">
                <a:solidFill>
                  <a:srgbClr val="000000"/>
                </a:solidFill>
              </a:rPr>
              <a:t>θα</a:t>
            </a:r>
            <a:r>
              <a:rPr lang="en-US" sz="1200" dirty="0">
                <a:solidFill>
                  <a:srgbClr val="000000"/>
                </a:solidFill>
              </a:rPr>
              <a:t> </a:t>
            </a:r>
            <a:r>
              <a:rPr lang="en-US" sz="1200" dirty="0" err="1">
                <a:solidFill>
                  <a:srgbClr val="000000"/>
                </a:solidFill>
              </a:rPr>
              <a:t>λέγαμε</a:t>
            </a:r>
            <a:r>
              <a:rPr lang="en-US" sz="1200" dirty="0">
                <a:solidFill>
                  <a:srgbClr val="000000"/>
                </a:solidFill>
              </a:rPr>
              <a:t> </a:t>
            </a:r>
            <a:r>
              <a:rPr lang="en-US" sz="1200" dirty="0" err="1">
                <a:solidFill>
                  <a:srgbClr val="000000"/>
                </a:solidFill>
              </a:rPr>
              <a:t>ότι</a:t>
            </a:r>
            <a:r>
              <a:rPr lang="en-US" sz="1200" dirty="0">
                <a:solidFill>
                  <a:srgbClr val="000000"/>
                </a:solidFill>
              </a:rPr>
              <a:t> ο </a:t>
            </a:r>
            <a:r>
              <a:rPr lang="en-US" sz="1200" dirty="0" err="1">
                <a:solidFill>
                  <a:srgbClr val="000000"/>
                </a:solidFill>
              </a:rPr>
              <a:t>ανθρώπινος</a:t>
            </a:r>
            <a:r>
              <a:rPr lang="en-US" sz="1200" dirty="0">
                <a:solidFill>
                  <a:srgbClr val="000000"/>
                </a:solidFill>
              </a:rPr>
              <a:t> </a:t>
            </a:r>
            <a:r>
              <a:rPr lang="en-US" sz="1200" dirty="0" err="1">
                <a:solidFill>
                  <a:srgbClr val="000000"/>
                </a:solidFill>
              </a:rPr>
              <a:t>προσδιορισμός</a:t>
            </a:r>
            <a:r>
              <a:rPr lang="en-US" sz="1200" dirty="0">
                <a:solidFill>
                  <a:srgbClr val="000000"/>
                </a:solidFill>
              </a:rPr>
              <a:t> </a:t>
            </a:r>
            <a:r>
              <a:rPr lang="en-US" sz="1200" dirty="0" err="1">
                <a:solidFill>
                  <a:srgbClr val="000000"/>
                </a:solidFill>
              </a:rPr>
              <a:t>του</a:t>
            </a:r>
            <a:r>
              <a:rPr lang="en-US" sz="1200" dirty="0">
                <a:solidFill>
                  <a:srgbClr val="000000"/>
                </a:solidFill>
              </a:rPr>
              <a:t> Nietzsche </a:t>
            </a:r>
            <a:r>
              <a:rPr lang="en-US" sz="1200" dirty="0" err="1">
                <a:solidFill>
                  <a:srgbClr val="000000"/>
                </a:solidFill>
              </a:rPr>
              <a:t>είναι</a:t>
            </a:r>
            <a:r>
              <a:rPr lang="en-US" sz="1200" dirty="0">
                <a:solidFill>
                  <a:srgbClr val="000000"/>
                </a:solidFill>
              </a:rPr>
              <a:t> η </a:t>
            </a:r>
            <a:r>
              <a:rPr lang="en-US" sz="1200" dirty="0" err="1">
                <a:solidFill>
                  <a:srgbClr val="000000"/>
                </a:solidFill>
              </a:rPr>
              <a:t>θεραπευτική</a:t>
            </a:r>
            <a:r>
              <a:rPr lang="en-US" sz="1200" dirty="0">
                <a:solidFill>
                  <a:srgbClr val="000000"/>
                </a:solidFill>
              </a:rPr>
              <a:t> </a:t>
            </a:r>
            <a:r>
              <a:rPr lang="en-US" sz="1200" dirty="0" err="1">
                <a:solidFill>
                  <a:srgbClr val="000000"/>
                </a:solidFill>
              </a:rPr>
              <a:t>λειτουργία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δημιουργικότητάς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Μέσω</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αναβίωσης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πόνου</a:t>
            </a:r>
            <a:r>
              <a:rPr lang="en-US" sz="1200" dirty="0">
                <a:solidFill>
                  <a:srgbClr val="000000"/>
                </a:solidFill>
              </a:rPr>
              <a:t> η </a:t>
            </a:r>
            <a:r>
              <a:rPr lang="en-US" sz="1200" dirty="0" err="1">
                <a:solidFill>
                  <a:srgbClr val="000000"/>
                </a:solidFill>
              </a:rPr>
              <a:t>αρχαία</a:t>
            </a:r>
            <a:r>
              <a:rPr lang="en-US" sz="1200" dirty="0">
                <a:solidFill>
                  <a:srgbClr val="000000"/>
                </a:solidFill>
              </a:rPr>
              <a:t> </a:t>
            </a:r>
            <a:r>
              <a:rPr lang="en-US" sz="1200" dirty="0" err="1">
                <a:solidFill>
                  <a:srgbClr val="000000"/>
                </a:solidFill>
              </a:rPr>
              <a:t>τραγωδία</a:t>
            </a:r>
            <a:r>
              <a:rPr lang="en-US" sz="1200" dirty="0">
                <a:solidFill>
                  <a:srgbClr val="000000"/>
                </a:solidFill>
              </a:rPr>
              <a:t> </a:t>
            </a:r>
            <a:r>
              <a:rPr lang="en-US" sz="1200" dirty="0" err="1">
                <a:solidFill>
                  <a:srgbClr val="000000"/>
                </a:solidFill>
              </a:rPr>
              <a:t>λειτουργεί</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ένα</a:t>
            </a:r>
            <a:r>
              <a:rPr lang="en-US" sz="1200" dirty="0">
                <a:solidFill>
                  <a:srgbClr val="000000"/>
                </a:solidFill>
              </a:rPr>
              <a:t> </a:t>
            </a:r>
            <a:r>
              <a:rPr lang="en-US" sz="1200" dirty="0" err="1">
                <a:solidFill>
                  <a:srgbClr val="000000"/>
                </a:solidFill>
              </a:rPr>
              <a:t>είδος</a:t>
            </a:r>
            <a:r>
              <a:rPr lang="en-US" sz="1200" dirty="0">
                <a:solidFill>
                  <a:srgbClr val="000000"/>
                </a:solidFill>
              </a:rPr>
              <a:t> «</a:t>
            </a:r>
            <a:r>
              <a:rPr lang="en-US" sz="1200" dirty="0" err="1">
                <a:solidFill>
                  <a:srgbClr val="000000"/>
                </a:solidFill>
              </a:rPr>
              <a:t>εμβολιασμού</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πόνο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ζωής</a:t>
            </a:r>
            <a:r>
              <a:rPr lang="en-US" sz="1200" dirty="0">
                <a:solidFill>
                  <a:srgbClr val="000000"/>
                </a:solidFill>
              </a:rPr>
              <a:t>. </a:t>
            </a:r>
            <a:endParaRPr lang="en-US" dirty="0"/>
          </a:p>
          <a:p>
            <a:pPr algn="just"/>
            <a:r>
              <a:rPr lang="en-US" sz="1200" dirty="0" err="1">
                <a:solidFill>
                  <a:srgbClr val="000000"/>
                </a:solidFill>
              </a:rPr>
              <a:t>Επίσης</a:t>
            </a:r>
            <a:r>
              <a:rPr lang="en-US" sz="1200" dirty="0">
                <a:solidFill>
                  <a:srgbClr val="000000"/>
                </a:solidFill>
              </a:rPr>
              <a:t>  </a:t>
            </a:r>
            <a:r>
              <a:rPr lang="en-US" sz="1200" dirty="0" err="1">
                <a:solidFill>
                  <a:srgbClr val="000000"/>
                </a:solidFill>
              </a:rPr>
              <a:t>προκύπτει</a:t>
            </a:r>
            <a:r>
              <a:rPr lang="en-US" sz="1200" dirty="0">
                <a:solidFill>
                  <a:srgbClr val="000000"/>
                </a:solidFill>
              </a:rPr>
              <a:t> </a:t>
            </a:r>
            <a:r>
              <a:rPr lang="en-US" sz="1200" dirty="0" err="1">
                <a:solidFill>
                  <a:srgbClr val="000000"/>
                </a:solidFill>
              </a:rPr>
              <a:t>και</a:t>
            </a:r>
            <a:r>
              <a:rPr lang="en-US" sz="1200" dirty="0">
                <a:solidFill>
                  <a:srgbClr val="000000"/>
                </a:solidFill>
              </a:rPr>
              <a:t> η </a:t>
            </a:r>
            <a:r>
              <a:rPr lang="en-US" sz="1200" dirty="0" err="1">
                <a:solidFill>
                  <a:srgbClr val="000000"/>
                </a:solidFill>
              </a:rPr>
              <a:t>ιδέα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τέχνης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δημιουργίας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εαυτού</a:t>
            </a:r>
            <a:r>
              <a:rPr lang="en-US" sz="1200" dirty="0">
                <a:solidFill>
                  <a:srgbClr val="000000"/>
                </a:solidFill>
              </a:rPr>
              <a:t>, </a:t>
            </a:r>
            <a:r>
              <a:rPr lang="en-US" sz="1200" dirty="0" err="1">
                <a:solidFill>
                  <a:srgbClr val="000000"/>
                </a:solidFill>
              </a:rPr>
              <a:t>όπου</a:t>
            </a:r>
            <a:r>
              <a:rPr lang="en-US" sz="1200" dirty="0">
                <a:solidFill>
                  <a:srgbClr val="000000"/>
                </a:solidFill>
              </a:rPr>
              <a:t> 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συλλαμβάνει</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εαυτό</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αντικείμενο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ίδιας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δημιουργικότητας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υπ</a:t>
            </a:r>
            <a:r>
              <a:rPr lang="en-US" sz="1200" dirty="0">
                <a:solidFill>
                  <a:srgbClr val="000000"/>
                </a:solidFill>
              </a:rPr>
              <a:t>’ </a:t>
            </a:r>
            <a:r>
              <a:rPr lang="en-US" sz="1200" dirty="0" err="1">
                <a:solidFill>
                  <a:srgbClr val="000000"/>
                </a:solidFill>
              </a:rPr>
              <a:t>αυτήν</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έννοια</a:t>
            </a:r>
            <a:r>
              <a:rPr lang="en-US" sz="1200" dirty="0">
                <a:solidFill>
                  <a:srgbClr val="000000"/>
                </a:solidFill>
              </a:rPr>
              <a:t> </a:t>
            </a:r>
            <a:r>
              <a:rPr lang="en-US" sz="1200" dirty="0" err="1">
                <a:solidFill>
                  <a:srgbClr val="000000"/>
                </a:solidFill>
              </a:rPr>
              <a:t>καλούμαστε</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κατανοήσουμε</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υπεράνθρωπο</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άνθρωπο</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υπερβαίνει</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εαυτό</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ελεύθερη</a:t>
            </a:r>
            <a:r>
              <a:rPr lang="en-US" sz="1200" dirty="0">
                <a:solidFill>
                  <a:srgbClr val="000000"/>
                </a:solidFill>
              </a:rPr>
              <a:t> </a:t>
            </a:r>
            <a:r>
              <a:rPr lang="en-US" sz="1200" dirty="0" err="1">
                <a:solidFill>
                  <a:srgbClr val="000000"/>
                </a:solidFill>
              </a:rPr>
              <a:t>βούληση</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αυτοδημιουργία</a:t>
            </a:r>
            <a:r>
              <a:rPr lang="en-US" sz="1200" dirty="0">
                <a:solidFill>
                  <a:srgbClr val="000000"/>
                </a:solidFill>
              </a:rPr>
              <a:t> - </a:t>
            </a:r>
            <a:r>
              <a:rPr lang="en-US" sz="1200" dirty="0" err="1">
                <a:solidFill>
                  <a:srgbClr val="000000"/>
                </a:solidFill>
              </a:rPr>
              <a:t>αυθυπέρβαση</a:t>
            </a:r>
            <a:r>
              <a:rPr lang="en-US" sz="1200" dirty="0">
                <a:solidFill>
                  <a:srgbClr val="000000"/>
                </a:solidFill>
              </a:rPr>
              <a:t> (</a:t>
            </a:r>
            <a:r>
              <a:rPr lang="en-US" sz="1200" i="1" dirty="0" err="1">
                <a:solidFill>
                  <a:srgbClr val="000000"/>
                </a:solidFill>
              </a:rPr>
              <a:t>Ανθρώπινο</a:t>
            </a:r>
            <a:r>
              <a:rPr lang="en-US" sz="1200" i="1" dirty="0">
                <a:solidFill>
                  <a:srgbClr val="000000"/>
                </a:solidFill>
              </a:rPr>
              <a:t> </a:t>
            </a:r>
            <a:r>
              <a:rPr lang="en-US" sz="1200" i="1" dirty="0" err="1">
                <a:solidFill>
                  <a:srgbClr val="000000"/>
                </a:solidFill>
              </a:rPr>
              <a:t>πολύ</a:t>
            </a:r>
            <a:r>
              <a:rPr lang="en-US" sz="1200" i="1" dirty="0">
                <a:solidFill>
                  <a:srgbClr val="000000"/>
                </a:solidFill>
              </a:rPr>
              <a:t> </a:t>
            </a:r>
            <a:r>
              <a:rPr lang="en-US" sz="1200" i="1" dirty="0" err="1">
                <a:solidFill>
                  <a:srgbClr val="000000"/>
                </a:solidFill>
              </a:rPr>
              <a:t>ανθρώπινο</a:t>
            </a:r>
            <a:r>
              <a:rPr lang="en-US" sz="1200" i="1" dirty="0">
                <a:solidFill>
                  <a:srgbClr val="000000"/>
                </a:solidFill>
              </a:rPr>
              <a:t> 1878 – 80, </a:t>
            </a:r>
            <a:r>
              <a:rPr lang="en-US" sz="1200" i="1" dirty="0" err="1">
                <a:solidFill>
                  <a:srgbClr val="000000"/>
                </a:solidFill>
              </a:rPr>
              <a:t>Έτσι</a:t>
            </a:r>
            <a:r>
              <a:rPr lang="en-US" sz="1200" i="1" dirty="0">
                <a:solidFill>
                  <a:srgbClr val="000000"/>
                </a:solidFill>
              </a:rPr>
              <a:t> </a:t>
            </a:r>
            <a:r>
              <a:rPr lang="en-US" sz="1200" i="1" dirty="0" err="1">
                <a:solidFill>
                  <a:srgbClr val="000000"/>
                </a:solidFill>
              </a:rPr>
              <a:t>μίλησε</a:t>
            </a:r>
            <a:r>
              <a:rPr lang="en-US" sz="1200" i="1" dirty="0">
                <a:solidFill>
                  <a:srgbClr val="000000"/>
                </a:solidFill>
              </a:rPr>
              <a:t> ο </a:t>
            </a:r>
            <a:r>
              <a:rPr lang="en-US" sz="1200" i="1" dirty="0" err="1">
                <a:solidFill>
                  <a:srgbClr val="000000"/>
                </a:solidFill>
              </a:rPr>
              <a:t>Ζαρατούστρα</a:t>
            </a:r>
            <a:r>
              <a:rPr lang="en-US" sz="1200" i="1" dirty="0">
                <a:solidFill>
                  <a:srgbClr val="000000"/>
                </a:solidFill>
              </a:rPr>
              <a:t> 1883 – 85 </a:t>
            </a:r>
            <a:r>
              <a:rPr lang="en-US" sz="1200" dirty="0" err="1">
                <a:solidFill>
                  <a:srgbClr val="000000"/>
                </a:solidFill>
              </a:rPr>
              <a:t>κ.ά</a:t>
            </a:r>
            <a:r>
              <a:rPr lang="en-US" sz="1200" dirty="0" smtClean="0">
                <a:solidFill>
                  <a:srgbClr val="000000"/>
                </a:solidFill>
              </a:rPr>
              <a:t>.).</a:t>
            </a:r>
            <a:endParaRPr lang="el-GR" sz="1200" dirty="0" smtClean="0">
              <a:solidFill>
                <a:srgbClr val="000000"/>
              </a:solidFill>
            </a:endParaRPr>
          </a:p>
          <a:p>
            <a:pPr algn="just"/>
            <a:endParaRPr lang="el-GR" sz="1200" dirty="0" smtClean="0">
              <a:solidFill>
                <a:srgbClr val="000000"/>
              </a:solidFill>
            </a:endParaRPr>
          </a:p>
          <a:p>
            <a:pPr algn="just"/>
            <a:r>
              <a:rPr lang="en-US" sz="1200" dirty="0" smtClean="0">
                <a:solidFill>
                  <a:srgbClr val="000000"/>
                </a:solidFill>
                <a:latin typeface="Times New Roman" pitchFamily="18" charset="0"/>
                <a:cs typeface="Times New Roman" pitchFamily="18" charset="0"/>
              </a:rPr>
              <a:t>Ο Ortega y </a:t>
            </a:r>
            <a:r>
              <a:rPr lang="en-US" sz="1200" dirty="0" err="1" smtClean="0">
                <a:solidFill>
                  <a:srgbClr val="000000"/>
                </a:solidFill>
                <a:latin typeface="Times New Roman" pitchFamily="18" charset="0"/>
                <a:cs typeface="Times New Roman" pitchFamily="18" charset="0"/>
              </a:rPr>
              <a:t>Gasset</a:t>
            </a:r>
            <a:r>
              <a:rPr lang="en-US" sz="1200" dirty="0" smtClean="0">
                <a:solidFill>
                  <a:srgbClr val="000000"/>
                </a:solidFill>
                <a:latin typeface="Times New Roman" pitchFamily="18" charset="0"/>
                <a:cs typeface="Times New Roman" pitchFamily="18" charset="0"/>
              </a:rPr>
              <a:t>, (1883 – 1955) </a:t>
            </a:r>
            <a:r>
              <a:rPr lang="en-US" sz="1200" dirty="0" err="1" smtClean="0">
                <a:solidFill>
                  <a:srgbClr val="000000"/>
                </a:solidFill>
                <a:latin typeface="Times New Roman" pitchFamily="18" charset="0"/>
                <a:cs typeface="Times New Roman" pitchFamily="18" charset="0"/>
              </a:rPr>
              <a:t>είναι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ένας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από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φιλοσόφους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που</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επηρεάστηκαν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ιδιαίτερα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από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τον</a:t>
            </a:r>
            <a:r>
              <a:rPr lang="en-US" sz="1200" dirty="0" smtClean="0">
                <a:solidFill>
                  <a:srgbClr val="000000"/>
                </a:solidFill>
                <a:latin typeface="Times New Roman" pitchFamily="18" charset="0"/>
                <a:cs typeface="Times New Roman" pitchFamily="18" charset="0"/>
              </a:rPr>
              <a:t> Nietzsche  </a:t>
            </a:r>
            <a:r>
              <a:rPr lang="en-US" sz="1200" dirty="0" err="1" smtClean="0">
                <a:solidFill>
                  <a:srgbClr val="000000"/>
                </a:solidFill>
                <a:latin typeface="Times New Roman" pitchFamily="18" charset="0"/>
                <a:cs typeface="Times New Roman" pitchFamily="18" charset="0"/>
              </a:rPr>
              <a:t>κι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επιχείρησαν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μια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δική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σύνθεση</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γύρω</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από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βασικά</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θέματα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φιλοσοφικής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ανθρωπολογίας</a:t>
            </a:r>
            <a:r>
              <a:rPr lang="en-US" sz="1200" dirty="0" smtClean="0">
                <a:solidFill>
                  <a:srgbClr val="000000"/>
                </a:solidFill>
                <a:latin typeface="Times New Roman" pitchFamily="18" charset="0"/>
                <a:cs typeface="Times New Roman" pitchFamily="18" charset="0"/>
              </a:rPr>
              <a:t>. Ο  y </a:t>
            </a:r>
            <a:r>
              <a:rPr lang="en-US" sz="1200" dirty="0" err="1" smtClean="0">
                <a:solidFill>
                  <a:srgbClr val="000000"/>
                </a:solidFill>
                <a:latin typeface="Times New Roman" pitchFamily="18" charset="0"/>
                <a:cs typeface="Times New Roman" pitchFamily="18" charset="0"/>
              </a:rPr>
              <a:t>Gasset</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έχει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ενταχθεί</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στον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κλάδο</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Φιλοσοφίας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ζωής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εφ</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όσον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πιστεύει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ορθολογική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γνωστική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αξία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ζωής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ζωτικότητας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στράφηκε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προς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φιλοσοφική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ανθρωπολογία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υιοθέτησε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αντιλήψεις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νεοκαντιανισμού</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Όντας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θρησκευόμενος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συνδύασε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επιρροές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ανθρωπολογίας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Max </a:t>
            </a:r>
            <a:r>
              <a:rPr lang="en-US" sz="1200" dirty="0" err="1" smtClean="0">
                <a:solidFill>
                  <a:srgbClr val="000000"/>
                </a:solidFill>
                <a:latin typeface="Times New Roman" pitchFamily="18" charset="0"/>
                <a:cs typeface="Times New Roman" pitchFamily="18" charset="0"/>
              </a:rPr>
              <a:t>Scheler</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μαζί</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εγελιανές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νιτσεϊκές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νεοκαντιανές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θέσεις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ενώ</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έδωσε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έναν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κοινωνικοπολιτικό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εκλαϊκευτικό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προσανατολισμό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θέματα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στο</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ύφος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των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γραπτών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lgn="just"/>
            <a:r>
              <a:rPr lang="en-US" sz="1200" dirty="0" smtClean="0">
                <a:solidFill>
                  <a:srgbClr val="000000"/>
                </a:solidFill>
                <a:latin typeface="Times New Roman" pitchFamily="18" charset="0"/>
                <a:cs typeface="Times New Roman" pitchFamily="18" charset="0"/>
              </a:rPr>
              <a:t>Η </a:t>
            </a:r>
            <a:r>
              <a:rPr lang="en-US" sz="1200" dirty="0" err="1" smtClean="0">
                <a:solidFill>
                  <a:srgbClr val="000000"/>
                </a:solidFill>
                <a:latin typeface="Times New Roman" pitchFamily="18" charset="0"/>
                <a:cs typeface="Times New Roman" pitchFamily="18" charset="0"/>
              </a:rPr>
              <a:t>έννοια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οποία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ταυτίζεται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ιστορία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των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ιδεών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συνιστά</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θεωρητική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πρόταση</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είναι</a:t>
            </a:r>
            <a:r>
              <a:rPr lang="en-US" sz="1200" dirty="0" smtClean="0">
                <a:solidFill>
                  <a:srgbClr val="000000"/>
                </a:solidFill>
                <a:latin typeface="Times New Roman" pitchFamily="18" charset="0"/>
                <a:cs typeface="Times New Roman" pitchFamily="18" charset="0"/>
              </a:rPr>
              <a:t> η </a:t>
            </a:r>
            <a:r>
              <a:rPr lang="en-US" sz="1200" dirty="0" err="1" smtClean="0">
                <a:solidFill>
                  <a:srgbClr val="000000"/>
                </a:solidFill>
                <a:latin typeface="Times New Roman" pitchFamily="18" charset="0"/>
                <a:cs typeface="Times New Roman" pitchFamily="18" charset="0"/>
              </a:rPr>
              <a:t>έννοια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a:t>
            </a:r>
            <a:r>
              <a:rPr lang="en-US" sz="1200" i="1" dirty="0" err="1" smtClean="0">
                <a:solidFill>
                  <a:srgbClr val="000000"/>
                </a:solidFill>
                <a:latin typeface="Times New Roman" pitchFamily="18" charset="0"/>
                <a:cs typeface="Times New Roman" pitchFamily="18" charset="0"/>
              </a:rPr>
              <a:t>προοπτικισμού</a:t>
            </a:r>
            <a:r>
              <a:rPr lang="en-US" sz="1200" dirty="0" smtClean="0">
                <a:solidFill>
                  <a:srgbClr val="000000"/>
                </a:solidFill>
                <a:latin typeface="Times New Roman" pitchFamily="18" charset="0"/>
                <a:cs typeface="Times New Roman" pitchFamily="18" charset="0"/>
              </a:rPr>
              <a:t> (</a:t>
            </a:r>
            <a:r>
              <a:rPr lang="en-US" sz="1200" i="1" dirty="0" err="1" smtClean="0">
                <a:solidFill>
                  <a:srgbClr val="000000"/>
                </a:solidFill>
                <a:latin typeface="Times New Roman" pitchFamily="18" charset="0"/>
                <a:cs typeface="Times New Roman" pitchFamily="18" charset="0"/>
              </a:rPr>
              <a:t>perspectivism</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σύμφωνα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οποία</a:t>
            </a:r>
            <a:r>
              <a:rPr lang="en-US" sz="1200" dirty="0" smtClean="0">
                <a:solidFill>
                  <a:srgbClr val="000000"/>
                </a:solidFill>
                <a:latin typeface="Times New Roman" pitchFamily="18" charset="0"/>
                <a:cs typeface="Times New Roman" pitchFamily="18" charset="0"/>
              </a:rPr>
              <a:t> η </a:t>
            </a:r>
            <a:r>
              <a:rPr lang="en-US" sz="1200" dirty="0" err="1" smtClean="0">
                <a:solidFill>
                  <a:srgbClr val="000000"/>
                </a:solidFill>
                <a:latin typeface="Times New Roman" pitchFamily="18" charset="0"/>
                <a:cs typeface="Times New Roman" pitchFamily="18" charset="0"/>
              </a:rPr>
              <a:t>αλήθεια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προκύπτει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από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οπτική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γωνία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του</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κάθε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σκεπτόμενου</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όντος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δεν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υπάρχει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μόνη</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αλήθεια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και</a:t>
            </a:r>
            <a:r>
              <a:rPr lang="en-US" sz="1200" dirty="0" smtClean="0">
                <a:solidFill>
                  <a:srgbClr val="000000"/>
                </a:solidFill>
                <a:latin typeface="Times New Roman" pitchFamily="18" charset="0"/>
                <a:cs typeface="Times New Roman" pitchFamily="18" charset="0"/>
              </a:rPr>
              <a:t> η </a:t>
            </a:r>
            <a:r>
              <a:rPr lang="en-US" sz="1200" dirty="0" err="1" smtClean="0">
                <a:solidFill>
                  <a:srgbClr val="000000"/>
                </a:solidFill>
                <a:latin typeface="Times New Roman" pitchFamily="18" charset="0"/>
                <a:cs typeface="Times New Roman" pitchFamily="18" charset="0"/>
              </a:rPr>
              <a:t>γνώση</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είναι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συνεπώς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ιστορική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αποτέλεσμα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συνδυασμού</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περισσότερων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οπτικών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μέσα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στην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ιστορία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Επί</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πλέον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δίνει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ηθική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αισθητική</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αξία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σε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κάθε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φιλοσοφικό</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ερώτημα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θεωρώντας</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ότι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δεν</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μπορούμε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να</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ρωτάμε</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γενικά</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τι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είναι</a:t>
            </a:r>
            <a:r>
              <a:rPr lang="en-US" sz="1200" dirty="0" smtClean="0">
                <a:solidFill>
                  <a:srgbClr val="000000"/>
                </a:solidFill>
                <a:latin typeface="Times New Roman" pitchFamily="18" charset="0"/>
                <a:cs typeface="Times New Roman" pitchFamily="18" charset="0"/>
              </a:rPr>
              <a:t> </a:t>
            </a:r>
            <a:r>
              <a:rPr lang="en-US" sz="1200" dirty="0" err="1" smtClean="0">
                <a:solidFill>
                  <a:srgbClr val="000000"/>
                </a:solidFill>
                <a:latin typeface="Times New Roman" pitchFamily="18" charset="0"/>
                <a:cs typeface="Times New Roman" pitchFamily="18" charset="0"/>
              </a:rPr>
              <a:t>γνώση</a:t>
            </a:r>
            <a:r>
              <a:rPr lang="en-US" sz="1200" dirty="0" smtClean="0">
                <a:solidFill>
                  <a:srgbClr val="000000"/>
                </a:solidFill>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lgn="just"/>
            <a:endParaRPr lang="en-US" sz="1200" dirty="0">
              <a:latin typeface="Times New Roman" pitchFamily="18" charset="0"/>
              <a:cs typeface="Times New Roman" pitchFamily="18" charset="0"/>
            </a:endParaRPr>
          </a:p>
          <a:p>
            <a:pPr algn="just"/>
            <a:endParaRPr lang="en-US" sz="1200" dirty="0"/>
          </a:p>
          <a:p>
            <a:pPr algn="just"/>
            <a:r>
              <a:rPr lang="en-US" sz="1200" b="1" dirty="0">
                <a:solidFill>
                  <a:srgbClr val="C00000"/>
                </a:solidFill>
                <a:latin typeface="Tahoma" pitchFamily="34" charset="0"/>
              </a:rPr>
              <a:t>*</a:t>
            </a:r>
            <a:r>
              <a:rPr lang="en-US" sz="1200" b="1" dirty="0" err="1">
                <a:solidFill>
                  <a:srgbClr val="C00000"/>
                </a:solidFill>
                <a:latin typeface="Tahoma" pitchFamily="34" charset="0"/>
              </a:rPr>
              <a:t>Τάσης</a:t>
            </a:r>
            <a:r>
              <a:rPr lang="en-US" sz="1200" b="1" dirty="0">
                <a:solidFill>
                  <a:srgbClr val="C00000"/>
                </a:solidFill>
                <a:latin typeface="Tahoma" pitchFamily="34" charset="0"/>
              </a:rPr>
              <a:t> </a:t>
            </a:r>
            <a:r>
              <a:rPr lang="en-US" sz="1200" b="1" dirty="0" err="1">
                <a:solidFill>
                  <a:srgbClr val="C00000"/>
                </a:solidFill>
                <a:latin typeface="Tahoma" pitchFamily="34" charset="0"/>
              </a:rPr>
              <a:t>της</a:t>
            </a:r>
            <a:r>
              <a:rPr lang="en-US" sz="1200" b="1" dirty="0">
                <a:solidFill>
                  <a:srgbClr val="C00000"/>
                </a:solidFill>
                <a:latin typeface="Tahoma" pitchFamily="34" charset="0"/>
              </a:rPr>
              <a:t> </a:t>
            </a:r>
            <a:r>
              <a:rPr lang="en-US" sz="1200" b="1" dirty="0" err="1">
                <a:solidFill>
                  <a:srgbClr val="C00000"/>
                </a:solidFill>
                <a:latin typeface="Tahoma" pitchFamily="34" charset="0"/>
              </a:rPr>
              <a:t>νόησης</a:t>
            </a:r>
            <a:r>
              <a:rPr lang="en-US" sz="1200" b="1" dirty="0">
                <a:solidFill>
                  <a:srgbClr val="C00000"/>
                </a:solidFill>
                <a:latin typeface="Tahoma" pitchFamily="34" charset="0"/>
              </a:rPr>
              <a:t> </a:t>
            </a:r>
            <a:r>
              <a:rPr lang="en-US" sz="1200" b="1" dirty="0" err="1">
                <a:solidFill>
                  <a:srgbClr val="C00000"/>
                </a:solidFill>
                <a:latin typeface="Tahoma" pitchFamily="34" charset="0"/>
              </a:rPr>
              <a:t>να</a:t>
            </a:r>
            <a:r>
              <a:rPr lang="en-US" sz="1200" b="1" dirty="0">
                <a:solidFill>
                  <a:srgbClr val="C00000"/>
                </a:solidFill>
                <a:latin typeface="Tahoma" pitchFamily="34" charset="0"/>
              </a:rPr>
              <a:t> </a:t>
            </a:r>
            <a:r>
              <a:rPr lang="en-US" sz="1200" b="1" dirty="0" err="1">
                <a:solidFill>
                  <a:srgbClr val="C00000"/>
                </a:solidFill>
                <a:latin typeface="Tahoma" pitchFamily="34" charset="0"/>
              </a:rPr>
              <a:t>δημιουργεί</a:t>
            </a:r>
            <a:r>
              <a:rPr lang="en-US" sz="1200" b="1" dirty="0">
                <a:solidFill>
                  <a:srgbClr val="C00000"/>
                </a:solidFill>
                <a:latin typeface="Tahoma" pitchFamily="34" charset="0"/>
              </a:rPr>
              <a:t> </a:t>
            </a:r>
            <a:r>
              <a:rPr lang="en-US" sz="1200" b="1" dirty="0" err="1">
                <a:solidFill>
                  <a:srgbClr val="C00000"/>
                </a:solidFill>
                <a:latin typeface="Tahoma" pitchFamily="34" charset="0"/>
              </a:rPr>
              <a:t>αντικείμενα</a:t>
            </a:r>
            <a:r>
              <a:rPr lang="en-US" sz="1200" b="1" dirty="0">
                <a:solidFill>
                  <a:srgbClr val="C00000"/>
                </a:solidFill>
                <a:latin typeface="Tahoma" pitchFamily="34" charset="0"/>
              </a:rPr>
              <a:t> </a:t>
            </a:r>
            <a:r>
              <a:rPr lang="en-US" sz="1200" b="1" dirty="0" err="1">
                <a:solidFill>
                  <a:srgbClr val="C00000"/>
                </a:solidFill>
                <a:latin typeface="Tahoma" pitchFamily="34" charset="0"/>
              </a:rPr>
              <a:t>και</a:t>
            </a:r>
            <a:r>
              <a:rPr lang="en-US" sz="1200" b="1" dirty="0">
                <a:solidFill>
                  <a:srgbClr val="C00000"/>
                </a:solidFill>
                <a:latin typeface="Tahoma" pitchFamily="34" charset="0"/>
              </a:rPr>
              <a:t> </a:t>
            </a:r>
            <a:r>
              <a:rPr lang="en-US" sz="1200" b="1" dirty="0" err="1">
                <a:solidFill>
                  <a:srgbClr val="C00000"/>
                </a:solidFill>
                <a:latin typeface="Tahoma" pitchFamily="34" charset="0"/>
              </a:rPr>
              <a:t>να</a:t>
            </a:r>
            <a:r>
              <a:rPr lang="en-US" sz="1200" b="1" dirty="0">
                <a:solidFill>
                  <a:srgbClr val="C00000"/>
                </a:solidFill>
                <a:latin typeface="Tahoma" pitchFamily="34" charset="0"/>
              </a:rPr>
              <a:t> </a:t>
            </a:r>
            <a:r>
              <a:rPr lang="en-US" sz="1200" b="1" dirty="0" err="1">
                <a:solidFill>
                  <a:srgbClr val="C00000"/>
                </a:solidFill>
                <a:latin typeface="Tahoma" pitchFamily="34" charset="0"/>
              </a:rPr>
              <a:t>ερμηνεύει</a:t>
            </a:r>
            <a:r>
              <a:rPr lang="en-US" sz="1200" b="1" dirty="0">
                <a:solidFill>
                  <a:srgbClr val="C00000"/>
                </a:solidFill>
                <a:latin typeface="Tahoma" pitchFamily="34" charset="0"/>
              </a:rPr>
              <a:t> </a:t>
            </a:r>
            <a:r>
              <a:rPr lang="en-US" sz="1200" b="1" dirty="0" err="1">
                <a:solidFill>
                  <a:srgbClr val="C00000"/>
                </a:solidFill>
                <a:latin typeface="Tahoma" pitchFamily="34" charset="0"/>
              </a:rPr>
              <a:t>τα</a:t>
            </a:r>
            <a:r>
              <a:rPr lang="en-US" sz="1200" b="1" dirty="0">
                <a:solidFill>
                  <a:srgbClr val="C00000"/>
                </a:solidFill>
                <a:latin typeface="Tahoma" pitchFamily="34" charset="0"/>
              </a:rPr>
              <a:t> </a:t>
            </a:r>
            <a:r>
              <a:rPr lang="en-US" sz="1200" b="1" dirty="0" err="1">
                <a:solidFill>
                  <a:srgbClr val="C00000"/>
                </a:solidFill>
                <a:latin typeface="Tahoma" pitchFamily="34" charset="0"/>
              </a:rPr>
              <a:t>προϊόντα</a:t>
            </a:r>
            <a:r>
              <a:rPr lang="en-US" sz="1200" b="1" dirty="0">
                <a:solidFill>
                  <a:srgbClr val="C00000"/>
                </a:solidFill>
                <a:latin typeface="Tahoma" pitchFamily="34" charset="0"/>
              </a:rPr>
              <a:t> </a:t>
            </a:r>
            <a:r>
              <a:rPr lang="en-US" sz="1200" b="1" dirty="0" err="1">
                <a:solidFill>
                  <a:srgbClr val="C00000"/>
                </a:solidFill>
                <a:latin typeface="Tahoma" pitchFamily="34" charset="0"/>
              </a:rPr>
              <a:t>του</a:t>
            </a:r>
            <a:r>
              <a:rPr lang="en-US" sz="1200" b="1" dirty="0">
                <a:solidFill>
                  <a:srgbClr val="C00000"/>
                </a:solidFill>
                <a:latin typeface="Tahoma" pitchFamily="34" charset="0"/>
              </a:rPr>
              <a:t> </a:t>
            </a:r>
            <a:r>
              <a:rPr lang="en-US" sz="1200" b="1" dirty="0" err="1">
                <a:solidFill>
                  <a:srgbClr val="C00000"/>
                </a:solidFill>
                <a:latin typeface="Tahoma" pitchFamily="34" charset="0"/>
              </a:rPr>
              <a:t>στοχασμού</a:t>
            </a:r>
            <a:r>
              <a:rPr lang="en-US" sz="1200" b="1" dirty="0">
                <a:solidFill>
                  <a:srgbClr val="C00000"/>
                </a:solidFill>
                <a:latin typeface="Tahoma" pitchFamily="34" charset="0"/>
              </a:rPr>
              <a:t> </a:t>
            </a:r>
            <a:r>
              <a:rPr lang="en-US" sz="1200" b="1" dirty="0" err="1">
                <a:solidFill>
                  <a:srgbClr val="C00000"/>
                </a:solidFill>
                <a:latin typeface="Tahoma" pitchFamily="34" charset="0"/>
              </a:rPr>
              <a:t>γύρω</a:t>
            </a:r>
            <a:r>
              <a:rPr lang="en-US" sz="1200" b="1" dirty="0">
                <a:solidFill>
                  <a:srgbClr val="C00000"/>
                </a:solidFill>
                <a:latin typeface="Tahoma" pitchFamily="34" charset="0"/>
              </a:rPr>
              <a:t> </a:t>
            </a:r>
            <a:r>
              <a:rPr lang="en-US" sz="1200" b="1" dirty="0" err="1">
                <a:solidFill>
                  <a:srgbClr val="C00000"/>
                </a:solidFill>
                <a:latin typeface="Tahoma" pitchFamily="34" charset="0"/>
              </a:rPr>
              <a:t>από</a:t>
            </a:r>
            <a:r>
              <a:rPr lang="en-US" sz="1200" b="1" dirty="0">
                <a:solidFill>
                  <a:srgbClr val="C00000"/>
                </a:solidFill>
                <a:latin typeface="Tahoma" pitchFamily="34" charset="0"/>
              </a:rPr>
              <a:t> </a:t>
            </a:r>
            <a:r>
              <a:rPr lang="en-US" sz="1200" b="1" dirty="0" err="1">
                <a:solidFill>
                  <a:srgbClr val="C00000"/>
                </a:solidFill>
                <a:latin typeface="Tahoma" pitchFamily="34" charset="0"/>
              </a:rPr>
              <a:t>αυτά</a:t>
            </a:r>
            <a:r>
              <a:rPr lang="en-US" sz="1200" b="1" dirty="0">
                <a:solidFill>
                  <a:srgbClr val="C00000"/>
                </a:solidFill>
                <a:latin typeface="Tahoma" pitchFamily="34" charset="0"/>
              </a:rPr>
              <a:t>, </a:t>
            </a:r>
            <a:r>
              <a:rPr lang="en-US" sz="1200" b="1" dirty="0" err="1">
                <a:solidFill>
                  <a:srgbClr val="C00000"/>
                </a:solidFill>
                <a:latin typeface="Tahoma" pitchFamily="34" charset="0"/>
              </a:rPr>
              <a:t>προκειμένου</a:t>
            </a:r>
            <a:r>
              <a:rPr lang="en-US" sz="1200" b="1" dirty="0">
                <a:solidFill>
                  <a:srgbClr val="C00000"/>
                </a:solidFill>
                <a:latin typeface="Tahoma" pitchFamily="34" charset="0"/>
              </a:rPr>
              <a:t> </a:t>
            </a:r>
            <a:r>
              <a:rPr lang="en-US" sz="1200" b="1" dirty="0" err="1">
                <a:solidFill>
                  <a:srgbClr val="C00000"/>
                </a:solidFill>
                <a:latin typeface="Tahoma" pitchFamily="34" charset="0"/>
              </a:rPr>
              <a:t>να</a:t>
            </a:r>
            <a:r>
              <a:rPr lang="en-US" sz="1200" b="1" dirty="0">
                <a:solidFill>
                  <a:srgbClr val="C00000"/>
                </a:solidFill>
                <a:latin typeface="Tahoma" pitchFamily="34" charset="0"/>
              </a:rPr>
              <a:t> </a:t>
            </a:r>
            <a:r>
              <a:rPr lang="en-US" sz="1200" b="1" dirty="0" err="1">
                <a:solidFill>
                  <a:srgbClr val="C00000"/>
                </a:solidFill>
                <a:latin typeface="Tahoma" pitchFamily="34" charset="0"/>
              </a:rPr>
              <a:t>τα</a:t>
            </a:r>
            <a:r>
              <a:rPr lang="en-US" sz="1200" b="1" dirty="0">
                <a:solidFill>
                  <a:srgbClr val="C00000"/>
                </a:solidFill>
                <a:latin typeface="Tahoma" pitchFamily="34" charset="0"/>
              </a:rPr>
              <a:t> </a:t>
            </a:r>
            <a:r>
              <a:rPr lang="en-US" sz="1200" b="1" dirty="0" err="1">
                <a:solidFill>
                  <a:srgbClr val="C00000"/>
                </a:solidFill>
                <a:latin typeface="Tahoma" pitchFamily="34" charset="0"/>
              </a:rPr>
              <a:t>κατανοήσει</a:t>
            </a:r>
            <a:r>
              <a:rPr lang="en-US" sz="1200" b="1" dirty="0">
                <a:solidFill>
                  <a:srgbClr val="C00000"/>
                </a:solidFill>
                <a:latin typeface="Tahoma" pitchFamily="34" charset="0"/>
              </a:rPr>
              <a:t> </a:t>
            </a:r>
            <a:r>
              <a:rPr lang="en-US" sz="1200" b="1" dirty="0" err="1">
                <a:solidFill>
                  <a:srgbClr val="C00000"/>
                </a:solidFill>
                <a:latin typeface="Tahoma" pitchFamily="34" charset="0"/>
              </a:rPr>
              <a:t>και</a:t>
            </a:r>
            <a:r>
              <a:rPr lang="en-US" sz="1200" b="1" dirty="0">
                <a:solidFill>
                  <a:srgbClr val="C00000"/>
                </a:solidFill>
                <a:latin typeface="Tahoma" pitchFamily="34" charset="0"/>
              </a:rPr>
              <a:t> </a:t>
            </a:r>
            <a:r>
              <a:rPr lang="en-US" sz="1200" b="1" dirty="0" err="1">
                <a:solidFill>
                  <a:srgbClr val="C00000"/>
                </a:solidFill>
                <a:latin typeface="Tahoma" pitchFamily="34" charset="0"/>
              </a:rPr>
              <a:t>να</a:t>
            </a:r>
            <a:r>
              <a:rPr lang="en-US" sz="1200" b="1" dirty="0">
                <a:solidFill>
                  <a:srgbClr val="C00000"/>
                </a:solidFill>
                <a:latin typeface="Tahoma" pitchFamily="34" charset="0"/>
              </a:rPr>
              <a:t> </a:t>
            </a:r>
            <a:r>
              <a:rPr lang="en-US" sz="1200" b="1" dirty="0" err="1">
                <a:solidFill>
                  <a:srgbClr val="C00000"/>
                </a:solidFill>
                <a:latin typeface="Tahoma" pitchFamily="34" charset="0"/>
              </a:rPr>
              <a:t>τα</a:t>
            </a:r>
            <a:r>
              <a:rPr lang="en-US" sz="1200" b="1" dirty="0">
                <a:solidFill>
                  <a:srgbClr val="C00000"/>
                </a:solidFill>
                <a:latin typeface="Tahoma" pitchFamily="34" charset="0"/>
              </a:rPr>
              <a:t> </a:t>
            </a:r>
            <a:r>
              <a:rPr lang="en-US" sz="1200" b="1" dirty="0" err="1">
                <a:solidFill>
                  <a:srgbClr val="C00000"/>
                </a:solidFill>
                <a:latin typeface="Tahoma" pitchFamily="34" charset="0"/>
              </a:rPr>
              <a:t>επηρεάσει</a:t>
            </a:r>
            <a:r>
              <a:rPr lang="en-US" sz="1200" b="1" dirty="0">
                <a:solidFill>
                  <a:srgbClr val="C00000"/>
                </a:solidFill>
                <a:latin typeface="Tahoma" pitchFamily="34" charset="0"/>
              </a:rPr>
              <a:t> </a:t>
            </a:r>
            <a:r>
              <a:rPr lang="en-US" sz="1200" b="1" dirty="0" err="1">
                <a:solidFill>
                  <a:srgbClr val="C00000"/>
                </a:solidFill>
                <a:latin typeface="Tahoma" pitchFamily="34" charset="0"/>
              </a:rPr>
              <a:t>με</a:t>
            </a:r>
            <a:r>
              <a:rPr lang="en-US" sz="1200" b="1" dirty="0">
                <a:solidFill>
                  <a:srgbClr val="C00000"/>
                </a:solidFill>
                <a:latin typeface="Tahoma" pitchFamily="34" charset="0"/>
              </a:rPr>
              <a:t> </a:t>
            </a:r>
            <a:r>
              <a:rPr lang="en-US" sz="1200" b="1" dirty="0" err="1">
                <a:solidFill>
                  <a:srgbClr val="C00000"/>
                </a:solidFill>
                <a:latin typeface="Tahoma" pitchFamily="34" charset="0"/>
              </a:rPr>
              <a:t>τις</a:t>
            </a:r>
            <a:r>
              <a:rPr lang="en-US" sz="1200" b="1" dirty="0">
                <a:solidFill>
                  <a:srgbClr val="C00000"/>
                </a:solidFill>
                <a:latin typeface="Tahoma" pitchFamily="34" charset="0"/>
              </a:rPr>
              <a:t> </a:t>
            </a:r>
            <a:r>
              <a:rPr lang="en-US" sz="1200" b="1" dirty="0" err="1">
                <a:solidFill>
                  <a:srgbClr val="C00000"/>
                </a:solidFill>
                <a:latin typeface="Tahoma" pitchFamily="34" charset="0"/>
              </a:rPr>
              <a:t>πράξεις</a:t>
            </a:r>
            <a:r>
              <a:rPr lang="en-US" sz="1200" b="1" dirty="0">
                <a:solidFill>
                  <a:srgbClr val="C00000"/>
                </a:solidFill>
                <a:latin typeface="Tahoma" pitchFamily="34" charset="0"/>
              </a:rPr>
              <a:t>.</a:t>
            </a: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noChangeArrowheads="1"/>
          </p:cNvSpPr>
          <p:nvPr/>
        </p:nvSpPr>
        <p:spPr bwMode="auto">
          <a:xfrm>
            <a:off x="0" y="548680"/>
            <a:ext cx="9144000" cy="6049991"/>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lIns="90000" tIns="46800" rIns="90000" bIns="46800" anchor="ctr">
            <a:spAutoFit/>
          </a:bodyPr>
          <a:lstStyle/>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400" b="1" dirty="0">
              <a:solidFill>
                <a:srgbClr val="C00000"/>
              </a:solidFill>
              <a:latin typeface="Tahoma" pitchFamily="34" charset="0"/>
              <a:cs typeface="Times New Roman" pitchFamily="18" charset="0"/>
            </a:endParaRPr>
          </a:p>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400" b="1" dirty="0"/>
          </a:p>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a:t>ΕΙΣΑΓΩΓΗ ΣΤΗ ΦΙΛΟΣΟΦΙΚΗ ΑΝΘΡΩΠΟΛΟΓΙΑ </a:t>
            </a:r>
            <a:r>
              <a:rPr lang="el-GR" sz="1200" b="1" dirty="0" smtClean="0"/>
              <a:t>ΙΣΤΟΡΙΚΟ ΥΠΟΒΑΘΡΟ – ΜΑΡΤ 1,  </a:t>
            </a:r>
            <a:r>
              <a:rPr lang="el-GR" sz="1200" b="1" dirty="0"/>
              <a:t>ΜΑΡΤ </a:t>
            </a:r>
            <a:r>
              <a:rPr lang="el-GR" sz="1200" b="1" dirty="0" smtClean="0"/>
              <a:t>8  </a:t>
            </a:r>
            <a:r>
              <a:rPr lang="el-GR" sz="1200" b="1" dirty="0"/>
              <a:t>&amp; ΜΑΡΤ </a:t>
            </a:r>
            <a:r>
              <a:rPr lang="el-GR" sz="1200" b="1" dirty="0" smtClean="0"/>
              <a:t>15, 2021</a:t>
            </a:r>
            <a:endParaRPr lang="el-GR"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a:solidFill>
                  <a:srgbClr val="C00000"/>
                </a:solidFill>
              </a:rPr>
              <a:t>Άννα Λάζου, </a:t>
            </a:r>
            <a:r>
              <a:rPr lang="el-GR" sz="1200" b="1" i="1" dirty="0">
                <a:solidFill>
                  <a:srgbClr val="C00000"/>
                </a:solidFill>
              </a:rPr>
              <a:t>Άνθρωπος ο Δημιουργός,</a:t>
            </a:r>
            <a:r>
              <a:rPr lang="el-GR" sz="1200" b="1" dirty="0">
                <a:solidFill>
                  <a:srgbClr val="C00000"/>
                </a:solidFill>
              </a:rPr>
              <a:t> Αθήνα, 2016</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a:solidFill>
                <a:srgbClr val="C00000"/>
              </a:solidFill>
            </a:endParaRP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n-US" sz="1200" b="1" dirty="0" smtClean="0"/>
              <a:t>LOCKE, </a:t>
            </a:r>
            <a:r>
              <a:rPr lang="el-GR" sz="1200" b="1" dirty="0" smtClean="0"/>
              <a:t>ΔΟΚΙΜΙΟ ΓΙΑ ΤΗΝ ΑΝΘΡΩΠΙΝΗ ΝΟΗΣΗ </a:t>
            </a:r>
            <a:r>
              <a:rPr lang="el-GR" sz="1200" b="1" dirty="0"/>
              <a:t>–  ΜΑΡΤΙΟΣ </a:t>
            </a:r>
            <a:r>
              <a:rPr lang="el-GR" sz="1200" b="1" dirty="0" smtClean="0"/>
              <a:t>22, 2021</a:t>
            </a:r>
            <a:endParaRPr lang="el-GR"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solidFill>
                  <a:srgbClr val="C00000"/>
                </a:solidFill>
                <a:ea typeface="Droid Sans Fallback"/>
                <a:cs typeface="Droid Sans Fallback"/>
              </a:rPr>
              <a:t>Ά. Λάζου,</a:t>
            </a:r>
            <a:r>
              <a:rPr lang="en-US" sz="1200" b="1" dirty="0" smtClean="0">
                <a:solidFill>
                  <a:srgbClr val="C00000"/>
                </a:solidFill>
                <a:ea typeface="Droid Sans Fallback"/>
                <a:cs typeface="Droid Sans Fallback"/>
              </a:rPr>
              <a:t> </a:t>
            </a:r>
            <a:r>
              <a:rPr lang="el-GR" sz="1200" b="1" i="1" dirty="0" smtClean="0">
                <a:solidFill>
                  <a:srgbClr val="C00000"/>
                </a:solidFill>
                <a:ea typeface="Droid Sans Fallback"/>
                <a:cs typeface="Droid Sans Fallback"/>
              </a:rPr>
              <a:t>Ο </a:t>
            </a:r>
            <a:r>
              <a:rPr lang="en-US" sz="1200" b="1" i="1" dirty="0" smtClean="0">
                <a:solidFill>
                  <a:srgbClr val="C00000"/>
                </a:solidFill>
                <a:ea typeface="Droid Sans Fallback"/>
                <a:cs typeface="Droid Sans Fallback"/>
              </a:rPr>
              <a:t>John Locke </a:t>
            </a:r>
            <a:r>
              <a:rPr lang="el-GR" sz="1200" b="1" i="1" dirty="0" smtClean="0">
                <a:solidFill>
                  <a:srgbClr val="C00000"/>
                </a:solidFill>
                <a:ea typeface="Droid Sans Fallback"/>
                <a:cs typeface="Droid Sans Fallback"/>
              </a:rPr>
              <a:t>και το Δοκίμιο για την Ανθρώπινη Νόηση</a:t>
            </a:r>
            <a:r>
              <a:rPr lang="el-GR" sz="1200" b="1" dirty="0" smtClean="0">
                <a:solidFill>
                  <a:srgbClr val="C00000"/>
                </a:solidFill>
                <a:ea typeface="Droid Sans Fallback"/>
                <a:cs typeface="Droid Sans Fallback"/>
              </a:rPr>
              <a:t>, </a:t>
            </a:r>
            <a:r>
              <a:rPr lang="el-GR" sz="1200" b="1" dirty="0" err="1" smtClean="0">
                <a:solidFill>
                  <a:srgbClr val="C00000"/>
                </a:solidFill>
                <a:ea typeface="Droid Sans Fallback"/>
                <a:cs typeface="Droid Sans Fallback"/>
              </a:rPr>
              <a:t>εκδ</a:t>
            </a:r>
            <a:r>
              <a:rPr lang="el-GR" sz="1200" b="1" dirty="0" smtClean="0">
                <a:solidFill>
                  <a:srgbClr val="C00000"/>
                </a:solidFill>
                <a:ea typeface="Droid Sans Fallback"/>
                <a:cs typeface="Droid Sans Fallback"/>
              </a:rPr>
              <a:t>. </a:t>
            </a:r>
            <a:r>
              <a:rPr lang="el-GR" sz="1200" b="1" dirty="0" err="1" smtClean="0">
                <a:solidFill>
                  <a:srgbClr val="C00000"/>
                </a:solidFill>
                <a:ea typeface="Droid Sans Fallback"/>
                <a:cs typeface="Droid Sans Fallback"/>
              </a:rPr>
              <a:t>Αρναούτη</a:t>
            </a:r>
            <a:r>
              <a:rPr lang="el-GR" sz="1200" b="1" dirty="0" smtClean="0">
                <a:solidFill>
                  <a:srgbClr val="C00000"/>
                </a:solidFill>
                <a:ea typeface="Droid Sans Fallback"/>
                <a:cs typeface="Droid Sans Fallback"/>
              </a:rPr>
              <a:t>, Αθήνα 2015</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t>ΚΑΝΤΙΑΝΗ ΑΝΘΡΩΠΟΛΟΓΙΑ- ΜΑΡΤΙΟΣ 29, 2021</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solidFill>
                  <a:srgbClr val="C00000"/>
                </a:solidFill>
              </a:rPr>
              <a:t>ΥΛΙΚΟ ΣΤΗΝ Η-ΤΑΞΗ</a:t>
            </a:r>
            <a:endParaRPr lang="el-GR" sz="1200" b="1" dirty="0">
              <a:solidFill>
                <a:srgbClr val="C00000"/>
              </a:solidFill>
            </a:endParaRP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smtClean="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t>ΜΑΡΞΙΚΗ </a:t>
            </a:r>
            <a:r>
              <a:rPr lang="el-GR" sz="1200" b="1" dirty="0"/>
              <a:t>ΑΝΘΡΩΠΟΛΟΓΙΑ </a:t>
            </a:r>
            <a:r>
              <a:rPr lang="en-US" sz="1200" b="1" dirty="0" smtClean="0"/>
              <a:t>I </a:t>
            </a:r>
            <a:r>
              <a:rPr lang="el-GR" sz="1200" b="1" dirty="0" smtClean="0"/>
              <a:t>- </a:t>
            </a:r>
            <a:r>
              <a:rPr lang="el-GR" sz="1200" b="1" dirty="0"/>
              <a:t>Απρίλιος </a:t>
            </a:r>
            <a:r>
              <a:rPr lang="el-GR" sz="1200" b="1" dirty="0" smtClean="0"/>
              <a:t>5, 2021</a:t>
            </a:r>
            <a:endParaRPr lang="en-US"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a:solidFill>
                  <a:srgbClr val="C00000"/>
                </a:solidFill>
              </a:rPr>
              <a:t>Άννα Λάζου, </a:t>
            </a:r>
            <a:r>
              <a:rPr lang="el-GR" sz="1200" b="1" i="1" dirty="0">
                <a:solidFill>
                  <a:srgbClr val="C00000"/>
                </a:solidFill>
              </a:rPr>
              <a:t>Άνθρωπος ο Δημιουργός,</a:t>
            </a:r>
            <a:r>
              <a:rPr lang="el-GR" sz="1200" b="1" dirty="0">
                <a:solidFill>
                  <a:srgbClr val="C00000"/>
                </a:solidFill>
              </a:rPr>
              <a:t> Αθήνα, 2016</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a:solidFill>
                  <a:srgbClr val="C00000"/>
                </a:solidFill>
              </a:rPr>
              <a:t>Κ</a:t>
            </a:r>
            <a:r>
              <a:rPr lang="en-US" sz="1200" b="1" dirty="0" err="1">
                <a:solidFill>
                  <a:srgbClr val="C00000"/>
                </a:solidFill>
              </a:rPr>
              <a:t>arl</a:t>
            </a:r>
            <a:r>
              <a:rPr lang="en-US" sz="1200" b="1" dirty="0">
                <a:solidFill>
                  <a:srgbClr val="C00000"/>
                </a:solidFill>
              </a:rPr>
              <a:t> Marx, </a:t>
            </a:r>
            <a:r>
              <a:rPr lang="el-GR" sz="1200" b="1" i="1" dirty="0">
                <a:solidFill>
                  <a:srgbClr val="C00000"/>
                </a:solidFill>
              </a:rPr>
              <a:t>Οικονομικά &amp; Φιλοσοφικά Χειρόγραφα</a:t>
            </a:r>
            <a:r>
              <a:rPr lang="el-GR" sz="1200" b="1" dirty="0">
                <a:solidFill>
                  <a:srgbClr val="C00000"/>
                </a:solidFill>
              </a:rPr>
              <a:t>, 1844</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t>ΜΑΡΞΙΚΗ ΑΝΘΡΩΠΟΛΟΓΙΑ </a:t>
            </a:r>
            <a:r>
              <a:rPr lang="en-US" sz="1200" b="1" dirty="0" smtClean="0"/>
              <a:t>II </a:t>
            </a:r>
            <a:r>
              <a:rPr lang="el-GR" sz="1200" b="1" dirty="0" smtClean="0"/>
              <a:t>- Απρίλιος 12, 2021 </a:t>
            </a:r>
            <a:endParaRPr lang="en-US" sz="1200" b="1" dirty="0" smtClean="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solidFill>
                  <a:srgbClr val="C00000"/>
                </a:solidFill>
              </a:rPr>
              <a:t>Κ</a:t>
            </a:r>
            <a:r>
              <a:rPr lang="en-US" sz="1200" b="1" dirty="0" err="1" smtClean="0">
                <a:solidFill>
                  <a:srgbClr val="C00000"/>
                </a:solidFill>
              </a:rPr>
              <a:t>arl</a:t>
            </a:r>
            <a:r>
              <a:rPr lang="en-US" sz="1200" b="1" dirty="0" smtClean="0">
                <a:solidFill>
                  <a:srgbClr val="C00000"/>
                </a:solidFill>
              </a:rPr>
              <a:t> Marx, </a:t>
            </a:r>
            <a:r>
              <a:rPr lang="el-GR" sz="1200" b="1" i="1" dirty="0" smtClean="0">
                <a:solidFill>
                  <a:srgbClr val="C00000"/>
                </a:solidFill>
              </a:rPr>
              <a:t>Οικονομικά &amp; Φιλοσοφικά Χειρόγραφα</a:t>
            </a:r>
            <a:r>
              <a:rPr lang="el-GR" sz="1200" b="1" dirty="0" smtClean="0">
                <a:solidFill>
                  <a:srgbClr val="C00000"/>
                </a:solidFill>
              </a:rPr>
              <a:t>, 1844</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200" b="1" dirty="0"/>
              <a:t>Ο ΑΝΘΡΩΠΟΣ ΚΑΛΛΙΤΕΧΝΗΣ </a:t>
            </a:r>
            <a:r>
              <a:rPr lang="en-US" sz="1200" b="1" dirty="0" smtClean="0"/>
              <a:t>- </a:t>
            </a:r>
            <a:r>
              <a:rPr lang="el-GR" sz="1200" b="1" dirty="0" smtClean="0"/>
              <a:t>Απρίλιος</a:t>
            </a:r>
            <a:r>
              <a:rPr lang="en-US" sz="1200" b="1" dirty="0" smtClean="0"/>
              <a:t> </a:t>
            </a:r>
            <a:r>
              <a:rPr lang="el-GR" sz="1200" b="1" dirty="0" smtClean="0"/>
              <a:t>19, </a:t>
            </a:r>
            <a:r>
              <a:rPr lang="el-GR" sz="1200" b="1" dirty="0"/>
              <a:t>2021</a:t>
            </a:r>
            <a:endParaRPr lang="en-US"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200" b="1" dirty="0">
                <a:solidFill>
                  <a:srgbClr val="C00000"/>
                </a:solidFill>
              </a:rPr>
              <a:t> Άννα Λάζου, </a:t>
            </a:r>
            <a:r>
              <a:rPr lang="el-GR" sz="1200" b="1" i="1" dirty="0">
                <a:solidFill>
                  <a:srgbClr val="C00000"/>
                </a:solidFill>
              </a:rPr>
              <a:t>Άνθρωπος ο Δημιουργός,</a:t>
            </a:r>
            <a:r>
              <a:rPr lang="el-GR" sz="1200" b="1" dirty="0">
                <a:solidFill>
                  <a:srgbClr val="C00000"/>
                </a:solidFill>
              </a:rPr>
              <a:t> Αθήνα, 2016</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b="1" dirty="0"/>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t>ΦΙΛΟΣΟΦΙΚΗ ΑΝΘΡΩΠΟΛΟΓΙΑ – ΣΥΓΧΡΟΝΑ ΡΕΥΜΑΤΑ- </a:t>
            </a:r>
            <a:r>
              <a:rPr lang="el-GR" sz="1200" b="1" dirty="0" smtClean="0">
                <a:ea typeface="Droid Sans Fallback"/>
                <a:cs typeface="Droid Sans Fallback"/>
              </a:rPr>
              <a:t>Μάιος 10 2021</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solidFill>
                  <a:srgbClr val="C00000"/>
                </a:solidFill>
              </a:rPr>
              <a:t>Άννα Λάζου, </a:t>
            </a:r>
            <a:r>
              <a:rPr lang="el-GR" sz="1200" b="1" i="1" dirty="0" smtClean="0">
                <a:solidFill>
                  <a:srgbClr val="C00000"/>
                </a:solidFill>
              </a:rPr>
              <a:t>Άνθρωπος ο Δημιουργός,</a:t>
            </a:r>
            <a:r>
              <a:rPr lang="el-GR" sz="1200" b="1" dirty="0" smtClean="0">
                <a:solidFill>
                  <a:srgbClr val="C00000"/>
                </a:solidFill>
              </a:rPr>
              <a:t> Αθήνα, 2016</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err="1" smtClean="0">
                <a:solidFill>
                  <a:srgbClr val="C00000"/>
                </a:solidFill>
              </a:rPr>
              <a:t>Chr</a:t>
            </a:r>
            <a:r>
              <a:rPr lang="en-US" sz="1200" b="1" dirty="0" smtClean="0">
                <a:solidFill>
                  <a:srgbClr val="C00000"/>
                </a:solidFill>
              </a:rPr>
              <a:t>. </a:t>
            </a:r>
            <a:r>
              <a:rPr lang="el-GR" sz="1200" b="1" dirty="0" err="1" smtClean="0">
                <a:solidFill>
                  <a:srgbClr val="C00000"/>
                </a:solidFill>
              </a:rPr>
              <a:t>Wulf</a:t>
            </a:r>
            <a:r>
              <a:rPr lang="el-GR" sz="1200" b="1" dirty="0" smtClean="0">
                <a:solidFill>
                  <a:srgbClr val="C00000"/>
                </a:solidFill>
              </a:rPr>
              <a:t>, </a:t>
            </a:r>
            <a:r>
              <a:rPr lang="el-GR" sz="1200" b="1" i="1" dirty="0" smtClean="0">
                <a:solidFill>
                  <a:srgbClr val="C00000"/>
                </a:solidFill>
                <a:hlinkClick r:id="rId3"/>
              </a:rPr>
              <a:t>Ανθρωπολογία</a:t>
            </a:r>
            <a:r>
              <a:rPr lang="en-US" sz="1200" b="1" i="1" dirty="0" smtClean="0">
                <a:solidFill>
                  <a:srgbClr val="C00000"/>
                </a:solidFill>
              </a:rPr>
              <a:t>:</a:t>
            </a:r>
            <a:r>
              <a:rPr lang="el-GR" sz="1200" b="1" i="1" dirty="0" smtClean="0">
                <a:solidFill>
                  <a:srgbClr val="C00000"/>
                </a:solidFill>
              </a:rPr>
              <a:t> Ιστορία, πολιτισμός, φιλοσοφία,</a:t>
            </a:r>
            <a:r>
              <a:rPr lang="el-GR" sz="1200" b="1" dirty="0" smtClean="0">
                <a:solidFill>
                  <a:srgbClr val="C00000"/>
                </a:solidFill>
              </a:rPr>
              <a:t> </a:t>
            </a:r>
            <a:r>
              <a:rPr lang="en-US" sz="1200" b="1" dirty="0" smtClean="0">
                <a:solidFill>
                  <a:srgbClr val="C00000"/>
                </a:solidFill>
              </a:rPr>
              <a:t>2004 </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n-US" sz="1200" b="1" dirty="0">
              <a:solidFill>
                <a:srgbClr val="C00000"/>
              </a:solidFill>
            </a:endParaRP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t>ΦΙΛΟΣΟΦΙΚΗ ΑΝΘΡΩΠΟΛΟΓΙΑ – ΣΥΓΧΡΟΝΑ ΡΕΥΜΑΤΑ-</a:t>
            </a:r>
            <a:r>
              <a:rPr lang="en-US" sz="1200" b="1" dirty="0" smtClean="0"/>
              <a:t> </a:t>
            </a:r>
            <a:r>
              <a:rPr lang="el-GR" sz="1200" b="1" dirty="0" smtClean="0"/>
              <a:t>Μάιος</a:t>
            </a:r>
            <a:r>
              <a:rPr lang="el-GR" sz="1200" b="1" dirty="0" smtClean="0">
                <a:ea typeface="Droid Sans Fallback"/>
                <a:cs typeface="Droid Sans Fallback"/>
              </a:rPr>
              <a:t> 17 2021</a:t>
            </a:r>
            <a:endParaRPr lang="el-GR" sz="1200" b="1" dirty="0">
              <a:ea typeface="Droid Sans Fallback"/>
              <a:cs typeface="Droid Sans Fallback"/>
            </a:endParaRP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smtClean="0">
                <a:solidFill>
                  <a:srgbClr val="C00000"/>
                </a:solidFill>
              </a:rPr>
              <a:t>Άννα Λάζου, </a:t>
            </a:r>
            <a:r>
              <a:rPr lang="el-GR" sz="1200" b="1" i="1" dirty="0" smtClean="0">
                <a:solidFill>
                  <a:srgbClr val="C00000"/>
                </a:solidFill>
              </a:rPr>
              <a:t>Άνθρωπος ο Δημιουργός,</a:t>
            </a:r>
            <a:r>
              <a:rPr lang="el-GR" sz="1200" b="1" dirty="0" smtClean="0">
                <a:solidFill>
                  <a:srgbClr val="C00000"/>
                </a:solidFill>
              </a:rPr>
              <a:t> Αθήνα, 2016</a:t>
            </a: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err="1" smtClean="0">
                <a:solidFill>
                  <a:srgbClr val="C00000"/>
                </a:solidFill>
              </a:rPr>
              <a:t>Chr</a:t>
            </a:r>
            <a:r>
              <a:rPr lang="en-US" sz="1200" b="1" dirty="0" smtClean="0">
                <a:solidFill>
                  <a:srgbClr val="C00000"/>
                </a:solidFill>
              </a:rPr>
              <a:t>. </a:t>
            </a:r>
            <a:r>
              <a:rPr lang="el-GR" sz="1200" b="1" dirty="0" err="1" smtClean="0">
                <a:solidFill>
                  <a:srgbClr val="C00000"/>
                </a:solidFill>
              </a:rPr>
              <a:t>Wulf</a:t>
            </a:r>
            <a:r>
              <a:rPr lang="el-GR" sz="1200" b="1" dirty="0" smtClean="0">
                <a:solidFill>
                  <a:srgbClr val="C00000"/>
                </a:solidFill>
              </a:rPr>
              <a:t>, </a:t>
            </a:r>
            <a:r>
              <a:rPr lang="el-GR" sz="1200" b="1" i="1" dirty="0" smtClean="0">
                <a:solidFill>
                  <a:srgbClr val="C00000"/>
                </a:solidFill>
                <a:hlinkClick r:id="rId3"/>
              </a:rPr>
              <a:t>Ανθρωπολογία</a:t>
            </a:r>
            <a:r>
              <a:rPr lang="en-US" sz="1200" b="1" i="1" dirty="0" smtClean="0">
                <a:solidFill>
                  <a:srgbClr val="C00000"/>
                </a:solidFill>
              </a:rPr>
              <a:t>:</a:t>
            </a:r>
            <a:r>
              <a:rPr lang="el-GR" sz="1200" b="1" i="1" dirty="0" smtClean="0">
                <a:solidFill>
                  <a:srgbClr val="C00000"/>
                </a:solidFill>
              </a:rPr>
              <a:t> Ιστορία, πολιτισμός, φιλοσοφία,</a:t>
            </a:r>
            <a:r>
              <a:rPr lang="el-GR" sz="1200" b="1" dirty="0" smtClean="0">
                <a:solidFill>
                  <a:srgbClr val="C00000"/>
                </a:solidFill>
              </a:rPr>
              <a:t> </a:t>
            </a:r>
            <a:r>
              <a:rPr lang="en-US" sz="1200" b="1" dirty="0" smtClean="0">
                <a:solidFill>
                  <a:srgbClr val="C00000"/>
                </a:solidFill>
              </a:rPr>
              <a:t>2004 </a:t>
            </a:r>
          </a:p>
          <a:p>
            <a:pPr marL="342900" lvl="2" indent="-342900" algn="ctr">
              <a:buFontTx/>
              <a:buChar cha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a:ea typeface="Droid Sans Fallback"/>
              <a:cs typeface="Droid Sans Fallback"/>
            </a:endParaRPr>
          </a:p>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200" b="1" dirty="0">
                <a:ea typeface="Droid Sans Fallback"/>
                <a:cs typeface="Droid Sans Fallback"/>
              </a:rPr>
              <a:t>ΣΥΝΟΨΗ ΥΛΗΣ &amp; ΕΡΓΑΣΙΕΣ ΦΟΙΤΗΤΩΝ - Μάιος  </a:t>
            </a:r>
            <a:r>
              <a:rPr lang="el-GR" sz="1200" b="1" dirty="0" smtClean="0">
                <a:ea typeface="Droid Sans Fallback"/>
                <a:cs typeface="Droid Sans Fallback"/>
              </a:rPr>
              <a:t>24 </a:t>
            </a:r>
            <a:r>
              <a:rPr lang="el-GR" sz="1200" b="1" dirty="0">
                <a:ea typeface="Droid Sans Fallback"/>
                <a:cs typeface="Droid Sans Fallback"/>
              </a:rPr>
              <a:t>&amp; </a:t>
            </a:r>
            <a:r>
              <a:rPr lang="el-GR" sz="1200" b="1" dirty="0" smtClean="0">
                <a:ea typeface="Droid Sans Fallback"/>
                <a:cs typeface="Droid Sans Fallback"/>
              </a:rPr>
              <a:t>Μάιος 31 2021</a:t>
            </a:r>
            <a:endParaRPr lang="el-GR" sz="1200" b="1" dirty="0">
              <a:ea typeface="Droid Sans Fallback"/>
              <a:cs typeface="Droid Sans Fallback"/>
            </a:endParaRPr>
          </a:p>
          <a:p>
            <a:pPr marL="342900" lvl="2" indent="-342900" algn="ctr">
              <a:buFontTx/>
              <a:buChar cha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endParaRPr lang="el-GR" sz="1200" b="1" dirty="0">
              <a:solidFill>
                <a:srgbClr val="C00000"/>
              </a:solidFill>
              <a:ea typeface="Droid Sans Fallback"/>
              <a:cs typeface="Droid Sans Fallback"/>
            </a:endParaRPr>
          </a:p>
        </p:txBody>
      </p:sp>
      <p:sp>
        <p:nvSpPr>
          <p:cNvPr id="7171" name="Rectangle 2"/>
          <p:cNvSpPr>
            <a:spLocks noChangeArrowheads="1"/>
          </p:cNvSpPr>
          <p:nvPr/>
        </p:nvSpPr>
        <p:spPr bwMode="auto">
          <a:xfrm>
            <a:off x="2555875" y="188913"/>
            <a:ext cx="4059238" cy="307975"/>
          </a:xfrm>
          <a:prstGeom prst="rect">
            <a:avLst/>
          </a:prstGeom>
          <a:noFill/>
          <a:ln w="9525">
            <a:noFill/>
            <a:miter lim="800000"/>
            <a:headEnd/>
            <a:tailEnd/>
          </a:ln>
        </p:spPr>
        <p:txBody>
          <a:bodyPr>
            <a:spAutoFit/>
          </a:bodyPr>
          <a:lstStyle/>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400" b="1" dirty="0" smtClean="0">
                <a:solidFill>
                  <a:srgbClr val="000000"/>
                </a:solidFill>
              </a:rPr>
              <a:t>ΣΧΕΔΙΑΓΡΑΜΜΑ ΠΑΡΑΔΟΣΕΩΝ</a:t>
            </a:r>
            <a:endParaRPr lang="el-GR" sz="1400" b="1" dirty="0">
              <a:solidFill>
                <a:srgbClr val="0000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251520" y="1916832"/>
            <a:ext cx="8763000" cy="2676525"/>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ΣΗΜΕΙΩΣΕΙΣ ΠΑΡΑΔΟΣΕΩΝ</a:t>
            </a:r>
            <a:endParaRPr lang="en-US" dirty="0"/>
          </a:p>
          <a:p>
            <a:pPr algn="ctr"/>
            <a:r>
              <a:rPr lang="en-US" sz="1200" b="1" dirty="0" smtClean="0">
                <a:solidFill>
                  <a:srgbClr val="000000"/>
                </a:solidFill>
              </a:rPr>
              <a:t>Ο </a:t>
            </a:r>
            <a:r>
              <a:rPr lang="en-US" sz="1200" b="1" dirty="0">
                <a:solidFill>
                  <a:srgbClr val="000000"/>
                </a:solidFill>
              </a:rPr>
              <a:t>ΑΝΘΡΩΠΟΣ ΚΑΛΛΙΤΕΧΝΗΣ </a:t>
            </a:r>
            <a:endParaRPr lang="el-GR" sz="1200" b="1" dirty="0">
              <a:solidFill>
                <a:srgbClr val="000000"/>
              </a:solidFill>
            </a:endParaRPr>
          </a:p>
          <a:p>
            <a:pPr algn="ctr"/>
            <a:r>
              <a:rPr lang="el-GR" sz="1100" dirty="0"/>
              <a:t>(συνέχεια)</a:t>
            </a:r>
          </a:p>
          <a:p>
            <a:pPr algn="ctr"/>
            <a:endParaRPr lang="en-US" dirty="0"/>
          </a:p>
          <a:p>
            <a:pPr algn="just"/>
            <a:r>
              <a:rPr lang="en-US" sz="1400" dirty="0">
                <a:solidFill>
                  <a:srgbClr val="000000"/>
                </a:solidFill>
                <a:latin typeface="Times New Roman" pitchFamily="18" charset="0"/>
                <a:cs typeface="Times New Roman" pitchFamily="18" charset="0"/>
              </a:rPr>
              <a:t>Ο Ortega y </a:t>
            </a:r>
            <a:r>
              <a:rPr lang="en-US" sz="1400" dirty="0" err="1">
                <a:solidFill>
                  <a:srgbClr val="000000"/>
                </a:solidFill>
                <a:latin typeface="Times New Roman" pitchFamily="18" charset="0"/>
                <a:cs typeface="Times New Roman" pitchFamily="18" charset="0"/>
              </a:rPr>
              <a:t>Gasset</a:t>
            </a:r>
            <a:r>
              <a:rPr lang="en-US" sz="1400" dirty="0">
                <a:solidFill>
                  <a:srgbClr val="000000"/>
                </a:solidFill>
                <a:latin typeface="Times New Roman" pitchFamily="18" charset="0"/>
                <a:cs typeface="Times New Roman" pitchFamily="18" charset="0"/>
              </a:rPr>
              <a:t> (1883 – 1955) </a:t>
            </a:r>
            <a:r>
              <a:rPr lang="en-US" sz="1400" dirty="0" err="1">
                <a:solidFill>
                  <a:srgbClr val="000000"/>
                </a:solidFill>
                <a:latin typeface="Times New Roman" pitchFamily="18" charset="0"/>
                <a:cs typeface="Times New Roman" pitchFamily="18" charset="0"/>
              </a:rPr>
              <a:t>είναι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ένας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από</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πολλούς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φιλοσόφους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20ού </a:t>
            </a:r>
            <a:r>
              <a:rPr lang="en-US" sz="1400" dirty="0" err="1">
                <a:solidFill>
                  <a:srgbClr val="000000"/>
                </a:solidFill>
                <a:latin typeface="Times New Roman" pitchFamily="18" charset="0"/>
                <a:cs typeface="Times New Roman" pitchFamily="18" charset="0"/>
              </a:rPr>
              <a:t>αιώνα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ζώντας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κρίσιμη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για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ανθρωπότητα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εποχή</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φαινομένου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φασισμού</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ασκεί</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έντονη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κριτική</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στις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προϋποθέσεις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σύγχρονου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πολιτισμού</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εντοπίζοντας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πρόβλημα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ανορθολογικότητά</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και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προτείνοντας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ως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λύση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μέτρο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θα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έπρεπε</a:t>
            </a:r>
            <a:r>
              <a:rPr lang="en-US" sz="1400" dirty="0">
                <a:solidFill>
                  <a:srgbClr val="000000"/>
                </a:solidFill>
                <a:latin typeface="Times New Roman" pitchFamily="18" charset="0"/>
                <a:cs typeface="Times New Roman" pitchFamily="18" charset="0"/>
              </a:rPr>
              <a:t> η </a:t>
            </a:r>
            <a:r>
              <a:rPr lang="en-US" sz="1400" dirty="0" err="1">
                <a:solidFill>
                  <a:srgbClr val="000000"/>
                </a:solidFill>
                <a:latin typeface="Times New Roman" pitchFamily="18" charset="0"/>
                <a:cs typeface="Times New Roman" pitchFamily="18" charset="0"/>
              </a:rPr>
              <a:t>φιλοσοφία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ανακαλύψει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εκ</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νέου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Προκειμένου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απαλύνει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τις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καταστροφικές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μισαλλόδοξες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ιδεολογίες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διακηρύσσει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πνεύμα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διαλόγου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μέσα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από</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οποίο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μαθαίνουμε</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πως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κάθε</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άποψη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έχει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αξία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και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βλέπουμε</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τις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διαφορετικές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απόψεις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ως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διαφορετικές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προοπτικές</a:t>
            </a:r>
            <a:r>
              <a:rPr lang="en-US" sz="1400" dirty="0">
                <a:solidFill>
                  <a:srgbClr val="000000"/>
                </a:solidFill>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a:r>
              <a:rPr lang="en-US" sz="1400" dirty="0" err="1">
                <a:solidFill>
                  <a:srgbClr val="000000"/>
                </a:solidFill>
                <a:latin typeface="Times New Roman" pitchFamily="18" charset="0"/>
                <a:cs typeface="Times New Roman" pitchFamily="18" charset="0"/>
              </a:rPr>
              <a:t>Στην</a:t>
            </a:r>
            <a:r>
              <a:rPr lang="en-US" sz="1400" dirty="0">
                <a:solidFill>
                  <a:srgbClr val="000000"/>
                </a:solidFill>
                <a:latin typeface="Times New Roman" pitchFamily="18" charset="0"/>
                <a:cs typeface="Times New Roman" pitchFamily="18" charset="0"/>
              </a:rPr>
              <a:t> </a:t>
            </a:r>
            <a:r>
              <a:rPr lang="en-US" sz="1400" i="1" dirty="0" err="1">
                <a:solidFill>
                  <a:srgbClr val="000000"/>
                </a:solidFill>
                <a:latin typeface="Times New Roman" pitchFamily="18" charset="0"/>
                <a:cs typeface="Times New Roman" pitchFamily="18" charset="0"/>
              </a:rPr>
              <a:t>Επανάσταση</a:t>
            </a:r>
            <a:r>
              <a:rPr lang="en-US" sz="1400" i="1" dirty="0">
                <a:solidFill>
                  <a:srgbClr val="000000"/>
                </a:solidFill>
                <a:latin typeface="Times New Roman" pitchFamily="18" charset="0"/>
                <a:cs typeface="Times New Roman" pitchFamily="18" charset="0"/>
              </a:rPr>
              <a:t> </a:t>
            </a:r>
            <a:r>
              <a:rPr lang="en-US" sz="1400" i="1" dirty="0" err="1">
                <a:solidFill>
                  <a:srgbClr val="000000"/>
                </a:solidFill>
                <a:latin typeface="Times New Roman" pitchFamily="18" charset="0"/>
                <a:cs typeface="Times New Roman" pitchFamily="18" charset="0"/>
              </a:rPr>
              <a:t>των</a:t>
            </a:r>
            <a:r>
              <a:rPr lang="en-US" sz="1400" i="1" dirty="0">
                <a:solidFill>
                  <a:srgbClr val="000000"/>
                </a:solidFill>
                <a:latin typeface="Times New Roman" pitchFamily="18" charset="0"/>
                <a:cs typeface="Times New Roman" pitchFamily="18" charset="0"/>
              </a:rPr>
              <a:t> </a:t>
            </a:r>
            <a:r>
              <a:rPr lang="en-US" sz="1400" i="1" dirty="0" err="1">
                <a:solidFill>
                  <a:srgbClr val="000000"/>
                </a:solidFill>
                <a:latin typeface="Times New Roman" pitchFamily="18" charset="0"/>
                <a:cs typeface="Times New Roman" pitchFamily="18" charset="0"/>
              </a:rPr>
              <a:t>μαζών</a:t>
            </a:r>
            <a:r>
              <a:rPr lang="en-US" sz="1400" dirty="0">
                <a:solidFill>
                  <a:srgbClr val="000000"/>
                </a:solidFill>
                <a:latin typeface="Times New Roman" pitchFamily="18" charset="0"/>
                <a:cs typeface="Times New Roman" pitchFamily="18" charset="0"/>
              </a:rPr>
              <a:t>  (1936) </a:t>
            </a:r>
            <a:r>
              <a:rPr lang="en-US" sz="1400" dirty="0" err="1">
                <a:solidFill>
                  <a:srgbClr val="000000"/>
                </a:solidFill>
                <a:latin typeface="Times New Roman" pitchFamily="18" charset="0"/>
                <a:cs typeface="Times New Roman" pitchFamily="18" charset="0"/>
              </a:rPr>
              <a:t>το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πιο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γνωστό</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μεταφρασμένο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στα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ελληνικά</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βιβλίο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μετάφρ</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Χρ</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Μαλεβίτση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εκδ</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Αρμός</a:t>
            </a:r>
            <a:r>
              <a:rPr lang="en-US" sz="1400" dirty="0">
                <a:solidFill>
                  <a:srgbClr val="000000"/>
                </a:solidFill>
                <a:latin typeface="Times New Roman" pitchFamily="18" charset="0"/>
                <a:cs typeface="Times New Roman" pitchFamily="18" charset="0"/>
              </a:rPr>
              <a:t>, 2010), </a:t>
            </a:r>
            <a:r>
              <a:rPr lang="en-US" sz="1400" dirty="0" err="1">
                <a:solidFill>
                  <a:srgbClr val="000000"/>
                </a:solidFill>
                <a:latin typeface="Times New Roman" pitchFamily="18" charset="0"/>
                <a:cs typeface="Times New Roman" pitchFamily="18" charset="0"/>
              </a:rPr>
              <a:t>προτρέπει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προς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μία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νέα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λογικότητα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που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οδηγεί</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άνθρωπο</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με</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έναυσμα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ανθρωπινότητά</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και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αφύπνιση</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της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συνείδησής</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για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να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δράσει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ενάντια</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σε</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ό,τι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αλλοτριώνει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και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υποβαθμίζει</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την</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ζωή</a:t>
            </a:r>
            <a:r>
              <a:rPr lang="en-US" sz="1400" dirty="0">
                <a:solidFill>
                  <a:srgbClr val="000000"/>
                </a:solidFill>
                <a:latin typeface="Times New Roman" pitchFamily="18" charset="0"/>
                <a:cs typeface="Times New Roman" pitchFamily="18" charset="0"/>
              </a:rPr>
              <a:t> </a:t>
            </a:r>
            <a:r>
              <a:rPr lang="en-US" sz="1400" dirty="0" err="1">
                <a:solidFill>
                  <a:srgbClr val="000000"/>
                </a:solidFill>
                <a:latin typeface="Times New Roman" pitchFamily="18" charset="0"/>
                <a:cs typeface="Times New Roman" pitchFamily="18" charset="0"/>
              </a:rPr>
              <a:t>του</a:t>
            </a:r>
            <a:r>
              <a:rPr lang="en-US" sz="1400" dirty="0">
                <a:solidFill>
                  <a:srgbClr val="000000"/>
                </a:solidFill>
                <a:latin typeface="Times New Roman" pitchFamily="18" charset="0"/>
                <a:cs typeface="Times New Roman" pitchFamily="18" charset="0"/>
              </a:rPr>
              <a:t>. </a:t>
            </a:r>
            <a:endParaRPr lang="el-GR" sz="1400" dirty="0" smtClean="0">
              <a:solidFill>
                <a:srgbClr val="000000"/>
              </a:solidFill>
              <a:latin typeface="Times New Roman" pitchFamily="18" charset="0"/>
              <a:cs typeface="Times New Roman" pitchFamily="18" charset="0"/>
            </a:endParaRPr>
          </a:p>
          <a:p>
            <a:pPr algn="just"/>
            <a:endParaRPr lang="el-GR" sz="1200" dirty="0" smtClean="0">
              <a:solidFill>
                <a:srgbClr val="000000"/>
              </a:solidFill>
              <a:latin typeface="Tahoma" pitchFamily="34" charset="0"/>
            </a:endParaRPr>
          </a:p>
          <a:p>
            <a:pPr algn="just"/>
            <a:r>
              <a:rPr lang="en-US" sz="1400" dirty="0" err="1" smtClean="0">
                <a:solidFill>
                  <a:srgbClr val="000000"/>
                </a:solidFill>
                <a:latin typeface="Times New Roman" pitchFamily="18" charset="0"/>
                <a:cs typeface="Times New Roman" pitchFamily="18" charset="0"/>
              </a:rPr>
              <a:t>Στον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αντίποδα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μαρξιστικής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θεωρίας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ίδια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εποχή</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καθορίζεται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επιρροή</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Hegel, </a:t>
            </a:r>
            <a:r>
              <a:rPr lang="en-US" sz="1400" dirty="0" err="1" smtClean="0">
                <a:solidFill>
                  <a:srgbClr val="000000"/>
                </a:solidFill>
                <a:latin typeface="Times New Roman" pitchFamily="18" charset="0"/>
                <a:cs typeface="Times New Roman" pitchFamily="18" charset="0"/>
              </a:rPr>
              <a:t>με</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τους</a:t>
            </a:r>
            <a:r>
              <a:rPr lang="en-US" sz="1400" dirty="0" smtClean="0">
                <a:solidFill>
                  <a:srgbClr val="000000"/>
                </a:solidFill>
                <a:latin typeface="Times New Roman" pitchFamily="18" charset="0"/>
                <a:cs typeface="Times New Roman" pitchFamily="18" charset="0"/>
              </a:rPr>
              <a:t> Friedrich Nietzsche (1844 – 1900)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Søren</a:t>
            </a:r>
            <a:r>
              <a:rPr lang="en-US" sz="1400" dirty="0" smtClean="0">
                <a:solidFill>
                  <a:srgbClr val="000000"/>
                </a:solidFill>
                <a:latin typeface="Times New Roman" pitchFamily="18" charset="0"/>
                <a:cs typeface="Times New Roman" pitchFamily="18" charset="0"/>
              </a:rPr>
              <a:t> Kierkegaard (1813 – 1855), </a:t>
            </a:r>
            <a:r>
              <a:rPr lang="en-US" sz="1400" dirty="0" err="1" smtClean="0">
                <a:solidFill>
                  <a:srgbClr val="000000"/>
                </a:solidFill>
                <a:latin typeface="Times New Roman" pitchFamily="18" charset="0"/>
                <a:cs typeface="Times New Roman" pitchFamily="18" charset="0"/>
              </a:rPr>
              <a:t>αξιοποιώντας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έννοιες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απαντούν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στο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εγελιανό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ιδεαλιστικό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φιλοσοφικό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περιβάλλον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τίθενται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οι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βάσεις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υπαρξισμού</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μιας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θεώρησης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ανθρώπινης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ύπαρξης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αυτόνομης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ανεξάρτητης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τις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νομοτέλειες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υπερκαθορισμούς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συστήματος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Στα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τέλη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19</a:t>
            </a:r>
            <a:r>
              <a:rPr lang="en-US" sz="1400" baseline="30000" dirty="0" smtClean="0">
                <a:solidFill>
                  <a:srgbClr val="000000"/>
                </a:solidFill>
                <a:latin typeface="Times New Roman" pitchFamily="18" charset="0"/>
                <a:cs typeface="Times New Roman" pitchFamily="18" charset="0"/>
              </a:rPr>
              <a:t>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στις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αρχές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20</a:t>
            </a:r>
            <a:r>
              <a:rPr lang="en-US" sz="1400" baseline="30000" dirty="0" smtClean="0">
                <a:solidFill>
                  <a:srgbClr val="000000"/>
                </a:solidFill>
                <a:latin typeface="Times New Roman" pitchFamily="18" charset="0"/>
                <a:cs typeface="Times New Roman" pitchFamily="18" charset="0"/>
              </a:rPr>
              <a:t>ού </a:t>
            </a:r>
            <a:r>
              <a:rPr lang="en-US" sz="1400" dirty="0" err="1" smtClean="0">
                <a:solidFill>
                  <a:srgbClr val="000000"/>
                </a:solidFill>
                <a:latin typeface="Times New Roman" pitchFamily="18" charset="0"/>
                <a:cs typeface="Times New Roman" pitchFamily="18" charset="0"/>
              </a:rPr>
              <a:t>αιώνα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έχοντας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προηγηθεί</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μια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ιδιαίτερη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ανάπτυξη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των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θετικών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επιστημών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έθετε</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άνθρωπο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στο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μεγεθυντικό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φακό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επιστημονικής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εξέτασης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έχοντας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επίσης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αμφισβητηθεί</a:t>
            </a:r>
            <a:r>
              <a:rPr lang="en-US" sz="1400" dirty="0" smtClean="0">
                <a:solidFill>
                  <a:srgbClr val="000000"/>
                </a:solidFill>
                <a:latin typeface="Times New Roman" pitchFamily="18" charset="0"/>
                <a:cs typeface="Times New Roman" pitchFamily="18" charset="0"/>
              </a:rPr>
              <a:t> η </a:t>
            </a:r>
            <a:r>
              <a:rPr lang="en-US" sz="1400" dirty="0" err="1" smtClean="0">
                <a:solidFill>
                  <a:srgbClr val="000000"/>
                </a:solidFill>
                <a:latin typeface="Times New Roman" pitchFamily="18" charset="0"/>
                <a:cs typeface="Times New Roman" pitchFamily="18" charset="0"/>
              </a:rPr>
              <a:t>φιλοσοφία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προέκυψε</a:t>
            </a:r>
            <a:r>
              <a:rPr lang="en-US" sz="1400" dirty="0" smtClean="0">
                <a:solidFill>
                  <a:srgbClr val="000000"/>
                </a:solidFill>
                <a:latin typeface="Times New Roman" pitchFamily="18" charset="0"/>
                <a:cs typeface="Times New Roman" pitchFamily="18" charset="0"/>
              </a:rPr>
              <a:t> η </a:t>
            </a:r>
            <a:r>
              <a:rPr lang="en-US" sz="1400" dirty="0" err="1" smtClean="0">
                <a:solidFill>
                  <a:srgbClr val="000000"/>
                </a:solidFill>
                <a:latin typeface="Times New Roman" pitchFamily="18" charset="0"/>
                <a:cs typeface="Times New Roman" pitchFamily="18" charset="0"/>
              </a:rPr>
              <a:t>ανάγκη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ενοποίησης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των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στοιχείων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ανάλυσης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σε</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ένα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διαφορετικό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σύστημα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εννοιών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αυτό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ζητούμενο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επιτελεί</a:t>
            </a:r>
            <a:r>
              <a:rPr lang="en-US" sz="1400" dirty="0" smtClean="0">
                <a:solidFill>
                  <a:srgbClr val="000000"/>
                </a:solidFill>
                <a:latin typeface="Times New Roman" pitchFamily="18" charset="0"/>
                <a:cs typeface="Times New Roman" pitchFamily="18" charset="0"/>
              </a:rPr>
              <a:t> η </a:t>
            </a:r>
            <a:r>
              <a:rPr lang="en-US" sz="1400" dirty="0" err="1" smtClean="0">
                <a:solidFill>
                  <a:srgbClr val="000000"/>
                </a:solidFill>
                <a:latin typeface="Times New Roman" pitchFamily="18" charset="0"/>
                <a:cs typeface="Times New Roman" pitchFamily="18" charset="0"/>
              </a:rPr>
              <a:t>ανθρωπολογία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Max </a:t>
            </a:r>
            <a:r>
              <a:rPr lang="en-US" sz="1400" dirty="0" err="1" smtClean="0">
                <a:solidFill>
                  <a:srgbClr val="000000"/>
                </a:solidFill>
                <a:latin typeface="Times New Roman" pitchFamily="18" charset="0"/>
                <a:cs typeface="Times New Roman" pitchFamily="18" charset="0"/>
              </a:rPr>
              <a:t>Scheler</a:t>
            </a:r>
            <a:r>
              <a:rPr lang="en-US" sz="1400" dirty="0" smtClean="0">
                <a:solidFill>
                  <a:srgbClr val="000000"/>
                </a:solidFill>
                <a:latin typeface="Times New Roman" pitchFamily="18" charset="0"/>
                <a:cs typeface="Times New Roman" pitchFamily="18" charset="0"/>
              </a:rPr>
              <a:t> (1874 – 1928), </a:t>
            </a:r>
            <a:r>
              <a:rPr lang="en-US" sz="1400" dirty="0" err="1" smtClean="0">
                <a:solidFill>
                  <a:srgbClr val="000000"/>
                </a:solidFill>
                <a:latin typeface="Times New Roman" pitchFamily="18" charset="0"/>
                <a:cs typeface="Times New Roman" pitchFamily="18" charset="0"/>
              </a:rPr>
              <a:t>καθώς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αντιμετωπίζει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άνθρωπο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ως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όλο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αποτελούμενο</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τρία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επίπεδα</a:t>
            </a:r>
            <a:r>
              <a:rPr lang="en-US" sz="1400" dirty="0" smtClean="0">
                <a:solidFill>
                  <a:srgbClr val="000000"/>
                </a:solidFill>
                <a:latin typeface="Times New Roman" pitchFamily="18" charset="0"/>
                <a:cs typeface="Times New Roman" pitchFamily="18" charset="0"/>
              </a:rPr>
              <a:t> – </a:t>
            </a:r>
            <a:r>
              <a:rPr lang="en-US" sz="1400" dirty="0" err="1" smtClean="0">
                <a:solidFill>
                  <a:srgbClr val="000000"/>
                </a:solidFill>
                <a:latin typeface="Times New Roman" pitchFamily="18" charset="0"/>
                <a:cs typeface="Times New Roman" pitchFamily="18" charset="0"/>
              </a:rPr>
              <a:t>σώμα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ψυχή</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πνεύμα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Αυτή</a:t>
            </a:r>
            <a:r>
              <a:rPr lang="en-US" sz="1400" dirty="0" smtClean="0">
                <a:solidFill>
                  <a:srgbClr val="000000"/>
                </a:solidFill>
                <a:latin typeface="Times New Roman" pitchFamily="18" charset="0"/>
                <a:cs typeface="Times New Roman" pitchFamily="18" charset="0"/>
              </a:rPr>
              <a:t> η </a:t>
            </a:r>
            <a:r>
              <a:rPr lang="en-US" sz="1400" dirty="0" err="1" smtClean="0">
                <a:solidFill>
                  <a:srgbClr val="000000"/>
                </a:solidFill>
                <a:latin typeface="Times New Roman" pitchFamily="18" charset="0"/>
                <a:cs typeface="Times New Roman" pitchFamily="18" charset="0"/>
              </a:rPr>
              <a:t>ολότητα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αποκαθιστά</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χαμένη</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ουσία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από</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πολυεπιστημονικότητα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των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επιστημών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την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τεμάχισαν</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μελετώντας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τις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διαφορετικές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όψεις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και</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πλευρές</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του</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βιολογία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κοινωνιολογία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ψυχολογία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εθνολογία</a:t>
            </a:r>
            <a:r>
              <a:rPr lang="en-US" sz="1400" dirty="0" smtClean="0">
                <a:solidFill>
                  <a:srgbClr val="000000"/>
                </a:solidFill>
                <a:latin typeface="Times New Roman" pitchFamily="18" charset="0"/>
                <a:cs typeface="Times New Roman" pitchFamily="18" charset="0"/>
              </a:rPr>
              <a:t> </a:t>
            </a:r>
            <a:r>
              <a:rPr lang="en-US" sz="1400" dirty="0" err="1" smtClean="0">
                <a:solidFill>
                  <a:srgbClr val="000000"/>
                </a:solidFill>
                <a:latin typeface="Times New Roman" pitchFamily="18" charset="0"/>
                <a:cs typeface="Times New Roman" pitchFamily="18" charset="0"/>
              </a:rPr>
              <a:t>κ.λπ</a:t>
            </a:r>
            <a:r>
              <a:rPr lang="en-US" sz="1400" dirty="0" smtClean="0">
                <a:solidFill>
                  <a:srgbClr val="000000"/>
                </a:solidFill>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a:endParaRPr lang="en-US" dirty="0"/>
          </a:p>
          <a:p>
            <a:pPr algn="ct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ustomShape 1"/>
          <p:cNvSpPr>
            <a:spLocks noChangeArrowheads="1"/>
          </p:cNvSpPr>
          <p:nvPr/>
        </p:nvSpPr>
        <p:spPr bwMode="auto">
          <a:xfrm>
            <a:off x="152400" y="38100"/>
            <a:ext cx="8763000" cy="6694488"/>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ΣΗΜΕΙΩΣΕΙΣ ΠΑΡΑΔΟΣΕΩΝ</a:t>
            </a:r>
            <a:endParaRPr lang="el-GR" sz="1400" b="1" dirty="0">
              <a:solidFill>
                <a:srgbClr val="000000"/>
              </a:solidFill>
            </a:endParaRPr>
          </a:p>
          <a:p>
            <a:pPr algn="ctr"/>
            <a:r>
              <a:rPr lang="el-GR" sz="1100" dirty="0"/>
              <a:t>(συνέχεια</a:t>
            </a:r>
            <a:r>
              <a:rPr lang="el-GR" sz="1100" dirty="0" smtClean="0"/>
              <a:t>)</a:t>
            </a:r>
          </a:p>
          <a:p>
            <a:pPr algn="ctr"/>
            <a:endParaRPr lang="el-GR" sz="1100" dirty="0"/>
          </a:p>
          <a:p>
            <a:pPr algn="ctr"/>
            <a:r>
              <a:rPr lang="en-US" sz="1200" b="1" dirty="0" err="1">
                <a:solidFill>
                  <a:srgbClr val="C00000"/>
                </a:solidFill>
              </a:rPr>
              <a:t>Άννα</a:t>
            </a:r>
            <a:r>
              <a:rPr lang="en-US" sz="1200" b="1" dirty="0">
                <a:solidFill>
                  <a:srgbClr val="C00000"/>
                </a:solidFill>
              </a:rPr>
              <a:t> </a:t>
            </a:r>
            <a:r>
              <a:rPr lang="en-US" sz="1200" b="1" dirty="0" err="1">
                <a:solidFill>
                  <a:srgbClr val="C00000"/>
                </a:solidFill>
              </a:rPr>
              <a:t>Λάζου</a:t>
            </a:r>
            <a:r>
              <a:rPr lang="en-US" sz="1200" b="1" dirty="0">
                <a:solidFill>
                  <a:srgbClr val="C00000"/>
                </a:solidFill>
              </a:rPr>
              <a:t>, </a:t>
            </a:r>
            <a:r>
              <a:rPr lang="en-US" sz="1200" b="1" i="1" dirty="0" err="1">
                <a:solidFill>
                  <a:srgbClr val="C00000"/>
                </a:solidFill>
              </a:rPr>
              <a:t>Άνθρωπος</a:t>
            </a:r>
            <a:r>
              <a:rPr lang="en-US" sz="1200" b="1" i="1" dirty="0">
                <a:solidFill>
                  <a:srgbClr val="C00000"/>
                </a:solidFill>
              </a:rPr>
              <a:t> ο </a:t>
            </a:r>
            <a:r>
              <a:rPr lang="en-US" sz="1200" b="1" i="1" dirty="0" err="1">
                <a:solidFill>
                  <a:srgbClr val="C00000"/>
                </a:solidFill>
              </a:rPr>
              <a:t>Δημιουργός</a:t>
            </a:r>
            <a:r>
              <a:rPr lang="en-US" sz="1200" b="1" i="1" dirty="0">
                <a:solidFill>
                  <a:srgbClr val="C00000"/>
                </a:solidFill>
              </a:rPr>
              <a:t>,</a:t>
            </a:r>
            <a:r>
              <a:rPr lang="en-US" sz="1200" b="1" dirty="0">
                <a:solidFill>
                  <a:srgbClr val="C00000"/>
                </a:solidFill>
              </a:rPr>
              <a:t> </a:t>
            </a:r>
            <a:r>
              <a:rPr lang="en-US" sz="1200" b="1" dirty="0" err="1">
                <a:solidFill>
                  <a:srgbClr val="C00000"/>
                </a:solidFill>
              </a:rPr>
              <a:t>Αθήνα</a:t>
            </a:r>
            <a:r>
              <a:rPr lang="en-US" sz="1200" b="1" dirty="0">
                <a:solidFill>
                  <a:srgbClr val="C00000"/>
                </a:solidFill>
              </a:rPr>
              <a:t>, </a:t>
            </a:r>
            <a:r>
              <a:rPr lang="en-US" sz="1200" b="1" dirty="0" smtClean="0">
                <a:solidFill>
                  <a:srgbClr val="C00000"/>
                </a:solidFill>
              </a:rPr>
              <a:t>2016</a:t>
            </a:r>
            <a:endParaRPr lang="el-GR" sz="1200" b="1" dirty="0" smtClean="0">
              <a:solidFill>
                <a:srgbClr val="C00000"/>
              </a:solidFill>
            </a:endParaRPr>
          </a:p>
          <a:p>
            <a:pPr algn="ctr"/>
            <a:endParaRPr lang="en-US" dirty="0"/>
          </a:p>
          <a:p>
            <a:pPr algn="ctr"/>
            <a:r>
              <a:rPr lang="en-US" sz="1600" dirty="0" smtClean="0">
                <a:solidFill>
                  <a:srgbClr val="000000"/>
                </a:solidFill>
              </a:rPr>
              <a:t>Marx (</a:t>
            </a:r>
            <a:r>
              <a:rPr lang="en-US" sz="1600" dirty="0" smtClean="0"/>
              <a:t>1818 - 14 March 1883) </a:t>
            </a:r>
            <a:r>
              <a:rPr lang="en-US" sz="1600" dirty="0" err="1" smtClean="0">
                <a:solidFill>
                  <a:srgbClr val="000000"/>
                </a:solidFill>
              </a:rPr>
              <a:t>vs</a:t>
            </a:r>
            <a:r>
              <a:rPr lang="en-US" sz="1600" dirty="0" smtClean="0">
                <a:solidFill>
                  <a:srgbClr val="000000"/>
                </a:solidFill>
              </a:rPr>
              <a:t> Nietzsche (</a:t>
            </a:r>
            <a:r>
              <a:rPr lang="en-US" sz="1600" dirty="0" smtClean="0"/>
              <a:t>15 October 1844 - 25 August 1900)</a:t>
            </a:r>
            <a:r>
              <a:rPr lang="en-US" sz="1600" dirty="0" smtClean="0">
                <a:solidFill>
                  <a:srgbClr val="000000"/>
                </a:solidFill>
              </a:rPr>
              <a:t>: </a:t>
            </a:r>
          </a:p>
          <a:p>
            <a:pPr algn="ctr"/>
            <a:r>
              <a:rPr lang="el-GR" sz="1600" dirty="0" smtClean="0">
                <a:solidFill>
                  <a:srgbClr val="000000"/>
                </a:solidFill>
              </a:rPr>
              <a:t>Συγκριτική προσέγγιση</a:t>
            </a:r>
          </a:p>
          <a:p>
            <a:pPr algn="ctr"/>
            <a:endParaRPr lang="el-GR" sz="1600" dirty="0" smtClean="0">
              <a:solidFill>
                <a:srgbClr val="000000"/>
              </a:solidFill>
            </a:endParaRPr>
          </a:p>
          <a:p>
            <a:pPr algn="just"/>
            <a:r>
              <a:rPr lang="el-GR" sz="1200" dirty="0" smtClean="0">
                <a:solidFill>
                  <a:srgbClr val="000000"/>
                </a:solidFill>
              </a:rPr>
              <a:t>Και οι δύο φιλόσοφοι του 19</a:t>
            </a:r>
            <a:r>
              <a:rPr lang="el-GR" sz="1200" baseline="30000" dirty="0" smtClean="0">
                <a:solidFill>
                  <a:srgbClr val="000000"/>
                </a:solidFill>
              </a:rPr>
              <a:t>ου</a:t>
            </a:r>
            <a:r>
              <a:rPr lang="el-GR" sz="1200" dirty="0" smtClean="0">
                <a:solidFill>
                  <a:srgbClr val="000000"/>
                </a:solidFill>
              </a:rPr>
              <a:t> αιώνα είναι σημαντικοί για τη φιλοσοφική μελέτη του ανθρώπου, ενώ δεν αναπτύσσουν στο έργο τους μια συστηματική ανθρωπολογία, ωστόσο η σκέψη τους επηρεάζει ή και καθορίζει σε μεγάλο βαθμό τις ανθρωπολογίες του 20ού αιώνα. Εντοπίζονται ξεκάθαρες διαφορές ως προς την προσέγγισή τους στην ίδια την έννοια του ανθρώπου, καθώς για τον </a:t>
            </a:r>
            <a:r>
              <a:rPr lang="en-US" sz="1200" dirty="0" smtClean="0">
                <a:solidFill>
                  <a:srgbClr val="000000"/>
                </a:solidFill>
              </a:rPr>
              <a:t>Marx </a:t>
            </a:r>
            <a:r>
              <a:rPr lang="el-GR" sz="1200" dirty="0" smtClean="0">
                <a:solidFill>
                  <a:srgbClr val="000000"/>
                </a:solidFill>
              </a:rPr>
              <a:t>ο άνθρωπος προκύπτει από το σύνολο των κοινωνικών σχέσεων, ένα συνειδητό υποκείμενο πράξης και θεωρίας, ενώ για τον </a:t>
            </a:r>
            <a:r>
              <a:rPr lang="en-US" sz="1200" dirty="0" smtClean="0">
                <a:solidFill>
                  <a:srgbClr val="000000"/>
                </a:solidFill>
              </a:rPr>
              <a:t>Nietzsche </a:t>
            </a:r>
            <a:r>
              <a:rPr lang="el-GR" sz="1200" dirty="0" smtClean="0">
                <a:solidFill>
                  <a:srgbClr val="000000"/>
                </a:solidFill>
              </a:rPr>
              <a:t>υπάρχει άμεσα και αυθεντικά και ολοκληρώνεται μέσω της διονυσιακής τέχνης. </a:t>
            </a:r>
          </a:p>
          <a:p>
            <a:pPr algn="just"/>
            <a:r>
              <a:rPr lang="el-GR" sz="1200" dirty="0" smtClean="0">
                <a:solidFill>
                  <a:srgbClr val="000000"/>
                </a:solidFill>
              </a:rPr>
              <a:t>Στον </a:t>
            </a:r>
            <a:r>
              <a:rPr lang="en-US" sz="1200" dirty="0" smtClean="0">
                <a:solidFill>
                  <a:srgbClr val="000000"/>
                </a:solidFill>
              </a:rPr>
              <a:t>Marx </a:t>
            </a:r>
            <a:r>
              <a:rPr lang="el-GR" sz="1200" dirty="0" smtClean="0">
                <a:solidFill>
                  <a:srgbClr val="000000"/>
                </a:solidFill>
              </a:rPr>
              <a:t>δίνεται προτεραιότητα στην συλλογική έκφραση και ολοκλήρωση του ανθρώπου με την εκδίπλωση και ικανοποίηση όλων των δυνάμεων και αισθήσεών του σε μια δίκαιη κοινωνία, ενώ στον </a:t>
            </a:r>
            <a:r>
              <a:rPr lang="en-US" sz="1200" dirty="0" smtClean="0">
                <a:solidFill>
                  <a:srgbClr val="000000"/>
                </a:solidFill>
              </a:rPr>
              <a:t>Nietzsche </a:t>
            </a:r>
            <a:r>
              <a:rPr lang="el-GR" sz="1200" dirty="0" smtClean="0">
                <a:solidFill>
                  <a:srgbClr val="000000"/>
                </a:solidFill>
              </a:rPr>
              <a:t>προέχει η ατομικότητα και ο αγώνας για ολοκλήρωση είναι επακόλουθο της βούλησης για δύναμη και αποτελεί προσωπική </a:t>
            </a:r>
            <a:r>
              <a:rPr lang="el-GR" sz="1200" dirty="0" err="1" smtClean="0">
                <a:solidFill>
                  <a:srgbClr val="000000"/>
                </a:solidFill>
              </a:rPr>
              <a:t>αυθυπέρβαση</a:t>
            </a:r>
            <a:r>
              <a:rPr lang="el-GR" sz="1200" dirty="0" smtClean="0">
                <a:solidFill>
                  <a:srgbClr val="000000"/>
                </a:solidFill>
              </a:rPr>
              <a:t>. </a:t>
            </a:r>
          </a:p>
          <a:p>
            <a:pPr algn="just"/>
            <a:r>
              <a:rPr lang="el-GR" sz="1200" dirty="0" smtClean="0">
                <a:solidFill>
                  <a:srgbClr val="000000"/>
                </a:solidFill>
              </a:rPr>
              <a:t>Πέραν αυτών των κύριων και σημαντικών διαφορών υπάρχει μια σειρά συγκλίσεων και ομοιοτήτων που χαρακτηρίζουν την πορεία και τη διανοητική τους κριτική στάση προς τη φιλοσοφία, τη θρησκεία, την απαξίωση του καπιταλισμού και τη θετική τους σύλληψη της ανθρώπινης φύσης, αλλά και σε ορισμένα χαρακτηριστικά του βίου τους, όπως είναι η σύγκρουσή τους με την ακαδημαϊκή φιλοσοφία, τα τραγικά βιώματά τους και στις απογοητεύσεις της προσωπικής τους ζωής που όμως αντιμετώπισαν διαφορετικά: με την πολιτική συλλογική δράση και την επίμονη διεπιστημονική έρευνα ο ένας, με τον αναχωρητισμό και την πνευματική δημιουργία ο δεύτερος. </a:t>
            </a:r>
          </a:p>
          <a:p>
            <a:pPr algn="just"/>
            <a:r>
              <a:rPr lang="el-GR" sz="1200" dirty="0" smtClean="0">
                <a:solidFill>
                  <a:srgbClr val="000000"/>
                </a:solidFill>
              </a:rPr>
              <a:t>Γνήσια παιδιά του ευρωπαϊκού διαφωτισμού, με μεγάλο εύρος αρχαιογνωσίας, σχολιαστές και συνεχιστές του </a:t>
            </a:r>
            <a:r>
              <a:rPr lang="el-GR" sz="1200" dirty="0" err="1" smtClean="0">
                <a:solidFill>
                  <a:srgbClr val="000000"/>
                </a:solidFill>
              </a:rPr>
              <a:t>εγελιανού</a:t>
            </a:r>
            <a:r>
              <a:rPr lang="el-GR" sz="1200" dirty="0" smtClean="0">
                <a:solidFill>
                  <a:srgbClr val="000000"/>
                </a:solidFill>
              </a:rPr>
              <a:t> ιδεαλισμού, οι </a:t>
            </a:r>
            <a:r>
              <a:rPr lang="en-US" sz="1200" dirty="0" smtClean="0">
                <a:solidFill>
                  <a:srgbClr val="000000"/>
                </a:solidFill>
              </a:rPr>
              <a:t>Marx </a:t>
            </a:r>
            <a:r>
              <a:rPr lang="el-GR" sz="1200" dirty="0" smtClean="0">
                <a:solidFill>
                  <a:srgbClr val="000000"/>
                </a:solidFill>
              </a:rPr>
              <a:t>και </a:t>
            </a:r>
            <a:r>
              <a:rPr lang="en-US" sz="1200" dirty="0" smtClean="0">
                <a:solidFill>
                  <a:srgbClr val="000000"/>
                </a:solidFill>
              </a:rPr>
              <a:t>Nietzsche</a:t>
            </a:r>
            <a:r>
              <a:rPr lang="el-GR" sz="1200" dirty="0" smtClean="0">
                <a:solidFill>
                  <a:srgbClr val="000000"/>
                </a:solidFill>
              </a:rPr>
              <a:t> τοποθέτησαν τη γνώση του ανθρώπου σε θέση αιχμής στην κριτική τους προς τον δυτικό πολιτισμού του καιρού τους κι εφαλτήριο μιας νέας οπτικής για το μέλλον της κοινωνίας και του ανθρώπου, με τρόπους διαφορετικούς, έτσι ώστε να μπορούν ίσως να θεωρούνται συμπληρωματικοί.</a:t>
            </a:r>
          </a:p>
          <a:p>
            <a:pPr algn="just"/>
            <a:endParaRPr lang="el-GR" sz="1200" dirty="0" smtClean="0">
              <a:solidFill>
                <a:srgbClr val="000000"/>
              </a:solidFill>
            </a:endParaRPr>
          </a:p>
          <a:p>
            <a:pPr algn="just"/>
            <a:r>
              <a:rPr lang="el-GR" sz="1200" dirty="0" smtClean="0">
                <a:solidFill>
                  <a:srgbClr val="000000"/>
                </a:solidFill>
              </a:rPr>
              <a:t>Στοιχεία για τους δύο διανοητές υπάρχουν στις σελίδες 13 κ.ε. και 149κ.ε. του βιβλίου </a:t>
            </a:r>
            <a:r>
              <a:rPr lang="el-GR" sz="1200" i="1" dirty="0" smtClean="0">
                <a:solidFill>
                  <a:srgbClr val="000000"/>
                </a:solidFill>
              </a:rPr>
              <a:t>Άνθρωπος, ο δημιουργός</a:t>
            </a:r>
            <a:r>
              <a:rPr lang="el-GR" sz="1200" dirty="0" smtClean="0">
                <a:solidFill>
                  <a:srgbClr val="000000"/>
                </a:solidFill>
              </a:rPr>
              <a:t>.</a:t>
            </a:r>
          </a:p>
          <a:p>
            <a:pPr algn="just"/>
            <a:endParaRPr lang="el-GR" sz="1200" dirty="0" smtClean="0">
              <a:solidFill>
                <a:srgbClr val="000000"/>
              </a:solidFill>
            </a:endParaRPr>
          </a:p>
          <a:p>
            <a:pPr algn="just"/>
            <a:endParaRPr lang="el-GR" sz="1200" dirty="0" smtClean="0">
              <a:solidFill>
                <a:srgbClr val="00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3" y="0"/>
            <a:ext cx="8928993" cy="6832640"/>
          </a:xfrm>
          <a:prstGeom prst="rect">
            <a:avLst/>
          </a:prstGeom>
          <a:noFill/>
        </p:spPr>
        <p:txBody>
          <a:bodyPr wrap="square" rtlCol="0">
            <a:spAutoFit/>
          </a:bodyPr>
          <a:lstStyle/>
          <a:p>
            <a:pPr algn="ctr"/>
            <a:r>
              <a:rPr lang="en-US" sz="1400" b="1" dirty="0" smtClean="0">
                <a:solidFill>
                  <a:srgbClr val="000000"/>
                </a:solidFill>
              </a:rPr>
              <a:t>ΣΗΜΕΙΩΣΕΙΣ ΠΑΡΑΔΟΣΕΩΝ</a:t>
            </a:r>
            <a:r>
              <a:rPr lang="el-GR" sz="1400" b="1" dirty="0" smtClean="0">
                <a:solidFill>
                  <a:srgbClr val="000000"/>
                </a:solidFill>
              </a:rPr>
              <a:t> </a:t>
            </a:r>
            <a:r>
              <a:rPr lang="el-GR" sz="1400" dirty="0" smtClean="0"/>
              <a:t>(συνέχεια)</a:t>
            </a:r>
          </a:p>
          <a:p>
            <a:pPr algn="ctr"/>
            <a:r>
              <a:rPr lang="en-US" sz="1400" b="1" dirty="0" smtClean="0">
                <a:solidFill>
                  <a:srgbClr val="C00000"/>
                </a:solidFill>
              </a:rPr>
              <a:t>J. </a:t>
            </a:r>
            <a:r>
              <a:rPr lang="en-US" sz="1400" b="1" dirty="0" err="1" smtClean="0">
                <a:solidFill>
                  <a:srgbClr val="C00000"/>
                </a:solidFill>
              </a:rPr>
              <a:t>Seigel</a:t>
            </a:r>
            <a:r>
              <a:rPr lang="en-US" sz="1400" b="1" dirty="0" smtClean="0">
                <a:solidFill>
                  <a:srgbClr val="C00000"/>
                </a:solidFill>
              </a:rPr>
              <a:t> (2005). </a:t>
            </a:r>
            <a:r>
              <a:rPr lang="en-US" sz="1400" b="1" i="1" dirty="0" smtClean="0">
                <a:solidFill>
                  <a:srgbClr val="C00000"/>
                </a:solidFill>
              </a:rPr>
              <a:t>The Idea of the Self</a:t>
            </a:r>
            <a:r>
              <a:rPr lang="en-US" sz="1400" b="1" dirty="0" smtClean="0">
                <a:solidFill>
                  <a:srgbClr val="C00000"/>
                </a:solidFill>
              </a:rPr>
              <a:t>, CUP</a:t>
            </a:r>
            <a:endParaRPr lang="el-GR" sz="1400" b="1" dirty="0" smtClean="0">
              <a:solidFill>
                <a:srgbClr val="C00000"/>
              </a:solidFill>
            </a:endParaRPr>
          </a:p>
          <a:p>
            <a:pPr algn="ctr"/>
            <a:r>
              <a:rPr lang="el-GR" sz="1400" dirty="0" smtClean="0"/>
              <a:t>           Θέματα εαυτού </a:t>
            </a:r>
            <a:r>
              <a:rPr lang="en-US" sz="1400" dirty="0" smtClean="0"/>
              <a:t>(selfhood)</a:t>
            </a:r>
            <a:r>
              <a:rPr lang="el-GR" sz="1400" dirty="0" smtClean="0"/>
              <a:t> και προσωπικής ταυτότητας</a:t>
            </a:r>
            <a:r>
              <a:rPr lang="en-US" sz="1400" dirty="0" smtClean="0"/>
              <a:t> (personal identity)</a:t>
            </a:r>
          </a:p>
          <a:p>
            <a:pPr algn="just">
              <a:buFontTx/>
              <a:buChar char="-"/>
            </a:pPr>
            <a:r>
              <a:rPr lang="el-GR" sz="1200" dirty="0" smtClean="0"/>
              <a:t>Η σημασία του σώματος και της </a:t>
            </a:r>
            <a:r>
              <a:rPr lang="el-GR" sz="1200" dirty="0" err="1" smtClean="0"/>
              <a:t>σωματικότητας</a:t>
            </a:r>
            <a:r>
              <a:rPr lang="el-GR" sz="1200" dirty="0" smtClean="0"/>
              <a:t> στις διαφορετικές προσεγγίσεις του εαυτού &amp; της προσωπικής ταυτότητας (</a:t>
            </a:r>
            <a:r>
              <a:rPr lang="en-US" sz="1200" dirty="0" smtClean="0"/>
              <a:t>Freud,</a:t>
            </a:r>
            <a:r>
              <a:rPr lang="el-GR" sz="1200" dirty="0" smtClean="0"/>
              <a:t> εξελικτικοί βιολόγοι-γενετιστές, υλιστές, </a:t>
            </a:r>
            <a:r>
              <a:rPr lang="en-US" sz="1200" dirty="0" smtClean="0"/>
              <a:t>Marx, Schopenhauer, Nietzsche, </a:t>
            </a:r>
            <a:r>
              <a:rPr lang="el-GR" sz="1200" dirty="0" smtClean="0"/>
              <a:t>ανθρωπολογική προσέγγιση). σ. </a:t>
            </a:r>
            <a:r>
              <a:rPr lang="en-US" sz="1200" dirty="0" smtClean="0"/>
              <a:t>8</a:t>
            </a:r>
            <a:endParaRPr lang="el-GR" sz="1200" dirty="0" smtClean="0"/>
          </a:p>
          <a:p>
            <a:pPr algn="just">
              <a:buFontTx/>
              <a:buChar char="-"/>
            </a:pPr>
            <a:r>
              <a:rPr lang="el-GR" sz="1200" dirty="0" smtClean="0"/>
              <a:t> Η επιβεβαίωση της </a:t>
            </a:r>
            <a:r>
              <a:rPr lang="el-GR" sz="1200" dirty="0" err="1" smtClean="0"/>
              <a:t>υπαρκτότητας</a:t>
            </a:r>
            <a:r>
              <a:rPr lang="el-GR" sz="1200" dirty="0" smtClean="0"/>
              <a:t>  του εαυτού μέσω χρήσης διαφορετικών εννοιών (</a:t>
            </a:r>
            <a:r>
              <a:rPr lang="en-US" sz="1200" dirty="0" smtClean="0"/>
              <a:t>cogito – Descartes, </a:t>
            </a:r>
            <a:r>
              <a:rPr lang="el-GR" sz="1200" dirty="0" smtClean="0"/>
              <a:t>σωματική υπόσταση-</a:t>
            </a:r>
            <a:r>
              <a:rPr lang="en-US" sz="1200" dirty="0" smtClean="0"/>
              <a:t>Diderot, </a:t>
            </a:r>
            <a:r>
              <a:rPr lang="el-GR" sz="1200" dirty="0" smtClean="0"/>
              <a:t>κοινωνικές σχέσεις- </a:t>
            </a:r>
            <a:r>
              <a:rPr lang="en-US" sz="1200" dirty="0" smtClean="0"/>
              <a:t>Marx, </a:t>
            </a:r>
            <a:r>
              <a:rPr lang="el-GR" sz="1200" dirty="0" smtClean="0"/>
              <a:t>κατώτερες</a:t>
            </a:r>
            <a:r>
              <a:rPr lang="en-US" sz="1200" dirty="0" smtClean="0"/>
              <a:t> – </a:t>
            </a:r>
            <a:r>
              <a:rPr lang="el-GR" sz="1200" dirty="0" smtClean="0"/>
              <a:t>ασθενής, εξωτερικός άνθρωπος &amp; ανώτερες – ισχυρή, αυθεντική ύπαρξη- μορφές-</a:t>
            </a:r>
            <a:r>
              <a:rPr lang="en-US" sz="1200" dirty="0" smtClean="0"/>
              <a:t>Nietzsche &amp; Heidegger)</a:t>
            </a:r>
            <a:r>
              <a:rPr lang="el-GR" sz="1200" dirty="0" smtClean="0"/>
              <a:t> σ. </a:t>
            </a:r>
            <a:r>
              <a:rPr lang="en-US" sz="1200" dirty="0" smtClean="0"/>
              <a:t>9</a:t>
            </a:r>
            <a:r>
              <a:rPr lang="el-GR" sz="1200" dirty="0" smtClean="0"/>
              <a:t> </a:t>
            </a:r>
            <a:endParaRPr lang="en-US" sz="1200" dirty="0" smtClean="0"/>
          </a:p>
          <a:p>
            <a:pPr algn="just">
              <a:buFontTx/>
              <a:buChar char="-"/>
            </a:pPr>
            <a:r>
              <a:rPr lang="el-GR" sz="1200" dirty="0" smtClean="0"/>
              <a:t>Αντιστοίχιση των δύο πλευρών της </a:t>
            </a:r>
            <a:r>
              <a:rPr lang="el-GR" sz="1200" dirty="0" err="1" smtClean="0"/>
              <a:t>μαρξικής</a:t>
            </a:r>
            <a:r>
              <a:rPr lang="el-GR" sz="1200" dirty="0" smtClean="0"/>
              <a:t> σύλληψης του εαυτού με βάση τη δυνατότητα των εργατών να ενστερνισθούν την επαναστατική δράση, ώστε να ξεπεράσουν την παντελή έλλειψη </a:t>
            </a:r>
            <a:r>
              <a:rPr lang="el-GR" sz="1200" dirty="0" err="1" smtClean="0"/>
              <a:t>αυτοδραστικότητας</a:t>
            </a:r>
            <a:r>
              <a:rPr lang="el-GR" sz="1200" dirty="0" smtClean="0"/>
              <a:t> (</a:t>
            </a:r>
            <a:r>
              <a:rPr lang="en-US" sz="1200" dirty="0" err="1" smtClean="0"/>
              <a:t>selbsttatigkeit</a:t>
            </a:r>
            <a:r>
              <a:rPr lang="en-US" sz="1200" dirty="0" smtClean="0"/>
              <a:t>) </a:t>
            </a:r>
            <a:r>
              <a:rPr lang="el-GR" sz="1200" dirty="0" smtClean="0"/>
              <a:t>στο πλαίσιο της εκμετάλλευσής τους από την αστική τάξη με τις δύο μορφές εαυτού που απαντούν στην νιτσεϊκή και </a:t>
            </a:r>
            <a:r>
              <a:rPr lang="el-GR" sz="1200" dirty="0" err="1" smtClean="0"/>
              <a:t>χαϊντεγκεριανή</a:t>
            </a:r>
            <a:r>
              <a:rPr lang="el-GR" sz="1200" dirty="0" smtClean="0"/>
              <a:t> αντίληψη του εαυτού που εξελίσσεται εσωτερικά από μια προγενέστερη/κατώτερη σε μια διευρυμένη/ανώτερη μορφή.</a:t>
            </a:r>
            <a:r>
              <a:rPr lang="en-US" sz="1200" dirty="0" smtClean="0"/>
              <a:t> </a:t>
            </a:r>
            <a:r>
              <a:rPr lang="el-GR" sz="1200" dirty="0" smtClean="0"/>
              <a:t>Στους</a:t>
            </a:r>
            <a:r>
              <a:rPr lang="en-US" sz="1200" dirty="0" smtClean="0"/>
              <a:t> Marx</a:t>
            </a:r>
            <a:r>
              <a:rPr lang="el-GR" sz="1200" dirty="0" smtClean="0"/>
              <a:t> (αλλοτριωμένος-συνειδητός εργάτης/άνθρωπος)</a:t>
            </a:r>
            <a:r>
              <a:rPr lang="en-US" sz="1200" dirty="0" smtClean="0"/>
              <a:t>, Nietzsche </a:t>
            </a:r>
            <a:r>
              <a:rPr lang="el-GR" sz="1200" dirty="0" smtClean="0"/>
              <a:t>(ανίσχυρος-ισχυρός) και </a:t>
            </a:r>
            <a:r>
              <a:rPr lang="en-US" sz="1200" dirty="0" smtClean="0"/>
              <a:t>Heidegger</a:t>
            </a:r>
            <a:r>
              <a:rPr lang="el-GR" sz="1200" dirty="0" smtClean="0"/>
              <a:t> (</a:t>
            </a:r>
            <a:r>
              <a:rPr lang="en-US" sz="1200" dirty="0" smtClean="0"/>
              <a:t>das Man-</a:t>
            </a:r>
            <a:r>
              <a:rPr lang="en-US" sz="1200" dirty="0" err="1" smtClean="0"/>
              <a:t>Dasein</a:t>
            </a:r>
            <a:r>
              <a:rPr lang="en-US" sz="1200" dirty="0" smtClean="0"/>
              <a:t>), </a:t>
            </a:r>
            <a:r>
              <a:rPr lang="el-GR" sz="1200" dirty="0" smtClean="0"/>
              <a:t>τονίστηκε με διαφορετικό τρόπο το πέρασμα από μια πρότερη σε μια εξελιγμένη μορφή </a:t>
            </a:r>
            <a:r>
              <a:rPr lang="el-GR" sz="1200" dirty="0" err="1" smtClean="0"/>
              <a:t>εαυτότητας</a:t>
            </a:r>
            <a:r>
              <a:rPr lang="el-GR" sz="1200" dirty="0" smtClean="0"/>
              <a:t> </a:t>
            </a:r>
            <a:r>
              <a:rPr lang="en-US" sz="1200" dirty="0" smtClean="0"/>
              <a:t>(selfhood)</a:t>
            </a:r>
            <a:r>
              <a:rPr lang="el-GR" sz="1200" dirty="0" smtClean="0"/>
              <a:t>.  </a:t>
            </a:r>
            <a:r>
              <a:rPr lang="el-GR" sz="1200" dirty="0" err="1" smtClean="0"/>
              <a:t>σσ</a:t>
            </a:r>
            <a:r>
              <a:rPr lang="el-GR" sz="1200" dirty="0" smtClean="0"/>
              <a:t>. 11-21</a:t>
            </a:r>
          </a:p>
          <a:p>
            <a:pPr algn="just">
              <a:buFontTx/>
              <a:buChar char="-"/>
            </a:pPr>
            <a:r>
              <a:rPr lang="el-GR" sz="1200" dirty="0" smtClean="0"/>
              <a:t> Διακρίνονται τουλάχιστον δύο διαδρομές εξέλιξης και διαμόρφωσης της έννοιας του εαυτού στην ιστορία της νεότερης φιλοσοφίας και των επιστημών, μέσω της εμπειρικής γνώσης του εγκεφάλου και μέσω του </a:t>
            </a:r>
            <a:r>
              <a:rPr lang="el-GR" sz="1200" dirty="0" err="1" smtClean="0"/>
              <a:t>αναστοχασμού</a:t>
            </a:r>
            <a:r>
              <a:rPr lang="el-GR" sz="1200" dirty="0" smtClean="0"/>
              <a:t> (</a:t>
            </a:r>
            <a:r>
              <a:rPr lang="en-US" sz="1200" dirty="0" smtClean="0"/>
              <a:t>Edelman, Sacks).</a:t>
            </a:r>
            <a:r>
              <a:rPr lang="el-GR" sz="1200" dirty="0" smtClean="0"/>
              <a:t> Διακρίνονται επίσης η θετική, </a:t>
            </a:r>
            <a:r>
              <a:rPr lang="el-GR" sz="1200" dirty="0" err="1" smtClean="0"/>
              <a:t>ό.π</a:t>
            </a:r>
            <a:r>
              <a:rPr lang="el-GR" sz="1200" dirty="0" smtClean="0"/>
              <a:t>., αντιμετώπιση αυτής της </a:t>
            </a:r>
            <a:r>
              <a:rPr lang="el-GR" sz="1200" dirty="0" err="1" smtClean="0"/>
              <a:t>αλληλοαναπτυξιακής</a:t>
            </a:r>
            <a:r>
              <a:rPr lang="el-GR" sz="1200" dirty="0" smtClean="0"/>
              <a:t> σχέσης εγκεφάλου και προσωπικής ταυτότητας και η αρνητική/κριτική συσχέτιση των δύο επιπέδων (</a:t>
            </a:r>
            <a:r>
              <a:rPr lang="en-US" sz="1200" dirty="0" smtClean="0"/>
              <a:t>Marx – </a:t>
            </a:r>
            <a:r>
              <a:rPr lang="el-GR" sz="1200" dirty="0" smtClean="0"/>
              <a:t>μαρξισμός), σύμφωνα με την οποία οι κοινωνικοοικονομικές παράμετροι καθορίζουν ή και περιορίζουν τις δυνατότητες της ανθρώπινης συνείδησης. σ. 40</a:t>
            </a:r>
            <a:r>
              <a:rPr lang="en-US" sz="1200" dirty="0" smtClean="0"/>
              <a:t>*</a:t>
            </a:r>
            <a:endParaRPr lang="el-GR" sz="1200" dirty="0" smtClean="0"/>
          </a:p>
          <a:p>
            <a:pPr algn="just">
              <a:buFontTx/>
              <a:buChar char="-"/>
            </a:pPr>
            <a:r>
              <a:rPr lang="el-GR" sz="1200" dirty="0" smtClean="0"/>
              <a:t>  Αφηρημένη έννοια της αυτονομίας με βάση την ορθολογική συσχέτιση χαρακτηριστικών στοιχείων της ανθρώπινης </a:t>
            </a:r>
            <a:r>
              <a:rPr lang="el-GR" sz="1200" dirty="0" err="1" smtClean="0"/>
              <a:t>φύαης</a:t>
            </a:r>
            <a:r>
              <a:rPr lang="el-GR" sz="1200" dirty="0" smtClean="0"/>
              <a:t> χωρίς αναφορά σε εξάρτησή τους από μεταφυσικές ή και θείες δυνάμεις και οντότητες (</a:t>
            </a:r>
            <a:r>
              <a:rPr lang="en-US" sz="1200" dirty="0" smtClean="0"/>
              <a:t>Marxism, Heidegger, neo-classical republicans). O Marx </a:t>
            </a:r>
            <a:r>
              <a:rPr lang="el-GR" sz="1200" dirty="0" smtClean="0"/>
              <a:t>αντιπαρέβαλε την στενή ατομικιστική ιδέα του εαυτού με την αυθεντική έννοια του προλετάριου – ως κοινωνικού ατόμου. Ο </a:t>
            </a:r>
            <a:r>
              <a:rPr lang="en-US" sz="1200" dirty="0" smtClean="0"/>
              <a:t>Heidegger </a:t>
            </a:r>
            <a:r>
              <a:rPr lang="el-GR" sz="1200" dirty="0" smtClean="0"/>
              <a:t>με βάση το καρτεσιανό </a:t>
            </a:r>
            <a:r>
              <a:rPr lang="en-US" sz="1200" dirty="0" smtClean="0"/>
              <a:t>Cogito </a:t>
            </a:r>
            <a:r>
              <a:rPr lang="el-GR" sz="1200" dirty="0" smtClean="0"/>
              <a:t>τοποθέτησε στην ανθρώπινη νόηση τον μοναδικό φορέα της υποκειμενικότητας απέναντι στο βασίλειο της άψυχης αντικειμενικότητας, δίνοντας έτσι αρνητικό περιεχόμενο στην τεχνολογία σε σχέση με τη φύση, στην αφηρημένη δύναμη της κρατικής μηχανής απέναντι στην κοινοτική ζωή και στην απουσία νοήματος στην ανωνυμία της κοινωνικής μάζας. Η </a:t>
            </a:r>
            <a:r>
              <a:rPr lang="el-GR" sz="1200" dirty="0" err="1" smtClean="0"/>
              <a:t>κοινοτιστική</a:t>
            </a:r>
            <a:r>
              <a:rPr lang="el-GR" sz="1200" dirty="0" smtClean="0"/>
              <a:t> έννοια του εαυτού, όπως αντιπροσωπεύεται από τον </a:t>
            </a:r>
            <a:r>
              <a:rPr lang="en-US" sz="1200" dirty="0" smtClean="0"/>
              <a:t>Charles Taylor, </a:t>
            </a:r>
            <a:r>
              <a:rPr lang="el-GR" sz="1200" dirty="0" smtClean="0"/>
              <a:t>στηρίζεται σε μια υποτιθέμενη λεπτή, ανεξάρτητη και ακριβή θεωρία περί προσώπου του </a:t>
            </a:r>
            <a:r>
              <a:rPr lang="en-US" sz="1200" dirty="0" smtClean="0"/>
              <a:t>Locke</a:t>
            </a:r>
            <a:r>
              <a:rPr lang="el-GR" sz="1200" dirty="0" smtClean="0"/>
              <a:t> παράλληλα με την απομάκρυνση από την αριστοτελική κλασσική τοποθέτηση που προσδιορίζει τον εαυτό με αναφορά είτε σε εξωτερικές πηγές της ηθικής του ταυτότητας και σε ένα αντικειμενικό σύμπαν υλικών σχέσεων ή σε μία καθαρή υποκειμενικότητα ως τη μόνη προϋπόθεση της επιβίωσής του. σ. 48</a:t>
            </a:r>
          </a:p>
          <a:p>
            <a:pPr algn="just">
              <a:buFontTx/>
              <a:buChar char="-"/>
            </a:pPr>
            <a:r>
              <a:rPr lang="el-GR" sz="1200" dirty="0" smtClean="0"/>
              <a:t> Κριτική της μαρξιστικής κριτικής της αστικής ατομικότητας ως προς την κατεύθυνση προς μια μονοδιάστατη αντίληψη του ανθρώπου. Κριτική της ερμηνείας της </a:t>
            </a:r>
            <a:r>
              <a:rPr lang="el-GR" sz="1200" dirty="0" err="1" smtClean="0"/>
              <a:t>λοκιανής</a:t>
            </a:r>
            <a:r>
              <a:rPr lang="el-GR" sz="1200" dirty="0" smtClean="0"/>
              <a:t> άποψης ως προς την προσωπική ταυτότητα από τον </a:t>
            </a:r>
            <a:r>
              <a:rPr lang="en-US" sz="1200" dirty="0" smtClean="0"/>
              <a:t>Charles Taylor </a:t>
            </a:r>
            <a:r>
              <a:rPr lang="el-GR" sz="1200" dirty="0" smtClean="0"/>
              <a:t>ως εσφαλμένης και παραπλανητικής εφ’ όσον η θέση στην ιστορία της φιλοσοφίας επί του θέματος της προσωπικής ταυτότητας και του εαυτού είναι θεμελιώδης, καθώς συνέδεσε την </a:t>
            </a:r>
            <a:r>
              <a:rPr lang="el-GR" sz="1200" dirty="0" err="1" smtClean="0"/>
              <a:t>αναστοχαστική</a:t>
            </a:r>
            <a:r>
              <a:rPr lang="el-GR" sz="1200" dirty="0" smtClean="0"/>
              <a:t> συνείδηση με τα εμπειρικό περιεχόμενο και τις διαδικασίες  πρόσκτησης της γνώσης και μάλιστα ως προϋπόθεση μιας συνεκτικής σύλληψης του εαυτού εντός του κόσμου των ρευστών εμπειριών. σ. 49</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3" y="0"/>
            <a:ext cx="8928993" cy="4154984"/>
          </a:xfrm>
          <a:prstGeom prst="rect">
            <a:avLst/>
          </a:prstGeom>
          <a:noFill/>
        </p:spPr>
        <p:txBody>
          <a:bodyPr wrap="square" rtlCol="0">
            <a:spAutoFit/>
          </a:bodyPr>
          <a:lstStyle/>
          <a:p>
            <a:pPr algn="ctr"/>
            <a:r>
              <a:rPr lang="en-US" sz="1400" b="1" dirty="0" smtClean="0">
                <a:solidFill>
                  <a:srgbClr val="000000"/>
                </a:solidFill>
              </a:rPr>
              <a:t>ΣΗΜΕΙΩΣΕΙΣ ΠΑΡΑΔΟΣΕΩΝ</a:t>
            </a:r>
            <a:r>
              <a:rPr lang="el-GR" sz="1400" b="1" dirty="0" smtClean="0">
                <a:solidFill>
                  <a:srgbClr val="000000"/>
                </a:solidFill>
              </a:rPr>
              <a:t> </a:t>
            </a:r>
            <a:r>
              <a:rPr lang="el-GR" sz="1400" dirty="0" smtClean="0"/>
              <a:t>(συνέχεια)</a:t>
            </a:r>
          </a:p>
          <a:p>
            <a:pPr algn="ctr"/>
            <a:r>
              <a:rPr lang="el-GR" sz="1400" dirty="0" smtClean="0"/>
              <a:t>Θέματα εαυτού </a:t>
            </a:r>
            <a:r>
              <a:rPr lang="en-US" sz="1400" dirty="0" smtClean="0"/>
              <a:t>(selfhood)</a:t>
            </a:r>
            <a:r>
              <a:rPr lang="el-GR" sz="1400" dirty="0" smtClean="0"/>
              <a:t> και προσωπικής ταυτότητας</a:t>
            </a:r>
            <a:r>
              <a:rPr lang="en-US" sz="1400" dirty="0" smtClean="0"/>
              <a:t> (personal identity)</a:t>
            </a:r>
          </a:p>
          <a:p>
            <a:pPr algn="just">
              <a:buFont typeface="Arial" charset="0"/>
              <a:buChar char="•"/>
            </a:pPr>
            <a:r>
              <a:rPr lang="el-GR" sz="1400" dirty="0" smtClean="0"/>
              <a:t>Στους φιλοσοφικούς-ψυχολογικούς χώρους αυτών των μελετών βρίσκουμε μια μη καρτεσιανή εξήγηση του εαυτού, η οποία αποδίδει ιδιαίτερη προτεραιότητα στο ανθρώπινο υποκείμενο, κοινωνικά </a:t>
            </a:r>
            <a:r>
              <a:rPr lang="el-GR" sz="1400" dirty="0" err="1" smtClean="0"/>
              <a:t>αυτοπροσδιοριζόμενο</a:t>
            </a:r>
            <a:r>
              <a:rPr lang="el-GR" sz="1400" dirty="0" smtClean="0"/>
              <a:t> και τοποθετεί την απτή ύπαρξη των ανθρώπων στο επίκεντρο των γεγονότων και των φαινομένων υπό διερεύνηση. Τέτοιες θεωρίες (στις οποίες κατατάσσουμε τη λογοτεχνική κριτική του </a:t>
            </a:r>
            <a:r>
              <a:rPr lang="en-US" sz="1400" dirty="0" smtClean="0"/>
              <a:t>Mikhail </a:t>
            </a:r>
            <a:r>
              <a:rPr lang="en-US" sz="1400" dirty="0" err="1" smtClean="0"/>
              <a:t>Bakhtin</a:t>
            </a:r>
            <a:r>
              <a:rPr lang="el-GR" sz="1400" dirty="0" smtClean="0"/>
              <a:t>, της </a:t>
            </a:r>
            <a:r>
              <a:rPr lang="el-GR" sz="1400" dirty="0" err="1" smtClean="0"/>
              <a:t>ανθρωπογλωσσολογίας</a:t>
            </a:r>
            <a:r>
              <a:rPr lang="el-GR" sz="1400" dirty="0" smtClean="0"/>
              <a:t> των </a:t>
            </a:r>
            <a:r>
              <a:rPr lang="en-US" sz="1400" dirty="0" smtClean="0"/>
              <a:t>George </a:t>
            </a:r>
            <a:r>
              <a:rPr lang="en-US" sz="1400" dirty="0" err="1" smtClean="0"/>
              <a:t>Lakoff</a:t>
            </a:r>
            <a:r>
              <a:rPr lang="el-GR" sz="1400" dirty="0" smtClean="0"/>
              <a:t> και </a:t>
            </a:r>
            <a:r>
              <a:rPr lang="en-US" sz="1400" dirty="0" smtClean="0"/>
              <a:t>Marc Johnson </a:t>
            </a:r>
            <a:r>
              <a:rPr lang="el-GR" sz="1400" dirty="0" smtClean="0"/>
              <a:t>και </a:t>
            </a:r>
            <a:r>
              <a:rPr lang="el-GR" sz="1400" dirty="0" err="1" smtClean="0"/>
              <a:t>Νευροεπιστήμης</a:t>
            </a:r>
            <a:r>
              <a:rPr lang="el-GR" sz="1400" dirty="0" smtClean="0"/>
              <a:t> του </a:t>
            </a:r>
            <a:r>
              <a:rPr lang="en-US" sz="1400" dirty="0" smtClean="0"/>
              <a:t>Antonio </a:t>
            </a:r>
            <a:r>
              <a:rPr lang="en-US" sz="1400" dirty="0" err="1" smtClean="0"/>
              <a:t>Damasio</a:t>
            </a:r>
            <a:r>
              <a:rPr lang="el-GR" sz="1400" dirty="0" smtClean="0"/>
              <a:t>) επικεντρώνονται στη σχέση του νου και της γλώσσας και αναπτύσσουν μέσω της </a:t>
            </a:r>
            <a:r>
              <a:rPr lang="el-GR" sz="1400" dirty="0" err="1" smtClean="0"/>
              <a:t>κοινωνικο</a:t>
            </a:r>
            <a:r>
              <a:rPr lang="el-GR" sz="1400" dirty="0" smtClean="0"/>
              <a:t>-ψυχολογίας την ιδέα της συλλογικής ταυτότητας του εαυτού. Οφείλουμε μια ειδική αναφορά στον </a:t>
            </a:r>
            <a:r>
              <a:rPr lang="el-GR" sz="1400" dirty="0" err="1" smtClean="0"/>
              <a:t>Ludwig</a:t>
            </a:r>
            <a:r>
              <a:rPr lang="el-GR" sz="1400" dirty="0" smtClean="0"/>
              <a:t> </a:t>
            </a:r>
            <a:r>
              <a:rPr lang="el-GR" sz="1400" dirty="0" err="1" smtClean="0"/>
              <a:t>Wittgenstein</a:t>
            </a:r>
            <a:r>
              <a:rPr lang="el-GR" sz="1400" dirty="0" smtClean="0"/>
              <a:t>, ως τον φιλόσοφο που, αν και ανήκει στην παράδοση της αναλυτικής σκέψης, απομακρύνεται από τη φιλοσοφία που επιχειρεί να εξαγάγει την έννοια των λέξεων από το λογικό πλαίσιο των προτάσεων και, αντιθέτως, εξετάζει την έννοια μιας λέξης, όπως αποκαλύπτεται μέσω της εξήγησης ή της περιγραφής του τρόπου με τον οποίο η λέξη λειτουργεί και εκτελείται σε ένα γλωσσικό παιχνίδι, δηλαδή, στο κοινωνικό πλαίσιο μιας πράξης και τους κατάλληλους κανόνες του.</a:t>
            </a:r>
          </a:p>
          <a:p>
            <a:pPr algn="ctr"/>
            <a:r>
              <a:rPr lang="en-US" sz="1400" b="1" dirty="0" smtClean="0">
                <a:solidFill>
                  <a:srgbClr val="C00000"/>
                </a:solidFill>
              </a:rPr>
              <a:t>J. </a:t>
            </a:r>
            <a:r>
              <a:rPr lang="en-US" sz="1400" b="1" dirty="0" err="1" smtClean="0">
                <a:solidFill>
                  <a:srgbClr val="C00000"/>
                </a:solidFill>
              </a:rPr>
              <a:t>Seigel</a:t>
            </a:r>
            <a:r>
              <a:rPr lang="en-US" sz="1400" b="1" dirty="0" smtClean="0">
                <a:solidFill>
                  <a:srgbClr val="C00000"/>
                </a:solidFill>
              </a:rPr>
              <a:t> (2005). </a:t>
            </a:r>
            <a:r>
              <a:rPr lang="en-US" sz="1400" b="1" i="1" dirty="0" smtClean="0">
                <a:solidFill>
                  <a:srgbClr val="C00000"/>
                </a:solidFill>
              </a:rPr>
              <a:t>The Idea of the Self</a:t>
            </a:r>
            <a:r>
              <a:rPr lang="en-US" sz="1400" b="1" dirty="0" smtClean="0">
                <a:solidFill>
                  <a:srgbClr val="C00000"/>
                </a:solidFill>
              </a:rPr>
              <a:t>, CUP</a:t>
            </a:r>
            <a:endParaRPr lang="el-GR" sz="1400" b="1" dirty="0" smtClean="0">
              <a:solidFill>
                <a:srgbClr val="C00000"/>
              </a:solidFill>
            </a:endParaRPr>
          </a:p>
          <a:p>
            <a:pPr algn="just"/>
            <a:endParaRPr lang="el-GR" sz="1400" b="1" dirty="0" smtClean="0">
              <a:solidFill>
                <a:srgbClr val="C00000"/>
              </a:solidFill>
            </a:endParaRPr>
          </a:p>
          <a:p>
            <a:pPr algn="ctr"/>
            <a:endParaRPr lang="el-GR" sz="1400" b="1" dirty="0" smtClean="0">
              <a:solidFill>
                <a:srgbClr val="C00000"/>
              </a:solidFill>
            </a:endParaRPr>
          </a:p>
          <a:p>
            <a:pPr algn="just"/>
            <a:endParaRPr lang="en-US" sz="1400" dirty="0" smtClean="0"/>
          </a:p>
          <a:p>
            <a:pPr algn="just">
              <a:buFontTx/>
              <a:buChar char="-"/>
            </a:pPr>
            <a:endParaRPr lang="en-US" sz="12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p:cNvSpPr>
            <a:spLocks noChangeArrowheads="1"/>
          </p:cNvSpPr>
          <p:nvPr/>
        </p:nvSpPr>
        <p:spPr bwMode="auto">
          <a:xfrm>
            <a:off x="251520" y="134938"/>
            <a:ext cx="8686800" cy="6723062"/>
          </a:xfrm>
          <a:prstGeom prst="rect">
            <a:avLst/>
          </a:prstGeom>
          <a:noFill/>
          <a:ln w="9360">
            <a:noFill/>
            <a:miter lim="800000"/>
            <a:headEnd/>
            <a:tailEnd/>
          </a:ln>
        </p:spPr>
        <p:txBody>
          <a:bodyPr lIns="90000" tIns="46800" rIns="90000" bIns="46800" anchor="ctr"/>
          <a:lstStyle/>
          <a:p>
            <a:pPr algn="ctr"/>
            <a:r>
              <a:rPr lang="en-US" sz="1400" b="1" dirty="0" smtClean="0">
                <a:solidFill>
                  <a:srgbClr val="000000"/>
                </a:solidFill>
              </a:rPr>
              <a:t>Ο </a:t>
            </a:r>
            <a:r>
              <a:rPr lang="en-US" sz="1400" b="1" dirty="0">
                <a:solidFill>
                  <a:srgbClr val="000000"/>
                </a:solidFill>
              </a:rPr>
              <a:t>ΑΝΘΡΩΠΟΣ ΩΣ ΣΥΝΕΙΔΗΤΟ ΟΝ</a:t>
            </a:r>
            <a:endParaRPr lang="el-GR" sz="1400" b="1" dirty="0">
              <a:solidFill>
                <a:srgbClr val="000000"/>
              </a:solidFill>
            </a:endParaRPr>
          </a:p>
          <a:p>
            <a:pPr algn="ctr"/>
            <a:r>
              <a:rPr lang="el-GR" sz="1100" dirty="0"/>
              <a:t>(συνέχεια)</a:t>
            </a:r>
          </a:p>
          <a:p>
            <a:pPr algn="just"/>
            <a:r>
              <a:rPr lang="en-US" sz="1200" dirty="0">
                <a:solidFill>
                  <a:srgbClr val="000000"/>
                </a:solidFill>
              </a:rPr>
              <a:t>Ο </a:t>
            </a:r>
            <a:r>
              <a:rPr lang="en-US" sz="1200" dirty="0" smtClean="0">
                <a:solidFill>
                  <a:srgbClr val="000000"/>
                </a:solidFill>
              </a:rPr>
              <a:t>Hegel</a:t>
            </a:r>
            <a:r>
              <a:rPr lang="el-GR" sz="1200" dirty="0" smtClean="0">
                <a:solidFill>
                  <a:srgbClr val="000000"/>
                </a:solidFill>
              </a:rPr>
              <a:t> (</a:t>
            </a:r>
            <a:r>
              <a:rPr lang="en-US" sz="1200" dirty="0" smtClean="0"/>
              <a:t>27 August 1770 - 14 November 1831</a:t>
            </a:r>
            <a:r>
              <a:rPr lang="el-GR" sz="1200" dirty="0" smtClean="0"/>
              <a:t>)</a:t>
            </a:r>
            <a:r>
              <a:rPr lang="en-US" sz="1200" dirty="0" smtClean="0">
                <a:solidFill>
                  <a:srgbClr val="000000"/>
                </a:solidFill>
              </a:rPr>
              <a:t>, </a:t>
            </a:r>
            <a:r>
              <a:rPr lang="en-US" sz="1200" dirty="0" err="1">
                <a:solidFill>
                  <a:srgbClr val="000000"/>
                </a:solidFill>
              </a:rPr>
              <a:t>κύριος</a:t>
            </a:r>
            <a:r>
              <a:rPr lang="en-US" sz="1200" dirty="0">
                <a:solidFill>
                  <a:srgbClr val="000000"/>
                </a:solidFill>
              </a:rPr>
              <a:t> </a:t>
            </a:r>
            <a:r>
              <a:rPr lang="en-US" sz="1200" dirty="0" err="1">
                <a:solidFill>
                  <a:srgbClr val="000000"/>
                </a:solidFill>
              </a:rPr>
              <a:t>εκπρόσωπος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γερμανικού</a:t>
            </a:r>
            <a:r>
              <a:rPr lang="en-US" sz="1200" dirty="0">
                <a:solidFill>
                  <a:srgbClr val="000000"/>
                </a:solidFill>
              </a:rPr>
              <a:t> </a:t>
            </a:r>
            <a:r>
              <a:rPr lang="en-US" sz="1200" dirty="0" err="1">
                <a:solidFill>
                  <a:srgbClr val="000000"/>
                </a:solidFill>
              </a:rPr>
              <a:t>ιδεαλισμού</a:t>
            </a:r>
            <a:r>
              <a:rPr lang="en-US" sz="1200" dirty="0">
                <a:solidFill>
                  <a:srgbClr val="000000"/>
                </a:solidFill>
              </a:rPr>
              <a:t> </a:t>
            </a:r>
            <a:r>
              <a:rPr lang="en-US" sz="1200" dirty="0" err="1">
                <a:solidFill>
                  <a:srgbClr val="000000"/>
                </a:solidFill>
              </a:rPr>
              <a:t>ανάμεσα</a:t>
            </a:r>
            <a:r>
              <a:rPr lang="en-US" sz="1200" dirty="0">
                <a:solidFill>
                  <a:srgbClr val="000000"/>
                </a:solidFill>
              </a:rPr>
              <a:t> </a:t>
            </a:r>
            <a:r>
              <a:rPr lang="en-US" sz="1200" dirty="0" err="1">
                <a:solidFill>
                  <a:srgbClr val="000000"/>
                </a:solidFill>
              </a:rPr>
              <a:t>στους</a:t>
            </a:r>
            <a:r>
              <a:rPr lang="en-US" sz="1200" dirty="0">
                <a:solidFill>
                  <a:srgbClr val="000000"/>
                </a:solidFill>
              </a:rPr>
              <a:t> Kant (1724 – 1804), Fichte (1762 – 1814),  Schelling (1775 – 1854),  </a:t>
            </a:r>
            <a:r>
              <a:rPr lang="en-US" sz="1200" dirty="0" err="1">
                <a:solidFill>
                  <a:srgbClr val="000000"/>
                </a:solidFill>
              </a:rPr>
              <a:t>στο</a:t>
            </a:r>
            <a:r>
              <a:rPr lang="en-US" sz="1200" dirty="0">
                <a:solidFill>
                  <a:srgbClr val="000000"/>
                </a:solidFill>
              </a:rPr>
              <a:t> </a:t>
            </a:r>
            <a:r>
              <a:rPr lang="en-US" sz="1200" dirty="0" err="1">
                <a:solidFill>
                  <a:srgbClr val="000000"/>
                </a:solidFill>
              </a:rPr>
              <a:t>πρώτο</a:t>
            </a:r>
            <a:r>
              <a:rPr lang="en-US" sz="1200" dirty="0">
                <a:solidFill>
                  <a:srgbClr val="000000"/>
                </a:solidFill>
              </a:rPr>
              <a:t> </a:t>
            </a:r>
            <a:r>
              <a:rPr lang="en-US" sz="1200" dirty="0" err="1">
                <a:solidFill>
                  <a:srgbClr val="000000"/>
                </a:solidFill>
              </a:rPr>
              <a:t>συστηματικό</a:t>
            </a:r>
            <a:r>
              <a:rPr lang="en-US" sz="1200" dirty="0">
                <a:solidFill>
                  <a:srgbClr val="000000"/>
                </a:solidFill>
              </a:rPr>
              <a:t> </a:t>
            </a:r>
            <a:r>
              <a:rPr lang="en-US" sz="1200" dirty="0" err="1">
                <a:solidFill>
                  <a:srgbClr val="000000"/>
                </a:solidFill>
              </a:rPr>
              <a:t>έργο</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i="1" dirty="0">
                <a:solidFill>
                  <a:srgbClr val="000000"/>
                </a:solidFill>
              </a:rPr>
              <a:t>Η </a:t>
            </a:r>
            <a:r>
              <a:rPr lang="en-US" sz="1200" i="1" dirty="0" err="1">
                <a:solidFill>
                  <a:srgbClr val="000000"/>
                </a:solidFill>
              </a:rPr>
              <a:t>Φαινομενολογία</a:t>
            </a:r>
            <a:r>
              <a:rPr lang="en-US" sz="1200" i="1" dirty="0">
                <a:solidFill>
                  <a:srgbClr val="000000"/>
                </a:solidFill>
              </a:rPr>
              <a:t> </a:t>
            </a:r>
            <a:r>
              <a:rPr lang="en-US" sz="1200" i="1" dirty="0" err="1">
                <a:solidFill>
                  <a:srgbClr val="000000"/>
                </a:solidFill>
              </a:rPr>
              <a:t>του</a:t>
            </a:r>
            <a:r>
              <a:rPr lang="en-US" sz="1200" i="1" dirty="0">
                <a:solidFill>
                  <a:srgbClr val="000000"/>
                </a:solidFill>
              </a:rPr>
              <a:t> </a:t>
            </a:r>
            <a:r>
              <a:rPr lang="en-US" sz="1200" i="1" dirty="0" err="1">
                <a:solidFill>
                  <a:srgbClr val="000000"/>
                </a:solidFill>
              </a:rPr>
              <a:t>Πνεύματος</a:t>
            </a:r>
            <a:r>
              <a:rPr lang="en-US" sz="1200" i="1" dirty="0">
                <a:solidFill>
                  <a:srgbClr val="000000"/>
                </a:solidFill>
              </a:rPr>
              <a:t> </a:t>
            </a:r>
            <a:r>
              <a:rPr lang="en-US" sz="1200" dirty="0">
                <a:solidFill>
                  <a:srgbClr val="000000"/>
                </a:solidFill>
              </a:rPr>
              <a:t> (1807) </a:t>
            </a:r>
            <a:r>
              <a:rPr lang="el-GR" sz="1200" dirty="0" smtClean="0">
                <a:solidFill>
                  <a:srgbClr val="000000"/>
                </a:solidFill>
              </a:rPr>
              <a:t>τοποθετεί </a:t>
            </a:r>
            <a:r>
              <a:rPr lang="en-US" sz="1200" dirty="0" err="1" smtClean="0">
                <a:solidFill>
                  <a:srgbClr val="000000"/>
                </a:solidFill>
              </a:rPr>
              <a:t>στο</a:t>
            </a:r>
            <a:r>
              <a:rPr lang="en-US" sz="1200" dirty="0" smtClean="0">
                <a:solidFill>
                  <a:srgbClr val="000000"/>
                </a:solidFill>
              </a:rPr>
              <a:t> </a:t>
            </a:r>
            <a:r>
              <a:rPr lang="en-US" sz="1200" dirty="0" err="1">
                <a:solidFill>
                  <a:srgbClr val="000000"/>
                </a:solidFill>
              </a:rPr>
              <a:t>επίκεντρο</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ιδεαλισμού</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νοητική</a:t>
            </a:r>
            <a:r>
              <a:rPr lang="en-US" sz="1200" dirty="0">
                <a:solidFill>
                  <a:srgbClr val="000000"/>
                </a:solidFill>
              </a:rPr>
              <a:t> </a:t>
            </a:r>
            <a:r>
              <a:rPr lang="en-US" sz="1200" dirty="0" err="1">
                <a:solidFill>
                  <a:srgbClr val="000000"/>
                </a:solidFill>
              </a:rPr>
              <a:t>δραστηριότητα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smtClean="0">
                <a:solidFill>
                  <a:srgbClr val="000000"/>
                </a:solidFill>
              </a:rPr>
              <a:t>με</a:t>
            </a:r>
            <a:r>
              <a:rPr lang="en-US" sz="1200" dirty="0" smtClean="0">
                <a:solidFill>
                  <a:srgbClr val="000000"/>
                </a:solidFill>
              </a:rPr>
              <a:t> </a:t>
            </a:r>
            <a:r>
              <a:rPr lang="en-US" sz="1200" dirty="0" err="1">
                <a:solidFill>
                  <a:srgbClr val="000000"/>
                </a:solidFill>
              </a:rPr>
              <a:t>κύριο</a:t>
            </a:r>
            <a:r>
              <a:rPr lang="en-US" sz="1200" dirty="0">
                <a:solidFill>
                  <a:srgbClr val="000000"/>
                </a:solidFill>
              </a:rPr>
              <a:t> </a:t>
            </a:r>
            <a:r>
              <a:rPr lang="en-US" sz="1200" dirty="0" err="1">
                <a:solidFill>
                  <a:srgbClr val="000000"/>
                </a:solidFill>
              </a:rPr>
              <a:t>άξονα</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φαινόμενο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συνείδησης</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οποία</a:t>
            </a:r>
            <a:r>
              <a:rPr lang="en-US" sz="1200" dirty="0">
                <a:solidFill>
                  <a:srgbClr val="000000"/>
                </a:solidFill>
              </a:rPr>
              <a:t> </a:t>
            </a:r>
            <a:r>
              <a:rPr lang="en-US" sz="1200" dirty="0" err="1">
                <a:solidFill>
                  <a:srgbClr val="000000"/>
                </a:solidFill>
              </a:rPr>
              <a:t>προσδιορίζει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έννοια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αυτοσυνείδησης</a:t>
            </a:r>
            <a:r>
              <a:rPr lang="en-US" sz="1200" dirty="0">
                <a:solidFill>
                  <a:srgbClr val="000000"/>
                </a:solidFill>
              </a:rPr>
              <a:t>.</a:t>
            </a:r>
            <a:endParaRPr lang="en-US" dirty="0"/>
          </a:p>
          <a:p>
            <a:pPr algn="just"/>
            <a:r>
              <a:rPr lang="en-US" sz="1200" dirty="0">
                <a:solidFill>
                  <a:srgbClr val="000000"/>
                </a:solidFill>
              </a:rPr>
              <a:t>Ο Hegel </a:t>
            </a:r>
            <a:r>
              <a:rPr lang="en-US" sz="1200" dirty="0" err="1">
                <a:solidFill>
                  <a:srgbClr val="000000"/>
                </a:solidFill>
              </a:rPr>
              <a:t>δείχνει</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i="1" dirty="0" err="1">
                <a:solidFill>
                  <a:srgbClr val="000000"/>
                </a:solidFill>
              </a:rPr>
              <a:t>Φαινομενολογία</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δραστηριότητες</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οποίες</a:t>
            </a:r>
            <a:r>
              <a:rPr lang="en-US" sz="1200" dirty="0">
                <a:solidFill>
                  <a:srgbClr val="000000"/>
                </a:solidFill>
              </a:rPr>
              <a:t> 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εκφράζεται</a:t>
            </a:r>
            <a:r>
              <a:rPr lang="en-US" sz="1200" dirty="0">
                <a:solidFill>
                  <a:srgbClr val="000000"/>
                </a:solidFill>
              </a:rPr>
              <a:t> </a:t>
            </a:r>
            <a:r>
              <a:rPr lang="en-US" sz="1200" dirty="0" err="1">
                <a:solidFill>
                  <a:srgbClr val="000000"/>
                </a:solidFill>
              </a:rPr>
              <a:t>μέσα</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υπερβαίνονται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μερικότητες</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πνεύμα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ενιαία</a:t>
            </a:r>
            <a:r>
              <a:rPr lang="en-US" sz="1200" dirty="0">
                <a:solidFill>
                  <a:srgbClr val="000000"/>
                </a:solidFill>
              </a:rPr>
              <a:t> </a:t>
            </a:r>
            <a:r>
              <a:rPr lang="en-US" sz="1200" dirty="0" err="1">
                <a:solidFill>
                  <a:srgbClr val="000000"/>
                </a:solidFill>
              </a:rPr>
              <a:t>αρχή</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υπέρκειται</a:t>
            </a:r>
            <a:r>
              <a:rPr lang="en-US" sz="1200" dirty="0">
                <a:solidFill>
                  <a:srgbClr val="000000"/>
                </a:solidFill>
              </a:rPr>
              <a:t> </a:t>
            </a:r>
            <a:r>
              <a:rPr lang="en-US" sz="1200" dirty="0" err="1">
                <a:solidFill>
                  <a:srgbClr val="000000"/>
                </a:solidFill>
              </a:rPr>
              <a:t>πέρα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πάνω</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όλες</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μερικές</a:t>
            </a:r>
            <a:r>
              <a:rPr lang="en-US" sz="1200" dirty="0">
                <a:solidFill>
                  <a:srgbClr val="000000"/>
                </a:solidFill>
              </a:rPr>
              <a:t> </a:t>
            </a:r>
            <a:r>
              <a:rPr lang="en-US" sz="1200" dirty="0" err="1">
                <a:solidFill>
                  <a:srgbClr val="000000"/>
                </a:solidFill>
              </a:rPr>
              <a:t>ανθρώπινες</a:t>
            </a:r>
            <a:r>
              <a:rPr lang="en-US" sz="1200" dirty="0">
                <a:solidFill>
                  <a:srgbClr val="000000"/>
                </a:solidFill>
              </a:rPr>
              <a:t> </a:t>
            </a:r>
            <a:r>
              <a:rPr lang="en-US" sz="1200" dirty="0" err="1">
                <a:solidFill>
                  <a:srgbClr val="000000"/>
                </a:solidFill>
              </a:rPr>
              <a:t>εκφράσεις</a:t>
            </a:r>
            <a:r>
              <a:rPr lang="en-US" sz="1200" dirty="0">
                <a:solidFill>
                  <a:srgbClr val="000000"/>
                </a:solidFill>
              </a:rPr>
              <a:t> (</a:t>
            </a:r>
            <a:r>
              <a:rPr lang="en-US" sz="1200" dirty="0" err="1">
                <a:solidFill>
                  <a:srgbClr val="000000"/>
                </a:solidFill>
              </a:rPr>
              <a:t>τέχνη</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κ.λπ</a:t>
            </a:r>
            <a:r>
              <a:rPr lang="en-US" sz="1200" dirty="0">
                <a:solidFill>
                  <a:srgbClr val="000000"/>
                </a:solidFill>
              </a:rPr>
              <a:t>.).  Η </a:t>
            </a:r>
            <a:r>
              <a:rPr lang="en-US" sz="1200" dirty="0" err="1">
                <a:solidFill>
                  <a:srgbClr val="000000"/>
                </a:solidFill>
              </a:rPr>
              <a:t>ακραία</a:t>
            </a:r>
            <a:r>
              <a:rPr lang="en-US" sz="1200" dirty="0">
                <a:solidFill>
                  <a:srgbClr val="000000"/>
                </a:solidFill>
              </a:rPr>
              <a:t> </a:t>
            </a:r>
            <a:r>
              <a:rPr lang="en-US" sz="1200" dirty="0" err="1">
                <a:solidFill>
                  <a:srgbClr val="000000"/>
                </a:solidFill>
              </a:rPr>
              <a:t>ιδεαλιστική</a:t>
            </a:r>
            <a:r>
              <a:rPr lang="en-US" sz="1200" dirty="0">
                <a:solidFill>
                  <a:srgbClr val="000000"/>
                </a:solidFill>
              </a:rPr>
              <a:t> </a:t>
            </a:r>
            <a:r>
              <a:rPr lang="en-US" sz="1200" dirty="0" err="1">
                <a:solidFill>
                  <a:srgbClr val="000000"/>
                </a:solidFill>
              </a:rPr>
              <a:t>τοποθέτηση</a:t>
            </a:r>
            <a:r>
              <a:rPr lang="en-US" sz="1200" dirty="0">
                <a:solidFill>
                  <a:srgbClr val="000000"/>
                </a:solidFill>
              </a:rPr>
              <a:t> </a:t>
            </a:r>
            <a:r>
              <a:rPr lang="en-US" sz="1200" dirty="0" err="1">
                <a:solidFill>
                  <a:srgbClr val="000000"/>
                </a:solidFill>
              </a:rPr>
              <a:t>του</a:t>
            </a:r>
            <a:r>
              <a:rPr lang="en-US" sz="1200" dirty="0">
                <a:solidFill>
                  <a:srgbClr val="000000"/>
                </a:solidFill>
              </a:rPr>
              <a:t> Hegel  </a:t>
            </a:r>
            <a:r>
              <a:rPr lang="en-US" sz="1200" dirty="0" err="1">
                <a:solidFill>
                  <a:srgbClr val="000000"/>
                </a:solidFill>
              </a:rPr>
              <a:t>εκφράζει</a:t>
            </a:r>
            <a:r>
              <a:rPr lang="en-US" sz="1200" dirty="0">
                <a:solidFill>
                  <a:srgbClr val="000000"/>
                </a:solidFill>
              </a:rPr>
              <a:t> </a:t>
            </a:r>
            <a:r>
              <a:rPr lang="en-US" sz="1200" dirty="0" err="1">
                <a:solidFill>
                  <a:srgbClr val="000000"/>
                </a:solidFill>
              </a:rPr>
              <a:t>γλωσσικά</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εξέλιξη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ιδέας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υποκείμενου</a:t>
            </a:r>
            <a:r>
              <a:rPr lang="en-US" sz="1200" dirty="0">
                <a:solidFill>
                  <a:srgbClr val="000000"/>
                </a:solidFill>
              </a:rPr>
              <a:t> </a:t>
            </a:r>
            <a:r>
              <a:rPr lang="en-US" sz="1200" dirty="0" err="1">
                <a:solidFill>
                  <a:srgbClr val="000000"/>
                </a:solidFill>
              </a:rPr>
              <a:t>κυρίως</a:t>
            </a:r>
            <a:r>
              <a:rPr lang="en-US" sz="1200" dirty="0">
                <a:solidFill>
                  <a:srgbClr val="000000"/>
                </a:solidFill>
              </a:rPr>
              <a:t> </a:t>
            </a:r>
            <a:r>
              <a:rPr lang="en-US" sz="1200" dirty="0" err="1">
                <a:solidFill>
                  <a:srgbClr val="000000"/>
                </a:solidFill>
              </a:rPr>
              <a:t>πνευματικής</a:t>
            </a:r>
            <a:r>
              <a:rPr lang="en-US" sz="1200" dirty="0">
                <a:solidFill>
                  <a:srgbClr val="000000"/>
                </a:solidFill>
              </a:rPr>
              <a:t> </a:t>
            </a:r>
            <a:r>
              <a:rPr lang="en-US" sz="1200" dirty="0" err="1">
                <a:solidFill>
                  <a:srgbClr val="000000"/>
                </a:solidFill>
              </a:rPr>
              <a:t>δραστηριότητας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αφηρημένης</a:t>
            </a:r>
            <a:r>
              <a:rPr lang="en-US" sz="1200" dirty="0">
                <a:solidFill>
                  <a:srgbClr val="000000"/>
                </a:solidFill>
              </a:rPr>
              <a:t> </a:t>
            </a:r>
            <a:r>
              <a:rPr lang="en-US" sz="1200" dirty="0" err="1">
                <a:solidFill>
                  <a:srgbClr val="000000"/>
                </a:solidFill>
              </a:rPr>
              <a:t>σκέψης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ξεκίνησε</a:t>
            </a:r>
            <a:r>
              <a:rPr lang="en-US" sz="1200" dirty="0">
                <a:solidFill>
                  <a:srgbClr val="000000"/>
                </a:solidFill>
              </a:rPr>
              <a:t> </a:t>
            </a:r>
            <a:r>
              <a:rPr lang="en-US" sz="1200" dirty="0" err="1">
                <a:solidFill>
                  <a:srgbClr val="000000"/>
                </a:solidFill>
              </a:rPr>
              <a:t>στα</a:t>
            </a:r>
            <a:r>
              <a:rPr lang="en-US" sz="1200" dirty="0">
                <a:solidFill>
                  <a:srgbClr val="000000"/>
                </a:solidFill>
              </a:rPr>
              <a:t> </a:t>
            </a:r>
            <a:r>
              <a:rPr lang="en-US" sz="1200" dirty="0" err="1">
                <a:solidFill>
                  <a:srgbClr val="000000"/>
                </a:solidFill>
              </a:rPr>
              <a:t>νεότερα</a:t>
            </a:r>
            <a:r>
              <a:rPr lang="en-US" sz="1200" dirty="0">
                <a:solidFill>
                  <a:srgbClr val="000000"/>
                </a:solidFill>
              </a:rPr>
              <a:t> </a:t>
            </a:r>
            <a:r>
              <a:rPr lang="en-US" sz="1200" dirty="0" err="1">
                <a:solidFill>
                  <a:srgbClr val="000000"/>
                </a:solidFill>
              </a:rPr>
              <a:t>χρόνια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καρτεσιανό</a:t>
            </a:r>
            <a:r>
              <a:rPr lang="en-US" sz="1200" dirty="0">
                <a:solidFill>
                  <a:srgbClr val="000000"/>
                </a:solidFill>
              </a:rPr>
              <a:t> cogito </a:t>
            </a:r>
            <a:r>
              <a:rPr lang="en-US" sz="1200" dirty="0" err="1">
                <a:solidFill>
                  <a:srgbClr val="000000"/>
                </a:solidFill>
              </a:rPr>
              <a:t>και</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θεωρία</a:t>
            </a:r>
            <a:r>
              <a:rPr lang="en-US" sz="1200" dirty="0">
                <a:solidFill>
                  <a:srgbClr val="000000"/>
                </a:solidFill>
              </a:rPr>
              <a:t> </a:t>
            </a:r>
            <a:r>
              <a:rPr lang="en-US" sz="1200" dirty="0" err="1">
                <a:solidFill>
                  <a:srgbClr val="000000"/>
                </a:solidFill>
              </a:rPr>
              <a:t>του</a:t>
            </a:r>
            <a:r>
              <a:rPr lang="en-US" sz="1200" dirty="0">
                <a:solidFill>
                  <a:srgbClr val="000000"/>
                </a:solidFill>
              </a:rPr>
              <a:t> Locke </a:t>
            </a:r>
            <a:r>
              <a:rPr lang="en-US" sz="1200" dirty="0" err="1">
                <a:solidFill>
                  <a:srgbClr val="000000"/>
                </a:solidFill>
              </a:rPr>
              <a:t>για</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νόηση</a:t>
            </a:r>
            <a:r>
              <a:rPr lang="en-US" sz="1200" dirty="0">
                <a:solidFill>
                  <a:srgbClr val="000000"/>
                </a:solidFill>
              </a:rPr>
              <a:t>.</a:t>
            </a:r>
            <a:endParaRPr lang="en-US" dirty="0"/>
          </a:p>
          <a:p>
            <a:pPr algn="just"/>
            <a:r>
              <a:rPr lang="en-US" sz="1200" dirty="0">
                <a:solidFill>
                  <a:srgbClr val="000000"/>
                </a:solidFill>
              </a:rPr>
              <a:t>Η </a:t>
            </a:r>
            <a:r>
              <a:rPr lang="en-US" sz="1200" dirty="0" err="1">
                <a:solidFill>
                  <a:srgbClr val="000000"/>
                </a:solidFill>
              </a:rPr>
              <a:t>διαλεκτική</a:t>
            </a:r>
            <a:r>
              <a:rPr lang="en-US" sz="1200" dirty="0">
                <a:solidFill>
                  <a:srgbClr val="000000"/>
                </a:solidFill>
              </a:rPr>
              <a:t> </a:t>
            </a:r>
            <a:r>
              <a:rPr lang="en-US" sz="1200" dirty="0" err="1">
                <a:solidFill>
                  <a:srgbClr val="000000"/>
                </a:solidFill>
              </a:rPr>
              <a:t>στον</a:t>
            </a:r>
            <a:r>
              <a:rPr lang="en-US" sz="1200" dirty="0">
                <a:solidFill>
                  <a:srgbClr val="000000"/>
                </a:solidFill>
              </a:rPr>
              <a:t> Hegel </a:t>
            </a:r>
            <a:r>
              <a:rPr lang="en-US" sz="1200" dirty="0" err="1">
                <a:solidFill>
                  <a:srgbClr val="000000"/>
                </a:solidFill>
              </a:rPr>
              <a:t>διαφέρει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σωκρατική</a:t>
            </a:r>
            <a:r>
              <a:rPr lang="en-US" sz="1200" dirty="0">
                <a:solidFill>
                  <a:srgbClr val="000000"/>
                </a:solidFill>
              </a:rPr>
              <a:t> </a:t>
            </a:r>
            <a:r>
              <a:rPr lang="en-US" sz="1200" dirty="0" err="1">
                <a:solidFill>
                  <a:srgbClr val="000000"/>
                </a:solidFill>
              </a:rPr>
              <a:t>διαλεκτική</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προς</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αφορά</a:t>
            </a:r>
            <a:r>
              <a:rPr lang="en-US" sz="1200" dirty="0">
                <a:solidFill>
                  <a:srgbClr val="000000"/>
                </a:solidFill>
              </a:rPr>
              <a:t> </a:t>
            </a:r>
            <a:r>
              <a:rPr lang="en-US" sz="1200" dirty="0" err="1">
                <a:solidFill>
                  <a:srgbClr val="000000"/>
                </a:solidFill>
              </a:rPr>
              <a:t>μόνο</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τεχνική</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διαλόγου</a:t>
            </a:r>
            <a:r>
              <a:rPr lang="en-US" sz="1200" dirty="0">
                <a:solidFill>
                  <a:srgbClr val="000000"/>
                </a:solidFill>
              </a:rPr>
              <a:t>, </a:t>
            </a:r>
            <a:r>
              <a:rPr lang="en-US" sz="1200" dirty="0" err="1">
                <a:solidFill>
                  <a:srgbClr val="000000"/>
                </a:solidFill>
              </a:rPr>
              <a:t>αλλά</a:t>
            </a:r>
            <a:r>
              <a:rPr lang="en-US" sz="1200" dirty="0">
                <a:solidFill>
                  <a:srgbClr val="000000"/>
                </a:solidFill>
              </a:rPr>
              <a:t> </a:t>
            </a:r>
            <a:r>
              <a:rPr lang="en-US" sz="1200" dirty="0" err="1">
                <a:solidFill>
                  <a:srgbClr val="000000"/>
                </a:solidFill>
              </a:rPr>
              <a:t>περιγράφει</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πραγματικές</a:t>
            </a:r>
            <a:r>
              <a:rPr lang="en-US" sz="1200" dirty="0">
                <a:solidFill>
                  <a:srgbClr val="000000"/>
                </a:solidFill>
              </a:rPr>
              <a:t> </a:t>
            </a:r>
            <a:r>
              <a:rPr lang="en-US" sz="1200" dirty="0" err="1">
                <a:solidFill>
                  <a:srgbClr val="000000"/>
                </a:solidFill>
              </a:rPr>
              <a:t>σχέσεις</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αντιθετικών</a:t>
            </a:r>
            <a:r>
              <a:rPr lang="en-US" sz="1200" dirty="0">
                <a:solidFill>
                  <a:srgbClr val="000000"/>
                </a:solidFill>
              </a:rPr>
              <a:t> </a:t>
            </a:r>
            <a:r>
              <a:rPr lang="en-US" sz="1200" dirty="0" err="1">
                <a:solidFill>
                  <a:srgbClr val="000000"/>
                </a:solidFill>
              </a:rPr>
              <a:t>πραγμάτων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καταστάσεων</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κόσμου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ασφαλώς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κοινωνίας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εφαρμόζεται</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άλλων</a:t>
            </a:r>
            <a:r>
              <a:rPr lang="en-US" sz="1200" dirty="0">
                <a:solidFill>
                  <a:srgbClr val="000000"/>
                </a:solidFill>
              </a:rPr>
              <a:t> </a:t>
            </a:r>
            <a:r>
              <a:rPr lang="en-US" sz="1200" dirty="0" err="1">
                <a:solidFill>
                  <a:srgbClr val="000000"/>
                </a:solidFill>
              </a:rPr>
              <a:t>παραδειγμάτων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σχέση</a:t>
            </a:r>
            <a:r>
              <a:rPr lang="en-US" sz="1200" dirty="0">
                <a:solidFill>
                  <a:srgbClr val="000000"/>
                </a:solidFill>
              </a:rPr>
              <a:t> </a:t>
            </a:r>
            <a:r>
              <a:rPr lang="en-US" sz="1200" dirty="0" err="1">
                <a:solidFill>
                  <a:srgbClr val="000000"/>
                </a:solidFill>
              </a:rPr>
              <a:t>κυρίου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δούλου</a:t>
            </a:r>
            <a:r>
              <a:rPr lang="en-US" sz="1200" dirty="0">
                <a:solidFill>
                  <a:srgbClr val="000000"/>
                </a:solidFill>
              </a:rPr>
              <a:t>. Η </a:t>
            </a:r>
            <a:r>
              <a:rPr lang="en-US" sz="1200" dirty="0" err="1">
                <a:solidFill>
                  <a:srgbClr val="000000"/>
                </a:solidFill>
              </a:rPr>
              <a:t>διαλεκτική</a:t>
            </a:r>
            <a:r>
              <a:rPr lang="en-US" sz="1200" dirty="0">
                <a:solidFill>
                  <a:srgbClr val="000000"/>
                </a:solidFill>
              </a:rPr>
              <a:t> </a:t>
            </a:r>
            <a:r>
              <a:rPr lang="en-US" sz="1200" dirty="0" err="1">
                <a:solidFill>
                  <a:srgbClr val="000000"/>
                </a:solidFill>
              </a:rPr>
              <a:t>σχέση</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αντιθέτων</a:t>
            </a:r>
            <a:r>
              <a:rPr lang="en-US" sz="1200" dirty="0">
                <a:solidFill>
                  <a:srgbClr val="000000"/>
                </a:solidFill>
              </a:rPr>
              <a:t> </a:t>
            </a:r>
            <a:r>
              <a:rPr lang="en-US" sz="1200" dirty="0" err="1">
                <a:solidFill>
                  <a:srgbClr val="000000"/>
                </a:solidFill>
              </a:rPr>
              <a:t>παρουσιάζει</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λογική</a:t>
            </a:r>
            <a:r>
              <a:rPr lang="en-US" sz="1200" dirty="0">
                <a:solidFill>
                  <a:srgbClr val="000000"/>
                </a:solidFill>
              </a:rPr>
              <a:t> </a:t>
            </a:r>
            <a:r>
              <a:rPr lang="en-US" sz="1200" dirty="0" err="1">
                <a:solidFill>
                  <a:srgbClr val="000000"/>
                </a:solidFill>
              </a:rPr>
              <a:t>αναγκαιότητα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μεταστροφής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θετικού</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αρνητικό</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οδηγεί</a:t>
            </a:r>
            <a:r>
              <a:rPr lang="en-US" sz="1200" dirty="0">
                <a:solidFill>
                  <a:srgbClr val="000000"/>
                </a:solidFill>
              </a:rPr>
              <a:t> </a:t>
            </a:r>
            <a:r>
              <a:rPr lang="en-US" sz="1200" dirty="0" err="1">
                <a:solidFill>
                  <a:srgbClr val="000000"/>
                </a:solidFill>
              </a:rPr>
              <a:t>πάντα</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σύνθεση</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τρίτη</a:t>
            </a:r>
            <a:r>
              <a:rPr lang="en-US" sz="1200" dirty="0">
                <a:solidFill>
                  <a:srgbClr val="000000"/>
                </a:solidFill>
              </a:rPr>
              <a:t> </a:t>
            </a:r>
            <a:r>
              <a:rPr lang="en-US" sz="1200" dirty="0" err="1">
                <a:solidFill>
                  <a:srgbClr val="000000"/>
                </a:solidFill>
              </a:rPr>
              <a:t>ολοκληρωμένη</a:t>
            </a:r>
            <a:r>
              <a:rPr lang="en-US" sz="1200" dirty="0">
                <a:solidFill>
                  <a:srgbClr val="000000"/>
                </a:solidFill>
              </a:rPr>
              <a:t> </a:t>
            </a:r>
            <a:r>
              <a:rPr lang="en-US" sz="1200" dirty="0" err="1">
                <a:solidFill>
                  <a:srgbClr val="000000"/>
                </a:solidFill>
              </a:rPr>
              <a:t>διάσταση</a:t>
            </a:r>
            <a:r>
              <a:rPr lang="en-US" sz="1200" dirty="0">
                <a:solidFill>
                  <a:srgbClr val="000000"/>
                </a:solidFill>
              </a:rPr>
              <a:t>.</a:t>
            </a:r>
            <a:endParaRPr lang="en-US" dirty="0"/>
          </a:p>
          <a:p>
            <a:pPr algn="just"/>
            <a:r>
              <a:rPr lang="en-US" sz="1200" dirty="0">
                <a:solidFill>
                  <a:srgbClr val="000000"/>
                </a:solidFill>
              </a:rPr>
              <a:t>Η </a:t>
            </a:r>
            <a:r>
              <a:rPr lang="en-US" sz="1200" dirty="0" err="1">
                <a:solidFill>
                  <a:srgbClr val="000000"/>
                </a:solidFill>
              </a:rPr>
              <a:t>γνώση</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άλλη</a:t>
            </a:r>
            <a:r>
              <a:rPr lang="en-US" sz="1200" dirty="0">
                <a:solidFill>
                  <a:srgbClr val="000000"/>
                </a:solidFill>
              </a:rPr>
              <a:t> </a:t>
            </a:r>
            <a:r>
              <a:rPr lang="en-US" sz="1200" dirty="0" err="1">
                <a:solidFill>
                  <a:srgbClr val="000000"/>
                </a:solidFill>
              </a:rPr>
              <a:t>πλευρά</a:t>
            </a:r>
            <a:r>
              <a:rPr lang="en-US" sz="1200" dirty="0">
                <a:solidFill>
                  <a:srgbClr val="000000"/>
                </a:solidFill>
              </a:rPr>
              <a:t> </a:t>
            </a:r>
            <a:r>
              <a:rPr lang="en-US" sz="1200" dirty="0" err="1">
                <a:solidFill>
                  <a:srgbClr val="000000"/>
                </a:solidFill>
              </a:rPr>
              <a:t>είναι</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υποκειμενική</a:t>
            </a:r>
            <a:r>
              <a:rPr lang="en-US" sz="1200" dirty="0">
                <a:solidFill>
                  <a:srgbClr val="000000"/>
                </a:solidFill>
              </a:rPr>
              <a:t> </a:t>
            </a:r>
            <a:r>
              <a:rPr lang="en-US" sz="1200" dirty="0" err="1">
                <a:solidFill>
                  <a:srgbClr val="000000"/>
                </a:solidFill>
              </a:rPr>
              <a:t>διαδικασία</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προϋποθέτει</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συνείδηση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καταλήγει</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απόλυτο</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γνώση</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απόλυτα</a:t>
            </a:r>
            <a:r>
              <a:rPr lang="en-US" sz="1200" dirty="0">
                <a:solidFill>
                  <a:srgbClr val="000000"/>
                </a:solidFill>
              </a:rPr>
              <a:t>  - </a:t>
            </a:r>
            <a:r>
              <a:rPr lang="en-US" sz="1200" dirty="0" err="1">
                <a:solidFill>
                  <a:srgbClr val="000000"/>
                </a:solidFill>
              </a:rPr>
              <a:t>ανεξάρτητα</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κάθε</a:t>
            </a:r>
            <a:r>
              <a:rPr lang="en-US" sz="1200" dirty="0">
                <a:solidFill>
                  <a:srgbClr val="000000"/>
                </a:solidFill>
              </a:rPr>
              <a:t> </a:t>
            </a:r>
            <a:r>
              <a:rPr lang="en-US" sz="1200" dirty="0" err="1">
                <a:solidFill>
                  <a:srgbClr val="000000"/>
                </a:solidFill>
              </a:rPr>
              <a:t>καθορισμό</a:t>
            </a:r>
            <a:r>
              <a:rPr lang="en-US" sz="1200" dirty="0">
                <a:solidFill>
                  <a:srgbClr val="000000"/>
                </a:solidFill>
              </a:rPr>
              <a:t> ή </a:t>
            </a:r>
            <a:r>
              <a:rPr lang="en-US" sz="1200" dirty="0" err="1">
                <a:solidFill>
                  <a:srgbClr val="000000"/>
                </a:solidFill>
              </a:rPr>
              <a:t>άλλη</a:t>
            </a:r>
            <a:r>
              <a:rPr lang="en-US" sz="1200" dirty="0">
                <a:solidFill>
                  <a:srgbClr val="000000"/>
                </a:solidFill>
              </a:rPr>
              <a:t> </a:t>
            </a:r>
            <a:r>
              <a:rPr lang="en-US" sz="1200" dirty="0" err="1">
                <a:solidFill>
                  <a:srgbClr val="000000"/>
                </a:solidFill>
              </a:rPr>
              <a:t>πλην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ίδιας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συνείδησης</a:t>
            </a:r>
            <a:r>
              <a:rPr lang="en-US" sz="1200" dirty="0">
                <a:solidFill>
                  <a:srgbClr val="000000"/>
                </a:solidFill>
              </a:rPr>
              <a:t> </a:t>
            </a:r>
            <a:r>
              <a:rPr lang="en-US" sz="1200" dirty="0" err="1">
                <a:solidFill>
                  <a:srgbClr val="000000"/>
                </a:solidFill>
              </a:rPr>
              <a:t>προϋπόθεση</a:t>
            </a:r>
            <a:r>
              <a:rPr lang="en-US" sz="1200" dirty="0">
                <a:solidFill>
                  <a:srgbClr val="000000"/>
                </a:solidFill>
              </a:rPr>
              <a:t> – </a:t>
            </a:r>
            <a:r>
              <a:rPr lang="en-US" sz="1200" dirty="0" err="1">
                <a:solidFill>
                  <a:srgbClr val="000000"/>
                </a:solidFill>
              </a:rPr>
              <a:t>αληθινής</a:t>
            </a:r>
            <a:r>
              <a:rPr lang="en-US" sz="1200" dirty="0">
                <a:solidFill>
                  <a:srgbClr val="000000"/>
                </a:solidFill>
              </a:rPr>
              <a:t> </a:t>
            </a:r>
            <a:r>
              <a:rPr lang="en-US" sz="1200" dirty="0" err="1">
                <a:solidFill>
                  <a:srgbClr val="000000"/>
                </a:solidFill>
              </a:rPr>
              <a:t>ουσίας</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αντικείμενο</a:t>
            </a:r>
            <a:r>
              <a:rPr lang="en-US" sz="1200" dirty="0">
                <a:solidFill>
                  <a:srgbClr val="000000"/>
                </a:solidFill>
              </a:rPr>
              <a:t> </a:t>
            </a:r>
            <a:r>
              <a:rPr lang="en-US" sz="1200" dirty="0" err="1">
                <a:solidFill>
                  <a:srgbClr val="000000"/>
                </a:solidFill>
              </a:rPr>
              <a:t>μάλιστα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γνώσης</a:t>
            </a:r>
            <a:r>
              <a:rPr lang="en-US" sz="1200" dirty="0">
                <a:solidFill>
                  <a:srgbClr val="000000"/>
                </a:solidFill>
              </a:rPr>
              <a:t> </a:t>
            </a:r>
            <a:r>
              <a:rPr lang="en-US" sz="1200" dirty="0" err="1">
                <a:solidFill>
                  <a:srgbClr val="000000"/>
                </a:solidFill>
              </a:rPr>
              <a:t>είναι</a:t>
            </a:r>
            <a:r>
              <a:rPr lang="en-US" sz="1200" dirty="0">
                <a:solidFill>
                  <a:srgbClr val="000000"/>
                </a:solidFill>
              </a:rPr>
              <a:t> η </a:t>
            </a:r>
            <a:r>
              <a:rPr lang="en-US" sz="1200" dirty="0" err="1">
                <a:solidFill>
                  <a:srgbClr val="000000"/>
                </a:solidFill>
              </a:rPr>
              <a:t>ίδια</a:t>
            </a:r>
            <a:r>
              <a:rPr lang="en-US" sz="1200" dirty="0">
                <a:solidFill>
                  <a:srgbClr val="000000"/>
                </a:solidFill>
              </a:rPr>
              <a:t> η </a:t>
            </a:r>
            <a:r>
              <a:rPr lang="en-US" sz="1200" dirty="0" err="1">
                <a:solidFill>
                  <a:srgbClr val="000000"/>
                </a:solidFill>
              </a:rPr>
              <a:t>γνώση</a:t>
            </a:r>
            <a:r>
              <a:rPr lang="en-US" sz="1200" dirty="0">
                <a:solidFill>
                  <a:srgbClr val="000000"/>
                </a:solidFill>
              </a:rPr>
              <a:t>, </a:t>
            </a:r>
            <a:r>
              <a:rPr lang="en-US" sz="1200" dirty="0" err="1">
                <a:solidFill>
                  <a:srgbClr val="000000"/>
                </a:solidFill>
              </a:rPr>
              <a:t>ως</a:t>
            </a:r>
            <a:r>
              <a:rPr lang="en-US" sz="1200" dirty="0">
                <a:solidFill>
                  <a:srgbClr val="000000"/>
                </a:solidFill>
              </a:rPr>
              <a:t> η </a:t>
            </a:r>
            <a:r>
              <a:rPr lang="en-US" sz="1200" dirty="0" err="1">
                <a:solidFill>
                  <a:srgbClr val="000000"/>
                </a:solidFill>
              </a:rPr>
              <a:t>ακτίνα</a:t>
            </a:r>
            <a:r>
              <a:rPr lang="en-US" sz="1200" dirty="0">
                <a:solidFill>
                  <a:srgbClr val="000000"/>
                </a:solidFill>
              </a:rPr>
              <a:t> </a:t>
            </a:r>
            <a:r>
              <a:rPr lang="en-US" sz="1200" dirty="0" err="1">
                <a:solidFill>
                  <a:srgbClr val="000000"/>
                </a:solidFill>
              </a:rPr>
              <a:t>φωτός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βρίσκεται</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υποκειμένου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αντικειμένου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όχι</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αντικείμενο</a:t>
            </a:r>
            <a:r>
              <a:rPr lang="en-US" sz="1200" dirty="0">
                <a:solidFill>
                  <a:srgbClr val="000000"/>
                </a:solidFill>
              </a:rPr>
              <a:t>. Η </a:t>
            </a:r>
            <a:r>
              <a:rPr lang="en-US" sz="1200" dirty="0" err="1">
                <a:solidFill>
                  <a:srgbClr val="000000"/>
                </a:solidFill>
              </a:rPr>
              <a:t>γνώση</a:t>
            </a:r>
            <a:r>
              <a:rPr lang="en-US" sz="1200" dirty="0">
                <a:solidFill>
                  <a:srgbClr val="000000"/>
                </a:solidFill>
              </a:rPr>
              <a:t> </a:t>
            </a:r>
            <a:r>
              <a:rPr lang="en-US" sz="1200" dirty="0" err="1">
                <a:solidFill>
                  <a:srgbClr val="000000"/>
                </a:solidFill>
              </a:rPr>
              <a:t>ορίζεται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σχέση</a:t>
            </a:r>
            <a:r>
              <a:rPr lang="en-US" sz="1200" dirty="0">
                <a:solidFill>
                  <a:srgbClr val="000000"/>
                </a:solidFill>
              </a:rPr>
              <a:t>.</a:t>
            </a:r>
            <a:endParaRPr lang="en-US" dirty="0"/>
          </a:p>
          <a:p>
            <a:pPr algn="just"/>
            <a:r>
              <a:rPr lang="en-US" sz="1200" dirty="0">
                <a:solidFill>
                  <a:srgbClr val="000000"/>
                </a:solidFill>
              </a:rPr>
              <a:t>Η </a:t>
            </a:r>
            <a:r>
              <a:rPr lang="en-US" sz="1200" dirty="0" err="1">
                <a:solidFill>
                  <a:srgbClr val="000000"/>
                </a:solidFill>
              </a:rPr>
              <a:t>νοητική</a:t>
            </a:r>
            <a:r>
              <a:rPr lang="en-US" sz="1200" dirty="0">
                <a:solidFill>
                  <a:srgbClr val="000000"/>
                </a:solidFill>
              </a:rPr>
              <a:t> </a:t>
            </a:r>
            <a:r>
              <a:rPr lang="en-US" sz="1200" dirty="0" err="1">
                <a:solidFill>
                  <a:srgbClr val="000000"/>
                </a:solidFill>
              </a:rPr>
              <a:t>δραστηριότητα</a:t>
            </a:r>
            <a:r>
              <a:rPr lang="en-US" sz="1200" dirty="0">
                <a:solidFill>
                  <a:srgbClr val="000000"/>
                </a:solidFill>
              </a:rPr>
              <a:t> (</a:t>
            </a:r>
            <a:r>
              <a:rPr lang="en-US" sz="1200" dirty="0" err="1">
                <a:solidFill>
                  <a:srgbClr val="000000"/>
                </a:solidFill>
              </a:rPr>
              <a:t>Geist</a:t>
            </a:r>
            <a:r>
              <a:rPr lang="en-US" sz="1200" dirty="0">
                <a:solidFill>
                  <a:srgbClr val="000000"/>
                </a:solidFill>
              </a:rPr>
              <a:t>) </a:t>
            </a:r>
            <a:r>
              <a:rPr lang="en-US" sz="1200" dirty="0" err="1">
                <a:solidFill>
                  <a:srgbClr val="000000"/>
                </a:solidFill>
              </a:rPr>
              <a:t>είναι</a:t>
            </a:r>
            <a:r>
              <a:rPr lang="en-US" sz="1200" dirty="0">
                <a:solidFill>
                  <a:srgbClr val="000000"/>
                </a:solidFill>
              </a:rPr>
              <a:t> ο </a:t>
            </a:r>
            <a:r>
              <a:rPr lang="en-US" sz="1200" dirty="0" err="1">
                <a:solidFill>
                  <a:srgbClr val="000000"/>
                </a:solidFill>
              </a:rPr>
              <a:t>παράγων</a:t>
            </a:r>
            <a:r>
              <a:rPr lang="en-US" sz="1200" dirty="0">
                <a:solidFill>
                  <a:srgbClr val="000000"/>
                </a:solidFill>
              </a:rPr>
              <a:t> </a:t>
            </a:r>
            <a:r>
              <a:rPr lang="en-US" sz="1200" dirty="0" err="1">
                <a:solidFill>
                  <a:srgbClr val="000000"/>
                </a:solidFill>
              </a:rPr>
              <a:t>συγκρότησης</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σειράς</a:t>
            </a:r>
            <a:r>
              <a:rPr lang="en-US" sz="1200" dirty="0">
                <a:solidFill>
                  <a:srgbClr val="000000"/>
                </a:solidFill>
              </a:rPr>
              <a:t> </a:t>
            </a:r>
            <a:r>
              <a:rPr lang="en-US" sz="1200" dirty="0" err="1">
                <a:solidFill>
                  <a:srgbClr val="000000"/>
                </a:solidFill>
              </a:rPr>
              <a:t>γεγονότων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διαδικασιών</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αποτελούν</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ιστορικά</a:t>
            </a:r>
            <a:r>
              <a:rPr lang="en-US" sz="1200" dirty="0">
                <a:solidFill>
                  <a:srgbClr val="000000"/>
                </a:solidFill>
              </a:rPr>
              <a:t> </a:t>
            </a:r>
            <a:r>
              <a:rPr lang="en-US" sz="1200" dirty="0" err="1">
                <a:solidFill>
                  <a:srgbClr val="000000"/>
                </a:solidFill>
              </a:rPr>
              <a:t>γεγονότα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βάση</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του</a:t>
            </a:r>
            <a:r>
              <a:rPr lang="en-US" sz="1200" dirty="0">
                <a:solidFill>
                  <a:srgbClr val="000000"/>
                </a:solidFill>
              </a:rPr>
              <a:t> Hegel </a:t>
            </a:r>
            <a:r>
              <a:rPr lang="en-US" sz="1200" dirty="0" err="1">
                <a:solidFill>
                  <a:srgbClr val="000000"/>
                </a:solidFill>
              </a:rPr>
              <a:t>υπόκεινται</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μορφή</a:t>
            </a:r>
            <a:r>
              <a:rPr lang="en-US" sz="1200" dirty="0">
                <a:solidFill>
                  <a:srgbClr val="000000"/>
                </a:solidFill>
              </a:rPr>
              <a:t> </a:t>
            </a:r>
            <a:r>
              <a:rPr lang="en-US" sz="1200" dirty="0" err="1">
                <a:solidFill>
                  <a:srgbClr val="000000"/>
                </a:solidFill>
              </a:rPr>
              <a:t>εξήγησης</a:t>
            </a:r>
            <a:r>
              <a:rPr lang="en-US" sz="1200" dirty="0">
                <a:solidFill>
                  <a:srgbClr val="000000"/>
                </a:solidFill>
              </a:rPr>
              <a:t> </a:t>
            </a:r>
            <a:r>
              <a:rPr lang="en-US" sz="1200" dirty="0" err="1">
                <a:solidFill>
                  <a:srgbClr val="000000"/>
                </a:solidFill>
              </a:rPr>
              <a:t>συνθετικού</a:t>
            </a:r>
            <a:r>
              <a:rPr lang="en-US" sz="1200" dirty="0">
                <a:solidFill>
                  <a:srgbClr val="000000"/>
                </a:solidFill>
              </a:rPr>
              <a:t> </a:t>
            </a:r>
            <a:r>
              <a:rPr lang="en-US" sz="1200" dirty="0" err="1">
                <a:solidFill>
                  <a:srgbClr val="000000"/>
                </a:solidFill>
              </a:rPr>
              <a:t>χαρακτήρα</a:t>
            </a:r>
            <a:r>
              <a:rPr lang="en-US" sz="1200" dirty="0">
                <a:solidFill>
                  <a:srgbClr val="000000"/>
                </a:solidFill>
              </a:rPr>
              <a:t>, </a:t>
            </a:r>
            <a:r>
              <a:rPr lang="en-US" sz="1200" dirty="0" err="1">
                <a:solidFill>
                  <a:srgbClr val="000000"/>
                </a:solidFill>
              </a:rPr>
              <a:t>όχι</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σχέσεις</a:t>
            </a:r>
            <a:r>
              <a:rPr lang="en-US" sz="1200" dirty="0">
                <a:solidFill>
                  <a:srgbClr val="000000"/>
                </a:solidFill>
              </a:rPr>
              <a:t> </a:t>
            </a:r>
            <a:r>
              <a:rPr lang="en-US" sz="1200" dirty="0" err="1">
                <a:solidFill>
                  <a:srgbClr val="000000"/>
                </a:solidFill>
              </a:rPr>
              <a:t>αφηρημένες</a:t>
            </a:r>
            <a:r>
              <a:rPr lang="en-US" sz="1200" dirty="0">
                <a:solidFill>
                  <a:srgbClr val="000000"/>
                </a:solidFill>
              </a:rPr>
              <a:t>. </a:t>
            </a:r>
            <a:r>
              <a:rPr lang="en-US" sz="1200" dirty="0" err="1">
                <a:solidFill>
                  <a:srgbClr val="000000"/>
                </a:solidFill>
              </a:rPr>
              <a:t>Παράλληλα</a:t>
            </a:r>
            <a:r>
              <a:rPr lang="en-US" sz="1200" dirty="0">
                <a:solidFill>
                  <a:srgbClr val="000000"/>
                </a:solidFill>
              </a:rPr>
              <a:t> ο Hegel </a:t>
            </a:r>
            <a:r>
              <a:rPr lang="en-US" sz="1200" dirty="0" err="1">
                <a:solidFill>
                  <a:srgbClr val="000000"/>
                </a:solidFill>
              </a:rPr>
              <a:t>εντάσσει</a:t>
            </a:r>
            <a:r>
              <a:rPr lang="en-US" sz="1200" dirty="0">
                <a:solidFill>
                  <a:srgbClr val="000000"/>
                </a:solidFill>
              </a:rPr>
              <a:t> </a:t>
            </a:r>
            <a:r>
              <a:rPr lang="en-US" sz="1200" dirty="0" err="1">
                <a:solidFill>
                  <a:srgbClr val="000000"/>
                </a:solidFill>
              </a:rPr>
              <a:t>στα</a:t>
            </a:r>
            <a:r>
              <a:rPr lang="en-US" sz="1200" dirty="0">
                <a:solidFill>
                  <a:srgbClr val="000000"/>
                </a:solidFill>
              </a:rPr>
              <a:t> </a:t>
            </a:r>
            <a:r>
              <a:rPr lang="en-US" sz="1200" dirty="0" err="1">
                <a:solidFill>
                  <a:srgbClr val="000000"/>
                </a:solidFill>
              </a:rPr>
              <a:t>κεντρικά</a:t>
            </a:r>
            <a:r>
              <a:rPr lang="en-US" sz="1200" dirty="0">
                <a:solidFill>
                  <a:srgbClr val="000000"/>
                </a:solidFill>
              </a:rPr>
              <a:t> </a:t>
            </a:r>
            <a:r>
              <a:rPr lang="en-US" sz="1200" dirty="0" err="1">
                <a:solidFill>
                  <a:srgbClr val="000000"/>
                </a:solidFill>
              </a:rPr>
              <a:t>θέματα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φιλοσοφίας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ιστορικότητα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φιλοσοφίας</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σχέσεις</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νόησης</a:t>
            </a:r>
            <a:r>
              <a:rPr lang="en-US" sz="1200" dirty="0">
                <a:solidFill>
                  <a:srgbClr val="000000"/>
                </a:solidFill>
              </a:rPr>
              <a:t>, </a:t>
            </a:r>
            <a:r>
              <a:rPr lang="en-US" sz="1200" dirty="0" err="1">
                <a:solidFill>
                  <a:srgbClr val="000000"/>
                </a:solidFill>
              </a:rPr>
              <a:t>λόγου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φιλοσοφικού</a:t>
            </a:r>
            <a:r>
              <a:rPr lang="en-US" sz="1200" dirty="0">
                <a:solidFill>
                  <a:srgbClr val="000000"/>
                </a:solidFill>
              </a:rPr>
              <a:t> </a:t>
            </a:r>
            <a:r>
              <a:rPr lang="en-US" sz="1200" dirty="0" err="1">
                <a:solidFill>
                  <a:srgbClr val="000000"/>
                </a:solidFill>
              </a:rPr>
              <a:t>λόγου</a:t>
            </a:r>
            <a:r>
              <a:rPr lang="en-US" sz="1200" dirty="0">
                <a:solidFill>
                  <a:srgbClr val="000000"/>
                </a:solidFill>
              </a:rPr>
              <a:t> </a:t>
            </a:r>
            <a:r>
              <a:rPr lang="en-US" sz="1200" dirty="0" err="1">
                <a:solidFill>
                  <a:srgbClr val="000000"/>
                </a:solidFill>
              </a:rPr>
              <a:t>είναι</a:t>
            </a:r>
            <a:r>
              <a:rPr lang="en-US" sz="1200" dirty="0">
                <a:solidFill>
                  <a:srgbClr val="000000"/>
                </a:solidFill>
              </a:rPr>
              <a:t> </a:t>
            </a:r>
            <a:r>
              <a:rPr lang="en-US" sz="1200" dirty="0" err="1">
                <a:solidFill>
                  <a:srgbClr val="000000"/>
                </a:solidFill>
              </a:rPr>
              <a:t>εσωτερικές</a:t>
            </a:r>
            <a:r>
              <a:rPr lang="en-US" sz="1200" dirty="0">
                <a:solidFill>
                  <a:srgbClr val="000000"/>
                </a:solidFill>
              </a:rPr>
              <a:t>, </a:t>
            </a:r>
            <a:r>
              <a:rPr lang="en-US" sz="1200" dirty="0" err="1">
                <a:solidFill>
                  <a:srgbClr val="000000"/>
                </a:solidFill>
              </a:rPr>
              <a:t>συνεκτικές</a:t>
            </a:r>
            <a:r>
              <a:rPr lang="en-US" sz="1200" dirty="0">
                <a:solidFill>
                  <a:srgbClr val="000000"/>
                </a:solidFill>
              </a:rPr>
              <a:t>, </a:t>
            </a:r>
            <a:r>
              <a:rPr lang="en-US" sz="1200" dirty="0" err="1">
                <a:solidFill>
                  <a:srgbClr val="000000"/>
                </a:solidFill>
              </a:rPr>
              <a:t>διέπονται</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ίδιο</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λόγο</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νοητική</a:t>
            </a:r>
            <a:r>
              <a:rPr lang="en-US" sz="1200" dirty="0">
                <a:solidFill>
                  <a:srgbClr val="000000"/>
                </a:solidFill>
              </a:rPr>
              <a:t> </a:t>
            </a:r>
            <a:r>
              <a:rPr lang="en-US" sz="1200" dirty="0" err="1">
                <a:solidFill>
                  <a:srgbClr val="000000"/>
                </a:solidFill>
              </a:rPr>
              <a:t>αρχή</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διαμορφώνει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υπόσταση</a:t>
            </a:r>
            <a:r>
              <a:rPr lang="en-US" sz="1200" dirty="0">
                <a:solidFill>
                  <a:srgbClr val="000000"/>
                </a:solidFill>
              </a:rPr>
              <a:t> </a:t>
            </a:r>
            <a:r>
              <a:rPr lang="en-US" sz="1200" dirty="0" err="1">
                <a:solidFill>
                  <a:srgbClr val="000000"/>
                </a:solidFill>
              </a:rPr>
              <a:t>κάθε</a:t>
            </a:r>
            <a:r>
              <a:rPr lang="en-US" sz="1200" dirty="0">
                <a:solidFill>
                  <a:srgbClr val="000000"/>
                </a:solidFill>
              </a:rPr>
              <a:t> </a:t>
            </a:r>
            <a:r>
              <a:rPr lang="en-US" sz="1200" dirty="0" err="1">
                <a:solidFill>
                  <a:srgbClr val="000000"/>
                </a:solidFill>
              </a:rPr>
              <a:t>ιστορικής</a:t>
            </a:r>
            <a:r>
              <a:rPr lang="en-US" sz="1200" dirty="0">
                <a:solidFill>
                  <a:srgbClr val="000000"/>
                </a:solidFill>
              </a:rPr>
              <a:t> </a:t>
            </a:r>
            <a:r>
              <a:rPr lang="en-US" sz="1200" dirty="0" err="1">
                <a:solidFill>
                  <a:srgbClr val="000000"/>
                </a:solidFill>
              </a:rPr>
              <a:t>στιγμής</a:t>
            </a:r>
            <a:r>
              <a:rPr lang="en-US" sz="1200" dirty="0">
                <a:solidFill>
                  <a:srgbClr val="000000"/>
                </a:solidFill>
              </a:rPr>
              <a:t>. </a:t>
            </a:r>
            <a:endParaRPr lang="en-US" dirty="0"/>
          </a:p>
          <a:p>
            <a:pPr algn="just"/>
            <a:r>
              <a:rPr lang="en-US" sz="1200" dirty="0">
                <a:solidFill>
                  <a:srgbClr val="000000"/>
                </a:solidFill>
              </a:rPr>
              <a:t>Η </a:t>
            </a:r>
            <a:r>
              <a:rPr lang="en-US" sz="1200" dirty="0" err="1">
                <a:solidFill>
                  <a:srgbClr val="000000"/>
                </a:solidFill>
              </a:rPr>
              <a:t>σχέση</a:t>
            </a:r>
            <a:r>
              <a:rPr lang="en-US" sz="1200" dirty="0">
                <a:solidFill>
                  <a:srgbClr val="000000"/>
                </a:solidFill>
              </a:rPr>
              <a:t> </a:t>
            </a:r>
            <a:r>
              <a:rPr lang="en-US" sz="1200" dirty="0" err="1">
                <a:solidFill>
                  <a:srgbClr val="000000"/>
                </a:solidFill>
              </a:rPr>
              <a:t>ιδέας</a:t>
            </a:r>
            <a:r>
              <a:rPr lang="en-US" sz="1200" dirty="0">
                <a:solidFill>
                  <a:srgbClr val="000000"/>
                </a:solidFill>
              </a:rPr>
              <a:t> – </a:t>
            </a:r>
            <a:r>
              <a:rPr lang="en-US" sz="1200" dirty="0" err="1">
                <a:solidFill>
                  <a:srgbClr val="000000"/>
                </a:solidFill>
              </a:rPr>
              <a:t>κόσμου</a:t>
            </a:r>
            <a:r>
              <a:rPr lang="en-US" sz="1200" dirty="0">
                <a:solidFill>
                  <a:srgbClr val="000000"/>
                </a:solidFill>
              </a:rPr>
              <a:t> </a:t>
            </a:r>
            <a:r>
              <a:rPr lang="en-US" sz="1200" dirty="0" err="1">
                <a:solidFill>
                  <a:srgbClr val="000000"/>
                </a:solidFill>
              </a:rPr>
              <a:t>εκδιπλώνεται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χαρακτηριστικό</a:t>
            </a:r>
            <a:r>
              <a:rPr lang="en-US" sz="1200" dirty="0">
                <a:solidFill>
                  <a:srgbClr val="000000"/>
                </a:solidFill>
              </a:rPr>
              <a:t> </a:t>
            </a:r>
            <a:r>
              <a:rPr lang="en-US" sz="1200" dirty="0" err="1">
                <a:solidFill>
                  <a:srgbClr val="000000"/>
                </a:solidFill>
              </a:rPr>
              <a:t>τρόπο</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του</a:t>
            </a:r>
            <a:r>
              <a:rPr lang="en-US" sz="1200" dirty="0">
                <a:solidFill>
                  <a:srgbClr val="000000"/>
                </a:solidFill>
              </a:rPr>
              <a:t> Hegel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καθοριστική</a:t>
            </a:r>
            <a:r>
              <a:rPr lang="en-US" sz="1200" dirty="0">
                <a:solidFill>
                  <a:srgbClr val="000000"/>
                </a:solidFill>
              </a:rPr>
              <a:t> </a:t>
            </a:r>
            <a:r>
              <a:rPr lang="en-US" sz="1200" dirty="0" err="1">
                <a:solidFill>
                  <a:srgbClr val="000000"/>
                </a:solidFill>
              </a:rPr>
              <a:t>παρεμβολή</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λόγου</a:t>
            </a:r>
            <a:r>
              <a:rPr lang="en-US" sz="1200" dirty="0">
                <a:solidFill>
                  <a:srgbClr val="000000"/>
                </a:solidFill>
              </a:rPr>
              <a:t>, </a:t>
            </a:r>
            <a:r>
              <a:rPr lang="en-US" sz="1200" dirty="0" err="1">
                <a:solidFill>
                  <a:srgbClr val="000000"/>
                </a:solidFill>
              </a:rPr>
              <a:t>μιας</a:t>
            </a:r>
            <a:r>
              <a:rPr lang="en-US" sz="1200" dirty="0">
                <a:solidFill>
                  <a:srgbClr val="000000"/>
                </a:solidFill>
              </a:rPr>
              <a:t> </a:t>
            </a:r>
            <a:r>
              <a:rPr lang="en-US" sz="1200" dirty="0" err="1">
                <a:solidFill>
                  <a:srgbClr val="000000"/>
                </a:solidFill>
              </a:rPr>
              <a:t>νοητικής</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ρυθμιστικής</a:t>
            </a:r>
            <a:r>
              <a:rPr lang="en-US" sz="1200" dirty="0">
                <a:solidFill>
                  <a:srgbClr val="000000"/>
                </a:solidFill>
              </a:rPr>
              <a:t> </a:t>
            </a:r>
            <a:r>
              <a:rPr lang="en-US" sz="1200" dirty="0" err="1">
                <a:solidFill>
                  <a:srgbClr val="000000"/>
                </a:solidFill>
              </a:rPr>
              <a:t>διαδικασίας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ενοποιεί</a:t>
            </a:r>
            <a:r>
              <a:rPr lang="en-US" sz="1200" dirty="0">
                <a:solidFill>
                  <a:srgbClr val="000000"/>
                </a:solidFill>
              </a:rPr>
              <a:t> </a:t>
            </a:r>
            <a:r>
              <a:rPr lang="en-US" sz="1200" dirty="0" err="1">
                <a:solidFill>
                  <a:srgbClr val="000000"/>
                </a:solidFill>
              </a:rPr>
              <a:t>ιδέα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κόσμο</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αναδεικνύει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δυναμική</a:t>
            </a:r>
            <a:r>
              <a:rPr lang="en-US" sz="1200" dirty="0">
                <a:solidFill>
                  <a:srgbClr val="000000"/>
                </a:solidFill>
              </a:rPr>
              <a:t> </a:t>
            </a:r>
            <a:r>
              <a:rPr lang="en-US" sz="1200" dirty="0" err="1">
                <a:solidFill>
                  <a:srgbClr val="000000"/>
                </a:solidFill>
              </a:rPr>
              <a:t>διαλεκτική</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σχέσης</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Ιδέα</a:t>
            </a:r>
            <a:r>
              <a:rPr lang="en-US" sz="1200" dirty="0">
                <a:solidFill>
                  <a:srgbClr val="000000"/>
                </a:solidFill>
              </a:rPr>
              <a:t>, </a:t>
            </a:r>
            <a:r>
              <a:rPr lang="en-US" sz="1200" dirty="0" err="1">
                <a:solidFill>
                  <a:srgbClr val="000000"/>
                </a:solidFill>
              </a:rPr>
              <a:t>νόηση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υλικός</a:t>
            </a:r>
            <a:r>
              <a:rPr lang="en-US" sz="1200" dirty="0">
                <a:solidFill>
                  <a:srgbClr val="000000"/>
                </a:solidFill>
              </a:rPr>
              <a:t> </a:t>
            </a:r>
            <a:r>
              <a:rPr lang="en-US" sz="1200" dirty="0" err="1">
                <a:solidFill>
                  <a:srgbClr val="000000"/>
                </a:solidFill>
              </a:rPr>
              <a:t>κόσμος</a:t>
            </a:r>
            <a:r>
              <a:rPr lang="en-US" sz="1200" dirty="0">
                <a:solidFill>
                  <a:srgbClr val="000000"/>
                </a:solidFill>
              </a:rPr>
              <a:t> </a:t>
            </a:r>
            <a:r>
              <a:rPr lang="en-US" sz="1200" dirty="0" err="1">
                <a:solidFill>
                  <a:srgbClr val="000000"/>
                </a:solidFill>
              </a:rPr>
              <a:t>και</a:t>
            </a:r>
            <a:r>
              <a:rPr lang="en-US" sz="1200" dirty="0">
                <a:solidFill>
                  <a:srgbClr val="000000"/>
                </a:solidFill>
              </a:rPr>
              <a:t> η </a:t>
            </a:r>
            <a:r>
              <a:rPr lang="en-US" sz="1200" dirty="0" err="1">
                <a:solidFill>
                  <a:srgbClr val="000000"/>
                </a:solidFill>
              </a:rPr>
              <a:t>σχέση</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δίνουν</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βάση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περιεχόμενα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ιδεαλιστικής</a:t>
            </a:r>
            <a:r>
              <a:rPr lang="en-US" sz="1200" dirty="0">
                <a:solidFill>
                  <a:srgbClr val="000000"/>
                </a:solidFill>
              </a:rPr>
              <a:t> </a:t>
            </a:r>
            <a:r>
              <a:rPr lang="en-US" sz="1200" dirty="0" err="1">
                <a:solidFill>
                  <a:srgbClr val="000000"/>
                </a:solidFill>
              </a:rPr>
              <a:t>θεωρίας</a:t>
            </a:r>
            <a:r>
              <a:rPr lang="en-US" sz="1200" dirty="0">
                <a:solidFill>
                  <a:srgbClr val="000000"/>
                </a:solidFill>
              </a:rPr>
              <a:t>, </a:t>
            </a:r>
            <a:r>
              <a:rPr lang="en-US" sz="1200" dirty="0" err="1">
                <a:solidFill>
                  <a:srgbClr val="000000"/>
                </a:solidFill>
              </a:rPr>
              <a:t>ενώ</a:t>
            </a:r>
            <a:r>
              <a:rPr lang="en-US" sz="1200" dirty="0">
                <a:solidFill>
                  <a:srgbClr val="000000"/>
                </a:solidFill>
              </a:rPr>
              <a:t> η </a:t>
            </a:r>
            <a:r>
              <a:rPr lang="en-US" sz="1200" dirty="0" err="1">
                <a:solidFill>
                  <a:srgbClr val="000000"/>
                </a:solidFill>
              </a:rPr>
              <a:t>πραγματικότητα</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αποκτά</a:t>
            </a:r>
            <a:r>
              <a:rPr lang="en-US" sz="1200" dirty="0">
                <a:solidFill>
                  <a:srgbClr val="000000"/>
                </a:solidFill>
              </a:rPr>
              <a:t> </a:t>
            </a:r>
            <a:r>
              <a:rPr lang="en-US" sz="1200" dirty="0" err="1">
                <a:solidFill>
                  <a:srgbClr val="000000"/>
                </a:solidFill>
              </a:rPr>
              <a:t>ιστορικό</a:t>
            </a:r>
            <a:r>
              <a:rPr lang="en-US" sz="1200" dirty="0">
                <a:solidFill>
                  <a:srgbClr val="000000"/>
                </a:solidFill>
              </a:rPr>
              <a:t> </a:t>
            </a:r>
            <a:r>
              <a:rPr lang="en-US" sz="1200" dirty="0" err="1">
                <a:solidFill>
                  <a:srgbClr val="000000"/>
                </a:solidFill>
              </a:rPr>
              <a:t>χαρακτήρα</a:t>
            </a:r>
            <a:r>
              <a:rPr lang="en-US" sz="1200" dirty="0">
                <a:solidFill>
                  <a:srgbClr val="000000"/>
                </a:solidFill>
              </a:rPr>
              <a:t> </a:t>
            </a:r>
            <a:r>
              <a:rPr lang="en-US" sz="1200" dirty="0" err="1">
                <a:solidFill>
                  <a:srgbClr val="000000"/>
                </a:solidFill>
              </a:rPr>
              <a:t>είναι</a:t>
            </a:r>
            <a:r>
              <a:rPr lang="en-US" sz="1200" dirty="0">
                <a:solidFill>
                  <a:srgbClr val="000000"/>
                </a:solidFill>
              </a:rPr>
              <a:t> ο </a:t>
            </a:r>
            <a:r>
              <a:rPr lang="en-US" sz="1200" dirty="0" err="1">
                <a:solidFill>
                  <a:srgbClr val="000000"/>
                </a:solidFill>
              </a:rPr>
              <a:t>αναγκαίος</a:t>
            </a:r>
            <a:r>
              <a:rPr lang="en-US" sz="1200" dirty="0">
                <a:solidFill>
                  <a:srgbClr val="000000"/>
                </a:solidFill>
              </a:rPr>
              <a:t> </a:t>
            </a:r>
            <a:r>
              <a:rPr lang="en-US" sz="1200" dirty="0" err="1">
                <a:solidFill>
                  <a:srgbClr val="000000"/>
                </a:solidFill>
              </a:rPr>
              <a:t>αντικειμενικός</a:t>
            </a:r>
            <a:r>
              <a:rPr lang="en-US" sz="1200" dirty="0">
                <a:solidFill>
                  <a:srgbClr val="000000"/>
                </a:solidFill>
              </a:rPr>
              <a:t> </a:t>
            </a:r>
            <a:r>
              <a:rPr lang="en-US" sz="1200" dirty="0" err="1">
                <a:solidFill>
                  <a:srgbClr val="000000"/>
                </a:solidFill>
              </a:rPr>
              <a:t>τρόπος</a:t>
            </a:r>
            <a:r>
              <a:rPr lang="en-US" sz="1200" dirty="0">
                <a:solidFill>
                  <a:srgbClr val="000000"/>
                </a:solidFill>
              </a:rPr>
              <a:t> </a:t>
            </a:r>
            <a:r>
              <a:rPr lang="en-US" sz="1200" dirty="0" err="1">
                <a:solidFill>
                  <a:srgbClr val="000000"/>
                </a:solidFill>
              </a:rPr>
              <a:t>πραγμάτωσης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ιδέας</a:t>
            </a:r>
            <a:r>
              <a:rPr lang="en-US" sz="1200" dirty="0">
                <a:solidFill>
                  <a:srgbClr val="000000"/>
                </a:solidFill>
              </a:rPr>
              <a:t>. Η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εξελικτική</a:t>
            </a:r>
            <a:r>
              <a:rPr lang="en-US" sz="1200" dirty="0">
                <a:solidFill>
                  <a:srgbClr val="000000"/>
                </a:solidFill>
              </a:rPr>
              <a:t> </a:t>
            </a:r>
            <a:r>
              <a:rPr lang="en-US" sz="1200" dirty="0" err="1">
                <a:solidFill>
                  <a:srgbClr val="000000"/>
                </a:solidFill>
              </a:rPr>
              <a:t>πορεία</a:t>
            </a:r>
            <a:r>
              <a:rPr lang="en-US" sz="1200" dirty="0">
                <a:solidFill>
                  <a:srgbClr val="000000"/>
                </a:solidFill>
              </a:rPr>
              <a:t> </a:t>
            </a:r>
            <a:r>
              <a:rPr lang="en-US" sz="1200" dirty="0" err="1">
                <a:solidFill>
                  <a:srgbClr val="000000"/>
                </a:solidFill>
              </a:rPr>
              <a:t>γεγονότων</a:t>
            </a:r>
            <a:r>
              <a:rPr lang="en-US" sz="1200" dirty="0">
                <a:solidFill>
                  <a:srgbClr val="000000"/>
                </a:solidFill>
              </a:rPr>
              <a:t>  </a:t>
            </a:r>
            <a:r>
              <a:rPr lang="en-US" sz="1200" dirty="0" err="1">
                <a:solidFill>
                  <a:srgbClr val="000000"/>
                </a:solidFill>
              </a:rPr>
              <a:t>συνεχίζεται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απώτερο</a:t>
            </a:r>
            <a:r>
              <a:rPr lang="en-US" sz="1200" dirty="0">
                <a:solidFill>
                  <a:srgbClr val="000000"/>
                </a:solidFill>
              </a:rPr>
              <a:t> </a:t>
            </a:r>
            <a:r>
              <a:rPr lang="en-US" sz="1200" dirty="0" err="1">
                <a:solidFill>
                  <a:srgbClr val="000000"/>
                </a:solidFill>
              </a:rPr>
              <a:t>σκοπό</a:t>
            </a:r>
            <a:r>
              <a:rPr lang="en-US" sz="1200" dirty="0">
                <a:solidFill>
                  <a:srgbClr val="000000"/>
                </a:solidFill>
              </a:rPr>
              <a:t> – </a:t>
            </a:r>
            <a:r>
              <a:rPr lang="en-US" sz="1200" dirty="0" err="1">
                <a:solidFill>
                  <a:srgbClr val="000000"/>
                </a:solidFill>
              </a:rPr>
              <a:t>τέλος</a:t>
            </a:r>
            <a:r>
              <a:rPr lang="en-US" sz="1200" dirty="0">
                <a:solidFill>
                  <a:srgbClr val="000000"/>
                </a:solidFill>
              </a:rPr>
              <a:t> – </a:t>
            </a:r>
            <a:r>
              <a:rPr lang="en-US" sz="1200" dirty="0" err="1">
                <a:solidFill>
                  <a:srgbClr val="000000"/>
                </a:solidFill>
              </a:rPr>
              <a:t>την</a:t>
            </a:r>
            <a:r>
              <a:rPr lang="en-US" sz="1200" dirty="0">
                <a:solidFill>
                  <a:srgbClr val="000000"/>
                </a:solidFill>
              </a:rPr>
              <a:t> </a:t>
            </a:r>
            <a:r>
              <a:rPr lang="en-US" sz="1200" dirty="0" err="1">
                <a:solidFill>
                  <a:srgbClr val="000000"/>
                </a:solidFill>
              </a:rPr>
              <a:t>κατάκτηση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ελευθερίας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συνείδησης</a:t>
            </a:r>
            <a:r>
              <a:rPr lang="en-US" sz="1200" dirty="0">
                <a:solidFill>
                  <a:srgbClr val="000000"/>
                </a:solidFill>
              </a:rPr>
              <a:t>.</a:t>
            </a:r>
            <a:endParaRPr lang="en-US" dirty="0"/>
          </a:p>
          <a:p>
            <a:pPr algn="just"/>
            <a:r>
              <a:rPr lang="en-US" sz="1200" dirty="0" err="1">
                <a:solidFill>
                  <a:srgbClr val="000000"/>
                </a:solidFill>
              </a:rPr>
              <a:t>Το</a:t>
            </a:r>
            <a:r>
              <a:rPr lang="en-US" sz="1200" dirty="0">
                <a:solidFill>
                  <a:srgbClr val="000000"/>
                </a:solidFill>
              </a:rPr>
              <a:t> </a:t>
            </a:r>
            <a:r>
              <a:rPr lang="en-US" sz="1200" dirty="0" err="1">
                <a:solidFill>
                  <a:srgbClr val="000000"/>
                </a:solidFill>
              </a:rPr>
              <a:t>απόλυτο</a:t>
            </a:r>
            <a:r>
              <a:rPr lang="en-US" sz="1200" dirty="0">
                <a:solidFill>
                  <a:srgbClr val="000000"/>
                </a:solidFill>
              </a:rPr>
              <a:t> </a:t>
            </a:r>
            <a:r>
              <a:rPr lang="en-US" sz="1200" dirty="0" err="1">
                <a:solidFill>
                  <a:srgbClr val="000000"/>
                </a:solidFill>
              </a:rPr>
              <a:t>πνεύμα</a:t>
            </a:r>
            <a:r>
              <a:rPr lang="en-US" sz="1200" dirty="0">
                <a:solidFill>
                  <a:srgbClr val="000000"/>
                </a:solidFill>
              </a:rPr>
              <a:t> </a:t>
            </a:r>
            <a:r>
              <a:rPr lang="en-US" sz="1200" dirty="0" err="1">
                <a:solidFill>
                  <a:srgbClr val="000000"/>
                </a:solidFill>
              </a:rPr>
              <a:t>κατά</a:t>
            </a:r>
            <a:r>
              <a:rPr lang="en-US" sz="1200" dirty="0">
                <a:solidFill>
                  <a:srgbClr val="000000"/>
                </a:solidFill>
              </a:rPr>
              <a:t> </a:t>
            </a:r>
            <a:r>
              <a:rPr lang="en-US" sz="1200" dirty="0" err="1">
                <a:solidFill>
                  <a:srgbClr val="000000"/>
                </a:solidFill>
              </a:rPr>
              <a:t>τον</a:t>
            </a:r>
            <a:r>
              <a:rPr lang="en-US" sz="1200" dirty="0">
                <a:solidFill>
                  <a:srgbClr val="000000"/>
                </a:solidFill>
              </a:rPr>
              <a:t> Hegel </a:t>
            </a:r>
            <a:r>
              <a:rPr lang="en-US" sz="1200" dirty="0" err="1">
                <a:solidFill>
                  <a:srgbClr val="000000"/>
                </a:solidFill>
              </a:rPr>
              <a:t>εκφράζεται</a:t>
            </a:r>
            <a:r>
              <a:rPr lang="en-US" sz="1200" dirty="0">
                <a:solidFill>
                  <a:srgbClr val="000000"/>
                </a:solidFill>
              </a:rPr>
              <a:t> </a:t>
            </a:r>
            <a:r>
              <a:rPr lang="en-US" sz="1200" dirty="0" err="1">
                <a:solidFill>
                  <a:srgbClr val="000000"/>
                </a:solidFill>
              </a:rPr>
              <a:t>μέσα</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ολότητα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σύνθεση</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επί</a:t>
            </a:r>
            <a:r>
              <a:rPr lang="en-US" sz="1200" dirty="0">
                <a:solidFill>
                  <a:srgbClr val="000000"/>
                </a:solidFill>
              </a:rPr>
              <a:t> </a:t>
            </a:r>
            <a:r>
              <a:rPr lang="en-US" sz="1200" dirty="0" err="1">
                <a:solidFill>
                  <a:srgbClr val="000000"/>
                </a:solidFill>
              </a:rPr>
              <a:t>μέρους</a:t>
            </a:r>
            <a:r>
              <a:rPr lang="en-US" sz="1200" dirty="0">
                <a:solidFill>
                  <a:srgbClr val="000000"/>
                </a:solidFill>
              </a:rPr>
              <a:t> </a:t>
            </a:r>
            <a:r>
              <a:rPr lang="en-US" sz="1200" dirty="0" err="1">
                <a:solidFill>
                  <a:srgbClr val="000000"/>
                </a:solidFill>
              </a:rPr>
              <a:t>στιγμών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αποτέλεσμα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συγκερασμού</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πνευμάτων</a:t>
            </a:r>
            <a:r>
              <a:rPr lang="en-US" sz="1200" dirty="0">
                <a:solidFill>
                  <a:srgbClr val="000000"/>
                </a:solidFill>
              </a:rPr>
              <a:t> </a:t>
            </a:r>
            <a:r>
              <a:rPr lang="en-US" sz="1200" dirty="0" err="1">
                <a:solidFill>
                  <a:srgbClr val="000000"/>
                </a:solidFill>
              </a:rPr>
              <a:t>όλων</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εποχών</a:t>
            </a:r>
            <a:r>
              <a:rPr lang="en-US" sz="1200" dirty="0">
                <a:solidFill>
                  <a:srgbClr val="000000"/>
                </a:solidFill>
              </a:rPr>
              <a:t>. Ο </a:t>
            </a:r>
            <a:r>
              <a:rPr lang="en-US" sz="1200" dirty="0" err="1">
                <a:solidFill>
                  <a:srgbClr val="000000"/>
                </a:solidFill>
              </a:rPr>
              <a:t>εαυτός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φιλοσοφικής</a:t>
            </a:r>
            <a:r>
              <a:rPr lang="en-US" sz="1200" dirty="0">
                <a:solidFill>
                  <a:srgbClr val="000000"/>
                </a:solidFill>
              </a:rPr>
              <a:t> </a:t>
            </a:r>
            <a:r>
              <a:rPr lang="en-US" sz="1200" dirty="0" err="1">
                <a:solidFill>
                  <a:srgbClr val="000000"/>
                </a:solidFill>
              </a:rPr>
              <a:t>παράδοσης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έννοια</a:t>
            </a:r>
            <a:r>
              <a:rPr lang="en-US" sz="1200" dirty="0">
                <a:solidFill>
                  <a:srgbClr val="000000"/>
                </a:solidFill>
              </a:rPr>
              <a:t> </a:t>
            </a:r>
            <a:r>
              <a:rPr lang="en-US" sz="1200" dirty="0" err="1">
                <a:solidFill>
                  <a:srgbClr val="000000"/>
                </a:solidFill>
              </a:rPr>
              <a:t>στον</a:t>
            </a:r>
            <a:r>
              <a:rPr lang="en-US" sz="1200" dirty="0">
                <a:solidFill>
                  <a:srgbClr val="000000"/>
                </a:solidFill>
              </a:rPr>
              <a:t> Hegel  </a:t>
            </a:r>
            <a:r>
              <a:rPr lang="en-US" sz="1200" dirty="0" err="1">
                <a:solidFill>
                  <a:srgbClr val="000000"/>
                </a:solidFill>
              </a:rPr>
              <a:t>συσχετίζεται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απόλυτο</a:t>
            </a:r>
            <a:r>
              <a:rPr lang="en-US" sz="1200" dirty="0">
                <a:solidFill>
                  <a:srgbClr val="000000"/>
                </a:solidFill>
              </a:rPr>
              <a:t> </a:t>
            </a:r>
            <a:r>
              <a:rPr lang="en-US" sz="1200" dirty="0" err="1">
                <a:solidFill>
                  <a:srgbClr val="000000"/>
                </a:solidFill>
              </a:rPr>
              <a:t>υποκείμενο</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αποκτά</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ελευθερία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τέλος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ενώ</a:t>
            </a:r>
            <a:r>
              <a:rPr lang="en-US" sz="1200" dirty="0">
                <a:solidFill>
                  <a:srgbClr val="000000"/>
                </a:solidFill>
              </a:rPr>
              <a:t> η </a:t>
            </a:r>
            <a:r>
              <a:rPr lang="en-US" sz="1200" dirty="0" err="1">
                <a:solidFill>
                  <a:srgbClr val="000000"/>
                </a:solidFill>
              </a:rPr>
              <a:t>ελευθερία</a:t>
            </a:r>
            <a:r>
              <a:rPr lang="en-US" sz="1200" dirty="0">
                <a:solidFill>
                  <a:srgbClr val="000000"/>
                </a:solidFill>
              </a:rPr>
              <a:t> </a:t>
            </a:r>
            <a:r>
              <a:rPr lang="en-US" sz="1200" dirty="0" err="1">
                <a:solidFill>
                  <a:srgbClr val="000000"/>
                </a:solidFill>
              </a:rPr>
              <a:t>ταυτίζεται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συνειδητοποίηση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αντικειμενικής</a:t>
            </a:r>
            <a:r>
              <a:rPr lang="en-US" sz="1200" dirty="0">
                <a:solidFill>
                  <a:srgbClr val="000000"/>
                </a:solidFill>
              </a:rPr>
              <a:t> </a:t>
            </a:r>
            <a:r>
              <a:rPr lang="en-US" sz="1200" dirty="0" err="1">
                <a:solidFill>
                  <a:srgbClr val="000000"/>
                </a:solidFill>
              </a:rPr>
              <a:t>νομοτέλειας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πνεύματος</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μία</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νοητική</a:t>
            </a:r>
            <a:r>
              <a:rPr lang="en-US" sz="1200" dirty="0">
                <a:solidFill>
                  <a:srgbClr val="000000"/>
                </a:solidFill>
              </a:rPr>
              <a:t> </a:t>
            </a:r>
            <a:r>
              <a:rPr lang="en-US" sz="1200" dirty="0" err="1">
                <a:solidFill>
                  <a:srgbClr val="000000"/>
                </a:solidFill>
              </a:rPr>
              <a:t>πράξη</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συντελείται</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εσωτερικό</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προσδιορίζει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γνώση</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ελευθερία</a:t>
            </a:r>
            <a:r>
              <a:rPr lang="en-US" sz="1200" dirty="0">
                <a:solidFill>
                  <a:srgbClr val="000000"/>
                </a:solidFill>
              </a:rPr>
              <a:t>.</a:t>
            </a:r>
            <a:endParaRPr lang="en-US" dirty="0"/>
          </a:p>
          <a:p>
            <a:pPr algn="just"/>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ustomShape 1"/>
          <p:cNvSpPr>
            <a:spLocks noChangeArrowheads="1"/>
          </p:cNvSpPr>
          <p:nvPr/>
        </p:nvSpPr>
        <p:spPr bwMode="auto">
          <a:xfrm>
            <a:off x="762000" y="762000"/>
            <a:ext cx="7696200" cy="3073400"/>
          </a:xfrm>
          <a:prstGeom prst="rect">
            <a:avLst/>
          </a:prstGeom>
          <a:noFill/>
          <a:ln w="9360">
            <a:noFill/>
            <a:miter lim="800000"/>
            <a:headEnd/>
            <a:tailEnd/>
          </a:ln>
        </p:spPr>
        <p:txBody>
          <a:bodyPr lIns="90000" tIns="46800" rIns="90000" bIns="46800" anchor="ctr"/>
          <a:lstStyle/>
          <a:p>
            <a:pPr algn="ctr"/>
            <a:r>
              <a:rPr lang="en-US" sz="1400" b="1" dirty="0" smtClean="0">
                <a:solidFill>
                  <a:srgbClr val="000000"/>
                </a:solidFill>
              </a:rPr>
              <a:t>Ο </a:t>
            </a:r>
            <a:r>
              <a:rPr lang="en-US" sz="1400" b="1" dirty="0">
                <a:solidFill>
                  <a:srgbClr val="000000"/>
                </a:solidFill>
              </a:rPr>
              <a:t>ΑΝΘΡΩΠΟΣ ΩΣ ΣΥΝΕΙΔΗΤΟ ΟΝ</a:t>
            </a:r>
            <a:endParaRPr lang="el-GR" sz="1400" b="1" dirty="0">
              <a:solidFill>
                <a:srgbClr val="000000"/>
              </a:solidFill>
            </a:endParaRPr>
          </a:p>
          <a:p>
            <a:pPr algn="ctr"/>
            <a:r>
              <a:rPr lang="el-GR" sz="1100" dirty="0"/>
              <a:t>(συνέχεια)</a:t>
            </a:r>
          </a:p>
          <a:p>
            <a:pPr algn="ctr"/>
            <a:endParaRPr lang="en-US" dirty="0"/>
          </a:p>
          <a:p>
            <a:pPr algn="ctr"/>
            <a:endParaRPr lang="en-US" dirty="0"/>
          </a:p>
          <a:p>
            <a:pPr algn="just"/>
            <a:r>
              <a:rPr lang="en-US" sz="1200" dirty="0">
                <a:solidFill>
                  <a:srgbClr val="000000"/>
                </a:solidFill>
              </a:rPr>
              <a:t>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εγελιανή</a:t>
            </a:r>
            <a:r>
              <a:rPr lang="en-US" sz="1200" dirty="0">
                <a:solidFill>
                  <a:srgbClr val="000000"/>
                </a:solidFill>
              </a:rPr>
              <a:t> </a:t>
            </a:r>
            <a:r>
              <a:rPr lang="en-US" sz="1200" dirty="0" err="1">
                <a:solidFill>
                  <a:srgbClr val="000000"/>
                </a:solidFill>
              </a:rPr>
              <a:t>σκέψη</a:t>
            </a:r>
            <a:r>
              <a:rPr lang="en-US" sz="1200" dirty="0">
                <a:solidFill>
                  <a:srgbClr val="000000"/>
                </a:solidFill>
              </a:rPr>
              <a:t> </a:t>
            </a:r>
            <a:r>
              <a:rPr lang="en-US" sz="1200" dirty="0" err="1">
                <a:solidFill>
                  <a:srgbClr val="000000"/>
                </a:solidFill>
              </a:rPr>
              <a:t>εκφράζεται</a:t>
            </a:r>
            <a:r>
              <a:rPr lang="en-US" sz="1200" dirty="0">
                <a:solidFill>
                  <a:srgbClr val="000000"/>
                </a:solidFill>
              </a:rPr>
              <a:t> </a:t>
            </a:r>
            <a:r>
              <a:rPr lang="en-US" sz="1200" dirty="0" err="1">
                <a:solidFill>
                  <a:srgbClr val="000000"/>
                </a:solidFill>
              </a:rPr>
              <a:t>κυρίως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ιστορικό</a:t>
            </a:r>
            <a:r>
              <a:rPr lang="en-US" sz="1200" dirty="0">
                <a:solidFill>
                  <a:srgbClr val="000000"/>
                </a:solidFill>
              </a:rPr>
              <a:t> </a:t>
            </a:r>
            <a:r>
              <a:rPr lang="en-US" sz="1200" dirty="0" err="1">
                <a:solidFill>
                  <a:srgbClr val="000000"/>
                </a:solidFill>
              </a:rPr>
              <a:t>υποκείμενο</a:t>
            </a:r>
            <a:r>
              <a:rPr lang="en-US" sz="1200" dirty="0">
                <a:solidFill>
                  <a:srgbClr val="000000"/>
                </a:solidFill>
              </a:rPr>
              <a:t>, </a:t>
            </a:r>
            <a:r>
              <a:rPr lang="en-US" sz="1200" dirty="0" err="1">
                <a:solidFill>
                  <a:srgbClr val="000000"/>
                </a:solidFill>
              </a:rPr>
              <a:t>ένας</a:t>
            </a:r>
            <a:r>
              <a:rPr lang="en-US" sz="1200" dirty="0">
                <a:solidFill>
                  <a:srgbClr val="000000"/>
                </a:solidFill>
              </a:rPr>
              <a:t> </a:t>
            </a:r>
            <a:r>
              <a:rPr lang="en-US" sz="1200" dirty="0" err="1">
                <a:solidFill>
                  <a:srgbClr val="000000"/>
                </a:solidFill>
              </a:rPr>
              <a:t>συνειδητός</a:t>
            </a:r>
            <a:r>
              <a:rPr lang="en-US" sz="1200" dirty="0">
                <a:solidFill>
                  <a:srgbClr val="000000"/>
                </a:solidFill>
              </a:rPr>
              <a:t> </a:t>
            </a:r>
            <a:r>
              <a:rPr lang="en-US" sz="1200" dirty="0" err="1">
                <a:solidFill>
                  <a:srgbClr val="000000"/>
                </a:solidFill>
              </a:rPr>
              <a:t>δημιουργός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Συνέπεια</a:t>
            </a:r>
            <a:r>
              <a:rPr lang="en-US" sz="1200" dirty="0">
                <a:solidFill>
                  <a:srgbClr val="000000"/>
                </a:solidFill>
              </a:rPr>
              <a:t> </a:t>
            </a:r>
            <a:r>
              <a:rPr lang="en-US" sz="1200" dirty="0" err="1">
                <a:solidFill>
                  <a:srgbClr val="000000"/>
                </a:solidFill>
              </a:rPr>
              <a:t>αυτού</a:t>
            </a:r>
            <a:r>
              <a:rPr lang="en-US" sz="1200" dirty="0">
                <a:solidFill>
                  <a:srgbClr val="000000"/>
                </a:solidFill>
              </a:rPr>
              <a:t> </a:t>
            </a:r>
            <a:r>
              <a:rPr lang="en-US" sz="1200" dirty="0" err="1">
                <a:solidFill>
                  <a:srgbClr val="000000"/>
                </a:solidFill>
              </a:rPr>
              <a:t>είναι</a:t>
            </a:r>
            <a:r>
              <a:rPr lang="en-US" sz="1200" dirty="0">
                <a:solidFill>
                  <a:srgbClr val="000000"/>
                </a:solidFill>
              </a:rPr>
              <a:t> η </a:t>
            </a:r>
            <a:r>
              <a:rPr lang="en-US" sz="1200" dirty="0" err="1">
                <a:solidFill>
                  <a:srgbClr val="000000"/>
                </a:solidFill>
              </a:rPr>
              <a:t>πρωτοκαθεδρία</a:t>
            </a:r>
            <a:r>
              <a:rPr lang="en-US" sz="1200" dirty="0">
                <a:solidFill>
                  <a:srgbClr val="000000"/>
                </a:solidFill>
              </a:rPr>
              <a:t> </a:t>
            </a:r>
            <a:r>
              <a:rPr lang="en-US" sz="1200" dirty="0" err="1">
                <a:solidFill>
                  <a:srgbClr val="000000"/>
                </a:solidFill>
              </a:rPr>
              <a:t>στη</a:t>
            </a:r>
            <a:r>
              <a:rPr lang="en-US" sz="1200" dirty="0">
                <a:solidFill>
                  <a:srgbClr val="000000"/>
                </a:solidFill>
              </a:rPr>
              <a:t> </a:t>
            </a:r>
            <a:r>
              <a:rPr lang="en-US" sz="1200" dirty="0" err="1">
                <a:solidFill>
                  <a:srgbClr val="000000"/>
                </a:solidFill>
              </a:rPr>
              <a:t>σημασία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συνειδητής</a:t>
            </a:r>
            <a:r>
              <a:rPr lang="en-US" sz="1200" dirty="0">
                <a:solidFill>
                  <a:srgbClr val="000000"/>
                </a:solidFill>
              </a:rPr>
              <a:t> </a:t>
            </a:r>
            <a:r>
              <a:rPr lang="en-US" sz="1200" dirty="0" err="1">
                <a:solidFill>
                  <a:srgbClr val="000000"/>
                </a:solidFill>
              </a:rPr>
              <a:t>πράξης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μοχλού</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ιστορικής</a:t>
            </a:r>
            <a:r>
              <a:rPr lang="en-US" sz="1200" dirty="0">
                <a:solidFill>
                  <a:srgbClr val="000000"/>
                </a:solidFill>
              </a:rPr>
              <a:t> </a:t>
            </a:r>
            <a:r>
              <a:rPr lang="en-US" sz="1200" dirty="0" err="1">
                <a:solidFill>
                  <a:srgbClr val="000000"/>
                </a:solidFill>
              </a:rPr>
              <a:t>εξέλιξης</a:t>
            </a:r>
            <a:r>
              <a:rPr lang="en-US" sz="1200" dirty="0">
                <a:solidFill>
                  <a:srgbClr val="000000"/>
                </a:solidFill>
              </a:rPr>
              <a:t>. Η </a:t>
            </a:r>
            <a:r>
              <a:rPr lang="en-US" sz="1200" dirty="0" err="1">
                <a:solidFill>
                  <a:srgbClr val="000000"/>
                </a:solidFill>
              </a:rPr>
              <a:t>ελευθερία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πράξης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εκ</a:t>
            </a:r>
            <a:r>
              <a:rPr lang="en-US" sz="1200" dirty="0">
                <a:solidFill>
                  <a:srgbClr val="000000"/>
                </a:solidFill>
              </a:rPr>
              <a:t> </a:t>
            </a:r>
            <a:r>
              <a:rPr lang="en-US" sz="1200" dirty="0" err="1">
                <a:solidFill>
                  <a:srgbClr val="000000"/>
                </a:solidFill>
              </a:rPr>
              <a:t>τούτου</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είναι</a:t>
            </a:r>
            <a:r>
              <a:rPr lang="en-US" sz="1200" dirty="0">
                <a:solidFill>
                  <a:srgbClr val="000000"/>
                </a:solidFill>
              </a:rPr>
              <a:t> η </a:t>
            </a:r>
            <a:r>
              <a:rPr lang="en-US" sz="1200" dirty="0" err="1">
                <a:solidFill>
                  <a:srgbClr val="000000"/>
                </a:solidFill>
              </a:rPr>
              <a:t>ατομική</a:t>
            </a:r>
            <a:r>
              <a:rPr lang="en-US" sz="1200" dirty="0">
                <a:solidFill>
                  <a:srgbClr val="000000"/>
                </a:solidFill>
              </a:rPr>
              <a:t> </a:t>
            </a:r>
            <a:r>
              <a:rPr lang="en-US" sz="1200" dirty="0" err="1">
                <a:solidFill>
                  <a:srgbClr val="000000"/>
                </a:solidFill>
              </a:rPr>
              <a:t>ελευθερία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κάθε</a:t>
            </a:r>
            <a:r>
              <a:rPr lang="en-US" sz="1200" dirty="0">
                <a:solidFill>
                  <a:srgbClr val="000000"/>
                </a:solidFill>
              </a:rPr>
              <a:t> </a:t>
            </a:r>
            <a:r>
              <a:rPr lang="en-US" sz="1200" dirty="0" err="1">
                <a:solidFill>
                  <a:srgbClr val="000000"/>
                </a:solidFill>
              </a:rPr>
              <a:t>ξεχωριστού</a:t>
            </a:r>
            <a:r>
              <a:rPr lang="en-US" sz="1200" dirty="0">
                <a:solidFill>
                  <a:srgbClr val="000000"/>
                </a:solidFill>
              </a:rPr>
              <a:t> </a:t>
            </a:r>
            <a:r>
              <a:rPr lang="en-US" sz="1200" dirty="0" err="1">
                <a:solidFill>
                  <a:srgbClr val="000000"/>
                </a:solidFill>
              </a:rPr>
              <a:t>υποκειμένου</a:t>
            </a:r>
            <a:r>
              <a:rPr lang="en-US" sz="1200" dirty="0">
                <a:solidFill>
                  <a:srgbClr val="000000"/>
                </a:solidFill>
              </a:rPr>
              <a:t>, </a:t>
            </a:r>
            <a:r>
              <a:rPr lang="en-US" sz="1200" dirty="0" err="1">
                <a:solidFill>
                  <a:srgbClr val="000000"/>
                </a:solidFill>
              </a:rPr>
              <a:t>αλλά</a:t>
            </a:r>
            <a:r>
              <a:rPr lang="en-US" sz="1200" dirty="0">
                <a:solidFill>
                  <a:srgbClr val="000000"/>
                </a:solidFill>
              </a:rPr>
              <a:t> </a:t>
            </a:r>
            <a:r>
              <a:rPr lang="en-US" sz="1200" dirty="0" err="1">
                <a:solidFill>
                  <a:srgbClr val="000000"/>
                </a:solidFill>
              </a:rPr>
              <a:t>βρίσκεται</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κατάσταση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συνειδητοποίησης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υποκειμενικότητας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βούλησης</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πράξη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μοχλός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αποκτά</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νόημα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αξία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σύνδεση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συνοχή</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καθολική</a:t>
            </a:r>
            <a:r>
              <a:rPr lang="en-US" sz="1200" dirty="0">
                <a:solidFill>
                  <a:srgbClr val="000000"/>
                </a:solidFill>
              </a:rPr>
              <a:t> </a:t>
            </a:r>
            <a:r>
              <a:rPr lang="en-US" sz="1200" dirty="0" err="1">
                <a:solidFill>
                  <a:srgbClr val="000000"/>
                </a:solidFill>
              </a:rPr>
              <a:t>υπερσυνείδηση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στόχευση</a:t>
            </a:r>
            <a:r>
              <a:rPr lang="en-US" sz="1200" dirty="0">
                <a:solidFill>
                  <a:srgbClr val="000000"/>
                </a:solidFill>
              </a:rPr>
              <a:t> </a:t>
            </a:r>
            <a:r>
              <a:rPr lang="en-US" sz="1200" dirty="0" err="1">
                <a:solidFill>
                  <a:srgbClr val="000000"/>
                </a:solidFill>
              </a:rPr>
              <a:t>μιας</a:t>
            </a:r>
            <a:r>
              <a:rPr lang="en-US" sz="1200" dirty="0">
                <a:solidFill>
                  <a:srgbClr val="000000"/>
                </a:solidFill>
              </a:rPr>
              <a:t> </a:t>
            </a:r>
            <a:r>
              <a:rPr lang="en-US" sz="1200" dirty="0" err="1">
                <a:solidFill>
                  <a:srgbClr val="000000"/>
                </a:solidFill>
              </a:rPr>
              <a:t>παγκόσμιας</a:t>
            </a:r>
            <a:r>
              <a:rPr lang="en-US" sz="1200" dirty="0">
                <a:solidFill>
                  <a:srgbClr val="000000"/>
                </a:solidFill>
              </a:rPr>
              <a:t> </a:t>
            </a:r>
            <a:r>
              <a:rPr lang="en-US" sz="1200" dirty="0" err="1">
                <a:solidFill>
                  <a:srgbClr val="000000"/>
                </a:solidFill>
              </a:rPr>
              <a:t>συνθετικής</a:t>
            </a:r>
            <a:r>
              <a:rPr lang="en-US" sz="1200" dirty="0">
                <a:solidFill>
                  <a:srgbClr val="000000"/>
                </a:solidFill>
              </a:rPr>
              <a:t> </a:t>
            </a:r>
            <a:r>
              <a:rPr lang="en-US" sz="1200" dirty="0" err="1">
                <a:solidFill>
                  <a:srgbClr val="000000"/>
                </a:solidFill>
              </a:rPr>
              <a:t>έννοιας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ελευθερίας</a:t>
            </a:r>
            <a:r>
              <a:rPr lang="en-US" sz="1200" dirty="0">
                <a:solidFill>
                  <a:srgbClr val="000000"/>
                </a:solidFill>
              </a:rPr>
              <a:t>. Ο </a:t>
            </a:r>
            <a:r>
              <a:rPr lang="en-US" sz="1200" dirty="0" err="1">
                <a:solidFill>
                  <a:srgbClr val="000000"/>
                </a:solidFill>
              </a:rPr>
              <a:t>άνθρωπος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ελεύθερο</a:t>
            </a:r>
            <a:r>
              <a:rPr lang="en-US" sz="1200" dirty="0">
                <a:solidFill>
                  <a:srgbClr val="000000"/>
                </a:solidFill>
              </a:rPr>
              <a:t> </a:t>
            </a:r>
            <a:r>
              <a:rPr lang="en-US" sz="1200" dirty="0" err="1">
                <a:solidFill>
                  <a:srgbClr val="000000"/>
                </a:solidFill>
              </a:rPr>
              <a:t>ον</a:t>
            </a:r>
            <a:r>
              <a:rPr lang="en-US" sz="1200" dirty="0">
                <a:solidFill>
                  <a:srgbClr val="000000"/>
                </a:solidFill>
              </a:rPr>
              <a:t> </a:t>
            </a:r>
            <a:r>
              <a:rPr lang="en-US" sz="1200" dirty="0" err="1">
                <a:solidFill>
                  <a:srgbClr val="000000"/>
                </a:solidFill>
              </a:rPr>
              <a:t>υπηρετεί</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σχέδιο</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πραγμάτωσης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ελευθερίας</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καθολικό</a:t>
            </a:r>
            <a:r>
              <a:rPr lang="en-US" sz="1200" dirty="0">
                <a:solidFill>
                  <a:srgbClr val="000000"/>
                </a:solidFill>
              </a:rPr>
              <a:t> – </a:t>
            </a:r>
            <a:r>
              <a:rPr lang="en-US" sz="1200" dirty="0" err="1">
                <a:solidFill>
                  <a:srgbClr val="000000"/>
                </a:solidFill>
              </a:rPr>
              <a:t>συνολικό</a:t>
            </a:r>
            <a:r>
              <a:rPr lang="en-US" sz="1200" dirty="0">
                <a:solidFill>
                  <a:srgbClr val="000000"/>
                </a:solidFill>
              </a:rPr>
              <a:t> </a:t>
            </a:r>
            <a:r>
              <a:rPr lang="en-US" sz="1200" dirty="0" err="1">
                <a:solidFill>
                  <a:srgbClr val="000000"/>
                </a:solidFill>
              </a:rPr>
              <a:t>επίπεδο</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τέλος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a:t>
            </a:r>
            <a:endParaRPr lang="en-US" dirty="0"/>
          </a:p>
          <a:p>
            <a:pPr algn="just"/>
            <a:r>
              <a:rPr lang="en-US" sz="1200" dirty="0">
                <a:solidFill>
                  <a:srgbClr val="000000"/>
                </a:solidFill>
              </a:rPr>
              <a:t>Η </a:t>
            </a:r>
            <a:r>
              <a:rPr lang="en-US" sz="1200" dirty="0" err="1">
                <a:solidFill>
                  <a:srgbClr val="000000"/>
                </a:solidFill>
              </a:rPr>
              <a:t>παγκόσμια</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παριστά</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εξέλιξη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συνείδησης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πορείας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προς</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ελευθερία</a:t>
            </a:r>
            <a:r>
              <a:rPr lang="en-US" sz="1200" dirty="0">
                <a:solidFill>
                  <a:srgbClr val="000000"/>
                </a:solidFill>
              </a:rPr>
              <a:t>. Η </a:t>
            </a:r>
            <a:r>
              <a:rPr lang="en-US" sz="1200" dirty="0" err="1">
                <a:solidFill>
                  <a:srgbClr val="000000"/>
                </a:solidFill>
              </a:rPr>
              <a:t>εξέλιξη</a:t>
            </a:r>
            <a:r>
              <a:rPr lang="en-US" sz="1200" dirty="0">
                <a:solidFill>
                  <a:srgbClr val="000000"/>
                </a:solidFill>
              </a:rPr>
              <a:t> </a:t>
            </a:r>
            <a:r>
              <a:rPr lang="en-US" sz="1200" dirty="0" err="1">
                <a:solidFill>
                  <a:srgbClr val="000000"/>
                </a:solidFill>
              </a:rPr>
              <a:t>ακολουθεί</a:t>
            </a:r>
            <a:r>
              <a:rPr lang="en-US" sz="1200" dirty="0">
                <a:solidFill>
                  <a:srgbClr val="000000"/>
                </a:solidFill>
              </a:rPr>
              <a:t> </a:t>
            </a:r>
            <a:r>
              <a:rPr lang="en-US" sz="1200" dirty="0" err="1">
                <a:solidFill>
                  <a:srgbClr val="000000"/>
                </a:solidFill>
              </a:rPr>
              <a:t>ένα</a:t>
            </a:r>
            <a:r>
              <a:rPr lang="en-US" sz="1200" dirty="0">
                <a:solidFill>
                  <a:srgbClr val="000000"/>
                </a:solidFill>
              </a:rPr>
              <a:t> </a:t>
            </a:r>
            <a:r>
              <a:rPr lang="en-US" sz="1200" dirty="0" err="1">
                <a:solidFill>
                  <a:srgbClr val="000000"/>
                </a:solidFill>
              </a:rPr>
              <a:t>σπειροειδές</a:t>
            </a:r>
            <a:r>
              <a:rPr lang="en-US" sz="1200" dirty="0">
                <a:solidFill>
                  <a:srgbClr val="000000"/>
                </a:solidFill>
              </a:rPr>
              <a:t> </a:t>
            </a:r>
            <a:r>
              <a:rPr lang="en-US" sz="1200" dirty="0" err="1">
                <a:solidFill>
                  <a:srgbClr val="000000"/>
                </a:solidFill>
              </a:rPr>
              <a:t>σχήμα</a:t>
            </a:r>
            <a:r>
              <a:rPr lang="en-US" sz="1200" dirty="0">
                <a:solidFill>
                  <a:srgbClr val="000000"/>
                </a:solidFill>
              </a:rPr>
              <a:t> </a:t>
            </a:r>
            <a:r>
              <a:rPr lang="en-US" sz="1200" dirty="0" err="1">
                <a:solidFill>
                  <a:srgbClr val="000000"/>
                </a:solidFill>
              </a:rPr>
              <a:t>αναβαθμών</a:t>
            </a:r>
            <a:r>
              <a:rPr lang="en-US" sz="1200" dirty="0">
                <a:solidFill>
                  <a:srgbClr val="000000"/>
                </a:solidFill>
              </a:rPr>
              <a:t> </a:t>
            </a:r>
            <a:r>
              <a:rPr lang="en-US" sz="1200" dirty="0" err="1">
                <a:solidFill>
                  <a:srgbClr val="000000"/>
                </a:solidFill>
              </a:rPr>
              <a:t>όπου</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κάθε</a:t>
            </a:r>
            <a:r>
              <a:rPr lang="en-US" sz="1200" dirty="0">
                <a:solidFill>
                  <a:srgbClr val="000000"/>
                </a:solidFill>
              </a:rPr>
              <a:t> </a:t>
            </a:r>
            <a:r>
              <a:rPr lang="en-US" sz="1200" dirty="0" err="1">
                <a:solidFill>
                  <a:srgbClr val="000000"/>
                </a:solidFill>
              </a:rPr>
              <a:t>στάδιο</a:t>
            </a:r>
            <a:r>
              <a:rPr lang="en-US" sz="1200" dirty="0">
                <a:solidFill>
                  <a:srgbClr val="000000"/>
                </a:solidFill>
              </a:rPr>
              <a:t> (</a:t>
            </a:r>
            <a:r>
              <a:rPr lang="en-US" sz="1200" dirty="0" err="1">
                <a:solidFill>
                  <a:srgbClr val="000000"/>
                </a:solidFill>
              </a:rPr>
              <a:t>μεταγενέστερο</a:t>
            </a:r>
            <a:r>
              <a:rPr lang="en-US" sz="1200" dirty="0">
                <a:solidFill>
                  <a:srgbClr val="000000"/>
                </a:solidFill>
              </a:rPr>
              <a:t>) </a:t>
            </a:r>
            <a:r>
              <a:rPr lang="en-US" sz="1200" dirty="0" err="1">
                <a:solidFill>
                  <a:srgbClr val="000000"/>
                </a:solidFill>
              </a:rPr>
              <a:t>προϋποθέτει</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κατάκτηση</a:t>
            </a:r>
            <a:r>
              <a:rPr lang="en-US" sz="1200" dirty="0">
                <a:solidFill>
                  <a:srgbClr val="000000"/>
                </a:solidFill>
              </a:rPr>
              <a:t> </a:t>
            </a:r>
            <a:r>
              <a:rPr lang="en-US" sz="1200" dirty="0" err="1">
                <a:solidFill>
                  <a:srgbClr val="000000"/>
                </a:solidFill>
              </a:rPr>
              <a:t>ενός</a:t>
            </a:r>
            <a:r>
              <a:rPr lang="en-US" sz="1200" dirty="0">
                <a:solidFill>
                  <a:srgbClr val="000000"/>
                </a:solidFill>
              </a:rPr>
              <a:t> </a:t>
            </a:r>
            <a:r>
              <a:rPr lang="en-US" sz="1200" dirty="0" err="1">
                <a:solidFill>
                  <a:srgbClr val="000000"/>
                </a:solidFill>
              </a:rPr>
              <a:t>προγενέστερου</a:t>
            </a:r>
            <a:r>
              <a:rPr lang="en-US" sz="1200" dirty="0">
                <a:solidFill>
                  <a:srgbClr val="000000"/>
                </a:solidFill>
              </a:rPr>
              <a:t>. </a:t>
            </a:r>
            <a:r>
              <a:rPr lang="en-US" sz="1200" dirty="0" err="1">
                <a:solidFill>
                  <a:srgbClr val="000000"/>
                </a:solidFill>
              </a:rPr>
              <a:t>Επίσης</a:t>
            </a:r>
            <a:r>
              <a:rPr lang="en-US" sz="1200" dirty="0">
                <a:solidFill>
                  <a:srgbClr val="000000"/>
                </a:solidFill>
              </a:rPr>
              <a:t> </a:t>
            </a:r>
            <a:r>
              <a:rPr lang="en-US" sz="1200" dirty="0" err="1">
                <a:solidFill>
                  <a:srgbClr val="000000"/>
                </a:solidFill>
              </a:rPr>
              <a:t>ενδιαφέρον</a:t>
            </a:r>
            <a:r>
              <a:rPr lang="en-US" sz="1200" dirty="0">
                <a:solidFill>
                  <a:srgbClr val="000000"/>
                </a:solidFill>
              </a:rPr>
              <a:t> </a:t>
            </a:r>
            <a:r>
              <a:rPr lang="en-US" sz="1200" dirty="0" err="1">
                <a:solidFill>
                  <a:srgbClr val="000000"/>
                </a:solidFill>
              </a:rPr>
              <a:t>παρουσιάζει</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θεωρία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εαυτού</a:t>
            </a:r>
            <a:r>
              <a:rPr lang="en-US" sz="1200" dirty="0">
                <a:solidFill>
                  <a:srgbClr val="000000"/>
                </a:solidFill>
              </a:rPr>
              <a:t>, η </a:t>
            </a:r>
            <a:r>
              <a:rPr lang="en-US" sz="1200" dirty="0" err="1">
                <a:solidFill>
                  <a:srgbClr val="000000"/>
                </a:solidFill>
              </a:rPr>
              <a:t>αναλογία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διαίρεσης</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ιστορίας</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στάδια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αυτήν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πορείας</a:t>
            </a:r>
            <a:r>
              <a:rPr lang="en-US" sz="1200" dirty="0">
                <a:solidFill>
                  <a:srgbClr val="000000"/>
                </a:solidFill>
              </a:rPr>
              <a:t> </a:t>
            </a:r>
            <a:r>
              <a:rPr lang="en-US" sz="1200" dirty="0" err="1">
                <a:solidFill>
                  <a:srgbClr val="000000"/>
                </a:solidFill>
              </a:rPr>
              <a:t>ενός</a:t>
            </a:r>
            <a:r>
              <a:rPr lang="en-US" sz="1200" dirty="0">
                <a:solidFill>
                  <a:srgbClr val="000000"/>
                </a:solidFill>
              </a:rPr>
              <a:t> </a:t>
            </a:r>
            <a:r>
              <a:rPr lang="en-US" sz="1200" dirty="0" err="1">
                <a:solidFill>
                  <a:srgbClr val="000000"/>
                </a:solidFill>
              </a:rPr>
              <a:t>ανθρώπου</a:t>
            </a:r>
            <a:r>
              <a:rPr lang="en-US" sz="1200" dirty="0">
                <a:solidFill>
                  <a:srgbClr val="000000"/>
                </a:solidFill>
              </a:rPr>
              <a:t> </a:t>
            </a:r>
            <a:r>
              <a:rPr lang="en-US" sz="1200" dirty="0" err="1">
                <a:solidFill>
                  <a:srgbClr val="000000"/>
                </a:solidFill>
              </a:rPr>
              <a:t>σε</a:t>
            </a:r>
            <a:r>
              <a:rPr lang="en-US" sz="1200" dirty="0">
                <a:solidFill>
                  <a:srgbClr val="000000"/>
                </a:solidFill>
              </a:rPr>
              <a:t> </a:t>
            </a:r>
            <a:r>
              <a:rPr lang="en-US" sz="1200" dirty="0" err="1">
                <a:solidFill>
                  <a:srgbClr val="000000"/>
                </a:solidFill>
              </a:rPr>
              <a:t>διαφορετικές</a:t>
            </a:r>
            <a:r>
              <a:rPr lang="en-US" sz="1200" dirty="0">
                <a:solidFill>
                  <a:srgbClr val="000000"/>
                </a:solidFill>
              </a:rPr>
              <a:t> </a:t>
            </a:r>
            <a:r>
              <a:rPr lang="en-US" sz="1200" dirty="0" err="1">
                <a:solidFill>
                  <a:srgbClr val="000000"/>
                </a:solidFill>
              </a:rPr>
              <a:t>ηλικίες</a:t>
            </a:r>
            <a:r>
              <a:rPr lang="en-US" sz="1200" dirty="0">
                <a:solidFill>
                  <a:srgbClr val="000000"/>
                </a:solidFill>
              </a:rPr>
              <a:t>: </a:t>
            </a:r>
            <a:r>
              <a:rPr lang="en-US" sz="1200" dirty="0" err="1">
                <a:solidFill>
                  <a:srgbClr val="000000"/>
                </a:solidFill>
              </a:rPr>
              <a:t>όπου</a:t>
            </a:r>
            <a:r>
              <a:rPr lang="en-US" sz="1200" dirty="0">
                <a:solidFill>
                  <a:srgbClr val="000000"/>
                </a:solidFill>
              </a:rPr>
              <a:t> </a:t>
            </a:r>
            <a:r>
              <a:rPr lang="en-US" sz="1200" dirty="0" err="1">
                <a:solidFill>
                  <a:srgbClr val="000000"/>
                </a:solidFill>
              </a:rPr>
              <a:t>οι</a:t>
            </a:r>
            <a:r>
              <a:rPr lang="en-US" sz="1200" dirty="0">
                <a:solidFill>
                  <a:srgbClr val="000000"/>
                </a:solidFill>
              </a:rPr>
              <a:t> </a:t>
            </a:r>
            <a:r>
              <a:rPr lang="en-US" sz="1200" dirty="0" err="1">
                <a:solidFill>
                  <a:srgbClr val="000000"/>
                </a:solidFill>
              </a:rPr>
              <a:t>ανατολικές</a:t>
            </a:r>
            <a:r>
              <a:rPr lang="en-US" sz="1200" dirty="0">
                <a:solidFill>
                  <a:srgbClr val="000000"/>
                </a:solidFill>
              </a:rPr>
              <a:t> </a:t>
            </a:r>
            <a:r>
              <a:rPr lang="en-US" sz="1200" dirty="0" err="1">
                <a:solidFill>
                  <a:srgbClr val="000000"/>
                </a:solidFill>
              </a:rPr>
              <a:t>θρησκείες</a:t>
            </a:r>
            <a:r>
              <a:rPr lang="en-US" sz="1200" dirty="0">
                <a:solidFill>
                  <a:srgbClr val="000000"/>
                </a:solidFill>
              </a:rPr>
              <a:t> (</a:t>
            </a:r>
            <a:r>
              <a:rPr lang="en-US" sz="1200" dirty="0" err="1">
                <a:solidFill>
                  <a:srgbClr val="000000"/>
                </a:solidFill>
              </a:rPr>
              <a:t>i</a:t>
            </a:r>
            <a:r>
              <a:rPr lang="en-US" sz="1200" dirty="0">
                <a:solidFill>
                  <a:srgbClr val="000000"/>
                </a:solidFill>
              </a:rPr>
              <a:t>) </a:t>
            </a:r>
            <a:r>
              <a:rPr lang="en-US" sz="1200" dirty="0" err="1">
                <a:solidFill>
                  <a:srgbClr val="000000"/>
                </a:solidFill>
              </a:rPr>
              <a:t>όπου</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υπάρχει</a:t>
            </a:r>
            <a:r>
              <a:rPr lang="en-US" sz="1200" dirty="0">
                <a:solidFill>
                  <a:srgbClr val="000000"/>
                </a:solidFill>
              </a:rPr>
              <a:t> </a:t>
            </a:r>
            <a:r>
              <a:rPr lang="en-US" sz="1200" dirty="0" err="1">
                <a:solidFill>
                  <a:srgbClr val="000000"/>
                </a:solidFill>
              </a:rPr>
              <a:t>υποκειμενική</a:t>
            </a:r>
            <a:r>
              <a:rPr lang="en-US" sz="1200" dirty="0">
                <a:solidFill>
                  <a:srgbClr val="000000"/>
                </a:solidFill>
              </a:rPr>
              <a:t> </a:t>
            </a:r>
            <a:r>
              <a:rPr lang="en-US" sz="1200" dirty="0" err="1">
                <a:solidFill>
                  <a:srgbClr val="000000"/>
                </a:solidFill>
              </a:rPr>
              <a:t>βούληση</a:t>
            </a:r>
            <a:r>
              <a:rPr lang="en-US" sz="1200" dirty="0">
                <a:solidFill>
                  <a:srgbClr val="000000"/>
                </a:solidFill>
              </a:rPr>
              <a:t>, </a:t>
            </a:r>
            <a:r>
              <a:rPr lang="en-US" sz="1200" dirty="0" err="1">
                <a:solidFill>
                  <a:srgbClr val="000000"/>
                </a:solidFill>
              </a:rPr>
              <a:t>αντιστοιχούν</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παιδική</a:t>
            </a:r>
            <a:r>
              <a:rPr lang="en-US" sz="1200" dirty="0">
                <a:solidFill>
                  <a:srgbClr val="000000"/>
                </a:solidFill>
              </a:rPr>
              <a:t>, η </a:t>
            </a:r>
            <a:r>
              <a:rPr lang="en-US" sz="1200" dirty="0" err="1">
                <a:solidFill>
                  <a:srgbClr val="000000"/>
                </a:solidFill>
              </a:rPr>
              <a:t>πρώιμη</a:t>
            </a:r>
            <a:r>
              <a:rPr lang="en-US" sz="1200" dirty="0">
                <a:solidFill>
                  <a:srgbClr val="000000"/>
                </a:solidFill>
              </a:rPr>
              <a:t> </a:t>
            </a:r>
            <a:r>
              <a:rPr lang="en-US" sz="1200" dirty="0" err="1">
                <a:solidFill>
                  <a:srgbClr val="000000"/>
                </a:solidFill>
              </a:rPr>
              <a:t>αρχαιότητα</a:t>
            </a:r>
            <a:r>
              <a:rPr lang="en-US" sz="1200" dirty="0">
                <a:solidFill>
                  <a:srgbClr val="000000"/>
                </a:solidFill>
              </a:rPr>
              <a:t> (ii), </a:t>
            </a:r>
            <a:r>
              <a:rPr lang="en-US" sz="1200" dirty="0" err="1">
                <a:solidFill>
                  <a:srgbClr val="000000"/>
                </a:solidFill>
              </a:rPr>
              <a:t>όπου</a:t>
            </a:r>
            <a:r>
              <a:rPr lang="en-US" sz="1200" dirty="0">
                <a:solidFill>
                  <a:srgbClr val="000000"/>
                </a:solidFill>
              </a:rPr>
              <a:t> </a:t>
            </a:r>
            <a:r>
              <a:rPr lang="en-US" sz="1200" dirty="0" err="1">
                <a:solidFill>
                  <a:srgbClr val="000000"/>
                </a:solidFill>
              </a:rPr>
              <a:t>διαφαίνεται</a:t>
            </a:r>
            <a:r>
              <a:rPr lang="en-US" sz="1200" dirty="0">
                <a:solidFill>
                  <a:srgbClr val="000000"/>
                </a:solidFill>
              </a:rPr>
              <a:t> η </a:t>
            </a:r>
            <a:r>
              <a:rPr lang="en-US" sz="1200" dirty="0" err="1">
                <a:solidFill>
                  <a:srgbClr val="000000"/>
                </a:solidFill>
              </a:rPr>
              <a:t>αρχή</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υποκειμενικής</a:t>
            </a:r>
            <a:r>
              <a:rPr lang="en-US" sz="1200" dirty="0">
                <a:solidFill>
                  <a:srgbClr val="000000"/>
                </a:solidFill>
              </a:rPr>
              <a:t> </a:t>
            </a:r>
            <a:r>
              <a:rPr lang="en-US" sz="1200" dirty="0" err="1">
                <a:solidFill>
                  <a:srgbClr val="000000"/>
                </a:solidFill>
              </a:rPr>
              <a:t>βούλησης</a:t>
            </a:r>
            <a:r>
              <a:rPr lang="en-US" sz="1200" dirty="0">
                <a:solidFill>
                  <a:srgbClr val="000000"/>
                </a:solidFill>
              </a:rPr>
              <a:t>, </a:t>
            </a:r>
            <a:r>
              <a:rPr lang="en-US" sz="1200" dirty="0" err="1">
                <a:solidFill>
                  <a:srgbClr val="000000"/>
                </a:solidFill>
              </a:rPr>
              <a:t>αντιστοιχεί</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εφηβεία</a:t>
            </a:r>
            <a:r>
              <a:rPr lang="en-US" sz="1200" dirty="0">
                <a:solidFill>
                  <a:srgbClr val="000000"/>
                </a:solidFill>
              </a:rPr>
              <a:t>, η </a:t>
            </a:r>
            <a:r>
              <a:rPr lang="en-US" sz="1200" dirty="0" err="1">
                <a:solidFill>
                  <a:srgbClr val="000000"/>
                </a:solidFill>
              </a:rPr>
              <a:t>ρωμαϊκή</a:t>
            </a:r>
            <a:r>
              <a:rPr lang="en-US" sz="1200" dirty="0">
                <a:solidFill>
                  <a:srgbClr val="000000"/>
                </a:solidFill>
              </a:rPr>
              <a:t> (iii), </a:t>
            </a:r>
            <a:r>
              <a:rPr lang="en-US" sz="1200" dirty="0" err="1">
                <a:solidFill>
                  <a:srgbClr val="000000"/>
                </a:solidFill>
              </a:rPr>
              <a:t>στην</a:t>
            </a:r>
            <a:r>
              <a:rPr lang="en-US" sz="1200" dirty="0">
                <a:solidFill>
                  <a:srgbClr val="000000"/>
                </a:solidFill>
              </a:rPr>
              <a:t> </a:t>
            </a:r>
            <a:r>
              <a:rPr lang="en-US" sz="1200" dirty="0" err="1">
                <a:solidFill>
                  <a:srgbClr val="000000"/>
                </a:solidFill>
              </a:rPr>
              <a:t>ωριμότητα</a:t>
            </a:r>
            <a:r>
              <a:rPr lang="en-US" sz="1200" dirty="0">
                <a:solidFill>
                  <a:srgbClr val="000000"/>
                </a:solidFill>
              </a:rPr>
              <a:t> </a:t>
            </a:r>
            <a:r>
              <a:rPr lang="en-US" sz="1200" dirty="0" err="1">
                <a:solidFill>
                  <a:srgbClr val="000000"/>
                </a:solidFill>
              </a:rPr>
              <a:t>και</a:t>
            </a:r>
            <a:r>
              <a:rPr lang="en-US" sz="1200" dirty="0">
                <a:solidFill>
                  <a:srgbClr val="000000"/>
                </a:solidFill>
              </a:rPr>
              <a:t> η </a:t>
            </a:r>
            <a:r>
              <a:rPr lang="en-US" sz="1200" dirty="0" err="1">
                <a:solidFill>
                  <a:srgbClr val="000000"/>
                </a:solidFill>
              </a:rPr>
              <a:t>σύγχρονή</a:t>
            </a:r>
            <a:r>
              <a:rPr lang="en-US" sz="1200" dirty="0">
                <a:solidFill>
                  <a:srgbClr val="000000"/>
                </a:solidFill>
              </a:rPr>
              <a:t> </a:t>
            </a:r>
            <a:r>
              <a:rPr lang="en-US" sz="1200" dirty="0" err="1">
                <a:solidFill>
                  <a:srgbClr val="000000"/>
                </a:solidFill>
              </a:rPr>
              <a:t>του</a:t>
            </a:r>
            <a:r>
              <a:rPr lang="en-US" sz="1200" dirty="0">
                <a:solidFill>
                  <a:srgbClr val="000000"/>
                </a:solidFill>
              </a:rPr>
              <a:t> (iv) </a:t>
            </a:r>
            <a:r>
              <a:rPr lang="en-US" sz="1200" dirty="0" err="1">
                <a:solidFill>
                  <a:srgbClr val="000000"/>
                </a:solidFill>
              </a:rPr>
              <a:t>γερμανική</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υπερώριμη</a:t>
            </a:r>
            <a:r>
              <a:rPr lang="en-US" sz="1200" dirty="0">
                <a:solidFill>
                  <a:srgbClr val="000000"/>
                </a:solidFill>
              </a:rPr>
              <a:t> </a:t>
            </a:r>
            <a:r>
              <a:rPr lang="en-US" sz="1200" dirty="0" err="1">
                <a:solidFill>
                  <a:srgbClr val="000000"/>
                </a:solidFill>
              </a:rPr>
              <a:t>ηλικία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ανθρώπου</a:t>
            </a:r>
            <a:r>
              <a:rPr lang="en-US" sz="1200" dirty="0" smtClean="0">
                <a:solidFill>
                  <a:srgbClr val="000000"/>
                </a:solidFill>
              </a:rPr>
              <a:t>.</a:t>
            </a:r>
            <a:endParaRPr lang="el-GR" sz="1200" dirty="0" smtClean="0">
              <a:solidFill>
                <a:srgbClr val="000000"/>
              </a:solidFill>
            </a:endParaRPr>
          </a:p>
          <a:p>
            <a:pPr algn="just"/>
            <a:endParaRPr lang="el-GR" sz="1200" dirty="0" smtClean="0">
              <a:solidFill>
                <a:srgbClr val="000000"/>
              </a:solidFill>
            </a:endParaRPr>
          </a:p>
          <a:p>
            <a:pPr algn="just"/>
            <a:endParaRPr lang="en-US" dirty="0" smtClean="0"/>
          </a:p>
          <a:p>
            <a:pPr algn="just"/>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p:cNvSpPr>
            <a:spLocks noChangeArrowheads="1"/>
          </p:cNvSpPr>
          <p:nvPr/>
        </p:nvSpPr>
        <p:spPr bwMode="auto">
          <a:xfrm>
            <a:off x="179512" y="0"/>
            <a:ext cx="8686800" cy="6726237"/>
          </a:xfrm>
          <a:prstGeom prst="rect">
            <a:avLst/>
          </a:prstGeom>
          <a:noFill/>
          <a:ln w="9360">
            <a:noFill/>
            <a:miter lim="800000"/>
            <a:headEnd/>
            <a:tailEnd/>
          </a:ln>
        </p:spPr>
        <p:txBody>
          <a:bodyPr lIns="90000" tIns="46800" rIns="90000" bIns="46800" anchor="ctr"/>
          <a:lstStyle/>
          <a:p>
            <a:pPr algn="ctr"/>
            <a:endParaRPr lang="el-GR" sz="1400" b="1" dirty="0">
              <a:solidFill>
                <a:srgbClr val="000000"/>
              </a:solidFill>
            </a:endParaRPr>
          </a:p>
          <a:p>
            <a:pPr algn="ctr"/>
            <a:r>
              <a:rPr lang="en-US" sz="1400" b="1" dirty="0">
                <a:solidFill>
                  <a:srgbClr val="000000"/>
                </a:solidFill>
              </a:rPr>
              <a:t>ΦΙΛΟΣΟΦΙΚΗ ΑΝΘΡΩΠΟΛΟΓΙΑ</a:t>
            </a:r>
            <a:endParaRPr lang="en-US" dirty="0"/>
          </a:p>
          <a:p>
            <a:pPr algn="ctr"/>
            <a:r>
              <a:rPr lang="en-US" sz="1400" b="1" dirty="0" smtClean="0">
                <a:solidFill>
                  <a:srgbClr val="000000"/>
                </a:solidFill>
              </a:rPr>
              <a:t>Ο </a:t>
            </a:r>
            <a:r>
              <a:rPr lang="en-US" sz="1400" b="1" dirty="0">
                <a:solidFill>
                  <a:srgbClr val="000000"/>
                </a:solidFill>
              </a:rPr>
              <a:t>ΑΝΘΡΩΠΟΣ ΩΣ ΣΥΝΕΙΔΗΤΟ ΟΝ </a:t>
            </a:r>
            <a:endParaRPr lang="el-GR" sz="1400" b="1" dirty="0">
              <a:solidFill>
                <a:srgbClr val="000000"/>
              </a:solidFill>
            </a:endParaRPr>
          </a:p>
          <a:p>
            <a:pPr algn="ctr"/>
            <a:r>
              <a:rPr lang="el-GR" sz="1100" dirty="0"/>
              <a:t>(συνέχεια)</a:t>
            </a:r>
          </a:p>
          <a:p>
            <a:pPr algn="just"/>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σύνθεση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λοκιανής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εμπειριστικής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μνήμης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παρελθόντος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εγελιανής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ιδεαλιστικής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υποκειμένου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ολότητα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εξέλιξης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καταλήξουμε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πληρέστερη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σφαιρική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αναφορά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εαυτό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νεότερη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εποχή</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παρακολούθηση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μετασχηματισμών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σημασιών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προσωπικής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εξέλιξη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συνδέεται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μετασχηματισμούς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πολιτισμού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αγαθών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συνείδηση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συνδέεται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αφ</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υποκείμενο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σκέπτεται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πράττει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εκτελεί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πρόσωπο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αναγνωρίζει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ευθύνη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αφ</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ετέρου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πρόβλημα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προθετικότητας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ιδιότητας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χαρακτηρίζει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πεδίο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συνειδητότητα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αυτογνωσία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αυτεπίγνωση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προϋποτίθεται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επιστημονικής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άποψη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νεότερη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σκέψη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κυρίως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άμεση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επιστήμη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απαρχές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όμως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ανάγονται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αριστοτελική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Περί</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19</a:t>
            </a:r>
            <a:r>
              <a:rPr lang="en-US" sz="1200" baseline="30000" dirty="0">
                <a:solidFill>
                  <a:srgbClr val="000000"/>
                </a:solidFill>
                <a:ea typeface="Droid Sans Fallback"/>
                <a:cs typeface="Droid Sans Fallback"/>
              </a:rPr>
              <a:t>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μελετάται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φιλοσόφους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πλέον</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άνθρωπος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πράξη</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ανθρωπολογία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Hegel (1770 – 1831)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επιγόνων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(Marx, 1818 - 1883, Nietzsche 1844 – 1900 </a:t>
            </a:r>
            <a:r>
              <a:rPr lang="en-US" sz="1200" dirty="0" err="1">
                <a:solidFill>
                  <a:srgbClr val="000000"/>
                </a:solidFill>
                <a:ea typeface="Droid Sans Fallback"/>
                <a:cs typeface="Droid Sans Fallback"/>
              </a:rPr>
              <a:t>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φιλοσοφική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άποψη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συνεχίζοντας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προσέγγιση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διαφωτισμού</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αναδύθηκε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πριν</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τοποθετεί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πνεύμα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κάτω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σφαιρική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ανθρώπινης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εξέλιξης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αυτήν</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Έτσι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φθάνουμε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κατώφλι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20ού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κληροδότημα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ανθρώπου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όντος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εμπεριέχει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αντιπαράθεση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αναλυτικού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θετικιστικού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υπαρξιστικού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ρεύματος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προκύπτει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τέλη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σύνθεση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περιλάμβανε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υποθέσεις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λειτουργισμό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ιστορία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υπολογιστικά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συστήματα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παλιά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αριστοτελική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εμφανίσθηκαν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δηλαδή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νέοι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τελεολόγοι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σκέψης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επιστημονιστικός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αλλά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ταυτόχρονα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τεκμηριωμένος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μακρά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παράδοσης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αριστοτελικής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ψυχολογίας</a:t>
            </a:r>
            <a:r>
              <a:rPr lang="en-US" sz="1200" dirty="0">
                <a:solidFill>
                  <a:srgbClr val="000000"/>
                </a:solidFill>
                <a:ea typeface="Droid Sans Fallback"/>
                <a:cs typeface="Droid Sans Fallback"/>
              </a:rPr>
              <a:t>.</a:t>
            </a:r>
            <a:endParaRPr lang="en-US" dirty="0"/>
          </a:p>
          <a:p>
            <a:pPr algn="just"/>
            <a:r>
              <a:rPr lang="en-US" sz="1200" dirty="0" err="1">
                <a:solidFill>
                  <a:srgbClr val="000000"/>
                </a:solidFill>
                <a:ea typeface="Droid Sans Fallback"/>
                <a:cs typeface="Droid Sans Fallback"/>
              </a:rPr>
              <a:t>Στην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αριστοτελική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τελεολογία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συγκεκριμένα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μάλιστα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εντελέχειας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μπορούμε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εννοήσουμε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είδος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βιολογικής</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φυσικής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βάσης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νεότερης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συνείδησης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αποκτά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ανάγλυφο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περιεχόμενο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αιώνα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Locke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μάλιστα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έργο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τελευταίου</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Δοκίμιο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για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την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ανθρώπινη</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νόηση</a:t>
            </a:r>
            <a:r>
              <a:rPr lang="en-US" sz="1200" i="1" dirty="0">
                <a:solidFill>
                  <a:srgbClr val="000000"/>
                </a:solidFill>
                <a:ea typeface="Droid Sans Fallback"/>
                <a:cs typeface="Droid Sans Fallback"/>
              </a:rPr>
              <a:t> (Essay on human understanding</a:t>
            </a:r>
            <a:r>
              <a:rPr lang="en-US" sz="1200" dirty="0">
                <a:solidFill>
                  <a:srgbClr val="000000"/>
                </a:solidFill>
                <a:ea typeface="Droid Sans Fallback"/>
                <a:cs typeface="Droid Sans Fallback"/>
              </a:rPr>
              <a:t>, 1690).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ενδιάμεσο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χρονικό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διάστημα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μεταξύ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αριστοτελικής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ψυχολογίας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λοκιανής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θεωρίας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νόησης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μεσολαβούν</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νεοπλατωνισμός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απέκοψε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εμπειρική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ψυχής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τόνισε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μεταφυσικό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στοιχείο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ο </a:t>
            </a:r>
            <a:r>
              <a:rPr lang="en-US" sz="1200" dirty="0" err="1">
                <a:solidFill>
                  <a:srgbClr val="000000"/>
                </a:solidFill>
                <a:ea typeface="Droid Sans Fallback"/>
                <a:cs typeface="Droid Sans Fallback"/>
              </a:rPr>
              <a:t>στωικισμός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εμπλούτισε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έννοια</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ψυχή</a:t>
            </a:r>
            <a:r>
              <a:rPr lang="en-US" sz="1200" i="1"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καθολικότερες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ηθικές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κοσμολογικές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παραμέτρους</a:t>
            </a:r>
            <a:r>
              <a:rPr lang="en-US" sz="1200" dirty="0">
                <a:solidFill>
                  <a:srgbClr val="000000"/>
                </a:solidFill>
                <a:ea typeface="Droid Sans Fallback"/>
                <a:cs typeface="Droid Sans Fallback"/>
              </a:rPr>
              <a:t>.</a:t>
            </a:r>
            <a:endParaRPr lang="en-US" dirty="0"/>
          </a:p>
          <a:p>
            <a:pPr algn="just"/>
            <a:r>
              <a:rPr lang="en-US" sz="1200" dirty="0">
                <a:solidFill>
                  <a:srgbClr val="000000"/>
                </a:solidFill>
                <a:ea typeface="Droid Sans Fallback"/>
                <a:cs typeface="Droid Sans Fallback"/>
              </a:rPr>
              <a:t>Η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Αριστοτέλη</a:t>
            </a:r>
            <a:r>
              <a:rPr lang="en-US" sz="1200" dirty="0">
                <a:solidFill>
                  <a:srgbClr val="000000"/>
                </a:solidFill>
                <a:ea typeface="Droid Sans Fallback"/>
                <a:cs typeface="Droid Sans Fallback"/>
              </a:rPr>
              <a:t> (384 – 322π.Χ.)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περιγράφεται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μέσω</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απαρίθμησης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λειτουργιών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έμψυχου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όντος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καθορίζεται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εντελέχεια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πρωταρχική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εγγενή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δύναμη</a:t>
            </a:r>
            <a:r>
              <a:rPr lang="en-US" sz="1200" dirty="0">
                <a:solidFill>
                  <a:srgbClr val="000000"/>
                </a:solidFill>
                <a:ea typeface="Droid Sans Fallback"/>
                <a:cs typeface="Droid Sans Fallback"/>
              </a:rPr>
              <a:t> ή </a:t>
            </a:r>
            <a:r>
              <a:rPr lang="en-US" sz="1200" dirty="0" err="1">
                <a:solidFill>
                  <a:srgbClr val="000000"/>
                </a:solidFill>
                <a:ea typeface="Droid Sans Fallback"/>
                <a:cs typeface="Droid Sans Fallback"/>
              </a:rPr>
              <a:t>αίτιο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εξηγήσει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λόγο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ύπαρξης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i="1" dirty="0" err="1">
                <a:solidFill>
                  <a:srgbClr val="000000"/>
                </a:solidFill>
                <a:ea typeface="Droid Sans Fallback"/>
                <a:cs typeface="Droid Sans Fallback"/>
              </a:rPr>
              <a:t>εμψύχου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βρίσκεται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σπόρο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κατάσταση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δυνατότητας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θα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εκδιπλωθεί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ανάπτυξη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έκφραση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όλων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των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δυνάμεων</a:t>
            </a:r>
            <a:r>
              <a:rPr lang="en-US" sz="1200" dirty="0">
                <a:solidFill>
                  <a:srgbClr val="000000"/>
                </a:solidFill>
                <a:ea typeface="Droid Sans Fallback"/>
                <a:cs typeface="Droid Sans Fallback"/>
              </a:rPr>
              <a:t> – </a:t>
            </a:r>
            <a:r>
              <a:rPr lang="en-US" sz="1200" dirty="0" err="1">
                <a:solidFill>
                  <a:srgbClr val="000000"/>
                </a:solidFill>
                <a:ea typeface="Droid Sans Fallback"/>
                <a:cs typeface="Droid Sans Fallback"/>
              </a:rPr>
              <a:t>λειτουργιών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Κάθε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Αριστοτέλη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έχει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εντελέχεια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κατά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κάποιο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τρόπο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ατομική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ουσία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από</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ύλη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μορφή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εξ</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αυτών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συγκροτούμενο</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σύμφωνα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αρχιτεκτονικά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δομημένη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μεταξύ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όπου</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μία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δεν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μπορεί</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να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υπάρξει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παρά</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συνάρτηση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με</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την</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άλλη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ενώ</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πρόκειται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για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μια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σχέση</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αναλογική</a:t>
            </a:r>
            <a:r>
              <a:rPr lang="en-US" sz="1200" dirty="0">
                <a:solidFill>
                  <a:srgbClr val="000000"/>
                </a:solidFill>
                <a:ea typeface="Droid Sans Fallback"/>
                <a:cs typeface="Droid Sans Fallback"/>
              </a:rPr>
              <a:t>/</a:t>
            </a:r>
            <a:r>
              <a:rPr lang="en-US" sz="1200" dirty="0" err="1">
                <a:solidFill>
                  <a:srgbClr val="000000"/>
                </a:solidFill>
                <a:ea typeface="Droid Sans Fallback"/>
                <a:cs typeface="Droid Sans Fallback"/>
              </a:rPr>
              <a:t>λογική</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αφετηρία</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σύστασης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και</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διατήρησης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αυτού</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του</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αρχιτεκτονήματος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είναι</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ίδια</a:t>
            </a:r>
            <a:r>
              <a:rPr lang="en-US" sz="1200" dirty="0">
                <a:solidFill>
                  <a:srgbClr val="000000"/>
                </a:solidFill>
                <a:ea typeface="Droid Sans Fallback"/>
                <a:cs typeface="Droid Sans Fallback"/>
              </a:rPr>
              <a:t> η </a:t>
            </a:r>
            <a:r>
              <a:rPr lang="en-US" sz="1200" dirty="0" err="1">
                <a:solidFill>
                  <a:srgbClr val="000000"/>
                </a:solidFill>
                <a:ea typeface="Droid Sans Fallback"/>
                <a:cs typeface="Droid Sans Fallback"/>
              </a:rPr>
              <a:t>ψυχή</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ως</a:t>
            </a:r>
            <a:r>
              <a:rPr lang="en-US" sz="1200" dirty="0">
                <a:solidFill>
                  <a:srgbClr val="000000"/>
                </a:solidFill>
                <a:ea typeface="Droid Sans Fallback"/>
                <a:cs typeface="Droid Sans Fallback"/>
              </a:rPr>
              <a:t> </a:t>
            </a:r>
            <a:r>
              <a:rPr lang="en-US" sz="1200" dirty="0" err="1">
                <a:solidFill>
                  <a:srgbClr val="000000"/>
                </a:solidFill>
                <a:ea typeface="Droid Sans Fallback"/>
                <a:cs typeface="Droid Sans Fallback"/>
              </a:rPr>
              <a:t>το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πρώτο</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κινούν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ακίνητον</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Μετά</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τα</a:t>
            </a:r>
            <a:r>
              <a:rPr lang="en-US" sz="1200" i="1" dirty="0">
                <a:solidFill>
                  <a:srgbClr val="000000"/>
                </a:solidFill>
                <a:ea typeface="Droid Sans Fallback"/>
                <a:cs typeface="Droid Sans Fallback"/>
              </a:rPr>
              <a:t> </a:t>
            </a:r>
            <a:r>
              <a:rPr lang="en-US" sz="1200" i="1" dirty="0" err="1">
                <a:solidFill>
                  <a:srgbClr val="000000"/>
                </a:solidFill>
                <a:ea typeface="Droid Sans Fallback"/>
                <a:cs typeface="Droid Sans Fallback"/>
              </a:rPr>
              <a:t>Φυσικά</a:t>
            </a:r>
            <a:r>
              <a:rPr lang="en-US" sz="1200" i="1" dirty="0">
                <a:solidFill>
                  <a:srgbClr val="000000"/>
                </a:solidFill>
                <a:ea typeface="Droid Sans Fallback"/>
                <a:cs typeface="Droid Sans Fallback"/>
              </a:rPr>
              <a:t>).</a:t>
            </a:r>
            <a:endParaRPr lang="en-US" dirty="0"/>
          </a:p>
          <a:p>
            <a:pPr algn="just"/>
            <a:endParaRPr lang="en-US" dirty="0"/>
          </a:p>
          <a:p>
            <a:pPr algn="ct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ustomShape 1"/>
          <p:cNvSpPr>
            <a:spLocks noChangeArrowheads="1"/>
          </p:cNvSpPr>
          <p:nvPr/>
        </p:nvSpPr>
        <p:spPr bwMode="auto">
          <a:xfrm>
            <a:off x="228600" y="228600"/>
            <a:ext cx="8686800" cy="6324600"/>
          </a:xfrm>
          <a:prstGeom prst="rect">
            <a:avLst/>
          </a:prstGeom>
          <a:noFill/>
          <a:ln w="9360">
            <a:noFill/>
            <a:miter lim="800000"/>
            <a:headEnd/>
            <a:tailEnd/>
          </a:ln>
        </p:spPr>
        <p:txBody>
          <a:bodyPr lIns="90000" tIns="46800" rIns="90000" bIns="46800" anchor="ctr"/>
          <a:lstStyle/>
          <a:p>
            <a:pPr algn="ctr"/>
            <a:r>
              <a:rPr lang="en-US" sz="1400" b="1" dirty="0">
                <a:solidFill>
                  <a:srgbClr val="000000"/>
                </a:solidFill>
              </a:rPr>
              <a:t>ΣΗΜΕΙΩΣΕΙΣ ΠΑΡΑΔΟΣΕΩΝ</a:t>
            </a:r>
            <a:endParaRPr lang="en-US" dirty="0"/>
          </a:p>
          <a:p>
            <a:pPr algn="ctr"/>
            <a:r>
              <a:rPr lang="en-US" sz="1200" b="1" dirty="0" smtClean="0">
                <a:solidFill>
                  <a:srgbClr val="000000"/>
                </a:solidFill>
              </a:rPr>
              <a:t>Ο </a:t>
            </a:r>
            <a:r>
              <a:rPr lang="en-US" sz="1200" b="1" dirty="0">
                <a:solidFill>
                  <a:srgbClr val="000000"/>
                </a:solidFill>
              </a:rPr>
              <a:t>ΑΝΘΡΩΠΟΣ ΩΣ ΣΥΝΕΙΔΗΤΟ ΟΝ</a:t>
            </a:r>
            <a:endParaRPr lang="en-US" dirty="0"/>
          </a:p>
          <a:p>
            <a:pPr algn="ctr"/>
            <a:r>
              <a:rPr lang="el-GR" sz="1100" dirty="0"/>
              <a:t>(συνέχεια)</a:t>
            </a:r>
          </a:p>
          <a:p>
            <a:pPr algn="just"/>
            <a:r>
              <a:rPr lang="en-US" sz="1200" dirty="0">
                <a:solidFill>
                  <a:srgbClr val="000000"/>
                </a:solidFill>
              </a:rPr>
              <a:t>Η </a:t>
            </a:r>
            <a:r>
              <a:rPr lang="en-US" sz="1200" dirty="0" err="1">
                <a:solidFill>
                  <a:srgbClr val="000000"/>
                </a:solidFill>
              </a:rPr>
              <a:t>έννοια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ψυχής</a:t>
            </a:r>
            <a:r>
              <a:rPr lang="en-US" sz="1200" dirty="0">
                <a:solidFill>
                  <a:srgbClr val="000000"/>
                </a:solidFill>
              </a:rPr>
              <a:t> </a:t>
            </a:r>
            <a:r>
              <a:rPr lang="en-US" sz="1200" dirty="0" err="1">
                <a:solidFill>
                  <a:srgbClr val="000000"/>
                </a:solidFill>
              </a:rPr>
              <a:t>κατά</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Αριστοτέλη</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βιολογικό</a:t>
            </a:r>
            <a:r>
              <a:rPr lang="en-US" sz="1200" dirty="0">
                <a:solidFill>
                  <a:srgbClr val="000000"/>
                </a:solidFill>
              </a:rPr>
              <a:t> </a:t>
            </a:r>
            <a:r>
              <a:rPr lang="en-US" sz="1200" dirty="0" err="1">
                <a:solidFill>
                  <a:srgbClr val="000000"/>
                </a:solidFill>
              </a:rPr>
              <a:t>γεγονός</a:t>
            </a:r>
            <a:r>
              <a:rPr lang="en-US" sz="1200" dirty="0">
                <a:solidFill>
                  <a:srgbClr val="000000"/>
                </a:solidFill>
              </a:rPr>
              <a:t> </a:t>
            </a:r>
            <a:r>
              <a:rPr lang="en-US" sz="1200" dirty="0" err="1">
                <a:solidFill>
                  <a:srgbClr val="000000"/>
                </a:solidFill>
              </a:rPr>
              <a:t>προκύπτει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αποτέλεσμα</a:t>
            </a:r>
            <a:r>
              <a:rPr lang="en-US" sz="1200" dirty="0">
                <a:solidFill>
                  <a:srgbClr val="000000"/>
                </a:solidFill>
              </a:rPr>
              <a:t> </a:t>
            </a:r>
            <a:r>
              <a:rPr lang="en-US" sz="1200" dirty="0" err="1">
                <a:solidFill>
                  <a:srgbClr val="000000"/>
                </a:solidFill>
              </a:rPr>
              <a:t>παρατήρησης</a:t>
            </a:r>
            <a:r>
              <a:rPr lang="en-US" sz="1200" dirty="0">
                <a:solidFill>
                  <a:srgbClr val="000000"/>
                </a:solidFill>
              </a:rPr>
              <a:t> </a:t>
            </a:r>
            <a:r>
              <a:rPr lang="en-US" sz="1200" dirty="0" err="1">
                <a:solidFill>
                  <a:srgbClr val="000000"/>
                </a:solidFill>
              </a:rPr>
              <a:t>βιολογικών</a:t>
            </a:r>
            <a:r>
              <a:rPr lang="en-US" sz="1200" dirty="0">
                <a:solidFill>
                  <a:srgbClr val="000000"/>
                </a:solidFill>
              </a:rPr>
              <a:t> </a:t>
            </a:r>
            <a:r>
              <a:rPr lang="en-US" sz="1200" dirty="0" err="1">
                <a:solidFill>
                  <a:srgbClr val="000000"/>
                </a:solidFill>
              </a:rPr>
              <a:t>φαινομένων</a:t>
            </a:r>
            <a:r>
              <a:rPr lang="en-US" sz="1200" dirty="0">
                <a:solidFill>
                  <a:srgbClr val="000000"/>
                </a:solidFill>
              </a:rPr>
              <a:t>. </a:t>
            </a:r>
            <a:r>
              <a:rPr lang="en-US" sz="1200" dirty="0" err="1">
                <a:solidFill>
                  <a:srgbClr val="000000"/>
                </a:solidFill>
              </a:rPr>
              <a:t>Γι</a:t>
            </a:r>
            <a:r>
              <a:rPr lang="en-US" sz="1200" dirty="0">
                <a:solidFill>
                  <a:srgbClr val="000000"/>
                </a:solidFill>
              </a:rPr>
              <a:t>’ </a:t>
            </a:r>
            <a:r>
              <a:rPr lang="en-US" sz="1200" dirty="0" err="1">
                <a:solidFill>
                  <a:srgbClr val="000000"/>
                </a:solidFill>
              </a:rPr>
              <a:t>αυτό</a:t>
            </a:r>
            <a:r>
              <a:rPr lang="en-US" sz="1200" dirty="0">
                <a:solidFill>
                  <a:srgbClr val="000000"/>
                </a:solidFill>
              </a:rPr>
              <a:t> </a:t>
            </a:r>
            <a:r>
              <a:rPr lang="en-US" sz="1200" dirty="0" err="1">
                <a:solidFill>
                  <a:srgbClr val="000000"/>
                </a:solidFill>
              </a:rPr>
              <a:t>περιγράφεται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τριμερής</a:t>
            </a:r>
            <a:r>
              <a:rPr lang="en-US" sz="1200" dirty="0">
                <a:solidFill>
                  <a:srgbClr val="000000"/>
                </a:solidFill>
              </a:rPr>
              <a:t> </a:t>
            </a:r>
            <a:r>
              <a:rPr lang="en-US" sz="1200" dirty="0" err="1">
                <a:solidFill>
                  <a:srgbClr val="000000"/>
                </a:solidFill>
              </a:rPr>
              <a:t>ουσία</a:t>
            </a:r>
            <a:r>
              <a:rPr lang="en-US" sz="1200" dirty="0">
                <a:solidFill>
                  <a:srgbClr val="000000"/>
                </a:solidFill>
              </a:rPr>
              <a:t> </a:t>
            </a:r>
            <a:r>
              <a:rPr lang="en-US" sz="1200" dirty="0" err="1">
                <a:solidFill>
                  <a:srgbClr val="000000"/>
                </a:solidFill>
              </a:rPr>
              <a:t>από</a:t>
            </a:r>
            <a:r>
              <a:rPr lang="en-US" sz="1200" dirty="0">
                <a:solidFill>
                  <a:srgbClr val="000000"/>
                </a:solidFill>
              </a:rPr>
              <a:t> α) </a:t>
            </a:r>
            <a:r>
              <a:rPr lang="en-US" sz="1200" dirty="0" err="1">
                <a:solidFill>
                  <a:srgbClr val="000000"/>
                </a:solidFill>
              </a:rPr>
              <a:t>θρεπτικό-παραγωγικό</a:t>
            </a:r>
            <a:r>
              <a:rPr lang="en-US" sz="1200" dirty="0">
                <a:solidFill>
                  <a:srgbClr val="000000"/>
                </a:solidFill>
              </a:rPr>
              <a:t>, β) </a:t>
            </a:r>
            <a:r>
              <a:rPr lang="en-US" sz="1200" dirty="0" err="1">
                <a:solidFill>
                  <a:srgbClr val="000000"/>
                </a:solidFill>
              </a:rPr>
              <a:t>αισθητικό</a:t>
            </a:r>
            <a:r>
              <a:rPr lang="en-US" sz="1200" dirty="0">
                <a:solidFill>
                  <a:srgbClr val="000000"/>
                </a:solidFill>
              </a:rPr>
              <a:t> </a:t>
            </a:r>
            <a:r>
              <a:rPr lang="en-US" sz="1200" dirty="0" err="1">
                <a:solidFill>
                  <a:srgbClr val="000000"/>
                </a:solidFill>
              </a:rPr>
              <a:t>και</a:t>
            </a:r>
            <a:r>
              <a:rPr lang="en-US" sz="1200" dirty="0">
                <a:solidFill>
                  <a:srgbClr val="000000"/>
                </a:solidFill>
              </a:rPr>
              <a:t> γ) </a:t>
            </a:r>
            <a:r>
              <a:rPr lang="en-US" sz="1200" dirty="0" err="1">
                <a:solidFill>
                  <a:srgbClr val="000000"/>
                </a:solidFill>
              </a:rPr>
              <a:t>νοητικό</a:t>
            </a:r>
            <a:r>
              <a:rPr lang="en-US" sz="1200" dirty="0">
                <a:solidFill>
                  <a:srgbClr val="000000"/>
                </a:solidFill>
              </a:rPr>
              <a:t> </a:t>
            </a:r>
            <a:r>
              <a:rPr lang="en-US" sz="1200" dirty="0" err="1">
                <a:solidFill>
                  <a:srgbClr val="000000"/>
                </a:solidFill>
              </a:rPr>
              <a:t>μέρος</a:t>
            </a:r>
            <a:r>
              <a:rPr lang="en-US" sz="1200" dirty="0">
                <a:solidFill>
                  <a:srgbClr val="000000"/>
                </a:solidFill>
              </a:rPr>
              <a:t>, </a:t>
            </a:r>
            <a:r>
              <a:rPr lang="en-US" sz="1200" dirty="0" err="1">
                <a:solidFill>
                  <a:srgbClr val="000000"/>
                </a:solidFill>
              </a:rPr>
              <a:t>παρέχοντας</a:t>
            </a:r>
            <a:r>
              <a:rPr lang="en-US" sz="1200" dirty="0">
                <a:solidFill>
                  <a:srgbClr val="000000"/>
                </a:solidFill>
              </a:rPr>
              <a:t> </a:t>
            </a:r>
            <a:r>
              <a:rPr lang="en-US" sz="1200" dirty="0" err="1">
                <a:solidFill>
                  <a:srgbClr val="000000"/>
                </a:solidFill>
              </a:rPr>
              <a:t>ένα</a:t>
            </a:r>
            <a:r>
              <a:rPr lang="en-US" sz="1200" dirty="0">
                <a:solidFill>
                  <a:srgbClr val="000000"/>
                </a:solidFill>
              </a:rPr>
              <a:t> </a:t>
            </a:r>
            <a:r>
              <a:rPr lang="en-US" sz="1200" dirty="0" err="1">
                <a:solidFill>
                  <a:srgbClr val="000000"/>
                </a:solidFill>
              </a:rPr>
              <a:t>λειτουργικό</a:t>
            </a:r>
            <a:r>
              <a:rPr lang="en-US" sz="1200" dirty="0">
                <a:solidFill>
                  <a:srgbClr val="000000"/>
                </a:solidFill>
              </a:rPr>
              <a:t> </a:t>
            </a:r>
            <a:r>
              <a:rPr lang="en-US" sz="1200" dirty="0" err="1">
                <a:solidFill>
                  <a:srgbClr val="000000"/>
                </a:solidFill>
              </a:rPr>
              <a:t>σχήμα</a:t>
            </a:r>
            <a:r>
              <a:rPr lang="en-US" sz="1200" dirty="0">
                <a:solidFill>
                  <a:srgbClr val="000000"/>
                </a:solidFill>
              </a:rPr>
              <a:t> </a:t>
            </a:r>
            <a:r>
              <a:rPr lang="en-US" sz="1200" dirty="0" err="1">
                <a:solidFill>
                  <a:srgbClr val="000000"/>
                </a:solidFill>
              </a:rPr>
              <a:t>τριών</a:t>
            </a:r>
            <a:r>
              <a:rPr lang="en-US" sz="1200" dirty="0">
                <a:solidFill>
                  <a:srgbClr val="000000"/>
                </a:solidFill>
              </a:rPr>
              <a:t> </a:t>
            </a:r>
            <a:r>
              <a:rPr lang="en-US" sz="1200" dirty="0" err="1">
                <a:solidFill>
                  <a:srgbClr val="000000"/>
                </a:solidFill>
              </a:rPr>
              <a:t>πραγματικών</a:t>
            </a:r>
            <a:r>
              <a:rPr lang="en-US" sz="1200" dirty="0">
                <a:solidFill>
                  <a:srgbClr val="000000"/>
                </a:solidFill>
              </a:rPr>
              <a:t> </a:t>
            </a:r>
            <a:r>
              <a:rPr lang="en-US" sz="1200" dirty="0" err="1">
                <a:solidFill>
                  <a:srgbClr val="000000"/>
                </a:solidFill>
              </a:rPr>
              <a:t>επιπέδων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όχι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λογική</a:t>
            </a:r>
            <a:r>
              <a:rPr lang="en-US" sz="1200" dirty="0">
                <a:solidFill>
                  <a:srgbClr val="000000"/>
                </a:solidFill>
              </a:rPr>
              <a:t> </a:t>
            </a:r>
            <a:r>
              <a:rPr lang="en-US" sz="1200" dirty="0" err="1">
                <a:solidFill>
                  <a:srgbClr val="000000"/>
                </a:solidFill>
              </a:rPr>
              <a:t>ιεράρχηση</a:t>
            </a:r>
            <a:r>
              <a:rPr lang="en-US" sz="1200" dirty="0">
                <a:solidFill>
                  <a:srgbClr val="000000"/>
                </a:solidFill>
              </a:rPr>
              <a:t> </a:t>
            </a:r>
            <a:r>
              <a:rPr lang="en-US" sz="1200" dirty="0" err="1">
                <a:solidFill>
                  <a:srgbClr val="000000"/>
                </a:solidFill>
              </a:rPr>
              <a:t>αφηρημένων</a:t>
            </a:r>
            <a:r>
              <a:rPr lang="en-US" sz="1200" dirty="0">
                <a:solidFill>
                  <a:srgbClr val="000000"/>
                </a:solidFill>
              </a:rPr>
              <a:t> </a:t>
            </a:r>
            <a:r>
              <a:rPr lang="en-US" sz="1200" dirty="0" err="1">
                <a:solidFill>
                  <a:srgbClr val="000000"/>
                </a:solidFill>
              </a:rPr>
              <a:t>πλευρών</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τρίτο</a:t>
            </a:r>
            <a:r>
              <a:rPr lang="en-US" sz="1200" dirty="0">
                <a:solidFill>
                  <a:srgbClr val="000000"/>
                </a:solidFill>
              </a:rPr>
              <a:t> </a:t>
            </a:r>
            <a:r>
              <a:rPr lang="en-US" sz="1200" dirty="0" err="1">
                <a:solidFill>
                  <a:srgbClr val="000000"/>
                </a:solidFill>
              </a:rPr>
              <a:t>επίπεδο</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i="1" dirty="0" err="1">
                <a:solidFill>
                  <a:srgbClr val="000000"/>
                </a:solidFill>
              </a:rPr>
              <a:t>νοητικόν</a:t>
            </a:r>
            <a:r>
              <a:rPr lang="en-US" sz="1200" dirty="0">
                <a:solidFill>
                  <a:srgbClr val="000000"/>
                </a:solidFill>
              </a:rPr>
              <a:t>, </a:t>
            </a:r>
            <a:r>
              <a:rPr lang="en-US" sz="1200" dirty="0" err="1">
                <a:solidFill>
                  <a:srgbClr val="000000"/>
                </a:solidFill>
              </a:rPr>
              <a:t>θα</a:t>
            </a:r>
            <a:r>
              <a:rPr lang="en-US" sz="1200" dirty="0">
                <a:solidFill>
                  <a:srgbClr val="000000"/>
                </a:solidFill>
              </a:rPr>
              <a:t> </a:t>
            </a:r>
            <a:r>
              <a:rPr lang="en-US" sz="1200" dirty="0" err="1">
                <a:solidFill>
                  <a:srgbClr val="000000"/>
                </a:solidFill>
              </a:rPr>
              <a:t>μπορούσαμε</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θεωρήσουμε</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μία</a:t>
            </a:r>
            <a:r>
              <a:rPr lang="en-US" sz="1200" dirty="0">
                <a:solidFill>
                  <a:srgbClr val="000000"/>
                </a:solidFill>
              </a:rPr>
              <a:t> </a:t>
            </a:r>
            <a:r>
              <a:rPr lang="en-US" sz="1200" dirty="0" err="1">
                <a:solidFill>
                  <a:srgbClr val="000000"/>
                </a:solidFill>
              </a:rPr>
              <a:t>πρώιμη</a:t>
            </a:r>
            <a:r>
              <a:rPr lang="en-US" sz="1200" dirty="0">
                <a:solidFill>
                  <a:srgbClr val="000000"/>
                </a:solidFill>
              </a:rPr>
              <a:t> </a:t>
            </a:r>
            <a:r>
              <a:rPr lang="en-US" sz="1200" dirty="0" err="1">
                <a:solidFill>
                  <a:srgbClr val="000000"/>
                </a:solidFill>
              </a:rPr>
              <a:t>εκδοχή</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συνείδησης</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σημασία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ανώτερης</a:t>
            </a:r>
            <a:r>
              <a:rPr lang="en-US" sz="1200" dirty="0">
                <a:solidFill>
                  <a:srgbClr val="000000"/>
                </a:solidFill>
              </a:rPr>
              <a:t>  </a:t>
            </a:r>
            <a:r>
              <a:rPr lang="en-US" sz="1200" dirty="0" err="1">
                <a:solidFill>
                  <a:srgbClr val="000000"/>
                </a:solidFill>
              </a:rPr>
              <a:t>σύνθεσης</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άλλων</a:t>
            </a:r>
            <a:r>
              <a:rPr lang="en-US" sz="1200" dirty="0">
                <a:solidFill>
                  <a:srgbClr val="000000"/>
                </a:solidFill>
              </a:rPr>
              <a:t> </a:t>
            </a:r>
            <a:r>
              <a:rPr lang="en-US" sz="1200" dirty="0" err="1">
                <a:solidFill>
                  <a:srgbClr val="000000"/>
                </a:solidFill>
              </a:rPr>
              <a:t>επιπέδων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ψυχής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αίσθηση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αίσθησης</a:t>
            </a:r>
            <a:r>
              <a:rPr lang="en-US" sz="1200" dirty="0">
                <a:solidFill>
                  <a:srgbClr val="000000"/>
                </a:solidFill>
              </a:rPr>
              <a:t> – </a:t>
            </a:r>
            <a:r>
              <a:rPr lang="en-US" sz="1200" dirty="0" err="1">
                <a:solidFill>
                  <a:srgbClr val="000000"/>
                </a:solidFill>
              </a:rPr>
              <a:t>με</a:t>
            </a:r>
            <a:r>
              <a:rPr lang="en-US" sz="1200" dirty="0">
                <a:solidFill>
                  <a:srgbClr val="000000"/>
                </a:solidFill>
              </a:rPr>
              <a:t> </a:t>
            </a:r>
            <a:r>
              <a:rPr lang="en-US" sz="1200" dirty="0" err="1">
                <a:solidFill>
                  <a:srgbClr val="000000"/>
                </a:solidFill>
              </a:rPr>
              <a:t>τη</a:t>
            </a:r>
            <a:r>
              <a:rPr lang="en-US" sz="1200" dirty="0">
                <a:solidFill>
                  <a:srgbClr val="000000"/>
                </a:solidFill>
              </a:rPr>
              <a:t> </a:t>
            </a:r>
            <a:r>
              <a:rPr lang="en-US" sz="1200" dirty="0" err="1">
                <a:solidFill>
                  <a:srgbClr val="000000"/>
                </a:solidFill>
              </a:rPr>
              <a:t>συνεργασία</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πέντε</a:t>
            </a:r>
            <a:r>
              <a:rPr lang="en-US" sz="1200" dirty="0">
                <a:solidFill>
                  <a:srgbClr val="000000"/>
                </a:solidFill>
              </a:rPr>
              <a:t> </a:t>
            </a:r>
            <a:r>
              <a:rPr lang="en-US" sz="1200" dirty="0" err="1">
                <a:solidFill>
                  <a:srgbClr val="000000"/>
                </a:solidFill>
              </a:rPr>
              <a:t>αισθήσεων</a:t>
            </a:r>
            <a:r>
              <a:rPr lang="en-US" sz="1200" dirty="0">
                <a:solidFill>
                  <a:srgbClr val="000000"/>
                </a:solidFill>
              </a:rPr>
              <a:t>.</a:t>
            </a:r>
            <a:endParaRPr lang="en-US" dirty="0"/>
          </a:p>
          <a:p>
            <a:pPr algn="just"/>
            <a:r>
              <a:rPr lang="en-US" sz="1200" dirty="0">
                <a:solidFill>
                  <a:srgbClr val="000000"/>
                </a:solidFill>
              </a:rPr>
              <a:t>Ο </a:t>
            </a:r>
            <a:r>
              <a:rPr lang="en-US" sz="1200" dirty="0" err="1">
                <a:solidFill>
                  <a:srgbClr val="000000"/>
                </a:solidFill>
              </a:rPr>
              <a:t>Αριστοτέλης</a:t>
            </a:r>
            <a:r>
              <a:rPr lang="en-US" sz="1200" dirty="0">
                <a:solidFill>
                  <a:srgbClr val="000000"/>
                </a:solidFill>
              </a:rPr>
              <a:t> </a:t>
            </a:r>
            <a:r>
              <a:rPr lang="en-US" sz="1200" dirty="0" err="1">
                <a:solidFill>
                  <a:srgbClr val="000000"/>
                </a:solidFill>
              </a:rPr>
              <a:t>από</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μακρινή</a:t>
            </a:r>
            <a:r>
              <a:rPr lang="en-US" sz="1200" dirty="0">
                <a:solidFill>
                  <a:srgbClr val="000000"/>
                </a:solidFill>
              </a:rPr>
              <a:t> </a:t>
            </a:r>
            <a:r>
              <a:rPr lang="en-US" sz="1200" dirty="0" err="1">
                <a:solidFill>
                  <a:srgbClr val="000000"/>
                </a:solidFill>
              </a:rPr>
              <a:t>εποχή</a:t>
            </a:r>
            <a:r>
              <a:rPr lang="en-US" sz="1200" dirty="0">
                <a:solidFill>
                  <a:srgbClr val="000000"/>
                </a:solidFill>
              </a:rPr>
              <a:t> </a:t>
            </a:r>
            <a:r>
              <a:rPr lang="en-US" sz="1200" dirty="0" err="1">
                <a:solidFill>
                  <a:srgbClr val="000000"/>
                </a:solidFill>
              </a:rPr>
              <a:t>του</a:t>
            </a:r>
            <a:r>
              <a:rPr lang="en-US" sz="1200" dirty="0">
                <a:solidFill>
                  <a:srgbClr val="000000"/>
                </a:solidFill>
              </a:rPr>
              <a:t> 4</a:t>
            </a:r>
            <a:r>
              <a:rPr lang="en-US" sz="1200" baseline="30000" dirty="0">
                <a:solidFill>
                  <a:srgbClr val="000000"/>
                </a:solidFill>
              </a:rPr>
              <a:t>ου</a:t>
            </a:r>
            <a:r>
              <a:rPr lang="en-US" sz="1200" dirty="0">
                <a:solidFill>
                  <a:srgbClr val="000000"/>
                </a:solidFill>
              </a:rPr>
              <a:t> </a:t>
            </a:r>
            <a:r>
              <a:rPr lang="en-US" sz="1200" dirty="0" err="1">
                <a:solidFill>
                  <a:srgbClr val="000000"/>
                </a:solidFill>
              </a:rPr>
              <a:t>αιώνα</a:t>
            </a:r>
            <a:r>
              <a:rPr lang="en-US" sz="1200" dirty="0">
                <a:solidFill>
                  <a:srgbClr val="000000"/>
                </a:solidFill>
              </a:rPr>
              <a:t> </a:t>
            </a:r>
            <a:r>
              <a:rPr lang="en-US" sz="1200" dirty="0" err="1">
                <a:solidFill>
                  <a:srgbClr val="000000"/>
                </a:solidFill>
              </a:rPr>
              <a:t>π.Χ</a:t>
            </a:r>
            <a:r>
              <a:rPr lang="en-US" sz="1200" dirty="0">
                <a:solidFill>
                  <a:srgbClr val="000000"/>
                </a:solidFill>
              </a:rPr>
              <a:t>., </a:t>
            </a:r>
            <a:r>
              <a:rPr lang="en-US" sz="1200" dirty="0" err="1">
                <a:solidFill>
                  <a:srgbClr val="000000"/>
                </a:solidFill>
              </a:rPr>
              <a:t>θεωρείται</a:t>
            </a:r>
            <a:r>
              <a:rPr lang="en-US" sz="1200" dirty="0">
                <a:solidFill>
                  <a:srgbClr val="000000"/>
                </a:solidFill>
              </a:rPr>
              <a:t> </a:t>
            </a:r>
            <a:r>
              <a:rPr lang="en-US" sz="1200" dirty="0" err="1">
                <a:solidFill>
                  <a:srgbClr val="000000"/>
                </a:solidFill>
              </a:rPr>
              <a:t>σύγχρονος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προς</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πορίσματα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θεωρίας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για</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ψυχή</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ταυτίζεται</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παραδοσιακή</a:t>
            </a:r>
            <a:r>
              <a:rPr lang="en-US" sz="1200" dirty="0">
                <a:solidFill>
                  <a:srgbClr val="000000"/>
                </a:solidFill>
              </a:rPr>
              <a:t> </a:t>
            </a:r>
            <a:r>
              <a:rPr lang="en-US" sz="1200" dirty="0" err="1">
                <a:solidFill>
                  <a:srgbClr val="000000"/>
                </a:solidFill>
              </a:rPr>
              <a:t>μεταφυσική</a:t>
            </a:r>
            <a:r>
              <a:rPr lang="en-US" sz="1200" dirty="0">
                <a:solidFill>
                  <a:srgbClr val="000000"/>
                </a:solidFill>
              </a:rPr>
              <a:t>.  </a:t>
            </a:r>
            <a:r>
              <a:rPr lang="en-US" sz="1200" dirty="0" err="1">
                <a:solidFill>
                  <a:srgbClr val="000000"/>
                </a:solidFill>
              </a:rPr>
              <a:t>Λόγω</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επιστημολογίας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δηλαδή</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τρόπου</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χειρίζεται</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δεδομένα</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παρατηρήσεών</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μεθόδου</a:t>
            </a:r>
            <a:r>
              <a:rPr lang="en-US" sz="1200" dirty="0">
                <a:solidFill>
                  <a:srgbClr val="000000"/>
                </a:solidFill>
              </a:rPr>
              <a:t> </a:t>
            </a:r>
            <a:r>
              <a:rPr lang="en-US" sz="1200" dirty="0" err="1">
                <a:solidFill>
                  <a:srgbClr val="000000"/>
                </a:solidFill>
              </a:rPr>
              <a:t>ανάλυσης</a:t>
            </a:r>
            <a:r>
              <a:rPr lang="en-US" sz="1200" dirty="0">
                <a:solidFill>
                  <a:srgbClr val="000000"/>
                </a:solidFill>
              </a:rPr>
              <a:t> </a:t>
            </a:r>
            <a:r>
              <a:rPr lang="en-US" sz="1200" dirty="0" err="1">
                <a:solidFill>
                  <a:srgbClr val="000000"/>
                </a:solidFill>
              </a:rPr>
              <a:t>κι</a:t>
            </a:r>
            <a:r>
              <a:rPr lang="en-US" sz="1200" dirty="0">
                <a:solidFill>
                  <a:srgbClr val="000000"/>
                </a:solidFill>
              </a:rPr>
              <a:t> </a:t>
            </a:r>
            <a:r>
              <a:rPr lang="en-US" sz="1200" dirty="0" err="1">
                <a:solidFill>
                  <a:srgbClr val="000000"/>
                </a:solidFill>
              </a:rPr>
              <a:t>ερμηνείας</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συνδέοντάς</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μία</a:t>
            </a:r>
            <a:r>
              <a:rPr lang="en-US" sz="1200" dirty="0">
                <a:solidFill>
                  <a:srgbClr val="000000"/>
                </a:solidFill>
              </a:rPr>
              <a:t> </a:t>
            </a:r>
            <a:r>
              <a:rPr lang="en-US" sz="1200" dirty="0" err="1">
                <a:solidFill>
                  <a:srgbClr val="000000"/>
                </a:solidFill>
              </a:rPr>
              <a:t>ρεαλιστική</a:t>
            </a:r>
            <a:r>
              <a:rPr lang="en-US" sz="1200" dirty="0">
                <a:solidFill>
                  <a:srgbClr val="000000"/>
                </a:solidFill>
              </a:rPr>
              <a:t> </a:t>
            </a:r>
            <a:r>
              <a:rPr lang="en-US" sz="1200" dirty="0" err="1">
                <a:solidFill>
                  <a:srgbClr val="000000"/>
                </a:solidFill>
              </a:rPr>
              <a:t>οπτική</a:t>
            </a:r>
            <a:r>
              <a:rPr lang="en-US" sz="1200" dirty="0">
                <a:solidFill>
                  <a:srgbClr val="000000"/>
                </a:solidFill>
              </a:rPr>
              <a:t>, </a:t>
            </a:r>
            <a:r>
              <a:rPr lang="en-US" sz="1200" dirty="0" err="1">
                <a:solidFill>
                  <a:srgbClr val="000000"/>
                </a:solidFill>
              </a:rPr>
              <a:t>αντικειμενικά</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όχι</a:t>
            </a:r>
            <a:r>
              <a:rPr lang="en-US" sz="1200" dirty="0">
                <a:solidFill>
                  <a:srgbClr val="000000"/>
                </a:solidFill>
              </a:rPr>
              <a:t> </a:t>
            </a:r>
            <a:r>
              <a:rPr lang="en-US" sz="1200" dirty="0" err="1">
                <a:solidFill>
                  <a:srgbClr val="000000"/>
                </a:solidFill>
              </a:rPr>
              <a:t>αφηρημένα</a:t>
            </a:r>
            <a:r>
              <a:rPr lang="en-US" sz="1200" dirty="0">
                <a:solidFill>
                  <a:srgbClr val="000000"/>
                </a:solidFill>
              </a:rPr>
              <a:t> - </a:t>
            </a:r>
            <a:r>
              <a:rPr lang="en-US" sz="1200" dirty="0" err="1">
                <a:solidFill>
                  <a:srgbClr val="000000"/>
                </a:solidFill>
              </a:rPr>
              <a:t>εκτός</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αισθητού</a:t>
            </a:r>
            <a:r>
              <a:rPr lang="en-US" sz="1200" dirty="0">
                <a:solidFill>
                  <a:srgbClr val="000000"/>
                </a:solidFill>
              </a:rPr>
              <a:t> </a:t>
            </a:r>
            <a:r>
              <a:rPr lang="en-US" sz="1200" dirty="0" err="1">
                <a:solidFill>
                  <a:srgbClr val="000000"/>
                </a:solidFill>
              </a:rPr>
              <a:t>κόσμου</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βάση</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εργασίες</a:t>
            </a:r>
            <a:r>
              <a:rPr lang="en-US" sz="1200" dirty="0">
                <a:solidFill>
                  <a:srgbClr val="000000"/>
                </a:solidFill>
              </a:rPr>
              <a:t> </a:t>
            </a:r>
            <a:r>
              <a:rPr lang="en-US" sz="1200" dirty="0" err="1">
                <a:solidFill>
                  <a:srgbClr val="000000"/>
                </a:solidFill>
              </a:rPr>
              <a:t>των</a:t>
            </a:r>
            <a:r>
              <a:rPr lang="en-US" sz="1200" dirty="0">
                <a:solidFill>
                  <a:srgbClr val="000000"/>
                </a:solidFill>
              </a:rPr>
              <a:t> Putnam – Nussbaum (A. O. </a:t>
            </a:r>
            <a:r>
              <a:rPr lang="en-US" sz="1200" dirty="0" err="1">
                <a:solidFill>
                  <a:srgbClr val="000000"/>
                </a:solidFill>
              </a:rPr>
              <a:t>Rorty</a:t>
            </a:r>
            <a:r>
              <a:rPr lang="en-US" sz="1200" dirty="0">
                <a:solidFill>
                  <a:srgbClr val="000000"/>
                </a:solidFill>
              </a:rPr>
              <a:t>, </a:t>
            </a:r>
            <a:r>
              <a:rPr lang="en-US" sz="1200" i="1" dirty="0">
                <a:solidFill>
                  <a:srgbClr val="000000"/>
                </a:solidFill>
              </a:rPr>
              <a:t>Essays on Aristotle De Anima,</a:t>
            </a:r>
            <a:r>
              <a:rPr lang="en-US" sz="1200" dirty="0">
                <a:solidFill>
                  <a:srgbClr val="000000"/>
                </a:solidFill>
              </a:rPr>
              <a:t> 1992), ο </a:t>
            </a:r>
            <a:r>
              <a:rPr lang="en-US" sz="1200" dirty="0" err="1">
                <a:solidFill>
                  <a:srgbClr val="000000"/>
                </a:solidFill>
              </a:rPr>
              <a:t>Αριστοτέλης</a:t>
            </a:r>
            <a:r>
              <a:rPr lang="en-US" sz="1200" dirty="0">
                <a:solidFill>
                  <a:srgbClr val="000000"/>
                </a:solidFill>
              </a:rPr>
              <a:t> </a:t>
            </a:r>
            <a:r>
              <a:rPr lang="en-US" sz="1200" dirty="0" err="1">
                <a:solidFill>
                  <a:srgbClr val="000000"/>
                </a:solidFill>
              </a:rPr>
              <a:t>βρίσκεται</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πάλι</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προσκήνιο</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ένας</a:t>
            </a:r>
            <a:r>
              <a:rPr lang="en-US" sz="1200" dirty="0">
                <a:solidFill>
                  <a:srgbClr val="000000"/>
                </a:solidFill>
              </a:rPr>
              <a:t> </a:t>
            </a:r>
            <a:r>
              <a:rPr lang="en-US" sz="1200" dirty="0" err="1">
                <a:solidFill>
                  <a:srgbClr val="000000"/>
                </a:solidFill>
              </a:rPr>
              <a:t>πρώιμος</a:t>
            </a:r>
            <a:r>
              <a:rPr lang="en-US" sz="1200" dirty="0">
                <a:solidFill>
                  <a:srgbClr val="000000"/>
                </a:solidFill>
              </a:rPr>
              <a:t> </a:t>
            </a:r>
            <a:r>
              <a:rPr lang="en-US" sz="1200" dirty="0" err="1">
                <a:solidFill>
                  <a:srgbClr val="000000"/>
                </a:solidFill>
              </a:rPr>
              <a:t>ψυχολειτουργιστής</a:t>
            </a:r>
            <a:r>
              <a:rPr lang="en-US" sz="1200" dirty="0">
                <a:solidFill>
                  <a:srgbClr val="000000"/>
                </a:solidFill>
              </a:rPr>
              <a:t>  </a:t>
            </a:r>
            <a:r>
              <a:rPr lang="en-US" sz="1200" dirty="0" err="1">
                <a:solidFill>
                  <a:srgbClr val="000000"/>
                </a:solidFill>
              </a:rPr>
              <a:t>του</a:t>
            </a:r>
            <a:r>
              <a:rPr lang="en-US" sz="1200" dirty="0">
                <a:solidFill>
                  <a:srgbClr val="000000"/>
                </a:solidFill>
              </a:rPr>
              <a:t> 20</a:t>
            </a:r>
            <a:r>
              <a:rPr lang="en-US" sz="1200" baseline="30000" dirty="0">
                <a:solidFill>
                  <a:srgbClr val="000000"/>
                </a:solidFill>
              </a:rPr>
              <a:t>ού  </a:t>
            </a:r>
            <a:r>
              <a:rPr lang="en-US" sz="1200" dirty="0" err="1">
                <a:solidFill>
                  <a:srgbClr val="000000"/>
                </a:solidFill>
              </a:rPr>
              <a:t>αιώνα</a:t>
            </a:r>
            <a:r>
              <a:rPr lang="en-US" sz="1200" dirty="0">
                <a:solidFill>
                  <a:srgbClr val="000000"/>
                </a:solidFill>
              </a:rPr>
              <a:t>, </a:t>
            </a:r>
            <a:r>
              <a:rPr lang="en-US" sz="1200" dirty="0" err="1">
                <a:solidFill>
                  <a:srgbClr val="000000"/>
                </a:solidFill>
              </a:rPr>
              <a:t>λαμβάνοντας</a:t>
            </a:r>
            <a:r>
              <a:rPr lang="en-US" sz="1200" dirty="0">
                <a:solidFill>
                  <a:srgbClr val="000000"/>
                </a:solidFill>
              </a:rPr>
              <a:t> </a:t>
            </a:r>
            <a:r>
              <a:rPr lang="en-US" sz="1200" dirty="0" err="1">
                <a:solidFill>
                  <a:srgbClr val="000000"/>
                </a:solidFill>
              </a:rPr>
              <a:t>βέβαια</a:t>
            </a:r>
            <a:r>
              <a:rPr lang="en-US" sz="1200" dirty="0">
                <a:solidFill>
                  <a:srgbClr val="000000"/>
                </a:solidFill>
              </a:rPr>
              <a:t> </a:t>
            </a:r>
            <a:r>
              <a:rPr lang="en-US" sz="1200" dirty="0" err="1">
                <a:solidFill>
                  <a:srgbClr val="000000"/>
                </a:solidFill>
              </a:rPr>
              <a:t>υπόψη</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ιστορία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φιλοσοφίας</a:t>
            </a:r>
            <a:r>
              <a:rPr lang="en-US" sz="1200" dirty="0">
                <a:solidFill>
                  <a:srgbClr val="000000"/>
                </a:solidFill>
              </a:rPr>
              <a:t> </a:t>
            </a:r>
            <a:r>
              <a:rPr lang="en-US" sz="1200" dirty="0" err="1">
                <a:solidFill>
                  <a:srgbClr val="000000"/>
                </a:solidFill>
              </a:rPr>
              <a:t>έχουν</a:t>
            </a:r>
            <a:r>
              <a:rPr lang="en-US" sz="1200" dirty="0">
                <a:solidFill>
                  <a:srgbClr val="000000"/>
                </a:solidFill>
              </a:rPr>
              <a:t> </a:t>
            </a:r>
            <a:r>
              <a:rPr lang="en-US" sz="1200" dirty="0" err="1">
                <a:solidFill>
                  <a:srgbClr val="000000"/>
                </a:solidFill>
              </a:rPr>
              <a:t>προηγηθεί</a:t>
            </a:r>
            <a:r>
              <a:rPr lang="en-US" sz="1200" dirty="0">
                <a:solidFill>
                  <a:srgbClr val="000000"/>
                </a:solidFill>
              </a:rPr>
              <a:t> </a:t>
            </a:r>
            <a:r>
              <a:rPr lang="en-US" sz="1200" dirty="0" err="1">
                <a:solidFill>
                  <a:srgbClr val="000000"/>
                </a:solidFill>
              </a:rPr>
              <a:t>σημαντικοί</a:t>
            </a:r>
            <a:r>
              <a:rPr lang="en-US" sz="1200" dirty="0">
                <a:solidFill>
                  <a:srgbClr val="000000"/>
                </a:solidFill>
              </a:rPr>
              <a:t> </a:t>
            </a:r>
            <a:r>
              <a:rPr lang="en-US" sz="1200" dirty="0" err="1">
                <a:solidFill>
                  <a:srgbClr val="000000"/>
                </a:solidFill>
              </a:rPr>
              <a:t>σταθμοί</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προσέγγιση</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νου</a:t>
            </a:r>
            <a:r>
              <a:rPr lang="en-US" sz="1200" dirty="0">
                <a:solidFill>
                  <a:srgbClr val="000000"/>
                </a:solidFill>
              </a:rPr>
              <a:t>, </a:t>
            </a:r>
            <a:r>
              <a:rPr lang="en-US" sz="1200" dirty="0" err="1">
                <a:solidFill>
                  <a:srgbClr val="000000"/>
                </a:solidFill>
              </a:rPr>
              <a:t>όπως</a:t>
            </a:r>
            <a:r>
              <a:rPr lang="en-US" sz="1200" dirty="0">
                <a:solidFill>
                  <a:srgbClr val="000000"/>
                </a:solidFill>
              </a:rPr>
              <a:t> η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πνεύματος</a:t>
            </a:r>
            <a:r>
              <a:rPr lang="en-US" sz="1200" dirty="0">
                <a:solidFill>
                  <a:srgbClr val="000000"/>
                </a:solidFill>
              </a:rPr>
              <a:t> </a:t>
            </a:r>
            <a:r>
              <a:rPr lang="en-US" sz="1200" dirty="0" err="1">
                <a:solidFill>
                  <a:srgbClr val="000000"/>
                </a:solidFill>
              </a:rPr>
              <a:t>του</a:t>
            </a:r>
            <a:r>
              <a:rPr lang="en-US" sz="1200" dirty="0">
                <a:solidFill>
                  <a:srgbClr val="000000"/>
                </a:solidFill>
              </a:rPr>
              <a:t> Hegel </a:t>
            </a:r>
            <a:r>
              <a:rPr lang="en-US" sz="1200" dirty="0" err="1">
                <a:solidFill>
                  <a:srgbClr val="000000"/>
                </a:solidFill>
              </a:rPr>
              <a:t>και</a:t>
            </a:r>
            <a:r>
              <a:rPr lang="en-US" sz="1200" dirty="0">
                <a:solidFill>
                  <a:srgbClr val="000000"/>
                </a:solidFill>
              </a:rPr>
              <a:t> η </a:t>
            </a:r>
            <a:r>
              <a:rPr lang="en-US" sz="1200" dirty="0" err="1">
                <a:solidFill>
                  <a:srgbClr val="000000"/>
                </a:solidFill>
              </a:rPr>
              <a:t>γλωσσική</a:t>
            </a:r>
            <a:r>
              <a:rPr lang="en-US" sz="1200" dirty="0">
                <a:solidFill>
                  <a:srgbClr val="000000"/>
                </a:solidFill>
              </a:rPr>
              <a:t>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του</a:t>
            </a:r>
            <a:r>
              <a:rPr lang="en-US" sz="1200" dirty="0">
                <a:solidFill>
                  <a:srgbClr val="000000"/>
                </a:solidFill>
              </a:rPr>
              <a:t> Wittgenstein (1889 - 1951).</a:t>
            </a:r>
            <a:endParaRPr lang="en-US" dirty="0"/>
          </a:p>
          <a:p>
            <a:pPr algn="just"/>
            <a:r>
              <a:rPr lang="en-US" sz="1200" dirty="0" err="1">
                <a:solidFill>
                  <a:srgbClr val="000000"/>
                </a:solidFill>
              </a:rPr>
              <a:t>Ως</a:t>
            </a:r>
            <a:r>
              <a:rPr lang="en-US" sz="1200" dirty="0">
                <a:solidFill>
                  <a:srgbClr val="000000"/>
                </a:solidFill>
              </a:rPr>
              <a:t> </a:t>
            </a:r>
            <a:r>
              <a:rPr lang="en-US" sz="1200" dirty="0" err="1">
                <a:solidFill>
                  <a:srgbClr val="000000"/>
                </a:solidFill>
              </a:rPr>
              <a:t>αποτέλεσμα</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φιλοσοφικών</a:t>
            </a:r>
            <a:r>
              <a:rPr lang="en-US" sz="1200" dirty="0">
                <a:solidFill>
                  <a:srgbClr val="000000"/>
                </a:solidFill>
              </a:rPr>
              <a:t> </a:t>
            </a:r>
            <a:r>
              <a:rPr lang="en-US" sz="1200" dirty="0" err="1">
                <a:solidFill>
                  <a:srgbClr val="000000"/>
                </a:solidFill>
              </a:rPr>
              <a:t>ερευνών</a:t>
            </a:r>
            <a:r>
              <a:rPr lang="en-US" sz="1200" dirty="0">
                <a:solidFill>
                  <a:srgbClr val="000000"/>
                </a:solidFill>
              </a:rPr>
              <a:t> </a:t>
            </a:r>
            <a:r>
              <a:rPr lang="en-US" sz="1200" dirty="0" err="1">
                <a:solidFill>
                  <a:srgbClr val="000000"/>
                </a:solidFill>
              </a:rPr>
              <a:t>του</a:t>
            </a:r>
            <a:r>
              <a:rPr lang="en-US" sz="1200" dirty="0">
                <a:solidFill>
                  <a:srgbClr val="000000"/>
                </a:solidFill>
              </a:rPr>
              <a:t> Wittgenstein </a:t>
            </a:r>
            <a:r>
              <a:rPr lang="en-US" sz="1200" dirty="0" err="1">
                <a:solidFill>
                  <a:srgbClr val="000000"/>
                </a:solidFill>
              </a:rPr>
              <a:t>στα</a:t>
            </a:r>
            <a:r>
              <a:rPr lang="en-US" sz="1200" dirty="0">
                <a:solidFill>
                  <a:srgbClr val="000000"/>
                </a:solidFill>
              </a:rPr>
              <a:t> </a:t>
            </a:r>
            <a:r>
              <a:rPr lang="en-US" sz="1200" dirty="0" err="1">
                <a:solidFill>
                  <a:srgbClr val="000000"/>
                </a:solidFill>
              </a:rPr>
              <a:t>μέσα</a:t>
            </a:r>
            <a:r>
              <a:rPr lang="en-US" sz="1200" dirty="0">
                <a:solidFill>
                  <a:srgbClr val="000000"/>
                </a:solidFill>
              </a:rPr>
              <a:t> </a:t>
            </a:r>
            <a:r>
              <a:rPr lang="en-US" sz="1200" dirty="0" err="1">
                <a:solidFill>
                  <a:srgbClr val="000000"/>
                </a:solidFill>
              </a:rPr>
              <a:t>του</a:t>
            </a:r>
            <a:r>
              <a:rPr lang="en-US" sz="1200" dirty="0">
                <a:solidFill>
                  <a:srgbClr val="000000"/>
                </a:solidFill>
              </a:rPr>
              <a:t> 20</a:t>
            </a:r>
            <a:r>
              <a:rPr lang="en-US" sz="1200" baseline="30000" dirty="0">
                <a:solidFill>
                  <a:srgbClr val="000000"/>
                </a:solidFill>
              </a:rPr>
              <a:t>ού </a:t>
            </a:r>
            <a:r>
              <a:rPr lang="en-US" sz="1200" dirty="0" err="1">
                <a:solidFill>
                  <a:srgbClr val="000000"/>
                </a:solidFill>
              </a:rPr>
              <a:t>αιώνα</a:t>
            </a:r>
            <a:r>
              <a:rPr lang="en-US" sz="1200" dirty="0">
                <a:solidFill>
                  <a:srgbClr val="000000"/>
                </a:solidFill>
              </a:rPr>
              <a:t>, </a:t>
            </a:r>
            <a:r>
              <a:rPr lang="en-US" sz="1200" dirty="0" err="1">
                <a:solidFill>
                  <a:srgbClr val="000000"/>
                </a:solidFill>
              </a:rPr>
              <a:t>καθιερώνεται</a:t>
            </a:r>
            <a:r>
              <a:rPr lang="en-US" sz="1200" dirty="0">
                <a:solidFill>
                  <a:srgbClr val="000000"/>
                </a:solidFill>
              </a:rPr>
              <a:t> η </a:t>
            </a:r>
            <a:r>
              <a:rPr lang="en-US" sz="1200" dirty="0" err="1">
                <a:solidFill>
                  <a:srgbClr val="000000"/>
                </a:solidFill>
              </a:rPr>
              <a:t>αντίληψη</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όλα</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προβλήματα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φιλοσοφίας</a:t>
            </a:r>
            <a:r>
              <a:rPr lang="en-US" sz="1200" dirty="0">
                <a:solidFill>
                  <a:srgbClr val="000000"/>
                </a:solidFill>
              </a:rPr>
              <a:t> </a:t>
            </a:r>
            <a:r>
              <a:rPr lang="en-US" sz="1200" dirty="0" err="1">
                <a:solidFill>
                  <a:srgbClr val="000000"/>
                </a:solidFill>
              </a:rPr>
              <a:t>μεταφέρονται</a:t>
            </a:r>
            <a:r>
              <a:rPr lang="en-US" sz="1200" dirty="0">
                <a:solidFill>
                  <a:srgbClr val="000000"/>
                </a:solidFill>
              </a:rPr>
              <a:t> </a:t>
            </a:r>
            <a:r>
              <a:rPr lang="en-US" sz="1200" dirty="0" err="1">
                <a:solidFill>
                  <a:srgbClr val="000000"/>
                </a:solidFill>
              </a:rPr>
              <a:t>μέσω</a:t>
            </a:r>
            <a:r>
              <a:rPr lang="en-US" sz="1200" dirty="0">
                <a:solidFill>
                  <a:srgbClr val="000000"/>
                </a:solidFill>
              </a:rPr>
              <a:t> </a:t>
            </a:r>
            <a:r>
              <a:rPr lang="en-US" sz="1200" dirty="0" err="1">
                <a:solidFill>
                  <a:srgbClr val="000000"/>
                </a:solidFill>
              </a:rPr>
              <a:t>των</a:t>
            </a:r>
            <a:r>
              <a:rPr lang="en-US" sz="1200" dirty="0">
                <a:solidFill>
                  <a:srgbClr val="000000"/>
                </a:solidFill>
              </a:rPr>
              <a:t> </a:t>
            </a:r>
            <a:r>
              <a:rPr lang="en-US" sz="1200" dirty="0" err="1">
                <a:solidFill>
                  <a:srgbClr val="000000"/>
                </a:solidFill>
              </a:rPr>
              <a:t>μορφών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γλωσσικής</a:t>
            </a:r>
            <a:r>
              <a:rPr lang="en-US" sz="1200" dirty="0">
                <a:solidFill>
                  <a:srgbClr val="000000"/>
                </a:solidFill>
              </a:rPr>
              <a:t> </a:t>
            </a:r>
            <a:r>
              <a:rPr lang="en-US" sz="1200" dirty="0" err="1">
                <a:solidFill>
                  <a:srgbClr val="000000"/>
                </a:solidFill>
              </a:rPr>
              <a:t>επικοινωνίας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μάλιστα</a:t>
            </a:r>
            <a:r>
              <a:rPr lang="en-US" sz="1200" dirty="0">
                <a:solidFill>
                  <a:srgbClr val="000000"/>
                </a:solidFill>
              </a:rPr>
              <a:t> η </a:t>
            </a:r>
            <a:r>
              <a:rPr lang="en-US" sz="1200" dirty="0" err="1">
                <a:solidFill>
                  <a:srgbClr val="000000"/>
                </a:solidFill>
              </a:rPr>
              <a:t>φιλοσοφία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γλώσσα</a:t>
            </a:r>
            <a:r>
              <a:rPr lang="en-US" sz="1200" dirty="0">
                <a:solidFill>
                  <a:srgbClr val="000000"/>
                </a:solidFill>
              </a:rPr>
              <a:t> </a:t>
            </a:r>
            <a:r>
              <a:rPr lang="en-US" sz="1200" dirty="0" err="1">
                <a:solidFill>
                  <a:srgbClr val="000000"/>
                </a:solidFill>
              </a:rPr>
              <a:t>αποτελεί</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δημόσια</a:t>
            </a:r>
            <a:r>
              <a:rPr lang="en-US" sz="1200" dirty="0">
                <a:solidFill>
                  <a:srgbClr val="000000"/>
                </a:solidFill>
              </a:rPr>
              <a:t> </a:t>
            </a:r>
            <a:r>
              <a:rPr lang="en-US" sz="1200" dirty="0" err="1">
                <a:solidFill>
                  <a:srgbClr val="000000"/>
                </a:solidFill>
              </a:rPr>
              <a:t>πράξη</a:t>
            </a:r>
            <a:r>
              <a:rPr lang="en-US" sz="1200" dirty="0">
                <a:solidFill>
                  <a:srgbClr val="000000"/>
                </a:solidFill>
              </a:rPr>
              <a:t> </a:t>
            </a:r>
            <a:r>
              <a:rPr lang="en-US" sz="1200" dirty="0" err="1">
                <a:solidFill>
                  <a:srgbClr val="000000"/>
                </a:solidFill>
              </a:rPr>
              <a:t>επικοινωνίας</a:t>
            </a:r>
            <a:r>
              <a:rPr lang="en-US" sz="1200" dirty="0">
                <a:solidFill>
                  <a:srgbClr val="000000"/>
                </a:solidFill>
              </a:rPr>
              <a:t>, </a:t>
            </a:r>
            <a:r>
              <a:rPr lang="en-US" sz="1200" dirty="0" err="1">
                <a:solidFill>
                  <a:srgbClr val="000000"/>
                </a:solidFill>
              </a:rPr>
              <a:t>επομένως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αναγκαίο</a:t>
            </a:r>
            <a:r>
              <a:rPr lang="en-US" sz="1200" dirty="0">
                <a:solidFill>
                  <a:srgbClr val="000000"/>
                </a:solidFill>
              </a:rPr>
              <a:t> </a:t>
            </a:r>
            <a:r>
              <a:rPr lang="en-US" sz="1200" dirty="0" err="1">
                <a:solidFill>
                  <a:srgbClr val="000000"/>
                </a:solidFill>
              </a:rPr>
              <a:t>κοινωνικό</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πλαίσιο</a:t>
            </a:r>
            <a:r>
              <a:rPr lang="en-US" sz="1200" dirty="0">
                <a:solidFill>
                  <a:srgbClr val="000000"/>
                </a:solidFill>
              </a:rPr>
              <a:t> </a:t>
            </a:r>
            <a:r>
              <a:rPr lang="en-US" sz="1200" dirty="0" err="1">
                <a:solidFill>
                  <a:srgbClr val="000000"/>
                </a:solidFill>
              </a:rPr>
              <a:t>αφού</a:t>
            </a:r>
            <a:r>
              <a:rPr lang="en-US" sz="1200" dirty="0">
                <a:solidFill>
                  <a:srgbClr val="000000"/>
                </a:solidFill>
              </a:rPr>
              <a:t> </a:t>
            </a:r>
            <a:r>
              <a:rPr lang="en-US" sz="1200" dirty="0" err="1">
                <a:solidFill>
                  <a:srgbClr val="000000"/>
                </a:solidFill>
              </a:rPr>
              <a:t>ιδιωτική</a:t>
            </a:r>
            <a:r>
              <a:rPr lang="en-US" sz="1200" dirty="0">
                <a:solidFill>
                  <a:srgbClr val="000000"/>
                </a:solidFill>
              </a:rPr>
              <a:t> </a:t>
            </a:r>
            <a:r>
              <a:rPr lang="en-US" sz="1200" dirty="0" err="1">
                <a:solidFill>
                  <a:srgbClr val="000000"/>
                </a:solidFill>
              </a:rPr>
              <a:t>γλώσσα</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νοείται</a:t>
            </a:r>
            <a:r>
              <a:rPr lang="en-US" sz="1200" dirty="0">
                <a:solidFill>
                  <a:srgbClr val="000000"/>
                </a:solidFill>
              </a:rPr>
              <a:t>.</a:t>
            </a:r>
            <a:endParaRPr lang="en-US" dirty="0"/>
          </a:p>
          <a:p>
            <a:pPr algn="just"/>
            <a:r>
              <a:rPr lang="en-US" sz="1200" dirty="0" err="1">
                <a:solidFill>
                  <a:srgbClr val="000000"/>
                </a:solidFill>
              </a:rPr>
              <a:t>Φέρνοντας</a:t>
            </a:r>
            <a:r>
              <a:rPr lang="en-US" sz="1200" dirty="0">
                <a:solidFill>
                  <a:srgbClr val="000000"/>
                </a:solidFill>
              </a:rPr>
              <a:t> </a:t>
            </a:r>
            <a:r>
              <a:rPr lang="en-US" sz="1200" dirty="0" err="1">
                <a:solidFill>
                  <a:srgbClr val="000000"/>
                </a:solidFill>
              </a:rPr>
              <a:t>τον</a:t>
            </a:r>
            <a:r>
              <a:rPr lang="en-US" sz="1200" dirty="0">
                <a:solidFill>
                  <a:srgbClr val="000000"/>
                </a:solidFill>
              </a:rPr>
              <a:t> </a:t>
            </a:r>
            <a:r>
              <a:rPr lang="en-US" sz="1200" dirty="0" err="1">
                <a:solidFill>
                  <a:srgbClr val="000000"/>
                </a:solidFill>
              </a:rPr>
              <a:t>Αριστοτέλη</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τον</a:t>
            </a:r>
            <a:r>
              <a:rPr lang="en-US" sz="1200" dirty="0">
                <a:solidFill>
                  <a:srgbClr val="000000"/>
                </a:solidFill>
              </a:rPr>
              <a:t> Wittgenstein </a:t>
            </a:r>
            <a:r>
              <a:rPr lang="en-US" sz="1200" dirty="0" err="1">
                <a:solidFill>
                  <a:srgbClr val="000000"/>
                </a:solidFill>
              </a:rPr>
              <a:t>σε</a:t>
            </a:r>
            <a:r>
              <a:rPr lang="en-US" sz="1200" dirty="0">
                <a:solidFill>
                  <a:srgbClr val="000000"/>
                </a:solidFill>
              </a:rPr>
              <a:t> </a:t>
            </a:r>
            <a:r>
              <a:rPr lang="en-US" sz="1200" dirty="0" err="1">
                <a:solidFill>
                  <a:srgbClr val="000000"/>
                </a:solidFill>
              </a:rPr>
              <a:t>ένα</a:t>
            </a:r>
            <a:r>
              <a:rPr lang="en-US" sz="1200" dirty="0">
                <a:solidFill>
                  <a:srgbClr val="000000"/>
                </a:solidFill>
              </a:rPr>
              <a:t> </a:t>
            </a:r>
            <a:r>
              <a:rPr lang="en-US" sz="1200" dirty="0" err="1">
                <a:solidFill>
                  <a:srgbClr val="000000"/>
                </a:solidFill>
              </a:rPr>
              <a:t>διάλογο</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προς</a:t>
            </a:r>
            <a:r>
              <a:rPr lang="en-US" sz="1200" dirty="0">
                <a:solidFill>
                  <a:srgbClr val="000000"/>
                </a:solidFill>
              </a:rPr>
              <a:t> </a:t>
            </a:r>
            <a:r>
              <a:rPr lang="en-US" sz="1200" dirty="0" err="1">
                <a:solidFill>
                  <a:srgbClr val="000000"/>
                </a:solidFill>
              </a:rPr>
              <a:t>τα</a:t>
            </a:r>
            <a:r>
              <a:rPr lang="en-US" sz="1200" dirty="0">
                <a:solidFill>
                  <a:srgbClr val="000000"/>
                </a:solidFill>
              </a:rPr>
              <a:t> </a:t>
            </a:r>
            <a:r>
              <a:rPr lang="en-US" sz="1200" dirty="0" err="1">
                <a:solidFill>
                  <a:srgbClr val="000000"/>
                </a:solidFill>
              </a:rPr>
              <a:t>θέματα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ψυχής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γλώσσας</a:t>
            </a:r>
            <a:r>
              <a:rPr lang="en-US" sz="1200" dirty="0">
                <a:solidFill>
                  <a:srgbClr val="000000"/>
                </a:solidFill>
              </a:rPr>
              <a:t>, </a:t>
            </a:r>
            <a:r>
              <a:rPr lang="en-US" sz="1200" dirty="0" err="1">
                <a:solidFill>
                  <a:srgbClr val="000000"/>
                </a:solidFill>
              </a:rPr>
              <a:t>βλέπουμε</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δεν</a:t>
            </a:r>
            <a:r>
              <a:rPr lang="en-US" sz="1200" dirty="0">
                <a:solidFill>
                  <a:srgbClr val="000000"/>
                </a:solidFill>
              </a:rPr>
              <a:t> </a:t>
            </a:r>
            <a:r>
              <a:rPr lang="en-US" sz="1200" dirty="0" err="1">
                <a:solidFill>
                  <a:srgbClr val="000000"/>
                </a:solidFill>
              </a:rPr>
              <a:t>απέχουν</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στην</a:t>
            </a:r>
            <a:r>
              <a:rPr lang="en-US" sz="1200" dirty="0">
                <a:solidFill>
                  <a:srgbClr val="000000"/>
                </a:solidFill>
              </a:rPr>
              <a:t> </a:t>
            </a:r>
            <a:r>
              <a:rPr lang="en-US" sz="1200" dirty="0" err="1">
                <a:solidFill>
                  <a:srgbClr val="000000"/>
                </a:solidFill>
              </a:rPr>
              <a:t>πραγματικότητα</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προς</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τοποθετήσεις</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Εάν</a:t>
            </a:r>
            <a:r>
              <a:rPr lang="en-US" sz="1200" dirty="0">
                <a:solidFill>
                  <a:srgbClr val="000000"/>
                </a:solidFill>
              </a:rPr>
              <a:t> η </a:t>
            </a:r>
            <a:r>
              <a:rPr lang="en-US" sz="1200" dirty="0" err="1">
                <a:solidFill>
                  <a:srgbClr val="000000"/>
                </a:solidFill>
              </a:rPr>
              <a:t>γλώσσα</a:t>
            </a:r>
            <a:r>
              <a:rPr lang="en-US" sz="1200" dirty="0">
                <a:solidFill>
                  <a:srgbClr val="000000"/>
                </a:solidFill>
              </a:rPr>
              <a:t> </a:t>
            </a:r>
            <a:r>
              <a:rPr lang="en-US" sz="1200" dirty="0" err="1">
                <a:solidFill>
                  <a:srgbClr val="000000"/>
                </a:solidFill>
              </a:rPr>
              <a:t>είναι</a:t>
            </a:r>
            <a:r>
              <a:rPr lang="en-US" sz="1200" dirty="0">
                <a:solidFill>
                  <a:srgbClr val="000000"/>
                </a:solidFill>
              </a:rPr>
              <a:t> </a:t>
            </a:r>
            <a:r>
              <a:rPr lang="en-US" sz="1200" dirty="0" err="1">
                <a:solidFill>
                  <a:srgbClr val="000000"/>
                </a:solidFill>
              </a:rPr>
              <a:t>κυρίως</a:t>
            </a:r>
            <a:r>
              <a:rPr lang="en-US" sz="1200" dirty="0">
                <a:solidFill>
                  <a:srgbClr val="000000"/>
                </a:solidFill>
              </a:rPr>
              <a:t> </a:t>
            </a:r>
            <a:r>
              <a:rPr lang="en-US" sz="1200" dirty="0" err="1">
                <a:solidFill>
                  <a:srgbClr val="000000"/>
                </a:solidFill>
              </a:rPr>
              <a:t>μία</a:t>
            </a:r>
            <a:r>
              <a:rPr lang="en-US" sz="1200" dirty="0">
                <a:solidFill>
                  <a:srgbClr val="000000"/>
                </a:solidFill>
              </a:rPr>
              <a:t> </a:t>
            </a:r>
            <a:r>
              <a:rPr lang="en-US" sz="1200" dirty="0" err="1">
                <a:solidFill>
                  <a:srgbClr val="000000"/>
                </a:solidFill>
              </a:rPr>
              <a:t>πράξη</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πλαίσιο</a:t>
            </a:r>
            <a:r>
              <a:rPr lang="en-US" sz="1200" dirty="0">
                <a:solidFill>
                  <a:srgbClr val="000000"/>
                </a:solidFill>
              </a:rPr>
              <a:t> </a:t>
            </a:r>
            <a:r>
              <a:rPr lang="en-US" sz="1200" dirty="0" err="1">
                <a:solidFill>
                  <a:srgbClr val="000000"/>
                </a:solidFill>
              </a:rPr>
              <a:t>μιας</a:t>
            </a:r>
            <a:r>
              <a:rPr lang="en-US" sz="1200" dirty="0">
                <a:solidFill>
                  <a:srgbClr val="000000"/>
                </a:solidFill>
              </a:rPr>
              <a:t> </a:t>
            </a:r>
            <a:r>
              <a:rPr lang="en-US" sz="1200" dirty="0" err="1">
                <a:solidFill>
                  <a:srgbClr val="000000"/>
                </a:solidFill>
              </a:rPr>
              <a:t>μορφής</a:t>
            </a:r>
            <a:r>
              <a:rPr lang="en-US" sz="1200" dirty="0">
                <a:solidFill>
                  <a:srgbClr val="000000"/>
                </a:solidFill>
              </a:rPr>
              <a:t> </a:t>
            </a:r>
            <a:r>
              <a:rPr lang="en-US" sz="1200" dirty="0" err="1">
                <a:solidFill>
                  <a:srgbClr val="000000"/>
                </a:solidFill>
              </a:rPr>
              <a:t>ζωής</a:t>
            </a:r>
            <a:r>
              <a:rPr lang="en-US" sz="1200" dirty="0">
                <a:solidFill>
                  <a:srgbClr val="000000"/>
                </a:solidFill>
              </a:rPr>
              <a:t> – </a:t>
            </a:r>
            <a:r>
              <a:rPr lang="en-US" sz="1200" dirty="0" err="1">
                <a:solidFill>
                  <a:srgbClr val="000000"/>
                </a:solidFill>
              </a:rPr>
              <a:t>κατά</a:t>
            </a:r>
            <a:r>
              <a:rPr lang="en-US" sz="1200" dirty="0">
                <a:solidFill>
                  <a:srgbClr val="000000"/>
                </a:solidFill>
              </a:rPr>
              <a:t> Wittgenstein – </a:t>
            </a:r>
            <a:r>
              <a:rPr lang="en-US" sz="1200" dirty="0" err="1">
                <a:solidFill>
                  <a:srgbClr val="000000"/>
                </a:solidFill>
              </a:rPr>
              <a:t>τότε</a:t>
            </a:r>
            <a:r>
              <a:rPr lang="en-US" sz="1200" dirty="0">
                <a:solidFill>
                  <a:srgbClr val="000000"/>
                </a:solidFill>
              </a:rPr>
              <a:t> η </a:t>
            </a:r>
            <a:r>
              <a:rPr lang="en-US" sz="1200" dirty="0" err="1">
                <a:solidFill>
                  <a:srgbClr val="000000"/>
                </a:solidFill>
              </a:rPr>
              <a:t>γλώσσα</a:t>
            </a:r>
            <a:r>
              <a:rPr lang="en-US" sz="1200" dirty="0">
                <a:solidFill>
                  <a:srgbClr val="000000"/>
                </a:solidFill>
              </a:rPr>
              <a:t> </a:t>
            </a:r>
            <a:r>
              <a:rPr lang="en-US" sz="1200" dirty="0" err="1">
                <a:solidFill>
                  <a:srgbClr val="000000"/>
                </a:solidFill>
              </a:rPr>
              <a:t>αντιμετωπίζεται</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βιολογική</a:t>
            </a:r>
            <a:r>
              <a:rPr lang="en-US" sz="1200" dirty="0">
                <a:solidFill>
                  <a:srgbClr val="000000"/>
                </a:solidFill>
              </a:rPr>
              <a:t> </a:t>
            </a:r>
            <a:r>
              <a:rPr lang="en-US" sz="1200" dirty="0" err="1">
                <a:solidFill>
                  <a:srgbClr val="000000"/>
                </a:solidFill>
              </a:rPr>
              <a:t>έκφραση</a:t>
            </a:r>
            <a:r>
              <a:rPr lang="en-US" sz="1200" dirty="0">
                <a:solidFill>
                  <a:srgbClr val="000000"/>
                </a:solidFill>
              </a:rPr>
              <a:t> </a:t>
            </a:r>
            <a:r>
              <a:rPr lang="en-US" sz="1200" dirty="0" err="1">
                <a:solidFill>
                  <a:srgbClr val="000000"/>
                </a:solidFill>
              </a:rPr>
              <a:t>του</a:t>
            </a:r>
            <a:r>
              <a:rPr lang="en-US" sz="1200" dirty="0">
                <a:solidFill>
                  <a:srgbClr val="000000"/>
                </a:solidFill>
              </a:rPr>
              <a:t> </a:t>
            </a:r>
            <a:r>
              <a:rPr lang="en-US" sz="1200" dirty="0" err="1">
                <a:solidFill>
                  <a:srgbClr val="000000"/>
                </a:solidFill>
              </a:rPr>
              <a:t>ανθρώπινου</a:t>
            </a:r>
            <a:r>
              <a:rPr lang="en-US" sz="1200" dirty="0">
                <a:solidFill>
                  <a:srgbClr val="000000"/>
                </a:solidFill>
              </a:rPr>
              <a:t> </a:t>
            </a:r>
            <a:r>
              <a:rPr lang="en-US" sz="1200" dirty="0" err="1">
                <a:solidFill>
                  <a:srgbClr val="000000"/>
                </a:solidFill>
              </a:rPr>
              <a:t>είδους</a:t>
            </a:r>
            <a:r>
              <a:rPr lang="en-US" sz="1200" dirty="0">
                <a:solidFill>
                  <a:srgbClr val="000000"/>
                </a:solidFill>
              </a:rPr>
              <a:t>, </a:t>
            </a:r>
            <a:r>
              <a:rPr lang="en-US" sz="1200" dirty="0" err="1">
                <a:solidFill>
                  <a:srgbClr val="000000"/>
                </a:solidFill>
              </a:rPr>
              <a:t>παράλληλα</a:t>
            </a:r>
            <a:r>
              <a:rPr lang="en-US" sz="1200" dirty="0">
                <a:solidFill>
                  <a:srgbClr val="000000"/>
                </a:solidFill>
              </a:rPr>
              <a:t> </a:t>
            </a:r>
            <a:r>
              <a:rPr lang="en-US" sz="1200" dirty="0" err="1">
                <a:solidFill>
                  <a:srgbClr val="000000"/>
                </a:solidFill>
              </a:rPr>
              <a:t>με</a:t>
            </a:r>
            <a:r>
              <a:rPr lang="en-US" sz="1200" dirty="0">
                <a:solidFill>
                  <a:srgbClr val="000000"/>
                </a:solidFill>
              </a:rPr>
              <a:t> </a:t>
            </a:r>
            <a:r>
              <a:rPr lang="en-US" sz="1200" dirty="0" err="1">
                <a:solidFill>
                  <a:srgbClr val="000000"/>
                </a:solidFill>
              </a:rPr>
              <a:t>την</a:t>
            </a:r>
            <a:r>
              <a:rPr lang="en-US" sz="1200" dirty="0">
                <a:solidFill>
                  <a:srgbClr val="000000"/>
                </a:solidFill>
              </a:rPr>
              <a:t> </a:t>
            </a:r>
            <a:r>
              <a:rPr lang="en-US" sz="1200" dirty="0" err="1">
                <a:solidFill>
                  <a:srgbClr val="000000"/>
                </a:solidFill>
              </a:rPr>
              <a:t>θεωρία</a:t>
            </a:r>
            <a:r>
              <a:rPr lang="en-US" sz="1200" dirty="0">
                <a:solidFill>
                  <a:srgbClr val="000000"/>
                </a:solidFill>
              </a:rPr>
              <a:t> </a:t>
            </a:r>
            <a:r>
              <a:rPr lang="en-US" sz="1200" dirty="0" err="1">
                <a:solidFill>
                  <a:srgbClr val="000000"/>
                </a:solidFill>
              </a:rPr>
              <a:t>περί</a:t>
            </a:r>
            <a:r>
              <a:rPr lang="en-US" sz="1200" dirty="0">
                <a:solidFill>
                  <a:srgbClr val="000000"/>
                </a:solidFill>
              </a:rPr>
              <a:t> </a:t>
            </a:r>
            <a:r>
              <a:rPr lang="en-US" sz="1200" dirty="0" err="1">
                <a:solidFill>
                  <a:srgbClr val="000000"/>
                </a:solidFill>
              </a:rPr>
              <a:t>κανόνων</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χρήσεών</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στο</a:t>
            </a:r>
            <a:r>
              <a:rPr lang="en-US" sz="1200" dirty="0">
                <a:solidFill>
                  <a:srgbClr val="000000"/>
                </a:solidFill>
              </a:rPr>
              <a:t> </a:t>
            </a:r>
            <a:r>
              <a:rPr lang="en-US" sz="1200" dirty="0" err="1">
                <a:solidFill>
                  <a:srgbClr val="000000"/>
                </a:solidFill>
              </a:rPr>
              <a:t>πλαίσιο</a:t>
            </a:r>
            <a:r>
              <a:rPr lang="en-US" sz="1200" dirty="0">
                <a:solidFill>
                  <a:srgbClr val="000000"/>
                </a:solidFill>
              </a:rPr>
              <a:t> </a:t>
            </a:r>
            <a:r>
              <a:rPr lang="en-US" sz="1200" dirty="0" err="1">
                <a:solidFill>
                  <a:srgbClr val="000000"/>
                </a:solidFill>
              </a:rPr>
              <a:t>συγκεκριμένων</a:t>
            </a:r>
            <a:r>
              <a:rPr lang="en-US" sz="1200" dirty="0">
                <a:solidFill>
                  <a:srgbClr val="000000"/>
                </a:solidFill>
              </a:rPr>
              <a:t> </a:t>
            </a:r>
            <a:r>
              <a:rPr lang="en-US" sz="1200" dirty="0" err="1">
                <a:solidFill>
                  <a:srgbClr val="000000"/>
                </a:solidFill>
              </a:rPr>
              <a:t>πράξεων</a:t>
            </a:r>
            <a:r>
              <a:rPr lang="en-US" sz="1200" dirty="0">
                <a:solidFill>
                  <a:srgbClr val="000000"/>
                </a:solidFill>
              </a:rPr>
              <a:t>: </a:t>
            </a:r>
            <a:r>
              <a:rPr lang="en-US" sz="1200" dirty="0" err="1">
                <a:solidFill>
                  <a:srgbClr val="000000"/>
                </a:solidFill>
              </a:rPr>
              <a:t>αφού</a:t>
            </a:r>
            <a:r>
              <a:rPr lang="en-US" sz="1200" dirty="0">
                <a:solidFill>
                  <a:srgbClr val="000000"/>
                </a:solidFill>
              </a:rPr>
              <a:t> </a:t>
            </a:r>
            <a:r>
              <a:rPr lang="en-US" sz="1200" dirty="0" err="1">
                <a:solidFill>
                  <a:srgbClr val="000000"/>
                </a:solidFill>
              </a:rPr>
              <a:t>το</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μιλάω</a:t>
            </a:r>
            <a:r>
              <a:rPr lang="en-US" sz="1200" dirty="0">
                <a:solidFill>
                  <a:srgbClr val="000000"/>
                </a:solidFill>
              </a:rPr>
              <a:t> </a:t>
            </a:r>
            <a:r>
              <a:rPr lang="en-US" sz="1200" dirty="0" err="1">
                <a:solidFill>
                  <a:srgbClr val="000000"/>
                </a:solidFill>
              </a:rPr>
              <a:t>μια</a:t>
            </a:r>
            <a:r>
              <a:rPr lang="en-US" sz="1200" dirty="0">
                <a:solidFill>
                  <a:srgbClr val="000000"/>
                </a:solidFill>
              </a:rPr>
              <a:t> </a:t>
            </a:r>
            <a:r>
              <a:rPr lang="en-US" sz="1200" dirty="0" err="1">
                <a:solidFill>
                  <a:srgbClr val="000000"/>
                </a:solidFill>
              </a:rPr>
              <a:t>γλώσσα</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χρησιμοποιώ</a:t>
            </a:r>
            <a:r>
              <a:rPr lang="en-US" sz="1200" dirty="0">
                <a:solidFill>
                  <a:srgbClr val="000000"/>
                </a:solidFill>
              </a:rPr>
              <a:t> </a:t>
            </a:r>
            <a:r>
              <a:rPr lang="en-US" sz="1200" dirty="0" err="1">
                <a:solidFill>
                  <a:srgbClr val="000000"/>
                </a:solidFill>
              </a:rPr>
              <a:t>γλωσσικούς</a:t>
            </a:r>
            <a:r>
              <a:rPr lang="en-US" sz="1200" dirty="0">
                <a:solidFill>
                  <a:srgbClr val="000000"/>
                </a:solidFill>
              </a:rPr>
              <a:t> </a:t>
            </a:r>
            <a:r>
              <a:rPr lang="en-US" sz="1200" dirty="0" err="1">
                <a:solidFill>
                  <a:srgbClr val="000000"/>
                </a:solidFill>
              </a:rPr>
              <a:t>όρους</a:t>
            </a:r>
            <a:r>
              <a:rPr lang="en-US" sz="1200" dirty="0">
                <a:solidFill>
                  <a:srgbClr val="000000"/>
                </a:solidFill>
              </a:rPr>
              <a:t> </a:t>
            </a:r>
            <a:r>
              <a:rPr lang="en-US" sz="1200" dirty="0" err="1">
                <a:solidFill>
                  <a:srgbClr val="000000"/>
                </a:solidFill>
              </a:rPr>
              <a:t>σημαίνει</a:t>
            </a:r>
            <a:r>
              <a:rPr lang="en-US" sz="1200" dirty="0">
                <a:solidFill>
                  <a:srgbClr val="000000"/>
                </a:solidFill>
              </a:rPr>
              <a:t> </a:t>
            </a:r>
            <a:r>
              <a:rPr lang="en-US" sz="1200" dirty="0" err="1">
                <a:solidFill>
                  <a:srgbClr val="000000"/>
                </a:solidFill>
              </a:rPr>
              <a:t>ότι</a:t>
            </a:r>
            <a:r>
              <a:rPr lang="en-US" sz="1200" dirty="0">
                <a:solidFill>
                  <a:srgbClr val="000000"/>
                </a:solidFill>
              </a:rPr>
              <a:t> </a:t>
            </a:r>
            <a:r>
              <a:rPr lang="en-US" sz="1200" dirty="0" err="1">
                <a:solidFill>
                  <a:srgbClr val="000000"/>
                </a:solidFill>
              </a:rPr>
              <a:t>επιθυμώ</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είμαι</a:t>
            </a:r>
            <a:r>
              <a:rPr lang="en-US" sz="1200" dirty="0">
                <a:solidFill>
                  <a:srgbClr val="000000"/>
                </a:solidFill>
              </a:rPr>
              <a:t> </a:t>
            </a:r>
            <a:r>
              <a:rPr lang="en-US" sz="1200" dirty="0" err="1">
                <a:solidFill>
                  <a:srgbClr val="000000"/>
                </a:solidFill>
              </a:rPr>
              <a:t>κατανοητός</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επομένως</a:t>
            </a:r>
            <a:r>
              <a:rPr lang="en-US" sz="1200" dirty="0">
                <a:solidFill>
                  <a:srgbClr val="000000"/>
                </a:solidFill>
              </a:rPr>
              <a:t> </a:t>
            </a:r>
            <a:r>
              <a:rPr lang="en-US" sz="1200" dirty="0" err="1">
                <a:solidFill>
                  <a:srgbClr val="000000"/>
                </a:solidFill>
              </a:rPr>
              <a:t>να</a:t>
            </a:r>
            <a:r>
              <a:rPr lang="en-US" sz="1200" dirty="0">
                <a:solidFill>
                  <a:srgbClr val="000000"/>
                </a:solidFill>
              </a:rPr>
              <a:t> </a:t>
            </a:r>
            <a:r>
              <a:rPr lang="en-US" sz="1200" dirty="0" err="1">
                <a:solidFill>
                  <a:srgbClr val="000000"/>
                </a:solidFill>
              </a:rPr>
              <a:t>ακολουθώ</a:t>
            </a:r>
            <a:r>
              <a:rPr lang="en-US" sz="1200" dirty="0">
                <a:solidFill>
                  <a:srgbClr val="000000"/>
                </a:solidFill>
              </a:rPr>
              <a:t> </a:t>
            </a:r>
            <a:r>
              <a:rPr lang="en-US" sz="1200" dirty="0" err="1">
                <a:solidFill>
                  <a:srgbClr val="000000"/>
                </a:solidFill>
              </a:rPr>
              <a:t>κανόνες</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καθορίζουν</a:t>
            </a:r>
            <a:r>
              <a:rPr lang="en-US" sz="1200" dirty="0">
                <a:solidFill>
                  <a:srgbClr val="000000"/>
                </a:solidFill>
              </a:rPr>
              <a:t> </a:t>
            </a:r>
            <a:r>
              <a:rPr lang="en-US" sz="1200" dirty="0" err="1">
                <a:solidFill>
                  <a:srgbClr val="000000"/>
                </a:solidFill>
              </a:rPr>
              <a:t>τις</a:t>
            </a:r>
            <a:r>
              <a:rPr lang="en-US" sz="1200" dirty="0">
                <a:solidFill>
                  <a:srgbClr val="000000"/>
                </a:solidFill>
              </a:rPr>
              <a:t> </a:t>
            </a:r>
            <a:r>
              <a:rPr lang="en-US" sz="1200" dirty="0" err="1">
                <a:solidFill>
                  <a:srgbClr val="000000"/>
                </a:solidFill>
              </a:rPr>
              <a:t>χρήσεις</a:t>
            </a:r>
            <a:r>
              <a:rPr lang="en-US" sz="1200" dirty="0">
                <a:solidFill>
                  <a:srgbClr val="000000"/>
                </a:solidFill>
              </a:rPr>
              <a:t> </a:t>
            </a:r>
            <a:r>
              <a:rPr lang="en-US" sz="1200" dirty="0" err="1">
                <a:solidFill>
                  <a:srgbClr val="000000"/>
                </a:solidFill>
              </a:rPr>
              <a:t>μου</a:t>
            </a:r>
            <a:r>
              <a:rPr lang="en-US" sz="1200" dirty="0">
                <a:solidFill>
                  <a:srgbClr val="000000"/>
                </a:solidFill>
              </a:rPr>
              <a:t>. </a:t>
            </a:r>
            <a:r>
              <a:rPr lang="en-US" sz="1200" dirty="0" err="1">
                <a:solidFill>
                  <a:srgbClr val="000000"/>
                </a:solidFill>
              </a:rPr>
              <a:t>Μεταξύ</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γλώσσας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βιολογικού</a:t>
            </a:r>
            <a:r>
              <a:rPr lang="en-US" sz="1200" dirty="0">
                <a:solidFill>
                  <a:srgbClr val="000000"/>
                </a:solidFill>
              </a:rPr>
              <a:t> </a:t>
            </a:r>
            <a:r>
              <a:rPr lang="en-US" sz="1200" dirty="0" err="1">
                <a:solidFill>
                  <a:srgbClr val="000000"/>
                </a:solidFill>
              </a:rPr>
              <a:t>στοιχείου</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γλώσσας</a:t>
            </a:r>
            <a:r>
              <a:rPr lang="en-US" sz="1200" dirty="0">
                <a:solidFill>
                  <a:srgbClr val="000000"/>
                </a:solidFill>
              </a:rPr>
              <a:t> </a:t>
            </a:r>
            <a:r>
              <a:rPr lang="en-US" sz="1200" dirty="0" err="1">
                <a:solidFill>
                  <a:srgbClr val="000000"/>
                </a:solidFill>
              </a:rPr>
              <a:t>ως</a:t>
            </a:r>
            <a:r>
              <a:rPr lang="en-US" sz="1200" dirty="0">
                <a:solidFill>
                  <a:srgbClr val="000000"/>
                </a:solidFill>
              </a:rPr>
              <a:t> </a:t>
            </a:r>
            <a:r>
              <a:rPr lang="en-US" sz="1200" dirty="0" err="1">
                <a:solidFill>
                  <a:srgbClr val="000000"/>
                </a:solidFill>
              </a:rPr>
              <a:t>πεδίου</a:t>
            </a:r>
            <a:r>
              <a:rPr lang="en-US" sz="1200" dirty="0">
                <a:solidFill>
                  <a:srgbClr val="000000"/>
                </a:solidFill>
              </a:rPr>
              <a:t> </a:t>
            </a:r>
            <a:r>
              <a:rPr lang="en-US" sz="1200" dirty="0" err="1">
                <a:solidFill>
                  <a:srgbClr val="000000"/>
                </a:solidFill>
              </a:rPr>
              <a:t>αναλυτικών</a:t>
            </a:r>
            <a:r>
              <a:rPr lang="en-US" sz="1200" dirty="0">
                <a:solidFill>
                  <a:srgbClr val="000000"/>
                </a:solidFill>
              </a:rPr>
              <a:t> – </a:t>
            </a:r>
            <a:r>
              <a:rPr lang="en-US" sz="1200" dirty="0" err="1">
                <a:solidFill>
                  <a:srgbClr val="000000"/>
                </a:solidFill>
              </a:rPr>
              <a:t>λογικών</a:t>
            </a:r>
            <a:r>
              <a:rPr lang="en-US" sz="1200" dirty="0">
                <a:solidFill>
                  <a:srgbClr val="000000"/>
                </a:solidFill>
              </a:rPr>
              <a:t> </a:t>
            </a:r>
            <a:r>
              <a:rPr lang="en-US" sz="1200" dirty="0" err="1">
                <a:solidFill>
                  <a:srgbClr val="000000"/>
                </a:solidFill>
              </a:rPr>
              <a:t>σχέσεων</a:t>
            </a:r>
            <a:r>
              <a:rPr lang="en-US" sz="1200" dirty="0">
                <a:solidFill>
                  <a:srgbClr val="000000"/>
                </a:solidFill>
              </a:rPr>
              <a:t>, </a:t>
            </a:r>
            <a:r>
              <a:rPr lang="en-US" sz="1200" dirty="0" err="1">
                <a:solidFill>
                  <a:srgbClr val="000000"/>
                </a:solidFill>
              </a:rPr>
              <a:t>υπάρχει</a:t>
            </a:r>
            <a:r>
              <a:rPr lang="en-US" sz="1200" dirty="0">
                <a:solidFill>
                  <a:srgbClr val="000000"/>
                </a:solidFill>
              </a:rPr>
              <a:t> η </a:t>
            </a:r>
            <a:r>
              <a:rPr lang="en-US" sz="1200" dirty="0" err="1">
                <a:solidFill>
                  <a:srgbClr val="000000"/>
                </a:solidFill>
              </a:rPr>
              <a:t>τρίτη</a:t>
            </a:r>
            <a:r>
              <a:rPr lang="en-US" sz="1200" dirty="0">
                <a:solidFill>
                  <a:srgbClr val="000000"/>
                </a:solidFill>
              </a:rPr>
              <a:t> </a:t>
            </a:r>
            <a:r>
              <a:rPr lang="en-US" sz="1200" dirty="0" err="1">
                <a:solidFill>
                  <a:srgbClr val="000000"/>
                </a:solidFill>
              </a:rPr>
              <a:t>άποψη</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γλώσσας</a:t>
            </a:r>
            <a:r>
              <a:rPr lang="en-US" sz="1200" dirty="0">
                <a:solidFill>
                  <a:srgbClr val="000000"/>
                </a:solidFill>
              </a:rPr>
              <a:t> – </a:t>
            </a:r>
            <a:r>
              <a:rPr lang="en-US" sz="1200" dirty="0" err="1">
                <a:solidFill>
                  <a:srgbClr val="000000"/>
                </a:solidFill>
              </a:rPr>
              <a:t>δημιουργήματος</a:t>
            </a:r>
            <a:r>
              <a:rPr lang="en-US" sz="1200" dirty="0">
                <a:solidFill>
                  <a:srgbClr val="000000"/>
                </a:solidFill>
              </a:rPr>
              <a:t> </a:t>
            </a:r>
            <a:r>
              <a:rPr lang="en-US" sz="1200" dirty="0" err="1">
                <a:solidFill>
                  <a:srgbClr val="000000"/>
                </a:solidFill>
              </a:rPr>
              <a:t>κι</a:t>
            </a:r>
            <a:r>
              <a:rPr lang="en-US" sz="1200" dirty="0">
                <a:solidFill>
                  <a:srgbClr val="000000"/>
                </a:solidFill>
              </a:rPr>
              <a:t> </a:t>
            </a:r>
            <a:r>
              <a:rPr lang="en-US" sz="1200" dirty="0" err="1">
                <a:solidFill>
                  <a:srgbClr val="000000"/>
                </a:solidFill>
              </a:rPr>
              <a:t>επομένως</a:t>
            </a:r>
            <a:r>
              <a:rPr lang="en-US" sz="1200" dirty="0">
                <a:solidFill>
                  <a:srgbClr val="000000"/>
                </a:solidFill>
              </a:rPr>
              <a:t> η </a:t>
            </a:r>
            <a:r>
              <a:rPr lang="en-US" sz="1200" dirty="0" err="1">
                <a:solidFill>
                  <a:srgbClr val="000000"/>
                </a:solidFill>
              </a:rPr>
              <a:t>προτεραιότητα</a:t>
            </a:r>
            <a:r>
              <a:rPr lang="en-US" sz="1200" dirty="0">
                <a:solidFill>
                  <a:srgbClr val="000000"/>
                </a:solidFill>
              </a:rPr>
              <a:t> </a:t>
            </a:r>
            <a:r>
              <a:rPr lang="en-US" sz="1200" dirty="0" err="1">
                <a:solidFill>
                  <a:srgbClr val="000000"/>
                </a:solidFill>
              </a:rPr>
              <a:t>της</a:t>
            </a:r>
            <a:r>
              <a:rPr lang="en-US" sz="1200" dirty="0">
                <a:solidFill>
                  <a:srgbClr val="000000"/>
                </a:solidFill>
              </a:rPr>
              <a:t> </a:t>
            </a:r>
            <a:r>
              <a:rPr lang="en-US" sz="1200" dirty="0" err="1">
                <a:solidFill>
                  <a:srgbClr val="000000"/>
                </a:solidFill>
              </a:rPr>
              <a:t>πράξης</a:t>
            </a:r>
            <a:r>
              <a:rPr lang="en-US" sz="1200" dirty="0">
                <a:solidFill>
                  <a:srgbClr val="000000"/>
                </a:solidFill>
              </a:rPr>
              <a:t> </a:t>
            </a:r>
            <a:r>
              <a:rPr lang="en-US" sz="1200" dirty="0" err="1">
                <a:solidFill>
                  <a:srgbClr val="000000"/>
                </a:solidFill>
              </a:rPr>
              <a:t>ενός</a:t>
            </a:r>
            <a:r>
              <a:rPr lang="en-US" sz="1200" dirty="0">
                <a:solidFill>
                  <a:srgbClr val="000000"/>
                </a:solidFill>
              </a:rPr>
              <a:t> </a:t>
            </a:r>
            <a:r>
              <a:rPr lang="en-US" sz="1200" dirty="0" err="1">
                <a:solidFill>
                  <a:srgbClr val="000000"/>
                </a:solidFill>
              </a:rPr>
              <a:t>υποκειμένου</a:t>
            </a:r>
            <a:r>
              <a:rPr lang="en-US" sz="1200" dirty="0">
                <a:solidFill>
                  <a:srgbClr val="000000"/>
                </a:solidFill>
              </a:rPr>
              <a:t>, </a:t>
            </a:r>
            <a:r>
              <a:rPr lang="en-US" sz="1200" dirty="0" err="1">
                <a:solidFill>
                  <a:srgbClr val="000000"/>
                </a:solidFill>
              </a:rPr>
              <a:t>που</a:t>
            </a:r>
            <a:r>
              <a:rPr lang="en-US" sz="1200" dirty="0">
                <a:solidFill>
                  <a:srgbClr val="000000"/>
                </a:solidFill>
              </a:rPr>
              <a:t> </a:t>
            </a:r>
            <a:r>
              <a:rPr lang="en-US" sz="1200" dirty="0" err="1">
                <a:solidFill>
                  <a:srgbClr val="000000"/>
                </a:solidFill>
              </a:rPr>
              <a:t>δημιουργεί</a:t>
            </a:r>
            <a:r>
              <a:rPr lang="en-US" sz="1200" dirty="0">
                <a:solidFill>
                  <a:srgbClr val="000000"/>
                </a:solidFill>
              </a:rPr>
              <a:t>, </a:t>
            </a:r>
            <a:r>
              <a:rPr lang="en-US" sz="1200" dirty="0" err="1">
                <a:solidFill>
                  <a:srgbClr val="000000"/>
                </a:solidFill>
              </a:rPr>
              <a:t>εφαρμόζει</a:t>
            </a:r>
            <a:r>
              <a:rPr lang="en-US" sz="1200" dirty="0">
                <a:solidFill>
                  <a:srgbClr val="000000"/>
                </a:solidFill>
              </a:rPr>
              <a:t> ή </a:t>
            </a:r>
            <a:r>
              <a:rPr lang="en-US" sz="1200" dirty="0" err="1">
                <a:solidFill>
                  <a:srgbClr val="000000"/>
                </a:solidFill>
              </a:rPr>
              <a:t>αλλάζει</a:t>
            </a:r>
            <a:r>
              <a:rPr lang="en-US" sz="1200" dirty="0">
                <a:solidFill>
                  <a:srgbClr val="000000"/>
                </a:solidFill>
              </a:rPr>
              <a:t> </a:t>
            </a:r>
            <a:r>
              <a:rPr lang="en-US" sz="1200" dirty="0" err="1">
                <a:solidFill>
                  <a:srgbClr val="000000"/>
                </a:solidFill>
              </a:rPr>
              <a:t>και</a:t>
            </a:r>
            <a:r>
              <a:rPr lang="en-US" sz="1200" dirty="0">
                <a:solidFill>
                  <a:srgbClr val="000000"/>
                </a:solidFill>
              </a:rPr>
              <a:t> </a:t>
            </a:r>
            <a:r>
              <a:rPr lang="en-US" sz="1200" dirty="0" err="1">
                <a:solidFill>
                  <a:srgbClr val="000000"/>
                </a:solidFill>
              </a:rPr>
              <a:t>ανατρέπει</a:t>
            </a:r>
            <a:r>
              <a:rPr lang="en-US" sz="1200" dirty="0">
                <a:solidFill>
                  <a:srgbClr val="000000"/>
                </a:solidFill>
              </a:rPr>
              <a:t> </a:t>
            </a:r>
            <a:r>
              <a:rPr lang="en-US" sz="1200" dirty="0" err="1">
                <a:solidFill>
                  <a:srgbClr val="000000"/>
                </a:solidFill>
              </a:rPr>
              <a:t>τους</a:t>
            </a:r>
            <a:r>
              <a:rPr lang="en-US" sz="1200" dirty="0">
                <a:solidFill>
                  <a:srgbClr val="000000"/>
                </a:solidFill>
              </a:rPr>
              <a:t> </a:t>
            </a:r>
            <a:r>
              <a:rPr lang="en-US" sz="1200" dirty="0" err="1">
                <a:solidFill>
                  <a:srgbClr val="000000"/>
                </a:solidFill>
              </a:rPr>
              <a:t>κανόνες</a:t>
            </a:r>
            <a:r>
              <a:rPr lang="en-US" sz="1200" dirty="0">
                <a:solidFill>
                  <a:srgbClr val="000000"/>
                </a:solidFill>
              </a:rPr>
              <a:t>.</a:t>
            </a:r>
            <a:r>
              <a:rPr lang="el-GR" sz="1200" dirty="0">
                <a:solidFill>
                  <a:srgbClr val="000000"/>
                </a:solidFill>
              </a:rPr>
              <a:t> </a:t>
            </a:r>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noChangeArrowheads="1"/>
          </p:cNvSpPr>
          <p:nvPr/>
        </p:nvSpPr>
        <p:spPr bwMode="auto">
          <a:xfrm>
            <a:off x="107504" y="7790"/>
            <a:ext cx="9036496" cy="685021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wrap="square" lIns="90000" tIns="46800" rIns="90000" bIns="46800" anchor="ctr">
            <a:spAutoFit/>
          </a:bodyPr>
          <a:lstStyle/>
          <a:p>
            <a:endParaRPr lang="el-GR" sz="1400" dirty="0" smtClean="0"/>
          </a:p>
          <a:p>
            <a:endParaRPr lang="el-GR" sz="1400" dirty="0"/>
          </a:p>
          <a:p>
            <a:r>
              <a:rPr lang="el-GR" sz="1400" dirty="0" smtClean="0"/>
              <a:t>ΕΝΔΕΙΚΤΙΚΕΣ </a:t>
            </a:r>
            <a:r>
              <a:rPr lang="el-GR" sz="1400" dirty="0"/>
              <a:t>ΕΡΩΤΗΣΕΙΣ </a:t>
            </a:r>
            <a:r>
              <a:rPr lang="el-GR" sz="1400" dirty="0" smtClean="0"/>
              <a:t>– ΘΕΜΑΤΑ ΕΡΓΑΣΙΩΝ</a:t>
            </a:r>
            <a:endParaRPr lang="en-US" sz="1400" dirty="0"/>
          </a:p>
          <a:p>
            <a:pPr lvl="0"/>
            <a:r>
              <a:rPr lang="el-GR" sz="1400" dirty="0" smtClean="0"/>
              <a:t>-Συζητείστε </a:t>
            </a:r>
            <a:r>
              <a:rPr lang="el-GR" sz="1400" dirty="0"/>
              <a:t>το περιεχόμενο και τις διαφορές της σημασίας των εννοιών </a:t>
            </a:r>
            <a:r>
              <a:rPr lang="el-GR" sz="1400" i="1" dirty="0"/>
              <a:t>άνθρωπος, πρόσωπο, εαυτός</a:t>
            </a:r>
            <a:r>
              <a:rPr lang="el-GR" sz="1400" dirty="0"/>
              <a:t> με αναφορά στην ιστορία των ιδεών </a:t>
            </a:r>
            <a:endParaRPr lang="el-GR" sz="1400" dirty="0" smtClean="0"/>
          </a:p>
          <a:p>
            <a:pPr lvl="0"/>
            <a:r>
              <a:rPr lang="el-GR" sz="1400" dirty="0" smtClean="0"/>
              <a:t>-Ιστορικοί σταθμοί στην φιλοσοφική θεώρηση του ανθρώπου (αρχαιότητα, νεότερη περίοδος, 20ός αιώνας) </a:t>
            </a:r>
            <a:endParaRPr lang="en-US" sz="1400" dirty="0"/>
          </a:p>
          <a:p>
            <a:pPr lvl="0"/>
            <a:r>
              <a:rPr lang="el-GR" sz="1400" dirty="0" smtClean="0"/>
              <a:t>-Έχει </a:t>
            </a:r>
            <a:r>
              <a:rPr lang="el-GR" sz="1400" dirty="0"/>
              <a:t>εφαρμογές σήμερα η θεωρία περί προσωπικής ταυτότητας του </a:t>
            </a:r>
            <a:r>
              <a:rPr lang="en-US" sz="1400" dirty="0"/>
              <a:t>John Locke</a:t>
            </a:r>
            <a:r>
              <a:rPr lang="el-GR" sz="1400" dirty="0"/>
              <a:t>; </a:t>
            </a:r>
            <a:endParaRPr lang="en-US" sz="1400" dirty="0"/>
          </a:p>
          <a:p>
            <a:pPr lvl="0"/>
            <a:r>
              <a:rPr lang="el-GR" sz="1400" dirty="0" smtClean="0"/>
              <a:t>-Πώς </a:t>
            </a:r>
            <a:r>
              <a:rPr lang="el-GR" sz="1400" dirty="0"/>
              <a:t>κρίνετε από φιλοσοφικής και ηθικής άποψης τη σχέση ανθρώπου και μηχανής; </a:t>
            </a:r>
            <a:endParaRPr lang="en-US" sz="1400" dirty="0"/>
          </a:p>
          <a:p>
            <a:pPr lvl="0"/>
            <a:r>
              <a:rPr lang="el-GR" sz="1400" dirty="0" smtClean="0"/>
              <a:t>-Αναλύστε </a:t>
            </a:r>
            <a:r>
              <a:rPr lang="el-GR" sz="1400" dirty="0"/>
              <a:t>την έννοια του δημιουργού ανθρώπου με αναφορά στην ιστορία </a:t>
            </a:r>
            <a:r>
              <a:rPr lang="el-GR" sz="1400"/>
              <a:t>των </a:t>
            </a:r>
            <a:r>
              <a:rPr lang="el-GR" sz="1400" smtClean="0"/>
              <a:t>ιδεών </a:t>
            </a:r>
            <a:endParaRPr lang="en-US" sz="1400" dirty="0"/>
          </a:p>
          <a:p>
            <a:pPr lvl="0"/>
            <a:r>
              <a:rPr lang="el-GR" sz="1400" dirty="0" smtClean="0"/>
              <a:t>-Έχει </a:t>
            </a:r>
            <a:r>
              <a:rPr lang="el-GR" sz="1400" dirty="0"/>
              <a:t>εφαρμογές σήμερα η περί ψυχής αντίληψη του Αριστοτέλη; </a:t>
            </a:r>
            <a:endParaRPr lang="en-US" sz="1400" dirty="0"/>
          </a:p>
          <a:p>
            <a:pPr lvl="0"/>
            <a:r>
              <a:rPr lang="el-GR" sz="1400" dirty="0" smtClean="0"/>
              <a:t>-Δυισμός </a:t>
            </a:r>
            <a:r>
              <a:rPr lang="el-GR" sz="1400" dirty="0"/>
              <a:t>ή τριαρχία αποδίδουν ορθότερα την ταυτότητα του ανθρώπινου όντος κατά την άποψή σας; </a:t>
            </a:r>
            <a:endParaRPr lang="en-US" sz="1400" dirty="0"/>
          </a:p>
          <a:p>
            <a:pPr lvl="0"/>
            <a:r>
              <a:rPr lang="el-GR" sz="1400" dirty="0" smtClean="0"/>
              <a:t>-Η </a:t>
            </a:r>
            <a:r>
              <a:rPr lang="el-GR" sz="1400" dirty="0"/>
              <a:t>φιλοσοφική ανθρωπολογία ως κλάδος της φιλοσοφίας χαρακτηρίζεται από διεπιστημονικότητα ή από εκλεκτισμό; </a:t>
            </a:r>
            <a:endParaRPr lang="en-US" sz="1400" dirty="0"/>
          </a:p>
          <a:p>
            <a:pPr lvl="0"/>
            <a:r>
              <a:rPr lang="el-GR" sz="1400" dirty="0" smtClean="0"/>
              <a:t>-Κατά </a:t>
            </a:r>
            <a:r>
              <a:rPr lang="el-GR" sz="1400" dirty="0"/>
              <a:t>τον </a:t>
            </a:r>
            <a:r>
              <a:rPr lang="en-US" sz="1400" dirty="0" err="1"/>
              <a:t>Imm</a:t>
            </a:r>
            <a:r>
              <a:rPr lang="el-GR" sz="1400" dirty="0"/>
              <a:t>. </a:t>
            </a:r>
            <a:r>
              <a:rPr lang="en-US" sz="1400" dirty="0"/>
              <a:t>Kant</a:t>
            </a:r>
            <a:r>
              <a:rPr lang="el-GR" sz="1400" dirty="0"/>
              <a:t> η φιλοσοφία πρέπει να υπάγεται στην ανθρωπολογία; </a:t>
            </a:r>
            <a:endParaRPr lang="en-US" sz="1400" dirty="0"/>
          </a:p>
          <a:p>
            <a:pPr lvl="0"/>
            <a:r>
              <a:rPr lang="el-GR" sz="1400" dirty="0"/>
              <a:t> </a:t>
            </a:r>
            <a:r>
              <a:rPr lang="el-GR" sz="1400" dirty="0" smtClean="0"/>
              <a:t>-Η </a:t>
            </a:r>
            <a:r>
              <a:rPr lang="el-GR" sz="1400" dirty="0"/>
              <a:t>κριτική του </a:t>
            </a:r>
            <a:r>
              <a:rPr lang="en-US" sz="1400" dirty="0"/>
              <a:t>Karl Marx</a:t>
            </a:r>
            <a:r>
              <a:rPr lang="el-GR" sz="1400" dirty="0"/>
              <a:t> προς στην </a:t>
            </a:r>
            <a:r>
              <a:rPr lang="el-GR" sz="1400" dirty="0" err="1"/>
              <a:t>εγελιανή</a:t>
            </a:r>
            <a:r>
              <a:rPr lang="el-GR" sz="1400" dirty="0"/>
              <a:t> φιλοσοφία του πνεύματος, με βάση τα οικονομικά και φιλοσοφικά χειρόγραφα (1844)</a:t>
            </a:r>
            <a:endParaRPr lang="en-US" sz="1400" dirty="0"/>
          </a:p>
          <a:p>
            <a:pPr lvl="0"/>
            <a:r>
              <a:rPr lang="el-GR" sz="1400" dirty="0"/>
              <a:t> </a:t>
            </a:r>
            <a:r>
              <a:rPr lang="el-GR" sz="1400" dirty="0" smtClean="0"/>
              <a:t>-Έννοια </a:t>
            </a:r>
            <a:r>
              <a:rPr lang="el-GR" sz="1400" dirty="0"/>
              <a:t>της αλλοτρίωσης σε σχέση με την ανθρώπινη ουσία στον </a:t>
            </a:r>
            <a:r>
              <a:rPr lang="en-US" sz="1400" dirty="0" smtClean="0"/>
              <a:t>Karl Marx</a:t>
            </a:r>
            <a:endParaRPr lang="en-US" sz="1400" dirty="0"/>
          </a:p>
          <a:p>
            <a:pPr lvl="0">
              <a:buFontTx/>
              <a:buChar char="-"/>
            </a:pPr>
            <a:r>
              <a:rPr lang="el-GR" sz="1400" dirty="0" smtClean="0"/>
              <a:t> Κοινωνικές</a:t>
            </a:r>
            <a:r>
              <a:rPr lang="el-GR" sz="1400" dirty="0"/>
              <a:t>, πολιτικές και πολιτισμικές προεκτάσεις της νιτσεϊκής </a:t>
            </a:r>
            <a:r>
              <a:rPr lang="el-GR" sz="1400" dirty="0" smtClean="0"/>
              <a:t>ανθρωπολογίας</a:t>
            </a:r>
          </a:p>
          <a:p>
            <a:pPr lvl="0">
              <a:buFontTx/>
              <a:buChar char="-"/>
            </a:pPr>
            <a:r>
              <a:rPr lang="el-GR" sz="1400" dirty="0" smtClean="0"/>
              <a:t> Άνθρωπος –καλλιτέχνης κατά τον </a:t>
            </a:r>
            <a:r>
              <a:rPr lang="en-US" sz="1400" dirty="0" smtClean="0"/>
              <a:t>Friedrich Nietzsche</a:t>
            </a:r>
            <a:endParaRPr lang="el-GR" sz="1400" dirty="0"/>
          </a:p>
          <a:p>
            <a:pPr lvl="0">
              <a:buFontTx/>
              <a:buChar char="-"/>
            </a:pPr>
            <a:r>
              <a:rPr lang="el-GR" sz="1400" dirty="0"/>
              <a:t> </a:t>
            </a:r>
            <a:r>
              <a:rPr lang="el-GR" sz="1400" dirty="0" smtClean="0"/>
              <a:t>Διαφορές και συγγένειες της φιλοσοφικής ανθρωπολογίας με τις ανθρωπολογίες των επιστημών</a:t>
            </a:r>
          </a:p>
          <a:p>
            <a:pPr lvl="0">
              <a:buFontTx/>
              <a:buChar char="-"/>
            </a:pPr>
            <a:endParaRPr lang="en-US" sz="1400" dirty="0"/>
          </a:p>
          <a:p>
            <a:pPr marL="342900" lvl="2" indent="-342900">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200" b="1" dirty="0" smtClean="0">
                <a:solidFill>
                  <a:srgbClr val="C00000"/>
                </a:solidFill>
                <a:ea typeface="Droid Sans Fallback"/>
                <a:cs typeface="Droid Sans Fallback"/>
              </a:rPr>
              <a:t>Προτεινόμενη Βιβλιογραφία</a:t>
            </a:r>
            <a:r>
              <a:rPr lang="el-GR" sz="1200" b="1" dirty="0">
                <a:solidFill>
                  <a:srgbClr val="C00000"/>
                </a:solidFill>
                <a:ea typeface="Droid Sans Fallback"/>
                <a:cs typeface="Droid Sans Fallback"/>
              </a:rPr>
              <a:t>:</a:t>
            </a:r>
          </a:p>
          <a:p>
            <a:pPr marL="342900" lvl="2" indent="-342900">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100" b="1" dirty="0"/>
              <a:t>Ά. Λάζου, </a:t>
            </a:r>
            <a:r>
              <a:rPr lang="el-GR" sz="1100" b="1" i="1" dirty="0"/>
              <a:t>Άνθρωπος ο Δημιουργός</a:t>
            </a:r>
            <a:r>
              <a:rPr lang="el-GR" sz="1100" b="1" dirty="0"/>
              <a:t>, </a:t>
            </a:r>
            <a:r>
              <a:rPr lang="el-GR" sz="1100" b="1" dirty="0" err="1"/>
              <a:t>εκδ</a:t>
            </a:r>
            <a:r>
              <a:rPr lang="el-GR" sz="1100" b="1" dirty="0"/>
              <a:t>. </a:t>
            </a:r>
            <a:r>
              <a:rPr lang="el-GR" sz="1100" b="1" dirty="0" err="1"/>
              <a:t>Αρναούτης</a:t>
            </a:r>
            <a:r>
              <a:rPr lang="el-GR" sz="1100" b="1" dirty="0"/>
              <a:t>, Αθήνα 2016</a:t>
            </a:r>
          </a:p>
          <a:p>
            <a:pPr marL="342900" lvl="2" indent="-342900">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err="1">
                <a:ea typeface="Droid Sans Fallback"/>
                <a:cs typeface="Droid Sans Fallback"/>
              </a:rPr>
              <a:t>Imm</a:t>
            </a:r>
            <a:r>
              <a:rPr lang="en-US" sz="1100" b="1" dirty="0">
                <a:ea typeface="Droid Sans Fallback"/>
                <a:cs typeface="Droid Sans Fallback"/>
              </a:rPr>
              <a:t>. Kant</a:t>
            </a:r>
            <a:r>
              <a:rPr lang="el-GR" sz="1100" b="1" dirty="0">
                <a:ea typeface="Droid Sans Fallback"/>
                <a:cs typeface="Droid Sans Fallback"/>
              </a:rPr>
              <a:t>,</a:t>
            </a:r>
            <a:r>
              <a:rPr lang="el-GR" sz="1100" b="1" dirty="0"/>
              <a:t> </a:t>
            </a:r>
            <a:r>
              <a:rPr lang="el-GR" sz="1100" b="1" i="1" dirty="0"/>
              <a:t>Ανθρωπολογία από πραγματολογική άποψη</a:t>
            </a:r>
            <a:r>
              <a:rPr lang="en-US" sz="1100" b="1" i="1" dirty="0"/>
              <a:t>, </a:t>
            </a:r>
            <a:r>
              <a:rPr lang="el-GR" sz="1100" b="1" dirty="0" err="1"/>
              <a:t>εκδ</a:t>
            </a:r>
            <a:r>
              <a:rPr lang="el-GR" sz="1100" b="1" dirty="0"/>
              <a:t>. </a:t>
            </a:r>
            <a:r>
              <a:rPr lang="el-GR" sz="1100" b="1" dirty="0" err="1"/>
              <a:t>Παπαζήσης</a:t>
            </a:r>
            <a:r>
              <a:rPr lang="el-GR" sz="1100" b="1" dirty="0"/>
              <a:t>, Αθήνα, 2020 (</a:t>
            </a:r>
            <a:r>
              <a:rPr lang="en-US" sz="1100" b="1" dirty="0" err="1"/>
              <a:t>Printa</a:t>
            </a:r>
            <a:r>
              <a:rPr lang="en-US" sz="1100" b="1" dirty="0"/>
              <a:t> 2013)</a:t>
            </a:r>
            <a:endParaRPr lang="en-US" sz="1100" b="1" dirty="0">
              <a:ea typeface="Droid Sans Fallback"/>
              <a:cs typeface="Droid Sans Fallback"/>
            </a:endParaRPr>
          </a:p>
          <a:p>
            <a:pPr marL="342900" lvl="2" indent="-342900">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err="1">
                <a:ea typeface="Droid Sans Fallback"/>
                <a:cs typeface="Droid Sans Fallback"/>
              </a:rPr>
              <a:t>Imm</a:t>
            </a:r>
            <a:r>
              <a:rPr lang="en-US" sz="1100" b="1" dirty="0">
                <a:ea typeface="Droid Sans Fallback"/>
                <a:cs typeface="Droid Sans Fallback"/>
              </a:rPr>
              <a:t>. Kant</a:t>
            </a:r>
            <a:r>
              <a:rPr lang="el-GR" sz="1100" b="1" dirty="0">
                <a:ea typeface="Droid Sans Fallback"/>
                <a:cs typeface="Droid Sans Fallback"/>
              </a:rPr>
              <a:t>, </a:t>
            </a:r>
            <a:r>
              <a:rPr lang="el-GR" sz="1100" b="1" i="1" dirty="0">
                <a:ea typeface="Droid Sans Fallback"/>
                <a:cs typeface="Droid Sans Fallback"/>
              </a:rPr>
              <a:t>Προλεγόμενα σε κάθε μελλοντική μεταφυσική</a:t>
            </a:r>
            <a:r>
              <a:rPr lang="el-GR" sz="1100" b="1" dirty="0">
                <a:ea typeface="Droid Sans Fallback"/>
                <a:cs typeface="Droid Sans Fallback"/>
              </a:rPr>
              <a:t>, Δωδώνη, Αθήνα 2013 (</a:t>
            </a:r>
            <a:r>
              <a:rPr lang="el-GR" sz="1100" b="1" dirty="0" err="1">
                <a:ea typeface="Droid Sans Fallback"/>
                <a:cs typeface="Droid Sans Fallback"/>
              </a:rPr>
              <a:t>επανέκδ</a:t>
            </a:r>
            <a:r>
              <a:rPr lang="el-GR" sz="1100" b="1" dirty="0">
                <a:ea typeface="Droid Sans Fallback"/>
                <a:cs typeface="Droid Sans Fallback"/>
              </a:rPr>
              <a:t>.)</a:t>
            </a:r>
          </a:p>
          <a:p>
            <a:pPr>
              <a:defRPr/>
            </a:pPr>
            <a:r>
              <a:rPr lang="en-US" sz="1100" b="1" dirty="0"/>
              <a:t>4.      K. Marx, </a:t>
            </a:r>
            <a:r>
              <a:rPr lang="el-GR" sz="1100" b="1" i="1" dirty="0"/>
              <a:t>Οικονομικά &amp; Φιλοσοφικά Χειρόγραφα</a:t>
            </a:r>
            <a:r>
              <a:rPr lang="el-GR" sz="1100" b="1" dirty="0"/>
              <a:t>, </a:t>
            </a:r>
            <a:r>
              <a:rPr lang="el-GR" sz="1100" b="1" dirty="0" err="1"/>
              <a:t>μτφρ</a:t>
            </a:r>
            <a:r>
              <a:rPr lang="el-GR" sz="1100" b="1" dirty="0"/>
              <a:t>. Α. Λυκούργος, Μαρξιστικό Βιβλιοπωλείο, Αθήνα 2020 (Γλάρος, 1975)</a:t>
            </a:r>
          </a:p>
          <a:p>
            <a:pPr>
              <a:defRPr/>
            </a:pPr>
            <a:r>
              <a:rPr lang="el-GR" sz="1100" b="1" dirty="0"/>
              <a:t>5. </a:t>
            </a:r>
            <a:r>
              <a:rPr lang="en-US" sz="1100" b="1" dirty="0"/>
              <a:t>     M. Foucault</a:t>
            </a:r>
            <a:r>
              <a:rPr lang="el-GR" sz="1100" b="1" dirty="0"/>
              <a:t>, </a:t>
            </a:r>
            <a:r>
              <a:rPr lang="el-GR" sz="1100" b="1" i="1" dirty="0"/>
              <a:t>Εισαγωγή στην Ανθρωπολογία του Καντ</a:t>
            </a:r>
            <a:r>
              <a:rPr lang="el-GR" sz="1100" b="1" dirty="0"/>
              <a:t>, Νήσος, Αθήνα</a:t>
            </a:r>
            <a:r>
              <a:rPr lang="en-US" sz="1100" b="1" dirty="0"/>
              <a:t>,</a:t>
            </a:r>
            <a:r>
              <a:rPr lang="el-GR" sz="1100" b="1" dirty="0"/>
              <a:t> 2017</a:t>
            </a:r>
          </a:p>
          <a:p>
            <a:pPr marL="342900" lvl="2" indent="-342900">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a:t>6.      </a:t>
            </a:r>
            <a:r>
              <a:rPr lang="el-GR" sz="1100" b="1" dirty="0" err="1"/>
              <a:t>Chr</a:t>
            </a:r>
            <a:r>
              <a:rPr lang="en-US" sz="1100" b="1" dirty="0"/>
              <a:t>. </a:t>
            </a:r>
            <a:r>
              <a:rPr lang="el-GR" sz="1100" b="1" dirty="0" err="1"/>
              <a:t>Wulf</a:t>
            </a:r>
            <a:r>
              <a:rPr lang="el-GR" sz="1100" b="1" dirty="0"/>
              <a:t>, </a:t>
            </a:r>
            <a:r>
              <a:rPr lang="el-GR" sz="1100" b="1" i="1" dirty="0">
                <a:hlinkClick r:id="rId3"/>
              </a:rPr>
              <a:t>Ανθρωπολογία</a:t>
            </a:r>
            <a:r>
              <a:rPr lang="en-US" sz="1100" b="1" i="1" dirty="0"/>
              <a:t>:</a:t>
            </a:r>
            <a:r>
              <a:rPr lang="el-GR" sz="1100" b="1" i="1" dirty="0"/>
              <a:t> Ιστορία, πολιτισμός, φιλοσοφία,</a:t>
            </a:r>
            <a:r>
              <a:rPr lang="el-GR" sz="1100" b="1" dirty="0"/>
              <a:t> </a:t>
            </a:r>
            <a:r>
              <a:rPr lang="el-GR" sz="1100" b="1" dirty="0" err="1"/>
              <a:t>μετφρ</a:t>
            </a:r>
            <a:r>
              <a:rPr lang="en-US" sz="1100" b="1" dirty="0"/>
              <a:t>.</a:t>
            </a:r>
            <a:r>
              <a:rPr lang="el-GR" sz="1100" b="1" dirty="0"/>
              <a:t> </a:t>
            </a:r>
            <a:r>
              <a:rPr lang="el-GR" sz="1100" b="1" dirty="0">
                <a:hlinkClick r:id="rId4"/>
              </a:rPr>
              <a:t>Φ</a:t>
            </a:r>
            <a:r>
              <a:rPr lang="en-US" sz="1100" b="1" dirty="0">
                <a:hlinkClick r:id="rId4"/>
              </a:rPr>
              <a:t>.</a:t>
            </a:r>
            <a:r>
              <a:rPr lang="el-GR" sz="1100" b="1" dirty="0">
                <a:hlinkClick r:id="rId4"/>
              </a:rPr>
              <a:t> </a:t>
            </a:r>
            <a:r>
              <a:rPr lang="el-GR" sz="1100" b="1" dirty="0" err="1">
                <a:hlinkClick r:id="rId4"/>
              </a:rPr>
              <a:t>Παραφόρου</a:t>
            </a:r>
            <a:r>
              <a:rPr lang="el-GR" sz="1100" b="1" dirty="0"/>
              <a:t>· </a:t>
            </a:r>
            <a:r>
              <a:rPr lang="el-GR" sz="1100" b="1" dirty="0" err="1"/>
              <a:t>επ</a:t>
            </a:r>
            <a:r>
              <a:rPr lang="en-US" sz="1100" b="1" dirty="0"/>
              <a:t>.</a:t>
            </a:r>
            <a:r>
              <a:rPr lang="el-GR" sz="1100" b="1" dirty="0"/>
              <a:t> </a:t>
            </a:r>
            <a:r>
              <a:rPr lang="el-GR" sz="1100" b="1" dirty="0">
                <a:hlinkClick r:id="rId5"/>
              </a:rPr>
              <a:t>Μ</a:t>
            </a:r>
            <a:r>
              <a:rPr lang="en-US" sz="1100" b="1" dirty="0">
                <a:hlinkClick r:id="rId5"/>
              </a:rPr>
              <a:t>.</a:t>
            </a:r>
            <a:r>
              <a:rPr lang="el-GR" sz="1100" b="1" dirty="0">
                <a:hlinkClick r:id="rId5"/>
              </a:rPr>
              <a:t> </a:t>
            </a:r>
            <a:r>
              <a:rPr lang="el-GR" sz="1100" b="1" dirty="0" err="1">
                <a:hlinkClick r:id="rId5"/>
              </a:rPr>
              <a:t>Κοντοπόδης</a:t>
            </a:r>
            <a:r>
              <a:rPr lang="en-US" sz="1100" b="1" dirty="0"/>
              <a:t>, </a:t>
            </a:r>
            <a:r>
              <a:rPr lang="el-GR" sz="1100" b="1" dirty="0"/>
              <a:t>Πεδίο, Αθήνα, 2018</a:t>
            </a:r>
            <a:endParaRPr lang="en-US" sz="1100" b="1" dirty="0"/>
          </a:p>
          <a:p>
            <a:pPr marL="342900" lvl="2" indent="-342900">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a:ea typeface="Droid Sans Fallback"/>
                <a:cs typeface="Droid Sans Fallback"/>
              </a:rPr>
              <a:t>7.      </a:t>
            </a:r>
            <a:r>
              <a:rPr lang="el-GR" sz="1100" b="1" dirty="0">
                <a:ea typeface="Droid Sans Fallback"/>
                <a:cs typeface="Droid Sans Fallback"/>
              </a:rPr>
              <a:t>Ά. Λάζου,</a:t>
            </a:r>
            <a:r>
              <a:rPr lang="en-US" sz="1100" b="1" dirty="0">
                <a:ea typeface="Droid Sans Fallback"/>
                <a:cs typeface="Droid Sans Fallback"/>
              </a:rPr>
              <a:t> </a:t>
            </a:r>
            <a:r>
              <a:rPr lang="el-GR" sz="1100" b="1" i="1" dirty="0">
                <a:ea typeface="Droid Sans Fallback"/>
                <a:cs typeface="Droid Sans Fallback"/>
              </a:rPr>
              <a:t>Ο </a:t>
            </a:r>
            <a:r>
              <a:rPr lang="en-US" sz="1100" b="1" i="1" dirty="0">
                <a:ea typeface="Droid Sans Fallback"/>
                <a:cs typeface="Droid Sans Fallback"/>
              </a:rPr>
              <a:t>John Locke </a:t>
            </a:r>
            <a:r>
              <a:rPr lang="el-GR" sz="1100" b="1" i="1" dirty="0">
                <a:ea typeface="Droid Sans Fallback"/>
                <a:cs typeface="Droid Sans Fallback"/>
              </a:rPr>
              <a:t>και το Δοκίμιο για την Ανθρώπινη Νόηση</a:t>
            </a:r>
            <a:r>
              <a:rPr lang="el-GR" sz="1100" b="1" dirty="0">
                <a:ea typeface="Droid Sans Fallback"/>
                <a:cs typeface="Droid Sans Fallback"/>
              </a:rPr>
              <a:t>, </a:t>
            </a:r>
            <a:r>
              <a:rPr lang="el-GR" sz="1100" b="1" dirty="0" err="1">
                <a:ea typeface="Droid Sans Fallback"/>
                <a:cs typeface="Droid Sans Fallback"/>
              </a:rPr>
              <a:t>εκδ</a:t>
            </a:r>
            <a:r>
              <a:rPr lang="el-GR" sz="1100" b="1" dirty="0">
                <a:ea typeface="Droid Sans Fallback"/>
                <a:cs typeface="Droid Sans Fallback"/>
              </a:rPr>
              <a:t>. </a:t>
            </a:r>
            <a:r>
              <a:rPr lang="el-GR" sz="1100" b="1" dirty="0" err="1">
                <a:ea typeface="Droid Sans Fallback"/>
                <a:cs typeface="Droid Sans Fallback"/>
              </a:rPr>
              <a:t>Αρναούτη</a:t>
            </a:r>
            <a:r>
              <a:rPr lang="el-GR" sz="1100" b="1" dirty="0">
                <a:ea typeface="Droid Sans Fallback"/>
                <a:cs typeface="Droid Sans Fallback"/>
              </a:rPr>
              <a:t>, Αθήνα</a:t>
            </a:r>
            <a:r>
              <a:rPr lang="en-US" sz="1100" b="1" dirty="0">
                <a:ea typeface="Droid Sans Fallback"/>
                <a:cs typeface="Droid Sans Fallback"/>
              </a:rPr>
              <a:t>,</a:t>
            </a:r>
            <a:r>
              <a:rPr lang="el-GR" sz="1100" b="1" dirty="0">
                <a:ea typeface="Droid Sans Fallback"/>
                <a:cs typeface="Droid Sans Fallback"/>
              </a:rPr>
              <a:t> 2015</a:t>
            </a:r>
          </a:p>
          <a:p>
            <a:pPr marL="342900" lvl="2" indent="-342900">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a:ea typeface="Droid Sans Fallback"/>
                <a:cs typeface="Droid Sans Fallback"/>
              </a:rPr>
              <a:t>8.      </a:t>
            </a:r>
            <a:r>
              <a:rPr lang="el-GR" sz="1100" b="1" dirty="0">
                <a:ea typeface="Droid Sans Fallback"/>
                <a:cs typeface="Droid Sans Fallback"/>
              </a:rPr>
              <a:t>* Άνθρωπος, φύση και πράξη στα νεανικά έργα του </a:t>
            </a:r>
            <a:r>
              <a:rPr lang="en-US" sz="1100" b="1" dirty="0">
                <a:ea typeface="Droid Sans Fallback"/>
                <a:cs typeface="Droid Sans Fallback"/>
              </a:rPr>
              <a:t>Karl Marx, </a:t>
            </a:r>
            <a:r>
              <a:rPr lang="el-GR" sz="1100" b="1" dirty="0">
                <a:ea typeface="Droid Sans Fallback"/>
                <a:cs typeface="Droid Sans Fallback"/>
              </a:rPr>
              <a:t>«Ο </a:t>
            </a:r>
            <a:r>
              <a:rPr lang="en-US" sz="1100" b="1" dirty="0">
                <a:ea typeface="Droid Sans Fallback"/>
                <a:cs typeface="Droid Sans Fallback"/>
              </a:rPr>
              <a:t>Marx</a:t>
            </a:r>
            <a:r>
              <a:rPr lang="el-GR" sz="1100" b="1" dirty="0">
                <a:ea typeface="Droid Sans Fallback"/>
                <a:cs typeface="Droid Sans Fallback"/>
              </a:rPr>
              <a:t> για τους αρχαίους Έλληνες σύμφωνα με τον Παναγιώτη Κονδύλη», κ.ά.</a:t>
            </a:r>
          </a:p>
          <a:p>
            <a:pPr marL="342900" lvl="2" indent="-342900">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n-US" sz="1100" b="1" dirty="0">
                <a:ea typeface="Droid Sans Fallback"/>
                <a:cs typeface="Droid Sans Fallback"/>
              </a:rPr>
              <a:t>9.      </a:t>
            </a:r>
            <a:r>
              <a:rPr lang="el-GR" sz="1100" b="1" dirty="0">
                <a:ea typeface="Droid Sans Fallback"/>
                <a:cs typeface="Droid Sans Fallback"/>
              </a:rPr>
              <a:t>Κ. Παπαϊωάννου, </a:t>
            </a:r>
            <a:r>
              <a:rPr lang="el-GR" sz="1100" b="1" i="1" dirty="0">
                <a:ea typeface="Droid Sans Fallback"/>
                <a:cs typeface="Droid Sans Fallback"/>
              </a:rPr>
              <a:t>Μαρξ &amp; Μαρξισμός, τ. Ι: Οντολογία και  Αλλοτρίωση</a:t>
            </a:r>
            <a:r>
              <a:rPr lang="el-GR" sz="1100" b="1" dirty="0">
                <a:ea typeface="Droid Sans Fallback"/>
                <a:cs typeface="Droid Sans Fallback"/>
              </a:rPr>
              <a:t>, </a:t>
            </a:r>
            <a:r>
              <a:rPr lang="el-GR" sz="1100" b="1" dirty="0" err="1">
                <a:ea typeface="Droid Sans Fallback"/>
                <a:cs typeface="Droid Sans Fallback"/>
              </a:rPr>
              <a:t>μτφρ</a:t>
            </a:r>
            <a:r>
              <a:rPr lang="el-GR" sz="1100" b="1" dirty="0">
                <a:ea typeface="Droid Sans Fallback"/>
                <a:cs typeface="Droid Sans Fallback"/>
              </a:rPr>
              <a:t>. Β. </a:t>
            </a:r>
            <a:r>
              <a:rPr lang="el-GR" sz="1100" b="1" dirty="0" err="1">
                <a:ea typeface="Droid Sans Fallback"/>
                <a:cs typeface="Droid Sans Fallback"/>
              </a:rPr>
              <a:t>Τομανά</a:t>
            </a:r>
            <a:r>
              <a:rPr lang="el-GR" sz="1100" b="1" dirty="0">
                <a:ea typeface="Droid Sans Fallback"/>
                <a:cs typeface="Droid Sans Fallback"/>
              </a:rPr>
              <a:t> - </a:t>
            </a:r>
            <a:r>
              <a:rPr lang="el-GR" sz="1100" b="1" dirty="0" err="1">
                <a:ea typeface="Droid Sans Fallback"/>
                <a:cs typeface="Droid Sans Fallback"/>
              </a:rPr>
              <a:t>επ</a:t>
            </a:r>
            <a:r>
              <a:rPr lang="el-GR" sz="1100" b="1" dirty="0">
                <a:ea typeface="Droid Sans Fallback"/>
                <a:cs typeface="Droid Sans Fallback"/>
              </a:rPr>
              <a:t>. Χρ.  </a:t>
            </a:r>
            <a:r>
              <a:rPr lang="el-GR" sz="1100" b="1" dirty="0" err="1">
                <a:ea typeface="Droid Sans Fallback"/>
                <a:cs typeface="Droid Sans Fallback"/>
              </a:rPr>
              <a:t>Σταματοπούλου</a:t>
            </a:r>
            <a:r>
              <a:rPr lang="el-GR" sz="1100" b="1" dirty="0">
                <a:ea typeface="Droid Sans Fallback"/>
                <a:cs typeface="Droid Sans Fallback"/>
              </a:rPr>
              <a:t>, Εναλλακτικές Εκδόσεις, Αθήνα</a:t>
            </a:r>
            <a:r>
              <a:rPr lang="en-US" sz="1100" b="1" dirty="0">
                <a:ea typeface="Droid Sans Fallback"/>
                <a:cs typeface="Droid Sans Fallback"/>
              </a:rPr>
              <a:t>,</a:t>
            </a:r>
            <a:r>
              <a:rPr lang="el-GR" sz="1100" b="1" dirty="0">
                <a:ea typeface="Droid Sans Fallback"/>
                <a:cs typeface="Droid Sans Fallback"/>
              </a:rPr>
              <a:t> 2009</a:t>
            </a:r>
            <a:endParaRPr lang="el-GR" sz="1100" b="1" dirty="0">
              <a:latin typeface="Tahoma" pitchFamily="34" charset="0"/>
              <a:cs typeface="Times New Roman" pitchFamily="18" charset="0"/>
            </a:endParaRPr>
          </a:p>
        </p:txBody>
      </p:sp>
      <p:sp>
        <p:nvSpPr>
          <p:cNvPr id="7171" name="Rectangle 2"/>
          <p:cNvSpPr>
            <a:spLocks noChangeArrowheads="1"/>
          </p:cNvSpPr>
          <p:nvPr/>
        </p:nvSpPr>
        <p:spPr bwMode="auto">
          <a:xfrm>
            <a:off x="2555875" y="188913"/>
            <a:ext cx="4059238" cy="307975"/>
          </a:xfrm>
          <a:prstGeom prst="rect">
            <a:avLst/>
          </a:prstGeom>
          <a:noFill/>
          <a:ln w="9525">
            <a:noFill/>
            <a:miter lim="800000"/>
            <a:headEnd/>
            <a:tailEnd/>
          </a:ln>
        </p:spPr>
        <p:txBody>
          <a:bodyPr>
            <a:spAutoFit/>
          </a:bodyPr>
          <a:lstStyle/>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400" b="1">
                <a:solidFill>
                  <a:srgbClr val="000000"/>
                </a:solidFill>
              </a:rPr>
              <a:t>ΣΗΜΕΙΩΣΕΙΣ ΠΑΡΑΔΟΣΕΩΝ</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noChangeArrowheads="1"/>
          </p:cNvSpPr>
          <p:nvPr/>
        </p:nvSpPr>
        <p:spPr bwMode="auto">
          <a:xfrm>
            <a:off x="0" y="584871"/>
            <a:ext cx="9036496" cy="5696048"/>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w="9525">
            <a:noFill/>
            <a:miter lim="800000"/>
            <a:headEnd/>
            <a:tailEnd/>
          </a:ln>
        </p:spPr>
        <p:txBody>
          <a:bodyPr wrap="square" lIns="90000" tIns="46800" rIns="90000" bIns="46800" anchor="ctr">
            <a:spAutoFit/>
          </a:bodyPr>
          <a:lstStyle/>
          <a:p>
            <a:endParaRPr lang="el-GR" sz="1400" dirty="0" smtClean="0"/>
          </a:p>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400" b="1" dirty="0" smtClean="0">
                <a:solidFill>
                  <a:srgbClr val="C00000"/>
                </a:solidFill>
              </a:rPr>
              <a:t>Οδηγίες συγγραφής της εργασίας:</a:t>
            </a:r>
            <a:br>
              <a:rPr lang="el-GR" sz="1400" b="1" dirty="0" smtClean="0">
                <a:solidFill>
                  <a:srgbClr val="C00000"/>
                </a:solidFill>
              </a:rPr>
            </a:br>
            <a:endParaRPr lang="el-GR" sz="1400" b="1" dirty="0" smtClean="0">
              <a:solidFill>
                <a:srgbClr val="C00000"/>
              </a:solidFill>
            </a:endParaRPr>
          </a:p>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400" b="1" dirty="0" smtClean="0"/>
              <a:t>Για την εργασία στο μάθημα αυτό χρειάζονται τα ακόλουθα 3 βασικά βήματα:</a:t>
            </a:r>
          </a:p>
          <a:p>
            <a:pPr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endParaRPr lang="el-GR" sz="1400" b="1" dirty="0" smtClean="0"/>
          </a:p>
          <a:p>
            <a:pPr marL="342900" indent="-342900" algn="just">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400" b="1" dirty="0" smtClean="0"/>
              <a:t>Διαλέγουμε τον συγγραφέα του φιλοσοφικού  βιβλίου με το οποίο θα ασχοληθούμε στην εργασία μας και το οποί</a:t>
            </a:r>
            <a:r>
              <a:rPr lang="en-US" sz="1400" b="1" dirty="0" smtClean="0"/>
              <a:t>o</a:t>
            </a:r>
            <a:r>
              <a:rPr lang="el-GR" sz="1400" b="1" dirty="0" smtClean="0"/>
              <a:t> σχετίζεται θεματικά με το μάθημά μας. Εντοπίζουμε το βιβλίο </a:t>
            </a:r>
            <a:r>
              <a:rPr lang="en-US" sz="1400" b="1" dirty="0" smtClean="0"/>
              <a:t>-</a:t>
            </a:r>
            <a:r>
              <a:rPr lang="el-GR" sz="1400" b="1" dirty="0" smtClean="0"/>
              <a:t>έργο πηγής- σε φυσική ή ηλεκτρονική μορφή, σε δόκιμη έκδοση ή έγκυρη μετάφραση εάν είναι ξενόγλωσσο και δεν μπορούμε να το διαβάσουμε στη γλώσσα του. Ορίζουμε το θέμα σε συνεργασία με τον/την διδάσκοντα/διδάσκουσα, επιδιώκοντας να αποτελεί γνήσιο φιλοσοφικό ζήτημα και όχι γενικές θεωρήσεις. Συγκροτούμε μια μικρή βιβλιογραφία σχετική με το θέμα μας ή/και το έργο πηγής.</a:t>
            </a:r>
          </a:p>
          <a:p>
            <a:pPr marL="342900" indent="-342900" algn="just">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400" b="1" dirty="0" smtClean="0"/>
              <a:t>Διαβάζουμε το βιβλίο προσεκτικά σε σχέση και αναφορά με το θέμα που θέλουμε να αναπτύξουμε. Προχωρούμε στην αποδελτίωση των σημείων του βιβλίου που φωτίζουν το θέμα που μας απασχολεί. Παρουσιάζουμε προφορικά τον προβληματισμό μας σε σχέση με το θέμα και το βιβλίο που μελετάμε, συνυπολογίζοντας τις ερωτήσεις και παρατηρήσεις που μας απευθύνουν οι ακροατές μας.</a:t>
            </a:r>
          </a:p>
          <a:p>
            <a:pPr marL="342900" indent="-342900" algn="just">
              <a:buFontTx/>
              <a:buAutoNum type="arabicPeriod"/>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defRPr/>
            </a:pPr>
            <a:r>
              <a:rPr lang="el-GR" sz="1400" b="1" dirty="0" smtClean="0"/>
              <a:t>Προχωρούμε στην συγγραφή της εργασίας με τη μορφή ενός συνοπτικού δοκιμίου, στο οποίο αναπτύσσουμε το θέμα της εργασίας με βάση τα στοιχεία του έργου πηγής που αποδελτιώσαμε ακολουθώντας τη δομή: α) πρόλογος, β) κυρίως θέμα, γ) συμπεράσματα-κριτική. Στο κείμενό μας αποδίδουμε με δικό μας ύφος και προσωπικές λεκτικές διατυπώσεις το περιεχόμενο του έργου πηγής, δείχνοντας τι κατανοήσαμε και ποια φιλοσοφικά ζητήματα απορρέουν ή γεννώνται από αυτό, αποδεικνύοντας τις πληροφορίες που χρησιμοποιούμε με λεπτομερείς αναφορές και τεκμηριωμένες παραπομπές σε όσα διαβάσαμε</a:t>
            </a:r>
            <a:r>
              <a:rPr lang="en-US" sz="1400" b="1" dirty="0" smtClean="0"/>
              <a:t>.</a:t>
            </a:r>
            <a:r>
              <a:rPr lang="el-GR" sz="1400" b="1" dirty="0" smtClean="0"/>
              <a:t> Στα συμπεράσματα υποστηρίζουμε την άποψή μας –την οποία έχουμε συνοψίσει και στον πρόλογο και αποτελεί το ζητούμενο της εργασίας. Προαιρετικά συγκρίνουμε ή διασταυρώνουμε αντίθετες ή παρεμφερείς απόψεις άλλων συγγραφέων που ενδεχομένως γνωρίζουμε ή έχουμε μελετήσει.</a:t>
            </a:r>
            <a:endParaRPr lang="en-US" sz="1200" b="1" dirty="0">
              <a:solidFill>
                <a:srgbClr val="C00000"/>
              </a:solidFill>
              <a:latin typeface="Tahoma" pitchFamily="34" charset="0"/>
              <a:cs typeface="Times New Roman" pitchFamily="18" charset="0"/>
            </a:endParaRPr>
          </a:p>
        </p:txBody>
      </p:sp>
      <p:sp>
        <p:nvSpPr>
          <p:cNvPr id="7171" name="Rectangle 2"/>
          <p:cNvSpPr>
            <a:spLocks noChangeArrowheads="1"/>
          </p:cNvSpPr>
          <p:nvPr/>
        </p:nvSpPr>
        <p:spPr bwMode="auto">
          <a:xfrm>
            <a:off x="2555875" y="188913"/>
            <a:ext cx="4059238" cy="307975"/>
          </a:xfrm>
          <a:prstGeom prst="rect">
            <a:avLst/>
          </a:prstGeom>
          <a:noFill/>
          <a:ln w="9525">
            <a:noFill/>
            <a:miter lim="800000"/>
            <a:headEnd/>
            <a:tailEnd/>
          </a:ln>
        </p:spPr>
        <p:txBody>
          <a:bodyPr>
            <a:spAutoFit/>
          </a:bodyPr>
          <a:lstStyle/>
          <a:p>
            <a:pPr marL="342900" lvl="2" indent="-342900" algn="ctr">
              <a:tabLst>
                <a:tab pos="0" algn="l"/>
                <a:tab pos="457200" algn="l"/>
                <a:tab pos="914400" algn="l"/>
                <a:tab pos="1370013" algn="l"/>
                <a:tab pos="1828800" algn="l"/>
                <a:tab pos="2286000" algn="l"/>
                <a:tab pos="2741613" algn="l"/>
                <a:tab pos="3200400" algn="l"/>
                <a:tab pos="3657600" algn="l"/>
                <a:tab pos="4114800" algn="l"/>
                <a:tab pos="4572000" algn="l"/>
                <a:tab pos="5029200" algn="l"/>
                <a:tab pos="5484813" algn="l"/>
                <a:tab pos="5943600" algn="l"/>
                <a:tab pos="6399213" algn="l"/>
                <a:tab pos="6858000" algn="l"/>
                <a:tab pos="7315200" algn="l"/>
                <a:tab pos="7772400" algn="l"/>
                <a:tab pos="8229600" algn="l"/>
                <a:tab pos="8686800" algn="l"/>
                <a:tab pos="9144000" algn="l"/>
              </a:tabLst>
            </a:pPr>
            <a:r>
              <a:rPr lang="el-GR" sz="1400" b="1">
                <a:solidFill>
                  <a:srgbClr val="000000"/>
                </a:solidFill>
              </a:rPr>
              <a:t>ΣΗΜΕΙΩΣΕΙΣ ΠΑΡΑΔΟΣΕΩΝ</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ustomShape 1"/>
          <p:cNvSpPr>
            <a:spLocks noChangeArrowheads="1"/>
          </p:cNvSpPr>
          <p:nvPr/>
        </p:nvSpPr>
        <p:spPr bwMode="auto">
          <a:xfrm>
            <a:off x="152400" y="152400"/>
            <a:ext cx="8763000" cy="6488113"/>
          </a:xfrm>
          <a:prstGeom prst="rect">
            <a:avLst/>
          </a:prstGeom>
          <a:noFill/>
          <a:ln w="9360">
            <a:noFill/>
            <a:miter lim="800000"/>
            <a:headEnd/>
            <a:tailEnd/>
          </a:ln>
        </p:spPr>
        <p:txBody>
          <a:bodyPr lIns="90000" tIns="46800" rIns="90000" bIns="46800" anchor="ctr"/>
          <a:lstStyle/>
          <a:p>
            <a:pPr algn="ctr"/>
            <a:r>
              <a:rPr lang="en-US" sz="1400" b="1">
                <a:solidFill>
                  <a:srgbClr val="000000"/>
                </a:solidFill>
              </a:rPr>
              <a:t>ΣΗΜΕΙΩΣΕΙΣ ΠΑΡΑΔΟΣΕΩΝ</a:t>
            </a:r>
            <a:endParaRPr lang="en-US"/>
          </a:p>
          <a:p>
            <a:pPr algn="ctr"/>
            <a:endParaRPr lang="en-US" sz="1000"/>
          </a:p>
          <a:p>
            <a:pPr algn="ctr"/>
            <a:r>
              <a:rPr lang="en-US" sz="1400" b="1">
                <a:solidFill>
                  <a:srgbClr val="000000"/>
                </a:solidFill>
              </a:rPr>
              <a:t>1. ΕΙΣΑΓΩΓΗ ΣΤΗ ΦΙΛΟΣΟΦΙΚΗ ΑΝΘΡΩΠΟΛΟΓΙΑ </a:t>
            </a:r>
            <a:endParaRPr lang="en-US"/>
          </a:p>
          <a:p>
            <a:pPr algn="ctr"/>
            <a:r>
              <a:rPr lang="en-US" sz="1200" b="1">
                <a:solidFill>
                  <a:srgbClr val="C00000"/>
                </a:solidFill>
              </a:rPr>
              <a:t> Άννα Λάζου, </a:t>
            </a:r>
            <a:r>
              <a:rPr lang="en-US" sz="1200" b="1" i="1">
                <a:solidFill>
                  <a:srgbClr val="C00000"/>
                </a:solidFill>
              </a:rPr>
              <a:t>Άνθρωπος ο Δημιουργός,</a:t>
            </a:r>
            <a:r>
              <a:rPr lang="en-US" sz="1200" b="1">
                <a:solidFill>
                  <a:srgbClr val="C00000"/>
                </a:solidFill>
              </a:rPr>
              <a:t> Αθήνα, 2016</a:t>
            </a:r>
            <a:endParaRPr lang="en-US"/>
          </a:p>
          <a:p>
            <a:pPr algn="ctr"/>
            <a:endParaRPr lang="en-US" sz="1100"/>
          </a:p>
          <a:p>
            <a:pPr algn="just"/>
            <a:r>
              <a:rPr lang="en-US" sz="1200">
                <a:solidFill>
                  <a:srgbClr val="000000"/>
                </a:solidFill>
              </a:rPr>
              <a:t>Διατρέχοντας τις σημασίες και παραμέτρους που  έλαβε η έννοια του ανθρώπου στην ιστορία των ιδεών  «εντοπίζουμε» τους ακόλουθους κύριους άξονες: 1) Ο άνθρωπος σε σχέση με τον κόσμο (φύση, σύμπαν, θεός), 2)  η δυιστική (δυαρχική) αντίληψη του ανθρώπου  ως όντος που καθορίζεται από την συνύπαρξη ή αλληλεπίδραση δύο ουσιών ή υποστάσεων – σώματος και ψυχής (νου), 3) η μονιστική αντίληψη του ανθρώπου ως ολότητας, ενός όντος ενιαίου, 4) ο άνθρωπος της γνώσης (εμπειρίας) σύμφωνα με την νεότερη εμπειριστική φιλοσοφική παράδοση, 5) ο άνθρωπος της εργασίας, μια προσέγγιση που υπηρετείται κυρίως από την μαρξιστική ιστορικοϋλιστική διαλεκτική, 6) ο άνθρωπος – καλλιτέχνης, μια ιδιότητα που ως καθοριστικό ανθρωπολογικό στοιχείο προτείνεται από την νιτσεϊκή φιλοσοφία.  Στην διάκριση αυτών των όψεων προστίθεται και εκείνη δύο προτύπων στην φιλοσοφική εξέταση του ανθρώπου στην ιστορία,  υπό το πρίσμα της σκοπιμότητας ή λειτουργικότητας των θεωρήσεων, του γνωσιολογικού (το υποκείμενο παρατηρεί, στοχάζεται, γνωρίζει κι ερμηνεύει) και του </a:t>
            </a:r>
            <a:r>
              <a:rPr lang="en-US" sz="1200" i="1">
                <a:solidFill>
                  <a:srgbClr val="000000"/>
                </a:solidFill>
              </a:rPr>
              <a:t>θεραπευτικού</a:t>
            </a:r>
            <a:r>
              <a:rPr lang="en-US" sz="1200">
                <a:solidFill>
                  <a:srgbClr val="000000"/>
                </a:solidFill>
              </a:rPr>
              <a:t> (το υποκείμενο συνειδητοποιεί, πράττει, μετασχηματίζει, δημιουργεί και αναδημιουργεί τον εαυτό του).</a:t>
            </a:r>
            <a:endParaRPr lang="en-US"/>
          </a:p>
          <a:p>
            <a:pPr algn="just"/>
            <a:r>
              <a:rPr lang="en-US" sz="1200">
                <a:solidFill>
                  <a:srgbClr val="000000"/>
                </a:solidFill>
              </a:rPr>
              <a:t>Η κατηγοριοποίηση αυτή είναι  ένα ερμηνευτικό σχήμα για να συμπεριλάβουμε σε ένα εξελικτικό πλαίσιο  τις πολλαπλές έννοιες και τεθλασμένες γραμμές που ο στοχασμός για τον άνθρωπο ακολουθεί στους αιώνες. Στο βιβλίο </a:t>
            </a:r>
            <a:r>
              <a:rPr lang="en-US" sz="1200" i="1">
                <a:solidFill>
                  <a:srgbClr val="000000"/>
                </a:solidFill>
              </a:rPr>
              <a:t>Άνθρωπος ο Δημιουργός,</a:t>
            </a:r>
            <a:r>
              <a:rPr lang="en-US" sz="1200">
                <a:solidFill>
                  <a:srgbClr val="000000"/>
                </a:solidFill>
              </a:rPr>
              <a:t> η ιστορικοφιλοσοφική προσέγγιση έχει σκοπό να αναδείξει όψεις και χρήσεις της έννοιας του ανθρώπου ως δημιουργού, με αναφορά σε διαφορετικές «ανθρωπολογίες»  των ιστορικών εποχών.</a:t>
            </a:r>
            <a:endParaRPr lang="en-US"/>
          </a:p>
          <a:p>
            <a:pPr algn="just"/>
            <a:r>
              <a:rPr lang="en-US" sz="1200">
                <a:solidFill>
                  <a:srgbClr val="000000"/>
                </a:solidFill>
              </a:rPr>
              <a:t>Κύρια πηγή και αφετηρία της νεότερης εστίασης του ενδιαφέροντος της φιλοσοφίας στον άνθρωπο  είναι το έργο του Immanuel Kant  (1724 – 1804), ο οποίος ασχολήθηκε με την ανθρωπολογία από μια πραγματιστική άποψη, ενώ στα μαθήματά του στο Πανεπιστήμιο του Königsberg δίδασκε διάφορα μαθήματα -  όπως βιολογία, γεωγραφία, ηθική, ανατομία κ.λπ., ενώ προέτασσε την ανθρωπολογία της  ιστορίας της φιλοσοφίας γιατί θεωρούσε ότι ο άνθρωπος ως εκφραστής της λογικής νόησης πρέπει να είναι το επίκεντρο της φιλοσοφίας. Η ανθρωπολογία σύμφωνα με αυτήν την οπτική είναι το φίλτρο, για να προχωρήσουμε σε οποιοδήποτε άλλο πεδίο γνώσης.</a:t>
            </a:r>
            <a:endParaRPr lang="en-US"/>
          </a:p>
          <a:p>
            <a:pPr algn="just"/>
            <a:r>
              <a:rPr lang="en-US" sz="1200">
                <a:solidFill>
                  <a:srgbClr val="000000"/>
                </a:solidFill>
              </a:rPr>
              <a:t>Η φιλοσοφική  ανθρωπολογία είναι κλάδος της φιλοσοφίας που οι ρίζες του τοποθετούνται τον 19</a:t>
            </a:r>
            <a:r>
              <a:rPr lang="en-US" sz="1200" baseline="30000">
                <a:solidFill>
                  <a:srgbClr val="000000"/>
                </a:solidFill>
              </a:rPr>
              <a:t>ο</a:t>
            </a:r>
            <a:r>
              <a:rPr lang="en-US" sz="1200">
                <a:solidFill>
                  <a:srgbClr val="000000"/>
                </a:solidFill>
              </a:rPr>
              <a:t> αιώνα, θεωρείται τέκνο της σχολής του νεοκαντιανισμού (με εκπροσώπους τους Windelband, Cassirer, Scheler κ.ά.). Είναι μια συνθετική εκλεκτική μέθοδος του φιλοσοφείν με άξονα την έννοια του ανθρώπου, περιλαμβάνει ωστόσο και αναλυτικά και ερμηνευτικά στοιχεία. Σε αντίθεση με μία συνεπή ιστορική προσέγγιση της φιλοσοφίας που επικεντρώνεται σε περιόδους και φιλοσόφους, οι φιλόσοφοι ανθρωπολόγοι επιδιώκουν ένα σύστημα εννοιών που να ισχύει καθολικά και πάντοτε αντλώντας επιβεβαίωση από διαφορετικούς φιλοσόφους κι εποχές για να συστήσουν μια δική τους σύνθεση. Με αυτήν την έννοια είναι εκλεκτικοί.  Αντιπροσωπευτικά κείμενα του κλάδου είναι </a:t>
            </a:r>
            <a:r>
              <a:rPr lang="en-US" sz="1200" i="1">
                <a:solidFill>
                  <a:srgbClr val="000000"/>
                </a:solidFill>
              </a:rPr>
              <a:t>Η θέση του ανθρώπου στον κόσμο </a:t>
            </a:r>
            <a:r>
              <a:rPr lang="en-US" sz="1200">
                <a:solidFill>
                  <a:srgbClr val="000000"/>
                </a:solidFill>
              </a:rPr>
              <a:t>(Max Scheler, 1928) και </a:t>
            </a:r>
            <a:r>
              <a:rPr lang="en-US" sz="1200" i="1">
                <a:solidFill>
                  <a:srgbClr val="000000"/>
                </a:solidFill>
              </a:rPr>
              <a:t>Δοκίμιο για τον Άνθρωπο </a:t>
            </a:r>
            <a:r>
              <a:rPr lang="en-US" sz="1200">
                <a:solidFill>
                  <a:srgbClr val="000000"/>
                </a:solidFill>
              </a:rPr>
              <a:t>(Ernst Cassirer, 1944).</a:t>
            </a:r>
            <a:endParaRPr lang="en-US"/>
          </a:p>
          <a:p>
            <a:pPr algn="just"/>
            <a:r>
              <a:rPr lang="en-US" sz="1200">
                <a:solidFill>
                  <a:srgbClr val="000000"/>
                </a:solidFill>
              </a:rPr>
              <a:t>Όσον αφορά στη μελέτη του ανθρώπου, εξετάζουμε το θέμα υπό μια φυσιοκρατική (το σώμα, τη φύση και το περιβάλλον του ανθρώπου) και υπό μια πραγματοκρατική άποψη (τα κατασκευάσματα και δημιουργήματα του ανθρώπου, τα κοινωνικά μορφώματα, τις ηθικές αξίες και τον ανθρώπινο  πολιτισμό).</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ustomShape 1"/>
          <p:cNvSpPr>
            <a:spLocks noChangeArrowheads="1"/>
          </p:cNvSpPr>
          <p:nvPr/>
        </p:nvSpPr>
        <p:spPr bwMode="auto">
          <a:xfrm>
            <a:off x="152400" y="152400"/>
            <a:ext cx="8839200" cy="6572250"/>
          </a:xfrm>
          <a:prstGeom prst="rect">
            <a:avLst/>
          </a:prstGeom>
          <a:noFill/>
          <a:ln w="9360">
            <a:noFill/>
            <a:miter lim="800000"/>
            <a:headEnd/>
            <a:tailEnd/>
          </a:ln>
        </p:spPr>
        <p:txBody>
          <a:bodyPr lIns="90000" tIns="46800" rIns="90000" bIns="46800" anchor="ctr"/>
          <a:lstStyle/>
          <a:p>
            <a:pPr algn="ctr"/>
            <a:r>
              <a:rPr lang="en-US" sz="1400" b="1">
                <a:solidFill>
                  <a:srgbClr val="000000"/>
                </a:solidFill>
              </a:rPr>
              <a:t>ΣΗΜΕΙΩΣΕΙΣ ΠΑΡΑΔΟΣΕΩΝ</a:t>
            </a:r>
            <a:endParaRPr lang="en-US"/>
          </a:p>
          <a:p>
            <a:pPr algn="ctr"/>
            <a:r>
              <a:rPr lang="en-US" sz="1100" b="1">
                <a:solidFill>
                  <a:srgbClr val="000000"/>
                </a:solidFill>
              </a:rPr>
              <a:t>1. ΕΙΣΑΓΩΓΗ ΣΤΗ ΦΙΛΟΣΟΦΙΚΗ ΑΝΘΡΩΠΟΛΟΓΙΑ </a:t>
            </a:r>
            <a:endParaRPr lang="en-US" sz="1100"/>
          </a:p>
          <a:p>
            <a:pPr algn="ctr"/>
            <a:r>
              <a:rPr lang="en-US" sz="1100" b="1">
                <a:solidFill>
                  <a:srgbClr val="C00000"/>
                </a:solidFill>
              </a:rPr>
              <a:t> Άννα Λάζου, </a:t>
            </a:r>
            <a:r>
              <a:rPr lang="en-US" sz="1100" b="1" i="1">
                <a:solidFill>
                  <a:srgbClr val="C00000"/>
                </a:solidFill>
              </a:rPr>
              <a:t>Άνθρωπος ο Δημιουργός,</a:t>
            </a:r>
            <a:r>
              <a:rPr lang="en-US" sz="1100" b="1">
                <a:solidFill>
                  <a:srgbClr val="C00000"/>
                </a:solidFill>
              </a:rPr>
              <a:t> Αθήνα, 2016</a:t>
            </a:r>
            <a:endParaRPr lang="en-US" sz="1100"/>
          </a:p>
          <a:p>
            <a:pPr algn="ctr"/>
            <a:r>
              <a:rPr lang="el-GR" sz="1100"/>
              <a:t>(συνέχεια)</a:t>
            </a:r>
          </a:p>
          <a:p>
            <a:pPr algn="just"/>
            <a:r>
              <a:rPr lang="en-US" sz="1200">
                <a:solidFill>
                  <a:srgbClr val="000000"/>
                </a:solidFill>
              </a:rPr>
              <a:t>Διατίθενται διαφορετικές μέθοδοι και τρόποι που μπορούμε να χρησιμοποιήσουμε για να εξετάσουμε και να δούμε τι είναι ο άνθρωπος.  Μελετώντας τα πεπραγμένα του ανθρώπου γνωρίζουμε τον άνθρωπο και όπως στην περίπτωση του Ernst Cassirer (1874 – 1945),  η φιλοσοφική ανθρωπολογία ανάγεται στη φιλοσοφία του πολιτισμού  - κι ευλόγως της ιστορίας. Η μελέτη και σπουδή των πεπραγμένων του ανθρώπου στην ιστορία προϋποθέτει την εμπειρική παρατήρηση, την επιστημονική εξήγηση, δεν πρόκειται για μια αφηρημένη σε εννοιολογικό και λογικό μόνο επίπεδο ανάλυση προβλημάτων. Επιβεβαιώνοντας εν μέρει την αριστοτελική παράδοση κατά την οποία η ανθρώπινη ουσία δεν εξηγείται μέσω μιας καθολικής μεταφυσικής οπτικής, αλλά μέσω της εμπειρικής, επιστημονικής συστηματικής εξέτασης των φαινομένων της η ανθρωπολογική φιλοσοφία στην ιστορία των αιώνων εμπλουτίζει τα αρχαία πρότυπα με τα δεδομένα των γνώσεων και των τεχνικών που θησαύρισε ο πολιτισμός στην ιστορία του.</a:t>
            </a:r>
            <a:endParaRPr lang="en-US"/>
          </a:p>
          <a:p>
            <a:pPr algn="just"/>
            <a:r>
              <a:rPr lang="en-US" sz="1200">
                <a:solidFill>
                  <a:srgbClr val="000000"/>
                </a:solidFill>
              </a:rPr>
              <a:t>Στη συνέχεια, μία δυνατότητα προσέγγισης είναι μέσω των εννοιών που συνδέονται στενά με την έννοια του ανθρώπου, όπως είναι οι </a:t>
            </a:r>
            <a:r>
              <a:rPr lang="en-US" sz="1200" i="1">
                <a:solidFill>
                  <a:srgbClr val="000000"/>
                </a:solidFill>
              </a:rPr>
              <a:t>ψυχή, σώμα, νους, πνεύμα, συνείδηση, πράξη</a:t>
            </a:r>
            <a:r>
              <a:rPr lang="en-US" sz="1200">
                <a:solidFill>
                  <a:srgbClr val="000000"/>
                </a:solidFill>
              </a:rPr>
              <a:t>, επιδιώκοντας εκείνη την έννοια που αποδίδει το πλέον ιδιάζον χαρακτηριστικό της ανθρώπινης φύσης. Πώς εμφανίζονται οι έννοιες αυτές στην ιστορία των ιδεών και πώς εξελίσσονται οι σημασίες τους είναι ένας τρόπος (όχι ο μοναδικός) που συμβάλλει στην καλύτερη κατανόηση της ανθρώπινης ουσίας, χωρίς να αποκλείει ή να υποβαθμίζει τη σημασία άλλων τρόπων, όπως η εμπειρική εξέταση κι επιστημονική εξήγηση των σχετικών με τον άνθρωπο, είτε από την φυσική είτε από την πραγματοκρατική πλευρά, που μπορεί να θεωρηθεί εν τέλει ως συνθετική πλαισίωση των αναλυτικών πορισμάτων της εννοιολογικής προσέγγισης.</a:t>
            </a:r>
            <a:endParaRPr lang="en-US"/>
          </a:p>
          <a:p>
            <a:pPr algn="just"/>
            <a:r>
              <a:rPr lang="en-US" sz="1200">
                <a:solidFill>
                  <a:srgbClr val="000000"/>
                </a:solidFill>
              </a:rPr>
              <a:t>Για να καταλήξουμε στην ειδοποιό διαφορά του ανθρώπινου μέσω της εξέτασης των εννοιών, χρειάζεται να δούμε: </a:t>
            </a:r>
            <a:endParaRPr lang="en-US"/>
          </a:p>
          <a:p>
            <a:pPr algn="just"/>
            <a:r>
              <a:rPr lang="en-US" sz="1200">
                <a:solidFill>
                  <a:srgbClr val="000000"/>
                </a:solidFill>
              </a:rPr>
              <a:t>α) έννοιες που καθορίζουν τον άνθρωπο, </a:t>
            </a:r>
            <a:endParaRPr lang="en-US"/>
          </a:p>
          <a:p>
            <a:pPr algn="just"/>
            <a:r>
              <a:rPr lang="en-US" sz="1200">
                <a:solidFill>
                  <a:srgbClr val="000000"/>
                </a:solidFill>
              </a:rPr>
              <a:t>β) το δυαρχικό ή δυιστικό πρότυπο που διακρίνει δύο ουσίες ή πλευρές στην ανθρώπινη φύση: σώμα (φύση) και ψυχή (πνεύμα) συγκριτικά με το μονιστικό ή ενικό πρότυπο, </a:t>
            </a:r>
            <a:endParaRPr lang="en-US"/>
          </a:p>
          <a:p>
            <a:pPr algn="just"/>
            <a:r>
              <a:rPr lang="en-US" sz="1200">
                <a:solidFill>
                  <a:srgbClr val="000000"/>
                </a:solidFill>
              </a:rPr>
              <a:t>γ) τη δημιουργικότητα ως ουσιώδες, εξαιρετικό και μη αναγώγιμο χαρακτηριστικό του ανθρώπου.</a:t>
            </a:r>
            <a:endParaRPr lang="en-US"/>
          </a:p>
          <a:p>
            <a:pPr algn="just"/>
            <a:r>
              <a:rPr lang="en-US" sz="1200">
                <a:solidFill>
                  <a:srgbClr val="000000"/>
                </a:solidFill>
              </a:rPr>
              <a:t>Τί είναι αυτό που ωθεί τον άνθρωπο στην εξέλιξη, αυτό που ευθύνεται για την διαφορετικότητα των πολιτισμών ή και τις μεταβολές που υφίσταται η ανθρώπινη κατάσταση μέσα στην ιστορία του πολιτισμού;</a:t>
            </a:r>
            <a:endParaRPr lang="en-US"/>
          </a:p>
          <a:p>
            <a:pPr algn="just"/>
            <a:r>
              <a:rPr lang="en-US" sz="1200">
                <a:solidFill>
                  <a:srgbClr val="000000"/>
                </a:solidFill>
              </a:rPr>
              <a:t>Είναι η δημιουργικότητα μια ενδογενής φυσική τάση του ανθρώπου, που δεν υπάρχει ας πούμε στον σκύλο, ή πρόκειται για μια ανάγκη για αλλαγή που ωθεί τον άνθρωπο να εξελιχθεί, προκειμένου να επιβιώσει και να θεραπεύσει, και παράγεται από τη σχέση του ανθρώπου με ό,τι δεν είναι ανθρώπινο;</a:t>
            </a:r>
            <a:endParaRPr lang="en-US"/>
          </a:p>
          <a:p>
            <a:pPr algn="just"/>
            <a:r>
              <a:rPr lang="en-US" sz="1200">
                <a:solidFill>
                  <a:srgbClr val="000000"/>
                </a:solidFill>
              </a:rPr>
              <a:t>Η σχέση του ανθρώπου με τη φύση είναι πράγματι μια σχέση αμφίσημη, ένωσης και σύγκρουσης. Αυτή η δυναμική σχέση διάχυτη από αρνητικότητα και δημιουργικότητα πυροδοτεί τις αναγκαίες εκείνες αλλαγές που επιτρέπουν την συνέχεια της ανθρώπινης ύπαρξης μέσα από νέες προσαρμογές.</a:t>
            </a:r>
            <a:endParaRPr lang="en-US"/>
          </a:p>
          <a:p>
            <a:pPr algn="just"/>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Shape 1"/>
          <p:cNvSpPr txBox="1">
            <a:spLocks noChangeArrowheads="1"/>
          </p:cNvSpPr>
          <p:nvPr/>
        </p:nvSpPr>
        <p:spPr bwMode="auto">
          <a:xfrm>
            <a:off x="838200" y="228600"/>
            <a:ext cx="7626350" cy="917575"/>
          </a:xfrm>
          <a:prstGeom prst="rect">
            <a:avLst/>
          </a:prstGeom>
          <a:noFill/>
          <a:ln w="9525">
            <a:noFill/>
            <a:miter lim="800000"/>
            <a:headEnd/>
            <a:tailEnd/>
          </a:ln>
        </p:spPr>
        <p:txBody>
          <a:bodyPr lIns="90000" tIns="46800" rIns="90000" bIns="46800" anchor="ctr"/>
          <a:lstStyle/>
          <a:p>
            <a:pPr algn="ctr"/>
            <a:r>
              <a:rPr lang="en-US" sz="3200" b="1"/>
              <a:t>Η σημασία της φιλοσοφικής
ανθρωπολογίας</a:t>
            </a:r>
            <a:endParaRPr lang="en-US"/>
          </a:p>
        </p:txBody>
      </p:sp>
      <p:sp>
        <p:nvSpPr>
          <p:cNvPr id="16387" name="TextShape 2"/>
          <p:cNvSpPr txBox="1">
            <a:spLocks noChangeArrowheads="1"/>
          </p:cNvSpPr>
          <p:nvPr/>
        </p:nvSpPr>
        <p:spPr bwMode="auto">
          <a:xfrm>
            <a:off x="838200" y="990600"/>
            <a:ext cx="7772400" cy="4530725"/>
          </a:xfrm>
          <a:prstGeom prst="rect">
            <a:avLst/>
          </a:prstGeom>
          <a:noFill/>
          <a:ln w="9525">
            <a:noFill/>
            <a:miter lim="800000"/>
            <a:headEnd/>
            <a:tailEnd/>
          </a:ln>
        </p:spPr>
        <p:txBody>
          <a:bodyPr lIns="90000" tIns="46800" rIns="90000" bIns="46800"/>
          <a:lstStyle/>
          <a:p>
            <a:endParaRPr lang="en-US"/>
          </a:p>
          <a:p>
            <a:r>
              <a:rPr lang="ru-RU" sz="2400"/>
              <a:t>Η φιλοσοφική ανθρωπολογία περιλαμβάνει:</a:t>
            </a:r>
            <a:endParaRPr lang="en-US"/>
          </a:p>
          <a:p>
            <a:pPr>
              <a:buSzPct val="90000"/>
              <a:buFont typeface="Wingdings" pitchFamily="2" charset="2"/>
              <a:buChar char=""/>
            </a:pPr>
            <a:r>
              <a:rPr lang="ru-RU" sz="2400"/>
              <a:t>Τη φιλοσοφία του ανθρώπινου, i.e. κριτική σκέψη πάνω σε ζητήματα που αφορούν τη φύση του ανθρώπου ως όντος (από την αρχαιότητα μέχρι σήμερα)</a:t>
            </a:r>
            <a:endParaRPr lang="en-US"/>
          </a:p>
          <a:p>
            <a:pPr>
              <a:buSzPct val="90000"/>
              <a:buFont typeface="Wingdings" pitchFamily="2" charset="2"/>
              <a:buChar char=""/>
            </a:pPr>
            <a:r>
              <a:rPr lang="ru-RU" sz="2400"/>
              <a:t>Τη φιλοσοφία της ανθρωπολογίας, i.e. κριτική σκέψη πάνω σε ζητήματα μεθόδου και θεωρίας των ανθρωπιστικών επιστημών και της σχετικής έρευνας (ανθρωπολογία, ψυχολογία, κοινωνιολογία κ.ά.)</a:t>
            </a:r>
            <a:endParaRPr lang="en-US"/>
          </a:p>
          <a:p>
            <a:pPr>
              <a:buSzPct val="90000"/>
              <a:buFont typeface="Wingdings" pitchFamily="2" charset="2"/>
              <a:buChar char=""/>
            </a:pPr>
            <a:r>
              <a:rPr lang="ru-RU" sz="2400"/>
              <a:t>Ανθρωπολογική φιλοσοφία, i.e. κριτική σκέψη πάνω στην επίδραση των ανθρωπολογικών θεωριών και δεδομένων για την ίδια τη φιλοσοφία αλλά και για τις κοσμοθεωρίες και εφαρμογές τους στον ανθρώπινο βίο (φιλοσοφία του νου, συμβουλευτική κ.λπ.)</a:t>
            </a:r>
            <a:endParaRPr lang="en-US"/>
          </a:p>
          <a:p>
            <a:endParaRPr lang="en-US"/>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stomShape 1"/>
          <p:cNvSpPr>
            <a:spLocks noChangeArrowheads="1"/>
          </p:cNvSpPr>
          <p:nvPr/>
        </p:nvSpPr>
        <p:spPr bwMode="auto">
          <a:xfrm>
            <a:off x="228600" y="152400"/>
            <a:ext cx="8763000" cy="6553200"/>
          </a:xfrm>
          <a:prstGeom prst="rect">
            <a:avLst/>
          </a:prstGeom>
          <a:noFill/>
          <a:ln w="9360">
            <a:noFill/>
            <a:miter lim="800000"/>
            <a:headEnd/>
            <a:tailEnd/>
          </a:ln>
        </p:spPr>
        <p:txBody>
          <a:bodyPr lIns="90000" tIns="46800" rIns="90000" bIns="46800" anchor="ctr"/>
          <a:lstStyle/>
          <a:p>
            <a:pPr algn="ctr"/>
            <a:r>
              <a:rPr lang="en-US" sz="1400" b="1">
                <a:solidFill>
                  <a:srgbClr val="000000"/>
                </a:solidFill>
              </a:rPr>
              <a:t>ΣΗΜΕΙΩΣΕΙΣ ΠΑΡΑΔΟΣΕΩΝ</a:t>
            </a:r>
            <a:endParaRPr lang="el-GR" sz="1400" b="1">
              <a:solidFill>
                <a:srgbClr val="000000"/>
              </a:solidFill>
            </a:endParaRPr>
          </a:p>
          <a:p>
            <a:pPr algn="ctr"/>
            <a:r>
              <a:rPr lang="en-US" sz="1400" b="1">
                <a:solidFill>
                  <a:srgbClr val="000000"/>
                </a:solidFill>
              </a:rPr>
              <a:t>ΕΝΝΟΙΕΣ ΤΟΥ ΝΟΥ ΚΑΙ ΤΟΥ ΕΑΥΤΟΥ ΣΤΗΝ ΙΣΤΟΡΙΑ ΤΩΝ ΙΔΕΩΝ</a:t>
            </a:r>
            <a:endParaRPr lang="en-US"/>
          </a:p>
          <a:p>
            <a:pPr algn="ctr"/>
            <a:r>
              <a:rPr lang="en-US" sz="1200" b="1">
                <a:solidFill>
                  <a:srgbClr val="C00000"/>
                </a:solidFill>
              </a:rPr>
              <a:t> Άννα Λάζου, </a:t>
            </a:r>
            <a:r>
              <a:rPr lang="en-US" sz="1200" b="1" i="1">
                <a:solidFill>
                  <a:srgbClr val="C00000"/>
                </a:solidFill>
              </a:rPr>
              <a:t>Άνθρωπος ο Δημιουργός,</a:t>
            </a:r>
            <a:r>
              <a:rPr lang="en-US" sz="1200" b="1">
                <a:solidFill>
                  <a:srgbClr val="C00000"/>
                </a:solidFill>
              </a:rPr>
              <a:t> Αθήνα, 2016</a:t>
            </a:r>
            <a:endParaRPr lang="en-US"/>
          </a:p>
          <a:p>
            <a:pPr algn="just"/>
            <a:r>
              <a:rPr lang="en-US" sz="1200">
                <a:solidFill>
                  <a:srgbClr val="000000"/>
                </a:solidFill>
              </a:rPr>
              <a:t>Στην πλατωνική σκέψη η έννοια του εαυτού περιγράφεται από μύθους, στο πλαίσιο ενός μυθικού τρόπου σκέψης. Η άυλη, μη απτή ψυχή επιτρέπει το διαχωρισμό του υποκειμένου από το πραγματικό αντικείμενο, συνδέεται με την διάκριση δύο συνόλων: της έννοιας του ατόμου από την έννοια του συνόλου (ομάδας), όπως επίσης του ατόμου ως εγώ και της έννοιας του άλλου. Από αυτήν τη διάκριση προκύπτει η έννοια της σχέσης του ανθρώπου με το περιβάλλον του αλλά και η ταυτοποίησή του μέσα σε αυτό. Κατά τον Bruno Snell (στο έργο του </a:t>
            </a:r>
            <a:r>
              <a:rPr lang="en-US" sz="1200" i="1">
                <a:solidFill>
                  <a:srgbClr val="000000"/>
                </a:solidFill>
              </a:rPr>
              <a:t>Η ανακάλυψη του πνεύματος,</a:t>
            </a:r>
            <a:r>
              <a:rPr lang="en-US" sz="1200">
                <a:solidFill>
                  <a:srgbClr val="000000"/>
                </a:solidFill>
              </a:rPr>
              <a:t> 1953), υπάρχει μια εξέλιξη στις σημασίες από εποχή σε εποχή του όρου </a:t>
            </a:r>
            <a:r>
              <a:rPr lang="en-US" sz="1200" i="1">
                <a:solidFill>
                  <a:srgbClr val="000000"/>
                </a:solidFill>
              </a:rPr>
              <a:t>ψυχή</a:t>
            </a:r>
            <a:r>
              <a:rPr lang="en-US" sz="1200">
                <a:solidFill>
                  <a:srgbClr val="000000"/>
                </a:solidFill>
              </a:rPr>
              <a:t> και συναφών όρων όπως της έννοιας </a:t>
            </a:r>
            <a:r>
              <a:rPr lang="en-US" sz="1200" i="1">
                <a:solidFill>
                  <a:srgbClr val="000000"/>
                </a:solidFill>
              </a:rPr>
              <a:t>πνεύμα. </a:t>
            </a:r>
            <a:r>
              <a:rPr lang="en-US" sz="1200">
                <a:solidFill>
                  <a:srgbClr val="000000"/>
                </a:solidFill>
              </a:rPr>
              <a:t> Το </a:t>
            </a:r>
            <a:r>
              <a:rPr lang="en-US" sz="1200" i="1">
                <a:solidFill>
                  <a:srgbClr val="000000"/>
                </a:solidFill>
              </a:rPr>
              <a:t>πνεύμα</a:t>
            </a:r>
            <a:r>
              <a:rPr lang="en-US" sz="1200">
                <a:solidFill>
                  <a:srgbClr val="000000"/>
                </a:solidFill>
              </a:rPr>
              <a:t> (</a:t>
            </a:r>
            <a:r>
              <a:rPr lang="en-US" sz="1200" i="1">
                <a:solidFill>
                  <a:srgbClr val="000000"/>
                </a:solidFill>
              </a:rPr>
              <a:t>Geist</a:t>
            </a:r>
            <a:r>
              <a:rPr lang="en-US" sz="1200">
                <a:solidFill>
                  <a:srgbClr val="000000"/>
                </a:solidFill>
              </a:rPr>
              <a:t>)  σύμφωνα με το έργο αυτό είναι σειρά φαινομένων  που συμπυκνώθηκαν κάποια ιστορική στιγμή που εντοπίζεται κατά την ομηρική εποχή σε έναν κοινό όρο. Με αυτήν την έννοια η προσέγγιση αυτή λαμβάνει υπόψη τα δεδομένα της ανθρωπολογικής μελέτης, φωτίζοντας την καταγωγή των εννοιών στην εξέλιξη του πολιτισμού.</a:t>
            </a:r>
            <a:endParaRPr lang="en-US"/>
          </a:p>
          <a:p>
            <a:pPr algn="just"/>
            <a:r>
              <a:rPr lang="en-US" sz="1200">
                <a:solidFill>
                  <a:srgbClr val="000000"/>
                </a:solidFill>
              </a:rPr>
              <a:t>Η ψυχή στον Όμηρο για παράδειγμα προσδιορίζεται α) με αναφορά στο ανθρώπινο άτομο, έχουμε δηλαδή προβολή ατομικού αξιακού συστήματος και β) με κοινωνικές αναφορές, σε σχέση για παράδειγμα, με τη σύγκρουση συμφερόντων δύο ηρώων. Πολλά από τα ‘ψυχολογικά’ μοτίβα του Ομήρου διασώζονται στο δημοτικό τραγούδι, αλλά σίγουρα και στην τραγική ποίηση (</a:t>
            </a:r>
            <a:r>
              <a:rPr lang="el-GR" sz="1200">
                <a:solidFill>
                  <a:srgbClr val="000000"/>
                </a:solidFill>
              </a:rPr>
              <a:t>παράδειγμα </a:t>
            </a:r>
            <a:r>
              <a:rPr lang="en-US" sz="1200" b="1">
                <a:solidFill>
                  <a:srgbClr val="C5000B"/>
                </a:solidFill>
              </a:rPr>
              <a:t>Christopher King</a:t>
            </a:r>
            <a:r>
              <a:rPr lang="el-GR" sz="1200" b="1" i="1">
                <a:solidFill>
                  <a:srgbClr val="C5000B"/>
                </a:solidFill>
              </a:rPr>
              <a:t>,Το</a:t>
            </a:r>
            <a:r>
              <a:rPr lang="en-US" sz="1200" b="1" i="1">
                <a:solidFill>
                  <a:srgbClr val="C5000B"/>
                </a:solidFill>
              </a:rPr>
              <a:t> ηπειρώτικο μοιρολόι</a:t>
            </a:r>
            <a:r>
              <a:rPr lang="en-US" sz="1200" b="1">
                <a:solidFill>
                  <a:srgbClr val="C5000B"/>
                </a:solidFill>
              </a:rPr>
              <a:t>)</a:t>
            </a:r>
            <a:r>
              <a:rPr lang="en-US" sz="1200">
                <a:solidFill>
                  <a:srgbClr val="000000"/>
                </a:solidFill>
              </a:rPr>
              <a:t>. Στην ορφική παράδοση, από την άλλη πλευρά η ψυχή επιβιώνει μέσα από αλλεπάλληλες μετενσαρκώσεις και αυτοκαθαίρεται καθώς υφίσταται αυτές τις μεταβολές. Στο πλατωνικό πλαίσιο η ψυχή φυλακίζεται μέσα στο σώμα. Σε όλες αυτές τις παραδόσεις – προσωκρατικές και πλατωνικές – παρατηρούμε έναν ‘αναγωγιστικό’  τρόπο σύλληψης της έννοιας της ψυχής, δηλαδή ακόμα και όταν η αναφορά στη στιγμή του θανάτου προσφέρει κάποιο παράδειγμα, η ψυχή περιγράφεται μεταφορικά, με χρήση δηλαδή λογοτεχνικών, ποιητικών μεταφορών. Επίσης σε ένα πρώιμο στάδιο παρατηρείται η τάση να τοποθετείται η ψυχή σε διάφορα όργανα του σώματος, ιδιαίτερα στην προσωκρατική σκέψη (Εμπεδοκλής). </a:t>
            </a:r>
            <a:endParaRPr lang="en-US"/>
          </a:p>
          <a:p>
            <a:pPr algn="just"/>
            <a:r>
              <a:rPr lang="en-US" sz="1200">
                <a:solidFill>
                  <a:srgbClr val="000000"/>
                </a:solidFill>
              </a:rPr>
              <a:t>Εξαιρετική «στιγμή» στην εξέταση αυτών των θεωριών στο πλαίσιο της ιστορίας των ιδεών, είναι η λογικότητα κι επιστημολογική μεθοδικότητα της αριστοτελικής θεωρίας για την ψυχή στο </a:t>
            </a:r>
            <a:r>
              <a:rPr lang="en-US" sz="1200" i="1">
                <a:solidFill>
                  <a:srgbClr val="000000"/>
                </a:solidFill>
              </a:rPr>
              <a:t>Περί Ψυχής. </a:t>
            </a:r>
            <a:r>
              <a:rPr lang="en-US" sz="1200">
                <a:solidFill>
                  <a:srgbClr val="000000"/>
                </a:solidFill>
              </a:rPr>
              <a:t>Οι</a:t>
            </a:r>
            <a:r>
              <a:rPr lang="en-US" sz="1200" i="1">
                <a:solidFill>
                  <a:srgbClr val="000000"/>
                </a:solidFill>
              </a:rPr>
              <a:t> </a:t>
            </a:r>
            <a:r>
              <a:rPr lang="en-US" sz="1200">
                <a:solidFill>
                  <a:srgbClr val="000000"/>
                </a:solidFill>
              </a:rPr>
              <a:t>έννοιες μέσω των οποίων  προσεγγίζεται το θέμα της ψυχής είναι η ύλη, η μορφή και το εξ αυτών σύνθετο, έννοιες σε ένα τριαδικό σχήμα όπου οι δύο πρώτες λειτουργούν ως αναλυτικές προϋποθέσεις για την ενεργό πραγματικότητα που υποδηλώνεται από την τρίτη. Στην πραγματικότητα το </a:t>
            </a:r>
            <a:r>
              <a:rPr lang="en-US" sz="1200" i="1">
                <a:solidFill>
                  <a:srgbClr val="000000"/>
                </a:solidFill>
              </a:rPr>
              <a:t>έμψυχον </a:t>
            </a:r>
            <a:r>
              <a:rPr lang="en-US" sz="1200">
                <a:solidFill>
                  <a:srgbClr val="000000"/>
                </a:solidFill>
              </a:rPr>
              <a:t>ως σύνθετο ύλης και μορφής είναι το ζητούμενο για τον καθορισμό της ψυχής. Εισάγεται μάλιστα από τον Αριστοτέλη η έννοια του </a:t>
            </a:r>
            <a:r>
              <a:rPr lang="en-US" sz="1200" i="1">
                <a:solidFill>
                  <a:srgbClr val="000000"/>
                </a:solidFill>
              </a:rPr>
              <a:t>έργου, </a:t>
            </a:r>
            <a:r>
              <a:rPr lang="en-US" sz="1200">
                <a:solidFill>
                  <a:srgbClr val="000000"/>
                </a:solidFill>
              </a:rPr>
              <a:t>γιατί τα έργα της ψυχής, δηλαδή οι τρόποι με τους οποίους αυτή λειτουργεί, είναι το μέσον για να γίνει αντιληπτή η ουσία της. Το </a:t>
            </a:r>
            <a:r>
              <a:rPr lang="en-US" sz="1200" i="1">
                <a:solidFill>
                  <a:srgbClr val="000000"/>
                </a:solidFill>
              </a:rPr>
              <a:t>Περί Ψυχής </a:t>
            </a:r>
            <a:r>
              <a:rPr lang="en-US" sz="1200">
                <a:solidFill>
                  <a:srgbClr val="000000"/>
                </a:solidFill>
              </a:rPr>
              <a:t>του Αριστοτέλη θεωρείται το πρώτο συστηματικό έργο για την κατανόηση της ψυχής με βάση και αναφορά σε σειρά εννοιών, όπως </a:t>
            </a:r>
            <a:r>
              <a:rPr lang="en-US" sz="1200" i="1">
                <a:solidFill>
                  <a:srgbClr val="000000"/>
                </a:solidFill>
              </a:rPr>
              <a:t>ζωή, εντελέχεια, ουσία, μορφή, ύλη, λόγος </a:t>
            </a:r>
            <a:r>
              <a:rPr lang="en-US" sz="1200">
                <a:solidFill>
                  <a:srgbClr val="000000"/>
                </a:solidFill>
              </a:rPr>
              <a:t>– οι οποίες συνδέονται μεταξύ τους λογικά, καθώς δείχνεται ότι η μία προκύπτει από την άλλη.</a:t>
            </a:r>
            <a:endParaRPr lang="en-US"/>
          </a:p>
          <a:p>
            <a:pPr algn="just"/>
            <a:r>
              <a:rPr lang="en-US" sz="1200">
                <a:solidFill>
                  <a:srgbClr val="000000"/>
                </a:solidFill>
              </a:rPr>
              <a:t>Η ψυχή κατά τον Αριστοτέλη είναι λόγος και ρυθμιστική αρχή, καθώς ρυθμίζει τις διαφορετικές όψεις του έμψυχου όντος. Διακρίνει τρεις πλευρές/ όψεις της ψυχής i) θρεπτική – αναπαραγωγική, ii) αισθητηριακή, iii) νοητική – λογιστική. Για την αγαστή συνεργασία αυτών των πλευρών λειτουργεί η ψυχή ως αρχιτέκτονας και οργανωτική αρχή της δομής της. Ενώ η ψυχή προϋποθέτει την ύλη, ως λόγος οργανώνει τις διαφορετικές λειτουργίες της – </a:t>
            </a:r>
            <a:r>
              <a:rPr lang="en-US" sz="1200" i="1">
                <a:solidFill>
                  <a:srgbClr val="000000"/>
                </a:solidFill>
              </a:rPr>
              <a:t>έργα</a:t>
            </a:r>
            <a:r>
              <a:rPr lang="en-US" sz="1200">
                <a:solidFill>
                  <a:srgbClr val="000000"/>
                </a:solidFill>
              </a:rPr>
              <a:t> – είναι a priori ρυθμιστική αρχή και </a:t>
            </a:r>
            <a:r>
              <a:rPr lang="en-US" sz="1200" i="1">
                <a:solidFill>
                  <a:srgbClr val="000000"/>
                </a:solidFill>
              </a:rPr>
              <a:t>πρώτον κινούν.</a:t>
            </a: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53956</TotalTime>
  <Words>10595</Words>
  <Application>Microsoft Office PowerPoint</Application>
  <PresentationFormat>On-screen Show (4:3)</PresentationFormat>
  <Paragraphs>337</Paragraphs>
  <Slides>37</Slides>
  <Notes>21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Equity</vt:lpstr>
      <vt:lpstr>ΦΙΛΟΣΟΦΙΚΗ ΑΝΘΡΩΠΟΛΟΓΙΑ</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Ο ΚΑΝΤ  &amp;  Η ΦΙΛΟΣΟΦΙΚΗ ΑΝΘΡΩΠΟΛΟΓΙΑ</vt:lpstr>
      <vt:lpstr>Ο ΚΑΝΤ  &amp;  Η ΦΙΛΟΣΟΦΙΚΗ ΑΝΘΡΩΠΟΛΟΓΙΑ</vt:lpstr>
      <vt:lpstr>Η ΚΟΠΕΡΝΙΚΕΙΑ (ΑΝΤΙ)ΣΤΡΟΦΗ</vt:lpstr>
      <vt:lpstr>Slide 19</vt:lpstr>
      <vt:lpstr>ΚΥΡΙΑ ΣΗΜΕΙΑ ΚΑΝΤΙΑΝΗΣ ΗΘΙΚΗΣ</vt:lpstr>
      <vt:lpstr>ΚΥΡΙΕΣ ΔΙΑΤΥΠΩΣΕΙΣ ΤΗΣ ΚΑΤΗΓΟΡΙΚΗΣ ΠΡΟΣΤΑΚΤΙΚΗΣ</vt:lpstr>
      <vt:lpstr>Slide 22</vt:lpstr>
      <vt:lpstr>KANTIANH ΗΘΙΚΗ</vt:lpstr>
      <vt:lpstr>ΒΑΣΙΚΑ ΕΡΓΑ IMMANUEL KANT</vt:lpstr>
      <vt:lpstr>Slide 25</vt:lpstr>
      <vt:lpstr>ΕΡΓΑ ΤΟΥ ΚΑΝΤ ΣΕ ΝΕΟΕΛΛΗΝΙΚΗ ΜΕΤΑΦΡΑΣΗ</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L.Wittgenstein  1889 - 1951 Μορφές που επηρέασαν το έργο του:  .</dc:title>
  <dc:creator>Διδάσκοντες: Άννα Λάζου- Γεώργιος Μπαρμπαρούσης</dc:creator>
  <cp:lastModifiedBy>Άννα Λάζου</cp:lastModifiedBy>
  <cp:revision>1417</cp:revision>
  <dcterms:created xsi:type="dcterms:W3CDTF">2007-11-17T22:21:31Z</dcterms:created>
  <dcterms:modified xsi:type="dcterms:W3CDTF">2021-06-04T22:33:12Z</dcterms:modified>
</cp:coreProperties>
</file>